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7556500" cy="10693400"/>
  <p:notesSz cx="6858000" cy="9144000"/>
  <p:embeddedFontLst>
    <p:embeddedFont>
      <p:font typeface="Open Sans 1" charset="1" panose="020B0606030504020204"/>
      <p:regular r:id="rId12"/>
    </p:embeddedFont>
    <p:embeddedFont>
      <p:font typeface="Open Sans 1 Italics" charset="1" panose="020B0606030504020204"/>
      <p:regular r:id="rId13"/>
    </p:embeddedFont>
    <p:embeddedFont>
      <p:font typeface="IBM Plex Sans" charset="1" panose="020B0503050203000203"/>
      <p:regular r:id="rId14"/>
    </p:embeddedFont>
    <p:embeddedFont>
      <p:font typeface="Cambria Bold Italics" charset="1" panose="020408030504060A0204"/>
      <p:regular r:id="rId15"/>
    </p:embeddedFont>
    <p:embeddedFont>
      <p:font typeface="Cambria" charset="1" panose="02040503050406030204"/>
      <p:regular r:id="rId16"/>
    </p:embeddedFont>
    <p:embeddedFont>
      <p:font typeface="Cambria Bold" charset="1" panose="02040803050406030204"/>
      <p:regular r:id="rId17"/>
    </p:embeddedFont>
    <p:embeddedFont>
      <p:font typeface="Open Sans 2 Bold" charset="1" panose="020B08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svg" Type="http://schemas.openxmlformats.org/officeDocument/2006/relationships/image"/><Relationship Id="rId6" Target="https://www.emsi.ma/" TargetMode="External" Type="http://schemas.openxmlformats.org/officeDocument/2006/relationships/hyperlink"/><Relationship Id="rId7" Target="https://www.emsi.m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971675" y="1225553"/>
            <a:ext cx="3611118" cy="788670"/>
          </a:xfrm>
          <a:custGeom>
            <a:avLst/>
            <a:gdLst/>
            <a:ahLst/>
            <a:cxnLst/>
            <a:rect r="r" b="b" t="t" l="l"/>
            <a:pathLst>
              <a:path h="788670" w="3611118">
                <a:moveTo>
                  <a:pt x="0" y="0"/>
                </a:moveTo>
                <a:lnTo>
                  <a:pt x="3611118" y="0"/>
                </a:lnTo>
                <a:lnTo>
                  <a:pt x="3611118" y="788670"/>
                </a:lnTo>
                <a:lnTo>
                  <a:pt x="0" y="788670"/>
                </a:lnTo>
                <a:lnTo>
                  <a:pt x="0" y="0"/>
                </a:lnTo>
                <a:close/>
              </a:path>
            </a:pathLst>
          </a:custGeom>
          <a:blipFill>
            <a:blip r:embed="rId2"/>
            <a:stretch>
              <a:fillRect l="0" t="0" r="0" b="-160"/>
            </a:stretch>
          </a:blipFill>
        </p:spPr>
      </p:sp>
      <p:sp>
        <p:nvSpPr>
          <p:cNvPr name="Freeform 3" id="3"/>
          <p:cNvSpPr/>
          <p:nvPr/>
        </p:nvSpPr>
        <p:spPr>
          <a:xfrm flipH="false" flipV="false" rot="0">
            <a:off x="899798" y="4533090"/>
            <a:ext cx="5760082" cy="9525"/>
          </a:xfrm>
          <a:custGeom>
            <a:avLst/>
            <a:gdLst/>
            <a:ahLst/>
            <a:cxnLst/>
            <a:rect r="r" b="b" t="t" l="l"/>
            <a:pathLst>
              <a:path h="9525" w="5760082">
                <a:moveTo>
                  <a:pt x="0" y="0"/>
                </a:moveTo>
                <a:lnTo>
                  <a:pt x="5760082" y="0"/>
                </a:lnTo>
                <a:lnTo>
                  <a:pt x="5760082" y="9525"/>
                </a:lnTo>
                <a:lnTo>
                  <a:pt x="0" y="952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899798" y="5424002"/>
            <a:ext cx="5760082" cy="9525"/>
          </a:xfrm>
          <a:custGeom>
            <a:avLst/>
            <a:gdLst/>
            <a:ahLst/>
            <a:cxnLst/>
            <a:rect r="r" b="b" t="t" l="l"/>
            <a:pathLst>
              <a:path h="9525" w="5760082">
                <a:moveTo>
                  <a:pt x="0" y="0"/>
                </a:moveTo>
                <a:lnTo>
                  <a:pt x="5760082" y="0"/>
                </a:lnTo>
                <a:lnTo>
                  <a:pt x="5760082" y="9525"/>
                </a:lnTo>
                <a:lnTo>
                  <a:pt x="0" y="9525"/>
                </a:lnTo>
                <a:lnTo>
                  <a:pt x="0" y="0"/>
                </a:lnTo>
                <a:close/>
              </a:path>
            </a:pathLst>
          </a:custGeom>
          <a:blipFill>
            <a:blip r:embed="rId3">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3280029" y="6012161"/>
            <a:ext cx="1023976" cy="238258"/>
          </a:xfrm>
          <a:prstGeom prst="rect">
            <a:avLst/>
          </a:prstGeom>
        </p:spPr>
        <p:txBody>
          <a:bodyPr anchor="t" rtlCol="false" tIns="0" lIns="0" bIns="0" rIns="0">
            <a:spAutoFit/>
          </a:bodyPr>
          <a:lstStyle/>
          <a:p>
            <a:pPr algn="l">
              <a:lnSpc>
                <a:spcPts val="1959"/>
              </a:lnSpc>
            </a:pPr>
            <a:r>
              <a:rPr lang="en-US" sz="1399" spc="13">
                <a:solidFill>
                  <a:srgbClr val="000000"/>
                </a:solidFill>
                <a:latin typeface="Open Sans 1"/>
                <a:ea typeface="Open Sans 1"/>
                <a:cs typeface="Open Sans 1"/>
                <a:sym typeface="Open Sans 1"/>
              </a:rPr>
              <a:t>Réalisé par :</a:t>
            </a:r>
          </a:p>
        </p:txBody>
      </p:sp>
      <p:sp>
        <p:nvSpPr>
          <p:cNvPr name="TextBox 6" id="6"/>
          <p:cNvSpPr txBox="true"/>
          <p:nvPr/>
        </p:nvSpPr>
        <p:spPr>
          <a:xfrm rot="0">
            <a:off x="3229232" y="8204816"/>
            <a:ext cx="1130198" cy="238258"/>
          </a:xfrm>
          <a:prstGeom prst="rect">
            <a:avLst/>
          </a:prstGeom>
        </p:spPr>
        <p:txBody>
          <a:bodyPr anchor="t" rtlCol="false" tIns="0" lIns="0" bIns="0" rIns="0">
            <a:spAutoFit/>
          </a:bodyPr>
          <a:lstStyle/>
          <a:p>
            <a:pPr algn="l">
              <a:lnSpc>
                <a:spcPts val="1959"/>
              </a:lnSpc>
            </a:pPr>
            <a:r>
              <a:rPr lang="en-US" sz="1399" spc="15">
                <a:solidFill>
                  <a:srgbClr val="000000"/>
                </a:solidFill>
                <a:latin typeface="Open Sans 1"/>
                <a:ea typeface="Open Sans 1"/>
                <a:cs typeface="Open Sans 1"/>
                <a:sym typeface="Open Sans 1"/>
              </a:rPr>
              <a:t>Encadré par :</a:t>
            </a:r>
          </a:p>
        </p:txBody>
      </p:sp>
      <p:sp>
        <p:nvSpPr>
          <p:cNvPr name="TextBox 7" id="7"/>
          <p:cNvSpPr txBox="true"/>
          <p:nvPr/>
        </p:nvSpPr>
        <p:spPr>
          <a:xfrm rot="0">
            <a:off x="1887855" y="2562806"/>
            <a:ext cx="3918623" cy="413299"/>
          </a:xfrm>
          <a:prstGeom prst="rect">
            <a:avLst/>
          </a:prstGeom>
        </p:spPr>
        <p:txBody>
          <a:bodyPr anchor="t" rtlCol="false" tIns="0" lIns="0" bIns="0" rIns="0">
            <a:spAutoFit/>
          </a:bodyPr>
          <a:lstStyle/>
          <a:p>
            <a:pPr algn="l">
              <a:lnSpc>
                <a:spcPts val="2739"/>
              </a:lnSpc>
            </a:pPr>
            <a:r>
              <a:rPr lang="en-US" sz="1399" i="true" spc="4">
                <a:solidFill>
                  <a:srgbClr val="000000"/>
                </a:solidFill>
                <a:latin typeface="Open Sans 1 Italics"/>
                <a:ea typeface="Open Sans 1 Italics"/>
                <a:cs typeface="Open Sans 1 Italics"/>
                <a:sym typeface="Open Sans 1 Italics"/>
                <a:hlinkClick r:id="rId6" tooltip="https://www.emsi.ma/"/>
              </a:rPr>
              <a:t> </a:t>
            </a:r>
            <a:r>
              <a:rPr lang="en-US" sz="1399" spc="4">
                <a:solidFill>
                  <a:srgbClr val="000000"/>
                </a:solidFill>
                <a:latin typeface="Open Sans 1"/>
                <a:ea typeface="Open Sans 1"/>
                <a:cs typeface="Open Sans 1"/>
                <a:sym typeface="Open Sans 1"/>
                <a:hlinkClick r:id="rId7" tooltip="https://www.emsi.ma/"/>
              </a:rPr>
              <a:t>ECOLE MAROCAINE DES SCIENCES </a:t>
            </a:r>
          </a:p>
        </p:txBody>
      </p:sp>
      <p:sp>
        <p:nvSpPr>
          <p:cNvPr name="TextBox 8" id="8"/>
          <p:cNvSpPr txBox="true"/>
          <p:nvPr/>
        </p:nvSpPr>
        <p:spPr>
          <a:xfrm rot="0">
            <a:off x="2820419" y="2988926"/>
            <a:ext cx="1824571" cy="314458"/>
          </a:xfrm>
          <a:prstGeom prst="rect">
            <a:avLst/>
          </a:prstGeom>
        </p:spPr>
        <p:txBody>
          <a:bodyPr anchor="t" rtlCol="false" tIns="0" lIns="0" bIns="0" rIns="0">
            <a:spAutoFit/>
          </a:bodyPr>
          <a:lstStyle/>
          <a:p>
            <a:pPr algn="l">
              <a:lnSpc>
                <a:spcPts val="2739"/>
              </a:lnSpc>
            </a:pPr>
            <a:r>
              <a:rPr lang="en-US" sz="1399" spc="4">
                <a:solidFill>
                  <a:srgbClr val="000000"/>
                </a:solidFill>
                <a:latin typeface="Open Sans 1"/>
                <a:ea typeface="Open Sans 1"/>
                <a:cs typeface="Open Sans 1"/>
                <a:sym typeface="Open Sans 1"/>
              </a:rPr>
              <a:t>DE L'INGENIEUR </a:t>
            </a:r>
          </a:p>
        </p:txBody>
      </p:sp>
      <p:sp>
        <p:nvSpPr>
          <p:cNvPr name="TextBox 9" id="9"/>
          <p:cNvSpPr txBox="true"/>
          <p:nvPr/>
        </p:nvSpPr>
        <p:spPr>
          <a:xfrm rot="0">
            <a:off x="3613147" y="3928158"/>
            <a:ext cx="230324" cy="268205"/>
          </a:xfrm>
          <a:prstGeom prst="rect">
            <a:avLst/>
          </a:prstGeom>
        </p:spPr>
        <p:txBody>
          <a:bodyPr anchor="t" rtlCol="false" tIns="0" lIns="0" bIns="0" rIns="0">
            <a:spAutoFit/>
          </a:bodyPr>
          <a:lstStyle/>
          <a:p>
            <a:pPr algn="l">
              <a:lnSpc>
                <a:spcPts val="2240"/>
              </a:lnSpc>
            </a:pPr>
            <a:r>
              <a:rPr lang="en-US" sz="1600" spc="-17">
                <a:solidFill>
                  <a:srgbClr val="000000"/>
                </a:solidFill>
                <a:latin typeface="IBM Plex Sans"/>
                <a:ea typeface="IBM Plex Sans"/>
                <a:cs typeface="IBM Plex Sans"/>
                <a:sym typeface="IBM Plex Sans"/>
              </a:rPr>
              <a:t>M</a:t>
            </a:r>
          </a:p>
        </p:txBody>
      </p:sp>
      <p:sp>
        <p:nvSpPr>
          <p:cNvPr name="TextBox 10" id="10"/>
          <p:cNvSpPr txBox="true"/>
          <p:nvPr/>
        </p:nvSpPr>
        <p:spPr>
          <a:xfrm rot="0">
            <a:off x="4121153" y="3928158"/>
            <a:ext cx="229543" cy="268205"/>
          </a:xfrm>
          <a:prstGeom prst="rect">
            <a:avLst/>
          </a:prstGeom>
        </p:spPr>
        <p:txBody>
          <a:bodyPr anchor="t" rtlCol="false" tIns="0" lIns="0" bIns="0" rIns="0">
            <a:spAutoFit/>
          </a:bodyPr>
          <a:lstStyle/>
          <a:p>
            <a:pPr algn="l">
              <a:lnSpc>
                <a:spcPts val="2240"/>
              </a:lnSpc>
            </a:pPr>
            <a:r>
              <a:rPr lang="en-US" sz="1600" spc="-17">
                <a:solidFill>
                  <a:srgbClr val="000000"/>
                </a:solidFill>
                <a:latin typeface="IBM Plex Sans"/>
                <a:ea typeface="IBM Plex Sans"/>
                <a:cs typeface="IBM Plex Sans"/>
                <a:sym typeface="IBM Plex Sans"/>
              </a:rPr>
              <a:t>-P</a:t>
            </a:r>
          </a:p>
        </p:txBody>
      </p:sp>
      <p:sp>
        <p:nvSpPr>
          <p:cNvPr name="TextBox 11" id="11"/>
          <p:cNvSpPr txBox="true"/>
          <p:nvPr/>
        </p:nvSpPr>
        <p:spPr>
          <a:xfrm rot="0">
            <a:off x="2612136" y="3928158"/>
            <a:ext cx="1019966" cy="268205"/>
          </a:xfrm>
          <a:prstGeom prst="rect">
            <a:avLst/>
          </a:prstGeom>
        </p:spPr>
        <p:txBody>
          <a:bodyPr anchor="t" rtlCol="false" tIns="0" lIns="0" bIns="0" rIns="0">
            <a:spAutoFit/>
          </a:bodyPr>
          <a:lstStyle/>
          <a:p>
            <a:pPr algn="l">
              <a:lnSpc>
                <a:spcPts val="2240"/>
              </a:lnSpc>
            </a:pPr>
            <a:r>
              <a:rPr lang="en-US" sz="1600" spc="-17">
                <a:solidFill>
                  <a:srgbClr val="000000"/>
                </a:solidFill>
                <a:latin typeface="IBM Plex Sans"/>
                <a:ea typeface="IBM Plex Sans"/>
                <a:cs typeface="IBM Plex Sans"/>
                <a:sym typeface="IBM Plex Sans"/>
              </a:rPr>
              <a:t>RAPPORT </a:t>
            </a:r>
          </a:p>
        </p:txBody>
      </p:sp>
      <p:sp>
        <p:nvSpPr>
          <p:cNvPr name="TextBox 12" id="12"/>
          <p:cNvSpPr txBox="true"/>
          <p:nvPr/>
        </p:nvSpPr>
        <p:spPr>
          <a:xfrm rot="0">
            <a:off x="3836670" y="3963676"/>
            <a:ext cx="288522" cy="223276"/>
          </a:xfrm>
          <a:prstGeom prst="rect">
            <a:avLst/>
          </a:prstGeom>
        </p:spPr>
        <p:txBody>
          <a:bodyPr anchor="t" rtlCol="false" tIns="0" lIns="0" bIns="0" rIns="0">
            <a:spAutoFit/>
          </a:bodyPr>
          <a:lstStyle/>
          <a:p>
            <a:pPr algn="l">
              <a:lnSpc>
                <a:spcPts val="1820"/>
              </a:lnSpc>
            </a:pPr>
            <a:r>
              <a:rPr lang="en-US" sz="1300" spc="-11">
                <a:solidFill>
                  <a:srgbClr val="000000"/>
                </a:solidFill>
                <a:latin typeface="IBM Plex Sans"/>
                <a:ea typeface="IBM Plex Sans"/>
                <a:cs typeface="IBM Plex Sans"/>
                <a:sym typeface="IBM Plex Sans"/>
              </a:rPr>
              <a:t>INI</a:t>
            </a:r>
          </a:p>
        </p:txBody>
      </p:sp>
      <p:sp>
        <p:nvSpPr>
          <p:cNvPr name="TextBox 13" id="13"/>
          <p:cNvSpPr txBox="true"/>
          <p:nvPr/>
        </p:nvSpPr>
        <p:spPr>
          <a:xfrm rot="0">
            <a:off x="4344667" y="3963676"/>
            <a:ext cx="673208" cy="223276"/>
          </a:xfrm>
          <a:prstGeom prst="rect">
            <a:avLst/>
          </a:prstGeom>
        </p:spPr>
        <p:txBody>
          <a:bodyPr anchor="t" rtlCol="false" tIns="0" lIns="0" bIns="0" rIns="0">
            <a:spAutoFit/>
          </a:bodyPr>
          <a:lstStyle/>
          <a:p>
            <a:pPr algn="l">
              <a:lnSpc>
                <a:spcPts val="1820"/>
              </a:lnSpc>
            </a:pPr>
            <a:r>
              <a:rPr lang="en-US" sz="1300" spc="-14">
                <a:solidFill>
                  <a:srgbClr val="000000"/>
                </a:solidFill>
                <a:latin typeface="IBM Plex Sans"/>
                <a:ea typeface="IBM Plex Sans"/>
                <a:cs typeface="IBM Plex Sans"/>
                <a:sym typeface="IBM Plex Sans"/>
              </a:rPr>
              <a:t>ROJET </a:t>
            </a:r>
          </a:p>
        </p:txBody>
      </p:sp>
      <p:sp>
        <p:nvSpPr>
          <p:cNvPr name="TextBox 14" id="14"/>
          <p:cNvSpPr txBox="true"/>
          <p:nvPr/>
        </p:nvSpPr>
        <p:spPr>
          <a:xfrm rot="0">
            <a:off x="2254576" y="4837890"/>
            <a:ext cx="2914774" cy="372745"/>
          </a:xfrm>
          <a:prstGeom prst="rect">
            <a:avLst/>
          </a:prstGeom>
        </p:spPr>
        <p:txBody>
          <a:bodyPr anchor="t" rtlCol="false" tIns="0" lIns="0" bIns="0" rIns="0">
            <a:spAutoFit/>
          </a:bodyPr>
          <a:lstStyle/>
          <a:p>
            <a:pPr algn="l">
              <a:lnSpc>
                <a:spcPts val="3079"/>
              </a:lnSpc>
            </a:pPr>
            <a:r>
              <a:rPr lang="en-US" sz="2199" spc="6">
                <a:solidFill>
                  <a:srgbClr val="00BF63"/>
                </a:solidFill>
                <a:latin typeface="Open Sans 1"/>
                <a:ea typeface="Open Sans 1"/>
                <a:cs typeface="Open Sans 1"/>
                <a:sym typeface="Open Sans 1"/>
              </a:rPr>
              <a:t>Gestion de produits</a:t>
            </a:r>
          </a:p>
        </p:txBody>
      </p:sp>
      <p:sp>
        <p:nvSpPr>
          <p:cNvPr name="TextBox 15" id="15"/>
          <p:cNvSpPr txBox="true"/>
          <p:nvPr/>
        </p:nvSpPr>
        <p:spPr>
          <a:xfrm rot="0">
            <a:off x="3646170" y="8577072"/>
            <a:ext cx="998820" cy="240665"/>
          </a:xfrm>
          <a:prstGeom prst="rect">
            <a:avLst/>
          </a:prstGeom>
        </p:spPr>
        <p:txBody>
          <a:bodyPr anchor="t" rtlCol="false" tIns="0" lIns="0" bIns="0" rIns="0">
            <a:spAutoFit/>
          </a:bodyPr>
          <a:lstStyle/>
          <a:p>
            <a:pPr algn="l">
              <a:lnSpc>
                <a:spcPts val="1959"/>
              </a:lnSpc>
            </a:pPr>
            <a:r>
              <a:rPr lang="en-US" b="true" sz="1399" i="true">
                <a:solidFill>
                  <a:srgbClr val="000000"/>
                </a:solidFill>
                <a:latin typeface="Cambria Bold Italics"/>
                <a:ea typeface="Cambria Bold Italics"/>
                <a:cs typeface="Cambria Bold Italics"/>
                <a:sym typeface="Cambria Bold Italics"/>
              </a:rPr>
              <a:t> </a:t>
            </a:r>
            <a:r>
              <a:rPr lang="en-US" sz="1399">
                <a:solidFill>
                  <a:srgbClr val="000000"/>
                </a:solidFill>
                <a:latin typeface="Cambria"/>
                <a:ea typeface="Cambria"/>
                <a:cs typeface="Cambria"/>
                <a:sym typeface="Cambria"/>
              </a:rPr>
              <a:t>Pr. Kamal</a:t>
            </a:r>
          </a:p>
        </p:txBody>
      </p:sp>
      <p:sp>
        <p:nvSpPr>
          <p:cNvPr name="TextBox 16" id="16"/>
          <p:cNvSpPr txBox="true"/>
          <p:nvPr/>
        </p:nvSpPr>
        <p:spPr>
          <a:xfrm rot="0">
            <a:off x="2668019" y="9698841"/>
            <a:ext cx="2315728" cy="198777"/>
          </a:xfrm>
          <a:prstGeom prst="rect">
            <a:avLst/>
          </a:prstGeom>
        </p:spPr>
        <p:txBody>
          <a:bodyPr anchor="t" rtlCol="false" tIns="0" lIns="0" bIns="0" rIns="0">
            <a:spAutoFit/>
          </a:bodyPr>
          <a:lstStyle/>
          <a:p>
            <a:pPr algn="l">
              <a:lnSpc>
                <a:spcPts val="1679"/>
              </a:lnSpc>
            </a:pPr>
            <a:r>
              <a:rPr lang="en-US" sz="1200" spc="9">
                <a:solidFill>
                  <a:srgbClr val="000000"/>
                </a:solidFill>
                <a:latin typeface="Open Sans 1"/>
                <a:ea typeface="Open Sans 1"/>
                <a:cs typeface="Open Sans 1"/>
                <a:sym typeface="Open Sans 1"/>
              </a:rPr>
              <a:t>Année Universitaire : 2024 /2025 </a:t>
            </a:r>
          </a:p>
        </p:txBody>
      </p:sp>
      <p:sp>
        <p:nvSpPr>
          <p:cNvPr name="TextBox 17" id="17"/>
          <p:cNvSpPr txBox="true"/>
          <p:nvPr/>
        </p:nvSpPr>
        <p:spPr>
          <a:xfrm rot="0">
            <a:off x="2939656" y="6696804"/>
            <a:ext cx="1181497" cy="559841"/>
          </a:xfrm>
          <a:prstGeom prst="rect">
            <a:avLst/>
          </a:prstGeom>
        </p:spPr>
        <p:txBody>
          <a:bodyPr anchor="t" rtlCol="false" tIns="0" lIns="0" bIns="0" rIns="0">
            <a:spAutoFit/>
          </a:bodyPr>
          <a:lstStyle/>
          <a:p>
            <a:pPr algn="ctr">
              <a:lnSpc>
                <a:spcPts val="2356"/>
              </a:lnSpc>
            </a:pPr>
            <a:r>
              <a:rPr lang="en-US" sz="1200" spc="3">
                <a:solidFill>
                  <a:srgbClr val="00BF63"/>
                </a:solidFill>
                <a:latin typeface="Open Sans 1"/>
                <a:ea typeface="Open Sans 1"/>
                <a:cs typeface="Open Sans 1"/>
                <a:sym typeface="Open Sans 1"/>
              </a:rPr>
              <a:t>Taha moummad</a:t>
            </a:r>
          </a:p>
          <a:p>
            <a:pPr algn="ctr">
              <a:lnSpc>
                <a:spcPts val="2356"/>
              </a:lnSpc>
              <a:spcBef>
                <a:spcPct val="0"/>
              </a:spcBef>
            </a:pPr>
            <a:r>
              <a:rPr lang="en-US" sz="1200" spc="3">
                <a:solidFill>
                  <a:srgbClr val="00BF63"/>
                </a:solidFill>
                <a:latin typeface="Open Sans 1"/>
                <a:ea typeface="Open Sans 1"/>
                <a:cs typeface="Open Sans 1"/>
                <a:sym typeface="Open Sans 1"/>
              </a:rPr>
              <a:t>Saad houmaly</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25818" y="6377378"/>
            <a:ext cx="2047446" cy="350672"/>
          </a:xfrm>
          <a:prstGeom prst="rect">
            <a:avLst/>
          </a:prstGeom>
        </p:spPr>
        <p:txBody>
          <a:bodyPr anchor="t" rtlCol="false" tIns="0" lIns="0" bIns="0" rIns="0">
            <a:spAutoFit/>
          </a:bodyPr>
          <a:lstStyle/>
          <a:p>
            <a:pPr algn="l">
              <a:lnSpc>
                <a:spcPts val="2800"/>
              </a:lnSpc>
            </a:pPr>
            <a:r>
              <a:rPr lang="en-US" b="true" sz="2000">
                <a:solidFill>
                  <a:srgbClr val="000000"/>
                </a:solidFill>
                <a:latin typeface="Cambria Bold"/>
                <a:ea typeface="Cambria Bold"/>
                <a:cs typeface="Cambria Bold"/>
                <a:sym typeface="Cambria Bold"/>
              </a:rPr>
              <a:t>Liste des Figures </a:t>
            </a:r>
          </a:p>
        </p:txBody>
      </p:sp>
      <p:sp>
        <p:nvSpPr>
          <p:cNvPr name="TextBox 3" id="3"/>
          <p:cNvSpPr txBox="true"/>
          <p:nvPr/>
        </p:nvSpPr>
        <p:spPr>
          <a:xfrm rot="0">
            <a:off x="1995211" y="385429"/>
            <a:ext cx="2355618" cy="537801"/>
          </a:xfrm>
          <a:prstGeom prst="rect">
            <a:avLst/>
          </a:prstGeom>
        </p:spPr>
        <p:txBody>
          <a:bodyPr anchor="t" rtlCol="false" tIns="0" lIns="0" bIns="0" rIns="0">
            <a:spAutoFit/>
          </a:bodyPr>
          <a:lstStyle/>
          <a:p>
            <a:pPr algn="l">
              <a:lnSpc>
                <a:spcPts val="1523"/>
              </a:lnSpc>
            </a:pPr>
            <a:r>
              <a:rPr lang="en-US" sz="1100" spc="-12">
                <a:solidFill>
                  <a:srgbClr val="000000"/>
                </a:solidFill>
                <a:latin typeface="IBM Plex Sans"/>
                <a:ea typeface="IBM Plex Sans"/>
                <a:cs typeface="IBM Plex Sans"/>
                <a:sym typeface="IBM Plex Sans"/>
              </a:rPr>
              <a:t> </a:t>
            </a:r>
          </a:p>
          <a:p>
            <a:pPr algn="l">
              <a:lnSpc>
                <a:spcPts val="2770"/>
              </a:lnSpc>
            </a:pPr>
            <a:r>
              <a:rPr lang="en-US" b="true" sz="2000" spc="18">
                <a:solidFill>
                  <a:srgbClr val="000000"/>
                </a:solidFill>
                <a:latin typeface="Cambria Bold"/>
                <a:ea typeface="Cambria Bold"/>
                <a:cs typeface="Cambria Bold"/>
                <a:sym typeface="Cambria Bold"/>
              </a:rPr>
              <a:t>Table des matières </a:t>
            </a:r>
          </a:p>
        </p:txBody>
      </p:sp>
      <p:sp>
        <p:nvSpPr>
          <p:cNvPr name="TextBox 4" id="4"/>
          <p:cNvSpPr txBox="true"/>
          <p:nvPr/>
        </p:nvSpPr>
        <p:spPr>
          <a:xfrm rot="0">
            <a:off x="756000" y="1104205"/>
            <a:ext cx="1914420" cy="997636"/>
          </a:xfrm>
          <a:prstGeom prst="rect">
            <a:avLst/>
          </a:prstGeom>
        </p:spPr>
        <p:txBody>
          <a:bodyPr anchor="t" rtlCol="false" tIns="0" lIns="0" bIns="0" rIns="0">
            <a:spAutoFit/>
          </a:bodyPr>
          <a:lstStyle/>
          <a:p>
            <a:pPr algn="l">
              <a:lnSpc>
                <a:spcPts val="2749"/>
              </a:lnSpc>
            </a:pPr>
            <a:r>
              <a:rPr lang="en-US" sz="1399" spc="4" u="none">
                <a:solidFill>
                  <a:srgbClr val="000000"/>
                </a:solidFill>
                <a:latin typeface="Open Sans 1"/>
                <a:ea typeface="Open Sans 1"/>
                <a:cs typeface="Open Sans 1"/>
                <a:sym typeface="Open Sans 1"/>
              </a:rPr>
              <a:t>1. Introduction :   .......3 2. Objectifs et contexte :</a:t>
            </a:r>
          </a:p>
        </p:txBody>
      </p:sp>
      <p:sp>
        <p:nvSpPr>
          <p:cNvPr name="TextBox 5" id="5"/>
          <p:cNvSpPr txBox="true"/>
          <p:nvPr/>
        </p:nvSpPr>
        <p:spPr>
          <a:xfrm rot="0">
            <a:off x="899474" y="2653646"/>
            <a:ext cx="1389212" cy="320497"/>
          </a:xfrm>
          <a:prstGeom prst="rect">
            <a:avLst/>
          </a:prstGeom>
        </p:spPr>
        <p:txBody>
          <a:bodyPr anchor="t" rtlCol="false" tIns="0" lIns="0" bIns="0" rIns="0">
            <a:spAutoFit/>
          </a:bodyPr>
          <a:lstStyle/>
          <a:p>
            <a:pPr algn="l">
              <a:lnSpc>
                <a:spcPts val="2749"/>
              </a:lnSpc>
            </a:pPr>
            <a:r>
              <a:rPr lang="en-US" sz="1399" spc="4" u="none">
                <a:solidFill>
                  <a:srgbClr val="000000"/>
                </a:solidFill>
                <a:latin typeface="Open Sans 1"/>
                <a:ea typeface="Open Sans 1"/>
                <a:cs typeface="Open Sans 1"/>
                <a:sym typeface="Open Sans 1"/>
              </a:rPr>
              <a:t>3. Méthodologie :</a:t>
            </a:r>
          </a:p>
        </p:txBody>
      </p:sp>
      <p:sp>
        <p:nvSpPr>
          <p:cNvPr name="TextBox 6" id="6"/>
          <p:cNvSpPr txBox="true"/>
          <p:nvPr/>
        </p:nvSpPr>
        <p:spPr>
          <a:xfrm rot="0">
            <a:off x="899474" y="3001632"/>
            <a:ext cx="1047540" cy="320497"/>
          </a:xfrm>
          <a:prstGeom prst="rect">
            <a:avLst/>
          </a:prstGeom>
        </p:spPr>
        <p:txBody>
          <a:bodyPr anchor="t" rtlCol="false" tIns="0" lIns="0" bIns="0" rIns="0">
            <a:spAutoFit/>
          </a:bodyPr>
          <a:lstStyle/>
          <a:p>
            <a:pPr algn="l">
              <a:lnSpc>
                <a:spcPts val="2749"/>
              </a:lnSpc>
            </a:pPr>
            <a:r>
              <a:rPr lang="en-US" sz="1399" spc="4" u="none">
                <a:solidFill>
                  <a:srgbClr val="000000"/>
                </a:solidFill>
                <a:latin typeface="Open Sans 1"/>
                <a:ea typeface="Open Sans 1"/>
                <a:cs typeface="Open Sans 1"/>
                <a:sym typeface="Open Sans 1"/>
              </a:rPr>
              <a:t>4. Résultats :</a:t>
            </a:r>
          </a:p>
        </p:txBody>
      </p:sp>
      <p:sp>
        <p:nvSpPr>
          <p:cNvPr name="TextBox 7" id="7"/>
          <p:cNvSpPr txBox="true"/>
          <p:nvPr/>
        </p:nvSpPr>
        <p:spPr>
          <a:xfrm rot="0">
            <a:off x="899474" y="3352533"/>
            <a:ext cx="1389031" cy="1369390"/>
          </a:xfrm>
          <a:prstGeom prst="rect">
            <a:avLst/>
          </a:prstGeom>
        </p:spPr>
        <p:txBody>
          <a:bodyPr anchor="t" rtlCol="false" tIns="0" lIns="0" bIns="0" rIns="0">
            <a:spAutoFit/>
          </a:bodyPr>
          <a:lstStyle/>
          <a:p>
            <a:pPr algn="l">
              <a:lnSpc>
                <a:spcPts val="2749"/>
              </a:lnSpc>
            </a:pPr>
            <a:r>
              <a:rPr lang="en-US" sz="1399" spc="6" u="none">
                <a:solidFill>
                  <a:srgbClr val="000000"/>
                </a:solidFill>
                <a:latin typeface="Open Sans 1"/>
                <a:ea typeface="Open Sans 1"/>
                <a:cs typeface="Open Sans 1"/>
                <a:sym typeface="Open Sans 1"/>
              </a:rPr>
              <a:t>5. Analyse : 6. Conclusion : 7. Perspectives : 8. Bibliographie :</a:t>
            </a:r>
          </a:p>
        </p:txBody>
      </p:sp>
      <p:sp>
        <p:nvSpPr>
          <p:cNvPr name="TextBox 8" id="8"/>
          <p:cNvSpPr txBox="true"/>
          <p:nvPr/>
        </p:nvSpPr>
        <p:spPr>
          <a:xfrm rot="0">
            <a:off x="1105214" y="6639792"/>
            <a:ext cx="45339" cy="314458"/>
          </a:xfrm>
          <a:prstGeom prst="rect">
            <a:avLst/>
          </a:prstGeom>
        </p:spPr>
        <p:txBody>
          <a:bodyPr anchor="t" rtlCol="false" tIns="0" lIns="0" bIns="0" rIns="0">
            <a:spAutoFit/>
          </a:bodyPr>
          <a:lstStyle/>
          <a:p>
            <a:pPr algn="l">
              <a:lnSpc>
                <a:spcPts val="2732"/>
              </a:lnSpc>
            </a:pPr>
            <a:r>
              <a:rPr lang="en-US" sz="1399" spc="4">
                <a:solidFill>
                  <a:srgbClr val="0000FF"/>
                </a:solidFill>
                <a:latin typeface="Open Sans 1"/>
                <a:ea typeface="Open Sans 1"/>
                <a:cs typeface="Open Sans 1"/>
                <a:sym typeface="Open Sans 1"/>
              </a:rPr>
              <a:t> </a:t>
            </a:r>
          </a:p>
        </p:txBody>
      </p:sp>
      <p:sp>
        <p:nvSpPr>
          <p:cNvPr name="TextBox 9" id="9"/>
          <p:cNvSpPr txBox="true"/>
          <p:nvPr/>
        </p:nvSpPr>
        <p:spPr>
          <a:xfrm rot="0">
            <a:off x="899474" y="6987902"/>
            <a:ext cx="5991339" cy="999769"/>
          </a:xfrm>
          <a:prstGeom prst="rect">
            <a:avLst/>
          </a:prstGeom>
        </p:spPr>
        <p:txBody>
          <a:bodyPr anchor="t" rtlCol="false" tIns="0" lIns="0" bIns="0" rIns="0">
            <a:spAutoFit/>
          </a:bodyPr>
          <a:lstStyle/>
          <a:p>
            <a:pPr algn="just">
              <a:lnSpc>
                <a:spcPts val="2732"/>
              </a:lnSpc>
            </a:pPr>
            <a:r>
              <a:rPr lang="en-US" sz="1399" spc="4" u="none">
                <a:solidFill>
                  <a:srgbClr val="000000"/>
                </a:solidFill>
                <a:latin typeface="Open Sans 1"/>
                <a:ea typeface="Open Sans 1"/>
                <a:cs typeface="Open Sans 1"/>
                <a:sym typeface="Open Sans 1"/>
              </a:rPr>
              <a:t>1. Figure 1 : .................................................................................................. 6</a:t>
            </a:r>
          </a:p>
          <a:p>
            <a:pPr algn="just">
              <a:lnSpc>
                <a:spcPts val="2732"/>
              </a:lnSpc>
            </a:pPr>
            <a:r>
              <a:rPr lang="en-US" sz="1400" u="none">
                <a:solidFill>
                  <a:srgbClr val="000000"/>
                </a:solidFill>
                <a:latin typeface="Cambria"/>
                <a:ea typeface="Cambria"/>
                <a:cs typeface="Cambria"/>
                <a:sym typeface="Cambria"/>
              </a:rPr>
              <a:t>2. Figure 2 :</a:t>
            </a:r>
            <a:r>
              <a:rPr lang="en-US" b="true" sz="1400" u="none">
                <a:solidFill>
                  <a:srgbClr val="000000"/>
                </a:solidFill>
                <a:latin typeface="Cambria Bold"/>
                <a:ea typeface="Cambria Bold"/>
                <a:cs typeface="Cambria Bold"/>
                <a:sym typeface="Cambria Bold"/>
              </a:rPr>
              <a:t> ..................................................................................................................... 6</a:t>
            </a:r>
            <a:r>
              <a:rPr lang="en-US" sz="1400" u="none">
                <a:solidFill>
                  <a:srgbClr val="000000"/>
                </a:solidFill>
                <a:latin typeface="Cambria"/>
                <a:ea typeface="Cambria"/>
                <a:cs typeface="Cambria"/>
                <a:sym typeface="Cambria"/>
              </a:rPr>
              <a:t> </a:t>
            </a:r>
          </a:p>
          <a:p>
            <a:pPr algn="just">
              <a:lnSpc>
                <a:spcPts val="2732"/>
              </a:lnSpc>
            </a:pPr>
          </a:p>
        </p:txBody>
      </p:sp>
      <p:sp>
        <p:nvSpPr>
          <p:cNvPr name="TextBox 10" id="10"/>
          <p:cNvSpPr txBox="true"/>
          <p:nvPr/>
        </p:nvSpPr>
        <p:spPr>
          <a:xfrm rot="0">
            <a:off x="2195198" y="1950082"/>
            <a:ext cx="4669707" cy="654736"/>
          </a:xfrm>
          <a:prstGeom prst="rect">
            <a:avLst/>
          </a:prstGeom>
        </p:spPr>
        <p:txBody>
          <a:bodyPr anchor="t" rtlCol="false" tIns="0" lIns="0" bIns="0" rIns="0">
            <a:spAutoFit/>
          </a:bodyPr>
          <a:lstStyle/>
          <a:p>
            <a:pPr algn="r">
              <a:lnSpc>
                <a:spcPts val="2749"/>
              </a:lnSpc>
            </a:pPr>
            <a:r>
              <a:rPr lang="en-US" b="true" sz="1399" u="none">
                <a:solidFill>
                  <a:srgbClr val="000000"/>
                </a:solidFill>
                <a:latin typeface="Cambria Bold"/>
                <a:ea typeface="Cambria Bold"/>
                <a:cs typeface="Cambria Bold"/>
                <a:sym typeface="Cambria Bold"/>
              </a:rPr>
              <a:t>............................................................................................................3</a:t>
            </a:r>
            <a:r>
              <a:rPr lang="en-US" sz="1399" u="none">
                <a:solidFill>
                  <a:srgbClr val="000000"/>
                </a:solidFill>
                <a:latin typeface="Cambria"/>
                <a:ea typeface="Cambria"/>
                <a:cs typeface="Cambria"/>
                <a:sym typeface="Cambria"/>
              </a:rPr>
              <a:t> </a:t>
            </a:r>
            <a:r>
              <a:rPr lang="en-US" b="true" sz="1399" u="none">
                <a:solidFill>
                  <a:srgbClr val="000000"/>
                </a:solidFill>
                <a:latin typeface="Cambria Bold"/>
                <a:ea typeface="Cambria Bold"/>
                <a:cs typeface="Cambria Bold"/>
                <a:sym typeface="Cambria Bold"/>
              </a:rPr>
              <a:t>.............................................................................................. </a:t>
            </a:r>
            <a:r>
              <a:rPr lang="en-US" sz="1399" u="none">
                <a:solidFill>
                  <a:srgbClr val="000000"/>
                </a:solidFill>
                <a:latin typeface="Cambria"/>
                <a:ea typeface="Cambria"/>
                <a:cs typeface="Cambria"/>
                <a:sym typeface="Cambria"/>
              </a:rPr>
              <a:t> </a:t>
            </a:r>
          </a:p>
        </p:txBody>
      </p:sp>
      <p:sp>
        <p:nvSpPr>
          <p:cNvPr name="TextBox 11" id="11"/>
          <p:cNvSpPr txBox="true"/>
          <p:nvPr/>
        </p:nvSpPr>
        <p:spPr>
          <a:xfrm rot="0">
            <a:off x="2276475" y="2648579"/>
            <a:ext cx="4586802" cy="311836"/>
          </a:xfrm>
          <a:prstGeom prst="rect">
            <a:avLst/>
          </a:prstGeom>
        </p:spPr>
        <p:txBody>
          <a:bodyPr anchor="t" rtlCol="false" tIns="0" lIns="0" bIns="0" rIns="0">
            <a:spAutoFit/>
          </a:bodyPr>
          <a:lstStyle/>
          <a:p>
            <a:pPr algn="l">
              <a:lnSpc>
                <a:spcPts val="2749"/>
              </a:lnSpc>
            </a:pPr>
            <a:r>
              <a:rPr lang="en-US" b="true" sz="1399" u="none">
                <a:solidFill>
                  <a:srgbClr val="000000"/>
                </a:solidFill>
                <a:latin typeface="Cambria Bold"/>
                <a:ea typeface="Cambria Bold"/>
                <a:cs typeface="Cambria Bold"/>
                <a:sym typeface="Cambria Bold"/>
              </a:rPr>
              <a:t>........................................................................................................... 4</a:t>
            </a:r>
            <a:r>
              <a:rPr lang="en-US" sz="1399" u="none">
                <a:solidFill>
                  <a:srgbClr val="000000"/>
                </a:solidFill>
                <a:latin typeface="Cambria"/>
                <a:ea typeface="Cambria"/>
                <a:cs typeface="Cambria"/>
                <a:sym typeface="Cambria"/>
              </a:rPr>
              <a:t> </a:t>
            </a:r>
          </a:p>
        </p:txBody>
      </p:sp>
      <p:sp>
        <p:nvSpPr>
          <p:cNvPr name="TextBox 12" id="12"/>
          <p:cNvSpPr txBox="true"/>
          <p:nvPr/>
        </p:nvSpPr>
        <p:spPr>
          <a:xfrm rot="0">
            <a:off x="1951358" y="2996565"/>
            <a:ext cx="4918424" cy="311836"/>
          </a:xfrm>
          <a:prstGeom prst="rect">
            <a:avLst/>
          </a:prstGeom>
        </p:spPr>
        <p:txBody>
          <a:bodyPr anchor="t" rtlCol="false" tIns="0" lIns="0" bIns="0" rIns="0">
            <a:spAutoFit/>
          </a:bodyPr>
          <a:lstStyle/>
          <a:p>
            <a:pPr algn="l">
              <a:lnSpc>
                <a:spcPts val="2749"/>
              </a:lnSpc>
            </a:pPr>
            <a:r>
              <a:rPr lang="en-US" b="true" sz="1399" u="none">
                <a:solidFill>
                  <a:srgbClr val="000000"/>
                </a:solidFill>
                <a:latin typeface="Cambria Bold"/>
                <a:ea typeface="Cambria Bold"/>
                <a:cs typeface="Cambria Bold"/>
                <a:sym typeface="Cambria Bold"/>
              </a:rPr>
              <a:t>................................................................................................................... 4</a:t>
            </a:r>
            <a:r>
              <a:rPr lang="en-US" sz="1399" u="none">
                <a:solidFill>
                  <a:srgbClr val="000000"/>
                </a:solidFill>
                <a:latin typeface="Cambria"/>
                <a:ea typeface="Cambria"/>
                <a:cs typeface="Cambria"/>
                <a:sym typeface="Cambria"/>
              </a:rPr>
              <a:t> </a:t>
            </a:r>
          </a:p>
        </p:txBody>
      </p:sp>
      <p:sp>
        <p:nvSpPr>
          <p:cNvPr name="TextBox 13" id="13"/>
          <p:cNvSpPr txBox="true"/>
          <p:nvPr/>
        </p:nvSpPr>
        <p:spPr>
          <a:xfrm rot="0">
            <a:off x="1829438" y="3347466"/>
            <a:ext cx="5042783" cy="311836"/>
          </a:xfrm>
          <a:prstGeom prst="rect">
            <a:avLst/>
          </a:prstGeom>
        </p:spPr>
        <p:txBody>
          <a:bodyPr anchor="t" rtlCol="false" tIns="0" lIns="0" bIns="0" rIns="0">
            <a:spAutoFit/>
          </a:bodyPr>
          <a:lstStyle/>
          <a:p>
            <a:pPr algn="l">
              <a:lnSpc>
                <a:spcPts val="2749"/>
              </a:lnSpc>
            </a:pPr>
            <a:r>
              <a:rPr lang="en-US" b="true" sz="1399" u="none">
                <a:solidFill>
                  <a:srgbClr val="000000"/>
                </a:solidFill>
                <a:latin typeface="Cambria Bold"/>
                <a:ea typeface="Cambria Bold"/>
                <a:cs typeface="Cambria Bold"/>
                <a:sym typeface="Cambria Bold"/>
              </a:rPr>
              <a:t>.....................................................................................................................5</a:t>
            </a:r>
          </a:p>
        </p:txBody>
      </p:sp>
      <p:sp>
        <p:nvSpPr>
          <p:cNvPr name="TextBox 14" id="14"/>
          <p:cNvSpPr txBox="true"/>
          <p:nvPr/>
        </p:nvSpPr>
        <p:spPr>
          <a:xfrm rot="0">
            <a:off x="2113912" y="3697853"/>
            <a:ext cx="4752613" cy="997636"/>
          </a:xfrm>
          <a:prstGeom prst="rect">
            <a:avLst/>
          </a:prstGeom>
        </p:spPr>
        <p:txBody>
          <a:bodyPr anchor="t" rtlCol="false" tIns="0" lIns="0" bIns="0" rIns="0">
            <a:spAutoFit/>
          </a:bodyPr>
          <a:lstStyle/>
          <a:p>
            <a:pPr algn="r">
              <a:lnSpc>
                <a:spcPts val="2749"/>
              </a:lnSpc>
            </a:pPr>
            <a:r>
              <a:rPr lang="en-US" b="true" sz="1399" u="none">
                <a:solidFill>
                  <a:srgbClr val="000000"/>
                </a:solidFill>
                <a:latin typeface="Cambria Bold"/>
                <a:ea typeface="Cambria Bold"/>
                <a:cs typeface="Cambria Bold"/>
                <a:sym typeface="Cambria Bold"/>
              </a:rPr>
              <a:t>...............................................................................................................5</a:t>
            </a:r>
            <a:r>
              <a:rPr lang="en-US" sz="1399" u="none">
                <a:solidFill>
                  <a:srgbClr val="000000"/>
                </a:solidFill>
                <a:latin typeface="Cambria"/>
                <a:ea typeface="Cambria"/>
                <a:cs typeface="Cambria"/>
                <a:sym typeface="Cambria"/>
              </a:rPr>
              <a:t> </a:t>
            </a:r>
            <a:r>
              <a:rPr lang="en-US" b="true" sz="1399" u="none">
                <a:solidFill>
                  <a:srgbClr val="000000"/>
                </a:solidFill>
                <a:latin typeface="Cambria Bold"/>
                <a:ea typeface="Cambria Bold"/>
                <a:cs typeface="Cambria Bold"/>
                <a:sym typeface="Cambria Bold"/>
              </a:rPr>
              <a:t>............................................................................................................. 5</a:t>
            </a:r>
            <a:r>
              <a:rPr lang="en-US" sz="1399" u="none">
                <a:solidFill>
                  <a:srgbClr val="000000"/>
                </a:solidFill>
                <a:latin typeface="Cambria"/>
                <a:ea typeface="Cambria"/>
                <a:cs typeface="Cambria"/>
                <a:sym typeface="Cambria"/>
              </a:rPr>
              <a:t> </a:t>
            </a:r>
            <a:r>
              <a:rPr lang="en-US" b="true" sz="1399" u="none">
                <a:solidFill>
                  <a:srgbClr val="000000"/>
                </a:solidFill>
                <a:latin typeface="Cambria Bold"/>
                <a:ea typeface="Cambria Bold"/>
                <a:cs typeface="Cambria Bold"/>
                <a:sym typeface="Cambria Bold"/>
              </a:rPr>
              <a:t>........................................................................................................... 5</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05890" y="480738"/>
            <a:ext cx="2548221" cy="464820"/>
          </a:xfrm>
          <a:prstGeom prst="rect">
            <a:avLst/>
          </a:prstGeom>
        </p:spPr>
        <p:txBody>
          <a:bodyPr anchor="t" rtlCol="false" tIns="0" lIns="0" bIns="0" rIns="0">
            <a:spAutoFit/>
          </a:bodyPr>
          <a:lstStyle/>
          <a:p>
            <a:pPr algn="ctr">
              <a:lnSpc>
                <a:spcPts val="3779"/>
              </a:lnSpc>
            </a:pPr>
            <a:r>
              <a:rPr lang="en-US" sz="2700" b="true">
                <a:solidFill>
                  <a:srgbClr val="00BF63"/>
                </a:solidFill>
                <a:latin typeface="Open Sans 2 Bold"/>
                <a:ea typeface="Open Sans 2 Bold"/>
                <a:cs typeface="Open Sans 2 Bold"/>
                <a:sym typeface="Open Sans 2 Bold"/>
              </a:rPr>
              <a:t>1.Introduction </a:t>
            </a:r>
          </a:p>
        </p:txBody>
      </p:sp>
      <p:sp>
        <p:nvSpPr>
          <p:cNvPr name="TextBox 3" id="3"/>
          <p:cNvSpPr txBox="true"/>
          <p:nvPr/>
        </p:nvSpPr>
        <p:spPr>
          <a:xfrm rot="0">
            <a:off x="236592" y="1420881"/>
            <a:ext cx="7086816" cy="2473960"/>
          </a:xfrm>
          <a:prstGeom prst="rect">
            <a:avLst/>
          </a:prstGeom>
        </p:spPr>
        <p:txBody>
          <a:bodyPr anchor="t" rtlCol="false" tIns="0" lIns="0" bIns="0" rIns="0">
            <a:spAutoFit/>
          </a:bodyPr>
          <a:lstStyle/>
          <a:p>
            <a:pPr algn="ctr">
              <a:lnSpc>
                <a:spcPts val="2239"/>
              </a:lnSpc>
            </a:pPr>
            <a:r>
              <a:rPr lang="en-US" sz="1599" spc="-17">
                <a:solidFill>
                  <a:srgbClr val="000000"/>
                </a:solidFill>
                <a:latin typeface="IBM Plex Sans"/>
                <a:ea typeface="IBM Plex Sans"/>
                <a:cs typeface="IBM Plex Sans"/>
                <a:sym typeface="IBM Plex Sans"/>
              </a:rPr>
              <a:t>Ce rapport présente un mini-projet dont le but est la réalisation d’une application en langage C permettant la gestion d’une liste de produits. Ce projet s’inscrit dans le cadre de l’apprentissage de la programmation structurée et met en œuvre des concepts fondamentaux tels que les structures, les tableaux, les fonctions et la gestion d’entrées/sorties.</a:t>
            </a:r>
          </a:p>
          <a:p>
            <a:pPr algn="ctr">
              <a:lnSpc>
                <a:spcPts val="2239"/>
              </a:lnSpc>
            </a:pPr>
          </a:p>
          <a:p>
            <a:pPr algn="ctr">
              <a:lnSpc>
                <a:spcPts val="2239"/>
              </a:lnSpc>
              <a:spcBef>
                <a:spcPct val="0"/>
              </a:spcBef>
            </a:pPr>
            <a:r>
              <a:rPr lang="en-US" sz="1599" spc="-17">
                <a:solidFill>
                  <a:srgbClr val="000000"/>
                </a:solidFill>
                <a:latin typeface="IBM Plex Sans"/>
                <a:ea typeface="IBM Plex Sans"/>
                <a:cs typeface="IBM Plex Sans"/>
                <a:sym typeface="IBM Plex Sans"/>
              </a:rPr>
              <a:t>L’objectif principal est de créer une application simple, interactive et fonctionnelle capable de gérer un petit stock de produits. L’application permet l’ajout, la suppression, la modification, la recherche et l’affichage des produits.</a:t>
            </a:r>
          </a:p>
        </p:txBody>
      </p:sp>
      <p:sp>
        <p:nvSpPr>
          <p:cNvPr name="TextBox 4" id="4"/>
          <p:cNvSpPr txBox="true"/>
          <p:nvPr/>
        </p:nvSpPr>
        <p:spPr>
          <a:xfrm rot="0">
            <a:off x="1854249" y="4848160"/>
            <a:ext cx="3851502" cy="448310"/>
          </a:xfrm>
          <a:prstGeom prst="rect">
            <a:avLst/>
          </a:prstGeom>
        </p:spPr>
        <p:txBody>
          <a:bodyPr anchor="t" rtlCol="false" tIns="0" lIns="0" bIns="0" rIns="0">
            <a:spAutoFit/>
          </a:bodyPr>
          <a:lstStyle/>
          <a:p>
            <a:pPr algn="ctr">
              <a:lnSpc>
                <a:spcPts val="3640"/>
              </a:lnSpc>
            </a:pPr>
            <a:r>
              <a:rPr lang="en-US" sz="2600" b="true">
                <a:solidFill>
                  <a:srgbClr val="00BF63"/>
                </a:solidFill>
                <a:latin typeface="Open Sans 2 Bold"/>
                <a:ea typeface="Open Sans 2 Bold"/>
                <a:cs typeface="Open Sans 2 Bold"/>
                <a:sym typeface="Open Sans 2 Bold"/>
              </a:rPr>
              <a:t>2. Objectifs et Contexte</a:t>
            </a:r>
          </a:p>
        </p:txBody>
      </p:sp>
      <p:sp>
        <p:nvSpPr>
          <p:cNvPr name="TextBox 5" id="5"/>
          <p:cNvSpPr txBox="true"/>
          <p:nvPr/>
        </p:nvSpPr>
        <p:spPr>
          <a:xfrm rot="0">
            <a:off x="0" y="5227890"/>
            <a:ext cx="7560000" cy="5441315"/>
          </a:xfrm>
          <a:prstGeom prst="rect">
            <a:avLst/>
          </a:prstGeom>
        </p:spPr>
        <p:txBody>
          <a:bodyPr anchor="t" rtlCol="false" tIns="0" lIns="0" bIns="0" rIns="0">
            <a:spAutoFit/>
          </a:bodyPr>
          <a:lstStyle/>
          <a:p>
            <a:pPr algn="ctr">
              <a:lnSpc>
                <a:spcPts val="1960"/>
              </a:lnSpc>
            </a:pPr>
            <a:r>
              <a:rPr lang="en-US" sz="1400" spc="-15">
                <a:solidFill>
                  <a:srgbClr val="000000"/>
                </a:solidFill>
                <a:latin typeface="IBM Plex Sans"/>
                <a:ea typeface="IBM Plex Sans"/>
                <a:cs typeface="IBM Plex Sans"/>
                <a:sym typeface="IBM Plex Sans"/>
              </a:rPr>
              <a:t>Contexte</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Dans le domaine de la gestion commerciale et logistique, le suivi et la mise à jour des produits en stock est crucial. Ce mini-projet répond à cette problématique en simulant un système de gestion de produits via une application console.</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Objectifs</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Implémenter une interface en ligne de commande pour gérer un tableau de produits.</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Intégrer les opérations fondamentales : ajouter, modifier, supprimer, rechercher et afficher un produit.</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Respecter des contraintes réalistes : nombre limité de produits, contrôle de l’unicité des ID.</a:t>
            </a:r>
          </a:p>
          <a:p>
            <a:pPr algn="ctr">
              <a:lnSpc>
                <a:spcPts val="1960"/>
              </a:lnSpc>
            </a:pP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Impact</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Ce projet permet de comprendre les bases de la structuration des données, de manipuler des tableaux de structures, et de mettre en œuvre une logique de contrôle et de navigation dans une application simple.</a:t>
            </a:r>
          </a:p>
          <a:p>
            <a:pPr algn="ctr">
              <a:lnSpc>
                <a:spcPts val="196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421640"/>
            <a:ext cx="7560000" cy="4372610"/>
          </a:xfrm>
          <a:prstGeom prst="rect">
            <a:avLst/>
          </a:prstGeom>
        </p:spPr>
        <p:txBody>
          <a:bodyPr anchor="t" rtlCol="false" tIns="0" lIns="0" bIns="0" rIns="0">
            <a:spAutoFit/>
          </a:bodyPr>
          <a:lstStyle/>
          <a:p>
            <a:pPr algn="ctr">
              <a:lnSpc>
                <a:spcPts val="1540"/>
              </a:lnSpc>
            </a:pPr>
            <a:r>
              <a:rPr lang="en-US" sz="1100" spc="-12">
                <a:solidFill>
                  <a:srgbClr val="000000"/>
                </a:solidFill>
                <a:latin typeface="IBM Plex Sans"/>
                <a:ea typeface="IBM Plex Sans"/>
                <a:cs typeface="IBM Plex Sans"/>
                <a:sym typeface="IBM Plex Sans"/>
              </a:rPr>
              <a:t>Le langage utilisé est le langage C. La structure Produit est utilisée pour regrouper les informations essentielles d’un produit : ID, nom, prix et quantité. Les différentes fonctions permettent d’effectuer toutes les opérations nécessaires à la gestion.</a:t>
            </a: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Étapes</a:t>
            </a: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1. Définition de la structure Produit.</a:t>
            </a:r>
          </a:p>
          <a:p>
            <a:pPr algn="ctr">
              <a:lnSpc>
                <a:spcPts val="1540"/>
              </a:lnSpc>
            </a:pP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2. Création des fonctions pour chaque opération (ajouter, supprimer, etc.).</a:t>
            </a:r>
          </a:p>
          <a:p>
            <a:pPr algn="ctr">
              <a:lnSpc>
                <a:spcPts val="1540"/>
              </a:lnSpc>
            </a:pP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3. Mise en place d’un menu interactif dans le main.</a:t>
            </a:r>
          </a:p>
          <a:p>
            <a:pPr algn="ctr">
              <a:lnSpc>
                <a:spcPts val="1540"/>
              </a:lnSpc>
            </a:pP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4. Gestion des entrées/sorties utilisateur avec scanf, fgets, etc.</a:t>
            </a:r>
          </a:p>
          <a:p>
            <a:pPr algn="ctr">
              <a:lnSpc>
                <a:spcPts val="1540"/>
              </a:lnSpc>
            </a:pPr>
          </a:p>
          <a:p>
            <a:pPr algn="ctr">
              <a:lnSpc>
                <a:spcPts val="1540"/>
              </a:lnSpc>
            </a:pP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Justification</a:t>
            </a:r>
          </a:p>
          <a:p>
            <a:pPr algn="ctr">
              <a:lnSpc>
                <a:spcPts val="1540"/>
              </a:lnSpc>
            </a:pPr>
          </a:p>
          <a:p>
            <a:pPr algn="ctr">
              <a:lnSpc>
                <a:spcPts val="1540"/>
              </a:lnSpc>
            </a:pPr>
            <a:r>
              <a:rPr lang="en-US" sz="1100" spc="-12">
                <a:solidFill>
                  <a:srgbClr val="000000"/>
                </a:solidFill>
                <a:latin typeface="IBM Plex Sans"/>
                <a:ea typeface="IBM Plex Sans"/>
                <a:cs typeface="IBM Plex Sans"/>
                <a:sym typeface="IBM Plex Sans"/>
              </a:rPr>
              <a:t>Le choix du langage C s’explique par son efficacité, sa proximité avec le matériel, et la clarté de sa structure pour un projet d’apprentissage.</a:t>
            </a:r>
          </a:p>
          <a:p>
            <a:pPr algn="ctr">
              <a:lnSpc>
                <a:spcPts val="1540"/>
              </a:lnSpc>
              <a:spcBef>
                <a:spcPct val="0"/>
              </a:spcBef>
            </a:pPr>
          </a:p>
        </p:txBody>
      </p:sp>
      <p:sp>
        <p:nvSpPr>
          <p:cNvPr name="TextBox 3" id="3"/>
          <p:cNvSpPr txBox="true"/>
          <p:nvPr/>
        </p:nvSpPr>
        <p:spPr>
          <a:xfrm rot="0">
            <a:off x="2307339" y="-57150"/>
            <a:ext cx="2945323" cy="497840"/>
          </a:xfrm>
          <a:prstGeom prst="rect">
            <a:avLst/>
          </a:prstGeom>
        </p:spPr>
        <p:txBody>
          <a:bodyPr anchor="t" rtlCol="false" tIns="0" lIns="0" bIns="0" rIns="0">
            <a:spAutoFit/>
          </a:bodyPr>
          <a:lstStyle/>
          <a:p>
            <a:pPr algn="ctr">
              <a:lnSpc>
                <a:spcPts val="4060"/>
              </a:lnSpc>
            </a:pPr>
            <a:r>
              <a:rPr lang="en-US" sz="2900" b="true">
                <a:solidFill>
                  <a:srgbClr val="00BF63"/>
                </a:solidFill>
                <a:latin typeface="Open Sans 2 Bold"/>
                <a:ea typeface="Open Sans 2 Bold"/>
                <a:cs typeface="Open Sans 2 Bold"/>
                <a:sym typeface="Open Sans 2 Bold"/>
              </a:rPr>
              <a:t>3. Méthodologie</a:t>
            </a:r>
          </a:p>
        </p:txBody>
      </p:sp>
      <p:sp>
        <p:nvSpPr>
          <p:cNvPr name="TextBox 4" id="4"/>
          <p:cNvSpPr txBox="true"/>
          <p:nvPr/>
        </p:nvSpPr>
        <p:spPr>
          <a:xfrm rot="0">
            <a:off x="2602358" y="4737100"/>
            <a:ext cx="2355283" cy="537845"/>
          </a:xfrm>
          <a:prstGeom prst="rect">
            <a:avLst/>
          </a:prstGeom>
        </p:spPr>
        <p:txBody>
          <a:bodyPr anchor="t" rtlCol="false" tIns="0" lIns="0" bIns="0" rIns="0">
            <a:spAutoFit/>
          </a:bodyPr>
          <a:lstStyle/>
          <a:p>
            <a:pPr algn="ctr">
              <a:lnSpc>
                <a:spcPts val="4480"/>
              </a:lnSpc>
            </a:pPr>
            <a:r>
              <a:rPr lang="en-US" sz="3200" b="true">
                <a:solidFill>
                  <a:srgbClr val="00BF63"/>
                </a:solidFill>
                <a:latin typeface="Open Sans 2 Bold"/>
                <a:ea typeface="Open Sans 2 Bold"/>
                <a:cs typeface="Open Sans 2 Bold"/>
                <a:sym typeface="Open Sans 2 Bold"/>
              </a:rPr>
              <a:t>4. Résultats</a:t>
            </a:r>
          </a:p>
        </p:txBody>
      </p:sp>
      <p:sp>
        <p:nvSpPr>
          <p:cNvPr name="TextBox 5" id="5"/>
          <p:cNvSpPr txBox="true"/>
          <p:nvPr/>
        </p:nvSpPr>
        <p:spPr>
          <a:xfrm rot="0">
            <a:off x="-265084" y="5236845"/>
            <a:ext cx="8090167" cy="5491480"/>
          </a:xfrm>
          <a:prstGeom prst="rect">
            <a:avLst/>
          </a:prstGeom>
        </p:spPr>
        <p:txBody>
          <a:bodyPr anchor="t" rtlCol="false" tIns="0" lIns="0" bIns="0" rIns="0">
            <a:spAutoFit/>
          </a:bodyPr>
          <a:lstStyle/>
          <a:p>
            <a:pPr algn="ctr">
              <a:lnSpc>
                <a:spcPts val="1819"/>
              </a:lnSpc>
            </a:pPr>
            <a:r>
              <a:rPr lang="en-US" sz="1299" b="true">
                <a:solidFill>
                  <a:srgbClr val="000000"/>
                </a:solidFill>
                <a:latin typeface="Open Sans 2 Bold"/>
                <a:ea typeface="Open Sans 2 Bold"/>
                <a:cs typeface="Open Sans 2 Bold"/>
                <a:sym typeface="Open Sans 2 Bold"/>
              </a:rPr>
              <a:t>Voici quelques exemples d'interactions avec le programme :</a:t>
            </a: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Ajout d’un produit : Le système vérifie l’unicité de l’ID avant ajout.</a:t>
            </a: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Affichage : Liste claire avec ID, nom, prix et quantité.</a:t>
            </a: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Recherche : Permet de localiser un produit par son ID.</a:t>
            </a: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Modification/Suppression : Mise à jour ou retrait d’un produit existant.</a:t>
            </a:r>
          </a:p>
          <a:p>
            <a:pPr algn="ctr">
              <a:lnSpc>
                <a:spcPts val="1819"/>
              </a:lnSpc>
            </a:pP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Capture simulée :</a:t>
            </a:r>
          </a:p>
          <a:p>
            <a:pPr algn="ctr">
              <a:lnSpc>
                <a:spcPts val="1819"/>
              </a:lnSpc>
            </a:pPr>
          </a:p>
          <a:p>
            <a:pPr algn="ctr">
              <a:lnSpc>
                <a:spcPts val="1819"/>
              </a:lnSpc>
            </a:pPr>
            <a:r>
              <a:rPr lang="en-US" sz="1299" b="true">
                <a:solidFill>
                  <a:srgbClr val="000000"/>
                </a:solidFill>
                <a:latin typeface="Open Sans 2 Bold"/>
                <a:ea typeface="Open Sans 2 Bold"/>
                <a:cs typeface="Open Sans 2 Bold"/>
                <a:sym typeface="Open Sans 2 Bold"/>
              </a:rPr>
              <a:t>=== GESTION DE PRODUITS ===</a:t>
            </a:r>
          </a:p>
          <a:p>
            <a:pPr algn="ctr">
              <a:lnSpc>
                <a:spcPts val="1819"/>
              </a:lnSpc>
            </a:pPr>
            <a:r>
              <a:rPr lang="en-US" sz="1299" b="true">
                <a:solidFill>
                  <a:srgbClr val="000000"/>
                </a:solidFill>
                <a:latin typeface="Open Sans 2 Bold"/>
                <a:ea typeface="Open Sans 2 Bold"/>
                <a:cs typeface="Open Sans 2 Bold"/>
                <a:sym typeface="Open Sans 2 Bold"/>
              </a:rPr>
              <a:t>1. Ajouter un produit</a:t>
            </a:r>
          </a:p>
          <a:p>
            <a:pPr algn="ctr">
              <a:lnSpc>
                <a:spcPts val="1819"/>
              </a:lnSpc>
            </a:pPr>
            <a:r>
              <a:rPr lang="en-US" sz="1299" b="true">
                <a:solidFill>
                  <a:srgbClr val="000000"/>
                </a:solidFill>
                <a:latin typeface="Open Sans 2 Bold"/>
                <a:ea typeface="Open Sans 2 Bold"/>
                <a:cs typeface="Open Sans 2 Bold"/>
                <a:sym typeface="Open Sans 2 Bold"/>
              </a:rPr>
              <a:t>2. Afficher tous les produits</a:t>
            </a:r>
          </a:p>
          <a:p>
            <a:pPr algn="ctr">
              <a:lnSpc>
                <a:spcPts val="1819"/>
              </a:lnSpc>
            </a:pPr>
            <a:r>
              <a:rPr lang="en-US" sz="1299" b="true">
                <a:solidFill>
                  <a:srgbClr val="000000"/>
                </a:solidFill>
                <a:latin typeface="Open Sans 2 Bold"/>
                <a:ea typeface="Open Sans 2 Bold"/>
                <a:cs typeface="Open Sans 2 Bold"/>
                <a:sym typeface="Open Sans 2 Bold"/>
              </a:rPr>
              <a:t>...</a:t>
            </a:r>
          </a:p>
          <a:p>
            <a:pPr algn="ctr">
              <a:lnSpc>
                <a:spcPts val="1819"/>
              </a:lnSpc>
            </a:pPr>
            <a:r>
              <a:rPr lang="en-US" sz="1299" b="true">
                <a:solidFill>
                  <a:srgbClr val="000000"/>
                </a:solidFill>
                <a:latin typeface="Open Sans 2 Bold"/>
                <a:ea typeface="Open Sans 2 Bold"/>
                <a:cs typeface="Open Sans 2 Bold"/>
                <a:sym typeface="Open Sans 2 Bold"/>
              </a:rPr>
              <a:t>Votre choix: 1</a:t>
            </a:r>
          </a:p>
          <a:p>
            <a:pPr algn="ctr">
              <a:lnSpc>
                <a:spcPts val="1819"/>
              </a:lnSpc>
            </a:pPr>
            <a:r>
              <a:rPr lang="en-US" sz="1299" b="true">
                <a:solidFill>
                  <a:srgbClr val="000000"/>
                </a:solidFill>
                <a:latin typeface="Open Sans 2 Bold"/>
                <a:ea typeface="Open Sans 2 Bold"/>
                <a:cs typeface="Open Sans 2 Bold"/>
                <a:sym typeface="Open Sans 2 Bold"/>
              </a:rPr>
              <a:t>ID du produit: 101</a:t>
            </a:r>
          </a:p>
          <a:p>
            <a:pPr algn="ctr">
              <a:lnSpc>
                <a:spcPts val="1819"/>
              </a:lnSpc>
            </a:pPr>
            <a:r>
              <a:rPr lang="en-US" sz="1299" b="true">
                <a:solidFill>
                  <a:srgbClr val="000000"/>
                </a:solidFill>
                <a:latin typeface="Open Sans 2 Bold"/>
                <a:ea typeface="Open Sans 2 Bold"/>
                <a:cs typeface="Open Sans 2 Bold"/>
                <a:sym typeface="Open Sans 2 Bold"/>
              </a:rPr>
              <a:t>Nom du produit: Clavier</a:t>
            </a:r>
          </a:p>
          <a:p>
            <a:pPr algn="ctr">
              <a:lnSpc>
                <a:spcPts val="1819"/>
              </a:lnSpc>
            </a:pPr>
            <a:r>
              <a:rPr lang="en-US" sz="1299" b="true">
                <a:solidFill>
                  <a:srgbClr val="000000"/>
                </a:solidFill>
                <a:latin typeface="Open Sans 2 Bold"/>
                <a:ea typeface="Open Sans 2 Bold"/>
                <a:cs typeface="Open Sans 2 Bold"/>
                <a:sym typeface="Open Sans 2 Bold"/>
              </a:rPr>
              <a:t>Prix: 150</a:t>
            </a:r>
          </a:p>
          <a:p>
            <a:pPr algn="ctr">
              <a:lnSpc>
                <a:spcPts val="1819"/>
              </a:lnSpc>
            </a:pPr>
            <a:r>
              <a:rPr lang="en-US" sz="1299" b="true">
                <a:solidFill>
                  <a:srgbClr val="000000"/>
                </a:solidFill>
                <a:latin typeface="Open Sans 2 Bold"/>
                <a:ea typeface="Open Sans 2 Bold"/>
                <a:cs typeface="Open Sans 2 Bold"/>
                <a:sym typeface="Open Sans 2 Bold"/>
              </a:rPr>
              <a:t>Quantite: 10</a:t>
            </a:r>
          </a:p>
          <a:p>
            <a:pPr algn="ctr">
              <a:lnSpc>
                <a:spcPts val="1819"/>
              </a:lnSpc>
            </a:pPr>
            <a:r>
              <a:rPr lang="en-US" sz="1299" b="true">
                <a:solidFill>
                  <a:srgbClr val="000000"/>
                </a:solidFill>
                <a:latin typeface="Open Sans 2 Bold"/>
                <a:ea typeface="Open Sans 2 Bold"/>
                <a:cs typeface="Open Sans 2 Bold"/>
                <a:sym typeface="Open Sans 2 Bold"/>
              </a:rPr>
              <a:t>Produit ajoute avec succes!</a:t>
            </a:r>
          </a:p>
          <a:p>
            <a:pPr algn="ctr">
              <a:lnSpc>
                <a:spcPts val="1819"/>
              </a:lnSpc>
            </a:pPr>
          </a:p>
        </p:txBody>
      </p:sp>
    </p:spTree>
  </p:cSld>
  <p:clrMapOvr>
    <a:masterClrMapping/>
  </p:clrMapOvr>
</p:sld>
</file>

<file path=ppt/slides/slide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0" y="-19050"/>
            <a:ext cx="7560000" cy="3341370"/>
          </a:xfrm>
          <a:prstGeom prst="rect">
            <a:avLst/>
          </a:prstGeom>
        </p:spPr>
        <p:txBody>
          <a:bodyPr anchor="t" rtlCol="false" tIns="0" lIns="0" bIns="0" rIns="0">
            <a:spAutoFit/>
          </a:bodyPr>
          <a:lstStyle/>
          <a:p>
            <a:pPr algn="ctr">
              <a:lnSpc>
                <a:spcPts val="1679"/>
              </a:lnSpc>
            </a:pP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L’application fonctionne correctement pour les cas usuels. Les résultats sont cohérents avec les objectifs :Le programme respecte les contraintes imposées (10 produits max).</a:t>
            </a: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La gestion de l’unicité d’ID évite les doublons.</a:t>
            </a: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L’interface est simple et intuitive.</a:t>
            </a: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Limites :</a:t>
            </a: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Pas de persistance des données (tout est perdu à la fermeture).</a:t>
            </a:r>
          </a:p>
          <a:p>
            <a:pPr algn="ctr">
              <a:lnSpc>
                <a:spcPts val="1679"/>
              </a:lnSpc>
            </a:pPr>
          </a:p>
          <a:p>
            <a:pPr algn="ctr">
              <a:lnSpc>
                <a:spcPts val="1679"/>
              </a:lnSpc>
            </a:pPr>
            <a:r>
              <a:rPr lang="en-US" sz="1200" spc="-13">
                <a:solidFill>
                  <a:srgbClr val="000000"/>
                </a:solidFill>
                <a:latin typeface="IBM Plex Sans"/>
                <a:ea typeface="IBM Plex Sans"/>
                <a:cs typeface="IBM Plex Sans"/>
                <a:sym typeface="IBM Plex Sans"/>
              </a:rPr>
              <a:t>Nombre de produits limité à 10.</a:t>
            </a:r>
          </a:p>
          <a:p>
            <a:pPr algn="ctr">
              <a:lnSpc>
                <a:spcPts val="1679"/>
              </a:lnSpc>
            </a:pPr>
          </a:p>
          <a:p>
            <a:pPr algn="ctr">
              <a:lnSpc>
                <a:spcPts val="1679"/>
              </a:lnSpc>
              <a:spcBef>
                <a:spcPct val="0"/>
              </a:spcBef>
            </a:pPr>
            <a:r>
              <a:rPr lang="en-US" sz="1200" spc="-13">
                <a:solidFill>
                  <a:srgbClr val="000000"/>
                </a:solidFill>
                <a:latin typeface="IBM Plex Sans"/>
                <a:ea typeface="IBM Plex Sans"/>
                <a:cs typeface="IBM Plex Sans"/>
                <a:sym typeface="IBM Plex Sans"/>
              </a:rPr>
              <a:t>L’interface pourrait être améliorée avec un système de fichiers.</a:t>
            </a:r>
          </a:p>
        </p:txBody>
      </p:sp>
      <p:sp>
        <p:nvSpPr>
          <p:cNvPr name="TextBox 3" id="3"/>
          <p:cNvSpPr txBox="true"/>
          <p:nvPr/>
        </p:nvSpPr>
        <p:spPr>
          <a:xfrm rot="0">
            <a:off x="2353896" y="-47625"/>
            <a:ext cx="1979613" cy="511810"/>
          </a:xfrm>
          <a:prstGeom prst="rect">
            <a:avLst/>
          </a:prstGeom>
        </p:spPr>
        <p:txBody>
          <a:bodyPr anchor="t" rtlCol="false" tIns="0" lIns="0" bIns="0" rIns="0">
            <a:spAutoFit/>
          </a:bodyPr>
          <a:lstStyle/>
          <a:p>
            <a:pPr algn="ctr">
              <a:lnSpc>
                <a:spcPts val="4339"/>
              </a:lnSpc>
            </a:pPr>
            <a:r>
              <a:rPr lang="en-US" sz="3099" b="true">
                <a:solidFill>
                  <a:srgbClr val="00BF63"/>
                </a:solidFill>
                <a:latin typeface="Open Sans 2 Bold"/>
                <a:ea typeface="Open Sans 2 Bold"/>
                <a:cs typeface="Open Sans 2 Bold"/>
                <a:sym typeface="Open Sans 2 Bold"/>
              </a:rPr>
              <a:t>5. Analyse</a:t>
            </a:r>
          </a:p>
        </p:txBody>
      </p:sp>
      <p:sp>
        <p:nvSpPr>
          <p:cNvPr name="TextBox 4" id="4"/>
          <p:cNvSpPr txBox="true"/>
          <p:nvPr/>
        </p:nvSpPr>
        <p:spPr>
          <a:xfrm rot="0">
            <a:off x="2546210" y="6928420"/>
            <a:ext cx="1884589" cy="349250"/>
          </a:xfrm>
          <a:prstGeom prst="rect">
            <a:avLst/>
          </a:prstGeom>
        </p:spPr>
        <p:txBody>
          <a:bodyPr anchor="t" rtlCol="false" tIns="0" lIns="0" bIns="0" rIns="0">
            <a:spAutoFit/>
          </a:bodyPr>
          <a:lstStyle/>
          <a:p>
            <a:pPr algn="ctr">
              <a:lnSpc>
                <a:spcPts val="2800"/>
              </a:lnSpc>
            </a:pPr>
            <a:r>
              <a:rPr lang="en-US" sz="2000" b="true">
                <a:solidFill>
                  <a:srgbClr val="00BF63"/>
                </a:solidFill>
                <a:latin typeface="Open Sans 2 Bold"/>
                <a:ea typeface="Open Sans 2 Bold"/>
                <a:cs typeface="Open Sans 2 Bold"/>
                <a:sym typeface="Open Sans 2 Bold"/>
              </a:rPr>
              <a:t>7. Perspectives</a:t>
            </a:r>
          </a:p>
        </p:txBody>
      </p:sp>
      <p:sp>
        <p:nvSpPr>
          <p:cNvPr name="TextBox 5" id="5"/>
          <p:cNvSpPr txBox="true"/>
          <p:nvPr/>
        </p:nvSpPr>
        <p:spPr>
          <a:xfrm rot="0">
            <a:off x="246555" y="7755823"/>
            <a:ext cx="7066889" cy="2347595"/>
          </a:xfrm>
          <a:prstGeom prst="rect">
            <a:avLst/>
          </a:prstGeom>
        </p:spPr>
        <p:txBody>
          <a:bodyPr anchor="t" rtlCol="false" tIns="0" lIns="0" bIns="0" rIns="0">
            <a:spAutoFit/>
          </a:bodyPr>
          <a:lstStyle/>
          <a:p>
            <a:pPr algn="ctr">
              <a:lnSpc>
                <a:spcPts val="2380"/>
              </a:lnSpc>
            </a:pPr>
            <a:r>
              <a:rPr lang="en-US" sz="1700" spc="-18">
                <a:solidFill>
                  <a:srgbClr val="000000"/>
                </a:solidFill>
                <a:latin typeface="IBM Plex Sans"/>
                <a:ea typeface="IBM Plex Sans"/>
                <a:cs typeface="IBM Plex Sans"/>
                <a:sym typeface="IBM Plex Sans"/>
              </a:rPr>
              <a:t>Ajout de la persistance : sauvegarde des produits dans un fichier texte.</a:t>
            </a:r>
          </a:p>
          <a:p>
            <a:pPr algn="ctr">
              <a:lnSpc>
                <a:spcPts val="2380"/>
              </a:lnSpc>
            </a:pPr>
          </a:p>
          <a:p>
            <a:pPr algn="ctr">
              <a:lnSpc>
                <a:spcPts val="2380"/>
              </a:lnSpc>
            </a:pPr>
            <a:r>
              <a:rPr lang="en-US" sz="1700" spc="-18">
                <a:solidFill>
                  <a:srgbClr val="000000"/>
                </a:solidFill>
                <a:latin typeface="IBM Plex Sans"/>
                <a:ea typeface="IBM Plex Sans"/>
                <a:cs typeface="IBM Plex Sans"/>
                <a:sym typeface="IBM Plex Sans"/>
              </a:rPr>
              <a:t>Augmentation de la capacité : utilisation de l’allocation dynamique.</a:t>
            </a:r>
          </a:p>
          <a:p>
            <a:pPr algn="ctr">
              <a:lnSpc>
                <a:spcPts val="2380"/>
              </a:lnSpc>
            </a:pPr>
          </a:p>
          <a:p>
            <a:pPr algn="ctr">
              <a:lnSpc>
                <a:spcPts val="2380"/>
              </a:lnSpc>
            </a:pPr>
            <a:r>
              <a:rPr lang="en-US" sz="1700" spc="-18">
                <a:solidFill>
                  <a:srgbClr val="000000"/>
                </a:solidFill>
                <a:latin typeface="IBM Plex Sans"/>
                <a:ea typeface="IBM Plex Sans"/>
                <a:cs typeface="IBM Plex Sans"/>
                <a:sym typeface="IBM Plex Sans"/>
              </a:rPr>
              <a:t>Interface utilisateur : amélioration via des bibliothèques graphiques.</a:t>
            </a:r>
          </a:p>
          <a:p>
            <a:pPr algn="ctr">
              <a:lnSpc>
                <a:spcPts val="2380"/>
              </a:lnSpc>
            </a:pPr>
          </a:p>
          <a:p>
            <a:pPr algn="ctr">
              <a:lnSpc>
                <a:spcPts val="2380"/>
              </a:lnSpc>
              <a:spcBef>
                <a:spcPct val="0"/>
              </a:spcBef>
            </a:pPr>
            <a:r>
              <a:rPr lang="en-US" sz="1700" spc="-18">
                <a:solidFill>
                  <a:srgbClr val="000000"/>
                </a:solidFill>
                <a:latin typeface="IBM Plex Sans"/>
                <a:ea typeface="IBM Plex Sans"/>
                <a:cs typeface="IBM Plex Sans"/>
                <a:sym typeface="IBM Plex Sans"/>
              </a:rPr>
              <a:t>Fonctionnalités avancées : tri des produits, export vers CSV, gestion des catégories.</a:t>
            </a:r>
          </a:p>
        </p:txBody>
      </p:sp>
      <p:sp>
        <p:nvSpPr>
          <p:cNvPr name="TextBox 6" id="6"/>
          <p:cNvSpPr txBox="true"/>
          <p:nvPr/>
        </p:nvSpPr>
        <p:spPr>
          <a:xfrm rot="0">
            <a:off x="2256605" y="3265170"/>
            <a:ext cx="2174195" cy="448310"/>
          </a:xfrm>
          <a:prstGeom prst="rect">
            <a:avLst/>
          </a:prstGeom>
        </p:spPr>
        <p:txBody>
          <a:bodyPr anchor="t" rtlCol="false" tIns="0" lIns="0" bIns="0" rIns="0">
            <a:spAutoFit/>
          </a:bodyPr>
          <a:lstStyle/>
          <a:p>
            <a:pPr algn="ctr">
              <a:lnSpc>
                <a:spcPts val="3640"/>
              </a:lnSpc>
            </a:pPr>
            <a:r>
              <a:rPr lang="en-US" sz="2600" b="true">
                <a:solidFill>
                  <a:srgbClr val="00BF63"/>
                </a:solidFill>
                <a:latin typeface="Open Sans 2 Bold"/>
                <a:ea typeface="Open Sans 2 Bold"/>
                <a:cs typeface="Open Sans 2 Bold"/>
                <a:sym typeface="Open Sans 2 Bold"/>
              </a:rPr>
              <a:t>6. Conclusion</a:t>
            </a:r>
          </a:p>
        </p:txBody>
      </p:sp>
      <p:sp>
        <p:nvSpPr>
          <p:cNvPr name="TextBox 7" id="7"/>
          <p:cNvSpPr txBox="true"/>
          <p:nvPr/>
        </p:nvSpPr>
        <p:spPr>
          <a:xfrm rot="0">
            <a:off x="246555" y="3973130"/>
            <a:ext cx="7066889" cy="2717165"/>
          </a:xfrm>
          <a:prstGeom prst="rect">
            <a:avLst/>
          </a:prstGeom>
        </p:spPr>
        <p:txBody>
          <a:bodyPr anchor="t" rtlCol="false" tIns="0" lIns="0" bIns="0" rIns="0">
            <a:spAutoFit/>
          </a:bodyPr>
          <a:lstStyle/>
          <a:p>
            <a:pPr algn="ctr">
              <a:lnSpc>
                <a:spcPts val="1960"/>
              </a:lnSpc>
            </a:pPr>
            <a:r>
              <a:rPr lang="en-US" sz="1400" spc="-15">
                <a:solidFill>
                  <a:srgbClr val="000000"/>
                </a:solidFill>
                <a:latin typeface="IBM Plex Sans"/>
                <a:ea typeface="IBM Plex Sans"/>
                <a:cs typeface="IBM Plex Sans"/>
                <a:sym typeface="IBM Plex Sans"/>
              </a:rPr>
              <a:t>Ce projet a permis de :</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Mettre en pratique la programmation structurée en C.</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Implémenter une logique de gestion de stock simple.</a:t>
            </a:r>
          </a:p>
          <a:p>
            <a:pPr algn="ctr">
              <a:lnSpc>
                <a:spcPts val="1960"/>
              </a:lnSpc>
            </a:pPr>
          </a:p>
          <a:p>
            <a:pPr algn="ctr">
              <a:lnSpc>
                <a:spcPts val="1960"/>
              </a:lnSpc>
            </a:pPr>
            <a:r>
              <a:rPr lang="en-US" sz="1400" spc="-15">
                <a:solidFill>
                  <a:srgbClr val="000000"/>
                </a:solidFill>
                <a:latin typeface="IBM Plex Sans"/>
                <a:ea typeface="IBM Plex Sans"/>
                <a:cs typeface="IBM Plex Sans"/>
                <a:sym typeface="IBM Plex Sans"/>
              </a:rPr>
              <a:t>Comprendre l’importance de la structuration des données et des fonctions.</a:t>
            </a:r>
          </a:p>
          <a:p>
            <a:pPr algn="ctr">
              <a:lnSpc>
                <a:spcPts val="1960"/>
              </a:lnSpc>
            </a:pPr>
          </a:p>
          <a:p>
            <a:pPr algn="ctr">
              <a:lnSpc>
                <a:spcPts val="1960"/>
              </a:lnSpc>
            </a:pPr>
          </a:p>
          <a:p>
            <a:pPr algn="ctr">
              <a:lnSpc>
                <a:spcPts val="1960"/>
              </a:lnSpc>
              <a:spcBef>
                <a:spcPct val="0"/>
              </a:spcBef>
            </a:pPr>
            <a:r>
              <a:rPr lang="en-US" sz="1400" spc="-15">
                <a:solidFill>
                  <a:srgbClr val="000000"/>
                </a:solidFill>
                <a:latin typeface="IBM Plex Sans"/>
                <a:ea typeface="IBM Plex Sans"/>
                <a:cs typeface="IBM Plex Sans"/>
                <a:sym typeface="IBM Plex Sans"/>
              </a:rPr>
              <a:t>L'application est un bon prototype pour une future solution plus avancée de gestion de stock.</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753471" y="485504"/>
            <a:ext cx="4053058" cy="5874791"/>
          </a:xfrm>
          <a:prstGeom prst="rect">
            <a:avLst/>
          </a:prstGeom>
        </p:spPr>
        <p:txBody>
          <a:bodyPr anchor="t" rtlCol="false" tIns="0" lIns="0" bIns="0" rIns="0">
            <a:spAutoFit/>
          </a:bodyPr>
          <a:lstStyle/>
          <a:p>
            <a:pPr algn="ctr">
              <a:lnSpc>
                <a:spcPts val="2356"/>
              </a:lnSpc>
            </a:pPr>
            <a:r>
              <a:rPr lang="en-US" sz="1200" spc="3">
                <a:solidFill>
                  <a:srgbClr val="000000"/>
                </a:solidFill>
                <a:latin typeface="Open Sans 1"/>
                <a:ea typeface="Open Sans 1"/>
                <a:cs typeface="Open Sans 1"/>
                <a:sym typeface="Open Sans 1"/>
              </a:rPr>
              <a:t>+------------------------+</a:t>
            </a:r>
          </a:p>
          <a:p>
            <a:pPr algn="ctr">
              <a:lnSpc>
                <a:spcPts val="2356"/>
              </a:lnSpc>
            </a:pPr>
            <a:r>
              <a:rPr lang="en-US" sz="1200" spc="3">
                <a:solidFill>
                  <a:srgbClr val="000000"/>
                </a:solidFill>
                <a:latin typeface="Open Sans 1"/>
                <a:ea typeface="Open Sans 1"/>
                <a:cs typeface="Open Sans 1"/>
                <a:sym typeface="Open Sans 1"/>
              </a:rPr>
              <a:t>|        Utilisateur     |</a:t>
            </a:r>
          </a:p>
          <a:p>
            <a:pPr algn="ctr">
              <a:lnSpc>
                <a:spcPts val="2356"/>
              </a:lnSpc>
            </a:pPr>
            <a:r>
              <a:rPr lang="en-US" sz="1200" spc="3">
                <a:solidFill>
                  <a:srgbClr val="000000"/>
                </a:solidFill>
                <a:latin typeface="Open Sans 1"/>
                <a:ea typeface="Open Sans 1"/>
                <a:cs typeface="Open Sans 1"/>
                <a:sym typeface="Open Sans 1"/>
              </a:rPr>
              <a:t>+------------------------+</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                              |</a:t>
            </a:r>
          </a:p>
          <a:p>
            <a:pPr algn="ctr">
              <a:lnSpc>
                <a:spcPts val="2356"/>
              </a:lnSpc>
            </a:pPr>
            <a:r>
              <a:rPr lang="en-US" sz="1200" spc="3">
                <a:solidFill>
                  <a:srgbClr val="000000"/>
                </a:solidFill>
                <a:latin typeface="Open Sans 1"/>
                <a:ea typeface="Open Sans 1"/>
                <a:cs typeface="Open Sans 1"/>
                <a:sym typeface="Open Sans 1"/>
              </a:rPr>
              <a:t>           v                              v</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Ajouter un produit |           | Afficher tous les produits |</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                              |</a:t>
            </a:r>
          </a:p>
          <a:p>
            <a:pPr algn="ctr">
              <a:lnSpc>
                <a:spcPts val="2356"/>
              </a:lnSpc>
            </a:pPr>
            <a:r>
              <a:rPr lang="en-US" sz="1200" spc="3">
                <a:solidFill>
                  <a:srgbClr val="000000"/>
                </a:solidFill>
                <a:latin typeface="Open Sans 1"/>
                <a:ea typeface="Open Sans 1"/>
                <a:cs typeface="Open Sans 1"/>
                <a:sym typeface="Open Sans 1"/>
              </a:rPr>
              <a:t>           v                              v</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Modifier un produit  |        | Rechercher un produit    |</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a:t>
            </a:r>
          </a:p>
          <a:p>
            <a:pPr algn="ctr">
              <a:lnSpc>
                <a:spcPts val="2356"/>
              </a:lnSpc>
            </a:pPr>
            <a:r>
              <a:rPr lang="en-US" sz="1200" spc="3">
                <a:solidFill>
                  <a:srgbClr val="000000"/>
                </a:solidFill>
                <a:latin typeface="Open Sans 1"/>
                <a:ea typeface="Open Sans 1"/>
                <a:cs typeface="Open Sans 1"/>
                <a:sym typeface="Open Sans 1"/>
              </a:rPr>
              <a:t>           v</a:t>
            </a:r>
          </a:p>
          <a:p>
            <a:pPr algn="ctr">
              <a:lnSpc>
                <a:spcPts val="2356"/>
              </a:lnSpc>
            </a:pPr>
            <a:r>
              <a:rPr lang="en-US" sz="1200" spc="3">
                <a:solidFill>
                  <a:srgbClr val="000000"/>
                </a:solidFill>
                <a:latin typeface="Open Sans 1"/>
                <a:ea typeface="Open Sans 1"/>
                <a:cs typeface="Open Sans 1"/>
                <a:sym typeface="Open Sans 1"/>
              </a:rPr>
              <a:t>+---------------------+</a:t>
            </a:r>
          </a:p>
          <a:p>
            <a:pPr algn="ctr">
              <a:lnSpc>
                <a:spcPts val="2356"/>
              </a:lnSpc>
            </a:pPr>
            <a:r>
              <a:rPr lang="en-US" sz="1200" spc="3">
                <a:solidFill>
                  <a:srgbClr val="000000"/>
                </a:solidFill>
                <a:latin typeface="Open Sans 1"/>
                <a:ea typeface="Open Sans 1"/>
                <a:cs typeface="Open Sans 1"/>
                <a:sym typeface="Open Sans 1"/>
              </a:rPr>
              <a:t>| Supprimer un produit|</a:t>
            </a:r>
          </a:p>
          <a:p>
            <a:pPr algn="ctr">
              <a:lnSpc>
                <a:spcPts val="2356"/>
              </a:lnSpc>
              <a:spcBef>
                <a:spcPct val="0"/>
              </a:spcBef>
            </a:pPr>
            <a:r>
              <a:rPr lang="en-US" sz="1200" spc="3">
                <a:solidFill>
                  <a:srgbClr val="000000"/>
                </a:solidFill>
                <a:latin typeface="Open Sans 1"/>
                <a:ea typeface="Open Sans 1"/>
                <a:cs typeface="Open Sans 1"/>
                <a:sym typeface="Open Sans 1"/>
              </a:rPr>
              <a:t>+---------------------+</a:t>
            </a:r>
          </a:p>
        </p:txBody>
      </p:sp>
      <p:sp>
        <p:nvSpPr>
          <p:cNvPr name="TextBox 3" id="3"/>
          <p:cNvSpPr txBox="true"/>
          <p:nvPr/>
        </p:nvSpPr>
        <p:spPr>
          <a:xfrm rot="0">
            <a:off x="2941998" y="42096"/>
            <a:ext cx="1676003" cy="529133"/>
          </a:xfrm>
          <a:prstGeom prst="rect">
            <a:avLst/>
          </a:prstGeom>
        </p:spPr>
        <p:txBody>
          <a:bodyPr anchor="t" rtlCol="false" tIns="0" lIns="0" bIns="0" rIns="0">
            <a:spAutoFit/>
          </a:bodyPr>
          <a:lstStyle/>
          <a:p>
            <a:pPr algn="ctr">
              <a:lnSpc>
                <a:spcPts val="4713"/>
              </a:lnSpc>
              <a:spcBef>
                <a:spcPct val="0"/>
              </a:spcBef>
            </a:pPr>
            <a:r>
              <a:rPr lang="en-US" sz="2400" spc="7">
                <a:solidFill>
                  <a:srgbClr val="00BF63"/>
                </a:solidFill>
                <a:latin typeface="Open Sans 1"/>
                <a:ea typeface="Open Sans 1"/>
                <a:cs typeface="Open Sans 1"/>
                <a:sym typeface="Open Sans 1"/>
              </a:rPr>
              <a:t>Diagramme</a:t>
            </a:r>
          </a:p>
        </p:txBody>
      </p:sp>
      <p:sp>
        <p:nvSpPr>
          <p:cNvPr name="TextBox 4" id="4"/>
          <p:cNvSpPr txBox="true"/>
          <p:nvPr/>
        </p:nvSpPr>
        <p:spPr>
          <a:xfrm rot="0">
            <a:off x="478663" y="7003216"/>
            <a:ext cx="6325337" cy="3217316"/>
          </a:xfrm>
          <a:prstGeom prst="rect">
            <a:avLst/>
          </a:prstGeom>
        </p:spPr>
        <p:txBody>
          <a:bodyPr anchor="t" rtlCol="false" tIns="0" lIns="0" bIns="0" rIns="0">
            <a:spAutoFit/>
          </a:bodyPr>
          <a:lstStyle/>
          <a:p>
            <a:pPr algn="ctr">
              <a:lnSpc>
                <a:spcPts val="2356"/>
              </a:lnSpc>
            </a:pPr>
            <a:r>
              <a:rPr lang="en-US" sz="1200" spc="3">
                <a:solidFill>
                  <a:srgbClr val="000000"/>
                </a:solidFill>
                <a:latin typeface="Open Sans 1"/>
                <a:ea typeface="Open Sans 1"/>
                <a:cs typeface="Open Sans 1"/>
                <a:sym typeface="Open Sans 1"/>
              </a:rPr>
              <a:t>Quantité</a:t>
            </a:r>
          </a:p>
          <a:p>
            <a:pPr algn="ctr">
              <a:lnSpc>
                <a:spcPts val="2356"/>
              </a:lnSpc>
            </a:pPr>
            <a:r>
              <a:rPr lang="en-US" sz="1200" spc="3">
                <a:solidFill>
                  <a:srgbClr val="000000"/>
                </a:solidFill>
                <a:latin typeface="Open Sans 1"/>
                <a:ea typeface="Open Sans 1"/>
                <a:cs typeface="Open Sans 1"/>
                <a:sym typeface="Open Sans 1"/>
              </a:rPr>
              <a:t> ^ </a:t>
            </a:r>
          </a:p>
          <a:p>
            <a:pPr algn="ctr">
              <a:lnSpc>
                <a:spcPts val="2356"/>
              </a:lnSpc>
            </a:pPr>
            <a:r>
              <a:rPr lang="en-US" sz="1200" spc="3">
                <a:solidFill>
                  <a:srgbClr val="000000"/>
                </a:solidFill>
                <a:latin typeface="Open Sans 1"/>
                <a:ea typeface="Open Sans 1"/>
                <a:cs typeface="Open Sans 1"/>
                <a:sym typeface="Open Sans 1"/>
              </a:rPr>
              <a:t> |                         [USB]</a:t>
            </a:r>
          </a:p>
          <a:p>
            <a:pPr algn="ctr">
              <a:lnSpc>
                <a:spcPts val="2356"/>
              </a:lnSpc>
            </a:pPr>
            <a:r>
              <a:rPr lang="en-US" sz="1200" spc="3">
                <a:solidFill>
                  <a:srgbClr val="000000"/>
                </a:solidFill>
                <a:latin typeface="Open Sans 1"/>
                <a:ea typeface="Open Sans 1"/>
                <a:cs typeface="Open Sans 1"/>
                <a:sym typeface="Open Sans 1"/>
              </a:rPr>
              <a:t> |                         ██████████████████████████████████████████████ 50</a:t>
            </a:r>
          </a:p>
          <a:p>
            <a:pPr algn="ctr">
              <a:lnSpc>
                <a:spcPts val="2356"/>
              </a:lnSpc>
            </a:pPr>
            <a:r>
              <a:rPr lang="en-US" sz="1200" spc="3">
                <a:solidFill>
                  <a:srgbClr val="000000"/>
                </a:solidFill>
                <a:latin typeface="Open Sans 1"/>
                <a:ea typeface="Open Sans 1"/>
                <a:cs typeface="Open Sans 1"/>
                <a:sym typeface="Open Sans 1"/>
              </a:rPr>
              <a:t> |             [Souris]</a:t>
            </a:r>
          </a:p>
          <a:p>
            <a:pPr algn="ctr">
              <a:lnSpc>
                <a:spcPts val="2356"/>
              </a:lnSpc>
            </a:pPr>
            <a:r>
              <a:rPr lang="en-US" sz="1200" spc="3">
                <a:solidFill>
                  <a:srgbClr val="000000"/>
                </a:solidFill>
                <a:latin typeface="Open Sans 1"/>
                <a:ea typeface="Open Sans 1"/>
                <a:cs typeface="Open Sans 1"/>
                <a:sym typeface="Open Sans 1"/>
              </a:rPr>
              <a:t> |             ██████████████████████████ 30</a:t>
            </a:r>
          </a:p>
          <a:p>
            <a:pPr algn="ctr">
              <a:lnSpc>
                <a:spcPts val="2356"/>
              </a:lnSpc>
            </a:pPr>
            <a:r>
              <a:rPr lang="en-US" sz="1200" spc="3">
                <a:solidFill>
                  <a:srgbClr val="000000"/>
                </a:solidFill>
                <a:latin typeface="Open Sans 1"/>
                <a:ea typeface="Open Sans 1"/>
                <a:cs typeface="Open Sans 1"/>
                <a:sym typeface="Open Sans 1"/>
              </a:rPr>
              <a:t> |     [Clavier]</a:t>
            </a:r>
          </a:p>
          <a:p>
            <a:pPr algn="ctr">
              <a:lnSpc>
                <a:spcPts val="2356"/>
              </a:lnSpc>
            </a:pPr>
            <a:r>
              <a:rPr lang="en-US" sz="1200" spc="3">
                <a:solidFill>
                  <a:srgbClr val="000000"/>
                </a:solidFill>
                <a:latin typeface="Open Sans 1"/>
                <a:ea typeface="Open Sans 1"/>
                <a:cs typeface="Open Sans 1"/>
                <a:sym typeface="Open Sans 1"/>
              </a:rPr>
              <a:t> |     ███████████████ 15</a:t>
            </a:r>
          </a:p>
          <a:p>
            <a:pPr algn="ctr">
              <a:lnSpc>
                <a:spcPts val="2356"/>
              </a:lnSpc>
            </a:pPr>
            <a:r>
              <a:rPr lang="en-US" sz="1200" spc="3">
                <a:solidFill>
                  <a:srgbClr val="000000"/>
                </a:solidFill>
                <a:latin typeface="Open Sans 1"/>
                <a:ea typeface="Open Sans 1"/>
                <a:cs typeface="Open Sans 1"/>
                <a:sym typeface="Open Sans 1"/>
              </a:rPr>
              <a:t> |   [Écran]</a:t>
            </a:r>
          </a:p>
          <a:p>
            <a:pPr algn="ctr">
              <a:lnSpc>
                <a:spcPts val="2356"/>
              </a:lnSpc>
            </a:pPr>
            <a:r>
              <a:rPr lang="en-US" sz="1200" spc="3">
                <a:solidFill>
                  <a:srgbClr val="000000"/>
                </a:solidFill>
                <a:latin typeface="Open Sans 1"/>
                <a:ea typeface="Open Sans 1"/>
                <a:cs typeface="Open Sans 1"/>
                <a:sym typeface="Open Sans 1"/>
              </a:rPr>
              <a:t> |   ███████████ 10</a:t>
            </a:r>
          </a:p>
          <a:p>
            <a:pPr algn="ctr">
              <a:lnSpc>
                <a:spcPts val="2356"/>
              </a:lnSpc>
              <a:spcBef>
                <a:spcPct val="0"/>
              </a:spcBef>
            </a:pPr>
            <a:r>
              <a:rPr lang="en-US" sz="1200" spc="3">
                <a:solidFill>
                  <a:srgbClr val="000000"/>
                </a:solidFill>
                <a:latin typeface="Open Sans 1"/>
                <a:ea typeface="Open Sans 1"/>
                <a:cs typeface="Open Sans 1"/>
                <a:sym typeface="Open Sans 1"/>
              </a:rPr>
              <a:t> +----------------------------------------------------&gt; Produits</a:t>
            </a:r>
          </a:p>
        </p:txBody>
      </p:sp>
      <p:sp>
        <p:nvSpPr>
          <p:cNvPr name="TextBox 5" id="5"/>
          <p:cNvSpPr txBox="true"/>
          <p:nvPr/>
        </p:nvSpPr>
        <p:spPr>
          <a:xfrm rot="0">
            <a:off x="2979985" y="5085129"/>
            <a:ext cx="1600030" cy="529133"/>
          </a:xfrm>
          <a:prstGeom prst="rect">
            <a:avLst/>
          </a:prstGeom>
        </p:spPr>
        <p:txBody>
          <a:bodyPr anchor="t" rtlCol="false" tIns="0" lIns="0" bIns="0" rIns="0">
            <a:spAutoFit/>
          </a:bodyPr>
          <a:lstStyle/>
          <a:p>
            <a:pPr algn="ctr">
              <a:lnSpc>
                <a:spcPts val="4713"/>
              </a:lnSpc>
              <a:spcBef>
                <a:spcPct val="0"/>
              </a:spcBef>
            </a:pPr>
            <a:r>
              <a:rPr lang="en-US" sz="2400" spc="7">
                <a:solidFill>
                  <a:srgbClr val="00BF63"/>
                </a:solidFill>
                <a:latin typeface="Open Sans 1"/>
                <a:ea typeface="Open Sans 1"/>
                <a:cs typeface="Open Sans 1"/>
                <a:sym typeface="Open Sans 1"/>
              </a:rPr>
              <a:t>Graphique</a:t>
            </a:r>
            <a:r>
              <a:rPr lang="en-US" sz="2400" spc="7">
                <a:solidFill>
                  <a:srgbClr val="000000"/>
                </a:solidFill>
                <a:latin typeface="Open Sans 1"/>
                <a:ea typeface="Open Sans 1"/>
                <a:cs typeface="Open Sans 1"/>
                <a:sym typeface="Open Sans 1"/>
              </a:rPr>
              <a: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DAGn0ORr0yc</dc:identifier>
  <dcterms:modified xsi:type="dcterms:W3CDTF">2011-08-01T06:04:30Z</dcterms:modified>
  <cp:revision>1</cp:revision>
  <dc:title>Guide_Rapport_MiniProjet_C_250512_113250.pdf</dc:title>
</cp:coreProperties>
</file>