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62" r:id="rId3"/>
    <p:sldId id="257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A5CD"/>
    <a:srgbClr val="F28ABE"/>
    <a:srgbClr val="E2D6EC"/>
    <a:srgbClr val="BCDAA6"/>
    <a:srgbClr val="EBF4E4"/>
    <a:srgbClr val="82EACA"/>
    <a:srgbClr val="1B9E77"/>
    <a:srgbClr val="E72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658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09D56-688C-42E1-85E8-BA39348A1710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21F48-D9AE-40D0-A845-1CD1137C2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575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 ran</a:t>
            </a:r>
            <a:r>
              <a:rPr lang="en-GB" baseline="0" dirty="0" smtClean="0"/>
              <a:t> a MLM with the ERMs fitted as random effects – results seemed to be very similar, so instead used the </a:t>
            </a:r>
            <a:r>
              <a:rPr lang="en-GB" baseline="0" dirty="0" err="1" smtClean="0"/>
              <a:t>GRMvERM</a:t>
            </a:r>
            <a:r>
              <a:rPr lang="en-GB" baseline="0" dirty="0" smtClean="0"/>
              <a:t> graphs to help visualise how the </a:t>
            </a:r>
            <a:r>
              <a:rPr lang="en-GB" baseline="0" dirty="0" err="1" smtClean="0"/>
              <a:t>alogrithms</a:t>
            </a:r>
            <a:r>
              <a:rPr lang="en-GB" baseline="0" dirty="0" smtClean="0"/>
              <a:t> impact our data, algorithm 1 outputted smoother and more expected graphs</a:t>
            </a:r>
          </a:p>
          <a:p>
            <a:r>
              <a:rPr lang="en-GB" baseline="0" dirty="0" smtClean="0"/>
              <a:t>In the algorithm we are interested in; </a:t>
            </a:r>
            <a:r>
              <a:rPr lang="en-GB" baseline="0" dirty="0" err="1" smtClean="0"/>
              <a:t>Xij</a:t>
            </a:r>
            <a:r>
              <a:rPr lang="en-GB" baseline="0" dirty="0" smtClean="0"/>
              <a:t> unstandardized probe i in individual j,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FE3B-1787-4DF2-8AC2-556BA378DD6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82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7594-6CC6-4B70-A26A-5FAF0222C0A8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B3F3-314B-4B7C-832F-A4831351A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51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7594-6CC6-4B70-A26A-5FAF0222C0A8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B3F3-314B-4B7C-832F-A4831351A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50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7594-6CC6-4B70-A26A-5FAF0222C0A8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B3F3-314B-4B7C-832F-A4831351A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63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7594-6CC6-4B70-A26A-5FAF0222C0A8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B3F3-314B-4B7C-832F-A4831351A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7594-6CC6-4B70-A26A-5FAF0222C0A8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B3F3-314B-4B7C-832F-A4831351A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76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7594-6CC6-4B70-A26A-5FAF0222C0A8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B3F3-314B-4B7C-832F-A4831351A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79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7594-6CC6-4B70-A26A-5FAF0222C0A8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B3F3-314B-4B7C-832F-A4831351A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71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7594-6CC6-4B70-A26A-5FAF0222C0A8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B3F3-314B-4B7C-832F-A4831351A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55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7594-6CC6-4B70-A26A-5FAF0222C0A8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B3F3-314B-4B7C-832F-A4831351A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43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7594-6CC6-4B70-A26A-5FAF0222C0A8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B3F3-314B-4B7C-832F-A4831351A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0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7594-6CC6-4B70-A26A-5FAF0222C0A8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B3F3-314B-4B7C-832F-A4831351A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27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57594-6CC6-4B70-A26A-5FAF0222C0A8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8B3F3-314B-4B7C-832F-A4831351A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04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27" y="600075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7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6"/>
          <p:cNvSpPr/>
          <p:nvPr/>
        </p:nvSpPr>
        <p:spPr>
          <a:xfrm>
            <a:off x="1269818" y="241663"/>
            <a:ext cx="2474867" cy="3187337"/>
          </a:xfrm>
          <a:prstGeom prst="downArrow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>
            <a:off x="4858566" y="252549"/>
            <a:ext cx="2474867" cy="3176451"/>
          </a:xfrm>
          <a:prstGeom prst="downArrow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ounded Rectangle 2"/>
          <p:cNvSpPr/>
          <p:nvPr/>
        </p:nvSpPr>
        <p:spPr>
          <a:xfrm>
            <a:off x="4858566" y="1304078"/>
            <a:ext cx="2474867" cy="2124922"/>
          </a:xfrm>
          <a:prstGeom prst="round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1269819" y="1304077"/>
            <a:ext cx="2474866" cy="2124923"/>
          </a:xfrm>
          <a:prstGeom prst="round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8447315" y="1304077"/>
            <a:ext cx="2474866" cy="2124923"/>
          </a:xfrm>
          <a:prstGeom prst="round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>
            <a:off x="8447314" y="252549"/>
            <a:ext cx="2474867" cy="3176451"/>
          </a:xfrm>
          <a:prstGeom prst="downArrow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1932485" y="426719"/>
            <a:ext cx="11495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500" b="1" dirty="0" smtClean="0"/>
              <a:t>G</a:t>
            </a:r>
            <a:endParaRPr lang="en-GB" sz="45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521234" y="426719"/>
            <a:ext cx="11495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500" b="1" dirty="0"/>
              <a:t>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09981" y="426719"/>
            <a:ext cx="11495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500" b="1" dirty="0" smtClean="0"/>
              <a:t>GxE</a:t>
            </a:r>
            <a:endParaRPr lang="en-GB" sz="4500" b="1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8643052" y="1817898"/>
          <a:ext cx="56397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986">
                  <a:extLst>
                    <a:ext uri="{9D8B030D-6E8A-4147-A177-3AD203B41FA5}">
                      <a16:colId xmlns:a16="http://schemas.microsoft.com/office/drawing/2014/main" val="599182555"/>
                    </a:ext>
                  </a:extLst>
                </a:gridCol>
                <a:gridCol w="281986">
                  <a:extLst>
                    <a:ext uri="{9D8B030D-6E8A-4147-A177-3AD203B41FA5}">
                      <a16:colId xmlns:a16="http://schemas.microsoft.com/office/drawing/2014/main" val="1545647662"/>
                    </a:ext>
                  </a:extLst>
                </a:gridCol>
              </a:tblGrid>
              <a:tr h="28843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310715"/>
                  </a:ext>
                </a:extLst>
              </a:tr>
              <a:tr h="28843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35070"/>
                  </a:ext>
                </a:extLst>
              </a:tr>
              <a:tr h="28843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945668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9402760" y="1817898"/>
          <a:ext cx="56397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986">
                  <a:extLst>
                    <a:ext uri="{9D8B030D-6E8A-4147-A177-3AD203B41FA5}">
                      <a16:colId xmlns:a16="http://schemas.microsoft.com/office/drawing/2014/main" val="599182555"/>
                    </a:ext>
                  </a:extLst>
                </a:gridCol>
                <a:gridCol w="281986">
                  <a:extLst>
                    <a:ext uri="{9D8B030D-6E8A-4147-A177-3AD203B41FA5}">
                      <a16:colId xmlns:a16="http://schemas.microsoft.com/office/drawing/2014/main" val="1545647662"/>
                    </a:ext>
                  </a:extLst>
                </a:gridCol>
              </a:tblGrid>
              <a:tr h="28843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310715"/>
                  </a:ext>
                </a:extLst>
              </a:tr>
              <a:tr h="28843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35070"/>
                  </a:ext>
                </a:extLst>
              </a:tr>
              <a:tr h="28843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945668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10162468" y="1815705"/>
          <a:ext cx="56397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986">
                  <a:extLst>
                    <a:ext uri="{9D8B030D-6E8A-4147-A177-3AD203B41FA5}">
                      <a16:colId xmlns:a16="http://schemas.microsoft.com/office/drawing/2014/main" val="599182555"/>
                    </a:ext>
                  </a:extLst>
                </a:gridCol>
                <a:gridCol w="281986">
                  <a:extLst>
                    <a:ext uri="{9D8B030D-6E8A-4147-A177-3AD203B41FA5}">
                      <a16:colId xmlns:a16="http://schemas.microsoft.com/office/drawing/2014/main" val="1545647662"/>
                    </a:ext>
                  </a:extLst>
                </a:gridCol>
              </a:tblGrid>
              <a:tr h="28843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310715"/>
                  </a:ext>
                </a:extLst>
              </a:tr>
              <a:tr h="28843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35070"/>
                  </a:ext>
                </a:extLst>
              </a:tr>
              <a:tr h="28843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945668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072040" y="1852749"/>
            <a:ext cx="4657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500" b="1" dirty="0" smtClean="0"/>
              <a:t>.</a:t>
            </a:r>
            <a:endParaRPr lang="en-GB" sz="45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909918" y="2205806"/>
            <a:ext cx="25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=</a:t>
            </a:r>
            <a:endParaRPr lang="en-GB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8761638" y="2987423"/>
            <a:ext cx="34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537744" y="2987423"/>
            <a:ext cx="34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E</a:t>
            </a:r>
            <a:endParaRPr lang="en-GB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0148362" y="2987423"/>
            <a:ext cx="5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GxE</a:t>
            </a:r>
            <a:endParaRPr lang="en-GB" b="1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5468937" y="1323129"/>
          <a:ext cx="570439" cy="6477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70439">
                  <a:extLst>
                    <a:ext uri="{9D8B030D-6E8A-4147-A177-3AD203B41FA5}">
                      <a16:colId xmlns:a16="http://schemas.microsoft.com/office/drawing/2014/main" val="1493965078"/>
                    </a:ext>
                  </a:extLst>
                </a:gridCol>
              </a:tblGrid>
              <a:tr h="129329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>
                          <a:effectLst/>
                        </a:rPr>
                        <a:t>f.20489.0.0</a:t>
                      </a:r>
                      <a:endParaRPr lang="en-GB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49922319"/>
                  </a:ext>
                </a:extLst>
              </a:tr>
              <a:tr h="129329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>
                          <a:effectLst/>
                        </a:rPr>
                        <a:t>f.20488.0.0</a:t>
                      </a:r>
                      <a:endParaRPr lang="en-GB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20799639"/>
                  </a:ext>
                </a:extLst>
              </a:tr>
              <a:tr h="129329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>
                          <a:effectLst/>
                        </a:rPr>
                        <a:t>f.20487.0.0</a:t>
                      </a:r>
                      <a:endParaRPr lang="en-GB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4951630"/>
                  </a:ext>
                </a:extLst>
              </a:tr>
              <a:tr h="129329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f.20490.0.0   </a:t>
                      </a:r>
                      <a:endParaRPr lang="en-GB" sz="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082161"/>
                  </a:ext>
                </a:extLst>
              </a:tr>
              <a:tr h="129329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>
                          <a:effectLst/>
                        </a:rPr>
                        <a:t>f.20491.0.0</a:t>
                      </a:r>
                      <a:endParaRPr lang="en-GB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1106990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5468937" y="1989879"/>
          <a:ext cx="627062" cy="6477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27062">
                  <a:extLst>
                    <a:ext uri="{9D8B030D-6E8A-4147-A177-3AD203B41FA5}">
                      <a16:colId xmlns:a16="http://schemas.microsoft.com/office/drawing/2014/main" val="570252448"/>
                    </a:ext>
                  </a:extLst>
                </a:gridCol>
              </a:tblGrid>
              <a:tr h="127131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>
                          <a:effectLst/>
                        </a:rPr>
                        <a:t>f.20522.0.0</a:t>
                      </a:r>
                      <a:endParaRPr lang="en-GB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93946586"/>
                  </a:ext>
                </a:extLst>
              </a:tr>
              <a:tr h="127131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>
                          <a:effectLst/>
                        </a:rPr>
                        <a:t>f.20523.0.0</a:t>
                      </a:r>
                      <a:endParaRPr lang="en-GB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0750144"/>
                  </a:ext>
                </a:extLst>
              </a:tr>
              <a:tr h="127131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>
                          <a:effectLst/>
                        </a:rPr>
                        <a:t>f.20521.0.0</a:t>
                      </a:r>
                      <a:endParaRPr lang="en-GB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23017442"/>
                  </a:ext>
                </a:extLst>
              </a:tr>
              <a:tr h="127131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>
                          <a:effectLst/>
                        </a:rPr>
                        <a:t>f.20524.0.0</a:t>
                      </a:r>
                      <a:endParaRPr lang="en-GB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1772030"/>
                  </a:ext>
                </a:extLst>
              </a:tr>
              <a:tr h="127131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>
                          <a:effectLst/>
                        </a:rPr>
                        <a:t>f.20525.0.0</a:t>
                      </a:r>
                      <a:endParaRPr lang="en-GB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9114365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5459838" y="2654777"/>
          <a:ext cx="627017" cy="777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27017">
                  <a:extLst>
                    <a:ext uri="{9D8B030D-6E8A-4147-A177-3AD203B41FA5}">
                      <a16:colId xmlns:a16="http://schemas.microsoft.com/office/drawing/2014/main" val="3745755830"/>
                    </a:ext>
                  </a:extLst>
                </a:gridCol>
              </a:tblGrid>
              <a:tr h="10739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f.20531.0.0</a:t>
                      </a:r>
                      <a:endParaRPr lang="en-GB" sz="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3844122"/>
                  </a:ext>
                </a:extLst>
              </a:tr>
              <a:tr h="10739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f.20529.0.0</a:t>
                      </a:r>
                      <a:endParaRPr lang="en-GB" sz="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62075"/>
                  </a:ext>
                </a:extLst>
              </a:tr>
              <a:tr h="10739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f.20526.0.0</a:t>
                      </a:r>
                      <a:endParaRPr lang="en-GB" sz="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1461866"/>
                  </a:ext>
                </a:extLst>
              </a:tr>
              <a:tr h="10739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>
                          <a:effectLst/>
                        </a:rPr>
                        <a:t>f.20530.0.0</a:t>
                      </a:r>
                      <a:endParaRPr lang="en-GB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1446624"/>
                  </a:ext>
                </a:extLst>
              </a:tr>
              <a:tr h="10739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f.20528.0.0</a:t>
                      </a:r>
                      <a:endParaRPr lang="en-GB" sz="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5020296"/>
                  </a:ext>
                </a:extLst>
              </a:tr>
              <a:tr h="10739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>
                          <a:effectLst/>
                        </a:rPr>
                        <a:t>f.20527.0.0</a:t>
                      </a:r>
                      <a:endParaRPr lang="en-GB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4561740"/>
                  </a:ext>
                </a:extLst>
              </a:tr>
            </a:tbl>
          </a:graphicData>
        </a:graphic>
      </p:graphicFrame>
      <p:cxnSp>
        <p:nvCxnSpPr>
          <p:cNvPr id="46" name="Straight Connector 45"/>
          <p:cNvCxnSpPr/>
          <p:nvPr/>
        </p:nvCxnSpPr>
        <p:spPr>
          <a:xfrm>
            <a:off x="5374341" y="1342596"/>
            <a:ext cx="0" cy="6087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374341" y="2028814"/>
            <a:ext cx="0" cy="6087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374341" y="2747990"/>
            <a:ext cx="0" cy="6087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4874509" y="1539256"/>
            <a:ext cx="777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/>
              <a:t>CHILDHOOOD</a:t>
            </a:r>
            <a:endParaRPr lang="en-GB" sz="800" b="1" dirty="0"/>
          </a:p>
        </p:txBody>
      </p:sp>
      <p:sp>
        <p:nvSpPr>
          <p:cNvPr id="50" name="TextBox 49"/>
          <p:cNvSpPr txBox="1"/>
          <p:nvPr/>
        </p:nvSpPr>
        <p:spPr>
          <a:xfrm rot="16200000">
            <a:off x="4830011" y="2926669"/>
            <a:ext cx="8666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/>
              <a:t>CATASTROPHIC</a:t>
            </a:r>
            <a:endParaRPr lang="en-GB" sz="800" b="1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4995789" y="2288181"/>
            <a:ext cx="535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 smtClean="0"/>
              <a:t>ADULT</a:t>
            </a:r>
            <a:endParaRPr lang="en-GB" sz="800" b="1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6013976" y="1363072"/>
            <a:ext cx="0" cy="20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5400000">
            <a:off x="5702260" y="2287876"/>
            <a:ext cx="8309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 smtClean="0"/>
              <a:t>ALL TRAUMA</a:t>
            </a:r>
            <a:endParaRPr lang="en-GB" sz="8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911151" y="2144244"/>
            <a:ext cx="174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PRINCIPAL COMPONENTS</a:t>
            </a:r>
            <a:endParaRPr lang="en-GB" sz="1200" b="1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1932485" y="1646978"/>
            <a:ext cx="574765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398394" y="2035816"/>
            <a:ext cx="574765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32484" y="2390472"/>
            <a:ext cx="574765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280826" y="2811079"/>
            <a:ext cx="574765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054403" y="1456181"/>
            <a:ext cx="452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G</a:t>
            </a:r>
            <a:endParaRPr lang="en-GB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2520313" y="1851150"/>
            <a:ext cx="452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</a:t>
            </a:r>
            <a:endParaRPr lang="en-GB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098149" y="2205806"/>
            <a:ext cx="452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T</a:t>
            </a:r>
            <a:endParaRPr lang="en-GB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424154" y="2620161"/>
            <a:ext cx="452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/>
          </p:nvPr>
        </p:nvGraphicFramePr>
        <p:xfrm>
          <a:off x="1969467" y="4289255"/>
          <a:ext cx="8234775" cy="18402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4925">
                  <a:extLst>
                    <a:ext uri="{9D8B030D-6E8A-4147-A177-3AD203B41FA5}">
                      <a16:colId xmlns:a16="http://schemas.microsoft.com/office/drawing/2014/main" val="3498177023"/>
                    </a:ext>
                  </a:extLst>
                </a:gridCol>
                <a:gridCol w="2744925">
                  <a:extLst>
                    <a:ext uri="{9D8B030D-6E8A-4147-A177-3AD203B41FA5}">
                      <a16:colId xmlns:a16="http://schemas.microsoft.com/office/drawing/2014/main" val="3882036013"/>
                    </a:ext>
                  </a:extLst>
                </a:gridCol>
                <a:gridCol w="2744925">
                  <a:extLst>
                    <a:ext uri="{9D8B030D-6E8A-4147-A177-3AD203B41FA5}">
                      <a16:colId xmlns:a16="http://schemas.microsoft.com/office/drawing/2014/main" val="4212235534"/>
                    </a:ext>
                  </a:extLst>
                </a:gridCol>
              </a:tblGrid>
              <a:tr h="356915"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 smtClean="0"/>
                        <a:t>MIXED LINEAR MODEL</a:t>
                      </a:r>
                      <a:endParaRPr lang="en-GB" sz="15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 smtClean="0"/>
                        <a:t>RANDOM</a:t>
                      </a:r>
                      <a:r>
                        <a:rPr lang="en-GB" sz="1500" b="1" baseline="0" dirty="0" smtClean="0"/>
                        <a:t> EFFECTS</a:t>
                      </a:r>
                      <a:endParaRPr lang="en-GB" sz="15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 smtClean="0"/>
                        <a:t>FIXED EFFECTS (COVARIATES)</a:t>
                      </a:r>
                      <a:endParaRPr lang="en-GB" sz="15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749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GB" sz="1200" b="1" dirty="0" smtClean="0"/>
                        <a:t>1. Genetic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G</a:t>
                      </a:r>
                      <a:endParaRPr lang="en-GB" b="1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sz="1200" b="1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b="1" dirty="0" smtClean="0"/>
                        <a:t>Age + Sex + Genotyping Array + 1:15</a:t>
                      </a:r>
                      <a:r>
                        <a:rPr lang="en-GB" sz="1200" b="1" baseline="0" dirty="0" smtClean="0"/>
                        <a:t> GRM Principal Components</a:t>
                      </a:r>
                      <a:endParaRPr lang="en-GB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391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200" b="1" dirty="0" smtClean="0"/>
                        <a:t>2. Environmental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E</a:t>
                      </a:r>
                      <a:endParaRPr lang="en-GB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114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200" b="1" dirty="0" smtClean="0"/>
                        <a:t>3. Genetic + Environmental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G + E</a:t>
                      </a:r>
                      <a:endParaRPr lang="en-GB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02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200" b="1" dirty="0" smtClean="0"/>
                        <a:t>4. Genetic</a:t>
                      </a:r>
                      <a:r>
                        <a:rPr lang="en-GB" sz="1200" b="1" baseline="0" dirty="0" smtClean="0"/>
                        <a:t> + Environmental + Interaction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G + E + GxE</a:t>
                      </a:r>
                      <a:endParaRPr lang="en-GB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909220"/>
                  </a:ext>
                </a:extLst>
              </a:tr>
            </a:tbl>
          </a:graphicData>
        </a:graphic>
      </p:graphicFrame>
      <p:sp>
        <p:nvSpPr>
          <p:cNvPr id="68" name="Rounded Rectangle 67"/>
          <p:cNvSpPr/>
          <p:nvPr/>
        </p:nvSpPr>
        <p:spPr>
          <a:xfrm>
            <a:off x="1969467" y="3583365"/>
            <a:ext cx="8234775" cy="5418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/>
          <p:cNvSpPr txBox="1"/>
          <p:nvPr/>
        </p:nvSpPr>
        <p:spPr>
          <a:xfrm>
            <a:off x="3347887" y="3681293"/>
            <a:ext cx="547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DEPRESSION / NEUROTICISM TRAIT VARIATION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1247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081987" y="3039534"/>
                <a:ext cx="4156653" cy="7789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987" y="3039534"/>
                <a:ext cx="4156653" cy="7789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729999"/>
              </p:ext>
            </p:extLst>
          </p:nvPr>
        </p:nvGraphicFramePr>
        <p:xfrm>
          <a:off x="1059296" y="1447763"/>
          <a:ext cx="4747945" cy="3962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589">
                  <a:extLst>
                    <a:ext uri="{9D8B030D-6E8A-4147-A177-3AD203B41FA5}">
                      <a16:colId xmlns:a16="http://schemas.microsoft.com/office/drawing/2014/main" val="204720452"/>
                    </a:ext>
                  </a:extLst>
                </a:gridCol>
                <a:gridCol w="949589">
                  <a:extLst>
                    <a:ext uri="{9D8B030D-6E8A-4147-A177-3AD203B41FA5}">
                      <a16:colId xmlns:a16="http://schemas.microsoft.com/office/drawing/2014/main" val="4148217899"/>
                    </a:ext>
                  </a:extLst>
                </a:gridCol>
                <a:gridCol w="949589">
                  <a:extLst>
                    <a:ext uri="{9D8B030D-6E8A-4147-A177-3AD203B41FA5}">
                      <a16:colId xmlns:a16="http://schemas.microsoft.com/office/drawing/2014/main" val="3312835322"/>
                    </a:ext>
                  </a:extLst>
                </a:gridCol>
                <a:gridCol w="949589">
                  <a:extLst>
                    <a:ext uri="{9D8B030D-6E8A-4147-A177-3AD203B41FA5}">
                      <a16:colId xmlns:a16="http://schemas.microsoft.com/office/drawing/2014/main" val="3003357002"/>
                    </a:ext>
                  </a:extLst>
                </a:gridCol>
                <a:gridCol w="949589">
                  <a:extLst>
                    <a:ext uri="{9D8B030D-6E8A-4147-A177-3AD203B41FA5}">
                      <a16:colId xmlns:a16="http://schemas.microsoft.com/office/drawing/2014/main" val="369476022"/>
                    </a:ext>
                  </a:extLst>
                </a:gridCol>
              </a:tblGrid>
              <a:tr h="79770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sz="16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600" dirty="0" smtClean="0">
                          <a:latin typeface="+mn-lt"/>
                        </a:rPr>
                        <a:t>1</a:t>
                      </a:r>
                      <a:endParaRPr lang="en-GB" sz="16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600" dirty="0" smtClean="0">
                          <a:latin typeface="+mn-lt"/>
                        </a:rPr>
                        <a:t>2</a:t>
                      </a:r>
                      <a:endParaRPr lang="en-GB" sz="16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600" dirty="0" smtClean="0">
                          <a:latin typeface="+mn-lt"/>
                        </a:rPr>
                        <a:t>3</a:t>
                      </a:r>
                      <a:endParaRPr lang="en-GB" sz="16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600" dirty="0" smtClean="0">
                          <a:latin typeface="+mn-lt"/>
                        </a:rPr>
                        <a:t>4</a:t>
                      </a:r>
                      <a:endParaRPr lang="en-GB" sz="16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54011"/>
                  </a:ext>
                </a:extLst>
              </a:tr>
              <a:tr h="79119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600" dirty="0" smtClean="0">
                          <a:latin typeface="+mn-lt"/>
                        </a:rPr>
                        <a:t>1</a:t>
                      </a:r>
                      <a:endParaRPr lang="en-GB" sz="16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sz="16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2708"/>
                  </a:ext>
                </a:extLst>
              </a:tr>
              <a:tr h="79119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600" dirty="0" smtClean="0">
                          <a:latin typeface="+mn-lt"/>
                        </a:rPr>
                        <a:t>2</a:t>
                      </a:r>
                      <a:endParaRPr lang="en-GB" sz="16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sz="16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762512"/>
                  </a:ext>
                </a:extLst>
              </a:tr>
              <a:tr h="79119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600" dirty="0" smtClean="0">
                          <a:latin typeface="+mn-lt"/>
                        </a:rPr>
                        <a:t>3</a:t>
                      </a:r>
                      <a:endParaRPr lang="en-GB" sz="16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0.489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077869"/>
                  </a:ext>
                </a:extLst>
              </a:tr>
              <a:tr h="79119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600" dirty="0" smtClean="0">
                          <a:latin typeface="+mn-lt"/>
                        </a:rPr>
                        <a:t>4</a:t>
                      </a:r>
                      <a:endParaRPr lang="en-GB" sz="16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0.125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1.008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1175435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10284" y="-172792"/>
            <a:ext cx="54556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0" dirty="0" smtClean="0">
                <a:solidFill>
                  <a:srgbClr val="F5A5CD"/>
                </a:solidFill>
              </a:rPr>
              <a:t>GRM</a:t>
            </a:r>
            <a:endParaRPr lang="en-GB" sz="20000" dirty="0">
              <a:solidFill>
                <a:srgbClr val="F5A5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76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283273" y="-104843"/>
            <a:ext cx="5455604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0000" dirty="0">
                <a:solidFill>
                  <a:srgbClr val="EBF4E4"/>
                </a:solidFill>
              </a:rPr>
              <a:t>E</a:t>
            </a:r>
            <a:r>
              <a:rPr lang="en-GB" sz="20000" dirty="0" smtClean="0">
                <a:solidFill>
                  <a:srgbClr val="EBF4E4"/>
                </a:solidFill>
              </a:rPr>
              <a:t>RM</a:t>
            </a:r>
            <a:endParaRPr lang="en-GB" sz="20000" dirty="0">
              <a:solidFill>
                <a:srgbClr val="EBF4E4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332542"/>
              </p:ext>
            </p:extLst>
          </p:nvPr>
        </p:nvGraphicFramePr>
        <p:xfrm>
          <a:off x="240251" y="816903"/>
          <a:ext cx="3242524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033">
                  <a:extLst>
                    <a:ext uri="{9D8B030D-6E8A-4147-A177-3AD203B41FA5}">
                      <a16:colId xmlns:a16="http://schemas.microsoft.com/office/drawing/2014/main" val="204720452"/>
                    </a:ext>
                  </a:extLst>
                </a:gridCol>
                <a:gridCol w="614033">
                  <a:extLst>
                    <a:ext uri="{9D8B030D-6E8A-4147-A177-3AD203B41FA5}">
                      <a16:colId xmlns:a16="http://schemas.microsoft.com/office/drawing/2014/main" val="4148217899"/>
                    </a:ext>
                  </a:extLst>
                </a:gridCol>
                <a:gridCol w="614033">
                  <a:extLst>
                    <a:ext uri="{9D8B030D-6E8A-4147-A177-3AD203B41FA5}">
                      <a16:colId xmlns:a16="http://schemas.microsoft.com/office/drawing/2014/main" val="3312835322"/>
                    </a:ext>
                  </a:extLst>
                </a:gridCol>
                <a:gridCol w="614033">
                  <a:extLst>
                    <a:ext uri="{9D8B030D-6E8A-4147-A177-3AD203B41FA5}">
                      <a16:colId xmlns:a16="http://schemas.microsoft.com/office/drawing/2014/main" val="3003357002"/>
                    </a:ext>
                  </a:extLst>
                </a:gridCol>
                <a:gridCol w="786392">
                  <a:extLst>
                    <a:ext uri="{9D8B030D-6E8A-4147-A177-3AD203B41FA5}">
                      <a16:colId xmlns:a16="http://schemas.microsoft.com/office/drawing/2014/main" val="369476022"/>
                    </a:ext>
                  </a:extLst>
                </a:gridCol>
              </a:tblGrid>
              <a:tr h="50388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en-GB" sz="14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sz="1400" dirty="0" smtClean="0">
                          <a:latin typeface="+mn-lt"/>
                        </a:rPr>
                        <a:t>1</a:t>
                      </a:r>
                      <a:endParaRPr lang="en-GB" sz="14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sz="1400" dirty="0" smtClean="0">
                          <a:latin typeface="+mn-lt"/>
                        </a:rPr>
                        <a:t>2</a:t>
                      </a:r>
                      <a:endParaRPr lang="en-GB" sz="14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sz="1400" dirty="0" smtClean="0">
                          <a:latin typeface="+mn-lt"/>
                        </a:rPr>
                        <a:t>3</a:t>
                      </a:r>
                      <a:endParaRPr lang="en-GB" sz="14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sz="1400" dirty="0" smtClean="0">
                          <a:latin typeface="+mn-lt"/>
                        </a:rPr>
                        <a:t>4…</a:t>
                      </a:r>
                      <a:endParaRPr lang="en-GB" sz="14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54011"/>
                  </a:ext>
                </a:extLst>
              </a:tr>
              <a:tr h="49977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sz="1400" dirty="0" smtClean="0">
                          <a:latin typeface="+mn-lt"/>
                        </a:rPr>
                        <a:t>1</a:t>
                      </a:r>
                      <a:endParaRPr lang="en-GB" sz="14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2708"/>
                  </a:ext>
                </a:extLst>
              </a:tr>
              <a:tr h="49977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sz="1400" dirty="0" smtClean="0">
                          <a:latin typeface="+mn-lt"/>
                        </a:rPr>
                        <a:t>2</a:t>
                      </a:r>
                      <a:endParaRPr lang="en-GB" sz="14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762512"/>
                  </a:ext>
                </a:extLst>
              </a:tr>
              <a:tr h="49977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sz="1400" dirty="0" smtClean="0">
                          <a:latin typeface="+mn-lt"/>
                        </a:rPr>
                        <a:t>3</a:t>
                      </a:r>
                      <a:endParaRPr lang="en-GB" sz="14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077869"/>
                  </a:ext>
                </a:extLst>
              </a:tr>
              <a:tr h="49977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sz="1400" dirty="0" smtClean="0">
                          <a:latin typeface="+mn-lt"/>
                        </a:rPr>
                        <a:t>4</a:t>
                      </a:r>
                      <a:endParaRPr lang="en-GB" sz="14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0.981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1175435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542462"/>
              </p:ext>
            </p:extLst>
          </p:nvPr>
        </p:nvGraphicFramePr>
        <p:xfrm>
          <a:off x="217285" y="3845637"/>
          <a:ext cx="3242524" cy="25940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033">
                  <a:extLst>
                    <a:ext uri="{9D8B030D-6E8A-4147-A177-3AD203B41FA5}">
                      <a16:colId xmlns:a16="http://schemas.microsoft.com/office/drawing/2014/main" val="204720452"/>
                    </a:ext>
                  </a:extLst>
                </a:gridCol>
                <a:gridCol w="614033">
                  <a:extLst>
                    <a:ext uri="{9D8B030D-6E8A-4147-A177-3AD203B41FA5}">
                      <a16:colId xmlns:a16="http://schemas.microsoft.com/office/drawing/2014/main" val="4148217899"/>
                    </a:ext>
                  </a:extLst>
                </a:gridCol>
                <a:gridCol w="614033">
                  <a:extLst>
                    <a:ext uri="{9D8B030D-6E8A-4147-A177-3AD203B41FA5}">
                      <a16:colId xmlns:a16="http://schemas.microsoft.com/office/drawing/2014/main" val="3312835322"/>
                    </a:ext>
                  </a:extLst>
                </a:gridCol>
                <a:gridCol w="614033">
                  <a:extLst>
                    <a:ext uri="{9D8B030D-6E8A-4147-A177-3AD203B41FA5}">
                      <a16:colId xmlns:a16="http://schemas.microsoft.com/office/drawing/2014/main" val="3003357002"/>
                    </a:ext>
                  </a:extLst>
                </a:gridCol>
                <a:gridCol w="786392">
                  <a:extLst>
                    <a:ext uri="{9D8B030D-6E8A-4147-A177-3AD203B41FA5}">
                      <a16:colId xmlns:a16="http://schemas.microsoft.com/office/drawing/2014/main" val="369476022"/>
                    </a:ext>
                  </a:extLst>
                </a:gridCol>
              </a:tblGrid>
              <a:tr h="521441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en-GB" sz="14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sz="1400" dirty="0" smtClean="0">
                          <a:latin typeface="+mn-lt"/>
                        </a:rPr>
                        <a:t>1</a:t>
                      </a:r>
                      <a:endParaRPr lang="en-GB" sz="14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sz="1400" dirty="0" smtClean="0">
                          <a:latin typeface="+mn-lt"/>
                        </a:rPr>
                        <a:t>2</a:t>
                      </a:r>
                      <a:endParaRPr lang="en-GB" sz="14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sz="1400" dirty="0" smtClean="0">
                          <a:latin typeface="+mn-lt"/>
                        </a:rPr>
                        <a:t>3</a:t>
                      </a:r>
                      <a:endParaRPr lang="en-GB" sz="14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sz="1400" dirty="0" smtClean="0">
                          <a:latin typeface="+mn-lt"/>
                        </a:rPr>
                        <a:t>4…</a:t>
                      </a:r>
                      <a:endParaRPr lang="en-GB" sz="14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54011"/>
                  </a:ext>
                </a:extLst>
              </a:tr>
              <a:tr h="517187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sz="1400" dirty="0" smtClean="0">
                          <a:latin typeface="+mn-lt"/>
                        </a:rPr>
                        <a:t>1</a:t>
                      </a:r>
                      <a:endParaRPr lang="en-GB" sz="14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2708"/>
                  </a:ext>
                </a:extLst>
              </a:tr>
              <a:tr h="517187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sz="1400" dirty="0" smtClean="0">
                          <a:latin typeface="+mn-lt"/>
                        </a:rPr>
                        <a:t>2</a:t>
                      </a:r>
                      <a:endParaRPr lang="en-GB" sz="14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762512"/>
                  </a:ext>
                </a:extLst>
              </a:tr>
              <a:tr h="517187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sz="1400" dirty="0" smtClean="0">
                          <a:latin typeface="+mn-lt"/>
                        </a:rPr>
                        <a:t>3</a:t>
                      </a:r>
                      <a:endParaRPr lang="en-GB" sz="14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0.302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077869"/>
                  </a:ext>
                </a:extLst>
              </a:tr>
              <a:tr h="517187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sz="1400" dirty="0" smtClean="0">
                          <a:latin typeface="+mn-lt"/>
                        </a:rPr>
                        <a:t>4</a:t>
                      </a:r>
                      <a:endParaRPr lang="en-GB" sz="14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1175435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-488844" y="6611779"/>
            <a:ext cx="25492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(OSCA Zhang et al., 2019)</a:t>
            </a:r>
            <a:endParaRPr lang="en-GB" sz="1000" dirty="0"/>
          </a:p>
        </p:txBody>
      </p:sp>
      <p:sp>
        <p:nvSpPr>
          <p:cNvPr id="7" name="Freeform 6"/>
          <p:cNvSpPr/>
          <p:nvPr/>
        </p:nvSpPr>
        <p:spPr>
          <a:xfrm rot="21402006">
            <a:off x="727361" y="1105014"/>
            <a:ext cx="2666059" cy="2383462"/>
          </a:xfrm>
          <a:custGeom>
            <a:avLst/>
            <a:gdLst>
              <a:gd name="connsiteX0" fmla="*/ 532459 w 3241018"/>
              <a:gd name="connsiteY0" fmla="*/ 223366 h 3013411"/>
              <a:gd name="connsiteX1" fmla="*/ 2960699 w 3241018"/>
              <a:gd name="connsiteY1" fmla="*/ 2428086 h 3013411"/>
              <a:gd name="connsiteX2" fmla="*/ 2879419 w 3241018"/>
              <a:gd name="connsiteY2" fmla="*/ 2875126 h 3013411"/>
              <a:gd name="connsiteX3" fmla="*/ 187019 w 3241018"/>
              <a:gd name="connsiteY3" fmla="*/ 375766 h 3013411"/>
              <a:gd name="connsiteX4" fmla="*/ 532459 w 3241018"/>
              <a:gd name="connsiteY4" fmla="*/ 223366 h 3013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1018" h="3013411">
                <a:moveTo>
                  <a:pt x="532459" y="223366"/>
                </a:moveTo>
                <a:cubicBezTo>
                  <a:pt x="994739" y="565419"/>
                  <a:pt x="2569539" y="1986126"/>
                  <a:pt x="2960699" y="2428086"/>
                </a:cubicBezTo>
                <a:cubicBezTo>
                  <a:pt x="3351859" y="2870046"/>
                  <a:pt x="3341699" y="3217179"/>
                  <a:pt x="2879419" y="2875126"/>
                </a:cubicBezTo>
                <a:cubicBezTo>
                  <a:pt x="2417139" y="2533073"/>
                  <a:pt x="578179" y="819419"/>
                  <a:pt x="187019" y="375766"/>
                </a:cubicBezTo>
                <a:cubicBezTo>
                  <a:pt x="-204141" y="-67887"/>
                  <a:pt x="70179" y="-118687"/>
                  <a:pt x="532459" y="223366"/>
                </a:cubicBezTo>
                <a:close/>
              </a:path>
            </a:pathLst>
          </a:custGeom>
          <a:noFill/>
          <a:ln>
            <a:solidFill>
              <a:srgbClr val="BCD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 7"/>
          <p:cNvSpPr/>
          <p:nvPr/>
        </p:nvSpPr>
        <p:spPr>
          <a:xfrm rot="21402006">
            <a:off x="727361" y="4295076"/>
            <a:ext cx="2666059" cy="2383462"/>
          </a:xfrm>
          <a:custGeom>
            <a:avLst/>
            <a:gdLst>
              <a:gd name="connsiteX0" fmla="*/ 532459 w 3241018"/>
              <a:gd name="connsiteY0" fmla="*/ 223366 h 3013411"/>
              <a:gd name="connsiteX1" fmla="*/ 2960699 w 3241018"/>
              <a:gd name="connsiteY1" fmla="*/ 2428086 h 3013411"/>
              <a:gd name="connsiteX2" fmla="*/ 2879419 w 3241018"/>
              <a:gd name="connsiteY2" fmla="*/ 2875126 h 3013411"/>
              <a:gd name="connsiteX3" fmla="*/ 187019 w 3241018"/>
              <a:gd name="connsiteY3" fmla="*/ 375766 h 3013411"/>
              <a:gd name="connsiteX4" fmla="*/ 532459 w 3241018"/>
              <a:gd name="connsiteY4" fmla="*/ 223366 h 3013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1018" h="3013411">
                <a:moveTo>
                  <a:pt x="532459" y="223366"/>
                </a:moveTo>
                <a:cubicBezTo>
                  <a:pt x="994739" y="565419"/>
                  <a:pt x="2569539" y="1986126"/>
                  <a:pt x="2960699" y="2428086"/>
                </a:cubicBezTo>
                <a:cubicBezTo>
                  <a:pt x="3351859" y="2870046"/>
                  <a:pt x="3341699" y="3217179"/>
                  <a:pt x="2879419" y="2875126"/>
                </a:cubicBezTo>
                <a:cubicBezTo>
                  <a:pt x="2417139" y="2533073"/>
                  <a:pt x="578179" y="819419"/>
                  <a:pt x="187019" y="375766"/>
                </a:cubicBezTo>
                <a:cubicBezTo>
                  <a:pt x="-204141" y="-67887"/>
                  <a:pt x="70179" y="-118687"/>
                  <a:pt x="532459" y="223366"/>
                </a:cubicBezTo>
                <a:close/>
              </a:path>
            </a:pathLst>
          </a:custGeom>
          <a:noFill/>
          <a:ln>
            <a:solidFill>
              <a:srgbClr val="BCD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63929" y="434456"/>
            <a:ext cx="25492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ALGORITHM 1</a:t>
            </a:r>
            <a:endParaRPr lang="en-GB" sz="1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7" b="2484"/>
          <a:stretch/>
        </p:blipFill>
        <p:spPr>
          <a:xfrm>
            <a:off x="4431910" y="680677"/>
            <a:ext cx="2851364" cy="25532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66"/>
          <a:stretch/>
        </p:blipFill>
        <p:spPr>
          <a:xfrm>
            <a:off x="4381026" y="3709471"/>
            <a:ext cx="2953130" cy="270232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82973" y="434456"/>
            <a:ext cx="25492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ERM v GRM (</a:t>
            </a:r>
            <a:r>
              <a:rPr lang="en-GB" sz="1000" dirty="0" err="1" smtClean="0"/>
              <a:t>Offdiagonals</a:t>
            </a:r>
            <a:r>
              <a:rPr lang="en-GB" sz="1000" dirty="0" smtClean="0"/>
              <a:t>)</a:t>
            </a:r>
            <a:endParaRPr lang="en-GB" sz="1000" dirty="0"/>
          </a:p>
        </p:txBody>
      </p:sp>
      <p:sp>
        <p:nvSpPr>
          <p:cNvPr id="16" name="Right Arrow 15"/>
          <p:cNvSpPr/>
          <p:nvPr/>
        </p:nvSpPr>
        <p:spPr>
          <a:xfrm>
            <a:off x="3815237" y="3038956"/>
            <a:ext cx="812800" cy="670515"/>
          </a:xfrm>
          <a:prstGeom prst="rightArrow">
            <a:avLst/>
          </a:prstGeom>
          <a:solidFill>
            <a:srgbClr val="EBF4E4"/>
          </a:solidFill>
          <a:ln>
            <a:solidFill>
              <a:srgbClr val="EBF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950829" y="3188367"/>
                <a:ext cx="3441221" cy="6897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)(</m:t>
                                  </m:r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i="1"/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829" y="3188367"/>
                <a:ext cx="3441221" cy="6897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86894" y="3533238"/>
            <a:ext cx="25492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ALGORITHM 3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56311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/>
      <p:bldP spid="16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9090212" y="3082835"/>
            <a:ext cx="664015" cy="513806"/>
          </a:xfrm>
          <a:prstGeom prst="rect">
            <a:avLst/>
          </a:prstGeom>
          <a:solidFill>
            <a:srgbClr val="E2D6EC"/>
          </a:solidFill>
          <a:ln w="38100">
            <a:solidFill>
              <a:srgbClr val="E2D6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5111340" y="3082835"/>
            <a:ext cx="617108" cy="513806"/>
          </a:xfrm>
          <a:prstGeom prst="rect">
            <a:avLst/>
          </a:prstGeom>
          <a:solidFill>
            <a:srgbClr val="E2D6EC"/>
          </a:solidFill>
          <a:ln w="38100">
            <a:solidFill>
              <a:srgbClr val="E2D6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986118" y="3082835"/>
            <a:ext cx="627530" cy="513806"/>
          </a:xfrm>
          <a:prstGeom prst="rect">
            <a:avLst/>
          </a:prstGeom>
          <a:solidFill>
            <a:srgbClr val="E2D6EC"/>
          </a:solidFill>
          <a:ln w="38100">
            <a:solidFill>
              <a:srgbClr val="E2D6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301189" y="-512682"/>
            <a:ext cx="116259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0" dirty="0" smtClean="0">
                <a:solidFill>
                  <a:srgbClr val="E2D6EC"/>
                </a:solidFill>
              </a:rPr>
              <a:t>GRMxERM</a:t>
            </a:r>
            <a:endParaRPr lang="en-GB" sz="20000" dirty="0">
              <a:solidFill>
                <a:srgbClr val="E2D6EC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942267"/>
              </p:ext>
            </p:extLst>
          </p:nvPr>
        </p:nvGraphicFramePr>
        <p:xfrm>
          <a:off x="4390239" y="2426889"/>
          <a:ext cx="3434245" cy="3036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0311">
                  <a:extLst>
                    <a:ext uri="{9D8B030D-6E8A-4147-A177-3AD203B41FA5}">
                      <a16:colId xmlns:a16="http://schemas.microsoft.com/office/drawing/2014/main" val="204720452"/>
                    </a:ext>
                  </a:extLst>
                </a:gridCol>
                <a:gridCol w="680311">
                  <a:extLst>
                    <a:ext uri="{9D8B030D-6E8A-4147-A177-3AD203B41FA5}">
                      <a16:colId xmlns:a16="http://schemas.microsoft.com/office/drawing/2014/main" val="4148217899"/>
                    </a:ext>
                  </a:extLst>
                </a:gridCol>
                <a:gridCol w="680311">
                  <a:extLst>
                    <a:ext uri="{9D8B030D-6E8A-4147-A177-3AD203B41FA5}">
                      <a16:colId xmlns:a16="http://schemas.microsoft.com/office/drawing/2014/main" val="3312835322"/>
                    </a:ext>
                  </a:extLst>
                </a:gridCol>
                <a:gridCol w="680311">
                  <a:extLst>
                    <a:ext uri="{9D8B030D-6E8A-4147-A177-3AD203B41FA5}">
                      <a16:colId xmlns:a16="http://schemas.microsoft.com/office/drawing/2014/main" val="3003357002"/>
                    </a:ext>
                  </a:extLst>
                </a:gridCol>
                <a:gridCol w="713001">
                  <a:extLst>
                    <a:ext uri="{9D8B030D-6E8A-4147-A177-3AD203B41FA5}">
                      <a16:colId xmlns:a16="http://schemas.microsoft.com/office/drawing/2014/main" val="369476022"/>
                    </a:ext>
                  </a:extLst>
                </a:gridCol>
              </a:tblGrid>
              <a:tr h="60697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en-GB" sz="14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sz="1400" dirty="0" smtClean="0">
                          <a:latin typeface="+mn-lt"/>
                        </a:rPr>
                        <a:t>1</a:t>
                      </a:r>
                      <a:endParaRPr lang="en-GB" sz="14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sz="1400" dirty="0" smtClean="0">
                          <a:latin typeface="+mn-lt"/>
                        </a:rPr>
                        <a:t>2</a:t>
                      </a:r>
                      <a:endParaRPr lang="en-GB" sz="14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sz="1400" dirty="0" smtClean="0">
                          <a:latin typeface="+mn-lt"/>
                        </a:rPr>
                        <a:t>3</a:t>
                      </a:r>
                      <a:endParaRPr lang="en-GB" sz="14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sz="1400" dirty="0" smtClean="0">
                          <a:latin typeface="+mn-lt"/>
                        </a:rPr>
                        <a:t>4…</a:t>
                      </a:r>
                      <a:endParaRPr lang="en-GB" sz="14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54011"/>
                  </a:ext>
                </a:extLst>
              </a:tr>
              <a:tr h="607347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sz="1400" dirty="0" smtClean="0">
                          <a:latin typeface="+mn-lt"/>
                        </a:rPr>
                        <a:t>1</a:t>
                      </a:r>
                      <a:endParaRPr lang="en-GB" sz="14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sz="14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2708"/>
                  </a:ext>
                </a:extLst>
              </a:tr>
              <a:tr h="607347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sz="1400" dirty="0" smtClean="0">
                          <a:latin typeface="+mn-lt"/>
                        </a:rPr>
                        <a:t>2</a:t>
                      </a:r>
                      <a:endParaRPr lang="en-GB" sz="14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762512"/>
                  </a:ext>
                </a:extLst>
              </a:tr>
              <a:tr h="607347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sz="1400" dirty="0" smtClean="0">
                          <a:latin typeface="+mn-lt"/>
                        </a:rPr>
                        <a:t>3</a:t>
                      </a:r>
                      <a:endParaRPr lang="en-GB" sz="14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077869"/>
                  </a:ext>
                </a:extLst>
              </a:tr>
              <a:tr h="607347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sz="1400" dirty="0" smtClean="0">
                          <a:latin typeface="+mn-lt"/>
                        </a:rPr>
                        <a:t>4</a:t>
                      </a:r>
                      <a:endParaRPr lang="en-GB" sz="14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0.980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1175435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03836" y="2066804"/>
            <a:ext cx="3420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Environmental Relationship Matrix using Trauma PCs</a:t>
            </a:r>
            <a:endParaRPr lang="en-GB" sz="11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092968"/>
              </p:ext>
            </p:extLst>
          </p:nvPr>
        </p:nvGraphicFramePr>
        <p:xfrm>
          <a:off x="237923" y="2426890"/>
          <a:ext cx="3523760" cy="3036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752">
                  <a:extLst>
                    <a:ext uri="{9D8B030D-6E8A-4147-A177-3AD203B41FA5}">
                      <a16:colId xmlns:a16="http://schemas.microsoft.com/office/drawing/2014/main" val="204720452"/>
                    </a:ext>
                  </a:extLst>
                </a:gridCol>
                <a:gridCol w="704752">
                  <a:extLst>
                    <a:ext uri="{9D8B030D-6E8A-4147-A177-3AD203B41FA5}">
                      <a16:colId xmlns:a16="http://schemas.microsoft.com/office/drawing/2014/main" val="4148217899"/>
                    </a:ext>
                  </a:extLst>
                </a:gridCol>
                <a:gridCol w="704752">
                  <a:extLst>
                    <a:ext uri="{9D8B030D-6E8A-4147-A177-3AD203B41FA5}">
                      <a16:colId xmlns:a16="http://schemas.microsoft.com/office/drawing/2014/main" val="3312835322"/>
                    </a:ext>
                  </a:extLst>
                </a:gridCol>
                <a:gridCol w="704752">
                  <a:extLst>
                    <a:ext uri="{9D8B030D-6E8A-4147-A177-3AD203B41FA5}">
                      <a16:colId xmlns:a16="http://schemas.microsoft.com/office/drawing/2014/main" val="3003357002"/>
                    </a:ext>
                  </a:extLst>
                </a:gridCol>
                <a:gridCol w="704752">
                  <a:extLst>
                    <a:ext uri="{9D8B030D-6E8A-4147-A177-3AD203B41FA5}">
                      <a16:colId xmlns:a16="http://schemas.microsoft.com/office/drawing/2014/main" val="369476022"/>
                    </a:ext>
                  </a:extLst>
                </a:gridCol>
              </a:tblGrid>
              <a:tr h="611262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en-GB" sz="14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sz="1400" dirty="0" smtClean="0">
                          <a:latin typeface="+mn-lt"/>
                        </a:rPr>
                        <a:t>1</a:t>
                      </a:r>
                      <a:endParaRPr lang="en-GB" sz="14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sz="1400" dirty="0" smtClean="0">
                          <a:latin typeface="+mn-lt"/>
                        </a:rPr>
                        <a:t>2</a:t>
                      </a:r>
                      <a:endParaRPr lang="en-GB" sz="14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sz="1400" dirty="0" smtClean="0">
                          <a:latin typeface="+mn-lt"/>
                        </a:rPr>
                        <a:t>3</a:t>
                      </a:r>
                      <a:endParaRPr lang="en-GB" sz="14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sz="1400" dirty="0" smtClean="0">
                          <a:latin typeface="+mn-lt"/>
                        </a:rPr>
                        <a:t>4…</a:t>
                      </a:r>
                      <a:endParaRPr lang="en-GB" sz="14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54011"/>
                  </a:ext>
                </a:extLst>
              </a:tr>
              <a:tr h="60627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sz="1400" dirty="0" smtClean="0">
                          <a:latin typeface="+mn-lt"/>
                        </a:rPr>
                        <a:t>1</a:t>
                      </a:r>
                      <a:endParaRPr lang="en-GB" sz="14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sz="14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2708"/>
                  </a:ext>
                </a:extLst>
              </a:tr>
              <a:tr h="60627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sz="1400" dirty="0" smtClean="0">
                          <a:latin typeface="+mn-lt"/>
                        </a:rPr>
                        <a:t>2</a:t>
                      </a:r>
                      <a:endParaRPr lang="en-GB" sz="14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762512"/>
                  </a:ext>
                </a:extLst>
              </a:tr>
              <a:tr h="60627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sz="1400" dirty="0" smtClean="0">
                          <a:latin typeface="+mn-lt"/>
                        </a:rPr>
                        <a:t>3</a:t>
                      </a:r>
                      <a:endParaRPr lang="en-GB" sz="14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0.489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-0.00131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GB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077869"/>
                  </a:ext>
                </a:extLst>
              </a:tr>
              <a:tr h="60627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sz="1400" dirty="0" smtClean="0">
                          <a:latin typeface="+mn-lt"/>
                        </a:rPr>
                        <a:t>4</a:t>
                      </a:r>
                      <a:endParaRPr lang="en-GB" sz="14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0.125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1175435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7501" y="2066804"/>
            <a:ext cx="3104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Genomic Relationship Matrix for Genotyped SNPs</a:t>
            </a:r>
            <a:endParaRPr lang="en-GB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8423335" y="2066804"/>
            <a:ext cx="3420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Interaction Matrix (</a:t>
            </a:r>
            <a:r>
              <a:rPr lang="en-GB" sz="1100" dirty="0" err="1" smtClean="0"/>
              <a:t>Hadamard</a:t>
            </a:r>
            <a:r>
              <a:rPr lang="en-GB" sz="1100" dirty="0" smtClean="0"/>
              <a:t> Product of GRM &amp; ERM)</a:t>
            </a:r>
            <a:endParaRPr lang="en-GB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919702" y="3779759"/>
            <a:ext cx="31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x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82503" y="3779759"/>
            <a:ext cx="31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=</a:t>
            </a:r>
            <a:endParaRPr lang="en-GB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589337"/>
              </p:ext>
            </p:extLst>
          </p:nvPr>
        </p:nvGraphicFramePr>
        <p:xfrm>
          <a:off x="8453039" y="2426887"/>
          <a:ext cx="3420647" cy="3036365"/>
        </p:xfrm>
        <a:graphic>
          <a:graphicData uri="http://schemas.openxmlformats.org/drawingml/2006/table">
            <a:tbl>
              <a:tblPr firstRow="1" bandRow="1"/>
              <a:tblGrid>
                <a:gridCol w="590615">
                  <a:extLst>
                    <a:ext uri="{9D8B030D-6E8A-4147-A177-3AD203B41FA5}">
                      <a16:colId xmlns:a16="http://schemas.microsoft.com/office/drawing/2014/main" val="3071628551"/>
                    </a:ext>
                  </a:extLst>
                </a:gridCol>
                <a:gridCol w="748528">
                  <a:extLst>
                    <a:ext uri="{9D8B030D-6E8A-4147-A177-3AD203B41FA5}">
                      <a16:colId xmlns:a16="http://schemas.microsoft.com/office/drawing/2014/main" val="1394762130"/>
                    </a:ext>
                  </a:extLst>
                </a:gridCol>
                <a:gridCol w="717631">
                  <a:extLst>
                    <a:ext uri="{9D8B030D-6E8A-4147-A177-3AD203B41FA5}">
                      <a16:colId xmlns:a16="http://schemas.microsoft.com/office/drawing/2014/main" val="3049435398"/>
                    </a:ext>
                  </a:extLst>
                </a:gridCol>
                <a:gridCol w="694481">
                  <a:extLst>
                    <a:ext uri="{9D8B030D-6E8A-4147-A177-3AD203B41FA5}">
                      <a16:colId xmlns:a16="http://schemas.microsoft.com/office/drawing/2014/main" val="3841783952"/>
                    </a:ext>
                  </a:extLst>
                </a:gridCol>
                <a:gridCol w="669392">
                  <a:extLst>
                    <a:ext uri="{9D8B030D-6E8A-4147-A177-3AD203B41FA5}">
                      <a16:colId xmlns:a16="http://schemas.microsoft.com/office/drawing/2014/main" val="4063866825"/>
                    </a:ext>
                  </a:extLst>
                </a:gridCol>
              </a:tblGrid>
              <a:tr h="607273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934564"/>
                  </a:ext>
                </a:extLst>
              </a:tr>
              <a:tr h="607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1.190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19697"/>
                  </a:ext>
                </a:extLst>
              </a:tr>
              <a:tr h="607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0.894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713752"/>
                  </a:ext>
                </a:extLst>
              </a:tr>
              <a:tr h="607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1.193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710148"/>
                  </a:ext>
                </a:extLst>
              </a:tr>
              <a:tr h="607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0.988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461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4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4" grpId="0" animBg="1"/>
      <p:bldP spid="15" grpId="0" animBg="1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437</Words>
  <Application>Microsoft Office PowerPoint</Application>
  <PresentationFormat>Widescreen</PresentationFormat>
  <Paragraphs>179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CHUONG Melisa</dc:creator>
  <cp:lastModifiedBy>CHUONG Melisa</cp:lastModifiedBy>
  <cp:revision>5</cp:revision>
  <dcterms:created xsi:type="dcterms:W3CDTF">2022-01-19T14:03:12Z</dcterms:created>
  <dcterms:modified xsi:type="dcterms:W3CDTF">2022-01-19T14:38:42Z</dcterms:modified>
</cp:coreProperties>
</file>