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086"/>
    <a:srgbClr val="7FC97F"/>
    <a:srgbClr val="BFAED5"/>
    <a:srgbClr val="FFC48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5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4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6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27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89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4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12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9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67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25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31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F9567-5DBE-43ED-94A6-0C64948DA4F1}" type="datetimeFigureOut">
              <a:rPr lang="en-GB" smtClean="0"/>
              <a:t>17/01/2022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89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83918"/>
              </p:ext>
            </p:extLst>
          </p:nvPr>
        </p:nvGraphicFramePr>
        <p:xfrm>
          <a:off x="2729773" y="463737"/>
          <a:ext cx="6732454" cy="5373178"/>
        </p:xfrm>
        <a:graphic>
          <a:graphicData uri="http://schemas.openxmlformats.org/drawingml/2006/table">
            <a:tbl>
              <a:tblPr/>
              <a:tblGrid>
                <a:gridCol w="1887379">
                  <a:extLst>
                    <a:ext uri="{9D8B030D-6E8A-4147-A177-3AD203B41FA5}">
                      <a16:colId xmlns:a16="http://schemas.microsoft.com/office/drawing/2014/main" val="1857892156"/>
                    </a:ext>
                  </a:extLst>
                </a:gridCol>
                <a:gridCol w="1175431">
                  <a:extLst>
                    <a:ext uri="{9D8B030D-6E8A-4147-A177-3AD203B41FA5}">
                      <a16:colId xmlns:a16="http://schemas.microsoft.com/office/drawing/2014/main" val="1402674406"/>
                    </a:ext>
                  </a:extLst>
                </a:gridCol>
                <a:gridCol w="917411">
                  <a:extLst>
                    <a:ext uri="{9D8B030D-6E8A-4147-A177-3AD203B41FA5}">
                      <a16:colId xmlns:a16="http://schemas.microsoft.com/office/drawing/2014/main" val="567618850"/>
                    </a:ext>
                  </a:extLst>
                </a:gridCol>
                <a:gridCol w="917411">
                  <a:extLst>
                    <a:ext uri="{9D8B030D-6E8A-4147-A177-3AD203B41FA5}">
                      <a16:colId xmlns:a16="http://schemas.microsoft.com/office/drawing/2014/main" val="2711125988"/>
                    </a:ext>
                  </a:extLst>
                </a:gridCol>
                <a:gridCol w="917411">
                  <a:extLst>
                    <a:ext uri="{9D8B030D-6E8A-4147-A177-3AD203B41FA5}">
                      <a16:colId xmlns:a16="http://schemas.microsoft.com/office/drawing/2014/main" val="3982114035"/>
                    </a:ext>
                  </a:extLst>
                </a:gridCol>
                <a:gridCol w="917411">
                  <a:extLst>
                    <a:ext uri="{9D8B030D-6E8A-4147-A177-3AD203B41FA5}">
                      <a16:colId xmlns:a16="http://schemas.microsoft.com/office/drawing/2014/main" val="2366712134"/>
                    </a:ext>
                  </a:extLst>
                </a:gridCol>
              </a:tblGrid>
              <a:tr h="282180"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011842"/>
                  </a:ext>
                </a:extLst>
              </a:tr>
              <a:tr h="2821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Phenotype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469644"/>
                  </a:ext>
                </a:extLst>
              </a:tr>
              <a:tr h="2821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Psychological Distress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Offspring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2315.00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269014"/>
                  </a:ext>
                </a:extLst>
              </a:tr>
              <a:tr h="2821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680587"/>
                  </a:ext>
                </a:extLst>
              </a:tr>
              <a:tr h="29393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Paternal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435738"/>
                  </a:ext>
                </a:extLst>
              </a:tr>
              <a:tr h="2821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Depression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Offspring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2280.00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762182"/>
                  </a:ext>
                </a:extLst>
              </a:tr>
              <a:tr h="2821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155899"/>
                  </a:ext>
                </a:extLst>
              </a:tr>
              <a:tr h="2821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Paternal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009703"/>
                  </a:ext>
                </a:extLst>
              </a:tr>
              <a:tr h="2821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Educational Attainment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Offspring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2361.00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795248"/>
                  </a:ext>
                </a:extLst>
              </a:tr>
              <a:tr h="2821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698238"/>
                  </a:ext>
                </a:extLst>
              </a:tr>
              <a:tr h="2821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Paternal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135736"/>
                  </a:ext>
                </a:extLst>
              </a:tr>
              <a:tr h="2821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Offspring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2648.00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994281"/>
                  </a:ext>
                </a:extLst>
              </a:tr>
              <a:tr h="2821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161.23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915823"/>
                  </a:ext>
                </a:extLst>
              </a:tr>
              <a:tr h="2821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Paternal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152.80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195.60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125265"/>
                  </a:ext>
                </a:extLst>
              </a:tr>
              <a:tr h="2821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Offspring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2680.00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095775"/>
                  </a:ext>
                </a:extLst>
              </a:tr>
              <a:tr h="2821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Maternal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667490"/>
                  </a:ext>
                </a:extLst>
              </a:tr>
              <a:tr h="2821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Paternal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60.47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42815"/>
                  </a:ext>
                </a:extLst>
              </a:tr>
              <a:tr h="28218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Phenotype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555859"/>
                  </a:ext>
                </a:extLst>
              </a:tr>
              <a:tr h="28218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Offspring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3919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0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3128"/>
              </p:ext>
            </p:extLst>
          </p:nvPr>
        </p:nvGraphicFramePr>
        <p:xfrm>
          <a:off x="4345577" y="269978"/>
          <a:ext cx="7367448" cy="6393631"/>
        </p:xfrm>
        <a:graphic>
          <a:graphicData uri="http://schemas.openxmlformats.org/drawingml/2006/table">
            <a:tbl>
              <a:tblPr firstRow="1" firstCol="1" bandRow="1"/>
              <a:tblGrid>
                <a:gridCol w="978835">
                  <a:extLst>
                    <a:ext uri="{9D8B030D-6E8A-4147-A177-3AD203B41FA5}">
                      <a16:colId xmlns:a16="http://schemas.microsoft.com/office/drawing/2014/main" val="4265668882"/>
                    </a:ext>
                  </a:extLst>
                </a:gridCol>
                <a:gridCol w="1061143">
                  <a:extLst>
                    <a:ext uri="{9D8B030D-6E8A-4147-A177-3AD203B41FA5}">
                      <a16:colId xmlns:a16="http://schemas.microsoft.com/office/drawing/2014/main" val="2876930562"/>
                    </a:ext>
                  </a:extLst>
                </a:gridCol>
                <a:gridCol w="1061143">
                  <a:extLst>
                    <a:ext uri="{9D8B030D-6E8A-4147-A177-3AD203B41FA5}">
                      <a16:colId xmlns:a16="http://schemas.microsoft.com/office/drawing/2014/main" val="4166751602"/>
                    </a:ext>
                  </a:extLst>
                </a:gridCol>
                <a:gridCol w="691101">
                  <a:extLst>
                    <a:ext uri="{9D8B030D-6E8A-4147-A177-3AD203B41FA5}">
                      <a16:colId xmlns:a16="http://schemas.microsoft.com/office/drawing/2014/main" val="3005424532"/>
                    </a:ext>
                  </a:extLst>
                </a:gridCol>
                <a:gridCol w="691101">
                  <a:extLst>
                    <a:ext uri="{9D8B030D-6E8A-4147-A177-3AD203B41FA5}">
                      <a16:colId xmlns:a16="http://schemas.microsoft.com/office/drawing/2014/main" val="4227906157"/>
                    </a:ext>
                  </a:extLst>
                </a:gridCol>
                <a:gridCol w="500641">
                  <a:extLst>
                    <a:ext uri="{9D8B030D-6E8A-4147-A177-3AD203B41FA5}">
                      <a16:colId xmlns:a16="http://schemas.microsoft.com/office/drawing/2014/main" val="82722108"/>
                    </a:ext>
                  </a:extLst>
                </a:gridCol>
                <a:gridCol w="691101">
                  <a:extLst>
                    <a:ext uri="{9D8B030D-6E8A-4147-A177-3AD203B41FA5}">
                      <a16:colId xmlns:a16="http://schemas.microsoft.com/office/drawing/2014/main" val="765900952"/>
                    </a:ext>
                  </a:extLst>
                </a:gridCol>
                <a:gridCol w="691101">
                  <a:extLst>
                    <a:ext uri="{9D8B030D-6E8A-4147-A177-3AD203B41FA5}">
                      <a16:colId xmlns:a16="http://schemas.microsoft.com/office/drawing/2014/main" val="164443114"/>
                    </a:ext>
                  </a:extLst>
                </a:gridCol>
                <a:gridCol w="500641">
                  <a:extLst>
                    <a:ext uri="{9D8B030D-6E8A-4147-A177-3AD203B41FA5}">
                      <a16:colId xmlns:a16="http://schemas.microsoft.com/office/drawing/2014/main" val="3122008882"/>
                    </a:ext>
                  </a:extLst>
                </a:gridCol>
                <a:gridCol w="500641">
                  <a:extLst>
                    <a:ext uri="{9D8B030D-6E8A-4147-A177-3AD203B41FA5}">
                      <a16:colId xmlns:a16="http://schemas.microsoft.com/office/drawing/2014/main" val="3998722253"/>
                    </a:ext>
                  </a:extLst>
                </a:gridCol>
              </a:tblGrid>
              <a:tr h="2069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Phenotype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Dependent Variable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Predictor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Label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Simple Model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Extended Model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67133"/>
                  </a:ext>
                </a:extLst>
              </a:tr>
              <a:tr h="2069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Estimate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Estimate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790377"/>
                  </a:ext>
                </a:extLst>
              </a:tr>
              <a:tr h="206973">
                <a:tc row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Psychological Distress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0.637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0.655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273998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Maternal 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0.809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-0.090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0.650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274057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Paternal 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-0.155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0.423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-0.225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0.193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766644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Paternal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Paternal 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0.323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614427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Maternal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Maternal 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0.824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0.155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984556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Paternal Pheno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327505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Maternal Pheno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702865"/>
                  </a:ext>
                </a:extLst>
              </a:tr>
              <a:tr h="206973">
                <a:tc row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Depression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0.074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956219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Maternal 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0.423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0.576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463194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Paternal 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-0.079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-0.083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0241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Paternal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Paternal 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292480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Maternal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Maternal 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101255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Paternal Pheno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009011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Maternal Pheno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938206"/>
                  </a:ext>
                </a:extLst>
              </a:tr>
              <a:tr h="206973">
                <a:tc row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Educational Attainment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OffspringPGS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476172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Maternal 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0.085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51508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Paternal 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0.163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733744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Paternal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Paternal 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0.270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66537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Maternal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Maternal 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098442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Paternal Pheno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5476720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Maternal Pheno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0.155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517860"/>
                  </a:ext>
                </a:extLst>
              </a:tr>
              <a:tr h="206973">
                <a:tc row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Height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3.285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0.152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3.288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0.125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738750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Maternal 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0.319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-1.180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0.120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508430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Paternal 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0.130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-1.193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0.117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67102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Paternal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Paternal 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3.068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0.104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208314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Maternal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Maternal PGS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3.030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0.098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100412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Paternal Pheno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0.368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615453"/>
                  </a:ext>
                </a:extLst>
              </a:tr>
              <a:tr h="20697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Offspring 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Maternal Pheno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0.392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25" marR="2772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963523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55500" t="28518" r="6000" b="27630"/>
          <a:stretch/>
        </p:blipFill>
        <p:spPr>
          <a:xfrm>
            <a:off x="360680" y="3412663"/>
            <a:ext cx="3859120" cy="247250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7334" t="34416" r="52333" b="31510"/>
          <a:stretch/>
        </p:blipFill>
        <p:spPr>
          <a:xfrm>
            <a:off x="360680" y="1467023"/>
            <a:ext cx="3859120" cy="183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6616" y="2671744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pPGS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58241" y="2570116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58240" y="3715294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99955" y="3142705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641668" y="3142704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236616" y="381692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mPGS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987038" y="324433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oPGS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624250" y="324433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oPheno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062649" y="2671744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pPGS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984274" y="2570116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984273" y="3715294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725988" y="3142705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67701" y="3142704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062649" y="381692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mPGS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813071" y="324433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oPGS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0450283" y="324433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oPheno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8725987" y="1997527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725987" y="4287880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691154" y="4389508"/>
            <a:ext cx="99277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mPheno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725987" y="2099155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pPheno</a:t>
            </a:r>
            <a:endParaRPr lang="en-GB" dirty="0"/>
          </a:p>
        </p:txBody>
      </p:sp>
      <p:sp>
        <p:nvSpPr>
          <p:cNvPr id="25" name="Freeform 24"/>
          <p:cNvSpPr/>
          <p:nvPr/>
        </p:nvSpPr>
        <p:spPr>
          <a:xfrm>
            <a:off x="8068488" y="2894504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/>
          <p:cNvSpPr/>
          <p:nvPr/>
        </p:nvSpPr>
        <p:spPr>
          <a:xfrm flipH="1">
            <a:off x="8068488" y="3803853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 26"/>
          <p:cNvSpPr/>
          <p:nvPr/>
        </p:nvSpPr>
        <p:spPr>
          <a:xfrm>
            <a:off x="9836329" y="3431564"/>
            <a:ext cx="522515" cy="12569"/>
          </a:xfrm>
          <a:custGeom>
            <a:avLst/>
            <a:gdLst>
              <a:gd name="connsiteX0" fmla="*/ 0 w 522515"/>
              <a:gd name="connsiteY0" fmla="*/ 0 h 12569"/>
              <a:gd name="connsiteX1" fmla="*/ 522515 w 522515"/>
              <a:gd name="connsiteY1" fmla="*/ 0 h 1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12569">
                <a:moveTo>
                  <a:pt x="0" y="0"/>
                </a:moveTo>
                <a:cubicBezTo>
                  <a:pt x="203926" y="10885"/>
                  <a:pt x="407852" y="21771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8203472" y="2710584"/>
            <a:ext cx="2151018" cy="383177"/>
          </a:xfrm>
          <a:custGeom>
            <a:avLst/>
            <a:gdLst>
              <a:gd name="connsiteX0" fmla="*/ 0 w 2151018"/>
              <a:gd name="connsiteY0" fmla="*/ 0 h 383177"/>
              <a:gd name="connsiteX1" fmla="*/ 1105989 w 2151018"/>
              <a:gd name="connsiteY1" fmla="*/ 78377 h 383177"/>
              <a:gd name="connsiteX2" fmla="*/ 2151018 w 2151018"/>
              <a:gd name="connsiteY2" fmla="*/ 383177 h 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018" h="383177">
                <a:moveTo>
                  <a:pt x="0" y="0"/>
                </a:moveTo>
                <a:cubicBezTo>
                  <a:pt x="373743" y="7257"/>
                  <a:pt x="747486" y="14514"/>
                  <a:pt x="1105989" y="78377"/>
                </a:cubicBezTo>
                <a:cubicBezTo>
                  <a:pt x="1464492" y="142240"/>
                  <a:pt x="1807755" y="262708"/>
                  <a:pt x="2151018" y="383177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 flipV="1">
            <a:off x="8199117" y="3781936"/>
            <a:ext cx="2151018" cy="383177"/>
          </a:xfrm>
          <a:custGeom>
            <a:avLst/>
            <a:gdLst>
              <a:gd name="connsiteX0" fmla="*/ 0 w 2151018"/>
              <a:gd name="connsiteY0" fmla="*/ 0 h 383177"/>
              <a:gd name="connsiteX1" fmla="*/ 1105989 w 2151018"/>
              <a:gd name="connsiteY1" fmla="*/ 78377 h 383177"/>
              <a:gd name="connsiteX2" fmla="*/ 2151018 w 2151018"/>
              <a:gd name="connsiteY2" fmla="*/ 383177 h 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018" h="383177">
                <a:moveTo>
                  <a:pt x="0" y="0"/>
                </a:moveTo>
                <a:cubicBezTo>
                  <a:pt x="373743" y="7257"/>
                  <a:pt x="747486" y="14514"/>
                  <a:pt x="1105989" y="78377"/>
                </a:cubicBezTo>
                <a:cubicBezTo>
                  <a:pt x="1464492" y="142240"/>
                  <a:pt x="1807755" y="262708"/>
                  <a:pt x="2151018" y="383177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7916090" y="2220460"/>
            <a:ext cx="609600" cy="167906"/>
          </a:xfrm>
          <a:custGeom>
            <a:avLst/>
            <a:gdLst>
              <a:gd name="connsiteX0" fmla="*/ 0 w 609600"/>
              <a:gd name="connsiteY0" fmla="*/ 167906 h 167906"/>
              <a:gd name="connsiteX1" fmla="*/ 339634 w 609600"/>
              <a:gd name="connsiteY1" fmla="*/ 19861 h 167906"/>
              <a:gd name="connsiteX2" fmla="*/ 609600 w 609600"/>
              <a:gd name="connsiteY2" fmla="*/ 2444 h 1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67906">
                <a:moveTo>
                  <a:pt x="0" y="167906"/>
                </a:moveTo>
                <a:cubicBezTo>
                  <a:pt x="119017" y="107672"/>
                  <a:pt x="238034" y="47438"/>
                  <a:pt x="339634" y="19861"/>
                </a:cubicBezTo>
                <a:cubicBezTo>
                  <a:pt x="441234" y="-7716"/>
                  <a:pt x="547189" y="993"/>
                  <a:pt x="609600" y="2444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/>
          <p:cNvSpPr/>
          <p:nvPr/>
        </p:nvSpPr>
        <p:spPr>
          <a:xfrm flipV="1">
            <a:off x="7916090" y="4454638"/>
            <a:ext cx="609600" cy="167906"/>
          </a:xfrm>
          <a:custGeom>
            <a:avLst/>
            <a:gdLst>
              <a:gd name="connsiteX0" fmla="*/ 0 w 609600"/>
              <a:gd name="connsiteY0" fmla="*/ 167906 h 167906"/>
              <a:gd name="connsiteX1" fmla="*/ 339634 w 609600"/>
              <a:gd name="connsiteY1" fmla="*/ 19861 h 167906"/>
              <a:gd name="connsiteX2" fmla="*/ 609600 w 609600"/>
              <a:gd name="connsiteY2" fmla="*/ 2444 h 1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67906">
                <a:moveTo>
                  <a:pt x="0" y="167906"/>
                </a:moveTo>
                <a:cubicBezTo>
                  <a:pt x="119017" y="107672"/>
                  <a:pt x="238034" y="47438"/>
                  <a:pt x="339634" y="19861"/>
                </a:cubicBezTo>
                <a:cubicBezTo>
                  <a:pt x="441234" y="-7716"/>
                  <a:pt x="547189" y="993"/>
                  <a:pt x="609600" y="2444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/>
          <p:cNvSpPr/>
          <p:nvPr/>
        </p:nvSpPr>
        <p:spPr>
          <a:xfrm>
            <a:off x="9884227" y="2327406"/>
            <a:ext cx="687977" cy="513806"/>
          </a:xfrm>
          <a:custGeom>
            <a:avLst/>
            <a:gdLst>
              <a:gd name="connsiteX0" fmla="*/ 0 w 687977"/>
              <a:gd name="connsiteY0" fmla="*/ 0 h 513806"/>
              <a:gd name="connsiteX1" fmla="*/ 418011 w 687977"/>
              <a:gd name="connsiteY1" fmla="*/ 165463 h 513806"/>
              <a:gd name="connsiteX2" fmla="*/ 687977 w 687977"/>
              <a:gd name="connsiteY2" fmla="*/ 513806 h 5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977" h="513806">
                <a:moveTo>
                  <a:pt x="0" y="0"/>
                </a:moveTo>
                <a:cubicBezTo>
                  <a:pt x="151674" y="39914"/>
                  <a:pt x="303348" y="79829"/>
                  <a:pt x="418011" y="165463"/>
                </a:cubicBezTo>
                <a:cubicBezTo>
                  <a:pt x="532674" y="251097"/>
                  <a:pt x="610325" y="382451"/>
                  <a:pt x="687977" y="513806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/>
          <p:cNvSpPr/>
          <p:nvPr/>
        </p:nvSpPr>
        <p:spPr>
          <a:xfrm flipV="1">
            <a:off x="9888579" y="3954725"/>
            <a:ext cx="687977" cy="513806"/>
          </a:xfrm>
          <a:custGeom>
            <a:avLst/>
            <a:gdLst>
              <a:gd name="connsiteX0" fmla="*/ 0 w 687977"/>
              <a:gd name="connsiteY0" fmla="*/ 0 h 513806"/>
              <a:gd name="connsiteX1" fmla="*/ 418011 w 687977"/>
              <a:gd name="connsiteY1" fmla="*/ 165463 h 513806"/>
              <a:gd name="connsiteX2" fmla="*/ 687977 w 687977"/>
              <a:gd name="connsiteY2" fmla="*/ 513806 h 5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977" h="513806">
                <a:moveTo>
                  <a:pt x="0" y="0"/>
                </a:moveTo>
                <a:cubicBezTo>
                  <a:pt x="151674" y="39914"/>
                  <a:pt x="303348" y="79829"/>
                  <a:pt x="418011" y="165463"/>
                </a:cubicBezTo>
                <a:cubicBezTo>
                  <a:pt x="532674" y="251097"/>
                  <a:pt x="610325" y="382451"/>
                  <a:pt x="687977" y="513806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>
            <a:off x="2175778" y="2887193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/>
          <p:cNvSpPr/>
          <p:nvPr/>
        </p:nvSpPr>
        <p:spPr>
          <a:xfrm flipH="1">
            <a:off x="2175778" y="3796542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/>
          <p:cNvSpPr/>
          <p:nvPr/>
        </p:nvSpPr>
        <p:spPr>
          <a:xfrm>
            <a:off x="3943619" y="3424253"/>
            <a:ext cx="522515" cy="12569"/>
          </a:xfrm>
          <a:custGeom>
            <a:avLst/>
            <a:gdLst>
              <a:gd name="connsiteX0" fmla="*/ 0 w 522515"/>
              <a:gd name="connsiteY0" fmla="*/ 0 h 12569"/>
              <a:gd name="connsiteX1" fmla="*/ 522515 w 522515"/>
              <a:gd name="connsiteY1" fmla="*/ 0 h 1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12569">
                <a:moveTo>
                  <a:pt x="0" y="0"/>
                </a:moveTo>
                <a:cubicBezTo>
                  <a:pt x="203926" y="10885"/>
                  <a:pt x="407852" y="21771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/>
          <p:cNvSpPr/>
          <p:nvPr/>
        </p:nvSpPr>
        <p:spPr>
          <a:xfrm>
            <a:off x="2245448" y="2609728"/>
            <a:ext cx="2246811" cy="300719"/>
          </a:xfrm>
          <a:custGeom>
            <a:avLst/>
            <a:gdLst>
              <a:gd name="connsiteX0" fmla="*/ 0 w 2246811"/>
              <a:gd name="connsiteY0" fmla="*/ 74296 h 300719"/>
              <a:gd name="connsiteX1" fmla="*/ 1001486 w 2246811"/>
              <a:gd name="connsiteY1" fmla="*/ 13336 h 300719"/>
              <a:gd name="connsiteX2" fmla="*/ 2246811 w 2246811"/>
              <a:gd name="connsiteY2" fmla="*/ 300719 h 30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811" h="300719">
                <a:moveTo>
                  <a:pt x="0" y="74296"/>
                </a:moveTo>
                <a:cubicBezTo>
                  <a:pt x="313509" y="24947"/>
                  <a:pt x="627018" y="-24401"/>
                  <a:pt x="1001486" y="13336"/>
                </a:cubicBezTo>
                <a:cubicBezTo>
                  <a:pt x="1375954" y="51073"/>
                  <a:pt x="1811382" y="175896"/>
                  <a:pt x="2246811" y="300719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/>
          <p:cNvSpPr/>
          <p:nvPr/>
        </p:nvSpPr>
        <p:spPr>
          <a:xfrm flipV="1">
            <a:off x="2245447" y="3979844"/>
            <a:ext cx="2246811" cy="300719"/>
          </a:xfrm>
          <a:custGeom>
            <a:avLst/>
            <a:gdLst>
              <a:gd name="connsiteX0" fmla="*/ 0 w 2246811"/>
              <a:gd name="connsiteY0" fmla="*/ 74296 h 300719"/>
              <a:gd name="connsiteX1" fmla="*/ 1001486 w 2246811"/>
              <a:gd name="connsiteY1" fmla="*/ 13336 h 300719"/>
              <a:gd name="connsiteX2" fmla="*/ 2246811 w 2246811"/>
              <a:gd name="connsiteY2" fmla="*/ 300719 h 30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811" h="300719">
                <a:moveTo>
                  <a:pt x="0" y="74296"/>
                </a:moveTo>
                <a:cubicBezTo>
                  <a:pt x="313509" y="24947"/>
                  <a:pt x="627018" y="-24401"/>
                  <a:pt x="1001486" y="13336"/>
                </a:cubicBezTo>
                <a:cubicBezTo>
                  <a:pt x="1375954" y="51073"/>
                  <a:pt x="1811382" y="175896"/>
                  <a:pt x="2246811" y="300719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2235016" y="3676707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 smtClean="0"/>
              <a:t>a</a:t>
            </a:r>
            <a:endParaRPr lang="en-GB" sz="15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061781" y="3996258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35239" y="3149618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61781" y="2656940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f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28934" y="2709232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 smtClean="0"/>
              <a:t>d</a:t>
            </a:r>
            <a:endParaRPr lang="en-GB" sz="15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194308" y="3631840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 smtClean="0"/>
              <a:t>a</a:t>
            </a:r>
            <a:endParaRPr lang="en-GB" sz="15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089296" y="3820424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979566" y="3158489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089295" y="2758012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94307" y="2699223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 smtClean="0"/>
              <a:t>d</a:t>
            </a:r>
            <a:endParaRPr lang="en-GB" sz="15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099418" y="2220042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 smtClean="0"/>
              <a:t>g</a:t>
            </a:r>
            <a:endParaRPr lang="en-GB" sz="15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099419" y="4284140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 smtClean="0"/>
              <a:t>h</a:t>
            </a:r>
            <a:endParaRPr lang="en-GB" sz="15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115727" y="2444858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 smtClean="0"/>
              <a:t>i</a:t>
            </a:r>
            <a:endParaRPr lang="en-GB" sz="15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115727" y="3982006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 smtClean="0"/>
              <a:t>j</a:t>
            </a:r>
            <a:endParaRPr lang="en-GB" sz="1500" b="1" dirty="0"/>
          </a:p>
        </p:txBody>
      </p:sp>
    </p:spTree>
    <p:extLst>
      <p:ext uri="{BB962C8B-B14F-4D97-AF65-F5344CB8AC3E}">
        <p14:creationId xmlns:p14="http://schemas.microsoft.com/office/powerpoint/2010/main" val="17101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90061"/>
              </p:ext>
            </p:extLst>
          </p:nvPr>
        </p:nvGraphicFramePr>
        <p:xfrm>
          <a:off x="1908831" y="1985555"/>
          <a:ext cx="9046553" cy="3361509"/>
        </p:xfrm>
        <a:graphic>
          <a:graphicData uri="http://schemas.openxmlformats.org/drawingml/2006/table">
            <a:tbl>
              <a:tblPr firstRow="1" firstCol="1" bandRow="1"/>
              <a:tblGrid>
                <a:gridCol w="2035280">
                  <a:extLst>
                    <a:ext uri="{9D8B030D-6E8A-4147-A177-3AD203B41FA5}">
                      <a16:colId xmlns:a16="http://schemas.microsoft.com/office/drawing/2014/main" val="4021518910"/>
                    </a:ext>
                  </a:extLst>
                </a:gridCol>
                <a:gridCol w="1672899">
                  <a:extLst>
                    <a:ext uri="{9D8B030D-6E8A-4147-A177-3AD203B41FA5}">
                      <a16:colId xmlns:a16="http://schemas.microsoft.com/office/drawing/2014/main" val="3529730165"/>
                    </a:ext>
                  </a:extLst>
                </a:gridCol>
                <a:gridCol w="899170">
                  <a:extLst>
                    <a:ext uri="{9D8B030D-6E8A-4147-A177-3AD203B41FA5}">
                      <a16:colId xmlns:a16="http://schemas.microsoft.com/office/drawing/2014/main" val="3474753089"/>
                    </a:ext>
                  </a:extLst>
                </a:gridCol>
                <a:gridCol w="1108678">
                  <a:extLst>
                    <a:ext uri="{9D8B030D-6E8A-4147-A177-3AD203B41FA5}">
                      <a16:colId xmlns:a16="http://schemas.microsoft.com/office/drawing/2014/main" val="3946517457"/>
                    </a:ext>
                  </a:extLst>
                </a:gridCol>
                <a:gridCol w="2599501">
                  <a:extLst>
                    <a:ext uri="{9D8B030D-6E8A-4147-A177-3AD203B41FA5}">
                      <a16:colId xmlns:a16="http://schemas.microsoft.com/office/drawing/2014/main" val="2780936706"/>
                    </a:ext>
                  </a:extLst>
                </a:gridCol>
                <a:gridCol w="731025">
                  <a:extLst>
                    <a:ext uri="{9D8B030D-6E8A-4147-A177-3AD203B41FA5}">
                      <a16:colId xmlns:a16="http://schemas.microsoft.com/office/drawing/2014/main" val="2035116825"/>
                    </a:ext>
                  </a:extLst>
                </a:gridCol>
              </a:tblGrid>
              <a:tr h="8370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Polygenic Score (PGS)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GWAS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GWAS N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PGS SNP N 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GS PGS Accounted Variance (R2)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521732"/>
                  </a:ext>
                </a:extLst>
              </a:tr>
              <a:tr h="3155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Trait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Trait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R2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185001"/>
                  </a:ext>
                </a:extLst>
              </a:tr>
              <a:tr h="51270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Depression</a:t>
                      </a:r>
                      <a:endParaRPr lang="en-GB" sz="1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(Howard et al, 2019)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807,533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18,333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Psychological Distress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0.009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069026"/>
                  </a:ext>
                </a:extLst>
              </a:tr>
              <a:tr h="4339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Depression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0.004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697990"/>
                  </a:ext>
                </a:extLst>
              </a:tr>
              <a:tr h="6311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Educational Attainment</a:t>
                      </a:r>
                      <a:endParaRPr lang="en-GB" sz="1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(Lee et al, 2018)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750,403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23,756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Educational Attainment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0.051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418035"/>
                  </a:ext>
                </a:extLst>
              </a:tr>
              <a:tr h="6311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Height</a:t>
                      </a:r>
                      <a:endParaRPr lang="en-GB" sz="1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(Yengo et al, 2018)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693,529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34,402</a:t>
                      </a:r>
                      <a:endParaRPr lang="en-GB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Height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0.278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</a:t>
                      </a:r>
                      <a:endParaRPr lang="en-GB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01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277" y="194310"/>
            <a:ext cx="6472102" cy="651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62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76" y="351064"/>
            <a:ext cx="4143647" cy="61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5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05" y="142058"/>
            <a:ext cx="4491990" cy="663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8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8" y="2299063"/>
            <a:ext cx="10998048" cy="17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52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89" y="2926079"/>
            <a:ext cx="11068021" cy="111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4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4" y="2937602"/>
            <a:ext cx="11114732" cy="110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50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3025"/>
              </p:ext>
            </p:extLst>
          </p:nvPr>
        </p:nvGraphicFramePr>
        <p:xfrm>
          <a:off x="1497059" y="1262742"/>
          <a:ext cx="9040311" cy="3831257"/>
        </p:xfrm>
        <a:graphic>
          <a:graphicData uri="http://schemas.openxmlformats.org/drawingml/2006/table">
            <a:tbl>
              <a:tblPr firstRow="1" firstCol="1" bandRow="1"/>
              <a:tblGrid>
                <a:gridCol w="1185533">
                  <a:extLst>
                    <a:ext uri="{9D8B030D-6E8A-4147-A177-3AD203B41FA5}">
                      <a16:colId xmlns:a16="http://schemas.microsoft.com/office/drawing/2014/main" val="2782211883"/>
                    </a:ext>
                  </a:extLst>
                </a:gridCol>
                <a:gridCol w="681050">
                  <a:extLst>
                    <a:ext uri="{9D8B030D-6E8A-4147-A177-3AD203B41FA5}">
                      <a16:colId xmlns:a16="http://schemas.microsoft.com/office/drawing/2014/main" val="518922470"/>
                    </a:ext>
                  </a:extLst>
                </a:gridCol>
                <a:gridCol w="1166193">
                  <a:extLst>
                    <a:ext uri="{9D8B030D-6E8A-4147-A177-3AD203B41FA5}">
                      <a16:colId xmlns:a16="http://schemas.microsoft.com/office/drawing/2014/main" val="3571047211"/>
                    </a:ext>
                  </a:extLst>
                </a:gridCol>
                <a:gridCol w="1166193">
                  <a:extLst>
                    <a:ext uri="{9D8B030D-6E8A-4147-A177-3AD203B41FA5}">
                      <a16:colId xmlns:a16="http://schemas.microsoft.com/office/drawing/2014/main" val="4180036845"/>
                    </a:ext>
                  </a:extLst>
                </a:gridCol>
                <a:gridCol w="1283906">
                  <a:extLst>
                    <a:ext uri="{9D8B030D-6E8A-4147-A177-3AD203B41FA5}">
                      <a16:colId xmlns:a16="http://schemas.microsoft.com/office/drawing/2014/main" val="3193684675"/>
                    </a:ext>
                  </a:extLst>
                </a:gridCol>
                <a:gridCol w="1003077">
                  <a:extLst>
                    <a:ext uri="{9D8B030D-6E8A-4147-A177-3AD203B41FA5}">
                      <a16:colId xmlns:a16="http://schemas.microsoft.com/office/drawing/2014/main" val="1245643736"/>
                    </a:ext>
                  </a:extLst>
                </a:gridCol>
                <a:gridCol w="1787547">
                  <a:extLst>
                    <a:ext uri="{9D8B030D-6E8A-4147-A177-3AD203B41FA5}">
                      <a16:colId xmlns:a16="http://schemas.microsoft.com/office/drawing/2014/main" val="4044242595"/>
                    </a:ext>
                  </a:extLst>
                </a:gridCol>
                <a:gridCol w="766812">
                  <a:extLst>
                    <a:ext uri="{9D8B030D-6E8A-4147-A177-3AD203B41FA5}">
                      <a16:colId xmlns:a16="http://schemas.microsoft.com/office/drawing/2014/main" val="4214989853"/>
                    </a:ext>
                  </a:extLst>
                </a:gridCol>
              </a:tblGrid>
              <a:tr h="1053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Phenotype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Model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AIC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BIC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logLik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Accounted Variance R2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P-Value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FDR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968747"/>
                  </a:ext>
                </a:extLst>
              </a:tr>
              <a:tr h="343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Psychological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6442.251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6591.677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-3195.126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500686"/>
                  </a:ext>
                </a:extLst>
              </a:tr>
              <a:tr h="343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Distress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6445.204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6606.124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-3194.602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1.00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416192"/>
                  </a:ext>
                </a:extLst>
              </a:tr>
              <a:tr h="343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Depression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6120.125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6269.155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-3034.063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038804"/>
                  </a:ext>
                </a:extLst>
              </a:tr>
              <a:tr h="343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6116.865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6277.359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-3030.433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0.070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123679"/>
                  </a:ext>
                </a:extLst>
              </a:tr>
              <a:tr h="343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Educational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5899.643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6049.581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-2923.821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7000"/>
                        </a:lnSpc>
                      </a:pPr>
                      <a:endParaRPr lang="en-GB" sz="15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596393"/>
                  </a:ext>
                </a:extLst>
              </a:tr>
              <a:tr h="3719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Attainment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5873.629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6035.100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-2908.814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0.000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28293"/>
                  </a:ext>
                </a:extLst>
              </a:tr>
              <a:tr h="343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Height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4194.411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4347.332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-2071.205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305266"/>
                  </a:ext>
                </a:extLst>
              </a:tr>
              <a:tr h="3437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GB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II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4193.926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4358.610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-2068.963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0.106   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0.255</a:t>
                      </a:r>
                      <a:endParaRPr lang="en-GB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844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565</Words>
  <Application>Microsoft Office PowerPoint</Application>
  <PresentationFormat>Widescreen</PresentationFormat>
  <Paragraphs>478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CHUONG Melisa</dc:creator>
  <cp:lastModifiedBy>CHUONG Melisa</cp:lastModifiedBy>
  <cp:revision>19</cp:revision>
  <dcterms:created xsi:type="dcterms:W3CDTF">2021-10-19T15:56:15Z</dcterms:created>
  <dcterms:modified xsi:type="dcterms:W3CDTF">2022-01-17T17:19:44Z</dcterms:modified>
</cp:coreProperties>
</file>