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3" r:id="rId3"/>
    <p:sldId id="261" r:id="rId4"/>
    <p:sldId id="260" r:id="rId5"/>
    <p:sldId id="262" r:id="rId6"/>
    <p:sldId id="264" r:id="rId7"/>
    <p:sldId id="266" r:id="rId8"/>
    <p:sldId id="269" r:id="rId9"/>
    <p:sldId id="267" r:id="rId10"/>
    <p:sldId id="270" r:id="rId11"/>
    <p:sldId id="265" r:id="rId12"/>
  </p:sldIdLst>
  <p:sldSz cx="9144000" cy="6858000" type="screen4x3"/>
  <p:notesSz cx="6797675" cy="9926638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D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8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D691E-6E2F-40A8-869C-B59D04F1B4EC}" type="datetimeFigureOut">
              <a:rPr lang="es-ES" smtClean="0"/>
              <a:t>02/10/2017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9F04-90BE-48AA-BF37-AF4F67EB30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8020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D691E-6E2F-40A8-869C-B59D04F1B4EC}" type="datetimeFigureOut">
              <a:rPr lang="es-ES" smtClean="0"/>
              <a:t>02/10/2017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9F04-90BE-48AA-BF37-AF4F67EB30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8425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D691E-6E2F-40A8-869C-B59D04F1B4EC}" type="datetimeFigureOut">
              <a:rPr lang="es-ES" smtClean="0"/>
              <a:t>02/10/2017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9F04-90BE-48AA-BF37-AF4F67EB30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0388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D691E-6E2F-40A8-869C-B59D04F1B4EC}" type="datetimeFigureOut">
              <a:rPr lang="es-ES" smtClean="0"/>
              <a:t>02/10/2017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9F04-90BE-48AA-BF37-AF4F67EB30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9346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D691E-6E2F-40A8-869C-B59D04F1B4EC}" type="datetimeFigureOut">
              <a:rPr lang="es-ES" smtClean="0"/>
              <a:t>02/10/2017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9F04-90BE-48AA-BF37-AF4F67EB30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3564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D691E-6E2F-40A8-869C-B59D04F1B4EC}" type="datetimeFigureOut">
              <a:rPr lang="es-ES" smtClean="0"/>
              <a:t>02/10/2017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9F04-90BE-48AA-BF37-AF4F67EB30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7169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D691E-6E2F-40A8-869C-B59D04F1B4EC}" type="datetimeFigureOut">
              <a:rPr lang="es-ES" smtClean="0"/>
              <a:t>02/10/2017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9F04-90BE-48AA-BF37-AF4F67EB30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8922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D691E-6E2F-40A8-869C-B59D04F1B4EC}" type="datetimeFigureOut">
              <a:rPr lang="es-ES" smtClean="0"/>
              <a:t>02/10/2017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9F04-90BE-48AA-BF37-AF4F67EB30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8026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D691E-6E2F-40A8-869C-B59D04F1B4EC}" type="datetimeFigureOut">
              <a:rPr lang="es-ES" smtClean="0"/>
              <a:t>02/10/2017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9F04-90BE-48AA-BF37-AF4F67EB30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562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D691E-6E2F-40A8-869C-B59D04F1B4EC}" type="datetimeFigureOut">
              <a:rPr lang="es-ES" smtClean="0"/>
              <a:t>02/10/2017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9F04-90BE-48AA-BF37-AF4F67EB30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4159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D691E-6E2F-40A8-869C-B59D04F1B4EC}" type="datetimeFigureOut">
              <a:rPr lang="es-ES" smtClean="0"/>
              <a:t>02/10/2017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9F04-90BE-48AA-BF37-AF4F67EB30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956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D691E-6E2F-40A8-869C-B59D04F1B4EC}" type="datetimeFigureOut">
              <a:rPr lang="es-ES" smtClean="0"/>
              <a:t>02/10/2017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29F04-90BE-48AA-BF37-AF4F67EB30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019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Excel_Worksheet1.xlsx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Forma libre"/>
          <p:cNvSpPr>
            <a:spLocks noChangeAspect="1"/>
          </p:cNvSpPr>
          <p:nvPr/>
        </p:nvSpPr>
        <p:spPr>
          <a:xfrm>
            <a:off x="1362559" y="459592"/>
            <a:ext cx="3312000" cy="1177532"/>
          </a:xfrm>
          <a:custGeom>
            <a:avLst/>
            <a:gdLst>
              <a:gd name="connsiteX0" fmla="*/ 0 w 5029200"/>
              <a:gd name="connsiteY0" fmla="*/ 1649509 h 1788054"/>
              <a:gd name="connsiteX1" fmla="*/ 1413164 w 5029200"/>
              <a:gd name="connsiteY1" fmla="*/ 665836 h 1788054"/>
              <a:gd name="connsiteX2" fmla="*/ 2272146 w 5029200"/>
              <a:gd name="connsiteY2" fmla="*/ 929072 h 1788054"/>
              <a:gd name="connsiteX3" fmla="*/ 3685310 w 5029200"/>
              <a:gd name="connsiteY3" fmla="*/ 14672 h 1788054"/>
              <a:gd name="connsiteX4" fmla="*/ 5029200 w 5029200"/>
              <a:gd name="connsiteY4" fmla="*/ 1788054 h 1788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29200" h="1788054">
                <a:moveTo>
                  <a:pt x="0" y="1649509"/>
                </a:moveTo>
                <a:cubicBezTo>
                  <a:pt x="517236" y="1217709"/>
                  <a:pt x="1034473" y="785909"/>
                  <a:pt x="1413164" y="665836"/>
                </a:cubicBezTo>
                <a:cubicBezTo>
                  <a:pt x="1791855" y="545763"/>
                  <a:pt x="1893455" y="1037599"/>
                  <a:pt x="2272146" y="929072"/>
                </a:cubicBezTo>
                <a:cubicBezTo>
                  <a:pt x="2650837" y="820545"/>
                  <a:pt x="3225801" y="-128492"/>
                  <a:pt x="3685310" y="14672"/>
                </a:cubicBezTo>
                <a:cubicBezTo>
                  <a:pt x="4144819" y="157836"/>
                  <a:pt x="4587009" y="972945"/>
                  <a:pt x="5029200" y="1788054"/>
                </a:cubicBezTo>
              </a:path>
            </a:pathLst>
          </a:cu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" name="8 Conector recto"/>
          <p:cNvCxnSpPr>
            <a:cxnSpLocks noChangeAspect="1"/>
          </p:cNvCxnSpPr>
          <p:nvPr/>
        </p:nvCxnSpPr>
        <p:spPr>
          <a:xfrm>
            <a:off x="2513727" y="833850"/>
            <a:ext cx="0" cy="1469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>
            <a:cxnSpLocks noChangeAspect="1"/>
          </p:cNvCxnSpPr>
          <p:nvPr/>
        </p:nvCxnSpPr>
        <p:spPr>
          <a:xfrm>
            <a:off x="2666127" y="933478"/>
            <a:ext cx="0" cy="1469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>
            <a:cxnSpLocks noChangeAspect="1"/>
          </p:cNvCxnSpPr>
          <p:nvPr/>
        </p:nvCxnSpPr>
        <p:spPr>
          <a:xfrm>
            <a:off x="2818527" y="1005486"/>
            <a:ext cx="0" cy="1469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>
            <a:cxnSpLocks noChangeAspect="1"/>
          </p:cNvCxnSpPr>
          <p:nvPr/>
        </p:nvCxnSpPr>
        <p:spPr>
          <a:xfrm>
            <a:off x="2945775" y="944746"/>
            <a:ext cx="0" cy="1469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>
            <a:cxnSpLocks noChangeAspect="1"/>
          </p:cNvCxnSpPr>
          <p:nvPr/>
        </p:nvCxnSpPr>
        <p:spPr>
          <a:xfrm>
            <a:off x="3089791" y="809114"/>
            <a:ext cx="0" cy="1469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>
            <a:cxnSpLocks noChangeAspect="1"/>
          </p:cNvCxnSpPr>
          <p:nvPr/>
        </p:nvCxnSpPr>
        <p:spPr>
          <a:xfrm>
            <a:off x="3233807" y="728722"/>
            <a:ext cx="0" cy="1469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>
            <a:cxnSpLocks noChangeAspect="1"/>
          </p:cNvCxnSpPr>
          <p:nvPr/>
        </p:nvCxnSpPr>
        <p:spPr>
          <a:xfrm>
            <a:off x="2818527" y="1025138"/>
            <a:ext cx="0" cy="1469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>
            <a:cxnSpLocks noChangeAspect="1"/>
          </p:cNvCxnSpPr>
          <p:nvPr/>
        </p:nvCxnSpPr>
        <p:spPr>
          <a:xfrm>
            <a:off x="3377823" y="584706"/>
            <a:ext cx="0" cy="1469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>
            <a:cxnSpLocks noChangeAspect="1"/>
          </p:cNvCxnSpPr>
          <p:nvPr/>
        </p:nvCxnSpPr>
        <p:spPr>
          <a:xfrm>
            <a:off x="3449831" y="512698"/>
            <a:ext cx="0" cy="1469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>
            <a:cxnSpLocks noChangeAspect="1"/>
          </p:cNvCxnSpPr>
          <p:nvPr/>
        </p:nvCxnSpPr>
        <p:spPr>
          <a:xfrm>
            <a:off x="3602231" y="440690"/>
            <a:ext cx="0" cy="1469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Rectángulo"/>
          <p:cNvSpPr>
            <a:spLocks noChangeAspect="1"/>
          </p:cNvSpPr>
          <p:nvPr/>
        </p:nvSpPr>
        <p:spPr>
          <a:xfrm>
            <a:off x="3674239" y="296679"/>
            <a:ext cx="1224003" cy="1224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noFill/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721911" y="94474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 smtClean="0">
                <a:solidFill>
                  <a:schemeClr val="accent1">
                    <a:lumMod val="75000"/>
                  </a:schemeClr>
                </a:solidFill>
              </a:rPr>
              <a:t>Medida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" name="51 CuadroTexto"/>
          <p:cNvSpPr txBox="1"/>
          <p:nvPr/>
        </p:nvSpPr>
        <p:spPr>
          <a:xfrm>
            <a:off x="3226911" y="1707073"/>
            <a:ext cx="4471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 smtClean="0">
                <a:solidFill>
                  <a:srgbClr val="92D050"/>
                </a:solidFill>
              </a:rPr>
              <a:t>Medidas de scanner recogidas por </a:t>
            </a:r>
            <a:r>
              <a:rPr lang="es-ES_tradnl" b="1" dirty="0" err="1" smtClean="0">
                <a:solidFill>
                  <a:srgbClr val="92D050"/>
                </a:solidFill>
              </a:rPr>
              <a:t>Swissqual</a:t>
            </a:r>
            <a:endParaRPr lang="es-ES_tradnl" b="1" dirty="0" smtClean="0">
              <a:solidFill>
                <a:srgbClr val="92D050"/>
              </a:solidFill>
            </a:endParaRPr>
          </a:p>
        </p:txBody>
      </p:sp>
      <p:sp>
        <p:nvSpPr>
          <p:cNvPr id="53" name="52 Rectángulo"/>
          <p:cNvSpPr>
            <a:spLocks noChangeAspect="1"/>
          </p:cNvSpPr>
          <p:nvPr/>
        </p:nvSpPr>
        <p:spPr>
          <a:xfrm>
            <a:off x="4898375" y="296679"/>
            <a:ext cx="1224003" cy="1224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noFill/>
            </a:endParaRPr>
          </a:p>
        </p:txBody>
      </p:sp>
      <p:sp>
        <p:nvSpPr>
          <p:cNvPr id="4" name="3 Rectángulo"/>
          <p:cNvSpPr>
            <a:spLocks noChangeAspect="1"/>
          </p:cNvSpPr>
          <p:nvPr/>
        </p:nvSpPr>
        <p:spPr>
          <a:xfrm>
            <a:off x="2450108" y="296679"/>
            <a:ext cx="1224003" cy="12241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noFill/>
            </a:endParaRPr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43" y="4986486"/>
            <a:ext cx="7324725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39 CuadroTexto"/>
          <p:cNvSpPr txBox="1"/>
          <p:nvPr/>
        </p:nvSpPr>
        <p:spPr>
          <a:xfrm>
            <a:off x="559643" y="4617154"/>
            <a:ext cx="732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 smtClean="0">
                <a:solidFill>
                  <a:srgbClr val="FF0000"/>
                </a:solidFill>
              </a:rPr>
              <a:t>Tablas </a:t>
            </a:r>
            <a:r>
              <a:rPr lang="es-ES_tradnl" b="1" dirty="0" err="1" smtClean="0">
                <a:solidFill>
                  <a:srgbClr val="FF0000"/>
                </a:solidFill>
              </a:rPr>
              <a:t>lcc</a:t>
            </a:r>
            <a:r>
              <a:rPr lang="es-ES_tradnl" b="1" dirty="0" smtClean="0">
                <a:solidFill>
                  <a:srgbClr val="FF0000"/>
                </a:solidFill>
              </a:rPr>
              <a:t> cobertura 50x50 con información única por piloto </a:t>
            </a:r>
          </a:p>
        </p:txBody>
      </p:sp>
      <p:cxnSp>
        <p:nvCxnSpPr>
          <p:cNvPr id="24" name="23 Conector recto de flecha"/>
          <p:cNvCxnSpPr/>
          <p:nvPr/>
        </p:nvCxnSpPr>
        <p:spPr>
          <a:xfrm flipH="1">
            <a:off x="1054999" y="1048358"/>
            <a:ext cx="1575017" cy="168676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 de flecha"/>
          <p:cNvCxnSpPr>
            <a:stCxn id="42" idx="3"/>
          </p:cNvCxnSpPr>
          <p:nvPr/>
        </p:nvCxnSpPr>
        <p:spPr>
          <a:xfrm flipH="1">
            <a:off x="1566665" y="1129412"/>
            <a:ext cx="1171470" cy="131767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recto de flecha"/>
          <p:cNvCxnSpPr/>
          <p:nvPr/>
        </p:nvCxnSpPr>
        <p:spPr>
          <a:xfrm flipH="1">
            <a:off x="2218782" y="1129412"/>
            <a:ext cx="726993" cy="102509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316" y="2735120"/>
            <a:ext cx="3581400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624" y="2447088"/>
            <a:ext cx="3581400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8" name="27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9217577"/>
              </p:ext>
            </p:extLst>
          </p:nvPr>
        </p:nvGraphicFramePr>
        <p:xfrm>
          <a:off x="1710680" y="2159056"/>
          <a:ext cx="3581400" cy="146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Hoja de cálculo" r:id="rId6" imgW="3581306" imgH="1466819" progId="Excel.Sheet.12">
                  <p:embed/>
                </p:oleObj>
              </mc:Choice>
              <mc:Fallback>
                <p:oleObj name="Hoja de cálculo" r:id="rId6" imgW="3581306" imgH="146681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10680" y="2159056"/>
                        <a:ext cx="3581400" cy="1466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4" name="43 Conector recto de flecha"/>
          <p:cNvCxnSpPr>
            <a:stCxn id="4" idx="2"/>
          </p:cNvCxnSpPr>
          <p:nvPr/>
        </p:nvCxnSpPr>
        <p:spPr>
          <a:xfrm flipH="1">
            <a:off x="3018559" y="1520817"/>
            <a:ext cx="43551" cy="3096337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32 CuadroTexto"/>
          <p:cNvSpPr txBox="1"/>
          <p:nvPr/>
        </p:nvSpPr>
        <p:spPr>
          <a:xfrm>
            <a:off x="4869998" y="3789040"/>
            <a:ext cx="412865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_tradnl" sz="1600" dirty="0" smtClean="0"/>
              <a:t>En cada parcela 50x50 medida, calculamos el nivel medio y la mediana de todos los pilotos escaneados.</a:t>
            </a:r>
          </a:p>
        </p:txBody>
      </p:sp>
      <p:sp>
        <p:nvSpPr>
          <p:cNvPr id="35" name="34 CuadroTexto"/>
          <p:cNvSpPr txBox="1"/>
          <p:nvPr/>
        </p:nvSpPr>
        <p:spPr>
          <a:xfrm>
            <a:off x="6719596" y="260648"/>
            <a:ext cx="1958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b="1" dirty="0" smtClean="0"/>
              <a:t>BBDD Origen</a:t>
            </a:r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241451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67544" y="116632"/>
            <a:ext cx="835292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 smtClean="0">
                <a:solidFill>
                  <a:srgbClr val="FF0000"/>
                </a:solidFill>
              </a:rPr>
              <a:t>CONTROL EJECUCIONES: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sz="1600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600" dirty="0" smtClean="0"/>
              <a:t>Cualquier </a:t>
            </a:r>
            <a:r>
              <a:rPr lang="es-ES" sz="1600" dirty="0"/>
              <a:t>lanzamiento de un procedimiento relacionado con </a:t>
            </a:r>
            <a:r>
              <a:rPr lang="es-ES" sz="1600" dirty="0" smtClean="0"/>
              <a:t>cobertura queda registrado en una tabla de control:</a:t>
            </a:r>
          </a:p>
          <a:p>
            <a:pPr lvl="2">
              <a:spcAft>
                <a:spcPts val="600"/>
              </a:spcAft>
            </a:pPr>
            <a:r>
              <a:rPr lang="en-US" sz="1400" dirty="0" err="1" smtClean="0">
                <a:solidFill>
                  <a:srgbClr val="008080"/>
                </a:solidFill>
                <a:effectLst/>
                <a:latin typeface="Consolas"/>
                <a:ea typeface="Calibri"/>
              </a:rPr>
              <a:t>lcc_executions_coverage</a:t>
            </a:r>
            <a:r>
              <a:rPr lang="en-US" sz="1400" dirty="0" smtClean="0">
                <a:solidFill>
                  <a:srgbClr val="008080"/>
                </a:solidFill>
                <a:effectLst/>
                <a:latin typeface="Consolas"/>
                <a:ea typeface="Calibri"/>
              </a:rPr>
              <a:t> </a:t>
            </a:r>
          </a:p>
          <a:p>
            <a:pPr lvl="2"/>
            <a:endParaRPr lang="en-US" sz="1400" dirty="0">
              <a:solidFill>
                <a:srgbClr val="008080"/>
              </a:solidFill>
              <a:latin typeface="Consolas"/>
            </a:endParaRPr>
          </a:p>
          <a:p>
            <a:pPr lvl="2"/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516502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67544" y="116632"/>
            <a:ext cx="8352928" cy="5155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 smtClean="0">
                <a:solidFill>
                  <a:srgbClr val="FF0000"/>
                </a:solidFill>
              </a:rPr>
              <a:t>PROBLEMAS: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600" dirty="0" smtClean="0"/>
              <a:t>Remedidas sólo cobertura NO generan bien las tablas de position y a día de hoy no hay ningún método para arreglarlas:</a:t>
            </a:r>
          </a:p>
          <a:p>
            <a:pPr lvl="1"/>
            <a:endParaRPr lang="es-ES_tradnl" sz="1600" dirty="0" smtClean="0"/>
          </a:p>
          <a:p>
            <a:pPr marL="742950" lvl="1" indent="-285750">
              <a:buFont typeface="Calibri" panose="020F0502020204030204" pitchFamily="34" charset="0"/>
              <a:buChar char="⁻"/>
            </a:pPr>
            <a:r>
              <a:rPr lang="es-ES_tradnl" sz="1600" dirty="0" err="1" smtClean="0"/>
              <a:t>sp_lcc_create_Entity_position_List_aggr</a:t>
            </a:r>
            <a:r>
              <a:rPr lang="es-ES_tradnl" sz="1600" dirty="0"/>
              <a:t> </a:t>
            </a:r>
            <a:r>
              <a:rPr lang="es-ES_tradnl" sz="1600" dirty="0" smtClean="0"/>
              <a:t> 2 : No tiene en cuenta las entidades agregadas pero descarta los </a:t>
            </a:r>
            <a:r>
              <a:rPr lang="es-ES_tradnl" sz="1600" dirty="0" err="1" smtClean="0"/>
              <a:t>fileId</a:t>
            </a:r>
            <a:r>
              <a:rPr lang="es-ES_tradnl" sz="1600" dirty="0" smtClean="0"/>
              <a:t> ya tratados. En nueva remedida puede mallarse otra entidad NO agregada, con lo que sus parcelas si que se insertan en tablas de posición.</a:t>
            </a:r>
          </a:p>
          <a:p>
            <a:pPr marL="742950" lvl="1" indent="-285750">
              <a:buFont typeface="Calibri" panose="020F0502020204030204" pitchFamily="34" charset="0"/>
              <a:buChar char="⁻"/>
            </a:pPr>
            <a:r>
              <a:rPr lang="es-ES_tradnl" sz="1600" dirty="0" err="1" smtClean="0"/>
              <a:t>sp_erase_entity_Info_aggr</a:t>
            </a:r>
            <a:r>
              <a:rPr lang="es-ES_tradnl" sz="1600" dirty="0" smtClean="0"/>
              <a:t> : recalcula las posiciones pero de entidades NO agregadas.</a:t>
            </a:r>
          </a:p>
          <a:p>
            <a:pPr lvl="1"/>
            <a:endParaRPr lang="es-ES_tradnl" sz="1600" dirty="0" smtClean="0"/>
          </a:p>
          <a:p>
            <a:pPr marL="288000" lvl="1"/>
            <a:r>
              <a:rPr lang="es-ES_tradnl" sz="1600" dirty="0" smtClean="0"/>
              <a:t>Pendiente de solucionar</a:t>
            </a:r>
          </a:p>
          <a:p>
            <a:pPr lvl="1"/>
            <a:endParaRPr lang="es-ES_tradnl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600" dirty="0" smtClean="0"/>
              <a:t>En el cálculo de las tablas de scanner había un pequeño impacto por el orden de las importaciones.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sz="1600" dirty="0" smtClean="0"/>
          </a:p>
          <a:p>
            <a:pPr marL="288000" lvl="1"/>
            <a:r>
              <a:rPr lang="es-ES_tradnl" sz="1600" dirty="0" smtClean="0"/>
              <a:t>Modificado para controlarlo.</a:t>
            </a:r>
          </a:p>
          <a:p>
            <a:pPr marL="288000" lvl="1"/>
            <a:endParaRPr lang="es-ES_tradnl" sz="1600" dirty="0"/>
          </a:p>
          <a:p>
            <a:pPr marL="28800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_tradnl" sz="1600" dirty="0" smtClean="0"/>
              <a:t>La información descartada no queda registrada en ningún lugar.  ¿Se podría automatizar algunos casos?</a:t>
            </a:r>
          </a:p>
          <a:p>
            <a:pPr marL="288000" lvl="1">
              <a:spcAft>
                <a:spcPts val="600"/>
              </a:spcAft>
            </a:pPr>
            <a:r>
              <a:rPr lang="es-ES_tradnl" sz="1600" dirty="0" smtClean="0"/>
              <a:t>Pendiente de análisis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1454354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Forma libre"/>
          <p:cNvSpPr>
            <a:spLocks noChangeAspect="1"/>
          </p:cNvSpPr>
          <p:nvPr/>
        </p:nvSpPr>
        <p:spPr>
          <a:xfrm>
            <a:off x="1362559" y="756917"/>
            <a:ext cx="3312000" cy="1177532"/>
          </a:xfrm>
          <a:custGeom>
            <a:avLst/>
            <a:gdLst>
              <a:gd name="connsiteX0" fmla="*/ 0 w 5029200"/>
              <a:gd name="connsiteY0" fmla="*/ 1649509 h 1788054"/>
              <a:gd name="connsiteX1" fmla="*/ 1413164 w 5029200"/>
              <a:gd name="connsiteY1" fmla="*/ 665836 h 1788054"/>
              <a:gd name="connsiteX2" fmla="*/ 2272146 w 5029200"/>
              <a:gd name="connsiteY2" fmla="*/ 929072 h 1788054"/>
              <a:gd name="connsiteX3" fmla="*/ 3685310 w 5029200"/>
              <a:gd name="connsiteY3" fmla="*/ 14672 h 1788054"/>
              <a:gd name="connsiteX4" fmla="*/ 5029200 w 5029200"/>
              <a:gd name="connsiteY4" fmla="*/ 1788054 h 1788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29200" h="1788054">
                <a:moveTo>
                  <a:pt x="0" y="1649509"/>
                </a:moveTo>
                <a:cubicBezTo>
                  <a:pt x="517236" y="1217709"/>
                  <a:pt x="1034473" y="785909"/>
                  <a:pt x="1413164" y="665836"/>
                </a:cubicBezTo>
                <a:cubicBezTo>
                  <a:pt x="1791855" y="545763"/>
                  <a:pt x="1893455" y="1037599"/>
                  <a:pt x="2272146" y="929072"/>
                </a:cubicBezTo>
                <a:cubicBezTo>
                  <a:pt x="2650837" y="820545"/>
                  <a:pt x="3225801" y="-128492"/>
                  <a:pt x="3685310" y="14672"/>
                </a:cubicBezTo>
                <a:cubicBezTo>
                  <a:pt x="4144819" y="157836"/>
                  <a:pt x="4587009" y="972945"/>
                  <a:pt x="5029200" y="1788054"/>
                </a:cubicBezTo>
              </a:path>
            </a:pathLst>
          </a:cu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19 Rectángulo"/>
          <p:cNvSpPr>
            <a:spLocks noChangeAspect="1"/>
          </p:cNvSpPr>
          <p:nvPr/>
        </p:nvSpPr>
        <p:spPr>
          <a:xfrm>
            <a:off x="3674239" y="305971"/>
            <a:ext cx="1224003" cy="1224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noFill/>
            </a:endParaRPr>
          </a:p>
        </p:txBody>
      </p:sp>
      <p:sp>
        <p:nvSpPr>
          <p:cNvPr id="27" name="26 Forma libre"/>
          <p:cNvSpPr>
            <a:spLocks noChangeAspect="1"/>
          </p:cNvSpPr>
          <p:nvPr/>
        </p:nvSpPr>
        <p:spPr>
          <a:xfrm>
            <a:off x="2583846" y="89942"/>
            <a:ext cx="3826299" cy="859647"/>
          </a:xfrm>
          <a:custGeom>
            <a:avLst/>
            <a:gdLst>
              <a:gd name="connsiteX0" fmla="*/ 67185 w 5629551"/>
              <a:gd name="connsiteY0" fmla="*/ 0 h 2139355"/>
              <a:gd name="connsiteX1" fmla="*/ 94894 w 5629551"/>
              <a:gd name="connsiteY1" fmla="*/ 1080655 h 2139355"/>
              <a:gd name="connsiteX2" fmla="*/ 981585 w 5629551"/>
              <a:gd name="connsiteY2" fmla="*/ 1454727 h 2139355"/>
              <a:gd name="connsiteX3" fmla="*/ 2325476 w 5629551"/>
              <a:gd name="connsiteY3" fmla="*/ 1122218 h 2139355"/>
              <a:gd name="connsiteX4" fmla="*/ 5304203 w 5629551"/>
              <a:gd name="connsiteY4" fmla="*/ 2036618 h 2139355"/>
              <a:gd name="connsiteX5" fmla="*/ 5415040 w 5629551"/>
              <a:gd name="connsiteY5" fmla="*/ 2078182 h 2139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29551" h="2139355">
                <a:moveTo>
                  <a:pt x="67185" y="0"/>
                </a:moveTo>
                <a:cubicBezTo>
                  <a:pt x="4839" y="419100"/>
                  <a:pt x="-57506" y="838201"/>
                  <a:pt x="94894" y="1080655"/>
                </a:cubicBezTo>
                <a:cubicBezTo>
                  <a:pt x="247294" y="1323109"/>
                  <a:pt x="609821" y="1447800"/>
                  <a:pt x="981585" y="1454727"/>
                </a:cubicBezTo>
                <a:cubicBezTo>
                  <a:pt x="1353349" y="1461654"/>
                  <a:pt x="1605040" y="1025236"/>
                  <a:pt x="2325476" y="1122218"/>
                </a:cubicBezTo>
                <a:cubicBezTo>
                  <a:pt x="3045912" y="1219200"/>
                  <a:pt x="4789276" y="1877291"/>
                  <a:pt x="5304203" y="2036618"/>
                </a:cubicBezTo>
                <a:cubicBezTo>
                  <a:pt x="5819130" y="2195945"/>
                  <a:pt x="5617085" y="2137063"/>
                  <a:pt x="5415040" y="207818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41 CuadroTexto"/>
          <p:cNvSpPr txBox="1"/>
          <p:nvPr/>
        </p:nvSpPr>
        <p:spPr>
          <a:xfrm>
            <a:off x="721911" y="124207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 smtClean="0">
                <a:solidFill>
                  <a:schemeClr val="accent1">
                    <a:lumMod val="75000"/>
                  </a:schemeClr>
                </a:solidFill>
              </a:rPr>
              <a:t>Medida 1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9" name="48 CuadroTexto"/>
          <p:cNvSpPr txBox="1"/>
          <p:nvPr/>
        </p:nvSpPr>
        <p:spPr>
          <a:xfrm>
            <a:off x="6588224" y="772257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 smtClean="0">
                <a:solidFill>
                  <a:schemeClr val="accent1">
                    <a:lumMod val="75000"/>
                  </a:schemeClr>
                </a:solidFill>
              </a:rPr>
              <a:t>Medida 2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3" name="52 Rectángulo"/>
          <p:cNvSpPr>
            <a:spLocks noChangeAspect="1"/>
          </p:cNvSpPr>
          <p:nvPr/>
        </p:nvSpPr>
        <p:spPr>
          <a:xfrm>
            <a:off x="4898375" y="305971"/>
            <a:ext cx="1224003" cy="1224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noFill/>
            </a:endParaRPr>
          </a:p>
        </p:txBody>
      </p:sp>
      <p:sp>
        <p:nvSpPr>
          <p:cNvPr id="4" name="3 Rectángulo"/>
          <p:cNvSpPr>
            <a:spLocks noChangeAspect="1"/>
          </p:cNvSpPr>
          <p:nvPr/>
        </p:nvSpPr>
        <p:spPr>
          <a:xfrm>
            <a:off x="2450108" y="305971"/>
            <a:ext cx="1224003" cy="12241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noFill/>
            </a:endParaRPr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43" y="2403490"/>
            <a:ext cx="7324725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39 CuadroTexto"/>
          <p:cNvSpPr txBox="1"/>
          <p:nvPr/>
        </p:nvSpPr>
        <p:spPr>
          <a:xfrm>
            <a:off x="559643" y="2034158"/>
            <a:ext cx="732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 smtClean="0">
                <a:solidFill>
                  <a:srgbClr val="FF0000"/>
                </a:solidFill>
              </a:rPr>
              <a:t>Tabla </a:t>
            </a:r>
            <a:r>
              <a:rPr lang="es-ES_tradnl" b="1" dirty="0" err="1" smtClean="0">
                <a:solidFill>
                  <a:srgbClr val="FF0000"/>
                </a:solidFill>
              </a:rPr>
              <a:t>lcc</a:t>
            </a:r>
            <a:r>
              <a:rPr lang="es-ES_tradnl" b="1" dirty="0" smtClean="0">
                <a:solidFill>
                  <a:srgbClr val="FF0000"/>
                </a:solidFill>
              </a:rPr>
              <a:t> cobertura 50x50 con Medida 1</a:t>
            </a:r>
          </a:p>
        </p:txBody>
      </p:sp>
      <p:sp>
        <p:nvSpPr>
          <p:cNvPr id="29" name="28 CuadroTexto"/>
          <p:cNvSpPr txBox="1"/>
          <p:nvPr/>
        </p:nvSpPr>
        <p:spPr>
          <a:xfrm>
            <a:off x="535979" y="3933056"/>
            <a:ext cx="732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 smtClean="0">
                <a:solidFill>
                  <a:srgbClr val="FF0000"/>
                </a:solidFill>
              </a:rPr>
              <a:t>Tabla </a:t>
            </a:r>
            <a:r>
              <a:rPr lang="es-ES_tradnl" b="1" dirty="0" err="1" smtClean="0">
                <a:solidFill>
                  <a:srgbClr val="FF0000"/>
                </a:solidFill>
              </a:rPr>
              <a:t>lcc</a:t>
            </a:r>
            <a:r>
              <a:rPr lang="es-ES_tradnl" b="1" dirty="0" smtClean="0">
                <a:solidFill>
                  <a:srgbClr val="FF0000"/>
                </a:solidFill>
              </a:rPr>
              <a:t> cobertura 50x50 con Medida 1 y Medida 2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47" y="4293096"/>
            <a:ext cx="7324725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30 CuadroTexto"/>
          <p:cNvSpPr txBox="1"/>
          <p:nvPr/>
        </p:nvSpPr>
        <p:spPr>
          <a:xfrm>
            <a:off x="545908" y="5805264"/>
            <a:ext cx="7482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dirty="0" smtClean="0"/>
              <a:t>De las parcelas-pilotos comunes en ambas medidas actualizamos únicamente las que su nivel de señal (mediana) sea mejor o siendo igual nos quedamos con la fecha-</a:t>
            </a:r>
            <a:r>
              <a:rPr lang="es-ES_tradnl" sz="1600" dirty="0" err="1" smtClean="0"/>
              <a:t>fileId</a:t>
            </a:r>
            <a:r>
              <a:rPr lang="es-ES_tradnl" sz="1600" dirty="0" smtClean="0"/>
              <a:t> más reciente. Para </a:t>
            </a:r>
            <a:r>
              <a:rPr lang="es-ES_tradnl" sz="1600" u="sng" dirty="0" err="1" smtClean="0"/>
              <a:t>AVEs</a:t>
            </a:r>
            <a:r>
              <a:rPr lang="es-ES_tradnl" sz="1600" u="sng" dirty="0" smtClean="0"/>
              <a:t>/</a:t>
            </a:r>
            <a:r>
              <a:rPr lang="es-ES_tradnl" sz="1600" u="sng" dirty="0" err="1" smtClean="0"/>
              <a:t>ROADs</a:t>
            </a:r>
            <a:r>
              <a:rPr lang="es-ES_tradnl" sz="1600" u="sng" dirty="0"/>
              <a:t> </a:t>
            </a:r>
            <a:r>
              <a:rPr lang="es-ES_tradnl" sz="1600" u="sng" dirty="0" smtClean="0"/>
              <a:t>está lógica se realiza por ronda</a:t>
            </a:r>
            <a:r>
              <a:rPr lang="es-ES_tradnl" sz="1600" dirty="0" smtClean="0"/>
              <a:t>.</a:t>
            </a:r>
          </a:p>
        </p:txBody>
      </p:sp>
      <p:sp>
        <p:nvSpPr>
          <p:cNvPr id="32" name="31 CuadroTexto"/>
          <p:cNvSpPr txBox="1"/>
          <p:nvPr/>
        </p:nvSpPr>
        <p:spPr>
          <a:xfrm>
            <a:off x="6719596" y="260648"/>
            <a:ext cx="1958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b="1" dirty="0" smtClean="0"/>
              <a:t>BBDD Origen</a:t>
            </a:r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54315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ilindro"/>
          <p:cNvSpPr/>
          <p:nvPr/>
        </p:nvSpPr>
        <p:spPr>
          <a:xfrm>
            <a:off x="827584" y="1089898"/>
            <a:ext cx="504056" cy="864096"/>
          </a:xfrm>
          <a:prstGeom prst="can">
            <a:avLst/>
          </a:prstGeom>
          <a:solidFill>
            <a:schemeClr val="bg1"/>
          </a:solidFill>
          <a:ln>
            <a:solidFill>
              <a:srgbClr val="385D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Cilindro"/>
          <p:cNvSpPr/>
          <p:nvPr/>
        </p:nvSpPr>
        <p:spPr>
          <a:xfrm>
            <a:off x="1467272" y="1089898"/>
            <a:ext cx="504056" cy="864096"/>
          </a:xfrm>
          <a:prstGeom prst="can">
            <a:avLst/>
          </a:prstGeom>
          <a:solidFill>
            <a:schemeClr val="bg1"/>
          </a:solidFill>
          <a:ln>
            <a:solidFill>
              <a:srgbClr val="385D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Cilindro"/>
          <p:cNvSpPr/>
          <p:nvPr/>
        </p:nvSpPr>
        <p:spPr>
          <a:xfrm>
            <a:off x="2123728" y="1089898"/>
            <a:ext cx="504056" cy="864096"/>
          </a:xfrm>
          <a:prstGeom prst="can">
            <a:avLst/>
          </a:prstGeom>
          <a:solidFill>
            <a:schemeClr val="bg1"/>
          </a:solidFill>
          <a:ln>
            <a:solidFill>
              <a:srgbClr val="385D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Cilindro"/>
          <p:cNvSpPr/>
          <p:nvPr/>
        </p:nvSpPr>
        <p:spPr>
          <a:xfrm>
            <a:off x="2763416" y="1089898"/>
            <a:ext cx="504056" cy="864096"/>
          </a:xfrm>
          <a:prstGeom prst="can">
            <a:avLst/>
          </a:prstGeom>
          <a:solidFill>
            <a:schemeClr val="bg1"/>
          </a:solidFill>
          <a:ln>
            <a:solidFill>
              <a:srgbClr val="385D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Cilindro"/>
          <p:cNvSpPr/>
          <p:nvPr/>
        </p:nvSpPr>
        <p:spPr>
          <a:xfrm>
            <a:off x="3059832" y="1305922"/>
            <a:ext cx="504056" cy="864096"/>
          </a:xfrm>
          <a:prstGeom prst="can">
            <a:avLst/>
          </a:prstGeom>
          <a:solidFill>
            <a:schemeClr val="bg1"/>
          </a:solidFill>
          <a:ln>
            <a:solidFill>
              <a:srgbClr val="385D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CuadroTexto"/>
          <p:cNvSpPr txBox="1"/>
          <p:nvPr/>
        </p:nvSpPr>
        <p:spPr>
          <a:xfrm>
            <a:off x="987480" y="3501008"/>
            <a:ext cx="634027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u="sng" dirty="0" smtClean="0"/>
              <a:t>Tablas con información incremental:</a:t>
            </a:r>
          </a:p>
          <a:p>
            <a:pPr lvl="1"/>
            <a:r>
              <a:rPr lang="es-ES" sz="1400" dirty="0" smtClean="0"/>
              <a:t>lcc_GSMScanner_allFreqs_allBCCH_50x50_probCobIndoor</a:t>
            </a:r>
            <a:endParaRPr lang="es-ES" sz="1400" dirty="0"/>
          </a:p>
          <a:p>
            <a:pPr lvl="1"/>
            <a:r>
              <a:rPr lang="es-ES" sz="1400" dirty="0" smtClean="0"/>
              <a:t>lcc_UMTSScanner_allFreqs_allSC_50x50_probCobIndoor</a:t>
            </a:r>
            <a:endParaRPr lang="es-ES" sz="1400" dirty="0"/>
          </a:p>
          <a:p>
            <a:pPr lvl="1"/>
            <a:r>
              <a:rPr lang="es-ES_tradnl" sz="1400" dirty="0" smtClean="0"/>
              <a:t>lcc_LTEScanner_allFreqs_allPCIS_50x50_probCobIndoor</a:t>
            </a:r>
          </a:p>
          <a:p>
            <a:pPr lvl="1"/>
            <a:r>
              <a:rPr lang="es-ES" sz="1400" dirty="0" smtClean="0"/>
              <a:t>lcc_GSMScanner_allFreqs_allBCCH_50x50_probCobIndoor_ord</a:t>
            </a:r>
          </a:p>
          <a:p>
            <a:pPr lvl="1"/>
            <a:r>
              <a:rPr lang="es-ES" sz="1400" dirty="0" smtClean="0"/>
              <a:t>lcc_UMTSScanner_allFreqs_allSC_50x50_probCobIndoor_ord</a:t>
            </a:r>
          </a:p>
          <a:p>
            <a:pPr lvl="1"/>
            <a:r>
              <a:rPr lang="es-ES_tradnl" sz="1400" dirty="0" smtClean="0"/>
              <a:t>lcc_LTEScanner_allFreqs_allPCIS_50x50_probCobIndoor_ord</a:t>
            </a:r>
          </a:p>
          <a:p>
            <a:pPr lvl="1"/>
            <a:r>
              <a:rPr lang="es-ES" sz="1400" dirty="0" smtClean="0"/>
              <a:t>lcc_GSMScanner_50x50_ProbCobIndoor</a:t>
            </a:r>
          </a:p>
          <a:p>
            <a:pPr lvl="1"/>
            <a:r>
              <a:rPr lang="es-ES_tradnl" sz="1400" dirty="0" smtClean="0"/>
              <a:t>lcc_UMTSScanner_50x50_ProbCobIndoor</a:t>
            </a:r>
          </a:p>
          <a:p>
            <a:pPr lvl="1"/>
            <a:endParaRPr lang="es-ES_tradnl" sz="1400" dirty="0" smtClean="0"/>
          </a:p>
          <a:p>
            <a:r>
              <a:rPr lang="es-ES_tradnl" sz="1400" u="sng" dirty="0" smtClean="0"/>
              <a:t>Tablas que se calculan desde cero:</a:t>
            </a:r>
          </a:p>
          <a:p>
            <a:pPr lvl="1"/>
            <a:r>
              <a:rPr lang="es-ES_tradnl" sz="1400" dirty="0" err="1" smtClean="0"/>
              <a:t>lcc_position_Entity_List_Municipio</a:t>
            </a:r>
            <a:endParaRPr lang="es-ES_tradnl" sz="1400" dirty="0" smtClean="0"/>
          </a:p>
          <a:p>
            <a:pPr lvl="1"/>
            <a:r>
              <a:rPr lang="es-ES" sz="1400" dirty="0" err="1" smtClean="0"/>
              <a:t>lcc_position_Entity_List_Vodafone</a:t>
            </a:r>
            <a:endParaRPr lang="es-ES" sz="1400" dirty="0" smtClean="0"/>
          </a:p>
          <a:p>
            <a:pPr lvl="1"/>
            <a:r>
              <a:rPr lang="es-ES" sz="1400" dirty="0" err="1" smtClean="0"/>
              <a:t>lcc_position_Entity_List_Orange</a:t>
            </a:r>
            <a:r>
              <a:rPr lang="es-ES" sz="1400" dirty="0" smtClean="0"/>
              <a:t> (Dejará de usarse)</a:t>
            </a:r>
            <a:endParaRPr lang="es-ES" sz="1400" dirty="0"/>
          </a:p>
          <a:p>
            <a:endParaRPr lang="es-ES_tradnl" sz="1400" dirty="0" smtClean="0"/>
          </a:p>
        </p:txBody>
      </p:sp>
      <p:sp>
        <p:nvSpPr>
          <p:cNvPr id="11" name="10 CuadroTexto"/>
          <p:cNvSpPr txBox="1"/>
          <p:nvPr/>
        </p:nvSpPr>
        <p:spPr>
          <a:xfrm>
            <a:off x="606003" y="297809"/>
            <a:ext cx="1958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b="1" dirty="0" err="1" smtClean="0"/>
              <a:t>BBDDs</a:t>
            </a:r>
            <a:r>
              <a:rPr lang="es-ES_tradnl" sz="2400" b="1" dirty="0" smtClean="0"/>
              <a:t> Origen</a:t>
            </a:r>
            <a:endParaRPr lang="es-ES" sz="2400" b="1" dirty="0"/>
          </a:p>
        </p:txBody>
      </p:sp>
      <p:sp>
        <p:nvSpPr>
          <p:cNvPr id="12" name="11 Cilindro"/>
          <p:cNvSpPr/>
          <p:nvPr/>
        </p:nvSpPr>
        <p:spPr>
          <a:xfrm>
            <a:off x="6444208" y="837870"/>
            <a:ext cx="1296144" cy="1368152"/>
          </a:xfrm>
          <a:prstGeom prst="can">
            <a:avLst/>
          </a:prstGeom>
          <a:noFill/>
          <a:ln>
            <a:solidFill>
              <a:srgbClr val="385D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CuadroTexto"/>
          <p:cNvSpPr txBox="1"/>
          <p:nvPr/>
        </p:nvSpPr>
        <p:spPr>
          <a:xfrm>
            <a:off x="5998219" y="297809"/>
            <a:ext cx="1958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b="1" dirty="0" smtClean="0"/>
              <a:t>BBDD </a:t>
            </a:r>
            <a:r>
              <a:rPr lang="es-ES_tradnl" sz="2400" b="1" dirty="0" err="1" smtClean="0"/>
              <a:t>Union</a:t>
            </a:r>
            <a:endParaRPr lang="es-ES" sz="2400" b="1" dirty="0"/>
          </a:p>
        </p:txBody>
      </p:sp>
      <p:cxnSp>
        <p:nvCxnSpPr>
          <p:cNvPr id="16" name="15 Conector recto de flecha"/>
          <p:cNvCxnSpPr/>
          <p:nvPr/>
        </p:nvCxnSpPr>
        <p:spPr>
          <a:xfrm>
            <a:off x="4932040" y="1773974"/>
            <a:ext cx="0" cy="468052"/>
          </a:xfrm>
          <a:prstGeom prst="straightConnector1">
            <a:avLst/>
          </a:prstGeom>
          <a:ln>
            <a:solidFill>
              <a:srgbClr val="385DB8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Flecha derecha"/>
          <p:cNvSpPr/>
          <p:nvPr/>
        </p:nvSpPr>
        <p:spPr>
          <a:xfrm>
            <a:off x="4355976" y="1305922"/>
            <a:ext cx="1368152" cy="43204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20 CuadroTexto"/>
          <p:cNvSpPr txBox="1"/>
          <p:nvPr/>
        </p:nvSpPr>
        <p:spPr>
          <a:xfrm>
            <a:off x="3281148" y="2388944"/>
            <a:ext cx="3379084" cy="954107"/>
          </a:xfrm>
          <a:prstGeom prst="rect">
            <a:avLst/>
          </a:prstGeom>
          <a:noFill/>
          <a:ln w="3175"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s-ES" sz="1400" dirty="0" err="1" smtClean="0"/>
              <a:t>plcc_Coverage_union_ddbb</a:t>
            </a:r>
            <a:endParaRPr lang="es-ES" sz="1400" dirty="0" smtClean="0"/>
          </a:p>
          <a:p>
            <a:r>
              <a:rPr lang="es-ES" sz="1400" dirty="0" err="1" smtClean="0"/>
              <a:t>plcc_Coverage_union_ddbb_Fileid</a:t>
            </a:r>
            <a:endParaRPr lang="es-ES" sz="1400" dirty="0" smtClean="0"/>
          </a:p>
          <a:p>
            <a:r>
              <a:rPr lang="es-ES" sz="1400" dirty="0" err="1" smtClean="0"/>
              <a:t>plcc_Coverage_union_ddbb_ROUND</a:t>
            </a:r>
            <a:endParaRPr lang="es-ES" sz="1400" dirty="0" smtClean="0"/>
          </a:p>
          <a:p>
            <a:r>
              <a:rPr lang="es-ES" sz="1400" dirty="0" err="1" smtClean="0"/>
              <a:t>plcc_Coverage_union_ddbb_Fileid_ROUND</a:t>
            </a:r>
            <a:endParaRPr lang="es-ES_tradnl" sz="1400" dirty="0" smtClean="0"/>
          </a:p>
        </p:txBody>
      </p:sp>
      <p:sp>
        <p:nvSpPr>
          <p:cNvPr id="3" name="2 Cilindro"/>
          <p:cNvSpPr/>
          <p:nvPr/>
        </p:nvSpPr>
        <p:spPr>
          <a:xfrm>
            <a:off x="1124000" y="1305922"/>
            <a:ext cx="504056" cy="864096"/>
          </a:xfrm>
          <a:prstGeom prst="can">
            <a:avLst/>
          </a:prstGeom>
          <a:solidFill>
            <a:schemeClr val="bg1"/>
          </a:solidFill>
          <a:ln>
            <a:solidFill>
              <a:srgbClr val="385D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ilindro"/>
          <p:cNvSpPr/>
          <p:nvPr/>
        </p:nvSpPr>
        <p:spPr>
          <a:xfrm>
            <a:off x="1763688" y="1305922"/>
            <a:ext cx="504056" cy="864096"/>
          </a:xfrm>
          <a:prstGeom prst="can">
            <a:avLst/>
          </a:prstGeom>
          <a:solidFill>
            <a:schemeClr val="bg1"/>
          </a:solidFill>
          <a:ln>
            <a:solidFill>
              <a:srgbClr val="385D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Cilindro"/>
          <p:cNvSpPr/>
          <p:nvPr/>
        </p:nvSpPr>
        <p:spPr>
          <a:xfrm>
            <a:off x="2420144" y="1305922"/>
            <a:ext cx="504056" cy="864096"/>
          </a:xfrm>
          <a:prstGeom prst="can">
            <a:avLst/>
          </a:prstGeom>
          <a:solidFill>
            <a:schemeClr val="bg1"/>
          </a:solidFill>
          <a:ln>
            <a:solidFill>
              <a:srgbClr val="385D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471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68000" y="252000"/>
            <a:ext cx="8352928" cy="608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b="1" dirty="0" smtClean="0"/>
              <a:t>De cada parcela 50x50 tendremos </a:t>
            </a:r>
            <a:r>
              <a:rPr lang="es-ES_tradnl" sz="1600" b="1" dirty="0" smtClean="0"/>
              <a:t>por piloto su mejor nivel de señal escaneado por cada fase del proyecto, excepto en </a:t>
            </a:r>
            <a:r>
              <a:rPr lang="es-ES_tradnl" sz="1600" b="1" dirty="0" err="1" smtClean="0"/>
              <a:t>AVEs</a:t>
            </a:r>
            <a:r>
              <a:rPr lang="es-ES_tradnl" sz="1600" b="1" dirty="0" smtClean="0"/>
              <a:t>  y </a:t>
            </a:r>
            <a:r>
              <a:rPr lang="es-ES_tradnl" sz="1600" b="1" dirty="0" err="1" smtClean="0"/>
              <a:t>ROADs</a:t>
            </a:r>
            <a:r>
              <a:rPr lang="es-ES_tradnl" sz="1600" b="1" dirty="0" smtClean="0"/>
              <a:t> de los que tendremos esta información pero por cada ronda medida.</a:t>
            </a:r>
          </a:p>
          <a:p>
            <a:endParaRPr lang="es-ES_tradnl" sz="1600" dirty="0"/>
          </a:p>
          <a:p>
            <a:r>
              <a:rPr lang="es-ES_tradnl" sz="2000" b="1" dirty="0" smtClean="0">
                <a:solidFill>
                  <a:srgbClr val="385DB8"/>
                </a:solidFill>
              </a:rPr>
              <a:t>Consideraciones: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600" dirty="0" smtClean="0"/>
              <a:t>Cada parcela 50x50 puedo haberse medido n veces y dependiendo de las medidas pueden darse los siguientes  casos (nos limitamos a referirnos a dos medidas pero es extrapolable a n):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sz="1600" dirty="0" smtClean="0"/>
          </a:p>
          <a:p>
            <a:pPr marL="742950" lvl="1" indent="-285750">
              <a:buFont typeface="Calibri" panose="020F0502020204030204" pitchFamily="34" charset="0"/>
              <a:buChar char="⁻"/>
            </a:pPr>
            <a:r>
              <a:rPr lang="es-ES_tradnl" sz="1600" dirty="0" smtClean="0"/>
              <a:t>Ambas medidas pertenecen a una misma </a:t>
            </a:r>
            <a:r>
              <a:rPr lang="es-ES_tradnl" sz="1600" dirty="0" err="1" smtClean="0"/>
              <a:t>bbdd</a:t>
            </a:r>
            <a:r>
              <a:rPr lang="es-ES_tradnl" sz="1600" dirty="0" smtClean="0"/>
              <a:t> origen y ambas medidas pertenecen al mallado de una única entidad.</a:t>
            </a:r>
          </a:p>
          <a:p>
            <a:pPr marL="742950" lvl="1" indent="-285750">
              <a:buFont typeface="Calibri" panose="020F0502020204030204" pitchFamily="34" charset="0"/>
              <a:buChar char="⁻"/>
            </a:pPr>
            <a:r>
              <a:rPr lang="es-ES_tradnl" sz="1600" dirty="0" smtClean="0"/>
              <a:t>Las medidas pertenecen a una misma </a:t>
            </a:r>
            <a:r>
              <a:rPr lang="es-ES_tradnl" sz="1600" dirty="0" err="1" smtClean="0"/>
              <a:t>bbdd</a:t>
            </a:r>
            <a:r>
              <a:rPr lang="es-ES_tradnl" sz="1600" dirty="0" smtClean="0"/>
              <a:t> origen pero son mallados de entidad</a:t>
            </a:r>
            <a:r>
              <a:rPr lang="es-ES_tradnl" sz="1600" dirty="0" smtClean="0"/>
              <a:t>es diferentes (entidades colindantes, Ejemplo: Leganés y Getafe).</a:t>
            </a:r>
          </a:p>
          <a:p>
            <a:pPr marL="742950" lvl="1" indent="-285750">
              <a:buFont typeface="Calibri" panose="020F0502020204030204" pitchFamily="34" charset="0"/>
              <a:buChar char="⁻"/>
            </a:pPr>
            <a:r>
              <a:rPr lang="es-ES_tradnl" sz="1600" dirty="0" smtClean="0"/>
              <a:t>Las medidas están en diferentes </a:t>
            </a:r>
            <a:r>
              <a:rPr lang="es-ES_tradnl" sz="1600" dirty="0" err="1" smtClean="0"/>
              <a:t>bbdd</a:t>
            </a:r>
            <a:r>
              <a:rPr lang="es-ES_tradnl" sz="1600" dirty="0" err="1"/>
              <a:t>s</a:t>
            </a:r>
            <a:r>
              <a:rPr lang="es-ES_tradnl" sz="1600" dirty="0" smtClean="0"/>
              <a:t> origen, por tanto, pertenecen a medidas de entidades diferentes (Ejemplo: Getafe y Pinto). </a:t>
            </a:r>
          </a:p>
          <a:p>
            <a:pPr marL="742950" lvl="1" indent="-285750">
              <a:buFont typeface="Calibri" panose="020F0502020204030204" pitchFamily="34" charset="0"/>
              <a:buChar char="⁻"/>
            </a:pPr>
            <a:endParaRPr lang="es-ES_tradnl" sz="1600" dirty="0" smtClean="0"/>
          </a:p>
          <a:p>
            <a:pPr lvl="1"/>
            <a:r>
              <a:rPr lang="es-ES_tradnl" sz="1600" dirty="0" smtClean="0"/>
              <a:t>En cualquiera de los casos, se aplicará la lógica de </a:t>
            </a:r>
            <a:r>
              <a:rPr lang="es-ES" sz="1600" dirty="0" smtClean="0"/>
              <a:t>quedarnos con la medida de mejor nivel de señal (mediana) o siendo igual con la fecha-</a:t>
            </a:r>
            <a:r>
              <a:rPr lang="es-ES" sz="1600" dirty="0" err="1" smtClean="0"/>
              <a:t>fileId</a:t>
            </a:r>
            <a:r>
              <a:rPr lang="es-ES" sz="1600" dirty="0" smtClean="0"/>
              <a:t> más reciente (en cada ronda para </a:t>
            </a:r>
            <a:r>
              <a:rPr lang="es-ES" sz="1600" dirty="0" err="1" smtClean="0"/>
              <a:t>AVEs</a:t>
            </a:r>
            <a:r>
              <a:rPr lang="es-ES" sz="1600" dirty="0" smtClean="0"/>
              <a:t> y </a:t>
            </a:r>
            <a:r>
              <a:rPr lang="es-ES" sz="1600" dirty="0" err="1" smtClean="0"/>
              <a:t>ROADs</a:t>
            </a:r>
            <a:r>
              <a:rPr lang="es-ES" sz="1600" dirty="0" smtClean="0"/>
              <a:t>). La diferencia es que esta lógica se aplicará en el CU en la </a:t>
            </a:r>
            <a:r>
              <a:rPr lang="es-ES" sz="1600" dirty="0" err="1" smtClean="0"/>
              <a:t>bbdd</a:t>
            </a:r>
            <a:r>
              <a:rPr lang="es-ES" sz="1600" dirty="0" smtClean="0"/>
              <a:t> origen  o en el cálculo de la CoverageUnion.</a:t>
            </a:r>
          </a:p>
          <a:p>
            <a:pPr lvl="1"/>
            <a:endParaRPr lang="es-E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600" dirty="0" smtClean="0"/>
              <a:t>Por tanto, la medida de una entidad no sólo afecta a la entidad medida, sino que en algunas parcelas puede darnos el mejor nivel de cobertura una entidad diferente.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</p:txBody>
      </p:sp>
      <p:cxnSp>
        <p:nvCxnSpPr>
          <p:cNvPr id="3" name="2 Conector recto de flecha"/>
          <p:cNvCxnSpPr>
            <a:endCxn id="5" idx="1"/>
          </p:cNvCxnSpPr>
          <p:nvPr/>
        </p:nvCxnSpPr>
        <p:spPr>
          <a:xfrm>
            <a:off x="1043608" y="6106447"/>
            <a:ext cx="1224136" cy="355857"/>
          </a:xfrm>
          <a:prstGeom prst="straightConnector1">
            <a:avLst/>
          </a:prstGeom>
          <a:ln>
            <a:solidFill>
              <a:srgbClr val="385DB8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3 Rectángulo"/>
          <p:cNvSpPr/>
          <p:nvPr/>
        </p:nvSpPr>
        <p:spPr>
          <a:xfrm>
            <a:off x="468000" y="5373216"/>
            <a:ext cx="8424480" cy="72875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2267744" y="6200694"/>
            <a:ext cx="6553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dirty="0" smtClean="0">
                <a:solidFill>
                  <a:srgbClr val="385DB8"/>
                </a:solidFill>
              </a:rPr>
              <a:t>Se vería en el </a:t>
            </a:r>
            <a:r>
              <a:rPr lang="es-ES_tradnl" sz="1400" dirty="0" err="1" smtClean="0">
                <a:solidFill>
                  <a:srgbClr val="385DB8"/>
                </a:solidFill>
              </a:rPr>
              <a:t>fileId</a:t>
            </a:r>
            <a:r>
              <a:rPr lang="es-ES_tradnl" sz="1400" dirty="0" smtClean="0">
                <a:solidFill>
                  <a:srgbClr val="385DB8"/>
                </a:solidFill>
              </a:rPr>
              <a:t> que da la información en las tablas de CoverageUnion cruzando por las de posición</a:t>
            </a:r>
            <a:endParaRPr lang="es-ES" sz="1400" dirty="0">
              <a:solidFill>
                <a:srgbClr val="385D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551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67544" y="252000"/>
            <a:ext cx="8352928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dirty="0"/>
              <a:t>De cada parcela 50x50 también tendremos su </a:t>
            </a:r>
            <a:r>
              <a:rPr lang="es-ES_tradnl" sz="1600" b="1" dirty="0" err="1"/>
              <a:t>ProbabilidadCoberturaIndoor</a:t>
            </a:r>
            <a:r>
              <a:rPr lang="es-ES_tradnl" sz="1600" dirty="0"/>
              <a:t>: </a:t>
            </a:r>
            <a:endParaRPr lang="es-ES_tradnl" sz="1600" dirty="0" smtClean="0"/>
          </a:p>
          <a:p>
            <a:endParaRPr lang="es-ES_tradnl" sz="1600" dirty="0"/>
          </a:p>
          <a:p>
            <a:r>
              <a:rPr lang="es-ES_tradnl" sz="1600" dirty="0"/>
              <a:t>Dado el nivel de señal </a:t>
            </a:r>
            <a:r>
              <a:rPr lang="es-ES_tradnl" sz="1600" dirty="0" smtClean="0"/>
              <a:t>de un </a:t>
            </a:r>
            <a:r>
              <a:rPr lang="es-ES_tradnl" sz="1600" dirty="0"/>
              <a:t>piloto, su banda y su entorno </a:t>
            </a:r>
            <a:r>
              <a:rPr lang="es-ES_tradnl" sz="1600" dirty="0" smtClean="0"/>
              <a:t>(denso </a:t>
            </a:r>
            <a:r>
              <a:rPr lang="es-ES_tradnl" sz="1600" dirty="0"/>
              <a:t>urbano</a:t>
            </a:r>
            <a:r>
              <a:rPr lang="es-ES_tradnl" sz="1600" dirty="0" smtClean="0"/>
              <a:t>,  urbano o suburbano) existe una función que calcula la probabilidad de tener cobertura en interiores a nivel de piloto. </a:t>
            </a:r>
          </a:p>
          <a:p>
            <a:endParaRPr lang="es-ES_tradnl" sz="1600" dirty="0" smtClean="0"/>
          </a:p>
          <a:p>
            <a:r>
              <a:rPr lang="es-ES_tradnl" sz="1600" dirty="0" smtClean="0"/>
              <a:t>Pero de cara a estudiar la movilidad y tener en cuenta el número de canales y despliegue de cada tecnología, la ProbCobInd a nivel de parcela y a nivel de parcela-banda se calcula teniendo en cuenta el valor de n-pilotos:</a:t>
            </a:r>
          </a:p>
          <a:p>
            <a:endParaRPr lang="es-ES_tradnl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sz="1600" dirty="0" smtClean="0"/>
              <a:t>2G: 20 pilotos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sz="1600" dirty="0" smtClean="0"/>
              <a:t>3G: 5 pilotos.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sz="1600" dirty="0" smtClean="0"/>
              <a:t>4G: 1 piloto.</a:t>
            </a:r>
            <a:endParaRPr lang="es-ES_tradnl" sz="1600" dirty="0"/>
          </a:p>
          <a:p>
            <a:endParaRPr lang="es-ES_tradnl" sz="1600" dirty="0"/>
          </a:p>
          <a:p>
            <a:r>
              <a:rPr lang="es-ES_tradnl" sz="2000" b="1" dirty="0" smtClean="0">
                <a:solidFill>
                  <a:srgbClr val="385DB8"/>
                </a:solidFill>
              </a:rPr>
              <a:t>Implicaciones: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600" dirty="0" smtClean="0"/>
              <a:t>En CoverageUnion por cada parcela 50x50 tendremos la información del mejor piloto por </a:t>
            </a:r>
            <a:r>
              <a:rPr lang="es-ES_tradnl" sz="1600" dirty="0" err="1" smtClean="0"/>
              <a:t>tecnologia</a:t>
            </a:r>
            <a:r>
              <a:rPr lang="es-ES_tradnl" sz="1600" dirty="0" smtClean="0"/>
              <a:t>/banda/canal  y cada registro nos lo da una medida en concreto, pero también tendremos su </a:t>
            </a:r>
            <a:r>
              <a:rPr lang="es-ES_tradnl" sz="1600" dirty="0" smtClean="0"/>
              <a:t>ProbCobInd por tecnología/</a:t>
            </a:r>
            <a:r>
              <a:rPr lang="es-ES_tradnl" sz="1600" dirty="0" smtClean="0"/>
              <a:t>canal/banda  en cuyo cálculo participan n-medidas.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Por tanto, la medida de una entidad no sólo afecta a las parcelas en las que se identifica su </a:t>
            </a:r>
            <a:r>
              <a:rPr lang="es-ES" sz="1600" dirty="0" err="1" smtClean="0"/>
              <a:t>fileId</a:t>
            </a:r>
            <a:r>
              <a:rPr lang="es-ES" sz="1600" dirty="0" smtClean="0"/>
              <a:t> , sino que puede estar participando en el cálculo de la </a:t>
            </a:r>
            <a:r>
              <a:rPr lang="es-ES_tradnl" sz="1600" dirty="0" smtClean="0"/>
              <a:t>ProbCobInd  de otr</a:t>
            </a:r>
            <a:r>
              <a:rPr lang="es-ES_tradnl" sz="1600" dirty="0" smtClean="0"/>
              <a:t>as parcelas.</a:t>
            </a:r>
            <a:endParaRPr lang="es-E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</p:txBody>
      </p:sp>
      <p:cxnSp>
        <p:nvCxnSpPr>
          <p:cNvPr id="3" name="2 Conector recto de flecha"/>
          <p:cNvCxnSpPr>
            <a:endCxn id="5" idx="1"/>
          </p:cNvCxnSpPr>
          <p:nvPr/>
        </p:nvCxnSpPr>
        <p:spPr>
          <a:xfrm>
            <a:off x="1043608" y="5674399"/>
            <a:ext cx="1224136" cy="463579"/>
          </a:xfrm>
          <a:prstGeom prst="straightConnector1">
            <a:avLst/>
          </a:prstGeom>
          <a:ln>
            <a:solidFill>
              <a:srgbClr val="385DB8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3 Rectángulo"/>
          <p:cNvSpPr/>
          <p:nvPr/>
        </p:nvSpPr>
        <p:spPr>
          <a:xfrm>
            <a:off x="468000" y="4869160"/>
            <a:ext cx="8424480" cy="72875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2267744" y="5768646"/>
            <a:ext cx="65531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dirty="0" smtClean="0">
                <a:solidFill>
                  <a:srgbClr val="385DB8"/>
                </a:solidFill>
              </a:rPr>
              <a:t>NO Se vería en el </a:t>
            </a:r>
            <a:r>
              <a:rPr lang="es-ES_tradnl" sz="1400" dirty="0" err="1" smtClean="0">
                <a:solidFill>
                  <a:srgbClr val="385DB8"/>
                </a:solidFill>
              </a:rPr>
              <a:t>fileId</a:t>
            </a:r>
            <a:r>
              <a:rPr lang="es-ES_tradnl" sz="1400" dirty="0" smtClean="0">
                <a:solidFill>
                  <a:srgbClr val="385DB8"/>
                </a:solidFill>
              </a:rPr>
              <a:t> que da la información en las tablas de CoverageUnion que utilizamos para procesar-agregar, habría que mirar en las tablas _</a:t>
            </a:r>
            <a:r>
              <a:rPr lang="es-ES_tradnl" sz="1400" dirty="0" err="1" smtClean="0">
                <a:solidFill>
                  <a:srgbClr val="385DB8"/>
                </a:solidFill>
              </a:rPr>
              <a:t>ord</a:t>
            </a:r>
            <a:r>
              <a:rPr lang="es-ES_tradnl" sz="1400" dirty="0" smtClean="0">
                <a:solidFill>
                  <a:srgbClr val="385DB8"/>
                </a:solidFill>
              </a:rPr>
              <a:t> que este en los primeros n-pilotos  el </a:t>
            </a:r>
            <a:r>
              <a:rPr lang="es-ES_tradnl" sz="1400" dirty="0" err="1" smtClean="0">
                <a:solidFill>
                  <a:srgbClr val="385DB8"/>
                </a:solidFill>
              </a:rPr>
              <a:t>fileId</a:t>
            </a:r>
            <a:r>
              <a:rPr lang="es-ES_tradnl" sz="1400" dirty="0" smtClean="0">
                <a:solidFill>
                  <a:srgbClr val="385DB8"/>
                </a:solidFill>
              </a:rPr>
              <a:t> y cruzar por position.</a:t>
            </a:r>
            <a:endParaRPr lang="es-ES" sz="1400" dirty="0">
              <a:solidFill>
                <a:srgbClr val="385D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715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67544" y="116632"/>
            <a:ext cx="8352928" cy="67403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_tradnl" sz="2000" b="1" dirty="0" smtClean="0">
                <a:solidFill>
                  <a:srgbClr val="FF0000"/>
                </a:solidFill>
              </a:rPr>
              <a:t>PASOS GENERALES 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600" dirty="0" smtClean="0"/>
              <a:t>Identificar los logs a borrar.</a:t>
            </a:r>
          </a:p>
          <a:p>
            <a:endParaRPr lang="es-ES_tradnl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600" dirty="0" smtClean="0"/>
              <a:t>Identificar a qué entidades impacta: en </a:t>
            </a:r>
            <a:r>
              <a:rPr lang="es-ES_tradnl" sz="1600" dirty="0" err="1" smtClean="0"/>
              <a:t>bbdd</a:t>
            </a:r>
            <a:r>
              <a:rPr lang="es-ES_tradnl" sz="1600" dirty="0" smtClean="0"/>
              <a:t> Origen y en </a:t>
            </a:r>
            <a:r>
              <a:rPr lang="es-ES_tradnl" sz="1600" dirty="0" err="1" smtClean="0"/>
              <a:t>bbdd</a:t>
            </a:r>
            <a:r>
              <a:rPr lang="es-ES_tradnl" sz="1600" dirty="0" smtClean="0"/>
              <a:t> </a:t>
            </a:r>
            <a:r>
              <a:rPr lang="es-ES_tradnl" sz="1600" dirty="0" err="1" smtClean="0"/>
              <a:t>Union</a:t>
            </a:r>
            <a:r>
              <a:rPr lang="es-ES_tradnl" sz="1600" dirty="0" smtClean="0"/>
              <a:t>, se cruza con las tablas de entidad de Municipio/Vodafone, viendo a quién impacto con el borrado de logs y viceversa:</a:t>
            </a:r>
          </a:p>
          <a:p>
            <a:pPr lvl="1"/>
            <a:endParaRPr lang="es-ES_tradnl" sz="1600" dirty="0"/>
          </a:p>
          <a:p>
            <a:pPr marL="288000" lvl="1"/>
            <a:r>
              <a:rPr lang="es-ES_tradnl" sz="1600" dirty="0" smtClean="0"/>
              <a:t>Por </a:t>
            </a:r>
            <a:r>
              <a:rPr lang="es-ES_tradnl" sz="1600" dirty="0" smtClean="0"/>
              <a:t>ejemplo, vemos que entidades  han mallado a Getafe</a:t>
            </a:r>
            <a:r>
              <a:rPr lang="es-ES_tradnl" sz="1600" dirty="0" smtClean="0"/>
              <a:t>:</a:t>
            </a:r>
          </a:p>
          <a:p>
            <a:pPr lvl="1"/>
            <a:endParaRPr lang="es-ES_tradnl" sz="1600" dirty="0" smtClean="0"/>
          </a:p>
          <a:p>
            <a:pPr lvl="1"/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select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008080"/>
                </a:solidFill>
                <a:latin typeface="Consolas"/>
              </a:rPr>
              <a:t>[master]</a:t>
            </a:r>
            <a:r>
              <a:rPr lang="en-US" sz="1200" dirty="0" smtClean="0">
                <a:solidFill>
                  <a:srgbClr val="808080"/>
                </a:solidFill>
                <a:latin typeface="Consolas"/>
              </a:rPr>
              <a:t>.</a:t>
            </a:r>
            <a:r>
              <a:rPr lang="en-US" sz="1200" dirty="0" err="1" smtClean="0">
                <a:solidFill>
                  <a:srgbClr val="008080"/>
                </a:solidFill>
                <a:latin typeface="Consolas"/>
              </a:rPr>
              <a:t>dbo</a:t>
            </a:r>
            <a:r>
              <a:rPr lang="en-US" sz="1200" dirty="0" err="1" smtClean="0">
                <a:solidFill>
                  <a:srgbClr val="808080"/>
                </a:solidFill>
                <a:latin typeface="Consolas"/>
              </a:rPr>
              <a:t>.</a:t>
            </a:r>
            <a:r>
              <a:rPr lang="en-US" sz="1200" dirty="0" err="1" smtClean="0">
                <a:solidFill>
                  <a:srgbClr val="008080"/>
                </a:solidFill>
                <a:latin typeface="Consolas"/>
              </a:rPr>
              <a:t>fn_lcc_getElement</a:t>
            </a:r>
            <a:r>
              <a:rPr lang="en-US" sz="1200" dirty="0" smtClean="0">
                <a:solidFill>
                  <a:srgbClr val="808080"/>
                </a:solidFill>
                <a:latin typeface="Consolas"/>
              </a:rPr>
              <a:t>(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4</a:t>
            </a:r>
            <a:r>
              <a:rPr lang="en-US" sz="1200" dirty="0" smtClean="0">
                <a:solidFill>
                  <a:srgbClr val="808080"/>
                </a:solidFill>
                <a:latin typeface="Consolas"/>
              </a:rPr>
              <a:t>,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srgbClr val="008080"/>
                </a:solidFill>
                <a:latin typeface="Consolas"/>
              </a:rPr>
              <a:t>collectionname</a:t>
            </a:r>
            <a:r>
              <a:rPr lang="en-US" sz="1200" dirty="0" smtClean="0">
                <a:solidFill>
                  <a:srgbClr val="808080"/>
                </a:solidFill>
                <a:latin typeface="Consolas"/>
              </a:rPr>
              <a:t>,</a:t>
            </a:r>
            <a:r>
              <a:rPr lang="en-US" sz="1200" dirty="0" smtClean="0">
                <a:solidFill>
                  <a:srgbClr val="FF0000"/>
                </a:solidFill>
                <a:latin typeface="Consolas"/>
              </a:rPr>
              <a:t>'_'</a:t>
            </a:r>
            <a:r>
              <a:rPr lang="en-US" sz="1200" dirty="0" smtClean="0">
                <a:solidFill>
                  <a:srgbClr val="808080"/>
                </a:solidFill>
                <a:latin typeface="Consolas"/>
              </a:rPr>
              <a:t>),</a:t>
            </a:r>
            <a:r>
              <a:rPr lang="en-US" sz="1200" dirty="0" smtClean="0">
                <a:solidFill>
                  <a:srgbClr val="008080"/>
                </a:solidFill>
                <a:latin typeface="Consolas"/>
              </a:rPr>
              <a:t>[</a:t>
            </a:r>
            <a:r>
              <a:rPr lang="en-US" sz="1200" dirty="0" err="1" smtClean="0">
                <a:solidFill>
                  <a:srgbClr val="008080"/>
                </a:solidFill>
                <a:latin typeface="Consolas"/>
              </a:rPr>
              <a:t>Entity_name</a:t>
            </a:r>
            <a:r>
              <a:rPr lang="en-US" sz="1200" dirty="0" smtClean="0">
                <a:solidFill>
                  <a:srgbClr val="008080"/>
                </a:solidFill>
                <a:latin typeface="Consolas"/>
              </a:rPr>
              <a:t>]</a:t>
            </a:r>
            <a:r>
              <a:rPr lang="en-US" sz="1200" dirty="0" smtClean="0">
                <a:solidFill>
                  <a:srgbClr val="808080"/>
                </a:solidFill>
                <a:latin typeface="Consolas"/>
              </a:rPr>
              <a:t>,</a:t>
            </a:r>
            <a:r>
              <a:rPr lang="en-US" sz="1200" dirty="0" smtClean="0">
                <a:solidFill>
                  <a:srgbClr val="008080"/>
                </a:solidFill>
                <a:latin typeface="Consolas"/>
              </a:rPr>
              <a:t>DDBB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s-ES" sz="1200" dirty="0" err="1" smtClean="0">
                <a:solidFill>
                  <a:srgbClr val="0000FF"/>
                </a:solidFill>
                <a:latin typeface="Consolas"/>
              </a:rPr>
              <a:t>from</a:t>
            </a:r>
            <a:r>
              <a:rPr lang="es-E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s-ES" sz="1200" dirty="0" smtClean="0">
                <a:solidFill>
                  <a:srgbClr val="008080"/>
                </a:solidFill>
                <a:latin typeface="Consolas"/>
              </a:rPr>
              <a:t>[FY1718_Coverage_Union_H1]</a:t>
            </a:r>
            <a:r>
              <a:rPr lang="es-ES" sz="1200" dirty="0" smtClean="0">
                <a:solidFill>
                  <a:srgbClr val="808080"/>
                </a:solidFill>
                <a:latin typeface="Consolas"/>
              </a:rPr>
              <a:t>.</a:t>
            </a:r>
            <a:r>
              <a:rPr lang="es-ES" sz="1200" dirty="0" smtClean="0">
                <a:solidFill>
                  <a:srgbClr val="008080"/>
                </a:solidFill>
                <a:latin typeface="Consolas"/>
              </a:rPr>
              <a:t>[</a:t>
            </a:r>
            <a:r>
              <a:rPr lang="es-ES" sz="1200" dirty="0" err="1" smtClean="0">
                <a:solidFill>
                  <a:srgbClr val="008080"/>
                </a:solidFill>
                <a:latin typeface="Consolas"/>
              </a:rPr>
              <a:t>dbo</a:t>
            </a:r>
            <a:r>
              <a:rPr lang="es-ES" sz="1200" dirty="0" smtClean="0">
                <a:solidFill>
                  <a:srgbClr val="008080"/>
                </a:solidFill>
                <a:latin typeface="Consolas"/>
              </a:rPr>
              <a:t>]</a:t>
            </a:r>
            <a:r>
              <a:rPr lang="es-ES" sz="1200" dirty="0" smtClean="0">
                <a:solidFill>
                  <a:srgbClr val="808080"/>
                </a:solidFill>
                <a:latin typeface="Consolas"/>
              </a:rPr>
              <a:t>.</a:t>
            </a:r>
            <a:r>
              <a:rPr lang="es-ES" sz="1200" dirty="0" smtClean="0">
                <a:solidFill>
                  <a:srgbClr val="008080"/>
                </a:solidFill>
                <a:latin typeface="Consolas"/>
              </a:rPr>
              <a:t>[</a:t>
            </a:r>
            <a:r>
              <a:rPr lang="es-ES" sz="1200" dirty="0" err="1" smtClean="0">
                <a:solidFill>
                  <a:srgbClr val="008080"/>
                </a:solidFill>
                <a:latin typeface="Consolas"/>
              </a:rPr>
              <a:t>lcc_position_Entity_List_Municipio</a:t>
            </a:r>
            <a:r>
              <a:rPr lang="es-ES" sz="1200" dirty="0" smtClean="0">
                <a:solidFill>
                  <a:srgbClr val="008080"/>
                </a:solidFill>
                <a:latin typeface="Consolas"/>
              </a:rPr>
              <a:t>]</a:t>
            </a:r>
            <a:endParaRPr lang="es-ES" sz="120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s-ES" sz="1200" dirty="0" err="1" smtClean="0">
                <a:solidFill>
                  <a:srgbClr val="0000FF"/>
                </a:solidFill>
                <a:latin typeface="Consolas"/>
              </a:rPr>
              <a:t>where</a:t>
            </a:r>
            <a:r>
              <a:rPr lang="es-E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s-ES" sz="1200" dirty="0" smtClean="0">
                <a:solidFill>
                  <a:srgbClr val="008080"/>
                </a:solidFill>
                <a:latin typeface="Consolas"/>
              </a:rPr>
              <a:t>[</a:t>
            </a:r>
            <a:r>
              <a:rPr lang="es-ES" sz="1200" dirty="0" err="1" smtClean="0">
                <a:solidFill>
                  <a:srgbClr val="008080"/>
                </a:solidFill>
                <a:latin typeface="Consolas"/>
              </a:rPr>
              <a:t>Entity_name</a:t>
            </a:r>
            <a:r>
              <a:rPr lang="es-ES" sz="1200" dirty="0" smtClean="0">
                <a:solidFill>
                  <a:srgbClr val="008080"/>
                </a:solidFill>
                <a:latin typeface="Consolas"/>
              </a:rPr>
              <a:t>]</a:t>
            </a:r>
            <a:r>
              <a:rPr lang="es-E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s-ES" sz="1200" dirty="0" smtClean="0">
                <a:solidFill>
                  <a:srgbClr val="808080"/>
                </a:solidFill>
                <a:latin typeface="Consolas"/>
              </a:rPr>
              <a:t>=</a:t>
            </a:r>
            <a:r>
              <a:rPr lang="es-E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s-ES" sz="1200" dirty="0" smtClean="0">
                <a:solidFill>
                  <a:srgbClr val="FF0000"/>
                </a:solidFill>
                <a:latin typeface="Consolas"/>
              </a:rPr>
              <a:t>'GETAFE'</a:t>
            </a:r>
            <a:endParaRPr lang="es-ES" sz="120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group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by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master</a:t>
            </a:r>
            <a:r>
              <a:rPr lang="en-US" sz="1200" dirty="0" err="1" smtClean="0">
                <a:solidFill>
                  <a:srgbClr val="808080"/>
                </a:solidFill>
                <a:latin typeface="Consolas"/>
              </a:rPr>
              <a:t>.</a:t>
            </a:r>
            <a:r>
              <a:rPr lang="en-US" sz="1200" dirty="0" err="1" smtClean="0">
                <a:solidFill>
                  <a:srgbClr val="008080"/>
                </a:solidFill>
                <a:latin typeface="Consolas"/>
              </a:rPr>
              <a:t>dbo</a:t>
            </a:r>
            <a:r>
              <a:rPr lang="en-US" sz="1200" dirty="0" err="1" smtClean="0">
                <a:solidFill>
                  <a:srgbClr val="808080"/>
                </a:solidFill>
                <a:latin typeface="Consolas"/>
              </a:rPr>
              <a:t>.</a:t>
            </a:r>
            <a:r>
              <a:rPr lang="en-US" sz="1200" dirty="0" err="1" smtClean="0">
                <a:solidFill>
                  <a:srgbClr val="008080"/>
                </a:solidFill>
                <a:latin typeface="Consolas"/>
              </a:rPr>
              <a:t>fn_lcc_getElement</a:t>
            </a:r>
            <a:r>
              <a:rPr lang="en-US" sz="1200" dirty="0" smtClean="0">
                <a:solidFill>
                  <a:srgbClr val="808080"/>
                </a:solidFill>
                <a:latin typeface="Consolas"/>
              </a:rPr>
              <a:t>(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4</a:t>
            </a:r>
            <a:r>
              <a:rPr lang="en-US" sz="1200" dirty="0" smtClean="0">
                <a:solidFill>
                  <a:srgbClr val="808080"/>
                </a:solidFill>
                <a:latin typeface="Consolas"/>
              </a:rPr>
              <a:t>,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srgbClr val="008080"/>
                </a:solidFill>
                <a:latin typeface="Consolas"/>
              </a:rPr>
              <a:t>collectionname</a:t>
            </a:r>
            <a:r>
              <a:rPr lang="en-US" sz="1200" dirty="0" smtClean="0">
                <a:solidFill>
                  <a:srgbClr val="808080"/>
                </a:solidFill>
                <a:latin typeface="Consolas"/>
              </a:rPr>
              <a:t>,</a:t>
            </a:r>
            <a:r>
              <a:rPr lang="en-US" sz="1200" dirty="0" smtClean="0">
                <a:solidFill>
                  <a:srgbClr val="FF0000"/>
                </a:solidFill>
                <a:latin typeface="Consolas"/>
              </a:rPr>
              <a:t>'_'</a:t>
            </a:r>
            <a:r>
              <a:rPr lang="en-US" sz="1200" dirty="0" smtClean="0">
                <a:solidFill>
                  <a:srgbClr val="808080"/>
                </a:solidFill>
                <a:latin typeface="Consolas"/>
              </a:rPr>
              <a:t>),</a:t>
            </a:r>
            <a:r>
              <a:rPr lang="en-US" sz="1200" dirty="0" smtClean="0">
                <a:solidFill>
                  <a:srgbClr val="008080"/>
                </a:solidFill>
                <a:latin typeface="Consolas"/>
              </a:rPr>
              <a:t>[</a:t>
            </a:r>
            <a:r>
              <a:rPr lang="en-US" sz="1200" dirty="0" err="1" smtClean="0">
                <a:solidFill>
                  <a:srgbClr val="008080"/>
                </a:solidFill>
                <a:latin typeface="Consolas"/>
              </a:rPr>
              <a:t>Entity_name</a:t>
            </a:r>
            <a:r>
              <a:rPr lang="en-US" sz="1200" dirty="0" smtClean="0">
                <a:solidFill>
                  <a:srgbClr val="008080"/>
                </a:solidFill>
                <a:latin typeface="Consolas"/>
              </a:rPr>
              <a:t>]</a:t>
            </a:r>
            <a:r>
              <a:rPr lang="en-US" sz="1200" dirty="0" smtClean="0">
                <a:solidFill>
                  <a:srgbClr val="808080"/>
                </a:solidFill>
                <a:latin typeface="Consolas"/>
              </a:rPr>
              <a:t>,</a:t>
            </a:r>
            <a:r>
              <a:rPr lang="en-US" sz="1200" dirty="0" smtClean="0">
                <a:solidFill>
                  <a:srgbClr val="008080"/>
                </a:solidFill>
                <a:latin typeface="Consolas"/>
              </a:rPr>
              <a:t>DDBB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s-ES" sz="1200" dirty="0" err="1" smtClean="0">
                <a:solidFill>
                  <a:srgbClr val="0000FF"/>
                </a:solidFill>
                <a:latin typeface="Consolas"/>
              </a:rPr>
              <a:t>order</a:t>
            </a:r>
            <a:r>
              <a:rPr lang="es-E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s-ES" sz="1200" dirty="0" err="1" smtClean="0">
                <a:solidFill>
                  <a:srgbClr val="0000FF"/>
                </a:solidFill>
                <a:latin typeface="Consolas"/>
              </a:rPr>
              <a:t>by</a:t>
            </a:r>
            <a:r>
              <a:rPr lang="es-ES" sz="1200" dirty="0">
                <a:solidFill>
                  <a:prstClr val="black"/>
                </a:solidFill>
                <a:latin typeface="Consolas"/>
              </a:rPr>
              <a:t> 1</a:t>
            </a:r>
            <a:r>
              <a:rPr lang="es-ES" sz="1200" dirty="0" smtClean="0">
                <a:solidFill>
                  <a:srgbClr val="808080"/>
                </a:solidFill>
                <a:latin typeface="Consolas"/>
              </a:rPr>
              <a:t>,</a:t>
            </a:r>
            <a:r>
              <a:rPr lang="es-ES" sz="1200" dirty="0">
                <a:solidFill>
                  <a:prstClr val="black"/>
                </a:solidFill>
                <a:latin typeface="Consolas"/>
              </a:rPr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600" dirty="0" smtClean="0"/>
              <a:t>Analizar los impactos, ¿las entidades a las que mallo se han reportado ya, se han cerrado, </a:t>
            </a:r>
            <a:r>
              <a:rPr lang="es-ES_tradnl" sz="1600" dirty="0" err="1" smtClean="0"/>
              <a:t>etc</a:t>
            </a:r>
            <a:r>
              <a:rPr lang="es-ES_tradnl" sz="1600" dirty="0" smtClean="0"/>
              <a:t>?. Si tengo otros logs que dan información a mi entidad, también debo recalcularlos en origen y en </a:t>
            </a:r>
            <a:r>
              <a:rPr lang="es-ES_tradnl" sz="1600" dirty="0" err="1" smtClean="0"/>
              <a:t>Union</a:t>
            </a:r>
            <a:r>
              <a:rPr lang="es-ES_tradnl" sz="1600" dirty="0" smtClean="0"/>
              <a:t> . Al borrar mis logs, los otros pueden mallar parcelas borradas y también pueden verse afectados en el cálculo de la ProbCobInd.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600" dirty="0" smtClean="0"/>
              <a:t>Borrar información en origen de logs deseados (logs descartar + logs recalcular), tablas:</a:t>
            </a:r>
          </a:p>
          <a:p>
            <a:pPr lvl="2"/>
            <a:r>
              <a:rPr lang="es-ES" sz="1400" dirty="0"/>
              <a:t>lcc_GSMScanner_allFreqs_allBCCH_50x50_probCobIndoor</a:t>
            </a:r>
          </a:p>
          <a:p>
            <a:pPr lvl="2"/>
            <a:r>
              <a:rPr lang="es-ES" sz="1400" dirty="0"/>
              <a:t>lcc_LTEScanner_allFreqs_allPCIS_50x50_probCobIndoor</a:t>
            </a:r>
          </a:p>
          <a:p>
            <a:pPr lvl="2"/>
            <a:r>
              <a:rPr lang="es-ES" sz="1400" dirty="0" smtClean="0"/>
              <a:t>lcc_UMTSScanner_allFreqs_allSC_50x50_probCobIndoor</a:t>
            </a:r>
            <a:endParaRPr lang="es-ES_tradnl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501008"/>
            <a:ext cx="342900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6447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67544" y="116632"/>
            <a:ext cx="8352928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 smtClean="0">
                <a:solidFill>
                  <a:srgbClr val="FF0000"/>
                </a:solidFill>
              </a:rPr>
              <a:t>PASOS GENERALES II: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600" dirty="0" smtClean="0"/>
              <a:t>Parcial en origen  de logs a recalcular. </a:t>
            </a:r>
            <a:r>
              <a:rPr lang="es-ES_tradnl" sz="1600" dirty="0" smtClean="0">
                <a:sym typeface="Wingdings" panose="05000000000000000000" pitchFamily="2" charset="2"/>
              </a:rPr>
              <a:t> IMPORTANTE !!!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sz="16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600" dirty="0" smtClean="0"/>
              <a:t>Borrar información en CoverageUnion</a:t>
            </a:r>
            <a:r>
              <a:rPr lang="es-ES_tradnl" sz="1600" dirty="0"/>
              <a:t> </a:t>
            </a:r>
            <a:r>
              <a:rPr lang="es-ES_tradnl" sz="1600" dirty="0" smtClean="0"/>
              <a:t>de logs deseados: logs descartar + logs recalcular. Se debe </a:t>
            </a:r>
            <a:r>
              <a:rPr lang="es-ES_tradnl" sz="1600" u="sng" dirty="0" smtClean="0"/>
              <a:t>cruzar por tablas de entidad y NO por </a:t>
            </a:r>
            <a:r>
              <a:rPr lang="es-ES_tradnl" sz="1600" u="sng" dirty="0" err="1" smtClean="0"/>
              <a:t>codigo_ine</a:t>
            </a:r>
            <a:r>
              <a:rPr lang="es-ES_tradnl" sz="1600" dirty="0" smtClean="0"/>
              <a:t>:</a:t>
            </a:r>
          </a:p>
          <a:p>
            <a:r>
              <a:rPr lang="es-ES_tradnl" sz="1600" dirty="0" smtClean="0"/>
              <a:t> </a:t>
            </a:r>
          </a:p>
          <a:p>
            <a:pPr lvl="1"/>
            <a:r>
              <a:rPr lang="es-ES_tradnl" sz="1600" dirty="0" smtClean="0"/>
              <a:t>Cruce por </a:t>
            </a:r>
            <a:r>
              <a:rPr lang="es-ES_tradnl" sz="1600" dirty="0" err="1" smtClean="0"/>
              <a:t>fileid</a:t>
            </a:r>
            <a:r>
              <a:rPr lang="es-ES_tradnl" sz="1600" dirty="0" smtClean="0"/>
              <a:t>, </a:t>
            </a:r>
            <a:r>
              <a:rPr lang="es-ES_tradnl" sz="1600" dirty="0" err="1" smtClean="0"/>
              <a:t>lonid</a:t>
            </a:r>
            <a:r>
              <a:rPr lang="es-ES_tradnl" sz="1600" dirty="0" smtClean="0"/>
              <a:t>, latid, </a:t>
            </a:r>
            <a:r>
              <a:rPr lang="es-ES_tradnl" sz="1600" dirty="0" err="1" smtClean="0"/>
              <a:t>MeasDate</a:t>
            </a:r>
            <a:r>
              <a:rPr lang="es-ES_tradnl" sz="1600" dirty="0" smtClean="0"/>
              <a:t>:</a:t>
            </a:r>
          </a:p>
          <a:p>
            <a:pPr lvl="1"/>
            <a:endParaRPr lang="es-ES_tradnl" sz="1600" dirty="0" smtClean="0"/>
          </a:p>
          <a:p>
            <a:pPr lvl="2"/>
            <a:r>
              <a:rPr lang="es-ES" sz="1400" dirty="0" smtClean="0"/>
              <a:t>lcc_GSMScanner_allFreqs_allBCCH_50x50_probCobIndoor</a:t>
            </a:r>
          </a:p>
          <a:p>
            <a:pPr lvl="2"/>
            <a:r>
              <a:rPr lang="es-ES" sz="1400" dirty="0" smtClean="0"/>
              <a:t>lcc_LTEScanner_allFreqs_allPCIS_50x50_probCobIndoor</a:t>
            </a:r>
          </a:p>
          <a:p>
            <a:pPr lvl="2"/>
            <a:r>
              <a:rPr lang="es-ES" sz="1400" dirty="0" smtClean="0"/>
              <a:t>lcc_UMTSScanner_allFreqs_allSC_50x50_probCobIndoor</a:t>
            </a:r>
          </a:p>
          <a:p>
            <a:pPr lvl="2"/>
            <a:r>
              <a:rPr lang="es-ES_tradnl" sz="1400" dirty="0"/>
              <a:t>lcc_GSMScanner_allFreqs_allBCCH_50x50_probCobIndoor_ord</a:t>
            </a:r>
          </a:p>
          <a:p>
            <a:pPr lvl="2"/>
            <a:r>
              <a:rPr lang="es-ES_tradnl" sz="1400" dirty="0"/>
              <a:t>lcc_LTEScanner_allFreqs_allPCIS_50x50_probCobIndoor_ord</a:t>
            </a:r>
          </a:p>
          <a:p>
            <a:pPr lvl="2"/>
            <a:r>
              <a:rPr lang="es-ES_tradnl" sz="1400" dirty="0" smtClean="0"/>
              <a:t>lcc_UMTSScanner_allFreqs_allSC_50x50_probCobIndoor_ord</a:t>
            </a:r>
          </a:p>
          <a:p>
            <a:pPr lvl="2"/>
            <a:endParaRPr lang="es-ES_tradnl" sz="1400" dirty="0" smtClean="0"/>
          </a:p>
          <a:p>
            <a:pPr lvl="1"/>
            <a:r>
              <a:rPr lang="es-ES_tradnl" sz="1600" dirty="0" smtClean="0"/>
              <a:t>Cruce por </a:t>
            </a:r>
            <a:r>
              <a:rPr lang="es-ES_tradnl" sz="1600" dirty="0" err="1" smtClean="0"/>
              <a:t>lonid</a:t>
            </a:r>
            <a:r>
              <a:rPr lang="es-ES_tradnl" sz="1600" dirty="0" smtClean="0"/>
              <a:t>, latid:</a:t>
            </a:r>
          </a:p>
          <a:p>
            <a:pPr lvl="1"/>
            <a:r>
              <a:rPr lang="es-ES_tradnl" sz="1600" dirty="0"/>
              <a:t>	</a:t>
            </a:r>
            <a:endParaRPr lang="es-ES_tradnl" sz="1600" dirty="0" smtClean="0"/>
          </a:p>
          <a:p>
            <a:pPr lvl="1"/>
            <a:r>
              <a:rPr lang="es-ES_tradnl" sz="1600" dirty="0"/>
              <a:t>	</a:t>
            </a:r>
            <a:r>
              <a:rPr lang="es-ES" sz="1400" dirty="0"/>
              <a:t>lcc_GSMScanner_50x50_ProbCobIndoor</a:t>
            </a:r>
          </a:p>
          <a:p>
            <a:pPr lvl="1"/>
            <a:r>
              <a:rPr lang="es-ES_tradnl" sz="1400" dirty="0"/>
              <a:t>	</a:t>
            </a:r>
            <a:r>
              <a:rPr lang="es-ES_tradnl" sz="1400" dirty="0" smtClean="0"/>
              <a:t>lcc_UMTSScanner_50x50_ProbCobIndoor</a:t>
            </a:r>
          </a:p>
          <a:p>
            <a:pPr lvl="1"/>
            <a:endParaRPr lang="es-ES_tradnl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600" dirty="0" smtClean="0"/>
              <a:t>Parcial en CoverageUnion de logs a recalcular. </a:t>
            </a:r>
            <a:r>
              <a:rPr lang="es-ES_tradnl" sz="1600" dirty="0" smtClean="0">
                <a:sym typeface="Wingdings" panose="05000000000000000000" pitchFamily="2" charset="2"/>
              </a:rPr>
              <a:t> IMPORTANTE !!!!</a:t>
            </a:r>
          </a:p>
          <a:p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1454354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67544" y="116632"/>
            <a:ext cx="8352928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 smtClean="0">
                <a:solidFill>
                  <a:srgbClr val="FF0000"/>
                </a:solidFill>
              </a:rPr>
              <a:t>PASOS NO IMPORTADO: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600" dirty="0" smtClean="0"/>
              <a:t>Si se desea no tener en cuenta alguna cobertura que se va a importar, se puede manipular  los </a:t>
            </a:r>
            <a:r>
              <a:rPr lang="es-ES" sz="1600" dirty="0" smtClean="0"/>
              <a:t>maxFileId de Origen para que al importarlo, no se calcule en la cobertura de esos fileIds</a:t>
            </a:r>
            <a:r>
              <a:rPr lang="es-ES_tradnl" sz="1600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sz="1600" dirty="0" smtClean="0"/>
          </a:p>
          <a:p>
            <a:pPr lvl="1"/>
            <a:r>
              <a:rPr lang="es-ES" sz="1400" dirty="0" err="1" smtClean="0">
                <a:solidFill>
                  <a:srgbClr val="FF00FF"/>
                </a:solidFill>
                <a:latin typeface="Consolas"/>
              </a:rPr>
              <a:t>update</a:t>
            </a:r>
            <a:r>
              <a:rPr lang="es-E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s-ES" sz="1400" dirty="0" smtClean="0">
                <a:solidFill>
                  <a:srgbClr val="008080"/>
                </a:solidFill>
                <a:latin typeface="Consolas"/>
              </a:rPr>
              <a:t>[lcc_GSMScanner_allFreqs_allBCCH_50x50_probCobIndoor_LastFileid]</a:t>
            </a:r>
            <a:endParaRPr lang="es-ES" sz="1400" dirty="0" smtClean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s-ES" sz="1400" dirty="0" smtClean="0">
                <a:solidFill>
                  <a:srgbClr val="0000FF"/>
                </a:solidFill>
                <a:latin typeface="Consolas"/>
              </a:rPr>
              <a:t>set</a:t>
            </a:r>
            <a:r>
              <a:rPr lang="es-E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s-ES" sz="1400" dirty="0" smtClean="0">
                <a:solidFill>
                  <a:srgbClr val="008080"/>
                </a:solidFill>
                <a:latin typeface="Consolas"/>
              </a:rPr>
              <a:t>max_fileid</a:t>
            </a:r>
            <a:r>
              <a:rPr lang="es-E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s-ES" sz="1400" dirty="0" smtClean="0">
                <a:solidFill>
                  <a:srgbClr val="808080"/>
                </a:solidFill>
                <a:latin typeface="Consolas"/>
              </a:rPr>
              <a:t>=</a:t>
            </a:r>
            <a:r>
              <a:rPr lang="es-ES" sz="1400" dirty="0">
                <a:solidFill>
                  <a:prstClr val="black"/>
                </a:solidFill>
                <a:latin typeface="Consolas"/>
              </a:rPr>
              <a:t> 1000</a:t>
            </a:r>
          </a:p>
          <a:p>
            <a:pPr lvl="1"/>
            <a:r>
              <a:rPr lang="es-ES" sz="1400" dirty="0" err="1" smtClean="0">
                <a:solidFill>
                  <a:srgbClr val="FF00FF"/>
                </a:solidFill>
                <a:latin typeface="Consolas"/>
              </a:rPr>
              <a:t>update</a:t>
            </a:r>
            <a:r>
              <a:rPr lang="es-E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s-ES" sz="1400" dirty="0" smtClean="0">
                <a:solidFill>
                  <a:srgbClr val="008080"/>
                </a:solidFill>
                <a:latin typeface="Consolas"/>
              </a:rPr>
              <a:t>[</a:t>
            </a:r>
            <a:r>
              <a:rPr lang="es-ES" sz="1400" dirty="0" err="1" smtClean="0">
                <a:solidFill>
                  <a:srgbClr val="008080"/>
                </a:solidFill>
                <a:latin typeface="Consolas"/>
              </a:rPr>
              <a:t>dbo</a:t>
            </a:r>
            <a:r>
              <a:rPr lang="es-ES" sz="1400" dirty="0" smtClean="0">
                <a:solidFill>
                  <a:srgbClr val="008080"/>
                </a:solidFill>
                <a:latin typeface="Consolas"/>
              </a:rPr>
              <a:t>]</a:t>
            </a:r>
            <a:r>
              <a:rPr lang="es-ES" sz="1400" dirty="0" smtClean="0">
                <a:solidFill>
                  <a:srgbClr val="808080"/>
                </a:solidFill>
                <a:latin typeface="Consolas"/>
              </a:rPr>
              <a:t>.</a:t>
            </a:r>
            <a:r>
              <a:rPr lang="es-ES" sz="1400" dirty="0" smtClean="0">
                <a:solidFill>
                  <a:srgbClr val="008080"/>
                </a:solidFill>
                <a:latin typeface="Consolas"/>
              </a:rPr>
              <a:t>[lcc_LTEScanner_allFreqs_allPCIS_50x50_probCobIndoor_LastFileid]</a:t>
            </a:r>
            <a:endParaRPr lang="es-ES" sz="1400" dirty="0" smtClean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s-ES" sz="1400" dirty="0" smtClean="0">
                <a:solidFill>
                  <a:srgbClr val="0000FF"/>
                </a:solidFill>
                <a:latin typeface="Consolas"/>
              </a:rPr>
              <a:t>set</a:t>
            </a:r>
            <a:r>
              <a:rPr lang="es-E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s-ES" sz="1400" dirty="0" smtClean="0">
                <a:solidFill>
                  <a:srgbClr val="008080"/>
                </a:solidFill>
                <a:latin typeface="Consolas"/>
              </a:rPr>
              <a:t>max_fileid</a:t>
            </a:r>
            <a:r>
              <a:rPr lang="es-E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s-ES" sz="1400" dirty="0" smtClean="0">
                <a:solidFill>
                  <a:srgbClr val="808080"/>
                </a:solidFill>
                <a:latin typeface="Consolas"/>
              </a:rPr>
              <a:t>=</a:t>
            </a:r>
            <a:r>
              <a:rPr lang="es-ES" sz="1400" dirty="0">
                <a:solidFill>
                  <a:prstClr val="black"/>
                </a:solidFill>
                <a:latin typeface="Consolas"/>
              </a:rPr>
              <a:t> 1000</a:t>
            </a:r>
          </a:p>
          <a:p>
            <a:pPr lvl="1"/>
            <a:r>
              <a:rPr lang="es-ES" sz="1400" dirty="0" err="1" smtClean="0">
                <a:solidFill>
                  <a:srgbClr val="FF00FF"/>
                </a:solidFill>
                <a:latin typeface="Consolas"/>
              </a:rPr>
              <a:t>update</a:t>
            </a:r>
            <a:r>
              <a:rPr lang="es-ES" sz="1400" dirty="0" smtClean="0">
                <a:solidFill>
                  <a:srgbClr val="008080"/>
                </a:solidFill>
                <a:latin typeface="Consolas"/>
              </a:rPr>
              <a:t>[</a:t>
            </a:r>
            <a:r>
              <a:rPr lang="es-ES" sz="1400" dirty="0" err="1" smtClean="0">
                <a:solidFill>
                  <a:srgbClr val="008080"/>
                </a:solidFill>
                <a:latin typeface="Consolas"/>
              </a:rPr>
              <a:t>dbo</a:t>
            </a:r>
            <a:r>
              <a:rPr lang="es-ES" sz="1400" dirty="0" smtClean="0">
                <a:solidFill>
                  <a:srgbClr val="008080"/>
                </a:solidFill>
                <a:latin typeface="Consolas"/>
              </a:rPr>
              <a:t>]</a:t>
            </a:r>
            <a:r>
              <a:rPr lang="es-ES" sz="1400" dirty="0" smtClean="0">
                <a:solidFill>
                  <a:srgbClr val="808080"/>
                </a:solidFill>
                <a:latin typeface="Consolas"/>
              </a:rPr>
              <a:t>.</a:t>
            </a:r>
            <a:r>
              <a:rPr lang="es-ES" sz="1400" dirty="0" smtClean="0">
                <a:solidFill>
                  <a:srgbClr val="008080"/>
                </a:solidFill>
                <a:latin typeface="Consolas"/>
              </a:rPr>
              <a:t>[lcc_UMTSScanner_allFreqs_allSC_50x50_probCobIndoor_LastFileid]</a:t>
            </a:r>
            <a:endParaRPr lang="es-ES" sz="1400" dirty="0" smtClean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s-ES" sz="1400" dirty="0" smtClean="0">
                <a:solidFill>
                  <a:srgbClr val="0000FF"/>
                </a:solidFill>
                <a:latin typeface="Consolas"/>
              </a:rPr>
              <a:t>set</a:t>
            </a:r>
            <a:r>
              <a:rPr lang="es-E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s-ES" sz="1400" dirty="0" smtClean="0">
                <a:solidFill>
                  <a:srgbClr val="008080"/>
                </a:solidFill>
                <a:latin typeface="Consolas"/>
              </a:rPr>
              <a:t>max_fileid</a:t>
            </a:r>
            <a:r>
              <a:rPr lang="es-E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s-ES" sz="1400" dirty="0" smtClean="0">
                <a:solidFill>
                  <a:srgbClr val="808080"/>
                </a:solidFill>
                <a:latin typeface="Consolas"/>
              </a:rPr>
              <a:t>=</a:t>
            </a:r>
            <a:r>
              <a:rPr lang="es-ES" sz="1400" dirty="0">
                <a:solidFill>
                  <a:prstClr val="black"/>
                </a:solidFill>
                <a:latin typeface="Consolas"/>
              </a:rPr>
              <a:t> 1000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600" dirty="0" smtClean="0"/>
              <a:t>Una vez finalizada la importación el valor de </a:t>
            </a:r>
            <a:r>
              <a:rPr lang="es-ES" sz="1600" dirty="0" smtClean="0"/>
              <a:t>maxFileId en origen, tomará el valor correcto y será el valor que debemos modificar en la CoverageUnion  para la bbbd tratada.</a:t>
            </a:r>
            <a:endParaRPr lang="es-ES_tradnl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900563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67544" y="116632"/>
            <a:ext cx="835292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 smtClean="0">
                <a:solidFill>
                  <a:srgbClr val="FF0000"/>
                </a:solidFill>
              </a:rPr>
              <a:t>CERRAR / ABRIR  ENTIDADES: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sz="1600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600" dirty="0" smtClean="0"/>
              <a:t>Entidades reportadas se cierran para blindar sus parcelas, de este modo cualquier medida de una entidad colindante no modificaría la información ya reportada. </a:t>
            </a:r>
          </a:p>
          <a:p>
            <a:pPr marL="288000" lvl="1">
              <a:spcAft>
                <a:spcPts val="600"/>
              </a:spcAft>
            </a:pPr>
            <a:r>
              <a:rPr lang="es-ES" sz="1600" dirty="0" smtClean="0"/>
              <a:t>Cerrar significa volcar la información a unas tablas de scanner análogas pero acabadas en “_Cerrado” y excluir cualquier parcela de la entidad medida o no en el cálculo de la CoverageUnion.</a:t>
            </a:r>
          </a:p>
          <a:p>
            <a:pPr marL="288000" lvl="1">
              <a:spcAft>
                <a:spcPts val="600"/>
              </a:spcAft>
            </a:pPr>
            <a:r>
              <a:rPr lang="es-ES_tradnl" sz="1600" dirty="0" smtClean="0"/>
              <a:t>De este modo, las tablas de CoverageUnion también se liberan y el cálculo es más rápido.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_tradnl" sz="1600" dirty="0" smtClean="0"/>
              <a:t>El cierrre de parcelas se hace únicamente a través del contorno Municipio (hay parcelas asignadas a entidades diferentes dependiendo si es contorno Vodafone o Municipio y priorizamos a OSP).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600" dirty="0" smtClean="0"/>
              <a:t>En carreteras y aves no es necesario ya que la lógica se hace por rondas. </a:t>
            </a:r>
            <a:endParaRPr lang="es-E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600" dirty="0" smtClean="0"/>
              <a:t>Posibilidad de abrirlas ante un posible error o ampliación de medida.  </a:t>
            </a:r>
          </a:p>
          <a:p>
            <a:pPr marL="288000" lvl="1">
              <a:spcAft>
                <a:spcPts val="600"/>
              </a:spcAft>
            </a:pPr>
            <a:r>
              <a:rPr lang="es-ES" sz="1600" dirty="0" smtClean="0"/>
              <a:t>Al abrir una entidad, hay que tener en cuenta que </a:t>
            </a:r>
            <a:r>
              <a:rPr lang="es-ES" sz="1600" dirty="0"/>
              <a:t>los logs incorporados a posteriori, las posibles parcelas que pasen por la entidad cerrada no se </a:t>
            </a:r>
            <a:r>
              <a:rPr lang="es-ES" sz="1600" dirty="0" smtClean="0"/>
              <a:t>han incorporado. </a:t>
            </a:r>
            <a:r>
              <a:rPr lang="es-ES" sz="1600" dirty="0"/>
              <a:t>En este caso, si es necesaria la información, se debe lanzar un parcial de CoverageUnion de la información </a:t>
            </a:r>
            <a:r>
              <a:rPr lang="es-ES" sz="1600" dirty="0" smtClean="0"/>
              <a:t>deseada.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14543541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4085</TotalTime>
  <Words>1286</Words>
  <Application>Microsoft Office PowerPoint</Application>
  <PresentationFormat>Presentación en pantalla (4:3)</PresentationFormat>
  <Paragraphs>145</Paragraphs>
  <Slides>11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3" baseType="lpstr">
      <vt:lpstr>Tema de Office</vt:lpstr>
      <vt:lpstr>Microsoft Excel Worksheet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Cecilia Alonso Casado</dc:creator>
  <cp:lastModifiedBy>Cecilia Alonso Casado</cp:lastModifiedBy>
  <cp:revision>51</cp:revision>
  <cp:lastPrinted>2017-10-04T17:40:18Z</cp:lastPrinted>
  <dcterms:created xsi:type="dcterms:W3CDTF">2017-10-02T14:23:41Z</dcterms:created>
  <dcterms:modified xsi:type="dcterms:W3CDTF">2017-10-05T10:28:52Z</dcterms:modified>
</cp:coreProperties>
</file>