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xls" ContentType="application/vnd.ms-excel"/>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5"/>
  </p:sldMasterIdLst>
  <p:notesMasterIdLst>
    <p:notesMasterId r:id="rId79"/>
  </p:notesMasterIdLst>
  <p:handoutMasterIdLst>
    <p:handoutMasterId r:id="rId80"/>
  </p:handoutMasterIdLst>
  <p:sldIdLst>
    <p:sldId id="381" r:id="rId6"/>
    <p:sldId id="449" r:id="rId7"/>
    <p:sldId id="415" r:id="rId8"/>
    <p:sldId id="477" r:id="rId9"/>
    <p:sldId id="533" r:id="rId10"/>
    <p:sldId id="534" r:id="rId11"/>
    <p:sldId id="532" r:id="rId12"/>
    <p:sldId id="467" r:id="rId13"/>
    <p:sldId id="482" r:id="rId14"/>
    <p:sldId id="450" r:id="rId15"/>
    <p:sldId id="535" r:id="rId16"/>
    <p:sldId id="451" r:id="rId17"/>
    <p:sldId id="536" r:id="rId18"/>
    <p:sldId id="453" r:id="rId19"/>
    <p:sldId id="452" r:id="rId20"/>
    <p:sldId id="454" r:id="rId21"/>
    <p:sldId id="455" r:id="rId22"/>
    <p:sldId id="456" r:id="rId23"/>
    <p:sldId id="537" r:id="rId24"/>
    <p:sldId id="457" r:id="rId25"/>
    <p:sldId id="469" r:id="rId26"/>
    <p:sldId id="458" r:id="rId27"/>
    <p:sldId id="538" r:id="rId28"/>
    <p:sldId id="511" r:id="rId29"/>
    <p:sldId id="492" r:id="rId30"/>
    <p:sldId id="470" r:id="rId31"/>
    <p:sldId id="460" r:id="rId32"/>
    <p:sldId id="531" r:id="rId33"/>
    <p:sldId id="530" r:id="rId34"/>
    <p:sldId id="461" r:id="rId35"/>
    <p:sldId id="539" r:id="rId36"/>
    <p:sldId id="525" r:id="rId37"/>
    <p:sldId id="462" r:id="rId38"/>
    <p:sldId id="465" r:id="rId39"/>
    <p:sldId id="559" r:id="rId40"/>
    <p:sldId id="558" r:id="rId41"/>
    <p:sldId id="560" r:id="rId42"/>
    <p:sldId id="550" r:id="rId43"/>
    <p:sldId id="518" r:id="rId44"/>
    <p:sldId id="509" r:id="rId45"/>
    <p:sldId id="505" r:id="rId46"/>
    <p:sldId id="520" r:id="rId47"/>
    <p:sldId id="493" r:id="rId48"/>
    <p:sldId id="542" r:id="rId49"/>
    <p:sldId id="474" r:id="rId50"/>
    <p:sldId id="545" r:id="rId51"/>
    <p:sldId id="519" r:id="rId52"/>
    <p:sldId id="506" r:id="rId53"/>
    <p:sldId id="516" r:id="rId54"/>
    <p:sldId id="512" r:id="rId55"/>
    <p:sldId id="544" r:id="rId56"/>
    <p:sldId id="548" r:id="rId57"/>
    <p:sldId id="543" r:id="rId58"/>
    <p:sldId id="547" r:id="rId59"/>
    <p:sldId id="484" r:id="rId60"/>
    <p:sldId id="473" r:id="rId61"/>
    <p:sldId id="549" r:id="rId62"/>
    <p:sldId id="475" r:id="rId63"/>
    <p:sldId id="521" r:id="rId64"/>
    <p:sldId id="561" r:id="rId65"/>
    <p:sldId id="485" r:id="rId66"/>
    <p:sldId id="486" r:id="rId67"/>
    <p:sldId id="487" r:id="rId68"/>
    <p:sldId id="555" r:id="rId69"/>
    <p:sldId id="490" r:id="rId70"/>
    <p:sldId id="553" r:id="rId71"/>
    <p:sldId id="554" r:id="rId72"/>
    <p:sldId id="513" r:id="rId73"/>
    <p:sldId id="514" r:id="rId74"/>
    <p:sldId id="529" r:id="rId75"/>
    <p:sldId id="528" r:id="rId76"/>
    <p:sldId id="551" r:id="rId77"/>
    <p:sldId id="552" r:id="rId78"/>
  </p:sldIdLst>
  <p:sldSz cx="9144000" cy="6858000" type="screen4x3"/>
  <p:notesSz cx="6669088" cy="9928225"/>
  <p:defaultTextStyle>
    <a:defPPr>
      <a:defRPr lang="en-US"/>
    </a:defPPr>
    <a:lvl1pPr algn="l" rtl="0" fontAlgn="base">
      <a:spcBef>
        <a:spcPct val="0"/>
      </a:spcBef>
      <a:spcAft>
        <a:spcPct val="0"/>
      </a:spcAft>
      <a:defRPr kern="1200">
        <a:solidFill>
          <a:schemeClr val="tx1"/>
        </a:solidFill>
        <a:latin typeface="Vodafone Rg" pitchFamily="34" charset="0"/>
        <a:ea typeface="MS PGothic" pitchFamily="34" charset="-128"/>
        <a:cs typeface="+mn-cs"/>
      </a:defRPr>
    </a:lvl1pPr>
    <a:lvl2pPr marL="457200" algn="l" rtl="0" fontAlgn="base">
      <a:spcBef>
        <a:spcPct val="0"/>
      </a:spcBef>
      <a:spcAft>
        <a:spcPct val="0"/>
      </a:spcAft>
      <a:defRPr kern="1200">
        <a:solidFill>
          <a:schemeClr val="tx1"/>
        </a:solidFill>
        <a:latin typeface="Vodafone Rg" pitchFamily="34" charset="0"/>
        <a:ea typeface="MS PGothic" pitchFamily="34" charset="-128"/>
        <a:cs typeface="+mn-cs"/>
      </a:defRPr>
    </a:lvl2pPr>
    <a:lvl3pPr marL="914400" algn="l" rtl="0" fontAlgn="base">
      <a:spcBef>
        <a:spcPct val="0"/>
      </a:spcBef>
      <a:spcAft>
        <a:spcPct val="0"/>
      </a:spcAft>
      <a:defRPr kern="1200">
        <a:solidFill>
          <a:schemeClr val="tx1"/>
        </a:solidFill>
        <a:latin typeface="Vodafone Rg" pitchFamily="34" charset="0"/>
        <a:ea typeface="MS PGothic" pitchFamily="34" charset="-128"/>
        <a:cs typeface="+mn-cs"/>
      </a:defRPr>
    </a:lvl3pPr>
    <a:lvl4pPr marL="1371600" algn="l" rtl="0" fontAlgn="base">
      <a:spcBef>
        <a:spcPct val="0"/>
      </a:spcBef>
      <a:spcAft>
        <a:spcPct val="0"/>
      </a:spcAft>
      <a:defRPr kern="1200">
        <a:solidFill>
          <a:schemeClr val="tx1"/>
        </a:solidFill>
        <a:latin typeface="Vodafone Rg" pitchFamily="34" charset="0"/>
        <a:ea typeface="MS PGothic" pitchFamily="34" charset="-128"/>
        <a:cs typeface="+mn-cs"/>
      </a:defRPr>
    </a:lvl4pPr>
    <a:lvl5pPr marL="1828800" algn="l" rtl="0" fontAlgn="base">
      <a:spcBef>
        <a:spcPct val="0"/>
      </a:spcBef>
      <a:spcAft>
        <a:spcPct val="0"/>
      </a:spcAft>
      <a:defRPr kern="1200">
        <a:solidFill>
          <a:schemeClr val="tx1"/>
        </a:solidFill>
        <a:latin typeface="Vodafone Rg" pitchFamily="34" charset="0"/>
        <a:ea typeface="MS PGothic" pitchFamily="34" charset="-128"/>
        <a:cs typeface="+mn-cs"/>
      </a:defRPr>
    </a:lvl5pPr>
    <a:lvl6pPr marL="2286000" algn="l" defTabSz="914400" rtl="0" eaLnBrk="1" latinLnBrk="0" hangingPunct="1">
      <a:defRPr kern="1200">
        <a:solidFill>
          <a:schemeClr val="tx1"/>
        </a:solidFill>
        <a:latin typeface="Vodafone Rg" pitchFamily="34" charset="0"/>
        <a:ea typeface="MS PGothic" pitchFamily="34" charset="-128"/>
        <a:cs typeface="+mn-cs"/>
      </a:defRPr>
    </a:lvl6pPr>
    <a:lvl7pPr marL="2743200" algn="l" defTabSz="914400" rtl="0" eaLnBrk="1" latinLnBrk="0" hangingPunct="1">
      <a:defRPr kern="1200">
        <a:solidFill>
          <a:schemeClr val="tx1"/>
        </a:solidFill>
        <a:latin typeface="Vodafone Rg" pitchFamily="34" charset="0"/>
        <a:ea typeface="MS PGothic" pitchFamily="34" charset="-128"/>
        <a:cs typeface="+mn-cs"/>
      </a:defRPr>
    </a:lvl7pPr>
    <a:lvl8pPr marL="3200400" algn="l" defTabSz="914400" rtl="0" eaLnBrk="1" latinLnBrk="0" hangingPunct="1">
      <a:defRPr kern="1200">
        <a:solidFill>
          <a:schemeClr val="tx1"/>
        </a:solidFill>
        <a:latin typeface="Vodafone Rg" pitchFamily="34" charset="0"/>
        <a:ea typeface="MS PGothic" pitchFamily="34" charset="-128"/>
        <a:cs typeface="+mn-cs"/>
      </a:defRPr>
    </a:lvl8pPr>
    <a:lvl9pPr marL="3657600" algn="l" defTabSz="914400" rtl="0" eaLnBrk="1" latinLnBrk="0" hangingPunct="1">
      <a:defRPr kern="1200">
        <a:solidFill>
          <a:schemeClr val="tx1"/>
        </a:solidFill>
        <a:latin typeface="Vodafone Rg" pitchFamily="34" charset="0"/>
        <a:ea typeface="MS PGothic"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FFE6E5"/>
    <a:srgbClr val="CC6600"/>
    <a:srgbClr val="00004F"/>
    <a:srgbClr val="00B0CA"/>
    <a:srgbClr val="000000"/>
    <a:srgbClr val="FFD6D5"/>
    <a:srgbClr val="FFD2D1"/>
    <a:srgbClr val="FFFFFF"/>
    <a:srgbClr val="33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Estilo medio 1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8603" autoAdjust="0"/>
    <p:restoredTop sz="94660"/>
  </p:normalViewPr>
  <p:slideViewPr>
    <p:cSldViewPr snapToGrid="0">
      <p:cViewPr>
        <p:scale>
          <a:sx n="100" d="100"/>
          <a:sy n="100" d="100"/>
        </p:scale>
        <p:origin x="-12" y="576"/>
      </p:cViewPr>
      <p:guideLst>
        <p:guide orient="horz" pos="2336"/>
        <p:guide orient="horz" pos="3477"/>
        <p:guide orient="horz" pos="1688"/>
        <p:guide orient="horz" pos="284"/>
        <p:guide orient="horz" pos="3929"/>
        <p:guide orient="horz" pos="3147"/>
        <p:guide orient="horz" pos="830"/>
        <p:guide pos="295"/>
        <p:guide pos="2653"/>
        <p:guide pos="4922"/>
        <p:guide pos="2562"/>
        <p:guide pos="5466"/>
        <p:guide pos="2881"/>
        <p:guide pos="1625"/>
        <p:guide pos="4757"/>
      </p:guideLst>
    </p:cSldViewPr>
  </p:slideViewPr>
  <p:notesTextViewPr>
    <p:cViewPr>
      <p:scale>
        <a:sx n="1" d="1"/>
        <a:sy n="1" d="1"/>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slide" Target="slides/slide71.xml"/><Relationship Id="rId84" Type="http://schemas.openxmlformats.org/officeDocument/2006/relationships/tableStyles" Target="tableStyles.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notesMaster" Target="notesMasters/notesMaster1.xml"/><Relationship Id="rId5" Type="http://schemas.openxmlformats.org/officeDocument/2006/relationships/slideMaster" Target="slideMasters/slideMaster1.xml"/><Relationship Id="rId61" Type="http://schemas.openxmlformats.org/officeDocument/2006/relationships/slide" Target="slides/slide56.xml"/><Relationship Id="rId82"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250" cy="496888"/>
          </a:xfrm>
          <a:prstGeom prst="rect">
            <a:avLst/>
          </a:prstGeom>
        </p:spPr>
        <p:txBody>
          <a:bodyPr vert="horz" lIns="91440" tIns="45720" rIns="91440" bIns="45720" rtlCol="0"/>
          <a:lstStyle>
            <a:lvl1pPr algn="l" fontAlgn="auto">
              <a:spcBef>
                <a:spcPts val="0"/>
              </a:spcBef>
              <a:spcAft>
                <a:spcPts val="0"/>
              </a:spcAft>
              <a:defRPr sz="1200">
                <a:ea typeface="+mn-ea"/>
              </a:defRPr>
            </a:lvl1pPr>
          </a:lstStyle>
          <a:p>
            <a:pPr>
              <a:defRPr/>
            </a:pPr>
            <a:endParaRPr lang="en-GB"/>
          </a:p>
        </p:txBody>
      </p:sp>
      <p:sp>
        <p:nvSpPr>
          <p:cNvPr id="3" name="Date Placeholder 2"/>
          <p:cNvSpPr>
            <a:spLocks noGrp="1"/>
          </p:cNvSpPr>
          <p:nvPr>
            <p:ph type="dt" sz="quarter" idx="1"/>
          </p:nvPr>
        </p:nvSpPr>
        <p:spPr>
          <a:xfrm>
            <a:off x="3778250" y="0"/>
            <a:ext cx="2889250" cy="496888"/>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48629A3C-9EE4-43DE-B2D2-C0CB6191ACA4}" type="datetimeFigureOut">
              <a:rPr lang="en-GB"/>
              <a:pPr>
                <a:defRPr/>
              </a:pPr>
              <a:t>24/11/2015</a:t>
            </a:fld>
            <a:endParaRPr lang="en-GB"/>
          </a:p>
        </p:txBody>
      </p:sp>
      <p:sp>
        <p:nvSpPr>
          <p:cNvPr id="4" name="Footer Placeholder 3"/>
          <p:cNvSpPr>
            <a:spLocks noGrp="1"/>
          </p:cNvSpPr>
          <p:nvPr>
            <p:ph type="ftr" sz="quarter" idx="2"/>
          </p:nvPr>
        </p:nvSpPr>
        <p:spPr>
          <a:xfrm>
            <a:off x="0" y="9429750"/>
            <a:ext cx="2889250" cy="496888"/>
          </a:xfrm>
          <a:prstGeom prst="rect">
            <a:avLst/>
          </a:prstGeom>
        </p:spPr>
        <p:txBody>
          <a:bodyPr vert="horz" lIns="91440" tIns="45720" rIns="91440" bIns="45720" rtlCol="0" anchor="b"/>
          <a:lstStyle>
            <a:lvl1pPr algn="l" fontAlgn="auto">
              <a:spcBef>
                <a:spcPts val="0"/>
              </a:spcBef>
              <a:spcAft>
                <a:spcPts val="0"/>
              </a:spcAft>
              <a:defRPr sz="1200">
                <a:ea typeface="+mn-ea"/>
              </a:defRPr>
            </a:lvl1pPr>
          </a:lstStyle>
          <a:p>
            <a:pPr>
              <a:defRPr/>
            </a:pPr>
            <a:endParaRPr lang="en-GB"/>
          </a:p>
        </p:txBody>
      </p:sp>
      <p:sp>
        <p:nvSpPr>
          <p:cNvPr id="5" name="Slide Number Placeholder 4"/>
          <p:cNvSpPr>
            <a:spLocks noGrp="1"/>
          </p:cNvSpPr>
          <p:nvPr>
            <p:ph type="sldNum" sz="quarter" idx="3"/>
          </p:nvPr>
        </p:nvSpPr>
        <p:spPr>
          <a:xfrm>
            <a:off x="3778250" y="9429750"/>
            <a:ext cx="2889250" cy="496888"/>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2E337CA5-05D6-4CA6-B94B-EA28FE6EB4CF}" type="slidenum">
              <a:rPr lang="en-GB"/>
              <a:pPr>
                <a:defRPr/>
              </a:pPr>
              <a:t>‹Nº›</a:t>
            </a:fld>
            <a:endParaRPr lang="en-GB"/>
          </a:p>
        </p:txBody>
      </p:sp>
    </p:spTree>
    <p:extLst>
      <p:ext uri="{BB962C8B-B14F-4D97-AF65-F5344CB8AC3E}">
        <p14:creationId xmlns:p14="http://schemas.microsoft.com/office/powerpoint/2010/main" val="40342613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250" cy="496888"/>
          </a:xfrm>
          <a:prstGeom prst="rect">
            <a:avLst/>
          </a:prstGeom>
        </p:spPr>
        <p:txBody>
          <a:bodyPr vert="horz" lIns="91440" tIns="45720" rIns="91440" bIns="45720" rtlCol="0"/>
          <a:lstStyle>
            <a:lvl1pPr algn="l" fontAlgn="auto">
              <a:spcBef>
                <a:spcPts val="0"/>
              </a:spcBef>
              <a:spcAft>
                <a:spcPts val="0"/>
              </a:spcAft>
              <a:defRPr sz="1200">
                <a:latin typeface="Vodafone Rg" pitchFamily="34" charset="0"/>
                <a:ea typeface="+mn-ea"/>
              </a:defRPr>
            </a:lvl1pPr>
          </a:lstStyle>
          <a:p>
            <a:pPr>
              <a:defRPr/>
            </a:pPr>
            <a:endParaRPr lang="en-GB"/>
          </a:p>
        </p:txBody>
      </p:sp>
      <p:sp>
        <p:nvSpPr>
          <p:cNvPr id="3" name="Date Placeholder 2"/>
          <p:cNvSpPr>
            <a:spLocks noGrp="1"/>
          </p:cNvSpPr>
          <p:nvPr>
            <p:ph type="dt" idx="1"/>
          </p:nvPr>
        </p:nvSpPr>
        <p:spPr>
          <a:xfrm>
            <a:off x="3778250" y="0"/>
            <a:ext cx="2889250" cy="496888"/>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31287769-25F8-4F2B-93DB-6C355A45E98E}" type="datetimeFigureOut">
              <a:rPr lang="en-GB"/>
              <a:pPr>
                <a:defRPr/>
              </a:pPr>
              <a:t>24/11/2015</a:t>
            </a:fld>
            <a:endParaRPr lang="en-GB"/>
          </a:p>
        </p:txBody>
      </p:sp>
      <p:sp>
        <p:nvSpPr>
          <p:cNvPr id="4" name="Slide Image Placeholder 3"/>
          <p:cNvSpPr>
            <a:spLocks noGrp="1" noRot="1" noChangeAspect="1"/>
          </p:cNvSpPr>
          <p:nvPr>
            <p:ph type="sldImg" idx="2"/>
          </p:nvPr>
        </p:nvSpPr>
        <p:spPr>
          <a:xfrm>
            <a:off x="852488" y="744538"/>
            <a:ext cx="4964112" cy="3722687"/>
          </a:xfrm>
          <a:prstGeom prst="rect">
            <a:avLst/>
          </a:prstGeom>
          <a:noFill/>
          <a:ln w="12700">
            <a:solidFill>
              <a:prstClr val="black"/>
            </a:solidFill>
          </a:ln>
        </p:spPr>
        <p:txBody>
          <a:bodyPr vert="horz" lIns="91440" tIns="45720" rIns="91440" bIns="45720" rtlCol="0" anchor="ctr"/>
          <a:lstStyle/>
          <a:p>
            <a:pPr lvl="0"/>
            <a:endParaRPr lang="en-GB" noProof="0" dirty="0"/>
          </a:p>
        </p:txBody>
      </p:sp>
      <p:sp>
        <p:nvSpPr>
          <p:cNvPr id="5" name="Notes Placeholder 4"/>
          <p:cNvSpPr>
            <a:spLocks noGrp="1"/>
          </p:cNvSpPr>
          <p:nvPr>
            <p:ph type="body" sz="quarter" idx="3"/>
          </p:nvPr>
        </p:nvSpPr>
        <p:spPr>
          <a:xfrm>
            <a:off x="666750" y="4716463"/>
            <a:ext cx="5335588" cy="4467225"/>
          </a:xfrm>
          <a:prstGeom prst="rect">
            <a:avLst/>
          </a:prstGeom>
        </p:spPr>
        <p:txBody>
          <a:bodyPr vert="horz" lIns="91440" tIns="45720" rIns="91440" bIns="45720" rtlCol="0"/>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a:p>
        </p:txBody>
      </p:sp>
      <p:sp>
        <p:nvSpPr>
          <p:cNvPr id="6" name="Footer Placeholder 5"/>
          <p:cNvSpPr>
            <a:spLocks noGrp="1"/>
          </p:cNvSpPr>
          <p:nvPr>
            <p:ph type="ftr" sz="quarter" idx="4"/>
          </p:nvPr>
        </p:nvSpPr>
        <p:spPr>
          <a:xfrm>
            <a:off x="0" y="9429750"/>
            <a:ext cx="2889250" cy="496888"/>
          </a:xfrm>
          <a:prstGeom prst="rect">
            <a:avLst/>
          </a:prstGeom>
        </p:spPr>
        <p:txBody>
          <a:bodyPr vert="horz" lIns="91440" tIns="45720" rIns="91440" bIns="45720" rtlCol="0" anchor="b"/>
          <a:lstStyle>
            <a:lvl1pPr algn="l" fontAlgn="auto">
              <a:spcBef>
                <a:spcPts val="0"/>
              </a:spcBef>
              <a:spcAft>
                <a:spcPts val="0"/>
              </a:spcAft>
              <a:defRPr sz="1200">
                <a:latin typeface="Vodafone Rg" pitchFamily="34" charset="0"/>
                <a:ea typeface="+mn-ea"/>
              </a:defRPr>
            </a:lvl1pPr>
          </a:lstStyle>
          <a:p>
            <a:pPr>
              <a:defRPr/>
            </a:pPr>
            <a:endParaRPr lang="en-GB"/>
          </a:p>
        </p:txBody>
      </p:sp>
      <p:sp>
        <p:nvSpPr>
          <p:cNvPr id="7" name="Slide Number Placeholder 6"/>
          <p:cNvSpPr>
            <a:spLocks noGrp="1"/>
          </p:cNvSpPr>
          <p:nvPr>
            <p:ph type="sldNum" sz="quarter" idx="5"/>
          </p:nvPr>
        </p:nvSpPr>
        <p:spPr>
          <a:xfrm>
            <a:off x="3778250" y="9429750"/>
            <a:ext cx="2889250" cy="496888"/>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3139A159-CEF7-4F96-8B02-D80D95726B82}" type="slidenum">
              <a:rPr lang="en-GB"/>
              <a:pPr>
                <a:defRPr/>
              </a:pPr>
              <a:t>‹Nº›</a:t>
            </a:fld>
            <a:endParaRPr lang="en-GB"/>
          </a:p>
        </p:txBody>
      </p:sp>
    </p:spTree>
    <p:extLst>
      <p:ext uri="{BB962C8B-B14F-4D97-AF65-F5344CB8AC3E}">
        <p14:creationId xmlns:p14="http://schemas.microsoft.com/office/powerpoint/2010/main" val="27170900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Vodafone Rg" pitchFamily="34" charset="0"/>
        <a:ea typeface="MS PGothic" pitchFamily="34" charset="-128"/>
        <a:cs typeface="+mn-cs"/>
      </a:defRPr>
    </a:lvl1pPr>
    <a:lvl2pPr marL="457200" algn="l" rtl="0" eaLnBrk="0" fontAlgn="base" hangingPunct="0">
      <a:spcBef>
        <a:spcPct val="30000"/>
      </a:spcBef>
      <a:spcAft>
        <a:spcPct val="0"/>
      </a:spcAft>
      <a:defRPr sz="1200" kern="1200">
        <a:solidFill>
          <a:schemeClr val="tx1"/>
        </a:solidFill>
        <a:latin typeface="Vodafone Rg" pitchFamily="34"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Vodafone Rg" pitchFamily="34"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Vodafone Rg" pitchFamily="34"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Vodafone Rg" pitchFamily="34" charset="0"/>
        <a:ea typeface="MS PGothic"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n-GB" dirty="0"/>
          </a:p>
        </p:txBody>
      </p:sp>
      <p:sp>
        <p:nvSpPr>
          <p:cNvPr id="4" name="3 Marcador de número de diapositiva"/>
          <p:cNvSpPr>
            <a:spLocks noGrp="1"/>
          </p:cNvSpPr>
          <p:nvPr>
            <p:ph type="sldNum" sz="quarter" idx="10"/>
          </p:nvPr>
        </p:nvSpPr>
        <p:spPr/>
        <p:txBody>
          <a:bodyPr/>
          <a:lstStyle/>
          <a:p>
            <a:pPr>
              <a:defRPr/>
            </a:pPr>
            <a:fld id="{3139A159-CEF7-4F96-8B02-D80D95726B82}" type="slidenum">
              <a:rPr lang="en-GB" smtClean="0"/>
              <a:pPr>
                <a:defRPr/>
              </a:pPr>
              <a:t>5</a:t>
            </a:fld>
            <a:endParaRPr lang="en-GB"/>
          </a:p>
        </p:txBody>
      </p:sp>
    </p:spTree>
    <p:extLst>
      <p:ext uri="{BB962C8B-B14F-4D97-AF65-F5344CB8AC3E}">
        <p14:creationId xmlns:p14="http://schemas.microsoft.com/office/powerpoint/2010/main" val="2439488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n-GB" dirty="0"/>
          </a:p>
        </p:txBody>
      </p:sp>
      <p:sp>
        <p:nvSpPr>
          <p:cNvPr id="4" name="3 Marcador de número de diapositiva"/>
          <p:cNvSpPr>
            <a:spLocks noGrp="1"/>
          </p:cNvSpPr>
          <p:nvPr>
            <p:ph type="sldNum" sz="quarter" idx="10"/>
          </p:nvPr>
        </p:nvSpPr>
        <p:spPr/>
        <p:txBody>
          <a:bodyPr/>
          <a:lstStyle/>
          <a:p>
            <a:pPr>
              <a:defRPr/>
            </a:pPr>
            <a:fld id="{3139A159-CEF7-4F96-8B02-D80D95726B82}" type="slidenum">
              <a:rPr lang="en-GB" smtClean="0"/>
              <a:pPr>
                <a:defRPr/>
              </a:pPr>
              <a:t>10</a:t>
            </a:fld>
            <a:endParaRPr lang="en-GB"/>
          </a:p>
        </p:txBody>
      </p:sp>
    </p:spTree>
    <p:extLst>
      <p:ext uri="{BB962C8B-B14F-4D97-AF65-F5344CB8AC3E}">
        <p14:creationId xmlns:p14="http://schemas.microsoft.com/office/powerpoint/2010/main" val="4124549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n-GB" dirty="0"/>
          </a:p>
        </p:txBody>
      </p:sp>
      <p:sp>
        <p:nvSpPr>
          <p:cNvPr id="4" name="3 Marcador de número de diapositiva"/>
          <p:cNvSpPr>
            <a:spLocks noGrp="1"/>
          </p:cNvSpPr>
          <p:nvPr>
            <p:ph type="sldNum" sz="quarter" idx="10"/>
          </p:nvPr>
        </p:nvSpPr>
        <p:spPr/>
        <p:txBody>
          <a:bodyPr/>
          <a:lstStyle/>
          <a:p>
            <a:pPr>
              <a:defRPr/>
            </a:pPr>
            <a:fld id="{3139A159-CEF7-4F96-8B02-D80D95726B82}" type="slidenum">
              <a:rPr lang="en-GB" smtClean="0"/>
              <a:pPr>
                <a:defRPr/>
              </a:pPr>
              <a:t>11</a:t>
            </a:fld>
            <a:endParaRPr lang="en-GB"/>
          </a:p>
        </p:txBody>
      </p:sp>
    </p:spTree>
    <p:extLst>
      <p:ext uri="{BB962C8B-B14F-4D97-AF65-F5344CB8AC3E}">
        <p14:creationId xmlns:p14="http://schemas.microsoft.com/office/powerpoint/2010/main" val="41245498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smtClean="0"/>
              <a:t>Añadir</a:t>
            </a:r>
            <a:r>
              <a:rPr lang="es-ES" baseline="0" dirty="0" smtClean="0"/>
              <a:t> </a:t>
            </a:r>
            <a:r>
              <a:rPr lang="es-ES" dirty="0" smtClean="0"/>
              <a:t> Letra M: LTE 2100</a:t>
            </a:r>
            <a:endParaRPr lang="en-GB" dirty="0"/>
          </a:p>
        </p:txBody>
      </p:sp>
      <p:sp>
        <p:nvSpPr>
          <p:cNvPr id="4" name="3 Marcador de número de diapositiva"/>
          <p:cNvSpPr>
            <a:spLocks noGrp="1"/>
          </p:cNvSpPr>
          <p:nvPr>
            <p:ph type="sldNum" sz="quarter" idx="10"/>
          </p:nvPr>
        </p:nvSpPr>
        <p:spPr/>
        <p:txBody>
          <a:bodyPr/>
          <a:lstStyle/>
          <a:p>
            <a:pPr>
              <a:defRPr/>
            </a:pPr>
            <a:fld id="{3139A159-CEF7-4F96-8B02-D80D95726B82}" type="slidenum">
              <a:rPr lang="en-GB" smtClean="0"/>
              <a:pPr>
                <a:defRPr/>
              </a:pPr>
              <a:t>12</a:t>
            </a:fld>
            <a:endParaRPr lang="en-GB"/>
          </a:p>
        </p:txBody>
      </p:sp>
    </p:spTree>
    <p:extLst>
      <p:ext uri="{BB962C8B-B14F-4D97-AF65-F5344CB8AC3E}">
        <p14:creationId xmlns:p14="http://schemas.microsoft.com/office/powerpoint/2010/main" val="194917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smtClean="0"/>
              <a:t>Añadir</a:t>
            </a:r>
            <a:r>
              <a:rPr lang="es-ES" baseline="0" dirty="0" smtClean="0"/>
              <a:t> </a:t>
            </a:r>
            <a:r>
              <a:rPr lang="es-ES" dirty="0" smtClean="0"/>
              <a:t> Letra M: LTE 2100</a:t>
            </a:r>
            <a:endParaRPr lang="en-GB" dirty="0"/>
          </a:p>
        </p:txBody>
      </p:sp>
      <p:sp>
        <p:nvSpPr>
          <p:cNvPr id="4" name="3 Marcador de número de diapositiva"/>
          <p:cNvSpPr>
            <a:spLocks noGrp="1"/>
          </p:cNvSpPr>
          <p:nvPr>
            <p:ph type="sldNum" sz="quarter" idx="10"/>
          </p:nvPr>
        </p:nvSpPr>
        <p:spPr/>
        <p:txBody>
          <a:bodyPr/>
          <a:lstStyle/>
          <a:p>
            <a:pPr>
              <a:defRPr/>
            </a:pPr>
            <a:fld id="{3139A159-CEF7-4F96-8B02-D80D95726B82}" type="slidenum">
              <a:rPr lang="en-GB" smtClean="0"/>
              <a:pPr>
                <a:defRPr/>
              </a:pPr>
              <a:t>13</a:t>
            </a:fld>
            <a:endParaRPr lang="en-GB"/>
          </a:p>
        </p:txBody>
      </p:sp>
    </p:spTree>
    <p:extLst>
      <p:ext uri="{BB962C8B-B14F-4D97-AF65-F5344CB8AC3E}">
        <p14:creationId xmlns:p14="http://schemas.microsoft.com/office/powerpoint/2010/main" val="194917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n-GB" dirty="0"/>
          </a:p>
        </p:txBody>
      </p:sp>
      <p:sp>
        <p:nvSpPr>
          <p:cNvPr id="4" name="3 Marcador de número de diapositiva"/>
          <p:cNvSpPr>
            <a:spLocks noGrp="1"/>
          </p:cNvSpPr>
          <p:nvPr>
            <p:ph type="sldNum" sz="quarter" idx="10"/>
          </p:nvPr>
        </p:nvSpPr>
        <p:spPr/>
        <p:txBody>
          <a:bodyPr/>
          <a:lstStyle/>
          <a:p>
            <a:pPr>
              <a:defRPr/>
            </a:pPr>
            <a:fld id="{3139A159-CEF7-4F96-8B02-D80D95726B82}" type="slidenum">
              <a:rPr lang="en-GB" smtClean="0"/>
              <a:pPr>
                <a:defRPr/>
              </a:pPr>
              <a:t>14</a:t>
            </a:fld>
            <a:endParaRPr lang="en-GB"/>
          </a:p>
        </p:txBody>
      </p:sp>
    </p:spTree>
    <p:extLst>
      <p:ext uri="{BB962C8B-B14F-4D97-AF65-F5344CB8AC3E}">
        <p14:creationId xmlns:p14="http://schemas.microsoft.com/office/powerpoint/2010/main" val="32554703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smtClean="0"/>
              <a:t>Letra</a:t>
            </a:r>
            <a:r>
              <a:rPr lang="es-ES" baseline="0" dirty="0" smtClean="0"/>
              <a:t> M</a:t>
            </a:r>
            <a:endParaRPr lang="en-GB" dirty="0"/>
          </a:p>
        </p:txBody>
      </p:sp>
      <p:sp>
        <p:nvSpPr>
          <p:cNvPr id="4" name="3 Marcador de número de diapositiva"/>
          <p:cNvSpPr>
            <a:spLocks noGrp="1"/>
          </p:cNvSpPr>
          <p:nvPr>
            <p:ph type="sldNum" sz="quarter" idx="10"/>
          </p:nvPr>
        </p:nvSpPr>
        <p:spPr/>
        <p:txBody>
          <a:bodyPr/>
          <a:lstStyle/>
          <a:p>
            <a:pPr>
              <a:defRPr/>
            </a:pPr>
            <a:fld id="{3139A159-CEF7-4F96-8B02-D80D95726B82}" type="slidenum">
              <a:rPr lang="en-GB" smtClean="0"/>
              <a:pPr>
                <a:defRPr/>
              </a:pPr>
              <a:t>15</a:t>
            </a:fld>
            <a:endParaRPr lang="en-GB"/>
          </a:p>
        </p:txBody>
      </p:sp>
    </p:spTree>
    <p:extLst>
      <p:ext uri="{BB962C8B-B14F-4D97-AF65-F5344CB8AC3E}">
        <p14:creationId xmlns:p14="http://schemas.microsoft.com/office/powerpoint/2010/main" val="27194340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n-GB" dirty="0"/>
          </a:p>
        </p:txBody>
      </p:sp>
      <p:sp>
        <p:nvSpPr>
          <p:cNvPr id="4" name="3 Marcador de número de diapositiva"/>
          <p:cNvSpPr>
            <a:spLocks noGrp="1"/>
          </p:cNvSpPr>
          <p:nvPr>
            <p:ph type="sldNum" sz="quarter" idx="10"/>
          </p:nvPr>
        </p:nvSpPr>
        <p:spPr/>
        <p:txBody>
          <a:bodyPr/>
          <a:lstStyle/>
          <a:p>
            <a:fld id="{C6839733-28F2-4033-BC0F-AAEC167FFBEF}" type="slidenum">
              <a:rPr lang="en-GB" smtClean="0"/>
              <a:pPr/>
              <a:t>40</a:t>
            </a:fld>
            <a:endParaRPr lang="en-GB"/>
          </a:p>
        </p:txBody>
      </p:sp>
    </p:spTree>
    <p:extLst>
      <p:ext uri="{BB962C8B-B14F-4D97-AF65-F5344CB8AC3E}">
        <p14:creationId xmlns:p14="http://schemas.microsoft.com/office/powerpoint/2010/main" val="23288928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n-GB" dirty="0"/>
          </a:p>
        </p:txBody>
      </p:sp>
      <p:sp>
        <p:nvSpPr>
          <p:cNvPr id="4" name="3 Marcador de número de diapositiva"/>
          <p:cNvSpPr>
            <a:spLocks noGrp="1"/>
          </p:cNvSpPr>
          <p:nvPr>
            <p:ph type="sldNum" sz="quarter" idx="10"/>
          </p:nvPr>
        </p:nvSpPr>
        <p:spPr/>
        <p:txBody>
          <a:bodyPr/>
          <a:lstStyle/>
          <a:p>
            <a:pPr>
              <a:defRPr/>
            </a:pPr>
            <a:fld id="{3139A159-CEF7-4F96-8B02-D80D95726B82}" type="slidenum">
              <a:rPr lang="en-GB" smtClean="0"/>
              <a:pPr>
                <a:defRPr/>
              </a:pPr>
              <a:t>48</a:t>
            </a:fld>
            <a:endParaRPr lang="en-GB"/>
          </a:p>
        </p:txBody>
      </p:sp>
    </p:spTree>
    <p:extLst>
      <p:ext uri="{BB962C8B-B14F-4D97-AF65-F5344CB8AC3E}">
        <p14:creationId xmlns:p14="http://schemas.microsoft.com/office/powerpoint/2010/main" val="16566287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01">
    <p:spTree>
      <p:nvGrpSpPr>
        <p:cNvPr id="1" name=""/>
        <p:cNvGrpSpPr/>
        <p:nvPr/>
      </p:nvGrpSpPr>
      <p:grpSpPr>
        <a:xfrm>
          <a:off x="0" y="0"/>
          <a:ext cx="0" cy="0"/>
          <a:chOff x="0" y="0"/>
          <a:chExt cx="0" cy="0"/>
        </a:xfrm>
      </p:grpSpPr>
      <p:pic>
        <p:nvPicPr>
          <p:cNvPr id="4" name="Picture 4"/>
          <p:cNvPicPr>
            <a:picLocks noChangeAspect="1"/>
          </p:cNvPicPr>
          <p:nvPr userDrawn="1"/>
        </p:nvPicPr>
        <p:blipFill>
          <a:blip r:embed="rId2">
            <a:extLst>
              <a:ext uri="{28A0092B-C50C-407E-A947-70E740481C1C}">
                <a14:useLocalDpi xmlns:a14="http://schemas.microsoft.com/office/drawing/2010/main" val="0"/>
              </a:ext>
            </a:extLst>
          </a:blip>
          <a:srcRect l="12476" r="12502"/>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5317762" y="3658445"/>
            <a:ext cx="3445924" cy="1858444"/>
          </a:xfrm>
        </p:spPr>
        <p:txBody>
          <a:bodyPr anchor="b">
            <a:normAutofit/>
          </a:bodyPr>
          <a:lstStyle>
            <a:lvl1pPr algn="r">
              <a:lnSpc>
                <a:spcPts val="3440"/>
              </a:lnSpc>
              <a:defRPr sz="3200" b="1" i="0">
                <a:solidFill>
                  <a:schemeClr val="accent1"/>
                </a:solidFill>
                <a:latin typeface="+mj-lt"/>
                <a:cs typeface="Arial" pitchFamily="34" charset="0"/>
              </a:defRPr>
            </a:lvl1pPr>
          </a:lstStyle>
          <a:p>
            <a:r>
              <a:rPr lang="es-ES" smtClean="0"/>
              <a:t>Haga clic para modificar el estilo de título del patrón</a:t>
            </a:r>
            <a:endParaRPr lang="en-GB" dirty="0"/>
          </a:p>
        </p:txBody>
      </p:sp>
      <p:sp>
        <p:nvSpPr>
          <p:cNvPr id="3" name="Subtitle 2"/>
          <p:cNvSpPr>
            <a:spLocks noGrp="1"/>
          </p:cNvSpPr>
          <p:nvPr>
            <p:ph type="subTitle" idx="1"/>
          </p:nvPr>
        </p:nvSpPr>
        <p:spPr>
          <a:xfrm>
            <a:off x="5317761" y="5692603"/>
            <a:ext cx="3454392" cy="741183"/>
          </a:xfrm>
        </p:spPr>
        <p:txBody>
          <a:bodyPr>
            <a:noAutofit/>
          </a:bodyPr>
          <a:lstStyle>
            <a:lvl1pPr marL="0" indent="0" algn="r">
              <a:buNone/>
              <a:defRPr sz="1600">
                <a:solidFill>
                  <a:schemeClr val="accent1"/>
                </a:solidFill>
                <a:latin typeface="+mn-lt"/>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GB" dirty="0"/>
          </a:p>
        </p:txBody>
      </p:sp>
    </p:spTree>
    <p:extLst>
      <p:ext uri="{BB962C8B-B14F-4D97-AF65-F5344CB8AC3E}">
        <p14:creationId xmlns:p14="http://schemas.microsoft.com/office/powerpoint/2010/main" val="2500860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sp>
        <p:nvSpPr>
          <p:cNvPr id="2" name="Slide Number Placeholder 3"/>
          <p:cNvSpPr>
            <a:spLocks noGrp="1"/>
          </p:cNvSpPr>
          <p:nvPr userDrawn="1">
            <p:ph type="sldNum" sz="quarter" idx="10"/>
          </p:nvPr>
        </p:nvSpPr>
        <p:spPr/>
        <p:txBody>
          <a:bodyPr/>
          <a:lstStyle>
            <a:lvl1pPr>
              <a:defRPr/>
            </a:lvl1pPr>
          </a:lstStyle>
          <a:p>
            <a:pPr>
              <a:defRPr/>
            </a:pPr>
            <a:fld id="{BBFBB3F0-84CD-485E-A179-24EEE05DA323}" type="slidenum">
              <a:rPr lang="en-GB"/>
              <a:pPr>
                <a:defRPr/>
              </a:pPr>
              <a:t>‹Nº›</a:t>
            </a:fld>
            <a:endParaRPr lang="en-GB"/>
          </a:p>
        </p:txBody>
      </p:sp>
    </p:spTree>
    <p:extLst>
      <p:ext uri="{BB962C8B-B14F-4D97-AF65-F5344CB8AC3E}">
        <p14:creationId xmlns:p14="http://schemas.microsoft.com/office/powerpoint/2010/main" val="3600307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tatement and Image">
    <p:spTree>
      <p:nvGrpSpPr>
        <p:cNvPr id="1" name=""/>
        <p:cNvGrpSpPr/>
        <p:nvPr/>
      </p:nvGrpSpPr>
      <p:grpSpPr>
        <a:xfrm>
          <a:off x="0" y="0"/>
          <a:ext cx="0" cy="0"/>
          <a:chOff x="0" y="0"/>
          <a:chExt cx="0" cy="0"/>
        </a:xfrm>
      </p:grpSpPr>
      <p:sp>
        <p:nvSpPr>
          <p:cNvPr id="2" name="Title 1"/>
          <p:cNvSpPr>
            <a:spLocks noGrp="1"/>
          </p:cNvSpPr>
          <p:nvPr>
            <p:ph type="title"/>
          </p:nvPr>
        </p:nvSpPr>
        <p:spPr>
          <a:xfrm>
            <a:off x="435600" y="3748800"/>
            <a:ext cx="1890000" cy="2472000"/>
          </a:xfrm>
        </p:spPr>
        <p:txBody>
          <a:bodyPr rtlCol="0" anchor="ctr">
            <a:noAutofit/>
          </a:bodyPr>
          <a:lstStyle>
            <a:lvl1pPr>
              <a:defRPr lang="en-GB" sz="2400" i="0" dirty="0">
                <a:solidFill>
                  <a:schemeClr val="bg1"/>
                </a:solidFill>
                <a:latin typeface="Vodafone Rg" pitchFamily="34" charset="0"/>
                <a:cs typeface="Arial" pitchFamily="34" charset="0"/>
              </a:defRPr>
            </a:lvl1pPr>
          </a:lstStyle>
          <a:p>
            <a:pPr lvl="0"/>
            <a:r>
              <a:rPr lang="es-ES" smtClean="0"/>
              <a:t>Haga clic para modificar el estilo de título del patrón</a:t>
            </a:r>
            <a:endParaRPr lang="en-GB"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pPr>
              <a:defRPr/>
            </a:pPr>
            <a:fld id="{E29AC3EB-290A-406B-BB0C-CAF0CEBA4021}" type="slidenum">
              <a:rPr lang="en-GB"/>
              <a:pPr>
                <a:defRPr/>
              </a:pPr>
              <a:t>‹Nº›</a:t>
            </a:fld>
            <a:endParaRPr lang="en-GB"/>
          </a:p>
        </p:txBody>
      </p:sp>
    </p:spTree>
    <p:extLst>
      <p:ext uri="{BB962C8B-B14F-4D97-AF65-F5344CB8AC3E}">
        <p14:creationId xmlns:p14="http://schemas.microsoft.com/office/powerpoint/2010/main" val="11799288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Divider slide">
    <p:bg>
      <p:bgPr>
        <a:solidFill>
          <a:schemeClr val="accent1"/>
        </a:solidFill>
        <a:effectLst/>
      </p:bgPr>
    </p:bg>
    <p:spTree>
      <p:nvGrpSpPr>
        <p:cNvPr id="1" name=""/>
        <p:cNvGrpSpPr/>
        <p:nvPr/>
      </p:nvGrpSpPr>
      <p:grpSpPr>
        <a:xfrm>
          <a:off x="0" y="0"/>
          <a:ext cx="0" cy="0"/>
          <a:chOff x="0" y="0"/>
          <a:chExt cx="0" cy="0"/>
        </a:xfrm>
      </p:grpSpPr>
      <p:pic>
        <p:nvPicPr>
          <p:cNvPr id="3" name="Picture 3" descr="whiteRhombus.png"/>
          <p:cNvPicPr>
            <a:picLocks noChangeAspect="1"/>
          </p:cNvPicPr>
          <p:nvPr userDrawn="1"/>
        </p:nvPicPr>
        <p:blipFill>
          <a:blip r:embed="rId2">
            <a:extLst>
              <a:ext uri="{28A0092B-C50C-407E-A947-70E740481C1C}">
                <a14:useLocalDpi xmlns:a14="http://schemas.microsoft.com/office/drawing/2010/main" val="0"/>
              </a:ext>
            </a:extLst>
          </a:blip>
          <a:srcRect t="21112" r="74731" b="21581"/>
          <a:stretch>
            <a:fillRect/>
          </a:stretch>
        </p:blipFill>
        <p:spPr bwMode="auto">
          <a:xfrm>
            <a:off x="6786563" y="0"/>
            <a:ext cx="235743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68313" y="1816501"/>
            <a:ext cx="6391275" cy="3026433"/>
          </a:xfrm>
        </p:spPr>
        <p:txBody>
          <a:bodyPr>
            <a:noAutofit/>
          </a:bodyPr>
          <a:lstStyle>
            <a:lvl1pPr>
              <a:lnSpc>
                <a:spcPct val="100000"/>
              </a:lnSpc>
              <a:defRPr sz="3200" b="1">
                <a:solidFill>
                  <a:schemeClr val="bg1"/>
                </a:solidFill>
                <a:latin typeface="Vodafone Rg" pitchFamily="34" charset="0"/>
              </a:defRPr>
            </a:lvl1pPr>
          </a:lstStyle>
          <a:p>
            <a:r>
              <a:rPr lang="es-ES" smtClean="0"/>
              <a:t>Haga clic para modificar el estilo de título del patrón</a:t>
            </a:r>
            <a:endParaRPr lang="en-GB" dirty="0"/>
          </a:p>
        </p:txBody>
      </p:sp>
    </p:spTree>
    <p:extLst>
      <p:ext uri="{BB962C8B-B14F-4D97-AF65-F5344CB8AC3E}">
        <p14:creationId xmlns:p14="http://schemas.microsoft.com/office/powerpoint/2010/main" val="36109873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x3 Video placeholder">
    <p:bg>
      <p:bgPr>
        <a:solidFill>
          <a:schemeClr val="accent1"/>
        </a:solidFill>
        <a:effectLst/>
      </p:bgPr>
    </p:bg>
    <p:spTree>
      <p:nvGrpSpPr>
        <p:cNvPr id="1" name=""/>
        <p:cNvGrpSpPr/>
        <p:nvPr/>
      </p:nvGrpSpPr>
      <p:grpSpPr>
        <a:xfrm>
          <a:off x="0" y="0"/>
          <a:ext cx="0" cy="0"/>
          <a:chOff x="0" y="0"/>
          <a:chExt cx="0" cy="0"/>
        </a:xfrm>
      </p:grpSpPr>
      <p:grpSp>
        <p:nvGrpSpPr>
          <p:cNvPr id="3" name="Group 1"/>
          <p:cNvGrpSpPr>
            <a:grpSpLocks/>
          </p:cNvGrpSpPr>
          <p:nvPr userDrawn="1"/>
        </p:nvGrpSpPr>
        <p:grpSpPr bwMode="auto">
          <a:xfrm>
            <a:off x="7943850" y="5372100"/>
            <a:ext cx="1957388" cy="1377950"/>
            <a:chOff x="7944309" y="5372572"/>
            <a:chExt cx="1957688" cy="1377309"/>
          </a:xfrm>
        </p:grpSpPr>
        <p:sp>
          <p:nvSpPr>
            <p:cNvPr id="4" name="Rectangle 12"/>
            <p:cNvSpPr>
              <a:spLocks/>
            </p:cNvSpPr>
            <p:nvPr userDrawn="1"/>
          </p:nvSpPr>
          <p:spPr bwMode="auto">
            <a:xfrm rot="18900000" flipH="1">
              <a:off x="8050546" y="5372572"/>
              <a:ext cx="1851451" cy="1377309"/>
            </a:xfrm>
            <a:custGeom>
              <a:avLst/>
              <a:gdLst>
                <a:gd name="T0" fmla="*/ 0 w 1851451"/>
                <a:gd name="T1" fmla="*/ 133 h 1377309"/>
                <a:gd name="T2" fmla="*/ 1377176 w 1851451"/>
                <a:gd name="T3" fmla="*/ 1377309 h 1377309"/>
                <a:gd name="T4" fmla="*/ 1851371 w 1851451"/>
                <a:gd name="T5" fmla="*/ 903114 h 1377309"/>
                <a:gd name="T6" fmla="*/ 1851439 w 1851451"/>
                <a:gd name="T7" fmla="*/ 282776 h 1377309"/>
                <a:gd name="T8" fmla="*/ 1544424 w 1851451"/>
                <a:gd name="T9" fmla="*/ 0 h 1377309"/>
                <a:gd name="T10" fmla="*/ 0 w 1851451"/>
                <a:gd name="T11" fmla="*/ 133 h 137730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51451" h="1377309">
                  <a:moveTo>
                    <a:pt x="0" y="133"/>
                  </a:moveTo>
                  <a:lnTo>
                    <a:pt x="1377176" y="1377309"/>
                  </a:lnTo>
                  <a:lnTo>
                    <a:pt x="1851371" y="903114"/>
                  </a:lnTo>
                  <a:cubicBezTo>
                    <a:pt x="1851434" y="792258"/>
                    <a:pt x="1851472" y="600588"/>
                    <a:pt x="1851439" y="282776"/>
                  </a:cubicBezTo>
                  <a:cubicBezTo>
                    <a:pt x="1697932" y="141388"/>
                    <a:pt x="1722166" y="10776"/>
                    <a:pt x="1544424" y="0"/>
                  </a:cubicBezTo>
                  <a:lnTo>
                    <a:pt x="0" y="133"/>
                  </a:lnTo>
                  <a:close/>
                </a:path>
              </a:pathLst>
            </a:custGeom>
            <a:solidFill>
              <a:schemeClr val="bg1"/>
            </a:solidFill>
            <a:ln>
              <a:noFill/>
            </a:ln>
            <a:extLst>
              <a:ext uri="{91240B29-F687-4F45-9708-019B960494DF}">
                <a14:hiddenLine xmlns:a14="http://schemas.microsoft.com/office/drawing/2010/main" w="3175" cap="flat" cmpd="sng">
                  <a:solidFill>
                    <a:srgbClr val="000000"/>
                  </a:solidFill>
                  <a:prstDash val="solid"/>
                  <a:round/>
                  <a:headEnd type="none" w="med" len="med"/>
                  <a:tailEnd type="none" w="med" len="med"/>
                </a14:hiddenLine>
              </a:ext>
            </a:extLst>
          </p:spPr>
          <p:txBody>
            <a:bodyPr lIns="90000" tIns="46800" rIns="90000" bIns="46800"/>
            <a:lstStyle/>
            <a:p>
              <a:endParaRPr lang="en-GB"/>
            </a:p>
          </p:txBody>
        </p:sp>
        <p:pic>
          <p:nvPicPr>
            <p:cNvPr id="6" name="Picture 18" descr="VF_4col.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44309" y="5938943"/>
              <a:ext cx="593628" cy="582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 name="Media Placeholder 4"/>
          <p:cNvSpPr>
            <a:spLocks noGrp="1"/>
          </p:cNvSpPr>
          <p:nvPr>
            <p:ph type="media" sz="quarter" idx="10"/>
          </p:nvPr>
        </p:nvSpPr>
        <p:spPr>
          <a:xfrm>
            <a:off x="1320668" y="1317625"/>
            <a:ext cx="6491692" cy="4868769"/>
          </a:xfrm>
          <a:solidFill>
            <a:schemeClr val="tx1"/>
          </a:solidFill>
        </p:spPr>
        <p:txBody>
          <a:bodyPr lIns="72000" tIns="72000" rtlCol="0">
            <a:noAutofit/>
          </a:bodyPr>
          <a:lstStyle>
            <a:lvl1pPr marL="0" indent="0">
              <a:buNone/>
              <a:defRPr>
                <a:solidFill>
                  <a:srgbClr val="FFFFFF"/>
                </a:solidFill>
              </a:defRPr>
            </a:lvl1pPr>
          </a:lstStyle>
          <a:p>
            <a:pPr lvl="0"/>
            <a:r>
              <a:rPr lang="es-ES" noProof="0" smtClean="0"/>
              <a:t>Haga clic en el icono para agregar medios</a:t>
            </a:r>
            <a:endParaRPr lang="en-US" noProof="0" dirty="0"/>
          </a:p>
        </p:txBody>
      </p:sp>
      <p:sp>
        <p:nvSpPr>
          <p:cNvPr id="7" name="Slide Number Placeholder 2"/>
          <p:cNvSpPr>
            <a:spLocks noGrp="1"/>
          </p:cNvSpPr>
          <p:nvPr>
            <p:ph type="sldNum" sz="quarter" idx="11"/>
          </p:nvPr>
        </p:nvSpPr>
        <p:spPr/>
        <p:txBody>
          <a:bodyPr/>
          <a:lstStyle>
            <a:lvl1pPr>
              <a:defRPr>
                <a:solidFill>
                  <a:schemeClr val="tx1"/>
                </a:solidFill>
              </a:defRPr>
            </a:lvl1pPr>
          </a:lstStyle>
          <a:p>
            <a:pPr>
              <a:defRPr/>
            </a:pPr>
            <a:fld id="{E1790D98-FE2F-4B68-B65C-839C65F9503E}" type="slidenum">
              <a:rPr lang="en-GB"/>
              <a:pPr>
                <a:defRPr/>
              </a:pPr>
              <a:t>‹Nº›</a:t>
            </a:fld>
            <a:endParaRPr lang="en-GB"/>
          </a:p>
        </p:txBody>
      </p:sp>
    </p:spTree>
    <p:extLst>
      <p:ext uri="{BB962C8B-B14F-4D97-AF65-F5344CB8AC3E}">
        <p14:creationId xmlns:p14="http://schemas.microsoft.com/office/powerpoint/2010/main" val="37530281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6x9 Video placeholder">
    <p:bg>
      <p:bgPr>
        <a:solidFill>
          <a:schemeClr val="accent1"/>
        </a:solidFill>
        <a:effectLst/>
      </p:bgPr>
    </p:bg>
    <p:spTree>
      <p:nvGrpSpPr>
        <p:cNvPr id="1" name=""/>
        <p:cNvGrpSpPr/>
        <p:nvPr/>
      </p:nvGrpSpPr>
      <p:grpSpPr>
        <a:xfrm>
          <a:off x="0" y="0"/>
          <a:ext cx="0" cy="0"/>
          <a:chOff x="0" y="0"/>
          <a:chExt cx="0" cy="0"/>
        </a:xfrm>
      </p:grpSpPr>
      <p:grpSp>
        <p:nvGrpSpPr>
          <p:cNvPr id="3" name="Group 27"/>
          <p:cNvGrpSpPr>
            <a:grpSpLocks/>
          </p:cNvGrpSpPr>
          <p:nvPr userDrawn="1"/>
        </p:nvGrpSpPr>
        <p:grpSpPr bwMode="auto">
          <a:xfrm>
            <a:off x="7943850" y="5372100"/>
            <a:ext cx="1957388" cy="1377950"/>
            <a:chOff x="7944309" y="5372572"/>
            <a:chExt cx="1957688" cy="1377309"/>
          </a:xfrm>
        </p:grpSpPr>
        <p:sp>
          <p:nvSpPr>
            <p:cNvPr id="4" name="Rectangle 12"/>
            <p:cNvSpPr>
              <a:spLocks/>
            </p:cNvSpPr>
            <p:nvPr userDrawn="1"/>
          </p:nvSpPr>
          <p:spPr bwMode="auto">
            <a:xfrm rot="18900000" flipH="1">
              <a:off x="8050546" y="5372572"/>
              <a:ext cx="1851451" cy="1377309"/>
            </a:xfrm>
            <a:custGeom>
              <a:avLst/>
              <a:gdLst>
                <a:gd name="T0" fmla="*/ 0 w 1851451"/>
                <a:gd name="T1" fmla="*/ 133 h 1377309"/>
                <a:gd name="T2" fmla="*/ 1377176 w 1851451"/>
                <a:gd name="T3" fmla="*/ 1377309 h 1377309"/>
                <a:gd name="T4" fmla="*/ 1851371 w 1851451"/>
                <a:gd name="T5" fmla="*/ 903114 h 1377309"/>
                <a:gd name="T6" fmla="*/ 1851439 w 1851451"/>
                <a:gd name="T7" fmla="*/ 282776 h 1377309"/>
                <a:gd name="T8" fmla="*/ 1544424 w 1851451"/>
                <a:gd name="T9" fmla="*/ 0 h 1377309"/>
                <a:gd name="T10" fmla="*/ 0 w 1851451"/>
                <a:gd name="T11" fmla="*/ 133 h 137730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51451" h="1377309">
                  <a:moveTo>
                    <a:pt x="0" y="133"/>
                  </a:moveTo>
                  <a:lnTo>
                    <a:pt x="1377176" y="1377309"/>
                  </a:lnTo>
                  <a:lnTo>
                    <a:pt x="1851371" y="903114"/>
                  </a:lnTo>
                  <a:cubicBezTo>
                    <a:pt x="1851434" y="792258"/>
                    <a:pt x="1851472" y="600588"/>
                    <a:pt x="1851439" y="282776"/>
                  </a:cubicBezTo>
                  <a:cubicBezTo>
                    <a:pt x="1697932" y="141388"/>
                    <a:pt x="1722166" y="10776"/>
                    <a:pt x="1544424" y="0"/>
                  </a:cubicBezTo>
                  <a:lnTo>
                    <a:pt x="0" y="133"/>
                  </a:lnTo>
                  <a:close/>
                </a:path>
              </a:pathLst>
            </a:custGeom>
            <a:solidFill>
              <a:schemeClr val="bg1"/>
            </a:solidFill>
            <a:ln>
              <a:noFill/>
            </a:ln>
            <a:extLst>
              <a:ext uri="{91240B29-F687-4F45-9708-019B960494DF}">
                <a14:hiddenLine xmlns:a14="http://schemas.microsoft.com/office/drawing/2010/main" w="3175" cap="flat" cmpd="sng">
                  <a:solidFill>
                    <a:srgbClr val="000000"/>
                  </a:solidFill>
                  <a:prstDash val="solid"/>
                  <a:round/>
                  <a:headEnd type="none" w="med" len="med"/>
                  <a:tailEnd type="none" w="med" len="med"/>
                </a14:hiddenLine>
              </a:ext>
            </a:extLst>
          </p:spPr>
          <p:txBody>
            <a:bodyPr lIns="90000" tIns="46800" rIns="90000" bIns="46800"/>
            <a:lstStyle/>
            <a:p>
              <a:endParaRPr lang="en-GB"/>
            </a:p>
          </p:txBody>
        </p:sp>
        <p:pic>
          <p:nvPicPr>
            <p:cNvPr id="6" name="Picture 29" descr="VF_4col.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44309" y="5938943"/>
              <a:ext cx="593628" cy="582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 name="Media Placeholder 4"/>
          <p:cNvSpPr>
            <a:spLocks noGrp="1"/>
          </p:cNvSpPr>
          <p:nvPr>
            <p:ph type="media" sz="quarter" idx="10"/>
          </p:nvPr>
        </p:nvSpPr>
        <p:spPr>
          <a:xfrm>
            <a:off x="1068750" y="1296327"/>
            <a:ext cx="7006500" cy="3941158"/>
          </a:xfrm>
          <a:solidFill>
            <a:schemeClr val="tx1"/>
          </a:solidFill>
        </p:spPr>
        <p:txBody>
          <a:bodyPr lIns="72000" tIns="72000" rtlCol="0">
            <a:noAutofit/>
          </a:bodyPr>
          <a:lstStyle>
            <a:lvl1pPr marL="0" indent="0">
              <a:buNone/>
              <a:defRPr>
                <a:solidFill>
                  <a:srgbClr val="FFFFFF"/>
                </a:solidFill>
              </a:defRPr>
            </a:lvl1pPr>
          </a:lstStyle>
          <a:p>
            <a:pPr lvl="0"/>
            <a:r>
              <a:rPr lang="es-ES" noProof="0" smtClean="0"/>
              <a:t>Haga clic en el icono para agregar medios</a:t>
            </a:r>
            <a:endParaRPr lang="en-US" noProof="0" dirty="0"/>
          </a:p>
        </p:txBody>
      </p:sp>
      <p:sp>
        <p:nvSpPr>
          <p:cNvPr id="7" name="Slide Number Placeholder 1"/>
          <p:cNvSpPr>
            <a:spLocks noGrp="1"/>
          </p:cNvSpPr>
          <p:nvPr>
            <p:ph type="sldNum" sz="quarter" idx="11"/>
          </p:nvPr>
        </p:nvSpPr>
        <p:spPr/>
        <p:txBody>
          <a:bodyPr/>
          <a:lstStyle>
            <a:lvl1pPr>
              <a:defRPr>
                <a:solidFill>
                  <a:schemeClr val="tx1"/>
                </a:solidFill>
              </a:defRPr>
            </a:lvl1pPr>
          </a:lstStyle>
          <a:p>
            <a:pPr>
              <a:defRPr/>
            </a:pPr>
            <a:fld id="{659D3846-FE37-4E17-B2E2-146D0A3A7D77}" type="slidenum">
              <a:rPr lang="en-GB"/>
              <a:pPr>
                <a:defRPr/>
              </a:pPr>
              <a:t>‹Nº›</a:t>
            </a:fld>
            <a:endParaRPr lang="en-GB"/>
          </a:p>
        </p:txBody>
      </p:sp>
    </p:spTree>
    <p:extLst>
      <p:ext uri="{BB962C8B-B14F-4D97-AF65-F5344CB8AC3E}">
        <p14:creationId xmlns:p14="http://schemas.microsoft.com/office/powerpoint/2010/main" val="3205361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02">
    <p:spTree>
      <p:nvGrpSpPr>
        <p:cNvPr id="1" name=""/>
        <p:cNvGrpSpPr/>
        <p:nvPr/>
      </p:nvGrpSpPr>
      <p:grpSpPr>
        <a:xfrm>
          <a:off x="0" y="0"/>
          <a:ext cx="0" cy="0"/>
          <a:chOff x="0" y="0"/>
          <a:chExt cx="0" cy="0"/>
        </a:xfrm>
      </p:grpSpPr>
      <p:pic>
        <p:nvPicPr>
          <p:cNvPr id="4" name="Picture 5"/>
          <p:cNvPicPr>
            <a:picLocks noChangeAspect="1"/>
          </p:cNvPicPr>
          <p:nvPr userDrawn="1"/>
        </p:nvPicPr>
        <p:blipFill>
          <a:blip r:embed="rId2">
            <a:extLst>
              <a:ext uri="{28A0092B-C50C-407E-A947-70E740481C1C}">
                <a14:useLocalDpi xmlns:a14="http://schemas.microsoft.com/office/drawing/2010/main" val="0"/>
              </a:ext>
            </a:extLst>
          </a:blip>
          <a:srcRect l="21919" r="2998"/>
          <a:stretch>
            <a:fillRect/>
          </a:stretch>
        </p:blipFill>
        <p:spPr bwMode="auto">
          <a:xfrm>
            <a:off x="-12700" y="-3175"/>
            <a:ext cx="9156700" cy="686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powerPoint.png"/>
          <p:cNvPicPr>
            <a:picLocks noChangeAspect="1"/>
          </p:cNvPicPr>
          <p:nvPr userDrawn="1"/>
        </p:nvPicPr>
        <p:blipFill>
          <a:blip r:embed="rId3">
            <a:extLst>
              <a:ext uri="{28A0092B-C50C-407E-A947-70E740481C1C}">
                <a14:useLocalDpi xmlns:a14="http://schemas.microsoft.com/office/drawing/2010/main" val="0"/>
              </a:ext>
            </a:extLst>
          </a:blip>
          <a:srcRect l="40559" t="24919" r="-2" b="34717"/>
          <a:stretch>
            <a:fillRect/>
          </a:stretch>
        </p:blipFill>
        <p:spPr bwMode="auto">
          <a:xfrm>
            <a:off x="0" y="0"/>
            <a:ext cx="54229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69537" y="3650840"/>
            <a:ext cx="3445924" cy="1858444"/>
          </a:xfrm>
        </p:spPr>
        <p:txBody>
          <a:bodyPr anchor="b">
            <a:normAutofit/>
          </a:bodyPr>
          <a:lstStyle>
            <a:lvl1pPr algn="l">
              <a:lnSpc>
                <a:spcPts val="3440"/>
              </a:lnSpc>
              <a:defRPr sz="3200" b="1" i="0">
                <a:solidFill>
                  <a:schemeClr val="bg1"/>
                </a:solidFill>
                <a:latin typeface="+mj-lt"/>
                <a:cs typeface="Arial" pitchFamily="34" charset="0"/>
              </a:defRPr>
            </a:lvl1pPr>
          </a:lstStyle>
          <a:p>
            <a:r>
              <a:rPr lang="es-ES" smtClean="0"/>
              <a:t>Haga clic para modificar el estilo de título del patrón</a:t>
            </a:r>
            <a:endParaRPr lang="en-GB" dirty="0"/>
          </a:p>
        </p:txBody>
      </p:sp>
      <p:sp>
        <p:nvSpPr>
          <p:cNvPr id="3" name="Subtitle 2"/>
          <p:cNvSpPr>
            <a:spLocks noGrp="1"/>
          </p:cNvSpPr>
          <p:nvPr>
            <p:ph type="subTitle" idx="1"/>
          </p:nvPr>
        </p:nvSpPr>
        <p:spPr>
          <a:xfrm>
            <a:off x="469536" y="5689897"/>
            <a:ext cx="3454392" cy="910516"/>
          </a:xfrm>
        </p:spPr>
        <p:txBody>
          <a:bodyPr>
            <a:noAutofit/>
          </a:bodyPr>
          <a:lstStyle>
            <a:lvl1pPr marL="0" indent="0" algn="l">
              <a:buNone/>
              <a:defRPr sz="1600">
                <a:solidFill>
                  <a:schemeClr val="bg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GB" dirty="0"/>
          </a:p>
        </p:txBody>
      </p:sp>
    </p:spTree>
    <p:extLst>
      <p:ext uri="{BB962C8B-B14F-4D97-AF65-F5344CB8AC3E}">
        <p14:creationId xmlns:p14="http://schemas.microsoft.com/office/powerpoint/2010/main" val="972810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03">
    <p:spTree>
      <p:nvGrpSpPr>
        <p:cNvPr id="1" name=""/>
        <p:cNvGrpSpPr/>
        <p:nvPr/>
      </p:nvGrpSpPr>
      <p:grpSpPr>
        <a:xfrm>
          <a:off x="0" y="0"/>
          <a:ext cx="0" cy="0"/>
          <a:chOff x="0" y="0"/>
          <a:chExt cx="0" cy="0"/>
        </a:xfrm>
      </p:grpSpPr>
      <p:pic>
        <p:nvPicPr>
          <p:cNvPr id="4" name="Picture 5" descr="rightRhombus.png"/>
          <p:cNvPicPr>
            <a:picLocks noChangeAspect="1"/>
          </p:cNvPicPr>
          <p:nvPr userDrawn="1"/>
        </p:nvPicPr>
        <p:blipFill>
          <a:blip r:embed="rId2">
            <a:extLst>
              <a:ext uri="{28A0092B-C50C-407E-A947-70E740481C1C}">
                <a14:useLocalDpi xmlns:a14="http://schemas.microsoft.com/office/drawing/2010/main" val="0"/>
              </a:ext>
            </a:extLst>
          </a:blip>
          <a:srcRect t="41006" r="41728" b="20145"/>
          <a:stretch>
            <a:fillRect/>
          </a:stretch>
        </p:blipFill>
        <p:spPr bwMode="auto">
          <a:xfrm>
            <a:off x="3614738" y="0"/>
            <a:ext cx="5529262"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932041" y="1316766"/>
            <a:ext cx="3747344" cy="1858444"/>
          </a:xfrm>
        </p:spPr>
        <p:txBody>
          <a:bodyPr anchor="b">
            <a:normAutofit/>
          </a:bodyPr>
          <a:lstStyle>
            <a:lvl1pPr algn="r">
              <a:lnSpc>
                <a:spcPts val="3440"/>
              </a:lnSpc>
              <a:defRPr sz="3200" b="1" i="0">
                <a:solidFill>
                  <a:schemeClr val="bg1"/>
                </a:solidFill>
                <a:latin typeface="Vodafone Rg" pitchFamily="34" charset="0"/>
                <a:cs typeface="Arial" pitchFamily="34" charset="0"/>
              </a:defRPr>
            </a:lvl1pPr>
          </a:lstStyle>
          <a:p>
            <a:r>
              <a:rPr lang="es-ES" smtClean="0"/>
              <a:t>Haga clic para modificar el estilo de título del patrón</a:t>
            </a:r>
            <a:endParaRPr lang="en-GB" dirty="0"/>
          </a:p>
        </p:txBody>
      </p:sp>
      <p:sp>
        <p:nvSpPr>
          <p:cNvPr id="3" name="Subtitle 2"/>
          <p:cNvSpPr>
            <a:spLocks noGrp="1"/>
          </p:cNvSpPr>
          <p:nvPr>
            <p:ph type="subTitle" idx="1"/>
          </p:nvPr>
        </p:nvSpPr>
        <p:spPr>
          <a:xfrm>
            <a:off x="4932302" y="3349976"/>
            <a:ext cx="3743387" cy="910516"/>
          </a:xfrm>
        </p:spPr>
        <p:txBody>
          <a:bodyPr>
            <a:noAutofit/>
          </a:bodyPr>
          <a:lstStyle>
            <a:lvl1pPr marL="0" indent="0" algn="r">
              <a:buNone/>
              <a:defRPr sz="1600">
                <a:solidFill>
                  <a:schemeClr val="bg1"/>
                </a:solidFill>
                <a:latin typeface="Vodafone Rg"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GB" dirty="0"/>
          </a:p>
        </p:txBody>
      </p:sp>
    </p:spTree>
    <p:extLst>
      <p:ext uri="{BB962C8B-B14F-4D97-AF65-F5344CB8AC3E}">
        <p14:creationId xmlns:p14="http://schemas.microsoft.com/office/powerpoint/2010/main" val="2285294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457200" y="273599"/>
            <a:ext cx="7354888" cy="1042967"/>
          </a:xfrm>
        </p:spPr>
        <p:txBody>
          <a:bodyPr/>
          <a:lstStyle>
            <a:lvl1pPr>
              <a:lnSpc>
                <a:spcPct val="100000"/>
              </a:lnSpc>
              <a:defRPr>
                <a:latin typeface="Vodafone Rg" pitchFamily="34" charset="0"/>
              </a:defRPr>
            </a:lvl1pPr>
          </a:lstStyle>
          <a:p>
            <a:r>
              <a:rPr lang="es-ES" smtClean="0"/>
              <a:t>Haga clic para modificar el estilo de título del patrón</a:t>
            </a:r>
            <a:endParaRPr lang="en-GB" dirty="0"/>
          </a:p>
        </p:txBody>
      </p:sp>
      <p:sp>
        <p:nvSpPr>
          <p:cNvPr id="3" name="Content Placeholder 2"/>
          <p:cNvSpPr>
            <a:spLocks noGrp="1"/>
          </p:cNvSpPr>
          <p:nvPr>
            <p:ph idx="1"/>
          </p:nvPr>
        </p:nvSpPr>
        <p:spPr>
          <a:xfrm>
            <a:off x="457200" y="1316567"/>
            <a:ext cx="7354888" cy="4895851"/>
          </a:xfrm>
        </p:spPr>
        <p:txBody>
          <a:bodyPr rtlCol="0">
            <a:noAutofit/>
          </a:bodyPr>
          <a:lstStyle>
            <a:lvl1pPr>
              <a:defRPr lang="en-US" dirty="0" smtClean="0"/>
            </a:lvl1pPr>
            <a:lvl2pPr>
              <a:defRPr lang="en-US" dirty="0" smtClean="0"/>
            </a:lvl2pPr>
            <a:lvl3pPr>
              <a:defRPr lang="en-US" dirty="0" smtClean="0"/>
            </a:lvl3pPr>
            <a:lvl4pPr marL="809625" indent="0">
              <a:buNone/>
              <a:defRPr/>
            </a:lvl4pPr>
          </a:lstStyle>
          <a:p>
            <a:pPr lvl="0"/>
            <a:r>
              <a:rPr lang="es-ES" smtClean="0"/>
              <a:t>Haga clic para modificar el estilo de texto del patrón</a:t>
            </a:r>
          </a:p>
          <a:p>
            <a:pPr lvl="1"/>
            <a:r>
              <a:rPr lang="es-ES" smtClean="0"/>
              <a:t>Segundo nivel</a:t>
            </a:r>
          </a:p>
          <a:p>
            <a:pPr lvl="2"/>
            <a:r>
              <a:rPr lang="es-ES" smtClean="0"/>
              <a:t>Tercer nivel</a:t>
            </a:r>
          </a:p>
        </p:txBody>
      </p:sp>
      <p:sp>
        <p:nvSpPr>
          <p:cNvPr id="4" name="Slide Number Placeholder 3"/>
          <p:cNvSpPr>
            <a:spLocks noGrp="1"/>
          </p:cNvSpPr>
          <p:nvPr userDrawn="1">
            <p:ph type="sldNum" sz="quarter" idx="10"/>
          </p:nvPr>
        </p:nvSpPr>
        <p:spPr/>
        <p:txBody>
          <a:bodyPr/>
          <a:lstStyle>
            <a:lvl1pPr>
              <a:defRPr/>
            </a:lvl1pPr>
          </a:lstStyle>
          <a:p>
            <a:pPr>
              <a:defRPr/>
            </a:pPr>
            <a:fld id="{E4E5A24B-4DAF-47BA-BBF4-BE646F438DB5}" type="slidenum">
              <a:rPr lang="en-GB"/>
              <a:pPr>
                <a:defRPr/>
              </a:pPr>
              <a:t>‹Nº›</a:t>
            </a:fld>
            <a:endParaRPr lang="en-GB"/>
          </a:p>
        </p:txBody>
      </p:sp>
    </p:spTree>
    <p:extLst>
      <p:ext uri="{BB962C8B-B14F-4D97-AF65-F5344CB8AC3E}">
        <p14:creationId xmlns:p14="http://schemas.microsoft.com/office/powerpoint/2010/main" val="726096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3599"/>
            <a:ext cx="7354888" cy="1042967"/>
          </a:xfrm>
        </p:spPr>
        <p:txBody>
          <a:bodyPr/>
          <a:lstStyle>
            <a:lvl1pPr>
              <a:lnSpc>
                <a:spcPct val="100000"/>
              </a:lnSpc>
              <a:defRPr>
                <a:latin typeface="Vodafone Rg" pitchFamily="34" charset="0"/>
              </a:defRPr>
            </a:lvl1pPr>
          </a:lstStyle>
          <a:p>
            <a:r>
              <a:rPr lang="es-ES" smtClean="0"/>
              <a:t>Haga clic para modificar el estilo de título del patrón</a:t>
            </a:r>
            <a:endParaRPr lang="en-GB" dirty="0"/>
          </a:p>
        </p:txBody>
      </p:sp>
      <p:sp>
        <p:nvSpPr>
          <p:cNvPr id="3" name="Content Placeholder 2"/>
          <p:cNvSpPr>
            <a:spLocks noGrp="1"/>
          </p:cNvSpPr>
          <p:nvPr>
            <p:ph idx="1"/>
          </p:nvPr>
        </p:nvSpPr>
        <p:spPr>
          <a:xfrm>
            <a:off x="457201" y="1316567"/>
            <a:ext cx="3609975" cy="4895851"/>
          </a:xfrm>
        </p:spPr>
        <p:txBody>
          <a:bodyPr rtlCol="0">
            <a:noAutofit/>
          </a:bodyPr>
          <a:lstStyle>
            <a:lvl1pPr>
              <a:defRPr lang="en-US" sz="1800" dirty="0" smtClean="0"/>
            </a:lvl1pPr>
            <a:lvl2pPr>
              <a:defRPr lang="en-US" sz="1400" dirty="0" smtClean="0"/>
            </a:lvl2pPr>
            <a:lvl3pPr>
              <a:defRPr lang="en-US" sz="1400" dirty="0" smtClean="0"/>
            </a:lvl3pPr>
          </a:lstStyle>
          <a:p>
            <a:pPr lvl="0"/>
            <a:r>
              <a:rPr lang="es-ES" smtClean="0"/>
              <a:t>Haga clic para modificar el estilo de texto del patrón</a:t>
            </a:r>
          </a:p>
          <a:p>
            <a:pPr lvl="1"/>
            <a:r>
              <a:rPr lang="es-ES" smtClean="0"/>
              <a:t>Segundo nivel</a:t>
            </a:r>
          </a:p>
          <a:p>
            <a:pPr lvl="2"/>
            <a:r>
              <a:rPr lang="es-ES" smtClean="0"/>
              <a:t>Tercer nivel</a:t>
            </a:r>
          </a:p>
        </p:txBody>
      </p:sp>
      <p:sp>
        <p:nvSpPr>
          <p:cNvPr id="5" name="Content Placeholder 4"/>
          <p:cNvSpPr>
            <a:spLocks noGrp="1"/>
          </p:cNvSpPr>
          <p:nvPr>
            <p:ph sz="quarter" idx="11"/>
          </p:nvPr>
        </p:nvSpPr>
        <p:spPr>
          <a:xfrm>
            <a:off x="4211639" y="1316567"/>
            <a:ext cx="3602037" cy="4895851"/>
          </a:xfrm>
        </p:spPr>
        <p:txBody>
          <a:bodyPr/>
          <a:lstStyle>
            <a:lvl1pPr>
              <a:defRPr sz="1800"/>
            </a:lvl1pPr>
            <a:lvl2pPr>
              <a:defRPr sz="1400"/>
            </a:lvl2pPr>
            <a:lvl3pPr>
              <a:defRPr sz="1400"/>
            </a:lvl3pPr>
            <a:lvl4pPr>
              <a:defRPr sz="1200"/>
            </a:lvl4pPr>
            <a:lvl5pPr>
              <a:defRPr sz="1200"/>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GB" dirty="0"/>
          </a:p>
        </p:txBody>
      </p:sp>
      <p:sp>
        <p:nvSpPr>
          <p:cNvPr id="6" name="Slide Number Placeholder 3"/>
          <p:cNvSpPr>
            <a:spLocks noGrp="1"/>
          </p:cNvSpPr>
          <p:nvPr userDrawn="1">
            <p:ph type="sldNum" sz="quarter" idx="12"/>
          </p:nvPr>
        </p:nvSpPr>
        <p:spPr/>
        <p:txBody>
          <a:bodyPr/>
          <a:lstStyle>
            <a:lvl1pPr>
              <a:defRPr/>
            </a:lvl1pPr>
          </a:lstStyle>
          <a:p>
            <a:pPr>
              <a:defRPr/>
            </a:pPr>
            <a:fld id="{C4819FF6-E789-47CA-BD1E-4023040F9875}" type="slidenum">
              <a:rPr lang="en-GB"/>
              <a:pPr>
                <a:defRPr/>
              </a:pPr>
              <a:t>‹Nº›</a:t>
            </a:fld>
            <a:endParaRPr lang="en-GB"/>
          </a:p>
        </p:txBody>
      </p:sp>
    </p:spTree>
    <p:extLst>
      <p:ext uri="{BB962C8B-B14F-4D97-AF65-F5344CB8AC3E}">
        <p14:creationId xmlns:p14="http://schemas.microsoft.com/office/powerpoint/2010/main" val="4149238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ext and Image background">
    <p:spTree>
      <p:nvGrpSpPr>
        <p:cNvPr id="1" name=""/>
        <p:cNvGrpSpPr/>
        <p:nvPr/>
      </p:nvGrpSpPr>
      <p:grpSpPr>
        <a:xfrm>
          <a:off x="0" y="0"/>
          <a:ext cx="0" cy="0"/>
          <a:chOff x="0" y="0"/>
          <a:chExt cx="0" cy="0"/>
        </a:xfrm>
      </p:grpSpPr>
      <p:sp>
        <p:nvSpPr>
          <p:cNvPr id="2" name="Title 1"/>
          <p:cNvSpPr>
            <a:spLocks noGrp="1"/>
          </p:cNvSpPr>
          <p:nvPr>
            <p:ph type="title"/>
          </p:nvPr>
        </p:nvSpPr>
        <p:spPr>
          <a:xfrm>
            <a:off x="457201" y="273601"/>
            <a:ext cx="4117199" cy="1042967"/>
          </a:xfrm>
        </p:spPr>
        <p:txBody>
          <a:bodyPr/>
          <a:lstStyle>
            <a:lvl1pPr>
              <a:defRPr>
                <a:latin typeface="Vodafone Rg" pitchFamily="34" charset="0"/>
              </a:defRPr>
            </a:lvl1pPr>
          </a:lstStyle>
          <a:p>
            <a:r>
              <a:rPr lang="es-ES" smtClean="0"/>
              <a:t>Haga clic para modificar el estilo de título del patrón</a:t>
            </a:r>
            <a:endParaRPr lang="en-GB" dirty="0"/>
          </a:p>
        </p:txBody>
      </p:sp>
      <p:sp>
        <p:nvSpPr>
          <p:cNvPr id="3" name="Content Placeholder 2"/>
          <p:cNvSpPr>
            <a:spLocks noGrp="1"/>
          </p:cNvSpPr>
          <p:nvPr>
            <p:ph idx="1"/>
          </p:nvPr>
        </p:nvSpPr>
        <p:spPr>
          <a:xfrm>
            <a:off x="457201" y="1604797"/>
            <a:ext cx="4114799" cy="4607620"/>
          </a:xfrm>
        </p:spPr>
        <p:txBody>
          <a:bodyPr rtlCol="0">
            <a:noAutofit/>
          </a:bodyPr>
          <a:lstStyle>
            <a:lvl1pPr marL="0" indent="0">
              <a:buNone/>
              <a:defRPr lang="en-US" sz="1800" dirty="0" smtClean="0"/>
            </a:lvl1pPr>
            <a:lvl2pPr marL="266700" indent="0">
              <a:buNone/>
              <a:defRPr lang="en-US" sz="1400" dirty="0" smtClean="0"/>
            </a:lvl2pPr>
            <a:lvl3pPr marL="542925" indent="0">
              <a:buNone/>
              <a:defRPr lang="en-US" sz="1400" dirty="0" smtClean="0"/>
            </a:lvl3pPr>
          </a:lstStyle>
          <a:p>
            <a:pPr lvl="0"/>
            <a:r>
              <a:rPr lang="es-ES" smtClean="0"/>
              <a:t>Haga clic para modificar el estilo de texto del patrón</a:t>
            </a:r>
          </a:p>
          <a:p>
            <a:pPr lvl="1"/>
            <a:r>
              <a:rPr lang="es-ES" smtClean="0"/>
              <a:t>Segundo nivel</a:t>
            </a:r>
          </a:p>
          <a:p>
            <a:pPr lvl="2"/>
            <a:r>
              <a:rPr lang="es-ES" smtClean="0"/>
              <a:t>Tercer nivel</a:t>
            </a:r>
          </a:p>
        </p:txBody>
      </p:sp>
      <p:sp>
        <p:nvSpPr>
          <p:cNvPr id="4" name="Slide Number Placeholder 3"/>
          <p:cNvSpPr>
            <a:spLocks noGrp="1"/>
          </p:cNvSpPr>
          <p:nvPr userDrawn="1">
            <p:ph type="sldNum" sz="quarter" idx="10"/>
          </p:nvPr>
        </p:nvSpPr>
        <p:spPr/>
        <p:txBody>
          <a:bodyPr/>
          <a:lstStyle>
            <a:lvl1pPr>
              <a:defRPr/>
            </a:lvl1pPr>
          </a:lstStyle>
          <a:p>
            <a:pPr>
              <a:defRPr/>
            </a:pPr>
            <a:fld id="{986E788D-9863-4E7C-BB69-5514A7C5DBCD}" type="slidenum">
              <a:rPr lang="en-GB"/>
              <a:pPr>
                <a:defRPr/>
              </a:pPr>
              <a:t>‹Nº›</a:t>
            </a:fld>
            <a:endParaRPr lang="en-GB"/>
          </a:p>
        </p:txBody>
      </p:sp>
    </p:spTree>
    <p:extLst>
      <p:ext uri="{BB962C8B-B14F-4D97-AF65-F5344CB8AC3E}">
        <p14:creationId xmlns:p14="http://schemas.microsoft.com/office/powerpoint/2010/main" val="544679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Product slide">
    <p:bg>
      <p:bgPr>
        <a:gradFill>
          <a:gsLst>
            <a:gs pos="57000">
              <a:schemeClr val="bg1">
                <a:lumMod val="85000"/>
              </a:schemeClr>
            </a:gs>
            <a:gs pos="100000">
              <a:schemeClr val="bg1">
                <a:lumMod val="50000"/>
              </a:schemeClr>
            </a:gs>
            <a:gs pos="0">
              <a:schemeClr val="bg1">
                <a:lumMod val="85000"/>
              </a:schemeClr>
            </a:gs>
          </a:gsLst>
          <a:lin ang="0" scaled="0"/>
        </a:gradFill>
        <a:effectLst/>
      </p:bgPr>
    </p:bg>
    <p:spTree>
      <p:nvGrpSpPr>
        <p:cNvPr id="1" name=""/>
        <p:cNvGrpSpPr/>
        <p:nvPr/>
      </p:nvGrpSpPr>
      <p:grpSpPr>
        <a:xfrm>
          <a:off x="0" y="0"/>
          <a:ext cx="0" cy="0"/>
          <a:chOff x="0" y="0"/>
          <a:chExt cx="0" cy="0"/>
        </a:xfrm>
      </p:grpSpPr>
      <p:pic>
        <p:nvPicPr>
          <p:cNvPr id="3" name="Picture 8" descr="powerPoint.png"/>
          <p:cNvPicPr>
            <a:picLocks noChangeAspect="1"/>
          </p:cNvPicPr>
          <p:nvPr userDrawn="1"/>
        </p:nvPicPr>
        <p:blipFill>
          <a:blip r:embed="rId2">
            <a:extLst>
              <a:ext uri="{28A0092B-C50C-407E-A947-70E740481C1C}">
                <a14:useLocalDpi xmlns:a14="http://schemas.microsoft.com/office/drawing/2010/main" val="0"/>
              </a:ext>
            </a:extLst>
          </a:blip>
          <a:srcRect l="57162" t="40599" b="3152"/>
          <a:stretch>
            <a:fillRect/>
          </a:stretch>
        </p:blipFill>
        <p:spPr bwMode="auto">
          <a:xfrm>
            <a:off x="0" y="0"/>
            <a:ext cx="280511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277211" y="980595"/>
            <a:ext cx="1846865" cy="2448404"/>
          </a:xfrm>
        </p:spPr>
        <p:txBody>
          <a:bodyPr>
            <a:normAutofit/>
          </a:bodyPr>
          <a:lstStyle>
            <a:lvl1pPr algn="l">
              <a:lnSpc>
                <a:spcPts val="2540"/>
              </a:lnSpc>
              <a:defRPr sz="2400" b="1" i="0">
                <a:solidFill>
                  <a:schemeClr val="bg1"/>
                </a:solidFill>
                <a:latin typeface="Vodafone Rg" pitchFamily="34" charset="0"/>
                <a:cs typeface="Arial" pitchFamily="34" charset="0"/>
              </a:defRPr>
            </a:lvl1pPr>
          </a:lstStyle>
          <a:p>
            <a:r>
              <a:rPr lang="es-ES" smtClean="0"/>
              <a:t>Haga clic para modificar el estilo de título del patrón</a:t>
            </a:r>
            <a:endParaRPr lang="en-GB" dirty="0"/>
          </a:p>
        </p:txBody>
      </p:sp>
      <p:sp>
        <p:nvSpPr>
          <p:cNvPr id="4" name="Slide Number Placeholder 2"/>
          <p:cNvSpPr>
            <a:spLocks noGrp="1"/>
          </p:cNvSpPr>
          <p:nvPr>
            <p:ph type="sldNum" sz="quarter" idx="10"/>
          </p:nvPr>
        </p:nvSpPr>
        <p:spPr/>
        <p:txBody>
          <a:bodyPr/>
          <a:lstStyle>
            <a:lvl1pPr>
              <a:defRPr/>
            </a:lvl1pPr>
          </a:lstStyle>
          <a:p>
            <a:pPr>
              <a:defRPr/>
            </a:pPr>
            <a:fld id="{7984CCF3-FF98-45B5-8E63-C44C1D96AA5B}" type="slidenum">
              <a:rPr lang="en-GB"/>
              <a:pPr>
                <a:defRPr/>
              </a:pPr>
              <a:t>‹Nº›</a:t>
            </a:fld>
            <a:endParaRPr lang="en-GB"/>
          </a:p>
        </p:txBody>
      </p:sp>
    </p:spTree>
    <p:extLst>
      <p:ext uri="{BB962C8B-B14F-4D97-AF65-F5344CB8AC3E}">
        <p14:creationId xmlns:p14="http://schemas.microsoft.com/office/powerpoint/2010/main" val="3728459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tatement and Data">
    <p:spTree>
      <p:nvGrpSpPr>
        <p:cNvPr id="1" name=""/>
        <p:cNvGrpSpPr/>
        <p:nvPr/>
      </p:nvGrpSpPr>
      <p:grpSpPr>
        <a:xfrm>
          <a:off x="0" y="0"/>
          <a:ext cx="0" cy="0"/>
          <a:chOff x="0" y="0"/>
          <a:chExt cx="0" cy="0"/>
        </a:xfrm>
      </p:grpSpPr>
      <p:sp>
        <p:nvSpPr>
          <p:cNvPr id="2" name="Title 1"/>
          <p:cNvSpPr>
            <a:spLocks noGrp="1"/>
          </p:cNvSpPr>
          <p:nvPr>
            <p:ph type="title"/>
          </p:nvPr>
        </p:nvSpPr>
        <p:spPr>
          <a:xfrm>
            <a:off x="468313" y="1316567"/>
            <a:ext cx="3598863" cy="4895851"/>
          </a:xfrm>
        </p:spPr>
        <p:txBody>
          <a:bodyPr>
            <a:noAutofit/>
          </a:bodyPr>
          <a:lstStyle>
            <a:lvl1pPr>
              <a:lnSpc>
                <a:spcPct val="100000"/>
              </a:lnSpc>
              <a:defRPr sz="4200">
                <a:latin typeface="Vodafone Rg" pitchFamily="34" charset="0"/>
              </a:defRPr>
            </a:lvl1pPr>
          </a:lstStyle>
          <a:p>
            <a:r>
              <a:rPr lang="es-ES" smtClean="0"/>
              <a:t>Haga clic para modificar el estilo de título del patrón</a:t>
            </a:r>
            <a:endParaRPr lang="en-GB" dirty="0"/>
          </a:p>
        </p:txBody>
      </p:sp>
      <p:sp>
        <p:nvSpPr>
          <p:cNvPr id="5" name="Text Placeholder 4"/>
          <p:cNvSpPr>
            <a:spLocks noGrp="1"/>
          </p:cNvSpPr>
          <p:nvPr>
            <p:ph type="body" sz="quarter" idx="11"/>
          </p:nvPr>
        </p:nvSpPr>
        <p:spPr>
          <a:xfrm>
            <a:off x="4211638" y="1532467"/>
            <a:ext cx="1693862" cy="4679951"/>
          </a:xfrm>
        </p:spPr>
        <p:txBody>
          <a:bodyPr/>
          <a:lstStyle>
            <a:lvl1pPr marL="0" indent="0">
              <a:spcAft>
                <a:spcPts val="1200"/>
              </a:spcAft>
              <a:buNone/>
              <a:defRPr sz="1200"/>
            </a:lvl1pPr>
            <a:lvl2pPr marL="266700" indent="0">
              <a:buNone/>
              <a:defRPr sz="1050"/>
            </a:lvl2pPr>
            <a:lvl3pPr marL="542925" indent="0">
              <a:buNone/>
              <a:defRPr sz="1050"/>
            </a:lvl3pPr>
            <a:lvl4pPr marL="809625" indent="0">
              <a:buNone/>
              <a:defRPr sz="1000"/>
            </a:lvl4pPr>
            <a:lvl5pPr marL="990600" indent="0">
              <a:buNone/>
              <a:defRPr sz="1000"/>
            </a:lvl5pPr>
          </a:lstStyle>
          <a:p>
            <a:pPr lvl="0"/>
            <a:r>
              <a:rPr lang="es-ES" smtClean="0"/>
              <a:t>Haga clic para modificar el estilo de texto del patrón</a:t>
            </a:r>
          </a:p>
        </p:txBody>
      </p:sp>
      <p:sp>
        <p:nvSpPr>
          <p:cNvPr id="6" name="Text Placeholder 4"/>
          <p:cNvSpPr>
            <a:spLocks noGrp="1"/>
          </p:cNvSpPr>
          <p:nvPr>
            <p:ph type="body" sz="quarter" idx="12"/>
          </p:nvPr>
        </p:nvSpPr>
        <p:spPr>
          <a:xfrm>
            <a:off x="6119813" y="1532467"/>
            <a:ext cx="1693862" cy="4679951"/>
          </a:xfrm>
        </p:spPr>
        <p:txBody>
          <a:bodyPr/>
          <a:lstStyle>
            <a:lvl1pPr marL="0" indent="0">
              <a:spcAft>
                <a:spcPts val="1200"/>
              </a:spcAft>
              <a:buNone/>
              <a:defRPr sz="1200"/>
            </a:lvl1pPr>
            <a:lvl2pPr marL="266700" indent="0">
              <a:buNone/>
              <a:defRPr sz="1050"/>
            </a:lvl2pPr>
            <a:lvl3pPr marL="542925" indent="0">
              <a:buNone/>
              <a:defRPr sz="1050"/>
            </a:lvl3pPr>
            <a:lvl4pPr marL="809625" indent="0">
              <a:buNone/>
              <a:defRPr sz="1000"/>
            </a:lvl4pPr>
            <a:lvl5pPr marL="990600" indent="0">
              <a:buNone/>
              <a:defRPr sz="1000"/>
            </a:lvl5pPr>
          </a:lstStyle>
          <a:p>
            <a:pPr lvl="0"/>
            <a:r>
              <a:rPr lang="es-ES" smtClean="0"/>
              <a:t>Haga clic para modificar el estilo de texto del patrón</a:t>
            </a:r>
          </a:p>
        </p:txBody>
      </p:sp>
      <p:sp>
        <p:nvSpPr>
          <p:cNvPr id="7" name="Slide Number Placeholder 3"/>
          <p:cNvSpPr>
            <a:spLocks noGrp="1"/>
          </p:cNvSpPr>
          <p:nvPr userDrawn="1">
            <p:ph type="sldNum" sz="quarter" idx="13"/>
          </p:nvPr>
        </p:nvSpPr>
        <p:spPr/>
        <p:txBody>
          <a:bodyPr/>
          <a:lstStyle>
            <a:lvl1pPr>
              <a:defRPr/>
            </a:lvl1pPr>
          </a:lstStyle>
          <a:p>
            <a:pPr>
              <a:defRPr/>
            </a:pPr>
            <a:fld id="{2E671BC2-566C-4DAE-9A63-D908B5BABD7E}" type="slidenum">
              <a:rPr lang="en-GB"/>
              <a:pPr>
                <a:defRPr/>
              </a:pPr>
              <a:t>‹Nº›</a:t>
            </a:fld>
            <a:endParaRPr lang="en-GB"/>
          </a:p>
        </p:txBody>
      </p:sp>
    </p:spTree>
    <p:extLst>
      <p:ext uri="{BB962C8B-B14F-4D97-AF65-F5344CB8AC3E}">
        <p14:creationId xmlns:p14="http://schemas.microsoft.com/office/powerpoint/2010/main" val="1724971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Vodafone Rg" pitchFamily="34" charset="0"/>
              </a:defRPr>
            </a:lvl1pPr>
          </a:lstStyle>
          <a:p>
            <a:r>
              <a:rPr lang="es-ES" smtClean="0"/>
              <a:t>Haga clic para modificar el estilo de título del patrón</a:t>
            </a:r>
            <a:endParaRPr lang="en-GB" dirty="0"/>
          </a:p>
        </p:txBody>
      </p:sp>
      <p:sp>
        <p:nvSpPr>
          <p:cNvPr id="3" name="Slide Number Placeholder 3"/>
          <p:cNvSpPr>
            <a:spLocks noGrp="1"/>
          </p:cNvSpPr>
          <p:nvPr userDrawn="1">
            <p:ph type="sldNum" sz="quarter" idx="10"/>
          </p:nvPr>
        </p:nvSpPr>
        <p:spPr/>
        <p:txBody>
          <a:bodyPr/>
          <a:lstStyle>
            <a:lvl1pPr>
              <a:defRPr/>
            </a:lvl1pPr>
          </a:lstStyle>
          <a:p>
            <a:pPr>
              <a:defRPr/>
            </a:pPr>
            <a:fld id="{129B3195-A806-47C3-A4D0-E8767FFFCEA3}" type="slidenum">
              <a:rPr lang="en-GB"/>
              <a:pPr>
                <a:defRPr/>
              </a:pPr>
              <a:t>‹Nº›</a:t>
            </a:fld>
            <a:endParaRPr lang="en-GB"/>
          </a:p>
        </p:txBody>
      </p:sp>
    </p:spTree>
    <p:extLst>
      <p:ext uri="{BB962C8B-B14F-4D97-AF65-F5344CB8AC3E}">
        <p14:creationId xmlns:p14="http://schemas.microsoft.com/office/powerpoint/2010/main" val="1025223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4"/>
          <p:cNvGrpSpPr>
            <a:grpSpLocks/>
          </p:cNvGrpSpPr>
          <p:nvPr/>
        </p:nvGrpSpPr>
        <p:grpSpPr bwMode="auto">
          <a:xfrm>
            <a:off x="7943850" y="5372100"/>
            <a:ext cx="1957388" cy="1377950"/>
            <a:chOff x="7944309" y="5372572"/>
            <a:chExt cx="1957688" cy="1377309"/>
          </a:xfrm>
        </p:grpSpPr>
        <p:sp>
          <p:nvSpPr>
            <p:cNvPr id="1030" name="Rectangle 12"/>
            <p:cNvSpPr>
              <a:spLocks/>
            </p:cNvSpPr>
            <p:nvPr userDrawn="1"/>
          </p:nvSpPr>
          <p:spPr bwMode="auto">
            <a:xfrm rot="18900000" flipH="1">
              <a:off x="8050546" y="5372572"/>
              <a:ext cx="1851451" cy="1377309"/>
            </a:xfrm>
            <a:custGeom>
              <a:avLst/>
              <a:gdLst>
                <a:gd name="T0" fmla="*/ 0 w 1851451"/>
                <a:gd name="T1" fmla="*/ 133 h 1377309"/>
                <a:gd name="T2" fmla="*/ 1377176 w 1851451"/>
                <a:gd name="T3" fmla="*/ 1377309 h 1377309"/>
                <a:gd name="T4" fmla="*/ 1851371 w 1851451"/>
                <a:gd name="T5" fmla="*/ 903114 h 1377309"/>
                <a:gd name="T6" fmla="*/ 1851439 w 1851451"/>
                <a:gd name="T7" fmla="*/ 282776 h 1377309"/>
                <a:gd name="T8" fmla="*/ 1544424 w 1851451"/>
                <a:gd name="T9" fmla="*/ 0 h 1377309"/>
                <a:gd name="T10" fmla="*/ 0 w 1851451"/>
                <a:gd name="T11" fmla="*/ 133 h 137730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51451" h="1377309">
                  <a:moveTo>
                    <a:pt x="0" y="133"/>
                  </a:moveTo>
                  <a:lnTo>
                    <a:pt x="1377176" y="1377309"/>
                  </a:lnTo>
                  <a:lnTo>
                    <a:pt x="1851371" y="903114"/>
                  </a:lnTo>
                  <a:cubicBezTo>
                    <a:pt x="1851434" y="792258"/>
                    <a:pt x="1851472" y="600588"/>
                    <a:pt x="1851439" y="282776"/>
                  </a:cubicBezTo>
                  <a:cubicBezTo>
                    <a:pt x="1697932" y="141388"/>
                    <a:pt x="1722166" y="10776"/>
                    <a:pt x="1544424" y="0"/>
                  </a:cubicBezTo>
                  <a:lnTo>
                    <a:pt x="0" y="133"/>
                  </a:lnTo>
                  <a:close/>
                </a:path>
              </a:pathLst>
            </a:custGeom>
            <a:solidFill>
              <a:schemeClr val="accent1"/>
            </a:solidFill>
            <a:ln>
              <a:noFill/>
            </a:ln>
            <a:extLst>
              <a:ext uri="{91240B29-F687-4F45-9708-019B960494DF}">
                <a14:hiddenLine xmlns:a14="http://schemas.microsoft.com/office/drawing/2010/main" w="3175" cap="flat" cmpd="sng">
                  <a:solidFill>
                    <a:srgbClr val="000000"/>
                  </a:solidFill>
                  <a:prstDash val="solid"/>
                  <a:round/>
                  <a:headEnd type="none" w="med" len="med"/>
                  <a:tailEnd type="none" w="med" len="med"/>
                </a14:hiddenLine>
              </a:ext>
            </a:extLst>
          </p:spPr>
          <p:txBody>
            <a:bodyPr lIns="90000" tIns="46800" rIns="90000" bIns="46800"/>
            <a:lstStyle/>
            <a:p>
              <a:endParaRPr lang="en-GB"/>
            </a:p>
          </p:txBody>
        </p:sp>
        <p:pic>
          <p:nvPicPr>
            <p:cNvPr id="1031" name="Picture 9" descr="VF_4col.png"/>
            <p:cNvPicPr>
              <a:picLocks noChangeAspect="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7944309" y="5938943"/>
              <a:ext cx="593628" cy="582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27" name="Title Placeholder 1"/>
          <p:cNvSpPr>
            <a:spLocks noGrp="1"/>
          </p:cNvSpPr>
          <p:nvPr>
            <p:ph type="title"/>
          </p:nvPr>
        </p:nvSpPr>
        <p:spPr bwMode="auto">
          <a:xfrm>
            <a:off x="457200" y="274638"/>
            <a:ext cx="8218488" cy="103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s-ES" smtClean="0"/>
              <a:t>Haga clic para modificar el estilo de título del patrón</a:t>
            </a:r>
            <a:endParaRPr lang="en-GB" smtClean="0"/>
          </a:p>
        </p:txBody>
      </p:sp>
      <p:sp>
        <p:nvSpPr>
          <p:cNvPr id="1028" name="Text Placeholder 2"/>
          <p:cNvSpPr>
            <a:spLocks noGrp="1"/>
          </p:cNvSpPr>
          <p:nvPr>
            <p:ph type="body" idx="1"/>
          </p:nvPr>
        </p:nvSpPr>
        <p:spPr bwMode="auto">
          <a:xfrm>
            <a:off x="457200" y="1316038"/>
            <a:ext cx="8218488"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72000" bIns="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smtClean="0"/>
          </a:p>
        </p:txBody>
      </p:sp>
      <p:sp>
        <p:nvSpPr>
          <p:cNvPr id="4" name="Slide Number Placeholder 3"/>
          <p:cNvSpPr>
            <a:spLocks noGrp="1"/>
          </p:cNvSpPr>
          <p:nvPr>
            <p:ph type="sldNum" sz="quarter" idx="4"/>
          </p:nvPr>
        </p:nvSpPr>
        <p:spPr>
          <a:xfrm>
            <a:off x="7927975" y="6327775"/>
            <a:ext cx="965200" cy="366713"/>
          </a:xfrm>
          <a:prstGeom prst="rect">
            <a:avLst/>
          </a:prstGeom>
        </p:spPr>
        <p:txBody>
          <a:bodyPr vert="horz" wrap="square" lIns="91440" tIns="45720" rIns="0" bIns="45720" numCol="1" anchor="ctr" anchorCtr="0" compatLnSpc="1">
            <a:prstTxWarp prst="textNoShape">
              <a:avLst/>
            </a:prstTxWarp>
          </a:bodyPr>
          <a:lstStyle>
            <a:lvl1pPr algn="r">
              <a:defRPr sz="900">
                <a:solidFill>
                  <a:schemeClr val="bg1"/>
                </a:solidFill>
              </a:defRPr>
            </a:lvl1pPr>
          </a:lstStyle>
          <a:p>
            <a:pPr>
              <a:defRPr/>
            </a:pPr>
            <a:fld id="{F7EDDD02-9027-4843-910E-9CC5B73EAFE2}" type="slidenum">
              <a:rPr lang="en-GB"/>
              <a:pPr>
                <a:defRPr/>
              </a:pPr>
              <a:t>‹Nº›</a:t>
            </a:fld>
            <a:endParaRPr lang="en-GB"/>
          </a:p>
        </p:txBody>
      </p:sp>
    </p:spTree>
  </p:cSld>
  <p:clrMap bg1="lt1" tx1="dk1" bg2="lt2" tx2="dk2" accent1="accent1" accent2="accent2" accent3="accent3" accent4="accent4" accent5="accent5" accent6="accent6" hlink="hlink" folHlink="folHlink"/>
  <p:sldLayoutIdLst>
    <p:sldLayoutId id="2147484125" r:id="rId1"/>
    <p:sldLayoutId id="2147484126" r:id="rId2"/>
    <p:sldLayoutId id="2147484127" r:id="rId3"/>
    <p:sldLayoutId id="2147484119" r:id="rId4"/>
    <p:sldLayoutId id="2147484120" r:id="rId5"/>
    <p:sldLayoutId id="2147484121" r:id="rId6"/>
    <p:sldLayoutId id="2147484128" r:id="rId7"/>
    <p:sldLayoutId id="2147484122" r:id="rId8"/>
    <p:sldLayoutId id="2147484123" r:id="rId9"/>
    <p:sldLayoutId id="2147484124" r:id="rId10"/>
    <p:sldLayoutId id="2147484129" r:id="rId11"/>
    <p:sldLayoutId id="2147484130" r:id="rId12"/>
    <p:sldLayoutId id="2147484131" r:id="rId13"/>
    <p:sldLayoutId id="2147484132" r:id="rId14"/>
  </p:sldLayoutIdLst>
  <p:timing>
    <p:tnLst>
      <p:par>
        <p:cTn id="1" dur="indefinite" restart="never" nodeType="tmRoot"/>
      </p:par>
    </p:tnLst>
  </p:timing>
  <p:hf hdr="0" ftr="0" dt="0"/>
  <p:txStyles>
    <p:titleStyle>
      <a:lvl1pPr algn="l" rtl="0" eaLnBrk="1" fontAlgn="base" hangingPunct="1">
        <a:spcBef>
          <a:spcPct val="0"/>
        </a:spcBef>
        <a:spcAft>
          <a:spcPct val="0"/>
        </a:spcAft>
        <a:defRPr sz="2400" b="1" kern="1200">
          <a:solidFill>
            <a:schemeClr val="accent1"/>
          </a:solidFill>
          <a:latin typeface="+mj-lt"/>
          <a:ea typeface="MS PGothic" pitchFamily="34" charset="-128"/>
          <a:cs typeface="Arial" pitchFamily="34" charset="0"/>
        </a:defRPr>
      </a:lvl1pPr>
      <a:lvl2pPr algn="l" rtl="0" eaLnBrk="1" fontAlgn="base" hangingPunct="1">
        <a:spcBef>
          <a:spcPct val="0"/>
        </a:spcBef>
        <a:spcAft>
          <a:spcPct val="0"/>
        </a:spcAft>
        <a:defRPr sz="2400" b="1">
          <a:solidFill>
            <a:schemeClr val="accent1"/>
          </a:solidFill>
          <a:latin typeface="Vodafone Rg" pitchFamily="34" charset="0"/>
          <a:ea typeface="MS PGothic" pitchFamily="34" charset="-128"/>
          <a:cs typeface="Arial" pitchFamily="34" charset="0"/>
        </a:defRPr>
      </a:lvl2pPr>
      <a:lvl3pPr algn="l" rtl="0" eaLnBrk="1" fontAlgn="base" hangingPunct="1">
        <a:spcBef>
          <a:spcPct val="0"/>
        </a:spcBef>
        <a:spcAft>
          <a:spcPct val="0"/>
        </a:spcAft>
        <a:defRPr sz="2400" b="1">
          <a:solidFill>
            <a:schemeClr val="accent1"/>
          </a:solidFill>
          <a:latin typeface="Vodafone Rg" pitchFamily="34" charset="0"/>
          <a:ea typeface="MS PGothic" pitchFamily="34" charset="-128"/>
          <a:cs typeface="Arial" pitchFamily="34" charset="0"/>
        </a:defRPr>
      </a:lvl3pPr>
      <a:lvl4pPr algn="l" rtl="0" eaLnBrk="1" fontAlgn="base" hangingPunct="1">
        <a:spcBef>
          <a:spcPct val="0"/>
        </a:spcBef>
        <a:spcAft>
          <a:spcPct val="0"/>
        </a:spcAft>
        <a:defRPr sz="2400" b="1">
          <a:solidFill>
            <a:schemeClr val="accent1"/>
          </a:solidFill>
          <a:latin typeface="Vodafone Rg" pitchFamily="34" charset="0"/>
          <a:ea typeface="MS PGothic" pitchFamily="34" charset="-128"/>
          <a:cs typeface="Arial" pitchFamily="34" charset="0"/>
        </a:defRPr>
      </a:lvl4pPr>
      <a:lvl5pPr algn="l" rtl="0" eaLnBrk="1" fontAlgn="base" hangingPunct="1">
        <a:spcBef>
          <a:spcPct val="0"/>
        </a:spcBef>
        <a:spcAft>
          <a:spcPct val="0"/>
        </a:spcAft>
        <a:defRPr sz="2400" b="1">
          <a:solidFill>
            <a:schemeClr val="accent1"/>
          </a:solidFill>
          <a:latin typeface="Vodafone Rg" pitchFamily="34" charset="0"/>
          <a:ea typeface="MS PGothic" pitchFamily="34" charset="-128"/>
          <a:cs typeface="Arial" pitchFamily="34" charset="0"/>
        </a:defRPr>
      </a:lvl5pPr>
      <a:lvl6pPr marL="457200" algn="l" rtl="0" eaLnBrk="1" fontAlgn="base" hangingPunct="1">
        <a:spcBef>
          <a:spcPct val="0"/>
        </a:spcBef>
        <a:spcAft>
          <a:spcPct val="0"/>
        </a:spcAft>
        <a:defRPr sz="2400" b="1">
          <a:solidFill>
            <a:schemeClr val="accent1"/>
          </a:solidFill>
          <a:latin typeface="Vodafone Rg" pitchFamily="34" charset="0"/>
          <a:ea typeface="MS PGothic" pitchFamily="34" charset="-128"/>
        </a:defRPr>
      </a:lvl6pPr>
      <a:lvl7pPr marL="914400" algn="l" rtl="0" eaLnBrk="1" fontAlgn="base" hangingPunct="1">
        <a:spcBef>
          <a:spcPct val="0"/>
        </a:spcBef>
        <a:spcAft>
          <a:spcPct val="0"/>
        </a:spcAft>
        <a:defRPr sz="2400" b="1">
          <a:solidFill>
            <a:schemeClr val="accent1"/>
          </a:solidFill>
          <a:latin typeface="Vodafone Rg" pitchFamily="34" charset="0"/>
          <a:ea typeface="MS PGothic" pitchFamily="34" charset="-128"/>
        </a:defRPr>
      </a:lvl7pPr>
      <a:lvl8pPr marL="1371600" algn="l" rtl="0" eaLnBrk="1" fontAlgn="base" hangingPunct="1">
        <a:spcBef>
          <a:spcPct val="0"/>
        </a:spcBef>
        <a:spcAft>
          <a:spcPct val="0"/>
        </a:spcAft>
        <a:defRPr sz="2400" b="1">
          <a:solidFill>
            <a:schemeClr val="accent1"/>
          </a:solidFill>
          <a:latin typeface="Vodafone Rg" pitchFamily="34" charset="0"/>
          <a:ea typeface="MS PGothic" pitchFamily="34" charset="-128"/>
        </a:defRPr>
      </a:lvl8pPr>
      <a:lvl9pPr marL="1828800" algn="l" rtl="0" eaLnBrk="1" fontAlgn="base" hangingPunct="1">
        <a:spcBef>
          <a:spcPct val="0"/>
        </a:spcBef>
        <a:spcAft>
          <a:spcPct val="0"/>
        </a:spcAft>
        <a:defRPr sz="2400" b="1">
          <a:solidFill>
            <a:schemeClr val="accent1"/>
          </a:solidFill>
          <a:latin typeface="Vodafone Rg" pitchFamily="34" charset="0"/>
          <a:ea typeface="MS PGothic" pitchFamily="34" charset="-128"/>
        </a:defRPr>
      </a:lvl9pPr>
    </p:titleStyle>
    <p:bodyStyle>
      <a:lvl1pPr marL="180975" indent="-180975" algn="l" rtl="0" eaLnBrk="1" fontAlgn="base" hangingPunct="1">
        <a:spcBef>
          <a:spcPts val="600"/>
        </a:spcBef>
        <a:spcAft>
          <a:spcPts val="600"/>
        </a:spcAft>
        <a:buClr>
          <a:schemeClr val="accent1"/>
        </a:buClr>
        <a:buFont typeface="Arial" charset="0"/>
        <a:buChar char="•"/>
        <a:defRPr kern="1200">
          <a:solidFill>
            <a:schemeClr val="tx1"/>
          </a:solidFill>
          <a:latin typeface="+mn-lt"/>
          <a:ea typeface="MS PGothic" pitchFamily="34" charset="-128"/>
          <a:cs typeface="Arial" pitchFamily="34" charset="0"/>
        </a:defRPr>
      </a:lvl1pPr>
      <a:lvl2pPr marL="447675" indent="-180975" algn="l" rtl="0" eaLnBrk="1" fontAlgn="base" hangingPunct="1">
        <a:spcBef>
          <a:spcPct val="0"/>
        </a:spcBef>
        <a:spcAft>
          <a:spcPts val="300"/>
        </a:spcAft>
        <a:buClr>
          <a:schemeClr val="accent1"/>
        </a:buClr>
        <a:buFont typeface="Calibri" pitchFamily="34" charset="0"/>
        <a:buChar char="–"/>
        <a:defRPr sz="1400" kern="1200">
          <a:solidFill>
            <a:schemeClr val="tx1"/>
          </a:solidFill>
          <a:latin typeface="+mn-lt"/>
          <a:ea typeface="MS PGothic" pitchFamily="34" charset="-128"/>
          <a:cs typeface="Arial" pitchFamily="34" charset="0"/>
        </a:defRPr>
      </a:lvl2pPr>
      <a:lvl3pPr marL="714375" indent="-171450" algn="l" rtl="0" eaLnBrk="1" fontAlgn="base" hangingPunct="1">
        <a:spcBef>
          <a:spcPct val="0"/>
        </a:spcBef>
        <a:spcAft>
          <a:spcPts val="300"/>
        </a:spcAft>
        <a:buClr>
          <a:schemeClr val="accent1"/>
        </a:buClr>
        <a:buFont typeface="Calibri" pitchFamily="34" charset="0"/>
        <a:buChar char="–"/>
        <a:defRPr sz="1400" kern="1200">
          <a:solidFill>
            <a:schemeClr val="tx1"/>
          </a:solidFill>
          <a:latin typeface="+mn-lt"/>
          <a:ea typeface="MS PGothic" pitchFamily="34" charset="-128"/>
          <a:cs typeface="Arial" pitchFamily="34" charset="0"/>
        </a:defRPr>
      </a:lvl3pPr>
      <a:lvl4pPr marL="942975" indent="-133350" algn="l" rtl="0" eaLnBrk="1" fontAlgn="base" hangingPunct="1">
        <a:spcBef>
          <a:spcPct val="20000"/>
        </a:spcBef>
        <a:spcAft>
          <a:spcPct val="0"/>
        </a:spcAft>
        <a:buClr>
          <a:schemeClr val="accent1"/>
        </a:buClr>
        <a:buFont typeface="Calibri" pitchFamily="34" charset="0"/>
        <a:buChar char="–"/>
        <a:defRPr sz="1200" kern="1200">
          <a:solidFill>
            <a:schemeClr val="tx1"/>
          </a:solidFill>
          <a:latin typeface="+mn-lt"/>
          <a:ea typeface="MS PGothic" pitchFamily="34" charset="-128"/>
          <a:cs typeface="Arial" pitchFamily="34" charset="0"/>
        </a:defRPr>
      </a:lvl4pPr>
      <a:lvl5pPr marL="1114425" indent="-123825" algn="l" rtl="0" eaLnBrk="1" fontAlgn="base" hangingPunct="1">
        <a:spcBef>
          <a:spcPct val="20000"/>
        </a:spcBef>
        <a:spcAft>
          <a:spcPct val="0"/>
        </a:spcAft>
        <a:buClr>
          <a:schemeClr val="accent1"/>
        </a:buClr>
        <a:buFont typeface="Calibri" pitchFamily="34" charset="0"/>
        <a:buChar char="–"/>
        <a:defRPr sz="1200" kern="1200">
          <a:solidFill>
            <a:schemeClr val="tx1"/>
          </a:solidFill>
          <a:latin typeface="+mn-lt"/>
          <a:ea typeface="MS PGothic" pitchFamily="34" charset="-128"/>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15.emf"/><Relationship Id="rId4" Type="http://schemas.openxmlformats.org/officeDocument/2006/relationships/image" Target="../media/image14.emf"/></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26.emf"/><Relationship Id="rId5" Type="http://schemas.openxmlformats.org/officeDocument/2006/relationships/image" Target="../media/image25.wmf"/><Relationship Id="rId4" Type="http://schemas.openxmlformats.org/officeDocument/2006/relationships/oleObject" Target="../embeddings/Microsoft_Excel_97-2003_Worksheet1.xls"/></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image" Target="../media/image29.png"/><Relationship Id="rId7" Type="http://schemas.openxmlformats.org/officeDocument/2006/relationships/package" Target="../embeddings/Microsoft_Excel_Worksheet1.xlsx"/><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31.emf"/><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3.png"/><Relationship Id="rId1" Type="http://schemas.openxmlformats.org/officeDocument/2006/relationships/slideLayout" Target="../slideLayouts/slideLayout4.xml"/><Relationship Id="rId5" Type="http://schemas.openxmlformats.org/officeDocument/2006/relationships/image" Target="../media/image33.png"/><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image" Target="../media/image36.png"/></Relationships>
</file>

<file path=ppt/slides/_rels/slide5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6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39.emf"/><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package" Target="../embeddings/Microsoft_Excel_Worksheet2.xlsx"/><Relationship Id="rId5" Type="http://schemas.openxmlformats.org/officeDocument/2006/relationships/oleObject" Target="../embeddings/oleObject3.bin"/><Relationship Id="rId4" Type="http://schemas.openxmlformats.org/officeDocument/2006/relationships/image" Target="../media/image8.png"/></Relationships>
</file>

<file path=ppt/slides/_rels/slide6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2"/>
          <p:cNvSpPr>
            <a:spLocks noGrp="1"/>
          </p:cNvSpPr>
          <p:nvPr>
            <p:ph type="ctrTitle"/>
          </p:nvPr>
        </p:nvSpPr>
        <p:spPr>
          <a:xfrm>
            <a:off x="4327451" y="1316038"/>
            <a:ext cx="4720856" cy="1858962"/>
          </a:xfrm>
        </p:spPr>
        <p:txBody>
          <a:bodyPr>
            <a:normAutofit/>
          </a:bodyPr>
          <a:lstStyle/>
          <a:p>
            <a:pPr eaLnBrk="1" hangingPunct="1">
              <a:lnSpc>
                <a:spcPts val="3438"/>
              </a:lnSpc>
            </a:pPr>
            <a:r>
              <a:rPr lang="en-US" sz="2400" dirty="0" err="1" smtClean="0">
                <a:cs typeface="Arial" charset="0"/>
              </a:rPr>
              <a:t>Integraciones</a:t>
            </a:r>
            <a:r>
              <a:rPr lang="en-US" sz="2400" dirty="0" smtClean="0">
                <a:cs typeface="Arial" charset="0"/>
              </a:rPr>
              <a:t> LTE Huawei. </a:t>
            </a:r>
            <a:br>
              <a:rPr lang="en-US" sz="2400" dirty="0" smtClean="0">
                <a:cs typeface="Arial" charset="0"/>
              </a:rPr>
            </a:br>
            <a:r>
              <a:rPr lang="en-US" sz="2400" dirty="0" err="1" smtClean="0">
                <a:cs typeface="Arial" charset="0"/>
              </a:rPr>
              <a:t>Reglas</a:t>
            </a:r>
            <a:r>
              <a:rPr lang="en-US" sz="2400" dirty="0" smtClean="0">
                <a:cs typeface="Arial" charset="0"/>
              </a:rPr>
              <a:t> de </a:t>
            </a:r>
            <a:r>
              <a:rPr lang="en-US" sz="2400" dirty="0" err="1" smtClean="0">
                <a:cs typeface="Arial" charset="0"/>
              </a:rPr>
              <a:t>Ingeniería</a:t>
            </a:r>
            <a:r>
              <a:rPr lang="en-US" sz="2400" dirty="0" smtClean="0">
                <a:cs typeface="Arial" charset="0"/>
              </a:rPr>
              <a:t> </a:t>
            </a:r>
            <a:r>
              <a:rPr lang="en-US" sz="2400" smtClean="0">
                <a:cs typeface="Arial" charset="0"/>
              </a:rPr>
              <a:t>VF-ES v9</a:t>
            </a:r>
            <a:endParaRPr lang="en-US" sz="2400" dirty="0" smtClean="0">
              <a:cs typeface="Arial" charset="0"/>
            </a:endParaRPr>
          </a:p>
        </p:txBody>
      </p:sp>
      <p:sp>
        <p:nvSpPr>
          <p:cNvPr id="10243" name="Subtitle 5"/>
          <p:cNvSpPr>
            <a:spLocks noGrp="1"/>
          </p:cNvSpPr>
          <p:nvPr>
            <p:ph type="subTitle" idx="1"/>
          </p:nvPr>
        </p:nvSpPr>
        <p:spPr>
          <a:xfrm>
            <a:off x="4932363" y="3349625"/>
            <a:ext cx="3743325" cy="911225"/>
          </a:xfrm>
        </p:spPr>
        <p:txBody>
          <a:bodyPr/>
          <a:lstStyle/>
          <a:p>
            <a:pPr eaLnBrk="1" hangingPunct="1"/>
            <a:r>
              <a:rPr lang="en-GB" dirty="0" smtClean="0">
                <a:cs typeface="Arial" charset="0"/>
              </a:rPr>
              <a:t>VF-ES NNPO – Mobile Optimisation</a:t>
            </a:r>
          </a:p>
        </p:txBody>
      </p:sp>
    </p:spTree>
  </p:cSld>
  <p:clrMapOvr>
    <a:masterClrMapping/>
  </p:clrMapOvr>
  <p:transition spd="slow">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cs typeface="Arial" charset="0"/>
              </a:rPr>
              <a:t>Reglas Ingeniería VF ES : Datos </a:t>
            </a:r>
            <a:r>
              <a:rPr lang="es-ES" dirty="0" smtClean="0">
                <a:cs typeface="Arial" charset="0"/>
              </a:rPr>
              <a:t>Radio en zona Roja</a:t>
            </a:r>
            <a:endParaRPr lang="es-ES" dirty="0">
              <a:cs typeface="Arial" charset="0"/>
            </a:endParaRPr>
          </a:p>
        </p:txBody>
      </p:sp>
      <p:sp>
        <p:nvSpPr>
          <p:cNvPr id="3" name="2 Marcador de contenido"/>
          <p:cNvSpPr>
            <a:spLocks noGrp="1"/>
          </p:cNvSpPr>
          <p:nvPr>
            <p:ph idx="1"/>
          </p:nvPr>
        </p:nvSpPr>
        <p:spPr>
          <a:xfrm>
            <a:off x="672848" y="902498"/>
            <a:ext cx="7354888" cy="4895851"/>
          </a:xfrm>
        </p:spPr>
        <p:txBody>
          <a:bodyPr/>
          <a:lstStyle/>
          <a:p>
            <a:r>
              <a:rPr lang="es-ES" sz="2000" dirty="0" smtClean="0"/>
              <a:t>Datos a rellenar para integraciones en nodos Rojos</a:t>
            </a:r>
          </a:p>
          <a:p>
            <a:pPr lvl="1"/>
            <a:r>
              <a:rPr lang="es-ES" sz="1800" dirty="0" err="1" smtClean="0"/>
              <a:t>eNodeB</a:t>
            </a:r>
            <a:r>
              <a:rPr lang="es-ES" sz="1800" dirty="0" smtClean="0"/>
              <a:t> </a:t>
            </a:r>
            <a:r>
              <a:rPr lang="es-ES" sz="1800" dirty="0" err="1" smtClean="0"/>
              <a:t>Name</a:t>
            </a:r>
            <a:endParaRPr lang="es-ES" sz="1800" dirty="0" smtClean="0"/>
          </a:p>
          <a:p>
            <a:pPr lvl="1"/>
            <a:r>
              <a:rPr lang="es-ES" sz="1800" dirty="0" err="1" smtClean="0"/>
              <a:t>LocalCellID</a:t>
            </a:r>
            <a:endParaRPr lang="es-ES" sz="1800" dirty="0" smtClean="0"/>
          </a:p>
          <a:p>
            <a:pPr lvl="1"/>
            <a:r>
              <a:rPr lang="es-ES" sz="1800" dirty="0" err="1" smtClean="0"/>
              <a:t>CellName</a:t>
            </a:r>
            <a:endParaRPr lang="es-ES" sz="1800" dirty="0" smtClean="0"/>
          </a:p>
          <a:p>
            <a:pPr lvl="1"/>
            <a:r>
              <a:rPr lang="es-ES" sz="1800" dirty="0" smtClean="0"/>
              <a:t>TAC</a:t>
            </a:r>
          </a:p>
          <a:p>
            <a:pPr lvl="1"/>
            <a:r>
              <a:rPr lang="es-ES" sz="1800" dirty="0" err="1" smtClean="0"/>
              <a:t>DLEarfcn</a:t>
            </a:r>
            <a:endParaRPr lang="es-ES" sz="1800" dirty="0" smtClean="0"/>
          </a:p>
          <a:p>
            <a:pPr lvl="1"/>
            <a:r>
              <a:rPr lang="es-ES" sz="1800" dirty="0" err="1" smtClean="0"/>
              <a:t>ULEarfcn</a:t>
            </a:r>
            <a:endParaRPr lang="es-ES" sz="1800" dirty="0" smtClean="0"/>
          </a:p>
          <a:p>
            <a:pPr lvl="1"/>
            <a:r>
              <a:rPr lang="es-ES" sz="1800" dirty="0" smtClean="0"/>
              <a:t>DL, UL </a:t>
            </a:r>
            <a:r>
              <a:rPr lang="es-ES" sz="1800" dirty="0" err="1" smtClean="0"/>
              <a:t>Bandwidth</a:t>
            </a:r>
            <a:endParaRPr lang="es-ES" sz="1800" dirty="0" smtClean="0"/>
          </a:p>
          <a:p>
            <a:pPr lvl="1"/>
            <a:r>
              <a:rPr lang="es-ES" sz="1800" dirty="0" smtClean="0"/>
              <a:t>PCI</a:t>
            </a:r>
          </a:p>
          <a:p>
            <a:pPr lvl="1"/>
            <a:r>
              <a:rPr lang="es-ES" sz="1800" dirty="0" err="1" smtClean="0"/>
              <a:t>RootSequenceID</a:t>
            </a:r>
            <a:endParaRPr lang="es-ES" sz="1800" dirty="0" smtClean="0"/>
          </a:p>
          <a:p>
            <a:pPr lvl="1"/>
            <a:r>
              <a:rPr lang="es-ES" sz="1800" dirty="0" err="1" smtClean="0"/>
              <a:t>TxRxMode</a:t>
            </a:r>
            <a:endParaRPr lang="es-ES" sz="1800" dirty="0" smtClean="0"/>
          </a:p>
          <a:p>
            <a:pPr lvl="1"/>
            <a:r>
              <a:rPr lang="es-ES" sz="1800" dirty="0" err="1" smtClean="0"/>
              <a:t>eNodeB</a:t>
            </a:r>
            <a:r>
              <a:rPr lang="es-ES" sz="1800" dirty="0" smtClean="0"/>
              <a:t> ID</a:t>
            </a:r>
          </a:p>
          <a:p>
            <a:pPr lvl="1"/>
            <a:r>
              <a:rPr lang="es-ES" sz="1800" dirty="0" smtClean="0"/>
              <a:t>Sector ID y </a:t>
            </a:r>
            <a:r>
              <a:rPr lang="es-ES" sz="1800" dirty="0" err="1" smtClean="0"/>
              <a:t>cell</a:t>
            </a:r>
            <a:r>
              <a:rPr lang="es-ES" sz="1800" dirty="0" smtClean="0"/>
              <a:t> ID</a:t>
            </a:r>
          </a:p>
          <a:p>
            <a:pPr lvl="1"/>
            <a:r>
              <a:rPr lang="es-ES" sz="1800" dirty="0" err="1" smtClean="0"/>
              <a:t>Frequency</a:t>
            </a:r>
            <a:r>
              <a:rPr lang="es-ES" sz="1800" dirty="0" smtClean="0"/>
              <a:t> Band</a:t>
            </a:r>
          </a:p>
          <a:p>
            <a:pPr lvl="1"/>
            <a:r>
              <a:rPr lang="es-ES" sz="1800" dirty="0" smtClean="0"/>
              <a:t>High </a:t>
            </a:r>
            <a:r>
              <a:rPr lang="es-ES" sz="1800" dirty="0" err="1" smtClean="0"/>
              <a:t>Speed</a:t>
            </a:r>
            <a:r>
              <a:rPr lang="es-ES" sz="1800" dirty="0" smtClean="0"/>
              <a:t> </a:t>
            </a:r>
            <a:r>
              <a:rPr lang="es-ES" sz="1800" dirty="0" err="1" smtClean="0"/>
              <a:t>Flag</a:t>
            </a:r>
            <a:endParaRPr lang="es-ES" sz="1800" dirty="0" smtClean="0"/>
          </a:p>
          <a:p>
            <a:pPr lvl="1"/>
            <a:r>
              <a:rPr lang="es-ES" sz="1800" dirty="0" err="1" smtClean="0"/>
              <a:t>Cell</a:t>
            </a:r>
            <a:r>
              <a:rPr lang="es-ES" sz="1800" dirty="0" smtClean="0"/>
              <a:t> </a:t>
            </a:r>
            <a:r>
              <a:rPr lang="es-ES" sz="1800" dirty="0" err="1" smtClean="0"/>
              <a:t>Template</a:t>
            </a:r>
            <a:r>
              <a:rPr lang="es-ES" sz="1800" dirty="0" smtClean="0"/>
              <a:t> </a:t>
            </a:r>
            <a:r>
              <a:rPr lang="es-ES" sz="1800" dirty="0" err="1" smtClean="0"/>
              <a:t>Name</a:t>
            </a:r>
            <a:endParaRPr lang="es-ES" sz="1800" dirty="0" smtClean="0"/>
          </a:p>
          <a:p>
            <a:endParaRPr lang="en-GB" sz="2000" dirty="0"/>
          </a:p>
        </p:txBody>
      </p:sp>
      <p:sp>
        <p:nvSpPr>
          <p:cNvPr id="4" name="3 Marcador de número de diapositiva"/>
          <p:cNvSpPr>
            <a:spLocks noGrp="1"/>
          </p:cNvSpPr>
          <p:nvPr>
            <p:ph type="sldNum" sz="quarter" idx="10"/>
          </p:nvPr>
        </p:nvSpPr>
        <p:spPr/>
        <p:txBody>
          <a:bodyPr/>
          <a:lstStyle/>
          <a:p>
            <a:pPr>
              <a:defRPr/>
            </a:pPr>
            <a:fld id="{E4E5A24B-4DAF-47BA-BBF4-BE646F438DB5}" type="slidenum">
              <a:rPr lang="en-GB" smtClean="0"/>
              <a:pPr>
                <a:defRPr/>
              </a:pPr>
              <a:t>10</a:t>
            </a:fld>
            <a:endParaRPr lang="en-GB"/>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4465" y="1866924"/>
            <a:ext cx="5901187" cy="1124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65137" y="250715"/>
            <a:ext cx="1719263" cy="1030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53173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cs typeface="Arial" charset="0"/>
              </a:rPr>
              <a:t>Reglas Ingeniería VF ES : Datos </a:t>
            </a:r>
            <a:r>
              <a:rPr lang="es-ES" dirty="0" smtClean="0">
                <a:cs typeface="Arial" charset="0"/>
              </a:rPr>
              <a:t>Radio en zona Naranja</a:t>
            </a:r>
            <a:endParaRPr lang="es-ES" dirty="0">
              <a:cs typeface="Arial" charset="0"/>
            </a:endParaRPr>
          </a:p>
        </p:txBody>
      </p:sp>
      <p:sp>
        <p:nvSpPr>
          <p:cNvPr id="3" name="2 Marcador de contenido"/>
          <p:cNvSpPr>
            <a:spLocks noGrp="1"/>
          </p:cNvSpPr>
          <p:nvPr>
            <p:ph idx="1"/>
          </p:nvPr>
        </p:nvSpPr>
        <p:spPr>
          <a:xfrm>
            <a:off x="672848" y="902498"/>
            <a:ext cx="7354888" cy="4895851"/>
          </a:xfrm>
        </p:spPr>
        <p:txBody>
          <a:bodyPr/>
          <a:lstStyle/>
          <a:p>
            <a:r>
              <a:rPr lang="es-ES" sz="2000" dirty="0" smtClean="0"/>
              <a:t>Datos a rellenar para integraciones en nodos Naranjas</a:t>
            </a:r>
          </a:p>
          <a:p>
            <a:pPr marL="266700" lvl="1" indent="0">
              <a:buNone/>
            </a:pPr>
            <a:r>
              <a:rPr lang="es-ES" sz="1800" dirty="0" smtClean="0"/>
              <a:t>Pestaña LTE </a:t>
            </a:r>
            <a:r>
              <a:rPr lang="es-ES" sz="1800" dirty="0" err="1" smtClean="0"/>
              <a:t>Cell</a:t>
            </a:r>
            <a:endParaRPr lang="es-ES" sz="1800" dirty="0" smtClean="0"/>
          </a:p>
          <a:p>
            <a:pPr lvl="1"/>
            <a:r>
              <a:rPr lang="es-ES" sz="1800" dirty="0" err="1" smtClean="0"/>
              <a:t>eNodeB</a:t>
            </a:r>
            <a:r>
              <a:rPr lang="es-ES" sz="1800" dirty="0" smtClean="0"/>
              <a:t> </a:t>
            </a:r>
            <a:r>
              <a:rPr lang="es-ES" sz="1800" dirty="0" err="1" smtClean="0"/>
              <a:t>Name</a:t>
            </a:r>
            <a:endParaRPr lang="es-ES" sz="1800" dirty="0" smtClean="0"/>
          </a:p>
          <a:p>
            <a:pPr lvl="1"/>
            <a:r>
              <a:rPr lang="es-ES" sz="1800" dirty="0" err="1" smtClean="0"/>
              <a:t>LocalCellID</a:t>
            </a:r>
            <a:endParaRPr lang="es-ES" sz="1800" dirty="0" smtClean="0"/>
          </a:p>
          <a:p>
            <a:pPr lvl="1"/>
            <a:r>
              <a:rPr lang="es-ES" sz="1800" dirty="0" err="1" smtClean="0"/>
              <a:t>CellName</a:t>
            </a:r>
            <a:endParaRPr lang="es-ES" sz="1800" dirty="0" smtClean="0"/>
          </a:p>
          <a:p>
            <a:pPr lvl="1"/>
            <a:r>
              <a:rPr lang="es-ES" sz="1800" dirty="0" smtClean="0"/>
              <a:t>TAC</a:t>
            </a:r>
          </a:p>
          <a:p>
            <a:pPr lvl="1"/>
            <a:r>
              <a:rPr lang="es-ES" sz="1800" dirty="0" smtClean="0"/>
              <a:t>PCI</a:t>
            </a:r>
          </a:p>
          <a:p>
            <a:pPr lvl="1"/>
            <a:r>
              <a:rPr lang="es-ES" sz="1800" dirty="0" err="1" smtClean="0"/>
              <a:t>RootSequenceID</a:t>
            </a:r>
            <a:endParaRPr lang="es-ES" sz="1800" dirty="0" smtClean="0"/>
          </a:p>
          <a:p>
            <a:pPr lvl="1"/>
            <a:r>
              <a:rPr lang="es-ES" sz="1800" dirty="0" err="1" smtClean="0"/>
              <a:t>PreambleFmt</a:t>
            </a:r>
            <a:endParaRPr lang="es-ES" sz="1800" dirty="0" smtClean="0"/>
          </a:p>
          <a:p>
            <a:pPr lvl="1"/>
            <a:r>
              <a:rPr lang="es-ES" sz="1800" dirty="0" err="1" smtClean="0"/>
              <a:t>Cell</a:t>
            </a:r>
            <a:r>
              <a:rPr lang="es-ES" sz="1800" dirty="0" smtClean="0"/>
              <a:t> </a:t>
            </a:r>
            <a:r>
              <a:rPr lang="es-ES" sz="1800" dirty="0" err="1" smtClean="0"/>
              <a:t>Radius</a:t>
            </a:r>
            <a:endParaRPr lang="es-ES" sz="1800" dirty="0" smtClean="0"/>
          </a:p>
          <a:p>
            <a:pPr lvl="1"/>
            <a:endParaRPr lang="es-ES" sz="1800" dirty="0" smtClean="0"/>
          </a:p>
          <a:p>
            <a:pPr marL="266700" lvl="1" indent="0">
              <a:buNone/>
            </a:pPr>
            <a:r>
              <a:rPr lang="es-ES" sz="1800" dirty="0" smtClean="0"/>
              <a:t>Pestaña BTS </a:t>
            </a:r>
            <a:r>
              <a:rPr lang="es-ES" sz="1800" dirty="0" err="1" smtClean="0"/>
              <a:t>Transport</a:t>
            </a:r>
            <a:r>
              <a:rPr lang="es-ES" sz="1800" dirty="0" smtClean="0"/>
              <a:t> Data</a:t>
            </a:r>
            <a:endParaRPr lang="es-ES" sz="1800" dirty="0"/>
          </a:p>
          <a:p>
            <a:pPr lvl="1"/>
            <a:r>
              <a:rPr lang="es-ES" sz="1800" dirty="0" err="1" smtClean="0"/>
              <a:t>eNodeB</a:t>
            </a:r>
            <a:r>
              <a:rPr lang="es-ES" sz="1800" dirty="0" smtClean="0"/>
              <a:t> ID</a:t>
            </a:r>
          </a:p>
          <a:p>
            <a:pPr lvl="1"/>
            <a:r>
              <a:rPr lang="es-ES" sz="1800" dirty="0" smtClean="0"/>
              <a:t>Security Gateway IP </a:t>
            </a:r>
            <a:r>
              <a:rPr lang="es-ES" sz="1800" dirty="0" err="1" smtClean="0"/>
              <a:t>Address</a:t>
            </a:r>
            <a:endParaRPr lang="es-ES" sz="1800" dirty="0" smtClean="0"/>
          </a:p>
          <a:p>
            <a:endParaRPr lang="en-GB" sz="2000" dirty="0"/>
          </a:p>
        </p:txBody>
      </p:sp>
      <p:sp>
        <p:nvSpPr>
          <p:cNvPr id="4" name="3 Marcador de número de diapositiva"/>
          <p:cNvSpPr>
            <a:spLocks noGrp="1"/>
          </p:cNvSpPr>
          <p:nvPr>
            <p:ph type="sldNum" sz="quarter" idx="10"/>
          </p:nvPr>
        </p:nvSpPr>
        <p:spPr/>
        <p:txBody>
          <a:bodyPr/>
          <a:lstStyle/>
          <a:p>
            <a:pPr>
              <a:defRPr/>
            </a:pPr>
            <a:fld id="{E4E5A24B-4DAF-47BA-BBF4-BE646F438DB5}" type="slidenum">
              <a:rPr lang="en-GB" smtClean="0"/>
              <a:pPr>
                <a:defRPr/>
              </a:pPr>
              <a:t>11</a:t>
            </a:fld>
            <a:endParaRPr lang="en-GB"/>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8632" y="457200"/>
            <a:ext cx="1755619" cy="978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8531" y="2170004"/>
            <a:ext cx="6719776" cy="567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26584" y="4293122"/>
            <a:ext cx="3819857" cy="465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33115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smtClean="0"/>
              <a:t>eNodeB</a:t>
            </a:r>
            <a:r>
              <a:rPr lang="es-ES" dirty="0" smtClean="0"/>
              <a:t> </a:t>
            </a:r>
            <a:r>
              <a:rPr lang="es-ES" dirty="0" err="1" smtClean="0"/>
              <a:t>Name</a:t>
            </a:r>
            <a:r>
              <a:rPr lang="es-ES" dirty="0" smtClean="0"/>
              <a:t> </a:t>
            </a:r>
            <a:r>
              <a:rPr lang="es-ES" dirty="0"/>
              <a:t> </a:t>
            </a:r>
            <a:r>
              <a:rPr lang="es-ES" dirty="0" smtClean="0"/>
              <a:t>- zona Roja</a:t>
            </a:r>
            <a:endParaRPr lang="en-GB" dirty="0"/>
          </a:p>
        </p:txBody>
      </p:sp>
      <p:sp>
        <p:nvSpPr>
          <p:cNvPr id="3" name="2 Marcador de contenido"/>
          <p:cNvSpPr>
            <a:spLocks noGrp="1"/>
          </p:cNvSpPr>
          <p:nvPr>
            <p:ph idx="1"/>
          </p:nvPr>
        </p:nvSpPr>
        <p:spPr>
          <a:xfrm>
            <a:off x="471977" y="866684"/>
            <a:ext cx="8119932" cy="4895851"/>
          </a:xfrm>
        </p:spPr>
        <p:txBody>
          <a:bodyPr/>
          <a:lstStyle/>
          <a:p>
            <a:r>
              <a:rPr lang="es-ES" dirty="0" smtClean="0"/>
              <a:t>Reglas VF ES:</a:t>
            </a:r>
          </a:p>
          <a:p>
            <a:pPr lvl="1"/>
            <a:r>
              <a:rPr lang="es-ES" dirty="0" smtClean="0"/>
              <a:t>El </a:t>
            </a:r>
            <a:r>
              <a:rPr lang="es-ES" dirty="0" err="1" smtClean="0"/>
              <a:t>eNodeB</a:t>
            </a:r>
            <a:r>
              <a:rPr lang="es-ES" dirty="0" smtClean="0"/>
              <a:t> LTE sigue nomenclatura SRAN: “</a:t>
            </a:r>
            <a:r>
              <a:rPr lang="es-ES" dirty="0" err="1" smtClean="0"/>
              <a:t>PPnnLT</a:t>
            </a:r>
            <a:r>
              <a:rPr lang="es-ES" dirty="0" smtClean="0"/>
              <a:t>”, ejemplo MX95VL.</a:t>
            </a:r>
          </a:p>
          <a:p>
            <a:pPr lvl="1"/>
            <a:r>
              <a:rPr lang="es-ES" dirty="0" smtClean="0"/>
              <a:t>Las 5 primeras letras/dígitos: “</a:t>
            </a:r>
            <a:r>
              <a:rPr lang="es-ES" dirty="0" err="1" smtClean="0"/>
              <a:t>PPnnL</a:t>
            </a:r>
            <a:r>
              <a:rPr lang="es-ES" dirty="0" smtClean="0"/>
              <a:t>” coinciden con la terminología SRAN de su 2G, 3G </a:t>
            </a:r>
            <a:r>
              <a:rPr lang="es-ES" dirty="0" err="1" smtClean="0"/>
              <a:t>coubicado</a:t>
            </a:r>
            <a:r>
              <a:rPr lang="es-ES" dirty="0" smtClean="0"/>
              <a:t> . </a:t>
            </a:r>
          </a:p>
          <a:p>
            <a:pPr lvl="2">
              <a:buFont typeface="Arial" panose="020B0604020202020204" pitchFamily="34" charset="0"/>
              <a:buChar char="•"/>
            </a:pPr>
            <a:r>
              <a:rPr lang="es-ES" dirty="0" smtClean="0"/>
              <a:t>En caso de LTE </a:t>
            </a:r>
            <a:r>
              <a:rPr lang="es-ES" dirty="0" err="1" smtClean="0"/>
              <a:t>only</a:t>
            </a:r>
            <a:r>
              <a:rPr lang="es-ES" dirty="0" smtClean="0"/>
              <a:t>, </a:t>
            </a:r>
            <a:r>
              <a:rPr lang="es-ES" dirty="0" err="1" smtClean="0"/>
              <a:t>ó</a:t>
            </a:r>
            <a:r>
              <a:rPr lang="es-ES" dirty="0" smtClean="0"/>
              <a:t> LTE </a:t>
            </a:r>
            <a:r>
              <a:rPr lang="es-ES" dirty="0" err="1" smtClean="0"/>
              <a:t>coubicado</a:t>
            </a:r>
            <a:r>
              <a:rPr lang="es-ES" dirty="0" smtClean="0"/>
              <a:t> con UMTS en terminología </a:t>
            </a:r>
            <a:r>
              <a:rPr lang="es-ES" dirty="0" err="1" smtClean="0"/>
              <a:t>Legacy</a:t>
            </a:r>
            <a:r>
              <a:rPr lang="es-ES" dirty="0" smtClean="0"/>
              <a:t>, se debe consultar con Región.</a:t>
            </a:r>
          </a:p>
          <a:p>
            <a:pPr lvl="1"/>
            <a:r>
              <a:rPr lang="es-ES" dirty="0" smtClean="0"/>
              <a:t>“T”: letra de Tecnología, siempre una “L” para nodos LTE</a:t>
            </a:r>
          </a:p>
          <a:p>
            <a:pPr lvl="1"/>
            <a:endParaRPr lang="en-GB" dirty="0"/>
          </a:p>
        </p:txBody>
      </p:sp>
      <p:sp>
        <p:nvSpPr>
          <p:cNvPr id="4" name="3 Marcador de número de diapositiva"/>
          <p:cNvSpPr>
            <a:spLocks noGrp="1"/>
          </p:cNvSpPr>
          <p:nvPr>
            <p:ph type="sldNum" sz="quarter" idx="10"/>
          </p:nvPr>
        </p:nvSpPr>
        <p:spPr/>
        <p:txBody>
          <a:bodyPr/>
          <a:lstStyle/>
          <a:p>
            <a:pPr>
              <a:defRPr/>
            </a:pPr>
            <a:fld id="{E4E5A24B-4DAF-47BA-BBF4-BE646F438DB5}" type="slidenum">
              <a:rPr lang="en-GB" smtClean="0"/>
              <a:pPr>
                <a:defRPr/>
              </a:pPr>
              <a:t>12</a:t>
            </a:fld>
            <a:endParaRPr lang="en-GB"/>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0103" y="2671932"/>
            <a:ext cx="5105367" cy="3819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65137" y="250715"/>
            <a:ext cx="1719263" cy="1030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86169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smtClean="0"/>
              <a:t>eNodeB</a:t>
            </a:r>
            <a:r>
              <a:rPr lang="es-ES" dirty="0" smtClean="0"/>
              <a:t> </a:t>
            </a:r>
            <a:r>
              <a:rPr lang="es-ES" dirty="0" err="1" smtClean="0"/>
              <a:t>Name</a:t>
            </a:r>
            <a:r>
              <a:rPr lang="es-ES" dirty="0" smtClean="0"/>
              <a:t> - zona Naranja</a:t>
            </a:r>
            <a:endParaRPr lang="en-GB" dirty="0"/>
          </a:p>
        </p:txBody>
      </p:sp>
      <p:sp>
        <p:nvSpPr>
          <p:cNvPr id="3" name="2 Marcador de contenido"/>
          <p:cNvSpPr>
            <a:spLocks noGrp="1"/>
          </p:cNvSpPr>
          <p:nvPr>
            <p:ph idx="1"/>
          </p:nvPr>
        </p:nvSpPr>
        <p:spPr>
          <a:xfrm>
            <a:off x="605991" y="736231"/>
            <a:ext cx="8119932" cy="4895851"/>
          </a:xfrm>
        </p:spPr>
        <p:txBody>
          <a:bodyPr/>
          <a:lstStyle/>
          <a:p>
            <a:r>
              <a:rPr lang="es-ES" dirty="0" smtClean="0"/>
              <a:t>Reglas  VF ES:</a:t>
            </a:r>
          </a:p>
          <a:p>
            <a:pPr lvl="1"/>
            <a:r>
              <a:rPr lang="es-ES" dirty="0" smtClean="0"/>
              <a:t>En </a:t>
            </a:r>
            <a:r>
              <a:rPr lang="es-ES" dirty="0" err="1" smtClean="0"/>
              <a:t>CdR</a:t>
            </a:r>
            <a:r>
              <a:rPr lang="es-ES" dirty="0" smtClean="0"/>
              <a:t> y MAP se da de alta el </a:t>
            </a:r>
            <a:r>
              <a:rPr lang="es-ES" dirty="0" err="1" smtClean="0"/>
              <a:t>eNodeB</a:t>
            </a:r>
            <a:r>
              <a:rPr lang="es-ES" dirty="0" smtClean="0"/>
              <a:t> de Orange con el código SRAN de Vodafone. </a:t>
            </a:r>
          </a:p>
          <a:p>
            <a:pPr lvl="1"/>
            <a:r>
              <a:rPr lang="es-ES" dirty="0" smtClean="0"/>
              <a:t>Sin embargo, en la plantilla de Datos Básicos de Celda que se enviará a Orange debe constar el </a:t>
            </a:r>
            <a:r>
              <a:rPr lang="es-ES" dirty="0" err="1" smtClean="0"/>
              <a:t>eNodeBName</a:t>
            </a:r>
            <a:r>
              <a:rPr lang="es-ES" dirty="0" smtClean="0"/>
              <a:t> de Orange, que previamente se habrá intercambiado en las mesas de </a:t>
            </a:r>
            <a:r>
              <a:rPr lang="es-ES" dirty="0" err="1" smtClean="0"/>
              <a:t>Ran</a:t>
            </a:r>
            <a:r>
              <a:rPr lang="es-ES" dirty="0" smtClean="0"/>
              <a:t> </a:t>
            </a:r>
            <a:r>
              <a:rPr lang="es-ES" dirty="0" err="1" smtClean="0"/>
              <a:t>Sharing</a:t>
            </a:r>
            <a:r>
              <a:rPr lang="es-ES" dirty="0" smtClean="0"/>
              <a:t>. </a:t>
            </a:r>
          </a:p>
          <a:p>
            <a:pPr lvl="2"/>
            <a:r>
              <a:rPr lang="es-ES" dirty="0" smtClean="0"/>
              <a:t>NOTA : </a:t>
            </a:r>
            <a:r>
              <a:rPr lang="es-ES" dirty="0" err="1" smtClean="0"/>
              <a:t>CdR</a:t>
            </a:r>
            <a:r>
              <a:rPr lang="es-ES" dirty="0" smtClean="0"/>
              <a:t> </a:t>
            </a:r>
            <a:r>
              <a:rPr lang="es-ES" dirty="0"/>
              <a:t>consta de Campo </a:t>
            </a:r>
            <a:r>
              <a:rPr lang="es-ES" dirty="0" smtClean="0"/>
              <a:t>para indicar el “Código </a:t>
            </a:r>
            <a:r>
              <a:rPr lang="es-ES" dirty="0" err="1"/>
              <a:t>RanSharing</a:t>
            </a:r>
            <a:r>
              <a:rPr lang="es-ES" dirty="0"/>
              <a:t>” asociado</a:t>
            </a:r>
          </a:p>
          <a:p>
            <a:pPr lvl="1"/>
            <a:endParaRPr lang="en-GB" dirty="0"/>
          </a:p>
        </p:txBody>
      </p:sp>
      <p:sp>
        <p:nvSpPr>
          <p:cNvPr id="4" name="3 Marcador de número de diapositiva"/>
          <p:cNvSpPr>
            <a:spLocks noGrp="1"/>
          </p:cNvSpPr>
          <p:nvPr>
            <p:ph type="sldNum" sz="quarter" idx="10"/>
          </p:nvPr>
        </p:nvSpPr>
        <p:spPr/>
        <p:txBody>
          <a:bodyPr/>
          <a:lstStyle/>
          <a:p>
            <a:pPr>
              <a:defRPr/>
            </a:pPr>
            <a:fld id="{E4E5A24B-4DAF-47BA-BBF4-BE646F438DB5}" type="slidenum">
              <a:rPr lang="en-GB" smtClean="0"/>
              <a:pPr>
                <a:defRPr/>
              </a:pPr>
              <a:t>13</a:t>
            </a:fld>
            <a:endParaRPr lang="en-GB"/>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444" y="2915001"/>
            <a:ext cx="3902149" cy="2919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10 CuadroTexto"/>
          <p:cNvSpPr txBox="1"/>
          <p:nvPr/>
        </p:nvSpPr>
        <p:spPr>
          <a:xfrm>
            <a:off x="5496237" y="2309341"/>
            <a:ext cx="2328531" cy="492443"/>
          </a:xfrm>
          <a:prstGeom prst="rect">
            <a:avLst/>
          </a:prstGeom>
        </p:spPr>
        <p:style>
          <a:lnRef idx="1">
            <a:schemeClr val="accent2"/>
          </a:lnRef>
          <a:fillRef idx="2">
            <a:schemeClr val="accent2"/>
          </a:fillRef>
          <a:effectRef idx="1">
            <a:schemeClr val="accent2"/>
          </a:effectRef>
          <a:fontRef idx="minor">
            <a:schemeClr val="dk1"/>
          </a:fontRef>
        </p:style>
        <p:txBody>
          <a:bodyPr wrap="square" lIns="0" tIns="0" rIns="0" bIns="0" rtlCol="0">
            <a:spAutoFit/>
          </a:bodyPr>
          <a:lstStyle/>
          <a:p>
            <a:pPr marL="0" indent="0">
              <a:buFont typeface="Arial" pitchFamily="34" charset="0"/>
              <a:buNone/>
            </a:pPr>
            <a:r>
              <a:rPr lang="es-ES" sz="1600" dirty="0" err="1" smtClean="0">
                <a:latin typeface="Vodafone Rg" pitchFamily="34" charset="0"/>
              </a:rPr>
              <a:t>eNodeB</a:t>
            </a:r>
            <a:r>
              <a:rPr lang="es-ES" sz="1600" dirty="0" smtClean="0">
                <a:latin typeface="Vodafone Rg" pitchFamily="34" charset="0"/>
              </a:rPr>
              <a:t> </a:t>
            </a:r>
            <a:r>
              <a:rPr lang="es-ES" sz="1600" dirty="0" err="1" smtClean="0">
                <a:latin typeface="Vodafone Rg" pitchFamily="34" charset="0"/>
              </a:rPr>
              <a:t>Name</a:t>
            </a:r>
            <a:r>
              <a:rPr lang="es-ES" sz="1600" dirty="0" smtClean="0">
                <a:latin typeface="Vodafone Rg" pitchFamily="34" charset="0"/>
              </a:rPr>
              <a:t> en plantillas = </a:t>
            </a:r>
            <a:r>
              <a:rPr lang="es-ES" sz="1600" dirty="0" err="1" smtClean="0">
                <a:latin typeface="Vodafone Rg" pitchFamily="34" charset="0"/>
              </a:rPr>
              <a:t>eNodeB</a:t>
            </a:r>
            <a:r>
              <a:rPr lang="es-ES" sz="1600" dirty="0" smtClean="0">
                <a:latin typeface="Vodafone Rg" pitchFamily="34" charset="0"/>
              </a:rPr>
              <a:t> </a:t>
            </a:r>
            <a:r>
              <a:rPr lang="es-ES" sz="1600" dirty="0" err="1" smtClean="0">
                <a:latin typeface="Vodafone Rg" pitchFamily="34" charset="0"/>
              </a:rPr>
              <a:t>Name</a:t>
            </a:r>
            <a:r>
              <a:rPr lang="es-ES" sz="1600" dirty="0" smtClean="0">
                <a:latin typeface="Vodafone Rg" pitchFamily="34" charset="0"/>
              </a:rPr>
              <a:t> de Orange</a:t>
            </a:r>
            <a:endParaRPr lang="en-GB" sz="1600" dirty="0" smtClean="0">
              <a:latin typeface="Vodafone Rg" pitchFamily="34" charset="0"/>
            </a:endParaRPr>
          </a:p>
        </p:txBody>
      </p:sp>
      <p:sp>
        <p:nvSpPr>
          <p:cNvPr id="15" name="14 CuadroTexto"/>
          <p:cNvSpPr txBox="1"/>
          <p:nvPr/>
        </p:nvSpPr>
        <p:spPr>
          <a:xfrm>
            <a:off x="863986" y="2343306"/>
            <a:ext cx="2328531" cy="492443"/>
          </a:xfrm>
          <a:prstGeom prst="rect">
            <a:avLst/>
          </a:prstGeom>
        </p:spPr>
        <p:style>
          <a:lnRef idx="1">
            <a:schemeClr val="accent2"/>
          </a:lnRef>
          <a:fillRef idx="2">
            <a:schemeClr val="accent2"/>
          </a:fillRef>
          <a:effectRef idx="1">
            <a:schemeClr val="accent2"/>
          </a:effectRef>
          <a:fontRef idx="minor">
            <a:schemeClr val="dk1"/>
          </a:fontRef>
        </p:style>
        <p:txBody>
          <a:bodyPr wrap="square" lIns="0" tIns="0" rIns="0" bIns="0" rtlCol="0">
            <a:spAutoFit/>
          </a:bodyPr>
          <a:lstStyle/>
          <a:p>
            <a:pPr marL="0" indent="0">
              <a:buFont typeface="Arial" pitchFamily="34" charset="0"/>
              <a:buNone/>
            </a:pPr>
            <a:r>
              <a:rPr lang="es-ES" sz="1600" dirty="0" err="1" smtClean="0">
                <a:latin typeface="Vodafone Rg" pitchFamily="34" charset="0"/>
              </a:rPr>
              <a:t>eNodeB</a:t>
            </a:r>
            <a:r>
              <a:rPr lang="es-ES" sz="1600" dirty="0" smtClean="0">
                <a:latin typeface="Vodafone Rg" pitchFamily="34" charset="0"/>
              </a:rPr>
              <a:t> </a:t>
            </a:r>
            <a:r>
              <a:rPr lang="es-ES" sz="1600" dirty="0" err="1" smtClean="0">
                <a:latin typeface="Vodafone Rg" pitchFamily="34" charset="0"/>
              </a:rPr>
              <a:t>Name</a:t>
            </a:r>
            <a:r>
              <a:rPr lang="es-ES" sz="1600" dirty="0" smtClean="0">
                <a:latin typeface="Vodafone Rg" pitchFamily="34" charset="0"/>
              </a:rPr>
              <a:t> en Gestores = Código Single RAN Vodafone</a:t>
            </a:r>
            <a:endParaRPr lang="en-GB" sz="1600" dirty="0" smtClean="0">
              <a:latin typeface="Vodafone Rg" pitchFamily="34" charset="0"/>
            </a:endParaRPr>
          </a:p>
        </p:txBody>
      </p:sp>
      <p:pic>
        <p:nvPicPr>
          <p:cNvPr id="1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68632" y="223284"/>
            <a:ext cx="1755619" cy="978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443" y="5879748"/>
            <a:ext cx="3657603" cy="5010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4" name="13 Conector recto"/>
          <p:cNvCxnSpPr/>
          <p:nvPr/>
        </p:nvCxnSpPr>
        <p:spPr>
          <a:xfrm>
            <a:off x="4412188" y="2343306"/>
            <a:ext cx="31898" cy="3940536"/>
          </a:xfrm>
          <a:prstGeom prst="line">
            <a:avLst/>
          </a:prstGeom>
        </p:spPr>
        <p:style>
          <a:lnRef idx="3">
            <a:schemeClr val="accent1"/>
          </a:lnRef>
          <a:fillRef idx="0">
            <a:schemeClr val="accent1"/>
          </a:fillRef>
          <a:effectRef idx="2">
            <a:schemeClr val="accent1"/>
          </a:effectRef>
          <a:fontRef idx="minor">
            <a:schemeClr val="tx1"/>
          </a:fontRef>
        </p:style>
      </p:cxnSp>
      <p:pic>
        <p:nvPicPr>
          <p:cNvPr id="10243"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30446" y="3124544"/>
            <a:ext cx="4260112" cy="6589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4"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25519" y="4084042"/>
            <a:ext cx="4086225" cy="581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757567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smtClean="0"/>
              <a:t>LocalCellid</a:t>
            </a:r>
            <a:r>
              <a:rPr lang="es-ES" dirty="0" smtClean="0"/>
              <a:t> - zonas Roja y Naranja </a:t>
            </a:r>
            <a:endParaRPr lang="en-GB" dirty="0"/>
          </a:p>
        </p:txBody>
      </p:sp>
      <p:sp>
        <p:nvSpPr>
          <p:cNvPr id="3" name="2 Marcador de contenido"/>
          <p:cNvSpPr>
            <a:spLocks noGrp="1"/>
          </p:cNvSpPr>
          <p:nvPr>
            <p:ph idx="1"/>
          </p:nvPr>
        </p:nvSpPr>
        <p:spPr>
          <a:xfrm>
            <a:off x="471977" y="866684"/>
            <a:ext cx="8119932" cy="4895851"/>
          </a:xfrm>
        </p:spPr>
        <p:txBody>
          <a:bodyPr/>
          <a:lstStyle/>
          <a:p>
            <a:pPr marL="180975" lvl="1">
              <a:spcBef>
                <a:spcPts val="600"/>
              </a:spcBef>
              <a:spcAft>
                <a:spcPts val="600"/>
              </a:spcAft>
              <a:buFont typeface="Arial" charset="0"/>
              <a:buChar char="•"/>
            </a:pPr>
            <a:r>
              <a:rPr lang="es-ES" sz="1800" dirty="0" err="1"/>
              <a:t>LocalCellid</a:t>
            </a:r>
            <a:r>
              <a:rPr lang="es-ES" sz="1800" dirty="0"/>
              <a:t>: Identifica una celda dentro de un </a:t>
            </a:r>
            <a:r>
              <a:rPr lang="es-ES" sz="1800" dirty="0" err="1"/>
              <a:t>eNB</a:t>
            </a:r>
            <a:r>
              <a:rPr lang="es-ES" sz="1800" dirty="0"/>
              <a:t>. </a:t>
            </a:r>
            <a:endParaRPr lang="es-ES" sz="1800" dirty="0" smtClean="0"/>
          </a:p>
          <a:p>
            <a:pPr lvl="1"/>
            <a:r>
              <a:rPr lang="es-ES" dirty="0"/>
              <a:t>Valores posibles  desde SRAN9 de 0..</a:t>
            </a:r>
            <a:r>
              <a:rPr lang="es-ES" dirty="0" smtClean="0"/>
              <a:t>255 (Nota: valores posibles en SRAN8 de 0..17)</a:t>
            </a:r>
            <a:endParaRPr lang="es-ES" dirty="0"/>
          </a:p>
          <a:p>
            <a:pPr lvl="1"/>
            <a:r>
              <a:rPr lang="es-ES" dirty="0"/>
              <a:t>UMPT: admite 36 celdas  en </a:t>
            </a:r>
            <a:r>
              <a:rPr lang="es-ES" dirty="0" smtClean="0"/>
              <a:t>SRAN9. </a:t>
            </a:r>
            <a:endParaRPr lang="es-ES" dirty="0"/>
          </a:p>
          <a:p>
            <a:r>
              <a:rPr lang="es-ES" u="sng" dirty="0" smtClean="0"/>
              <a:t>Reglas VF ES:</a:t>
            </a:r>
          </a:p>
          <a:p>
            <a:pPr lvl="1"/>
            <a:r>
              <a:rPr lang="es-ES" dirty="0" smtClean="0"/>
              <a:t>Se sigue numeración estándar en función de la Banda LTE y del sector de la celda.</a:t>
            </a:r>
          </a:p>
          <a:p>
            <a:pPr lvl="1"/>
            <a:r>
              <a:rPr lang="es-ES" dirty="0" smtClean="0"/>
              <a:t>De momento, el LTE </a:t>
            </a:r>
            <a:r>
              <a:rPr lang="es-ES" dirty="0" err="1" smtClean="0"/>
              <a:t>sharing</a:t>
            </a:r>
            <a:r>
              <a:rPr lang="es-ES" dirty="0" smtClean="0"/>
              <a:t> es sólo en la banda 800MHz: </a:t>
            </a:r>
            <a:r>
              <a:rPr lang="es-ES" dirty="0" err="1" smtClean="0"/>
              <a:t>Localcellids</a:t>
            </a:r>
            <a:r>
              <a:rPr lang="es-ES" dirty="0" smtClean="0"/>
              <a:t> </a:t>
            </a:r>
            <a:r>
              <a:rPr lang="es-ES" dirty="0" err="1" smtClean="0"/>
              <a:t>vodafone</a:t>
            </a:r>
            <a:r>
              <a:rPr lang="es-ES" dirty="0" smtClean="0"/>
              <a:t>= 207, 208, 209, …</a:t>
            </a:r>
          </a:p>
          <a:p>
            <a:pPr lvl="1"/>
            <a:endParaRPr lang="es-ES" dirty="0"/>
          </a:p>
          <a:p>
            <a:pPr lvl="1"/>
            <a:endParaRPr lang="es-ES" dirty="0" smtClean="0"/>
          </a:p>
          <a:p>
            <a:pPr lvl="1"/>
            <a:endParaRPr lang="es-ES" dirty="0"/>
          </a:p>
          <a:p>
            <a:pPr lvl="1"/>
            <a:endParaRPr lang="es-ES" dirty="0" smtClean="0"/>
          </a:p>
          <a:p>
            <a:pPr lvl="1"/>
            <a:endParaRPr lang="es-ES" dirty="0"/>
          </a:p>
        </p:txBody>
      </p:sp>
      <p:sp>
        <p:nvSpPr>
          <p:cNvPr id="4" name="3 Marcador de número de diapositiva"/>
          <p:cNvSpPr>
            <a:spLocks noGrp="1"/>
          </p:cNvSpPr>
          <p:nvPr>
            <p:ph type="sldNum" sz="quarter" idx="10"/>
          </p:nvPr>
        </p:nvSpPr>
        <p:spPr/>
        <p:txBody>
          <a:bodyPr/>
          <a:lstStyle/>
          <a:p>
            <a:pPr>
              <a:defRPr/>
            </a:pPr>
            <a:fld id="{E4E5A24B-4DAF-47BA-BBF4-BE646F438DB5}" type="slidenum">
              <a:rPr lang="en-GB" smtClean="0"/>
              <a:pPr>
                <a:defRPr/>
              </a:pPr>
              <a:t>14</a:t>
            </a:fld>
            <a:endParaRPr lang="en-GB"/>
          </a:p>
        </p:txBody>
      </p:sp>
      <p:sp>
        <p:nvSpPr>
          <p:cNvPr id="8" name="7 Elipse"/>
          <p:cNvSpPr/>
          <p:nvPr/>
        </p:nvSpPr>
        <p:spPr>
          <a:xfrm>
            <a:off x="4295955" y="3436314"/>
            <a:ext cx="638354" cy="874612"/>
          </a:xfrm>
          <a:prstGeom prst="ellipse">
            <a:avLst/>
          </a:prstGeom>
          <a:no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smtClean="0">
              <a:solidFill>
                <a:srgbClr val="34342B"/>
              </a:solidFill>
              <a:latin typeface="Vodafone Rg" pitchFamily="34" charset="0"/>
              <a:ea typeface="+mn-ea"/>
              <a:cs typeface="+mn-cs"/>
            </a:endParaRPr>
          </a:p>
        </p:txBody>
      </p:sp>
      <p:sp>
        <p:nvSpPr>
          <p:cNvPr id="12" name="11 Flecha derecha"/>
          <p:cNvSpPr/>
          <p:nvPr/>
        </p:nvSpPr>
        <p:spPr>
          <a:xfrm rot="16200000">
            <a:off x="2733573" y="5452717"/>
            <a:ext cx="393405" cy="459207"/>
          </a:xfrm>
          <a:prstGeom prst="rightArrow">
            <a:avLst/>
          </a:prstGeom>
          <a:solidFill>
            <a:schemeClr val="accent1"/>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smtClean="0">
              <a:solidFill>
                <a:srgbClr val="34342B"/>
              </a:solidFill>
              <a:latin typeface="Vodafone Rg" pitchFamily="34" charset="0"/>
              <a:ea typeface="+mn-ea"/>
              <a:cs typeface="+mn-cs"/>
            </a:endParaRPr>
          </a:p>
        </p:txBody>
      </p:sp>
      <p:graphicFrame>
        <p:nvGraphicFramePr>
          <p:cNvPr id="13" name="12 Tabla"/>
          <p:cNvGraphicFramePr>
            <a:graphicFrameLocks noGrp="1"/>
          </p:cNvGraphicFramePr>
          <p:nvPr>
            <p:extLst>
              <p:ext uri="{D42A27DB-BD31-4B8C-83A1-F6EECF244321}">
                <p14:modId xmlns:p14="http://schemas.microsoft.com/office/powerpoint/2010/main" val="3889874272"/>
              </p:ext>
            </p:extLst>
          </p:nvPr>
        </p:nvGraphicFramePr>
        <p:xfrm>
          <a:off x="378103" y="3206710"/>
          <a:ext cx="8218492" cy="2206428"/>
        </p:xfrm>
        <a:graphic>
          <a:graphicData uri="http://schemas.openxmlformats.org/drawingml/2006/table">
            <a:tbl>
              <a:tblPr/>
              <a:tblGrid>
                <a:gridCol w="627965"/>
                <a:gridCol w="627965"/>
                <a:gridCol w="627965"/>
                <a:gridCol w="627965"/>
                <a:gridCol w="627965"/>
                <a:gridCol w="627965"/>
                <a:gridCol w="627965"/>
                <a:gridCol w="54947"/>
                <a:gridCol w="627965"/>
                <a:gridCol w="627965"/>
                <a:gridCol w="627965"/>
                <a:gridCol w="627965"/>
                <a:gridCol w="627965"/>
                <a:gridCol w="627965"/>
              </a:tblGrid>
              <a:tr h="196302">
                <a:tc>
                  <a:txBody>
                    <a:bodyPr/>
                    <a:lstStyle/>
                    <a:p>
                      <a:pPr algn="l" fontAlgn="b"/>
                      <a:r>
                        <a:rPr lang="en-GB" sz="800" b="0" i="0" u="none" strike="noStrike" dirty="0">
                          <a:solidFill>
                            <a:srgbClr val="000000"/>
                          </a:solidFill>
                          <a:effectLst/>
                          <a:latin typeface="Times New Roman"/>
                        </a:rPr>
                        <a:t> </a:t>
                      </a:r>
                    </a:p>
                  </a:txBody>
                  <a:tcPr marL="7852" marR="7852" marT="7852"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gridSpan="6">
                  <a:txBody>
                    <a:bodyPr/>
                    <a:lstStyle/>
                    <a:p>
                      <a:pPr algn="ctr" fontAlgn="ctr"/>
                      <a:r>
                        <a:rPr lang="es-ES" sz="1200" b="1" i="0" u="none" strike="noStrike">
                          <a:solidFill>
                            <a:srgbClr val="FFFFFF"/>
                          </a:solidFill>
                          <a:effectLst/>
                          <a:latin typeface="Vodafone Rg"/>
                        </a:rPr>
                        <a:t>Parámetro LocalCellid Vodafone en enode B Vodafone</a:t>
                      </a:r>
                      <a:endParaRPr lang="en-GB" sz="1200" b="1" i="0" u="none" strike="noStrike">
                        <a:solidFill>
                          <a:srgbClr val="FFFFFF"/>
                        </a:solidFill>
                        <a:effectLst/>
                        <a:latin typeface="Vodafone Rg"/>
                      </a:endParaRPr>
                    </a:p>
                  </a:txBody>
                  <a:tcPr marL="7852" marR="7852" marT="7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a:txBody>
                    <a:bodyPr/>
                    <a:lstStyle/>
                    <a:p>
                      <a:pPr algn="ctr" fontAlgn="ctr"/>
                      <a:r>
                        <a:rPr lang="en-GB" sz="1200" b="1" i="0" u="none" strike="noStrike">
                          <a:solidFill>
                            <a:srgbClr val="FFFFFF"/>
                          </a:solidFill>
                          <a:effectLst/>
                          <a:latin typeface="Vodafone Rg"/>
                        </a:rPr>
                        <a:t> </a:t>
                      </a:r>
                    </a:p>
                  </a:txBody>
                  <a:tcPr marL="7852" marR="7852" marT="7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2F2F2"/>
                    </a:solidFill>
                  </a:tcPr>
                </a:tc>
                <a:tc gridSpan="6">
                  <a:txBody>
                    <a:bodyPr/>
                    <a:lstStyle/>
                    <a:p>
                      <a:pPr algn="ctr" fontAlgn="ctr"/>
                      <a:r>
                        <a:rPr lang="es-ES" sz="1200" b="1" i="0" u="none" strike="noStrike">
                          <a:solidFill>
                            <a:srgbClr val="FFFFFF"/>
                          </a:solidFill>
                          <a:effectLst/>
                          <a:latin typeface="Vodafone Rg"/>
                        </a:rPr>
                        <a:t>Parámetro LocalCellid Orange en enodeB Vodafone</a:t>
                      </a:r>
                      <a:endParaRPr lang="en-GB" sz="1200" b="1" i="0" u="none" strike="noStrike">
                        <a:solidFill>
                          <a:srgbClr val="FFFFFF"/>
                        </a:solidFill>
                        <a:effectLst/>
                        <a:latin typeface="Vodafone Rg"/>
                      </a:endParaRPr>
                    </a:p>
                  </a:txBody>
                  <a:tcPr marL="7852" marR="7852" marT="7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r>
              <a:tr h="172745">
                <a:tc>
                  <a:txBody>
                    <a:bodyPr/>
                    <a:lstStyle/>
                    <a:p>
                      <a:pPr algn="l" fontAlgn="ctr"/>
                      <a:r>
                        <a:rPr lang="en-GB" sz="1000" b="0" i="0" u="none" strike="noStrike">
                          <a:solidFill>
                            <a:srgbClr val="000000"/>
                          </a:solidFill>
                          <a:effectLst/>
                          <a:latin typeface="Times New Roman"/>
                        </a:rPr>
                        <a:t> </a:t>
                      </a:r>
                    </a:p>
                  </a:txBody>
                  <a:tcPr marL="7852" marR="7852" marT="7852"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GB" sz="1000" b="1" i="0" u="none" strike="noStrike">
                          <a:solidFill>
                            <a:srgbClr val="FFFFFF"/>
                          </a:solidFill>
                          <a:effectLst/>
                          <a:latin typeface="Vodafone Rg"/>
                        </a:rPr>
                        <a:t>Sector 1</a:t>
                      </a:r>
                    </a:p>
                  </a:txBody>
                  <a:tcPr marL="7852" marR="7852" marT="7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GB" sz="1000" b="1" i="0" u="none" strike="noStrike">
                          <a:solidFill>
                            <a:srgbClr val="FFFFFF"/>
                          </a:solidFill>
                          <a:effectLst/>
                          <a:latin typeface="Vodafone Rg"/>
                        </a:rPr>
                        <a:t>Sector 2</a:t>
                      </a:r>
                    </a:p>
                  </a:txBody>
                  <a:tcPr marL="7852" marR="7852" marT="7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GB" sz="1000" b="1" i="0" u="none" strike="noStrike">
                          <a:solidFill>
                            <a:srgbClr val="FFFFFF"/>
                          </a:solidFill>
                          <a:effectLst/>
                          <a:latin typeface="Vodafone Rg"/>
                        </a:rPr>
                        <a:t>Sector 3</a:t>
                      </a:r>
                    </a:p>
                  </a:txBody>
                  <a:tcPr marL="7852" marR="7852" marT="7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GB" sz="1000" b="1" i="0" u="none" strike="noStrike">
                          <a:solidFill>
                            <a:srgbClr val="FFFFFF"/>
                          </a:solidFill>
                          <a:effectLst/>
                          <a:latin typeface="Vodafone Rg"/>
                        </a:rPr>
                        <a:t>Sector 4</a:t>
                      </a:r>
                    </a:p>
                  </a:txBody>
                  <a:tcPr marL="7852" marR="7852" marT="7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GB" sz="1000" b="1" i="0" u="none" strike="noStrike">
                          <a:solidFill>
                            <a:srgbClr val="FFFFFF"/>
                          </a:solidFill>
                          <a:effectLst/>
                          <a:latin typeface="Vodafone Rg"/>
                        </a:rPr>
                        <a:t>Sector 5</a:t>
                      </a:r>
                    </a:p>
                  </a:txBody>
                  <a:tcPr marL="7852" marR="7852" marT="7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GB" sz="1000" b="1" i="0" u="none" strike="noStrike">
                          <a:solidFill>
                            <a:srgbClr val="FFFFFF"/>
                          </a:solidFill>
                          <a:effectLst/>
                          <a:latin typeface="Vodafone Rg"/>
                        </a:rPr>
                        <a:t>Sector 6</a:t>
                      </a:r>
                    </a:p>
                  </a:txBody>
                  <a:tcPr marL="7852" marR="7852" marT="7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GB" sz="1000" b="1" i="0" u="none" strike="noStrike">
                          <a:solidFill>
                            <a:srgbClr val="FFFFFF"/>
                          </a:solidFill>
                          <a:effectLst/>
                          <a:latin typeface="Vodafone Rg"/>
                        </a:rPr>
                        <a:t> </a:t>
                      </a:r>
                    </a:p>
                  </a:txBody>
                  <a:tcPr marL="7852" marR="7852" marT="7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fontAlgn="ctr"/>
                      <a:r>
                        <a:rPr lang="en-GB" sz="1000" b="1" i="0" u="none" strike="noStrike">
                          <a:solidFill>
                            <a:srgbClr val="FABF8F"/>
                          </a:solidFill>
                          <a:effectLst/>
                          <a:latin typeface="Vodafone Rg"/>
                        </a:rPr>
                        <a:t>Orange S1</a:t>
                      </a:r>
                    </a:p>
                  </a:txBody>
                  <a:tcPr marL="7852" marR="7852" marT="7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GB" sz="1000" b="1" i="0" u="none" strike="noStrike">
                          <a:solidFill>
                            <a:srgbClr val="FABF8F"/>
                          </a:solidFill>
                          <a:effectLst/>
                          <a:latin typeface="Vodafone Rg"/>
                        </a:rPr>
                        <a:t>Orange S2</a:t>
                      </a:r>
                    </a:p>
                  </a:txBody>
                  <a:tcPr marL="7852" marR="7852" marT="7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GB" sz="1000" b="1" i="0" u="none" strike="noStrike">
                          <a:solidFill>
                            <a:srgbClr val="FABF8F"/>
                          </a:solidFill>
                          <a:effectLst/>
                          <a:latin typeface="Vodafone Rg"/>
                        </a:rPr>
                        <a:t>Orange S3</a:t>
                      </a:r>
                    </a:p>
                  </a:txBody>
                  <a:tcPr marL="7852" marR="7852" marT="7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GB" sz="1000" b="1" i="0" u="none" strike="noStrike">
                          <a:solidFill>
                            <a:srgbClr val="FABF8F"/>
                          </a:solidFill>
                          <a:effectLst/>
                          <a:latin typeface="Vodafone Rg"/>
                        </a:rPr>
                        <a:t>Orange S4</a:t>
                      </a:r>
                    </a:p>
                  </a:txBody>
                  <a:tcPr marL="7852" marR="7852" marT="7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GB" sz="1000" b="1" i="0" u="none" strike="noStrike">
                          <a:solidFill>
                            <a:srgbClr val="FABF8F"/>
                          </a:solidFill>
                          <a:effectLst/>
                          <a:latin typeface="Vodafone Rg"/>
                        </a:rPr>
                        <a:t>Orange S5</a:t>
                      </a:r>
                    </a:p>
                  </a:txBody>
                  <a:tcPr marL="7852" marR="7852" marT="7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GB" sz="1000" b="1" i="0" u="none" strike="noStrike">
                          <a:solidFill>
                            <a:srgbClr val="FABF8F"/>
                          </a:solidFill>
                          <a:effectLst/>
                          <a:latin typeface="Vodafone Rg"/>
                        </a:rPr>
                        <a:t>Orange S6</a:t>
                      </a:r>
                    </a:p>
                  </a:txBody>
                  <a:tcPr marL="7852" marR="7852" marT="7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r>
              <a:tr h="164893">
                <a:tc>
                  <a:txBody>
                    <a:bodyPr/>
                    <a:lstStyle/>
                    <a:p>
                      <a:pPr algn="ctr" fontAlgn="ctr"/>
                      <a:r>
                        <a:rPr lang="en-GB" sz="1000" b="1" i="0" u="none" strike="noStrike">
                          <a:solidFill>
                            <a:srgbClr val="FFFFFF"/>
                          </a:solidFill>
                          <a:effectLst/>
                          <a:latin typeface="Vodafone Rg"/>
                        </a:rPr>
                        <a:t>LTE 1800</a:t>
                      </a:r>
                    </a:p>
                  </a:txBody>
                  <a:tcPr marL="7852" marR="7852" marT="7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GB" sz="1000" b="1" i="0" u="none" strike="noStrike">
                          <a:solidFill>
                            <a:srgbClr val="000000"/>
                          </a:solidFill>
                          <a:effectLst/>
                          <a:latin typeface="Vodafone Rg"/>
                        </a:rPr>
                        <a:t>1</a:t>
                      </a:r>
                    </a:p>
                  </a:txBody>
                  <a:tcPr marL="7852" marR="7852" marT="7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1000" b="1" i="0" u="none" strike="noStrike">
                          <a:solidFill>
                            <a:srgbClr val="000000"/>
                          </a:solidFill>
                          <a:effectLst/>
                          <a:latin typeface="Vodafone Rg"/>
                        </a:rPr>
                        <a:t>2</a:t>
                      </a:r>
                    </a:p>
                  </a:txBody>
                  <a:tcPr marL="7852" marR="7852" marT="7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1000" b="1" i="0" u="none" strike="noStrike">
                          <a:solidFill>
                            <a:srgbClr val="000000"/>
                          </a:solidFill>
                          <a:effectLst/>
                          <a:latin typeface="Vodafone Rg"/>
                        </a:rPr>
                        <a:t>3</a:t>
                      </a:r>
                    </a:p>
                  </a:txBody>
                  <a:tcPr marL="7852" marR="7852" marT="7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1000" b="1" i="0" u="none" strike="noStrike">
                          <a:solidFill>
                            <a:srgbClr val="000000"/>
                          </a:solidFill>
                          <a:effectLst/>
                          <a:latin typeface="Vodafone Rg"/>
                        </a:rPr>
                        <a:t>10</a:t>
                      </a:r>
                    </a:p>
                  </a:txBody>
                  <a:tcPr marL="7852" marR="7852" marT="7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1000" b="1" i="0" u="none" strike="noStrike">
                          <a:solidFill>
                            <a:srgbClr val="000000"/>
                          </a:solidFill>
                          <a:effectLst/>
                          <a:latin typeface="Vodafone Rg"/>
                        </a:rPr>
                        <a:t>11</a:t>
                      </a:r>
                    </a:p>
                  </a:txBody>
                  <a:tcPr marL="7852" marR="7852" marT="7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1000" b="1" i="0" u="none" strike="noStrike">
                          <a:solidFill>
                            <a:srgbClr val="000000"/>
                          </a:solidFill>
                          <a:effectLst/>
                          <a:latin typeface="Vodafone Rg"/>
                        </a:rPr>
                        <a:t>12</a:t>
                      </a:r>
                    </a:p>
                  </a:txBody>
                  <a:tcPr marL="7852" marR="7852" marT="7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1000" b="1" i="0" u="none" strike="noStrike">
                          <a:solidFill>
                            <a:srgbClr val="000000"/>
                          </a:solidFill>
                          <a:effectLst/>
                          <a:latin typeface="Vodafone Rg"/>
                        </a:rPr>
                        <a:t> </a:t>
                      </a:r>
                    </a:p>
                  </a:txBody>
                  <a:tcPr marL="7852" marR="7852" marT="7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fontAlgn="ctr"/>
                      <a:r>
                        <a:rPr lang="en-GB" sz="1000" b="1" i="0" u="none" strike="noStrike">
                          <a:solidFill>
                            <a:srgbClr val="E26B0A"/>
                          </a:solidFill>
                          <a:effectLst/>
                          <a:latin typeface="Vodafone Rg"/>
                        </a:rPr>
                        <a:t>110</a:t>
                      </a:r>
                    </a:p>
                  </a:txBody>
                  <a:tcPr marL="7852" marR="7852" marT="7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GB" sz="1000" b="1" i="0" u="none" strike="noStrike">
                          <a:solidFill>
                            <a:srgbClr val="E26B0A"/>
                          </a:solidFill>
                          <a:effectLst/>
                          <a:latin typeface="Vodafone Rg"/>
                        </a:rPr>
                        <a:t>111</a:t>
                      </a:r>
                    </a:p>
                  </a:txBody>
                  <a:tcPr marL="7852" marR="7852" marT="7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GB" sz="1000" b="1" i="0" u="none" strike="noStrike">
                          <a:solidFill>
                            <a:srgbClr val="E26B0A"/>
                          </a:solidFill>
                          <a:effectLst/>
                          <a:latin typeface="Vodafone Rg"/>
                        </a:rPr>
                        <a:t>112</a:t>
                      </a:r>
                    </a:p>
                  </a:txBody>
                  <a:tcPr marL="7852" marR="7852" marT="7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GB" sz="1000" b="1" i="0" u="none" strike="noStrike">
                          <a:solidFill>
                            <a:srgbClr val="E26B0A"/>
                          </a:solidFill>
                          <a:effectLst/>
                          <a:latin typeface="Vodafone Rg"/>
                        </a:rPr>
                        <a:t>113</a:t>
                      </a:r>
                    </a:p>
                  </a:txBody>
                  <a:tcPr marL="7852" marR="7852" marT="7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GB" sz="1000" b="1" i="0" u="none" strike="noStrike">
                          <a:solidFill>
                            <a:srgbClr val="E26B0A"/>
                          </a:solidFill>
                          <a:effectLst/>
                          <a:latin typeface="Vodafone Rg"/>
                        </a:rPr>
                        <a:t>114</a:t>
                      </a:r>
                    </a:p>
                  </a:txBody>
                  <a:tcPr marL="7852" marR="7852" marT="7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GB" sz="1000" b="1" i="0" u="none" strike="noStrike">
                          <a:solidFill>
                            <a:srgbClr val="E26B0A"/>
                          </a:solidFill>
                          <a:effectLst/>
                          <a:latin typeface="Vodafone Rg"/>
                        </a:rPr>
                        <a:t>115</a:t>
                      </a:r>
                    </a:p>
                  </a:txBody>
                  <a:tcPr marL="7852" marR="7852" marT="7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r>
              <a:tr h="164893">
                <a:tc>
                  <a:txBody>
                    <a:bodyPr/>
                    <a:lstStyle/>
                    <a:p>
                      <a:pPr algn="ctr" fontAlgn="ctr"/>
                      <a:r>
                        <a:rPr lang="en-GB" sz="1000" b="1" i="0" u="none" strike="noStrike">
                          <a:solidFill>
                            <a:srgbClr val="FFFFFF"/>
                          </a:solidFill>
                          <a:effectLst/>
                          <a:latin typeface="Vodafone Rg"/>
                        </a:rPr>
                        <a:t>LTE 2600</a:t>
                      </a:r>
                    </a:p>
                  </a:txBody>
                  <a:tcPr marL="7852" marR="7852" marT="7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GB" sz="1000" b="1" i="0" u="none" strike="noStrike">
                          <a:solidFill>
                            <a:srgbClr val="000000"/>
                          </a:solidFill>
                          <a:effectLst/>
                          <a:latin typeface="Vodafone Rg"/>
                        </a:rPr>
                        <a:t>4</a:t>
                      </a:r>
                    </a:p>
                  </a:txBody>
                  <a:tcPr marL="7852" marR="7852" marT="7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1000" b="1" i="0" u="none" strike="noStrike">
                          <a:solidFill>
                            <a:srgbClr val="000000"/>
                          </a:solidFill>
                          <a:effectLst/>
                          <a:latin typeface="Vodafone Rg"/>
                        </a:rPr>
                        <a:t>5</a:t>
                      </a:r>
                    </a:p>
                  </a:txBody>
                  <a:tcPr marL="7852" marR="7852" marT="7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1000" b="1" i="0" u="none" strike="noStrike">
                          <a:solidFill>
                            <a:srgbClr val="000000"/>
                          </a:solidFill>
                          <a:effectLst/>
                          <a:latin typeface="Vodafone Rg"/>
                        </a:rPr>
                        <a:t>6</a:t>
                      </a:r>
                    </a:p>
                  </a:txBody>
                  <a:tcPr marL="7852" marR="7852" marT="7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1000" b="1" i="0" u="none" strike="noStrike">
                          <a:solidFill>
                            <a:srgbClr val="000000"/>
                          </a:solidFill>
                          <a:effectLst/>
                          <a:latin typeface="Vodafone Rg"/>
                        </a:rPr>
                        <a:t>13</a:t>
                      </a:r>
                    </a:p>
                  </a:txBody>
                  <a:tcPr marL="7852" marR="7852" marT="7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1000" b="1" i="0" u="none" strike="noStrike">
                          <a:solidFill>
                            <a:srgbClr val="000000"/>
                          </a:solidFill>
                          <a:effectLst/>
                          <a:latin typeface="Vodafone Rg"/>
                        </a:rPr>
                        <a:t>14</a:t>
                      </a:r>
                    </a:p>
                  </a:txBody>
                  <a:tcPr marL="7852" marR="7852" marT="7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1000" b="1" i="0" u="none" strike="noStrike">
                          <a:solidFill>
                            <a:srgbClr val="000000"/>
                          </a:solidFill>
                          <a:effectLst/>
                          <a:latin typeface="Vodafone Rg"/>
                        </a:rPr>
                        <a:t>15</a:t>
                      </a:r>
                    </a:p>
                  </a:txBody>
                  <a:tcPr marL="7852" marR="7852" marT="7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1000" b="1" i="0" u="none" strike="noStrike">
                          <a:solidFill>
                            <a:srgbClr val="000000"/>
                          </a:solidFill>
                          <a:effectLst/>
                          <a:latin typeface="Vodafone Rg"/>
                        </a:rPr>
                        <a:t> </a:t>
                      </a:r>
                    </a:p>
                  </a:txBody>
                  <a:tcPr marL="7852" marR="7852" marT="7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fontAlgn="ctr"/>
                      <a:r>
                        <a:rPr lang="en-GB" sz="1000" b="1" i="0" u="none" strike="noStrike">
                          <a:solidFill>
                            <a:srgbClr val="E26B0A"/>
                          </a:solidFill>
                          <a:effectLst/>
                          <a:latin typeface="Vodafone Rg"/>
                        </a:rPr>
                        <a:t>100</a:t>
                      </a:r>
                    </a:p>
                  </a:txBody>
                  <a:tcPr marL="7852" marR="7852" marT="7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GB" sz="1000" b="1" i="0" u="none" strike="noStrike">
                          <a:solidFill>
                            <a:srgbClr val="E26B0A"/>
                          </a:solidFill>
                          <a:effectLst/>
                          <a:latin typeface="Vodafone Rg"/>
                        </a:rPr>
                        <a:t>101</a:t>
                      </a:r>
                    </a:p>
                  </a:txBody>
                  <a:tcPr marL="7852" marR="7852" marT="7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GB" sz="1000" b="1" i="0" u="none" strike="noStrike">
                          <a:solidFill>
                            <a:srgbClr val="E26B0A"/>
                          </a:solidFill>
                          <a:effectLst/>
                          <a:latin typeface="Vodafone Rg"/>
                        </a:rPr>
                        <a:t>102</a:t>
                      </a:r>
                    </a:p>
                  </a:txBody>
                  <a:tcPr marL="7852" marR="7852" marT="7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GB" sz="1000" b="1" i="0" u="none" strike="noStrike">
                          <a:solidFill>
                            <a:srgbClr val="E26B0A"/>
                          </a:solidFill>
                          <a:effectLst/>
                          <a:latin typeface="Vodafone Rg"/>
                        </a:rPr>
                        <a:t>103</a:t>
                      </a:r>
                    </a:p>
                  </a:txBody>
                  <a:tcPr marL="7852" marR="7852" marT="7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GB" sz="1000" b="1" i="0" u="none" strike="noStrike">
                          <a:solidFill>
                            <a:srgbClr val="E26B0A"/>
                          </a:solidFill>
                          <a:effectLst/>
                          <a:latin typeface="Vodafone Rg"/>
                        </a:rPr>
                        <a:t>104</a:t>
                      </a:r>
                    </a:p>
                  </a:txBody>
                  <a:tcPr marL="7852" marR="7852" marT="7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GB" sz="1000" b="1" i="0" u="none" strike="noStrike">
                          <a:solidFill>
                            <a:srgbClr val="E26B0A"/>
                          </a:solidFill>
                          <a:effectLst/>
                          <a:latin typeface="Vodafone Rg"/>
                        </a:rPr>
                        <a:t>105</a:t>
                      </a:r>
                    </a:p>
                  </a:txBody>
                  <a:tcPr marL="7852" marR="7852" marT="7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r>
              <a:tr h="164893">
                <a:tc>
                  <a:txBody>
                    <a:bodyPr/>
                    <a:lstStyle/>
                    <a:p>
                      <a:pPr algn="ctr" fontAlgn="ctr"/>
                      <a:r>
                        <a:rPr lang="en-GB" sz="1000" b="1" i="0" u="none" strike="noStrike">
                          <a:solidFill>
                            <a:srgbClr val="FFFFFF"/>
                          </a:solidFill>
                          <a:effectLst/>
                          <a:latin typeface="Vodafone Rg"/>
                        </a:rPr>
                        <a:t>LTE 800</a:t>
                      </a:r>
                    </a:p>
                  </a:txBody>
                  <a:tcPr marL="7852" marR="7852" marT="7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GB" sz="1000" b="1" i="0" u="none" strike="noStrike">
                          <a:solidFill>
                            <a:srgbClr val="000000"/>
                          </a:solidFill>
                          <a:effectLst/>
                          <a:latin typeface="Vodafone Rg"/>
                        </a:rPr>
                        <a:t>7</a:t>
                      </a:r>
                    </a:p>
                  </a:txBody>
                  <a:tcPr marL="7852" marR="7852" marT="7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1000" b="1" i="0" u="none" strike="noStrike">
                          <a:solidFill>
                            <a:srgbClr val="000000"/>
                          </a:solidFill>
                          <a:effectLst/>
                          <a:latin typeface="Vodafone Rg"/>
                        </a:rPr>
                        <a:t>8</a:t>
                      </a:r>
                    </a:p>
                  </a:txBody>
                  <a:tcPr marL="7852" marR="7852" marT="7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1000" b="1" i="0" u="none" strike="noStrike">
                          <a:solidFill>
                            <a:srgbClr val="000000"/>
                          </a:solidFill>
                          <a:effectLst/>
                          <a:latin typeface="Vodafone Rg"/>
                        </a:rPr>
                        <a:t>9</a:t>
                      </a:r>
                    </a:p>
                  </a:txBody>
                  <a:tcPr marL="7852" marR="7852" marT="7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1000" b="1" i="0" u="none" strike="noStrike">
                          <a:solidFill>
                            <a:srgbClr val="000000"/>
                          </a:solidFill>
                          <a:effectLst/>
                          <a:latin typeface="Vodafone Rg"/>
                        </a:rPr>
                        <a:t>16</a:t>
                      </a:r>
                    </a:p>
                  </a:txBody>
                  <a:tcPr marL="7852" marR="7852" marT="7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1000" b="1" i="0" u="none" strike="noStrike">
                          <a:solidFill>
                            <a:srgbClr val="000000"/>
                          </a:solidFill>
                          <a:effectLst/>
                          <a:latin typeface="Vodafone Rg"/>
                        </a:rPr>
                        <a:t>17</a:t>
                      </a:r>
                    </a:p>
                  </a:txBody>
                  <a:tcPr marL="7852" marR="7852" marT="7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1000" b="1" i="0" u="none" strike="noStrike" dirty="0">
                          <a:solidFill>
                            <a:srgbClr val="000000"/>
                          </a:solidFill>
                          <a:effectLst/>
                          <a:latin typeface="Vodafone Rg"/>
                        </a:rPr>
                        <a:t>0</a:t>
                      </a:r>
                    </a:p>
                  </a:txBody>
                  <a:tcPr marL="7852" marR="7852" marT="7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1000" b="1" i="0" u="none" strike="noStrike">
                          <a:solidFill>
                            <a:srgbClr val="000000"/>
                          </a:solidFill>
                          <a:effectLst/>
                          <a:latin typeface="Vodafone Rg"/>
                        </a:rPr>
                        <a:t> </a:t>
                      </a:r>
                    </a:p>
                  </a:txBody>
                  <a:tcPr marL="7852" marR="7852" marT="7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fontAlgn="ctr"/>
                      <a:r>
                        <a:rPr lang="en-GB" sz="1000" b="1" i="0" u="none" strike="noStrike">
                          <a:solidFill>
                            <a:srgbClr val="E26B0A"/>
                          </a:solidFill>
                          <a:effectLst/>
                          <a:latin typeface="Vodafone Rg"/>
                        </a:rPr>
                        <a:t>120</a:t>
                      </a:r>
                    </a:p>
                  </a:txBody>
                  <a:tcPr marL="7852" marR="7852" marT="7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GB" sz="1000" b="1" i="0" u="none" strike="noStrike">
                          <a:solidFill>
                            <a:srgbClr val="E26B0A"/>
                          </a:solidFill>
                          <a:effectLst/>
                          <a:latin typeface="Vodafone Rg"/>
                        </a:rPr>
                        <a:t>121</a:t>
                      </a:r>
                    </a:p>
                  </a:txBody>
                  <a:tcPr marL="7852" marR="7852" marT="7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GB" sz="1000" b="1" i="0" u="none" strike="noStrike">
                          <a:solidFill>
                            <a:srgbClr val="E26B0A"/>
                          </a:solidFill>
                          <a:effectLst/>
                          <a:latin typeface="Vodafone Rg"/>
                        </a:rPr>
                        <a:t>122</a:t>
                      </a:r>
                    </a:p>
                  </a:txBody>
                  <a:tcPr marL="7852" marR="7852" marT="7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GB" sz="1000" b="1" i="0" u="none" strike="noStrike">
                          <a:solidFill>
                            <a:srgbClr val="E26B0A"/>
                          </a:solidFill>
                          <a:effectLst/>
                          <a:latin typeface="Vodafone Rg"/>
                        </a:rPr>
                        <a:t>123</a:t>
                      </a:r>
                    </a:p>
                  </a:txBody>
                  <a:tcPr marL="7852" marR="7852" marT="7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GB" sz="1000" b="1" i="0" u="none" strike="noStrike">
                          <a:solidFill>
                            <a:srgbClr val="E26B0A"/>
                          </a:solidFill>
                          <a:effectLst/>
                          <a:latin typeface="Vodafone Rg"/>
                        </a:rPr>
                        <a:t>124</a:t>
                      </a:r>
                    </a:p>
                  </a:txBody>
                  <a:tcPr marL="7852" marR="7852" marT="7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GB" sz="1000" b="1" i="0" u="none" strike="noStrike">
                          <a:solidFill>
                            <a:srgbClr val="E26B0A"/>
                          </a:solidFill>
                          <a:effectLst/>
                          <a:latin typeface="Vodafone Rg"/>
                        </a:rPr>
                        <a:t>125</a:t>
                      </a:r>
                    </a:p>
                  </a:txBody>
                  <a:tcPr marL="7852" marR="7852" marT="7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r>
              <a:tr h="164893">
                <a:tc>
                  <a:txBody>
                    <a:bodyPr/>
                    <a:lstStyle/>
                    <a:p>
                      <a:pPr algn="ctr" fontAlgn="ctr"/>
                      <a:r>
                        <a:rPr lang="en-GB" sz="1000" b="1" i="0" u="none" strike="noStrike">
                          <a:solidFill>
                            <a:srgbClr val="FFFFFF"/>
                          </a:solidFill>
                          <a:effectLst/>
                          <a:latin typeface="Vodafone Rg"/>
                        </a:rPr>
                        <a:t>LTE 2100</a:t>
                      </a:r>
                    </a:p>
                  </a:txBody>
                  <a:tcPr marL="7852" marR="7852" marT="7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GB" sz="1000" b="1" i="0" u="none" strike="noStrike">
                          <a:solidFill>
                            <a:srgbClr val="000000"/>
                          </a:solidFill>
                          <a:effectLst/>
                          <a:latin typeface="Vodafone Rg"/>
                        </a:rPr>
                        <a:t>19</a:t>
                      </a:r>
                    </a:p>
                  </a:txBody>
                  <a:tcPr marL="7852" marR="7852" marT="7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1000" b="1" i="0" u="none" strike="noStrike">
                          <a:solidFill>
                            <a:srgbClr val="000000"/>
                          </a:solidFill>
                          <a:effectLst/>
                          <a:latin typeface="Vodafone Rg"/>
                        </a:rPr>
                        <a:t>20</a:t>
                      </a:r>
                    </a:p>
                  </a:txBody>
                  <a:tcPr marL="7852" marR="7852" marT="7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1000" b="1" i="0" u="none" strike="noStrike">
                          <a:solidFill>
                            <a:srgbClr val="000000"/>
                          </a:solidFill>
                          <a:effectLst/>
                          <a:latin typeface="Vodafone Rg"/>
                        </a:rPr>
                        <a:t>21</a:t>
                      </a:r>
                    </a:p>
                  </a:txBody>
                  <a:tcPr marL="7852" marR="7852" marT="7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1000" b="1" i="0" u="none" strike="noStrike">
                          <a:solidFill>
                            <a:srgbClr val="000000"/>
                          </a:solidFill>
                          <a:effectLst/>
                          <a:latin typeface="Vodafone Rg"/>
                        </a:rPr>
                        <a:t>22</a:t>
                      </a:r>
                    </a:p>
                  </a:txBody>
                  <a:tcPr marL="7852" marR="7852" marT="7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1000" b="1" i="0" u="none" strike="noStrike">
                          <a:solidFill>
                            <a:srgbClr val="000000"/>
                          </a:solidFill>
                          <a:effectLst/>
                          <a:latin typeface="Vodafone Rg"/>
                        </a:rPr>
                        <a:t>23</a:t>
                      </a:r>
                    </a:p>
                  </a:txBody>
                  <a:tcPr marL="7852" marR="7852" marT="7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1000" b="1" i="0" u="none" strike="noStrike" dirty="0">
                          <a:solidFill>
                            <a:srgbClr val="000000"/>
                          </a:solidFill>
                          <a:effectLst/>
                          <a:latin typeface="Vodafone Rg"/>
                        </a:rPr>
                        <a:t>24</a:t>
                      </a:r>
                    </a:p>
                  </a:txBody>
                  <a:tcPr marL="7852" marR="7852" marT="7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1000" b="1" i="0" u="none" strike="noStrike">
                          <a:solidFill>
                            <a:srgbClr val="000000"/>
                          </a:solidFill>
                          <a:effectLst/>
                          <a:latin typeface="Vodafone Rg"/>
                        </a:rPr>
                        <a:t> </a:t>
                      </a:r>
                    </a:p>
                  </a:txBody>
                  <a:tcPr marL="7852" marR="7852" marT="7852" marB="0" anchor="ctr">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ctr" fontAlgn="ctr"/>
                      <a:r>
                        <a:rPr lang="en-GB" sz="1000" b="1" i="0" u="none" strike="noStrike">
                          <a:solidFill>
                            <a:srgbClr val="E26B0A"/>
                          </a:solidFill>
                          <a:effectLst/>
                          <a:latin typeface="Vodafone Rg"/>
                        </a:rPr>
                        <a:t> </a:t>
                      </a:r>
                    </a:p>
                  </a:txBody>
                  <a:tcPr marL="7852" marR="7852" marT="7852" marB="0" anchor="ctr">
                    <a:lnL>
                      <a:noFill/>
                    </a:lnL>
                    <a:lnR>
                      <a:noFill/>
                    </a:lnR>
                    <a:lnT w="12700" cap="flat" cmpd="sng" algn="ctr">
                      <a:solidFill>
                        <a:srgbClr val="000000"/>
                      </a:solidFill>
                      <a:prstDash val="solid"/>
                      <a:round/>
                      <a:headEnd type="none" w="med" len="med"/>
                      <a:tailEnd type="none" w="med" len="med"/>
                    </a:lnT>
                    <a:lnB>
                      <a:noFill/>
                    </a:lnB>
                    <a:solidFill>
                      <a:srgbClr val="F2F2F2"/>
                    </a:solidFill>
                  </a:tcPr>
                </a:tc>
                <a:tc>
                  <a:txBody>
                    <a:bodyPr/>
                    <a:lstStyle/>
                    <a:p>
                      <a:pPr algn="ctr" fontAlgn="ctr"/>
                      <a:r>
                        <a:rPr lang="en-GB" sz="1000" b="1" i="0" u="none" strike="noStrike">
                          <a:solidFill>
                            <a:srgbClr val="E26B0A"/>
                          </a:solidFill>
                          <a:effectLst/>
                          <a:latin typeface="Vodafone Rg"/>
                        </a:rPr>
                        <a:t> </a:t>
                      </a:r>
                    </a:p>
                  </a:txBody>
                  <a:tcPr marL="7852" marR="7852" marT="7852" marB="0" anchor="ctr">
                    <a:lnL>
                      <a:noFill/>
                    </a:lnL>
                    <a:lnR>
                      <a:noFill/>
                    </a:lnR>
                    <a:lnT w="12700" cap="flat" cmpd="sng" algn="ctr">
                      <a:solidFill>
                        <a:srgbClr val="000000"/>
                      </a:solidFill>
                      <a:prstDash val="solid"/>
                      <a:round/>
                      <a:headEnd type="none" w="med" len="med"/>
                      <a:tailEnd type="none" w="med" len="med"/>
                    </a:lnT>
                    <a:lnB>
                      <a:noFill/>
                    </a:lnB>
                    <a:solidFill>
                      <a:srgbClr val="F2F2F2"/>
                    </a:solidFill>
                  </a:tcPr>
                </a:tc>
                <a:tc>
                  <a:txBody>
                    <a:bodyPr/>
                    <a:lstStyle/>
                    <a:p>
                      <a:pPr algn="ctr" fontAlgn="ctr"/>
                      <a:r>
                        <a:rPr lang="en-GB" sz="1000" b="1" i="0" u="none" strike="noStrike">
                          <a:solidFill>
                            <a:srgbClr val="E26B0A"/>
                          </a:solidFill>
                          <a:effectLst/>
                          <a:latin typeface="Vodafone Rg"/>
                        </a:rPr>
                        <a:t> </a:t>
                      </a:r>
                    </a:p>
                  </a:txBody>
                  <a:tcPr marL="7852" marR="7852" marT="7852" marB="0" anchor="ctr">
                    <a:lnL>
                      <a:noFill/>
                    </a:lnL>
                    <a:lnR>
                      <a:noFill/>
                    </a:lnR>
                    <a:lnT w="12700" cap="flat" cmpd="sng" algn="ctr">
                      <a:solidFill>
                        <a:srgbClr val="000000"/>
                      </a:solidFill>
                      <a:prstDash val="solid"/>
                      <a:round/>
                      <a:headEnd type="none" w="med" len="med"/>
                      <a:tailEnd type="none" w="med" len="med"/>
                    </a:lnT>
                    <a:lnB>
                      <a:noFill/>
                    </a:lnB>
                    <a:solidFill>
                      <a:srgbClr val="F2F2F2"/>
                    </a:solidFill>
                  </a:tcPr>
                </a:tc>
                <a:tc>
                  <a:txBody>
                    <a:bodyPr/>
                    <a:lstStyle/>
                    <a:p>
                      <a:pPr algn="ctr" fontAlgn="ctr"/>
                      <a:r>
                        <a:rPr lang="en-GB" sz="1000" b="1" i="0" u="none" strike="noStrike">
                          <a:solidFill>
                            <a:srgbClr val="E26B0A"/>
                          </a:solidFill>
                          <a:effectLst/>
                          <a:latin typeface="Vodafone Rg"/>
                        </a:rPr>
                        <a:t> </a:t>
                      </a:r>
                    </a:p>
                  </a:txBody>
                  <a:tcPr marL="7852" marR="7852" marT="7852" marB="0" anchor="ctr">
                    <a:lnL>
                      <a:noFill/>
                    </a:lnL>
                    <a:lnR>
                      <a:noFill/>
                    </a:lnR>
                    <a:lnT w="12700" cap="flat" cmpd="sng" algn="ctr">
                      <a:solidFill>
                        <a:srgbClr val="000000"/>
                      </a:solidFill>
                      <a:prstDash val="solid"/>
                      <a:round/>
                      <a:headEnd type="none" w="med" len="med"/>
                      <a:tailEnd type="none" w="med" len="med"/>
                    </a:lnT>
                    <a:lnB>
                      <a:noFill/>
                    </a:lnB>
                    <a:solidFill>
                      <a:srgbClr val="F2F2F2"/>
                    </a:solidFill>
                  </a:tcPr>
                </a:tc>
                <a:tc>
                  <a:txBody>
                    <a:bodyPr/>
                    <a:lstStyle/>
                    <a:p>
                      <a:pPr algn="ctr" fontAlgn="ctr"/>
                      <a:r>
                        <a:rPr lang="en-GB" sz="1000" b="1" i="0" u="none" strike="noStrike">
                          <a:solidFill>
                            <a:srgbClr val="E26B0A"/>
                          </a:solidFill>
                          <a:effectLst/>
                          <a:latin typeface="Vodafone Rg"/>
                        </a:rPr>
                        <a:t> </a:t>
                      </a:r>
                    </a:p>
                  </a:txBody>
                  <a:tcPr marL="7852" marR="7852" marT="7852" marB="0" anchor="ctr">
                    <a:lnL>
                      <a:noFill/>
                    </a:lnL>
                    <a:lnR>
                      <a:noFill/>
                    </a:lnR>
                    <a:lnT w="12700" cap="flat" cmpd="sng" algn="ctr">
                      <a:solidFill>
                        <a:srgbClr val="000000"/>
                      </a:solidFill>
                      <a:prstDash val="solid"/>
                      <a:round/>
                      <a:headEnd type="none" w="med" len="med"/>
                      <a:tailEnd type="none" w="med" len="med"/>
                    </a:lnT>
                    <a:lnB>
                      <a:noFill/>
                    </a:lnB>
                    <a:solidFill>
                      <a:srgbClr val="F2F2F2"/>
                    </a:solidFill>
                  </a:tcPr>
                </a:tc>
                <a:tc>
                  <a:txBody>
                    <a:bodyPr/>
                    <a:lstStyle/>
                    <a:p>
                      <a:pPr algn="ctr" fontAlgn="ctr"/>
                      <a:r>
                        <a:rPr lang="en-GB" sz="1000" b="1" i="0" u="none" strike="noStrike">
                          <a:solidFill>
                            <a:srgbClr val="E26B0A"/>
                          </a:solidFill>
                          <a:effectLst/>
                          <a:latin typeface="Vodafone Rg"/>
                        </a:rPr>
                        <a:t> </a:t>
                      </a:r>
                    </a:p>
                  </a:txBody>
                  <a:tcPr marL="7852" marR="7852" marT="7852" marB="0" anchor="ctr">
                    <a:lnL>
                      <a:noFill/>
                    </a:lnL>
                    <a:lnR>
                      <a:noFill/>
                    </a:lnR>
                    <a:lnT w="12700" cap="flat" cmpd="sng" algn="ctr">
                      <a:solidFill>
                        <a:srgbClr val="000000"/>
                      </a:solidFill>
                      <a:prstDash val="solid"/>
                      <a:round/>
                      <a:headEnd type="none" w="med" len="med"/>
                      <a:tailEnd type="none" w="med" len="med"/>
                    </a:lnT>
                    <a:lnB>
                      <a:noFill/>
                    </a:lnB>
                    <a:solidFill>
                      <a:srgbClr val="F2F2F2"/>
                    </a:solidFill>
                  </a:tcPr>
                </a:tc>
              </a:tr>
              <a:tr h="164893">
                <a:tc>
                  <a:txBody>
                    <a:bodyPr/>
                    <a:lstStyle/>
                    <a:p>
                      <a:pPr algn="l" fontAlgn="b"/>
                      <a:r>
                        <a:rPr lang="en-GB" sz="800" b="0" i="0" u="none" strike="noStrike">
                          <a:solidFill>
                            <a:srgbClr val="000000"/>
                          </a:solidFill>
                          <a:effectLst/>
                          <a:latin typeface="Times New Roman"/>
                        </a:rPr>
                        <a:t> </a:t>
                      </a:r>
                    </a:p>
                  </a:txBody>
                  <a:tcPr marL="7852" marR="7852" marT="7852"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GB" sz="800" b="0" i="0" u="none" strike="noStrike">
                          <a:solidFill>
                            <a:srgbClr val="000000"/>
                          </a:solidFill>
                          <a:effectLst/>
                          <a:latin typeface="Times New Roman"/>
                        </a:rPr>
                        <a:t> </a:t>
                      </a:r>
                    </a:p>
                  </a:txBody>
                  <a:tcPr marL="7852" marR="7852" marT="7852"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n-GB" sz="800" b="0" i="0" u="none" strike="noStrike">
                          <a:solidFill>
                            <a:srgbClr val="000000"/>
                          </a:solidFill>
                          <a:effectLst/>
                          <a:latin typeface="Times New Roman"/>
                        </a:rPr>
                        <a:t> </a:t>
                      </a:r>
                    </a:p>
                  </a:txBody>
                  <a:tcPr marL="7852" marR="7852" marT="7852"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n-GB" sz="800" b="0" i="0" u="none" strike="noStrike">
                          <a:solidFill>
                            <a:srgbClr val="000000"/>
                          </a:solidFill>
                          <a:effectLst/>
                          <a:latin typeface="Times New Roman"/>
                        </a:rPr>
                        <a:t> </a:t>
                      </a:r>
                    </a:p>
                  </a:txBody>
                  <a:tcPr marL="7852" marR="7852" marT="7852"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n-GB" sz="800" b="0" i="0" u="none" strike="noStrike">
                          <a:solidFill>
                            <a:srgbClr val="000000"/>
                          </a:solidFill>
                          <a:effectLst/>
                          <a:latin typeface="Times New Roman"/>
                        </a:rPr>
                        <a:t> </a:t>
                      </a:r>
                    </a:p>
                  </a:txBody>
                  <a:tcPr marL="7852" marR="7852" marT="7852"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n-GB" sz="800" b="0" i="0" u="none" strike="noStrike">
                          <a:solidFill>
                            <a:srgbClr val="000000"/>
                          </a:solidFill>
                          <a:effectLst/>
                          <a:latin typeface="Times New Roman"/>
                        </a:rPr>
                        <a:t> </a:t>
                      </a:r>
                    </a:p>
                  </a:txBody>
                  <a:tcPr marL="7852" marR="7852" marT="7852"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n-GB" sz="800" b="0" i="0" u="none" strike="noStrike">
                          <a:solidFill>
                            <a:srgbClr val="000000"/>
                          </a:solidFill>
                          <a:effectLst/>
                          <a:latin typeface="Times New Roman"/>
                        </a:rPr>
                        <a:t> </a:t>
                      </a:r>
                    </a:p>
                  </a:txBody>
                  <a:tcPr marL="7852" marR="7852" marT="7852"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n-GB" sz="800" b="0" i="0" u="none" strike="noStrike">
                          <a:solidFill>
                            <a:srgbClr val="000000"/>
                          </a:solidFill>
                          <a:effectLst/>
                          <a:latin typeface="Times New Roman"/>
                        </a:rPr>
                        <a:t> </a:t>
                      </a:r>
                    </a:p>
                  </a:txBody>
                  <a:tcPr marL="7852" marR="7852" marT="7852" marB="0" anchor="b">
                    <a:lnL>
                      <a:noFill/>
                    </a:lnL>
                    <a:lnR>
                      <a:noFill/>
                    </a:lnR>
                    <a:lnT>
                      <a:noFill/>
                    </a:lnT>
                    <a:lnB>
                      <a:noFill/>
                    </a:lnB>
                    <a:solidFill>
                      <a:srgbClr val="FFFFFF"/>
                    </a:solidFill>
                  </a:tcPr>
                </a:tc>
                <a:tc>
                  <a:txBody>
                    <a:bodyPr/>
                    <a:lstStyle/>
                    <a:p>
                      <a:pPr algn="l" fontAlgn="b"/>
                      <a:r>
                        <a:rPr lang="en-GB" sz="800" b="0" i="0" u="none" strike="noStrike">
                          <a:solidFill>
                            <a:srgbClr val="000000"/>
                          </a:solidFill>
                          <a:effectLst/>
                          <a:latin typeface="Times New Roman"/>
                        </a:rPr>
                        <a:t> </a:t>
                      </a:r>
                    </a:p>
                  </a:txBody>
                  <a:tcPr marL="7852" marR="7852" marT="7852"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n-GB" sz="800" b="0" i="0" u="none" strike="noStrike">
                          <a:solidFill>
                            <a:srgbClr val="000000"/>
                          </a:solidFill>
                          <a:effectLst/>
                          <a:latin typeface="Times New Roman"/>
                        </a:rPr>
                        <a:t> </a:t>
                      </a:r>
                    </a:p>
                  </a:txBody>
                  <a:tcPr marL="7852" marR="7852" marT="7852"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n-GB" sz="800" b="0" i="0" u="none" strike="noStrike">
                          <a:solidFill>
                            <a:srgbClr val="000000"/>
                          </a:solidFill>
                          <a:effectLst/>
                          <a:latin typeface="Times New Roman"/>
                        </a:rPr>
                        <a:t> </a:t>
                      </a:r>
                    </a:p>
                  </a:txBody>
                  <a:tcPr marL="7852" marR="7852" marT="7852"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n-GB" sz="800" b="0" i="0" u="none" strike="noStrike">
                          <a:solidFill>
                            <a:srgbClr val="000000"/>
                          </a:solidFill>
                          <a:effectLst/>
                          <a:latin typeface="Times New Roman"/>
                        </a:rPr>
                        <a:t> </a:t>
                      </a:r>
                    </a:p>
                  </a:txBody>
                  <a:tcPr marL="7852" marR="7852" marT="7852"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n-GB" sz="800" b="0" i="0" u="none" strike="noStrike">
                          <a:solidFill>
                            <a:srgbClr val="000000"/>
                          </a:solidFill>
                          <a:effectLst/>
                          <a:latin typeface="Times New Roman"/>
                        </a:rPr>
                        <a:t> </a:t>
                      </a:r>
                    </a:p>
                  </a:txBody>
                  <a:tcPr marL="7852" marR="7852" marT="7852"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n-GB" sz="800" b="0" i="0" u="none" strike="noStrike">
                          <a:solidFill>
                            <a:srgbClr val="000000"/>
                          </a:solidFill>
                          <a:effectLst/>
                          <a:latin typeface="Times New Roman"/>
                        </a:rPr>
                        <a:t> </a:t>
                      </a:r>
                    </a:p>
                  </a:txBody>
                  <a:tcPr marL="7852" marR="7852" marT="7852"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r>
              <a:tr h="196302">
                <a:tc>
                  <a:txBody>
                    <a:bodyPr/>
                    <a:lstStyle/>
                    <a:p>
                      <a:pPr algn="l" fontAlgn="b"/>
                      <a:r>
                        <a:rPr lang="en-GB" sz="800" b="0" i="0" u="none" strike="noStrike">
                          <a:solidFill>
                            <a:srgbClr val="000000"/>
                          </a:solidFill>
                          <a:effectLst/>
                          <a:latin typeface="Times New Roman"/>
                        </a:rPr>
                        <a:t> </a:t>
                      </a:r>
                    </a:p>
                  </a:txBody>
                  <a:tcPr marL="7852" marR="7852" marT="7852"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gridSpan="6">
                  <a:txBody>
                    <a:bodyPr/>
                    <a:lstStyle/>
                    <a:p>
                      <a:pPr algn="ctr" fontAlgn="ctr"/>
                      <a:r>
                        <a:rPr lang="es-ES" sz="1200" b="1" i="0" u="none" strike="noStrike">
                          <a:solidFill>
                            <a:srgbClr val="000000"/>
                          </a:solidFill>
                          <a:effectLst/>
                          <a:latin typeface="Vodafone Rg"/>
                        </a:rPr>
                        <a:t>Parámetro LocalCellid Vodafone en enodeB Orange</a:t>
                      </a:r>
                      <a:endParaRPr lang="en-GB" sz="1200" b="1" i="0" u="none" strike="noStrike">
                        <a:solidFill>
                          <a:srgbClr val="000000"/>
                        </a:solidFill>
                        <a:effectLst/>
                        <a:latin typeface="Vodafone Rg"/>
                      </a:endParaRPr>
                    </a:p>
                  </a:txBody>
                  <a:tcPr marL="7852" marR="7852" marT="7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a:txBody>
                    <a:bodyPr/>
                    <a:lstStyle/>
                    <a:p>
                      <a:pPr algn="ctr" fontAlgn="ctr"/>
                      <a:r>
                        <a:rPr lang="en-GB" sz="1200" b="1" i="0" u="none" strike="noStrike">
                          <a:solidFill>
                            <a:srgbClr val="FFFFFF"/>
                          </a:solidFill>
                          <a:effectLst/>
                          <a:latin typeface="Vodafone Rg"/>
                        </a:rPr>
                        <a:t> </a:t>
                      </a:r>
                    </a:p>
                  </a:txBody>
                  <a:tcPr marL="7852" marR="7852" marT="7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2F2F2"/>
                    </a:solidFill>
                  </a:tcPr>
                </a:tc>
                <a:tc gridSpan="6">
                  <a:txBody>
                    <a:bodyPr/>
                    <a:lstStyle/>
                    <a:p>
                      <a:pPr algn="ctr" fontAlgn="ctr"/>
                      <a:r>
                        <a:rPr lang="en-GB" sz="1200" b="1" i="0" u="none" strike="noStrike">
                          <a:solidFill>
                            <a:srgbClr val="000000"/>
                          </a:solidFill>
                          <a:effectLst/>
                          <a:latin typeface="Vodafone Rg"/>
                        </a:rPr>
                        <a:t>Parámetro LocalCellid Orange en enode B Orange</a:t>
                      </a:r>
                    </a:p>
                  </a:txBody>
                  <a:tcPr marL="7852" marR="7852" marT="7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r>
              <a:tr h="321935">
                <a:tc>
                  <a:txBody>
                    <a:bodyPr/>
                    <a:lstStyle/>
                    <a:p>
                      <a:pPr algn="l" fontAlgn="ctr"/>
                      <a:r>
                        <a:rPr lang="en-GB" sz="1000" b="0" i="0" u="none" strike="noStrike">
                          <a:solidFill>
                            <a:srgbClr val="000000"/>
                          </a:solidFill>
                          <a:effectLst/>
                          <a:latin typeface="Times New Roman"/>
                        </a:rPr>
                        <a:t> </a:t>
                      </a:r>
                    </a:p>
                  </a:txBody>
                  <a:tcPr marL="7852" marR="7852" marT="7852"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GB" sz="1000" b="1" i="0" u="none" strike="noStrike">
                          <a:solidFill>
                            <a:srgbClr val="FF0000"/>
                          </a:solidFill>
                          <a:effectLst/>
                          <a:latin typeface="Vodafone Rg"/>
                        </a:rPr>
                        <a:t>Vodafone S1</a:t>
                      </a:r>
                    </a:p>
                  </a:txBody>
                  <a:tcPr marL="7852" marR="7852" marT="7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GB" sz="1000" b="1" i="0" u="none" strike="noStrike">
                          <a:solidFill>
                            <a:srgbClr val="FF0000"/>
                          </a:solidFill>
                          <a:effectLst/>
                          <a:latin typeface="Vodafone Rg"/>
                        </a:rPr>
                        <a:t>Vodafone S2</a:t>
                      </a:r>
                    </a:p>
                  </a:txBody>
                  <a:tcPr marL="7852" marR="7852" marT="7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GB" sz="1000" b="1" i="0" u="none" strike="noStrike">
                          <a:solidFill>
                            <a:srgbClr val="FF0000"/>
                          </a:solidFill>
                          <a:effectLst/>
                          <a:latin typeface="Vodafone Rg"/>
                        </a:rPr>
                        <a:t>Vodafone S3</a:t>
                      </a:r>
                    </a:p>
                  </a:txBody>
                  <a:tcPr marL="7852" marR="7852" marT="7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GB" sz="1000" b="1" i="0" u="none" strike="noStrike">
                          <a:solidFill>
                            <a:srgbClr val="FF0000"/>
                          </a:solidFill>
                          <a:effectLst/>
                          <a:latin typeface="Vodafone Rg"/>
                        </a:rPr>
                        <a:t>Vodafone S4</a:t>
                      </a:r>
                    </a:p>
                  </a:txBody>
                  <a:tcPr marL="7852" marR="7852" marT="7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GB" sz="1000" b="1" i="0" u="none" strike="noStrike">
                          <a:solidFill>
                            <a:srgbClr val="FF0000"/>
                          </a:solidFill>
                          <a:effectLst/>
                          <a:latin typeface="Vodafone Rg"/>
                        </a:rPr>
                        <a:t>Vodafone S5</a:t>
                      </a:r>
                    </a:p>
                  </a:txBody>
                  <a:tcPr marL="7852" marR="7852" marT="7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GB" sz="1000" b="1" i="0" u="none" strike="noStrike">
                          <a:solidFill>
                            <a:srgbClr val="FF0000"/>
                          </a:solidFill>
                          <a:effectLst/>
                          <a:latin typeface="Vodafone Rg"/>
                        </a:rPr>
                        <a:t>Vodafone S6</a:t>
                      </a:r>
                    </a:p>
                  </a:txBody>
                  <a:tcPr marL="7852" marR="7852" marT="7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GB" sz="1000" b="1" i="0" u="none" strike="noStrike">
                          <a:solidFill>
                            <a:srgbClr val="FFFFFF"/>
                          </a:solidFill>
                          <a:effectLst/>
                          <a:latin typeface="Vodafone Rg"/>
                        </a:rPr>
                        <a:t> </a:t>
                      </a:r>
                    </a:p>
                  </a:txBody>
                  <a:tcPr marL="7852" marR="7852" marT="7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fontAlgn="ctr"/>
                      <a:r>
                        <a:rPr lang="en-GB" sz="1000" b="1" i="0" u="none" strike="noStrike">
                          <a:solidFill>
                            <a:srgbClr val="000000"/>
                          </a:solidFill>
                          <a:effectLst/>
                          <a:latin typeface="Vodafone Rg"/>
                        </a:rPr>
                        <a:t>Orange S1</a:t>
                      </a:r>
                    </a:p>
                  </a:txBody>
                  <a:tcPr marL="7852" marR="7852" marT="7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GB" sz="1000" b="1" i="0" u="none" strike="noStrike">
                          <a:solidFill>
                            <a:srgbClr val="000000"/>
                          </a:solidFill>
                          <a:effectLst/>
                          <a:latin typeface="Vodafone Rg"/>
                        </a:rPr>
                        <a:t>Orange S2</a:t>
                      </a:r>
                    </a:p>
                  </a:txBody>
                  <a:tcPr marL="7852" marR="7852" marT="7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GB" sz="1000" b="1" i="0" u="none" strike="noStrike">
                          <a:solidFill>
                            <a:srgbClr val="000000"/>
                          </a:solidFill>
                          <a:effectLst/>
                          <a:latin typeface="Vodafone Rg"/>
                        </a:rPr>
                        <a:t>Orange S3</a:t>
                      </a:r>
                    </a:p>
                  </a:txBody>
                  <a:tcPr marL="7852" marR="7852" marT="7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GB" sz="1000" b="1" i="0" u="none" strike="noStrike">
                          <a:solidFill>
                            <a:srgbClr val="000000"/>
                          </a:solidFill>
                          <a:effectLst/>
                          <a:latin typeface="Vodafone Rg"/>
                        </a:rPr>
                        <a:t>Orange S4</a:t>
                      </a:r>
                    </a:p>
                  </a:txBody>
                  <a:tcPr marL="7852" marR="7852" marT="7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GB" sz="1000" b="1" i="0" u="none" strike="noStrike">
                          <a:solidFill>
                            <a:srgbClr val="000000"/>
                          </a:solidFill>
                          <a:effectLst/>
                          <a:latin typeface="Vodafone Rg"/>
                        </a:rPr>
                        <a:t>Orange S5</a:t>
                      </a:r>
                    </a:p>
                  </a:txBody>
                  <a:tcPr marL="7852" marR="7852" marT="7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GB" sz="1000" b="1" i="0" u="none" strike="noStrike">
                          <a:solidFill>
                            <a:srgbClr val="000000"/>
                          </a:solidFill>
                          <a:effectLst/>
                          <a:latin typeface="Vodafone Rg"/>
                        </a:rPr>
                        <a:t>Orange S6</a:t>
                      </a:r>
                    </a:p>
                  </a:txBody>
                  <a:tcPr marL="7852" marR="7852" marT="7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r>
              <a:tr h="164893">
                <a:tc>
                  <a:txBody>
                    <a:bodyPr/>
                    <a:lstStyle/>
                    <a:p>
                      <a:pPr algn="ctr" fontAlgn="ctr"/>
                      <a:r>
                        <a:rPr lang="en-GB" sz="1000" b="1" i="0" u="none" strike="noStrike">
                          <a:solidFill>
                            <a:srgbClr val="FFFFFF"/>
                          </a:solidFill>
                          <a:effectLst/>
                          <a:latin typeface="Vodafone Rg"/>
                        </a:rPr>
                        <a:t>LTE 1800</a:t>
                      </a:r>
                    </a:p>
                  </a:txBody>
                  <a:tcPr marL="7852" marR="7852" marT="7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GB" sz="1000" b="1" i="0" u="none" strike="noStrike">
                          <a:solidFill>
                            <a:srgbClr val="FF0000"/>
                          </a:solidFill>
                          <a:effectLst/>
                          <a:latin typeface="Vodafone Rg"/>
                        </a:rPr>
                        <a:t>201</a:t>
                      </a:r>
                    </a:p>
                  </a:txBody>
                  <a:tcPr marL="7852" marR="7852" marT="7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BD97"/>
                    </a:solidFill>
                  </a:tcPr>
                </a:tc>
                <a:tc>
                  <a:txBody>
                    <a:bodyPr/>
                    <a:lstStyle/>
                    <a:p>
                      <a:pPr algn="ctr" fontAlgn="ctr"/>
                      <a:r>
                        <a:rPr lang="en-GB" sz="1000" b="1" i="0" u="none" strike="noStrike">
                          <a:solidFill>
                            <a:srgbClr val="FF0000"/>
                          </a:solidFill>
                          <a:effectLst/>
                          <a:latin typeface="Vodafone Rg"/>
                        </a:rPr>
                        <a:t>202</a:t>
                      </a:r>
                    </a:p>
                  </a:txBody>
                  <a:tcPr marL="7852" marR="7852" marT="7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BD97"/>
                    </a:solidFill>
                  </a:tcPr>
                </a:tc>
                <a:tc>
                  <a:txBody>
                    <a:bodyPr/>
                    <a:lstStyle/>
                    <a:p>
                      <a:pPr algn="ctr" fontAlgn="ctr"/>
                      <a:r>
                        <a:rPr lang="en-GB" sz="1000" b="1" i="0" u="none" strike="noStrike">
                          <a:solidFill>
                            <a:srgbClr val="FF0000"/>
                          </a:solidFill>
                          <a:effectLst/>
                          <a:latin typeface="Vodafone Rg"/>
                        </a:rPr>
                        <a:t>203</a:t>
                      </a:r>
                    </a:p>
                  </a:txBody>
                  <a:tcPr marL="7852" marR="7852" marT="7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BD97"/>
                    </a:solidFill>
                  </a:tcPr>
                </a:tc>
                <a:tc>
                  <a:txBody>
                    <a:bodyPr/>
                    <a:lstStyle/>
                    <a:p>
                      <a:pPr algn="ctr" fontAlgn="ctr"/>
                      <a:r>
                        <a:rPr lang="en-GB" sz="1000" b="1" i="0" u="none" strike="noStrike">
                          <a:solidFill>
                            <a:srgbClr val="FF0000"/>
                          </a:solidFill>
                          <a:effectLst/>
                          <a:latin typeface="Vodafone Rg"/>
                        </a:rPr>
                        <a:t>210</a:t>
                      </a:r>
                    </a:p>
                  </a:txBody>
                  <a:tcPr marL="7852" marR="7852" marT="7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BD97"/>
                    </a:solidFill>
                  </a:tcPr>
                </a:tc>
                <a:tc>
                  <a:txBody>
                    <a:bodyPr/>
                    <a:lstStyle/>
                    <a:p>
                      <a:pPr algn="ctr" fontAlgn="ctr"/>
                      <a:r>
                        <a:rPr lang="en-GB" sz="1000" b="1" i="0" u="none" strike="noStrike">
                          <a:solidFill>
                            <a:srgbClr val="FF0000"/>
                          </a:solidFill>
                          <a:effectLst/>
                          <a:latin typeface="Vodafone Rg"/>
                        </a:rPr>
                        <a:t>211</a:t>
                      </a:r>
                    </a:p>
                  </a:txBody>
                  <a:tcPr marL="7852" marR="7852" marT="7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BD97"/>
                    </a:solidFill>
                  </a:tcPr>
                </a:tc>
                <a:tc>
                  <a:txBody>
                    <a:bodyPr/>
                    <a:lstStyle/>
                    <a:p>
                      <a:pPr algn="ctr" fontAlgn="ctr"/>
                      <a:r>
                        <a:rPr lang="en-GB" sz="1000" b="1" i="0" u="none" strike="noStrike">
                          <a:solidFill>
                            <a:srgbClr val="FF0000"/>
                          </a:solidFill>
                          <a:effectLst/>
                          <a:latin typeface="Vodafone Rg"/>
                        </a:rPr>
                        <a:t>212</a:t>
                      </a:r>
                    </a:p>
                  </a:txBody>
                  <a:tcPr marL="7852" marR="7852" marT="7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BD97"/>
                    </a:solidFill>
                  </a:tcPr>
                </a:tc>
                <a:tc>
                  <a:txBody>
                    <a:bodyPr/>
                    <a:lstStyle/>
                    <a:p>
                      <a:pPr algn="ctr" fontAlgn="ctr"/>
                      <a:r>
                        <a:rPr lang="en-GB" sz="1000" b="1" i="0" u="none" strike="noStrike">
                          <a:solidFill>
                            <a:srgbClr val="000000"/>
                          </a:solidFill>
                          <a:effectLst/>
                          <a:latin typeface="Vodafone Rg"/>
                        </a:rPr>
                        <a:t> </a:t>
                      </a:r>
                    </a:p>
                  </a:txBody>
                  <a:tcPr marL="7852" marR="7852" marT="7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fontAlgn="ctr"/>
                      <a:r>
                        <a:rPr lang="en-GB" sz="1000" b="1" i="0" u="none" strike="noStrike">
                          <a:solidFill>
                            <a:srgbClr val="E26B0A"/>
                          </a:solidFill>
                          <a:effectLst/>
                          <a:latin typeface="Vodafone Rg"/>
                        </a:rPr>
                        <a:t>10</a:t>
                      </a:r>
                    </a:p>
                  </a:txBody>
                  <a:tcPr marL="7852" marR="7852" marT="7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GB" sz="1000" b="1" i="0" u="none" strike="noStrike">
                          <a:solidFill>
                            <a:srgbClr val="E26B0A"/>
                          </a:solidFill>
                          <a:effectLst/>
                          <a:latin typeface="Vodafone Rg"/>
                        </a:rPr>
                        <a:t>11</a:t>
                      </a:r>
                    </a:p>
                  </a:txBody>
                  <a:tcPr marL="7852" marR="7852" marT="7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GB" sz="1000" b="1" i="0" u="none" strike="noStrike">
                          <a:solidFill>
                            <a:srgbClr val="E26B0A"/>
                          </a:solidFill>
                          <a:effectLst/>
                          <a:latin typeface="Vodafone Rg"/>
                        </a:rPr>
                        <a:t>12</a:t>
                      </a:r>
                    </a:p>
                  </a:txBody>
                  <a:tcPr marL="7852" marR="7852" marT="7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GB" sz="1000" b="1" i="0" u="none" strike="noStrike">
                          <a:solidFill>
                            <a:srgbClr val="E26B0A"/>
                          </a:solidFill>
                          <a:effectLst/>
                          <a:latin typeface="Vodafone Rg"/>
                        </a:rPr>
                        <a:t>13</a:t>
                      </a:r>
                    </a:p>
                  </a:txBody>
                  <a:tcPr marL="7852" marR="7852" marT="7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GB" sz="1000" b="1" i="0" u="none" strike="noStrike">
                          <a:solidFill>
                            <a:srgbClr val="E26B0A"/>
                          </a:solidFill>
                          <a:effectLst/>
                          <a:latin typeface="Vodafone Rg"/>
                        </a:rPr>
                        <a:t>14</a:t>
                      </a:r>
                    </a:p>
                  </a:txBody>
                  <a:tcPr marL="7852" marR="7852" marT="7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GB" sz="1000" b="1" i="0" u="none" strike="noStrike">
                          <a:solidFill>
                            <a:srgbClr val="E26B0A"/>
                          </a:solidFill>
                          <a:effectLst/>
                          <a:latin typeface="Vodafone Rg"/>
                        </a:rPr>
                        <a:t>15</a:t>
                      </a:r>
                    </a:p>
                  </a:txBody>
                  <a:tcPr marL="7852" marR="7852" marT="7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r>
              <a:tr h="164893">
                <a:tc>
                  <a:txBody>
                    <a:bodyPr/>
                    <a:lstStyle/>
                    <a:p>
                      <a:pPr algn="ctr" fontAlgn="ctr"/>
                      <a:r>
                        <a:rPr lang="en-GB" sz="1000" b="1" i="0" u="none" strike="noStrike">
                          <a:solidFill>
                            <a:srgbClr val="FFFFFF"/>
                          </a:solidFill>
                          <a:effectLst/>
                          <a:latin typeface="Vodafone Rg"/>
                        </a:rPr>
                        <a:t>LTE 2600</a:t>
                      </a:r>
                    </a:p>
                  </a:txBody>
                  <a:tcPr marL="7852" marR="7852" marT="7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GB" sz="1000" b="1" i="0" u="none" strike="noStrike">
                          <a:solidFill>
                            <a:srgbClr val="FF0000"/>
                          </a:solidFill>
                          <a:effectLst/>
                          <a:latin typeface="Vodafone Rg"/>
                        </a:rPr>
                        <a:t>204</a:t>
                      </a:r>
                    </a:p>
                  </a:txBody>
                  <a:tcPr marL="7852" marR="7852" marT="7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BD97"/>
                    </a:solidFill>
                  </a:tcPr>
                </a:tc>
                <a:tc>
                  <a:txBody>
                    <a:bodyPr/>
                    <a:lstStyle/>
                    <a:p>
                      <a:pPr algn="ctr" fontAlgn="ctr"/>
                      <a:r>
                        <a:rPr lang="en-GB" sz="1000" b="1" i="0" u="none" strike="noStrike">
                          <a:solidFill>
                            <a:srgbClr val="FF0000"/>
                          </a:solidFill>
                          <a:effectLst/>
                          <a:latin typeface="Vodafone Rg"/>
                        </a:rPr>
                        <a:t>205</a:t>
                      </a:r>
                    </a:p>
                  </a:txBody>
                  <a:tcPr marL="7852" marR="7852" marT="7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BD97"/>
                    </a:solidFill>
                  </a:tcPr>
                </a:tc>
                <a:tc>
                  <a:txBody>
                    <a:bodyPr/>
                    <a:lstStyle/>
                    <a:p>
                      <a:pPr algn="ctr" fontAlgn="ctr"/>
                      <a:r>
                        <a:rPr lang="en-GB" sz="1000" b="1" i="0" u="none" strike="noStrike">
                          <a:solidFill>
                            <a:srgbClr val="FF0000"/>
                          </a:solidFill>
                          <a:effectLst/>
                          <a:latin typeface="Vodafone Rg"/>
                        </a:rPr>
                        <a:t>206</a:t>
                      </a:r>
                    </a:p>
                  </a:txBody>
                  <a:tcPr marL="7852" marR="7852" marT="7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BD97"/>
                    </a:solidFill>
                  </a:tcPr>
                </a:tc>
                <a:tc>
                  <a:txBody>
                    <a:bodyPr/>
                    <a:lstStyle/>
                    <a:p>
                      <a:pPr algn="ctr" fontAlgn="ctr"/>
                      <a:r>
                        <a:rPr lang="en-GB" sz="1000" b="1" i="0" u="none" strike="noStrike">
                          <a:solidFill>
                            <a:srgbClr val="FF0000"/>
                          </a:solidFill>
                          <a:effectLst/>
                          <a:latin typeface="Vodafone Rg"/>
                        </a:rPr>
                        <a:t>213</a:t>
                      </a:r>
                    </a:p>
                  </a:txBody>
                  <a:tcPr marL="7852" marR="7852" marT="7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BD97"/>
                    </a:solidFill>
                  </a:tcPr>
                </a:tc>
                <a:tc>
                  <a:txBody>
                    <a:bodyPr/>
                    <a:lstStyle/>
                    <a:p>
                      <a:pPr algn="ctr" fontAlgn="ctr"/>
                      <a:r>
                        <a:rPr lang="en-GB" sz="1000" b="1" i="0" u="none" strike="noStrike">
                          <a:solidFill>
                            <a:srgbClr val="FF0000"/>
                          </a:solidFill>
                          <a:effectLst/>
                          <a:latin typeface="Vodafone Rg"/>
                        </a:rPr>
                        <a:t>214</a:t>
                      </a:r>
                    </a:p>
                  </a:txBody>
                  <a:tcPr marL="7852" marR="7852" marT="7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BD97"/>
                    </a:solidFill>
                  </a:tcPr>
                </a:tc>
                <a:tc>
                  <a:txBody>
                    <a:bodyPr/>
                    <a:lstStyle/>
                    <a:p>
                      <a:pPr algn="ctr" fontAlgn="ctr"/>
                      <a:r>
                        <a:rPr lang="en-GB" sz="1000" b="1" i="0" u="none" strike="noStrike">
                          <a:solidFill>
                            <a:srgbClr val="FF0000"/>
                          </a:solidFill>
                          <a:effectLst/>
                          <a:latin typeface="Vodafone Rg"/>
                        </a:rPr>
                        <a:t>215</a:t>
                      </a:r>
                    </a:p>
                  </a:txBody>
                  <a:tcPr marL="7852" marR="7852" marT="7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BD97"/>
                    </a:solidFill>
                  </a:tcPr>
                </a:tc>
                <a:tc>
                  <a:txBody>
                    <a:bodyPr/>
                    <a:lstStyle/>
                    <a:p>
                      <a:pPr algn="ctr" fontAlgn="ctr"/>
                      <a:r>
                        <a:rPr lang="en-GB" sz="1000" b="1" i="0" u="none" strike="noStrike">
                          <a:solidFill>
                            <a:srgbClr val="000000"/>
                          </a:solidFill>
                          <a:effectLst/>
                          <a:latin typeface="Vodafone Rg"/>
                        </a:rPr>
                        <a:t> </a:t>
                      </a:r>
                    </a:p>
                  </a:txBody>
                  <a:tcPr marL="7852" marR="7852" marT="7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fontAlgn="ctr"/>
                      <a:r>
                        <a:rPr lang="en-GB" sz="1000" b="1" i="0" u="none" strike="noStrike">
                          <a:solidFill>
                            <a:srgbClr val="E26B0A"/>
                          </a:solidFill>
                          <a:effectLst/>
                          <a:latin typeface="Vodafone Rg"/>
                        </a:rPr>
                        <a:t>0</a:t>
                      </a:r>
                    </a:p>
                  </a:txBody>
                  <a:tcPr marL="7852" marR="7852" marT="7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GB" sz="1000" b="1" i="0" u="none" strike="noStrike">
                          <a:solidFill>
                            <a:srgbClr val="E26B0A"/>
                          </a:solidFill>
                          <a:effectLst/>
                          <a:latin typeface="Vodafone Rg"/>
                        </a:rPr>
                        <a:t>1</a:t>
                      </a:r>
                    </a:p>
                  </a:txBody>
                  <a:tcPr marL="7852" marR="7852" marT="7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GB" sz="1000" b="1" i="0" u="none" strike="noStrike">
                          <a:solidFill>
                            <a:srgbClr val="E26B0A"/>
                          </a:solidFill>
                          <a:effectLst/>
                          <a:latin typeface="Vodafone Rg"/>
                        </a:rPr>
                        <a:t>2</a:t>
                      </a:r>
                    </a:p>
                  </a:txBody>
                  <a:tcPr marL="7852" marR="7852" marT="7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GB" sz="1000" b="1" i="0" u="none" strike="noStrike">
                          <a:solidFill>
                            <a:srgbClr val="E26B0A"/>
                          </a:solidFill>
                          <a:effectLst/>
                          <a:latin typeface="Vodafone Rg"/>
                        </a:rPr>
                        <a:t>3</a:t>
                      </a:r>
                    </a:p>
                  </a:txBody>
                  <a:tcPr marL="7852" marR="7852" marT="7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GB" sz="1000" b="1" i="0" u="none" strike="noStrike">
                          <a:solidFill>
                            <a:srgbClr val="E26B0A"/>
                          </a:solidFill>
                          <a:effectLst/>
                          <a:latin typeface="Vodafone Rg"/>
                        </a:rPr>
                        <a:t>4</a:t>
                      </a:r>
                    </a:p>
                  </a:txBody>
                  <a:tcPr marL="7852" marR="7852" marT="7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GB" sz="1000" b="1" i="0" u="none" strike="noStrike">
                          <a:solidFill>
                            <a:srgbClr val="E26B0A"/>
                          </a:solidFill>
                          <a:effectLst/>
                          <a:latin typeface="Vodafone Rg"/>
                        </a:rPr>
                        <a:t>5</a:t>
                      </a:r>
                    </a:p>
                  </a:txBody>
                  <a:tcPr marL="7852" marR="7852" marT="7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r>
              <a:tr h="164893">
                <a:tc>
                  <a:txBody>
                    <a:bodyPr/>
                    <a:lstStyle/>
                    <a:p>
                      <a:pPr algn="ctr" fontAlgn="ctr"/>
                      <a:r>
                        <a:rPr lang="en-GB" sz="1000" b="1" i="0" u="none" strike="noStrike">
                          <a:solidFill>
                            <a:srgbClr val="FFFFFF"/>
                          </a:solidFill>
                          <a:effectLst/>
                          <a:latin typeface="Vodafone Rg"/>
                        </a:rPr>
                        <a:t>LTE 800</a:t>
                      </a:r>
                    </a:p>
                  </a:txBody>
                  <a:tcPr marL="7852" marR="7852" marT="7852"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GB" sz="1000" b="1" i="0" u="none" strike="noStrike">
                          <a:solidFill>
                            <a:srgbClr val="FF0000"/>
                          </a:solidFill>
                          <a:effectLst/>
                          <a:latin typeface="Vodafone Rg"/>
                        </a:rPr>
                        <a:t>207</a:t>
                      </a:r>
                    </a:p>
                  </a:txBody>
                  <a:tcPr marL="7852" marR="7852" marT="7852"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1000" b="1" i="0" u="none" strike="noStrike">
                          <a:solidFill>
                            <a:srgbClr val="FF0000"/>
                          </a:solidFill>
                          <a:effectLst/>
                          <a:latin typeface="Vodafone Rg"/>
                        </a:rPr>
                        <a:t>208</a:t>
                      </a:r>
                    </a:p>
                  </a:txBody>
                  <a:tcPr marL="7852" marR="7852" marT="7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1000" b="1" i="0" u="none" strike="noStrike">
                          <a:solidFill>
                            <a:srgbClr val="FF0000"/>
                          </a:solidFill>
                          <a:effectLst/>
                          <a:latin typeface="Vodafone Rg"/>
                        </a:rPr>
                        <a:t>209</a:t>
                      </a:r>
                    </a:p>
                  </a:txBody>
                  <a:tcPr marL="7852" marR="7852" marT="7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1000" b="1" i="0" u="none" strike="noStrike">
                          <a:solidFill>
                            <a:srgbClr val="FF0000"/>
                          </a:solidFill>
                          <a:effectLst/>
                          <a:latin typeface="Vodafone Rg"/>
                        </a:rPr>
                        <a:t>216</a:t>
                      </a:r>
                    </a:p>
                  </a:txBody>
                  <a:tcPr marL="7852" marR="7852" marT="7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1000" b="1" i="0" u="none" strike="noStrike">
                          <a:solidFill>
                            <a:srgbClr val="FF0000"/>
                          </a:solidFill>
                          <a:effectLst/>
                          <a:latin typeface="Vodafone Rg"/>
                        </a:rPr>
                        <a:t>217</a:t>
                      </a:r>
                    </a:p>
                  </a:txBody>
                  <a:tcPr marL="7852" marR="7852" marT="7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1000" b="1" i="0" u="none" strike="noStrike">
                          <a:solidFill>
                            <a:srgbClr val="FF0000"/>
                          </a:solidFill>
                          <a:effectLst/>
                          <a:latin typeface="Vodafone Rg"/>
                        </a:rPr>
                        <a:t>218</a:t>
                      </a:r>
                    </a:p>
                  </a:txBody>
                  <a:tcPr marL="7852" marR="7852" marT="7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1000" b="1" i="0" u="none" strike="noStrike">
                          <a:solidFill>
                            <a:srgbClr val="000000"/>
                          </a:solidFill>
                          <a:effectLst/>
                          <a:latin typeface="Vodafone Rg"/>
                        </a:rPr>
                        <a:t> </a:t>
                      </a:r>
                    </a:p>
                  </a:txBody>
                  <a:tcPr marL="7852" marR="7852" marT="7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fontAlgn="ctr"/>
                      <a:r>
                        <a:rPr lang="en-GB" sz="1000" b="1" i="0" u="none" strike="noStrike">
                          <a:solidFill>
                            <a:srgbClr val="E26B0A"/>
                          </a:solidFill>
                          <a:effectLst/>
                          <a:latin typeface="Vodafone Rg"/>
                        </a:rPr>
                        <a:t>20</a:t>
                      </a:r>
                    </a:p>
                  </a:txBody>
                  <a:tcPr marL="7852" marR="7852" marT="7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GB" sz="1000" b="1" i="0" u="none" strike="noStrike">
                          <a:solidFill>
                            <a:srgbClr val="E26B0A"/>
                          </a:solidFill>
                          <a:effectLst/>
                          <a:latin typeface="Vodafone Rg"/>
                        </a:rPr>
                        <a:t>21</a:t>
                      </a:r>
                    </a:p>
                  </a:txBody>
                  <a:tcPr marL="7852" marR="7852" marT="7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GB" sz="1000" b="1" i="0" u="none" strike="noStrike">
                          <a:solidFill>
                            <a:srgbClr val="E26B0A"/>
                          </a:solidFill>
                          <a:effectLst/>
                          <a:latin typeface="Vodafone Rg"/>
                        </a:rPr>
                        <a:t>22</a:t>
                      </a:r>
                    </a:p>
                  </a:txBody>
                  <a:tcPr marL="7852" marR="7852" marT="7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GB" sz="1000" b="1" i="0" u="none" strike="noStrike" dirty="0">
                          <a:solidFill>
                            <a:srgbClr val="E26B0A"/>
                          </a:solidFill>
                          <a:effectLst/>
                          <a:latin typeface="Vodafone Rg"/>
                        </a:rPr>
                        <a:t>23</a:t>
                      </a:r>
                    </a:p>
                  </a:txBody>
                  <a:tcPr marL="7852" marR="7852" marT="7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GB" sz="1000" b="1" i="0" u="none" strike="noStrike">
                          <a:solidFill>
                            <a:srgbClr val="E26B0A"/>
                          </a:solidFill>
                          <a:effectLst/>
                          <a:latin typeface="Vodafone Rg"/>
                        </a:rPr>
                        <a:t>24</a:t>
                      </a:r>
                    </a:p>
                  </a:txBody>
                  <a:tcPr marL="7852" marR="7852" marT="7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GB" sz="1000" b="1" i="0" u="none" strike="noStrike" dirty="0">
                          <a:solidFill>
                            <a:srgbClr val="E26B0A"/>
                          </a:solidFill>
                          <a:effectLst/>
                          <a:latin typeface="Vodafone Rg"/>
                        </a:rPr>
                        <a:t>25</a:t>
                      </a:r>
                    </a:p>
                  </a:txBody>
                  <a:tcPr marL="7852" marR="7852" marT="7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r>
            </a:tbl>
          </a:graphicData>
        </a:graphic>
      </p:graphicFrame>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5137" y="250715"/>
            <a:ext cx="1719263" cy="1030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5820" y="1281002"/>
            <a:ext cx="1755619" cy="978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CuadroTexto"/>
          <p:cNvSpPr txBox="1"/>
          <p:nvPr/>
        </p:nvSpPr>
        <p:spPr>
          <a:xfrm>
            <a:off x="5916417" y="2925324"/>
            <a:ext cx="1048720" cy="283710"/>
          </a:xfrm>
          <a:prstGeom prst="rect">
            <a:avLst/>
          </a:prstGeom>
        </p:spPr>
        <p:txBody>
          <a:bodyPr wrap="none" lIns="0" tIns="0" rIns="0" bIns="0" rtlCol="0">
            <a:noAutofit/>
          </a:bodyPr>
          <a:lstStyle/>
          <a:p>
            <a:pPr marL="0" indent="0">
              <a:buFont typeface="Arial" pitchFamily="34" charset="0"/>
              <a:buNone/>
            </a:pPr>
            <a:r>
              <a:rPr lang="es-ES" sz="1600" i="1" dirty="0" smtClean="0">
                <a:solidFill>
                  <a:schemeClr val="bg1">
                    <a:lumMod val="50000"/>
                  </a:schemeClr>
                </a:solidFill>
                <a:latin typeface="Vodafone Rg" pitchFamily="34" charset="0"/>
              </a:rPr>
              <a:t>Informativo (Celdas Orange)</a:t>
            </a:r>
            <a:endParaRPr lang="en-GB" sz="1600" i="1" dirty="0" smtClean="0">
              <a:solidFill>
                <a:schemeClr val="bg1">
                  <a:lumMod val="50000"/>
                </a:schemeClr>
              </a:solidFill>
              <a:latin typeface="Vodafone Rg" pitchFamily="34" charset="0"/>
            </a:endParaRPr>
          </a:p>
        </p:txBody>
      </p:sp>
      <p:sp>
        <p:nvSpPr>
          <p:cNvPr id="6" name="5 CuadroTexto"/>
          <p:cNvSpPr txBox="1"/>
          <p:nvPr/>
        </p:nvSpPr>
        <p:spPr>
          <a:xfrm>
            <a:off x="1893600" y="2925324"/>
            <a:ext cx="2073349" cy="335239"/>
          </a:xfrm>
          <a:prstGeom prst="rect">
            <a:avLst/>
          </a:prstGeom>
        </p:spPr>
        <p:txBody>
          <a:bodyPr wrap="none" lIns="0" tIns="0" rIns="0" bIns="0" rtlCol="0">
            <a:noAutofit/>
          </a:bodyPr>
          <a:lstStyle/>
          <a:p>
            <a:pPr marL="0" indent="0">
              <a:buFont typeface="Arial" pitchFamily="34" charset="0"/>
              <a:buNone/>
            </a:pPr>
            <a:r>
              <a:rPr lang="es-ES" sz="1600" b="1" i="1" dirty="0" smtClean="0">
                <a:solidFill>
                  <a:srgbClr val="FF0000"/>
                </a:solidFill>
                <a:latin typeface="Vodafone Rg" pitchFamily="34" charset="0"/>
              </a:rPr>
              <a:t>Celdas Vodafone</a:t>
            </a:r>
            <a:endParaRPr lang="en-GB" sz="1600" b="1" i="1" dirty="0" smtClean="0">
              <a:solidFill>
                <a:srgbClr val="FF0000"/>
              </a:solidFill>
              <a:latin typeface="Vodafone Rg" pitchFamily="34" charset="0"/>
            </a:endParaRPr>
          </a:p>
        </p:txBody>
      </p:sp>
    </p:spTree>
    <p:extLst>
      <p:ext uri="{BB962C8B-B14F-4D97-AF65-F5344CB8AC3E}">
        <p14:creationId xmlns:p14="http://schemas.microsoft.com/office/powerpoint/2010/main" val="26703007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smtClean="0"/>
              <a:t>CellName</a:t>
            </a:r>
            <a:r>
              <a:rPr lang="es-ES" dirty="0" smtClean="0"/>
              <a:t> – zonas Roja y Naranja</a:t>
            </a:r>
            <a:endParaRPr lang="en-GB" dirty="0"/>
          </a:p>
        </p:txBody>
      </p:sp>
      <p:sp>
        <p:nvSpPr>
          <p:cNvPr id="3" name="2 Marcador de contenido"/>
          <p:cNvSpPr>
            <a:spLocks noGrp="1"/>
          </p:cNvSpPr>
          <p:nvPr>
            <p:ph idx="1"/>
          </p:nvPr>
        </p:nvSpPr>
        <p:spPr>
          <a:xfrm>
            <a:off x="471977" y="866684"/>
            <a:ext cx="8119932" cy="4895851"/>
          </a:xfrm>
        </p:spPr>
        <p:txBody>
          <a:bodyPr/>
          <a:lstStyle/>
          <a:p>
            <a:r>
              <a:rPr lang="es-ES" u="sng" dirty="0" smtClean="0"/>
              <a:t>Reglas VF ES:</a:t>
            </a:r>
          </a:p>
          <a:p>
            <a:pPr lvl="1"/>
            <a:r>
              <a:rPr lang="es-ES" dirty="0" smtClean="0"/>
              <a:t>El nombre de celda LTE sigue la nomenclatura SRAN: “</a:t>
            </a:r>
            <a:r>
              <a:rPr lang="es-ES" dirty="0" err="1" smtClean="0"/>
              <a:t>PPnnLXc</a:t>
            </a:r>
            <a:r>
              <a:rPr lang="es-ES" dirty="0" smtClean="0"/>
              <a:t>”, ejemplo MX95VK1</a:t>
            </a:r>
          </a:p>
          <a:p>
            <a:pPr lvl="1"/>
            <a:r>
              <a:rPr lang="es-ES" dirty="0" smtClean="0"/>
              <a:t>Las 5 primeras letras/dígitos: “</a:t>
            </a:r>
            <a:r>
              <a:rPr lang="es-ES" dirty="0" err="1" smtClean="0"/>
              <a:t>PPnnL</a:t>
            </a:r>
            <a:r>
              <a:rPr lang="es-ES" dirty="0" smtClean="0"/>
              <a:t>” coincidirán con su </a:t>
            </a:r>
            <a:r>
              <a:rPr lang="es-ES" dirty="0" err="1" smtClean="0"/>
              <a:t>eNB</a:t>
            </a:r>
            <a:r>
              <a:rPr lang="es-ES" dirty="0" smtClean="0"/>
              <a:t>. </a:t>
            </a:r>
            <a:endParaRPr lang="es-ES" dirty="0"/>
          </a:p>
          <a:p>
            <a:pPr lvl="1"/>
            <a:r>
              <a:rPr lang="es-ES" dirty="0" smtClean="0"/>
              <a:t>La letra “X” depende de la banda LTE de la celda: </a:t>
            </a:r>
          </a:p>
          <a:p>
            <a:pPr lvl="2"/>
            <a:r>
              <a:rPr lang="es-ES" dirty="0" smtClean="0"/>
              <a:t>“J” (800MHz),”K” (1800MHz), “L” (2600MHz), “M” (2100MHz)</a:t>
            </a:r>
          </a:p>
          <a:p>
            <a:pPr lvl="1"/>
            <a:r>
              <a:rPr lang="es-ES" dirty="0" smtClean="0"/>
              <a:t>La letra “c” identifica el sector al que pertenece la celda (1,2,3,4…) </a:t>
            </a:r>
            <a:endParaRPr lang="es-ES" dirty="0"/>
          </a:p>
          <a:p>
            <a:pPr lvl="1"/>
            <a:endParaRPr lang="es-ES" dirty="0" smtClean="0"/>
          </a:p>
          <a:p>
            <a:pPr lvl="1"/>
            <a:endParaRPr lang="en-GB" dirty="0"/>
          </a:p>
        </p:txBody>
      </p:sp>
      <p:sp>
        <p:nvSpPr>
          <p:cNvPr id="4" name="3 Marcador de número de diapositiva"/>
          <p:cNvSpPr>
            <a:spLocks noGrp="1"/>
          </p:cNvSpPr>
          <p:nvPr>
            <p:ph type="sldNum" sz="quarter" idx="10"/>
          </p:nvPr>
        </p:nvSpPr>
        <p:spPr/>
        <p:txBody>
          <a:bodyPr/>
          <a:lstStyle/>
          <a:p>
            <a:pPr>
              <a:defRPr/>
            </a:pPr>
            <a:fld id="{E4E5A24B-4DAF-47BA-BBF4-BE646F438DB5}" type="slidenum">
              <a:rPr lang="en-GB" smtClean="0"/>
              <a:pPr>
                <a:defRPr/>
              </a:pPr>
              <a:t>15</a:t>
            </a:fld>
            <a:endParaRPr lang="en-GB"/>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1592" y="2460145"/>
            <a:ext cx="5645150" cy="4224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65137" y="250715"/>
            <a:ext cx="1719263" cy="1030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95820" y="1281002"/>
            <a:ext cx="1755619" cy="978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58923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TAC – Zonas Roja y Naranja</a:t>
            </a:r>
            <a:endParaRPr lang="en-GB" dirty="0"/>
          </a:p>
        </p:txBody>
      </p:sp>
      <p:sp>
        <p:nvSpPr>
          <p:cNvPr id="3" name="2 Marcador de contenido"/>
          <p:cNvSpPr>
            <a:spLocks noGrp="1"/>
          </p:cNvSpPr>
          <p:nvPr>
            <p:ph idx="1"/>
          </p:nvPr>
        </p:nvSpPr>
        <p:spPr>
          <a:xfrm>
            <a:off x="422695" y="980137"/>
            <a:ext cx="7354888" cy="4895851"/>
          </a:xfrm>
        </p:spPr>
        <p:txBody>
          <a:bodyPr/>
          <a:lstStyle/>
          <a:p>
            <a:r>
              <a:rPr lang="es-ES" dirty="0" smtClean="0"/>
              <a:t>Tracking </a:t>
            </a:r>
            <a:r>
              <a:rPr lang="es-ES" dirty="0" err="1" smtClean="0"/>
              <a:t>Area</a:t>
            </a:r>
            <a:r>
              <a:rPr lang="es-ES" dirty="0" smtClean="0"/>
              <a:t> </a:t>
            </a:r>
            <a:r>
              <a:rPr lang="es-ES" dirty="0" err="1" smtClean="0"/>
              <a:t>Code</a:t>
            </a:r>
            <a:r>
              <a:rPr lang="es-ES" dirty="0" smtClean="0"/>
              <a:t> del </a:t>
            </a:r>
            <a:r>
              <a:rPr lang="es-ES" dirty="0" err="1" smtClean="0"/>
              <a:t>eNodeB</a:t>
            </a:r>
            <a:endParaRPr lang="es-ES" dirty="0" smtClean="0"/>
          </a:p>
          <a:p>
            <a:endParaRPr lang="es-ES" u="sng" dirty="0" smtClean="0"/>
          </a:p>
          <a:p>
            <a:r>
              <a:rPr lang="es-ES" u="sng" dirty="0" smtClean="0"/>
              <a:t>Reglas </a:t>
            </a:r>
            <a:r>
              <a:rPr lang="es-ES" u="sng" dirty="0"/>
              <a:t>VF ES:</a:t>
            </a:r>
          </a:p>
          <a:p>
            <a:pPr lvl="1"/>
            <a:r>
              <a:rPr lang="es-ES" dirty="0" smtClean="0"/>
              <a:t>Existe una asociación unívoca LAC3G- TAC4G , definida en nuestro </a:t>
            </a:r>
            <a:r>
              <a:rPr lang="es-ES" dirty="0" err="1" smtClean="0"/>
              <a:t>Core</a:t>
            </a:r>
            <a:r>
              <a:rPr lang="es-ES" dirty="0" smtClean="0"/>
              <a:t>, definida por Ingeniería VF que debe respetarse.</a:t>
            </a:r>
          </a:p>
          <a:p>
            <a:pPr lvl="1"/>
            <a:r>
              <a:rPr lang="es-ES" dirty="0" smtClean="0"/>
              <a:t>Por lo general, todas las celdas del </a:t>
            </a:r>
            <a:r>
              <a:rPr lang="es-ES" dirty="0" err="1" smtClean="0"/>
              <a:t>eNodoB</a:t>
            </a:r>
            <a:r>
              <a:rPr lang="es-ES" dirty="0" smtClean="0"/>
              <a:t>, y de todas las bandas LTE deben tener el mismo TAC</a:t>
            </a:r>
          </a:p>
          <a:p>
            <a:pPr lvl="2">
              <a:buFont typeface="Arial" panose="020B0604020202020204" pitchFamily="34" charset="0"/>
              <a:buChar char="•"/>
            </a:pPr>
            <a:r>
              <a:rPr lang="es-ES" dirty="0" smtClean="0"/>
              <a:t>Excepciones: diseños especiales tipo metro, donde con un </a:t>
            </a:r>
            <a:r>
              <a:rPr lang="es-ES" dirty="0" err="1" smtClean="0"/>
              <a:t>eNodeB</a:t>
            </a:r>
            <a:r>
              <a:rPr lang="es-ES" dirty="0" smtClean="0"/>
              <a:t> se cubren varias estaciones  con distintos </a:t>
            </a:r>
            <a:r>
              <a:rPr lang="es-ES" dirty="0" err="1" smtClean="0"/>
              <a:t>LACs</a:t>
            </a:r>
            <a:r>
              <a:rPr lang="es-ES" dirty="0" smtClean="0"/>
              <a:t> 3G en las celdas </a:t>
            </a:r>
            <a:r>
              <a:rPr lang="es-ES" dirty="0" err="1" smtClean="0"/>
              <a:t>coubicadas</a:t>
            </a:r>
            <a:r>
              <a:rPr lang="es-ES" dirty="0" smtClean="0"/>
              <a:t>. </a:t>
            </a:r>
          </a:p>
          <a:p>
            <a:pPr lvl="1"/>
            <a:r>
              <a:rPr lang="es-ES" b="1" u="sng" dirty="0" smtClean="0">
                <a:solidFill>
                  <a:srgbClr val="FF0000"/>
                </a:solidFill>
              </a:rPr>
              <a:t>Este parámetro debe solicitarse a VF ES, tanto si las celdas son de zona Roja como zona Naranja </a:t>
            </a:r>
            <a:endParaRPr lang="en-GB" b="1" u="sng" dirty="0">
              <a:solidFill>
                <a:srgbClr val="FF0000"/>
              </a:solidFill>
            </a:endParaRPr>
          </a:p>
        </p:txBody>
      </p:sp>
      <p:sp>
        <p:nvSpPr>
          <p:cNvPr id="4" name="3 Marcador de número de diapositiva"/>
          <p:cNvSpPr>
            <a:spLocks noGrp="1"/>
          </p:cNvSpPr>
          <p:nvPr>
            <p:ph type="sldNum" sz="quarter" idx="10"/>
          </p:nvPr>
        </p:nvSpPr>
        <p:spPr/>
        <p:txBody>
          <a:bodyPr/>
          <a:lstStyle/>
          <a:p>
            <a:pPr>
              <a:defRPr/>
            </a:pPr>
            <a:fld id="{E4E5A24B-4DAF-47BA-BBF4-BE646F438DB5}" type="slidenum">
              <a:rPr lang="en-GB" smtClean="0"/>
              <a:pPr>
                <a:defRPr/>
              </a:pPr>
              <a:t>16</a:t>
            </a:fld>
            <a:endParaRPr lang="en-GB"/>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5137" y="250715"/>
            <a:ext cx="1719263" cy="1030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5820" y="1281002"/>
            <a:ext cx="1755619" cy="978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8306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DL </a:t>
            </a:r>
            <a:r>
              <a:rPr lang="es-ES" dirty="0" err="1" smtClean="0"/>
              <a:t>Earfcn</a:t>
            </a:r>
            <a:r>
              <a:rPr lang="es-ES" dirty="0" smtClean="0"/>
              <a:t> – zona Roja y Naranja</a:t>
            </a:r>
            <a:endParaRPr lang="en-GB" dirty="0"/>
          </a:p>
        </p:txBody>
      </p:sp>
      <p:sp>
        <p:nvSpPr>
          <p:cNvPr id="3" name="2 Marcador de contenido"/>
          <p:cNvSpPr>
            <a:spLocks noGrp="1"/>
          </p:cNvSpPr>
          <p:nvPr>
            <p:ph idx="1"/>
          </p:nvPr>
        </p:nvSpPr>
        <p:spPr>
          <a:xfrm>
            <a:off x="522514" y="724956"/>
            <a:ext cx="8161886" cy="4895851"/>
          </a:xfrm>
        </p:spPr>
        <p:txBody>
          <a:bodyPr/>
          <a:lstStyle/>
          <a:p>
            <a:r>
              <a:rPr lang="es-ES" dirty="0" err="1"/>
              <a:t>Eutra</a:t>
            </a:r>
            <a:r>
              <a:rPr lang="es-ES" dirty="0"/>
              <a:t> </a:t>
            </a:r>
            <a:r>
              <a:rPr lang="es-ES" dirty="0" err="1"/>
              <a:t>Absolute</a:t>
            </a:r>
            <a:r>
              <a:rPr lang="es-ES" dirty="0"/>
              <a:t> Radio </a:t>
            </a:r>
            <a:r>
              <a:rPr lang="es-ES" dirty="0" err="1"/>
              <a:t>Frequency</a:t>
            </a:r>
            <a:r>
              <a:rPr lang="es-ES" dirty="0"/>
              <a:t> </a:t>
            </a:r>
            <a:r>
              <a:rPr lang="es-ES" dirty="0" err="1"/>
              <a:t>Channel</a:t>
            </a:r>
            <a:r>
              <a:rPr lang="es-ES" dirty="0"/>
              <a:t> </a:t>
            </a:r>
            <a:r>
              <a:rPr lang="es-ES" dirty="0" err="1"/>
              <a:t>Number</a:t>
            </a:r>
            <a:r>
              <a:rPr lang="es-ES" dirty="0"/>
              <a:t>. </a:t>
            </a:r>
          </a:p>
          <a:p>
            <a:r>
              <a:rPr lang="es-ES" u="sng" dirty="0" smtClean="0"/>
              <a:t>Reglas </a:t>
            </a:r>
            <a:r>
              <a:rPr lang="es-ES" u="sng" dirty="0"/>
              <a:t>VF ES:</a:t>
            </a:r>
          </a:p>
          <a:p>
            <a:pPr lvl="1"/>
            <a:r>
              <a:rPr lang="es-ES" dirty="0" smtClean="0"/>
              <a:t>Identifica la frecuencia central de la celda LTE en DL.</a:t>
            </a:r>
          </a:p>
          <a:p>
            <a:pPr lvl="1"/>
            <a:r>
              <a:rPr lang="es-ES" dirty="0" smtClean="0"/>
              <a:t>Para el caso de LTE2100, depende de la frecuencia 3G que ocupe el LTE.</a:t>
            </a:r>
          </a:p>
          <a:p>
            <a:pPr lvl="1"/>
            <a:r>
              <a:rPr lang="es-ES" u="sng" dirty="0" smtClean="0"/>
              <a:t>Para el LTE800, la frecuencia es la misma esté en zona roja que en zona naranja, pero este parámetro se ha metido en la plantilla estática</a:t>
            </a:r>
            <a:r>
              <a:rPr lang="es-ES" dirty="0" smtClean="0"/>
              <a:t> por lo que el ingeniero de diseño no necesita rellenarlo.</a:t>
            </a:r>
          </a:p>
          <a:p>
            <a:pPr lvl="1"/>
            <a:r>
              <a:rPr lang="es-ES" dirty="0" smtClean="0"/>
              <a:t>Los valores de las frecuencias asignadas a VF ES  son: </a:t>
            </a:r>
          </a:p>
          <a:p>
            <a:pPr lvl="1"/>
            <a:endParaRPr lang="es-ES" dirty="0" smtClean="0"/>
          </a:p>
          <a:p>
            <a:pPr lvl="1"/>
            <a:endParaRPr lang="es-ES" dirty="0"/>
          </a:p>
          <a:p>
            <a:pPr lvl="1"/>
            <a:endParaRPr lang="es-ES" dirty="0" smtClean="0"/>
          </a:p>
          <a:p>
            <a:pPr lvl="1"/>
            <a:endParaRPr lang="es-ES" dirty="0"/>
          </a:p>
          <a:p>
            <a:pPr lvl="1"/>
            <a:endParaRPr lang="es-ES" dirty="0" smtClean="0"/>
          </a:p>
          <a:p>
            <a:pPr lvl="1"/>
            <a:endParaRPr lang="es-ES" dirty="0"/>
          </a:p>
        </p:txBody>
      </p:sp>
      <p:sp>
        <p:nvSpPr>
          <p:cNvPr id="4" name="3 Marcador de número de diapositiva"/>
          <p:cNvSpPr>
            <a:spLocks noGrp="1"/>
          </p:cNvSpPr>
          <p:nvPr>
            <p:ph type="sldNum" sz="quarter" idx="10"/>
          </p:nvPr>
        </p:nvSpPr>
        <p:spPr/>
        <p:txBody>
          <a:bodyPr/>
          <a:lstStyle/>
          <a:p>
            <a:pPr>
              <a:defRPr/>
            </a:pPr>
            <a:fld id="{E4E5A24B-4DAF-47BA-BBF4-BE646F438DB5}" type="slidenum">
              <a:rPr lang="en-GB" smtClean="0"/>
              <a:pPr>
                <a:defRPr/>
              </a:pPr>
              <a:t>17</a:t>
            </a:fld>
            <a:endParaRPr lang="en-GB"/>
          </a:p>
        </p:txBody>
      </p:sp>
      <p:graphicFrame>
        <p:nvGraphicFramePr>
          <p:cNvPr id="5" name="4 Tabla"/>
          <p:cNvGraphicFramePr>
            <a:graphicFrameLocks noGrp="1"/>
          </p:cNvGraphicFramePr>
          <p:nvPr>
            <p:extLst>
              <p:ext uri="{D42A27DB-BD31-4B8C-83A1-F6EECF244321}">
                <p14:modId xmlns:p14="http://schemas.microsoft.com/office/powerpoint/2010/main" val="206329591"/>
              </p:ext>
            </p:extLst>
          </p:nvPr>
        </p:nvGraphicFramePr>
        <p:xfrm>
          <a:off x="1409597" y="2950524"/>
          <a:ext cx="5469669" cy="2177415"/>
        </p:xfrm>
        <a:graphic>
          <a:graphicData uri="http://schemas.openxmlformats.org/drawingml/2006/table">
            <a:tbl>
              <a:tblPr/>
              <a:tblGrid>
                <a:gridCol w="1132956"/>
                <a:gridCol w="1445571"/>
                <a:gridCol w="1445571"/>
                <a:gridCol w="1445571"/>
              </a:tblGrid>
              <a:tr h="314325">
                <a:tc>
                  <a:txBody>
                    <a:bodyPr/>
                    <a:lstStyle/>
                    <a:p>
                      <a:pPr algn="ctr" fontAlgn="b"/>
                      <a:endParaRPr lang="en-GB" sz="1400" b="0" i="0" u="none" strike="noStrike" dirty="0">
                        <a:solidFill>
                          <a:srgbClr val="000000"/>
                        </a:solidFill>
                        <a:effectLst/>
                        <a:latin typeface="Calibri"/>
                      </a:endParaRPr>
                    </a:p>
                  </a:txBody>
                  <a:tcPr marL="9525" marR="9525" marT="9525" marB="0" anchor="ctr">
                    <a:lnL>
                      <a:noFill/>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rtl="0" fontAlgn="b"/>
                      <a:r>
                        <a:rPr lang="es-ES" sz="1800" b="1" i="0" u="none" strike="noStrike" dirty="0" smtClean="0">
                          <a:solidFill>
                            <a:srgbClr val="FFFFFF"/>
                          </a:solidFill>
                          <a:effectLst/>
                          <a:latin typeface="Vodafone Rg"/>
                        </a:rPr>
                        <a:t>Ancho de</a:t>
                      </a:r>
                      <a:r>
                        <a:rPr lang="es-ES" sz="1800" b="1" i="0" u="none" strike="noStrike" baseline="0" dirty="0" smtClean="0">
                          <a:solidFill>
                            <a:srgbClr val="FFFFFF"/>
                          </a:solidFill>
                          <a:effectLst/>
                          <a:latin typeface="Vodafone Rg"/>
                        </a:rPr>
                        <a:t> Banda</a:t>
                      </a:r>
                      <a:endParaRPr lang="en-GB" sz="1800" b="1" i="0" u="none" strike="noStrike" dirty="0">
                        <a:solidFill>
                          <a:srgbClr val="FFFFFF"/>
                        </a:solidFill>
                        <a:effectLst/>
                        <a:latin typeface="Vodafone Rg"/>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rtl="0" fontAlgn="b"/>
                      <a:r>
                        <a:rPr lang="es-ES" sz="1800" b="1" i="0" u="none" strike="noStrike" dirty="0" smtClean="0">
                          <a:solidFill>
                            <a:srgbClr val="FFFFFF"/>
                          </a:solidFill>
                          <a:effectLst/>
                          <a:latin typeface="Vodafone Rg"/>
                        </a:rPr>
                        <a:t>DL UARFCN</a:t>
                      </a:r>
                      <a:r>
                        <a:rPr lang="es-ES" sz="1800" b="1" i="0" u="none" strike="noStrike" baseline="0" dirty="0" smtClean="0">
                          <a:solidFill>
                            <a:srgbClr val="FFFFFF"/>
                          </a:solidFill>
                          <a:effectLst/>
                          <a:latin typeface="Vodafone Rg"/>
                        </a:rPr>
                        <a:t> 3G</a:t>
                      </a:r>
                      <a:endParaRPr lang="en-GB" sz="1800" b="1" i="0" u="none" strike="noStrike" dirty="0">
                        <a:solidFill>
                          <a:srgbClr val="FFFFFF"/>
                        </a:solidFill>
                        <a:effectLst/>
                        <a:latin typeface="Vodafone Rg"/>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rtl="0" fontAlgn="b"/>
                      <a:r>
                        <a:rPr lang="en-GB" sz="1800" b="1" i="0" u="none" strike="noStrike" dirty="0" err="1" smtClean="0">
                          <a:solidFill>
                            <a:srgbClr val="FFFFFF"/>
                          </a:solidFill>
                          <a:effectLst/>
                          <a:latin typeface="Vodafone Rg"/>
                        </a:rPr>
                        <a:t>Parámetro</a:t>
                      </a:r>
                      <a:r>
                        <a:rPr lang="en-GB" sz="1800" b="1" i="0" u="none" strike="noStrike" dirty="0" smtClean="0">
                          <a:solidFill>
                            <a:srgbClr val="FFFFFF"/>
                          </a:solidFill>
                          <a:effectLst/>
                          <a:latin typeface="Vodafone Rg"/>
                        </a:rPr>
                        <a:t> </a:t>
                      </a:r>
                      <a:r>
                        <a:rPr lang="en-GB" sz="1800" b="1" i="0" u="none" strike="noStrike" dirty="0">
                          <a:solidFill>
                            <a:srgbClr val="FFFFFF"/>
                          </a:solidFill>
                          <a:effectLst/>
                          <a:latin typeface="Vodafone Rg"/>
                        </a:rPr>
                        <a:t>DLEARFCN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r>
              <a:tr h="323850">
                <a:tc>
                  <a:txBody>
                    <a:bodyPr/>
                    <a:lstStyle/>
                    <a:p>
                      <a:pPr marL="0" algn="ctr" defTabSz="914400" rtl="0" eaLnBrk="1" fontAlgn="b" latinLnBrk="0" hangingPunct="1"/>
                      <a:r>
                        <a:rPr lang="en-GB" sz="1400" b="1" i="0" u="none" strike="noStrike" kern="1200" dirty="0">
                          <a:solidFill>
                            <a:schemeClr val="bg1"/>
                          </a:solidFill>
                          <a:effectLst/>
                          <a:latin typeface="Vodafone Rg"/>
                          <a:ea typeface="+mn-ea"/>
                          <a:cs typeface="+mn-cs"/>
                        </a:rPr>
                        <a:t>LTE 800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marL="0" algn="ctr" defTabSz="914400" rtl="0" eaLnBrk="1" fontAlgn="b" latinLnBrk="0" hangingPunct="1"/>
                      <a:r>
                        <a:rPr lang="es-ES" sz="1400" b="1" i="0" u="none" strike="noStrike" kern="1200" dirty="0" smtClean="0">
                          <a:solidFill>
                            <a:srgbClr val="000000"/>
                          </a:solidFill>
                          <a:effectLst/>
                          <a:latin typeface="Vodafone Rg"/>
                          <a:ea typeface="+mn-ea"/>
                          <a:cs typeface="+mn-cs"/>
                        </a:rPr>
                        <a:t>10 MHz</a:t>
                      </a:r>
                      <a:endParaRPr lang="en-GB" sz="1400" b="1" i="0" u="none" strike="noStrike" kern="1200" dirty="0">
                        <a:solidFill>
                          <a:srgbClr val="000000"/>
                        </a:solidFill>
                        <a:effectLst/>
                        <a:latin typeface="Vodafone Rg"/>
                        <a:ea typeface="+mn-ea"/>
                        <a:cs typeface="+mn-c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rtl="0" fontAlgn="b"/>
                      <a:r>
                        <a:rPr lang="es-ES" sz="1400" b="1" i="0" u="none" strike="noStrike" dirty="0" smtClean="0">
                          <a:solidFill>
                            <a:srgbClr val="000000"/>
                          </a:solidFill>
                          <a:effectLst/>
                          <a:latin typeface="Vodafone Rg"/>
                        </a:rPr>
                        <a:t>N/A</a:t>
                      </a:r>
                      <a:endParaRPr lang="en-GB" sz="1400" b="1" i="0" u="none" strike="noStrike" dirty="0">
                        <a:solidFill>
                          <a:srgbClr val="000000"/>
                        </a:solidFill>
                        <a:effectLst/>
                        <a:latin typeface="Vodafone Rg"/>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ES" sz="1400" b="1" i="0" u="none" strike="noStrike" dirty="0" smtClean="0">
                          <a:solidFill>
                            <a:srgbClr val="000000"/>
                          </a:solidFill>
                          <a:effectLst/>
                          <a:latin typeface="Vodafone Rg"/>
                        </a:rPr>
                        <a:t>6300</a:t>
                      </a:r>
                      <a:endParaRPr lang="en-GB" sz="1400" b="1" i="0" u="none" strike="noStrike" dirty="0">
                        <a:solidFill>
                          <a:srgbClr val="000000"/>
                        </a:solidFill>
                        <a:effectLst/>
                        <a:latin typeface="Vodafone Rg"/>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3850">
                <a:tc>
                  <a:txBody>
                    <a:bodyPr/>
                    <a:lstStyle/>
                    <a:p>
                      <a:pPr algn="ctr" rtl="0" fontAlgn="b"/>
                      <a:r>
                        <a:rPr lang="en-GB" sz="1400" b="1" i="0" u="none" strike="noStrike" dirty="0">
                          <a:solidFill>
                            <a:srgbClr val="FFFFFF"/>
                          </a:solidFill>
                          <a:effectLst/>
                          <a:latin typeface="Vodafone Rg"/>
                        </a:rPr>
                        <a:t>LTE 1800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marL="0" algn="ctr" defTabSz="914400" rtl="0" eaLnBrk="1" fontAlgn="b" latinLnBrk="0" hangingPunct="1"/>
                      <a:r>
                        <a:rPr lang="es-ES" sz="1400" b="1" i="0" u="none" strike="noStrike" kern="1200" dirty="0" smtClean="0">
                          <a:solidFill>
                            <a:srgbClr val="000000"/>
                          </a:solidFill>
                          <a:effectLst/>
                          <a:latin typeface="Vodafone Rg"/>
                          <a:ea typeface="+mn-ea"/>
                          <a:cs typeface="+mn-cs"/>
                        </a:rPr>
                        <a:t>15 MHz</a:t>
                      </a:r>
                      <a:endParaRPr lang="en-GB" sz="1400" b="1" i="0" u="none" strike="noStrike" kern="1200" dirty="0">
                        <a:solidFill>
                          <a:srgbClr val="000000"/>
                        </a:solidFill>
                        <a:effectLst/>
                        <a:latin typeface="Vodafone Rg"/>
                        <a:ea typeface="+mn-ea"/>
                        <a:cs typeface="+mn-c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rtl="0" fontAlgn="b"/>
                      <a:r>
                        <a:rPr lang="es-ES" sz="1400" b="1" i="0" u="none" strike="noStrike" dirty="0" smtClean="0">
                          <a:solidFill>
                            <a:srgbClr val="000000"/>
                          </a:solidFill>
                          <a:effectLst/>
                          <a:latin typeface="Vodafone Rg"/>
                        </a:rPr>
                        <a:t>N/A</a:t>
                      </a:r>
                      <a:endParaRPr lang="en-GB" sz="1400" b="1" i="0" u="none" strike="noStrike" dirty="0">
                        <a:solidFill>
                          <a:srgbClr val="000000"/>
                        </a:solidFill>
                        <a:effectLst/>
                        <a:latin typeface="Vodafone Rg"/>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GB" sz="1400" b="1" i="0" u="none" strike="noStrike" dirty="0">
                          <a:solidFill>
                            <a:srgbClr val="000000"/>
                          </a:solidFill>
                          <a:effectLst/>
                          <a:latin typeface="Vodafone Rg"/>
                        </a:rPr>
                        <a:t>1480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3850">
                <a:tc>
                  <a:txBody>
                    <a:bodyPr/>
                    <a:lstStyle/>
                    <a:p>
                      <a:pPr algn="ctr" rtl="0" fontAlgn="b"/>
                      <a:r>
                        <a:rPr lang="en-GB" sz="1400" b="1" i="0" u="none" strike="noStrike" dirty="0">
                          <a:solidFill>
                            <a:srgbClr val="FFFFFF"/>
                          </a:solidFill>
                          <a:effectLst/>
                          <a:latin typeface="Vodafone Rg"/>
                        </a:rPr>
                        <a:t>LTE </a:t>
                      </a:r>
                      <a:r>
                        <a:rPr lang="en-GB" sz="1400" b="1" i="0" u="none" strike="noStrike" dirty="0" smtClean="0">
                          <a:solidFill>
                            <a:srgbClr val="FFFFFF"/>
                          </a:solidFill>
                          <a:effectLst/>
                          <a:latin typeface="Vodafone Rg"/>
                        </a:rPr>
                        <a:t>2100</a:t>
                      </a:r>
                      <a:endParaRPr lang="en-GB" sz="1400" b="1" i="0" u="none" strike="noStrike" dirty="0">
                        <a:solidFill>
                          <a:srgbClr val="FFFFFF"/>
                        </a:solidFill>
                        <a:effectLst/>
                        <a:latin typeface="Vodafone Rg"/>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marL="0" algn="ctr" defTabSz="914400" rtl="0" eaLnBrk="1" fontAlgn="b" latinLnBrk="0" hangingPunct="1"/>
                      <a:r>
                        <a:rPr lang="es-ES" sz="1400" b="1" i="0" u="none" strike="noStrike" kern="1200" dirty="0" smtClean="0">
                          <a:solidFill>
                            <a:srgbClr val="000000"/>
                          </a:solidFill>
                          <a:effectLst/>
                          <a:latin typeface="Vodafone Rg"/>
                          <a:ea typeface="+mn-ea"/>
                          <a:cs typeface="+mn-cs"/>
                        </a:rPr>
                        <a:t>5 MHz</a:t>
                      </a:r>
                      <a:endParaRPr lang="en-GB" sz="1400" b="1" i="0" u="none" strike="noStrike" kern="1200" dirty="0">
                        <a:solidFill>
                          <a:srgbClr val="000000"/>
                        </a:solidFill>
                        <a:effectLst/>
                        <a:latin typeface="Vodafone Rg"/>
                        <a:ea typeface="+mn-ea"/>
                        <a:cs typeface="+mn-c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rtl="0" fontAlgn="b"/>
                      <a:r>
                        <a:rPr lang="es-ES" sz="1400" b="1" i="0" u="none" strike="noStrike" dirty="0" smtClean="0">
                          <a:solidFill>
                            <a:srgbClr val="000000"/>
                          </a:solidFill>
                          <a:effectLst/>
                          <a:latin typeface="Vodafone Rg"/>
                        </a:rPr>
                        <a:t>10713</a:t>
                      </a:r>
                      <a:endParaRPr lang="en-GB" sz="1400" b="1" i="0" u="none" strike="noStrike" dirty="0">
                        <a:solidFill>
                          <a:srgbClr val="000000"/>
                        </a:solidFill>
                        <a:effectLst/>
                        <a:latin typeface="Vodafone Rg"/>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GB" sz="1400" b="1" i="0" u="none" strike="noStrike" dirty="0" smtClean="0">
                          <a:solidFill>
                            <a:srgbClr val="000000"/>
                          </a:solidFill>
                          <a:effectLst/>
                          <a:latin typeface="Vodafone Rg"/>
                        </a:rPr>
                        <a:t>326</a:t>
                      </a:r>
                      <a:endParaRPr lang="en-GB" sz="1400" b="1" i="0" u="none" strike="noStrike" baseline="0" dirty="0" smtClean="0">
                        <a:solidFill>
                          <a:srgbClr val="000000"/>
                        </a:solidFill>
                        <a:effectLst/>
                        <a:latin typeface="Vodafone Rg"/>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3850">
                <a:tc>
                  <a:txBody>
                    <a:bodyPr/>
                    <a:lstStyle/>
                    <a:p>
                      <a:pPr algn="ctr" rtl="0" fontAlgn="b"/>
                      <a:r>
                        <a:rPr lang="en-GB" sz="1400" b="1" i="0" u="none" strike="noStrike" dirty="0">
                          <a:solidFill>
                            <a:srgbClr val="FFFFFF"/>
                          </a:solidFill>
                          <a:effectLst/>
                          <a:latin typeface="Vodafone Rg"/>
                        </a:rPr>
                        <a:t>LTE </a:t>
                      </a:r>
                      <a:r>
                        <a:rPr lang="en-GB" sz="1400" b="1" i="0" u="none" strike="noStrike" dirty="0" smtClean="0">
                          <a:solidFill>
                            <a:srgbClr val="FFFFFF"/>
                          </a:solidFill>
                          <a:effectLst/>
                          <a:latin typeface="Vodafone Rg"/>
                        </a:rPr>
                        <a:t>2100</a:t>
                      </a:r>
                      <a:endParaRPr lang="en-GB" sz="1400" b="1" i="0" u="none" strike="noStrike" dirty="0">
                        <a:solidFill>
                          <a:srgbClr val="FFFFFF"/>
                        </a:solidFill>
                        <a:effectLst/>
                        <a:latin typeface="Vodafone Rg"/>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marL="0" algn="ctr" defTabSz="914400" rtl="0" eaLnBrk="1" fontAlgn="b" latinLnBrk="0" hangingPunct="1"/>
                      <a:r>
                        <a:rPr lang="es-ES" sz="1400" b="1" i="0" u="none" strike="noStrike" kern="1200" dirty="0" smtClean="0">
                          <a:solidFill>
                            <a:srgbClr val="000000"/>
                          </a:solidFill>
                          <a:effectLst/>
                          <a:latin typeface="Vodafone Rg"/>
                          <a:ea typeface="+mn-ea"/>
                          <a:cs typeface="+mn-cs"/>
                        </a:rPr>
                        <a:t>5 MHz</a:t>
                      </a:r>
                      <a:endParaRPr lang="en-GB" sz="1400" b="1" i="0" u="none" strike="noStrike" kern="1200" dirty="0">
                        <a:solidFill>
                          <a:srgbClr val="000000"/>
                        </a:solidFill>
                        <a:effectLst/>
                        <a:latin typeface="Vodafone Rg"/>
                        <a:ea typeface="+mn-ea"/>
                        <a:cs typeface="+mn-c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rtl="0" fontAlgn="b"/>
                      <a:r>
                        <a:rPr lang="es-ES" sz="1400" b="1" i="0" u="none" strike="noStrike" dirty="0" smtClean="0">
                          <a:solidFill>
                            <a:srgbClr val="000000"/>
                          </a:solidFill>
                          <a:effectLst/>
                          <a:latin typeface="Vodafone Rg"/>
                        </a:rPr>
                        <a:t>10763</a:t>
                      </a:r>
                      <a:endParaRPr lang="en-GB" sz="1400" b="1" i="0" u="none" strike="noStrike" dirty="0">
                        <a:solidFill>
                          <a:srgbClr val="000000"/>
                        </a:solidFill>
                        <a:effectLst/>
                        <a:latin typeface="Vodafone Rg"/>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GB" sz="1400" b="1" i="0" u="none" strike="noStrike" baseline="0" dirty="0" smtClean="0">
                          <a:solidFill>
                            <a:srgbClr val="000000"/>
                          </a:solidFill>
                          <a:effectLst/>
                          <a:latin typeface="Vodafone Rg"/>
                        </a:rPr>
                        <a:t>426</a:t>
                      </a:r>
                      <a:endParaRPr lang="en-GB" sz="1400" b="1" i="0" u="none" strike="noStrike" dirty="0">
                        <a:solidFill>
                          <a:srgbClr val="000000"/>
                        </a:solidFill>
                        <a:effectLst/>
                        <a:latin typeface="Vodafone Rg"/>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3850">
                <a:tc>
                  <a:txBody>
                    <a:bodyPr/>
                    <a:lstStyle/>
                    <a:p>
                      <a:pPr algn="ctr" rtl="0" fontAlgn="b"/>
                      <a:r>
                        <a:rPr lang="en-GB" sz="1400" b="1" i="0" u="none" strike="noStrike" dirty="0" smtClean="0">
                          <a:solidFill>
                            <a:srgbClr val="FFFFFF"/>
                          </a:solidFill>
                          <a:effectLst/>
                          <a:latin typeface="Vodafone Rg"/>
                        </a:rPr>
                        <a:t>LTE </a:t>
                      </a:r>
                      <a:r>
                        <a:rPr lang="en-GB" sz="1400" b="1" i="0" u="none" strike="noStrike" dirty="0">
                          <a:solidFill>
                            <a:srgbClr val="FFFFFF"/>
                          </a:solidFill>
                          <a:effectLst/>
                          <a:latin typeface="Vodafone Rg"/>
                        </a:rPr>
                        <a:t>2600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marL="0" algn="ctr" defTabSz="914400" rtl="0" eaLnBrk="1" fontAlgn="b" latinLnBrk="0" hangingPunct="1"/>
                      <a:r>
                        <a:rPr lang="es-ES" sz="1400" b="1" i="0" u="none" strike="noStrike" kern="1200" dirty="0" smtClean="0">
                          <a:solidFill>
                            <a:srgbClr val="000000"/>
                          </a:solidFill>
                          <a:effectLst/>
                          <a:latin typeface="Vodafone Rg"/>
                          <a:ea typeface="+mn-ea"/>
                          <a:cs typeface="+mn-cs"/>
                        </a:rPr>
                        <a:t>20 MHz</a:t>
                      </a:r>
                      <a:endParaRPr lang="en-GB" sz="1400" b="1" i="0" u="none" strike="noStrike" kern="1200" dirty="0">
                        <a:solidFill>
                          <a:srgbClr val="000000"/>
                        </a:solidFill>
                        <a:effectLst/>
                        <a:latin typeface="Vodafone Rg"/>
                        <a:ea typeface="+mn-ea"/>
                        <a:cs typeface="+mn-c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rtl="0" fontAlgn="b"/>
                      <a:r>
                        <a:rPr lang="es-ES" sz="1400" b="1" i="0" u="none" strike="noStrike" dirty="0" smtClean="0">
                          <a:solidFill>
                            <a:srgbClr val="000000"/>
                          </a:solidFill>
                          <a:effectLst/>
                          <a:latin typeface="Vodafone Rg"/>
                        </a:rPr>
                        <a:t>N/A</a:t>
                      </a:r>
                      <a:endParaRPr lang="en-GB" sz="1400" b="1" i="0" u="none" strike="noStrike" dirty="0">
                        <a:solidFill>
                          <a:srgbClr val="000000"/>
                        </a:solidFill>
                        <a:effectLst/>
                        <a:latin typeface="Vodafone Rg"/>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b"/>
                      <a:r>
                        <a:rPr lang="en-GB" sz="1400" b="1" i="0" u="none" strike="noStrike" dirty="0">
                          <a:solidFill>
                            <a:srgbClr val="000000"/>
                          </a:solidFill>
                          <a:effectLst/>
                          <a:latin typeface="Vodafone Rg"/>
                        </a:rPr>
                        <a:t>3250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5137" y="250715"/>
            <a:ext cx="1719263" cy="1030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5820" y="1142773"/>
            <a:ext cx="1755619" cy="978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70521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DL </a:t>
            </a:r>
            <a:r>
              <a:rPr lang="es-ES" dirty="0" err="1" smtClean="0"/>
              <a:t>Bandwidth</a:t>
            </a:r>
            <a:r>
              <a:rPr lang="es-ES" dirty="0" smtClean="0"/>
              <a:t>, UL </a:t>
            </a:r>
            <a:r>
              <a:rPr lang="es-ES" dirty="0" err="1" smtClean="0"/>
              <a:t>Bandwidth</a:t>
            </a:r>
            <a:r>
              <a:rPr lang="es-ES" dirty="0" smtClean="0"/>
              <a:t> – zona Roja y Naranja</a:t>
            </a:r>
            <a:endParaRPr lang="en-GB" dirty="0"/>
          </a:p>
        </p:txBody>
      </p:sp>
      <p:sp>
        <p:nvSpPr>
          <p:cNvPr id="3" name="2 Marcador de contenido"/>
          <p:cNvSpPr>
            <a:spLocks noGrp="1"/>
          </p:cNvSpPr>
          <p:nvPr>
            <p:ph idx="1"/>
          </p:nvPr>
        </p:nvSpPr>
        <p:spPr>
          <a:xfrm>
            <a:off x="645977" y="969505"/>
            <a:ext cx="7913231" cy="4895851"/>
          </a:xfrm>
        </p:spPr>
        <p:txBody>
          <a:bodyPr/>
          <a:lstStyle/>
          <a:p>
            <a:r>
              <a:rPr lang="es-ES" dirty="0"/>
              <a:t>Identifica el ancho de banda de la celda </a:t>
            </a:r>
            <a:r>
              <a:rPr lang="es-ES" dirty="0" smtClean="0"/>
              <a:t>LTE, en número de </a:t>
            </a:r>
            <a:r>
              <a:rPr lang="es-ES" dirty="0" err="1" smtClean="0"/>
              <a:t>Resource</a:t>
            </a:r>
            <a:r>
              <a:rPr lang="es-ES" dirty="0" smtClean="0"/>
              <a:t> Blocks. </a:t>
            </a:r>
            <a:endParaRPr lang="es-ES" dirty="0"/>
          </a:p>
          <a:p>
            <a:r>
              <a:rPr lang="es-ES" u="sng" dirty="0" smtClean="0"/>
              <a:t>Reglas </a:t>
            </a:r>
            <a:r>
              <a:rPr lang="es-ES" u="sng" dirty="0"/>
              <a:t>VF ES:</a:t>
            </a:r>
          </a:p>
          <a:p>
            <a:pPr lvl="1"/>
            <a:r>
              <a:rPr lang="es-ES" dirty="0"/>
              <a:t>El ancho de Banda en Dl y en UL de una celda deben ser iguales.</a:t>
            </a:r>
          </a:p>
          <a:p>
            <a:pPr lvl="1"/>
            <a:r>
              <a:rPr lang="es-ES" dirty="0" smtClean="0"/>
              <a:t>El ancho de Banda depende de la Banda LTE de la celda que se integra, según la siguiente tabla </a:t>
            </a:r>
          </a:p>
          <a:p>
            <a:pPr lvl="1"/>
            <a:r>
              <a:rPr lang="es-ES" u="sng" dirty="0" smtClean="0"/>
              <a:t>El LTE800 tanto en zona </a:t>
            </a:r>
            <a:r>
              <a:rPr lang="es-ES" u="sng" dirty="0" err="1" smtClean="0"/>
              <a:t>Sharing</a:t>
            </a:r>
            <a:r>
              <a:rPr lang="es-ES" u="sng" dirty="0" smtClean="0"/>
              <a:t> como no </a:t>
            </a:r>
            <a:r>
              <a:rPr lang="es-ES" u="sng" dirty="0" err="1" smtClean="0"/>
              <a:t>Sharing</a:t>
            </a:r>
            <a:r>
              <a:rPr lang="es-ES" u="sng" dirty="0" smtClean="0"/>
              <a:t> tiene 10MHz, </a:t>
            </a:r>
            <a:r>
              <a:rPr lang="es-ES" u="sng" dirty="0"/>
              <a:t>pero este parámetro se ha metido en la plantilla estática</a:t>
            </a:r>
            <a:r>
              <a:rPr lang="es-ES" dirty="0"/>
              <a:t> por lo que el ingeniero de diseño no necesita rellenarlo</a:t>
            </a:r>
            <a:r>
              <a:rPr lang="es-ES" dirty="0" smtClean="0"/>
              <a:t>.</a:t>
            </a:r>
            <a:endParaRPr lang="es-ES" dirty="0"/>
          </a:p>
        </p:txBody>
      </p:sp>
      <p:sp>
        <p:nvSpPr>
          <p:cNvPr id="4" name="3 Marcador de número de diapositiva"/>
          <p:cNvSpPr>
            <a:spLocks noGrp="1"/>
          </p:cNvSpPr>
          <p:nvPr>
            <p:ph type="sldNum" sz="quarter" idx="10"/>
          </p:nvPr>
        </p:nvSpPr>
        <p:spPr/>
        <p:txBody>
          <a:bodyPr/>
          <a:lstStyle/>
          <a:p>
            <a:pPr>
              <a:defRPr/>
            </a:pPr>
            <a:fld id="{E4E5A24B-4DAF-47BA-BBF4-BE646F438DB5}" type="slidenum">
              <a:rPr lang="en-GB" smtClean="0"/>
              <a:pPr>
                <a:defRPr/>
              </a:pPr>
              <a:t>18</a:t>
            </a:fld>
            <a:endParaRPr lang="en-GB"/>
          </a:p>
        </p:txBody>
      </p:sp>
      <p:graphicFrame>
        <p:nvGraphicFramePr>
          <p:cNvPr id="5" name="4 Tabla"/>
          <p:cNvGraphicFramePr>
            <a:graphicFrameLocks noGrp="1"/>
          </p:cNvGraphicFramePr>
          <p:nvPr>
            <p:extLst>
              <p:ext uri="{D42A27DB-BD31-4B8C-83A1-F6EECF244321}">
                <p14:modId xmlns:p14="http://schemas.microsoft.com/office/powerpoint/2010/main" val="2474454479"/>
              </p:ext>
            </p:extLst>
          </p:nvPr>
        </p:nvGraphicFramePr>
        <p:xfrm>
          <a:off x="1762279" y="3025954"/>
          <a:ext cx="4426007" cy="2127885"/>
        </p:xfrm>
        <a:graphic>
          <a:graphicData uri="http://schemas.openxmlformats.org/drawingml/2006/table">
            <a:tbl>
              <a:tblPr/>
              <a:tblGrid>
                <a:gridCol w="818999"/>
                <a:gridCol w="1201198"/>
                <a:gridCol w="2405810"/>
              </a:tblGrid>
              <a:tr h="447675">
                <a:tc>
                  <a:txBody>
                    <a:bodyPr/>
                    <a:lstStyle/>
                    <a:p>
                      <a:pPr algn="ctr" fontAlgn="b"/>
                      <a:r>
                        <a:rPr lang="en-GB" sz="1100" b="0" i="0" u="none" strike="noStrike" dirty="0">
                          <a:solidFill>
                            <a:srgbClr val="000000"/>
                          </a:solidFill>
                          <a:effectLst/>
                          <a:latin typeface="Calibri"/>
                        </a:rPr>
                        <a:t> </a:t>
                      </a:r>
                    </a:p>
                  </a:txBody>
                  <a:tcPr marL="9525" marR="9525" marT="9525"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rtl="0" fontAlgn="b"/>
                      <a:r>
                        <a:rPr lang="en-GB" sz="1400" b="1" i="0" u="none" strike="noStrike" dirty="0" err="1">
                          <a:solidFill>
                            <a:srgbClr val="FFFFFF"/>
                          </a:solidFill>
                          <a:effectLst/>
                          <a:latin typeface="Vodafone Rg"/>
                        </a:rPr>
                        <a:t>Ancho</a:t>
                      </a:r>
                      <a:r>
                        <a:rPr lang="en-GB" sz="1400" b="1" i="0" u="none" strike="noStrike" dirty="0">
                          <a:solidFill>
                            <a:srgbClr val="FFFFFF"/>
                          </a:solidFill>
                          <a:effectLst/>
                          <a:latin typeface="Vodafone Rg"/>
                        </a:rPr>
                        <a:t> de </a:t>
                      </a:r>
                      <a:r>
                        <a:rPr lang="en-GB" sz="1400" b="1" i="0" u="none" strike="noStrike" dirty="0" err="1" smtClean="0">
                          <a:solidFill>
                            <a:srgbClr val="FFFFFF"/>
                          </a:solidFill>
                          <a:effectLst/>
                          <a:latin typeface="Vodafone Rg"/>
                        </a:rPr>
                        <a:t>Banda_celda</a:t>
                      </a:r>
                      <a:endParaRPr lang="en-GB" sz="1400" b="1" i="0" u="none" strike="noStrike" dirty="0">
                        <a:solidFill>
                          <a:srgbClr val="FFFFFF"/>
                        </a:solidFill>
                        <a:effectLst/>
                        <a:latin typeface="Vodafone Rg"/>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rtl="0" fontAlgn="b"/>
                      <a:r>
                        <a:rPr lang="en-GB" sz="1800" b="1" i="0" u="none" strike="noStrike" dirty="0" err="1" smtClean="0">
                          <a:solidFill>
                            <a:srgbClr val="FFFFFF"/>
                          </a:solidFill>
                          <a:effectLst/>
                          <a:latin typeface="Vodafone Rg"/>
                        </a:rPr>
                        <a:t>Parámetros</a:t>
                      </a:r>
                      <a:r>
                        <a:rPr lang="en-GB" sz="1800" b="1" i="0" u="none" strike="noStrike" dirty="0" smtClean="0">
                          <a:solidFill>
                            <a:srgbClr val="FFFFFF"/>
                          </a:solidFill>
                          <a:effectLst/>
                          <a:latin typeface="Vodafone Rg"/>
                        </a:rPr>
                        <a:t> </a:t>
                      </a:r>
                      <a:r>
                        <a:rPr lang="en-GB" sz="1800" b="1" i="0" u="none" strike="noStrike" dirty="0" err="1" smtClean="0">
                          <a:solidFill>
                            <a:srgbClr val="FFFFFF"/>
                          </a:solidFill>
                          <a:effectLst/>
                          <a:latin typeface="Vodafone Rg"/>
                        </a:rPr>
                        <a:t>DLBandwidth</a:t>
                      </a:r>
                      <a:r>
                        <a:rPr lang="en-GB" sz="1800" b="1" i="0" u="none" strike="noStrike" dirty="0" smtClean="0">
                          <a:solidFill>
                            <a:srgbClr val="FFFFFF"/>
                          </a:solidFill>
                          <a:effectLst/>
                          <a:latin typeface="Vodafone Rg"/>
                        </a:rPr>
                        <a:t> y </a:t>
                      </a:r>
                      <a:r>
                        <a:rPr lang="en-GB" sz="1800" b="1" i="0" u="none" strike="noStrike" dirty="0" err="1" smtClean="0">
                          <a:solidFill>
                            <a:srgbClr val="FFFFFF"/>
                          </a:solidFill>
                          <a:effectLst/>
                          <a:latin typeface="Vodafone Rg"/>
                        </a:rPr>
                        <a:t>ULBandwidth</a:t>
                      </a:r>
                      <a:endParaRPr lang="en-GB" sz="1800" b="1" i="0" u="none" strike="noStrike" dirty="0">
                        <a:solidFill>
                          <a:srgbClr val="FFFFFF"/>
                        </a:solidFill>
                        <a:effectLst/>
                        <a:latin typeface="Vodafone Rg"/>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r>
              <a:tr h="323850">
                <a:tc>
                  <a:txBody>
                    <a:bodyPr/>
                    <a:lstStyle/>
                    <a:p>
                      <a:pPr algn="ctr" rtl="0" fontAlgn="b"/>
                      <a:r>
                        <a:rPr lang="en-GB" sz="1200" b="1" i="0" u="none" strike="noStrike">
                          <a:solidFill>
                            <a:srgbClr val="FFFFFF"/>
                          </a:solidFill>
                          <a:effectLst/>
                          <a:latin typeface="Vodafone Rg"/>
                        </a:rPr>
                        <a:t>LTE 800</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rtl="0" fontAlgn="b"/>
                      <a:r>
                        <a:rPr lang="es-ES" sz="1200" b="1" i="0" u="none" strike="noStrike" baseline="0" dirty="0" smtClean="0">
                          <a:solidFill>
                            <a:srgbClr val="FFFFFF"/>
                          </a:solidFill>
                          <a:effectLst/>
                          <a:latin typeface="Vodafone Rg"/>
                        </a:rPr>
                        <a:t>10 MHz</a:t>
                      </a:r>
                      <a:endParaRPr lang="en-GB" sz="1200" b="1" i="0" u="none" strike="noStrike" dirty="0">
                        <a:solidFill>
                          <a:srgbClr val="FFFFFF"/>
                        </a:solidFill>
                        <a:effectLst/>
                        <a:latin typeface="Vodafone Rg"/>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rtl="0" fontAlgn="b"/>
                      <a:r>
                        <a:rPr lang="en-GB" sz="1400" b="1" i="0" u="none" strike="noStrike" dirty="0" smtClean="0">
                          <a:solidFill>
                            <a:srgbClr val="000000"/>
                          </a:solidFill>
                          <a:effectLst/>
                          <a:latin typeface="Vodafone Rg"/>
                        </a:rPr>
                        <a:t>CELL_BW_N50</a:t>
                      </a:r>
                      <a:endParaRPr lang="en-GB" sz="1400" b="1" i="0" u="none" strike="noStrike" dirty="0">
                        <a:solidFill>
                          <a:srgbClr val="000000"/>
                        </a:solidFill>
                        <a:effectLst/>
                        <a:latin typeface="Vodafone Rg"/>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23850">
                <a:tc>
                  <a:txBody>
                    <a:bodyPr/>
                    <a:lstStyle/>
                    <a:p>
                      <a:pPr algn="ctr" rtl="0" fontAlgn="b"/>
                      <a:r>
                        <a:rPr lang="en-GB" sz="1200" b="1" i="0" u="none" strike="noStrike" dirty="0">
                          <a:solidFill>
                            <a:srgbClr val="FFFFFF"/>
                          </a:solidFill>
                          <a:effectLst/>
                          <a:latin typeface="Vodafone Rg"/>
                        </a:rPr>
                        <a:t>LTE 1800</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rtl="0" fontAlgn="b"/>
                      <a:r>
                        <a:rPr lang="en-GB" sz="1200" b="1" i="0" u="none" strike="noStrike">
                          <a:solidFill>
                            <a:srgbClr val="FFFFFF"/>
                          </a:solidFill>
                          <a:effectLst/>
                          <a:latin typeface="Vodafone Rg"/>
                        </a:rPr>
                        <a:t>15 MHZ</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rtl="0" fontAlgn="b"/>
                      <a:r>
                        <a:rPr lang="en-GB" sz="1400" b="1" i="0" u="none" strike="noStrike" dirty="0">
                          <a:solidFill>
                            <a:srgbClr val="000000"/>
                          </a:solidFill>
                          <a:effectLst/>
                          <a:latin typeface="Vodafone Rg"/>
                        </a:rPr>
                        <a:t>CELL_BW_N75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23850">
                <a:tc>
                  <a:txBody>
                    <a:bodyPr/>
                    <a:lstStyle/>
                    <a:p>
                      <a:pPr algn="ctr" rtl="0" fontAlgn="b"/>
                      <a:r>
                        <a:rPr lang="es-ES" sz="1200" b="1" i="0" u="none" strike="noStrike" dirty="0" smtClean="0">
                          <a:solidFill>
                            <a:srgbClr val="FFFFFF"/>
                          </a:solidFill>
                          <a:effectLst/>
                          <a:latin typeface="Vodafone Rg"/>
                        </a:rPr>
                        <a:t>LTE 2100</a:t>
                      </a:r>
                      <a:endParaRPr lang="en-GB" sz="1200" b="1" i="0" u="none" strike="noStrike" dirty="0">
                        <a:solidFill>
                          <a:srgbClr val="FFFFFF"/>
                        </a:solidFill>
                        <a:effectLst/>
                        <a:latin typeface="Vodafone Rg"/>
                      </a:endParaRP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rtl="0" fontAlgn="b"/>
                      <a:r>
                        <a:rPr lang="es-ES" sz="1200" b="1" i="0" u="none" strike="noStrike" dirty="0" smtClean="0">
                          <a:solidFill>
                            <a:srgbClr val="FFFFFF"/>
                          </a:solidFill>
                          <a:effectLst/>
                          <a:latin typeface="Vodafone Rg"/>
                        </a:rPr>
                        <a:t>5 MHZ</a:t>
                      </a:r>
                      <a:endParaRPr lang="en-GB" sz="1200" b="1" i="0" u="none" strike="noStrike" dirty="0">
                        <a:solidFill>
                          <a:srgbClr val="FFFFFF"/>
                        </a:solidFill>
                        <a:effectLst/>
                        <a:latin typeface="Vodafone Rg"/>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rtl="0" fontAlgn="b"/>
                      <a:r>
                        <a:rPr lang="es-ES" sz="1400" b="1" i="0" u="none" strike="noStrike" dirty="0" smtClean="0">
                          <a:solidFill>
                            <a:srgbClr val="000000"/>
                          </a:solidFill>
                          <a:effectLst/>
                          <a:latin typeface="Vodafone Rg"/>
                        </a:rPr>
                        <a:t>CELL_BW_N25</a:t>
                      </a:r>
                      <a:endParaRPr lang="en-GB" sz="1400" b="1" i="0" u="none" strike="noStrike" dirty="0">
                        <a:solidFill>
                          <a:srgbClr val="000000"/>
                        </a:solidFill>
                        <a:effectLst/>
                        <a:latin typeface="Vodafone Rg"/>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23850">
                <a:tc>
                  <a:txBody>
                    <a:bodyPr/>
                    <a:lstStyle/>
                    <a:p>
                      <a:pPr algn="ctr" rtl="0" fontAlgn="b"/>
                      <a:r>
                        <a:rPr lang="en-GB" sz="1200" b="1" i="0" u="none" strike="noStrike">
                          <a:solidFill>
                            <a:srgbClr val="FFFFFF"/>
                          </a:solidFill>
                          <a:effectLst/>
                          <a:latin typeface="Vodafone Rg"/>
                        </a:rPr>
                        <a:t>LTE 2600</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rtl="0" fontAlgn="b"/>
                      <a:r>
                        <a:rPr lang="en-GB" sz="1200" b="1" i="0" u="none" strike="noStrike" dirty="0">
                          <a:solidFill>
                            <a:srgbClr val="FFFFFF"/>
                          </a:solidFill>
                          <a:effectLst/>
                          <a:latin typeface="Vodafone Rg"/>
                        </a:rPr>
                        <a:t>20 MHZ</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rtl="0" fontAlgn="b"/>
                      <a:r>
                        <a:rPr lang="en-GB" sz="1400" b="1" i="0" u="none" strike="noStrike" dirty="0">
                          <a:solidFill>
                            <a:srgbClr val="000000"/>
                          </a:solidFill>
                          <a:effectLst/>
                          <a:latin typeface="Vodafone Rg"/>
                        </a:rPr>
                        <a:t>CELL_BW_N100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1583" y="144389"/>
            <a:ext cx="1719263" cy="1030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9113" y="1078975"/>
            <a:ext cx="1755619" cy="978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23223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Planificación de </a:t>
            </a:r>
            <a:r>
              <a:rPr lang="es-ES" dirty="0" err="1" smtClean="0"/>
              <a:t>PCIs</a:t>
            </a:r>
            <a:r>
              <a:rPr lang="es-ES" dirty="0" smtClean="0"/>
              <a:t> – zona Roja y Naranja</a:t>
            </a:r>
            <a:endParaRPr lang="en-GB" dirty="0"/>
          </a:p>
        </p:txBody>
      </p:sp>
      <p:sp>
        <p:nvSpPr>
          <p:cNvPr id="3" name="2 Marcador de contenido"/>
          <p:cNvSpPr>
            <a:spLocks noGrp="1"/>
          </p:cNvSpPr>
          <p:nvPr>
            <p:ph idx="1"/>
          </p:nvPr>
        </p:nvSpPr>
        <p:spPr>
          <a:xfrm>
            <a:off x="469880" y="1115631"/>
            <a:ext cx="7354888" cy="1309675"/>
          </a:xfrm>
        </p:spPr>
        <p:txBody>
          <a:bodyPr/>
          <a:lstStyle/>
          <a:p>
            <a:r>
              <a:rPr lang="es-ES" dirty="0" err="1"/>
              <a:t>Physical</a:t>
            </a:r>
            <a:r>
              <a:rPr lang="es-ES" dirty="0"/>
              <a:t> </a:t>
            </a:r>
            <a:r>
              <a:rPr lang="es-ES" dirty="0" err="1"/>
              <a:t>Cell</a:t>
            </a:r>
            <a:r>
              <a:rPr lang="es-ES" dirty="0"/>
              <a:t> ID de la celda: este parámetro requiere planificación. </a:t>
            </a:r>
          </a:p>
          <a:p>
            <a:pPr lvl="1"/>
            <a:r>
              <a:rPr lang="es-ES" sz="1600" dirty="0"/>
              <a:t>Existen 504 </a:t>
            </a:r>
            <a:r>
              <a:rPr lang="es-ES" sz="1600" dirty="0" err="1"/>
              <a:t>PCIs</a:t>
            </a:r>
            <a:r>
              <a:rPr lang="es-ES" sz="1600" dirty="0"/>
              <a:t> posibles en LTE que van del [0..503] </a:t>
            </a:r>
          </a:p>
          <a:p>
            <a:pPr lvl="1"/>
            <a:r>
              <a:rPr lang="es-ES" sz="1600" dirty="0"/>
              <a:t>Los </a:t>
            </a:r>
            <a:r>
              <a:rPr lang="es-ES" sz="1600" dirty="0" err="1"/>
              <a:t>PCIs</a:t>
            </a:r>
            <a:r>
              <a:rPr lang="es-ES" sz="1600" dirty="0"/>
              <a:t> se obtienen de la siguiente manera: PCI= 3 x SSS ID + PSS ID</a:t>
            </a:r>
          </a:p>
          <a:p>
            <a:pPr lvl="2"/>
            <a:r>
              <a:rPr lang="es-ES" sz="1600" dirty="0"/>
              <a:t> donde PSS ID toma valores en el rango [0..2] (se asocia a sector)</a:t>
            </a:r>
          </a:p>
          <a:p>
            <a:pPr lvl="2"/>
            <a:r>
              <a:rPr lang="es-ES" sz="1600" dirty="0"/>
              <a:t> donde SSS ID toma valores en el rango [0..167] (se asocia a </a:t>
            </a:r>
            <a:r>
              <a:rPr lang="es-ES" sz="1600" dirty="0" err="1"/>
              <a:t>eNB</a:t>
            </a:r>
            <a:r>
              <a:rPr lang="es-ES" sz="1600" dirty="0"/>
              <a:t>)</a:t>
            </a:r>
          </a:p>
          <a:p>
            <a:endParaRPr lang="es-ES" dirty="0" smtClean="0"/>
          </a:p>
          <a:p>
            <a:r>
              <a:rPr lang="es-ES" dirty="0" smtClean="0"/>
              <a:t>La planificación de </a:t>
            </a:r>
            <a:r>
              <a:rPr lang="es-ES" dirty="0" err="1" smtClean="0"/>
              <a:t>PCIs</a:t>
            </a:r>
            <a:r>
              <a:rPr lang="es-ES" dirty="0" smtClean="0"/>
              <a:t> se deja a criterio del </a:t>
            </a:r>
            <a:r>
              <a:rPr lang="es-ES" dirty="0" err="1" smtClean="0"/>
              <a:t>vendor</a:t>
            </a:r>
            <a:r>
              <a:rPr lang="es-ES" dirty="0" smtClean="0"/>
              <a:t> según las reglas básicas que se indican en las siguientes </a:t>
            </a:r>
            <a:r>
              <a:rPr lang="es-ES" dirty="0" err="1" smtClean="0"/>
              <a:t>slides</a:t>
            </a:r>
            <a:r>
              <a:rPr lang="es-ES" dirty="0" smtClean="0"/>
              <a:t>. </a:t>
            </a:r>
          </a:p>
          <a:p>
            <a:r>
              <a:rPr lang="es-ES" dirty="0" smtClean="0"/>
              <a:t>Las reglas son las mismas tanto si las celdas son </a:t>
            </a:r>
            <a:r>
              <a:rPr lang="es-ES" dirty="0" err="1" smtClean="0"/>
              <a:t>Sharing</a:t>
            </a:r>
            <a:r>
              <a:rPr lang="es-ES" dirty="0" smtClean="0"/>
              <a:t> como si no lo son. Se recomienda hacer la planificación de </a:t>
            </a:r>
            <a:r>
              <a:rPr lang="es-ES" dirty="0" err="1" smtClean="0"/>
              <a:t>PCIs</a:t>
            </a:r>
            <a:r>
              <a:rPr lang="es-ES" dirty="0" smtClean="0"/>
              <a:t> después de la de </a:t>
            </a:r>
            <a:r>
              <a:rPr lang="es-ES" dirty="0" err="1" smtClean="0"/>
              <a:t>Root</a:t>
            </a:r>
            <a:r>
              <a:rPr lang="es-ES" dirty="0" smtClean="0"/>
              <a:t> </a:t>
            </a:r>
            <a:r>
              <a:rPr lang="es-ES" dirty="0" err="1" smtClean="0"/>
              <a:t>Sequences</a:t>
            </a:r>
            <a:endParaRPr lang="es-ES" dirty="0" smtClean="0"/>
          </a:p>
          <a:p>
            <a:r>
              <a:rPr lang="es-ES" dirty="0" smtClean="0"/>
              <a:t>En la banda de LTE800 se debe tener en cuenta todas las celdas que pueden colisionar con las nuevas que se integran, tanto si son </a:t>
            </a:r>
            <a:r>
              <a:rPr lang="es-ES" dirty="0" err="1" smtClean="0"/>
              <a:t>Sharing</a:t>
            </a:r>
            <a:r>
              <a:rPr lang="es-ES" dirty="0" smtClean="0"/>
              <a:t> en zona naranja como si no.</a:t>
            </a:r>
            <a:endParaRPr lang="en-GB" dirty="0"/>
          </a:p>
        </p:txBody>
      </p:sp>
      <p:sp>
        <p:nvSpPr>
          <p:cNvPr id="4" name="3 Marcador de número de diapositiva"/>
          <p:cNvSpPr>
            <a:spLocks noGrp="1"/>
          </p:cNvSpPr>
          <p:nvPr>
            <p:ph type="sldNum" sz="quarter" idx="10"/>
          </p:nvPr>
        </p:nvSpPr>
        <p:spPr/>
        <p:txBody>
          <a:bodyPr/>
          <a:lstStyle/>
          <a:p>
            <a:pPr>
              <a:defRPr/>
            </a:pPr>
            <a:fld id="{E4E5A24B-4DAF-47BA-BBF4-BE646F438DB5}" type="slidenum">
              <a:rPr lang="en-GB" smtClean="0"/>
              <a:pPr>
                <a:defRPr/>
              </a:pPr>
              <a:t>19</a:t>
            </a:fld>
            <a:endParaRPr lang="en-GB"/>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5137" y="250715"/>
            <a:ext cx="1719263" cy="1030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5820" y="1281002"/>
            <a:ext cx="1755619" cy="978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47872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Control de cambios</a:t>
            </a:r>
            <a:endParaRPr lang="en-GB" dirty="0"/>
          </a:p>
        </p:txBody>
      </p:sp>
      <p:sp>
        <p:nvSpPr>
          <p:cNvPr id="4" name="3 Marcador de número de diapositiva"/>
          <p:cNvSpPr>
            <a:spLocks noGrp="1"/>
          </p:cNvSpPr>
          <p:nvPr>
            <p:ph type="sldNum" sz="quarter" idx="10"/>
          </p:nvPr>
        </p:nvSpPr>
        <p:spPr/>
        <p:txBody>
          <a:bodyPr/>
          <a:lstStyle/>
          <a:p>
            <a:pPr>
              <a:defRPr/>
            </a:pPr>
            <a:fld id="{E4E5A24B-4DAF-47BA-BBF4-BE646F438DB5}" type="slidenum">
              <a:rPr lang="en-GB" smtClean="0"/>
              <a:pPr>
                <a:defRPr/>
              </a:pPr>
              <a:t>2</a:t>
            </a:fld>
            <a:endParaRPr lang="en-GB"/>
          </a:p>
        </p:txBody>
      </p:sp>
      <p:graphicFrame>
        <p:nvGraphicFramePr>
          <p:cNvPr id="9" name="8 Marcador de contenido"/>
          <p:cNvGraphicFramePr>
            <a:graphicFrameLocks noGrp="1"/>
          </p:cNvGraphicFramePr>
          <p:nvPr>
            <p:ph idx="1"/>
            <p:extLst>
              <p:ext uri="{D42A27DB-BD31-4B8C-83A1-F6EECF244321}">
                <p14:modId xmlns:p14="http://schemas.microsoft.com/office/powerpoint/2010/main" val="2926319694"/>
              </p:ext>
            </p:extLst>
          </p:nvPr>
        </p:nvGraphicFramePr>
        <p:xfrm>
          <a:off x="362196" y="925106"/>
          <a:ext cx="8425546" cy="5057250"/>
        </p:xfrm>
        <a:graphic>
          <a:graphicData uri="http://schemas.openxmlformats.org/drawingml/2006/table">
            <a:tbl>
              <a:tblPr/>
              <a:tblGrid>
                <a:gridCol w="579496"/>
                <a:gridCol w="1363082"/>
                <a:gridCol w="982402"/>
                <a:gridCol w="923814"/>
                <a:gridCol w="1040989"/>
                <a:gridCol w="982402"/>
                <a:gridCol w="982402"/>
                <a:gridCol w="1570959"/>
              </a:tblGrid>
              <a:tr h="396591">
                <a:tc gridSpan="3">
                  <a:txBody>
                    <a:bodyPr/>
                    <a:lstStyle/>
                    <a:p>
                      <a:pPr algn="l" fontAlgn="b"/>
                      <a:r>
                        <a:rPr lang="en-GB" sz="2200" b="0" i="0" u="none" strike="noStrike" dirty="0">
                          <a:solidFill>
                            <a:srgbClr val="FFFFFF"/>
                          </a:solidFill>
                          <a:effectLst/>
                          <a:latin typeface="Calibri"/>
                        </a:rPr>
                        <a:t>Tracking</a:t>
                      </a:r>
                    </a:p>
                  </a:txBody>
                  <a:tcPr marL="9525" marR="9525" marT="9525" marB="0" anchor="b">
                    <a:lnL>
                      <a:noFill/>
                    </a:lnL>
                    <a:lnR>
                      <a:noFill/>
                    </a:lnR>
                    <a:lnT>
                      <a:noFill/>
                    </a:lnT>
                    <a:lnB>
                      <a:noFill/>
                    </a:lnB>
                    <a:solidFill>
                      <a:srgbClr val="FF0000"/>
                    </a:solidFill>
                  </a:tcPr>
                </a:tc>
                <a:tc hMerge="1">
                  <a:txBody>
                    <a:bodyPr/>
                    <a:lstStyle/>
                    <a:p>
                      <a:endParaRPr lang="en-GB"/>
                    </a:p>
                  </a:txBody>
                  <a:tcPr/>
                </a:tc>
                <a:tc hMerge="1">
                  <a:txBody>
                    <a:bodyPr/>
                    <a:lstStyle/>
                    <a:p>
                      <a:endParaRPr lang="en-GB"/>
                    </a:p>
                  </a:txBody>
                  <a:tcPr/>
                </a:tc>
                <a:tc>
                  <a:txBody>
                    <a:bodyPr/>
                    <a:lstStyle/>
                    <a:p>
                      <a:pPr algn="l" fontAlgn="b"/>
                      <a:r>
                        <a:rPr lang="en-GB" sz="1000" b="0" i="0" u="none" strike="noStrike">
                          <a:solidFill>
                            <a:srgbClr val="000000"/>
                          </a:solidFill>
                          <a:effectLst/>
                          <a:latin typeface="Calibri"/>
                        </a:rPr>
                        <a:t> </a:t>
                      </a:r>
                    </a:p>
                  </a:txBody>
                  <a:tcPr marL="9525" marR="9525" marT="9525" marB="0" anchor="b">
                    <a:lnL>
                      <a:noFill/>
                    </a:lnL>
                    <a:lnR>
                      <a:noFill/>
                    </a:lnR>
                    <a:lnT>
                      <a:noFill/>
                    </a:lnT>
                    <a:lnB>
                      <a:noFill/>
                    </a:lnB>
                    <a:solidFill>
                      <a:srgbClr val="FFFFFF"/>
                    </a:solidFill>
                  </a:tcPr>
                </a:tc>
                <a:tc>
                  <a:txBody>
                    <a:bodyPr/>
                    <a:lstStyle/>
                    <a:p>
                      <a:pPr algn="l" fontAlgn="b"/>
                      <a:r>
                        <a:rPr lang="en-GB" sz="1000" b="0" i="0" u="none" strike="noStrike">
                          <a:solidFill>
                            <a:srgbClr val="000000"/>
                          </a:solidFill>
                          <a:effectLst/>
                          <a:latin typeface="Calibri"/>
                        </a:rPr>
                        <a:t> </a:t>
                      </a:r>
                    </a:p>
                  </a:txBody>
                  <a:tcPr marL="9525" marR="9525" marT="9525" marB="0" anchor="b">
                    <a:lnL>
                      <a:noFill/>
                    </a:lnL>
                    <a:lnR>
                      <a:noFill/>
                    </a:lnR>
                    <a:lnT>
                      <a:noFill/>
                    </a:lnT>
                    <a:lnB>
                      <a:noFill/>
                    </a:lnB>
                    <a:solidFill>
                      <a:srgbClr val="FFFFFF"/>
                    </a:solidFill>
                  </a:tcPr>
                </a:tc>
                <a:tc>
                  <a:txBody>
                    <a:bodyPr/>
                    <a:lstStyle/>
                    <a:p>
                      <a:pPr algn="l" fontAlgn="b"/>
                      <a:r>
                        <a:rPr lang="en-GB" sz="1000" b="0" i="0" u="none" strike="noStrike">
                          <a:solidFill>
                            <a:srgbClr val="000000"/>
                          </a:solidFill>
                          <a:effectLst/>
                          <a:latin typeface="Calibri"/>
                        </a:rPr>
                        <a:t> </a:t>
                      </a:r>
                    </a:p>
                  </a:txBody>
                  <a:tcPr marL="9525" marR="9525" marT="9525" marB="0" anchor="b">
                    <a:lnL>
                      <a:noFill/>
                    </a:lnL>
                    <a:lnR>
                      <a:noFill/>
                    </a:lnR>
                    <a:lnT>
                      <a:noFill/>
                    </a:lnT>
                    <a:lnB>
                      <a:noFill/>
                    </a:lnB>
                    <a:solidFill>
                      <a:srgbClr val="FFFFFF"/>
                    </a:solidFill>
                  </a:tcPr>
                </a:tc>
                <a:tc>
                  <a:txBody>
                    <a:bodyPr/>
                    <a:lstStyle/>
                    <a:p>
                      <a:pPr algn="l" fontAlgn="b"/>
                      <a:r>
                        <a:rPr lang="en-GB" sz="1000" b="0" i="0" u="none" strike="noStrike">
                          <a:solidFill>
                            <a:srgbClr val="000000"/>
                          </a:solidFill>
                          <a:effectLst/>
                          <a:latin typeface="Calibri"/>
                        </a:rPr>
                        <a:t> </a:t>
                      </a:r>
                    </a:p>
                  </a:txBody>
                  <a:tcPr marL="9525" marR="9525" marT="9525" marB="0" anchor="b">
                    <a:lnL>
                      <a:noFill/>
                    </a:lnL>
                    <a:lnR>
                      <a:noFill/>
                    </a:lnR>
                    <a:lnT>
                      <a:noFill/>
                    </a:lnT>
                    <a:lnB>
                      <a:noFill/>
                    </a:lnB>
                    <a:solidFill>
                      <a:srgbClr val="FFFFFF"/>
                    </a:solidFill>
                  </a:tcPr>
                </a:tc>
                <a:tc>
                  <a:txBody>
                    <a:bodyPr/>
                    <a:lstStyle/>
                    <a:p>
                      <a:pPr algn="l" fontAlgn="b"/>
                      <a:r>
                        <a:rPr lang="en-GB" sz="1000" b="0" i="0" u="none" strike="noStrike" dirty="0">
                          <a:solidFill>
                            <a:srgbClr val="000000"/>
                          </a:solidFill>
                          <a:effectLst/>
                          <a:latin typeface="Calibri"/>
                        </a:rPr>
                        <a:t> </a:t>
                      </a:r>
                    </a:p>
                  </a:txBody>
                  <a:tcPr marL="9525" marR="9525" marT="9525" marB="0" anchor="b">
                    <a:lnL>
                      <a:noFill/>
                    </a:lnL>
                    <a:lnR>
                      <a:noFill/>
                    </a:lnR>
                    <a:lnT>
                      <a:noFill/>
                    </a:lnT>
                    <a:lnB>
                      <a:noFill/>
                    </a:lnB>
                    <a:solidFill>
                      <a:srgbClr val="FFFFFF"/>
                    </a:solidFill>
                  </a:tcPr>
                </a:tc>
              </a:tr>
              <a:tr h="219169">
                <a:tc>
                  <a:txBody>
                    <a:bodyPr/>
                    <a:lstStyle/>
                    <a:p>
                      <a:pPr algn="l" fontAlgn="b"/>
                      <a:r>
                        <a:rPr lang="en-GB" sz="1000" b="0" i="0" u="none" strike="noStrike" dirty="0">
                          <a:solidFill>
                            <a:srgbClr val="000000"/>
                          </a:solidFill>
                          <a:effectLst/>
                          <a:latin typeface="Calibri"/>
                        </a:rPr>
                        <a:t> </a:t>
                      </a:r>
                    </a:p>
                  </a:txBody>
                  <a:tcPr marL="9525" marR="9525" marT="9525" marB="0" anchor="b">
                    <a:lnL>
                      <a:noFill/>
                    </a:lnL>
                    <a:lnR>
                      <a:noFill/>
                    </a:lnR>
                    <a:lnT>
                      <a:noFill/>
                    </a:lnT>
                    <a:lnB w="19050" cap="flat" cmpd="sng" algn="ctr">
                      <a:solidFill>
                        <a:srgbClr val="FFFFFF"/>
                      </a:solidFill>
                      <a:prstDash val="solid"/>
                      <a:round/>
                      <a:headEnd type="none" w="med" len="med"/>
                      <a:tailEnd type="none" w="med" len="med"/>
                    </a:lnB>
                    <a:solidFill>
                      <a:srgbClr val="FFFFFF"/>
                    </a:solidFill>
                  </a:tcPr>
                </a:tc>
                <a:tc>
                  <a:txBody>
                    <a:bodyPr/>
                    <a:lstStyle/>
                    <a:p>
                      <a:pPr algn="l" fontAlgn="b"/>
                      <a:r>
                        <a:rPr lang="en-GB" sz="1000" b="0" i="0" u="none" strike="noStrike" dirty="0">
                          <a:solidFill>
                            <a:srgbClr val="000000"/>
                          </a:solidFill>
                          <a:effectLst/>
                          <a:latin typeface="Calibri"/>
                        </a:rPr>
                        <a:t> </a:t>
                      </a:r>
                    </a:p>
                  </a:txBody>
                  <a:tcPr marL="9525" marR="9525" marT="9525" marB="0" anchor="b">
                    <a:lnL>
                      <a:noFill/>
                    </a:lnL>
                    <a:lnR>
                      <a:noFill/>
                    </a:lnR>
                    <a:lnT>
                      <a:noFill/>
                    </a:lnT>
                    <a:lnB w="19050" cap="flat" cmpd="sng" algn="ctr">
                      <a:solidFill>
                        <a:srgbClr val="FFFFFF"/>
                      </a:solidFill>
                      <a:prstDash val="solid"/>
                      <a:round/>
                      <a:headEnd type="none" w="med" len="med"/>
                      <a:tailEnd type="none" w="med" len="med"/>
                    </a:lnB>
                    <a:solidFill>
                      <a:srgbClr val="FFFFFF"/>
                    </a:solidFill>
                  </a:tcPr>
                </a:tc>
                <a:tc>
                  <a:txBody>
                    <a:bodyPr/>
                    <a:lstStyle/>
                    <a:p>
                      <a:pPr algn="l" fontAlgn="b"/>
                      <a:r>
                        <a:rPr lang="en-GB" sz="1000" b="0" i="0" u="none" strike="noStrike">
                          <a:solidFill>
                            <a:srgbClr val="000000"/>
                          </a:solidFill>
                          <a:effectLst/>
                          <a:latin typeface="Calibri"/>
                        </a:rPr>
                        <a:t> </a:t>
                      </a:r>
                    </a:p>
                  </a:txBody>
                  <a:tcPr marL="9525" marR="9525" marT="9525" marB="0" anchor="b">
                    <a:lnL>
                      <a:noFill/>
                    </a:lnL>
                    <a:lnR>
                      <a:noFill/>
                    </a:lnR>
                    <a:lnT>
                      <a:noFill/>
                    </a:lnT>
                    <a:lnB w="19050" cap="flat" cmpd="sng" algn="ctr">
                      <a:solidFill>
                        <a:srgbClr val="FFFFFF"/>
                      </a:solidFill>
                      <a:prstDash val="solid"/>
                      <a:round/>
                      <a:headEnd type="none" w="med" len="med"/>
                      <a:tailEnd type="none" w="med" len="med"/>
                    </a:lnB>
                    <a:solidFill>
                      <a:srgbClr val="FFFFFF"/>
                    </a:solidFill>
                  </a:tcPr>
                </a:tc>
                <a:tc>
                  <a:txBody>
                    <a:bodyPr/>
                    <a:lstStyle/>
                    <a:p>
                      <a:pPr algn="l" fontAlgn="b"/>
                      <a:r>
                        <a:rPr lang="en-GB" sz="1000" b="0" i="0" u="none" strike="noStrike">
                          <a:solidFill>
                            <a:srgbClr val="000000"/>
                          </a:solidFill>
                          <a:effectLst/>
                          <a:latin typeface="Calibri"/>
                        </a:rPr>
                        <a:t> </a:t>
                      </a:r>
                    </a:p>
                  </a:txBody>
                  <a:tcPr marL="9525" marR="9525" marT="9525" marB="0" anchor="b">
                    <a:lnL>
                      <a:noFill/>
                    </a:lnL>
                    <a:lnR>
                      <a:noFill/>
                    </a:lnR>
                    <a:lnT>
                      <a:noFill/>
                    </a:lnT>
                    <a:lnB w="19050" cap="flat" cmpd="sng" algn="ctr">
                      <a:solidFill>
                        <a:srgbClr val="FFFFFF"/>
                      </a:solidFill>
                      <a:prstDash val="solid"/>
                      <a:round/>
                      <a:headEnd type="none" w="med" len="med"/>
                      <a:tailEnd type="none" w="med" len="med"/>
                    </a:lnB>
                    <a:solidFill>
                      <a:srgbClr val="FFFFFF"/>
                    </a:solidFill>
                  </a:tcPr>
                </a:tc>
                <a:tc>
                  <a:txBody>
                    <a:bodyPr/>
                    <a:lstStyle/>
                    <a:p>
                      <a:pPr algn="l" fontAlgn="b"/>
                      <a:r>
                        <a:rPr lang="en-GB" sz="1000" b="0" i="0" u="none" strike="noStrike">
                          <a:solidFill>
                            <a:srgbClr val="000000"/>
                          </a:solidFill>
                          <a:effectLst/>
                          <a:latin typeface="Calibri"/>
                        </a:rPr>
                        <a:t> </a:t>
                      </a:r>
                    </a:p>
                  </a:txBody>
                  <a:tcPr marL="9525" marR="9525" marT="9525" marB="0" anchor="b">
                    <a:lnL>
                      <a:noFill/>
                    </a:lnL>
                    <a:lnR>
                      <a:noFill/>
                    </a:lnR>
                    <a:lnT>
                      <a:noFill/>
                    </a:lnT>
                    <a:lnB w="19050" cap="flat" cmpd="sng" algn="ctr">
                      <a:solidFill>
                        <a:srgbClr val="FFFFFF"/>
                      </a:solidFill>
                      <a:prstDash val="solid"/>
                      <a:round/>
                      <a:headEnd type="none" w="med" len="med"/>
                      <a:tailEnd type="none" w="med" len="med"/>
                    </a:lnB>
                    <a:solidFill>
                      <a:srgbClr val="FFFFFF"/>
                    </a:solidFill>
                  </a:tcPr>
                </a:tc>
                <a:tc>
                  <a:txBody>
                    <a:bodyPr/>
                    <a:lstStyle/>
                    <a:p>
                      <a:pPr algn="l" fontAlgn="b"/>
                      <a:r>
                        <a:rPr lang="en-GB" sz="1000" b="0" i="0" u="none" strike="noStrike">
                          <a:solidFill>
                            <a:srgbClr val="000000"/>
                          </a:solidFill>
                          <a:effectLst/>
                          <a:latin typeface="Calibri"/>
                        </a:rPr>
                        <a:t> </a:t>
                      </a:r>
                    </a:p>
                  </a:txBody>
                  <a:tcPr marL="9525" marR="9525" marT="9525" marB="0" anchor="b">
                    <a:lnL>
                      <a:noFill/>
                    </a:lnL>
                    <a:lnR>
                      <a:noFill/>
                    </a:lnR>
                    <a:lnT>
                      <a:noFill/>
                    </a:lnT>
                    <a:lnB w="19050" cap="flat" cmpd="sng" algn="ctr">
                      <a:solidFill>
                        <a:srgbClr val="FFFFFF"/>
                      </a:solidFill>
                      <a:prstDash val="solid"/>
                      <a:round/>
                      <a:headEnd type="none" w="med" len="med"/>
                      <a:tailEnd type="none" w="med" len="med"/>
                    </a:lnB>
                    <a:solidFill>
                      <a:srgbClr val="FFFFFF"/>
                    </a:solidFill>
                  </a:tcPr>
                </a:tc>
                <a:tc>
                  <a:txBody>
                    <a:bodyPr/>
                    <a:lstStyle/>
                    <a:p>
                      <a:pPr algn="l" fontAlgn="b"/>
                      <a:r>
                        <a:rPr lang="en-GB" sz="1000" b="0" i="0" u="none" strike="noStrike">
                          <a:solidFill>
                            <a:srgbClr val="000000"/>
                          </a:solidFill>
                          <a:effectLst/>
                          <a:latin typeface="Calibri"/>
                        </a:rPr>
                        <a:t> </a:t>
                      </a:r>
                    </a:p>
                  </a:txBody>
                  <a:tcPr marL="9525" marR="9525" marT="9525" marB="0" anchor="b">
                    <a:lnL>
                      <a:noFill/>
                    </a:lnL>
                    <a:lnR>
                      <a:noFill/>
                    </a:lnR>
                    <a:lnT>
                      <a:noFill/>
                    </a:lnT>
                    <a:lnB w="19050" cap="flat" cmpd="sng" algn="ctr">
                      <a:solidFill>
                        <a:srgbClr val="FFFFFF"/>
                      </a:solidFill>
                      <a:prstDash val="solid"/>
                      <a:round/>
                      <a:headEnd type="none" w="med" len="med"/>
                      <a:tailEnd type="none" w="med" len="med"/>
                    </a:lnB>
                    <a:solidFill>
                      <a:srgbClr val="FFFFFF"/>
                    </a:solidFill>
                  </a:tcPr>
                </a:tc>
                <a:tc>
                  <a:txBody>
                    <a:bodyPr/>
                    <a:lstStyle/>
                    <a:p>
                      <a:pPr algn="l" fontAlgn="b"/>
                      <a:r>
                        <a:rPr lang="en-GB" sz="1000" b="0" i="0" u="none" strike="noStrike">
                          <a:solidFill>
                            <a:srgbClr val="000000"/>
                          </a:solidFill>
                          <a:effectLst/>
                          <a:latin typeface="Calibri"/>
                        </a:rPr>
                        <a:t> </a:t>
                      </a:r>
                    </a:p>
                  </a:txBody>
                  <a:tcPr marL="9525" marR="9525" marT="9525" marB="0" anchor="b">
                    <a:lnL>
                      <a:noFill/>
                    </a:lnL>
                    <a:lnR>
                      <a:noFill/>
                    </a:lnR>
                    <a:lnT>
                      <a:noFill/>
                    </a:lnT>
                    <a:lnB w="19050" cap="flat" cmpd="sng" algn="ctr">
                      <a:solidFill>
                        <a:srgbClr val="FFFFFF"/>
                      </a:solidFill>
                      <a:prstDash val="solid"/>
                      <a:round/>
                      <a:headEnd type="none" w="med" len="med"/>
                      <a:tailEnd type="none" w="med" len="med"/>
                    </a:lnB>
                    <a:solidFill>
                      <a:srgbClr val="FFFFFF"/>
                    </a:solidFill>
                  </a:tcPr>
                </a:tc>
              </a:tr>
              <a:tr h="327014">
                <a:tc>
                  <a:txBody>
                    <a:bodyPr/>
                    <a:lstStyle/>
                    <a:p>
                      <a:pPr algn="l" fontAlgn="b"/>
                      <a:r>
                        <a:rPr lang="en-GB" sz="1000" b="1" i="0" u="none" strike="noStrike">
                          <a:solidFill>
                            <a:srgbClr val="FFFFFF"/>
                          </a:solidFill>
                          <a:effectLst/>
                          <a:latin typeface="Calibri"/>
                        </a:rPr>
                        <a:t>Versión</a:t>
                      </a:r>
                    </a:p>
                  </a:txBody>
                  <a:tcPr marL="9525" marR="9525" marT="9525"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FF0000"/>
                    </a:solidFill>
                  </a:tcPr>
                </a:tc>
                <a:tc>
                  <a:txBody>
                    <a:bodyPr/>
                    <a:lstStyle/>
                    <a:p>
                      <a:pPr algn="l" fontAlgn="b"/>
                      <a:r>
                        <a:rPr lang="en-GB" sz="1000" b="1" i="0" u="none" strike="noStrike">
                          <a:solidFill>
                            <a:srgbClr val="FFFFFF"/>
                          </a:solidFill>
                          <a:effectLst/>
                          <a:latin typeface="Calibri"/>
                        </a:rPr>
                        <a:t>Fecha Actualización</a:t>
                      </a:r>
                    </a:p>
                  </a:txBody>
                  <a:tcPr marL="9525" marR="9525" marT="9525"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FF0000"/>
                    </a:solidFill>
                  </a:tcPr>
                </a:tc>
                <a:tc gridSpan="2">
                  <a:txBody>
                    <a:bodyPr/>
                    <a:lstStyle/>
                    <a:p>
                      <a:pPr algn="l" fontAlgn="b"/>
                      <a:r>
                        <a:rPr lang="en-GB" sz="1000" b="1" i="0" u="none" strike="noStrike" dirty="0" err="1">
                          <a:solidFill>
                            <a:srgbClr val="FFFFFF"/>
                          </a:solidFill>
                          <a:effectLst/>
                          <a:latin typeface="Calibri"/>
                        </a:rPr>
                        <a:t>Autor</a:t>
                      </a:r>
                      <a:endParaRPr lang="en-GB" sz="1000" b="1" i="0" u="none" strike="noStrike" dirty="0">
                        <a:solidFill>
                          <a:srgbClr val="FFFFFF"/>
                        </a:solidFill>
                        <a:effectLst/>
                        <a:latin typeface="Calibri"/>
                      </a:endParaRPr>
                    </a:p>
                  </a:txBody>
                  <a:tcPr marL="9525" marR="9525" marT="9525"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FF0000"/>
                    </a:solidFill>
                  </a:tcPr>
                </a:tc>
                <a:tc hMerge="1">
                  <a:txBody>
                    <a:bodyPr/>
                    <a:lstStyle/>
                    <a:p>
                      <a:endParaRPr lang="en-GB"/>
                    </a:p>
                  </a:txBody>
                  <a:tcPr/>
                </a:tc>
                <a:tc gridSpan="4">
                  <a:txBody>
                    <a:bodyPr/>
                    <a:lstStyle/>
                    <a:p>
                      <a:pPr algn="l" fontAlgn="b"/>
                      <a:r>
                        <a:rPr lang="en-GB" sz="1000" b="1" i="0" u="none" strike="noStrike">
                          <a:solidFill>
                            <a:srgbClr val="FFFFFF"/>
                          </a:solidFill>
                          <a:effectLst/>
                          <a:latin typeface="Calibri"/>
                        </a:rPr>
                        <a:t>Modificaciones</a:t>
                      </a:r>
                    </a:p>
                  </a:txBody>
                  <a:tcPr marL="9525" marR="9525" marT="9525"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FF0000"/>
                    </a:solidFill>
                  </a:tcPr>
                </a:tc>
                <a:tc hMerge="1">
                  <a:txBody>
                    <a:bodyPr/>
                    <a:lstStyle/>
                    <a:p>
                      <a:endParaRPr lang="en-GB"/>
                    </a:p>
                  </a:txBody>
                  <a:tcPr/>
                </a:tc>
                <a:tc hMerge="1">
                  <a:txBody>
                    <a:bodyPr/>
                    <a:lstStyle/>
                    <a:p>
                      <a:endParaRPr lang="en-GB"/>
                    </a:p>
                  </a:txBody>
                  <a:tcPr/>
                </a:tc>
                <a:tc hMerge="1">
                  <a:txBody>
                    <a:bodyPr/>
                    <a:lstStyle/>
                    <a:p>
                      <a:endParaRPr lang="en-GB"/>
                    </a:p>
                  </a:txBody>
                  <a:tcPr/>
                </a:tc>
              </a:tr>
              <a:tr h="229605">
                <a:tc>
                  <a:txBody>
                    <a:bodyPr/>
                    <a:lstStyle/>
                    <a:p>
                      <a:pPr algn="r" fontAlgn="t"/>
                      <a:r>
                        <a:rPr lang="en-GB" sz="1000" b="1" i="0" u="none" strike="noStrike" dirty="0" smtClean="0">
                          <a:solidFill>
                            <a:srgbClr val="000000"/>
                          </a:solidFill>
                          <a:effectLst/>
                          <a:latin typeface="Calibri"/>
                        </a:rPr>
                        <a:t>1</a:t>
                      </a:r>
                      <a:endParaRPr lang="en-GB" sz="1000" b="1" i="0" u="none" strike="noStrike" dirty="0">
                        <a:solidFill>
                          <a:srgbClr val="000000"/>
                        </a:solidFill>
                        <a:effectLst/>
                        <a:latin typeface="Calibri"/>
                      </a:endParaRPr>
                    </a:p>
                  </a:txBody>
                  <a:tcPr marL="9525" marR="9525" marT="9525"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a:txBody>
                    <a:bodyPr/>
                    <a:lstStyle/>
                    <a:p>
                      <a:pPr algn="ctr" fontAlgn="t"/>
                      <a:r>
                        <a:rPr lang="en-GB" sz="1000" b="1" i="0" u="none" strike="noStrike" dirty="0" smtClean="0">
                          <a:solidFill>
                            <a:srgbClr val="000000"/>
                          </a:solidFill>
                          <a:effectLst/>
                          <a:latin typeface="Calibri"/>
                        </a:rPr>
                        <a:t>12/06/2014</a:t>
                      </a:r>
                      <a:endParaRPr lang="en-GB" sz="1000" b="1" i="0" u="none" strike="noStrike" dirty="0">
                        <a:solidFill>
                          <a:srgbClr val="000000"/>
                        </a:solidFill>
                        <a:effectLst/>
                        <a:latin typeface="Calibri"/>
                      </a:endParaRPr>
                    </a:p>
                  </a:txBody>
                  <a:tcPr marL="9525" marR="9525" marT="9525"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gridSpan="2">
                  <a:txBody>
                    <a:bodyPr/>
                    <a:lstStyle/>
                    <a:p>
                      <a:pPr algn="l" fontAlgn="t"/>
                      <a:r>
                        <a:rPr lang="en-GB" sz="1000" b="1" i="0" u="none" strike="noStrike" dirty="0" smtClean="0">
                          <a:solidFill>
                            <a:srgbClr val="000000"/>
                          </a:solidFill>
                          <a:effectLst/>
                          <a:latin typeface="Calibri"/>
                        </a:rPr>
                        <a:t>VF ES Local Performance</a:t>
                      </a:r>
                      <a:endParaRPr lang="en-GB" sz="1000" b="1" i="0" u="none" strike="noStrike" dirty="0">
                        <a:solidFill>
                          <a:srgbClr val="000000"/>
                        </a:solidFill>
                        <a:effectLst/>
                        <a:latin typeface="Calibri"/>
                      </a:endParaRPr>
                    </a:p>
                  </a:txBody>
                  <a:tcPr marL="9525" marR="9525" marT="9525"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hMerge="1">
                  <a:txBody>
                    <a:bodyPr/>
                    <a:lstStyle/>
                    <a:p>
                      <a:endParaRPr lang="en-GB"/>
                    </a:p>
                  </a:txBody>
                  <a:tcPr/>
                </a:tc>
                <a:tc gridSpan="4">
                  <a:txBody>
                    <a:bodyPr/>
                    <a:lstStyle/>
                    <a:p>
                      <a:pPr algn="l" fontAlgn="t"/>
                      <a:r>
                        <a:rPr lang="en-GB" sz="900" b="0" i="0" u="none" strike="noStrike" dirty="0">
                          <a:solidFill>
                            <a:srgbClr val="000000"/>
                          </a:solidFill>
                          <a:effectLst/>
                          <a:latin typeface="Calibri"/>
                        </a:rPr>
                        <a:t>First </a:t>
                      </a:r>
                      <a:r>
                        <a:rPr lang="en-GB" sz="900" b="0" i="0" u="none" strike="noStrike" dirty="0" smtClean="0">
                          <a:solidFill>
                            <a:srgbClr val="000000"/>
                          </a:solidFill>
                          <a:effectLst/>
                          <a:latin typeface="Calibri"/>
                        </a:rPr>
                        <a:t>version</a:t>
                      </a:r>
                      <a:endParaRPr lang="en-GB" sz="900" b="0" i="0" u="none" strike="noStrike" dirty="0">
                        <a:solidFill>
                          <a:srgbClr val="000000"/>
                        </a:solidFill>
                        <a:effectLst/>
                        <a:latin typeface="Calibri"/>
                      </a:endParaRPr>
                    </a:p>
                  </a:txBody>
                  <a:tcPr marL="9525" marR="9525" marT="9525"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hMerge="1">
                  <a:txBody>
                    <a:bodyPr/>
                    <a:lstStyle/>
                    <a:p>
                      <a:endParaRPr lang="en-GB"/>
                    </a:p>
                  </a:txBody>
                  <a:tcPr/>
                </a:tc>
                <a:tc hMerge="1">
                  <a:txBody>
                    <a:bodyPr/>
                    <a:lstStyle/>
                    <a:p>
                      <a:endParaRPr lang="en-GB"/>
                    </a:p>
                  </a:txBody>
                  <a:tcPr/>
                </a:tc>
                <a:tc hMerge="1">
                  <a:txBody>
                    <a:bodyPr/>
                    <a:lstStyle/>
                    <a:p>
                      <a:endParaRPr lang="en-GB"/>
                    </a:p>
                  </a:txBody>
                  <a:tcPr/>
                </a:tc>
              </a:tr>
              <a:tr h="461298">
                <a:tc>
                  <a:txBody>
                    <a:bodyPr/>
                    <a:lstStyle/>
                    <a:p>
                      <a:pPr algn="r" fontAlgn="t"/>
                      <a:r>
                        <a:rPr lang="es-ES" sz="1000" b="1" i="0" u="none" strike="noStrike" dirty="0" smtClean="0">
                          <a:solidFill>
                            <a:srgbClr val="000000"/>
                          </a:solidFill>
                          <a:effectLst/>
                          <a:latin typeface="Calibri"/>
                        </a:rPr>
                        <a:t>2</a:t>
                      </a:r>
                      <a:endParaRPr lang="en-GB" sz="1000" b="1" i="0" u="none" strike="noStrike" dirty="0">
                        <a:solidFill>
                          <a:srgbClr val="000000"/>
                        </a:solidFill>
                        <a:effectLst/>
                        <a:latin typeface="Calibri"/>
                      </a:endParaRPr>
                    </a:p>
                  </a:txBody>
                  <a:tcPr marL="9525" marR="9525" marT="9525"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a:txBody>
                    <a:bodyPr/>
                    <a:lstStyle/>
                    <a:p>
                      <a:pPr algn="ctr" fontAlgn="t"/>
                      <a:r>
                        <a:rPr lang="es-ES" sz="1000" b="1" i="0" u="none" strike="noStrike" dirty="0" smtClean="0">
                          <a:solidFill>
                            <a:srgbClr val="000000"/>
                          </a:solidFill>
                          <a:effectLst/>
                          <a:latin typeface="Calibri"/>
                        </a:rPr>
                        <a:t>16/06/2014</a:t>
                      </a:r>
                      <a:endParaRPr lang="en-GB" sz="1000" b="1" i="0" u="none" strike="noStrike" dirty="0">
                        <a:solidFill>
                          <a:srgbClr val="000000"/>
                        </a:solidFill>
                        <a:effectLst/>
                        <a:latin typeface="Calibri"/>
                      </a:endParaRPr>
                    </a:p>
                  </a:txBody>
                  <a:tcPr marL="9525" marR="9525" marT="9525"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gridSpan="2">
                  <a:txBody>
                    <a:bodyPr/>
                    <a:lstStyle/>
                    <a:p>
                      <a:pPr algn="l" fontAlgn="t"/>
                      <a:r>
                        <a:rPr lang="es-ES" sz="1000" b="1" i="0" u="none" strike="noStrike" dirty="0" smtClean="0">
                          <a:solidFill>
                            <a:srgbClr val="000000"/>
                          </a:solidFill>
                          <a:effectLst/>
                          <a:latin typeface="Calibri"/>
                        </a:rPr>
                        <a:t>VF ES Local </a:t>
                      </a:r>
                      <a:r>
                        <a:rPr lang="es-ES" sz="1000" b="1" i="0" u="none" strike="noStrike" dirty="0" err="1" smtClean="0">
                          <a:solidFill>
                            <a:srgbClr val="000000"/>
                          </a:solidFill>
                          <a:effectLst/>
                          <a:latin typeface="Calibri"/>
                        </a:rPr>
                        <a:t>Perfornance</a:t>
                      </a:r>
                      <a:endParaRPr lang="en-GB" sz="1000" b="1" i="0" u="none" strike="noStrike" dirty="0">
                        <a:solidFill>
                          <a:srgbClr val="000000"/>
                        </a:solidFill>
                        <a:effectLst/>
                        <a:latin typeface="Calibri"/>
                      </a:endParaRPr>
                    </a:p>
                  </a:txBody>
                  <a:tcPr marL="9525" marR="9525" marT="9525"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hMerge="1">
                  <a:txBody>
                    <a:bodyPr/>
                    <a:lstStyle/>
                    <a:p>
                      <a:endParaRPr lang="en-GB"/>
                    </a:p>
                  </a:txBody>
                  <a:tcPr/>
                </a:tc>
                <a:tc gridSpan="4">
                  <a:txBody>
                    <a:bodyPr/>
                    <a:lstStyle/>
                    <a:p>
                      <a:pPr algn="l" fontAlgn="t"/>
                      <a:r>
                        <a:rPr lang="es-ES" sz="900" b="0" i="0" u="none" strike="noStrike" dirty="0" err="1" smtClean="0">
                          <a:solidFill>
                            <a:srgbClr val="000000"/>
                          </a:solidFill>
                          <a:effectLst/>
                          <a:latin typeface="Calibri"/>
                        </a:rPr>
                        <a:t>Slide</a:t>
                      </a:r>
                      <a:r>
                        <a:rPr lang="es-ES" sz="900" b="0" i="0" u="none" strike="noStrike" baseline="0" dirty="0" smtClean="0">
                          <a:solidFill>
                            <a:srgbClr val="000000"/>
                          </a:solidFill>
                          <a:effectLst/>
                          <a:latin typeface="Calibri"/>
                        </a:rPr>
                        <a:t> 16. Se añade nueva fórmula de cálculo del RACH </a:t>
                      </a:r>
                      <a:r>
                        <a:rPr lang="es-ES" sz="900" b="0" i="0" u="none" strike="noStrike" baseline="0" dirty="0" err="1" smtClean="0">
                          <a:solidFill>
                            <a:srgbClr val="000000"/>
                          </a:solidFill>
                          <a:effectLst/>
                          <a:latin typeface="Calibri"/>
                        </a:rPr>
                        <a:t>Root</a:t>
                      </a:r>
                      <a:r>
                        <a:rPr lang="es-ES" sz="900" b="0" i="0" u="none" strike="noStrike" baseline="0" dirty="0" smtClean="0">
                          <a:solidFill>
                            <a:srgbClr val="000000"/>
                          </a:solidFill>
                          <a:effectLst/>
                          <a:latin typeface="Calibri"/>
                        </a:rPr>
                        <a:t> </a:t>
                      </a:r>
                      <a:r>
                        <a:rPr lang="es-ES" sz="900" b="0" i="0" u="none" strike="noStrike" baseline="0" dirty="0" err="1" smtClean="0">
                          <a:solidFill>
                            <a:srgbClr val="000000"/>
                          </a:solidFill>
                          <a:effectLst/>
                          <a:latin typeface="Calibri"/>
                        </a:rPr>
                        <a:t>Sequence</a:t>
                      </a:r>
                      <a:r>
                        <a:rPr lang="es-ES" sz="900" b="0" i="0" u="none" strike="noStrike" baseline="0" dirty="0" smtClean="0">
                          <a:solidFill>
                            <a:srgbClr val="000000"/>
                          </a:solidFill>
                          <a:effectLst/>
                          <a:latin typeface="Calibri"/>
                        </a:rPr>
                        <a:t> ID.</a:t>
                      </a:r>
                    </a:p>
                    <a:p>
                      <a:pPr marL="0" marR="0" indent="0" algn="l" defTabSz="914400" rtl="0" eaLnBrk="1" fontAlgn="t" latinLnBrk="0" hangingPunct="1">
                        <a:lnSpc>
                          <a:spcPct val="100000"/>
                        </a:lnSpc>
                        <a:spcBef>
                          <a:spcPts val="0"/>
                        </a:spcBef>
                        <a:spcAft>
                          <a:spcPts val="0"/>
                        </a:spcAft>
                        <a:buClrTx/>
                        <a:buSzTx/>
                        <a:buFontTx/>
                        <a:buNone/>
                        <a:tabLst/>
                        <a:defRPr/>
                      </a:pPr>
                      <a:r>
                        <a:rPr lang="es-ES" sz="900" b="0" i="0" u="none" strike="noStrike" dirty="0" err="1" smtClean="0">
                          <a:solidFill>
                            <a:srgbClr val="000000"/>
                          </a:solidFill>
                          <a:effectLst/>
                          <a:latin typeface="Calibri"/>
                        </a:rPr>
                        <a:t>Slide</a:t>
                      </a:r>
                      <a:r>
                        <a:rPr lang="es-ES" sz="900" b="0" i="0" u="none" strike="noStrike" dirty="0" smtClean="0">
                          <a:solidFill>
                            <a:srgbClr val="000000"/>
                          </a:solidFill>
                          <a:effectLst/>
                          <a:latin typeface="Calibri"/>
                        </a:rPr>
                        <a:t> 9. La numeración de los sectores se mantiene independientemente</a:t>
                      </a:r>
                      <a:r>
                        <a:rPr lang="es-ES" sz="900" b="0" i="0" u="none" strike="noStrike" baseline="0" dirty="0" smtClean="0">
                          <a:solidFill>
                            <a:srgbClr val="000000"/>
                          </a:solidFill>
                          <a:effectLst/>
                          <a:latin typeface="Calibri"/>
                        </a:rPr>
                        <a:t> del número de bandas del </a:t>
                      </a:r>
                      <a:r>
                        <a:rPr lang="es-ES" sz="900" b="0" i="0" u="none" strike="noStrike" baseline="0" dirty="0" err="1" smtClean="0">
                          <a:solidFill>
                            <a:srgbClr val="000000"/>
                          </a:solidFill>
                          <a:effectLst/>
                          <a:latin typeface="Calibri"/>
                        </a:rPr>
                        <a:t>eNodoB</a:t>
                      </a:r>
                      <a:r>
                        <a:rPr lang="es-ES" sz="900" b="0" i="0" u="none" strike="noStrike" baseline="0" dirty="0" smtClean="0">
                          <a:solidFill>
                            <a:srgbClr val="000000"/>
                          </a:solidFill>
                          <a:effectLst/>
                          <a:latin typeface="Calibri"/>
                        </a:rPr>
                        <a:t>. </a:t>
                      </a:r>
                      <a:r>
                        <a:rPr lang="es-ES" sz="900" b="0" i="0" u="none" strike="noStrike" dirty="0" smtClean="0">
                          <a:solidFill>
                            <a:srgbClr val="000000"/>
                          </a:solidFill>
                          <a:effectLst/>
                          <a:latin typeface="Calibri"/>
                        </a:rPr>
                        <a:t> </a:t>
                      </a:r>
                      <a:endParaRPr lang="en-GB" sz="900" b="0" i="0" u="none" strike="noStrike" dirty="0" smtClean="0">
                        <a:solidFill>
                          <a:srgbClr val="000000"/>
                        </a:solidFill>
                        <a:effectLst/>
                        <a:latin typeface="Calibri"/>
                      </a:endParaRPr>
                    </a:p>
                  </a:txBody>
                  <a:tcPr marL="9525" marR="9525" marT="9525"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hMerge="1">
                  <a:txBody>
                    <a:bodyPr/>
                    <a:lstStyle/>
                    <a:p>
                      <a:endParaRPr lang="en-GB"/>
                    </a:p>
                  </a:txBody>
                  <a:tcPr/>
                </a:tc>
                <a:tc hMerge="1">
                  <a:txBody>
                    <a:bodyPr/>
                    <a:lstStyle/>
                    <a:p>
                      <a:endParaRPr lang="en-GB"/>
                    </a:p>
                  </a:txBody>
                  <a:tcPr/>
                </a:tc>
                <a:tc hMerge="1">
                  <a:txBody>
                    <a:bodyPr/>
                    <a:lstStyle/>
                    <a:p>
                      <a:endParaRPr lang="en-GB"/>
                    </a:p>
                  </a:txBody>
                  <a:tcPr/>
                </a:tc>
              </a:tr>
              <a:tr h="461298">
                <a:tc>
                  <a:txBody>
                    <a:bodyPr/>
                    <a:lstStyle/>
                    <a:p>
                      <a:pPr algn="r" fontAlgn="t"/>
                      <a:r>
                        <a:rPr lang="es-ES" sz="1000" b="1" i="0" u="none" strike="noStrike" dirty="0" smtClean="0">
                          <a:solidFill>
                            <a:srgbClr val="000000"/>
                          </a:solidFill>
                          <a:effectLst/>
                          <a:latin typeface="Calibri"/>
                        </a:rPr>
                        <a:t>3</a:t>
                      </a:r>
                      <a:endParaRPr lang="en-GB" sz="1000" b="1" i="0" u="none" strike="noStrike" dirty="0">
                        <a:solidFill>
                          <a:srgbClr val="000000"/>
                        </a:solidFill>
                        <a:effectLst/>
                        <a:latin typeface="Calibri"/>
                      </a:endParaRPr>
                    </a:p>
                  </a:txBody>
                  <a:tcPr marL="9525" marR="9525" marT="9525"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a:txBody>
                    <a:bodyPr/>
                    <a:lstStyle/>
                    <a:p>
                      <a:pPr algn="ctr" fontAlgn="t"/>
                      <a:r>
                        <a:rPr lang="es-ES" sz="1000" b="1" i="0" u="none" strike="noStrike" dirty="0" smtClean="0">
                          <a:solidFill>
                            <a:srgbClr val="000000"/>
                          </a:solidFill>
                          <a:effectLst/>
                          <a:latin typeface="Calibri"/>
                        </a:rPr>
                        <a:t>05/09/2014</a:t>
                      </a:r>
                      <a:endParaRPr lang="en-GB" sz="1000" b="1" i="0" u="none" strike="noStrike" dirty="0">
                        <a:solidFill>
                          <a:srgbClr val="000000"/>
                        </a:solidFill>
                        <a:effectLst/>
                        <a:latin typeface="Calibri"/>
                      </a:endParaRPr>
                    </a:p>
                  </a:txBody>
                  <a:tcPr marL="9525" marR="9525" marT="9525"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gridSpan="2">
                  <a:txBody>
                    <a:bodyPr/>
                    <a:lstStyle/>
                    <a:p>
                      <a:pPr algn="l" fontAlgn="t"/>
                      <a:r>
                        <a:rPr lang="es-ES" sz="1000" b="1" i="0" u="none" strike="noStrike" dirty="0" smtClean="0">
                          <a:solidFill>
                            <a:srgbClr val="000000"/>
                          </a:solidFill>
                          <a:effectLst/>
                          <a:latin typeface="Calibri"/>
                        </a:rPr>
                        <a:t>VF-ES</a:t>
                      </a:r>
                      <a:r>
                        <a:rPr lang="es-ES" sz="1000" b="1" i="0" u="none" strike="noStrike" baseline="0" dirty="0" smtClean="0">
                          <a:solidFill>
                            <a:srgbClr val="000000"/>
                          </a:solidFill>
                          <a:effectLst/>
                          <a:latin typeface="Calibri"/>
                        </a:rPr>
                        <a:t> NNPO – Mobile </a:t>
                      </a:r>
                      <a:r>
                        <a:rPr lang="es-ES" sz="1000" b="1" i="0" u="none" strike="noStrike" baseline="0" dirty="0" err="1" smtClean="0">
                          <a:solidFill>
                            <a:srgbClr val="000000"/>
                          </a:solidFill>
                          <a:effectLst/>
                          <a:latin typeface="Calibri"/>
                        </a:rPr>
                        <a:t>Optimisation</a:t>
                      </a:r>
                      <a:endParaRPr lang="en-GB" sz="1000" b="1" i="0" u="none" strike="noStrike" dirty="0">
                        <a:solidFill>
                          <a:srgbClr val="000000"/>
                        </a:solidFill>
                        <a:effectLst/>
                        <a:latin typeface="Calibri"/>
                      </a:endParaRPr>
                    </a:p>
                  </a:txBody>
                  <a:tcPr marL="9525" marR="9525" marT="9525"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hMerge="1">
                  <a:txBody>
                    <a:bodyPr/>
                    <a:lstStyle/>
                    <a:p>
                      <a:endParaRPr lang="en-GB"/>
                    </a:p>
                  </a:txBody>
                  <a:tcPr/>
                </a:tc>
                <a:tc gridSpan="4">
                  <a:txBody>
                    <a:bodyPr/>
                    <a:lstStyle/>
                    <a:p>
                      <a:pPr algn="l" fontAlgn="t"/>
                      <a:r>
                        <a:rPr lang="es-ES" sz="900" b="0" i="0" u="none" strike="noStrike" dirty="0" smtClean="0">
                          <a:solidFill>
                            <a:srgbClr val="000000"/>
                          </a:solidFill>
                          <a:effectLst/>
                          <a:latin typeface="Calibri"/>
                        </a:rPr>
                        <a:t>Se añade reglas de integración de LTE</a:t>
                      </a:r>
                      <a:r>
                        <a:rPr lang="es-ES" sz="900" b="0" i="0" u="none" strike="noStrike" baseline="0" dirty="0" smtClean="0">
                          <a:solidFill>
                            <a:srgbClr val="000000"/>
                          </a:solidFill>
                          <a:effectLst/>
                          <a:latin typeface="Calibri"/>
                        </a:rPr>
                        <a:t> 800 .</a:t>
                      </a:r>
                    </a:p>
                    <a:p>
                      <a:pPr algn="l" fontAlgn="t"/>
                      <a:r>
                        <a:rPr lang="es-ES" sz="900" b="0" i="0" u="none" strike="noStrike" baseline="0" dirty="0" err="1" smtClean="0">
                          <a:solidFill>
                            <a:srgbClr val="000000"/>
                          </a:solidFill>
                          <a:effectLst/>
                          <a:latin typeface="Calibri"/>
                        </a:rPr>
                        <a:t>Slides</a:t>
                      </a:r>
                      <a:r>
                        <a:rPr lang="es-ES" sz="900" b="0" i="0" u="none" strike="noStrike" baseline="0" dirty="0" smtClean="0">
                          <a:solidFill>
                            <a:srgbClr val="000000"/>
                          </a:solidFill>
                          <a:effectLst/>
                          <a:latin typeface="Calibri"/>
                        </a:rPr>
                        <a:t> 20 y 21. Se  explica con más detalle la planificación de RACH </a:t>
                      </a:r>
                      <a:r>
                        <a:rPr lang="es-ES" sz="900" b="0" i="0" u="none" strike="noStrike" baseline="0" dirty="0" err="1" smtClean="0">
                          <a:solidFill>
                            <a:srgbClr val="000000"/>
                          </a:solidFill>
                          <a:effectLst/>
                          <a:latin typeface="Calibri"/>
                        </a:rPr>
                        <a:t>Root</a:t>
                      </a:r>
                      <a:r>
                        <a:rPr lang="es-ES" sz="900" b="0" i="0" u="none" strike="noStrike" baseline="0" dirty="0" smtClean="0">
                          <a:solidFill>
                            <a:srgbClr val="000000"/>
                          </a:solidFill>
                          <a:effectLst/>
                          <a:latin typeface="Calibri"/>
                        </a:rPr>
                        <a:t> </a:t>
                      </a:r>
                      <a:r>
                        <a:rPr lang="es-ES" sz="900" b="0" i="0" u="none" strike="noStrike" baseline="0" dirty="0" err="1" smtClean="0">
                          <a:solidFill>
                            <a:srgbClr val="000000"/>
                          </a:solidFill>
                          <a:effectLst/>
                          <a:latin typeface="Calibri"/>
                        </a:rPr>
                        <a:t>Sequences</a:t>
                      </a:r>
                      <a:r>
                        <a:rPr lang="es-ES" sz="900" b="0" i="0" u="none" strike="noStrike" baseline="0" dirty="0" smtClean="0">
                          <a:solidFill>
                            <a:srgbClr val="000000"/>
                          </a:solidFill>
                          <a:effectLst/>
                          <a:latin typeface="Calibri"/>
                        </a:rPr>
                        <a:t>. </a:t>
                      </a:r>
                    </a:p>
                    <a:p>
                      <a:pPr algn="l" fontAlgn="t"/>
                      <a:r>
                        <a:rPr lang="es-ES" sz="900" b="0" i="0" u="none" strike="noStrike" baseline="0" dirty="0" err="1" smtClean="0">
                          <a:solidFill>
                            <a:srgbClr val="000000"/>
                          </a:solidFill>
                          <a:effectLst/>
                          <a:latin typeface="Calibri"/>
                        </a:rPr>
                        <a:t>Slide</a:t>
                      </a:r>
                      <a:r>
                        <a:rPr lang="es-ES" sz="900" b="0" i="0" u="none" strike="noStrike" baseline="0" dirty="0" smtClean="0">
                          <a:solidFill>
                            <a:srgbClr val="000000"/>
                          </a:solidFill>
                          <a:effectLst/>
                          <a:latin typeface="Calibri"/>
                        </a:rPr>
                        <a:t> 25. Añadida priorización de capas en VF ES</a:t>
                      </a:r>
                      <a:endParaRPr lang="en-GB" sz="900" b="0" i="0" u="none" strike="noStrike" dirty="0">
                        <a:solidFill>
                          <a:srgbClr val="000000"/>
                        </a:solidFill>
                        <a:effectLst/>
                        <a:latin typeface="Calibri"/>
                      </a:endParaRPr>
                    </a:p>
                  </a:txBody>
                  <a:tcPr marL="9525" marR="9525" marT="9525"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hMerge="1">
                  <a:txBody>
                    <a:bodyPr/>
                    <a:lstStyle/>
                    <a:p>
                      <a:endParaRPr lang="en-GB"/>
                    </a:p>
                  </a:txBody>
                  <a:tcPr/>
                </a:tc>
                <a:tc hMerge="1">
                  <a:txBody>
                    <a:bodyPr/>
                    <a:lstStyle/>
                    <a:p>
                      <a:endParaRPr lang="en-GB"/>
                    </a:p>
                  </a:txBody>
                  <a:tcPr/>
                </a:tc>
                <a:tc hMerge="1">
                  <a:txBody>
                    <a:bodyPr/>
                    <a:lstStyle/>
                    <a:p>
                      <a:endParaRPr lang="en-GB"/>
                    </a:p>
                  </a:txBody>
                  <a:tcPr/>
                </a:tc>
              </a:tr>
              <a:tr h="344408">
                <a:tc>
                  <a:txBody>
                    <a:bodyPr/>
                    <a:lstStyle/>
                    <a:p>
                      <a:pPr algn="r" fontAlgn="t"/>
                      <a:r>
                        <a:rPr lang="es-ES" sz="1000" b="1" i="0" u="none" strike="noStrike" dirty="0" smtClean="0">
                          <a:solidFill>
                            <a:srgbClr val="000000"/>
                          </a:solidFill>
                          <a:effectLst/>
                          <a:latin typeface="Calibri"/>
                        </a:rPr>
                        <a:t>4</a:t>
                      </a:r>
                      <a:endParaRPr lang="en-GB" sz="1000" b="1" i="0" u="none" strike="noStrike" dirty="0">
                        <a:solidFill>
                          <a:srgbClr val="000000"/>
                        </a:solidFill>
                        <a:effectLst/>
                        <a:latin typeface="Calibri"/>
                      </a:endParaRPr>
                    </a:p>
                  </a:txBody>
                  <a:tcPr marL="9525" marR="9525" marT="9525"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a:txBody>
                    <a:bodyPr/>
                    <a:lstStyle/>
                    <a:p>
                      <a:pPr algn="ctr" fontAlgn="t"/>
                      <a:r>
                        <a:rPr lang="es-ES" sz="1000" b="1" i="0" u="none" strike="noStrike" dirty="0" smtClean="0">
                          <a:solidFill>
                            <a:srgbClr val="000000"/>
                          </a:solidFill>
                          <a:effectLst/>
                          <a:latin typeface="Calibri"/>
                        </a:rPr>
                        <a:t>07/10/2014</a:t>
                      </a:r>
                      <a:endParaRPr lang="en-GB" sz="1000" b="1" i="0" u="none" strike="noStrike" dirty="0">
                        <a:solidFill>
                          <a:srgbClr val="000000"/>
                        </a:solidFill>
                        <a:effectLst/>
                        <a:latin typeface="Calibri"/>
                      </a:endParaRPr>
                    </a:p>
                  </a:txBody>
                  <a:tcPr marL="9525" marR="9525" marT="9525"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gridSpan="2">
                  <a:txBody>
                    <a:bodyPr/>
                    <a:lstStyle/>
                    <a:p>
                      <a:pPr algn="l" fontAlgn="t"/>
                      <a:r>
                        <a:rPr lang="es-ES" sz="1000" b="1" i="0" u="none" strike="noStrike" dirty="0" smtClean="0">
                          <a:solidFill>
                            <a:srgbClr val="000000"/>
                          </a:solidFill>
                          <a:effectLst/>
                          <a:latin typeface="Calibri"/>
                        </a:rPr>
                        <a:t>VF-ES NNPO-</a:t>
                      </a:r>
                      <a:r>
                        <a:rPr lang="es-ES" sz="1000" b="1" i="0" u="none" strike="noStrike" baseline="0" dirty="0" smtClean="0">
                          <a:solidFill>
                            <a:srgbClr val="000000"/>
                          </a:solidFill>
                          <a:effectLst/>
                          <a:latin typeface="Calibri"/>
                        </a:rPr>
                        <a:t> Mobile </a:t>
                      </a:r>
                      <a:r>
                        <a:rPr lang="es-ES" sz="1000" b="1" i="0" u="none" strike="noStrike" baseline="0" dirty="0" err="1" smtClean="0">
                          <a:solidFill>
                            <a:srgbClr val="000000"/>
                          </a:solidFill>
                          <a:effectLst/>
                          <a:latin typeface="Calibri"/>
                        </a:rPr>
                        <a:t>Optimisation</a:t>
                      </a:r>
                      <a:endParaRPr lang="en-GB" sz="1000" b="1" i="0" u="none" strike="noStrike" dirty="0">
                        <a:solidFill>
                          <a:srgbClr val="000000"/>
                        </a:solidFill>
                        <a:effectLst/>
                        <a:latin typeface="Calibri"/>
                      </a:endParaRPr>
                    </a:p>
                  </a:txBody>
                  <a:tcPr marL="9525" marR="9525" marT="9525"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hMerge="1">
                  <a:txBody>
                    <a:bodyPr/>
                    <a:lstStyle/>
                    <a:p>
                      <a:endParaRPr lang="en-GB"/>
                    </a:p>
                  </a:txBody>
                  <a:tcPr/>
                </a:tc>
                <a:tc gridSpan="4">
                  <a:txBody>
                    <a:bodyPr/>
                    <a:lstStyle/>
                    <a:p>
                      <a:pPr algn="l" fontAlgn="t"/>
                      <a:r>
                        <a:rPr lang="es-ES" sz="900" b="0" i="0" u="none" strike="noStrike" dirty="0" err="1" smtClean="0">
                          <a:solidFill>
                            <a:srgbClr val="000000"/>
                          </a:solidFill>
                          <a:effectLst/>
                          <a:latin typeface="Calibri"/>
                        </a:rPr>
                        <a:t>Slides</a:t>
                      </a:r>
                      <a:r>
                        <a:rPr lang="es-ES" sz="900" b="0" i="0" u="none" strike="noStrike" smtClean="0">
                          <a:solidFill>
                            <a:srgbClr val="000000"/>
                          </a:solidFill>
                          <a:effectLst/>
                          <a:latin typeface="Calibri"/>
                        </a:rPr>
                        <a:t> 29,30,31</a:t>
                      </a:r>
                      <a:r>
                        <a:rPr lang="es-ES" sz="900" b="0" i="0" u="none" strike="noStrike" dirty="0" smtClean="0">
                          <a:solidFill>
                            <a:srgbClr val="000000"/>
                          </a:solidFill>
                          <a:effectLst/>
                          <a:latin typeface="Calibri"/>
                        </a:rPr>
                        <a:t>. Se añaden vecinas  </a:t>
                      </a:r>
                      <a:r>
                        <a:rPr lang="es-ES" sz="900" b="0" i="0" u="none" strike="noStrike" dirty="0" err="1" smtClean="0">
                          <a:solidFill>
                            <a:srgbClr val="000000"/>
                          </a:solidFill>
                          <a:effectLst/>
                          <a:latin typeface="Calibri"/>
                        </a:rPr>
                        <a:t>interfreq</a:t>
                      </a:r>
                      <a:r>
                        <a:rPr lang="es-ES" sz="900" b="0" i="0" u="none" strike="noStrike" dirty="0" smtClean="0">
                          <a:solidFill>
                            <a:srgbClr val="000000"/>
                          </a:solidFill>
                          <a:effectLst/>
                          <a:latin typeface="Calibri"/>
                        </a:rPr>
                        <a:t> a definir  para</a:t>
                      </a:r>
                      <a:r>
                        <a:rPr lang="es-ES" sz="900" b="0" i="0" u="none" strike="noStrike" baseline="0" dirty="0" smtClean="0">
                          <a:solidFill>
                            <a:srgbClr val="000000"/>
                          </a:solidFill>
                          <a:effectLst/>
                          <a:latin typeface="Calibri"/>
                        </a:rPr>
                        <a:t> preparar la </a:t>
                      </a:r>
                      <a:r>
                        <a:rPr lang="es-ES" sz="900" b="0" i="0" u="none" strike="noStrike" dirty="0" smtClean="0">
                          <a:solidFill>
                            <a:srgbClr val="000000"/>
                          </a:solidFill>
                          <a:effectLst/>
                          <a:latin typeface="Calibri"/>
                        </a:rPr>
                        <a:t>activación de </a:t>
                      </a:r>
                      <a:r>
                        <a:rPr lang="es-ES" sz="900" b="0" i="0" u="none" strike="noStrike" dirty="0" err="1" smtClean="0">
                          <a:solidFill>
                            <a:srgbClr val="000000"/>
                          </a:solidFill>
                          <a:effectLst/>
                          <a:latin typeface="Calibri"/>
                        </a:rPr>
                        <a:t>Carrier</a:t>
                      </a:r>
                      <a:r>
                        <a:rPr lang="es-ES" sz="900" b="0" i="0" u="none" strike="noStrike" dirty="0" smtClean="0">
                          <a:solidFill>
                            <a:srgbClr val="000000"/>
                          </a:solidFill>
                          <a:effectLst/>
                          <a:latin typeface="Calibri"/>
                        </a:rPr>
                        <a:t> </a:t>
                      </a:r>
                      <a:r>
                        <a:rPr lang="es-ES" sz="900" b="0" i="0" u="none" strike="noStrike" dirty="0" err="1" smtClean="0">
                          <a:solidFill>
                            <a:srgbClr val="000000"/>
                          </a:solidFill>
                          <a:effectLst/>
                          <a:latin typeface="Calibri"/>
                        </a:rPr>
                        <a:t>Aggregation</a:t>
                      </a:r>
                      <a:endParaRPr lang="es-ES" sz="900" b="0" i="0" u="none" strike="noStrike" dirty="0" smtClean="0">
                        <a:solidFill>
                          <a:srgbClr val="000000"/>
                        </a:solidFill>
                        <a:effectLst/>
                        <a:latin typeface="Calibri"/>
                      </a:endParaRPr>
                    </a:p>
                    <a:p>
                      <a:pPr algn="l" fontAlgn="t"/>
                      <a:r>
                        <a:rPr lang="es-ES" sz="900" b="0" i="0" u="none" strike="noStrike" dirty="0" err="1" smtClean="0">
                          <a:solidFill>
                            <a:srgbClr val="000000"/>
                          </a:solidFill>
                          <a:effectLst/>
                          <a:latin typeface="Calibri"/>
                        </a:rPr>
                        <a:t>Slides</a:t>
                      </a:r>
                      <a:r>
                        <a:rPr lang="es-ES" sz="900" b="0" i="0" u="none" strike="noStrike" dirty="0" smtClean="0">
                          <a:solidFill>
                            <a:srgbClr val="000000"/>
                          </a:solidFill>
                          <a:effectLst/>
                          <a:latin typeface="Calibri"/>
                        </a:rPr>
                        <a:t> 39,40.</a:t>
                      </a:r>
                      <a:r>
                        <a:rPr lang="es-ES" sz="900" b="0" i="0" u="none" strike="noStrike" baseline="0" dirty="0" smtClean="0">
                          <a:solidFill>
                            <a:srgbClr val="000000"/>
                          </a:solidFill>
                          <a:effectLst/>
                          <a:latin typeface="Calibri"/>
                        </a:rPr>
                        <a:t> Se añade  comandos y licencias de activación de </a:t>
                      </a:r>
                      <a:r>
                        <a:rPr lang="es-ES" sz="900" b="0" i="0" u="none" strike="noStrike" baseline="0" dirty="0" err="1" smtClean="0">
                          <a:solidFill>
                            <a:srgbClr val="000000"/>
                          </a:solidFill>
                          <a:effectLst/>
                          <a:latin typeface="Calibri"/>
                        </a:rPr>
                        <a:t>Carrier</a:t>
                      </a:r>
                      <a:r>
                        <a:rPr lang="es-ES" sz="900" b="0" i="0" u="none" strike="noStrike" baseline="0" dirty="0" smtClean="0">
                          <a:solidFill>
                            <a:srgbClr val="000000"/>
                          </a:solidFill>
                          <a:effectLst/>
                          <a:latin typeface="Calibri"/>
                        </a:rPr>
                        <a:t> </a:t>
                      </a:r>
                      <a:r>
                        <a:rPr lang="es-ES" sz="900" b="0" i="0" u="none" strike="noStrike" baseline="0" dirty="0" err="1" smtClean="0">
                          <a:solidFill>
                            <a:srgbClr val="000000"/>
                          </a:solidFill>
                          <a:effectLst/>
                          <a:latin typeface="Calibri"/>
                        </a:rPr>
                        <a:t>Aggregation</a:t>
                      </a:r>
                      <a:endParaRPr lang="en-GB" sz="900" b="0" i="0" u="none" strike="noStrike" dirty="0">
                        <a:solidFill>
                          <a:srgbClr val="000000"/>
                        </a:solidFill>
                        <a:effectLst/>
                        <a:latin typeface="Calibri"/>
                      </a:endParaRPr>
                    </a:p>
                  </a:txBody>
                  <a:tcPr marL="9525" marR="9525" marT="9525"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hMerge="1">
                  <a:txBody>
                    <a:bodyPr/>
                    <a:lstStyle/>
                    <a:p>
                      <a:pPr algn="l" fontAlgn="t"/>
                      <a:endParaRPr lang="en-GB" sz="1000" b="1" i="0" u="none" strike="noStrike" dirty="0">
                        <a:solidFill>
                          <a:srgbClr val="000000"/>
                        </a:solidFill>
                        <a:effectLst/>
                        <a:latin typeface="Calibri"/>
                      </a:endParaRPr>
                    </a:p>
                  </a:txBody>
                  <a:tcPr marL="9525" marR="9525" marT="9525" marB="0">
                    <a:lnL>
                      <a:noFill/>
                    </a:lnL>
                    <a:lnR>
                      <a:noFill/>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hMerge="1">
                  <a:txBody>
                    <a:bodyPr/>
                    <a:lstStyle/>
                    <a:p>
                      <a:pPr algn="l" fontAlgn="t"/>
                      <a:endParaRPr lang="en-GB" sz="1000" b="1" i="0" u="none" strike="noStrike">
                        <a:solidFill>
                          <a:srgbClr val="000000"/>
                        </a:solidFill>
                        <a:effectLst/>
                        <a:latin typeface="Calibri"/>
                      </a:endParaRPr>
                    </a:p>
                  </a:txBody>
                  <a:tcPr marL="9525" marR="9525" marT="9525" marB="0">
                    <a:lnL>
                      <a:noFill/>
                    </a:lnL>
                    <a:lnR>
                      <a:noFill/>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hMerge="1">
                  <a:txBody>
                    <a:bodyPr/>
                    <a:lstStyle/>
                    <a:p>
                      <a:pPr algn="l" fontAlgn="t"/>
                      <a:endParaRPr lang="en-GB" sz="1000" b="1" i="0" u="none" strike="noStrike" dirty="0">
                        <a:solidFill>
                          <a:srgbClr val="000000"/>
                        </a:solidFill>
                        <a:effectLst/>
                        <a:latin typeface="Calibri"/>
                      </a:endParaRPr>
                    </a:p>
                  </a:txBody>
                  <a:tcPr marL="9525" marR="9525" marT="9525" marB="0">
                    <a:lnL>
                      <a:noFill/>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r>
              <a:tr h="229605">
                <a:tc>
                  <a:txBody>
                    <a:bodyPr/>
                    <a:lstStyle/>
                    <a:p>
                      <a:pPr algn="r" fontAlgn="t"/>
                      <a:r>
                        <a:rPr lang="es-ES" sz="1000" b="1" i="0" u="none" strike="noStrike" dirty="0" smtClean="0">
                          <a:solidFill>
                            <a:srgbClr val="000000"/>
                          </a:solidFill>
                          <a:effectLst/>
                          <a:latin typeface="Calibri"/>
                        </a:rPr>
                        <a:t>5</a:t>
                      </a:r>
                      <a:endParaRPr lang="en-GB" sz="1000" b="1" i="0" u="none" strike="noStrike" dirty="0">
                        <a:solidFill>
                          <a:srgbClr val="000000"/>
                        </a:solidFill>
                        <a:effectLst/>
                        <a:latin typeface="Calibri"/>
                      </a:endParaRPr>
                    </a:p>
                  </a:txBody>
                  <a:tcPr marL="9525" marR="9525" marT="9525"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a:txBody>
                    <a:bodyPr/>
                    <a:lstStyle/>
                    <a:p>
                      <a:pPr algn="ctr" fontAlgn="t"/>
                      <a:r>
                        <a:rPr lang="es-ES" sz="1000" b="1" i="0" u="none" strike="noStrike" dirty="0" smtClean="0">
                          <a:solidFill>
                            <a:srgbClr val="000000"/>
                          </a:solidFill>
                          <a:effectLst/>
                          <a:latin typeface="Calibri"/>
                        </a:rPr>
                        <a:t>11/12/2014</a:t>
                      </a:r>
                      <a:endParaRPr lang="en-GB" sz="1000" b="1" i="0" u="none" strike="noStrike" dirty="0">
                        <a:solidFill>
                          <a:srgbClr val="000000"/>
                        </a:solidFill>
                        <a:effectLst/>
                        <a:latin typeface="Calibri"/>
                      </a:endParaRPr>
                    </a:p>
                  </a:txBody>
                  <a:tcPr marL="9525" marR="9525" marT="9525"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gridSpan="2">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s-ES" sz="1000" b="1" i="0" u="none" strike="noStrike" dirty="0" smtClean="0">
                          <a:solidFill>
                            <a:srgbClr val="000000"/>
                          </a:solidFill>
                          <a:effectLst/>
                          <a:latin typeface="Calibri"/>
                        </a:rPr>
                        <a:t>VF-ES NNPO-</a:t>
                      </a:r>
                      <a:r>
                        <a:rPr lang="es-ES" sz="1000" b="1" i="0" u="none" strike="noStrike" baseline="0" dirty="0" smtClean="0">
                          <a:solidFill>
                            <a:srgbClr val="000000"/>
                          </a:solidFill>
                          <a:effectLst/>
                          <a:latin typeface="Calibri"/>
                        </a:rPr>
                        <a:t> Mobile </a:t>
                      </a:r>
                      <a:r>
                        <a:rPr lang="es-ES" sz="1000" b="1" i="0" u="none" strike="noStrike" baseline="0" dirty="0" err="1" smtClean="0">
                          <a:solidFill>
                            <a:srgbClr val="000000"/>
                          </a:solidFill>
                          <a:effectLst/>
                          <a:latin typeface="Calibri"/>
                        </a:rPr>
                        <a:t>Optimisation</a:t>
                      </a:r>
                      <a:endParaRPr lang="en-GB" sz="1000" b="1" i="0" u="none" strike="noStrike" dirty="0">
                        <a:solidFill>
                          <a:srgbClr val="000000"/>
                        </a:solidFill>
                        <a:effectLst/>
                        <a:latin typeface="Calibri"/>
                      </a:endParaRPr>
                    </a:p>
                  </a:txBody>
                  <a:tcPr marL="9525" marR="9525" marT="9525"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hMerge="1">
                  <a:txBody>
                    <a:bodyPr/>
                    <a:lstStyle/>
                    <a:p>
                      <a:endParaRPr lang="en-GB"/>
                    </a:p>
                  </a:txBody>
                  <a:tcPr/>
                </a:tc>
                <a:tc gridSpan="4">
                  <a:txBody>
                    <a:bodyPr/>
                    <a:lstStyle/>
                    <a:p>
                      <a:pPr algn="l" fontAlgn="t"/>
                      <a:r>
                        <a:rPr lang="es-ES" sz="900" b="0" i="0" u="none" strike="noStrike" kern="1200" dirty="0" smtClean="0">
                          <a:solidFill>
                            <a:srgbClr val="000000"/>
                          </a:solidFill>
                          <a:effectLst/>
                          <a:latin typeface="Calibri"/>
                          <a:ea typeface="+mn-ea"/>
                          <a:cs typeface="+mn-cs"/>
                        </a:rPr>
                        <a:t>Se añade reglas de integración de LTE 2100.</a:t>
                      </a:r>
                    </a:p>
                    <a:p>
                      <a:pPr algn="l" fontAlgn="t"/>
                      <a:r>
                        <a:rPr lang="es-ES" sz="900" b="0" i="0" u="none" strike="noStrike" kern="1200" dirty="0" err="1" smtClean="0">
                          <a:solidFill>
                            <a:srgbClr val="000000"/>
                          </a:solidFill>
                          <a:effectLst/>
                          <a:latin typeface="Calibri"/>
                          <a:ea typeface="+mn-ea"/>
                          <a:cs typeface="+mn-cs"/>
                        </a:rPr>
                        <a:t>Slide</a:t>
                      </a:r>
                      <a:r>
                        <a:rPr lang="es-ES" sz="900" b="0" i="0" u="none" strike="noStrike" kern="1200" dirty="0" smtClean="0">
                          <a:solidFill>
                            <a:srgbClr val="000000"/>
                          </a:solidFill>
                          <a:effectLst/>
                          <a:latin typeface="Calibri"/>
                          <a:ea typeface="+mn-ea"/>
                          <a:cs typeface="+mn-cs"/>
                        </a:rPr>
                        <a:t> 26.</a:t>
                      </a:r>
                      <a:r>
                        <a:rPr lang="es-ES" sz="900" b="0" i="0" u="none" strike="noStrike" kern="1200" baseline="0" dirty="0" smtClean="0">
                          <a:solidFill>
                            <a:srgbClr val="000000"/>
                          </a:solidFill>
                          <a:effectLst/>
                          <a:latin typeface="Calibri"/>
                          <a:ea typeface="+mn-ea"/>
                          <a:cs typeface="+mn-cs"/>
                        </a:rPr>
                        <a:t> Se añade resumen escenarios </a:t>
                      </a:r>
                      <a:r>
                        <a:rPr lang="es-ES" sz="900" b="0" i="0" u="none" strike="noStrike" kern="1200" baseline="0" dirty="0" err="1" smtClean="0">
                          <a:solidFill>
                            <a:srgbClr val="000000"/>
                          </a:solidFill>
                          <a:effectLst/>
                          <a:latin typeface="Calibri"/>
                          <a:ea typeface="+mn-ea"/>
                          <a:cs typeface="+mn-cs"/>
                        </a:rPr>
                        <a:t>Multi</a:t>
                      </a:r>
                      <a:r>
                        <a:rPr lang="es-ES" sz="900" b="0" i="0" u="none" strike="noStrike" kern="1200" baseline="0" dirty="0" smtClean="0">
                          <a:solidFill>
                            <a:srgbClr val="000000"/>
                          </a:solidFill>
                          <a:effectLst/>
                          <a:latin typeface="Calibri"/>
                          <a:ea typeface="+mn-ea"/>
                          <a:cs typeface="+mn-cs"/>
                        </a:rPr>
                        <a:t> banda LTE</a:t>
                      </a:r>
                      <a:endParaRPr lang="es-ES" sz="900" b="0" i="0" u="none" strike="noStrike" kern="1200" dirty="0" smtClean="0">
                        <a:solidFill>
                          <a:srgbClr val="000000"/>
                        </a:solidFill>
                        <a:effectLst/>
                        <a:latin typeface="Calibri"/>
                        <a:ea typeface="+mn-ea"/>
                        <a:cs typeface="+mn-cs"/>
                      </a:endParaRPr>
                    </a:p>
                    <a:p>
                      <a:pPr algn="l" fontAlgn="t"/>
                      <a:r>
                        <a:rPr lang="es-ES" sz="900" b="0" i="0" u="none" strike="noStrike" kern="1200" dirty="0" err="1" smtClean="0">
                          <a:solidFill>
                            <a:srgbClr val="000000"/>
                          </a:solidFill>
                          <a:effectLst/>
                          <a:latin typeface="Calibri"/>
                          <a:ea typeface="+mn-ea"/>
                          <a:cs typeface="+mn-cs"/>
                        </a:rPr>
                        <a:t>Slide</a:t>
                      </a:r>
                      <a:r>
                        <a:rPr lang="es-ES" sz="900" b="0" i="0" u="none" strike="noStrike" kern="1200" dirty="0" smtClean="0">
                          <a:solidFill>
                            <a:srgbClr val="000000"/>
                          </a:solidFill>
                          <a:effectLst/>
                          <a:latin typeface="Calibri"/>
                          <a:ea typeface="+mn-ea"/>
                          <a:cs typeface="+mn-cs"/>
                        </a:rPr>
                        <a:t> 33. Se explica</a:t>
                      </a:r>
                      <a:r>
                        <a:rPr lang="es-ES" sz="900" b="0" i="0" u="none" strike="noStrike" kern="1200" baseline="0" dirty="0" smtClean="0">
                          <a:solidFill>
                            <a:srgbClr val="000000"/>
                          </a:solidFill>
                          <a:effectLst/>
                          <a:latin typeface="Calibri"/>
                          <a:ea typeface="+mn-ea"/>
                          <a:cs typeface="+mn-cs"/>
                        </a:rPr>
                        <a:t> con más detalle escenarios de activación de </a:t>
                      </a:r>
                      <a:r>
                        <a:rPr lang="es-ES" sz="900" b="0" i="0" u="none" strike="noStrike" kern="1200" baseline="0" dirty="0" err="1" smtClean="0">
                          <a:solidFill>
                            <a:srgbClr val="000000"/>
                          </a:solidFill>
                          <a:effectLst/>
                          <a:latin typeface="Calibri"/>
                          <a:ea typeface="+mn-ea"/>
                          <a:cs typeface="+mn-cs"/>
                        </a:rPr>
                        <a:t>Ifreq</a:t>
                      </a:r>
                      <a:r>
                        <a:rPr lang="es-ES" sz="900" b="0" i="0" u="none" strike="noStrike" kern="1200" baseline="0" dirty="0" smtClean="0">
                          <a:solidFill>
                            <a:srgbClr val="000000"/>
                          </a:solidFill>
                          <a:effectLst/>
                          <a:latin typeface="Calibri"/>
                          <a:ea typeface="+mn-ea"/>
                          <a:cs typeface="+mn-cs"/>
                        </a:rPr>
                        <a:t> HO basado en </a:t>
                      </a:r>
                      <a:r>
                        <a:rPr lang="es-ES" sz="900" b="0" i="0" u="none" strike="noStrike" kern="1200" baseline="0" dirty="0" err="1" smtClean="0">
                          <a:solidFill>
                            <a:srgbClr val="000000"/>
                          </a:solidFill>
                          <a:effectLst/>
                          <a:latin typeface="Calibri"/>
                          <a:ea typeface="+mn-ea"/>
                          <a:cs typeface="+mn-cs"/>
                        </a:rPr>
                        <a:t>Prio</a:t>
                      </a:r>
                      <a:endParaRPr lang="es-ES" sz="900" b="0" i="0" u="none" strike="noStrike" kern="1200" baseline="0" dirty="0" smtClean="0">
                        <a:solidFill>
                          <a:srgbClr val="000000"/>
                        </a:solidFill>
                        <a:effectLst/>
                        <a:latin typeface="Calibri"/>
                        <a:ea typeface="+mn-ea"/>
                        <a:cs typeface="+mn-cs"/>
                      </a:endParaRPr>
                    </a:p>
                    <a:p>
                      <a:pPr algn="l" fontAlgn="t"/>
                      <a:r>
                        <a:rPr lang="es-ES" sz="900" b="0" i="0" u="none" strike="noStrike" kern="1200" baseline="0" dirty="0" err="1" smtClean="0">
                          <a:solidFill>
                            <a:srgbClr val="000000"/>
                          </a:solidFill>
                          <a:effectLst/>
                          <a:latin typeface="Calibri"/>
                          <a:ea typeface="+mn-ea"/>
                          <a:cs typeface="+mn-cs"/>
                        </a:rPr>
                        <a:t>Slide</a:t>
                      </a:r>
                      <a:r>
                        <a:rPr lang="es-ES" sz="900" b="0" i="0" u="none" strike="noStrike" kern="1200" baseline="0" dirty="0" smtClean="0">
                          <a:solidFill>
                            <a:srgbClr val="000000"/>
                          </a:solidFill>
                          <a:effectLst/>
                          <a:latin typeface="Calibri"/>
                          <a:ea typeface="+mn-ea"/>
                          <a:cs typeface="+mn-cs"/>
                        </a:rPr>
                        <a:t> 49. Se añade activación de </a:t>
                      </a:r>
                      <a:r>
                        <a:rPr lang="es-ES" sz="900" b="0" i="0" u="none" strike="noStrike" kern="1200" baseline="0" dirty="0" err="1" smtClean="0">
                          <a:solidFill>
                            <a:srgbClr val="000000"/>
                          </a:solidFill>
                          <a:effectLst/>
                          <a:latin typeface="Calibri"/>
                          <a:ea typeface="+mn-ea"/>
                          <a:cs typeface="+mn-cs"/>
                        </a:rPr>
                        <a:t>Fast</a:t>
                      </a:r>
                      <a:r>
                        <a:rPr lang="es-ES" sz="900" b="0" i="0" u="none" strike="noStrike" kern="1200" baseline="0" dirty="0" smtClean="0">
                          <a:solidFill>
                            <a:srgbClr val="000000"/>
                          </a:solidFill>
                          <a:effectLst/>
                          <a:latin typeface="Calibri"/>
                          <a:ea typeface="+mn-ea"/>
                          <a:cs typeface="+mn-cs"/>
                        </a:rPr>
                        <a:t> </a:t>
                      </a:r>
                      <a:r>
                        <a:rPr lang="es-ES" sz="900" b="0" i="0" u="none" strike="noStrike" kern="1200" baseline="0" dirty="0" err="1" smtClean="0">
                          <a:solidFill>
                            <a:srgbClr val="000000"/>
                          </a:solidFill>
                          <a:effectLst/>
                          <a:latin typeface="Calibri"/>
                          <a:ea typeface="+mn-ea"/>
                          <a:cs typeface="+mn-cs"/>
                        </a:rPr>
                        <a:t>return</a:t>
                      </a:r>
                      <a:r>
                        <a:rPr lang="es-ES" sz="900" b="0" i="0" u="none" strike="noStrike" kern="1200" baseline="0" dirty="0" smtClean="0">
                          <a:solidFill>
                            <a:srgbClr val="000000"/>
                          </a:solidFill>
                          <a:effectLst/>
                          <a:latin typeface="Calibri"/>
                          <a:ea typeface="+mn-ea"/>
                          <a:cs typeface="+mn-cs"/>
                        </a:rPr>
                        <a:t> en las celdas 3G </a:t>
                      </a:r>
                      <a:r>
                        <a:rPr lang="es-ES" sz="900" b="0" i="0" u="none" strike="noStrike" kern="1200" baseline="0" dirty="0" err="1" smtClean="0">
                          <a:solidFill>
                            <a:srgbClr val="000000"/>
                          </a:solidFill>
                          <a:effectLst/>
                          <a:latin typeface="Calibri"/>
                          <a:ea typeface="+mn-ea"/>
                          <a:cs typeface="+mn-cs"/>
                        </a:rPr>
                        <a:t>colocalizadas</a:t>
                      </a:r>
                      <a:r>
                        <a:rPr lang="es-ES" sz="900" b="0" i="0" u="none" strike="noStrike" kern="1200" baseline="0" dirty="0" smtClean="0">
                          <a:solidFill>
                            <a:srgbClr val="000000"/>
                          </a:solidFill>
                          <a:effectLst/>
                          <a:latin typeface="Calibri"/>
                          <a:ea typeface="+mn-ea"/>
                          <a:cs typeface="+mn-cs"/>
                        </a:rPr>
                        <a:t> con el LTE.</a:t>
                      </a:r>
                      <a:endParaRPr lang="en-GB" sz="900" b="0" i="0" u="none" strike="noStrike" kern="1200" dirty="0">
                        <a:solidFill>
                          <a:srgbClr val="000000"/>
                        </a:solidFill>
                        <a:effectLst/>
                        <a:latin typeface="Calibri"/>
                        <a:ea typeface="+mn-ea"/>
                        <a:cs typeface="+mn-cs"/>
                      </a:endParaRPr>
                    </a:p>
                  </a:txBody>
                  <a:tcPr marL="9525" marR="9525" marT="9525"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hMerge="1">
                  <a:txBody>
                    <a:bodyPr/>
                    <a:lstStyle/>
                    <a:p>
                      <a:pPr algn="l" fontAlgn="t"/>
                      <a:endParaRPr lang="en-GB" sz="1000" b="1" i="0" u="none" strike="noStrike" dirty="0">
                        <a:solidFill>
                          <a:srgbClr val="000000"/>
                        </a:solidFill>
                        <a:effectLst/>
                        <a:latin typeface="Calibri"/>
                      </a:endParaRPr>
                    </a:p>
                  </a:txBody>
                  <a:tcPr marL="9525" marR="9525" marT="9525" marB="0">
                    <a:lnL>
                      <a:noFill/>
                    </a:lnL>
                    <a:lnR>
                      <a:noFill/>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hMerge="1">
                  <a:txBody>
                    <a:bodyPr/>
                    <a:lstStyle/>
                    <a:p>
                      <a:pPr algn="l" fontAlgn="t"/>
                      <a:endParaRPr lang="en-GB" sz="1000" b="1" i="0" u="none" strike="noStrike" dirty="0">
                        <a:solidFill>
                          <a:srgbClr val="000000"/>
                        </a:solidFill>
                        <a:effectLst/>
                        <a:latin typeface="Calibri"/>
                      </a:endParaRPr>
                    </a:p>
                  </a:txBody>
                  <a:tcPr marL="9525" marR="9525" marT="9525" marB="0">
                    <a:lnL>
                      <a:noFill/>
                    </a:lnL>
                    <a:lnR>
                      <a:noFill/>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hMerge="1">
                  <a:txBody>
                    <a:bodyPr/>
                    <a:lstStyle/>
                    <a:p>
                      <a:pPr algn="l" fontAlgn="t"/>
                      <a:endParaRPr lang="en-GB" sz="1000" b="1" i="0" u="none" strike="noStrike" dirty="0">
                        <a:solidFill>
                          <a:srgbClr val="000000"/>
                        </a:solidFill>
                        <a:effectLst/>
                        <a:latin typeface="Calibri"/>
                      </a:endParaRPr>
                    </a:p>
                  </a:txBody>
                  <a:tcPr marL="9525" marR="9525" marT="9525" marB="0">
                    <a:lnL>
                      <a:noFill/>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r>
              <a:tr h="229605">
                <a:tc>
                  <a:txBody>
                    <a:bodyPr/>
                    <a:lstStyle/>
                    <a:p>
                      <a:pPr algn="r" fontAlgn="t"/>
                      <a:r>
                        <a:rPr lang="es-ES" sz="1000" b="1" i="0" u="none" strike="noStrike" dirty="0" smtClean="0">
                          <a:solidFill>
                            <a:srgbClr val="000000"/>
                          </a:solidFill>
                          <a:effectLst/>
                          <a:latin typeface="Calibri"/>
                        </a:rPr>
                        <a:t>6</a:t>
                      </a:r>
                    </a:p>
                    <a:p>
                      <a:pPr algn="l" fontAlgn="t"/>
                      <a:endParaRPr lang="en-GB" sz="1000" b="1" i="0" u="none" strike="noStrike" dirty="0">
                        <a:solidFill>
                          <a:srgbClr val="000000"/>
                        </a:solidFill>
                        <a:effectLst/>
                        <a:latin typeface="Calibri"/>
                      </a:endParaRPr>
                    </a:p>
                  </a:txBody>
                  <a:tcPr marL="9525" marR="9525" marT="9525"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a:txBody>
                    <a:bodyPr/>
                    <a:lstStyle/>
                    <a:p>
                      <a:pPr algn="ctr" fontAlgn="t"/>
                      <a:r>
                        <a:rPr lang="es-ES" sz="1000" b="1" i="0" u="none" strike="noStrike" dirty="0" smtClean="0">
                          <a:solidFill>
                            <a:srgbClr val="000000"/>
                          </a:solidFill>
                          <a:effectLst/>
                          <a:latin typeface="Calibri"/>
                        </a:rPr>
                        <a:t>21/01/2015</a:t>
                      </a:r>
                      <a:endParaRPr lang="en-GB" sz="1000" b="1" i="0" u="none" strike="noStrike" dirty="0">
                        <a:solidFill>
                          <a:srgbClr val="000000"/>
                        </a:solidFill>
                        <a:effectLst/>
                        <a:latin typeface="Calibri"/>
                      </a:endParaRPr>
                    </a:p>
                  </a:txBody>
                  <a:tcPr marL="9525" marR="9525" marT="9525"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gridSpan="2">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s-ES" sz="1000" b="1" i="0" u="none" strike="noStrike" kern="1200" dirty="0" smtClean="0">
                          <a:solidFill>
                            <a:srgbClr val="000000"/>
                          </a:solidFill>
                          <a:effectLst/>
                          <a:latin typeface="Calibri"/>
                          <a:ea typeface="+mn-ea"/>
                          <a:cs typeface="+mn-cs"/>
                        </a:rPr>
                        <a:t>VF-ES NNPO- Mobile </a:t>
                      </a:r>
                      <a:r>
                        <a:rPr lang="es-ES" sz="1000" b="1" i="0" u="none" strike="noStrike" kern="1200" dirty="0" err="1" smtClean="0">
                          <a:solidFill>
                            <a:srgbClr val="000000"/>
                          </a:solidFill>
                          <a:effectLst/>
                          <a:latin typeface="Calibri"/>
                          <a:ea typeface="+mn-ea"/>
                          <a:cs typeface="+mn-cs"/>
                        </a:rPr>
                        <a:t>Optimisation</a:t>
                      </a:r>
                      <a:endParaRPr lang="en-GB" sz="1000" b="1" i="0" u="none" strike="noStrike" kern="1200" dirty="0" smtClean="0">
                        <a:solidFill>
                          <a:srgbClr val="000000"/>
                        </a:solidFill>
                        <a:effectLst/>
                        <a:latin typeface="Calibri"/>
                        <a:ea typeface="+mn-ea"/>
                        <a:cs typeface="+mn-cs"/>
                      </a:endParaRPr>
                    </a:p>
                  </a:txBody>
                  <a:tcPr marL="9525" marR="9525" marT="9525"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hMerge="1">
                  <a:txBody>
                    <a:bodyPr/>
                    <a:lstStyle/>
                    <a:p>
                      <a:endParaRPr lang="en-GB"/>
                    </a:p>
                  </a:txBody>
                  <a:tcPr/>
                </a:tc>
                <a:tc gridSpan="4">
                  <a:txBody>
                    <a:bodyPr/>
                    <a:lstStyle/>
                    <a:p>
                      <a:pPr algn="l" fontAlgn="t"/>
                      <a:r>
                        <a:rPr lang="es-ES" sz="900" b="0" i="0" u="none" strike="noStrike" kern="1200" dirty="0" err="1" smtClean="0">
                          <a:solidFill>
                            <a:srgbClr val="000000"/>
                          </a:solidFill>
                          <a:effectLst/>
                          <a:latin typeface="Calibri"/>
                          <a:ea typeface="+mn-ea"/>
                          <a:cs typeface="+mn-cs"/>
                        </a:rPr>
                        <a:t>Slide</a:t>
                      </a:r>
                      <a:r>
                        <a:rPr lang="es-ES" sz="900" b="0" i="0" u="none" strike="noStrike" kern="1200" dirty="0" smtClean="0">
                          <a:solidFill>
                            <a:srgbClr val="000000"/>
                          </a:solidFill>
                          <a:effectLst/>
                          <a:latin typeface="Calibri"/>
                          <a:ea typeface="+mn-ea"/>
                          <a:cs typeface="+mn-cs"/>
                        </a:rPr>
                        <a:t> 9. Se modifica la numeración de </a:t>
                      </a:r>
                      <a:r>
                        <a:rPr lang="es-ES" sz="900" b="0" i="0" u="none" strike="noStrike" kern="1200" dirty="0" err="1" smtClean="0">
                          <a:solidFill>
                            <a:srgbClr val="000000"/>
                          </a:solidFill>
                          <a:effectLst/>
                          <a:latin typeface="Calibri"/>
                          <a:ea typeface="+mn-ea"/>
                          <a:cs typeface="+mn-cs"/>
                        </a:rPr>
                        <a:t>LocalCellid</a:t>
                      </a:r>
                      <a:r>
                        <a:rPr lang="es-ES" sz="900" b="0" i="0" u="none" strike="noStrike" kern="1200" dirty="0" smtClean="0">
                          <a:solidFill>
                            <a:srgbClr val="000000"/>
                          </a:solidFill>
                          <a:effectLst/>
                          <a:latin typeface="Calibri"/>
                          <a:ea typeface="+mn-ea"/>
                          <a:cs typeface="+mn-cs"/>
                        </a:rPr>
                        <a:t> (sólo para LTE800 sector6) </a:t>
                      </a:r>
                    </a:p>
                    <a:p>
                      <a:pPr algn="l" fontAlgn="t"/>
                      <a:r>
                        <a:rPr lang="es-ES" sz="900" b="0" i="0" u="none" strike="noStrike" kern="1200" dirty="0" err="1" smtClean="0">
                          <a:solidFill>
                            <a:srgbClr val="000000"/>
                          </a:solidFill>
                          <a:effectLst/>
                          <a:latin typeface="Calibri"/>
                          <a:ea typeface="+mn-ea"/>
                          <a:cs typeface="+mn-cs"/>
                        </a:rPr>
                        <a:t>Slide</a:t>
                      </a:r>
                      <a:r>
                        <a:rPr lang="es-ES" sz="900" b="0" i="0" u="none" strike="noStrike" kern="1200" dirty="0" smtClean="0">
                          <a:solidFill>
                            <a:srgbClr val="000000"/>
                          </a:solidFill>
                          <a:effectLst/>
                          <a:latin typeface="Calibri"/>
                          <a:ea typeface="+mn-ea"/>
                          <a:cs typeface="+mn-cs"/>
                        </a:rPr>
                        <a:t> 22. Especificada nueva numeración de los Sector </a:t>
                      </a:r>
                      <a:r>
                        <a:rPr lang="es-ES" sz="900" b="0" i="0" u="none" strike="noStrike" kern="1200" dirty="0" err="1" smtClean="0">
                          <a:solidFill>
                            <a:srgbClr val="000000"/>
                          </a:solidFill>
                          <a:effectLst/>
                          <a:latin typeface="Calibri"/>
                          <a:ea typeface="+mn-ea"/>
                          <a:cs typeface="+mn-cs"/>
                        </a:rPr>
                        <a:t>Ids</a:t>
                      </a:r>
                      <a:r>
                        <a:rPr lang="es-ES" sz="900" b="0" i="0" u="none" strike="noStrike" kern="1200" dirty="0" smtClean="0">
                          <a:solidFill>
                            <a:srgbClr val="000000"/>
                          </a:solidFill>
                          <a:effectLst/>
                          <a:latin typeface="Calibri"/>
                          <a:ea typeface="+mn-ea"/>
                          <a:cs typeface="+mn-cs"/>
                        </a:rPr>
                        <a:t> (afecta a  todos los sectores de LTE2100 y LTE800</a:t>
                      </a:r>
                      <a:r>
                        <a:rPr lang="es-ES" sz="900" b="0" i="0" u="none" strike="noStrike" kern="1200" baseline="0" dirty="0" smtClean="0">
                          <a:solidFill>
                            <a:srgbClr val="000000"/>
                          </a:solidFill>
                          <a:effectLst/>
                          <a:latin typeface="Calibri"/>
                          <a:ea typeface="+mn-ea"/>
                          <a:cs typeface="+mn-cs"/>
                        </a:rPr>
                        <a:t> sector 6</a:t>
                      </a:r>
                      <a:r>
                        <a:rPr lang="es-ES" sz="900" b="0" i="0" u="none" strike="noStrike" kern="1200" dirty="0" smtClean="0">
                          <a:solidFill>
                            <a:srgbClr val="000000"/>
                          </a:solidFill>
                          <a:effectLst/>
                          <a:latin typeface="Calibri"/>
                          <a:ea typeface="+mn-ea"/>
                          <a:cs typeface="+mn-cs"/>
                        </a:rPr>
                        <a:t>)</a:t>
                      </a:r>
                      <a:endParaRPr lang="en-GB" sz="900" b="0" i="0" u="none" strike="noStrike" kern="1200" dirty="0">
                        <a:solidFill>
                          <a:srgbClr val="000000"/>
                        </a:solidFill>
                        <a:effectLst/>
                        <a:latin typeface="Calibri"/>
                        <a:ea typeface="+mn-ea"/>
                        <a:cs typeface="+mn-cs"/>
                      </a:endParaRPr>
                    </a:p>
                  </a:txBody>
                  <a:tcPr marL="9525" marR="9525" marT="9525"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hMerge="1">
                  <a:txBody>
                    <a:bodyPr/>
                    <a:lstStyle/>
                    <a:p>
                      <a:pPr algn="l" fontAlgn="t"/>
                      <a:endParaRPr lang="en-GB" sz="1000" b="1" i="0" u="none" strike="noStrike" dirty="0">
                        <a:solidFill>
                          <a:srgbClr val="000000"/>
                        </a:solidFill>
                        <a:effectLst/>
                        <a:latin typeface="Calibri"/>
                      </a:endParaRPr>
                    </a:p>
                  </a:txBody>
                  <a:tcPr marL="9525" marR="9525" marT="9525" marB="0">
                    <a:lnL>
                      <a:noFill/>
                    </a:lnL>
                    <a:lnR>
                      <a:noFill/>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hMerge="1">
                  <a:txBody>
                    <a:bodyPr/>
                    <a:lstStyle/>
                    <a:p>
                      <a:pPr algn="l" fontAlgn="t"/>
                      <a:endParaRPr lang="en-GB" sz="1000" b="1" i="0" u="none" strike="noStrike" dirty="0">
                        <a:solidFill>
                          <a:srgbClr val="000000"/>
                        </a:solidFill>
                        <a:effectLst/>
                        <a:latin typeface="Calibri"/>
                      </a:endParaRPr>
                    </a:p>
                  </a:txBody>
                  <a:tcPr marL="9525" marR="9525" marT="9525" marB="0">
                    <a:lnL>
                      <a:noFill/>
                    </a:lnL>
                    <a:lnR>
                      <a:noFill/>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hMerge="1">
                  <a:txBody>
                    <a:bodyPr/>
                    <a:lstStyle/>
                    <a:p>
                      <a:pPr algn="l" fontAlgn="t"/>
                      <a:endParaRPr lang="en-GB" sz="1000" b="1" i="0" u="none" strike="noStrike" dirty="0">
                        <a:solidFill>
                          <a:srgbClr val="000000"/>
                        </a:solidFill>
                        <a:effectLst/>
                        <a:latin typeface="Calibri"/>
                      </a:endParaRPr>
                    </a:p>
                  </a:txBody>
                  <a:tcPr marL="9525" marR="9525" marT="9525" marB="0">
                    <a:lnL>
                      <a:noFill/>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r>
              <a:tr h="229605">
                <a:tc>
                  <a:txBody>
                    <a:bodyPr/>
                    <a:lstStyle/>
                    <a:p>
                      <a:pPr algn="r" fontAlgn="t"/>
                      <a:r>
                        <a:rPr lang="es-ES" sz="1000" b="1" i="0" u="none" strike="noStrike" dirty="0" smtClean="0">
                          <a:solidFill>
                            <a:srgbClr val="000000"/>
                          </a:solidFill>
                          <a:effectLst/>
                          <a:latin typeface="Calibri"/>
                        </a:rPr>
                        <a:t>7</a:t>
                      </a:r>
                      <a:endParaRPr lang="en-GB" sz="1000" b="1" i="0" u="none" strike="noStrike" dirty="0">
                        <a:solidFill>
                          <a:srgbClr val="000000"/>
                        </a:solidFill>
                        <a:effectLst/>
                        <a:latin typeface="Calibri"/>
                      </a:endParaRPr>
                    </a:p>
                  </a:txBody>
                  <a:tcPr marL="9525" marR="9525" marT="9525"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a:txBody>
                    <a:bodyPr/>
                    <a:lstStyle/>
                    <a:p>
                      <a:pPr algn="ctr" fontAlgn="t"/>
                      <a:r>
                        <a:rPr lang="es-ES" sz="1000" b="1" i="0" u="none" strike="noStrike" dirty="0" smtClean="0">
                          <a:solidFill>
                            <a:srgbClr val="000000"/>
                          </a:solidFill>
                          <a:effectLst/>
                          <a:latin typeface="Calibri"/>
                        </a:rPr>
                        <a:t>17/04/2015</a:t>
                      </a:r>
                      <a:endParaRPr lang="en-GB" sz="1000" b="1" i="0" u="none" strike="noStrike" dirty="0">
                        <a:solidFill>
                          <a:srgbClr val="000000"/>
                        </a:solidFill>
                        <a:effectLst/>
                        <a:latin typeface="Calibri"/>
                      </a:endParaRPr>
                    </a:p>
                  </a:txBody>
                  <a:tcPr marL="9525" marR="9525" marT="9525"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gridSpan="2">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s-ES" sz="1000" b="1" i="0" u="none" strike="noStrike" kern="1200" dirty="0" smtClean="0">
                          <a:solidFill>
                            <a:srgbClr val="000000"/>
                          </a:solidFill>
                          <a:effectLst/>
                          <a:latin typeface="Calibri"/>
                          <a:ea typeface="+mn-ea"/>
                          <a:cs typeface="+mn-cs"/>
                        </a:rPr>
                        <a:t>VF-ES NNPO- Mobile </a:t>
                      </a:r>
                      <a:r>
                        <a:rPr lang="es-ES" sz="1000" b="1" i="0" u="none" strike="noStrike" kern="1200" dirty="0" err="1" smtClean="0">
                          <a:solidFill>
                            <a:srgbClr val="000000"/>
                          </a:solidFill>
                          <a:effectLst/>
                          <a:latin typeface="Calibri"/>
                          <a:ea typeface="+mn-ea"/>
                          <a:cs typeface="+mn-cs"/>
                        </a:rPr>
                        <a:t>Optimisation</a:t>
                      </a:r>
                      <a:endParaRPr lang="en-GB" sz="1000" b="1" i="0" u="none" strike="noStrike" kern="1200" dirty="0" smtClean="0">
                        <a:solidFill>
                          <a:srgbClr val="000000"/>
                        </a:solidFill>
                        <a:effectLst/>
                        <a:latin typeface="Calibri"/>
                        <a:ea typeface="+mn-ea"/>
                        <a:cs typeface="+mn-cs"/>
                      </a:endParaRPr>
                    </a:p>
                  </a:txBody>
                  <a:tcPr marL="9525" marR="9525" marT="9525"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hMerge="1">
                  <a:txBody>
                    <a:bodyPr/>
                    <a:lstStyle/>
                    <a:p>
                      <a:endParaRPr lang="en-GB"/>
                    </a:p>
                  </a:txBody>
                  <a:tcPr/>
                </a:tc>
                <a:tc gridSpan="4">
                  <a:txBody>
                    <a:bodyPr/>
                    <a:lstStyle/>
                    <a:p>
                      <a:pPr algn="l" fontAlgn="t"/>
                      <a:r>
                        <a:rPr lang="es-ES" sz="1000" b="0" i="0" u="none" strike="noStrike" kern="1200" baseline="0" dirty="0" err="1" smtClean="0">
                          <a:solidFill>
                            <a:srgbClr val="000000"/>
                          </a:solidFill>
                          <a:effectLst/>
                          <a:latin typeface="Calibri"/>
                          <a:ea typeface="+mn-ea"/>
                          <a:cs typeface="+mn-cs"/>
                        </a:rPr>
                        <a:t>Slide</a:t>
                      </a:r>
                      <a:r>
                        <a:rPr lang="es-ES" sz="1000" b="0" i="0" u="none" strike="noStrike" kern="1200" baseline="0" dirty="0" smtClean="0">
                          <a:solidFill>
                            <a:srgbClr val="000000"/>
                          </a:solidFill>
                          <a:effectLst/>
                          <a:latin typeface="Calibri"/>
                          <a:ea typeface="+mn-ea"/>
                          <a:cs typeface="+mn-cs"/>
                        </a:rPr>
                        <a:t> 22.  Por un nuevo bug del NBI, nos vemos obligados a cambiar la numeración de Sector </a:t>
                      </a:r>
                      <a:r>
                        <a:rPr lang="es-ES" sz="1000" b="0" i="0" u="none" strike="noStrike" kern="1200" baseline="0" dirty="0" err="1" smtClean="0">
                          <a:solidFill>
                            <a:srgbClr val="000000"/>
                          </a:solidFill>
                          <a:effectLst/>
                          <a:latin typeface="Calibri"/>
                          <a:ea typeface="+mn-ea"/>
                          <a:cs typeface="+mn-cs"/>
                        </a:rPr>
                        <a:t>Ids</a:t>
                      </a:r>
                      <a:r>
                        <a:rPr lang="es-ES" sz="1000" b="0" i="0" u="none" strike="noStrike" kern="1200" baseline="0" dirty="0" smtClean="0">
                          <a:solidFill>
                            <a:srgbClr val="000000"/>
                          </a:solidFill>
                          <a:effectLst/>
                          <a:latin typeface="Calibri"/>
                          <a:ea typeface="+mn-ea"/>
                          <a:cs typeface="+mn-cs"/>
                        </a:rPr>
                        <a:t> en LTE2100. Este cambio será temporal hasta  la aparición de Single OM</a:t>
                      </a:r>
                      <a:endParaRPr lang="en-GB" sz="1000" b="0" i="0" u="none" strike="noStrike" kern="1200" baseline="0" dirty="0">
                        <a:solidFill>
                          <a:srgbClr val="000000"/>
                        </a:solidFill>
                        <a:effectLst/>
                        <a:latin typeface="Calibri"/>
                        <a:ea typeface="+mn-ea"/>
                        <a:cs typeface="+mn-cs"/>
                      </a:endParaRPr>
                    </a:p>
                  </a:txBody>
                  <a:tcPr marL="9525" marR="9525" marT="9525"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hMerge="1">
                  <a:txBody>
                    <a:bodyPr/>
                    <a:lstStyle/>
                    <a:p>
                      <a:pPr algn="l" fontAlgn="t"/>
                      <a:endParaRPr lang="en-GB" sz="1000" b="1" i="0" u="none" strike="noStrike" dirty="0">
                        <a:solidFill>
                          <a:srgbClr val="000000"/>
                        </a:solidFill>
                        <a:effectLst/>
                        <a:latin typeface="Calibri"/>
                      </a:endParaRPr>
                    </a:p>
                  </a:txBody>
                  <a:tcPr marL="9525" marR="9525" marT="9525" marB="0">
                    <a:lnL>
                      <a:noFill/>
                    </a:lnL>
                    <a:lnR>
                      <a:noFill/>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hMerge="1">
                  <a:txBody>
                    <a:bodyPr/>
                    <a:lstStyle/>
                    <a:p>
                      <a:pPr algn="l" fontAlgn="t"/>
                      <a:endParaRPr lang="en-GB" sz="1000" b="1" i="0" u="none" strike="noStrike" dirty="0">
                        <a:solidFill>
                          <a:srgbClr val="000000"/>
                        </a:solidFill>
                        <a:effectLst/>
                        <a:latin typeface="Calibri"/>
                      </a:endParaRPr>
                    </a:p>
                  </a:txBody>
                  <a:tcPr marL="9525" marR="9525" marT="9525" marB="0">
                    <a:lnL>
                      <a:noFill/>
                    </a:lnL>
                    <a:lnR>
                      <a:noFill/>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hMerge="1">
                  <a:txBody>
                    <a:bodyPr/>
                    <a:lstStyle/>
                    <a:p>
                      <a:pPr algn="l" fontAlgn="t"/>
                      <a:endParaRPr lang="en-GB" sz="1000" b="1" i="0" u="none" strike="noStrike" dirty="0">
                        <a:solidFill>
                          <a:srgbClr val="000000"/>
                        </a:solidFill>
                        <a:effectLst/>
                        <a:latin typeface="Calibri"/>
                      </a:endParaRPr>
                    </a:p>
                  </a:txBody>
                  <a:tcPr marL="9525" marR="9525" marT="9525" marB="0">
                    <a:lnL>
                      <a:noFill/>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r>
              <a:tr h="229605">
                <a:tc>
                  <a:txBody>
                    <a:bodyPr/>
                    <a:lstStyle/>
                    <a:p>
                      <a:pPr marL="0" algn="r" defTabSz="914400" rtl="0" eaLnBrk="1" fontAlgn="t" latinLnBrk="0" hangingPunct="1"/>
                      <a:r>
                        <a:rPr lang="es-ES" sz="1000" b="0" i="0" u="none" strike="noStrike" kern="1200" dirty="0" smtClean="0">
                          <a:solidFill>
                            <a:srgbClr val="000000"/>
                          </a:solidFill>
                          <a:effectLst/>
                          <a:latin typeface="Calibri"/>
                          <a:ea typeface="+mn-ea"/>
                          <a:cs typeface="+mn-cs"/>
                        </a:rPr>
                        <a:t>8</a:t>
                      </a:r>
                      <a:endParaRPr lang="en-GB" sz="1000" b="0" i="0" u="none" strike="noStrike" kern="1200" dirty="0">
                        <a:solidFill>
                          <a:srgbClr val="000000"/>
                        </a:solidFill>
                        <a:effectLst/>
                        <a:latin typeface="Calibri"/>
                        <a:ea typeface="+mn-ea"/>
                        <a:cs typeface="+mn-cs"/>
                      </a:endParaRPr>
                    </a:p>
                  </a:txBody>
                  <a:tcPr marL="9525" marR="9525" marT="9525"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a:txBody>
                    <a:bodyPr/>
                    <a:lstStyle/>
                    <a:p>
                      <a:pPr marL="0" algn="ctr" defTabSz="914400" rtl="0" eaLnBrk="1" fontAlgn="t" latinLnBrk="0" hangingPunct="1"/>
                      <a:r>
                        <a:rPr lang="es-ES" sz="1000" b="1" i="0" u="none" strike="noStrike" kern="1200" dirty="0" smtClean="0">
                          <a:solidFill>
                            <a:srgbClr val="000000"/>
                          </a:solidFill>
                          <a:effectLst/>
                          <a:latin typeface="Calibri"/>
                          <a:ea typeface="+mn-ea"/>
                          <a:cs typeface="+mn-cs"/>
                        </a:rPr>
                        <a:t>09/07/2015</a:t>
                      </a:r>
                      <a:endParaRPr lang="en-GB" sz="1000" b="1" i="0" u="none" strike="noStrike" kern="1200" dirty="0">
                        <a:solidFill>
                          <a:srgbClr val="000000"/>
                        </a:solidFill>
                        <a:effectLst/>
                        <a:latin typeface="Calibri"/>
                        <a:ea typeface="+mn-ea"/>
                        <a:cs typeface="+mn-cs"/>
                      </a:endParaRPr>
                    </a:p>
                  </a:txBody>
                  <a:tcPr marL="9525" marR="9525" marT="9525"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gridSpan="2">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s-ES" sz="1000" b="1" i="0" u="none" strike="noStrike" kern="1200" dirty="0" smtClean="0">
                          <a:solidFill>
                            <a:srgbClr val="000000"/>
                          </a:solidFill>
                          <a:effectLst/>
                          <a:latin typeface="Calibri"/>
                          <a:ea typeface="+mn-ea"/>
                          <a:cs typeface="+mn-cs"/>
                        </a:rPr>
                        <a:t>VF-ES NNPO- Mobile </a:t>
                      </a:r>
                      <a:r>
                        <a:rPr lang="es-ES" sz="1000" b="1" i="0" u="none" strike="noStrike" kern="1200" dirty="0" err="1" smtClean="0">
                          <a:solidFill>
                            <a:srgbClr val="000000"/>
                          </a:solidFill>
                          <a:effectLst/>
                          <a:latin typeface="Calibri"/>
                          <a:ea typeface="+mn-ea"/>
                          <a:cs typeface="+mn-cs"/>
                        </a:rPr>
                        <a:t>Optimisation</a:t>
                      </a:r>
                      <a:endParaRPr lang="en-GB" sz="1000" b="1" i="0" u="none" strike="noStrike" kern="1200" dirty="0">
                        <a:solidFill>
                          <a:srgbClr val="000000"/>
                        </a:solidFill>
                        <a:effectLst/>
                        <a:latin typeface="Calibri"/>
                        <a:ea typeface="+mn-ea"/>
                        <a:cs typeface="+mn-cs"/>
                      </a:endParaRPr>
                    </a:p>
                  </a:txBody>
                  <a:tcPr marL="9525" marR="9525" marT="9525"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hMerge="1">
                  <a:txBody>
                    <a:bodyPr/>
                    <a:lstStyle/>
                    <a:p>
                      <a:endParaRPr lang="en-GB"/>
                    </a:p>
                  </a:txBody>
                  <a:tcPr/>
                </a:tc>
                <a:tc gridSpan="4">
                  <a:txBody>
                    <a:bodyPr/>
                    <a:lstStyle/>
                    <a:p>
                      <a:pPr marL="0" algn="l" defTabSz="914400" rtl="0" eaLnBrk="1" fontAlgn="t" latinLnBrk="0" hangingPunct="1"/>
                      <a:r>
                        <a:rPr lang="es-ES" sz="1000" b="0" i="0" u="none" strike="noStrike" kern="1200" baseline="0" dirty="0" smtClean="0">
                          <a:solidFill>
                            <a:srgbClr val="000000"/>
                          </a:solidFill>
                          <a:effectLst/>
                          <a:latin typeface="Calibri"/>
                          <a:ea typeface="+mn-ea"/>
                          <a:cs typeface="+mn-cs"/>
                        </a:rPr>
                        <a:t>Se añaden Reglas Integración LTE800 en zonas RSH. </a:t>
                      </a:r>
                    </a:p>
                    <a:p>
                      <a:pPr marL="0" algn="l" defTabSz="914400" rtl="0" eaLnBrk="1" fontAlgn="t" latinLnBrk="0" hangingPunct="1"/>
                      <a:r>
                        <a:rPr lang="es-ES" sz="1000" b="0" i="0" u="none" strike="noStrike" kern="1200" baseline="0" dirty="0" err="1" smtClean="0">
                          <a:solidFill>
                            <a:srgbClr val="000000"/>
                          </a:solidFill>
                          <a:effectLst/>
                          <a:latin typeface="Calibri"/>
                          <a:ea typeface="+mn-ea"/>
                          <a:cs typeface="+mn-cs"/>
                        </a:rPr>
                        <a:t>Slide</a:t>
                      </a:r>
                      <a:r>
                        <a:rPr lang="es-ES" sz="1000" b="0" i="0" u="none" strike="noStrike" kern="1200" baseline="0" dirty="0" smtClean="0">
                          <a:solidFill>
                            <a:srgbClr val="000000"/>
                          </a:solidFill>
                          <a:effectLst/>
                          <a:latin typeface="Calibri"/>
                          <a:ea typeface="+mn-ea"/>
                          <a:cs typeface="+mn-cs"/>
                        </a:rPr>
                        <a:t> 57. Añadido parámetro </a:t>
                      </a:r>
                      <a:r>
                        <a:rPr lang="es-ES" sz="1000" b="0" i="0" u="none" strike="noStrike" kern="1200" baseline="0" dirty="0" err="1" smtClean="0">
                          <a:solidFill>
                            <a:srgbClr val="000000"/>
                          </a:solidFill>
                          <a:effectLst/>
                          <a:latin typeface="Calibri"/>
                          <a:ea typeface="+mn-ea"/>
                          <a:cs typeface="+mn-cs"/>
                        </a:rPr>
                        <a:t>Frequency</a:t>
                      </a:r>
                      <a:r>
                        <a:rPr lang="es-ES" sz="1000" b="0" i="0" u="none" strike="noStrike" kern="1200" baseline="0" dirty="0" smtClean="0">
                          <a:solidFill>
                            <a:srgbClr val="000000"/>
                          </a:solidFill>
                          <a:effectLst/>
                          <a:latin typeface="Calibri"/>
                          <a:ea typeface="+mn-ea"/>
                          <a:cs typeface="+mn-cs"/>
                        </a:rPr>
                        <a:t> </a:t>
                      </a:r>
                      <a:r>
                        <a:rPr lang="es-ES" sz="1000" b="0" i="0" u="none" strike="noStrike" kern="1200" baseline="0" dirty="0" err="1" smtClean="0">
                          <a:solidFill>
                            <a:srgbClr val="000000"/>
                          </a:solidFill>
                          <a:effectLst/>
                          <a:latin typeface="Calibri"/>
                          <a:ea typeface="+mn-ea"/>
                          <a:cs typeface="+mn-cs"/>
                        </a:rPr>
                        <a:t>Priority</a:t>
                      </a:r>
                      <a:r>
                        <a:rPr lang="es-ES" sz="1000" b="0" i="0" u="none" strike="noStrike" kern="1200" baseline="0" dirty="0" smtClean="0">
                          <a:solidFill>
                            <a:srgbClr val="000000"/>
                          </a:solidFill>
                          <a:effectLst/>
                          <a:latin typeface="Calibri"/>
                          <a:ea typeface="+mn-ea"/>
                          <a:cs typeface="+mn-cs"/>
                        </a:rPr>
                        <a:t> </a:t>
                      </a:r>
                      <a:r>
                        <a:rPr lang="es-ES" sz="1000" b="0" i="0" u="none" strike="noStrike" kern="1200" baseline="0" dirty="0" err="1" smtClean="0">
                          <a:solidFill>
                            <a:srgbClr val="000000"/>
                          </a:solidFill>
                          <a:effectLst/>
                          <a:latin typeface="Calibri"/>
                          <a:ea typeface="+mn-ea"/>
                          <a:cs typeface="+mn-cs"/>
                        </a:rPr>
                        <a:t>for</a:t>
                      </a:r>
                      <a:r>
                        <a:rPr lang="es-ES" sz="1000" b="0" i="0" u="none" strike="noStrike" kern="1200" baseline="0" dirty="0" smtClean="0">
                          <a:solidFill>
                            <a:srgbClr val="000000"/>
                          </a:solidFill>
                          <a:effectLst/>
                          <a:latin typeface="Calibri"/>
                          <a:ea typeface="+mn-ea"/>
                          <a:cs typeface="+mn-cs"/>
                        </a:rPr>
                        <a:t> </a:t>
                      </a:r>
                      <a:r>
                        <a:rPr lang="es-ES" sz="1000" b="0" i="0" u="none" strike="noStrike" kern="1200" baseline="0" dirty="0" err="1" smtClean="0">
                          <a:solidFill>
                            <a:srgbClr val="000000"/>
                          </a:solidFill>
                          <a:effectLst/>
                          <a:latin typeface="Calibri"/>
                          <a:ea typeface="+mn-ea"/>
                          <a:cs typeface="+mn-cs"/>
                        </a:rPr>
                        <a:t>Connected</a:t>
                      </a:r>
                      <a:r>
                        <a:rPr lang="es-ES" sz="1000" b="0" i="0" u="none" strike="noStrike" kern="1200" baseline="0" dirty="0" smtClean="0">
                          <a:solidFill>
                            <a:srgbClr val="000000"/>
                          </a:solidFill>
                          <a:effectLst/>
                          <a:latin typeface="Calibri"/>
                          <a:ea typeface="+mn-ea"/>
                          <a:cs typeface="+mn-cs"/>
                        </a:rPr>
                        <a:t> </a:t>
                      </a:r>
                      <a:r>
                        <a:rPr lang="es-ES" sz="1000" b="0" i="0" u="none" strike="noStrike" kern="1200" baseline="0" dirty="0" err="1" smtClean="0">
                          <a:solidFill>
                            <a:srgbClr val="000000"/>
                          </a:solidFill>
                          <a:effectLst/>
                          <a:latin typeface="Calibri"/>
                          <a:ea typeface="+mn-ea"/>
                          <a:cs typeface="+mn-cs"/>
                        </a:rPr>
                        <a:t>Mode</a:t>
                      </a:r>
                      <a:r>
                        <a:rPr lang="es-ES" sz="1000" b="0" i="0" u="none" strike="noStrike" kern="1200" baseline="0" dirty="0" smtClean="0">
                          <a:solidFill>
                            <a:srgbClr val="000000"/>
                          </a:solidFill>
                          <a:effectLst/>
                          <a:latin typeface="Calibri"/>
                          <a:ea typeface="+mn-ea"/>
                          <a:cs typeface="+mn-cs"/>
                        </a:rPr>
                        <a:t> para CSFB </a:t>
                      </a:r>
                    </a:p>
                  </a:txBody>
                  <a:tcPr marL="9525" marR="9525" marT="9525"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hMerge="1">
                  <a:txBody>
                    <a:bodyPr/>
                    <a:lstStyle/>
                    <a:p>
                      <a:pPr algn="l" fontAlgn="t"/>
                      <a:endParaRPr lang="en-GB" sz="1000" b="1" i="0" u="none" strike="noStrike">
                        <a:solidFill>
                          <a:srgbClr val="000000"/>
                        </a:solidFill>
                        <a:effectLst/>
                        <a:latin typeface="Calibri"/>
                      </a:endParaRPr>
                    </a:p>
                  </a:txBody>
                  <a:tcPr marL="9525" marR="9525" marT="9525" marB="0">
                    <a:lnL>
                      <a:noFill/>
                    </a:lnL>
                    <a:lnR>
                      <a:noFill/>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hMerge="1">
                  <a:txBody>
                    <a:bodyPr/>
                    <a:lstStyle/>
                    <a:p>
                      <a:pPr algn="l" fontAlgn="t"/>
                      <a:endParaRPr lang="en-GB" sz="1000" b="1" i="0" u="none" strike="noStrike">
                        <a:solidFill>
                          <a:srgbClr val="000000"/>
                        </a:solidFill>
                        <a:effectLst/>
                        <a:latin typeface="Calibri"/>
                      </a:endParaRPr>
                    </a:p>
                  </a:txBody>
                  <a:tcPr marL="9525" marR="9525" marT="9525" marB="0">
                    <a:lnL>
                      <a:noFill/>
                    </a:lnL>
                    <a:lnR>
                      <a:noFill/>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hMerge="1">
                  <a:txBody>
                    <a:bodyPr/>
                    <a:lstStyle/>
                    <a:p>
                      <a:pPr algn="l" fontAlgn="t"/>
                      <a:endParaRPr lang="en-GB" sz="1000" b="1" i="0" u="none" strike="noStrike" dirty="0">
                        <a:solidFill>
                          <a:srgbClr val="000000"/>
                        </a:solidFill>
                        <a:effectLst/>
                        <a:latin typeface="Calibri"/>
                      </a:endParaRPr>
                    </a:p>
                  </a:txBody>
                  <a:tcPr marL="9525" marR="9525" marT="9525" marB="0">
                    <a:lnL>
                      <a:noFill/>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r>
              <a:tr h="229605">
                <a:tc>
                  <a:txBody>
                    <a:bodyPr/>
                    <a:lstStyle/>
                    <a:p>
                      <a:pPr algn="r" fontAlgn="t"/>
                      <a:r>
                        <a:rPr lang="en-GB" sz="1000" b="1" i="0" u="none" strike="noStrike" dirty="0" smtClean="0">
                          <a:solidFill>
                            <a:srgbClr val="000000"/>
                          </a:solidFill>
                          <a:effectLst/>
                          <a:latin typeface="Calibri"/>
                        </a:rPr>
                        <a:t>8.1</a:t>
                      </a:r>
                      <a:endParaRPr lang="en-GB" sz="1000" b="1" i="0" u="none" strike="noStrike" dirty="0">
                        <a:solidFill>
                          <a:srgbClr val="000000"/>
                        </a:solidFill>
                        <a:effectLst/>
                        <a:latin typeface="Calibri"/>
                      </a:endParaRPr>
                    </a:p>
                  </a:txBody>
                  <a:tcPr marL="9525" marR="9525" marT="9525"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a:txBody>
                    <a:bodyPr/>
                    <a:lstStyle/>
                    <a:p>
                      <a:pPr algn="ctr" fontAlgn="t"/>
                      <a:r>
                        <a:rPr lang="en-GB" sz="1000" b="1" i="0" u="none" strike="noStrike" dirty="0" smtClean="0">
                          <a:solidFill>
                            <a:srgbClr val="000000"/>
                          </a:solidFill>
                          <a:effectLst/>
                          <a:latin typeface="Calibri"/>
                        </a:rPr>
                        <a:t>20/07/2015</a:t>
                      </a:r>
                      <a:r>
                        <a:rPr lang="en-GB" sz="1000" b="1" i="0" u="none" strike="noStrike" dirty="0">
                          <a:solidFill>
                            <a:srgbClr val="000000"/>
                          </a:solidFill>
                          <a:effectLst/>
                          <a:latin typeface="Calibri"/>
                        </a:rPr>
                        <a:t> </a:t>
                      </a:r>
                    </a:p>
                  </a:txBody>
                  <a:tcPr marL="9525" marR="9525" marT="9525"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gridSpan="2">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s-ES" sz="1000" b="1" i="0" u="none" strike="noStrike" kern="1200" dirty="0" smtClean="0">
                          <a:solidFill>
                            <a:srgbClr val="000000"/>
                          </a:solidFill>
                          <a:effectLst/>
                          <a:latin typeface="Calibri"/>
                          <a:ea typeface="+mn-ea"/>
                          <a:cs typeface="+mn-cs"/>
                        </a:rPr>
                        <a:t>VF-ES NNPO- Mobile </a:t>
                      </a:r>
                      <a:r>
                        <a:rPr lang="es-ES" sz="1000" b="1" i="0" u="none" strike="noStrike" kern="1200" dirty="0" err="1" smtClean="0">
                          <a:solidFill>
                            <a:srgbClr val="000000"/>
                          </a:solidFill>
                          <a:effectLst/>
                          <a:latin typeface="Calibri"/>
                          <a:ea typeface="+mn-ea"/>
                          <a:cs typeface="+mn-cs"/>
                        </a:rPr>
                        <a:t>Optimisation</a:t>
                      </a:r>
                      <a:endParaRPr lang="en-GB" sz="1000" b="1" i="0" u="none" strike="noStrike" kern="1200" dirty="0" smtClean="0">
                        <a:solidFill>
                          <a:srgbClr val="000000"/>
                        </a:solidFill>
                        <a:effectLst/>
                        <a:latin typeface="Calibri"/>
                        <a:ea typeface="+mn-ea"/>
                        <a:cs typeface="+mn-cs"/>
                      </a:endParaRPr>
                    </a:p>
                    <a:p>
                      <a:pPr algn="ctr" fontAlgn="t"/>
                      <a:r>
                        <a:rPr lang="en-GB" sz="1000" b="1" i="0" u="none" strike="noStrike" dirty="0">
                          <a:solidFill>
                            <a:srgbClr val="000000"/>
                          </a:solidFill>
                          <a:effectLst/>
                          <a:latin typeface="Calibri"/>
                        </a:rPr>
                        <a:t> </a:t>
                      </a:r>
                    </a:p>
                  </a:txBody>
                  <a:tcPr marL="9525" marR="9525" marT="9525"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hMerge="1">
                  <a:txBody>
                    <a:bodyPr/>
                    <a:lstStyle/>
                    <a:p>
                      <a:endParaRPr lang="en-GB"/>
                    </a:p>
                  </a:txBody>
                  <a:tcPr/>
                </a:tc>
                <a:tc gridSpan="4">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s-ES" sz="1000" b="0" i="0" u="none" strike="noStrike" kern="1200" baseline="0" dirty="0" err="1" smtClean="0">
                          <a:solidFill>
                            <a:srgbClr val="000000"/>
                          </a:solidFill>
                          <a:effectLst/>
                          <a:latin typeface="Calibri"/>
                          <a:ea typeface="+mn-ea"/>
                          <a:cs typeface="+mn-cs"/>
                        </a:rPr>
                        <a:t>Slide</a:t>
                      </a:r>
                      <a:r>
                        <a:rPr lang="es-ES" sz="1000" b="0" i="0" u="none" strike="noStrike" kern="1200" baseline="0" dirty="0" smtClean="0">
                          <a:solidFill>
                            <a:srgbClr val="000000"/>
                          </a:solidFill>
                          <a:effectLst/>
                          <a:latin typeface="Calibri"/>
                          <a:ea typeface="+mn-ea"/>
                          <a:cs typeface="+mn-cs"/>
                        </a:rPr>
                        <a:t> 63- Cambiado formato plantilla de “celda 3G  - </a:t>
                      </a:r>
                      <a:r>
                        <a:rPr lang="es-ES" sz="1000" b="0" i="0" u="none" strike="noStrike" kern="1200" baseline="0" dirty="0" err="1" smtClean="0">
                          <a:solidFill>
                            <a:srgbClr val="000000"/>
                          </a:solidFill>
                          <a:effectLst/>
                          <a:latin typeface="Calibri"/>
                          <a:ea typeface="+mn-ea"/>
                          <a:cs typeface="+mn-cs"/>
                        </a:rPr>
                        <a:t>frec</a:t>
                      </a:r>
                      <a:r>
                        <a:rPr lang="es-ES" sz="1000" b="0" i="0" u="none" strike="noStrike" kern="1200" baseline="0" dirty="0" smtClean="0">
                          <a:solidFill>
                            <a:srgbClr val="000000"/>
                          </a:solidFill>
                          <a:effectLst/>
                          <a:latin typeface="Calibri"/>
                          <a:ea typeface="+mn-ea"/>
                          <a:cs typeface="+mn-cs"/>
                        </a:rPr>
                        <a:t> vecina LTE” para red naranja. (se amplía el número de campos a rellenar, entre ellos el EARFCN DL LTE) </a:t>
                      </a:r>
                      <a:endParaRPr lang="en-GB" sz="1000" b="0" i="0" u="none" strike="noStrike" kern="1200" baseline="0" dirty="0" smtClean="0">
                        <a:solidFill>
                          <a:srgbClr val="000000"/>
                        </a:solidFill>
                        <a:effectLst/>
                        <a:latin typeface="Calibri"/>
                        <a:ea typeface="+mn-ea"/>
                        <a:cs typeface="+mn-cs"/>
                      </a:endParaRPr>
                    </a:p>
                  </a:txBody>
                  <a:tcPr marL="9525" marR="9525" marT="9525"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hMerge="1">
                  <a:txBody>
                    <a:bodyPr/>
                    <a:lstStyle/>
                    <a:p>
                      <a:pPr algn="l" fontAlgn="t"/>
                      <a:endParaRPr lang="en-GB" sz="1000" b="1" i="0" u="none" strike="noStrike">
                        <a:solidFill>
                          <a:srgbClr val="000000"/>
                        </a:solidFill>
                        <a:effectLst/>
                        <a:latin typeface="Calibri"/>
                      </a:endParaRPr>
                    </a:p>
                  </a:txBody>
                  <a:tcPr marL="9525" marR="9525" marT="9525" marB="0">
                    <a:lnL>
                      <a:noFill/>
                    </a:lnL>
                    <a:lnR>
                      <a:noFill/>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hMerge="1">
                  <a:txBody>
                    <a:bodyPr/>
                    <a:lstStyle/>
                    <a:p>
                      <a:pPr algn="l" fontAlgn="t"/>
                      <a:endParaRPr lang="en-GB" sz="1000" b="1" i="0" u="none" strike="noStrike">
                        <a:solidFill>
                          <a:srgbClr val="000000"/>
                        </a:solidFill>
                        <a:effectLst/>
                        <a:latin typeface="Calibri"/>
                      </a:endParaRPr>
                    </a:p>
                  </a:txBody>
                  <a:tcPr marL="9525" marR="9525" marT="9525" marB="0">
                    <a:lnL>
                      <a:noFill/>
                    </a:lnL>
                    <a:lnR>
                      <a:noFill/>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hMerge="1">
                  <a:txBody>
                    <a:bodyPr/>
                    <a:lstStyle/>
                    <a:p>
                      <a:pPr algn="l" fontAlgn="t"/>
                      <a:endParaRPr lang="en-GB" sz="1000" b="1" i="0" u="none" strike="noStrike" dirty="0">
                        <a:solidFill>
                          <a:srgbClr val="000000"/>
                        </a:solidFill>
                        <a:effectLst/>
                        <a:latin typeface="Calibri"/>
                      </a:endParaRPr>
                    </a:p>
                  </a:txBody>
                  <a:tcPr marL="9525" marR="9525" marT="9525" marB="0">
                    <a:lnL>
                      <a:noFill/>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r>
              <a:tr h="229605">
                <a:tc>
                  <a:txBody>
                    <a:bodyPr/>
                    <a:lstStyle/>
                    <a:p>
                      <a:pPr algn="r" fontAlgn="t"/>
                      <a:r>
                        <a:rPr lang="en-GB" sz="1000" b="1" i="0" u="none" strike="noStrike" dirty="0">
                          <a:solidFill>
                            <a:srgbClr val="000000"/>
                          </a:solidFill>
                          <a:effectLst/>
                          <a:latin typeface="Calibri"/>
                        </a:rPr>
                        <a:t> </a:t>
                      </a:r>
                      <a:r>
                        <a:rPr lang="en-GB" sz="1000" b="1" i="0" u="none" strike="noStrike" dirty="0" smtClean="0">
                          <a:solidFill>
                            <a:srgbClr val="000000"/>
                          </a:solidFill>
                          <a:effectLst/>
                          <a:latin typeface="Calibri"/>
                        </a:rPr>
                        <a:t>9</a:t>
                      </a:r>
                      <a:endParaRPr lang="en-GB" sz="1000" b="1" i="0" u="none" strike="noStrike" dirty="0">
                        <a:solidFill>
                          <a:srgbClr val="000000"/>
                        </a:solidFill>
                        <a:effectLst/>
                        <a:latin typeface="Calibri"/>
                      </a:endParaRPr>
                    </a:p>
                  </a:txBody>
                  <a:tcPr marL="9525" marR="9525" marT="9525"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a:txBody>
                    <a:bodyPr/>
                    <a:lstStyle/>
                    <a:p>
                      <a:pPr algn="ctr" fontAlgn="t"/>
                      <a:r>
                        <a:rPr lang="en-GB" sz="1000" b="1" i="0" u="none" strike="noStrike" dirty="0" smtClean="0">
                          <a:solidFill>
                            <a:srgbClr val="000000"/>
                          </a:solidFill>
                          <a:effectLst/>
                          <a:latin typeface="Calibri"/>
                        </a:rPr>
                        <a:t>16/07/2015</a:t>
                      </a:r>
                      <a:r>
                        <a:rPr lang="en-GB" sz="1000" b="1" i="0" u="none" strike="noStrike" dirty="0">
                          <a:solidFill>
                            <a:srgbClr val="000000"/>
                          </a:solidFill>
                          <a:effectLst/>
                          <a:latin typeface="Calibri"/>
                        </a:rPr>
                        <a:t> </a:t>
                      </a:r>
                    </a:p>
                  </a:txBody>
                  <a:tcPr marL="9525" marR="9525" marT="9525"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gridSpan="2">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s-ES" sz="1000" b="1" i="0" u="none" strike="noStrike" kern="1200" dirty="0" smtClean="0">
                          <a:solidFill>
                            <a:srgbClr val="000000"/>
                          </a:solidFill>
                          <a:effectLst/>
                          <a:latin typeface="Calibri"/>
                          <a:ea typeface="+mn-ea"/>
                          <a:cs typeface="+mn-cs"/>
                        </a:rPr>
                        <a:t>VF-ES NNPO- Mobile </a:t>
                      </a:r>
                      <a:r>
                        <a:rPr lang="es-ES" sz="1000" b="1" i="0" u="none" strike="noStrike" kern="1200" dirty="0" err="1" smtClean="0">
                          <a:solidFill>
                            <a:srgbClr val="000000"/>
                          </a:solidFill>
                          <a:effectLst/>
                          <a:latin typeface="Calibri"/>
                          <a:ea typeface="+mn-ea"/>
                          <a:cs typeface="+mn-cs"/>
                        </a:rPr>
                        <a:t>Optimisation</a:t>
                      </a:r>
                      <a:endParaRPr lang="en-GB" sz="1000" b="1" i="0" u="none" strike="noStrike" kern="1200" dirty="0" smtClean="0">
                        <a:solidFill>
                          <a:srgbClr val="000000"/>
                        </a:solidFill>
                        <a:effectLst/>
                        <a:latin typeface="Calibri"/>
                        <a:ea typeface="+mn-ea"/>
                        <a:cs typeface="+mn-cs"/>
                      </a:endParaRPr>
                    </a:p>
                    <a:p>
                      <a:pPr algn="ctr" fontAlgn="t"/>
                      <a:r>
                        <a:rPr lang="en-GB" sz="1000" b="1" i="0" u="none" strike="noStrike" dirty="0">
                          <a:solidFill>
                            <a:srgbClr val="000000"/>
                          </a:solidFill>
                          <a:effectLst/>
                          <a:latin typeface="Calibri"/>
                        </a:rPr>
                        <a:t> </a:t>
                      </a:r>
                    </a:p>
                  </a:txBody>
                  <a:tcPr marL="9525" marR="9525" marT="9525"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hMerge="1">
                  <a:txBody>
                    <a:bodyPr/>
                    <a:lstStyle/>
                    <a:p>
                      <a:endParaRPr lang="en-GB"/>
                    </a:p>
                  </a:txBody>
                  <a:tcPr/>
                </a:tc>
                <a:tc gridSpan="4">
                  <a:txBody>
                    <a:bodyPr/>
                    <a:lstStyle/>
                    <a:p>
                      <a:pPr algn="l" fontAlgn="t"/>
                      <a:r>
                        <a:rPr lang="es-ES" sz="1000" b="0" i="0" u="none" strike="noStrike" kern="1200" baseline="0" dirty="0" err="1" smtClean="0">
                          <a:solidFill>
                            <a:srgbClr val="000000"/>
                          </a:solidFill>
                          <a:effectLst/>
                          <a:latin typeface="Calibri"/>
                          <a:ea typeface="+mn-ea"/>
                          <a:cs typeface="+mn-cs"/>
                        </a:rPr>
                        <a:t>Slide</a:t>
                      </a:r>
                      <a:r>
                        <a:rPr lang="es-ES" sz="1000" b="0" i="0" u="none" strike="noStrike" kern="1200" baseline="0" dirty="0" smtClean="0">
                          <a:solidFill>
                            <a:srgbClr val="000000"/>
                          </a:solidFill>
                          <a:effectLst/>
                          <a:latin typeface="Calibri"/>
                          <a:ea typeface="+mn-ea"/>
                          <a:cs typeface="+mn-cs"/>
                        </a:rPr>
                        <a:t> 57. Nueva regla para el valor del parámetro </a:t>
                      </a:r>
                      <a:r>
                        <a:rPr lang="es-ES" sz="1000" b="0" i="0" u="none" strike="noStrike" kern="1200" baseline="0" dirty="0" err="1" smtClean="0">
                          <a:solidFill>
                            <a:srgbClr val="000000"/>
                          </a:solidFill>
                          <a:effectLst/>
                          <a:latin typeface="Calibri"/>
                          <a:ea typeface="+mn-ea"/>
                          <a:cs typeface="+mn-cs"/>
                        </a:rPr>
                        <a:t>Frequency</a:t>
                      </a:r>
                      <a:r>
                        <a:rPr lang="es-ES" sz="1000" b="0" i="0" u="none" strike="noStrike" kern="1200" baseline="0" dirty="0" smtClean="0">
                          <a:solidFill>
                            <a:srgbClr val="000000"/>
                          </a:solidFill>
                          <a:effectLst/>
                          <a:latin typeface="Calibri"/>
                          <a:ea typeface="+mn-ea"/>
                          <a:cs typeface="+mn-cs"/>
                        </a:rPr>
                        <a:t> </a:t>
                      </a:r>
                      <a:r>
                        <a:rPr lang="es-ES" sz="1000" b="0" i="0" u="none" strike="noStrike" kern="1200" baseline="0" dirty="0" err="1" smtClean="0">
                          <a:solidFill>
                            <a:srgbClr val="000000"/>
                          </a:solidFill>
                          <a:effectLst/>
                          <a:latin typeface="Calibri"/>
                          <a:ea typeface="+mn-ea"/>
                          <a:cs typeface="+mn-cs"/>
                        </a:rPr>
                        <a:t>Priority</a:t>
                      </a:r>
                      <a:r>
                        <a:rPr lang="es-ES" sz="1000" b="0" i="0" u="none" strike="noStrike" kern="1200" baseline="0" dirty="0" smtClean="0">
                          <a:solidFill>
                            <a:srgbClr val="000000"/>
                          </a:solidFill>
                          <a:effectLst/>
                          <a:latin typeface="Calibri"/>
                          <a:ea typeface="+mn-ea"/>
                          <a:cs typeface="+mn-cs"/>
                        </a:rPr>
                        <a:t> </a:t>
                      </a:r>
                      <a:r>
                        <a:rPr lang="es-ES" sz="1000" b="0" i="0" u="none" strike="noStrike" kern="1200" baseline="0" dirty="0" err="1" smtClean="0">
                          <a:solidFill>
                            <a:srgbClr val="000000"/>
                          </a:solidFill>
                          <a:effectLst/>
                          <a:latin typeface="Calibri"/>
                          <a:ea typeface="+mn-ea"/>
                          <a:cs typeface="+mn-cs"/>
                        </a:rPr>
                        <a:t>for</a:t>
                      </a:r>
                      <a:r>
                        <a:rPr lang="es-ES" sz="1000" b="0" i="0" u="none" strike="noStrike" kern="1200" baseline="0" dirty="0" smtClean="0">
                          <a:solidFill>
                            <a:srgbClr val="000000"/>
                          </a:solidFill>
                          <a:effectLst/>
                          <a:latin typeface="Calibri"/>
                          <a:ea typeface="+mn-ea"/>
                          <a:cs typeface="+mn-cs"/>
                        </a:rPr>
                        <a:t> </a:t>
                      </a:r>
                      <a:r>
                        <a:rPr lang="es-ES" sz="1000" b="0" i="0" u="none" strike="noStrike" kern="1200" baseline="0" dirty="0" err="1" smtClean="0">
                          <a:solidFill>
                            <a:srgbClr val="000000"/>
                          </a:solidFill>
                          <a:effectLst/>
                          <a:latin typeface="Calibri"/>
                          <a:ea typeface="+mn-ea"/>
                          <a:cs typeface="+mn-cs"/>
                        </a:rPr>
                        <a:t>Connected</a:t>
                      </a:r>
                      <a:r>
                        <a:rPr lang="es-ES" sz="1000" b="0" i="0" u="none" strike="noStrike" kern="1200" baseline="0" dirty="0" smtClean="0">
                          <a:solidFill>
                            <a:srgbClr val="000000"/>
                          </a:solidFill>
                          <a:effectLst/>
                          <a:latin typeface="Calibri"/>
                          <a:ea typeface="+mn-ea"/>
                          <a:cs typeface="+mn-cs"/>
                        </a:rPr>
                        <a:t> </a:t>
                      </a:r>
                      <a:r>
                        <a:rPr lang="es-ES" sz="1000" b="0" i="0" u="none" strike="noStrike" kern="1200" baseline="0" dirty="0" err="1" smtClean="0">
                          <a:solidFill>
                            <a:srgbClr val="000000"/>
                          </a:solidFill>
                          <a:effectLst/>
                          <a:latin typeface="Calibri"/>
                          <a:ea typeface="+mn-ea"/>
                          <a:cs typeface="+mn-cs"/>
                        </a:rPr>
                        <a:t>Mode</a:t>
                      </a:r>
                      <a:r>
                        <a:rPr lang="es-ES" sz="1000" b="0" i="0" u="none" strike="noStrike" kern="1200" baseline="0" dirty="0" smtClean="0">
                          <a:solidFill>
                            <a:srgbClr val="000000"/>
                          </a:solidFill>
                          <a:effectLst/>
                          <a:latin typeface="Calibri"/>
                          <a:ea typeface="+mn-ea"/>
                          <a:cs typeface="+mn-cs"/>
                        </a:rPr>
                        <a:t> </a:t>
                      </a:r>
                    </a:p>
                    <a:p>
                      <a:pPr algn="l" fontAlgn="t"/>
                      <a:r>
                        <a:rPr lang="es-ES" sz="1000" b="0" i="0" u="none" strike="noStrike" kern="1200" baseline="0" dirty="0" err="1" smtClean="0">
                          <a:solidFill>
                            <a:srgbClr val="000000"/>
                          </a:solidFill>
                          <a:effectLst/>
                          <a:latin typeface="Calibri"/>
                          <a:ea typeface="+mn-ea"/>
                          <a:cs typeface="+mn-cs"/>
                        </a:rPr>
                        <a:t>Slide</a:t>
                      </a:r>
                      <a:r>
                        <a:rPr lang="es-ES" sz="1000" b="0" i="0" u="none" strike="noStrike" kern="1200" baseline="0" dirty="0" smtClean="0">
                          <a:solidFill>
                            <a:srgbClr val="000000"/>
                          </a:solidFill>
                          <a:effectLst/>
                          <a:latin typeface="Calibri"/>
                          <a:ea typeface="+mn-ea"/>
                          <a:cs typeface="+mn-cs"/>
                        </a:rPr>
                        <a:t> 58,59: Zona roja: obligatorio definir externas 3G y vecinas 3G U900 </a:t>
                      </a:r>
                      <a:r>
                        <a:rPr lang="es-ES" sz="1000" b="0" i="0" u="none" strike="noStrike" kern="1200" baseline="0" dirty="0" err="1" smtClean="0">
                          <a:solidFill>
                            <a:srgbClr val="000000"/>
                          </a:solidFill>
                          <a:effectLst/>
                          <a:latin typeface="Calibri"/>
                          <a:ea typeface="+mn-ea"/>
                          <a:cs typeface="+mn-cs"/>
                        </a:rPr>
                        <a:t>cosite</a:t>
                      </a:r>
                      <a:r>
                        <a:rPr lang="es-ES" sz="1000" b="0" i="0" u="none" strike="noStrike" kern="1200" baseline="0" dirty="0" smtClean="0">
                          <a:solidFill>
                            <a:srgbClr val="000000"/>
                          </a:solidFill>
                          <a:effectLst/>
                          <a:latin typeface="Calibri"/>
                          <a:ea typeface="+mn-ea"/>
                          <a:cs typeface="+mn-cs"/>
                        </a:rPr>
                        <a:t> (o U2100 F1 si no hay U900) </a:t>
                      </a:r>
                    </a:p>
                  </a:txBody>
                  <a:tcPr marL="9525" marR="9525" marT="9525"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hMerge="1">
                  <a:txBody>
                    <a:bodyPr/>
                    <a:lstStyle/>
                    <a:p>
                      <a:pPr algn="l" fontAlgn="t"/>
                      <a:endParaRPr lang="en-GB" sz="1000" b="1" i="0" u="none" strike="noStrike">
                        <a:solidFill>
                          <a:srgbClr val="000000"/>
                        </a:solidFill>
                        <a:effectLst/>
                        <a:latin typeface="Calibri"/>
                      </a:endParaRPr>
                    </a:p>
                  </a:txBody>
                  <a:tcPr marL="9525" marR="9525" marT="9525" marB="0">
                    <a:lnL>
                      <a:noFill/>
                    </a:lnL>
                    <a:lnR>
                      <a:noFill/>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hMerge="1">
                  <a:txBody>
                    <a:bodyPr/>
                    <a:lstStyle/>
                    <a:p>
                      <a:pPr algn="l" fontAlgn="t"/>
                      <a:endParaRPr lang="en-GB" sz="1000" b="1" i="0" u="none" strike="noStrike">
                        <a:solidFill>
                          <a:srgbClr val="000000"/>
                        </a:solidFill>
                        <a:effectLst/>
                        <a:latin typeface="Calibri"/>
                      </a:endParaRPr>
                    </a:p>
                  </a:txBody>
                  <a:tcPr marL="9525" marR="9525" marT="9525" marB="0">
                    <a:lnL>
                      <a:noFill/>
                    </a:lnL>
                    <a:lnR>
                      <a:noFill/>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hMerge="1">
                  <a:txBody>
                    <a:bodyPr/>
                    <a:lstStyle/>
                    <a:p>
                      <a:pPr algn="l" fontAlgn="t"/>
                      <a:endParaRPr lang="en-GB" sz="1000" b="1" i="0" u="none" strike="noStrike" dirty="0">
                        <a:solidFill>
                          <a:srgbClr val="000000"/>
                        </a:solidFill>
                        <a:effectLst/>
                        <a:latin typeface="Calibri"/>
                      </a:endParaRPr>
                    </a:p>
                  </a:txBody>
                  <a:tcPr marL="9525" marR="9525" marT="9525" marB="0">
                    <a:lnL>
                      <a:noFill/>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r>
            </a:tbl>
          </a:graphicData>
        </a:graphic>
      </p:graphicFrame>
    </p:spTree>
    <p:extLst>
      <p:ext uri="{BB962C8B-B14F-4D97-AF65-F5344CB8AC3E}">
        <p14:creationId xmlns:p14="http://schemas.microsoft.com/office/powerpoint/2010/main" val="16763073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PCI</a:t>
            </a:r>
            <a:endParaRPr lang="en-GB" dirty="0"/>
          </a:p>
        </p:txBody>
      </p:sp>
      <p:sp>
        <p:nvSpPr>
          <p:cNvPr id="4" name="3 Marcador de número de diapositiva"/>
          <p:cNvSpPr>
            <a:spLocks noGrp="1"/>
          </p:cNvSpPr>
          <p:nvPr>
            <p:ph type="sldNum" sz="quarter" idx="10"/>
          </p:nvPr>
        </p:nvSpPr>
        <p:spPr/>
        <p:txBody>
          <a:bodyPr/>
          <a:lstStyle/>
          <a:p>
            <a:pPr>
              <a:defRPr/>
            </a:pPr>
            <a:fld id="{E4E5A24B-4DAF-47BA-BBF4-BE646F438DB5}" type="slidenum">
              <a:rPr lang="en-GB" smtClean="0"/>
              <a:pPr>
                <a:defRPr/>
              </a:pPr>
              <a:t>20</a:t>
            </a:fld>
            <a:endParaRPr lang="en-GB"/>
          </a:p>
        </p:txBody>
      </p:sp>
      <p:sp>
        <p:nvSpPr>
          <p:cNvPr id="7" name="6 CuadroTexto"/>
          <p:cNvSpPr txBox="1"/>
          <p:nvPr/>
        </p:nvSpPr>
        <p:spPr>
          <a:xfrm>
            <a:off x="6422065" y="217783"/>
            <a:ext cx="2432773" cy="169277"/>
          </a:xfrm>
          <a:prstGeom prst="rect">
            <a:avLst/>
          </a:prstGeom>
        </p:spPr>
        <p:txBody>
          <a:bodyPr wrap="square" lIns="0" tIns="0" rIns="0" bIns="0" rtlCol="0">
            <a:spAutoFit/>
          </a:bodyPr>
          <a:lstStyle/>
          <a:p>
            <a:pPr marL="0" indent="0">
              <a:buFont typeface="Arial" pitchFamily="34" charset="0"/>
              <a:buNone/>
            </a:pPr>
            <a:r>
              <a:rPr lang="es-ES" sz="1100" i="1" dirty="0" smtClean="0"/>
              <a:t>Fig.1. Agrupación de </a:t>
            </a:r>
            <a:r>
              <a:rPr lang="es-ES" sz="1100" i="1" dirty="0" err="1" smtClean="0"/>
              <a:t>PCIs</a:t>
            </a:r>
            <a:r>
              <a:rPr lang="es-ES" sz="1100" i="1" dirty="0" smtClean="0"/>
              <a:t> en  grupos de 3. </a:t>
            </a:r>
            <a:endParaRPr lang="en-GB" sz="1100" i="1" dirty="0" smtClean="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5600" y="531628"/>
            <a:ext cx="1787893" cy="2823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2 Marcador de contenido"/>
          <p:cNvSpPr txBox="1">
            <a:spLocks/>
          </p:cNvSpPr>
          <p:nvPr/>
        </p:nvSpPr>
        <p:spPr bwMode="auto">
          <a:xfrm>
            <a:off x="410924" y="941182"/>
            <a:ext cx="4597011" cy="2870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72000" bIns="0" numCol="1" rtlCol="0" anchor="t" anchorCtr="0" compatLnSpc="1">
            <a:prstTxWarp prst="textNoShape">
              <a:avLst/>
            </a:prstTxWarp>
            <a:noAutofit/>
          </a:bodyPr>
          <a:lstStyle>
            <a:lvl1pPr marL="180975" indent="-180975" algn="l" rtl="0" eaLnBrk="1" fontAlgn="base" hangingPunct="1">
              <a:spcBef>
                <a:spcPts val="600"/>
              </a:spcBef>
              <a:spcAft>
                <a:spcPts val="600"/>
              </a:spcAft>
              <a:buClr>
                <a:schemeClr val="accent1"/>
              </a:buClr>
              <a:buFont typeface="Arial" charset="0"/>
              <a:buChar char="•"/>
              <a:defRPr lang="en-US" kern="1200" dirty="0" smtClean="0">
                <a:solidFill>
                  <a:schemeClr val="tx1"/>
                </a:solidFill>
                <a:latin typeface="+mn-lt"/>
                <a:ea typeface="MS PGothic" pitchFamily="34" charset="-128"/>
                <a:cs typeface="Arial" pitchFamily="34" charset="0"/>
              </a:defRPr>
            </a:lvl1pPr>
            <a:lvl2pPr marL="447675" indent="-180975" algn="l" rtl="0" eaLnBrk="1" fontAlgn="base" hangingPunct="1">
              <a:spcBef>
                <a:spcPct val="0"/>
              </a:spcBef>
              <a:spcAft>
                <a:spcPts val="300"/>
              </a:spcAft>
              <a:buClr>
                <a:schemeClr val="accent1"/>
              </a:buClr>
              <a:buFont typeface="Calibri" pitchFamily="34" charset="0"/>
              <a:buChar char="–"/>
              <a:defRPr lang="en-US" sz="1400" kern="1200" dirty="0" smtClean="0">
                <a:solidFill>
                  <a:schemeClr val="tx1"/>
                </a:solidFill>
                <a:latin typeface="+mn-lt"/>
                <a:ea typeface="MS PGothic" pitchFamily="34" charset="-128"/>
                <a:cs typeface="Arial" pitchFamily="34" charset="0"/>
              </a:defRPr>
            </a:lvl2pPr>
            <a:lvl3pPr marL="714375" indent="-171450" algn="l" rtl="0" eaLnBrk="1" fontAlgn="base" hangingPunct="1">
              <a:spcBef>
                <a:spcPct val="0"/>
              </a:spcBef>
              <a:spcAft>
                <a:spcPts val="300"/>
              </a:spcAft>
              <a:buClr>
                <a:schemeClr val="accent1"/>
              </a:buClr>
              <a:buFont typeface="Calibri" pitchFamily="34" charset="0"/>
              <a:buChar char="–"/>
              <a:defRPr lang="en-US" sz="1400" kern="1200" dirty="0" smtClean="0">
                <a:solidFill>
                  <a:schemeClr val="tx1"/>
                </a:solidFill>
                <a:latin typeface="+mn-lt"/>
                <a:ea typeface="MS PGothic" pitchFamily="34" charset="-128"/>
                <a:cs typeface="Arial" pitchFamily="34" charset="0"/>
              </a:defRPr>
            </a:lvl3pPr>
            <a:lvl4pPr marL="809625" indent="0" algn="l" rtl="0" eaLnBrk="1" fontAlgn="base" hangingPunct="1">
              <a:spcBef>
                <a:spcPct val="20000"/>
              </a:spcBef>
              <a:spcAft>
                <a:spcPct val="0"/>
              </a:spcAft>
              <a:buClr>
                <a:schemeClr val="accent1"/>
              </a:buClr>
              <a:buFont typeface="Calibri" pitchFamily="34" charset="0"/>
              <a:buNone/>
              <a:defRPr sz="1200" kern="1200">
                <a:solidFill>
                  <a:schemeClr val="tx1"/>
                </a:solidFill>
                <a:latin typeface="+mn-lt"/>
                <a:ea typeface="MS PGothic" pitchFamily="34" charset="-128"/>
                <a:cs typeface="Arial" pitchFamily="34" charset="0"/>
              </a:defRPr>
            </a:lvl4pPr>
            <a:lvl5pPr marL="1114425" indent="-123825" algn="l" rtl="0" eaLnBrk="1" fontAlgn="base" hangingPunct="1">
              <a:spcBef>
                <a:spcPct val="20000"/>
              </a:spcBef>
              <a:spcAft>
                <a:spcPct val="0"/>
              </a:spcAft>
              <a:buClr>
                <a:schemeClr val="accent1"/>
              </a:buClr>
              <a:buFont typeface="Calibri" pitchFamily="34" charset="0"/>
              <a:buChar char="–"/>
              <a:defRPr sz="1200" kern="1200">
                <a:solidFill>
                  <a:schemeClr val="tx1"/>
                </a:solidFill>
                <a:latin typeface="+mn-lt"/>
                <a:ea typeface="MS PGothic" pitchFamily="34" charset="-128"/>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ES" u="sng" dirty="0" smtClean="0"/>
              <a:t>Reglas VF ES:</a:t>
            </a:r>
          </a:p>
          <a:p>
            <a:pPr lvl="1"/>
            <a:r>
              <a:rPr lang="es-ES" sz="1600" dirty="0" smtClean="0"/>
              <a:t>La planificación de </a:t>
            </a:r>
            <a:r>
              <a:rPr lang="es-ES" sz="1600" dirty="0" err="1" smtClean="0"/>
              <a:t>PCIs</a:t>
            </a:r>
            <a:r>
              <a:rPr lang="es-ES" sz="1600" dirty="0" smtClean="0"/>
              <a:t> debe </a:t>
            </a:r>
            <a:r>
              <a:rPr lang="es-ES" sz="1600" b="1" dirty="0" smtClean="0"/>
              <a:t>evitar los problemas de Colisión y Confusión de </a:t>
            </a:r>
            <a:r>
              <a:rPr lang="es-ES" sz="1600" b="1" dirty="0" err="1" smtClean="0"/>
              <a:t>PCIs</a:t>
            </a:r>
            <a:r>
              <a:rPr lang="es-ES" sz="1600" b="1" dirty="0" smtClean="0"/>
              <a:t>. </a:t>
            </a:r>
          </a:p>
          <a:p>
            <a:pPr lvl="1"/>
            <a:r>
              <a:rPr lang="es-ES" sz="1600" dirty="0" smtClean="0"/>
              <a:t>Se recomienda dividir los </a:t>
            </a:r>
            <a:r>
              <a:rPr lang="es-ES" sz="1600" dirty="0" err="1" smtClean="0"/>
              <a:t>PCIs</a:t>
            </a:r>
            <a:r>
              <a:rPr lang="es-ES" sz="1600" dirty="0" smtClean="0"/>
              <a:t> en grupos de 3 en 3, y reservar el grupo completo de  3 </a:t>
            </a:r>
            <a:r>
              <a:rPr lang="es-ES" sz="1600" dirty="0" err="1" smtClean="0"/>
              <a:t>PCIs</a:t>
            </a:r>
            <a:r>
              <a:rPr lang="es-ES" sz="1600" dirty="0" smtClean="0"/>
              <a:t> a cada </a:t>
            </a:r>
            <a:r>
              <a:rPr lang="es-ES" sz="1600" dirty="0" err="1" smtClean="0"/>
              <a:t>eNodoB</a:t>
            </a:r>
            <a:r>
              <a:rPr lang="es-ES" sz="1600" dirty="0" smtClean="0"/>
              <a:t> (aunque no se usen todos porque no tenga 3 sectores).  </a:t>
            </a:r>
          </a:p>
          <a:p>
            <a:pPr lvl="1"/>
            <a:r>
              <a:rPr lang="es-ES" sz="1600" b="1" dirty="0" smtClean="0"/>
              <a:t>Estos grupos de 3 </a:t>
            </a:r>
            <a:r>
              <a:rPr lang="es-ES" sz="1600" b="1" dirty="0" err="1" smtClean="0"/>
              <a:t>PCIs</a:t>
            </a:r>
            <a:r>
              <a:rPr lang="es-ES" sz="1600" b="1" dirty="0" smtClean="0"/>
              <a:t> </a:t>
            </a:r>
            <a:r>
              <a:rPr lang="es-ES" sz="1600" dirty="0" smtClean="0"/>
              <a:t>forman un </a:t>
            </a:r>
            <a:r>
              <a:rPr lang="es-ES" sz="1600" b="1" dirty="0" smtClean="0"/>
              <a:t>PCI Group </a:t>
            </a:r>
            <a:r>
              <a:rPr lang="es-ES" sz="1600" dirty="0" smtClean="0"/>
              <a:t>cuyo </a:t>
            </a:r>
            <a:r>
              <a:rPr lang="es-ES" sz="1600" b="1" dirty="0" smtClean="0"/>
              <a:t>PCI Group ID = SSS ID</a:t>
            </a:r>
            <a:r>
              <a:rPr lang="es-ES" sz="1600" dirty="0" smtClean="0"/>
              <a:t>. Ver Fig.1.</a:t>
            </a:r>
          </a:p>
          <a:p>
            <a:pPr lvl="1"/>
            <a:r>
              <a:rPr lang="es-ES" sz="1600" dirty="0" smtClean="0"/>
              <a:t>En </a:t>
            </a:r>
            <a:r>
              <a:rPr lang="es-ES" sz="1600" dirty="0"/>
              <a:t>la misma banda LTE, no se puede repetir </a:t>
            </a:r>
            <a:r>
              <a:rPr lang="es-ES" sz="1600" dirty="0" err="1"/>
              <a:t>PCIs</a:t>
            </a:r>
            <a:r>
              <a:rPr lang="es-ES" sz="1600" dirty="0"/>
              <a:t> en las </a:t>
            </a:r>
            <a:r>
              <a:rPr lang="es-ES" sz="1600" dirty="0" smtClean="0"/>
              <a:t>celdas del mismo nodo, o de nodos vecinos.  </a:t>
            </a:r>
            <a:endParaRPr lang="es-ES" sz="1600" dirty="0"/>
          </a:p>
          <a:p>
            <a:pPr lvl="1"/>
            <a:r>
              <a:rPr lang="es-ES" sz="1600" dirty="0" smtClean="0"/>
              <a:t>Se </a:t>
            </a:r>
            <a:r>
              <a:rPr lang="es-ES" sz="1600" dirty="0"/>
              <a:t>usarán </a:t>
            </a:r>
            <a:r>
              <a:rPr lang="es-ES" sz="1600" dirty="0" err="1"/>
              <a:t>PCIs</a:t>
            </a:r>
            <a:r>
              <a:rPr lang="es-ES" sz="1600" dirty="0"/>
              <a:t> con SSS </a:t>
            </a:r>
            <a:r>
              <a:rPr lang="es-ES" sz="1600" dirty="0" err="1"/>
              <a:t>IDs</a:t>
            </a:r>
            <a:r>
              <a:rPr lang="es-ES" sz="1600" dirty="0"/>
              <a:t> distintos en nodos cercanos para evitar </a:t>
            </a:r>
            <a:r>
              <a:rPr lang="es-ES" sz="1600" dirty="0" smtClean="0"/>
              <a:t>colisión</a:t>
            </a:r>
            <a:r>
              <a:rPr lang="es-ES" sz="1600" dirty="0"/>
              <a:t>. </a:t>
            </a:r>
            <a:endParaRPr lang="es-ES" sz="1600" dirty="0" smtClean="0"/>
          </a:p>
          <a:p>
            <a:pPr lvl="1"/>
            <a:r>
              <a:rPr lang="es-ES" sz="1600" dirty="0" smtClean="0"/>
              <a:t>Se </a:t>
            </a:r>
            <a:r>
              <a:rPr lang="es-ES" sz="1600" dirty="0"/>
              <a:t>evitarán </a:t>
            </a:r>
            <a:r>
              <a:rPr lang="es-ES" sz="1600" dirty="0" err="1"/>
              <a:t>PCIs</a:t>
            </a:r>
            <a:r>
              <a:rPr lang="es-ES" sz="1600" dirty="0"/>
              <a:t> </a:t>
            </a:r>
            <a:r>
              <a:rPr lang="es-ES" sz="1600" dirty="0" smtClean="0"/>
              <a:t>con los mismos PSS </a:t>
            </a:r>
            <a:r>
              <a:rPr lang="es-ES" sz="1600" dirty="0" err="1"/>
              <a:t>IDs</a:t>
            </a:r>
            <a:r>
              <a:rPr lang="es-ES" sz="1600" dirty="0"/>
              <a:t> </a:t>
            </a:r>
            <a:r>
              <a:rPr lang="es-ES" sz="1600" dirty="0" smtClean="0"/>
              <a:t> </a:t>
            </a:r>
            <a:r>
              <a:rPr lang="es-ES" sz="1600" dirty="0"/>
              <a:t>en celdas cercanas que por su orientación queden enfrentadas. Ver </a:t>
            </a:r>
            <a:r>
              <a:rPr lang="es-ES" sz="1600" dirty="0" smtClean="0"/>
              <a:t>Fig.2. </a:t>
            </a:r>
          </a:p>
          <a:p>
            <a:pPr lvl="1"/>
            <a:endParaRPr lang="es-ES" sz="1600" dirty="0"/>
          </a:p>
        </p:txBody>
      </p:sp>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9018" y="3908000"/>
            <a:ext cx="2856102" cy="2639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10 CuadroTexto"/>
          <p:cNvSpPr txBox="1"/>
          <p:nvPr/>
        </p:nvSpPr>
        <p:spPr>
          <a:xfrm>
            <a:off x="5328439" y="3642039"/>
            <a:ext cx="3174321" cy="169277"/>
          </a:xfrm>
          <a:prstGeom prst="rect">
            <a:avLst/>
          </a:prstGeom>
        </p:spPr>
        <p:txBody>
          <a:bodyPr wrap="square" lIns="0" tIns="0" rIns="0" bIns="0" rtlCol="0">
            <a:spAutoFit/>
          </a:bodyPr>
          <a:lstStyle/>
          <a:p>
            <a:pPr marL="0" indent="0">
              <a:buFont typeface="Arial" pitchFamily="34" charset="0"/>
              <a:buNone/>
            </a:pPr>
            <a:r>
              <a:rPr lang="es-ES" sz="1100" i="1" dirty="0" smtClean="0"/>
              <a:t>Fig.2</a:t>
            </a:r>
            <a:r>
              <a:rPr lang="es-ES" sz="1100" i="1" dirty="0"/>
              <a:t>. Planificación PSS </a:t>
            </a:r>
            <a:r>
              <a:rPr lang="es-ES" sz="1100" i="1" dirty="0" err="1"/>
              <a:t>Ids</a:t>
            </a:r>
            <a:r>
              <a:rPr lang="es-ES" sz="1100" i="1" dirty="0"/>
              <a:t> de celdas enfrentadas</a:t>
            </a:r>
            <a:endParaRPr lang="en-GB" sz="1100" i="1" dirty="0" smtClean="0"/>
          </a:p>
        </p:txBody>
      </p:sp>
      <p:sp>
        <p:nvSpPr>
          <p:cNvPr id="5" name="4 CuadroTexto"/>
          <p:cNvSpPr txBox="1"/>
          <p:nvPr/>
        </p:nvSpPr>
        <p:spPr>
          <a:xfrm rot="16200000">
            <a:off x="6155871" y="1969750"/>
            <a:ext cx="1183336" cy="220939"/>
          </a:xfrm>
          <a:prstGeom prst="rect">
            <a:avLst/>
          </a:prstGeom>
          <a:solidFill>
            <a:schemeClr val="tx2">
              <a:lumMod val="60000"/>
              <a:lumOff val="40000"/>
            </a:schemeClr>
          </a:solidFill>
        </p:spPr>
        <p:style>
          <a:lnRef idx="1">
            <a:schemeClr val="accent4"/>
          </a:lnRef>
          <a:fillRef idx="3">
            <a:schemeClr val="accent4"/>
          </a:fillRef>
          <a:effectRef idx="2">
            <a:schemeClr val="accent4"/>
          </a:effectRef>
          <a:fontRef idx="minor">
            <a:schemeClr val="lt1"/>
          </a:fontRef>
        </p:style>
        <p:txBody>
          <a:bodyPr wrap="square" lIns="0" tIns="0" rIns="0" bIns="0" rtlCol="0">
            <a:noAutofit/>
          </a:bodyPr>
          <a:lstStyle/>
          <a:p>
            <a:pPr marL="0" indent="0" algn="ctr">
              <a:buFont typeface="Arial" pitchFamily="34" charset="0"/>
              <a:buNone/>
            </a:pPr>
            <a:r>
              <a:rPr lang="es-ES" sz="1400" dirty="0" smtClean="0">
                <a:latin typeface="Vodafone Rg" pitchFamily="34" charset="0"/>
              </a:rPr>
              <a:t>PCI Group </a:t>
            </a:r>
            <a:r>
              <a:rPr lang="es-ES" sz="1400" dirty="0" err="1" smtClean="0">
                <a:latin typeface="Vodafone Rg" pitchFamily="34" charset="0"/>
              </a:rPr>
              <a:t>IDs</a:t>
            </a:r>
            <a:endParaRPr lang="en-GB" sz="1400" dirty="0" smtClean="0">
              <a:latin typeface="Vodafone Rg" pitchFamily="34" charset="0"/>
            </a:endParaRPr>
          </a:p>
        </p:txBody>
      </p:sp>
      <p:sp>
        <p:nvSpPr>
          <p:cNvPr id="6" name="5 Rectángulo redondeado"/>
          <p:cNvSpPr/>
          <p:nvPr/>
        </p:nvSpPr>
        <p:spPr>
          <a:xfrm>
            <a:off x="5209018" y="3811316"/>
            <a:ext cx="3095010" cy="2897828"/>
          </a:xfrm>
          <a:prstGeom prst="roundRect">
            <a:avLst/>
          </a:prstGeom>
          <a:noFill/>
          <a:ln/>
        </p:spPr>
        <p:style>
          <a:lnRef idx="2">
            <a:schemeClr val="accent2"/>
          </a:lnRef>
          <a:fillRef idx="1">
            <a:schemeClr val="lt1"/>
          </a:fillRef>
          <a:effectRef idx="0">
            <a:schemeClr val="accent2"/>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smtClean="0">
              <a:solidFill>
                <a:srgbClr val="34342B"/>
              </a:solidFill>
              <a:latin typeface="Vodafone Rg" pitchFamily="34" charset="0"/>
              <a:ea typeface="+mn-ea"/>
              <a:cs typeface="+mn-cs"/>
            </a:endParaRPr>
          </a:p>
        </p:txBody>
      </p:sp>
    </p:spTree>
    <p:extLst>
      <p:ext uri="{BB962C8B-B14F-4D97-AF65-F5344CB8AC3E}">
        <p14:creationId xmlns:p14="http://schemas.microsoft.com/office/powerpoint/2010/main" val="28297568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PCI (Continuación)</a:t>
            </a:r>
            <a:endParaRPr lang="en-GB" dirty="0"/>
          </a:p>
        </p:txBody>
      </p:sp>
      <p:sp>
        <p:nvSpPr>
          <p:cNvPr id="3" name="2 Marcador de contenido"/>
          <p:cNvSpPr>
            <a:spLocks noGrp="1"/>
          </p:cNvSpPr>
          <p:nvPr>
            <p:ph idx="1"/>
          </p:nvPr>
        </p:nvSpPr>
        <p:spPr>
          <a:xfrm>
            <a:off x="343654" y="841530"/>
            <a:ext cx="8173026" cy="4895851"/>
          </a:xfrm>
        </p:spPr>
        <p:txBody>
          <a:bodyPr/>
          <a:lstStyle/>
          <a:p>
            <a:r>
              <a:rPr lang="es-ES" sz="1600" u="sng" dirty="0" smtClean="0"/>
              <a:t>Reglas </a:t>
            </a:r>
            <a:r>
              <a:rPr lang="es-ES" sz="1600" u="sng" dirty="0"/>
              <a:t>VF ES:</a:t>
            </a:r>
          </a:p>
          <a:p>
            <a:pPr lvl="1"/>
            <a:r>
              <a:rPr lang="es-ES" dirty="0" smtClean="0"/>
              <a:t>Repetimos los mismos </a:t>
            </a:r>
            <a:r>
              <a:rPr lang="es-ES" dirty="0" err="1" smtClean="0"/>
              <a:t>PCIs</a:t>
            </a:r>
            <a:r>
              <a:rPr lang="es-ES" dirty="0" smtClean="0"/>
              <a:t> en las  celdas de distinta banda dentro de un mismo </a:t>
            </a:r>
            <a:r>
              <a:rPr lang="es-ES" dirty="0" err="1" smtClean="0"/>
              <a:t>eNB</a:t>
            </a:r>
            <a:r>
              <a:rPr lang="es-ES" dirty="0" smtClean="0"/>
              <a:t>. Ver Fig3.</a:t>
            </a:r>
          </a:p>
          <a:p>
            <a:pPr lvl="1"/>
            <a:r>
              <a:rPr lang="es-ES" dirty="0" smtClean="0"/>
              <a:t>En los casos de 4 o más de 4 sectores, es necesario usar más de un SSS ID por nodo:</a:t>
            </a:r>
          </a:p>
          <a:p>
            <a:pPr marL="885825" lvl="2">
              <a:buFont typeface="Arial" panose="020B0604020202020204" pitchFamily="34" charset="0"/>
              <a:buChar char="•"/>
            </a:pPr>
            <a:r>
              <a:rPr lang="es-ES" dirty="0" smtClean="0"/>
              <a:t>En este caso, los PSS </a:t>
            </a:r>
            <a:r>
              <a:rPr lang="es-ES" dirty="0" err="1" smtClean="0"/>
              <a:t>IDs</a:t>
            </a:r>
            <a:r>
              <a:rPr lang="es-ES" dirty="0" smtClean="0"/>
              <a:t> de sectores 4,5,6 se </a:t>
            </a:r>
            <a:r>
              <a:rPr lang="es-ES" dirty="0" err="1" smtClean="0"/>
              <a:t>eligirán</a:t>
            </a:r>
            <a:r>
              <a:rPr lang="es-ES" dirty="0" smtClean="0"/>
              <a:t> de modo que se minimice el solape de dos celdas con el mismo </a:t>
            </a:r>
            <a:r>
              <a:rPr lang="es-ES" sz="1300" dirty="0" smtClean="0"/>
              <a:t>PSS ID.  Ver Fig4.</a:t>
            </a:r>
          </a:p>
          <a:p>
            <a:endParaRPr lang="es-ES" sz="1600" dirty="0" smtClean="0"/>
          </a:p>
          <a:p>
            <a:endParaRPr lang="es-ES" sz="1600" dirty="0"/>
          </a:p>
          <a:p>
            <a:endParaRPr lang="es-ES" sz="1600" dirty="0" smtClean="0"/>
          </a:p>
          <a:p>
            <a:endParaRPr lang="es-ES" sz="1600" dirty="0"/>
          </a:p>
          <a:p>
            <a:endParaRPr lang="es-ES" sz="1600" dirty="0" smtClean="0"/>
          </a:p>
          <a:p>
            <a:endParaRPr lang="es-ES" sz="1600" dirty="0"/>
          </a:p>
          <a:p>
            <a:endParaRPr lang="es-ES" sz="1600" dirty="0" smtClean="0"/>
          </a:p>
          <a:p>
            <a:endParaRPr lang="es-ES" sz="1600" dirty="0"/>
          </a:p>
          <a:p>
            <a:r>
              <a:rPr lang="es-ES" sz="1600" dirty="0" smtClean="0"/>
              <a:t>El </a:t>
            </a:r>
            <a:r>
              <a:rPr lang="es-ES" sz="1600" dirty="0" err="1"/>
              <a:t>Vendor</a:t>
            </a:r>
            <a:r>
              <a:rPr lang="es-ES" sz="1600" dirty="0"/>
              <a:t> decidirá el valor de los </a:t>
            </a:r>
            <a:r>
              <a:rPr lang="es-ES" sz="1600" dirty="0" err="1"/>
              <a:t>PCIs</a:t>
            </a:r>
            <a:r>
              <a:rPr lang="es-ES" sz="1600" dirty="0"/>
              <a:t>, </a:t>
            </a:r>
            <a:r>
              <a:rPr lang="es-ES" sz="1600" dirty="0" smtClean="0"/>
              <a:t>siguiendo </a:t>
            </a:r>
            <a:r>
              <a:rPr lang="es-ES" sz="1600" dirty="0"/>
              <a:t>las reglas </a:t>
            </a:r>
            <a:r>
              <a:rPr lang="es-ES" sz="1600" dirty="0" smtClean="0"/>
              <a:t>básicas que se han expuesto,  </a:t>
            </a:r>
            <a:r>
              <a:rPr lang="es-ES" sz="1600" dirty="0"/>
              <a:t>y haciendo uso de las Tools de planificación que crea oportunas. </a:t>
            </a:r>
            <a:endParaRPr lang="es-ES" sz="1600" dirty="0" smtClean="0"/>
          </a:p>
          <a:p>
            <a:pPr marL="171450" indent="0">
              <a:buNone/>
            </a:pPr>
            <a:endParaRPr lang="es-ES" dirty="0"/>
          </a:p>
        </p:txBody>
      </p:sp>
      <p:sp>
        <p:nvSpPr>
          <p:cNvPr id="4" name="3 Marcador de número de diapositiva"/>
          <p:cNvSpPr>
            <a:spLocks noGrp="1"/>
          </p:cNvSpPr>
          <p:nvPr>
            <p:ph type="sldNum" sz="quarter" idx="10"/>
          </p:nvPr>
        </p:nvSpPr>
        <p:spPr/>
        <p:txBody>
          <a:bodyPr/>
          <a:lstStyle/>
          <a:p>
            <a:pPr>
              <a:defRPr/>
            </a:pPr>
            <a:fld id="{E4E5A24B-4DAF-47BA-BBF4-BE646F438DB5}" type="slidenum">
              <a:rPr lang="en-GB" smtClean="0"/>
              <a:pPr>
                <a:defRPr/>
              </a:pPr>
              <a:t>21</a:t>
            </a:fld>
            <a:endParaRPr lang="en-GB"/>
          </a:p>
        </p:txBody>
      </p:sp>
      <p:sp>
        <p:nvSpPr>
          <p:cNvPr id="7" name="6 CuadroTexto"/>
          <p:cNvSpPr txBox="1"/>
          <p:nvPr/>
        </p:nvSpPr>
        <p:spPr>
          <a:xfrm>
            <a:off x="502826" y="2255137"/>
            <a:ext cx="3845889" cy="338554"/>
          </a:xfrm>
          <a:prstGeom prst="rect">
            <a:avLst/>
          </a:prstGeom>
        </p:spPr>
        <p:txBody>
          <a:bodyPr wrap="square" lIns="0" tIns="0" rIns="0" bIns="0" rtlCol="0">
            <a:spAutoFit/>
          </a:bodyPr>
          <a:lstStyle/>
          <a:p>
            <a:pPr marL="0" indent="0" algn="ctr">
              <a:buFont typeface="Arial" pitchFamily="34" charset="0"/>
              <a:buNone/>
            </a:pPr>
            <a:r>
              <a:rPr lang="es-ES" sz="1100" i="1" dirty="0" smtClean="0"/>
              <a:t>Fig.3. Mismo </a:t>
            </a:r>
            <a:r>
              <a:rPr lang="es-ES" sz="1100" i="1" dirty="0" err="1" smtClean="0"/>
              <a:t>PCIs</a:t>
            </a:r>
            <a:r>
              <a:rPr lang="es-ES" sz="1100" i="1" dirty="0" smtClean="0"/>
              <a:t> en </a:t>
            </a:r>
            <a:r>
              <a:rPr lang="es-ES" sz="1100" i="1" dirty="0"/>
              <a:t> </a:t>
            </a:r>
            <a:r>
              <a:rPr lang="es-ES" sz="1100" i="1" dirty="0" smtClean="0"/>
              <a:t>celdas del mismo Nodo, y distintas Bandas </a:t>
            </a:r>
          </a:p>
          <a:p>
            <a:pPr marL="0" indent="0" algn="ctr">
              <a:buFont typeface="Arial" pitchFamily="34" charset="0"/>
              <a:buNone/>
            </a:pPr>
            <a:r>
              <a:rPr lang="es-ES" sz="1100" i="1" dirty="0"/>
              <a:t>  </a:t>
            </a:r>
            <a:r>
              <a:rPr lang="es-ES" sz="1100" i="1" dirty="0" smtClean="0"/>
              <a:t>        (</a:t>
            </a:r>
            <a:r>
              <a:rPr lang="es-ES" sz="1100" i="1" dirty="0" err="1" smtClean="0"/>
              <a:t>idem</a:t>
            </a:r>
            <a:r>
              <a:rPr lang="es-ES" sz="1100" i="1" dirty="0" smtClean="0"/>
              <a:t> para LTE800, aunque no esté incluido en el dibujo)</a:t>
            </a:r>
            <a:endParaRPr lang="en-GB" sz="1100" i="1" dirty="0" smtClean="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6576" y="2597264"/>
            <a:ext cx="2813994" cy="2673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7401" y="2424414"/>
            <a:ext cx="4160216" cy="3022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8 CuadroTexto"/>
          <p:cNvSpPr txBox="1"/>
          <p:nvPr/>
        </p:nvSpPr>
        <p:spPr>
          <a:xfrm>
            <a:off x="4709254" y="2239228"/>
            <a:ext cx="3916510" cy="169277"/>
          </a:xfrm>
          <a:prstGeom prst="rect">
            <a:avLst/>
          </a:prstGeom>
        </p:spPr>
        <p:txBody>
          <a:bodyPr wrap="square" lIns="0" tIns="0" rIns="0" bIns="0" rtlCol="0">
            <a:spAutoFit/>
          </a:bodyPr>
          <a:lstStyle/>
          <a:p>
            <a:pPr marL="0" indent="0">
              <a:buFont typeface="Arial" pitchFamily="34" charset="0"/>
              <a:buNone/>
            </a:pPr>
            <a:r>
              <a:rPr lang="es-ES" sz="1100" i="1" dirty="0" smtClean="0"/>
              <a:t>Fig.4. Planificación de </a:t>
            </a:r>
            <a:r>
              <a:rPr lang="es-ES" sz="1100" i="1" dirty="0" err="1" smtClean="0"/>
              <a:t>PSSIDs</a:t>
            </a:r>
            <a:r>
              <a:rPr lang="es-ES" sz="1100" i="1" dirty="0" smtClean="0"/>
              <a:t> en nodos con más de 3 sectores</a:t>
            </a:r>
          </a:p>
        </p:txBody>
      </p:sp>
    </p:spTree>
    <p:extLst>
      <p:ext uri="{BB962C8B-B14F-4D97-AF65-F5344CB8AC3E}">
        <p14:creationId xmlns:p14="http://schemas.microsoft.com/office/powerpoint/2010/main" val="27800505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31320" y="221841"/>
            <a:ext cx="7354888" cy="1042967"/>
          </a:xfrm>
        </p:spPr>
        <p:txBody>
          <a:bodyPr/>
          <a:lstStyle/>
          <a:p>
            <a:r>
              <a:rPr lang="es-ES" dirty="0" smtClean="0"/>
              <a:t>Planificación de </a:t>
            </a:r>
            <a:r>
              <a:rPr lang="es-ES" dirty="0" err="1" smtClean="0"/>
              <a:t>Root</a:t>
            </a:r>
            <a:r>
              <a:rPr lang="es-ES" dirty="0" smtClean="0"/>
              <a:t> </a:t>
            </a:r>
            <a:r>
              <a:rPr lang="es-ES" dirty="0" err="1" smtClean="0"/>
              <a:t>Sequence</a:t>
            </a:r>
            <a:r>
              <a:rPr lang="es-ES" dirty="0" smtClean="0"/>
              <a:t>- zona Roja y Naranja</a:t>
            </a:r>
            <a:endParaRPr lang="en-GB" dirty="0"/>
          </a:p>
        </p:txBody>
      </p:sp>
      <p:sp>
        <p:nvSpPr>
          <p:cNvPr id="3" name="2 Marcador de contenido"/>
          <p:cNvSpPr>
            <a:spLocks noGrp="1"/>
          </p:cNvSpPr>
          <p:nvPr>
            <p:ph idx="1"/>
          </p:nvPr>
        </p:nvSpPr>
        <p:spPr>
          <a:xfrm>
            <a:off x="337634" y="1010407"/>
            <a:ext cx="7009464" cy="4582319"/>
          </a:xfrm>
        </p:spPr>
        <p:txBody>
          <a:bodyPr/>
          <a:lstStyle/>
          <a:p>
            <a:r>
              <a:rPr lang="es-ES" b="1" dirty="0" err="1" smtClean="0"/>
              <a:t>RootSequenceID</a:t>
            </a:r>
            <a:r>
              <a:rPr lang="es-ES" dirty="0" smtClean="0"/>
              <a:t>: ID de la primera secuencia </a:t>
            </a:r>
            <a:r>
              <a:rPr lang="es-ES" dirty="0" err="1" smtClean="0"/>
              <a:t>Root</a:t>
            </a:r>
            <a:r>
              <a:rPr lang="es-ES" dirty="0" smtClean="0"/>
              <a:t> del RACH de la celda.</a:t>
            </a:r>
          </a:p>
          <a:p>
            <a:r>
              <a:rPr lang="es-ES" u="sng" dirty="0" smtClean="0"/>
              <a:t>Este parámetro requiere planificación del </a:t>
            </a:r>
            <a:r>
              <a:rPr lang="es-ES" u="sng" dirty="0" err="1" smtClean="0"/>
              <a:t>vendor</a:t>
            </a:r>
            <a:r>
              <a:rPr lang="es-ES" u="sng" dirty="0" smtClean="0"/>
              <a:t>.</a:t>
            </a:r>
          </a:p>
          <a:p>
            <a:r>
              <a:rPr lang="es-ES" dirty="0" smtClean="0"/>
              <a:t>La </a:t>
            </a:r>
            <a:r>
              <a:rPr lang="es-ES" dirty="0"/>
              <a:t>planificación de </a:t>
            </a:r>
            <a:r>
              <a:rPr lang="es-ES" dirty="0" err="1" smtClean="0"/>
              <a:t>Root</a:t>
            </a:r>
            <a:r>
              <a:rPr lang="es-ES" dirty="0" smtClean="0"/>
              <a:t> </a:t>
            </a:r>
            <a:r>
              <a:rPr lang="es-ES" dirty="0" err="1" smtClean="0"/>
              <a:t>Sequences</a:t>
            </a:r>
            <a:r>
              <a:rPr lang="es-ES" dirty="0" smtClean="0"/>
              <a:t> seguirá las reglas básicas que se </a:t>
            </a:r>
            <a:r>
              <a:rPr lang="es-ES" dirty="0"/>
              <a:t>indican en las siguientes </a:t>
            </a:r>
            <a:r>
              <a:rPr lang="es-ES" dirty="0" err="1"/>
              <a:t>slides</a:t>
            </a:r>
            <a:r>
              <a:rPr lang="es-ES" dirty="0"/>
              <a:t>. </a:t>
            </a:r>
          </a:p>
          <a:p>
            <a:r>
              <a:rPr lang="es-ES" u="sng" dirty="0"/>
              <a:t>Las reglas son las mismas tanto si las celdas son </a:t>
            </a:r>
            <a:r>
              <a:rPr lang="es-ES" u="sng" dirty="0" err="1"/>
              <a:t>Sharing</a:t>
            </a:r>
            <a:r>
              <a:rPr lang="es-ES" u="sng" dirty="0"/>
              <a:t> como si no lo son</a:t>
            </a:r>
            <a:r>
              <a:rPr lang="es-ES" dirty="0"/>
              <a:t>.</a:t>
            </a:r>
          </a:p>
          <a:p>
            <a:r>
              <a:rPr lang="es-ES" dirty="0"/>
              <a:t>En la banda de LTE800 se debe tener en cuenta todas las celdas que pueden colisionar con las nuevas que se integran, tanto si son </a:t>
            </a:r>
            <a:r>
              <a:rPr lang="es-ES" dirty="0" err="1"/>
              <a:t>Sharing</a:t>
            </a:r>
            <a:r>
              <a:rPr lang="es-ES" dirty="0"/>
              <a:t> en zona naranja como si no.</a:t>
            </a:r>
            <a:endParaRPr lang="en-GB" dirty="0"/>
          </a:p>
          <a:p>
            <a:endParaRPr lang="es-ES" u="sng" dirty="0" smtClean="0"/>
          </a:p>
        </p:txBody>
      </p:sp>
      <p:sp>
        <p:nvSpPr>
          <p:cNvPr id="4" name="3 Marcador de número de diapositiva"/>
          <p:cNvSpPr>
            <a:spLocks noGrp="1"/>
          </p:cNvSpPr>
          <p:nvPr>
            <p:ph type="sldNum" sz="quarter" idx="10"/>
          </p:nvPr>
        </p:nvSpPr>
        <p:spPr/>
        <p:txBody>
          <a:bodyPr/>
          <a:lstStyle/>
          <a:p>
            <a:pPr>
              <a:defRPr/>
            </a:pPr>
            <a:fld id="{E4E5A24B-4DAF-47BA-BBF4-BE646F438DB5}" type="slidenum">
              <a:rPr lang="en-GB" smtClean="0"/>
              <a:pPr>
                <a:defRPr/>
              </a:pPr>
              <a:t>22</a:t>
            </a:fld>
            <a:endParaRPr lang="en-GB"/>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6403" y="144385"/>
            <a:ext cx="1719263" cy="1030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7086" y="1174672"/>
            <a:ext cx="1755619" cy="978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56732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31320" y="221841"/>
            <a:ext cx="7354888" cy="1042967"/>
          </a:xfrm>
        </p:spPr>
        <p:txBody>
          <a:bodyPr/>
          <a:lstStyle/>
          <a:p>
            <a:r>
              <a:rPr lang="es-ES" dirty="0" err="1" smtClean="0"/>
              <a:t>Root</a:t>
            </a:r>
            <a:r>
              <a:rPr lang="es-ES" dirty="0" smtClean="0"/>
              <a:t> </a:t>
            </a:r>
            <a:r>
              <a:rPr lang="es-ES" dirty="0" err="1" smtClean="0"/>
              <a:t>Sequence</a:t>
            </a:r>
            <a:r>
              <a:rPr lang="es-ES" dirty="0" smtClean="0"/>
              <a:t> ID</a:t>
            </a:r>
            <a:endParaRPr lang="en-GB" dirty="0"/>
          </a:p>
        </p:txBody>
      </p:sp>
      <p:sp>
        <p:nvSpPr>
          <p:cNvPr id="3" name="2 Marcador de contenido"/>
          <p:cNvSpPr>
            <a:spLocks noGrp="1"/>
          </p:cNvSpPr>
          <p:nvPr>
            <p:ph idx="1"/>
          </p:nvPr>
        </p:nvSpPr>
        <p:spPr>
          <a:xfrm>
            <a:off x="422694" y="798982"/>
            <a:ext cx="8412962" cy="4895851"/>
          </a:xfrm>
        </p:spPr>
        <p:txBody>
          <a:bodyPr/>
          <a:lstStyle/>
          <a:p>
            <a:r>
              <a:rPr lang="es-ES" sz="1600" b="1" u="sng" dirty="0"/>
              <a:t>Reglas VF-ES </a:t>
            </a:r>
          </a:p>
          <a:p>
            <a:r>
              <a:rPr lang="es-ES" sz="1600" dirty="0" smtClean="0"/>
              <a:t>El número de PRACH </a:t>
            </a:r>
            <a:r>
              <a:rPr lang="es-ES" sz="1600" dirty="0" err="1" smtClean="0"/>
              <a:t>Root</a:t>
            </a:r>
            <a:r>
              <a:rPr lang="es-ES" sz="1600" dirty="0" smtClean="0"/>
              <a:t> </a:t>
            </a:r>
            <a:r>
              <a:rPr lang="es-ES" sz="1600" dirty="0" err="1" smtClean="0"/>
              <a:t>Sequences</a:t>
            </a:r>
            <a:r>
              <a:rPr lang="es-ES" sz="1600" dirty="0" smtClean="0"/>
              <a:t> a configurar en una celda depende del </a:t>
            </a:r>
            <a:r>
              <a:rPr lang="es-ES" sz="1600" dirty="0" err="1" smtClean="0"/>
              <a:t>Cell</a:t>
            </a:r>
            <a:r>
              <a:rPr lang="es-ES" sz="1600" dirty="0" smtClean="0"/>
              <a:t> </a:t>
            </a:r>
            <a:r>
              <a:rPr lang="es-ES" sz="1600" dirty="0" err="1" smtClean="0"/>
              <a:t>Radius</a:t>
            </a:r>
            <a:r>
              <a:rPr lang="es-ES" sz="1600" dirty="0" smtClean="0"/>
              <a:t> de la celda, que en </a:t>
            </a:r>
            <a:r>
              <a:rPr lang="es-ES" sz="1600" dirty="0" err="1" smtClean="0"/>
              <a:t>Huawei</a:t>
            </a:r>
            <a:r>
              <a:rPr lang="es-ES" sz="1600" dirty="0" smtClean="0"/>
              <a:t> es 10Km </a:t>
            </a:r>
            <a:r>
              <a:rPr lang="es-ES" sz="1600" dirty="0" smtClean="0">
                <a:sym typeface="Wingdings" panose="05000000000000000000" pitchFamily="2" charset="2"/>
              </a:rPr>
              <a:t> </a:t>
            </a:r>
            <a:r>
              <a:rPr lang="es-ES" sz="1600" dirty="0" smtClean="0"/>
              <a:t> Para </a:t>
            </a:r>
            <a:r>
              <a:rPr lang="es-ES" sz="1600" dirty="0" err="1" smtClean="0"/>
              <a:t>Cell</a:t>
            </a:r>
            <a:r>
              <a:rPr lang="es-ES" sz="1600" dirty="0" smtClean="0"/>
              <a:t> </a:t>
            </a:r>
            <a:r>
              <a:rPr lang="es-ES" sz="1600" dirty="0" err="1"/>
              <a:t>R</a:t>
            </a:r>
            <a:r>
              <a:rPr lang="es-ES" sz="1600" dirty="0" err="1" smtClean="0"/>
              <a:t>adius</a:t>
            </a:r>
            <a:r>
              <a:rPr lang="es-ES" sz="1600" dirty="0" smtClean="0"/>
              <a:t> de </a:t>
            </a:r>
            <a:r>
              <a:rPr lang="es-ES" sz="1600" dirty="0"/>
              <a:t>10Km </a:t>
            </a:r>
            <a:r>
              <a:rPr lang="es-ES" sz="1600" dirty="0" smtClean="0"/>
              <a:t>deben configurarse </a:t>
            </a:r>
            <a:r>
              <a:rPr lang="es-ES" sz="1600" dirty="0"/>
              <a:t>8 </a:t>
            </a:r>
            <a:r>
              <a:rPr lang="es-ES" sz="1600" dirty="0" err="1"/>
              <a:t>Root</a:t>
            </a:r>
            <a:r>
              <a:rPr lang="es-ES" sz="1600" dirty="0"/>
              <a:t> </a:t>
            </a:r>
            <a:r>
              <a:rPr lang="es-ES" sz="1600" dirty="0" err="1"/>
              <a:t>Sequences</a:t>
            </a:r>
            <a:r>
              <a:rPr lang="es-ES" sz="1600" dirty="0"/>
              <a:t>. </a:t>
            </a:r>
            <a:endParaRPr lang="es-ES" sz="1600" dirty="0" smtClean="0"/>
          </a:p>
          <a:p>
            <a:pPr lvl="1"/>
            <a:r>
              <a:rPr lang="es-ES" sz="1200" dirty="0" smtClean="0"/>
              <a:t>NOTA: Ericsson utiliza </a:t>
            </a:r>
            <a:r>
              <a:rPr lang="es-ES" sz="1200" dirty="0"/>
              <a:t>10 </a:t>
            </a:r>
            <a:r>
              <a:rPr lang="es-ES" sz="1200" dirty="0" err="1"/>
              <a:t>Root</a:t>
            </a:r>
            <a:r>
              <a:rPr lang="es-ES" sz="1200" dirty="0"/>
              <a:t> </a:t>
            </a:r>
            <a:r>
              <a:rPr lang="es-ES" sz="1200" dirty="0" err="1"/>
              <a:t>Sequences</a:t>
            </a:r>
            <a:r>
              <a:rPr lang="es-ES" sz="1200" dirty="0"/>
              <a:t> </a:t>
            </a:r>
            <a:r>
              <a:rPr lang="es-ES" sz="1200" dirty="0" smtClean="0"/>
              <a:t>en cada celda (</a:t>
            </a:r>
            <a:r>
              <a:rPr lang="es-ES" sz="1200" dirty="0" err="1" smtClean="0"/>
              <a:t>Cell</a:t>
            </a:r>
            <a:r>
              <a:rPr lang="es-ES" sz="1200" dirty="0" smtClean="0"/>
              <a:t> </a:t>
            </a:r>
            <a:r>
              <a:rPr lang="es-ES" sz="1200" dirty="0" err="1"/>
              <a:t>radius</a:t>
            </a:r>
            <a:r>
              <a:rPr lang="es-ES" sz="1200" dirty="0"/>
              <a:t>=15Km). </a:t>
            </a:r>
          </a:p>
          <a:p>
            <a:r>
              <a:rPr lang="es-ES" sz="1600" dirty="0"/>
              <a:t>El estándar define 838 </a:t>
            </a:r>
            <a:r>
              <a:rPr lang="es-ES" sz="1600" dirty="0" smtClean="0"/>
              <a:t>secuencias PRACH disponibles, </a:t>
            </a:r>
            <a:r>
              <a:rPr lang="es-ES" sz="1600" dirty="0"/>
              <a:t>numeradas de la 0 a la 837. </a:t>
            </a:r>
            <a:endParaRPr lang="es-ES" sz="1600" u="sng" dirty="0" smtClean="0"/>
          </a:p>
          <a:p>
            <a:pPr lvl="1"/>
            <a:r>
              <a:rPr lang="es-ES" dirty="0" smtClean="0"/>
              <a:t>Para </a:t>
            </a:r>
            <a:r>
              <a:rPr lang="es-ES" dirty="0"/>
              <a:t>evitar que las asignaciones de </a:t>
            </a:r>
            <a:r>
              <a:rPr lang="es-ES" dirty="0" err="1"/>
              <a:t>PCIs</a:t>
            </a:r>
            <a:r>
              <a:rPr lang="es-ES" dirty="0"/>
              <a:t> y  </a:t>
            </a:r>
            <a:r>
              <a:rPr lang="es-ES" dirty="0" smtClean="0"/>
              <a:t>PRACH </a:t>
            </a:r>
            <a:r>
              <a:rPr lang="es-ES" dirty="0" err="1"/>
              <a:t>Root</a:t>
            </a:r>
            <a:r>
              <a:rPr lang="es-ES" dirty="0"/>
              <a:t> </a:t>
            </a:r>
            <a:r>
              <a:rPr lang="es-ES" dirty="0" err="1"/>
              <a:t>Sequences</a:t>
            </a:r>
            <a:r>
              <a:rPr lang="es-ES" dirty="0"/>
              <a:t>  sean anárquicas, y evitar colisiones de estos dos parámetros en celdas cercanas, VF ES asocia unívocamente cada uno de los 504 </a:t>
            </a:r>
            <a:r>
              <a:rPr lang="es-ES" dirty="0" err="1"/>
              <a:t>PCIs</a:t>
            </a:r>
            <a:r>
              <a:rPr lang="es-ES" dirty="0"/>
              <a:t> disponibles a un grupo fijo  de 8 </a:t>
            </a:r>
            <a:r>
              <a:rPr lang="es-ES" dirty="0" err="1"/>
              <a:t>Root</a:t>
            </a:r>
            <a:r>
              <a:rPr lang="es-ES" dirty="0"/>
              <a:t> </a:t>
            </a:r>
            <a:r>
              <a:rPr lang="es-ES" dirty="0" err="1"/>
              <a:t>Sequences</a:t>
            </a:r>
            <a:r>
              <a:rPr lang="es-ES" dirty="0"/>
              <a:t>.  </a:t>
            </a:r>
          </a:p>
          <a:p>
            <a:pPr lvl="1"/>
            <a:endParaRPr lang="es-ES" dirty="0" smtClean="0"/>
          </a:p>
          <a:p>
            <a:pPr lvl="1"/>
            <a:r>
              <a:rPr lang="es-ES" dirty="0" smtClean="0"/>
              <a:t>Las asociaciones se encuentran en el siguiente </a:t>
            </a:r>
            <a:r>
              <a:rPr lang="es-ES" dirty="0" err="1" smtClean="0"/>
              <a:t>excel</a:t>
            </a:r>
            <a:r>
              <a:rPr lang="es-ES" dirty="0" smtClean="0"/>
              <a:t>, y siguen esta fórmula: </a:t>
            </a:r>
          </a:p>
          <a:p>
            <a:pPr marL="809625" lvl="4" indent="0">
              <a:buNone/>
            </a:pPr>
            <a:r>
              <a:rPr lang="es-ES" sz="1400" i="1" dirty="0" smtClean="0">
                <a:solidFill>
                  <a:srgbClr val="000099"/>
                </a:solidFill>
              </a:rPr>
              <a:t>1er </a:t>
            </a:r>
            <a:r>
              <a:rPr lang="es-ES" sz="1400" i="1" dirty="0" err="1" smtClean="0">
                <a:solidFill>
                  <a:srgbClr val="000099"/>
                </a:solidFill>
              </a:rPr>
              <a:t>Rach</a:t>
            </a:r>
            <a:r>
              <a:rPr lang="es-ES" sz="1400" i="1" dirty="0" smtClean="0">
                <a:solidFill>
                  <a:srgbClr val="000099"/>
                </a:solidFill>
              </a:rPr>
              <a:t> </a:t>
            </a:r>
            <a:r>
              <a:rPr lang="es-ES" sz="1400" i="1" dirty="0" err="1" smtClean="0">
                <a:solidFill>
                  <a:srgbClr val="000099"/>
                </a:solidFill>
              </a:rPr>
              <a:t>Root</a:t>
            </a:r>
            <a:r>
              <a:rPr lang="es-ES" sz="1400" i="1" dirty="0" smtClean="0">
                <a:solidFill>
                  <a:srgbClr val="000099"/>
                </a:solidFill>
              </a:rPr>
              <a:t> </a:t>
            </a:r>
            <a:r>
              <a:rPr lang="es-ES" sz="1400" i="1" dirty="0" err="1" smtClean="0">
                <a:solidFill>
                  <a:srgbClr val="000099"/>
                </a:solidFill>
              </a:rPr>
              <a:t>Sequence</a:t>
            </a:r>
            <a:r>
              <a:rPr lang="es-ES" sz="1400" i="1" dirty="0" smtClean="0">
                <a:solidFill>
                  <a:srgbClr val="000099"/>
                </a:solidFill>
              </a:rPr>
              <a:t> =RESIDUO</a:t>
            </a:r>
            <a:r>
              <a:rPr lang="es-ES" sz="1400" i="1" dirty="0">
                <a:solidFill>
                  <a:srgbClr val="000099"/>
                </a:solidFill>
              </a:rPr>
              <a:t>([</a:t>
            </a:r>
            <a:r>
              <a:rPr lang="es-ES" sz="1400" b="1" i="1" dirty="0">
                <a:solidFill>
                  <a:srgbClr val="000099"/>
                </a:solidFill>
              </a:rPr>
              <a:t>PCI</a:t>
            </a:r>
            <a:r>
              <a:rPr lang="es-ES" sz="1400" i="1" dirty="0">
                <a:solidFill>
                  <a:srgbClr val="000099"/>
                </a:solidFill>
              </a:rPr>
              <a:t>];105)*8                 </a:t>
            </a:r>
            <a:endParaRPr lang="en-GB" sz="1400" i="1" dirty="0">
              <a:solidFill>
                <a:srgbClr val="000099"/>
              </a:solidFill>
            </a:endParaRPr>
          </a:p>
          <a:p>
            <a:pPr lvl="1"/>
            <a:endParaRPr lang="es-ES" dirty="0" smtClean="0"/>
          </a:p>
          <a:p>
            <a:pPr lvl="1"/>
            <a:r>
              <a:rPr lang="es-ES" dirty="0" smtClean="0"/>
              <a:t>Los 8 </a:t>
            </a:r>
            <a:r>
              <a:rPr lang="es-ES" dirty="0" err="1" smtClean="0"/>
              <a:t>Root</a:t>
            </a:r>
            <a:r>
              <a:rPr lang="es-ES" dirty="0" smtClean="0"/>
              <a:t> </a:t>
            </a:r>
            <a:r>
              <a:rPr lang="es-ES" dirty="0" err="1" smtClean="0"/>
              <a:t>Sequences</a:t>
            </a:r>
            <a:r>
              <a:rPr lang="es-ES" dirty="0" smtClean="0"/>
              <a:t> de una celda son el 1er </a:t>
            </a:r>
            <a:r>
              <a:rPr lang="es-ES" dirty="0" err="1" smtClean="0"/>
              <a:t>Root</a:t>
            </a:r>
            <a:r>
              <a:rPr lang="es-ES" dirty="0" smtClean="0"/>
              <a:t> </a:t>
            </a:r>
            <a:r>
              <a:rPr lang="es-ES" dirty="0" err="1" smtClean="0"/>
              <a:t>Sequence</a:t>
            </a:r>
            <a:r>
              <a:rPr lang="es-ES" dirty="0" smtClean="0"/>
              <a:t> + los 7 siguientes. </a:t>
            </a:r>
          </a:p>
        </p:txBody>
      </p:sp>
      <p:sp>
        <p:nvSpPr>
          <p:cNvPr id="4" name="3 Marcador de número de diapositiva"/>
          <p:cNvSpPr>
            <a:spLocks noGrp="1"/>
          </p:cNvSpPr>
          <p:nvPr>
            <p:ph type="sldNum" sz="quarter" idx="10"/>
          </p:nvPr>
        </p:nvSpPr>
        <p:spPr/>
        <p:txBody>
          <a:bodyPr/>
          <a:lstStyle/>
          <a:p>
            <a:pPr>
              <a:defRPr/>
            </a:pPr>
            <a:fld id="{E4E5A24B-4DAF-47BA-BBF4-BE646F438DB5}" type="slidenum">
              <a:rPr lang="en-GB" smtClean="0"/>
              <a:pPr>
                <a:defRPr/>
              </a:pPr>
              <a:t>23</a:t>
            </a:fld>
            <a:endParaRPr lang="en-GB"/>
          </a:p>
        </p:txBody>
      </p:sp>
      <p:graphicFrame>
        <p:nvGraphicFramePr>
          <p:cNvPr id="5" name="4 Objeto"/>
          <p:cNvGraphicFramePr>
            <a:graphicFrameLocks noChangeAspect="1"/>
          </p:cNvGraphicFramePr>
          <p:nvPr>
            <p:extLst>
              <p:ext uri="{D42A27DB-BD31-4B8C-83A1-F6EECF244321}">
                <p14:modId xmlns:p14="http://schemas.microsoft.com/office/powerpoint/2010/main" val="1343560584"/>
              </p:ext>
            </p:extLst>
          </p:nvPr>
        </p:nvGraphicFramePr>
        <p:xfrm>
          <a:off x="6230679" y="3264332"/>
          <a:ext cx="913264" cy="770567"/>
        </p:xfrm>
        <a:graphic>
          <a:graphicData uri="http://schemas.openxmlformats.org/presentationml/2006/ole">
            <mc:AlternateContent xmlns:mc="http://schemas.openxmlformats.org/markup-compatibility/2006">
              <mc:Choice xmlns:v="urn:schemas-microsoft-com:vml" Requires="v">
                <p:oleObj spid="_x0000_s9271" name="Worksheet" showAsIcon="1" r:id="rId4" imgW="914400" imgH="771480" progId="Excel.Sheet.8">
                  <p:embed/>
                </p:oleObj>
              </mc:Choice>
              <mc:Fallback>
                <p:oleObj name="Worksheet" showAsIcon="1" r:id="rId4" imgW="914400" imgH="771480" progId="Excel.Sheet.8">
                  <p:embed/>
                  <p:pic>
                    <p:nvPicPr>
                      <p:cNvPr id="0" name=""/>
                      <p:cNvPicPr/>
                      <p:nvPr/>
                    </p:nvPicPr>
                    <p:blipFill>
                      <a:blip r:embed="rId5"/>
                      <a:stretch>
                        <a:fillRect/>
                      </a:stretch>
                    </p:blipFill>
                    <p:spPr>
                      <a:xfrm>
                        <a:off x="6230679" y="3264332"/>
                        <a:ext cx="913264" cy="770567"/>
                      </a:xfrm>
                      <a:prstGeom prst="rect">
                        <a:avLst/>
                      </a:prstGeom>
                    </p:spPr>
                  </p:pic>
                </p:oleObj>
              </mc:Fallback>
            </mc:AlternateContent>
          </a:graphicData>
        </a:graphic>
      </p:graphicFrame>
      <p:sp>
        <p:nvSpPr>
          <p:cNvPr id="7" name="6 Flecha derecha"/>
          <p:cNvSpPr/>
          <p:nvPr/>
        </p:nvSpPr>
        <p:spPr>
          <a:xfrm>
            <a:off x="5050465" y="3649616"/>
            <a:ext cx="808074" cy="154172"/>
          </a:xfrm>
          <a:prstGeom prst="rightArrow">
            <a:avLst>
              <a:gd name="adj1" fmla="val 56896"/>
              <a:gd name="adj2" fmla="val 50000"/>
            </a:avLst>
          </a:prstGeom>
          <a:solidFill>
            <a:schemeClr val="accent1"/>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smtClean="0">
              <a:solidFill>
                <a:srgbClr val="34342B"/>
              </a:solidFill>
              <a:latin typeface="Vodafone Rg" pitchFamily="34" charset="0"/>
              <a:ea typeface="+mn-ea"/>
              <a:cs typeface="+mn-cs"/>
            </a:endParaRPr>
          </a:p>
        </p:txBody>
      </p:sp>
      <p:sp>
        <p:nvSpPr>
          <p:cNvPr id="8" name="7 CuadroTexto"/>
          <p:cNvSpPr txBox="1"/>
          <p:nvPr/>
        </p:nvSpPr>
        <p:spPr>
          <a:xfrm>
            <a:off x="1907657" y="5234280"/>
            <a:ext cx="4323022" cy="723020"/>
          </a:xfrm>
          <a:prstGeom prst="rect">
            <a:avLst/>
          </a:prstGeom>
          <a:noFill/>
          <a:ln>
            <a:noFill/>
          </a:ln>
        </p:spPr>
        <p:style>
          <a:lnRef idx="1">
            <a:schemeClr val="accent2"/>
          </a:lnRef>
          <a:fillRef idx="2">
            <a:schemeClr val="accent2"/>
          </a:fillRef>
          <a:effectRef idx="1">
            <a:schemeClr val="accent2"/>
          </a:effectRef>
          <a:fontRef idx="minor">
            <a:schemeClr val="dk1"/>
          </a:fontRef>
        </p:style>
        <p:txBody>
          <a:bodyPr wrap="none" lIns="144000" tIns="36000" rIns="0" bIns="72000" rtlCol="0">
            <a:noAutofit/>
          </a:bodyPr>
          <a:lstStyle/>
          <a:p>
            <a:pPr marL="0" indent="0">
              <a:buFont typeface="Arial" pitchFamily="34" charset="0"/>
              <a:buNone/>
            </a:pPr>
            <a:r>
              <a:rPr lang="es-ES" sz="1000" dirty="0">
                <a:solidFill>
                  <a:schemeClr val="tx1"/>
                </a:solidFill>
                <a:ea typeface="MS PGothic" pitchFamily="34" charset="-128"/>
                <a:cs typeface="Arial" pitchFamily="34" charset="0"/>
              </a:rPr>
              <a:t>EJEMPLO. </a:t>
            </a:r>
          </a:p>
          <a:p>
            <a:pPr marL="0" indent="0">
              <a:buFont typeface="Arial" pitchFamily="34" charset="0"/>
              <a:buNone/>
            </a:pPr>
            <a:r>
              <a:rPr lang="es-ES" sz="1000" dirty="0">
                <a:solidFill>
                  <a:schemeClr val="tx1"/>
                </a:solidFill>
                <a:ea typeface="MS PGothic" pitchFamily="34" charset="-128"/>
                <a:cs typeface="Arial" pitchFamily="34" charset="0"/>
              </a:rPr>
              <a:t>Celda PCI 0 </a:t>
            </a:r>
            <a:r>
              <a:rPr lang="es-ES" sz="1000" dirty="0">
                <a:solidFill>
                  <a:schemeClr val="tx1"/>
                </a:solidFill>
                <a:ea typeface="MS PGothic" pitchFamily="34" charset="-128"/>
                <a:cs typeface="Arial" pitchFamily="34" charset="0"/>
                <a:sym typeface="Wingdings" panose="05000000000000000000" pitchFamily="2" charset="2"/>
              </a:rPr>
              <a:t> 1er RACH </a:t>
            </a:r>
            <a:r>
              <a:rPr lang="es-ES" sz="1000" dirty="0" err="1">
                <a:solidFill>
                  <a:schemeClr val="tx1"/>
                </a:solidFill>
                <a:ea typeface="MS PGothic" pitchFamily="34" charset="-128"/>
                <a:cs typeface="Arial" pitchFamily="34" charset="0"/>
                <a:sym typeface="Wingdings" panose="05000000000000000000" pitchFamily="2" charset="2"/>
              </a:rPr>
              <a:t>Root</a:t>
            </a:r>
            <a:r>
              <a:rPr lang="es-ES" sz="1000" dirty="0">
                <a:solidFill>
                  <a:schemeClr val="tx1"/>
                </a:solidFill>
                <a:ea typeface="MS PGothic" pitchFamily="34" charset="-128"/>
                <a:cs typeface="Arial" pitchFamily="34" charset="0"/>
                <a:sym typeface="Wingdings" panose="05000000000000000000" pitchFamily="2" charset="2"/>
              </a:rPr>
              <a:t> </a:t>
            </a:r>
            <a:r>
              <a:rPr lang="es-ES" sz="1000" dirty="0" err="1">
                <a:solidFill>
                  <a:schemeClr val="tx1"/>
                </a:solidFill>
                <a:ea typeface="MS PGothic" pitchFamily="34" charset="-128"/>
                <a:cs typeface="Arial" pitchFamily="34" charset="0"/>
                <a:sym typeface="Wingdings" panose="05000000000000000000" pitchFamily="2" charset="2"/>
              </a:rPr>
              <a:t>Sequence</a:t>
            </a:r>
            <a:r>
              <a:rPr lang="es-ES" sz="1000" dirty="0">
                <a:solidFill>
                  <a:schemeClr val="tx1"/>
                </a:solidFill>
                <a:ea typeface="MS PGothic" pitchFamily="34" charset="-128"/>
                <a:cs typeface="Arial" pitchFamily="34" charset="0"/>
                <a:sym typeface="Wingdings" panose="05000000000000000000" pitchFamily="2" charset="2"/>
              </a:rPr>
              <a:t> 0  Sus 8 RACH </a:t>
            </a:r>
            <a:r>
              <a:rPr lang="es-ES" sz="1000" dirty="0" err="1">
                <a:solidFill>
                  <a:schemeClr val="tx1"/>
                </a:solidFill>
                <a:ea typeface="MS PGothic" pitchFamily="34" charset="-128"/>
                <a:cs typeface="Arial" pitchFamily="34" charset="0"/>
                <a:sym typeface="Wingdings" panose="05000000000000000000" pitchFamily="2" charset="2"/>
              </a:rPr>
              <a:t>Root</a:t>
            </a:r>
            <a:r>
              <a:rPr lang="es-ES" sz="1000" dirty="0">
                <a:solidFill>
                  <a:schemeClr val="tx1"/>
                </a:solidFill>
                <a:ea typeface="MS PGothic" pitchFamily="34" charset="-128"/>
                <a:cs typeface="Arial" pitchFamily="34" charset="0"/>
                <a:sym typeface="Wingdings" panose="05000000000000000000" pitchFamily="2" charset="2"/>
              </a:rPr>
              <a:t> </a:t>
            </a:r>
            <a:r>
              <a:rPr lang="es-ES" sz="1000" dirty="0" err="1">
                <a:solidFill>
                  <a:schemeClr val="tx1"/>
                </a:solidFill>
                <a:ea typeface="MS PGothic" pitchFamily="34" charset="-128"/>
                <a:cs typeface="Arial" pitchFamily="34" charset="0"/>
                <a:sym typeface="Wingdings" panose="05000000000000000000" pitchFamily="2" charset="2"/>
              </a:rPr>
              <a:t>Sequences</a:t>
            </a:r>
            <a:r>
              <a:rPr lang="es-ES" sz="1000" dirty="0">
                <a:solidFill>
                  <a:schemeClr val="tx1"/>
                </a:solidFill>
                <a:ea typeface="MS PGothic" pitchFamily="34" charset="-128"/>
                <a:cs typeface="Arial" pitchFamily="34" charset="0"/>
                <a:sym typeface="Wingdings" panose="05000000000000000000" pitchFamily="2" charset="2"/>
              </a:rPr>
              <a:t> son 0,1,2,…7.</a:t>
            </a:r>
          </a:p>
          <a:p>
            <a:r>
              <a:rPr lang="es-ES" sz="1000" dirty="0">
                <a:solidFill>
                  <a:schemeClr val="tx1"/>
                </a:solidFill>
                <a:ea typeface="MS PGothic" pitchFamily="34" charset="-128"/>
                <a:cs typeface="Arial" pitchFamily="34" charset="0"/>
              </a:rPr>
              <a:t>Celda PCI 1 </a:t>
            </a:r>
            <a:r>
              <a:rPr lang="es-ES" sz="1000" dirty="0">
                <a:solidFill>
                  <a:schemeClr val="tx1"/>
                </a:solidFill>
                <a:ea typeface="MS PGothic" pitchFamily="34" charset="-128"/>
                <a:cs typeface="Arial" pitchFamily="34" charset="0"/>
                <a:sym typeface="Wingdings" panose="05000000000000000000" pitchFamily="2" charset="2"/>
              </a:rPr>
              <a:t> 1er RACH </a:t>
            </a:r>
            <a:r>
              <a:rPr lang="es-ES" sz="1000" dirty="0" err="1">
                <a:solidFill>
                  <a:schemeClr val="tx1"/>
                </a:solidFill>
                <a:ea typeface="MS PGothic" pitchFamily="34" charset="-128"/>
                <a:cs typeface="Arial" pitchFamily="34" charset="0"/>
                <a:sym typeface="Wingdings" panose="05000000000000000000" pitchFamily="2" charset="2"/>
              </a:rPr>
              <a:t>Root</a:t>
            </a:r>
            <a:r>
              <a:rPr lang="es-ES" sz="1000" dirty="0">
                <a:solidFill>
                  <a:schemeClr val="tx1"/>
                </a:solidFill>
                <a:ea typeface="MS PGothic" pitchFamily="34" charset="-128"/>
                <a:cs typeface="Arial" pitchFamily="34" charset="0"/>
                <a:sym typeface="Wingdings" panose="05000000000000000000" pitchFamily="2" charset="2"/>
              </a:rPr>
              <a:t> </a:t>
            </a:r>
            <a:r>
              <a:rPr lang="es-ES" sz="1000" dirty="0" err="1">
                <a:solidFill>
                  <a:schemeClr val="tx1"/>
                </a:solidFill>
                <a:ea typeface="MS PGothic" pitchFamily="34" charset="-128"/>
                <a:cs typeface="Arial" pitchFamily="34" charset="0"/>
                <a:sym typeface="Wingdings" panose="05000000000000000000" pitchFamily="2" charset="2"/>
              </a:rPr>
              <a:t>Sequence</a:t>
            </a:r>
            <a:r>
              <a:rPr lang="es-ES" sz="1000" dirty="0">
                <a:solidFill>
                  <a:schemeClr val="tx1"/>
                </a:solidFill>
                <a:ea typeface="MS PGothic" pitchFamily="34" charset="-128"/>
                <a:cs typeface="Arial" pitchFamily="34" charset="0"/>
                <a:sym typeface="Wingdings" panose="05000000000000000000" pitchFamily="2" charset="2"/>
              </a:rPr>
              <a:t> 8 Sus 8 RACH </a:t>
            </a:r>
            <a:r>
              <a:rPr lang="es-ES" sz="1000" dirty="0" err="1">
                <a:solidFill>
                  <a:schemeClr val="tx1"/>
                </a:solidFill>
                <a:ea typeface="MS PGothic" pitchFamily="34" charset="-128"/>
                <a:cs typeface="Arial" pitchFamily="34" charset="0"/>
                <a:sym typeface="Wingdings" panose="05000000000000000000" pitchFamily="2" charset="2"/>
              </a:rPr>
              <a:t>Root</a:t>
            </a:r>
            <a:r>
              <a:rPr lang="es-ES" sz="1000" dirty="0">
                <a:solidFill>
                  <a:schemeClr val="tx1"/>
                </a:solidFill>
                <a:ea typeface="MS PGothic" pitchFamily="34" charset="-128"/>
                <a:cs typeface="Arial" pitchFamily="34" charset="0"/>
                <a:sym typeface="Wingdings" panose="05000000000000000000" pitchFamily="2" charset="2"/>
              </a:rPr>
              <a:t> </a:t>
            </a:r>
            <a:r>
              <a:rPr lang="es-ES" sz="1000" dirty="0" err="1">
                <a:solidFill>
                  <a:schemeClr val="tx1"/>
                </a:solidFill>
                <a:ea typeface="MS PGothic" pitchFamily="34" charset="-128"/>
                <a:cs typeface="Arial" pitchFamily="34" charset="0"/>
                <a:sym typeface="Wingdings" panose="05000000000000000000" pitchFamily="2" charset="2"/>
              </a:rPr>
              <a:t>Sequences</a:t>
            </a:r>
            <a:r>
              <a:rPr lang="es-ES" sz="1000" dirty="0">
                <a:solidFill>
                  <a:schemeClr val="tx1"/>
                </a:solidFill>
                <a:ea typeface="MS PGothic" pitchFamily="34" charset="-128"/>
                <a:cs typeface="Arial" pitchFamily="34" charset="0"/>
                <a:sym typeface="Wingdings" panose="05000000000000000000" pitchFamily="2" charset="2"/>
              </a:rPr>
              <a:t> son 8,9,10,…15</a:t>
            </a:r>
            <a:r>
              <a:rPr lang="es-ES" sz="1000" dirty="0" smtClean="0">
                <a:solidFill>
                  <a:schemeClr val="tx1"/>
                </a:solidFill>
                <a:ea typeface="MS PGothic" pitchFamily="34" charset="-128"/>
                <a:cs typeface="Arial" pitchFamily="34" charset="0"/>
                <a:sym typeface="Wingdings" panose="05000000000000000000" pitchFamily="2" charset="2"/>
              </a:rPr>
              <a:t>.</a:t>
            </a:r>
          </a:p>
          <a:p>
            <a:r>
              <a:rPr lang="es-ES" sz="1000" dirty="0" smtClean="0">
                <a:solidFill>
                  <a:schemeClr val="tx1"/>
                </a:solidFill>
                <a:ea typeface="MS PGothic" pitchFamily="34" charset="-128"/>
                <a:cs typeface="Arial" pitchFamily="34" charset="0"/>
                <a:sym typeface="Wingdings" panose="05000000000000000000" pitchFamily="2" charset="2"/>
              </a:rPr>
              <a:t>Etc.</a:t>
            </a:r>
            <a:endParaRPr lang="es-ES" sz="1000" dirty="0">
              <a:solidFill>
                <a:schemeClr val="tx1"/>
              </a:solidFill>
              <a:ea typeface="MS PGothic" pitchFamily="34" charset="-128"/>
              <a:cs typeface="Arial" pitchFamily="34" charset="0"/>
              <a:sym typeface="Wingdings" panose="05000000000000000000" pitchFamily="2" charset="2"/>
            </a:endParaRPr>
          </a:p>
          <a:p>
            <a:pPr marL="0" indent="0">
              <a:buFont typeface="Arial" pitchFamily="34" charset="0"/>
              <a:buNone/>
            </a:pPr>
            <a:endParaRPr lang="es-ES" sz="1000" dirty="0">
              <a:solidFill>
                <a:schemeClr val="tx1"/>
              </a:solidFill>
              <a:ea typeface="MS PGothic" pitchFamily="34" charset="-128"/>
              <a:cs typeface="Arial" pitchFamily="34" charset="0"/>
              <a:sym typeface="Wingdings" panose="05000000000000000000" pitchFamily="2" charset="2"/>
            </a:endParaRPr>
          </a:p>
        </p:txBody>
      </p:sp>
      <p:pic>
        <p:nvPicPr>
          <p:cNvPr id="1066" name="Picture 4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7651" y="4672394"/>
            <a:ext cx="8367824" cy="483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4272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31320" y="221842"/>
            <a:ext cx="7354888" cy="522438"/>
          </a:xfrm>
        </p:spPr>
        <p:txBody>
          <a:bodyPr/>
          <a:lstStyle/>
          <a:p>
            <a:r>
              <a:rPr lang="es-ES" dirty="0" err="1" smtClean="0"/>
              <a:t>Root</a:t>
            </a:r>
            <a:r>
              <a:rPr lang="es-ES" dirty="0" smtClean="0"/>
              <a:t> </a:t>
            </a:r>
            <a:r>
              <a:rPr lang="es-ES" dirty="0" err="1" smtClean="0"/>
              <a:t>Sequence</a:t>
            </a:r>
            <a:r>
              <a:rPr lang="es-ES" dirty="0" smtClean="0"/>
              <a:t> ID (continuación)</a:t>
            </a:r>
            <a:endParaRPr lang="en-GB" dirty="0"/>
          </a:p>
        </p:txBody>
      </p:sp>
      <p:sp>
        <p:nvSpPr>
          <p:cNvPr id="3" name="2 Marcador de contenido"/>
          <p:cNvSpPr>
            <a:spLocks noGrp="1"/>
          </p:cNvSpPr>
          <p:nvPr>
            <p:ph idx="1"/>
          </p:nvPr>
        </p:nvSpPr>
        <p:spPr>
          <a:xfrm>
            <a:off x="465224" y="824718"/>
            <a:ext cx="8412962" cy="5852529"/>
          </a:xfrm>
        </p:spPr>
        <p:txBody>
          <a:bodyPr/>
          <a:lstStyle/>
          <a:p>
            <a:r>
              <a:rPr lang="es-ES" sz="1600" u="sng" dirty="0" smtClean="0"/>
              <a:t>Reglas VF-ES (continuación): </a:t>
            </a:r>
            <a:endParaRPr lang="es-ES" sz="1600" u="sng" dirty="0"/>
          </a:p>
          <a:p>
            <a:pPr lvl="1"/>
            <a:r>
              <a:rPr lang="es-ES" dirty="0" smtClean="0"/>
              <a:t>Agrupamos las 838 secuencias PRACH en :   </a:t>
            </a:r>
            <a:r>
              <a:rPr lang="es-ES" dirty="0"/>
              <a:t>838 / 8 </a:t>
            </a:r>
            <a:r>
              <a:rPr lang="es-ES" dirty="0" err="1"/>
              <a:t>Seq</a:t>
            </a:r>
            <a:r>
              <a:rPr lang="es-ES" dirty="0"/>
              <a:t> por PCI / 3 </a:t>
            </a:r>
            <a:r>
              <a:rPr lang="es-ES" dirty="0" err="1"/>
              <a:t>PCIs</a:t>
            </a:r>
            <a:r>
              <a:rPr lang="es-ES" dirty="0"/>
              <a:t> por PCI Group ID = 35 grupos </a:t>
            </a:r>
            <a:r>
              <a:rPr lang="es-ES" dirty="0" smtClean="0"/>
              <a:t>de PRACH  </a:t>
            </a:r>
            <a:r>
              <a:rPr lang="es-ES" dirty="0" err="1" smtClean="0"/>
              <a:t>Sequences</a:t>
            </a:r>
            <a:r>
              <a:rPr lang="es-ES" dirty="0" smtClean="0"/>
              <a:t> , identificado cada uno de ellos con un PRACH GROUP ID.</a:t>
            </a:r>
          </a:p>
          <a:p>
            <a:pPr lvl="1"/>
            <a:r>
              <a:rPr lang="es-ES" dirty="0" smtClean="0"/>
              <a:t>Estas secuencias se repiten cada 838 / 8 = 105 </a:t>
            </a:r>
            <a:r>
              <a:rPr lang="es-ES" dirty="0" err="1" smtClean="0"/>
              <a:t>PCIs</a:t>
            </a:r>
            <a:r>
              <a:rPr lang="es-ES" dirty="0" smtClean="0"/>
              <a:t>, de modo que cada 105 </a:t>
            </a:r>
            <a:r>
              <a:rPr lang="es-ES" dirty="0" err="1" smtClean="0"/>
              <a:t>PCIs</a:t>
            </a:r>
            <a:r>
              <a:rPr lang="es-ES" dirty="0" smtClean="0"/>
              <a:t> se reutilizan las mismas secuencias PRACH, y los 35 grupos PRACH: </a:t>
            </a:r>
          </a:p>
          <a:p>
            <a:pPr lvl="1"/>
            <a:endParaRPr lang="es-ES" dirty="0"/>
          </a:p>
          <a:p>
            <a:pPr lvl="1"/>
            <a:endParaRPr lang="es-ES" dirty="0" smtClean="0"/>
          </a:p>
          <a:p>
            <a:pPr lvl="1"/>
            <a:endParaRPr lang="es-ES" dirty="0"/>
          </a:p>
          <a:p>
            <a:pPr lvl="1"/>
            <a:endParaRPr lang="es-ES" dirty="0" smtClean="0"/>
          </a:p>
          <a:p>
            <a:pPr lvl="1"/>
            <a:endParaRPr lang="es-ES" dirty="0"/>
          </a:p>
          <a:p>
            <a:pPr lvl="1"/>
            <a:endParaRPr lang="es-ES" dirty="0" smtClean="0"/>
          </a:p>
          <a:p>
            <a:pPr lvl="1"/>
            <a:r>
              <a:rPr lang="es-ES" b="1" u="sng" dirty="0" smtClean="0">
                <a:effectLst>
                  <a:outerShdw blurRad="38100" dist="38100" dir="2700000" algn="tl">
                    <a:srgbClr val="000000">
                      <a:alpha val="43137"/>
                    </a:srgbClr>
                  </a:outerShdw>
                </a:effectLst>
              </a:rPr>
              <a:t>La regla fundamental es evitar no solo la colisión de </a:t>
            </a:r>
            <a:r>
              <a:rPr lang="es-ES" b="1" u="sng" dirty="0" err="1" smtClean="0">
                <a:effectLst>
                  <a:outerShdw blurRad="38100" dist="38100" dir="2700000" algn="tl">
                    <a:srgbClr val="000000">
                      <a:alpha val="43137"/>
                    </a:srgbClr>
                  </a:outerShdw>
                </a:effectLst>
              </a:rPr>
              <a:t>PCIs</a:t>
            </a:r>
            <a:r>
              <a:rPr lang="es-ES" b="1" u="sng" dirty="0" smtClean="0">
                <a:effectLst>
                  <a:outerShdw blurRad="38100" dist="38100" dir="2700000" algn="tl">
                    <a:srgbClr val="000000">
                      <a:alpha val="43137"/>
                    </a:srgbClr>
                  </a:outerShdw>
                </a:effectLst>
              </a:rPr>
              <a:t>, sino también de RACH </a:t>
            </a:r>
            <a:r>
              <a:rPr lang="es-ES" b="1" u="sng" dirty="0" err="1" smtClean="0">
                <a:effectLst>
                  <a:outerShdw blurRad="38100" dist="38100" dir="2700000" algn="tl">
                    <a:srgbClr val="000000">
                      <a:alpha val="43137"/>
                    </a:srgbClr>
                  </a:outerShdw>
                </a:effectLst>
              </a:rPr>
              <a:t>Root</a:t>
            </a:r>
            <a:r>
              <a:rPr lang="es-ES" b="1" u="sng" dirty="0" smtClean="0">
                <a:effectLst>
                  <a:outerShdw blurRad="38100" dist="38100" dir="2700000" algn="tl">
                    <a:srgbClr val="000000">
                      <a:alpha val="43137"/>
                    </a:srgbClr>
                  </a:outerShdw>
                </a:effectLst>
              </a:rPr>
              <a:t> </a:t>
            </a:r>
            <a:r>
              <a:rPr lang="es-ES" b="1" u="sng" dirty="0" err="1" smtClean="0">
                <a:effectLst>
                  <a:outerShdw blurRad="38100" dist="38100" dir="2700000" algn="tl">
                    <a:srgbClr val="000000">
                      <a:alpha val="43137"/>
                    </a:srgbClr>
                  </a:outerShdw>
                </a:effectLst>
              </a:rPr>
              <a:t>Sequences</a:t>
            </a:r>
            <a:r>
              <a:rPr lang="es-ES" b="1" u="sng" dirty="0" smtClean="0">
                <a:effectLst>
                  <a:outerShdw blurRad="38100" dist="38100" dir="2700000" algn="tl">
                    <a:srgbClr val="000000">
                      <a:alpha val="43137"/>
                    </a:srgbClr>
                  </a:outerShdw>
                </a:effectLst>
              </a:rPr>
              <a:t> en celdas cercanas. </a:t>
            </a:r>
            <a:endParaRPr lang="es-ES" b="1" u="sng" dirty="0">
              <a:effectLst>
                <a:outerShdw blurRad="38100" dist="38100" dir="2700000" algn="tl">
                  <a:srgbClr val="000000">
                    <a:alpha val="43137"/>
                  </a:srgbClr>
                </a:outerShdw>
              </a:effectLst>
            </a:endParaRPr>
          </a:p>
          <a:p>
            <a:pPr lvl="1"/>
            <a:r>
              <a:rPr lang="es-ES" dirty="0" smtClean="0"/>
              <a:t>Las </a:t>
            </a:r>
            <a:r>
              <a:rPr lang="es-ES" dirty="0"/>
              <a:t>c</a:t>
            </a:r>
            <a:r>
              <a:rPr lang="es-ES" dirty="0" smtClean="0"/>
              <a:t>eldas L800, L1800, L2100, L2600 </a:t>
            </a:r>
            <a:r>
              <a:rPr lang="es-ES" dirty="0" err="1" smtClean="0"/>
              <a:t>cosector</a:t>
            </a:r>
            <a:r>
              <a:rPr lang="es-ES" dirty="0" smtClean="0"/>
              <a:t> usarán los mismos </a:t>
            </a:r>
            <a:r>
              <a:rPr lang="es-ES" dirty="0" err="1" smtClean="0"/>
              <a:t>PCIs</a:t>
            </a:r>
            <a:r>
              <a:rPr lang="es-ES" dirty="0" smtClean="0"/>
              <a:t> y RACH </a:t>
            </a:r>
            <a:r>
              <a:rPr lang="es-ES" dirty="0" err="1" smtClean="0"/>
              <a:t>Root</a:t>
            </a:r>
            <a:r>
              <a:rPr lang="es-ES" dirty="0" smtClean="0"/>
              <a:t> </a:t>
            </a:r>
            <a:r>
              <a:rPr lang="es-ES" dirty="0" err="1" smtClean="0"/>
              <a:t>Sequences</a:t>
            </a:r>
            <a:r>
              <a:rPr lang="es-ES" dirty="0" smtClean="0"/>
              <a:t>, al ser de distintas frecuencias no hay colisión. </a:t>
            </a:r>
          </a:p>
          <a:p>
            <a:pPr lvl="1"/>
            <a:r>
              <a:rPr lang="es-ES" b="1" u="sng" dirty="0" smtClean="0"/>
              <a:t>Se recomienda  seguir este orden al realizar una nueva integración:</a:t>
            </a:r>
          </a:p>
          <a:p>
            <a:pPr marL="876300" lvl="2" indent="-342900">
              <a:buFont typeface="+mj-lt"/>
              <a:buAutoNum type="arabicParenR"/>
            </a:pPr>
            <a:r>
              <a:rPr lang="es-ES" dirty="0" smtClean="0"/>
              <a:t>Asignar un PRACH GROUP ID al </a:t>
            </a:r>
            <a:r>
              <a:rPr lang="es-ES" dirty="0" err="1" smtClean="0"/>
              <a:t>eNodo</a:t>
            </a:r>
            <a:r>
              <a:rPr lang="es-ES" dirty="0" smtClean="0"/>
              <a:t>,  de modo que no coincida con el de otro nodo cercano.</a:t>
            </a:r>
          </a:p>
          <a:p>
            <a:pPr marL="1104900" lvl="4" indent="-171450"/>
            <a:r>
              <a:rPr lang="es-ES" dirty="0"/>
              <a:t>Los grupos </a:t>
            </a:r>
            <a:r>
              <a:rPr lang="es-ES" dirty="0" smtClean="0"/>
              <a:t>PRACH 0 y 34 también colisionan en secuencias. NO deben asignarse a nodos próximos.</a:t>
            </a:r>
          </a:p>
          <a:p>
            <a:pPr marL="876300" lvl="2" indent="-342900">
              <a:lnSpc>
                <a:spcPct val="200000"/>
              </a:lnSpc>
              <a:buFont typeface="+mj-lt"/>
              <a:buAutoNum type="arabicParenR"/>
            </a:pPr>
            <a:r>
              <a:rPr lang="es-ES" dirty="0" smtClean="0"/>
              <a:t>Asignar un PCI GROUP al </a:t>
            </a:r>
            <a:r>
              <a:rPr lang="es-ES" dirty="0" err="1" smtClean="0"/>
              <a:t>eNodo</a:t>
            </a:r>
            <a:r>
              <a:rPr lang="es-ES" dirty="0" smtClean="0"/>
              <a:t> de entre todos los </a:t>
            </a:r>
            <a:r>
              <a:rPr lang="es-ES" dirty="0" err="1" smtClean="0"/>
              <a:t>PCIs</a:t>
            </a:r>
            <a:r>
              <a:rPr lang="es-ES" dirty="0" smtClean="0"/>
              <a:t> </a:t>
            </a:r>
            <a:r>
              <a:rPr lang="es-ES" dirty="0" err="1" smtClean="0"/>
              <a:t>GROUPs</a:t>
            </a:r>
            <a:r>
              <a:rPr lang="es-ES" dirty="0" smtClean="0"/>
              <a:t> asociados al PRACH GROUP elegido. </a:t>
            </a:r>
          </a:p>
          <a:p>
            <a:pPr marL="1104900" lvl="4" indent="-171450"/>
            <a:r>
              <a:rPr lang="es-ES" dirty="0" smtClean="0"/>
              <a:t>Cumpliendo 1</a:t>
            </a:r>
            <a:r>
              <a:rPr lang="es-ES" dirty="0"/>
              <a:t>) garantizamos que no existirá otro nodo con el mismo PCI GROUP cercano</a:t>
            </a:r>
            <a:r>
              <a:rPr lang="es-ES" dirty="0" smtClean="0"/>
              <a:t>.</a:t>
            </a:r>
          </a:p>
          <a:p>
            <a:pPr marL="1104900" lvl="4" indent="-171450"/>
            <a:endParaRPr lang="es-ES" dirty="0"/>
          </a:p>
          <a:p>
            <a:pPr lvl="1"/>
            <a:r>
              <a:rPr lang="es-ES" b="1" u="sng" dirty="0" smtClean="0"/>
              <a:t>Si el </a:t>
            </a:r>
            <a:r>
              <a:rPr lang="es-ES" b="1" u="sng" dirty="0" err="1" smtClean="0"/>
              <a:t>eNodo</a:t>
            </a:r>
            <a:r>
              <a:rPr lang="es-ES" b="1" u="sng" dirty="0" smtClean="0"/>
              <a:t> se encuentra en una frontera LTE </a:t>
            </a:r>
            <a:r>
              <a:rPr lang="es-ES" b="1" u="sng" dirty="0" err="1" smtClean="0"/>
              <a:t>intervendor</a:t>
            </a:r>
            <a:r>
              <a:rPr lang="es-ES" b="1" u="sng" dirty="0" smtClean="0"/>
              <a:t> </a:t>
            </a:r>
            <a:r>
              <a:rPr lang="es-ES" b="1" u="sng" dirty="0" err="1" smtClean="0"/>
              <a:t>Huawei</a:t>
            </a:r>
            <a:r>
              <a:rPr lang="es-ES" b="1" u="sng" dirty="0" smtClean="0"/>
              <a:t>-Ericsson</a:t>
            </a:r>
            <a:r>
              <a:rPr lang="es-ES" dirty="0" smtClean="0"/>
              <a:t>, se deben cumplir las restricciones adicionales incluidas en siguiente </a:t>
            </a:r>
            <a:r>
              <a:rPr lang="es-ES" dirty="0" err="1" smtClean="0"/>
              <a:t>slide</a:t>
            </a:r>
            <a:r>
              <a:rPr lang="es-ES" dirty="0" smtClean="0"/>
              <a:t>. </a:t>
            </a:r>
            <a:endParaRPr lang="es-ES" dirty="0"/>
          </a:p>
          <a:p>
            <a:pPr marL="266700" lvl="1" indent="0">
              <a:buNone/>
            </a:pPr>
            <a:r>
              <a:rPr lang="es-ES" dirty="0" smtClean="0"/>
              <a:t> </a:t>
            </a:r>
          </a:p>
          <a:p>
            <a:pPr marL="266700" lvl="1" indent="0">
              <a:buNone/>
            </a:pPr>
            <a:endParaRPr lang="es-ES" dirty="0"/>
          </a:p>
          <a:p>
            <a:pPr marL="266700" lvl="1" indent="0">
              <a:buNone/>
            </a:pPr>
            <a:endParaRPr lang="es-ES" dirty="0" smtClean="0"/>
          </a:p>
        </p:txBody>
      </p:sp>
      <p:sp>
        <p:nvSpPr>
          <p:cNvPr id="4" name="3 Marcador de número de diapositiva"/>
          <p:cNvSpPr>
            <a:spLocks noGrp="1"/>
          </p:cNvSpPr>
          <p:nvPr>
            <p:ph type="sldNum" sz="quarter" idx="10"/>
          </p:nvPr>
        </p:nvSpPr>
        <p:spPr/>
        <p:txBody>
          <a:bodyPr/>
          <a:lstStyle/>
          <a:p>
            <a:pPr>
              <a:defRPr/>
            </a:pPr>
            <a:fld id="{E4E5A24B-4DAF-47BA-BBF4-BE646F438DB5}" type="slidenum">
              <a:rPr lang="en-GB" smtClean="0"/>
              <a:pPr>
                <a:defRPr/>
              </a:pPr>
              <a:t>24</a:t>
            </a:fld>
            <a:endParaRPr lang="en-GB"/>
          </a:p>
        </p:txBody>
      </p:sp>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16" y="2113217"/>
            <a:ext cx="8718698" cy="780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5 CuadroTexto"/>
          <p:cNvSpPr txBox="1"/>
          <p:nvPr/>
        </p:nvSpPr>
        <p:spPr>
          <a:xfrm>
            <a:off x="1255480" y="2947566"/>
            <a:ext cx="6675570" cy="507831"/>
          </a:xfrm>
          <a:prstGeom prst="rect">
            <a:avLst/>
          </a:prstGeom>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wrap="square" lIns="72000" tIns="0" rIns="0" bIns="0" rtlCol="0">
            <a:spAutoFit/>
          </a:bodyPr>
          <a:lstStyle/>
          <a:p>
            <a:pPr marL="0" indent="0">
              <a:buFont typeface="Arial" pitchFamily="34" charset="0"/>
              <a:buNone/>
            </a:pPr>
            <a:r>
              <a:rPr lang="es-ES" sz="1100" dirty="0" smtClean="0">
                <a:latin typeface="Vodafone Rg" pitchFamily="34" charset="0"/>
              </a:rPr>
              <a:t>Ejemplo: A las celdas con </a:t>
            </a:r>
            <a:r>
              <a:rPr lang="es-ES" sz="1100" dirty="0" err="1" smtClean="0">
                <a:latin typeface="Vodafone Rg" pitchFamily="34" charset="0"/>
              </a:rPr>
              <a:t>PCIs</a:t>
            </a:r>
            <a:r>
              <a:rPr lang="es-ES" sz="1100" dirty="0" smtClean="0">
                <a:latin typeface="Vodafone Rg" pitchFamily="34" charset="0"/>
              </a:rPr>
              <a:t> 12, 117, 222, 327 y 432, pertenecientes a los PCI Group </a:t>
            </a:r>
            <a:r>
              <a:rPr lang="es-ES" sz="1100" dirty="0" err="1" smtClean="0">
                <a:latin typeface="Vodafone Rg" pitchFamily="34" charset="0"/>
              </a:rPr>
              <a:t>Ids</a:t>
            </a:r>
            <a:r>
              <a:rPr lang="es-ES" sz="1100" dirty="0" smtClean="0">
                <a:latin typeface="Vodafone Rg" pitchFamily="34" charset="0"/>
              </a:rPr>
              <a:t> 4,39,74,109,144 respectivamente, les corresponde RACH </a:t>
            </a:r>
            <a:r>
              <a:rPr lang="es-ES" sz="1100" dirty="0" err="1" smtClean="0">
                <a:latin typeface="Vodafone Rg" pitchFamily="34" charset="0"/>
              </a:rPr>
              <a:t>Root</a:t>
            </a:r>
            <a:r>
              <a:rPr lang="es-ES" sz="1100" dirty="0" smtClean="0">
                <a:latin typeface="Vodafone Rg" pitchFamily="34" charset="0"/>
              </a:rPr>
              <a:t> </a:t>
            </a:r>
            <a:r>
              <a:rPr lang="es-ES" sz="1100" dirty="0" err="1" smtClean="0">
                <a:latin typeface="Vodafone Rg" pitchFamily="34" charset="0"/>
              </a:rPr>
              <a:t>Sequences</a:t>
            </a:r>
            <a:r>
              <a:rPr lang="es-ES" sz="1100" dirty="0" smtClean="0">
                <a:latin typeface="Vodafone Rg" pitchFamily="34" charset="0"/>
              </a:rPr>
              <a:t> del RACH GROUP ID 4, en concreto, la 1ª secuencia es la 96 para todas las celdas. Estas celdas no pueden estar cerca dado que se produciría colisión en los accesos RACH. </a:t>
            </a:r>
            <a:endParaRPr lang="en-GB" sz="1100" dirty="0" smtClean="0">
              <a:latin typeface="Vodafone Rg" pitchFamily="34" charset="0"/>
            </a:endParaRPr>
          </a:p>
        </p:txBody>
      </p:sp>
    </p:spTree>
    <p:extLst>
      <p:ext uri="{BB962C8B-B14F-4D97-AF65-F5344CB8AC3E}">
        <p14:creationId xmlns:p14="http://schemas.microsoft.com/office/powerpoint/2010/main" val="23659565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600"/>
            <a:ext cx="8153400" cy="353722"/>
          </a:xfrm>
        </p:spPr>
        <p:txBody>
          <a:bodyPr/>
          <a:lstStyle/>
          <a:p>
            <a:r>
              <a:rPr lang="es-ES" sz="2000" dirty="0" smtClean="0"/>
              <a:t>Restricciones de </a:t>
            </a:r>
            <a:r>
              <a:rPr lang="es-ES" sz="2000" dirty="0" err="1" smtClean="0"/>
              <a:t>PCIs</a:t>
            </a:r>
            <a:r>
              <a:rPr lang="es-ES" sz="2000" dirty="0" smtClean="0"/>
              <a:t> &amp; RACH </a:t>
            </a:r>
            <a:r>
              <a:rPr lang="es-ES" sz="2000" dirty="0" err="1" smtClean="0"/>
              <a:t>Root</a:t>
            </a:r>
            <a:r>
              <a:rPr lang="es-ES" sz="2000" dirty="0" smtClean="0"/>
              <a:t> </a:t>
            </a:r>
            <a:r>
              <a:rPr lang="es-ES" sz="2000" dirty="0" err="1" smtClean="0"/>
              <a:t>Seq</a:t>
            </a:r>
            <a:r>
              <a:rPr lang="es-ES" sz="2000" dirty="0" smtClean="0"/>
              <a:t>. en Zonas </a:t>
            </a:r>
            <a:r>
              <a:rPr lang="es-ES" sz="2000" dirty="0"/>
              <a:t>frontera Ericsson &amp; </a:t>
            </a:r>
            <a:r>
              <a:rPr lang="es-ES" sz="2000" dirty="0" err="1" smtClean="0"/>
              <a:t>Huawei</a:t>
            </a:r>
            <a:endParaRPr lang="en-GB" sz="2000" dirty="0"/>
          </a:p>
        </p:txBody>
      </p:sp>
      <p:sp>
        <p:nvSpPr>
          <p:cNvPr id="3" name="2 Marcador de contenido"/>
          <p:cNvSpPr>
            <a:spLocks noGrp="1"/>
          </p:cNvSpPr>
          <p:nvPr>
            <p:ph idx="1"/>
          </p:nvPr>
        </p:nvSpPr>
        <p:spPr>
          <a:xfrm>
            <a:off x="483878" y="683936"/>
            <a:ext cx="8424594" cy="4895851"/>
          </a:xfrm>
        </p:spPr>
        <p:txBody>
          <a:bodyPr/>
          <a:lstStyle/>
          <a:p>
            <a:r>
              <a:rPr lang="es-ES" sz="1600" dirty="0" smtClean="0"/>
              <a:t>Los PRACH </a:t>
            </a:r>
            <a:r>
              <a:rPr lang="es-ES" sz="1600" dirty="0" err="1" smtClean="0"/>
              <a:t>GROUPs</a:t>
            </a:r>
            <a:r>
              <a:rPr lang="es-ES" sz="1600" dirty="0" smtClean="0"/>
              <a:t> de Ericsson y </a:t>
            </a:r>
            <a:r>
              <a:rPr lang="es-ES" sz="1600" dirty="0" err="1" smtClean="0"/>
              <a:t>Huawei</a:t>
            </a:r>
            <a:r>
              <a:rPr lang="es-ES" sz="1600" dirty="0" smtClean="0"/>
              <a:t> no coinciden. En Ericsson cada celda tiene 10 secuencias PRACH, mientras que en </a:t>
            </a:r>
            <a:r>
              <a:rPr lang="es-ES" sz="1600" dirty="0" err="1" smtClean="0"/>
              <a:t>Huawei</a:t>
            </a:r>
            <a:r>
              <a:rPr lang="es-ES" sz="1600" dirty="0" smtClean="0"/>
              <a:t> asignamos 8. </a:t>
            </a:r>
          </a:p>
          <a:p>
            <a:r>
              <a:rPr lang="es-ES" sz="1600" dirty="0" smtClean="0"/>
              <a:t>Para evitar colisiones, se ha realizado un reparto de </a:t>
            </a:r>
            <a:r>
              <a:rPr lang="es-ES" sz="1600" dirty="0" err="1" smtClean="0"/>
              <a:t>PCIs</a:t>
            </a:r>
            <a:r>
              <a:rPr lang="es-ES" sz="1600" dirty="0"/>
              <a:t> </a:t>
            </a:r>
            <a:r>
              <a:rPr lang="es-ES" sz="1600" dirty="0" smtClean="0"/>
              <a:t>permitidos en celdas de zonas fronterizas </a:t>
            </a:r>
            <a:r>
              <a:rPr lang="es-ES" sz="1600" dirty="0" err="1" smtClean="0"/>
              <a:t>Huawei</a:t>
            </a:r>
            <a:r>
              <a:rPr lang="es-ES" sz="1600" dirty="0" smtClean="0"/>
              <a:t> – Ericsson. </a:t>
            </a:r>
            <a:r>
              <a:rPr lang="es-ES" sz="1600" dirty="0"/>
              <a:t>E</a:t>
            </a:r>
            <a:r>
              <a:rPr lang="es-ES" sz="1600" dirty="0" smtClean="0"/>
              <a:t>stos son los </a:t>
            </a:r>
            <a:r>
              <a:rPr lang="es-ES" sz="1600" dirty="0" err="1" smtClean="0"/>
              <a:t>PCIs</a:t>
            </a:r>
            <a:r>
              <a:rPr lang="es-ES" sz="1600" dirty="0" smtClean="0"/>
              <a:t> asignados a cada uno de los </a:t>
            </a:r>
            <a:r>
              <a:rPr lang="es-ES" sz="1600" dirty="0" err="1" smtClean="0"/>
              <a:t>vendors</a:t>
            </a:r>
            <a:r>
              <a:rPr lang="es-ES" sz="1600" dirty="0" smtClean="0"/>
              <a:t> y </a:t>
            </a:r>
            <a:r>
              <a:rPr lang="es-ES" sz="1600" dirty="0" err="1" smtClean="0"/>
              <a:t>PCIs</a:t>
            </a:r>
            <a:r>
              <a:rPr lang="es-ES" sz="1600" dirty="0" smtClean="0"/>
              <a:t> prohibidos a los dos : </a:t>
            </a:r>
          </a:p>
          <a:p>
            <a:endParaRPr lang="es-ES" sz="1600" dirty="0"/>
          </a:p>
          <a:p>
            <a:endParaRPr lang="en-GB" sz="1600" dirty="0"/>
          </a:p>
        </p:txBody>
      </p:sp>
      <p:sp>
        <p:nvSpPr>
          <p:cNvPr id="4" name="3 Marcador de número de diapositiva"/>
          <p:cNvSpPr>
            <a:spLocks noGrp="1"/>
          </p:cNvSpPr>
          <p:nvPr>
            <p:ph type="sldNum" sz="quarter" idx="10"/>
          </p:nvPr>
        </p:nvSpPr>
        <p:spPr/>
        <p:txBody>
          <a:bodyPr/>
          <a:lstStyle/>
          <a:p>
            <a:pPr>
              <a:defRPr/>
            </a:pPr>
            <a:fld id="{E4E5A24B-4DAF-47BA-BBF4-BE646F438DB5}" type="slidenum">
              <a:rPr lang="en-GB" smtClean="0"/>
              <a:pPr>
                <a:defRPr/>
              </a:pPr>
              <a:t>25</a:t>
            </a:fld>
            <a:endParaRPr lang="en-GB"/>
          </a:p>
        </p:txBody>
      </p:sp>
      <p:grpSp>
        <p:nvGrpSpPr>
          <p:cNvPr id="9" name="8 Grupo"/>
          <p:cNvGrpSpPr/>
          <p:nvPr/>
        </p:nvGrpSpPr>
        <p:grpSpPr>
          <a:xfrm>
            <a:off x="581891" y="1844196"/>
            <a:ext cx="4142508" cy="3338946"/>
            <a:chOff x="1870364" y="1288472"/>
            <a:chExt cx="4142508" cy="3338946"/>
          </a:xfrm>
        </p:grpSpPr>
        <p:sp>
          <p:nvSpPr>
            <p:cNvPr id="10" name="9 Rectángulo"/>
            <p:cNvSpPr/>
            <p:nvPr/>
          </p:nvSpPr>
          <p:spPr>
            <a:xfrm>
              <a:off x="1870364" y="1288473"/>
              <a:ext cx="2036618" cy="3338945"/>
            </a:xfrm>
            <a:prstGeom prst="rect">
              <a:avLst/>
            </a:prstGeom>
            <a:solidFill>
              <a:srgbClr val="FF0000"/>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t" anchorCtr="0">
              <a:noAutofit/>
            </a:bodyPr>
            <a:lstStyle/>
            <a:p>
              <a:pPr algn="ctr" defTabSz="444500">
                <a:lnSpc>
                  <a:spcPct val="90000"/>
                </a:lnSpc>
                <a:spcBef>
                  <a:spcPct val="0"/>
                </a:spcBef>
                <a:spcAft>
                  <a:spcPct val="35000"/>
                </a:spcAft>
              </a:pPr>
              <a:endParaRPr lang="es-ES" sz="1600" b="1" dirty="0" smtClean="0">
                <a:solidFill>
                  <a:schemeClr val="bg1"/>
                </a:solidFill>
                <a:latin typeface="Calibri" panose="020F0502020204030204" pitchFamily="34" charset="0"/>
                <a:cs typeface="Calibri" panose="020F0502020204030204" pitchFamily="34" charset="0"/>
              </a:endParaRPr>
            </a:p>
            <a:p>
              <a:pPr algn="ctr" defTabSz="444500">
                <a:lnSpc>
                  <a:spcPct val="90000"/>
                </a:lnSpc>
                <a:spcBef>
                  <a:spcPct val="0"/>
                </a:spcBef>
                <a:spcAft>
                  <a:spcPct val="35000"/>
                </a:spcAft>
              </a:pPr>
              <a:endParaRPr lang="es-ES" sz="1600" b="1" dirty="0" smtClean="0">
                <a:solidFill>
                  <a:schemeClr val="bg1"/>
                </a:solidFill>
                <a:latin typeface="Calibri" panose="020F0502020204030204" pitchFamily="34" charset="0"/>
                <a:cs typeface="Calibri" panose="020F0502020204030204" pitchFamily="34" charset="0"/>
              </a:endParaRPr>
            </a:p>
            <a:p>
              <a:pPr algn="ctr" defTabSz="444500">
                <a:lnSpc>
                  <a:spcPct val="90000"/>
                </a:lnSpc>
                <a:spcBef>
                  <a:spcPct val="0"/>
                </a:spcBef>
                <a:spcAft>
                  <a:spcPct val="35000"/>
                </a:spcAft>
              </a:pPr>
              <a:r>
                <a:rPr lang="es-ES" sz="1600" b="1" dirty="0" err="1" smtClean="0">
                  <a:solidFill>
                    <a:schemeClr val="bg1"/>
                  </a:solidFill>
                  <a:latin typeface="Calibri" panose="020F0502020204030204" pitchFamily="34" charset="0"/>
                  <a:cs typeface="Calibri" panose="020F0502020204030204" pitchFamily="34" charset="0"/>
                </a:rPr>
                <a:t>Root</a:t>
              </a:r>
              <a:r>
                <a:rPr lang="es-ES" sz="1600" b="1" dirty="0" smtClean="0">
                  <a:solidFill>
                    <a:schemeClr val="bg1"/>
                  </a:solidFill>
                  <a:latin typeface="Calibri" panose="020F0502020204030204" pitchFamily="34" charset="0"/>
                  <a:cs typeface="Calibri" panose="020F0502020204030204" pitchFamily="34" charset="0"/>
                </a:rPr>
                <a:t> </a:t>
              </a:r>
              <a:r>
                <a:rPr lang="es-ES" sz="1600" b="1" dirty="0" err="1" smtClean="0">
                  <a:solidFill>
                    <a:schemeClr val="bg1"/>
                  </a:solidFill>
                  <a:latin typeface="Calibri" panose="020F0502020204030204" pitchFamily="34" charset="0"/>
                  <a:cs typeface="Calibri" panose="020F0502020204030204" pitchFamily="34" charset="0"/>
                </a:rPr>
                <a:t>Seq</a:t>
              </a:r>
              <a:r>
                <a:rPr lang="es-ES" sz="1600" b="1" dirty="0" smtClean="0">
                  <a:solidFill>
                    <a:schemeClr val="bg1"/>
                  </a:solidFill>
                  <a:latin typeface="Calibri" panose="020F0502020204030204" pitchFamily="34" charset="0"/>
                  <a:cs typeface="Calibri" panose="020F0502020204030204" pitchFamily="34" charset="0"/>
                </a:rPr>
                <a:t> </a:t>
              </a:r>
              <a:r>
                <a:rPr lang="es-ES" sz="1600" b="1" dirty="0" err="1" smtClean="0">
                  <a:solidFill>
                    <a:schemeClr val="bg1"/>
                  </a:solidFill>
                  <a:latin typeface="Calibri" panose="020F0502020204030204" pitchFamily="34" charset="0"/>
                  <a:cs typeface="Calibri" panose="020F0502020204030204" pitchFamily="34" charset="0"/>
                </a:rPr>
                <a:t>Ids</a:t>
              </a:r>
              <a:r>
                <a:rPr lang="es-ES" sz="1600" b="1" dirty="0" smtClean="0">
                  <a:solidFill>
                    <a:schemeClr val="bg1"/>
                  </a:solidFill>
                  <a:latin typeface="Calibri" panose="020F0502020204030204" pitchFamily="34" charset="0"/>
                  <a:cs typeface="Calibri" panose="020F0502020204030204" pitchFamily="34" charset="0"/>
                </a:rPr>
                <a:t> : 0- 419</a:t>
              </a:r>
            </a:p>
            <a:p>
              <a:pPr algn="ctr" defTabSz="444500">
                <a:lnSpc>
                  <a:spcPct val="90000"/>
                </a:lnSpc>
                <a:spcBef>
                  <a:spcPct val="0"/>
                </a:spcBef>
                <a:spcAft>
                  <a:spcPct val="35000"/>
                </a:spcAft>
              </a:pPr>
              <a:endParaRPr lang="es-ES" sz="1600" b="1" dirty="0" smtClean="0">
                <a:solidFill>
                  <a:schemeClr val="bg1"/>
                </a:solidFill>
                <a:latin typeface="Calibri" panose="020F0502020204030204" pitchFamily="34" charset="0"/>
                <a:cs typeface="Calibri" panose="020F0502020204030204" pitchFamily="34" charset="0"/>
              </a:endParaRPr>
            </a:p>
            <a:p>
              <a:pPr algn="ctr" defTabSz="444500">
                <a:lnSpc>
                  <a:spcPct val="90000"/>
                </a:lnSpc>
                <a:spcBef>
                  <a:spcPct val="0"/>
                </a:spcBef>
                <a:spcAft>
                  <a:spcPct val="35000"/>
                </a:spcAft>
              </a:pPr>
              <a:r>
                <a:rPr lang="es-ES" sz="1600" b="1" dirty="0" smtClean="0">
                  <a:solidFill>
                    <a:schemeClr val="bg1"/>
                  </a:solidFill>
                  <a:latin typeface="Calibri" panose="020F0502020204030204" pitchFamily="34" charset="0"/>
                  <a:cs typeface="Calibri" panose="020F0502020204030204" pitchFamily="34" charset="0"/>
                </a:rPr>
                <a:t>PCI 0 – PCI 41</a:t>
              </a:r>
            </a:p>
            <a:p>
              <a:pPr algn="ctr" defTabSz="444500">
                <a:lnSpc>
                  <a:spcPct val="90000"/>
                </a:lnSpc>
                <a:spcBef>
                  <a:spcPct val="0"/>
                </a:spcBef>
                <a:spcAft>
                  <a:spcPct val="35000"/>
                </a:spcAft>
              </a:pPr>
              <a:r>
                <a:rPr lang="es-ES" sz="1600" b="1" kern="1200" dirty="0" smtClean="0">
                  <a:solidFill>
                    <a:schemeClr val="bg1"/>
                  </a:solidFill>
                  <a:latin typeface="Calibri" panose="020F0502020204030204" pitchFamily="34" charset="0"/>
                  <a:cs typeface="Calibri" panose="020F0502020204030204" pitchFamily="34" charset="0"/>
                </a:rPr>
                <a:t>PCI 105 – PCI 134</a:t>
              </a:r>
            </a:p>
            <a:p>
              <a:pPr algn="ctr" defTabSz="444500">
                <a:lnSpc>
                  <a:spcPct val="90000"/>
                </a:lnSpc>
                <a:spcBef>
                  <a:spcPct val="0"/>
                </a:spcBef>
                <a:spcAft>
                  <a:spcPct val="35000"/>
                </a:spcAft>
              </a:pPr>
              <a:r>
                <a:rPr lang="es-ES" sz="1600" b="1" dirty="0" smtClean="0">
                  <a:solidFill>
                    <a:schemeClr val="bg1"/>
                  </a:solidFill>
                  <a:latin typeface="Calibri" panose="020F0502020204030204" pitchFamily="34" charset="0"/>
                  <a:cs typeface="Calibri" panose="020F0502020204030204" pitchFamily="34" charset="0"/>
                </a:rPr>
                <a:t>PCI 234 – PCI 261</a:t>
              </a:r>
            </a:p>
            <a:p>
              <a:pPr algn="ctr" defTabSz="444500">
                <a:lnSpc>
                  <a:spcPct val="90000"/>
                </a:lnSpc>
                <a:spcAft>
                  <a:spcPct val="35000"/>
                </a:spcAft>
              </a:pPr>
              <a:r>
                <a:rPr lang="es-ES" sz="1600" b="1" kern="1200" dirty="0" smtClean="0">
                  <a:solidFill>
                    <a:schemeClr val="bg1"/>
                  </a:solidFill>
                  <a:latin typeface="Calibri" panose="020F0502020204030204" pitchFamily="34" charset="0"/>
                  <a:cs typeface="Calibri" panose="020F0502020204030204" pitchFamily="34" charset="0"/>
                </a:rPr>
                <a:t>PCI 321</a:t>
              </a:r>
              <a:r>
                <a:rPr lang="es-ES" sz="1600" b="1" dirty="0">
                  <a:solidFill>
                    <a:schemeClr val="bg1"/>
                  </a:solidFill>
                  <a:latin typeface="Calibri" panose="020F0502020204030204" pitchFamily="34" charset="0"/>
                  <a:cs typeface="Calibri" panose="020F0502020204030204" pitchFamily="34" charset="0"/>
                </a:rPr>
                <a:t> – </a:t>
              </a:r>
              <a:r>
                <a:rPr lang="es-ES" sz="1600" b="1" kern="1200" dirty="0" smtClean="0">
                  <a:solidFill>
                    <a:schemeClr val="bg1"/>
                  </a:solidFill>
                  <a:latin typeface="Calibri" panose="020F0502020204030204" pitchFamily="34" charset="0"/>
                  <a:cs typeface="Calibri" panose="020F0502020204030204" pitchFamily="34" charset="0"/>
                </a:rPr>
                <a:t> PCI 366</a:t>
              </a:r>
            </a:p>
            <a:p>
              <a:pPr algn="ctr" defTabSz="444500">
                <a:lnSpc>
                  <a:spcPct val="90000"/>
                </a:lnSpc>
                <a:spcBef>
                  <a:spcPct val="0"/>
                </a:spcBef>
                <a:spcAft>
                  <a:spcPct val="35000"/>
                </a:spcAft>
              </a:pPr>
              <a:r>
                <a:rPr lang="es-ES" sz="1600" b="1" dirty="0" smtClean="0">
                  <a:solidFill>
                    <a:schemeClr val="bg1"/>
                  </a:solidFill>
                  <a:latin typeface="Calibri" panose="020F0502020204030204" pitchFamily="34" charset="0"/>
                  <a:cs typeface="Calibri" panose="020F0502020204030204" pitchFamily="34" charset="0"/>
                </a:rPr>
                <a:t>PCI 420 – PCI 470</a:t>
              </a:r>
              <a:endParaRPr lang="en-GB" sz="1600" b="1" kern="1200" dirty="0" smtClean="0">
                <a:solidFill>
                  <a:schemeClr val="bg1"/>
                </a:solidFill>
                <a:latin typeface="Calibri" panose="020F0502020204030204" pitchFamily="34" charset="0"/>
                <a:cs typeface="Calibri" panose="020F0502020204030204" pitchFamily="34" charset="0"/>
              </a:endParaRPr>
            </a:p>
          </p:txBody>
        </p:sp>
        <p:cxnSp>
          <p:nvCxnSpPr>
            <p:cNvPr id="12" name="11 Conector recto"/>
            <p:cNvCxnSpPr/>
            <p:nvPr/>
          </p:nvCxnSpPr>
          <p:spPr>
            <a:xfrm>
              <a:off x="2244437" y="2272148"/>
              <a:ext cx="128847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12 Rectángulo"/>
            <p:cNvSpPr/>
            <p:nvPr/>
          </p:nvSpPr>
          <p:spPr>
            <a:xfrm>
              <a:off x="3976254" y="1288472"/>
              <a:ext cx="2036618" cy="3338945"/>
            </a:xfrm>
            <a:prstGeom prst="rect">
              <a:avLst/>
            </a:prstGeom>
            <a:solidFill>
              <a:srgbClr val="002060"/>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t" anchorCtr="0">
              <a:noAutofit/>
            </a:bodyPr>
            <a:lstStyle/>
            <a:p>
              <a:pPr algn="ctr" defTabSz="444500">
                <a:lnSpc>
                  <a:spcPct val="90000"/>
                </a:lnSpc>
                <a:spcBef>
                  <a:spcPct val="0"/>
                </a:spcBef>
                <a:spcAft>
                  <a:spcPct val="35000"/>
                </a:spcAft>
              </a:pPr>
              <a:endParaRPr lang="es-ES" sz="1600" b="1" dirty="0" smtClean="0">
                <a:solidFill>
                  <a:schemeClr val="bg1"/>
                </a:solidFill>
                <a:latin typeface="Calibri" panose="020F0502020204030204" pitchFamily="34" charset="0"/>
                <a:cs typeface="Calibri" panose="020F0502020204030204" pitchFamily="34" charset="0"/>
              </a:endParaRPr>
            </a:p>
            <a:p>
              <a:pPr algn="ctr" defTabSz="444500">
                <a:lnSpc>
                  <a:spcPct val="90000"/>
                </a:lnSpc>
                <a:spcBef>
                  <a:spcPct val="0"/>
                </a:spcBef>
                <a:spcAft>
                  <a:spcPct val="35000"/>
                </a:spcAft>
              </a:pPr>
              <a:endParaRPr lang="es-ES" sz="1600" b="1" dirty="0" smtClean="0">
                <a:solidFill>
                  <a:schemeClr val="bg1"/>
                </a:solidFill>
                <a:latin typeface="Calibri" panose="020F0502020204030204" pitchFamily="34" charset="0"/>
                <a:cs typeface="Calibri" panose="020F0502020204030204" pitchFamily="34" charset="0"/>
              </a:endParaRPr>
            </a:p>
            <a:p>
              <a:pPr algn="ctr" defTabSz="444500">
                <a:lnSpc>
                  <a:spcPct val="90000"/>
                </a:lnSpc>
                <a:spcBef>
                  <a:spcPct val="0"/>
                </a:spcBef>
                <a:spcAft>
                  <a:spcPct val="35000"/>
                </a:spcAft>
              </a:pPr>
              <a:r>
                <a:rPr lang="es-ES" sz="1600" b="1" dirty="0" err="1" smtClean="0">
                  <a:solidFill>
                    <a:schemeClr val="bg1"/>
                  </a:solidFill>
                  <a:latin typeface="Calibri" panose="020F0502020204030204" pitchFamily="34" charset="0"/>
                  <a:cs typeface="Calibri" panose="020F0502020204030204" pitchFamily="34" charset="0"/>
                </a:rPr>
                <a:t>Root</a:t>
              </a:r>
              <a:r>
                <a:rPr lang="es-ES" sz="1600" b="1" dirty="0" smtClean="0">
                  <a:solidFill>
                    <a:schemeClr val="bg1"/>
                  </a:solidFill>
                  <a:latin typeface="Calibri" panose="020F0502020204030204" pitchFamily="34" charset="0"/>
                  <a:cs typeface="Calibri" panose="020F0502020204030204" pitchFamily="34" charset="0"/>
                </a:rPr>
                <a:t> </a:t>
              </a:r>
              <a:r>
                <a:rPr lang="es-ES" sz="1600" b="1" dirty="0" err="1" smtClean="0">
                  <a:solidFill>
                    <a:schemeClr val="bg1"/>
                  </a:solidFill>
                  <a:latin typeface="Calibri" panose="020F0502020204030204" pitchFamily="34" charset="0"/>
                  <a:cs typeface="Calibri" panose="020F0502020204030204" pitchFamily="34" charset="0"/>
                </a:rPr>
                <a:t>Seq</a:t>
              </a:r>
              <a:r>
                <a:rPr lang="es-ES" sz="1600" b="1" dirty="0" smtClean="0">
                  <a:solidFill>
                    <a:schemeClr val="bg1"/>
                  </a:solidFill>
                  <a:latin typeface="Calibri" panose="020F0502020204030204" pitchFamily="34" charset="0"/>
                  <a:cs typeface="Calibri" panose="020F0502020204030204" pitchFamily="34" charset="0"/>
                </a:rPr>
                <a:t> </a:t>
              </a:r>
              <a:r>
                <a:rPr lang="es-ES" sz="1600" b="1" dirty="0" err="1" smtClean="0">
                  <a:solidFill>
                    <a:schemeClr val="bg1"/>
                  </a:solidFill>
                  <a:latin typeface="Calibri" panose="020F0502020204030204" pitchFamily="34" charset="0"/>
                  <a:cs typeface="Calibri" panose="020F0502020204030204" pitchFamily="34" charset="0"/>
                </a:rPr>
                <a:t>Ids</a:t>
              </a:r>
              <a:r>
                <a:rPr lang="es-ES" sz="1600" b="1" dirty="0" smtClean="0">
                  <a:solidFill>
                    <a:schemeClr val="bg1"/>
                  </a:solidFill>
                  <a:latin typeface="Calibri" panose="020F0502020204030204" pitchFamily="34" charset="0"/>
                  <a:cs typeface="Calibri" panose="020F0502020204030204" pitchFamily="34" charset="0"/>
                </a:rPr>
                <a:t> : 420- 837</a:t>
              </a:r>
            </a:p>
            <a:p>
              <a:pPr algn="ctr" defTabSz="444500">
                <a:lnSpc>
                  <a:spcPct val="90000"/>
                </a:lnSpc>
                <a:spcBef>
                  <a:spcPct val="0"/>
                </a:spcBef>
                <a:spcAft>
                  <a:spcPct val="35000"/>
                </a:spcAft>
              </a:pPr>
              <a:endParaRPr lang="es-ES" sz="1600" b="1" dirty="0" smtClean="0">
                <a:solidFill>
                  <a:schemeClr val="bg1"/>
                </a:solidFill>
                <a:latin typeface="Calibri" panose="020F0502020204030204" pitchFamily="34" charset="0"/>
                <a:cs typeface="Calibri" panose="020F0502020204030204" pitchFamily="34" charset="0"/>
              </a:endParaRPr>
            </a:p>
            <a:p>
              <a:pPr algn="ctr" defTabSz="444500">
                <a:lnSpc>
                  <a:spcPct val="90000"/>
                </a:lnSpc>
                <a:spcBef>
                  <a:spcPct val="0"/>
                </a:spcBef>
                <a:spcAft>
                  <a:spcPct val="35000"/>
                </a:spcAft>
              </a:pPr>
              <a:r>
                <a:rPr lang="es-ES" sz="1600" b="1" dirty="0" smtClean="0">
                  <a:solidFill>
                    <a:schemeClr val="bg1"/>
                  </a:solidFill>
                  <a:latin typeface="Calibri" panose="020F0502020204030204" pitchFamily="34" charset="0"/>
                  <a:cs typeface="Calibri" panose="020F0502020204030204" pitchFamily="34" charset="0"/>
                </a:rPr>
                <a:t>PCI 42 – PCI 82</a:t>
              </a:r>
            </a:p>
            <a:p>
              <a:pPr algn="ctr" defTabSz="444500">
                <a:lnSpc>
                  <a:spcPct val="90000"/>
                </a:lnSpc>
                <a:spcBef>
                  <a:spcPct val="0"/>
                </a:spcBef>
                <a:spcAft>
                  <a:spcPct val="35000"/>
                </a:spcAft>
              </a:pPr>
              <a:r>
                <a:rPr lang="es-ES" sz="1600" b="1" kern="1200" dirty="0" smtClean="0">
                  <a:solidFill>
                    <a:schemeClr val="bg1"/>
                  </a:solidFill>
                  <a:latin typeface="Calibri" panose="020F0502020204030204" pitchFamily="34" charset="0"/>
                  <a:cs typeface="Calibri" panose="020F0502020204030204" pitchFamily="34" charset="0"/>
                </a:rPr>
                <a:t>PCI 135 – PCI 166</a:t>
              </a:r>
            </a:p>
            <a:p>
              <a:pPr algn="ctr" defTabSz="444500">
                <a:lnSpc>
                  <a:spcPct val="90000"/>
                </a:lnSpc>
                <a:spcBef>
                  <a:spcPct val="0"/>
                </a:spcBef>
                <a:spcAft>
                  <a:spcPct val="35000"/>
                </a:spcAft>
              </a:pPr>
              <a:r>
                <a:rPr lang="es-ES" sz="1600" b="1" dirty="0" smtClean="0">
                  <a:solidFill>
                    <a:schemeClr val="bg1"/>
                  </a:solidFill>
                  <a:latin typeface="Calibri" panose="020F0502020204030204" pitchFamily="34" charset="0"/>
                  <a:cs typeface="Calibri" panose="020F0502020204030204" pitchFamily="34" charset="0"/>
                </a:rPr>
                <a:t>PCI 210 – PCI 233</a:t>
              </a:r>
            </a:p>
            <a:p>
              <a:pPr algn="ctr" defTabSz="444500">
                <a:lnSpc>
                  <a:spcPct val="90000"/>
                </a:lnSpc>
                <a:spcAft>
                  <a:spcPct val="35000"/>
                </a:spcAft>
              </a:pPr>
              <a:r>
                <a:rPr lang="es-ES" sz="1600" b="1" kern="1200" dirty="0" smtClean="0">
                  <a:solidFill>
                    <a:schemeClr val="bg1"/>
                  </a:solidFill>
                  <a:latin typeface="Calibri" panose="020F0502020204030204" pitchFamily="34" charset="0"/>
                  <a:cs typeface="Calibri" panose="020F0502020204030204" pitchFamily="34" charset="0"/>
                </a:rPr>
                <a:t>PCI 294</a:t>
              </a:r>
              <a:r>
                <a:rPr lang="es-ES" sz="1600" b="1" dirty="0" smtClean="0">
                  <a:solidFill>
                    <a:schemeClr val="bg1"/>
                  </a:solidFill>
                  <a:latin typeface="Calibri" panose="020F0502020204030204" pitchFamily="34" charset="0"/>
                  <a:cs typeface="Calibri" panose="020F0502020204030204" pitchFamily="34" charset="0"/>
                </a:rPr>
                <a:t> </a:t>
              </a:r>
              <a:r>
                <a:rPr lang="es-ES" sz="1600" b="1" dirty="0">
                  <a:solidFill>
                    <a:schemeClr val="bg1"/>
                  </a:solidFill>
                  <a:latin typeface="Calibri" panose="020F0502020204030204" pitchFamily="34" charset="0"/>
                  <a:cs typeface="Calibri" panose="020F0502020204030204" pitchFamily="34" charset="0"/>
                </a:rPr>
                <a:t>– </a:t>
              </a:r>
              <a:r>
                <a:rPr lang="es-ES" sz="1600" b="1" kern="1200" dirty="0" smtClean="0">
                  <a:solidFill>
                    <a:schemeClr val="bg1"/>
                  </a:solidFill>
                  <a:latin typeface="Calibri" panose="020F0502020204030204" pitchFamily="34" charset="0"/>
                  <a:cs typeface="Calibri" panose="020F0502020204030204" pitchFamily="34" charset="0"/>
                </a:rPr>
                <a:t> PCI 320</a:t>
              </a:r>
            </a:p>
            <a:p>
              <a:pPr algn="ctr" defTabSz="444500">
                <a:lnSpc>
                  <a:spcPct val="90000"/>
                </a:lnSpc>
                <a:spcBef>
                  <a:spcPct val="0"/>
                </a:spcBef>
                <a:spcAft>
                  <a:spcPct val="35000"/>
                </a:spcAft>
              </a:pPr>
              <a:r>
                <a:rPr lang="es-ES" sz="1600" b="1" dirty="0" smtClean="0">
                  <a:solidFill>
                    <a:schemeClr val="bg1"/>
                  </a:solidFill>
                  <a:latin typeface="Calibri" panose="020F0502020204030204" pitchFamily="34" charset="0"/>
                  <a:cs typeface="Calibri" panose="020F0502020204030204" pitchFamily="34" charset="0"/>
                </a:rPr>
                <a:t>PCI 378 – PCI 418</a:t>
              </a:r>
            </a:p>
            <a:p>
              <a:pPr algn="ctr" defTabSz="444500">
                <a:lnSpc>
                  <a:spcPct val="90000"/>
                </a:lnSpc>
                <a:spcBef>
                  <a:spcPct val="0"/>
                </a:spcBef>
                <a:spcAft>
                  <a:spcPct val="35000"/>
                </a:spcAft>
              </a:pPr>
              <a:r>
                <a:rPr lang="es-ES" sz="1600" b="1" kern="1200" dirty="0" smtClean="0">
                  <a:solidFill>
                    <a:schemeClr val="bg1"/>
                  </a:solidFill>
                  <a:latin typeface="Calibri" panose="020F0502020204030204" pitchFamily="34" charset="0"/>
                  <a:cs typeface="Calibri" panose="020F0502020204030204" pitchFamily="34" charset="0"/>
                </a:rPr>
                <a:t>PCI 471 – PCI 502</a:t>
              </a:r>
              <a:endParaRPr lang="en-GB" sz="1600" b="1" kern="1200" dirty="0" smtClean="0">
                <a:solidFill>
                  <a:schemeClr val="bg1"/>
                </a:solidFill>
                <a:latin typeface="Calibri" panose="020F0502020204030204" pitchFamily="34" charset="0"/>
                <a:cs typeface="Calibri" panose="020F0502020204030204" pitchFamily="34" charset="0"/>
              </a:endParaRPr>
            </a:p>
          </p:txBody>
        </p:sp>
        <p:cxnSp>
          <p:nvCxnSpPr>
            <p:cNvPr id="14" name="13 Conector recto"/>
            <p:cNvCxnSpPr/>
            <p:nvPr/>
          </p:nvCxnSpPr>
          <p:spPr>
            <a:xfrm>
              <a:off x="4350327" y="2272148"/>
              <a:ext cx="128847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2759" y="1433946"/>
              <a:ext cx="12001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56400" y="1433946"/>
              <a:ext cx="1076325"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 name="5 CuadroTexto"/>
          <p:cNvSpPr txBox="1"/>
          <p:nvPr/>
        </p:nvSpPr>
        <p:spPr>
          <a:xfrm>
            <a:off x="581891" y="5294390"/>
            <a:ext cx="2235346" cy="738664"/>
          </a:xfrm>
          <a:prstGeom prst="rect">
            <a:avLst/>
          </a:prstGeom>
        </p:spPr>
        <p:style>
          <a:lnRef idx="1">
            <a:schemeClr val="accent2"/>
          </a:lnRef>
          <a:fillRef idx="2">
            <a:schemeClr val="accent2"/>
          </a:fillRef>
          <a:effectRef idx="1">
            <a:schemeClr val="accent2"/>
          </a:effectRef>
          <a:fontRef idx="minor">
            <a:schemeClr val="dk1"/>
          </a:fontRef>
        </p:style>
        <p:txBody>
          <a:bodyPr wrap="square" lIns="0" tIns="0" rIns="0" bIns="0" rtlCol="0">
            <a:spAutoFit/>
          </a:bodyPr>
          <a:lstStyle/>
          <a:p>
            <a:pPr marL="0" indent="0">
              <a:buFont typeface="Arial" pitchFamily="34" charset="0"/>
              <a:buNone/>
            </a:pPr>
            <a:r>
              <a:rPr lang="es-ES" sz="1600" i="1" dirty="0" smtClean="0">
                <a:latin typeface="Vodafone Rg" pitchFamily="34" charset="0"/>
              </a:rPr>
              <a:t>Listado completo de </a:t>
            </a:r>
            <a:r>
              <a:rPr lang="es-ES" sz="1600" i="1" dirty="0" err="1" smtClean="0">
                <a:latin typeface="Vodafone Rg" pitchFamily="34" charset="0"/>
              </a:rPr>
              <a:t>PCIs</a:t>
            </a:r>
            <a:r>
              <a:rPr lang="es-ES" sz="1600" i="1" dirty="0" smtClean="0">
                <a:latin typeface="Vodafone Rg" pitchFamily="34" charset="0"/>
              </a:rPr>
              <a:t> y </a:t>
            </a:r>
            <a:r>
              <a:rPr lang="es-ES" sz="1600" i="1" dirty="0" err="1" smtClean="0">
                <a:latin typeface="Vodafone Rg" pitchFamily="34" charset="0"/>
              </a:rPr>
              <a:t>Root</a:t>
            </a:r>
            <a:r>
              <a:rPr lang="es-ES" sz="1600" i="1" dirty="0" smtClean="0">
                <a:latin typeface="Vodafone Rg" pitchFamily="34" charset="0"/>
              </a:rPr>
              <a:t> </a:t>
            </a:r>
            <a:r>
              <a:rPr lang="es-ES" sz="1600" i="1" dirty="0" err="1" smtClean="0">
                <a:latin typeface="Vodafone Rg" pitchFamily="34" charset="0"/>
              </a:rPr>
              <a:t>Sequences</a:t>
            </a:r>
            <a:r>
              <a:rPr lang="es-ES" sz="1600" i="1" dirty="0" smtClean="0">
                <a:latin typeface="Vodafone Rg" pitchFamily="34" charset="0"/>
              </a:rPr>
              <a:t> por </a:t>
            </a:r>
            <a:r>
              <a:rPr lang="es-ES" sz="1600" i="1" dirty="0" err="1" smtClean="0">
                <a:latin typeface="Vodafone Rg" pitchFamily="34" charset="0"/>
              </a:rPr>
              <a:t>vendor</a:t>
            </a:r>
            <a:r>
              <a:rPr lang="es-ES" sz="1600" i="1" dirty="0" smtClean="0">
                <a:latin typeface="Vodafone Rg" pitchFamily="34" charset="0"/>
              </a:rPr>
              <a:t> en zonas fronteras:</a:t>
            </a:r>
            <a:endParaRPr lang="en-GB" sz="1600" i="1" dirty="0" smtClean="0">
              <a:latin typeface="Vodafone Rg" pitchFamily="34" charset="0"/>
            </a:endParaRPr>
          </a:p>
        </p:txBody>
      </p:sp>
      <p:pic>
        <p:nvPicPr>
          <p:cNvPr id="7184"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88947" y="1844197"/>
            <a:ext cx="3819525" cy="381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7" name="6 Objeto"/>
          <p:cNvGraphicFramePr>
            <a:graphicFrameLocks noChangeAspect="1"/>
          </p:cNvGraphicFramePr>
          <p:nvPr>
            <p:extLst>
              <p:ext uri="{D42A27DB-BD31-4B8C-83A1-F6EECF244321}">
                <p14:modId xmlns:p14="http://schemas.microsoft.com/office/powerpoint/2010/main" val="279520323"/>
              </p:ext>
            </p:extLst>
          </p:nvPr>
        </p:nvGraphicFramePr>
        <p:xfrm>
          <a:off x="3167927" y="5294390"/>
          <a:ext cx="1182399" cy="997649"/>
        </p:xfrm>
        <a:graphic>
          <a:graphicData uri="http://schemas.openxmlformats.org/presentationml/2006/ole">
            <mc:AlternateContent xmlns:mc="http://schemas.openxmlformats.org/markup-compatibility/2006">
              <mc:Choice xmlns:v="urn:schemas-microsoft-com:vml" Requires="v">
                <p:oleObj spid="_x0000_s2198" name="Worksheet" showAsIcon="1" r:id="rId7" imgW="914400" imgH="771480" progId="Excel.Sheet.12">
                  <p:embed/>
                </p:oleObj>
              </mc:Choice>
              <mc:Fallback>
                <p:oleObj name="Worksheet" showAsIcon="1" r:id="rId7" imgW="914400" imgH="771480" progId="Excel.Sheet.12">
                  <p:embed/>
                  <p:pic>
                    <p:nvPicPr>
                      <p:cNvPr id="0" name=""/>
                      <p:cNvPicPr/>
                      <p:nvPr/>
                    </p:nvPicPr>
                    <p:blipFill>
                      <a:blip r:embed="rId8"/>
                      <a:stretch>
                        <a:fillRect/>
                      </a:stretch>
                    </p:blipFill>
                    <p:spPr>
                      <a:xfrm>
                        <a:off x="3167927" y="5294390"/>
                        <a:ext cx="1182399" cy="997649"/>
                      </a:xfrm>
                      <a:prstGeom prst="rect">
                        <a:avLst/>
                      </a:prstGeom>
                    </p:spPr>
                  </p:pic>
                </p:oleObj>
              </mc:Fallback>
            </mc:AlternateContent>
          </a:graphicData>
        </a:graphic>
      </p:graphicFrame>
      <p:sp>
        <p:nvSpPr>
          <p:cNvPr id="5" name="4 Flecha derecha"/>
          <p:cNvSpPr/>
          <p:nvPr/>
        </p:nvSpPr>
        <p:spPr>
          <a:xfrm>
            <a:off x="2970994" y="5478443"/>
            <a:ext cx="393865" cy="202688"/>
          </a:xfrm>
          <a:prstGeom prst="rightArrow">
            <a:avLst/>
          </a:prstGeom>
          <a:solidFill>
            <a:schemeClr val="accent1"/>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smtClean="0">
              <a:solidFill>
                <a:srgbClr val="34342B"/>
              </a:solidFill>
              <a:latin typeface="Vodafone Rg" pitchFamily="34" charset="0"/>
              <a:ea typeface="+mn-ea"/>
              <a:cs typeface="+mn-cs"/>
            </a:endParaRPr>
          </a:p>
        </p:txBody>
      </p:sp>
      <p:sp>
        <p:nvSpPr>
          <p:cNvPr id="17" name="2 Marcador de contenido"/>
          <p:cNvSpPr txBox="1">
            <a:spLocks/>
          </p:cNvSpPr>
          <p:nvPr/>
        </p:nvSpPr>
        <p:spPr bwMode="auto">
          <a:xfrm>
            <a:off x="417183" y="6174363"/>
            <a:ext cx="7985036" cy="475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72000" bIns="0" numCol="1" rtlCol="0" anchor="t" anchorCtr="0" compatLnSpc="1">
            <a:prstTxWarp prst="textNoShape">
              <a:avLst/>
            </a:prstTxWarp>
            <a:noAutofit/>
          </a:bodyPr>
          <a:lstStyle>
            <a:lvl1pPr marL="180975" indent="-180975" algn="l" rtl="0" eaLnBrk="1" fontAlgn="base" hangingPunct="1">
              <a:spcBef>
                <a:spcPts val="600"/>
              </a:spcBef>
              <a:spcAft>
                <a:spcPts val="600"/>
              </a:spcAft>
              <a:buClr>
                <a:schemeClr val="accent1"/>
              </a:buClr>
              <a:buFont typeface="Arial" charset="0"/>
              <a:buChar char="•"/>
              <a:defRPr lang="en-US" kern="1200" dirty="0" smtClean="0">
                <a:solidFill>
                  <a:schemeClr val="tx1"/>
                </a:solidFill>
                <a:latin typeface="+mn-lt"/>
                <a:ea typeface="MS PGothic" pitchFamily="34" charset="-128"/>
                <a:cs typeface="Arial" pitchFamily="34" charset="0"/>
              </a:defRPr>
            </a:lvl1pPr>
            <a:lvl2pPr marL="447675" indent="-180975" algn="l" rtl="0" eaLnBrk="1" fontAlgn="base" hangingPunct="1">
              <a:spcBef>
                <a:spcPct val="0"/>
              </a:spcBef>
              <a:spcAft>
                <a:spcPts val="300"/>
              </a:spcAft>
              <a:buClr>
                <a:schemeClr val="accent1"/>
              </a:buClr>
              <a:buFont typeface="Calibri" pitchFamily="34" charset="0"/>
              <a:buChar char="–"/>
              <a:defRPr lang="en-US" sz="1400" kern="1200" dirty="0" smtClean="0">
                <a:solidFill>
                  <a:schemeClr val="tx1"/>
                </a:solidFill>
                <a:latin typeface="+mn-lt"/>
                <a:ea typeface="MS PGothic" pitchFamily="34" charset="-128"/>
                <a:cs typeface="Arial" pitchFamily="34" charset="0"/>
              </a:defRPr>
            </a:lvl2pPr>
            <a:lvl3pPr marL="714375" indent="-171450" algn="l" rtl="0" eaLnBrk="1" fontAlgn="base" hangingPunct="1">
              <a:spcBef>
                <a:spcPct val="0"/>
              </a:spcBef>
              <a:spcAft>
                <a:spcPts val="300"/>
              </a:spcAft>
              <a:buClr>
                <a:schemeClr val="accent1"/>
              </a:buClr>
              <a:buFont typeface="Calibri" pitchFamily="34" charset="0"/>
              <a:buChar char="–"/>
              <a:defRPr lang="en-US" sz="1400" kern="1200" dirty="0" smtClean="0">
                <a:solidFill>
                  <a:schemeClr val="tx1"/>
                </a:solidFill>
                <a:latin typeface="+mn-lt"/>
                <a:ea typeface="MS PGothic" pitchFamily="34" charset="-128"/>
                <a:cs typeface="Arial" pitchFamily="34" charset="0"/>
              </a:defRPr>
            </a:lvl3pPr>
            <a:lvl4pPr marL="809625" indent="0" algn="l" rtl="0" eaLnBrk="1" fontAlgn="base" hangingPunct="1">
              <a:spcBef>
                <a:spcPct val="20000"/>
              </a:spcBef>
              <a:spcAft>
                <a:spcPct val="0"/>
              </a:spcAft>
              <a:buClr>
                <a:schemeClr val="accent1"/>
              </a:buClr>
              <a:buFont typeface="Calibri" pitchFamily="34" charset="0"/>
              <a:buNone/>
              <a:defRPr sz="1200" kern="1200">
                <a:solidFill>
                  <a:schemeClr val="tx1"/>
                </a:solidFill>
                <a:latin typeface="+mn-lt"/>
                <a:ea typeface="MS PGothic" pitchFamily="34" charset="-128"/>
                <a:cs typeface="Arial" pitchFamily="34" charset="0"/>
              </a:defRPr>
            </a:lvl4pPr>
            <a:lvl5pPr marL="1114425" indent="-123825" algn="l" rtl="0" eaLnBrk="1" fontAlgn="base" hangingPunct="1">
              <a:spcBef>
                <a:spcPct val="20000"/>
              </a:spcBef>
              <a:spcAft>
                <a:spcPct val="0"/>
              </a:spcAft>
              <a:buClr>
                <a:schemeClr val="accent1"/>
              </a:buClr>
              <a:buFont typeface="Calibri" pitchFamily="34" charset="0"/>
              <a:buChar char="–"/>
              <a:defRPr sz="1200" kern="1200">
                <a:solidFill>
                  <a:schemeClr val="tx1"/>
                </a:solidFill>
                <a:latin typeface="+mn-lt"/>
                <a:ea typeface="MS PGothic" pitchFamily="34" charset="-128"/>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ES" dirty="0" smtClean="0"/>
              <a:t>En el </a:t>
            </a:r>
            <a:r>
              <a:rPr lang="es-ES" b="1" dirty="0" smtClean="0">
                <a:solidFill>
                  <a:srgbClr val="FF0000"/>
                </a:solidFill>
              </a:rPr>
              <a:t>NCR1, Vodafone Zonas debe indicar si el nodo a integrar es Frontera </a:t>
            </a:r>
            <a:r>
              <a:rPr lang="es-ES" b="1" dirty="0" err="1" smtClean="0">
                <a:solidFill>
                  <a:srgbClr val="FF0000"/>
                </a:solidFill>
              </a:rPr>
              <a:t>Intervendor</a:t>
            </a:r>
            <a:r>
              <a:rPr lang="es-ES" dirty="0" smtClean="0"/>
              <a:t>, para que el </a:t>
            </a:r>
            <a:r>
              <a:rPr lang="es-ES" dirty="0" err="1" smtClean="0"/>
              <a:t>vendor</a:t>
            </a:r>
            <a:r>
              <a:rPr lang="es-ES" dirty="0" smtClean="0"/>
              <a:t> aplique estas restricciones de PCI en sus celdas.</a:t>
            </a:r>
          </a:p>
        </p:txBody>
      </p:sp>
    </p:spTree>
    <p:extLst>
      <p:ext uri="{BB962C8B-B14F-4D97-AF65-F5344CB8AC3E}">
        <p14:creationId xmlns:p14="http://schemas.microsoft.com/office/powerpoint/2010/main" val="1777930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31320" y="221841"/>
            <a:ext cx="7354888" cy="1042967"/>
          </a:xfrm>
        </p:spPr>
        <p:txBody>
          <a:bodyPr/>
          <a:lstStyle/>
          <a:p>
            <a:r>
              <a:rPr lang="es-ES" dirty="0" err="1" smtClean="0"/>
              <a:t>TxRxMode</a:t>
            </a:r>
            <a:r>
              <a:rPr lang="es-ES" dirty="0" smtClean="0"/>
              <a:t> – Zonas Roja y Naranja</a:t>
            </a:r>
            <a:endParaRPr lang="en-GB" dirty="0"/>
          </a:p>
        </p:txBody>
      </p:sp>
      <p:sp>
        <p:nvSpPr>
          <p:cNvPr id="3" name="2 Marcador de contenido"/>
          <p:cNvSpPr>
            <a:spLocks noGrp="1"/>
          </p:cNvSpPr>
          <p:nvPr>
            <p:ph idx="1"/>
          </p:nvPr>
        </p:nvSpPr>
        <p:spPr>
          <a:xfrm>
            <a:off x="422694" y="798982"/>
            <a:ext cx="7985036" cy="4895851"/>
          </a:xfrm>
        </p:spPr>
        <p:txBody>
          <a:bodyPr/>
          <a:lstStyle/>
          <a:p>
            <a:r>
              <a:rPr lang="es-ES" dirty="0" smtClean="0"/>
              <a:t>Define la configuración MIMO de las antenas para cada celda. </a:t>
            </a:r>
          </a:p>
          <a:p>
            <a:r>
              <a:rPr lang="es-ES" dirty="0" smtClean="0"/>
              <a:t>Debe ser coherente con la configuración del SECTOREQM de la celda.</a:t>
            </a:r>
          </a:p>
          <a:p>
            <a:r>
              <a:rPr lang="es-ES" dirty="0" smtClean="0"/>
              <a:t>Para LTE800 este parámetro vale lo mismo en zona </a:t>
            </a:r>
            <a:r>
              <a:rPr lang="es-ES" dirty="0" err="1" smtClean="0"/>
              <a:t>Sharing</a:t>
            </a:r>
            <a:r>
              <a:rPr lang="es-ES" dirty="0" smtClean="0"/>
              <a:t> y no </a:t>
            </a:r>
            <a:r>
              <a:rPr lang="es-ES" dirty="0" err="1" smtClean="0"/>
              <a:t>Sharing</a:t>
            </a:r>
            <a:r>
              <a:rPr lang="es-ES" dirty="0" smtClean="0"/>
              <a:t>, </a:t>
            </a:r>
          </a:p>
          <a:p>
            <a:pPr lvl="1"/>
            <a:r>
              <a:rPr lang="es-ES" dirty="0" smtClean="0"/>
              <a:t>Para Red </a:t>
            </a:r>
            <a:r>
              <a:rPr lang="es-ES" dirty="0" err="1" smtClean="0"/>
              <a:t>Sharing</a:t>
            </a:r>
            <a:r>
              <a:rPr lang="es-ES" dirty="0" smtClean="0"/>
              <a:t>, se  ha incluido en la plantilla estática por lo que el ingeniero de diseño no tiene que rellenar este dato.</a:t>
            </a:r>
          </a:p>
          <a:p>
            <a:r>
              <a:rPr lang="es-ES" u="sng" dirty="0" smtClean="0"/>
              <a:t>Reglas VF ES:</a:t>
            </a:r>
          </a:p>
          <a:p>
            <a:pPr lvl="1"/>
            <a:r>
              <a:rPr lang="es-ES" sz="1600" dirty="0" smtClean="0"/>
              <a:t>L800   </a:t>
            </a:r>
            <a:r>
              <a:rPr lang="es-ES" sz="1600" dirty="0" smtClean="0">
                <a:sym typeface="Wingdings" panose="05000000000000000000" pitchFamily="2" charset="2"/>
              </a:rPr>
              <a:t> </a:t>
            </a:r>
            <a:r>
              <a:rPr lang="es-ES" sz="1600" dirty="0">
                <a:sym typeface="Wingdings" panose="05000000000000000000" pitchFamily="2" charset="2"/>
              </a:rPr>
              <a:t>Instalamos antenas de dos bocas : Modo </a:t>
            </a:r>
            <a:r>
              <a:rPr lang="es-ES" sz="1600" dirty="0" smtClean="0">
                <a:sym typeface="Wingdings" panose="05000000000000000000" pitchFamily="2" charset="2"/>
              </a:rPr>
              <a:t>2T2R (también en zona </a:t>
            </a:r>
            <a:r>
              <a:rPr lang="es-ES" sz="1600" dirty="0" err="1" smtClean="0">
                <a:sym typeface="Wingdings" panose="05000000000000000000" pitchFamily="2" charset="2"/>
              </a:rPr>
              <a:t>Sharing</a:t>
            </a:r>
            <a:r>
              <a:rPr lang="es-ES" sz="1600" dirty="0" smtClean="0">
                <a:sym typeface="Wingdings" panose="05000000000000000000" pitchFamily="2" charset="2"/>
              </a:rPr>
              <a:t>)</a:t>
            </a:r>
            <a:endParaRPr lang="es-ES" sz="1600" dirty="0">
              <a:sym typeface="Wingdings" panose="05000000000000000000" pitchFamily="2" charset="2"/>
            </a:endParaRPr>
          </a:p>
          <a:p>
            <a:pPr lvl="1"/>
            <a:r>
              <a:rPr lang="es-ES" sz="1600" dirty="0" smtClean="0"/>
              <a:t>L1800 </a:t>
            </a:r>
            <a:r>
              <a:rPr lang="es-ES" sz="1600" dirty="0" smtClean="0">
                <a:sym typeface="Wingdings" panose="05000000000000000000" pitchFamily="2" charset="2"/>
              </a:rPr>
              <a:t> Instalamos antenas de dos bocas : Modo 2T2R</a:t>
            </a:r>
          </a:p>
          <a:p>
            <a:pPr lvl="1"/>
            <a:r>
              <a:rPr lang="es-ES" sz="1600" dirty="0">
                <a:sym typeface="Wingdings" panose="05000000000000000000" pitchFamily="2" charset="2"/>
              </a:rPr>
              <a:t>L2100  Instalamos antenas de dos bocas : Modo </a:t>
            </a:r>
            <a:r>
              <a:rPr lang="es-ES" sz="1600" dirty="0" smtClean="0">
                <a:sym typeface="Wingdings" panose="05000000000000000000" pitchFamily="2" charset="2"/>
              </a:rPr>
              <a:t>2T2R</a:t>
            </a:r>
          </a:p>
          <a:p>
            <a:pPr lvl="1"/>
            <a:r>
              <a:rPr lang="es-ES" sz="1600" dirty="0" smtClean="0">
                <a:sym typeface="Wingdings" panose="05000000000000000000" pitchFamily="2" charset="2"/>
              </a:rPr>
              <a:t>L2600  Se debe consultar el modelo de antena instalada y cableado en los planos: </a:t>
            </a:r>
          </a:p>
          <a:p>
            <a:pPr lvl="2"/>
            <a:r>
              <a:rPr lang="es-ES" sz="1600" dirty="0" smtClean="0">
                <a:sym typeface="Wingdings" panose="05000000000000000000" pitchFamily="2" charset="2"/>
              </a:rPr>
              <a:t>Antenas de 2 bocas : Modo 2T2R</a:t>
            </a:r>
          </a:p>
          <a:p>
            <a:pPr lvl="2"/>
            <a:r>
              <a:rPr lang="es-ES" sz="1600" dirty="0" smtClean="0">
                <a:sym typeface="Wingdings" panose="05000000000000000000" pitchFamily="2" charset="2"/>
              </a:rPr>
              <a:t>Antenas de 4 bocas  o RRU cableada a 2 antenas de 2 bocas: Modo 2T4R</a:t>
            </a:r>
            <a:endParaRPr lang="es-ES" sz="1600" dirty="0"/>
          </a:p>
        </p:txBody>
      </p:sp>
      <p:sp>
        <p:nvSpPr>
          <p:cNvPr id="4" name="3 Marcador de número de diapositiva"/>
          <p:cNvSpPr>
            <a:spLocks noGrp="1"/>
          </p:cNvSpPr>
          <p:nvPr>
            <p:ph type="sldNum" sz="quarter" idx="10"/>
          </p:nvPr>
        </p:nvSpPr>
        <p:spPr/>
        <p:txBody>
          <a:bodyPr/>
          <a:lstStyle/>
          <a:p>
            <a:pPr>
              <a:defRPr/>
            </a:pPr>
            <a:fld id="{E4E5A24B-4DAF-47BA-BBF4-BE646F438DB5}" type="slidenum">
              <a:rPr lang="en-GB" smtClean="0"/>
              <a:pPr>
                <a:defRPr/>
              </a:pPr>
              <a:t>26</a:t>
            </a:fld>
            <a:endParaRPr lang="en-GB"/>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6403" y="144385"/>
            <a:ext cx="1719263" cy="1030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7086" y="1174672"/>
            <a:ext cx="1755619" cy="978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76654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33449" y="116336"/>
            <a:ext cx="7354888" cy="1042967"/>
          </a:xfrm>
        </p:spPr>
        <p:txBody>
          <a:bodyPr/>
          <a:lstStyle/>
          <a:p>
            <a:r>
              <a:rPr lang="es-ES" dirty="0" err="1" smtClean="0"/>
              <a:t>eNodeB</a:t>
            </a:r>
            <a:r>
              <a:rPr lang="es-ES" dirty="0" smtClean="0"/>
              <a:t> ID- zona Roja y Naranja</a:t>
            </a:r>
            <a:endParaRPr lang="en-GB" dirty="0"/>
          </a:p>
        </p:txBody>
      </p:sp>
      <p:sp>
        <p:nvSpPr>
          <p:cNvPr id="3" name="2 Marcador de contenido"/>
          <p:cNvSpPr>
            <a:spLocks noGrp="1"/>
          </p:cNvSpPr>
          <p:nvPr>
            <p:ph idx="1"/>
          </p:nvPr>
        </p:nvSpPr>
        <p:spPr>
          <a:xfrm>
            <a:off x="359166" y="706311"/>
            <a:ext cx="8327634" cy="4895851"/>
          </a:xfrm>
        </p:spPr>
        <p:txBody>
          <a:bodyPr/>
          <a:lstStyle/>
          <a:p>
            <a:r>
              <a:rPr lang="es-ES" dirty="0" smtClean="0"/>
              <a:t>Identificador único de </a:t>
            </a:r>
            <a:r>
              <a:rPr lang="es-ES" dirty="0" err="1" smtClean="0"/>
              <a:t>eNodeB</a:t>
            </a:r>
            <a:r>
              <a:rPr lang="es-ES" dirty="0" smtClean="0"/>
              <a:t> en la red (debe ser único en el </a:t>
            </a:r>
            <a:r>
              <a:rPr lang="es-ES" dirty="0" err="1" smtClean="0"/>
              <a:t>Core</a:t>
            </a:r>
            <a:r>
              <a:rPr lang="es-ES" dirty="0" smtClean="0"/>
              <a:t>). </a:t>
            </a:r>
          </a:p>
          <a:p>
            <a:pPr marL="447675" lvl="2">
              <a:spcBef>
                <a:spcPts val="600"/>
              </a:spcBef>
              <a:spcAft>
                <a:spcPts val="600"/>
              </a:spcAft>
              <a:buFont typeface="Arial" charset="0"/>
              <a:buChar char="•"/>
            </a:pPr>
            <a:r>
              <a:rPr lang="es-ES" sz="1600" dirty="0"/>
              <a:t>Rango de </a:t>
            </a:r>
            <a:r>
              <a:rPr lang="es-ES" sz="1600" dirty="0" err="1"/>
              <a:t>eNodeBIds</a:t>
            </a:r>
            <a:r>
              <a:rPr lang="es-ES" sz="1600" dirty="0"/>
              <a:t> : de </a:t>
            </a:r>
            <a:r>
              <a:rPr lang="en-GB" sz="1600" dirty="0">
                <a:sym typeface="Wingdings" pitchFamily="2" charset="2"/>
              </a:rPr>
              <a:t>0 a 1048575. </a:t>
            </a:r>
          </a:p>
          <a:p>
            <a:r>
              <a:rPr lang="es-ES" u="sng" dirty="0" smtClean="0"/>
              <a:t>Regla VF ES:</a:t>
            </a:r>
          </a:p>
          <a:p>
            <a:pPr marL="561975" lvl="2" indent="-285750">
              <a:spcBef>
                <a:spcPts val="600"/>
              </a:spcBef>
              <a:spcAft>
                <a:spcPts val="600"/>
              </a:spcAft>
              <a:buFont typeface="Vodafone Rg" panose="020B0606080202020204" pitchFamily="34" charset="0"/>
              <a:buChar char="–"/>
            </a:pPr>
            <a:r>
              <a:rPr lang="es-ES" sz="1600" dirty="0">
                <a:sym typeface="Wingdings" pitchFamily="2" charset="2"/>
              </a:rPr>
              <a:t>Con el LTE </a:t>
            </a:r>
            <a:r>
              <a:rPr lang="es-ES" sz="1600" dirty="0" err="1">
                <a:sym typeface="Wingdings" pitchFamily="2" charset="2"/>
              </a:rPr>
              <a:t>Sharing</a:t>
            </a:r>
            <a:r>
              <a:rPr lang="es-ES" sz="1600" dirty="0">
                <a:sym typeface="Wingdings" pitchFamily="2" charset="2"/>
              </a:rPr>
              <a:t>, se ha modificado la regla de numeración de los </a:t>
            </a:r>
            <a:r>
              <a:rPr lang="es-ES" sz="1600" dirty="0" err="1">
                <a:sym typeface="Wingdings" pitchFamily="2" charset="2"/>
              </a:rPr>
              <a:t>eNodeB</a:t>
            </a:r>
            <a:r>
              <a:rPr lang="es-ES" sz="1600" dirty="0">
                <a:sym typeface="Wingdings" pitchFamily="2" charset="2"/>
              </a:rPr>
              <a:t> </a:t>
            </a:r>
            <a:r>
              <a:rPr lang="es-ES" sz="1600" dirty="0" err="1">
                <a:sym typeface="Wingdings" pitchFamily="2" charset="2"/>
              </a:rPr>
              <a:t>Ids</a:t>
            </a:r>
            <a:r>
              <a:rPr lang="es-ES" sz="1600" dirty="0">
                <a:sym typeface="Wingdings" pitchFamily="2" charset="2"/>
              </a:rPr>
              <a:t>:</a:t>
            </a:r>
          </a:p>
          <a:p>
            <a:pPr marL="828675" lvl="3" indent="-285750">
              <a:spcBef>
                <a:spcPts val="0"/>
              </a:spcBef>
              <a:spcAft>
                <a:spcPts val="0"/>
              </a:spcAft>
              <a:buFont typeface="Wingdings" panose="05000000000000000000" pitchFamily="2" charset="2"/>
              <a:buChar char="ü"/>
            </a:pPr>
            <a:r>
              <a:rPr lang="es-ES" sz="1400" dirty="0">
                <a:sym typeface="Wingdings" pitchFamily="2" charset="2"/>
              </a:rPr>
              <a:t>Dependiendo de si el nodo Vodafone va a dar </a:t>
            </a:r>
            <a:r>
              <a:rPr lang="es-ES" sz="1400" dirty="0" err="1">
                <a:sym typeface="Wingdings" pitchFamily="2" charset="2"/>
              </a:rPr>
              <a:t>Sharing</a:t>
            </a:r>
            <a:r>
              <a:rPr lang="es-ES" sz="1400" dirty="0">
                <a:sym typeface="Wingdings" pitchFamily="2" charset="2"/>
              </a:rPr>
              <a:t> a Orange o no, el </a:t>
            </a:r>
            <a:r>
              <a:rPr lang="es-ES" sz="1400" dirty="0" err="1">
                <a:sym typeface="Wingdings" pitchFamily="2" charset="2"/>
              </a:rPr>
              <a:t>eNodeB</a:t>
            </a:r>
            <a:r>
              <a:rPr lang="es-ES" sz="1400" dirty="0">
                <a:sym typeface="Wingdings" pitchFamily="2" charset="2"/>
              </a:rPr>
              <a:t> Id pertenecerá a distintos rangos acordados con Orange para evitar la colisión en </a:t>
            </a:r>
            <a:r>
              <a:rPr lang="es-ES" sz="1400" dirty="0" err="1">
                <a:sym typeface="Wingdings" pitchFamily="2" charset="2"/>
              </a:rPr>
              <a:t>core</a:t>
            </a:r>
            <a:r>
              <a:rPr lang="es-ES" sz="1400" dirty="0">
                <a:sym typeface="Wingdings" pitchFamily="2" charset="2"/>
              </a:rPr>
              <a:t>.</a:t>
            </a:r>
          </a:p>
          <a:p>
            <a:pPr marL="828675" lvl="3" indent="-285750">
              <a:spcBef>
                <a:spcPts val="0"/>
              </a:spcBef>
              <a:spcAft>
                <a:spcPts val="0"/>
              </a:spcAft>
              <a:buFont typeface="Wingdings" panose="05000000000000000000" pitchFamily="2" charset="2"/>
              <a:buChar char="ü"/>
            </a:pPr>
            <a:r>
              <a:rPr lang="es-ES" sz="1400" dirty="0">
                <a:sym typeface="Wingdings" pitchFamily="2" charset="2"/>
              </a:rPr>
              <a:t>IMPORTANTE: Si un </a:t>
            </a:r>
            <a:r>
              <a:rPr lang="es-ES" sz="1400" dirty="0" err="1">
                <a:sym typeface="Wingdings" pitchFamily="2" charset="2"/>
              </a:rPr>
              <a:t>eNB</a:t>
            </a:r>
            <a:r>
              <a:rPr lang="es-ES" sz="1400" dirty="0">
                <a:sym typeface="Wingdings" pitchFamily="2" charset="2"/>
              </a:rPr>
              <a:t> ya está integrado, y pasa a entrar dentro del proyecto </a:t>
            </a:r>
            <a:r>
              <a:rPr lang="es-ES" sz="1400" dirty="0" err="1">
                <a:sym typeface="Wingdings" pitchFamily="2" charset="2"/>
              </a:rPr>
              <a:t>Sharing</a:t>
            </a:r>
            <a:r>
              <a:rPr lang="es-ES" sz="1400" dirty="0">
                <a:sym typeface="Wingdings" pitchFamily="2" charset="2"/>
              </a:rPr>
              <a:t>, se debe incluir el paso previo del cambio de </a:t>
            </a:r>
            <a:r>
              <a:rPr lang="es-ES" sz="1400" dirty="0" err="1">
                <a:sym typeface="Wingdings" pitchFamily="2" charset="2"/>
              </a:rPr>
              <a:t>eNodeBId</a:t>
            </a:r>
            <a:r>
              <a:rPr lang="es-ES" sz="1400" dirty="0">
                <a:sym typeface="Wingdings" pitchFamily="2" charset="2"/>
              </a:rPr>
              <a:t> en los trabajos a realizar. Los nuevos deben integrarse con el </a:t>
            </a:r>
            <a:r>
              <a:rPr lang="es-ES" sz="1400" dirty="0" err="1">
                <a:sym typeface="Wingdings" pitchFamily="2" charset="2"/>
              </a:rPr>
              <a:t>eNB</a:t>
            </a:r>
            <a:r>
              <a:rPr lang="es-ES" sz="1400" dirty="0">
                <a:sym typeface="Wingdings" pitchFamily="2" charset="2"/>
              </a:rPr>
              <a:t> correcto acorde a si van a dar </a:t>
            </a:r>
            <a:r>
              <a:rPr lang="es-ES" sz="1400" dirty="0" err="1">
                <a:sym typeface="Wingdings" pitchFamily="2" charset="2"/>
              </a:rPr>
              <a:t>Sharing</a:t>
            </a:r>
            <a:r>
              <a:rPr lang="es-ES" sz="1400" dirty="0">
                <a:sym typeface="Wingdings" pitchFamily="2" charset="2"/>
              </a:rPr>
              <a:t> o no, desde el </a:t>
            </a:r>
            <a:r>
              <a:rPr lang="es-ES" sz="1400" dirty="0" err="1">
                <a:sym typeface="Wingdings" pitchFamily="2" charset="2"/>
              </a:rPr>
              <a:t>prinicipio</a:t>
            </a:r>
            <a:r>
              <a:rPr lang="es-ES" sz="1400" dirty="0">
                <a:sym typeface="Wingdings" pitchFamily="2" charset="2"/>
              </a:rPr>
              <a:t>. </a:t>
            </a:r>
            <a:endParaRPr lang="es-ES" sz="1400" u="sng" dirty="0" smtClean="0"/>
          </a:p>
          <a:p>
            <a:pPr lvl="1"/>
            <a:r>
              <a:rPr lang="en-GB" sz="1600" dirty="0" smtClean="0">
                <a:sym typeface="Wingdings" pitchFamily="2" charset="2"/>
              </a:rPr>
              <a:t>A </a:t>
            </a:r>
            <a:r>
              <a:rPr lang="en-GB" sz="1600" dirty="0" err="1" smtClean="0">
                <a:sym typeface="Wingdings" pitchFamily="2" charset="2"/>
              </a:rPr>
              <a:t>partir</a:t>
            </a:r>
            <a:r>
              <a:rPr lang="en-GB" sz="1600" dirty="0" smtClean="0">
                <a:sym typeface="Wingdings" pitchFamily="2" charset="2"/>
              </a:rPr>
              <a:t> del </a:t>
            </a:r>
            <a:r>
              <a:rPr lang="en-GB" sz="1600" dirty="0" err="1" smtClean="0">
                <a:sym typeface="Wingdings" pitchFamily="2" charset="2"/>
              </a:rPr>
              <a:t>código</a:t>
            </a:r>
            <a:r>
              <a:rPr lang="en-GB" sz="1600" dirty="0" smtClean="0">
                <a:sym typeface="Wingdings" pitchFamily="2" charset="2"/>
              </a:rPr>
              <a:t> SRAN del </a:t>
            </a:r>
            <a:r>
              <a:rPr lang="en-GB" sz="1600" dirty="0" err="1" smtClean="0">
                <a:sym typeface="Wingdings" pitchFamily="2" charset="2"/>
              </a:rPr>
              <a:t>eNodeB</a:t>
            </a:r>
            <a:r>
              <a:rPr lang="en-GB" sz="1600" dirty="0" smtClean="0">
                <a:sym typeface="Wingdings" pitchFamily="2" charset="2"/>
              </a:rPr>
              <a:t> = “</a:t>
            </a:r>
            <a:r>
              <a:rPr lang="en-GB" sz="1600" dirty="0" err="1" smtClean="0">
                <a:sym typeface="Wingdings" pitchFamily="2" charset="2"/>
              </a:rPr>
              <a:t>PPnnL</a:t>
            </a:r>
            <a:r>
              <a:rPr lang="en-GB" sz="1600" dirty="0" smtClean="0">
                <a:sym typeface="Wingdings" pitchFamily="2" charset="2"/>
              </a:rPr>
              <a:t>”   se </a:t>
            </a:r>
            <a:r>
              <a:rPr lang="en-GB" sz="1600" dirty="0" err="1" smtClean="0">
                <a:sym typeface="Wingdings" pitchFamily="2" charset="2"/>
              </a:rPr>
              <a:t>construye</a:t>
            </a:r>
            <a:r>
              <a:rPr lang="en-GB" sz="1600" dirty="0" smtClean="0">
                <a:sym typeface="Wingdings" pitchFamily="2" charset="2"/>
              </a:rPr>
              <a:t> </a:t>
            </a:r>
            <a:r>
              <a:rPr lang="en-GB" sz="1600" dirty="0" err="1" smtClean="0">
                <a:sym typeface="Wingdings" pitchFamily="2" charset="2"/>
              </a:rPr>
              <a:t>su</a:t>
            </a:r>
            <a:r>
              <a:rPr lang="en-GB" sz="1600" dirty="0" smtClean="0">
                <a:sym typeface="Wingdings" pitchFamily="2" charset="2"/>
              </a:rPr>
              <a:t> </a:t>
            </a:r>
            <a:r>
              <a:rPr lang="en-GB" sz="1600" dirty="0" err="1" smtClean="0">
                <a:sym typeface="Wingdings" pitchFamily="2" charset="2"/>
              </a:rPr>
              <a:t>eNodeBID</a:t>
            </a:r>
            <a:r>
              <a:rPr lang="en-GB" sz="1600" dirty="0" smtClean="0">
                <a:sym typeface="Wingdings" pitchFamily="2" charset="2"/>
              </a:rPr>
              <a:t> = “AABBCC”:</a:t>
            </a:r>
          </a:p>
          <a:p>
            <a:pPr marL="876300" lvl="2" indent="-342900">
              <a:buAutoNum type="arabicParenR"/>
            </a:pPr>
            <a:r>
              <a:rPr lang="es-ES" sz="1600" u="sng" dirty="0" smtClean="0">
                <a:sym typeface="Wingdings" pitchFamily="2" charset="2"/>
              </a:rPr>
              <a:t>“AA”:</a:t>
            </a:r>
            <a:r>
              <a:rPr lang="es-ES" sz="1600" dirty="0" smtClean="0">
                <a:sym typeface="Wingdings" pitchFamily="2" charset="2"/>
              </a:rPr>
              <a:t> Se obtiene de la Tabla “Provincias”  a partir de la provincia “PP” del </a:t>
            </a:r>
            <a:r>
              <a:rPr lang="es-ES" sz="1600" dirty="0" err="1" smtClean="0">
                <a:sym typeface="Wingdings" pitchFamily="2" charset="2"/>
              </a:rPr>
              <a:t>eNodeB</a:t>
            </a:r>
            <a:r>
              <a:rPr lang="es-ES" sz="1600" dirty="0" smtClean="0">
                <a:sym typeface="Wingdings" pitchFamily="2" charset="2"/>
              </a:rPr>
              <a:t>, y de si el </a:t>
            </a:r>
            <a:r>
              <a:rPr lang="es-ES" sz="1600" dirty="0" err="1" smtClean="0">
                <a:sym typeface="Wingdings" pitchFamily="2" charset="2"/>
              </a:rPr>
              <a:t>eNodeB</a:t>
            </a:r>
            <a:r>
              <a:rPr lang="es-ES" sz="1600" dirty="0" smtClean="0">
                <a:sym typeface="Wingdings" pitchFamily="2" charset="2"/>
              </a:rPr>
              <a:t> va a ser </a:t>
            </a:r>
            <a:r>
              <a:rPr lang="es-ES" sz="1600" dirty="0" err="1" smtClean="0">
                <a:sym typeface="Wingdings" pitchFamily="2" charset="2"/>
              </a:rPr>
              <a:t>Sharing</a:t>
            </a:r>
            <a:r>
              <a:rPr lang="es-ES" sz="1600" dirty="0" smtClean="0">
                <a:sym typeface="Wingdings" pitchFamily="2" charset="2"/>
              </a:rPr>
              <a:t> o no. Ver siguientes </a:t>
            </a:r>
            <a:r>
              <a:rPr lang="es-ES" sz="1600" dirty="0" err="1" smtClean="0">
                <a:sym typeface="Wingdings" pitchFamily="2" charset="2"/>
              </a:rPr>
              <a:t>slides</a:t>
            </a:r>
            <a:r>
              <a:rPr lang="es-ES" sz="1600" dirty="0" smtClean="0">
                <a:sym typeface="Wingdings" pitchFamily="2" charset="2"/>
              </a:rPr>
              <a:t>. </a:t>
            </a:r>
          </a:p>
          <a:p>
            <a:pPr marL="876300" lvl="2" indent="-342900">
              <a:buAutoNum type="arabicParenR"/>
            </a:pPr>
            <a:r>
              <a:rPr lang="es-ES" sz="1600" u="sng" dirty="0" smtClean="0">
                <a:sym typeface="Wingdings" pitchFamily="2" charset="2"/>
              </a:rPr>
              <a:t>“BB” </a:t>
            </a:r>
            <a:r>
              <a:rPr lang="es-ES" sz="1600" dirty="0" smtClean="0">
                <a:sym typeface="Wingdings" pitchFamily="2" charset="2"/>
              </a:rPr>
              <a:t>= “</a:t>
            </a:r>
            <a:r>
              <a:rPr lang="es-ES" sz="1600" dirty="0" err="1" smtClean="0">
                <a:sym typeface="Wingdings" pitchFamily="2" charset="2"/>
              </a:rPr>
              <a:t>nn</a:t>
            </a:r>
            <a:r>
              <a:rPr lang="es-ES" sz="1600" dirty="0" smtClean="0">
                <a:sym typeface="Wingdings" pitchFamily="2" charset="2"/>
              </a:rPr>
              <a:t>”. Se mantienen los dos dígitos “</a:t>
            </a:r>
            <a:r>
              <a:rPr lang="es-ES" sz="1600" dirty="0" err="1" smtClean="0">
                <a:sym typeface="Wingdings" pitchFamily="2" charset="2"/>
              </a:rPr>
              <a:t>nn</a:t>
            </a:r>
            <a:r>
              <a:rPr lang="es-ES" sz="1600" dirty="0" smtClean="0">
                <a:sym typeface="Wingdings" pitchFamily="2" charset="2"/>
              </a:rPr>
              <a:t>” del código SRAN.</a:t>
            </a:r>
          </a:p>
          <a:p>
            <a:pPr marL="876300" lvl="2" indent="-342900">
              <a:buAutoNum type="arabicParenR"/>
            </a:pPr>
            <a:r>
              <a:rPr lang="es-ES" sz="1600" u="sng" dirty="0" smtClean="0">
                <a:sym typeface="Wingdings" pitchFamily="2" charset="2"/>
              </a:rPr>
              <a:t>“CC”: </a:t>
            </a:r>
            <a:r>
              <a:rPr lang="es-ES" sz="1600" dirty="0" smtClean="0">
                <a:sym typeface="Wingdings" pitchFamily="2" charset="2"/>
              </a:rPr>
              <a:t>Se obtiene de la tabla de ”Correspondencia Letra Final”, se obtienen los dos  últimos dígitos del </a:t>
            </a:r>
            <a:r>
              <a:rPr lang="es-ES" sz="1600" dirty="0" err="1" smtClean="0">
                <a:sym typeface="Wingdings" pitchFamily="2" charset="2"/>
              </a:rPr>
              <a:t>eNodeBID</a:t>
            </a:r>
            <a:r>
              <a:rPr lang="es-ES" sz="1600" dirty="0" smtClean="0">
                <a:sym typeface="Wingdings" pitchFamily="2" charset="2"/>
              </a:rPr>
              <a:t> a partir de la última letra “L” del código SRAN. Su valor también depende de si el </a:t>
            </a:r>
            <a:r>
              <a:rPr lang="es-ES" sz="1600" dirty="0" err="1" smtClean="0">
                <a:sym typeface="Wingdings" pitchFamily="2" charset="2"/>
              </a:rPr>
              <a:t>eNodeB</a:t>
            </a:r>
            <a:r>
              <a:rPr lang="es-ES" sz="1600" dirty="0" smtClean="0">
                <a:sym typeface="Wingdings" pitchFamily="2" charset="2"/>
              </a:rPr>
              <a:t> va a ser </a:t>
            </a:r>
            <a:r>
              <a:rPr lang="es-ES" sz="1600" dirty="0" err="1" smtClean="0">
                <a:sym typeface="Wingdings" pitchFamily="2" charset="2"/>
              </a:rPr>
              <a:t>Sharing</a:t>
            </a:r>
            <a:r>
              <a:rPr lang="es-ES" sz="1600" dirty="0" smtClean="0">
                <a:sym typeface="Wingdings" pitchFamily="2" charset="2"/>
              </a:rPr>
              <a:t> o no. Ver siguientes </a:t>
            </a:r>
            <a:r>
              <a:rPr lang="es-ES" sz="1600" dirty="0" err="1" smtClean="0">
                <a:sym typeface="Wingdings" pitchFamily="2" charset="2"/>
              </a:rPr>
              <a:t>slides</a:t>
            </a:r>
            <a:r>
              <a:rPr lang="es-ES" sz="1600" dirty="0" smtClean="0">
                <a:sym typeface="Wingdings" pitchFamily="2" charset="2"/>
              </a:rPr>
              <a:t>.  </a:t>
            </a:r>
          </a:p>
          <a:p>
            <a:pPr lvl="0"/>
            <a:r>
              <a:rPr lang="es-ES" u="sng" dirty="0"/>
              <a:t>Ejemplo</a:t>
            </a:r>
            <a:r>
              <a:rPr lang="es-ES" dirty="0" smtClean="0"/>
              <a:t>: Nodo </a:t>
            </a:r>
            <a:r>
              <a:rPr lang="es-ES" dirty="0"/>
              <a:t>rojo AB</a:t>
            </a:r>
            <a:r>
              <a:rPr lang="es-ES" dirty="0">
                <a:solidFill>
                  <a:srgbClr val="000099"/>
                </a:solidFill>
              </a:rPr>
              <a:t>12</a:t>
            </a:r>
            <a:r>
              <a:rPr lang="es-ES" dirty="0"/>
              <a:t>Q</a:t>
            </a:r>
            <a:endParaRPr lang="en-GB" dirty="0"/>
          </a:p>
          <a:p>
            <a:pPr lvl="2"/>
            <a:r>
              <a:rPr lang="es-ES" dirty="0"/>
              <a:t>Si el nodo no </a:t>
            </a:r>
            <a:r>
              <a:rPr lang="es-ES" dirty="0" smtClean="0"/>
              <a:t>va  a ser </a:t>
            </a:r>
            <a:r>
              <a:rPr lang="es-ES" dirty="0" err="1"/>
              <a:t>sharing</a:t>
            </a:r>
            <a:r>
              <a:rPr lang="es-ES" dirty="0"/>
              <a:t> </a:t>
            </a:r>
            <a:r>
              <a:rPr lang="es-ES" dirty="0" smtClean="0">
                <a:sym typeface="Wingdings" panose="05000000000000000000" pitchFamily="2" charset="2"/>
              </a:rPr>
              <a:t></a:t>
            </a:r>
            <a:r>
              <a:rPr lang="es-ES" dirty="0" smtClean="0"/>
              <a:t> </a:t>
            </a:r>
            <a:r>
              <a:rPr lang="es-ES" dirty="0"/>
              <a:t>eNodeB ID = 02</a:t>
            </a:r>
            <a:r>
              <a:rPr lang="es-ES" dirty="0">
                <a:solidFill>
                  <a:srgbClr val="000099"/>
                </a:solidFill>
              </a:rPr>
              <a:t>12</a:t>
            </a:r>
            <a:r>
              <a:rPr lang="es-ES" dirty="0"/>
              <a:t>17</a:t>
            </a:r>
            <a:endParaRPr lang="en-GB" dirty="0"/>
          </a:p>
          <a:p>
            <a:pPr lvl="2"/>
            <a:r>
              <a:rPr lang="es-ES" dirty="0"/>
              <a:t>Si el nodo va a ser sharing rojo </a:t>
            </a:r>
            <a:r>
              <a:rPr lang="es-ES" dirty="0" smtClean="0">
                <a:sym typeface="Wingdings" panose="05000000000000000000" pitchFamily="2" charset="2"/>
              </a:rPr>
              <a:t></a:t>
            </a:r>
            <a:r>
              <a:rPr lang="es-ES" dirty="0" smtClean="0"/>
              <a:t> </a:t>
            </a:r>
            <a:r>
              <a:rPr lang="es-ES" dirty="0"/>
              <a:t>nuevo eNodeB ID = </a:t>
            </a:r>
            <a:r>
              <a:rPr lang="es-ES" dirty="0" smtClean="0"/>
              <a:t>54</a:t>
            </a:r>
            <a:r>
              <a:rPr lang="es-ES" dirty="0" smtClean="0">
                <a:solidFill>
                  <a:srgbClr val="000099"/>
                </a:solidFill>
              </a:rPr>
              <a:t>12</a:t>
            </a:r>
            <a:r>
              <a:rPr lang="es-ES" dirty="0" smtClean="0"/>
              <a:t>47</a:t>
            </a:r>
          </a:p>
          <a:p>
            <a:pPr lvl="2"/>
            <a:r>
              <a:rPr lang="es-ES" dirty="0" smtClean="0"/>
              <a:t>Si el nodo fuera </a:t>
            </a:r>
            <a:r>
              <a:rPr lang="es-ES" dirty="0" err="1" smtClean="0"/>
              <a:t>Sharing</a:t>
            </a:r>
            <a:r>
              <a:rPr lang="es-ES" dirty="0" smtClean="0"/>
              <a:t> naranja </a:t>
            </a:r>
            <a:r>
              <a:rPr lang="es-ES" dirty="0" smtClean="0">
                <a:sym typeface="Wingdings" panose="05000000000000000000" pitchFamily="2" charset="2"/>
              </a:rPr>
              <a:t> </a:t>
            </a:r>
            <a:r>
              <a:rPr lang="es-ES" dirty="0" err="1" smtClean="0">
                <a:sym typeface="Wingdings" panose="05000000000000000000" pitchFamily="2" charset="2"/>
              </a:rPr>
              <a:t>eNodeB</a:t>
            </a:r>
            <a:r>
              <a:rPr lang="es-ES" dirty="0" smtClean="0">
                <a:sym typeface="Wingdings" panose="05000000000000000000" pitchFamily="2" charset="2"/>
              </a:rPr>
              <a:t> ID = 54</a:t>
            </a:r>
            <a:r>
              <a:rPr lang="es-ES" dirty="0" smtClean="0">
                <a:solidFill>
                  <a:srgbClr val="000099"/>
                </a:solidFill>
                <a:sym typeface="Wingdings" panose="05000000000000000000" pitchFamily="2" charset="2"/>
              </a:rPr>
              <a:t>12</a:t>
            </a:r>
            <a:r>
              <a:rPr lang="es-ES" dirty="0" smtClean="0">
                <a:sym typeface="Wingdings" panose="05000000000000000000" pitchFamily="2" charset="2"/>
              </a:rPr>
              <a:t>77</a:t>
            </a:r>
            <a:endParaRPr lang="en-GB" dirty="0"/>
          </a:p>
          <a:p>
            <a:endParaRPr lang="en-GB" dirty="0"/>
          </a:p>
        </p:txBody>
      </p:sp>
      <p:sp>
        <p:nvSpPr>
          <p:cNvPr id="4" name="3 Marcador de número de diapositiva"/>
          <p:cNvSpPr>
            <a:spLocks noGrp="1"/>
          </p:cNvSpPr>
          <p:nvPr>
            <p:ph type="sldNum" sz="quarter" idx="10"/>
          </p:nvPr>
        </p:nvSpPr>
        <p:spPr/>
        <p:txBody>
          <a:bodyPr/>
          <a:lstStyle/>
          <a:p>
            <a:pPr>
              <a:defRPr/>
            </a:pPr>
            <a:fld id="{E4E5A24B-4DAF-47BA-BBF4-BE646F438DB5}" type="slidenum">
              <a:rPr lang="en-GB" smtClean="0"/>
              <a:pPr>
                <a:defRPr/>
              </a:pPr>
              <a:t>27</a:t>
            </a:fld>
            <a:endParaRPr lang="en-GB"/>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6403" y="144385"/>
            <a:ext cx="1719263" cy="1030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7086" y="1174672"/>
            <a:ext cx="1755619" cy="978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6402" y="144384"/>
            <a:ext cx="1719263" cy="1030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7085" y="1174671"/>
            <a:ext cx="1755619" cy="978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57970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smtClean="0"/>
              <a:t>eNodeB</a:t>
            </a:r>
            <a:r>
              <a:rPr lang="es-ES" dirty="0" smtClean="0"/>
              <a:t> ID = “AABBCC “. Obtener “AA”</a:t>
            </a:r>
            <a:endParaRPr lang="en-GB" dirty="0"/>
          </a:p>
        </p:txBody>
      </p:sp>
      <p:sp>
        <p:nvSpPr>
          <p:cNvPr id="4" name="3 Marcador de número de diapositiva"/>
          <p:cNvSpPr>
            <a:spLocks noGrp="1"/>
          </p:cNvSpPr>
          <p:nvPr>
            <p:ph type="sldNum" sz="quarter" idx="10"/>
          </p:nvPr>
        </p:nvSpPr>
        <p:spPr/>
        <p:txBody>
          <a:bodyPr/>
          <a:lstStyle/>
          <a:p>
            <a:pPr>
              <a:defRPr/>
            </a:pPr>
            <a:fld id="{E4E5A24B-4DAF-47BA-BBF4-BE646F438DB5}" type="slidenum">
              <a:rPr lang="en-GB" smtClean="0"/>
              <a:pPr>
                <a:defRPr/>
              </a:pPr>
              <a:t>28</a:t>
            </a:fld>
            <a:endParaRPr lang="en-GB"/>
          </a:p>
        </p:txBody>
      </p:sp>
      <p:graphicFrame>
        <p:nvGraphicFramePr>
          <p:cNvPr id="6" name="5 Tabla"/>
          <p:cNvGraphicFramePr>
            <a:graphicFrameLocks noGrp="1"/>
          </p:cNvGraphicFramePr>
          <p:nvPr>
            <p:extLst>
              <p:ext uri="{D42A27DB-BD31-4B8C-83A1-F6EECF244321}">
                <p14:modId xmlns:p14="http://schemas.microsoft.com/office/powerpoint/2010/main" val="3974794183"/>
              </p:ext>
            </p:extLst>
          </p:nvPr>
        </p:nvGraphicFramePr>
        <p:xfrm>
          <a:off x="277947" y="1443631"/>
          <a:ext cx="4092035" cy="4895843"/>
        </p:xfrm>
        <a:graphic>
          <a:graphicData uri="http://schemas.openxmlformats.org/drawingml/2006/table">
            <a:tbl>
              <a:tblPr/>
              <a:tblGrid>
                <a:gridCol w="989801"/>
                <a:gridCol w="514183"/>
                <a:gridCol w="422368"/>
                <a:gridCol w="460347"/>
                <a:gridCol w="961056"/>
                <a:gridCol w="744280"/>
              </a:tblGrid>
              <a:tr h="177953">
                <a:tc gridSpan="6">
                  <a:txBody>
                    <a:bodyPr/>
                    <a:lstStyle/>
                    <a:p>
                      <a:pPr algn="ctr" fontAlgn="b"/>
                      <a:r>
                        <a:rPr lang="en-GB" sz="1000" b="0" i="0" u="none" strike="noStrike" dirty="0">
                          <a:solidFill>
                            <a:srgbClr val="000000"/>
                          </a:solidFill>
                          <a:effectLst/>
                          <a:latin typeface="Calibri"/>
                        </a:rPr>
                        <a:t> </a:t>
                      </a:r>
                      <a:r>
                        <a:rPr lang="en-GB" sz="1000" b="0" i="0" u="none" strike="noStrike" dirty="0" err="1">
                          <a:solidFill>
                            <a:srgbClr val="000000"/>
                          </a:solidFill>
                          <a:effectLst/>
                          <a:latin typeface="Calibri"/>
                        </a:rPr>
                        <a:t>eNodeB</a:t>
                      </a:r>
                      <a:r>
                        <a:rPr lang="en-GB" sz="1000" b="0" i="0" u="none" strike="noStrike" dirty="0">
                          <a:solidFill>
                            <a:srgbClr val="000000"/>
                          </a:solidFill>
                          <a:effectLst/>
                          <a:latin typeface="Calibri"/>
                        </a:rPr>
                        <a:t> ID="AABBCC"</a:t>
                      </a:r>
                    </a:p>
                  </a:txBody>
                  <a:tcPr marL="7118" marR="7118" marT="7118" marB="0" anchor="b">
                    <a:lnL>
                      <a:noFill/>
                    </a:lnL>
                    <a:lnR>
                      <a:noFill/>
                    </a:lnR>
                    <a:lnT>
                      <a:noFill/>
                    </a:lnT>
                    <a:lnB w="6350" cap="flat" cmpd="sng" algn="ctr">
                      <a:solidFill>
                        <a:srgbClr val="000000"/>
                      </a:solidFill>
                      <a:prstDash val="solid"/>
                      <a:round/>
                      <a:headEnd type="none" w="med" len="med"/>
                      <a:tailEnd type="none" w="med" len="med"/>
                    </a:lnB>
                    <a:solidFill>
                      <a:srgbClr val="A6A6A6"/>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r>
              <a:tr h="298961">
                <a:tc>
                  <a:txBody>
                    <a:bodyPr/>
                    <a:lstStyle/>
                    <a:p>
                      <a:pPr algn="ctr" fontAlgn="ctr"/>
                      <a:r>
                        <a:rPr lang="en-GB" sz="900" b="0" i="0" u="none" strike="noStrike">
                          <a:solidFill>
                            <a:srgbClr val="000000"/>
                          </a:solidFill>
                          <a:effectLst/>
                          <a:latin typeface="Calibri"/>
                        </a:rPr>
                        <a:t>Provincia</a:t>
                      </a:r>
                    </a:p>
                  </a:txBody>
                  <a:tcPr marL="7118" marR="7118" marT="71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GB" sz="900" b="0" i="0" u="none" strike="noStrike">
                          <a:solidFill>
                            <a:srgbClr val="000000"/>
                          </a:solidFill>
                          <a:effectLst/>
                          <a:latin typeface="Calibri"/>
                        </a:rPr>
                        <a:t>Matrícula Provincia</a:t>
                      </a:r>
                    </a:p>
                  </a:txBody>
                  <a:tcPr marL="7118" marR="7118" marT="71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GB" sz="700" b="0" i="0" u="none" strike="noStrike">
                          <a:solidFill>
                            <a:srgbClr val="000000"/>
                          </a:solidFill>
                          <a:effectLst/>
                          <a:latin typeface="Calibri"/>
                        </a:rPr>
                        <a:t>Provincia Naranja</a:t>
                      </a:r>
                    </a:p>
                  </a:txBody>
                  <a:tcPr marL="7118" marR="7118" marT="71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GB" sz="700" b="0" i="0" u="none" strike="noStrike">
                          <a:solidFill>
                            <a:srgbClr val="000000"/>
                          </a:solidFill>
                          <a:effectLst/>
                          <a:latin typeface="Calibri"/>
                        </a:rPr>
                        <a:t>Provincia Roja</a:t>
                      </a:r>
                    </a:p>
                  </a:txBody>
                  <a:tcPr marL="7118" marR="7118" marT="71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GB" sz="900" b="0" i="0" u="none" strike="noStrike" dirty="0">
                          <a:solidFill>
                            <a:srgbClr val="000000"/>
                          </a:solidFill>
                          <a:effectLst/>
                          <a:latin typeface="Calibri"/>
                        </a:rPr>
                        <a:t>"AA" </a:t>
                      </a:r>
                      <a:endParaRPr lang="en-GB" sz="900" b="0" i="0" u="none" strike="noStrike" dirty="0" smtClean="0">
                        <a:solidFill>
                          <a:srgbClr val="000000"/>
                        </a:solidFill>
                        <a:effectLst/>
                        <a:latin typeface="Calibri"/>
                      </a:endParaRPr>
                    </a:p>
                    <a:p>
                      <a:pPr algn="ctr" fontAlgn="ctr"/>
                      <a:r>
                        <a:rPr lang="en-GB" sz="900" b="0" i="0" u="none" strike="noStrike" dirty="0" smtClean="0">
                          <a:solidFill>
                            <a:srgbClr val="000000"/>
                          </a:solidFill>
                          <a:effectLst/>
                          <a:latin typeface="Calibri"/>
                        </a:rPr>
                        <a:t>(</a:t>
                      </a:r>
                      <a:r>
                        <a:rPr lang="en-GB" sz="900" b="0" i="0" u="none" strike="noStrike" dirty="0">
                          <a:solidFill>
                            <a:srgbClr val="000000"/>
                          </a:solidFill>
                          <a:effectLst/>
                          <a:latin typeface="Calibri"/>
                        </a:rPr>
                        <a:t>NO SHARING)</a:t>
                      </a:r>
                    </a:p>
                  </a:txBody>
                  <a:tcPr marL="7118" marR="7118" marT="71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GB" sz="900" b="0" i="0" u="none" strike="noStrike" dirty="0">
                          <a:solidFill>
                            <a:srgbClr val="000000"/>
                          </a:solidFill>
                          <a:effectLst/>
                          <a:latin typeface="Calibri"/>
                        </a:rPr>
                        <a:t>"AA" (SHARING)</a:t>
                      </a:r>
                    </a:p>
                  </a:txBody>
                  <a:tcPr marL="7118" marR="7118" marT="71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177953">
                <a:tc>
                  <a:txBody>
                    <a:bodyPr/>
                    <a:lstStyle/>
                    <a:p>
                      <a:pPr algn="l" fontAlgn="b"/>
                      <a:r>
                        <a:rPr lang="en-GB" sz="1000" b="0" i="0" u="none" strike="noStrike">
                          <a:solidFill>
                            <a:srgbClr val="000000"/>
                          </a:solidFill>
                          <a:effectLst/>
                          <a:latin typeface="Calibri"/>
                        </a:rPr>
                        <a:t>Vitoria / Álava</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GB" sz="800" b="0" i="0" u="none" strike="noStrike">
                          <a:solidFill>
                            <a:srgbClr val="000000"/>
                          </a:solidFill>
                          <a:effectLst/>
                          <a:latin typeface="Calibri"/>
                        </a:rPr>
                        <a:t>VI</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GB" sz="700" b="0" i="0" u="none" strike="noStrike">
                          <a:solidFill>
                            <a:srgbClr val="000000"/>
                          </a:solidFill>
                          <a:effectLst/>
                          <a:latin typeface="Calibri"/>
                        </a:rPr>
                        <a:t>NO</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GB" sz="700" b="0" i="0" u="none" strike="noStrike">
                          <a:solidFill>
                            <a:srgbClr val="000000"/>
                          </a:solidFill>
                          <a:effectLst/>
                          <a:latin typeface="Calibri"/>
                        </a:rPr>
                        <a:t>SÍ</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GB" sz="1000" b="0" i="0" u="none" strike="noStrike" dirty="0" smtClean="0">
                          <a:solidFill>
                            <a:srgbClr val="FF0000"/>
                          </a:solidFill>
                          <a:effectLst/>
                          <a:latin typeface="Calibri"/>
                        </a:rPr>
                        <a:t>01</a:t>
                      </a:r>
                      <a:endParaRPr lang="en-GB" sz="1000" b="0" i="0" u="none" strike="noStrike" dirty="0">
                        <a:solidFill>
                          <a:srgbClr val="FF0000"/>
                        </a:solidFill>
                        <a:effectLst/>
                        <a:latin typeface="Calibri"/>
                      </a:endParaRP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1000" b="0" i="0" u="none" strike="noStrike">
                          <a:solidFill>
                            <a:srgbClr val="FF0000"/>
                          </a:solidFill>
                          <a:effectLst/>
                          <a:latin typeface="Calibri"/>
                        </a:rPr>
                        <a:t>53</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77953">
                <a:tc>
                  <a:txBody>
                    <a:bodyPr/>
                    <a:lstStyle/>
                    <a:p>
                      <a:pPr algn="l" fontAlgn="b"/>
                      <a:r>
                        <a:rPr lang="en-GB" sz="1000" b="0" i="0" u="none" strike="noStrike">
                          <a:solidFill>
                            <a:srgbClr val="000000"/>
                          </a:solidFill>
                          <a:effectLst/>
                          <a:latin typeface="Calibri"/>
                        </a:rPr>
                        <a:t>Albacete</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GB" sz="800" b="0" i="0" u="none" strike="noStrike">
                          <a:solidFill>
                            <a:srgbClr val="000000"/>
                          </a:solidFill>
                          <a:effectLst/>
                          <a:latin typeface="Calibri"/>
                        </a:rPr>
                        <a:t>AB</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GB" sz="700" b="0" i="0" u="none" strike="noStrike">
                          <a:solidFill>
                            <a:srgbClr val="000000"/>
                          </a:solidFill>
                          <a:effectLst/>
                          <a:latin typeface="Calibri"/>
                        </a:rPr>
                        <a:t>NO</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GB" sz="700" b="0" i="0" u="none" strike="noStrike">
                          <a:solidFill>
                            <a:srgbClr val="000000"/>
                          </a:solidFill>
                          <a:effectLst/>
                          <a:latin typeface="Calibri"/>
                        </a:rPr>
                        <a:t>SÍ</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GB" sz="1000" b="0" i="0" u="none" strike="noStrike">
                          <a:solidFill>
                            <a:srgbClr val="FF0000"/>
                          </a:solidFill>
                          <a:effectLst/>
                          <a:latin typeface="Calibri"/>
                        </a:rPr>
                        <a:t>02</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1000" b="0" i="0" u="none" strike="noStrike">
                          <a:solidFill>
                            <a:srgbClr val="FF0000"/>
                          </a:solidFill>
                          <a:effectLst/>
                          <a:latin typeface="Calibri"/>
                        </a:rPr>
                        <a:t>54</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77953">
                <a:tc>
                  <a:txBody>
                    <a:bodyPr/>
                    <a:lstStyle/>
                    <a:p>
                      <a:pPr algn="l" fontAlgn="b"/>
                      <a:r>
                        <a:rPr lang="en-GB" sz="1000" b="0" i="0" u="none" strike="noStrike">
                          <a:solidFill>
                            <a:srgbClr val="000000"/>
                          </a:solidFill>
                          <a:effectLst/>
                          <a:latin typeface="Calibri"/>
                        </a:rPr>
                        <a:t>Alicante</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800" b="0" i="0" u="none" strike="noStrike">
                          <a:solidFill>
                            <a:srgbClr val="000000"/>
                          </a:solidFill>
                          <a:effectLst/>
                          <a:latin typeface="Calibri"/>
                        </a:rPr>
                        <a:t>AX</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700" b="0" i="0" u="none" strike="noStrike">
                          <a:solidFill>
                            <a:srgbClr val="000000"/>
                          </a:solidFill>
                          <a:effectLst/>
                          <a:latin typeface="Calibri"/>
                        </a:rPr>
                        <a:t>SÍ</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700" b="0" i="0" u="none" strike="noStrike">
                          <a:solidFill>
                            <a:srgbClr val="000000"/>
                          </a:solidFill>
                          <a:effectLst/>
                          <a:latin typeface="Calibri"/>
                        </a:rPr>
                        <a:t>NO</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000000"/>
                          </a:solidFill>
                          <a:effectLst/>
                          <a:latin typeface="Calibri"/>
                        </a:rPr>
                        <a:t>03</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1000" b="0" i="0" u="none" strike="noStrike">
                          <a:solidFill>
                            <a:srgbClr val="000000"/>
                          </a:solidFill>
                          <a:effectLst/>
                          <a:latin typeface="Calibri"/>
                        </a:rPr>
                        <a:t>03</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77953">
                <a:tc>
                  <a:txBody>
                    <a:bodyPr/>
                    <a:lstStyle/>
                    <a:p>
                      <a:pPr algn="l" fontAlgn="b"/>
                      <a:r>
                        <a:rPr lang="en-GB" sz="1000" b="0" i="0" u="none" strike="noStrike">
                          <a:solidFill>
                            <a:srgbClr val="000000"/>
                          </a:solidFill>
                          <a:effectLst/>
                          <a:latin typeface="Calibri"/>
                        </a:rPr>
                        <a:t>Almería</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800" b="0" i="0" u="none" strike="noStrike">
                          <a:solidFill>
                            <a:srgbClr val="000000"/>
                          </a:solidFill>
                          <a:effectLst/>
                          <a:latin typeface="Calibri"/>
                        </a:rPr>
                        <a:t>AL</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700" b="0" i="0" u="none" strike="noStrike">
                          <a:solidFill>
                            <a:srgbClr val="000000"/>
                          </a:solidFill>
                          <a:effectLst/>
                          <a:latin typeface="Calibri"/>
                        </a:rPr>
                        <a:t>SÍ</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700" b="0" i="0" u="none" strike="noStrike">
                          <a:solidFill>
                            <a:srgbClr val="000000"/>
                          </a:solidFill>
                          <a:effectLst/>
                          <a:latin typeface="Calibri"/>
                        </a:rPr>
                        <a:t>NO</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000000"/>
                          </a:solidFill>
                          <a:effectLst/>
                          <a:latin typeface="Calibri"/>
                        </a:rPr>
                        <a:t>04</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1000" b="0" i="0" u="none" strike="noStrike">
                          <a:solidFill>
                            <a:srgbClr val="000000"/>
                          </a:solidFill>
                          <a:effectLst/>
                          <a:latin typeface="Calibri"/>
                        </a:rPr>
                        <a:t>04</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77953">
                <a:tc>
                  <a:txBody>
                    <a:bodyPr/>
                    <a:lstStyle/>
                    <a:p>
                      <a:pPr algn="l" fontAlgn="b"/>
                      <a:r>
                        <a:rPr lang="en-GB" sz="1000" b="0" i="0" u="none" strike="noStrike">
                          <a:solidFill>
                            <a:srgbClr val="000000"/>
                          </a:solidFill>
                          <a:effectLst/>
                          <a:latin typeface="Calibri"/>
                        </a:rPr>
                        <a:t>Avila</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GB" sz="800" b="0" i="0" u="none" strike="noStrike">
                          <a:solidFill>
                            <a:srgbClr val="000000"/>
                          </a:solidFill>
                          <a:effectLst/>
                          <a:latin typeface="Calibri"/>
                        </a:rPr>
                        <a:t>AV</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GB" sz="700" b="0" i="0" u="none" strike="noStrike">
                          <a:solidFill>
                            <a:srgbClr val="000000"/>
                          </a:solidFill>
                          <a:effectLst/>
                          <a:latin typeface="Calibri"/>
                        </a:rPr>
                        <a:t>NO</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GB" sz="700" b="0" i="0" u="none" strike="noStrike">
                          <a:solidFill>
                            <a:srgbClr val="000000"/>
                          </a:solidFill>
                          <a:effectLst/>
                          <a:latin typeface="Calibri"/>
                        </a:rPr>
                        <a:t>SÍ</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GB" sz="1000" b="0" i="0" u="none" strike="noStrike">
                          <a:solidFill>
                            <a:srgbClr val="FF0000"/>
                          </a:solidFill>
                          <a:effectLst/>
                          <a:latin typeface="Calibri"/>
                        </a:rPr>
                        <a:t>05</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1000" b="0" i="0" u="none" strike="noStrike">
                          <a:solidFill>
                            <a:srgbClr val="FF0000"/>
                          </a:solidFill>
                          <a:effectLst/>
                          <a:latin typeface="Calibri"/>
                        </a:rPr>
                        <a:t>57</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77953">
                <a:tc>
                  <a:txBody>
                    <a:bodyPr/>
                    <a:lstStyle/>
                    <a:p>
                      <a:pPr algn="l" fontAlgn="b"/>
                      <a:r>
                        <a:rPr lang="en-GB" sz="1000" b="0" i="0" u="none" strike="noStrike">
                          <a:solidFill>
                            <a:srgbClr val="000000"/>
                          </a:solidFill>
                          <a:effectLst/>
                          <a:latin typeface="Calibri"/>
                        </a:rPr>
                        <a:t>Badajoz</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800" b="0" i="0" u="none" strike="noStrike">
                          <a:solidFill>
                            <a:srgbClr val="000000"/>
                          </a:solidFill>
                          <a:effectLst/>
                          <a:latin typeface="Calibri"/>
                        </a:rPr>
                        <a:t>BA</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700" b="0" i="0" u="none" strike="noStrike">
                          <a:solidFill>
                            <a:srgbClr val="000000"/>
                          </a:solidFill>
                          <a:effectLst/>
                          <a:latin typeface="Calibri"/>
                        </a:rPr>
                        <a:t>SÍ</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700" b="0" i="0" u="none" strike="noStrike">
                          <a:solidFill>
                            <a:srgbClr val="000000"/>
                          </a:solidFill>
                          <a:effectLst/>
                          <a:latin typeface="Calibri"/>
                        </a:rPr>
                        <a:t>NO</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0000"/>
                          </a:solidFill>
                          <a:effectLst/>
                          <a:latin typeface="Calibri"/>
                        </a:rPr>
                        <a:t>06</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1000" b="0" i="0" u="none" strike="noStrike">
                          <a:solidFill>
                            <a:srgbClr val="FF0000"/>
                          </a:solidFill>
                          <a:effectLst/>
                          <a:latin typeface="Calibri"/>
                        </a:rPr>
                        <a:t>58</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77953">
                <a:tc>
                  <a:txBody>
                    <a:bodyPr/>
                    <a:lstStyle/>
                    <a:p>
                      <a:pPr algn="l" fontAlgn="b"/>
                      <a:r>
                        <a:rPr lang="en-GB" sz="1000" b="0" i="0" u="none" strike="noStrike">
                          <a:solidFill>
                            <a:srgbClr val="000000"/>
                          </a:solidFill>
                          <a:effectLst/>
                          <a:latin typeface="Calibri"/>
                        </a:rPr>
                        <a:t>Baleares</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800" b="0" i="0" u="none" strike="noStrike">
                          <a:solidFill>
                            <a:srgbClr val="000000"/>
                          </a:solidFill>
                          <a:effectLst/>
                          <a:latin typeface="Calibri"/>
                        </a:rPr>
                        <a:t>PM</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700" b="0" i="0" u="none" strike="noStrike">
                          <a:solidFill>
                            <a:srgbClr val="000000"/>
                          </a:solidFill>
                          <a:effectLst/>
                          <a:latin typeface="Calibri"/>
                        </a:rPr>
                        <a:t>SÍ</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700" b="0" i="0" u="none" strike="noStrike">
                          <a:solidFill>
                            <a:srgbClr val="000000"/>
                          </a:solidFill>
                          <a:effectLst/>
                          <a:latin typeface="Calibri"/>
                        </a:rPr>
                        <a:t>NO</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0000"/>
                          </a:solidFill>
                          <a:effectLst/>
                          <a:latin typeface="Calibri"/>
                        </a:rPr>
                        <a:t>07</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1000" b="0" i="0" u="none" strike="noStrike">
                          <a:solidFill>
                            <a:srgbClr val="FF0000"/>
                          </a:solidFill>
                          <a:effectLst/>
                          <a:latin typeface="Calibri"/>
                        </a:rPr>
                        <a:t>59</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77953">
                <a:tc>
                  <a:txBody>
                    <a:bodyPr/>
                    <a:lstStyle/>
                    <a:p>
                      <a:pPr algn="l" fontAlgn="b"/>
                      <a:r>
                        <a:rPr lang="en-GB" sz="1000" b="0" i="0" u="none" strike="noStrike">
                          <a:solidFill>
                            <a:srgbClr val="000000"/>
                          </a:solidFill>
                          <a:effectLst/>
                          <a:latin typeface="Calibri"/>
                        </a:rPr>
                        <a:t>Barcelona</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GB" sz="800" b="0" i="0" u="none" strike="noStrike">
                          <a:solidFill>
                            <a:srgbClr val="000000"/>
                          </a:solidFill>
                          <a:effectLst/>
                          <a:latin typeface="Calibri"/>
                        </a:rPr>
                        <a:t>BX</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GB" sz="700" b="0" i="0" u="none" strike="noStrike">
                          <a:solidFill>
                            <a:srgbClr val="000000"/>
                          </a:solidFill>
                          <a:effectLst/>
                          <a:latin typeface="Calibri"/>
                        </a:rPr>
                        <a:t>NO</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GB" sz="700" b="0" i="0" u="none" strike="noStrike">
                          <a:solidFill>
                            <a:srgbClr val="000000"/>
                          </a:solidFill>
                          <a:effectLst/>
                          <a:latin typeface="Calibri"/>
                        </a:rPr>
                        <a:t>SÍ</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GB" sz="1000" b="0" i="0" u="none" strike="noStrike">
                          <a:solidFill>
                            <a:srgbClr val="000000"/>
                          </a:solidFill>
                          <a:effectLst/>
                          <a:latin typeface="Calibri"/>
                        </a:rPr>
                        <a:t>08</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1000" b="0" i="0" u="none" strike="noStrike">
                          <a:solidFill>
                            <a:srgbClr val="000000"/>
                          </a:solidFill>
                          <a:effectLst/>
                          <a:latin typeface="Calibri"/>
                        </a:rPr>
                        <a:t>08</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77953">
                <a:tc>
                  <a:txBody>
                    <a:bodyPr/>
                    <a:lstStyle/>
                    <a:p>
                      <a:pPr algn="l" fontAlgn="b"/>
                      <a:r>
                        <a:rPr lang="en-GB" sz="1000" b="0" i="0" u="none" strike="noStrike">
                          <a:solidFill>
                            <a:srgbClr val="000000"/>
                          </a:solidFill>
                          <a:effectLst/>
                          <a:latin typeface="Calibri"/>
                        </a:rPr>
                        <a:t>Burgos</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GB" sz="800" b="0" i="0" u="none" strike="noStrike">
                          <a:solidFill>
                            <a:srgbClr val="000000"/>
                          </a:solidFill>
                          <a:effectLst/>
                          <a:latin typeface="Calibri"/>
                        </a:rPr>
                        <a:t>BU</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GB" sz="700" b="0" i="0" u="none" strike="noStrike">
                          <a:solidFill>
                            <a:srgbClr val="000000"/>
                          </a:solidFill>
                          <a:effectLst/>
                          <a:latin typeface="Calibri"/>
                        </a:rPr>
                        <a:t>NO</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GB" sz="700" b="0" i="0" u="none" strike="noStrike">
                          <a:solidFill>
                            <a:srgbClr val="000000"/>
                          </a:solidFill>
                          <a:effectLst/>
                          <a:latin typeface="Calibri"/>
                        </a:rPr>
                        <a:t>SÍ</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GB" sz="1000" b="0" i="0" u="none" strike="noStrike">
                          <a:solidFill>
                            <a:srgbClr val="000000"/>
                          </a:solidFill>
                          <a:effectLst/>
                          <a:latin typeface="Calibri"/>
                        </a:rPr>
                        <a:t>09</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1000" b="0" i="0" u="none" strike="noStrike">
                          <a:solidFill>
                            <a:srgbClr val="000000"/>
                          </a:solidFill>
                          <a:effectLst/>
                          <a:latin typeface="Calibri"/>
                        </a:rPr>
                        <a:t>09</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77953">
                <a:tc>
                  <a:txBody>
                    <a:bodyPr/>
                    <a:lstStyle/>
                    <a:p>
                      <a:pPr algn="l" fontAlgn="b"/>
                      <a:r>
                        <a:rPr lang="en-GB" sz="1000" b="0" i="0" u="none" strike="noStrike">
                          <a:solidFill>
                            <a:srgbClr val="000000"/>
                          </a:solidFill>
                          <a:effectLst/>
                          <a:latin typeface="Calibri"/>
                        </a:rPr>
                        <a:t>Cáceres</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800" b="0" i="0" u="none" strike="noStrike">
                          <a:solidFill>
                            <a:srgbClr val="000000"/>
                          </a:solidFill>
                          <a:effectLst/>
                          <a:latin typeface="Calibri"/>
                        </a:rPr>
                        <a:t>CC</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700" b="0" i="0" u="none" strike="noStrike">
                          <a:solidFill>
                            <a:srgbClr val="000000"/>
                          </a:solidFill>
                          <a:effectLst/>
                          <a:latin typeface="Calibri"/>
                        </a:rPr>
                        <a:t>SÍ</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700" b="0" i="0" u="none" strike="noStrike">
                          <a:solidFill>
                            <a:srgbClr val="000000"/>
                          </a:solidFill>
                          <a:effectLst/>
                          <a:latin typeface="Calibri"/>
                        </a:rPr>
                        <a:t>NO</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0000"/>
                          </a:solidFill>
                          <a:effectLst/>
                          <a:latin typeface="Calibri"/>
                        </a:rPr>
                        <a:t>10</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1000" b="0" i="0" u="none" strike="noStrike">
                          <a:solidFill>
                            <a:srgbClr val="FF0000"/>
                          </a:solidFill>
                          <a:effectLst/>
                          <a:latin typeface="Calibri"/>
                        </a:rPr>
                        <a:t>96</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77953">
                <a:tc>
                  <a:txBody>
                    <a:bodyPr/>
                    <a:lstStyle/>
                    <a:p>
                      <a:pPr algn="l" fontAlgn="b"/>
                      <a:r>
                        <a:rPr lang="en-GB" sz="1000" b="0" i="0" u="none" strike="noStrike">
                          <a:solidFill>
                            <a:srgbClr val="000000"/>
                          </a:solidFill>
                          <a:effectLst/>
                          <a:latin typeface="Calibri"/>
                        </a:rPr>
                        <a:t>Cádiz</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800" b="0" i="0" u="none" strike="noStrike">
                          <a:solidFill>
                            <a:srgbClr val="000000"/>
                          </a:solidFill>
                          <a:effectLst/>
                          <a:latin typeface="Calibri"/>
                        </a:rPr>
                        <a:t>CA</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700" b="0" i="0" u="none" strike="noStrike">
                          <a:solidFill>
                            <a:srgbClr val="000000"/>
                          </a:solidFill>
                          <a:effectLst/>
                          <a:latin typeface="Calibri"/>
                        </a:rPr>
                        <a:t>SÍ</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700" b="0" i="0" u="none" strike="noStrike">
                          <a:solidFill>
                            <a:srgbClr val="000000"/>
                          </a:solidFill>
                          <a:effectLst/>
                          <a:latin typeface="Calibri"/>
                        </a:rPr>
                        <a:t>NO</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0000"/>
                          </a:solidFill>
                          <a:effectLst/>
                          <a:latin typeface="Calibri"/>
                        </a:rPr>
                        <a:t>11</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1000" b="0" i="0" u="none" strike="noStrike">
                          <a:solidFill>
                            <a:srgbClr val="FF0000"/>
                          </a:solidFill>
                          <a:effectLst/>
                          <a:latin typeface="Calibri"/>
                        </a:rPr>
                        <a:t>63</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77953">
                <a:tc>
                  <a:txBody>
                    <a:bodyPr/>
                    <a:lstStyle/>
                    <a:p>
                      <a:pPr algn="l" fontAlgn="b"/>
                      <a:r>
                        <a:rPr lang="en-GB" sz="1000" b="0" i="0" u="none" strike="noStrike">
                          <a:solidFill>
                            <a:srgbClr val="000000"/>
                          </a:solidFill>
                          <a:effectLst/>
                          <a:latin typeface="Calibri"/>
                        </a:rPr>
                        <a:t>Castellón</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GB" sz="800" b="0" i="0" u="none" strike="noStrike">
                          <a:solidFill>
                            <a:srgbClr val="000000"/>
                          </a:solidFill>
                          <a:effectLst/>
                          <a:latin typeface="Calibri"/>
                        </a:rPr>
                        <a:t>CS</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GB" sz="700" b="0" i="0" u="none" strike="noStrike">
                          <a:solidFill>
                            <a:srgbClr val="000000"/>
                          </a:solidFill>
                          <a:effectLst/>
                          <a:latin typeface="Calibri"/>
                        </a:rPr>
                        <a:t>NO</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GB" sz="700" b="0" i="0" u="none" strike="noStrike">
                          <a:solidFill>
                            <a:srgbClr val="000000"/>
                          </a:solidFill>
                          <a:effectLst/>
                          <a:latin typeface="Calibri"/>
                        </a:rPr>
                        <a:t>SÍ</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GB" sz="1000" b="0" i="0" u="none" strike="noStrike">
                          <a:solidFill>
                            <a:srgbClr val="FF0000"/>
                          </a:solidFill>
                          <a:effectLst/>
                          <a:latin typeface="Calibri"/>
                        </a:rPr>
                        <a:t>12</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1000" b="0" i="0" u="none" strike="noStrike">
                          <a:solidFill>
                            <a:srgbClr val="FF0000"/>
                          </a:solidFill>
                          <a:effectLst/>
                          <a:latin typeface="Calibri"/>
                        </a:rPr>
                        <a:t>64</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77953">
                <a:tc>
                  <a:txBody>
                    <a:bodyPr/>
                    <a:lstStyle/>
                    <a:p>
                      <a:pPr algn="l" fontAlgn="b"/>
                      <a:r>
                        <a:rPr lang="en-GB" sz="1000" b="0" i="0" u="none" strike="noStrike">
                          <a:solidFill>
                            <a:srgbClr val="000000"/>
                          </a:solidFill>
                          <a:effectLst/>
                          <a:latin typeface="Calibri"/>
                        </a:rPr>
                        <a:t>Ciudad Real</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GB" sz="800" b="0" i="0" u="none" strike="noStrike">
                          <a:solidFill>
                            <a:srgbClr val="000000"/>
                          </a:solidFill>
                          <a:effectLst/>
                          <a:latin typeface="Calibri"/>
                        </a:rPr>
                        <a:t>CR</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GB" sz="700" b="0" i="0" u="none" strike="noStrike">
                          <a:solidFill>
                            <a:srgbClr val="000000"/>
                          </a:solidFill>
                          <a:effectLst/>
                          <a:latin typeface="Calibri"/>
                        </a:rPr>
                        <a:t>NO</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GB" sz="700" b="0" i="0" u="none" strike="noStrike">
                          <a:solidFill>
                            <a:srgbClr val="000000"/>
                          </a:solidFill>
                          <a:effectLst/>
                          <a:latin typeface="Calibri"/>
                        </a:rPr>
                        <a:t>SÍ</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GB" sz="1000" b="0" i="0" u="none" strike="noStrike">
                          <a:solidFill>
                            <a:srgbClr val="000000"/>
                          </a:solidFill>
                          <a:effectLst/>
                          <a:latin typeface="Calibri"/>
                        </a:rPr>
                        <a:t>13</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1000" b="0" i="0" u="none" strike="noStrike">
                          <a:solidFill>
                            <a:srgbClr val="000000"/>
                          </a:solidFill>
                          <a:effectLst/>
                          <a:latin typeface="Calibri"/>
                        </a:rPr>
                        <a:t>13</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77953">
                <a:tc>
                  <a:txBody>
                    <a:bodyPr/>
                    <a:lstStyle/>
                    <a:p>
                      <a:pPr algn="l" fontAlgn="b"/>
                      <a:r>
                        <a:rPr lang="en-GB" sz="1000" b="0" i="0" u="none" strike="noStrike">
                          <a:solidFill>
                            <a:srgbClr val="000000"/>
                          </a:solidFill>
                          <a:effectLst/>
                          <a:latin typeface="Calibri"/>
                        </a:rPr>
                        <a:t>Córdoba</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800" b="0" i="0" u="none" strike="noStrike">
                          <a:solidFill>
                            <a:srgbClr val="000000"/>
                          </a:solidFill>
                          <a:effectLst/>
                          <a:latin typeface="Calibri"/>
                        </a:rPr>
                        <a:t>CO</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700" b="0" i="0" u="none" strike="noStrike">
                          <a:solidFill>
                            <a:srgbClr val="000000"/>
                          </a:solidFill>
                          <a:effectLst/>
                          <a:latin typeface="Calibri"/>
                        </a:rPr>
                        <a:t>SÍ</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700" b="0" i="0" u="none" strike="noStrike">
                          <a:solidFill>
                            <a:srgbClr val="000000"/>
                          </a:solidFill>
                          <a:effectLst/>
                          <a:latin typeface="Calibri"/>
                        </a:rPr>
                        <a:t>NO</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000000"/>
                          </a:solidFill>
                          <a:effectLst/>
                          <a:latin typeface="Calibri"/>
                        </a:rPr>
                        <a:t>14</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1000" b="0" i="0" u="none" strike="noStrike">
                          <a:solidFill>
                            <a:srgbClr val="000000"/>
                          </a:solidFill>
                          <a:effectLst/>
                          <a:latin typeface="Calibri"/>
                        </a:rPr>
                        <a:t>14</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77953">
                <a:tc>
                  <a:txBody>
                    <a:bodyPr/>
                    <a:lstStyle/>
                    <a:p>
                      <a:pPr algn="l" fontAlgn="b"/>
                      <a:r>
                        <a:rPr lang="en-GB" sz="1000" b="0" i="0" u="none" strike="noStrike">
                          <a:solidFill>
                            <a:srgbClr val="000000"/>
                          </a:solidFill>
                          <a:effectLst/>
                          <a:latin typeface="Calibri"/>
                        </a:rPr>
                        <a:t>La Coruña</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800" b="0" i="0" u="none" strike="noStrike">
                          <a:solidFill>
                            <a:srgbClr val="000000"/>
                          </a:solidFill>
                          <a:effectLst/>
                          <a:latin typeface="Calibri"/>
                        </a:rPr>
                        <a:t>CX</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700" b="0" i="0" u="none" strike="noStrike">
                          <a:solidFill>
                            <a:srgbClr val="000000"/>
                          </a:solidFill>
                          <a:effectLst/>
                          <a:latin typeface="Calibri"/>
                        </a:rPr>
                        <a:t>SÍ</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700" b="0" i="0" u="none" strike="noStrike">
                          <a:solidFill>
                            <a:srgbClr val="000000"/>
                          </a:solidFill>
                          <a:effectLst/>
                          <a:latin typeface="Calibri"/>
                        </a:rPr>
                        <a:t>NO</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0000"/>
                          </a:solidFill>
                          <a:effectLst/>
                          <a:latin typeface="Calibri"/>
                        </a:rPr>
                        <a:t>15</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1000" b="0" i="0" u="none" strike="noStrike">
                          <a:solidFill>
                            <a:srgbClr val="FF0000"/>
                          </a:solidFill>
                          <a:effectLst/>
                          <a:latin typeface="Calibri"/>
                        </a:rPr>
                        <a:t>91</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77953">
                <a:tc>
                  <a:txBody>
                    <a:bodyPr/>
                    <a:lstStyle/>
                    <a:p>
                      <a:pPr algn="l" fontAlgn="b"/>
                      <a:r>
                        <a:rPr lang="en-GB" sz="1000" b="0" i="0" u="none" strike="noStrike">
                          <a:solidFill>
                            <a:srgbClr val="000000"/>
                          </a:solidFill>
                          <a:effectLst/>
                          <a:latin typeface="Calibri"/>
                        </a:rPr>
                        <a:t>Cuenca</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GB" sz="800" b="0" i="0" u="none" strike="noStrike">
                          <a:solidFill>
                            <a:srgbClr val="000000"/>
                          </a:solidFill>
                          <a:effectLst/>
                          <a:latin typeface="Calibri"/>
                        </a:rPr>
                        <a:t>CU</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GB" sz="700" b="0" i="0" u="none" strike="noStrike">
                          <a:solidFill>
                            <a:srgbClr val="000000"/>
                          </a:solidFill>
                          <a:effectLst/>
                          <a:latin typeface="Calibri"/>
                        </a:rPr>
                        <a:t>NO</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GB" sz="700" b="0" i="0" u="none" strike="noStrike">
                          <a:solidFill>
                            <a:srgbClr val="000000"/>
                          </a:solidFill>
                          <a:effectLst/>
                          <a:latin typeface="Calibri"/>
                        </a:rPr>
                        <a:t>SÍ</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GB" sz="1000" b="0" i="0" u="none" strike="noStrike">
                          <a:solidFill>
                            <a:srgbClr val="FF0000"/>
                          </a:solidFill>
                          <a:effectLst/>
                          <a:latin typeface="Calibri"/>
                        </a:rPr>
                        <a:t>16</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1000" b="0" i="0" u="none" strike="noStrike">
                          <a:solidFill>
                            <a:srgbClr val="FF0000"/>
                          </a:solidFill>
                          <a:effectLst/>
                          <a:latin typeface="Calibri"/>
                        </a:rPr>
                        <a:t>68</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77953">
                <a:tc>
                  <a:txBody>
                    <a:bodyPr/>
                    <a:lstStyle/>
                    <a:p>
                      <a:pPr algn="l" fontAlgn="b"/>
                      <a:r>
                        <a:rPr lang="en-GB" sz="1000" b="0" i="0" u="none" strike="noStrike">
                          <a:solidFill>
                            <a:srgbClr val="000000"/>
                          </a:solidFill>
                          <a:effectLst/>
                          <a:latin typeface="Calibri"/>
                        </a:rPr>
                        <a:t>Girona</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GB" sz="800" b="0" i="0" u="none" strike="noStrike">
                          <a:solidFill>
                            <a:srgbClr val="000000"/>
                          </a:solidFill>
                          <a:effectLst/>
                          <a:latin typeface="Calibri"/>
                        </a:rPr>
                        <a:t>GI</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GB" sz="700" b="0" i="0" u="none" strike="noStrike">
                          <a:solidFill>
                            <a:srgbClr val="000000"/>
                          </a:solidFill>
                          <a:effectLst/>
                          <a:latin typeface="Calibri"/>
                        </a:rPr>
                        <a:t>NO</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GB" sz="700" b="0" i="0" u="none" strike="noStrike">
                          <a:solidFill>
                            <a:srgbClr val="000000"/>
                          </a:solidFill>
                          <a:effectLst/>
                          <a:latin typeface="Calibri"/>
                        </a:rPr>
                        <a:t>SÍ</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GB" sz="1000" b="0" i="0" u="none" strike="noStrike">
                          <a:solidFill>
                            <a:srgbClr val="FF0000"/>
                          </a:solidFill>
                          <a:effectLst/>
                          <a:latin typeface="Calibri"/>
                        </a:rPr>
                        <a:t>17</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1000" b="0" i="0" u="none" strike="noStrike">
                          <a:solidFill>
                            <a:srgbClr val="FF0000"/>
                          </a:solidFill>
                          <a:effectLst/>
                          <a:latin typeface="Calibri"/>
                        </a:rPr>
                        <a:t>69</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77953">
                <a:tc>
                  <a:txBody>
                    <a:bodyPr/>
                    <a:lstStyle/>
                    <a:p>
                      <a:pPr algn="l" fontAlgn="b"/>
                      <a:r>
                        <a:rPr lang="en-GB" sz="1000" b="0" i="0" u="none" strike="noStrike">
                          <a:solidFill>
                            <a:srgbClr val="000000"/>
                          </a:solidFill>
                          <a:effectLst/>
                          <a:latin typeface="Calibri"/>
                        </a:rPr>
                        <a:t>Granada</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800" b="0" i="0" u="none" strike="noStrike">
                          <a:solidFill>
                            <a:srgbClr val="000000"/>
                          </a:solidFill>
                          <a:effectLst/>
                          <a:latin typeface="Calibri"/>
                        </a:rPr>
                        <a:t>GR</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700" b="0" i="0" u="none" strike="noStrike">
                          <a:solidFill>
                            <a:srgbClr val="000000"/>
                          </a:solidFill>
                          <a:effectLst/>
                          <a:latin typeface="Calibri"/>
                        </a:rPr>
                        <a:t>SÍ</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700" b="0" i="0" u="none" strike="noStrike">
                          <a:solidFill>
                            <a:srgbClr val="000000"/>
                          </a:solidFill>
                          <a:effectLst/>
                          <a:latin typeface="Calibri"/>
                        </a:rPr>
                        <a:t>NO</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000000"/>
                          </a:solidFill>
                          <a:effectLst/>
                          <a:latin typeface="Calibri"/>
                        </a:rPr>
                        <a:t>18</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1000" b="0" i="0" u="none" strike="noStrike">
                          <a:solidFill>
                            <a:srgbClr val="000000"/>
                          </a:solidFill>
                          <a:effectLst/>
                          <a:latin typeface="Calibri"/>
                        </a:rPr>
                        <a:t>18</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77953">
                <a:tc>
                  <a:txBody>
                    <a:bodyPr/>
                    <a:lstStyle/>
                    <a:p>
                      <a:pPr algn="l" fontAlgn="b"/>
                      <a:r>
                        <a:rPr lang="en-GB" sz="1000" b="0" i="0" u="none" strike="noStrike">
                          <a:solidFill>
                            <a:srgbClr val="000000"/>
                          </a:solidFill>
                          <a:effectLst/>
                          <a:latin typeface="Calibri"/>
                        </a:rPr>
                        <a:t>Guadalajara</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GB" sz="800" b="0" i="0" u="none" strike="noStrike">
                          <a:solidFill>
                            <a:srgbClr val="000000"/>
                          </a:solidFill>
                          <a:effectLst/>
                          <a:latin typeface="Calibri"/>
                        </a:rPr>
                        <a:t>GU</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GB" sz="700" b="0" i="0" u="none" strike="noStrike">
                          <a:solidFill>
                            <a:srgbClr val="000000"/>
                          </a:solidFill>
                          <a:effectLst/>
                          <a:latin typeface="Calibri"/>
                        </a:rPr>
                        <a:t>NO</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GB" sz="700" b="0" i="0" u="none" strike="noStrike">
                          <a:solidFill>
                            <a:srgbClr val="000000"/>
                          </a:solidFill>
                          <a:effectLst/>
                          <a:latin typeface="Calibri"/>
                        </a:rPr>
                        <a:t>SÍ</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GB" sz="1000" b="0" i="0" u="none" strike="noStrike">
                          <a:solidFill>
                            <a:srgbClr val="000000"/>
                          </a:solidFill>
                          <a:effectLst/>
                          <a:latin typeface="Calibri"/>
                        </a:rPr>
                        <a:t>19</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1000" b="0" i="0" u="none" strike="noStrike">
                          <a:solidFill>
                            <a:srgbClr val="000000"/>
                          </a:solidFill>
                          <a:effectLst/>
                          <a:latin typeface="Calibri"/>
                        </a:rPr>
                        <a:t>19</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26010">
                <a:tc>
                  <a:txBody>
                    <a:bodyPr/>
                    <a:lstStyle/>
                    <a:p>
                      <a:pPr algn="l" fontAlgn="b"/>
                      <a:r>
                        <a:rPr lang="en-GB" sz="1000" b="0" i="0" u="none" strike="noStrike">
                          <a:solidFill>
                            <a:srgbClr val="000000"/>
                          </a:solidFill>
                          <a:effectLst/>
                          <a:latin typeface="Calibri"/>
                        </a:rPr>
                        <a:t>San Sebastián / Guipúzcoa</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GB" sz="800" b="0" i="0" u="none" strike="noStrike">
                          <a:solidFill>
                            <a:srgbClr val="000000"/>
                          </a:solidFill>
                          <a:effectLst/>
                          <a:latin typeface="Calibri"/>
                        </a:rPr>
                        <a:t>SS</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GB" sz="700" b="0" i="0" u="none" strike="noStrike">
                          <a:solidFill>
                            <a:srgbClr val="000000"/>
                          </a:solidFill>
                          <a:effectLst/>
                          <a:latin typeface="Calibri"/>
                        </a:rPr>
                        <a:t>NO</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GB" sz="700" b="0" i="0" u="none" strike="noStrike">
                          <a:solidFill>
                            <a:srgbClr val="000000"/>
                          </a:solidFill>
                          <a:effectLst/>
                          <a:latin typeface="Calibri"/>
                        </a:rPr>
                        <a:t>SÍ</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GB" sz="1000" b="0" i="0" u="none" strike="noStrike">
                          <a:solidFill>
                            <a:srgbClr val="FF0000"/>
                          </a:solidFill>
                          <a:effectLst/>
                          <a:latin typeface="Calibri"/>
                        </a:rPr>
                        <a:t>20</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1000" b="0" i="0" u="none" strike="noStrike">
                          <a:solidFill>
                            <a:srgbClr val="FF0000"/>
                          </a:solidFill>
                          <a:effectLst/>
                          <a:latin typeface="Calibri"/>
                        </a:rPr>
                        <a:t>100</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77953">
                <a:tc>
                  <a:txBody>
                    <a:bodyPr/>
                    <a:lstStyle/>
                    <a:p>
                      <a:pPr algn="l" fontAlgn="b"/>
                      <a:r>
                        <a:rPr lang="en-GB" sz="1000" b="0" i="0" u="none" strike="noStrike">
                          <a:solidFill>
                            <a:srgbClr val="000000"/>
                          </a:solidFill>
                          <a:effectLst/>
                          <a:latin typeface="Calibri"/>
                        </a:rPr>
                        <a:t>Huelva</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800" b="0" i="0" u="none" strike="noStrike">
                          <a:solidFill>
                            <a:srgbClr val="000000"/>
                          </a:solidFill>
                          <a:effectLst/>
                          <a:latin typeface="Calibri"/>
                        </a:rPr>
                        <a:t>HX</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700" b="0" i="0" u="none" strike="noStrike">
                          <a:solidFill>
                            <a:srgbClr val="000000"/>
                          </a:solidFill>
                          <a:effectLst/>
                          <a:latin typeface="Calibri"/>
                        </a:rPr>
                        <a:t>SÍ</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700" b="0" i="0" u="none" strike="noStrike">
                          <a:solidFill>
                            <a:srgbClr val="000000"/>
                          </a:solidFill>
                          <a:effectLst/>
                          <a:latin typeface="Calibri"/>
                        </a:rPr>
                        <a:t>NO</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0000"/>
                          </a:solidFill>
                          <a:effectLst/>
                          <a:latin typeface="Calibri"/>
                        </a:rPr>
                        <a:t>21</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1000" b="0" i="0" u="none" strike="noStrike">
                          <a:solidFill>
                            <a:srgbClr val="FF0000"/>
                          </a:solidFill>
                          <a:effectLst/>
                          <a:latin typeface="Calibri"/>
                        </a:rPr>
                        <a:t>73</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77953">
                <a:tc>
                  <a:txBody>
                    <a:bodyPr/>
                    <a:lstStyle/>
                    <a:p>
                      <a:pPr algn="l" fontAlgn="b"/>
                      <a:r>
                        <a:rPr lang="en-GB" sz="1000" b="0" i="0" u="none" strike="noStrike">
                          <a:solidFill>
                            <a:srgbClr val="000000"/>
                          </a:solidFill>
                          <a:effectLst/>
                          <a:latin typeface="Calibri"/>
                        </a:rPr>
                        <a:t>Huesca</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GB" sz="800" b="0" i="0" u="none" strike="noStrike">
                          <a:solidFill>
                            <a:srgbClr val="000000"/>
                          </a:solidFill>
                          <a:effectLst/>
                          <a:latin typeface="Calibri"/>
                        </a:rPr>
                        <a:t>HU</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GB" sz="700" b="0" i="0" u="none" strike="noStrike">
                          <a:solidFill>
                            <a:srgbClr val="000000"/>
                          </a:solidFill>
                          <a:effectLst/>
                          <a:latin typeface="Calibri"/>
                        </a:rPr>
                        <a:t>NO</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GB" sz="700" b="0" i="0" u="none" strike="noStrike">
                          <a:solidFill>
                            <a:srgbClr val="000000"/>
                          </a:solidFill>
                          <a:effectLst/>
                          <a:latin typeface="Calibri"/>
                        </a:rPr>
                        <a:t>SÍ</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GB" sz="1000" b="0" i="0" u="none" strike="noStrike">
                          <a:solidFill>
                            <a:srgbClr val="FF0000"/>
                          </a:solidFill>
                          <a:effectLst/>
                          <a:latin typeface="Calibri"/>
                        </a:rPr>
                        <a:t>22</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1000" b="0" i="0" u="none" strike="noStrike">
                          <a:solidFill>
                            <a:srgbClr val="FF0000"/>
                          </a:solidFill>
                          <a:effectLst/>
                          <a:latin typeface="Calibri"/>
                        </a:rPr>
                        <a:t>74</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77953">
                <a:tc>
                  <a:txBody>
                    <a:bodyPr/>
                    <a:lstStyle/>
                    <a:p>
                      <a:pPr algn="l" fontAlgn="b"/>
                      <a:r>
                        <a:rPr lang="en-GB" sz="1000" b="0" i="0" u="none" strike="noStrike">
                          <a:solidFill>
                            <a:srgbClr val="000000"/>
                          </a:solidFill>
                          <a:effectLst/>
                          <a:latin typeface="Calibri"/>
                        </a:rPr>
                        <a:t>Jaen</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800" b="0" i="0" u="none" strike="noStrike">
                          <a:solidFill>
                            <a:srgbClr val="000000"/>
                          </a:solidFill>
                          <a:effectLst/>
                          <a:latin typeface="Calibri"/>
                        </a:rPr>
                        <a:t>JX</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700" b="0" i="0" u="none" strike="noStrike">
                          <a:solidFill>
                            <a:srgbClr val="000000"/>
                          </a:solidFill>
                          <a:effectLst/>
                          <a:latin typeface="Calibri"/>
                        </a:rPr>
                        <a:t>SÍ</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700" b="0" i="0" u="none" strike="noStrike">
                          <a:solidFill>
                            <a:srgbClr val="000000"/>
                          </a:solidFill>
                          <a:effectLst/>
                          <a:latin typeface="Calibri"/>
                        </a:rPr>
                        <a:t>NO</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000000"/>
                          </a:solidFill>
                          <a:effectLst/>
                          <a:latin typeface="Calibri"/>
                        </a:rPr>
                        <a:t>23</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1000" b="0" i="0" u="none" strike="noStrike">
                          <a:solidFill>
                            <a:srgbClr val="000000"/>
                          </a:solidFill>
                          <a:effectLst/>
                          <a:latin typeface="Calibri"/>
                        </a:rPr>
                        <a:t>23</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77953">
                <a:tc>
                  <a:txBody>
                    <a:bodyPr/>
                    <a:lstStyle/>
                    <a:p>
                      <a:pPr algn="l" fontAlgn="b"/>
                      <a:r>
                        <a:rPr lang="en-GB" sz="1000" b="0" i="0" u="none" strike="noStrike">
                          <a:solidFill>
                            <a:srgbClr val="000000"/>
                          </a:solidFill>
                          <a:effectLst/>
                          <a:latin typeface="Calibri"/>
                        </a:rPr>
                        <a:t>León</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800" b="0" i="0" u="none" strike="noStrike">
                          <a:solidFill>
                            <a:srgbClr val="000000"/>
                          </a:solidFill>
                          <a:effectLst/>
                          <a:latin typeface="Calibri"/>
                        </a:rPr>
                        <a:t>LE</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700" b="0" i="0" u="none" strike="noStrike">
                          <a:solidFill>
                            <a:srgbClr val="000000"/>
                          </a:solidFill>
                          <a:effectLst/>
                          <a:latin typeface="Calibri"/>
                        </a:rPr>
                        <a:t>SÍ</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700" b="0" i="0" u="none" strike="noStrike">
                          <a:solidFill>
                            <a:srgbClr val="000000"/>
                          </a:solidFill>
                          <a:effectLst/>
                          <a:latin typeface="Calibri"/>
                        </a:rPr>
                        <a:t>NO</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000000"/>
                          </a:solidFill>
                          <a:effectLst/>
                          <a:latin typeface="Calibri"/>
                        </a:rPr>
                        <a:t>24</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1000" b="0" i="0" u="none" strike="noStrike" dirty="0">
                          <a:solidFill>
                            <a:srgbClr val="000000"/>
                          </a:solidFill>
                          <a:effectLst/>
                          <a:latin typeface="Calibri"/>
                        </a:rPr>
                        <a:t>24</a:t>
                      </a:r>
                    </a:p>
                  </a:txBody>
                  <a:tcPr marL="7118" marR="7118" marT="71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graphicFrame>
        <p:nvGraphicFramePr>
          <p:cNvPr id="7" name="6 Tabla"/>
          <p:cNvGraphicFramePr>
            <a:graphicFrameLocks noGrp="1"/>
          </p:cNvGraphicFramePr>
          <p:nvPr>
            <p:extLst>
              <p:ext uri="{D42A27DB-BD31-4B8C-83A1-F6EECF244321}">
                <p14:modId xmlns:p14="http://schemas.microsoft.com/office/powerpoint/2010/main" val="1548451698"/>
              </p:ext>
            </p:extLst>
          </p:nvPr>
        </p:nvGraphicFramePr>
        <p:xfrm>
          <a:off x="4776370" y="1432992"/>
          <a:ext cx="3814737" cy="4915383"/>
        </p:xfrm>
        <a:graphic>
          <a:graphicData uri="http://schemas.openxmlformats.org/drawingml/2006/table">
            <a:tbl>
              <a:tblPr/>
              <a:tblGrid>
                <a:gridCol w="922727"/>
                <a:gridCol w="479339"/>
                <a:gridCol w="408249"/>
                <a:gridCol w="583712"/>
                <a:gridCol w="835919"/>
                <a:gridCol w="584791"/>
              </a:tblGrid>
              <a:tr h="155365">
                <a:tc gridSpan="6">
                  <a:txBody>
                    <a:bodyPr/>
                    <a:lstStyle/>
                    <a:p>
                      <a:pPr algn="ctr" fontAlgn="b"/>
                      <a:r>
                        <a:rPr lang="en-GB" sz="900" b="0" i="0" u="none" strike="noStrike" dirty="0">
                          <a:solidFill>
                            <a:srgbClr val="000000"/>
                          </a:solidFill>
                          <a:effectLst/>
                          <a:latin typeface="Calibri"/>
                        </a:rPr>
                        <a:t> </a:t>
                      </a:r>
                      <a:r>
                        <a:rPr lang="en-GB" sz="900" b="0" i="0" u="none" strike="noStrike" dirty="0" err="1">
                          <a:solidFill>
                            <a:srgbClr val="000000"/>
                          </a:solidFill>
                          <a:effectLst/>
                          <a:latin typeface="Calibri"/>
                        </a:rPr>
                        <a:t>eNodeB</a:t>
                      </a:r>
                      <a:r>
                        <a:rPr lang="en-GB" sz="900" b="0" i="0" u="none" strike="noStrike" dirty="0">
                          <a:solidFill>
                            <a:srgbClr val="000000"/>
                          </a:solidFill>
                          <a:effectLst/>
                          <a:latin typeface="Calibri"/>
                        </a:rPr>
                        <a:t> ID="AABBCC"</a:t>
                      </a:r>
                    </a:p>
                  </a:txBody>
                  <a:tcPr marL="6215" marR="6215" marT="6215" marB="0" anchor="b">
                    <a:lnL>
                      <a:noFill/>
                    </a:lnL>
                    <a:lnR>
                      <a:noFill/>
                    </a:lnR>
                    <a:lnT>
                      <a:noFill/>
                    </a:lnT>
                    <a:lnB w="6350" cap="flat" cmpd="sng" algn="ctr">
                      <a:solidFill>
                        <a:srgbClr val="000000"/>
                      </a:solidFill>
                      <a:prstDash val="solid"/>
                      <a:round/>
                      <a:headEnd type="none" w="med" len="med"/>
                      <a:tailEnd type="none" w="med" len="med"/>
                    </a:lnB>
                    <a:solidFill>
                      <a:srgbClr val="A6A6A6"/>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r>
              <a:tr h="261013">
                <a:tc>
                  <a:txBody>
                    <a:bodyPr/>
                    <a:lstStyle/>
                    <a:p>
                      <a:pPr algn="ctr" fontAlgn="ctr"/>
                      <a:r>
                        <a:rPr lang="en-GB" sz="800" b="0" i="0" u="none" strike="noStrike">
                          <a:solidFill>
                            <a:srgbClr val="000000"/>
                          </a:solidFill>
                          <a:effectLst/>
                          <a:latin typeface="Calibri"/>
                        </a:rPr>
                        <a:t>Provincia</a:t>
                      </a:r>
                    </a:p>
                  </a:txBody>
                  <a:tcPr marL="6215" marR="6215" marT="62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GB" sz="800" b="0" i="0" u="none" strike="noStrike">
                          <a:solidFill>
                            <a:srgbClr val="000000"/>
                          </a:solidFill>
                          <a:effectLst/>
                          <a:latin typeface="Calibri"/>
                        </a:rPr>
                        <a:t>Matrícula Provincia</a:t>
                      </a:r>
                    </a:p>
                  </a:txBody>
                  <a:tcPr marL="6215" marR="6215" marT="62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GB" sz="700" b="0" i="0" u="none" strike="noStrike">
                          <a:solidFill>
                            <a:srgbClr val="000000"/>
                          </a:solidFill>
                          <a:effectLst/>
                          <a:latin typeface="Calibri"/>
                        </a:rPr>
                        <a:t>Provincia Naranja</a:t>
                      </a:r>
                    </a:p>
                  </a:txBody>
                  <a:tcPr marL="6215" marR="6215" marT="62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GB" sz="700" b="0" i="0" u="none" strike="noStrike">
                          <a:solidFill>
                            <a:srgbClr val="000000"/>
                          </a:solidFill>
                          <a:effectLst/>
                          <a:latin typeface="Calibri"/>
                        </a:rPr>
                        <a:t>Provincia Roja</a:t>
                      </a:r>
                    </a:p>
                  </a:txBody>
                  <a:tcPr marL="6215" marR="6215" marT="62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GB" sz="900" b="0" i="0" u="none" strike="noStrike" dirty="0">
                          <a:solidFill>
                            <a:srgbClr val="000000"/>
                          </a:solidFill>
                          <a:effectLst/>
                          <a:latin typeface="Calibri"/>
                        </a:rPr>
                        <a:t>"AA" </a:t>
                      </a:r>
                      <a:endParaRPr lang="en-GB" sz="900" b="0" i="0" u="none" strike="noStrike" dirty="0" smtClean="0">
                        <a:solidFill>
                          <a:srgbClr val="000000"/>
                        </a:solidFill>
                        <a:effectLst/>
                        <a:latin typeface="Calibri"/>
                      </a:endParaRPr>
                    </a:p>
                    <a:p>
                      <a:pPr algn="ctr" fontAlgn="ctr"/>
                      <a:r>
                        <a:rPr lang="en-GB" sz="900" b="0" i="0" u="none" strike="noStrike" dirty="0" smtClean="0">
                          <a:solidFill>
                            <a:srgbClr val="000000"/>
                          </a:solidFill>
                          <a:effectLst/>
                          <a:latin typeface="Calibri"/>
                        </a:rPr>
                        <a:t>(</a:t>
                      </a:r>
                      <a:r>
                        <a:rPr lang="en-GB" sz="900" b="0" i="0" u="none" strike="noStrike" dirty="0">
                          <a:solidFill>
                            <a:srgbClr val="000000"/>
                          </a:solidFill>
                          <a:effectLst/>
                          <a:latin typeface="Calibri"/>
                        </a:rPr>
                        <a:t>NO SHARING)</a:t>
                      </a:r>
                    </a:p>
                  </a:txBody>
                  <a:tcPr marL="6215" marR="6215" marT="62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GB" sz="900" b="0" i="0" u="none" strike="noStrike" dirty="0">
                          <a:solidFill>
                            <a:srgbClr val="000000"/>
                          </a:solidFill>
                          <a:effectLst/>
                          <a:latin typeface="Calibri"/>
                        </a:rPr>
                        <a:t>"AA" (SHARING)</a:t>
                      </a:r>
                    </a:p>
                  </a:txBody>
                  <a:tcPr marL="6215" marR="6215" marT="62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155365">
                <a:tc>
                  <a:txBody>
                    <a:bodyPr/>
                    <a:lstStyle/>
                    <a:p>
                      <a:pPr algn="l" fontAlgn="b"/>
                      <a:r>
                        <a:rPr lang="en-GB" sz="900" b="0" i="0" u="none" strike="noStrike">
                          <a:solidFill>
                            <a:srgbClr val="000000"/>
                          </a:solidFill>
                          <a:effectLst/>
                          <a:latin typeface="Calibri"/>
                        </a:rPr>
                        <a:t>Lérida</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GB" sz="700" b="0" i="0" u="none" strike="noStrike">
                          <a:solidFill>
                            <a:srgbClr val="000000"/>
                          </a:solidFill>
                          <a:effectLst/>
                          <a:latin typeface="Calibri"/>
                        </a:rPr>
                        <a:t>LX</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GB" sz="700" b="0" i="0" u="none" strike="noStrike">
                          <a:solidFill>
                            <a:srgbClr val="000000"/>
                          </a:solidFill>
                          <a:effectLst/>
                          <a:latin typeface="Calibri"/>
                        </a:rPr>
                        <a:t>NO</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GB" sz="700" b="0" i="0" u="none" strike="noStrike">
                          <a:solidFill>
                            <a:srgbClr val="000000"/>
                          </a:solidFill>
                          <a:effectLst/>
                          <a:latin typeface="Calibri"/>
                        </a:rPr>
                        <a:t>SÍ</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GB" sz="900" b="0" i="0" u="none" strike="noStrike">
                          <a:solidFill>
                            <a:srgbClr val="FF0000"/>
                          </a:solidFill>
                          <a:effectLst/>
                          <a:latin typeface="Calibri"/>
                        </a:rPr>
                        <a:t>25</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900" b="0" i="0" u="none" strike="noStrike">
                          <a:solidFill>
                            <a:srgbClr val="FF0000"/>
                          </a:solidFill>
                          <a:effectLst/>
                          <a:latin typeface="Calibri"/>
                        </a:rPr>
                        <a:t>95</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55365">
                <a:tc>
                  <a:txBody>
                    <a:bodyPr/>
                    <a:lstStyle/>
                    <a:p>
                      <a:pPr algn="l" fontAlgn="b"/>
                      <a:r>
                        <a:rPr lang="en-GB" sz="900" b="0" i="0" u="none" strike="noStrike">
                          <a:solidFill>
                            <a:srgbClr val="000000"/>
                          </a:solidFill>
                          <a:effectLst/>
                          <a:latin typeface="Calibri"/>
                        </a:rPr>
                        <a:t>Logroño</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GB" sz="700" b="0" i="0" u="none" strike="noStrike">
                          <a:solidFill>
                            <a:srgbClr val="000000"/>
                          </a:solidFill>
                          <a:effectLst/>
                          <a:latin typeface="Calibri"/>
                        </a:rPr>
                        <a:t>LO</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GB" sz="700" b="0" i="0" u="none" strike="noStrike">
                          <a:solidFill>
                            <a:srgbClr val="000000"/>
                          </a:solidFill>
                          <a:effectLst/>
                          <a:latin typeface="Calibri"/>
                        </a:rPr>
                        <a:t>NO</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GB" sz="700" b="0" i="0" u="none" strike="noStrike">
                          <a:solidFill>
                            <a:srgbClr val="000000"/>
                          </a:solidFill>
                          <a:effectLst/>
                          <a:latin typeface="Calibri"/>
                        </a:rPr>
                        <a:t>SÍ</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GB" sz="900" b="0" i="0" u="none" strike="noStrike">
                          <a:solidFill>
                            <a:srgbClr val="FF0000"/>
                          </a:solidFill>
                          <a:effectLst/>
                          <a:latin typeface="Calibri"/>
                        </a:rPr>
                        <a:t>26</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900" b="0" i="0" u="none" strike="noStrike">
                          <a:solidFill>
                            <a:srgbClr val="FF0000"/>
                          </a:solidFill>
                          <a:effectLst/>
                          <a:latin typeface="Calibri"/>
                        </a:rPr>
                        <a:t>78</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55365">
                <a:tc>
                  <a:txBody>
                    <a:bodyPr/>
                    <a:lstStyle/>
                    <a:p>
                      <a:pPr algn="l" fontAlgn="b"/>
                      <a:r>
                        <a:rPr lang="en-GB" sz="900" b="0" i="0" u="none" strike="noStrike">
                          <a:solidFill>
                            <a:srgbClr val="000000"/>
                          </a:solidFill>
                          <a:effectLst/>
                          <a:latin typeface="Calibri"/>
                        </a:rPr>
                        <a:t>Lugo</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700" b="0" i="0" u="none" strike="noStrike">
                          <a:solidFill>
                            <a:srgbClr val="000000"/>
                          </a:solidFill>
                          <a:effectLst/>
                          <a:latin typeface="Calibri"/>
                        </a:rPr>
                        <a:t>LU</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700" b="0" i="0" u="none" strike="noStrike">
                          <a:solidFill>
                            <a:srgbClr val="000000"/>
                          </a:solidFill>
                          <a:effectLst/>
                          <a:latin typeface="Calibri"/>
                        </a:rPr>
                        <a:t>SÍ</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700" b="0" i="0" u="none" strike="noStrike">
                          <a:solidFill>
                            <a:srgbClr val="000000"/>
                          </a:solidFill>
                          <a:effectLst/>
                          <a:latin typeface="Calibri"/>
                        </a:rPr>
                        <a:t>NO</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900" b="0" i="0" u="none" strike="noStrike">
                          <a:solidFill>
                            <a:srgbClr val="FF0000"/>
                          </a:solidFill>
                          <a:effectLst/>
                          <a:latin typeface="Calibri"/>
                        </a:rPr>
                        <a:t>27</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900" b="0" i="0" u="none" strike="noStrike">
                          <a:solidFill>
                            <a:srgbClr val="FF0000"/>
                          </a:solidFill>
                          <a:effectLst/>
                          <a:latin typeface="Calibri"/>
                        </a:rPr>
                        <a:t>79</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55365">
                <a:tc>
                  <a:txBody>
                    <a:bodyPr/>
                    <a:lstStyle/>
                    <a:p>
                      <a:pPr algn="l" fontAlgn="b"/>
                      <a:r>
                        <a:rPr lang="en-GB" sz="900" b="0" i="0" u="none" strike="noStrike">
                          <a:solidFill>
                            <a:srgbClr val="000000"/>
                          </a:solidFill>
                          <a:effectLst/>
                          <a:latin typeface="Calibri"/>
                        </a:rPr>
                        <a:t>Madrid</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GB" sz="700" b="0" i="0" u="none" strike="noStrike">
                          <a:solidFill>
                            <a:srgbClr val="000000"/>
                          </a:solidFill>
                          <a:effectLst/>
                          <a:latin typeface="Calibri"/>
                        </a:rPr>
                        <a:t>MX</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GB" sz="700" b="0" i="0" u="none" strike="noStrike">
                          <a:solidFill>
                            <a:srgbClr val="000000"/>
                          </a:solidFill>
                          <a:effectLst/>
                          <a:latin typeface="Calibri"/>
                        </a:rPr>
                        <a:t>NO</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GB" sz="700" b="0" i="0" u="none" strike="noStrike">
                          <a:solidFill>
                            <a:srgbClr val="000000"/>
                          </a:solidFill>
                          <a:effectLst/>
                          <a:latin typeface="Calibri"/>
                        </a:rPr>
                        <a:t>SÍ</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GB" sz="900" b="0" i="0" u="none" strike="noStrike">
                          <a:solidFill>
                            <a:srgbClr val="000000"/>
                          </a:solidFill>
                          <a:effectLst/>
                          <a:latin typeface="Calibri"/>
                        </a:rPr>
                        <a:t>28</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900" b="0" i="0" u="none" strike="noStrike">
                          <a:solidFill>
                            <a:srgbClr val="000000"/>
                          </a:solidFill>
                          <a:effectLst/>
                          <a:latin typeface="Calibri"/>
                        </a:rPr>
                        <a:t>28</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55365">
                <a:tc>
                  <a:txBody>
                    <a:bodyPr/>
                    <a:lstStyle/>
                    <a:p>
                      <a:pPr algn="l" fontAlgn="b"/>
                      <a:r>
                        <a:rPr lang="en-GB" sz="900" b="0" i="0" u="none" strike="noStrike">
                          <a:solidFill>
                            <a:srgbClr val="000000"/>
                          </a:solidFill>
                          <a:effectLst/>
                          <a:latin typeface="Calibri"/>
                        </a:rPr>
                        <a:t>Málaga</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700" b="0" i="0" u="none" strike="noStrike">
                          <a:solidFill>
                            <a:srgbClr val="000000"/>
                          </a:solidFill>
                          <a:effectLst/>
                          <a:latin typeface="Calibri"/>
                        </a:rPr>
                        <a:t>MA</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700" b="0" i="0" u="none" strike="noStrike">
                          <a:solidFill>
                            <a:srgbClr val="000000"/>
                          </a:solidFill>
                          <a:effectLst/>
                          <a:latin typeface="Calibri"/>
                        </a:rPr>
                        <a:t>SÍ</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700" b="0" i="0" u="none" strike="noStrike">
                          <a:solidFill>
                            <a:srgbClr val="000000"/>
                          </a:solidFill>
                          <a:effectLst/>
                          <a:latin typeface="Calibri"/>
                        </a:rPr>
                        <a:t>NO</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900" b="0" i="0" u="none" strike="noStrike">
                          <a:solidFill>
                            <a:srgbClr val="000000"/>
                          </a:solidFill>
                          <a:effectLst/>
                          <a:latin typeface="Calibri"/>
                        </a:rPr>
                        <a:t>29</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900" b="0" i="0" u="none" strike="noStrike">
                          <a:solidFill>
                            <a:srgbClr val="000000"/>
                          </a:solidFill>
                          <a:effectLst/>
                          <a:latin typeface="Calibri"/>
                        </a:rPr>
                        <a:t>29</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55365">
                <a:tc>
                  <a:txBody>
                    <a:bodyPr/>
                    <a:lstStyle/>
                    <a:p>
                      <a:pPr algn="l" fontAlgn="b"/>
                      <a:r>
                        <a:rPr lang="en-GB" sz="900" b="0" i="0" u="none" strike="noStrike">
                          <a:solidFill>
                            <a:srgbClr val="000000"/>
                          </a:solidFill>
                          <a:effectLst/>
                          <a:latin typeface="Calibri"/>
                        </a:rPr>
                        <a:t>Murcia</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700" b="0" i="0" u="none" strike="noStrike">
                          <a:solidFill>
                            <a:srgbClr val="000000"/>
                          </a:solidFill>
                          <a:effectLst/>
                          <a:latin typeface="Calibri"/>
                        </a:rPr>
                        <a:t>MU</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700" b="0" i="0" u="none" strike="noStrike">
                          <a:solidFill>
                            <a:srgbClr val="000000"/>
                          </a:solidFill>
                          <a:effectLst/>
                          <a:latin typeface="Calibri"/>
                        </a:rPr>
                        <a:t>SÍ</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700" b="0" i="0" u="none" strike="noStrike">
                          <a:solidFill>
                            <a:srgbClr val="000000"/>
                          </a:solidFill>
                          <a:effectLst/>
                          <a:latin typeface="Calibri"/>
                        </a:rPr>
                        <a:t>NO</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900" b="0" i="0" u="none" strike="noStrike">
                          <a:solidFill>
                            <a:srgbClr val="FF0000"/>
                          </a:solidFill>
                          <a:effectLst/>
                          <a:latin typeface="Calibri"/>
                        </a:rPr>
                        <a:t>30</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900" b="0" i="0" u="none" strike="noStrike">
                          <a:solidFill>
                            <a:srgbClr val="FF0000"/>
                          </a:solidFill>
                          <a:effectLst/>
                          <a:latin typeface="Calibri"/>
                        </a:rPr>
                        <a:t>101</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55365">
                <a:tc>
                  <a:txBody>
                    <a:bodyPr/>
                    <a:lstStyle/>
                    <a:p>
                      <a:pPr algn="l" fontAlgn="b"/>
                      <a:r>
                        <a:rPr lang="en-GB" sz="900" b="0" i="0" u="none" strike="noStrike">
                          <a:solidFill>
                            <a:srgbClr val="000000"/>
                          </a:solidFill>
                          <a:effectLst/>
                          <a:latin typeface="Calibri"/>
                        </a:rPr>
                        <a:t>Navarra</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GB" sz="700" b="0" i="0" u="none" strike="noStrike">
                          <a:solidFill>
                            <a:srgbClr val="000000"/>
                          </a:solidFill>
                          <a:effectLst/>
                          <a:latin typeface="Calibri"/>
                        </a:rPr>
                        <a:t>NA</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GB" sz="700" b="0" i="0" u="none" strike="noStrike">
                          <a:solidFill>
                            <a:srgbClr val="000000"/>
                          </a:solidFill>
                          <a:effectLst/>
                          <a:latin typeface="Calibri"/>
                        </a:rPr>
                        <a:t>NO</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GB" sz="700" b="0" i="0" u="none" strike="noStrike">
                          <a:solidFill>
                            <a:srgbClr val="000000"/>
                          </a:solidFill>
                          <a:effectLst/>
                          <a:latin typeface="Calibri"/>
                        </a:rPr>
                        <a:t>SÍ</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GB" sz="900" b="0" i="0" u="none" strike="noStrike">
                          <a:solidFill>
                            <a:srgbClr val="FF0000"/>
                          </a:solidFill>
                          <a:effectLst/>
                          <a:latin typeface="Calibri"/>
                        </a:rPr>
                        <a:t>31</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900" b="0" i="0" u="none" strike="noStrike">
                          <a:solidFill>
                            <a:srgbClr val="FF0000"/>
                          </a:solidFill>
                          <a:effectLst/>
                          <a:latin typeface="Calibri"/>
                        </a:rPr>
                        <a:t>83</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55365">
                <a:tc>
                  <a:txBody>
                    <a:bodyPr/>
                    <a:lstStyle/>
                    <a:p>
                      <a:pPr algn="l" fontAlgn="b"/>
                      <a:r>
                        <a:rPr lang="en-GB" sz="900" b="0" i="0" u="none" strike="noStrike">
                          <a:solidFill>
                            <a:srgbClr val="000000"/>
                          </a:solidFill>
                          <a:effectLst/>
                          <a:latin typeface="Calibri"/>
                        </a:rPr>
                        <a:t>Orense</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700" b="0" i="0" u="none" strike="noStrike">
                          <a:solidFill>
                            <a:srgbClr val="000000"/>
                          </a:solidFill>
                          <a:effectLst/>
                          <a:latin typeface="Calibri"/>
                        </a:rPr>
                        <a:t>OR</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700" b="0" i="0" u="none" strike="noStrike">
                          <a:solidFill>
                            <a:srgbClr val="000000"/>
                          </a:solidFill>
                          <a:effectLst/>
                          <a:latin typeface="Calibri"/>
                        </a:rPr>
                        <a:t>SÍ</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700" b="0" i="0" u="none" strike="noStrike">
                          <a:solidFill>
                            <a:srgbClr val="000000"/>
                          </a:solidFill>
                          <a:effectLst/>
                          <a:latin typeface="Calibri"/>
                        </a:rPr>
                        <a:t>NO</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900" b="0" i="0" u="none" strike="noStrike">
                          <a:solidFill>
                            <a:srgbClr val="FF0000"/>
                          </a:solidFill>
                          <a:effectLst/>
                          <a:latin typeface="Calibri"/>
                        </a:rPr>
                        <a:t>32</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900" b="0" i="0" u="none" strike="noStrike">
                          <a:solidFill>
                            <a:srgbClr val="FF0000"/>
                          </a:solidFill>
                          <a:effectLst/>
                          <a:latin typeface="Calibri"/>
                        </a:rPr>
                        <a:t>84</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55365">
                <a:tc>
                  <a:txBody>
                    <a:bodyPr/>
                    <a:lstStyle/>
                    <a:p>
                      <a:pPr algn="l" fontAlgn="b"/>
                      <a:r>
                        <a:rPr lang="en-GB" sz="900" b="0" i="0" u="none" strike="noStrike">
                          <a:solidFill>
                            <a:srgbClr val="000000"/>
                          </a:solidFill>
                          <a:effectLst/>
                          <a:latin typeface="Calibri"/>
                        </a:rPr>
                        <a:t>Oviedo</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700" b="0" i="0" u="none" strike="noStrike">
                          <a:solidFill>
                            <a:srgbClr val="000000"/>
                          </a:solidFill>
                          <a:effectLst/>
                          <a:latin typeface="Calibri"/>
                        </a:rPr>
                        <a:t>OX</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700" b="0" i="0" u="none" strike="noStrike">
                          <a:solidFill>
                            <a:srgbClr val="000000"/>
                          </a:solidFill>
                          <a:effectLst/>
                          <a:latin typeface="Calibri"/>
                        </a:rPr>
                        <a:t>SÍ</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700" b="0" i="0" u="none" strike="noStrike">
                          <a:solidFill>
                            <a:srgbClr val="000000"/>
                          </a:solidFill>
                          <a:effectLst/>
                          <a:latin typeface="Calibri"/>
                        </a:rPr>
                        <a:t>NO</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900" b="0" i="0" u="none" strike="noStrike">
                          <a:solidFill>
                            <a:srgbClr val="000000"/>
                          </a:solidFill>
                          <a:effectLst/>
                          <a:latin typeface="Calibri"/>
                        </a:rPr>
                        <a:t>33</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900" b="0" i="0" u="none" strike="noStrike">
                          <a:solidFill>
                            <a:srgbClr val="000000"/>
                          </a:solidFill>
                          <a:effectLst/>
                          <a:latin typeface="Calibri"/>
                        </a:rPr>
                        <a:t>33</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55365">
                <a:tc>
                  <a:txBody>
                    <a:bodyPr/>
                    <a:lstStyle/>
                    <a:p>
                      <a:pPr algn="l" fontAlgn="b"/>
                      <a:r>
                        <a:rPr lang="en-GB" sz="900" b="0" i="0" u="none" strike="noStrike">
                          <a:solidFill>
                            <a:srgbClr val="000000"/>
                          </a:solidFill>
                          <a:effectLst/>
                          <a:latin typeface="Calibri"/>
                        </a:rPr>
                        <a:t>Palencia</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700" b="0" i="0" u="none" strike="noStrike">
                          <a:solidFill>
                            <a:srgbClr val="000000"/>
                          </a:solidFill>
                          <a:effectLst/>
                          <a:latin typeface="Calibri"/>
                        </a:rPr>
                        <a:t>PX</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700" b="0" i="0" u="none" strike="noStrike">
                          <a:solidFill>
                            <a:srgbClr val="000000"/>
                          </a:solidFill>
                          <a:effectLst/>
                          <a:latin typeface="Calibri"/>
                        </a:rPr>
                        <a:t>SÍ</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700" b="0" i="0" u="none" strike="noStrike">
                          <a:solidFill>
                            <a:srgbClr val="000000"/>
                          </a:solidFill>
                          <a:effectLst/>
                          <a:latin typeface="Calibri"/>
                        </a:rPr>
                        <a:t>NO</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900" b="0" i="0" u="none" strike="noStrike">
                          <a:solidFill>
                            <a:srgbClr val="000000"/>
                          </a:solidFill>
                          <a:effectLst/>
                          <a:latin typeface="Calibri"/>
                        </a:rPr>
                        <a:t>34</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900" b="0" i="0" u="none" strike="noStrike">
                          <a:solidFill>
                            <a:srgbClr val="000000"/>
                          </a:solidFill>
                          <a:effectLst/>
                          <a:latin typeface="Calibri"/>
                        </a:rPr>
                        <a:t>34</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55365">
                <a:tc>
                  <a:txBody>
                    <a:bodyPr/>
                    <a:lstStyle/>
                    <a:p>
                      <a:pPr algn="l" fontAlgn="b"/>
                      <a:r>
                        <a:rPr lang="en-GB" sz="900" b="0" i="0" u="none" strike="noStrike">
                          <a:solidFill>
                            <a:srgbClr val="000000"/>
                          </a:solidFill>
                          <a:effectLst/>
                          <a:latin typeface="Calibri"/>
                        </a:rPr>
                        <a:t>Las Palmas</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GB" sz="700" b="0" i="0" u="none" strike="noStrike">
                          <a:solidFill>
                            <a:srgbClr val="000000"/>
                          </a:solidFill>
                          <a:effectLst/>
                          <a:latin typeface="Calibri"/>
                        </a:rPr>
                        <a:t>GC</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GB" sz="700" b="0" i="0" u="none" strike="noStrike">
                          <a:solidFill>
                            <a:srgbClr val="000000"/>
                          </a:solidFill>
                          <a:effectLst/>
                          <a:latin typeface="Calibri"/>
                        </a:rPr>
                        <a:t>NO</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GB" sz="700" b="0" i="0" u="none" strike="noStrike">
                          <a:solidFill>
                            <a:srgbClr val="000000"/>
                          </a:solidFill>
                          <a:effectLst/>
                          <a:latin typeface="Calibri"/>
                        </a:rPr>
                        <a:t>SÍ</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GB" sz="900" b="0" i="0" u="none" strike="noStrike">
                          <a:solidFill>
                            <a:srgbClr val="FF0000"/>
                          </a:solidFill>
                          <a:effectLst/>
                          <a:latin typeface="Calibri"/>
                        </a:rPr>
                        <a:t>35</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900" b="0" i="0" u="none" strike="noStrike">
                          <a:solidFill>
                            <a:srgbClr val="FF0000"/>
                          </a:solidFill>
                          <a:effectLst/>
                          <a:latin typeface="Calibri"/>
                        </a:rPr>
                        <a:t>90</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55365">
                <a:tc>
                  <a:txBody>
                    <a:bodyPr/>
                    <a:lstStyle/>
                    <a:p>
                      <a:pPr algn="l" fontAlgn="b"/>
                      <a:r>
                        <a:rPr lang="en-GB" sz="900" b="0" i="0" u="none" strike="noStrike">
                          <a:solidFill>
                            <a:srgbClr val="000000"/>
                          </a:solidFill>
                          <a:effectLst/>
                          <a:latin typeface="Calibri"/>
                        </a:rPr>
                        <a:t>Pontevedra</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700" b="0" i="0" u="none" strike="noStrike">
                          <a:solidFill>
                            <a:srgbClr val="000000"/>
                          </a:solidFill>
                          <a:effectLst/>
                          <a:latin typeface="Calibri"/>
                        </a:rPr>
                        <a:t>PO</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700" b="0" i="0" u="none" strike="noStrike">
                          <a:solidFill>
                            <a:srgbClr val="000000"/>
                          </a:solidFill>
                          <a:effectLst/>
                          <a:latin typeface="Calibri"/>
                        </a:rPr>
                        <a:t>SÍ</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700" b="0" i="0" u="none" strike="noStrike">
                          <a:solidFill>
                            <a:srgbClr val="000000"/>
                          </a:solidFill>
                          <a:effectLst/>
                          <a:latin typeface="Calibri"/>
                        </a:rPr>
                        <a:t>NO</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900" b="0" i="0" u="none" strike="noStrike">
                          <a:solidFill>
                            <a:srgbClr val="FF0000"/>
                          </a:solidFill>
                          <a:effectLst/>
                          <a:latin typeface="Calibri"/>
                        </a:rPr>
                        <a:t>36</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900" b="0" i="0" u="none" strike="noStrike">
                          <a:solidFill>
                            <a:srgbClr val="FF0000"/>
                          </a:solidFill>
                          <a:effectLst/>
                          <a:latin typeface="Calibri"/>
                        </a:rPr>
                        <a:t>88</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55365">
                <a:tc>
                  <a:txBody>
                    <a:bodyPr/>
                    <a:lstStyle/>
                    <a:p>
                      <a:pPr algn="l" fontAlgn="b"/>
                      <a:r>
                        <a:rPr lang="en-GB" sz="900" b="0" i="0" u="none" strike="noStrike">
                          <a:solidFill>
                            <a:srgbClr val="000000"/>
                          </a:solidFill>
                          <a:effectLst/>
                          <a:latin typeface="Calibri"/>
                        </a:rPr>
                        <a:t>Salamanca</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700" b="0" i="0" u="none" strike="noStrike">
                          <a:solidFill>
                            <a:srgbClr val="000000"/>
                          </a:solidFill>
                          <a:effectLst/>
                          <a:latin typeface="Calibri"/>
                        </a:rPr>
                        <a:t>SA</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700" b="0" i="0" u="none" strike="noStrike">
                          <a:solidFill>
                            <a:srgbClr val="000000"/>
                          </a:solidFill>
                          <a:effectLst/>
                          <a:latin typeface="Calibri"/>
                        </a:rPr>
                        <a:t>SÍ</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700" b="0" i="0" u="none" strike="noStrike">
                          <a:solidFill>
                            <a:srgbClr val="000000"/>
                          </a:solidFill>
                          <a:effectLst/>
                          <a:latin typeface="Calibri"/>
                        </a:rPr>
                        <a:t>NO</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900" b="0" i="0" u="none" strike="noStrike">
                          <a:solidFill>
                            <a:srgbClr val="FF0000"/>
                          </a:solidFill>
                          <a:effectLst/>
                          <a:latin typeface="Calibri"/>
                        </a:rPr>
                        <a:t>37</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900" b="0" i="0" u="none" strike="noStrike">
                          <a:solidFill>
                            <a:srgbClr val="FF0000"/>
                          </a:solidFill>
                          <a:effectLst/>
                          <a:latin typeface="Calibri"/>
                        </a:rPr>
                        <a:t>89</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84628">
                <a:tc>
                  <a:txBody>
                    <a:bodyPr/>
                    <a:lstStyle/>
                    <a:p>
                      <a:pPr algn="l" fontAlgn="b"/>
                      <a:r>
                        <a:rPr lang="en-GB" sz="900" b="0" i="0" u="none" strike="noStrike">
                          <a:solidFill>
                            <a:srgbClr val="000000"/>
                          </a:solidFill>
                          <a:effectLst/>
                          <a:latin typeface="Calibri"/>
                        </a:rPr>
                        <a:t>Santa Cruz de Tenerife</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GB" sz="700" b="0" i="0" u="none" strike="noStrike">
                          <a:solidFill>
                            <a:srgbClr val="000000"/>
                          </a:solidFill>
                          <a:effectLst/>
                          <a:latin typeface="Calibri"/>
                        </a:rPr>
                        <a:t>TF</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GB" sz="700" b="0" i="0" u="none" strike="noStrike">
                          <a:solidFill>
                            <a:srgbClr val="000000"/>
                          </a:solidFill>
                          <a:effectLst/>
                          <a:latin typeface="Calibri"/>
                        </a:rPr>
                        <a:t>NO</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GB" sz="700" b="0" i="0" u="none" strike="noStrike">
                          <a:solidFill>
                            <a:srgbClr val="000000"/>
                          </a:solidFill>
                          <a:effectLst/>
                          <a:latin typeface="Calibri"/>
                        </a:rPr>
                        <a:t>SÍ</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GB" sz="900" b="0" i="0" u="none" strike="noStrike">
                          <a:solidFill>
                            <a:srgbClr val="000000"/>
                          </a:solidFill>
                          <a:effectLst/>
                          <a:latin typeface="Calibri"/>
                        </a:rPr>
                        <a:t>38</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900" b="0" i="0" u="none" strike="noStrike">
                          <a:solidFill>
                            <a:srgbClr val="000000"/>
                          </a:solidFill>
                          <a:effectLst/>
                          <a:latin typeface="Calibri"/>
                        </a:rPr>
                        <a:t>38</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55365">
                <a:tc>
                  <a:txBody>
                    <a:bodyPr/>
                    <a:lstStyle/>
                    <a:p>
                      <a:pPr algn="l" fontAlgn="b"/>
                      <a:r>
                        <a:rPr lang="en-GB" sz="900" b="0" i="0" u="none" strike="noStrike">
                          <a:solidFill>
                            <a:srgbClr val="000000"/>
                          </a:solidFill>
                          <a:effectLst/>
                          <a:latin typeface="Calibri"/>
                        </a:rPr>
                        <a:t>Santander</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700" b="0" i="0" u="none" strike="noStrike">
                          <a:solidFill>
                            <a:srgbClr val="000000"/>
                          </a:solidFill>
                          <a:effectLst/>
                          <a:latin typeface="Calibri"/>
                        </a:rPr>
                        <a:t>SX</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700" b="0" i="0" u="none" strike="noStrike">
                          <a:solidFill>
                            <a:srgbClr val="000000"/>
                          </a:solidFill>
                          <a:effectLst/>
                          <a:latin typeface="Calibri"/>
                        </a:rPr>
                        <a:t>SÍ</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700" b="0" i="0" u="none" strike="noStrike">
                          <a:solidFill>
                            <a:srgbClr val="000000"/>
                          </a:solidFill>
                          <a:effectLst/>
                          <a:latin typeface="Calibri"/>
                        </a:rPr>
                        <a:t>NO</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900" b="0" i="0" u="none" strike="noStrike">
                          <a:solidFill>
                            <a:srgbClr val="000000"/>
                          </a:solidFill>
                          <a:effectLst/>
                          <a:latin typeface="Calibri"/>
                        </a:rPr>
                        <a:t>39</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900" b="0" i="0" u="none" strike="noStrike">
                          <a:solidFill>
                            <a:srgbClr val="000000"/>
                          </a:solidFill>
                          <a:effectLst/>
                          <a:latin typeface="Calibri"/>
                        </a:rPr>
                        <a:t>39</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55365">
                <a:tc>
                  <a:txBody>
                    <a:bodyPr/>
                    <a:lstStyle/>
                    <a:p>
                      <a:pPr algn="l" fontAlgn="b"/>
                      <a:r>
                        <a:rPr lang="en-GB" sz="900" b="0" i="0" u="none" strike="noStrike">
                          <a:solidFill>
                            <a:srgbClr val="000000"/>
                          </a:solidFill>
                          <a:effectLst/>
                          <a:latin typeface="Calibri"/>
                        </a:rPr>
                        <a:t>Segovia</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GB" sz="700" b="0" i="0" u="none" strike="noStrike">
                          <a:solidFill>
                            <a:srgbClr val="000000"/>
                          </a:solidFill>
                          <a:effectLst/>
                          <a:latin typeface="Calibri"/>
                        </a:rPr>
                        <a:t>SG</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GB" sz="700" b="0" i="0" u="none" strike="noStrike">
                          <a:solidFill>
                            <a:srgbClr val="000000"/>
                          </a:solidFill>
                          <a:effectLst/>
                          <a:latin typeface="Calibri"/>
                        </a:rPr>
                        <a:t>NO</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GB" sz="700" b="0" i="0" u="none" strike="noStrike">
                          <a:solidFill>
                            <a:srgbClr val="000000"/>
                          </a:solidFill>
                          <a:effectLst/>
                          <a:latin typeface="Calibri"/>
                        </a:rPr>
                        <a:t>SÍ</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GB" sz="900" b="0" i="0" u="none" strike="noStrike">
                          <a:solidFill>
                            <a:srgbClr val="FF0000"/>
                          </a:solidFill>
                          <a:effectLst/>
                          <a:latin typeface="Calibri"/>
                        </a:rPr>
                        <a:t>40</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900" b="0" i="0" u="none" strike="noStrike">
                          <a:solidFill>
                            <a:srgbClr val="FF0000"/>
                          </a:solidFill>
                          <a:effectLst/>
                          <a:latin typeface="Calibri"/>
                        </a:rPr>
                        <a:t>92</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55365">
                <a:tc>
                  <a:txBody>
                    <a:bodyPr/>
                    <a:lstStyle/>
                    <a:p>
                      <a:pPr algn="l" fontAlgn="b"/>
                      <a:r>
                        <a:rPr lang="en-GB" sz="900" b="0" i="0" u="none" strike="noStrike">
                          <a:solidFill>
                            <a:srgbClr val="000000"/>
                          </a:solidFill>
                          <a:effectLst/>
                          <a:latin typeface="Calibri"/>
                        </a:rPr>
                        <a:t>Sevilla</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700" b="0" i="0" u="none" strike="noStrike">
                          <a:solidFill>
                            <a:srgbClr val="000000"/>
                          </a:solidFill>
                          <a:effectLst/>
                          <a:latin typeface="Calibri"/>
                        </a:rPr>
                        <a:t>SE</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700" b="0" i="0" u="none" strike="noStrike">
                          <a:solidFill>
                            <a:srgbClr val="000000"/>
                          </a:solidFill>
                          <a:effectLst/>
                          <a:latin typeface="Calibri"/>
                        </a:rPr>
                        <a:t>SÍ</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700" b="0" i="0" u="none" strike="noStrike">
                          <a:solidFill>
                            <a:srgbClr val="000000"/>
                          </a:solidFill>
                          <a:effectLst/>
                          <a:latin typeface="Calibri"/>
                        </a:rPr>
                        <a:t>NO</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900" b="0" i="0" u="none" strike="noStrike">
                          <a:solidFill>
                            <a:srgbClr val="FF0000"/>
                          </a:solidFill>
                          <a:effectLst/>
                          <a:latin typeface="Calibri"/>
                        </a:rPr>
                        <a:t>41</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900" b="0" i="0" u="none" strike="noStrike">
                          <a:solidFill>
                            <a:srgbClr val="FF0000"/>
                          </a:solidFill>
                          <a:effectLst/>
                          <a:latin typeface="Calibri"/>
                        </a:rPr>
                        <a:t>93</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55365">
                <a:tc>
                  <a:txBody>
                    <a:bodyPr/>
                    <a:lstStyle/>
                    <a:p>
                      <a:pPr algn="l" fontAlgn="b"/>
                      <a:r>
                        <a:rPr lang="en-GB" sz="900" b="0" i="0" u="none" strike="noStrike">
                          <a:solidFill>
                            <a:srgbClr val="000000"/>
                          </a:solidFill>
                          <a:effectLst/>
                          <a:latin typeface="Calibri"/>
                        </a:rPr>
                        <a:t>Soria</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GB" sz="700" b="0" i="0" u="none" strike="noStrike">
                          <a:solidFill>
                            <a:srgbClr val="000000"/>
                          </a:solidFill>
                          <a:effectLst/>
                          <a:latin typeface="Calibri"/>
                        </a:rPr>
                        <a:t>SO</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GB" sz="700" b="0" i="0" u="none" strike="noStrike">
                          <a:solidFill>
                            <a:srgbClr val="000000"/>
                          </a:solidFill>
                          <a:effectLst/>
                          <a:latin typeface="Calibri"/>
                        </a:rPr>
                        <a:t>NO</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GB" sz="700" b="0" i="0" u="none" strike="noStrike">
                          <a:solidFill>
                            <a:srgbClr val="000000"/>
                          </a:solidFill>
                          <a:effectLst/>
                          <a:latin typeface="Calibri"/>
                        </a:rPr>
                        <a:t>SÍ</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GB" sz="900" b="0" i="0" u="none" strike="noStrike">
                          <a:solidFill>
                            <a:srgbClr val="FF0000"/>
                          </a:solidFill>
                          <a:effectLst/>
                          <a:latin typeface="Calibri"/>
                        </a:rPr>
                        <a:t>42</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900" b="0" i="0" u="none" strike="noStrike">
                          <a:solidFill>
                            <a:srgbClr val="FF0000"/>
                          </a:solidFill>
                          <a:effectLst/>
                          <a:latin typeface="Calibri"/>
                        </a:rPr>
                        <a:t>94</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55365">
                <a:tc>
                  <a:txBody>
                    <a:bodyPr/>
                    <a:lstStyle/>
                    <a:p>
                      <a:pPr algn="l" fontAlgn="b"/>
                      <a:r>
                        <a:rPr lang="en-GB" sz="900" b="0" i="0" u="none" strike="noStrike">
                          <a:solidFill>
                            <a:srgbClr val="000000"/>
                          </a:solidFill>
                          <a:effectLst/>
                          <a:latin typeface="Calibri"/>
                        </a:rPr>
                        <a:t>Tarragona</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GB" sz="700" b="0" i="0" u="none" strike="noStrike">
                          <a:solidFill>
                            <a:srgbClr val="000000"/>
                          </a:solidFill>
                          <a:effectLst/>
                          <a:latin typeface="Calibri"/>
                        </a:rPr>
                        <a:t>TX</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GB" sz="700" b="0" i="0" u="none" strike="noStrike">
                          <a:solidFill>
                            <a:srgbClr val="000000"/>
                          </a:solidFill>
                          <a:effectLst/>
                          <a:latin typeface="Calibri"/>
                        </a:rPr>
                        <a:t>NO</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GB" sz="700" b="0" i="0" u="none" strike="noStrike">
                          <a:solidFill>
                            <a:srgbClr val="000000"/>
                          </a:solidFill>
                          <a:effectLst/>
                          <a:latin typeface="Calibri"/>
                        </a:rPr>
                        <a:t>SÍ</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GB" sz="900" b="0" i="0" u="none" strike="noStrike">
                          <a:solidFill>
                            <a:srgbClr val="000000"/>
                          </a:solidFill>
                          <a:effectLst/>
                          <a:latin typeface="Calibri"/>
                        </a:rPr>
                        <a:t>43</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900" b="0" i="0" u="none" strike="noStrike">
                          <a:solidFill>
                            <a:srgbClr val="000000"/>
                          </a:solidFill>
                          <a:effectLst/>
                          <a:latin typeface="Calibri"/>
                        </a:rPr>
                        <a:t>43</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55365">
                <a:tc>
                  <a:txBody>
                    <a:bodyPr/>
                    <a:lstStyle/>
                    <a:p>
                      <a:pPr algn="l" fontAlgn="b"/>
                      <a:r>
                        <a:rPr lang="en-GB" sz="900" b="0" i="0" u="none" strike="noStrike">
                          <a:solidFill>
                            <a:srgbClr val="000000"/>
                          </a:solidFill>
                          <a:effectLst/>
                          <a:latin typeface="Calibri"/>
                        </a:rPr>
                        <a:t>Teruel</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GB" sz="700" b="0" i="0" u="none" strike="noStrike">
                          <a:solidFill>
                            <a:srgbClr val="000000"/>
                          </a:solidFill>
                          <a:effectLst/>
                          <a:latin typeface="Calibri"/>
                        </a:rPr>
                        <a:t>TE</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GB" sz="700" b="0" i="0" u="none" strike="noStrike">
                          <a:solidFill>
                            <a:srgbClr val="000000"/>
                          </a:solidFill>
                          <a:effectLst/>
                          <a:latin typeface="Calibri"/>
                        </a:rPr>
                        <a:t>NO</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GB" sz="700" b="0" i="0" u="none" strike="noStrike">
                          <a:solidFill>
                            <a:srgbClr val="000000"/>
                          </a:solidFill>
                          <a:effectLst/>
                          <a:latin typeface="Calibri"/>
                        </a:rPr>
                        <a:t>SÍ</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GB" sz="900" b="0" i="0" u="none" strike="noStrike">
                          <a:solidFill>
                            <a:srgbClr val="000000"/>
                          </a:solidFill>
                          <a:effectLst/>
                          <a:latin typeface="Calibri"/>
                        </a:rPr>
                        <a:t>44</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900" b="0" i="0" u="none" strike="noStrike">
                          <a:solidFill>
                            <a:srgbClr val="000000"/>
                          </a:solidFill>
                          <a:effectLst/>
                          <a:latin typeface="Calibri"/>
                        </a:rPr>
                        <a:t>44</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55365">
                <a:tc>
                  <a:txBody>
                    <a:bodyPr/>
                    <a:lstStyle/>
                    <a:p>
                      <a:pPr algn="l" fontAlgn="b"/>
                      <a:r>
                        <a:rPr lang="en-GB" sz="900" b="0" i="0" u="none" strike="noStrike">
                          <a:solidFill>
                            <a:srgbClr val="000000"/>
                          </a:solidFill>
                          <a:effectLst/>
                          <a:latin typeface="Calibri"/>
                        </a:rPr>
                        <a:t>Toledo</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GB" sz="700" b="0" i="0" u="none" strike="noStrike">
                          <a:solidFill>
                            <a:srgbClr val="000000"/>
                          </a:solidFill>
                          <a:effectLst/>
                          <a:latin typeface="Calibri"/>
                        </a:rPr>
                        <a:t>TO</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GB" sz="700" b="0" i="0" u="none" strike="noStrike">
                          <a:solidFill>
                            <a:srgbClr val="000000"/>
                          </a:solidFill>
                          <a:effectLst/>
                          <a:latin typeface="Calibri"/>
                        </a:rPr>
                        <a:t>NO</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GB" sz="700" b="0" i="0" u="none" strike="noStrike">
                          <a:solidFill>
                            <a:srgbClr val="000000"/>
                          </a:solidFill>
                          <a:effectLst/>
                          <a:latin typeface="Calibri"/>
                        </a:rPr>
                        <a:t>SÍ</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GB" sz="900" b="0" i="0" u="none" strike="noStrike">
                          <a:solidFill>
                            <a:srgbClr val="FF0000"/>
                          </a:solidFill>
                          <a:effectLst/>
                          <a:latin typeface="Calibri"/>
                        </a:rPr>
                        <a:t>45</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900" b="0" i="0" u="none" strike="noStrike">
                          <a:solidFill>
                            <a:srgbClr val="FF0000"/>
                          </a:solidFill>
                          <a:effectLst/>
                          <a:latin typeface="Calibri"/>
                        </a:rPr>
                        <a:t>97</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55365">
                <a:tc>
                  <a:txBody>
                    <a:bodyPr/>
                    <a:lstStyle/>
                    <a:p>
                      <a:pPr algn="l" fontAlgn="b"/>
                      <a:r>
                        <a:rPr lang="en-GB" sz="900" b="0" i="0" u="none" strike="noStrike">
                          <a:solidFill>
                            <a:srgbClr val="000000"/>
                          </a:solidFill>
                          <a:effectLst/>
                          <a:latin typeface="Calibri"/>
                        </a:rPr>
                        <a:t>Valencia</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GB" sz="700" b="0" i="0" u="none" strike="noStrike">
                          <a:solidFill>
                            <a:srgbClr val="000000"/>
                          </a:solidFill>
                          <a:effectLst/>
                          <a:latin typeface="Calibri"/>
                        </a:rPr>
                        <a:t>VX</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GB" sz="700" b="0" i="0" u="none" strike="noStrike">
                          <a:solidFill>
                            <a:srgbClr val="000000"/>
                          </a:solidFill>
                          <a:effectLst/>
                          <a:latin typeface="Calibri"/>
                        </a:rPr>
                        <a:t>NO</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GB" sz="700" b="0" i="0" u="none" strike="noStrike">
                          <a:solidFill>
                            <a:srgbClr val="000000"/>
                          </a:solidFill>
                          <a:effectLst/>
                          <a:latin typeface="Calibri"/>
                        </a:rPr>
                        <a:t>SÍ</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GB" sz="900" b="0" i="0" u="none" strike="noStrike">
                          <a:solidFill>
                            <a:srgbClr val="FF0000"/>
                          </a:solidFill>
                          <a:effectLst/>
                          <a:latin typeface="Calibri"/>
                        </a:rPr>
                        <a:t>46</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900" b="0" i="0" u="none" strike="noStrike">
                          <a:solidFill>
                            <a:srgbClr val="FF0000"/>
                          </a:solidFill>
                          <a:effectLst/>
                          <a:latin typeface="Calibri"/>
                        </a:rPr>
                        <a:t>98</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55365">
                <a:tc>
                  <a:txBody>
                    <a:bodyPr/>
                    <a:lstStyle/>
                    <a:p>
                      <a:pPr algn="l" fontAlgn="b"/>
                      <a:r>
                        <a:rPr lang="en-GB" sz="900" b="0" i="0" u="none" strike="noStrike">
                          <a:solidFill>
                            <a:srgbClr val="000000"/>
                          </a:solidFill>
                          <a:effectLst/>
                          <a:latin typeface="Calibri"/>
                        </a:rPr>
                        <a:t>Valladolid</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GB" sz="700" b="0" i="0" u="none" strike="noStrike">
                          <a:solidFill>
                            <a:srgbClr val="000000"/>
                          </a:solidFill>
                          <a:effectLst/>
                          <a:latin typeface="Calibri"/>
                        </a:rPr>
                        <a:t>VA</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GB" sz="700" b="0" i="0" u="none" strike="noStrike">
                          <a:solidFill>
                            <a:srgbClr val="000000"/>
                          </a:solidFill>
                          <a:effectLst/>
                          <a:latin typeface="Calibri"/>
                        </a:rPr>
                        <a:t>NO</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GB" sz="700" b="0" i="0" u="none" strike="noStrike">
                          <a:solidFill>
                            <a:srgbClr val="000000"/>
                          </a:solidFill>
                          <a:effectLst/>
                          <a:latin typeface="Calibri"/>
                        </a:rPr>
                        <a:t>SÍ</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GB" sz="900" b="0" i="0" u="none" strike="noStrike">
                          <a:solidFill>
                            <a:srgbClr val="FF0000"/>
                          </a:solidFill>
                          <a:effectLst/>
                          <a:latin typeface="Calibri"/>
                        </a:rPr>
                        <a:t>47</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900" b="0" i="0" u="none" strike="noStrike">
                          <a:solidFill>
                            <a:srgbClr val="FF0000"/>
                          </a:solidFill>
                          <a:effectLst/>
                          <a:latin typeface="Calibri"/>
                        </a:rPr>
                        <a:t>99</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55365">
                <a:tc>
                  <a:txBody>
                    <a:bodyPr/>
                    <a:lstStyle/>
                    <a:p>
                      <a:pPr algn="l" fontAlgn="b"/>
                      <a:r>
                        <a:rPr lang="en-GB" sz="900" b="0" i="0" u="none" strike="noStrike">
                          <a:solidFill>
                            <a:srgbClr val="000000"/>
                          </a:solidFill>
                          <a:effectLst/>
                          <a:latin typeface="Calibri"/>
                        </a:rPr>
                        <a:t>Bilbao / Vizcaya</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GB" sz="700" b="0" i="0" u="none" strike="noStrike">
                          <a:solidFill>
                            <a:srgbClr val="000000"/>
                          </a:solidFill>
                          <a:effectLst/>
                          <a:latin typeface="Calibri"/>
                        </a:rPr>
                        <a:t>BI</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GB" sz="700" b="0" i="0" u="none" strike="noStrike">
                          <a:solidFill>
                            <a:srgbClr val="000000"/>
                          </a:solidFill>
                          <a:effectLst/>
                          <a:latin typeface="Calibri"/>
                        </a:rPr>
                        <a:t>NO</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GB" sz="700" b="0" i="0" u="none" strike="noStrike">
                          <a:solidFill>
                            <a:srgbClr val="000000"/>
                          </a:solidFill>
                          <a:effectLst/>
                          <a:latin typeface="Calibri"/>
                        </a:rPr>
                        <a:t>SÍ</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GB" sz="900" b="0" i="0" u="none" strike="noStrike">
                          <a:solidFill>
                            <a:srgbClr val="000000"/>
                          </a:solidFill>
                          <a:effectLst/>
                          <a:latin typeface="Calibri"/>
                        </a:rPr>
                        <a:t>48</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900" b="0" i="0" u="none" strike="noStrike">
                          <a:solidFill>
                            <a:srgbClr val="000000"/>
                          </a:solidFill>
                          <a:effectLst/>
                          <a:latin typeface="Calibri"/>
                        </a:rPr>
                        <a:t>48</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55365">
                <a:tc>
                  <a:txBody>
                    <a:bodyPr/>
                    <a:lstStyle/>
                    <a:p>
                      <a:pPr algn="l" fontAlgn="b"/>
                      <a:r>
                        <a:rPr lang="en-GB" sz="900" b="0" i="0" u="none" strike="noStrike">
                          <a:solidFill>
                            <a:srgbClr val="000000"/>
                          </a:solidFill>
                          <a:effectLst/>
                          <a:latin typeface="Calibri"/>
                        </a:rPr>
                        <a:t>Zamora</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700" b="0" i="0" u="none" strike="noStrike">
                          <a:solidFill>
                            <a:srgbClr val="000000"/>
                          </a:solidFill>
                          <a:effectLst/>
                          <a:latin typeface="Calibri"/>
                        </a:rPr>
                        <a:t>ZA</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700" b="0" i="0" u="none" strike="noStrike">
                          <a:solidFill>
                            <a:srgbClr val="000000"/>
                          </a:solidFill>
                          <a:effectLst/>
                          <a:latin typeface="Calibri"/>
                        </a:rPr>
                        <a:t>SÍ</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700" b="0" i="0" u="none" strike="noStrike">
                          <a:solidFill>
                            <a:srgbClr val="000000"/>
                          </a:solidFill>
                          <a:effectLst/>
                          <a:latin typeface="Calibri"/>
                        </a:rPr>
                        <a:t>NO</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900" b="0" i="0" u="none" strike="noStrike">
                          <a:solidFill>
                            <a:srgbClr val="000000"/>
                          </a:solidFill>
                          <a:effectLst/>
                          <a:latin typeface="Calibri"/>
                        </a:rPr>
                        <a:t>49</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900" b="0" i="0" u="none" strike="noStrike">
                          <a:solidFill>
                            <a:srgbClr val="000000"/>
                          </a:solidFill>
                          <a:effectLst/>
                          <a:latin typeface="Calibri"/>
                        </a:rPr>
                        <a:t>49</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55365">
                <a:tc>
                  <a:txBody>
                    <a:bodyPr/>
                    <a:lstStyle/>
                    <a:p>
                      <a:pPr algn="l" fontAlgn="b"/>
                      <a:r>
                        <a:rPr lang="en-GB" sz="900" b="0" i="0" u="none" strike="noStrike">
                          <a:solidFill>
                            <a:srgbClr val="000000"/>
                          </a:solidFill>
                          <a:effectLst/>
                          <a:latin typeface="Calibri"/>
                        </a:rPr>
                        <a:t>Zaragoza</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GB" sz="700" b="0" i="0" u="none" strike="noStrike">
                          <a:solidFill>
                            <a:srgbClr val="000000"/>
                          </a:solidFill>
                          <a:effectLst/>
                          <a:latin typeface="Calibri"/>
                        </a:rPr>
                        <a:t>ZX</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GB" sz="700" b="0" i="0" u="none" strike="noStrike">
                          <a:solidFill>
                            <a:srgbClr val="000000"/>
                          </a:solidFill>
                          <a:effectLst/>
                          <a:latin typeface="Calibri"/>
                        </a:rPr>
                        <a:t>NO</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GB" sz="700" b="0" i="0" u="none" strike="noStrike">
                          <a:solidFill>
                            <a:srgbClr val="000000"/>
                          </a:solidFill>
                          <a:effectLst/>
                          <a:latin typeface="Calibri"/>
                        </a:rPr>
                        <a:t>SÍ</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GB" sz="900" b="0" i="0" u="none" strike="noStrike">
                          <a:solidFill>
                            <a:srgbClr val="FF0000"/>
                          </a:solidFill>
                          <a:effectLst/>
                          <a:latin typeface="Calibri"/>
                        </a:rPr>
                        <a:t>50</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900" b="0" i="0" u="none" strike="noStrike">
                          <a:solidFill>
                            <a:srgbClr val="FF0000"/>
                          </a:solidFill>
                          <a:effectLst/>
                          <a:latin typeface="Calibri"/>
                        </a:rPr>
                        <a:t>102</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55365">
                <a:tc>
                  <a:txBody>
                    <a:bodyPr/>
                    <a:lstStyle/>
                    <a:p>
                      <a:pPr algn="l" fontAlgn="b"/>
                      <a:r>
                        <a:rPr lang="en-GB" sz="900" b="0" i="0" u="none" strike="noStrike">
                          <a:solidFill>
                            <a:srgbClr val="000000"/>
                          </a:solidFill>
                          <a:effectLst/>
                          <a:latin typeface="Calibri"/>
                        </a:rPr>
                        <a:t>Ceuta</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700" b="0" i="0" u="none" strike="noStrike">
                          <a:solidFill>
                            <a:srgbClr val="000000"/>
                          </a:solidFill>
                          <a:effectLst/>
                          <a:latin typeface="Calibri"/>
                        </a:rPr>
                        <a:t>CE</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700" b="0" i="0" u="none" strike="noStrike">
                          <a:solidFill>
                            <a:srgbClr val="000000"/>
                          </a:solidFill>
                          <a:effectLst/>
                          <a:latin typeface="Calibri"/>
                        </a:rPr>
                        <a:t>SÍ</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700" b="0" i="0" u="none" strike="noStrike">
                          <a:solidFill>
                            <a:srgbClr val="000000"/>
                          </a:solidFill>
                          <a:effectLst/>
                          <a:latin typeface="Calibri"/>
                        </a:rPr>
                        <a:t>NO</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900" b="0" i="0" u="none" strike="noStrike">
                          <a:solidFill>
                            <a:srgbClr val="FF0000"/>
                          </a:solidFill>
                          <a:effectLst/>
                          <a:latin typeface="Calibri"/>
                        </a:rPr>
                        <a:t>51</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900" b="0" i="0" u="none" strike="noStrike">
                          <a:solidFill>
                            <a:srgbClr val="FF0000"/>
                          </a:solidFill>
                          <a:effectLst/>
                          <a:latin typeface="Calibri"/>
                        </a:rPr>
                        <a:t>103</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55365">
                <a:tc>
                  <a:txBody>
                    <a:bodyPr/>
                    <a:lstStyle/>
                    <a:p>
                      <a:pPr algn="l" fontAlgn="b"/>
                      <a:r>
                        <a:rPr lang="en-GB" sz="900" b="0" i="0" u="none" strike="noStrike">
                          <a:solidFill>
                            <a:srgbClr val="000000"/>
                          </a:solidFill>
                          <a:effectLst/>
                          <a:latin typeface="Calibri"/>
                        </a:rPr>
                        <a:t>Melilla</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700" b="0" i="0" u="none" strike="noStrike">
                          <a:solidFill>
                            <a:srgbClr val="000000"/>
                          </a:solidFill>
                          <a:effectLst/>
                          <a:latin typeface="Calibri"/>
                        </a:rPr>
                        <a:t>ME</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700" b="0" i="0" u="none" strike="noStrike">
                          <a:solidFill>
                            <a:srgbClr val="000000"/>
                          </a:solidFill>
                          <a:effectLst/>
                          <a:latin typeface="Calibri"/>
                        </a:rPr>
                        <a:t>SÍ</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700" b="0" i="0" u="none" strike="noStrike">
                          <a:solidFill>
                            <a:srgbClr val="000000"/>
                          </a:solidFill>
                          <a:effectLst/>
                          <a:latin typeface="Calibri"/>
                        </a:rPr>
                        <a:t>NO</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900" b="0" i="0" u="none" strike="noStrike">
                          <a:solidFill>
                            <a:srgbClr val="000000"/>
                          </a:solidFill>
                          <a:effectLst/>
                          <a:latin typeface="Calibri"/>
                        </a:rPr>
                        <a:t>52</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900" b="0" i="0" u="none" strike="noStrike" dirty="0">
                          <a:solidFill>
                            <a:srgbClr val="000000"/>
                          </a:solidFill>
                          <a:effectLst/>
                          <a:latin typeface="Calibri"/>
                        </a:rPr>
                        <a:t>52</a:t>
                      </a:r>
                    </a:p>
                  </a:txBody>
                  <a:tcPr marL="6215" marR="6215" marT="62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sp>
        <p:nvSpPr>
          <p:cNvPr id="8" name="7 CuadroTexto"/>
          <p:cNvSpPr txBox="1"/>
          <p:nvPr/>
        </p:nvSpPr>
        <p:spPr>
          <a:xfrm>
            <a:off x="308345" y="946297"/>
            <a:ext cx="1722474" cy="914400"/>
          </a:xfrm>
          <a:prstGeom prst="rect">
            <a:avLst/>
          </a:prstGeom>
        </p:spPr>
        <p:txBody>
          <a:bodyPr wrap="none" lIns="0" tIns="0" rIns="0" bIns="0" rtlCol="0">
            <a:noAutofit/>
          </a:bodyPr>
          <a:lstStyle/>
          <a:p>
            <a:pPr marL="0" indent="0">
              <a:buFont typeface="Arial" pitchFamily="34" charset="0"/>
              <a:buNone/>
            </a:pPr>
            <a:r>
              <a:rPr lang="es-ES" sz="1600" dirty="0" smtClean="0"/>
              <a:t>Tabla “Provincias”</a:t>
            </a:r>
            <a:endParaRPr lang="en-GB" sz="1600" dirty="0" smtClean="0">
              <a:latin typeface="Vodafone Rg" pitchFamily="34" charset="0"/>
            </a:endParaRPr>
          </a:p>
        </p:txBody>
      </p:sp>
      <p:cxnSp>
        <p:nvCxnSpPr>
          <p:cNvPr id="10" name="9 Conector recto de flecha"/>
          <p:cNvCxnSpPr/>
          <p:nvPr/>
        </p:nvCxnSpPr>
        <p:spPr>
          <a:xfrm flipH="1">
            <a:off x="2998381" y="1180214"/>
            <a:ext cx="276447" cy="223283"/>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1" name="10 Conector recto de flecha"/>
          <p:cNvCxnSpPr/>
          <p:nvPr/>
        </p:nvCxnSpPr>
        <p:spPr>
          <a:xfrm>
            <a:off x="3629248" y="1157176"/>
            <a:ext cx="326064" cy="223283"/>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3" name="12 CuadroTexto"/>
          <p:cNvSpPr txBox="1"/>
          <p:nvPr/>
        </p:nvSpPr>
        <p:spPr>
          <a:xfrm>
            <a:off x="2817628" y="923259"/>
            <a:ext cx="914400" cy="914400"/>
          </a:xfrm>
          <a:prstGeom prst="rect">
            <a:avLst/>
          </a:prstGeom>
        </p:spPr>
        <p:txBody>
          <a:bodyPr wrap="none" lIns="0" tIns="0" rIns="0" bIns="0" rtlCol="0">
            <a:noAutofit/>
          </a:bodyPr>
          <a:lstStyle/>
          <a:p>
            <a:pPr marL="0" indent="0">
              <a:buFont typeface="Arial" pitchFamily="34" charset="0"/>
              <a:buNone/>
            </a:pPr>
            <a:r>
              <a:rPr lang="es-ES" sz="1200" dirty="0" smtClean="0">
                <a:latin typeface="Vodafone Rg" pitchFamily="34" charset="0"/>
              </a:rPr>
              <a:t>Depende de </a:t>
            </a:r>
            <a:r>
              <a:rPr lang="es-ES" sz="1200" dirty="0" err="1" smtClean="0">
                <a:latin typeface="Vodafone Rg" pitchFamily="34" charset="0"/>
              </a:rPr>
              <a:t>eRAN</a:t>
            </a:r>
            <a:r>
              <a:rPr lang="es-ES" sz="1200" dirty="0" smtClean="0">
                <a:latin typeface="Vodafone Rg" pitchFamily="34" charset="0"/>
              </a:rPr>
              <a:t> </a:t>
            </a:r>
            <a:r>
              <a:rPr lang="es-ES" sz="1200" dirty="0" err="1" smtClean="0">
                <a:latin typeface="Vodafone Rg" pitchFamily="34" charset="0"/>
              </a:rPr>
              <a:t>Sharing</a:t>
            </a:r>
            <a:endParaRPr lang="en-GB" sz="1200" dirty="0" smtClean="0">
              <a:latin typeface="Vodafone Rg" pitchFamily="34" charset="0"/>
            </a:endParaRPr>
          </a:p>
        </p:txBody>
      </p:sp>
      <p:cxnSp>
        <p:nvCxnSpPr>
          <p:cNvPr id="14" name="13 Conector recto de flecha"/>
          <p:cNvCxnSpPr/>
          <p:nvPr/>
        </p:nvCxnSpPr>
        <p:spPr>
          <a:xfrm flipH="1">
            <a:off x="7503043" y="1109331"/>
            <a:ext cx="276447" cy="223283"/>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5" name="14 Conector recto de flecha"/>
          <p:cNvCxnSpPr/>
          <p:nvPr/>
        </p:nvCxnSpPr>
        <p:spPr>
          <a:xfrm>
            <a:off x="8133910" y="1086293"/>
            <a:ext cx="326064" cy="223283"/>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6" name="15 CuadroTexto"/>
          <p:cNvSpPr txBox="1"/>
          <p:nvPr/>
        </p:nvSpPr>
        <p:spPr>
          <a:xfrm>
            <a:off x="7322290" y="852376"/>
            <a:ext cx="914400" cy="914400"/>
          </a:xfrm>
          <a:prstGeom prst="rect">
            <a:avLst/>
          </a:prstGeom>
        </p:spPr>
        <p:txBody>
          <a:bodyPr wrap="none" lIns="0" tIns="0" rIns="0" bIns="0" rtlCol="0">
            <a:noAutofit/>
          </a:bodyPr>
          <a:lstStyle/>
          <a:p>
            <a:pPr marL="0" indent="0">
              <a:buFont typeface="Arial" pitchFamily="34" charset="0"/>
              <a:buNone/>
            </a:pPr>
            <a:r>
              <a:rPr lang="es-ES" sz="1200" dirty="0" smtClean="0">
                <a:latin typeface="Vodafone Rg" pitchFamily="34" charset="0"/>
              </a:rPr>
              <a:t>Depende de </a:t>
            </a:r>
            <a:r>
              <a:rPr lang="es-ES" sz="1200" dirty="0" err="1" smtClean="0">
                <a:latin typeface="Vodafone Rg" pitchFamily="34" charset="0"/>
              </a:rPr>
              <a:t>eRAN</a:t>
            </a:r>
            <a:r>
              <a:rPr lang="es-ES" sz="1200" dirty="0" smtClean="0">
                <a:latin typeface="Vodafone Rg" pitchFamily="34" charset="0"/>
              </a:rPr>
              <a:t> </a:t>
            </a:r>
            <a:r>
              <a:rPr lang="es-ES" sz="1200" dirty="0" err="1" smtClean="0">
                <a:latin typeface="Vodafone Rg" pitchFamily="34" charset="0"/>
              </a:rPr>
              <a:t>Sharing</a:t>
            </a:r>
            <a:endParaRPr lang="en-GB" sz="1200" dirty="0" smtClean="0">
              <a:latin typeface="Vodafone Rg" pitchFamily="34" charset="0"/>
            </a:endParaRPr>
          </a:p>
        </p:txBody>
      </p:sp>
    </p:spTree>
    <p:extLst>
      <p:ext uri="{BB962C8B-B14F-4D97-AF65-F5344CB8AC3E}">
        <p14:creationId xmlns:p14="http://schemas.microsoft.com/office/powerpoint/2010/main" val="22709428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smtClean="0"/>
              <a:t>eNodeB</a:t>
            </a:r>
            <a:r>
              <a:rPr lang="es-ES" dirty="0" smtClean="0"/>
              <a:t> ID = “AABBCC “. Obtener “CC”</a:t>
            </a:r>
            <a:endParaRPr lang="en-GB" dirty="0"/>
          </a:p>
        </p:txBody>
      </p:sp>
      <p:sp>
        <p:nvSpPr>
          <p:cNvPr id="4" name="3 Marcador de número de diapositiva"/>
          <p:cNvSpPr>
            <a:spLocks noGrp="1"/>
          </p:cNvSpPr>
          <p:nvPr>
            <p:ph type="sldNum" sz="quarter" idx="10"/>
          </p:nvPr>
        </p:nvSpPr>
        <p:spPr/>
        <p:txBody>
          <a:bodyPr/>
          <a:lstStyle/>
          <a:p>
            <a:pPr>
              <a:defRPr/>
            </a:pPr>
            <a:fld id="{E4E5A24B-4DAF-47BA-BBF4-BE646F438DB5}" type="slidenum">
              <a:rPr lang="en-GB" smtClean="0"/>
              <a:pPr>
                <a:defRPr/>
              </a:pPr>
              <a:t>29</a:t>
            </a:fld>
            <a:endParaRPr lang="en-GB"/>
          </a:p>
        </p:txBody>
      </p:sp>
      <p:sp>
        <p:nvSpPr>
          <p:cNvPr id="8" name="7 CuadroTexto"/>
          <p:cNvSpPr txBox="1"/>
          <p:nvPr/>
        </p:nvSpPr>
        <p:spPr>
          <a:xfrm>
            <a:off x="308345" y="946297"/>
            <a:ext cx="1722474" cy="914400"/>
          </a:xfrm>
          <a:prstGeom prst="rect">
            <a:avLst/>
          </a:prstGeom>
        </p:spPr>
        <p:txBody>
          <a:bodyPr wrap="none" lIns="0" tIns="0" rIns="0" bIns="0" rtlCol="0">
            <a:noAutofit/>
          </a:bodyPr>
          <a:lstStyle/>
          <a:p>
            <a:pPr marL="0" indent="0">
              <a:buFont typeface="Arial" pitchFamily="34" charset="0"/>
              <a:buNone/>
            </a:pPr>
            <a:r>
              <a:rPr lang="es-ES" sz="1600" dirty="0" smtClean="0"/>
              <a:t>Tabla </a:t>
            </a:r>
            <a:r>
              <a:rPr lang="es-ES" sz="1600" dirty="0">
                <a:sym typeface="Wingdings" pitchFamily="2" charset="2"/>
              </a:rPr>
              <a:t>”Correspondencia Letra </a:t>
            </a:r>
            <a:r>
              <a:rPr lang="es-ES" sz="1600" dirty="0" smtClean="0">
                <a:sym typeface="Wingdings" pitchFamily="2" charset="2"/>
              </a:rPr>
              <a:t>Final”</a:t>
            </a:r>
            <a:endParaRPr lang="en-GB" sz="1600" dirty="0" smtClean="0">
              <a:latin typeface="Vodafone Rg" pitchFamily="34" charset="0"/>
            </a:endParaRPr>
          </a:p>
        </p:txBody>
      </p:sp>
      <p:cxnSp>
        <p:nvCxnSpPr>
          <p:cNvPr id="10" name="9 Conector recto de flecha"/>
          <p:cNvCxnSpPr/>
          <p:nvPr/>
        </p:nvCxnSpPr>
        <p:spPr>
          <a:xfrm>
            <a:off x="5486397" y="995916"/>
            <a:ext cx="1" cy="32252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1" name="10 Conector recto de flecha"/>
          <p:cNvCxnSpPr/>
          <p:nvPr/>
        </p:nvCxnSpPr>
        <p:spPr>
          <a:xfrm>
            <a:off x="6237768" y="1022496"/>
            <a:ext cx="326064" cy="223283"/>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3" name="12 CuadroTexto"/>
          <p:cNvSpPr txBox="1"/>
          <p:nvPr/>
        </p:nvSpPr>
        <p:spPr>
          <a:xfrm>
            <a:off x="4579087" y="699976"/>
            <a:ext cx="914400" cy="914400"/>
          </a:xfrm>
          <a:prstGeom prst="rect">
            <a:avLst/>
          </a:prstGeom>
        </p:spPr>
        <p:txBody>
          <a:bodyPr wrap="none" lIns="0" tIns="0" rIns="0" bIns="0" rtlCol="0">
            <a:noAutofit/>
          </a:bodyPr>
          <a:lstStyle/>
          <a:p>
            <a:pPr marL="0" indent="0">
              <a:buFont typeface="Arial" pitchFamily="34" charset="0"/>
              <a:buNone/>
            </a:pPr>
            <a:r>
              <a:rPr lang="es-ES" sz="1200" dirty="0" smtClean="0">
                <a:latin typeface="Vodafone Rg" pitchFamily="34" charset="0"/>
              </a:rPr>
              <a:t>Depende de </a:t>
            </a:r>
            <a:r>
              <a:rPr lang="es-ES" sz="1200" dirty="0" err="1" smtClean="0">
                <a:latin typeface="Vodafone Rg" pitchFamily="34" charset="0"/>
              </a:rPr>
              <a:t>eRAN</a:t>
            </a:r>
            <a:r>
              <a:rPr lang="es-ES" sz="1200" dirty="0" smtClean="0">
                <a:latin typeface="Vodafone Rg" pitchFamily="34" charset="0"/>
              </a:rPr>
              <a:t> </a:t>
            </a:r>
            <a:r>
              <a:rPr lang="es-ES" sz="1200" dirty="0" err="1" smtClean="0">
                <a:latin typeface="Vodafone Rg" pitchFamily="34" charset="0"/>
              </a:rPr>
              <a:t>Sharing</a:t>
            </a:r>
            <a:endParaRPr lang="en-GB" sz="1200" dirty="0" smtClean="0">
              <a:latin typeface="Vodafone Rg" pitchFamily="34" charset="0"/>
            </a:endParaRPr>
          </a:p>
        </p:txBody>
      </p:sp>
      <p:cxnSp>
        <p:nvCxnSpPr>
          <p:cNvPr id="18" name="17 Conector recto de flecha"/>
          <p:cNvCxnSpPr/>
          <p:nvPr/>
        </p:nvCxnSpPr>
        <p:spPr>
          <a:xfrm flipH="1">
            <a:off x="4302640" y="1027811"/>
            <a:ext cx="276447" cy="223283"/>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graphicFrame>
        <p:nvGraphicFramePr>
          <p:cNvPr id="20" name="19 Tabla"/>
          <p:cNvGraphicFramePr>
            <a:graphicFrameLocks noGrp="1"/>
          </p:cNvGraphicFramePr>
          <p:nvPr/>
        </p:nvGraphicFramePr>
        <p:xfrm>
          <a:off x="2157911" y="1316043"/>
          <a:ext cx="4817066" cy="4895839"/>
        </p:xfrm>
        <a:graphic>
          <a:graphicData uri="http://schemas.openxmlformats.org/drawingml/2006/table">
            <a:tbl>
              <a:tblPr/>
              <a:tblGrid>
                <a:gridCol w="1181757"/>
                <a:gridCol w="1271795"/>
                <a:gridCol w="1159247"/>
                <a:gridCol w="1204267"/>
              </a:tblGrid>
              <a:tr h="506467">
                <a:tc>
                  <a:txBody>
                    <a:bodyPr/>
                    <a:lstStyle/>
                    <a:p>
                      <a:pPr algn="ctr" fontAlgn="ctr"/>
                      <a:r>
                        <a:rPr lang="pt-BR" sz="1000" b="1" i="0" u="none" strike="noStrike">
                          <a:solidFill>
                            <a:srgbClr val="000000"/>
                          </a:solidFill>
                          <a:effectLst/>
                          <a:latin typeface="Calibri"/>
                        </a:rPr>
                        <a:t>Letra final código Single Ran</a:t>
                      </a:r>
                    </a:p>
                  </a:txBody>
                  <a:tcPr marL="8441" marR="8441" marT="84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GB" sz="1000" b="1" i="0" u="none" strike="noStrike">
                          <a:solidFill>
                            <a:srgbClr val="000000"/>
                          </a:solidFill>
                          <a:effectLst/>
                          <a:latin typeface="Calibri"/>
                        </a:rPr>
                        <a:t>"CC" (NO SHARING)</a:t>
                      </a:r>
                    </a:p>
                  </a:txBody>
                  <a:tcPr marL="8441" marR="8441" marT="84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GB" sz="1000" b="1" i="0" u="none" strike="noStrike">
                          <a:solidFill>
                            <a:srgbClr val="000000"/>
                          </a:solidFill>
                          <a:effectLst/>
                          <a:latin typeface="Calibri"/>
                        </a:rPr>
                        <a:t>"CC" SHARING ROJO</a:t>
                      </a:r>
                      <a:br>
                        <a:rPr lang="en-GB" sz="1000" b="1" i="0" u="none" strike="noStrike">
                          <a:solidFill>
                            <a:srgbClr val="000000"/>
                          </a:solidFill>
                          <a:effectLst/>
                          <a:latin typeface="Calibri"/>
                        </a:rPr>
                      </a:br>
                      <a:r>
                        <a:rPr lang="en-GB" sz="1000" b="1" i="0" u="none" strike="noStrike">
                          <a:solidFill>
                            <a:srgbClr val="000000"/>
                          </a:solidFill>
                          <a:effectLst/>
                          <a:latin typeface="Calibri"/>
                        </a:rPr>
                        <a:t>(+30)</a:t>
                      </a:r>
                    </a:p>
                  </a:txBody>
                  <a:tcPr marL="8441" marR="8441" marT="84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GB" sz="1000" b="1" i="0" u="none" strike="noStrike">
                          <a:solidFill>
                            <a:srgbClr val="000000"/>
                          </a:solidFill>
                          <a:effectLst/>
                          <a:latin typeface="Calibri"/>
                        </a:rPr>
                        <a:t>"CC" SHARING NARANJA</a:t>
                      </a:r>
                      <a:br>
                        <a:rPr lang="en-GB" sz="1000" b="1" i="0" u="none" strike="noStrike">
                          <a:solidFill>
                            <a:srgbClr val="000000"/>
                          </a:solidFill>
                          <a:effectLst/>
                          <a:latin typeface="Calibri"/>
                        </a:rPr>
                      </a:br>
                      <a:r>
                        <a:rPr lang="en-GB" sz="1000" b="1" i="0" u="none" strike="noStrike">
                          <a:solidFill>
                            <a:srgbClr val="000000"/>
                          </a:solidFill>
                          <a:effectLst/>
                          <a:latin typeface="Calibri"/>
                        </a:rPr>
                        <a:t>(+60)</a:t>
                      </a:r>
                    </a:p>
                  </a:txBody>
                  <a:tcPr marL="8441" marR="8441" marT="84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168822">
                <a:tc>
                  <a:txBody>
                    <a:bodyPr/>
                    <a:lstStyle/>
                    <a:p>
                      <a:pPr algn="ctr" fontAlgn="b"/>
                      <a:r>
                        <a:rPr lang="en-GB" sz="1000" b="1" i="0" u="none" strike="noStrike">
                          <a:solidFill>
                            <a:srgbClr val="000000"/>
                          </a:solidFill>
                          <a:effectLst/>
                          <a:latin typeface="Calibri"/>
                        </a:rPr>
                        <a:t>A</a:t>
                      </a:r>
                    </a:p>
                  </a:txBody>
                  <a:tcPr marL="8441" marR="8441" marT="84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GB" sz="1000" b="1" i="0" u="none" strike="noStrike">
                          <a:solidFill>
                            <a:srgbClr val="000000"/>
                          </a:solidFill>
                          <a:effectLst/>
                          <a:latin typeface="Calibri"/>
                        </a:rPr>
                        <a:t>01</a:t>
                      </a:r>
                    </a:p>
                  </a:txBody>
                  <a:tcPr marL="8441" marR="8441" marT="84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ctr" fontAlgn="b"/>
                      <a:r>
                        <a:rPr lang="en-GB" sz="1000" b="1" i="0" u="none" strike="noStrike">
                          <a:solidFill>
                            <a:srgbClr val="FFFFFF"/>
                          </a:solidFill>
                          <a:effectLst/>
                          <a:latin typeface="Calibri"/>
                        </a:rPr>
                        <a:t>31</a:t>
                      </a:r>
                    </a:p>
                  </a:txBody>
                  <a:tcPr marL="8441" marR="8441" marT="84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GB" sz="1000" b="1" i="0" u="none" strike="noStrike">
                          <a:solidFill>
                            <a:srgbClr val="000000"/>
                          </a:solidFill>
                          <a:effectLst/>
                          <a:latin typeface="Calibri"/>
                        </a:rPr>
                        <a:t>61</a:t>
                      </a:r>
                    </a:p>
                  </a:txBody>
                  <a:tcPr marL="8441" marR="8441" marT="84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168822">
                <a:tc>
                  <a:txBody>
                    <a:bodyPr/>
                    <a:lstStyle/>
                    <a:p>
                      <a:pPr algn="ctr" fontAlgn="b"/>
                      <a:r>
                        <a:rPr lang="en-GB" sz="1000" b="1" i="0" u="none" strike="noStrike">
                          <a:solidFill>
                            <a:srgbClr val="000000"/>
                          </a:solidFill>
                          <a:effectLst/>
                          <a:latin typeface="Calibri"/>
                        </a:rPr>
                        <a:t>B</a:t>
                      </a:r>
                    </a:p>
                  </a:txBody>
                  <a:tcPr marL="8441" marR="8441" marT="84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GB" sz="1000" b="1" i="0" u="none" strike="noStrike">
                          <a:solidFill>
                            <a:srgbClr val="000000"/>
                          </a:solidFill>
                          <a:effectLst/>
                          <a:latin typeface="Calibri"/>
                        </a:rPr>
                        <a:t>02</a:t>
                      </a:r>
                    </a:p>
                  </a:txBody>
                  <a:tcPr marL="8441" marR="8441" marT="84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ctr" fontAlgn="b"/>
                      <a:r>
                        <a:rPr lang="en-GB" sz="1000" b="1" i="0" u="none" strike="noStrike">
                          <a:solidFill>
                            <a:srgbClr val="FFFFFF"/>
                          </a:solidFill>
                          <a:effectLst/>
                          <a:latin typeface="Calibri"/>
                        </a:rPr>
                        <a:t>32</a:t>
                      </a:r>
                    </a:p>
                  </a:txBody>
                  <a:tcPr marL="8441" marR="8441" marT="84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GB" sz="1000" b="1" i="0" u="none" strike="noStrike">
                          <a:solidFill>
                            <a:srgbClr val="000000"/>
                          </a:solidFill>
                          <a:effectLst/>
                          <a:latin typeface="Calibri"/>
                        </a:rPr>
                        <a:t>62</a:t>
                      </a:r>
                    </a:p>
                  </a:txBody>
                  <a:tcPr marL="8441" marR="8441" marT="84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168822">
                <a:tc>
                  <a:txBody>
                    <a:bodyPr/>
                    <a:lstStyle/>
                    <a:p>
                      <a:pPr algn="ctr" fontAlgn="b"/>
                      <a:r>
                        <a:rPr lang="en-GB" sz="1000" b="1" i="0" u="none" strike="noStrike">
                          <a:solidFill>
                            <a:srgbClr val="000000"/>
                          </a:solidFill>
                          <a:effectLst/>
                          <a:latin typeface="Calibri"/>
                        </a:rPr>
                        <a:t>C</a:t>
                      </a:r>
                    </a:p>
                  </a:txBody>
                  <a:tcPr marL="8441" marR="8441" marT="84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GB" sz="1000" b="1" i="0" u="none" strike="noStrike">
                          <a:solidFill>
                            <a:srgbClr val="000000"/>
                          </a:solidFill>
                          <a:effectLst/>
                          <a:latin typeface="Calibri"/>
                        </a:rPr>
                        <a:t>03</a:t>
                      </a:r>
                    </a:p>
                  </a:txBody>
                  <a:tcPr marL="8441" marR="8441" marT="84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ctr" fontAlgn="b"/>
                      <a:r>
                        <a:rPr lang="en-GB" sz="1000" b="1" i="0" u="none" strike="noStrike">
                          <a:solidFill>
                            <a:srgbClr val="FFFFFF"/>
                          </a:solidFill>
                          <a:effectLst/>
                          <a:latin typeface="Calibri"/>
                        </a:rPr>
                        <a:t>33</a:t>
                      </a:r>
                    </a:p>
                  </a:txBody>
                  <a:tcPr marL="8441" marR="8441" marT="84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GB" sz="1000" b="1" i="0" u="none" strike="noStrike">
                          <a:solidFill>
                            <a:srgbClr val="000000"/>
                          </a:solidFill>
                          <a:effectLst/>
                          <a:latin typeface="Calibri"/>
                        </a:rPr>
                        <a:t>63</a:t>
                      </a:r>
                    </a:p>
                  </a:txBody>
                  <a:tcPr marL="8441" marR="8441" marT="84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168822">
                <a:tc>
                  <a:txBody>
                    <a:bodyPr/>
                    <a:lstStyle/>
                    <a:p>
                      <a:pPr algn="ctr" fontAlgn="b"/>
                      <a:r>
                        <a:rPr lang="en-GB" sz="1000" b="1" i="0" u="none" strike="noStrike">
                          <a:solidFill>
                            <a:srgbClr val="000000"/>
                          </a:solidFill>
                          <a:effectLst/>
                          <a:latin typeface="Calibri"/>
                        </a:rPr>
                        <a:t>D</a:t>
                      </a:r>
                    </a:p>
                  </a:txBody>
                  <a:tcPr marL="8441" marR="8441" marT="84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GB" sz="1000" b="1" i="0" u="none" strike="noStrike">
                          <a:solidFill>
                            <a:srgbClr val="000000"/>
                          </a:solidFill>
                          <a:effectLst/>
                          <a:latin typeface="Calibri"/>
                        </a:rPr>
                        <a:t>04</a:t>
                      </a:r>
                    </a:p>
                  </a:txBody>
                  <a:tcPr marL="8441" marR="8441" marT="84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ctr" fontAlgn="b"/>
                      <a:r>
                        <a:rPr lang="en-GB" sz="1000" b="1" i="0" u="none" strike="noStrike">
                          <a:solidFill>
                            <a:srgbClr val="FFFFFF"/>
                          </a:solidFill>
                          <a:effectLst/>
                          <a:latin typeface="Calibri"/>
                        </a:rPr>
                        <a:t>34</a:t>
                      </a:r>
                    </a:p>
                  </a:txBody>
                  <a:tcPr marL="8441" marR="8441" marT="84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GB" sz="1000" b="1" i="0" u="none" strike="noStrike">
                          <a:solidFill>
                            <a:srgbClr val="000000"/>
                          </a:solidFill>
                          <a:effectLst/>
                          <a:latin typeface="Calibri"/>
                        </a:rPr>
                        <a:t>64</a:t>
                      </a:r>
                    </a:p>
                  </a:txBody>
                  <a:tcPr marL="8441" marR="8441" marT="84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168822">
                <a:tc>
                  <a:txBody>
                    <a:bodyPr/>
                    <a:lstStyle/>
                    <a:p>
                      <a:pPr algn="ctr" fontAlgn="b"/>
                      <a:r>
                        <a:rPr lang="en-GB" sz="1000" b="1" i="0" u="none" strike="noStrike">
                          <a:solidFill>
                            <a:srgbClr val="000000"/>
                          </a:solidFill>
                          <a:effectLst/>
                          <a:latin typeface="Calibri"/>
                        </a:rPr>
                        <a:t>E</a:t>
                      </a:r>
                    </a:p>
                  </a:txBody>
                  <a:tcPr marL="8441" marR="8441" marT="84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GB" sz="1000" b="1" i="0" u="none" strike="noStrike">
                          <a:solidFill>
                            <a:srgbClr val="000000"/>
                          </a:solidFill>
                          <a:effectLst/>
                          <a:latin typeface="Calibri"/>
                        </a:rPr>
                        <a:t>05</a:t>
                      </a:r>
                    </a:p>
                  </a:txBody>
                  <a:tcPr marL="8441" marR="8441" marT="84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ctr" fontAlgn="b"/>
                      <a:r>
                        <a:rPr lang="en-GB" sz="1000" b="1" i="0" u="none" strike="noStrike">
                          <a:solidFill>
                            <a:srgbClr val="FFFFFF"/>
                          </a:solidFill>
                          <a:effectLst/>
                          <a:latin typeface="Calibri"/>
                        </a:rPr>
                        <a:t>35</a:t>
                      </a:r>
                    </a:p>
                  </a:txBody>
                  <a:tcPr marL="8441" marR="8441" marT="84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GB" sz="1000" b="1" i="0" u="none" strike="noStrike">
                          <a:solidFill>
                            <a:srgbClr val="000000"/>
                          </a:solidFill>
                          <a:effectLst/>
                          <a:latin typeface="Calibri"/>
                        </a:rPr>
                        <a:t>65</a:t>
                      </a:r>
                    </a:p>
                  </a:txBody>
                  <a:tcPr marL="8441" marR="8441" marT="84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168822">
                <a:tc>
                  <a:txBody>
                    <a:bodyPr/>
                    <a:lstStyle/>
                    <a:p>
                      <a:pPr algn="ctr" fontAlgn="b"/>
                      <a:r>
                        <a:rPr lang="en-GB" sz="1000" b="1" i="0" u="none" strike="noStrike">
                          <a:solidFill>
                            <a:srgbClr val="000000"/>
                          </a:solidFill>
                          <a:effectLst/>
                          <a:latin typeface="Calibri"/>
                        </a:rPr>
                        <a:t>F</a:t>
                      </a:r>
                    </a:p>
                  </a:txBody>
                  <a:tcPr marL="8441" marR="8441" marT="84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GB" sz="1000" b="1" i="0" u="none" strike="noStrike">
                          <a:solidFill>
                            <a:srgbClr val="000000"/>
                          </a:solidFill>
                          <a:effectLst/>
                          <a:latin typeface="Calibri"/>
                        </a:rPr>
                        <a:t>06</a:t>
                      </a:r>
                    </a:p>
                  </a:txBody>
                  <a:tcPr marL="8441" marR="8441" marT="84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ctr" fontAlgn="b"/>
                      <a:r>
                        <a:rPr lang="en-GB" sz="1000" b="1" i="0" u="none" strike="noStrike">
                          <a:solidFill>
                            <a:srgbClr val="FFFFFF"/>
                          </a:solidFill>
                          <a:effectLst/>
                          <a:latin typeface="Calibri"/>
                        </a:rPr>
                        <a:t>36</a:t>
                      </a:r>
                    </a:p>
                  </a:txBody>
                  <a:tcPr marL="8441" marR="8441" marT="84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GB" sz="1000" b="1" i="0" u="none" strike="noStrike">
                          <a:solidFill>
                            <a:srgbClr val="000000"/>
                          </a:solidFill>
                          <a:effectLst/>
                          <a:latin typeface="Calibri"/>
                        </a:rPr>
                        <a:t>66</a:t>
                      </a:r>
                    </a:p>
                  </a:txBody>
                  <a:tcPr marL="8441" marR="8441" marT="84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168822">
                <a:tc>
                  <a:txBody>
                    <a:bodyPr/>
                    <a:lstStyle/>
                    <a:p>
                      <a:pPr algn="ctr" fontAlgn="b"/>
                      <a:r>
                        <a:rPr lang="en-GB" sz="1000" b="1" i="0" u="none" strike="noStrike">
                          <a:solidFill>
                            <a:srgbClr val="000000"/>
                          </a:solidFill>
                          <a:effectLst/>
                          <a:latin typeface="Calibri"/>
                        </a:rPr>
                        <a:t>G</a:t>
                      </a:r>
                    </a:p>
                  </a:txBody>
                  <a:tcPr marL="8441" marR="8441" marT="84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GB" sz="1000" b="1" i="0" u="none" strike="noStrike">
                          <a:solidFill>
                            <a:srgbClr val="000000"/>
                          </a:solidFill>
                          <a:effectLst/>
                          <a:latin typeface="Calibri"/>
                        </a:rPr>
                        <a:t>07</a:t>
                      </a:r>
                    </a:p>
                  </a:txBody>
                  <a:tcPr marL="8441" marR="8441" marT="84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ctr" fontAlgn="b"/>
                      <a:r>
                        <a:rPr lang="en-GB" sz="1000" b="1" i="0" u="none" strike="noStrike">
                          <a:solidFill>
                            <a:srgbClr val="FFFFFF"/>
                          </a:solidFill>
                          <a:effectLst/>
                          <a:latin typeface="Calibri"/>
                        </a:rPr>
                        <a:t>37</a:t>
                      </a:r>
                    </a:p>
                  </a:txBody>
                  <a:tcPr marL="8441" marR="8441" marT="84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GB" sz="1000" b="1" i="0" u="none" strike="noStrike">
                          <a:solidFill>
                            <a:srgbClr val="000000"/>
                          </a:solidFill>
                          <a:effectLst/>
                          <a:latin typeface="Calibri"/>
                        </a:rPr>
                        <a:t>67</a:t>
                      </a:r>
                    </a:p>
                  </a:txBody>
                  <a:tcPr marL="8441" marR="8441" marT="84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168822">
                <a:tc>
                  <a:txBody>
                    <a:bodyPr/>
                    <a:lstStyle/>
                    <a:p>
                      <a:pPr algn="ctr" fontAlgn="b"/>
                      <a:r>
                        <a:rPr lang="en-GB" sz="1000" b="1" i="0" u="none" strike="noStrike">
                          <a:solidFill>
                            <a:srgbClr val="000000"/>
                          </a:solidFill>
                          <a:effectLst/>
                          <a:latin typeface="Calibri"/>
                        </a:rPr>
                        <a:t>H</a:t>
                      </a:r>
                    </a:p>
                  </a:txBody>
                  <a:tcPr marL="8441" marR="8441" marT="84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GB" sz="1000" b="1" i="0" u="none" strike="noStrike">
                          <a:solidFill>
                            <a:srgbClr val="000000"/>
                          </a:solidFill>
                          <a:effectLst/>
                          <a:latin typeface="Calibri"/>
                        </a:rPr>
                        <a:t>08</a:t>
                      </a:r>
                    </a:p>
                  </a:txBody>
                  <a:tcPr marL="8441" marR="8441" marT="84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ctr" fontAlgn="b"/>
                      <a:r>
                        <a:rPr lang="en-GB" sz="1000" b="1" i="0" u="none" strike="noStrike">
                          <a:solidFill>
                            <a:srgbClr val="FFFFFF"/>
                          </a:solidFill>
                          <a:effectLst/>
                          <a:latin typeface="Calibri"/>
                        </a:rPr>
                        <a:t>38</a:t>
                      </a:r>
                    </a:p>
                  </a:txBody>
                  <a:tcPr marL="8441" marR="8441" marT="84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GB" sz="1000" b="1" i="0" u="none" strike="noStrike">
                          <a:solidFill>
                            <a:srgbClr val="000000"/>
                          </a:solidFill>
                          <a:effectLst/>
                          <a:latin typeface="Calibri"/>
                        </a:rPr>
                        <a:t>68</a:t>
                      </a:r>
                    </a:p>
                  </a:txBody>
                  <a:tcPr marL="8441" marR="8441" marT="84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168822">
                <a:tc>
                  <a:txBody>
                    <a:bodyPr/>
                    <a:lstStyle/>
                    <a:p>
                      <a:pPr algn="ctr" fontAlgn="b"/>
                      <a:r>
                        <a:rPr lang="en-GB" sz="1000" b="1" i="0" u="none" strike="noStrike">
                          <a:solidFill>
                            <a:srgbClr val="000000"/>
                          </a:solidFill>
                          <a:effectLst/>
                          <a:latin typeface="Calibri"/>
                        </a:rPr>
                        <a:t>I</a:t>
                      </a:r>
                    </a:p>
                  </a:txBody>
                  <a:tcPr marL="8441" marR="8441" marT="84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GB" sz="1000" b="1" i="0" u="none" strike="noStrike">
                          <a:solidFill>
                            <a:srgbClr val="000000"/>
                          </a:solidFill>
                          <a:effectLst/>
                          <a:latin typeface="Calibri"/>
                        </a:rPr>
                        <a:t>09</a:t>
                      </a:r>
                    </a:p>
                  </a:txBody>
                  <a:tcPr marL="8441" marR="8441" marT="84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ctr" fontAlgn="b"/>
                      <a:r>
                        <a:rPr lang="en-GB" sz="1000" b="1" i="0" u="none" strike="noStrike">
                          <a:solidFill>
                            <a:srgbClr val="FFFFFF"/>
                          </a:solidFill>
                          <a:effectLst/>
                          <a:latin typeface="Calibri"/>
                        </a:rPr>
                        <a:t>39</a:t>
                      </a:r>
                    </a:p>
                  </a:txBody>
                  <a:tcPr marL="8441" marR="8441" marT="84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GB" sz="1000" b="1" i="0" u="none" strike="noStrike">
                          <a:solidFill>
                            <a:srgbClr val="000000"/>
                          </a:solidFill>
                          <a:effectLst/>
                          <a:latin typeface="Calibri"/>
                        </a:rPr>
                        <a:t>69</a:t>
                      </a:r>
                    </a:p>
                  </a:txBody>
                  <a:tcPr marL="8441" marR="8441" marT="84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168822">
                <a:tc>
                  <a:txBody>
                    <a:bodyPr/>
                    <a:lstStyle/>
                    <a:p>
                      <a:pPr algn="ctr" fontAlgn="b"/>
                      <a:r>
                        <a:rPr lang="en-GB" sz="1000" b="1" i="0" u="none" strike="noStrike">
                          <a:solidFill>
                            <a:srgbClr val="000000"/>
                          </a:solidFill>
                          <a:effectLst/>
                          <a:latin typeface="Calibri"/>
                        </a:rPr>
                        <a:t>J</a:t>
                      </a:r>
                    </a:p>
                  </a:txBody>
                  <a:tcPr marL="8441" marR="8441" marT="84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GB" sz="1000" b="1" i="0" u="none" strike="noStrike">
                          <a:solidFill>
                            <a:srgbClr val="000000"/>
                          </a:solidFill>
                          <a:effectLst/>
                          <a:latin typeface="Calibri"/>
                        </a:rPr>
                        <a:t>10</a:t>
                      </a:r>
                    </a:p>
                  </a:txBody>
                  <a:tcPr marL="8441" marR="8441" marT="84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ctr" fontAlgn="b"/>
                      <a:r>
                        <a:rPr lang="en-GB" sz="1000" b="1" i="0" u="none" strike="noStrike">
                          <a:solidFill>
                            <a:srgbClr val="FFFFFF"/>
                          </a:solidFill>
                          <a:effectLst/>
                          <a:latin typeface="Calibri"/>
                        </a:rPr>
                        <a:t>40</a:t>
                      </a:r>
                    </a:p>
                  </a:txBody>
                  <a:tcPr marL="8441" marR="8441" marT="84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GB" sz="1000" b="1" i="0" u="none" strike="noStrike">
                          <a:solidFill>
                            <a:srgbClr val="000000"/>
                          </a:solidFill>
                          <a:effectLst/>
                          <a:latin typeface="Calibri"/>
                        </a:rPr>
                        <a:t>70</a:t>
                      </a:r>
                    </a:p>
                  </a:txBody>
                  <a:tcPr marL="8441" marR="8441" marT="84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168822">
                <a:tc>
                  <a:txBody>
                    <a:bodyPr/>
                    <a:lstStyle/>
                    <a:p>
                      <a:pPr algn="ctr" fontAlgn="b"/>
                      <a:r>
                        <a:rPr lang="en-GB" sz="1000" b="1" i="0" u="none" strike="noStrike">
                          <a:solidFill>
                            <a:srgbClr val="000000"/>
                          </a:solidFill>
                          <a:effectLst/>
                          <a:latin typeface="Calibri"/>
                        </a:rPr>
                        <a:t>K</a:t>
                      </a:r>
                    </a:p>
                  </a:txBody>
                  <a:tcPr marL="8441" marR="8441" marT="84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GB" sz="1000" b="1" i="0" u="none" strike="noStrike">
                          <a:solidFill>
                            <a:srgbClr val="000000"/>
                          </a:solidFill>
                          <a:effectLst/>
                          <a:latin typeface="Calibri"/>
                        </a:rPr>
                        <a:t>11</a:t>
                      </a:r>
                    </a:p>
                  </a:txBody>
                  <a:tcPr marL="8441" marR="8441" marT="84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ctr" fontAlgn="b"/>
                      <a:r>
                        <a:rPr lang="en-GB" sz="1000" b="1" i="0" u="none" strike="noStrike">
                          <a:solidFill>
                            <a:srgbClr val="FFFFFF"/>
                          </a:solidFill>
                          <a:effectLst/>
                          <a:latin typeface="Calibri"/>
                        </a:rPr>
                        <a:t>41</a:t>
                      </a:r>
                    </a:p>
                  </a:txBody>
                  <a:tcPr marL="8441" marR="8441" marT="84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GB" sz="1000" b="1" i="0" u="none" strike="noStrike">
                          <a:solidFill>
                            <a:srgbClr val="000000"/>
                          </a:solidFill>
                          <a:effectLst/>
                          <a:latin typeface="Calibri"/>
                        </a:rPr>
                        <a:t>71</a:t>
                      </a:r>
                    </a:p>
                  </a:txBody>
                  <a:tcPr marL="8441" marR="8441" marT="84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168822">
                <a:tc>
                  <a:txBody>
                    <a:bodyPr/>
                    <a:lstStyle/>
                    <a:p>
                      <a:pPr algn="ctr" fontAlgn="b"/>
                      <a:r>
                        <a:rPr lang="en-GB" sz="1000" b="1" i="0" u="none" strike="noStrike">
                          <a:solidFill>
                            <a:srgbClr val="000000"/>
                          </a:solidFill>
                          <a:effectLst/>
                          <a:latin typeface="Calibri"/>
                        </a:rPr>
                        <a:t>L</a:t>
                      </a:r>
                    </a:p>
                  </a:txBody>
                  <a:tcPr marL="8441" marR="8441" marT="84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GB" sz="1000" b="1" i="0" u="none" strike="noStrike">
                          <a:solidFill>
                            <a:srgbClr val="000000"/>
                          </a:solidFill>
                          <a:effectLst/>
                          <a:latin typeface="Calibri"/>
                        </a:rPr>
                        <a:t>12</a:t>
                      </a:r>
                    </a:p>
                  </a:txBody>
                  <a:tcPr marL="8441" marR="8441" marT="84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ctr" fontAlgn="b"/>
                      <a:r>
                        <a:rPr lang="en-GB" sz="1000" b="1" i="0" u="none" strike="noStrike">
                          <a:solidFill>
                            <a:srgbClr val="FFFFFF"/>
                          </a:solidFill>
                          <a:effectLst/>
                          <a:latin typeface="Calibri"/>
                        </a:rPr>
                        <a:t>42</a:t>
                      </a:r>
                    </a:p>
                  </a:txBody>
                  <a:tcPr marL="8441" marR="8441" marT="84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GB" sz="1000" b="1" i="0" u="none" strike="noStrike">
                          <a:solidFill>
                            <a:srgbClr val="000000"/>
                          </a:solidFill>
                          <a:effectLst/>
                          <a:latin typeface="Calibri"/>
                        </a:rPr>
                        <a:t>72</a:t>
                      </a:r>
                    </a:p>
                  </a:txBody>
                  <a:tcPr marL="8441" marR="8441" marT="84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168822">
                <a:tc>
                  <a:txBody>
                    <a:bodyPr/>
                    <a:lstStyle/>
                    <a:p>
                      <a:pPr algn="ctr" fontAlgn="b"/>
                      <a:r>
                        <a:rPr lang="en-GB" sz="1000" b="1" i="0" u="none" strike="noStrike">
                          <a:solidFill>
                            <a:srgbClr val="000000"/>
                          </a:solidFill>
                          <a:effectLst/>
                          <a:latin typeface="Calibri"/>
                        </a:rPr>
                        <a:t>M</a:t>
                      </a:r>
                    </a:p>
                  </a:txBody>
                  <a:tcPr marL="8441" marR="8441" marT="84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GB" sz="1000" b="1" i="0" u="none" strike="noStrike">
                          <a:solidFill>
                            <a:srgbClr val="000000"/>
                          </a:solidFill>
                          <a:effectLst/>
                          <a:latin typeface="Calibri"/>
                        </a:rPr>
                        <a:t>13</a:t>
                      </a:r>
                    </a:p>
                  </a:txBody>
                  <a:tcPr marL="8441" marR="8441" marT="84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ctr" fontAlgn="b"/>
                      <a:r>
                        <a:rPr lang="en-GB" sz="1000" b="1" i="0" u="none" strike="noStrike">
                          <a:solidFill>
                            <a:srgbClr val="FFFFFF"/>
                          </a:solidFill>
                          <a:effectLst/>
                          <a:latin typeface="Calibri"/>
                        </a:rPr>
                        <a:t>43</a:t>
                      </a:r>
                    </a:p>
                  </a:txBody>
                  <a:tcPr marL="8441" marR="8441" marT="84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GB" sz="1000" b="1" i="0" u="none" strike="noStrike">
                          <a:solidFill>
                            <a:srgbClr val="000000"/>
                          </a:solidFill>
                          <a:effectLst/>
                          <a:latin typeface="Calibri"/>
                        </a:rPr>
                        <a:t>73</a:t>
                      </a:r>
                    </a:p>
                  </a:txBody>
                  <a:tcPr marL="8441" marR="8441" marT="84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168822">
                <a:tc>
                  <a:txBody>
                    <a:bodyPr/>
                    <a:lstStyle/>
                    <a:p>
                      <a:pPr algn="ctr" fontAlgn="b"/>
                      <a:r>
                        <a:rPr lang="en-GB" sz="1000" b="1" i="0" u="none" strike="noStrike">
                          <a:solidFill>
                            <a:srgbClr val="000000"/>
                          </a:solidFill>
                          <a:effectLst/>
                          <a:latin typeface="Calibri"/>
                        </a:rPr>
                        <a:t>N</a:t>
                      </a:r>
                    </a:p>
                  </a:txBody>
                  <a:tcPr marL="8441" marR="8441" marT="84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GB" sz="1000" b="1" i="0" u="none" strike="noStrike">
                          <a:solidFill>
                            <a:srgbClr val="000000"/>
                          </a:solidFill>
                          <a:effectLst/>
                          <a:latin typeface="Calibri"/>
                        </a:rPr>
                        <a:t>14</a:t>
                      </a:r>
                    </a:p>
                  </a:txBody>
                  <a:tcPr marL="8441" marR="8441" marT="84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ctr" fontAlgn="b"/>
                      <a:r>
                        <a:rPr lang="en-GB" sz="1000" b="1" i="0" u="none" strike="noStrike">
                          <a:solidFill>
                            <a:srgbClr val="FFFFFF"/>
                          </a:solidFill>
                          <a:effectLst/>
                          <a:latin typeface="Calibri"/>
                        </a:rPr>
                        <a:t>44</a:t>
                      </a:r>
                    </a:p>
                  </a:txBody>
                  <a:tcPr marL="8441" marR="8441" marT="84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GB" sz="1000" b="1" i="0" u="none" strike="noStrike">
                          <a:solidFill>
                            <a:srgbClr val="000000"/>
                          </a:solidFill>
                          <a:effectLst/>
                          <a:latin typeface="Calibri"/>
                        </a:rPr>
                        <a:t>74</a:t>
                      </a:r>
                    </a:p>
                  </a:txBody>
                  <a:tcPr marL="8441" marR="8441" marT="84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168822">
                <a:tc>
                  <a:txBody>
                    <a:bodyPr/>
                    <a:lstStyle/>
                    <a:p>
                      <a:pPr algn="ctr" fontAlgn="b"/>
                      <a:r>
                        <a:rPr lang="en-GB" sz="1000" b="1" i="0" u="none" strike="noStrike">
                          <a:solidFill>
                            <a:srgbClr val="000000"/>
                          </a:solidFill>
                          <a:effectLst/>
                          <a:latin typeface="Calibri"/>
                        </a:rPr>
                        <a:t>O</a:t>
                      </a:r>
                    </a:p>
                  </a:txBody>
                  <a:tcPr marL="8441" marR="8441" marT="84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GB" sz="1000" b="1" i="0" u="none" strike="noStrike">
                          <a:solidFill>
                            <a:srgbClr val="000000"/>
                          </a:solidFill>
                          <a:effectLst/>
                          <a:latin typeface="Calibri"/>
                        </a:rPr>
                        <a:t>15</a:t>
                      </a:r>
                    </a:p>
                  </a:txBody>
                  <a:tcPr marL="8441" marR="8441" marT="84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ctr" fontAlgn="b"/>
                      <a:r>
                        <a:rPr lang="en-GB" sz="1000" b="1" i="0" u="none" strike="noStrike">
                          <a:solidFill>
                            <a:srgbClr val="FFFFFF"/>
                          </a:solidFill>
                          <a:effectLst/>
                          <a:latin typeface="Calibri"/>
                        </a:rPr>
                        <a:t>45</a:t>
                      </a:r>
                    </a:p>
                  </a:txBody>
                  <a:tcPr marL="8441" marR="8441" marT="84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GB" sz="1000" b="1" i="0" u="none" strike="noStrike">
                          <a:solidFill>
                            <a:srgbClr val="000000"/>
                          </a:solidFill>
                          <a:effectLst/>
                          <a:latin typeface="Calibri"/>
                        </a:rPr>
                        <a:t>75</a:t>
                      </a:r>
                    </a:p>
                  </a:txBody>
                  <a:tcPr marL="8441" marR="8441" marT="84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168822">
                <a:tc>
                  <a:txBody>
                    <a:bodyPr/>
                    <a:lstStyle/>
                    <a:p>
                      <a:pPr algn="ctr" fontAlgn="b"/>
                      <a:r>
                        <a:rPr lang="en-GB" sz="1000" b="1" i="0" u="none" strike="noStrike">
                          <a:solidFill>
                            <a:srgbClr val="000000"/>
                          </a:solidFill>
                          <a:effectLst/>
                          <a:latin typeface="Calibri"/>
                        </a:rPr>
                        <a:t>P</a:t>
                      </a:r>
                    </a:p>
                  </a:txBody>
                  <a:tcPr marL="8441" marR="8441" marT="84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GB" sz="1000" b="1" i="0" u="none" strike="noStrike">
                          <a:solidFill>
                            <a:srgbClr val="000000"/>
                          </a:solidFill>
                          <a:effectLst/>
                          <a:latin typeface="Calibri"/>
                        </a:rPr>
                        <a:t>16</a:t>
                      </a:r>
                    </a:p>
                  </a:txBody>
                  <a:tcPr marL="8441" marR="8441" marT="84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ctr" fontAlgn="b"/>
                      <a:r>
                        <a:rPr lang="en-GB" sz="1000" b="1" i="0" u="none" strike="noStrike">
                          <a:solidFill>
                            <a:srgbClr val="FFFFFF"/>
                          </a:solidFill>
                          <a:effectLst/>
                          <a:latin typeface="Calibri"/>
                        </a:rPr>
                        <a:t>46</a:t>
                      </a:r>
                    </a:p>
                  </a:txBody>
                  <a:tcPr marL="8441" marR="8441" marT="84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GB" sz="1000" b="1" i="0" u="none" strike="noStrike">
                          <a:solidFill>
                            <a:srgbClr val="000000"/>
                          </a:solidFill>
                          <a:effectLst/>
                          <a:latin typeface="Calibri"/>
                        </a:rPr>
                        <a:t>76</a:t>
                      </a:r>
                    </a:p>
                  </a:txBody>
                  <a:tcPr marL="8441" marR="8441" marT="84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168822">
                <a:tc>
                  <a:txBody>
                    <a:bodyPr/>
                    <a:lstStyle/>
                    <a:p>
                      <a:pPr algn="ctr" fontAlgn="b"/>
                      <a:r>
                        <a:rPr lang="en-GB" sz="1000" b="1" i="0" u="none" strike="noStrike">
                          <a:solidFill>
                            <a:srgbClr val="000000"/>
                          </a:solidFill>
                          <a:effectLst/>
                          <a:latin typeface="Calibri"/>
                        </a:rPr>
                        <a:t>Q</a:t>
                      </a:r>
                    </a:p>
                  </a:txBody>
                  <a:tcPr marL="8441" marR="8441" marT="84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GB" sz="1000" b="1" i="0" u="none" strike="noStrike">
                          <a:solidFill>
                            <a:srgbClr val="000000"/>
                          </a:solidFill>
                          <a:effectLst/>
                          <a:latin typeface="Calibri"/>
                        </a:rPr>
                        <a:t>17</a:t>
                      </a:r>
                    </a:p>
                  </a:txBody>
                  <a:tcPr marL="8441" marR="8441" marT="84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ctr" fontAlgn="b"/>
                      <a:r>
                        <a:rPr lang="en-GB" sz="1000" b="1" i="0" u="none" strike="noStrike">
                          <a:solidFill>
                            <a:srgbClr val="FFFFFF"/>
                          </a:solidFill>
                          <a:effectLst/>
                          <a:latin typeface="Calibri"/>
                        </a:rPr>
                        <a:t>47</a:t>
                      </a:r>
                    </a:p>
                  </a:txBody>
                  <a:tcPr marL="8441" marR="8441" marT="84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GB" sz="1000" b="1" i="0" u="none" strike="noStrike">
                          <a:solidFill>
                            <a:srgbClr val="000000"/>
                          </a:solidFill>
                          <a:effectLst/>
                          <a:latin typeface="Calibri"/>
                        </a:rPr>
                        <a:t>77</a:t>
                      </a:r>
                    </a:p>
                  </a:txBody>
                  <a:tcPr marL="8441" marR="8441" marT="84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168822">
                <a:tc>
                  <a:txBody>
                    <a:bodyPr/>
                    <a:lstStyle/>
                    <a:p>
                      <a:pPr algn="ctr" fontAlgn="b"/>
                      <a:r>
                        <a:rPr lang="en-GB" sz="1000" b="1" i="0" u="none" strike="noStrike">
                          <a:solidFill>
                            <a:srgbClr val="000000"/>
                          </a:solidFill>
                          <a:effectLst/>
                          <a:latin typeface="Calibri"/>
                        </a:rPr>
                        <a:t>R</a:t>
                      </a:r>
                    </a:p>
                  </a:txBody>
                  <a:tcPr marL="8441" marR="8441" marT="84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GB" sz="1000" b="1" i="0" u="none" strike="noStrike">
                          <a:solidFill>
                            <a:srgbClr val="000000"/>
                          </a:solidFill>
                          <a:effectLst/>
                          <a:latin typeface="Calibri"/>
                        </a:rPr>
                        <a:t>18</a:t>
                      </a:r>
                    </a:p>
                  </a:txBody>
                  <a:tcPr marL="8441" marR="8441" marT="84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ctr" fontAlgn="b"/>
                      <a:r>
                        <a:rPr lang="en-GB" sz="1000" b="1" i="0" u="none" strike="noStrike">
                          <a:solidFill>
                            <a:srgbClr val="FFFFFF"/>
                          </a:solidFill>
                          <a:effectLst/>
                          <a:latin typeface="Calibri"/>
                        </a:rPr>
                        <a:t>48</a:t>
                      </a:r>
                    </a:p>
                  </a:txBody>
                  <a:tcPr marL="8441" marR="8441" marT="84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GB" sz="1000" b="1" i="0" u="none" strike="noStrike">
                          <a:solidFill>
                            <a:srgbClr val="000000"/>
                          </a:solidFill>
                          <a:effectLst/>
                          <a:latin typeface="Calibri"/>
                        </a:rPr>
                        <a:t>78</a:t>
                      </a:r>
                    </a:p>
                  </a:txBody>
                  <a:tcPr marL="8441" marR="8441" marT="84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168822">
                <a:tc>
                  <a:txBody>
                    <a:bodyPr/>
                    <a:lstStyle/>
                    <a:p>
                      <a:pPr algn="ctr" fontAlgn="b"/>
                      <a:r>
                        <a:rPr lang="en-GB" sz="1000" b="1" i="0" u="none" strike="noStrike">
                          <a:solidFill>
                            <a:srgbClr val="000000"/>
                          </a:solidFill>
                          <a:effectLst/>
                          <a:latin typeface="Calibri"/>
                        </a:rPr>
                        <a:t>S</a:t>
                      </a:r>
                    </a:p>
                  </a:txBody>
                  <a:tcPr marL="8441" marR="8441" marT="84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GB" sz="1000" b="1" i="0" u="none" strike="noStrike">
                          <a:solidFill>
                            <a:srgbClr val="000000"/>
                          </a:solidFill>
                          <a:effectLst/>
                          <a:latin typeface="Calibri"/>
                        </a:rPr>
                        <a:t>19</a:t>
                      </a:r>
                    </a:p>
                  </a:txBody>
                  <a:tcPr marL="8441" marR="8441" marT="84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ctr" fontAlgn="b"/>
                      <a:r>
                        <a:rPr lang="en-GB" sz="1000" b="1" i="0" u="none" strike="noStrike">
                          <a:solidFill>
                            <a:srgbClr val="FFFFFF"/>
                          </a:solidFill>
                          <a:effectLst/>
                          <a:latin typeface="Calibri"/>
                        </a:rPr>
                        <a:t>49</a:t>
                      </a:r>
                    </a:p>
                  </a:txBody>
                  <a:tcPr marL="8441" marR="8441" marT="84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GB" sz="1000" b="1" i="0" u="none" strike="noStrike">
                          <a:solidFill>
                            <a:srgbClr val="000000"/>
                          </a:solidFill>
                          <a:effectLst/>
                          <a:latin typeface="Calibri"/>
                        </a:rPr>
                        <a:t>79</a:t>
                      </a:r>
                    </a:p>
                  </a:txBody>
                  <a:tcPr marL="8441" marR="8441" marT="84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168822">
                <a:tc>
                  <a:txBody>
                    <a:bodyPr/>
                    <a:lstStyle/>
                    <a:p>
                      <a:pPr algn="ctr" fontAlgn="b"/>
                      <a:r>
                        <a:rPr lang="en-GB" sz="1000" b="1" i="0" u="none" strike="noStrike">
                          <a:solidFill>
                            <a:srgbClr val="000000"/>
                          </a:solidFill>
                          <a:effectLst/>
                          <a:latin typeface="Calibri"/>
                        </a:rPr>
                        <a:t>T</a:t>
                      </a:r>
                    </a:p>
                  </a:txBody>
                  <a:tcPr marL="8441" marR="8441" marT="84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GB" sz="1000" b="1" i="0" u="none" strike="noStrike">
                          <a:solidFill>
                            <a:srgbClr val="000000"/>
                          </a:solidFill>
                          <a:effectLst/>
                          <a:latin typeface="Calibri"/>
                        </a:rPr>
                        <a:t>20</a:t>
                      </a:r>
                    </a:p>
                  </a:txBody>
                  <a:tcPr marL="8441" marR="8441" marT="84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ctr" fontAlgn="b"/>
                      <a:r>
                        <a:rPr lang="en-GB" sz="1000" b="1" i="0" u="none" strike="noStrike">
                          <a:solidFill>
                            <a:srgbClr val="FFFFFF"/>
                          </a:solidFill>
                          <a:effectLst/>
                          <a:latin typeface="Calibri"/>
                        </a:rPr>
                        <a:t>50</a:t>
                      </a:r>
                    </a:p>
                  </a:txBody>
                  <a:tcPr marL="8441" marR="8441" marT="84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GB" sz="1000" b="1" i="0" u="none" strike="noStrike">
                          <a:solidFill>
                            <a:srgbClr val="000000"/>
                          </a:solidFill>
                          <a:effectLst/>
                          <a:latin typeface="Calibri"/>
                        </a:rPr>
                        <a:t>80</a:t>
                      </a:r>
                    </a:p>
                  </a:txBody>
                  <a:tcPr marL="8441" marR="8441" marT="84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168822">
                <a:tc>
                  <a:txBody>
                    <a:bodyPr/>
                    <a:lstStyle/>
                    <a:p>
                      <a:pPr algn="ctr" fontAlgn="b"/>
                      <a:r>
                        <a:rPr lang="en-GB" sz="1000" b="1" i="0" u="none" strike="noStrike">
                          <a:solidFill>
                            <a:srgbClr val="000000"/>
                          </a:solidFill>
                          <a:effectLst/>
                          <a:latin typeface="Calibri"/>
                        </a:rPr>
                        <a:t>U</a:t>
                      </a:r>
                    </a:p>
                  </a:txBody>
                  <a:tcPr marL="8441" marR="8441" marT="84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GB" sz="1000" b="1" i="0" u="none" strike="noStrike">
                          <a:solidFill>
                            <a:srgbClr val="000000"/>
                          </a:solidFill>
                          <a:effectLst/>
                          <a:latin typeface="Calibri"/>
                        </a:rPr>
                        <a:t>21</a:t>
                      </a:r>
                    </a:p>
                  </a:txBody>
                  <a:tcPr marL="8441" marR="8441" marT="84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ctr" fontAlgn="b"/>
                      <a:r>
                        <a:rPr lang="en-GB" sz="1000" b="1" i="0" u="none" strike="noStrike">
                          <a:solidFill>
                            <a:srgbClr val="FFFFFF"/>
                          </a:solidFill>
                          <a:effectLst/>
                          <a:latin typeface="Calibri"/>
                        </a:rPr>
                        <a:t>51</a:t>
                      </a:r>
                    </a:p>
                  </a:txBody>
                  <a:tcPr marL="8441" marR="8441" marT="84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GB" sz="1000" b="1" i="0" u="none" strike="noStrike">
                          <a:solidFill>
                            <a:srgbClr val="000000"/>
                          </a:solidFill>
                          <a:effectLst/>
                          <a:latin typeface="Calibri"/>
                        </a:rPr>
                        <a:t>81</a:t>
                      </a:r>
                    </a:p>
                  </a:txBody>
                  <a:tcPr marL="8441" marR="8441" marT="84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168822">
                <a:tc>
                  <a:txBody>
                    <a:bodyPr/>
                    <a:lstStyle/>
                    <a:p>
                      <a:pPr algn="ctr" fontAlgn="b"/>
                      <a:r>
                        <a:rPr lang="en-GB" sz="1000" b="1" i="0" u="none" strike="noStrike">
                          <a:solidFill>
                            <a:srgbClr val="000000"/>
                          </a:solidFill>
                          <a:effectLst/>
                          <a:latin typeface="Calibri"/>
                        </a:rPr>
                        <a:t>V</a:t>
                      </a:r>
                    </a:p>
                  </a:txBody>
                  <a:tcPr marL="8441" marR="8441" marT="84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GB" sz="1000" b="1" i="0" u="none" strike="noStrike">
                          <a:solidFill>
                            <a:srgbClr val="000000"/>
                          </a:solidFill>
                          <a:effectLst/>
                          <a:latin typeface="Calibri"/>
                        </a:rPr>
                        <a:t>22</a:t>
                      </a:r>
                    </a:p>
                  </a:txBody>
                  <a:tcPr marL="8441" marR="8441" marT="84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ctr" fontAlgn="b"/>
                      <a:r>
                        <a:rPr lang="en-GB" sz="1000" b="1" i="0" u="none" strike="noStrike">
                          <a:solidFill>
                            <a:srgbClr val="FFFFFF"/>
                          </a:solidFill>
                          <a:effectLst/>
                          <a:latin typeface="Calibri"/>
                        </a:rPr>
                        <a:t>52</a:t>
                      </a:r>
                    </a:p>
                  </a:txBody>
                  <a:tcPr marL="8441" marR="8441" marT="84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GB" sz="1000" b="1" i="0" u="none" strike="noStrike">
                          <a:solidFill>
                            <a:srgbClr val="000000"/>
                          </a:solidFill>
                          <a:effectLst/>
                          <a:latin typeface="Calibri"/>
                        </a:rPr>
                        <a:t>82</a:t>
                      </a:r>
                    </a:p>
                  </a:txBody>
                  <a:tcPr marL="8441" marR="8441" marT="84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168822">
                <a:tc>
                  <a:txBody>
                    <a:bodyPr/>
                    <a:lstStyle/>
                    <a:p>
                      <a:pPr algn="ctr" fontAlgn="b"/>
                      <a:r>
                        <a:rPr lang="en-GB" sz="1000" b="1" i="0" u="none" strike="noStrike">
                          <a:solidFill>
                            <a:srgbClr val="000000"/>
                          </a:solidFill>
                          <a:effectLst/>
                          <a:latin typeface="Calibri"/>
                        </a:rPr>
                        <a:t>W</a:t>
                      </a:r>
                    </a:p>
                  </a:txBody>
                  <a:tcPr marL="8441" marR="8441" marT="84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GB" sz="1000" b="1" i="0" u="none" strike="noStrike">
                          <a:solidFill>
                            <a:srgbClr val="000000"/>
                          </a:solidFill>
                          <a:effectLst/>
                          <a:latin typeface="Calibri"/>
                        </a:rPr>
                        <a:t>23</a:t>
                      </a:r>
                    </a:p>
                  </a:txBody>
                  <a:tcPr marL="8441" marR="8441" marT="84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ctr" fontAlgn="b"/>
                      <a:r>
                        <a:rPr lang="en-GB" sz="1000" b="1" i="0" u="none" strike="noStrike">
                          <a:solidFill>
                            <a:srgbClr val="FFFFFF"/>
                          </a:solidFill>
                          <a:effectLst/>
                          <a:latin typeface="Calibri"/>
                        </a:rPr>
                        <a:t>53</a:t>
                      </a:r>
                    </a:p>
                  </a:txBody>
                  <a:tcPr marL="8441" marR="8441" marT="84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GB" sz="1000" b="1" i="0" u="none" strike="noStrike">
                          <a:solidFill>
                            <a:srgbClr val="000000"/>
                          </a:solidFill>
                          <a:effectLst/>
                          <a:latin typeface="Calibri"/>
                        </a:rPr>
                        <a:t>83</a:t>
                      </a:r>
                    </a:p>
                  </a:txBody>
                  <a:tcPr marL="8441" marR="8441" marT="84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168822">
                <a:tc>
                  <a:txBody>
                    <a:bodyPr/>
                    <a:lstStyle/>
                    <a:p>
                      <a:pPr algn="ctr" fontAlgn="b"/>
                      <a:r>
                        <a:rPr lang="en-GB" sz="1000" b="1" i="0" u="none" strike="noStrike">
                          <a:solidFill>
                            <a:srgbClr val="000000"/>
                          </a:solidFill>
                          <a:effectLst/>
                          <a:latin typeface="Calibri"/>
                        </a:rPr>
                        <a:t>X</a:t>
                      </a:r>
                    </a:p>
                  </a:txBody>
                  <a:tcPr marL="8441" marR="8441" marT="84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GB" sz="1000" b="1" i="0" u="none" strike="noStrike">
                          <a:solidFill>
                            <a:srgbClr val="000000"/>
                          </a:solidFill>
                          <a:effectLst/>
                          <a:latin typeface="Calibri"/>
                        </a:rPr>
                        <a:t>24</a:t>
                      </a:r>
                    </a:p>
                  </a:txBody>
                  <a:tcPr marL="8441" marR="8441" marT="84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ctr" fontAlgn="b"/>
                      <a:r>
                        <a:rPr lang="en-GB" sz="1000" b="1" i="0" u="none" strike="noStrike">
                          <a:solidFill>
                            <a:srgbClr val="FFFFFF"/>
                          </a:solidFill>
                          <a:effectLst/>
                          <a:latin typeface="Calibri"/>
                        </a:rPr>
                        <a:t>54</a:t>
                      </a:r>
                    </a:p>
                  </a:txBody>
                  <a:tcPr marL="8441" marR="8441" marT="84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GB" sz="1000" b="1" i="0" u="none" strike="noStrike">
                          <a:solidFill>
                            <a:srgbClr val="000000"/>
                          </a:solidFill>
                          <a:effectLst/>
                          <a:latin typeface="Calibri"/>
                        </a:rPr>
                        <a:t>84</a:t>
                      </a:r>
                    </a:p>
                  </a:txBody>
                  <a:tcPr marL="8441" marR="8441" marT="84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168822">
                <a:tc>
                  <a:txBody>
                    <a:bodyPr/>
                    <a:lstStyle/>
                    <a:p>
                      <a:pPr algn="ctr" fontAlgn="b"/>
                      <a:r>
                        <a:rPr lang="en-GB" sz="1000" b="1" i="0" u="none" strike="noStrike">
                          <a:solidFill>
                            <a:srgbClr val="000000"/>
                          </a:solidFill>
                          <a:effectLst/>
                          <a:latin typeface="Calibri"/>
                        </a:rPr>
                        <a:t>Y</a:t>
                      </a:r>
                    </a:p>
                  </a:txBody>
                  <a:tcPr marL="8441" marR="8441" marT="84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GB" sz="1000" b="1" i="0" u="none" strike="noStrike">
                          <a:solidFill>
                            <a:srgbClr val="000000"/>
                          </a:solidFill>
                          <a:effectLst/>
                          <a:latin typeface="Calibri"/>
                        </a:rPr>
                        <a:t>25</a:t>
                      </a:r>
                    </a:p>
                  </a:txBody>
                  <a:tcPr marL="8441" marR="8441" marT="84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ctr" fontAlgn="b"/>
                      <a:r>
                        <a:rPr lang="en-GB" sz="1000" b="1" i="0" u="none" strike="noStrike">
                          <a:solidFill>
                            <a:srgbClr val="FFFFFF"/>
                          </a:solidFill>
                          <a:effectLst/>
                          <a:latin typeface="Calibri"/>
                        </a:rPr>
                        <a:t>55</a:t>
                      </a:r>
                    </a:p>
                  </a:txBody>
                  <a:tcPr marL="8441" marR="8441" marT="84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GB" sz="1000" b="1" i="0" u="none" strike="noStrike">
                          <a:solidFill>
                            <a:srgbClr val="000000"/>
                          </a:solidFill>
                          <a:effectLst/>
                          <a:latin typeface="Calibri"/>
                        </a:rPr>
                        <a:t>85</a:t>
                      </a:r>
                    </a:p>
                  </a:txBody>
                  <a:tcPr marL="8441" marR="8441" marT="84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168822">
                <a:tc>
                  <a:txBody>
                    <a:bodyPr/>
                    <a:lstStyle/>
                    <a:p>
                      <a:pPr algn="ctr" fontAlgn="b"/>
                      <a:r>
                        <a:rPr lang="en-GB" sz="1000" b="1" i="0" u="none" strike="noStrike">
                          <a:solidFill>
                            <a:srgbClr val="000000"/>
                          </a:solidFill>
                          <a:effectLst/>
                          <a:latin typeface="Calibri"/>
                        </a:rPr>
                        <a:t>Z</a:t>
                      </a:r>
                    </a:p>
                  </a:txBody>
                  <a:tcPr marL="8441" marR="8441" marT="84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GB" sz="1000" b="1" i="0" u="none" strike="noStrike">
                          <a:solidFill>
                            <a:srgbClr val="000000"/>
                          </a:solidFill>
                          <a:effectLst/>
                          <a:latin typeface="Calibri"/>
                        </a:rPr>
                        <a:t>26</a:t>
                      </a:r>
                    </a:p>
                  </a:txBody>
                  <a:tcPr marL="8441" marR="8441" marT="84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ctr" fontAlgn="b"/>
                      <a:r>
                        <a:rPr lang="en-GB" sz="1000" b="1" i="0" u="none" strike="noStrike">
                          <a:solidFill>
                            <a:srgbClr val="FFFFFF"/>
                          </a:solidFill>
                          <a:effectLst/>
                          <a:latin typeface="Calibri"/>
                        </a:rPr>
                        <a:t>56</a:t>
                      </a:r>
                    </a:p>
                  </a:txBody>
                  <a:tcPr marL="8441" marR="8441" marT="84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GB" sz="1000" b="1" i="0" u="none" strike="noStrike" dirty="0">
                          <a:solidFill>
                            <a:srgbClr val="000000"/>
                          </a:solidFill>
                          <a:effectLst/>
                          <a:latin typeface="Calibri"/>
                        </a:rPr>
                        <a:t>86</a:t>
                      </a:r>
                    </a:p>
                  </a:txBody>
                  <a:tcPr marL="8441" marR="8441" marT="84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bl>
          </a:graphicData>
        </a:graphic>
      </p:graphicFrame>
    </p:spTree>
    <p:extLst>
      <p:ext uri="{BB962C8B-B14F-4D97-AF65-F5344CB8AC3E}">
        <p14:creationId xmlns:p14="http://schemas.microsoft.com/office/powerpoint/2010/main" val="11769992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3"/>
          <p:cNvSpPr>
            <a:spLocks noGrp="1"/>
          </p:cNvSpPr>
          <p:nvPr>
            <p:ph type="title"/>
          </p:nvPr>
        </p:nvSpPr>
        <p:spPr>
          <a:xfrm>
            <a:off x="492826" y="344302"/>
            <a:ext cx="7354888" cy="563563"/>
          </a:xfrm>
        </p:spPr>
        <p:txBody>
          <a:bodyPr/>
          <a:lstStyle/>
          <a:p>
            <a:pPr eaLnBrk="1" hangingPunct="1"/>
            <a:r>
              <a:rPr lang="es-ES" dirty="0"/>
              <a:t>Índice</a:t>
            </a:r>
            <a:endParaRPr lang="en-GB" dirty="0"/>
          </a:p>
        </p:txBody>
      </p:sp>
      <p:sp>
        <p:nvSpPr>
          <p:cNvPr id="11267" name="Content Placeholder 14"/>
          <p:cNvSpPr>
            <a:spLocks noGrp="1"/>
          </p:cNvSpPr>
          <p:nvPr>
            <p:ph idx="1"/>
          </p:nvPr>
        </p:nvSpPr>
        <p:spPr>
          <a:xfrm>
            <a:off x="434917" y="1197325"/>
            <a:ext cx="8369167" cy="4767541"/>
          </a:xfrm>
        </p:spPr>
        <p:txBody>
          <a:bodyPr/>
          <a:lstStyle/>
          <a:p>
            <a:pPr algn="just"/>
            <a:r>
              <a:rPr lang="es-ES" dirty="0">
                <a:cs typeface="Arial" charset="0"/>
              </a:rPr>
              <a:t>Plantillas</a:t>
            </a:r>
            <a:r>
              <a:rPr lang="es-ES" sz="2400" dirty="0">
                <a:cs typeface="Arial" charset="0"/>
              </a:rPr>
              <a:t> </a:t>
            </a:r>
            <a:r>
              <a:rPr lang="es-ES" dirty="0">
                <a:cs typeface="Arial" charset="0"/>
              </a:rPr>
              <a:t>de integración 4G</a:t>
            </a:r>
          </a:p>
          <a:p>
            <a:pPr algn="just"/>
            <a:r>
              <a:rPr lang="es-ES" dirty="0">
                <a:cs typeface="Arial" charset="0"/>
              </a:rPr>
              <a:t>Datos Radio de Nodo y Celda</a:t>
            </a:r>
          </a:p>
          <a:p>
            <a:pPr algn="just"/>
            <a:r>
              <a:rPr lang="es-ES" dirty="0"/>
              <a:t>Priorización de capas LTE y 3G para movilidad</a:t>
            </a:r>
            <a:endParaRPr lang="es-ES" dirty="0">
              <a:cs typeface="Arial" charset="0"/>
            </a:endParaRPr>
          </a:p>
          <a:p>
            <a:pPr algn="just"/>
            <a:r>
              <a:rPr lang="es-ES" dirty="0"/>
              <a:t>Configuración de la Movilidad 4G </a:t>
            </a:r>
            <a:r>
              <a:rPr lang="es-ES" dirty="0">
                <a:sym typeface="Wingdings" panose="05000000000000000000" pitchFamily="2" charset="2"/>
              </a:rPr>
              <a:t> 4G</a:t>
            </a:r>
            <a:endParaRPr lang="es-ES" dirty="0">
              <a:cs typeface="Arial" charset="0"/>
            </a:endParaRPr>
          </a:p>
          <a:p>
            <a:pPr algn="just"/>
            <a:r>
              <a:rPr lang="es-ES" dirty="0"/>
              <a:t>Configuración de la Movilidad 4G </a:t>
            </a:r>
            <a:r>
              <a:rPr lang="es-ES" dirty="0">
                <a:sym typeface="Wingdings" panose="05000000000000000000" pitchFamily="2" charset="2"/>
              </a:rPr>
              <a:t> 3G</a:t>
            </a:r>
            <a:endParaRPr lang="es-ES" dirty="0">
              <a:cs typeface="Arial" charset="0"/>
              <a:sym typeface="Wingdings" panose="05000000000000000000" pitchFamily="2" charset="2"/>
            </a:endParaRPr>
          </a:p>
          <a:p>
            <a:pPr algn="just"/>
            <a:r>
              <a:rPr lang="es-ES" dirty="0"/>
              <a:t>Configuración de la Movilidad 3G </a:t>
            </a:r>
            <a:r>
              <a:rPr lang="es-ES" dirty="0">
                <a:sym typeface="Wingdings" panose="05000000000000000000" pitchFamily="2" charset="2"/>
              </a:rPr>
              <a:t> 4G</a:t>
            </a:r>
          </a:p>
          <a:p>
            <a:pPr algn="just"/>
            <a:r>
              <a:rPr lang="es-ES" dirty="0">
                <a:cs typeface="Arial" charset="0"/>
                <a:sym typeface="Wingdings" panose="05000000000000000000" pitchFamily="2" charset="2"/>
              </a:rPr>
              <a:t>Activación del </a:t>
            </a:r>
            <a:r>
              <a:rPr lang="es-ES" dirty="0" err="1">
                <a:cs typeface="Arial" charset="0"/>
                <a:sym typeface="Wingdings" panose="05000000000000000000" pitchFamily="2" charset="2"/>
              </a:rPr>
              <a:t>Fast</a:t>
            </a:r>
            <a:r>
              <a:rPr lang="es-ES" dirty="0">
                <a:cs typeface="Arial" charset="0"/>
                <a:sym typeface="Wingdings" panose="05000000000000000000" pitchFamily="2" charset="2"/>
              </a:rPr>
              <a:t> </a:t>
            </a:r>
            <a:r>
              <a:rPr lang="es-ES" dirty="0" err="1">
                <a:cs typeface="Arial" charset="0"/>
                <a:sym typeface="Wingdings" panose="05000000000000000000" pitchFamily="2" charset="2"/>
              </a:rPr>
              <a:t>Return</a:t>
            </a:r>
            <a:r>
              <a:rPr lang="es-ES" dirty="0">
                <a:cs typeface="Arial" charset="0"/>
                <a:sym typeface="Wingdings" panose="05000000000000000000" pitchFamily="2" charset="2"/>
              </a:rPr>
              <a:t> a 4G en la red 3G</a:t>
            </a:r>
          </a:p>
          <a:p>
            <a:pPr algn="just"/>
            <a:r>
              <a:rPr lang="es-ES" dirty="0">
                <a:cs typeface="Arial" charset="0"/>
                <a:sym typeface="Wingdings" panose="05000000000000000000" pitchFamily="2" charset="2"/>
              </a:rPr>
              <a:t>Activación de </a:t>
            </a:r>
            <a:r>
              <a:rPr lang="es-ES" dirty="0" err="1">
                <a:cs typeface="Arial" charset="0"/>
                <a:sym typeface="Wingdings" panose="05000000000000000000" pitchFamily="2" charset="2"/>
              </a:rPr>
              <a:t>Carrier</a:t>
            </a:r>
            <a:r>
              <a:rPr lang="es-ES" dirty="0">
                <a:cs typeface="Arial" charset="0"/>
                <a:sym typeface="Wingdings" panose="05000000000000000000" pitchFamily="2" charset="2"/>
              </a:rPr>
              <a:t> </a:t>
            </a:r>
            <a:r>
              <a:rPr lang="es-ES" dirty="0" err="1">
                <a:cs typeface="Arial" charset="0"/>
                <a:sym typeface="Wingdings" panose="05000000000000000000" pitchFamily="2" charset="2"/>
              </a:rPr>
              <a:t>Aggregation</a:t>
            </a:r>
            <a:r>
              <a:rPr lang="es-ES" dirty="0">
                <a:cs typeface="Arial" charset="0"/>
                <a:sym typeface="Wingdings" panose="05000000000000000000" pitchFamily="2" charset="2"/>
              </a:rPr>
              <a:t> – solo zona Roja</a:t>
            </a:r>
          </a:p>
          <a:p>
            <a:pPr algn="just"/>
            <a:r>
              <a:rPr lang="es-ES" dirty="0" err="1">
                <a:cs typeface="Arial" charset="0"/>
              </a:rPr>
              <a:t>Backup</a:t>
            </a:r>
            <a:r>
              <a:rPr lang="es-ES" dirty="0">
                <a:cs typeface="Arial" charset="0"/>
              </a:rPr>
              <a:t> </a:t>
            </a:r>
            <a:r>
              <a:rPr lang="es-ES" dirty="0" err="1">
                <a:cs typeface="Arial" charset="0"/>
              </a:rPr>
              <a:t>slides</a:t>
            </a:r>
            <a:r>
              <a:rPr lang="es-ES" dirty="0">
                <a:cs typeface="Arial" charset="0"/>
              </a:rPr>
              <a:t>. </a:t>
            </a:r>
          </a:p>
          <a:p>
            <a:pPr marL="542925" lvl="2" indent="0" algn="just" eaLnBrk="1" hangingPunct="1">
              <a:buNone/>
            </a:pPr>
            <a:endParaRPr lang="en-GB" sz="2000" dirty="0">
              <a:cs typeface="Arial" charset="0"/>
            </a:endParaRPr>
          </a:p>
        </p:txBody>
      </p:sp>
    </p:spTree>
  </p:cSld>
  <p:clrMapOvr>
    <a:masterClrMapping/>
  </p:clrMapOvr>
  <p:transition spd="slow">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Sector ID y Sector </a:t>
            </a:r>
            <a:r>
              <a:rPr lang="es-ES" dirty="0" err="1" smtClean="0"/>
              <a:t>Equipment</a:t>
            </a:r>
            <a:r>
              <a:rPr lang="es-ES" dirty="0" smtClean="0"/>
              <a:t> ID – zona Roja</a:t>
            </a:r>
            <a:endParaRPr lang="en-GB" dirty="0"/>
          </a:p>
        </p:txBody>
      </p:sp>
      <p:sp>
        <p:nvSpPr>
          <p:cNvPr id="3" name="2 Marcador de contenido"/>
          <p:cNvSpPr>
            <a:spLocks noGrp="1"/>
          </p:cNvSpPr>
          <p:nvPr>
            <p:ph idx="1"/>
          </p:nvPr>
        </p:nvSpPr>
        <p:spPr>
          <a:xfrm>
            <a:off x="212651" y="937004"/>
            <a:ext cx="8729330" cy="5633917"/>
          </a:xfrm>
        </p:spPr>
        <p:txBody>
          <a:bodyPr/>
          <a:lstStyle/>
          <a:p>
            <a:r>
              <a:rPr lang="es-ES" dirty="0" smtClean="0">
                <a:sym typeface="Wingdings" pitchFamily="2" charset="2"/>
              </a:rPr>
              <a:t>Sector ID: identifica la RRU (sector) y las bocas de la RRU por el que radiará la celda</a:t>
            </a:r>
          </a:p>
          <a:p>
            <a:r>
              <a:rPr lang="es-ES" dirty="0" smtClean="0">
                <a:sym typeface="Wingdings" pitchFamily="2" charset="2"/>
              </a:rPr>
              <a:t>Sector </a:t>
            </a:r>
            <a:r>
              <a:rPr lang="es-ES" dirty="0" err="1" smtClean="0">
                <a:sym typeface="Wingdings" pitchFamily="2" charset="2"/>
              </a:rPr>
              <a:t>Eqm</a:t>
            </a:r>
            <a:r>
              <a:rPr lang="es-ES" dirty="0" smtClean="0">
                <a:sym typeface="Wingdings" pitchFamily="2" charset="2"/>
              </a:rPr>
              <a:t> ID: identifica el modo TX+RX o RX </a:t>
            </a:r>
            <a:r>
              <a:rPr lang="es-ES" dirty="0" err="1" smtClean="0">
                <a:sym typeface="Wingdings" pitchFamily="2" charset="2"/>
              </a:rPr>
              <a:t>only</a:t>
            </a:r>
            <a:r>
              <a:rPr lang="es-ES" dirty="0" smtClean="0">
                <a:sym typeface="Wingdings" pitchFamily="2" charset="2"/>
              </a:rPr>
              <a:t> de las bocas por las que radia la celda</a:t>
            </a:r>
          </a:p>
          <a:p>
            <a:pPr lvl="1"/>
            <a:r>
              <a:rPr lang="es-ES" sz="1600" dirty="0" smtClean="0">
                <a:sym typeface="Wingdings" pitchFamily="2" charset="2"/>
              </a:rPr>
              <a:t>Rango de Sector </a:t>
            </a:r>
            <a:r>
              <a:rPr lang="es-ES" sz="1600" dirty="0" err="1" smtClean="0">
                <a:sym typeface="Wingdings" pitchFamily="2" charset="2"/>
              </a:rPr>
              <a:t>Ids</a:t>
            </a:r>
            <a:r>
              <a:rPr lang="es-ES" sz="1600" dirty="0" smtClean="0">
                <a:sym typeface="Wingdings" pitchFamily="2" charset="2"/>
              </a:rPr>
              <a:t> &amp; Sector </a:t>
            </a:r>
            <a:r>
              <a:rPr lang="es-ES" sz="1600" dirty="0" err="1" smtClean="0">
                <a:sym typeface="Wingdings" pitchFamily="2" charset="2"/>
              </a:rPr>
              <a:t>Eqm</a:t>
            </a:r>
            <a:r>
              <a:rPr lang="es-ES" sz="1600" dirty="0" smtClean="0">
                <a:sym typeface="Wingdings" pitchFamily="2" charset="2"/>
              </a:rPr>
              <a:t> </a:t>
            </a:r>
            <a:r>
              <a:rPr lang="es-ES" sz="1600" dirty="0" err="1" smtClean="0">
                <a:sym typeface="Wingdings" pitchFamily="2" charset="2"/>
              </a:rPr>
              <a:t>IDs</a:t>
            </a:r>
            <a:r>
              <a:rPr lang="es-ES" sz="1600" dirty="0" smtClean="0">
                <a:sym typeface="Wingdings" pitchFamily="2" charset="2"/>
              </a:rPr>
              <a:t>: de 0 a 65535 (son 2 bytes, “Byte Alto” ”Byte Bajo”)</a:t>
            </a:r>
          </a:p>
          <a:p>
            <a:r>
              <a:rPr lang="es-ES" u="sng" dirty="0" smtClean="0">
                <a:sym typeface="Wingdings" pitchFamily="2" charset="2"/>
              </a:rPr>
              <a:t>Regla </a:t>
            </a:r>
            <a:r>
              <a:rPr lang="es-ES" u="sng" dirty="0">
                <a:sym typeface="Wingdings" pitchFamily="2" charset="2"/>
              </a:rPr>
              <a:t>VF </a:t>
            </a:r>
            <a:r>
              <a:rPr lang="es-ES" u="sng" dirty="0" smtClean="0">
                <a:sym typeface="Wingdings" pitchFamily="2" charset="2"/>
              </a:rPr>
              <a:t>ES:</a:t>
            </a:r>
          </a:p>
          <a:p>
            <a:pPr lvl="1"/>
            <a:r>
              <a:rPr lang="es-ES" sz="1600" dirty="0" smtClean="0">
                <a:sym typeface="Wingdings" pitchFamily="2" charset="2"/>
              </a:rPr>
              <a:t>Sector ID y Sector </a:t>
            </a:r>
            <a:r>
              <a:rPr lang="es-ES" sz="1600" dirty="0" err="1" smtClean="0">
                <a:sym typeface="Wingdings" pitchFamily="2" charset="2"/>
              </a:rPr>
              <a:t>Equipment</a:t>
            </a:r>
            <a:r>
              <a:rPr lang="es-ES" sz="1600" dirty="0" smtClean="0">
                <a:sym typeface="Wingdings" pitchFamily="2" charset="2"/>
              </a:rPr>
              <a:t> ID tendrán el mismo valor.</a:t>
            </a:r>
          </a:p>
          <a:p>
            <a:pPr lvl="1"/>
            <a:r>
              <a:rPr lang="es-ES" sz="1600" dirty="0" smtClean="0">
                <a:sym typeface="Wingdings" pitchFamily="2" charset="2"/>
              </a:rPr>
              <a:t>La regla en zona Roja  es asignar al Sector ID/Sector  </a:t>
            </a:r>
            <a:r>
              <a:rPr lang="es-ES" sz="1600" dirty="0" err="1" smtClean="0">
                <a:sym typeface="Wingdings" pitchFamily="2" charset="2"/>
              </a:rPr>
              <a:t>Eqm</a:t>
            </a:r>
            <a:r>
              <a:rPr lang="es-ES" sz="1600" dirty="0" smtClean="0">
                <a:sym typeface="Wingdings" pitchFamily="2" charset="2"/>
              </a:rPr>
              <a:t> ID el mismo valor que el </a:t>
            </a:r>
            <a:r>
              <a:rPr lang="es-ES" sz="1600" dirty="0" err="1" smtClean="0">
                <a:sym typeface="Wingdings" pitchFamily="2" charset="2"/>
              </a:rPr>
              <a:t>LocalCellID</a:t>
            </a:r>
            <a:r>
              <a:rPr lang="es-ES" sz="1600" dirty="0" smtClean="0">
                <a:sym typeface="Wingdings" pitchFamily="2" charset="2"/>
              </a:rPr>
              <a:t> .</a:t>
            </a:r>
          </a:p>
          <a:p>
            <a:pPr lvl="1"/>
            <a:r>
              <a:rPr lang="es-ES" sz="1600" dirty="0" smtClean="0">
                <a:sym typeface="Wingdings" pitchFamily="2" charset="2"/>
              </a:rPr>
              <a:t>Por un problema en el NBI  </a:t>
            </a:r>
            <a:r>
              <a:rPr lang="es-ES" sz="1600" dirty="0" err="1" smtClean="0">
                <a:sym typeface="Wingdings" pitchFamily="2" charset="2"/>
              </a:rPr>
              <a:t>Legacy</a:t>
            </a:r>
            <a:r>
              <a:rPr lang="es-ES" sz="1600" dirty="0" smtClean="0">
                <a:sym typeface="Wingdings" pitchFamily="2" charset="2"/>
              </a:rPr>
              <a:t> (no Single OAM),  nos hemos visto obligados vemos obligados a cambiar de nuevo la numeración de los </a:t>
            </a:r>
            <a:r>
              <a:rPr lang="es-ES" sz="1600" dirty="0" err="1" smtClean="0">
                <a:sym typeface="Wingdings" pitchFamily="2" charset="2"/>
              </a:rPr>
              <a:t>Sectors</a:t>
            </a:r>
            <a:r>
              <a:rPr lang="es-ES" sz="1600" dirty="0" smtClean="0">
                <a:sym typeface="Wingdings" pitchFamily="2" charset="2"/>
              </a:rPr>
              <a:t> ID de LTE2100 de acuerdo a esta tabla.</a:t>
            </a:r>
          </a:p>
          <a:p>
            <a:pPr lvl="3"/>
            <a:r>
              <a:rPr lang="es-ES" dirty="0" smtClean="0">
                <a:sym typeface="Wingdings" pitchFamily="2" charset="2"/>
              </a:rPr>
              <a:t>La propuesta inicial para LTE2100 fue 19-20-21-22-23-24. Pero el NBI no permite bytes bajos &gt;17</a:t>
            </a:r>
          </a:p>
          <a:p>
            <a:pPr lvl="3"/>
            <a:r>
              <a:rPr lang="es-ES" dirty="0" smtClean="0">
                <a:sym typeface="Wingdings" pitchFamily="2" charset="2"/>
              </a:rPr>
              <a:t>La siguiente propuesta fue 519-520-521-522-523-524.  Pero el NBI no permite que haya dos </a:t>
            </a:r>
            <a:r>
              <a:rPr lang="es-ES" dirty="0" err="1" smtClean="0">
                <a:sym typeface="Wingdings" pitchFamily="2" charset="2"/>
              </a:rPr>
              <a:t>SectorIds</a:t>
            </a:r>
            <a:r>
              <a:rPr lang="es-ES" dirty="0" smtClean="0">
                <a:sym typeface="Wingdings" pitchFamily="2" charset="2"/>
              </a:rPr>
              <a:t> en los que coincida el valor del último octeto, cosa que ocurriría con LTE2100 y LTE800 en el mismo nodo. </a:t>
            </a:r>
          </a:p>
          <a:p>
            <a:pPr lvl="3"/>
            <a:r>
              <a:rPr lang="es-ES" dirty="0" smtClean="0">
                <a:sym typeface="Wingdings" pitchFamily="2" charset="2"/>
              </a:rPr>
              <a:t>Por este motivo, nos vemos obligados hasta </a:t>
            </a:r>
            <a:r>
              <a:rPr lang="es-ES" dirty="0" err="1" smtClean="0">
                <a:sym typeface="Wingdings" pitchFamily="2" charset="2"/>
              </a:rPr>
              <a:t>SingleOAM</a:t>
            </a:r>
            <a:r>
              <a:rPr lang="es-ES" dirty="0" smtClean="0">
                <a:sym typeface="Wingdings" pitchFamily="2" charset="2"/>
              </a:rPr>
              <a:t> a repetir Sector </a:t>
            </a:r>
            <a:r>
              <a:rPr lang="es-ES" dirty="0" err="1" smtClean="0">
                <a:sym typeface="Wingdings" pitchFamily="2" charset="2"/>
              </a:rPr>
              <a:t>IDs</a:t>
            </a:r>
            <a:r>
              <a:rPr lang="es-ES" dirty="0" smtClean="0">
                <a:sym typeface="Wingdings" pitchFamily="2" charset="2"/>
              </a:rPr>
              <a:t> y para ello elegimos las dos bandas que nunca pueden convivir en el mismo nodo: LTE2100 y LTE1800. Cuando llegue Single OAM pondremos valores originalmente pensados para U2100.</a:t>
            </a:r>
          </a:p>
        </p:txBody>
      </p:sp>
      <p:sp>
        <p:nvSpPr>
          <p:cNvPr id="4" name="3 Marcador de número de diapositiva"/>
          <p:cNvSpPr>
            <a:spLocks noGrp="1"/>
          </p:cNvSpPr>
          <p:nvPr>
            <p:ph type="sldNum" sz="quarter" idx="10"/>
          </p:nvPr>
        </p:nvSpPr>
        <p:spPr/>
        <p:txBody>
          <a:bodyPr/>
          <a:lstStyle/>
          <a:p>
            <a:pPr>
              <a:defRPr/>
            </a:pPr>
            <a:fld id="{E4E5A24B-4DAF-47BA-BBF4-BE646F438DB5}" type="slidenum">
              <a:rPr lang="en-GB" smtClean="0"/>
              <a:pPr>
                <a:defRPr/>
              </a:pPr>
              <a:t>30</a:t>
            </a:fld>
            <a:endParaRPr lang="en-GB"/>
          </a:p>
        </p:txBody>
      </p:sp>
      <p:graphicFrame>
        <p:nvGraphicFramePr>
          <p:cNvPr id="5" name="4 Tabla"/>
          <p:cNvGraphicFramePr>
            <a:graphicFrameLocks noGrp="1"/>
          </p:cNvGraphicFramePr>
          <p:nvPr>
            <p:extLst>
              <p:ext uri="{D42A27DB-BD31-4B8C-83A1-F6EECF244321}">
                <p14:modId xmlns:p14="http://schemas.microsoft.com/office/powerpoint/2010/main" val="3402667721"/>
              </p:ext>
            </p:extLst>
          </p:nvPr>
        </p:nvGraphicFramePr>
        <p:xfrm>
          <a:off x="1956902" y="4630226"/>
          <a:ext cx="4723550" cy="2087880"/>
        </p:xfrm>
        <a:graphic>
          <a:graphicData uri="http://schemas.openxmlformats.org/drawingml/2006/table">
            <a:tbl>
              <a:tblPr/>
              <a:tblGrid>
                <a:gridCol w="779451"/>
                <a:gridCol w="1149074"/>
                <a:gridCol w="996078"/>
                <a:gridCol w="996078"/>
                <a:gridCol w="802869"/>
              </a:tblGrid>
              <a:tr h="228600">
                <a:tc>
                  <a:txBody>
                    <a:bodyPr/>
                    <a:lstStyle/>
                    <a:p>
                      <a:pPr algn="ctr" fontAlgn="b"/>
                      <a:endParaRPr lang="en-GB" sz="1600" b="0" i="0" u="none" strike="noStrike" dirty="0">
                        <a:solidFill>
                          <a:srgbClr val="000000"/>
                        </a:solidFill>
                        <a:effectLst/>
                        <a:latin typeface="Vodafone Rg"/>
                      </a:endParaRPr>
                    </a:p>
                  </a:txBody>
                  <a:tcPr marL="9525" marR="9525" marT="9525" marB="0" anchor="ctr">
                    <a:lnL>
                      <a:noFill/>
                    </a:lnL>
                    <a:lnR w="12700" cap="flat" cmpd="sng" algn="ctr">
                      <a:solidFill>
                        <a:srgbClr val="000000"/>
                      </a:solidFill>
                      <a:prstDash val="solid"/>
                      <a:round/>
                      <a:headEnd type="none" w="med" len="med"/>
                      <a:tailEnd type="none" w="med" len="med"/>
                    </a:lnR>
                    <a:lnT>
                      <a:noFill/>
                    </a:lnT>
                    <a:lnB>
                      <a:noFill/>
                    </a:lnB>
                  </a:tcPr>
                </a:tc>
                <a:tc gridSpan="4">
                  <a:txBody>
                    <a:bodyPr/>
                    <a:lstStyle/>
                    <a:p>
                      <a:pPr algn="ctr" fontAlgn="b"/>
                      <a:r>
                        <a:rPr lang="en-GB" sz="2000" b="1" i="0" u="none" strike="noStrike" dirty="0" err="1" smtClean="0">
                          <a:solidFill>
                            <a:srgbClr val="FFFFFF"/>
                          </a:solidFill>
                          <a:effectLst/>
                          <a:latin typeface="Vodafone Rg"/>
                        </a:rPr>
                        <a:t>Valor</a:t>
                      </a:r>
                      <a:r>
                        <a:rPr lang="en-GB" sz="2000" b="1" i="0" u="none" strike="noStrike" baseline="0" dirty="0" smtClean="0">
                          <a:solidFill>
                            <a:srgbClr val="FFFFFF"/>
                          </a:solidFill>
                          <a:effectLst/>
                          <a:latin typeface="Vodafone Rg"/>
                        </a:rPr>
                        <a:t> </a:t>
                      </a:r>
                      <a:r>
                        <a:rPr lang="en-GB" sz="2000" b="1" i="0" u="none" strike="noStrike" dirty="0" smtClean="0">
                          <a:solidFill>
                            <a:srgbClr val="FFFFFF"/>
                          </a:solidFill>
                          <a:effectLst/>
                          <a:latin typeface="Vodafone Rg"/>
                        </a:rPr>
                        <a:t>Sector ID y Sector </a:t>
                      </a:r>
                      <a:r>
                        <a:rPr lang="en-GB" sz="2000" b="1" i="0" u="none" strike="noStrike" dirty="0" err="1" smtClean="0">
                          <a:solidFill>
                            <a:srgbClr val="FFFFFF"/>
                          </a:solidFill>
                          <a:effectLst/>
                          <a:latin typeface="Vodafone Rg"/>
                        </a:rPr>
                        <a:t>Eqm</a:t>
                      </a:r>
                      <a:r>
                        <a:rPr lang="en-GB" sz="2000" b="1" i="0" u="none" strike="noStrike" dirty="0" smtClean="0">
                          <a:solidFill>
                            <a:srgbClr val="FFFFFF"/>
                          </a:solidFill>
                          <a:effectLst/>
                          <a:latin typeface="Vodafone Rg"/>
                        </a:rPr>
                        <a:t> ID</a:t>
                      </a:r>
                      <a:endParaRPr lang="en-GB" sz="2000" b="1" i="0" u="none" strike="noStrike" dirty="0">
                        <a:solidFill>
                          <a:srgbClr val="FFFFFF"/>
                        </a:solidFill>
                        <a:effectLst/>
                        <a:latin typeface="Vodafone Rg"/>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hMerge="1">
                  <a:txBody>
                    <a:bodyPr/>
                    <a:lstStyle/>
                    <a:p>
                      <a:endParaRPr lang="en-GB"/>
                    </a:p>
                  </a:txBody>
                  <a:tcPr/>
                </a:tc>
                <a:tc hMerge="1">
                  <a:txBody>
                    <a:bodyPr/>
                    <a:lstStyle/>
                    <a:p>
                      <a:endParaRPr lang="en-GB"/>
                    </a:p>
                  </a:txBody>
                  <a:tcPr/>
                </a:tc>
                <a:tc hMerge="1">
                  <a:txBody>
                    <a:bodyPr/>
                    <a:lstStyle/>
                    <a:p>
                      <a:endParaRPr lang="en-GB"/>
                    </a:p>
                  </a:txBody>
                  <a:tcPr/>
                </a:tc>
              </a:tr>
              <a:tr h="200025">
                <a:tc>
                  <a:txBody>
                    <a:bodyPr/>
                    <a:lstStyle/>
                    <a:p>
                      <a:pPr algn="ctr" fontAlgn="b"/>
                      <a:r>
                        <a:rPr lang="en-GB" sz="1600" b="0" i="0" u="none" strike="noStrike" dirty="0">
                          <a:solidFill>
                            <a:srgbClr val="000000"/>
                          </a:solidFill>
                          <a:effectLst/>
                          <a:latin typeface="Vodafone Rg"/>
                        </a:rPr>
                        <a:t> </a:t>
                      </a:r>
                    </a:p>
                  </a:txBody>
                  <a:tcPr marL="9525" marR="9525" marT="9525"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1600" b="1" i="0" u="none" strike="noStrike" dirty="0">
                          <a:solidFill>
                            <a:srgbClr val="FFFFFF"/>
                          </a:solidFill>
                          <a:effectLst/>
                          <a:latin typeface="Vodafone Rg"/>
                        </a:rPr>
                        <a:t>LTE 1800</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1600" b="1" i="0" u="none" strike="noStrike" dirty="0" smtClean="0">
                          <a:solidFill>
                            <a:srgbClr val="FFFFFF"/>
                          </a:solidFill>
                          <a:effectLst/>
                          <a:latin typeface="Vodafone Rg"/>
                        </a:rPr>
                        <a:t>LTE2100</a:t>
                      </a:r>
                      <a:endParaRPr lang="en-GB" sz="1600" b="1" i="0" u="none" strike="noStrike" dirty="0">
                        <a:solidFill>
                          <a:srgbClr val="FFFFFF"/>
                        </a:solidFill>
                        <a:effectLst/>
                        <a:latin typeface="Vodafone Rg"/>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b"/>
                      <a:r>
                        <a:rPr lang="en-GB" sz="1600" b="1" i="0" u="none" strike="noStrike" dirty="0">
                          <a:solidFill>
                            <a:srgbClr val="FFFFFF"/>
                          </a:solidFill>
                          <a:effectLst/>
                          <a:latin typeface="Vodafone Rg"/>
                        </a:rPr>
                        <a:t>LTE 2600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b"/>
                      <a:r>
                        <a:rPr lang="en-GB" sz="1600" b="1" i="0" u="none" strike="noStrike">
                          <a:solidFill>
                            <a:srgbClr val="FFFFFF"/>
                          </a:solidFill>
                          <a:effectLst/>
                          <a:latin typeface="Vodafone Rg"/>
                        </a:rPr>
                        <a:t>LTE 800</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r>
              <a:tr h="190500">
                <a:tc>
                  <a:txBody>
                    <a:bodyPr/>
                    <a:lstStyle/>
                    <a:p>
                      <a:pPr algn="ctr" fontAlgn="b"/>
                      <a:r>
                        <a:rPr lang="en-GB" sz="1600" b="1" i="0" u="none" strike="noStrike">
                          <a:solidFill>
                            <a:srgbClr val="FFFFFF"/>
                          </a:solidFill>
                          <a:effectLst/>
                          <a:latin typeface="Vodafone Rg"/>
                        </a:rPr>
                        <a:t>Sector 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GB" sz="1600" b="1" i="0" u="none" strike="noStrike" dirty="0">
                          <a:solidFill>
                            <a:srgbClr val="000000"/>
                          </a:solidFill>
                          <a:effectLst/>
                          <a:latin typeface="Vodafone Rg"/>
                        </a:rPr>
                        <a:t>1</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ES" sz="1600" b="1" i="0" u="none" strike="noStrike" dirty="0" smtClean="0">
                          <a:solidFill>
                            <a:srgbClr val="000000"/>
                          </a:solidFill>
                          <a:effectLst/>
                          <a:latin typeface="Vodafone Rg"/>
                        </a:rPr>
                        <a:t>1</a:t>
                      </a:r>
                      <a:endParaRPr lang="en-GB" sz="1600" b="1" i="0" u="none" strike="noStrike" dirty="0">
                        <a:solidFill>
                          <a:srgbClr val="000000"/>
                        </a:solidFill>
                        <a:effectLst/>
                        <a:latin typeface="Vodafone Rg"/>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1600" b="1" i="0" u="none" strike="noStrike" dirty="0">
                          <a:solidFill>
                            <a:srgbClr val="000000"/>
                          </a:solidFill>
                          <a:effectLst/>
                          <a:latin typeface="Vodafone Rg"/>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1600" b="1" i="0" u="none" strike="noStrike">
                          <a:solidFill>
                            <a:srgbClr val="000000"/>
                          </a:solidFill>
                          <a:effectLst/>
                          <a:latin typeface="Vodafone Rg"/>
                        </a:rPr>
                        <a:t>7</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90500">
                <a:tc>
                  <a:txBody>
                    <a:bodyPr/>
                    <a:lstStyle/>
                    <a:p>
                      <a:pPr algn="ctr" fontAlgn="b"/>
                      <a:r>
                        <a:rPr lang="en-GB" sz="1600" b="1" i="0" u="none" strike="noStrike">
                          <a:solidFill>
                            <a:srgbClr val="FFFFFF"/>
                          </a:solidFill>
                          <a:effectLst/>
                          <a:latin typeface="Vodafone Rg"/>
                        </a:rPr>
                        <a:t>Sector 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GB" sz="1600" b="1" i="0" u="none" strike="noStrike">
                          <a:solidFill>
                            <a:srgbClr val="000000"/>
                          </a:solidFill>
                          <a:effectLst/>
                          <a:latin typeface="Vodafone Rg"/>
                        </a:rPr>
                        <a:t>2</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ES" sz="1600" b="1" i="0" u="none" strike="noStrike" dirty="0" smtClean="0">
                          <a:solidFill>
                            <a:srgbClr val="000000"/>
                          </a:solidFill>
                          <a:effectLst/>
                          <a:latin typeface="Vodafone Rg"/>
                        </a:rPr>
                        <a:t>2</a:t>
                      </a:r>
                      <a:endParaRPr lang="en-GB" sz="1600" b="1" i="0" u="none" strike="noStrike" dirty="0">
                        <a:solidFill>
                          <a:srgbClr val="000000"/>
                        </a:solidFill>
                        <a:effectLst/>
                        <a:latin typeface="Vodafone Rg"/>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1600" b="1" i="0" u="none" strike="noStrike" dirty="0">
                          <a:solidFill>
                            <a:srgbClr val="000000"/>
                          </a:solidFill>
                          <a:effectLst/>
                          <a:latin typeface="Vodafone Rg"/>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1600" b="1" i="0" u="none" strike="noStrike" dirty="0">
                          <a:solidFill>
                            <a:srgbClr val="000000"/>
                          </a:solidFill>
                          <a:effectLst/>
                          <a:latin typeface="Vodafone Rg"/>
                        </a:rPr>
                        <a:t>8</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00025">
                <a:tc>
                  <a:txBody>
                    <a:bodyPr/>
                    <a:lstStyle/>
                    <a:p>
                      <a:pPr algn="ctr" fontAlgn="b"/>
                      <a:r>
                        <a:rPr lang="en-GB" sz="1600" b="1" i="0" u="none" strike="noStrike">
                          <a:solidFill>
                            <a:srgbClr val="FFFFFF"/>
                          </a:solidFill>
                          <a:effectLst/>
                          <a:latin typeface="Vodafone Rg"/>
                        </a:rPr>
                        <a:t>Sector 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b"/>
                      <a:r>
                        <a:rPr lang="en-GB" sz="1600" b="1" i="0" u="none" strike="noStrike">
                          <a:solidFill>
                            <a:srgbClr val="000000"/>
                          </a:solidFill>
                          <a:effectLst/>
                          <a:latin typeface="Vodafone Rg"/>
                        </a:rPr>
                        <a:t>3</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b"/>
                      <a:r>
                        <a:rPr lang="es-ES" sz="1600" b="1" i="0" u="none" strike="noStrike" dirty="0" smtClean="0">
                          <a:solidFill>
                            <a:srgbClr val="000000"/>
                          </a:solidFill>
                          <a:effectLst/>
                          <a:latin typeface="Vodafone Rg"/>
                        </a:rPr>
                        <a:t>3</a:t>
                      </a:r>
                      <a:endParaRPr lang="en-GB" sz="1600" b="1" i="0" u="none" strike="noStrike" dirty="0">
                        <a:solidFill>
                          <a:srgbClr val="000000"/>
                        </a:solidFill>
                        <a:effectLst/>
                        <a:latin typeface="Vodafone Rg"/>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1600" b="1" i="0" u="none" strike="noStrike" dirty="0">
                          <a:solidFill>
                            <a:srgbClr val="000000"/>
                          </a:solidFill>
                          <a:effectLst/>
                          <a:latin typeface="Vodafone Rg"/>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1600" b="1" i="0" u="none" strike="noStrike" dirty="0">
                          <a:solidFill>
                            <a:srgbClr val="000000"/>
                          </a:solidFill>
                          <a:effectLst/>
                          <a:latin typeface="Vodafone Rg"/>
                        </a:rPr>
                        <a:t>9</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0500">
                <a:tc>
                  <a:txBody>
                    <a:bodyPr/>
                    <a:lstStyle/>
                    <a:p>
                      <a:pPr algn="ctr" fontAlgn="b"/>
                      <a:r>
                        <a:rPr lang="en-GB" sz="1600" b="1" i="0" u="none" strike="noStrike">
                          <a:solidFill>
                            <a:srgbClr val="FFFFFF"/>
                          </a:solidFill>
                          <a:effectLst/>
                          <a:latin typeface="Vodafone Rg"/>
                        </a:rPr>
                        <a:t>Sector 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GB" sz="1600" b="1" i="0" u="none" strike="noStrike" dirty="0">
                          <a:solidFill>
                            <a:srgbClr val="000000"/>
                          </a:solidFill>
                          <a:effectLst/>
                          <a:latin typeface="Vodafone Rg"/>
                        </a:rPr>
                        <a:t>10</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fontAlgn="b"/>
                      <a:r>
                        <a:rPr lang="es-ES" sz="1600" b="1" i="0" u="none" strike="noStrike" dirty="0" smtClean="0">
                          <a:solidFill>
                            <a:srgbClr val="000000"/>
                          </a:solidFill>
                          <a:effectLst/>
                          <a:latin typeface="Vodafone Rg"/>
                        </a:rPr>
                        <a:t>10</a:t>
                      </a:r>
                      <a:endParaRPr lang="en-GB" sz="1600" b="1" i="0" u="none" strike="noStrike" dirty="0">
                        <a:solidFill>
                          <a:srgbClr val="000000"/>
                        </a:solidFill>
                        <a:effectLst/>
                        <a:latin typeface="Vodafone Rg"/>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fontAlgn="b"/>
                      <a:r>
                        <a:rPr lang="en-GB" sz="1600" b="1" i="0" u="none" strike="noStrike" dirty="0">
                          <a:solidFill>
                            <a:srgbClr val="000000"/>
                          </a:solidFill>
                          <a:effectLst/>
                          <a:latin typeface="Vodafone Rg"/>
                        </a:rPr>
                        <a:t>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fontAlgn="b"/>
                      <a:r>
                        <a:rPr lang="en-GB" sz="1600" b="1" i="0" u="none" strike="noStrike" dirty="0">
                          <a:solidFill>
                            <a:srgbClr val="000000"/>
                          </a:solidFill>
                          <a:effectLst/>
                          <a:latin typeface="Vodafone Rg"/>
                        </a:rPr>
                        <a:t>16</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tr>
              <a:tr h="190500">
                <a:tc>
                  <a:txBody>
                    <a:bodyPr/>
                    <a:lstStyle/>
                    <a:p>
                      <a:pPr algn="ctr" fontAlgn="b"/>
                      <a:r>
                        <a:rPr lang="en-GB" sz="1600" b="1" i="0" u="none" strike="noStrike">
                          <a:solidFill>
                            <a:srgbClr val="FFFFFF"/>
                          </a:solidFill>
                          <a:effectLst/>
                          <a:latin typeface="Vodafone Rg"/>
                        </a:rPr>
                        <a:t>Sector 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GB" sz="1600" b="1" i="0" u="none" strike="noStrike">
                          <a:solidFill>
                            <a:srgbClr val="000000"/>
                          </a:solidFill>
                          <a:effectLst/>
                          <a:latin typeface="Vodafone Rg"/>
                        </a:rPr>
                        <a:t>11</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fontAlgn="b"/>
                      <a:r>
                        <a:rPr lang="es-ES" sz="1600" b="1" i="0" u="none" strike="noStrike" dirty="0" smtClean="0">
                          <a:solidFill>
                            <a:srgbClr val="000000"/>
                          </a:solidFill>
                          <a:effectLst/>
                          <a:latin typeface="Vodafone Rg"/>
                        </a:rPr>
                        <a:t>11</a:t>
                      </a:r>
                      <a:endParaRPr lang="en-GB" sz="1600" b="1" i="0" u="none" strike="noStrike" dirty="0">
                        <a:solidFill>
                          <a:srgbClr val="000000"/>
                        </a:solidFill>
                        <a:effectLst/>
                        <a:latin typeface="Vodafone Rg"/>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fontAlgn="b"/>
                      <a:r>
                        <a:rPr lang="en-GB" sz="1600" b="1" i="0" u="none" strike="noStrike" dirty="0">
                          <a:solidFill>
                            <a:srgbClr val="000000"/>
                          </a:solidFill>
                          <a:effectLst/>
                          <a:latin typeface="Vodafone Rg"/>
                        </a:rPr>
                        <a:t>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fontAlgn="b"/>
                      <a:r>
                        <a:rPr lang="en-GB" sz="1600" b="1" i="0" u="none" strike="noStrike" dirty="0">
                          <a:solidFill>
                            <a:srgbClr val="000000"/>
                          </a:solidFill>
                          <a:effectLst/>
                          <a:latin typeface="Vodafone Rg"/>
                        </a:rPr>
                        <a:t>17</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tr>
              <a:tr h="200025">
                <a:tc>
                  <a:txBody>
                    <a:bodyPr/>
                    <a:lstStyle/>
                    <a:p>
                      <a:pPr algn="ctr" fontAlgn="b"/>
                      <a:r>
                        <a:rPr lang="en-GB" sz="1600" b="1" i="0" u="none" strike="noStrike">
                          <a:solidFill>
                            <a:srgbClr val="FFFFFF"/>
                          </a:solidFill>
                          <a:effectLst/>
                          <a:latin typeface="Vodafone Rg"/>
                        </a:rPr>
                        <a:t>Sector 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b"/>
                      <a:r>
                        <a:rPr lang="en-GB" sz="1600" b="1" i="0" u="none" strike="noStrike" dirty="0">
                          <a:solidFill>
                            <a:srgbClr val="000000"/>
                          </a:solidFill>
                          <a:effectLst/>
                          <a:latin typeface="Vodafone Rg"/>
                        </a:rPr>
                        <a:t>12</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fontAlgn="b"/>
                      <a:r>
                        <a:rPr lang="es-ES" sz="1600" b="1" i="0" u="none" strike="noStrike" dirty="0" smtClean="0">
                          <a:solidFill>
                            <a:srgbClr val="000000"/>
                          </a:solidFill>
                          <a:effectLst/>
                          <a:latin typeface="Vodafone Rg"/>
                        </a:rPr>
                        <a:t>12</a:t>
                      </a:r>
                      <a:endParaRPr lang="en-GB" sz="1600" b="1" i="0" u="none" strike="noStrike" dirty="0">
                        <a:solidFill>
                          <a:srgbClr val="000000"/>
                        </a:solidFill>
                        <a:effectLst/>
                        <a:latin typeface="Vodafone Rg"/>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fontAlgn="b"/>
                      <a:r>
                        <a:rPr lang="en-GB" sz="1600" b="1" i="0" u="none" strike="noStrike" dirty="0">
                          <a:solidFill>
                            <a:srgbClr val="000000"/>
                          </a:solidFill>
                          <a:effectLst/>
                          <a:latin typeface="Vodafone Rg"/>
                        </a:rPr>
                        <a:t>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fontAlgn="b"/>
                      <a:r>
                        <a:rPr lang="es-ES" sz="1600" b="1" i="0" u="none" strike="noStrike" dirty="0" smtClean="0">
                          <a:solidFill>
                            <a:srgbClr val="000000"/>
                          </a:solidFill>
                          <a:effectLst/>
                          <a:latin typeface="Vodafone Rg"/>
                        </a:rPr>
                        <a:t>0</a:t>
                      </a:r>
                      <a:endParaRPr lang="en-GB" sz="1600" b="1" i="0" u="none" strike="noStrike" dirty="0">
                        <a:solidFill>
                          <a:srgbClr val="000000"/>
                        </a:solidFill>
                        <a:effectLst/>
                        <a:latin typeface="Vodafone Rg"/>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r>
            </a:tbl>
          </a:graphicData>
        </a:graphic>
      </p:graphicFrame>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6402" y="144384"/>
            <a:ext cx="1719263" cy="1030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80091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Sector ID y Sector </a:t>
            </a:r>
            <a:r>
              <a:rPr lang="es-ES" dirty="0" err="1" smtClean="0"/>
              <a:t>Equipment</a:t>
            </a:r>
            <a:r>
              <a:rPr lang="es-ES" dirty="0" smtClean="0"/>
              <a:t> ID – zona Naranja</a:t>
            </a:r>
            <a:endParaRPr lang="en-GB" dirty="0"/>
          </a:p>
        </p:txBody>
      </p:sp>
      <p:sp>
        <p:nvSpPr>
          <p:cNvPr id="3" name="2 Marcador de contenido"/>
          <p:cNvSpPr>
            <a:spLocks noGrp="1"/>
          </p:cNvSpPr>
          <p:nvPr>
            <p:ph idx="1"/>
          </p:nvPr>
        </p:nvSpPr>
        <p:spPr>
          <a:xfrm>
            <a:off x="212651" y="937004"/>
            <a:ext cx="8729330" cy="5633917"/>
          </a:xfrm>
        </p:spPr>
        <p:txBody>
          <a:bodyPr/>
          <a:lstStyle/>
          <a:p>
            <a:r>
              <a:rPr lang="es-ES" dirty="0" smtClean="0">
                <a:sym typeface="Wingdings" pitchFamily="2" charset="2"/>
              </a:rPr>
              <a:t>Sector ID: identifica la RRU (sector) y las bocas de la RRU por el que radiará la celda</a:t>
            </a:r>
          </a:p>
          <a:p>
            <a:r>
              <a:rPr lang="es-ES" dirty="0" smtClean="0">
                <a:sym typeface="Wingdings" pitchFamily="2" charset="2"/>
              </a:rPr>
              <a:t>Sector </a:t>
            </a:r>
            <a:r>
              <a:rPr lang="es-ES" dirty="0" err="1" smtClean="0">
                <a:sym typeface="Wingdings" pitchFamily="2" charset="2"/>
              </a:rPr>
              <a:t>Eqm</a:t>
            </a:r>
            <a:r>
              <a:rPr lang="es-ES" dirty="0" smtClean="0">
                <a:sym typeface="Wingdings" pitchFamily="2" charset="2"/>
              </a:rPr>
              <a:t> ID: identifica el modo TX+RX o RX </a:t>
            </a:r>
            <a:r>
              <a:rPr lang="es-ES" dirty="0" err="1" smtClean="0">
                <a:sym typeface="Wingdings" pitchFamily="2" charset="2"/>
              </a:rPr>
              <a:t>only</a:t>
            </a:r>
            <a:r>
              <a:rPr lang="es-ES" dirty="0" smtClean="0">
                <a:sym typeface="Wingdings" pitchFamily="2" charset="2"/>
              </a:rPr>
              <a:t> de las bocas por las que radia la celda</a:t>
            </a:r>
          </a:p>
          <a:p>
            <a:endParaRPr lang="es-ES" dirty="0" smtClean="0">
              <a:sym typeface="Wingdings" pitchFamily="2" charset="2"/>
            </a:endParaRPr>
          </a:p>
          <a:p>
            <a:endParaRPr lang="es-ES" dirty="0">
              <a:sym typeface="Wingdings" pitchFamily="2" charset="2"/>
            </a:endParaRPr>
          </a:p>
          <a:p>
            <a:r>
              <a:rPr lang="es-ES" u="sng" dirty="0" smtClean="0">
                <a:sym typeface="Wingdings" pitchFamily="2" charset="2"/>
              </a:rPr>
              <a:t>En zona Naranja, este dato no lo decide Vodafone,</a:t>
            </a:r>
            <a:r>
              <a:rPr lang="es-ES" dirty="0" smtClean="0">
                <a:sym typeface="Wingdings" pitchFamily="2" charset="2"/>
              </a:rPr>
              <a:t> por lo que no se rellena en la plantilla de Integración.  Es un dato estático, decidido por Orange.</a:t>
            </a:r>
          </a:p>
          <a:p>
            <a:r>
              <a:rPr lang="es-ES" dirty="0" smtClean="0">
                <a:sym typeface="Wingdings" pitchFamily="2" charset="2"/>
              </a:rPr>
              <a:t>El Sector ID y Sector </a:t>
            </a:r>
            <a:r>
              <a:rPr lang="es-ES" dirty="0" err="1" smtClean="0">
                <a:sym typeface="Wingdings" pitchFamily="2" charset="2"/>
              </a:rPr>
              <a:t>Equipment</a:t>
            </a:r>
            <a:r>
              <a:rPr lang="es-ES" dirty="0" smtClean="0">
                <a:sym typeface="Wingdings" pitchFamily="2" charset="2"/>
              </a:rPr>
              <a:t> ID de celdas Vodafone en </a:t>
            </a:r>
            <a:r>
              <a:rPr lang="es-ES" dirty="0" err="1" smtClean="0">
                <a:sym typeface="Wingdings" pitchFamily="2" charset="2"/>
              </a:rPr>
              <a:t>eNodosB</a:t>
            </a:r>
            <a:r>
              <a:rPr lang="es-ES" dirty="0" smtClean="0">
                <a:sym typeface="Wingdings" pitchFamily="2" charset="2"/>
              </a:rPr>
              <a:t> Orange serán los mismos que tengan definidos para sus celdas LTE800 </a:t>
            </a:r>
            <a:r>
              <a:rPr lang="es-ES" dirty="0" err="1" smtClean="0">
                <a:sym typeface="Wingdings" pitchFamily="2" charset="2"/>
              </a:rPr>
              <a:t>cosector</a:t>
            </a:r>
            <a:r>
              <a:rPr lang="es-ES" dirty="0" smtClean="0">
                <a:sym typeface="Wingdings" pitchFamily="2" charset="2"/>
              </a:rPr>
              <a:t>, dado que RRU y bocas TC/RX son las mismas. </a:t>
            </a:r>
          </a:p>
        </p:txBody>
      </p:sp>
      <p:sp>
        <p:nvSpPr>
          <p:cNvPr id="4" name="3 Marcador de número de diapositiva"/>
          <p:cNvSpPr>
            <a:spLocks noGrp="1"/>
          </p:cNvSpPr>
          <p:nvPr>
            <p:ph type="sldNum" sz="quarter" idx="10"/>
          </p:nvPr>
        </p:nvSpPr>
        <p:spPr/>
        <p:txBody>
          <a:bodyPr/>
          <a:lstStyle/>
          <a:p>
            <a:pPr>
              <a:defRPr/>
            </a:pPr>
            <a:fld id="{E4E5A24B-4DAF-47BA-BBF4-BE646F438DB5}" type="slidenum">
              <a:rPr lang="en-GB" smtClean="0"/>
              <a:pPr>
                <a:defRPr/>
              </a:pPr>
              <a:t>31</a:t>
            </a:fld>
            <a:endParaRPr lang="en-GB"/>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2620" y="139294"/>
            <a:ext cx="1755619" cy="978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09674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smtClean="0"/>
              <a:t>Cell</a:t>
            </a:r>
            <a:r>
              <a:rPr lang="es-ES" dirty="0" smtClean="0"/>
              <a:t> ID – Zona Roja y Naranja</a:t>
            </a:r>
            <a:endParaRPr lang="en-GB" dirty="0"/>
          </a:p>
        </p:txBody>
      </p:sp>
      <p:sp>
        <p:nvSpPr>
          <p:cNvPr id="3" name="2 Marcador de contenido"/>
          <p:cNvSpPr>
            <a:spLocks noGrp="1"/>
          </p:cNvSpPr>
          <p:nvPr>
            <p:ph idx="1"/>
          </p:nvPr>
        </p:nvSpPr>
        <p:spPr>
          <a:xfrm>
            <a:off x="439947" y="937004"/>
            <a:ext cx="8086536" cy="4895851"/>
          </a:xfrm>
        </p:spPr>
        <p:txBody>
          <a:bodyPr/>
          <a:lstStyle/>
          <a:p>
            <a:r>
              <a:rPr lang="es-ES" sz="2000" dirty="0" err="1" smtClean="0">
                <a:sym typeface="Wingdings" pitchFamily="2" charset="2"/>
              </a:rPr>
              <a:t>Cell</a:t>
            </a:r>
            <a:r>
              <a:rPr lang="es-ES" sz="2000" dirty="0" smtClean="0">
                <a:sym typeface="Wingdings" pitchFamily="2" charset="2"/>
              </a:rPr>
              <a:t> ID: Identifica la celda como parte del ECGI</a:t>
            </a:r>
          </a:p>
          <a:p>
            <a:pPr lvl="1"/>
            <a:r>
              <a:rPr lang="es-ES" sz="1800" dirty="0" smtClean="0">
                <a:sym typeface="Wingdings" pitchFamily="2" charset="2"/>
              </a:rPr>
              <a:t>Rango de </a:t>
            </a:r>
            <a:r>
              <a:rPr lang="es-ES" sz="1800" dirty="0" err="1" smtClean="0">
                <a:sym typeface="Wingdings" pitchFamily="2" charset="2"/>
              </a:rPr>
              <a:t>Cell</a:t>
            </a:r>
            <a:r>
              <a:rPr lang="es-ES" sz="1800" dirty="0" smtClean="0">
                <a:sym typeface="Wingdings" pitchFamily="2" charset="2"/>
              </a:rPr>
              <a:t> </a:t>
            </a:r>
            <a:r>
              <a:rPr lang="es-ES" sz="1800" dirty="0" err="1" smtClean="0">
                <a:sym typeface="Wingdings" pitchFamily="2" charset="2"/>
              </a:rPr>
              <a:t>IDs</a:t>
            </a:r>
            <a:r>
              <a:rPr lang="es-ES" sz="1800" dirty="0" smtClean="0">
                <a:sym typeface="Wingdings" pitchFamily="2" charset="2"/>
              </a:rPr>
              <a:t>: de 0 a 255</a:t>
            </a:r>
          </a:p>
          <a:p>
            <a:r>
              <a:rPr lang="es-ES" sz="2000" u="sng" dirty="0" smtClean="0">
                <a:sym typeface="Wingdings" pitchFamily="2" charset="2"/>
              </a:rPr>
              <a:t>Regla </a:t>
            </a:r>
            <a:r>
              <a:rPr lang="es-ES" sz="2000" u="sng" dirty="0">
                <a:sym typeface="Wingdings" pitchFamily="2" charset="2"/>
              </a:rPr>
              <a:t>VF </a:t>
            </a:r>
            <a:r>
              <a:rPr lang="es-ES" sz="2000" u="sng" dirty="0" smtClean="0">
                <a:sym typeface="Wingdings" pitchFamily="2" charset="2"/>
              </a:rPr>
              <a:t>ES:</a:t>
            </a:r>
          </a:p>
          <a:p>
            <a:pPr lvl="1"/>
            <a:r>
              <a:rPr lang="es-ES" sz="1800" dirty="0" smtClean="0">
                <a:sym typeface="Wingdings" pitchFamily="2" charset="2"/>
              </a:rPr>
              <a:t>La regla es asignar al </a:t>
            </a:r>
            <a:r>
              <a:rPr lang="es-ES" sz="1800" dirty="0" err="1" smtClean="0">
                <a:sym typeface="Wingdings" pitchFamily="2" charset="2"/>
              </a:rPr>
              <a:t>Cell</a:t>
            </a:r>
            <a:r>
              <a:rPr lang="es-ES" sz="1800" dirty="0" smtClean="0">
                <a:sym typeface="Wingdings" pitchFamily="2" charset="2"/>
              </a:rPr>
              <a:t> ID  el mismo valor que el </a:t>
            </a:r>
            <a:r>
              <a:rPr lang="es-ES" sz="1800" dirty="0" err="1" smtClean="0">
                <a:sym typeface="Wingdings" pitchFamily="2" charset="2"/>
              </a:rPr>
              <a:t>LocalCellID</a:t>
            </a:r>
            <a:r>
              <a:rPr lang="es-ES" sz="1800" dirty="0" smtClean="0">
                <a:sym typeface="Wingdings" pitchFamily="2" charset="2"/>
              </a:rPr>
              <a:t> de la celda. </a:t>
            </a:r>
          </a:p>
          <a:p>
            <a:pPr lvl="1"/>
            <a:r>
              <a:rPr lang="es-ES" sz="1800" dirty="0" smtClean="0">
                <a:sym typeface="Wingdings" pitchFamily="2" charset="2"/>
              </a:rPr>
              <a:t>Se aplica la misma regla tanto en zona Roja como en Naranja</a:t>
            </a:r>
          </a:p>
          <a:p>
            <a:pPr lvl="1"/>
            <a:endParaRPr lang="es-ES" sz="1800" dirty="0">
              <a:sym typeface="Wingdings" pitchFamily="2" charset="2"/>
            </a:endParaRPr>
          </a:p>
          <a:p>
            <a:pPr lvl="1"/>
            <a:endParaRPr lang="es-ES" sz="1800" dirty="0" smtClean="0">
              <a:sym typeface="Wingdings" pitchFamily="2" charset="2"/>
            </a:endParaRPr>
          </a:p>
          <a:p>
            <a:pPr lvl="1"/>
            <a:endParaRPr lang="es-ES" sz="1800" dirty="0">
              <a:sym typeface="Wingdings" pitchFamily="2" charset="2"/>
            </a:endParaRPr>
          </a:p>
          <a:p>
            <a:pPr lvl="1"/>
            <a:endParaRPr lang="es-ES" sz="1800" dirty="0" smtClean="0">
              <a:sym typeface="Wingdings" pitchFamily="2" charset="2"/>
            </a:endParaRPr>
          </a:p>
          <a:p>
            <a:pPr lvl="1"/>
            <a:endParaRPr lang="es-ES" sz="1800" dirty="0">
              <a:sym typeface="Wingdings" pitchFamily="2" charset="2"/>
            </a:endParaRPr>
          </a:p>
          <a:p>
            <a:pPr lvl="1"/>
            <a:endParaRPr lang="es-ES" sz="1800" dirty="0" smtClean="0">
              <a:sym typeface="Wingdings" pitchFamily="2" charset="2"/>
            </a:endParaRPr>
          </a:p>
          <a:p>
            <a:pPr lvl="1"/>
            <a:endParaRPr lang="es-ES" sz="1800" dirty="0">
              <a:sym typeface="Wingdings" pitchFamily="2" charset="2"/>
            </a:endParaRPr>
          </a:p>
          <a:p>
            <a:pPr lvl="1"/>
            <a:endParaRPr lang="es-ES" sz="1800" dirty="0" smtClean="0">
              <a:sym typeface="Wingdings" pitchFamily="2" charset="2"/>
            </a:endParaRPr>
          </a:p>
          <a:p>
            <a:pPr lvl="1"/>
            <a:endParaRPr lang="es-ES" sz="1800" dirty="0">
              <a:sym typeface="Wingdings" pitchFamily="2" charset="2"/>
            </a:endParaRPr>
          </a:p>
          <a:p>
            <a:pPr lvl="1"/>
            <a:r>
              <a:rPr lang="es-ES" sz="1800" dirty="0" smtClean="0">
                <a:sym typeface="Wingdings" pitchFamily="2" charset="2"/>
              </a:rPr>
              <a:t>Ejemplo plantilla para zona Naranja</a:t>
            </a:r>
          </a:p>
        </p:txBody>
      </p:sp>
      <p:sp>
        <p:nvSpPr>
          <p:cNvPr id="4" name="3 Marcador de número de diapositiva"/>
          <p:cNvSpPr>
            <a:spLocks noGrp="1"/>
          </p:cNvSpPr>
          <p:nvPr>
            <p:ph type="sldNum" sz="quarter" idx="10"/>
          </p:nvPr>
        </p:nvSpPr>
        <p:spPr/>
        <p:txBody>
          <a:bodyPr/>
          <a:lstStyle/>
          <a:p>
            <a:pPr>
              <a:defRPr/>
            </a:pPr>
            <a:fld id="{E4E5A24B-4DAF-47BA-BBF4-BE646F438DB5}" type="slidenum">
              <a:rPr lang="en-GB" smtClean="0"/>
              <a:pPr>
                <a:defRPr/>
              </a:pPr>
              <a:t>32</a:t>
            </a:fld>
            <a:endParaRPr lang="en-GB"/>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6402" y="144384"/>
            <a:ext cx="1719263" cy="1030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7085" y="1174671"/>
            <a:ext cx="1755619" cy="978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9687" y="2628900"/>
            <a:ext cx="4695825" cy="266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09688" y="5827025"/>
            <a:ext cx="5617840" cy="8452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879937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smtClean="0"/>
              <a:t>Frequency</a:t>
            </a:r>
            <a:r>
              <a:rPr lang="es-ES" dirty="0" smtClean="0"/>
              <a:t> Band – zona Roja y Naranja</a:t>
            </a:r>
            <a:endParaRPr lang="en-GB" dirty="0"/>
          </a:p>
        </p:txBody>
      </p:sp>
      <p:sp>
        <p:nvSpPr>
          <p:cNvPr id="3" name="2 Marcador de contenido"/>
          <p:cNvSpPr>
            <a:spLocks noGrp="1"/>
          </p:cNvSpPr>
          <p:nvPr>
            <p:ph idx="1"/>
          </p:nvPr>
        </p:nvSpPr>
        <p:spPr>
          <a:xfrm>
            <a:off x="446568" y="933795"/>
            <a:ext cx="7354888" cy="4895851"/>
          </a:xfrm>
        </p:spPr>
        <p:txBody>
          <a:bodyPr/>
          <a:lstStyle/>
          <a:p>
            <a:r>
              <a:rPr lang="es-ES" b="1" dirty="0" err="1">
                <a:sym typeface="Wingdings" pitchFamily="2" charset="2"/>
              </a:rPr>
              <a:t>FreqBand</a:t>
            </a:r>
            <a:r>
              <a:rPr lang="es-ES" b="1" dirty="0">
                <a:sym typeface="Wingdings" pitchFamily="2" charset="2"/>
              </a:rPr>
              <a:t>: </a:t>
            </a:r>
            <a:r>
              <a:rPr lang="es-ES" dirty="0" smtClean="0">
                <a:sym typeface="Wingdings" pitchFamily="2" charset="2"/>
              </a:rPr>
              <a:t>Valor de Banda, acorde con las especificaciones 3GPP. </a:t>
            </a:r>
          </a:p>
          <a:p>
            <a:r>
              <a:rPr lang="es-ES" b="1" u="sng" dirty="0" smtClean="0">
                <a:sym typeface="Wingdings" pitchFamily="2" charset="2"/>
              </a:rPr>
              <a:t>Regla </a:t>
            </a:r>
            <a:r>
              <a:rPr lang="es-ES" b="1" u="sng" dirty="0">
                <a:sym typeface="Wingdings" pitchFamily="2" charset="2"/>
              </a:rPr>
              <a:t>VF ES:</a:t>
            </a:r>
          </a:p>
          <a:p>
            <a:pPr lvl="1"/>
            <a:r>
              <a:rPr lang="es-ES" dirty="0" smtClean="0">
                <a:sym typeface="Wingdings" pitchFamily="2" charset="2"/>
              </a:rPr>
              <a:t>Nuestras bandas son las siguientes:</a:t>
            </a:r>
          </a:p>
          <a:p>
            <a:pPr lvl="1"/>
            <a:endParaRPr lang="es-ES" dirty="0">
              <a:sym typeface="Wingdings" pitchFamily="2" charset="2"/>
            </a:endParaRPr>
          </a:p>
          <a:p>
            <a:pPr lvl="1"/>
            <a:endParaRPr lang="es-ES" dirty="0" smtClean="0">
              <a:sym typeface="Wingdings" pitchFamily="2" charset="2"/>
            </a:endParaRPr>
          </a:p>
          <a:p>
            <a:pPr lvl="1"/>
            <a:endParaRPr lang="es-ES" dirty="0">
              <a:sym typeface="Wingdings" pitchFamily="2" charset="2"/>
            </a:endParaRPr>
          </a:p>
          <a:p>
            <a:pPr lvl="1"/>
            <a:endParaRPr lang="es-ES" dirty="0" smtClean="0">
              <a:sym typeface="Wingdings" pitchFamily="2" charset="2"/>
            </a:endParaRPr>
          </a:p>
          <a:p>
            <a:pPr lvl="1"/>
            <a:endParaRPr lang="es-ES" dirty="0">
              <a:sym typeface="Wingdings" pitchFamily="2" charset="2"/>
            </a:endParaRPr>
          </a:p>
          <a:p>
            <a:pPr lvl="1"/>
            <a:endParaRPr lang="es-ES" dirty="0" smtClean="0">
              <a:sym typeface="Wingdings" pitchFamily="2" charset="2"/>
            </a:endParaRPr>
          </a:p>
          <a:p>
            <a:pPr lvl="1"/>
            <a:endParaRPr lang="es-ES" dirty="0">
              <a:sym typeface="Wingdings" pitchFamily="2" charset="2"/>
            </a:endParaRPr>
          </a:p>
          <a:p>
            <a:pPr lvl="1"/>
            <a:endParaRPr lang="es-ES" dirty="0" smtClean="0">
              <a:sym typeface="Wingdings" pitchFamily="2" charset="2"/>
            </a:endParaRPr>
          </a:p>
          <a:p>
            <a:pPr lvl="1"/>
            <a:endParaRPr lang="es-ES" dirty="0" smtClean="0">
              <a:sym typeface="Wingdings" pitchFamily="2" charset="2"/>
            </a:endParaRPr>
          </a:p>
          <a:p>
            <a:pPr lvl="1"/>
            <a:r>
              <a:rPr lang="es-ES" dirty="0" smtClean="0">
                <a:sym typeface="Wingdings" pitchFamily="2" charset="2"/>
              </a:rPr>
              <a:t>En LTE </a:t>
            </a:r>
            <a:r>
              <a:rPr lang="es-ES" dirty="0" err="1" smtClean="0">
                <a:sym typeface="Wingdings" pitchFamily="2" charset="2"/>
              </a:rPr>
              <a:t>Sharing</a:t>
            </a:r>
            <a:r>
              <a:rPr lang="es-ES" dirty="0" smtClean="0">
                <a:sym typeface="Wingdings" pitchFamily="2" charset="2"/>
              </a:rPr>
              <a:t> este parámetro es estático, lo que significa que el Ingeniero de diseño no podrá rellenarlo en la plantilla</a:t>
            </a:r>
            <a:endParaRPr lang="es-ES" dirty="0">
              <a:sym typeface="Wingdings" pitchFamily="2" charset="2"/>
            </a:endParaRPr>
          </a:p>
          <a:p>
            <a:pPr>
              <a:buFontTx/>
              <a:buChar char="•"/>
            </a:pPr>
            <a:endParaRPr lang="es-ES" sz="1400" b="1" i="1" dirty="0" smtClean="0">
              <a:sym typeface="Wingdings" pitchFamily="2" charset="2"/>
            </a:endParaRPr>
          </a:p>
          <a:p>
            <a:pPr>
              <a:buFontTx/>
              <a:buChar char="•"/>
            </a:pPr>
            <a:endParaRPr lang="es-ES" sz="1400" b="1" i="1" dirty="0">
              <a:sym typeface="Wingdings" pitchFamily="2" charset="2"/>
            </a:endParaRPr>
          </a:p>
        </p:txBody>
      </p:sp>
      <p:sp>
        <p:nvSpPr>
          <p:cNvPr id="4" name="3 Marcador de número de diapositiva"/>
          <p:cNvSpPr>
            <a:spLocks noGrp="1"/>
          </p:cNvSpPr>
          <p:nvPr>
            <p:ph type="sldNum" sz="quarter" idx="10"/>
          </p:nvPr>
        </p:nvSpPr>
        <p:spPr/>
        <p:txBody>
          <a:bodyPr/>
          <a:lstStyle/>
          <a:p>
            <a:pPr>
              <a:defRPr/>
            </a:pPr>
            <a:fld id="{E4E5A24B-4DAF-47BA-BBF4-BE646F438DB5}" type="slidenum">
              <a:rPr lang="en-GB" smtClean="0"/>
              <a:pPr>
                <a:defRPr/>
              </a:pPr>
              <a:t>33</a:t>
            </a:fld>
            <a:endParaRPr lang="en-GB"/>
          </a:p>
        </p:txBody>
      </p:sp>
      <p:graphicFrame>
        <p:nvGraphicFramePr>
          <p:cNvPr id="5" name="4 Tabla"/>
          <p:cNvGraphicFramePr>
            <a:graphicFrameLocks noGrp="1"/>
          </p:cNvGraphicFramePr>
          <p:nvPr>
            <p:extLst>
              <p:ext uri="{D42A27DB-BD31-4B8C-83A1-F6EECF244321}">
                <p14:modId xmlns:p14="http://schemas.microsoft.com/office/powerpoint/2010/main" val="998677828"/>
              </p:ext>
            </p:extLst>
          </p:nvPr>
        </p:nvGraphicFramePr>
        <p:xfrm>
          <a:off x="1905166" y="2153606"/>
          <a:ext cx="2997200" cy="1743075"/>
        </p:xfrm>
        <a:graphic>
          <a:graphicData uri="http://schemas.openxmlformats.org/drawingml/2006/table">
            <a:tbl>
              <a:tblPr/>
              <a:tblGrid>
                <a:gridCol w="761194"/>
                <a:gridCol w="2236006"/>
              </a:tblGrid>
              <a:tr h="447675">
                <a:tc>
                  <a:txBody>
                    <a:bodyPr/>
                    <a:lstStyle/>
                    <a:p>
                      <a:pPr algn="ctr" fontAlgn="b"/>
                      <a:r>
                        <a:rPr lang="en-GB" sz="1400" b="0" i="0" u="none" strike="noStrike" dirty="0">
                          <a:solidFill>
                            <a:srgbClr val="000000"/>
                          </a:solidFill>
                          <a:effectLst/>
                          <a:latin typeface="Calibri"/>
                        </a:rPr>
                        <a:t> </a:t>
                      </a:r>
                    </a:p>
                  </a:txBody>
                  <a:tcPr marL="9525" marR="9525" marT="9525"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rtl="0" fontAlgn="b"/>
                      <a:r>
                        <a:rPr lang="en-GB" sz="1800" b="1" i="0" u="none" strike="noStrike" dirty="0" err="1">
                          <a:solidFill>
                            <a:srgbClr val="FFFFFF"/>
                          </a:solidFill>
                          <a:effectLst/>
                          <a:latin typeface="Vodafone Rg"/>
                        </a:rPr>
                        <a:t>Parámetro</a:t>
                      </a:r>
                      <a:r>
                        <a:rPr lang="en-GB" sz="1800" b="1" i="0" u="none" strike="noStrike" dirty="0">
                          <a:solidFill>
                            <a:srgbClr val="FFFFFF"/>
                          </a:solidFill>
                          <a:effectLst/>
                          <a:latin typeface="Vodafone Rg"/>
                        </a:rPr>
                        <a:t> </a:t>
                      </a:r>
                      <a:r>
                        <a:rPr lang="en-GB" sz="1800" b="1" i="0" u="none" strike="noStrike" dirty="0" err="1">
                          <a:solidFill>
                            <a:srgbClr val="FFFFFF"/>
                          </a:solidFill>
                          <a:effectLst/>
                          <a:latin typeface="Vodafone Rg"/>
                        </a:rPr>
                        <a:t>FreqBand</a:t>
                      </a:r>
                      <a:endParaRPr lang="en-GB" sz="1800" b="1" i="0" u="none" strike="noStrike" dirty="0">
                        <a:solidFill>
                          <a:srgbClr val="FFFFFF"/>
                        </a:solidFill>
                        <a:effectLst/>
                        <a:latin typeface="Vodafone Rg"/>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r>
              <a:tr h="323850">
                <a:tc>
                  <a:txBody>
                    <a:bodyPr/>
                    <a:lstStyle/>
                    <a:p>
                      <a:pPr algn="ctr" rtl="0" fontAlgn="b"/>
                      <a:r>
                        <a:rPr lang="en-GB" sz="1400" b="1" i="0" u="none" strike="noStrike">
                          <a:solidFill>
                            <a:srgbClr val="FFFFFF"/>
                          </a:solidFill>
                          <a:effectLst/>
                          <a:latin typeface="Vodafone Rg"/>
                        </a:rPr>
                        <a:t>LTE 800</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rtl="0" fontAlgn="b"/>
                      <a:r>
                        <a:rPr lang="en-GB" sz="1400" b="1" i="0" u="none" strike="noStrike" dirty="0" smtClean="0">
                          <a:solidFill>
                            <a:srgbClr val="000000"/>
                          </a:solidFill>
                          <a:effectLst/>
                          <a:latin typeface="Vodafone Rg"/>
                        </a:rPr>
                        <a:t>20</a:t>
                      </a:r>
                      <a:endParaRPr lang="en-GB" sz="1400" b="1" i="0" u="none" strike="noStrike" dirty="0">
                        <a:solidFill>
                          <a:srgbClr val="000000"/>
                        </a:solidFill>
                        <a:effectLst/>
                        <a:latin typeface="Vodafone Rg"/>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23850">
                <a:tc>
                  <a:txBody>
                    <a:bodyPr/>
                    <a:lstStyle/>
                    <a:p>
                      <a:pPr algn="ctr" rtl="0" fontAlgn="b"/>
                      <a:r>
                        <a:rPr lang="en-GB" sz="1400" b="1" i="0" u="none" strike="noStrike">
                          <a:solidFill>
                            <a:srgbClr val="FFFFFF"/>
                          </a:solidFill>
                          <a:effectLst/>
                          <a:latin typeface="Vodafone Rg"/>
                        </a:rPr>
                        <a:t>LTE 1800</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rtl="0" fontAlgn="b"/>
                      <a:r>
                        <a:rPr lang="en-GB" sz="1400" b="1" i="0" u="none" strike="noStrike" dirty="0">
                          <a:solidFill>
                            <a:srgbClr val="000000"/>
                          </a:solidFill>
                          <a:effectLst/>
                          <a:latin typeface="Vodafone Rg"/>
                        </a:rPr>
                        <a:t>3</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23850">
                <a:tc>
                  <a:txBody>
                    <a:bodyPr/>
                    <a:lstStyle/>
                    <a:p>
                      <a:pPr algn="ctr" rtl="0" fontAlgn="b"/>
                      <a:r>
                        <a:rPr lang="es-ES" sz="1400" b="1" i="0" u="none" strike="noStrike" dirty="0" smtClean="0">
                          <a:solidFill>
                            <a:srgbClr val="FFFFFF"/>
                          </a:solidFill>
                          <a:effectLst/>
                          <a:latin typeface="Vodafone Rg"/>
                        </a:rPr>
                        <a:t>LTE</a:t>
                      </a:r>
                      <a:r>
                        <a:rPr lang="es-ES" sz="1400" b="1" i="0" u="none" strike="noStrike" baseline="0" dirty="0" smtClean="0">
                          <a:solidFill>
                            <a:srgbClr val="FFFFFF"/>
                          </a:solidFill>
                          <a:effectLst/>
                          <a:latin typeface="Vodafone Rg"/>
                        </a:rPr>
                        <a:t> 2100</a:t>
                      </a:r>
                      <a:endParaRPr lang="en-GB" sz="1400" b="1" i="0" u="none" strike="noStrike" dirty="0">
                        <a:solidFill>
                          <a:srgbClr val="FFFFFF"/>
                        </a:solidFill>
                        <a:effectLst/>
                        <a:latin typeface="Vodafone Rg"/>
                      </a:endParaRP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rtl="0" fontAlgn="b"/>
                      <a:r>
                        <a:rPr lang="es-ES" sz="1400" b="1" i="0" u="none" strike="noStrike" dirty="0" smtClean="0">
                          <a:solidFill>
                            <a:srgbClr val="000000"/>
                          </a:solidFill>
                          <a:effectLst/>
                          <a:latin typeface="Vodafone Rg"/>
                        </a:rPr>
                        <a:t>1</a:t>
                      </a:r>
                      <a:endParaRPr lang="en-GB" sz="1400" b="1" i="0" u="none" strike="noStrike" dirty="0">
                        <a:solidFill>
                          <a:srgbClr val="000000"/>
                        </a:solidFill>
                        <a:effectLst/>
                        <a:latin typeface="Vodafone Rg"/>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23850">
                <a:tc>
                  <a:txBody>
                    <a:bodyPr/>
                    <a:lstStyle/>
                    <a:p>
                      <a:pPr algn="ctr" rtl="0" fontAlgn="b"/>
                      <a:r>
                        <a:rPr lang="en-GB" sz="1400" b="1" i="0" u="none" strike="noStrike" dirty="0">
                          <a:solidFill>
                            <a:srgbClr val="FFFFFF"/>
                          </a:solidFill>
                          <a:effectLst/>
                          <a:latin typeface="Vodafone Rg"/>
                        </a:rPr>
                        <a:t>LTE 2600</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rtl="0" fontAlgn="b"/>
                      <a:r>
                        <a:rPr lang="en-GB" sz="1400" b="1" i="0" u="none" strike="noStrike" dirty="0">
                          <a:solidFill>
                            <a:srgbClr val="000000"/>
                          </a:solidFill>
                          <a:effectLst/>
                          <a:latin typeface="Vodafone Rg"/>
                        </a:rPr>
                        <a:t>7</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6402" y="144384"/>
            <a:ext cx="1719263" cy="1030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7085" y="1174671"/>
            <a:ext cx="1755619" cy="978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35595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smtClean="0"/>
              <a:t>HighSpeedFlag</a:t>
            </a:r>
            <a:r>
              <a:rPr lang="es-ES" dirty="0" smtClean="0"/>
              <a:t> – Zona Roja y Naranja</a:t>
            </a:r>
            <a:endParaRPr lang="en-GB" dirty="0"/>
          </a:p>
        </p:txBody>
      </p:sp>
      <p:sp>
        <p:nvSpPr>
          <p:cNvPr id="3" name="2 Marcador de contenido"/>
          <p:cNvSpPr>
            <a:spLocks noGrp="1"/>
          </p:cNvSpPr>
          <p:nvPr>
            <p:ph idx="1"/>
          </p:nvPr>
        </p:nvSpPr>
        <p:spPr>
          <a:xfrm>
            <a:off x="341487" y="984666"/>
            <a:ext cx="6775598" cy="4895851"/>
          </a:xfrm>
        </p:spPr>
        <p:txBody>
          <a:bodyPr/>
          <a:lstStyle/>
          <a:p>
            <a:r>
              <a:rPr lang="es-ES" b="1" dirty="0" err="1" smtClean="0">
                <a:sym typeface="Wingdings" pitchFamily="2" charset="2"/>
              </a:rPr>
              <a:t>HighSpeedFlag</a:t>
            </a:r>
            <a:r>
              <a:rPr lang="es-ES" b="1" dirty="0" smtClean="0">
                <a:sym typeface="Wingdings" pitchFamily="2" charset="2"/>
              </a:rPr>
              <a:t>: </a:t>
            </a:r>
            <a:r>
              <a:rPr lang="es-ES" dirty="0" smtClean="0">
                <a:sym typeface="Wingdings" pitchFamily="2" charset="2"/>
              </a:rPr>
              <a:t>Indicador de celda High </a:t>
            </a:r>
            <a:r>
              <a:rPr lang="es-ES" dirty="0" err="1" smtClean="0">
                <a:sym typeface="Wingdings" pitchFamily="2" charset="2"/>
              </a:rPr>
              <a:t>Speed</a:t>
            </a:r>
            <a:r>
              <a:rPr lang="es-ES" dirty="0" smtClean="0">
                <a:sym typeface="Wingdings" pitchFamily="2" charset="2"/>
              </a:rPr>
              <a:t>. Interviene en la generación de </a:t>
            </a:r>
            <a:r>
              <a:rPr lang="es-ES" dirty="0" err="1" smtClean="0">
                <a:sym typeface="Wingdings" pitchFamily="2" charset="2"/>
              </a:rPr>
              <a:t>prámbulos</a:t>
            </a:r>
            <a:r>
              <a:rPr lang="es-ES" dirty="0" smtClean="0">
                <a:sym typeface="Wingdings" pitchFamily="2" charset="2"/>
              </a:rPr>
              <a:t> del RACH.</a:t>
            </a:r>
          </a:p>
          <a:p>
            <a:r>
              <a:rPr lang="es-ES" b="1" u="sng" dirty="0" smtClean="0">
                <a:sym typeface="Wingdings" pitchFamily="2" charset="2"/>
              </a:rPr>
              <a:t>Regla </a:t>
            </a:r>
            <a:r>
              <a:rPr lang="es-ES" b="1" u="sng" dirty="0">
                <a:sym typeface="Wingdings" pitchFamily="2" charset="2"/>
              </a:rPr>
              <a:t>VF ES:</a:t>
            </a:r>
          </a:p>
          <a:p>
            <a:pPr lvl="1"/>
            <a:r>
              <a:rPr lang="es-ES" sz="1600" dirty="0" smtClean="0">
                <a:sym typeface="Wingdings" pitchFamily="2" charset="2"/>
              </a:rPr>
              <a:t>De momento, siempre lo ponemos a LOW_SPEED</a:t>
            </a:r>
          </a:p>
          <a:p>
            <a:pPr lvl="1"/>
            <a:r>
              <a:rPr lang="es-ES" sz="1600" dirty="0" smtClean="0">
                <a:sym typeface="Wingdings" pitchFamily="2" charset="2"/>
              </a:rPr>
              <a:t>Para el AVE ya se estudiará. </a:t>
            </a:r>
          </a:p>
          <a:p>
            <a:pPr lvl="1"/>
            <a:r>
              <a:rPr lang="es-ES" sz="1600" dirty="0" smtClean="0">
                <a:sym typeface="Wingdings" pitchFamily="2" charset="2"/>
              </a:rPr>
              <a:t>Para LTE </a:t>
            </a:r>
            <a:r>
              <a:rPr lang="es-ES" sz="1600" dirty="0" err="1" smtClean="0">
                <a:sym typeface="Wingdings" pitchFamily="2" charset="2"/>
              </a:rPr>
              <a:t>Sharing</a:t>
            </a:r>
            <a:r>
              <a:rPr lang="es-ES" sz="1600" dirty="0" smtClean="0">
                <a:sym typeface="Wingdings" pitchFamily="2" charset="2"/>
              </a:rPr>
              <a:t> este parámetro es estático, por lo que el Ingeniero de diseño no podrá rellenarlo en la plantilla. </a:t>
            </a:r>
            <a:endParaRPr lang="es-ES" sz="1600" dirty="0">
              <a:sym typeface="Wingdings" pitchFamily="2" charset="2"/>
            </a:endParaRPr>
          </a:p>
          <a:p>
            <a:endParaRPr lang="en-GB" dirty="0"/>
          </a:p>
        </p:txBody>
      </p:sp>
      <p:sp>
        <p:nvSpPr>
          <p:cNvPr id="4" name="3 Marcador de número de diapositiva"/>
          <p:cNvSpPr>
            <a:spLocks noGrp="1"/>
          </p:cNvSpPr>
          <p:nvPr>
            <p:ph type="sldNum" sz="quarter" idx="10"/>
          </p:nvPr>
        </p:nvSpPr>
        <p:spPr/>
        <p:txBody>
          <a:bodyPr/>
          <a:lstStyle/>
          <a:p>
            <a:pPr>
              <a:defRPr/>
            </a:pPr>
            <a:fld id="{E4E5A24B-4DAF-47BA-BBF4-BE646F438DB5}" type="slidenum">
              <a:rPr lang="en-GB" smtClean="0"/>
              <a:pPr>
                <a:defRPr/>
              </a:pPr>
              <a:t>34</a:t>
            </a:fld>
            <a:endParaRPr lang="en-GB"/>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6402" y="144384"/>
            <a:ext cx="1719263" cy="1030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7085" y="1174671"/>
            <a:ext cx="1755619" cy="978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771189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smtClean="0"/>
              <a:t>ULCyclicPrefix</a:t>
            </a:r>
            <a:r>
              <a:rPr lang="es-ES" dirty="0" smtClean="0"/>
              <a:t> , </a:t>
            </a:r>
            <a:r>
              <a:rPr lang="es-ES" dirty="0" err="1" smtClean="0"/>
              <a:t>DLCyclicPrefix</a:t>
            </a:r>
            <a:r>
              <a:rPr lang="es-ES" dirty="0" smtClean="0"/>
              <a:t>– Zona Roja y Naranja</a:t>
            </a:r>
            <a:endParaRPr lang="en-GB" dirty="0"/>
          </a:p>
        </p:txBody>
      </p:sp>
      <p:sp>
        <p:nvSpPr>
          <p:cNvPr id="3" name="2 Marcador de contenido"/>
          <p:cNvSpPr>
            <a:spLocks noGrp="1"/>
          </p:cNvSpPr>
          <p:nvPr>
            <p:ph idx="1"/>
          </p:nvPr>
        </p:nvSpPr>
        <p:spPr>
          <a:xfrm>
            <a:off x="341487" y="984666"/>
            <a:ext cx="6775598" cy="4895851"/>
          </a:xfrm>
        </p:spPr>
        <p:txBody>
          <a:bodyPr/>
          <a:lstStyle/>
          <a:p>
            <a:r>
              <a:rPr lang="es-ES" b="1" dirty="0" smtClean="0">
                <a:sym typeface="Wingdings" pitchFamily="2" charset="2"/>
              </a:rPr>
              <a:t>UL, DL </a:t>
            </a:r>
            <a:r>
              <a:rPr lang="es-ES" b="1" dirty="0" err="1" smtClean="0">
                <a:sym typeface="Wingdings" pitchFamily="2" charset="2"/>
              </a:rPr>
              <a:t>Cyclic</a:t>
            </a:r>
            <a:r>
              <a:rPr lang="es-ES" b="1" dirty="0" smtClean="0">
                <a:sym typeface="Wingdings" pitchFamily="2" charset="2"/>
              </a:rPr>
              <a:t> </a:t>
            </a:r>
            <a:r>
              <a:rPr lang="es-ES" b="1" dirty="0" err="1" smtClean="0">
                <a:sym typeface="Wingdings" pitchFamily="2" charset="2"/>
              </a:rPr>
              <a:t>Prefix</a:t>
            </a:r>
            <a:r>
              <a:rPr lang="es-ES" b="1" dirty="0" smtClean="0">
                <a:sym typeface="Wingdings" pitchFamily="2" charset="2"/>
              </a:rPr>
              <a:t>: </a:t>
            </a:r>
            <a:r>
              <a:rPr lang="es-ES" dirty="0" smtClean="0">
                <a:sym typeface="Wingdings" pitchFamily="2" charset="2"/>
              </a:rPr>
              <a:t>Longitud de los prefijos Cíclicos UL y DL.</a:t>
            </a:r>
          </a:p>
          <a:p>
            <a:r>
              <a:rPr lang="es-ES" dirty="0" smtClean="0">
                <a:sym typeface="Wingdings" pitchFamily="2" charset="2"/>
              </a:rPr>
              <a:t>Dos posibles valores: </a:t>
            </a:r>
          </a:p>
          <a:p>
            <a:pPr lvl="1"/>
            <a:r>
              <a:rPr lang="en-GB" dirty="0" smtClean="0"/>
              <a:t>NORMAL_CP</a:t>
            </a:r>
          </a:p>
          <a:p>
            <a:pPr lvl="1"/>
            <a:r>
              <a:rPr lang="en-GB" dirty="0" smtClean="0"/>
              <a:t>EXTENDED_CP</a:t>
            </a:r>
            <a:endParaRPr lang="en-GB" dirty="0"/>
          </a:p>
          <a:p>
            <a:pPr marL="0" indent="0">
              <a:buNone/>
            </a:pPr>
            <a:endParaRPr lang="es-ES" dirty="0" smtClean="0">
              <a:sym typeface="Wingdings" pitchFamily="2" charset="2"/>
            </a:endParaRPr>
          </a:p>
          <a:p>
            <a:r>
              <a:rPr lang="es-ES" b="1" u="sng" dirty="0" smtClean="0">
                <a:sym typeface="Wingdings" pitchFamily="2" charset="2"/>
              </a:rPr>
              <a:t>Regla </a:t>
            </a:r>
            <a:r>
              <a:rPr lang="es-ES" b="1" u="sng" dirty="0">
                <a:sym typeface="Wingdings" pitchFamily="2" charset="2"/>
              </a:rPr>
              <a:t>VF ES:</a:t>
            </a:r>
          </a:p>
          <a:p>
            <a:pPr lvl="1"/>
            <a:r>
              <a:rPr lang="es-ES" sz="1600" dirty="0" smtClean="0">
                <a:sym typeface="Wingdings" pitchFamily="2" charset="2"/>
              </a:rPr>
              <a:t>De momento, siempre lo ponemos a NORMAL_CP para cualquier celda LTE.</a:t>
            </a:r>
          </a:p>
          <a:p>
            <a:pPr lvl="1"/>
            <a:r>
              <a:rPr lang="es-ES" sz="1600" dirty="0" smtClean="0">
                <a:sym typeface="Wingdings" pitchFamily="2" charset="2"/>
              </a:rPr>
              <a:t>Ejemplo en zona naranja.</a:t>
            </a:r>
          </a:p>
          <a:p>
            <a:pPr lvl="1"/>
            <a:endParaRPr lang="en-GB" dirty="0"/>
          </a:p>
        </p:txBody>
      </p:sp>
      <p:sp>
        <p:nvSpPr>
          <p:cNvPr id="4" name="3 Marcador de número de diapositiva"/>
          <p:cNvSpPr>
            <a:spLocks noGrp="1"/>
          </p:cNvSpPr>
          <p:nvPr>
            <p:ph type="sldNum" sz="quarter" idx="10"/>
          </p:nvPr>
        </p:nvSpPr>
        <p:spPr/>
        <p:txBody>
          <a:bodyPr/>
          <a:lstStyle/>
          <a:p>
            <a:pPr>
              <a:defRPr/>
            </a:pPr>
            <a:fld id="{E4E5A24B-4DAF-47BA-BBF4-BE646F438DB5}" type="slidenum">
              <a:rPr lang="en-GB" smtClean="0"/>
              <a:pPr>
                <a:defRPr/>
              </a:pPr>
              <a:t>35</a:t>
            </a:fld>
            <a:endParaRPr lang="en-GB"/>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6402" y="144384"/>
            <a:ext cx="1719263" cy="1030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7085" y="1174671"/>
            <a:ext cx="1755619" cy="978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7" name="6 Tabla"/>
          <p:cNvGraphicFramePr>
            <a:graphicFrameLocks noGrp="1"/>
          </p:cNvGraphicFramePr>
          <p:nvPr>
            <p:extLst>
              <p:ext uri="{D42A27DB-BD31-4B8C-83A1-F6EECF244321}">
                <p14:modId xmlns:p14="http://schemas.microsoft.com/office/powerpoint/2010/main" val="1992838895"/>
              </p:ext>
            </p:extLst>
          </p:nvPr>
        </p:nvGraphicFramePr>
        <p:xfrm>
          <a:off x="487180" y="4145404"/>
          <a:ext cx="8218485" cy="614655"/>
        </p:xfrm>
        <a:graphic>
          <a:graphicData uri="http://schemas.openxmlformats.org/drawingml/2006/table">
            <a:tbl>
              <a:tblPr/>
              <a:tblGrid>
                <a:gridCol w="841444"/>
                <a:gridCol w="945183"/>
                <a:gridCol w="680071"/>
                <a:gridCol w="933657"/>
                <a:gridCol w="890432"/>
                <a:gridCol w="864497"/>
                <a:gridCol w="544633"/>
                <a:gridCol w="994172"/>
                <a:gridCol w="737704"/>
                <a:gridCol w="786692"/>
              </a:tblGrid>
              <a:tr h="173142">
                <a:tc gridSpan="10">
                  <a:txBody>
                    <a:bodyPr/>
                    <a:lstStyle/>
                    <a:p>
                      <a:pPr algn="ctr" fontAlgn="ctr"/>
                      <a:r>
                        <a:rPr lang="en-GB" sz="900" b="1" i="0" u="none" strike="noStrike">
                          <a:solidFill>
                            <a:srgbClr val="000000"/>
                          </a:solidFill>
                          <a:effectLst/>
                          <a:latin typeface="Arial"/>
                        </a:rPr>
                        <a:t>LTE Cell</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r>
              <a:tr h="147171">
                <a:tc>
                  <a:txBody>
                    <a:bodyPr/>
                    <a:lstStyle/>
                    <a:p>
                      <a:pPr algn="ctr" fontAlgn="ctr"/>
                      <a:r>
                        <a:rPr lang="en-GB" sz="900" b="0" i="0" u="none" strike="noStrike">
                          <a:solidFill>
                            <a:srgbClr val="000000"/>
                          </a:solidFill>
                          <a:effectLst/>
                          <a:latin typeface="Arial"/>
                        </a:rPr>
                        <a:t>*LocalCellID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99"/>
                    </a:solidFill>
                  </a:tcPr>
                </a:tc>
                <a:tc>
                  <a:txBody>
                    <a:bodyPr/>
                    <a:lstStyle/>
                    <a:p>
                      <a:pPr algn="ctr" fontAlgn="ctr"/>
                      <a:r>
                        <a:rPr lang="en-GB" sz="900" b="0" i="0" u="none" strike="noStrike">
                          <a:solidFill>
                            <a:srgbClr val="000000"/>
                          </a:solidFill>
                          <a:effectLst/>
                          <a:latin typeface="Arial"/>
                        </a:rPr>
                        <a:t>*CellName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99"/>
                    </a:solidFill>
                  </a:tcPr>
                </a:tc>
                <a:tc>
                  <a:txBody>
                    <a:bodyPr/>
                    <a:lstStyle/>
                    <a:p>
                      <a:pPr algn="ctr" fontAlgn="ctr"/>
                      <a:r>
                        <a:rPr lang="en-GB" sz="900" b="0" i="0" u="none" strike="noStrike">
                          <a:solidFill>
                            <a:srgbClr val="000000"/>
                          </a:solidFill>
                          <a:effectLst/>
                          <a:latin typeface="Arial"/>
                        </a:rPr>
                        <a:t>*CellId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99"/>
                    </a:solidFill>
                  </a:tcPr>
                </a:tc>
                <a:tc>
                  <a:txBody>
                    <a:bodyPr/>
                    <a:lstStyle/>
                    <a:p>
                      <a:pPr algn="ctr" fontAlgn="ctr"/>
                      <a:r>
                        <a:rPr lang="en-GB" sz="900" b="0" i="0" u="none" strike="noStrike">
                          <a:solidFill>
                            <a:srgbClr val="000000"/>
                          </a:solidFill>
                          <a:effectLst/>
                          <a:latin typeface="Arial"/>
                        </a:rPr>
                        <a:t>*TAC</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99"/>
                    </a:solidFill>
                  </a:tcPr>
                </a:tc>
                <a:tc>
                  <a:txBody>
                    <a:bodyPr/>
                    <a:lstStyle/>
                    <a:p>
                      <a:pPr algn="ctr" fontAlgn="ctr"/>
                      <a:r>
                        <a:rPr lang="en-GB" sz="900" b="0" i="0" u="none" strike="noStrike">
                          <a:solidFill>
                            <a:srgbClr val="000000"/>
                          </a:solidFill>
                          <a:effectLst/>
                          <a:latin typeface="Arial"/>
                        </a:rPr>
                        <a:t>UlCyclicPrefix</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99"/>
                    </a:solidFill>
                  </a:tcPr>
                </a:tc>
                <a:tc>
                  <a:txBody>
                    <a:bodyPr/>
                    <a:lstStyle/>
                    <a:p>
                      <a:pPr algn="ctr" fontAlgn="ctr"/>
                      <a:r>
                        <a:rPr lang="en-GB" sz="900" b="0" i="0" u="none" strike="noStrike">
                          <a:solidFill>
                            <a:srgbClr val="000000"/>
                          </a:solidFill>
                          <a:effectLst/>
                          <a:latin typeface="Arial"/>
                        </a:rPr>
                        <a:t>DlCyclicPrefix</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99"/>
                    </a:solidFill>
                  </a:tcPr>
                </a:tc>
                <a:tc>
                  <a:txBody>
                    <a:bodyPr/>
                    <a:lstStyle/>
                    <a:p>
                      <a:pPr algn="ctr" fontAlgn="ctr"/>
                      <a:r>
                        <a:rPr lang="en-GB" sz="900" b="0" i="0" u="none" strike="noStrike">
                          <a:solidFill>
                            <a:srgbClr val="000000"/>
                          </a:solidFill>
                          <a:effectLst/>
                          <a:latin typeface="Arial"/>
                        </a:rPr>
                        <a:t>*PCI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99"/>
                    </a:solidFill>
                  </a:tcPr>
                </a:tc>
                <a:tc>
                  <a:txBody>
                    <a:bodyPr/>
                    <a:lstStyle/>
                    <a:p>
                      <a:pPr algn="ctr" fontAlgn="ctr"/>
                      <a:r>
                        <a:rPr lang="en-GB" sz="900" b="0" i="0" u="none" strike="noStrike">
                          <a:solidFill>
                            <a:srgbClr val="000000"/>
                          </a:solidFill>
                          <a:effectLst/>
                          <a:latin typeface="Arial"/>
                        </a:rPr>
                        <a:t>*RootSequenceIdx</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99"/>
                    </a:solidFill>
                  </a:tcPr>
                </a:tc>
                <a:tc>
                  <a:txBody>
                    <a:bodyPr/>
                    <a:lstStyle/>
                    <a:p>
                      <a:pPr algn="ctr" fontAlgn="ctr"/>
                      <a:r>
                        <a:rPr lang="en-GB" sz="900" b="0" i="0" u="none" strike="noStrike">
                          <a:solidFill>
                            <a:srgbClr val="000000"/>
                          </a:solidFill>
                          <a:effectLst/>
                          <a:latin typeface="Arial"/>
                        </a:rPr>
                        <a:t>PreambleFmt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99"/>
                    </a:solidFill>
                  </a:tcPr>
                </a:tc>
                <a:tc>
                  <a:txBody>
                    <a:bodyPr/>
                    <a:lstStyle/>
                    <a:p>
                      <a:pPr algn="ctr" fontAlgn="ctr"/>
                      <a:r>
                        <a:rPr lang="en-GB" sz="900" b="0" i="0" u="none" strike="noStrike">
                          <a:solidFill>
                            <a:srgbClr val="000000"/>
                          </a:solidFill>
                          <a:effectLst/>
                          <a:latin typeface="Arial"/>
                        </a:rPr>
                        <a:t>CellRadius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99"/>
                    </a:solidFill>
                  </a:tcPr>
                </a:tc>
              </a:tr>
              <a:tr h="147171">
                <a:tc>
                  <a:txBody>
                    <a:bodyPr/>
                    <a:lstStyle/>
                    <a:p>
                      <a:pPr algn="l" fontAlgn="b"/>
                      <a:r>
                        <a:rPr lang="en-GB" sz="900" b="0" i="0" u="none" strike="noStrike">
                          <a:solidFill>
                            <a:srgbClr val="000000"/>
                          </a:solidFill>
                          <a:effectLst/>
                          <a:latin typeface="Arial"/>
                        </a:rPr>
                        <a:t>207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GB" sz="900" b="0" i="0" u="none" strike="noStrike">
                          <a:solidFill>
                            <a:srgbClr val="000000"/>
                          </a:solidFill>
                          <a:effectLst/>
                          <a:latin typeface="Arial"/>
                        </a:rPr>
                        <a:t>PM61XJ1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GB" sz="900" b="0" i="0" u="none" strike="noStrike">
                          <a:solidFill>
                            <a:srgbClr val="000000"/>
                          </a:solidFill>
                          <a:effectLst/>
                          <a:latin typeface="Arial"/>
                        </a:rPr>
                        <a:t>207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GB" sz="900" b="0" i="0" u="none" strike="noStrike">
                          <a:solidFill>
                            <a:srgbClr val="000000"/>
                          </a:solidFill>
                          <a:effectLst/>
                          <a:latin typeface="Arial"/>
                        </a:rPr>
                        <a:t>3092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GB" sz="900" b="0" i="0" u="none" strike="noStrike">
                          <a:solidFill>
                            <a:srgbClr val="000000"/>
                          </a:solidFill>
                          <a:effectLst/>
                          <a:latin typeface="Arial"/>
                        </a:rPr>
                        <a:t>NORMAL_CP</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GB" sz="900" b="0" i="0" u="none" strike="noStrike">
                          <a:solidFill>
                            <a:srgbClr val="000000"/>
                          </a:solidFill>
                          <a:effectLst/>
                          <a:latin typeface="Arial"/>
                        </a:rPr>
                        <a:t>NORMAL_CP</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GB" sz="900" b="0" i="0" u="none" strike="noStrike">
                          <a:solidFill>
                            <a:srgbClr val="000000"/>
                          </a:solidFill>
                          <a:effectLst/>
                          <a:latin typeface="Arial"/>
                        </a:rPr>
                        <a:t>309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GB" sz="900" b="0" i="0" u="none" strike="noStrike">
                          <a:solidFill>
                            <a:srgbClr val="000000"/>
                          </a:solidFill>
                          <a:effectLst/>
                          <a:latin typeface="Arial"/>
                        </a:rPr>
                        <a:t>792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GB" sz="900" b="0" i="0" u="none" strike="noStrike">
                          <a:solidFill>
                            <a:srgbClr val="000000"/>
                          </a:solidFill>
                          <a:effectLst/>
                          <a:latin typeface="Arial"/>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GB" sz="900" b="0" i="0" u="none" strike="noStrike">
                          <a:solidFill>
                            <a:srgbClr val="000000"/>
                          </a:solidFill>
                          <a:effectLst/>
                          <a:latin typeface="Arial"/>
                        </a:rPr>
                        <a:t>10000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47171">
                <a:tc>
                  <a:txBody>
                    <a:bodyPr/>
                    <a:lstStyle/>
                    <a:p>
                      <a:pPr algn="l" fontAlgn="b"/>
                      <a:r>
                        <a:rPr lang="en-GB" sz="900" b="0" i="0" u="none" strike="noStrike">
                          <a:solidFill>
                            <a:srgbClr val="000000"/>
                          </a:solidFill>
                          <a:effectLst/>
                          <a:latin typeface="Arial"/>
                        </a:rPr>
                        <a:t>208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GB" sz="900" b="0" i="0" u="none" strike="noStrike">
                          <a:solidFill>
                            <a:srgbClr val="000000"/>
                          </a:solidFill>
                          <a:effectLst/>
                          <a:latin typeface="Arial"/>
                        </a:rPr>
                        <a:t>PM61XJ2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GB" sz="900" b="0" i="0" u="none" strike="noStrike">
                          <a:solidFill>
                            <a:srgbClr val="000000"/>
                          </a:solidFill>
                          <a:effectLst/>
                          <a:latin typeface="Arial"/>
                        </a:rPr>
                        <a:t>208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GB" sz="900" b="0" i="0" u="none" strike="noStrike">
                          <a:solidFill>
                            <a:srgbClr val="000000"/>
                          </a:solidFill>
                          <a:effectLst/>
                          <a:latin typeface="Arial"/>
                        </a:rPr>
                        <a:t>3092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GB" sz="900" b="0" i="0" u="none" strike="noStrike">
                          <a:solidFill>
                            <a:srgbClr val="000000"/>
                          </a:solidFill>
                          <a:effectLst/>
                          <a:latin typeface="Arial"/>
                        </a:rPr>
                        <a:t>NORMAL_CP</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GB" sz="900" b="0" i="0" u="none" strike="noStrike">
                          <a:solidFill>
                            <a:srgbClr val="000000"/>
                          </a:solidFill>
                          <a:effectLst/>
                          <a:latin typeface="Arial"/>
                        </a:rPr>
                        <a:t>NORMAL_CP</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GB" sz="900" b="0" i="0" u="none" strike="noStrike">
                          <a:solidFill>
                            <a:srgbClr val="000000"/>
                          </a:solidFill>
                          <a:effectLst/>
                          <a:latin typeface="Arial"/>
                        </a:rPr>
                        <a:t>310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GB" sz="900" b="0" i="0" u="none" strike="noStrike">
                          <a:solidFill>
                            <a:srgbClr val="000000"/>
                          </a:solidFill>
                          <a:effectLst/>
                          <a:latin typeface="Arial"/>
                        </a:rPr>
                        <a:t>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GB" sz="900" b="0" i="0" u="none" strike="noStrike">
                          <a:solidFill>
                            <a:srgbClr val="000000"/>
                          </a:solidFill>
                          <a:effectLst/>
                          <a:latin typeface="Arial"/>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GB" sz="900" b="0" i="0" u="none" strike="noStrike" dirty="0">
                          <a:solidFill>
                            <a:srgbClr val="000000"/>
                          </a:solidFill>
                          <a:effectLst/>
                          <a:latin typeface="Arial"/>
                        </a:rPr>
                        <a:t>10000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sp>
        <p:nvSpPr>
          <p:cNvPr id="8" name="7 Rectángulo"/>
          <p:cNvSpPr/>
          <p:nvPr/>
        </p:nvSpPr>
        <p:spPr>
          <a:xfrm>
            <a:off x="3800104" y="4227616"/>
            <a:ext cx="1876301" cy="700644"/>
          </a:xfrm>
          <a:prstGeom prst="rect">
            <a:avLst/>
          </a:prstGeom>
          <a:no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smtClean="0">
              <a:solidFill>
                <a:srgbClr val="34342B"/>
              </a:solidFill>
              <a:latin typeface="Vodafone Rg" pitchFamily="34" charset="0"/>
              <a:ea typeface="+mn-ea"/>
              <a:cs typeface="+mn-cs"/>
            </a:endParaRPr>
          </a:p>
        </p:txBody>
      </p:sp>
    </p:spTree>
    <p:extLst>
      <p:ext uri="{BB962C8B-B14F-4D97-AF65-F5344CB8AC3E}">
        <p14:creationId xmlns:p14="http://schemas.microsoft.com/office/powerpoint/2010/main" val="36609613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smtClean="0"/>
              <a:t>PreambleFmt</a:t>
            </a:r>
            <a:r>
              <a:rPr lang="es-ES" dirty="0" smtClean="0"/>
              <a:t>– Zona Roja y Naranja</a:t>
            </a:r>
            <a:endParaRPr lang="en-GB" dirty="0"/>
          </a:p>
        </p:txBody>
      </p:sp>
      <p:sp>
        <p:nvSpPr>
          <p:cNvPr id="3" name="2 Marcador de contenido"/>
          <p:cNvSpPr>
            <a:spLocks noGrp="1"/>
          </p:cNvSpPr>
          <p:nvPr>
            <p:ph idx="1"/>
          </p:nvPr>
        </p:nvSpPr>
        <p:spPr>
          <a:xfrm>
            <a:off x="341487" y="984666"/>
            <a:ext cx="6775598" cy="4895851"/>
          </a:xfrm>
        </p:spPr>
        <p:txBody>
          <a:bodyPr/>
          <a:lstStyle/>
          <a:p>
            <a:r>
              <a:rPr lang="es-ES" b="1" dirty="0" err="1" smtClean="0">
                <a:sym typeface="Wingdings" pitchFamily="2" charset="2"/>
              </a:rPr>
              <a:t>PreambleFmt</a:t>
            </a:r>
            <a:r>
              <a:rPr lang="es-ES" b="1" dirty="0" smtClean="0">
                <a:sym typeface="Wingdings" pitchFamily="2" charset="2"/>
              </a:rPr>
              <a:t>: </a:t>
            </a:r>
            <a:r>
              <a:rPr lang="es-ES" dirty="0" err="1" smtClean="0">
                <a:sym typeface="Wingdings" pitchFamily="2" charset="2"/>
              </a:rPr>
              <a:t>Preamble</a:t>
            </a:r>
            <a:r>
              <a:rPr lang="es-ES" dirty="0" smtClean="0">
                <a:sym typeface="Wingdings" pitchFamily="2" charset="2"/>
              </a:rPr>
              <a:t> </a:t>
            </a:r>
            <a:r>
              <a:rPr lang="es-ES" dirty="0" err="1" smtClean="0">
                <a:sym typeface="Wingdings" pitchFamily="2" charset="2"/>
              </a:rPr>
              <a:t>Format</a:t>
            </a:r>
            <a:r>
              <a:rPr lang="es-ES" dirty="0" smtClean="0">
                <a:sym typeface="Wingdings" pitchFamily="2" charset="2"/>
              </a:rPr>
              <a:t> para el RACH de la celda</a:t>
            </a:r>
          </a:p>
          <a:p>
            <a:r>
              <a:rPr lang="es-ES" dirty="0">
                <a:sym typeface="Wingdings" pitchFamily="2" charset="2"/>
              </a:rPr>
              <a:t>P</a:t>
            </a:r>
            <a:r>
              <a:rPr lang="es-ES" dirty="0" smtClean="0">
                <a:sym typeface="Wingdings" pitchFamily="2" charset="2"/>
              </a:rPr>
              <a:t>osibles valores: 0..4</a:t>
            </a:r>
          </a:p>
          <a:p>
            <a:r>
              <a:rPr lang="es-ES" b="1" u="sng" dirty="0" smtClean="0">
                <a:sym typeface="Wingdings" pitchFamily="2" charset="2"/>
              </a:rPr>
              <a:t>Regla </a:t>
            </a:r>
            <a:r>
              <a:rPr lang="es-ES" b="1" u="sng" dirty="0">
                <a:sym typeface="Wingdings" pitchFamily="2" charset="2"/>
              </a:rPr>
              <a:t>VF ES:</a:t>
            </a:r>
          </a:p>
          <a:p>
            <a:pPr lvl="1"/>
            <a:r>
              <a:rPr lang="es-ES" sz="1600" dirty="0" smtClean="0">
                <a:sym typeface="Wingdings" pitchFamily="2" charset="2"/>
              </a:rPr>
              <a:t>De momento, siempre lo ponemos a “0” para cualquier celda LTE.</a:t>
            </a:r>
          </a:p>
          <a:p>
            <a:pPr lvl="1"/>
            <a:r>
              <a:rPr lang="es-ES" sz="1600" dirty="0" smtClean="0">
                <a:sym typeface="Wingdings" pitchFamily="2" charset="2"/>
              </a:rPr>
              <a:t>Ejemplo en zona naranja.</a:t>
            </a:r>
          </a:p>
          <a:p>
            <a:pPr lvl="1"/>
            <a:endParaRPr lang="en-GB" dirty="0"/>
          </a:p>
        </p:txBody>
      </p:sp>
      <p:sp>
        <p:nvSpPr>
          <p:cNvPr id="4" name="3 Marcador de número de diapositiva"/>
          <p:cNvSpPr>
            <a:spLocks noGrp="1"/>
          </p:cNvSpPr>
          <p:nvPr>
            <p:ph type="sldNum" sz="quarter" idx="10"/>
          </p:nvPr>
        </p:nvSpPr>
        <p:spPr/>
        <p:txBody>
          <a:bodyPr/>
          <a:lstStyle/>
          <a:p>
            <a:pPr>
              <a:defRPr/>
            </a:pPr>
            <a:fld id="{E4E5A24B-4DAF-47BA-BBF4-BE646F438DB5}" type="slidenum">
              <a:rPr lang="en-GB" smtClean="0"/>
              <a:pPr>
                <a:defRPr/>
              </a:pPr>
              <a:t>36</a:t>
            </a:fld>
            <a:endParaRPr lang="en-GB"/>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6402" y="144384"/>
            <a:ext cx="1719263" cy="1030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7085" y="1174671"/>
            <a:ext cx="1755619" cy="978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7" name="6 Tabla"/>
          <p:cNvGraphicFramePr>
            <a:graphicFrameLocks noGrp="1"/>
          </p:cNvGraphicFramePr>
          <p:nvPr>
            <p:extLst>
              <p:ext uri="{D42A27DB-BD31-4B8C-83A1-F6EECF244321}">
                <p14:modId xmlns:p14="http://schemas.microsoft.com/office/powerpoint/2010/main" val="1066414323"/>
              </p:ext>
            </p:extLst>
          </p:nvPr>
        </p:nvGraphicFramePr>
        <p:xfrm>
          <a:off x="273424" y="2850994"/>
          <a:ext cx="8218485" cy="614655"/>
        </p:xfrm>
        <a:graphic>
          <a:graphicData uri="http://schemas.openxmlformats.org/drawingml/2006/table">
            <a:tbl>
              <a:tblPr/>
              <a:tblGrid>
                <a:gridCol w="841444"/>
                <a:gridCol w="945183"/>
                <a:gridCol w="680071"/>
                <a:gridCol w="933657"/>
                <a:gridCol w="890432"/>
                <a:gridCol w="864497"/>
                <a:gridCol w="544633"/>
                <a:gridCol w="994172"/>
                <a:gridCol w="737704"/>
                <a:gridCol w="786692"/>
              </a:tblGrid>
              <a:tr h="173142">
                <a:tc gridSpan="10">
                  <a:txBody>
                    <a:bodyPr/>
                    <a:lstStyle/>
                    <a:p>
                      <a:pPr algn="ctr" fontAlgn="ctr"/>
                      <a:r>
                        <a:rPr lang="en-GB" sz="900" b="1" i="0" u="none" strike="noStrike">
                          <a:solidFill>
                            <a:srgbClr val="000000"/>
                          </a:solidFill>
                          <a:effectLst/>
                          <a:latin typeface="Arial"/>
                        </a:rPr>
                        <a:t>LTE Cell</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r>
              <a:tr h="147171">
                <a:tc>
                  <a:txBody>
                    <a:bodyPr/>
                    <a:lstStyle/>
                    <a:p>
                      <a:pPr algn="ctr" fontAlgn="ctr"/>
                      <a:r>
                        <a:rPr lang="en-GB" sz="900" b="0" i="0" u="none" strike="noStrike">
                          <a:solidFill>
                            <a:srgbClr val="000000"/>
                          </a:solidFill>
                          <a:effectLst/>
                          <a:latin typeface="Arial"/>
                        </a:rPr>
                        <a:t>*LocalCellID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99"/>
                    </a:solidFill>
                  </a:tcPr>
                </a:tc>
                <a:tc>
                  <a:txBody>
                    <a:bodyPr/>
                    <a:lstStyle/>
                    <a:p>
                      <a:pPr algn="ctr" fontAlgn="ctr"/>
                      <a:r>
                        <a:rPr lang="en-GB" sz="900" b="0" i="0" u="none" strike="noStrike">
                          <a:solidFill>
                            <a:srgbClr val="000000"/>
                          </a:solidFill>
                          <a:effectLst/>
                          <a:latin typeface="Arial"/>
                        </a:rPr>
                        <a:t>*CellName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99"/>
                    </a:solidFill>
                  </a:tcPr>
                </a:tc>
                <a:tc>
                  <a:txBody>
                    <a:bodyPr/>
                    <a:lstStyle/>
                    <a:p>
                      <a:pPr algn="ctr" fontAlgn="ctr"/>
                      <a:r>
                        <a:rPr lang="en-GB" sz="900" b="0" i="0" u="none" strike="noStrike">
                          <a:solidFill>
                            <a:srgbClr val="000000"/>
                          </a:solidFill>
                          <a:effectLst/>
                          <a:latin typeface="Arial"/>
                        </a:rPr>
                        <a:t>*CellId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99"/>
                    </a:solidFill>
                  </a:tcPr>
                </a:tc>
                <a:tc>
                  <a:txBody>
                    <a:bodyPr/>
                    <a:lstStyle/>
                    <a:p>
                      <a:pPr algn="ctr" fontAlgn="ctr"/>
                      <a:r>
                        <a:rPr lang="en-GB" sz="900" b="0" i="0" u="none" strike="noStrike">
                          <a:solidFill>
                            <a:srgbClr val="000000"/>
                          </a:solidFill>
                          <a:effectLst/>
                          <a:latin typeface="Arial"/>
                        </a:rPr>
                        <a:t>*TAC</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99"/>
                    </a:solidFill>
                  </a:tcPr>
                </a:tc>
                <a:tc>
                  <a:txBody>
                    <a:bodyPr/>
                    <a:lstStyle/>
                    <a:p>
                      <a:pPr algn="ctr" fontAlgn="ctr"/>
                      <a:r>
                        <a:rPr lang="en-GB" sz="900" b="0" i="0" u="none" strike="noStrike">
                          <a:solidFill>
                            <a:srgbClr val="000000"/>
                          </a:solidFill>
                          <a:effectLst/>
                          <a:latin typeface="Arial"/>
                        </a:rPr>
                        <a:t>UlCyclicPrefix</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99"/>
                    </a:solidFill>
                  </a:tcPr>
                </a:tc>
                <a:tc>
                  <a:txBody>
                    <a:bodyPr/>
                    <a:lstStyle/>
                    <a:p>
                      <a:pPr algn="ctr" fontAlgn="ctr"/>
                      <a:r>
                        <a:rPr lang="en-GB" sz="900" b="0" i="0" u="none" strike="noStrike">
                          <a:solidFill>
                            <a:srgbClr val="000000"/>
                          </a:solidFill>
                          <a:effectLst/>
                          <a:latin typeface="Arial"/>
                        </a:rPr>
                        <a:t>DlCyclicPrefix</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99"/>
                    </a:solidFill>
                  </a:tcPr>
                </a:tc>
                <a:tc>
                  <a:txBody>
                    <a:bodyPr/>
                    <a:lstStyle/>
                    <a:p>
                      <a:pPr algn="ctr" fontAlgn="ctr"/>
                      <a:r>
                        <a:rPr lang="en-GB" sz="900" b="0" i="0" u="none" strike="noStrike">
                          <a:solidFill>
                            <a:srgbClr val="000000"/>
                          </a:solidFill>
                          <a:effectLst/>
                          <a:latin typeface="Arial"/>
                        </a:rPr>
                        <a:t>*PCI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99"/>
                    </a:solidFill>
                  </a:tcPr>
                </a:tc>
                <a:tc>
                  <a:txBody>
                    <a:bodyPr/>
                    <a:lstStyle/>
                    <a:p>
                      <a:pPr algn="ctr" fontAlgn="ctr"/>
                      <a:r>
                        <a:rPr lang="en-GB" sz="900" b="0" i="0" u="none" strike="noStrike">
                          <a:solidFill>
                            <a:srgbClr val="000000"/>
                          </a:solidFill>
                          <a:effectLst/>
                          <a:latin typeface="Arial"/>
                        </a:rPr>
                        <a:t>*RootSequenceIdx</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99"/>
                    </a:solidFill>
                  </a:tcPr>
                </a:tc>
                <a:tc>
                  <a:txBody>
                    <a:bodyPr/>
                    <a:lstStyle/>
                    <a:p>
                      <a:pPr algn="ctr" fontAlgn="ctr"/>
                      <a:r>
                        <a:rPr lang="en-GB" sz="900" b="0" i="0" u="none" strike="noStrike">
                          <a:solidFill>
                            <a:srgbClr val="000000"/>
                          </a:solidFill>
                          <a:effectLst/>
                          <a:latin typeface="Arial"/>
                        </a:rPr>
                        <a:t>PreambleFmt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99"/>
                    </a:solidFill>
                  </a:tcPr>
                </a:tc>
                <a:tc>
                  <a:txBody>
                    <a:bodyPr/>
                    <a:lstStyle/>
                    <a:p>
                      <a:pPr algn="ctr" fontAlgn="ctr"/>
                      <a:r>
                        <a:rPr lang="en-GB" sz="900" b="0" i="0" u="none" strike="noStrike">
                          <a:solidFill>
                            <a:srgbClr val="000000"/>
                          </a:solidFill>
                          <a:effectLst/>
                          <a:latin typeface="Arial"/>
                        </a:rPr>
                        <a:t>CellRadius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99"/>
                    </a:solidFill>
                  </a:tcPr>
                </a:tc>
              </a:tr>
              <a:tr h="147171">
                <a:tc>
                  <a:txBody>
                    <a:bodyPr/>
                    <a:lstStyle/>
                    <a:p>
                      <a:pPr algn="l" fontAlgn="b"/>
                      <a:r>
                        <a:rPr lang="en-GB" sz="900" b="0" i="0" u="none" strike="noStrike">
                          <a:solidFill>
                            <a:srgbClr val="000000"/>
                          </a:solidFill>
                          <a:effectLst/>
                          <a:latin typeface="Arial"/>
                        </a:rPr>
                        <a:t>207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GB" sz="900" b="0" i="0" u="none" strike="noStrike">
                          <a:solidFill>
                            <a:srgbClr val="000000"/>
                          </a:solidFill>
                          <a:effectLst/>
                          <a:latin typeface="Arial"/>
                        </a:rPr>
                        <a:t>PM61XJ1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GB" sz="900" b="0" i="0" u="none" strike="noStrike">
                          <a:solidFill>
                            <a:srgbClr val="000000"/>
                          </a:solidFill>
                          <a:effectLst/>
                          <a:latin typeface="Arial"/>
                        </a:rPr>
                        <a:t>207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GB" sz="900" b="0" i="0" u="none" strike="noStrike">
                          <a:solidFill>
                            <a:srgbClr val="000000"/>
                          </a:solidFill>
                          <a:effectLst/>
                          <a:latin typeface="Arial"/>
                        </a:rPr>
                        <a:t>3092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GB" sz="900" b="0" i="0" u="none" strike="noStrike">
                          <a:solidFill>
                            <a:srgbClr val="000000"/>
                          </a:solidFill>
                          <a:effectLst/>
                          <a:latin typeface="Arial"/>
                        </a:rPr>
                        <a:t>NORMAL_CP</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GB" sz="900" b="0" i="0" u="none" strike="noStrike">
                          <a:solidFill>
                            <a:srgbClr val="000000"/>
                          </a:solidFill>
                          <a:effectLst/>
                          <a:latin typeface="Arial"/>
                        </a:rPr>
                        <a:t>NORMAL_CP</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GB" sz="900" b="0" i="0" u="none" strike="noStrike">
                          <a:solidFill>
                            <a:srgbClr val="000000"/>
                          </a:solidFill>
                          <a:effectLst/>
                          <a:latin typeface="Arial"/>
                        </a:rPr>
                        <a:t>309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GB" sz="900" b="0" i="0" u="none" strike="noStrike">
                          <a:solidFill>
                            <a:srgbClr val="000000"/>
                          </a:solidFill>
                          <a:effectLst/>
                          <a:latin typeface="Arial"/>
                        </a:rPr>
                        <a:t>792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GB" sz="900" b="0" i="0" u="none" strike="noStrike">
                          <a:solidFill>
                            <a:srgbClr val="000000"/>
                          </a:solidFill>
                          <a:effectLst/>
                          <a:latin typeface="Arial"/>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GB" sz="900" b="0" i="0" u="none" strike="noStrike">
                          <a:solidFill>
                            <a:srgbClr val="000000"/>
                          </a:solidFill>
                          <a:effectLst/>
                          <a:latin typeface="Arial"/>
                        </a:rPr>
                        <a:t>10000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47171">
                <a:tc>
                  <a:txBody>
                    <a:bodyPr/>
                    <a:lstStyle/>
                    <a:p>
                      <a:pPr algn="l" fontAlgn="b"/>
                      <a:r>
                        <a:rPr lang="en-GB" sz="900" b="0" i="0" u="none" strike="noStrike">
                          <a:solidFill>
                            <a:srgbClr val="000000"/>
                          </a:solidFill>
                          <a:effectLst/>
                          <a:latin typeface="Arial"/>
                        </a:rPr>
                        <a:t>208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GB" sz="900" b="0" i="0" u="none" strike="noStrike">
                          <a:solidFill>
                            <a:srgbClr val="000000"/>
                          </a:solidFill>
                          <a:effectLst/>
                          <a:latin typeface="Arial"/>
                        </a:rPr>
                        <a:t>PM61XJ2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GB" sz="900" b="0" i="0" u="none" strike="noStrike">
                          <a:solidFill>
                            <a:srgbClr val="000000"/>
                          </a:solidFill>
                          <a:effectLst/>
                          <a:latin typeface="Arial"/>
                        </a:rPr>
                        <a:t>208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GB" sz="900" b="0" i="0" u="none" strike="noStrike">
                          <a:solidFill>
                            <a:srgbClr val="000000"/>
                          </a:solidFill>
                          <a:effectLst/>
                          <a:latin typeface="Arial"/>
                        </a:rPr>
                        <a:t>3092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GB" sz="900" b="0" i="0" u="none" strike="noStrike">
                          <a:solidFill>
                            <a:srgbClr val="000000"/>
                          </a:solidFill>
                          <a:effectLst/>
                          <a:latin typeface="Arial"/>
                        </a:rPr>
                        <a:t>NORMAL_CP</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GB" sz="900" b="0" i="0" u="none" strike="noStrike">
                          <a:solidFill>
                            <a:srgbClr val="000000"/>
                          </a:solidFill>
                          <a:effectLst/>
                          <a:latin typeface="Arial"/>
                        </a:rPr>
                        <a:t>NORMAL_CP</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GB" sz="900" b="0" i="0" u="none" strike="noStrike">
                          <a:solidFill>
                            <a:srgbClr val="000000"/>
                          </a:solidFill>
                          <a:effectLst/>
                          <a:latin typeface="Arial"/>
                        </a:rPr>
                        <a:t>310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GB" sz="900" b="0" i="0" u="none" strike="noStrike">
                          <a:solidFill>
                            <a:srgbClr val="000000"/>
                          </a:solidFill>
                          <a:effectLst/>
                          <a:latin typeface="Arial"/>
                        </a:rPr>
                        <a:t>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GB" sz="900" b="0" i="0" u="none" strike="noStrike">
                          <a:solidFill>
                            <a:srgbClr val="000000"/>
                          </a:solidFill>
                          <a:effectLst/>
                          <a:latin typeface="Arial"/>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GB" sz="900" b="0" i="0" u="none" strike="noStrike" dirty="0">
                          <a:solidFill>
                            <a:srgbClr val="000000"/>
                          </a:solidFill>
                          <a:effectLst/>
                          <a:latin typeface="Arial"/>
                        </a:rPr>
                        <a:t>10000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sp>
        <p:nvSpPr>
          <p:cNvPr id="8" name="7 Rectángulo"/>
          <p:cNvSpPr/>
          <p:nvPr/>
        </p:nvSpPr>
        <p:spPr>
          <a:xfrm>
            <a:off x="6907883" y="2885704"/>
            <a:ext cx="834830" cy="700644"/>
          </a:xfrm>
          <a:prstGeom prst="rect">
            <a:avLst/>
          </a:prstGeom>
          <a:no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smtClean="0">
              <a:solidFill>
                <a:srgbClr val="34342B"/>
              </a:solidFill>
              <a:latin typeface="Vodafone Rg" pitchFamily="34" charset="0"/>
              <a:ea typeface="+mn-ea"/>
              <a:cs typeface="+mn-cs"/>
            </a:endParaRPr>
          </a:p>
        </p:txBody>
      </p:sp>
    </p:spTree>
    <p:extLst>
      <p:ext uri="{BB962C8B-B14F-4D97-AF65-F5344CB8AC3E}">
        <p14:creationId xmlns:p14="http://schemas.microsoft.com/office/powerpoint/2010/main" val="106013305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smtClean="0"/>
              <a:t>CellRadius</a:t>
            </a:r>
            <a:r>
              <a:rPr lang="es-ES" dirty="0" smtClean="0"/>
              <a:t>– Zona Roja y Naranja</a:t>
            </a:r>
            <a:endParaRPr lang="en-GB" dirty="0"/>
          </a:p>
        </p:txBody>
      </p:sp>
      <p:sp>
        <p:nvSpPr>
          <p:cNvPr id="3" name="2 Marcador de contenido"/>
          <p:cNvSpPr>
            <a:spLocks noGrp="1"/>
          </p:cNvSpPr>
          <p:nvPr>
            <p:ph idx="1"/>
          </p:nvPr>
        </p:nvSpPr>
        <p:spPr>
          <a:xfrm>
            <a:off x="341487" y="984666"/>
            <a:ext cx="6775598" cy="4895851"/>
          </a:xfrm>
        </p:spPr>
        <p:txBody>
          <a:bodyPr/>
          <a:lstStyle/>
          <a:p>
            <a:r>
              <a:rPr lang="es-ES" b="1" dirty="0" err="1" smtClean="0">
                <a:sym typeface="Wingdings" pitchFamily="2" charset="2"/>
              </a:rPr>
              <a:t>CellRadius</a:t>
            </a:r>
            <a:r>
              <a:rPr lang="es-ES" b="1" dirty="0" smtClean="0">
                <a:sym typeface="Wingdings" pitchFamily="2" charset="2"/>
              </a:rPr>
              <a:t>: </a:t>
            </a:r>
            <a:r>
              <a:rPr lang="es-ES" dirty="0" err="1" smtClean="0">
                <a:sym typeface="Wingdings" pitchFamily="2" charset="2"/>
              </a:rPr>
              <a:t>Cell</a:t>
            </a:r>
            <a:r>
              <a:rPr lang="es-ES" dirty="0" smtClean="0">
                <a:sym typeface="Wingdings" pitchFamily="2" charset="2"/>
              </a:rPr>
              <a:t> </a:t>
            </a:r>
            <a:r>
              <a:rPr lang="es-ES" dirty="0" err="1" smtClean="0">
                <a:sym typeface="Wingdings" pitchFamily="2" charset="2"/>
              </a:rPr>
              <a:t>Radius</a:t>
            </a:r>
            <a:r>
              <a:rPr lang="es-ES" dirty="0" smtClean="0">
                <a:sym typeface="Wingdings" pitchFamily="2" charset="2"/>
              </a:rPr>
              <a:t> de la celda.</a:t>
            </a:r>
          </a:p>
          <a:p>
            <a:r>
              <a:rPr lang="es-ES" dirty="0" smtClean="0">
                <a:sym typeface="Wingdings" pitchFamily="2" charset="2"/>
              </a:rPr>
              <a:t>Dos posibles valores: 1.. 100000 (metros)</a:t>
            </a:r>
          </a:p>
          <a:p>
            <a:r>
              <a:rPr lang="es-ES" b="1" u="sng" dirty="0" smtClean="0">
                <a:sym typeface="Wingdings" pitchFamily="2" charset="2"/>
              </a:rPr>
              <a:t>Regla </a:t>
            </a:r>
            <a:r>
              <a:rPr lang="es-ES" b="1" u="sng" dirty="0">
                <a:sym typeface="Wingdings" pitchFamily="2" charset="2"/>
              </a:rPr>
              <a:t>VF ES:</a:t>
            </a:r>
          </a:p>
          <a:p>
            <a:pPr lvl="1"/>
            <a:r>
              <a:rPr lang="es-ES" sz="1600" dirty="0" smtClean="0">
                <a:sym typeface="Wingdings" pitchFamily="2" charset="2"/>
              </a:rPr>
              <a:t>De momento, siempre lo ponemos a “10000” para cualquier celda LTE., es decir 10Km.</a:t>
            </a:r>
          </a:p>
          <a:p>
            <a:pPr lvl="1"/>
            <a:r>
              <a:rPr lang="es-ES" sz="1600" dirty="0" smtClean="0">
                <a:sym typeface="Wingdings" pitchFamily="2" charset="2"/>
              </a:rPr>
              <a:t>Ejemplo en zona naranja.</a:t>
            </a:r>
          </a:p>
          <a:p>
            <a:pPr lvl="1"/>
            <a:endParaRPr lang="en-GB" dirty="0"/>
          </a:p>
        </p:txBody>
      </p:sp>
      <p:sp>
        <p:nvSpPr>
          <p:cNvPr id="4" name="3 Marcador de número de diapositiva"/>
          <p:cNvSpPr>
            <a:spLocks noGrp="1"/>
          </p:cNvSpPr>
          <p:nvPr>
            <p:ph type="sldNum" sz="quarter" idx="10"/>
          </p:nvPr>
        </p:nvSpPr>
        <p:spPr/>
        <p:txBody>
          <a:bodyPr/>
          <a:lstStyle/>
          <a:p>
            <a:pPr>
              <a:defRPr/>
            </a:pPr>
            <a:fld id="{E4E5A24B-4DAF-47BA-BBF4-BE646F438DB5}" type="slidenum">
              <a:rPr lang="en-GB" smtClean="0"/>
              <a:pPr>
                <a:defRPr/>
              </a:pPr>
              <a:t>37</a:t>
            </a:fld>
            <a:endParaRPr lang="en-GB"/>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6402" y="144384"/>
            <a:ext cx="1719263" cy="1030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7085" y="1174671"/>
            <a:ext cx="1755619" cy="978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7" name="6 Tabla"/>
          <p:cNvGraphicFramePr>
            <a:graphicFrameLocks noGrp="1"/>
          </p:cNvGraphicFramePr>
          <p:nvPr>
            <p:extLst>
              <p:ext uri="{D42A27DB-BD31-4B8C-83A1-F6EECF244321}">
                <p14:modId xmlns:p14="http://schemas.microsoft.com/office/powerpoint/2010/main" val="1025751370"/>
              </p:ext>
            </p:extLst>
          </p:nvPr>
        </p:nvGraphicFramePr>
        <p:xfrm>
          <a:off x="273424" y="3195369"/>
          <a:ext cx="8218485" cy="614655"/>
        </p:xfrm>
        <a:graphic>
          <a:graphicData uri="http://schemas.openxmlformats.org/drawingml/2006/table">
            <a:tbl>
              <a:tblPr/>
              <a:tblGrid>
                <a:gridCol w="841444"/>
                <a:gridCol w="945183"/>
                <a:gridCol w="680071"/>
                <a:gridCol w="933657"/>
                <a:gridCol w="890432"/>
                <a:gridCol w="864497"/>
                <a:gridCol w="544633"/>
                <a:gridCol w="994172"/>
                <a:gridCol w="737704"/>
                <a:gridCol w="786692"/>
              </a:tblGrid>
              <a:tr h="173142">
                <a:tc gridSpan="10">
                  <a:txBody>
                    <a:bodyPr/>
                    <a:lstStyle/>
                    <a:p>
                      <a:pPr algn="ctr" fontAlgn="ctr"/>
                      <a:r>
                        <a:rPr lang="en-GB" sz="900" b="1" i="0" u="none" strike="noStrike">
                          <a:solidFill>
                            <a:srgbClr val="000000"/>
                          </a:solidFill>
                          <a:effectLst/>
                          <a:latin typeface="Arial"/>
                        </a:rPr>
                        <a:t>LTE Cell</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r>
              <a:tr h="147171">
                <a:tc>
                  <a:txBody>
                    <a:bodyPr/>
                    <a:lstStyle/>
                    <a:p>
                      <a:pPr algn="ctr" fontAlgn="ctr"/>
                      <a:r>
                        <a:rPr lang="en-GB" sz="900" b="0" i="0" u="none" strike="noStrike">
                          <a:solidFill>
                            <a:srgbClr val="000000"/>
                          </a:solidFill>
                          <a:effectLst/>
                          <a:latin typeface="Arial"/>
                        </a:rPr>
                        <a:t>*LocalCellID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99"/>
                    </a:solidFill>
                  </a:tcPr>
                </a:tc>
                <a:tc>
                  <a:txBody>
                    <a:bodyPr/>
                    <a:lstStyle/>
                    <a:p>
                      <a:pPr algn="ctr" fontAlgn="ctr"/>
                      <a:r>
                        <a:rPr lang="en-GB" sz="900" b="0" i="0" u="none" strike="noStrike">
                          <a:solidFill>
                            <a:srgbClr val="000000"/>
                          </a:solidFill>
                          <a:effectLst/>
                          <a:latin typeface="Arial"/>
                        </a:rPr>
                        <a:t>*CellName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99"/>
                    </a:solidFill>
                  </a:tcPr>
                </a:tc>
                <a:tc>
                  <a:txBody>
                    <a:bodyPr/>
                    <a:lstStyle/>
                    <a:p>
                      <a:pPr algn="ctr" fontAlgn="ctr"/>
                      <a:r>
                        <a:rPr lang="en-GB" sz="900" b="0" i="0" u="none" strike="noStrike">
                          <a:solidFill>
                            <a:srgbClr val="000000"/>
                          </a:solidFill>
                          <a:effectLst/>
                          <a:latin typeface="Arial"/>
                        </a:rPr>
                        <a:t>*CellId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99"/>
                    </a:solidFill>
                  </a:tcPr>
                </a:tc>
                <a:tc>
                  <a:txBody>
                    <a:bodyPr/>
                    <a:lstStyle/>
                    <a:p>
                      <a:pPr algn="ctr" fontAlgn="ctr"/>
                      <a:r>
                        <a:rPr lang="en-GB" sz="900" b="0" i="0" u="none" strike="noStrike">
                          <a:solidFill>
                            <a:srgbClr val="000000"/>
                          </a:solidFill>
                          <a:effectLst/>
                          <a:latin typeface="Arial"/>
                        </a:rPr>
                        <a:t>*TAC</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99"/>
                    </a:solidFill>
                  </a:tcPr>
                </a:tc>
                <a:tc>
                  <a:txBody>
                    <a:bodyPr/>
                    <a:lstStyle/>
                    <a:p>
                      <a:pPr algn="ctr" fontAlgn="ctr"/>
                      <a:r>
                        <a:rPr lang="en-GB" sz="900" b="0" i="0" u="none" strike="noStrike">
                          <a:solidFill>
                            <a:srgbClr val="000000"/>
                          </a:solidFill>
                          <a:effectLst/>
                          <a:latin typeface="Arial"/>
                        </a:rPr>
                        <a:t>UlCyclicPrefix</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99"/>
                    </a:solidFill>
                  </a:tcPr>
                </a:tc>
                <a:tc>
                  <a:txBody>
                    <a:bodyPr/>
                    <a:lstStyle/>
                    <a:p>
                      <a:pPr algn="ctr" fontAlgn="ctr"/>
                      <a:r>
                        <a:rPr lang="en-GB" sz="900" b="0" i="0" u="none" strike="noStrike">
                          <a:solidFill>
                            <a:srgbClr val="000000"/>
                          </a:solidFill>
                          <a:effectLst/>
                          <a:latin typeface="Arial"/>
                        </a:rPr>
                        <a:t>DlCyclicPrefix</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99"/>
                    </a:solidFill>
                  </a:tcPr>
                </a:tc>
                <a:tc>
                  <a:txBody>
                    <a:bodyPr/>
                    <a:lstStyle/>
                    <a:p>
                      <a:pPr algn="ctr" fontAlgn="ctr"/>
                      <a:r>
                        <a:rPr lang="en-GB" sz="900" b="0" i="0" u="none" strike="noStrike">
                          <a:solidFill>
                            <a:srgbClr val="000000"/>
                          </a:solidFill>
                          <a:effectLst/>
                          <a:latin typeface="Arial"/>
                        </a:rPr>
                        <a:t>*PCI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99"/>
                    </a:solidFill>
                  </a:tcPr>
                </a:tc>
                <a:tc>
                  <a:txBody>
                    <a:bodyPr/>
                    <a:lstStyle/>
                    <a:p>
                      <a:pPr algn="ctr" fontAlgn="ctr"/>
                      <a:r>
                        <a:rPr lang="en-GB" sz="900" b="0" i="0" u="none" strike="noStrike">
                          <a:solidFill>
                            <a:srgbClr val="000000"/>
                          </a:solidFill>
                          <a:effectLst/>
                          <a:latin typeface="Arial"/>
                        </a:rPr>
                        <a:t>*RootSequenceIdx</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99"/>
                    </a:solidFill>
                  </a:tcPr>
                </a:tc>
                <a:tc>
                  <a:txBody>
                    <a:bodyPr/>
                    <a:lstStyle/>
                    <a:p>
                      <a:pPr algn="ctr" fontAlgn="ctr"/>
                      <a:r>
                        <a:rPr lang="en-GB" sz="900" b="0" i="0" u="none" strike="noStrike">
                          <a:solidFill>
                            <a:srgbClr val="000000"/>
                          </a:solidFill>
                          <a:effectLst/>
                          <a:latin typeface="Arial"/>
                        </a:rPr>
                        <a:t>PreambleFmt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99"/>
                    </a:solidFill>
                  </a:tcPr>
                </a:tc>
                <a:tc>
                  <a:txBody>
                    <a:bodyPr/>
                    <a:lstStyle/>
                    <a:p>
                      <a:pPr algn="ctr" fontAlgn="ctr"/>
                      <a:r>
                        <a:rPr lang="en-GB" sz="900" b="0" i="0" u="none" strike="noStrike">
                          <a:solidFill>
                            <a:srgbClr val="000000"/>
                          </a:solidFill>
                          <a:effectLst/>
                          <a:latin typeface="Arial"/>
                        </a:rPr>
                        <a:t>CellRadius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99"/>
                    </a:solidFill>
                  </a:tcPr>
                </a:tc>
              </a:tr>
              <a:tr h="147171">
                <a:tc>
                  <a:txBody>
                    <a:bodyPr/>
                    <a:lstStyle/>
                    <a:p>
                      <a:pPr algn="l" fontAlgn="b"/>
                      <a:r>
                        <a:rPr lang="en-GB" sz="900" b="0" i="0" u="none" strike="noStrike">
                          <a:solidFill>
                            <a:srgbClr val="000000"/>
                          </a:solidFill>
                          <a:effectLst/>
                          <a:latin typeface="Arial"/>
                        </a:rPr>
                        <a:t>207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GB" sz="900" b="0" i="0" u="none" strike="noStrike">
                          <a:solidFill>
                            <a:srgbClr val="000000"/>
                          </a:solidFill>
                          <a:effectLst/>
                          <a:latin typeface="Arial"/>
                        </a:rPr>
                        <a:t>PM61XJ1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GB" sz="900" b="0" i="0" u="none" strike="noStrike">
                          <a:solidFill>
                            <a:srgbClr val="000000"/>
                          </a:solidFill>
                          <a:effectLst/>
                          <a:latin typeface="Arial"/>
                        </a:rPr>
                        <a:t>207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GB" sz="900" b="0" i="0" u="none" strike="noStrike">
                          <a:solidFill>
                            <a:srgbClr val="000000"/>
                          </a:solidFill>
                          <a:effectLst/>
                          <a:latin typeface="Arial"/>
                        </a:rPr>
                        <a:t>3092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GB" sz="900" b="0" i="0" u="none" strike="noStrike">
                          <a:solidFill>
                            <a:srgbClr val="000000"/>
                          </a:solidFill>
                          <a:effectLst/>
                          <a:latin typeface="Arial"/>
                        </a:rPr>
                        <a:t>NORMAL_CP</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GB" sz="900" b="0" i="0" u="none" strike="noStrike">
                          <a:solidFill>
                            <a:srgbClr val="000000"/>
                          </a:solidFill>
                          <a:effectLst/>
                          <a:latin typeface="Arial"/>
                        </a:rPr>
                        <a:t>NORMAL_CP</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GB" sz="900" b="0" i="0" u="none" strike="noStrike">
                          <a:solidFill>
                            <a:srgbClr val="000000"/>
                          </a:solidFill>
                          <a:effectLst/>
                          <a:latin typeface="Arial"/>
                        </a:rPr>
                        <a:t>309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GB" sz="900" b="0" i="0" u="none" strike="noStrike">
                          <a:solidFill>
                            <a:srgbClr val="000000"/>
                          </a:solidFill>
                          <a:effectLst/>
                          <a:latin typeface="Arial"/>
                        </a:rPr>
                        <a:t>792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GB" sz="900" b="0" i="0" u="none" strike="noStrike">
                          <a:solidFill>
                            <a:srgbClr val="000000"/>
                          </a:solidFill>
                          <a:effectLst/>
                          <a:latin typeface="Arial"/>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GB" sz="900" b="0" i="0" u="none" strike="noStrike">
                          <a:solidFill>
                            <a:srgbClr val="000000"/>
                          </a:solidFill>
                          <a:effectLst/>
                          <a:latin typeface="Arial"/>
                        </a:rPr>
                        <a:t>10000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47171">
                <a:tc>
                  <a:txBody>
                    <a:bodyPr/>
                    <a:lstStyle/>
                    <a:p>
                      <a:pPr algn="l" fontAlgn="b"/>
                      <a:r>
                        <a:rPr lang="en-GB" sz="900" b="0" i="0" u="none" strike="noStrike">
                          <a:solidFill>
                            <a:srgbClr val="000000"/>
                          </a:solidFill>
                          <a:effectLst/>
                          <a:latin typeface="Arial"/>
                        </a:rPr>
                        <a:t>208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GB" sz="900" b="0" i="0" u="none" strike="noStrike">
                          <a:solidFill>
                            <a:srgbClr val="000000"/>
                          </a:solidFill>
                          <a:effectLst/>
                          <a:latin typeface="Arial"/>
                        </a:rPr>
                        <a:t>PM61XJ2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GB" sz="900" b="0" i="0" u="none" strike="noStrike">
                          <a:solidFill>
                            <a:srgbClr val="000000"/>
                          </a:solidFill>
                          <a:effectLst/>
                          <a:latin typeface="Arial"/>
                        </a:rPr>
                        <a:t>208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GB" sz="900" b="0" i="0" u="none" strike="noStrike">
                          <a:solidFill>
                            <a:srgbClr val="000000"/>
                          </a:solidFill>
                          <a:effectLst/>
                          <a:latin typeface="Arial"/>
                        </a:rPr>
                        <a:t>3092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GB" sz="900" b="0" i="0" u="none" strike="noStrike">
                          <a:solidFill>
                            <a:srgbClr val="000000"/>
                          </a:solidFill>
                          <a:effectLst/>
                          <a:latin typeface="Arial"/>
                        </a:rPr>
                        <a:t>NORMAL_CP</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GB" sz="900" b="0" i="0" u="none" strike="noStrike">
                          <a:solidFill>
                            <a:srgbClr val="000000"/>
                          </a:solidFill>
                          <a:effectLst/>
                          <a:latin typeface="Arial"/>
                        </a:rPr>
                        <a:t>NORMAL_CP</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GB" sz="900" b="0" i="0" u="none" strike="noStrike">
                          <a:solidFill>
                            <a:srgbClr val="000000"/>
                          </a:solidFill>
                          <a:effectLst/>
                          <a:latin typeface="Arial"/>
                        </a:rPr>
                        <a:t>310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GB" sz="900" b="0" i="0" u="none" strike="noStrike">
                          <a:solidFill>
                            <a:srgbClr val="000000"/>
                          </a:solidFill>
                          <a:effectLst/>
                          <a:latin typeface="Arial"/>
                        </a:rPr>
                        <a:t>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GB" sz="900" b="0" i="0" u="none" strike="noStrike">
                          <a:solidFill>
                            <a:srgbClr val="000000"/>
                          </a:solidFill>
                          <a:effectLst/>
                          <a:latin typeface="Arial"/>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GB" sz="900" b="0" i="0" u="none" strike="noStrike" dirty="0">
                          <a:solidFill>
                            <a:srgbClr val="000000"/>
                          </a:solidFill>
                          <a:effectLst/>
                          <a:latin typeface="Arial"/>
                        </a:rPr>
                        <a:t>10000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sp>
        <p:nvSpPr>
          <p:cNvPr id="8" name="7 Rectángulo"/>
          <p:cNvSpPr/>
          <p:nvPr/>
        </p:nvSpPr>
        <p:spPr>
          <a:xfrm>
            <a:off x="7671463" y="3230079"/>
            <a:ext cx="834830" cy="700644"/>
          </a:xfrm>
          <a:prstGeom prst="rect">
            <a:avLst/>
          </a:prstGeom>
          <a:no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smtClean="0">
              <a:solidFill>
                <a:srgbClr val="34342B"/>
              </a:solidFill>
              <a:latin typeface="Vodafone Rg" pitchFamily="34" charset="0"/>
              <a:ea typeface="+mn-ea"/>
              <a:cs typeface="+mn-cs"/>
            </a:endParaRPr>
          </a:p>
        </p:txBody>
      </p:sp>
    </p:spTree>
    <p:extLst>
      <p:ext uri="{BB962C8B-B14F-4D97-AF65-F5344CB8AC3E}">
        <p14:creationId xmlns:p14="http://schemas.microsoft.com/office/powerpoint/2010/main" val="192220796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smtClean="0"/>
              <a:t>SeGW</a:t>
            </a:r>
            <a:r>
              <a:rPr lang="es-ES" dirty="0" smtClean="0"/>
              <a:t> IP – Sólo Zona Naranja</a:t>
            </a:r>
            <a:endParaRPr lang="en-GB" dirty="0"/>
          </a:p>
        </p:txBody>
      </p:sp>
      <p:sp>
        <p:nvSpPr>
          <p:cNvPr id="3" name="2 Marcador de contenido"/>
          <p:cNvSpPr>
            <a:spLocks noGrp="1"/>
          </p:cNvSpPr>
          <p:nvPr>
            <p:ph idx="1"/>
          </p:nvPr>
        </p:nvSpPr>
        <p:spPr>
          <a:xfrm>
            <a:off x="416501" y="984666"/>
            <a:ext cx="7860599" cy="4895851"/>
          </a:xfrm>
        </p:spPr>
        <p:txBody>
          <a:bodyPr/>
          <a:lstStyle/>
          <a:p>
            <a:r>
              <a:rPr lang="es-ES" b="1" dirty="0" err="1" smtClean="0">
                <a:sym typeface="Wingdings" pitchFamily="2" charset="2"/>
              </a:rPr>
              <a:t>SeGW</a:t>
            </a:r>
            <a:r>
              <a:rPr lang="es-ES" b="1" dirty="0" smtClean="0">
                <a:sym typeface="Wingdings" pitchFamily="2" charset="2"/>
              </a:rPr>
              <a:t> IP </a:t>
            </a:r>
            <a:r>
              <a:rPr lang="es-ES" b="1" dirty="0" err="1" smtClean="0">
                <a:sym typeface="Wingdings" pitchFamily="2" charset="2"/>
              </a:rPr>
              <a:t>Address</a:t>
            </a:r>
            <a:r>
              <a:rPr lang="es-ES" b="1" dirty="0" smtClean="0">
                <a:sym typeface="Wingdings" pitchFamily="2" charset="2"/>
              </a:rPr>
              <a:t>: </a:t>
            </a:r>
            <a:r>
              <a:rPr lang="es-ES" dirty="0" smtClean="0">
                <a:sym typeface="Wingdings" pitchFamily="2" charset="2"/>
              </a:rPr>
              <a:t>Dirección IP del Security Gateway asignado a la celda Vodafone en zona naranja.</a:t>
            </a:r>
          </a:p>
          <a:p>
            <a:r>
              <a:rPr lang="es-ES" dirty="0" smtClean="0">
                <a:sym typeface="Wingdings" pitchFamily="2" charset="2"/>
              </a:rPr>
              <a:t>Es necesario comunicar a Orange este dato para cerrar los túneles </a:t>
            </a:r>
            <a:r>
              <a:rPr lang="es-ES" dirty="0" err="1" smtClean="0">
                <a:sym typeface="Wingdings" pitchFamily="2" charset="2"/>
              </a:rPr>
              <a:t>IpSec</a:t>
            </a:r>
            <a:r>
              <a:rPr lang="es-ES" dirty="0" smtClean="0">
                <a:sym typeface="Wingdings" pitchFamily="2" charset="2"/>
              </a:rPr>
              <a:t>.</a:t>
            </a:r>
          </a:p>
          <a:p>
            <a:r>
              <a:rPr lang="es-ES" b="1" u="sng" dirty="0" smtClean="0">
                <a:sym typeface="Wingdings" pitchFamily="2" charset="2"/>
              </a:rPr>
              <a:t>Regla </a:t>
            </a:r>
            <a:r>
              <a:rPr lang="es-ES" b="1" u="sng" dirty="0">
                <a:sym typeface="Wingdings" pitchFamily="2" charset="2"/>
              </a:rPr>
              <a:t>VF ES:</a:t>
            </a:r>
          </a:p>
          <a:p>
            <a:pPr lvl="1"/>
            <a:r>
              <a:rPr lang="es-ES" sz="1800" dirty="0"/>
              <a:t>El Ingeniero de diseño deberá solicitar este dato a Vodafone </a:t>
            </a:r>
            <a:r>
              <a:rPr lang="es-ES" sz="1800" dirty="0" smtClean="0"/>
              <a:t>Transmisión, o bien, obtenerlo de </a:t>
            </a:r>
            <a:r>
              <a:rPr lang="es-ES" sz="1800" dirty="0" err="1" smtClean="0"/>
              <a:t>Thope</a:t>
            </a:r>
            <a:r>
              <a:rPr lang="es-ES" sz="1800" dirty="0" smtClean="0"/>
              <a:t>.</a:t>
            </a:r>
          </a:p>
          <a:p>
            <a:pPr lvl="1"/>
            <a:r>
              <a:rPr lang="es-ES" sz="1800" dirty="0" smtClean="0"/>
              <a:t>Rellenará la pestaña BTS </a:t>
            </a:r>
            <a:r>
              <a:rPr lang="es-ES" sz="1800" dirty="0" err="1" smtClean="0"/>
              <a:t>Transport</a:t>
            </a:r>
            <a:r>
              <a:rPr lang="es-ES" sz="1800" dirty="0" smtClean="0"/>
              <a:t> Data, </a:t>
            </a:r>
            <a:r>
              <a:rPr lang="es-ES" sz="1800" dirty="0" err="1" smtClean="0"/>
              <a:t>ej</a:t>
            </a:r>
            <a:r>
              <a:rPr lang="es-ES" sz="1800" dirty="0" smtClean="0"/>
              <a:t>: </a:t>
            </a:r>
            <a:endParaRPr lang="en-GB" sz="1800" dirty="0"/>
          </a:p>
        </p:txBody>
      </p:sp>
      <p:sp>
        <p:nvSpPr>
          <p:cNvPr id="4" name="3 Marcador de número de diapositiva"/>
          <p:cNvSpPr>
            <a:spLocks noGrp="1"/>
          </p:cNvSpPr>
          <p:nvPr>
            <p:ph type="sldNum" sz="quarter" idx="10"/>
          </p:nvPr>
        </p:nvSpPr>
        <p:spPr/>
        <p:txBody>
          <a:bodyPr/>
          <a:lstStyle/>
          <a:p>
            <a:pPr>
              <a:defRPr/>
            </a:pPr>
            <a:fld id="{E4E5A24B-4DAF-47BA-BBF4-BE646F438DB5}" type="slidenum">
              <a:rPr lang="en-GB" smtClean="0"/>
              <a:pPr>
                <a:defRPr/>
              </a:pPr>
              <a:t>38</a:t>
            </a:fld>
            <a:endParaRPr lang="en-GB"/>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7083" y="60970"/>
            <a:ext cx="1755619" cy="978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8" name="7 Tabla"/>
          <p:cNvGraphicFramePr>
            <a:graphicFrameLocks noGrp="1"/>
          </p:cNvGraphicFramePr>
          <p:nvPr>
            <p:extLst>
              <p:ext uri="{D42A27DB-BD31-4B8C-83A1-F6EECF244321}">
                <p14:modId xmlns:p14="http://schemas.microsoft.com/office/powerpoint/2010/main" val="3366855622"/>
              </p:ext>
            </p:extLst>
          </p:nvPr>
        </p:nvGraphicFramePr>
        <p:xfrm>
          <a:off x="1869426" y="3639829"/>
          <a:ext cx="4064000" cy="485775"/>
        </p:xfrm>
        <a:graphic>
          <a:graphicData uri="http://schemas.openxmlformats.org/drawingml/2006/table">
            <a:tbl>
              <a:tblPr/>
              <a:tblGrid>
                <a:gridCol w="1003300"/>
                <a:gridCol w="1422400"/>
                <a:gridCol w="1638300"/>
              </a:tblGrid>
              <a:tr h="161925">
                <a:tc gridSpan="2">
                  <a:txBody>
                    <a:bodyPr/>
                    <a:lstStyle/>
                    <a:p>
                      <a:pPr algn="ctr" fontAlgn="ctr"/>
                      <a:r>
                        <a:rPr lang="en-GB" sz="1000" b="1" i="0" u="none" strike="noStrike" dirty="0" err="1">
                          <a:solidFill>
                            <a:srgbClr val="000000"/>
                          </a:solidFill>
                          <a:effectLst/>
                          <a:latin typeface="Arial"/>
                        </a:rPr>
                        <a:t>eNodeB</a:t>
                      </a:r>
                      <a:endParaRPr lang="en-GB" sz="1000" b="1" i="0" u="none" strike="noStrike" dirty="0">
                        <a:solidFill>
                          <a:srgbClr val="000000"/>
                        </a:solidFill>
                        <a:effectLst/>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hMerge="1">
                  <a:txBody>
                    <a:bodyPr/>
                    <a:lstStyle/>
                    <a:p>
                      <a:endParaRPr lang="en-GB"/>
                    </a:p>
                  </a:txBody>
                  <a:tcPr/>
                </a:tc>
                <a:tc>
                  <a:txBody>
                    <a:bodyPr/>
                    <a:lstStyle/>
                    <a:p>
                      <a:pPr algn="ctr" fontAlgn="ctr"/>
                      <a:r>
                        <a:rPr lang="en-GB" sz="1000" b="1" i="0" u="none" strike="noStrike">
                          <a:solidFill>
                            <a:srgbClr val="000000"/>
                          </a:solidFill>
                          <a:effectLst/>
                          <a:latin typeface="Arial"/>
                        </a:rPr>
                        <a:t>IPSec</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r>
              <a:tr h="161925">
                <a:tc>
                  <a:txBody>
                    <a:bodyPr/>
                    <a:lstStyle/>
                    <a:p>
                      <a:pPr algn="ctr" fontAlgn="ctr"/>
                      <a:r>
                        <a:rPr lang="en-GB" sz="1000" b="0" i="0" u="none" strike="noStrike">
                          <a:solidFill>
                            <a:srgbClr val="000000"/>
                          </a:solidFill>
                          <a:effectLst/>
                          <a:latin typeface="Arial"/>
                        </a:rPr>
                        <a:t>*eNodeB Name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99"/>
                    </a:solidFill>
                  </a:tcPr>
                </a:tc>
                <a:tc>
                  <a:txBody>
                    <a:bodyPr/>
                    <a:lstStyle/>
                    <a:p>
                      <a:pPr algn="ctr" fontAlgn="ctr"/>
                      <a:r>
                        <a:rPr lang="en-GB" sz="1000" b="0" i="0" u="none" strike="noStrike">
                          <a:solidFill>
                            <a:srgbClr val="000000"/>
                          </a:solidFill>
                          <a:effectLst/>
                          <a:latin typeface="Arial"/>
                        </a:rPr>
                        <a:t>*eNodeB ID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99"/>
                    </a:solidFill>
                  </a:tcPr>
                </a:tc>
                <a:tc>
                  <a:txBody>
                    <a:bodyPr/>
                    <a:lstStyle/>
                    <a:p>
                      <a:pPr algn="ctr" fontAlgn="ctr"/>
                      <a:r>
                        <a:rPr lang="en-GB" sz="1000" b="0" i="0" u="none" strike="noStrike">
                          <a:solidFill>
                            <a:srgbClr val="000000"/>
                          </a:solidFill>
                          <a:effectLst/>
                          <a:latin typeface="Arial"/>
                        </a:rPr>
                        <a:t>SeGW IP Address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99"/>
                    </a:solidFill>
                  </a:tcPr>
                </a:tc>
              </a:tr>
              <a:tr h="161925">
                <a:tc>
                  <a:txBody>
                    <a:bodyPr/>
                    <a:lstStyle/>
                    <a:p>
                      <a:pPr algn="l" fontAlgn="b"/>
                      <a:r>
                        <a:rPr lang="en-GB" sz="1000" b="0" i="0" u="none" strike="noStrike">
                          <a:solidFill>
                            <a:srgbClr val="000000"/>
                          </a:solidFill>
                          <a:effectLst/>
                          <a:latin typeface="Arial"/>
                        </a:rPr>
                        <a:t>BALX0094L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GB" sz="1000" b="0" i="0" u="none" strike="noStrike" dirty="0">
                          <a:solidFill>
                            <a:srgbClr val="000000"/>
                          </a:solidFill>
                          <a:effectLst/>
                          <a:latin typeface="Arial"/>
                        </a:rPr>
                        <a:t>596184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GB" sz="1000" b="0" i="0" u="none" strike="noStrike" dirty="0">
                          <a:solidFill>
                            <a:srgbClr val="000000"/>
                          </a:solidFill>
                          <a:effectLst/>
                          <a:latin typeface="Arial"/>
                        </a:rPr>
                        <a:t>10.175.204.1/32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41046624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5303" y="2665925"/>
            <a:ext cx="7354888" cy="1042967"/>
          </a:xfrm>
        </p:spPr>
        <p:txBody>
          <a:bodyPr/>
          <a:lstStyle/>
          <a:p>
            <a:r>
              <a:rPr lang="es-ES" dirty="0" smtClean="0"/>
              <a:t>Reglas de Ingeniería VF-ES: </a:t>
            </a:r>
            <a:br>
              <a:rPr lang="es-ES" dirty="0" smtClean="0"/>
            </a:br>
            <a:r>
              <a:rPr lang="es-ES" dirty="0" smtClean="0"/>
              <a:t>Priorización de capas LTE y 3G para movilidad</a:t>
            </a:r>
            <a:br>
              <a:rPr lang="es-ES" dirty="0" smtClean="0"/>
            </a:br>
            <a:r>
              <a:rPr lang="es-ES" dirty="0" smtClean="0"/>
              <a:t/>
            </a:r>
            <a:br>
              <a:rPr lang="es-ES" dirty="0" smtClean="0"/>
            </a:br>
            <a:r>
              <a:rPr lang="es-ES" dirty="0"/>
              <a:t>	</a:t>
            </a:r>
            <a:endParaRPr lang="en-GB" dirty="0"/>
          </a:p>
        </p:txBody>
      </p:sp>
      <p:sp>
        <p:nvSpPr>
          <p:cNvPr id="4" name="3 Marcador de número de diapositiva"/>
          <p:cNvSpPr>
            <a:spLocks noGrp="1"/>
          </p:cNvSpPr>
          <p:nvPr>
            <p:ph type="sldNum" sz="quarter" idx="10"/>
          </p:nvPr>
        </p:nvSpPr>
        <p:spPr/>
        <p:txBody>
          <a:bodyPr/>
          <a:lstStyle/>
          <a:p>
            <a:pPr>
              <a:defRPr/>
            </a:pPr>
            <a:fld id="{E4E5A24B-4DAF-47BA-BBF4-BE646F438DB5}" type="slidenum">
              <a:rPr lang="en-GB" smtClean="0"/>
              <a:pPr>
                <a:defRPr/>
              </a:pPr>
              <a:t>39</a:t>
            </a:fld>
            <a:endParaRPr lang="en-GB"/>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6402" y="144384"/>
            <a:ext cx="1719263" cy="1030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7085" y="1174671"/>
            <a:ext cx="1755619" cy="978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15157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839378"/>
            <a:ext cx="7354888" cy="1042967"/>
          </a:xfrm>
        </p:spPr>
        <p:txBody>
          <a:bodyPr/>
          <a:lstStyle/>
          <a:p>
            <a:r>
              <a:rPr lang="es-ES" dirty="0" smtClean="0"/>
              <a:t>Plantillas de Integración 4G</a:t>
            </a:r>
            <a:endParaRPr lang="en-GB" dirty="0"/>
          </a:p>
        </p:txBody>
      </p:sp>
      <p:sp>
        <p:nvSpPr>
          <p:cNvPr id="4" name="3 Marcador de número de diapositiva"/>
          <p:cNvSpPr>
            <a:spLocks noGrp="1"/>
          </p:cNvSpPr>
          <p:nvPr>
            <p:ph type="sldNum" sz="quarter" idx="10"/>
          </p:nvPr>
        </p:nvSpPr>
        <p:spPr/>
        <p:txBody>
          <a:bodyPr/>
          <a:lstStyle/>
          <a:p>
            <a:pPr>
              <a:defRPr/>
            </a:pPr>
            <a:fld id="{E4E5A24B-4DAF-47BA-BBF4-BE646F438DB5}" type="slidenum">
              <a:rPr lang="en-GB" smtClean="0"/>
              <a:pPr>
                <a:defRPr/>
              </a:pPr>
              <a:t>4</a:t>
            </a:fld>
            <a:endParaRPr lang="en-GB"/>
          </a:p>
        </p:txBody>
      </p:sp>
      <p:sp>
        <p:nvSpPr>
          <p:cNvPr id="5" name="4 CuadroTexto"/>
          <p:cNvSpPr txBox="1"/>
          <p:nvPr/>
        </p:nvSpPr>
        <p:spPr>
          <a:xfrm>
            <a:off x="748023" y="3654437"/>
            <a:ext cx="7267822" cy="492443"/>
          </a:xfrm>
          <a:prstGeom prst="rect">
            <a:avLst/>
          </a:prstGeom>
        </p:spPr>
        <p:txBody>
          <a:bodyPr wrap="square" lIns="0" tIns="0" rIns="0" bIns="0" rtlCol="0">
            <a:spAutoFit/>
          </a:bodyPr>
          <a:lstStyle/>
          <a:p>
            <a:pPr marL="285750" indent="-285750">
              <a:buClr>
                <a:srgbClr val="C00000"/>
              </a:buClr>
              <a:buFont typeface="Wingdings" panose="05000000000000000000" pitchFamily="2" charset="2"/>
              <a:buChar char="ü"/>
            </a:pPr>
            <a:r>
              <a:rPr lang="es-ES" sz="1600" dirty="0" smtClean="0"/>
              <a:t>El siguiente apartado da un listado de los ficheros necesarios para la integración de celdas LTE</a:t>
            </a:r>
            <a:endParaRPr lang="en-GB" sz="1600" dirty="0" smtClean="0">
              <a:latin typeface="Vodafone Rg" pitchFamily="34" charset="0"/>
            </a:endParaRPr>
          </a:p>
        </p:txBody>
      </p:sp>
    </p:spTree>
    <p:extLst>
      <p:ext uri="{BB962C8B-B14F-4D97-AF65-F5344CB8AC3E}">
        <p14:creationId xmlns:p14="http://schemas.microsoft.com/office/powerpoint/2010/main" val="15540218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Prioridades Portadoras LTE y 3G – zona Roja y Naranja</a:t>
            </a:r>
            <a:endParaRPr lang="en-GB" dirty="0"/>
          </a:p>
        </p:txBody>
      </p:sp>
      <p:sp>
        <p:nvSpPr>
          <p:cNvPr id="4" name="3 Marcador de número de diapositiva"/>
          <p:cNvSpPr>
            <a:spLocks noGrp="1"/>
          </p:cNvSpPr>
          <p:nvPr>
            <p:ph type="sldNum" sz="quarter" idx="10"/>
          </p:nvPr>
        </p:nvSpPr>
        <p:spPr/>
        <p:txBody>
          <a:bodyPr/>
          <a:lstStyle/>
          <a:p>
            <a:pPr>
              <a:defRPr/>
            </a:pPr>
            <a:fld id="{9200ED87-AD54-4C58-8886-5DA437B8A1E7}" type="slidenum">
              <a:rPr lang="en-GB" smtClean="0"/>
              <a:pPr>
                <a:defRPr/>
              </a:pPr>
              <a:t>40</a:t>
            </a:fld>
            <a:endParaRPr lang="en-GB"/>
          </a:p>
        </p:txBody>
      </p:sp>
      <p:sp>
        <p:nvSpPr>
          <p:cNvPr id="5" name="4 Elipse"/>
          <p:cNvSpPr/>
          <p:nvPr/>
        </p:nvSpPr>
        <p:spPr>
          <a:xfrm>
            <a:off x="1566100" y="693318"/>
            <a:ext cx="1173320" cy="540000"/>
          </a:xfrm>
          <a:prstGeom prst="ellipse">
            <a:avLst/>
          </a:prstGeom>
          <a:solidFill>
            <a:schemeClr val="accent1">
              <a:lumMod val="20000"/>
              <a:lumOff val="80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b="1" dirty="0"/>
              <a:t>LTE2600</a:t>
            </a:r>
            <a:endParaRPr lang="en-GB" sz="1400" b="1" dirty="0"/>
          </a:p>
        </p:txBody>
      </p:sp>
      <p:sp>
        <p:nvSpPr>
          <p:cNvPr id="6" name="5 Elipse"/>
          <p:cNvSpPr/>
          <p:nvPr/>
        </p:nvSpPr>
        <p:spPr>
          <a:xfrm>
            <a:off x="1131166" y="1295357"/>
            <a:ext cx="2156107" cy="540000"/>
          </a:xfrm>
          <a:prstGeom prst="ellipse">
            <a:avLst/>
          </a:prstGeom>
          <a:solidFill>
            <a:schemeClr val="accent1">
              <a:lumMod val="60000"/>
              <a:lumOff val="40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b="1" dirty="0"/>
              <a:t>LTE1800</a:t>
            </a:r>
            <a:endParaRPr lang="en-GB" sz="1400" b="1" dirty="0"/>
          </a:p>
        </p:txBody>
      </p:sp>
      <p:sp>
        <p:nvSpPr>
          <p:cNvPr id="7" name="6 CuadroTexto"/>
          <p:cNvSpPr txBox="1"/>
          <p:nvPr/>
        </p:nvSpPr>
        <p:spPr>
          <a:xfrm>
            <a:off x="4310425" y="2724577"/>
            <a:ext cx="1992853" cy="984885"/>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s-ES" sz="1200" b="1" u="sng" dirty="0" smtClean="0">
                <a:solidFill>
                  <a:schemeClr val="tx1"/>
                </a:solidFill>
              </a:rPr>
              <a:t>4G: TABLA</a:t>
            </a:r>
            <a:r>
              <a:rPr lang="es-ES" sz="1400" b="1" u="sng" dirty="0" smtClean="0">
                <a:solidFill>
                  <a:schemeClr val="tx1"/>
                </a:solidFill>
              </a:rPr>
              <a:t> </a:t>
            </a:r>
            <a:r>
              <a:rPr lang="es-ES" sz="1400" b="1" u="sng" dirty="0">
                <a:solidFill>
                  <a:srgbClr val="FF0000"/>
                </a:solidFill>
              </a:rPr>
              <a:t>* </a:t>
            </a:r>
            <a:r>
              <a:rPr lang="es-ES" sz="1400" b="1" u="sng" dirty="0" smtClean="0">
                <a:solidFill>
                  <a:srgbClr val="FF0000"/>
                </a:solidFill>
              </a:rPr>
              <a:t> </a:t>
            </a:r>
            <a:r>
              <a:rPr lang="es-ES" sz="1200" b="1" u="sng" dirty="0" smtClean="0">
                <a:solidFill>
                  <a:schemeClr val="tx1"/>
                </a:solidFill>
              </a:rPr>
              <a:t>CELLRESEL </a:t>
            </a:r>
            <a:endParaRPr lang="es-ES" sz="1200" dirty="0" smtClean="0">
              <a:solidFill>
                <a:schemeClr val="tx1"/>
              </a:solidFill>
            </a:endParaRPr>
          </a:p>
          <a:p>
            <a:r>
              <a:rPr lang="es-ES" sz="1100" dirty="0" err="1" smtClean="0">
                <a:solidFill>
                  <a:schemeClr val="tx1"/>
                </a:solidFill>
              </a:rPr>
              <a:t>CellReselPriority</a:t>
            </a:r>
            <a:r>
              <a:rPr lang="es-ES" sz="1100" dirty="0" smtClean="0">
                <a:solidFill>
                  <a:schemeClr val="tx1"/>
                </a:solidFill>
              </a:rPr>
              <a:t> = 7 (LTE 2600)</a:t>
            </a:r>
            <a:endParaRPr lang="es-ES" sz="1100" dirty="0">
              <a:solidFill>
                <a:schemeClr val="tx1"/>
              </a:solidFill>
            </a:endParaRPr>
          </a:p>
          <a:p>
            <a:r>
              <a:rPr lang="en-GB" sz="1100" dirty="0" err="1">
                <a:solidFill>
                  <a:schemeClr val="tx1"/>
                </a:solidFill>
              </a:rPr>
              <a:t>CellReselPriority</a:t>
            </a:r>
            <a:r>
              <a:rPr lang="en-GB" sz="1100" dirty="0">
                <a:solidFill>
                  <a:schemeClr val="tx1"/>
                </a:solidFill>
              </a:rPr>
              <a:t> = 6 (</a:t>
            </a:r>
            <a:r>
              <a:rPr lang="en-GB" sz="1100" dirty="0" smtClean="0">
                <a:solidFill>
                  <a:schemeClr val="tx1"/>
                </a:solidFill>
              </a:rPr>
              <a:t>LTE 1800)</a:t>
            </a:r>
          </a:p>
          <a:p>
            <a:r>
              <a:rPr lang="es-ES" sz="1100" dirty="0" err="1" smtClean="0">
                <a:solidFill>
                  <a:schemeClr val="tx1"/>
                </a:solidFill>
              </a:rPr>
              <a:t>CellReselPriority</a:t>
            </a:r>
            <a:r>
              <a:rPr lang="es-ES" sz="1100" dirty="0" smtClean="0">
                <a:solidFill>
                  <a:schemeClr val="tx1"/>
                </a:solidFill>
              </a:rPr>
              <a:t> = 5 (LTE 800)</a:t>
            </a:r>
          </a:p>
          <a:p>
            <a:r>
              <a:rPr lang="es-ES" sz="1100" dirty="0" err="1">
                <a:solidFill>
                  <a:schemeClr val="tx1"/>
                </a:solidFill>
              </a:rPr>
              <a:t>CellReselPriority</a:t>
            </a:r>
            <a:r>
              <a:rPr lang="es-ES" sz="1100" dirty="0">
                <a:solidFill>
                  <a:schemeClr val="tx1"/>
                </a:solidFill>
              </a:rPr>
              <a:t> = 5 (LTE </a:t>
            </a:r>
            <a:r>
              <a:rPr lang="es-ES" sz="1100" dirty="0" smtClean="0">
                <a:solidFill>
                  <a:schemeClr val="tx1"/>
                </a:solidFill>
              </a:rPr>
              <a:t>2100)</a:t>
            </a:r>
            <a:endParaRPr lang="es-ES" sz="1100" dirty="0">
              <a:solidFill>
                <a:schemeClr val="tx1"/>
              </a:solidFill>
            </a:endParaRPr>
          </a:p>
        </p:txBody>
      </p:sp>
      <p:sp>
        <p:nvSpPr>
          <p:cNvPr id="16" name="15 Elipse"/>
          <p:cNvSpPr/>
          <p:nvPr/>
        </p:nvSpPr>
        <p:spPr>
          <a:xfrm>
            <a:off x="1224659" y="3110586"/>
            <a:ext cx="1856203" cy="540000"/>
          </a:xfrm>
          <a:prstGeom prst="ellipse">
            <a:avLst/>
          </a:prstGeom>
          <a:solidFill>
            <a:srgbClr val="FFCC00"/>
          </a:solidFill>
          <a:ln w="28575">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b="1" dirty="0" smtClean="0"/>
              <a:t>F1 U2100</a:t>
            </a:r>
            <a:endParaRPr lang="en-GB" sz="1400" b="1" dirty="0"/>
          </a:p>
        </p:txBody>
      </p:sp>
      <p:sp>
        <p:nvSpPr>
          <p:cNvPr id="17" name="16 CuadroTexto"/>
          <p:cNvSpPr txBox="1"/>
          <p:nvPr/>
        </p:nvSpPr>
        <p:spPr>
          <a:xfrm>
            <a:off x="6358737" y="2736248"/>
            <a:ext cx="2678938" cy="615553"/>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s-ES" sz="1200" b="1" u="sng" dirty="0">
                <a:solidFill>
                  <a:schemeClr val="tx1"/>
                </a:solidFill>
              </a:rPr>
              <a:t>4</a:t>
            </a:r>
            <a:r>
              <a:rPr lang="es-ES" sz="1200" b="1" u="sng" dirty="0" smtClean="0">
                <a:solidFill>
                  <a:schemeClr val="tx1"/>
                </a:solidFill>
              </a:rPr>
              <a:t>G: TABLA UTRANNFREQ </a:t>
            </a:r>
            <a:endParaRPr lang="es-ES" sz="1200" dirty="0" smtClean="0">
              <a:solidFill>
                <a:schemeClr val="tx1"/>
              </a:solidFill>
            </a:endParaRPr>
          </a:p>
          <a:p>
            <a:r>
              <a:rPr lang="es-ES" sz="1100" dirty="0" smtClean="0">
                <a:solidFill>
                  <a:schemeClr val="tx1"/>
                </a:solidFill>
              </a:rPr>
              <a:t>UTRANDLARFCN= F1, </a:t>
            </a:r>
            <a:r>
              <a:rPr lang="es-ES" sz="1100" dirty="0" err="1" smtClean="0">
                <a:solidFill>
                  <a:schemeClr val="tx1"/>
                </a:solidFill>
              </a:rPr>
              <a:t>CellReselPriority</a:t>
            </a:r>
            <a:r>
              <a:rPr lang="es-ES" sz="1100" dirty="0" smtClean="0">
                <a:solidFill>
                  <a:schemeClr val="tx1"/>
                </a:solidFill>
              </a:rPr>
              <a:t> =</a:t>
            </a:r>
            <a:r>
              <a:rPr lang="es-ES" sz="1100" dirty="0">
                <a:solidFill>
                  <a:schemeClr val="tx1"/>
                </a:solidFill>
              </a:rPr>
              <a:t>4</a:t>
            </a:r>
            <a:r>
              <a:rPr lang="es-ES" sz="1100" dirty="0" smtClean="0">
                <a:solidFill>
                  <a:schemeClr val="tx1"/>
                </a:solidFill>
              </a:rPr>
              <a:t> </a:t>
            </a:r>
          </a:p>
          <a:p>
            <a:r>
              <a:rPr lang="es-ES" sz="1100" dirty="0" smtClean="0">
                <a:solidFill>
                  <a:schemeClr val="tx1"/>
                </a:solidFill>
              </a:rPr>
              <a:t>UTRANDLARFCN</a:t>
            </a:r>
            <a:r>
              <a:rPr lang="es-ES" sz="1100" dirty="0">
                <a:solidFill>
                  <a:schemeClr val="tx1"/>
                </a:solidFill>
              </a:rPr>
              <a:t>= </a:t>
            </a:r>
            <a:r>
              <a:rPr lang="es-ES" sz="1100" dirty="0" smtClean="0">
                <a:solidFill>
                  <a:schemeClr val="tx1"/>
                </a:solidFill>
              </a:rPr>
              <a:t>U900, </a:t>
            </a:r>
            <a:r>
              <a:rPr lang="es-ES" sz="1100" dirty="0" err="1">
                <a:solidFill>
                  <a:schemeClr val="tx1"/>
                </a:solidFill>
              </a:rPr>
              <a:t>CellReselPriority</a:t>
            </a:r>
            <a:r>
              <a:rPr lang="es-ES" sz="1100" dirty="0">
                <a:solidFill>
                  <a:schemeClr val="tx1"/>
                </a:solidFill>
              </a:rPr>
              <a:t> </a:t>
            </a:r>
            <a:r>
              <a:rPr lang="es-ES" sz="1100" dirty="0" smtClean="0">
                <a:solidFill>
                  <a:schemeClr val="tx1"/>
                </a:solidFill>
              </a:rPr>
              <a:t>= 3</a:t>
            </a:r>
            <a:endParaRPr lang="en-GB" sz="1100" dirty="0">
              <a:solidFill>
                <a:schemeClr val="tx1"/>
              </a:solidFill>
            </a:endParaRPr>
          </a:p>
        </p:txBody>
      </p:sp>
      <p:sp>
        <p:nvSpPr>
          <p:cNvPr id="18" name="17 Elipse"/>
          <p:cNvSpPr/>
          <p:nvPr/>
        </p:nvSpPr>
        <p:spPr>
          <a:xfrm>
            <a:off x="648594" y="3711279"/>
            <a:ext cx="3008332" cy="540000"/>
          </a:xfrm>
          <a:prstGeom prst="ellipse">
            <a:avLst/>
          </a:prstGeom>
          <a:solidFill>
            <a:srgbClr val="FF9900"/>
          </a:solidFill>
          <a:ln w="28575">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b="1" dirty="0" smtClean="0"/>
              <a:t>U900</a:t>
            </a:r>
            <a:endParaRPr lang="en-GB" sz="1400" b="1" dirty="0"/>
          </a:p>
        </p:txBody>
      </p:sp>
      <p:sp>
        <p:nvSpPr>
          <p:cNvPr id="13" name="12 CuadroTexto"/>
          <p:cNvSpPr txBox="1"/>
          <p:nvPr/>
        </p:nvSpPr>
        <p:spPr>
          <a:xfrm>
            <a:off x="4310426" y="3809587"/>
            <a:ext cx="4046766" cy="2970044"/>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defRPr sz="1200" b="1" u="sng">
                <a:solidFill>
                  <a:schemeClr val="bg1"/>
                </a:solidFill>
              </a:defRPr>
            </a:lvl1pPr>
          </a:lstStyle>
          <a:p>
            <a:r>
              <a:rPr lang="es-ES" sz="1100" dirty="0">
                <a:solidFill>
                  <a:schemeClr val="tx1"/>
                </a:solidFill>
              </a:rPr>
              <a:t>4G: TABLA EUTRANINTERNFREQ </a:t>
            </a:r>
            <a:r>
              <a:rPr lang="es-ES" sz="1100" dirty="0" smtClean="0">
                <a:solidFill>
                  <a:schemeClr val="tx1"/>
                </a:solidFill>
              </a:rPr>
              <a:t>(si se pide definir estos objetos)</a:t>
            </a:r>
          </a:p>
          <a:p>
            <a:r>
              <a:rPr lang="es-ES" sz="1100" u="none" dirty="0" smtClean="0">
                <a:solidFill>
                  <a:schemeClr val="tx1"/>
                </a:solidFill>
              </a:rPr>
              <a:t>Celda </a:t>
            </a:r>
            <a:r>
              <a:rPr lang="es-ES" sz="1100" u="none" dirty="0">
                <a:solidFill>
                  <a:schemeClr val="tx1"/>
                </a:solidFill>
              </a:rPr>
              <a:t>LTE 2600: </a:t>
            </a:r>
            <a:endParaRPr lang="es-ES" sz="1100" u="none" dirty="0" smtClean="0">
              <a:solidFill>
                <a:schemeClr val="tx1"/>
              </a:solidFill>
            </a:endParaRPr>
          </a:p>
          <a:p>
            <a:pPr marL="171450" indent="-171450">
              <a:buFont typeface="Arial" panose="020B0604020202020204" pitchFamily="34" charset="0"/>
              <a:buChar char="•"/>
            </a:pPr>
            <a:r>
              <a:rPr lang="es-ES" sz="1100" b="0" u="none" dirty="0" err="1" smtClean="0">
                <a:solidFill>
                  <a:schemeClr val="tx1"/>
                </a:solidFill>
              </a:rPr>
              <a:t>Freq</a:t>
            </a:r>
            <a:r>
              <a:rPr lang="es-ES" sz="1100" b="0" u="none" dirty="0" smtClean="0">
                <a:solidFill>
                  <a:schemeClr val="tx1"/>
                </a:solidFill>
              </a:rPr>
              <a:t> vecina L1800: EDLARFCN</a:t>
            </a:r>
            <a:r>
              <a:rPr lang="es-ES" sz="1100" b="0" u="none" dirty="0">
                <a:solidFill>
                  <a:schemeClr val="tx1"/>
                </a:solidFill>
              </a:rPr>
              <a:t>= 1480, </a:t>
            </a:r>
            <a:r>
              <a:rPr lang="es-ES" sz="1100" b="0" u="none" dirty="0" err="1">
                <a:solidFill>
                  <a:schemeClr val="tx1"/>
                </a:solidFill>
              </a:rPr>
              <a:t>CellReselPriority</a:t>
            </a:r>
            <a:r>
              <a:rPr lang="es-ES" sz="1100" b="0" u="none" dirty="0">
                <a:solidFill>
                  <a:schemeClr val="tx1"/>
                </a:solidFill>
              </a:rPr>
              <a:t> =</a:t>
            </a:r>
            <a:r>
              <a:rPr lang="es-ES" sz="1100" b="0" u="none" dirty="0" smtClean="0">
                <a:solidFill>
                  <a:schemeClr val="tx1"/>
                </a:solidFill>
              </a:rPr>
              <a:t>6</a:t>
            </a:r>
          </a:p>
          <a:p>
            <a:pPr marL="171450" indent="-171450">
              <a:buFont typeface="Arial" panose="020B0604020202020204" pitchFamily="34" charset="0"/>
              <a:buChar char="•"/>
            </a:pPr>
            <a:r>
              <a:rPr lang="es-ES" sz="1100" b="0" u="none" dirty="0" err="1" smtClean="0">
                <a:solidFill>
                  <a:schemeClr val="tx1"/>
                </a:solidFill>
              </a:rPr>
              <a:t>Freq</a:t>
            </a:r>
            <a:r>
              <a:rPr lang="es-ES" sz="1100" b="0" u="none" dirty="0" smtClean="0">
                <a:solidFill>
                  <a:schemeClr val="tx1"/>
                </a:solidFill>
              </a:rPr>
              <a:t> vecina L800: EDLARFCN= 6300</a:t>
            </a:r>
            <a:r>
              <a:rPr lang="es-ES" sz="1100" b="0" u="none" dirty="0">
                <a:solidFill>
                  <a:schemeClr val="tx1"/>
                </a:solidFill>
              </a:rPr>
              <a:t>, </a:t>
            </a:r>
            <a:r>
              <a:rPr lang="es-ES" sz="1100" b="0" u="none" dirty="0" err="1">
                <a:solidFill>
                  <a:schemeClr val="tx1"/>
                </a:solidFill>
              </a:rPr>
              <a:t>CellReselPriority</a:t>
            </a:r>
            <a:r>
              <a:rPr lang="es-ES" sz="1100" b="0" u="none" dirty="0">
                <a:solidFill>
                  <a:schemeClr val="tx1"/>
                </a:solidFill>
              </a:rPr>
              <a:t> =</a:t>
            </a:r>
            <a:r>
              <a:rPr lang="es-ES" sz="1100" b="0" u="none" dirty="0" smtClean="0">
                <a:solidFill>
                  <a:schemeClr val="tx1"/>
                </a:solidFill>
              </a:rPr>
              <a:t>5</a:t>
            </a:r>
          </a:p>
          <a:p>
            <a:pPr marL="171450" indent="-171450">
              <a:buFont typeface="Arial" panose="020B0604020202020204" pitchFamily="34" charset="0"/>
              <a:buChar char="•"/>
            </a:pPr>
            <a:r>
              <a:rPr lang="es-ES" sz="1100" b="0" u="none" dirty="0" err="1" smtClean="0">
                <a:solidFill>
                  <a:schemeClr val="tx1"/>
                </a:solidFill>
              </a:rPr>
              <a:t>Freq</a:t>
            </a:r>
            <a:r>
              <a:rPr lang="es-ES" sz="1100" b="0" u="none" dirty="0" smtClean="0">
                <a:solidFill>
                  <a:schemeClr val="tx1"/>
                </a:solidFill>
              </a:rPr>
              <a:t> vecina L2100: EDLARFCN= 326 o 426, </a:t>
            </a:r>
            <a:r>
              <a:rPr lang="es-ES" sz="1100" b="0" u="none" dirty="0" err="1" smtClean="0">
                <a:solidFill>
                  <a:schemeClr val="tx1"/>
                </a:solidFill>
              </a:rPr>
              <a:t>CellReselPriority</a:t>
            </a:r>
            <a:r>
              <a:rPr lang="es-ES" sz="1100" b="0" u="none" dirty="0" smtClean="0">
                <a:solidFill>
                  <a:schemeClr val="tx1"/>
                </a:solidFill>
              </a:rPr>
              <a:t>=5</a:t>
            </a:r>
            <a:endParaRPr lang="es-ES" sz="1100" b="0" u="none" dirty="0">
              <a:solidFill>
                <a:schemeClr val="tx1"/>
              </a:solidFill>
            </a:endParaRPr>
          </a:p>
          <a:p>
            <a:r>
              <a:rPr lang="es-ES" sz="1100" u="none" dirty="0">
                <a:solidFill>
                  <a:schemeClr val="tx1"/>
                </a:solidFill>
              </a:rPr>
              <a:t>Celda LTE 1800: </a:t>
            </a:r>
            <a:endParaRPr lang="es-ES" sz="1100" u="none" dirty="0" smtClean="0">
              <a:solidFill>
                <a:schemeClr val="tx1"/>
              </a:solidFill>
            </a:endParaRPr>
          </a:p>
          <a:p>
            <a:pPr marL="171450" indent="-171450">
              <a:buFont typeface="Arial" panose="020B0604020202020204" pitchFamily="34" charset="0"/>
              <a:buChar char="•"/>
            </a:pPr>
            <a:r>
              <a:rPr lang="es-ES" sz="1100" b="0" u="none" dirty="0" err="1" smtClean="0">
                <a:solidFill>
                  <a:schemeClr val="tx1"/>
                </a:solidFill>
              </a:rPr>
              <a:t>Freq</a:t>
            </a:r>
            <a:r>
              <a:rPr lang="es-ES" sz="1100" b="0" u="none" dirty="0" smtClean="0">
                <a:solidFill>
                  <a:schemeClr val="tx1"/>
                </a:solidFill>
              </a:rPr>
              <a:t> vecina L2600: EDLARFCN</a:t>
            </a:r>
            <a:r>
              <a:rPr lang="es-ES" sz="1100" b="0" u="none" dirty="0">
                <a:solidFill>
                  <a:schemeClr val="tx1"/>
                </a:solidFill>
              </a:rPr>
              <a:t>= 3250, </a:t>
            </a:r>
            <a:r>
              <a:rPr lang="es-ES" sz="1100" b="0" u="none" dirty="0" err="1">
                <a:solidFill>
                  <a:schemeClr val="tx1"/>
                </a:solidFill>
              </a:rPr>
              <a:t>CellReselPriority</a:t>
            </a:r>
            <a:r>
              <a:rPr lang="es-ES" sz="1100" b="0" u="none" dirty="0">
                <a:solidFill>
                  <a:schemeClr val="tx1"/>
                </a:solidFill>
              </a:rPr>
              <a:t> =</a:t>
            </a:r>
            <a:r>
              <a:rPr lang="es-ES" sz="1100" b="0" u="none" dirty="0" smtClean="0">
                <a:solidFill>
                  <a:schemeClr val="tx1"/>
                </a:solidFill>
              </a:rPr>
              <a:t>7</a:t>
            </a:r>
          </a:p>
          <a:p>
            <a:pPr marL="171450" indent="-171450">
              <a:buFont typeface="Arial" panose="020B0604020202020204" pitchFamily="34" charset="0"/>
              <a:buChar char="•"/>
            </a:pPr>
            <a:r>
              <a:rPr lang="es-ES" sz="1100" b="0" u="none" dirty="0" err="1" smtClean="0">
                <a:solidFill>
                  <a:schemeClr val="tx1"/>
                </a:solidFill>
              </a:rPr>
              <a:t>Freq</a:t>
            </a:r>
            <a:r>
              <a:rPr lang="es-ES" sz="1100" b="0" u="none" dirty="0" smtClean="0">
                <a:solidFill>
                  <a:schemeClr val="tx1"/>
                </a:solidFill>
              </a:rPr>
              <a:t> vecina L800: EDLARFCN=6300</a:t>
            </a:r>
            <a:r>
              <a:rPr lang="es-ES" sz="1100" b="0" u="none" dirty="0">
                <a:solidFill>
                  <a:schemeClr val="tx1"/>
                </a:solidFill>
              </a:rPr>
              <a:t>, </a:t>
            </a:r>
            <a:r>
              <a:rPr lang="es-ES" sz="1100" b="0" u="none" dirty="0" err="1">
                <a:solidFill>
                  <a:schemeClr val="tx1"/>
                </a:solidFill>
              </a:rPr>
              <a:t>CellReselPriority</a:t>
            </a:r>
            <a:r>
              <a:rPr lang="es-ES" sz="1100" b="0" u="none" dirty="0">
                <a:solidFill>
                  <a:schemeClr val="tx1"/>
                </a:solidFill>
              </a:rPr>
              <a:t> =</a:t>
            </a:r>
            <a:r>
              <a:rPr lang="es-ES" sz="1100" b="0" u="none" dirty="0" smtClean="0">
                <a:solidFill>
                  <a:schemeClr val="tx1"/>
                </a:solidFill>
              </a:rPr>
              <a:t>5</a:t>
            </a:r>
          </a:p>
          <a:p>
            <a:pPr marL="171450" indent="-171450">
              <a:buFont typeface="Arial" panose="020B0604020202020204" pitchFamily="34" charset="0"/>
              <a:buChar char="•"/>
            </a:pPr>
            <a:r>
              <a:rPr lang="es-ES" sz="1100" b="0" u="none" dirty="0" smtClean="0">
                <a:solidFill>
                  <a:schemeClr val="tx1"/>
                </a:solidFill>
              </a:rPr>
              <a:t>En entornos L1800, no habrá L2100</a:t>
            </a:r>
            <a:endParaRPr lang="es-ES" sz="1100" b="0" u="none" dirty="0">
              <a:solidFill>
                <a:schemeClr val="tx1"/>
              </a:solidFill>
            </a:endParaRPr>
          </a:p>
          <a:p>
            <a:r>
              <a:rPr lang="es-ES" sz="1100" u="none" dirty="0">
                <a:solidFill>
                  <a:schemeClr val="tx1"/>
                </a:solidFill>
              </a:rPr>
              <a:t>Celda LTE 800: </a:t>
            </a:r>
            <a:endParaRPr lang="es-ES" sz="1100" u="none" dirty="0" smtClean="0">
              <a:solidFill>
                <a:schemeClr val="tx1"/>
              </a:solidFill>
            </a:endParaRPr>
          </a:p>
          <a:p>
            <a:pPr marL="171450" indent="-171450">
              <a:buFont typeface="Arial" panose="020B0604020202020204" pitchFamily="34" charset="0"/>
              <a:buChar char="•"/>
            </a:pPr>
            <a:r>
              <a:rPr lang="es-ES" sz="1100" b="0" u="none" dirty="0" err="1" smtClean="0">
                <a:solidFill>
                  <a:schemeClr val="tx1"/>
                </a:solidFill>
              </a:rPr>
              <a:t>Freq</a:t>
            </a:r>
            <a:r>
              <a:rPr lang="es-ES" sz="1100" b="0" u="none" dirty="0" smtClean="0">
                <a:solidFill>
                  <a:schemeClr val="tx1"/>
                </a:solidFill>
              </a:rPr>
              <a:t> vecina L2600: EDLARFCN</a:t>
            </a:r>
            <a:r>
              <a:rPr lang="es-ES" sz="1100" b="0" u="none" dirty="0">
                <a:solidFill>
                  <a:schemeClr val="tx1"/>
                </a:solidFill>
              </a:rPr>
              <a:t>= 3250, </a:t>
            </a:r>
            <a:r>
              <a:rPr lang="es-ES" sz="1100" b="0" u="none" dirty="0" err="1">
                <a:solidFill>
                  <a:schemeClr val="tx1"/>
                </a:solidFill>
              </a:rPr>
              <a:t>CellReselPriority</a:t>
            </a:r>
            <a:r>
              <a:rPr lang="es-ES" sz="1100" b="0" u="none" dirty="0">
                <a:solidFill>
                  <a:schemeClr val="tx1"/>
                </a:solidFill>
              </a:rPr>
              <a:t> =7 </a:t>
            </a:r>
          </a:p>
          <a:p>
            <a:pPr marL="171450" indent="-171450">
              <a:buFont typeface="Arial" panose="020B0604020202020204" pitchFamily="34" charset="0"/>
              <a:buChar char="•"/>
            </a:pPr>
            <a:r>
              <a:rPr lang="es-ES" sz="1100" b="0" u="none" dirty="0" err="1" smtClean="0">
                <a:solidFill>
                  <a:schemeClr val="tx1"/>
                </a:solidFill>
              </a:rPr>
              <a:t>Freq</a:t>
            </a:r>
            <a:r>
              <a:rPr lang="es-ES" sz="1100" b="0" u="none" dirty="0" smtClean="0">
                <a:solidFill>
                  <a:schemeClr val="tx1"/>
                </a:solidFill>
              </a:rPr>
              <a:t> vecina L1800: EDLARFCN=1480</a:t>
            </a:r>
            <a:r>
              <a:rPr lang="es-ES" sz="1100" b="0" u="none" dirty="0">
                <a:solidFill>
                  <a:schemeClr val="tx1"/>
                </a:solidFill>
              </a:rPr>
              <a:t>, </a:t>
            </a:r>
            <a:r>
              <a:rPr lang="es-ES" sz="1100" b="0" u="none" dirty="0" err="1">
                <a:solidFill>
                  <a:schemeClr val="tx1"/>
                </a:solidFill>
              </a:rPr>
              <a:t>CellReselPriority</a:t>
            </a:r>
            <a:r>
              <a:rPr lang="es-ES" sz="1100" b="0" u="none" dirty="0">
                <a:solidFill>
                  <a:schemeClr val="tx1"/>
                </a:solidFill>
              </a:rPr>
              <a:t> =</a:t>
            </a:r>
            <a:r>
              <a:rPr lang="es-ES" sz="1100" b="0" u="none" dirty="0" smtClean="0">
                <a:solidFill>
                  <a:schemeClr val="tx1"/>
                </a:solidFill>
              </a:rPr>
              <a:t>6</a:t>
            </a:r>
          </a:p>
          <a:p>
            <a:pPr marL="171450" indent="-171450">
              <a:buFont typeface="Arial" panose="020B0604020202020204" pitchFamily="34" charset="0"/>
              <a:buChar char="•"/>
            </a:pPr>
            <a:r>
              <a:rPr lang="es-ES" sz="1100" b="0" u="none" dirty="0" err="1">
                <a:solidFill>
                  <a:schemeClr val="tx1"/>
                </a:solidFill>
              </a:rPr>
              <a:t>Freq</a:t>
            </a:r>
            <a:r>
              <a:rPr lang="es-ES" sz="1100" b="0" u="none" dirty="0">
                <a:solidFill>
                  <a:schemeClr val="tx1"/>
                </a:solidFill>
              </a:rPr>
              <a:t> vecina L2100: EDLARFCN= 326 o 426, </a:t>
            </a:r>
            <a:r>
              <a:rPr lang="es-ES" sz="1100" b="0" u="none" dirty="0" err="1">
                <a:solidFill>
                  <a:schemeClr val="tx1"/>
                </a:solidFill>
              </a:rPr>
              <a:t>CellReselPriority</a:t>
            </a:r>
            <a:r>
              <a:rPr lang="es-ES" sz="1100" b="0" u="none" dirty="0">
                <a:solidFill>
                  <a:schemeClr val="tx1"/>
                </a:solidFill>
              </a:rPr>
              <a:t>=5</a:t>
            </a:r>
          </a:p>
          <a:p>
            <a:r>
              <a:rPr lang="es-ES" sz="1100" u="none" dirty="0">
                <a:solidFill>
                  <a:schemeClr val="tx1"/>
                </a:solidFill>
              </a:rPr>
              <a:t>Celda LTE </a:t>
            </a:r>
            <a:r>
              <a:rPr lang="es-ES" sz="1100" u="none" dirty="0" smtClean="0">
                <a:solidFill>
                  <a:schemeClr val="tx1"/>
                </a:solidFill>
              </a:rPr>
              <a:t>2100</a:t>
            </a:r>
            <a:r>
              <a:rPr lang="es-ES" sz="1100" u="none" dirty="0">
                <a:solidFill>
                  <a:schemeClr val="tx1"/>
                </a:solidFill>
              </a:rPr>
              <a:t>: </a:t>
            </a:r>
          </a:p>
          <a:p>
            <a:pPr marL="171450" indent="-171450">
              <a:buFont typeface="Arial" panose="020B0604020202020204" pitchFamily="34" charset="0"/>
              <a:buChar char="•"/>
            </a:pPr>
            <a:r>
              <a:rPr lang="es-ES" sz="1100" b="0" u="none" dirty="0" err="1">
                <a:solidFill>
                  <a:schemeClr val="tx1"/>
                </a:solidFill>
              </a:rPr>
              <a:t>Freq</a:t>
            </a:r>
            <a:r>
              <a:rPr lang="es-ES" sz="1100" b="0" u="none" dirty="0">
                <a:solidFill>
                  <a:schemeClr val="tx1"/>
                </a:solidFill>
              </a:rPr>
              <a:t> vecina L2600: EDLARFCN= 3250, </a:t>
            </a:r>
            <a:r>
              <a:rPr lang="es-ES" sz="1100" b="0" u="none" dirty="0" err="1">
                <a:solidFill>
                  <a:schemeClr val="tx1"/>
                </a:solidFill>
              </a:rPr>
              <a:t>CellReselPriority</a:t>
            </a:r>
            <a:r>
              <a:rPr lang="es-ES" sz="1100" b="0" u="none" dirty="0">
                <a:solidFill>
                  <a:schemeClr val="tx1"/>
                </a:solidFill>
              </a:rPr>
              <a:t> =7 </a:t>
            </a:r>
          </a:p>
          <a:p>
            <a:pPr marL="171450" indent="-171450">
              <a:buFont typeface="Arial" panose="020B0604020202020204" pitchFamily="34" charset="0"/>
              <a:buChar char="•"/>
            </a:pPr>
            <a:r>
              <a:rPr lang="es-ES" sz="1100" b="0" u="none" dirty="0" smtClean="0">
                <a:solidFill>
                  <a:schemeClr val="tx1"/>
                </a:solidFill>
              </a:rPr>
              <a:t>En entornos L2100, no habrá L1800</a:t>
            </a:r>
            <a:endParaRPr lang="es-ES" sz="1100" b="0" u="none" dirty="0">
              <a:solidFill>
                <a:schemeClr val="tx1"/>
              </a:solidFill>
            </a:endParaRPr>
          </a:p>
          <a:p>
            <a:pPr marL="171450" indent="-171450">
              <a:buFont typeface="Arial" panose="020B0604020202020204" pitchFamily="34" charset="0"/>
              <a:buChar char="•"/>
            </a:pPr>
            <a:r>
              <a:rPr lang="es-ES" sz="1100" b="0" u="none" dirty="0" err="1">
                <a:solidFill>
                  <a:schemeClr val="tx1"/>
                </a:solidFill>
              </a:rPr>
              <a:t>Freq</a:t>
            </a:r>
            <a:r>
              <a:rPr lang="es-ES" sz="1100" b="0" u="none" dirty="0">
                <a:solidFill>
                  <a:schemeClr val="tx1"/>
                </a:solidFill>
              </a:rPr>
              <a:t> vecina </a:t>
            </a:r>
            <a:r>
              <a:rPr lang="es-ES" sz="1100" b="0" u="none" dirty="0" smtClean="0">
                <a:solidFill>
                  <a:schemeClr val="tx1"/>
                </a:solidFill>
              </a:rPr>
              <a:t>L800</a:t>
            </a:r>
            <a:r>
              <a:rPr lang="es-ES" sz="1100" b="0" u="none" dirty="0">
                <a:solidFill>
                  <a:schemeClr val="tx1"/>
                </a:solidFill>
              </a:rPr>
              <a:t>: EDLARFCN= </a:t>
            </a:r>
            <a:r>
              <a:rPr lang="es-ES" sz="1100" b="0" u="none" dirty="0" smtClean="0">
                <a:solidFill>
                  <a:schemeClr val="tx1"/>
                </a:solidFill>
              </a:rPr>
              <a:t>6300,, </a:t>
            </a:r>
            <a:r>
              <a:rPr lang="es-ES" sz="1100" b="0" u="none" dirty="0" err="1" smtClean="0">
                <a:solidFill>
                  <a:schemeClr val="tx1"/>
                </a:solidFill>
              </a:rPr>
              <a:t>CellReselPriority</a:t>
            </a:r>
            <a:r>
              <a:rPr lang="es-ES" sz="1100" b="0" u="none" dirty="0" smtClean="0">
                <a:solidFill>
                  <a:schemeClr val="tx1"/>
                </a:solidFill>
              </a:rPr>
              <a:t>=5</a:t>
            </a:r>
            <a:endParaRPr lang="es-ES" sz="1100" b="0" u="none" dirty="0">
              <a:solidFill>
                <a:schemeClr val="tx1"/>
              </a:solidFill>
            </a:endParaRPr>
          </a:p>
        </p:txBody>
      </p:sp>
      <p:sp>
        <p:nvSpPr>
          <p:cNvPr id="9" name="8 CuadroTexto"/>
          <p:cNvSpPr txBox="1"/>
          <p:nvPr/>
        </p:nvSpPr>
        <p:spPr>
          <a:xfrm>
            <a:off x="151337" y="801625"/>
            <a:ext cx="420308" cy="369332"/>
          </a:xfrm>
          <a:prstGeom prst="rect">
            <a:avLst/>
          </a:prstGeom>
          <a:noFill/>
        </p:spPr>
        <p:txBody>
          <a:bodyPr wrap="none" rtlCol="0">
            <a:spAutoFit/>
          </a:bodyPr>
          <a:lstStyle/>
          <a:p>
            <a:r>
              <a:rPr lang="es-ES" dirty="0" smtClean="0">
                <a:solidFill>
                  <a:schemeClr val="accent1">
                    <a:lumMod val="50000"/>
                  </a:schemeClr>
                </a:solidFill>
              </a:rPr>
              <a:t>P7</a:t>
            </a:r>
            <a:endParaRPr lang="en-GB" dirty="0">
              <a:solidFill>
                <a:schemeClr val="accent1">
                  <a:lumMod val="50000"/>
                </a:schemeClr>
              </a:solidFill>
            </a:endParaRPr>
          </a:p>
        </p:txBody>
      </p:sp>
      <p:sp>
        <p:nvSpPr>
          <p:cNvPr id="20" name="19 CuadroTexto"/>
          <p:cNvSpPr txBox="1"/>
          <p:nvPr/>
        </p:nvSpPr>
        <p:spPr>
          <a:xfrm>
            <a:off x="151337" y="1948146"/>
            <a:ext cx="420308" cy="369332"/>
          </a:xfrm>
          <a:prstGeom prst="rect">
            <a:avLst/>
          </a:prstGeom>
          <a:noFill/>
        </p:spPr>
        <p:txBody>
          <a:bodyPr wrap="none" rtlCol="0">
            <a:spAutoFit/>
          </a:bodyPr>
          <a:lstStyle/>
          <a:p>
            <a:r>
              <a:rPr lang="es-ES" dirty="0" smtClean="0">
                <a:solidFill>
                  <a:schemeClr val="accent1">
                    <a:lumMod val="50000"/>
                  </a:schemeClr>
                </a:solidFill>
              </a:rPr>
              <a:t>P5</a:t>
            </a:r>
            <a:endParaRPr lang="en-GB" dirty="0">
              <a:solidFill>
                <a:schemeClr val="accent1">
                  <a:lumMod val="50000"/>
                </a:schemeClr>
              </a:solidFill>
            </a:endParaRPr>
          </a:p>
        </p:txBody>
      </p:sp>
      <p:sp>
        <p:nvSpPr>
          <p:cNvPr id="21" name="20 CuadroTexto"/>
          <p:cNvSpPr txBox="1"/>
          <p:nvPr/>
        </p:nvSpPr>
        <p:spPr>
          <a:xfrm>
            <a:off x="151337" y="3221345"/>
            <a:ext cx="420308" cy="369332"/>
          </a:xfrm>
          <a:prstGeom prst="rect">
            <a:avLst/>
          </a:prstGeom>
          <a:noFill/>
        </p:spPr>
        <p:txBody>
          <a:bodyPr wrap="none" rtlCol="0">
            <a:spAutoFit/>
          </a:bodyPr>
          <a:lstStyle/>
          <a:p>
            <a:r>
              <a:rPr lang="es-ES" dirty="0" smtClean="0">
                <a:solidFill>
                  <a:schemeClr val="accent1">
                    <a:lumMod val="50000"/>
                  </a:schemeClr>
                </a:solidFill>
              </a:rPr>
              <a:t>P4</a:t>
            </a:r>
            <a:endParaRPr lang="en-GB" dirty="0">
              <a:solidFill>
                <a:schemeClr val="accent1">
                  <a:lumMod val="50000"/>
                </a:schemeClr>
              </a:solidFill>
            </a:endParaRPr>
          </a:p>
        </p:txBody>
      </p:sp>
      <p:sp>
        <p:nvSpPr>
          <p:cNvPr id="22" name="21 CuadroTexto"/>
          <p:cNvSpPr txBox="1"/>
          <p:nvPr/>
        </p:nvSpPr>
        <p:spPr>
          <a:xfrm>
            <a:off x="151337" y="3788686"/>
            <a:ext cx="420308" cy="369332"/>
          </a:xfrm>
          <a:prstGeom prst="rect">
            <a:avLst/>
          </a:prstGeom>
          <a:noFill/>
        </p:spPr>
        <p:txBody>
          <a:bodyPr wrap="none" rtlCol="0">
            <a:spAutoFit/>
          </a:bodyPr>
          <a:lstStyle/>
          <a:p>
            <a:r>
              <a:rPr lang="es-ES" dirty="0" smtClean="0">
                <a:solidFill>
                  <a:schemeClr val="accent1">
                    <a:lumMod val="50000"/>
                  </a:schemeClr>
                </a:solidFill>
              </a:rPr>
              <a:t>P3</a:t>
            </a:r>
            <a:endParaRPr lang="en-GB" dirty="0">
              <a:solidFill>
                <a:schemeClr val="accent1">
                  <a:lumMod val="50000"/>
                </a:schemeClr>
              </a:solidFill>
            </a:endParaRPr>
          </a:p>
        </p:txBody>
      </p:sp>
      <p:cxnSp>
        <p:nvCxnSpPr>
          <p:cNvPr id="23" name="22 Conector recto de flecha"/>
          <p:cNvCxnSpPr/>
          <p:nvPr/>
        </p:nvCxnSpPr>
        <p:spPr>
          <a:xfrm flipV="1">
            <a:off x="3944253" y="1197693"/>
            <a:ext cx="0" cy="2689447"/>
          </a:xfrm>
          <a:prstGeom prst="straightConnector1">
            <a:avLst/>
          </a:prstGeom>
          <a:ln w="28575">
            <a:solidFill>
              <a:srgbClr val="00004F"/>
            </a:solidFill>
            <a:tailEnd type="arrow"/>
          </a:ln>
        </p:spPr>
        <p:style>
          <a:lnRef idx="1">
            <a:schemeClr val="accent1"/>
          </a:lnRef>
          <a:fillRef idx="0">
            <a:schemeClr val="accent1"/>
          </a:fillRef>
          <a:effectRef idx="0">
            <a:schemeClr val="accent1"/>
          </a:effectRef>
          <a:fontRef idx="minor">
            <a:schemeClr val="tx1"/>
          </a:fontRef>
        </p:style>
      </p:cxnSp>
      <p:sp>
        <p:nvSpPr>
          <p:cNvPr id="34" name="33 Elipse"/>
          <p:cNvSpPr/>
          <p:nvPr/>
        </p:nvSpPr>
        <p:spPr>
          <a:xfrm>
            <a:off x="3760141" y="909661"/>
            <a:ext cx="345706" cy="267126"/>
          </a:xfrm>
          <a:prstGeom prst="ellipse">
            <a:avLst/>
          </a:prstGeom>
          <a:solidFill>
            <a:schemeClr val="bg1">
              <a:lumMod val="85000"/>
            </a:schemeClr>
          </a:solidFill>
          <a:ln>
            <a:solidFill>
              <a:srgbClr val="0000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accent2">
                    <a:lumMod val="50000"/>
                  </a:schemeClr>
                </a:solidFill>
              </a:rPr>
              <a:t>+</a:t>
            </a:r>
            <a:endParaRPr lang="en-GB" dirty="0">
              <a:solidFill>
                <a:schemeClr val="accent2">
                  <a:lumMod val="50000"/>
                </a:schemeClr>
              </a:solidFill>
            </a:endParaRPr>
          </a:p>
        </p:txBody>
      </p:sp>
      <p:sp>
        <p:nvSpPr>
          <p:cNvPr id="35" name="34 Elipse"/>
          <p:cNvSpPr/>
          <p:nvPr/>
        </p:nvSpPr>
        <p:spPr>
          <a:xfrm>
            <a:off x="3775221" y="3966655"/>
            <a:ext cx="345706" cy="267126"/>
          </a:xfrm>
          <a:prstGeom prst="ellipse">
            <a:avLst/>
          </a:prstGeom>
          <a:solidFill>
            <a:schemeClr val="bg1">
              <a:lumMod val="85000"/>
            </a:schemeClr>
          </a:solidFill>
          <a:ln>
            <a:solidFill>
              <a:srgbClr val="0000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accent2">
                    <a:lumMod val="50000"/>
                  </a:schemeClr>
                </a:solidFill>
              </a:rPr>
              <a:t>-</a:t>
            </a:r>
            <a:endParaRPr lang="en-GB" dirty="0">
              <a:solidFill>
                <a:schemeClr val="accent2">
                  <a:lumMod val="50000"/>
                </a:schemeClr>
              </a:solidFill>
            </a:endParaRPr>
          </a:p>
        </p:txBody>
      </p:sp>
      <p:sp>
        <p:nvSpPr>
          <p:cNvPr id="36" name="35 CuadroTexto"/>
          <p:cNvSpPr txBox="1"/>
          <p:nvPr/>
        </p:nvSpPr>
        <p:spPr>
          <a:xfrm>
            <a:off x="591884" y="4638260"/>
            <a:ext cx="2825504" cy="646331"/>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s-ES" sz="1200" b="1" u="sng" dirty="0" smtClean="0">
                <a:solidFill>
                  <a:schemeClr val="tx1"/>
                </a:solidFill>
              </a:rPr>
              <a:t>3G: TABLA</a:t>
            </a:r>
            <a:r>
              <a:rPr lang="es-ES" sz="1400" b="1" u="sng" dirty="0" smtClean="0">
                <a:solidFill>
                  <a:schemeClr val="tx1"/>
                </a:solidFill>
              </a:rPr>
              <a:t> </a:t>
            </a:r>
            <a:r>
              <a:rPr lang="es-ES" sz="1400" b="1" u="sng" dirty="0">
                <a:solidFill>
                  <a:srgbClr val="FF0000"/>
                </a:solidFill>
              </a:rPr>
              <a:t>* </a:t>
            </a:r>
            <a:r>
              <a:rPr lang="es-ES" sz="1200" b="1" u="sng" dirty="0" smtClean="0">
                <a:solidFill>
                  <a:schemeClr val="tx1"/>
                </a:solidFill>
              </a:rPr>
              <a:t>UCELLSELRESEL</a:t>
            </a:r>
            <a:r>
              <a:rPr lang="es-ES" sz="1200" u="sng" dirty="0" smtClean="0">
                <a:solidFill>
                  <a:schemeClr val="tx1"/>
                </a:solidFill>
              </a:rPr>
              <a:t> </a:t>
            </a:r>
          </a:p>
          <a:p>
            <a:r>
              <a:rPr lang="es-ES" sz="1100" b="1" dirty="0" smtClean="0">
                <a:solidFill>
                  <a:schemeClr val="tx1"/>
                </a:solidFill>
              </a:rPr>
              <a:t>Celdas U900 : </a:t>
            </a:r>
            <a:r>
              <a:rPr lang="es-ES" sz="1100" dirty="0" err="1" smtClean="0">
                <a:solidFill>
                  <a:schemeClr val="tx1"/>
                </a:solidFill>
              </a:rPr>
              <a:t>SPriority</a:t>
            </a:r>
            <a:r>
              <a:rPr lang="es-ES" sz="1100" dirty="0" smtClean="0">
                <a:solidFill>
                  <a:schemeClr val="tx1"/>
                </a:solidFill>
              </a:rPr>
              <a:t> = 3</a:t>
            </a:r>
          </a:p>
          <a:p>
            <a:r>
              <a:rPr lang="es-ES" sz="1100" b="1" dirty="0" smtClean="0">
                <a:solidFill>
                  <a:schemeClr val="tx1"/>
                </a:solidFill>
              </a:rPr>
              <a:t>Celdas U2100 : </a:t>
            </a:r>
            <a:r>
              <a:rPr lang="es-ES" sz="1100" dirty="0" err="1" smtClean="0">
                <a:solidFill>
                  <a:schemeClr val="tx1"/>
                </a:solidFill>
              </a:rPr>
              <a:t>Spriority</a:t>
            </a:r>
            <a:r>
              <a:rPr lang="es-ES" sz="1100" dirty="0" smtClean="0">
                <a:solidFill>
                  <a:schemeClr val="tx1"/>
                </a:solidFill>
              </a:rPr>
              <a:t> = 4</a:t>
            </a:r>
          </a:p>
        </p:txBody>
      </p:sp>
      <p:sp>
        <p:nvSpPr>
          <p:cNvPr id="37" name="36 CuadroTexto"/>
          <p:cNvSpPr txBox="1"/>
          <p:nvPr/>
        </p:nvSpPr>
        <p:spPr>
          <a:xfrm>
            <a:off x="600480" y="5360358"/>
            <a:ext cx="2808312" cy="954107"/>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s-ES" sz="1200" b="1" u="sng" dirty="0" smtClean="0">
                <a:solidFill>
                  <a:schemeClr val="tx1"/>
                </a:solidFill>
              </a:rPr>
              <a:t>3G: TABLA UCELLNFREQPRIOINFO</a:t>
            </a:r>
            <a:r>
              <a:rPr lang="es-ES" sz="1200" dirty="0" smtClean="0">
                <a:solidFill>
                  <a:schemeClr val="tx1"/>
                </a:solidFill>
              </a:rPr>
              <a:t> </a:t>
            </a:r>
          </a:p>
          <a:p>
            <a:r>
              <a:rPr lang="es-ES" sz="1100" dirty="0" smtClean="0">
                <a:solidFill>
                  <a:schemeClr val="tx1"/>
                </a:solidFill>
              </a:rPr>
              <a:t>EARFCN= 3250, </a:t>
            </a:r>
            <a:r>
              <a:rPr lang="es-ES" sz="1100" dirty="0" err="1" smtClean="0">
                <a:solidFill>
                  <a:schemeClr val="tx1"/>
                </a:solidFill>
              </a:rPr>
              <a:t>NPriority</a:t>
            </a:r>
            <a:r>
              <a:rPr lang="es-ES" sz="1100" dirty="0" smtClean="0">
                <a:solidFill>
                  <a:schemeClr val="tx1"/>
                </a:solidFill>
              </a:rPr>
              <a:t> = 7</a:t>
            </a:r>
          </a:p>
          <a:p>
            <a:r>
              <a:rPr lang="es-ES" sz="1100" dirty="0">
                <a:solidFill>
                  <a:schemeClr val="tx1"/>
                </a:solidFill>
              </a:rPr>
              <a:t>EARFCN= </a:t>
            </a:r>
            <a:r>
              <a:rPr lang="es-ES" sz="1100" dirty="0" smtClean="0">
                <a:solidFill>
                  <a:schemeClr val="tx1"/>
                </a:solidFill>
              </a:rPr>
              <a:t>1480, </a:t>
            </a:r>
            <a:r>
              <a:rPr lang="es-ES" sz="1100" dirty="0" err="1">
                <a:solidFill>
                  <a:schemeClr val="tx1"/>
                </a:solidFill>
              </a:rPr>
              <a:t>NPriority</a:t>
            </a:r>
            <a:r>
              <a:rPr lang="es-ES" sz="1100" dirty="0">
                <a:solidFill>
                  <a:schemeClr val="tx1"/>
                </a:solidFill>
              </a:rPr>
              <a:t> = </a:t>
            </a:r>
            <a:r>
              <a:rPr lang="es-ES" sz="1100" dirty="0" smtClean="0">
                <a:solidFill>
                  <a:schemeClr val="tx1"/>
                </a:solidFill>
              </a:rPr>
              <a:t>6</a:t>
            </a:r>
          </a:p>
          <a:p>
            <a:r>
              <a:rPr lang="es-ES" sz="1100" dirty="0" smtClean="0">
                <a:solidFill>
                  <a:schemeClr val="tx1"/>
                </a:solidFill>
              </a:rPr>
              <a:t>EARFCN= 6300, </a:t>
            </a:r>
            <a:r>
              <a:rPr lang="es-ES" sz="1100" dirty="0" err="1" smtClean="0">
                <a:solidFill>
                  <a:schemeClr val="tx1"/>
                </a:solidFill>
              </a:rPr>
              <a:t>NPriority</a:t>
            </a:r>
            <a:r>
              <a:rPr lang="es-ES" sz="1100" dirty="0" smtClean="0">
                <a:solidFill>
                  <a:schemeClr val="tx1"/>
                </a:solidFill>
              </a:rPr>
              <a:t> = 5</a:t>
            </a:r>
          </a:p>
          <a:p>
            <a:r>
              <a:rPr lang="es-ES" sz="1100" dirty="0" smtClean="0">
                <a:solidFill>
                  <a:schemeClr val="tx1"/>
                </a:solidFill>
              </a:rPr>
              <a:t>EARCNO=326 </a:t>
            </a:r>
            <a:r>
              <a:rPr lang="es-ES" sz="1100" dirty="0" err="1" smtClean="0">
                <a:solidFill>
                  <a:schemeClr val="tx1"/>
                </a:solidFill>
              </a:rPr>
              <a:t>ó</a:t>
            </a:r>
            <a:r>
              <a:rPr lang="es-ES" sz="1100" dirty="0" smtClean="0">
                <a:solidFill>
                  <a:schemeClr val="tx1"/>
                </a:solidFill>
              </a:rPr>
              <a:t> 426, </a:t>
            </a:r>
            <a:r>
              <a:rPr lang="es-ES" sz="1100" dirty="0" err="1" smtClean="0">
                <a:solidFill>
                  <a:schemeClr val="tx1"/>
                </a:solidFill>
              </a:rPr>
              <a:t>Npriority</a:t>
            </a:r>
            <a:r>
              <a:rPr lang="es-ES" sz="1100" dirty="0" smtClean="0">
                <a:solidFill>
                  <a:schemeClr val="tx1"/>
                </a:solidFill>
              </a:rPr>
              <a:t>=5</a:t>
            </a:r>
            <a:endParaRPr lang="es-ES" sz="1100" dirty="0">
              <a:solidFill>
                <a:schemeClr val="tx1"/>
              </a:solidFill>
            </a:endParaRPr>
          </a:p>
        </p:txBody>
      </p:sp>
      <p:sp>
        <p:nvSpPr>
          <p:cNvPr id="24" name="23 Elipse"/>
          <p:cNvSpPr/>
          <p:nvPr/>
        </p:nvSpPr>
        <p:spPr>
          <a:xfrm>
            <a:off x="628895" y="1894820"/>
            <a:ext cx="3214762" cy="540000"/>
          </a:xfrm>
          <a:prstGeom prst="ellipse">
            <a:avLst/>
          </a:prstGeom>
          <a:solidFill>
            <a:schemeClr val="accent1">
              <a:lumMod val="75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b="1" dirty="0" smtClean="0"/>
              <a:t>LTE 800 – </a:t>
            </a:r>
            <a:r>
              <a:rPr lang="es-ES" sz="1400" b="1" dirty="0" err="1" smtClean="0"/>
              <a:t>Sharing</a:t>
            </a:r>
            <a:r>
              <a:rPr lang="es-ES" sz="1400" b="1" dirty="0" smtClean="0"/>
              <a:t> o No </a:t>
            </a:r>
            <a:r>
              <a:rPr lang="es-ES" sz="1400" b="1" dirty="0" err="1" smtClean="0"/>
              <a:t>Sharing</a:t>
            </a:r>
            <a:endParaRPr lang="en-GB" sz="1400" b="1" dirty="0"/>
          </a:p>
        </p:txBody>
      </p:sp>
      <p:sp>
        <p:nvSpPr>
          <p:cNvPr id="25" name="24 CuadroTexto"/>
          <p:cNvSpPr txBox="1"/>
          <p:nvPr/>
        </p:nvSpPr>
        <p:spPr>
          <a:xfrm>
            <a:off x="151337" y="2560662"/>
            <a:ext cx="420308" cy="369332"/>
          </a:xfrm>
          <a:prstGeom prst="rect">
            <a:avLst/>
          </a:prstGeom>
          <a:noFill/>
        </p:spPr>
        <p:txBody>
          <a:bodyPr wrap="none" rtlCol="0">
            <a:spAutoFit/>
          </a:bodyPr>
          <a:lstStyle/>
          <a:p>
            <a:r>
              <a:rPr lang="es-ES" dirty="0" smtClean="0">
                <a:solidFill>
                  <a:schemeClr val="accent1">
                    <a:lumMod val="50000"/>
                  </a:schemeClr>
                </a:solidFill>
              </a:rPr>
              <a:t>P5</a:t>
            </a:r>
            <a:endParaRPr lang="en-GB" dirty="0">
              <a:solidFill>
                <a:schemeClr val="accent1">
                  <a:lumMod val="50000"/>
                </a:schemeClr>
              </a:solidFill>
            </a:endParaRPr>
          </a:p>
        </p:txBody>
      </p:sp>
      <p:sp>
        <p:nvSpPr>
          <p:cNvPr id="8" name="7 Marcador de contenido"/>
          <p:cNvSpPr>
            <a:spLocks noGrp="1"/>
          </p:cNvSpPr>
          <p:nvPr>
            <p:ph idx="1"/>
          </p:nvPr>
        </p:nvSpPr>
        <p:spPr>
          <a:xfrm>
            <a:off x="4219677" y="696830"/>
            <a:ext cx="4817998" cy="162064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72000" bIns="0" numCol="1" rtlCol="0" anchor="t" anchorCtr="0" compatLnSpc="1">
            <a:prstTxWarp prst="textNoShape">
              <a:avLst/>
            </a:prstTxWarp>
            <a:noAutofit/>
          </a:bodyPr>
          <a:lstStyle/>
          <a:p>
            <a:r>
              <a:rPr lang="es-ES" sz="1400" dirty="0"/>
              <a:t>La movilidad en idle y dedicado en LTE se basa en una estrategia de prioridades absolutas por capas</a:t>
            </a:r>
            <a:r>
              <a:rPr lang="es-ES" sz="1400" dirty="0" smtClean="0"/>
              <a:t>.</a:t>
            </a:r>
          </a:p>
          <a:p>
            <a:r>
              <a:rPr lang="es-ES" sz="1400" dirty="0" smtClean="0"/>
              <a:t>La Fig1.  muestra las prioridades a definir en celdas VDF. La capa más prioritaria es L2600. </a:t>
            </a:r>
          </a:p>
          <a:p>
            <a:r>
              <a:rPr lang="es-ES" sz="1400" dirty="0" smtClean="0"/>
              <a:t>L2100 sólo tiene 5MHz. Su prioridad es igual a la L800.</a:t>
            </a:r>
          </a:p>
          <a:p>
            <a:r>
              <a:rPr lang="es-ES" sz="1400" dirty="0" smtClean="0"/>
              <a:t>A continuación, se listan las tablas donde se definirían estas prioridades, tanto en red 4G como 3G: </a:t>
            </a:r>
            <a:endParaRPr lang="en-GB" sz="1400" dirty="0"/>
          </a:p>
        </p:txBody>
      </p:sp>
      <p:sp>
        <p:nvSpPr>
          <p:cNvPr id="10" name="9 CuadroTexto"/>
          <p:cNvSpPr txBox="1"/>
          <p:nvPr/>
        </p:nvSpPr>
        <p:spPr>
          <a:xfrm>
            <a:off x="789928" y="4322134"/>
            <a:ext cx="2563160" cy="287079"/>
          </a:xfrm>
          <a:prstGeom prst="rect">
            <a:avLst/>
          </a:prstGeom>
        </p:spPr>
        <p:txBody>
          <a:bodyPr wrap="none" lIns="0" tIns="0" rIns="0" bIns="0" rtlCol="0">
            <a:noAutofit/>
          </a:bodyPr>
          <a:lstStyle/>
          <a:p>
            <a:pPr marL="0" indent="0">
              <a:buFont typeface="Arial" pitchFamily="34" charset="0"/>
              <a:buNone/>
            </a:pPr>
            <a:r>
              <a:rPr lang="es-ES" sz="1200" dirty="0" smtClean="0">
                <a:latin typeface="Vodafone Rg" pitchFamily="34" charset="0"/>
              </a:rPr>
              <a:t>Fig1. Prioridades Vodafone ES</a:t>
            </a:r>
            <a:endParaRPr lang="en-GB" sz="1200" dirty="0" smtClean="0">
              <a:latin typeface="Vodafone Rg" pitchFamily="34" charset="0"/>
            </a:endParaRPr>
          </a:p>
        </p:txBody>
      </p:sp>
      <p:sp>
        <p:nvSpPr>
          <p:cNvPr id="12" name="11 CuadroTexto"/>
          <p:cNvSpPr txBox="1"/>
          <p:nvPr/>
        </p:nvSpPr>
        <p:spPr>
          <a:xfrm>
            <a:off x="350325" y="6460655"/>
            <a:ext cx="3086532" cy="318976"/>
          </a:xfrm>
          <a:prstGeom prst="rect">
            <a:avLst/>
          </a:prstGeom>
        </p:spPr>
        <p:txBody>
          <a:bodyPr wrap="none" lIns="0" tIns="0" rIns="0" bIns="0" rtlCol="0">
            <a:noAutofit/>
          </a:bodyPr>
          <a:lstStyle/>
          <a:p>
            <a:pPr marL="0" indent="0">
              <a:buFont typeface="Arial" pitchFamily="34" charset="0"/>
              <a:buNone/>
            </a:pPr>
            <a:r>
              <a:rPr lang="es-ES" b="1" dirty="0" smtClean="0">
                <a:solidFill>
                  <a:srgbClr val="FF0000"/>
                </a:solidFill>
              </a:rPr>
              <a:t>* </a:t>
            </a:r>
            <a:r>
              <a:rPr lang="es-ES" sz="1200" dirty="0" smtClean="0"/>
              <a:t>NOTA. </a:t>
            </a:r>
            <a:r>
              <a:rPr lang="es-ES" sz="1200" dirty="0" err="1" smtClean="0"/>
              <a:t>Parametrización</a:t>
            </a:r>
            <a:r>
              <a:rPr lang="es-ES" sz="1200" dirty="0" smtClean="0"/>
              <a:t> incluida en la Plantilla de celda. </a:t>
            </a:r>
            <a:endParaRPr lang="en-GB" sz="1200" dirty="0" smtClean="0"/>
          </a:p>
        </p:txBody>
      </p:sp>
      <p:sp>
        <p:nvSpPr>
          <p:cNvPr id="26" name="25 Elipse"/>
          <p:cNvSpPr/>
          <p:nvPr/>
        </p:nvSpPr>
        <p:spPr>
          <a:xfrm>
            <a:off x="1248660" y="2523737"/>
            <a:ext cx="1856203" cy="540000"/>
          </a:xfrm>
          <a:prstGeom prst="ellipse">
            <a:avLst/>
          </a:prstGeom>
          <a:solidFill>
            <a:schemeClr val="accent1">
              <a:lumMod val="40000"/>
              <a:lumOff val="60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b="1" dirty="0" smtClean="0"/>
              <a:t>LTE2100</a:t>
            </a:r>
            <a:endParaRPr lang="en-GB" sz="1400" b="1" dirty="0"/>
          </a:p>
        </p:txBody>
      </p:sp>
      <p:sp>
        <p:nvSpPr>
          <p:cNvPr id="27" name="26 CuadroTexto"/>
          <p:cNvSpPr txBox="1"/>
          <p:nvPr/>
        </p:nvSpPr>
        <p:spPr>
          <a:xfrm>
            <a:off x="151337" y="1380691"/>
            <a:ext cx="420308" cy="369332"/>
          </a:xfrm>
          <a:prstGeom prst="rect">
            <a:avLst/>
          </a:prstGeom>
          <a:noFill/>
        </p:spPr>
        <p:txBody>
          <a:bodyPr wrap="none" rtlCol="0">
            <a:spAutoFit/>
          </a:bodyPr>
          <a:lstStyle/>
          <a:p>
            <a:r>
              <a:rPr lang="es-ES" dirty="0" smtClean="0">
                <a:solidFill>
                  <a:schemeClr val="accent1">
                    <a:lumMod val="50000"/>
                  </a:schemeClr>
                </a:solidFill>
              </a:rPr>
              <a:t>P6</a:t>
            </a:r>
            <a:endParaRPr lang="en-GB" dirty="0">
              <a:solidFill>
                <a:schemeClr val="accent1">
                  <a:lumMod val="50000"/>
                </a:schemeClr>
              </a:solidFill>
            </a:endParaRPr>
          </a:p>
        </p:txBody>
      </p:sp>
    </p:spTree>
    <p:extLst>
      <p:ext uri="{BB962C8B-B14F-4D97-AF65-F5344CB8AC3E}">
        <p14:creationId xmlns:p14="http://schemas.microsoft.com/office/powerpoint/2010/main" val="347992630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5302" y="2665925"/>
            <a:ext cx="6698512" cy="1042967"/>
          </a:xfrm>
        </p:spPr>
        <p:txBody>
          <a:bodyPr/>
          <a:lstStyle/>
          <a:p>
            <a:r>
              <a:rPr lang="es-ES" dirty="0" smtClean="0"/>
              <a:t>Reglas de Ingeniería VF-ES: </a:t>
            </a:r>
            <a:br>
              <a:rPr lang="es-ES" dirty="0" smtClean="0"/>
            </a:br>
            <a:r>
              <a:rPr lang="es-ES" dirty="0" smtClean="0"/>
              <a:t>Configuración de la Movilidad 4G </a:t>
            </a:r>
            <a:r>
              <a:rPr lang="es-ES" dirty="0" smtClean="0">
                <a:sym typeface="Wingdings" panose="05000000000000000000" pitchFamily="2" charset="2"/>
              </a:rPr>
              <a:t> 4G</a:t>
            </a:r>
            <a:endParaRPr lang="en-GB" dirty="0"/>
          </a:p>
        </p:txBody>
      </p:sp>
      <p:sp>
        <p:nvSpPr>
          <p:cNvPr id="4" name="3 Marcador de número de diapositiva"/>
          <p:cNvSpPr>
            <a:spLocks noGrp="1"/>
          </p:cNvSpPr>
          <p:nvPr>
            <p:ph type="sldNum" sz="quarter" idx="10"/>
          </p:nvPr>
        </p:nvSpPr>
        <p:spPr/>
        <p:txBody>
          <a:bodyPr/>
          <a:lstStyle/>
          <a:p>
            <a:pPr>
              <a:defRPr/>
            </a:pPr>
            <a:fld id="{E4E5A24B-4DAF-47BA-BBF4-BE646F438DB5}" type="slidenum">
              <a:rPr lang="en-GB" smtClean="0"/>
              <a:pPr>
                <a:defRPr/>
              </a:pPr>
              <a:t>41</a:t>
            </a:fld>
            <a:endParaRPr lang="en-GB"/>
          </a:p>
        </p:txBody>
      </p:sp>
      <p:sp>
        <p:nvSpPr>
          <p:cNvPr id="3" name="2 CuadroTexto"/>
          <p:cNvSpPr txBox="1"/>
          <p:nvPr/>
        </p:nvSpPr>
        <p:spPr>
          <a:xfrm>
            <a:off x="748023" y="3654437"/>
            <a:ext cx="7267822" cy="492443"/>
          </a:xfrm>
          <a:prstGeom prst="rect">
            <a:avLst/>
          </a:prstGeom>
        </p:spPr>
        <p:txBody>
          <a:bodyPr wrap="square" lIns="0" tIns="0" rIns="0" bIns="0" rtlCol="0">
            <a:spAutoFit/>
          </a:bodyPr>
          <a:lstStyle/>
          <a:p>
            <a:pPr marL="285750" indent="-285750">
              <a:buClr>
                <a:srgbClr val="C00000"/>
              </a:buClr>
              <a:buFont typeface="Wingdings" panose="05000000000000000000" pitchFamily="2" charset="2"/>
              <a:buChar char="ü"/>
            </a:pPr>
            <a:r>
              <a:rPr lang="es-ES" sz="1600" dirty="0" smtClean="0"/>
              <a:t>Los siguientes apartados indican cómo rellenar las pestañas referentes a externas y vecinas 4G de las plantillas de integración</a:t>
            </a:r>
            <a:endParaRPr lang="en-GB" sz="1600" dirty="0" smtClean="0">
              <a:latin typeface="Vodafone Rg" pitchFamily="34" charset="0"/>
            </a:endParaRPr>
          </a:p>
        </p:txBody>
      </p:sp>
      <p:pic>
        <p:nvPicPr>
          <p:cNvPr id="389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626" y="4330535"/>
            <a:ext cx="8474964" cy="2529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9277034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599"/>
            <a:ext cx="8473044" cy="1042967"/>
          </a:xfrm>
        </p:spPr>
        <p:txBody>
          <a:bodyPr/>
          <a:lstStyle/>
          <a:p>
            <a:r>
              <a:rPr lang="es-ES" dirty="0">
                <a:cs typeface="Arial" charset="0"/>
              </a:rPr>
              <a:t>Definir </a:t>
            </a:r>
            <a:r>
              <a:rPr lang="es-ES" dirty="0" smtClean="0">
                <a:cs typeface="Arial" charset="0"/>
              </a:rPr>
              <a:t>en celdas </a:t>
            </a:r>
            <a:r>
              <a:rPr lang="es-ES" dirty="0">
                <a:cs typeface="Arial" charset="0"/>
              </a:rPr>
              <a:t>4G </a:t>
            </a:r>
            <a:r>
              <a:rPr lang="es-ES" dirty="0">
                <a:cs typeface="Arial" charset="0"/>
                <a:sym typeface="Wingdings" panose="05000000000000000000" pitchFamily="2" charset="2"/>
              </a:rPr>
              <a:t> </a:t>
            </a:r>
            <a:r>
              <a:rPr lang="es-ES" dirty="0" smtClean="0">
                <a:cs typeface="Arial" charset="0"/>
              </a:rPr>
              <a:t>Vecinas </a:t>
            </a:r>
            <a:r>
              <a:rPr lang="es-ES" dirty="0" err="1" smtClean="0">
                <a:cs typeface="Arial" charset="0"/>
              </a:rPr>
              <a:t>Intrafreq</a:t>
            </a:r>
            <a:r>
              <a:rPr lang="es-ES" dirty="0" smtClean="0">
                <a:cs typeface="Arial" charset="0"/>
              </a:rPr>
              <a:t> 4G –</a:t>
            </a:r>
            <a:br>
              <a:rPr lang="es-ES" dirty="0" smtClean="0">
                <a:cs typeface="Arial" charset="0"/>
              </a:rPr>
            </a:br>
            <a:r>
              <a:rPr lang="es-ES" dirty="0" smtClean="0">
                <a:cs typeface="Arial" charset="0"/>
              </a:rPr>
              <a:t>Zona Roja y Naranja</a:t>
            </a:r>
            <a:endParaRPr lang="es-ES" dirty="0">
              <a:cs typeface="Arial" charset="0"/>
            </a:endParaRPr>
          </a:p>
        </p:txBody>
      </p:sp>
      <p:sp>
        <p:nvSpPr>
          <p:cNvPr id="3" name="2 Marcador de contenido"/>
          <p:cNvSpPr>
            <a:spLocks noGrp="1"/>
          </p:cNvSpPr>
          <p:nvPr>
            <p:ph idx="1"/>
          </p:nvPr>
        </p:nvSpPr>
        <p:spPr>
          <a:xfrm>
            <a:off x="480951" y="1340307"/>
            <a:ext cx="8579922" cy="4895851"/>
          </a:xfrm>
        </p:spPr>
        <p:txBody>
          <a:bodyPr/>
          <a:lstStyle/>
          <a:p>
            <a:r>
              <a:rPr lang="es-ES" b="1" dirty="0" smtClean="0"/>
              <a:t>EUTRANINTRAFREQNCELL</a:t>
            </a:r>
          </a:p>
          <a:p>
            <a:pPr lvl="1"/>
            <a:r>
              <a:rPr lang="es-ES" dirty="0" smtClean="0"/>
              <a:t>Es la tabla con las vecinas 4G</a:t>
            </a:r>
            <a:r>
              <a:rPr lang="es-ES" dirty="0" smtClean="0">
                <a:sym typeface="Wingdings" panose="05000000000000000000" pitchFamily="2" charset="2"/>
              </a:rPr>
              <a:t> 4G </a:t>
            </a:r>
            <a:r>
              <a:rPr lang="es-ES" dirty="0" err="1" smtClean="0">
                <a:sym typeface="Wingdings" panose="05000000000000000000" pitchFamily="2" charset="2"/>
              </a:rPr>
              <a:t>intrafreq</a:t>
            </a:r>
            <a:r>
              <a:rPr lang="es-ES" dirty="0" smtClean="0">
                <a:sym typeface="Wingdings" panose="05000000000000000000" pitchFamily="2" charset="2"/>
              </a:rPr>
              <a:t>. </a:t>
            </a:r>
            <a:endParaRPr lang="es-ES" dirty="0" smtClean="0"/>
          </a:p>
          <a:p>
            <a:pPr marL="266700" lvl="1" indent="0">
              <a:buNone/>
            </a:pPr>
            <a:r>
              <a:rPr lang="es-ES" b="1" u="sng" dirty="0" smtClean="0"/>
              <a:t>Reglas VF ES:</a:t>
            </a:r>
          </a:p>
          <a:p>
            <a:pPr lvl="2"/>
            <a:r>
              <a:rPr lang="es-ES" dirty="0" smtClean="0"/>
              <a:t>No se define ninguna vecina </a:t>
            </a:r>
            <a:r>
              <a:rPr lang="es-ES" dirty="0" err="1" smtClean="0"/>
              <a:t>intrafreq</a:t>
            </a:r>
            <a:r>
              <a:rPr lang="es-ES" dirty="0" smtClean="0"/>
              <a:t>, el ANR se encargará de crearlas automáticamente. </a:t>
            </a:r>
          </a:p>
          <a:p>
            <a:pPr lvl="2"/>
            <a:r>
              <a:rPr lang="es-ES" u="sng" dirty="0" smtClean="0"/>
              <a:t>Zona Naranja: </a:t>
            </a:r>
            <a:r>
              <a:rPr lang="es-ES" dirty="0" smtClean="0"/>
              <a:t>Orange </a:t>
            </a:r>
            <a:r>
              <a:rPr lang="es-ES" dirty="0"/>
              <a:t>activará ANR </a:t>
            </a:r>
            <a:r>
              <a:rPr lang="es-ES" dirty="0" err="1"/>
              <a:t>Interfreq</a:t>
            </a:r>
            <a:r>
              <a:rPr lang="es-ES" dirty="0"/>
              <a:t> en sus </a:t>
            </a:r>
            <a:r>
              <a:rPr lang="es-ES" dirty="0" err="1"/>
              <a:t>eNodesB</a:t>
            </a:r>
            <a:r>
              <a:rPr lang="es-ES" dirty="0"/>
              <a:t>, por lo </a:t>
            </a:r>
            <a:r>
              <a:rPr lang="es-ES" dirty="0" smtClean="0"/>
              <a:t>que para LTE </a:t>
            </a:r>
            <a:r>
              <a:rPr lang="es-ES" dirty="0" err="1" smtClean="0"/>
              <a:t>Sharing</a:t>
            </a:r>
            <a:r>
              <a:rPr lang="es-ES" dirty="0" smtClean="0"/>
              <a:t> </a:t>
            </a:r>
            <a:r>
              <a:rPr lang="es-ES" dirty="0"/>
              <a:t>tampoco hay que definir externas.</a:t>
            </a:r>
          </a:p>
          <a:p>
            <a:pPr lvl="2"/>
            <a:endParaRPr lang="es-ES" sz="1100" dirty="0" smtClean="0"/>
          </a:p>
          <a:p>
            <a:endParaRPr lang="es-ES" b="1" dirty="0" smtClean="0"/>
          </a:p>
        </p:txBody>
      </p:sp>
      <p:sp>
        <p:nvSpPr>
          <p:cNvPr id="4" name="3 Marcador de número de diapositiva"/>
          <p:cNvSpPr>
            <a:spLocks noGrp="1"/>
          </p:cNvSpPr>
          <p:nvPr>
            <p:ph type="sldNum" sz="quarter" idx="10"/>
          </p:nvPr>
        </p:nvSpPr>
        <p:spPr/>
        <p:txBody>
          <a:bodyPr/>
          <a:lstStyle/>
          <a:p>
            <a:pPr>
              <a:defRPr/>
            </a:pPr>
            <a:fld id="{E4E5A24B-4DAF-47BA-BBF4-BE646F438DB5}" type="slidenum">
              <a:rPr lang="en-GB" smtClean="0"/>
              <a:pPr>
                <a:defRPr/>
              </a:pPr>
              <a:t>42</a:t>
            </a:fld>
            <a:endParaRPr lang="en-GB" dirty="0"/>
          </a:p>
        </p:txBody>
      </p:sp>
      <p:sp>
        <p:nvSpPr>
          <p:cNvPr id="5" name="4 Rectángulo"/>
          <p:cNvSpPr/>
          <p:nvPr/>
        </p:nvSpPr>
        <p:spPr>
          <a:xfrm>
            <a:off x="1142518" y="3039561"/>
            <a:ext cx="6220046" cy="288147"/>
          </a:xfrm>
          <a:prstGeom prst="rect">
            <a:avLst/>
          </a:prstGeom>
        </p:spPr>
        <p:style>
          <a:lnRef idx="2">
            <a:schemeClr val="accent1"/>
          </a:lnRef>
          <a:fillRef idx="1">
            <a:schemeClr val="lt1"/>
          </a:fillRef>
          <a:effectRef idx="0">
            <a:schemeClr val="accent1"/>
          </a:effectRef>
          <a:fontRef idx="minor">
            <a:schemeClr val="dk1"/>
          </a:fontRef>
        </p:style>
        <p:txBody>
          <a:bodyPr wrap="square" lIns="108000" tIns="36000" rIns="0" bIns="36000" anchor="ctr" anchorCtr="0">
            <a:spAutoFit/>
          </a:bodyPr>
          <a:lstStyle/>
          <a:p>
            <a:pPr marL="285750" indent="-285750">
              <a:buClr>
                <a:srgbClr val="C00000"/>
              </a:buClr>
              <a:buFont typeface="Wingdings" panose="05000000000000000000" pitchFamily="2" charset="2"/>
              <a:buChar char="ü"/>
            </a:pPr>
            <a:r>
              <a:rPr lang="es-ES" sz="1400" dirty="0" smtClean="0"/>
              <a:t>No se define externas 4G. La pestaña EUTRANINTRAFREQNCELL se deja vacía.</a:t>
            </a:r>
            <a:endParaRPr lang="es-ES" sz="1400" dirty="0">
              <a:solidFill>
                <a:srgbClr val="000099"/>
              </a:solidFill>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8268" y="144385"/>
            <a:ext cx="1147624" cy="687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0591" y="144385"/>
            <a:ext cx="1171892" cy="653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334322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599"/>
            <a:ext cx="8473044" cy="1042967"/>
          </a:xfrm>
        </p:spPr>
        <p:txBody>
          <a:bodyPr/>
          <a:lstStyle/>
          <a:p>
            <a:r>
              <a:rPr lang="es-ES" dirty="0" smtClean="0">
                <a:cs typeface="Arial" charset="0"/>
              </a:rPr>
              <a:t>Definir en Celda 4G </a:t>
            </a:r>
            <a:r>
              <a:rPr lang="es-ES" dirty="0" smtClean="0">
                <a:cs typeface="Arial" charset="0"/>
                <a:sym typeface="Wingdings" panose="05000000000000000000" pitchFamily="2" charset="2"/>
              </a:rPr>
              <a:t> Frecuencias vecinas 4G – </a:t>
            </a:r>
            <a:br>
              <a:rPr lang="es-ES" dirty="0" smtClean="0">
                <a:cs typeface="Arial" charset="0"/>
                <a:sym typeface="Wingdings" panose="05000000000000000000" pitchFamily="2" charset="2"/>
              </a:rPr>
            </a:br>
            <a:r>
              <a:rPr lang="es-ES" dirty="0" smtClean="0">
                <a:cs typeface="Arial" charset="0"/>
                <a:sym typeface="Wingdings" panose="05000000000000000000" pitchFamily="2" charset="2"/>
              </a:rPr>
              <a:t>Zona Roja y Naranja</a:t>
            </a:r>
            <a:endParaRPr lang="es-ES" dirty="0">
              <a:cs typeface="Arial" charset="0"/>
            </a:endParaRPr>
          </a:p>
        </p:txBody>
      </p:sp>
      <p:sp>
        <p:nvSpPr>
          <p:cNvPr id="3" name="2 Marcador de contenido"/>
          <p:cNvSpPr>
            <a:spLocks noGrp="1"/>
          </p:cNvSpPr>
          <p:nvPr>
            <p:ph idx="1"/>
          </p:nvPr>
        </p:nvSpPr>
        <p:spPr>
          <a:xfrm>
            <a:off x="445325" y="1075327"/>
            <a:ext cx="8152410" cy="5366617"/>
          </a:xfrm>
        </p:spPr>
        <p:txBody>
          <a:bodyPr/>
          <a:lstStyle/>
          <a:p>
            <a:pPr marL="180975" lvl="1">
              <a:spcBef>
                <a:spcPts val="600"/>
              </a:spcBef>
              <a:spcAft>
                <a:spcPts val="600"/>
              </a:spcAft>
              <a:buFont typeface="Arial" charset="0"/>
              <a:buChar char="•"/>
            </a:pPr>
            <a:r>
              <a:rPr lang="es-ES" sz="1800" b="1" dirty="0" smtClean="0"/>
              <a:t>EUTRANINTERNFREQ</a:t>
            </a:r>
            <a:r>
              <a:rPr lang="es-ES" sz="1600" b="1" dirty="0" smtClean="0"/>
              <a:t>: </a:t>
            </a:r>
            <a:r>
              <a:rPr lang="es-ES" dirty="0"/>
              <a:t>Es la tabla </a:t>
            </a:r>
            <a:r>
              <a:rPr lang="es-ES" dirty="0" smtClean="0"/>
              <a:t>donde se define qué  </a:t>
            </a:r>
            <a:r>
              <a:rPr lang="es-ES" dirty="0"/>
              <a:t>frecuencias </a:t>
            </a:r>
            <a:r>
              <a:rPr lang="es-ES" dirty="0" smtClean="0"/>
              <a:t>4G  queremos como vecinas </a:t>
            </a:r>
            <a:r>
              <a:rPr lang="es-ES" dirty="0"/>
              <a:t>de </a:t>
            </a:r>
            <a:r>
              <a:rPr lang="es-ES" dirty="0" smtClean="0"/>
              <a:t>la </a:t>
            </a:r>
            <a:r>
              <a:rPr lang="es-ES" dirty="0"/>
              <a:t>celda </a:t>
            </a:r>
            <a:r>
              <a:rPr lang="es-ES" dirty="0" smtClean="0"/>
              <a:t>LTE que se integra,  </a:t>
            </a:r>
            <a:r>
              <a:rPr lang="es-ES" dirty="0"/>
              <a:t>para permitir la </a:t>
            </a:r>
            <a:r>
              <a:rPr lang="es-ES" dirty="0" err="1" smtClean="0"/>
              <a:t>reselección</a:t>
            </a:r>
            <a:r>
              <a:rPr lang="es-ES" dirty="0" smtClean="0"/>
              <a:t> INTERFREQ, </a:t>
            </a:r>
            <a:r>
              <a:rPr lang="es-ES" dirty="0"/>
              <a:t>y para la adición automática de vecinas </a:t>
            </a:r>
            <a:r>
              <a:rPr lang="es-ES" dirty="0" err="1"/>
              <a:t>interfreq</a:t>
            </a:r>
            <a:r>
              <a:rPr lang="es-ES" dirty="0"/>
              <a:t> por el algoritmo ANR</a:t>
            </a:r>
            <a:r>
              <a:rPr lang="es-ES" dirty="0" smtClean="0"/>
              <a:t>.</a:t>
            </a:r>
            <a:endParaRPr lang="es-ES" dirty="0"/>
          </a:p>
          <a:p>
            <a:pPr marL="180975" lvl="1">
              <a:spcBef>
                <a:spcPts val="600"/>
              </a:spcBef>
              <a:spcAft>
                <a:spcPts val="600"/>
              </a:spcAft>
              <a:buFont typeface="Arial" charset="0"/>
              <a:buChar char="•"/>
            </a:pPr>
            <a:r>
              <a:rPr lang="es-ES" sz="1600" b="1" u="sng" dirty="0"/>
              <a:t>Reglas VF ES</a:t>
            </a:r>
            <a:r>
              <a:rPr lang="es-ES" sz="1600" b="1" u="sng" dirty="0" smtClean="0"/>
              <a:t>:</a:t>
            </a:r>
          </a:p>
          <a:p>
            <a:pPr marL="619125" lvl="2" indent="-342900">
              <a:spcBef>
                <a:spcPts val="600"/>
              </a:spcBef>
              <a:spcAft>
                <a:spcPts val="600"/>
              </a:spcAft>
              <a:buAutoNum type="arabicParenR"/>
            </a:pPr>
            <a:r>
              <a:rPr lang="es-ES" dirty="0" smtClean="0"/>
              <a:t>El Ingeniero de diseño decide qué frecuencias LTE vecinas hay que añadir en la pestaña EUTRANINTERNFREQ en base a la celda origen que se está integrando y el despliegue de otras bandas en la zona.</a:t>
            </a:r>
          </a:p>
          <a:p>
            <a:pPr marL="276225" lvl="2" indent="0">
              <a:spcBef>
                <a:spcPts val="600"/>
              </a:spcBef>
              <a:spcAft>
                <a:spcPts val="600"/>
              </a:spcAft>
              <a:buNone/>
            </a:pPr>
            <a:endParaRPr lang="es-ES" dirty="0"/>
          </a:p>
          <a:p>
            <a:pPr marL="180975" lvl="1">
              <a:spcBef>
                <a:spcPts val="600"/>
              </a:spcBef>
              <a:spcAft>
                <a:spcPts val="600"/>
              </a:spcAft>
              <a:buFont typeface="Arial" charset="0"/>
              <a:buChar char="•"/>
            </a:pPr>
            <a:endParaRPr lang="es-ES" sz="1200" dirty="0"/>
          </a:p>
          <a:p>
            <a:endParaRPr lang="es-ES" sz="1600" b="1" dirty="0" smtClean="0"/>
          </a:p>
          <a:p>
            <a:pPr lvl="2"/>
            <a:endParaRPr lang="es-ES" sz="1200" dirty="0" smtClean="0"/>
          </a:p>
          <a:p>
            <a:pPr lvl="2"/>
            <a:endParaRPr lang="es-ES" sz="1200" dirty="0"/>
          </a:p>
          <a:p>
            <a:pPr lvl="2"/>
            <a:endParaRPr lang="es-ES" sz="1200" dirty="0" smtClean="0"/>
          </a:p>
          <a:p>
            <a:pPr lvl="2"/>
            <a:endParaRPr lang="es-ES" sz="1200" dirty="0"/>
          </a:p>
          <a:p>
            <a:pPr lvl="2"/>
            <a:endParaRPr lang="es-ES" sz="1200" dirty="0" smtClean="0"/>
          </a:p>
          <a:p>
            <a:pPr lvl="2"/>
            <a:endParaRPr lang="es-ES" sz="1200" dirty="0"/>
          </a:p>
          <a:p>
            <a:pPr lvl="2"/>
            <a:endParaRPr lang="es-ES" sz="1200" dirty="0" smtClean="0"/>
          </a:p>
          <a:p>
            <a:pPr lvl="2"/>
            <a:endParaRPr lang="es-ES" sz="1200" dirty="0"/>
          </a:p>
          <a:p>
            <a:pPr lvl="1"/>
            <a:endParaRPr lang="es-ES" sz="1200" dirty="0" smtClean="0"/>
          </a:p>
          <a:p>
            <a:pPr lvl="1"/>
            <a:endParaRPr lang="es-ES" sz="1200" dirty="0"/>
          </a:p>
          <a:p>
            <a:pPr lvl="1"/>
            <a:endParaRPr lang="es-ES" sz="1200" dirty="0" smtClean="0"/>
          </a:p>
          <a:p>
            <a:pPr lvl="1"/>
            <a:endParaRPr lang="es-ES" sz="1200" dirty="0"/>
          </a:p>
          <a:p>
            <a:pPr lvl="1"/>
            <a:endParaRPr lang="es-ES" sz="1200" dirty="0" smtClean="0"/>
          </a:p>
          <a:p>
            <a:pPr marL="1038225" lvl="3" indent="-228600">
              <a:buAutoNum type="arabicPeriod"/>
            </a:pPr>
            <a:endParaRPr lang="es-ES" sz="1050" dirty="0" smtClean="0"/>
          </a:p>
        </p:txBody>
      </p:sp>
      <p:sp>
        <p:nvSpPr>
          <p:cNvPr id="4" name="3 Marcador de número de diapositiva"/>
          <p:cNvSpPr>
            <a:spLocks noGrp="1"/>
          </p:cNvSpPr>
          <p:nvPr>
            <p:ph type="sldNum" sz="quarter" idx="10"/>
          </p:nvPr>
        </p:nvSpPr>
        <p:spPr/>
        <p:txBody>
          <a:bodyPr/>
          <a:lstStyle/>
          <a:p>
            <a:pPr>
              <a:defRPr/>
            </a:pPr>
            <a:fld id="{E4E5A24B-4DAF-47BA-BBF4-BE646F438DB5}" type="slidenum">
              <a:rPr lang="en-GB" smtClean="0"/>
              <a:pPr>
                <a:defRPr/>
              </a:pPr>
              <a:t>43</a:t>
            </a:fld>
            <a:endParaRPr lang="en-GB" dirty="0"/>
          </a:p>
        </p:txBody>
      </p:sp>
      <p:graphicFrame>
        <p:nvGraphicFramePr>
          <p:cNvPr id="7" name="6 Tabla"/>
          <p:cNvGraphicFramePr>
            <a:graphicFrameLocks noGrp="1"/>
          </p:cNvGraphicFramePr>
          <p:nvPr>
            <p:extLst>
              <p:ext uri="{D42A27DB-BD31-4B8C-83A1-F6EECF244321}">
                <p14:modId xmlns:p14="http://schemas.microsoft.com/office/powerpoint/2010/main" val="3850588358"/>
              </p:ext>
            </p:extLst>
          </p:nvPr>
        </p:nvGraphicFramePr>
        <p:xfrm>
          <a:off x="547786" y="2843860"/>
          <a:ext cx="7963309" cy="3610059"/>
        </p:xfrm>
        <a:graphic>
          <a:graphicData uri="http://schemas.openxmlformats.org/drawingml/2006/table">
            <a:tbl>
              <a:tblPr/>
              <a:tblGrid>
                <a:gridCol w="785789"/>
                <a:gridCol w="1170240"/>
                <a:gridCol w="1501820"/>
                <a:gridCol w="1501820"/>
                <a:gridCol w="1501820"/>
                <a:gridCol w="1501820"/>
              </a:tblGrid>
              <a:tr h="297713">
                <a:tc>
                  <a:txBody>
                    <a:bodyPr/>
                    <a:lstStyle/>
                    <a:p>
                      <a:pPr algn="l" fontAlgn="b"/>
                      <a:endParaRPr lang="en-GB" sz="900" b="0" i="0" u="none" strike="noStrike" dirty="0">
                        <a:solidFill>
                          <a:srgbClr val="000000"/>
                        </a:solidFill>
                        <a:effectLst/>
                        <a:latin typeface="Calibri"/>
                      </a:endParaRPr>
                    </a:p>
                  </a:txBody>
                  <a:tcPr marL="8047" marR="8047" marT="8047" marB="0" anchor="b">
                    <a:lnL>
                      <a:noFill/>
                    </a:lnL>
                    <a:lnR>
                      <a:noFill/>
                    </a:lnR>
                    <a:lnT>
                      <a:noFill/>
                    </a:lnT>
                    <a:lnB>
                      <a:noFill/>
                    </a:lnB>
                  </a:tcPr>
                </a:tc>
                <a:tc>
                  <a:txBody>
                    <a:bodyPr/>
                    <a:lstStyle/>
                    <a:p>
                      <a:pPr algn="l" fontAlgn="b"/>
                      <a:endParaRPr lang="en-GB" sz="900" b="0" i="0" u="none" strike="noStrike">
                        <a:solidFill>
                          <a:srgbClr val="000000"/>
                        </a:solidFill>
                        <a:effectLst/>
                        <a:latin typeface="Calibri"/>
                      </a:endParaRPr>
                    </a:p>
                  </a:txBody>
                  <a:tcPr marL="8047" marR="8047" marT="8047" marB="0" anchor="b">
                    <a:lnL>
                      <a:noFill/>
                    </a:lnL>
                    <a:lnR w="6350" cap="flat" cmpd="sng" algn="ctr">
                      <a:solidFill>
                        <a:srgbClr val="000000"/>
                      </a:solidFill>
                      <a:prstDash val="solid"/>
                      <a:round/>
                      <a:headEnd type="none" w="med" len="med"/>
                      <a:tailEnd type="none" w="med" len="med"/>
                    </a:lnR>
                    <a:lnT>
                      <a:noFill/>
                    </a:lnT>
                    <a:lnB>
                      <a:noFill/>
                    </a:lnB>
                  </a:tcPr>
                </a:tc>
                <a:tc gridSpan="4">
                  <a:txBody>
                    <a:bodyPr/>
                    <a:lstStyle/>
                    <a:p>
                      <a:pPr algn="ctr" fontAlgn="ctr"/>
                      <a:r>
                        <a:rPr lang="en-GB" sz="1400" b="1" i="0" u="none" strike="noStrike" dirty="0" smtClean="0">
                          <a:solidFill>
                            <a:srgbClr val="FFFFFF"/>
                          </a:solidFill>
                          <a:effectLst/>
                          <a:latin typeface="Calibri"/>
                        </a:rPr>
                        <a:t>FRECUENCIA DESTINO</a:t>
                      </a:r>
                      <a:r>
                        <a:rPr lang="en-GB" sz="1400" b="1" i="0" u="none" strike="noStrike" baseline="0" dirty="0" smtClean="0">
                          <a:solidFill>
                            <a:srgbClr val="FFFFFF"/>
                          </a:solidFill>
                          <a:effectLst/>
                          <a:latin typeface="Calibri"/>
                        </a:rPr>
                        <a:t> (</a:t>
                      </a:r>
                      <a:r>
                        <a:rPr lang="en-GB" sz="1400" b="1" i="0" u="none" strike="noStrike" dirty="0" smtClean="0">
                          <a:solidFill>
                            <a:srgbClr val="FFFFFF"/>
                          </a:solidFill>
                          <a:effectLst/>
                          <a:latin typeface="Calibri"/>
                        </a:rPr>
                        <a:t>ADD EUTRANINTERNFREQ)</a:t>
                      </a:r>
                      <a:endParaRPr lang="en-GB" sz="1400" b="1" i="0" u="none" strike="noStrike" dirty="0">
                        <a:solidFill>
                          <a:srgbClr val="FFFFFF"/>
                        </a:solidFill>
                        <a:effectLst/>
                        <a:latin typeface="Calibri"/>
                      </a:endParaRPr>
                    </a:p>
                  </a:txBody>
                  <a:tcPr marL="8047" marR="8047" marT="80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hMerge="1">
                  <a:txBody>
                    <a:bodyPr/>
                    <a:lstStyle/>
                    <a:p>
                      <a:endParaRPr lang="en-GB"/>
                    </a:p>
                  </a:txBody>
                  <a:tcPr/>
                </a:tc>
                <a:tc hMerge="1">
                  <a:txBody>
                    <a:bodyPr/>
                    <a:lstStyle/>
                    <a:p>
                      <a:endParaRPr lang="en-GB"/>
                    </a:p>
                  </a:txBody>
                  <a:tcPr/>
                </a:tc>
                <a:tc hMerge="1">
                  <a:txBody>
                    <a:bodyPr/>
                    <a:lstStyle/>
                    <a:p>
                      <a:endParaRPr lang="en-GB"/>
                    </a:p>
                  </a:txBody>
                  <a:tcPr/>
                </a:tc>
              </a:tr>
              <a:tr h="450622">
                <a:tc>
                  <a:txBody>
                    <a:bodyPr/>
                    <a:lstStyle/>
                    <a:p>
                      <a:pPr algn="l" fontAlgn="b"/>
                      <a:endParaRPr lang="en-GB" sz="1200" b="1" i="0" u="none" strike="noStrike" dirty="0">
                        <a:solidFill>
                          <a:srgbClr val="000000"/>
                        </a:solidFill>
                        <a:effectLst/>
                        <a:latin typeface="Calibri"/>
                      </a:endParaRPr>
                    </a:p>
                  </a:txBody>
                  <a:tcPr marL="8047" marR="8047" marT="8047"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endParaRPr lang="en-GB" sz="1200" b="1" i="0" u="none" strike="noStrike" dirty="0">
                        <a:solidFill>
                          <a:srgbClr val="000000"/>
                        </a:solidFill>
                        <a:effectLst/>
                        <a:latin typeface="Calibri"/>
                      </a:endParaRPr>
                    </a:p>
                  </a:txBody>
                  <a:tcPr marL="8047" marR="8047" marT="8047"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GB" sz="1200" b="1" i="0" u="none" strike="noStrike" dirty="0">
                          <a:solidFill>
                            <a:srgbClr val="FFFFFF"/>
                          </a:solidFill>
                          <a:effectLst/>
                          <a:latin typeface="Calibri"/>
                        </a:rPr>
                        <a:t>EARFCN 6300</a:t>
                      </a:r>
                      <a:br>
                        <a:rPr lang="en-GB" sz="1200" b="1" i="0" u="none" strike="noStrike" dirty="0">
                          <a:solidFill>
                            <a:srgbClr val="FFFFFF"/>
                          </a:solidFill>
                          <a:effectLst/>
                          <a:latin typeface="Calibri"/>
                        </a:rPr>
                      </a:br>
                      <a:r>
                        <a:rPr lang="en-GB" sz="1200" b="1" i="0" u="none" strike="noStrike" dirty="0">
                          <a:solidFill>
                            <a:srgbClr val="FFFFFF"/>
                          </a:solidFill>
                          <a:effectLst/>
                          <a:latin typeface="Calibri"/>
                        </a:rPr>
                        <a:t>(LTE 800)</a:t>
                      </a:r>
                    </a:p>
                  </a:txBody>
                  <a:tcPr marL="8047" marR="8047" marT="80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GB" sz="1200" b="1" i="0" u="none" strike="noStrike" dirty="0">
                          <a:solidFill>
                            <a:srgbClr val="FFFFFF"/>
                          </a:solidFill>
                          <a:effectLst/>
                          <a:latin typeface="Calibri"/>
                        </a:rPr>
                        <a:t>EARFCN 1480</a:t>
                      </a:r>
                      <a:br>
                        <a:rPr lang="en-GB" sz="1200" b="1" i="0" u="none" strike="noStrike" dirty="0">
                          <a:solidFill>
                            <a:srgbClr val="FFFFFF"/>
                          </a:solidFill>
                          <a:effectLst/>
                          <a:latin typeface="Calibri"/>
                        </a:rPr>
                      </a:br>
                      <a:r>
                        <a:rPr lang="en-GB" sz="1200" b="1" i="0" u="none" strike="noStrike" dirty="0">
                          <a:solidFill>
                            <a:srgbClr val="FFFFFF"/>
                          </a:solidFill>
                          <a:effectLst/>
                          <a:latin typeface="Calibri"/>
                        </a:rPr>
                        <a:t>(LTE 1800)</a:t>
                      </a:r>
                    </a:p>
                  </a:txBody>
                  <a:tcPr marL="8047" marR="8047" marT="80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s-ES" sz="1200" b="1" i="0" u="none" strike="noStrike" dirty="0" smtClean="0">
                          <a:solidFill>
                            <a:srgbClr val="FFFFFF"/>
                          </a:solidFill>
                          <a:effectLst/>
                          <a:latin typeface="Calibri"/>
                        </a:rPr>
                        <a:t>LTE 2100</a:t>
                      </a:r>
                      <a:endParaRPr lang="en-GB" sz="1200" b="1" i="0" u="none" strike="noStrike" dirty="0">
                        <a:solidFill>
                          <a:srgbClr val="FFFFFF"/>
                        </a:solidFill>
                        <a:effectLst/>
                        <a:latin typeface="Calibri"/>
                      </a:endParaRPr>
                    </a:p>
                  </a:txBody>
                  <a:tcPr marL="8047" marR="8047" marT="80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GB" sz="1200" b="1" i="0" u="none" strike="noStrike" dirty="0">
                          <a:solidFill>
                            <a:srgbClr val="FFFFFF"/>
                          </a:solidFill>
                          <a:effectLst/>
                          <a:latin typeface="Calibri"/>
                        </a:rPr>
                        <a:t>EARFCN 3250</a:t>
                      </a:r>
                      <a:br>
                        <a:rPr lang="en-GB" sz="1200" b="1" i="0" u="none" strike="noStrike" dirty="0">
                          <a:solidFill>
                            <a:srgbClr val="FFFFFF"/>
                          </a:solidFill>
                          <a:effectLst/>
                          <a:latin typeface="Calibri"/>
                        </a:rPr>
                      </a:br>
                      <a:r>
                        <a:rPr lang="en-GB" sz="1200" b="1" i="0" u="none" strike="noStrike" dirty="0">
                          <a:solidFill>
                            <a:srgbClr val="FFFFFF"/>
                          </a:solidFill>
                          <a:effectLst/>
                          <a:latin typeface="Calibri"/>
                        </a:rPr>
                        <a:t>(LTE 2600)</a:t>
                      </a:r>
                    </a:p>
                  </a:txBody>
                  <a:tcPr marL="8047" marR="8047" marT="80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r h="474762">
                <a:tc rowSpan="4">
                  <a:txBody>
                    <a:bodyPr/>
                    <a:lstStyle/>
                    <a:p>
                      <a:pPr algn="ctr" fontAlgn="ctr"/>
                      <a:r>
                        <a:rPr lang="en-GB" sz="1400" b="1" i="0" u="none" strike="noStrike" dirty="0">
                          <a:solidFill>
                            <a:srgbClr val="FFFFFF"/>
                          </a:solidFill>
                          <a:effectLst/>
                          <a:latin typeface="Calibri"/>
                        </a:rPr>
                        <a:t>CELDA ORIGEN</a:t>
                      </a:r>
                    </a:p>
                  </a:txBody>
                  <a:tcPr marL="8047" marR="8047" marT="80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GB" sz="1600" b="1" i="0" u="none" strike="noStrike" dirty="0">
                          <a:solidFill>
                            <a:srgbClr val="FFFFFF"/>
                          </a:solidFill>
                          <a:effectLst/>
                          <a:latin typeface="Calibri"/>
                        </a:rPr>
                        <a:t>LTE </a:t>
                      </a:r>
                      <a:r>
                        <a:rPr lang="en-GB" sz="1600" b="1" i="0" u="none" strike="noStrike" dirty="0" smtClean="0">
                          <a:solidFill>
                            <a:srgbClr val="FFFFFF"/>
                          </a:solidFill>
                          <a:effectLst/>
                          <a:latin typeface="Calibri"/>
                        </a:rPr>
                        <a:t>800</a:t>
                      </a:r>
                    </a:p>
                    <a:p>
                      <a:pPr algn="ctr" fontAlgn="ctr"/>
                      <a:r>
                        <a:rPr lang="es-ES" sz="1600" b="1" i="0" u="none" strike="noStrike" dirty="0" smtClean="0">
                          <a:solidFill>
                            <a:srgbClr val="FFFFFF"/>
                          </a:solidFill>
                          <a:effectLst/>
                          <a:latin typeface="Calibri"/>
                        </a:rPr>
                        <a:t>(Roja</a:t>
                      </a:r>
                      <a:r>
                        <a:rPr lang="es-ES" sz="1600" b="1" i="0" u="none" strike="noStrike" baseline="0" dirty="0" smtClean="0">
                          <a:solidFill>
                            <a:srgbClr val="FFFFFF"/>
                          </a:solidFill>
                          <a:effectLst/>
                          <a:latin typeface="Calibri"/>
                        </a:rPr>
                        <a:t> o Naranja)</a:t>
                      </a:r>
                      <a:endParaRPr lang="en-GB" sz="1600" b="1" i="0" u="none" strike="noStrike" dirty="0">
                        <a:solidFill>
                          <a:srgbClr val="FFFFFF"/>
                        </a:solidFill>
                        <a:effectLst/>
                        <a:latin typeface="Calibri"/>
                      </a:endParaRPr>
                    </a:p>
                  </a:txBody>
                  <a:tcPr marL="8047" marR="8047" marT="8047"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GB" sz="1000" b="0" i="0" u="none" strike="noStrike" dirty="0">
                          <a:solidFill>
                            <a:srgbClr val="000000"/>
                          </a:solidFill>
                          <a:effectLst/>
                          <a:latin typeface="Calibri"/>
                        </a:rPr>
                        <a:t>N/A</a:t>
                      </a:r>
                    </a:p>
                  </a:txBody>
                  <a:tcPr marL="8047" marR="8047" marT="80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fontAlgn="ctr"/>
                      <a:r>
                        <a:rPr lang="en-GB" sz="1000" b="0" i="0" u="none" strike="noStrike" dirty="0" smtClean="0">
                          <a:solidFill>
                            <a:srgbClr val="000000"/>
                          </a:solidFill>
                          <a:effectLst/>
                          <a:latin typeface="Calibri"/>
                        </a:rPr>
                        <a:t>En MUNICIPIOS</a:t>
                      </a:r>
                      <a:r>
                        <a:rPr lang="en-GB" sz="1000" b="0" i="0" u="none" strike="noStrike" baseline="0" dirty="0" smtClean="0">
                          <a:solidFill>
                            <a:srgbClr val="000000"/>
                          </a:solidFill>
                          <a:effectLst/>
                          <a:latin typeface="Calibri"/>
                        </a:rPr>
                        <a:t> con LTE1800</a:t>
                      </a:r>
                      <a:r>
                        <a:rPr lang="en-GB" sz="1600" b="0" i="0" u="none" strike="noStrike" baseline="30000" dirty="0" smtClean="0">
                          <a:solidFill>
                            <a:srgbClr val="000000"/>
                          </a:solidFill>
                          <a:effectLst/>
                          <a:latin typeface="Calibri"/>
                        </a:rPr>
                        <a:t>1</a:t>
                      </a:r>
                      <a:endParaRPr lang="en-GB" sz="1000" b="0" i="0" u="none" strike="noStrike" dirty="0">
                        <a:solidFill>
                          <a:srgbClr val="000000"/>
                        </a:solidFill>
                        <a:effectLst/>
                        <a:latin typeface="Calibri"/>
                      </a:endParaRPr>
                    </a:p>
                  </a:txBody>
                  <a:tcPr marL="8047" marR="8047" marT="80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1000" b="0" i="0" u="none" strike="noStrike" dirty="0" smtClean="0">
                          <a:solidFill>
                            <a:srgbClr val="000000"/>
                          </a:solidFill>
                          <a:effectLst/>
                          <a:latin typeface="Calibri"/>
                        </a:rPr>
                        <a:t>En MUNICIPIOS</a:t>
                      </a:r>
                      <a:r>
                        <a:rPr lang="en-GB" sz="1000" b="0" i="0" u="none" strike="noStrike" baseline="0" dirty="0" smtClean="0">
                          <a:solidFill>
                            <a:srgbClr val="000000"/>
                          </a:solidFill>
                          <a:effectLst/>
                          <a:latin typeface="Calibri"/>
                        </a:rPr>
                        <a:t> con LTE2100</a:t>
                      </a:r>
                      <a:r>
                        <a:rPr lang="en-GB" sz="1800" b="0" i="0" u="none" strike="noStrike" baseline="30000" dirty="0" smtClean="0">
                          <a:solidFill>
                            <a:srgbClr val="000000"/>
                          </a:solidFill>
                          <a:effectLst/>
                          <a:latin typeface="Calibri"/>
                        </a:rPr>
                        <a:t>1</a:t>
                      </a:r>
                      <a:endParaRPr lang="en-GB" sz="1000" b="0" i="0" u="none" strike="noStrike" dirty="0" smtClean="0">
                        <a:solidFill>
                          <a:srgbClr val="000000"/>
                        </a:solidFill>
                        <a:effectLst/>
                        <a:latin typeface="Calibri"/>
                      </a:endParaRPr>
                    </a:p>
                  </a:txBody>
                  <a:tcPr marL="8047" marR="8047" marT="80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GB" sz="1000" b="0" i="0" u="none" strike="noStrike" dirty="0" smtClean="0">
                          <a:solidFill>
                            <a:srgbClr val="000000"/>
                          </a:solidFill>
                          <a:effectLst/>
                          <a:latin typeface="Calibri"/>
                        </a:rPr>
                        <a:t>1) Si LTE 2600 </a:t>
                      </a:r>
                      <a:r>
                        <a:rPr lang="en-GB" sz="1000" b="0" i="0" u="none" strike="noStrike" dirty="0" err="1" smtClean="0">
                          <a:solidFill>
                            <a:srgbClr val="000000"/>
                          </a:solidFill>
                          <a:effectLst/>
                          <a:latin typeface="Calibri"/>
                        </a:rPr>
                        <a:t>cosite</a:t>
                      </a:r>
                      <a:r>
                        <a:rPr lang="en-GB" sz="1000" b="0" i="0" u="none" strike="noStrike" dirty="0" smtClean="0">
                          <a:solidFill>
                            <a:srgbClr val="000000"/>
                          </a:solidFill>
                          <a:effectLst/>
                          <a:latin typeface="Calibri"/>
                        </a:rPr>
                        <a:t/>
                      </a:r>
                      <a:br>
                        <a:rPr lang="en-GB" sz="1000" b="0" i="0" u="none" strike="noStrike" dirty="0" smtClean="0">
                          <a:solidFill>
                            <a:srgbClr val="000000"/>
                          </a:solidFill>
                          <a:effectLst/>
                          <a:latin typeface="Calibri"/>
                        </a:rPr>
                      </a:br>
                      <a:r>
                        <a:rPr lang="en-GB" sz="1000" b="0" i="0" u="none" strike="noStrike" dirty="0" smtClean="0">
                          <a:solidFill>
                            <a:srgbClr val="000000"/>
                          </a:solidFill>
                          <a:effectLst/>
                          <a:latin typeface="Calibri"/>
                        </a:rPr>
                        <a:t>2) Si LTE 2600-only </a:t>
                      </a:r>
                      <a:r>
                        <a:rPr lang="en-GB" sz="1000" b="0" i="0" u="none" strike="noStrike" dirty="0" err="1" smtClean="0">
                          <a:solidFill>
                            <a:srgbClr val="000000"/>
                          </a:solidFill>
                          <a:effectLst/>
                          <a:latin typeface="Calibri"/>
                        </a:rPr>
                        <a:t>cerca</a:t>
                      </a:r>
                      <a:endParaRPr lang="en-GB" sz="1000" b="0" i="0" u="none" strike="noStrike" dirty="0">
                        <a:solidFill>
                          <a:srgbClr val="000000"/>
                        </a:solidFill>
                        <a:effectLst/>
                        <a:latin typeface="Calibri"/>
                      </a:endParaRPr>
                    </a:p>
                  </a:txBody>
                  <a:tcPr marL="8047" marR="8047" marT="80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r>
              <a:tr h="474762">
                <a:tc vMerge="1">
                  <a:txBody>
                    <a:bodyPr/>
                    <a:lstStyle/>
                    <a:p>
                      <a:endParaRPr lang="en-GB"/>
                    </a:p>
                  </a:txBody>
                  <a:tcPr/>
                </a:tc>
                <a:tc>
                  <a:txBody>
                    <a:bodyPr/>
                    <a:lstStyle/>
                    <a:p>
                      <a:pPr algn="ctr" fontAlgn="ctr"/>
                      <a:r>
                        <a:rPr lang="en-GB" sz="1600" b="1" i="0" u="none" strike="noStrike">
                          <a:solidFill>
                            <a:srgbClr val="FFFFFF"/>
                          </a:solidFill>
                          <a:effectLst/>
                          <a:latin typeface="Calibri"/>
                        </a:rPr>
                        <a:t>LTE 1800</a:t>
                      </a:r>
                    </a:p>
                  </a:txBody>
                  <a:tcPr marL="8047" marR="8047" marT="80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GB" sz="1000" b="0" i="0" u="none" strike="noStrike" dirty="0" smtClean="0">
                          <a:solidFill>
                            <a:srgbClr val="000000"/>
                          </a:solidFill>
                          <a:effectLst/>
                          <a:latin typeface="Calibri"/>
                        </a:rPr>
                        <a:t>SIEMPRE</a:t>
                      </a:r>
                      <a:r>
                        <a:rPr lang="en-GB" sz="1800" b="0" i="0" u="none" strike="noStrike" baseline="30000" dirty="0" smtClean="0">
                          <a:solidFill>
                            <a:srgbClr val="000000"/>
                          </a:solidFill>
                          <a:effectLst/>
                          <a:latin typeface="Calibri"/>
                        </a:rPr>
                        <a:t>2</a:t>
                      </a:r>
                      <a:endParaRPr lang="en-GB" sz="1000" b="0" i="0" u="none" strike="noStrike" baseline="30000" dirty="0" smtClean="0">
                        <a:solidFill>
                          <a:srgbClr val="000000"/>
                        </a:solidFill>
                        <a:effectLst/>
                        <a:latin typeface="Calibri"/>
                      </a:endParaRPr>
                    </a:p>
                  </a:txBody>
                  <a:tcPr marL="8047" marR="8047" marT="8047"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GB" sz="1000" b="0" i="0" u="none" strike="noStrike" dirty="0">
                          <a:solidFill>
                            <a:srgbClr val="000000"/>
                          </a:solidFill>
                          <a:effectLst/>
                          <a:latin typeface="Calibri"/>
                        </a:rPr>
                        <a:t>N/A</a:t>
                      </a:r>
                    </a:p>
                  </a:txBody>
                  <a:tcPr marL="8047" marR="8047" marT="80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fontAlgn="ctr"/>
                      <a:r>
                        <a:rPr lang="es-ES" sz="1000" b="0" i="0" u="none" strike="noStrike" dirty="0" smtClean="0">
                          <a:solidFill>
                            <a:srgbClr val="000000"/>
                          </a:solidFill>
                          <a:effectLst/>
                          <a:latin typeface="Calibri"/>
                        </a:rPr>
                        <a:t>NO</a:t>
                      </a:r>
                      <a:r>
                        <a:rPr lang="es-ES" sz="1000" b="0" i="0" u="none" strike="noStrike" baseline="0" dirty="0" smtClean="0">
                          <a:solidFill>
                            <a:srgbClr val="000000"/>
                          </a:solidFill>
                          <a:effectLst/>
                          <a:latin typeface="Calibri"/>
                        </a:rPr>
                        <a:t> POSIBLE</a:t>
                      </a:r>
                      <a:endParaRPr lang="en-GB" sz="1000" b="0" i="0" u="none" strike="noStrike" dirty="0">
                        <a:solidFill>
                          <a:srgbClr val="000000"/>
                        </a:solidFill>
                        <a:effectLst/>
                        <a:latin typeface="Calibri"/>
                      </a:endParaRPr>
                    </a:p>
                  </a:txBody>
                  <a:tcPr marL="8047" marR="8047" marT="80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GB" sz="1000" b="0" i="0" u="none" strike="noStrike" dirty="0">
                          <a:solidFill>
                            <a:srgbClr val="000000"/>
                          </a:solidFill>
                          <a:effectLst/>
                          <a:latin typeface="Calibri"/>
                        </a:rPr>
                        <a:t>1) Si </a:t>
                      </a:r>
                      <a:r>
                        <a:rPr lang="en-GB" sz="1000" b="0" i="0" u="none" strike="noStrike" dirty="0" smtClean="0">
                          <a:solidFill>
                            <a:srgbClr val="000000"/>
                          </a:solidFill>
                          <a:effectLst/>
                          <a:latin typeface="Calibri"/>
                        </a:rPr>
                        <a:t>LTE 2600 </a:t>
                      </a:r>
                      <a:r>
                        <a:rPr lang="en-GB" sz="1000" b="0" i="0" u="none" strike="noStrike" dirty="0" err="1" smtClean="0">
                          <a:solidFill>
                            <a:srgbClr val="000000"/>
                          </a:solidFill>
                          <a:effectLst/>
                          <a:latin typeface="Calibri"/>
                        </a:rPr>
                        <a:t>cosite</a:t>
                      </a:r>
                      <a:r>
                        <a:rPr lang="en-GB" sz="1000" b="0" i="0" u="none" strike="noStrike" dirty="0">
                          <a:solidFill>
                            <a:srgbClr val="000000"/>
                          </a:solidFill>
                          <a:effectLst/>
                          <a:latin typeface="Calibri"/>
                        </a:rPr>
                        <a:t/>
                      </a:r>
                      <a:br>
                        <a:rPr lang="en-GB" sz="1000" b="0" i="0" u="none" strike="noStrike" dirty="0">
                          <a:solidFill>
                            <a:srgbClr val="000000"/>
                          </a:solidFill>
                          <a:effectLst/>
                          <a:latin typeface="Calibri"/>
                        </a:rPr>
                      </a:br>
                      <a:r>
                        <a:rPr lang="en-GB" sz="1000" b="0" i="0" u="none" strike="noStrike" dirty="0">
                          <a:solidFill>
                            <a:srgbClr val="000000"/>
                          </a:solidFill>
                          <a:effectLst/>
                          <a:latin typeface="Calibri"/>
                        </a:rPr>
                        <a:t>2) </a:t>
                      </a:r>
                      <a:r>
                        <a:rPr lang="en-GB" sz="1000" b="0" i="0" u="none" strike="noStrike" dirty="0" smtClean="0">
                          <a:solidFill>
                            <a:srgbClr val="000000"/>
                          </a:solidFill>
                          <a:effectLst/>
                          <a:latin typeface="Calibri"/>
                        </a:rPr>
                        <a:t> Si LTE 2600-only </a:t>
                      </a:r>
                      <a:r>
                        <a:rPr lang="en-GB" sz="1000" b="0" i="0" u="none" strike="noStrike" dirty="0" err="1">
                          <a:solidFill>
                            <a:srgbClr val="000000"/>
                          </a:solidFill>
                          <a:effectLst/>
                          <a:latin typeface="Calibri"/>
                        </a:rPr>
                        <a:t>cerca</a:t>
                      </a:r>
                      <a:endParaRPr lang="en-GB" sz="1000" b="0" i="0" u="none" strike="noStrike" dirty="0">
                        <a:solidFill>
                          <a:srgbClr val="000000"/>
                        </a:solidFill>
                        <a:effectLst/>
                        <a:latin typeface="Calibri"/>
                      </a:endParaRPr>
                    </a:p>
                  </a:txBody>
                  <a:tcPr marL="8047" marR="8047" marT="80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r>
              <a:tr h="474762">
                <a:tc vMerge="1">
                  <a:txBody>
                    <a:bodyPr/>
                    <a:lstStyle/>
                    <a:p>
                      <a:endParaRPr lang="en-GB"/>
                    </a:p>
                  </a:txBody>
                  <a:tcPr/>
                </a:tc>
                <a:tc>
                  <a:txBody>
                    <a:bodyPr/>
                    <a:lstStyle/>
                    <a:p>
                      <a:pPr algn="ctr" fontAlgn="ctr"/>
                      <a:r>
                        <a:rPr lang="es-ES" sz="1600" b="1" i="0" u="none" strike="noStrike" dirty="0" smtClean="0">
                          <a:solidFill>
                            <a:srgbClr val="FFFFFF"/>
                          </a:solidFill>
                          <a:effectLst/>
                          <a:latin typeface="Calibri"/>
                        </a:rPr>
                        <a:t>LTE 2100</a:t>
                      </a:r>
                      <a:endParaRPr lang="en-GB" sz="1600" b="1" i="0" u="none" strike="noStrike" dirty="0">
                        <a:solidFill>
                          <a:srgbClr val="FFFFFF"/>
                        </a:solidFill>
                        <a:effectLst/>
                        <a:latin typeface="Calibri"/>
                      </a:endParaRPr>
                    </a:p>
                  </a:txBody>
                  <a:tcPr marL="8047" marR="8047" marT="80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GB" sz="1000" b="0" i="0" u="none" strike="noStrike" dirty="0" smtClean="0">
                          <a:solidFill>
                            <a:srgbClr val="000000"/>
                          </a:solidFill>
                          <a:effectLst/>
                          <a:latin typeface="Calibri"/>
                        </a:rPr>
                        <a:t>SIEMPRE</a:t>
                      </a:r>
                      <a:r>
                        <a:rPr lang="en-GB" sz="1800" b="0" i="0" u="none" strike="noStrike" baseline="30000" dirty="0" smtClean="0">
                          <a:solidFill>
                            <a:srgbClr val="000000"/>
                          </a:solidFill>
                          <a:effectLst/>
                          <a:latin typeface="Calibri"/>
                        </a:rPr>
                        <a:t>2</a:t>
                      </a:r>
                      <a:endParaRPr lang="en-GB" sz="1000" b="0" i="0" u="none" strike="noStrike" baseline="30000" dirty="0" smtClean="0">
                        <a:solidFill>
                          <a:srgbClr val="000000"/>
                        </a:solidFill>
                        <a:effectLst/>
                        <a:latin typeface="Calibri"/>
                      </a:endParaRPr>
                    </a:p>
                  </a:txBody>
                  <a:tcPr marL="8047" marR="8047" marT="8047"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s-ES" sz="1000" b="0" i="0" u="none" strike="noStrike" dirty="0" smtClean="0">
                          <a:solidFill>
                            <a:srgbClr val="000000"/>
                          </a:solidFill>
                          <a:effectLst/>
                          <a:latin typeface="Calibri"/>
                        </a:rPr>
                        <a:t>NO</a:t>
                      </a:r>
                      <a:r>
                        <a:rPr lang="es-ES" sz="1000" b="0" i="0" u="none" strike="noStrike" baseline="0" dirty="0" smtClean="0">
                          <a:solidFill>
                            <a:srgbClr val="000000"/>
                          </a:solidFill>
                          <a:effectLst/>
                          <a:latin typeface="Calibri"/>
                        </a:rPr>
                        <a:t> POSIBLE.</a:t>
                      </a:r>
                    </a:p>
                  </a:txBody>
                  <a:tcPr marL="8047" marR="8047" marT="80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000" b="0" i="0" u="none" strike="noStrike" dirty="0" smtClean="0">
                          <a:solidFill>
                            <a:srgbClr val="000000"/>
                          </a:solidFill>
                          <a:effectLst/>
                          <a:latin typeface="Calibri"/>
                        </a:rPr>
                        <a:t>N/A</a:t>
                      </a:r>
                      <a:endParaRPr lang="en-GB" sz="1000" b="0" i="0" u="none" strike="noStrike" dirty="0">
                        <a:solidFill>
                          <a:srgbClr val="000000"/>
                        </a:solidFill>
                        <a:effectLst/>
                        <a:latin typeface="Calibri"/>
                      </a:endParaRPr>
                    </a:p>
                  </a:txBody>
                  <a:tcPr marL="8047" marR="8047" marT="80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1000" b="0" i="0" u="none" strike="noStrike" dirty="0" smtClean="0">
                          <a:solidFill>
                            <a:srgbClr val="000000"/>
                          </a:solidFill>
                          <a:effectLst/>
                          <a:latin typeface="Calibri"/>
                        </a:rPr>
                        <a:t>1) Si LTE 2600 </a:t>
                      </a:r>
                      <a:r>
                        <a:rPr lang="en-GB" sz="1000" b="0" i="0" u="none" strike="noStrike" dirty="0" err="1" smtClean="0">
                          <a:solidFill>
                            <a:srgbClr val="000000"/>
                          </a:solidFill>
                          <a:effectLst/>
                          <a:latin typeface="Calibri"/>
                        </a:rPr>
                        <a:t>cosite</a:t>
                      </a:r>
                      <a:r>
                        <a:rPr lang="en-GB" sz="1000" b="0" i="0" u="none" strike="noStrike" dirty="0" smtClean="0">
                          <a:solidFill>
                            <a:srgbClr val="000000"/>
                          </a:solidFill>
                          <a:effectLst/>
                          <a:latin typeface="Calibri"/>
                        </a:rPr>
                        <a:t/>
                      </a:r>
                      <a:br>
                        <a:rPr lang="en-GB" sz="1000" b="0" i="0" u="none" strike="noStrike" dirty="0" smtClean="0">
                          <a:solidFill>
                            <a:srgbClr val="000000"/>
                          </a:solidFill>
                          <a:effectLst/>
                          <a:latin typeface="Calibri"/>
                        </a:rPr>
                      </a:br>
                      <a:r>
                        <a:rPr lang="en-GB" sz="1000" b="0" i="0" u="none" strike="noStrike" dirty="0" smtClean="0">
                          <a:solidFill>
                            <a:srgbClr val="000000"/>
                          </a:solidFill>
                          <a:effectLst/>
                          <a:latin typeface="Calibri"/>
                        </a:rPr>
                        <a:t>2)  Si LTE 2600-only </a:t>
                      </a:r>
                      <a:r>
                        <a:rPr lang="en-GB" sz="1000" b="0" i="0" u="none" strike="noStrike" dirty="0" err="1" smtClean="0">
                          <a:solidFill>
                            <a:srgbClr val="000000"/>
                          </a:solidFill>
                          <a:effectLst/>
                          <a:latin typeface="Calibri"/>
                        </a:rPr>
                        <a:t>cerca</a:t>
                      </a:r>
                      <a:endParaRPr lang="en-GB" sz="1000" b="0" i="0" u="none" strike="noStrike" dirty="0" smtClean="0">
                        <a:solidFill>
                          <a:srgbClr val="000000"/>
                        </a:solidFill>
                        <a:effectLst/>
                        <a:latin typeface="Calibri"/>
                      </a:endParaRPr>
                    </a:p>
                  </a:txBody>
                  <a:tcPr marL="8047" marR="8047" marT="80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r>
              <a:tr h="474762">
                <a:tc vMerge="1">
                  <a:txBody>
                    <a:bodyPr/>
                    <a:lstStyle/>
                    <a:p>
                      <a:endParaRPr lang="en-GB"/>
                    </a:p>
                  </a:txBody>
                  <a:tcPr/>
                </a:tc>
                <a:tc>
                  <a:txBody>
                    <a:bodyPr/>
                    <a:lstStyle/>
                    <a:p>
                      <a:pPr algn="ctr" fontAlgn="ctr"/>
                      <a:r>
                        <a:rPr lang="en-GB" sz="1600" b="1" i="0" u="none" strike="noStrike" dirty="0">
                          <a:solidFill>
                            <a:srgbClr val="FFFFFF"/>
                          </a:solidFill>
                          <a:effectLst/>
                          <a:latin typeface="Calibri"/>
                        </a:rPr>
                        <a:t>LTE 2600</a:t>
                      </a:r>
                    </a:p>
                  </a:txBody>
                  <a:tcPr marL="8047" marR="8047" marT="80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1000" b="0" i="0" u="none" strike="noStrike" dirty="0" smtClean="0">
                          <a:solidFill>
                            <a:srgbClr val="000000"/>
                          </a:solidFill>
                          <a:effectLst/>
                          <a:latin typeface="Calibri"/>
                        </a:rPr>
                        <a:t>SIEMPRE</a:t>
                      </a:r>
                      <a:r>
                        <a:rPr lang="en-GB" sz="1800" b="0" i="0" u="none" strike="noStrike" baseline="30000" dirty="0" smtClean="0">
                          <a:solidFill>
                            <a:srgbClr val="000000"/>
                          </a:solidFill>
                          <a:effectLst/>
                          <a:latin typeface="Calibri"/>
                        </a:rPr>
                        <a:t>2</a:t>
                      </a:r>
                      <a:endParaRPr lang="en-GB" sz="1000" b="0" i="0" u="none" strike="noStrike" baseline="30000" dirty="0" smtClean="0">
                        <a:solidFill>
                          <a:srgbClr val="000000"/>
                        </a:solidFill>
                        <a:effectLst/>
                        <a:latin typeface="Calibri"/>
                      </a:endParaRPr>
                    </a:p>
                  </a:txBody>
                  <a:tcPr marL="8047" marR="8047" marT="8047"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E9D9"/>
                    </a:solidFill>
                  </a:tcPr>
                </a:tc>
                <a:tc>
                  <a:txBody>
                    <a:bodyPr/>
                    <a:lstStyle/>
                    <a:p>
                      <a:pPr algn="ctr" fontAlgn="ctr"/>
                      <a:r>
                        <a:rPr lang="en-GB" sz="1000" b="0" i="0" u="none" strike="noStrike" dirty="0" smtClean="0">
                          <a:solidFill>
                            <a:srgbClr val="000000"/>
                          </a:solidFill>
                          <a:effectLst/>
                          <a:latin typeface="Calibri"/>
                        </a:rPr>
                        <a:t>En MUNICIPIOS</a:t>
                      </a:r>
                      <a:r>
                        <a:rPr lang="en-GB" sz="1000" b="0" i="0" u="none" strike="noStrike" baseline="0" dirty="0" smtClean="0">
                          <a:solidFill>
                            <a:srgbClr val="000000"/>
                          </a:solidFill>
                          <a:effectLst/>
                          <a:latin typeface="Calibri"/>
                        </a:rPr>
                        <a:t> con  LTE1800 </a:t>
                      </a:r>
                      <a:endParaRPr lang="en-GB" sz="1000" b="0" i="0" u="none" strike="noStrike" dirty="0">
                        <a:solidFill>
                          <a:srgbClr val="000000"/>
                        </a:solidFill>
                        <a:effectLst/>
                        <a:latin typeface="Calibri"/>
                      </a:endParaRPr>
                    </a:p>
                  </a:txBody>
                  <a:tcPr marL="8047" marR="8047" marT="80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E9D9"/>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1000" b="0" i="0" u="none" strike="noStrike" dirty="0" smtClean="0">
                          <a:solidFill>
                            <a:srgbClr val="000000"/>
                          </a:solidFill>
                          <a:effectLst/>
                          <a:latin typeface="Calibri"/>
                        </a:rPr>
                        <a:t>En </a:t>
                      </a:r>
                      <a:r>
                        <a:rPr lang="en-GB" sz="1000" b="0" i="0" u="none" strike="noStrike" kern="1200" baseline="0" dirty="0" smtClean="0">
                          <a:solidFill>
                            <a:srgbClr val="000000"/>
                          </a:solidFill>
                          <a:effectLst/>
                          <a:latin typeface="Calibri"/>
                          <a:ea typeface="+mn-ea"/>
                          <a:cs typeface="+mn-cs"/>
                        </a:rPr>
                        <a:t>MUNICIPIOS</a:t>
                      </a:r>
                      <a:r>
                        <a:rPr lang="en-GB" sz="1000" b="0" i="0" u="none" strike="noStrike" baseline="0" dirty="0" smtClean="0">
                          <a:solidFill>
                            <a:srgbClr val="000000"/>
                          </a:solidFill>
                          <a:effectLst/>
                          <a:latin typeface="Calibri"/>
                        </a:rPr>
                        <a:t> con LTE2100</a:t>
                      </a:r>
                    </a:p>
                    <a:p>
                      <a:pPr marL="0" marR="0" indent="0" algn="ctr" defTabSz="914400" rtl="0" eaLnBrk="1" fontAlgn="ctr" latinLnBrk="0" hangingPunct="1">
                        <a:lnSpc>
                          <a:spcPct val="100000"/>
                        </a:lnSpc>
                        <a:spcBef>
                          <a:spcPts val="0"/>
                        </a:spcBef>
                        <a:spcAft>
                          <a:spcPts val="0"/>
                        </a:spcAft>
                        <a:buClrTx/>
                        <a:buSzTx/>
                        <a:buFontTx/>
                        <a:buNone/>
                        <a:tabLst/>
                        <a:defRPr/>
                      </a:pPr>
                      <a:r>
                        <a:rPr lang="es-ES" sz="1000" b="0" i="0" u="none" strike="noStrike" baseline="0" dirty="0" smtClean="0">
                          <a:solidFill>
                            <a:srgbClr val="000000"/>
                          </a:solidFill>
                          <a:effectLst/>
                          <a:latin typeface="Calibri"/>
                        </a:rPr>
                        <a:t>(caso poco probable)</a:t>
                      </a:r>
                      <a:endParaRPr lang="en-GB" sz="1000" b="0" i="0" u="none" strike="noStrike" dirty="0" smtClean="0">
                        <a:solidFill>
                          <a:srgbClr val="000000"/>
                        </a:solidFill>
                        <a:effectLst/>
                        <a:latin typeface="Calibri"/>
                      </a:endParaRPr>
                    </a:p>
                  </a:txBody>
                  <a:tcPr marL="8047" marR="8047" marT="80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6E5"/>
                    </a:solidFill>
                  </a:tcPr>
                </a:tc>
                <a:tc>
                  <a:txBody>
                    <a:bodyPr/>
                    <a:lstStyle/>
                    <a:p>
                      <a:pPr algn="ctr" fontAlgn="ctr"/>
                      <a:r>
                        <a:rPr lang="en-GB" sz="1000" b="0" i="0" u="none" strike="noStrike" dirty="0" smtClean="0">
                          <a:solidFill>
                            <a:srgbClr val="000000"/>
                          </a:solidFill>
                          <a:effectLst/>
                          <a:latin typeface="Calibri"/>
                        </a:rPr>
                        <a:t>N/A</a:t>
                      </a:r>
                    </a:p>
                  </a:txBody>
                  <a:tcPr marL="8047" marR="8047" marT="80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278344">
                <a:tc rowSpan="2">
                  <a:txBody>
                    <a:bodyPr/>
                    <a:lstStyle/>
                    <a:p>
                      <a:pPr algn="ctr" fontAlgn="ctr"/>
                      <a:endParaRPr lang="es-ES" sz="1400" b="1" i="0" u="none" strike="noStrike" dirty="0" smtClean="0">
                        <a:solidFill>
                          <a:srgbClr val="FFFFFF"/>
                        </a:solidFill>
                        <a:effectLst/>
                        <a:latin typeface="Calibri"/>
                      </a:endParaRPr>
                    </a:p>
                    <a:p>
                      <a:pPr algn="ctr" fontAlgn="ctr"/>
                      <a:endParaRPr lang="en-GB" sz="1400" b="1" i="0" u="none" strike="noStrike" dirty="0">
                        <a:solidFill>
                          <a:srgbClr val="FFFFFF"/>
                        </a:solidFill>
                        <a:effectLst/>
                        <a:latin typeface="Calibri"/>
                      </a:endParaRPr>
                    </a:p>
                  </a:txBody>
                  <a:tcPr marL="8047" marR="8047" marT="8047"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fontAlgn="ctr"/>
                      <a:endParaRPr lang="en-GB" sz="1400" b="1" i="0" u="none" strike="noStrike" dirty="0">
                        <a:solidFill>
                          <a:srgbClr val="FFFFFF"/>
                        </a:solidFill>
                        <a:effectLst/>
                        <a:latin typeface="Calibri"/>
                      </a:endParaRPr>
                    </a:p>
                  </a:txBody>
                  <a:tcPr marL="8047" marR="8047" marT="8047"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algn="l" fontAlgn="ctr"/>
                      <a:r>
                        <a:rPr lang="es-ES" sz="900" b="0" i="0" u="none" strike="noStrike" dirty="0" smtClean="0">
                          <a:solidFill>
                            <a:srgbClr val="000000"/>
                          </a:solidFill>
                          <a:effectLst/>
                          <a:latin typeface="Calibri"/>
                        </a:rPr>
                        <a:t>NOTA 1: En </a:t>
                      </a:r>
                      <a:r>
                        <a:rPr lang="es-ES" sz="900" b="0" i="0" u="none" strike="noStrike" baseline="0" dirty="0" smtClean="0">
                          <a:solidFill>
                            <a:srgbClr val="000000"/>
                          </a:solidFill>
                          <a:effectLst/>
                          <a:latin typeface="Calibri"/>
                        </a:rPr>
                        <a:t>municipios  con cobertura  sólo L800 ,nunca se definen las bandas L1800, L2100, L2600 como vecinas</a:t>
                      </a:r>
                    </a:p>
                  </a:txBody>
                  <a:tcPr marL="8047" marR="8047" marT="80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E9D9"/>
                    </a:solidFill>
                  </a:tcPr>
                </a:tc>
                <a:tc hMerge="1">
                  <a:txBody>
                    <a:bodyPr/>
                    <a:lstStyle/>
                    <a:p>
                      <a:pPr algn="ctr" fontAlgn="ctr"/>
                      <a:endParaRPr lang="en-GB" sz="900" b="0" i="0" u="none" strike="noStrike" dirty="0">
                        <a:solidFill>
                          <a:srgbClr val="000000"/>
                        </a:solidFill>
                        <a:effectLst/>
                        <a:latin typeface="Calibri"/>
                      </a:endParaRPr>
                    </a:p>
                  </a:txBody>
                  <a:tcPr marL="8047" marR="8047" marT="80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E9D9"/>
                    </a:solidFill>
                  </a:tcPr>
                </a:tc>
                <a:tc hMerge="1">
                  <a:txBody>
                    <a:bodyPr/>
                    <a:lstStyle/>
                    <a:p>
                      <a:endParaRPr lang="en-GB"/>
                    </a:p>
                  </a:txBody>
                  <a:tcPr/>
                </a:tc>
                <a:tc hMerge="1">
                  <a:txBody>
                    <a:bodyPr/>
                    <a:lstStyle/>
                    <a:p>
                      <a:pPr algn="ctr" fontAlgn="ctr"/>
                      <a:endParaRPr lang="en-GB" sz="900" b="0" i="0" u="none" strike="noStrike" dirty="0" smtClean="0">
                        <a:solidFill>
                          <a:srgbClr val="000000"/>
                        </a:solidFill>
                        <a:effectLst/>
                        <a:latin typeface="Calibri"/>
                      </a:endParaRPr>
                    </a:p>
                  </a:txBody>
                  <a:tcPr marL="8047" marR="8047" marT="80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344">
                <a:tc vMerge="1">
                  <a:txBody>
                    <a:bodyPr/>
                    <a:lstStyle/>
                    <a:p>
                      <a:endParaRPr lang="en-GB"/>
                    </a:p>
                  </a:txBody>
                  <a:tcPr/>
                </a:tc>
                <a:tc vMerge="1">
                  <a:txBody>
                    <a:bodyPr/>
                    <a:lstStyle/>
                    <a:p>
                      <a:endParaRPr lang="en-GB"/>
                    </a:p>
                  </a:txBody>
                  <a:tcPr/>
                </a:tc>
                <a:tc gridSpan="4">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s-ES" sz="900" b="0" i="0" u="none" strike="noStrike" baseline="0" dirty="0" smtClean="0">
                          <a:solidFill>
                            <a:srgbClr val="000000"/>
                          </a:solidFill>
                          <a:effectLst/>
                          <a:latin typeface="Calibri"/>
                        </a:rPr>
                        <a:t>NOTA 2: La tabla muestra cómo deben quedar definidas las frecuencias, siempre que haya llegado el despliegue de las bandas correspondientes al </a:t>
                      </a:r>
                      <a:r>
                        <a:rPr lang="es-ES" sz="900" b="0" i="0" u="none" strike="noStrike" baseline="0" dirty="0" err="1" smtClean="0">
                          <a:solidFill>
                            <a:srgbClr val="000000"/>
                          </a:solidFill>
                          <a:effectLst/>
                          <a:latin typeface="Calibri"/>
                        </a:rPr>
                        <a:t>cluster</a:t>
                      </a:r>
                      <a:r>
                        <a:rPr lang="es-ES" sz="900" b="0" i="0" u="none" strike="noStrike" baseline="0" dirty="0" smtClean="0">
                          <a:solidFill>
                            <a:srgbClr val="000000"/>
                          </a:solidFill>
                          <a:effectLst/>
                          <a:latin typeface="Calibri"/>
                        </a:rPr>
                        <a:t> /municipio.  Ej. La banda L800 es vecina de la celdas L2600, L2100.,L1800  SIEMPRE y cuando  exista  cobertura L800 </a:t>
                      </a:r>
                      <a:r>
                        <a:rPr lang="es-ES" sz="900" b="0" i="0" u="none" strike="noStrike" baseline="0" dirty="0" err="1" smtClean="0">
                          <a:solidFill>
                            <a:srgbClr val="000000"/>
                          </a:solidFill>
                          <a:effectLst/>
                          <a:latin typeface="Calibri"/>
                        </a:rPr>
                        <a:t>on</a:t>
                      </a:r>
                      <a:r>
                        <a:rPr lang="es-ES" sz="900" b="0" i="0" u="none" strike="noStrike" baseline="0" dirty="0" smtClean="0">
                          <a:solidFill>
                            <a:srgbClr val="000000"/>
                          </a:solidFill>
                          <a:effectLst/>
                          <a:latin typeface="Calibri"/>
                        </a:rPr>
                        <a:t> air  ya en la zona  (o esté  planificada en pocas semanas)</a:t>
                      </a:r>
                      <a:endParaRPr lang="en-GB" sz="900" b="0" i="0" u="none" strike="noStrike" dirty="0" smtClean="0">
                        <a:solidFill>
                          <a:srgbClr val="000000"/>
                        </a:solidFill>
                        <a:effectLst/>
                        <a:latin typeface="Calibri"/>
                      </a:endParaRPr>
                    </a:p>
                  </a:txBody>
                  <a:tcPr marL="8047" marR="8047" marT="80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E9D9"/>
                    </a:solidFill>
                  </a:tcPr>
                </a:tc>
                <a:tc hMerge="1">
                  <a:txBody>
                    <a:bodyPr/>
                    <a:lstStyle/>
                    <a:p>
                      <a:endParaRPr lang="en-GB"/>
                    </a:p>
                  </a:txBody>
                  <a:tcPr/>
                </a:tc>
                <a:tc hMerge="1">
                  <a:txBody>
                    <a:bodyPr/>
                    <a:lstStyle/>
                    <a:p>
                      <a:endParaRPr lang="en-GB"/>
                    </a:p>
                  </a:txBody>
                  <a:tcPr/>
                </a:tc>
                <a:tc hMerge="1">
                  <a:txBody>
                    <a:bodyPr/>
                    <a:lstStyle/>
                    <a:p>
                      <a:endParaRPr lang="en-GB"/>
                    </a:p>
                  </a:txBody>
                  <a:tcPr/>
                </a:tc>
              </a:tr>
            </a:tbl>
          </a:graphicData>
        </a:graphic>
      </p:graphicFrame>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8268" y="144385"/>
            <a:ext cx="1147624" cy="687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0591" y="144385"/>
            <a:ext cx="1171892" cy="653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646981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599"/>
            <a:ext cx="8473044" cy="1042967"/>
          </a:xfrm>
        </p:spPr>
        <p:txBody>
          <a:bodyPr/>
          <a:lstStyle/>
          <a:p>
            <a:r>
              <a:rPr lang="es-ES" dirty="0" smtClean="0">
                <a:cs typeface="Arial" charset="0"/>
              </a:rPr>
              <a:t>Definir en Celda 4G </a:t>
            </a:r>
            <a:r>
              <a:rPr lang="es-ES" dirty="0" smtClean="0">
                <a:cs typeface="Arial" charset="0"/>
                <a:sym typeface="Wingdings" panose="05000000000000000000" pitchFamily="2" charset="2"/>
              </a:rPr>
              <a:t> Frecuencias vecinas 4G (parámetros)</a:t>
            </a:r>
            <a:endParaRPr lang="es-ES" dirty="0">
              <a:cs typeface="Arial" charset="0"/>
            </a:endParaRPr>
          </a:p>
        </p:txBody>
      </p:sp>
      <p:sp>
        <p:nvSpPr>
          <p:cNvPr id="3" name="2 Marcador de contenido"/>
          <p:cNvSpPr>
            <a:spLocks noGrp="1"/>
          </p:cNvSpPr>
          <p:nvPr>
            <p:ph idx="1"/>
          </p:nvPr>
        </p:nvSpPr>
        <p:spPr>
          <a:xfrm>
            <a:off x="445325" y="885327"/>
            <a:ext cx="8152410" cy="5366617"/>
          </a:xfrm>
        </p:spPr>
        <p:txBody>
          <a:bodyPr/>
          <a:lstStyle/>
          <a:p>
            <a:pPr marL="180975" lvl="1">
              <a:spcBef>
                <a:spcPts val="600"/>
              </a:spcBef>
              <a:spcAft>
                <a:spcPts val="600"/>
              </a:spcAft>
              <a:buFont typeface="Arial" charset="0"/>
              <a:buChar char="•"/>
            </a:pPr>
            <a:r>
              <a:rPr lang="es-ES" sz="1600" b="1" u="sng" dirty="0" smtClean="0"/>
              <a:t>EUTRANINTERNFREQ (parámetros):</a:t>
            </a:r>
          </a:p>
          <a:p>
            <a:pPr marL="619125" lvl="2" indent="-342900">
              <a:spcBef>
                <a:spcPts val="600"/>
              </a:spcBef>
              <a:spcAft>
                <a:spcPts val="600"/>
              </a:spcAft>
              <a:buAutoNum type="arabicParenR" startAt="2"/>
            </a:pPr>
            <a:r>
              <a:rPr lang="es-ES" dirty="0" smtClean="0"/>
              <a:t>Cada EUTRANINTERNFREQ que se defina tiene una </a:t>
            </a:r>
            <a:r>
              <a:rPr lang="es-ES" dirty="0" err="1" smtClean="0"/>
              <a:t>parametrización</a:t>
            </a:r>
            <a:r>
              <a:rPr lang="es-ES" dirty="0" smtClean="0"/>
              <a:t> asociada que depende de la banda de la celda origen y de la banda de frecuencia destino.  Por ejemplo, se debe definir estos parámetros entre otros:</a:t>
            </a:r>
          </a:p>
          <a:p>
            <a:pPr marL="1019175" lvl="4" indent="-342900">
              <a:buFont typeface="Vodafone Rg" panose="020B0606080202020204" pitchFamily="34" charset="0"/>
              <a:buChar char="–"/>
            </a:pPr>
            <a:r>
              <a:rPr lang="es-ES" sz="1400" dirty="0" err="1" smtClean="0"/>
              <a:t>EUtranReselTime</a:t>
            </a:r>
            <a:endParaRPr lang="es-ES" sz="1400" dirty="0" smtClean="0"/>
          </a:p>
          <a:p>
            <a:pPr marL="1019175" lvl="4" indent="-342900">
              <a:buFont typeface="Vodafone Rg" panose="020B0606080202020204" pitchFamily="34" charset="0"/>
              <a:buChar char="–"/>
            </a:pPr>
            <a:r>
              <a:rPr lang="es-ES" sz="1400" dirty="0" err="1" smtClean="0"/>
              <a:t>ThresXHigh</a:t>
            </a:r>
            <a:r>
              <a:rPr lang="es-ES" sz="1400" dirty="0" smtClean="0"/>
              <a:t>, </a:t>
            </a:r>
            <a:r>
              <a:rPr lang="es-ES" sz="1400" dirty="0" err="1" smtClean="0"/>
              <a:t>ThreshXLow</a:t>
            </a:r>
            <a:endParaRPr lang="es-ES" sz="1400" dirty="0" smtClean="0"/>
          </a:p>
          <a:p>
            <a:pPr marL="1019175" lvl="4" indent="-342900">
              <a:buFont typeface="Vodafone Rg" panose="020B0606080202020204" pitchFamily="34" charset="0"/>
              <a:buChar char="–"/>
            </a:pPr>
            <a:r>
              <a:rPr lang="es-ES" sz="1400" dirty="0" err="1" smtClean="0"/>
              <a:t>InterFREQHOEventType</a:t>
            </a:r>
            <a:r>
              <a:rPr lang="es-ES" sz="1400" dirty="0" smtClean="0"/>
              <a:t>, etc.</a:t>
            </a:r>
            <a:endParaRPr lang="es-ES" dirty="0"/>
          </a:p>
          <a:p>
            <a:pPr marL="276225" lvl="2" indent="0">
              <a:spcBef>
                <a:spcPts val="600"/>
              </a:spcBef>
              <a:spcAft>
                <a:spcPts val="600"/>
              </a:spcAft>
              <a:buNone/>
            </a:pPr>
            <a:r>
              <a:rPr lang="es-ES" dirty="0" smtClean="0"/>
              <a:t>           Distinguimos dos casos: </a:t>
            </a:r>
          </a:p>
          <a:p>
            <a:pPr marL="1095375" lvl="3" indent="-285750">
              <a:buFont typeface="Arial" panose="020B0604020202020204" pitchFamily="34" charset="0"/>
              <a:buChar char="•"/>
            </a:pPr>
            <a:r>
              <a:rPr lang="es-ES" sz="1400" b="1" u="sng" dirty="0" smtClean="0"/>
              <a:t>Zona Roja: Celda </a:t>
            </a:r>
            <a:r>
              <a:rPr lang="es-ES" sz="1400" b="1" u="sng" dirty="0"/>
              <a:t>Origen = Celda Vodafone integrada en Red Roja: </a:t>
            </a:r>
            <a:endParaRPr lang="es-ES" sz="1400" b="1" u="sng" dirty="0" smtClean="0"/>
          </a:p>
          <a:p>
            <a:pPr marL="1400175" lvl="4" indent="-285750">
              <a:buFont typeface="Arial" panose="020B0604020202020204" pitchFamily="34" charset="0"/>
              <a:buChar char="•"/>
            </a:pPr>
            <a:r>
              <a:rPr lang="es-ES" sz="1400" dirty="0" smtClean="0"/>
              <a:t>Los </a:t>
            </a:r>
            <a:r>
              <a:rPr lang="es-ES" sz="1400" dirty="0"/>
              <a:t>parámetros  por cada vecindad  EUTRANINTERNFREQ están especificados en el fichero  de cambios </a:t>
            </a:r>
            <a:r>
              <a:rPr lang="es-ES" sz="1400" dirty="0" err="1">
                <a:solidFill>
                  <a:srgbClr val="000099"/>
                </a:solidFill>
              </a:rPr>
              <a:t>Hua_parameter_LTE_vx</a:t>
            </a:r>
            <a:r>
              <a:rPr lang="es-ES" sz="1400" dirty="0">
                <a:solidFill>
                  <a:srgbClr val="000099"/>
                </a:solidFill>
              </a:rPr>
              <a:t> .</a:t>
            </a:r>
            <a:r>
              <a:rPr lang="es-ES" sz="1400" dirty="0" err="1">
                <a:solidFill>
                  <a:srgbClr val="000099"/>
                </a:solidFill>
              </a:rPr>
              <a:t>xlsx</a:t>
            </a:r>
            <a:r>
              <a:rPr lang="es-ES" sz="1400" dirty="0">
                <a:solidFill>
                  <a:srgbClr val="000099"/>
                </a:solidFill>
              </a:rPr>
              <a:t> </a:t>
            </a:r>
            <a:r>
              <a:rPr lang="es-ES" sz="1400" dirty="0"/>
              <a:t>vigente, en la pestaña de su mismo </a:t>
            </a:r>
            <a:r>
              <a:rPr lang="es-ES" sz="1400" dirty="0" smtClean="0"/>
              <a:t>nombre.</a:t>
            </a:r>
          </a:p>
          <a:p>
            <a:pPr marL="1400175" lvl="4" indent="-285750">
              <a:buFont typeface="Arial" panose="020B0604020202020204" pitchFamily="34" charset="0"/>
              <a:buChar char="•"/>
            </a:pPr>
            <a:r>
              <a:rPr lang="es-ES" sz="1400" dirty="0" smtClean="0"/>
              <a:t>Operaciones </a:t>
            </a:r>
            <a:r>
              <a:rPr lang="es-ES" sz="1400" dirty="0"/>
              <a:t>del </a:t>
            </a:r>
            <a:r>
              <a:rPr lang="es-ES" sz="1400" dirty="0" err="1"/>
              <a:t>vendor</a:t>
            </a:r>
            <a:r>
              <a:rPr lang="es-ES" sz="1400" dirty="0"/>
              <a:t> dispone de este fichero, y diseña la </a:t>
            </a:r>
            <a:r>
              <a:rPr lang="es-ES" sz="1400" dirty="0" err="1"/>
              <a:t>Summary</a:t>
            </a:r>
            <a:r>
              <a:rPr lang="es-ES" sz="1400" dirty="0"/>
              <a:t> Data para que se cumpla</a:t>
            </a:r>
            <a:r>
              <a:rPr lang="es-ES" sz="1400" dirty="0" smtClean="0"/>
              <a:t>.</a:t>
            </a:r>
            <a:endParaRPr lang="es-ES" sz="1100" dirty="0"/>
          </a:p>
          <a:p>
            <a:pPr marL="1095375" lvl="3" indent="-285750">
              <a:buFont typeface="Arial" panose="020B0604020202020204" pitchFamily="34" charset="0"/>
              <a:buChar char="•"/>
            </a:pPr>
            <a:r>
              <a:rPr lang="es-ES" sz="1400" b="1" u="sng" dirty="0" smtClean="0"/>
              <a:t>Zona Naranja: Celda </a:t>
            </a:r>
            <a:r>
              <a:rPr lang="es-ES" sz="1400" b="1" u="sng" dirty="0"/>
              <a:t>Origen = Celda LTE800 </a:t>
            </a:r>
            <a:r>
              <a:rPr lang="es-ES" sz="1400" b="1" u="sng" dirty="0" smtClean="0"/>
              <a:t> </a:t>
            </a:r>
            <a:r>
              <a:rPr lang="es-ES" sz="1400" b="1" u="sng" dirty="0"/>
              <a:t>Vodafone en Red Naranja</a:t>
            </a:r>
            <a:r>
              <a:rPr lang="es-ES" sz="1400" b="1" u="sng" dirty="0" smtClean="0"/>
              <a:t>:</a:t>
            </a:r>
          </a:p>
          <a:p>
            <a:pPr marL="1400175" lvl="4" indent="-285750">
              <a:buFont typeface="Arial" panose="020B0604020202020204" pitchFamily="34" charset="0"/>
              <a:buChar char="•"/>
            </a:pPr>
            <a:r>
              <a:rPr lang="es-ES" sz="1400" dirty="0" smtClean="0"/>
              <a:t>La mayoría de parámetros están en plantilla estática. </a:t>
            </a:r>
          </a:p>
          <a:p>
            <a:pPr marL="1400175" lvl="4" indent="-285750">
              <a:buFont typeface="Arial" panose="020B0604020202020204" pitchFamily="34" charset="0"/>
              <a:buChar char="•"/>
            </a:pPr>
            <a:r>
              <a:rPr lang="es-ES" sz="1400" dirty="0" smtClean="0"/>
              <a:t>Los únicos parámetros que el Ingeniero de diseño debe rellenar ya se conocen a través de esta Guía:  DL EARFCN, </a:t>
            </a:r>
            <a:r>
              <a:rPr lang="es-ES" sz="1400" dirty="0" err="1" smtClean="0"/>
              <a:t>Cell</a:t>
            </a:r>
            <a:r>
              <a:rPr lang="es-ES" sz="1400" dirty="0" smtClean="0"/>
              <a:t> </a:t>
            </a:r>
            <a:r>
              <a:rPr lang="es-ES" sz="1400" dirty="0" err="1" smtClean="0"/>
              <a:t>resel</a:t>
            </a:r>
            <a:r>
              <a:rPr lang="es-ES" sz="1400" dirty="0" smtClean="0"/>
              <a:t> </a:t>
            </a:r>
            <a:r>
              <a:rPr lang="es-ES" sz="1400" dirty="0" err="1" smtClean="0"/>
              <a:t>Priority</a:t>
            </a:r>
            <a:r>
              <a:rPr lang="es-ES" sz="1400" dirty="0" smtClean="0"/>
              <a:t> y </a:t>
            </a:r>
            <a:r>
              <a:rPr lang="es-ES" sz="1400" dirty="0" err="1" smtClean="0"/>
              <a:t>Bandwidth</a:t>
            </a:r>
            <a:r>
              <a:rPr lang="es-ES" sz="1400" dirty="0" smtClean="0"/>
              <a:t> SIEMPRE de la frecuencia vecina, ej. </a:t>
            </a:r>
          </a:p>
          <a:p>
            <a:pPr marL="1400175" lvl="4" indent="-285750">
              <a:buFont typeface="Arial" panose="020B0604020202020204" pitchFamily="34" charset="0"/>
              <a:buChar char="•"/>
            </a:pPr>
            <a:endParaRPr lang="es-ES" sz="1400" dirty="0" smtClean="0"/>
          </a:p>
          <a:p>
            <a:pPr marL="1400175" lvl="4" indent="-285750">
              <a:buFont typeface="Arial" panose="020B0604020202020204" pitchFamily="34" charset="0"/>
              <a:buChar char="•"/>
            </a:pPr>
            <a:endParaRPr lang="es-ES" sz="1600" dirty="0" smtClean="0"/>
          </a:p>
          <a:p>
            <a:pPr marL="1400175" lvl="4" indent="-285750">
              <a:buFont typeface="Arial" panose="020B0604020202020204" pitchFamily="34" charset="0"/>
              <a:buChar char="•"/>
            </a:pPr>
            <a:endParaRPr lang="es-ES" sz="1600" dirty="0" smtClean="0"/>
          </a:p>
          <a:p>
            <a:pPr marL="619125" lvl="2" indent="-342900">
              <a:spcBef>
                <a:spcPts val="600"/>
              </a:spcBef>
              <a:spcAft>
                <a:spcPts val="600"/>
              </a:spcAft>
              <a:buAutoNum type="arabicParenR" startAt="2"/>
            </a:pPr>
            <a:endParaRPr lang="es-ES" dirty="0"/>
          </a:p>
          <a:p>
            <a:pPr marL="180975" lvl="1">
              <a:spcBef>
                <a:spcPts val="600"/>
              </a:spcBef>
              <a:spcAft>
                <a:spcPts val="600"/>
              </a:spcAft>
              <a:buFont typeface="Arial" charset="0"/>
              <a:buChar char="•"/>
            </a:pPr>
            <a:endParaRPr lang="es-ES" sz="1200" dirty="0"/>
          </a:p>
          <a:p>
            <a:endParaRPr lang="es-ES" sz="1600" b="1" dirty="0" smtClean="0"/>
          </a:p>
          <a:p>
            <a:pPr lvl="2"/>
            <a:endParaRPr lang="es-ES" sz="1200" dirty="0" smtClean="0"/>
          </a:p>
          <a:p>
            <a:pPr lvl="2"/>
            <a:endParaRPr lang="es-ES" sz="1200" dirty="0"/>
          </a:p>
          <a:p>
            <a:pPr lvl="2"/>
            <a:endParaRPr lang="es-ES" sz="1200" dirty="0" smtClean="0"/>
          </a:p>
          <a:p>
            <a:pPr lvl="2"/>
            <a:endParaRPr lang="es-ES" sz="1200" dirty="0"/>
          </a:p>
          <a:p>
            <a:pPr lvl="2"/>
            <a:endParaRPr lang="es-ES" sz="1200" dirty="0" smtClean="0"/>
          </a:p>
          <a:p>
            <a:pPr lvl="2"/>
            <a:endParaRPr lang="es-ES" sz="1200" dirty="0"/>
          </a:p>
          <a:p>
            <a:pPr lvl="2"/>
            <a:endParaRPr lang="es-ES" sz="1200" dirty="0" smtClean="0"/>
          </a:p>
          <a:p>
            <a:pPr lvl="2"/>
            <a:endParaRPr lang="es-ES" sz="1200" dirty="0"/>
          </a:p>
          <a:p>
            <a:pPr lvl="1"/>
            <a:endParaRPr lang="es-ES" sz="1200" dirty="0" smtClean="0"/>
          </a:p>
          <a:p>
            <a:pPr lvl="1"/>
            <a:endParaRPr lang="es-ES" sz="1200" dirty="0"/>
          </a:p>
          <a:p>
            <a:pPr lvl="1"/>
            <a:endParaRPr lang="es-ES" sz="1200" dirty="0" smtClean="0"/>
          </a:p>
          <a:p>
            <a:pPr lvl="1"/>
            <a:endParaRPr lang="es-ES" sz="1200" dirty="0"/>
          </a:p>
          <a:p>
            <a:pPr lvl="1"/>
            <a:endParaRPr lang="es-ES" sz="1200" dirty="0" smtClean="0"/>
          </a:p>
          <a:p>
            <a:pPr marL="1038225" lvl="3" indent="-228600">
              <a:buAutoNum type="arabicPeriod"/>
            </a:pPr>
            <a:endParaRPr lang="es-ES" sz="1050" dirty="0" smtClean="0"/>
          </a:p>
        </p:txBody>
      </p:sp>
      <p:sp>
        <p:nvSpPr>
          <p:cNvPr id="4" name="3 Marcador de número de diapositiva"/>
          <p:cNvSpPr>
            <a:spLocks noGrp="1"/>
          </p:cNvSpPr>
          <p:nvPr>
            <p:ph type="sldNum" sz="quarter" idx="10"/>
          </p:nvPr>
        </p:nvSpPr>
        <p:spPr/>
        <p:txBody>
          <a:bodyPr/>
          <a:lstStyle/>
          <a:p>
            <a:pPr>
              <a:defRPr/>
            </a:pPr>
            <a:fld id="{E4E5A24B-4DAF-47BA-BBF4-BE646F438DB5}" type="slidenum">
              <a:rPr lang="en-GB" smtClean="0"/>
              <a:pPr>
                <a:defRPr/>
              </a:pPr>
              <a:t>44</a:t>
            </a:fld>
            <a:endParaRPr lang="en-GB" dirty="0"/>
          </a:p>
        </p:txBody>
      </p:sp>
      <p:graphicFrame>
        <p:nvGraphicFramePr>
          <p:cNvPr id="6" name="5 Tabla"/>
          <p:cNvGraphicFramePr>
            <a:graphicFrameLocks noGrp="1"/>
          </p:cNvGraphicFramePr>
          <p:nvPr>
            <p:extLst>
              <p:ext uri="{D42A27DB-BD31-4B8C-83A1-F6EECF244321}">
                <p14:modId xmlns:p14="http://schemas.microsoft.com/office/powerpoint/2010/main" val="2772027144"/>
              </p:ext>
            </p:extLst>
          </p:nvPr>
        </p:nvGraphicFramePr>
        <p:xfrm>
          <a:off x="1704903" y="4978586"/>
          <a:ext cx="6388100" cy="1085850"/>
        </p:xfrm>
        <a:graphic>
          <a:graphicData uri="http://schemas.openxmlformats.org/drawingml/2006/table">
            <a:tbl>
              <a:tblPr/>
              <a:tblGrid>
                <a:gridCol w="1142432"/>
                <a:gridCol w="1155126"/>
                <a:gridCol w="1104351"/>
                <a:gridCol w="1247155"/>
                <a:gridCol w="1739036"/>
              </a:tblGrid>
              <a:tr h="190500">
                <a:tc>
                  <a:txBody>
                    <a:bodyPr/>
                    <a:lstStyle/>
                    <a:p>
                      <a:pPr algn="ctr" fontAlgn="ctr"/>
                      <a:r>
                        <a:rPr lang="en-GB" sz="1000" b="1" i="0" u="none" strike="noStrike">
                          <a:solidFill>
                            <a:srgbClr val="000000"/>
                          </a:solidFill>
                          <a:effectLst/>
                          <a:latin typeface="Arial"/>
                        </a:rPr>
                        <a:t>eNodeB</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gridSpan="4">
                  <a:txBody>
                    <a:bodyPr/>
                    <a:lstStyle/>
                    <a:p>
                      <a:pPr algn="ctr" fontAlgn="ctr"/>
                      <a:r>
                        <a:rPr lang="en-GB" sz="1000" b="1" i="0" u="none" strike="noStrike">
                          <a:solidFill>
                            <a:srgbClr val="000000"/>
                          </a:solidFill>
                          <a:effectLst/>
                          <a:latin typeface="Arial"/>
                        </a:rPr>
                        <a:t>EutranInterNFreq</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hMerge="1">
                  <a:txBody>
                    <a:bodyPr/>
                    <a:lstStyle/>
                    <a:p>
                      <a:endParaRPr lang="en-GB"/>
                    </a:p>
                  </a:txBody>
                  <a:tcPr/>
                </a:tc>
                <a:tc hMerge="1">
                  <a:txBody>
                    <a:bodyPr/>
                    <a:lstStyle/>
                    <a:p>
                      <a:endParaRPr lang="en-GB"/>
                    </a:p>
                  </a:txBody>
                  <a:tcPr/>
                </a:tc>
                <a:tc hMerge="1">
                  <a:txBody>
                    <a:bodyPr/>
                    <a:lstStyle/>
                    <a:p>
                      <a:endParaRPr lang="en-GB"/>
                    </a:p>
                  </a:txBody>
                  <a:tcPr/>
                </a:tc>
              </a:tr>
              <a:tr h="323850">
                <a:tc>
                  <a:txBody>
                    <a:bodyPr/>
                    <a:lstStyle/>
                    <a:p>
                      <a:pPr algn="ctr" fontAlgn="ctr"/>
                      <a:r>
                        <a:rPr lang="en-GB" sz="1000" b="0" i="0" u="none" strike="noStrike">
                          <a:solidFill>
                            <a:srgbClr val="000000"/>
                          </a:solidFill>
                          <a:effectLst/>
                          <a:latin typeface="Arial"/>
                        </a:rPr>
                        <a:t>*eNodeB Name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99"/>
                    </a:solidFill>
                  </a:tcPr>
                </a:tc>
                <a:tc>
                  <a:txBody>
                    <a:bodyPr/>
                    <a:lstStyle/>
                    <a:p>
                      <a:pPr algn="ctr" fontAlgn="ctr"/>
                      <a:r>
                        <a:rPr lang="en-GB" sz="1000" b="0" i="0" u="none" strike="noStrike">
                          <a:solidFill>
                            <a:srgbClr val="000000"/>
                          </a:solidFill>
                          <a:effectLst/>
                          <a:latin typeface="Arial"/>
                        </a:rPr>
                        <a:t>*Local cell ID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99"/>
                    </a:solidFill>
                  </a:tcPr>
                </a:tc>
                <a:tc>
                  <a:txBody>
                    <a:bodyPr/>
                    <a:lstStyle/>
                    <a:p>
                      <a:pPr algn="ctr" fontAlgn="ctr"/>
                      <a:r>
                        <a:rPr lang="en-GB" sz="1000" b="0" i="0" u="none" strike="noStrike">
                          <a:solidFill>
                            <a:srgbClr val="000000"/>
                          </a:solidFill>
                          <a:effectLst/>
                          <a:latin typeface="Arial"/>
                        </a:rPr>
                        <a:t>*Downlink EARFCN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99"/>
                    </a:solidFill>
                  </a:tcPr>
                </a:tc>
                <a:tc>
                  <a:txBody>
                    <a:bodyPr/>
                    <a:lstStyle/>
                    <a:p>
                      <a:pPr algn="ctr" fontAlgn="ctr"/>
                      <a:r>
                        <a:rPr lang="en-GB" sz="1000" b="0" i="0" u="none" strike="noStrike">
                          <a:solidFill>
                            <a:srgbClr val="000000"/>
                          </a:solidFill>
                          <a:effectLst/>
                          <a:latin typeface="Arial"/>
                        </a:rPr>
                        <a:t>Inter frequency cell resel priority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99"/>
                    </a:solidFill>
                  </a:tcPr>
                </a:tc>
                <a:tc>
                  <a:txBody>
                    <a:bodyPr/>
                    <a:lstStyle/>
                    <a:p>
                      <a:pPr algn="ctr" fontAlgn="ctr"/>
                      <a:r>
                        <a:rPr lang="en-GB" sz="1000" b="0" i="0" u="none" strike="noStrike">
                          <a:solidFill>
                            <a:srgbClr val="000000"/>
                          </a:solidFill>
                          <a:effectLst/>
                          <a:latin typeface="Arial"/>
                        </a:rPr>
                        <a:t>*Measurement bandwidth</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99"/>
                    </a:solidFill>
                  </a:tcPr>
                </a:tc>
              </a:tr>
              <a:tr h="190500">
                <a:tc>
                  <a:txBody>
                    <a:bodyPr/>
                    <a:lstStyle/>
                    <a:p>
                      <a:pPr algn="l" fontAlgn="b"/>
                      <a:r>
                        <a:rPr lang="en-GB" sz="1000" b="0" i="0" u="none" strike="noStrike">
                          <a:solidFill>
                            <a:srgbClr val="000000"/>
                          </a:solidFill>
                          <a:effectLst/>
                          <a:latin typeface="Arial"/>
                        </a:rPr>
                        <a:t>BALX0094L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GB" sz="1100" b="0" i="0" u="none" strike="noStrike">
                          <a:solidFill>
                            <a:srgbClr val="000000"/>
                          </a:solidFill>
                          <a:effectLst/>
                          <a:latin typeface="Calibri"/>
                        </a:rPr>
                        <a:t>207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GB" sz="1100" b="0" i="0" u="none" strike="noStrike">
                          <a:solidFill>
                            <a:srgbClr val="000000"/>
                          </a:solidFill>
                          <a:effectLst/>
                          <a:latin typeface="Calibri"/>
                        </a:rPr>
                        <a:t>1480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GB" sz="1100" b="0" i="0" u="none" strike="noStrike">
                          <a:solidFill>
                            <a:srgbClr val="000000"/>
                          </a:solidFill>
                          <a:effectLst/>
                          <a:latin typeface="Calibri"/>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GB" sz="1100" b="0" i="0" u="none" strike="noStrike">
                          <a:solidFill>
                            <a:srgbClr val="000000"/>
                          </a:solidFill>
                          <a:effectLst/>
                          <a:latin typeface="Calibri"/>
                        </a:rPr>
                        <a:t>MBW75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90500">
                <a:tc>
                  <a:txBody>
                    <a:bodyPr/>
                    <a:lstStyle/>
                    <a:p>
                      <a:pPr algn="l" fontAlgn="b"/>
                      <a:r>
                        <a:rPr lang="en-GB" sz="1000" b="0" i="0" u="none" strike="noStrike">
                          <a:solidFill>
                            <a:srgbClr val="000000"/>
                          </a:solidFill>
                          <a:effectLst/>
                          <a:latin typeface="Arial"/>
                        </a:rPr>
                        <a:t>BALX0094L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GB" sz="1100" b="0" i="0" u="none" strike="noStrike">
                          <a:solidFill>
                            <a:srgbClr val="000000"/>
                          </a:solidFill>
                          <a:effectLst/>
                          <a:latin typeface="Calibri"/>
                        </a:rPr>
                        <a:t>208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GB" sz="1100" b="0" i="0" u="none" strike="noStrike">
                          <a:solidFill>
                            <a:srgbClr val="000000"/>
                          </a:solidFill>
                          <a:effectLst/>
                          <a:latin typeface="Calibri"/>
                        </a:rPr>
                        <a:t>1480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GB" sz="1100" b="0" i="0" u="none" strike="noStrike">
                          <a:solidFill>
                            <a:srgbClr val="000000"/>
                          </a:solidFill>
                          <a:effectLst/>
                          <a:latin typeface="Calibri"/>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GB" sz="1100" b="0" i="0" u="none" strike="noStrike">
                          <a:solidFill>
                            <a:srgbClr val="000000"/>
                          </a:solidFill>
                          <a:effectLst/>
                          <a:latin typeface="Calibri"/>
                        </a:rPr>
                        <a:t>MBW75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90500">
                <a:tc>
                  <a:txBody>
                    <a:bodyPr/>
                    <a:lstStyle/>
                    <a:p>
                      <a:pPr algn="l" fontAlgn="b"/>
                      <a:r>
                        <a:rPr lang="en-GB" sz="1000" b="0" i="0" u="none" strike="noStrike">
                          <a:solidFill>
                            <a:srgbClr val="000000"/>
                          </a:solidFill>
                          <a:effectLst/>
                          <a:latin typeface="Arial"/>
                        </a:rPr>
                        <a:t>BALX0094L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GB" sz="1100" b="0" i="0" u="none" strike="noStrike">
                          <a:solidFill>
                            <a:srgbClr val="000000"/>
                          </a:solidFill>
                          <a:effectLst/>
                          <a:latin typeface="Calibri"/>
                        </a:rPr>
                        <a:t>209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GB" sz="1100" b="0" i="0" u="none" strike="noStrike">
                          <a:solidFill>
                            <a:srgbClr val="000000"/>
                          </a:solidFill>
                          <a:effectLst/>
                          <a:latin typeface="Calibri"/>
                        </a:rPr>
                        <a:t>1480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GB" sz="1100" b="0" i="0" u="none" strike="noStrike">
                          <a:solidFill>
                            <a:srgbClr val="000000"/>
                          </a:solidFill>
                          <a:effectLst/>
                          <a:latin typeface="Calibri"/>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GB" sz="1100" b="0" i="0" u="none" strike="noStrike" dirty="0">
                          <a:solidFill>
                            <a:srgbClr val="000000"/>
                          </a:solidFill>
                          <a:effectLst/>
                          <a:latin typeface="Calibri"/>
                        </a:rPr>
                        <a:t>MBW75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218" y="3260714"/>
            <a:ext cx="1195697" cy="716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833" y="4252958"/>
            <a:ext cx="1211082" cy="675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144298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599"/>
            <a:ext cx="8473044" cy="1042967"/>
          </a:xfrm>
        </p:spPr>
        <p:txBody>
          <a:bodyPr/>
          <a:lstStyle/>
          <a:p>
            <a:r>
              <a:rPr lang="es-ES" dirty="0">
                <a:cs typeface="Arial" charset="0"/>
              </a:rPr>
              <a:t>Definir </a:t>
            </a:r>
            <a:r>
              <a:rPr lang="es-ES" dirty="0" smtClean="0">
                <a:cs typeface="Arial" charset="0"/>
              </a:rPr>
              <a:t>en Celdas </a:t>
            </a:r>
            <a:r>
              <a:rPr lang="es-ES" dirty="0">
                <a:cs typeface="Arial" charset="0"/>
              </a:rPr>
              <a:t>4G </a:t>
            </a:r>
            <a:r>
              <a:rPr lang="es-ES" dirty="0">
                <a:cs typeface="Arial" charset="0"/>
                <a:sym typeface="Wingdings" panose="05000000000000000000" pitchFamily="2" charset="2"/>
              </a:rPr>
              <a:t> </a:t>
            </a:r>
            <a:r>
              <a:rPr lang="es-ES" dirty="0">
                <a:cs typeface="Arial" charset="0"/>
              </a:rPr>
              <a:t>Externas </a:t>
            </a:r>
            <a:r>
              <a:rPr lang="es-ES" dirty="0" smtClean="0">
                <a:cs typeface="Arial" charset="0"/>
              </a:rPr>
              <a:t>4G  -</a:t>
            </a:r>
            <a:br>
              <a:rPr lang="es-ES" dirty="0" smtClean="0">
                <a:cs typeface="Arial" charset="0"/>
              </a:rPr>
            </a:br>
            <a:r>
              <a:rPr lang="es-ES" dirty="0" smtClean="0">
                <a:cs typeface="Arial" charset="0"/>
              </a:rPr>
              <a:t>Zonas Roja y Naranja</a:t>
            </a:r>
            <a:endParaRPr lang="es-ES" dirty="0">
              <a:cs typeface="Arial" charset="0"/>
            </a:endParaRPr>
          </a:p>
        </p:txBody>
      </p:sp>
      <p:sp>
        <p:nvSpPr>
          <p:cNvPr id="3" name="2 Marcador de contenido"/>
          <p:cNvSpPr>
            <a:spLocks noGrp="1"/>
          </p:cNvSpPr>
          <p:nvPr>
            <p:ph idx="1"/>
          </p:nvPr>
        </p:nvSpPr>
        <p:spPr>
          <a:xfrm>
            <a:off x="480951" y="1185932"/>
            <a:ext cx="8579922" cy="4895851"/>
          </a:xfrm>
        </p:spPr>
        <p:txBody>
          <a:bodyPr/>
          <a:lstStyle/>
          <a:p>
            <a:r>
              <a:rPr lang="es-ES" b="1" dirty="0" smtClean="0"/>
              <a:t>EUTRANEXTERNALCELL </a:t>
            </a:r>
          </a:p>
          <a:p>
            <a:pPr lvl="1"/>
            <a:r>
              <a:rPr lang="es-ES" dirty="0"/>
              <a:t>Es la tabla con </a:t>
            </a:r>
            <a:r>
              <a:rPr lang="es-ES" dirty="0" smtClean="0"/>
              <a:t>la definición de las celdas externas 4G, no locales al </a:t>
            </a:r>
            <a:r>
              <a:rPr lang="es-ES" dirty="0" err="1" smtClean="0"/>
              <a:t>eNB</a:t>
            </a:r>
            <a:r>
              <a:rPr lang="es-ES" dirty="0" smtClean="0"/>
              <a:t> donde se integran las celdas, con las que las celdas locales del </a:t>
            </a:r>
            <a:r>
              <a:rPr lang="es-ES" dirty="0" err="1" smtClean="0"/>
              <a:t>eNB</a:t>
            </a:r>
            <a:r>
              <a:rPr lang="es-ES" dirty="0" smtClean="0"/>
              <a:t> tendrán definida alguna vecindad saliente. </a:t>
            </a:r>
          </a:p>
          <a:p>
            <a:pPr lvl="1"/>
            <a:r>
              <a:rPr lang="es-ES" dirty="0" smtClean="0"/>
              <a:t>Realmente, es una tabla a nivel de </a:t>
            </a:r>
            <a:r>
              <a:rPr lang="es-ES" dirty="0" err="1" smtClean="0"/>
              <a:t>eNB</a:t>
            </a:r>
            <a:r>
              <a:rPr lang="es-ES" dirty="0" smtClean="0"/>
              <a:t>, no se definen externas a nivel de celda.</a:t>
            </a:r>
          </a:p>
          <a:p>
            <a:pPr lvl="1"/>
            <a:endParaRPr lang="es-ES" dirty="0"/>
          </a:p>
          <a:p>
            <a:pPr marL="266700" lvl="1" indent="0">
              <a:buNone/>
            </a:pPr>
            <a:r>
              <a:rPr lang="es-ES" b="1" u="sng" dirty="0"/>
              <a:t>Reglas VF ES:</a:t>
            </a:r>
          </a:p>
          <a:p>
            <a:pPr lvl="2"/>
            <a:r>
              <a:rPr lang="es-ES" u="sng" dirty="0"/>
              <a:t>No se define </a:t>
            </a:r>
            <a:r>
              <a:rPr lang="es-ES" u="sng" dirty="0" smtClean="0"/>
              <a:t>ninguna externa 4G, </a:t>
            </a:r>
            <a:r>
              <a:rPr lang="es-ES" dirty="0"/>
              <a:t>el ANR se encargará de crearlas automáticamente. </a:t>
            </a:r>
            <a:endParaRPr lang="es-ES" dirty="0" smtClean="0"/>
          </a:p>
          <a:p>
            <a:pPr lvl="2"/>
            <a:r>
              <a:rPr lang="es-ES" u="sng" dirty="0" smtClean="0"/>
              <a:t>Zona Naranja: </a:t>
            </a:r>
            <a:r>
              <a:rPr lang="es-ES" dirty="0" smtClean="0"/>
              <a:t>Orange activará ANR </a:t>
            </a:r>
            <a:r>
              <a:rPr lang="es-ES" dirty="0" err="1" smtClean="0"/>
              <a:t>Interfreq</a:t>
            </a:r>
            <a:r>
              <a:rPr lang="es-ES" dirty="0" smtClean="0"/>
              <a:t> en sus </a:t>
            </a:r>
            <a:r>
              <a:rPr lang="es-ES" dirty="0" err="1" smtClean="0"/>
              <a:t>eNodesB</a:t>
            </a:r>
            <a:r>
              <a:rPr lang="es-ES" dirty="0" smtClean="0"/>
              <a:t>, por lo en zona </a:t>
            </a:r>
            <a:r>
              <a:rPr lang="es-ES" dirty="0" err="1" smtClean="0"/>
              <a:t>Sharing</a:t>
            </a:r>
            <a:r>
              <a:rPr lang="es-ES" dirty="0" smtClean="0"/>
              <a:t> tampoco hay que definir externas.</a:t>
            </a:r>
          </a:p>
          <a:p>
            <a:pPr lvl="2"/>
            <a:r>
              <a:rPr lang="es-ES" dirty="0" smtClean="0"/>
              <a:t>Para  que el ANR cree vecinas </a:t>
            </a:r>
            <a:r>
              <a:rPr lang="es-ES" dirty="0" err="1" smtClean="0"/>
              <a:t>Interfreq</a:t>
            </a:r>
            <a:r>
              <a:rPr lang="es-ES" dirty="0" smtClean="0"/>
              <a:t>,  se debe haber definido correctamente los objetos Frecuencias vecinas EUTRANINTERNFREQ indicados en las </a:t>
            </a:r>
            <a:r>
              <a:rPr lang="es-ES" dirty="0" err="1" smtClean="0"/>
              <a:t>slides</a:t>
            </a:r>
            <a:r>
              <a:rPr lang="es-ES" dirty="0" smtClean="0"/>
              <a:t> anterior. Si no se definen, es un error en la integración y el ANR no funcionará.</a:t>
            </a:r>
            <a:endParaRPr lang="es-ES" dirty="0"/>
          </a:p>
          <a:p>
            <a:endParaRPr lang="es-ES" b="1" dirty="0" smtClean="0"/>
          </a:p>
          <a:p>
            <a:endParaRPr lang="es-ES" b="1" dirty="0" smtClean="0"/>
          </a:p>
        </p:txBody>
      </p:sp>
      <p:sp>
        <p:nvSpPr>
          <p:cNvPr id="4" name="3 Marcador de número de diapositiva"/>
          <p:cNvSpPr>
            <a:spLocks noGrp="1"/>
          </p:cNvSpPr>
          <p:nvPr>
            <p:ph type="sldNum" sz="quarter" idx="10"/>
          </p:nvPr>
        </p:nvSpPr>
        <p:spPr/>
        <p:txBody>
          <a:bodyPr/>
          <a:lstStyle/>
          <a:p>
            <a:pPr>
              <a:defRPr/>
            </a:pPr>
            <a:fld id="{E4E5A24B-4DAF-47BA-BBF4-BE646F438DB5}" type="slidenum">
              <a:rPr lang="en-GB" smtClean="0"/>
              <a:pPr>
                <a:defRPr/>
              </a:pPr>
              <a:t>45</a:t>
            </a:fld>
            <a:endParaRPr lang="en-GB"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8268" y="144385"/>
            <a:ext cx="1147624" cy="687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0591" y="144385"/>
            <a:ext cx="1171892" cy="653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6 Rectángulo"/>
          <p:cNvSpPr/>
          <p:nvPr/>
        </p:nvSpPr>
        <p:spPr>
          <a:xfrm>
            <a:off x="1545846" y="4470878"/>
            <a:ext cx="6220046" cy="288147"/>
          </a:xfrm>
          <a:prstGeom prst="rect">
            <a:avLst/>
          </a:prstGeom>
        </p:spPr>
        <p:style>
          <a:lnRef idx="2">
            <a:schemeClr val="accent1"/>
          </a:lnRef>
          <a:fillRef idx="1">
            <a:schemeClr val="lt1"/>
          </a:fillRef>
          <a:effectRef idx="0">
            <a:schemeClr val="accent1"/>
          </a:effectRef>
          <a:fontRef idx="minor">
            <a:schemeClr val="dk1"/>
          </a:fontRef>
        </p:style>
        <p:txBody>
          <a:bodyPr wrap="square" lIns="108000" tIns="36000" rIns="0" bIns="36000" anchor="ctr" anchorCtr="0">
            <a:spAutoFit/>
          </a:bodyPr>
          <a:lstStyle/>
          <a:p>
            <a:pPr marL="285750" indent="-285750">
              <a:buClr>
                <a:srgbClr val="C00000"/>
              </a:buClr>
              <a:buFont typeface="Wingdings" panose="05000000000000000000" pitchFamily="2" charset="2"/>
              <a:buChar char="ü"/>
            </a:pPr>
            <a:r>
              <a:rPr lang="es-ES" sz="1400" dirty="0" smtClean="0"/>
              <a:t>No se define externas 4G. La pestaña EUTRANEXTERNALCELL se deja vacía.</a:t>
            </a:r>
            <a:endParaRPr lang="es-ES" sz="1400" dirty="0">
              <a:solidFill>
                <a:srgbClr val="000099"/>
              </a:solidFill>
            </a:endParaRPr>
          </a:p>
        </p:txBody>
      </p:sp>
    </p:spTree>
    <p:extLst>
      <p:ext uri="{BB962C8B-B14F-4D97-AF65-F5344CB8AC3E}">
        <p14:creationId xmlns:p14="http://schemas.microsoft.com/office/powerpoint/2010/main" val="290161757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599"/>
            <a:ext cx="8473044" cy="1042967"/>
          </a:xfrm>
        </p:spPr>
        <p:txBody>
          <a:bodyPr/>
          <a:lstStyle/>
          <a:p>
            <a:r>
              <a:rPr lang="es-ES" dirty="0">
                <a:cs typeface="Arial" charset="0"/>
              </a:rPr>
              <a:t>Definir </a:t>
            </a:r>
            <a:r>
              <a:rPr lang="es-ES" dirty="0" smtClean="0">
                <a:cs typeface="Arial" charset="0"/>
              </a:rPr>
              <a:t>en Celdas </a:t>
            </a:r>
            <a:r>
              <a:rPr lang="es-ES" dirty="0">
                <a:cs typeface="Arial" charset="0"/>
              </a:rPr>
              <a:t>4G </a:t>
            </a:r>
            <a:r>
              <a:rPr lang="es-ES" dirty="0">
                <a:cs typeface="Arial" charset="0"/>
                <a:sym typeface="Wingdings" panose="05000000000000000000" pitchFamily="2" charset="2"/>
              </a:rPr>
              <a:t> </a:t>
            </a:r>
            <a:r>
              <a:rPr lang="es-ES" dirty="0" smtClean="0">
                <a:cs typeface="Arial" charset="0"/>
                <a:sym typeface="Wingdings" panose="05000000000000000000" pitchFamily="2" charset="2"/>
              </a:rPr>
              <a:t>V</a:t>
            </a:r>
            <a:r>
              <a:rPr lang="es-ES" dirty="0" smtClean="0">
                <a:cs typeface="Arial" charset="0"/>
              </a:rPr>
              <a:t>ecinas </a:t>
            </a:r>
            <a:r>
              <a:rPr lang="es-ES" dirty="0" err="1" smtClean="0">
                <a:cs typeface="Arial" charset="0"/>
              </a:rPr>
              <a:t>interfreq</a:t>
            </a:r>
            <a:r>
              <a:rPr lang="es-ES" dirty="0" smtClean="0">
                <a:cs typeface="Arial" charset="0"/>
              </a:rPr>
              <a:t> 4G – </a:t>
            </a:r>
            <a:br>
              <a:rPr lang="es-ES" dirty="0" smtClean="0">
                <a:cs typeface="Arial" charset="0"/>
              </a:rPr>
            </a:br>
            <a:r>
              <a:rPr lang="es-ES" dirty="0" smtClean="0">
                <a:cs typeface="Arial" charset="0"/>
              </a:rPr>
              <a:t>Sólo Zona Naranja</a:t>
            </a:r>
            <a:endParaRPr lang="es-ES" dirty="0">
              <a:cs typeface="Arial" charset="0"/>
            </a:endParaRPr>
          </a:p>
        </p:txBody>
      </p:sp>
      <p:sp>
        <p:nvSpPr>
          <p:cNvPr id="3" name="2 Marcador de contenido"/>
          <p:cNvSpPr>
            <a:spLocks noGrp="1"/>
          </p:cNvSpPr>
          <p:nvPr>
            <p:ph idx="1"/>
          </p:nvPr>
        </p:nvSpPr>
        <p:spPr>
          <a:xfrm>
            <a:off x="285285" y="1248790"/>
            <a:ext cx="7944316" cy="5085677"/>
          </a:xfrm>
        </p:spPr>
        <p:txBody>
          <a:bodyPr/>
          <a:lstStyle/>
          <a:p>
            <a:r>
              <a:rPr lang="es-ES" b="1" dirty="0"/>
              <a:t>EUTRANINTERFREQNCELL</a:t>
            </a:r>
          </a:p>
          <a:p>
            <a:pPr lvl="1"/>
            <a:r>
              <a:rPr lang="es-ES" dirty="0"/>
              <a:t>Es la tabla </a:t>
            </a:r>
            <a:r>
              <a:rPr lang="es-ES" dirty="0" smtClean="0"/>
              <a:t>donde se rellenan las </a:t>
            </a:r>
            <a:r>
              <a:rPr lang="es-ES" dirty="0"/>
              <a:t>vecinas 4G</a:t>
            </a:r>
            <a:r>
              <a:rPr lang="es-ES" dirty="0">
                <a:sym typeface="Wingdings" panose="05000000000000000000" pitchFamily="2" charset="2"/>
              </a:rPr>
              <a:t> 4G </a:t>
            </a:r>
            <a:r>
              <a:rPr lang="es-ES" dirty="0" err="1">
                <a:sym typeface="Wingdings" panose="05000000000000000000" pitchFamily="2" charset="2"/>
              </a:rPr>
              <a:t>interfreq</a:t>
            </a:r>
            <a:endParaRPr lang="es-ES" dirty="0">
              <a:sym typeface="Wingdings" panose="05000000000000000000" pitchFamily="2" charset="2"/>
            </a:endParaRPr>
          </a:p>
          <a:p>
            <a:pPr lvl="1"/>
            <a:r>
              <a:rPr lang="es-ES" dirty="0"/>
              <a:t>N</a:t>
            </a:r>
            <a:r>
              <a:rPr lang="es-ES" dirty="0" smtClean="0"/>
              <a:t>o </a:t>
            </a:r>
            <a:r>
              <a:rPr lang="es-ES" dirty="0"/>
              <a:t>se definen </a:t>
            </a:r>
            <a:r>
              <a:rPr lang="es-ES" dirty="0" smtClean="0"/>
              <a:t>celdas vecinas </a:t>
            </a:r>
            <a:r>
              <a:rPr lang="es-ES" dirty="0" err="1" smtClean="0"/>
              <a:t>Interfreq</a:t>
            </a:r>
            <a:r>
              <a:rPr lang="es-ES" dirty="0"/>
              <a:t>, se encargará el ANR. </a:t>
            </a:r>
          </a:p>
          <a:p>
            <a:pPr marL="266700" lvl="1" indent="0">
              <a:buNone/>
            </a:pPr>
            <a:endParaRPr lang="es-ES" b="1" u="sng" dirty="0" smtClean="0"/>
          </a:p>
          <a:p>
            <a:pPr marL="266700" lvl="1" indent="0">
              <a:buNone/>
            </a:pPr>
            <a:r>
              <a:rPr lang="es-ES" sz="1600" b="1" u="sng" dirty="0" smtClean="0"/>
              <a:t>Reglas </a:t>
            </a:r>
            <a:r>
              <a:rPr lang="es-ES" sz="1600" b="1" u="sng" dirty="0"/>
              <a:t>VF </a:t>
            </a:r>
            <a:r>
              <a:rPr lang="es-ES" sz="1600" b="1" u="sng" dirty="0" smtClean="0"/>
              <a:t>ES:</a:t>
            </a:r>
          </a:p>
          <a:p>
            <a:pPr marL="266700" lvl="1" indent="0">
              <a:buNone/>
            </a:pPr>
            <a:endParaRPr lang="es-ES" b="1" u="sng" dirty="0"/>
          </a:p>
          <a:p>
            <a:pPr marL="542925" lvl="2" indent="0">
              <a:buNone/>
            </a:pPr>
            <a:endParaRPr lang="es-ES" sz="1600" b="1" dirty="0" smtClean="0">
              <a:solidFill>
                <a:srgbClr val="C00000"/>
              </a:solidFill>
            </a:endParaRPr>
          </a:p>
        </p:txBody>
      </p:sp>
      <p:sp>
        <p:nvSpPr>
          <p:cNvPr id="4" name="3 Marcador de número de diapositiva"/>
          <p:cNvSpPr>
            <a:spLocks noGrp="1"/>
          </p:cNvSpPr>
          <p:nvPr>
            <p:ph type="sldNum" sz="quarter" idx="10"/>
          </p:nvPr>
        </p:nvSpPr>
        <p:spPr/>
        <p:txBody>
          <a:bodyPr/>
          <a:lstStyle/>
          <a:p>
            <a:pPr>
              <a:defRPr/>
            </a:pPr>
            <a:fld id="{E4E5A24B-4DAF-47BA-BBF4-BE646F438DB5}" type="slidenum">
              <a:rPr lang="en-GB" smtClean="0"/>
              <a:pPr>
                <a:defRPr/>
              </a:pPr>
              <a:t>46</a:t>
            </a:fld>
            <a:endParaRPr lang="en-GB"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8305" y="358140"/>
            <a:ext cx="1679104" cy="936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6 Rectángulo"/>
          <p:cNvSpPr/>
          <p:nvPr/>
        </p:nvSpPr>
        <p:spPr>
          <a:xfrm>
            <a:off x="833758" y="2830514"/>
            <a:ext cx="7632777" cy="288147"/>
          </a:xfrm>
          <a:prstGeom prst="rect">
            <a:avLst/>
          </a:prstGeom>
        </p:spPr>
        <p:style>
          <a:lnRef idx="2">
            <a:schemeClr val="accent1"/>
          </a:lnRef>
          <a:fillRef idx="1">
            <a:schemeClr val="lt1"/>
          </a:fillRef>
          <a:effectRef idx="0">
            <a:schemeClr val="accent1"/>
          </a:effectRef>
          <a:fontRef idx="minor">
            <a:schemeClr val="dk1"/>
          </a:fontRef>
        </p:style>
        <p:txBody>
          <a:bodyPr wrap="square" lIns="108000" tIns="36000" rIns="0" bIns="36000" anchor="ctr" anchorCtr="0">
            <a:spAutoFit/>
          </a:bodyPr>
          <a:lstStyle/>
          <a:p>
            <a:pPr marL="285750" indent="-285750">
              <a:buClr>
                <a:srgbClr val="C00000"/>
              </a:buClr>
              <a:buFont typeface="Wingdings" panose="05000000000000000000" pitchFamily="2" charset="2"/>
              <a:buChar char="ü"/>
            </a:pPr>
            <a:r>
              <a:rPr lang="es-ES" sz="1400" dirty="0" smtClean="0"/>
              <a:t>En zona Naranja no se define vecinas 4G. La pestaña EUTRANINTERFREQNCELL se deja vacía.</a:t>
            </a:r>
            <a:endParaRPr lang="es-ES" sz="1400" dirty="0">
              <a:solidFill>
                <a:srgbClr val="000099"/>
              </a:solidFill>
            </a:endParaRPr>
          </a:p>
        </p:txBody>
      </p:sp>
    </p:spTree>
    <p:extLst>
      <p:ext uri="{BB962C8B-B14F-4D97-AF65-F5344CB8AC3E}">
        <p14:creationId xmlns:p14="http://schemas.microsoft.com/office/powerpoint/2010/main" val="43974585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599"/>
            <a:ext cx="8473044" cy="1042967"/>
          </a:xfrm>
        </p:spPr>
        <p:txBody>
          <a:bodyPr/>
          <a:lstStyle/>
          <a:p>
            <a:r>
              <a:rPr lang="es-ES" dirty="0">
                <a:cs typeface="Arial" charset="0"/>
              </a:rPr>
              <a:t>Definir </a:t>
            </a:r>
            <a:r>
              <a:rPr lang="es-ES" dirty="0" smtClean="0">
                <a:cs typeface="Arial" charset="0"/>
              </a:rPr>
              <a:t>en Celdas </a:t>
            </a:r>
            <a:r>
              <a:rPr lang="es-ES" dirty="0">
                <a:cs typeface="Arial" charset="0"/>
              </a:rPr>
              <a:t>4G </a:t>
            </a:r>
            <a:r>
              <a:rPr lang="es-ES" dirty="0">
                <a:cs typeface="Arial" charset="0"/>
                <a:sym typeface="Wingdings" panose="05000000000000000000" pitchFamily="2" charset="2"/>
              </a:rPr>
              <a:t> </a:t>
            </a:r>
            <a:r>
              <a:rPr lang="es-ES" dirty="0" smtClean="0">
                <a:cs typeface="Arial" charset="0"/>
                <a:sym typeface="Wingdings" panose="05000000000000000000" pitchFamily="2" charset="2"/>
              </a:rPr>
              <a:t>V</a:t>
            </a:r>
            <a:r>
              <a:rPr lang="es-ES" dirty="0" smtClean="0">
                <a:cs typeface="Arial" charset="0"/>
              </a:rPr>
              <a:t>ecinas </a:t>
            </a:r>
            <a:r>
              <a:rPr lang="es-ES" dirty="0" err="1" smtClean="0">
                <a:cs typeface="Arial" charset="0"/>
              </a:rPr>
              <a:t>interfreq</a:t>
            </a:r>
            <a:r>
              <a:rPr lang="es-ES" dirty="0" smtClean="0">
                <a:cs typeface="Arial" charset="0"/>
              </a:rPr>
              <a:t> 4G – </a:t>
            </a:r>
            <a:br>
              <a:rPr lang="es-ES" dirty="0" smtClean="0">
                <a:cs typeface="Arial" charset="0"/>
              </a:rPr>
            </a:br>
            <a:r>
              <a:rPr lang="es-ES" dirty="0" smtClean="0">
                <a:cs typeface="Arial" charset="0"/>
              </a:rPr>
              <a:t>Sólo Zona Roja (I)</a:t>
            </a:r>
            <a:endParaRPr lang="es-ES" dirty="0">
              <a:cs typeface="Arial" charset="0"/>
            </a:endParaRPr>
          </a:p>
        </p:txBody>
      </p:sp>
      <p:sp>
        <p:nvSpPr>
          <p:cNvPr id="3" name="2 Marcador de contenido"/>
          <p:cNvSpPr>
            <a:spLocks noGrp="1"/>
          </p:cNvSpPr>
          <p:nvPr>
            <p:ph idx="1"/>
          </p:nvPr>
        </p:nvSpPr>
        <p:spPr>
          <a:xfrm>
            <a:off x="285285" y="1040655"/>
            <a:ext cx="7944316" cy="5517554"/>
          </a:xfrm>
        </p:spPr>
        <p:txBody>
          <a:bodyPr/>
          <a:lstStyle/>
          <a:p>
            <a:r>
              <a:rPr lang="es-ES" sz="2000" b="1" dirty="0"/>
              <a:t>EUTRANINTERFREQNCELL</a:t>
            </a:r>
          </a:p>
          <a:p>
            <a:pPr lvl="1"/>
            <a:r>
              <a:rPr lang="es-ES" sz="1200" dirty="0"/>
              <a:t>Es la tabla </a:t>
            </a:r>
            <a:r>
              <a:rPr lang="es-ES" sz="1200" dirty="0" smtClean="0"/>
              <a:t>donde se rellenan las </a:t>
            </a:r>
            <a:r>
              <a:rPr lang="es-ES" sz="1200" dirty="0"/>
              <a:t>vecinas 4G</a:t>
            </a:r>
            <a:r>
              <a:rPr lang="es-ES" sz="1200" dirty="0">
                <a:sym typeface="Wingdings" panose="05000000000000000000" pitchFamily="2" charset="2"/>
              </a:rPr>
              <a:t> 4G </a:t>
            </a:r>
            <a:r>
              <a:rPr lang="es-ES" sz="1200" dirty="0" err="1">
                <a:sym typeface="Wingdings" panose="05000000000000000000" pitchFamily="2" charset="2"/>
              </a:rPr>
              <a:t>interfreq</a:t>
            </a:r>
            <a:endParaRPr lang="es-ES" sz="1200" dirty="0">
              <a:sym typeface="Wingdings" panose="05000000000000000000" pitchFamily="2" charset="2"/>
            </a:endParaRPr>
          </a:p>
          <a:p>
            <a:pPr lvl="1"/>
            <a:r>
              <a:rPr lang="es-ES" sz="1200" dirty="0" smtClean="0"/>
              <a:t>En Red Roja , sólo definimos manualmente vecinas </a:t>
            </a:r>
            <a:r>
              <a:rPr lang="es-ES" sz="1200" dirty="0" err="1" smtClean="0"/>
              <a:t>Interfreq</a:t>
            </a:r>
            <a:r>
              <a:rPr lang="es-ES" sz="1200" dirty="0" smtClean="0"/>
              <a:t> para asegurar  estos dos escenarios: </a:t>
            </a:r>
          </a:p>
          <a:p>
            <a:pPr lvl="2"/>
            <a:r>
              <a:rPr lang="es-ES" sz="1200" dirty="0" smtClean="0"/>
              <a:t>HO por Cobertura a celdas L800 </a:t>
            </a:r>
            <a:r>
              <a:rPr lang="es-ES" sz="1200" dirty="0" err="1" smtClean="0"/>
              <a:t>cosite</a:t>
            </a:r>
            <a:r>
              <a:rPr lang="es-ES" sz="1200" dirty="0" smtClean="0"/>
              <a:t>, pues garantizan cobertura </a:t>
            </a:r>
            <a:r>
              <a:rPr lang="es-ES" sz="1200" dirty="0" err="1" smtClean="0"/>
              <a:t>deep</a:t>
            </a:r>
            <a:r>
              <a:rPr lang="es-ES" sz="1200" dirty="0" smtClean="0"/>
              <a:t> </a:t>
            </a:r>
            <a:r>
              <a:rPr lang="es-ES" sz="1200" dirty="0" err="1" smtClean="0"/>
              <a:t>indoor</a:t>
            </a:r>
            <a:r>
              <a:rPr lang="es-ES" sz="1200" dirty="0" smtClean="0"/>
              <a:t> </a:t>
            </a:r>
          </a:p>
          <a:p>
            <a:pPr lvl="2"/>
            <a:r>
              <a:rPr lang="es-ES" sz="1200" dirty="0" smtClean="0"/>
              <a:t>HO por Prioridad en nodos con celdas LTE de distinta prioridad, para llevar tráfico a celdas de más capacidad. </a:t>
            </a:r>
          </a:p>
          <a:p>
            <a:pPr lvl="1"/>
            <a:r>
              <a:rPr lang="es-ES" sz="1200" dirty="0" smtClean="0"/>
              <a:t>Las únicas vecinas  que hace falta definir manualmente  se indican a continuación.</a:t>
            </a:r>
            <a:endParaRPr lang="es-ES" sz="1200" b="1" dirty="0" smtClean="0"/>
          </a:p>
          <a:p>
            <a:pPr lvl="1"/>
            <a:r>
              <a:rPr lang="es-ES" sz="1200" dirty="0" smtClean="0"/>
              <a:t>Del resto de vecinas  </a:t>
            </a:r>
            <a:r>
              <a:rPr lang="es-ES" sz="1200" dirty="0" err="1" smtClean="0"/>
              <a:t>Interfreq</a:t>
            </a:r>
            <a:r>
              <a:rPr lang="es-ES" sz="1200" dirty="0" smtClean="0"/>
              <a:t>, por ejemplo entre </a:t>
            </a:r>
            <a:r>
              <a:rPr lang="es-ES" sz="1200" dirty="0" err="1" smtClean="0"/>
              <a:t>eNodesB</a:t>
            </a:r>
            <a:r>
              <a:rPr lang="es-ES" sz="1200" dirty="0" smtClean="0"/>
              <a:t> distintos,  </a:t>
            </a:r>
            <a:r>
              <a:rPr lang="es-ES" sz="1200" dirty="0"/>
              <a:t>se encargará el ANR. </a:t>
            </a:r>
          </a:p>
          <a:p>
            <a:pPr marL="266700" lvl="1" indent="0">
              <a:buNone/>
            </a:pPr>
            <a:endParaRPr lang="es-ES" b="1" u="sng" dirty="0" smtClean="0"/>
          </a:p>
          <a:p>
            <a:pPr marL="266700" lvl="1" indent="0">
              <a:buNone/>
            </a:pPr>
            <a:r>
              <a:rPr lang="es-ES" sz="1600" b="1" u="sng" dirty="0" smtClean="0"/>
              <a:t>Reglas </a:t>
            </a:r>
            <a:r>
              <a:rPr lang="es-ES" sz="1600" b="1" u="sng" dirty="0"/>
              <a:t>VF </a:t>
            </a:r>
            <a:r>
              <a:rPr lang="es-ES" sz="1600" b="1" u="sng" dirty="0" smtClean="0"/>
              <a:t>ES:</a:t>
            </a:r>
          </a:p>
          <a:p>
            <a:pPr marL="266700" lvl="1" indent="0">
              <a:buNone/>
            </a:pPr>
            <a:endParaRPr lang="es-ES" b="1" u="sng" dirty="0"/>
          </a:p>
          <a:p>
            <a:pPr marL="266700" lvl="1" indent="0">
              <a:buNone/>
            </a:pPr>
            <a:r>
              <a:rPr lang="es-ES" sz="1600" b="1" dirty="0" smtClean="0">
                <a:solidFill>
                  <a:srgbClr val="C00000"/>
                </a:solidFill>
              </a:rPr>
              <a:t>Celda origen LTE 800 :</a:t>
            </a:r>
          </a:p>
          <a:p>
            <a:pPr lvl="2"/>
            <a:r>
              <a:rPr lang="es-ES" b="1" dirty="0"/>
              <a:t>Vecindades hacia celdas LTE </a:t>
            </a:r>
            <a:r>
              <a:rPr lang="es-ES" b="1" dirty="0" smtClean="0"/>
              <a:t>1800 </a:t>
            </a:r>
            <a:r>
              <a:rPr lang="es-ES" b="1" dirty="0" err="1" smtClean="0"/>
              <a:t>cosite</a:t>
            </a:r>
            <a:r>
              <a:rPr lang="es-ES" b="1" dirty="0" smtClean="0"/>
              <a:t>: </a:t>
            </a:r>
            <a:r>
              <a:rPr lang="es-ES" b="1" dirty="0"/>
              <a:t>* Caso HO por Prioridad</a:t>
            </a:r>
            <a:endParaRPr lang="es-ES" dirty="0"/>
          </a:p>
          <a:p>
            <a:pPr marL="1000125" lvl="2" indent="-285750">
              <a:buFont typeface="Arial" panose="020B0604020202020204" pitchFamily="34" charset="0"/>
              <a:buChar char="•"/>
            </a:pPr>
            <a:r>
              <a:rPr lang="es-ES" sz="1200" dirty="0" smtClean="0"/>
              <a:t>Si </a:t>
            </a:r>
            <a:r>
              <a:rPr lang="es-ES" sz="1200" dirty="0"/>
              <a:t>el nodo no tiene LTE 1800 </a:t>
            </a:r>
            <a:r>
              <a:rPr lang="es-ES" sz="1200" dirty="0" err="1"/>
              <a:t>cosite</a:t>
            </a:r>
            <a:r>
              <a:rPr lang="es-ES" sz="1200" dirty="0"/>
              <a:t>, no se define vecinas L1800. El ANR se encargará de definirlas. </a:t>
            </a:r>
          </a:p>
          <a:p>
            <a:pPr marL="1000125" lvl="2" indent="-285750">
              <a:buFont typeface="Arial" panose="020B0604020202020204" pitchFamily="34" charset="0"/>
              <a:buChar char="•"/>
            </a:pPr>
            <a:r>
              <a:rPr lang="es-ES" sz="1200" dirty="0"/>
              <a:t>Si el nodo tiene LTE 1800 </a:t>
            </a:r>
            <a:r>
              <a:rPr lang="es-ES" sz="1200" dirty="0" err="1"/>
              <a:t>cosite</a:t>
            </a:r>
            <a:r>
              <a:rPr lang="es-ES" sz="1200" dirty="0"/>
              <a:t>, se definen como vecinas todas las celdas L1800 </a:t>
            </a:r>
            <a:r>
              <a:rPr lang="es-ES" sz="1200" dirty="0" err="1"/>
              <a:t>cosite</a:t>
            </a:r>
            <a:r>
              <a:rPr lang="es-ES" sz="1200" dirty="0"/>
              <a:t>. </a:t>
            </a:r>
          </a:p>
          <a:p>
            <a:pPr marL="1000125" lvl="2" indent="-285750">
              <a:buFont typeface="Arial" panose="020B0604020202020204" pitchFamily="34" charset="0"/>
              <a:buChar char="•"/>
            </a:pPr>
            <a:r>
              <a:rPr lang="es-ES" sz="1200" u="sng" dirty="0" err="1"/>
              <a:t>Parametrización</a:t>
            </a:r>
            <a:r>
              <a:rPr lang="es-ES" sz="1200" u="sng" dirty="0"/>
              <a:t> de  las  vecinas LTE 800 </a:t>
            </a:r>
            <a:r>
              <a:rPr lang="es-ES" sz="1200" u="sng" dirty="0">
                <a:sym typeface="Wingdings" panose="05000000000000000000" pitchFamily="2" charset="2"/>
              </a:rPr>
              <a:t> LTE</a:t>
            </a:r>
            <a:r>
              <a:rPr lang="es-ES" sz="1200" u="sng" dirty="0"/>
              <a:t> 1800 </a:t>
            </a:r>
            <a:r>
              <a:rPr lang="es-ES" sz="1200" u="sng" dirty="0" err="1"/>
              <a:t>cosite</a:t>
            </a:r>
            <a:r>
              <a:rPr lang="es-ES" sz="1200" dirty="0"/>
              <a:t>: </a:t>
            </a:r>
          </a:p>
          <a:p>
            <a:pPr marL="1095375" lvl="3" indent="-285750">
              <a:buFont typeface="Vodafone Rg" panose="020B0606080202020204" pitchFamily="34" charset="0"/>
              <a:buChar char="–"/>
            </a:pPr>
            <a:r>
              <a:rPr lang="es-ES" sz="1100" dirty="0"/>
              <a:t>BLINDHOPRIORITY = 32 para la vecina LTE1800 del mismo sector.</a:t>
            </a:r>
          </a:p>
          <a:p>
            <a:pPr marL="1095375" lvl="3" indent="-285750">
              <a:buFont typeface="Vodafone Rg" panose="020B0606080202020204" pitchFamily="34" charset="0"/>
              <a:buChar char="–"/>
            </a:pPr>
            <a:r>
              <a:rPr lang="es-ES" sz="1100" dirty="0"/>
              <a:t>BLINDHOPRIORITY  = 30,31 para las otras dos vecinas LTE1800 de distinto sector.  Es indistinto a qué celda se asigna 30 y  a qué celda 31, pero no se puede repetir el valor. </a:t>
            </a:r>
          </a:p>
          <a:p>
            <a:pPr marL="1095375" lvl="3" indent="-285750">
              <a:buFont typeface="Vodafone Rg" panose="020B0606080202020204" pitchFamily="34" charset="0"/>
              <a:buChar char="–"/>
            </a:pPr>
            <a:r>
              <a:rPr lang="es-ES" sz="1100" dirty="0"/>
              <a:t>NORMVFLAG =FORBID_RMV_ENUM, en todas ellas, para que el ANR no pueda borrar  estas vecindades</a:t>
            </a:r>
            <a:r>
              <a:rPr lang="es-ES" dirty="0"/>
              <a:t>. </a:t>
            </a:r>
          </a:p>
          <a:p>
            <a:pPr lvl="2"/>
            <a:r>
              <a:rPr lang="es-ES" b="1" dirty="0"/>
              <a:t>Vecindades hacia celdas LTE </a:t>
            </a:r>
            <a:r>
              <a:rPr lang="es-ES" b="1" dirty="0" smtClean="0"/>
              <a:t>2600 y hacia LTE2100: </a:t>
            </a:r>
            <a:endParaRPr lang="es-ES" b="1" dirty="0"/>
          </a:p>
          <a:p>
            <a:pPr marL="1000125" lvl="2" indent="-285750">
              <a:buFont typeface="Arial" panose="020B0604020202020204" pitchFamily="34" charset="0"/>
              <a:buChar char="•"/>
            </a:pPr>
            <a:r>
              <a:rPr lang="es-ES" sz="1200" dirty="0"/>
              <a:t>No se definen, el ANR se encargará de crearlas. </a:t>
            </a:r>
            <a:endParaRPr lang="es-ES" sz="1200" b="1" dirty="0"/>
          </a:p>
          <a:p>
            <a:pPr lvl="2"/>
            <a:r>
              <a:rPr lang="es-ES" b="1" dirty="0"/>
              <a:t>Importante: </a:t>
            </a:r>
          </a:p>
          <a:p>
            <a:pPr marL="1000125" lvl="2" indent="-285750">
              <a:buFont typeface="Arial" panose="020B0604020202020204" pitchFamily="34" charset="0"/>
              <a:buChar char="•"/>
            </a:pPr>
            <a:r>
              <a:rPr lang="es-ES" sz="1200" dirty="0"/>
              <a:t>Comprobar que se ha definido como frecuencias vecinas EUTRANINTERNFREQ las bandas </a:t>
            </a:r>
            <a:r>
              <a:rPr lang="es-ES" sz="1200" dirty="0" smtClean="0"/>
              <a:t>1800, 2100  </a:t>
            </a:r>
            <a:r>
              <a:rPr lang="es-ES" sz="1200" dirty="0"/>
              <a:t>y 2600, si aplica. De este modo, el ANR se encarga de definir el resto de vecinas cercanas en estas bandas. </a:t>
            </a:r>
          </a:p>
          <a:p>
            <a:pPr marL="542925" lvl="2" indent="0">
              <a:buNone/>
            </a:pPr>
            <a:endParaRPr lang="es-ES" sz="1600" b="1" dirty="0" smtClean="0">
              <a:solidFill>
                <a:srgbClr val="C00000"/>
              </a:solidFill>
            </a:endParaRPr>
          </a:p>
        </p:txBody>
      </p:sp>
      <p:sp>
        <p:nvSpPr>
          <p:cNvPr id="4" name="3 Marcador de número de diapositiva"/>
          <p:cNvSpPr>
            <a:spLocks noGrp="1"/>
          </p:cNvSpPr>
          <p:nvPr>
            <p:ph type="sldNum" sz="quarter" idx="10"/>
          </p:nvPr>
        </p:nvSpPr>
        <p:spPr/>
        <p:txBody>
          <a:bodyPr/>
          <a:lstStyle/>
          <a:p>
            <a:pPr>
              <a:defRPr/>
            </a:pPr>
            <a:fld id="{E4E5A24B-4DAF-47BA-BBF4-BE646F438DB5}" type="slidenum">
              <a:rPr lang="en-GB" smtClean="0"/>
              <a:pPr>
                <a:defRPr/>
              </a:pPr>
              <a:t>47</a:t>
            </a:fld>
            <a:endParaRPr lang="en-GB"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1758" y="714405"/>
            <a:ext cx="1562375" cy="936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561473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599"/>
            <a:ext cx="8473044" cy="1042967"/>
          </a:xfrm>
        </p:spPr>
        <p:txBody>
          <a:bodyPr/>
          <a:lstStyle/>
          <a:p>
            <a:r>
              <a:rPr lang="es-ES" dirty="0" smtClean="0">
                <a:cs typeface="Arial" charset="0"/>
              </a:rPr>
              <a:t>Definir en celdas 4G </a:t>
            </a:r>
            <a:r>
              <a:rPr lang="es-ES" dirty="0" smtClean="0">
                <a:cs typeface="Arial" charset="0"/>
                <a:sym typeface="Wingdings" panose="05000000000000000000" pitchFamily="2" charset="2"/>
              </a:rPr>
              <a:t> </a:t>
            </a:r>
            <a:r>
              <a:rPr lang="es-ES" dirty="0">
                <a:cs typeface="Arial" charset="0"/>
                <a:sym typeface="Wingdings" panose="05000000000000000000" pitchFamily="2" charset="2"/>
              </a:rPr>
              <a:t>V</a:t>
            </a:r>
            <a:r>
              <a:rPr lang="es-ES" dirty="0">
                <a:cs typeface="Arial" charset="0"/>
              </a:rPr>
              <a:t>ecinas </a:t>
            </a:r>
            <a:r>
              <a:rPr lang="es-ES" dirty="0" err="1">
                <a:cs typeface="Arial" charset="0"/>
              </a:rPr>
              <a:t>interfreq</a:t>
            </a:r>
            <a:r>
              <a:rPr lang="es-ES" dirty="0">
                <a:cs typeface="Arial" charset="0"/>
              </a:rPr>
              <a:t> </a:t>
            </a:r>
            <a:r>
              <a:rPr lang="es-ES" dirty="0" smtClean="0">
                <a:cs typeface="Arial" charset="0"/>
              </a:rPr>
              <a:t>4G – zona Roja (II)</a:t>
            </a:r>
            <a:endParaRPr lang="es-ES" dirty="0">
              <a:cs typeface="Arial" charset="0"/>
            </a:endParaRPr>
          </a:p>
        </p:txBody>
      </p:sp>
      <p:sp>
        <p:nvSpPr>
          <p:cNvPr id="3" name="2 Marcador de contenido"/>
          <p:cNvSpPr>
            <a:spLocks noGrp="1"/>
          </p:cNvSpPr>
          <p:nvPr>
            <p:ph idx="1"/>
          </p:nvPr>
        </p:nvSpPr>
        <p:spPr>
          <a:xfrm>
            <a:off x="338447" y="904511"/>
            <a:ext cx="7933683" cy="5198577"/>
          </a:xfrm>
        </p:spPr>
        <p:txBody>
          <a:bodyPr/>
          <a:lstStyle/>
          <a:p>
            <a:r>
              <a:rPr lang="es-ES" sz="2000" b="1" dirty="0" smtClean="0"/>
              <a:t>EUTRANINTERFREQNCELL  (continuación)</a:t>
            </a:r>
            <a:endParaRPr lang="es-ES" sz="2000" b="1" dirty="0"/>
          </a:p>
          <a:p>
            <a:pPr lvl="2"/>
            <a:r>
              <a:rPr lang="es-ES" sz="1200" dirty="0" smtClean="0"/>
              <a:t>Sí </a:t>
            </a:r>
            <a:r>
              <a:rPr lang="es-ES" sz="1200" dirty="0"/>
              <a:t>es necesario definir vecinas </a:t>
            </a:r>
            <a:r>
              <a:rPr lang="es-ES" sz="1200" dirty="0" err="1"/>
              <a:t>Interfreq</a:t>
            </a:r>
            <a:r>
              <a:rPr lang="es-ES" sz="1200" dirty="0"/>
              <a:t> en los casos que se detallan a </a:t>
            </a:r>
            <a:r>
              <a:rPr lang="es-ES" sz="1200" dirty="0" smtClean="0"/>
              <a:t>continuación</a:t>
            </a:r>
            <a:endParaRPr lang="es-ES" sz="1200" b="1" u="sng" dirty="0"/>
          </a:p>
          <a:p>
            <a:pPr lvl="2"/>
            <a:endParaRPr lang="es-ES" b="1" dirty="0" smtClean="0"/>
          </a:p>
          <a:p>
            <a:pPr marL="276225" lvl="1" indent="0">
              <a:buNone/>
            </a:pPr>
            <a:r>
              <a:rPr lang="es-ES" sz="1600" b="1" dirty="0" smtClean="0">
                <a:solidFill>
                  <a:srgbClr val="C00000"/>
                </a:solidFill>
              </a:rPr>
              <a:t>Celda Origen LTE 1800 :</a:t>
            </a:r>
          </a:p>
          <a:p>
            <a:pPr marL="800100" lvl="3" indent="-285750">
              <a:buFont typeface="Vodafone Rg" panose="020B0606080202020204" pitchFamily="34" charset="0"/>
              <a:buChar char="–"/>
            </a:pPr>
            <a:r>
              <a:rPr lang="es-ES" sz="1400" b="1" dirty="0"/>
              <a:t>Vecindades hacia celdas LTE </a:t>
            </a:r>
            <a:r>
              <a:rPr lang="es-ES" sz="1400" b="1" dirty="0" smtClean="0"/>
              <a:t>800 </a:t>
            </a:r>
            <a:r>
              <a:rPr lang="es-ES" sz="1400" b="1" dirty="0" err="1" smtClean="0"/>
              <a:t>cosite</a:t>
            </a:r>
            <a:r>
              <a:rPr lang="es-ES" sz="1400" b="1" dirty="0" smtClean="0"/>
              <a:t>:  * Caso HO por cobertura</a:t>
            </a:r>
            <a:endParaRPr lang="es-ES" sz="1400" b="1" dirty="0"/>
          </a:p>
          <a:p>
            <a:pPr marL="1000125" lvl="2" indent="-285750">
              <a:buFont typeface="Arial" panose="020B0604020202020204" pitchFamily="34" charset="0"/>
              <a:buChar char="•"/>
            </a:pPr>
            <a:r>
              <a:rPr lang="es-ES" sz="1200" dirty="0"/>
              <a:t>Si el nodo no tiene LTE </a:t>
            </a:r>
            <a:r>
              <a:rPr lang="es-ES" sz="1200" dirty="0" smtClean="0"/>
              <a:t>800 </a:t>
            </a:r>
            <a:r>
              <a:rPr lang="es-ES" sz="1200" dirty="0" err="1" smtClean="0"/>
              <a:t>cosite</a:t>
            </a:r>
            <a:r>
              <a:rPr lang="es-ES" sz="1200" dirty="0" smtClean="0"/>
              <a:t>, no se definen. El ANR se encargará de definir vecinas hacia otros nodos.</a:t>
            </a:r>
          </a:p>
          <a:p>
            <a:pPr marL="1000125" lvl="2" indent="-285750">
              <a:buFont typeface="Arial" panose="020B0604020202020204" pitchFamily="34" charset="0"/>
              <a:buChar char="•"/>
            </a:pPr>
            <a:r>
              <a:rPr lang="es-ES" sz="1200" dirty="0" smtClean="0"/>
              <a:t>Si el nodo tiene LTE 800  </a:t>
            </a:r>
            <a:r>
              <a:rPr lang="es-ES" sz="1200" dirty="0" err="1" smtClean="0"/>
              <a:t>cosite</a:t>
            </a:r>
            <a:r>
              <a:rPr lang="es-ES" sz="1200" dirty="0" smtClean="0"/>
              <a:t>, se define como vecinas todas las celdas LTE 800 </a:t>
            </a:r>
            <a:r>
              <a:rPr lang="es-ES" sz="1200" dirty="0" err="1" smtClean="0"/>
              <a:t>cosite</a:t>
            </a:r>
            <a:r>
              <a:rPr lang="es-ES" sz="1200" dirty="0" smtClean="0"/>
              <a:t>. </a:t>
            </a:r>
          </a:p>
          <a:p>
            <a:pPr marL="1000125" lvl="2" indent="-285750">
              <a:buFont typeface="Arial" panose="020B0604020202020204" pitchFamily="34" charset="0"/>
              <a:buChar char="•"/>
            </a:pPr>
            <a:r>
              <a:rPr lang="es-ES" sz="1200" u="sng" dirty="0" err="1"/>
              <a:t>Parametrización</a:t>
            </a:r>
            <a:r>
              <a:rPr lang="es-ES" sz="1200" u="sng" dirty="0"/>
              <a:t> de  las  vecinas </a:t>
            </a:r>
            <a:r>
              <a:rPr lang="es-ES" sz="1200" u="sng" dirty="0" smtClean="0"/>
              <a:t>LTE 1800 </a:t>
            </a:r>
            <a:r>
              <a:rPr lang="es-ES" sz="1200" u="sng" dirty="0" smtClean="0">
                <a:sym typeface="Wingdings" panose="05000000000000000000" pitchFamily="2" charset="2"/>
              </a:rPr>
              <a:t> LTE </a:t>
            </a:r>
            <a:r>
              <a:rPr lang="es-ES" sz="1200" u="sng" dirty="0" smtClean="0"/>
              <a:t>800 </a:t>
            </a:r>
            <a:r>
              <a:rPr lang="es-ES" sz="1200" u="sng" dirty="0" err="1"/>
              <a:t>cosite</a:t>
            </a:r>
            <a:r>
              <a:rPr lang="es-ES" sz="1200" u="sng" dirty="0"/>
              <a:t>: </a:t>
            </a:r>
            <a:endParaRPr lang="es-ES" sz="1100" u="sng" dirty="0" smtClean="0"/>
          </a:p>
          <a:p>
            <a:pPr marL="1095375" lvl="3" indent="-285750">
              <a:buFont typeface="Vodafone Rg" panose="020B0606080202020204" pitchFamily="34" charset="0"/>
              <a:buChar char="–"/>
            </a:pPr>
            <a:r>
              <a:rPr lang="es-ES" sz="1100" dirty="0" smtClean="0"/>
              <a:t>BLINDHOPRIORITY </a:t>
            </a:r>
            <a:r>
              <a:rPr lang="es-ES" sz="1100" dirty="0"/>
              <a:t>= 0</a:t>
            </a:r>
            <a:r>
              <a:rPr lang="es-ES" sz="1100" dirty="0" smtClean="0"/>
              <a:t> para todas las L 800 </a:t>
            </a:r>
            <a:r>
              <a:rPr lang="es-ES" sz="1100" dirty="0" err="1" smtClean="0"/>
              <a:t>cosite</a:t>
            </a:r>
            <a:r>
              <a:rPr lang="es-ES" sz="1100" dirty="0" smtClean="0"/>
              <a:t>. </a:t>
            </a:r>
            <a:endParaRPr lang="es-ES" sz="1100" dirty="0"/>
          </a:p>
          <a:p>
            <a:pPr marL="1095375" lvl="3" indent="-285750">
              <a:buFont typeface="Vodafone Rg" panose="020B0606080202020204" pitchFamily="34" charset="0"/>
              <a:buChar char="–"/>
            </a:pPr>
            <a:r>
              <a:rPr lang="es-ES" sz="1100" dirty="0" smtClean="0"/>
              <a:t>NORMVFLAG </a:t>
            </a:r>
            <a:r>
              <a:rPr lang="es-ES" sz="1100" dirty="0"/>
              <a:t>=FORBID_RMV_ENUM, para que el ANR no pueda borrar  estas vecindades</a:t>
            </a:r>
            <a:r>
              <a:rPr lang="es-ES" dirty="0"/>
              <a:t>. </a:t>
            </a:r>
          </a:p>
          <a:p>
            <a:pPr lvl="2"/>
            <a:r>
              <a:rPr lang="es-ES" b="1" dirty="0"/>
              <a:t>Vecindades hacia celdas LTE </a:t>
            </a:r>
            <a:r>
              <a:rPr lang="es-ES" b="1" dirty="0" smtClean="0"/>
              <a:t>2600 </a:t>
            </a:r>
            <a:r>
              <a:rPr lang="es-ES" b="1" dirty="0" err="1" smtClean="0"/>
              <a:t>cosite</a:t>
            </a:r>
            <a:r>
              <a:rPr lang="es-ES" b="1" dirty="0" smtClean="0"/>
              <a:t>:  * Caso HO por Prioridad</a:t>
            </a:r>
            <a:endParaRPr lang="es-ES" dirty="0" smtClean="0"/>
          </a:p>
          <a:p>
            <a:pPr marL="1000125" lvl="2" indent="-285750">
              <a:buFont typeface="Arial" panose="020B0604020202020204" pitchFamily="34" charset="0"/>
              <a:buChar char="•"/>
            </a:pPr>
            <a:r>
              <a:rPr lang="es-ES" sz="1200" dirty="0" smtClean="0"/>
              <a:t>Si </a:t>
            </a:r>
            <a:r>
              <a:rPr lang="es-ES" sz="1200" dirty="0"/>
              <a:t>el nodo no tiene </a:t>
            </a:r>
            <a:r>
              <a:rPr lang="es-ES" sz="1200" dirty="0" smtClean="0"/>
              <a:t>LTE 2600 </a:t>
            </a:r>
            <a:r>
              <a:rPr lang="es-ES" sz="1200" dirty="0" err="1" smtClean="0"/>
              <a:t>cosite</a:t>
            </a:r>
            <a:r>
              <a:rPr lang="es-ES" sz="1200" dirty="0" smtClean="0"/>
              <a:t>, </a:t>
            </a:r>
            <a:r>
              <a:rPr lang="es-ES" sz="1200" dirty="0"/>
              <a:t>no se </a:t>
            </a:r>
            <a:r>
              <a:rPr lang="es-ES" sz="1200" dirty="0" smtClean="0"/>
              <a:t>definen </a:t>
            </a:r>
            <a:r>
              <a:rPr lang="es-ES" sz="1200" dirty="0"/>
              <a:t>vecinas </a:t>
            </a:r>
            <a:r>
              <a:rPr lang="es-ES" sz="1200" dirty="0" err="1"/>
              <a:t>Interfreq</a:t>
            </a:r>
            <a:r>
              <a:rPr lang="es-ES" sz="1200" dirty="0"/>
              <a:t>. El ANR se encargará de definirlas. </a:t>
            </a:r>
            <a:endParaRPr lang="es-ES" sz="1200" dirty="0" smtClean="0"/>
          </a:p>
          <a:p>
            <a:pPr marL="1000125" lvl="2" indent="-285750">
              <a:buFont typeface="Arial" panose="020B0604020202020204" pitchFamily="34" charset="0"/>
              <a:buChar char="•"/>
            </a:pPr>
            <a:r>
              <a:rPr lang="es-ES" sz="1200" dirty="0"/>
              <a:t>Si el nodo </a:t>
            </a:r>
            <a:r>
              <a:rPr lang="es-ES" sz="1200" dirty="0" smtClean="0"/>
              <a:t>tiene </a:t>
            </a:r>
            <a:r>
              <a:rPr lang="es-ES" sz="1200" dirty="0"/>
              <a:t>LTE2600 </a:t>
            </a:r>
            <a:r>
              <a:rPr lang="es-ES" sz="1200" dirty="0" err="1"/>
              <a:t>cosite</a:t>
            </a:r>
            <a:r>
              <a:rPr lang="es-ES" sz="1200" dirty="0"/>
              <a:t>, se definen como vecinas todas las celdas L2600 </a:t>
            </a:r>
            <a:r>
              <a:rPr lang="es-ES" sz="1200" dirty="0" err="1"/>
              <a:t>cosite</a:t>
            </a:r>
            <a:r>
              <a:rPr lang="es-ES" sz="1200" dirty="0"/>
              <a:t>. </a:t>
            </a:r>
          </a:p>
          <a:p>
            <a:pPr marL="1000125" lvl="2" indent="-285750">
              <a:buFont typeface="Arial" panose="020B0604020202020204" pitchFamily="34" charset="0"/>
              <a:buChar char="•"/>
            </a:pPr>
            <a:r>
              <a:rPr lang="es-ES" sz="1200" u="sng" dirty="0" err="1" smtClean="0"/>
              <a:t>Parametrización</a:t>
            </a:r>
            <a:r>
              <a:rPr lang="es-ES" sz="1200" u="sng" dirty="0" smtClean="0"/>
              <a:t> de  las  vecinas LTE 1800 </a:t>
            </a:r>
            <a:r>
              <a:rPr lang="es-ES" sz="1200" u="sng" dirty="0" smtClean="0">
                <a:sym typeface="Wingdings" panose="05000000000000000000" pitchFamily="2" charset="2"/>
              </a:rPr>
              <a:t></a:t>
            </a:r>
            <a:r>
              <a:rPr lang="es-ES" sz="1200" u="sng" dirty="0" smtClean="0"/>
              <a:t> LTE2600 </a:t>
            </a:r>
            <a:r>
              <a:rPr lang="es-ES" sz="1200" u="sng" dirty="0" err="1" smtClean="0"/>
              <a:t>cosite</a:t>
            </a:r>
            <a:r>
              <a:rPr lang="es-ES" sz="1200" u="sng" dirty="0" smtClean="0"/>
              <a:t>: </a:t>
            </a:r>
          </a:p>
          <a:p>
            <a:pPr marL="1095375" lvl="3" indent="-285750">
              <a:buFont typeface="Vodafone Rg" panose="020B0606080202020204" pitchFamily="34" charset="0"/>
              <a:buChar char="–"/>
            </a:pPr>
            <a:r>
              <a:rPr lang="es-ES" sz="1100" dirty="0" smtClean="0"/>
              <a:t>BLINDHOPRIORITY = </a:t>
            </a:r>
            <a:r>
              <a:rPr lang="es-ES" sz="1100" dirty="0"/>
              <a:t>32 para la vecina LTE2600 </a:t>
            </a:r>
            <a:r>
              <a:rPr lang="es-ES" sz="1100" dirty="0" smtClean="0"/>
              <a:t>del mismo sector.</a:t>
            </a:r>
            <a:endParaRPr lang="es-ES" sz="1100" dirty="0"/>
          </a:p>
          <a:p>
            <a:pPr marL="1095375" lvl="3" indent="-285750">
              <a:buFont typeface="Vodafone Rg" panose="020B0606080202020204" pitchFamily="34" charset="0"/>
              <a:buChar char="–"/>
            </a:pPr>
            <a:r>
              <a:rPr lang="es-ES" sz="1100" dirty="0"/>
              <a:t>BLINDHOPRIORITY </a:t>
            </a:r>
            <a:r>
              <a:rPr lang="es-ES" sz="1100" dirty="0" smtClean="0"/>
              <a:t> = 30,31 </a:t>
            </a:r>
            <a:r>
              <a:rPr lang="es-ES" sz="1100" dirty="0"/>
              <a:t>para las otras dos vecinas LTE2600 de distinto sector.  Es indistinto </a:t>
            </a:r>
            <a:r>
              <a:rPr lang="es-ES" sz="1100" dirty="0" smtClean="0"/>
              <a:t>a </a:t>
            </a:r>
            <a:r>
              <a:rPr lang="es-ES" sz="1100" dirty="0"/>
              <a:t>qué celda se asigna 30 y  a </a:t>
            </a:r>
            <a:r>
              <a:rPr lang="es-ES" sz="1100" dirty="0" smtClean="0"/>
              <a:t>qué </a:t>
            </a:r>
            <a:r>
              <a:rPr lang="es-ES" sz="1100" dirty="0"/>
              <a:t>celda 31, pero no se puede repetir el valor. </a:t>
            </a:r>
          </a:p>
          <a:p>
            <a:pPr marL="1095375" lvl="3" indent="-285750">
              <a:buFont typeface="Vodafone Rg" panose="020B0606080202020204" pitchFamily="34" charset="0"/>
              <a:buChar char="–"/>
            </a:pPr>
            <a:r>
              <a:rPr lang="es-ES" sz="1100" dirty="0" smtClean="0"/>
              <a:t>NORMVFLAG =FORBID_RMV_ENUM</a:t>
            </a:r>
            <a:r>
              <a:rPr lang="es-ES" sz="1100" dirty="0"/>
              <a:t>, para que el ANR no pueda borrar </a:t>
            </a:r>
            <a:r>
              <a:rPr lang="es-ES" sz="1100" dirty="0" smtClean="0"/>
              <a:t> estas vecindades</a:t>
            </a:r>
            <a:r>
              <a:rPr lang="es-ES" dirty="0" smtClean="0"/>
              <a:t>. </a:t>
            </a:r>
            <a:endParaRPr lang="es-ES" dirty="0"/>
          </a:p>
          <a:p>
            <a:pPr lvl="2"/>
            <a:r>
              <a:rPr lang="es-ES" b="1" dirty="0"/>
              <a:t>Importante: </a:t>
            </a:r>
            <a:endParaRPr lang="es-ES" dirty="0"/>
          </a:p>
          <a:p>
            <a:pPr marL="1000125" lvl="2" indent="-285750">
              <a:buFont typeface="Arial" panose="020B0604020202020204" pitchFamily="34" charset="0"/>
              <a:buChar char="•"/>
            </a:pPr>
            <a:r>
              <a:rPr lang="es-ES" sz="1200" dirty="0" smtClean="0"/>
              <a:t>Comprobar que se ha definido como frecuencia </a:t>
            </a:r>
            <a:r>
              <a:rPr lang="es-ES" sz="1200" dirty="0"/>
              <a:t>vecina </a:t>
            </a:r>
            <a:r>
              <a:rPr lang="es-ES" sz="1200" dirty="0" smtClean="0"/>
              <a:t>EUTRANINTERNFREQ las bandas 800 y 2600, si aplica. De este modo, el ANR se encarga de definir el resto de vecinas cercanas en estas bandas. </a:t>
            </a:r>
            <a:endParaRPr lang="es-ES" sz="1200" dirty="0"/>
          </a:p>
          <a:p>
            <a:pPr marL="466725" indent="-285750"/>
            <a:endParaRPr lang="es-ES" sz="1600" b="1" dirty="0" smtClean="0"/>
          </a:p>
          <a:p>
            <a:pPr lvl="1" indent="0">
              <a:buNone/>
            </a:pPr>
            <a:endParaRPr lang="es-ES" sz="1600" dirty="0"/>
          </a:p>
          <a:p>
            <a:pPr lvl="1" indent="0">
              <a:buNone/>
            </a:pPr>
            <a:endParaRPr lang="es-ES" sz="1600" dirty="0" smtClean="0"/>
          </a:p>
          <a:p>
            <a:pPr marL="1095375" lvl="3" indent="-285750">
              <a:buFont typeface="Arial" panose="020B0604020202020204" pitchFamily="34" charset="0"/>
              <a:buChar char="•"/>
            </a:pPr>
            <a:endParaRPr lang="es-ES" sz="1400" dirty="0" smtClean="0"/>
          </a:p>
          <a:p>
            <a:pPr marL="1095375" lvl="3" indent="-285750">
              <a:buFont typeface="Arial" panose="020B0604020202020204" pitchFamily="34" charset="0"/>
              <a:buChar char="•"/>
            </a:pPr>
            <a:endParaRPr lang="es-ES" sz="1400" dirty="0"/>
          </a:p>
          <a:p>
            <a:pPr lvl="3"/>
            <a:endParaRPr lang="es-ES" dirty="0"/>
          </a:p>
          <a:p>
            <a:pPr lvl="1" indent="0">
              <a:buNone/>
            </a:pPr>
            <a:endParaRPr lang="es-ES" sz="1100" dirty="0"/>
          </a:p>
          <a:p>
            <a:pPr marL="1038225" lvl="3" indent="-228600">
              <a:buAutoNum type="arabicPeriod"/>
            </a:pPr>
            <a:endParaRPr lang="es-ES" sz="1100" dirty="0" smtClean="0"/>
          </a:p>
        </p:txBody>
      </p:sp>
      <p:sp>
        <p:nvSpPr>
          <p:cNvPr id="4" name="3 Marcador de número de diapositiva"/>
          <p:cNvSpPr>
            <a:spLocks noGrp="1"/>
          </p:cNvSpPr>
          <p:nvPr>
            <p:ph type="sldNum" sz="quarter" idx="10"/>
          </p:nvPr>
        </p:nvSpPr>
        <p:spPr/>
        <p:txBody>
          <a:bodyPr/>
          <a:lstStyle/>
          <a:p>
            <a:pPr>
              <a:defRPr/>
            </a:pPr>
            <a:fld id="{E4E5A24B-4DAF-47BA-BBF4-BE646F438DB5}" type="slidenum">
              <a:rPr lang="en-GB" smtClean="0"/>
              <a:pPr>
                <a:defRPr/>
              </a:pPr>
              <a:t>48</a:t>
            </a:fld>
            <a:endParaRPr lang="en-GB"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1758" y="714405"/>
            <a:ext cx="1562375" cy="936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168572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599"/>
            <a:ext cx="8473044" cy="1042967"/>
          </a:xfrm>
        </p:spPr>
        <p:txBody>
          <a:bodyPr/>
          <a:lstStyle/>
          <a:p>
            <a:r>
              <a:rPr lang="es-ES" dirty="0" smtClean="0">
                <a:cs typeface="Arial" charset="0"/>
              </a:rPr>
              <a:t>Definir en celdas 4G </a:t>
            </a:r>
            <a:r>
              <a:rPr lang="es-ES" dirty="0" smtClean="0">
                <a:cs typeface="Arial" charset="0"/>
                <a:sym typeface="Wingdings" panose="05000000000000000000" pitchFamily="2" charset="2"/>
              </a:rPr>
              <a:t> </a:t>
            </a:r>
            <a:r>
              <a:rPr lang="es-ES" dirty="0" smtClean="0">
                <a:cs typeface="Arial" charset="0"/>
              </a:rPr>
              <a:t>Vecinas </a:t>
            </a:r>
            <a:r>
              <a:rPr lang="es-ES" dirty="0" err="1">
                <a:cs typeface="Arial" charset="0"/>
              </a:rPr>
              <a:t>i</a:t>
            </a:r>
            <a:r>
              <a:rPr lang="es-ES" dirty="0" err="1" smtClean="0">
                <a:cs typeface="Arial" charset="0"/>
              </a:rPr>
              <a:t>ntrefreq</a:t>
            </a:r>
            <a:r>
              <a:rPr lang="es-ES" dirty="0" smtClean="0">
                <a:cs typeface="Arial" charset="0"/>
              </a:rPr>
              <a:t> 4G – zona Roja </a:t>
            </a:r>
            <a:r>
              <a:rPr lang="es-ES" dirty="0" smtClean="0">
                <a:cs typeface="Arial" charset="0"/>
                <a:sym typeface="Wingdings" panose="05000000000000000000" pitchFamily="2" charset="2"/>
              </a:rPr>
              <a:t>(III)</a:t>
            </a:r>
            <a:endParaRPr lang="es-ES" dirty="0">
              <a:cs typeface="Arial" charset="0"/>
            </a:endParaRPr>
          </a:p>
        </p:txBody>
      </p:sp>
      <p:sp>
        <p:nvSpPr>
          <p:cNvPr id="3" name="2 Marcador de contenido"/>
          <p:cNvSpPr>
            <a:spLocks noGrp="1"/>
          </p:cNvSpPr>
          <p:nvPr>
            <p:ph idx="1"/>
          </p:nvPr>
        </p:nvSpPr>
        <p:spPr>
          <a:xfrm>
            <a:off x="338448" y="904511"/>
            <a:ext cx="7912418" cy="5198577"/>
          </a:xfrm>
        </p:spPr>
        <p:txBody>
          <a:bodyPr/>
          <a:lstStyle/>
          <a:p>
            <a:r>
              <a:rPr lang="es-ES" b="1" dirty="0" smtClean="0"/>
              <a:t>EUTRANINTERFREQNCELL  (continuación)</a:t>
            </a:r>
            <a:endParaRPr lang="es-ES" b="1" dirty="0"/>
          </a:p>
          <a:p>
            <a:pPr lvl="2"/>
            <a:r>
              <a:rPr lang="es-ES" sz="1200" dirty="0" smtClean="0"/>
              <a:t>Sí </a:t>
            </a:r>
            <a:r>
              <a:rPr lang="es-ES" sz="1200" dirty="0"/>
              <a:t>es necesario definir vecinas </a:t>
            </a:r>
            <a:r>
              <a:rPr lang="es-ES" sz="1200" dirty="0" err="1"/>
              <a:t>Interfreq</a:t>
            </a:r>
            <a:r>
              <a:rPr lang="es-ES" sz="1200" dirty="0"/>
              <a:t> en los casos que se detallan a </a:t>
            </a:r>
            <a:r>
              <a:rPr lang="es-ES" sz="1200" dirty="0" smtClean="0"/>
              <a:t>continuación</a:t>
            </a:r>
            <a:endParaRPr lang="es-ES" sz="1200" b="1" u="sng" dirty="0"/>
          </a:p>
          <a:p>
            <a:pPr lvl="2"/>
            <a:endParaRPr lang="es-ES" sz="1600" b="1" dirty="0" smtClean="0"/>
          </a:p>
          <a:p>
            <a:pPr marL="276225" lvl="1" indent="0">
              <a:buNone/>
            </a:pPr>
            <a:r>
              <a:rPr lang="es-ES" sz="1600" b="1" dirty="0" smtClean="0">
                <a:solidFill>
                  <a:srgbClr val="C00000"/>
                </a:solidFill>
              </a:rPr>
              <a:t>Celda Origen LTE 2100 :</a:t>
            </a:r>
          </a:p>
          <a:p>
            <a:pPr marL="800100" lvl="3" indent="-285750">
              <a:buFont typeface="Vodafone Rg" panose="020B0606080202020204" pitchFamily="34" charset="0"/>
              <a:buChar char="–"/>
            </a:pPr>
            <a:r>
              <a:rPr lang="es-ES" sz="1400" b="1" dirty="0" smtClean="0"/>
              <a:t>Vecindades hacia celdas LTE 800 </a:t>
            </a:r>
            <a:r>
              <a:rPr lang="es-ES" sz="1400" b="1" dirty="0" err="1" smtClean="0"/>
              <a:t>cosite</a:t>
            </a:r>
            <a:r>
              <a:rPr lang="es-ES" sz="1400" b="1" dirty="0" smtClean="0"/>
              <a:t>:  </a:t>
            </a:r>
            <a:r>
              <a:rPr lang="es-ES" sz="1400" b="1" dirty="0"/>
              <a:t>* Caso HO por cobertura</a:t>
            </a:r>
          </a:p>
          <a:p>
            <a:pPr marL="1000125" lvl="2" indent="-285750">
              <a:buFont typeface="Arial" panose="020B0604020202020204" pitchFamily="34" charset="0"/>
              <a:buChar char="•"/>
            </a:pPr>
            <a:r>
              <a:rPr lang="es-ES" sz="1200" dirty="0" smtClean="0"/>
              <a:t>Si </a:t>
            </a:r>
            <a:r>
              <a:rPr lang="es-ES" sz="1200" dirty="0"/>
              <a:t>el nodo no tiene LTE </a:t>
            </a:r>
            <a:r>
              <a:rPr lang="es-ES" sz="1200" dirty="0" smtClean="0"/>
              <a:t>800 </a:t>
            </a:r>
            <a:r>
              <a:rPr lang="es-ES" sz="1200" dirty="0" err="1" smtClean="0"/>
              <a:t>cosite</a:t>
            </a:r>
            <a:r>
              <a:rPr lang="es-ES" sz="1200" dirty="0" smtClean="0"/>
              <a:t>, no se definen. El ANR se encargará de definir vecinas hacia otros nodos.</a:t>
            </a:r>
          </a:p>
          <a:p>
            <a:pPr marL="1000125" lvl="2" indent="-285750">
              <a:buFont typeface="Arial" panose="020B0604020202020204" pitchFamily="34" charset="0"/>
              <a:buChar char="•"/>
            </a:pPr>
            <a:r>
              <a:rPr lang="es-ES" sz="1200" dirty="0" smtClean="0"/>
              <a:t>Si el nodo tiene LTE 800  </a:t>
            </a:r>
            <a:r>
              <a:rPr lang="es-ES" sz="1200" dirty="0" err="1" smtClean="0"/>
              <a:t>cosite</a:t>
            </a:r>
            <a:r>
              <a:rPr lang="es-ES" sz="1200" dirty="0" smtClean="0"/>
              <a:t>, se define como vecinas todas las celdas LTE 800 </a:t>
            </a:r>
            <a:r>
              <a:rPr lang="es-ES" sz="1200" dirty="0" err="1" smtClean="0"/>
              <a:t>cosite</a:t>
            </a:r>
            <a:r>
              <a:rPr lang="es-ES" sz="1200" dirty="0" smtClean="0"/>
              <a:t>. </a:t>
            </a:r>
          </a:p>
          <a:p>
            <a:pPr marL="1000125" lvl="2" indent="-285750">
              <a:buFont typeface="Arial" panose="020B0604020202020204" pitchFamily="34" charset="0"/>
              <a:buChar char="•"/>
            </a:pPr>
            <a:r>
              <a:rPr lang="es-ES" sz="1200" u="sng" dirty="0" err="1"/>
              <a:t>Parametrización</a:t>
            </a:r>
            <a:r>
              <a:rPr lang="es-ES" sz="1200" u="sng" dirty="0"/>
              <a:t> de  las  vecinas </a:t>
            </a:r>
            <a:r>
              <a:rPr lang="es-ES" sz="1200" u="sng" dirty="0" smtClean="0"/>
              <a:t>LTE 2100 </a:t>
            </a:r>
            <a:r>
              <a:rPr lang="es-ES" sz="1200" u="sng" dirty="0" smtClean="0">
                <a:sym typeface="Wingdings" panose="05000000000000000000" pitchFamily="2" charset="2"/>
              </a:rPr>
              <a:t> LTE </a:t>
            </a:r>
            <a:r>
              <a:rPr lang="es-ES" sz="1200" u="sng" dirty="0" smtClean="0"/>
              <a:t>800 </a:t>
            </a:r>
            <a:r>
              <a:rPr lang="es-ES" sz="1200" u="sng" dirty="0" err="1"/>
              <a:t>cosite</a:t>
            </a:r>
            <a:r>
              <a:rPr lang="es-ES" sz="1200" u="sng" dirty="0"/>
              <a:t>: </a:t>
            </a:r>
            <a:endParaRPr lang="es-ES" sz="1100" u="sng" dirty="0" smtClean="0"/>
          </a:p>
          <a:p>
            <a:pPr marL="1095375" lvl="3" indent="-285750">
              <a:buFont typeface="Vodafone Rg" panose="020B0606080202020204" pitchFamily="34" charset="0"/>
              <a:buChar char="–"/>
            </a:pPr>
            <a:r>
              <a:rPr lang="es-ES" sz="1100" dirty="0" smtClean="0"/>
              <a:t>BLINDHOPRIORITY </a:t>
            </a:r>
            <a:r>
              <a:rPr lang="es-ES" sz="1100" dirty="0"/>
              <a:t>= 0</a:t>
            </a:r>
            <a:r>
              <a:rPr lang="es-ES" sz="1100" dirty="0" smtClean="0"/>
              <a:t> para todas las L 800 </a:t>
            </a:r>
            <a:r>
              <a:rPr lang="es-ES" sz="1100" dirty="0" err="1" smtClean="0"/>
              <a:t>cosite</a:t>
            </a:r>
            <a:r>
              <a:rPr lang="es-ES" sz="1100" dirty="0" smtClean="0"/>
              <a:t>. </a:t>
            </a:r>
            <a:endParaRPr lang="es-ES" sz="1100" dirty="0"/>
          </a:p>
          <a:p>
            <a:pPr marL="1095375" lvl="3" indent="-285750">
              <a:buFont typeface="Vodafone Rg" panose="020B0606080202020204" pitchFamily="34" charset="0"/>
              <a:buChar char="–"/>
            </a:pPr>
            <a:r>
              <a:rPr lang="es-ES" sz="1100" dirty="0" smtClean="0"/>
              <a:t>NORMVFLAG </a:t>
            </a:r>
            <a:r>
              <a:rPr lang="es-ES" sz="1100" dirty="0"/>
              <a:t>=FORBID_RMV_ENUM, para que el ANR no pueda borrar  estas vecindades</a:t>
            </a:r>
            <a:r>
              <a:rPr lang="es-ES" dirty="0"/>
              <a:t>. </a:t>
            </a:r>
          </a:p>
          <a:p>
            <a:pPr lvl="2"/>
            <a:r>
              <a:rPr lang="es-ES" b="1" dirty="0"/>
              <a:t>Vecindades hacia celdas LTE </a:t>
            </a:r>
            <a:r>
              <a:rPr lang="es-ES" b="1" dirty="0" smtClean="0"/>
              <a:t>2600</a:t>
            </a:r>
            <a:r>
              <a:rPr lang="es-ES" b="1" dirty="0"/>
              <a:t>: </a:t>
            </a:r>
            <a:r>
              <a:rPr lang="es-ES" b="1" dirty="0" smtClean="0"/>
              <a:t> </a:t>
            </a:r>
            <a:r>
              <a:rPr lang="es-ES" b="1" dirty="0"/>
              <a:t>* Caso HO por </a:t>
            </a:r>
            <a:r>
              <a:rPr lang="es-ES" b="1" dirty="0" smtClean="0"/>
              <a:t>Prioridad</a:t>
            </a:r>
            <a:endParaRPr lang="es-ES" b="1" dirty="0"/>
          </a:p>
          <a:p>
            <a:pPr marL="1000125" lvl="2" indent="-285750">
              <a:buFont typeface="Arial" panose="020B0604020202020204" pitchFamily="34" charset="0"/>
              <a:buChar char="•"/>
            </a:pPr>
            <a:r>
              <a:rPr lang="es-ES" sz="1200" dirty="0" smtClean="0"/>
              <a:t>Si </a:t>
            </a:r>
            <a:r>
              <a:rPr lang="es-ES" sz="1200" dirty="0"/>
              <a:t>el nodo no tiene </a:t>
            </a:r>
            <a:r>
              <a:rPr lang="es-ES" sz="1200" dirty="0" smtClean="0"/>
              <a:t>LTE 2600 </a:t>
            </a:r>
            <a:r>
              <a:rPr lang="es-ES" sz="1200" dirty="0" err="1" smtClean="0"/>
              <a:t>cosite</a:t>
            </a:r>
            <a:r>
              <a:rPr lang="es-ES" sz="1200" dirty="0" smtClean="0"/>
              <a:t>, </a:t>
            </a:r>
            <a:r>
              <a:rPr lang="es-ES" sz="1200" dirty="0"/>
              <a:t>no se </a:t>
            </a:r>
            <a:r>
              <a:rPr lang="es-ES" sz="1200" dirty="0" smtClean="0"/>
              <a:t>definen </a:t>
            </a:r>
            <a:r>
              <a:rPr lang="es-ES" sz="1200" dirty="0"/>
              <a:t>vecinas </a:t>
            </a:r>
            <a:r>
              <a:rPr lang="es-ES" sz="1200" dirty="0" err="1"/>
              <a:t>Interfreq</a:t>
            </a:r>
            <a:r>
              <a:rPr lang="es-ES" sz="1200" dirty="0"/>
              <a:t>. El ANR se encargará de definirlas. </a:t>
            </a:r>
            <a:endParaRPr lang="es-ES" sz="1200" dirty="0" smtClean="0"/>
          </a:p>
          <a:p>
            <a:pPr marL="1000125" lvl="2" indent="-285750">
              <a:buFont typeface="Arial" panose="020B0604020202020204" pitchFamily="34" charset="0"/>
              <a:buChar char="•"/>
            </a:pPr>
            <a:r>
              <a:rPr lang="es-ES" sz="1200" dirty="0"/>
              <a:t>Si el nodo </a:t>
            </a:r>
            <a:r>
              <a:rPr lang="es-ES" sz="1200" dirty="0" smtClean="0"/>
              <a:t>tiene </a:t>
            </a:r>
            <a:r>
              <a:rPr lang="es-ES" sz="1200" dirty="0"/>
              <a:t>LTE2600 </a:t>
            </a:r>
            <a:r>
              <a:rPr lang="es-ES" sz="1200" dirty="0" err="1"/>
              <a:t>cosite</a:t>
            </a:r>
            <a:r>
              <a:rPr lang="es-ES" sz="1200" dirty="0"/>
              <a:t>, se definen como vecinas todas las celdas L2600 </a:t>
            </a:r>
            <a:r>
              <a:rPr lang="es-ES" sz="1200" dirty="0" err="1"/>
              <a:t>cosite</a:t>
            </a:r>
            <a:r>
              <a:rPr lang="es-ES" sz="1200" dirty="0"/>
              <a:t>. </a:t>
            </a:r>
          </a:p>
          <a:p>
            <a:pPr marL="1000125" lvl="2" indent="-285750">
              <a:buFont typeface="Arial" panose="020B0604020202020204" pitchFamily="34" charset="0"/>
              <a:buChar char="•"/>
            </a:pPr>
            <a:r>
              <a:rPr lang="es-ES" sz="1200" u="sng" dirty="0" err="1" smtClean="0"/>
              <a:t>Parametrización</a:t>
            </a:r>
            <a:r>
              <a:rPr lang="es-ES" sz="1200" u="sng" dirty="0" smtClean="0"/>
              <a:t> de  las  vecinas LTE 2100 </a:t>
            </a:r>
            <a:r>
              <a:rPr lang="es-ES" sz="1200" u="sng" dirty="0" smtClean="0">
                <a:sym typeface="Wingdings" panose="05000000000000000000" pitchFamily="2" charset="2"/>
              </a:rPr>
              <a:t></a:t>
            </a:r>
            <a:r>
              <a:rPr lang="es-ES" sz="1200" u="sng" dirty="0" smtClean="0"/>
              <a:t> LTE2600 </a:t>
            </a:r>
            <a:r>
              <a:rPr lang="es-ES" sz="1200" u="sng" dirty="0" err="1" smtClean="0"/>
              <a:t>cosite</a:t>
            </a:r>
            <a:r>
              <a:rPr lang="es-ES" sz="1200" u="sng" dirty="0" smtClean="0"/>
              <a:t>: </a:t>
            </a:r>
          </a:p>
          <a:p>
            <a:pPr marL="1095375" lvl="3" indent="-285750">
              <a:buFont typeface="Vodafone Rg" panose="020B0606080202020204" pitchFamily="34" charset="0"/>
              <a:buChar char="–"/>
            </a:pPr>
            <a:r>
              <a:rPr lang="es-ES" sz="1100" dirty="0" smtClean="0"/>
              <a:t>BLINDHOPRIORITY = </a:t>
            </a:r>
            <a:r>
              <a:rPr lang="es-ES" sz="1100" dirty="0"/>
              <a:t>32 para la vecina LTE2600 </a:t>
            </a:r>
            <a:r>
              <a:rPr lang="es-ES" sz="1100" dirty="0" smtClean="0"/>
              <a:t>del mismo sector.</a:t>
            </a:r>
            <a:endParaRPr lang="es-ES" sz="1100" dirty="0"/>
          </a:p>
          <a:p>
            <a:pPr marL="1095375" lvl="3" indent="-285750">
              <a:buFont typeface="Vodafone Rg" panose="020B0606080202020204" pitchFamily="34" charset="0"/>
              <a:buChar char="–"/>
            </a:pPr>
            <a:r>
              <a:rPr lang="es-ES" sz="1100" dirty="0"/>
              <a:t>BLINDHOPRIORITY </a:t>
            </a:r>
            <a:r>
              <a:rPr lang="es-ES" sz="1100" dirty="0" smtClean="0"/>
              <a:t> = 30,31 </a:t>
            </a:r>
            <a:r>
              <a:rPr lang="es-ES" sz="1100" dirty="0"/>
              <a:t>para las otras dos vecinas LTE2600 de distinto sector.  Es indistinto </a:t>
            </a:r>
            <a:r>
              <a:rPr lang="es-ES" sz="1100" dirty="0" smtClean="0"/>
              <a:t>a </a:t>
            </a:r>
            <a:r>
              <a:rPr lang="es-ES" sz="1100" dirty="0"/>
              <a:t>qué celda se asigna 30 y  a </a:t>
            </a:r>
            <a:r>
              <a:rPr lang="es-ES" sz="1100" dirty="0" smtClean="0"/>
              <a:t>qué </a:t>
            </a:r>
            <a:r>
              <a:rPr lang="es-ES" sz="1100" dirty="0"/>
              <a:t>celda 31, pero no se puede repetir el valor. </a:t>
            </a:r>
          </a:p>
          <a:p>
            <a:pPr marL="1095375" lvl="3" indent="-285750">
              <a:buFont typeface="Vodafone Rg" panose="020B0606080202020204" pitchFamily="34" charset="0"/>
              <a:buChar char="–"/>
            </a:pPr>
            <a:r>
              <a:rPr lang="es-ES" sz="1100" dirty="0" smtClean="0"/>
              <a:t>NORMVFLAG =FORBID_RMV_ENUM</a:t>
            </a:r>
            <a:r>
              <a:rPr lang="es-ES" sz="1100" dirty="0"/>
              <a:t>, para que el ANR no pueda borrar </a:t>
            </a:r>
            <a:r>
              <a:rPr lang="es-ES" sz="1100" dirty="0" smtClean="0"/>
              <a:t> estas vecindades</a:t>
            </a:r>
            <a:r>
              <a:rPr lang="es-ES" dirty="0" smtClean="0"/>
              <a:t>. </a:t>
            </a:r>
            <a:endParaRPr lang="es-ES" dirty="0"/>
          </a:p>
          <a:p>
            <a:pPr lvl="2"/>
            <a:r>
              <a:rPr lang="es-ES" b="1" dirty="0"/>
              <a:t>Importante: </a:t>
            </a:r>
            <a:endParaRPr lang="es-ES" dirty="0"/>
          </a:p>
          <a:p>
            <a:pPr marL="1000125" lvl="2" indent="-285750">
              <a:buFont typeface="Arial" panose="020B0604020202020204" pitchFamily="34" charset="0"/>
              <a:buChar char="•"/>
            </a:pPr>
            <a:r>
              <a:rPr lang="es-ES" sz="1200" dirty="0" smtClean="0"/>
              <a:t>Comprobar que se ha definido como frecuencia </a:t>
            </a:r>
            <a:r>
              <a:rPr lang="es-ES" sz="1200" dirty="0"/>
              <a:t>vecina </a:t>
            </a:r>
            <a:r>
              <a:rPr lang="es-ES" sz="1200" dirty="0" smtClean="0"/>
              <a:t>EUTRANINTERNFREQ las bandas 800 y 2600, si aplica. De este modo, el ANR se encarga de definir el resto de vecinas cercanas en estas bandas</a:t>
            </a:r>
            <a:r>
              <a:rPr lang="es-ES" dirty="0" smtClean="0"/>
              <a:t>. </a:t>
            </a:r>
            <a:endParaRPr lang="es-ES" dirty="0"/>
          </a:p>
          <a:p>
            <a:pPr marL="733425" lvl="1" indent="-285750"/>
            <a:endParaRPr lang="es-ES" b="1" dirty="0" smtClean="0"/>
          </a:p>
          <a:p>
            <a:pPr lvl="1" indent="0">
              <a:buNone/>
            </a:pPr>
            <a:endParaRPr lang="es-ES" sz="1600" dirty="0"/>
          </a:p>
          <a:p>
            <a:pPr lvl="1" indent="0">
              <a:buNone/>
            </a:pPr>
            <a:endParaRPr lang="es-ES" sz="1600" dirty="0" smtClean="0"/>
          </a:p>
          <a:p>
            <a:pPr marL="1095375" lvl="3" indent="-285750">
              <a:buFont typeface="Arial" panose="020B0604020202020204" pitchFamily="34" charset="0"/>
              <a:buChar char="•"/>
            </a:pPr>
            <a:endParaRPr lang="es-ES" sz="1400" dirty="0" smtClean="0"/>
          </a:p>
          <a:p>
            <a:pPr marL="1095375" lvl="3" indent="-285750">
              <a:buFont typeface="Arial" panose="020B0604020202020204" pitchFamily="34" charset="0"/>
              <a:buChar char="•"/>
            </a:pPr>
            <a:endParaRPr lang="es-ES" sz="1400" dirty="0"/>
          </a:p>
          <a:p>
            <a:pPr lvl="3"/>
            <a:endParaRPr lang="es-ES" dirty="0"/>
          </a:p>
          <a:p>
            <a:pPr lvl="1" indent="0">
              <a:buNone/>
            </a:pPr>
            <a:endParaRPr lang="es-ES" sz="1100" dirty="0"/>
          </a:p>
          <a:p>
            <a:pPr marL="1038225" lvl="3" indent="-228600">
              <a:buAutoNum type="arabicPeriod"/>
            </a:pPr>
            <a:endParaRPr lang="es-ES" sz="1100" dirty="0" smtClean="0"/>
          </a:p>
        </p:txBody>
      </p:sp>
      <p:sp>
        <p:nvSpPr>
          <p:cNvPr id="4" name="3 Marcador de número de diapositiva"/>
          <p:cNvSpPr>
            <a:spLocks noGrp="1"/>
          </p:cNvSpPr>
          <p:nvPr>
            <p:ph type="sldNum" sz="quarter" idx="10"/>
          </p:nvPr>
        </p:nvSpPr>
        <p:spPr/>
        <p:txBody>
          <a:bodyPr/>
          <a:lstStyle/>
          <a:p>
            <a:pPr>
              <a:defRPr/>
            </a:pPr>
            <a:fld id="{E4E5A24B-4DAF-47BA-BBF4-BE646F438DB5}" type="slidenum">
              <a:rPr lang="en-GB" smtClean="0"/>
              <a:pPr>
                <a:defRPr/>
              </a:pPr>
              <a:t>49</a:t>
            </a:fld>
            <a:endParaRPr lang="en-GB"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1758" y="714405"/>
            <a:ext cx="1562375" cy="936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72492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Plantillas de Integración en zona Roja</a:t>
            </a:r>
            <a:endParaRPr lang="en-GB" dirty="0"/>
          </a:p>
        </p:txBody>
      </p:sp>
      <p:sp>
        <p:nvSpPr>
          <p:cNvPr id="3" name="2 Marcador de contenido"/>
          <p:cNvSpPr>
            <a:spLocks noGrp="1"/>
          </p:cNvSpPr>
          <p:nvPr>
            <p:ph idx="1"/>
          </p:nvPr>
        </p:nvSpPr>
        <p:spPr>
          <a:xfrm>
            <a:off x="489098" y="848734"/>
            <a:ext cx="7354888" cy="4895851"/>
          </a:xfrm>
        </p:spPr>
        <p:txBody>
          <a:bodyPr/>
          <a:lstStyle/>
          <a:p>
            <a:r>
              <a:rPr lang="es-ES" dirty="0" smtClean="0"/>
              <a:t>Dos tipos de ficheros:</a:t>
            </a:r>
          </a:p>
          <a:p>
            <a:pPr lvl="1"/>
            <a:r>
              <a:rPr lang="es-ES" dirty="0" smtClean="0">
                <a:solidFill>
                  <a:srgbClr val="000099"/>
                </a:solidFill>
              </a:rPr>
              <a:t>LTERnpData.xls </a:t>
            </a:r>
          </a:p>
          <a:p>
            <a:pPr lvl="2"/>
            <a:r>
              <a:rPr lang="es-ES" dirty="0" smtClean="0"/>
              <a:t>Contiene pestañas con los datos básicos de celda  (incluido el nombre de plantilla XML a utilizar) y vecinas. </a:t>
            </a:r>
          </a:p>
          <a:p>
            <a:pPr lvl="2"/>
            <a:r>
              <a:rPr lang="es-ES" dirty="0" smtClean="0"/>
              <a:t>Estas Reglas de Ingeniería explican cómo elegir valor para los parámetros de celdas, así como las vecinas y externas que deben ser definidas.</a:t>
            </a:r>
          </a:p>
          <a:p>
            <a:pPr lvl="1"/>
            <a:endParaRPr lang="es-ES" dirty="0" smtClean="0">
              <a:solidFill>
                <a:srgbClr val="000099"/>
              </a:solidFill>
            </a:endParaRPr>
          </a:p>
          <a:p>
            <a:pPr lvl="1"/>
            <a:endParaRPr lang="es-ES" dirty="0">
              <a:solidFill>
                <a:srgbClr val="000099"/>
              </a:solidFill>
            </a:endParaRPr>
          </a:p>
          <a:p>
            <a:pPr lvl="1"/>
            <a:endParaRPr lang="es-ES" dirty="0" smtClean="0">
              <a:solidFill>
                <a:srgbClr val="000099"/>
              </a:solidFill>
            </a:endParaRPr>
          </a:p>
          <a:p>
            <a:pPr lvl="1"/>
            <a:endParaRPr lang="es-ES" dirty="0" smtClean="0">
              <a:solidFill>
                <a:srgbClr val="000099"/>
              </a:solidFill>
            </a:endParaRPr>
          </a:p>
          <a:p>
            <a:pPr lvl="1"/>
            <a:r>
              <a:rPr lang="es-ES" dirty="0" err="1" smtClean="0">
                <a:solidFill>
                  <a:srgbClr val="000099"/>
                </a:solidFill>
              </a:rPr>
              <a:t>Templates</a:t>
            </a:r>
            <a:r>
              <a:rPr lang="es-ES" dirty="0" smtClean="0">
                <a:solidFill>
                  <a:srgbClr val="000099"/>
                </a:solidFill>
              </a:rPr>
              <a:t> XML</a:t>
            </a:r>
          </a:p>
          <a:p>
            <a:pPr lvl="2"/>
            <a:r>
              <a:rPr lang="es-ES" dirty="0" smtClean="0"/>
              <a:t>No </a:t>
            </a:r>
            <a:r>
              <a:rPr lang="es-ES" dirty="0"/>
              <a:t>son ficheros a rellenar. Están cargados en los gestores CME de cada zona.</a:t>
            </a:r>
          </a:p>
          <a:p>
            <a:pPr lvl="2"/>
            <a:r>
              <a:rPr lang="es-ES" dirty="0"/>
              <a:t>Contienen la </a:t>
            </a:r>
            <a:r>
              <a:rPr lang="es-ES" dirty="0" err="1"/>
              <a:t>parametrización</a:t>
            </a:r>
            <a:r>
              <a:rPr lang="es-ES" dirty="0"/>
              <a:t> completa de Celda LTE, </a:t>
            </a:r>
            <a:r>
              <a:rPr lang="es-ES" dirty="0" err="1"/>
              <a:t>eNodoB</a:t>
            </a:r>
            <a:r>
              <a:rPr lang="es-ES" dirty="0"/>
              <a:t> y </a:t>
            </a:r>
            <a:r>
              <a:rPr lang="es-ES" dirty="0" err="1"/>
              <a:t>Site</a:t>
            </a:r>
            <a:r>
              <a:rPr lang="es-ES" dirty="0"/>
              <a:t>.</a:t>
            </a:r>
          </a:p>
          <a:p>
            <a:pPr lvl="2"/>
            <a:r>
              <a:rPr lang="es-ES" dirty="0"/>
              <a:t>Son actualizadas y subidas a los gestores CME por Operaciones del </a:t>
            </a:r>
            <a:r>
              <a:rPr lang="es-ES" dirty="0" err="1"/>
              <a:t>Vendor</a:t>
            </a:r>
            <a:r>
              <a:rPr lang="es-ES" dirty="0"/>
              <a:t>. </a:t>
            </a:r>
          </a:p>
          <a:p>
            <a:pPr lvl="2"/>
            <a:r>
              <a:rPr lang="es-ES" dirty="0"/>
              <a:t>Vodafone Central solicita los cambios a aplicar en estas plantillas por mail al </a:t>
            </a:r>
            <a:r>
              <a:rPr lang="es-ES" dirty="0" err="1"/>
              <a:t>Vendor</a:t>
            </a:r>
            <a:r>
              <a:rPr lang="es-ES" dirty="0"/>
              <a:t>, adjuntando el fichero  </a:t>
            </a:r>
            <a:r>
              <a:rPr lang="es-ES" dirty="0">
                <a:solidFill>
                  <a:srgbClr val="000099"/>
                </a:solidFill>
              </a:rPr>
              <a:t>Hua_parameter_LTE_vXX.xlsx </a:t>
            </a:r>
            <a:r>
              <a:rPr lang="es-ES" dirty="0">
                <a:solidFill>
                  <a:srgbClr val="FF0000"/>
                </a:solidFill>
              </a:rPr>
              <a:t> </a:t>
            </a:r>
            <a:r>
              <a:rPr lang="es-ES" dirty="0"/>
              <a:t>(la versión </a:t>
            </a:r>
            <a:r>
              <a:rPr lang="es-ES" dirty="0" err="1"/>
              <a:t>vXX</a:t>
            </a:r>
            <a:r>
              <a:rPr lang="es-ES" dirty="0"/>
              <a:t> cambia con cada nueva optimización de Vodafone</a:t>
            </a:r>
            <a:r>
              <a:rPr lang="es-ES" dirty="0" smtClean="0"/>
              <a:t>).</a:t>
            </a:r>
            <a:endParaRPr lang="es-ES" dirty="0"/>
          </a:p>
        </p:txBody>
      </p:sp>
      <p:sp>
        <p:nvSpPr>
          <p:cNvPr id="4" name="3 Marcador de número de diapositiva"/>
          <p:cNvSpPr>
            <a:spLocks noGrp="1"/>
          </p:cNvSpPr>
          <p:nvPr>
            <p:ph type="sldNum" sz="quarter" idx="10"/>
          </p:nvPr>
        </p:nvSpPr>
        <p:spPr/>
        <p:txBody>
          <a:bodyPr/>
          <a:lstStyle/>
          <a:p>
            <a:pPr>
              <a:defRPr/>
            </a:pPr>
            <a:fld id="{E4E5A24B-4DAF-47BA-BBF4-BE646F438DB5}" type="slidenum">
              <a:rPr lang="en-GB" smtClean="0"/>
              <a:pPr>
                <a:defRPr/>
              </a:pPr>
              <a:t>5</a:t>
            </a:fld>
            <a:endParaRPr lang="en-GB"/>
          </a:p>
        </p:txBody>
      </p:sp>
      <p:sp>
        <p:nvSpPr>
          <p:cNvPr id="5" name="4 Rectángulo"/>
          <p:cNvSpPr/>
          <p:nvPr/>
        </p:nvSpPr>
        <p:spPr>
          <a:xfrm>
            <a:off x="1711842" y="2472978"/>
            <a:ext cx="6220046" cy="811367"/>
          </a:xfrm>
          <a:prstGeom prst="rect">
            <a:avLst/>
          </a:prstGeom>
        </p:spPr>
        <p:style>
          <a:lnRef idx="2">
            <a:schemeClr val="accent1"/>
          </a:lnRef>
          <a:fillRef idx="1">
            <a:schemeClr val="lt1"/>
          </a:fillRef>
          <a:effectRef idx="0">
            <a:schemeClr val="accent1"/>
          </a:effectRef>
          <a:fontRef idx="minor">
            <a:schemeClr val="dk1"/>
          </a:fontRef>
        </p:style>
        <p:txBody>
          <a:bodyPr wrap="square" lIns="108000" tIns="36000" rIns="0" bIns="36000" anchor="ctr" anchorCtr="0">
            <a:spAutoFit/>
          </a:bodyPr>
          <a:lstStyle/>
          <a:p>
            <a:pPr marL="285750" indent="-285750">
              <a:buClr>
                <a:srgbClr val="C00000"/>
              </a:buClr>
              <a:buFont typeface="Wingdings" panose="05000000000000000000" pitchFamily="2" charset="2"/>
              <a:buChar char="ü"/>
            </a:pPr>
            <a:r>
              <a:rPr lang="es-ES" sz="1400" dirty="0"/>
              <a:t>Rellena Ingeniero de diseño (</a:t>
            </a:r>
            <a:r>
              <a:rPr lang="es-ES" sz="1400" dirty="0" err="1"/>
              <a:t>vendor</a:t>
            </a:r>
            <a:r>
              <a:rPr lang="es-ES" sz="1400" dirty="0"/>
              <a:t>) como parte del NCR2</a:t>
            </a:r>
          </a:p>
          <a:p>
            <a:pPr marL="285750" indent="-285750">
              <a:buClr>
                <a:srgbClr val="C00000"/>
              </a:buClr>
              <a:buFont typeface="Wingdings" panose="05000000000000000000" pitchFamily="2" charset="2"/>
              <a:buChar char="ü"/>
            </a:pPr>
            <a:r>
              <a:rPr lang="es-ES" sz="1400" dirty="0" smtClean="0"/>
              <a:t>Debe escribir </a:t>
            </a:r>
            <a:r>
              <a:rPr lang="es-ES" sz="1400" dirty="0"/>
              <a:t>en el campo </a:t>
            </a:r>
            <a:r>
              <a:rPr lang="es-ES" sz="1400" dirty="0" err="1"/>
              <a:t>CellTemplateName</a:t>
            </a:r>
            <a:r>
              <a:rPr lang="es-ES" sz="1400" dirty="0"/>
              <a:t> el nombre </a:t>
            </a:r>
            <a:r>
              <a:rPr lang="es-ES" sz="1400" dirty="0" smtClean="0"/>
              <a:t>de la </a:t>
            </a:r>
            <a:r>
              <a:rPr lang="es-ES" sz="1400" dirty="0"/>
              <a:t>plantilla de celda XML adecuado para la celda que se integra</a:t>
            </a:r>
            <a:r>
              <a:rPr lang="es-ES" sz="2000" dirty="0"/>
              <a:t>.</a:t>
            </a:r>
          </a:p>
        </p:txBody>
      </p:sp>
      <p:sp>
        <p:nvSpPr>
          <p:cNvPr id="6" name="5 CuadroTexto"/>
          <p:cNvSpPr txBox="1"/>
          <p:nvPr/>
        </p:nvSpPr>
        <p:spPr>
          <a:xfrm>
            <a:off x="4082902" y="1127790"/>
            <a:ext cx="914400" cy="914400"/>
          </a:xfrm>
          <a:prstGeom prst="rect">
            <a:avLst/>
          </a:prstGeom>
        </p:spPr>
        <p:txBody>
          <a:bodyPr wrap="none" lIns="0" tIns="0" rIns="0" bIns="0" rtlCol="0">
            <a:noAutofit/>
          </a:bodyPr>
          <a:lstStyle/>
          <a:p>
            <a:pPr marL="0" indent="0">
              <a:buFont typeface="Arial" pitchFamily="34" charset="0"/>
              <a:buNone/>
            </a:pPr>
            <a:endParaRPr lang="en-GB" sz="1600" dirty="0" smtClean="0">
              <a:latin typeface="Vodafone Rg" pitchFamily="34" charset="0"/>
            </a:endParaRPr>
          </a:p>
        </p:txBody>
      </p:sp>
      <p:sp>
        <p:nvSpPr>
          <p:cNvPr id="10" name="9 Rectángulo"/>
          <p:cNvSpPr/>
          <p:nvPr/>
        </p:nvSpPr>
        <p:spPr>
          <a:xfrm>
            <a:off x="1626782" y="5187573"/>
            <a:ext cx="6220046" cy="719034"/>
          </a:xfrm>
          <a:prstGeom prst="rect">
            <a:avLst/>
          </a:prstGeom>
        </p:spPr>
        <p:style>
          <a:lnRef idx="2">
            <a:schemeClr val="accent1"/>
          </a:lnRef>
          <a:fillRef idx="1">
            <a:schemeClr val="lt1"/>
          </a:fillRef>
          <a:effectRef idx="0">
            <a:schemeClr val="accent1"/>
          </a:effectRef>
          <a:fontRef idx="minor">
            <a:schemeClr val="dk1"/>
          </a:fontRef>
        </p:style>
        <p:txBody>
          <a:bodyPr wrap="square" lIns="108000" tIns="36000" rIns="0" bIns="36000" anchor="ctr" anchorCtr="0">
            <a:spAutoFit/>
          </a:bodyPr>
          <a:lstStyle/>
          <a:p>
            <a:pPr marL="285750" indent="-285750">
              <a:buClr>
                <a:srgbClr val="C00000"/>
              </a:buClr>
              <a:buFont typeface="Wingdings" panose="05000000000000000000" pitchFamily="2" charset="2"/>
              <a:buChar char="ü"/>
            </a:pPr>
            <a:r>
              <a:rPr lang="es-ES" sz="1400" dirty="0"/>
              <a:t>El Ingeniero de diseño (</a:t>
            </a:r>
            <a:r>
              <a:rPr lang="es-ES" sz="1400" dirty="0" err="1"/>
              <a:t>vendor</a:t>
            </a:r>
            <a:r>
              <a:rPr lang="es-ES" sz="1400" dirty="0"/>
              <a:t> ) decide el tipo de plantilla de </a:t>
            </a:r>
            <a:r>
              <a:rPr lang="es-ES" sz="1400" dirty="0" smtClean="0"/>
              <a:t>Celda </a:t>
            </a:r>
            <a:r>
              <a:rPr lang="es-ES" sz="1400" dirty="0"/>
              <a:t>XML a utilizar</a:t>
            </a:r>
          </a:p>
          <a:p>
            <a:pPr marL="285750" indent="-285750">
              <a:buClr>
                <a:srgbClr val="C00000"/>
              </a:buClr>
              <a:buFont typeface="Wingdings" panose="05000000000000000000" pitchFamily="2" charset="2"/>
              <a:buChar char="ü"/>
            </a:pPr>
            <a:r>
              <a:rPr lang="es-ES" sz="1400" dirty="0"/>
              <a:t>Operaciones del </a:t>
            </a:r>
            <a:r>
              <a:rPr lang="es-ES" sz="1400" dirty="0" err="1"/>
              <a:t>vendor</a:t>
            </a:r>
            <a:r>
              <a:rPr lang="es-ES" sz="1400" dirty="0"/>
              <a:t> decide el tipo de plantilla Radio (</a:t>
            </a:r>
            <a:r>
              <a:rPr lang="es-ES" sz="1400" dirty="0" err="1"/>
              <a:t>eNodeB</a:t>
            </a:r>
            <a:r>
              <a:rPr lang="es-ES" sz="1400" dirty="0"/>
              <a:t>) y </a:t>
            </a:r>
            <a:r>
              <a:rPr lang="es-ES" sz="1400" dirty="0" err="1"/>
              <a:t>Site</a:t>
            </a:r>
            <a:r>
              <a:rPr lang="es-ES" sz="1400" dirty="0"/>
              <a:t> al integrar el </a:t>
            </a:r>
            <a:r>
              <a:rPr lang="es-ES" sz="1400" dirty="0" err="1"/>
              <a:t>eNodeB</a:t>
            </a:r>
            <a:endParaRPr lang="en-GB" sz="1400" dirty="0"/>
          </a:p>
        </p:txBody>
      </p:sp>
      <p:pic>
        <p:nvPicPr>
          <p:cNvPr id="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7193" y="94718"/>
            <a:ext cx="1723793" cy="1033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96887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599"/>
            <a:ext cx="8473044" cy="1042967"/>
          </a:xfrm>
        </p:spPr>
        <p:txBody>
          <a:bodyPr/>
          <a:lstStyle/>
          <a:p>
            <a:r>
              <a:rPr lang="es-ES" dirty="0" smtClean="0">
                <a:cs typeface="Arial" charset="0"/>
              </a:rPr>
              <a:t>Definir en celdas 4G </a:t>
            </a:r>
            <a:r>
              <a:rPr lang="es-ES" dirty="0" smtClean="0">
                <a:cs typeface="Arial" charset="0"/>
                <a:sym typeface="Wingdings" panose="05000000000000000000" pitchFamily="2" charset="2"/>
              </a:rPr>
              <a:t> </a:t>
            </a:r>
            <a:r>
              <a:rPr lang="es-ES" dirty="0" smtClean="0">
                <a:cs typeface="Arial" charset="0"/>
              </a:rPr>
              <a:t>Vecinas </a:t>
            </a:r>
            <a:r>
              <a:rPr lang="es-ES" dirty="0" err="1" smtClean="0">
                <a:cs typeface="Arial" charset="0"/>
              </a:rPr>
              <a:t>interfreq</a:t>
            </a:r>
            <a:r>
              <a:rPr lang="es-ES" dirty="0" smtClean="0">
                <a:cs typeface="Arial" charset="0"/>
              </a:rPr>
              <a:t> 4G – zona Roja </a:t>
            </a:r>
            <a:r>
              <a:rPr lang="es-ES" dirty="0" smtClean="0">
                <a:cs typeface="Arial" charset="0"/>
                <a:sym typeface="Wingdings" panose="05000000000000000000" pitchFamily="2" charset="2"/>
              </a:rPr>
              <a:t>(IV)</a:t>
            </a:r>
            <a:endParaRPr lang="es-ES" dirty="0">
              <a:cs typeface="Arial" charset="0"/>
            </a:endParaRPr>
          </a:p>
        </p:txBody>
      </p:sp>
      <p:sp>
        <p:nvSpPr>
          <p:cNvPr id="3" name="2 Marcador de contenido"/>
          <p:cNvSpPr>
            <a:spLocks noGrp="1"/>
          </p:cNvSpPr>
          <p:nvPr>
            <p:ph idx="1"/>
          </p:nvPr>
        </p:nvSpPr>
        <p:spPr>
          <a:xfrm>
            <a:off x="338447" y="904511"/>
            <a:ext cx="8579922" cy="4895851"/>
          </a:xfrm>
        </p:spPr>
        <p:txBody>
          <a:bodyPr/>
          <a:lstStyle/>
          <a:p>
            <a:r>
              <a:rPr lang="es-ES" b="1" dirty="0" smtClean="0"/>
              <a:t>EUTRANINTERFREQNCELL  (continuación)</a:t>
            </a:r>
            <a:endParaRPr lang="es-ES" b="1" dirty="0"/>
          </a:p>
          <a:p>
            <a:pPr lvl="2"/>
            <a:r>
              <a:rPr lang="es-ES" sz="1200" dirty="0" smtClean="0"/>
              <a:t>Sí </a:t>
            </a:r>
            <a:r>
              <a:rPr lang="es-ES" sz="1200" dirty="0"/>
              <a:t>es necesario definir vecinas </a:t>
            </a:r>
            <a:r>
              <a:rPr lang="es-ES" sz="1200" dirty="0" err="1"/>
              <a:t>Interfreq</a:t>
            </a:r>
            <a:r>
              <a:rPr lang="es-ES" sz="1200" dirty="0"/>
              <a:t> en los casos que se detallan a </a:t>
            </a:r>
            <a:r>
              <a:rPr lang="es-ES" sz="1200" dirty="0" smtClean="0"/>
              <a:t>continuación</a:t>
            </a:r>
            <a:endParaRPr lang="es-ES" sz="1200" b="1" u="sng" dirty="0"/>
          </a:p>
          <a:p>
            <a:pPr lvl="2"/>
            <a:endParaRPr lang="es-ES" b="1" dirty="0" smtClean="0"/>
          </a:p>
          <a:p>
            <a:pPr indent="0">
              <a:buNone/>
            </a:pPr>
            <a:r>
              <a:rPr lang="es-ES" sz="1600" b="1" dirty="0" smtClean="0">
                <a:solidFill>
                  <a:srgbClr val="C00000"/>
                </a:solidFill>
              </a:rPr>
              <a:t>Celda origen LTE2600 :</a:t>
            </a:r>
          </a:p>
          <a:p>
            <a:pPr marL="800100" lvl="3" indent="-285750">
              <a:buFont typeface="Vodafone Rg" panose="020B0606080202020204" pitchFamily="34" charset="0"/>
              <a:buChar char="–"/>
            </a:pPr>
            <a:r>
              <a:rPr lang="es-ES" sz="1400" b="1" dirty="0"/>
              <a:t>Vecindades hacia celdas LTE </a:t>
            </a:r>
            <a:r>
              <a:rPr lang="es-ES" sz="1400" b="1" dirty="0" smtClean="0"/>
              <a:t>800 </a:t>
            </a:r>
            <a:r>
              <a:rPr lang="es-ES" sz="1400" b="1" dirty="0" err="1" smtClean="0"/>
              <a:t>cosite</a:t>
            </a:r>
            <a:r>
              <a:rPr lang="es-ES" sz="1400" b="1" dirty="0" smtClean="0"/>
              <a:t>:  </a:t>
            </a:r>
            <a:r>
              <a:rPr lang="es-ES" sz="1400" b="1" dirty="0"/>
              <a:t>* Caso HO por cobertura</a:t>
            </a:r>
          </a:p>
          <a:p>
            <a:pPr marL="1000125" lvl="2" indent="-285750">
              <a:buFont typeface="Arial" panose="020B0604020202020204" pitchFamily="34" charset="0"/>
              <a:buChar char="•"/>
            </a:pPr>
            <a:r>
              <a:rPr lang="es-ES" sz="1200" dirty="0"/>
              <a:t>Si el nodo no tiene LTE 800 </a:t>
            </a:r>
            <a:r>
              <a:rPr lang="es-ES" sz="1200" dirty="0" err="1"/>
              <a:t>cosite</a:t>
            </a:r>
            <a:r>
              <a:rPr lang="es-ES" sz="1200" dirty="0"/>
              <a:t>, no se definen. El ANR se encargará de definir vecinas hacia otros nodos.</a:t>
            </a:r>
          </a:p>
          <a:p>
            <a:pPr marL="1000125" lvl="2" indent="-285750">
              <a:buFont typeface="Arial" panose="020B0604020202020204" pitchFamily="34" charset="0"/>
              <a:buChar char="•"/>
            </a:pPr>
            <a:r>
              <a:rPr lang="es-ES" sz="1200" dirty="0"/>
              <a:t>Si el nodo tiene LTE 800  </a:t>
            </a:r>
            <a:r>
              <a:rPr lang="es-ES" sz="1200" dirty="0" err="1"/>
              <a:t>cosite</a:t>
            </a:r>
            <a:r>
              <a:rPr lang="es-ES" sz="1200" dirty="0"/>
              <a:t>, se define como vecinas todas las celdas LTE 800 </a:t>
            </a:r>
            <a:r>
              <a:rPr lang="es-ES" sz="1200" dirty="0" err="1"/>
              <a:t>cosite</a:t>
            </a:r>
            <a:r>
              <a:rPr lang="es-ES" sz="1200" dirty="0"/>
              <a:t>. </a:t>
            </a:r>
          </a:p>
          <a:p>
            <a:pPr marL="1000125" lvl="2" indent="-285750">
              <a:buFont typeface="Arial" panose="020B0604020202020204" pitchFamily="34" charset="0"/>
              <a:buChar char="•"/>
            </a:pPr>
            <a:r>
              <a:rPr lang="es-ES" sz="1200" u="sng" dirty="0" err="1"/>
              <a:t>Parametrización</a:t>
            </a:r>
            <a:r>
              <a:rPr lang="es-ES" sz="1200" u="sng" dirty="0"/>
              <a:t> de  las  vecinas LTE </a:t>
            </a:r>
            <a:r>
              <a:rPr lang="es-ES" sz="1200" u="sng" dirty="0" smtClean="0"/>
              <a:t>2600 </a:t>
            </a:r>
            <a:r>
              <a:rPr lang="es-ES" sz="1200" u="sng" dirty="0">
                <a:sym typeface="Wingdings" panose="05000000000000000000" pitchFamily="2" charset="2"/>
              </a:rPr>
              <a:t> LTE </a:t>
            </a:r>
            <a:r>
              <a:rPr lang="es-ES" sz="1200" u="sng" dirty="0"/>
              <a:t>800 </a:t>
            </a:r>
            <a:r>
              <a:rPr lang="es-ES" sz="1200" u="sng" dirty="0" err="1"/>
              <a:t>cosite</a:t>
            </a:r>
            <a:r>
              <a:rPr lang="es-ES" sz="1200" u="sng" dirty="0"/>
              <a:t>: </a:t>
            </a:r>
            <a:endParaRPr lang="es-ES" sz="1100" u="sng" dirty="0"/>
          </a:p>
          <a:p>
            <a:pPr marL="1095375" lvl="3" indent="-285750">
              <a:buFont typeface="Vodafone Rg" panose="020B0606080202020204" pitchFamily="34" charset="0"/>
              <a:buChar char="–"/>
            </a:pPr>
            <a:r>
              <a:rPr lang="es-ES" sz="1100" dirty="0"/>
              <a:t>BLINDHOPRIORITY = 0 para todas las L 800 </a:t>
            </a:r>
            <a:r>
              <a:rPr lang="es-ES" sz="1100" dirty="0" err="1"/>
              <a:t>cosite</a:t>
            </a:r>
            <a:r>
              <a:rPr lang="es-ES" sz="1100" dirty="0"/>
              <a:t>. </a:t>
            </a:r>
          </a:p>
          <a:p>
            <a:pPr marL="1095375" lvl="3" indent="-285750">
              <a:buFont typeface="Vodafone Rg" panose="020B0606080202020204" pitchFamily="34" charset="0"/>
              <a:buChar char="–"/>
            </a:pPr>
            <a:r>
              <a:rPr lang="es-ES" sz="1100" dirty="0"/>
              <a:t>NORMVFLAG =FORBID_RMV_ENUM, para que el ANR no pueda borrar  estas vecindades</a:t>
            </a:r>
            <a:r>
              <a:rPr lang="es-ES" dirty="0"/>
              <a:t>. </a:t>
            </a:r>
          </a:p>
          <a:p>
            <a:pPr lvl="2"/>
            <a:r>
              <a:rPr lang="es-ES" b="1" dirty="0" smtClean="0"/>
              <a:t>Vecindades hacia celdas LTE 1800 </a:t>
            </a:r>
            <a:r>
              <a:rPr lang="es-ES" b="1" dirty="0" err="1" smtClean="0"/>
              <a:t>cosite</a:t>
            </a:r>
            <a:r>
              <a:rPr lang="es-ES" b="1" dirty="0" smtClean="0"/>
              <a:t>:  </a:t>
            </a:r>
            <a:r>
              <a:rPr lang="es-ES" b="1" dirty="0"/>
              <a:t>* Caso HO por cobertura</a:t>
            </a:r>
          </a:p>
          <a:p>
            <a:pPr marL="1000125" lvl="2" indent="-285750">
              <a:buFont typeface="Arial" panose="020B0604020202020204" pitchFamily="34" charset="0"/>
              <a:buChar char="•"/>
            </a:pPr>
            <a:r>
              <a:rPr lang="es-ES" sz="1200" dirty="0" smtClean="0"/>
              <a:t>Si </a:t>
            </a:r>
            <a:r>
              <a:rPr lang="es-ES" sz="1200" dirty="0"/>
              <a:t>el nodo no tiene LTE 1800 </a:t>
            </a:r>
            <a:r>
              <a:rPr lang="es-ES" sz="1200" dirty="0" err="1"/>
              <a:t>cosite</a:t>
            </a:r>
            <a:r>
              <a:rPr lang="es-ES" sz="1200" dirty="0"/>
              <a:t>, no se define vecinas </a:t>
            </a:r>
            <a:r>
              <a:rPr lang="es-ES" sz="1200" dirty="0" err="1"/>
              <a:t>Interfreq</a:t>
            </a:r>
            <a:r>
              <a:rPr lang="es-ES" sz="1200" dirty="0"/>
              <a:t>. El ANR se encargará de definirlas. </a:t>
            </a:r>
          </a:p>
          <a:p>
            <a:pPr marL="1000125" lvl="2" indent="-285750">
              <a:buFont typeface="Arial" panose="020B0604020202020204" pitchFamily="34" charset="0"/>
              <a:buChar char="•"/>
            </a:pPr>
            <a:r>
              <a:rPr lang="es-ES" sz="1200" dirty="0"/>
              <a:t>Si el nodo tiene LTE 1800 </a:t>
            </a:r>
            <a:r>
              <a:rPr lang="es-ES" sz="1200" dirty="0" err="1"/>
              <a:t>cosite</a:t>
            </a:r>
            <a:r>
              <a:rPr lang="es-ES" sz="1200" dirty="0"/>
              <a:t>, se definen como vecinas todas las celdas L1800 </a:t>
            </a:r>
            <a:r>
              <a:rPr lang="es-ES" sz="1200" dirty="0" err="1"/>
              <a:t>cosite</a:t>
            </a:r>
            <a:r>
              <a:rPr lang="es-ES" sz="1200" dirty="0"/>
              <a:t>. </a:t>
            </a:r>
          </a:p>
          <a:p>
            <a:pPr marL="1000125" lvl="2" indent="-285750">
              <a:buFont typeface="Arial" panose="020B0604020202020204" pitchFamily="34" charset="0"/>
              <a:buChar char="•"/>
            </a:pPr>
            <a:r>
              <a:rPr lang="es-ES" sz="1200" dirty="0" err="1"/>
              <a:t>Parametrización</a:t>
            </a:r>
            <a:r>
              <a:rPr lang="es-ES" sz="1200" dirty="0"/>
              <a:t> de  las  vecinas LTE </a:t>
            </a:r>
            <a:r>
              <a:rPr lang="es-ES" sz="1200" dirty="0" smtClean="0"/>
              <a:t>2600 </a:t>
            </a:r>
            <a:r>
              <a:rPr lang="es-ES" sz="1200" dirty="0">
                <a:sym typeface="Wingdings" panose="05000000000000000000" pitchFamily="2" charset="2"/>
              </a:rPr>
              <a:t> LTE</a:t>
            </a:r>
            <a:r>
              <a:rPr lang="es-ES" sz="1200" dirty="0"/>
              <a:t> 1800 </a:t>
            </a:r>
            <a:r>
              <a:rPr lang="es-ES" sz="1200" dirty="0" err="1"/>
              <a:t>cosite</a:t>
            </a:r>
            <a:r>
              <a:rPr lang="es-ES" sz="1200" dirty="0"/>
              <a:t>: </a:t>
            </a:r>
          </a:p>
          <a:p>
            <a:pPr marL="1095375" lvl="3" indent="-285750">
              <a:buFont typeface="Vodafone Rg" panose="020B0606080202020204" pitchFamily="34" charset="0"/>
              <a:buChar char="–"/>
            </a:pPr>
            <a:r>
              <a:rPr lang="es-ES" sz="1050" dirty="0"/>
              <a:t>BLINDHOPRIORITY = 0</a:t>
            </a:r>
            <a:r>
              <a:rPr lang="es-ES" sz="1050" dirty="0" smtClean="0"/>
              <a:t> </a:t>
            </a:r>
            <a:r>
              <a:rPr lang="es-ES" sz="1050" dirty="0"/>
              <a:t>para </a:t>
            </a:r>
            <a:r>
              <a:rPr lang="es-ES" sz="1050" dirty="0" smtClean="0"/>
              <a:t>todas las LTE1800 </a:t>
            </a:r>
            <a:r>
              <a:rPr lang="es-ES" sz="1050" dirty="0" err="1" smtClean="0"/>
              <a:t>cosite</a:t>
            </a:r>
            <a:r>
              <a:rPr lang="es-ES" sz="1050" dirty="0" smtClean="0"/>
              <a:t>.</a:t>
            </a:r>
            <a:endParaRPr lang="es-ES" sz="1050" dirty="0"/>
          </a:p>
          <a:p>
            <a:pPr marL="1095375" lvl="3" indent="-285750">
              <a:buFont typeface="Vodafone Rg" panose="020B0606080202020204" pitchFamily="34" charset="0"/>
              <a:buChar char="–"/>
            </a:pPr>
            <a:r>
              <a:rPr lang="es-ES" sz="1050" dirty="0" smtClean="0"/>
              <a:t>NORMVFLAG </a:t>
            </a:r>
            <a:r>
              <a:rPr lang="es-ES" sz="1050" dirty="0"/>
              <a:t>=FORBID_RMV_ENUM, en todas ellas, para que el ANR no pueda borrar  estas vecindades</a:t>
            </a:r>
            <a:r>
              <a:rPr lang="es-ES" sz="1100" dirty="0"/>
              <a:t>. </a:t>
            </a:r>
            <a:endParaRPr lang="es-ES" sz="1100" dirty="0" smtClean="0"/>
          </a:p>
          <a:p>
            <a:pPr lvl="2"/>
            <a:r>
              <a:rPr lang="es-ES" b="1" dirty="0"/>
              <a:t>Vecindades hacia celdas LTE </a:t>
            </a:r>
            <a:r>
              <a:rPr lang="es-ES" b="1" dirty="0" smtClean="0"/>
              <a:t>2100 </a:t>
            </a:r>
            <a:r>
              <a:rPr lang="es-ES" b="1" dirty="0" err="1" smtClean="0"/>
              <a:t>cosite</a:t>
            </a:r>
            <a:r>
              <a:rPr lang="es-ES" b="1" dirty="0" smtClean="0"/>
              <a:t>: </a:t>
            </a:r>
            <a:r>
              <a:rPr lang="es-ES" b="1" dirty="0"/>
              <a:t>* Caso HO por cobertura</a:t>
            </a:r>
          </a:p>
          <a:p>
            <a:pPr marL="1000125" lvl="2" indent="-285750">
              <a:buFont typeface="Arial" panose="020B0604020202020204" pitchFamily="34" charset="0"/>
              <a:buChar char="•"/>
            </a:pPr>
            <a:r>
              <a:rPr lang="es-ES" sz="1200" dirty="0" smtClean="0"/>
              <a:t>Si </a:t>
            </a:r>
            <a:r>
              <a:rPr lang="es-ES" sz="1200" dirty="0"/>
              <a:t>el nodo no tiene LTE </a:t>
            </a:r>
            <a:r>
              <a:rPr lang="es-ES" sz="1200" dirty="0" smtClean="0"/>
              <a:t>2100 </a:t>
            </a:r>
            <a:r>
              <a:rPr lang="es-ES" sz="1200" dirty="0" err="1"/>
              <a:t>cosite</a:t>
            </a:r>
            <a:r>
              <a:rPr lang="es-ES" sz="1200" dirty="0"/>
              <a:t>, no se define vecinas </a:t>
            </a:r>
            <a:r>
              <a:rPr lang="es-ES" sz="1200" dirty="0" err="1"/>
              <a:t>Interfreq</a:t>
            </a:r>
            <a:r>
              <a:rPr lang="es-ES" sz="1200" dirty="0"/>
              <a:t>. El ANR se encargará de definirlas. </a:t>
            </a:r>
          </a:p>
          <a:p>
            <a:pPr marL="1000125" lvl="2" indent="-285750">
              <a:buFont typeface="Arial" panose="020B0604020202020204" pitchFamily="34" charset="0"/>
              <a:buChar char="•"/>
            </a:pPr>
            <a:r>
              <a:rPr lang="es-ES" sz="1200" dirty="0"/>
              <a:t>Si el nodo tiene LTE </a:t>
            </a:r>
            <a:r>
              <a:rPr lang="es-ES" sz="1200" dirty="0" smtClean="0"/>
              <a:t>2100 </a:t>
            </a:r>
            <a:r>
              <a:rPr lang="es-ES" sz="1200" dirty="0" err="1"/>
              <a:t>cosite</a:t>
            </a:r>
            <a:r>
              <a:rPr lang="es-ES" sz="1200" dirty="0"/>
              <a:t>, se definen como vecinas todas las celdas </a:t>
            </a:r>
            <a:r>
              <a:rPr lang="es-ES" sz="1200" dirty="0" smtClean="0"/>
              <a:t>L2100 </a:t>
            </a:r>
            <a:r>
              <a:rPr lang="es-ES" sz="1200" dirty="0" err="1"/>
              <a:t>cosite</a:t>
            </a:r>
            <a:r>
              <a:rPr lang="es-ES" sz="1200" dirty="0"/>
              <a:t>. </a:t>
            </a:r>
          </a:p>
          <a:p>
            <a:pPr marL="1000125" lvl="2" indent="-285750">
              <a:buFont typeface="Arial" panose="020B0604020202020204" pitchFamily="34" charset="0"/>
              <a:buChar char="•"/>
            </a:pPr>
            <a:r>
              <a:rPr lang="es-ES" sz="1200" dirty="0" err="1"/>
              <a:t>Parametrización</a:t>
            </a:r>
            <a:r>
              <a:rPr lang="es-ES" sz="1200" dirty="0"/>
              <a:t> de  las  vecinas LTE 2600 </a:t>
            </a:r>
            <a:r>
              <a:rPr lang="es-ES" sz="1200" dirty="0">
                <a:sym typeface="Wingdings" panose="05000000000000000000" pitchFamily="2" charset="2"/>
              </a:rPr>
              <a:t> LTE</a:t>
            </a:r>
            <a:r>
              <a:rPr lang="es-ES" sz="1200" dirty="0"/>
              <a:t> </a:t>
            </a:r>
            <a:r>
              <a:rPr lang="es-ES" sz="1200" dirty="0" smtClean="0"/>
              <a:t>2100 </a:t>
            </a:r>
            <a:r>
              <a:rPr lang="es-ES" sz="1200" dirty="0" err="1"/>
              <a:t>cosite</a:t>
            </a:r>
            <a:r>
              <a:rPr lang="es-ES" sz="1200" dirty="0"/>
              <a:t>: </a:t>
            </a:r>
          </a:p>
          <a:p>
            <a:pPr marL="1095375" lvl="3" indent="-285750">
              <a:buFont typeface="Vodafone Rg" panose="020B0606080202020204" pitchFamily="34" charset="0"/>
              <a:buChar char="–"/>
            </a:pPr>
            <a:r>
              <a:rPr lang="es-ES" sz="1050" dirty="0"/>
              <a:t>BLINDHOPRIORITY = 0 para todas las </a:t>
            </a:r>
            <a:r>
              <a:rPr lang="es-ES" sz="1050" dirty="0" smtClean="0"/>
              <a:t>LTE2100 </a:t>
            </a:r>
            <a:r>
              <a:rPr lang="es-ES" sz="1050" dirty="0" err="1"/>
              <a:t>cosite</a:t>
            </a:r>
            <a:r>
              <a:rPr lang="es-ES" sz="1050" dirty="0"/>
              <a:t>.</a:t>
            </a:r>
          </a:p>
          <a:p>
            <a:pPr marL="1095375" lvl="3" indent="-285750">
              <a:buFont typeface="Vodafone Rg" panose="020B0606080202020204" pitchFamily="34" charset="0"/>
              <a:buChar char="–"/>
            </a:pPr>
            <a:r>
              <a:rPr lang="es-ES" sz="1050" dirty="0"/>
              <a:t>NORMVFLAG =FORBID_RMV_ENUM, en todas ellas, para que el ANR no pueda borrar  estas vecindades</a:t>
            </a:r>
            <a:r>
              <a:rPr lang="es-ES" sz="1100" dirty="0"/>
              <a:t>. </a:t>
            </a:r>
          </a:p>
          <a:p>
            <a:pPr lvl="2"/>
            <a:r>
              <a:rPr lang="es-ES" sz="1200" b="1" dirty="0" smtClean="0"/>
              <a:t>Importante</a:t>
            </a:r>
            <a:r>
              <a:rPr lang="es-ES" sz="1200" b="1" dirty="0"/>
              <a:t>: </a:t>
            </a:r>
            <a:endParaRPr lang="es-ES" sz="1200" dirty="0" smtClean="0"/>
          </a:p>
          <a:p>
            <a:pPr marL="1000125" lvl="2" indent="-285750">
              <a:buFont typeface="Arial" panose="020B0604020202020204" pitchFamily="34" charset="0"/>
              <a:buChar char="•"/>
            </a:pPr>
            <a:r>
              <a:rPr lang="es-ES" sz="1200" dirty="0" smtClean="0"/>
              <a:t>Para que el ANR defina el resto de vecindades a celdas de otras bandas, </a:t>
            </a:r>
            <a:r>
              <a:rPr lang="es-ES" sz="1200" dirty="0"/>
              <a:t>se ha debido definir como </a:t>
            </a:r>
            <a:r>
              <a:rPr lang="es-ES" sz="1200" dirty="0" smtClean="0"/>
              <a:t>frecuencias vecinas </a:t>
            </a:r>
            <a:r>
              <a:rPr lang="es-ES" sz="1200" dirty="0"/>
              <a:t>EUTRANINTERNFREQ la </a:t>
            </a:r>
            <a:r>
              <a:rPr lang="es-ES" sz="1200" dirty="0" smtClean="0"/>
              <a:t>banda 800 y la banda 1800 si aplica. </a:t>
            </a:r>
            <a:endParaRPr lang="es-ES" sz="1200" dirty="0"/>
          </a:p>
          <a:p>
            <a:pPr indent="0">
              <a:buNone/>
            </a:pPr>
            <a:endParaRPr lang="es-ES" sz="1600" dirty="0"/>
          </a:p>
          <a:p>
            <a:pPr indent="0">
              <a:buNone/>
            </a:pPr>
            <a:endParaRPr lang="es-ES" sz="1600" dirty="0" smtClean="0"/>
          </a:p>
          <a:p>
            <a:pPr marL="1000125" lvl="2" indent="-285750">
              <a:buFont typeface="Arial" panose="020B0604020202020204" pitchFamily="34" charset="0"/>
              <a:buChar char="•"/>
            </a:pPr>
            <a:endParaRPr lang="es-ES" sz="1200" dirty="0" smtClean="0"/>
          </a:p>
          <a:p>
            <a:pPr marL="1000125" lvl="2" indent="-285750">
              <a:buFont typeface="Arial" panose="020B0604020202020204" pitchFamily="34" charset="0"/>
              <a:buChar char="•"/>
            </a:pPr>
            <a:endParaRPr lang="es-ES" sz="1200" dirty="0"/>
          </a:p>
          <a:p>
            <a:pPr lvl="2"/>
            <a:endParaRPr lang="es-ES" sz="1100" dirty="0"/>
          </a:p>
          <a:p>
            <a:pPr indent="0">
              <a:buNone/>
            </a:pPr>
            <a:endParaRPr lang="es-ES" sz="1200" dirty="0"/>
          </a:p>
          <a:p>
            <a:pPr marL="942975" lvl="2" indent="-228600">
              <a:buAutoNum type="arabicPeriod"/>
            </a:pPr>
            <a:endParaRPr lang="es-ES" sz="1100" dirty="0" smtClean="0"/>
          </a:p>
        </p:txBody>
      </p:sp>
      <p:sp>
        <p:nvSpPr>
          <p:cNvPr id="4" name="3 Marcador de número de diapositiva"/>
          <p:cNvSpPr>
            <a:spLocks noGrp="1"/>
          </p:cNvSpPr>
          <p:nvPr>
            <p:ph type="sldNum" sz="quarter" idx="10"/>
          </p:nvPr>
        </p:nvSpPr>
        <p:spPr/>
        <p:txBody>
          <a:bodyPr/>
          <a:lstStyle/>
          <a:p>
            <a:pPr>
              <a:defRPr/>
            </a:pPr>
            <a:fld id="{E4E5A24B-4DAF-47BA-BBF4-BE646F438DB5}" type="slidenum">
              <a:rPr lang="en-GB" smtClean="0"/>
              <a:pPr>
                <a:defRPr/>
              </a:pPr>
              <a:t>50</a:t>
            </a:fld>
            <a:endParaRPr lang="en-GB"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1758" y="714405"/>
            <a:ext cx="1562375" cy="936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046256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599"/>
            <a:ext cx="8473044" cy="1042967"/>
          </a:xfrm>
        </p:spPr>
        <p:txBody>
          <a:bodyPr/>
          <a:lstStyle/>
          <a:p>
            <a:r>
              <a:rPr lang="es-ES" dirty="0" smtClean="0">
                <a:cs typeface="Arial" charset="0"/>
                <a:sym typeface="Wingdings" panose="05000000000000000000" pitchFamily="2" charset="2"/>
              </a:rPr>
              <a:t>Activación del HO </a:t>
            </a:r>
            <a:r>
              <a:rPr lang="es-ES" dirty="0" err="1" smtClean="0">
                <a:cs typeface="Arial" charset="0"/>
                <a:sym typeface="Wingdings" panose="05000000000000000000" pitchFamily="2" charset="2"/>
              </a:rPr>
              <a:t>Intrefreq</a:t>
            </a:r>
            <a:r>
              <a:rPr lang="es-ES" dirty="0" smtClean="0">
                <a:cs typeface="Arial" charset="0"/>
                <a:sym typeface="Wingdings" panose="05000000000000000000" pitchFamily="2" charset="2"/>
              </a:rPr>
              <a:t> basado en Prioridad para </a:t>
            </a:r>
            <a:r>
              <a:rPr lang="es-ES" dirty="0" err="1" smtClean="0">
                <a:cs typeface="Arial" charset="0"/>
                <a:sym typeface="Wingdings" panose="05000000000000000000" pitchFamily="2" charset="2"/>
              </a:rPr>
              <a:t>eNodos</a:t>
            </a:r>
            <a:r>
              <a:rPr lang="es-ES" dirty="0" smtClean="0">
                <a:cs typeface="Arial" charset="0"/>
                <a:sym typeface="Wingdings" panose="05000000000000000000" pitchFamily="2" charset="2"/>
              </a:rPr>
              <a:t> con más de una banda LTE – zona Roja</a:t>
            </a:r>
            <a:endParaRPr lang="es-ES" dirty="0">
              <a:cs typeface="Arial" charset="0"/>
            </a:endParaRPr>
          </a:p>
        </p:txBody>
      </p:sp>
      <p:sp>
        <p:nvSpPr>
          <p:cNvPr id="3" name="2 Marcador de contenido"/>
          <p:cNvSpPr>
            <a:spLocks noGrp="1"/>
          </p:cNvSpPr>
          <p:nvPr>
            <p:ph idx="1"/>
          </p:nvPr>
        </p:nvSpPr>
        <p:spPr>
          <a:xfrm>
            <a:off x="412874" y="1127050"/>
            <a:ext cx="8579922" cy="4944139"/>
          </a:xfrm>
        </p:spPr>
        <p:txBody>
          <a:bodyPr/>
          <a:lstStyle/>
          <a:p>
            <a:r>
              <a:rPr lang="es-ES" sz="1600" b="1" u="sng" dirty="0" smtClean="0"/>
              <a:t>SÓLO en </a:t>
            </a:r>
            <a:r>
              <a:rPr lang="es-ES" sz="1600" b="1" u="sng" dirty="0" err="1" smtClean="0"/>
              <a:t>eNodos</a:t>
            </a:r>
            <a:r>
              <a:rPr lang="es-ES" sz="1600" b="1" u="sng" dirty="0" smtClean="0"/>
              <a:t> con celdas de varias bandas LTE de distinta prioridad</a:t>
            </a:r>
            <a:r>
              <a:rPr lang="es-ES" sz="1600" dirty="0" smtClean="0"/>
              <a:t>, se debe activar el HO </a:t>
            </a:r>
            <a:r>
              <a:rPr lang="es-ES" sz="1600" dirty="0" err="1" smtClean="0"/>
              <a:t>interfreq</a:t>
            </a:r>
            <a:r>
              <a:rPr lang="es-ES" sz="1600" dirty="0" smtClean="0"/>
              <a:t> </a:t>
            </a:r>
            <a:r>
              <a:rPr lang="es-ES" sz="1600" dirty="0" err="1" smtClean="0"/>
              <a:t>based</a:t>
            </a:r>
            <a:r>
              <a:rPr lang="es-ES" sz="1600" dirty="0" smtClean="0"/>
              <a:t> </a:t>
            </a:r>
            <a:r>
              <a:rPr lang="es-ES" sz="1600" dirty="0" err="1" smtClean="0"/>
              <a:t>on</a:t>
            </a:r>
            <a:r>
              <a:rPr lang="es-ES" sz="1600" dirty="0" smtClean="0"/>
              <a:t> </a:t>
            </a:r>
            <a:r>
              <a:rPr lang="es-ES" sz="1600" dirty="0" err="1" smtClean="0"/>
              <a:t>priority</a:t>
            </a:r>
            <a:r>
              <a:rPr lang="es-ES" sz="1600" dirty="0" smtClean="0"/>
              <a:t> en las celdas menos prioritarias, para desviar tráfico en dedicado a las capas más prioritarias, y con mayor ancho de banda. </a:t>
            </a:r>
          </a:p>
          <a:p>
            <a:r>
              <a:rPr lang="es-ES" sz="1600" dirty="0" smtClean="0"/>
              <a:t>El HO </a:t>
            </a:r>
            <a:r>
              <a:rPr lang="es-ES" sz="1600" dirty="0" err="1" smtClean="0"/>
              <a:t>Ifreq</a:t>
            </a:r>
            <a:r>
              <a:rPr lang="es-ES" sz="1600" dirty="0" smtClean="0"/>
              <a:t> por Prioridad se activa con el siguiente comando, no activamos el modo </a:t>
            </a:r>
            <a:r>
              <a:rPr lang="es-ES" sz="1600" dirty="0" err="1" smtClean="0"/>
              <a:t>blind</a:t>
            </a:r>
            <a:r>
              <a:rPr lang="es-ES" sz="1600" dirty="0" smtClean="0"/>
              <a:t>:</a:t>
            </a:r>
          </a:p>
          <a:p>
            <a:pPr marL="0" indent="0">
              <a:buNone/>
            </a:pPr>
            <a:r>
              <a:rPr lang="en-GB" sz="1200" dirty="0" smtClean="0">
                <a:solidFill>
                  <a:srgbClr val="000099"/>
                </a:solidFill>
              </a:rPr>
              <a:t>MOD CELLALGOSWITCH:LOCALCELLID=</a:t>
            </a:r>
            <a:r>
              <a:rPr lang="en-GB" sz="1200" dirty="0" err="1" smtClean="0">
                <a:solidFill>
                  <a:srgbClr val="000099"/>
                </a:solidFill>
              </a:rPr>
              <a:t>x,FREQPRIORITYHOSWITCH</a:t>
            </a:r>
            <a:r>
              <a:rPr lang="en-GB" sz="1200" dirty="0" smtClean="0">
                <a:solidFill>
                  <a:srgbClr val="000099"/>
                </a:solidFill>
              </a:rPr>
              <a:t>=FreqPriorIFHOSwitch-1&amp;FreqPriorIFBlindHOSwitch-0;</a:t>
            </a:r>
          </a:p>
          <a:p>
            <a:r>
              <a:rPr lang="es-ES" sz="1600" dirty="0"/>
              <a:t>La tabla muestra a qué celdas se les debe activar este HO</a:t>
            </a:r>
            <a:r>
              <a:rPr lang="es-ES" sz="1600" dirty="0" smtClean="0"/>
              <a:t>:</a:t>
            </a:r>
          </a:p>
          <a:p>
            <a:endParaRPr lang="es-ES" dirty="0"/>
          </a:p>
          <a:p>
            <a:endParaRPr lang="es-ES" dirty="0" smtClean="0"/>
          </a:p>
          <a:p>
            <a:endParaRPr lang="es-ES" dirty="0"/>
          </a:p>
          <a:p>
            <a:endParaRPr lang="es-ES" dirty="0" smtClean="0"/>
          </a:p>
          <a:p>
            <a:endParaRPr lang="es-ES" dirty="0"/>
          </a:p>
          <a:p>
            <a:endParaRPr lang="es-ES" dirty="0" smtClean="0"/>
          </a:p>
          <a:p>
            <a:r>
              <a:rPr lang="es-ES" sz="1400" dirty="0" smtClean="0"/>
              <a:t>NOTA: Si se integran celdas de mayor prioridad en un </a:t>
            </a:r>
            <a:r>
              <a:rPr lang="es-ES" sz="1400" dirty="0" err="1" smtClean="0"/>
              <a:t>eNodo</a:t>
            </a:r>
            <a:r>
              <a:rPr lang="es-ES" sz="1400" dirty="0" smtClean="0"/>
              <a:t> donde ya hay celdas LTE </a:t>
            </a:r>
            <a:r>
              <a:rPr lang="es-ES" sz="1400" dirty="0" err="1" smtClean="0"/>
              <a:t>on</a:t>
            </a:r>
            <a:r>
              <a:rPr lang="es-ES" sz="1400" dirty="0" smtClean="0"/>
              <a:t> air, se debe activar el HO </a:t>
            </a:r>
            <a:r>
              <a:rPr lang="es-ES" sz="1400" dirty="0" err="1" smtClean="0"/>
              <a:t>Freq</a:t>
            </a:r>
            <a:r>
              <a:rPr lang="es-ES" sz="1400" dirty="0" smtClean="0"/>
              <a:t> por Prioridad en las celdas existentes de acuerdo a la tabla anterior</a:t>
            </a:r>
            <a:r>
              <a:rPr lang="es-ES" dirty="0" smtClean="0"/>
              <a:t>.</a:t>
            </a:r>
            <a:endParaRPr lang="es-ES" dirty="0"/>
          </a:p>
        </p:txBody>
      </p:sp>
      <p:sp>
        <p:nvSpPr>
          <p:cNvPr id="4" name="3 Marcador de número de diapositiva"/>
          <p:cNvSpPr>
            <a:spLocks noGrp="1"/>
          </p:cNvSpPr>
          <p:nvPr>
            <p:ph type="sldNum" sz="quarter" idx="10"/>
          </p:nvPr>
        </p:nvSpPr>
        <p:spPr/>
        <p:txBody>
          <a:bodyPr/>
          <a:lstStyle/>
          <a:p>
            <a:pPr>
              <a:defRPr/>
            </a:pPr>
            <a:fld id="{E4E5A24B-4DAF-47BA-BBF4-BE646F438DB5}" type="slidenum">
              <a:rPr lang="en-GB" smtClean="0"/>
              <a:pPr>
                <a:defRPr/>
              </a:pPr>
              <a:t>51</a:t>
            </a:fld>
            <a:endParaRPr lang="en-GB" dirty="0"/>
          </a:p>
        </p:txBody>
      </p:sp>
      <p:graphicFrame>
        <p:nvGraphicFramePr>
          <p:cNvPr id="5" name="4 Tabla"/>
          <p:cNvGraphicFramePr>
            <a:graphicFrameLocks noGrp="1"/>
          </p:cNvGraphicFramePr>
          <p:nvPr>
            <p:extLst>
              <p:ext uri="{D42A27DB-BD31-4B8C-83A1-F6EECF244321}">
                <p14:modId xmlns:p14="http://schemas.microsoft.com/office/powerpoint/2010/main" val="3582378644"/>
              </p:ext>
            </p:extLst>
          </p:nvPr>
        </p:nvGraphicFramePr>
        <p:xfrm>
          <a:off x="382773" y="3274826"/>
          <a:ext cx="7559748" cy="2349670"/>
        </p:xfrm>
        <a:graphic>
          <a:graphicData uri="http://schemas.openxmlformats.org/drawingml/2006/table">
            <a:tbl>
              <a:tblPr/>
              <a:tblGrid>
                <a:gridCol w="2551813"/>
                <a:gridCol w="5007935"/>
              </a:tblGrid>
              <a:tr h="450622">
                <a:tc>
                  <a:txBody>
                    <a:bodyPr/>
                    <a:lstStyle/>
                    <a:p>
                      <a:pPr algn="l" fontAlgn="b"/>
                      <a:endParaRPr lang="en-GB" sz="1200" b="1" i="0" u="none" strike="noStrike" dirty="0">
                        <a:solidFill>
                          <a:srgbClr val="000000"/>
                        </a:solidFill>
                        <a:effectLst/>
                        <a:latin typeface="Calibri"/>
                      </a:endParaRPr>
                    </a:p>
                  </a:txBody>
                  <a:tcPr marL="8047" marR="8047" marT="804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s-ES" sz="1600" b="1" i="0" u="none" strike="noStrike" dirty="0" smtClean="0">
                          <a:solidFill>
                            <a:srgbClr val="FFFFFF"/>
                          </a:solidFill>
                          <a:effectLst/>
                          <a:latin typeface="Calibri"/>
                        </a:rPr>
                        <a:t>ACTIVAR INTERFREQ</a:t>
                      </a:r>
                      <a:r>
                        <a:rPr lang="es-ES" sz="1600" b="1" i="0" u="none" strike="noStrike" baseline="0" dirty="0" smtClean="0">
                          <a:solidFill>
                            <a:srgbClr val="FFFFFF"/>
                          </a:solidFill>
                          <a:effectLst/>
                          <a:latin typeface="Calibri"/>
                        </a:rPr>
                        <a:t> HO BASED ON PRIO SI: </a:t>
                      </a:r>
                      <a:endParaRPr lang="en-GB" sz="1600" b="1" i="0" u="none" strike="noStrike" dirty="0">
                        <a:solidFill>
                          <a:srgbClr val="FFFFFF"/>
                        </a:solidFill>
                        <a:effectLst/>
                        <a:latin typeface="Calibri"/>
                      </a:endParaRPr>
                    </a:p>
                  </a:txBody>
                  <a:tcPr marL="8047" marR="8047" marT="8047"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r h="474762">
                <a:tc>
                  <a:txBody>
                    <a:bodyPr/>
                    <a:lstStyle/>
                    <a:p>
                      <a:pPr algn="ctr" fontAlgn="ctr"/>
                      <a:r>
                        <a:rPr lang="en-GB" sz="1400" b="1" i="0" u="none" strike="noStrike" dirty="0" err="1" smtClean="0">
                          <a:solidFill>
                            <a:srgbClr val="FFFFFF"/>
                          </a:solidFill>
                          <a:effectLst/>
                          <a:latin typeface="Calibri"/>
                        </a:rPr>
                        <a:t>Celdas</a:t>
                      </a:r>
                      <a:r>
                        <a:rPr lang="en-GB" sz="1400" b="1" i="0" u="none" strike="noStrike" dirty="0" smtClean="0">
                          <a:solidFill>
                            <a:srgbClr val="FFFFFF"/>
                          </a:solidFill>
                          <a:effectLst/>
                          <a:latin typeface="Calibri"/>
                        </a:rPr>
                        <a:t> LTE 800 (Prio5)</a:t>
                      </a:r>
                      <a:endParaRPr lang="en-GB" sz="1400" b="1" i="0" u="none" strike="noStrike" dirty="0">
                        <a:solidFill>
                          <a:srgbClr val="FFFFFF"/>
                        </a:solidFill>
                        <a:effectLst/>
                        <a:latin typeface="Calibri"/>
                      </a:endParaRPr>
                    </a:p>
                  </a:txBody>
                  <a:tcPr marL="8047" marR="8047" marT="8047"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s-ES" sz="1100" b="0" i="0" u="none" strike="noStrike" dirty="0" smtClean="0">
                          <a:solidFill>
                            <a:srgbClr val="000000"/>
                          </a:solidFill>
                          <a:effectLst/>
                          <a:latin typeface="Calibri"/>
                        </a:rPr>
                        <a:t>SOLO SI EXISTE  L1800 (P6) </a:t>
                      </a:r>
                      <a:r>
                        <a:rPr lang="es-ES" sz="1100" b="0" i="0" u="none" strike="noStrike" dirty="0" err="1" smtClean="0">
                          <a:solidFill>
                            <a:srgbClr val="000000"/>
                          </a:solidFill>
                          <a:effectLst/>
                          <a:latin typeface="Calibri"/>
                        </a:rPr>
                        <a:t>cosite</a:t>
                      </a:r>
                      <a:endParaRPr lang="en-GB" sz="1100" b="0" i="0" u="none" strike="noStrike" dirty="0">
                        <a:solidFill>
                          <a:srgbClr val="000000"/>
                        </a:solidFill>
                        <a:effectLst/>
                        <a:latin typeface="Calibri"/>
                      </a:endParaRPr>
                    </a:p>
                  </a:txBody>
                  <a:tcPr marL="8047" marR="8047" marT="80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474762">
                <a:tc>
                  <a:txBody>
                    <a:bodyPr/>
                    <a:lstStyle/>
                    <a:p>
                      <a:pPr algn="ctr" fontAlgn="ctr"/>
                      <a:r>
                        <a:rPr lang="en-GB" sz="1400" b="1" i="0" u="none" strike="noStrike" dirty="0" err="1" smtClean="0">
                          <a:solidFill>
                            <a:srgbClr val="FFFFFF"/>
                          </a:solidFill>
                          <a:effectLst/>
                          <a:latin typeface="Calibri"/>
                        </a:rPr>
                        <a:t>Celda</a:t>
                      </a:r>
                      <a:r>
                        <a:rPr lang="en-GB" sz="1400" b="1" i="0" u="none" strike="noStrike" baseline="0" dirty="0" smtClean="0">
                          <a:solidFill>
                            <a:srgbClr val="FFFFFF"/>
                          </a:solidFill>
                          <a:effectLst/>
                          <a:latin typeface="Calibri"/>
                        </a:rPr>
                        <a:t> L</a:t>
                      </a:r>
                      <a:r>
                        <a:rPr lang="en-GB" sz="1400" b="1" i="0" u="none" strike="noStrike" dirty="0" smtClean="0">
                          <a:solidFill>
                            <a:srgbClr val="FFFFFF"/>
                          </a:solidFill>
                          <a:effectLst/>
                          <a:latin typeface="Calibri"/>
                        </a:rPr>
                        <a:t>TE 1800 (Prio6)</a:t>
                      </a:r>
                      <a:r>
                        <a:rPr lang="en-GB" sz="1400" b="1" i="0" u="none" strike="noStrike" baseline="0" dirty="0" smtClean="0">
                          <a:solidFill>
                            <a:srgbClr val="FFFFFF"/>
                          </a:solidFill>
                          <a:effectLst/>
                          <a:latin typeface="Calibri"/>
                        </a:rPr>
                        <a:t> </a:t>
                      </a:r>
                      <a:endParaRPr lang="en-GB" sz="1400" b="1" i="0" u="none" strike="noStrike" dirty="0">
                        <a:solidFill>
                          <a:srgbClr val="FFFFFF"/>
                        </a:solidFill>
                        <a:effectLst/>
                        <a:latin typeface="Calibri"/>
                      </a:endParaRPr>
                    </a:p>
                  </a:txBody>
                  <a:tcPr marL="8047" marR="8047" marT="80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s-ES" sz="1100" b="0" i="0" u="none" strike="noStrike" dirty="0" smtClean="0">
                          <a:solidFill>
                            <a:srgbClr val="000000"/>
                          </a:solidFill>
                          <a:effectLst/>
                          <a:latin typeface="Calibri"/>
                        </a:rPr>
                        <a:t>SOLO SI EXISTE L2600 (P7) </a:t>
                      </a:r>
                      <a:r>
                        <a:rPr lang="es-ES" sz="1100" b="0" i="0" u="none" strike="noStrike" dirty="0" err="1" smtClean="0">
                          <a:solidFill>
                            <a:srgbClr val="000000"/>
                          </a:solidFill>
                          <a:effectLst/>
                          <a:latin typeface="Calibri"/>
                        </a:rPr>
                        <a:t>cosite</a:t>
                      </a:r>
                      <a:endParaRPr lang="en-GB" sz="1100" b="0" i="0" u="none" strike="noStrike" dirty="0" smtClean="0">
                        <a:solidFill>
                          <a:srgbClr val="000000"/>
                        </a:solidFill>
                        <a:effectLst/>
                        <a:latin typeface="Calibri"/>
                      </a:endParaRPr>
                    </a:p>
                    <a:p>
                      <a:pPr algn="ctr" fontAlgn="ctr"/>
                      <a:endParaRPr lang="en-GB" sz="1100" b="0" i="0" u="none" strike="noStrike" baseline="30000" dirty="0" smtClean="0">
                        <a:solidFill>
                          <a:srgbClr val="000000"/>
                        </a:solidFill>
                        <a:effectLst/>
                        <a:latin typeface="Calibri"/>
                      </a:endParaRPr>
                    </a:p>
                  </a:txBody>
                  <a:tcPr marL="8047" marR="8047" marT="8047"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474762">
                <a:tc>
                  <a:txBody>
                    <a:bodyPr/>
                    <a:lstStyle/>
                    <a:p>
                      <a:pPr algn="ctr" fontAlgn="ctr"/>
                      <a:r>
                        <a:rPr lang="es-ES" sz="1400" b="1" i="0" u="none" strike="noStrike" dirty="0" smtClean="0">
                          <a:solidFill>
                            <a:srgbClr val="FFFFFF"/>
                          </a:solidFill>
                          <a:effectLst/>
                          <a:latin typeface="Calibri"/>
                        </a:rPr>
                        <a:t>Celda LTE 2100 (Prio5)</a:t>
                      </a:r>
                      <a:endParaRPr lang="en-GB" sz="1400" b="1" i="0" u="none" strike="noStrike" dirty="0">
                        <a:solidFill>
                          <a:srgbClr val="FFFFFF"/>
                        </a:solidFill>
                        <a:effectLst/>
                        <a:latin typeface="Calibri"/>
                      </a:endParaRPr>
                    </a:p>
                  </a:txBody>
                  <a:tcPr marL="8047" marR="8047" marT="80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s-ES" sz="1100" b="0" i="0" u="none" strike="noStrike" dirty="0" smtClean="0">
                          <a:solidFill>
                            <a:srgbClr val="000000"/>
                          </a:solidFill>
                          <a:effectLst/>
                          <a:latin typeface="Calibri"/>
                        </a:rPr>
                        <a:t>SOLO SI EXISTE L2600 (P7) </a:t>
                      </a:r>
                      <a:r>
                        <a:rPr lang="es-ES" sz="1100" b="0" i="0" u="none" strike="noStrike" dirty="0" err="1" smtClean="0">
                          <a:solidFill>
                            <a:srgbClr val="000000"/>
                          </a:solidFill>
                          <a:effectLst/>
                          <a:latin typeface="Calibri"/>
                        </a:rPr>
                        <a:t>cosite</a:t>
                      </a:r>
                      <a:r>
                        <a:rPr lang="es-ES" sz="1100" b="0" i="0" u="none" strike="noStrike" dirty="0" smtClean="0">
                          <a:solidFill>
                            <a:srgbClr val="000000"/>
                          </a:solidFill>
                          <a:effectLst/>
                          <a:latin typeface="Calibri"/>
                        </a:rPr>
                        <a:t>. </a:t>
                      </a:r>
                    </a:p>
                    <a:p>
                      <a:pPr marL="0" marR="0" indent="0" algn="ctr" defTabSz="914400" rtl="0" eaLnBrk="1" fontAlgn="ctr" latinLnBrk="0" hangingPunct="1">
                        <a:lnSpc>
                          <a:spcPct val="100000"/>
                        </a:lnSpc>
                        <a:spcBef>
                          <a:spcPts val="0"/>
                        </a:spcBef>
                        <a:spcAft>
                          <a:spcPts val="0"/>
                        </a:spcAft>
                        <a:buClrTx/>
                        <a:buSzTx/>
                        <a:buFontTx/>
                        <a:buNone/>
                        <a:tabLst/>
                        <a:defRPr/>
                      </a:pPr>
                      <a:r>
                        <a:rPr lang="es-ES" sz="1100" b="0" i="0" u="none" strike="noStrike" dirty="0" smtClean="0">
                          <a:solidFill>
                            <a:srgbClr val="000000"/>
                          </a:solidFill>
                          <a:effectLst/>
                          <a:latin typeface="Calibri"/>
                        </a:rPr>
                        <a:t>Nunca existirá L1800 </a:t>
                      </a:r>
                      <a:r>
                        <a:rPr lang="es-ES" sz="1100" b="0" i="0" u="none" strike="noStrike" dirty="0" err="1" smtClean="0">
                          <a:solidFill>
                            <a:srgbClr val="000000"/>
                          </a:solidFill>
                          <a:effectLst/>
                          <a:latin typeface="Calibri"/>
                        </a:rPr>
                        <a:t>cosite</a:t>
                      </a:r>
                      <a:r>
                        <a:rPr lang="es-ES" sz="1100" b="0" i="0" u="none" strike="noStrike" dirty="0" smtClean="0">
                          <a:solidFill>
                            <a:srgbClr val="000000"/>
                          </a:solidFill>
                          <a:effectLst/>
                          <a:latin typeface="Calibri"/>
                        </a:rPr>
                        <a:t>.</a:t>
                      </a:r>
                      <a:endParaRPr lang="en-GB" sz="1100" b="0" i="0" u="none" strike="noStrike" baseline="30000" dirty="0" smtClean="0">
                        <a:solidFill>
                          <a:srgbClr val="000000"/>
                        </a:solidFill>
                        <a:effectLst/>
                        <a:latin typeface="Calibri"/>
                      </a:endParaRPr>
                    </a:p>
                  </a:txBody>
                  <a:tcPr marL="8047" marR="8047" marT="8047"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474762">
                <a:tc>
                  <a:txBody>
                    <a:bodyPr/>
                    <a:lstStyle/>
                    <a:p>
                      <a:pPr algn="ctr" fontAlgn="ctr"/>
                      <a:r>
                        <a:rPr lang="en-GB" sz="1400" b="1" i="0" u="none" strike="noStrike" dirty="0" err="1" smtClean="0">
                          <a:solidFill>
                            <a:srgbClr val="FFFFFF"/>
                          </a:solidFill>
                          <a:effectLst/>
                          <a:latin typeface="Calibri"/>
                        </a:rPr>
                        <a:t>Celda</a:t>
                      </a:r>
                      <a:r>
                        <a:rPr lang="en-GB" sz="1400" b="1" i="0" u="none" strike="noStrike" dirty="0" smtClean="0">
                          <a:solidFill>
                            <a:srgbClr val="FFFFFF"/>
                          </a:solidFill>
                          <a:effectLst/>
                          <a:latin typeface="Calibri"/>
                        </a:rPr>
                        <a:t> LTE 2600 (Prio7)</a:t>
                      </a:r>
                      <a:endParaRPr lang="en-GB" sz="1400" b="1" i="0" u="none" strike="noStrike" dirty="0">
                        <a:solidFill>
                          <a:srgbClr val="FFFFFF"/>
                        </a:solidFill>
                        <a:effectLst/>
                        <a:latin typeface="Calibri"/>
                      </a:endParaRPr>
                    </a:p>
                  </a:txBody>
                  <a:tcPr marL="8047" marR="8047" marT="80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s-ES" sz="1100" b="0" i="0" u="none" strike="noStrike" dirty="0" smtClean="0">
                          <a:solidFill>
                            <a:srgbClr val="000000"/>
                          </a:solidFill>
                          <a:effectLst/>
                          <a:latin typeface="Calibri"/>
                        </a:rPr>
                        <a:t>NUNCA. No</a:t>
                      </a:r>
                      <a:r>
                        <a:rPr lang="es-ES" sz="1100" b="0" i="0" u="none" strike="noStrike" baseline="0" dirty="0" smtClean="0">
                          <a:solidFill>
                            <a:srgbClr val="000000"/>
                          </a:solidFill>
                          <a:effectLst/>
                          <a:latin typeface="Calibri"/>
                        </a:rPr>
                        <a:t> hay capas más prioritarias que el 2600.</a:t>
                      </a:r>
                      <a:endParaRPr lang="en-GB" sz="1100" b="0" i="0" u="none" strike="noStrike" dirty="0" smtClean="0">
                        <a:solidFill>
                          <a:srgbClr val="000000"/>
                        </a:solidFill>
                        <a:effectLst/>
                        <a:latin typeface="Calibri"/>
                      </a:endParaRPr>
                    </a:p>
                    <a:p>
                      <a:pPr marL="0" marR="0" indent="0" algn="ctr" defTabSz="914400" rtl="0" eaLnBrk="1" fontAlgn="ctr" latinLnBrk="0" hangingPunct="1">
                        <a:lnSpc>
                          <a:spcPct val="100000"/>
                        </a:lnSpc>
                        <a:spcBef>
                          <a:spcPts val="0"/>
                        </a:spcBef>
                        <a:spcAft>
                          <a:spcPts val="0"/>
                        </a:spcAft>
                        <a:buClrTx/>
                        <a:buSzTx/>
                        <a:buFontTx/>
                        <a:buNone/>
                        <a:tabLst/>
                        <a:defRPr/>
                      </a:pPr>
                      <a:endParaRPr lang="en-GB" sz="1100" b="0" i="0" u="none" strike="noStrike" baseline="30000" dirty="0" smtClean="0">
                        <a:solidFill>
                          <a:srgbClr val="000000"/>
                        </a:solidFill>
                        <a:effectLst/>
                        <a:latin typeface="Calibri"/>
                      </a:endParaRPr>
                    </a:p>
                  </a:txBody>
                  <a:tcPr marL="8047" marR="8047" marT="8047"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E9D9"/>
                    </a:solidFill>
                  </a:tcPr>
                </a:tc>
              </a:tr>
            </a:tbl>
          </a:graphicData>
        </a:graphic>
      </p:graphicFrame>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5892" y="1961310"/>
            <a:ext cx="1147624" cy="687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614768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90474"/>
            <a:ext cx="7354888" cy="1042967"/>
          </a:xfrm>
        </p:spPr>
        <p:txBody>
          <a:bodyPr/>
          <a:lstStyle/>
          <a:p>
            <a:r>
              <a:rPr lang="es-ES" dirty="0" smtClean="0"/>
              <a:t>Adecuaciones en red 4G existente – </a:t>
            </a:r>
            <a:br>
              <a:rPr lang="es-ES" dirty="0" smtClean="0"/>
            </a:br>
            <a:r>
              <a:rPr lang="es-ES" dirty="0" smtClean="0"/>
              <a:t>Zona Roja y Naranja</a:t>
            </a:r>
            <a:endParaRPr lang="en-GB" dirty="0"/>
          </a:p>
        </p:txBody>
      </p:sp>
      <p:sp>
        <p:nvSpPr>
          <p:cNvPr id="3" name="2 Marcador de contenido"/>
          <p:cNvSpPr>
            <a:spLocks noGrp="1"/>
          </p:cNvSpPr>
          <p:nvPr>
            <p:ph idx="1"/>
          </p:nvPr>
        </p:nvSpPr>
        <p:spPr>
          <a:xfrm>
            <a:off x="421573" y="1387819"/>
            <a:ext cx="8330541" cy="3635443"/>
          </a:xfrm>
        </p:spPr>
        <p:txBody>
          <a:bodyPr/>
          <a:lstStyle/>
          <a:p>
            <a:r>
              <a:rPr lang="es-ES" dirty="0" smtClean="0"/>
              <a:t>Cuando se integran nuevas celdas en un </a:t>
            </a:r>
            <a:r>
              <a:rPr lang="es-ES" dirty="0" err="1" smtClean="0"/>
              <a:t>eNodeB</a:t>
            </a:r>
            <a:r>
              <a:rPr lang="es-ES" dirty="0" smtClean="0"/>
              <a:t> o en una zona donde ya hay otros LTE </a:t>
            </a:r>
            <a:r>
              <a:rPr lang="es-ES" dirty="0" err="1" smtClean="0"/>
              <a:t>on</a:t>
            </a:r>
            <a:r>
              <a:rPr lang="es-ES" dirty="0" smtClean="0"/>
              <a:t> air, se debe adecuar la red 4G existente para permitir la </a:t>
            </a:r>
            <a:r>
              <a:rPr lang="es-ES" dirty="0" err="1" smtClean="0"/>
              <a:t>reselección</a:t>
            </a:r>
            <a:r>
              <a:rPr lang="es-ES" dirty="0" smtClean="0"/>
              <a:t> y </a:t>
            </a:r>
            <a:r>
              <a:rPr lang="es-ES" dirty="0" err="1" smtClean="0"/>
              <a:t>handover</a:t>
            </a:r>
            <a:r>
              <a:rPr lang="es-ES" dirty="0"/>
              <a:t> </a:t>
            </a:r>
            <a:r>
              <a:rPr lang="es-ES" dirty="0" smtClean="0"/>
              <a:t>hacia las nuevas celdas integradas:</a:t>
            </a:r>
          </a:p>
          <a:p>
            <a:pPr lvl="1"/>
            <a:r>
              <a:rPr lang="es-ES" sz="1600" dirty="0" smtClean="0"/>
              <a:t>Siempre debe definirse la frecuencia de las nuevas celdas integradas como frecuencia vecina </a:t>
            </a:r>
            <a:r>
              <a:rPr lang="es-ES" sz="1600" dirty="0" err="1" smtClean="0"/>
              <a:t>interfreq</a:t>
            </a:r>
            <a:r>
              <a:rPr lang="es-ES" sz="1600" dirty="0" smtClean="0"/>
              <a:t> (EUTRANINTERNFREQ) de las celdas LTE existentes de otra banda.  Ver Tabla siguiente </a:t>
            </a:r>
            <a:r>
              <a:rPr lang="es-ES" sz="1600" dirty="0" err="1" smtClean="0"/>
              <a:t>slide</a:t>
            </a:r>
            <a:endParaRPr lang="es-ES" sz="1600" dirty="0" smtClean="0"/>
          </a:p>
          <a:p>
            <a:pPr lvl="1"/>
            <a:r>
              <a:rPr lang="es-ES" sz="1600" dirty="0" smtClean="0"/>
              <a:t>Sólo para las celdas LTE del mismo </a:t>
            </a:r>
            <a:r>
              <a:rPr lang="es-ES" sz="1600" dirty="0" err="1" smtClean="0"/>
              <a:t>eNodeB</a:t>
            </a:r>
            <a:r>
              <a:rPr lang="es-ES" sz="1600" dirty="0" smtClean="0"/>
              <a:t> (sólo zona Roja): Debe definirse la nueva celda integrada como vecina </a:t>
            </a:r>
            <a:r>
              <a:rPr lang="es-ES" sz="1600" dirty="0" err="1" smtClean="0"/>
              <a:t>interfreq</a:t>
            </a:r>
            <a:r>
              <a:rPr lang="es-ES" sz="1600" dirty="0" smtClean="0"/>
              <a:t>  de las celdas LTE </a:t>
            </a:r>
            <a:r>
              <a:rPr lang="es-ES" sz="1600" dirty="0" err="1" smtClean="0"/>
              <a:t>cosite</a:t>
            </a:r>
            <a:r>
              <a:rPr lang="es-ES" sz="1600" dirty="0" smtClean="0"/>
              <a:t> de otra banda. </a:t>
            </a:r>
          </a:p>
          <a:p>
            <a:endParaRPr lang="es-ES" dirty="0" smtClean="0"/>
          </a:p>
          <a:p>
            <a:pPr marL="0" indent="0">
              <a:buNone/>
            </a:pPr>
            <a:endParaRPr lang="es-ES" dirty="0"/>
          </a:p>
          <a:p>
            <a:endParaRPr lang="en-GB" dirty="0"/>
          </a:p>
        </p:txBody>
      </p:sp>
      <p:sp>
        <p:nvSpPr>
          <p:cNvPr id="4" name="3 Marcador de número de diapositiva"/>
          <p:cNvSpPr>
            <a:spLocks noGrp="1"/>
          </p:cNvSpPr>
          <p:nvPr>
            <p:ph type="sldNum" sz="quarter" idx="10"/>
          </p:nvPr>
        </p:nvSpPr>
        <p:spPr/>
        <p:txBody>
          <a:bodyPr/>
          <a:lstStyle/>
          <a:p>
            <a:pPr>
              <a:defRPr/>
            </a:pPr>
            <a:fld id="{E4E5A24B-4DAF-47BA-BBF4-BE646F438DB5}" type="slidenum">
              <a:rPr lang="en-GB" smtClean="0"/>
              <a:pPr>
                <a:defRPr/>
              </a:pPr>
              <a:t>52</a:t>
            </a:fld>
            <a:endParaRPr lang="en-GB"/>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8268" y="144385"/>
            <a:ext cx="1147624" cy="687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0591" y="144385"/>
            <a:ext cx="1171892" cy="653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8 Rectángulo"/>
          <p:cNvSpPr/>
          <p:nvPr/>
        </p:nvSpPr>
        <p:spPr>
          <a:xfrm>
            <a:off x="667502" y="3885073"/>
            <a:ext cx="7632777" cy="1180699"/>
          </a:xfrm>
          <a:prstGeom prst="rect">
            <a:avLst/>
          </a:prstGeom>
        </p:spPr>
        <p:style>
          <a:lnRef idx="2">
            <a:schemeClr val="accent1"/>
          </a:lnRef>
          <a:fillRef idx="1">
            <a:schemeClr val="lt1"/>
          </a:fillRef>
          <a:effectRef idx="0">
            <a:schemeClr val="accent1"/>
          </a:effectRef>
          <a:fontRef idx="minor">
            <a:schemeClr val="dk1"/>
          </a:fontRef>
        </p:style>
        <p:txBody>
          <a:bodyPr wrap="square" lIns="108000" tIns="36000" rIns="0" bIns="36000" anchor="ctr" anchorCtr="0">
            <a:spAutoFit/>
          </a:bodyPr>
          <a:lstStyle/>
          <a:p>
            <a:pPr marL="285750" indent="-285750">
              <a:buClr>
                <a:srgbClr val="C00000"/>
              </a:buClr>
              <a:buFont typeface="Wingdings" panose="05000000000000000000" pitchFamily="2" charset="2"/>
              <a:buChar char="ü"/>
            </a:pPr>
            <a:r>
              <a:rPr lang="es-ES" dirty="0">
                <a:solidFill>
                  <a:schemeClr val="tx1"/>
                </a:solidFill>
              </a:rPr>
              <a:t>Adecuaciones en red existente Naranja: Se debe generar WO a Operaciones de ORANGE</a:t>
            </a:r>
          </a:p>
          <a:p>
            <a:pPr marL="285750" indent="-285750">
              <a:buClr>
                <a:srgbClr val="C00000"/>
              </a:buClr>
              <a:buFont typeface="Wingdings" panose="05000000000000000000" pitchFamily="2" charset="2"/>
              <a:buChar char="ü"/>
            </a:pPr>
            <a:r>
              <a:rPr lang="es-ES" dirty="0">
                <a:solidFill>
                  <a:schemeClr val="tx1"/>
                </a:solidFill>
              </a:rPr>
              <a:t>Adecuaciones en red existente </a:t>
            </a:r>
            <a:r>
              <a:rPr lang="es-ES" dirty="0" smtClean="0">
                <a:solidFill>
                  <a:schemeClr val="tx1"/>
                </a:solidFill>
              </a:rPr>
              <a:t>Roja</a:t>
            </a:r>
            <a:r>
              <a:rPr lang="es-ES" dirty="0">
                <a:solidFill>
                  <a:schemeClr val="tx1"/>
                </a:solidFill>
              </a:rPr>
              <a:t>: Se debe generar WO a Operaciones </a:t>
            </a:r>
            <a:r>
              <a:rPr lang="es-ES" dirty="0" err="1">
                <a:solidFill>
                  <a:schemeClr val="tx1"/>
                </a:solidFill>
              </a:rPr>
              <a:t>Vendor</a:t>
            </a:r>
            <a:r>
              <a:rPr lang="es-ES" dirty="0">
                <a:solidFill>
                  <a:schemeClr val="tx1"/>
                </a:solidFill>
              </a:rPr>
              <a:t> (</a:t>
            </a:r>
            <a:r>
              <a:rPr lang="es-ES" dirty="0" err="1">
                <a:solidFill>
                  <a:schemeClr val="tx1"/>
                </a:solidFill>
              </a:rPr>
              <a:t>Huawei</a:t>
            </a:r>
            <a:r>
              <a:rPr lang="es-ES" dirty="0">
                <a:solidFill>
                  <a:schemeClr val="tx1"/>
                </a:solidFill>
              </a:rPr>
              <a:t> o </a:t>
            </a:r>
            <a:r>
              <a:rPr lang="es-ES" dirty="0" smtClean="0">
                <a:solidFill>
                  <a:schemeClr val="tx1"/>
                </a:solidFill>
              </a:rPr>
              <a:t>Ericsson)</a:t>
            </a:r>
            <a:endParaRPr lang="es-ES" dirty="0">
              <a:solidFill>
                <a:schemeClr val="tx1"/>
              </a:solidFill>
            </a:endParaRPr>
          </a:p>
        </p:txBody>
      </p:sp>
    </p:spTree>
    <p:extLst>
      <p:ext uri="{BB962C8B-B14F-4D97-AF65-F5344CB8AC3E}">
        <p14:creationId xmlns:p14="http://schemas.microsoft.com/office/powerpoint/2010/main" val="270908798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90474"/>
            <a:ext cx="7354888" cy="1042967"/>
          </a:xfrm>
        </p:spPr>
        <p:txBody>
          <a:bodyPr/>
          <a:lstStyle/>
          <a:p>
            <a:r>
              <a:rPr lang="es-ES" dirty="0" smtClean="0"/>
              <a:t>Adecuaciones en red 4G existente – </a:t>
            </a:r>
            <a:br>
              <a:rPr lang="es-ES" dirty="0" smtClean="0"/>
            </a:br>
            <a:r>
              <a:rPr lang="es-ES" dirty="0" smtClean="0"/>
              <a:t>Zona Roja y Naranja</a:t>
            </a:r>
            <a:endParaRPr lang="en-GB" dirty="0"/>
          </a:p>
        </p:txBody>
      </p:sp>
      <p:sp>
        <p:nvSpPr>
          <p:cNvPr id="3" name="2 Marcador de contenido"/>
          <p:cNvSpPr>
            <a:spLocks noGrp="1"/>
          </p:cNvSpPr>
          <p:nvPr>
            <p:ph idx="1"/>
          </p:nvPr>
        </p:nvSpPr>
        <p:spPr>
          <a:xfrm>
            <a:off x="385947" y="1019684"/>
            <a:ext cx="8330541" cy="4895851"/>
          </a:xfrm>
        </p:spPr>
        <p:txBody>
          <a:bodyPr/>
          <a:lstStyle/>
          <a:p>
            <a:pPr marL="0" lvl="1" indent="0">
              <a:buNone/>
            </a:pPr>
            <a:r>
              <a:rPr lang="es-ES" b="1" dirty="0"/>
              <a:t>Tabla.  AÑADIR VECINDAD E</a:t>
            </a:r>
            <a:r>
              <a:rPr lang="es-ES" b="1" dirty="0" smtClean="0"/>
              <a:t>S en </a:t>
            </a:r>
            <a:r>
              <a:rPr lang="es-ES" b="1" dirty="0"/>
              <a:t>pestaña EUTRANINTERFREQ </a:t>
            </a:r>
          </a:p>
          <a:p>
            <a:pPr marL="0" lvl="1"/>
            <a:r>
              <a:rPr lang="es-ES" dirty="0"/>
              <a:t>(LOCALCELLID= celda existente, </a:t>
            </a:r>
          </a:p>
          <a:p>
            <a:pPr marL="0" lvl="1"/>
            <a:r>
              <a:rPr lang="es-ES" dirty="0"/>
              <a:t>EARFCN vecino = </a:t>
            </a:r>
            <a:r>
              <a:rPr lang="es-ES" dirty="0" err="1"/>
              <a:t>freq</a:t>
            </a:r>
            <a:r>
              <a:rPr lang="es-ES" dirty="0"/>
              <a:t> CELDA nueva integración)</a:t>
            </a:r>
          </a:p>
          <a:p>
            <a:endParaRPr lang="es-ES" sz="1600" dirty="0" smtClean="0"/>
          </a:p>
          <a:p>
            <a:pPr marL="0" indent="0">
              <a:buNone/>
            </a:pPr>
            <a:endParaRPr lang="es-ES" sz="1600" dirty="0"/>
          </a:p>
          <a:p>
            <a:endParaRPr lang="en-GB" sz="1600" dirty="0"/>
          </a:p>
        </p:txBody>
      </p:sp>
      <p:sp>
        <p:nvSpPr>
          <p:cNvPr id="4" name="3 Marcador de número de diapositiva"/>
          <p:cNvSpPr>
            <a:spLocks noGrp="1"/>
          </p:cNvSpPr>
          <p:nvPr>
            <p:ph type="sldNum" sz="quarter" idx="10"/>
          </p:nvPr>
        </p:nvSpPr>
        <p:spPr/>
        <p:txBody>
          <a:bodyPr/>
          <a:lstStyle/>
          <a:p>
            <a:pPr>
              <a:defRPr/>
            </a:pPr>
            <a:fld id="{E4E5A24B-4DAF-47BA-BBF4-BE646F438DB5}" type="slidenum">
              <a:rPr lang="en-GB" smtClean="0"/>
              <a:pPr>
                <a:defRPr/>
              </a:pPr>
              <a:t>53</a:t>
            </a:fld>
            <a:endParaRPr lang="en-GB"/>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8268" y="144385"/>
            <a:ext cx="1147624" cy="687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0591" y="144385"/>
            <a:ext cx="1171892" cy="653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54" name="53 Tabla"/>
          <p:cNvGraphicFramePr>
            <a:graphicFrameLocks noGrp="1"/>
          </p:cNvGraphicFramePr>
          <p:nvPr>
            <p:extLst>
              <p:ext uri="{D42A27DB-BD31-4B8C-83A1-F6EECF244321}">
                <p14:modId xmlns:p14="http://schemas.microsoft.com/office/powerpoint/2010/main" val="1367287566"/>
              </p:ext>
            </p:extLst>
          </p:nvPr>
        </p:nvGraphicFramePr>
        <p:xfrm>
          <a:off x="545081" y="1882899"/>
          <a:ext cx="6997698" cy="3667125"/>
        </p:xfrm>
        <a:graphic>
          <a:graphicData uri="http://schemas.openxmlformats.org/drawingml/2006/table">
            <a:tbl>
              <a:tblPr/>
              <a:tblGrid>
                <a:gridCol w="1069963"/>
                <a:gridCol w="2626935"/>
                <a:gridCol w="660160"/>
                <a:gridCol w="660160"/>
                <a:gridCol w="660160"/>
                <a:gridCol w="660160"/>
                <a:gridCol w="660160"/>
              </a:tblGrid>
              <a:tr h="238125">
                <a:tc>
                  <a:txBody>
                    <a:bodyPr/>
                    <a:lstStyle/>
                    <a:p>
                      <a:pPr algn="l" fontAlgn="b"/>
                      <a:r>
                        <a:rPr lang="en-GB" sz="1100" b="0" i="0" u="none" strike="noStrike" dirty="0">
                          <a:solidFill>
                            <a:srgbClr val="000000"/>
                          </a:solidFill>
                          <a:effectLst/>
                          <a:latin typeface="Calibri"/>
                        </a:rPr>
                        <a:t> </a:t>
                      </a:r>
                    </a:p>
                  </a:txBody>
                  <a:tcPr marL="9525" marR="9525" marT="9525" marB="0" anchor="b">
                    <a:lnL>
                      <a:noFill/>
                    </a:lnL>
                    <a:lnR>
                      <a:noFill/>
                    </a:lnR>
                    <a:lnT>
                      <a:noFill/>
                    </a:lnT>
                    <a:lnB>
                      <a:noFill/>
                    </a:lnB>
                    <a:solidFill>
                      <a:srgbClr val="FFFFFF"/>
                    </a:solidFill>
                  </a:tcPr>
                </a:tc>
                <a:tc>
                  <a:txBody>
                    <a:bodyPr/>
                    <a:lstStyle/>
                    <a:p>
                      <a:pPr algn="l" fontAlgn="b"/>
                      <a:r>
                        <a:rPr lang="en-GB" sz="1100" b="0" i="0" u="none" strike="noStrike">
                          <a:solidFill>
                            <a:srgbClr val="000000"/>
                          </a:solidFill>
                          <a:effectLst/>
                          <a:latin typeface="Calibri"/>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gridSpan="5">
                  <a:txBody>
                    <a:bodyPr/>
                    <a:lstStyle/>
                    <a:p>
                      <a:pPr algn="ctr" fontAlgn="ctr"/>
                      <a:r>
                        <a:rPr lang="es-ES" sz="1100" b="1" i="0" u="none" strike="noStrike" dirty="0">
                          <a:solidFill>
                            <a:srgbClr val="000000"/>
                          </a:solidFill>
                          <a:effectLst/>
                          <a:latin typeface="Calibri"/>
                        </a:rPr>
                        <a:t>BANDA DE LAS CELDAS DE NUEVA INTEGRACIÓN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r>
              <a:tr h="571500">
                <a:tc>
                  <a:txBody>
                    <a:bodyPr/>
                    <a:lstStyle/>
                    <a:p>
                      <a:pPr algn="l" fontAlgn="b"/>
                      <a:r>
                        <a:rPr lang="en-GB" sz="1100" b="0" i="0" u="none" strike="noStrike">
                          <a:solidFill>
                            <a:srgbClr val="000000"/>
                          </a:solidFill>
                          <a:effectLst/>
                          <a:latin typeface="Calibri"/>
                        </a:rPr>
                        <a:t>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GB" sz="1100" b="0" i="0" u="none" strike="noStrike">
                          <a:solidFill>
                            <a:srgbClr val="000000"/>
                          </a:solidFill>
                          <a:effectLst/>
                          <a:latin typeface="Calibri"/>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GB" sz="1100" b="1" i="0" u="none" strike="noStrike" dirty="0">
                          <a:solidFill>
                            <a:srgbClr val="000000"/>
                          </a:solidFill>
                          <a:effectLst/>
                          <a:latin typeface="Calibri"/>
                        </a:rPr>
                        <a:t>L800 - ZONA ROJA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ctr" fontAlgn="ctr"/>
                      <a:r>
                        <a:rPr lang="en-GB" sz="1100" b="1" i="0" u="none" strike="noStrike">
                          <a:solidFill>
                            <a:srgbClr val="000000"/>
                          </a:solidFill>
                          <a:effectLst/>
                          <a:latin typeface="Calibri"/>
                        </a:rPr>
                        <a:t>L800 - ZONA NARANJA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ctr" fontAlgn="ctr"/>
                      <a:r>
                        <a:rPr lang="en-GB" sz="1100" b="1" i="0" u="none" strike="noStrike">
                          <a:solidFill>
                            <a:srgbClr val="000000"/>
                          </a:solidFill>
                          <a:effectLst/>
                          <a:latin typeface="Calibri"/>
                        </a:rPr>
                        <a:t>L1800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fontAlgn="ctr"/>
                      <a:r>
                        <a:rPr lang="en-GB" sz="1100" b="1" i="0" u="none" strike="noStrike">
                          <a:solidFill>
                            <a:srgbClr val="000000"/>
                          </a:solidFill>
                          <a:effectLst/>
                          <a:latin typeface="Calibri"/>
                        </a:rPr>
                        <a:t>L2100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ctr" fontAlgn="ctr"/>
                      <a:r>
                        <a:rPr lang="en-GB" sz="1100" b="1" i="0" u="none" strike="noStrike">
                          <a:solidFill>
                            <a:srgbClr val="000000"/>
                          </a:solidFill>
                          <a:effectLst/>
                          <a:latin typeface="Calibri"/>
                        </a:rPr>
                        <a:t>L2600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r>
              <a:tr h="571500">
                <a:tc rowSpan="5">
                  <a:txBody>
                    <a:bodyPr/>
                    <a:lstStyle/>
                    <a:p>
                      <a:pPr algn="ctr" fontAlgn="ctr"/>
                      <a:r>
                        <a:rPr lang="es-ES" sz="1100" b="1" i="0" u="none" strike="noStrike" dirty="0">
                          <a:solidFill>
                            <a:srgbClr val="000000"/>
                          </a:solidFill>
                          <a:effectLst/>
                          <a:latin typeface="Calibri"/>
                        </a:rPr>
                        <a:t>AÑADIR FRECUENCIAS VECINAS (EARFCN) EN CELDAS EXISTENTES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ctr"/>
                      <a:r>
                        <a:rPr lang="en-GB" sz="1100" b="1" i="0" u="none" strike="noStrike" dirty="0">
                          <a:solidFill>
                            <a:srgbClr val="000000"/>
                          </a:solidFill>
                          <a:effectLst/>
                          <a:latin typeface="Calibri"/>
                        </a:rPr>
                        <a:t>EXISTENTE L800 - ZONA ROJA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GB" sz="1100" b="0" i="0" u="none" strike="noStrike" dirty="0">
                          <a:solidFill>
                            <a:srgbClr val="000000"/>
                          </a:solidFill>
                          <a:effectLst/>
                          <a:latin typeface="Calibri"/>
                        </a:rPr>
                        <a:t>NO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100" b="0" i="0" u="none" strike="noStrike" dirty="0">
                          <a:solidFill>
                            <a:srgbClr val="000000"/>
                          </a:solidFill>
                          <a:effectLst/>
                          <a:latin typeface="Calibri"/>
                        </a:rPr>
                        <a:t>NO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100" b="0" i="0" u="none" strike="noStrike" dirty="0" err="1">
                          <a:solidFill>
                            <a:srgbClr val="000000"/>
                          </a:solidFill>
                          <a:effectLst/>
                          <a:latin typeface="Calibri"/>
                        </a:rPr>
                        <a:t>añadir</a:t>
                      </a:r>
                      <a:r>
                        <a:rPr lang="en-GB" sz="1100" b="0" i="0" u="none" strike="noStrike" dirty="0">
                          <a:solidFill>
                            <a:srgbClr val="000000"/>
                          </a:solidFill>
                          <a:effectLst/>
                          <a:latin typeface="Calibri"/>
                        </a:rPr>
                        <a:t> EARFCN 1480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fontAlgn="ctr"/>
                      <a:r>
                        <a:rPr lang="es-ES" sz="1100" b="0" i="0" u="none" strike="noStrike">
                          <a:solidFill>
                            <a:srgbClr val="000000"/>
                          </a:solidFill>
                          <a:effectLst/>
                          <a:latin typeface="Calibri"/>
                        </a:rPr>
                        <a:t>añadir EARFCN 326 o 426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ctr" fontAlgn="ctr"/>
                      <a:r>
                        <a:rPr lang="en-GB" sz="1100" b="0" i="0" u="none" strike="noStrike">
                          <a:solidFill>
                            <a:srgbClr val="000000"/>
                          </a:solidFill>
                          <a:effectLst/>
                          <a:latin typeface="Calibri"/>
                        </a:rPr>
                        <a:t>añadir EARFCN 3250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r>
              <a:tr h="571500">
                <a:tc vMerge="1">
                  <a:txBody>
                    <a:bodyPr/>
                    <a:lstStyle/>
                    <a:p>
                      <a:endParaRPr lang="en-GB"/>
                    </a:p>
                  </a:txBody>
                  <a:tcPr/>
                </a:tc>
                <a:tc>
                  <a:txBody>
                    <a:bodyPr/>
                    <a:lstStyle/>
                    <a:p>
                      <a:pPr algn="ctr" fontAlgn="ctr"/>
                      <a:r>
                        <a:rPr lang="en-GB" sz="1100" b="1" i="0" u="none" strike="noStrike" dirty="0">
                          <a:solidFill>
                            <a:srgbClr val="000000"/>
                          </a:solidFill>
                          <a:effectLst/>
                          <a:latin typeface="Calibri"/>
                        </a:rPr>
                        <a:t>EXISTENTE L800 - ZONA NARANJA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GB" sz="1100" b="0" i="0" u="none" strike="noStrike">
                          <a:solidFill>
                            <a:srgbClr val="000000"/>
                          </a:solidFill>
                          <a:effectLst/>
                          <a:latin typeface="Calibri"/>
                        </a:rPr>
                        <a:t>NO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100" b="0" i="0" u="none" strike="noStrike" dirty="0">
                          <a:solidFill>
                            <a:srgbClr val="000000"/>
                          </a:solidFill>
                          <a:effectLst/>
                          <a:latin typeface="Calibri"/>
                        </a:rPr>
                        <a:t>NO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100" b="0" i="0" u="none" strike="noStrike" dirty="0" err="1">
                          <a:solidFill>
                            <a:srgbClr val="000000"/>
                          </a:solidFill>
                          <a:effectLst/>
                          <a:latin typeface="Calibri"/>
                        </a:rPr>
                        <a:t>añadir</a:t>
                      </a:r>
                      <a:r>
                        <a:rPr lang="en-GB" sz="1100" b="0" i="0" u="none" strike="noStrike" dirty="0">
                          <a:solidFill>
                            <a:srgbClr val="000000"/>
                          </a:solidFill>
                          <a:effectLst/>
                          <a:latin typeface="Calibri"/>
                        </a:rPr>
                        <a:t> EARFCN 1480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fontAlgn="ctr"/>
                      <a:r>
                        <a:rPr lang="es-ES" sz="1100" b="0" i="0" u="none" strike="noStrike" dirty="0">
                          <a:solidFill>
                            <a:srgbClr val="000000"/>
                          </a:solidFill>
                          <a:effectLst/>
                          <a:latin typeface="Calibri"/>
                        </a:rPr>
                        <a:t>añadir EARFCN 326 o 426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ctr" fontAlgn="ctr"/>
                      <a:r>
                        <a:rPr lang="en-GB" sz="1100" b="0" i="0" u="none" strike="noStrike">
                          <a:solidFill>
                            <a:srgbClr val="000000"/>
                          </a:solidFill>
                          <a:effectLst/>
                          <a:latin typeface="Calibri"/>
                        </a:rPr>
                        <a:t>añadir EARFCN 3250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r>
              <a:tr h="571500">
                <a:tc vMerge="1">
                  <a:txBody>
                    <a:bodyPr/>
                    <a:lstStyle/>
                    <a:p>
                      <a:endParaRPr lang="en-GB"/>
                    </a:p>
                  </a:txBody>
                  <a:tcPr/>
                </a:tc>
                <a:tc>
                  <a:txBody>
                    <a:bodyPr/>
                    <a:lstStyle/>
                    <a:p>
                      <a:pPr algn="ctr" fontAlgn="ctr"/>
                      <a:r>
                        <a:rPr lang="en-GB" sz="1100" b="1" i="0" u="none" strike="noStrike" dirty="0">
                          <a:solidFill>
                            <a:srgbClr val="000000"/>
                          </a:solidFill>
                          <a:effectLst/>
                          <a:latin typeface="Calibri"/>
                        </a:rPr>
                        <a:t>EXISTENTE L1800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GB" sz="1100" b="0" i="0" u="none" strike="noStrike">
                          <a:solidFill>
                            <a:srgbClr val="000000"/>
                          </a:solidFill>
                          <a:effectLst/>
                          <a:latin typeface="Calibri"/>
                        </a:rPr>
                        <a:t>añadir EARFCN 6300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ctr" fontAlgn="ctr"/>
                      <a:r>
                        <a:rPr lang="en-GB" sz="1100" b="0" i="0" u="none" strike="noStrike">
                          <a:solidFill>
                            <a:srgbClr val="000000"/>
                          </a:solidFill>
                          <a:effectLst/>
                          <a:latin typeface="Calibri"/>
                        </a:rPr>
                        <a:t>añadir EARFCN 6300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ctr" fontAlgn="ctr"/>
                      <a:r>
                        <a:rPr lang="en-GB" sz="1100" b="0" i="0" u="none" strike="noStrike">
                          <a:solidFill>
                            <a:srgbClr val="000000"/>
                          </a:solidFill>
                          <a:effectLst/>
                          <a:latin typeface="Calibri"/>
                        </a:rPr>
                        <a:t>NO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a:rPr>
                        <a:t>añadir EARFCN 326 o 426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ctr" fontAlgn="ctr"/>
                      <a:r>
                        <a:rPr lang="en-GB" sz="1100" b="0" i="0" u="none" strike="noStrike">
                          <a:solidFill>
                            <a:srgbClr val="000000"/>
                          </a:solidFill>
                          <a:effectLst/>
                          <a:latin typeface="Calibri"/>
                        </a:rPr>
                        <a:t>añadir EARFCN 3250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r>
              <a:tr h="571500">
                <a:tc vMerge="1">
                  <a:txBody>
                    <a:bodyPr/>
                    <a:lstStyle/>
                    <a:p>
                      <a:endParaRPr lang="en-GB"/>
                    </a:p>
                  </a:txBody>
                  <a:tcPr/>
                </a:tc>
                <a:tc>
                  <a:txBody>
                    <a:bodyPr/>
                    <a:lstStyle/>
                    <a:p>
                      <a:pPr algn="ctr" fontAlgn="ctr"/>
                      <a:r>
                        <a:rPr lang="en-GB" sz="1100" b="1" i="0" u="none" strike="noStrike" dirty="0">
                          <a:solidFill>
                            <a:srgbClr val="000000"/>
                          </a:solidFill>
                          <a:effectLst/>
                          <a:latin typeface="Calibri"/>
                        </a:rPr>
                        <a:t>EXISTENTE L2100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GB" sz="1100" b="0" i="0" u="none" strike="noStrike">
                          <a:solidFill>
                            <a:srgbClr val="000000"/>
                          </a:solidFill>
                          <a:effectLst/>
                          <a:latin typeface="Calibri"/>
                        </a:rPr>
                        <a:t>añadir EARFCN 6300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ctr" fontAlgn="ctr"/>
                      <a:r>
                        <a:rPr lang="en-GB" sz="1100" b="0" i="0" u="none" strike="noStrike">
                          <a:solidFill>
                            <a:srgbClr val="000000"/>
                          </a:solidFill>
                          <a:effectLst/>
                          <a:latin typeface="Calibri"/>
                        </a:rPr>
                        <a:t>añadir EARFCN 6300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ctr" fontAlgn="ctr"/>
                      <a:r>
                        <a:rPr lang="en-GB" sz="1100" b="0" i="0" u="none" strike="noStrike">
                          <a:solidFill>
                            <a:srgbClr val="000000"/>
                          </a:solidFill>
                          <a:effectLst/>
                          <a:latin typeface="Calibri"/>
                        </a:rPr>
                        <a:t>añadir EARFCN 1480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fontAlgn="ctr"/>
                      <a:r>
                        <a:rPr lang="en-GB" sz="1100" b="0" i="0" u="none" strike="noStrike">
                          <a:solidFill>
                            <a:srgbClr val="000000"/>
                          </a:solidFill>
                          <a:effectLst/>
                          <a:latin typeface="Calibri"/>
                        </a:rPr>
                        <a:t>NO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100" b="0" i="0" u="none" strike="noStrike" dirty="0" err="1">
                          <a:solidFill>
                            <a:srgbClr val="000000"/>
                          </a:solidFill>
                          <a:effectLst/>
                          <a:latin typeface="Calibri"/>
                        </a:rPr>
                        <a:t>añadir</a:t>
                      </a:r>
                      <a:r>
                        <a:rPr lang="en-GB" sz="1100" b="0" i="0" u="none" strike="noStrike" dirty="0">
                          <a:solidFill>
                            <a:srgbClr val="000000"/>
                          </a:solidFill>
                          <a:effectLst/>
                          <a:latin typeface="Calibri"/>
                        </a:rPr>
                        <a:t> EARFCN 3250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r>
              <a:tr h="571500">
                <a:tc vMerge="1">
                  <a:txBody>
                    <a:bodyPr/>
                    <a:lstStyle/>
                    <a:p>
                      <a:endParaRPr lang="en-GB"/>
                    </a:p>
                  </a:txBody>
                  <a:tcPr/>
                </a:tc>
                <a:tc>
                  <a:txBody>
                    <a:bodyPr/>
                    <a:lstStyle/>
                    <a:p>
                      <a:pPr algn="ctr" fontAlgn="ctr"/>
                      <a:r>
                        <a:rPr lang="en-GB" sz="1100" b="1" i="0" u="none" strike="noStrike" dirty="0">
                          <a:solidFill>
                            <a:srgbClr val="000000"/>
                          </a:solidFill>
                          <a:effectLst/>
                          <a:latin typeface="Calibri"/>
                        </a:rPr>
                        <a:t>EXISTENTE L2600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GB" sz="1100" b="0" i="0" u="none" strike="noStrike">
                          <a:solidFill>
                            <a:srgbClr val="000000"/>
                          </a:solidFill>
                          <a:effectLst/>
                          <a:latin typeface="Calibri"/>
                        </a:rPr>
                        <a:t>añadir EARFCN 6300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ctr" fontAlgn="ctr"/>
                      <a:r>
                        <a:rPr lang="en-GB" sz="1100" b="0" i="0" u="none" strike="noStrike">
                          <a:solidFill>
                            <a:srgbClr val="000000"/>
                          </a:solidFill>
                          <a:effectLst/>
                          <a:latin typeface="Calibri"/>
                        </a:rPr>
                        <a:t>añadir EARFCN 6300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ctr" fontAlgn="ctr"/>
                      <a:r>
                        <a:rPr lang="en-GB" sz="1100" b="0" i="0" u="none" strike="noStrike">
                          <a:solidFill>
                            <a:srgbClr val="000000"/>
                          </a:solidFill>
                          <a:effectLst/>
                          <a:latin typeface="Calibri"/>
                        </a:rPr>
                        <a:t>añadir EARFCN 1480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fontAlgn="ctr"/>
                      <a:r>
                        <a:rPr lang="es-ES" sz="1100" b="0" i="0" u="none" strike="noStrike">
                          <a:solidFill>
                            <a:srgbClr val="000000"/>
                          </a:solidFill>
                          <a:effectLst/>
                          <a:latin typeface="Calibri"/>
                        </a:rPr>
                        <a:t>añadir EARFCN 326 o 426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ctr" fontAlgn="ctr"/>
                      <a:r>
                        <a:rPr lang="en-GB" sz="1100" b="0" i="0" u="none" strike="noStrike" dirty="0">
                          <a:solidFill>
                            <a:srgbClr val="000000"/>
                          </a:solidFill>
                          <a:effectLst/>
                          <a:latin typeface="Calibri"/>
                        </a:rPr>
                        <a:t>NO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67676729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90474"/>
            <a:ext cx="7354888" cy="1042967"/>
          </a:xfrm>
        </p:spPr>
        <p:txBody>
          <a:bodyPr/>
          <a:lstStyle/>
          <a:p>
            <a:r>
              <a:rPr lang="es-ES" dirty="0" smtClean="0"/>
              <a:t>Adecuaciones en red 4G existente – </a:t>
            </a:r>
            <a:br>
              <a:rPr lang="es-ES" dirty="0" smtClean="0"/>
            </a:br>
            <a:r>
              <a:rPr lang="es-ES" dirty="0" smtClean="0"/>
              <a:t>sólo Zona Roja </a:t>
            </a:r>
            <a:endParaRPr lang="en-GB" dirty="0"/>
          </a:p>
        </p:txBody>
      </p:sp>
      <p:sp>
        <p:nvSpPr>
          <p:cNvPr id="3" name="2 Marcador de contenido"/>
          <p:cNvSpPr>
            <a:spLocks noGrp="1"/>
          </p:cNvSpPr>
          <p:nvPr>
            <p:ph idx="1"/>
          </p:nvPr>
        </p:nvSpPr>
        <p:spPr>
          <a:xfrm>
            <a:off x="385947" y="1080655"/>
            <a:ext cx="8330541" cy="4573623"/>
          </a:xfrm>
        </p:spPr>
        <p:txBody>
          <a:bodyPr/>
          <a:lstStyle/>
          <a:p>
            <a:r>
              <a:rPr lang="es-ES" sz="2000" dirty="0" smtClean="0"/>
              <a:t>Si el </a:t>
            </a:r>
            <a:r>
              <a:rPr lang="es-ES" sz="2000" dirty="0" err="1" smtClean="0"/>
              <a:t>eNodeB</a:t>
            </a:r>
            <a:r>
              <a:rPr lang="es-ES" sz="2000" dirty="0" smtClean="0"/>
              <a:t> donde se integran celdas ya tenía celdas LTE de otras bandas integradas, se debe definir las vecinas </a:t>
            </a:r>
            <a:r>
              <a:rPr lang="es-ES" sz="2000" dirty="0" err="1" smtClean="0"/>
              <a:t>interfreq</a:t>
            </a:r>
            <a:r>
              <a:rPr lang="es-ES" sz="2000" dirty="0" smtClean="0"/>
              <a:t> hacia las nuevas celdas, de acuerdo a  las páginas 45-48.</a:t>
            </a:r>
          </a:p>
          <a:p>
            <a:r>
              <a:rPr lang="es-ES" sz="2000" dirty="0" smtClean="0"/>
              <a:t>Pestaña a rellenar EUTRANINTERFREQNCELL</a:t>
            </a:r>
          </a:p>
          <a:p>
            <a:r>
              <a:rPr lang="es-ES" sz="2000" dirty="0" smtClean="0"/>
              <a:t>Sólo las vecinas necesarias para permitir los siguientes </a:t>
            </a:r>
            <a:r>
              <a:rPr lang="es-ES" sz="2000" dirty="0" err="1" smtClean="0"/>
              <a:t>Handovers</a:t>
            </a:r>
            <a:r>
              <a:rPr lang="es-ES" sz="2000" dirty="0" smtClean="0"/>
              <a:t>:</a:t>
            </a:r>
          </a:p>
          <a:p>
            <a:pPr lvl="1"/>
            <a:r>
              <a:rPr lang="es-ES" sz="1600" dirty="0" smtClean="0"/>
              <a:t>HO INTERFREQ POR COBERTURA a las nuevas celdas </a:t>
            </a:r>
            <a:r>
              <a:rPr lang="es-ES" sz="1600" dirty="0"/>
              <a:t>	</a:t>
            </a:r>
          </a:p>
          <a:p>
            <a:pPr lvl="2"/>
            <a:r>
              <a:rPr lang="es-ES" sz="1600" dirty="0" smtClean="0"/>
              <a:t>Si las nuevas celdas son L800, o </a:t>
            </a:r>
          </a:p>
          <a:p>
            <a:pPr lvl="2"/>
            <a:r>
              <a:rPr lang="es-ES" sz="1600" dirty="0" smtClean="0"/>
              <a:t>Si las nuevas celdas son L1800 (pero este caso sólo se define en las L2600 existentes) </a:t>
            </a:r>
          </a:p>
          <a:p>
            <a:pPr lvl="1"/>
            <a:r>
              <a:rPr lang="es-ES" sz="1600" dirty="0" smtClean="0"/>
              <a:t>HO INTERFREQ POR PRIORIDAD a las nuevas celdas</a:t>
            </a:r>
          </a:p>
          <a:p>
            <a:pPr lvl="2"/>
            <a:r>
              <a:rPr lang="es-ES" sz="1600" dirty="0" smtClean="0"/>
              <a:t>Si las nuevas celdas tienen una prioridad MAYOR que las existentes</a:t>
            </a:r>
          </a:p>
          <a:p>
            <a:endParaRPr lang="en-GB" sz="2000" dirty="0"/>
          </a:p>
        </p:txBody>
      </p:sp>
      <p:sp>
        <p:nvSpPr>
          <p:cNvPr id="4" name="3 Marcador de número de diapositiva"/>
          <p:cNvSpPr>
            <a:spLocks noGrp="1"/>
          </p:cNvSpPr>
          <p:nvPr>
            <p:ph type="sldNum" sz="quarter" idx="10"/>
          </p:nvPr>
        </p:nvSpPr>
        <p:spPr/>
        <p:txBody>
          <a:bodyPr/>
          <a:lstStyle/>
          <a:p>
            <a:pPr>
              <a:defRPr/>
            </a:pPr>
            <a:fld id="{E4E5A24B-4DAF-47BA-BBF4-BE646F438DB5}" type="slidenum">
              <a:rPr lang="en-GB" smtClean="0"/>
              <a:pPr>
                <a:defRPr/>
              </a:pPr>
              <a:t>54</a:t>
            </a:fld>
            <a:endParaRPr lang="en-GB"/>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9027" y="144385"/>
            <a:ext cx="1147624" cy="687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855889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a:spLocks noGrp="1"/>
          </p:cNvSpPr>
          <p:nvPr>
            <p:ph type="sldNum" sz="quarter" idx="10"/>
          </p:nvPr>
        </p:nvSpPr>
        <p:spPr/>
        <p:txBody>
          <a:bodyPr/>
          <a:lstStyle/>
          <a:p>
            <a:pPr>
              <a:defRPr/>
            </a:pPr>
            <a:fld id="{E4E5A24B-4DAF-47BA-BBF4-BE646F438DB5}" type="slidenum">
              <a:rPr lang="en-GB" smtClean="0"/>
              <a:pPr>
                <a:defRPr/>
              </a:pPr>
              <a:t>55</a:t>
            </a:fld>
            <a:endParaRPr lang="en-GB"/>
          </a:p>
        </p:txBody>
      </p:sp>
      <p:sp>
        <p:nvSpPr>
          <p:cNvPr id="8" name="1 Título"/>
          <p:cNvSpPr>
            <a:spLocks noGrp="1"/>
          </p:cNvSpPr>
          <p:nvPr>
            <p:ph type="title"/>
          </p:nvPr>
        </p:nvSpPr>
        <p:spPr>
          <a:xfrm>
            <a:off x="584784" y="2570233"/>
            <a:ext cx="6443337" cy="1042967"/>
          </a:xfrm>
        </p:spPr>
        <p:txBody>
          <a:bodyPr/>
          <a:lstStyle/>
          <a:p>
            <a:r>
              <a:rPr lang="es-ES" dirty="0" smtClean="0"/>
              <a:t>Reglas de Ingeniería VF-ES: Configuración de la Movilidad 4G </a:t>
            </a:r>
            <a:r>
              <a:rPr lang="es-ES" dirty="0" smtClean="0">
                <a:sym typeface="Wingdings" panose="05000000000000000000" pitchFamily="2" charset="2"/>
              </a:rPr>
              <a:t> 3G</a:t>
            </a:r>
            <a:endParaRPr lang="en-GB" dirty="0"/>
          </a:p>
        </p:txBody>
      </p:sp>
      <p:sp>
        <p:nvSpPr>
          <p:cNvPr id="5" name="4 CuadroTexto"/>
          <p:cNvSpPr txBox="1"/>
          <p:nvPr/>
        </p:nvSpPr>
        <p:spPr>
          <a:xfrm>
            <a:off x="748023" y="3654437"/>
            <a:ext cx="7267822" cy="492443"/>
          </a:xfrm>
          <a:prstGeom prst="rect">
            <a:avLst/>
          </a:prstGeom>
        </p:spPr>
        <p:txBody>
          <a:bodyPr wrap="square" lIns="0" tIns="0" rIns="0" bIns="0" rtlCol="0">
            <a:spAutoFit/>
          </a:bodyPr>
          <a:lstStyle/>
          <a:p>
            <a:pPr marL="285750" indent="-285750">
              <a:buClr>
                <a:srgbClr val="C00000"/>
              </a:buClr>
              <a:buFont typeface="Wingdings" panose="05000000000000000000" pitchFamily="2" charset="2"/>
              <a:buChar char="ü"/>
            </a:pPr>
            <a:r>
              <a:rPr lang="es-ES" sz="1600" dirty="0" smtClean="0"/>
              <a:t>Los siguientes apartados indican cómo rellenar las pestañas relativas a celdas 3G externas y vecinas 3G en las plantillas de integración</a:t>
            </a:r>
            <a:endParaRPr lang="en-GB" sz="1600" dirty="0" smtClean="0">
              <a:latin typeface="Vodafone Rg" pitchFamily="34" charset="0"/>
            </a:endParaRPr>
          </a:p>
        </p:txBody>
      </p:sp>
      <p:pic>
        <p:nvPicPr>
          <p:cNvPr id="430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7775" y="4267199"/>
            <a:ext cx="5448318" cy="301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0149119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599"/>
            <a:ext cx="8473044" cy="1042967"/>
          </a:xfrm>
        </p:spPr>
        <p:txBody>
          <a:bodyPr/>
          <a:lstStyle/>
          <a:p>
            <a:r>
              <a:rPr lang="es-ES" dirty="0" smtClean="0">
                <a:cs typeface="Arial" charset="0"/>
              </a:rPr>
              <a:t>Definir en Celdas 4G </a:t>
            </a:r>
            <a:r>
              <a:rPr lang="es-ES" dirty="0">
                <a:cs typeface="Arial" charset="0"/>
                <a:sym typeface="Wingdings" panose="05000000000000000000" pitchFamily="2" charset="2"/>
              </a:rPr>
              <a:t> </a:t>
            </a:r>
            <a:r>
              <a:rPr lang="es-ES" dirty="0" smtClean="0">
                <a:cs typeface="Arial" charset="0"/>
                <a:sym typeface="Wingdings" panose="05000000000000000000" pitchFamily="2" charset="2"/>
              </a:rPr>
              <a:t>Frecuencias vecinas 3G</a:t>
            </a:r>
            <a:endParaRPr lang="es-ES" dirty="0">
              <a:cs typeface="Arial" charset="0"/>
            </a:endParaRPr>
          </a:p>
        </p:txBody>
      </p:sp>
      <p:sp>
        <p:nvSpPr>
          <p:cNvPr id="3" name="2 Marcador de contenido"/>
          <p:cNvSpPr>
            <a:spLocks noGrp="1"/>
          </p:cNvSpPr>
          <p:nvPr>
            <p:ph idx="1"/>
          </p:nvPr>
        </p:nvSpPr>
        <p:spPr>
          <a:xfrm>
            <a:off x="445325" y="853429"/>
            <a:ext cx="8152410" cy="4895851"/>
          </a:xfrm>
        </p:spPr>
        <p:txBody>
          <a:bodyPr/>
          <a:lstStyle/>
          <a:p>
            <a:r>
              <a:rPr lang="es-ES" sz="2000" b="1" dirty="0" smtClean="0"/>
              <a:t>UTRANNFREQ</a:t>
            </a:r>
          </a:p>
          <a:p>
            <a:pPr lvl="1"/>
            <a:r>
              <a:rPr lang="es-ES" sz="1600" dirty="0" smtClean="0"/>
              <a:t>Es la tabla con la definición de frecuencias portadoras </a:t>
            </a:r>
            <a:r>
              <a:rPr lang="es-ES" sz="1600" dirty="0"/>
              <a:t>3</a:t>
            </a:r>
            <a:r>
              <a:rPr lang="es-ES" sz="1600" dirty="0" smtClean="0"/>
              <a:t>G a monitorizar por los </a:t>
            </a:r>
            <a:r>
              <a:rPr lang="es-ES" sz="1600" dirty="0" err="1" smtClean="0"/>
              <a:t>UEs</a:t>
            </a:r>
            <a:r>
              <a:rPr lang="es-ES" sz="1600" dirty="0" smtClean="0"/>
              <a:t> desde cada celda LTE.</a:t>
            </a:r>
          </a:p>
          <a:p>
            <a:pPr marL="266700" lvl="1" indent="0">
              <a:buNone/>
            </a:pPr>
            <a:endParaRPr lang="es-ES" b="1" u="sng" dirty="0" smtClean="0"/>
          </a:p>
          <a:p>
            <a:pPr marL="266700" lvl="1" indent="0">
              <a:buNone/>
            </a:pPr>
            <a:r>
              <a:rPr lang="es-ES" sz="1800" b="1" u="sng" dirty="0" smtClean="0"/>
              <a:t>Reglas VF ES:</a:t>
            </a:r>
          </a:p>
          <a:p>
            <a:pPr marL="609600" lvl="1" indent="-342900">
              <a:buAutoNum type="arabicParenR"/>
            </a:pPr>
            <a:r>
              <a:rPr lang="es-ES" dirty="0" smtClean="0"/>
              <a:t>El </a:t>
            </a:r>
            <a:r>
              <a:rPr lang="es-ES" dirty="0"/>
              <a:t>Ingeniero de diseño decide qué frecuencias </a:t>
            </a:r>
            <a:r>
              <a:rPr lang="es-ES" dirty="0" smtClean="0"/>
              <a:t>3G </a:t>
            </a:r>
            <a:r>
              <a:rPr lang="es-ES" dirty="0"/>
              <a:t>vecinas hay que añadir en la pestaña </a:t>
            </a:r>
            <a:r>
              <a:rPr lang="es-ES" dirty="0" smtClean="0"/>
              <a:t>UTRANNFREQ </a:t>
            </a:r>
            <a:r>
              <a:rPr lang="es-ES" dirty="0"/>
              <a:t>en base a la celda origen que se está integrando y el despliegue de </a:t>
            </a:r>
            <a:r>
              <a:rPr lang="es-ES" dirty="0" smtClean="0"/>
              <a:t>UMTS en </a:t>
            </a:r>
            <a:r>
              <a:rPr lang="es-ES" dirty="0"/>
              <a:t>la zona</a:t>
            </a:r>
            <a:r>
              <a:rPr lang="es-ES" dirty="0" smtClean="0"/>
              <a:t>.</a:t>
            </a:r>
          </a:p>
          <a:p>
            <a:pPr lvl="2"/>
            <a:endParaRPr lang="es-ES" dirty="0" smtClean="0">
              <a:solidFill>
                <a:srgbClr val="FF0000"/>
              </a:solidFill>
            </a:endParaRPr>
          </a:p>
          <a:p>
            <a:pPr lvl="2"/>
            <a:endParaRPr lang="es-ES" dirty="0">
              <a:solidFill>
                <a:srgbClr val="FF0000"/>
              </a:solidFill>
            </a:endParaRPr>
          </a:p>
          <a:p>
            <a:pPr lvl="2"/>
            <a:endParaRPr lang="es-ES" dirty="0" smtClean="0">
              <a:solidFill>
                <a:srgbClr val="FF0000"/>
              </a:solidFill>
            </a:endParaRPr>
          </a:p>
          <a:p>
            <a:pPr lvl="2"/>
            <a:endParaRPr lang="es-ES" dirty="0">
              <a:solidFill>
                <a:srgbClr val="FF0000"/>
              </a:solidFill>
            </a:endParaRPr>
          </a:p>
          <a:p>
            <a:pPr lvl="2"/>
            <a:endParaRPr lang="es-ES" dirty="0" smtClean="0">
              <a:solidFill>
                <a:srgbClr val="FF0000"/>
              </a:solidFill>
            </a:endParaRPr>
          </a:p>
          <a:p>
            <a:pPr lvl="2"/>
            <a:endParaRPr lang="es-ES" dirty="0">
              <a:solidFill>
                <a:srgbClr val="FF0000"/>
              </a:solidFill>
            </a:endParaRPr>
          </a:p>
          <a:p>
            <a:pPr lvl="2"/>
            <a:endParaRPr lang="es-ES" dirty="0" smtClean="0">
              <a:solidFill>
                <a:srgbClr val="FF0000"/>
              </a:solidFill>
            </a:endParaRPr>
          </a:p>
          <a:p>
            <a:pPr marL="981075" lvl="3" indent="-171450">
              <a:buFont typeface="Arial" panose="020B0604020202020204" pitchFamily="34" charset="0"/>
              <a:buChar char="•"/>
            </a:pPr>
            <a:endParaRPr lang="es-ES" dirty="0" smtClean="0"/>
          </a:p>
          <a:p>
            <a:pPr marL="981075" lvl="3" indent="-171450">
              <a:buFont typeface="Arial" panose="020B0604020202020204" pitchFamily="34" charset="0"/>
              <a:buChar char="•"/>
            </a:pPr>
            <a:endParaRPr lang="es-ES" dirty="0"/>
          </a:p>
          <a:p>
            <a:pPr marL="981075" lvl="3" indent="-171450">
              <a:buFont typeface="Arial" panose="020B0604020202020204" pitchFamily="34" charset="0"/>
              <a:buChar char="•"/>
            </a:pPr>
            <a:endParaRPr lang="es-ES" dirty="0" smtClean="0"/>
          </a:p>
          <a:p>
            <a:pPr marL="981075" lvl="3" indent="-171450">
              <a:buFont typeface="Arial" panose="020B0604020202020204" pitchFamily="34" charset="0"/>
              <a:buChar char="•"/>
            </a:pPr>
            <a:endParaRPr lang="es-ES" dirty="0"/>
          </a:p>
          <a:p>
            <a:pPr marL="981075" lvl="3" indent="-171450">
              <a:buFont typeface="Arial" panose="020B0604020202020204" pitchFamily="34" charset="0"/>
              <a:buChar char="•"/>
            </a:pPr>
            <a:endParaRPr lang="es-ES" dirty="0" smtClean="0"/>
          </a:p>
          <a:p>
            <a:pPr lvl="2"/>
            <a:endParaRPr lang="es-ES" sz="1200" dirty="0" smtClean="0"/>
          </a:p>
          <a:p>
            <a:pPr lvl="2"/>
            <a:r>
              <a:rPr lang="es-ES" sz="1200" dirty="0" smtClean="0"/>
              <a:t>La frecuencia específica de la F1 U2100 depende de cada zona,  es obligatorio consultar UARFCN de las celdas F1 3G </a:t>
            </a:r>
            <a:r>
              <a:rPr lang="es-ES" sz="1200" dirty="0" err="1" smtClean="0"/>
              <a:t>coubicadas</a:t>
            </a:r>
            <a:r>
              <a:rPr lang="es-ES" sz="1200" dirty="0" smtClean="0"/>
              <a:t>. En zona </a:t>
            </a:r>
            <a:r>
              <a:rPr lang="es-ES" sz="1200" dirty="0" err="1" smtClean="0"/>
              <a:t>Sharing</a:t>
            </a:r>
            <a:r>
              <a:rPr lang="es-ES" sz="1200" dirty="0" smtClean="0"/>
              <a:t>, la frecuencia F1 U2100 siempre es  UARFCN=10713</a:t>
            </a:r>
          </a:p>
          <a:p>
            <a:pPr lvl="1" indent="0">
              <a:buNone/>
            </a:pPr>
            <a:endParaRPr lang="es-ES" sz="1100" dirty="0"/>
          </a:p>
          <a:p>
            <a:pPr marL="1038225" lvl="3" indent="-228600">
              <a:buAutoNum type="arabicPeriod"/>
            </a:pPr>
            <a:endParaRPr lang="es-ES" sz="1100" dirty="0" smtClean="0"/>
          </a:p>
        </p:txBody>
      </p:sp>
      <p:sp>
        <p:nvSpPr>
          <p:cNvPr id="4" name="3 Marcador de número de diapositiva"/>
          <p:cNvSpPr>
            <a:spLocks noGrp="1"/>
          </p:cNvSpPr>
          <p:nvPr>
            <p:ph type="sldNum" sz="quarter" idx="10"/>
          </p:nvPr>
        </p:nvSpPr>
        <p:spPr/>
        <p:txBody>
          <a:bodyPr/>
          <a:lstStyle/>
          <a:p>
            <a:pPr>
              <a:defRPr/>
            </a:pPr>
            <a:fld id="{E4E5A24B-4DAF-47BA-BBF4-BE646F438DB5}" type="slidenum">
              <a:rPr lang="en-GB" smtClean="0"/>
              <a:pPr>
                <a:defRPr/>
              </a:pPr>
              <a:t>56</a:t>
            </a:fld>
            <a:endParaRPr lang="en-GB" dirty="0"/>
          </a:p>
        </p:txBody>
      </p:sp>
      <p:graphicFrame>
        <p:nvGraphicFramePr>
          <p:cNvPr id="8" name="7 Tabla"/>
          <p:cNvGraphicFramePr>
            <a:graphicFrameLocks noGrp="1"/>
          </p:cNvGraphicFramePr>
          <p:nvPr>
            <p:extLst>
              <p:ext uri="{D42A27DB-BD31-4B8C-83A1-F6EECF244321}">
                <p14:modId xmlns:p14="http://schemas.microsoft.com/office/powerpoint/2010/main" val="3455722586"/>
              </p:ext>
            </p:extLst>
          </p:nvPr>
        </p:nvGraphicFramePr>
        <p:xfrm>
          <a:off x="905840" y="2916314"/>
          <a:ext cx="6629400" cy="2924175"/>
        </p:xfrm>
        <a:graphic>
          <a:graphicData uri="http://schemas.openxmlformats.org/drawingml/2006/table">
            <a:tbl>
              <a:tblPr/>
              <a:tblGrid>
                <a:gridCol w="1475035"/>
                <a:gridCol w="1475035"/>
                <a:gridCol w="1838289"/>
                <a:gridCol w="1841041"/>
              </a:tblGrid>
              <a:tr h="295275">
                <a:tc>
                  <a:txBody>
                    <a:bodyPr/>
                    <a:lstStyle/>
                    <a:p>
                      <a:pPr algn="l" fontAlgn="b"/>
                      <a:endParaRPr lang="en-GB" sz="1800" b="0" i="0" u="none" strike="noStrike" dirty="0">
                        <a:solidFill>
                          <a:srgbClr val="000000"/>
                        </a:solidFill>
                        <a:effectLst/>
                        <a:latin typeface="Arial"/>
                      </a:endParaRPr>
                    </a:p>
                  </a:txBody>
                  <a:tcPr marL="9525" marR="9525" marT="9525" marB="0" anchor="b">
                    <a:lnL>
                      <a:noFill/>
                    </a:lnL>
                    <a:lnR>
                      <a:noFill/>
                    </a:lnR>
                    <a:lnT>
                      <a:noFill/>
                    </a:lnT>
                    <a:lnB>
                      <a:noFill/>
                    </a:lnB>
                  </a:tcPr>
                </a:tc>
                <a:tc>
                  <a:txBody>
                    <a:bodyPr/>
                    <a:lstStyle/>
                    <a:p>
                      <a:pPr algn="l" fontAlgn="b"/>
                      <a:r>
                        <a:rPr lang="en-GB" sz="1800" b="0" i="0" u="none" strike="noStrike">
                          <a:solidFill>
                            <a:srgbClr val="000000"/>
                          </a:solidFill>
                          <a:effectLst/>
                          <a:latin typeface="Arial"/>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gridSpan="2">
                  <a:txBody>
                    <a:bodyPr/>
                    <a:lstStyle/>
                    <a:p>
                      <a:pPr algn="ctr" rtl="0" fontAlgn="ctr"/>
                      <a:r>
                        <a:rPr lang="en-GB" sz="1400" b="1" i="0" u="none" strike="noStrike">
                          <a:solidFill>
                            <a:srgbClr val="FFFFFF"/>
                          </a:solidFill>
                          <a:effectLst/>
                          <a:latin typeface="Calibri"/>
                        </a:rPr>
                        <a:t>ADD UTRANNFREQ</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hMerge="1">
                  <a:txBody>
                    <a:bodyPr/>
                    <a:lstStyle/>
                    <a:p>
                      <a:endParaRPr lang="en-GB"/>
                    </a:p>
                  </a:txBody>
                  <a:tcPr/>
                </a:tc>
              </a:tr>
              <a:tr h="257175">
                <a:tc rowSpan="2">
                  <a:txBody>
                    <a:bodyPr/>
                    <a:lstStyle/>
                    <a:p>
                      <a:pPr algn="l" fontAlgn="b"/>
                      <a:endParaRPr lang="en-GB" sz="1800" b="0" i="0" u="none" strike="noStrike" dirty="0">
                        <a:solidFill>
                          <a:srgbClr val="000000"/>
                        </a:solidFill>
                        <a:effectLst/>
                        <a:latin typeface="Arial"/>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rowSpan="2">
                  <a:txBody>
                    <a:bodyPr/>
                    <a:lstStyle/>
                    <a:p>
                      <a:pPr algn="l" fontAlgn="b"/>
                      <a:r>
                        <a:rPr lang="en-GB" sz="1800" b="0" i="0" u="none" strike="noStrike" smtClean="0">
                          <a:solidFill>
                            <a:srgbClr val="000000"/>
                          </a:solidFill>
                          <a:effectLst/>
                          <a:latin typeface="Arial"/>
                        </a:rPr>
                        <a:t> </a:t>
                      </a:r>
                      <a:endParaRPr lang="en-GB" sz="1800" b="0" i="0" u="none" strike="noStrike">
                        <a:solidFill>
                          <a:srgbClr val="000000"/>
                        </a:solidFill>
                        <a:effectLst/>
                        <a:latin typeface="Arial"/>
                      </a:endParaRP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rtl="0" fontAlgn="ctr"/>
                      <a:r>
                        <a:rPr lang="en-GB" sz="1200" b="1" i="0" u="none" strike="noStrike" smtClean="0">
                          <a:solidFill>
                            <a:srgbClr val="FFFFFF"/>
                          </a:solidFill>
                          <a:effectLst/>
                          <a:latin typeface="Calibri"/>
                        </a:rPr>
                        <a:t>UARFCN 3260</a:t>
                      </a:r>
                      <a:endParaRPr lang="en-GB" sz="1200" b="1" i="0" u="none" strike="noStrike">
                        <a:solidFill>
                          <a:srgbClr val="FFFFFF"/>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0000"/>
                    </a:solidFill>
                  </a:tcPr>
                </a:tc>
                <a:tc>
                  <a:txBody>
                    <a:bodyPr/>
                    <a:lstStyle/>
                    <a:p>
                      <a:pPr algn="ctr" rtl="0" fontAlgn="ctr"/>
                      <a:r>
                        <a:rPr lang="en-GB" sz="1200" b="1" i="0" u="none" strike="noStrike" dirty="0" smtClean="0">
                          <a:solidFill>
                            <a:srgbClr val="FFFFFF"/>
                          </a:solidFill>
                          <a:effectLst/>
                          <a:latin typeface="Calibri"/>
                        </a:rPr>
                        <a:t>UARFCN XXX</a:t>
                      </a:r>
                      <a:endParaRPr lang="en-GB" sz="1200" b="1" i="0" u="none" strike="noStrike" dirty="0">
                        <a:solidFill>
                          <a:srgbClr val="FFFFFF"/>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0000"/>
                    </a:solidFill>
                  </a:tcPr>
                </a:tc>
              </a:tr>
              <a:tr h="200025">
                <a:tc vMerge="1">
                  <a:txBody>
                    <a:bodyPr/>
                    <a:lstStyle/>
                    <a:p>
                      <a:endParaRPr lang="en-GB"/>
                    </a:p>
                  </a:txBody>
                  <a:tcPr/>
                </a:tc>
                <a:tc vMerge="1">
                  <a:txBody>
                    <a:bodyPr/>
                    <a:lstStyle/>
                    <a:p>
                      <a:endParaRPr lang="en-GB"/>
                    </a:p>
                  </a:txBody>
                  <a:tcPr/>
                </a:tc>
                <a:tc>
                  <a:txBody>
                    <a:bodyPr/>
                    <a:lstStyle/>
                    <a:p>
                      <a:pPr algn="ctr" rtl="0" fontAlgn="ctr"/>
                      <a:r>
                        <a:rPr lang="en-GB" sz="1200" b="1" i="0" u="none" strike="noStrike">
                          <a:solidFill>
                            <a:srgbClr val="FFFFFF"/>
                          </a:solidFill>
                          <a:effectLst/>
                          <a:latin typeface="Calibri"/>
                        </a:rPr>
                        <a:t>(U900)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0000"/>
                    </a:solidFill>
                  </a:tcPr>
                </a:tc>
                <a:tc>
                  <a:txBody>
                    <a:bodyPr/>
                    <a:lstStyle/>
                    <a:p>
                      <a:pPr algn="ctr" rtl="0" fontAlgn="ctr"/>
                      <a:r>
                        <a:rPr lang="en-GB" sz="1200" b="1" i="0" u="none" strike="noStrike">
                          <a:solidFill>
                            <a:srgbClr val="FFFFFF"/>
                          </a:solidFill>
                          <a:effectLst/>
                          <a:latin typeface="Calibri"/>
                        </a:rPr>
                        <a:t>(F1 2100)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0000"/>
                    </a:solidFill>
                  </a:tcPr>
                </a:tc>
              </a:tr>
              <a:tr h="266700">
                <a:tc rowSpan="4">
                  <a:txBody>
                    <a:bodyPr/>
                    <a:lstStyle/>
                    <a:p>
                      <a:pPr algn="ctr" rtl="0" fontAlgn="ctr"/>
                      <a:r>
                        <a:rPr lang="en-GB" sz="1400" b="1" i="0" u="none" strike="noStrike">
                          <a:solidFill>
                            <a:srgbClr val="FFFFFF"/>
                          </a:solidFill>
                          <a:effectLst/>
                          <a:latin typeface="Calibri"/>
                        </a:rPr>
                        <a:t>CELDA ORIGEN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rtl="0" fontAlgn="ctr"/>
                      <a:r>
                        <a:rPr lang="en-GB" sz="1400" b="1" i="0" u="none" strike="noStrike" dirty="0">
                          <a:solidFill>
                            <a:srgbClr val="FFFFFF"/>
                          </a:solidFill>
                          <a:effectLst/>
                          <a:latin typeface="Calibri"/>
                        </a:rPr>
                        <a:t>LTE </a:t>
                      </a:r>
                      <a:r>
                        <a:rPr lang="en-GB" sz="1400" b="1" i="0" u="none" strike="noStrike" dirty="0" smtClean="0">
                          <a:solidFill>
                            <a:srgbClr val="FFFFFF"/>
                          </a:solidFill>
                          <a:effectLst/>
                          <a:latin typeface="Calibri"/>
                        </a:rPr>
                        <a:t>800 </a:t>
                      </a:r>
                      <a:r>
                        <a:rPr lang="en-GB" sz="1400" b="1" i="0" u="none" strike="noStrike" dirty="0" err="1" smtClean="0">
                          <a:solidFill>
                            <a:srgbClr val="FFFFFF"/>
                          </a:solidFill>
                          <a:effectLst/>
                          <a:latin typeface="Calibri"/>
                        </a:rPr>
                        <a:t>rojo</a:t>
                      </a:r>
                      <a:r>
                        <a:rPr lang="en-GB" sz="1400" b="1" i="0" u="none" strike="noStrike" dirty="0" smtClean="0">
                          <a:solidFill>
                            <a:srgbClr val="FFFFFF"/>
                          </a:solidFill>
                          <a:effectLst/>
                          <a:latin typeface="Calibri"/>
                        </a:rPr>
                        <a:t> o </a:t>
                      </a:r>
                      <a:r>
                        <a:rPr lang="en-GB" sz="1400" b="1" i="0" u="none" strike="noStrike" dirty="0" err="1" smtClean="0">
                          <a:solidFill>
                            <a:srgbClr val="FFFFFF"/>
                          </a:solidFill>
                          <a:effectLst/>
                          <a:latin typeface="Calibri"/>
                        </a:rPr>
                        <a:t>naranja</a:t>
                      </a:r>
                      <a:endParaRPr lang="en-GB" sz="1400" b="1" i="0" u="none" strike="noStrike" dirty="0">
                        <a:solidFill>
                          <a:srgbClr val="FFFFFF"/>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rtl="0" fontAlgn="ctr"/>
                      <a:r>
                        <a:rPr lang="en-GB" sz="1000" b="0" i="0" u="none" strike="noStrike" dirty="0">
                          <a:solidFill>
                            <a:srgbClr val="000000"/>
                          </a:solidFill>
                          <a:effectLst/>
                          <a:latin typeface="Calibri"/>
                        </a:rPr>
                        <a:t>SIEMPRE</a:t>
                      </a:r>
                      <a:r>
                        <a:rPr lang="en-GB" sz="1600" b="0" i="0" u="none" strike="noStrike" baseline="30000" dirty="0">
                          <a:solidFill>
                            <a:srgbClr val="000000"/>
                          </a:solidFill>
                          <a:effectLst/>
                          <a:latin typeface="Calibri"/>
                        </a:rPr>
                        <a:t>1</a:t>
                      </a:r>
                      <a:endParaRPr lang="en-GB" sz="1000" b="0" i="0" u="none" strike="noStrike" dirty="0">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GB" sz="1000" b="0" i="0" u="none" strike="noStrike" dirty="0">
                          <a:solidFill>
                            <a:srgbClr val="000000"/>
                          </a:solidFill>
                          <a:effectLst/>
                          <a:latin typeface="Calibri"/>
                        </a:rPr>
                        <a:t>SIEMPRE</a:t>
                      </a:r>
                      <a:r>
                        <a:rPr lang="en-GB" sz="1600" b="0" i="0" u="none" strike="noStrike" baseline="30000" dirty="0">
                          <a:solidFill>
                            <a:srgbClr val="000000"/>
                          </a:solidFill>
                          <a:effectLst/>
                          <a:latin typeface="Calibri"/>
                        </a:rPr>
                        <a:t>3</a:t>
                      </a:r>
                      <a:endParaRPr lang="en-GB" sz="1000" b="0" i="0" u="none" strike="noStrike" dirty="0">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700">
                <a:tc vMerge="1">
                  <a:txBody>
                    <a:bodyPr/>
                    <a:lstStyle/>
                    <a:p>
                      <a:endParaRPr lang="en-GB"/>
                    </a:p>
                  </a:txBody>
                  <a:tcPr/>
                </a:tc>
                <a:tc>
                  <a:txBody>
                    <a:bodyPr/>
                    <a:lstStyle/>
                    <a:p>
                      <a:pPr algn="ctr" rtl="0" fontAlgn="ctr"/>
                      <a:r>
                        <a:rPr lang="en-GB" sz="1400" b="1" i="0" u="none" strike="noStrike" dirty="0">
                          <a:solidFill>
                            <a:srgbClr val="FFFFFF"/>
                          </a:solidFill>
                          <a:effectLst/>
                          <a:latin typeface="Calibri"/>
                        </a:rPr>
                        <a:t>LTE 1800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rtl="0" fontAlgn="ctr"/>
                      <a:r>
                        <a:rPr lang="en-GB" sz="1000" b="0" i="0" u="none" strike="noStrike" dirty="0">
                          <a:solidFill>
                            <a:srgbClr val="000000"/>
                          </a:solidFill>
                          <a:effectLst/>
                          <a:latin typeface="Calibri"/>
                        </a:rPr>
                        <a:t>SIEMPRE</a:t>
                      </a:r>
                      <a:r>
                        <a:rPr lang="en-GB" sz="1600" b="0" i="0" u="none" strike="noStrike" baseline="30000" dirty="0">
                          <a:solidFill>
                            <a:srgbClr val="000000"/>
                          </a:solidFill>
                          <a:effectLst/>
                          <a:latin typeface="Calibri"/>
                        </a:rPr>
                        <a:t>2</a:t>
                      </a:r>
                      <a:endParaRPr lang="en-GB" sz="1000" b="0" i="0" u="none" strike="noStrike" dirty="0">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GB" sz="1000" b="0" i="0" u="none" strike="noStrike" dirty="0">
                          <a:solidFill>
                            <a:srgbClr val="000000"/>
                          </a:solidFill>
                          <a:effectLst/>
                          <a:latin typeface="Calibri"/>
                        </a:rPr>
                        <a:t>SIEMPRE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700">
                <a:tc vMerge="1">
                  <a:txBody>
                    <a:bodyPr/>
                    <a:lstStyle/>
                    <a:p>
                      <a:endParaRPr lang="en-GB"/>
                    </a:p>
                  </a:txBody>
                  <a:tcPr/>
                </a:tc>
                <a:tc>
                  <a:txBody>
                    <a:bodyPr/>
                    <a:lstStyle/>
                    <a:p>
                      <a:pPr algn="ctr" rtl="0" fontAlgn="ctr"/>
                      <a:r>
                        <a:rPr lang="en-GB" sz="1400" b="1" i="0" u="none" strike="noStrike">
                          <a:solidFill>
                            <a:srgbClr val="FFFFFF"/>
                          </a:solidFill>
                          <a:effectLst/>
                          <a:latin typeface="Calibri"/>
                        </a:rPr>
                        <a:t>LTE 2100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rtl="0" fontAlgn="ctr"/>
                      <a:r>
                        <a:rPr lang="en-GB" sz="1000" b="0" i="0" u="none" strike="noStrike">
                          <a:solidFill>
                            <a:srgbClr val="000000"/>
                          </a:solidFill>
                          <a:effectLst/>
                          <a:latin typeface="Calibri"/>
                        </a:rPr>
                        <a:t>SIEMPRE</a:t>
                      </a:r>
                      <a:r>
                        <a:rPr lang="en-GB" sz="1600" b="0" i="0" u="none" strike="noStrike" baseline="30000">
                          <a:solidFill>
                            <a:srgbClr val="000000"/>
                          </a:solidFill>
                          <a:effectLst/>
                          <a:latin typeface="Calibri"/>
                        </a:rPr>
                        <a:t>2</a:t>
                      </a:r>
                      <a:endParaRPr lang="en-GB" sz="1000" b="0" i="0" u="none" strike="noStrike">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GB" sz="1000" b="0" i="0" u="none" strike="noStrike">
                          <a:solidFill>
                            <a:srgbClr val="000000"/>
                          </a:solidFill>
                          <a:effectLst/>
                          <a:latin typeface="Calibri"/>
                        </a:rPr>
                        <a:t>SIEMPRE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700">
                <a:tc vMerge="1">
                  <a:txBody>
                    <a:bodyPr/>
                    <a:lstStyle/>
                    <a:p>
                      <a:endParaRPr lang="en-GB"/>
                    </a:p>
                  </a:txBody>
                  <a:tcPr/>
                </a:tc>
                <a:tc>
                  <a:txBody>
                    <a:bodyPr/>
                    <a:lstStyle/>
                    <a:p>
                      <a:pPr algn="ctr" rtl="0" fontAlgn="ctr"/>
                      <a:r>
                        <a:rPr lang="en-GB" sz="1400" b="1" i="0" u="none" strike="noStrike">
                          <a:solidFill>
                            <a:srgbClr val="FFFFFF"/>
                          </a:solidFill>
                          <a:effectLst/>
                          <a:latin typeface="Calibri"/>
                        </a:rPr>
                        <a:t>LTE 2600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rtl="0" fontAlgn="ctr"/>
                      <a:r>
                        <a:rPr lang="en-GB" sz="1000" b="0" i="0" u="none" strike="noStrike">
                          <a:solidFill>
                            <a:srgbClr val="000000"/>
                          </a:solidFill>
                          <a:effectLst/>
                          <a:latin typeface="Calibri"/>
                        </a:rPr>
                        <a:t>SIEMPRE</a:t>
                      </a:r>
                      <a:r>
                        <a:rPr lang="en-GB" sz="1600" b="0" i="0" u="none" strike="noStrike" baseline="30000">
                          <a:solidFill>
                            <a:srgbClr val="000000"/>
                          </a:solidFill>
                          <a:effectLst/>
                          <a:latin typeface="Calibri"/>
                        </a:rPr>
                        <a:t>2</a:t>
                      </a:r>
                      <a:endParaRPr lang="en-GB" sz="1000" b="0" i="0" u="none" strike="noStrike">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GB" sz="1000" b="0" i="0" u="none" strike="noStrike">
                          <a:solidFill>
                            <a:srgbClr val="000000"/>
                          </a:solidFill>
                          <a:effectLst/>
                          <a:latin typeface="Calibri"/>
                        </a:rPr>
                        <a:t>SIEMPRE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endParaRPr lang="en-GB" sz="1100" b="0" i="0" u="none" strike="noStrike">
                        <a:solidFill>
                          <a:srgbClr val="000000"/>
                        </a:solidFill>
                        <a:effectLst/>
                        <a:latin typeface="Calibri"/>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GB" sz="1100" b="0" i="0" u="none" strike="noStrike">
                        <a:solidFill>
                          <a:srgbClr val="000000"/>
                        </a:solidFill>
                        <a:effectLst/>
                        <a:latin typeface="Calibri"/>
                      </a:endParaRP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gridSpan="2">
                  <a:txBody>
                    <a:bodyPr/>
                    <a:lstStyle/>
                    <a:p>
                      <a:pPr algn="l" rtl="0" fontAlgn="ctr"/>
                      <a:r>
                        <a:rPr lang="es-ES" sz="900" b="1" i="0" u="none" strike="noStrike">
                          <a:solidFill>
                            <a:srgbClr val="000000"/>
                          </a:solidFill>
                          <a:effectLst/>
                          <a:latin typeface="Calibri"/>
                        </a:rPr>
                        <a:t>NOTA 1:</a:t>
                      </a:r>
                      <a:r>
                        <a:rPr lang="es-ES" sz="900" b="0" i="0" u="none" strike="noStrike">
                          <a:solidFill>
                            <a:srgbClr val="000000"/>
                          </a:solidFill>
                          <a:effectLst/>
                          <a:latin typeface="Calibri"/>
                        </a:rPr>
                        <a:t>  Siempre debe existir cobertura U900 en zona de despliegue L800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GB"/>
                    </a:p>
                  </a:txBody>
                  <a:tcPr/>
                </a:tc>
              </a:tr>
              <a:tr h="323850">
                <a:tc>
                  <a:txBody>
                    <a:bodyPr/>
                    <a:lstStyle/>
                    <a:p>
                      <a:pPr algn="l" fontAlgn="b"/>
                      <a:endParaRPr lang="en-GB" sz="1100" b="0" i="0" u="none" strike="noStrike">
                        <a:solidFill>
                          <a:srgbClr val="000000"/>
                        </a:solidFill>
                        <a:effectLst/>
                        <a:latin typeface="Calibri"/>
                      </a:endParaRPr>
                    </a:p>
                  </a:txBody>
                  <a:tcPr marL="9525" marR="9525" marT="9525" marB="0" anchor="b">
                    <a:lnL>
                      <a:noFill/>
                    </a:lnL>
                    <a:lnR>
                      <a:noFill/>
                    </a:lnR>
                    <a:lnT>
                      <a:noFill/>
                    </a:lnT>
                    <a:lnB>
                      <a:noFill/>
                    </a:lnB>
                  </a:tcPr>
                </a:tc>
                <a:tc>
                  <a:txBody>
                    <a:bodyPr/>
                    <a:lstStyle/>
                    <a:p>
                      <a:pPr algn="l" fontAlgn="b"/>
                      <a:endParaRPr lang="en-GB" sz="1100" b="0" i="0" u="none" strike="noStrike">
                        <a:solidFill>
                          <a:srgbClr val="000000"/>
                        </a:solidFill>
                        <a:effectLst/>
                        <a:latin typeface="Calibri"/>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gridSpan="2">
                  <a:txBody>
                    <a:bodyPr/>
                    <a:lstStyle/>
                    <a:p>
                      <a:pPr algn="l" rtl="0" fontAlgn="ctr"/>
                      <a:r>
                        <a:rPr lang="es-ES" sz="900" b="1" i="0" u="none" strike="noStrike">
                          <a:solidFill>
                            <a:srgbClr val="000000"/>
                          </a:solidFill>
                          <a:effectLst/>
                          <a:latin typeface="Calibri"/>
                        </a:rPr>
                        <a:t>NOTA 2: </a:t>
                      </a:r>
                      <a:r>
                        <a:rPr lang="es-ES" sz="900" b="0" i="0" u="none" strike="noStrike">
                          <a:solidFill>
                            <a:srgbClr val="000000"/>
                          </a:solidFill>
                          <a:effectLst/>
                          <a:latin typeface="Calibri"/>
                        </a:rPr>
                        <a:t>Por lo general siempre hay cobertura U900 en zona de despliegue LTE, pero es posible que todavía no se haya hecho Refresh.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GB"/>
                    </a:p>
                  </a:txBody>
                  <a:tcPr/>
                </a:tc>
              </a:tr>
              <a:tr h="304800">
                <a:tc>
                  <a:txBody>
                    <a:bodyPr/>
                    <a:lstStyle/>
                    <a:p>
                      <a:pPr algn="l" fontAlgn="b"/>
                      <a:endParaRPr lang="en-GB" sz="1100" b="0" i="0" u="none" strike="noStrike">
                        <a:solidFill>
                          <a:srgbClr val="000000"/>
                        </a:solidFill>
                        <a:effectLst/>
                        <a:latin typeface="Calibri"/>
                      </a:endParaRPr>
                    </a:p>
                  </a:txBody>
                  <a:tcPr marL="9525" marR="9525" marT="9525" marB="0" anchor="b">
                    <a:lnL>
                      <a:noFill/>
                    </a:lnL>
                    <a:lnR>
                      <a:noFill/>
                    </a:lnR>
                    <a:lnT>
                      <a:noFill/>
                    </a:lnT>
                    <a:lnB>
                      <a:noFill/>
                    </a:lnB>
                  </a:tcPr>
                </a:tc>
                <a:tc>
                  <a:txBody>
                    <a:bodyPr/>
                    <a:lstStyle/>
                    <a:p>
                      <a:pPr algn="l" fontAlgn="b"/>
                      <a:endParaRPr lang="en-GB" sz="1100" b="0" i="0" u="none" strike="noStrike" dirty="0">
                        <a:solidFill>
                          <a:srgbClr val="000000"/>
                        </a:solidFill>
                        <a:effectLst/>
                        <a:latin typeface="Calibri"/>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gridSpan="2">
                  <a:txBody>
                    <a:bodyPr/>
                    <a:lstStyle/>
                    <a:p>
                      <a:pPr algn="l" rtl="0" fontAlgn="ctr"/>
                      <a:r>
                        <a:rPr lang="es-ES" sz="900" b="1" i="0" u="none" strike="noStrike" dirty="0">
                          <a:solidFill>
                            <a:srgbClr val="000000"/>
                          </a:solidFill>
                          <a:effectLst/>
                          <a:latin typeface="Calibri"/>
                        </a:rPr>
                        <a:t>NOTA 3</a:t>
                      </a:r>
                      <a:r>
                        <a:rPr lang="es-ES" sz="900" b="0" i="0" u="none" strike="noStrike" dirty="0">
                          <a:solidFill>
                            <a:srgbClr val="000000"/>
                          </a:solidFill>
                          <a:effectLst/>
                          <a:latin typeface="Calibri"/>
                        </a:rPr>
                        <a:t>: Sólo en algunos municipios Pinza (rurales), </a:t>
                      </a:r>
                      <a:r>
                        <a:rPr lang="es-ES" sz="900" b="0" i="0" u="none" strike="noStrike" dirty="0" smtClean="0">
                          <a:solidFill>
                            <a:srgbClr val="000000"/>
                          </a:solidFill>
                          <a:effectLst/>
                          <a:latin typeface="Calibri"/>
                        </a:rPr>
                        <a:t> y Hélice (</a:t>
                      </a:r>
                      <a:r>
                        <a:rPr lang="es-ES" sz="900" b="0" i="0" u="none" strike="noStrike" dirty="0" err="1" smtClean="0">
                          <a:solidFill>
                            <a:srgbClr val="000000"/>
                          </a:solidFill>
                          <a:effectLst/>
                          <a:latin typeface="Calibri"/>
                        </a:rPr>
                        <a:t>sharing</a:t>
                      </a:r>
                      <a:r>
                        <a:rPr lang="es-ES" sz="900" b="0" i="0" u="none" strike="noStrike" dirty="0" smtClean="0">
                          <a:solidFill>
                            <a:srgbClr val="000000"/>
                          </a:solidFill>
                          <a:effectLst/>
                          <a:latin typeface="Calibri"/>
                        </a:rPr>
                        <a:t> 900MHz), puede </a:t>
                      </a:r>
                      <a:r>
                        <a:rPr lang="es-ES" sz="900" b="0" i="0" u="none" strike="noStrike" dirty="0">
                          <a:solidFill>
                            <a:srgbClr val="000000"/>
                          </a:solidFill>
                          <a:effectLst/>
                          <a:latin typeface="Calibri"/>
                        </a:rPr>
                        <a:t>darse el caso de que sólo haya U900 y no exista  cobertura U2100.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GB"/>
                    </a:p>
                  </a:txBody>
                  <a:tcPr/>
                </a:tc>
              </a:tr>
            </a:tbl>
          </a:graphicData>
        </a:graphic>
      </p:graphicFrame>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8268" y="144385"/>
            <a:ext cx="1147624" cy="687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0591" y="144385"/>
            <a:ext cx="1171892" cy="653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484921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599"/>
            <a:ext cx="8473044" cy="1042967"/>
          </a:xfrm>
        </p:spPr>
        <p:txBody>
          <a:bodyPr/>
          <a:lstStyle/>
          <a:p>
            <a:r>
              <a:rPr lang="es-ES" dirty="0">
                <a:cs typeface="Arial" charset="0"/>
              </a:rPr>
              <a:t>Definir en </a:t>
            </a:r>
            <a:r>
              <a:rPr lang="es-ES" dirty="0" smtClean="0">
                <a:cs typeface="Arial" charset="0"/>
              </a:rPr>
              <a:t>Celdas </a:t>
            </a:r>
            <a:r>
              <a:rPr lang="es-ES" dirty="0">
                <a:cs typeface="Arial" charset="0"/>
              </a:rPr>
              <a:t>4G </a:t>
            </a:r>
            <a:r>
              <a:rPr lang="es-ES" dirty="0">
                <a:cs typeface="Arial" charset="0"/>
                <a:sym typeface="Wingdings" panose="05000000000000000000" pitchFamily="2" charset="2"/>
              </a:rPr>
              <a:t> Frecuencias vecinas </a:t>
            </a:r>
            <a:r>
              <a:rPr lang="es-ES" dirty="0" smtClean="0">
                <a:cs typeface="Arial" charset="0"/>
                <a:sym typeface="Wingdings" panose="05000000000000000000" pitchFamily="2" charset="2"/>
              </a:rPr>
              <a:t>3G (</a:t>
            </a:r>
            <a:r>
              <a:rPr lang="es-ES" dirty="0">
                <a:cs typeface="Arial" charset="0"/>
                <a:sym typeface="Wingdings" panose="05000000000000000000" pitchFamily="2" charset="2"/>
              </a:rPr>
              <a:t>parámetros</a:t>
            </a:r>
            <a:r>
              <a:rPr lang="es-ES" dirty="0" smtClean="0">
                <a:cs typeface="Arial" charset="0"/>
                <a:sym typeface="Wingdings" panose="05000000000000000000" pitchFamily="2" charset="2"/>
              </a:rPr>
              <a:t>)</a:t>
            </a:r>
            <a:endParaRPr lang="es-ES" dirty="0">
              <a:cs typeface="Arial" charset="0"/>
            </a:endParaRPr>
          </a:p>
        </p:txBody>
      </p:sp>
      <p:sp>
        <p:nvSpPr>
          <p:cNvPr id="3" name="2 Marcador de contenido"/>
          <p:cNvSpPr>
            <a:spLocks noGrp="1"/>
          </p:cNvSpPr>
          <p:nvPr>
            <p:ph idx="1"/>
          </p:nvPr>
        </p:nvSpPr>
        <p:spPr>
          <a:xfrm>
            <a:off x="445325" y="885327"/>
            <a:ext cx="8152410" cy="5366617"/>
          </a:xfrm>
        </p:spPr>
        <p:txBody>
          <a:bodyPr/>
          <a:lstStyle/>
          <a:p>
            <a:pPr marL="180975" lvl="1">
              <a:spcBef>
                <a:spcPts val="600"/>
              </a:spcBef>
              <a:spcAft>
                <a:spcPts val="600"/>
              </a:spcAft>
              <a:buFont typeface="Arial" charset="0"/>
              <a:buChar char="•"/>
            </a:pPr>
            <a:r>
              <a:rPr lang="es-ES" sz="1600" b="1" u="sng" dirty="0" smtClean="0"/>
              <a:t>UTRANNFREQ (parámetros):</a:t>
            </a:r>
          </a:p>
          <a:p>
            <a:pPr marL="619125" lvl="2" indent="-342900">
              <a:spcBef>
                <a:spcPts val="600"/>
              </a:spcBef>
              <a:spcAft>
                <a:spcPts val="600"/>
              </a:spcAft>
              <a:buAutoNum type="arabicParenR" startAt="2"/>
            </a:pPr>
            <a:r>
              <a:rPr lang="es-ES" dirty="0" smtClean="0"/>
              <a:t>Cada UTRANNFREQ que se defina tiene una </a:t>
            </a:r>
            <a:r>
              <a:rPr lang="es-ES" dirty="0" err="1" smtClean="0"/>
              <a:t>parametrización</a:t>
            </a:r>
            <a:r>
              <a:rPr lang="es-ES" dirty="0" smtClean="0"/>
              <a:t> asociada que depende de la banda de la celda LTE origen y de la banda de frecuencia 3G destino.  Por ejemplo, se debe definir estos parámetros entre otros:</a:t>
            </a:r>
          </a:p>
          <a:p>
            <a:pPr marL="1019175" lvl="4" indent="-342900">
              <a:buFont typeface="Vodafone Rg" panose="020B0606080202020204" pitchFamily="34" charset="0"/>
              <a:buChar char="–"/>
            </a:pPr>
            <a:r>
              <a:rPr lang="es-ES" sz="1400" dirty="0" err="1" smtClean="0"/>
              <a:t>UtranReselTime</a:t>
            </a:r>
            <a:r>
              <a:rPr lang="es-ES" sz="1400" dirty="0" smtClean="0"/>
              <a:t>, </a:t>
            </a:r>
          </a:p>
          <a:p>
            <a:pPr marL="1019175" lvl="4" indent="-342900">
              <a:buFont typeface="Vodafone Rg" panose="020B0606080202020204" pitchFamily="34" charset="0"/>
              <a:buChar char="–"/>
            </a:pPr>
            <a:r>
              <a:rPr lang="es-ES" sz="1400" dirty="0" err="1" smtClean="0"/>
              <a:t>ThreshXLow</a:t>
            </a:r>
            <a:r>
              <a:rPr lang="es-ES" sz="1400" dirty="0" smtClean="0"/>
              <a:t>, etc.</a:t>
            </a:r>
          </a:p>
          <a:p>
            <a:pPr marL="371475" lvl="3"/>
            <a:r>
              <a:rPr lang="es-ES" dirty="0" smtClean="0"/>
              <a:t>   </a:t>
            </a:r>
            <a:r>
              <a:rPr lang="es-ES" sz="1600" b="1" u="sng" dirty="0" smtClean="0"/>
              <a:t>Zona Roja: </a:t>
            </a:r>
          </a:p>
          <a:p>
            <a:pPr marL="1000125" lvl="2" indent="-285750">
              <a:buFont typeface="Vodafone Rg" panose="020B0606080202020204" pitchFamily="34" charset="0"/>
              <a:buChar char="–"/>
            </a:pPr>
            <a:r>
              <a:rPr lang="es-ES" dirty="0" smtClean="0"/>
              <a:t>Los </a:t>
            </a:r>
            <a:r>
              <a:rPr lang="es-ES" dirty="0"/>
              <a:t>parámetros  por cada vecindad  </a:t>
            </a:r>
            <a:r>
              <a:rPr lang="es-ES" dirty="0" smtClean="0"/>
              <a:t>UTRANNFREQ </a:t>
            </a:r>
            <a:r>
              <a:rPr lang="es-ES" dirty="0"/>
              <a:t>están especificados en el fichero  de cambios </a:t>
            </a:r>
            <a:r>
              <a:rPr lang="es-ES" dirty="0" err="1">
                <a:solidFill>
                  <a:srgbClr val="000099"/>
                </a:solidFill>
              </a:rPr>
              <a:t>Hua_parameter_LTE_vx</a:t>
            </a:r>
            <a:r>
              <a:rPr lang="es-ES" dirty="0">
                <a:solidFill>
                  <a:srgbClr val="000099"/>
                </a:solidFill>
              </a:rPr>
              <a:t> .</a:t>
            </a:r>
            <a:r>
              <a:rPr lang="es-ES" dirty="0" err="1">
                <a:solidFill>
                  <a:srgbClr val="000099"/>
                </a:solidFill>
              </a:rPr>
              <a:t>xlsx</a:t>
            </a:r>
            <a:r>
              <a:rPr lang="es-ES" dirty="0">
                <a:solidFill>
                  <a:srgbClr val="000099"/>
                </a:solidFill>
              </a:rPr>
              <a:t> </a:t>
            </a:r>
            <a:r>
              <a:rPr lang="es-ES" dirty="0"/>
              <a:t>vigente, en la pestaña de su mismo </a:t>
            </a:r>
            <a:r>
              <a:rPr lang="es-ES" dirty="0" smtClean="0"/>
              <a:t>nombre.</a:t>
            </a:r>
          </a:p>
          <a:p>
            <a:pPr marL="1000125" lvl="2" indent="-285750">
              <a:buFont typeface="Vodafone Rg" panose="020B0606080202020204" pitchFamily="34" charset="0"/>
              <a:buChar char="–"/>
            </a:pPr>
            <a:r>
              <a:rPr lang="es-ES" dirty="0" smtClean="0"/>
              <a:t>Destacamos un nuevo parámetro a configurar: </a:t>
            </a:r>
          </a:p>
          <a:p>
            <a:pPr marL="1400175" lvl="4" indent="-285750">
              <a:buFont typeface="Wingdings" panose="05000000000000000000" pitchFamily="2" charset="2"/>
              <a:buChar char="q"/>
            </a:pPr>
            <a:r>
              <a:rPr lang="es-ES" dirty="0" err="1"/>
              <a:t>Frequency</a:t>
            </a:r>
            <a:r>
              <a:rPr lang="es-ES" dirty="0"/>
              <a:t> </a:t>
            </a:r>
            <a:r>
              <a:rPr lang="es-ES" dirty="0" err="1"/>
              <a:t>Priority</a:t>
            </a:r>
            <a:r>
              <a:rPr lang="es-ES" dirty="0"/>
              <a:t> </a:t>
            </a:r>
            <a:r>
              <a:rPr lang="es-ES" dirty="0" err="1"/>
              <a:t>for</a:t>
            </a:r>
            <a:r>
              <a:rPr lang="es-ES" dirty="0"/>
              <a:t> </a:t>
            </a:r>
            <a:r>
              <a:rPr lang="es-ES" dirty="0" err="1"/>
              <a:t>Connected</a:t>
            </a:r>
            <a:r>
              <a:rPr lang="es-ES" dirty="0"/>
              <a:t> </a:t>
            </a:r>
            <a:r>
              <a:rPr lang="es-ES" dirty="0" err="1"/>
              <a:t>Mode</a:t>
            </a:r>
            <a:r>
              <a:rPr lang="es-ES" dirty="0"/>
              <a:t> = 7 (U2100), 8 (U900</a:t>
            </a:r>
            <a:r>
              <a:rPr lang="es-ES" dirty="0" smtClean="0"/>
              <a:t>) si el </a:t>
            </a:r>
            <a:r>
              <a:rPr lang="es-ES" dirty="0" err="1" smtClean="0"/>
              <a:t>eNodeB</a:t>
            </a:r>
            <a:r>
              <a:rPr lang="es-ES" dirty="0" smtClean="0"/>
              <a:t> tiene U900 </a:t>
            </a:r>
            <a:r>
              <a:rPr lang="es-ES" dirty="0" err="1" smtClean="0"/>
              <a:t>cosite</a:t>
            </a:r>
            <a:endParaRPr lang="es-ES" dirty="0" smtClean="0"/>
          </a:p>
          <a:p>
            <a:pPr marL="1400175" lvl="4" indent="-285750">
              <a:buFont typeface="Wingdings" panose="05000000000000000000" pitchFamily="2" charset="2"/>
              <a:buChar char="q"/>
            </a:pPr>
            <a:r>
              <a:rPr lang="es-ES" dirty="0" err="1"/>
              <a:t>Frequency</a:t>
            </a:r>
            <a:r>
              <a:rPr lang="es-ES" dirty="0"/>
              <a:t> </a:t>
            </a:r>
            <a:r>
              <a:rPr lang="es-ES" dirty="0" err="1"/>
              <a:t>Priority</a:t>
            </a:r>
            <a:r>
              <a:rPr lang="es-ES" dirty="0"/>
              <a:t> </a:t>
            </a:r>
            <a:r>
              <a:rPr lang="es-ES" dirty="0" err="1"/>
              <a:t>for</a:t>
            </a:r>
            <a:r>
              <a:rPr lang="es-ES" dirty="0"/>
              <a:t> </a:t>
            </a:r>
            <a:r>
              <a:rPr lang="es-ES" dirty="0" err="1"/>
              <a:t>Connected</a:t>
            </a:r>
            <a:r>
              <a:rPr lang="es-ES" dirty="0"/>
              <a:t> </a:t>
            </a:r>
            <a:r>
              <a:rPr lang="es-ES" dirty="0" err="1"/>
              <a:t>Mode</a:t>
            </a:r>
            <a:r>
              <a:rPr lang="es-ES" dirty="0"/>
              <a:t> = </a:t>
            </a:r>
            <a:r>
              <a:rPr lang="es-ES" dirty="0" smtClean="0"/>
              <a:t>8 </a:t>
            </a:r>
            <a:r>
              <a:rPr lang="es-ES" dirty="0"/>
              <a:t>(U2100), </a:t>
            </a:r>
            <a:r>
              <a:rPr lang="es-ES" dirty="0" smtClean="0"/>
              <a:t>7 </a:t>
            </a:r>
            <a:r>
              <a:rPr lang="es-ES" dirty="0"/>
              <a:t>(U900) si el </a:t>
            </a:r>
            <a:r>
              <a:rPr lang="es-ES" dirty="0" err="1"/>
              <a:t>eNodeB</a:t>
            </a:r>
            <a:r>
              <a:rPr lang="es-ES" dirty="0"/>
              <a:t> </a:t>
            </a:r>
            <a:r>
              <a:rPr lang="es-ES" dirty="0" smtClean="0"/>
              <a:t>no tiene </a:t>
            </a:r>
            <a:r>
              <a:rPr lang="es-ES" dirty="0"/>
              <a:t>U900 </a:t>
            </a:r>
            <a:r>
              <a:rPr lang="es-ES" dirty="0" err="1" smtClean="0"/>
              <a:t>cosite</a:t>
            </a:r>
            <a:r>
              <a:rPr lang="es-ES" dirty="0" smtClean="0"/>
              <a:t>, y sólo tiene U2100 </a:t>
            </a:r>
            <a:r>
              <a:rPr lang="es-ES" dirty="0" err="1" smtClean="0"/>
              <a:t>cosite</a:t>
            </a:r>
            <a:endParaRPr lang="es-ES" dirty="0"/>
          </a:p>
          <a:p>
            <a:pPr marL="1000125" lvl="2" indent="-285750">
              <a:buFont typeface="Vodafone Rg" panose="020B0606080202020204" pitchFamily="34" charset="0"/>
              <a:buChar char="–"/>
            </a:pPr>
            <a:r>
              <a:rPr lang="es-ES" dirty="0" smtClean="0"/>
              <a:t>Operaciones </a:t>
            </a:r>
            <a:r>
              <a:rPr lang="es-ES" dirty="0"/>
              <a:t>del </a:t>
            </a:r>
            <a:r>
              <a:rPr lang="es-ES" dirty="0" err="1"/>
              <a:t>vendor</a:t>
            </a:r>
            <a:r>
              <a:rPr lang="es-ES" dirty="0"/>
              <a:t> dispone de este fichero, y diseña la </a:t>
            </a:r>
            <a:r>
              <a:rPr lang="es-ES" dirty="0" err="1"/>
              <a:t>Summary</a:t>
            </a:r>
            <a:r>
              <a:rPr lang="es-ES" dirty="0"/>
              <a:t> Data para que se cumpla.</a:t>
            </a:r>
          </a:p>
          <a:p>
            <a:pPr lvl="1" indent="0">
              <a:buNone/>
            </a:pPr>
            <a:r>
              <a:rPr lang="es-ES" sz="1600" b="1" u="sng" dirty="0" smtClean="0"/>
              <a:t>Zona Naranja: Celda </a:t>
            </a:r>
            <a:r>
              <a:rPr lang="es-ES" sz="1600" b="1" u="sng" dirty="0"/>
              <a:t>Origen = Celda LTE800 </a:t>
            </a:r>
            <a:r>
              <a:rPr lang="es-ES" sz="1600" b="1" u="sng" dirty="0" smtClean="0"/>
              <a:t> </a:t>
            </a:r>
            <a:r>
              <a:rPr lang="es-ES" sz="1600" b="1" u="sng" dirty="0"/>
              <a:t>Vodafone en Red </a:t>
            </a:r>
            <a:r>
              <a:rPr lang="es-ES" sz="1600" b="1" u="sng" dirty="0" smtClean="0"/>
              <a:t>de Orange:</a:t>
            </a:r>
          </a:p>
          <a:p>
            <a:pPr marL="1000125" lvl="2" indent="-285750">
              <a:buFont typeface="Vodafone Rg" panose="020B0606080202020204" pitchFamily="34" charset="0"/>
              <a:buChar char="–"/>
            </a:pPr>
            <a:r>
              <a:rPr lang="es-ES" dirty="0"/>
              <a:t>La mayoría de parámetros están en plantilla estática. </a:t>
            </a:r>
          </a:p>
          <a:p>
            <a:pPr marL="1000125" lvl="2" indent="-285750">
              <a:buFont typeface="Vodafone Rg" panose="020B0606080202020204" pitchFamily="34" charset="0"/>
              <a:buChar char="–"/>
            </a:pPr>
            <a:r>
              <a:rPr lang="es-ES" dirty="0"/>
              <a:t>Los únicos parámetros que el Ingeniero de diseño debe rellenar  son los siguientes:</a:t>
            </a:r>
          </a:p>
          <a:p>
            <a:pPr marL="1400175" lvl="4" indent="-285750">
              <a:buFont typeface="Wingdings" panose="05000000000000000000" pitchFamily="2" charset="2"/>
              <a:buChar char="q"/>
            </a:pPr>
            <a:r>
              <a:rPr lang="es-ES" sz="1100" dirty="0" err="1" smtClean="0"/>
              <a:t>Cell</a:t>
            </a:r>
            <a:r>
              <a:rPr lang="es-ES" sz="1100" dirty="0" smtClean="0"/>
              <a:t> </a:t>
            </a:r>
            <a:r>
              <a:rPr lang="es-ES" sz="1100" dirty="0" err="1"/>
              <a:t>reselection</a:t>
            </a:r>
            <a:r>
              <a:rPr lang="es-ES" sz="1100" dirty="0"/>
              <a:t> </a:t>
            </a:r>
            <a:r>
              <a:rPr lang="es-ES" sz="1100" dirty="0" err="1"/>
              <a:t>priority</a:t>
            </a:r>
            <a:r>
              <a:rPr lang="es-ES" sz="1100" dirty="0"/>
              <a:t> = 4 (U2100), 3 (</a:t>
            </a:r>
            <a:r>
              <a:rPr lang="es-ES" sz="1100" dirty="0" smtClean="0"/>
              <a:t>U900)</a:t>
            </a:r>
          </a:p>
          <a:p>
            <a:pPr marL="1400175" lvl="4" indent="-285750">
              <a:buFont typeface="Wingdings" panose="05000000000000000000" pitchFamily="2" charset="2"/>
              <a:buChar char="q"/>
            </a:pPr>
            <a:r>
              <a:rPr lang="es-ES" sz="1100" dirty="0" err="1" smtClean="0"/>
              <a:t>Frequency</a:t>
            </a:r>
            <a:r>
              <a:rPr lang="es-ES" sz="1100" dirty="0" smtClean="0"/>
              <a:t> </a:t>
            </a:r>
            <a:r>
              <a:rPr lang="es-ES" sz="1100" dirty="0" err="1"/>
              <a:t>Priority</a:t>
            </a:r>
            <a:r>
              <a:rPr lang="es-ES" sz="1100" dirty="0"/>
              <a:t> </a:t>
            </a:r>
            <a:r>
              <a:rPr lang="es-ES" sz="1100" dirty="0" err="1"/>
              <a:t>for</a:t>
            </a:r>
            <a:r>
              <a:rPr lang="es-ES" sz="1100" dirty="0"/>
              <a:t> </a:t>
            </a:r>
            <a:r>
              <a:rPr lang="es-ES" sz="1100" dirty="0" err="1"/>
              <a:t>Connected</a:t>
            </a:r>
            <a:r>
              <a:rPr lang="es-ES" sz="1100" dirty="0"/>
              <a:t> </a:t>
            </a:r>
            <a:r>
              <a:rPr lang="es-ES" sz="1100" dirty="0" err="1"/>
              <a:t>Mode</a:t>
            </a:r>
            <a:r>
              <a:rPr lang="es-ES" sz="1100" dirty="0"/>
              <a:t> = 7 (U2100), 8 (U900)</a:t>
            </a:r>
          </a:p>
          <a:p>
            <a:pPr marL="1400175" lvl="4" indent="-285750">
              <a:buFont typeface="Arial" panose="020B0604020202020204" pitchFamily="34" charset="0"/>
              <a:buChar char="•"/>
            </a:pPr>
            <a:endParaRPr lang="es-ES" sz="1400" dirty="0" smtClean="0"/>
          </a:p>
          <a:p>
            <a:pPr marL="1400175" lvl="4" indent="-285750">
              <a:buFont typeface="Arial" panose="020B0604020202020204" pitchFamily="34" charset="0"/>
              <a:buChar char="•"/>
            </a:pPr>
            <a:endParaRPr lang="es-ES" sz="1600" dirty="0" smtClean="0"/>
          </a:p>
          <a:p>
            <a:pPr marL="1400175" lvl="4" indent="-285750">
              <a:buFont typeface="Arial" panose="020B0604020202020204" pitchFamily="34" charset="0"/>
              <a:buChar char="•"/>
            </a:pPr>
            <a:endParaRPr lang="es-ES" sz="1600" dirty="0" smtClean="0"/>
          </a:p>
          <a:p>
            <a:pPr marL="1019175" lvl="4" indent="-342900">
              <a:spcBef>
                <a:spcPts val="600"/>
              </a:spcBef>
              <a:spcAft>
                <a:spcPts val="600"/>
              </a:spcAft>
            </a:pPr>
            <a:r>
              <a:rPr lang="es-ES" dirty="0" smtClean="0"/>
              <a:t>Nota: LTE800 siempre debe tener U900 </a:t>
            </a:r>
            <a:r>
              <a:rPr lang="es-ES" dirty="0" err="1" smtClean="0"/>
              <a:t>cosite</a:t>
            </a:r>
            <a:r>
              <a:rPr lang="es-ES" dirty="0" smtClean="0"/>
              <a:t>, por lo que la prioridad del U900 (</a:t>
            </a:r>
            <a:r>
              <a:rPr lang="es-ES" dirty="0" err="1" smtClean="0"/>
              <a:t>frec</a:t>
            </a:r>
            <a:r>
              <a:rPr lang="es-ES" dirty="0" smtClean="0"/>
              <a:t> 3062) siempre es 8</a:t>
            </a:r>
            <a:endParaRPr lang="es-ES" dirty="0"/>
          </a:p>
          <a:p>
            <a:pPr marL="180975" lvl="1">
              <a:spcBef>
                <a:spcPts val="600"/>
              </a:spcBef>
              <a:spcAft>
                <a:spcPts val="600"/>
              </a:spcAft>
              <a:buFont typeface="Arial" charset="0"/>
              <a:buChar char="•"/>
            </a:pPr>
            <a:endParaRPr lang="es-ES" sz="1200" dirty="0"/>
          </a:p>
          <a:p>
            <a:endParaRPr lang="es-ES" sz="1600" b="1" dirty="0" smtClean="0"/>
          </a:p>
          <a:p>
            <a:pPr lvl="2"/>
            <a:endParaRPr lang="es-ES" sz="1200" dirty="0" smtClean="0"/>
          </a:p>
          <a:p>
            <a:pPr lvl="2"/>
            <a:endParaRPr lang="es-ES" sz="1200" dirty="0"/>
          </a:p>
          <a:p>
            <a:pPr lvl="2"/>
            <a:endParaRPr lang="es-ES" sz="1200" dirty="0" smtClean="0"/>
          </a:p>
          <a:p>
            <a:pPr lvl="2"/>
            <a:endParaRPr lang="es-ES" sz="1200" dirty="0"/>
          </a:p>
          <a:p>
            <a:pPr lvl="2"/>
            <a:endParaRPr lang="es-ES" sz="1200" dirty="0" smtClean="0"/>
          </a:p>
          <a:p>
            <a:pPr lvl="2"/>
            <a:endParaRPr lang="es-ES" sz="1200" dirty="0"/>
          </a:p>
          <a:p>
            <a:pPr lvl="2"/>
            <a:endParaRPr lang="es-ES" sz="1200" dirty="0" smtClean="0"/>
          </a:p>
          <a:p>
            <a:pPr lvl="2"/>
            <a:endParaRPr lang="es-ES" sz="1200" dirty="0"/>
          </a:p>
          <a:p>
            <a:pPr lvl="1"/>
            <a:endParaRPr lang="es-ES" sz="1200" dirty="0" smtClean="0"/>
          </a:p>
          <a:p>
            <a:pPr lvl="1"/>
            <a:endParaRPr lang="es-ES" sz="1200" dirty="0"/>
          </a:p>
          <a:p>
            <a:pPr lvl="1"/>
            <a:endParaRPr lang="es-ES" sz="1200" dirty="0" smtClean="0"/>
          </a:p>
          <a:p>
            <a:pPr lvl="1"/>
            <a:endParaRPr lang="es-ES" sz="1200" dirty="0"/>
          </a:p>
          <a:p>
            <a:pPr lvl="1"/>
            <a:endParaRPr lang="es-ES" sz="1200" dirty="0" smtClean="0"/>
          </a:p>
          <a:p>
            <a:pPr marL="1038225" lvl="3" indent="-228600">
              <a:buAutoNum type="arabicPeriod"/>
            </a:pPr>
            <a:endParaRPr lang="es-ES" sz="1050" dirty="0" smtClean="0"/>
          </a:p>
        </p:txBody>
      </p:sp>
      <p:sp>
        <p:nvSpPr>
          <p:cNvPr id="4" name="3 Marcador de número de diapositiva"/>
          <p:cNvSpPr>
            <a:spLocks noGrp="1"/>
          </p:cNvSpPr>
          <p:nvPr>
            <p:ph type="sldNum" sz="quarter" idx="10"/>
          </p:nvPr>
        </p:nvSpPr>
        <p:spPr/>
        <p:txBody>
          <a:bodyPr/>
          <a:lstStyle/>
          <a:p>
            <a:pPr>
              <a:defRPr/>
            </a:pPr>
            <a:fld id="{E4E5A24B-4DAF-47BA-BBF4-BE646F438DB5}" type="slidenum">
              <a:rPr lang="en-GB" smtClean="0"/>
              <a:pPr>
                <a:defRPr/>
              </a:pPr>
              <a:t>57</a:t>
            </a:fld>
            <a:endParaRPr lang="en-GB" dirty="0"/>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53835"/>
            <a:ext cx="1195697" cy="716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629" y="4970617"/>
            <a:ext cx="1211082" cy="675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7" name="6 Tabla"/>
          <p:cNvGraphicFramePr>
            <a:graphicFrameLocks noGrp="1"/>
          </p:cNvGraphicFramePr>
          <p:nvPr>
            <p:extLst>
              <p:ext uri="{D42A27DB-BD31-4B8C-83A1-F6EECF244321}">
                <p14:modId xmlns:p14="http://schemas.microsoft.com/office/powerpoint/2010/main" val="143616618"/>
              </p:ext>
            </p:extLst>
          </p:nvPr>
        </p:nvGraphicFramePr>
        <p:xfrm>
          <a:off x="1436915" y="5248891"/>
          <a:ext cx="4889500" cy="1219200"/>
        </p:xfrm>
        <a:graphic>
          <a:graphicData uri="http://schemas.openxmlformats.org/drawingml/2006/table">
            <a:tbl>
              <a:tblPr/>
              <a:tblGrid>
                <a:gridCol w="977900"/>
                <a:gridCol w="977900"/>
                <a:gridCol w="977900"/>
                <a:gridCol w="977900"/>
                <a:gridCol w="977900"/>
              </a:tblGrid>
              <a:tr h="190500">
                <a:tc>
                  <a:txBody>
                    <a:bodyPr/>
                    <a:lstStyle/>
                    <a:p>
                      <a:pPr algn="ctr" fontAlgn="ctr"/>
                      <a:r>
                        <a:rPr lang="en-GB" sz="1000" b="1" i="0" u="none" strike="noStrike" dirty="0" err="1">
                          <a:solidFill>
                            <a:srgbClr val="000000"/>
                          </a:solidFill>
                          <a:effectLst/>
                          <a:latin typeface="Arial"/>
                        </a:rPr>
                        <a:t>eNodeB</a:t>
                      </a:r>
                      <a:endParaRPr lang="en-GB" sz="1000" b="1" i="0" u="none" strike="noStrike" dirty="0">
                        <a:solidFill>
                          <a:srgbClr val="000000"/>
                        </a:solidFill>
                        <a:effectLst/>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gridSpan="4">
                  <a:txBody>
                    <a:bodyPr/>
                    <a:lstStyle/>
                    <a:p>
                      <a:pPr algn="ctr" fontAlgn="ctr"/>
                      <a:r>
                        <a:rPr lang="en-GB" sz="1000" b="1" i="0" u="none" strike="noStrike" dirty="0" err="1">
                          <a:solidFill>
                            <a:srgbClr val="000000"/>
                          </a:solidFill>
                          <a:effectLst/>
                          <a:latin typeface="Arial"/>
                        </a:rPr>
                        <a:t>UtranNFreq</a:t>
                      </a:r>
                      <a:endParaRPr lang="en-GB" sz="1000" b="1" i="0" u="none" strike="noStrike" dirty="0">
                        <a:solidFill>
                          <a:srgbClr val="000000"/>
                        </a:solidFill>
                        <a:effectLst/>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hMerge="1">
                  <a:txBody>
                    <a:bodyPr/>
                    <a:lstStyle/>
                    <a:p>
                      <a:endParaRPr lang="en-GB"/>
                    </a:p>
                  </a:txBody>
                  <a:tcPr/>
                </a:tc>
                <a:tc hMerge="1">
                  <a:txBody>
                    <a:bodyPr/>
                    <a:lstStyle/>
                    <a:p>
                      <a:endParaRPr lang="en-GB"/>
                    </a:p>
                  </a:txBody>
                  <a:tcPr/>
                </a:tc>
                <a:tc hMerge="1">
                  <a:txBody>
                    <a:bodyPr/>
                    <a:lstStyle/>
                    <a:p>
                      <a:endParaRPr lang="en-GB"/>
                    </a:p>
                  </a:txBody>
                  <a:tcPr/>
                </a:tc>
              </a:tr>
              <a:tr h="647700">
                <a:tc>
                  <a:txBody>
                    <a:bodyPr/>
                    <a:lstStyle/>
                    <a:p>
                      <a:pPr algn="ctr" fontAlgn="ctr"/>
                      <a:r>
                        <a:rPr lang="en-GB" sz="1000" b="0" i="0" u="none" strike="noStrike">
                          <a:solidFill>
                            <a:srgbClr val="000000"/>
                          </a:solidFill>
                          <a:effectLst/>
                          <a:latin typeface="Arial"/>
                        </a:rPr>
                        <a:t>*eNodeB Name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99"/>
                    </a:solidFill>
                  </a:tcPr>
                </a:tc>
                <a:tc>
                  <a:txBody>
                    <a:bodyPr/>
                    <a:lstStyle/>
                    <a:p>
                      <a:pPr algn="ctr" fontAlgn="ctr"/>
                      <a:r>
                        <a:rPr lang="en-GB" sz="1000" b="0" i="0" u="none" strike="noStrike">
                          <a:solidFill>
                            <a:srgbClr val="000000"/>
                          </a:solidFill>
                          <a:effectLst/>
                          <a:latin typeface="Arial"/>
                        </a:rPr>
                        <a:t>*Local cell ID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99"/>
                    </a:solidFill>
                  </a:tcPr>
                </a:tc>
                <a:tc>
                  <a:txBody>
                    <a:bodyPr/>
                    <a:lstStyle/>
                    <a:p>
                      <a:pPr algn="ctr" fontAlgn="ctr"/>
                      <a:r>
                        <a:rPr lang="en-GB" sz="1000" b="0" i="0" u="none" strike="noStrike">
                          <a:solidFill>
                            <a:srgbClr val="000000"/>
                          </a:solidFill>
                          <a:effectLst/>
                          <a:latin typeface="Arial"/>
                        </a:rPr>
                        <a:t>*Downlink UARFCN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99"/>
                    </a:solidFill>
                  </a:tcPr>
                </a:tc>
                <a:tc>
                  <a:txBody>
                    <a:bodyPr/>
                    <a:lstStyle/>
                    <a:p>
                      <a:pPr algn="ctr" fontAlgn="ctr"/>
                      <a:r>
                        <a:rPr lang="en-GB" sz="1000" b="0" i="0" u="none" strike="noStrike">
                          <a:solidFill>
                            <a:srgbClr val="000000"/>
                          </a:solidFill>
                          <a:effectLst/>
                          <a:latin typeface="Arial"/>
                        </a:rPr>
                        <a:t>Cell reselection priority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99"/>
                    </a:solidFill>
                  </a:tcPr>
                </a:tc>
                <a:tc>
                  <a:txBody>
                    <a:bodyPr/>
                    <a:lstStyle/>
                    <a:p>
                      <a:pPr algn="ctr" fontAlgn="ctr"/>
                      <a:r>
                        <a:rPr lang="en-GB" sz="1000" b="0" i="0" u="none" strike="noStrike" dirty="0">
                          <a:solidFill>
                            <a:srgbClr val="000000"/>
                          </a:solidFill>
                          <a:effectLst/>
                          <a:latin typeface="Arial"/>
                        </a:rPr>
                        <a:t>Frequency Priority for Connected Mode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99"/>
                    </a:solidFill>
                  </a:tcPr>
                </a:tc>
              </a:tr>
              <a:tr h="190500">
                <a:tc>
                  <a:txBody>
                    <a:bodyPr/>
                    <a:lstStyle/>
                    <a:p>
                      <a:pPr algn="l" fontAlgn="b"/>
                      <a:r>
                        <a:rPr lang="en-GB" sz="1000" b="0" i="0" u="none" strike="noStrike">
                          <a:solidFill>
                            <a:srgbClr val="000000"/>
                          </a:solidFill>
                          <a:effectLst/>
                          <a:latin typeface="Arial"/>
                        </a:rPr>
                        <a:t>BALX0094L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GB" sz="1100" b="0" i="0" u="none" strike="noStrike">
                          <a:solidFill>
                            <a:srgbClr val="000000"/>
                          </a:solidFill>
                          <a:effectLst/>
                          <a:latin typeface="Calibri"/>
                        </a:rPr>
                        <a:t>207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GB" sz="1100" b="0" i="0" u="none" strike="noStrike">
                          <a:solidFill>
                            <a:srgbClr val="000000"/>
                          </a:solidFill>
                          <a:effectLst/>
                          <a:latin typeface="Calibri"/>
                        </a:rPr>
                        <a:t>10713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GB" sz="1100" b="0" i="0" u="none" strike="noStrike">
                          <a:solidFill>
                            <a:srgbClr val="000000"/>
                          </a:solidFill>
                          <a:effectLst/>
                          <a:latin typeface="Calibri"/>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GB" sz="1100" b="0" i="0" u="none" strike="noStrike">
                          <a:solidFill>
                            <a:srgbClr val="000000"/>
                          </a:solidFill>
                          <a:effectLst/>
                          <a:latin typeface="Calibri"/>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90500">
                <a:tc>
                  <a:txBody>
                    <a:bodyPr/>
                    <a:lstStyle/>
                    <a:p>
                      <a:pPr algn="l" fontAlgn="b"/>
                      <a:r>
                        <a:rPr lang="en-GB" sz="1000" b="0" i="0" u="none" strike="noStrike">
                          <a:solidFill>
                            <a:srgbClr val="000000"/>
                          </a:solidFill>
                          <a:effectLst/>
                          <a:latin typeface="Arial"/>
                        </a:rPr>
                        <a:t>BALX0094L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GB" sz="1100" b="0" i="0" u="none" strike="noStrike">
                          <a:solidFill>
                            <a:srgbClr val="000000"/>
                          </a:solidFill>
                          <a:effectLst/>
                          <a:latin typeface="Calibri"/>
                        </a:rPr>
                        <a:t>207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GB" sz="1100" b="0" i="0" u="none" strike="noStrike" dirty="0">
                          <a:solidFill>
                            <a:srgbClr val="000000"/>
                          </a:solidFill>
                          <a:effectLst/>
                          <a:latin typeface="Calibri"/>
                        </a:rPr>
                        <a:t>3062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GB" sz="1100" b="0" i="0" u="none" strike="noStrike">
                          <a:solidFill>
                            <a:srgbClr val="000000"/>
                          </a:solidFill>
                          <a:effectLst/>
                          <a:latin typeface="Calibri"/>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GB" sz="1100" b="0" i="0" u="none" strike="noStrike" dirty="0">
                          <a:solidFill>
                            <a:srgbClr val="000000"/>
                          </a:solidFill>
                          <a:effectLst/>
                          <a:latin typeface="Calibri"/>
                        </a:rPr>
                        <a:t>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78976248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599"/>
            <a:ext cx="8473044" cy="1042967"/>
          </a:xfrm>
        </p:spPr>
        <p:txBody>
          <a:bodyPr/>
          <a:lstStyle/>
          <a:p>
            <a:r>
              <a:rPr lang="es-ES" dirty="0" smtClean="0">
                <a:cs typeface="Arial" charset="0"/>
              </a:rPr>
              <a:t>Definir en Celdas 4G </a:t>
            </a:r>
            <a:r>
              <a:rPr lang="es-ES" dirty="0" smtClean="0">
                <a:cs typeface="Arial" charset="0"/>
                <a:sym typeface="Wingdings" panose="05000000000000000000" pitchFamily="2" charset="2"/>
              </a:rPr>
              <a:t> Celdas Externas 3G – Zonas Roja y Naranja</a:t>
            </a:r>
            <a:endParaRPr lang="es-ES" dirty="0">
              <a:cs typeface="Arial" charset="0"/>
            </a:endParaRPr>
          </a:p>
        </p:txBody>
      </p:sp>
      <p:sp>
        <p:nvSpPr>
          <p:cNvPr id="3" name="2 Marcador de contenido"/>
          <p:cNvSpPr>
            <a:spLocks noGrp="1"/>
          </p:cNvSpPr>
          <p:nvPr>
            <p:ph idx="1"/>
          </p:nvPr>
        </p:nvSpPr>
        <p:spPr>
          <a:xfrm>
            <a:off x="378898" y="889618"/>
            <a:ext cx="8152410" cy="4895851"/>
          </a:xfrm>
        </p:spPr>
        <p:txBody>
          <a:bodyPr/>
          <a:lstStyle/>
          <a:p>
            <a:r>
              <a:rPr lang="es-ES" b="1" dirty="0" smtClean="0"/>
              <a:t>UTRANEXTERNALCELL</a:t>
            </a:r>
          </a:p>
          <a:p>
            <a:pPr lvl="1"/>
            <a:r>
              <a:rPr lang="es-ES" sz="1600" dirty="0" smtClean="0"/>
              <a:t>Es la tabla con las </a:t>
            </a:r>
            <a:r>
              <a:rPr lang="es-ES" sz="1600" dirty="0"/>
              <a:t> </a:t>
            </a:r>
            <a:r>
              <a:rPr lang="es-ES" sz="1600" dirty="0" smtClean="0"/>
              <a:t>externas 3</a:t>
            </a:r>
            <a:r>
              <a:rPr lang="es-ES" sz="1600" dirty="0" smtClean="0">
                <a:sym typeface="Wingdings" panose="05000000000000000000" pitchFamily="2" charset="2"/>
              </a:rPr>
              <a:t>G  con las que las celdas del nodo tienen alguna relación de vecindad. El INTERRAT ANR se encarga de crear las externas necesarias, pero se debe crear manualmente las vecinas </a:t>
            </a:r>
            <a:r>
              <a:rPr lang="es-ES" sz="1600" dirty="0" err="1" smtClean="0">
                <a:sym typeface="Wingdings" panose="05000000000000000000" pitchFamily="2" charset="2"/>
              </a:rPr>
              <a:t>cosite</a:t>
            </a:r>
            <a:r>
              <a:rPr lang="es-ES" sz="1600" dirty="0" smtClean="0">
                <a:sym typeface="Wingdings" panose="05000000000000000000" pitchFamily="2" charset="2"/>
              </a:rPr>
              <a:t> para asegurar que aparecen en los Meas </a:t>
            </a:r>
            <a:r>
              <a:rPr lang="es-ES" sz="1600" dirty="0" err="1" smtClean="0">
                <a:sym typeface="Wingdings" panose="05000000000000000000" pitchFamily="2" charset="2"/>
              </a:rPr>
              <a:t>Configuration</a:t>
            </a:r>
            <a:r>
              <a:rPr lang="es-ES" sz="1600" dirty="0" smtClean="0">
                <a:sym typeface="Wingdings" panose="05000000000000000000" pitchFamily="2" charset="2"/>
              </a:rPr>
              <a:t>. </a:t>
            </a:r>
          </a:p>
          <a:p>
            <a:pPr lvl="1"/>
            <a:r>
              <a:rPr lang="es-ES" sz="1600" dirty="0" smtClean="0">
                <a:sym typeface="Wingdings" panose="05000000000000000000" pitchFamily="2" charset="2"/>
              </a:rPr>
              <a:t>En zona Naranja, Orange no ha activado el INTERRAT ANR por lo que el número de externas a definir no son sólo las </a:t>
            </a:r>
            <a:r>
              <a:rPr lang="es-ES" sz="1600" dirty="0" err="1" smtClean="0">
                <a:sym typeface="Wingdings" panose="05000000000000000000" pitchFamily="2" charset="2"/>
              </a:rPr>
              <a:t>cosite</a:t>
            </a:r>
            <a:r>
              <a:rPr lang="es-ES" sz="1600" dirty="0" smtClean="0">
                <a:sym typeface="Wingdings" panose="05000000000000000000" pitchFamily="2" charset="2"/>
              </a:rPr>
              <a:t> (hasta que nos comuniquen la activación de esta funcionalidad.) </a:t>
            </a:r>
            <a:endParaRPr lang="es-ES" sz="1600" dirty="0" smtClean="0"/>
          </a:p>
          <a:p>
            <a:pPr marL="266700" lvl="1" indent="0">
              <a:buNone/>
            </a:pPr>
            <a:r>
              <a:rPr lang="es-ES" sz="1600" b="1" u="sng" dirty="0" smtClean="0"/>
              <a:t>Reglas VF ES:</a:t>
            </a:r>
          </a:p>
          <a:p>
            <a:pPr lvl="2"/>
            <a:r>
              <a:rPr lang="es-ES" sz="1600" dirty="0" smtClean="0"/>
              <a:t>Zona Roja: </a:t>
            </a:r>
          </a:p>
          <a:p>
            <a:pPr marL="1285875" lvl="4" indent="-171450">
              <a:buFont typeface="Arial" panose="020B0604020202020204" pitchFamily="34" charset="0"/>
              <a:buChar char="•"/>
            </a:pPr>
            <a:r>
              <a:rPr lang="es-ES" sz="1600" u="sng" dirty="0" smtClean="0"/>
              <a:t>Definir TODAS las celdas U900 </a:t>
            </a:r>
            <a:r>
              <a:rPr lang="es-ES" sz="1600" u="sng" dirty="0" err="1" smtClean="0"/>
              <a:t>cosite</a:t>
            </a:r>
            <a:r>
              <a:rPr lang="es-ES" sz="1600" dirty="0" smtClean="0"/>
              <a:t> como externas 3G. </a:t>
            </a:r>
          </a:p>
          <a:p>
            <a:pPr marL="1285875" lvl="4" indent="-171450">
              <a:buFont typeface="Arial" panose="020B0604020202020204" pitchFamily="34" charset="0"/>
              <a:buChar char="•"/>
            </a:pPr>
            <a:r>
              <a:rPr lang="es-ES" sz="1600" u="sng" dirty="0" smtClean="0"/>
              <a:t>Sólo si no hay U900 </a:t>
            </a:r>
            <a:r>
              <a:rPr lang="es-ES" sz="1600" u="sng" dirty="0" err="1" smtClean="0"/>
              <a:t>colocalizado</a:t>
            </a:r>
            <a:r>
              <a:rPr lang="es-ES" sz="1600" dirty="0" smtClean="0"/>
              <a:t>, se definen todas las </a:t>
            </a:r>
            <a:r>
              <a:rPr lang="es-ES" sz="1600" u="sng" dirty="0" smtClean="0"/>
              <a:t>externas U2100 F1 </a:t>
            </a:r>
            <a:r>
              <a:rPr lang="es-ES" sz="1600" u="sng" dirty="0" err="1" smtClean="0"/>
              <a:t>cosite</a:t>
            </a:r>
            <a:r>
              <a:rPr lang="es-ES" sz="1600" u="sng" dirty="0" smtClean="0"/>
              <a:t>.</a:t>
            </a:r>
          </a:p>
          <a:p>
            <a:pPr lvl="2"/>
            <a:endParaRPr lang="es-ES" sz="1600" dirty="0"/>
          </a:p>
          <a:p>
            <a:pPr lvl="2"/>
            <a:r>
              <a:rPr lang="es-ES" sz="1600" dirty="0" smtClean="0"/>
              <a:t>Zona  Naranja: </a:t>
            </a:r>
            <a:endParaRPr lang="es-ES" sz="1600" dirty="0"/>
          </a:p>
          <a:p>
            <a:pPr marL="1285875" lvl="4" indent="-171450">
              <a:buFont typeface="Arial" panose="020B0604020202020204" pitchFamily="34" charset="0"/>
              <a:buChar char="•"/>
            </a:pPr>
            <a:r>
              <a:rPr lang="es-ES" sz="1600" u="sng" dirty="0" smtClean="0"/>
              <a:t>Definir TODAS las celdas U900 y F1 U2100, tanto </a:t>
            </a:r>
            <a:r>
              <a:rPr lang="es-ES" sz="1600" u="sng" dirty="0" err="1" smtClean="0"/>
              <a:t>cosite</a:t>
            </a:r>
            <a:r>
              <a:rPr lang="es-ES" sz="1600" u="sng" dirty="0" smtClean="0"/>
              <a:t>, como de otros nodos vecinos </a:t>
            </a:r>
            <a:r>
              <a:rPr lang="es-ES" sz="1600" dirty="0" smtClean="0"/>
              <a:t>donde se pueda hacer un </a:t>
            </a:r>
            <a:r>
              <a:rPr lang="es-ES" sz="1600" dirty="0" err="1" smtClean="0"/>
              <a:t>handover</a:t>
            </a:r>
            <a:r>
              <a:rPr lang="es-ES" sz="1600" dirty="0" smtClean="0"/>
              <a:t>.  Ejemplo:</a:t>
            </a:r>
          </a:p>
          <a:p>
            <a:pPr marL="1285875" lvl="4" indent="-171450">
              <a:buFont typeface="Arial" panose="020B0604020202020204" pitchFamily="34" charset="0"/>
              <a:buChar char="•"/>
            </a:pPr>
            <a:endParaRPr lang="es-ES" sz="1600" dirty="0" smtClean="0"/>
          </a:p>
          <a:p>
            <a:pPr lvl="1" indent="0">
              <a:buNone/>
            </a:pPr>
            <a:endParaRPr lang="es-ES" sz="1200" dirty="0" smtClean="0"/>
          </a:p>
          <a:p>
            <a:pPr marL="1095375" lvl="3" indent="-285750">
              <a:buFont typeface="Arial" panose="020B0604020202020204" pitchFamily="34" charset="0"/>
              <a:buChar char="•"/>
            </a:pPr>
            <a:endParaRPr lang="es-ES" sz="1400" dirty="0" smtClean="0"/>
          </a:p>
          <a:p>
            <a:pPr marL="1095375" lvl="3" indent="-285750">
              <a:buFont typeface="Arial" panose="020B0604020202020204" pitchFamily="34" charset="0"/>
              <a:buChar char="•"/>
            </a:pPr>
            <a:endParaRPr lang="es-ES" sz="1400" dirty="0"/>
          </a:p>
          <a:p>
            <a:pPr lvl="3"/>
            <a:endParaRPr lang="es-ES" dirty="0"/>
          </a:p>
          <a:p>
            <a:pPr lvl="1" indent="0">
              <a:buNone/>
            </a:pPr>
            <a:endParaRPr lang="es-ES" sz="1100" dirty="0"/>
          </a:p>
          <a:p>
            <a:pPr marL="1038225" lvl="3" indent="-228600">
              <a:buAutoNum type="arabicPeriod"/>
            </a:pPr>
            <a:endParaRPr lang="es-ES" sz="1100" dirty="0" smtClean="0"/>
          </a:p>
        </p:txBody>
      </p:sp>
      <p:sp>
        <p:nvSpPr>
          <p:cNvPr id="4" name="3 Marcador de número de diapositiva"/>
          <p:cNvSpPr>
            <a:spLocks noGrp="1"/>
          </p:cNvSpPr>
          <p:nvPr>
            <p:ph type="sldNum" sz="quarter" idx="10"/>
          </p:nvPr>
        </p:nvSpPr>
        <p:spPr/>
        <p:txBody>
          <a:bodyPr/>
          <a:lstStyle/>
          <a:p>
            <a:pPr>
              <a:defRPr/>
            </a:pPr>
            <a:fld id="{E4E5A24B-4DAF-47BA-BBF4-BE646F438DB5}" type="slidenum">
              <a:rPr lang="en-GB" smtClean="0"/>
              <a:pPr>
                <a:defRPr/>
              </a:pPr>
              <a:t>58</a:t>
            </a:fld>
            <a:endParaRPr lang="en-GB"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380" y="3157947"/>
            <a:ext cx="1147624" cy="687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008" y="4527383"/>
            <a:ext cx="1171892" cy="653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985"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1938" y="4854107"/>
            <a:ext cx="4326330" cy="13246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8512492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599"/>
            <a:ext cx="8473044" cy="1042967"/>
          </a:xfrm>
        </p:spPr>
        <p:txBody>
          <a:bodyPr/>
          <a:lstStyle/>
          <a:p>
            <a:r>
              <a:rPr lang="es-ES" dirty="0" smtClean="0">
                <a:cs typeface="Arial" charset="0"/>
              </a:rPr>
              <a:t>Definir en Celdas 4G </a:t>
            </a:r>
            <a:r>
              <a:rPr lang="es-ES" dirty="0" smtClean="0">
                <a:cs typeface="Arial" charset="0"/>
                <a:sym typeface="Wingdings" panose="05000000000000000000" pitchFamily="2" charset="2"/>
              </a:rPr>
              <a:t> Celdas vecinas 3G – Zona Roja</a:t>
            </a:r>
            <a:endParaRPr lang="es-ES" dirty="0">
              <a:cs typeface="Arial" charset="0"/>
            </a:endParaRPr>
          </a:p>
        </p:txBody>
      </p:sp>
      <p:sp>
        <p:nvSpPr>
          <p:cNvPr id="3" name="2 Marcador de contenido"/>
          <p:cNvSpPr>
            <a:spLocks noGrp="1"/>
          </p:cNvSpPr>
          <p:nvPr>
            <p:ph idx="1"/>
          </p:nvPr>
        </p:nvSpPr>
        <p:spPr>
          <a:xfrm>
            <a:off x="421573" y="795397"/>
            <a:ext cx="8520546" cy="4895851"/>
          </a:xfrm>
        </p:spPr>
        <p:txBody>
          <a:bodyPr/>
          <a:lstStyle/>
          <a:p>
            <a:r>
              <a:rPr lang="es-ES" b="1" dirty="0" smtClean="0"/>
              <a:t>UTRANNCELL</a:t>
            </a:r>
            <a:endParaRPr lang="es-ES" b="1" dirty="0"/>
          </a:p>
          <a:p>
            <a:pPr lvl="1"/>
            <a:r>
              <a:rPr lang="es-ES" sz="1600" dirty="0"/>
              <a:t>Es la tabla con las </a:t>
            </a:r>
            <a:r>
              <a:rPr lang="es-ES" sz="1600" dirty="0" smtClean="0"/>
              <a:t> relaciones de vecindad  </a:t>
            </a:r>
            <a:r>
              <a:rPr lang="es-ES" sz="1600" dirty="0"/>
              <a:t>4G</a:t>
            </a:r>
            <a:r>
              <a:rPr lang="es-ES" sz="1600" dirty="0">
                <a:sym typeface="Wingdings" panose="05000000000000000000" pitchFamily="2" charset="2"/>
              </a:rPr>
              <a:t> </a:t>
            </a:r>
            <a:r>
              <a:rPr lang="es-ES" sz="1600" dirty="0" smtClean="0">
                <a:sym typeface="Wingdings" panose="05000000000000000000" pitchFamily="2" charset="2"/>
              </a:rPr>
              <a:t>3G  de cada celda. </a:t>
            </a:r>
          </a:p>
          <a:p>
            <a:pPr lvl="1"/>
            <a:r>
              <a:rPr lang="es-ES" sz="1600" dirty="0" smtClean="0">
                <a:sym typeface="Wingdings" panose="05000000000000000000" pitchFamily="2" charset="2"/>
              </a:rPr>
              <a:t>El </a:t>
            </a:r>
            <a:r>
              <a:rPr lang="es-ES" sz="1600" dirty="0" err="1" smtClean="0">
                <a:sym typeface="Wingdings" panose="05000000000000000000" pitchFamily="2" charset="2"/>
              </a:rPr>
              <a:t>InterRAT</a:t>
            </a:r>
            <a:r>
              <a:rPr lang="es-ES" sz="1600" dirty="0" smtClean="0">
                <a:sym typeface="Wingdings" panose="05000000000000000000" pitchFamily="2" charset="2"/>
              </a:rPr>
              <a:t> ANR en zona roja se encarga de crearlas, pero exigimos manualmente crear las vecinas </a:t>
            </a:r>
            <a:r>
              <a:rPr lang="es-ES" sz="1600" dirty="0" err="1" smtClean="0">
                <a:sym typeface="Wingdings" panose="05000000000000000000" pitchFamily="2" charset="2"/>
              </a:rPr>
              <a:t>cosite</a:t>
            </a:r>
            <a:r>
              <a:rPr lang="es-ES" sz="1600" dirty="0" smtClean="0">
                <a:sym typeface="Wingdings" panose="05000000000000000000" pitchFamily="2" charset="2"/>
              </a:rPr>
              <a:t> para asegurar que salen siempre en los </a:t>
            </a:r>
            <a:r>
              <a:rPr lang="es-ES" sz="1600" dirty="0" err="1" smtClean="0">
                <a:sym typeface="Wingdings" panose="05000000000000000000" pitchFamily="2" charset="2"/>
              </a:rPr>
              <a:t>Measurement</a:t>
            </a:r>
            <a:r>
              <a:rPr lang="es-ES" sz="1600" dirty="0" smtClean="0">
                <a:sym typeface="Wingdings" panose="05000000000000000000" pitchFamily="2" charset="2"/>
              </a:rPr>
              <a:t> </a:t>
            </a:r>
            <a:r>
              <a:rPr lang="es-ES" sz="1600" dirty="0" err="1" smtClean="0">
                <a:sym typeface="Wingdings" panose="05000000000000000000" pitchFamily="2" charset="2"/>
              </a:rPr>
              <a:t>Configurations</a:t>
            </a:r>
            <a:r>
              <a:rPr lang="es-ES" sz="1600" dirty="0" smtClean="0">
                <a:sym typeface="Wingdings" panose="05000000000000000000" pitchFamily="2" charset="2"/>
              </a:rPr>
              <a:t> lanzados al UE. </a:t>
            </a:r>
          </a:p>
          <a:p>
            <a:pPr lvl="1"/>
            <a:endParaRPr lang="es-ES" sz="1600" dirty="0"/>
          </a:p>
          <a:p>
            <a:pPr marL="266700" lvl="1" indent="0">
              <a:buNone/>
            </a:pPr>
            <a:r>
              <a:rPr lang="es-ES" sz="1600" b="1" u="sng" dirty="0"/>
              <a:t>Reglas VF ES:</a:t>
            </a:r>
          </a:p>
          <a:p>
            <a:pPr lvl="1"/>
            <a:r>
              <a:rPr lang="es-ES" sz="1600" b="1" dirty="0" smtClean="0"/>
              <a:t>Zona Roja:</a:t>
            </a:r>
          </a:p>
          <a:p>
            <a:pPr marL="1095375" lvl="3" indent="-285750">
              <a:buFont typeface="Arial" panose="020B0604020202020204" pitchFamily="34" charset="0"/>
              <a:buChar char="•"/>
            </a:pPr>
            <a:r>
              <a:rPr lang="es-ES" sz="1600" dirty="0" smtClean="0"/>
              <a:t>Definimos manualmente </a:t>
            </a:r>
            <a:r>
              <a:rPr lang="es-ES" sz="1600" u="sng" dirty="0" smtClean="0"/>
              <a:t>para cada celda LTE </a:t>
            </a:r>
            <a:r>
              <a:rPr lang="es-ES" sz="1600" dirty="0" smtClean="0"/>
              <a:t>todas </a:t>
            </a:r>
            <a:r>
              <a:rPr lang="es-ES" sz="1600" u="sng" dirty="0" smtClean="0"/>
              <a:t>sus vecinas U900 </a:t>
            </a:r>
            <a:r>
              <a:rPr lang="es-ES" sz="1600" u="sng" dirty="0" err="1" smtClean="0"/>
              <a:t>cosite</a:t>
            </a:r>
            <a:r>
              <a:rPr lang="es-ES" sz="1600" u="sng" dirty="0"/>
              <a:t> </a:t>
            </a:r>
            <a:r>
              <a:rPr lang="es-ES" sz="1600" dirty="0" smtClean="0"/>
              <a:t>(</a:t>
            </a:r>
            <a:r>
              <a:rPr lang="es-ES" sz="1600" dirty="0" err="1" smtClean="0"/>
              <a:t>ej</a:t>
            </a:r>
            <a:r>
              <a:rPr lang="es-ES" sz="1600" dirty="0" smtClean="0"/>
              <a:t>, si hay 3 sectores, cada celda LTE tendrá definidas manualmente sus 3 vecinas U900 </a:t>
            </a:r>
            <a:r>
              <a:rPr lang="es-ES" sz="1600" dirty="0" err="1" smtClean="0"/>
              <a:t>cosite</a:t>
            </a:r>
            <a:r>
              <a:rPr lang="es-ES" sz="1600" dirty="0" smtClean="0"/>
              <a:t>)</a:t>
            </a:r>
          </a:p>
          <a:p>
            <a:pPr marL="1095375" lvl="3" indent="-285750">
              <a:buFont typeface="Arial" panose="020B0604020202020204" pitchFamily="34" charset="0"/>
              <a:buChar char="•"/>
            </a:pPr>
            <a:r>
              <a:rPr lang="es-ES" sz="1600" u="sng" dirty="0" smtClean="0"/>
              <a:t>Si el </a:t>
            </a:r>
            <a:r>
              <a:rPr lang="es-ES" sz="1600" u="sng" dirty="0" err="1" smtClean="0"/>
              <a:t>eNodeB</a:t>
            </a:r>
            <a:r>
              <a:rPr lang="es-ES" sz="1600" u="sng" dirty="0" smtClean="0"/>
              <a:t> no tiene U900 </a:t>
            </a:r>
            <a:r>
              <a:rPr lang="es-ES" sz="1600" u="sng" dirty="0" err="1" smtClean="0"/>
              <a:t>colocalizado</a:t>
            </a:r>
            <a:r>
              <a:rPr lang="es-ES" sz="1600" dirty="0" smtClean="0"/>
              <a:t>, entonces se define a todas las celdas LTE todas sus </a:t>
            </a:r>
            <a:r>
              <a:rPr lang="es-ES" sz="1600" u="sng" dirty="0" smtClean="0"/>
              <a:t>vecinas F1 U2100 </a:t>
            </a:r>
            <a:r>
              <a:rPr lang="es-ES" sz="1600" u="sng" dirty="0" err="1" smtClean="0"/>
              <a:t>cosite</a:t>
            </a:r>
            <a:r>
              <a:rPr lang="es-ES" sz="1600" u="sng" dirty="0" smtClean="0"/>
              <a:t>. </a:t>
            </a:r>
            <a:r>
              <a:rPr lang="es-ES" sz="1600" dirty="0" smtClean="0"/>
              <a:t>Pero sólo es necesario en el caso de que no haya U900 </a:t>
            </a:r>
            <a:r>
              <a:rPr lang="es-ES" sz="1600" dirty="0" err="1" smtClean="0"/>
              <a:t>colocalizado</a:t>
            </a:r>
            <a:r>
              <a:rPr lang="es-ES" sz="1600" dirty="0" smtClean="0"/>
              <a:t> en el mismo emplazamiento. </a:t>
            </a:r>
          </a:p>
          <a:p>
            <a:pPr marL="1095375" lvl="3" indent="-285750">
              <a:buFont typeface="Arial" panose="020B0604020202020204" pitchFamily="34" charset="0"/>
              <a:buChar char="•"/>
            </a:pPr>
            <a:r>
              <a:rPr lang="es-ES" sz="1600" u="sng" dirty="0" smtClean="0"/>
              <a:t>La parametrización de estas vecinas manuales </a:t>
            </a:r>
            <a:r>
              <a:rPr lang="es-ES" sz="1600" dirty="0" smtClean="0"/>
              <a:t>queda reflejada en la última versión del fichero </a:t>
            </a:r>
            <a:r>
              <a:rPr lang="es-ES" sz="1600" dirty="0" smtClean="0">
                <a:solidFill>
                  <a:srgbClr val="000099"/>
                </a:solidFill>
              </a:rPr>
              <a:t>Hua_parameter_LTE_vx.xlsx</a:t>
            </a:r>
            <a:r>
              <a:rPr lang="es-ES" sz="1600" dirty="0" smtClean="0"/>
              <a:t> vigente. En resumen se definen siempre con estos valores: </a:t>
            </a:r>
          </a:p>
          <a:p>
            <a:pPr marL="1400175" lvl="4" indent="-285750">
              <a:buFont typeface="Arial" panose="020B0604020202020204" pitchFamily="34" charset="0"/>
              <a:buChar char="•"/>
            </a:pPr>
            <a:r>
              <a:rPr lang="es-ES" sz="1600" dirty="0" smtClean="0"/>
              <a:t>BLINDHOPRIORITY = 0 siempre</a:t>
            </a:r>
          </a:p>
          <a:p>
            <a:pPr marL="1400175" lvl="4" indent="-285750">
              <a:buFont typeface="Arial" panose="020B0604020202020204" pitchFamily="34" charset="0"/>
              <a:buChar char="•"/>
            </a:pPr>
            <a:r>
              <a:rPr lang="es-ES" sz="1600" dirty="0" smtClean="0"/>
              <a:t>NORMVFLAG = FORBID_RMV_ENUM</a:t>
            </a:r>
          </a:p>
          <a:p>
            <a:pPr marL="1400175" lvl="4" indent="-285750">
              <a:buFont typeface="Arial" panose="020B0604020202020204" pitchFamily="34" charset="0"/>
              <a:buChar char="•"/>
            </a:pPr>
            <a:r>
              <a:rPr lang="es-ES" sz="1600" dirty="0" smtClean="0"/>
              <a:t>CELLMEASPRIORITY = HIGH_PRIORITY</a:t>
            </a:r>
            <a:endParaRPr lang="es-ES" sz="1600" dirty="0"/>
          </a:p>
          <a:p>
            <a:pPr marL="1400175" lvl="4" indent="-285750">
              <a:buFont typeface="Arial" panose="020B0604020202020204" pitchFamily="34" charset="0"/>
              <a:buChar char="•"/>
            </a:pPr>
            <a:endParaRPr lang="es-ES" sz="1600" dirty="0" smtClean="0"/>
          </a:p>
          <a:p>
            <a:pPr marL="1400175" lvl="4" indent="-285750">
              <a:buFont typeface="Arial" panose="020B0604020202020204" pitchFamily="34" charset="0"/>
              <a:buChar char="•"/>
            </a:pPr>
            <a:endParaRPr lang="es-ES" sz="1600" dirty="0" smtClean="0"/>
          </a:p>
          <a:p>
            <a:pPr lvl="1" indent="0">
              <a:buNone/>
            </a:pPr>
            <a:endParaRPr lang="es-ES" sz="1600" dirty="0" smtClean="0"/>
          </a:p>
          <a:p>
            <a:pPr marL="1095375" lvl="3" indent="-285750">
              <a:buFont typeface="Arial" panose="020B0604020202020204" pitchFamily="34" charset="0"/>
              <a:buChar char="•"/>
            </a:pPr>
            <a:endParaRPr lang="es-ES" sz="1400" dirty="0" smtClean="0"/>
          </a:p>
          <a:p>
            <a:pPr marL="1095375" lvl="3" indent="-285750">
              <a:buFont typeface="Arial" panose="020B0604020202020204" pitchFamily="34" charset="0"/>
              <a:buChar char="•"/>
            </a:pPr>
            <a:endParaRPr lang="es-ES" sz="1400" dirty="0"/>
          </a:p>
          <a:p>
            <a:pPr lvl="3"/>
            <a:endParaRPr lang="es-ES" dirty="0"/>
          </a:p>
          <a:p>
            <a:pPr lvl="1" indent="0">
              <a:buNone/>
            </a:pPr>
            <a:endParaRPr lang="es-ES" sz="1100" dirty="0"/>
          </a:p>
          <a:p>
            <a:pPr marL="1038225" lvl="3" indent="-228600">
              <a:buAutoNum type="arabicPeriod"/>
            </a:pPr>
            <a:endParaRPr lang="es-ES" sz="1100" dirty="0" smtClean="0"/>
          </a:p>
        </p:txBody>
      </p:sp>
      <p:sp>
        <p:nvSpPr>
          <p:cNvPr id="4" name="3 Marcador de número de diapositiva"/>
          <p:cNvSpPr>
            <a:spLocks noGrp="1"/>
          </p:cNvSpPr>
          <p:nvPr>
            <p:ph type="sldNum" sz="quarter" idx="10"/>
          </p:nvPr>
        </p:nvSpPr>
        <p:spPr/>
        <p:txBody>
          <a:bodyPr/>
          <a:lstStyle/>
          <a:p>
            <a:pPr>
              <a:defRPr/>
            </a:pPr>
            <a:fld id="{E4E5A24B-4DAF-47BA-BBF4-BE646F438DB5}" type="slidenum">
              <a:rPr lang="en-GB" smtClean="0"/>
              <a:pPr>
                <a:defRPr/>
              </a:pPr>
              <a:t>59</a:t>
            </a:fld>
            <a:endParaRPr lang="en-GB"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2799" y="249084"/>
            <a:ext cx="1147624" cy="687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88239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8511" y="148855"/>
            <a:ext cx="1755619" cy="978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Título"/>
          <p:cNvSpPr>
            <a:spLocks noGrp="1"/>
          </p:cNvSpPr>
          <p:nvPr>
            <p:ph type="title"/>
          </p:nvPr>
        </p:nvSpPr>
        <p:spPr/>
        <p:txBody>
          <a:bodyPr/>
          <a:lstStyle/>
          <a:p>
            <a:r>
              <a:rPr lang="es-ES" dirty="0" smtClean="0"/>
              <a:t>Plantillas de Integración en zona Naranja</a:t>
            </a:r>
            <a:endParaRPr lang="en-GB" dirty="0"/>
          </a:p>
        </p:txBody>
      </p:sp>
      <p:sp>
        <p:nvSpPr>
          <p:cNvPr id="3" name="2 Marcador de contenido"/>
          <p:cNvSpPr>
            <a:spLocks noGrp="1"/>
          </p:cNvSpPr>
          <p:nvPr>
            <p:ph idx="1"/>
          </p:nvPr>
        </p:nvSpPr>
        <p:spPr>
          <a:xfrm>
            <a:off x="489097" y="848734"/>
            <a:ext cx="8378455" cy="4895851"/>
          </a:xfrm>
        </p:spPr>
        <p:txBody>
          <a:bodyPr/>
          <a:lstStyle/>
          <a:p>
            <a:r>
              <a:rPr lang="es-ES" dirty="0" smtClean="0"/>
              <a:t>Tres tipos de ficheros (I):</a:t>
            </a:r>
          </a:p>
          <a:p>
            <a:pPr lvl="1"/>
            <a:r>
              <a:rPr lang="es-ES" dirty="0" smtClean="0">
                <a:solidFill>
                  <a:srgbClr val="000099"/>
                </a:solidFill>
              </a:rPr>
              <a:t>Plantillas de intercambio de datos dinámicos </a:t>
            </a:r>
          </a:p>
          <a:p>
            <a:pPr lvl="2"/>
            <a:r>
              <a:rPr lang="es-ES" dirty="0" smtClean="0"/>
              <a:t>Son 3 ficheros </a:t>
            </a:r>
            <a:r>
              <a:rPr lang="es-ES" dirty="0" err="1" smtClean="0"/>
              <a:t>excel</a:t>
            </a:r>
            <a:r>
              <a:rPr lang="es-ES" dirty="0" smtClean="0"/>
              <a:t>:</a:t>
            </a:r>
          </a:p>
          <a:p>
            <a:pPr lvl="2"/>
            <a:endParaRPr lang="es-ES" dirty="0"/>
          </a:p>
          <a:p>
            <a:pPr lvl="2"/>
            <a:endParaRPr lang="es-ES" dirty="0" smtClean="0"/>
          </a:p>
          <a:p>
            <a:pPr lvl="2"/>
            <a:r>
              <a:rPr lang="es-ES" dirty="0" smtClean="0"/>
              <a:t>Parecidas a las plantillas en zona roja, pero dado que en LTE </a:t>
            </a:r>
            <a:r>
              <a:rPr lang="es-ES" dirty="0" err="1" smtClean="0"/>
              <a:t>Sharing</a:t>
            </a:r>
            <a:r>
              <a:rPr lang="es-ES" dirty="0" smtClean="0"/>
              <a:t> siempre compartimos L800,  se han simplificado estas plantillas con los mínimos datos que varían de celda a celda, excluyendo campos como EARFCN, </a:t>
            </a:r>
            <a:r>
              <a:rPr lang="es-ES" dirty="0" err="1" smtClean="0"/>
              <a:t>Bandwidth</a:t>
            </a:r>
            <a:r>
              <a:rPr lang="es-ES" dirty="0" smtClean="0"/>
              <a:t>,  </a:t>
            </a:r>
            <a:r>
              <a:rPr lang="es-ES" dirty="0" err="1" smtClean="0"/>
              <a:t>TemplateName</a:t>
            </a:r>
            <a:r>
              <a:rPr lang="es-ES" dirty="0" smtClean="0"/>
              <a:t>, </a:t>
            </a:r>
            <a:r>
              <a:rPr lang="es-ES" dirty="0" err="1" smtClean="0"/>
              <a:t>Thresholds</a:t>
            </a:r>
            <a:r>
              <a:rPr lang="es-ES" dirty="0" smtClean="0"/>
              <a:t> de </a:t>
            </a:r>
            <a:r>
              <a:rPr lang="es-ES" dirty="0" err="1" smtClean="0"/>
              <a:t>reselección</a:t>
            </a:r>
            <a:r>
              <a:rPr lang="es-ES" dirty="0" smtClean="0"/>
              <a:t> del 3G al L800, etc. que siempre serán iguales para todas las integraciones. </a:t>
            </a:r>
          </a:p>
          <a:p>
            <a:pPr lvl="2"/>
            <a:r>
              <a:rPr lang="es-ES" u="sng" dirty="0" smtClean="0"/>
              <a:t>Estas Reglas de Ingeniería explican cómo elegir valor para los parámetros de celdas, así como las vecinas y externas que deben ser definidas en los ficheros de datos dinámicos.</a:t>
            </a:r>
          </a:p>
          <a:p>
            <a:pPr lvl="1"/>
            <a:endParaRPr lang="es-ES" dirty="0" smtClean="0">
              <a:solidFill>
                <a:srgbClr val="000099"/>
              </a:solidFill>
            </a:endParaRPr>
          </a:p>
          <a:p>
            <a:pPr lvl="1"/>
            <a:endParaRPr lang="es-ES" dirty="0" smtClean="0">
              <a:solidFill>
                <a:srgbClr val="000099"/>
              </a:solidFill>
            </a:endParaRPr>
          </a:p>
          <a:p>
            <a:pPr lvl="1"/>
            <a:r>
              <a:rPr lang="es-ES" dirty="0" smtClean="0">
                <a:solidFill>
                  <a:srgbClr val="000099"/>
                </a:solidFill>
              </a:rPr>
              <a:t>Plantillas </a:t>
            </a:r>
            <a:r>
              <a:rPr lang="es-ES" dirty="0">
                <a:solidFill>
                  <a:srgbClr val="000099"/>
                </a:solidFill>
              </a:rPr>
              <a:t>de intercambio de datos </a:t>
            </a:r>
            <a:r>
              <a:rPr lang="es-ES" dirty="0" smtClean="0">
                <a:solidFill>
                  <a:srgbClr val="000099"/>
                </a:solidFill>
              </a:rPr>
              <a:t> estáticos </a:t>
            </a:r>
            <a:endParaRPr lang="es-ES" dirty="0">
              <a:solidFill>
                <a:srgbClr val="000099"/>
              </a:solidFill>
            </a:endParaRPr>
          </a:p>
          <a:p>
            <a:pPr lvl="2"/>
            <a:r>
              <a:rPr lang="es-ES" dirty="0"/>
              <a:t>Contienen datos que no cambian de nodo a nodo, o celda a celda, siempre son los mismos. </a:t>
            </a:r>
          </a:p>
          <a:p>
            <a:pPr lvl="2"/>
            <a:r>
              <a:rPr lang="es-ES" dirty="0" smtClean="0"/>
              <a:t>Son 3 ficheros </a:t>
            </a:r>
            <a:r>
              <a:rPr lang="es-ES" dirty="0" err="1" smtClean="0"/>
              <a:t>excel</a:t>
            </a:r>
            <a:r>
              <a:rPr lang="es-ES" dirty="0" smtClean="0"/>
              <a:t>: </a:t>
            </a:r>
          </a:p>
        </p:txBody>
      </p:sp>
      <p:sp>
        <p:nvSpPr>
          <p:cNvPr id="4" name="3 Marcador de número de diapositiva"/>
          <p:cNvSpPr>
            <a:spLocks noGrp="1"/>
          </p:cNvSpPr>
          <p:nvPr>
            <p:ph type="sldNum" sz="quarter" idx="10"/>
          </p:nvPr>
        </p:nvSpPr>
        <p:spPr/>
        <p:txBody>
          <a:bodyPr/>
          <a:lstStyle/>
          <a:p>
            <a:pPr>
              <a:defRPr/>
            </a:pPr>
            <a:fld id="{E4E5A24B-4DAF-47BA-BBF4-BE646F438DB5}" type="slidenum">
              <a:rPr lang="en-GB" smtClean="0"/>
              <a:pPr>
                <a:defRPr/>
              </a:pPr>
              <a:t>6</a:t>
            </a:fld>
            <a:endParaRPr lang="en-GB"/>
          </a:p>
        </p:txBody>
      </p:sp>
      <p:sp>
        <p:nvSpPr>
          <p:cNvPr id="8" name="7 Rectángulo"/>
          <p:cNvSpPr/>
          <p:nvPr/>
        </p:nvSpPr>
        <p:spPr>
          <a:xfrm>
            <a:off x="1356274" y="5285192"/>
            <a:ext cx="6220046" cy="1365365"/>
          </a:xfrm>
          <a:prstGeom prst="rect">
            <a:avLst/>
          </a:prstGeom>
        </p:spPr>
        <p:style>
          <a:lnRef idx="2">
            <a:schemeClr val="accent1"/>
          </a:lnRef>
          <a:fillRef idx="1">
            <a:schemeClr val="lt1"/>
          </a:fillRef>
          <a:effectRef idx="0">
            <a:schemeClr val="accent1"/>
          </a:effectRef>
          <a:fontRef idx="minor">
            <a:schemeClr val="dk1"/>
          </a:fontRef>
        </p:style>
        <p:txBody>
          <a:bodyPr wrap="square" lIns="108000" tIns="36000" rIns="0" bIns="36000" anchor="ctr" anchorCtr="0">
            <a:spAutoFit/>
          </a:bodyPr>
          <a:lstStyle/>
          <a:p>
            <a:pPr marL="285750" indent="-285750">
              <a:buClr>
                <a:srgbClr val="C00000"/>
              </a:buClr>
              <a:buFont typeface="Wingdings" panose="05000000000000000000" pitchFamily="2" charset="2"/>
              <a:buChar char="ü"/>
            </a:pPr>
            <a:r>
              <a:rPr lang="es-ES" sz="1400" dirty="0"/>
              <a:t>No son ficheros a rellenar por el ingeniero de diseño (</a:t>
            </a:r>
            <a:r>
              <a:rPr lang="es-ES" sz="1400" dirty="0" err="1"/>
              <a:t>vendor</a:t>
            </a:r>
            <a:r>
              <a:rPr lang="es-ES" sz="1400" dirty="0"/>
              <a:t>), sino por Vodafone y Orange Radio Central. </a:t>
            </a:r>
          </a:p>
          <a:p>
            <a:pPr marL="285750" indent="-285750">
              <a:buClr>
                <a:srgbClr val="C00000"/>
              </a:buClr>
              <a:buFont typeface="Wingdings" panose="05000000000000000000" pitchFamily="2" charset="2"/>
              <a:buChar char="ü"/>
            </a:pPr>
            <a:r>
              <a:rPr lang="es-ES" sz="1400" dirty="0"/>
              <a:t>Sólo se intercambian una vez, al principio del proyecto, o si realizamos alguna optimización </a:t>
            </a:r>
            <a:r>
              <a:rPr lang="es-ES" sz="1400" dirty="0" smtClean="0"/>
              <a:t>en un futuro en uno de los  parámetros estáticos. </a:t>
            </a:r>
          </a:p>
          <a:p>
            <a:pPr marL="285750" indent="-285750">
              <a:buClr>
                <a:srgbClr val="C00000"/>
              </a:buClr>
              <a:buFont typeface="Wingdings" panose="05000000000000000000" pitchFamily="2" charset="2"/>
              <a:buChar char="ü"/>
            </a:pPr>
            <a:r>
              <a:rPr lang="es-ES" sz="1400" dirty="0" smtClean="0"/>
              <a:t>Operaciones de Orange usará los datos dinámicos para completar estas plantillas e integrar las celdas Vodafone en su red.</a:t>
            </a:r>
            <a:endParaRPr lang="es-ES" sz="1400" dirty="0"/>
          </a:p>
        </p:txBody>
      </p:sp>
      <p:sp>
        <p:nvSpPr>
          <p:cNvPr id="9" name="8 Rectángulo"/>
          <p:cNvSpPr/>
          <p:nvPr/>
        </p:nvSpPr>
        <p:spPr>
          <a:xfrm>
            <a:off x="1356274" y="3580188"/>
            <a:ext cx="6220046" cy="288147"/>
          </a:xfrm>
          <a:prstGeom prst="rect">
            <a:avLst/>
          </a:prstGeom>
        </p:spPr>
        <p:style>
          <a:lnRef idx="2">
            <a:schemeClr val="accent1"/>
          </a:lnRef>
          <a:fillRef idx="1">
            <a:schemeClr val="lt1"/>
          </a:fillRef>
          <a:effectRef idx="0">
            <a:schemeClr val="accent1"/>
          </a:effectRef>
          <a:fontRef idx="minor">
            <a:schemeClr val="dk1"/>
          </a:fontRef>
        </p:style>
        <p:txBody>
          <a:bodyPr wrap="square" lIns="108000" tIns="36000" rIns="0" bIns="36000" anchor="ctr" anchorCtr="0">
            <a:spAutoFit/>
          </a:bodyPr>
          <a:lstStyle/>
          <a:p>
            <a:pPr marL="285750" indent="-285750">
              <a:buClr>
                <a:srgbClr val="C00000"/>
              </a:buClr>
              <a:buFont typeface="Wingdings" panose="05000000000000000000" pitchFamily="2" charset="2"/>
              <a:buChar char="ü"/>
            </a:pPr>
            <a:r>
              <a:rPr lang="es-ES" sz="1400" dirty="0"/>
              <a:t>Rellena Ingeniero de diseño (</a:t>
            </a:r>
            <a:r>
              <a:rPr lang="es-ES" sz="1400" dirty="0" err="1"/>
              <a:t>vendor</a:t>
            </a:r>
            <a:r>
              <a:rPr lang="es-ES" sz="1400" dirty="0"/>
              <a:t>) </a:t>
            </a:r>
            <a:r>
              <a:rPr lang="es-ES" sz="1400" dirty="0" smtClean="0"/>
              <a:t>y envía a Orange en CRQ</a:t>
            </a: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199" y="1490663"/>
            <a:ext cx="3219450"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0823" y="4560080"/>
            <a:ext cx="3819525" cy="676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2522080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599"/>
            <a:ext cx="8473044" cy="1042967"/>
          </a:xfrm>
        </p:spPr>
        <p:txBody>
          <a:bodyPr/>
          <a:lstStyle/>
          <a:p>
            <a:r>
              <a:rPr lang="es-ES" dirty="0" smtClean="0">
                <a:cs typeface="Arial" charset="0"/>
              </a:rPr>
              <a:t>Definir en Celdas 4G </a:t>
            </a:r>
            <a:r>
              <a:rPr lang="es-ES" dirty="0" smtClean="0">
                <a:cs typeface="Arial" charset="0"/>
                <a:sym typeface="Wingdings" panose="05000000000000000000" pitchFamily="2" charset="2"/>
              </a:rPr>
              <a:t> Celdas vecinas 3G – Zona Naranja</a:t>
            </a:r>
            <a:endParaRPr lang="es-ES" dirty="0">
              <a:cs typeface="Arial" charset="0"/>
            </a:endParaRPr>
          </a:p>
        </p:txBody>
      </p:sp>
      <p:sp>
        <p:nvSpPr>
          <p:cNvPr id="3" name="2 Marcador de contenido"/>
          <p:cNvSpPr>
            <a:spLocks noGrp="1"/>
          </p:cNvSpPr>
          <p:nvPr>
            <p:ph idx="1"/>
          </p:nvPr>
        </p:nvSpPr>
        <p:spPr>
          <a:xfrm>
            <a:off x="421573" y="795397"/>
            <a:ext cx="8520546" cy="4895851"/>
          </a:xfrm>
        </p:spPr>
        <p:txBody>
          <a:bodyPr/>
          <a:lstStyle/>
          <a:p>
            <a:r>
              <a:rPr lang="es-ES" b="1" dirty="0" smtClean="0"/>
              <a:t>UTRANNCELL</a:t>
            </a:r>
            <a:endParaRPr lang="es-ES" b="1" dirty="0"/>
          </a:p>
          <a:p>
            <a:pPr lvl="1"/>
            <a:r>
              <a:rPr lang="es-ES" sz="1600" dirty="0"/>
              <a:t>Es la tabla con las </a:t>
            </a:r>
            <a:r>
              <a:rPr lang="es-ES" sz="1600" dirty="0" smtClean="0"/>
              <a:t> relaciones de vecindad  </a:t>
            </a:r>
            <a:r>
              <a:rPr lang="es-ES" sz="1600" dirty="0"/>
              <a:t>4G</a:t>
            </a:r>
            <a:r>
              <a:rPr lang="es-ES" sz="1600" dirty="0">
                <a:sym typeface="Wingdings" panose="05000000000000000000" pitchFamily="2" charset="2"/>
              </a:rPr>
              <a:t> </a:t>
            </a:r>
            <a:r>
              <a:rPr lang="es-ES" sz="1600" dirty="0" smtClean="0">
                <a:sym typeface="Wingdings" panose="05000000000000000000" pitchFamily="2" charset="2"/>
              </a:rPr>
              <a:t>3G  de cada celda</a:t>
            </a:r>
          </a:p>
          <a:p>
            <a:pPr lvl="1"/>
            <a:r>
              <a:rPr lang="es-ES" sz="1600" dirty="0" smtClean="0">
                <a:sym typeface="Wingdings" panose="05000000000000000000" pitchFamily="2" charset="2"/>
              </a:rPr>
              <a:t>En zona naranja, no hay </a:t>
            </a:r>
            <a:r>
              <a:rPr lang="es-ES" sz="1600" dirty="0" err="1" smtClean="0">
                <a:sym typeface="Wingdings" panose="05000000000000000000" pitchFamily="2" charset="2"/>
              </a:rPr>
              <a:t>InterRAT</a:t>
            </a:r>
            <a:r>
              <a:rPr lang="es-ES" sz="1600" dirty="0" smtClean="0">
                <a:sym typeface="Wingdings" panose="05000000000000000000" pitchFamily="2" charset="2"/>
              </a:rPr>
              <a:t> ANR, por lo que se definen todas las necesarias (</a:t>
            </a:r>
            <a:r>
              <a:rPr lang="es-ES" sz="1600" dirty="0" err="1" smtClean="0">
                <a:sym typeface="Wingdings" panose="05000000000000000000" pitchFamily="2" charset="2"/>
              </a:rPr>
              <a:t>máx</a:t>
            </a:r>
            <a:r>
              <a:rPr lang="es-ES" sz="1600" dirty="0" smtClean="0">
                <a:sym typeface="Wingdings" panose="05000000000000000000" pitchFamily="2" charset="2"/>
              </a:rPr>
              <a:t> 32 U900, y </a:t>
            </a:r>
            <a:r>
              <a:rPr lang="es-ES" sz="1600" dirty="0" err="1" smtClean="0">
                <a:sym typeface="Wingdings" panose="05000000000000000000" pitchFamily="2" charset="2"/>
              </a:rPr>
              <a:t>máx</a:t>
            </a:r>
            <a:r>
              <a:rPr lang="es-ES" sz="1600" dirty="0" smtClean="0">
                <a:sym typeface="Wingdings" panose="05000000000000000000" pitchFamily="2" charset="2"/>
              </a:rPr>
              <a:t> 32 F1 U2100) </a:t>
            </a:r>
          </a:p>
          <a:p>
            <a:pPr lvl="1"/>
            <a:endParaRPr lang="es-ES" sz="1600" dirty="0"/>
          </a:p>
          <a:p>
            <a:pPr marL="266700" lvl="1" indent="0">
              <a:buNone/>
            </a:pPr>
            <a:r>
              <a:rPr lang="es-ES" sz="1600" b="1" u="sng" dirty="0"/>
              <a:t>Reglas VF ES:</a:t>
            </a:r>
          </a:p>
          <a:p>
            <a:pPr lvl="1"/>
            <a:r>
              <a:rPr lang="es-ES" sz="1600" b="1" dirty="0" smtClean="0"/>
              <a:t>Zona Naranja:</a:t>
            </a:r>
            <a:endParaRPr lang="es-ES" sz="1600" b="1" dirty="0"/>
          </a:p>
          <a:p>
            <a:pPr marL="1095375" lvl="3" indent="-285750">
              <a:buFont typeface="Arial" panose="020B0604020202020204" pitchFamily="34" charset="0"/>
              <a:buChar char="•"/>
            </a:pPr>
            <a:r>
              <a:rPr lang="es-ES" sz="1600" dirty="0" smtClean="0"/>
              <a:t>A cada celda LTE800 </a:t>
            </a:r>
            <a:r>
              <a:rPr lang="es-ES" sz="1600" dirty="0" err="1" smtClean="0"/>
              <a:t>sharing</a:t>
            </a:r>
            <a:r>
              <a:rPr lang="es-ES" sz="1600" dirty="0" smtClean="0"/>
              <a:t>, se le define siempre sus vecinas U900 </a:t>
            </a:r>
            <a:r>
              <a:rPr lang="es-ES" sz="1600" dirty="0" err="1" smtClean="0"/>
              <a:t>cosite</a:t>
            </a:r>
            <a:r>
              <a:rPr lang="es-ES" sz="1600" dirty="0" smtClean="0"/>
              <a:t> .</a:t>
            </a:r>
          </a:p>
          <a:p>
            <a:pPr marL="1095375" lvl="3" indent="-285750">
              <a:buFont typeface="Arial" panose="020B0604020202020204" pitchFamily="34" charset="0"/>
              <a:buChar char="•"/>
            </a:pPr>
            <a:r>
              <a:rPr lang="es-ES" sz="1600" dirty="0" smtClean="0"/>
              <a:t>Además, hasta que Orange no active el </a:t>
            </a:r>
            <a:r>
              <a:rPr lang="es-ES" sz="1600" dirty="0" err="1" smtClean="0"/>
              <a:t>InterRAT</a:t>
            </a:r>
            <a:r>
              <a:rPr lang="es-ES" sz="1600" dirty="0" smtClean="0"/>
              <a:t> ANR, también definiremos todas las vecinas U900 y F1 U2100 a las que los terminales puedan necesitar hacer un </a:t>
            </a:r>
            <a:r>
              <a:rPr lang="es-ES" sz="1600" dirty="0" err="1" smtClean="0"/>
              <a:t>Handover</a:t>
            </a:r>
            <a:r>
              <a:rPr lang="es-ES" sz="1600" dirty="0" smtClean="0"/>
              <a:t>, un máximo de 32 de cada banda.</a:t>
            </a:r>
          </a:p>
          <a:p>
            <a:pPr marL="1095375" lvl="3" indent="-285750">
              <a:buFont typeface="Arial" panose="020B0604020202020204" pitchFamily="34" charset="0"/>
              <a:buChar char="•"/>
            </a:pPr>
            <a:r>
              <a:rPr lang="es-ES" sz="1600" dirty="0" smtClean="0"/>
              <a:t>La </a:t>
            </a:r>
            <a:r>
              <a:rPr lang="es-ES" sz="1600" dirty="0" err="1" smtClean="0"/>
              <a:t>parametrización</a:t>
            </a:r>
            <a:r>
              <a:rPr lang="es-ES" sz="1600" dirty="0" smtClean="0"/>
              <a:t> de TODAS las vecinas  en este caso se ha metido en plantilla estática. Ejemplo:</a:t>
            </a:r>
            <a:endParaRPr lang="es-ES" sz="1600" dirty="0"/>
          </a:p>
          <a:p>
            <a:pPr lvl="1" indent="0">
              <a:buNone/>
            </a:pPr>
            <a:endParaRPr lang="es-ES" sz="1600" dirty="0" smtClean="0"/>
          </a:p>
          <a:p>
            <a:pPr marL="1095375" lvl="3" indent="-285750">
              <a:buFont typeface="Arial" panose="020B0604020202020204" pitchFamily="34" charset="0"/>
              <a:buChar char="•"/>
            </a:pPr>
            <a:endParaRPr lang="es-ES" sz="1400" dirty="0" smtClean="0"/>
          </a:p>
          <a:p>
            <a:pPr marL="1095375" lvl="3" indent="-285750">
              <a:buFont typeface="Arial" panose="020B0604020202020204" pitchFamily="34" charset="0"/>
              <a:buChar char="•"/>
            </a:pPr>
            <a:endParaRPr lang="es-ES" sz="1400" dirty="0"/>
          </a:p>
          <a:p>
            <a:pPr lvl="3"/>
            <a:endParaRPr lang="es-ES" dirty="0"/>
          </a:p>
          <a:p>
            <a:pPr lvl="1" indent="0">
              <a:buNone/>
            </a:pPr>
            <a:endParaRPr lang="es-ES" sz="1100" dirty="0"/>
          </a:p>
          <a:p>
            <a:pPr marL="1038225" lvl="3" indent="-228600">
              <a:buAutoNum type="arabicPeriod"/>
            </a:pPr>
            <a:endParaRPr lang="es-ES" sz="1100" dirty="0" smtClean="0"/>
          </a:p>
        </p:txBody>
      </p:sp>
      <p:sp>
        <p:nvSpPr>
          <p:cNvPr id="4" name="3 Marcador de número de diapositiva"/>
          <p:cNvSpPr>
            <a:spLocks noGrp="1"/>
          </p:cNvSpPr>
          <p:nvPr>
            <p:ph type="sldNum" sz="quarter" idx="10"/>
          </p:nvPr>
        </p:nvSpPr>
        <p:spPr/>
        <p:txBody>
          <a:bodyPr/>
          <a:lstStyle/>
          <a:p>
            <a:pPr>
              <a:defRPr/>
            </a:pPr>
            <a:fld id="{E4E5A24B-4DAF-47BA-BBF4-BE646F438DB5}" type="slidenum">
              <a:rPr lang="en-GB" smtClean="0"/>
              <a:pPr>
                <a:defRPr/>
              </a:pPr>
              <a:t>60</a:t>
            </a:fld>
            <a:endParaRPr lang="en-GB"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3774" y="271377"/>
            <a:ext cx="1171892" cy="653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0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4539" y="4855969"/>
            <a:ext cx="3763365" cy="13241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3802298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a:spLocks noGrp="1"/>
          </p:cNvSpPr>
          <p:nvPr>
            <p:ph type="sldNum" sz="quarter" idx="10"/>
          </p:nvPr>
        </p:nvSpPr>
        <p:spPr/>
        <p:txBody>
          <a:bodyPr/>
          <a:lstStyle/>
          <a:p>
            <a:pPr>
              <a:defRPr/>
            </a:pPr>
            <a:fld id="{E4E5A24B-4DAF-47BA-BBF4-BE646F438DB5}" type="slidenum">
              <a:rPr lang="en-GB" smtClean="0"/>
              <a:pPr>
                <a:defRPr/>
              </a:pPr>
              <a:t>61</a:t>
            </a:fld>
            <a:endParaRPr lang="en-GB"/>
          </a:p>
        </p:txBody>
      </p:sp>
      <p:sp>
        <p:nvSpPr>
          <p:cNvPr id="7" name="1 Título"/>
          <p:cNvSpPr>
            <a:spLocks noGrp="1"/>
          </p:cNvSpPr>
          <p:nvPr>
            <p:ph type="title"/>
          </p:nvPr>
        </p:nvSpPr>
        <p:spPr>
          <a:xfrm>
            <a:off x="382772" y="2708455"/>
            <a:ext cx="6475228" cy="1042967"/>
          </a:xfrm>
        </p:spPr>
        <p:txBody>
          <a:bodyPr/>
          <a:lstStyle/>
          <a:p>
            <a:r>
              <a:rPr lang="es-ES" dirty="0" smtClean="0"/>
              <a:t>Reglas de Ingeniería VF-ES: Configuración de la Movilidad </a:t>
            </a:r>
            <a:r>
              <a:rPr lang="es-ES" dirty="0"/>
              <a:t>3</a:t>
            </a:r>
            <a:r>
              <a:rPr lang="es-ES" dirty="0" smtClean="0"/>
              <a:t>G </a:t>
            </a:r>
            <a:r>
              <a:rPr lang="es-ES" dirty="0" smtClean="0">
                <a:sym typeface="Wingdings" panose="05000000000000000000" pitchFamily="2" charset="2"/>
              </a:rPr>
              <a:t> 4G</a:t>
            </a:r>
            <a:endParaRPr lang="en-GB" dirty="0"/>
          </a:p>
        </p:txBody>
      </p:sp>
      <p:pic>
        <p:nvPicPr>
          <p:cNvPr id="450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3189" y="4268216"/>
            <a:ext cx="3161621" cy="3631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4 CuadroTexto"/>
          <p:cNvSpPr txBox="1"/>
          <p:nvPr/>
        </p:nvSpPr>
        <p:spPr>
          <a:xfrm>
            <a:off x="736148" y="3654437"/>
            <a:ext cx="7267822" cy="492443"/>
          </a:xfrm>
          <a:prstGeom prst="rect">
            <a:avLst/>
          </a:prstGeom>
        </p:spPr>
        <p:txBody>
          <a:bodyPr wrap="square" lIns="0" tIns="0" rIns="0" bIns="0" rtlCol="0">
            <a:spAutoFit/>
          </a:bodyPr>
          <a:lstStyle/>
          <a:p>
            <a:pPr marL="285750" indent="-285750">
              <a:buClr>
                <a:srgbClr val="C00000"/>
              </a:buClr>
              <a:buFont typeface="Wingdings" panose="05000000000000000000" pitchFamily="2" charset="2"/>
              <a:buChar char="ü"/>
            </a:pPr>
            <a:r>
              <a:rPr lang="es-ES" sz="1600" dirty="0" smtClean="0"/>
              <a:t>Los siguientes apartados indican cómo rellenar las vecindades LTE a cargar en la red 3G (</a:t>
            </a:r>
            <a:r>
              <a:rPr lang="es-ES" sz="1600" dirty="0" err="1" smtClean="0"/>
              <a:t>RNCs</a:t>
            </a:r>
            <a:r>
              <a:rPr lang="es-ES" sz="1600" dirty="0" smtClean="0"/>
              <a:t>) en las plantillas de integración</a:t>
            </a:r>
            <a:endParaRPr lang="en-GB" sz="1600" dirty="0" smtClean="0">
              <a:latin typeface="Vodafone Rg" pitchFamily="34" charset="0"/>
            </a:endParaRPr>
          </a:p>
        </p:txBody>
      </p:sp>
    </p:spTree>
    <p:extLst>
      <p:ext uri="{BB962C8B-B14F-4D97-AF65-F5344CB8AC3E}">
        <p14:creationId xmlns:p14="http://schemas.microsoft.com/office/powerpoint/2010/main" val="318002531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599"/>
            <a:ext cx="8473044" cy="1042967"/>
          </a:xfrm>
        </p:spPr>
        <p:txBody>
          <a:bodyPr/>
          <a:lstStyle/>
          <a:p>
            <a:r>
              <a:rPr lang="es-ES" dirty="0" smtClean="0">
                <a:cs typeface="Arial" charset="0"/>
              </a:rPr>
              <a:t>Paso previo: Adecuación de la red 3G </a:t>
            </a:r>
            <a:endParaRPr lang="es-ES" dirty="0">
              <a:cs typeface="Arial" charset="0"/>
            </a:endParaRPr>
          </a:p>
        </p:txBody>
      </p:sp>
      <p:sp>
        <p:nvSpPr>
          <p:cNvPr id="3" name="2 Marcador de contenido"/>
          <p:cNvSpPr>
            <a:spLocks noGrp="1"/>
          </p:cNvSpPr>
          <p:nvPr>
            <p:ph idx="1"/>
          </p:nvPr>
        </p:nvSpPr>
        <p:spPr>
          <a:xfrm>
            <a:off x="445325" y="853429"/>
            <a:ext cx="8398424" cy="4895851"/>
          </a:xfrm>
        </p:spPr>
        <p:txBody>
          <a:bodyPr/>
          <a:lstStyle/>
          <a:p>
            <a:r>
              <a:rPr lang="es-ES" sz="1600" dirty="0" smtClean="0"/>
              <a:t>Cuando se integra un 4G, hay que permitir que a los </a:t>
            </a:r>
            <a:r>
              <a:rPr lang="es-ES" sz="1600" dirty="0" err="1" smtClean="0"/>
              <a:t>UEs</a:t>
            </a:r>
            <a:r>
              <a:rPr lang="es-ES" sz="1600" dirty="0" smtClean="0"/>
              <a:t> acampados en 3G les llegue la información necesaria por el canal de </a:t>
            </a:r>
            <a:r>
              <a:rPr lang="es-ES" sz="1600" dirty="0" err="1" smtClean="0"/>
              <a:t>Broadcast</a:t>
            </a:r>
            <a:r>
              <a:rPr lang="es-ES" sz="1600" dirty="0" smtClean="0"/>
              <a:t> para que  puedan </a:t>
            </a:r>
            <a:r>
              <a:rPr lang="es-ES" sz="1600" dirty="0" err="1" smtClean="0"/>
              <a:t>reseleccionar</a:t>
            </a:r>
            <a:r>
              <a:rPr lang="es-ES" sz="1600" dirty="0" smtClean="0"/>
              <a:t> las nuevas celdas LTE. </a:t>
            </a:r>
            <a:endParaRPr lang="es-ES" sz="1600" dirty="0"/>
          </a:p>
          <a:p>
            <a:r>
              <a:rPr lang="es-ES" sz="1600" dirty="0" smtClean="0"/>
              <a:t>Para ello, es obligatorio ajustar los siguientes </a:t>
            </a:r>
            <a:r>
              <a:rPr lang="es-ES" sz="1600" dirty="0" err="1" smtClean="0"/>
              <a:t>settings</a:t>
            </a:r>
            <a:r>
              <a:rPr lang="es-ES" sz="1600" dirty="0" smtClean="0"/>
              <a:t> en los nodos 3G vecinos: </a:t>
            </a:r>
          </a:p>
          <a:p>
            <a:r>
              <a:rPr lang="es-ES" sz="2000" b="1" dirty="0" smtClean="0"/>
              <a:t>UNODEB</a:t>
            </a:r>
          </a:p>
          <a:p>
            <a:pPr lvl="1"/>
            <a:r>
              <a:rPr lang="es-ES" sz="1600" dirty="0" smtClean="0"/>
              <a:t>Se debe verificar que el campo </a:t>
            </a:r>
            <a:r>
              <a:rPr lang="es-ES" sz="1600" dirty="0" err="1" smtClean="0"/>
              <a:t>Protocol</a:t>
            </a:r>
            <a:r>
              <a:rPr lang="es-ES" sz="1600" dirty="0" smtClean="0"/>
              <a:t> </a:t>
            </a:r>
            <a:r>
              <a:rPr lang="es-ES" sz="1600" dirty="0" err="1" smtClean="0"/>
              <a:t>Version</a:t>
            </a:r>
            <a:r>
              <a:rPr lang="es-ES" sz="1600" dirty="0" smtClean="0"/>
              <a:t> de los </a:t>
            </a:r>
            <a:r>
              <a:rPr lang="es-ES" sz="1600" dirty="0" err="1" smtClean="0"/>
              <a:t>NodosB</a:t>
            </a:r>
            <a:r>
              <a:rPr lang="es-ES" sz="1600" dirty="0" smtClean="0"/>
              <a:t> vecinos es  </a:t>
            </a:r>
            <a:r>
              <a:rPr lang="es-ES" sz="1600" dirty="0" err="1" smtClean="0"/>
              <a:t>Release</a:t>
            </a:r>
            <a:r>
              <a:rPr lang="es-ES" sz="1600" dirty="0" smtClean="0"/>
              <a:t> 9 : NODEBPROTCLVER=R9, y de no estar así, cambiarlo. </a:t>
            </a:r>
            <a:endParaRPr lang="es-ES" sz="1600" dirty="0"/>
          </a:p>
          <a:p>
            <a:r>
              <a:rPr lang="es-ES" sz="2000" b="1" dirty="0" smtClean="0"/>
              <a:t>UCELLSIBSWITCH</a:t>
            </a:r>
          </a:p>
          <a:p>
            <a:pPr lvl="1"/>
            <a:r>
              <a:rPr lang="es-ES" sz="1600" dirty="0" smtClean="0"/>
              <a:t>Para todas las celdas 3G (F1,F2,F3,U900) de los </a:t>
            </a:r>
            <a:r>
              <a:rPr lang="es-ES" sz="1600" dirty="0" err="1" smtClean="0"/>
              <a:t>NodosB</a:t>
            </a:r>
            <a:r>
              <a:rPr lang="es-ES" sz="1600" dirty="0" smtClean="0"/>
              <a:t> vecinos de las celdas 4G que se integran de se debe activar </a:t>
            </a:r>
            <a:r>
              <a:rPr lang="es-ES" sz="1600" dirty="0"/>
              <a:t>el </a:t>
            </a:r>
            <a:r>
              <a:rPr lang="es-ES" sz="1600" dirty="0" err="1" smtClean="0"/>
              <a:t>flag</a:t>
            </a:r>
            <a:r>
              <a:rPr lang="es-ES" sz="1600" dirty="0" smtClean="0"/>
              <a:t> del SIB-19 :  SIBCFGBITMAP=SIB19-1;</a:t>
            </a:r>
          </a:p>
          <a:p>
            <a:pPr marL="266700" lvl="1" indent="0">
              <a:buNone/>
            </a:pPr>
            <a:endParaRPr lang="es-ES" sz="1600" dirty="0" smtClean="0"/>
          </a:p>
          <a:p>
            <a:r>
              <a:rPr lang="es-ES" sz="1600" b="1" u="sng" dirty="0" smtClean="0"/>
              <a:t>Zona Naranja</a:t>
            </a:r>
            <a:r>
              <a:rPr lang="es-ES" sz="1600" dirty="0" smtClean="0"/>
              <a:t>: </a:t>
            </a:r>
            <a:r>
              <a:rPr lang="en-US" sz="1600" dirty="0" smtClean="0"/>
              <a:t>Para </a:t>
            </a:r>
            <a:r>
              <a:rPr lang="en-US" sz="1600" dirty="0" err="1" smtClean="0"/>
              <a:t>solicitar</a:t>
            </a:r>
            <a:r>
              <a:rPr lang="en-US" sz="1600" dirty="0" smtClean="0"/>
              <a:t> la </a:t>
            </a:r>
            <a:r>
              <a:rPr lang="en-US" sz="1600" dirty="0" err="1" smtClean="0"/>
              <a:t>activación</a:t>
            </a:r>
            <a:r>
              <a:rPr lang="en-US" sz="1600" dirty="0" smtClean="0"/>
              <a:t> del SIB19 a </a:t>
            </a:r>
            <a:r>
              <a:rPr lang="en-US" sz="1600" dirty="0" err="1" smtClean="0"/>
              <a:t>nuestras</a:t>
            </a:r>
            <a:r>
              <a:rPr lang="en-US" sz="1600" dirty="0" smtClean="0"/>
              <a:t> </a:t>
            </a:r>
            <a:r>
              <a:rPr lang="en-US" sz="1600" dirty="0" err="1" smtClean="0"/>
              <a:t>celdas</a:t>
            </a:r>
            <a:r>
              <a:rPr lang="en-US" sz="1600" dirty="0" smtClean="0"/>
              <a:t> 3G en red Orange, </a:t>
            </a:r>
            <a:r>
              <a:rPr lang="en-US" sz="1600" dirty="0" err="1" smtClean="0"/>
              <a:t>bien</a:t>
            </a:r>
            <a:r>
              <a:rPr lang="en-US" sz="1600" dirty="0" smtClean="0"/>
              <a:t> se </a:t>
            </a:r>
            <a:r>
              <a:rPr lang="en-US" sz="1600" dirty="0" err="1" smtClean="0"/>
              <a:t>envía</a:t>
            </a:r>
            <a:r>
              <a:rPr lang="en-US" sz="1600" dirty="0" smtClean="0"/>
              <a:t> </a:t>
            </a:r>
            <a:r>
              <a:rPr lang="en-US" sz="1600" dirty="0" err="1" smtClean="0"/>
              <a:t>directamente</a:t>
            </a:r>
            <a:r>
              <a:rPr lang="en-US" sz="1600" dirty="0" smtClean="0"/>
              <a:t> el script .txt con los </a:t>
            </a:r>
            <a:r>
              <a:rPr lang="en-US" sz="1600" dirty="0" err="1" smtClean="0"/>
              <a:t>comandos</a:t>
            </a:r>
            <a:r>
              <a:rPr lang="en-US" sz="1600" dirty="0" smtClean="0"/>
              <a:t> </a:t>
            </a:r>
            <a:r>
              <a:rPr lang="en-US" sz="1600" dirty="0" err="1" smtClean="0"/>
              <a:t>como</a:t>
            </a:r>
            <a:r>
              <a:rPr lang="en-US" sz="1600" dirty="0" smtClean="0"/>
              <a:t> </a:t>
            </a:r>
            <a:r>
              <a:rPr lang="en-US" sz="1600" dirty="0" err="1" smtClean="0"/>
              <a:t>anexo</a:t>
            </a:r>
            <a:r>
              <a:rPr lang="en-US" sz="1600" dirty="0" smtClean="0"/>
              <a:t> a la CRQ de </a:t>
            </a:r>
            <a:r>
              <a:rPr lang="en-US" sz="1600" dirty="0" err="1" smtClean="0"/>
              <a:t>integración</a:t>
            </a:r>
            <a:r>
              <a:rPr lang="en-US" sz="1600" dirty="0" smtClean="0"/>
              <a:t>, o </a:t>
            </a:r>
            <a:r>
              <a:rPr lang="en-US" sz="1600" dirty="0" err="1" smtClean="0"/>
              <a:t>bien</a:t>
            </a:r>
            <a:r>
              <a:rPr lang="en-US" sz="1600" dirty="0" smtClean="0"/>
              <a:t> se </a:t>
            </a:r>
            <a:r>
              <a:rPr lang="en-US" sz="1600" dirty="0" err="1" smtClean="0"/>
              <a:t>manda</a:t>
            </a:r>
            <a:r>
              <a:rPr lang="en-US" sz="1600" dirty="0" smtClean="0"/>
              <a:t> un </a:t>
            </a:r>
            <a:r>
              <a:rPr lang="en-US" sz="1600" dirty="0" err="1" smtClean="0"/>
              <a:t>fichero</a:t>
            </a:r>
            <a:r>
              <a:rPr lang="en-US" sz="1600" dirty="0" smtClean="0"/>
              <a:t> con el </a:t>
            </a:r>
            <a:r>
              <a:rPr lang="en-US" sz="1600" dirty="0" err="1" smtClean="0"/>
              <a:t>lsitado</a:t>
            </a:r>
            <a:r>
              <a:rPr lang="en-US" sz="1600" dirty="0" smtClean="0"/>
              <a:t> de RNC </a:t>
            </a:r>
            <a:r>
              <a:rPr lang="en-US" sz="1600" dirty="0" err="1" smtClean="0"/>
              <a:t>naranja</a:t>
            </a:r>
            <a:r>
              <a:rPr lang="en-US" sz="1600" dirty="0" smtClean="0"/>
              <a:t>, </a:t>
            </a:r>
            <a:r>
              <a:rPr lang="en-US" sz="1600" dirty="0" err="1" smtClean="0"/>
              <a:t>Cellname</a:t>
            </a:r>
            <a:r>
              <a:rPr lang="en-US" sz="1600" dirty="0" smtClean="0"/>
              <a:t> y </a:t>
            </a:r>
            <a:r>
              <a:rPr lang="en-US" sz="1600" dirty="0" err="1" smtClean="0"/>
              <a:t>Cellid</a:t>
            </a:r>
            <a:r>
              <a:rPr lang="en-US" sz="1600" dirty="0" smtClean="0"/>
              <a:t> </a:t>
            </a:r>
            <a:r>
              <a:rPr lang="en-US" sz="1600" dirty="0" err="1" smtClean="0"/>
              <a:t>solicitando</a:t>
            </a:r>
            <a:r>
              <a:rPr lang="en-US" sz="1600" dirty="0" smtClean="0"/>
              <a:t> la </a:t>
            </a:r>
            <a:r>
              <a:rPr lang="en-US" sz="1600" dirty="0" err="1" smtClean="0"/>
              <a:t>activación</a:t>
            </a:r>
            <a:r>
              <a:rPr lang="en-US" sz="1600" dirty="0" smtClean="0"/>
              <a:t> del SIB19. </a:t>
            </a:r>
            <a:endParaRPr lang="es-ES" sz="1600" dirty="0"/>
          </a:p>
          <a:p>
            <a:pPr marL="1038225" lvl="3" indent="-228600">
              <a:buAutoNum type="arabicPeriod"/>
            </a:pPr>
            <a:endParaRPr lang="es-ES" dirty="0" smtClean="0"/>
          </a:p>
          <a:p>
            <a:pPr lvl="1" indent="0">
              <a:buNone/>
            </a:pPr>
            <a:endParaRPr lang="es-ES" sz="1200" dirty="0"/>
          </a:p>
        </p:txBody>
      </p:sp>
      <p:sp>
        <p:nvSpPr>
          <p:cNvPr id="4" name="3 Marcador de número de diapositiva"/>
          <p:cNvSpPr>
            <a:spLocks noGrp="1"/>
          </p:cNvSpPr>
          <p:nvPr>
            <p:ph type="sldNum" sz="quarter" idx="10"/>
          </p:nvPr>
        </p:nvSpPr>
        <p:spPr/>
        <p:txBody>
          <a:bodyPr/>
          <a:lstStyle/>
          <a:p>
            <a:pPr>
              <a:defRPr/>
            </a:pPr>
            <a:fld id="{E4E5A24B-4DAF-47BA-BBF4-BE646F438DB5}" type="slidenum">
              <a:rPr lang="en-GB" smtClean="0"/>
              <a:pPr>
                <a:defRPr/>
              </a:pPr>
              <a:t>62</a:t>
            </a:fld>
            <a:endParaRPr lang="en-GB"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8268" y="144385"/>
            <a:ext cx="1147624" cy="687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80591" y="144385"/>
            <a:ext cx="1171892" cy="653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7" name="6 Objeto"/>
          <p:cNvGraphicFramePr>
            <a:graphicFrameLocks noChangeAspect="1"/>
          </p:cNvGraphicFramePr>
          <p:nvPr>
            <p:extLst>
              <p:ext uri="{D42A27DB-BD31-4B8C-83A1-F6EECF244321}">
                <p14:modId xmlns:p14="http://schemas.microsoft.com/office/powerpoint/2010/main" val="1362108413"/>
              </p:ext>
            </p:extLst>
          </p:nvPr>
        </p:nvGraphicFramePr>
        <p:xfrm>
          <a:off x="565391" y="4976751"/>
          <a:ext cx="7315200" cy="609600"/>
        </p:xfrm>
        <a:graphic>
          <a:graphicData uri="http://schemas.openxmlformats.org/presentationml/2006/ole">
            <mc:AlternateContent xmlns:mc="http://schemas.openxmlformats.org/markup-compatibility/2006">
              <mc:Choice xmlns:v="urn:schemas-microsoft-com:vml" Requires="v">
                <p:oleObj spid="_x0000_s10265" name="Worksheet" r:id="rId6" imgW="7315128" imgH="609510" progId="Excel.Sheet.12">
                  <p:embed/>
                </p:oleObj>
              </mc:Choice>
              <mc:Fallback>
                <p:oleObj name="Worksheet" r:id="rId6" imgW="7315128" imgH="609510" progId="Excel.Sheet.12">
                  <p:embed/>
                  <p:pic>
                    <p:nvPicPr>
                      <p:cNvPr id="0" name=""/>
                      <p:cNvPicPr/>
                      <p:nvPr/>
                    </p:nvPicPr>
                    <p:blipFill>
                      <a:blip r:embed="rId7"/>
                      <a:stretch>
                        <a:fillRect/>
                      </a:stretch>
                    </p:blipFill>
                    <p:spPr>
                      <a:xfrm>
                        <a:off x="565391" y="4976751"/>
                        <a:ext cx="7315200" cy="609600"/>
                      </a:xfrm>
                      <a:prstGeom prst="rect">
                        <a:avLst/>
                      </a:prstGeom>
                    </p:spPr>
                  </p:pic>
                </p:oleObj>
              </mc:Fallback>
            </mc:AlternateContent>
          </a:graphicData>
        </a:graphic>
      </p:graphicFrame>
    </p:spTree>
    <p:extLst>
      <p:ext uri="{BB962C8B-B14F-4D97-AF65-F5344CB8AC3E}">
        <p14:creationId xmlns:p14="http://schemas.microsoft.com/office/powerpoint/2010/main" val="85316240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599"/>
            <a:ext cx="8473044" cy="1042967"/>
          </a:xfrm>
        </p:spPr>
        <p:txBody>
          <a:bodyPr/>
          <a:lstStyle/>
          <a:p>
            <a:r>
              <a:rPr lang="es-ES" dirty="0" smtClean="0">
                <a:cs typeface="Arial" charset="0"/>
              </a:rPr>
              <a:t>Definir en Celdas 3G </a:t>
            </a:r>
            <a:r>
              <a:rPr lang="es-ES" dirty="0" smtClean="0">
                <a:cs typeface="Arial" charset="0"/>
                <a:sym typeface="Wingdings" panose="05000000000000000000" pitchFamily="2" charset="2"/>
              </a:rPr>
              <a:t> Frecuencias vecinas 4G – </a:t>
            </a:r>
            <a:br>
              <a:rPr lang="es-ES" dirty="0" smtClean="0">
                <a:cs typeface="Arial" charset="0"/>
                <a:sym typeface="Wingdings" panose="05000000000000000000" pitchFamily="2" charset="2"/>
              </a:rPr>
            </a:br>
            <a:r>
              <a:rPr lang="es-ES" dirty="0" smtClean="0">
                <a:cs typeface="Arial" charset="0"/>
                <a:sym typeface="Wingdings" panose="05000000000000000000" pitchFamily="2" charset="2"/>
              </a:rPr>
              <a:t>Zona Roja y Naranja</a:t>
            </a:r>
            <a:endParaRPr lang="es-ES" dirty="0">
              <a:cs typeface="Arial" charset="0"/>
            </a:endParaRPr>
          </a:p>
        </p:txBody>
      </p:sp>
      <p:sp>
        <p:nvSpPr>
          <p:cNvPr id="3" name="2 Marcador de contenido"/>
          <p:cNvSpPr>
            <a:spLocks noGrp="1"/>
          </p:cNvSpPr>
          <p:nvPr>
            <p:ph idx="1"/>
          </p:nvPr>
        </p:nvSpPr>
        <p:spPr>
          <a:xfrm>
            <a:off x="464290" y="1223868"/>
            <a:ext cx="7633991" cy="5770698"/>
          </a:xfrm>
        </p:spPr>
        <p:txBody>
          <a:bodyPr/>
          <a:lstStyle/>
          <a:p>
            <a:r>
              <a:rPr lang="es-ES" b="1" dirty="0" smtClean="0"/>
              <a:t>UCELLNFREQPRIOINFO</a:t>
            </a:r>
          </a:p>
          <a:p>
            <a:pPr lvl="1"/>
            <a:r>
              <a:rPr lang="es-ES" dirty="0" smtClean="0"/>
              <a:t>Es la tabla con la definición de frecuencias portadoras 4G a monitorizar desde cada celda 3G.</a:t>
            </a:r>
          </a:p>
          <a:p>
            <a:pPr lvl="1"/>
            <a:r>
              <a:rPr lang="es-ES" dirty="0" smtClean="0"/>
              <a:t>Lleva información de portadoras LTE, no de celdas concretas LTE. Como máximo, a cada celda 3G se le puede definir hasta  4 UCELLNFREQPRIOINFO.</a:t>
            </a:r>
          </a:p>
          <a:p>
            <a:pPr marL="266700" lvl="1" indent="0">
              <a:buNone/>
            </a:pPr>
            <a:endParaRPr lang="es-ES" sz="1600" b="1" u="sng" dirty="0" smtClean="0"/>
          </a:p>
          <a:p>
            <a:pPr marL="266700" lvl="1" indent="0">
              <a:buNone/>
            </a:pPr>
            <a:r>
              <a:rPr lang="es-ES" sz="1600" b="1" u="sng" dirty="0" smtClean="0"/>
              <a:t>Reglas VF ES:</a:t>
            </a:r>
          </a:p>
          <a:p>
            <a:pPr marL="609600" lvl="1" indent="-342900">
              <a:buAutoNum type="arabicParenR"/>
            </a:pPr>
            <a:r>
              <a:rPr lang="es-ES" dirty="0" smtClean="0"/>
              <a:t>Para </a:t>
            </a:r>
            <a:r>
              <a:rPr lang="es-ES" b="1" dirty="0" smtClean="0"/>
              <a:t>TODAS las celdas Vodafone (F1, F2, F3, U900) </a:t>
            </a:r>
            <a:r>
              <a:rPr lang="es-ES" dirty="0" smtClean="0"/>
              <a:t>de un nodo 3G vecino a las celdas LTE que integramos, definimos vecinas hacia las bandas LTE de acuerdo a esta tabla :</a:t>
            </a:r>
          </a:p>
          <a:p>
            <a:pPr marL="266700" lvl="1" indent="0">
              <a:buNone/>
            </a:pPr>
            <a:endParaRPr lang="es-ES" dirty="0" smtClean="0"/>
          </a:p>
          <a:p>
            <a:pPr lvl="1"/>
            <a:endParaRPr lang="es-ES" dirty="0" smtClean="0"/>
          </a:p>
          <a:p>
            <a:pPr lvl="1"/>
            <a:endParaRPr lang="es-ES" dirty="0" smtClean="0"/>
          </a:p>
          <a:p>
            <a:pPr lvl="1"/>
            <a:endParaRPr lang="es-ES" dirty="0"/>
          </a:p>
          <a:p>
            <a:pPr lvl="1"/>
            <a:endParaRPr lang="es-ES" dirty="0" smtClean="0"/>
          </a:p>
          <a:p>
            <a:pPr lvl="1"/>
            <a:endParaRPr lang="es-ES" dirty="0"/>
          </a:p>
          <a:p>
            <a:pPr lvl="1"/>
            <a:endParaRPr lang="es-ES" dirty="0" smtClean="0"/>
          </a:p>
          <a:p>
            <a:pPr lvl="1"/>
            <a:endParaRPr lang="es-ES" dirty="0" smtClean="0"/>
          </a:p>
          <a:p>
            <a:pPr lvl="1"/>
            <a:endParaRPr lang="es-ES" dirty="0" smtClean="0"/>
          </a:p>
          <a:p>
            <a:pPr lvl="1"/>
            <a:endParaRPr lang="es-ES" dirty="0"/>
          </a:p>
          <a:p>
            <a:pPr marL="266700" lvl="1" indent="0">
              <a:buNone/>
            </a:pPr>
            <a:endParaRPr lang="es-ES" dirty="0" smtClean="0"/>
          </a:p>
          <a:p>
            <a:pPr lvl="1" indent="0">
              <a:buNone/>
            </a:pPr>
            <a:endParaRPr lang="es-ES" sz="1050" dirty="0" smtClean="0"/>
          </a:p>
          <a:p>
            <a:pPr marL="1038225" lvl="3" indent="-228600">
              <a:buAutoNum type="arabicPeriod"/>
            </a:pPr>
            <a:endParaRPr lang="es-ES" sz="1050" dirty="0" smtClean="0"/>
          </a:p>
        </p:txBody>
      </p:sp>
      <p:sp>
        <p:nvSpPr>
          <p:cNvPr id="4" name="3 Marcador de número de diapositiva"/>
          <p:cNvSpPr>
            <a:spLocks noGrp="1"/>
          </p:cNvSpPr>
          <p:nvPr>
            <p:ph type="sldNum" sz="quarter" idx="10"/>
          </p:nvPr>
        </p:nvSpPr>
        <p:spPr/>
        <p:txBody>
          <a:bodyPr/>
          <a:lstStyle/>
          <a:p>
            <a:pPr>
              <a:defRPr/>
            </a:pPr>
            <a:fld id="{E4E5A24B-4DAF-47BA-BBF4-BE646F438DB5}" type="slidenum">
              <a:rPr lang="en-GB" smtClean="0"/>
              <a:pPr>
                <a:defRPr/>
              </a:pPr>
              <a:t>63</a:t>
            </a:fld>
            <a:endParaRPr lang="en-GB" dirty="0"/>
          </a:p>
        </p:txBody>
      </p:sp>
      <p:graphicFrame>
        <p:nvGraphicFramePr>
          <p:cNvPr id="6" name="5 Tabla"/>
          <p:cNvGraphicFramePr>
            <a:graphicFrameLocks noGrp="1"/>
          </p:cNvGraphicFramePr>
          <p:nvPr>
            <p:extLst>
              <p:ext uri="{D42A27DB-BD31-4B8C-83A1-F6EECF244321}">
                <p14:modId xmlns:p14="http://schemas.microsoft.com/office/powerpoint/2010/main" val="4129067195"/>
              </p:ext>
            </p:extLst>
          </p:nvPr>
        </p:nvGraphicFramePr>
        <p:xfrm>
          <a:off x="378673" y="3599627"/>
          <a:ext cx="8218489" cy="2011090"/>
        </p:xfrm>
        <a:graphic>
          <a:graphicData uri="http://schemas.openxmlformats.org/drawingml/2006/table">
            <a:tbl>
              <a:tblPr/>
              <a:tblGrid>
                <a:gridCol w="1512635"/>
                <a:gridCol w="1653520"/>
                <a:gridCol w="1662545"/>
                <a:gridCol w="1579418"/>
                <a:gridCol w="1810371"/>
              </a:tblGrid>
              <a:tr h="408203">
                <a:tc>
                  <a:txBody>
                    <a:bodyPr/>
                    <a:lstStyle/>
                    <a:p>
                      <a:pPr algn="l" fontAlgn="b"/>
                      <a:r>
                        <a:rPr lang="en-GB" sz="1500" b="0" i="0" u="none" strike="noStrike" dirty="0">
                          <a:solidFill>
                            <a:srgbClr val="000000"/>
                          </a:solidFill>
                          <a:effectLst/>
                          <a:latin typeface="Arial"/>
                        </a:rPr>
                        <a:t> </a:t>
                      </a:r>
                    </a:p>
                  </a:txBody>
                  <a:tcPr marL="8164" marR="8164" marT="8164" marB="0" anchor="b">
                    <a:lnL>
                      <a:noFill/>
                    </a:lnL>
                    <a:lnR w="6350" cap="flat" cmpd="sng" algn="ctr">
                      <a:solidFill>
                        <a:srgbClr val="000000"/>
                      </a:solidFill>
                      <a:prstDash val="solid"/>
                      <a:round/>
                      <a:headEnd type="none" w="med" len="med"/>
                      <a:tailEnd type="none" w="med" len="med"/>
                    </a:lnR>
                    <a:lnT>
                      <a:noFill/>
                    </a:lnT>
                    <a:lnB>
                      <a:noFill/>
                    </a:lnB>
                  </a:tcPr>
                </a:tc>
                <a:tc gridSpan="4">
                  <a:txBody>
                    <a:bodyPr/>
                    <a:lstStyle/>
                    <a:p>
                      <a:pPr algn="ctr" rtl="0" fontAlgn="ctr"/>
                      <a:r>
                        <a:rPr lang="en-GB" sz="1600" b="1" i="0" u="none" strike="noStrike" dirty="0">
                          <a:solidFill>
                            <a:srgbClr val="FFFFFF"/>
                          </a:solidFill>
                          <a:effectLst/>
                          <a:latin typeface="Calibri"/>
                        </a:rPr>
                        <a:t>ADD UCELLNFREQPRIOINFO </a:t>
                      </a:r>
                    </a:p>
                  </a:txBody>
                  <a:tcPr marL="8164" marR="8164" marT="81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hMerge="1">
                  <a:txBody>
                    <a:bodyPr/>
                    <a:lstStyle/>
                    <a:p>
                      <a:endParaRPr lang="en-GB"/>
                    </a:p>
                  </a:txBody>
                  <a:tcPr/>
                </a:tc>
                <a:tc hMerge="1">
                  <a:txBody>
                    <a:bodyPr/>
                    <a:lstStyle/>
                    <a:p>
                      <a:endParaRPr lang="en-GB"/>
                    </a:p>
                  </a:txBody>
                  <a:tcPr/>
                </a:tc>
                <a:tc hMerge="1">
                  <a:txBody>
                    <a:bodyPr/>
                    <a:lstStyle/>
                    <a:p>
                      <a:endParaRPr lang="en-GB"/>
                    </a:p>
                  </a:txBody>
                  <a:tcPr/>
                </a:tc>
              </a:tr>
              <a:tr h="228594">
                <a:tc rowSpan="2">
                  <a:txBody>
                    <a:bodyPr/>
                    <a:lstStyle/>
                    <a:p>
                      <a:pPr algn="l" fontAlgn="b"/>
                      <a:r>
                        <a:rPr lang="en-GB" sz="1500" b="0" i="0" u="none" strike="noStrike">
                          <a:solidFill>
                            <a:srgbClr val="000000"/>
                          </a:solidFill>
                          <a:effectLst/>
                          <a:latin typeface="Arial"/>
                        </a:rPr>
                        <a:t> </a:t>
                      </a:r>
                    </a:p>
                  </a:txBody>
                  <a:tcPr marL="8164" marR="8164" marT="8164"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rtl="0" fontAlgn="ctr"/>
                      <a:r>
                        <a:rPr lang="en-GB" sz="1400" b="1" i="0" u="none" strike="noStrike">
                          <a:solidFill>
                            <a:srgbClr val="FFFFFF"/>
                          </a:solidFill>
                          <a:effectLst/>
                          <a:latin typeface="Calibri"/>
                        </a:rPr>
                        <a:t>EARFCN 6300</a:t>
                      </a:r>
                    </a:p>
                  </a:txBody>
                  <a:tcPr marL="8164" marR="8164" marT="81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0000"/>
                    </a:solidFill>
                  </a:tcPr>
                </a:tc>
                <a:tc>
                  <a:txBody>
                    <a:bodyPr/>
                    <a:lstStyle/>
                    <a:p>
                      <a:pPr algn="ctr" rtl="0" fontAlgn="ctr"/>
                      <a:r>
                        <a:rPr lang="en-GB" sz="1400" b="1" i="0" u="none" strike="noStrike" dirty="0">
                          <a:solidFill>
                            <a:srgbClr val="FFFFFF"/>
                          </a:solidFill>
                          <a:effectLst/>
                          <a:latin typeface="Calibri"/>
                        </a:rPr>
                        <a:t>EARFCN 1480</a:t>
                      </a:r>
                    </a:p>
                  </a:txBody>
                  <a:tcPr marL="8164" marR="8164" marT="81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0000"/>
                    </a:solidFill>
                  </a:tcPr>
                </a:tc>
                <a:tc>
                  <a:txBody>
                    <a:bodyPr/>
                    <a:lstStyle/>
                    <a:p>
                      <a:pPr algn="ctr" rtl="0" fontAlgn="ctr"/>
                      <a:r>
                        <a:rPr lang="es-ES" sz="1400" b="1" i="0" u="none" strike="noStrike" dirty="0" smtClean="0">
                          <a:solidFill>
                            <a:srgbClr val="FFFFFF"/>
                          </a:solidFill>
                          <a:effectLst/>
                          <a:latin typeface="Calibri"/>
                        </a:rPr>
                        <a:t>EARFCN</a:t>
                      </a:r>
                      <a:r>
                        <a:rPr lang="es-ES" sz="1400" b="1" i="0" u="none" strike="noStrike" baseline="0" dirty="0" smtClean="0">
                          <a:solidFill>
                            <a:srgbClr val="FFFFFF"/>
                          </a:solidFill>
                          <a:effectLst/>
                          <a:latin typeface="Calibri"/>
                        </a:rPr>
                        <a:t> 326 o 426 </a:t>
                      </a:r>
                      <a:endParaRPr lang="en-GB" sz="1400" b="1" i="0" u="none" strike="noStrike" dirty="0">
                        <a:solidFill>
                          <a:srgbClr val="FFFFFF"/>
                        </a:solidFill>
                        <a:effectLst/>
                        <a:latin typeface="Calibri"/>
                      </a:endParaRPr>
                    </a:p>
                  </a:txBody>
                  <a:tcPr marL="8164" marR="8164" marT="81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0000"/>
                    </a:solidFill>
                  </a:tcPr>
                </a:tc>
                <a:tc>
                  <a:txBody>
                    <a:bodyPr/>
                    <a:lstStyle/>
                    <a:p>
                      <a:pPr algn="ctr" rtl="0" fontAlgn="ctr"/>
                      <a:r>
                        <a:rPr lang="en-GB" sz="1400" b="1" i="0" u="none" strike="noStrike" dirty="0">
                          <a:solidFill>
                            <a:srgbClr val="FFFFFF"/>
                          </a:solidFill>
                          <a:effectLst/>
                          <a:latin typeface="Calibri"/>
                        </a:rPr>
                        <a:t>EARFCN 3250</a:t>
                      </a:r>
                    </a:p>
                  </a:txBody>
                  <a:tcPr marL="8164" marR="8164" marT="81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0000"/>
                    </a:solidFill>
                  </a:tcPr>
                </a:tc>
              </a:tr>
              <a:tr h="171445">
                <a:tc vMerge="1">
                  <a:txBody>
                    <a:bodyPr/>
                    <a:lstStyle/>
                    <a:p>
                      <a:endParaRPr lang="en-GB"/>
                    </a:p>
                  </a:txBody>
                  <a:tcPr/>
                </a:tc>
                <a:tc>
                  <a:txBody>
                    <a:bodyPr/>
                    <a:lstStyle/>
                    <a:p>
                      <a:pPr algn="ctr" rtl="0" fontAlgn="ctr"/>
                      <a:r>
                        <a:rPr lang="en-GB" sz="1000" b="1" i="0" u="none" strike="noStrike">
                          <a:solidFill>
                            <a:srgbClr val="FFFFFF"/>
                          </a:solidFill>
                          <a:effectLst/>
                          <a:latin typeface="Calibri"/>
                        </a:rPr>
                        <a:t>(LTE 800)</a:t>
                      </a:r>
                    </a:p>
                  </a:txBody>
                  <a:tcPr marL="8164" marR="8164" marT="81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0000"/>
                    </a:solidFill>
                  </a:tcPr>
                </a:tc>
                <a:tc>
                  <a:txBody>
                    <a:bodyPr/>
                    <a:lstStyle/>
                    <a:p>
                      <a:pPr algn="ctr" rtl="0" fontAlgn="ctr"/>
                      <a:r>
                        <a:rPr lang="en-GB" sz="1000" b="1" i="0" u="none" strike="noStrike">
                          <a:solidFill>
                            <a:srgbClr val="FFFFFF"/>
                          </a:solidFill>
                          <a:effectLst/>
                          <a:latin typeface="Calibri"/>
                        </a:rPr>
                        <a:t>(LTE 1800)</a:t>
                      </a:r>
                    </a:p>
                  </a:txBody>
                  <a:tcPr marL="8164" marR="8164" marT="81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0000"/>
                    </a:solidFill>
                  </a:tcPr>
                </a:tc>
                <a:tc>
                  <a:txBody>
                    <a:bodyPr/>
                    <a:lstStyle/>
                    <a:p>
                      <a:pPr algn="ctr" rtl="0" fontAlgn="ctr"/>
                      <a:r>
                        <a:rPr lang="es-ES" sz="1000" b="1" i="0" u="none" strike="noStrike" dirty="0" smtClean="0">
                          <a:solidFill>
                            <a:srgbClr val="FFFFFF"/>
                          </a:solidFill>
                          <a:effectLst/>
                          <a:latin typeface="Calibri"/>
                        </a:rPr>
                        <a:t>(LTE 2100)</a:t>
                      </a:r>
                      <a:endParaRPr lang="en-GB" sz="1000" b="1" i="0" u="none" strike="noStrike" dirty="0">
                        <a:solidFill>
                          <a:srgbClr val="FFFFFF"/>
                        </a:solidFill>
                        <a:effectLst/>
                        <a:latin typeface="Calibri"/>
                      </a:endParaRPr>
                    </a:p>
                  </a:txBody>
                  <a:tcPr marL="8164" marR="8164" marT="81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rgbClr val="FF0000"/>
                    </a:solidFill>
                  </a:tcPr>
                </a:tc>
                <a:tc>
                  <a:txBody>
                    <a:bodyPr/>
                    <a:lstStyle/>
                    <a:p>
                      <a:pPr algn="ctr" rtl="0" fontAlgn="ctr"/>
                      <a:r>
                        <a:rPr lang="en-GB" sz="1000" b="1" i="0" u="none" strike="noStrike">
                          <a:solidFill>
                            <a:srgbClr val="FFFFFF"/>
                          </a:solidFill>
                          <a:effectLst/>
                          <a:latin typeface="Calibri"/>
                        </a:rPr>
                        <a:t>(LTE 2600)</a:t>
                      </a:r>
                    </a:p>
                  </a:txBody>
                  <a:tcPr marL="8164" marR="8164" marT="81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rgbClr val="FF0000"/>
                    </a:solidFill>
                  </a:tcPr>
                </a:tc>
              </a:tr>
              <a:tr h="889884">
                <a:tc>
                  <a:txBody>
                    <a:bodyPr/>
                    <a:lstStyle/>
                    <a:p>
                      <a:pPr algn="ctr" rtl="0" fontAlgn="ctr"/>
                      <a:r>
                        <a:rPr lang="es-ES" sz="1400" b="1" i="0" u="none" strike="noStrike" dirty="0">
                          <a:solidFill>
                            <a:srgbClr val="FFFFFF"/>
                          </a:solidFill>
                          <a:effectLst/>
                          <a:latin typeface="Calibri"/>
                        </a:rPr>
                        <a:t>PARA CELDAS 3G:</a:t>
                      </a:r>
                      <a:br>
                        <a:rPr lang="es-ES" sz="1400" b="1" i="0" u="none" strike="noStrike" dirty="0">
                          <a:solidFill>
                            <a:srgbClr val="FFFFFF"/>
                          </a:solidFill>
                          <a:effectLst/>
                          <a:latin typeface="Calibri"/>
                        </a:rPr>
                      </a:br>
                      <a:r>
                        <a:rPr lang="es-ES" sz="1400" b="1" i="0" u="none" strike="noStrike" dirty="0">
                          <a:solidFill>
                            <a:srgbClr val="FFFFFF"/>
                          </a:solidFill>
                          <a:effectLst/>
                          <a:latin typeface="Calibri"/>
                        </a:rPr>
                        <a:t>U900, F1, F2 Y F3</a:t>
                      </a:r>
                    </a:p>
                  </a:txBody>
                  <a:tcPr marL="8164" marR="8164" marT="8164"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0000"/>
                    </a:solidFill>
                  </a:tcPr>
                </a:tc>
                <a:tc>
                  <a:txBody>
                    <a:bodyPr/>
                    <a:lstStyle/>
                    <a:p>
                      <a:pPr algn="ctr" rtl="0" fontAlgn="ctr"/>
                      <a:r>
                        <a:rPr lang="en-GB" sz="1100" b="0" i="0" u="none" strike="noStrike" dirty="0" smtClean="0">
                          <a:solidFill>
                            <a:srgbClr val="000000"/>
                          </a:solidFill>
                          <a:effectLst/>
                          <a:latin typeface="Calibri"/>
                        </a:rPr>
                        <a:t>EN MUNICIPIOS con</a:t>
                      </a:r>
                      <a:r>
                        <a:rPr lang="en-GB" sz="1100" b="0" i="0" u="none" strike="noStrike" baseline="0" dirty="0" smtClean="0">
                          <a:solidFill>
                            <a:srgbClr val="000000"/>
                          </a:solidFill>
                          <a:effectLst/>
                          <a:latin typeface="Calibri"/>
                        </a:rPr>
                        <a:t> LTE800</a:t>
                      </a:r>
                      <a:r>
                        <a:rPr lang="en-GB" sz="1600" b="0" i="0" u="none" strike="noStrike" baseline="30000" dirty="0" smtClean="0">
                          <a:solidFill>
                            <a:srgbClr val="000000"/>
                          </a:solidFill>
                          <a:effectLst/>
                          <a:latin typeface="Calibri"/>
                        </a:rPr>
                        <a:t>1</a:t>
                      </a:r>
                      <a:endParaRPr lang="en-GB" sz="1100" b="0" i="0" u="none" strike="noStrike" baseline="30000" dirty="0">
                        <a:solidFill>
                          <a:srgbClr val="000000"/>
                        </a:solidFill>
                        <a:effectLst/>
                        <a:latin typeface="Calibri"/>
                      </a:endParaRPr>
                    </a:p>
                  </a:txBody>
                  <a:tcPr marL="8164" marR="8164" marT="81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rtl="0" fontAlgn="ctr"/>
                      <a:r>
                        <a:rPr lang="es-ES" sz="1100" b="0" i="0" u="none" strike="noStrike" kern="1200" baseline="0" dirty="0" smtClean="0">
                          <a:solidFill>
                            <a:srgbClr val="000000"/>
                          </a:solidFill>
                          <a:effectLst/>
                          <a:latin typeface="Calibri"/>
                          <a:ea typeface="+mn-ea"/>
                          <a:cs typeface="+mn-cs"/>
                        </a:rPr>
                        <a:t>En MUNICIPIOS con LTE1800</a:t>
                      </a:r>
                      <a:r>
                        <a:rPr lang="en-GB" sz="1600" b="0" i="0" u="none" strike="noStrike" baseline="30000" dirty="0" smtClean="0">
                          <a:solidFill>
                            <a:srgbClr val="000000"/>
                          </a:solidFill>
                          <a:effectLst/>
                          <a:latin typeface="Calibri"/>
                        </a:rPr>
                        <a:t>1</a:t>
                      </a:r>
                      <a:r>
                        <a:rPr lang="es-ES" sz="1100" b="0" i="0" u="none" strike="noStrike" kern="1200" baseline="0" dirty="0" smtClean="0">
                          <a:solidFill>
                            <a:srgbClr val="000000"/>
                          </a:solidFill>
                          <a:effectLst/>
                          <a:latin typeface="Calibri"/>
                          <a:ea typeface="+mn-ea"/>
                          <a:cs typeface="+mn-cs"/>
                        </a:rPr>
                        <a:t>  </a:t>
                      </a:r>
                    </a:p>
                  </a:txBody>
                  <a:tcPr marL="8164" marR="8164" marT="8164"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s-ES" sz="1100" b="0" i="0" u="none" strike="noStrike" kern="1200" baseline="0" dirty="0" smtClean="0">
                          <a:solidFill>
                            <a:srgbClr val="000000"/>
                          </a:solidFill>
                          <a:effectLst/>
                          <a:latin typeface="Calibri"/>
                          <a:ea typeface="+mn-ea"/>
                          <a:cs typeface="+mn-cs"/>
                        </a:rPr>
                        <a:t>En MUNICIPIOS con LTE2100 </a:t>
                      </a:r>
                      <a:r>
                        <a:rPr lang="en-GB" sz="1600" b="0" i="0" u="none" strike="noStrike" baseline="30000" dirty="0" smtClean="0">
                          <a:solidFill>
                            <a:srgbClr val="000000"/>
                          </a:solidFill>
                          <a:effectLst/>
                          <a:latin typeface="Calibri"/>
                        </a:rPr>
                        <a:t>1</a:t>
                      </a:r>
                      <a:r>
                        <a:rPr lang="es-ES" sz="1100" b="0" i="0" u="none" strike="noStrike" kern="1200" baseline="0" dirty="0" smtClean="0">
                          <a:solidFill>
                            <a:srgbClr val="000000"/>
                          </a:solidFill>
                          <a:effectLst/>
                          <a:latin typeface="Calibri"/>
                          <a:ea typeface="+mn-ea"/>
                          <a:cs typeface="+mn-cs"/>
                        </a:rPr>
                        <a:t> </a:t>
                      </a:r>
                    </a:p>
                  </a:txBody>
                  <a:tcPr marL="8164" marR="8164" marT="81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E9D9"/>
                    </a:solidFill>
                  </a:tcPr>
                </a:tc>
                <a:tc rowSpan="2">
                  <a:txBody>
                    <a:bodyPr/>
                    <a:lstStyle/>
                    <a:p>
                      <a:pPr marL="0" indent="0" algn="ctr" rtl="0" fontAlgn="ctr">
                        <a:buNone/>
                      </a:pPr>
                      <a:r>
                        <a:rPr lang="es-ES" sz="1050" b="0" i="0" u="none" strike="noStrike" dirty="0" smtClean="0">
                          <a:solidFill>
                            <a:srgbClr val="000000"/>
                          </a:solidFill>
                          <a:effectLst/>
                          <a:latin typeface="Calibri"/>
                        </a:rPr>
                        <a:t>SÓLO si existe Nodo</a:t>
                      </a:r>
                      <a:r>
                        <a:rPr lang="es-ES" sz="1050" b="0" i="0" u="none" strike="noStrike" baseline="0" dirty="0" smtClean="0">
                          <a:solidFill>
                            <a:srgbClr val="000000"/>
                          </a:solidFill>
                          <a:effectLst/>
                          <a:latin typeface="Calibri"/>
                        </a:rPr>
                        <a:t>  con </a:t>
                      </a:r>
                      <a:r>
                        <a:rPr lang="es-ES" sz="1050" b="0" i="0" u="none" strike="noStrike" dirty="0" smtClean="0">
                          <a:solidFill>
                            <a:srgbClr val="000000"/>
                          </a:solidFill>
                          <a:effectLst/>
                          <a:latin typeface="Calibri"/>
                        </a:rPr>
                        <a:t>LTE2600</a:t>
                      </a:r>
                      <a:r>
                        <a:rPr lang="es-ES" sz="1050" b="0" i="0" u="none" strike="noStrike" baseline="0" dirty="0" smtClean="0">
                          <a:solidFill>
                            <a:srgbClr val="000000"/>
                          </a:solidFill>
                          <a:effectLst/>
                          <a:latin typeface="Calibri"/>
                        </a:rPr>
                        <a:t> –</a:t>
                      </a:r>
                      <a:r>
                        <a:rPr lang="es-ES" sz="1050" b="0" i="0" u="none" strike="noStrike" baseline="0" dirty="0" err="1" smtClean="0">
                          <a:solidFill>
                            <a:srgbClr val="000000"/>
                          </a:solidFill>
                          <a:effectLst/>
                          <a:latin typeface="Calibri"/>
                        </a:rPr>
                        <a:t>only</a:t>
                      </a:r>
                      <a:r>
                        <a:rPr lang="es-ES" sz="1050" b="0" i="0" u="none" strike="noStrike" baseline="0" dirty="0" smtClean="0">
                          <a:solidFill>
                            <a:srgbClr val="000000"/>
                          </a:solidFill>
                          <a:effectLst/>
                          <a:latin typeface="Calibri"/>
                        </a:rPr>
                        <a:t> en la zona de cobertura de la celda 3G. </a:t>
                      </a:r>
                    </a:p>
                  </a:txBody>
                  <a:tcPr marL="8164" marR="8164" marT="81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E9D9"/>
                    </a:solidFill>
                  </a:tcPr>
                </a:tc>
              </a:tr>
              <a:tr h="263898">
                <a:tc>
                  <a:txBody>
                    <a:bodyPr/>
                    <a:lstStyle/>
                    <a:p>
                      <a:pPr algn="l" fontAlgn="b"/>
                      <a:endParaRPr lang="en-GB" sz="1000" b="0" i="0" u="none" strike="noStrike" dirty="0">
                        <a:solidFill>
                          <a:srgbClr val="000000"/>
                        </a:solidFill>
                        <a:effectLst/>
                        <a:latin typeface="Calibri"/>
                      </a:endParaRPr>
                    </a:p>
                  </a:txBody>
                  <a:tcPr marL="8164" marR="8164" marT="8164" marB="0" anchor="b">
                    <a:lnL>
                      <a:noFill/>
                    </a:lnL>
                    <a:lnR w="6350" cap="flat" cmpd="sng" algn="ctr">
                      <a:solidFill>
                        <a:srgbClr val="000000"/>
                      </a:solidFill>
                      <a:prstDash val="solid"/>
                      <a:round/>
                      <a:headEnd type="none" w="med" len="med"/>
                      <a:tailEnd type="none" w="med" len="med"/>
                    </a:lnR>
                    <a:lnT>
                      <a:noFill/>
                    </a:lnT>
                    <a:lnB>
                      <a:noFill/>
                    </a:lnB>
                  </a:tcPr>
                </a:tc>
                <a:tc gridSpan="3">
                  <a:txBody>
                    <a:bodyPr/>
                    <a:lstStyle/>
                    <a:p>
                      <a:pPr algn="l" fontAlgn="b"/>
                      <a:r>
                        <a:rPr lang="es-ES" sz="1000" b="1" i="0" u="none" strike="noStrike" dirty="0" smtClean="0">
                          <a:solidFill>
                            <a:srgbClr val="000000"/>
                          </a:solidFill>
                          <a:effectLst/>
                          <a:latin typeface="Calibri"/>
                        </a:rPr>
                        <a:t>NOTA 1: </a:t>
                      </a:r>
                      <a:r>
                        <a:rPr lang="es-ES" sz="1000" b="0" i="0" u="none" strike="noStrike" dirty="0" smtClean="0">
                          <a:solidFill>
                            <a:srgbClr val="000000"/>
                          </a:solidFill>
                          <a:effectLst/>
                          <a:latin typeface="Calibri"/>
                        </a:rPr>
                        <a:t>Siempre </a:t>
                      </a:r>
                      <a:r>
                        <a:rPr lang="es-ES" sz="1000" b="0" i="0" u="none" strike="noStrike" dirty="0">
                          <a:solidFill>
                            <a:srgbClr val="000000"/>
                          </a:solidFill>
                          <a:effectLst/>
                          <a:latin typeface="Calibri"/>
                        </a:rPr>
                        <a:t>que </a:t>
                      </a:r>
                      <a:r>
                        <a:rPr lang="es-ES" sz="1000" b="0" i="0" u="none" strike="noStrike" dirty="0" smtClean="0">
                          <a:solidFill>
                            <a:srgbClr val="000000"/>
                          </a:solidFill>
                          <a:effectLst/>
                          <a:latin typeface="Calibri"/>
                        </a:rPr>
                        <a:t> existan ya o se estén integrando celdas LTE de dicha banda  </a:t>
                      </a:r>
                      <a:r>
                        <a:rPr lang="es-ES" sz="1000" b="0" i="0" u="none" strike="noStrike" dirty="0">
                          <a:solidFill>
                            <a:srgbClr val="000000"/>
                          </a:solidFill>
                          <a:effectLst/>
                          <a:latin typeface="Calibri"/>
                        </a:rPr>
                        <a:t>en la zona de las celdas 3G. </a:t>
                      </a:r>
                    </a:p>
                  </a:txBody>
                  <a:tcPr marL="8164" marR="8164" marT="8164"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GB"/>
                    </a:p>
                  </a:txBody>
                  <a:tcPr/>
                </a:tc>
                <a:tc hMerge="1">
                  <a:txBody>
                    <a:bodyPr/>
                    <a:lstStyle/>
                    <a:p>
                      <a:endParaRPr lang="en-GB" dirty="0"/>
                    </a:p>
                  </a:txBody>
                  <a:tcPr marL="8164" marR="8164" marT="81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E9D9"/>
                    </a:solidFill>
                  </a:tcPr>
                </a:tc>
                <a:tc vMerge="1">
                  <a:txBody>
                    <a:bodyPr/>
                    <a:lstStyle/>
                    <a:p>
                      <a:pPr algn="l" fontAlgn="b"/>
                      <a:endParaRPr lang="en-GB" sz="900" b="0" i="0" u="none" strike="noStrike" dirty="0">
                        <a:solidFill>
                          <a:srgbClr val="000000"/>
                        </a:solidFill>
                        <a:effectLst/>
                        <a:latin typeface="Calibri"/>
                      </a:endParaRPr>
                    </a:p>
                  </a:txBody>
                  <a:tcPr marL="8164" marR="8164" marT="816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r>
            </a:tbl>
          </a:graphicData>
        </a:graphic>
      </p:graphicFrame>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8268" y="144385"/>
            <a:ext cx="1147624" cy="687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0591" y="144385"/>
            <a:ext cx="1171892" cy="653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21437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599"/>
            <a:ext cx="8473044" cy="1042967"/>
          </a:xfrm>
        </p:spPr>
        <p:txBody>
          <a:bodyPr/>
          <a:lstStyle/>
          <a:p>
            <a:r>
              <a:rPr lang="es-ES" dirty="0">
                <a:cs typeface="Arial" charset="0"/>
              </a:rPr>
              <a:t>Definir en celdas 3G </a:t>
            </a:r>
            <a:r>
              <a:rPr lang="es-ES" dirty="0">
                <a:cs typeface="Arial" charset="0"/>
                <a:sym typeface="Wingdings" panose="05000000000000000000" pitchFamily="2" charset="2"/>
              </a:rPr>
              <a:t> Frecuencias vecinas 4G(parámetros</a:t>
            </a:r>
            <a:r>
              <a:rPr lang="es-ES" dirty="0" smtClean="0">
                <a:cs typeface="Arial" charset="0"/>
                <a:sym typeface="Wingdings" panose="05000000000000000000" pitchFamily="2" charset="2"/>
              </a:rPr>
              <a:t>)</a:t>
            </a:r>
            <a:endParaRPr lang="es-ES" dirty="0">
              <a:cs typeface="Arial" charset="0"/>
            </a:endParaRPr>
          </a:p>
        </p:txBody>
      </p:sp>
      <p:sp>
        <p:nvSpPr>
          <p:cNvPr id="3" name="2 Marcador de contenido"/>
          <p:cNvSpPr>
            <a:spLocks noGrp="1"/>
          </p:cNvSpPr>
          <p:nvPr>
            <p:ph idx="1"/>
          </p:nvPr>
        </p:nvSpPr>
        <p:spPr>
          <a:xfrm>
            <a:off x="445325" y="885327"/>
            <a:ext cx="8508670" cy="5366617"/>
          </a:xfrm>
        </p:spPr>
        <p:txBody>
          <a:bodyPr/>
          <a:lstStyle/>
          <a:p>
            <a:pPr marL="180975" lvl="1">
              <a:spcBef>
                <a:spcPts val="600"/>
              </a:spcBef>
              <a:spcAft>
                <a:spcPts val="600"/>
              </a:spcAft>
              <a:buFont typeface="Arial" charset="0"/>
              <a:buChar char="•"/>
            </a:pPr>
            <a:r>
              <a:rPr lang="es-ES" sz="1800" b="1" u="sng" dirty="0" smtClean="0"/>
              <a:t>UCELLNFREQPRIOINFO(parámetros):</a:t>
            </a:r>
          </a:p>
          <a:p>
            <a:pPr marL="619125" lvl="2" indent="-342900">
              <a:spcBef>
                <a:spcPts val="600"/>
              </a:spcBef>
              <a:spcAft>
                <a:spcPts val="600"/>
              </a:spcAft>
              <a:buAutoNum type="arabicParenR" startAt="2"/>
            </a:pPr>
            <a:r>
              <a:rPr lang="es-ES" dirty="0" smtClean="0"/>
              <a:t>Cada </a:t>
            </a:r>
            <a:r>
              <a:rPr lang="es-ES" dirty="0"/>
              <a:t> </a:t>
            </a:r>
            <a:r>
              <a:rPr lang="es-ES" dirty="0" smtClean="0"/>
              <a:t>frecuencia LTE que se defina tiene una </a:t>
            </a:r>
            <a:r>
              <a:rPr lang="es-ES" dirty="0" err="1" smtClean="0"/>
              <a:t>parametrización</a:t>
            </a:r>
            <a:r>
              <a:rPr lang="es-ES" dirty="0" smtClean="0"/>
              <a:t> asociada que depende de la banda de la celda LTE vecina.  Por ejemplo, se debe definir estos parámetros entre otros:</a:t>
            </a:r>
          </a:p>
          <a:p>
            <a:pPr marL="1019175" lvl="4" indent="-342900">
              <a:buFont typeface="Vodafone Rg" panose="020B0606080202020204" pitchFamily="34" charset="0"/>
              <a:buChar char="–"/>
            </a:pPr>
            <a:r>
              <a:rPr lang="es-ES" sz="1400" dirty="0" smtClean="0"/>
              <a:t>THDTOHIGH, NPRIORITY, etc.</a:t>
            </a:r>
          </a:p>
          <a:p>
            <a:pPr marL="371475" lvl="3"/>
            <a:r>
              <a:rPr lang="es-ES" dirty="0" smtClean="0"/>
              <a:t>   </a:t>
            </a:r>
            <a:r>
              <a:rPr lang="es-ES" sz="1600" b="1" u="sng" dirty="0" smtClean="0"/>
              <a:t>Zona Roja: </a:t>
            </a:r>
          </a:p>
          <a:p>
            <a:pPr marL="1000125" lvl="2" indent="-285750">
              <a:buFont typeface="Vodafone Rg" panose="020B0606080202020204" pitchFamily="34" charset="0"/>
              <a:buChar char="–"/>
            </a:pPr>
            <a:r>
              <a:rPr lang="es-ES" dirty="0" smtClean="0"/>
              <a:t>Los </a:t>
            </a:r>
            <a:r>
              <a:rPr lang="es-ES" dirty="0"/>
              <a:t>parámetros  por </a:t>
            </a:r>
            <a:r>
              <a:rPr lang="es-ES" dirty="0" smtClean="0"/>
              <a:t>cada frecuencia UCELLNFREQPRIOINFO definida están </a:t>
            </a:r>
            <a:r>
              <a:rPr lang="es-ES" dirty="0"/>
              <a:t>especificados en el fichero  de cambios </a:t>
            </a:r>
            <a:r>
              <a:rPr lang="es-ES" dirty="0" err="1"/>
              <a:t>Hua_parameter_LTE_vx</a:t>
            </a:r>
            <a:r>
              <a:rPr lang="es-ES" dirty="0"/>
              <a:t> .</a:t>
            </a:r>
            <a:r>
              <a:rPr lang="es-ES" dirty="0" err="1"/>
              <a:t>xlsx</a:t>
            </a:r>
            <a:r>
              <a:rPr lang="es-ES" dirty="0"/>
              <a:t> vigente, en la pestaña de su mismo </a:t>
            </a:r>
            <a:r>
              <a:rPr lang="es-ES" dirty="0" smtClean="0"/>
              <a:t>nombre.</a:t>
            </a:r>
          </a:p>
          <a:p>
            <a:pPr lvl="1" indent="0">
              <a:buNone/>
            </a:pPr>
            <a:endParaRPr lang="es-ES" sz="1600" b="1" u="sng" dirty="0" smtClean="0"/>
          </a:p>
          <a:p>
            <a:pPr lvl="1" indent="0">
              <a:buNone/>
            </a:pPr>
            <a:r>
              <a:rPr lang="es-ES" sz="1600" b="1" u="sng" dirty="0" smtClean="0"/>
              <a:t>Zona Naranja: Plantilla para definir frecuencias LTE como vecinas de celdas 3G Vodafone en </a:t>
            </a:r>
            <a:r>
              <a:rPr lang="es-ES" sz="1600" b="1" u="sng" dirty="0" err="1" smtClean="0"/>
              <a:t>RNCs</a:t>
            </a:r>
            <a:r>
              <a:rPr lang="es-ES" sz="1600" b="1" u="sng" dirty="0" smtClean="0"/>
              <a:t> Orange:</a:t>
            </a:r>
          </a:p>
          <a:p>
            <a:pPr marL="733425" lvl="1" indent="-285750"/>
            <a:r>
              <a:rPr lang="en-US" dirty="0"/>
              <a:t>Se ha </a:t>
            </a:r>
            <a:r>
              <a:rPr lang="en-US" dirty="0" err="1"/>
              <a:t>negociado</a:t>
            </a:r>
            <a:r>
              <a:rPr lang="en-US" dirty="0"/>
              <a:t> con Orange </a:t>
            </a:r>
            <a:r>
              <a:rPr lang="en-US" dirty="0" err="1"/>
              <a:t>una</a:t>
            </a:r>
            <a:r>
              <a:rPr lang="en-US" dirty="0"/>
              <a:t> </a:t>
            </a:r>
            <a:r>
              <a:rPr lang="en-US" dirty="0" err="1"/>
              <a:t>plantilla</a:t>
            </a:r>
            <a:r>
              <a:rPr lang="en-US" dirty="0"/>
              <a:t> </a:t>
            </a:r>
            <a:r>
              <a:rPr lang="en-US" dirty="0" err="1"/>
              <a:t>que</a:t>
            </a:r>
            <a:r>
              <a:rPr lang="en-US" dirty="0"/>
              <a:t> </a:t>
            </a:r>
            <a:r>
              <a:rPr lang="en-US" dirty="0" err="1"/>
              <a:t>permita</a:t>
            </a:r>
            <a:r>
              <a:rPr lang="en-US" dirty="0"/>
              <a:t> </a:t>
            </a:r>
            <a:r>
              <a:rPr lang="en-US" dirty="0" err="1"/>
              <a:t>definir</a:t>
            </a:r>
            <a:r>
              <a:rPr lang="en-US" dirty="0"/>
              <a:t> </a:t>
            </a:r>
            <a:r>
              <a:rPr lang="en-US" dirty="0" err="1"/>
              <a:t>frecuencias</a:t>
            </a:r>
            <a:r>
              <a:rPr lang="en-US" dirty="0"/>
              <a:t> </a:t>
            </a:r>
            <a:r>
              <a:rPr lang="en-US" dirty="0" err="1"/>
              <a:t>vecinas</a:t>
            </a:r>
            <a:r>
              <a:rPr lang="en-US" dirty="0"/>
              <a:t> LTE, no solo en la </a:t>
            </a:r>
            <a:r>
              <a:rPr lang="en-US" dirty="0" err="1"/>
              <a:t>banda</a:t>
            </a:r>
            <a:r>
              <a:rPr lang="en-US" dirty="0"/>
              <a:t> LTE800 del </a:t>
            </a:r>
            <a:r>
              <a:rPr lang="en-US" dirty="0" err="1"/>
              <a:t>acuerdo</a:t>
            </a:r>
            <a:r>
              <a:rPr lang="en-US" dirty="0"/>
              <a:t> Sharing, </a:t>
            </a:r>
            <a:r>
              <a:rPr lang="en-US" dirty="0" err="1"/>
              <a:t>sino</a:t>
            </a:r>
            <a:r>
              <a:rPr lang="en-US" dirty="0"/>
              <a:t> en </a:t>
            </a:r>
            <a:r>
              <a:rPr lang="en-US" dirty="0" err="1"/>
              <a:t>cualquier</a:t>
            </a:r>
            <a:r>
              <a:rPr lang="en-US" dirty="0"/>
              <a:t> </a:t>
            </a:r>
            <a:r>
              <a:rPr lang="en-US" dirty="0" err="1"/>
              <a:t>otra</a:t>
            </a:r>
            <a:r>
              <a:rPr lang="en-US" dirty="0"/>
              <a:t> </a:t>
            </a:r>
            <a:r>
              <a:rPr lang="en-US" dirty="0" err="1"/>
              <a:t>banda</a:t>
            </a:r>
            <a:r>
              <a:rPr lang="en-US" dirty="0"/>
              <a:t> </a:t>
            </a:r>
            <a:r>
              <a:rPr lang="en-US" dirty="0" err="1"/>
              <a:t>que</a:t>
            </a:r>
            <a:r>
              <a:rPr lang="en-US" dirty="0"/>
              <a:t> </a:t>
            </a:r>
            <a:r>
              <a:rPr lang="en-US" dirty="0" err="1" smtClean="0"/>
              <a:t>necesitemos</a:t>
            </a:r>
            <a:r>
              <a:rPr lang="en-US" dirty="0"/>
              <a:t> </a:t>
            </a:r>
            <a:r>
              <a:rPr lang="en-US" dirty="0" err="1" smtClean="0"/>
              <a:t>por</a:t>
            </a:r>
            <a:r>
              <a:rPr lang="en-US" dirty="0" smtClean="0"/>
              <a:t> </a:t>
            </a:r>
            <a:r>
              <a:rPr lang="en-US" dirty="0" err="1" smtClean="0"/>
              <a:t>cercanía</a:t>
            </a:r>
            <a:r>
              <a:rPr lang="en-US" dirty="0" smtClean="0"/>
              <a:t> a </a:t>
            </a:r>
            <a:r>
              <a:rPr lang="en-US" dirty="0" err="1" smtClean="0"/>
              <a:t>una</a:t>
            </a:r>
            <a:r>
              <a:rPr lang="en-US" dirty="0" smtClean="0"/>
              <a:t> </a:t>
            </a:r>
            <a:r>
              <a:rPr lang="en-US" dirty="0" err="1" smtClean="0"/>
              <a:t>celda</a:t>
            </a:r>
            <a:r>
              <a:rPr lang="en-US" dirty="0" smtClean="0"/>
              <a:t> 3G.  </a:t>
            </a:r>
            <a:endParaRPr lang="en-US" dirty="0"/>
          </a:p>
          <a:p>
            <a:pPr marL="733425" lvl="1" indent="-285750"/>
            <a:r>
              <a:rPr lang="en-US" dirty="0" smtClean="0"/>
              <a:t>La </a:t>
            </a:r>
            <a:r>
              <a:rPr lang="en-US" dirty="0" err="1" smtClean="0"/>
              <a:t>plantilla</a:t>
            </a:r>
            <a:r>
              <a:rPr lang="en-US" dirty="0" smtClean="0"/>
              <a:t> </a:t>
            </a:r>
            <a:r>
              <a:rPr lang="en-US" dirty="0" err="1" smtClean="0"/>
              <a:t>es</a:t>
            </a:r>
            <a:r>
              <a:rPr lang="en-US" dirty="0" smtClean="0"/>
              <a:t> </a:t>
            </a:r>
            <a:r>
              <a:rPr lang="en-US" dirty="0" err="1" smtClean="0"/>
              <a:t>muy</a:t>
            </a:r>
            <a:r>
              <a:rPr lang="en-US" dirty="0" smtClean="0"/>
              <a:t> similar a </a:t>
            </a:r>
            <a:r>
              <a:rPr lang="en-US" dirty="0" err="1" smtClean="0"/>
              <a:t>zona</a:t>
            </a:r>
            <a:r>
              <a:rPr lang="en-US" dirty="0" smtClean="0"/>
              <a:t> </a:t>
            </a:r>
            <a:r>
              <a:rPr lang="en-US" dirty="0" err="1" smtClean="0"/>
              <a:t>roja</a:t>
            </a:r>
            <a:r>
              <a:rPr lang="en-US" dirty="0" smtClean="0"/>
              <a:t>. </a:t>
            </a:r>
            <a:r>
              <a:rPr lang="es-ES" dirty="0" smtClean="0"/>
              <a:t>Los </a:t>
            </a:r>
            <a:r>
              <a:rPr lang="es-ES" dirty="0"/>
              <a:t>datos que el Ingeniero de diseño debe rellenar  son los </a:t>
            </a:r>
            <a:r>
              <a:rPr lang="es-ES" dirty="0" smtClean="0"/>
              <a:t>siguientes, y deben seguir las reglas del </a:t>
            </a:r>
            <a:r>
              <a:rPr lang="es-ES" dirty="0"/>
              <a:t>fichero </a:t>
            </a:r>
            <a:r>
              <a:rPr lang="es-ES" dirty="0" err="1">
                <a:solidFill>
                  <a:srgbClr val="000099"/>
                </a:solidFill>
              </a:rPr>
              <a:t>Hua_parameter_LTE_vx</a:t>
            </a:r>
            <a:r>
              <a:rPr lang="es-ES" dirty="0">
                <a:solidFill>
                  <a:srgbClr val="000099"/>
                </a:solidFill>
              </a:rPr>
              <a:t> </a:t>
            </a:r>
            <a:r>
              <a:rPr lang="es-ES" dirty="0" smtClean="0">
                <a:solidFill>
                  <a:srgbClr val="000099"/>
                </a:solidFill>
              </a:rPr>
              <a:t>.</a:t>
            </a:r>
            <a:r>
              <a:rPr lang="es-ES" dirty="0" err="1" smtClean="0">
                <a:solidFill>
                  <a:srgbClr val="000099"/>
                </a:solidFill>
              </a:rPr>
              <a:t>xlsx</a:t>
            </a:r>
            <a:r>
              <a:rPr lang="es-ES" dirty="0" smtClean="0">
                <a:solidFill>
                  <a:srgbClr val="000099"/>
                </a:solidFill>
              </a:rPr>
              <a:t> </a:t>
            </a:r>
            <a:r>
              <a:rPr lang="es-ES" dirty="0" smtClean="0"/>
              <a:t>vigente.</a:t>
            </a:r>
          </a:p>
          <a:p>
            <a:pPr marL="733425" lvl="1" indent="-285750"/>
            <a:r>
              <a:rPr lang="es-ES" dirty="0" smtClean="0"/>
              <a:t>El único parámetro no especificado en el fichero oficial de parámetros es THDTOLOW, que ponemos siempre a 10 (en realidad, no se usa) . El resto están detallados en la pestaña UCELLNFREQPRIOINFO del fichero.</a:t>
            </a:r>
            <a:endParaRPr lang="es-ES" dirty="0"/>
          </a:p>
          <a:p>
            <a:pPr marL="1400175" lvl="4" indent="-285750">
              <a:buFont typeface="Arial" panose="020B0604020202020204" pitchFamily="34" charset="0"/>
              <a:buChar char="•"/>
            </a:pPr>
            <a:endParaRPr lang="es-ES" sz="1600" dirty="0" smtClean="0"/>
          </a:p>
          <a:p>
            <a:pPr marL="1400175" lvl="4" indent="-285750">
              <a:buFont typeface="Arial" panose="020B0604020202020204" pitchFamily="34" charset="0"/>
              <a:buChar char="•"/>
            </a:pPr>
            <a:endParaRPr lang="es-ES" sz="1600" dirty="0" smtClean="0"/>
          </a:p>
          <a:p>
            <a:pPr marL="619125" lvl="2" indent="-342900">
              <a:spcBef>
                <a:spcPts val="600"/>
              </a:spcBef>
              <a:spcAft>
                <a:spcPts val="600"/>
              </a:spcAft>
              <a:buAutoNum type="arabicParenR" startAt="2"/>
            </a:pPr>
            <a:endParaRPr lang="es-ES" dirty="0"/>
          </a:p>
          <a:p>
            <a:pPr marL="180975" lvl="1">
              <a:spcBef>
                <a:spcPts val="600"/>
              </a:spcBef>
              <a:spcAft>
                <a:spcPts val="600"/>
              </a:spcAft>
              <a:buFont typeface="Arial" charset="0"/>
              <a:buChar char="•"/>
            </a:pPr>
            <a:endParaRPr lang="es-ES" sz="1200" dirty="0"/>
          </a:p>
          <a:p>
            <a:endParaRPr lang="es-ES" sz="1600" b="1" dirty="0" smtClean="0"/>
          </a:p>
          <a:p>
            <a:pPr lvl="2"/>
            <a:endParaRPr lang="es-ES" sz="1200" dirty="0" smtClean="0"/>
          </a:p>
          <a:p>
            <a:pPr lvl="2"/>
            <a:endParaRPr lang="es-ES" sz="1200" dirty="0"/>
          </a:p>
          <a:p>
            <a:pPr lvl="2"/>
            <a:endParaRPr lang="es-ES" sz="1200" dirty="0" smtClean="0"/>
          </a:p>
          <a:p>
            <a:pPr lvl="2"/>
            <a:endParaRPr lang="es-ES" sz="1200" dirty="0"/>
          </a:p>
          <a:p>
            <a:pPr lvl="2"/>
            <a:endParaRPr lang="es-ES" sz="1200" dirty="0" smtClean="0"/>
          </a:p>
          <a:p>
            <a:pPr lvl="2"/>
            <a:endParaRPr lang="es-ES" sz="1200" dirty="0"/>
          </a:p>
          <a:p>
            <a:pPr lvl="2"/>
            <a:endParaRPr lang="es-ES" sz="1200" dirty="0" smtClean="0"/>
          </a:p>
          <a:p>
            <a:pPr lvl="2"/>
            <a:endParaRPr lang="es-ES" sz="1200" dirty="0"/>
          </a:p>
          <a:p>
            <a:pPr lvl="1"/>
            <a:endParaRPr lang="es-ES" sz="1200" dirty="0" smtClean="0"/>
          </a:p>
          <a:p>
            <a:pPr lvl="1"/>
            <a:endParaRPr lang="es-ES" sz="1200" dirty="0"/>
          </a:p>
          <a:p>
            <a:pPr lvl="1"/>
            <a:endParaRPr lang="es-ES" sz="1200" dirty="0" smtClean="0"/>
          </a:p>
          <a:p>
            <a:pPr lvl="1"/>
            <a:endParaRPr lang="es-ES" sz="1200" dirty="0"/>
          </a:p>
          <a:p>
            <a:pPr lvl="1"/>
            <a:endParaRPr lang="es-ES" sz="1200" dirty="0" smtClean="0"/>
          </a:p>
          <a:p>
            <a:pPr marL="1038225" lvl="3" indent="-228600">
              <a:buAutoNum type="arabicPeriod"/>
            </a:pPr>
            <a:endParaRPr lang="es-ES" sz="1050" dirty="0" smtClean="0"/>
          </a:p>
        </p:txBody>
      </p:sp>
      <p:sp>
        <p:nvSpPr>
          <p:cNvPr id="4" name="3 Marcador de número de diapositiva"/>
          <p:cNvSpPr>
            <a:spLocks noGrp="1"/>
          </p:cNvSpPr>
          <p:nvPr>
            <p:ph type="sldNum" sz="quarter" idx="10"/>
          </p:nvPr>
        </p:nvSpPr>
        <p:spPr/>
        <p:txBody>
          <a:bodyPr/>
          <a:lstStyle/>
          <a:p>
            <a:pPr>
              <a:defRPr/>
            </a:pPr>
            <a:fld id="{E4E5A24B-4DAF-47BA-BBF4-BE646F438DB5}" type="slidenum">
              <a:rPr lang="en-GB" smtClean="0"/>
              <a:pPr>
                <a:defRPr/>
              </a:pPr>
              <a:t>64</a:t>
            </a:fld>
            <a:endParaRPr lang="en-GB" dirty="0"/>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25" y="2422428"/>
            <a:ext cx="973780" cy="583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75" y="3932319"/>
            <a:ext cx="1056905" cy="58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5" name="4 Tabla"/>
          <p:cNvGraphicFramePr>
            <a:graphicFrameLocks noGrp="1"/>
          </p:cNvGraphicFramePr>
          <p:nvPr>
            <p:extLst>
              <p:ext uri="{D42A27DB-BD31-4B8C-83A1-F6EECF244321}">
                <p14:modId xmlns:p14="http://schemas.microsoft.com/office/powerpoint/2010/main" val="1032941208"/>
              </p:ext>
            </p:extLst>
          </p:nvPr>
        </p:nvGraphicFramePr>
        <p:xfrm>
          <a:off x="587827" y="5017821"/>
          <a:ext cx="7307240" cy="1638300"/>
        </p:xfrm>
        <a:graphic>
          <a:graphicData uri="http://schemas.openxmlformats.org/drawingml/2006/table">
            <a:tbl>
              <a:tblPr/>
              <a:tblGrid>
                <a:gridCol w="692684"/>
                <a:gridCol w="760021"/>
                <a:gridCol w="546265"/>
                <a:gridCol w="831272"/>
                <a:gridCol w="819398"/>
                <a:gridCol w="890649"/>
                <a:gridCol w="914400"/>
                <a:gridCol w="771896"/>
                <a:gridCol w="1080655"/>
              </a:tblGrid>
              <a:tr h="323850">
                <a:tc>
                  <a:txBody>
                    <a:bodyPr/>
                    <a:lstStyle/>
                    <a:p>
                      <a:pPr algn="ctr" fontAlgn="ctr"/>
                      <a:r>
                        <a:rPr lang="en-GB" sz="1000" b="1" i="0" u="none" strike="noStrike" dirty="0" err="1">
                          <a:effectLst/>
                          <a:latin typeface="Arial"/>
                        </a:rPr>
                        <a:t>BSCName</a:t>
                      </a:r>
                      <a:endParaRPr lang="en-GB" sz="1000" b="1" i="0" u="none" strike="noStrike" dirty="0">
                        <a:effectLst/>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a:txBody>
                    <a:bodyPr/>
                    <a:lstStyle/>
                    <a:p>
                      <a:pPr algn="ctr" fontAlgn="ctr"/>
                      <a:r>
                        <a:rPr lang="en-GB" sz="1000" b="1" i="0" u="none" strike="noStrike">
                          <a:effectLst/>
                          <a:latin typeface="Arial"/>
                        </a:rPr>
                        <a:t>CELLNAME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a:txBody>
                    <a:bodyPr/>
                    <a:lstStyle/>
                    <a:p>
                      <a:pPr algn="ctr" fontAlgn="ctr"/>
                      <a:r>
                        <a:rPr lang="en-GB" sz="1000" b="1" i="0" u="none" strike="noStrike">
                          <a:effectLst/>
                          <a:latin typeface="Arial"/>
                        </a:rPr>
                        <a:t>CELLID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a:txBody>
                    <a:bodyPr/>
                    <a:lstStyle/>
                    <a:p>
                      <a:pPr algn="ctr" fontAlgn="ctr"/>
                      <a:r>
                        <a:rPr lang="en-GB" sz="1000" b="1" i="0" u="none" strike="noStrike">
                          <a:effectLst/>
                          <a:latin typeface="Arial"/>
                        </a:rPr>
                        <a:t>EARFCN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a:txBody>
                    <a:bodyPr/>
                    <a:lstStyle/>
                    <a:p>
                      <a:pPr algn="ctr" fontAlgn="ctr"/>
                      <a:r>
                        <a:rPr lang="en-GB" sz="1000" b="1" i="0" u="none" strike="noStrike">
                          <a:effectLst/>
                          <a:latin typeface="Arial"/>
                        </a:rPr>
                        <a:t>NPRIORITY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r>
                        <a:rPr lang="en-GB" sz="1000" b="1" i="0" u="none" strike="noStrike">
                          <a:effectLst/>
                          <a:latin typeface="Arial"/>
                        </a:rPr>
                        <a:t>THDTOHIGH</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r>
                        <a:rPr lang="en-GB" sz="1000" b="1" i="0" u="none" strike="noStrike">
                          <a:effectLst/>
                          <a:latin typeface="Arial"/>
                        </a:rPr>
                        <a:t>THDTOLOW</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r>
                        <a:rPr lang="en-GB" sz="1000" b="1" i="0" u="none" strike="noStrike">
                          <a:effectLst/>
                          <a:latin typeface="Arial"/>
                        </a:rPr>
                        <a:t>EMEASBW</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r>
                        <a:rPr lang="en-GB" sz="1000" b="1" i="0" u="none" strike="noStrike">
                          <a:effectLst/>
                          <a:latin typeface="Arial"/>
                        </a:rPr>
                        <a:t>EQRXLEVMIN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r>
              <a:tr h="911188">
                <a:tc>
                  <a:txBody>
                    <a:bodyPr/>
                    <a:lstStyle/>
                    <a:p>
                      <a:pPr algn="ctr" fontAlgn="ctr"/>
                      <a:r>
                        <a:rPr lang="en-GB" sz="1000" b="0" i="0" u="none" strike="noStrike">
                          <a:effectLst/>
                          <a:latin typeface="Arial"/>
                        </a:rPr>
                        <a:t>BSC Name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000" b="0" i="0" u="none" strike="noStrike">
                          <a:effectLst/>
                          <a:latin typeface="Arial"/>
                        </a:rPr>
                        <a:t>Cell Name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000" b="0" i="0" u="none" strike="noStrike">
                          <a:effectLst/>
                          <a:latin typeface="Arial"/>
                        </a:rPr>
                        <a:t>Cell ID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000" b="0" i="0" u="none" strike="noStrike">
                          <a:effectLst/>
                          <a:latin typeface="Arial"/>
                        </a:rPr>
                        <a:t>E-UTRA Absolute Radio Frequency Channel Number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000" b="0" i="0" u="none" strike="noStrike">
                          <a:effectLst/>
                          <a:latin typeface="Arial"/>
                        </a:rPr>
                        <a:t>Absolute Priority Level of the E-UTRA Frequency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000" b="0" i="0" u="none" strike="noStrike">
                          <a:effectLst/>
                          <a:latin typeface="Arial"/>
                        </a:rPr>
                        <a:t>RSRP Threshold for High-prio-freq Reselection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000" b="0" i="0" u="none" strike="noStrike">
                          <a:effectLst/>
                          <a:latin typeface="Arial"/>
                        </a:rPr>
                        <a:t>RSRP Threshold for Low-prio-freq Reselection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000" b="0" i="0" u="none" strike="noStrike">
                          <a:effectLst/>
                          <a:latin typeface="Arial"/>
                        </a:rPr>
                        <a:t>Measurement Bandwidth</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000" b="0" i="0" u="none" strike="noStrike">
                          <a:effectLst/>
                          <a:latin typeface="Arial"/>
                        </a:rPr>
                        <a:t>Minimum Required RSRP Threshold of the E-UTRA Cell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025">
                <a:tc>
                  <a:txBody>
                    <a:bodyPr/>
                    <a:lstStyle/>
                    <a:p>
                      <a:pPr algn="l" fontAlgn="b"/>
                      <a:r>
                        <a:rPr lang="en-GB" sz="1100" b="0" i="0" u="none" strike="noStrike">
                          <a:solidFill>
                            <a:srgbClr val="000000"/>
                          </a:solidFill>
                          <a:effectLst/>
                          <a:latin typeface="Calibri"/>
                        </a:rPr>
                        <a:t>BAL06R04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0" i="0" u="none" strike="noStrike">
                          <a:solidFill>
                            <a:srgbClr val="000000"/>
                          </a:solidFill>
                          <a:effectLst/>
                          <a:latin typeface="Calibri"/>
                        </a:rPr>
                        <a:t>0389BL1_01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0" i="0" u="none" strike="noStrike">
                          <a:solidFill>
                            <a:srgbClr val="000000"/>
                          </a:solidFill>
                          <a:effectLst/>
                          <a:latin typeface="Calibri"/>
                        </a:rPr>
                        <a:t>60246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0" i="0" u="none" strike="noStrike" dirty="0">
                          <a:effectLst/>
                          <a:latin typeface="宋体"/>
                        </a:rPr>
                        <a:t>6300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1200" b="0" i="0" u="none" strike="noStrike" dirty="0">
                          <a:effectLst/>
                          <a:latin typeface="宋体"/>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1200" b="0" i="0" u="none" strike="noStrike">
                          <a:effectLst/>
                          <a:latin typeface="宋体"/>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1200" b="0" i="0" u="none" strike="noStrike">
                          <a:effectLst/>
                          <a:latin typeface="宋体"/>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1200" b="0" i="0" u="none" strike="noStrike">
                          <a:effectLst/>
                          <a:latin typeface="宋体"/>
                        </a:rPr>
                        <a:t>D50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1200" b="0" i="0" u="none" strike="noStrike">
                          <a:effectLst/>
                          <a:latin typeface="宋体"/>
                        </a:rPr>
                        <a:t>-60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00025">
                <a:tc>
                  <a:txBody>
                    <a:bodyPr/>
                    <a:lstStyle/>
                    <a:p>
                      <a:pPr algn="l" fontAlgn="b"/>
                      <a:r>
                        <a:rPr lang="en-GB" sz="1100" b="0" i="0" u="none" strike="noStrike">
                          <a:solidFill>
                            <a:srgbClr val="000000"/>
                          </a:solidFill>
                          <a:effectLst/>
                          <a:latin typeface="Calibri"/>
                        </a:rPr>
                        <a:t>BAL06R04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Calibri"/>
                        </a:rPr>
                        <a:t>0389BL2_02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0" i="0" u="none" strike="noStrike">
                          <a:solidFill>
                            <a:srgbClr val="000000"/>
                          </a:solidFill>
                          <a:effectLst/>
                          <a:latin typeface="Calibri"/>
                        </a:rPr>
                        <a:t>60334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0" i="0" u="none" strike="noStrike">
                          <a:effectLst/>
                          <a:latin typeface="宋体"/>
                        </a:rPr>
                        <a:t>6300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1200" b="0" i="0" u="none" strike="noStrike" dirty="0">
                          <a:effectLst/>
                          <a:latin typeface="宋体"/>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1200" b="0" i="0" u="none" strike="noStrike" dirty="0">
                          <a:effectLst/>
                          <a:latin typeface="宋体"/>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1200" b="0" i="0" u="none" strike="noStrike" dirty="0">
                          <a:effectLst/>
                          <a:latin typeface="宋体"/>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1200" b="0" i="0" u="none" strike="noStrike" dirty="0">
                          <a:effectLst/>
                          <a:latin typeface="宋体"/>
                        </a:rPr>
                        <a:t>D50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1200" b="0" i="0" u="none" strike="noStrike" dirty="0">
                          <a:effectLst/>
                          <a:latin typeface="宋体"/>
                        </a:rPr>
                        <a:t>-60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98717690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599"/>
            <a:ext cx="8473044" cy="1042967"/>
          </a:xfrm>
        </p:spPr>
        <p:txBody>
          <a:bodyPr/>
          <a:lstStyle/>
          <a:p>
            <a:r>
              <a:rPr lang="es-ES" dirty="0" smtClean="0">
                <a:cs typeface="Arial" charset="0"/>
              </a:rPr>
              <a:t>Definir en celdas 3G </a:t>
            </a:r>
            <a:r>
              <a:rPr lang="es-ES" dirty="0" smtClean="0">
                <a:cs typeface="Arial" charset="0"/>
                <a:sym typeface="Wingdings" panose="05000000000000000000" pitchFamily="2" charset="2"/>
              </a:rPr>
              <a:t> Celdas </a:t>
            </a:r>
            <a:r>
              <a:rPr lang="es-ES" dirty="0" smtClean="0">
                <a:cs typeface="Arial" charset="0"/>
              </a:rPr>
              <a:t>Externas 4G </a:t>
            </a:r>
            <a:br>
              <a:rPr lang="es-ES" dirty="0" smtClean="0">
                <a:cs typeface="Arial" charset="0"/>
              </a:rPr>
            </a:br>
            <a:r>
              <a:rPr lang="es-ES" dirty="0" smtClean="0">
                <a:cs typeface="Arial" charset="0"/>
              </a:rPr>
              <a:t>y Vecinas 4G – Redes Roja y Naranja</a:t>
            </a:r>
            <a:endParaRPr lang="es-ES" dirty="0">
              <a:cs typeface="Arial" charset="0"/>
            </a:endParaRPr>
          </a:p>
        </p:txBody>
      </p:sp>
      <p:sp>
        <p:nvSpPr>
          <p:cNvPr id="3" name="2 Marcador de contenido"/>
          <p:cNvSpPr>
            <a:spLocks noGrp="1"/>
          </p:cNvSpPr>
          <p:nvPr>
            <p:ph idx="1"/>
          </p:nvPr>
        </p:nvSpPr>
        <p:spPr>
          <a:xfrm>
            <a:off x="433450" y="1174063"/>
            <a:ext cx="8152410" cy="4895851"/>
          </a:xfrm>
        </p:spPr>
        <p:txBody>
          <a:bodyPr/>
          <a:lstStyle/>
          <a:p>
            <a:r>
              <a:rPr lang="es-ES" sz="1600" b="1" dirty="0" smtClean="0"/>
              <a:t>ULTECELL: </a:t>
            </a:r>
          </a:p>
          <a:p>
            <a:pPr lvl="1"/>
            <a:r>
              <a:rPr lang="es-ES" dirty="0" smtClean="0"/>
              <a:t>Es </a:t>
            </a:r>
            <a:r>
              <a:rPr lang="es-ES" dirty="0"/>
              <a:t>la tabla </a:t>
            </a:r>
            <a:r>
              <a:rPr lang="es-ES" dirty="0" smtClean="0"/>
              <a:t>con </a:t>
            </a:r>
            <a:r>
              <a:rPr lang="es-ES" dirty="0"/>
              <a:t>la definición </a:t>
            </a:r>
            <a:r>
              <a:rPr lang="es-ES" dirty="0" smtClean="0"/>
              <a:t>de las celdas externas 4G, con las que las celdas 3G de una RNC tienen definida alguna vecindad. </a:t>
            </a:r>
          </a:p>
          <a:p>
            <a:pPr lvl="1"/>
            <a:r>
              <a:rPr lang="es-ES" dirty="0" smtClean="0"/>
              <a:t>Realmente es una tabla a nivel de RNC, no a nivel de </a:t>
            </a:r>
            <a:r>
              <a:rPr lang="es-ES" dirty="0" err="1" smtClean="0"/>
              <a:t>Ucell</a:t>
            </a:r>
            <a:r>
              <a:rPr lang="es-ES" dirty="0" smtClean="0"/>
              <a:t>. </a:t>
            </a:r>
            <a:endParaRPr lang="es-ES" dirty="0"/>
          </a:p>
          <a:p>
            <a:pPr marL="266700" lvl="1" indent="0">
              <a:buNone/>
            </a:pPr>
            <a:r>
              <a:rPr lang="es-ES" b="1" u="sng" dirty="0" smtClean="0">
                <a:sym typeface="Wingdings" panose="05000000000000000000" pitchFamily="2" charset="2"/>
              </a:rPr>
              <a:t>Regla VF-ES: </a:t>
            </a:r>
          </a:p>
          <a:p>
            <a:pPr lvl="1"/>
            <a:endParaRPr lang="es-ES" sz="1600" dirty="0"/>
          </a:p>
          <a:p>
            <a:endParaRPr lang="es-ES" sz="1600" b="1" dirty="0" smtClean="0"/>
          </a:p>
          <a:p>
            <a:r>
              <a:rPr lang="es-ES" sz="1600" b="1" dirty="0" smtClean="0"/>
              <a:t>ULTENCELL</a:t>
            </a:r>
            <a:r>
              <a:rPr lang="es-ES" sz="1600" b="1" dirty="0"/>
              <a:t>: </a:t>
            </a:r>
          </a:p>
          <a:p>
            <a:pPr lvl="1"/>
            <a:r>
              <a:rPr lang="es-ES" dirty="0"/>
              <a:t>Es la tabla  </a:t>
            </a:r>
            <a:r>
              <a:rPr lang="es-ES" dirty="0" smtClean="0"/>
              <a:t>con las relaciones de vecindad entre celdas 3G y celdas 4G.</a:t>
            </a:r>
            <a:endParaRPr lang="es-ES" dirty="0"/>
          </a:p>
          <a:p>
            <a:pPr marL="266700" lvl="1" indent="0">
              <a:buNone/>
            </a:pPr>
            <a:r>
              <a:rPr lang="es-ES" b="1" u="sng" dirty="0">
                <a:sym typeface="Wingdings" panose="05000000000000000000" pitchFamily="2" charset="2"/>
              </a:rPr>
              <a:t>Regla VF-ES: </a:t>
            </a:r>
          </a:p>
          <a:p>
            <a:pPr lvl="1"/>
            <a:r>
              <a:rPr lang="es-ES" dirty="0" smtClean="0">
                <a:sym typeface="Wingdings" panose="05000000000000000000" pitchFamily="2" charset="2"/>
              </a:rPr>
              <a:t>Sólo definimos vecindades desde celdas 3G hacia frecuencias portadoras LTE, como ya se ha explicado en el apartado de  UCELLNFREQPRIOINFO</a:t>
            </a:r>
            <a:endParaRPr lang="es-ES" dirty="0" smtClean="0"/>
          </a:p>
          <a:p>
            <a:pPr marL="1095375" lvl="3" indent="-285750">
              <a:buFont typeface="Arial" panose="020B0604020202020204" pitchFamily="34" charset="0"/>
              <a:buChar char="•"/>
            </a:pPr>
            <a:endParaRPr lang="es-ES" sz="1400" dirty="0" smtClean="0"/>
          </a:p>
          <a:p>
            <a:pPr marL="1095375" lvl="3" indent="-285750">
              <a:buFont typeface="Arial" panose="020B0604020202020204" pitchFamily="34" charset="0"/>
              <a:buChar char="•"/>
            </a:pPr>
            <a:endParaRPr lang="es-ES" sz="1400" dirty="0"/>
          </a:p>
          <a:p>
            <a:pPr lvl="3"/>
            <a:endParaRPr lang="es-ES" dirty="0"/>
          </a:p>
          <a:p>
            <a:pPr lvl="1" indent="0">
              <a:buNone/>
            </a:pPr>
            <a:endParaRPr lang="es-ES" sz="1100" dirty="0"/>
          </a:p>
          <a:p>
            <a:pPr marL="1038225" lvl="3" indent="-228600">
              <a:buAutoNum type="arabicPeriod"/>
            </a:pPr>
            <a:endParaRPr lang="es-ES" sz="1100" dirty="0" smtClean="0"/>
          </a:p>
        </p:txBody>
      </p:sp>
      <p:sp>
        <p:nvSpPr>
          <p:cNvPr id="4" name="3 Marcador de número de diapositiva"/>
          <p:cNvSpPr>
            <a:spLocks noGrp="1"/>
          </p:cNvSpPr>
          <p:nvPr>
            <p:ph type="sldNum" sz="quarter" idx="10"/>
          </p:nvPr>
        </p:nvSpPr>
        <p:spPr/>
        <p:txBody>
          <a:bodyPr/>
          <a:lstStyle/>
          <a:p>
            <a:pPr>
              <a:defRPr/>
            </a:pPr>
            <a:fld id="{E4E5A24B-4DAF-47BA-BBF4-BE646F438DB5}" type="slidenum">
              <a:rPr lang="en-GB" smtClean="0"/>
              <a:pPr>
                <a:defRPr/>
              </a:pPr>
              <a:t>65</a:t>
            </a:fld>
            <a:endParaRPr lang="en-GB"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8268" y="144385"/>
            <a:ext cx="1147624" cy="687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0591" y="144385"/>
            <a:ext cx="1171892" cy="653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6 Rectángulo"/>
          <p:cNvSpPr/>
          <p:nvPr/>
        </p:nvSpPr>
        <p:spPr>
          <a:xfrm>
            <a:off x="972034" y="2523324"/>
            <a:ext cx="6220046" cy="288147"/>
          </a:xfrm>
          <a:prstGeom prst="rect">
            <a:avLst/>
          </a:prstGeom>
        </p:spPr>
        <p:style>
          <a:lnRef idx="2">
            <a:schemeClr val="accent1"/>
          </a:lnRef>
          <a:fillRef idx="1">
            <a:schemeClr val="lt1"/>
          </a:fillRef>
          <a:effectRef idx="0">
            <a:schemeClr val="accent1"/>
          </a:effectRef>
          <a:fontRef idx="minor">
            <a:schemeClr val="dk1"/>
          </a:fontRef>
        </p:style>
        <p:txBody>
          <a:bodyPr wrap="square" lIns="108000" tIns="36000" rIns="0" bIns="36000" anchor="ctr" anchorCtr="0">
            <a:spAutoFit/>
          </a:bodyPr>
          <a:lstStyle/>
          <a:p>
            <a:pPr marL="285750" indent="-285750">
              <a:buClr>
                <a:srgbClr val="C00000"/>
              </a:buClr>
              <a:buFont typeface="Wingdings" panose="05000000000000000000" pitchFamily="2" charset="2"/>
              <a:buChar char="ü"/>
            </a:pPr>
            <a:r>
              <a:rPr lang="es-ES" sz="1400" dirty="0" smtClean="0"/>
              <a:t>En red 3G no se define externas  4G. </a:t>
            </a:r>
            <a:endParaRPr lang="es-ES" sz="1400" dirty="0">
              <a:solidFill>
                <a:srgbClr val="000099"/>
              </a:solidFill>
            </a:endParaRPr>
          </a:p>
        </p:txBody>
      </p:sp>
      <p:sp>
        <p:nvSpPr>
          <p:cNvPr id="8" name="7 Rectángulo"/>
          <p:cNvSpPr/>
          <p:nvPr/>
        </p:nvSpPr>
        <p:spPr>
          <a:xfrm>
            <a:off x="972034" y="4623277"/>
            <a:ext cx="6220046" cy="288147"/>
          </a:xfrm>
          <a:prstGeom prst="rect">
            <a:avLst/>
          </a:prstGeom>
        </p:spPr>
        <p:style>
          <a:lnRef idx="2">
            <a:schemeClr val="accent1"/>
          </a:lnRef>
          <a:fillRef idx="1">
            <a:schemeClr val="lt1"/>
          </a:fillRef>
          <a:effectRef idx="0">
            <a:schemeClr val="accent1"/>
          </a:effectRef>
          <a:fontRef idx="minor">
            <a:schemeClr val="dk1"/>
          </a:fontRef>
        </p:style>
        <p:txBody>
          <a:bodyPr wrap="square" lIns="108000" tIns="36000" rIns="0" bIns="36000" anchor="ctr" anchorCtr="0">
            <a:spAutoFit/>
          </a:bodyPr>
          <a:lstStyle/>
          <a:p>
            <a:pPr marL="285750" indent="-285750">
              <a:buClr>
                <a:srgbClr val="C00000"/>
              </a:buClr>
              <a:buFont typeface="Wingdings" panose="05000000000000000000" pitchFamily="2" charset="2"/>
              <a:buChar char="ü"/>
            </a:pPr>
            <a:r>
              <a:rPr lang="es-ES" sz="1400" dirty="0" smtClean="0"/>
              <a:t>En red 3G no se define celdas vecinas 4G. </a:t>
            </a:r>
            <a:endParaRPr lang="es-ES" sz="1400" dirty="0">
              <a:solidFill>
                <a:srgbClr val="000099"/>
              </a:solidFill>
            </a:endParaRPr>
          </a:p>
        </p:txBody>
      </p:sp>
    </p:spTree>
    <p:extLst>
      <p:ext uri="{BB962C8B-B14F-4D97-AF65-F5344CB8AC3E}">
        <p14:creationId xmlns:p14="http://schemas.microsoft.com/office/powerpoint/2010/main" val="243533806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a:spLocks noGrp="1"/>
          </p:cNvSpPr>
          <p:nvPr>
            <p:ph type="sldNum" sz="quarter" idx="10"/>
          </p:nvPr>
        </p:nvSpPr>
        <p:spPr/>
        <p:txBody>
          <a:bodyPr/>
          <a:lstStyle/>
          <a:p>
            <a:pPr>
              <a:defRPr/>
            </a:pPr>
            <a:fld id="{E4E5A24B-4DAF-47BA-BBF4-BE646F438DB5}" type="slidenum">
              <a:rPr lang="en-GB" smtClean="0"/>
              <a:pPr>
                <a:defRPr/>
              </a:pPr>
              <a:t>66</a:t>
            </a:fld>
            <a:endParaRPr lang="en-GB"/>
          </a:p>
        </p:txBody>
      </p:sp>
      <p:sp>
        <p:nvSpPr>
          <p:cNvPr id="7" name="1 Título"/>
          <p:cNvSpPr>
            <a:spLocks noGrp="1"/>
          </p:cNvSpPr>
          <p:nvPr>
            <p:ph type="title"/>
          </p:nvPr>
        </p:nvSpPr>
        <p:spPr>
          <a:xfrm>
            <a:off x="404038" y="2655292"/>
            <a:ext cx="8282762" cy="1042967"/>
          </a:xfrm>
        </p:spPr>
        <p:txBody>
          <a:bodyPr/>
          <a:lstStyle/>
          <a:p>
            <a:r>
              <a:rPr lang="es-ES" dirty="0" smtClean="0"/>
              <a:t>Reglas de Ingeniería VF-ES: </a:t>
            </a:r>
            <a:br>
              <a:rPr lang="es-ES" dirty="0" smtClean="0"/>
            </a:br>
            <a:r>
              <a:rPr lang="es-ES" dirty="0" smtClean="0"/>
              <a:t>Activación del </a:t>
            </a:r>
            <a:r>
              <a:rPr lang="es-ES" dirty="0" err="1" smtClean="0"/>
              <a:t>Fast</a:t>
            </a:r>
            <a:r>
              <a:rPr lang="es-ES" dirty="0" smtClean="0"/>
              <a:t> </a:t>
            </a:r>
            <a:r>
              <a:rPr lang="es-ES" dirty="0" err="1" smtClean="0"/>
              <a:t>Return</a:t>
            </a:r>
            <a:r>
              <a:rPr lang="es-ES" dirty="0" smtClean="0"/>
              <a:t> a 4G en la red 3G </a:t>
            </a:r>
            <a:br>
              <a:rPr lang="es-ES" dirty="0" smtClean="0"/>
            </a:br>
            <a:endParaRPr lang="en-GB" dirty="0"/>
          </a:p>
        </p:txBody>
      </p:sp>
      <p:sp>
        <p:nvSpPr>
          <p:cNvPr id="5" name="4 CuadroTexto"/>
          <p:cNvSpPr txBox="1"/>
          <p:nvPr/>
        </p:nvSpPr>
        <p:spPr>
          <a:xfrm>
            <a:off x="748023" y="3654437"/>
            <a:ext cx="7267822" cy="492443"/>
          </a:xfrm>
          <a:prstGeom prst="rect">
            <a:avLst/>
          </a:prstGeom>
        </p:spPr>
        <p:txBody>
          <a:bodyPr wrap="square" lIns="0" tIns="0" rIns="0" bIns="0" rtlCol="0">
            <a:spAutoFit/>
          </a:bodyPr>
          <a:lstStyle/>
          <a:p>
            <a:pPr marL="285750" indent="-285750">
              <a:buClr>
                <a:srgbClr val="C00000"/>
              </a:buClr>
              <a:buFont typeface="Wingdings" panose="05000000000000000000" pitchFamily="2" charset="2"/>
              <a:buChar char="ü"/>
            </a:pPr>
            <a:r>
              <a:rPr lang="es-ES" sz="1600" dirty="0" smtClean="0"/>
              <a:t>Este apartado explica cómo y en qué celdas crear el script de activación del </a:t>
            </a:r>
            <a:r>
              <a:rPr lang="es-ES" sz="1600" dirty="0" err="1" smtClean="0"/>
              <a:t>Fast</a:t>
            </a:r>
            <a:r>
              <a:rPr lang="es-ES" sz="1600" dirty="0" smtClean="0"/>
              <a:t> </a:t>
            </a:r>
            <a:r>
              <a:rPr lang="es-ES" sz="1600" dirty="0" err="1" smtClean="0"/>
              <a:t>Return</a:t>
            </a:r>
            <a:r>
              <a:rPr lang="es-ES" sz="1600" dirty="0" smtClean="0"/>
              <a:t>. </a:t>
            </a:r>
            <a:endParaRPr lang="es-ES" sz="1600" dirty="0"/>
          </a:p>
          <a:p>
            <a:pPr marL="285750" indent="-285750">
              <a:buClr>
                <a:srgbClr val="C00000"/>
              </a:buClr>
              <a:buFont typeface="Wingdings" panose="05000000000000000000" pitchFamily="2" charset="2"/>
              <a:buChar char="ü"/>
            </a:pPr>
            <a:r>
              <a:rPr lang="es-ES" sz="1600" dirty="0" smtClean="0">
                <a:latin typeface="Vodafone Rg" pitchFamily="34" charset="0"/>
              </a:rPr>
              <a:t>Obligatorio con cada integración LTE</a:t>
            </a:r>
            <a:endParaRPr lang="en-GB" sz="1600" dirty="0" smtClean="0">
              <a:latin typeface="Vodafone Rg" pitchFamily="34" charset="0"/>
            </a:endParaRPr>
          </a:p>
        </p:txBody>
      </p:sp>
    </p:spTree>
    <p:extLst>
      <p:ext uri="{BB962C8B-B14F-4D97-AF65-F5344CB8AC3E}">
        <p14:creationId xmlns:p14="http://schemas.microsoft.com/office/powerpoint/2010/main" val="178736861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599"/>
            <a:ext cx="8473044" cy="1042967"/>
          </a:xfrm>
        </p:spPr>
        <p:txBody>
          <a:bodyPr/>
          <a:lstStyle/>
          <a:p>
            <a:r>
              <a:rPr lang="es-ES" dirty="0" smtClean="0">
                <a:cs typeface="Arial" charset="0"/>
              </a:rPr>
              <a:t>Activación de </a:t>
            </a:r>
            <a:r>
              <a:rPr lang="es-ES" dirty="0" err="1" smtClean="0">
                <a:cs typeface="Arial" charset="0"/>
              </a:rPr>
              <a:t>Fast</a:t>
            </a:r>
            <a:r>
              <a:rPr lang="es-ES" dirty="0" smtClean="0">
                <a:cs typeface="Arial" charset="0"/>
              </a:rPr>
              <a:t> </a:t>
            </a:r>
            <a:r>
              <a:rPr lang="es-ES" dirty="0" err="1" smtClean="0">
                <a:cs typeface="Arial" charset="0"/>
              </a:rPr>
              <a:t>Return</a:t>
            </a:r>
            <a:r>
              <a:rPr lang="es-ES" dirty="0" smtClean="0">
                <a:cs typeface="Arial" charset="0"/>
              </a:rPr>
              <a:t> a 4G</a:t>
            </a:r>
            <a:endParaRPr lang="es-ES" dirty="0">
              <a:cs typeface="Arial" charset="0"/>
            </a:endParaRPr>
          </a:p>
        </p:txBody>
      </p:sp>
      <p:sp>
        <p:nvSpPr>
          <p:cNvPr id="3" name="2 Marcador de contenido"/>
          <p:cNvSpPr>
            <a:spLocks noGrp="1"/>
          </p:cNvSpPr>
          <p:nvPr>
            <p:ph idx="1"/>
          </p:nvPr>
        </p:nvSpPr>
        <p:spPr>
          <a:xfrm>
            <a:off x="445325" y="853429"/>
            <a:ext cx="8152410" cy="4895851"/>
          </a:xfrm>
        </p:spPr>
        <p:txBody>
          <a:bodyPr/>
          <a:lstStyle/>
          <a:p>
            <a:r>
              <a:rPr lang="es-ES" dirty="0" smtClean="0"/>
              <a:t>Cuando se integra un LTE nuevo en las bandas L800, L1800 </a:t>
            </a:r>
            <a:r>
              <a:rPr lang="es-ES" dirty="0" err="1" smtClean="0"/>
              <a:t>ó</a:t>
            </a:r>
            <a:r>
              <a:rPr lang="es-ES" dirty="0" smtClean="0"/>
              <a:t> L2100, se debe activar en sus celdas 3G </a:t>
            </a:r>
            <a:r>
              <a:rPr lang="es-ES" dirty="0" err="1" smtClean="0"/>
              <a:t>cosite</a:t>
            </a:r>
            <a:r>
              <a:rPr lang="es-ES" dirty="0" smtClean="0"/>
              <a:t> la funcionalidad de </a:t>
            </a:r>
            <a:r>
              <a:rPr lang="es-ES" dirty="0" err="1" smtClean="0"/>
              <a:t>Fast</a:t>
            </a:r>
            <a:r>
              <a:rPr lang="es-ES" dirty="0" smtClean="0"/>
              <a:t> </a:t>
            </a:r>
            <a:r>
              <a:rPr lang="es-ES" dirty="0" err="1" smtClean="0"/>
              <a:t>Return</a:t>
            </a:r>
            <a:r>
              <a:rPr lang="es-ES" dirty="0" smtClean="0"/>
              <a:t> a 4G para agilizar el regreso del UE a LTE, si fue a 3G por un CS </a:t>
            </a:r>
            <a:r>
              <a:rPr lang="es-ES" dirty="0" err="1" smtClean="0"/>
              <a:t>Fallback</a:t>
            </a:r>
            <a:r>
              <a:rPr lang="es-ES" dirty="0" smtClean="0"/>
              <a:t>.</a:t>
            </a:r>
            <a:endParaRPr lang="en-GB" dirty="0" smtClean="0"/>
          </a:p>
          <a:p>
            <a:r>
              <a:rPr lang="es-ES" dirty="0" smtClean="0"/>
              <a:t>El comando 3G de activación es el siguiente: </a:t>
            </a:r>
            <a:endParaRPr lang="en-GB" dirty="0" smtClean="0"/>
          </a:p>
          <a:p>
            <a:pPr marL="0" indent="0">
              <a:buNone/>
            </a:pPr>
            <a:r>
              <a:rPr lang="en-GB" sz="1600" dirty="0" smtClean="0">
                <a:solidFill>
                  <a:srgbClr val="000099"/>
                </a:solidFill>
              </a:rPr>
              <a:t>MOD UCELLHOCOMM:CELLID = xxx, FASTRETURNTOLTESWITCH = PERFENH_PS_FAST_RETURN_LTE_SWITCH-1 &amp; HO_UMTS_TO_LTE_FAST_RETURN_SWITCH-1;</a:t>
            </a:r>
            <a:endParaRPr lang="en-GB" dirty="0"/>
          </a:p>
          <a:p>
            <a:endParaRPr lang="es-ES" dirty="0"/>
          </a:p>
          <a:p>
            <a:r>
              <a:rPr lang="es-ES" u="sng" dirty="0" smtClean="0"/>
              <a:t>Únicamente </a:t>
            </a:r>
            <a:r>
              <a:rPr lang="es-ES" u="sng" dirty="0"/>
              <a:t>debe activarse en celdas 3G </a:t>
            </a:r>
            <a:r>
              <a:rPr lang="es-ES" u="sng" dirty="0" err="1"/>
              <a:t>colocalizadas</a:t>
            </a:r>
            <a:r>
              <a:rPr lang="es-ES" u="sng" dirty="0"/>
              <a:t> con un LTE</a:t>
            </a:r>
            <a:r>
              <a:rPr lang="es-ES" dirty="0"/>
              <a:t>. Nunca en celdas 3G donde no haya un LTE en el mismo </a:t>
            </a:r>
            <a:r>
              <a:rPr lang="es-ES" dirty="0" smtClean="0"/>
              <a:t>emplazamiento</a:t>
            </a:r>
            <a:r>
              <a:rPr lang="es-ES" dirty="0"/>
              <a:t>. </a:t>
            </a:r>
            <a:endParaRPr lang="es-ES" dirty="0" smtClean="0"/>
          </a:p>
          <a:p>
            <a:r>
              <a:rPr lang="es-ES" dirty="0" smtClean="0"/>
              <a:t>En los </a:t>
            </a:r>
            <a:r>
              <a:rPr lang="es-ES" dirty="0" err="1" smtClean="0"/>
              <a:t>eNodos</a:t>
            </a:r>
            <a:r>
              <a:rPr lang="es-ES" dirty="0" smtClean="0"/>
              <a:t> LTE2600 </a:t>
            </a:r>
            <a:r>
              <a:rPr lang="es-ES" dirty="0" err="1" smtClean="0"/>
              <a:t>only</a:t>
            </a:r>
            <a:r>
              <a:rPr lang="es-ES" dirty="0" smtClean="0"/>
              <a:t> no aplicamos el </a:t>
            </a:r>
            <a:r>
              <a:rPr lang="es-ES" dirty="0" err="1" smtClean="0"/>
              <a:t>Fast</a:t>
            </a:r>
            <a:r>
              <a:rPr lang="es-ES" dirty="0" smtClean="0"/>
              <a:t> </a:t>
            </a:r>
            <a:r>
              <a:rPr lang="es-ES" dirty="0" err="1" smtClean="0"/>
              <a:t>Return</a:t>
            </a:r>
            <a:r>
              <a:rPr lang="es-ES" dirty="0" smtClean="0"/>
              <a:t> por la diferente huella de cobertura 3G y 4G.</a:t>
            </a:r>
          </a:p>
          <a:p>
            <a:r>
              <a:rPr lang="es-ES" u="sng" dirty="0" smtClean="0"/>
              <a:t>Para zona naranja: </a:t>
            </a:r>
            <a:r>
              <a:rPr lang="es-ES" dirty="0" smtClean="0"/>
              <a:t>Bien se manda el script de comandos .</a:t>
            </a:r>
            <a:r>
              <a:rPr lang="es-ES" dirty="0" err="1" smtClean="0"/>
              <a:t>txt</a:t>
            </a:r>
            <a:r>
              <a:rPr lang="es-ES" dirty="0" smtClean="0"/>
              <a:t> directamente, anexo a la CRQ de integración del LTE </a:t>
            </a:r>
            <a:r>
              <a:rPr lang="es-ES" dirty="0" err="1" smtClean="0"/>
              <a:t>sharing</a:t>
            </a:r>
            <a:r>
              <a:rPr lang="es-ES" dirty="0" smtClean="0"/>
              <a:t>, bien se anexa un fichero con este formato:</a:t>
            </a:r>
            <a:endParaRPr lang="es-ES" dirty="0"/>
          </a:p>
          <a:p>
            <a:endParaRPr lang="es-ES" sz="2200" dirty="0"/>
          </a:p>
          <a:p>
            <a:pPr marL="533400" lvl="2" indent="0">
              <a:buNone/>
            </a:pPr>
            <a:endParaRPr lang="es-ES" dirty="0"/>
          </a:p>
          <a:p>
            <a:endParaRPr lang="es-ES" sz="1600" dirty="0"/>
          </a:p>
          <a:p>
            <a:pPr marL="1095375" lvl="3" indent="-285750">
              <a:buFont typeface="Arial" panose="020B0604020202020204" pitchFamily="34" charset="0"/>
              <a:buChar char="•"/>
            </a:pPr>
            <a:endParaRPr lang="es-ES" sz="1400" dirty="0"/>
          </a:p>
          <a:p>
            <a:pPr lvl="3"/>
            <a:endParaRPr lang="es-ES" dirty="0"/>
          </a:p>
          <a:p>
            <a:pPr lvl="1" indent="0">
              <a:buNone/>
            </a:pPr>
            <a:endParaRPr lang="es-ES" sz="1100" dirty="0"/>
          </a:p>
          <a:p>
            <a:pPr marL="1038225" lvl="3" indent="-228600">
              <a:buAutoNum type="arabicPeriod"/>
            </a:pPr>
            <a:endParaRPr lang="es-ES" sz="1100" dirty="0" smtClean="0"/>
          </a:p>
        </p:txBody>
      </p:sp>
      <p:sp>
        <p:nvSpPr>
          <p:cNvPr id="4" name="3 Marcador de número de diapositiva"/>
          <p:cNvSpPr>
            <a:spLocks noGrp="1"/>
          </p:cNvSpPr>
          <p:nvPr>
            <p:ph type="sldNum" sz="quarter" idx="10"/>
          </p:nvPr>
        </p:nvSpPr>
        <p:spPr/>
        <p:txBody>
          <a:bodyPr/>
          <a:lstStyle/>
          <a:p>
            <a:pPr>
              <a:defRPr/>
            </a:pPr>
            <a:fld id="{E4E5A24B-4DAF-47BA-BBF4-BE646F438DB5}" type="slidenum">
              <a:rPr lang="en-GB" smtClean="0"/>
              <a:pPr>
                <a:defRPr/>
              </a:pPr>
              <a:t>67</a:t>
            </a:fld>
            <a:endParaRPr lang="en-GB" dirty="0"/>
          </a:p>
        </p:txBody>
      </p:sp>
      <p:graphicFrame>
        <p:nvGraphicFramePr>
          <p:cNvPr id="5" name="4 Tabla"/>
          <p:cNvGraphicFramePr>
            <a:graphicFrameLocks noGrp="1"/>
          </p:cNvGraphicFramePr>
          <p:nvPr>
            <p:extLst>
              <p:ext uri="{D42A27DB-BD31-4B8C-83A1-F6EECF244321}">
                <p14:modId xmlns:p14="http://schemas.microsoft.com/office/powerpoint/2010/main" val="2131204152"/>
              </p:ext>
            </p:extLst>
          </p:nvPr>
        </p:nvGraphicFramePr>
        <p:xfrm>
          <a:off x="469076" y="5452576"/>
          <a:ext cx="8218488" cy="802888"/>
        </p:xfrm>
        <a:graphic>
          <a:graphicData uri="http://schemas.openxmlformats.org/drawingml/2006/table">
            <a:tbl>
              <a:tblPr/>
              <a:tblGrid>
                <a:gridCol w="805180"/>
                <a:gridCol w="870160"/>
                <a:gridCol w="971867"/>
                <a:gridCol w="5571281"/>
              </a:tblGrid>
              <a:tr h="162787">
                <a:tc>
                  <a:txBody>
                    <a:bodyPr/>
                    <a:lstStyle/>
                    <a:p>
                      <a:pPr algn="ctr" fontAlgn="ctr"/>
                      <a:r>
                        <a:rPr lang="en-GB" sz="900" b="1" i="0" u="none" strike="noStrike">
                          <a:effectLst/>
                          <a:latin typeface="Arial"/>
                        </a:rPr>
                        <a:t>BSCName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a:txBody>
                    <a:bodyPr/>
                    <a:lstStyle/>
                    <a:p>
                      <a:pPr algn="ctr" fontAlgn="ctr"/>
                      <a:r>
                        <a:rPr lang="en-GB" sz="900" b="1" i="0" u="none" strike="noStrike">
                          <a:effectLst/>
                          <a:latin typeface="Arial"/>
                        </a:rPr>
                        <a:t>CELLNAME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a:txBody>
                    <a:bodyPr/>
                    <a:lstStyle/>
                    <a:p>
                      <a:pPr algn="ctr" fontAlgn="ctr"/>
                      <a:r>
                        <a:rPr lang="en-GB" sz="900" b="1" i="0" u="none" strike="noStrike">
                          <a:effectLst/>
                          <a:latin typeface="Arial"/>
                        </a:rPr>
                        <a:t>CELLID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a:txBody>
                    <a:bodyPr/>
                    <a:lstStyle/>
                    <a:p>
                      <a:pPr algn="l" fontAlgn="b"/>
                      <a:endParaRPr lang="en-GB" sz="1100" b="0" i="0" u="none" strike="noStrike">
                        <a:effectLst/>
                        <a:latin typeface="宋体"/>
                      </a:endParaRPr>
                    </a:p>
                  </a:txBody>
                  <a:tcPr marL="0" marR="0" marT="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r>
              <a:tr h="178048">
                <a:tc>
                  <a:txBody>
                    <a:bodyPr/>
                    <a:lstStyle/>
                    <a:p>
                      <a:pPr algn="ctr" fontAlgn="ctr"/>
                      <a:r>
                        <a:rPr lang="en-GB" sz="900" b="0" i="0" u="none" strike="noStrike">
                          <a:effectLst/>
                          <a:latin typeface="Arial"/>
                        </a:rPr>
                        <a:t>BSC Name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900" b="0" i="0" u="none" strike="noStrike">
                          <a:effectLst/>
                          <a:latin typeface="Arial"/>
                        </a:rPr>
                        <a:t>Cell Name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900" b="0" i="0" u="none" strike="noStrike">
                          <a:effectLst/>
                          <a:latin typeface="Arial"/>
                        </a:rPr>
                        <a:t>Cell ID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000" b="0" i="0" u="none" strike="noStrike">
                          <a:effectLst/>
                          <a:latin typeface="Calibri"/>
                        </a:rPr>
                        <a:t>MML Command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r>
              <a:tr h="298443">
                <a:tc>
                  <a:txBody>
                    <a:bodyPr/>
                    <a:lstStyle/>
                    <a:p>
                      <a:pPr algn="l" fontAlgn="b"/>
                      <a:r>
                        <a:rPr lang="en-GB" sz="1000" b="0" i="0" u="none" strike="noStrike">
                          <a:solidFill>
                            <a:srgbClr val="000000"/>
                          </a:solidFill>
                          <a:effectLst/>
                          <a:latin typeface="Calibri"/>
                        </a:rPr>
                        <a:t>BAL06R04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000" b="0" i="0" u="none" strike="noStrike">
                          <a:solidFill>
                            <a:srgbClr val="000000"/>
                          </a:solidFill>
                          <a:effectLst/>
                          <a:latin typeface="Calibri"/>
                        </a:rPr>
                        <a:t>0389BL1_01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000" b="0" i="0" u="none" strike="noStrike">
                          <a:solidFill>
                            <a:srgbClr val="000000"/>
                          </a:solidFill>
                          <a:effectLst/>
                          <a:latin typeface="Calibri"/>
                        </a:rPr>
                        <a:t>60246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000" b="0" i="0" u="none" strike="noStrike" dirty="0">
                          <a:effectLst/>
                          <a:latin typeface="Calibri"/>
                        </a:rPr>
                        <a:t>MOD UCELLHOCOMM:CELLID=60246,FASTRETURNTOLTESWITCH=PERFENH_PS_FAST_RETURN_LTE_SWITCH-1&amp;HO_UMTS_TO_LTE_FAST_RETURN_SWITCH-1;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8268" y="144385"/>
            <a:ext cx="1147624" cy="687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0591" y="144385"/>
            <a:ext cx="1171892" cy="653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181197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a:spLocks noGrp="1"/>
          </p:cNvSpPr>
          <p:nvPr>
            <p:ph type="sldNum" sz="quarter" idx="10"/>
          </p:nvPr>
        </p:nvSpPr>
        <p:spPr/>
        <p:txBody>
          <a:bodyPr/>
          <a:lstStyle/>
          <a:p>
            <a:pPr>
              <a:defRPr/>
            </a:pPr>
            <a:fld id="{E4E5A24B-4DAF-47BA-BBF4-BE646F438DB5}" type="slidenum">
              <a:rPr lang="en-GB" smtClean="0"/>
              <a:pPr>
                <a:defRPr/>
              </a:pPr>
              <a:t>68</a:t>
            </a:fld>
            <a:endParaRPr lang="en-GB"/>
          </a:p>
        </p:txBody>
      </p:sp>
      <p:sp>
        <p:nvSpPr>
          <p:cNvPr id="7" name="1 Título"/>
          <p:cNvSpPr>
            <a:spLocks noGrp="1"/>
          </p:cNvSpPr>
          <p:nvPr>
            <p:ph type="title"/>
          </p:nvPr>
        </p:nvSpPr>
        <p:spPr>
          <a:xfrm>
            <a:off x="404038" y="2655292"/>
            <a:ext cx="8282762" cy="1042967"/>
          </a:xfrm>
        </p:spPr>
        <p:txBody>
          <a:bodyPr/>
          <a:lstStyle/>
          <a:p>
            <a:r>
              <a:rPr lang="es-ES" dirty="0" smtClean="0"/>
              <a:t>Reglas de Ingeniería VF-ES: </a:t>
            </a:r>
            <a:br>
              <a:rPr lang="es-ES" dirty="0" smtClean="0"/>
            </a:br>
            <a:r>
              <a:rPr lang="es-ES" dirty="0" smtClean="0"/>
              <a:t>Activación de </a:t>
            </a:r>
            <a:r>
              <a:rPr lang="es-ES" dirty="0" err="1"/>
              <a:t>C</a:t>
            </a:r>
            <a:r>
              <a:rPr lang="es-ES" dirty="0" err="1" smtClean="0"/>
              <a:t>arrier</a:t>
            </a:r>
            <a:r>
              <a:rPr lang="es-ES" dirty="0" smtClean="0"/>
              <a:t> </a:t>
            </a:r>
            <a:r>
              <a:rPr lang="es-ES" dirty="0" err="1" smtClean="0"/>
              <a:t>Aggregation</a:t>
            </a:r>
            <a:r>
              <a:rPr lang="es-ES" dirty="0" smtClean="0"/>
              <a:t> – sólo ZONA ROJA</a:t>
            </a:r>
            <a:endParaRPr lang="en-GB" dirty="0"/>
          </a:p>
        </p:txBody>
      </p:sp>
      <p:sp>
        <p:nvSpPr>
          <p:cNvPr id="5" name="4 CuadroTexto"/>
          <p:cNvSpPr txBox="1"/>
          <p:nvPr/>
        </p:nvSpPr>
        <p:spPr>
          <a:xfrm>
            <a:off x="748023" y="3654437"/>
            <a:ext cx="7920964" cy="492443"/>
          </a:xfrm>
          <a:prstGeom prst="rect">
            <a:avLst/>
          </a:prstGeom>
        </p:spPr>
        <p:txBody>
          <a:bodyPr wrap="square" lIns="0" tIns="0" rIns="0" bIns="0" rtlCol="0">
            <a:spAutoFit/>
          </a:bodyPr>
          <a:lstStyle/>
          <a:p>
            <a:pPr marL="285750" indent="-285750">
              <a:buClr>
                <a:srgbClr val="C00000"/>
              </a:buClr>
              <a:buFont typeface="Wingdings" panose="05000000000000000000" pitchFamily="2" charset="2"/>
              <a:buChar char="ü"/>
            </a:pPr>
            <a:r>
              <a:rPr lang="es-ES" sz="1600" dirty="0" smtClean="0"/>
              <a:t>Este apartado explica cómo y en qué celdas crear el script de activación del </a:t>
            </a:r>
            <a:r>
              <a:rPr lang="es-ES" sz="1600" dirty="0" err="1" smtClean="0"/>
              <a:t>Carrier</a:t>
            </a:r>
            <a:r>
              <a:rPr lang="es-ES" sz="1600" dirty="0" smtClean="0"/>
              <a:t> </a:t>
            </a:r>
            <a:r>
              <a:rPr lang="es-ES" sz="1600" dirty="0" err="1" smtClean="0"/>
              <a:t>Aggregation</a:t>
            </a:r>
            <a:r>
              <a:rPr lang="es-ES" sz="1600" dirty="0" smtClean="0"/>
              <a:t>. </a:t>
            </a:r>
            <a:endParaRPr lang="es-ES" sz="1600" dirty="0"/>
          </a:p>
          <a:p>
            <a:pPr marL="285750" indent="-285750">
              <a:buClr>
                <a:srgbClr val="C00000"/>
              </a:buClr>
              <a:buFont typeface="Wingdings" panose="05000000000000000000" pitchFamily="2" charset="2"/>
              <a:buChar char="ü"/>
            </a:pPr>
            <a:r>
              <a:rPr lang="es-ES" sz="1600" dirty="0" smtClean="0">
                <a:latin typeface="Vodafone Rg" pitchFamily="34" charset="0"/>
              </a:rPr>
              <a:t>Obligatorio sólo si se solicita por Vodafone en el NCR1</a:t>
            </a:r>
            <a:endParaRPr lang="en-GB" sz="1600" dirty="0" smtClean="0">
              <a:latin typeface="Vodafone Rg" pitchFamily="34" charset="0"/>
            </a:endParaRPr>
          </a:p>
        </p:txBody>
      </p:sp>
    </p:spTree>
    <p:extLst>
      <p:ext uri="{BB962C8B-B14F-4D97-AF65-F5344CB8AC3E}">
        <p14:creationId xmlns:p14="http://schemas.microsoft.com/office/powerpoint/2010/main" val="4136167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599"/>
            <a:ext cx="8473044" cy="1042967"/>
          </a:xfrm>
        </p:spPr>
        <p:txBody>
          <a:bodyPr/>
          <a:lstStyle/>
          <a:p>
            <a:r>
              <a:rPr lang="es-ES" dirty="0" smtClean="0">
                <a:cs typeface="Arial" charset="0"/>
              </a:rPr>
              <a:t>Activación de </a:t>
            </a:r>
            <a:r>
              <a:rPr lang="es-ES" dirty="0" err="1" smtClean="0">
                <a:cs typeface="Arial" charset="0"/>
              </a:rPr>
              <a:t>Carrier</a:t>
            </a:r>
            <a:r>
              <a:rPr lang="es-ES" dirty="0" smtClean="0">
                <a:cs typeface="Arial" charset="0"/>
              </a:rPr>
              <a:t> </a:t>
            </a:r>
            <a:r>
              <a:rPr lang="es-ES" dirty="0" err="1" smtClean="0">
                <a:cs typeface="Arial" charset="0"/>
              </a:rPr>
              <a:t>Aggregation</a:t>
            </a:r>
            <a:endParaRPr lang="es-ES" dirty="0">
              <a:cs typeface="Arial" charset="0"/>
            </a:endParaRPr>
          </a:p>
        </p:txBody>
      </p:sp>
      <p:sp>
        <p:nvSpPr>
          <p:cNvPr id="3" name="2 Marcador de contenido"/>
          <p:cNvSpPr>
            <a:spLocks noGrp="1"/>
          </p:cNvSpPr>
          <p:nvPr>
            <p:ph idx="1"/>
          </p:nvPr>
        </p:nvSpPr>
        <p:spPr>
          <a:xfrm>
            <a:off x="445325" y="853429"/>
            <a:ext cx="8152410" cy="4895851"/>
          </a:xfrm>
        </p:spPr>
        <p:txBody>
          <a:bodyPr/>
          <a:lstStyle/>
          <a:p>
            <a:r>
              <a:rPr lang="es-ES" sz="1600" dirty="0" smtClean="0"/>
              <a:t>La funcionalidad de </a:t>
            </a:r>
            <a:r>
              <a:rPr lang="es-ES" sz="1600" dirty="0" err="1" smtClean="0"/>
              <a:t>Carrier</a:t>
            </a:r>
            <a:r>
              <a:rPr lang="es-ES" sz="1600" dirty="0" smtClean="0"/>
              <a:t> </a:t>
            </a:r>
            <a:r>
              <a:rPr lang="es-ES" sz="1600" dirty="0" err="1" smtClean="0"/>
              <a:t>Aggregation</a:t>
            </a:r>
            <a:r>
              <a:rPr lang="es-ES" sz="1600" dirty="0" smtClean="0"/>
              <a:t> debe activarse desde la integración del </a:t>
            </a:r>
            <a:r>
              <a:rPr lang="es-ES" sz="1600" dirty="0" err="1" smtClean="0"/>
              <a:t>eNB</a:t>
            </a:r>
            <a:r>
              <a:rPr lang="es-ES" sz="1600" dirty="0" smtClean="0"/>
              <a:t>/celdas, cuando se solicite en el NCR1 en la columna habilitada para ello. </a:t>
            </a:r>
          </a:p>
          <a:p>
            <a:r>
              <a:rPr lang="es-ES" sz="1600" dirty="0" smtClean="0"/>
              <a:t>Los posibles valores de la columna  “</a:t>
            </a:r>
            <a:r>
              <a:rPr lang="es-ES" sz="1600" dirty="0" err="1" smtClean="0"/>
              <a:t>Carrier</a:t>
            </a:r>
            <a:r>
              <a:rPr lang="es-ES" sz="1600" dirty="0" smtClean="0"/>
              <a:t> </a:t>
            </a:r>
            <a:r>
              <a:rPr lang="es-ES" sz="1600" dirty="0" err="1" smtClean="0"/>
              <a:t>Aggregation</a:t>
            </a:r>
            <a:r>
              <a:rPr lang="es-ES" sz="1600" dirty="0" smtClean="0"/>
              <a:t>” son:</a:t>
            </a:r>
          </a:p>
          <a:p>
            <a:pPr lvl="1"/>
            <a:r>
              <a:rPr lang="es-ES" sz="1100" dirty="0" smtClean="0">
                <a:solidFill>
                  <a:srgbClr val="000099"/>
                </a:solidFill>
              </a:rPr>
              <a:t>NO</a:t>
            </a:r>
          </a:p>
          <a:p>
            <a:pPr lvl="1"/>
            <a:r>
              <a:rPr lang="es-ES" sz="1100" dirty="0" smtClean="0">
                <a:solidFill>
                  <a:srgbClr val="000099"/>
                </a:solidFill>
              </a:rPr>
              <a:t>800 + 1800</a:t>
            </a:r>
          </a:p>
          <a:p>
            <a:pPr lvl="1"/>
            <a:r>
              <a:rPr lang="es-ES" sz="1100" dirty="0" smtClean="0">
                <a:solidFill>
                  <a:srgbClr val="000099"/>
                </a:solidFill>
              </a:rPr>
              <a:t>1800 + 2600</a:t>
            </a:r>
          </a:p>
          <a:p>
            <a:r>
              <a:rPr lang="es-ES" sz="1600" dirty="0"/>
              <a:t>Cuando se solicite la activación</a:t>
            </a:r>
            <a:r>
              <a:rPr lang="es-ES" sz="1600" dirty="0" smtClean="0"/>
              <a:t>, a la integración del nodo /celdas nuevas </a:t>
            </a:r>
            <a:r>
              <a:rPr lang="es-ES" sz="1600" dirty="0" err="1" smtClean="0"/>
              <a:t>lTE</a:t>
            </a:r>
            <a:r>
              <a:rPr lang="es-ES" sz="1600" dirty="0" smtClean="0"/>
              <a:t> se le deben añadir los siguientes pasos: </a:t>
            </a:r>
          </a:p>
          <a:p>
            <a:pPr marL="266700" lvl="1" indent="0">
              <a:buNone/>
            </a:pPr>
            <a:r>
              <a:rPr lang="es-ES" dirty="0"/>
              <a:t>1) </a:t>
            </a:r>
            <a:r>
              <a:rPr lang="es-ES" dirty="0" smtClean="0"/>
              <a:t> Crear los objetos CA </a:t>
            </a:r>
            <a:r>
              <a:rPr lang="es-ES" dirty="0" err="1" smtClean="0"/>
              <a:t>Groups</a:t>
            </a:r>
            <a:r>
              <a:rPr lang="es-ES" dirty="0" smtClean="0"/>
              <a:t>, uno por sector : </a:t>
            </a:r>
          </a:p>
          <a:p>
            <a:pPr marL="533400" lvl="2" indent="0">
              <a:buNone/>
            </a:pPr>
            <a:r>
              <a:rPr lang="en-GB" sz="1200" dirty="0" smtClean="0">
                <a:solidFill>
                  <a:srgbClr val="000099"/>
                </a:solidFill>
              </a:rPr>
              <a:t>ADD </a:t>
            </a:r>
            <a:r>
              <a:rPr lang="en-GB" sz="1200" dirty="0">
                <a:solidFill>
                  <a:srgbClr val="000099"/>
                </a:solidFill>
              </a:rPr>
              <a:t>CAGROUP:CAGROUPID=1;</a:t>
            </a:r>
          </a:p>
          <a:p>
            <a:pPr marL="533400" lvl="2" indent="0">
              <a:buNone/>
            </a:pPr>
            <a:r>
              <a:rPr lang="en-GB" sz="1200" dirty="0">
                <a:solidFill>
                  <a:srgbClr val="000099"/>
                </a:solidFill>
              </a:rPr>
              <a:t>ADD CAGROUP:CAGROUPID=2;</a:t>
            </a:r>
          </a:p>
          <a:p>
            <a:pPr marL="533400" lvl="2" indent="0">
              <a:buNone/>
            </a:pPr>
            <a:r>
              <a:rPr lang="en-GB" sz="1200" dirty="0">
                <a:solidFill>
                  <a:srgbClr val="000099"/>
                </a:solidFill>
              </a:rPr>
              <a:t>ADD CAGROUP:CAGROUPID=3</a:t>
            </a:r>
            <a:r>
              <a:rPr lang="en-GB" sz="1200" dirty="0" smtClean="0">
                <a:solidFill>
                  <a:srgbClr val="000099"/>
                </a:solidFill>
              </a:rPr>
              <a:t>;</a:t>
            </a:r>
          </a:p>
          <a:p>
            <a:pPr marL="266700" lvl="1" indent="0">
              <a:buNone/>
            </a:pPr>
            <a:r>
              <a:rPr lang="es-ES" dirty="0" smtClean="0"/>
              <a:t>2</a:t>
            </a:r>
            <a:r>
              <a:rPr lang="es-ES" dirty="0"/>
              <a:t>) </a:t>
            </a:r>
            <a:r>
              <a:rPr lang="es-ES" dirty="0" smtClean="0"/>
              <a:t>Añadir a </a:t>
            </a:r>
            <a:r>
              <a:rPr lang="es-ES" dirty="0"/>
              <a:t>cada CA </a:t>
            </a:r>
            <a:r>
              <a:rPr lang="es-ES" dirty="0" err="1"/>
              <a:t>group</a:t>
            </a:r>
            <a:r>
              <a:rPr lang="es-ES" dirty="0"/>
              <a:t> </a:t>
            </a:r>
            <a:r>
              <a:rPr lang="es-ES" dirty="0" smtClean="0"/>
              <a:t>creado, las </a:t>
            </a:r>
            <a:r>
              <a:rPr lang="es-ES" dirty="0"/>
              <a:t>celdas de cada banda que corresponden al mismo </a:t>
            </a:r>
            <a:r>
              <a:rPr lang="es-ES" dirty="0" smtClean="0"/>
              <a:t>sector. </a:t>
            </a:r>
          </a:p>
          <a:p>
            <a:pPr marL="533400" lvl="2" indent="0">
              <a:buNone/>
            </a:pPr>
            <a:r>
              <a:rPr lang="es-ES" sz="1200" u="sng" dirty="0" smtClean="0"/>
              <a:t>Ej. Para el sector 1, caso CA 1800+2600:</a:t>
            </a:r>
            <a:endParaRPr lang="es-ES" sz="1200" u="sng" dirty="0"/>
          </a:p>
          <a:p>
            <a:pPr marL="533400" lvl="2" indent="0">
              <a:buNone/>
            </a:pPr>
            <a:r>
              <a:rPr lang="es-ES" sz="1200" dirty="0" smtClean="0">
                <a:solidFill>
                  <a:srgbClr val="000099"/>
                </a:solidFill>
              </a:rPr>
              <a:t>ADD </a:t>
            </a:r>
            <a:r>
              <a:rPr lang="es-ES" sz="1200" dirty="0">
                <a:solidFill>
                  <a:srgbClr val="000099"/>
                </a:solidFill>
              </a:rPr>
              <a:t>CAGROUPCELL:CAGROUPID=1,LOCALCELLID=1</a:t>
            </a:r>
            <a:r>
              <a:rPr lang="es-ES" sz="1200" dirty="0" smtClean="0">
                <a:solidFill>
                  <a:srgbClr val="000099"/>
                </a:solidFill>
              </a:rPr>
              <a:t>; </a:t>
            </a:r>
            <a:endParaRPr lang="es-ES" sz="1200" dirty="0">
              <a:solidFill>
                <a:srgbClr val="000099"/>
              </a:solidFill>
            </a:endParaRPr>
          </a:p>
          <a:p>
            <a:pPr marL="533400" lvl="2" indent="0">
              <a:buNone/>
            </a:pPr>
            <a:r>
              <a:rPr lang="es-ES" sz="1200" dirty="0">
                <a:solidFill>
                  <a:srgbClr val="000099"/>
                </a:solidFill>
              </a:rPr>
              <a:t>ADD CAGROUPCELL:CAGROUPID=1,LOCALCELLID=4</a:t>
            </a:r>
            <a:r>
              <a:rPr lang="es-ES" sz="1200" dirty="0" smtClean="0">
                <a:solidFill>
                  <a:srgbClr val="000099"/>
                </a:solidFill>
              </a:rPr>
              <a:t>;</a:t>
            </a:r>
          </a:p>
          <a:p>
            <a:pPr marL="533400" lvl="2" indent="0">
              <a:buNone/>
            </a:pPr>
            <a:r>
              <a:rPr lang="es-ES" sz="1200" u="sng" dirty="0"/>
              <a:t>Ej. Para el sector 1, caso CA </a:t>
            </a:r>
            <a:r>
              <a:rPr lang="es-ES" sz="1200" u="sng" dirty="0" smtClean="0"/>
              <a:t>800+1800</a:t>
            </a:r>
            <a:r>
              <a:rPr lang="es-ES" sz="1200" u="sng" dirty="0"/>
              <a:t>:</a:t>
            </a:r>
          </a:p>
          <a:p>
            <a:pPr marL="533400" lvl="2" indent="0">
              <a:buNone/>
            </a:pPr>
            <a:r>
              <a:rPr lang="es-ES" sz="1200" dirty="0">
                <a:solidFill>
                  <a:srgbClr val="000099"/>
                </a:solidFill>
              </a:rPr>
              <a:t>ADD CAGROUPCELL:CAGROUPID=1,LOCALCELLID=1;</a:t>
            </a:r>
          </a:p>
          <a:p>
            <a:pPr marL="533400" lvl="2" indent="0">
              <a:buNone/>
            </a:pPr>
            <a:r>
              <a:rPr lang="es-ES" sz="1200" dirty="0">
                <a:solidFill>
                  <a:srgbClr val="000099"/>
                </a:solidFill>
              </a:rPr>
              <a:t>ADD </a:t>
            </a:r>
            <a:r>
              <a:rPr lang="es-ES" sz="1200" dirty="0" smtClean="0">
                <a:solidFill>
                  <a:srgbClr val="000099"/>
                </a:solidFill>
              </a:rPr>
              <a:t>CAGROUPCELL:CAGROUPID=1,LOCALCELLID=7;</a:t>
            </a:r>
          </a:p>
          <a:p>
            <a:pPr marL="266700" lvl="1" indent="0">
              <a:buNone/>
            </a:pPr>
            <a:r>
              <a:rPr lang="es-ES" dirty="0"/>
              <a:t>3) Solicitar la activación de </a:t>
            </a:r>
            <a:r>
              <a:rPr lang="es-ES" dirty="0" smtClean="0"/>
              <a:t>las licencias asociadas a </a:t>
            </a:r>
            <a:r>
              <a:rPr lang="es-ES" dirty="0" err="1"/>
              <a:t>Carrier</a:t>
            </a:r>
            <a:r>
              <a:rPr lang="es-ES" dirty="0"/>
              <a:t> </a:t>
            </a:r>
            <a:r>
              <a:rPr lang="es-ES" dirty="0" err="1"/>
              <a:t>Aggregation</a:t>
            </a:r>
            <a:r>
              <a:rPr lang="es-ES" dirty="0"/>
              <a:t>: </a:t>
            </a:r>
            <a:endParaRPr lang="es-ES" dirty="0" smtClean="0"/>
          </a:p>
          <a:p>
            <a:pPr marL="533400" lvl="2" indent="0">
              <a:buNone/>
            </a:pPr>
            <a:r>
              <a:rPr lang="en-GB" sz="1200" dirty="0" smtClean="0">
                <a:solidFill>
                  <a:srgbClr val="000099"/>
                </a:solidFill>
              </a:rPr>
              <a:t>LLT1CAIP01 </a:t>
            </a:r>
            <a:r>
              <a:rPr lang="en-GB" sz="1200" dirty="0">
                <a:solidFill>
                  <a:srgbClr val="000099"/>
                </a:solidFill>
              </a:rPr>
              <a:t>LTE-A Introduction</a:t>
            </a:r>
          </a:p>
          <a:p>
            <a:pPr marL="533400" lvl="2" indent="0">
              <a:buNone/>
            </a:pPr>
            <a:r>
              <a:rPr lang="en-GB" sz="1200" dirty="0" smtClean="0">
                <a:solidFill>
                  <a:srgbClr val="000099"/>
                </a:solidFill>
              </a:rPr>
              <a:t>LLT1CAEP01 </a:t>
            </a:r>
            <a:r>
              <a:rPr lang="en-GB" sz="1200" dirty="0">
                <a:solidFill>
                  <a:srgbClr val="000099"/>
                </a:solidFill>
              </a:rPr>
              <a:t>Carrier Aggregation for Downlink 2CC in 40MHz.</a:t>
            </a:r>
          </a:p>
          <a:p>
            <a:pPr marL="266700" lvl="1" indent="0">
              <a:buNone/>
            </a:pPr>
            <a:endParaRPr lang="es-ES" dirty="0"/>
          </a:p>
          <a:p>
            <a:pPr marL="533400" lvl="2" indent="0">
              <a:buNone/>
            </a:pPr>
            <a:endParaRPr lang="es-ES" dirty="0"/>
          </a:p>
          <a:p>
            <a:endParaRPr lang="es-ES" sz="1600" dirty="0"/>
          </a:p>
          <a:p>
            <a:pPr marL="1095375" lvl="3" indent="-285750">
              <a:buFont typeface="Arial" panose="020B0604020202020204" pitchFamily="34" charset="0"/>
              <a:buChar char="•"/>
            </a:pPr>
            <a:endParaRPr lang="es-ES" sz="1400" dirty="0"/>
          </a:p>
          <a:p>
            <a:pPr lvl="3"/>
            <a:endParaRPr lang="es-ES" dirty="0"/>
          </a:p>
          <a:p>
            <a:pPr lvl="1" indent="0">
              <a:buNone/>
            </a:pPr>
            <a:endParaRPr lang="es-ES" sz="1100" dirty="0"/>
          </a:p>
          <a:p>
            <a:pPr marL="1038225" lvl="3" indent="-228600">
              <a:buAutoNum type="arabicPeriod"/>
            </a:pPr>
            <a:endParaRPr lang="es-ES" sz="1100" dirty="0" smtClean="0"/>
          </a:p>
        </p:txBody>
      </p:sp>
      <p:sp>
        <p:nvSpPr>
          <p:cNvPr id="4" name="3 Marcador de número de diapositiva"/>
          <p:cNvSpPr>
            <a:spLocks noGrp="1"/>
          </p:cNvSpPr>
          <p:nvPr>
            <p:ph type="sldNum" sz="quarter" idx="10"/>
          </p:nvPr>
        </p:nvSpPr>
        <p:spPr/>
        <p:txBody>
          <a:bodyPr/>
          <a:lstStyle/>
          <a:p>
            <a:pPr>
              <a:defRPr/>
            </a:pPr>
            <a:fld id="{E4E5A24B-4DAF-47BA-BBF4-BE646F438DB5}" type="slidenum">
              <a:rPr lang="en-GB" smtClean="0"/>
              <a:pPr>
                <a:defRPr/>
              </a:pPr>
              <a:t>69</a:t>
            </a:fld>
            <a:endParaRPr lang="en-GB"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8917" y="181371"/>
            <a:ext cx="1147624" cy="687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32784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8511" y="148855"/>
            <a:ext cx="1755619" cy="978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Título"/>
          <p:cNvSpPr>
            <a:spLocks noGrp="1"/>
          </p:cNvSpPr>
          <p:nvPr>
            <p:ph type="title"/>
          </p:nvPr>
        </p:nvSpPr>
        <p:spPr/>
        <p:txBody>
          <a:bodyPr/>
          <a:lstStyle/>
          <a:p>
            <a:r>
              <a:rPr lang="es-ES" dirty="0" smtClean="0"/>
              <a:t>Plantillas de Integración en zona Naranja</a:t>
            </a:r>
            <a:endParaRPr lang="en-GB" dirty="0"/>
          </a:p>
        </p:txBody>
      </p:sp>
      <p:sp>
        <p:nvSpPr>
          <p:cNvPr id="3" name="2 Marcador de contenido"/>
          <p:cNvSpPr>
            <a:spLocks noGrp="1"/>
          </p:cNvSpPr>
          <p:nvPr>
            <p:ph idx="1"/>
          </p:nvPr>
        </p:nvSpPr>
        <p:spPr>
          <a:xfrm>
            <a:off x="489097" y="848734"/>
            <a:ext cx="8378455" cy="4895851"/>
          </a:xfrm>
        </p:spPr>
        <p:txBody>
          <a:bodyPr/>
          <a:lstStyle/>
          <a:p>
            <a:r>
              <a:rPr lang="es-ES" dirty="0" smtClean="0"/>
              <a:t>Tres tipos de ficheros(II):</a:t>
            </a:r>
          </a:p>
          <a:p>
            <a:pPr lvl="2"/>
            <a:endParaRPr lang="es-ES" dirty="0"/>
          </a:p>
          <a:p>
            <a:pPr lvl="1"/>
            <a:r>
              <a:rPr lang="es-ES" dirty="0" err="1" smtClean="0">
                <a:solidFill>
                  <a:srgbClr val="000099"/>
                </a:solidFill>
              </a:rPr>
              <a:t>Templates</a:t>
            </a:r>
            <a:r>
              <a:rPr lang="es-ES" dirty="0" smtClean="0">
                <a:solidFill>
                  <a:srgbClr val="000099"/>
                </a:solidFill>
              </a:rPr>
              <a:t> XML</a:t>
            </a:r>
          </a:p>
          <a:p>
            <a:pPr lvl="2"/>
            <a:r>
              <a:rPr lang="es-ES" dirty="0" smtClean="0"/>
              <a:t>No son ficheros a rellenar. Están cargados en los gestores CME de cada zona y de cada Operador.</a:t>
            </a:r>
          </a:p>
          <a:p>
            <a:pPr lvl="2"/>
            <a:r>
              <a:rPr lang="es-ES" dirty="0" smtClean="0"/>
              <a:t>Contienen la </a:t>
            </a:r>
            <a:r>
              <a:rPr lang="es-ES" dirty="0" err="1" smtClean="0"/>
              <a:t>parametrización</a:t>
            </a:r>
            <a:r>
              <a:rPr lang="es-ES" dirty="0" smtClean="0"/>
              <a:t> completa de celda LTE800 que el operador invitado quiere en la zona del operador propietario.</a:t>
            </a:r>
          </a:p>
          <a:p>
            <a:pPr lvl="2"/>
            <a:r>
              <a:rPr lang="es-ES" dirty="0" smtClean="0"/>
              <a:t>Celda Vodafone en zona Naranja: </a:t>
            </a:r>
            <a:r>
              <a:rPr lang="es-ES" dirty="0">
                <a:solidFill>
                  <a:srgbClr val="000099"/>
                </a:solidFill>
              </a:rPr>
              <a:t>VDF_CELL_FDD_800_10M_2x20</a:t>
            </a:r>
            <a:endParaRPr lang="es-ES" dirty="0"/>
          </a:p>
          <a:p>
            <a:pPr lvl="2"/>
            <a:r>
              <a:rPr lang="es-ES" dirty="0" smtClean="0"/>
              <a:t>A título informativo, Celda Orange en zona Roja: </a:t>
            </a:r>
            <a:r>
              <a:rPr lang="es-ES" dirty="0">
                <a:solidFill>
                  <a:schemeClr val="bg1">
                    <a:lumMod val="75000"/>
                  </a:schemeClr>
                </a:solidFill>
              </a:rPr>
              <a:t>OSP_LTE_CELL_800_FDD_10M</a:t>
            </a:r>
            <a:endParaRPr lang="en-GB" dirty="0">
              <a:solidFill>
                <a:schemeClr val="bg1">
                  <a:lumMod val="75000"/>
                </a:schemeClr>
              </a:solidFill>
            </a:endParaRPr>
          </a:p>
          <a:p>
            <a:pPr lvl="2"/>
            <a:endParaRPr lang="es-ES" dirty="0" smtClean="0"/>
          </a:p>
        </p:txBody>
      </p:sp>
      <p:sp>
        <p:nvSpPr>
          <p:cNvPr id="4" name="3 Marcador de número de diapositiva"/>
          <p:cNvSpPr>
            <a:spLocks noGrp="1"/>
          </p:cNvSpPr>
          <p:nvPr>
            <p:ph type="sldNum" sz="quarter" idx="10"/>
          </p:nvPr>
        </p:nvSpPr>
        <p:spPr/>
        <p:txBody>
          <a:bodyPr/>
          <a:lstStyle/>
          <a:p>
            <a:pPr>
              <a:defRPr/>
            </a:pPr>
            <a:fld id="{E4E5A24B-4DAF-47BA-BBF4-BE646F438DB5}" type="slidenum">
              <a:rPr lang="en-GB" smtClean="0"/>
              <a:pPr>
                <a:defRPr/>
              </a:pPr>
              <a:t>7</a:t>
            </a:fld>
            <a:endParaRPr lang="en-GB"/>
          </a:p>
        </p:txBody>
      </p:sp>
      <p:sp>
        <p:nvSpPr>
          <p:cNvPr id="9" name="8 Rectángulo"/>
          <p:cNvSpPr/>
          <p:nvPr/>
        </p:nvSpPr>
        <p:spPr>
          <a:xfrm>
            <a:off x="1356274" y="3111761"/>
            <a:ext cx="6220046" cy="503590"/>
          </a:xfrm>
          <a:prstGeom prst="rect">
            <a:avLst/>
          </a:prstGeom>
        </p:spPr>
        <p:style>
          <a:lnRef idx="2">
            <a:schemeClr val="accent1"/>
          </a:lnRef>
          <a:fillRef idx="1">
            <a:schemeClr val="lt1"/>
          </a:fillRef>
          <a:effectRef idx="0">
            <a:schemeClr val="accent1"/>
          </a:effectRef>
          <a:fontRef idx="minor">
            <a:schemeClr val="dk1"/>
          </a:fontRef>
        </p:style>
        <p:txBody>
          <a:bodyPr wrap="square" lIns="108000" tIns="36000" rIns="0" bIns="36000" anchor="ctr" anchorCtr="0">
            <a:spAutoFit/>
          </a:bodyPr>
          <a:lstStyle/>
          <a:p>
            <a:pPr marL="285750" indent="-285750">
              <a:buClr>
                <a:srgbClr val="C00000"/>
              </a:buClr>
              <a:buFont typeface="Wingdings" panose="05000000000000000000" pitchFamily="2" charset="2"/>
              <a:buChar char="ü"/>
            </a:pPr>
            <a:r>
              <a:rPr lang="es-ES" sz="1400" dirty="0" smtClean="0"/>
              <a:t>El nombre de la plantilla está incluido sólo en las plantillas estáticas donde </a:t>
            </a:r>
            <a:r>
              <a:rPr lang="es-ES" sz="1400" dirty="0" err="1" smtClean="0"/>
              <a:t>CellTemplateName</a:t>
            </a:r>
            <a:r>
              <a:rPr lang="es-ES" sz="1400" dirty="0" smtClean="0"/>
              <a:t> </a:t>
            </a:r>
            <a:r>
              <a:rPr lang="es-ES" sz="1400" dirty="0"/>
              <a:t>siempre </a:t>
            </a:r>
            <a:r>
              <a:rPr lang="es-ES" sz="1400" dirty="0">
                <a:solidFill>
                  <a:srgbClr val="000099"/>
                </a:solidFill>
              </a:rPr>
              <a:t>VDF_CELL_FDD_800_10M_2x20</a:t>
            </a:r>
          </a:p>
        </p:txBody>
      </p:sp>
    </p:spTree>
    <p:extLst>
      <p:ext uri="{BB962C8B-B14F-4D97-AF65-F5344CB8AC3E}">
        <p14:creationId xmlns:p14="http://schemas.microsoft.com/office/powerpoint/2010/main" val="264033206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a:spLocks noGrp="1"/>
          </p:cNvSpPr>
          <p:nvPr>
            <p:ph type="sldNum" sz="quarter" idx="10"/>
          </p:nvPr>
        </p:nvSpPr>
        <p:spPr/>
        <p:txBody>
          <a:bodyPr/>
          <a:lstStyle/>
          <a:p>
            <a:pPr>
              <a:defRPr/>
            </a:pPr>
            <a:fld id="{E4E5A24B-4DAF-47BA-BBF4-BE646F438DB5}" type="slidenum">
              <a:rPr lang="en-GB" smtClean="0"/>
              <a:pPr>
                <a:defRPr/>
              </a:pPr>
              <a:t>70</a:t>
            </a:fld>
            <a:endParaRPr lang="en-GB"/>
          </a:p>
        </p:txBody>
      </p:sp>
      <p:sp>
        <p:nvSpPr>
          <p:cNvPr id="7" name="1 Título"/>
          <p:cNvSpPr>
            <a:spLocks noGrp="1"/>
          </p:cNvSpPr>
          <p:nvPr>
            <p:ph type="title"/>
          </p:nvPr>
        </p:nvSpPr>
        <p:spPr>
          <a:xfrm>
            <a:off x="404038" y="2655292"/>
            <a:ext cx="8282762" cy="1042967"/>
          </a:xfrm>
        </p:spPr>
        <p:txBody>
          <a:bodyPr/>
          <a:lstStyle/>
          <a:p>
            <a:r>
              <a:rPr lang="es-ES" dirty="0" err="1" smtClean="0"/>
              <a:t>Backup</a:t>
            </a:r>
            <a:r>
              <a:rPr lang="es-ES" dirty="0" smtClean="0"/>
              <a:t> </a:t>
            </a:r>
            <a:r>
              <a:rPr lang="es-ES" dirty="0" err="1" smtClean="0"/>
              <a:t>slides</a:t>
            </a:r>
            <a:r>
              <a:rPr lang="es-ES" dirty="0" smtClean="0"/>
              <a:t>. </a:t>
            </a:r>
            <a:r>
              <a:rPr lang="es-ES" dirty="0" err="1" smtClean="0"/>
              <a:t>Info</a:t>
            </a:r>
            <a:endParaRPr lang="en-GB" dirty="0"/>
          </a:p>
        </p:txBody>
      </p:sp>
    </p:spTree>
    <p:extLst>
      <p:ext uri="{BB962C8B-B14F-4D97-AF65-F5344CB8AC3E}">
        <p14:creationId xmlns:p14="http://schemas.microsoft.com/office/powerpoint/2010/main" val="125383975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UL </a:t>
            </a:r>
            <a:r>
              <a:rPr lang="es-ES" dirty="0" err="1" smtClean="0"/>
              <a:t>Earfcn</a:t>
            </a:r>
            <a:endParaRPr lang="en-GB" dirty="0"/>
          </a:p>
        </p:txBody>
      </p:sp>
      <p:sp>
        <p:nvSpPr>
          <p:cNvPr id="3" name="2 Marcador de contenido"/>
          <p:cNvSpPr>
            <a:spLocks noGrp="1"/>
          </p:cNvSpPr>
          <p:nvPr>
            <p:ph idx="1"/>
          </p:nvPr>
        </p:nvSpPr>
        <p:spPr>
          <a:xfrm>
            <a:off x="522514" y="724956"/>
            <a:ext cx="7354888" cy="4895851"/>
          </a:xfrm>
        </p:spPr>
        <p:txBody>
          <a:bodyPr/>
          <a:lstStyle/>
          <a:p>
            <a:r>
              <a:rPr lang="es-ES" dirty="0" err="1"/>
              <a:t>Eutra</a:t>
            </a:r>
            <a:r>
              <a:rPr lang="es-ES" dirty="0"/>
              <a:t> </a:t>
            </a:r>
            <a:r>
              <a:rPr lang="es-ES" dirty="0" err="1"/>
              <a:t>Absolute</a:t>
            </a:r>
            <a:r>
              <a:rPr lang="es-ES" dirty="0"/>
              <a:t> Radio </a:t>
            </a:r>
            <a:r>
              <a:rPr lang="es-ES" dirty="0" err="1"/>
              <a:t>Frequency</a:t>
            </a:r>
            <a:r>
              <a:rPr lang="es-ES" dirty="0"/>
              <a:t> </a:t>
            </a:r>
            <a:r>
              <a:rPr lang="es-ES" dirty="0" err="1"/>
              <a:t>Channel</a:t>
            </a:r>
            <a:r>
              <a:rPr lang="es-ES" dirty="0"/>
              <a:t> </a:t>
            </a:r>
            <a:r>
              <a:rPr lang="es-ES" dirty="0" err="1"/>
              <a:t>Number</a:t>
            </a:r>
            <a:r>
              <a:rPr lang="es-ES" dirty="0"/>
              <a:t>. </a:t>
            </a:r>
          </a:p>
          <a:p>
            <a:r>
              <a:rPr lang="es-ES" u="sng" dirty="0" smtClean="0"/>
              <a:t>Reglas </a:t>
            </a:r>
            <a:r>
              <a:rPr lang="es-ES" u="sng" dirty="0"/>
              <a:t>VF ES:</a:t>
            </a:r>
          </a:p>
          <a:p>
            <a:pPr lvl="1"/>
            <a:r>
              <a:rPr lang="es-ES" dirty="0" smtClean="0"/>
              <a:t>Identifica la frecuencia central de la celda LTE en UL. </a:t>
            </a:r>
          </a:p>
          <a:p>
            <a:pPr lvl="1"/>
            <a:r>
              <a:rPr lang="es-ES" dirty="0" smtClean="0"/>
              <a:t>Se indica a título informativo, en nuestros </a:t>
            </a:r>
            <a:r>
              <a:rPr lang="es-ES" dirty="0" err="1" smtClean="0"/>
              <a:t>eNBs</a:t>
            </a:r>
            <a:r>
              <a:rPr lang="es-ES" dirty="0" smtClean="0"/>
              <a:t>  elegimos no configurar el UL EARFCN, de modo que el </a:t>
            </a:r>
            <a:r>
              <a:rPr lang="es-ES" dirty="0" err="1" smtClean="0"/>
              <a:t>eNodeB</a:t>
            </a:r>
            <a:r>
              <a:rPr lang="es-ES" dirty="0" smtClean="0"/>
              <a:t> lo define automáticamente a partir del DL EARFCN.</a:t>
            </a:r>
          </a:p>
          <a:p>
            <a:pPr lvl="1"/>
            <a:r>
              <a:rPr lang="es-ES" dirty="0" smtClean="0"/>
              <a:t>Para el caso de LTE2100, depende de la frecuencia 3G que ocupe el LTE.</a:t>
            </a:r>
          </a:p>
          <a:p>
            <a:pPr lvl="1"/>
            <a:r>
              <a:rPr lang="es-ES" dirty="0" smtClean="0"/>
              <a:t>Los valores de las frecuencias asignadas a VF ES  son: </a:t>
            </a:r>
          </a:p>
          <a:p>
            <a:pPr lvl="1"/>
            <a:endParaRPr lang="es-ES" dirty="0" smtClean="0"/>
          </a:p>
          <a:p>
            <a:pPr lvl="1"/>
            <a:endParaRPr lang="es-ES" dirty="0"/>
          </a:p>
          <a:p>
            <a:pPr lvl="1"/>
            <a:endParaRPr lang="es-ES" dirty="0" smtClean="0"/>
          </a:p>
          <a:p>
            <a:pPr lvl="1"/>
            <a:endParaRPr lang="es-ES" dirty="0"/>
          </a:p>
          <a:p>
            <a:pPr lvl="1"/>
            <a:endParaRPr lang="es-ES" dirty="0" smtClean="0"/>
          </a:p>
          <a:p>
            <a:pPr lvl="1"/>
            <a:endParaRPr lang="es-ES" dirty="0"/>
          </a:p>
        </p:txBody>
      </p:sp>
      <p:sp>
        <p:nvSpPr>
          <p:cNvPr id="4" name="3 Marcador de número de diapositiva"/>
          <p:cNvSpPr>
            <a:spLocks noGrp="1"/>
          </p:cNvSpPr>
          <p:nvPr>
            <p:ph type="sldNum" sz="quarter" idx="10"/>
          </p:nvPr>
        </p:nvSpPr>
        <p:spPr/>
        <p:txBody>
          <a:bodyPr/>
          <a:lstStyle/>
          <a:p>
            <a:pPr>
              <a:defRPr/>
            </a:pPr>
            <a:fld id="{E4E5A24B-4DAF-47BA-BBF4-BE646F438DB5}" type="slidenum">
              <a:rPr lang="en-GB" smtClean="0"/>
              <a:pPr>
                <a:defRPr/>
              </a:pPr>
              <a:t>71</a:t>
            </a:fld>
            <a:endParaRPr lang="en-GB"/>
          </a:p>
        </p:txBody>
      </p:sp>
      <p:graphicFrame>
        <p:nvGraphicFramePr>
          <p:cNvPr id="5" name="4 Tabla"/>
          <p:cNvGraphicFramePr>
            <a:graphicFrameLocks noGrp="1"/>
          </p:cNvGraphicFramePr>
          <p:nvPr>
            <p:extLst>
              <p:ext uri="{D42A27DB-BD31-4B8C-83A1-F6EECF244321}">
                <p14:modId xmlns:p14="http://schemas.microsoft.com/office/powerpoint/2010/main" val="19276930"/>
              </p:ext>
            </p:extLst>
          </p:nvPr>
        </p:nvGraphicFramePr>
        <p:xfrm>
          <a:off x="920499" y="2865456"/>
          <a:ext cx="5469669" cy="2177415"/>
        </p:xfrm>
        <a:graphic>
          <a:graphicData uri="http://schemas.openxmlformats.org/drawingml/2006/table">
            <a:tbl>
              <a:tblPr/>
              <a:tblGrid>
                <a:gridCol w="1132956"/>
                <a:gridCol w="1445571"/>
                <a:gridCol w="1445571"/>
                <a:gridCol w="1445571"/>
              </a:tblGrid>
              <a:tr h="314325">
                <a:tc>
                  <a:txBody>
                    <a:bodyPr/>
                    <a:lstStyle/>
                    <a:p>
                      <a:pPr algn="ctr" fontAlgn="b"/>
                      <a:endParaRPr lang="en-GB" sz="1400" b="0" i="0" u="none" strike="noStrike" dirty="0">
                        <a:solidFill>
                          <a:srgbClr val="000000"/>
                        </a:solidFill>
                        <a:effectLst/>
                        <a:latin typeface="Calibri"/>
                      </a:endParaRPr>
                    </a:p>
                  </a:txBody>
                  <a:tcPr marL="9525" marR="9525" marT="9525" marB="0" anchor="ctr">
                    <a:lnL>
                      <a:noFill/>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rtl="0" fontAlgn="b"/>
                      <a:r>
                        <a:rPr lang="es-ES" sz="1800" b="1" i="0" u="none" strike="noStrike" dirty="0" smtClean="0">
                          <a:solidFill>
                            <a:srgbClr val="FFFFFF"/>
                          </a:solidFill>
                          <a:effectLst/>
                          <a:latin typeface="Vodafone Rg"/>
                        </a:rPr>
                        <a:t>Ancho de</a:t>
                      </a:r>
                      <a:r>
                        <a:rPr lang="es-ES" sz="1800" b="1" i="0" u="none" strike="noStrike" baseline="0" dirty="0" smtClean="0">
                          <a:solidFill>
                            <a:srgbClr val="FFFFFF"/>
                          </a:solidFill>
                          <a:effectLst/>
                          <a:latin typeface="Vodafone Rg"/>
                        </a:rPr>
                        <a:t> Banda</a:t>
                      </a:r>
                      <a:endParaRPr lang="en-GB" sz="1800" b="1" i="0" u="none" strike="noStrike" dirty="0">
                        <a:solidFill>
                          <a:srgbClr val="FFFFFF"/>
                        </a:solidFill>
                        <a:effectLst/>
                        <a:latin typeface="Vodafone Rg"/>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rtl="0" fontAlgn="b"/>
                      <a:r>
                        <a:rPr lang="es-ES" sz="1800" b="1" i="0" u="none" strike="noStrike" dirty="0" smtClean="0">
                          <a:solidFill>
                            <a:srgbClr val="FFFFFF"/>
                          </a:solidFill>
                          <a:effectLst/>
                          <a:latin typeface="Vodafone Rg"/>
                        </a:rPr>
                        <a:t>DL UARFCN</a:t>
                      </a:r>
                      <a:r>
                        <a:rPr lang="es-ES" sz="1800" b="1" i="0" u="none" strike="noStrike" baseline="0" dirty="0" smtClean="0">
                          <a:solidFill>
                            <a:srgbClr val="FFFFFF"/>
                          </a:solidFill>
                          <a:effectLst/>
                          <a:latin typeface="Vodafone Rg"/>
                        </a:rPr>
                        <a:t> 3G</a:t>
                      </a:r>
                      <a:endParaRPr lang="en-GB" sz="1800" b="1" i="0" u="none" strike="noStrike" dirty="0">
                        <a:solidFill>
                          <a:srgbClr val="FFFFFF"/>
                        </a:solidFill>
                        <a:effectLst/>
                        <a:latin typeface="Vodafone Rg"/>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rtl="0" fontAlgn="b"/>
                      <a:r>
                        <a:rPr lang="en-GB" sz="1800" b="1" i="0" u="none" strike="noStrike" dirty="0" err="1" smtClean="0">
                          <a:solidFill>
                            <a:srgbClr val="FFFFFF"/>
                          </a:solidFill>
                          <a:effectLst/>
                          <a:latin typeface="Vodafone Rg"/>
                        </a:rPr>
                        <a:t>Parámetro</a:t>
                      </a:r>
                      <a:r>
                        <a:rPr lang="en-GB" sz="1800" b="1" i="0" u="none" strike="noStrike" dirty="0" smtClean="0">
                          <a:solidFill>
                            <a:srgbClr val="FFFFFF"/>
                          </a:solidFill>
                          <a:effectLst/>
                          <a:latin typeface="Vodafone Rg"/>
                        </a:rPr>
                        <a:t> ULEARFCN </a:t>
                      </a:r>
                      <a:endParaRPr lang="en-GB" sz="1800" b="1" i="0" u="none" strike="noStrike" dirty="0">
                        <a:solidFill>
                          <a:srgbClr val="FFFFFF"/>
                        </a:solidFill>
                        <a:effectLst/>
                        <a:latin typeface="Vodafone Rg"/>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r>
              <a:tr h="323850">
                <a:tc>
                  <a:txBody>
                    <a:bodyPr/>
                    <a:lstStyle/>
                    <a:p>
                      <a:pPr marL="0" algn="ctr" defTabSz="914400" rtl="0" eaLnBrk="1" fontAlgn="b" latinLnBrk="0" hangingPunct="1"/>
                      <a:r>
                        <a:rPr lang="en-GB" sz="1400" b="1" i="0" u="none" strike="noStrike" kern="1200" dirty="0">
                          <a:solidFill>
                            <a:schemeClr val="bg1"/>
                          </a:solidFill>
                          <a:effectLst/>
                          <a:latin typeface="Vodafone Rg"/>
                          <a:ea typeface="+mn-ea"/>
                          <a:cs typeface="+mn-cs"/>
                        </a:rPr>
                        <a:t>LTE 800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marL="0" algn="ctr" defTabSz="914400" rtl="0" eaLnBrk="1" fontAlgn="b" latinLnBrk="0" hangingPunct="1"/>
                      <a:r>
                        <a:rPr lang="es-ES" sz="1400" b="1" i="0" u="none" strike="noStrike" kern="1200" dirty="0" smtClean="0">
                          <a:solidFill>
                            <a:srgbClr val="000000"/>
                          </a:solidFill>
                          <a:effectLst/>
                          <a:latin typeface="Vodafone Rg"/>
                          <a:ea typeface="+mn-ea"/>
                          <a:cs typeface="+mn-cs"/>
                        </a:rPr>
                        <a:t>10 MHz</a:t>
                      </a:r>
                      <a:endParaRPr lang="en-GB" sz="1400" b="1" i="0" u="none" strike="noStrike" kern="1200" dirty="0">
                        <a:solidFill>
                          <a:srgbClr val="000000"/>
                        </a:solidFill>
                        <a:effectLst/>
                        <a:latin typeface="Vodafone Rg"/>
                        <a:ea typeface="+mn-ea"/>
                        <a:cs typeface="+mn-c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rtl="0" fontAlgn="b"/>
                      <a:r>
                        <a:rPr lang="es-ES" sz="1400" b="1" i="0" u="none" strike="noStrike" dirty="0" smtClean="0">
                          <a:solidFill>
                            <a:srgbClr val="000000"/>
                          </a:solidFill>
                          <a:effectLst/>
                          <a:latin typeface="Vodafone Rg"/>
                        </a:rPr>
                        <a:t>N/A</a:t>
                      </a:r>
                      <a:endParaRPr lang="en-GB" sz="1400" b="1" i="0" u="none" strike="noStrike" dirty="0">
                        <a:solidFill>
                          <a:srgbClr val="000000"/>
                        </a:solidFill>
                        <a:effectLst/>
                        <a:latin typeface="Vodafone Rg"/>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r>
                        <a:rPr lang="es-ES" sz="1400" b="1" i="0" u="none" strike="noStrike" kern="1200" dirty="0" smtClean="0">
                          <a:solidFill>
                            <a:srgbClr val="000000"/>
                          </a:solidFill>
                          <a:effectLst/>
                          <a:latin typeface="Vodafone Rg"/>
                          <a:ea typeface="+mn-ea"/>
                          <a:cs typeface="+mn-cs"/>
                        </a:rPr>
                        <a:t>24300</a:t>
                      </a:r>
                      <a:endParaRPr lang="en-GB" sz="1400" b="1" i="0" u="none" strike="noStrike" kern="1200" dirty="0">
                        <a:solidFill>
                          <a:srgbClr val="000000"/>
                        </a:solidFill>
                        <a:effectLst/>
                        <a:latin typeface="Vodafone Rg"/>
                        <a:ea typeface="+mn-ea"/>
                        <a:cs typeface="+mn-c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3850">
                <a:tc>
                  <a:txBody>
                    <a:bodyPr/>
                    <a:lstStyle/>
                    <a:p>
                      <a:pPr algn="ctr" rtl="0" fontAlgn="b"/>
                      <a:r>
                        <a:rPr lang="en-GB" sz="1400" b="1" i="0" u="none" strike="noStrike" dirty="0">
                          <a:solidFill>
                            <a:srgbClr val="FFFFFF"/>
                          </a:solidFill>
                          <a:effectLst/>
                          <a:latin typeface="Vodafone Rg"/>
                        </a:rPr>
                        <a:t>LTE 1800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marL="0" algn="ctr" defTabSz="914400" rtl="0" eaLnBrk="1" fontAlgn="b" latinLnBrk="0" hangingPunct="1"/>
                      <a:r>
                        <a:rPr lang="es-ES" sz="1400" b="1" i="0" u="none" strike="noStrike" kern="1200" dirty="0" smtClean="0">
                          <a:solidFill>
                            <a:srgbClr val="000000"/>
                          </a:solidFill>
                          <a:effectLst/>
                          <a:latin typeface="Vodafone Rg"/>
                          <a:ea typeface="+mn-ea"/>
                          <a:cs typeface="+mn-cs"/>
                        </a:rPr>
                        <a:t>15 MHz</a:t>
                      </a:r>
                      <a:endParaRPr lang="en-GB" sz="1400" b="1" i="0" u="none" strike="noStrike" kern="1200" dirty="0">
                        <a:solidFill>
                          <a:srgbClr val="000000"/>
                        </a:solidFill>
                        <a:effectLst/>
                        <a:latin typeface="Vodafone Rg"/>
                        <a:ea typeface="+mn-ea"/>
                        <a:cs typeface="+mn-c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rtl="0" fontAlgn="b"/>
                      <a:r>
                        <a:rPr lang="es-ES" sz="1400" b="1" i="0" u="none" strike="noStrike" dirty="0" smtClean="0">
                          <a:solidFill>
                            <a:srgbClr val="000000"/>
                          </a:solidFill>
                          <a:effectLst/>
                          <a:latin typeface="Vodafone Rg"/>
                        </a:rPr>
                        <a:t>N/A</a:t>
                      </a:r>
                      <a:endParaRPr lang="en-GB" sz="1400" b="1" i="0" u="none" strike="noStrike" dirty="0">
                        <a:solidFill>
                          <a:srgbClr val="000000"/>
                        </a:solidFill>
                        <a:effectLst/>
                        <a:latin typeface="Vodafone Rg"/>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r>
                        <a:rPr lang="es-ES" sz="1400" b="1" i="0" u="none" strike="noStrike" kern="1200" dirty="0" smtClean="0">
                          <a:solidFill>
                            <a:srgbClr val="000000"/>
                          </a:solidFill>
                          <a:effectLst/>
                          <a:latin typeface="Vodafone Rg"/>
                          <a:ea typeface="+mn-ea"/>
                          <a:cs typeface="+mn-cs"/>
                        </a:rPr>
                        <a:t>19480 </a:t>
                      </a:r>
                      <a:endParaRPr lang="en-GB" sz="1400" b="1" i="0" u="none" strike="noStrike" kern="1200" dirty="0">
                        <a:solidFill>
                          <a:srgbClr val="000000"/>
                        </a:solidFill>
                        <a:effectLst/>
                        <a:latin typeface="Vodafone Rg"/>
                        <a:ea typeface="+mn-ea"/>
                        <a:cs typeface="+mn-c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3850">
                <a:tc>
                  <a:txBody>
                    <a:bodyPr/>
                    <a:lstStyle/>
                    <a:p>
                      <a:pPr algn="ctr" rtl="0" fontAlgn="b"/>
                      <a:r>
                        <a:rPr lang="en-GB" sz="1400" b="1" i="0" u="none" strike="noStrike" dirty="0">
                          <a:solidFill>
                            <a:srgbClr val="FFFFFF"/>
                          </a:solidFill>
                          <a:effectLst/>
                          <a:latin typeface="Vodafone Rg"/>
                        </a:rPr>
                        <a:t>LTE </a:t>
                      </a:r>
                      <a:r>
                        <a:rPr lang="en-GB" sz="1400" b="1" i="0" u="none" strike="noStrike" dirty="0" smtClean="0">
                          <a:solidFill>
                            <a:srgbClr val="FFFFFF"/>
                          </a:solidFill>
                          <a:effectLst/>
                          <a:latin typeface="Vodafone Rg"/>
                        </a:rPr>
                        <a:t>2100</a:t>
                      </a:r>
                      <a:endParaRPr lang="en-GB" sz="1400" b="1" i="0" u="none" strike="noStrike" dirty="0">
                        <a:solidFill>
                          <a:srgbClr val="FFFFFF"/>
                        </a:solidFill>
                        <a:effectLst/>
                        <a:latin typeface="Vodafone Rg"/>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marL="0" algn="ctr" defTabSz="914400" rtl="0" eaLnBrk="1" fontAlgn="b" latinLnBrk="0" hangingPunct="1"/>
                      <a:r>
                        <a:rPr lang="es-ES" sz="1400" b="1" i="0" u="none" strike="noStrike" kern="1200" dirty="0" smtClean="0">
                          <a:solidFill>
                            <a:srgbClr val="000000"/>
                          </a:solidFill>
                          <a:effectLst/>
                          <a:latin typeface="Vodafone Rg"/>
                          <a:ea typeface="+mn-ea"/>
                          <a:cs typeface="+mn-cs"/>
                        </a:rPr>
                        <a:t>5 MHz</a:t>
                      </a:r>
                      <a:endParaRPr lang="en-GB" sz="1400" b="1" i="0" u="none" strike="noStrike" kern="1200" dirty="0">
                        <a:solidFill>
                          <a:srgbClr val="000000"/>
                        </a:solidFill>
                        <a:effectLst/>
                        <a:latin typeface="Vodafone Rg"/>
                        <a:ea typeface="+mn-ea"/>
                        <a:cs typeface="+mn-c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rtl="0" fontAlgn="b"/>
                      <a:r>
                        <a:rPr lang="es-ES" sz="1400" b="1" i="0" u="none" strike="noStrike" dirty="0" smtClean="0">
                          <a:solidFill>
                            <a:srgbClr val="000000"/>
                          </a:solidFill>
                          <a:effectLst/>
                          <a:latin typeface="Vodafone Rg"/>
                        </a:rPr>
                        <a:t>10713</a:t>
                      </a:r>
                      <a:endParaRPr lang="en-GB" sz="1400" b="1" i="0" u="none" strike="noStrike" dirty="0">
                        <a:solidFill>
                          <a:srgbClr val="000000"/>
                        </a:solidFill>
                        <a:effectLst/>
                        <a:latin typeface="Vodafone Rg"/>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r>
                        <a:rPr lang="es-ES" sz="1400" b="1" i="0" u="none" strike="noStrike" kern="1200" dirty="0" smtClean="0">
                          <a:solidFill>
                            <a:srgbClr val="000000"/>
                          </a:solidFill>
                          <a:effectLst/>
                          <a:latin typeface="Vodafone Rg"/>
                          <a:ea typeface="+mn-ea"/>
                          <a:cs typeface="+mn-cs"/>
                        </a:rPr>
                        <a:t>18326</a:t>
                      </a:r>
                      <a:endParaRPr lang="en-GB" sz="1400" b="1" i="0" u="none" strike="noStrike" kern="1200" dirty="0" smtClean="0">
                        <a:solidFill>
                          <a:srgbClr val="000000"/>
                        </a:solidFill>
                        <a:effectLst/>
                        <a:latin typeface="Vodafone Rg"/>
                        <a:ea typeface="+mn-ea"/>
                        <a:cs typeface="+mn-c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3850">
                <a:tc>
                  <a:txBody>
                    <a:bodyPr/>
                    <a:lstStyle/>
                    <a:p>
                      <a:pPr algn="ctr" rtl="0" fontAlgn="b"/>
                      <a:r>
                        <a:rPr lang="en-GB" sz="1400" b="1" i="0" u="none" strike="noStrike" dirty="0">
                          <a:solidFill>
                            <a:srgbClr val="FFFFFF"/>
                          </a:solidFill>
                          <a:effectLst/>
                          <a:latin typeface="Vodafone Rg"/>
                        </a:rPr>
                        <a:t>LTE </a:t>
                      </a:r>
                      <a:r>
                        <a:rPr lang="en-GB" sz="1400" b="1" i="0" u="none" strike="noStrike" dirty="0" smtClean="0">
                          <a:solidFill>
                            <a:srgbClr val="FFFFFF"/>
                          </a:solidFill>
                          <a:effectLst/>
                          <a:latin typeface="Vodafone Rg"/>
                        </a:rPr>
                        <a:t>2100</a:t>
                      </a:r>
                      <a:endParaRPr lang="en-GB" sz="1400" b="1" i="0" u="none" strike="noStrike" dirty="0">
                        <a:solidFill>
                          <a:srgbClr val="FFFFFF"/>
                        </a:solidFill>
                        <a:effectLst/>
                        <a:latin typeface="Vodafone Rg"/>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marL="0" algn="ctr" defTabSz="914400" rtl="0" eaLnBrk="1" fontAlgn="b" latinLnBrk="0" hangingPunct="1"/>
                      <a:r>
                        <a:rPr lang="es-ES" sz="1400" b="1" i="0" u="none" strike="noStrike" kern="1200" dirty="0" smtClean="0">
                          <a:solidFill>
                            <a:srgbClr val="000000"/>
                          </a:solidFill>
                          <a:effectLst/>
                          <a:latin typeface="Vodafone Rg"/>
                          <a:ea typeface="+mn-ea"/>
                          <a:cs typeface="+mn-cs"/>
                        </a:rPr>
                        <a:t>5 MHz</a:t>
                      </a:r>
                      <a:endParaRPr lang="en-GB" sz="1400" b="1" i="0" u="none" strike="noStrike" kern="1200" dirty="0">
                        <a:solidFill>
                          <a:srgbClr val="000000"/>
                        </a:solidFill>
                        <a:effectLst/>
                        <a:latin typeface="Vodafone Rg"/>
                        <a:ea typeface="+mn-ea"/>
                        <a:cs typeface="+mn-c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rtl="0" fontAlgn="b"/>
                      <a:r>
                        <a:rPr lang="es-ES" sz="1400" b="1" i="0" u="none" strike="noStrike" dirty="0" smtClean="0">
                          <a:solidFill>
                            <a:srgbClr val="000000"/>
                          </a:solidFill>
                          <a:effectLst/>
                          <a:latin typeface="Vodafone Rg"/>
                        </a:rPr>
                        <a:t>10763</a:t>
                      </a:r>
                      <a:endParaRPr lang="en-GB" sz="1400" b="1" i="0" u="none" strike="noStrike" dirty="0">
                        <a:solidFill>
                          <a:srgbClr val="000000"/>
                        </a:solidFill>
                        <a:effectLst/>
                        <a:latin typeface="Vodafone Rg"/>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r>
                        <a:rPr lang="es-ES" sz="1400" b="1" i="0" u="none" strike="noStrike" kern="1200" dirty="0" smtClean="0">
                          <a:solidFill>
                            <a:srgbClr val="000000"/>
                          </a:solidFill>
                          <a:effectLst/>
                          <a:latin typeface="Vodafone Rg"/>
                          <a:ea typeface="+mn-ea"/>
                          <a:cs typeface="+mn-cs"/>
                        </a:rPr>
                        <a:t>18426</a:t>
                      </a:r>
                      <a:endParaRPr lang="en-GB" sz="1400" b="1" i="0" u="none" strike="noStrike" kern="1200" dirty="0">
                        <a:solidFill>
                          <a:srgbClr val="000000"/>
                        </a:solidFill>
                        <a:effectLst/>
                        <a:latin typeface="Vodafone Rg"/>
                        <a:ea typeface="+mn-ea"/>
                        <a:cs typeface="+mn-c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3850">
                <a:tc>
                  <a:txBody>
                    <a:bodyPr/>
                    <a:lstStyle/>
                    <a:p>
                      <a:pPr algn="ctr" rtl="0" fontAlgn="b"/>
                      <a:r>
                        <a:rPr lang="en-GB" sz="1400" b="1" i="0" u="none" strike="noStrike" dirty="0" smtClean="0">
                          <a:solidFill>
                            <a:srgbClr val="FFFFFF"/>
                          </a:solidFill>
                          <a:effectLst/>
                          <a:latin typeface="Vodafone Rg"/>
                        </a:rPr>
                        <a:t>LTE </a:t>
                      </a:r>
                      <a:r>
                        <a:rPr lang="en-GB" sz="1400" b="1" i="0" u="none" strike="noStrike" dirty="0">
                          <a:solidFill>
                            <a:srgbClr val="FFFFFF"/>
                          </a:solidFill>
                          <a:effectLst/>
                          <a:latin typeface="Vodafone Rg"/>
                        </a:rPr>
                        <a:t>2600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marL="0" algn="ctr" defTabSz="914400" rtl="0" eaLnBrk="1" fontAlgn="b" latinLnBrk="0" hangingPunct="1"/>
                      <a:r>
                        <a:rPr lang="es-ES" sz="1400" b="1" i="0" u="none" strike="noStrike" kern="1200" dirty="0" smtClean="0">
                          <a:solidFill>
                            <a:srgbClr val="000000"/>
                          </a:solidFill>
                          <a:effectLst/>
                          <a:latin typeface="Vodafone Rg"/>
                          <a:ea typeface="+mn-ea"/>
                          <a:cs typeface="+mn-cs"/>
                        </a:rPr>
                        <a:t>20 MHz</a:t>
                      </a:r>
                      <a:endParaRPr lang="en-GB" sz="1400" b="1" i="0" u="none" strike="noStrike" kern="1200" dirty="0">
                        <a:solidFill>
                          <a:srgbClr val="000000"/>
                        </a:solidFill>
                        <a:effectLst/>
                        <a:latin typeface="Vodafone Rg"/>
                        <a:ea typeface="+mn-ea"/>
                        <a:cs typeface="+mn-c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rtl="0" fontAlgn="b"/>
                      <a:r>
                        <a:rPr lang="es-ES" sz="1400" b="1" i="0" u="none" strike="noStrike" dirty="0" smtClean="0">
                          <a:solidFill>
                            <a:srgbClr val="000000"/>
                          </a:solidFill>
                          <a:effectLst/>
                          <a:latin typeface="Vodafone Rg"/>
                        </a:rPr>
                        <a:t>N/A</a:t>
                      </a:r>
                      <a:endParaRPr lang="en-GB" sz="1400" b="1" i="0" u="none" strike="noStrike" dirty="0">
                        <a:solidFill>
                          <a:srgbClr val="000000"/>
                        </a:solidFill>
                        <a:effectLst/>
                        <a:latin typeface="Vodafone Rg"/>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r>
                        <a:rPr lang="es-ES" sz="1400" b="1" i="0" u="none" strike="noStrike" kern="1200" dirty="0" smtClean="0">
                          <a:solidFill>
                            <a:srgbClr val="000000"/>
                          </a:solidFill>
                          <a:effectLst/>
                          <a:latin typeface="Vodafone Rg"/>
                          <a:ea typeface="+mn-ea"/>
                          <a:cs typeface="+mn-cs"/>
                        </a:rPr>
                        <a:t>21250</a:t>
                      </a:r>
                      <a:endParaRPr lang="en-GB" sz="1400" b="1" i="0" u="none" strike="noStrike" kern="1200" dirty="0">
                        <a:solidFill>
                          <a:srgbClr val="000000"/>
                        </a:solidFill>
                        <a:effectLst/>
                        <a:latin typeface="Vodafone Rg"/>
                        <a:ea typeface="+mn-ea"/>
                        <a:cs typeface="+mn-c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5222668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5303" y="2665925"/>
            <a:ext cx="7354888" cy="1042967"/>
          </a:xfrm>
        </p:spPr>
        <p:txBody>
          <a:bodyPr/>
          <a:lstStyle/>
          <a:p>
            <a:r>
              <a:rPr lang="es-ES" dirty="0" smtClean="0"/>
              <a:t/>
            </a:r>
            <a:br>
              <a:rPr lang="es-ES" dirty="0" smtClean="0"/>
            </a:br>
            <a:r>
              <a:rPr lang="es-ES" dirty="0" smtClean="0"/>
              <a:t>Configuraciones  </a:t>
            </a:r>
            <a:r>
              <a:rPr lang="es-ES" dirty="0" err="1" smtClean="0"/>
              <a:t>Multibanda</a:t>
            </a:r>
            <a:r>
              <a:rPr lang="es-ES" dirty="0" smtClean="0"/>
              <a:t> LTE en zona Roja</a:t>
            </a:r>
            <a:endParaRPr lang="en-GB" dirty="0"/>
          </a:p>
        </p:txBody>
      </p:sp>
      <p:sp>
        <p:nvSpPr>
          <p:cNvPr id="4" name="3 Marcador de número de diapositiva"/>
          <p:cNvSpPr>
            <a:spLocks noGrp="1"/>
          </p:cNvSpPr>
          <p:nvPr>
            <p:ph type="sldNum" sz="quarter" idx="10"/>
          </p:nvPr>
        </p:nvSpPr>
        <p:spPr/>
        <p:txBody>
          <a:bodyPr/>
          <a:lstStyle/>
          <a:p>
            <a:pPr>
              <a:defRPr/>
            </a:pPr>
            <a:fld id="{E4E5A24B-4DAF-47BA-BBF4-BE646F438DB5}" type="slidenum">
              <a:rPr lang="en-GB" smtClean="0"/>
              <a:pPr>
                <a:defRPr/>
              </a:pPr>
              <a:t>72</a:t>
            </a:fld>
            <a:endParaRPr lang="en-GB"/>
          </a:p>
        </p:txBody>
      </p:sp>
    </p:spTree>
    <p:extLst>
      <p:ext uri="{BB962C8B-B14F-4D97-AF65-F5344CB8AC3E}">
        <p14:creationId xmlns:p14="http://schemas.microsoft.com/office/powerpoint/2010/main" val="256715167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Configuraciones </a:t>
            </a:r>
            <a:r>
              <a:rPr lang="es-ES" dirty="0" err="1" smtClean="0"/>
              <a:t>MultiBanda</a:t>
            </a:r>
            <a:r>
              <a:rPr lang="es-ES" dirty="0" smtClean="0"/>
              <a:t> LTE en </a:t>
            </a:r>
            <a:r>
              <a:rPr lang="es-ES" dirty="0" err="1" smtClean="0"/>
              <a:t>eNB</a:t>
            </a:r>
            <a:r>
              <a:rPr lang="es-ES" dirty="0" smtClean="0"/>
              <a:t> de zona Roja</a:t>
            </a:r>
            <a:endParaRPr lang="en-GB" dirty="0"/>
          </a:p>
        </p:txBody>
      </p:sp>
      <p:sp>
        <p:nvSpPr>
          <p:cNvPr id="3" name="2 Marcador de contenido"/>
          <p:cNvSpPr>
            <a:spLocks noGrp="1"/>
          </p:cNvSpPr>
          <p:nvPr>
            <p:ph idx="1"/>
          </p:nvPr>
        </p:nvSpPr>
        <p:spPr>
          <a:xfrm>
            <a:off x="414669" y="848735"/>
            <a:ext cx="8346558" cy="5552065"/>
          </a:xfrm>
        </p:spPr>
        <p:txBody>
          <a:bodyPr/>
          <a:lstStyle/>
          <a:p>
            <a:r>
              <a:rPr lang="es-ES" dirty="0" smtClean="0"/>
              <a:t>A título informativo, estos son las posibles combinaciones de bandas LTE previstas en un mismo </a:t>
            </a:r>
            <a:r>
              <a:rPr lang="es-ES" dirty="0" err="1" smtClean="0"/>
              <a:t>eNB</a:t>
            </a:r>
            <a:r>
              <a:rPr lang="es-ES" dirty="0" smtClean="0"/>
              <a:t> de titularidad Vodafone.</a:t>
            </a:r>
          </a:p>
          <a:p>
            <a:r>
              <a:rPr lang="es-ES" dirty="0" smtClean="0"/>
              <a:t>Las estrategias de prioridad y movilidad que se explican a continuación contemplan los posibles escenarios en VF ES.  </a:t>
            </a:r>
            <a:endParaRPr lang="en-GB" dirty="0"/>
          </a:p>
        </p:txBody>
      </p:sp>
      <p:sp>
        <p:nvSpPr>
          <p:cNvPr id="4" name="3 Marcador de número de diapositiva"/>
          <p:cNvSpPr>
            <a:spLocks noGrp="1"/>
          </p:cNvSpPr>
          <p:nvPr>
            <p:ph type="sldNum" sz="quarter" idx="10"/>
          </p:nvPr>
        </p:nvSpPr>
        <p:spPr/>
        <p:txBody>
          <a:bodyPr/>
          <a:lstStyle/>
          <a:p>
            <a:pPr>
              <a:defRPr/>
            </a:pPr>
            <a:fld id="{E4E5A24B-4DAF-47BA-BBF4-BE646F438DB5}" type="slidenum">
              <a:rPr lang="en-GB" smtClean="0"/>
              <a:pPr>
                <a:defRPr/>
              </a:pPr>
              <a:t>73</a:t>
            </a:fld>
            <a:endParaRPr lang="en-GB"/>
          </a:p>
        </p:txBody>
      </p:sp>
      <p:graphicFrame>
        <p:nvGraphicFramePr>
          <p:cNvPr id="6" name="5 Tabla"/>
          <p:cNvGraphicFramePr>
            <a:graphicFrameLocks noGrp="1"/>
          </p:cNvGraphicFramePr>
          <p:nvPr>
            <p:extLst>
              <p:ext uri="{D42A27DB-BD31-4B8C-83A1-F6EECF244321}">
                <p14:modId xmlns:p14="http://schemas.microsoft.com/office/powerpoint/2010/main" val="333961352"/>
              </p:ext>
            </p:extLst>
          </p:nvPr>
        </p:nvGraphicFramePr>
        <p:xfrm>
          <a:off x="457200" y="2280909"/>
          <a:ext cx="8218488" cy="3866136"/>
        </p:xfrm>
        <a:graphic>
          <a:graphicData uri="http://schemas.openxmlformats.org/drawingml/2006/table">
            <a:tbl>
              <a:tblPr/>
              <a:tblGrid>
                <a:gridCol w="2084119"/>
                <a:gridCol w="902525"/>
                <a:gridCol w="795647"/>
                <a:gridCol w="878774"/>
                <a:gridCol w="760021"/>
                <a:gridCol w="878774"/>
                <a:gridCol w="1918628"/>
              </a:tblGrid>
              <a:tr h="549905">
                <a:tc>
                  <a:txBody>
                    <a:bodyPr/>
                    <a:lstStyle/>
                    <a:p>
                      <a:pPr algn="ctr" fontAlgn="b"/>
                      <a:r>
                        <a:rPr lang="en-GB" sz="1600" b="0" i="0" u="none" strike="noStrike" dirty="0">
                          <a:solidFill>
                            <a:srgbClr val="000000"/>
                          </a:solidFill>
                          <a:effectLst/>
                          <a:latin typeface="Arial"/>
                        </a:rPr>
                        <a:t> </a:t>
                      </a:r>
                    </a:p>
                  </a:txBody>
                  <a:tcPr marL="8208" marR="8208" marT="8208" marB="0" anchor="b">
                    <a:lnL>
                      <a:noFill/>
                    </a:lnL>
                    <a:lnR w="12700" cap="flat" cmpd="sng" algn="ctr">
                      <a:solidFill>
                        <a:srgbClr val="DE0400"/>
                      </a:solidFill>
                      <a:prstDash val="solid"/>
                      <a:round/>
                      <a:headEnd type="none" w="med" len="med"/>
                      <a:tailEnd type="none" w="med" len="med"/>
                    </a:lnR>
                    <a:lnT>
                      <a:noFill/>
                    </a:lnT>
                    <a:lnB w="12700" cap="flat" cmpd="sng" algn="ctr">
                      <a:solidFill>
                        <a:srgbClr val="DE0400"/>
                      </a:solidFill>
                      <a:prstDash val="solid"/>
                      <a:round/>
                      <a:headEnd type="none" w="med" len="med"/>
                      <a:tailEnd type="none" w="med" len="med"/>
                    </a:lnB>
                  </a:tcPr>
                </a:tc>
                <a:tc>
                  <a:txBody>
                    <a:bodyPr/>
                    <a:lstStyle/>
                    <a:p>
                      <a:pPr algn="ctr" rtl="0" fontAlgn="ctr"/>
                      <a:r>
                        <a:rPr lang="en-GB" sz="1100" b="1" i="0" u="none" strike="noStrike">
                          <a:solidFill>
                            <a:srgbClr val="000000"/>
                          </a:solidFill>
                          <a:effectLst/>
                          <a:latin typeface="Vodafone Rg"/>
                        </a:rPr>
                        <a:t>LTE 800 (ORANGE cells)</a:t>
                      </a:r>
                    </a:p>
                  </a:txBody>
                  <a:tcPr marL="8208" marR="8208" marT="8208" marB="0" anchor="ctr">
                    <a:lnL w="12700" cap="flat" cmpd="sng" algn="ctr">
                      <a:solidFill>
                        <a:srgbClr val="DE0400"/>
                      </a:solidFill>
                      <a:prstDash val="solid"/>
                      <a:round/>
                      <a:headEnd type="none" w="med" len="med"/>
                      <a:tailEnd type="none" w="med" len="med"/>
                    </a:lnL>
                    <a:lnR w="12700" cap="flat" cmpd="sng" algn="ctr">
                      <a:solidFill>
                        <a:srgbClr val="DE0400"/>
                      </a:solidFill>
                      <a:prstDash val="solid"/>
                      <a:round/>
                      <a:headEnd type="none" w="med" len="med"/>
                      <a:tailEnd type="none" w="med" len="med"/>
                    </a:lnR>
                    <a:lnT w="12700" cap="flat" cmpd="sng" algn="ctr">
                      <a:solidFill>
                        <a:srgbClr val="DE0400"/>
                      </a:solidFill>
                      <a:prstDash val="solid"/>
                      <a:round/>
                      <a:headEnd type="none" w="med" len="med"/>
                      <a:tailEnd type="none" w="med" len="med"/>
                    </a:lnT>
                    <a:lnB w="12700" cap="flat" cmpd="sng" algn="ctr">
                      <a:solidFill>
                        <a:srgbClr val="DE0400"/>
                      </a:solidFill>
                      <a:prstDash val="solid"/>
                      <a:round/>
                      <a:headEnd type="none" w="med" len="med"/>
                      <a:tailEnd type="none" w="med" len="med"/>
                    </a:lnB>
                    <a:solidFill>
                      <a:srgbClr val="FFC000"/>
                    </a:solidFill>
                  </a:tcPr>
                </a:tc>
                <a:tc>
                  <a:txBody>
                    <a:bodyPr/>
                    <a:lstStyle/>
                    <a:p>
                      <a:pPr algn="ctr" rtl="0" fontAlgn="ctr"/>
                      <a:r>
                        <a:rPr lang="en-GB" sz="1100" b="1" i="0" u="none" strike="noStrike">
                          <a:solidFill>
                            <a:srgbClr val="000000"/>
                          </a:solidFill>
                          <a:effectLst/>
                          <a:latin typeface="Vodafone Rg"/>
                        </a:rPr>
                        <a:t>LTE 800 (VODAFONE cells)</a:t>
                      </a:r>
                    </a:p>
                  </a:txBody>
                  <a:tcPr marL="8208" marR="8208" marT="8208" marB="0" anchor="ctr">
                    <a:lnL w="12700" cap="flat" cmpd="sng" algn="ctr">
                      <a:solidFill>
                        <a:srgbClr val="DE0400"/>
                      </a:solidFill>
                      <a:prstDash val="solid"/>
                      <a:round/>
                      <a:headEnd type="none" w="med" len="med"/>
                      <a:tailEnd type="none" w="med" len="med"/>
                    </a:lnL>
                    <a:lnR w="12700" cap="flat" cmpd="sng" algn="ctr">
                      <a:solidFill>
                        <a:srgbClr val="DE0400"/>
                      </a:solidFill>
                      <a:prstDash val="solid"/>
                      <a:round/>
                      <a:headEnd type="none" w="med" len="med"/>
                      <a:tailEnd type="none" w="med" len="med"/>
                    </a:lnR>
                    <a:lnT w="12700" cap="flat" cmpd="sng" algn="ctr">
                      <a:solidFill>
                        <a:srgbClr val="DE0400"/>
                      </a:solidFill>
                      <a:prstDash val="solid"/>
                      <a:round/>
                      <a:headEnd type="none" w="med" len="med"/>
                      <a:tailEnd type="none" w="med" len="med"/>
                    </a:lnT>
                    <a:lnB w="12700" cap="flat" cmpd="sng" algn="ctr">
                      <a:solidFill>
                        <a:srgbClr val="DE0400"/>
                      </a:solidFill>
                      <a:prstDash val="solid"/>
                      <a:round/>
                      <a:headEnd type="none" w="med" len="med"/>
                      <a:tailEnd type="none" w="med" len="med"/>
                    </a:lnB>
                    <a:solidFill>
                      <a:srgbClr val="FF0000"/>
                    </a:solidFill>
                  </a:tcPr>
                </a:tc>
                <a:tc>
                  <a:txBody>
                    <a:bodyPr/>
                    <a:lstStyle/>
                    <a:p>
                      <a:pPr algn="ctr" rtl="0" fontAlgn="ctr"/>
                      <a:r>
                        <a:rPr lang="en-GB" sz="1100" b="1" i="0" u="none" strike="noStrike">
                          <a:solidFill>
                            <a:srgbClr val="000000"/>
                          </a:solidFill>
                          <a:effectLst/>
                          <a:latin typeface="Vodafone Rg"/>
                        </a:rPr>
                        <a:t>LTE1800</a:t>
                      </a:r>
                    </a:p>
                  </a:txBody>
                  <a:tcPr marL="8208" marR="8208" marT="8208" marB="0" anchor="ctr">
                    <a:lnL w="12700" cap="flat" cmpd="sng" algn="ctr">
                      <a:solidFill>
                        <a:srgbClr val="DE0400"/>
                      </a:solidFill>
                      <a:prstDash val="solid"/>
                      <a:round/>
                      <a:headEnd type="none" w="med" len="med"/>
                      <a:tailEnd type="none" w="med" len="med"/>
                    </a:lnL>
                    <a:lnR w="12700" cap="flat" cmpd="sng" algn="ctr">
                      <a:solidFill>
                        <a:srgbClr val="DE0400"/>
                      </a:solidFill>
                      <a:prstDash val="solid"/>
                      <a:round/>
                      <a:headEnd type="none" w="med" len="med"/>
                      <a:tailEnd type="none" w="med" len="med"/>
                    </a:lnR>
                    <a:lnT w="12700" cap="flat" cmpd="sng" algn="ctr">
                      <a:solidFill>
                        <a:srgbClr val="DE0400"/>
                      </a:solidFill>
                      <a:prstDash val="solid"/>
                      <a:round/>
                      <a:headEnd type="none" w="med" len="med"/>
                      <a:tailEnd type="none" w="med" len="med"/>
                    </a:lnT>
                    <a:lnB w="12700" cap="flat" cmpd="sng" algn="ctr">
                      <a:solidFill>
                        <a:srgbClr val="DE0400"/>
                      </a:solidFill>
                      <a:prstDash val="solid"/>
                      <a:round/>
                      <a:headEnd type="none" w="med" len="med"/>
                      <a:tailEnd type="none" w="med" len="med"/>
                    </a:lnB>
                    <a:solidFill>
                      <a:srgbClr val="FF0000"/>
                    </a:solidFill>
                  </a:tcPr>
                </a:tc>
                <a:tc>
                  <a:txBody>
                    <a:bodyPr/>
                    <a:lstStyle/>
                    <a:p>
                      <a:pPr algn="ctr" rtl="0" fontAlgn="ctr"/>
                      <a:r>
                        <a:rPr lang="en-GB" sz="1100" b="1" i="0" u="none" strike="noStrike">
                          <a:solidFill>
                            <a:srgbClr val="000000"/>
                          </a:solidFill>
                          <a:effectLst/>
                          <a:latin typeface="Vodafone Rg"/>
                        </a:rPr>
                        <a:t>LTE 2100</a:t>
                      </a:r>
                    </a:p>
                  </a:txBody>
                  <a:tcPr marL="8208" marR="8208" marT="8208" marB="0" anchor="ctr">
                    <a:lnL w="12700" cap="flat" cmpd="sng" algn="ctr">
                      <a:solidFill>
                        <a:srgbClr val="DE0400"/>
                      </a:solidFill>
                      <a:prstDash val="solid"/>
                      <a:round/>
                      <a:headEnd type="none" w="med" len="med"/>
                      <a:tailEnd type="none" w="med" len="med"/>
                    </a:lnL>
                    <a:lnR w="12700" cap="flat" cmpd="sng" algn="ctr">
                      <a:solidFill>
                        <a:srgbClr val="DE0400"/>
                      </a:solidFill>
                      <a:prstDash val="solid"/>
                      <a:round/>
                      <a:headEnd type="none" w="med" len="med"/>
                      <a:tailEnd type="none" w="med" len="med"/>
                    </a:lnR>
                    <a:lnT w="12700" cap="flat" cmpd="sng" algn="ctr">
                      <a:solidFill>
                        <a:srgbClr val="DE0400"/>
                      </a:solidFill>
                      <a:prstDash val="solid"/>
                      <a:round/>
                      <a:headEnd type="none" w="med" len="med"/>
                      <a:tailEnd type="none" w="med" len="med"/>
                    </a:lnT>
                    <a:lnB w="12700" cap="flat" cmpd="sng" algn="ctr">
                      <a:solidFill>
                        <a:srgbClr val="DE0400"/>
                      </a:solidFill>
                      <a:prstDash val="solid"/>
                      <a:round/>
                      <a:headEnd type="none" w="med" len="med"/>
                      <a:tailEnd type="none" w="med" len="med"/>
                    </a:lnB>
                    <a:solidFill>
                      <a:srgbClr val="FF0000"/>
                    </a:solidFill>
                  </a:tcPr>
                </a:tc>
                <a:tc>
                  <a:txBody>
                    <a:bodyPr/>
                    <a:lstStyle/>
                    <a:p>
                      <a:pPr algn="ctr" rtl="0" fontAlgn="ctr"/>
                      <a:r>
                        <a:rPr lang="en-GB" sz="1100" b="1" i="0" u="none" strike="noStrike">
                          <a:solidFill>
                            <a:srgbClr val="000000"/>
                          </a:solidFill>
                          <a:effectLst/>
                          <a:latin typeface="Vodafone Rg"/>
                        </a:rPr>
                        <a:t>LTE 2600</a:t>
                      </a:r>
                    </a:p>
                  </a:txBody>
                  <a:tcPr marL="8208" marR="8208" marT="8208" marB="0" anchor="ctr">
                    <a:lnL w="12700" cap="flat" cmpd="sng" algn="ctr">
                      <a:solidFill>
                        <a:srgbClr val="DE0400"/>
                      </a:solidFill>
                      <a:prstDash val="solid"/>
                      <a:round/>
                      <a:headEnd type="none" w="med" len="med"/>
                      <a:tailEnd type="none" w="med" len="med"/>
                    </a:lnL>
                    <a:lnR w="12700" cap="flat" cmpd="sng" algn="ctr">
                      <a:solidFill>
                        <a:srgbClr val="DE0400"/>
                      </a:solidFill>
                      <a:prstDash val="solid"/>
                      <a:round/>
                      <a:headEnd type="none" w="med" len="med"/>
                      <a:tailEnd type="none" w="med" len="med"/>
                    </a:lnR>
                    <a:lnT w="12700" cap="flat" cmpd="sng" algn="ctr">
                      <a:solidFill>
                        <a:srgbClr val="DE0400"/>
                      </a:solidFill>
                      <a:prstDash val="solid"/>
                      <a:round/>
                      <a:headEnd type="none" w="med" len="med"/>
                      <a:tailEnd type="none" w="med" len="med"/>
                    </a:lnT>
                    <a:lnB w="12700" cap="flat" cmpd="sng" algn="ctr">
                      <a:solidFill>
                        <a:srgbClr val="DE0400"/>
                      </a:solidFill>
                      <a:prstDash val="solid"/>
                      <a:round/>
                      <a:headEnd type="none" w="med" len="med"/>
                      <a:tailEnd type="none" w="med" len="med"/>
                    </a:lnB>
                    <a:solidFill>
                      <a:srgbClr val="FF0000"/>
                    </a:solidFill>
                  </a:tcPr>
                </a:tc>
                <a:tc>
                  <a:txBody>
                    <a:bodyPr/>
                    <a:lstStyle/>
                    <a:p>
                      <a:pPr algn="ctr" rtl="0" fontAlgn="ctr"/>
                      <a:r>
                        <a:rPr lang="en-GB" sz="1000" b="1" i="0" u="none" strike="noStrike">
                          <a:solidFill>
                            <a:srgbClr val="000000"/>
                          </a:solidFill>
                          <a:effectLst/>
                          <a:latin typeface="Vodafone Rg"/>
                        </a:rPr>
                        <a:t>COMENTARIOS</a:t>
                      </a:r>
                    </a:p>
                  </a:txBody>
                  <a:tcPr marL="8208" marR="8208" marT="8208" marB="0" anchor="ctr">
                    <a:lnL w="12700" cap="flat" cmpd="sng" algn="ctr">
                      <a:solidFill>
                        <a:srgbClr val="DE0400"/>
                      </a:solidFill>
                      <a:prstDash val="solid"/>
                      <a:round/>
                      <a:headEnd type="none" w="med" len="med"/>
                      <a:tailEnd type="none" w="med" len="med"/>
                    </a:lnL>
                    <a:lnR w="12700" cap="flat" cmpd="sng" algn="ctr">
                      <a:solidFill>
                        <a:srgbClr val="DE0400"/>
                      </a:solidFill>
                      <a:prstDash val="solid"/>
                      <a:round/>
                      <a:headEnd type="none" w="med" len="med"/>
                      <a:tailEnd type="none" w="med" len="med"/>
                    </a:lnR>
                    <a:lnT w="12700" cap="flat" cmpd="sng" algn="ctr">
                      <a:solidFill>
                        <a:srgbClr val="DE0400"/>
                      </a:solidFill>
                      <a:prstDash val="solid"/>
                      <a:round/>
                      <a:headEnd type="none" w="med" len="med"/>
                      <a:tailEnd type="none" w="med" len="med"/>
                    </a:lnT>
                    <a:lnB w="12700" cap="flat" cmpd="sng" algn="ctr">
                      <a:solidFill>
                        <a:srgbClr val="DE0400"/>
                      </a:solidFill>
                      <a:prstDash val="solid"/>
                      <a:round/>
                      <a:headEnd type="none" w="med" len="med"/>
                      <a:tailEnd type="none" w="med" len="med"/>
                    </a:lnB>
                    <a:solidFill>
                      <a:srgbClr val="A6A6A6"/>
                    </a:solidFill>
                  </a:tcPr>
                </a:tc>
              </a:tr>
              <a:tr h="188774">
                <a:tc rowSpan="4">
                  <a:txBody>
                    <a:bodyPr/>
                    <a:lstStyle/>
                    <a:p>
                      <a:pPr algn="ctr" rtl="0" fontAlgn="ctr"/>
                      <a:r>
                        <a:rPr lang="en-GB" sz="1100" b="1" i="0" u="none" strike="noStrike">
                          <a:solidFill>
                            <a:srgbClr val="000000"/>
                          </a:solidFill>
                          <a:effectLst/>
                          <a:latin typeface="Vodafone Rg"/>
                        </a:rPr>
                        <a:t>Configuraciones Monobanda</a:t>
                      </a:r>
                    </a:p>
                  </a:txBody>
                  <a:tcPr marL="8208" marR="8208" marT="8208" marB="0" anchor="ctr">
                    <a:lnL w="12700" cap="flat" cmpd="sng" algn="ctr">
                      <a:solidFill>
                        <a:srgbClr val="DE0400"/>
                      </a:solidFill>
                      <a:prstDash val="solid"/>
                      <a:round/>
                      <a:headEnd type="none" w="med" len="med"/>
                      <a:tailEnd type="none" w="med" len="med"/>
                    </a:lnL>
                    <a:lnR w="12700" cap="flat" cmpd="sng" algn="ctr">
                      <a:solidFill>
                        <a:srgbClr val="DE0400"/>
                      </a:solidFill>
                      <a:prstDash val="solid"/>
                      <a:round/>
                      <a:headEnd type="none" w="med" len="med"/>
                      <a:tailEnd type="none" w="med" len="med"/>
                    </a:lnR>
                    <a:lnT w="12700" cap="flat" cmpd="sng" algn="ctr">
                      <a:solidFill>
                        <a:srgbClr val="DE0400"/>
                      </a:solidFill>
                      <a:prstDash val="solid"/>
                      <a:round/>
                      <a:headEnd type="none" w="med" len="med"/>
                      <a:tailEnd type="none" w="med" len="med"/>
                    </a:lnT>
                    <a:lnB w="12700" cap="flat" cmpd="sng" algn="ctr">
                      <a:solidFill>
                        <a:srgbClr val="DE0400"/>
                      </a:solidFill>
                      <a:prstDash val="solid"/>
                      <a:round/>
                      <a:headEnd type="none" w="med" len="med"/>
                      <a:tailEnd type="none" w="med" len="med"/>
                    </a:lnB>
                    <a:solidFill>
                      <a:srgbClr val="A6A6A6"/>
                    </a:solidFill>
                  </a:tcPr>
                </a:tc>
                <a:tc>
                  <a:txBody>
                    <a:bodyPr/>
                    <a:lstStyle/>
                    <a:p>
                      <a:pPr algn="ctr" rtl="0" fontAlgn="ctr"/>
                      <a:r>
                        <a:rPr lang="en-GB" sz="1100" b="1" i="0" u="none" strike="noStrike">
                          <a:solidFill>
                            <a:srgbClr val="000000"/>
                          </a:solidFill>
                          <a:effectLst/>
                          <a:latin typeface="Vodafone Rg"/>
                        </a:rPr>
                        <a:t> </a:t>
                      </a:r>
                    </a:p>
                  </a:txBody>
                  <a:tcPr marL="8208" marR="8208" marT="8208" marB="0" anchor="ctr">
                    <a:lnL w="12700" cap="flat" cmpd="sng" algn="ctr">
                      <a:solidFill>
                        <a:srgbClr val="DE0400"/>
                      </a:solidFill>
                      <a:prstDash val="solid"/>
                      <a:round/>
                      <a:headEnd type="none" w="med" len="med"/>
                      <a:tailEnd type="none" w="med" len="med"/>
                    </a:lnL>
                    <a:lnR w="12700" cap="flat" cmpd="sng" algn="ctr">
                      <a:solidFill>
                        <a:srgbClr val="DE0400"/>
                      </a:solidFill>
                      <a:prstDash val="solid"/>
                      <a:round/>
                      <a:headEnd type="none" w="med" len="med"/>
                      <a:tailEnd type="none" w="med" len="med"/>
                    </a:lnR>
                    <a:lnT w="12700" cap="flat" cmpd="sng" algn="ctr">
                      <a:solidFill>
                        <a:srgbClr val="DE0400"/>
                      </a:solidFill>
                      <a:prstDash val="solid"/>
                      <a:round/>
                      <a:headEnd type="none" w="med" len="med"/>
                      <a:tailEnd type="none" w="med" len="med"/>
                    </a:lnT>
                    <a:lnB w="12700" cap="flat" cmpd="sng" algn="ctr">
                      <a:solidFill>
                        <a:srgbClr val="DE0400"/>
                      </a:solidFill>
                      <a:prstDash val="solid"/>
                      <a:round/>
                      <a:headEnd type="none" w="med" len="med"/>
                      <a:tailEnd type="none" w="med" len="med"/>
                    </a:lnB>
                    <a:solidFill>
                      <a:srgbClr val="DCE6F1"/>
                    </a:solidFill>
                  </a:tcPr>
                </a:tc>
                <a:tc>
                  <a:txBody>
                    <a:bodyPr/>
                    <a:lstStyle/>
                    <a:p>
                      <a:pPr algn="ctr" rtl="0" fontAlgn="ctr"/>
                      <a:r>
                        <a:rPr lang="en-GB" sz="1100" b="1" i="0" u="none" strike="noStrike">
                          <a:solidFill>
                            <a:srgbClr val="000000"/>
                          </a:solidFill>
                          <a:effectLst/>
                          <a:latin typeface="Vodafone Rg"/>
                        </a:rPr>
                        <a:t>X</a:t>
                      </a:r>
                    </a:p>
                  </a:txBody>
                  <a:tcPr marL="8208" marR="8208" marT="8208" marB="0" anchor="ctr">
                    <a:lnL w="12700" cap="flat" cmpd="sng" algn="ctr">
                      <a:solidFill>
                        <a:srgbClr val="DE0400"/>
                      </a:solidFill>
                      <a:prstDash val="solid"/>
                      <a:round/>
                      <a:headEnd type="none" w="med" len="med"/>
                      <a:tailEnd type="none" w="med" len="med"/>
                    </a:lnL>
                    <a:lnR w="12700" cap="flat" cmpd="sng" algn="ctr">
                      <a:solidFill>
                        <a:srgbClr val="DE0400"/>
                      </a:solidFill>
                      <a:prstDash val="solid"/>
                      <a:round/>
                      <a:headEnd type="none" w="med" len="med"/>
                      <a:tailEnd type="none" w="med" len="med"/>
                    </a:lnR>
                    <a:lnT w="12700" cap="flat" cmpd="sng" algn="ctr">
                      <a:solidFill>
                        <a:srgbClr val="DE0400"/>
                      </a:solidFill>
                      <a:prstDash val="solid"/>
                      <a:round/>
                      <a:headEnd type="none" w="med" len="med"/>
                      <a:tailEnd type="none" w="med" len="med"/>
                    </a:lnT>
                    <a:lnB w="12700" cap="flat" cmpd="sng" algn="ctr">
                      <a:solidFill>
                        <a:srgbClr val="DE0400"/>
                      </a:solidFill>
                      <a:prstDash val="solid"/>
                      <a:round/>
                      <a:headEnd type="none" w="med" len="med"/>
                      <a:tailEnd type="none" w="med" len="med"/>
                    </a:lnB>
                    <a:solidFill>
                      <a:srgbClr val="DCE6F1"/>
                    </a:solidFill>
                  </a:tcPr>
                </a:tc>
                <a:tc>
                  <a:txBody>
                    <a:bodyPr/>
                    <a:lstStyle/>
                    <a:p>
                      <a:pPr algn="ctr" rtl="0" fontAlgn="ctr"/>
                      <a:r>
                        <a:rPr lang="en-GB" sz="1100" b="1" i="0" u="none" strike="noStrike">
                          <a:solidFill>
                            <a:srgbClr val="000000"/>
                          </a:solidFill>
                          <a:effectLst/>
                          <a:latin typeface="Vodafone Rg"/>
                        </a:rPr>
                        <a:t> </a:t>
                      </a:r>
                    </a:p>
                  </a:txBody>
                  <a:tcPr marL="8208" marR="8208" marT="8208" marB="0" anchor="ctr">
                    <a:lnL w="12700" cap="flat" cmpd="sng" algn="ctr">
                      <a:solidFill>
                        <a:srgbClr val="DE0400"/>
                      </a:solidFill>
                      <a:prstDash val="solid"/>
                      <a:round/>
                      <a:headEnd type="none" w="med" len="med"/>
                      <a:tailEnd type="none" w="med" len="med"/>
                    </a:lnL>
                    <a:lnR w="12700" cap="flat" cmpd="sng" algn="ctr">
                      <a:solidFill>
                        <a:srgbClr val="DE0400"/>
                      </a:solidFill>
                      <a:prstDash val="solid"/>
                      <a:round/>
                      <a:headEnd type="none" w="med" len="med"/>
                      <a:tailEnd type="none" w="med" len="med"/>
                    </a:lnR>
                    <a:lnT w="12700" cap="flat" cmpd="sng" algn="ctr">
                      <a:solidFill>
                        <a:srgbClr val="DE0400"/>
                      </a:solidFill>
                      <a:prstDash val="solid"/>
                      <a:round/>
                      <a:headEnd type="none" w="med" len="med"/>
                      <a:tailEnd type="none" w="med" len="med"/>
                    </a:lnT>
                    <a:lnB w="12700" cap="flat" cmpd="sng" algn="ctr">
                      <a:solidFill>
                        <a:srgbClr val="DE0400"/>
                      </a:solidFill>
                      <a:prstDash val="solid"/>
                      <a:round/>
                      <a:headEnd type="none" w="med" len="med"/>
                      <a:tailEnd type="none" w="med" len="med"/>
                    </a:lnB>
                    <a:solidFill>
                      <a:srgbClr val="DCE6F1"/>
                    </a:solidFill>
                  </a:tcPr>
                </a:tc>
                <a:tc>
                  <a:txBody>
                    <a:bodyPr/>
                    <a:lstStyle/>
                    <a:p>
                      <a:pPr algn="ctr" rtl="0" fontAlgn="ctr"/>
                      <a:r>
                        <a:rPr lang="en-GB" sz="1100" b="1" i="0" u="none" strike="noStrike">
                          <a:solidFill>
                            <a:srgbClr val="000000"/>
                          </a:solidFill>
                          <a:effectLst/>
                          <a:latin typeface="Vodafone Rg"/>
                        </a:rPr>
                        <a:t> </a:t>
                      </a:r>
                    </a:p>
                  </a:txBody>
                  <a:tcPr marL="8208" marR="8208" marT="8208" marB="0" anchor="ctr">
                    <a:lnL w="12700" cap="flat" cmpd="sng" algn="ctr">
                      <a:solidFill>
                        <a:srgbClr val="DE0400"/>
                      </a:solidFill>
                      <a:prstDash val="solid"/>
                      <a:round/>
                      <a:headEnd type="none" w="med" len="med"/>
                      <a:tailEnd type="none" w="med" len="med"/>
                    </a:lnL>
                    <a:lnR w="12700" cap="flat" cmpd="sng" algn="ctr">
                      <a:solidFill>
                        <a:srgbClr val="DE0400"/>
                      </a:solidFill>
                      <a:prstDash val="solid"/>
                      <a:round/>
                      <a:headEnd type="none" w="med" len="med"/>
                      <a:tailEnd type="none" w="med" len="med"/>
                    </a:lnR>
                    <a:lnT w="12700" cap="flat" cmpd="sng" algn="ctr">
                      <a:solidFill>
                        <a:srgbClr val="DE0400"/>
                      </a:solidFill>
                      <a:prstDash val="solid"/>
                      <a:round/>
                      <a:headEnd type="none" w="med" len="med"/>
                      <a:tailEnd type="none" w="med" len="med"/>
                    </a:lnT>
                    <a:lnB w="12700" cap="flat" cmpd="sng" algn="ctr">
                      <a:solidFill>
                        <a:srgbClr val="DE0400"/>
                      </a:solidFill>
                      <a:prstDash val="solid"/>
                      <a:round/>
                      <a:headEnd type="none" w="med" len="med"/>
                      <a:tailEnd type="none" w="med" len="med"/>
                    </a:lnB>
                    <a:solidFill>
                      <a:srgbClr val="DCE6F1"/>
                    </a:solidFill>
                  </a:tcPr>
                </a:tc>
                <a:tc>
                  <a:txBody>
                    <a:bodyPr/>
                    <a:lstStyle/>
                    <a:p>
                      <a:pPr algn="ctr" rtl="0" fontAlgn="ctr"/>
                      <a:r>
                        <a:rPr lang="en-GB" sz="1100" b="1" i="0" u="none" strike="noStrike">
                          <a:solidFill>
                            <a:srgbClr val="000000"/>
                          </a:solidFill>
                          <a:effectLst/>
                          <a:latin typeface="Vodafone Rg"/>
                        </a:rPr>
                        <a:t> </a:t>
                      </a:r>
                    </a:p>
                  </a:txBody>
                  <a:tcPr marL="8208" marR="8208" marT="8208" marB="0" anchor="ctr">
                    <a:lnL w="12700" cap="flat" cmpd="sng" algn="ctr">
                      <a:solidFill>
                        <a:srgbClr val="DE0400"/>
                      </a:solidFill>
                      <a:prstDash val="solid"/>
                      <a:round/>
                      <a:headEnd type="none" w="med" len="med"/>
                      <a:tailEnd type="none" w="med" len="med"/>
                    </a:lnL>
                    <a:lnR w="12700" cap="flat" cmpd="sng" algn="ctr">
                      <a:solidFill>
                        <a:srgbClr val="DE0400"/>
                      </a:solidFill>
                      <a:prstDash val="solid"/>
                      <a:round/>
                      <a:headEnd type="none" w="med" len="med"/>
                      <a:tailEnd type="none" w="med" len="med"/>
                    </a:lnR>
                    <a:lnT w="12700" cap="flat" cmpd="sng" algn="ctr">
                      <a:solidFill>
                        <a:srgbClr val="DE0400"/>
                      </a:solidFill>
                      <a:prstDash val="solid"/>
                      <a:round/>
                      <a:headEnd type="none" w="med" len="med"/>
                      <a:tailEnd type="none" w="med" len="med"/>
                    </a:lnT>
                    <a:lnB w="12700" cap="flat" cmpd="sng" algn="ctr">
                      <a:solidFill>
                        <a:srgbClr val="DE0400"/>
                      </a:solidFill>
                      <a:prstDash val="solid"/>
                      <a:round/>
                      <a:headEnd type="none" w="med" len="med"/>
                      <a:tailEnd type="none" w="med" len="med"/>
                    </a:lnB>
                    <a:solidFill>
                      <a:srgbClr val="DCE6F1"/>
                    </a:solidFill>
                  </a:tcPr>
                </a:tc>
                <a:tc>
                  <a:txBody>
                    <a:bodyPr/>
                    <a:lstStyle/>
                    <a:p>
                      <a:pPr algn="ctr" rtl="0" fontAlgn="ctr"/>
                      <a:r>
                        <a:rPr lang="en-GB" sz="900" b="1" i="0" u="none" strike="noStrike">
                          <a:solidFill>
                            <a:srgbClr val="000000"/>
                          </a:solidFill>
                          <a:effectLst/>
                          <a:latin typeface="Vodafone Rg"/>
                        </a:rPr>
                        <a:t>Rural, población pequeña</a:t>
                      </a:r>
                    </a:p>
                  </a:txBody>
                  <a:tcPr marL="8208" marR="8208" marT="8208" marB="0" anchor="ctr">
                    <a:lnL w="12700" cap="flat" cmpd="sng" algn="ctr">
                      <a:solidFill>
                        <a:srgbClr val="DE0400"/>
                      </a:solidFill>
                      <a:prstDash val="solid"/>
                      <a:round/>
                      <a:headEnd type="none" w="med" len="med"/>
                      <a:tailEnd type="none" w="med" len="med"/>
                    </a:lnL>
                    <a:lnR w="12700" cap="flat" cmpd="sng" algn="ctr">
                      <a:solidFill>
                        <a:srgbClr val="DE0400"/>
                      </a:solidFill>
                      <a:prstDash val="solid"/>
                      <a:round/>
                      <a:headEnd type="none" w="med" len="med"/>
                      <a:tailEnd type="none" w="med" len="med"/>
                    </a:lnR>
                    <a:lnT w="12700" cap="flat" cmpd="sng" algn="ctr">
                      <a:solidFill>
                        <a:srgbClr val="DE0400"/>
                      </a:solidFill>
                      <a:prstDash val="solid"/>
                      <a:round/>
                      <a:headEnd type="none" w="med" len="med"/>
                      <a:tailEnd type="none" w="med" len="med"/>
                    </a:lnT>
                    <a:lnB w="12700" cap="flat" cmpd="sng" algn="ctr">
                      <a:solidFill>
                        <a:srgbClr val="DE0400"/>
                      </a:solidFill>
                      <a:prstDash val="solid"/>
                      <a:round/>
                      <a:headEnd type="none" w="med" len="med"/>
                      <a:tailEnd type="none" w="med" len="med"/>
                    </a:lnB>
                    <a:solidFill>
                      <a:srgbClr val="DCE6F1"/>
                    </a:solidFill>
                  </a:tcPr>
                </a:tc>
              </a:tr>
              <a:tr h="188774">
                <a:tc vMerge="1">
                  <a:txBody>
                    <a:bodyPr/>
                    <a:lstStyle/>
                    <a:p>
                      <a:endParaRPr lang="en-GB"/>
                    </a:p>
                  </a:txBody>
                  <a:tcPr/>
                </a:tc>
                <a:tc>
                  <a:txBody>
                    <a:bodyPr/>
                    <a:lstStyle/>
                    <a:p>
                      <a:pPr algn="ctr" rtl="0" fontAlgn="ctr"/>
                      <a:r>
                        <a:rPr lang="en-GB" sz="1100" b="1" i="0" u="none" strike="noStrike">
                          <a:solidFill>
                            <a:srgbClr val="000000"/>
                          </a:solidFill>
                          <a:effectLst/>
                          <a:latin typeface="Vodafone Rg"/>
                        </a:rPr>
                        <a:t> </a:t>
                      </a:r>
                    </a:p>
                  </a:txBody>
                  <a:tcPr marL="8208" marR="8208" marT="8208" marB="0" anchor="ctr">
                    <a:lnL w="12700" cap="flat" cmpd="sng" algn="ctr">
                      <a:solidFill>
                        <a:srgbClr val="DE0400"/>
                      </a:solidFill>
                      <a:prstDash val="solid"/>
                      <a:round/>
                      <a:headEnd type="none" w="med" len="med"/>
                      <a:tailEnd type="none" w="med" len="med"/>
                    </a:lnL>
                    <a:lnR w="12700" cap="flat" cmpd="sng" algn="ctr">
                      <a:solidFill>
                        <a:srgbClr val="DE0400"/>
                      </a:solidFill>
                      <a:prstDash val="solid"/>
                      <a:round/>
                      <a:headEnd type="none" w="med" len="med"/>
                      <a:tailEnd type="none" w="med" len="med"/>
                    </a:lnR>
                    <a:lnT w="12700" cap="flat" cmpd="sng" algn="ctr">
                      <a:solidFill>
                        <a:srgbClr val="DE0400"/>
                      </a:solidFill>
                      <a:prstDash val="solid"/>
                      <a:round/>
                      <a:headEnd type="none" w="med" len="med"/>
                      <a:tailEnd type="none" w="med" len="med"/>
                    </a:lnT>
                    <a:lnB w="12700" cap="flat" cmpd="sng" algn="ctr">
                      <a:solidFill>
                        <a:srgbClr val="DE0400"/>
                      </a:solidFill>
                      <a:prstDash val="solid"/>
                      <a:round/>
                      <a:headEnd type="none" w="med" len="med"/>
                      <a:tailEnd type="none" w="med" len="med"/>
                    </a:lnB>
                    <a:solidFill>
                      <a:srgbClr val="DCE6F1"/>
                    </a:solidFill>
                  </a:tcPr>
                </a:tc>
                <a:tc>
                  <a:txBody>
                    <a:bodyPr/>
                    <a:lstStyle/>
                    <a:p>
                      <a:pPr algn="ctr" rtl="0" fontAlgn="ctr"/>
                      <a:r>
                        <a:rPr lang="en-GB" sz="1100" b="1" i="0" u="none" strike="noStrike">
                          <a:solidFill>
                            <a:srgbClr val="000000"/>
                          </a:solidFill>
                          <a:effectLst/>
                          <a:latin typeface="Vodafone Rg"/>
                        </a:rPr>
                        <a:t> </a:t>
                      </a:r>
                    </a:p>
                  </a:txBody>
                  <a:tcPr marL="8208" marR="8208" marT="8208" marB="0" anchor="ctr">
                    <a:lnL w="12700" cap="flat" cmpd="sng" algn="ctr">
                      <a:solidFill>
                        <a:srgbClr val="DE0400"/>
                      </a:solidFill>
                      <a:prstDash val="solid"/>
                      <a:round/>
                      <a:headEnd type="none" w="med" len="med"/>
                      <a:tailEnd type="none" w="med" len="med"/>
                    </a:lnL>
                    <a:lnR w="12700" cap="flat" cmpd="sng" algn="ctr">
                      <a:solidFill>
                        <a:srgbClr val="DE0400"/>
                      </a:solidFill>
                      <a:prstDash val="solid"/>
                      <a:round/>
                      <a:headEnd type="none" w="med" len="med"/>
                      <a:tailEnd type="none" w="med" len="med"/>
                    </a:lnR>
                    <a:lnT w="12700" cap="flat" cmpd="sng" algn="ctr">
                      <a:solidFill>
                        <a:srgbClr val="DE0400"/>
                      </a:solidFill>
                      <a:prstDash val="solid"/>
                      <a:round/>
                      <a:headEnd type="none" w="med" len="med"/>
                      <a:tailEnd type="none" w="med" len="med"/>
                    </a:lnT>
                    <a:lnB w="12700" cap="flat" cmpd="sng" algn="ctr">
                      <a:solidFill>
                        <a:srgbClr val="DE0400"/>
                      </a:solidFill>
                      <a:prstDash val="solid"/>
                      <a:round/>
                      <a:headEnd type="none" w="med" len="med"/>
                      <a:tailEnd type="none" w="med" len="med"/>
                    </a:lnB>
                    <a:solidFill>
                      <a:srgbClr val="DCE6F1"/>
                    </a:solidFill>
                  </a:tcPr>
                </a:tc>
                <a:tc>
                  <a:txBody>
                    <a:bodyPr/>
                    <a:lstStyle/>
                    <a:p>
                      <a:pPr algn="ctr" rtl="0" fontAlgn="ctr"/>
                      <a:r>
                        <a:rPr lang="en-GB" sz="1100" b="1" i="0" u="none" strike="noStrike">
                          <a:solidFill>
                            <a:srgbClr val="000000"/>
                          </a:solidFill>
                          <a:effectLst/>
                          <a:latin typeface="Vodafone Rg"/>
                        </a:rPr>
                        <a:t>X</a:t>
                      </a:r>
                    </a:p>
                  </a:txBody>
                  <a:tcPr marL="8208" marR="8208" marT="8208" marB="0" anchor="ctr">
                    <a:lnL w="12700" cap="flat" cmpd="sng" algn="ctr">
                      <a:solidFill>
                        <a:srgbClr val="DE0400"/>
                      </a:solidFill>
                      <a:prstDash val="solid"/>
                      <a:round/>
                      <a:headEnd type="none" w="med" len="med"/>
                      <a:tailEnd type="none" w="med" len="med"/>
                    </a:lnL>
                    <a:lnR w="12700" cap="flat" cmpd="sng" algn="ctr">
                      <a:solidFill>
                        <a:srgbClr val="DE0400"/>
                      </a:solidFill>
                      <a:prstDash val="solid"/>
                      <a:round/>
                      <a:headEnd type="none" w="med" len="med"/>
                      <a:tailEnd type="none" w="med" len="med"/>
                    </a:lnR>
                    <a:lnT w="12700" cap="flat" cmpd="sng" algn="ctr">
                      <a:solidFill>
                        <a:srgbClr val="DE0400"/>
                      </a:solidFill>
                      <a:prstDash val="solid"/>
                      <a:round/>
                      <a:headEnd type="none" w="med" len="med"/>
                      <a:tailEnd type="none" w="med" len="med"/>
                    </a:lnT>
                    <a:lnB w="12700" cap="flat" cmpd="sng" algn="ctr">
                      <a:solidFill>
                        <a:srgbClr val="DE0400"/>
                      </a:solidFill>
                      <a:prstDash val="solid"/>
                      <a:round/>
                      <a:headEnd type="none" w="med" len="med"/>
                      <a:tailEnd type="none" w="med" len="med"/>
                    </a:lnB>
                    <a:solidFill>
                      <a:srgbClr val="DCE6F1"/>
                    </a:solidFill>
                  </a:tcPr>
                </a:tc>
                <a:tc>
                  <a:txBody>
                    <a:bodyPr/>
                    <a:lstStyle/>
                    <a:p>
                      <a:pPr algn="ctr" rtl="0" fontAlgn="ctr"/>
                      <a:r>
                        <a:rPr lang="en-GB" sz="1100" b="1" i="0" u="none" strike="noStrike">
                          <a:solidFill>
                            <a:srgbClr val="000000"/>
                          </a:solidFill>
                          <a:effectLst/>
                          <a:latin typeface="Vodafone Rg"/>
                        </a:rPr>
                        <a:t> </a:t>
                      </a:r>
                    </a:p>
                  </a:txBody>
                  <a:tcPr marL="8208" marR="8208" marT="8208" marB="0" anchor="ctr">
                    <a:lnL w="12700" cap="flat" cmpd="sng" algn="ctr">
                      <a:solidFill>
                        <a:srgbClr val="DE0400"/>
                      </a:solidFill>
                      <a:prstDash val="solid"/>
                      <a:round/>
                      <a:headEnd type="none" w="med" len="med"/>
                      <a:tailEnd type="none" w="med" len="med"/>
                    </a:lnL>
                    <a:lnR w="12700" cap="flat" cmpd="sng" algn="ctr">
                      <a:solidFill>
                        <a:srgbClr val="DE0400"/>
                      </a:solidFill>
                      <a:prstDash val="solid"/>
                      <a:round/>
                      <a:headEnd type="none" w="med" len="med"/>
                      <a:tailEnd type="none" w="med" len="med"/>
                    </a:lnR>
                    <a:lnT w="12700" cap="flat" cmpd="sng" algn="ctr">
                      <a:solidFill>
                        <a:srgbClr val="DE0400"/>
                      </a:solidFill>
                      <a:prstDash val="solid"/>
                      <a:round/>
                      <a:headEnd type="none" w="med" len="med"/>
                      <a:tailEnd type="none" w="med" len="med"/>
                    </a:lnT>
                    <a:lnB w="12700" cap="flat" cmpd="sng" algn="ctr">
                      <a:solidFill>
                        <a:srgbClr val="DE0400"/>
                      </a:solidFill>
                      <a:prstDash val="solid"/>
                      <a:round/>
                      <a:headEnd type="none" w="med" len="med"/>
                      <a:tailEnd type="none" w="med" len="med"/>
                    </a:lnB>
                    <a:solidFill>
                      <a:srgbClr val="DCE6F1"/>
                    </a:solidFill>
                  </a:tcPr>
                </a:tc>
                <a:tc>
                  <a:txBody>
                    <a:bodyPr/>
                    <a:lstStyle/>
                    <a:p>
                      <a:pPr algn="ctr" rtl="0" fontAlgn="ctr"/>
                      <a:r>
                        <a:rPr lang="en-GB" sz="1100" b="1" i="0" u="none" strike="noStrike">
                          <a:solidFill>
                            <a:srgbClr val="000000"/>
                          </a:solidFill>
                          <a:effectLst/>
                          <a:latin typeface="Vodafone Rg"/>
                        </a:rPr>
                        <a:t> </a:t>
                      </a:r>
                    </a:p>
                  </a:txBody>
                  <a:tcPr marL="8208" marR="8208" marT="8208" marB="0" anchor="ctr">
                    <a:lnL w="12700" cap="flat" cmpd="sng" algn="ctr">
                      <a:solidFill>
                        <a:srgbClr val="DE0400"/>
                      </a:solidFill>
                      <a:prstDash val="solid"/>
                      <a:round/>
                      <a:headEnd type="none" w="med" len="med"/>
                      <a:tailEnd type="none" w="med" len="med"/>
                    </a:lnL>
                    <a:lnR w="12700" cap="flat" cmpd="sng" algn="ctr">
                      <a:solidFill>
                        <a:srgbClr val="DE0400"/>
                      </a:solidFill>
                      <a:prstDash val="solid"/>
                      <a:round/>
                      <a:headEnd type="none" w="med" len="med"/>
                      <a:tailEnd type="none" w="med" len="med"/>
                    </a:lnR>
                    <a:lnT w="12700" cap="flat" cmpd="sng" algn="ctr">
                      <a:solidFill>
                        <a:srgbClr val="DE0400"/>
                      </a:solidFill>
                      <a:prstDash val="solid"/>
                      <a:round/>
                      <a:headEnd type="none" w="med" len="med"/>
                      <a:tailEnd type="none" w="med" len="med"/>
                    </a:lnT>
                    <a:lnB w="12700" cap="flat" cmpd="sng" algn="ctr">
                      <a:solidFill>
                        <a:srgbClr val="DE0400"/>
                      </a:solidFill>
                      <a:prstDash val="solid"/>
                      <a:round/>
                      <a:headEnd type="none" w="med" len="med"/>
                      <a:tailEnd type="none" w="med" len="med"/>
                    </a:lnB>
                    <a:solidFill>
                      <a:srgbClr val="DCE6F1"/>
                    </a:solidFill>
                  </a:tcPr>
                </a:tc>
                <a:tc>
                  <a:txBody>
                    <a:bodyPr/>
                    <a:lstStyle/>
                    <a:p>
                      <a:pPr algn="ctr" rtl="0" fontAlgn="ctr"/>
                      <a:r>
                        <a:rPr lang="en-GB" sz="900" b="1" i="0" u="none" strike="noStrike">
                          <a:solidFill>
                            <a:srgbClr val="000000"/>
                          </a:solidFill>
                          <a:effectLst/>
                          <a:latin typeface="Vodafone Rg"/>
                        </a:rPr>
                        <a:t>Urbano</a:t>
                      </a:r>
                    </a:p>
                  </a:txBody>
                  <a:tcPr marL="8208" marR="8208" marT="8208" marB="0" anchor="ctr">
                    <a:lnL w="12700" cap="flat" cmpd="sng" algn="ctr">
                      <a:solidFill>
                        <a:srgbClr val="DE0400"/>
                      </a:solidFill>
                      <a:prstDash val="solid"/>
                      <a:round/>
                      <a:headEnd type="none" w="med" len="med"/>
                      <a:tailEnd type="none" w="med" len="med"/>
                    </a:lnL>
                    <a:lnR w="12700" cap="flat" cmpd="sng" algn="ctr">
                      <a:solidFill>
                        <a:srgbClr val="DE0400"/>
                      </a:solidFill>
                      <a:prstDash val="solid"/>
                      <a:round/>
                      <a:headEnd type="none" w="med" len="med"/>
                      <a:tailEnd type="none" w="med" len="med"/>
                    </a:lnR>
                    <a:lnT w="12700" cap="flat" cmpd="sng" algn="ctr">
                      <a:solidFill>
                        <a:srgbClr val="DE0400"/>
                      </a:solidFill>
                      <a:prstDash val="solid"/>
                      <a:round/>
                      <a:headEnd type="none" w="med" len="med"/>
                      <a:tailEnd type="none" w="med" len="med"/>
                    </a:lnT>
                    <a:lnB w="12700" cap="flat" cmpd="sng" algn="ctr">
                      <a:solidFill>
                        <a:srgbClr val="DE0400"/>
                      </a:solidFill>
                      <a:prstDash val="solid"/>
                      <a:round/>
                      <a:headEnd type="none" w="med" len="med"/>
                      <a:tailEnd type="none" w="med" len="med"/>
                    </a:lnB>
                    <a:solidFill>
                      <a:srgbClr val="DCE6F1"/>
                    </a:solidFill>
                  </a:tcPr>
                </a:tc>
              </a:tr>
              <a:tr h="188774">
                <a:tc vMerge="1">
                  <a:txBody>
                    <a:bodyPr/>
                    <a:lstStyle/>
                    <a:p>
                      <a:endParaRPr lang="en-GB"/>
                    </a:p>
                  </a:txBody>
                  <a:tcPr/>
                </a:tc>
                <a:tc>
                  <a:txBody>
                    <a:bodyPr/>
                    <a:lstStyle/>
                    <a:p>
                      <a:pPr algn="ctr" rtl="0" fontAlgn="ctr"/>
                      <a:r>
                        <a:rPr lang="en-GB" sz="1100" b="1" i="0" u="none" strike="noStrike">
                          <a:solidFill>
                            <a:srgbClr val="000000"/>
                          </a:solidFill>
                          <a:effectLst/>
                          <a:latin typeface="Vodafone Rg"/>
                        </a:rPr>
                        <a:t> </a:t>
                      </a:r>
                    </a:p>
                  </a:txBody>
                  <a:tcPr marL="8208" marR="8208" marT="8208" marB="0" anchor="ctr">
                    <a:lnL w="12700" cap="flat" cmpd="sng" algn="ctr">
                      <a:solidFill>
                        <a:srgbClr val="DE0400"/>
                      </a:solidFill>
                      <a:prstDash val="solid"/>
                      <a:round/>
                      <a:headEnd type="none" w="med" len="med"/>
                      <a:tailEnd type="none" w="med" len="med"/>
                    </a:lnL>
                    <a:lnR w="12700" cap="flat" cmpd="sng" algn="ctr">
                      <a:solidFill>
                        <a:srgbClr val="DE0400"/>
                      </a:solidFill>
                      <a:prstDash val="solid"/>
                      <a:round/>
                      <a:headEnd type="none" w="med" len="med"/>
                      <a:tailEnd type="none" w="med" len="med"/>
                    </a:lnR>
                    <a:lnT w="12700" cap="flat" cmpd="sng" algn="ctr">
                      <a:solidFill>
                        <a:srgbClr val="DE0400"/>
                      </a:solidFill>
                      <a:prstDash val="solid"/>
                      <a:round/>
                      <a:headEnd type="none" w="med" len="med"/>
                      <a:tailEnd type="none" w="med" len="med"/>
                    </a:lnT>
                    <a:lnB w="12700" cap="flat" cmpd="sng" algn="ctr">
                      <a:solidFill>
                        <a:srgbClr val="DE0400"/>
                      </a:solidFill>
                      <a:prstDash val="solid"/>
                      <a:round/>
                      <a:headEnd type="none" w="med" len="med"/>
                      <a:tailEnd type="none" w="med" len="med"/>
                    </a:lnB>
                    <a:solidFill>
                      <a:srgbClr val="DCE6F1"/>
                    </a:solidFill>
                  </a:tcPr>
                </a:tc>
                <a:tc>
                  <a:txBody>
                    <a:bodyPr/>
                    <a:lstStyle/>
                    <a:p>
                      <a:pPr algn="ctr" rtl="0" fontAlgn="ctr"/>
                      <a:r>
                        <a:rPr lang="en-GB" sz="1100" b="1" i="0" u="none" strike="noStrike">
                          <a:solidFill>
                            <a:srgbClr val="000000"/>
                          </a:solidFill>
                          <a:effectLst/>
                          <a:latin typeface="Vodafone Rg"/>
                        </a:rPr>
                        <a:t> </a:t>
                      </a:r>
                    </a:p>
                  </a:txBody>
                  <a:tcPr marL="8208" marR="8208" marT="8208" marB="0" anchor="ctr">
                    <a:lnL w="12700" cap="flat" cmpd="sng" algn="ctr">
                      <a:solidFill>
                        <a:srgbClr val="DE0400"/>
                      </a:solidFill>
                      <a:prstDash val="solid"/>
                      <a:round/>
                      <a:headEnd type="none" w="med" len="med"/>
                      <a:tailEnd type="none" w="med" len="med"/>
                    </a:lnL>
                    <a:lnR w="12700" cap="flat" cmpd="sng" algn="ctr">
                      <a:solidFill>
                        <a:srgbClr val="DE0400"/>
                      </a:solidFill>
                      <a:prstDash val="solid"/>
                      <a:round/>
                      <a:headEnd type="none" w="med" len="med"/>
                      <a:tailEnd type="none" w="med" len="med"/>
                    </a:lnR>
                    <a:lnT w="12700" cap="flat" cmpd="sng" algn="ctr">
                      <a:solidFill>
                        <a:srgbClr val="DE0400"/>
                      </a:solidFill>
                      <a:prstDash val="solid"/>
                      <a:round/>
                      <a:headEnd type="none" w="med" len="med"/>
                      <a:tailEnd type="none" w="med" len="med"/>
                    </a:lnT>
                    <a:lnB w="12700" cap="flat" cmpd="sng" algn="ctr">
                      <a:solidFill>
                        <a:srgbClr val="DE0400"/>
                      </a:solidFill>
                      <a:prstDash val="solid"/>
                      <a:round/>
                      <a:headEnd type="none" w="med" len="med"/>
                      <a:tailEnd type="none" w="med" len="med"/>
                    </a:lnB>
                    <a:solidFill>
                      <a:srgbClr val="DCE6F1"/>
                    </a:solidFill>
                  </a:tcPr>
                </a:tc>
                <a:tc>
                  <a:txBody>
                    <a:bodyPr/>
                    <a:lstStyle/>
                    <a:p>
                      <a:pPr algn="ctr" rtl="0" fontAlgn="ctr"/>
                      <a:r>
                        <a:rPr lang="en-GB" sz="1100" b="1" i="0" u="none" strike="noStrike">
                          <a:solidFill>
                            <a:srgbClr val="000000"/>
                          </a:solidFill>
                          <a:effectLst/>
                          <a:latin typeface="Vodafone Rg"/>
                        </a:rPr>
                        <a:t> </a:t>
                      </a:r>
                    </a:p>
                  </a:txBody>
                  <a:tcPr marL="8208" marR="8208" marT="8208" marB="0" anchor="ctr">
                    <a:lnL w="12700" cap="flat" cmpd="sng" algn="ctr">
                      <a:solidFill>
                        <a:srgbClr val="DE0400"/>
                      </a:solidFill>
                      <a:prstDash val="solid"/>
                      <a:round/>
                      <a:headEnd type="none" w="med" len="med"/>
                      <a:tailEnd type="none" w="med" len="med"/>
                    </a:lnL>
                    <a:lnR w="12700" cap="flat" cmpd="sng" algn="ctr">
                      <a:solidFill>
                        <a:srgbClr val="DE0400"/>
                      </a:solidFill>
                      <a:prstDash val="solid"/>
                      <a:round/>
                      <a:headEnd type="none" w="med" len="med"/>
                      <a:tailEnd type="none" w="med" len="med"/>
                    </a:lnR>
                    <a:lnT w="12700" cap="flat" cmpd="sng" algn="ctr">
                      <a:solidFill>
                        <a:srgbClr val="DE0400"/>
                      </a:solidFill>
                      <a:prstDash val="solid"/>
                      <a:round/>
                      <a:headEnd type="none" w="med" len="med"/>
                      <a:tailEnd type="none" w="med" len="med"/>
                    </a:lnT>
                    <a:lnB w="12700" cap="flat" cmpd="sng" algn="ctr">
                      <a:solidFill>
                        <a:srgbClr val="DE0400"/>
                      </a:solidFill>
                      <a:prstDash val="solid"/>
                      <a:round/>
                      <a:headEnd type="none" w="med" len="med"/>
                      <a:tailEnd type="none" w="med" len="med"/>
                    </a:lnB>
                    <a:solidFill>
                      <a:srgbClr val="DCE6F1"/>
                    </a:solidFill>
                  </a:tcPr>
                </a:tc>
                <a:tc>
                  <a:txBody>
                    <a:bodyPr/>
                    <a:lstStyle/>
                    <a:p>
                      <a:pPr algn="ctr" rtl="0" fontAlgn="ctr"/>
                      <a:r>
                        <a:rPr lang="en-GB" sz="1100" b="1" i="0" u="none" strike="noStrike">
                          <a:solidFill>
                            <a:srgbClr val="000000"/>
                          </a:solidFill>
                          <a:effectLst/>
                          <a:latin typeface="Vodafone Rg"/>
                        </a:rPr>
                        <a:t>X</a:t>
                      </a:r>
                    </a:p>
                  </a:txBody>
                  <a:tcPr marL="8208" marR="8208" marT="8208" marB="0" anchor="ctr">
                    <a:lnL w="12700" cap="flat" cmpd="sng" algn="ctr">
                      <a:solidFill>
                        <a:srgbClr val="DE0400"/>
                      </a:solidFill>
                      <a:prstDash val="solid"/>
                      <a:round/>
                      <a:headEnd type="none" w="med" len="med"/>
                      <a:tailEnd type="none" w="med" len="med"/>
                    </a:lnL>
                    <a:lnR w="12700" cap="flat" cmpd="sng" algn="ctr">
                      <a:solidFill>
                        <a:srgbClr val="DE0400"/>
                      </a:solidFill>
                      <a:prstDash val="solid"/>
                      <a:round/>
                      <a:headEnd type="none" w="med" len="med"/>
                      <a:tailEnd type="none" w="med" len="med"/>
                    </a:lnR>
                    <a:lnT w="12700" cap="flat" cmpd="sng" algn="ctr">
                      <a:solidFill>
                        <a:srgbClr val="DE0400"/>
                      </a:solidFill>
                      <a:prstDash val="solid"/>
                      <a:round/>
                      <a:headEnd type="none" w="med" len="med"/>
                      <a:tailEnd type="none" w="med" len="med"/>
                    </a:lnT>
                    <a:lnB w="12700" cap="flat" cmpd="sng" algn="ctr">
                      <a:solidFill>
                        <a:srgbClr val="DE0400"/>
                      </a:solidFill>
                      <a:prstDash val="solid"/>
                      <a:round/>
                      <a:headEnd type="none" w="med" len="med"/>
                      <a:tailEnd type="none" w="med" len="med"/>
                    </a:lnB>
                    <a:solidFill>
                      <a:srgbClr val="DCE6F1"/>
                    </a:solidFill>
                  </a:tcPr>
                </a:tc>
                <a:tc>
                  <a:txBody>
                    <a:bodyPr/>
                    <a:lstStyle/>
                    <a:p>
                      <a:pPr algn="ctr" rtl="0" fontAlgn="ctr"/>
                      <a:r>
                        <a:rPr lang="en-GB" sz="1100" b="1" i="0" u="none" strike="noStrike">
                          <a:solidFill>
                            <a:srgbClr val="000000"/>
                          </a:solidFill>
                          <a:effectLst/>
                          <a:latin typeface="Vodafone Rg"/>
                        </a:rPr>
                        <a:t> </a:t>
                      </a:r>
                    </a:p>
                  </a:txBody>
                  <a:tcPr marL="8208" marR="8208" marT="8208" marB="0" anchor="ctr">
                    <a:lnL w="12700" cap="flat" cmpd="sng" algn="ctr">
                      <a:solidFill>
                        <a:srgbClr val="DE0400"/>
                      </a:solidFill>
                      <a:prstDash val="solid"/>
                      <a:round/>
                      <a:headEnd type="none" w="med" len="med"/>
                      <a:tailEnd type="none" w="med" len="med"/>
                    </a:lnL>
                    <a:lnR w="12700" cap="flat" cmpd="sng" algn="ctr">
                      <a:solidFill>
                        <a:srgbClr val="DE0400"/>
                      </a:solidFill>
                      <a:prstDash val="solid"/>
                      <a:round/>
                      <a:headEnd type="none" w="med" len="med"/>
                      <a:tailEnd type="none" w="med" len="med"/>
                    </a:lnR>
                    <a:lnT w="12700" cap="flat" cmpd="sng" algn="ctr">
                      <a:solidFill>
                        <a:srgbClr val="DE0400"/>
                      </a:solidFill>
                      <a:prstDash val="solid"/>
                      <a:round/>
                      <a:headEnd type="none" w="med" len="med"/>
                      <a:tailEnd type="none" w="med" len="med"/>
                    </a:lnT>
                    <a:lnB w="12700" cap="flat" cmpd="sng" algn="ctr">
                      <a:solidFill>
                        <a:srgbClr val="DE0400"/>
                      </a:solidFill>
                      <a:prstDash val="solid"/>
                      <a:round/>
                      <a:headEnd type="none" w="med" len="med"/>
                      <a:tailEnd type="none" w="med" len="med"/>
                    </a:lnB>
                    <a:solidFill>
                      <a:srgbClr val="DCE6F1"/>
                    </a:solidFill>
                  </a:tcPr>
                </a:tc>
                <a:tc>
                  <a:txBody>
                    <a:bodyPr/>
                    <a:lstStyle/>
                    <a:p>
                      <a:pPr algn="ctr" rtl="0" fontAlgn="ctr"/>
                      <a:r>
                        <a:rPr lang="en-GB" sz="900" b="1" i="0" u="none" strike="noStrike">
                          <a:solidFill>
                            <a:srgbClr val="000000"/>
                          </a:solidFill>
                          <a:effectLst/>
                          <a:latin typeface="Vodafone Rg"/>
                        </a:rPr>
                        <a:t>Población pequeña</a:t>
                      </a:r>
                    </a:p>
                  </a:txBody>
                  <a:tcPr marL="8208" marR="8208" marT="8208" marB="0" anchor="ctr">
                    <a:lnL w="12700" cap="flat" cmpd="sng" algn="ctr">
                      <a:solidFill>
                        <a:srgbClr val="DE0400"/>
                      </a:solidFill>
                      <a:prstDash val="solid"/>
                      <a:round/>
                      <a:headEnd type="none" w="med" len="med"/>
                      <a:tailEnd type="none" w="med" len="med"/>
                    </a:lnL>
                    <a:lnR w="12700" cap="flat" cmpd="sng" algn="ctr">
                      <a:solidFill>
                        <a:srgbClr val="DE0400"/>
                      </a:solidFill>
                      <a:prstDash val="solid"/>
                      <a:round/>
                      <a:headEnd type="none" w="med" len="med"/>
                      <a:tailEnd type="none" w="med" len="med"/>
                    </a:lnR>
                    <a:lnT w="12700" cap="flat" cmpd="sng" algn="ctr">
                      <a:solidFill>
                        <a:srgbClr val="DE0400"/>
                      </a:solidFill>
                      <a:prstDash val="solid"/>
                      <a:round/>
                      <a:headEnd type="none" w="med" len="med"/>
                      <a:tailEnd type="none" w="med" len="med"/>
                    </a:lnT>
                    <a:lnB w="12700" cap="flat" cmpd="sng" algn="ctr">
                      <a:solidFill>
                        <a:srgbClr val="DE0400"/>
                      </a:solidFill>
                      <a:prstDash val="solid"/>
                      <a:round/>
                      <a:headEnd type="none" w="med" len="med"/>
                      <a:tailEnd type="none" w="med" len="med"/>
                    </a:lnB>
                    <a:solidFill>
                      <a:srgbClr val="DCE6F1"/>
                    </a:solidFill>
                  </a:tcPr>
                </a:tc>
              </a:tr>
              <a:tr h="188774">
                <a:tc vMerge="1">
                  <a:txBody>
                    <a:bodyPr/>
                    <a:lstStyle/>
                    <a:p>
                      <a:endParaRPr lang="en-GB"/>
                    </a:p>
                  </a:txBody>
                  <a:tcPr/>
                </a:tc>
                <a:tc>
                  <a:txBody>
                    <a:bodyPr/>
                    <a:lstStyle/>
                    <a:p>
                      <a:pPr algn="ctr" rtl="0" fontAlgn="ctr"/>
                      <a:r>
                        <a:rPr lang="en-GB" sz="1100" b="1" i="0" u="none" strike="noStrike">
                          <a:solidFill>
                            <a:srgbClr val="000000"/>
                          </a:solidFill>
                          <a:effectLst/>
                          <a:latin typeface="Vodafone Rg"/>
                        </a:rPr>
                        <a:t> </a:t>
                      </a:r>
                    </a:p>
                  </a:txBody>
                  <a:tcPr marL="8208" marR="8208" marT="8208" marB="0" anchor="ctr">
                    <a:lnL w="12700" cap="flat" cmpd="sng" algn="ctr">
                      <a:solidFill>
                        <a:srgbClr val="DE0400"/>
                      </a:solidFill>
                      <a:prstDash val="solid"/>
                      <a:round/>
                      <a:headEnd type="none" w="med" len="med"/>
                      <a:tailEnd type="none" w="med" len="med"/>
                    </a:lnL>
                    <a:lnR w="12700" cap="flat" cmpd="sng" algn="ctr">
                      <a:solidFill>
                        <a:srgbClr val="DE0400"/>
                      </a:solidFill>
                      <a:prstDash val="solid"/>
                      <a:round/>
                      <a:headEnd type="none" w="med" len="med"/>
                      <a:tailEnd type="none" w="med" len="med"/>
                    </a:lnR>
                    <a:lnT w="12700" cap="flat" cmpd="sng" algn="ctr">
                      <a:solidFill>
                        <a:srgbClr val="DE0400"/>
                      </a:solidFill>
                      <a:prstDash val="solid"/>
                      <a:round/>
                      <a:headEnd type="none" w="med" len="med"/>
                      <a:tailEnd type="none" w="med" len="med"/>
                    </a:lnT>
                    <a:lnB w="12700" cap="flat" cmpd="sng" algn="ctr">
                      <a:solidFill>
                        <a:srgbClr val="DE0400"/>
                      </a:solidFill>
                      <a:prstDash val="solid"/>
                      <a:round/>
                      <a:headEnd type="none" w="med" len="med"/>
                      <a:tailEnd type="none" w="med" len="med"/>
                    </a:lnB>
                    <a:solidFill>
                      <a:srgbClr val="DCE6F1"/>
                    </a:solidFill>
                  </a:tcPr>
                </a:tc>
                <a:tc>
                  <a:txBody>
                    <a:bodyPr/>
                    <a:lstStyle/>
                    <a:p>
                      <a:pPr algn="ctr" rtl="0" fontAlgn="ctr"/>
                      <a:r>
                        <a:rPr lang="en-GB" sz="1100" b="1" i="0" u="none" strike="noStrike">
                          <a:solidFill>
                            <a:srgbClr val="000000"/>
                          </a:solidFill>
                          <a:effectLst/>
                          <a:latin typeface="Vodafone Rg"/>
                        </a:rPr>
                        <a:t> </a:t>
                      </a:r>
                    </a:p>
                  </a:txBody>
                  <a:tcPr marL="8208" marR="8208" marT="8208" marB="0" anchor="ctr">
                    <a:lnL w="12700" cap="flat" cmpd="sng" algn="ctr">
                      <a:solidFill>
                        <a:srgbClr val="DE0400"/>
                      </a:solidFill>
                      <a:prstDash val="solid"/>
                      <a:round/>
                      <a:headEnd type="none" w="med" len="med"/>
                      <a:tailEnd type="none" w="med" len="med"/>
                    </a:lnL>
                    <a:lnR w="12700" cap="flat" cmpd="sng" algn="ctr">
                      <a:solidFill>
                        <a:srgbClr val="DE0400"/>
                      </a:solidFill>
                      <a:prstDash val="solid"/>
                      <a:round/>
                      <a:headEnd type="none" w="med" len="med"/>
                      <a:tailEnd type="none" w="med" len="med"/>
                    </a:lnR>
                    <a:lnT w="12700" cap="flat" cmpd="sng" algn="ctr">
                      <a:solidFill>
                        <a:srgbClr val="DE0400"/>
                      </a:solidFill>
                      <a:prstDash val="solid"/>
                      <a:round/>
                      <a:headEnd type="none" w="med" len="med"/>
                      <a:tailEnd type="none" w="med" len="med"/>
                    </a:lnT>
                    <a:lnB w="12700" cap="flat" cmpd="sng" algn="ctr">
                      <a:solidFill>
                        <a:srgbClr val="DE0400"/>
                      </a:solidFill>
                      <a:prstDash val="solid"/>
                      <a:round/>
                      <a:headEnd type="none" w="med" len="med"/>
                      <a:tailEnd type="none" w="med" len="med"/>
                    </a:lnB>
                    <a:solidFill>
                      <a:srgbClr val="DCE6F1"/>
                    </a:solidFill>
                  </a:tcPr>
                </a:tc>
                <a:tc>
                  <a:txBody>
                    <a:bodyPr/>
                    <a:lstStyle/>
                    <a:p>
                      <a:pPr algn="ctr" rtl="0" fontAlgn="ctr"/>
                      <a:r>
                        <a:rPr lang="en-GB" sz="1100" b="1" i="0" u="none" strike="noStrike">
                          <a:solidFill>
                            <a:srgbClr val="000000"/>
                          </a:solidFill>
                          <a:effectLst/>
                          <a:latin typeface="Vodafone Rg"/>
                        </a:rPr>
                        <a:t> </a:t>
                      </a:r>
                    </a:p>
                  </a:txBody>
                  <a:tcPr marL="8208" marR="8208" marT="8208" marB="0" anchor="ctr">
                    <a:lnL w="12700" cap="flat" cmpd="sng" algn="ctr">
                      <a:solidFill>
                        <a:srgbClr val="DE0400"/>
                      </a:solidFill>
                      <a:prstDash val="solid"/>
                      <a:round/>
                      <a:headEnd type="none" w="med" len="med"/>
                      <a:tailEnd type="none" w="med" len="med"/>
                    </a:lnL>
                    <a:lnR w="12700" cap="flat" cmpd="sng" algn="ctr">
                      <a:solidFill>
                        <a:srgbClr val="DE0400"/>
                      </a:solidFill>
                      <a:prstDash val="solid"/>
                      <a:round/>
                      <a:headEnd type="none" w="med" len="med"/>
                      <a:tailEnd type="none" w="med" len="med"/>
                    </a:lnR>
                    <a:lnT w="12700" cap="flat" cmpd="sng" algn="ctr">
                      <a:solidFill>
                        <a:srgbClr val="DE0400"/>
                      </a:solidFill>
                      <a:prstDash val="solid"/>
                      <a:round/>
                      <a:headEnd type="none" w="med" len="med"/>
                      <a:tailEnd type="none" w="med" len="med"/>
                    </a:lnT>
                    <a:lnB w="12700" cap="flat" cmpd="sng" algn="ctr">
                      <a:solidFill>
                        <a:srgbClr val="DE0400"/>
                      </a:solidFill>
                      <a:prstDash val="solid"/>
                      <a:round/>
                      <a:headEnd type="none" w="med" len="med"/>
                      <a:tailEnd type="none" w="med" len="med"/>
                    </a:lnB>
                    <a:solidFill>
                      <a:srgbClr val="DCE6F1"/>
                    </a:solidFill>
                  </a:tcPr>
                </a:tc>
                <a:tc>
                  <a:txBody>
                    <a:bodyPr/>
                    <a:lstStyle/>
                    <a:p>
                      <a:pPr algn="ctr" rtl="0" fontAlgn="ctr"/>
                      <a:r>
                        <a:rPr lang="en-GB" sz="1100" b="1" i="0" u="none" strike="noStrike">
                          <a:solidFill>
                            <a:srgbClr val="000000"/>
                          </a:solidFill>
                          <a:effectLst/>
                          <a:latin typeface="Vodafone Rg"/>
                        </a:rPr>
                        <a:t> </a:t>
                      </a:r>
                    </a:p>
                  </a:txBody>
                  <a:tcPr marL="8208" marR="8208" marT="8208" marB="0" anchor="ctr">
                    <a:lnL w="12700" cap="flat" cmpd="sng" algn="ctr">
                      <a:solidFill>
                        <a:srgbClr val="DE0400"/>
                      </a:solidFill>
                      <a:prstDash val="solid"/>
                      <a:round/>
                      <a:headEnd type="none" w="med" len="med"/>
                      <a:tailEnd type="none" w="med" len="med"/>
                    </a:lnL>
                    <a:lnR w="12700" cap="flat" cmpd="sng" algn="ctr">
                      <a:solidFill>
                        <a:srgbClr val="DE0400"/>
                      </a:solidFill>
                      <a:prstDash val="solid"/>
                      <a:round/>
                      <a:headEnd type="none" w="med" len="med"/>
                      <a:tailEnd type="none" w="med" len="med"/>
                    </a:lnR>
                    <a:lnT w="12700" cap="flat" cmpd="sng" algn="ctr">
                      <a:solidFill>
                        <a:srgbClr val="DE0400"/>
                      </a:solidFill>
                      <a:prstDash val="solid"/>
                      <a:round/>
                      <a:headEnd type="none" w="med" len="med"/>
                      <a:tailEnd type="none" w="med" len="med"/>
                    </a:lnT>
                    <a:lnB w="12700" cap="flat" cmpd="sng" algn="ctr">
                      <a:solidFill>
                        <a:srgbClr val="DE0400"/>
                      </a:solidFill>
                      <a:prstDash val="solid"/>
                      <a:round/>
                      <a:headEnd type="none" w="med" len="med"/>
                      <a:tailEnd type="none" w="med" len="med"/>
                    </a:lnB>
                    <a:solidFill>
                      <a:srgbClr val="DCE6F1"/>
                    </a:solidFill>
                  </a:tcPr>
                </a:tc>
                <a:tc>
                  <a:txBody>
                    <a:bodyPr/>
                    <a:lstStyle/>
                    <a:p>
                      <a:pPr algn="ctr" rtl="0" fontAlgn="ctr"/>
                      <a:r>
                        <a:rPr lang="en-GB" sz="1100" b="1" i="0" u="none" strike="noStrike">
                          <a:solidFill>
                            <a:srgbClr val="000000"/>
                          </a:solidFill>
                          <a:effectLst/>
                          <a:latin typeface="Vodafone Rg"/>
                        </a:rPr>
                        <a:t>X</a:t>
                      </a:r>
                    </a:p>
                  </a:txBody>
                  <a:tcPr marL="8208" marR="8208" marT="8208" marB="0" anchor="ctr">
                    <a:lnL w="12700" cap="flat" cmpd="sng" algn="ctr">
                      <a:solidFill>
                        <a:srgbClr val="DE0400"/>
                      </a:solidFill>
                      <a:prstDash val="solid"/>
                      <a:round/>
                      <a:headEnd type="none" w="med" len="med"/>
                      <a:tailEnd type="none" w="med" len="med"/>
                    </a:lnL>
                    <a:lnR w="12700" cap="flat" cmpd="sng" algn="ctr">
                      <a:solidFill>
                        <a:srgbClr val="DE0400"/>
                      </a:solidFill>
                      <a:prstDash val="solid"/>
                      <a:round/>
                      <a:headEnd type="none" w="med" len="med"/>
                      <a:tailEnd type="none" w="med" len="med"/>
                    </a:lnR>
                    <a:lnT w="12700" cap="flat" cmpd="sng" algn="ctr">
                      <a:solidFill>
                        <a:srgbClr val="DE0400"/>
                      </a:solidFill>
                      <a:prstDash val="solid"/>
                      <a:round/>
                      <a:headEnd type="none" w="med" len="med"/>
                      <a:tailEnd type="none" w="med" len="med"/>
                    </a:lnT>
                    <a:lnB w="12700" cap="flat" cmpd="sng" algn="ctr">
                      <a:solidFill>
                        <a:srgbClr val="DE0400"/>
                      </a:solidFill>
                      <a:prstDash val="solid"/>
                      <a:round/>
                      <a:headEnd type="none" w="med" len="med"/>
                      <a:tailEnd type="none" w="med" len="med"/>
                    </a:lnB>
                    <a:solidFill>
                      <a:srgbClr val="DCE6F1"/>
                    </a:solidFill>
                  </a:tcPr>
                </a:tc>
                <a:tc>
                  <a:txBody>
                    <a:bodyPr/>
                    <a:lstStyle/>
                    <a:p>
                      <a:pPr algn="ctr" rtl="0" fontAlgn="ctr"/>
                      <a:r>
                        <a:rPr lang="en-GB" sz="900" b="1" i="0" u="none" strike="noStrike">
                          <a:solidFill>
                            <a:srgbClr val="000000"/>
                          </a:solidFill>
                          <a:effectLst/>
                          <a:latin typeface="Vodafone Rg"/>
                        </a:rPr>
                        <a:t>Hot spot probablemente indoor</a:t>
                      </a:r>
                    </a:p>
                  </a:txBody>
                  <a:tcPr marL="8208" marR="8208" marT="8208" marB="0" anchor="ctr">
                    <a:lnL w="12700" cap="flat" cmpd="sng" algn="ctr">
                      <a:solidFill>
                        <a:srgbClr val="DE0400"/>
                      </a:solidFill>
                      <a:prstDash val="solid"/>
                      <a:round/>
                      <a:headEnd type="none" w="med" len="med"/>
                      <a:tailEnd type="none" w="med" len="med"/>
                    </a:lnL>
                    <a:lnR w="12700" cap="flat" cmpd="sng" algn="ctr">
                      <a:solidFill>
                        <a:srgbClr val="DE0400"/>
                      </a:solidFill>
                      <a:prstDash val="solid"/>
                      <a:round/>
                      <a:headEnd type="none" w="med" len="med"/>
                      <a:tailEnd type="none" w="med" len="med"/>
                    </a:lnR>
                    <a:lnT w="12700" cap="flat" cmpd="sng" algn="ctr">
                      <a:solidFill>
                        <a:srgbClr val="DE0400"/>
                      </a:solidFill>
                      <a:prstDash val="solid"/>
                      <a:round/>
                      <a:headEnd type="none" w="med" len="med"/>
                      <a:tailEnd type="none" w="med" len="med"/>
                    </a:lnT>
                    <a:lnB w="12700" cap="flat" cmpd="sng" algn="ctr">
                      <a:solidFill>
                        <a:srgbClr val="DE0400"/>
                      </a:solidFill>
                      <a:prstDash val="solid"/>
                      <a:round/>
                      <a:headEnd type="none" w="med" len="med"/>
                      <a:tailEnd type="none" w="med" len="med"/>
                    </a:lnB>
                    <a:solidFill>
                      <a:srgbClr val="DCE6F1"/>
                    </a:solidFill>
                  </a:tcPr>
                </a:tc>
              </a:tr>
              <a:tr h="188774">
                <a:tc rowSpan="7">
                  <a:txBody>
                    <a:bodyPr/>
                    <a:lstStyle/>
                    <a:p>
                      <a:pPr algn="ctr" rtl="0" fontAlgn="ctr"/>
                      <a:r>
                        <a:rPr lang="en-GB" sz="1100" b="1" i="0" u="none" strike="noStrike">
                          <a:solidFill>
                            <a:srgbClr val="000000"/>
                          </a:solidFill>
                          <a:effectLst/>
                          <a:latin typeface="Vodafone Rg"/>
                        </a:rPr>
                        <a:t>Configuraciones Doble Banda</a:t>
                      </a:r>
                    </a:p>
                  </a:txBody>
                  <a:tcPr marL="8208" marR="8208" marT="8208" marB="0" anchor="ctr">
                    <a:lnL w="12700" cap="flat" cmpd="sng" algn="ctr">
                      <a:solidFill>
                        <a:srgbClr val="DE0400"/>
                      </a:solidFill>
                      <a:prstDash val="solid"/>
                      <a:round/>
                      <a:headEnd type="none" w="med" len="med"/>
                      <a:tailEnd type="none" w="med" len="med"/>
                    </a:lnL>
                    <a:lnR w="12700" cap="flat" cmpd="sng" algn="ctr">
                      <a:solidFill>
                        <a:srgbClr val="DE0400"/>
                      </a:solidFill>
                      <a:prstDash val="solid"/>
                      <a:round/>
                      <a:headEnd type="none" w="med" len="med"/>
                      <a:tailEnd type="none" w="med" len="med"/>
                    </a:lnR>
                    <a:lnT w="12700" cap="flat" cmpd="sng" algn="ctr">
                      <a:solidFill>
                        <a:srgbClr val="DE0400"/>
                      </a:solidFill>
                      <a:prstDash val="solid"/>
                      <a:round/>
                      <a:headEnd type="none" w="med" len="med"/>
                      <a:tailEnd type="none" w="med" len="med"/>
                    </a:lnT>
                    <a:lnB w="12700" cap="flat" cmpd="sng" algn="ctr">
                      <a:solidFill>
                        <a:srgbClr val="DE0400"/>
                      </a:solidFill>
                      <a:prstDash val="solid"/>
                      <a:round/>
                      <a:headEnd type="none" w="med" len="med"/>
                      <a:tailEnd type="none" w="med" len="med"/>
                    </a:lnB>
                    <a:solidFill>
                      <a:srgbClr val="BFBFBF"/>
                    </a:solidFill>
                  </a:tcPr>
                </a:tc>
                <a:tc>
                  <a:txBody>
                    <a:bodyPr/>
                    <a:lstStyle/>
                    <a:p>
                      <a:pPr algn="ctr" rtl="0" fontAlgn="ctr"/>
                      <a:r>
                        <a:rPr lang="en-GB" sz="1100" b="1" i="0" u="none" strike="noStrike">
                          <a:solidFill>
                            <a:srgbClr val="000000"/>
                          </a:solidFill>
                          <a:effectLst/>
                          <a:latin typeface="Vodafone Rg"/>
                        </a:rPr>
                        <a:t> </a:t>
                      </a:r>
                    </a:p>
                  </a:txBody>
                  <a:tcPr marL="8208" marR="8208" marT="8208" marB="0" anchor="ctr">
                    <a:lnL w="12700" cap="flat" cmpd="sng" algn="ctr">
                      <a:solidFill>
                        <a:srgbClr val="DE0400"/>
                      </a:solidFill>
                      <a:prstDash val="solid"/>
                      <a:round/>
                      <a:headEnd type="none" w="med" len="med"/>
                      <a:tailEnd type="none" w="med" len="med"/>
                    </a:lnL>
                    <a:lnR w="12700" cap="flat" cmpd="sng" algn="ctr">
                      <a:solidFill>
                        <a:srgbClr val="DE0400"/>
                      </a:solidFill>
                      <a:prstDash val="solid"/>
                      <a:round/>
                      <a:headEnd type="none" w="med" len="med"/>
                      <a:tailEnd type="none" w="med" len="med"/>
                    </a:lnR>
                    <a:lnT w="12700" cap="flat" cmpd="sng" algn="ctr">
                      <a:solidFill>
                        <a:srgbClr val="DE0400"/>
                      </a:solidFill>
                      <a:prstDash val="solid"/>
                      <a:round/>
                      <a:headEnd type="none" w="med" len="med"/>
                      <a:tailEnd type="none" w="med" len="med"/>
                    </a:lnT>
                    <a:lnB w="12700" cap="flat" cmpd="sng" algn="ctr">
                      <a:solidFill>
                        <a:srgbClr val="DE0400"/>
                      </a:solidFill>
                      <a:prstDash val="solid"/>
                      <a:round/>
                      <a:headEnd type="none" w="med" len="med"/>
                      <a:tailEnd type="none" w="med" len="med"/>
                    </a:lnB>
                    <a:solidFill>
                      <a:srgbClr val="FDE9D9"/>
                    </a:solidFill>
                  </a:tcPr>
                </a:tc>
                <a:tc>
                  <a:txBody>
                    <a:bodyPr/>
                    <a:lstStyle/>
                    <a:p>
                      <a:pPr algn="ctr" rtl="0" fontAlgn="ctr"/>
                      <a:r>
                        <a:rPr lang="en-GB" sz="1100" b="1" i="0" u="none" strike="noStrike">
                          <a:solidFill>
                            <a:srgbClr val="000000"/>
                          </a:solidFill>
                          <a:effectLst/>
                          <a:latin typeface="Vodafone Rg"/>
                        </a:rPr>
                        <a:t>X</a:t>
                      </a:r>
                    </a:p>
                  </a:txBody>
                  <a:tcPr marL="8208" marR="8208" marT="8208" marB="0" anchor="ctr">
                    <a:lnL w="12700" cap="flat" cmpd="sng" algn="ctr">
                      <a:solidFill>
                        <a:srgbClr val="DE0400"/>
                      </a:solidFill>
                      <a:prstDash val="solid"/>
                      <a:round/>
                      <a:headEnd type="none" w="med" len="med"/>
                      <a:tailEnd type="none" w="med" len="med"/>
                    </a:lnL>
                    <a:lnR w="12700" cap="flat" cmpd="sng" algn="ctr">
                      <a:solidFill>
                        <a:srgbClr val="DE0400"/>
                      </a:solidFill>
                      <a:prstDash val="solid"/>
                      <a:round/>
                      <a:headEnd type="none" w="med" len="med"/>
                      <a:tailEnd type="none" w="med" len="med"/>
                    </a:lnR>
                    <a:lnT w="12700" cap="flat" cmpd="sng" algn="ctr">
                      <a:solidFill>
                        <a:srgbClr val="DE0400"/>
                      </a:solidFill>
                      <a:prstDash val="solid"/>
                      <a:round/>
                      <a:headEnd type="none" w="med" len="med"/>
                      <a:tailEnd type="none" w="med" len="med"/>
                    </a:lnT>
                    <a:lnB w="12700" cap="flat" cmpd="sng" algn="ctr">
                      <a:solidFill>
                        <a:srgbClr val="DE0400"/>
                      </a:solidFill>
                      <a:prstDash val="solid"/>
                      <a:round/>
                      <a:headEnd type="none" w="med" len="med"/>
                      <a:tailEnd type="none" w="med" len="med"/>
                    </a:lnB>
                    <a:solidFill>
                      <a:srgbClr val="FDE9D9"/>
                    </a:solidFill>
                  </a:tcPr>
                </a:tc>
                <a:tc>
                  <a:txBody>
                    <a:bodyPr/>
                    <a:lstStyle/>
                    <a:p>
                      <a:pPr algn="ctr" rtl="0" fontAlgn="ctr"/>
                      <a:r>
                        <a:rPr lang="en-GB" sz="1100" b="1" i="0" u="none" strike="noStrike">
                          <a:solidFill>
                            <a:srgbClr val="000000"/>
                          </a:solidFill>
                          <a:effectLst/>
                          <a:latin typeface="Vodafone Rg"/>
                        </a:rPr>
                        <a:t>X</a:t>
                      </a:r>
                    </a:p>
                  </a:txBody>
                  <a:tcPr marL="8208" marR="8208" marT="8208" marB="0" anchor="ctr">
                    <a:lnL w="12700" cap="flat" cmpd="sng" algn="ctr">
                      <a:solidFill>
                        <a:srgbClr val="DE0400"/>
                      </a:solidFill>
                      <a:prstDash val="solid"/>
                      <a:round/>
                      <a:headEnd type="none" w="med" len="med"/>
                      <a:tailEnd type="none" w="med" len="med"/>
                    </a:lnL>
                    <a:lnR w="12700" cap="flat" cmpd="sng" algn="ctr">
                      <a:solidFill>
                        <a:srgbClr val="DE0400"/>
                      </a:solidFill>
                      <a:prstDash val="solid"/>
                      <a:round/>
                      <a:headEnd type="none" w="med" len="med"/>
                      <a:tailEnd type="none" w="med" len="med"/>
                    </a:lnR>
                    <a:lnT w="12700" cap="flat" cmpd="sng" algn="ctr">
                      <a:solidFill>
                        <a:srgbClr val="DE0400"/>
                      </a:solidFill>
                      <a:prstDash val="solid"/>
                      <a:round/>
                      <a:headEnd type="none" w="med" len="med"/>
                      <a:tailEnd type="none" w="med" len="med"/>
                    </a:lnT>
                    <a:lnB w="12700" cap="flat" cmpd="sng" algn="ctr">
                      <a:solidFill>
                        <a:srgbClr val="DE0400"/>
                      </a:solidFill>
                      <a:prstDash val="solid"/>
                      <a:round/>
                      <a:headEnd type="none" w="med" len="med"/>
                      <a:tailEnd type="none" w="med" len="med"/>
                    </a:lnB>
                    <a:solidFill>
                      <a:srgbClr val="FDE9D9"/>
                    </a:solidFill>
                  </a:tcPr>
                </a:tc>
                <a:tc>
                  <a:txBody>
                    <a:bodyPr/>
                    <a:lstStyle/>
                    <a:p>
                      <a:pPr algn="ctr" rtl="0" fontAlgn="ctr"/>
                      <a:r>
                        <a:rPr lang="en-GB" sz="1100" b="1" i="0" u="none" strike="noStrike">
                          <a:solidFill>
                            <a:srgbClr val="000000"/>
                          </a:solidFill>
                          <a:effectLst/>
                          <a:latin typeface="Vodafone Rg"/>
                        </a:rPr>
                        <a:t> </a:t>
                      </a:r>
                    </a:p>
                  </a:txBody>
                  <a:tcPr marL="8208" marR="8208" marT="8208" marB="0" anchor="ctr">
                    <a:lnL w="12700" cap="flat" cmpd="sng" algn="ctr">
                      <a:solidFill>
                        <a:srgbClr val="DE0400"/>
                      </a:solidFill>
                      <a:prstDash val="solid"/>
                      <a:round/>
                      <a:headEnd type="none" w="med" len="med"/>
                      <a:tailEnd type="none" w="med" len="med"/>
                    </a:lnL>
                    <a:lnR w="12700" cap="flat" cmpd="sng" algn="ctr">
                      <a:solidFill>
                        <a:srgbClr val="DE0400"/>
                      </a:solidFill>
                      <a:prstDash val="solid"/>
                      <a:round/>
                      <a:headEnd type="none" w="med" len="med"/>
                      <a:tailEnd type="none" w="med" len="med"/>
                    </a:lnR>
                    <a:lnT w="12700" cap="flat" cmpd="sng" algn="ctr">
                      <a:solidFill>
                        <a:srgbClr val="DE0400"/>
                      </a:solidFill>
                      <a:prstDash val="solid"/>
                      <a:round/>
                      <a:headEnd type="none" w="med" len="med"/>
                      <a:tailEnd type="none" w="med" len="med"/>
                    </a:lnT>
                    <a:lnB w="12700" cap="flat" cmpd="sng" algn="ctr">
                      <a:solidFill>
                        <a:srgbClr val="DE0400"/>
                      </a:solidFill>
                      <a:prstDash val="solid"/>
                      <a:round/>
                      <a:headEnd type="none" w="med" len="med"/>
                      <a:tailEnd type="none" w="med" len="med"/>
                    </a:lnB>
                    <a:solidFill>
                      <a:srgbClr val="FDE9D9"/>
                    </a:solidFill>
                  </a:tcPr>
                </a:tc>
                <a:tc>
                  <a:txBody>
                    <a:bodyPr/>
                    <a:lstStyle/>
                    <a:p>
                      <a:pPr algn="ctr" rtl="0" fontAlgn="ctr"/>
                      <a:r>
                        <a:rPr lang="en-GB" sz="1100" b="1" i="0" u="none" strike="noStrike">
                          <a:solidFill>
                            <a:srgbClr val="000000"/>
                          </a:solidFill>
                          <a:effectLst/>
                          <a:latin typeface="Vodafone Rg"/>
                        </a:rPr>
                        <a:t> </a:t>
                      </a:r>
                    </a:p>
                  </a:txBody>
                  <a:tcPr marL="8208" marR="8208" marT="8208" marB="0" anchor="ctr">
                    <a:lnL w="12700" cap="flat" cmpd="sng" algn="ctr">
                      <a:solidFill>
                        <a:srgbClr val="DE0400"/>
                      </a:solidFill>
                      <a:prstDash val="solid"/>
                      <a:round/>
                      <a:headEnd type="none" w="med" len="med"/>
                      <a:tailEnd type="none" w="med" len="med"/>
                    </a:lnL>
                    <a:lnR w="12700" cap="flat" cmpd="sng" algn="ctr">
                      <a:solidFill>
                        <a:srgbClr val="DE0400"/>
                      </a:solidFill>
                      <a:prstDash val="solid"/>
                      <a:round/>
                      <a:headEnd type="none" w="med" len="med"/>
                      <a:tailEnd type="none" w="med" len="med"/>
                    </a:lnR>
                    <a:lnT w="12700" cap="flat" cmpd="sng" algn="ctr">
                      <a:solidFill>
                        <a:srgbClr val="DE0400"/>
                      </a:solidFill>
                      <a:prstDash val="solid"/>
                      <a:round/>
                      <a:headEnd type="none" w="med" len="med"/>
                      <a:tailEnd type="none" w="med" len="med"/>
                    </a:lnT>
                    <a:lnB w="12700" cap="flat" cmpd="sng" algn="ctr">
                      <a:solidFill>
                        <a:srgbClr val="DE0400"/>
                      </a:solidFill>
                      <a:prstDash val="solid"/>
                      <a:round/>
                      <a:headEnd type="none" w="med" len="med"/>
                      <a:tailEnd type="none" w="med" len="med"/>
                    </a:lnB>
                    <a:solidFill>
                      <a:srgbClr val="FDE9D9"/>
                    </a:solidFill>
                  </a:tcPr>
                </a:tc>
                <a:tc>
                  <a:txBody>
                    <a:bodyPr/>
                    <a:lstStyle/>
                    <a:p>
                      <a:pPr algn="ctr" rtl="0" fontAlgn="ctr"/>
                      <a:r>
                        <a:rPr lang="en-GB" sz="900" b="1" i="0" u="none" strike="noStrike">
                          <a:solidFill>
                            <a:srgbClr val="000000"/>
                          </a:solidFill>
                          <a:effectLst/>
                          <a:latin typeface="Vodafone Rg"/>
                        </a:rPr>
                        <a:t>Urbano</a:t>
                      </a:r>
                    </a:p>
                  </a:txBody>
                  <a:tcPr marL="8208" marR="8208" marT="8208" marB="0" anchor="ctr">
                    <a:lnL w="12700" cap="flat" cmpd="sng" algn="ctr">
                      <a:solidFill>
                        <a:srgbClr val="DE0400"/>
                      </a:solidFill>
                      <a:prstDash val="solid"/>
                      <a:round/>
                      <a:headEnd type="none" w="med" len="med"/>
                      <a:tailEnd type="none" w="med" len="med"/>
                    </a:lnL>
                    <a:lnR w="12700" cap="flat" cmpd="sng" algn="ctr">
                      <a:solidFill>
                        <a:srgbClr val="DE0400"/>
                      </a:solidFill>
                      <a:prstDash val="solid"/>
                      <a:round/>
                      <a:headEnd type="none" w="med" len="med"/>
                      <a:tailEnd type="none" w="med" len="med"/>
                    </a:lnR>
                    <a:lnT w="12700" cap="flat" cmpd="sng" algn="ctr">
                      <a:solidFill>
                        <a:srgbClr val="DE0400"/>
                      </a:solidFill>
                      <a:prstDash val="solid"/>
                      <a:round/>
                      <a:headEnd type="none" w="med" len="med"/>
                      <a:tailEnd type="none" w="med" len="med"/>
                    </a:lnT>
                    <a:lnB w="12700" cap="flat" cmpd="sng" algn="ctr">
                      <a:solidFill>
                        <a:srgbClr val="DE0400"/>
                      </a:solidFill>
                      <a:prstDash val="solid"/>
                      <a:round/>
                      <a:headEnd type="none" w="med" len="med"/>
                      <a:tailEnd type="none" w="med" len="med"/>
                    </a:lnB>
                    <a:solidFill>
                      <a:srgbClr val="FDE9D9"/>
                    </a:solidFill>
                  </a:tcPr>
                </a:tc>
              </a:tr>
              <a:tr h="188774">
                <a:tc vMerge="1">
                  <a:txBody>
                    <a:bodyPr/>
                    <a:lstStyle/>
                    <a:p>
                      <a:endParaRPr lang="en-GB"/>
                    </a:p>
                  </a:txBody>
                  <a:tcPr/>
                </a:tc>
                <a:tc>
                  <a:txBody>
                    <a:bodyPr/>
                    <a:lstStyle/>
                    <a:p>
                      <a:pPr algn="ctr" rtl="0" fontAlgn="ctr"/>
                      <a:r>
                        <a:rPr lang="en-GB" sz="1100" b="1" i="0" u="none" strike="noStrike">
                          <a:solidFill>
                            <a:srgbClr val="000000"/>
                          </a:solidFill>
                          <a:effectLst/>
                          <a:latin typeface="Vodafone Rg"/>
                        </a:rPr>
                        <a:t>X</a:t>
                      </a:r>
                    </a:p>
                  </a:txBody>
                  <a:tcPr marL="8208" marR="8208" marT="8208" marB="0" anchor="ctr">
                    <a:lnL w="12700" cap="flat" cmpd="sng" algn="ctr">
                      <a:solidFill>
                        <a:srgbClr val="DE0400"/>
                      </a:solidFill>
                      <a:prstDash val="solid"/>
                      <a:round/>
                      <a:headEnd type="none" w="med" len="med"/>
                      <a:tailEnd type="none" w="med" len="med"/>
                    </a:lnL>
                    <a:lnR w="12700" cap="flat" cmpd="sng" algn="ctr">
                      <a:solidFill>
                        <a:srgbClr val="DE0400"/>
                      </a:solidFill>
                      <a:prstDash val="solid"/>
                      <a:round/>
                      <a:headEnd type="none" w="med" len="med"/>
                      <a:tailEnd type="none" w="med" len="med"/>
                    </a:lnR>
                    <a:lnT w="12700" cap="flat" cmpd="sng" algn="ctr">
                      <a:solidFill>
                        <a:srgbClr val="DE0400"/>
                      </a:solidFill>
                      <a:prstDash val="solid"/>
                      <a:round/>
                      <a:headEnd type="none" w="med" len="med"/>
                      <a:tailEnd type="none" w="med" len="med"/>
                    </a:lnT>
                    <a:lnB w="12700" cap="flat" cmpd="sng" algn="ctr">
                      <a:solidFill>
                        <a:srgbClr val="DE0400"/>
                      </a:solidFill>
                      <a:prstDash val="solid"/>
                      <a:round/>
                      <a:headEnd type="none" w="med" len="med"/>
                      <a:tailEnd type="none" w="med" len="med"/>
                    </a:lnB>
                    <a:solidFill>
                      <a:srgbClr val="FDE9D9"/>
                    </a:solidFill>
                  </a:tcPr>
                </a:tc>
                <a:tc>
                  <a:txBody>
                    <a:bodyPr/>
                    <a:lstStyle/>
                    <a:p>
                      <a:pPr algn="ctr" rtl="0" fontAlgn="ctr"/>
                      <a:r>
                        <a:rPr lang="en-GB" sz="1100" b="1" i="0" u="none" strike="noStrike">
                          <a:solidFill>
                            <a:srgbClr val="000000"/>
                          </a:solidFill>
                          <a:effectLst/>
                          <a:latin typeface="Vodafone Rg"/>
                        </a:rPr>
                        <a:t>X</a:t>
                      </a:r>
                    </a:p>
                  </a:txBody>
                  <a:tcPr marL="8208" marR="8208" marT="8208" marB="0" anchor="ctr">
                    <a:lnL w="12700" cap="flat" cmpd="sng" algn="ctr">
                      <a:solidFill>
                        <a:srgbClr val="DE0400"/>
                      </a:solidFill>
                      <a:prstDash val="solid"/>
                      <a:round/>
                      <a:headEnd type="none" w="med" len="med"/>
                      <a:tailEnd type="none" w="med" len="med"/>
                    </a:lnL>
                    <a:lnR w="12700" cap="flat" cmpd="sng" algn="ctr">
                      <a:solidFill>
                        <a:srgbClr val="DE0400"/>
                      </a:solidFill>
                      <a:prstDash val="solid"/>
                      <a:round/>
                      <a:headEnd type="none" w="med" len="med"/>
                      <a:tailEnd type="none" w="med" len="med"/>
                    </a:lnR>
                    <a:lnT w="12700" cap="flat" cmpd="sng" algn="ctr">
                      <a:solidFill>
                        <a:srgbClr val="DE0400"/>
                      </a:solidFill>
                      <a:prstDash val="solid"/>
                      <a:round/>
                      <a:headEnd type="none" w="med" len="med"/>
                      <a:tailEnd type="none" w="med" len="med"/>
                    </a:lnT>
                    <a:lnB w="12700" cap="flat" cmpd="sng" algn="ctr">
                      <a:solidFill>
                        <a:srgbClr val="DE0400"/>
                      </a:solidFill>
                      <a:prstDash val="solid"/>
                      <a:round/>
                      <a:headEnd type="none" w="med" len="med"/>
                      <a:tailEnd type="none" w="med" len="med"/>
                    </a:lnB>
                    <a:solidFill>
                      <a:srgbClr val="FDE9D9"/>
                    </a:solidFill>
                  </a:tcPr>
                </a:tc>
                <a:tc>
                  <a:txBody>
                    <a:bodyPr/>
                    <a:lstStyle/>
                    <a:p>
                      <a:pPr algn="ctr" rtl="0" fontAlgn="ctr"/>
                      <a:r>
                        <a:rPr lang="en-GB" sz="1100" b="1" i="0" u="none" strike="noStrike">
                          <a:solidFill>
                            <a:srgbClr val="000000"/>
                          </a:solidFill>
                          <a:effectLst/>
                          <a:latin typeface="Vodafone Rg"/>
                        </a:rPr>
                        <a:t> </a:t>
                      </a:r>
                    </a:p>
                  </a:txBody>
                  <a:tcPr marL="8208" marR="8208" marT="8208" marB="0" anchor="ctr">
                    <a:lnL w="12700" cap="flat" cmpd="sng" algn="ctr">
                      <a:solidFill>
                        <a:srgbClr val="DE0400"/>
                      </a:solidFill>
                      <a:prstDash val="solid"/>
                      <a:round/>
                      <a:headEnd type="none" w="med" len="med"/>
                      <a:tailEnd type="none" w="med" len="med"/>
                    </a:lnL>
                    <a:lnR w="12700" cap="flat" cmpd="sng" algn="ctr">
                      <a:solidFill>
                        <a:srgbClr val="DE0400"/>
                      </a:solidFill>
                      <a:prstDash val="solid"/>
                      <a:round/>
                      <a:headEnd type="none" w="med" len="med"/>
                      <a:tailEnd type="none" w="med" len="med"/>
                    </a:lnR>
                    <a:lnT w="12700" cap="flat" cmpd="sng" algn="ctr">
                      <a:solidFill>
                        <a:srgbClr val="DE0400"/>
                      </a:solidFill>
                      <a:prstDash val="solid"/>
                      <a:round/>
                      <a:headEnd type="none" w="med" len="med"/>
                      <a:tailEnd type="none" w="med" len="med"/>
                    </a:lnT>
                    <a:lnB w="12700" cap="flat" cmpd="sng" algn="ctr">
                      <a:solidFill>
                        <a:srgbClr val="DE0400"/>
                      </a:solidFill>
                      <a:prstDash val="solid"/>
                      <a:round/>
                      <a:headEnd type="none" w="med" len="med"/>
                      <a:tailEnd type="none" w="med" len="med"/>
                    </a:lnB>
                    <a:solidFill>
                      <a:srgbClr val="FDE9D9"/>
                    </a:solidFill>
                  </a:tcPr>
                </a:tc>
                <a:tc>
                  <a:txBody>
                    <a:bodyPr/>
                    <a:lstStyle/>
                    <a:p>
                      <a:pPr algn="ctr" rtl="0" fontAlgn="ctr"/>
                      <a:r>
                        <a:rPr lang="en-GB" sz="1100" b="1" i="0" u="none" strike="noStrike">
                          <a:solidFill>
                            <a:srgbClr val="000000"/>
                          </a:solidFill>
                          <a:effectLst/>
                          <a:latin typeface="Vodafone Rg"/>
                        </a:rPr>
                        <a:t> </a:t>
                      </a:r>
                    </a:p>
                  </a:txBody>
                  <a:tcPr marL="8208" marR="8208" marT="8208" marB="0" anchor="ctr">
                    <a:lnL w="12700" cap="flat" cmpd="sng" algn="ctr">
                      <a:solidFill>
                        <a:srgbClr val="DE0400"/>
                      </a:solidFill>
                      <a:prstDash val="solid"/>
                      <a:round/>
                      <a:headEnd type="none" w="med" len="med"/>
                      <a:tailEnd type="none" w="med" len="med"/>
                    </a:lnL>
                    <a:lnR w="12700" cap="flat" cmpd="sng" algn="ctr">
                      <a:solidFill>
                        <a:srgbClr val="DE0400"/>
                      </a:solidFill>
                      <a:prstDash val="solid"/>
                      <a:round/>
                      <a:headEnd type="none" w="med" len="med"/>
                      <a:tailEnd type="none" w="med" len="med"/>
                    </a:lnR>
                    <a:lnT w="12700" cap="flat" cmpd="sng" algn="ctr">
                      <a:solidFill>
                        <a:srgbClr val="DE0400"/>
                      </a:solidFill>
                      <a:prstDash val="solid"/>
                      <a:round/>
                      <a:headEnd type="none" w="med" len="med"/>
                      <a:tailEnd type="none" w="med" len="med"/>
                    </a:lnT>
                    <a:lnB w="12700" cap="flat" cmpd="sng" algn="ctr">
                      <a:solidFill>
                        <a:srgbClr val="DE0400"/>
                      </a:solidFill>
                      <a:prstDash val="solid"/>
                      <a:round/>
                      <a:headEnd type="none" w="med" len="med"/>
                      <a:tailEnd type="none" w="med" len="med"/>
                    </a:lnB>
                    <a:solidFill>
                      <a:srgbClr val="FDE9D9"/>
                    </a:solidFill>
                  </a:tcPr>
                </a:tc>
                <a:tc>
                  <a:txBody>
                    <a:bodyPr/>
                    <a:lstStyle/>
                    <a:p>
                      <a:pPr algn="ctr" rtl="0" fontAlgn="ctr"/>
                      <a:r>
                        <a:rPr lang="en-GB" sz="1100" b="1" i="0" u="none" strike="noStrike">
                          <a:solidFill>
                            <a:srgbClr val="000000"/>
                          </a:solidFill>
                          <a:effectLst/>
                          <a:latin typeface="Vodafone Rg"/>
                        </a:rPr>
                        <a:t> </a:t>
                      </a:r>
                    </a:p>
                  </a:txBody>
                  <a:tcPr marL="8208" marR="8208" marT="8208" marB="0" anchor="ctr">
                    <a:lnL w="12700" cap="flat" cmpd="sng" algn="ctr">
                      <a:solidFill>
                        <a:srgbClr val="DE0400"/>
                      </a:solidFill>
                      <a:prstDash val="solid"/>
                      <a:round/>
                      <a:headEnd type="none" w="med" len="med"/>
                      <a:tailEnd type="none" w="med" len="med"/>
                    </a:lnL>
                    <a:lnR w="12700" cap="flat" cmpd="sng" algn="ctr">
                      <a:solidFill>
                        <a:srgbClr val="DE0400"/>
                      </a:solidFill>
                      <a:prstDash val="solid"/>
                      <a:round/>
                      <a:headEnd type="none" w="med" len="med"/>
                      <a:tailEnd type="none" w="med" len="med"/>
                    </a:lnR>
                    <a:lnT w="12700" cap="flat" cmpd="sng" algn="ctr">
                      <a:solidFill>
                        <a:srgbClr val="DE0400"/>
                      </a:solidFill>
                      <a:prstDash val="solid"/>
                      <a:round/>
                      <a:headEnd type="none" w="med" len="med"/>
                      <a:tailEnd type="none" w="med" len="med"/>
                    </a:lnT>
                    <a:lnB w="12700" cap="flat" cmpd="sng" algn="ctr">
                      <a:solidFill>
                        <a:srgbClr val="DE0400"/>
                      </a:solidFill>
                      <a:prstDash val="solid"/>
                      <a:round/>
                      <a:headEnd type="none" w="med" len="med"/>
                      <a:tailEnd type="none" w="med" len="med"/>
                    </a:lnB>
                    <a:solidFill>
                      <a:srgbClr val="FDE9D9"/>
                    </a:solidFill>
                  </a:tcPr>
                </a:tc>
                <a:tc>
                  <a:txBody>
                    <a:bodyPr/>
                    <a:lstStyle/>
                    <a:p>
                      <a:pPr algn="ctr" rtl="0" fontAlgn="ctr"/>
                      <a:r>
                        <a:rPr lang="en-GB" sz="900" b="1" i="0" u="none" strike="noStrike">
                          <a:solidFill>
                            <a:srgbClr val="000000"/>
                          </a:solidFill>
                          <a:effectLst/>
                          <a:latin typeface="Vodafone Rg"/>
                        </a:rPr>
                        <a:t>Zona Ran Sharing roja</a:t>
                      </a:r>
                    </a:p>
                  </a:txBody>
                  <a:tcPr marL="8208" marR="8208" marT="8208" marB="0" anchor="ctr">
                    <a:lnL w="12700" cap="flat" cmpd="sng" algn="ctr">
                      <a:solidFill>
                        <a:srgbClr val="DE0400"/>
                      </a:solidFill>
                      <a:prstDash val="solid"/>
                      <a:round/>
                      <a:headEnd type="none" w="med" len="med"/>
                      <a:tailEnd type="none" w="med" len="med"/>
                    </a:lnL>
                    <a:lnR w="12700" cap="flat" cmpd="sng" algn="ctr">
                      <a:solidFill>
                        <a:srgbClr val="DE0400"/>
                      </a:solidFill>
                      <a:prstDash val="solid"/>
                      <a:round/>
                      <a:headEnd type="none" w="med" len="med"/>
                      <a:tailEnd type="none" w="med" len="med"/>
                    </a:lnR>
                    <a:lnT w="12700" cap="flat" cmpd="sng" algn="ctr">
                      <a:solidFill>
                        <a:srgbClr val="DE0400"/>
                      </a:solidFill>
                      <a:prstDash val="solid"/>
                      <a:round/>
                      <a:headEnd type="none" w="med" len="med"/>
                      <a:tailEnd type="none" w="med" len="med"/>
                    </a:lnT>
                    <a:lnB w="12700" cap="flat" cmpd="sng" algn="ctr">
                      <a:solidFill>
                        <a:srgbClr val="DE0400"/>
                      </a:solidFill>
                      <a:prstDash val="solid"/>
                      <a:round/>
                      <a:headEnd type="none" w="med" len="med"/>
                      <a:tailEnd type="none" w="med" len="med"/>
                    </a:lnB>
                    <a:solidFill>
                      <a:srgbClr val="FDE9D9"/>
                    </a:solidFill>
                  </a:tcPr>
                </a:tc>
              </a:tr>
              <a:tr h="188774">
                <a:tc vMerge="1">
                  <a:txBody>
                    <a:bodyPr/>
                    <a:lstStyle/>
                    <a:p>
                      <a:endParaRPr lang="en-GB"/>
                    </a:p>
                  </a:txBody>
                  <a:tcPr/>
                </a:tc>
                <a:tc>
                  <a:txBody>
                    <a:bodyPr/>
                    <a:lstStyle/>
                    <a:p>
                      <a:pPr algn="ctr" rtl="0" fontAlgn="ctr"/>
                      <a:r>
                        <a:rPr lang="en-GB" sz="1100" b="1" i="0" u="none" strike="noStrike">
                          <a:solidFill>
                            <a:srgbClr val="000000"/>
                          </a:solidFill>
                          <a:effectLst/>
                          <a:latin typeface="Vodafone Rg"/>
                        </a:rPr>
                        <a:t> </a:t>
                      </a:r>
                    </a:p>
                  </a:txBody>
                  <a:tcPr marL="8208" marR="8208" marT="8208" marB="0" anchor="ctr">
                    <a:lnL w="12700" cap="flat" cmpd="sng" algn="ctr">
                      <a:solidFill>
                        <a:srgbClr val="DE0400"/>
                      </a:solidFill>
                      <a:prstDash val="solid"/>
                      <a:round/>
                      <a:headEnd type="none" w="med" len="med"/>
                      <a:tailEnd type="none" w="med" len="med"/>
                    </a:lnL>
                    <a:lnR w="12700" cap="flat" cmpd="sng" algn="ctr">
                      <a:solidFill>
                        <a:srgbClr val="DE0400"/>
                      </a:solidFill>
                      <a:prstDash val="solid"/>
                      <a:round/>
                      <a:headEnd type="none" w="med" len="med"/>
                      <a:tailEnd type="none" w="med" len="med"/>
                    </a:lnR>
                    <a:lnT w="12700" cap="flat" cmpd="sng" algn="ctr">
                      <a:solidFill>
                        <a:srgbClr val="DE0400"/>
                      </a:solidFill>
                      <a:prstDash val="solid"/>
                      <a:round/>
                      <a:headEnd type="none" w="med" len="med"/>
                      <a:tailEnd type="none" w="med" len="med"/>
                    </a:lnT>
                    <a:lnB w="12700" cap="flat" cmpd="sng" algn="ctr">
                      <a:solidFill>
                        <a:srgbClr val="DE0400"/>
                      </a:solidFill>
                      <a:prstDash val="solid"/>
                      <a:round/>
                      <a:headEnd type="none" w="med" len="med"/>
                      <a:tailEnd type="none" w="med" len="med"/>
                    </a:lnB>
                    <a:solidFill>
                      <a:srgbClr val="FDE9D9"/>
                    </a:solidFill>
                  </a:tcPr>
                </a:tc>
                <a:tc>
                  <a:txBody>
                    <a:bodyPr/>
                    <a:lstStyle/>
                    <a:p>
                      <a:pPr algn="ctr" rtl="0" fontAlgn="ctr"/>
                      <a:r>
                        <a:rPr lang="en-GB" sz="1100" b="1" i="0" u="none" strike="noStrike">
                          <a:solidFill>
                            <a:srgbClr val="000000"/>
                          </a:solidFill>
                          <a:effectLst/>
                          <a:latin typeface="Vodafone Rg"/>
                        </a:rPr>
                        <a:t>X</a:t>
                      </a:r>
                    </a:p>
                  </a:txBody>
                  <a:tcPr marL="8208" marR="8208" marT="8208" marB="0" anchor="ctr">
                    <a:lnL w="12700" cap="flat" cmpd="sng" algn="ctr">
                      <a:solidFill>
                        <a:srgbClr val="DE0400"/>
                      </a:solidFill>
                      <a:prstDash val="solid"/>
                      <a:round/>
                      <a:headEnd type="none" w="med" len="med"/>
                      <a:tailEnd type="none" w="med" len="med"/>
                    </a:lnL>
                    <a:lnR w="12700" cap="flat" cmpd="sng" algn="ctr">
                      <a:solidFill>
                        <a:srgbClr val="DE0400"/>
                      </a:solidFill>
                      <a:prstDash val="solid"/>
                      <a:round/>
                      <a:headEnd type="none" w="med" len="med"/>
                      <a:tailEnd type="none" w="med" len="med"/>
                    </a:lnR>
                    <a:lnT w="12700" cap="flat" cmpd="sng" algn="ctr">
                      <a:solidFill>
                        <a:srgbClr val="DE0400"/>
                      </a:solidFill>
                      <a:prstDash val="solid"/>
                      <a:round/>
                      <a:headEnd type="none" w="med" len="med"/>
                      <a:tailEnd type="none" w="med" len="med"/>
                    </a:lnT>
                    <a:lnB w="12700" cap="flat" cmpd="sng" algn="ctr">
                      <a:solidFill>
                        <a:srgbClr val="DE0400"/>
                      </a:solidFill>
                      <a:prstDash val="solid"/>
                      <a:round/>
                      <a:headEnd type="none" w="med" len="med"/>
                      <a:tailEnd type="none" w="med" len="med"/>
                    </a:lnB>
                    <a:solidFill>
                      <a:srgbClr val="FDE9D9"/>
                    </a:solidFill>
                  </a:tcPr>
                </a:tc>
                <a:tc>
                  <a:txBody>
                    <a:bodyPr/>
                    <a:lstStyle/>
                    <a:p>
                      <a:pPr algn="ctr" rtl="0" fontAlgn="ctr"/>
                      <a:r>
                        <a:rPr lang="en-GB" sz="1100" b="1" i="0" u="none" strike="noStrike">
                          <a:solidFill>
                            <a:srgbClr val="000000"/>
                          </a:solidFill>
                          <a:effectLst/>
                          <a:latin typeface="Vodafone Rg"/>
                        </a:rPr>
                        <a:t> </a:t>
                      </a:r>
                    </a:p>
                  </a:txBody>
                  <a:tcPr marL="8208" marR="8208" marT="8208" marB="0" anchor="ctr">
                    <a:lnL w="12700" cap="flat" cmpd="sng" algn="ctr">
                      <a:solidFill>
                        <a:srgbClr val="DE0400"/>
                      </a:solidFill>
                      <a:prstDash val="solid"/>
                      <a:round/>
                      <a:headEnd type="none" w="med" len="med"/>
                      <a:tailEnd type="none" w="med" len="med"/>
                    </a:lnL>
                    <a:lnR w="12700" cap="flat" cmpd="sng" algn="ctr">
                      <a:solidFill>
                        <a:srgbClr val="DE0400"/>
                      </a:solidFill>
                      <a:prstDash val="solid"/>
                      <a:round/>
                      <a:headEnd type="none" w="med" len="med"/>
                      <a:tailEnd type="none" w="med" len="med"/>
                    </a:lnR>
                    <a:lnT w="12700" cap="flat" cmpd="sng" algn="ctr">
                      <a:solidFill>
                        <a:srgbClr val="DE0400"/>
                      </a:solidFill>
                      <a:prstDash val="solid"/>
                      <a:round/>
                      <a:headEnd type="none" w="med" len="med"/>
                      <a:tailEnd type="none" w="med" len="med"/>
                    </a:lnT>
                    <a:lnB w="12700" cap="flat" cmpd="sng" algn="ctr">
                      <a:solidFill>
                        <a:srgbClr val="DE0400"/>
                      </a:solidFill>
                      <a:prstDash val="solid"/>
                      <a:round/>
                      <a:headEnd type="none" w="med" len="med"/>
                      <a:tailEnd type="none" w="med" len="med"/>
                    </a:lnB>
                    <a:solidFill>
                      <a:srgbClr val="FDE9D9"/>
                    </a:solidFill>
                  </a:tcPr>
                </a:tc>
                <a:tc>
                  <a:txBody>
                    <a:bodyPr/>
                    <a:lstStyle/>
                    <a:p>
                      <a:pPr algn="ctr" rtl="0" fontAlgn="ctr"/>
                      <a:r>
                        <a:rPr lang="en-GB" sz="1100" b="1" i="0" u="none" strike="noStrike">
                          <a:solidFill>
                            <a:srgbClr val="000000"/>
                          </a:solidFill>
                          <a:effectLst/>
                          <a:latin typeface="Vodafone Rg"/>
                        </a:rPr>
                        <a:t>X</a:t>
                      </a:r>
                    </a:p>
                  </a:txBody>
                  <a:tcPr marL="8208" marR="8208" marT="8208" marB="0" anchor="ctr">
                    <a:lnL w="12700" cap="flat" cmpd="sng" algn="ctr">
                      <a:solidFill>
                        <a:srgbClr val="DE0400"/>
                      </a:solidFill>
                      <a:prstDash val="solid"/>
                      <a:round/>
                      <a:headEnd type="none" w="med" len="med"/>
                      <a:tailEnd type="none" w="med" len="med"/>
                    </a:lnL>
                    <a:lnR w="12700" cap="flat" cmpd="sng" algn="ctr">
                      <a:solidFill>
                        <a:srgbClr val="DE0400"/>
                      </a:solidFill>
                      <a:prstDash val="solid"/>
                      <a:round/>
                      <a:headEnd type="none" w="med" len="med"/>
                      <a:tailEnd type="none" w="med" len="med"/>
                    </a:lnR>
                    <a:lnT w="12700" cap="flat" cmpd="sng" algn="ctr">
                      <a:solidFill>
                        <a:srgbClr val="DE0400"/>
                      </a:solidFill>
                      <a:prstDash val="solid"/>
                      <a:round/>
                      <a:headEnd type="none" w="med" len="med"/>
                      <a:tailEnd type="none" w="med" len="med"/>
                    </a:lnT>
                    <a:lnB w="12700" cap="flat" cmpd="sng" algn="ctr">
                      <a:solidFill>
                        <a:srgbClr val="DE0400"/>
                      </a:solidFill>
                      <a:prstDash val="solid"/>
                      <a:round/>
                      <a:headEnd type="none" w="med" len="med"/>
                      <a:tailEnd type="none" w="med" len="med"/>
                    </a:lnB>
                    <a:solidFill>
                      <a:srgbClr val="FDE9D9"/>
                    </a:solidFill>
                  </a:tcPr>
                </a:tc>
                <a:tc>
                  <a:txBody>
                    <a:bodyPr/>
                    <a:lstStyle/>
                    <a:p>
                      <a:pPr algn="ctr" rtl="0" fontAlgn="ctr"/>
                      <a:r>
                        <a:rPr lang="en-GB" sz="1100" b="1" i="0" u="none" strike="noStrike">
                          <a:solidFill>
                            <a:srgbClr val="000000"/>
                          </a:solidFill>
                          <a:effectLst/>
                          <a:latin typeface="Vodafone Rg"/>
                        </a:rPr>
                        <a:t> </a:t>
                      </a:r>
                    </a:p>
                  </a:txBody>
                  <a:tcPr marL="8208" marR="8208" marT="8208" marB="0" anchor="ctr">
                    <a:lnL w="12700" cap="flat" cmpd="sng" algn="ctr">
                      <a:solidFill>
                        <a:srgbClr val="DE0400"/>
                      </a:solidFill>
                      <a:prstDash val="solid"/>
                      <a:round/>
                      <a:headEnd type="none" w="med" len="med"/>
                      <a:tailEnd type="none" w="med" len="med"/>
                    </a:lnL>
                    <a:lnR w="12700" cap="flat" cmpd="sng" algn="ctr">
                      <a:solidFill>
                        <a:srgbClr val="DE0400"/>
                      </a:solidFill>
                      <a:prstDash val="solid"/>
                      <a:round/>
                      <a:headEnd type="none" w="med" len="med"/>
                      <a:tailEnd type="none" w="med" len="med"/>
                    </a:lnR>
                    <a:lnT w="12700" cap="flat" cmpd="sng" algn="ctr">
                      <a:solidFill>
                        <a:srgbClr val="DE0400"/>
                      </a:solidFill>
                      <a:prstDash val="solid"/>
                      <a:round/>
                      <a:headEnd type="none" w="med" len="med"/>
                      <a:tailEnd type="none" w="med" len="med"/>
                    </a:lnT>
                    <a:lnB w="12700" cap="flat" cmpd="sng" algn="ctr">
                      <a:solidFill>
                        <a:srgbClr val="DE0400"/>
                      </a:solidFill>
                      <a:prstDash val="solid"/>
                      <a:round/>
                      <a:headEnd type="none" w="med" len="med"/>
                      <a:tailEnd type="none" w="med" len="med"/>
                    </a:lnB>
                    <a:solidFill>
                      <a:srgbClr val="FDE9D9"/>
                    </a:solidFill>
                  </a:tcPr>
                </a:tc>
                <a:tc>
                  <a:txBody>
                    <a:bodyPr/>
                    <a:lstStyle/>
                    <a:p>
                      <a:pPr algn="ctr" rtl="0" fontAlgn="ctr"/>
                      <a:r>
                        <a:rPr lang="en-GB" sz="900" b="1" i="0" u="none" strike="noStrike">
                          <a:solidFill>
                            <a:srgbClr val="000000"/>
                          </a:solidFill>
                          <a:effectLst/>
                          <a:latin typeface="Vodafone Rg"/>
                        </a:rPr>
                        <a:t>Población pequeña,</a:t>
                      </a:r>
                    </a:p>
                  </a:txBody>
                  <a:tcPr marL="8208" marR="8208" marT="8208" marB="0" anchor="ctr">
                    <a:lnL w="12700" cap="flat" cmpd="sng" algn="ctr">
                      <a:solidFill>
                        <a:srgbClr val="DE0400"/>
                      </a:solidFill>
                      <a:prstDash val="solid"/>
                      <a:round/>
                      <a:headEnd type="none" w="med" len="med"/>
                      <a:tailEnd type="none" w="med" len="med"/>
                    </a:lnL>
                    <a:lnR w="12700" cap="flat" cmpd="sng" algn="ctr">
                      <a:solidFill>
                        <a:srgbClr val="DE0400"/>
                      </a:solidFill>
                      <a:prstDash val="solid"/>
                      <a:round/>
                      <a:headEnd type="none" w="med" len="med"/>
                      <a:tailEnd type="none" w="med" len="med"/>
                    </a:lnR>
                    <a:lnT w="12700" cap="flat" cmpd="sng" algn="ctr">
                      <a:solidFill>
                        <a:srgbClr val="DE0400"/>
                      </a:solidFill>
                      <a:prstDash val="solid"/>
                      <a:round/>
                      <a:headEnd type="none" w="med" len="med"/>
                      <a:tailEnd type="none" w="med" len="med"/>
                    </a:lnT>
                    <a:lnB w="12700" cap="flat" cmpd="sng" algn="ctr">
                      <a:solidFill>
                        <a:srgbClr val="DE0400"/>
                      </a:solidFill>
                      <a:prstDash val="solid"/>
                      <a:round/>
                      <a:headEnd type="none" w="med" len="med"/>
                      <a:tailEnd type="none" w="med" len="med"/>
                    </a:lnB>
                    <a:solidFill>
                      <a:srgbClr val="FDE9D9"/>
                    </a:solidFill>
                  </a:tcPr>
                </a:tc>
              </a:tr>
              <a:tr h="297113">
                <a:tc vMerge="1">
                  <a:txBody>
                    <a:bodyPr/>
                    <a:lstStyle/>
                    <a:p>
                      <a:endParaRPr lang="en-GB"/>
                    </a:p>
                  </a:txBody>
                  <a:tcPr/>
                </a:tc>
                <a:tc>
                  <a:txBody>
                    <a:bodyPr/>
                    <a:lstStyle/>
                    <a:p>
                      <a:pPr algn="ctr" rtl="0" fontAlgn="ctr"/>
                      <a:r>
                        <a:rPr lang="en-GB" sz="1100" b="1" i="0" u="none" strike="noStrike">
                          <a:solidFill>
                            <a:srgbClr val="000000"/>
                          </a:solidFill>
                          <a:effectLst/>
                          <a:latin typeface="Vodafone Rg"/>
                        </a:rPr>
                        <a:t> </a:t>
                      </a:r>
                    </a:p>
                  </a:txBody>
                  <a:tcPr marL="8208" marR="8208" marT="8208" marB="0" anchor="ctr">
                    <a:lnL w="12700" cap="flat" cmpd="sng" algn="ctr">
                      <a:solidFill>
                        <a:srgbClr val="DE0400"/>
                      </a:solidFill>
                      <a:prstDash val="solid"/>
                      <a:round/>
                      <a:headEnd type="none" w="med" len="med"/>
                      <a:tailEnd type="none" w="med" len="med"/>
                    </a:lnL>
                    <a:lnR w="12700" cap="flat" cmpd="sng" algn="ctr">
                      <a:solidFill>
                        <a:srgbClr val="DE0400"/>
                      </a:solidFill>
                      <a:prstDash val="solid"/>
                      <a:round/>
                      <a:headEnd type="none" w="med" len="med"/>
                      <a:tailEnd type="none" w="med" len="med"/>
                    </a:lnR>
                    <a:lnT w="12700" cap="flat" cmpd="sng" algn="ctr">
                      <a:solidFill>
                        <a:srgbClr val="DE0400"/>
                      </a:solidFill>
                      <a:prstDash val="solid"/>
                      <a:round/>
                      <a:headEnd type="none" w="med" len="med"/>
                      <a:tailEnd type="none" w="med" len="med"/>
                    </a:lnT>
                    <a:lnB w="12700" cap="flat" cmpd="sng" algn="ctr">
                      <a:solidFill>
                        <a:srgbClr val="DE0400"/>
                      </a:solidFill>
                      <a:prstDash val="solid"/>
                      <a:round/>
                      <a:headEnd type="none" w="med" len="med"/>
                      <a:tailEnd type="none" w="med" len="med"/>
                    </a:lnB>
                    <a:solidFill>
                      <a:srgbClr val="FDE9D9"/>
                    </a:solidFill>
                  </a:tcPr>
                </a:tc>
                <a:tc>
                  <a:txBody>
                    <a:bodyPr/>
                    <a:lstStyle/>
                    <a:p>
                      <a:pPr algn="ctr" rtl="0" fontAlgn="ctr"/>
                      <a:r>
                        <a:rPr lang="en-GB" sz="1100" b="1" i="0" u="none" strike="noStrike">
                          <a:solidFill>
                            <a:srgbClr val="000000"/>
                          </a:solidFill>
                          <a:effectLst/>
                          <a:latin typeface="Vodafone Rg"/>
                        </a:rPr>
                        <a:t>X</a:t>
                      </a:r>
                    </a:p>
                  </a:txBody>
                  <a:tcPr marL="8208" marR="8208" marT="8208" marB="0" anchor="ctr">
                    <a:lnL w="12700" cap="flat" cmpd="sng" algn="ctr">
                      <a:solidFill>
                        <a:srgbClr val="DE0400"/>
                      </a:solidFill>
                      <a:prstDash val="solid"/>
                      <a:round/>
                      <a:headEnd type="none" w="med" len="med"/>
                      <a:tailEnd type="none" w="med" len="med"/>
                    </a:lnL>
                    <a:lnR w="12700" cap="flat" cmpd="sng" algn="ctr">
                      <a:solidFill>
                        <a:srgbClr val="DE0400"/>
                      </a:solidFill>
                      <a:prstDash val="solid"/>
                      <a:round/>
                      <a:headEnd type="none" w="med" len="med"/>
                      <a:tailEnd type="none" w="med" len="med"/>
                    </a:lnR>
                    <a:lnT w="12700" cap="flat" cmpd="sng" algn="ctr">
                      <a:solidFill>
                        <a:srgbClr val="DE0400"/>
                      </a:solidFill>
                      <a:prstDash val="solid"/>
                      <a:round/>
                      <a:headEnd type="none" w="med" len="med"/>
                      <a:tailEnd type="none" w="med" len="med"/>
                    </a:lnT>
                    <a:lnB w="12700" cap="flat" cmpd="sng" algn="ctr">
                      <a:solidFill>
                        <a:srgbClr val="DE0400"/>
                      </a:solidFill>
                      <a:prstDash val="solid"/>
                      <a:round/>
                      <a:headEnd type="none" w="med" len="med"/>
                      <a:tailEnd type="none" w="med" len="med"/>
                    </a:lnB>
                    <a:solidFill>
                      <a:srgbClr val="FDE9D9"/>
                    </a:solidFill>
                  </a:tcPr>
                </a:tc>
                <a:tc>
                  <a:txBody>
                    <a:bodyPr/>
                    <a:lstStyle/>
                    <a:p>
                      <a:pPr algn="ctr" rtl="0" fontAlgn="ctr"/>
                      <a:r>
                        <a:rPr lang="en-GB" sz="1100" b="1" i="0" u="none" strike="noStrike">
                          <a:solidFill>
                            <a:srgbClr val="000000"/>
                          </a:solidFill>
                          <a:effectLst/>
                          <a:latin typeface="Vodafone Rg"/>
                        </a:rPr>
                        <a:t> </a:t>
                      </a:r>
                    </a:p>
                  </a:txBody>
                  <a:tcPr marL="8208" marR="8208" marT="8208" marB="0" anchor="ctr">
                    <a:lnL w="12700" cap="flat" cmpd="sng" algn="ctr">
                      <a:solidFill>
                        <a:srgbClr val="DE0400"/>
                      </a:solidFill>
                      <a:prstDash val="solid"/>
                      <a:round/>
                      <a:headEnd type="none" w="med" len="med"/>
                      <a:tailEnd type="none" w="med" len="med"/>
                    </a:lnL>
                    <a:lnR w="12700" cap="flat" cmpd="sng" algn="ctr">
                      <a:solidFill>
                        <a:srgbClr val="DE0400"/>
                      </a:solidFill>
                      <a:prstDash val="solid"/>
                      <a:round/>
                      <a:headEnd type="none" w="med" len="med"/>
                      <a:tailEnd type="none" w="med" len="med"/>
                    </a:lnR>
                    <a:lnT w="12700" cap="flat" cmpd="sng" algn="ctr">
                      <a:solidFill>
                        <a:srgbClr val="DE0400"/>
                      </a:solidFill>
                      <a:prstDash val="solid"/>
                      <a:round/>
                      <a:headEnd type="none" w="med" len="med"/>
                      <a:tailEnd type="none" w="med" len="med"/>
                    </a:lnT>
                    <a:lnB w="12700" cap="flat" cmpd="sng" algn="ctr">
                      <a:solidFill>
                        <a:srgbClr val="DE0400"/>
                      </a:solidFill>
                      <a:prstDash val="solid"/>
                      <a:round/>
                      <a:headEnd type="none" w="med" len="med"/>
                      <a:tailEnd type="none" w="med" len="med"/>
                    </a:lnB>
                    <a:solidFill>
                      <a:srgbClr val="FDE9D9"/>
                    </a:solidFill>
                  </a:tcPr>
                </a:tc>
                <a:tc>
                  <a:txBody>
                    <a:bodyPr/>
                    <a:lstStyle/>
                    <a:p>
                      <a:pPr algn="ctr" rtl="0" fontAlgn="ctr"/>
                      <a:r>
                        <a:rPr lang="en-GB" sz="1100" b="1" i="0" u="none" strike="noStrike">
                          <a:solidFill>
                            <a:srgbClr val="000000"/>
                          </a:solidFill>
                          <a:effectLst/>
                          <a:latin typeface="Vodafone Rg"/>
                        </a:rPr>
                        <a:t> </a:t>
                      </a:r>
                    </a:p>
                  </a:txBody>
                  <a:tcPr marL="8208" marR="8208" marT="8208" marB="0" anchor="ctr">
                    <a:lnL w="12700" cap="flat" cmpd="sng" algn="ctr">
                      <a:solidFill>
                        <a:srgbClr val="DE0400"/>
                      </a:solidFill>
                      <a:prstDash val="solid"/>
                      <a:round/>
                      <a:headEnd type="none" w="med" len="med"/>
                      <a:tailEnd type="none" w="med" len="med"/>
                    </a:lnL>
                    <a:lnR w="12700" cap="flat" cmpd="sng" algn="ctr">
                      <a:solidFill>
                        <a:srgbClr val="DE0400"/>
                      </a:solidFill>
                      <a:prstDash val="solid"/>
                      <a:round/>
                      <a:headEnd type="none" w="med" len="med"/>
                      <a:tailEnd type="none" w="med" len="med"/>
                    </a:lnR>
                    <a:lnT w="12700" cap="flat" cmpd="sng" algn="ctr">
                      <a:solidFill>
                        <a:srgbClr val="DE0400"/>
                      </a:solidFill>
                      <a:prstDash val="solid"/>
                      <a:round/>
                      <a:headEnd type="none" w="med" len="med"/>
                      <a:tailEnd type="none" w="med" len="med"/>
                    </a:lnT>
                    <a:lnB w="12700" cap="flat" cmpd="sng" algn="ctr">
                      <a:solidFill>
                        <a:srgbClr val="DE0400"/>
                      </a:solidFill>
                      <a:prstDash val="solid"/>
                      <a:round/>
                      <a:headEnd type="none" w="med" len="med"/>
                      <a:tailEnd type="none" w="med" len="med"/>
                    </a:lnB>
                    <a:solidFill>
                      <a:srgbClr val="FDE9D9"/>
                    </a:solidFill>
                  </a:tcPr>
                </a:tc>
                <a:tc>
                  <a:txBody>
                    <a:bodyPr/>
                    <a:lstStyle/>
                    <a:p>
                      <a:pPr algn="ctr" rtl="0" fontAlgn="ctr"/>
                      <a:r>
                        <a:rPr lang="en-GB" sz="1100" b="1" i="0" u="none" strike="noStrike">
                          <a:solidFill>
                            <a:srgbClr val="000000"/>
                          </a:solidFill>
                          <a:effectLst/>
                          <a:latin typeface="Vodafone Rg"/>
                        </a:rPr>
                        <a:t>X</a:t>
                      </a:r>
                    </a:p>
                  </a:txBody>
                  <a:tcPr marL="8208" marR="8208" marT="8208" marB="0" anchor="ctr">
                    <a:lnL w="12700" cap="flat" cmpd="sng" algn="ctr">
                      <a:solidFill>
                        <a:srgbClr val="DE0400"/>
                      </a:solidFill>
                      <a:prstDash val="solid"/>
                      <a:round/>
                      <a:headEnd type="none" w="med" len="med"/>
                      <a:tailEnd type="none" w="med" len="med"/>
                    </a:lnL>
                    <a:lnR w="12700" cap="flat" cmpd="sng" algn="ctr">
                      <a:solidFill>
                        <a:srgbClr val="DE0400"/>
                      </a:solidFill>
                      <a:prstDash val="solid"/>
                      <a:round/>
                      <a:headEnd type="none" w="med" len="med"/>
                      <a:tailEnd type="none" w="med" len="med"/>
                    </a:lnR>
                    <a:lnT w="12700" cap="flat" cmpd="sng" algn="ctr">
                      <a:solidFill>
                        <a:srgbClr val="DE0400"/>
                      </a:solidFill>
                      <a:prstDash val="solid"/>
                      <a:round/>
                      <a:headEnd type="none" w="med" len="med"/>
                      <a:tailEnd type="none" w="med" len="med"/>
                    </a:lnT>
                    <a:lnB w="12700" cap="flat" cmpd="sng" algn="ctr">
                      <a:solidFill>
                        <a:srgbClr val="DE0400"/>
                      </a:solidFill>
                      <a:prstDash val="solid"/>
                      <a:round/>
                      <a:headEnd type="none" w="med" len="med"/>
                      <a:tailEnd type="none" w="med" len="med"/>
                    </a:lnB>
                    <a:solidFill>
                      <a:srgbClr val="FDE9D9"/>
                    </a:solidFill>
                  </a:tcPr>
                </a:tc>
                <a:tc>
                  <a:txBody>
                    <a:bodyPr/>
                    <a:lstStyle/>
                    <a:p>
                      <a:pPr algn="ctr" rtl="0" fontAlgn="ctr"/>
                      <a:r>
                        <a:rPr lang="es-ES" sz="900" b="1" i="0" u="none" strike="noStrike">
                          <a:solidFill>
                            <a:srgbClr val="000000"/>
                          </a:solidFill>
                          <a:effectLst/>
                          <a:latin typeface="Vodafone Rg"/>
                        </a:rPr>
                        <a:t>Caso poco probable, rural, población pequeña y hot spot</a:t>
                      </a:r>
                    </a:p>
                  </a:txBody>
                  <a:tcPr marL="8208" marR="8208" marT="8208" marB="0" anchor="ctr">
                    <a:lnL w="12700" cap="flat" cmpd="sng" algn="ctr">
                      <a:solidFill>
                        <a:srgbClr val="DE0400"/>
                      </a:solidFill>
                      <a:prstDash val="solid"/>
                      <a:round/>
                      <a:headEnd type="none" w="med" len="med"/>
                      <a:tailEnd type="none" w="med" len="med"/>
                    </a:lnL>
                    <a:lnR w="12700" cap="flat" cmpd="sng" algn="ctr">
                      <a:solidFill>
                        <a:srgbClr val="DE0400"/>
                      </a:solidFill>
                      <a:prstDash val="solid"/>
                      <a:round/>
                      <a:headEnd type="none" w="med" len="med"/>
                      <a:tailEnd type="none" w="med" len="med"/>
                    </a:lnR>
                    <a:lnT w="12700" cap="flat" cmpd="sng" algn="ctr">
                      <a:solidFill>
                        <a:srgbClr val="DE0400"/>
                      </a:solidFill>
                      <a:prstDash val="solid"/>
                      <a:round/>
                      <a:headEnd type="none" w="med" len="med"/>
                      <a:tailEnd type="none" w="med" len="med"/>
                    </a:lnT>
                    <a:lnB w="12700" cap="flat" cmpd="sng" algn="ctr">
                      <a:solidFill>
                        <a:srgbClr val="DE0400"/>
                      </a:solidFill>
                      <a:prstDash val="solid"/>
                      <a:round/>
                      <a:headEnd type="none" w="med" len="med"/>
                      <a:tailEnd type="none" w="med" len="med"/>
                    </a:lnB>
                    <a:solidFill>
                      <a:srgbClr val="FDE9D9"/>
                    </a:solidFill>
                  </a:tcPr>
                </a:tc>
              </a:tr>
              <a:tr h="188774">
                <a:tc vMerge="1">
                  <a:txBody>
                    <a:bodyPr/>
                    <a:lstStyle/>
                    <a:p>
                      <a:endParaRPr lang="en-GB"/>
                    </a:p>
                  </a:txBody>
                  <a:tcPr/>
                </a:tc>
                <a:tc>
                  <a:txBody>
                    <a:bodyPr/>
                    <a:lstStyle/>
                    <a:p>
                      <a:pPr algn="ctr" rtl="0" fontAlgn="ctr"/>
                      <a:r>
                        <a:rPr lang="en-GB" sz="1100" b="1" i="0" u="none" strike="noStrike">
                          <a:solidFill>
                            <a:srgbClr val="000000"/>
                          </a:solidFill>
                          <a:effectLst/>
                          <a:latin typeface="Vodafone Rg"/>
                        </a:rPr>
                        <a:t> </a:t>
                      </a:r>
                    </a:p>
                  </a:txBody>
                  <a:tcPr marL="8208" marR="8208" marT="8208" marB="0" anchor="ctr">
                    <a:lnL w="12700" cap="flat" cmpd="sng" algn="ctr">
                      <a:solidFill>
                        <a:srgbClr val="DE0400"/>
                      </a:solidFill>
                      <a:prstDash val="solid"/>
                      <a:round/>
                      <a:headEnd type="none" w="med" len="med"/>
                      <a:tailEnd type="none" w="med" len="med"/>
                    </a:lnL>
                    <a:lnR w="12700" cap="flat" cmpd="sng" algn="ctr">
                      <a:solidFill>
                        <a:srgbClr val="DE0400"/>
                      </a:solidFill>
                      <a:prstDash val="solid"/>
                      <a:round/>
                      <a:headEnd type="none" w="med" len="med"/>
                      <a:tailEnd type="none" w="med" len="med"/>
                    </a:lnR>
                    <a:lnT w="12700" cap="flat" cmpd="sng" algn="ctr">
                      <a:solidFill>
                        <a:srgbClr val="DE0400"/>
                      </a:solidFill>
                      <a:prstDash val="solid"/>
                      <a:round/>
                      <a:headEnd type="none" w="med" len="med"/>
                      <a:tailEnd type="none" w="med" len="med"/>
                    </a:lnT>
                    <a:lnB w="12700" cap="flat" cmpd="sng" algn="ctr">
                      <a:solidFill>
                        <a:srgbClr val="DE0400"/>
                      </a:solidFill>
                      <a:prstDash val="solid"/>
                      <a:round/>
                      <a:headEnd type="none" w="med" len="med"/>
                      <a:tailEnd type="none" w="med" len="med"/>
                    </a:lnB>
                    <a:solidFill>
                      <a:srgbClr val="FDE9D9"/>
                    </a:solidFill>
                  </a:tcPr>
                </a:tc>
                <a:tc>
                  <a:txBody>
                    <a:bodyPr/>
                    <a:lstStyle/>
                    <a:p>
                      <a:pPr algn="ctr" rtl="0" fontAlgn="ctr"/>
                      <a:r>
                        <a:rPr lang="en-GB" sz="1100" b="1" i="0" u="none" strike="noStrike">
                          <a:solidFill>
                            <a:srgbClr val="000000"/>
                          </a:solidFill>
                          <a:effectLst/>
                          <a:latin typeface="Vodafone Rg"/>
                        </a:rPr>
                        <a:t> </a:t>
                      </a:r>
                    </a:p>
                  </a:txBody>
                  <a:tcPr marL="8208" marR="8208" marT="8208" marB="0" anchor="ctr">
                    <a:lnL w="12700" cap="flat" cmpd="sng" algn="ctr">
                      <a:solidFill>
                        <a:srgbClr val="DE0400"/>
                      </a:solidFill>
                      <a:prstDash val="solid"/>
                      <a:round/>
                      <a:headEnd type="none" w="med" len="med"/>
                      <a:tailEnd type="none" w="med" len="med"/>
                    </a:lnL>
                    <a:lnR w="12700" cap="flat" cmpd="sng" algn="ctr">
                      <a:solidFill>
                        <a:srgbClr val="DE0400"/>
                      </a:solidFill>
                      <a:prstDash val="solid"/>
                      <a:round/>
                      <a:headEnd type="none" w="med" len="med"/>
                      <a:tailEnd type="none" w="med" len="med"/>
                    </a:lnR>
                    <a:lnT w="12700" cap="flat" cmpd="sng" algn="ctr">
                      <a:solidFill>
                        <a:srgbClr val="DE0400"/>
                      </a:solidFill>
                      <a:prstDash val="solid"/>
                      <a:round/>
                      <a:headEnd type="none" w="med" len="med"/>
                      <a:tailEnd type="none" w="med" len="med"/>
                    </a:lnT>
                    <a:lnB w="12700" cap="flat" cmpd="sng" algn="ctr">
                      <a:solidFill>
                        <a:srgbClr val="DE0400"/>
                      </a:solidFill>
                      <a:prstDash val="solid"/>
                      <a:round/>
                      <a:headEnd type="none" w="med" len="med"/>
                      <a:tailEnd type="none" w="med" len="med"/>
                    </a:lnB>
                    <a:solidFill>
                      <a:srgbClr val="FDE9D9"/>
                    </a:solidFill>
                  </a:tcPr>
                </a:tc>
                <a:tc>
                  <a:txBody>
                    <a:bodyPr/>
                    <a:lstStyle/>
                    <a:p>
                      <a:pPr algn="ctr" rtl="0" fontAlgn="ctr"/>
                      <a:r>
                        <a:rPr lang="en-GB" sz="1100" b="1" i="0" u="none" strike="noStrike">
                          <a:solidFill>
                            <a:srgbClr val="000000"/>
                          </a:solidFill>
                          <a:effectLst/>
                          <a:latin typeface="Vodafone Rg"/>
                        </a:rPr>
                        <a:t>X</a:t>
                      </a:r>
                    </a:p>
                  </a:txBody>
                  <a:tcPr marL="8208" marR="8208" marT="8208" marB="0" anchor="ctr">
                    <a:lnL w="12700" cap="flat" cmpd="sng" algn="ctr">
                      <a:solidFill>
                        <a:srgbClr val="DE0400"/>
                      </a:solidFill>
                      <a:prstDash val="solid"/>
                      <a:round/>
                      <a:headEnd type="none" w="med" len="med"/>
                      <a:tailEnd type="none" w="med" len="med"/>
                    </a:lnL>
                    <a:lnR w="12700" cap="flat" cmpd="sng" algn="ctr">
                      <a:solidFill>
                        <a:srgbClr val="DE0400"/>
                      </a:solidFill>
                      <a:prstDash val="solid"/>
                      <a:round/>
                      <a:headEnd type="none" w="med" len="med"/>
                      <a:tailEnd type="none" w="med" len="med"/>
                    </a:lnR>
                    <a:lnT w="12700" cap="flat" cmpd="sng" algn="ctr">
                      <a:solidFill>
                        <a:srgbClr val="DE0400"/>
                      </a:solidFill>
                      <a:prstDash val="solid"/>
                      <a:round/>
                      <a:headEnd type="none" w="med" len="med"/>
                      <a:tailEnd type="none" w="med" len="med"/>
                    </a:lnT>
                    <a:lnB w="12700" cap="flat" cmpd="sng" algn="ctr">
                      <a:solidFill>
                        <a:srgbClr val="DE0400"/>
                      </a:solidFill>
                      <a:prstDash val="solid"/>
                      <a:round/>
                      <a:headEnd type="none" w="med" len="med"/>
                      <a:tailEnd type="none" w="med" len="med"/>
                    </a:lnB>
                    <a:solidFill>
                      <a:srgbClr val="FDE9D9"/>
                    </a:solidFill>
                  </a:tcPr>
                </a:tc>
                <a:tc>
                  <a:txBody>
                    <a:bodyPr/>
                    <a:lstStyle/>
                    <a:p>
                      <a:pPr algn="ctr" rtl="0" fontAlgn="ctr"/>
                      <a:r>
                        <a:rPr lang="en-GB" sz="1100" b="1" i="0" u="none" strike="noStrike">
                          <a:solidFill>
                            <a:srgbClr val="000000"/>
                          </a:solidFill>
                          <a:effectLst/>
                          <a:latin typeface="Vodafone Rg"/>
                        </a:rPr>
                        <a:t> </a:t>
                      </a:r>
                    </a:p>
                  </a:txBody>
                  <a:tcPr marL="8208" marR="8208" marT="8208" marB="0" anchor="ctr">
                    <a:lnL w="12700" cap="flat" cmpd="sng" algn="ctr">
                      <a:solidFill>
                        <a:srgbClr val="DE0400"/>
                      </a:solidFill>
                      <a:prstDash val="solid"/>
                      <a:round/>
                      <a:headEnd type="none" w="med" len="med"/>
                      <a:tailEnd type="none" w="med" len="med"/>
                    </a:lnL>
                    <a:lnR w="12700" cap="flat" cmpd="sng" algn="ctr">
                      <a:solidFill>
                        <a:srgbClr val="DE0400"/>
                      </a:solidFill>
                      <a:prstDash val="solid"/>
                      <a:round/>
                      <a:headEnd type="none" w="med" len="med"/>
                      <a:tailEnd type="none" w="med" len="med"/>
                    </a:lnR>
                    <a:lnT w="12700" cap="flat" cmpd="sng" algn="ctr">
                      <a:solidFill>
                        <a:srgbClr val="DE0400"/>
                      </a:solidFill>
                      <a:prstDash val="solid"/>
                      <a:round/>
                      <a:headEnd type="none" w="med" len="med"/>
                      <a:tailEnd type="none" w="med" len="med"/>
                    </a:lnT>
                    <a:lnB w="12700" cap="flat" cmpd="sng" algn="ctr">
                      <a:solidFill>
                        <a:srgbClr val="DE0400"/>
                      </a:solidFill>
                      <a:prstDash val="solid"/>
                      <a:round/>
                      <a:headEnd type="none" w="med" len="med"/>
                      <a:tailEnd type="none" w="med" len="med"/>
                    </a:lnB>
                    <a:solidFill>
                      <a:srgbClr val="FDE9D9"/>
                    </a:solidFill>
                  </a:tcPr>
                </a:tc>
                <a:tc>
                  <a:txBody>
                    <a:bodyPr/>
                    <a:lstStyle/>
                    <a:p>
                      <a:pPr algn="ctr" rtl="0" fontAlgn="ctr"/>
                      <a:r>
                        <a:rPr lang="en-GB" sz="1100" b="1" i="0" u="none" strike="noStrike">
                          <a:solidFill>
                            <a:srgbClr val="000000"/>
                          </a:solidFill>
                          <a:effectLst/>
                          <a:latin typeface="Vodafone Rg"/>
                        </a:rPr>
                        <a:t>X</a:t>
                      </a:r>
                    </a:p>
                  </a:txBody>
                  <a:tcPr marL="8208" marR="8208" marT="8208" marB="0" anchor="ctr">
                    <a:lnL w="12700" cap="flat" cmpd="sng" algn="ctr">
                      <a:solidFill>
                        <a:srgbClr val="DE0400"/>
                      </a:solidFill>
                      <a:prstDash val="solid"/>
                      <a:round/>
                      <a:headEnd type="none" w="med" len="med"/>
                      <a:tailEnd type="none" w="med" len="med"/>
                    </a:lnL>
                    <a:lnR w="12700" cap="flat" cmpd="sng" algn="ctr">
                      <a:solidFill>
                        <a:srgbClr val="DE0400"/>
                      </a:solidFill>
                      <a:prstDash val="solid"/>
                      <a:round/>
                      <a:headEnd type="none" w="med" len="med"/>
                      <a:tailEnd type="none" w="med" len="med"/>
                    </a:lnR>
                    <a:lnT w="12700" cap="flat" cmpd="sng" algn="ctr">
                      <a:solidFill>
                        <a:srgbClr val="DE0400"/>
                      </a:solidFill>
                      <a:prstDash val="solid"/>
                      <a:round/>
                      <a:headEnd type="none" w="med" len="med"/>
                      <a:tailEnd type="none" w="med" len="med"/>
                    </a:lnT>
                    <a:lnB w="12700" cap="flat" cmpd="sng" algn="ctr">
                      <a:solidFill>
                        <a:srgbClr val="DE0400"/>
                      </a:solidFill>
                      <a:prstDash val="solid"/>
                      <a:round/>
                      <a:headEnd type="none" w="med" len="med"/>
                      <a:tailEnd type="none" w="med" len="med"/>
                    </a:lnB>
                    <a:solidFill>
                      <a:srgbClr val="FDE9D9"/>
                    </a:solidFill>
                  </a:tcPr>
                </a:tc>
                <a:tc>
                  <a:txBody>
                    <a:bodyPr/>
                    <a:lstStyle/>
                    <a:p>
                      <a:pPr algn="ctr" rtl="0" fontAlgn="ctr"/>
                      <a:r>
                        <a:rPr lang="en-GB" sz="900" b="1" i="0" u="none" strike="noStrike">
                          <a:solidFill>
                            <a:srgbClr val="000000"/>
                          </a:solidFill>
                          <a:effectLst/>
                          <a:latin typeface="Vodafone Rg"/>
                        </a:rPr>
                        <a:t>Urbano, y/o hot spot</a:t>
                      </a:r>
                    </a:p>
                  </a:txBody>
                  <a:tcPr marL="8208" marR="8208" marT="8208" marB="0" anchor="ctr">
                    <a:lnL w="12700" cap="flat" cmpd="sng" algn="ctr">
                      <a:solidFill>
                        <a:srgbClr val="DE0400"/>
                      </a:solidFill>
                      <a:prstDash val="solid"/>
                      <a:round/>
                      <a:headEnd type="none" w="med" len="med"/>
                      <a:tailEnd type="none" w="med" len="med"/>
                    </a:lnL>
                    <a:lnR w="12700" cap="flat" cmpd="sng" algn="ctr">
                      <a:solidFill>
                        <a:srgbClr val="DE0400"/>
                      </a:solidFill>
                      <a:prstDash val="solid"/>
                      <a:round/>
                      <a:headEnd type="none" w="med" len="med"/>
                      <a:tailEnd type="none" w="med" len="med"/>
                    </a:lnR>
                    <a:lnT w="12700" cap="flat" cmpd="sng" algn="ctr">
                      <a:solidFill>
                        <a:srgbClr val="DE0400"/>
                      </a:solidFill>
                      <a:prstDash val="solid"/>
                      <a:round/>
                      <a:headEnd type="none" w="med" len="med"/>
                      <a:tailEnd type="none" w="med" len="med"/>
                    </a:lnT>
                    <a:lnB w="12700" cap="flat" cmpd="sng" algn="ctr">
                      <a:solidFill>
                        <a:srgbClr val="DE0400"/>
                      </a:solidFill>
                      <a:prstDash val="solid"/>
                      <a:round/>
                      <a:headEnd type="none" w="med" len="med"/>
                      <a:tailEnd type="none" w="med" len="med"/>
                    </a:lnB>
                    <a:solidFill>
                      <a:srgbClr val="FDE9D9"/>
                    </a:solidFill>
                  </a:tcPr>
                </a:tc>
              </a:tr>
              <a:tr h="188774">
                <a:tc vMerge="1">
                  <a:txBody>
                    <a:bodyPr/>
                    <a:lstStyle/>
                    <a:p>
                      <a:endParaRPr lang="en-GB"/>
                    </a:p>
                  </a:txBody>
                  <a:tcPr/>
                </a:tc>
                <a:tc>
                  <a:txBody>
                    <a:bodyPr/>
                    <a:lstStyle/>
                    <a:p>
                      <a:pPr algn="ctr" rtl="0" fontAlgn="ctr"/>
                      <a:r>
                        <a:rPr lang="en-GB" sz="1100" b="1" i="0" u="none" strike="noStrike">
                          <a:solidFill>
                            <a:srgbClr val="000000"/>
                          </a:solidFill>
                          <a:effectLst/>
                          <a:latin typeface="Vodafone Rg"/>
                        </a:rPr>
                        <a:t> </a:t>
                      </a:r>
                    </a:p>
                  </a:txBody>
                  <a:tcPr marL="8208" marR="8208" marT="8208" marB="0" anchor="ctr">
                    <a:lnL w="12700" cap="flat" cmpd="sng" algn="ctr">
                      <a:solidFill>
                        <a:srgbClr val="DE0400"/>
                      </a:solidFill>
                      <a:prstDash val="solid"/>
                      <a:round/>
                      <a:headEnd type="none" w="med" len="med"/>
                      <a:tailEnd type="none" w="med" len="med"/>
                    </a:lnL>
                    <a:lnR w="12700" cap="flat" cmpd="sng" algn="ctr">
                      <a:solidFill>
                        <a:srgbClr val="DE0400"/>
                      </a:solidFill>
                      <a:prstDash val="solid"/>
                      <a:round/>
                      <a:headEnd type="none" w="med" len="med"/>
                      <a:tailEnd type="none" w="med" len="med"/>
                    </a:lnR>
                    <a:lnT w="12700" cap="flat" cmpd="sng" algn="ctr">
                      <a:solidFill>
                        <a:srgbClr val="DE0400"/>
                      </a:solidFill>
                      <a:prstDash val="solid"/>
                      <a:round/>
                      <a:headEnd type="none" w="med" len="med"/>
                      <a:tailEnd type="none" w="med" len="med"/>
                    </a:lnT>
                    <a:lnB w="12700" cap="flat" cmpd="sng" algn="ctr">
                      <a:solidFill>
                        <a:srgbClr val="DE0400"/>
                      </a:solidFill>
                      <a:prstDash val="solid"/>
                      <a:round/>
                      <a:headEnd type="none" w="med" len="med"/>
                      <a:tailEnd type="none" w="med" len="med"/>
                    </a:lnB>
                    <a:solidFill>
                      <a:srgbClr val="FDE9D9"/>
                    </a:solidFill>
                  </a:tcPr>
                </a:tc>
                <a:tc>
                  <a:txBody>
                    <a:bodyPr/>
                    <a:lstStyle/>
                    <a:p>
                      <a:pPr algn="ctr" rtl="0" fontAlgn="ctr"/>
                      <a:r>
                        <a:rPr lang="en-GB" sz="1100" b="1" i="0" u="none" strike="noStrike">
                          <a:solidFill>
                            <a:srgbClr val="000000"/>
                          </a:solidFill>
                          <a:effectLst/>
                          <a:latin typeface="Vodafone Rg"/>
                        </a:rPr>
                        <a:t> </a:t>
                      </a:r>
                    </a:p>
                  </a:txBody>
                  <a:tcPr marL="8208" marR="8208" marT="8208" marB="0" anchor="ctr">
                    <a:lnL w="12700" cap="flat" cmpd="sng" algn="ctr">
                      <a:solidFill>
                        <a:srgbClr val="DE0400"/>
                      </a:solidFill>
                      <a:prstDash val="solid"/>
                      <a:round/>
                      <a:headEnd type="none" w="med" len="med"/>
                      <a:tailEnd type="none" w="med" len="med"/>
                    </a:lnL>
                    <a:lnR w="12700" cap="flat" cmpd="sng" algn="ctr">
                      <a:solidFill>
                        <a:srgbClr val="DE0400"/>
                      </a:solidFill>
                      <a:prstDash val="solid"/>
                      <a:round/>
                      <a:headEnd type="none" w="med" len="med"/>
                      <a:tailEnd type="none" w="med" len="med"/>
                    </a:lnR>
                    <a:lnT w="12700" cap="flat" cmpd="sng" algn="ctr">
                      <a:solidFill>
                        <a:srgbClr val="DE0400"/>
                      </a:solidFill>
                      <a:prstDash val="solid"/>
                      <a:round/>
                      <a:headEnd type="none" w="med" len="med"/>
                      <a:tailEnd type="none" w="med" len="med"/>
                    </a:lnT>
                    <a:lnB w="12700" cap="flat" cmpd="sng" algn="ctr">
                      <a:solidFill>
                        <a:srgbClr val="DE0400"/>
                      </a:solidFill>
                      <a:prstDash val="solid"/>
                      <a:round/>
                      <a:headEnd type="none" w="med" len="med"/>
                      <a:tailEnd type="none" w="med" len="med"/>
                    </a:lnB>
                    <a:solidFill>
                      <a:srgbClr val="FDE9D9"/>
                    </a:solidFill>
                  </a:tcPr>
                </a:tc>
                <a:tc>
                  <a:txBody>
                    <a:bodyPr/>
                    <a:lstStyle/>
                    <a:p>
                      <a:pPr algn="ctr" rtl="0" fontAlgn="ctr"/>
                      <a:r>
                        <a:rPr lang="en-GB" sz="1100" b="1" i="0" u="none" strike="noStrike">
                          <a:solidFill>
                            <a:srgbClr val="000000"/>
                          </a:solidFill>
                          <a:effectLst/>
                          <a:latin typeface="Vodafone Rg"/>
                        </a:rPr>
                        <a:t> </a:t>
                      </a:r>
                    </a:p>
                  </a:txBody>
                  <a:tcPr marL="8208" marR="8208" marT="8208" marB="0" anchor="ctr">
                    <a:lnL w="12700" cap="flat" cmpd="sng" algn="ctr">
                      <a:solidFill>
                        <a:srgbClr val="DE0400"/>
                      </a:solidFill>
                      <a:prstDash val="solid"/>
                      <a:round/>
                      <a:headEnd type="none" w="med" len="med"/>
                      <a:tailEnd type="none" w="med" len="med"/>
                    </a:lnL>
                    <a:lnR w="12700" cap="flat" cmpd="sng" algn="ctr">
                      <a:solidFill>
                        <a:srgbClr val="DE0400"/>
                      </a:solidFill>
                      <a:prstDash val="solid"/>
                      <a:round/>
                      <a:headEnd type="none" w="med" len="med"/>
                      <a:tailEnd type="none" w="med" len="med"/>
                    </a:lnR>
                    <a:lnT w="12700" cap="flat" cmpd="sng" algn="ctr">
                      <a:solidFill>
                        <a:srgbClr val="DE0400"/>
                      </a:solidFill>
                      <a:prstDash val="solid"/>
                      <a:round/>
                      <a:headEnd type="none" w="med" len="med"/>
                      <a:tailEnd type="none" w="med" len="med"/>
                    </a:lnT>
                    <a:lnB w="12700" cap="flat" cmpd="sng" algn="ctr">
                      <a:solidFill>
                        <a:srgbClr val="DE0400"/>
                      </a:solidFill>
                      <a:prstDash val="solid"/>
                      <a:round/>
                      <a:headEnd type="none" w="med" len="med"/>
                      <a:tailEnd type="none" w="med" len="med"/>
                    </a:lnB>
                    <a:solidFill>
                      <a:srgbClr val="FDE9D9"/>
                    </a:solidFill>
                  </a:tcPr>
                </a:tc>
                <a:tc>
                  <a:txBody>
                    <a:bodyPr/>
                    <a:lstStyle/>
                    <a:p>
                      <a:pPr algn="ctr" rtl="0" fontAlgn="ctr"/>
                      <a:r>
                        <a:rPr lang="en-GB" sz="1100" b="1" i="0" u="none" strike="noStrike">
                          <a:solidFill>
                            <a:srgbClr val="000000"/>
                          </a:solidFill>
                          <a:effectLst/>
                          <a:latin typeface="Vodafone Rg"/>
                        </a:rPr>
                        <a:t>X</a:t>
                      </a:r>
                    </a:p>
                  </a:txBody>
                  <a:tcPr marL="8208" marR="8208" marT="8208" marB="0" anchor="ctr">
                    <a:lnL w="12700" cap="flat" cmpd="sng" algn="ctr">
                      <a:solidFill>
                        <a:srgbClr val="DE0400"/>
                      </a:solidFill>
                      <a:prstDash val="solid"/>
                      <a:round/>
                      <a:headEnd type="none" w="med" len="med"/>
                      <a:tailEnd type="none" w="med" len="med"/>
                    </a:lnL>
                    <a:lnR w="12700" cap="flat" cmpd="sng" algn="ctr">
                      <a:solidFill>
                        <a:srgbClr val="DE0400"/>
                      </a:solidFill>
                      <a:prstDash val="solid"/>
                      <a:round/>
                      <a:headEnd type="none" w="med" len="med"/>
                      <a:tailEnd type="none" w="med" len="med"/>
                    </a:lnR>
                    <a:lnT w="12700" cap="flat" cmpd="sng" algn="ctr">
                      <a:solidFill>
                        <a:srgbClr val="DE0400"/>
                      </a:solidFill>
                      <a:prstDash val="solid"/>
                      <a:round/>
                      <a:headEnd type="none" w="med" len="med"/>
                      <a:tailEnd type="none" w="med" len="med"/>
                    </a:lnT>
                    <a:lnB w="12700" cap="flat" cmpd="sng" algn="ctr">
                      <a:solidFill>
                        <a:srgbClr val="DE0400"/>
                      </a:solidFill>
                      <a:prstDash val="solid"/>
                      <a:round/>
                      <a:headEnd type="none" w="med" len="med"/>
                      <a:tailEnd type="none" w="med" len="med"/>
                    </a:lnB>
                    <a:solidFill>
                      <a:srgbClr val="FDE9D9"/>
                    </a:solidFill>
                  </a:tcPr>
                </a:tc>
                <a:tc>
                  <a:txBody>
                    <a:bodyPr/>
                    <a:lstStyle/>
                    <a:p>
                      <a:pPr algn="ctr" rtl="0" fontAlgn="ctr"/>
                      <a:r>
                        <a:rPr lang="en-GB" sz="1100" b="1" i="0" u="none" strike="noStrike">
                          <a:solidFill>
                            <a:srgbClr val="000000"/>
                          </a:solidFill>
                          <a:effectLst/>
                          <a:latin typeface="Vodafone Rg"/>
                        </a:rPr>
                        <a:t>X</a:t>
                      </a:r>
                    </a:p>
                  </a:txBody>
                  <a:tcPr marL="8208" marR="8208" marT="8208" marB="0" anchor="ctr">
                    <a:lnL w="12700" cap="flat" cmpd="sng" algn="ctr">
                      <a:solidFill>
                        <a:srgbClr val="DE0400"/>
                      </a:solidFill>
                      <a:prstDash val="solid"/>
                      <a:round/>
                      <a:headEnd type="none" w="med" len="med"/>
                      <a:tailEnd type="none" w="med" len="med"/>
                    </a:lnL>
                    <a:lnR w="12700" cap="flat" cmpd="sng" algn="ctr">
                      <a:solidFill>
                        <a:srgbClr val="DE0400"/>
                      </a:solidFill>
                      <a:prstDash val="solid"/>
                      <a:round/>
                      <a:headEnd type="none" w="med" len="med"/>
                      <a:tailEnd type="none" w="med" len="med"/>
                    </a:lnR>
                    <a:lnT w="12700" cap="flat" cmpd="sng" algn="ctr">
                      <a:solidFill>
                        <a:srgbClr val="DE0400"/>
                      </a:solidFill>
                      <a:prstDash val="solid"/>
                      <a:round/>
                      <a:headEnd type="none" w="med" len="med"/>
                      <a:tailEnd type="none" w="med" len="med"/>
                    </a:lnT>
                    <a:lnB w="12700" cap="flat" cmpd="sng" algn="ctr">
                      <a:solidFill>
                        <a:srgbClr val="DE0400"/>
                      </a:solidFill>
                      <a:prstDash val="solid"/>
                      <a:round/>
                      <a:headEnd type="none" w="med" len="med"/>
                      <a:tailEnd type="none" w="med" len="med"/>
                    </a:lnB>
                    <a:solidFill>
                      <a:srgbClr val="FDE9D9"/>
                    </a:solidFill>
                  </a:tcPr>
                </a:tc>
                <a:tc>
                  <a:txBody>
                    <a:bodyPr/>
                    <a:lstStyle/>
                    <a:p>
                      <a:pPr algn="ctr" rtl="0" fontAlgn="ctr"/>
                      <a:r>
                        <a:rPr lang="es-ES" sz="900" b="1" i="0" u="none" strike="noStrike">
                          <a:solidFill>
                            <a:srgbClr val="000000"/>
                          </a:solidFill>
                          <a:effectLst/>
                          <a:latin typeface="Vodafone Rg"/>
                        </a:rPr>
                        <a:t>Caso poco probable, población pequeña y hot spot</a:t>
                      </a:r>
                    </a:p>
                  </a:txBody>
                  <a:tcPr marL="8208" marR="8208" marT="8208" marB="0" anchor="ctr">
                    <a:lnL w="12700" cap="flat" cmpd="sng" algn="ctr">
                      <a:solidFill>
                        <a:srgbClr val="DE0400"/>
                      </a:solidFill>
                      <a:prstDash val="solid"/>
                      <a:round/>
                      <a:headEnd type="none" w="med" len="med"/>
                      <a:tailEnd type="none" w="med" len="med"/>
                    </a:lnL>
                    <a:lnR w="12700" cap="flat" cmpd="sng" algn="ctr">
                      <a:solidFill>
                        <a:srgbClr val="DE0400"/>
                      </a:solidFill>
                      <a:prstDash val="solid"/>
                      <a:round/>
                      <a:headEnd type="none" w="med" len="med"/>
                      <a:tailEnd type="none" w="med" len="med"/>
                    </a:lnR>
                    <a:lnT w="12700" cap="flat" cmpd="sng" algn="ctr">
                      <a:solidFill>
                        <a:srgbClr val="DE0400"/>
                      </a:solidFill>
                      <a:prstDash val="solid"/>
                      <a:round/>
                      <a:headEnd type="none" w="med" len="med"/>
                      <a:tailEnd type="none" w="med" len="med"/>
                    </a:lnT>
                    <a:lnB w="12700" cap="flat" cmpd="sng" algn="ctr">
                      <a:solidFill>
                        <a:srgbClr val="DE0400"/>
                      </a:solidFill>
                      <a:prstDash val="solid"/>
                      <a:round/>
                      <a:headEnd type="none" w="med" len="med"/>
                      <a:tailEnd type="none" w="med" len="med"/>
                    </a:lnB>
                    <a:solidFill>
                      <a:srgbClr val="FDE9D9"/>
                    </a:solidFill>
                  </a:tcPr>
                </a:tc>
              </a:tr>
              <a:tr h="188774">
                <a:tc vMerge="1">
                  <a:txBody>
                    <a:bodyPr/>
                    <a:lstStyle/>
                    <a:p>
                      <a:endParaRPr lang="en-GB"/>
                    </a:p>
                  </a:txBody>
                  <a:tcPr/>
                </a:tc>
                <a:tc>
                  <a:txBody>
                    <a:bodyPr/>
                    <a:lstStyle/>
                    <a:p>
                      <a:pPr algn="ctr" rtl="0" fontAlgn="ctr"/>
                      <a:r>
                        <a:rPr lang="en-GB" sz="1100" b="1" i="1" u="none" strike="noStrike">
                          <a:solidFill>
                            <a:srgbClr val="A6A6A6"/>
                          </a:solidFill>
                          <a:effectLst/>
                          <a:latin typeface="Vodafone Rg"/>
                        </a:rPr>
                        <a:t> </a:t>
                      </a:r>
                    </a:p>
                  </a:txBody>
                  <a:tcPr marL="8208" marR="8208" marT="8208" marB="0" anchor="ctr">
                    <a:lnL w="12700" cap="flat" cmpd="sng" algn="ctr">
                      <a:solidFill>
                        <a:srgbClr val="DE0400"/>
                      </a:solidFill>
                      <a:prstDash val="solid"/>
                      <a:round/>
                      <a:headEnd type="none" w="med" len="med"/>
                      <a:tailEnd type="none" w="med" len="med"/>
                    </a:lnL>
                    <a:lnR w="12700" cap="flat" cmpd="sng" algn="ctr">
                      <a:solidFill>
                        <a:srgbClr val="DE0400"/>
                      </a:solidFill>
                      <a:prstDash val="solid"/>
                      <a:round/>
                      <a:headEnd type="none" w="med" len="med"/>
                      <a:tailEnd type="none" w="med" len="med"/>
                    </a:lnR>
                    <a:lnT w="12700" cap="flat" cmpd="sng" algn="ctr">
                      <a:solidFill>
                        <a:srgbClr val="DE0400"/>
                      </a:solidFill>
                      <a:prstDash val="solid"/>
                      <a:round/>
                      <a:headEnd type="none" w="med" len="med"/>
                      <a:tailEnd type="none" w="med" len="med"/>
                    </a:lnT>
                    <a:lnB w="12700" cap="flat" cmpd="sng" algn="ctr">
                      <a:solidFill>
                        <a:srgbClr val="DE0400"/>
                      </a:solidFill>
                      <a:prstDash val="solid"/>
                      <a:round/>
                      <a:headEnd type="none" w="med" len="med"/>
                      <a:tailEnd type="none" w="med" len="med"/>
                    </a:lnB>
                    <a:solidFill>
                      <a:srgbClr val="FDE9D9"/>
                    </a:solidFill>
                  </a:tcPr>
                </a:tc>
                <a:tc>
                  <a:txBody>
                    <a:bodyPr/>
                    <a:lstStyle/>
                    <a:p>
                      <a:pPr algn="ctr" rtl="0" fontAlgn="ctr"/>
                      <a:r>
                        <a:rPr lang="en-GB" sz="1100" b="1" i="0" u="none" strike="noStrike">
                          <a:solidFill>
                            <a:srgbClr val="000000"/>
                          </a:solidFill>
                          <a:effectLst/>
                          <a:latin typeface="Vodafone Rg"/>
                        </a:rPr>
                        <a:t> </a:t>
                      </a:r>
                    </a:p>
                  </a:txBody>
                  <a:tcPr marL="8208" marR="8208" marT="8208" marB="0" anchor="ctr">
                    <a:lnL w="12700" cap="flat" cmpd="sng" algn="ctr">
                      <a:solidFill>
                        <a:srgbClr val="DE0400"/>
                      </a:solidFill>
                      <a:prstDash val="solid"/>
                      <a:round/>
                      <a:headEnd type="none" w="med" len="med"/>
                      <a:tailEnd type="none" w="med" len="med"/>
                    </a:lnL>
                    <a:lnR w="12700" cap="flat" cmpd="sng" algn="ctr">
                      <a:solidFill>
                        <a:srgbClr val="DE0400"/>
                      </a:solidFill>
                      <a:prstDash val="solid"/>
                      <a:round/>
                      <a:headEnd type="none" w="med" len="med"/>
                      <a:tailEnd type="none" w="med" len="med"/>
                    </a:lnR>
                    <a:lnT w="12700" cap="flat" cmpd="sng" algn="ctr">
                      <a:solidFill>
                        <a:srgbClr val="DE0400"/>
                      </a:solidFill>
                      <a:prstDash val="solid"/>
                      <a:round/>
                      <a:headEnd type="none" w="med" len="med"/>
                      <a:tailEnd type="none" w="med" len="med"/>
                    </a:lnT>
                    <a:lnB w="12700" cap="flat" cmpd="sng" algn="ctr">
                      <a:solidFill>
                        <a:srgbClr val="DE0400"/>
                      </a:solidFill>
                      <a:prstDash val="solid"/>
                      <a:round/>
                      <a:headEnd type="none" w="med" len="med"/>
                      <a:tailEnd type="none" w="med" len="med"/>
                    </a:lnB>
                    <a:solidFill>
                      <a:srgbClr val="FDE9D9"/>
                    </a:solidFill>
                  </a:tcPr>
                </a:tc>
                <a:tc>
                  <a:txBody>
                    <a:bodyPr/>
                    <a:lstStyle/>
                    <a:p>
                      <a:pPr algn="ctr" rtl="0" fontAlgn="ctr"/>
                      <a:r>
                        <a:rPr lang="en-GB" sz="1100" b="1" i="1" u="none" strike="noStrike">
                          <a:solidFill>
                            <a:srgbClr val="A6A6A6"/>
                          </a:solidFill>
                          <a:effectLst/>
                          <a:latin typeface="Vodafone Rg"/>
                        </a:rPr>
                        <a:t>X</a:t>
                      </a:r>
                    </a:p>
                  </a:txBody>
                  <a:tcPr marL="8208" marR="8208" marT="8208" marB="0" anchor="ctr">
                    <a:lnL w="12700" cap="flat" cmpd="sng" algn="ctr">
                      <a:solidFill>
                        <a:srgbClr val="DE0400"/>
                      </a:solidFill>
                      <a:prstDash val="solid"/>
                      <a:round/>
                      <a:headEnd type="none" w="med" len="med"/>
                      <a:tailEnd type="none" w="med" len="med"/>
                    </a:lnL>
                    <a:lnR w="12700" cap="flat" cmpd="sng" algn="ctr">
                      <a:solidFill>
                        <a:srgbClr val="DE0400"/>
                      </a:solidFill>
                      <a:prstDash val="solid"/>
                      <a:round/>
                      <a:headEnd type="none" w="med" len="med"/>
                      <a:tailEnd type="none" w="med" len="med"/>
                    </a:lnR>
                    <a:lnT w="12700" cap="flat" cmpd="sng" algn="ctr">
                      <a:solidFill>
                        <a:srgbClr val="DE0400"/>
                      </a:solidFill>
                      <a:prstDash val="solid"/>
                      <a:round/>
                      <a:headEnd type="none" w="med" len="med"/>
                      <a:tailEnd type="none" w="med" len="med"/>
                    </a:lnT>
                    <a:lnB w="12700" cap="flat" cmpd="sng" algn="ctr">
                      <a:solidFill>
                        <a:srgbClr val="DE0400"/>
                      </a:solidFill>
                      <a:prstDash val="solid"/>
                      <a:round/>
                      <a:headEnd type="none" w="med" len="med"/>
                      <a:tailEnd type="none" w="med" len="med"/>
                    </a:lnB>
                    <a:solidFill>
                      <a:srgbClr val="FDE9D9"/>
                    </a:solidFill>
                  </a:tcPr>
                </a:tc>
                <a:tc>
                  <a:txBody>
                    <a:bodyPr/>
                    <a:lstStyle/>
                    <a:p>
                      <a:pPr algn="ctr" rtl="0" fontAlgn="ctr"/>
                      <a:r>
                        <a:rPr lang="en-GB" sz="1100" b="1" i="1" u="none" strike="noStrike">
                          <a:solidFill>
                            <a:srgbClr val="A6A6A6"/>
                          </a:solidFill>
                          <a:effectLst/>
                          <a:latin typeface="Vodafone Rg"/>
                        </a:rPr>
                        <a:t>X</a:t>
                      </a:r>
                    </a:p>
                  </a:txBody>
                  <a:tcPr marL="8208" marR="8208" marT="8208" marB="0" anchor="ctr">
                    <a:lnL w="12700" cap="flat" cmpd="sng" algn="ctr">
                      <a:solidFill>
                        <a:srgbClr val="DE0400"/>
                      </a:solidFill>
                      <a:prstDash val="solid"/>
                      <a:round/>
                      <a:headEnd type="none" w="med" len="med"/>
                      <a:tailEnd type="none" w="med" len="med"/>
                    </a:lnL>
                    <a:lnR w="12700" cap="flat" cmpd="sng" algn="ctr">
                      <a:solidFill>
                        <a:srgbClr val="DE0400"/>
                      </a:solidFill>
                      <a:prstDash val="solid"/>
                      <a:round/>
                      <a:headEnd type="none" w="med" len="med"/>
                      <a:tailEnd type="none" w="med" len="med"/>
                    </a:lnR>
                    <a:lnT w="12700" cap="flat" cmpd="sng" algn="ctr">
                      <a:solidFill>
                        <a:srgbClr val="DE0400"/>
                      </a:solidFill>
                      <a:prstDash val="solid"/>
                      <a:round/>
                      <a:headEnd type="none" w="med" len="med"/>
                      <a:tailEnd type="none" w="med" len="med"/>
                    </a:lnT>
                    <a:lnB w="12700" cap="flat" cmpd="sng" algn="ctr">
                      <a:solidFill>
                        <a:srgbClr val="DE0400"/>
                      </a:solidFill>
                      <a:prstDash val="solid"/>
                      <a:round/>
                      <a:headEnd type="none" w="med" len="med"/>
                      <a:tailEnd type="none" w="med" len="med"/>
                    </a:lnB>
                    <a:solidFill>
                      <a:srgbClr val="FDE9D9"/>
                    </a:solidFill>
                  </a:tcPr>
                </a:tc>
                <a:tc>
                  <a:txBody>
                    <a:bodyPr/>
                    <a:lstStyle/>
                    <a:p>
                      <a:pPr algn="ctr" rtl="0" fontAlgn="ctr"/>
                      <a:r>
                        <a:rPr lang="en-GB" sz="1100" b="1" i="1" u="none" strike="noStrike">
                          <a:solidFill>
                            <a:srgbClr val="A6A6A6"/>
                          </a:solidFill>
                          <a:effectLst/>
                          <a:latin typeface="Vodafone Rg"/>
                        </a:rPr>
                        <a:t> </a:t>
                      </a:r>
                    </a:p>
                  </a:txBody>
                  <a:tcPr marL="8208" marR="8208" marT="8208" marB="0" anchor="ctr">
                    <a:lnL w="12700" cap="flat" cmpd="sng" algn="ctr">
                      <a:solidFill>
                        <a:srgbClr val="DE0400"/>
                      </a:solidFill>
                      <a:prstDash val="solid"/>
                      <a:round/>
                      <a:headEnd type="none" w="med" len="med"/>
                      <a:tailEnd type="none" w="med" len="med"/>
                    </a:lnL>
                    <a:lnR w="12700" cap="flat" cmpd="sng" algn="ctr">
                      <a:solidFill>
                        <a:srgbClr val="DE0400"/>
                      </a:solidFill>
                      <a:prstDash val="solid"/>
                      <a:round/>
                      <a:headEnd type="none" w="med" len="med"/>
                      <a:tailEnd type="none" w="med" len="med"/>
                    </a:lnR>
                    <a:lnT w="12700" cap="flat" cmpd="sng" algn="ctr">
                      <a:solidFill>
                        <a:srgbClr val="DE0400"/>
                      </a:solidFill>
                      <a:prstDash val="solid"/>
                      <a:round/>
                      <a:headEnd type="none" w="med" len="med"/>
                      <a:tailEnd type="none" w="med" len="med"/>
                    </a:lnT>
                    <a:lnB w="12700" cap="flat" cmpd="sng" algn="ctr">
                      <a:solidFill>
                        <a:srgbClr val="DE0400"/>
                      </a:solidFill>
                      <a:prstDash val="solid"/>
                      <a:round/>
                      <a:headEnd type="none" w="med" len="med"/>
                      <a:tailEnd type="none" w="med" len="med"/>
                    </a:lnB>
                    <a:solidFill>
                      <a:srgbClr val="FDE9D9"/>
                    </a:solidFill>
                  </a:tcPr>
                </a:tc>
                <a:tc>
                  <a:txBody>
                    <a:bodyPr/>
                    <a:lstStyle/>
                    <a:p>
                      <a:pPr algn="ctr" rtl="0" fontAlgn="ctr"/>
                      <a:r>
                        <a:rPr lang="en-GB" sz="900" b="1" i="1" u="none" strike="noStrike">
                          <a:solidFill>
                            <a:srgbClr val="A6A6A6"/>
                          </a:solidFill>
                          <a:effectLst/>
                          <a:latin typeface="Vodafone Rg"/>
                        </a:rPr>
                        <a:t>Caso imposible</a:t>
                      </a:r>
                    </a:p>
                  </a:txBody>
                  <a:tcPr marL="8208" marR="8208" marT="8208" marB="0" anchor="ctr">
                    <a:lnL w="12700" cap="flat" cmpd="sng" algn="ctr">
                      <a:solidFill>
                        <a:srgbClr val="DE0400"/>
                      </a:solidFill>
                      <a:prstDash val="solid"/>
                      <a:round/>
                      <a:headEnd type="none" w="med" len="med"/>
                      <a:tailEnd type="none" w="med" len="med"/>
                    </a:lnL>
                    <a:lnR w="12700" cap="flat" cmpd="sng" algn="ctr">
                      <a:solidFill>
                        <a:srgbClr val="DE0400"/>
                      </a:solidFill>
                      <a:prstDash val="solid"/>
                      <a:round/>
                      <a:headEnd type="none" w="med" len="med"/>
                      <a:tailEnd type="none" w="med" len="med"/>
                    </a:lnR>
                    <a:lnT w="12700" cap="flat" cmpd="sng" algn="ctr">
                      <a:solidFill>
                        <a:srgbClr val="DE0400"/>
                      </a:solidFill>
                      <a:prstDash val="solid"/>
                      <a:round/>
                      <a:headEnd type="none" w="med" len="med"/>
                      <a:tailEnd type="none" w="med" len="med"/>
                    </a:lnT>
                    <a:lnB w="12700" cap="flat" cmpd="sng" algn="ctr">
                      <a:solidFill>
                        <a:srgbClr val="DE0400"/>
                      </a:solidFill>
                      <a:prstDash val="solid"/>
                      <a:round/>
                      <a:headEnd type="none" w="med" len="med"/>
                      <a:tailEnd type="none" w="med" len="med"/>
                    </a:lnB>
                    <a:solidFill>
                      <a:srgbClr val="FDE9D9"/>
                    </a:solidFill>
                  </a:tcPr>
                </a:tc>
              </a:tr>
              <a:tr h="188774">
                <a:tc rowSpan="5">
                  <a:txBody>
                    <a:bodyPr/>
                    <a:lstStyle/>
                    <a:p>
                      <a:pPr algn="ctr" rtl="0" fontAlgn="ctr"/>
                      <a:r>
                        <a:rPr lang="en-GB" sz="1100" b="1" i="0" u="none" strike="noStrike">
                          <a:solidFill>
                            <a:srgbClr val="000000"/>
                          </a:solidFill>
                          <a:effectLst/>
                          <a:latin typeface="Vodafone Rg"/>
                        </a:rPr>
                        <a:t>Configuraciones Triple Banda</a:t>
                      </a:r>
                    </a:p>
                  </a:txBody>
                  <a:tcPr marL="8208" marR="8208" marT="8208" marB="0" anchor="ctr">
                    <a:lnL w="12700" cap="flat" cmpd="sng" algn="ctr">
                      <a:solidFill>
                        <a:srgbClr val="DE0400"/>
                      </a:solidFill>
                      <a:prstDash val="solid"/>
                      <a:round/>
                      <a:headEnd type="none" w="med" len="med"/>
                      <a:tailEnd type="none" w="med" len="med"/>
                    </a:lnL>
                    <a:lnR w="12700" cap="flat" cmpd="sng" algn="ctr">
                      <a:solidFill>
                        <a:srgbClr val="DE0400"/>
                      </a:solidFill>
                      <a:prstDash val="solid"/>
                      <a:round/>
                      <a:headEnd type="none" w="med" len="med"/>
                      <a:tailEnd type="none" w="med" len="med"/>
                    </a:lnR>
                    <a:lnT w="12700" cap="flat" cmpd="sng" algn="ctr">
                      <a:solidFill>
                        <a:srgbClr val="DE0400"/>
                      </a:solidFill>
                      <a:prstDash val="solid"/>
                      <a:round/>
                      <a:headEnd type="none" w="med" len="med"/>
                      <a:tailEnd type="none" w="med" len="med"/>
                    </a:lnT>
                    <a:lnB w="12700" cap="flat" cmpd="sng" algn="ctr">
                      <a:solidFill>
                        <a:srgbClr val="DE0400"/>
                      </a:solidFill>
                      <a:prstDash val="solid"/>
                      <a:round/>
                      <a:headEnd type="none" w="med" len="med"/>
                      <a:tailEnd type="none" w="med" len="med"/>
                    </a:lnB>
                    <a:solidFill>
                      <a:srgbClr val="A6A6A6"/>
                    </a:solidFill>
                  </a:tcPr>
                </a:tc>
                <a:tc>
                  <a:txBody>
                    <a:bodyPr/>
                    <a:lstStyle/>
                    <a:p>
                      <a:pPr algn="ctr" rtl="0" fontAlgn="ctr"/>
                      <a:r>
                        <a:rPr lang="en-GB" sz="1100" b="1" i="0" u="none" strike="noStrike">
                          <a:solidFill>
                            <a:srgbClr val="000000"/>
                          </a:solidFill>
                          <a:effectLst/>
                          <a:latin typeface="Vodafone Rg"/>
                        </a:rPr>
                        <a:t> </a:t>
                      </a:r>
                    </a:p>
                  </a:txBody>
                  <a:tcPr marL="8208" marR="8208" marT="8208" marB="0" anchor="ctr">
                    <a:lnL w="12700" cap="flat" cmpd="sng" algn="ctr">
                      <a:solidFill>
                        <a:srgbClr val="DE0400"/>
                      </a:solidFill>
                      <a:prstDash val="solid"/>
                      <a:round/>
                      <a:headEnd type="none" w="med" len="med"/>
                      <a:tailEnd type="none" w="med" len="med"/>
                    </a:lnL>
                    <a:lnR w="12700" cap="flat" cmpd="sng" algn="ctr">
                      <a:solidFill>
                        <a:srgbClr val="DE0400"/>
                      </a:solidFill>
                      <a:prstDash val="solid"/>
                      <a:round/>
                      <a:headEnd type="none" w="med" len="med"/>
                      <a:tailEnd type="none" w="med" len="med"/>
                    </a:lnR>
                    <a:lnT w="12700" cap="flat" cmpd="sng" algn="ctr">
                      <a:solidFill>
                        <a:srgbClr val="DE0400"/>
                      </a:solidFill>
                      <a:prstDash val="solid"/>
                      <a:round/>
                      <a:headEnd type="none" w="med" len="med"/>
                      <a:tailEnd type="none" w="med" len="med"/>
                    </a:lnT>
                    <a:lnB w="12700" cap="flat" cmpd="sng" algn="ctr">
                      <a:solidFill>
                        <a:srgbClr val="DE0400"/>
                      </a:solidFill>
                      <a:prstDash val="solid"/>
                      <a:round/>
                      <a:headEnd type="none" w="med" len="med"/>
                      <a:tailEnd type="none" w="med" len="med"/>
                    </a:lnB>
                    <a:solidFill>
                      <a:srgbClr val="EBF1DE"/>
                    </a:solidFill>
                  </a:tcPr>
                </a:tc>
                <a:tc>
                  <a:txBody>
                    <a:bodyPr/>
                    <a:lstStyle/>
                    <a:p>
                      <a:pPr algn="ctr" rtl="0" fontAlgn="ctr"/>
                      <a:r>
                        <a:rPr lang="en-GB" sz="1100" b="1" i="0" u="none" strike="noStrike">
                          <a:solidFill>
                            <a:srgbClr val="000000"/>
                          </a:solidFill>
                          <a:effectLst/>
                          <a:latin typeface="Vodafone Rg"/>
                        </a:rPr>
                        <a:t>X</a:t>
                      </a:r>
                    </a:p>
                  </a:txBody>
                  <a:tcPr marL="8208" marR="8208" marT="8208" marB="0" anchor="ctr">
                    <a:lnL w="12700" cap="flat" cmpd="sng" algn="ctr">
                      <a:solidFill>
                        <a:srgbClr val="DE0400"/>
                      </a:solidFill>
                      <a:prstDash val="solid"/>
                      <a:round/>
                      <a:headEnd type="none" w="med" len="med"/>
                      <a:tailEnd type="none" w="med" len="med"/>
                    </a:lnL>
                    <a:lnR w="12700" cap="flat" cmpd="sng" algn="ctr">
                      <a:solidFill>
                        <a:srgbClr val="DE0400"/>
                      </a:solidFill>
                      <a:prstDash val="solid"/>
                      <a:round/>
                      <a:headEnd type="none" w="med" len="med"/>
                      <a:tailEnd type="none" w="med" len="med"/>
                    </a:lnR>
                    <a:lnT w="12700" cap="flat" cmpd="sng" algn="ctr">
                      <a:solidFill>
                        <a:srgbClr val="DE0400"/>
                      </a:solidFill>
                      <a:prstDash val="solid"/>
                      <a:round/>
                      <a:headEnd type="none" w="med" len="med"/>
                      <a:tailEnd type="none" w="med" len="med"/>
                    </a:lnT>
                    <a:lnB w="12700" cap="flat" cmpd="sng" algn="ctr">
                      <a:solidFill>
                        <a:srgbClr val="DE0400"/>
                      </a:solidFill>
                      <a:prstDash val="solid"/>
                      <a:round/>
                      <a:headEnd type="none" w="med" len="med"/>
                      <a:tailEnd type="none" w="med" len="med"/>
                    </a:lnB>
                    <a:solidFill>
                      <a:srgbClr val="EBF1DE"/>
                    </a:solidFill>
                  </a:tcPr>
                </a:tc>
                <a:tc>
                  <a:txBody>
                    <a:bodyPr/>
                    <a:lstStyle/>
                    <a:p>
                      <a:pPr algn="ctr" rtl="0" fontAlgn="ctr"/>
                      <a:r>
                        <a:rPr lang="en-GB" sz="1100" b="1" i="0" u="none" strike="noStrike">
                          <a:solidFill>
                            <a:srgbClr val="000000"/>
                          </a:solidFill>
                          <a:effectLst/>
                          <a:latin typeface="Vodafone Rg"/>
                        </a:rPr>
                        <a:t>X</a:t>
                      </a:r>
                    </a:p>
                  </a:txBody>
                  <a:tcPr marL="8208" marR="8208" marT="8208" marB="0" anchor="ctr">
                    <a:lnL w="12700" cap="flat" cmpd="sng" algn="ctr">
                      <a:solidFill>
                        <a:srgbClr val="DE0400"/>
                      </a:solidFill>
                      <a:prstDash val="solid"/>
                      <a:round/>
                      <a:headEnd type="none" w="med" len="med"/>
                      <a:tailEnd type="none" w="med" len="med"/>
                    </a:lnL>
                    <a:lnR w="12700" cap="flat" cmpd="sng" algn="ctr">
                      <a:solidFill>
                        <a:srgbClr val="DE0400"/>
                      </a:solidFill>
                      <a:prstDash val="solid"/>
                      <a:round/>
                      <a:headEnd type="none" w="med" len="med"/>
                      <a:tailEnd type="none" w="med" len="med"/>
                    </a:lnR>
                    <a:lnT w="12700" cap="flat" cmpd="sng" algn="ctr">
                      <a:solidFill>
                        <a:srgbClr val="DE0400"/>
                      </a:solidFill>
                      <a:prstDash val="solid"/>
                      <a:round/>
                      <a:headEnd type="none" w="med" len="med"/>
                      <a:tailEnd type="none" w="med" len="med"/>
                    </a:lnT>
                    <a:lnB w="12700" cap="flat" cmpd="sng" algn="ctr">
                      <a:solidFill>
                        <a:srgbClr val="DE0400"/>
                      </a:solidFill>
                      <a:prstDash val="solid"/>
                      <a:round/>
                      <a:headEnd type="none" w="med" len="med"/>
                      <a:tailEnd type="none" w="med" len="med"/>
                    </a:lnB>
                    <a:solidFill>
                      <a:srgbClr val="EBF1DE"/>
                    </a:solidFill>
                  </a:tcPr>
                </a:tc>
                <a:tc>
                  <a:txBody>
                    <a:bodyPr/>
                    <a:lstStyle/>
                    <a:p>
                      <a:pPr algn="ctr" rtl="0" fontAlgn="ctr"/>
                      <a:r>
                        <a:rPr lang="en-GB" sz="1100" b="1" i="0" u="none" strike="noStrike">
                          <a:solidFill>
                            <a:srgbClr val="000000"/>
                          </a:solidFill>
                          <a:effectLst/>
                          <a:latin typeface="Vodafone Rg"/>
                        </a:rPr>
                        <a:t> </a:t>
                      </a:r>
                    </a:p>
                  </a:txBody>
                  <a:tcPr marL="8208" marR="8208" marT="8208" marB="0" anchor="ctr">
                    <a:lnL w="12700" cap="flat" cmpd="sng" algn="ctr">
                      <a:solidFill>
                        <a:srgbClr val="DE0400"/>
                      </a:solidFill>
                      <a:prstDash val="solid"/>
                      <a:round/>
                      <a:headEnd type="none" w="med" len="med"/>
                      <a:tailEnd type="none" w="med" len="med"/>
                    </a:lnL>
                    <a:lnR w="12700" cap="flat" cmpd="sng" algn="ctr">
                      <a:solidFill>
                        <a:srgbClr val="DE0400"/>
                      </a:solidFill>
                      <a:prstDash val="solid"/>
                      <a:round/>
                      <a:headEnd type="none" w="med" len="med"/>
                      <a:tailEnd type="none" w="med" len="med"/>
                    </a:lnR>
                    <a:lnT w="12700" cap="flat" cmpd="sng" algn="ctr">
                      <a:solidFill>
                        <a:srgbClr val="DE0400"/>
                      </a:solidFill>
                      <a:prstDash val="solid"/>
                      <a:round/>
                      <a:headEnd type="none" w="med" len="med"/>
                      <a:tailEnd type="none" w="med" len="med"/>
                    </a:lnT>
                    <a:lnB w="12700" cap="flat" cmpd="sng" algn="ctr">
                      <a:solidFill>
                        <a:srgbClr val="DE0400"/>
                      </a:solidFill>
                      <a:prstDash val="solid"/>
                      <a:round/>
                      <a:headEnd type="none" w="med" len="med"/>
                      <a:tailEnd type="none" w="med" len="med"/>
                    </a:lnB>
                    <a:solidFill>
                      <a:srgbClr val="EBF1DE"/>
                    </a:solidFill>
                  </a:tcPr>
                </a:tc>
                <a:tc>
                  <a:txBody>
                    <a:bodyPr/>
                    <a:lstStyle/>
                    <a:p>
                      <a:pPr algn="ctr" rtl="0" fontAlgn="ctr"/>
                      <a:r>
                        <a:rPr lang="en-GB" sz="1100" b="1" i="0" u="none" strike="noStrike">
                          <a:solidFill>
                            <a:srgbClr val="000000"/>
                          </a:solidFill>
                          <a:effectLst/>
                          <a:latin typeface="Vodafone Rg"/>
                        </a:rPr>
                        <a:t>X</a:t>
                      </a:r>
                    </a:p>
                  </a:txBody>
                  <a:tcPr marL="8208" marR="8208" marT="8208" marB="0" anchor="ctr">
                    <a:lnL w="12700" cap="flat" cmpd="sng" algn="ctr">
                      <a:solidFill>
                        <a:srgbClr val="DE0400"/>
                      </a:solidFill>
                      <a:prstDash val="solid"/>
                      <a:round/>
                      <a:headEnd type="none" w="med" len="med"/>
                      <a:tailEnd type="none" w="med" len="med"/>
                    </a:lnL>
                    <a:lnR w="12700" cap="flat" cmpd="sng" algn="ctr">
                      <a:solidFill>
                        <a:srgbClr val="DE0400"/>
                      </a:solidFill>
                      <a:prstDash val="solid"/>
                      <a:round/>
                      <a:headEnd type="none" w="med" len="med"/>
                      <a:tailEnd type="none" w="med" len="med"/>
                    </a:lnR>
                    <a:lnT w="12700" cap="flat" cmpd="sng" algn="ctr">
                      <a:solidFill>
                        <a:srgbClr val="DE0400"/>
                      </a:solidFill>
                      <a:prstDash val="solid"/>
                      <a:round/>
                      <a:headEnd type="none" w="med" len="med"/>
                      <a:tailEnd type="none" w="med" len="med"/>
                    </a:lnT>
                    <a:lnB w="12700" cap="flat" cmpd="sng" algn="ctr">
                      <a:solidFill>
                        <a:srgbClr val="DE0400"/>
                      </a:solidFill>
                      <a:prstDash val="solid"/>
                      <a:round/>
                      <a:headEnd type="none" w="med" len="med"/>
                      <a:tailEnd type="none" w="med" len="med"/>
                    </a:lnB>
                    <a:solidFill>
                      <a:srgbClr val="EBF1DE"/>
                    </a:solidFill>
                  </a:tcPr>
                </a:tc>
                <a:tc>
                  <a:txBody>
                    <a:bodyPr/>
                    <a:lstStyle/>
                    <a:p>
                      <a:pPr algn="ctr" rtl="0" fontAlgn="ctr"/>
                      <a:r>
                        <a:rPr lang="en-GB" sz="900" b="1" i="0" u="none" strike="noStrike">
                          <a:solidFill>
                            <a:srgbClr val="000000"/>
                          </a:solidFill>
                          <a:effectLst/>
                          <a:latin typeface="Vodafone Rg"/>
                        </a:rPr>
                        <a:t>Urbano, hot spot</a:t>
                      </a:r>
                    </a:p>
                  </a:txBody>
                  <a:tcPr marL="8208" marR="8208" marT="8208" marB="0" anchor="ctr">
                    <a:lnL w="12700" cap="flat" cmpd="sng" algn="ctr">
                      <a:solidFill>
                        <a:srgbClr val="DE0400"/>
                      </a:solidFill>
                      <a:prstDash val="solid"/>
                      <a:round/>
                      <a:headEnd type="none" w="med" len="med"/>
                      <a:tailEnd type="none" w="med" len="med"/>
                    </a:lnL>
                    <a:lnR w="12700" cap="flat" cmpd="sng" algn="ctr">
                      <a:solidFill>
                        <a:srgbClr val="DE0400"/>
                      </a:solidFill>
                      <a:prstDash val="solid"/>
                      <a:round/>
                      <a:headEnd type="none" w="med" len="med"/>
                      <a:tailEnd type="none" w="med" len="med"/>
                    </a:lnR>
                    <a:lnT w="12700" cap="flat" cmpd="sng" algn="ctr">
                      <a:solidFill>
                        <a:srgbClr val="DE0400"/>
                      </a:solidFill>
                      <a:prstDash val="solid"/>
                      <a:round/>
                      <a:headEnd type="none" w="med" len="med"/>
                      <a:tailEnd type="none" w="med" len="med"/>
                    </a:lnT>
                    <a:lnB w="12700" cap="flat" cmpd="sng" algn="ctr">
                      <a:solidFill>
                        <a:srgbClr val="DE0400"/>
                      </a:solidFill>
                      <a:prstDash val="solid"/>
                      <a:round/>
                      <a:headEnd type="none" w="med" len="med"/>
                      <a:tailEnd type="none" w="med" len="med"/>
                    </a:lnB>
                    <a:solidFill>
                      <a:srgbClr val="EBF1DE"/>
                    </a:solidFill>
                  </a:tcPr>
                </a:tc>
              </a:tr>
              <a:tr h="188774">
                <a:tc vMerge="1">
                  <a:txBody>
                    <a:bodyPr/>
                    <a:lstStyle/>
                    <a:p>
                      <a:endParaRPr lang="en-GB"/>
                    </a:p>
                  </a:txBody>
                  <a:tcPr/>
                </a:tc>
                <a:tc>
                  <a:txBody>
                    <a:bodyPr/>
                    <a:lstStyle/>
                    <a:p>
                      <a:pPr algn="ctr" rtl="0" fontAlgn="ctr"/>
                      <a:r>
                        <a:rPr lang="en-GB" sz="1100" b="1" i="0" u="none" strike="noStrike">
                          <a:solidFill>
                            <a:srgbClr val="000000"/>
                          </a:solidFill>
                          <a:effectLst/>
                          <a:latin typeface="Vodafone Rg"/>
                        </a:rPr>
                        <a:t>X</a:t>
                      </a:r>
                    </a:p>
                  </a:txBody>
                  <a:tcPr marL="8208" marR="8208" marT="8208" marB="0" anchor="ctr">
                    <a:lnL w="12700" cap="flat" cmpd="sng" algn="ctr">
                      <a:solidFill>
                        <a:srgbClr val="DE0400"/>
                      </a:solidFill>
                      <a:prstDash val="solid"/>
                      <a:round/>
                      <a:headEnd type="none" w="med" len="med"/>
                      <a:tailEnd type="none" w="med" len="med"/>
                    </a:lnL>
                    <a:lnR w="12700" cap="flat" cmpd="sng" algn="ctr">
                      <a:solidFill>
                        <a:srgbClr val="DE0400"/>
                      </a:solidFill>
                      <a:prstDash val="solid"/>
                      <a:round/>
                      <a:headEnd type="none" w="med" len="med"/>
                      <a:tailEnd type="none" w="med" len="med"/>
                    </a:lnR>
                    <a:lnT w="12700" cap="flat" cmpd="sng" algn="ctr">
                      <a:solidFill>
                        <a:srgbClr val="DE0400"/>
                      </a:solidFill>
                      <a:prstDash val="solid"/>
                      <a:round/>
                      <a:headEnd type="none" w="med" len="med"/>
                      <a:tailEnd type="none" w="med" len="med"/>
                    </a:lnT>
                    <a:lnB w="12700" cap="flat" cmpd="sng" algn="ctr">
                      <a:solidFill>
                        <a:srgbClr val="DE0400"/>
                      </a:solidFill>
                      <a:prstDash val="solid"/>
                      <a:round/>
                      <a:headEnd type="none" w="med" len="med"/>
                      <a:tailEnd type="none" w="med" len="med"/>
                    </a:lnB>
                    <a:solidFill>
                      <a:srgbClr val="EBF1DE"/>
                    </a:solidFill>
                  </a:tcPr>
                </a:tc>
                <a:tc>
                  <a:txBody>
                    <a:bodyPr/>
                    <a:lstStyle/>
                    <a:p>
                      <a:pPr algn="ctr" rtl="0" fontAlgn="ctr"/>
                      <a:r>
                        <a:rPr lang="en-GB" sz="1100" b="1" i="0" u="none" strike="noStrike">
                          <a:solidFill>
                            <a:srgbClr val="000000"/>
                          </a:solidFill>
                          <a:effectLst/>
                          <a:latin typeface="Vodafone Rg"/>
                        </a:rPr>
                        <a:t>X</a:t>
                      </a:r>
                    </a:p>
                  </a:txBody>
                  <a:tcPr marL="8208" marR="8208" marT="8208" marB="0" anchor="ctr">
                    <a:lnL w="12700" cap="flat" cmpd="sng" algn="ctr">
                      <a:solidFill>
                        <a:srgbClr val="DE0400"/>
                      </a:solidFill>
                      <a:prstDash val="solid"/>
                      <a:round/>
                      <a:headEnd type="none" w="med" len="med"/>
                      <a:tailEnd type="none" w="med" len="med"/>
                    </a:lnL>
                    <a:lnR w="12700" cap="flat" cmpd="sng" algn="ctr">
                      <a:solidFill>
                        <a:srgbClr val="DE0400"/>
                      </a:solidFill>
                      <a:prstDash val="solid"/>
                      <a:round/>
                      <a:headEnd type="none" w="med" len="med"/>
                      <a:tailEnd type="none" w="med" len="med"/>
                    </a:lnR>
                    <a:lnT w="12700" cap="flat" cmpd="sng" algn="ctr">
                      <a:solidFill>
                        <a:srgbClr val="DE0400"/>
                      </a:solidFill>
                      <a:prstDash val="solid"/>
                      <a:round/>
                      <a:headEnd type="none" w="med" len="med"/>
                      <a:tailEnd type="none" w="med" len="med"/>
                    </a:lnT>
                    <a:lnB w="12700" cap="flat" cmpd="sng" algn="ctr">
                      <a:solidFill>
                        <a:srgbClr val="DE0400"/>
                      </a:solidFill>
                      <a:prstDash val="solid"/>
                      <a:round/>
                      <a:headEnd type="none" w="med" len="med"/>
                      <a:tailEnd type="none" w="med" len="med"/>
                    </a:lnB>
                    <a:solidFill>
                      <a:srgbClr val="EBF1DE"/>
                    </a:solidFill>
                  </a:tcPr>
                </a:tc>
                <a:tc>
                  <a:txBody>
                    <a:bodyPr/>
                    <a:lstStyle/>
                    <a:p>
                      <a:pPr algn="ctr" rtl="0" fontAlgn="ctr"/>
                      <a:r>
                        <a:rPr lang="en-GB" sz="1100" b="1" i="0" u="none" strike="noStrike">
                          <a:solidFill>
                            <a:srgbClr val="000000"/>
                          </a:solidFill>
                          <a:effectLst/>
                          <a:latin typeface="Vodafone Rg"/>
                        </a:rPr>
                        <a:t>X</a:t>
                      </a:r>
                    </a:p>
                  </a:txBody>
                  <a:tcPr marL="8208" marR="8208" marT="8208" marB="0" anchor="ctr">
                    <a:lnL w="12700" cap="flat" cmpd="sng" algn="ctr">
                      <a:solidFill>
                        <a:srgbClr val="DE0400"/>
                      </a:solidFill>
                      <a:prstDash val="solid"/>
                      <a:round/>
                      <a:headEnd type="none" w="med" len="med"/>
                      <a:tailEnd type="none" w="med" len="med"/>
                    </a:lnL>
                    <a:lnR w="12700" cap="flat" cmpd="sng" algn="ctr">
                      <a:solidFill>
                        <a:srgbClr val="DE0400"/>
                      </a:solidFill>
                      <a:prstDash val="solid"/>
                      <a:round/>
                      <a:headEnd type="none" w="med" len="med"/>
                      <a:tailEnd type="none" w="med" len="med"/>
                    </a:lnR>
                    <a:lnT w="12700" cap="flat" cmpd="sng" algn="ctr">
                      <a:solidFill>
                        <a:srgbClr val="DE0400"/>
                      </a:solidFill>
                      <a:prstDash val="solid"/>
                      <a:round/>
                      <a:headEnd type="none" w="med" len="med"/>
                      <a:tailEnd type="none" w="med" len="med"/>
                    </a:lnT>
                    <a:lnB w="12700" cap="flat" cmpd="sng" algn="ctr">
                      <a:solidFill>
                        <a:srgbClr val="DE0400"/>
                      </a:solidFill>
                      <a:prstDash val="solid"/>
                      <a:round/>
                      <a:headEnd type="none" w="med" len="med"/>
                      <a:tailEnd type="none" w="med" len="med"/>
                    </a:lnB>
                    <a:solidFill>
                      <a:srgbClr val="EBF1DE"/>
                    </a:solidFill>
                  </a:tcPr>
                </a:tc>
                <a:tc>
                  <a:txBody>
                    <a:bodyPr/>
                    <a:lstStyle/>
                    <a:p>
                      <a:pPr algn="ctr" rtl="0" fontAlgn="ctr"/>
                      <a:r>
                        <a:rPr lang="en-GB" sz="1100" b="1" i="0" u="none" strike="noStrike">
                          <a:solidFill>
                            <a:srgbClr val="000000"/>
                          </a:solidFill>
                          <a:effectLst/>
                          <a:latin typeface="Vodafone Rg"/>
                        </a:rPr>
                        <a:t> </a:t>
                      </a:r>
                    </a:p>
                  </a:txBody>
                  <a:tcPr marL="8208" marR="8208" marT="8208" marB="0" anchor="ctr">
                    <a:lnL w="12700" cap="flat" cmpd="sng" algn="ctr">
                      <a:solidFill>
                        <a:srgbClr val="DE0400"/>
                      </a:solidFill>
                      <a:prstDash val="solid"/>
                      <a:round/>
                      <a:headEnd type="none" w="med" len="med"/>
                      <a:tailEnd type="none" w="med" len="med"/>
                    </a:lnL>
                    <a:lnR w="12700" cap="flat" cmpd="sng" algn="ctr">
                      <a:solidFill>
                        <a:srgbClr val="DE0400"/>
                      </a:solidFill>
                      <a:prstDash val="solid"/>
                      <a:round/>
                      <a:headEnd type="none" w="med" len="med"/>
                      <a:tailEnd type="none" w="med" len="med"/>
                    </a:lnR>
                    <a:lnT w="12700" cap="flat" cmpd="sng" algn="ctr">
                      <a:solidFill>
                        <a:srgbClr val="DE0400"/>
                      </a:solidFill>
                      <a:prstDash val="solid"/>
                      <a:round/>
                      <a:headEnd type="none" w="med" len="med"/>
                      <a:tailEnd type="none" w="med" len="med"/>
                    </a:lnT>
                    <a:lnB w="12700" cap="flat" cmpd="sng" algn="ctr">
                      <a:solidFill>
                        <a:srgbClr val="DE0400"/>
                      </a:solidFill>
                      <a:prstDash val="solid"/>
                      <a:round/>
                      <a:headEnd type="none" w="med" len="med"/>
                      <a:tailEnd type="none" w="med" len="med"/>
                    </a:lnB>
                    <a:solidFill>
                      <a:srgbClr val="EBF1DE"/>
                    </a:solidFill>
                  </a:tcPr>
                </a:tc>
                <a:tc>
                  <a:txBody>
                    <a:bodyPr/>
                    <a:lstStyle/>
                    <a:p>
                      <a:pPr algn="ctr" rtl="0" fontAlgn="ctr"/>
                      <a:r>
                        <a:rPr lang="en-GB" sz="1100" b="1" i="0" u="none" strike="noStrike">
                          <a:solidFill>
                            <a:srgbClr val="000000"/>
                          </a:solidFill>
                          <a:effectLst/>
                          <a:latin typeface="Vodafone Rg"/>
                        </a:rPr>
                        <a:t> </a:t>
                      </a:r>
                    </a:p>
                  </a:txBody>
                  <a:tcPr marL="8208" marR="8208" marT="8208" marB="0" anchor="ctr">
                    <a:lnL w="12700" cap="flat" cmpd="sng" algn="ctr">
                      <a:solidFill>
                        <a:srgbClr val="DE0400"/>
                      </a:solidFill>
                      <a:prstDash val="solid"/>
                      <a:round/>
                      <a:headEnd type="none" w="med" len="med"/>
                      <a:tailEnd type="none" w="med" len="med"/>
                    </a:lnL>
                    <a:lnR w="12700" cap="flat" cmpd="sng" algn="ctr">
                      <a:solidFill>
                        <a:srgbClr val="DE0400"/>
                      </a:solidFill>
                      <a:prstDash val="solid"/>
                      <a:round/>
                      <a:headEnd type="none" w="med" len="med"/>
                      <a:tailEnd type="none" w="med" len="med"/>
                    </a:lnR>
                    <a:lnT w="12700" cap="flat" cmpd="sng" algn="ctr">
                      <a:solidFill>
                        <a:srgbClr val="DE0400"/>
                      </a:solidFill>
                      <a:prstDash val="solid"/>
                      <a:round/>
                      <a:headEnd type="none" w="med" len="med"/>
                      <a:tailEnd type="none" w="med" len="med"/>
                    </a:lnT>
                    <a:lnB w="12700" cap="flat" cmpd="sng" algn="ctr">
                      <a:solidFill>
                        <a:srgbClr val="DE0400"/>
                      </a:solidFill>
                      <a:prstDash val="solid"/>
                      <a:round/>
                      <a:headEnd type="none" w="med" len="med"/>
                      <a:tailEnd type="none" w="med" len="med"/>
                    </a:lnB>
                    <a:solidFill>
                      <a:srgbClr val="EBF1DE"/>
                    </a:solidFill>
                  </a:tcPr>
                </a:tc>
                <a:tc>
                  <a:txBody>
                    <a:bodyPr/>
                    <a:lstStyle/>
                    <a:p>
                      <a:pPr algn="ctr" rtl="0" fontAlgn="ctr"/>
                      <a:r>
                        <a:rPr lang="en-GB" sz="900" b="1" i="0" u="none" strike="noStrike">
                          <a:solidFill>
                            <a:srgbClr val="000000"/>
                          </a:solidFill>
                          <a:effectLst/>
                          <a:latin typeface="Vodafone Rg"/>
                        </a:rPr>
                        <a:t>Zona Ran Sharing roja (turística)</a:t>
                      </a:r>
                    </a:p>
                  </a:txBody>
                  <a:tcPr marL="8208" marR="8208" marT="8208" marB="0" anchor="ctr">
                    <a:lnL w="12700" cap="flat" cmpd="sng" algn="ctr">
                      <a:solidFill>
                        <a:srgbClr val="DE0400"/>
                      </a:solidFill>
                      <a:prstDash val="solid"/>
                      <a:round/>
                      <a:headEnd type="none" w="med" len="med"/>
                      <a:tailEnd type="none" w="med" len="med"/>
                    </a:lnL>
                    <a:lnR w="12700" cap="flat" cmpd="sng" algn="ctr">
                      <a:solidFill>
                        <a:srgbClr val="DE0400"/>
                      </a:solidFill>
                      <a:prstDash val="solid"/>
                      <a:round/>
                      <a:headEnd type="none" w="med" len="med"/>
                      <a:tailEnd type="none" w="med" len="med"/>
                    </a:lnR>
                    <a:lnT w="12700" cap="flat" cmpd="sng" algn="ctr">
                      <a:solidFill>
                        <a:srgbClr val="DE0400"/>
                      </a:solidFill>
                      <a:prstDash val="solid"/>
                      <a:round/>
                      <a:headEnd type="none" w="med" len="med"/>
                      <a:tailEnd type="none" w="med" len="med"/>
                    </a:lnT>
                    <a:lnB w="12700" cap="flat" cmpd="sng" algn="ctr">
                      <a:solidFill>
                        <a:srgbClr val="DE0400"/>
                      </a:solidFill>
                      <a:prstDash val="solid"/>
                      <a:round/>
                      <a:headEnd type="none" w="med" len="med"/>
                      <a:tailEnd type="none" w="med" len="med"/>
                    </a:lnB>
                    <a:solidFill>
                      <a:srgbClr val="EBF1DE"/>
                    </a:solidFill>
                  </a:tcPr>
                </a:tc>
              </a:tr>
              <a:tr h="188774">
                <a:tc vMerge="1">
                  <a:txBody>
                    <a:bodyPr/>
                    <a:lstStyle/>
                    <a:p>
                      <a:endParaRPr lang="en-GB"/>
                    </a:p>
                  </a:txBody>
                  <a:tcPr/>
                </a:tc>
                <a:tc>
                  <a:txBody>
                    <a:bodyPr/>
                    <a:lstStyle/>
                    <a:p>
                      <a:pPr algn="ctr" rtl="0" fontAlgn="ctr"/>
                      <a:r>
                        <a:rPr lang="en-GB" sz="1100" b="1" i="0" u="none" strike="noStrike">
                          <a:solidFill>
                            <a:srgbClr val="000000"/>
                          </a:solidFill>
                          <a:effectLst/>
                          <a:latin typeface="Vodafone Rg"/>
                        </a:rPr>
                        <a:t>X</a:t>
                      </a:r>
                    </a:p>
                  </a:txBody>
                  <a:tcPr marL="8208" marR="8208" marT="8208" marB="0" anchor="ctr">
                    <a:lnL w="12700" cap="flat" cmpd="sng" algn="ctr">
                      <a:solidFill>
                        <a:srgbClr val="DE0400"/>
                      </a:solidFill>
                      <a:prstDash val="solid"/>
                      <a:round/>
                      <a:headEnd type="none" w="med" len="med"/>
                      <a:tailEnd type="none" w="med" len="med"/>
                    </a:lnL>
                    <a:lnR w="12700" cap="flat" cmpd="sng" algn="ctr">
                      <a:solidFill>
                        <a:srgbClr val="DE0400"/>
                      </a:solidFill>
                      <a:prstDash val="solid"/>
                      <a:round/>
                      <a:headEnd type="none" w="med" len="med"/>
                      <a:tailEnd type="none" w="med" len="med"/>
                    </a:lnR>
                    <a:lnT w="12700" cap="flat" cmpd="sng" algn="ctr">
                      <a:solidFill>
                        <a:srgbClr val="DE0400"/>
                      </a:solidFill>
                      <a:prstDash val="solid"/>
                      <a:round/>
                      <a:headEnd type="none" w="med" len="med"/>
                      <a:tailEnd type="none" w="med" len="med"/>
                    </a:lnT>
                    <a:lnB w="12700" cap="flat" cmpd="sng" algn="ctr">
                      <a:solidFill>
                        <a:srgbClr val="DE0400"/>
                      </a:solidFill>
                      <a:prstDash val="solid"/>
                      <a:round/>
                      <a:headEnd type="none" w="med" len="med"/>
                      <a:tailEnd type="none" w="med" len="med"/>
                    </a:lnB>
                    <a:solidFill>
                      <a:srgbClr val="EBF1DE"/>
                    </a:solidFill>
                  </a:tcPr>
                </a:tc>
                <a:tc>
                  <a:txBody>
                    <a:bodyPr/>
                    <a:lstStyle/>
                    <a:p>
                      <a:pPr algn="ctr" rtl="0" fontAlgn="ctr"/>
                      <a:r>
                        <a:rPr lang="en-GB" sz="1100" b="1" i="0" u="none" strike="noStrike">
                          <a:solidFill>
                            <a:srgbClr val="000000"/>
                          </a:solidFill>
                          <a:effectLst/>
                          <a:latin typeface="Vodafone Rg"/>
                        </a:rPr>
                        <a:t>X</a:t>
                      </a:r>
                    </a:p>
                  </a:txBody>
                  <a:tcPr marL="8208" marR="8208" marT="8208" marB="0" anchor="ctr">
                    <a:lnL w="12700" cap="flat" cmpd="sng" algn="ctr">
                      <a:solidFill>
                        <a:srgbClr val="DE0400"/>
                      </a:solidFill>
                      <a:prstDash val="solid"/>
                      <a:round/>
                      <a:headEnd type="none" w="med" len="med"/>
                      <a:tailEnd type="none" w="med" len="med"/>
                    </a:lnL>
                    <a:lnR w="12700" cap="flat" cmpd="sng" algn="ctr">
                      <a:solidFill>
                        <a:srgbClr val="DE0400"/>
                      </a:solidFill>
                      <a:prstDash val="solid"/>
                      <a:round/>
                      <a:headEnd type="none" w="med" len="med"/>
                      <a:tailEnd type="none" w="med" len="med"/>
                    </a:lnR>
                    <a:lnT w="12700" cap="flat" cmpd="sng" algn="ctr">
                      <a:solidFill>
                        <a:srgbClr val="DE0400"/>
                      </a:solidFill>
                      <a:prstDash val="solid"/>
                      <a:round/>
                      <a:headEnd type="none" w="med" len="med"/>
                      <a:tailEnd type="none" w="med" len="med"/>
                    </a:lnT>
                    <a:lnB w="12700" cap="flat" cmpd="sng" algn="ctr">
                      <a:solidFill>
                        <a:srgbClr val="DE0400"/>
                      </a:solidFill>
                      <a:prstDash val="solid"/>
                      <a:round/>
                      <a:headEnd type="none" w="med" len="med"/>
                      <a:tailEnd type="none" w="med" len="med"/>
                    </a:lnB>
                    <a:solidFill>
                      <a:srgbClr val="EBF1DE"/>
                    </a:solidFill>
                  </a:tcPr>
                </a:tc>
                <a:tc>
                  <a:txBody>
                    <a:bodyPr/>
                    <a:lstStyle/>
                    <a:p>
                      <a:pPr algn="ctr" rtl="0" fontAlgn="ctr"/>
                      <a:r>
                        <a:rPr lang="en-GB" sz="1100" b="1" i="0" u="none" strike="noStrike">
                          <a:solidFill>
                            <a:srgbClr val="000000"/>
                          </a:solidFill>
                          <a:effectLst/>
                          <a:latin typeface="Vodafone Rg"/>
                        </a:rPr>
                        <a:t> </a:t>
                      </a:r>
                    </a:p>
                  </a:txBody>
                  <a:tcPr marL="8208" marR="8208" marT="8208" marB="0" anchor="ctr">
                    <a:lnL w="12700" cap="flat" cmpd="sng" algn="ctr">
                      <a:solidFill>
                        <a:srgbClr val="DE0400"/>
                      </a:solidFill>
                      <a:prstDash val="solid"/>
                      <a:round/>
                      <a:headEnd type="none" w="med" len="med"/>
                      <a:tailEnd type="none" w="med" len="med"/>
                    </a:lnL>
                    <a:lnR w="12700" cap="flat" cmpd="sng" algn="ctr">
                      <a:solidFill>
                        <a:srgbClr val="DE0400"/>
                      </a:solidFill>
                      <a:prstDash val="solid"/>
                      <a:round/>
                      <a:headEnd type="none" w="med" len="med"/>
                      <a:tailEnd type="none" w="med" len="med"/>
                    </a:lnR>
                    <a:lnT w="12700" cap="flat" cmpd="sng" algn="ctr">
                      <a:solidFill>
                        <a:srgbClr val="DE0400"/>
                      </a:solidFill>
                      <a:prstDash val="solid"/>
                      <a:round/>
                      <a:headEnd type="none" w="med" len="med"/>
                      <a:tailEnd type="none" w="med" len="med"/>
                    </a:lnT>
                    <a:lnB w="12700" cap="flat" cmpd="sng" algn="ctr">
                      <a:solidFill>
                        <a:srgbClr val="DE0400"/>
                      </a:solidFill>
                      <a:prstDash val="solid"/>
                      <a:round/>
                      <a:headEnd type="none" w="med" len="med"/>
                      <a:tailEnd type="none" w="med" len="med"/>
                    </a:lnB>
                    <a:solidFill>
                      <a:srgbClr val="EBF1DE"/>
                    </a:solidFill>
                  </a:tcPr>
                </a:tc>
                <a:tc>
                  <a:txBody>
                    <a:bodyPr/>
                    <a:lstStyle/>
                    <a:p>
                      <a:pPr algn="ctr" rtl="0" fontAlgn="ctr"/>
                      <a:r>
                        <a:rPr lang="en-GB" sz="1100" b="1" i="0" u="none" strike="noStrike">
                          <a:solidFill>
                            <a:srgbClr val="000000"/>
                          </a:solidFill>
                          <a:effectLst/>
                          <a:latin typeface="Vodafone Rg"/>
                        </a:rPr>
                        <a:t>X</a:t>
                      </a:r>
                    </a:p>
                  </a:txBody>
                  <a:tcPr marL="8208" marR="8208" marT="8208" marB="0" anchor="ctr">
                    <a:lnL w="12700" cap="flat" cmpd="sng" algn="ctr">
                      <a:solidFill>
                        <a:srgbClr val="DE0400"/>
                      </a:solidFill>
                      <a:prstDash val="solid"/>
                      <a:round/>
                      <a:headEnd type="none" w="med" len="med"/>
                      <a:tailEnd type="none" w="med" len="med"/>
                    </a:lnL>
                    <a:lnR w="12700" cap="flat" cmpd="sng" algn="ctr">
                      <a:solidFill>
                        <a:srgbClr val="DE0400"/>
                      </a:solidFill>
                      <a:prstDash val="solid"/>
                      <a:round/>
                      <a:headEnd type="none" w="med" len="med"/>
                      <a:tailEnd type="none" w="med" len="med"/>
                    </a:lnR>
                    <a:lnT w="12700" cap="flat" cmpd="sng" algn="ctr">
                      <a:solidFill>
                        <a:srgbClr val="DE0400"/>
                      </a:solidFill>
                      <a:prstDash val="solid"/>
                      <a:round/>
                      <a:headEnd type="none" w="med" len="med"/>
                      <a:tailEnd type="none" w="med" len="med"/>
                    </a:lnT>
                    <a:lnB w="12700" cap="flat" cmpd="sng" algn="ctr">
                      <a:solidFill>
                        <a:srgbClr val="DE0400"/>
                      </a:solidFill>
                      <a:prstDash val="solid"/>
                      <a:round/>
                      <a:headEnd type="none" w="med" len="med"/>
                      <a:tailEnd type="none" w="med" len="med"/>
                    </a:lnB>
                    <a:solidFill>
                      <a:srgbClr val="EBF1DE"/>
                    </a:solidFill>
                  </a:tcPr>
                </a:tc>
                <a:tc>
                  <a:txBody>
                    <a:bodyPr/>
                    <a:lstStyle/>
                    <a:p>
                      <a:pPr algn="ctr" rtl="0" fontAlgn="ctr"/>
                      <a:r>
                        <a:rPr lang="en-GB" sz="1100" b="1" i="0" u="none" strike="noStrike">
                          <a:solidFill>
                            <a:srgbClr val="000000"/>
                          </a:solidFill>
                          <a:effectLst/>
                          <a:latin typeface="Vodafone Rg"/>
                        </a:rPr>
                        <a:t> </a:t>
                      </a:r>
                    </a:p>
                  </a:txBody>
                  <a:tcPr marL="8208" marR="8208" marT="8208" marB="0" anchor="ctr">
                    <a:lnL w="12700" cap="flat" cmpd="sng" algn="ctr">
                      <a:solidFill>
                        <a:srgbClr val="DE0400"/>
                      </a:solidFill>
                      <a:prstDash val="solid"/>
                      <a:round/>
                      <a:headEnd type="none" w="med" len="med"/>
                      <a:tailEnd type="none" w="med" len="med"/>
                    </a:lnL>
                    <a:lnR w="12700" cap="flat" cmpd="sng" algn="ctr">
                      <a:solidFill>
                        <a:srgbClr val="DE0400"/>
                      </a:solidFill>
                      <a:prstDash val="solid"/>
                      <a:round/>
                      <a:headEnd type="none" w="med" len="med"/>
                      <a:tailEnd type="none" w="med" len="med"/>
                    </a:lnR>
                    <a:lnT w="12700" cap="flat" cmpd="sng" algn="ctr">
                      <a:solidFill>
                        <a:srgbClr val="DE0400"/>
                      </a:solidFill>
                      <a:prstDash val="solid"/>
                      <a:round/>
                      <a:headEnd type="none" w="med" len="med"/>
                      <a:tailEnd type="none" w="med" len="med"/>
                    </a:lnT>
                    <a:lnB w="12700" cap="flat" cmpd="sng" algn="ctr">
                      <a:solidFill>
                        <a:srgbClr val="DE0400"/>
                      </a:solidFill>
                      <a:prstDash val="solid"/>
                      <a:round/>
                      <a:headEnd type="none" w="med" len="med"/>
                      <a:tailEnd type="none" w="med" len="med"/>
                    </a:lnB>
                    <a:solidFill>
                      <a:srgbClr val="EBF1DE"/>
                    </a:solidFill>
                  </a:tcPr>
                </a:tc>
                <a:tc>
                  <a:txBody>
                    <a:bodyPr/>
                    <a:lstStyle/>
                    <a:p>
                      <a:pPr algn="ctr" rtl="0" fontAlgn="ctr"/>
                      <a:r>
                        <a:rPr lang="en-GB" sz="900" b="1" i="0" u="none" strike="noStrike">
                          <a:solidFill>
                            <a:srgbClr val="000000"/>
                          </a:solidFill>
                          <a:effectLst/>
                          <a:latin typeface="Vodafone Rg"/>
                        </a:rPr>
                        <a:t>Zona Ran Sharing roja (turística)</a:t>
                      </a:r>
                    </a:p>
                  </a:txBody>
                  <a:tcPr marL="8208" marR="8208" marT="8208" marB="0" anchor="ctr">
                    <a:lnL w="12700" cap="flat" cmpd="sng" algn="ctr">
                      <a:solidFill>
                        <a:srgbClr val="DE0400"/>
                      </a:solidFill>
                      <a:prstDash val="solid"/>
                      <a:round/>
                      <a:headEnd type="none" w="med" len="med"/>
                      <a:tailEnd type="none" w="med" len="med"/>
                    </a:lnL>
                    <a:lnR w="12700" cap="flat" cmpd="sng" algn="ctr">
                      <a:solidFill>
                        <a:srgbClr val="DE0400"/>
                      </a:solidFill>
                      <a:prstDash val="solid"/>
                      <a:round/>
                      <a:headEnd type="none" w="med" len="med"/>
                      <a:tailEnd type="none" w="med" len="med"/>
                    </a:lnR>
                    <a:lnT w="12700" cap="flat" cmpd="sng" algn="ctr">
                      <a:solidFill>
                        <a:srgbClr val="DE0400"/>
                      </a:solidFill>
                      <a:prstDash val="solid"/>
                      <a:round/>
                      <a:headEnd type="none" w="med" len="med"/>
                      <a:tailEnd type="none" w="med" len="med"/>
                    </a:lnT>
                    <a:lnB w="12700" cap="flat" cmpd="sng" algn="ctr">
                      <a:solidFill>
                        <a:srgbClr val="DE0400"/>
                      </a:solidFill>
                      <a:prstDash val="solid"/>
                      <a:round/>
                      <a:headEnd type="none" w="med" len="med"/>
                      <a:tailEnd type="none" w="med" len="med"/>
                    </a:lnB>
                    <a:solidFill>
                      <a:srgbClr val="EBF1DE"/>
                    </a:solidFill>
                  </a:tcPr>
                </a:tc>
              </a:tr>
              <a:tr h="188774">
                <a:tc vMerge="1">
                  <a:txBody>
                    <a:bodyPr/>
                    <a:lstStyle/>
                    <a:p>
                      <a:endParaRPr lang="en-GB"/>
                    </a:p>
                  </a:txBody>
                  <a:tcPr/>
                </a:tc>
                <a:tc>
                  <a:txBody>
                    <a:bodyPr/>
                    <a:lstStyle/>
                    <a:p>
                      <a:pPr algn="ctr" rtl="0" fontAlgn="ctr"/>
                      <a:r>
                        <a:rPr lang="en-GB" sz="1100" b="1" i="0" u="none" strike="noStrike">
                          <a:solidFill>
                            <a:srgbClr val="000000"/>
                          </a:solidFill>
                          <a:effectLst/>
                          <a:latin typeface="Vodafone Rg"/>
                        </a:rPr>
                        <a:t> </a:t>
                      </a:r>
                    </a:p>
                  </a:txBody>
                  <a:tcPr marL="8208" marR="8208" marT="8208" marB="0" anchor="ctr">
                    <a:lnL w="12700" cap="flat" cmpd="sng" algn="ctr">
                      <a:solidFill>
                        <a:srgbClr val="DE0400"/>
                      </a:solidFill>
                      <a:prstDash val="solid"/>
                      <a:round/>
                      <a:headEnd type="none" w="med" len="med"/>
                      <a:tailEnd type="none" w="med" len="med"/>
                    </a:lnL>
                    <a:lnR w="12700" cap="flat" cmpd="sng" algn="ctr">
                      <a:solidFill>
                        <a:srgbClr val="DE0400"/>
                      </a:solidFill>
                      <a:prstDash val="solid"/>
                      <a:round/>
                      <a:headEnd type="none" w="med" len="med"/>
                      <a:tailEnd type="none" w="med" len="med"/>
                    </a:lnR>
                    <a:lnT w="12700" cap="flat" cmpd="sng" algn="ctr">
                      <a:solidFill>
                        <a:srgbClr val="DE0400"/>
                      </a:solidFill>
                      <a:prstDash val="solid"/>
                      <a:round/>
                      <a:headEnd type="none" w="med" len="med"/>
                      <a:tailEnd type="none" w="med" len="med"/>
                    </a:lnT>
                    <a:lnB w="12700" cap="flat" cmpd="sng" algn="ctr">
                      <a:solidFill>
                        <a:srgbClr val="DE0400"/>
                      </a:solidFill>
                      <a:prstDash val="solid"/>
                      <a:round/>
                      <a:headEnd type="none" w="med" len="med"/>
                      <a:tailEnd type="none" w="med" len="med"/>
                    </a:lnB>
                    <a:solidFill>
                      <a:srgbClr val="EBF1DE"/>
                    </a:solidFill>
                  </a:tcPr>
                </a:tc>
                <a:tc>
                  <a:txBody>
                    <a:bodyPr/>
                    <a:lstStyle/>
                    <a:p>
                      <a:pPr algn="ctr" rtl="0" fontAlgn="ctr"/>
                      <a:r>
                        <a:rPr lang="en-GB" sz="1100" b="1" i="0" u="none" strike="noStrike">
                          <a:solidFill>
                            <a:srgbClr val="000000"/>
                          </a:solidFill>
                          <a:effectLst/>
                          <a:latin typeface="Vodafone Rg"/>
                        </a:rPr>
                        <a:t>X</a:t>
                      </a:r>
                    </a:p>
                  </a:txBody>
                  <a:tcPr marL="8208" marR="8208" marT="8208" marB="0" anchor="ctr">
                    <a:lnL w="12700" cap="flat" cmpd="sng" algn="ctr">
                      <a:solidFill>
                        <a:srgbClr val="DE0400"/>
                      </a:solidFill>
                      <a:prstDash val="solid"/>
                      <a:round/>
                      <a:headEnd type="none" w="med" len="med"/>
                      <a:tailEnd type="none" w="med" len="med"/>
                    </a:lnL>
                    <a:lnR w="12700" cap="flat" cmpd="sng" algn="ctr">
                      <a:solidFill>
                        <a:srgbClr val="DE0400"/>
                      </a:solidFill>
                      <a:prstDash val="solid"/>
                      <a:round/>
                      <a:headEnd type="none" w="med" len="med"/>
                      <a:tailEnd type="none" w="med" len="med"/>
                    </a:lnR>
                    <a:lnT w="12700" cap="flat" cmpd="sng" algn="ctr">
                      <a:solidFill>
                        <a:srgbClr val="DE0400"/>
                      </a:solidFill>
                      <a:prstDash val="solid"/>
                      <a:round/>
                      <a:headEnd type="none" w="med" len="med"/>
                      <a:tailEnd type="none" w="med" len="med"/>
                    </a:lnT>
                    <a:lnB w="12700" cap="flat" cmpd="sng" algn="ctr">
                      <a:solidFill>
                        <a:srgbClr val="DE0400"/>
                      </a:solidFill>
                      <a:prstDash val="solid"/>
                      <a:round/>
                      <a:headEnd type="none" w="med" len="med"/>
                      <a:tailEnd type="none" w="med" len="med"/>
                    </a:lnB>
                    <a:solidFill>
                      <a:srgbClr val="EBF1DE"/>
                    </a:solidFill>
                  </a:tcPr>
                </a:tc>
                <a:tc>
                  <a:txBody>
                    <a:bodyPr/>
                    <a:lstStyle/>
                    <a:p>
                      <a:pPr algn="ctr" rtl="0" fontAlgn="ctr"/>
                      <a:r>
                        <a:rPr lang="en-GB" sz="1100" b="1" i="0" u="none" strike="noStrike">
                          <a:solidFill>
                            <a:srgbClr val="000000"/>
                          </a:solidFill>
                          <a:effectLst/>
                          <a:latin typeface="Vodafone Rg"/>
                        </a:rPr>
                        <a:t> </a:t>
                      </a:r>
                    </a:p>
                  </a:txBody>
                  <a:tcPr marL="8208" marR="8208" marT="8208" marB="0" anchor="ctr">
                    <a:lnL w="12700" cap="flat" cmpd="sng" algn="ctr">
                      <a:solidFill>
                        <a:srgbClr val="DE0400"/>
                      </a:solidFill>
                      <a:prstDash val="solid"/>
                      <a:round/>
                      <a:headEnd type="none" w="med" len="med"/>
                      <a:tailEnd type="none" w="med" len="med"/>
                    </a:lnL>
                    <a:lnR w="12700" cap="flat" cmpd="sng" algn="ctr">
                      <a:solidFill>
                        <a:srgbClr val="DE0400"/>
                      </a:solidFill>
                      <a:prstDash val="solid"/>
                      <a:round/>
                      <a:headEnd type="none" w="med" len="med"/>
                      <a:tailEnd type="none" w="med" len="med"/>
                    </a:lnR>
                    <a:lnT w="12700" cap="flat" cmpd="sng" algn="ctr">
                      <a:solidFill>
                        <a:srgbClr val="DE0400"/>
                      </a:solidFill>
                      <a:prstDash val="solid"/>
                      <a:round/>
                      <a:headEnd type="none" w="med" len="med"/>
                      <a:tailEnd type="none" w="med" len="med"/>
                    </a:lnT>
                    <a:lnB w="12700" cap="flat" cmpd="sng" algn="ctr">
                      <a:solidFill>
                        <a:srgbClr val="DE0400"/>
                      </a:solidFill>
                      <a:prstDash val="solid"/>
                      <a:round/>
                      <a:headEnd type="none" w="med" len="med"/>
                      <a:tailEnd type="none" w="med" len="med"/>
                    </a:lnB>
                    <a:solidFill>
                      <a:srgbClr val="EBF1DE"/>
                    </a:solidFill>
                  </a:tcPr>
                </a:tc>
                <a:tc>
                  <a:txBody>
                    <a:bodyPr/>
                    <a:lstStyle/>
                    <a:p>
                      <a:pPr algn="ctr" rtl="0" fontAlgn="ctr"/>
                      <a:r>
                        <a:rPr lang="en-GB" sz="1100" b="1" i="0" u="none" strike="noStrike">
                          <a:solidFill>
                            <a:srgbClr val="000000"/>
                          </a:solidFill>
                          <a:effectLst/>
                          <a:latin typeface="Vodafone Rg"/>
                        </a:rPr>
                        <a:t>X</a:t>
                      </a:r>
                    </a:p>
                  </a:txBody>
                  <a:tcPr marL="8208" marR="8208" marT="8208" marB="0" anchor="ctr">
                    <a:lnL w="12700" cap="flat" cmpd="sng" algn="ctr">
                      <a:solidFill>
                        <a:srgbClr val="DE0400"/>
                      </a:solidFill>
                      <a:prstDash val="solid"/>
                      <a:round/>
                      <a:headEnd type="none" w="med" len="med"/>
                      <a:tailEnd type="none" w="med" len="med"/>
                    </a:lnL>
                    <a:lnR w="12700" cap="flat" cmpd="sng" algn="ctr">
                      <a:solidFill>
                        <a:srgbClr val="DE0400"/>
                      </a:solidFill>
                      <a:prstDash val="solid"/>
                      <a:round/>
                      <a:headEnd type="none" w="med" len="med"/>
                      <a:tailEnd type="none" w="med" len="med"/>
                    </a:lnR>
                    <a:lnT w="12700" cap="flat" cmpd="sng" algn="ctr">
                      <a:solidFill>
                        <a:srgbClr val="DE0400"/>
                      </a:solidFill>
                      <a:prstDash val="solid"/>
                      <a:round/>
                      <a:headEnd type="none" w="med" len="med"/>
                      <a:tailEnd type="none" w="med" len="med"/>
                    </a:lnT>
                    <a:lnB w="12700" cap="flat" cmpd="sng" algn="ctr">
                      <a:solidFill>
                        <a:srgbClr val="DE0400"/>
                      </a:solidFill>
                      <a:prstDash val="solid"/>
                      <a:round/>
                      <a:headEnd type="none" w="med" len="med"/>
                      <a:tailEnd type="none" w="med" len="med"/>
                    </a:lnB>
                    <a:solidFill>
                      <a:srgbClr val="EBF1DE"/>
                    </a:solidFill>
                  </a:tcPr>
                </a:tc>
                <a:tc>
                  <a:txBody>
                    <a:bodyPr/>
                    <a:lstStyle/>
                    <a:p>
                      <a:pPr algn="ctr" rtl="0" fontAlgn="ctr"/>
                      <a:r>
                        <a:rPr lang="en-GB" sz="1100" b="1" i="0" u="none" strike="noStrike">
                          <a:solidFill>
                            <a:srgbClr val="000000"/>
                          </a:solidFill>
                          <a:effectLst/>
                          <a:latin typeface="Vodafone Rg"/>
                        </a:rPr>
                        <a:t>X</a:t>
                      </a:r>
                    </a:p>
                  </a:txBody>
                  <a:tcPr marL="8208" marR="8208" marT="8208" marB="0" anchor="ctr">
                    <a:lnL w="12700" cap="flat" cmpd="sng" algn="ctr">
                      <a:solidFill>
                        <a:srgbClr val="DE0400"/>
                      </a:solidFill>
                      <a:prstDash val="solid"/>
                      <a:round/>
                      <a:headEnd type="none" w="med" len="med"/>
                      <a:tailEnd type="none" w="med" len="med"/>
                    </a:lnL>
                    <a:lnR w="12700" cap="flat" cmpd="sng" algn="ctr">
                      <a:solidFill>
                        <a:srgbClr val="DE0400"/>
                      </a:solidFill>
                      <a:prstDash val="solid"/>
                      <a:round/>
                      <a:headEnd type="none" w="med" len="med"/>
                      <a:tailEnd type="none" w="med" len="med"/>
                    </a:lnR>
                    <a:lnT w="12700" cap="flat" cmpd="sng" algn="ctr">
                      <a:solidFill>
                        <a:srgbClr val="DE0400"/>
                      </a:solidFill>
                      <a:prstDash val="solid"/>
                      <a:round/>
                      <a:headEnd type="none" w="med" len="med"/>
                      <a:tailEnd type="none" w="med" len="med"/>
                    </a:lnT>
                    <a:lnB w="12700" cap="flat" cmpd="sng" algn="ctr">
                      <a:solidFill>
                        <a:srgbClr val="DE0400"/>
                      </a:solidFill>
                      <a:prstDash val="solid"/>
                      <a:round/>
                      <a:headEnd type="none" w="med" len="med"/>
                      <a:tailEnd type="none" w="med" len="med"/>
                    </a:lnB>
                    <a:solidFill>
                      <a:srgbClr val="EBF1DE"/>
                    </a:solidFill>
                  </a:tcPr>
                </a:tc>
                <a:tc>
                  <a:txBody>
                    <a:bodyPr/>
                    <a:lstStyle/>
                    <a:p>
                      <a:pPr algn="ctr" rtl="0" fontAlgn="ctr"/>
                      <a:r>
                        <a:rPr lang="es-ES" sz="900" b="1" i="0" u="none" strike="noStrike">
                          <a:solidFill>
                            <a:srgbClr val="000000"/>
                          </a:solidFill>
                          <a:effectLst/>
                          <a:latin typeface="Vodafone Rg"/>
                        </a:rPr>
                        <a:t>Caso poco probable, población pequeña y hot spot</a:t>
                      </a:r>
                    </a:p>
                  </a:txBody>
                  <a:tcPr marL="8208" marR="8208" marT="8208" marB="0" anchor="ctr">
                    <a:lnL w="12700" cap="flat" cmpd="sng" algn="ctr">
                      <a:solidFill>
                        <a:srgbClr val="DE0400"/>
                      </a:solidFill>
                      <a:prstDash val="solid"/>
                      <a:round/>
                      <a:headEnd type="none" w="med" len="med"/>
                      <a:tailEnd type="none" w="med" len="med"/>
                    </a:lnL>
                    <a:lnR w="12700" cap="flat" cmpd="sng" algn="ctr">
                      <a:solidFill>
                        <a:srgbClr val="DE0400"/>
                      </a:solidFill>
                      <a:prstDash val="solid"/>
                      <a:round/>
                      <a:headEnd type="none" w="med" len="med"/>
                      <a:tailEnd type="none" w="med" len="med"/>
                    </a:lnR>
                    <a:lnT w="12700" cap="flat" cmpd="sng" algn="ctr">
                      <a:solidFill>
                        <a:srgbClr val="DE0400"/>
                      </a:solidFill>
                      <a:prstDash val="solid"/>
                      <a:round/>
                      <a:headEnd type="none" w="med" len="med"/>
                      <a:tailEnd type="none" w="med" len="med"/>
                    </a:lnT>
                    <a:lnB w="12700" cap="flat" cmpd="sng" algn="ctr">
                      <a:solidFill>
                        <a:srgbClr val="DE0400"/>
                      </a:solidFill>
                      <a:prstDash val="solid"/>
                      <a:round/>
                      <a:headEnd type="none" w="med" len="med"/>
                      <a:tailEnd type="none" w="med" len="med"/>
                    </a:lnB>
                    <a:solidFill>
                      <a:srgbClr val="EBF1DE"/>
                    </a:solidFill>
                  </a:tcPr>
                </a:tc>
              </a:tr>
              <a:tr h="188774">
                <a:tc vMerge="1">
                  <a:txBody>
                    <a:bodyPr/>
                    <a:lstStyle/>
                    <a:p>
                      <a:endParaRPr lang="en-GB"/>
                    </a:p>
                  </a:txBody>
                  <a:tcPr/>
                </a:tc>
                <a:tc>
                  <a:txBody>
                    <a:bodyPr/>
                    <a:lstStyle/>
                    <a:p>
                      <a:pPr algn="ctr" rtl="0" fontAlgn="ctr"/>
                      <a:r>
                        <a:rPr lang="en-GB" sz="900" b="1" i="1" u="none" strike="noStrike">
                          <a:solidFill>
                            <a:srgbClr val="A6A6A6"/>
                          </a:solidFill>
                          <a:effectLst/>
                          <a:latin typeface="Vodafone Rg"/>
                        </a:rPr>
                        <a:t> </a:t>
                      </a:r>
                    </a:p>
                  </a:txBody>
                  <a:tcPr marL="8208" marR="8208" marT="8208" marB="0" anchor="ctr">
                    <a:lnL w="12700" cap="flat" cmpd="sng" algn="ctr">
                      <a:solidFill>
                        <a:srgbClr val="DE0400"/>
                      </a:solidFill>
                      <a:prstDash val="solid"/>
                      <a:round/>
                      <a:headEnd type="none" w="med" len="med"/>
                      <a:tailEnd type="none" w="med" len="med"/>
                    </a:lnL>
                    <a:lnR w="12700" cap="flat" cmpd="sng" algn="ctr">
                      <a:solidFill>
                        <a:srgbClr val="DE0400"/>
                      </a:solidFill>
                      <a:prstDash val="solid"/>
                      <a:round/>
                      <a:headEnd type="none" w="med" len="med"/>
                      <a:tailEnd type="none" w="med" len="med"/>
                    </a:lnR>
                    <a:lnT w="12700" cap="flat" cmpd="sng" algn="ctr">
                      <a:solidFill>
                        <a:srgbClr val="DE0400"/>
                      </a:solidFill>
                      <a:prstDash val="solid"/>
                      <a:round/>
                      <a:headEnd type="none" w="med" len="med"/>
                      <a:tailEnd type="none" w="med" len="med"/>
                    </a:lnT>
                    <a:lnB w="12700" cap="flat" cmpd="sng" algn="ctr">
                      <a:solidFill>
                        <a:srgbClr val="DE0400"/>
                      </a:solidFill>
                      <a:prstDash val="solid"/>
                      <a:round/>
                      <a:headEnd type="none" w="med" len="med"/>
                      <a:tailEnd type="none" w="med" len="med"/>
                    </a:lnB>
                    <a:solidFill>
                      <a:srgbClr val="EBF1DE"/>
                    </a:solidFill>
                  </a:tcPr>
                </a:tc>
                <a:tc>
                  <a:txBody>
                    <a:bodyPr/>
                    <a:lstStyle/>
                    <a:p>
                      <a:pPr algn="ctr" rtl="0" fontAlgn="ctr"/>
                      <a:r>
                        <a:rPr lang="en-GB" sz="1100" b="1" i="1" u="none" strike="noStrike">
                          <a:solidFill>
                            <a:srgbClr val="A6A6A6"/>
                          </a:solidFill>
                          <a:effectLst/>
                          <a:latin typeface="Vodafone Rg"/>
                        </a:rPr>
                        <a:t>X</a:t>
                      </a:r>
                    </a:p>
                  </a:txBody>
                  <a:tcPr marL="8208" marR="8208" marT="8208" marB="0" anchor="ctr">
                    <a:lnL w="12700" cap="flat" cmpd="sng" algn="ctr">
                      <a:solidFill>
                        <a:srgbClr val="DE0400"/>
                      </a:solidFill>
                      <a:prstDash val="solid"/>
                      <a:round/>
                      <a:headEnd type="none" w="med" len="med"/>
                      <a:tailEnd type="none" w="med" len="med"/>
                    </a:lnL>
                    <a:lnR w="12700" cap="flat" cmpd="sng" algn="ctr">
                      <a:solidFill>
                        <a:srgbClr val="DE0400"/>
                      </a:solidFill>
                      <a:prstDash val="solid"/>
                      <a:round/>
                      <a:headEnd type="none" w="med" len="med"/>
                      <a:tailEnd type="none" w="med" len="med"/>
                    </a:lnR>
                    <a:lnT w="12700" cap="flat" cmpd="sng" algn="ctr">
                      <a:solidFill>
                        <a:srgbClr val="DE0400"/>
                      </a:solidFill>
                      <a:prstDash val="solid"/>
                      <a:round/>
                      <a:headEnd type="none" w="med" len="med"/>
                      <a:tailEnd type="none" w="med" len="med"/>
                    </a:lnT>
                    <a:lnB w="12700" cap="flat" cmpd="sng" algn="ctr">
                      <a:solidFill>
                        <a:srgbClr val="DE0400"/>
                      </a:solidFill>
                      <a:prstDash val="solid"/>
                      <a:round/>
                      <a:headEnd type="none" w="med" len="med"/>
                      <a:tailEnd type="none" w="med" len="med"/>
                    </a:lnB>
                    <a:solidFill>
                      <a:srgbClr val="EBF1DE"/>
                    </a:solidFill>
                  </a:tcPr>
                </a:tc>
                <a:tc>
                  <a:txBody>
                    <a:bodyPr/>
                    <a:lstStyle/>
                    <a:p>
                      <a:pPr algn="ctr" rtl="0" fontAlgn="ctr"/>
                      <a:r>
                        <a:rPr lang="en-GB" sz="900" b="1" i="1" u="none" strike="noStrike" dirty="0">
                          <a:solidFill>
                            <a:srgbClr val="A6A6A6"/>
                          </a:solidFill>
                          <a:effectLst/>
                          <a:latin typeface="Vodafone Rg"/>
                        </a:rPr>
                        <a:t>X</a:t>
                      </a:r>
                    </a:p>
                  </a:txBody>
                  <a:tcPr marL="8208" marR="8208" marT="8208" marB="0" anchor="ctr">
                    <a:lnL w="12700" cap="flat" cmpd="sng" algn="ctr">
                      <a:solidFill>
                        <a:srgbClr val="DE0400"/>
                      </a:solidFill>
                      <a:prstDash val="solid"/>
                      <a:round/>
                      <a:headEnd type="none" w="med" len="med"/>
                      <a:tailEnd type="none" w="med" len="med"/>
                    </a:lnL>
                    <a:lnR w="12700" cap="flat" cmpd="sng" algn="ctr">
                      <a:solidFill>
                        <a:srgbClr val="DE0400"/>
                      </a:solidFill>
                      <a:prstDash val="solid"/>
                      <a:round/>
                      <a:headEnd type="none" w="med" len="med"/>
                      <a:tailEnd type="none" w="med" len="med"/>
                    </a:lnR>
                    <a:lnT w="12700" cap="flat" cmpd="sng" algn="ctr">
                      <a:solidFill>
                        <a:srgbClr val="DE0400"/>
                      </a:solidFill>
                      <a:prstDash val="solid"/>
                      <a:round/>
                      <a:headEnd type="none" w="med" len="med"/>
                      <a:tailEnd type="none" w="med" len="med"/>
                    </a:lnT>
                    <a:lnB w="12700" cap="flat" cmpd="sng" algn="ctr">
                      <a:solidFill>
                        <a:srgbClr val="DE0400"/>
                      </a:solidFill>
                      <a:prstDash val="solid"/>
                      <a:round/>
                      <a:headEnd type="none" w="med" len="med"/>
                      <a:tailEnd type="none" w="med" len="med"/>
                    </a:lnB>
                    <a:solidFill>
                      <a:srgbClr val="EBF1DE"/>
                    </a:solidFill>
                  </a:tcPr>
                </a:tc>
                <a:tc>
                  <a:txBody>
                    <a:bodyPr/>
                    <a:lstStyle/>
                    <a:p>
                      <a:pPr algn="ctr" rtl="0" fontAlgn="ctr"/>
                      <a:r>
                        <a:rPr lang="en-GB" sz="900" b="1" i="1" u="none" strike="noStrike">
                          <a:solidFill>
                            <a:srgbClr val="A6A6A6"/>
                          </a:solidFill>
                          <a:effectLst/>
                          <a:latin typeface="Vodafone Rg"/>
                        </a:rPr>
                        <a:t>X</a:t>
                      </a:r>
                    </a:p>
                  </a:txBody>
                  <a:tcPr marL="8208" marR="8208" marT="8208" marB="0" anchor="ctr">
                    <a:lnL w="12700" cap="flat" cmpd="sng" algn="ctr">
                      <a:solidFill>
                        <a:srgbClr val="DE0400"/>
                      </a:solidFill>
                      <a:prstDash val="solid"/>
                      <a:round/>
                      <a:headEnd type="none" w="med" len="med"/>
                      <a:tailEnd type="none" w="med" len="med"/>
                    </a:lnL>
                    <a:lnR w="12700" cap="flat" cmpd="sng" algn="ctr">
                      <a:solidFill>
                        <a:srgbClr val="DE0400"/>
                      </a:solidFill>
                      <a:prstDash val="solid"/>
                      <a:round/>
                      <a:headEnd type="none" w="med" len="med"/>
                      <a:tailEnd type="none" w="med" len="med"/>
                    </a:lnR>
                    <a:lnT w="12700" cap="flat" cmpd="sng" algn="ctr">
                      <a:solidFill>
                        <a:srgbClr val="DE0400"/>
                      </a:solidFill>
                      <a:prstDash val="solid"/>
                      <a:round/>
                      <a:headEnd type="none" w="med" len="med"/>
                      <a:tailEnd type="none" w="med" len="med"/>
                    </a:lnT>
                    <a:lnB w="12700" cap="flat" cmpd="sng" algn="ctr">
                      <a:solidFill>
                        <a:srgbClr val="DE0400"/>
                      </a:solidFill>
                      <a:prstDash val="solid"/>
                      <a:round/>
                      <a:headEnd type="none" w="med" len="med"/>
                      <a:tailEnd type="none" w="med" len="med"/>
                    </a:lnB>
                    <a:solidFill>
                      <a:srgbClr val="EBF1DE"/>
                    </a:solidFill>
                  </a:tcPr>
                </a:tc>
                <a:tc>
                  <a:txBody>
                    <a:bodyPr/>
                    <a:lstStyle/>
                    <a:p>
                      <a:pPr algn="ctr" rtl="0" fontAlgn="ctr"/>
                      <a:r>
                        <a:rPr lang="en-GB" sz="900" b="1" i="1" u="none" strike="noStrike">
                          <a:solidFill>
                            <a:srgbClr val="A6A6A6"/>
                          </a:solidFill>
                          <a:effectLst/>
                          <a:latin typeface="Vodafone Rg"/>
                        </a:rPr>
                        <a:t> </a:t>
                      </a:r>
                    </a:p>
                  </a:txBody>
                  <a:tcPr marL="8208" marR="8208" marT="8208" marB="0" anchor="ctr">
                    <a:lnL w="12700" cap="flat" cmpd="sng" algn="ctr">
                      <a:solidFill>
                        <a:srgbClr val="DE0400"/>
                      </a:solidFill>
                      <a:prstDash val="solid"/>
                      <a:round/>
                      <a:headEnd type="none" w="med" len="med"/>
                      <a:tailEnd type="none" w="med" len="med"/>
                    </a:lnL>
                    <a:lnR w="12700" cap="flat" cmpd="sng" algn="ctr">
                      <a:solidFill>
                        <a:srgbClr val="DE0400"/>
                      </a:solidFill>
                      <a:prstDash val="solid"/>
                      <a:round/>
                      <a:headEnd type="none" w="med" len="med"/>
                      <a:tailEnd type="none" w="med" len="med"/>
                    </a:lnR>
                    <a:lnT w="12700" cap="flat" cmpd="sng" algn="ctr">
                      <a:solidFill>
                        <a:srgbClr val="DE0400"/>
                      </a:solidFill>
                      <a:prstDash val="solid"/>
                      <a:round/>
                      <a:headEnd type="none" w="med" len="med"/>
                      <a:tailEnd type="none" w="med" len="med"/>
                    </a:lnT>
                    <a:lnB w="12700" cap="flat" cmpd="sng" algn="ctr">
                      <a:solidFill>
                        <a:srgbClr val="DE0400"/>
                      </a:solidFill>
                      <a:prstDash val="solid"/>
                      <a:round/>
                      <a:headEnd type="none" w="med" len="med"/>
                      <a:tailEnd type="none" w="med" len="med"/>
                    </a:lnB>
                    <a:solidFill>
                      <a:srgbClr val="EBF1DE"/>
                    </a:solidFill>
                  </a:tcPr>
                </a:tc>
                <a:tc>
                  <a:txBody>
                    <a:bodyPr/>
                    <a:lstStyle/>
                    <a:p>
                      <a:pPr algn="ctr" rtl="0" fontAlgn="ctr"/>
                      <a:r>
                        <a:rPr lang="en-GB" sz="900" b="1" i="1" u="none" strike="noStrike" dirty="0" err="1">
                          <a:solidFill>
                            <a:srgbClr val="A6A6A6"/>
                          </a:solidFill>
                          <a:effectLst/>
                          <a:latin typeface="Vodafone Rg"/>
                        </a:rPr>
                        <a:t>Caso</a:t>
                      </a:r>
                      <a:r>
                        <a:rPr lang="en-GB" sz="900" b="1" i="1" u="none" strike="noStrike" dirty="0">
                          <a:solidFill>
                            <a:srgbClr val="A6A6A6"/>
                          </a:solidFill>
                          <a:effectLst/>
                          <a:latin typeface="Vodafone Rg"/>
                        </a:rPr>
                        <a:t> </a:t>
                      </a:r>
                      <a:r>
                        <a:rPr lang="en-GB" sz="900" b="1" i="1" u="none" strike="noStrike" dirty="0" err="1">
                          <a:solidFill>
                            <a:srgbClr val="A6A6A6"/>
                          </a:solidFill>
                          <a:effectLst/>
                          <a:latin typeface="Vodafone Rg"/>
                        </a:rPr>
                        <a:t>imposible</a:t>
                      </a:r>
                      <a:endParaRPr lang="en-GB" sz="900" b="1" i="1" u="none" strike="noStrike" dirty="0">
                        <a:solidFill>
                          <a:srgbClr val="A6A6A6"/>
                        </a:solidFill>
                        <a:effectLst/>
                        <a:latin typeface="Vodafone Rg"/>
                      </a:endParaRPr>
                    </a:p>
                  </a:txBody>
                  <a:tcPr marL="8208" marR="8208" marT="8208" marB="0" anchor="ctr">
                    <a:lnL w="12700" cap="flat" cmpd="sng" algn="ctr">
                      <a:solidFill>
                        <a:srgbClr val="DE0400"/>
                      </a:solidFill>
                      <a:prstDash val="solid"/>
                      <a:round/>
                      <a:headEnd type="none" w="med" len="med"/>
                      <a:tailEnd type="none" w="med" len="med"/>
                    </a:lnL>
                    <a:lnR w="12700" cap="flat" cmpd="sng" algn="ctr">
                      <a:solidFill>
                        <a:srgbClr val="DE0400"/>
                      </a:solidFill>
                      <a:prstDash val="solid"/>
                      <a:round/>
                      <a:headEnd type="none" w="med" len="med"/>
                      <a:tailEnd type="none" w="med" len="med"/>
                    </a:lnR>
                    <a:lnT w="12700" cap="flat" cmpd="sng" algn="ctr">
                      <a:solidFill>
                        <a:srgbClr val="DE0400"/>
                      </a:solidFill>
                      <a:prstDash val="solid"/>
                      <a:round/>
                      <a:headEnd type="none" w="med" len="med"/>
                      <a:tailEnd type="none" w="med" len="med"/>
                    </a:lnT>
                    <a:lnB w="12700" cap="flat" cmpd="sng" algn="ctr">
                      <a:solidFill>
                        <a:srgbClr val="DE0400"/>
                      </a:solidFill>
                      <a:prstDash val="solid"/>
                      <a:round/>
                      <a:headEnd type="none" w="med" len="med"/>
                      <a:tailEnd type="none" w="med" len="med"/>
                    </a:lnB>
                    <a:solidFill>
                      <a:srgbClr val="EBF1DE"/>
                    </a:solidFill>
                  </a:tcPr>
                </a:tc>
              </a:tr>
            </a:tbl>
          </a:graphicData>
        </a:graphic>
      </p:graphicFrame>
    </p:spTree>
    <p:extLst>
      <p:ext uri="{BB962C8B-B14F-4D97-AF65-F5344CB8AC3E}">
        <p14:creationId xmlns:p14="http://schemas.microsoft.com/office/powerpoint/2010/main" val="5300193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Plantillas de integración XML </a:t>
            </a:r>
            <a:endParaRPr lang="en-GB" dirty="0"/>
          </a:p>
        </p:txBody>
      </p:sp>
      <p:sp>
        <p:nvSpPr>
          <p:cNvPr id="3" name="2 Marcador de contenido"/>
          <p:cNvSpPr>
            <a:spLocks noGrp="1"/>
          </p:cNvSpPr>
          <p:nvPr>
            <p:ph idx="1"/>
          </p:nvPr>
        </p:nvSpPr>
        <p:spPr>
          <a:xfrm>
            <a:off x="435935" y="912529"/>
            <a:ext cx="8197702" cy="5535772"/>
          </a:xfrm>
        </p:spPr>
        <p:txBody>
          <a:bodyPr/>
          <a:lstStyle/>
          <a:p>
            <a:r>
              <a:rPr lang="es-ES" u="sng" dirty="0" err="1" smtClean="0"/>
              <a:t>Nomeclatura</a:t>
            </a:r>
            <a:r>
              <a:rPr lang="es-ES" u="sng" dirty="0" smtClean="0"/>
              <a:t> y tipos de plantillas XML:</a:t>
            </a:r>
          </a:p>
          <a:p>
            <a:pPr lvl="1"/>
            <a:r>
              <a:rPr lang="es-ES" b="1" dirty="0" smtClean="0">
                <a:solidFill>
                  <a:srgbClr val="FF0000"/>
                </a:solidFill>
              </a:rPr>
              <a:t>CELL </a:t>
            </a:r>
            <a:r>
              <a:rPr lang="es-ES" b="1" dirty="0" err="1" smtClean="0">
                <a:solidFill>
                  <a:srgbClr val="FF0000"/>
                </a:solidFill>
              </a:rPr>
              <a:t>Templates</a:t>
            </a:r>
            <a:r>
              <a:rPr lang="es-ES" b="1" dirty="0" smtClean="0">
                <a:solidFill>
                  <a:srgbClr val="FF0000"/>
                </a:solidFill>
              </a:rPr>
              <a:t> Vodafone zona Roja </a:t>
            </a:r>
            <a:r>
              <a:rPr lang="es-ES" dirty="0" smtClean="0"/>
              <a:t>(contiene </a:t>
            </a:r>
            <a:r>
              <a:rPr lang="es-ES" dirty="0" err="1" smtClean="0"/>
              <a:t>parametrización</a:t>
            </a:r>
            <a:r>
              <a:rPr lang="es-ES" dirty="0" smtClean="0"/>
              <a:t> de celda): </a:t>
            </a:r>
          </a:p>
          <a:p>
            <a:pPr lvl="2"/>
            <a:r>
              <a:rPr lang="es-ES" dirty="0" smtClean="0"/>
              <a:t>Nombre plantillas: </a:t>
            </a:r>
            <a:r>
              <a:rPr lang="es-ES" dirty="0" smtClean="0">
                <a:solidFill>
                  <a:srgbClr val="000099"/>
                </a:solidFill>
              </a:rPr>
              <a:t>CELL_FDD_BANDA_BW_2xPower.xml</a:t>
            </a:r>
          </a:p>
          <a:p>
            <a:pPr marL="1095375" lvl="3" indent="-285750">
              <a:buFont typeface="Arial" panose="020B0604020202020204" pitchFamily="34" charset="0"/>
              <a:buChar char="•"/>
            </a:pPr>
            <a:r>
              <a:rPr lang="es-ES" sz="1400" dirty="0" smtClean="0"/>
              <a:t>Donde Banda = 800, 1800,  2100, 2600  y BW =5M, 10M, 15M, 20M</a:t>
            </a:r>
          </a:p>
          <a:p>
            <a:pPr marL="1095375" lvl="3" indent="-285750">
              <a:buFont typeface="Arial" panose="020B0604020202020204" pitchFamily="34" charset="0"/>
              <a:buChar char="•"/>
            </a:pPr>
            <a:r>
              <a:rPr lang="es-ES" sz="1400" dirty="0" smtClean="0"/>
              <a:t>Donde 2xPower= 2x10, 2x20, 2x30, 2x40 </a:t>
            </a:r>
          </a:p>
          <a:p>
            <a:pPr lvl="2"/>
            <a:r>
              <a:rPr lang="es-ES" dirty="0" smtClean="0"/>
              <a:t>Plantilla especial Small </a:t>
            </a:r>
            <a:r>
              <a:rPr lang="es-ES" dirty="0" err="1" smtClean="0"/>
              <a:t>Cell</a:t>
            </a:r>
            <a:r>
              <a:rPr lang="es-ES" dirty="0"/>
              <a:t>: </a:t>
            </a:r>
            <a:r>
              <a:rPr lang="es-ES" dirty="0" smtClean="0">
                <a:solidFill>
                  <a:srgbClr val="000099"/>
                </a:solidFill>
              </a:rPr>
              <a:t>BTS3202E_CELL_FDD_2600_20M_2x5.xml</a:t>
            </a:r>
            <a:endParaRPr lang="es-ES" b="1" dirty="0" smtClean="0">
              <a:solidFill>
                <a:srgbClr val="FF0000"/>
              </a:solidFill>
            </a:endParaRPr>
          </a:p>
          <a:p>
            <a:pPr lvl="1"/>
            <a:r>
              <a:rPr lang="es-ES" b="1" dirty="0">
                <a:solidFill>
                  <a:srgbClr val="FF0000"/>
                </a:solidFill>
              </a:rPr>
              <a:t>CELL </a:t>
            </a:r>
            <a:r>
              <a:rPr lang="es-ES" b="1" dirty="0" err="1">
                <a:solidFill>
                  <a:srgbClr val="FF0000"/>
                </a:solidFill>
              </a:rPr>
              <a:t>Templates</a:t>
            </a:r>
            <a:r>
              <a:rPr lang="es-ES" b="1" dirty="0">
                <a:solidFill>
                  <a:srgbClr val="FF0000"/>
                </a:solidFill>
              </a:rPr>
              <a:t> Vodafone </a:t>
            </a:r>
            <a:r>
              <a:rPr lang="es-ES" b="1" dirty="0" smtClean="0">
                <a:solidFill>
                  <a:srgbClr val="FF0000"/>
                </a:solidFill>
              </a:rPr>
              <a:t>zona Naranja </a:t>
            </a:r>
            <a:r>
              <a:rPr lang="es-ES" dirty="0"/>
              <a:t>(contiene </a:t>
            </a:r>
            <a:r>
              <a:rPr lang="es-ES" dirty="0" err="1"/>
              <a:t>parametrización</a:t>
            </a:r>
            <a:r>
              <a:rPr lang="es-ES" dirty="0"/>
              <a:t> de </a:t>
            </a:r>
            <a:r>
              <a:rPr lang="es-ES" dirty="0" smtClean="0"/>
              <a:t>celda</a:t>
            </a:r>
            <a:r>
              <a:rPr lang="es-ES" dirty="0"/>
              <a:t> </a:t>
            </a:r>
            <a:r>
              <a:rPr lang="es-ES" dirty="0" smtClean="0"/>
              <a:t>Vodafone, enviada a Orange): </a:t>
            </a:r>
            <a:endParaRPr lang="es-ES" dirty="0"/>
          </a:p>
          <a:p>
            <a:pPr lvl="2"/>
            <a:r>
              <a:rPr lang="es-ES" dirty="0"/>
              <a:t>Nombre plantillas: </a:t>
            </a:r>
            <a:r>
              <a:rPr lang="es-ES" dirty="0" smtClean="0">
                <a:solidFill>
                  <a:srgbClr val="000099"/>
                </a:solidFill>
              </a:rPr>
              <a:t>VDF_CELL_FDD_800_10M_2x20.xml</a:t>
            </a:r>
          </a:p>
          <a:p>
            <a:pPr lvl="1"/>
            <a:r>
              <a:rPr lang="es-ES" b="1" dirty="0">
                <a:solidFill>
                  <a:srgbClr val="FF0000"/>
                </a:solidFill>
              </a:rPr>
              <a:t>CELL </a:t>
            </a:r>
            <a:r>
              <a:rPr lang="es-ES" b="1" dirty="0" err="1">
                <a:solidFill>
                  <a:srgbClr val="FF0000"/>
                </a:solidFill>
              </a:rPr>
              <a:t>Templates</a:t>
            </a:r>
            <a:r>
              <a:rPr lang="es-ES" b="1" dirty="0">
                <a:solidFill>
                  <a:srgbClr val="FF0000"/>
                </a:solidFill>
              </a:rPr>
              <a:t> </a:t>
            </a:r>
            <a:r>
              <a:rPr lang="es-ES" b="1" dirty="0" smtClean="0">
                <a:solidFill>
                  <a:srgbClr val="FF0000"/>
                </a:solidFill>
              </a:rPr>
              <a:t>Orange zona Roja </a:t>
            </a:r>
            <a:r>
              <a:rPr lang="es-ES" dirty="0" smtClean="0"/>
              <a:t>(estas plantillas son sólo para uso de Orange en nuestra red): </a:t>
            </a:r>
            <a:endParaRPr lang="es-ES" dirty="0"/>
          </a:p>
          <a:p>
            <a:pPr lvl="2"/>
            <a:r>
              <a:rPr lang="es-ES" dirty="0"/>
              <a:t>Nombre plantillas: </a:t>
            </a:r>
            <a:r>
              <a:rPr lang="es-ES" dirty="0" smtClean="0">
                <a:solidFill>
                  <a:srgbClr val="000099"/>
                </a:solidFill>
              </a:rPr>
              <a:t>OSP_LTE_CELL_800_FDD_10M.xml</a:t>
            </a:r>
          </a:p>
          <a:p>
            <a:pPr lvl="1"/>
            <a:r>
              <a:rPr lang="es-ES" b="1" dirty="0" smtClean="0">
                <a:solidFill>
                  <a:srgbClr val="FF0000"/>
                </a:solidFill>
              </a:rPr>
              <a:t>RADIO </a:t>
            </a:r>
            <a:r>
              <a:rPr lang="es-ES" b="1" dirty="0" err="1" smtClean="0">
                <a:solidFill>
                  <a:srgbClr val="FF0000"/>
                </a:solidFill>
              </a:rPr>
              <a:t>Template</a:t>
            </a:r>
            <a:r>
              <a:rPr lang="es-ES" b="1" dirty="0" smtClean="0">
                <a:solidFill>
                  <a:srgbClr val="FF0000"/>
                </a:solidFill>
              </a:rPr>
              <a:t> </a:t>
            </a:r>
            <a:r>
              <a:rPr lang="es-ES" dirty="0" smtClean="0"/>
              <a:t>(contiene </a:t>
            </a:r>
            <a:r>
              <a:rPr lang="es-ES" dirty="0" err="1" smtClean="0"/>
              <a:t>parametrización</a:t>
            </a:r>
            <a:r>
              <a:rPr lang="es-ES" dirty="0" smtClean="0"/>
              <a:t> de </a:t>
            </a:r>
            <a:r>
              <a:rPr lang="es-ES" dirty="0" err="1" smtClean="0"/>
              <a:t>eNodoB</a:t>
            </a:r>
            <a:r>
              <a:rPr lang="es-ES" dirty="0" smtClean="0"/>
              <a:t>): </a:t>
            </a:r>
          </a:p>
          <a:p>
            <a:pPr lvl="2"/>
            <a:r>
              <a:rPr lang="es-ES" dirty="0" smtClean="0"/>
              <a:t>Nombre plantilla BBU3900  nodo rojo NO SHARING: </a:t>
            </a:r>
            <a:r>
              <a:rPr lang="es-ES" dirty="0" smtClean="0">
                <a:solidFill>
                  <a:srgbClr val="000099"/>
                </a:solidFill>
              </a:rPr>
              <a:t>RADIO.xml</a:t>
            </a:r>
          </a:p>
          <a:p>
            <a:pPr lvl="2"/>
            <a:r>
              <a:rPr lang="es-ES" dirty="0" smtClean="0"/>
              <a:t>Nombre </a:t>
            </a:r>
            <a:r>
              <a:rPr lang="es-ES" dirty="0"/>
              <a:t>plantilla </a:t>
            </a:r>
            <a:r>
              <a:rPr lang="es-ES" dirty="0" smtClean="0"/>
              <a:t>Small </a:t>
            </a:r>
            <a:r>
              <a:rPr lang="es-ES" dirty="0" err="1" smtClean="0"/>
              <a:t>Cell</a:t>
            </a:r>
            <a:r>
              <a:rPr lang="es-ES" dirty="0" smtClean="0"/>
              <a:t> </a:t>
            </a:r>
            <a:r>
              <a:rPr lang="es-ES" dirty="0"/>
              <a:t>: </a:t>
            </a:r>
            <a:r>
              <a:rPr lang="es-ES" dirty="0">
                <a:solidFill>
                  <a:srgbClr val="000099"/>
                </a:solidFill>
              </a:rPr>
              <a:t>BTS3202E_RADIO.xml</a:t>
            </a:r>
            <a:endParaRPr lang="es-ES" dirty="0" smtClean="0">
              <a:solidFill>
                <a:srgbClr val="000099"/>
              </a:solidFill>
            </a:endParaRPr>
          </a:p>
          <a:p>
            <a:pPr lvl="1"/>
            <a:r>
              <a:rPr lang="es-ES" b="1" dirty="0">
                <a:solidFill>
                  <a:srgbClr val="FF0000"/>
                </a:solidFill>
              </a:rPr>
              <a:t>SITE </a:t>
            </a:r>
            <a:r>
              <a:rPr lang="es-ES" b="1" dirty="0" err="1">
                <a:solidFill>
                  <a:srgbClr val="FF0000"/>
                </a:solidFill>
              </a:rPr>
              <a:t>Template</a:t>
            </a:r>
            <a:r>
              <a:rPr lang="es-ES" b="1" dirty="0">
                <a:solidFill>
                  <a:srgbClr val="FF0000"/>
                </a:solidFill>
              </a:rPr>
              <a:t> </a:t>
            </a:r>
            <a:r>
              <a:rPr lang="es-ES" dirty="0" smtClean="0"/>
              <a:t>(contiene definición del Hardware,  y parte RF del </a:t>
            </a:r>
            <a:r>
              <a:rPr lang="es-ES" dirty="0" err="1" smtClean="0"/>
              <a:t>eNodoB</a:t>
            </a:r>
            <a:r>
              <a:rPr lang="es-ES" dirty="0" smtClean="0"/>
              <a:t>): </a:t>
            </a:r>
          </a:p>
          <a:p>
            <a:pPr lvl="2"/>
            <a:r>
              <a:rPr lang="es-ES" dirty="0" smtClean="0"/>
              <a:t>Nombre </a:t>
            </a:r>
            <a:r>
              <a:rPr lang="es-ES" dirty="0" smtClean="0">
                <a:solidFill>
                  <a:srgbClr val="000099"/>
                </a:solidFill>
              </a:rPr>
              <a:t>DBS3900_Virtual_FDD_SXXXXXXXXX_B1_B2_B3_XTXR.xml</a:t>
            </a:r>
          </a:p>
          <a:p>
            <a:pPr marL="981075" lvl="3" indent="-171450">
              <a:buFont typeface="Arial" panose="020B0604020202020204" pitchFamily="34" charset="0"/>
              <a:buChar char="•"/>
            </a:pPr>
            <a:r>
              <a:rPr lang="es-ES" sz="1400" dirty="0" smtClean="0"/>
              <a:t>Donde SXXXXXXXXX =  Núm. Sectores, puede llegar hasta 9 si tiene todas las bandas: S111,  S111111, </a:t>
            </a:r>
            <a:r>
              <a:rPr lang="es-ES" sz="1400" dirty="0" err="1" smtClean="0"/>
              <a:t>ó</a:t>
            </a:r>
            <a:r>
              <a:rPr lang="es-ES" sz="1400" dirty="0" smtClean="0"/>
              <a:t>  S111111111. </a:t>
            </a:r>
            <a:r>
              <a:rPr lang="es-ES" sz="1400" dirty="0"/>
              <a:t> </a:t>
            </a:r>
            <a:r>
              <a:rPr lang="es-ES" sz="1400" dirty="0" smtClean="0"/>
              <a:t>Nota: en principio, L1800 y L2100 no conviven:  puede haber sólo una de las dos bandas. </a:t>
            </a:r>
          </a:p>
          <a:p>
            <a:pPr lvl="4"/>
            <a:r>
              <a:rPr lang="es-ES" dirty="0" smtClean="0"/>
              <a:t>NOTA: Las plantillas consideran siempre 3 sectores por banda. Si hay menos de 3, operaciones </a:t>
            </a:r>
            <a:r>
              <a:rPr lang="es-ES" dirty="0" err="1" smtClean="0"/>
              <a:t>Huawei</a:t>
            </a:r>
            <a:r>
              <a:rPr lang="es-ES" dirty="0" smtClean="0"/>
              <a:t> borra las </a:t>
            </a:r>
            <a:r>
              <a:rPr lang="es-ES" dirty="0" err="1" smtClean="0"/>
              <a:t>RRUs</a:t>
            </a:r>
            <a:r>
              <a:rPr lang="es-ES" dirty="0" smtClean="0"/>
              <a:t> a mano. Si hay más, crea a  mano las </a:t>
            </a:r>
            <a:r>
              <a:rPr lang="es-ES" dirty="0" err="1" smtClean="0"/>
              <a:t>RRUs</a:t>
            </a:r>
            <a:r>
              <a:rPr lang="es-ES" dirty="0" smtClean="0"/>
              <a:t>, </a:t>
            </a:r>
            <a:r>
              <a:rPr lang="es-ES" dirty="0" err="1" smtClean="0"/>
              <a:t>RRUCHAINs</a:t>
            </a:r>
            <a:r>
              <a:rPr lang="es-ES" dirty="0" smtClean="0"/>
              <a:t>, SECTOR, SECTOREQM necesarios. </a:t>
            </a:r>
          </a:p>
          <a:p>
            <a:pPr marL="981075" lvl="3" indent="-171450">
              <a:buFont typeface="Arial" panose="020B0604020202020204" pitchFamily="34" charset="0"/>
              <a:buChar char="•"/>
            </a:pPr>
            <a:r>
              <a:rPr lang="es-ES" sz="1400" dirty="0" smtClean="0"/>
              <a:t>Donde B1,B2,B3: Bandas del </a:t>
            </a:r>
            <a:r>
              <a:rPr lang="es-ES" sz="1400" dirty="0" err="1" smtClean="0"/>
              <a:t>site</a:t>
            </a:r>
            <a:r>
              <a:rPr lang="es-ES" sz="1400" dirty="0" smtClean="0"/>
              <a:t> (800, 1800,  2100, 2600)</a:t>
            </a:r>
          </a:p>
          <a:p>
            <a:pPr marL="981075" lvl="3" indent="-171450">
              <a:buFont typeface="Arial" panose="020B0604020202020204" pitchFamily="34" charset="0"/>
              <a:buChar char="•"/>
            </a:pPr>
            <a:r>
              <a:rPr lang="es-ES" sz="1400" dirty="0" smtClean="0"/>
              <a:t>Donde XTXR= Si no se </a:t>
            </a:r>
            <a:r>
              <a:rPr lang="es-ES" sz="1400" dirty="0" err="1" smtClean="0"/>
              <a:t>indica,el</a:t>
            </a:r>
            <a:r>
              <a:rPr lang="es-ES" sz="1400" dirty="0" smtClean="0"/>
              <a:t> valor por defecto=2T2R. Sólo para el 2600, se puede indicar 2T4R</a:t>
            </a:r>
            <a:endParaRPr lang="en-GB" sz="1400" dirty="0"/>
          </a:p>
        </p:txBody>
      </p:sp>
      <p:sp>
        <p:nvSpPr>
          <p:cNvPr id="4" name="3 Marcador de número de diapositiva"/>
          <p:cNvSpPr>
            <a:spLocks noGrp="1"/>
          </p:cNvSpPr>
          <p:nvPr>
            <p:ph type="sldNum" sz="quarter" idx="10"/>
          </p:nvPr>
        </p:nvSpPr>
        <p:spPr/>
        <p:txBody>
          <a:bodyPr/>
          <a:lstStyle/>
          <a:p>
            <a:pPr>
              <a:defRPr/>
            </a:pPr>
            <a:fld id="{E4E5A24B-4DAF-47BA-BBF4-BE646F438DB5}" type="slidenum">
              <a:rPr lang="en-GB" smtClean="0"/>
              <a:pPr>
                <a:defRPr/>
              </a:pPr>
              <a:t>8</a:t>
            </a:fld>
            <a:endParaRPr lang="en-GB"/>
          </a:p>
        </p:txBody>
      </p:sp>
      <p:sp>
        <p:nvSpPr>
          <p:cNvPr id="5" name="4 Abrir corchete"/>
          <p:cNvSpPr/>
          <p:nvPr/>
        </p:nvSpPr>
        <p:spPr>
          <a:xfrm>
            <a:off x="489098" y="1275907"/>
            <a:ext cx="180753" cy="2211572"/>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6" name="5 Abrir corchete"/>
          <p:cNvSpPr/>
          <p:nvPr/>
        </p:nvSpPr>
        <p:spPr>
          <a:xfrm>
            <a:off x="513908" y="3551274"/>
            <a:ext cx="180753" cy="967563"/>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 name="6 Abrir corchete"/>
          <p:cNvSpPr/>
          <p:nvPr/>
        </p:nvSpPr>
        <p:spPr>
          <a:xfrm>
            <a:off x="510364" y="4634021"/>
            <a:ext cx="184297" cy="1660452"/>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40994279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839378"/>
            <a:ext cx="7354888" cy="1042967"/>
          </a:xfrm>
        </p:spPr>
        <p:txBody>
          <a:bodyPr/>
          <a:lstStyle/>
          <a:p>
            <a:r>
              <a:rPr lang="es-ES" dirty="0">
                <a:cs typeface="Arial" charset="0"/>
              </a:rPr>
              <a:t>Reglas Ingeniería VF ES : Datos </a:t>
            </a:r>
            <a:r>
              <a:rPr lang="es-ES" dirty="0" smtClean="0">
                <a:cs typeface="Arial" charset="0"/>
              </a:rPr>
              <a:t> Básicos de </a:t>
            </a:r>
            <a:r>
              <a:rPr lang="es-ES" dirty="0">
                <a:cs typeface="Arial" charset="0"/>
              </a:rPr>
              <a:t>Nodo y Celda</a:t>
            </a:r>
          </a:p>
        </p:txBody>
      </p:sp>
      <p:sp>
        <p:nvSpPr>
          <p:cNvPr id="4" name="3 Marcador de número de diapositiva"/>
          <p:cNvSpPr>
            <a:spLocks noGrp="1"/>
          </p:cNvSpPr>
          <p:nvPr>
            <p:ph type="sldNum" sz="quarter" idx="10"/>
          </p:nvPr>
        </p:nvSpPr>
        <p:spPr/>
        <p:txBody>
          <a:bodyPr/>
          <a:lstStyle/>
          <a:p>
            <a:pPr>
              <a:defRPr/>
            </a:pPr>
            <a:fld id="{E4E5A24B-4DAF-47BA-BBF4-BE646F438DB5}" type="slidenum">
              <a:rPr lang="en-GB" smtClean="0"/>
              <a:pPr>
                <a:defRPr/>
              </a:pPr>
              <a:t>9</a:t>
            </a:fld>
            <a:endParaRPr lang="en-GB"/>
          </a:p>
        </p:txBody>
      </p:sp>
      <p:sp>
        <p:nvSpPr>
          <p:cNvPr id="5" name="4 CuadroTexto"/>
          <p:cNvSpPr txBox="1"/>
          <p:nvPr/>
        </p:nvSpPr>
        <p:spPr>
          <a:xfrm>
            <a:off x="748023" y="3654437"/>
            <a:ext cx="7267822" cy="492443"/>
          </a:xfrm>
          <a:prstGeom prst="rect">
            <a:avLst/>
          </a:prstGeom>
        </p:spPr>
        <p:txBody>
          <a:bodyPr wrap="square" lIns="0" tIns="0" rIns="0" bIns="0" rtlCol="0">
            <a:spAutoFit/>
          </a:bodyPr>
          <a:lstStyle/>
          <a:p>
            <a:pPr marL="285750" indent="-285750">
              <a:buClr>
                <a:srgbClr val="C00000"/>
              </a:buClr>
              <a:buFont typeface="Wingdings" panose="05000000000000000000" pitchFamily="2" charset="2"/>
              <a:buChar char="ü"/>
            </a:pPr>
            <a:r>
              <a:rPr lang="es-ES" sz="1600" dirty="0" smtClean="0"/>
              <a:t>Los siguientes apartados indican cómo rellenar la pestaña Celda y BTS </a:t>
            </a:r>
            <a:r>
              <a:rPr lang="es-ES" sz="1600" dirty="0" err="1" smtClean="0"/>
              <a:t>Transport</a:t>
            </a:r>
            <a:r>
              <a:rPr lang="es-ES" sz="1600" dirty="0" smtClean="0"/>
              <a:t> Data (sólo para LTE </a:t>
            </a:r>
            <a:r>
              <a:rPr lang="es-ES" sz="1600" dirty="0" err="1" smtClean="0"/>
              <a:t>Sharing</a:t>
            </a:r>
            <a:r>
              <a:rPr lang="es-ES" sz="1600" dirty="0" smtClean="0"/>
              <a:t>) en la plantilla de integración</a:t>
            </a:r>
            <a:endParaRPr lang="en-GB" sz="1600" dirty="0" smtClean="0">
              <a:latin typeface="Vodafone Rg" pitchFamily="34" charset="0"/>
            </a:endParaRPr>
          </a:p>
        </p:txBody>
      </p:sp>
      <p:pic>
        <p:nvPicPr>
          <p:cNvPr id="399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7150" y="4295713"/>
            <a:ext cx="4789567" cy="2968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03036164"/>
      </p:ext>
    </p:extLst>
  </p:cSld>
  <p:clrMapOvr>
    <a:masterClrMapping/>
  </p:clrMapOvr>
  <p:timing>
    <p:tnLst>
      <p:par>
        <p:cTn id="1" dur="indefinite" restart="never" nodeType="tmRoot"/>
      </p:par>
    </p:tnLst>
  </p:timing>
</p:sld>
</file>

<file path=ppt/theme/theme1.xml><?xml version="1.0" encoding="utf-8"?>
<a:theme xmlns:a="http://schemas.openxmlformats.org/drawingml/2006/main" name="Plantilla tecnología  Región Sur">
  <a:themeElements>
    <a:clrScheme name="Custom 4">
      <a:dk1>
        <a:srgbClr val="000000"/>
      </a:dk1>
      <a:lt1>
        <a:srgbClr val="FFFFFF"/>
      </a:lt1>
      <a:dk2>
        <a:srgbClr val="5E2750"/>
      </a:dk2>
      <a:lt2>
        <a:srgbClr val="54575A"/>
      </a:lt2>
      <a:accent1>
        <a:srgbClr val="DE0400"/>
      </a:accent1>
      <a:accent2>
        <a:srgbClr val="A8B400"/>
      </a:accent2>
      <a:accent3>
        <a:srgbClr val="9D29A0"/>
      </a:accent3>
      <a:accent4>
        <a:srgbClr val="EC9700"/>
      </a:accent4>
      <a:accent5>
        <a:srgbClr val="02B0CB"/>
      </a:accent5>
      <a:accent6>
        <a:srgbClr val="FFCB00"/>
      </a:accent6>
      <a:hlink>
        <a:srgbClr val="DE0400"/>
      </a:hlink>
      <a:folHlink>
        <a:srgbClr val="DE0400"/>
      </a:folHlink>
    </a:clrScheme>
    <a:fontScheme name="Vodafone 2012">
      <a:majorFont>
        <a:latin typeface="Vodafone Rg"/>
        <a:ea typeface=""/>
        <a:cs typeface=""/>
      </a:majorFont>
      <a:minorFont>
        <a:latin typeface="Vodafone Rg"/>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25400" cap="flat" cmpd="sng" algn="ctr">
          <a:noFill/>
          <a:prstDash val="solid"/>
        </a:ln>
        <a:effectLst/>
      </a:spPr>
      <a:bodyPr spcFirstLastPara="0" vert="horz" wrap="square" lIns="6350" tIns="6350" rIns="6350" bIns="6350" numCol="1" spcCol="1270" rtlCol="0" anchor="ctr" anchorCtr="0">
        <a:noAutofit/>
      </a:bodyPr>
      <a:lstStyle>
        <a:defPPr algn="ctr" defTabSz="444500">
          <a:lnSpc>
            <a:spcPct val="90000"/>
          </a:lnSpc>
          <a:spcBef>
            <a:spcPct val="0"/>
          </a:spcBef>
          <a:spcAft>
            <a:spcPct val="35000"/>
          </a:spcAft>
          <a:defRPr sz="1000" kern="1200" dirty="0" smtClean="0">
            <a:solidFill>
              <a:srgbClr val="34342B"/>
            </a:solidFill>
            <a:latin typeface="Vodafone Rg" pitchFamily="34" charset="0"/>
            <a:ea typeface="+mn-ea"/>
            <a:cs typeface="+mn-cs"/>
          </a:defRPr>
        </a:defPPr>
      </a:lstStyle>
      <a:style>
        <a:lnRef idx="2">
          <a:scrgbClr r="0" g="0" b="0"/>
        </a:lnRef>
        <a:fillRef idx="1">
          <a:scrgbClr r="0" g="0" b="0"/>
        </a:fillRef>
        <a:effectRef idx="0">
          <a:scrgbClr r="0" g="0" b="0"/>
        </a:effectRef>
        <a:fontRef idx="minor">
          <a:schemeClr val="lt1"/>
        </a:fontRef>
      </a:style>
    </a:spDef>
    <a:txDef>
      <a:spPr/>
      <a:bodyPr wrap="square" lIns="0" tIns="0" rIns="0" bIns="0" rtlCol="0">
        <a:noAutofit/>
      </a:bodyPr>
      <a:lstStyle>
        <a:defPPr marL="0" indent="0">
          <a:buFont typeface="Arial" pitchFamily="34" charset="0"/>
          <a:buNone/>
          <a:defRPr sz="1600" dirty="0" smtClean="0">
            <a:latin typeface="Vodafone Rg"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p:properties xmlns:p="http://schemas.microsoft.com/office/2006/metadata/properties" xmlns:xsi="http://www.w3.org/2001/XMLSchema-instance" xmlns:pc="http://schemas.microsoft.com/office/infopath/2007/PartnerControls">
  <documentManagement>
    <Descripci_x00f3_n xmlns="d3bc8469-5d0f-426a-ace2-b2b5553c60cc">Estrategia de vecinas 3G </Descripci_x00f3_n>
    <LastModifiedEmail xmlns="d3bc8469-5d0f-426a-ace2-b2b5553c60cc">paloma.santa-pau@vodafone.com</LastModifiedEmail>
    <_dlc_DocId xmlns="50dad0ab-8f5b-4967-863a-c7559a0fa748">QVEXAJVAAV63-5-32</_dlc_DocId>
    <_dlc_DocIdUrl xmlns="50dad0ab-8f5b-4967-863a-c7559a0fa748">
      <Url>https://workspace.vodafone.com/Spain/VF-ES_Radio_Design_Optimization/_layouts/DocIdRedir.aspx?ID=QVEXAJVAAV63-5-32</Url>
      <Description>QVEXAJVAAV63-5-32</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E221D10A76C0B248BAE799C364BF1056" ma:contentTypeVersion="2" ma:contentTypeDescription="Crear nuevo documento." ma:contentTypeScope="" ma:versionID="a8c25618e38ecc05175fcdde5d35ff4f">
  <xsd:schema xmlns:xsd="http://www.w3.org/2001/XMLSchema" xmlns:xs="http://www.w3.org/2001/XMLSchema" xmlns:p="http://schemas.microsoft.com/office/2006/metadata/properties" xmlns:ns2="50dad0ab-8f5b-4967-863a-c7559a0fa748" xmlns:ns3="d3bc8469-5d0f-426a-ace2-b2b5553c60cc" targetNamespace="http://schemas.microsoft.com/office/2006/metadata/properties" ma:root="true" ma:fieldsID="bb3a6671e0860c677ada07650adff5ad" ns2:_="" ns3:_="">
    <xsd:import namespace="50dad0ab-8f5b-4967-863a-c7559a0fa748"/>
    <xsd:import namespace="d3bc8469-5d0f-426a-ace2-b2b5553c60cc"/>
    <xsd:element name="properties">
      <xsd:complexType>
        <xsd:sequence>
          <xsd:element name="documentManagement">
            <xsd:complexType>
              <xsd:all>
                <xsd:element ref="ns2:_dlc_DocId" minOccurs="0"/>
                <xsd:element ref="ns2:_dlc_DocIdUrl" minOccurs="0"/>
                <xsd:element ref="ns2:_dlc_DocIdPersistId" minOccurs="0"/>
                <xsd:element ref="ns3:LastModifiedEmail" minOccurs="0"/>
                <xsd:element ref="ns3:Descripci_x00f3_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0dad0ab-8f5b-4967-863a-c7559a0fa748" elementFormDefault="qualified">
    <xsd:import namespace="http://schemas.microsoft.com/office/2006/documentManagement/types"/>
    <xsd:import namespace="http://schemas.microsoft.com/office/infopath/2007/PartnerControls"/>
    <xsd:element name="_dlc_DocId" ma:index="8" nillable="true" ma:displayName="Valor de Id. de documento" ma:description="El valor del identificador de documento asignado a este elemento." ma:internalName="_dlc_DocId" ma:readOnly="true">
      <xsd:simpleType>
        <xsd:restriction base="dms:Text"/>
      </xsd:simpleType>
    </xsd:element>
    <xsd:element name="_dlc_DocIdUrl" ma:index="9" nillable="true" ma:displayName="Id. de documento" ma:description="Vínculo permanente a este documento."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d3bc8469-5d0f-426a-ace2-b2b5553c60cc" elementFormDefault="qualified">
    <xsd:import namespace="http://schemas.microsoft.com/office/2006/documentManagement/types"/>
    <xsd:import namespace="http://schemas.microsoft.com/office/infopath/2007/PartnerControls"/>
    <xsd:element name="LastModifiedEmail" ma:index="11" nillable="true" ma:displayName="LastModifiedEmail" ma:hidden="true" ma:internalName="LastModifiedEmail">
      <xsd:simpleType>
        <xsd:restriction base="dms:Text">
          <xsd:maxLength value="255"/>
        </xsd:restriction>
      </xsd:simpleType>
    </xsd:element>
    <xsd:element name="Descripci_x00f3_n" ma:index="12" nillable="true" ma:displayName="Descripción" ma:description="Resumen del contenido del documento" ma:internalName="Descripci_x00f3_n">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FDD5C95-CCAB-470B-9A18-A4B5525F396F}">
  <ds:schemaRefs>
    <ds:schemaRef ds:uri="http://schemas.microsoft.com/sharepoint/events"/>
  </ds:schemaRefs>
</ds:datastoreItem>
</file>

<file path=customXml/itemProps2.xml><?xml version="1.0" encoding="utf-8"?>
<ds:datastoreItem xmlns:ds="http://schemas.openxmlformats.org/officeDocument/2006/customXml" ds:itemID="{9FCDE44D-C4E4-418E-B320-E6219A1668CB}">
  <ds:schemaRefs>
    <ds:schemaRef ds:uri="http://purl.org/dc/elements/1.1/"/>
    <ds:schemaRef ds:uri="http://purl.org/dc/terms/"/>
    <ds:schemaRef ds:uri="http://schemas.openxmlformats.org/package/2006/metadata/core-properties"/>
    <ds:schemaRef ds:uri="http://schemas.microsoft.com/office/2006/metadata/properties"/>
    <ds:schemaRef ds:uri="http://schemas.microsoft.com/office/2006/documentManagement/types"/>
    <ds:schemaRef ds:uri="50dad0ab-8f5b-4967-863a-c7559a0fa748"/>
    <ds:schemaRef ds:uri="http://purl.org/dc/dcmitype/"/>
    <ds:schemaRef ds:uri="d3bc8469-5d0f-426a-ace2-b2b5553c60cc"/>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5597EC05-A5CE-4FB5-84A0-6271CF3E73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0dad0ab-8f5b-4967-863a-c7559a0fa748"/>
    <ds:schemaRef ds:uri="d3bc8469-5d0f-426a-ace2-b2b5553c60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51834F3A-C2BA-4B7F-82F4-A0FF785EBD5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Plantilla tecnología  Región Sur</Template>
  <TotalTime>0</TotalTime>
  <Words>10828</Words>
  <Application>Microsoft Office PowerPoint</Application>
  <PresentationFormat>Presentación en pantalla (4:3)</PresentationFormat>
  <Paragraphs>2155</Paragraphs>
  <Slides>73</Slides>
  <Notes>9</Notes>
  <HiddenSlides>0</HiddenSlides>
  <MMClips>0</MMClips>
  <ScaleCrop>false</ScaleCrop>
  <HeadingPairs>
    <vt:vector size="6" baseType="variant">
      <vt:variant>
        <vt:lpstr>Tema</vt:lpstr>
      </vt:variant>
      <vt:variant>
        <vt:i4>1</vt:i4>
      </vt:variant>
      <vt:variant>
        <vt:lpstr>Servidores OLE incrustados</vt:lpstr>
      </vt:variant>
      <vt:variant>
        <vt:i4>1</vt:i4>
      </vt:variant>
      <vt:variant>
        <vt:lpstr>Títulos de diapositiva</vt:lpstr>
      </vt:variant>
      <vt:variant>
        <vt:i4>73</vt:i4>
      </vt:variant>
    </vt:vector>
  </HeadingPairs>
  <TitlesOfParts>
    <vt:vector size="75" baseType="lpstr">
      <vt:lpstr>Plantilla tecnología  Región Sur</vt:lpstr>
      <vt:lpstr>Worksheet</vt:lpstr>
      <vt:lpstr>Integraciones LTE Huawei.  Reglas de Ingeniería VF-ES v9</vt:lpstr>
      <vt:lpstr>Control de cambios</vt:lpstr>
      <vt:lpstr>Índice</vt:lpstr>
      <vt:lpstr>Plantillas de Integración 4G</vt:lpstr>
      <vt:lpstr>Plantillas de Integración en zona Roja</vt:lpstr>
      <vt:lpstr>Plantillas de Integración en zona Naranja</vt:lpstr>
      <vt:lpstr>Plantillas de Integración en zona Naranja</vt:lpstr>
      <vt:lpstr>Plantillas de integración XML </vt:lpstr>
      <vt:lpstr>Reglas Ingeniería VF ES : Datos  Básicos de Nodo y Celda</vt:lpstr>
      <vt:lpstr>Reglas Ingeniería VF ES : Datos Radio en zona Roja</vt:lpstr>
      <vt:lpstr>Reglas Ingeniería VF ES : Datos Radio en zona Naranja</vt:lpstr>
      <vt:lpstr>eNodeB Name  - zona Roja</vt:lpstr>
      <vt:lpstr>eNodeB Name - zona Naranja</vt:lpstr>
      <vt:lpstr>LocalCellid - zonas Roja y Naranja </vt:lpstr>
      <vt:lpstr>CellName – zonas Roja y Naranja</vt:lpstr>
      <vt:lpstr>TAC – Zonas Roja y Naranja</vt:lpstr>
      <vt:lpstr>DL Earfcn – zona Roja y Naranja</vt:lpstr>
      <vt:lpstr>DL Bandwidth, UL Bandwidth – zona Roja y Naranja</vt:lpstr>
      <vt:lpstr>Planificación de PCIs – zona Roja y Naranja</vt:lpstr>
      <vt:lpstr>PCI</vt:lpstr>
      <vt:lpstr>PCI (Continuación)</vt:lpstr>
      <vt:lpstr>Planificación de Root Sequence- zona Roja y Naranja</vt:lpstr>
      <vt:lpstr>Root Sequence ID</vt:lpstr>
      <vt:lpstr>Root Sequence ID (continuación)</vt:lpstr>
      <vt:lpstr>Restricciones de PCIs &amp; RACH Root Seq. en Zonas frontera Ericsson &amp; Huawei</vt:lpstr>
      <vt:lpstr>TxRxMode – Zonas Roja y Naranja</vt:lpstr>
      <vt:lpstr>eNodeB ID- zona Roja y Naranja</vt:lpstr>
      <vt:lpstr>eNodeB ID = “AABBCC “. Obtener “AA”</vt:lpstr>
      <vt:lpstr>eNodeB ID = “AABBCC “. Obtener “CC”</vt:lpstr>
      <vt:lpstr>Sector ID y Sector Equipment ID – zona Roja</vt:lpstr>
      <vt:lpstr>Sector ID y Sector Equipment ID – zona Naranja</vt:lpstr>
      <vt:lpstr>Cell ID – Zona Roja y Naranja</vt:lpstr>
      <vt:lpstr>Frequency Band – zona Roja y Naranja</vt:lpstr>
      <vt:lpstr>HighSpeedFlag – Zona Roja y Naranja</vt:lpstr>
      <vt:lpstr>ULCyclicPrefix , DLCyclicPrefix– Zona Roja y Naranja</vt:lpstr>
      <vt:lpstr>PreambleFmt– Zona Roja y Naranja</vt:lpstr>
      <vt:lpstr>CellRadius– Zona Roja y Naranja</vt:lpstr>
      <vt:lpstr>SeGW IP – Sólo Zona Naranja</vt:lpstr>
      <vt:lpstr>Reglas de Ingeniería VF-ES:  Priorización de capas LTE y 3G para movilidad   </vt:lpstr>
      <vt:lpstr>Prioridades Portadoras LTE y 3G – zona Roja y Naranja</vt:lpstr>
      <vt:lpstr>Reglas de Ingeniería VF-ES:  Configuración de la Movilidad 4G  4G</vt:lpstr>
      <vt:lpstr>Definir en celdas 4G  Vecinas Intrafreq 4G – Zona Roja y Naranja</vt:lpstr>
      <vt:lpstr>Definir en Celda 4G  Frecuencias vecinas 4G –  Zona Roja y Naranja</vt:lpstr>
      <vt:lpstr>Definir en Celda 4G  Frecuencias vecinas 4G (parámetros)</vt:lpstr>
      <vt:lpstr>Definir en Celdas 4G  Externas 4G  - Zonas Roja y Naranja</vt:lpstr>
      <vt:lpstr>Definir en Celdas 4G  Vecinas interfreq 4G –  Sólo Zona Naranja</vt:lpstr>
      <vt:lpstr>Definir en Celdas 4G  Vecinas interfreq 4G –  Sólo Zona Roja (I)</vt:lpstr>
      <vt:lpstr>Definir en celdas 4G  Vecinas interfreq 4G – zona Roja (II)</vt:lpstr>
      <vt:lpstr>Definir en celdas 4G  Vecinas intrefreq 4G – zona Roja (III)</vt:lpstr>
      <vt:lpstr>Definir en celdas 4G  Vecinas interfreq 4G – zona Roja (IV)</vt:lpstr>
      <vt:lpstr>Activación del HO Intrefreq basado en Prioridad para eNodos con más de una banda LTE – zona Roja</vt:lpstr>
      <vt:lpstr>Adecuaciones en red 4G existente –  Zona Roja y Naranja</vt:lpstr>
      <vt:lpstr>Adecuaciones en red 4G existente –  Zona Roja y Naranja</vt:lpstr>
      <vt:lpstr>Adecuaciones en red 4G existente –  sólo Zona Roja </vt:lpstr>
      <vt:lpstr>Reglas de Ingeniería VF-ES: Configuración de la Movilidad 4G  3G</vt:lpstr>
      <vt:lpstr>Definir en Celdas 4G  Frecuencias vecinas 3G</vt:lpstr>
      <vt:lpstr>Definir en Celdas 4G  Frecuencias vecinas 3G (parámetros)</vt:lpstr>
      <vt:lpstr>Definir en Celdas 4G  Celdas Externas 3G – Zonas Roja y Naranja</vt:lpstr>
      <vt:lpstr>Definir en Celdas 4G  Celdas vecinas 3G – Zona Roja</vt:lpstr>
      <vt:lpstr>Definir en Celdas 4G  Celdas vecinas 3G – Zona Naranja</vt:lpstr>
      <vt:lpstr>Reglas de Ingeniería VF-ES: Configuración de la Movilidad 3G  4G</vt:lpstr>
      <vt:lpstr>Paso previo: Adecuación de la red 3G </vt:lpstr>
      <vt:lpstr>Definir en Celdas 3G  Frecuencias vecinas 4G –  Zona Roja y Naranja</vt:lpstr>
      <vt:lpstr>Definir en celdas 3G  Frecuencias vecinas 4G(parámetros)</vt:lpstr>
      <vt:lpstr>Definir en celdas 3G  Celdas Externas 4G  y Vecinas 4G – Redes Roja y Naranja</vt:lpstr>
      <vt:lpstr>Reglas de Ingeniería VF-ES:  Activación del Fast Return a 4G en la red 3G  </vt:lpstr>
      <vt:lpstr>Activación de Fast Return a 4G</vt:lpstr>
      <vt:lpstr>Reglas de Ingeniería VF-ES:  Activación de Carrier Aggregation – sólo ZONA ROJA</vt:lpstr>
      <vt:lpstr>Activación de Carrier Aggregation</vt:lpstr>
      <vt:lpstr>Backup slides. Info</vt:lpstr>
      <vt:lpstr>UL Earfcn</vt:lpstr>
      <vt:lpstr> Configuraciones  Multibanda LTE en zona Roja</vt:lpstr>
      <vt:lpstr>Configuraciones MultiBanda LTE en eNB de zona Roja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cp:lastPrinted>2011-08-30T12:20:26Z</cp:lastPrinted>
  <dcterms:created xsi:type="dcterms:W3CDTF">2014-02-23T16:39:56Z</dcterms:created>
  <dcterms:modified xsi:type="dcterms:W3CDTF">2015-11-24T16:36:38Z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0x010100E221D10A76C0B248BAE799C364BF1056</vt:lpwstr>
  </property>
  <property fmtid="{D5CDD505-2E9C-101B-9397-08002B2CF9AE}" pid="3" name="_dlc_DocIdItemGuid">
    <vt:lpwstr>4296add4-9a0c-4f8b-9779-ab4258230c50</vt:lpwstr>
  </property>
  <property fmtid="{D5CDD505-2E9C-101B-9397-08002B2CF9AE}" pid="4" name="_NewReviewCycle">
    <vt:lpwstr/>
  </property>
</Properties>
</file>