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5"/>
  </p:sldMasterIdLst>
  <p:notesMasterIdLst>
    <p:notesMasterId r:id="rId45"/>
  </p:notesMasterIdLst>
  <p:handoutMasterIdLst>
    <p:handoutMasterId r:id="rId46"/>
  </p:handoutMasterIdLst>
  <p:sldIdLst>
    <p:sldId id="381" r:id="rId6"/>
    <p:sldId id="449" r:id="rId7"/>
    <p:sldId id="415" r:id="rId8"/>
    <p:sldId id="467" r:id="rId9"/>
    <p:sldId id="507" r:id="rId10"/>
    <p:sldId id="471" r:id="rId11"/>
    <p:sldId id="450" r:id="rId12"/>
    <p:sldId id="504" r:id="rId13"/>
    <p:sldId id="451" r:id="rId14"/>
    <p:sldId id="505" r:id="rId15"/>
    <p:sldId id="453" r:id="rId16"/>
    <p:sldId id="452" r:id="rId17"/>
    <p:sldId id="454" r:id="rId18"/>
    <p:sldId id="472" r:id="rId19"/>
    <p:sldId id="473" r:id="rId20"/>
    <p:sldId id="474" r:id="rId21"/>
    <p:sldId id="475" r:id="rId22"/>
    <p:sldId id="476" r:id="rId23"/>
    <p:sldId id="501" r:id="rId24"/>
    <p:sldId id="502" r:id="rId25"/>
    <p:sldId id="477" r:id="rId26"/>
    <p:sldId id="478" r:id="rId27"/>
    <p:sldId id="499" r:id="rId28"/>
    <p:sldId id="479" r:id="rId29"/>
    <p:sldId id="506" r:id="rId30"/>
    <p:sldId id="480" r:id="rId31"/>
    <p:sldId id="481" r:id="rId32"/>
    <p:sldId id="482" r:id="rId33"/>
    <p:sldId id="483" r:id="rId34"/>
    <p:sldId id="497" r:id="rId35"/>
    <p:sldId id="485" r:id="rId36"/>
    <p:sldId id="488" r:id="rId37"/>
    <p:sldId id="489" r:id="rId38"/>
    <p:sldId id="498" r:id="rId39"/>
    <p:sldId id="491" r:id="rId40"/>
    <p:sldId id="503" r:id="rId41"/>
    <p:sldId id="492" r:id="rId42"/>
    <p:sldId id="500" r:id="rId43"/>
    <p:sldId id="508" r:id="rId44"/>
  </p:sldIdLst>
  <p:sldSz cx="9144000" cy="6858000" type="screen4x3"/>
  <p:notesSz cx="6669088" cy="9928225"/>
  <p:defaultTextStyle>
    <a:defPPr>
      <a:defRPr lang="en-US"/>
    </a:defPPr>
    <a:lvl1pPr algn="l" rtl="0" fontAlgn="base">
      <a:spcBef>
        <a:spcPct val="0"/>
      </a:spcBef>
      <a:spcAft>
        <a:spcPct val="0"/>
      </a:spcAft>
      <a:defRPr kern="1200">
        <a:solidFill>
          <a:schemeClr val="tx1"/>
        </a:solidFill>
        <a:latin typeface="Vodafone Rg"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Vodafone Rg"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Vodafone Rg"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Vodafone Rg"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Vodafone Rg" pitchFamily="34" charset="0"/>
        <a:ea typeface="MS PGothic" pitchFamily="34" charset="-128"/>
        <a:cs typeface="+mn-cs"/>
      </a:defRPr>
    </a:lvl5pPr>
    <a:lvl6pPr marL="2286000" algn="l" defTabSz="914400" rtl="0" eaLnBrk="1" latinLnBrk="0" hangingPunct="1">
      <a:defRPr kern="1200">
        <a:solidFill>
          <a:schemeClr val="tx1"/>
        </a:solidFill>
        <a:latin typeface="Vodafone Rg" pitchFamily="34" charset="0"/>
        <a:ea typeface="MS PGothic" pitchFamily="34" charset="-128"/>
        <a:cs typeface="+mn-cs"/>
      </a:defRPr>
    </a:lvl6pPr>
    <a:lvl7pPr marL="2743200" algn="l" defTabSz="914400" rtl="0" eaLnBrk="1" latinLnBrk="0" hangingPunct="1">
      <a:defRPr kern="1200">
        <a:solidFill>
          <a:schemeClr val="tx1"/>
        </a:solidFill>
        <a:latin typeface="Vodafone Rg" pitchFamily="34" charset="0"/>
        <a:ea typeface="MS PGothic" pitchFamily="34" charset="-128"/>
        <a:cs typeface="+mn-cs"/>
      </a:defRPr>
    </a:lvl7pPr>
    <a:lvl8pPr marL="3200400" algn="l" defTabSz="914400" rtl="0" eaLnBrk="1" latinLnBrk="0" hangingPunct="1">
      <a:defRPr kern="1200">
        <a:solidFill>
          <a:schemeClr val="tx1"/>
        </a:solidFill>
        <a:latin typeface="Vodafone Rg" pitchFamily="34" charset="0"/>
        <a:ea typeface="MS PGothic" pitchFamily="34" charset="-128"/>
        <a:cs typeface="+mn-cs"/>
      </a:defRPr>
    </a:lvl8pPr>
    <a:lvl9pPr marL="3657600" algn="l" defTabSz="914400" rtl="0" eaLnBrk="1" latinLnBrk="0" hangingPunct="1">
      <a:defRPr kern="1200">
        <a:solidFill>
          <a:schemeClr val="tx1"/>
        </a:solidFill>
        <a:latin typeface="Vodafone Rg"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CA"/>
    <a:srgbClr val="B9F9F9"/>
    <a:srgbClr val="000099"/>
    <a:srgbClr val="FFE6E5"/>
    <a:srgbClr val="FFD6D5"/>
    <a:srgbClr val="FFD2D1"/>
    <a:srgbClr val="FFFFFF"/>
    <a:srgbClr val="336699"/>
    <a:srgbClr val="00004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96" autoAdjust="0"/>
    <p:restoredTop sz="94056" autoAdjust="0"/>
  </p:normalViewPr>
  <p:slideViewPr>
    <p:cSldViewPr snapToGrid="0">
      <p:cViewPr>
        <p:scale>
          <a:sx n="76" d="100"/>
          <a:sy n="76" d="100"/>
        </p:scale>
        <p:origin x="-1104" y="-54"/>
      </p:cViewPr>
      <p:guideLst>
        <p:guide orient="horz" pos="2336"/>
        <p:guide orient="horz" pos="3477"/>
        <p:guide orient="horz" pos="1688"/>
        <p:guide orient="horz" pos="284"/>
        <p:guide orient="horz" pos="3929"/>
        <p:guide orient="horz" pos="3147"/>
        <p:guide orient="horz" pos="830"/>
        <p:guide pos="295"/>
        <p:guide pos="2653"/>
        <p:guide pos="4922"/>
        <p:guide pos="2562"/>
        <p:guide pos="5466"/>
        <p:guide pos="2881"/>
        <p:guide pos="1625"/>
        <p:guide pos="4757"/>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ea typeface="+mn-ea"/>
              </a:defRPr>
            </a:lvl1pPr>
          </a:lstStyle>
          <a:p>
            <a:pPr>
              <a:defRPr/>
            </a:pPr>
            <a:endParaRPr lang="en-GB"/>
          </a:p>
        </p:txBody>
      </p:sp>
      <p:sp>
        <p:nvSpPr>
          <p:cNvPr id="3" name="Date Placeholder 2"/>
          <p:cNvSpPr>
            <a:spLocks noGrp="1"/>
          </p:cNvSpPr>
          <p:nvPr>
            <p:ph type="dt" sz="quarter" idx="1"/>
          </p:nvPr>
        </p:nvSpPr>
        <p:spPr>
          <a:xfrm>
            <a:off x="3778250" y="0"/>
            <a:ext cx="288925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48629A3C-9EE4-43DE-B2D2-C0CB6191ACA4}" type="datetimeFigureOut">
              <a:rPr lang="en-GB"/>
              <a:pPr>
                <a:defRPr/>
              </a:pPr>
              <a:t>24/11/2015</a:t>
            </a:fld>
            <a:endParaRPr lang="en-GB"/>
          </a:p>
        </p:txBody>
      </p:sp>
      <p:sp>
        <p:nvSpPr>
          <p:cNvPr id="4" name="Footer Placehold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fontAlgn="auto">
              <a:spcBef>
                <a:spcPts val="0"/>
              </a:spcBef>
              <a:spcAft>
                <a:spcPts val="0"/>
              </a:spcAft>
              <a:defRPr sz="1200">
                <a:ea typeface="+mn-ea"/>
              </a:defRPr>
            </a:lvl1pPr>
          </a:lstStyle>
          <a:p>
            <a:pPr>
              <a:defRPr/>
            </a:pPr>
            <a:endParaRPr lang="en-GB"/>
          </a:p>
        </p:txBody>
      </p:sp>
      <p:sp>
        <p:nvSpPr>
          <p:cNvPr id="5" name="Slide Number Placeholder 4"/>
          <p:cNvSpPr>
            <a:spLocks noGrp="1"/>
          </p:cNvSpPr>
          <p:nvPr>
            <p:ph type="sldNum" sz="quarter" idx="3"/>
          </p:nvPr>
        </p:nvSpPr>
        <p:spPr>
          <a:xfrm>
            <a:off x="3778250" y="9429750"/>
            <a:ext cx="2889250" cy="49688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E337CA5-05D6-4CA6-B94B-EA28FE6EB4CF}" type="slidenum">
              <a:rPr lang="en-GB"/>
              <a:pPr>
                <a:defRPr/>
              </a:pPr>
              <a:t>‹Nº›</a:t>
            </a:fld>
            <a:endParaRPr lang="en-GB"/>
          </a:p>
        </p:txBody>
      </p:sp>
    </p:spTree>
    <p:extLst>
      <p:ext uri="{BB962C8B-B14F-4D97-AF65-F5344CB8AC3E}">
        <p14:creationId xmlns:p14="http://schemas.microsoft.com/office/powerpoint/2010/main" val="4034261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fontAlgn="auto">
              <a:spcBef>
                <a:spcPts val="0"/>
              </a:spcBef>
              <a:spcAft>
                <a:spcPts val="0"/>
              </a:spcAft>
              <a:defRPr sz="1200">
                <a:latin typeface="Vodafone Rg" pitchFamily="34" charset="0"/>
                <a:ea typeface="+mn-ea"/>
              </a:defRPr>
            </a:lvl1pPr>
          </a:lstStyle>
          <a:p>
            <a:pPr>
              <a:defRPr/>
            </a:pPr>
            <a:endParaRPr lang="en-GB"/>
          </a:p>
        </p:txBody>
      </p:sp>
      <p:sp>
        <p:nvSpPr>
          <p:cNvPr id="3" name="Date Placeholder 2"/>
          <p:cNvSpPr>
            <a:spLocks noGrp="1"/>
          </p:cNvSpPr>
          <p:nvPr>
            <p:ph type="dt" idx="1"/>
          </p:nvPr>
        </p:nvSpPr>
        <p:spPr>
          <a:xfrm>
            <a:off x="3778250" y="0"/>
            <a:ext cx="2889250" cy="4968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31287769-25F8-4F2B-93DB-6C355A45E98E}" type="datetimeFigureOut">
              <a:rPr lang="en-GB"/>
              <a:pPr>
                <a:defRPr/>
              </a:pPr>
              <a:t>24/11/2015</a:t>
            </a:fld>
            <a:endParaRPr lang="en-GB"/>
          </a:p>
        </p:txBody>
      </p:sp>
      <p:sp>
        <p:nvSpPr>
          <p:cNvPr id="4" name="Slide Image Placeholder 3"/>
          <p:cNvSpPr>
            <a:spLocks noGrp="1" noRot="1" noChangeAspect="1"/>
          </p:cNvSpPr>
          <p:nvPr>
            <p:ph type="sldImg" idx="2"/>
          </p:nvPr>
        </p:nvSpPr>
        <p:spPr>
          <a:xfrm>
            <a:off x="852488" y="744538"/>
            <a:ext cx="4964112" cy="3722687"/>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66750" y="4716463"/>
            <a:ext cx="5335588" cy="4467225"/>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6" name="Footer Placeholder 5"/>
          <p:cNvSpPr>
            <a:spLocks noGrp="1"/>
          </p:cNvSpPr>
          <p:nvPr>
            <p:ph type="ftr" sz="quarter" idx="4"/>
          </p:nvPr>
        </p:nvSpPr>
        <p:spPr>
          <a:xfrm>
            <a:off x="0" y="9429750"/>
            <a:ext cx="2889250" cy="496888"/>
          </a:xfrm>
          <a:prstGeom prst="rect">
            <a:avLst/>
          </a:prstGeom>
        </p:spPr>
        <p:txBody>
          <a:bodyPr vert="horz" lIns="91440" tIns="45720" rIns="91440" bIns="45720" rtlCol="0" anchor="b"/>
          <a:lstStyle>
            <a:lvl1pPr algn="l" fontAlgn="auto">
              <a:spcBef>
                <a:spcPts val="0"/>
              </a:spcBef>
              <a:spcAft>
                <a:spcPts val="0"/>
              </a:spcAft>
              <a:defRPr sz="1200">
                <a:latin typeface="Vodafone Rg" pitchFamily="34" charset="0"/>
                <a:ea typeface="+mn-ea"/>
              </a:defRPr>
            </a:lvl1pPr>
          </a:lstStyle>
          <a:p>
            <a:pPr>
              <a:defRPr/>
            </a:pPr>
            <a:endParaRPr lang="en-GB"/>
          </a:p>
        </p:txBody>
      </p:sp>
      <p:sp>
        <p:nvSpPr>
          <p:cNvPr id="7" name="Slide Number Placeholder 6"/>
          <p:cNvSpPr>
            <a:spLocks noGrp="1"/>
          </p:cNvSpPr>
          <p:nvPr>
            <p:ph type="sldNum" sz="quarter" idx="5"/>
          </p:nvPr>
        </p:nvSpPr>
        <p:spPr>
          <a:xfrm>
            <a:off x="3778250" y="9429750"/>
            <a:ext cx="2889250" cy="49688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3139A159-CEF7-4F96-8B02-D80D95726B82}" type="slidenum">
              <a:rPr lang="en-GB"/>
              <a:pPr>
                <a:defRPr/>
              </a:pPr>
              <a:t>‹Nº›</a:t>
            </a:fld>
            <a:endParaRPr lang="en-GB"/>
          </a:p>
        </p:txBody>
      </p:sp>
    </p:spTree>
    <p:extLst>
      <p:ext uri="{BB962C8B-B14F-4D97-AF65-F5344CB8AC3E}">
        <p14:creationId xmlns:p14="http://schemas.microsoft.com/office/powerpoint/2010/main" val="27170900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Vodafone Rg" pitchFamily="34"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7</a:t>
            </a:fld>
            <a:endParaRPr lang="en-GB"/>
          </a:p>
        </p:txBody>
      </p:sp>
    </p:spTree>
    <p:extLst>
      <p:ext uri="{BB962C8B-B14F-4D97-AF65-F5344CB8AC3E}">
        <p14:creationId xmlns:p14="http://schemas.microsoft.com/office/powerpoint/2010/main" val="412454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GB"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8</a:t>
            </a:fld>
            <a:endParaRPr lang="en-GB"/>
          </a:p>
        </p:txBody>
      </p:sp>
    </p:spTree>
    <p:extLst>
      <p:ext uri="{BB962C8B-B14F-4D97-AF65-F5344CB8AC3E}">
        <p14:creationId xmlns:p14="http://schemas.microsoft.com/office/powerpoint/2010/main" val="412454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9</a:t>
            </a:fld>
            <a:endParaRPr lang="en-GB"/>
          </a:p>
        </p:txBody>
      </p:sp>
    </p:spTree>
    <p:extLst>
      <p:ext uri="{BB962C8B-B14F-4D97-AF65-F5344CB8AC3E}">
        <p14:creationId xmlns:p14="http://schemas.microsoft.com/office/powerpoint/2010/main" val="237303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s-ES" dirty="0" smtClean="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10</a:t>
            </a:fld>
            <a:endParaRPr lang="en-GB"/>
          </a:p>
        </p:txBody>
      </p:sp>
    </p:spTree>
    <p:extLst>
      <p:ext uri="{BB962C8B-B14F-4D97-AF65-F5344CB8AC3E}">
        <p14:creationId xmlns:p14="http://schemas.microsoft.com/office/powerpoint/2010/main" val="2373031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11</a:t>
            </a:fld>
            <a:endParaRPr lang="en-GB"/>
          </a:p>
        </p:txBody>
      </p:sp>
    </p:spTree>
    <p:extLst>
      <p:ext uri="{BB962C8B-B14F-4D97-AF65-F5344CB8AC3E}">
        <p14:creationId xmlns:p14="http://schemas.microsoft.com/office/powerpoint/2010/main" val="2410786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12</a:t>
            </a:fld>
            <a:endParaRPr lang="en-GB"/>
          </a:p>
        </p:txBody>
      </p:sp>
    </p:spTree>
    <p:extLst>
      <p:ext uri="{BB962C8B-B14F-4D97-AF65-F5344CB8AC3E}">
        <p14:creationId xmlns:p14="http://schemas.microsoft.com/office/powerpoint/2010/main" val="123019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33</a:t>
            </a:fld>
            <a:endParaRPr lang="en-GB"/>
          </a:p>
        </p:txBody>
      </p:sp>
    </p:spTree>
    <p:extLst>
      <p:ext uri="{BB962C8B-B14F-4D97-AF65-F5344CB8AC3E}">
        <p14:creationId xmlns:p14="http://schemas.microsoft.com/office/powerpoint/2010/main" val="1444023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pPr>
              <a:defRPr/>
            </a:pPr>
            <a:fld id="{3139A159-CEF7-4F96-8B02-D80D95726B82}" type="slidenum">
              <a:rPr lang="en-GB" smtClean="0"/>
              <a:pPr>
                <a:defRPr/>
              </a:pPr>
              <a:t>37</a:t>
            </a:fld>
            <a:endParaRPr lang="en-GB"/>
          </a:p>
        </p:txBody>
      </p:sp>
    </p:spTree>
    <p:extLst>
      <p:ext uri="{BB962C8B-B14F-4D97-AF65-F5344CB8AC3E}">
        <p14:creationId xmlns:p14="http://schemas.microsoft.com/office/powerpoint/2010/main" val="2471471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l="12476" r="12502"/>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317762" y="3658445"/>
            <a:ext cx="3445924" cy="1858444"/>
          </a:xfrm>
        </p:spPr>
        <p:txBody>
          <a:bodyPr anchor="b">
            <a:normAutofit/>
          </a:bodyPr>
          <a:lstStyle>
            <a:lvl1pPr algn="r">
              <a:lnSpc>
                <a:spcPts val="3440"/>
              </a:lnSpc>
              <a:defRPr sz="3200" b="1" i="0">
                <a:solidFill>
                  <a:schemeClr val="accent1"/>
                </a:solidFill>
                <a:latin typeface="+mj-lt"/>
                <a:cs typeface="Arial" pitchFamily="34" charset="0"/>
              </a:defRPr>
            </a:lvl1pPr>
          </a:lstStyle>
          <a:p>
            <a:r>
              <a:rPr lang="es-ES" smtClean="0"/>
              <a:t>Haga clic para modificar el estilo de título del patrón</a:t>
            </a:r>
            <a:endParaRPr lang="en-GB" dirty="0"/>
          </a:p>
        </p:txBody>
      </p:sp>
      <p:sp>
        <p:nvSpPr>
          <p:cNvPr id="3" name="Subtitle 2"/>
          <p:cNvSpPr>
            <a:spLocks noGrp="1"/>
          </p:cNvSpPr>
          <p:nvPr>
            <p:ph type="subTitle" idx="1"/>
          </p:nvPr>
        </p:nvSpPr>
        <p:spPr>
          <a:xfrm>
            <a:off x="5317761" y="5692603"/>
            <a:ext cx="3454392" cy="741183"/>
          </a:xfrm>
        </p:spPr>
        <p:txBody>
          <a:bodyPr>
            <a:noAutofit/>
          </a:bodyPr>
          <a:lstStyle>
            <a:lvl1pPr marL="0" indent="0" algn="r">
              <a:buNone/>
              <a:defRPr sz="1600">
                <a:solidFill>
                  <a:schemeClr val="accent1"/>
                </a:solidFill>
                <a:latin typeface="+mn-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GB" dirty="0"/>
          </a:p>
        </p:txBody>
      </p:sp>
    </p:spTree>
    <p:extLst>
      <p:ext uri="{BB962C8B-B14F-4D97-AF65-F5344CB8AC3E}">
        <p14:creationId xmlns:p14="http://schemas.microsoft.com/office/powerpoint/2010/main" val="250086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Slide Number Placeholder 3"/>
          <p:cNvSpPr>
            <a:spLocks noGrp="1"/>
          </p:cNvSpPr>
          <p:nvPr userDrawn="1">
            <p:ph type="sldNum" sz="quarter" idx="10"/>
          </p:nvPr>
        </p:nvSpPr>
        <p:spPr/>
        <p:txBody>
          <a:bodyPr/>
          <a:lstStyle>
            <a:lvl1pPr>
              <a:defRPr/>
            </a:lvl1pPr>
          </a:lstStyle>
          <a:p>
            <a:pPr>
              <a:defRPr/>
            </a:pPr>
            <a:fld id="{BBFBB3F0-84CD-485E-A179-24EEE05DA323}" type="slidenum">
              <a:rPr lang="en-GB"/>
              <a:pPr>
                <a:defRPr/>
              </a:pPr>
              <a:t>‹Nº›</a:t>
            </a:fld>
            <a:endParaRPr lang="en-GB"/>
          </a:p>
        </p:txBody>
      </p:sp>
    </p:spTree>
    <p:extLst>
      <p:ext uri="{BB962C8B-B14F-4D97-AF65-F5344CB8AC3E}">
        <p14:creationId xmlns:p14="http://schemas.microsoft.com/office/powerpoint/2010/main" val="3600307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tatem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435600" y="3748800"/>
            <a:ext cx="1890000" cy="2472000"/>
          </a:xfrm>
        </p:spPr>
        <p:txBody>
          <a:bodyPr rtlCol="0" anchor="ctr">
            <a:noAutofit/>
          </a:bodyPr>
          <a:lstStyle>
            <a:lvl1pPr>
              <a:defRPr lang="en-GB" sz="2400" i="0" dirty="0">
                <a:solidFill>
                  <a:schemeClr val="bg1"/>
                </a:solidFill>
                <a:latin typeface="Vodafone Rg" pitchFamily="34" charset="0"/>
                <a:cs typeface="Arial" pitchFamily="34" charset="0"/>
              </a:defRPr>
            </a:lvl1pPr>
          </a:lstStyle>
          <a:p>
            <a:pPr lvl="0"/>
            <a:r>
              <a:rPr lang="es-ES" smtClean="0"/>
              <a:t>Haga clic para modificar el estilo de título del patrón</a:t>
            </a:r>
            <a:endParaRPr lang="en-GB"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pPr>
              <a:defRPr/>
            </a:pPr>
            <a:fld id="{E29AC3EB-290A-406B-BB0C-CAF0CEBA4021}" type="slidenum">
              <a:rPr lang="en-GB"/>
              <a:pPr>
                <a:defRPr/>
              </a:pPr>
              <a:t>‹Nº›</a:t>
            </a:fld>
            <a:endParaRPr lang="en-GB"/>
          </a:p>
        </p:txBody>
      </p:sp>
    </p:spTree>
    <p:extLst>
      <p:ext uri="{BB962C8B-B14F-4D97-AF65-F5344CB8AC3E}">
        <p14:creationId xmlns:p14="http://schemas.microsoft.com/office/powerpoint/2010/main" val="1179928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3" name="Picture 3" descr="whiteRhombus.png"/>
          <p:cNvPicPr>
            <a:picLocks noChangeAspect="1"/>
          </p:cNvPicPr>
          <p:nvPr userDrawn="1"/>
        </p:nvPicPr>
        <p:blipFill>
          <a:blip r:embed="rId2">
            <a:extLst>
              <a:ext uri="{28A0092B-C50C-407E-A947-70E740481C1C}">
                <a14:useLocalDpi xmlns:a14="http://schemas.microsoft.com/office/drawing/2010/main" val="0"/>
              </a:ext>
            </a:extLst>
          </a:blip>
          <a:srcRect t="21112" r="74731" b="21581"/>
          <a:stretch>
            <a:fillRect/>
          </a:stretch>
        </p:blipFill>
        <p:spPr bwMode="auto">
          <a:xfrm>
            <a:off x="6786563" y="0"/>
            <a:ext cx="23574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8313" y="1816501"/>
            <a:ext cx="6391275" cy="3026433"/>
          </a:xfrm>
        </p:spPr>
        <p:txBody>
          <a:bodyPr>
            <a:noAutofit/>
          </a:bodyPr>
          <a:lstStyle>
            <a:lvl1pPr>
              <a:lnSpc>
                <a:spcPct val="100000"/>
              </a:lnSpc>
              <a:defRPr sz="3200" b="1">
                <a:solidFill>
                  <a:schemeClr val="bg1"/>
                </a:solidFill>
                <a:latin typeface="Vodafone Rg" pitchFamily="34" charset="0"/>
              </a:defRPr>
            </a:lvl1pPr>
          </a:lstStyle>
          <a:p>
            <a:r>
              <a:rPr lang="es-ES" smtClean="0"/>
              <a:t>Haga clic para modificar el estilo de título del patrón</a:t>
            </a:r>
            <a:endParaRPr lang="en-GB" dirty="0"/>
          </a:p>
        </p:txBody>
      </p:sp>
    </p:spTree>
    <p:extLst>
      <p:ext uri="{BB962C8B-B14F-4D97-AF65-F5344CB8AC3E}">
        <p14:creationId xmlns:p14="http://schemas.microsoft.com/office/powerpoint/2010/main" val="3610987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x3 Video placeholder">
    <p:bg>
      <p:bgPr>
        <a:solidFill>
          <a:schemeClr val="accent1"/>
        </a:solidFill>
        <a:effectLst/>
      </p:bgPr>
    </p:bg>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7943850" y="5372100"/>
            <a:ext cx="1957388" cy="1377950"/>
            <a:chOff x="7944309" y="5372572"/>
            <a:chExt cx="1957688" cy="1377309"/>
          </a:xfrm>
        </p:grpSpPr>
        <p:sp>
          <p:nvSpPr>
            <p:cNvPr id="4" name="Rectangle 12"/>
            <p:cNvSpPr>
              <a:spLocks/>
            </p:cNvSpPr>
            <p:nvPr userDrawn="1"/>
          </p:nvSpPr>
          <p:spPr bwMode="auto">
            <a:xfrm rot="18900000" flipH="1">
              <a:off x="8050546" y="5372572"/>
              <a:ext cx="1851451" cy="1377309"/>
            </a:xfrm>
            <a:custGeom>
              <a:avLst/>
              <a:gdLst>
                <a:gd name="T0" fmla="*/ 0 w 1851451"/>
                <a:gd name="T1" fmla="*/ 133 h 1377309"/>
                <a:gd name="T2" fmla="*/ 1377176 w 1851451"/>
                <a:gd name="T3" fmla="*/ 1377309 h 1377309"/>
                <a:gd name="T4" fmla="*/ 1851371 w 1851451"/>
                <a:gd name="T5" fmla="*/ 903114 h 1377309"/>
                <a:gd name="T6" fmla="*/ 1851439 w 1851451"/>
                <a:gd name="T7" fmla="*/ 282776 h 1377309"/>
                <a:gd name="T8" fmla="*/ 1544424 w 1851451"/>
                <a:gd name="T9" fmla="*/ 0 h 1377309"/>
                <a:gd name="T10" fmla="*/ 0 w 1851451"/>
                <a:gd name="T11" fmla="*/ 133 h 1377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51451" h="1377309">
                  <a:moveTo>
                    <a:pt x="0" y="133"/>
                  </a:moveTo>
                  <a:lnTo>
                    <a:pt x="1377176" y="1377309"/>
                  </a:lnTo>
                  <a:lnTo>
                    <a:pt x="1851371" y="903114"/>
                  </a:lnTo>
                  <a:cubicBezTo>
                    <a:pt x="1851434" y="792258"/>
                    <a:pt x="1851472" y="600588"/>
                    <a:pt x="1851439" y="282776"/>
                  </a:cubicBezTo>
                  <a:cubicBezTo>
                    <a:pt x="1697932" y="141388"/>
                    <a:pt x="1722166" y="10776"/>
                    <a:pt x="1544424" y="0"/>
                  </a:cubicBezTo>
                  <a:lnTo>
                    <a:pt x="0" y="133"/>
                  </a:lnTo>
                  <a:close/>
                </a:path>
              </a:pathLst>
            </a:custGeom>
            <a:solidFill>
              <a:schemeClr val="bg1"/>
            </a:solidFill>
            <a:ln>
              <a:noFill/>
            </a:ln>
            <a:extLst>
              <a:ext uri="{91240B29-F687-4F45-9708-019B960494DF}">
                <a14:hiddenLine xmlns:a14="http://schemas.microsoft.com/office/drawing/2010/main" w="3175" cap="flat" cmpd="sng">
                  <a:solidFill>
                    <a:srgbClr val="000000"/>
                  </a:solidFill>
                  <a:prstDash val="solid"/>
                  <a:round/>
                  <a:headEnd type="none" w="med" len="med"/>
                  <a:tailEnd type="none" w="med" len="med"/>
                </a14:hiddenLine>
              </a:ext>
            </a:extLst>
          </p:spPr>
          <p:txBody>
            <a:bodyPr lIns="90000" tIns="46800" rIns="90000" bIns="46800"/>
            <a:lstStyle/>
            <a:p>
              <a:endParaRPr lang="en-GB"/>
            </a:p>
          </p:txBody>
        </p:sp>
        <p:pic>
          <p:nvPicPr>
            <p:cNvPr id="6" name="Picture 18" descr="VF_4co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4309" y="5938943"/>
              <a:ext cx="593628" cy="58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Media Placeholder 4"/>
          <p:cNvSpPr>
            <a:spLocks noGrp="1"/>
          </p:cNvSpPr>
          <p:nvPr>
            <p:ph type="media" sz="quarter" idx="10"/>
          </p:nvPr>
        </p:nvSpPr>
        <p:spPr>
          <a:xfrm>
            <a:off x="1320668" y="1317625"/>
            <a:ext cx="6491692" cy="4868769"/>
          </a:xfrm>
          <a:solidFill>
            <a:schemeClr val="tx1"/>
          </a:solidFill>
        </p:spPr>
        <p:txBody>
          <a:bodyPr lIns="72000" tIns="72000" rtlCol="0">
            <a:noAutofit/>
          </a:bodyPr>
          <a:lstStyle>
            <a:lvl1pPr marL="0" indent="0">
              <a:buNone/>
              <a:defRPr>
                <a:solidFill>
                  <a:srgbClr val="FFFFFF"/>
                </a:solidFill>
              </a:defRPr>
            </a:lvl1pPr>
          </a:lstStyle>
          <a:p>
            <a:pPr lvl="0"/>
            <a:r>
              <a:rPr lang="es-ES" noProof="0" smtClean="0"/>
              <a:t>Haga clic en el icono para agregar medios</a:t>
            </a:r>
            <a:endParaRPr lang="en-US" noProof="0" dirty="0"/>
          </a:p>
        </p:txBody>
      </p:sp>
      <p:sp>
        <p:nvSpPr>
          <p:cNvPr id="7" name="Slide Number Placeholder 2"/>
          <p:cNvSpPr>
            <a:spLocks noGrp="1"/>
          </p:cNvSpPr>
          <p:nvPr>
            <p:ph type="sldNum" sz="quarter" idx="11"/>
          </p:nvPr>
        </p:nvSpPr>
        <p:spPr/>
        <p:txBody>
          <a:bodyPr/>
          <a:lstStyle>
            <a:lvl1pPr>
              <a:defRPr>
                <a:solidFill>
                  <a:schemeClr val="tx1"/>
                </a:solidFill>
              </a:defRPr>
            </a:lvl1pPr>
          </a:lstStyle>
          <a:p>
            <a:pPr>
              <a:defRPr/>
            </a:pPr>
            <a:fld id="{E1790D98-FE2F-4B68-B65C-839C65F9503E}" type="slidenum">
              <a:rPr lang="en-GB"/>
              <a:pPr>
                <a:defRPr/>
              </a:pPr>
              <a:t>‹Nº›</a:t>
            </a:fld>
            <a:endParaRPr lang="en-GB"/>
          </a:p>
        </p:txBody>
      </p:sp>
    </p:spTree>
    <p:extLst>
      <p:ext uri="{BB962C8B-B14F-4D97-AF65-F5344CB8AC3E}">
        <p14:creationId xmlns:p14="http://schemas.microsoft.com/office/powerpoint/2010/main" val="3753028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x9 Video placeholder">
    <p:bg>
      <p:bgPr>
        <a:solidFill>
          <a:schemeClr val="accent1"/>
        </a:solidFill>
        <a:effectLst/>
      </p:bgPr>
    </p:bg>
    <p:spTree>
      <p:nvGrpSpPr>
        <p:cNvPr id="1" name=""/>
        <p:cNvGrpSpPr/>
        <p:nvPr/>
      </p:nvGrpSpPr>
      <p:grpSpPr>
        <a:xfrm>
          <a:off x="0" y="0"/>
          <a:ext cx="0" cy="0"/>
          <a:chOff x="0" y="0"/>
          <a:chExt cx="0" cy="0"/>
        </a:xfrm>
      </p:grpSpPr>
      <p:grpSp>
        <p:nvGrpSpPr>
          <p:cNvPr id="3" name="Group 27"/>
          <p:cNvGrpSpPr>
            <a:grpSpLocks/>
          </p:cNvGrpSpPr>
          <p:nvPr userDrawn="1"/>
        </p:nvGrpSpPr>
        <p:grpSpPr bwMode="auto">
          <a:xfrm>
            <a:off x="7943850" y="5372100"/>
            <a:ext cx="1957388" cy="1377950"/>
            <a:chOff x="7944309" y="5372572"/>
            <a:chExt cx="1957688" cy="1377309"/>
          </a:xfrm>
        </p:grpSpPr>
        <p:sp>
          <p:nvSpPr>
            <p:cNvPr id="4" name="Rectangle 12"/>
            <p:cNvSpPr>
              <a:spLocks/>
            </p:cNvSpPr>
            <p:nvPr userDrawn="1"/>
          </p:nvSpPr>
          <p:spPr bwMode="auto">
            <a:xfrm rot="18900000" flipH="1">
              <a:off x="8050546" y="5372572"/>
              <a:ext cx="1851451" cy="1377309"/>
            </a:xfrm>
            <a:custGeom>
              <a:avLst/>
              <a:gdLst>
                <a:gd name="T0" fmla="*/ 0 w 1851451"/>
                <a:gd name="T1" fmla="*/ 133 h 1377309"/>
                <a:gd name="T2" fmla="*/ 1377176 w 1851451"/>
                <a:gd name="T3" fmla="*/ 1377309 h 1377309"/>
                <a:gd name="T4" fmla="*/ 1851371 w 1851451"/>
                <a:gd name="T5" fmla="*/ 903114 h 1377309"/>
                <a:gd name="T6" fmla="*/ 1851439 w 1851451"/>
                <a:gd name="T7" fmla="*/ 282776 h 1377309"/>
                <a:gd name="T8" fmla="*/ 1544424 w 1851451"/>
                <a:gd name="T9" fmla="*/ 0 h 1377309"/>
                <a:gd name="T10" fmla="*/ 0 w 1851451"/>
                <a:gd name="T11" fmla="*/ 133 h 1377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51451" h="1377309">
                  <a:moveTo>
                    <a:pt x="0" y="133"/>
                  </a:moveTo>
                  <a:lnTo>
                    <a:pt x="1377176" y="1377309"/>
                  </a:lnTo>
                  <a:lnTo>
                    <a:pt x="1851371" y="903114"/>
                  </a:lnTo>
                  <a:cubicBezTo>
                    <a:pt x="1851434" y="792258"/>
                    <a:pt x="1851472" y="600588"/>
                    <a:pt x="1851439" y="282776"/>
                  </a:cubicBezTo>
                  <a:cubicBezTo>
                    <a:pt x="1697932" y="141388"/>
                    <a:pt x="1722166" y="10776"/>
                    <a:pt x="1544424" y="0"/>
                  </a:cubicBezTo>
                  <a:lnTo>
                    <a:pt x="0" y="133"/>
                  </a:lnTo>
                  <a:close/>
                </a:path>
              </a:pathLst>
            </a:custGeom>
            <a:solidFill>
              <a:schemeClr val="bg1"/>
            </a:solidFill>
            <a:ln>
              <a:noFill/>
            </a:ln>
            <a:extLst>
              <a:ext uri="{91240B29-F687-4F45-9708-019B960494DF}">
                <a14:hiddenLine xmlns:a14="http://schemas.microsoft.com/office/drawing/2010/main" w="3175" cap="flat" cmpd="sng">
                  <a:solidFill>
                    <a:srgbClr val="000000"/>
                  </a:solidFill>
                  <a:prstDash val="solid"/>
                  <a:round/>
                  <a:headEnd type="none" w="med" len="med"/>
                  <a:tailEnd type="none" w="med" len="med"/>
                </a14:hiddenLine>
              </a:ext>
            </a:extLst>
          </p:spPr>
          <p:txBody>
            <a:bodyPr lIns="90000" tIns="46800" rIns="90000" bIns="46800"/>
            <a:lstStyle/>
            <a:p>
              <a:endParaRPr lang="en-GB"/>
            </a:p>
          </p:txBody>
        </p:sp>
        <p:pic>
          <p:nvPicPr>
            <p:cNvPr id="6" name="Picture 29" descr="VF_4co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44309" y="5938943"/>
              <a:ext cx="593628" cy="58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Media Placeholder 4"/>
          <p:cNvSpPr>
            <a:spLocks noGrp="1"/>
          </p:cNvSpPr>
          <p:nvPr>
            <p:ph type="media" sz="quarter" idx="10"/>
          </p:nvPr>
        </p:nvSpPr>
        <p:spPr>
          <a:xfrm>
            <a:off x="1068750" y="1296327"/>
            <a:ext cx="7006500" cy="3941158"/>
          </a:xfrm>
          <a:solidFill>
            <a:schemeClr val="tx1"/>
          </a:solidFill>
        </p:spPr>
        <p:txBody>
          <a:bodyPr lIns="72000" tIns="72000" rtlCol="0">
            <a:noAutofit/>
          </a:bodyPr>
          <a:lstStyle>
            <a:lvl1pPr marL="0" indent="0">
              <a:buNone/>
              <a:defRPr>
                <a:solidFill>
                  <a:srgbClr val="FFFFFF"/>
                </a:solidFill>
              </a:defRPr>
            </a:lvl1pPr>
          </a:lstStyle>
          <a:p>
            <a:pPr lvl="0"/>
            <a:r>
              <a:rPr lang="es-ES" noProof="0" smtClean="0"/>
              <a:t>Haga clic en el icono para agregar medios</a:t>
            </a:r>
            <a:endParaRPr lang="en-US" noProof="0" dirty="0"/>
          </a:p>
        </p:txBody>
      </p:sp>
      <p:sp>
        <p:nvSpPr>
          <p:cNvPr id="7" name="Slide Number Placeholder 1"/>
          <p:cNvSpPr>
            <a:spLocks noGrp="1"/>
          </p:cNvSpPr>
          <p:nvPr>
            <p:ph type="sldNum" sz="quarter" idx="11"/>
          </p:nvPr>
        </p:nvSpPr>
        <p:spPr/>
        <p:txBody>
          <a:bodyPr/>
          <a:lstStyle>
            <a:lvl1pPr>
              <a:defRPr>
                <a:solidFill>
                  <a:schemeClr val="tx1"/>
                </a:solidFill>
              </a:defRPr>
            </a:lvl1pPr>
          </a:lstStyle>
          <a:p>
            <a:pPr>
              <a:defRPr/>
            </a:pPr>
            <a:fld id="{659D3846-FE37-4E17-B2E2-146D0A3A7D77}" type="slidenum">
              <a:rPr lang="en-GB"/>
              <a:pPr>
                <a:defRPr/>
              </a:pPr>
              <a:t>‹Nº›</a:t>
            </a:fld>
            <a:endParaRPr lang="en-GB"/>
          </a:p>
        </p:txBody>
      </p:sp>
    </p:spTree>
    <p:extLst>
      <p:ext uri="{BB962C8B-B14F-4D97-AF65-F5344CB8AC3E}">
        <p14:creationId xmlns:p14="http://schemas.microsoft.com/office/powerpoint/2010/main" val="320536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02">
    <p:spTree>
      <p:nvGrpSpPr>
        <p:cNvPr id="1" name=""/>
        <p:cNvGrpSpPr/>
        <p:nvPr/>
      </p:nvGrpSpPr>
      <p:grpSpPr>
        <a:xfrm>
          <a:off x="0" y="0"/>
          <a:ext cx="0" cy="0"/>
          <a:chOff x="0" y="0"/>
          <a:chExt cx="0" cy="0"/>
        </a:xfrm>
      </p:grpSpPr>
      <p:pic>
        <p:nvPicPr>
          <p:cNvPr id="4" name="Picture 5"/>
          <p:cNvPicPr>
            <a:picLocks noChangeAspect="1"/>
          </p:cNvPicPr>
          <p:nvPr userDrawn="1"/>
        </p:nvPicPr>
        <p:blipFill>
          <a:blip r:embed="rId2">
            <a:extLst>
              <a:ext uri="{28A0092B-C50C-407E-A947-70E740481C1C}">
                <a14:useLocalDpi xmlns:a14="http://schemas.microsoft.com/office/drawing/2010/main" val="0"/>
              </a:ext>
            </a:extLst>
          </a:blip>
          <a:srcRect l="21919" r="2998"/>
          <a:stretch>
            <a:fillRect/>
          </a:stretch>
        </p:blipFill>
        <p:spPr bwMode="auto">
          <a:xfrm>
            <a:off x="-12700" y="-3175"/>
            <a:ext cx="91567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owerPoint.png"/>
          <p:cNvPicPr>
            <a:picLocks noChangeAspect="1"/>
          </p:cNvPicPr>
          <p:nvPr userDrawn="1"/>
        </p:nvPicPr>
        <p:blipFill>
          <a:blip r:embed="rId3">
            <a:extLst>
              <a:ext uri="{28A0092B-C50C-407E-A947-70E740481C1C}">
                <a14:useLocalDpi xmlns:a14="http://schemas.microsoft.com/office/drawing/2010/main" val="0"/>
              </a:ext>
            </a:extLst>
          </a:blip>
          <a:srcRect l="40559" t="24919" r="-2" b="34717"/>
          <a:stretch>
            <a:fillRect/>
          </a:stretch>
        </p:blipFill>
        <p:spPr bwMode="auto">
          <a:xfrm>
            <a:off x="0" y="0"/>
            <a:ext cx="54229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69537" y="3650840"/>
            <a:ext cx="3445924" cy="1858444"/>
          </a:xfrm>
        </p:spPr>
        <p:txBody>
          <a:bodyPr anchor="b">
            <a:normAutofit/>
          </a:bodyPr>
          <a:lstStyle>
            <a:lvl1pPr algn="l">
              <a:lnSpc>
                <a:spcPts val="3440"/>
              </a:lnSpc>
              <a:defRPr sz="3200" b="1" i="0">
                <a:solidFill>
                  <a:schemeClr val="bg1"/>
                </a:solidFill>
                <a:latin typeface="+mj-lt"/>
                <a:cs typeface="Arial" pitchFamily="34" charset="0"/>
              </a:defRPr>
            </a:lvl1pPr>
          </a:lstStyle>
          <a:p>
            <a:r>
              <a:rPr lang="es-ES" smtClean="0"/>
              <a:t>Haga clic para modificar el estilo de título del patrón</a:t>
            </a:r>
            <a:endParaRPr lang="en-GB" dirty="0"/>
          </a:p>
        </p:txBody>
      </p:sp>
      <p:sp>
        <p:nvSpPr>
          <p:cNvPr id="3" name="Subtitle 2"/>
          <p:cNvSpPr>
            <a:spLocks noGrp="1"/>
          </p:cNvSpPr>
          <p:nvPr>
            <p:ph type="subTitle" idx="1"/>
          </p:nvPr>
        </p:nvSpPr>
        <p:spPr>
          <a:xfrm>
            <a:off x="469536" y="5689897"/>
            <a:ext cx="3454392" cy="910516"/>
          </a:xfrm>
        </p:spPr>
        <p:txBody>
          <a:bodyPr>
            <a:noAutofit/>
          </a:bodyPr>
          <a:lstStyle>
            <a:lvl1pPr marL="0" indent="0" algn="l">
              <a:buNone/>
              <a:defRPr sz="16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GB" dirty="0"/>
          </a:p>
        </p:txBody>
      </p:sp>
    </p:spTree>
    <p:extLst>
      <p:ext uri="{BB962C8B-B14F-4D97-AF65-F5344CB8AC3E}">
        <p14:creationId xmlns:p14="http://schemas.microsoft.com/office/powerpoint/2010/main" val="97281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03">
    <p:spTree>
      <p:nvGrpSpPr>
        <p:cNvPr id="1" name=""/>
        <p:cNvGrpSpPr/>
        <p:nvPr/>
      </p:nvGrpSpPr>
      <p:grpSpPr>
        <a:xfrm>
          <a:off x="0" y="0"/>
          <a:ext cx="0" cy="0"/>
          <a:chOff x="0" y="0"/>
          <a:chExt cx="0" cy="0"/>
        </a:xfrm>
      </p:grpSpPr>
      <p:pic>
        <p:nvPicPr>
          <p:cNvPr id="4" name="Picture 5" descr="rightRhombus.png"/>
          <p:cNvPicPr>
            <a:picLocks noChangeAspect="1"/>
          </p:cNvPicPr>
          <p:nvPr userDrawn="1"/>
        </p:nvPicPr>
        <p:blipFill>
          <a:blip r:embed="rId2">
            <a:extLst>
              <a:ext uri="{28A0092B-C50C-407E-A947-70E740481C1C}">
                <a14:useLocalDpi xmlns:a14="http://schemas.microsoft.com/office/drawing/2010/main" val="0"/>
              </a:ext>
            </a:extLst>
          </a:blip>
          <a:srcRect t="41006" r="41728" b="20145"/>
          <a:stretch>
            <a:fillRect/>
          </a:stretch>
        </p:blipFill>
        <p:spPr bwMode="auto">
          <a:xfrm>
            <a:off x="3614738" y="0"/>
            <a:ext cx="55292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932041" y="1316766"/>
            <a:ext cx="3747344" cy="1858444"/>
          </a:xfrm>
        </p:spPr>
        <p:txBody>
          <a:bodyPr anchor="b">
            <a:normAutofit/>
          </a:bodyPr>
          <a:lstStyle>
            <a:lvl1pPr algn="r">
              <a:lnSpc>
                <a:spcPts val="3440"/>
              </a:lnSpc>
              <a:defRPr sz="3200" b="1" i="0">
                <a:solidFill>
                  <a:schemeClr val="bg1"/>
                </a:solidFill>
                <a:latin typeface="Vodafone Rg" pitchFamily="34" charset="0"/>
                <a:cs typeface="Arial" pitchFamily="34" charset="0"/>
              </a:defRPr>
            </a:lvl1pPr>
          </a:lstStyle>
          <a:p>
            <a:r>
              <a:rPr lang="es-ES" smtClean="0"/>
              <a:t>Haga clic para modificar el estilo de título del patrón</a:t>
            </a:r>
            <a:endParaRPr lang="en-GB" dirty="0"/>
          </a:p>
        </p:txBody>
      </p:sp>
      <p:sp>
        <p:nvSpPr>
          <p:cNvPr id="3" name="Subtitle 2"/>
          <p:cNvSpPr>
            <a:spLocks noGrp="1"/>
          </p:cNvSpPr>
          <p:nvPr>
            <p:ph type="subTitle" idx="1"/>
          </p:nvPr>
        </p:nvSpPr>
        <p:spPr>
          <a:xfrm>
            <a:off x="4932302" y="3349976"/>
            <a:ext cx="3743387" cy="910516"/>
          </a:xfrm>
        </p:spPr>
        <p:txBody>
          <a:bodyPr>
            <a:noAutofit/>
          </a:bodyPr>
          <a:lstStyle>
            <a:lvl1pPr marL="0" indent="0" algn="r">
              <a:buNone/>
              <a:defRPr sz="1600">
                <a:solidFill>
                  <a:schemeClr val="bg1"/>
                </a:solidFill>
                <a:latin typeface="Vodafone Rg"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GB" dirty="0"/>
          </a:p>
        </p:txBody>
      </p:sp>
    </p:spTree>
    <p:extLst>
      <p:ext uri="{BB962C8B-B14F-4D97-AF65-F5344CB8AC3E}">
        <p14:creationId xmlns:p14="http://schemas.microsoft.com/office/powerpoint/2010/main" val="228529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99"/>
            <a:ext cx="7354888" cy="1042967"/>
          </a:xfrm>
        </p:spPr>
        <p:txBody>
          <a:bodyPr/>
          <a:lstStyle>
            <a:lvl1pPr>
              <a:lnSpc>
                <a:spcPct val="100000"/>
              </a:lnSpc>
              <a:defRPr>
                <a:latin typeface="Vodafone Rg" pitchFamily="34" charset="0"/>
              </a:defRPr>
            </a:lvl1pPr>
          </a:lstStyle>
          <a:p>
            <a:r>
              <a:rPr lang="es-ES" smtClean="0"/>
              <a:t>Haga clic para modificar el estilo de título del patrón</a:t>
            </a:r>
            <a:endParaRPr lang="en-GB" dirty="0"/>
          </a:p>
        </p:txBody>
      </p:sp>
      <p:sp>
        <p:nvSpPr>
          <p:cNvPr id="3" name="Content Placeholder 2"/>
          <p:cNvSpPr>
            <a:spLocks noGrp="1"/>
          </p:cNvSpPr>
          <p:nvPr>
            <p:ph idx="1"/>
          </p:nvPr>
        </p:nvSpPr>
        <p:spPr>
          <a:xfrm>
            <a:off x="457200" y="1316567"/>
            <a:ext cx="7354888" cy="4895851"/>
          </a:xfrm>
        </p:spPr>
        <p:txBody>
          <a:bodyPr rtlCol="0">
            <a:noAutofit/>
          </a:bodyPr>
          <a:lstStyle>
            <a:lvl1pPr>
              <a:defRPr lang="en-US" dirty="0" smtClean="0"/>
            </a:lvl1pPr>
            <a:lvl2pPr>
              <a:defRPr lang="en-US" dirty="0" smtClean="0"/>
            </a:lvl2pPr>
            <a:lvl3pPr>
              <a:defRPr lang="en-US" dirty="0" smtClean="0"/>
            </a:lvl3pPr>
            <a:lvl4pPr marL="809625" indent="0">
              <a:buNone/>
              <a:defRPr/>
            </a:lvl4pPr>
          </a:lstStyle>
          <a:p>
            <a:pPr lvl="0"/>
            <a:r>
              <a:rPr lang="es-ES" smtClean="0"/>
              <a:t>Haga clic para modificar el estilo de texto del patrón</a:t>
            </a:r>
          </a:p>
          <a:p>
            <a:pPr lvl="1"/>
            <a:r>
              <a:rPr lang="es-ES" smtClean="0"/>
              <a:t>Segundo nivel</a:t>
            </a:r>
          </a:p>
          <a:p>
            <a:pPr lvl="2"/>
            <a:r>
              <a:rPr lang="es-ES" smtClean="0"/>
              <a:t>Tercer nivel</a:t>
            </a:r>
          </a:p>
        </p:txBody>
      </p:sp>
      <p:sp>
        <p:nvSpPr>
          <p:cNvPr id="4" name="Slide Number Placeholder 3"/>
          <p:cNvSpPr>
            <a:spLocks noGrp="1"/>
          </p:cNvSpPr>
          <p:nvPr userDrawn="1">
            <p:ph type="sldNum" sz="quarter" idx="10"/>
          </p:nvPr>
        </p:nvSpPr>
        <p:spPr/>
        <p:txBody>
          <a:bodyPr/>
          <a:lstStyle>
            <a:lvl1pPr>
              <a:defRPr/>
            </a:lvl1pPr>
          </a:lstStyle>
          <a:p>
            <a:pPr>
              <a:defRPr/>
            </a:pPr>
            <a:fld id="{E4E5A24B-4DAF-47BA-BBF4-BE646F438DB5}" type="slidenum">
              <a:rPr lang="en-GB"/>
              <a:pPr>
                <a:defRPr/>
              </a:pPr>
              <a:t>‹Nº›</a:t>
            </a:fld>
            <a:endParaRPr lang="en-GB"/>
          </a:p>
        </p:txBody>
      </p:sp>
    </p:spTree>
    <p:extLst>
      <p:ext uri="{BB962C8B-B14F-4D97-AF65-F5344CB8AC3E}">
        <p14:creationId xmlns:p14="http://schemas.microsoft.com/office/powerpoint/2010/main" val="72609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99"/>
            <a:ext cx="7354888" cy="1042967"/>
          </a:xfrm>
        </p:spPr>
        <p:txBody>
          <a:bodyPr/>
          <a:lstStyle>
            <a:lvl1pPr>
              <a:lnSpc>
                <a:spcPct val="100000"/>
              </a:lnSpc>
              <a:defRPr>
                <a:latin typeface="Vodafone Rg" pitchFamily="34" charset="0"/>
              </a:defRPr>
            </a:lvl1pPr>
          </a:lstStyle>
          <a:p>
            <a:r>
              <a:rPr lang="es-ES" smtClean="0"/>
              <a:t>Haga clic para modificar el estilo de título del patrón</a:t>
            </a:r>
            <a:endParaRPr lang="en-GB" dirty="0"/>
          </a:p>
        </p:txBody>
      </p:sp>
      <p:sp>
        <p:nvSpPr>
          <p:cNvPr id="3" name="Content Placeholder 2"/>
          <p:cNvSpPr>
            <a:spLocks noGrp="1"/>
          </p:cNvSpPr>
          <p:nvPr>
            <p:ph idx="1"/>
          </p:nvPr>
        </p:nvSpPr>
        <p:spPr>
          <a:xfrm>
            <a:off x="457201" y="1316567"/>
            <a:ext cx="3609975" cy="4895851"/>
          </a:xfrm>
        </p:spPr>
        <p:txBody>
          <a:bodyPr rtlCol="0">
            <a:noAutofit/>
          </a:bodyPr>
          <a:lstStyle>
            <a:lvl1pPr>
              <a:defRPr lang="en-US" sz="1800" dirty="0" smtClean="0"/>
            </a:lvl1pPr>
            <a:lvl2pPr>
              <a:defRPr lang="en-US" sz="1400" dirty="0" smtClean="0"/>
            </a:lvl2pPr>
            <a:lvl3pPr>
              <a:defRPr lang="en-US" sz="1400" dirty="0" smtClean="0"/>
            </a:lvl3pPr>
          </a:lstStyle>
          <a:p>
            <a:pPr lvl="0"/>
            <a:r>
              <a:rPr lang="es-ES" smtClean="0"/>
              <a:t>Haga clic para modificar el estilo de texto del patrón</a:t>
            </a:r>
          </a:p>
          <a:p>
            <a:pPr lvl="1"/>
            <a:r>
              <a:rPr lang="es-ES" smtClean="0"/>
              <a:t>Segundo nivel</a:t>
            </a:r>
          </a:p>
          <a:p>
            <a:pPr lvl="2"/>
            <a:r>
              <a:rPr lang="es-ES" smtClean="0"/>
              <a:t>Tercer nivel</a:t>
            </a:r>
          </a:p>
        </p:txBody>
      </p:sp>
      <p:sp>
        <p:nvSpPr>
          <p:cNvPr id="5" name="Content Placeholder 4"/>
          <p:cNvSpPr>
            <a:spLocks noGrp="1"/>
          </p:cNvSpPr>
          <p:nvPr>
            <p:ph sz="quarter" idx="11"/>
          </p:nvPr>
        </p:nvSpPr>
        <p:spPr>
          <a:xfrm>
            <a:off x="4211639" y="1316567"/>
            <a:ext cx="3602037" cy="4895851"/>
          </a:xfrm>
        </p:spPr>
        <p:txBody>
          <a:bodyPr/>
          <a:lstStyle>
            <a:lvl1pPr>
              <a:defRPr sz="1800"/>
            </a:lvl1pPr>
            <a:lvl2pPr>
              <a:defRPr sz="1400"/>
            </a:lvl2pPr>
            <a:lvl3pPr>
              <a:defRPr sz="1400"/>
            </a:lvl3pPr>
            <a:lvl4pPr>
              <a:defRPr sz="1200"/>
            </a:lvl4pPr>
            <a:lvl5pPr>
              <a:defRPr sz="120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dirty="0"/>
          </a:p>
        </p:txBody>
      </p:sp>
      <p:sp>
        <p:nvSpPr>
          <p:cNvPr id="6" name="Slide Number Placeholder 3"/>
          <p:cNvSpPr>
            <a:spLocks noGrp="1"/>
          </p:cNvSpPr>
          <p:nvPr userDrawn="1">
            <p:ph type="sldNum" sz="quarter" idx="12"/>
          </p:nvPr>
        </p:nvSpPr>
        <p:spPr/>
        <p:txBody>
          <a:bodyPr/>
          <a:lstStyle>
            <a:lvl1pPr>
              <a:defRPr/>
            </a:lvl1pPr>
          </a:lstStyle>
          <a:p>
            <a:pPr>
              <a:defRPr/>
            </a:pPr>
            <a:fld id="{C4819FF6-E789-47CA-BD1E-4023040F9875}" type="slidenum">
              <a:rPr lang="en-GB"/>
              <a:pPr>
                <a:defRPr/>
              </a:pPr>
              <a:t>‹Nº›</a:t>
            </a:fld>
            <a:endParaRPr lang="en-GB"/>
          </a:p>
        </p:txBody>
      </p:sp>
    </p:spTree>
    <p:extLst>
      <p:ext uri="{BB962C8B-B14F-4D97-AF65-F5344CB8AC3E}">
        <p14:creationId xmlns:p14="http://schemas.microsoft.com/office/powerpoint/2010/main" val="414923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and Image background">
    <p:spTree>
      <p:nvGrpSpPr>
        <p:cNvPr id="1" name=""/>
        <p:cNvGrpSpPr/>
        <p:nvPr/>
      </p:nvGrpSpPr>
      <p:grpSpPr>
        <a:xfrm>
          <a:off x="0" y="0"/>
          <a:ext cx="0" cy="0"/>
          <a:chOff x="0" y="0"/>
          <a:chExt cx="0" cy="0"/>
        </a:xfrm>
      </p:grpSpPr>
      <p:sp>
        <p:nvSpPr>
          <p:cNvPr id="2" name="Title 1"/>
          <p:cNvSpPr>
            <a:spLocks noGrp="1"/>
          </p:cNvSpPr>
          <p:nvPr>
            <p:ph type="title"/>
          </p:nvPr>
        </p:nvSpPr>
        <p:spPr>
          <a:xfrm>
            <a:off x="457201" y="273601"/>
            <a:ext cx="4117199" cy="1042967"/>
          </a:xfrm>
        </p:spPr>
        <p:txBody>
          <a:bodyPr/>
          <a:lstStyle>
            <a:lvl1pPr>
              <a:defRPr>
                <a:latin typeface="Vodafone Rg" pitchFamily="34" charset="0"/>
              </a:defRPr>
            </a:lvl1pPr>
          </a:lstStyle>
          <a:p>
            <a:r>
              <a:rPr lang="es-ES" smtClean="0"/>
              <a:t>Haga clic para modificar el estilo de título del patrón</a:t>
            </a:r>
            <a:endParaRPr lang="en-GB" dirty="0"/>
          </a:p>
        </p:txBody>
      </p:sp>
      <p:sp>
        <p:nvSpPr>
          <p:cNvPr id="3" name="Content Placeholder 2"/>
          <p:cNvSpPr>
            <a:spLocks noGrp="1"/>
          </p:cNvSpPr>
          <p:nvPr>
            <p:ph idx="1"/>
          </p:nvPr>
        </p:nvSpPr>
        <p:spPr>
          <a:xfrm>
            <a:off x="457201" y="1604797"/>
            <a:ext cx="4114799" cy="4607620"/>
          </a:xfrm>
        </p:spPr>
        <p:txBody>
          <a:bodyPr rtlCol="0">
            <a:noAutofit/>
          </a:bodyPr>
          <a:lstStyle>
            <a:lvl1pPr marL="0" indent="0">
              <a:buNone/>
              <a:defRPr lang="en-US" sz="1800" dirty="0" smtClean="0"/>
            </a:lvl1pPr>
            <a:lvl2pPr marL="266700" indent="0">
              <a:buNone/>
              <a:defRPr lang="en-US" sz="1400" dirty="0" smtClean="0"/>
            </a:lvl2pPr>
            <a:lvl3pPr marL="542925" indent="0">
              <a:buNone/>
              <a:defRPr lang="en-US" sz="1400" dirty="0" smtClean="0"/>
            </a:lvl3pPr>
          </a:lstStyle>
          <a:p>
            <a:pPr lvl="0"/>
            <a:r>
              <a:rPr lang="es-ES" smtClean="0"/>
              <a:t>Haga clic para modificar el estilo de texto del patrón</a:t>
            </a:r>
          </a:p>
          <a:p>
            <a:pPr lvl="1"/>
            <a:r>
              <a:rPr lang="es-ES" smtClean="0"/>
              <a:t>Segundo nivel</a:t>
            </a:r>
          </a:p>
          <a:p>
            <a:pPr lvl="2"/>
            <a:r>
              <a:rPr lang="es-ES" smtClean="0"/>
              <a:t>Tercer nivel</a:t>
            </a:r>
          </a:p>
        </p:txBody>
      </p:sp>
      <p:sp>
        <p:nvSpPr>
          <p:cNvPr id="4" name="Slide Number Placeholder 3"/>
          <p:cNvSpPr>
            <a:spLocks noGrp="1"/>
          </p:cNvSpPr>
          <p:nvPr userDrawn="1">
            <p:ph type="sldNum" sz="quarter" idx="10"/>
          </p:nvPr>
        </p:nvSpPr>
        <p:spPr/>
        <p:txBody>
          <a:bodyPr/>
          <a:lstStyle>
            <a:lvl1pPr>
              <a:defRPr/>
            </a:lvl1pPr>
          </a:lstStyle>
          <a:p>
            <a:pPr>
              <a:defRPr/>
            </a:pPr>
            <a:fld id="{986E788D-9863-4E7C-BB69-5514A7C5DBCD}" type="slidenum">
              <a:rPr lang="en-GB"/>
              <a:pPr>
                <a:defRPr/>
              </a:pPr>
              <a:t>‹Nº›</a:t>
            </a:fld>
            <a:endParaRPr lang="en-GB"/>
          </a:p>
        </p:txBody>
      </p:sp>
    </p:spTree>
    <p:extLst>
      <p:ext uri="{BB962C8B-B14F-4D97-AF65-F5344CB8AC3E}">
        <p14:creationId xmlns:p14="http://schemas.microsoft.com/office/powerpoint/2010/main" val="54467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roduct slide">
    <p:bg>
      <p:bgPr>
        <a:gradFill>
          <a:gsLst>
            <a:gs pos="57000">
              <a:schemeClr val="bg1">
                <a:lumMod val="85000"/>
              </a:schemeClr>
            </a:gs>
            <a:gs pos="100000">
              <a:schemeClr val="bg1">
                <a:lumMod val="50000"/>
              </a:schemeClr>
            </a:gs>
            <a:gs pos="0">
              <a:schemeClr val="bg1">
                <a:lumMod val="85000"/>
              </a:schemeClr>
            </a:gs>
          </a:gsLst>
          <a:lin ang="0" scaled="0"/>
        </a:gradFill>
        <a:effectLst/>
      </p:bgPr>
    </p:bg>
    <p:spTree>
      <p:nvGrpSpPr>
        <p:cNvPr id="1" name=""/>
        <p:cNvGrpSpPr/>
        <p:nvPr/>
      </p:nvGrpSpPr>
      <p:grpSpPr>
        <a:xfrm>
          <a:off x="0" y="0"/>
          <a:ext cx="0" cy="0"/>
          <a:chOff x="0" y="0"/>
          <a:chExt cx="0" cy="0"/>
        </a:xfrm>
      </p:grpSpPr>
      <p:pic>
        <p:nvPicPr>
          <p:cNvPr id="3" name="Picture 8" descr="powerPoint.png"/>
          <p:cNvPicPr>
            <a:picLocks noChangeAspect="1"/>
          </p:cNvPicPr>
          <p:nvPr userDrawn="1"/>
        </p:nvPicPr>
        <p:blipFill>
          <a:blip r:embed="rId2">
            <a:extLst>
              <a:ext uri="{28A0092B-C50C-407E-A947-70E740481C1C}">
                <a14:useLocalDpi xmlns:a14="http://schemas.microsoft.com/office/drawing/2010/main" val="0"/>
              </a:ext>
            </a:extLst>
          </a:blip>
          <a:srcRect l="57162" t="40599" b="3152"/>
          <a:stretch>
            <a:fillRect/>
          </a:stretch>
        </p:blipFill>
        <p:spPr bwMode="auto">
          <a:xfrm>
            <a:off x="0" y="0"/>
            <a:ext cx="28051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77211" y="980595"/>
            <a:ext cx="1846865" cy="2448404"/>
          </a:xfrm>
        </p:spPr>
        <p:txBody>
          <a:bodyPr>
            <a:normAutofit/>
          </a:bodyPr>
          <a:lstStyle>
            <a:lvl1pPr algn="l">
              <a:lnSpc>
                <a:spcPts val="2540"/>
              </a:lnSpc>
              <a:defRPr sz="2400" b="1" i="0">
                <a:solidFill>
                  <a:schemeClr val="bg1"/>
                </a:solidFill>
                <a:latin typeface="Vodafone Rg" pitchFamily="34" charset="0"/>
                <a:cs typeface="Arial" pitchFamily="34" charset="0"/>
              </a:defRPr>
            </a:lvl1pPr>
          </a:lstStyle>
          <a:p>
            <a:r>
              <a:rPr lang="es-ES" smtClean="0"/>
              <a:t>Haga clic para modificar el estilo de título del patrón</a:t>
            </a:r>
            <a:endParaRPr lang="en-GB" dirty="0"/>
          </a:p>
        </p:txBody>
      </p:sp>
      <p:sp>
        <p:nvSpPr>
          <p:cNvPr id="4" name="Slide Number Placeholder 2"/>
          <p:cNvSpPr>
            <a:spLocks noGrp="1"/>
          </p:cNvSpPr>
          <p:nvPr>
            <p:ph type="sldNum" sz="quarter" idx="10"/>
          </p:nvPr>
        </p:nvSpPr>
        <p:spPr/>
        <p:txBody>
          <a:bodyPr/>
          <a:lstStyle>
            <a:lvl1pPr>
              <a:defRPr/>
            </a:lvl1pPr>
          </a:lstStyle>
          <a:p>
            <a:pPr>
              <a:defRPr/>
            </a:pPr>
            <a:fld id="{7984CCF3-FF98-45B5-8E63-C44C1D96AA5B}" type="slidenum">
              <a:rPr lang="en-GB"/>
              <a:pPr>
                <a:defRPr/>
              </a:pPr>
              <a:t>‹Nº›</a:t>
            </a:fld>
            <a:endParaRPr lang="en-GB"/>
          </a:p>
        </p:txBody>
      </p:sp>
    </p:spTree>
    <p:extLst>
      <p:ext uri="{BB962C8B-B14F-4D97-AF65-F5344CB8AC3E}">
        <p14:creationId xmlns:p14="http://schemas.microsoft.com/office/powerpoint/2010/main" val="372845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and Data">
    <p:spTree>
      <p:nvGrpSpPr>
        <p:cNvPr id="1" name=""/>
        <p:cNvGrpSpPr/>
        <p:nvPr/>
      </p:nvGrpSpPr>
      <p:grpSpPr>
        <a:xfrm>
          <a:off x="0" y="0"/>
          <a:ext cx="0" cy="0"/>
          <a:chOff x="0" y="0"/>
          <a:chExt cx="0" cy="0"/>
        </a:xfrm>
      </p:grpSpPr>
      <p:sp>
        <p:nvSpPr>
          <p:cNvPr id="2" name="Title 1"/>
          <p:cNvSpPr>
            <a:spLocks noGrp="1"/>
          </p:cNvSpPr>
          <p:nvPr>
            <p:ph type="title"/>
          </p:nvPr>
        </p:nvSpPr>
        <p:spPr>
          <a:xfrm>
            <a:off x="468313" y="1316567"/>
            <a:ext cx="3598863" cy="4895851"/>
          </a:xfrm>
        </p:spPr>
        <p:txBody>
          <a:bodyPr>
            <a:noAutofit/>
          </a:bodyPr>
          <a:lstStyle>
            <a:lvl1pPr>
              <a:lnSpc>
                <a:spcPct val="100000"/>
              </a:lnSpc>
              <a:defRPr sz="4200">
                <a:latin typeface="Vodafone Rg" pitchFamily="34" charset="0"/>
              </a:defRPr>
            </a:lvl1pPr>
          </a:lstStyle>
          <a:p>
            <a:r>
              <a:rPr lang="es-ES" smtClean="0"/>
              <a:t>Haga clic para modificar el estilo de título del patrón</a:t>
            </a:r>
            <a:endParaRPr lang="en-GB" dirty="0"/>
          </a:p>
        </p:txBody>
      </p:sp>
      <p:sp>
        <p:nvSpPr>
          <p:cNvPr id="5" name="Text Placeholder 4"/>
          <p:cNvSpPr>
            <a:spLocks noGrp="1"/>
          </p:cNvSpPr>
          <p:nvPr>
            <p:ph type="body" sz="quarter" idx="11"/>
          </p:nvPr>
        </p:nvSpPr>
        <p:spPr>
          <a:xfrm>
            <a:off x="4211638" y="1532467"/>
            <a:ext cx="1693862" cy="4679951"/>
          </a:xfrm>
        </p:spPr>
        <p:txBody>
          <a:bodyPr/>
          <a:lstStyle>
            <a:lvl1pPr marL="0" indent="0">
              <a:spcAft>
                <a:spcPts val="1200"/>
              </a:spcAft>
              <a:buNone/>
              <a:defRPr sz="1200"/>
            </a:lvl1pPr>
            <a:lvl2pPr marL="266700" indent="0">
              <a:buNone/>
              <a:defRPr sz="1050"/>
            </a:lvl2pPr>
            <a:lvl3pPr marL="542925" indent="0">
              <a:buNone/>
              <a:defRPr sz="1050"/>
            </a:lvl3pPr>
            <a:lvl4pPr marL="809625" indent="0">
              <a:buNone/>
              <a:defRPr sz="1000"/>
            </a:lvl4pPr>
            <a:lvl5pPr marL="990600" indent="0">
              <a:buNone/>
              <a:defRPr sz="1000"/>
            </a:lvl5pPr>
          </a:lstStyle>
          <a:p>
            <a:pPr lvl="0"/>
            <a:r>
              <a:rPr lang="es-ES" smtClean="0"/>
              <a:t>Haga clic para modificar el estilo de texto del patrón</a:t>
            </a:r>
          </a:p>
        </p:txBody>
      </p:sp>
      <p:sp>
        <p:nvSpPr>
          <p:cNvPr id="6" name="Text Placeholder 4"/>
          <p:cNvSpPr>
            <a:spLocks noGrp="1"/>
          </p:cNvSpPr>
          <p:nvPr>
            <p:ph type="body" sz="quarter" idx="12"/>
          </p:nvPr>
        </p:nvSpPr>
        <p:spPr>
          <a:xfrm>
            <a:off x="6119813" y="1532467"/>
            <a:ext cx="1693862" cy="4679951"/>
          </a:xfrm>
        </p:spPr>
        <p:txBody>
          <a:bodyPr/>
          <a:lstStyle>
            <a:lvl1pPr marL="0" indent="0">
              <a:spcAft>
                <a:spcPts val="1200"/>
              </a:spcAft>
              <a:buNone/>
              <a:defRPr sz="1200"/>
            </a:lvl1pPr>
            <a:lvl2pPr marL="266700" indent="0">
              <a:buNone/>
              <a:defRPr sz="1050"/>
            </a:lvl2pPr>
            <a:lvl3pPr marL="542925" indent="0">
              <a:buNone/>
              <a:defRPr sz="1050"/>
            </a:lvl3pPr>
            <a:lvl4pPr marL="809625" indent="0">
              <a:buNone/>
              <a:defRPr sz="1000"/>
            </a:lvl4pPr>
            <a:lvl5pPr marL="990600" indent="0">
              <a:buNone/>
              <a:defRPr sz="1000"/>
            </a:lvl5pPr>
          </a:lstStyle>
          <a:p>
            <a:pPr lvl="0"/>
            <a:r>
              <a:rPr lang="es-ES" smtClean="0"/>
              <a:t>Haga clic para modificar el estilo de texto del patrón</a:t>
            </a:r>
          </a:p>
        </p:txBody>
      </p:sp>
      <p:sp>
        <p:nvSpPr>
          <p:cNvPr id="7" name="Slide Number Placeholder 3"/>
          <p:cNvSpPr>
            <a:spLocks noGrp="1"/>
          </p:cNvSpPr>
          <p:nvPr userDrawn="1">
            <p:ph type="sldNum" sz="quarter" idx="13"/>
          </p:nvPr>
        </p:nvSpPr>
        <p:spPr/>
        <p:txBody>
          <a:bodyPr/>
          <a:lstStyle>
            <a:lvl1pPr>
              <a:defRPr/>
            </a:lvl1pPr>
          </a:lstStyle>
          <a:p>
            <a:pPr>
              <a:defRPr/>
            </a:pPr>
            <a:fld id="{2E671BC2-566C-4DAE-9A63-D908B5BABD7E}" type="slidenum">
              <a:rPr lang="en-GB"/>
              <a:pPr>
                <a:defRPr/>
              </a:pPr>
              <a:t>‹Nº›</a:t>
            </a:fld>
            <a:endParaRPr lang="en-GB"/>
          </a:p>
        </p:txBody>
      </p:sp>
    </p:spTree>
    <p:extLst>
      <p:ext uri="{BB962C8B-B14F-4D97-AF65-F5344CB8AC3E}">
        <p14:creationId xmlns:p14="http://schemas.microsoft.com/office/powerpoint/2010/main" val="172497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Vodafone Rg" pitchFamily="34" charset="0"/>
              </a:defRPr>
            </a:lvl1pPr>
          </a:lstStyle>
          <a:p>
            <a:r>
              <a:rPr lang="es-ES" smtClean="0"/>
              <a:t>Haga clic para modificar el estilo de título del patrón</a:t>
            </a:r>
            <a:endParaRPr lang="en-GB" dirty="0"/>
          </a:p>
        </p:txBody>
      </p:sp>
      <p:sp>
        <p:nvSpPr>
          <p:cNvPr id="3" name="Slide Number Placeholder 3"/>
          <p:cNvSpPr>
            <a:spLocks noGrp="1"/>
          </p:cNvSpPr>
          <p:nvPr userDrawn="1">
            <p:ph type="sldNum" sz="quarter" idx="10"/>
          </p:nvPr>
        </p:nvSpPr>
        <p:spPr/>
        <p:txBody>
          <a:bodyPr/>
          <a:lstStyle>
            <a:lvl1pPr>
              <a:defRPr/>
            </a:lvl1pPr>
          </a:lstStyle>
          <a:p>
            <a:pPr>
              <a:defRPr/>
            </a:pPr>
            <a:fld id="{129B3195-A806-47C3-A4D0-E8767FFFCEA3}" type="slidenum">
              <a:rPr lang="en-GB"/>
              <a:pPr>
                <a:defRPr/>
              </a:pPr>
              <a:t>‹Nº›</a:t>
            </a:fld>
            <a:endParaRPr lang="en-GB"/>
          </a:p>
        </p:txBody>
      </p:sp>
    </p:spTree>
    <p:extLst>
      <p:ext uri="{BB962C8B-B14F-4D97-AF65-F5344CB8AC3E}">
        <p14:creationId xmlns:p14="http://schemas.microsoft.com/office/powerpoint/2010/main" val="102522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
          <p:cNvGrpSpPr>
            <a:grpSpLocks/>
          </p:cNvGrpSpPr>
          <p:nvPr/>
        </p:nvGrpSpPr>
        <p:grpSpPr bwMode="auto">
          <a:xfrm>
            <a:off x="7943850" y="5372100"/>
            <a:ext cx="1957388" cy="1377950"/>
            <a:chOff x="7944309" y="5372572"/>
            <a:chExt cx="1957688" cy="1377309"/>
          </a:xfrm>
        </p:grpSpPr>
        <p:sp>
          <p:nvSpPr>
            <p:cNvPr id="1030" name="Rectangle 12"/>
            <p:cNvSpPr>
              <a:spLocks/>
            </p:cNvSpPr>
            <p:nvPr userDrawn="1"/>
          </p:nvSpPr>
          <p:spPr bwMode="auto">
            <a:xfrm rot="18900000" flipH="1">
              <a:off x="8050546" y="5372572"/>
              <a:ext cx="1851451" cy="1377309"/>
            </a:xfrm>
            <a:custGeom>
              <a:avLst/>
              <a:gdLst>
                <a:gd name="T0" fmla="*/ 0 w 1851451"/>
                <a:gd name="T1" fmla="*/ 133 h 1377309"/>
                <a:gd name="T2" fmla="*/ 1377176 w 1851451"/>
                <a:gd name="T3" fmla="*/ 1377309 h 1377309"/>
                <a:gd name="T4" fmla="*/ 1851371 w 1851451"/>
                <a:gd name="T5" fmla="*/ 903114 h 1377309"/>
                <a:gd name="T6" fmla="*/ 1851439 w 1851451"/>
                <a:gd name="T7" fmla="*/ 282776 h 1377309"/>
                <a:gd name="T8" fmla="*/ 1544424 w 1851451"/>
                <a:gd name="T9" fmla="*/ 0 h 1377309"/>
                <a:gd name="T10" fmla="*/ 0 w 1851451"/>
                <a:gd name="T11" fmla="*/ 133 h 13773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51451" h="1377309">
                  <a:moveTo>
                    <a:pt x="0" y="133"/>
                  </a:moveTo>
                  <a:lnTo>
                    <a:pt x="1377176" y="1377309"/>
                  </a:lnTo>
                  <a:lnTo>
                    <a:pt x="1851371" y="903114"/>
                  </a:lnTo>
                  <a:cubicBezTo>
                    <a:pt x="1851434" y="792258"/>
                    <a:pt x="1851472" y="600588"/>
                    <a:pt x="1851439" y="282776"/>
                  </a:cubicBezTo>
                  <a:cubicBezTo>
                    <a:pt x="1697932" y="141388"/>
                    <a:pt x="1722166" y="10776"/>
                    <a:pt x="1544424" y="0"/>
                  </a:cubicBezTo>
                  <a:lnTo>
                    <a:pt x="0" y="133"/>
                  </a:lnTo>
                  <a:close/>
                </a:path>
              </a:pathLst>
            </a:custGeom>
            <a:solidFill>
              <a:schemeClr val="accent1"/>
            </a:solidFill>
            <a:ln>
              <a:noFill/>
            </a:ln>
            <a:extLst>
              <a:ext uri="{91240B29-F687-4F45-9708-019B960494DF}">
                <a14:hiddenLine xmlns:a14="http://schemas.microsoft.com/office/drawing/2010/main" w="3175" cap="flat" cmpd="sng">
                  <a:solidFill>
                    <a:srgbClr val="000000"/>
                  </a:solidFill>
                  <a:prstDash val="solid"/>
                  <a:round/>
                  <a:headEnd type="none" w="med" len="med"/>
                  <a:tailEnd type="none" w="med" len="med"/>
                </a14:hiddenLine>
              </a:ext>
            </a:extLst>
          </p:spPr>
          <p:txBody>
            <a:bodyPr lIns="90000" tIns="46800" rIns="90000" bIns="46800"/>
            <a:lstStyle/>
            <a:p>
              <a:endParaRPr lang="en-GB"/>
            </a:p>
          </p:txBody>
        </p:sp>
        <p:pic>
          <p:nvPicPr>
            <p:cNvPr id="1031" name="Picture 9" descr="VF_4col.pn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944309" y="5938943"/>
              <a:ext cx="593628" cy="58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Title Placeholder 1"/>
          <p:cNvSpPr>
            <a:spLocks noGrp="1"/>
          </p:cNvSpPr>
          <p:nvPr>
            <p:ph type="title"/>
          </p:nvPr>
        </p:nvSpPr>
        <p:spPr bwMode="auto">
          <a:xfrm>
            <a:off x="457200" y="274638"/>
            <a:ext cx="8218488"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s-ES" smtClean="0"/>
              <a:t>Haga clic para modificar el estilo de título del patrón</a:t>
            </a:r>
            <a:endParaRPr lang="en-GB" smtClean="0"/>
          </a:p>
        </p:txBody>
      </p:sp>
      <p:sp>
        <p:nvSpPr>
          <p:cNvPr id="1028" name="Text Placeholder 2"/>
          <p:cNvSpPr>
            <a:spLocks noGrp="1"/>
          </p:cNvSpPr>
          <p:nvPr>
            <p:ph type="body" idx="1"/>
          </p:nvPr>
        </p:nvSpPr>
        <p:spPr bwMode="auto">
          <a:xfrm>
            <a:off x="457200" y="1316038"/>
            <a:ext cx="8218488"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72000" bIns="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4" name="Slide Number Placeholder 3"/>
          <p:cNvSpPr>
            <a:spLocks noGrp="1"/>
          </p:cNvSpPr>
          <p:nvPr>
            <p:ph type="sldNum" sz="quarter" idx="4"/>
          </p:nvPr>
        </p:nvSpPr>
        <p:spPr>
          <a:xfrm>
            <a:off x="7927975" y="6327775"/>
            <a:ext cx="965200" cy="366713"/>
          </a:xfrm>
          <a:prstGeom prst="rect">
            <a:avLst/>
          </a:prstGeom>
        </p:spPr>
        <p:txBody>
          <a:bodyPr vert="horz" wrap="square" lIns="91440" tIns="45720" rIns="0" bIns="45720" numCol="1" anchor="ctr" anchorCtr="0" compatLnSpc="1">
            <a:prstTxWarp prst="textNoShape">
              <a:avLst/>
            </a:prstTxWarp>
          </a:bodyPr>
          <a:lstStyle>
            <a:lvl1pPr algn="r">
              <a:defRPr sz="900">
                <a:solidFill>
                  <a:schemeClr val="bg1"/>
                </a:solidFill>
              </a:defRPr>
            </a:lvl1pPr>
          </a:lstStyle>
          <a:p>
            <a:pPr>
              <a:defRPr/>
            </a:pPr>
            <a:fld id="{F7EDDD02-9027-4843-910E-9CC5B73EAFE2}" type="slidenum">
              <a:rPr lang="en-GB"/>
              <a:pPr>
                <a:defRPr/>
              </a:pPr>
              <a:t>‹Nº›</a:t>
            </a:fld>
            <a:endParaRPr lang="en-GB"/>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19" r:id="rId4"/>
    <p:sldLayoutId id="2147484120" r:id="rId5"/>
    <p:sldLayoutId id="2147484121" r:id="rId6"/>
    <p:sldLayoutId id="2147484128" r:id="rId7"/>
    <p:sldLayoutId id="2147484122" r:id="rId8"/>
    <p:sldLayoutId id="2147484123" r:id="rId9"/>
    <p:sldLayoutId id="2147484124" r:id="rId10"/>
    <p:sldLayoutId id="2147484129" r:id="rId11"/>
    <p:sldLayoutId id="2147484130" r:id="rId12"/>
    <p:sldLayoutId id="2147484131" r:id="rId13"/>
    <p:sldLayoutId id="2147484132"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2400" b="1" kern="1200">
          <a:solidFill>
            <a:schemeClr val="accent1"/>
          </a:solidFill>
          <a:latin typeface="+mj-lt"/>
          <a:ea typeface="MS PGothic" pitchFamily="34" charset="-128"/>
          <a:cs typeface="Arial" pitchFamily="34" charset="0"/>
        </a:defRPr>
      </a:lvl1pPr>
      <a:lvl2pPr algn="l" rtl="0" eaLnBrk="1" fontAlgn="base" hangingPunct="1">
        <a:spcBef>
          <a:spcPct val="0"/>
        </a:spcBef>
        <a:spcAft>
          <a:spcPct val="0"/>
        </a:spcAft>
        <a:defRPr sz="2400" b="1">
          <a:solidFill>
            <a:schemeClr val="accent1"/>
          </a:solidFill>
          <a:latin typeface="Vodafone Rg" pitchFamily="34" charset="0"/>
          <a:ea typeface="MS PGothic" pitchFamily="34" charset="-128"/>
          <a:cs typeface="Arial" pitchFamily="34" charset="0"/>
        </a:defRPr>
      </a:lvl2pPr>
      <a:lvl3pPr algn="l" rtl="0" eaLnBrk="1" fontAlgn="base" hangingPunct="1">
        <a:spcBef>
          <a:spcPct val="0"/>
        </a:spcBef>
        <a:spcAft>
          <a:spcPct val="0"/>
        </a:spcAft>
        <a:defRPr sz="2400" b="1">
          <a:solidFill>
            <a:schemeClr val="accent1"/>
          </a:solidFill>
          <a:latin typeface="Vodafone Rg" pitchFamily="34" charset="0"/>
          <a:ea typeface="MS PGothic" pitchFamily="34" charset="-128"/>
          <a:cs typeface="Arial" pitchFamily="34" charset="0"/>
        </a:defRPr>
      </a:lvl3pPr>
      <a:lvl4pPr algn="l" rtl="0" eaLnBrk="1" fontAlgn="base" hangingPunct="1">
        <a:spcBef>
          <a:spcPct val="0"/>
        </a:spcBef>
        <a:spcAft>
          <a:spcPct val="0"/>
        </a:spcAft>
        <a:defRPr sz="2400" b="1">
          <a:solidFill>
            <a:schemeClr val="accent1"/>
          </a:solidFill>
          <a:latin typeface="Vodafone Rg" pitchFamily="34" charset="0"/>
          <a:ea typeface="MS PGothic" pitchFamily="34" charset="-128"/>
          <a:cs typeface="Arial" pitchFamily="34" charset="0"/>
        </a:defRPr>
      </a:lvl4pPr>
      <a:lvl5pPr algn="l" rtl="0" eaLnBrk="1" fontAlgn="base" hangingPunct="1">
        <a:spcBef>
          <a:spcPct val="0"/>
        </a:spcBef>
        <a:spcAft>
          <a:spcPct val="0"/>
        </a:spcAft>
        <a:defRPr sz="2400" b="1">
          <a:solidFill>
            <a:schemeClr val="accent1"/>
          </a:solidFill>
          <a:latin typeface="Vodafone Rg" pitchFamily="34" charset="0"/>
          <a:ea typeface="MS PGothic" pitchFamily="34" charset="-128"/>
          <a:cs typeface="Arial" pitchFamily="34" charset="0"/>
        </a:defRPr>
      </a:lvl5pPr>
      <a:lvl6pPr marL="457200" algn="l" rtl="0" eaLnBrk="1" fontAlgn="base" hangingPunct="1">
        <a:spcBef>
          <a:spcPct val="0"/>
        </a:spcBef>
        <a:spcAft>
          <a:spcPct val="0"/>
        </a:spcAft>
        <a:defRPr sz="2400" b="1">
          <a:solidFill>
            <a:schemeClr val="accent1"/>
          </a:solidFill>
          <a:latin typeface="Vodafone Rg" pitchFamily="34" charset="0"/>
          <a:ea typeface="MS PGothic" pitchFamily="34" charset="-128"/>
        </a:defRPr>
      </a:lvl6pPr>
      <a:lvl7pPr marL="914400" algn="l" rtl="0" eaLnBrk="1" fontAlgn="base" hangingPunct="1">
        <a:spcBef>
          <a:spcPct val="0"/>
        </a:spcBef>
        <a:spcAft>
          <a:spcPct val="0"/>
        </a:spcAft>
        <a:defRPr sz="2400" b="1">
          <a:solidFill>
            <a:schemeClr val="accent1"/>
          </a:solidFill>
          <a:latin typeface="Vodafone Rg" pitchFamily="34" charset="0"/>
          <a:ea typeface="MS PGothic" pitchFamily="34" charset="-128"/>
        </a:defRPr>
      </a:lvl7pPr>
      <a:lvl8pPr marL="1371600" algn="l" rtl="0" eaLnBrk="1" fontAlgn="base" hangingPunct="1">
        <a:spcBef>
          <a:spcPct val="0"/>
        </a:spcBef>
        <a:spcAft>
          <a:spcPct val="0"/>
        </a:spcAft>
        <a:defRPr sz="2400" b="1">
          <a:solidFill>
            <a:schemeClr val="accent1"/>
          </a:solidFill>
          <a:latin typeface="Vodafone Rg" pitchFamily="34" charset="0"/>
          <a:ea typeface="MS PGothic" pitchFamily="34" charset="-128"/>
        </a:defRPr>
      </a:lvl8pPr>
      <a:lvl9pPr marL="1828800" algn="l" rtl="0" eaLnBrk="1" fontAlgn="base" hangingPunct="1">
        <a:spcBef>
          <a:spcPct val="0"/>
        </a:spcBef>
        <a:spcAft>
          <a:spcPct val="0"/>
        </a:spcAft>
        <a:defRPr sz="2400" b="1">
          <a:solidFill>
            <a:schemeClr val="accent1"/>
          </a:solidFill>
          <a:latin typeface="Vodafone Rg" pitchFamily="34" charset="0"/>
          <a:ea typeface="MS PGothic" pitchFamily="34" charset="-128"/>
        </a:defRPr>
      </a:lvl9pPr>
    </p:titleStyle>
    <p:bodyStyle>
      <a:lvl1pPr marL="180975" indent="-180975" algn="l" rtl="0" eaLnBrk="1" fontAlgn="base" hangingPunct="1">
        <a:spcBef>
          <a:spcPts val="600"/>
        </a:spcBef>
        <a:spcAft>
          <a:spcPts val="600"/>
        </a:spcAft>
        <a:buClr>
          <a:schemeClr val="accent1"/>
        </a:buClr>
        <a:buFont typeface="Arial" charset="0"/>
        <a:buChar char="•"/>
        <a:defRPr kern="1200">
          <a:solidFill>
            <a:schemeClr val="tx1"/>
          </a:solidFill>
          <a:latin typeface="+mn-lt"/>
          <a:ea typeface="MS PGothic" pitchFamily="34" charset="-128"/>
          <a:cs typeface="Arial" pitchFamily="34" charset="0"/>
        </a:defRPr>
      </a:lvl1pPr>
      <a:lvl2pPr marL="447675" indent="-180975" algn="l" rtl="0" eaLnBrk="1" fontAlgn="base" hangingPunct="1">
        <a:spcBef>
          <a:spcPct val="0"/>
        </a:spcBef>
        <a:spcAft>
          <a:spcPts val="300"/>
        </a:spcAft>
        <a:buClr>
          <a:schemeClr val="accent1"/>
        </a:buClr>
        <a:buFont typeface="Calibri" pitchFamily="34" charset="0"/>
        <a:buChar char="–"/>
        <a:defRPr sz="1400" kern="1200">
          <a:solidFill>
            <a:schemeClr val="tx1"/>
          </a:solidFill>
          <a:latin typeface="+mn-lt"/>
          <a:ea typeface="MS PGothic" pitchFamily="34" charset="-128"/>
          <a:cs typeface="Arial" pitchFamily="34" charset="0"/>
        </a:defRPr>
      </a:lvl2pPr>
      <a:lvl3pPr marL="714375" indent="-171450" algn="l" rtl="0" eaLnBrk="1" fontAlgn="base" hangingPunct="1">
        <a:spcBef>
          <a:spcPct val="0"/>
        </a:spcBef>
        <a:spcAft>
          <a:spcPts val="300"/>
        </a:spcAft>
        <a:buClr>
          <a:schemeClr val="accent1"/>
        </a:buClr>
        <a:buFont typeface="Calibri" pitchFamily="34" charset="0"/>
        <a:buChar char="–"/>
        <a:defRPr sz="1400" kern="1200">
          <a:solidFill>
            <a:schemeClr val="tx1"/>
          </a:solidFill>
          <a:latin typeface="+mn-lt"/>
          <a:ea typeface="MS PGothic" pitchFamily="34" charset="-128"/>
          <a:cs typeface="Arial" pitchFamily="34" charset="0"/>
        </a:defRPr>
      </a:lvl3pPr>
      <a:lvl4pPr marL="942975" indent="-133350" algn="l" rtl="0" eaLnBrk="1" fontAlgn="base" hangingPunct="1">
        <a:spcBef>
          <a:spcPct val="20000"/>
        </a:spcBef>
        <a:spcAft>
          <a:spcPct val="0"/>
        </a:spcAft>
        <a:buClr>
          <a:schemeClr val="accent1"/>
        </a:buClr>
        <a:buFont typeface="Calibri" pitchFamily="34" charset="0"/>
        <a:buChar char="–"/>
        <a:defRPr sz="1200" kern="1200">
          <a:solidFill>
            <a:schemeClr val="tx1"/>
          </a:solidFill>
          <a:latin typeface="+mn-lt"/>
          <a:ea typeface="MS PGothic" pitchFamily="34" charset="-128"/>
          <a:cs typeface="Arial" pitchFamily="34" charset="0"/>
        </a:defRPr>
      </a:lvl4pPr>
      <a:lvl5pPr marL="1114425" indent="-123825" algn="l" rtl="0" eaLnBrk="1" fontAlgn="base" hangingPunct="1">
        <a:spcBef>
          <a:spcPct val="20000"/>
        </a:spcBef>
        <a:spcAft>
          <a:spcPct val="0"/>
        </a:spcAft>
        <a:buClr>
          <a:schemeClr val="accent1"/>
        </a:buClr>
        <a:buFont typeface="Calibri" pitchFamily="34" charset="0"/>
        <a:buChar char="–"/>
        <a:defRPr sz="1200" kern="1200">
          <a:solidFill>
            <a:schemeClr val="tx1"/>
          </a:solidFill>
          <a:latin typeface="+mn-lt"/>
          <a:ea typeface="MS PGothic"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Microsoft_Excel_97-2003_Worksheet1.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21.png"/><Relationship Id="rId7"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emf"/><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ctrTitle"/>
          </p:nvPr>
        </p:nvSpPr>
        <p:spPr>
          <a:xfrm>
            <a:off x="4327451" y="1316038"/>
            <a:ext cx="4720856" cy="1858962"/>
          </a:xfrm>
        </p:spPr>
        <p:txBody>
          <a:bodyPr/>
          <a:lstStyle/>
          <a:p>
            <a:pPr eaLnBrk="1" hangingPunct="1">
              <a:lnSpc>
                <a:spcPts val="3438"/>
              </a:lnSpc>
            </a:pPr>
            <a:r>
              <a:rPr lang="en-US" dirty="0" err="1" smtClean="0">
                <a:cs typeface="Arial" charset="0"/>
              </a:rPr>
              <a:t>Integraciones</a:t>
            </a:r>
            <a:r>
              <a:rPr lang="en-US" dirty="0" smtClean="0">
                <a:cs typeface="Arial" charset="0"/>
              </a:rPr>
              <a:t> LTE Ericsson. </a:t>
            </a:r>
            <a:r>
              <a:rPr lang="en-US" dirty="0" err="1" smtClean="0">
                <a:cs typeface="Arial" charset="0"/>
              </a:rPr>
              <a:t>Reglas</a:t>
            </a:r>
            <a:r>
              <a:rPr lang="en-US" dirty="0" smtClean="0">
                <a:cs typeface="Arial" charset="0"/>
              </a:rPr>
              <a:t> de </a:t>
            </a:r>
            <a:r>
              <a:rPr lang="en-US" dirty="0" err="1" smtClean="0">
                <a:cs typeface="Arial" charset="0"/>
              </a:rPr>
              <a:t>Ingeniería</a:t>
            </a:r>
            <a:r>
              <a:rPr lang="en-US" dirty="0" smtClean="0">
                <a:cs typeface="Arial" charset="0"/>
              </a:rPr>
              <a:t> VF-ES</a:t>
            </a:r>
          </a:p>
        </p:txBody>
      </p:sp>
      <p:sp>
        <p:nvSpPr>
          <p:cNvPr id="10243" name="Subtitle 5"/>
          <p:cNvSpPr>
            <a:spLocks noGrp="1"/>
          </p:cNvSpPr>
          <p:nvPr>
            <p:ph type="subTitle" idx="1"/>
          </p:nvPr>
        </p:nvSpPr>
        <p:spPr>
          <a:xfrm>
            <a:off x="4932363" y="3349625"/>
            <a:ext cx="3743325" cy="911225"/>
          </a:xfrm>
        </p:spPr>
        <p:txBody>
          <a:bodyPr/>
          <a:lstStyle/>
          <a:p>
            <a:pPr eaLnBrk="1" hangingPunct="1"/>
            <a:r>
              <a:rPr lang="en-GB" dirty="0" smtClean="0">
                <a:cs typeface="Arial" charset="0"/>
              </a:rPr>
              <a:t>VF-ES Local Performance Team</a:t>
            </a:r>
          </a:p>
        </p:txBody>
      </p:sp>
    </p:spTree>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eNodeB</a:t>
            </a:r>
            <a:r>
              <a:rPr lang="es-ES" dirty="0" smtClean="0"/>
              <a:t> </a:t>
            </a:r>
            <a:r>
              <a:rPr lang="es-ES" dirty="0" err="1" smtClean="0"/>
              <a:t>Name</a:t>
            </a:r>
            <a:r>
              <a:rPr lang="es-ES" dirty="0" smtClean="0"/>
              <a:t> (ejemplo: SX89VL) </a:t>
            </a:r>
            <a:r>
              <a:rPr lang="es-ES" i="1" u="sng" dirty="0" smtClean="0">
                <a:solidFill>
                  <a:srgbClr val="FFC000"/>
                </a:solidFill>
              </a:rPr>
              <a:t>ZONA NARANJA</a:t>
            </a:r>
            <a:endParaRPr lang="en-GB" i="1" u="sng" dirty="0">
              <a:solidFill>
                <a:srgbClr val="FFC000"/>
              </a:solidFill>
            </a:endParaRPr>
          </a:p>
        </p:txBody>
      </p:sp>
      <p:sp>
        <p:nvSpPr>
          <p:cNvPr id="3" name="2 Marcador de contenido"/>
          <p:cNvSpPr>
            <a:spLocks noGrp="1"/>
          </p:cNvSpPr>
          <p:nvPr>
            <p:ph idx="1"/>
          </p:nvPr>
        </p:nvSpPr>
        <p:spPr>
          <a:xfrm>
            <a:off x="471977" y="866684"/>
            <a:ext cx="8119932" cy="4895851"/>
          </a:xfrm>
        </p:spPr>
        <p:txBody>
          <a:bodyPr/>
          <a:lstStyle/>
          <a:p>
            <a:r>
              <a:rPr lang="es-ES" dirty="0" smtClean="0"/>
              <a:t>Reglas VF ES:</a:t>
            </a:r>
          </a:p>
          <a:p>
            <a:pPr lvl="1"/>
            <a:r>
              <a:rPr lang="es-ES" dirty="0"/>
              <a:t>En </a:t>
            </a:r>
            <a:r>
              <a:rPr lang="es-ES" dirty="0" smtClean="0"/>
              <a:t>nuestras herramientas (</a:t>
            </a:r>
            <a:r>
              <a:rPr lang="es-ES" dirty="0" err="1" smtClean="0"/>
              <a:t>CdR</a:t>
            </a:r>
            <a:r>
              <a:rPr lang="es-ES" dirty="0" smtClean="0"/>
              <a:t> </a:t>
            </a:r>
            <a:r>
              <a:rPr lang="es-ES" dirty="0"/>
              <a:t>y </a:t>
            </a:r>
            <a:r>
              <a:rPr lang="es-ES" dirty="0" smtClean="0"/>
              <a:t>MAP) </a:t>
            </a:r>
            <a:r>
              <a:rPr lang="es-ES" dirty="0"/>
              <a:t>se da de alta el </a:t>
            </a:r>
            <a:r>
              <a:rPr lang="es-ES" dirty="0" err="1"/>
              <a:t>eNodeB</a:t>
            </a:r>
            <a:r>
              <a:rPr lang="es-ES" dirty="0"/>
              <a:t> de Orange con el código SRAN de Vodafone. </a:t>
            </a:r>
          </a:p>
          <a:p>
            <a:pPr lvl="1"/>
            <a:r>
              <a:rPr lang="es-ES" dirty="0"/>
              <a:t>E</a:t>
            </a:r>
            <a:r>
              <a:rPr lang="es-ES" dirty="0" smtClean="0"/>
              <a:t>n </a:t>
            </a:r>
            <a:r>
              <a:rPr lang="es-ES" dirty="0"/>
              <a:t>la plantilla de Datos Básicos de Celda que se enviará a Orange </a:t>
            </a:r>
            <a:r>
              <a:rPr lang="es-ES" dirty="0" smtClean="0"/>
              <a:t>el </a:t>
            </a:r>
            <a:r>
              <a:rPr lang="es-ES" dirty="0" err="1"/>
              <a:t>eNodeBName</a:t>
            </a:r>
            <a:r>
              <a:rPr lang="es-ES" dirty="0"/>
              <a:t> de </a:t>
            </a:r>
            <a:r>
              <a:rPr lang="es-ES" dirty="0" smtClean="0"/>
              <a:t>Orange quedará vacío, ya que es información a rellenar por el propietario, aunque </a:t>
            </a:r>
            <a:r>
              <a:rPr lang="es-ES" dirty="0"/>
              <a:t>previamente se habrá intercambiado en las mesas de </a:t>
            </a:r>
            <a:r>
              <a:rPr lang="es-ES" dirty="0" err="1"/>
              <a:t>Ran</a:t>
            </a:r>
            <a:r>
              <a:rPr lang="es-ES" dirty="0"/>
              <a:t> </a:t>
            </a:r>
            <a:r>
              <a:rPr lang="es-ES" dirty="0" err="1" smtClean="0"/>
              <a:t>Sharing</a:t>
            </a:r>
            <a:r>
              <a:rPr lang="es-ES" dirty="0" smtClean="0"/>
              <a:t>, la equivalencia de los </a:t>
            </a:r>
            <a:r>
              <a:rPr lang="es-ES" dirty="0" err="1" smtClean="0"/>
              <a:t>eNodeBName</a:t>
            </a:r>
            <a:r>
              <a:rPr lang="es-ES" dirty="0" smtClean="0"/>
              <a:t>.</a:t>
            </a:r>
            <a:endParaRPr lang="es-ES" dirty="0"/>
          </a:p>
          <a:p>
            <a:pPr lvl="2"/>
            <a:r>
              <a:rPr lang="es-ES" dirty="0"/>
              <a:t>NOTA : </a:t>
            </a:r>
            <a:r>
              <a:rPr lang="es-ES" dirty="0" err="1"/>
              <a:t>CdR</a:t>
            </a:r>
            <a:r>
              <a:rPr lang="es-ES" dirty="0"/>
              <a:t> consta de Campo para indicar el “Código </a:t>
            </a:r>
            <a:r>
              <a:rPr lang="es-ES" dirty="0" err="1"/>
              <a:t>RanSharing</a:t>
            </a:r>
            <a:r>
              <a:rPr lang="es-ES" dirty="0"/>
              <a:t>” asociado</a:t>
            </a:r>
          </a:p>
          <a:p>
            <a:pPr lvl="1"/>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10</a:t>
            </a:fld>
            <a:endParaRPr lang="en-GB"/>
          </a:p>
        </p:txBody>
      </p:sp>
      <p:graphicFrame>
        <p:nvGraphicFramePr>
          <p:cNvPr id="11" name="10 Tabla"/>
          <p:cNvGraphicFramePr>
            <a:graphicFrameLocks noGrp="1"/>
          </p:cNvGraphicFramePr>
          <p:nvPr>
            <p:extLst>
              <p:ext uri="{D42A27DB-BD31-4B8C-83A1-F6EECF244321}">
                <p14:modId xmlns:p14="http://schemas.microsoft.com/office/powerpoint/2010/main" val="515266592"/>
              </p:ext>
            </p:extLst>
          </p:nvPr>
        </p:nvGraphicFramePr>
        <p:xfrm>
          <a:off x="4702968" y="3794870"/>
          <a:ext cx="4012407" cy="1524000"/>
        </p:xfrm>
        <a:graphic>
          <a:graphicData uri="http://schemas.openxmlformats.org/drawingml/2006/table">
            <a:tbl>
              <a:tblPr/>
              <a:tblGrid>
                <a:gridCol w="735807"/>
                <a:gridCol w="1543050"/>
                <a:gridCol w="571500"/>
                <a:gridCol w="609600"/>
                <a:gridCol w="552450"/>
              </a:tblGrid>
              <a:tr h="190500">
                <a:tc>
                  <a:txBody>
                    <a:bodyPr/>
                    <a:lstStyle/>
                    <a:p>
                      <a:pPr algn="l" fontAlgn="b"/>
                      <a:endParaRPr lang="es-ES" sz="11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a:rPr>
                        <a:t>Celda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s-ES" sz="1100" b="1" i="0" u="none" strike="noStrike" dirty="0">
                          <a:solidFill>
                            <a:srgbClr val="000000"/>
                          </a:solidFill>
                          <a:effectLst/>
                          <a:latin typeface="Calibri"/>
                        </a:rPr>
                        <a:t>Celda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s-ES" sz="1100" b="1" i="0" u="none" strike="noStrike">
                          <a:solidFill>
                            <a:srgbClr val="000000"/>
                          </a:solidFill>
                          <a:effectLst/>
                          <a:latin typeface="Calibri"/>
                        </a:rPr>
                        <a:t>Celda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rowSpan="7">
                  <a:txBody>
                    <a:bodyPr/>
                    <a:lstStyle/>
                    <a:p>
                      <a:pPr algn="ctr" fontAlgn="ctr"/>
                      <a:r>
                        <a:rPr lang="es-ES" sz="1000" b="1" i="0" u="none" strike="noStrike">
                          <a:solidFill>
                            <a:srgbClr val="000000"/>
                          </a:solidFill>
                          <a:effectLst/>
                          <a:latin typeface="Arial"/>
                        </a:rPr>
                        <a:t>Cell Basic Parameters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s-ES" sz="1000" b="0" i="0" u="none" strike="noStrike">
                          <a:solidFill>
                            <a:srgbClr val="000000"/>
                          </a:solidFill>
                          <a:effectLst/>
                          <a:latin typeface="Arial"/>
                        </a:rPr>
                        <a:t>EUtranCellFDD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ZA11PJ1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ZA11PJ2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ZA11PJ3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TAC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2561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2561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2561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physicalLayerCellIdGroup</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dirty="0">
                          <a:solidFill>
                            <a:srgbClr val="000000"/>
                          </a:solidFill>
                          <a:effectLst/>
                          <a:latin typeface="Arial"/>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physicalLayerSubCellId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rachRootSequence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configuredOutputPower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l" fontAlgn="b"/>
                      <a:r>
                        <a:rPr lang="es-E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r>
                        <a:rPr lang="es-E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r>
                        <a:rPr lang="es-E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bl>
          </a:graphicData>
        </a:graphic>
      </p:graphicFrame>
      <p:grpSp>
        <p:nvGrpSpPr>
          <p:cNvPr id="15" name="14 Grupo"/>
          <p:cNvGrpSpPr/>
          <p:nvPr/>
        </p:nvGrpSpPr>
        <p:grpSpPr>
          <a:xfrm>
            <a:off x="352931" y="2838450"/>
            <a:ext cx="4142869" cy="3743325"/>
            <a:chOff x="572006" y="2329201"/>
            <a:chExt cx="5749204" cy="4322155"/>
          </a:xfrm>
        </p:grpSpPr>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06" y="2329201"/>
              <a:ext cx="5749204" cy="4322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863" y="5845176"/>
              <a:ext cx="661987" cy="1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14" name="13 Tabla"/>
          <p:cNvGraphicFramePr>
            <a:graphicFrameLocks noGrp="1"/>
          </p:cNvGraphicFramePr>
          <p:nvPr>
            <p:extLst>
              <p:ext uri="{D42A27DB-BD31-4B8C-83A1-F6EECF244321}">
                <p14:modId xmlns:p14="http://schemas.microsoft.com/office/powerpoint/2010/main" val="2906872656"/>
              </p:ext>
            </p:extLst>
          </p:nvPr>
        </p:nvGraphicFramePr>
        <p:xfrm>
          <a:off x="5518944" y="2959418"/>
          <a:ext cx="2291557" cy="762000"/>
        </p:xfrm>
        <a:graphic>
          <a:graphicData uri="http://schemas.openxmlformats.org/drawingml/2006/table">
            <a:tbl>
              <a:tblPr/>
              <a:tblGrid>
                <a:gridCol w="796131"/>
                <a:gridCol w="1038225"/>
                <a:gridCol w="457201"/>
              </a:tblGrid>
              <a:tr h="190500">
                <a:tc rowSpan="4">
                  <a:txBody>
                    <a:bodyPr/>
                    <a:lstStyle/>
                    <a:p>
                      <a:pPr algn="ctr" fontAlgn="ctr"/>
                      <a:r>
                        <a:rPr lang="es-ES" sz="1000" b="1" i="0" u="none" strike="noStrike" dirty="0" err="1">
                          <a:solidFill>
                            <a:srgbClr val="000000"/>
                          </a:solidFill>
                          <a:effectLst/>
                          <a:latin typeface="Arial"/>
                        </a:rPr>
                        <a:t>eNB</a:t>
                      </a:r>
                      <a:r>
                        <a:rPr lang="es-ES" sz="1000" b="1" i="0" u="none" strike="noStrike" dirty="0">
                          <a:solidFill>
                            <a:srgbClr val="000000"/>
                          </a:solidFill>
                          <a:effectLst/>
                          <a:latin typeface="Arial"/>
                        </a:rPr>
                        <a:t> Basic </a:t>
                      </a:r>
                      <a:r>
                        <a:rPr lang="es-ES" sz="1000" b="1" i="0" u="none" strike="noStrike" dirty="0" err="1">
                          <a:solidFill>
                            <a:srgbClr val="000000"/>
                          </a:solidFill>
                          <a:effectLst/>
                          <a:latin typeface="Arial"/>
                        </a:rPr>
                        <a:t>Parameters</a:t>
                      </a:r>
                      <a:endParaRPr lang="es-ES" sz="1000" b="1"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s-ES" sz="1000" b="0" i="0" u="none" strike="noStrike">
                          <a:solidFill>
                            <a:srgbClr val="000000"/>
                          </a:solidFill>
                          <a:effectLst/>
                          <a:latin typeface="Arial"/>
                        </a:rPr>
                        <a:t>eNodeB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1"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eNBId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Longitude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Latitude</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dirty="0">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bl>
          </a:graphicData>
        </a:graphic>
      </p:graphicFrame>
      <p:graphicFrame>
        <p:nvGraphicFramePr>
          <p:cNvPr id="21" name="20 Tabla"/>
          <p:cNvGraphicFramePr>
            <a:graphicFrameLocks noGrp="1"/>
          </p:cNvGraphicFramePr>
          <p:nvPr>
            <p:extLst>
              <p:ext uri="{D42A27DB-BD31-4B8C-83A1-F6EECF244321}">
                <p14:modId xmlns:p14="http://schemas.microsoft.com/office/powerpoint/2010/main" val="1748240336"/>
              </p:ext>
            </p:extLst>
          </p:nvPr>
        </p:nvGraphicFramePr>
        <p:xfrm>
          <a:off x="5591175" y="5629275"/>
          <a:ext cx="2239169" cy="381000"/>
        </p:xfrm>
        <a:graphic>
          <a:graphicData uri="http://schemas.openxmlformats.org/drawingml/2006/table">
            <a:tbl>
              <a:tblPr/>
              <a:tblGrid>
                <a:gridCol w="2239169"/>
              </a:tblGrid>
              <a:tr h="190500">
                <a:tc>
                  <a:txBody>
                    <a:bodyPr/>
                    <a:lstStyle/>
                    <a:p>
                      <a:pPr algn="ctr" fontAlgn="b"/>
                      <a:r>
                        <a:rPr lang="es-ES" sz="1100" b="0" i="0" u="none" strike="noStrike" dirty="0">
                          <a:solidFill>
                            <a:srgbClr val="000000"/>
                          </a:solidFill>
                          <a:effectLst/>
                          <a:latin typeface="Calibri"/>
                        </a:rPr>
                        <a:t>A rellenar por operador propietario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a:txBody>
                    <a:bodyPr/>
                    <a:lstStyle/>
                    <a:p>
                      <a:pPr algn="ctr" fontAlgn="ctr"/>
                      <a:r>
                        <a:rPr lang="es-ES" sz="1100" b="0" i="0" u="none" strike="noStrike" dirty="0">
                          <a:solidFill>
                            <a:srgbClr val="000000"/>
                          </a:solidFill>
                          <a:effectLst/>
                          <a:latin typeface="Calibri"/>
                        </a:rPr>
                        <a:t>A rellenar por operador receptor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
        <p:nvSpPr>
          <p:cNvPr id="22" name="21 CuadroTexto"/>
          <p:cNvSpPr txBox="1"/>
          <p:nvPr/>
        </p:nvSpPr>
        <p:spPr>
          <a:xfrm>
            <a:off x="863986" y="2438556"/>
            <a:ext cx="7546589" cy="246221"/>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marL="0" indent="0">
              <a:buFont typeface="Arial" pitchFamily="34" charset="0"/>
              <a:buNone/>
            </a:pPr>
            <a:r>
              <a:rPr lang="es-ES" sz="1600" dirty="0" err="1" smtClean="0">
                <a:latin typeface="Vodafone Rg" pitchFamily="34" charset="0"/>
              </a:rPr>
              <a:t>eNodeB</a:t>
            </a:r>
            <a:r>
              <a:rPr lang="es-ES" sz="1600" dirty="0" smtClean="0">
                <a:latin typeface="Vodafone Rg" pitchFamily="34" charset="0"/>
              </a:rPr>
              <a:t> </a:t>
            </a:r>
            <a:r>
              <a:rPr lang="es-ES" sz="1600" dirty="0" err="1" smtClean="0">
                <a:latin typeface="Vodafone Rg" pitchFamily="34" charset="0"/>
              </a:rPr>
              <a:t>Name</a:t>
            </a:r>
            <a:r>
              <a:rPr lang="es-ES" sz="1600" dirty="0" smtClean="0">
                <a:latin typeface="Vodafone Rg" pitchFamily="34" charset="0"/>
              </a:rPr>
              <a:t> en Herramientas Vodafone (ZA11PL) </a:t>
            </a:r>
            <a:r>
              <a:rPr lang="es-ES" sz="1600" dirty="0" smtClean="0">
                <a:latin typeface="Vodafone Rg" pitchFamily="34" charset="0"/>
                <a:sym typeface="Wingdings" panose="05000000000000000000" pitchFamily="2" charset="2"/>
              </a:rPr>
              <a:t></a:t>
            </a:r>
            <a:r>
              <a:rPr lang="es-ES" sz="1600" dirty="0">
                <a:latin typeface="Vodafone Rg" pitchFamily="34" charset="0"/>
              </a:rPr>
              <a:t> </a:t>
            </a:r>
            <a:r>
              <a:rPr lang="es-ES" sz="1600" dirty="0" err="1">
                <a:latin typeface="Vodafone Rg" pitchFamily="34" charset="0"/>
              </a:rPr>
              <a:t>eNodeB</a:t>
            </a:r>
            <a:r>
              <a:rPr lang="es-ES" sz="1600" dirty="0">
                <a:latin typeface="Vodafone Rg" pitchFamily="34" charset="0"/>
              </a:rPr>
              <a:t> </a:t>
            </a:r>
            <a:r>
              <a:rPr lang="es-ES" sz="1600" dirty="0" err="1">
                <a:latin typeface="Vodafone Rg" pitchFamily="34" charset="0"/>
              </a:rPr>
              <a:t>Name</a:t>
            </a:r>
            <a:r>
              <a:rPr lang="es-ES" sz="1600" dirty="0">
                <a:latin typeface="Vodafone Rg" pitchFamily="34" charset="0"/>
              </a:rPr>
              <a:t> de Orange (</a:t>
            </a:r>
            <a:r>
              <a:rPr lang="es-ES" sz="1600" dirty="0" smtClean="0">
                <a:latin typeface="Vodafone Rg" pitchFamily="34" charset="0"/>
              </a:rPr>
              <a:t>CYLX6095L)</a:t>
            </a:r>
            <a:endParaRPr lang="en-GB" sz="1600" dirty="0">
              <a:latin typeface="Vodafone Rg" pitchFamily="34" charset="0"/>
            </a:endParaRPr>
          </a:p>
        </p:txBody>
      </p:sp>
    </p:spTree>
    <p:extLst>
      <p:ext uri="{BB962C8B-B14F-4D97-AF65-F5344CB8AC3E}">
        <p14:creationId xmlns:p14="http://schemas.microsoft.com/office/powerpoint/2010/main" val="3113885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LocalCellid</a:t>
            </a:r>
            <a:r>
              <a:rPr lang="es-ES" dirty="0" smtClean="0"/>
              <a:t> zonas </a:t>
            </a:r>
            <a:r>
              <a:rPr lang="es-ES" i="1" u="sng" dirty="0" smtClean="0"/>
              <a:t>ROJA</a:t>
            </a:r>
            <a:r>
              <a:rPr lang="es-ES" dirty="0" smtClean="0"/>
              <a:t> y </a:t>
            </a:r>
            <a:r>
              <a:rPr lang="es-ES" i="1" u="sng" dirty="0" smtClean="0">
                <a:solidFill>
                  <a:srgbClr val="FFC000"/>
                </a:solidFill>
              </a:rPr>
              <a:t>NARANJA</a:t>
            </a:r>
            <a:r>
              <a:rPr lang="es-ES" dirty="0" smtClean="0"/>
              <a:t> </a:t>
            </a:r>
            <a:endParaRPr lang="en-GB" dirty="0"/>
          </a:p>
        </p:txBody>
      </p:sp>
      <p:sp>
        <p:nvSpPr>
          <p:cNvPr id="3" name="2 Marcador de contenido"/>
          <p:cNvSpPr>
            <a:spLocks noGrp="1"/>
          </p:cNvSpPr>
          <p:nvPr>
            <p:ph idx="1"/>
          </p:nvPr>
        </p:nvSpPr>
        <p:spPr>
          <a:xfrm>
            <a:off x="471977" y="866684"/>
            <a:ext cx="8119932" cy="4895851"/>
          </a:xfrm>
        </p:spPr>
        <p:txBody>
          <a:bodyPr/>
          <a:lstStyle/>
          <a:p>
            <a:pPr marL="180975" lvl="1">
              <a:spcBef>
                <a:spcPts val="600"/>
              </a:spcBef>
              <a:spcAft>
                <a:spcPts val="600"/>
              </a:spcAft>
              <a:buFont typeface="Arial" charset="0"/>
              <a:buChar char="•"/>
            </a:pPr>
            <a:r>
              <a:rPr lang="es-ES" sz="1800" dirty="0" err="1"/>
              <a:t>LocalCellid</a:t>
            </a:r>
            <a:r>
              <a:rPr lang="es-ES" sz="1800" dirty="0"/>
              <a:t>: Identifica una celda dentro de un </a:t>
            </a:r>
            <a:r>
              <a:rPr lang="es-ES" sz="1800" dirty="0" err="1"/>
              <a:t>eNB</a:t>
            </a:r>
            <a:r>
              <a:rPr lang="es-ES" sz="1800" dirty="0"/>
              <a:t>. Valores posibles de 0</a:t>
            </a:r>
            <a:r>
              <a:rPr lang="es-ES" sz="1800" dirty="0" smtClean="0"/>
              <a:t>..255. </a:t>
            </a:r>
            <a:endParaRPr lang="es-ES" sz="1800" dirty="0"/>
          </a:p>
          <a:p>
            <a:r>
              <a:rPr lang="es-ES" u="sng" dirty="0" smtClean="0"/>
              <a:t>Reglas VF ES:</a:t>
            </a:r>
          </a:p>
          <a:p>
            <a:pPr lvl="1"/>
            <a:r>
              <a:rPr lang="es-ES" dirty="0" smtClean="0"/>
              <a:t>Se sigue numeración estándar en función de la Banda LTE y del sector de la celda:</a:t>
            </a:r>
          </a:p>
          <a:p>
            <a:pPr lvl="1"/>
            <a:r>
              <a:rPr lang="es-ES" dirty="0"/>
              <a:t>La numeración se respetará independientemente del número de bandas existentes en el </a:t>
            </a:r>
            <a:r>
              <a:rPr lang="es-ES" dirty="0" err="1"/>
              <a:t>eNodo</a:t>
            </a:r>
            <a:r>
              <a:rPr lang="es-ES" dirty="0"/>
              <a:t>, es decir, un </a:t>
            </a:r>
            <a:r>
              <a:rPr lang="es-ES" dirty="0" err="1"/>
              <a:t>eNodo</a:t>
            </a:r>
            <a:r>
              <a:rPr lang="es-ES" dirty="0"/>
              <a:t> </a:t>
            </a:r>
            <a:r>
              <a:rPr lang="es-ES" dirty="0" err="1"/>
              <a:t>trisectorial</a:t>
            </a:r>
            <a:r>
              <a:rPr lang="es-ES" dirty="0"/>
              <a:t> con sólo LTE2600 no tendrá </a:t>
            </a:r>
            <a:r>
              <a:rPr lang="es-ES" dirty="0" err="1"/>
              <a:t>Localcellids</a:t>
            </a:r>
            <a:r>
              <a:rPr lang="es-ES" dirty="0"/>
              <a:t> 1,2,3, sino que sus </a:t>
            </a:r>
            <a:r>
              <a:rPr lang="es-ES" dirty="0" err="1"/>
              <a:t>Localcellids</a:t>
            </a:r>
            <a:r>
              <a:rPr lang="es-ES" dirty="0"/>
              <a:t>  serán 4,5,6.</a:t>
            </a:r>
          </a:p>
          <a:p>
            <a:pPr lvl="1"/>
            <a:r>
              <a:rPr lang="es-ES" dirty="0"/>
              <a:t>Un </a:t>
            </a:r>
            <a:r>
              <a:rPr lang="es-ES" dirty="0" err="1"/>
              <a:t>eNodo</a:t>
            </a:r>
            <a:r>
              <a:rPr lang="es-ES" dirty="0"/>
              <a:t> </a:t>
            </a:r>
            <a:r>
              <a:rPr lang="es-ES" dirty="0" err="1"/>
              <a:t>trisectorial</a:t>
            </a:r>
            <a:r>
              <a:rPr lang="es-ES" dirty="0"/>
              <a:t> con sólo LTE800 tendrá </a:t>
            </a:r>
            <a:r>
              <a:rPr lang="es-ES" dirty="0" err="1"/>
              <a:t>Localcellids</a:t>
            </a:r>
            <a:r>
              <a:rPr lang="es-ES" dirty="0"/>
              <a:t> 7,8,9</a:t>
            </a:r>
            <a:r>
              <a:rPr lang="es-ES" dirty="0" smtClean="0"/>
              <a:t>.</a:t>
            </a:r>
          </a:p>
          <a:p>
            <a:pPr lvl="1"/>
            <a:r>
              <a:rPr lang="es-ES" dirty="0" smtClean="0"/>
              <a:t>En principio, el despliegue se hará siempre sobre la banda 800.</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11</a:t>
            </a:fld>
            <a:endParaRPr lang="en-GB"/>
          </a:p>
        </p:txBody>
      </p:sp>
      <p:graphicFrame>
        <p:nvGraphicFramePr>
          <p:cNvPr id="10" name="9 Tabla"/>
          <p:cNvGraphicFramePr>
            <a:graphicFrameLocks noGrp="1"/>
          </p:cNvGraphicFramePr>
          <p:nvPr>
            <p:extLst>
              <p:ext uri="{D42A27DB-BD31-4B8C-83A1-F6EECF244321}">
                <p14:modId xmlns:p14="http://schemas.microsoft.com/office/powerpoint/2010/main" val="2544637505"/>
              </p:ext>
            </p:extLst>
          </p:nvPr>
        </p:nvGraphicFramePr>
        <p:xfrm>
          <a:off x="1718469" y="4564063"/>
          <a:ext cx="5334000" cy="1238250"/>
        </p:xfrm>
        <a:graphic>
          <a:graphicData uri="http://schemas.openxmlformats.org/drawingml/2006/table">
            <a:tbl>
              <a:tblPr/>
              <a:tblGrid>
                <a:gridCol w="762000"/>
                <a:gridCol w="762000"/>
                <a:gridCol w="762000"/>
                <a:gridCol w="762000"/>
                <a:gridCol w="762000"/>
                <a:gridCol w="762000"/>
                <a:gridCol w="762000"/>
              </a:tblGrid>
              <a:tr h="295275">
                <a:tc>
                  <a:txBody>
                    <a:bodyPr/>
                    <a:lstStyle/>
                    <a:p>
                      <a:pPr algn="ctr" fontAlgn="ctr"/>
                      <a:r>
                        <a:rPr lang="es-ES" sz="1800" b="0" i="0" u="none" strike="noStrike" dirty="0">
                          <a:solidFill>
                            <a:srgbClr val="000000"/>
                          </a:solidFill>
                          <a:effectLst/>
                          <a:latin typeface="Arial"/>
                        </a:rPr>
                        <a:t> </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rtl="0" fontAlgn="b"/>
                      <a:r>
                        <a:rPr lang="es-ES" sz="1400" b="1" i="0" u="none" strike="noStrike" dirty="0">
                          <a:solidFill>
                            <a:srgbClr val="000000"/>
                          </a:solidFill>
                          <a:effectLst/>
                          <a:latin typeface="Vodafone Rg"/>
                        </a:rPr>
                        <a:t>Parámetro </a:t>
                      </a:r>
                      <a:r>
                        <a:rPr lang="es-ES" sz="1400" b="1" i="0" u="none" strike="noStrike" dirty="0" err="1">
                          <a:solidFill>
                            <a:srgbClr val="000000"/>
                          </a:solidFill>
                          <a:effectLst/>
                          <a:latin typeface="Vodafone Rg"/>
                        </a:rPr>
                        <a:t>LocalCellid</a:t>
                      </a:r>
                      <a:r>
                        <a:rPr lang="es-ES" sz="1400" b="1" i="0" u="none" strike="noStrike" dirty="0">
                          <a:solidFill>
                            <a:srgbClr val="000000"/>
                          </a:solidFill>
                          <a:effectLst/>
                          <a:latin typeface="Vodafone Rg"/>
                        </a:rPr>
                        <a:t> </a:t>
                      </a:r>
                      <a:r>
                        <a:rPr lang="es-ES" sz="1400" b="1" i="0" u="none" strike="noStrike" dirty="0" smtClean="0">
                          <a:solidFill>
                            <a:srgbClr val="000000"/>
                          </a:solidFill>
                          <a:effectLst/>
                          <a:latin typeface="Vodafone Rg"/>
                        </a:rPr>
                        <a:t>VODAFONE </a:t>
                      </a:r>
                      <a:r>
                        <a:rPr lang="es-ES" sz="1400" b="1" i="0" u="none" strike="noStrike" dirty="0">
                          <a:solidFill>
                            <a:srgbClr val="000000"/>
                          </a:solidFill>
                          <a:effectLst/>
                          <a:latin typeface="Vodafone Rg"/>
                        </a:rPr>
                        <a:t>en </a:t>
                      </a:r>
                      <a:r>
                        <a:rPr lang="es-ES" sz="1400" b="1" i="0" u="none" strike="noStrike" dirty="0" err="1">
                          <a:solidFill>
                            <a:srgbClr val="000000"/>
                          </a:solidFill>
                          <a:effectLst/>
                          <a:latin typeface="Vodafone Rg"/>
                        </a:rPr>
                        <a:t>enodeB</a:t>
                      </a:r>
                      <a:r>
                        <a:rPr lang="es-ES" sz="1400" b="1" i="0" u="none" strike="noStrike" dirty="0">
                          <a:solidFill>
                            <a:srgbClr val="000000"/>
                          </a:solidFill>
                          <a:effectLst/>
                          <a:latin typeface="Vodafone Rg"/>
                        </a:rPr>
                        <a:t> Orange</a:t>
                      </a: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371475">
                <a:tc>
                  <a:txBody>
                    <a:bodyPr/>
                    <a:lstStyle/>
                    <a:p>
                      <a:pPr algn="l" fontAlgn="b"/>
                      <a:r>
                        <a:rPr lang="es-ES" sz="1100" b="0" i="0" u="none" strike="noStrike">
                          <a:solidFill>
                            <a:srgbClr val="000000"/>
                          </a:solidFill>
                          <a:effectLst/>
                          <a:latin typeface="Calibri"/>
                        </a:rPr>
                        <a:t>ERICSSON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Vodafone S1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b"/>
                      <a:r>
                        <a:rPr lang="es-ES" sz="1100" b="1" i="0" u="none" strike="noStrike">
                          <a:solidFill>
                            <a:srgbClr val="FF0000"/>
                          </a:solidFill>
                          <a:effectLst/>
                          <a:latin typeface="Vodafone Rg"/>
                        </a:rPr>
                        <a:t>Vodafone S2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b"/>
                      <a:r>
                        <a:rPr lang="es-ES" sz="1100" b="1" i="0" u="none" strike="noStrike">
                          <a:solidFill>
                            <a:srgbClr val="FF0000"/>
                          </a:solidFill>
                          <a:effectLst/>
                          <a:latin typeface="Vodafone Rg"/>
                        </a:rPr>
                        <a:t>Vodafone S3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b"/>
                      <a:r>
                        <a:rPr lang="es-ES" sz="1100" b="1" i="0" u="none" strike="noStrike">
                          <a:solidFill>
                            <a:srgbClr val="FF0000"/>
                          </a:solidFill>
                          <a:effectLst/>
                          <a:latin typeface="Vodafone Rg"/>
                        </a:rPr>
                        <a:t>Vodafone S4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b"/>
                      <a:r>
                        <a:rPr lang="es-ES" sz="1100" b="1" i="0" u="none" strike="noStrike">
                          <a:solidFill>
                            <a:srgbClr val="FF0000"/>
                          </a:solidFill>
                          <a:effectLst/>
                          <a:latin typeface="Vodafone Rg"/>
                        </a:rPr>
                        <a:t>Vodafone S5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rtl="0" fontAlgn="b"/>
                      <a:r>
                        <a:rPr lang="es-ES" sz="1100" b="1" i="0" u="none" strike="noStrike">
                          <a:solidFill>
                            <a:srgbClr val="FF0000"/>
                          </a:solidFill>
                          <a:effectLst/>
                          <a:latin typeface="Vodafone Rg"/>
                        </a:rPr>
                        <a:t>Vodafone S6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90500">
                <a:tc>
                  <a:txBody>
                    <a:bodyPr/>
                    <a:lstStyle/>
                    <a:p>
                      <a:pPr algn="ctr" rtl="0" fontAlgn="b"/>
                      <a:r>
                        <a:rPr lang="es-ES" sz="1100" b="1" i="0" u="none" strike="noStrike">
                          <a:solidFill>
                            <a:srgbClr val="FFFFFF"/>
                          </a:solidFill>
                          <a:effectLst/>
                          <a:latin typeface="Vodafone Rg"/>
                        </a:rPr>
                        <a:t>LTE 1800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FF0000"/>
                          </a:solidFill>
                          <a:effectLst/>
                          <a:latin typeface="Vodafone Rg"/>
                        </a:rPr>
                        <a:t>201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rtl="0" fontAlgn="b"/>
                      <a:r>
                        <a:rPr lang="es-ES" sz="1100" b="1" i="0" u="none" strike="noStrike">
                          <a:solidFill>
                            <a:srgbClr val="FFFFFF"/>
                          </a:solidFill>
                          <a:effectLst/>
                          <a:latin typeface="Vodafone Rg"/>
                        </a:rPr>
                        <a:t>LTE 2600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FF0000"/>
                          </a:solidFill>
                          <a:effectLst/>
                          <a:latin typeface="Vodafone Rg"/>
                        </a:rPr>
                        <a:t>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rtl="0" fontAlgn="b"/>
                      <a:r>
                        <a:rPr lang="es-ES" sz="1100" b="1" i="0" u="none" strike="noStrike">
                          <a:solidFill>
                            <a:srgbClr val="FFFFFF"/>
                          </a:solidFill>
                          <a:effectLst/>
                          <a:latin typeface="Vodafone Rg"/>
                        </a:rPr>
                        <a:t>LTE 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FF0000"/>
                          </a:solidFill>
                          <a:effectLst/>
                          <a:latin typeface="Vodafone Rg"/>
                        </a:rPr>
                        <a:t>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dirty="0">
                          <a:solidFill>
                            <a:srgbClr val="FF0000"/>
                          </a:solidFill>
                          <a:effectLst/>
                          <a:latin typeface="Vodafone Rg"/>
                        </a:rPr>
                        <a:t>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2" name="11 Tabla"/>
          <p:cNvGraphicFramePr>
            <a:graphicFrameLocks noGrp="1"/>
          </p:cNvGraphicFramePr>
          <p:nvPr>
            <p:extLst>
              <p:ext uri="{D42A27DB-BD31-4B8C-83A1-F6EECF244321}">
                <p14:modId xmlns:p14="http://schemas.microsoft.com/office/powerpoint/2010/main" val="3771677321"/>
              </p:ext>
            </p:extLst>
          </p:nvPr>
        </p:nvGraphicFramePr>
        <p:xfrm>
          <a:off x="1689894" y="3168650"/>
          <a:ext cx="5334000" cy="1247775"/>
        </p:xfrm>
        <a:graphic>
          <a:graphicData uri="http://schemas.openxmlformats.org/drawingml/2006/table">
            <a:tbl>
              <a:tblPr/>
              <a:tblGrid>
                <a:gridCol w="762000"/>
                <a:gridCol w="762000"/>
                <a:gridCol w="762000"/>
                <a:gridCol w="762000"/>
                <a:gridCol w="762000"/>
                <a:gridCol w="762000"/>
                <a:gridCol w="762000"/>
              </a:tblGrid>
              <a:tr h="295275">
                <a:tc>
                  <a:txBody>
                    <a:bodyPr/>
                    <a:lstStyle/>
                    <a:p>
                      <a:pPr algn="ctr" fontAlgn="ctr"/>
                      <a:r>
                        <a:rPr lang="es-ES" sz="1800" b="0" i="0" u="none" strike="noStrike" dirty="0">
                          <a:solidFill>
                            <a:srgbClr val="000000"/>
                          </a:solidFill>
                          <a:effectLst/>
                          <a:latin typeface="Arial"/>
                        </a:rPr>
                        <a:t> </a:t>
                      </a: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rtl="0" fontAlgn="b"/>
                      <a:r>
                        <a:rPr lang="es-ES" sz="1400" b="1" i="0" u="none" strike="noStrike" dirty="0">
                          <a:solidFill>
                            <a:srgbClr val="FFFFFF"/>
                          </a:solidFill>
                          <a:effectLst/>
                          <a:latin typeface="Vodafone Rg"/>
                        </a:rPr>
                        <a:t>Parámetro </a:t>
                      </a:r>
                      <a:r>
                        <a:rPr lang="es-ES" sz="1400" b="1" i="0" u="none" strike="noStrike" dirty="0" err="1">
                          <a:solidFill>
                            <a:srgbClr val="FFFFFF"/>
                          </a:solidFill>
                          <a:effectLst/>
                          <a:latin typeface="Vodafone Rg"/>
                        </a:rPr>
                        <a:t>LocalCellid</a:t>
                      </a:r>
                      <a:r>
                        <a:rPr lang="es-ES" sz="1400" b="1" i="0" u="none" strike="noStrike" dirty="0">
                          <a:solidFill>
                            <a:srgbClr val="FFFFFF"/>
                          </a:solidFill>
                          <a:effectLst/>
                          <a:latin typeface="Vodafone Rg"/>
                        </a:rPr>
                        <a:t> </a:t>
                      </a:r>
                      <a:r>
                        <a:rPr lang="es-ES" sz="1400" b="1" i="0" u="none" strike="noStrike" dirty="0" smtClean="0">
                          <a:solidFill>
                            <a:srgbClr val="FFFFFF"/>
                          </a:solidFill>
                          <a:effectLst/>
                          <a:latin typeface="Vodafone Rg"/>
                        </a:rPr>
                        <a:t>VODAFONE </a:t>
                      </a:r>
                      <a:r>
                        <a:rPr lang="es-ES" sz="1400" b="1" i="0" u="none" strike="noStrike" dirty="0">
                          <a:solidFill>
                            <a:srgbClr val="FFFFFF"/>
                          </a:solidFill>
                          <a:effectLst/>
                          <a:latin typeface="Vodafone Rg"/>
                        </a:rPr>
                        <a:t>en </a:t>
                      </a:r>
                      <a:r>
                        <a:rPr lang="es-ES" sz="1400" b="1" i="0" u="none" strike="noStrike" dirty="0" err="1">
                          <a:solidFill>
                            <a:srgbClr val="FFFFFF"/>
                          </a:solidFill>
                          <a:effectLst/>
                          <a:latin typeface="Vodafone Rg"/>
                        </a:rPr>
                        <a:t>enode</a:t>
                      </a:r>
                      <a:r>
                        <a:rPr lang="es-ES" sz="1400" b="1" i="0" u="none" strike="noStrike" dirty="0">
                          <a:solidFill>
                            <a:srgbClr val="FFFFFF"/>
                          </a:solidFill>
                          <a:effectLst/>
                          <a:latin typeface="Vodafone Rg"/>
                        </a:rPr>
                        <a:t> B Vodafone</a:t>
                      </a:r>
                    </a:p>
                  </a:txBody>
                  <a:tcPr marL="9525" marR="9525" marT="952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r>
              <a:tr h="190500">
                <a:tc>
                  <a:txBody>
                    <a:bodyPr/>
                    <a:lstStyle/>
                    <a:p>
                      <a:pPr algn="l" fontAlgn="b"/>
                      <a:r>
                        <a:rPr lang="es-ES" sz="1100" b="0" i="0" u="none" strike="noStrike">
                          <a:solidFill>
                            <a:srgbClr val="000000"/>
                          </a:solidFill>
                          <a:effectLst/>
                          <a:latin typeface="Calibri"/>
                        </a:rPr>
                        <a:t>ERICSSON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FFFF"/>
                          </a:solidFill>
                          <a:effectLst/>
                          <a:latin typeface="Vodafone Rg"/>
                        </a:rPr>
                        <a:t>Sector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FFFFFF"/>
                          </a:solidFill>
                          <a:effectLst/>
                          <a:latin typeface="Vodafone Rg"/>
                        </a:rPr>
                        <a:t>Sector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FFFFFF"/>
                          </a:solidFill>
                          <a:effectLst/>
                          <a:latin typeface="Vodafone Rg"/>
                        </a:rPr>
                        <a:t>Sector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FFFFFF"/>
                          </a:solidFill>
                          <a:effectLst/>
                          <a:latin typeface="Vodafone Rg"/>
                        </a:rPr>
                        <a:t>Sector 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FFFFFF"/>
                          </a:solidFill>
                          <a:effectLst/>
                          <a:latin typeface="Vodafone Rg"/>
                        </a:rPr>
                        <a:t>Sector 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FFFFFF"/>
                          </a:solidFill>
                          <a:effectLst/>
                          <a:latin typeface="Vodafone Rg"/>
                        </a:rPr>
                        <a:t>Sector 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90500">
                <a:tc>
                  <a:txBody>
                    <a:bodyPr/>
                    <a:lstStyle/>
                    <a:p>
                      <a:pPr algn="ctr" rtl="0" fontAlgn="b"/>
                      <a:r>
                        <a:rPr lang="es-ES" sz="1100" b="1" i="0" u="none" strike="noStrike">
                          <a:solidFill>
                            <a:srgbClr val="FFFFFF"/>
                          </a:solidFill>
                          <a:effectLst/>
                          <a:latin typeface="Vodafone Rg"/>
                        </a:rPr>
                        <a:t>LTE 1800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000000"/>
                          </a:solidFill>
                          <a:effectLst/>
                          <a:latin typeface="Vodafone Rg"/>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rtl="0" fontAlgn="b"/>
                      <a:r>
                        <a:rPr lang="es-ES" sz="1100" b="1" i="0" u="none" strike="noStrike">
                          <a:solidFill>
                            <a:srgbClr val="FFFFFF"/>
                          </a:solidFill>
                          <a:effectLst/>
                          <a:latin typeface="Vodafone Rg"/>
                        </a:rPr>
                        <a:t>LTE2100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b"/>
                      <a:r>
                        <a:rPr lang="es-ES" sz="1100" b="1" i="0" u="none" strike="noStrike">
                          <a:solidFill>
                            <a:srgbClr val="FF0000"/>
                          </a:solidFill>
                          <a:effectLst/>
                          <a:latin typeface="Vodafone Rg"/>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FF0000"/>
                          </a:solidFill>
                          <a:effectLst/>
                          <a:latin typeface="Vodafone Rg"/>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rtl="0" fontAlgn="b"/>
                      <a:r>
                        <a:rPr lang="es-ES" sz="1100" b="1" i="0" u="none" strike="noStrike">
                          <a:solidFill>
                            <a:srgbClr val="FFFFFF"/>
                          </a:solidFill>
                          <a:effectLst/>
                          <a:latin typeface="Vodafone Rg"/>
                        </a:rPr>
                        <a:t>LTE 2600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000000"/>
                          </a:solidFill>
                          <a:effectLst/>
                          <a:latin typeface="Vodafone Rg"/>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rtl="0" fontAlgn="b"/>
                      <a:r>
                        <a:rPr lang="es-ES" sz="1100" b="1" i="0" u="none" strike="noStrike">
                          <a:solidFill>
                            <a:srgbClr val="FFFFFF"/>
                          </a:solidFill>
                          <a:effectLst/>
                          <a:latin typeface="Vodafone Rg"/>
                        </a:rPr>
                        <a:t>LTE 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100" b="1" i="0" u="none" strike="noStrike">
                          <a:solidFill>
                            <a:srgbClr val="000000"/>
                          </a:solidFill>
                          <a:effectLst/>
                          <a:latin typeface="Vodafone Rg"/>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a:solidFill>
                            <a:srgbClr val="000000"/>
                          </a:solidFill>
                          <a:effectLst/>
                          <a:latin typeface="Vodafone Rg"/>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100" b="1" i="0" u="none" strike="noStrike" dirty="0">
                          <a:solidFill>
                            <a:srgbClr val="000000"/>
                          </a:solidFill>
                          <a:effectLst/>
                          <a:latin typeface="Vodafone Rg"/>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70300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CellName</a:t>
            </a:r>
            <a:r>
              <a:rPr lang="es-ES" dirty="0" smtClean="0"/>
              <a:t> (ejemplo: MX95VK1</a:t>
            </a:r>
            <a:r>
              <a:rPr lang="es-ES" dirty="0"/>
              <a:t>) zonas </a:t>
            </a:r>
            <a:r>
              <a:rPr lang="es-ES" i="1" u="sng" dirty="0"/>
              <a:t>ROJA</a:t>
            </a:r>
            <a:r>
              <a:rPr lang="es-ES" dirty="0"/>
              <a:t> y </a:t>
            </a:r>
            <a:r>
              <a:rPr lang="es-ES" i="1" u="sng" dirty="0">
                <a:solidFill>
                  <a:srgbClr val="FFC000"/>
                </a:solidFill>
              </a:rPr>
              <a:t>NARANJA</a:t>
            </a:r>
            <a:r>
              <a:rPr lang="es-ES" dirty="0"/>
              <a:t> </a:t>
            </a:r>
            <a:endParaRPr lang="en-GB" dirty="0"/>
          </a:p>
        </p:txBody>
      </p:sp>
      <p:sp>
        <p:nvSpPr>
          <p:cNvPr id="3" name="2 Marcador de contenido"/>
          <p:cNvSpPr>
            <a:spLocks noGrp="1"/>
          </p:cNvSpPr>
          <p:nvPr>
            <p:ph idx="1"/>
          </p:nvPr>
        </p:nvSpPr>
        <p:spPr>
          <a:xfrm>
            <a:off x="471977" y="866684"/>
            <a:ext cx="8119932" cy="4895851"/>
          </a:xfrm>
        </p:spPr>
        <p:txBody>
          <a:bodyPr/>
          <a:lstStyle/>
          <a:p>
            <a:r>
              <a:rPr lang="es-ES" u="sng" dirty="0" smtClean="0"/>
              <a:t>Reglas VF ES:</a:t>
            </a:r>
          </a:p>
          <a:p>
            <a:pPr lvl="1"/>
            <a:r>
              <a:rPr lang="es-ES" dirty="0" smtClean="0"/>
              <a:t>El nombre de celda LTE sigue la nomenclatura SRAN: “</a:t>
            </a:r>
            <a:r>
              <a:rPr lang="es-ES" dirty="0" err="1" smtClean="0"/>
              <a:t>PPnnLXc</a:t>
            </a:r>
            <a:r>
              <a:rPr lang="es-ES" dirty="0" smtClean="0"/>
              <a:t>”</a:t>
            </a:r>
          </a:p>
          <a:p>
            <a:pPr lvl="1"/>
            <a:r>
              <a:rPr lang="es-ES" dirty="0" smtClean="0"/>
              <a:t>Las 4 primeras letras/dígitos: “</a:t>
            </a:r>
            <a:r>
              <a:rPr lang="es-ES" dirty="0" err="1" smtClean="0"/>
              <a:t>PPnnL</a:t>
            </a:r>
            <a:r>
              <a:rPr lang="es-ES" dirty="0" smtClean="0"/>
              <a:t>” coincidirán con su </a:t>
            </a:r>
            <a:r>
              <a:rPr lang="es-ES" dirty="0" err="1" smtClean="0"/>
              <a:t>eNB</a:t>
            </a:r>
            <a:r>
              <a:rPr lang="es-ES" dirty="0" smtClean="0"/>
              <a:t>. </a:t>
            </a:r>
            <a:endParaRPr lang="es-ES" dirty="0"/>
          </a:p>
          <a:p>
            <a:pPr lvl="1"/>
            <a:r>
              <a:rPr lang="es-ES" dirty="0" smtClean="0"/>
              <a:t>La letra “X” depende de la banda LTE de la celda: “J” (800MHz),”K” (1800MHz), “L” (2600MHz), “M” (2100MHz)</a:t>
            </a:r>
          </a:p>
          <a:p>
            <a:pPr lvl="1"/>
            <a:r>
              <a:rPr lang="es-ES" dirty="0" smtClean="0"/>
              <a:t>La letra “c” identifica el sector al que pertenece la celda (1,2,3,4…) </a:t>
            </a:r>
            <a:endParaRPr lang="es-ES" dirty="0"/>
          </a:p>
          <a:p>
            <a:pPr lvl="1"/>
            <a:endParaRPr lang="es-ES" dirty="0" smtClean="0"/>
          </a:p>
          <a:p>
            <a:pPr lvl="1"/>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12</a:t>
            </a:fld>
            <a:endParaRPr lang="en-GB"/>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09" y="2287890"/>
            <a:ext cx="5229838" cy="379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963" y="5330826"/>
            <a:ext cx="579437" cy="114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5892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TAC zonas </a:t>
            </a:r>
            <a:r>
              <a:rPr lang="es-ES" i="1" u="sng" dirty="0"/>
              <a:t>ROJA</a:t>
            </a:r>
            <a:r>
              <a:rPr lang="es-ES" dirty="0"/>
              <a:t> y </a:t>
            </a:r>
            <a:r>
              <a:rPr lang="es-ES" i="1" u="sng" dirty="0">
                <a:solidFill>
                  <a:srgbClr val="FFC000"/>
                </a:solidFill>
              </a:rPr>
              <a:t>NARANJA</a:t>
            </a:r>
            <a:r>
              <a:rPr lang="es-ES" dirty="0"/>
              <a:t> </a:t>
            </a:r>
            <a:endParaRPr lang="en-GB" dirty="0"/>
          </a:p>
        </p:txBody>
      </p:sp>
      <p:sp>
        <p:nvSpPr>
          <p:cNvPr id="3" name="2 Marcador de contenido"/>
          <p:cNvSpPr>
            <a:spLocks noGrp="1"/>
          </p:cNvSpPr>
          <p:nvPr>
            <p:ph idx="1"/>
          </p:nvPr>
        </p:nvSpPr>
        <p:spPr>
          <a:xfrm>
            <a:off x="422695" y="980137"/>
            <a:ext cx="7354888" cy="4895851"/>
          </a:xfrm>
        </p:spPr>
        <p:txBody>
          <a:bodyPr/>
          <a:lstStyle/>
          <a:p>
            <a:r>
              <a:rPr lang="es-ES" dirty="0" smtClean="0"/>
              <a:t>Tracking </a:t>
            </a:r>
            <a:r>
              <a:rPr lang="es-ES" dirty="0" err="1" smtClean="0"/>
              <a:t>Area</a:t>
            </a:r>
            <a:r>
              <a:rPr lang="es-ES" dirty="0" smtClean="0"/>
              <a:t> </a:t>
            </a:r>
            <a:r>
              <a:rPr lang="es-ES" dirty="0" err="1" smtClean="0"/>
              <a:t>Code</a:t>
            </a:r>
            <a:r>
              <a:rPr lang="es-ES" dirty="0" smtClean="0"/>
              <a:t> del </a:t>
            </a:r>
            <a:r>
              <a:rPr lang="es-ES" dirty="0" err="1" smtClean="0"/>
              <a:t>eNodeB</a:t>
            </a:r>
            <a:endParaRPr lang="es-ES" dirty="0" smtClean="0"/>
          </a:p>
          <a:p>
            <a:r>
              <a:rPr lang="es-ES" u="sng" dirty="0" smtClean="0"/>
              <a:t>Reglas </a:t>
            </a:r>
            <a:r>
              <a:rPr lang="es-ES" u="sng" dirty="0"/>
              <a:t>VF ES:</a:t>
            </a:r>
          </a:p>
          <a:p>
            <a:pPr lvl="1"/>
            <a:r>
              <a:rPr lang="es-ES" dirty="0" smtClean="0"/>
              <a:t>Todas las celdas Vodafone del mismo SITE tienen el mismo TAC. </a:t>
            </a:r>
          </a:p>
          <a:p>
            <a:pPr lvl="1"/>
            <a:r>
              <a:rPr lang="es-ES" dirty="0" smtClean="0"/>
              <a:t>Existe una asociación unívoca LAC3G- TAC4G , definida en nuestro </a:t>
            </a:r>
            <a:r>
              <a:rPr lang="es-ES" dirty="0" err="1" smtClean="0"/>
              <a:t>Core</a:t>
            </a:r>
            <a:r>
              <a:rPr lang="es-ES" dirty="0" smtClean="0"/>
              <a:t>, que debe respetarse.</a:t>
            </a:r>
          </a:p>
          <a:p>
            <a:pPr lvl="1"/>
            <a:r>
              <a:rPr lang="es-ES" dirty="0" smtClean="0"/>
              <a:t>Este parámetro debe solicitarse a VF ES. </a:t>
            </a:r>
          </a:p>
          <a:p>
            <a:pPr lvl="1"/>
            <a:r>
              <a:rPr lang="es-ES" dirty="0" smtClean="0"/>
              <a:t>En el caso de que se realice una migración de 3G a otra RNC, con cambio de LAC, hay que modificar en el CORE la asociación LAC-TAC.</a:t>
            </a:r>
          </a:p>
          <a:p>
            <a:pPr lvl="1"/>
            <a:r>
              <a:rPr lang="es-ES" b="1" u="sng" dirty="0">
                <a:solidFill>
                  <a:srgbClr val="FF0000"/>
                </a:solidFill>
              </a:rPr>
              <a:t>Este parámetro debe solicitarse a VF ES, tanto si las celdas son de zona Roja como zona Naranja </a:t>
            </a:r>
            <a:endParaRPr lang="en-GB" b="1" u="sng" dirty="0">
              <a:solidFill>
                <a:srgbClr val="FF0000"/>
              </a:solidFill>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13</a:t>
            </a:fld>
            <a:endParaRPr lang="en-GB"/>
          </a:p>
        </p:txBody>
      </p:sp>
    </p:spTree>
    <p:extLst>
      <p:ext uri="{BB962C8B-B14F-4D97-AF65-F5344CB8AC3E}">
        <p14:creationId xmlns:p14="http://schemas.microsoft.com/office/powerpoint/2010/main" val="176830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earfcndl</a:t>
            </a:r>
            <a:r>
              <a:rPr lang="es-ES" dirty="0"/>
              <a:t> zonas </a:t>
            </a:r>
            <a:r>
              <a:rPr lang="es-ES" i="1" u="sng" dirty="0"/>
              <a:t>ROJA</a:t>
            </a:r>
            <a:r>
              <a:rPr lang="es-ES" dirty="0"/>
              <a:t> y </a:t>
            </a:r>
            <a:r>
              <a:rPr lang="es-ES" i="1" u="sng" dirty="0" smtClean="0">
                <a:solidFill>
                  <a:srgbClr val="FFC000"/>
                </a:solidFill>
              </a:rPr>
              <a:t>NARANJA</a:t>
            </a:r>
            <a:endParaRPr lang="en-GB" dirty="0"/>
          </a:p>
        </p:txBody>
      </p:sp>
      <p:sp>
        <p:nvSpPr>
          <p:cNvPr id="3" name="2 Marcador de contenido"/>
          <p:cNvSpPr>
            <a:spLocks noGrp="1"/>
          </p:cNvSpPr>
          <p:nvPr>
            <p:ph idx="1"/>
          </p:nvPr>
        </p:nvSpPr>
        <p:spPr>
          <a:xfrm>
            <a:off x="422695" y="980137"/>
            <a:ext cx="7354888" cy="4895851"/>
          </a:xfrm>
        </p:spPr>
        <p:txBody>
          <a:bodyPr/>
          <a:lstStyle/>
          <a:p>
            <a:r>
              <a:rPr lang="es-ES" dirty="0" err="1"/>
              <a:t>Eutra</a:t>
            </a:r>
            <a:r>
              <a:rPr lang="es-ES" dirty="0"/>
              <a:t> </a:t>
            </a:r>
            <a:r>
              <a:rPr lang="es-ES" dirty="0" err="1"/>
              <a:t>Absolute</a:t>
            </a:r>
            <a:r>
              <a:rPr lang="es-ES" dirty="0"/>
              <a:t> Radio </a:t>
            </a:r>
            <a:r>
              <a:rPr lang="es-ES" dirty="0" err="1"/>
              <a:t>Frequency</a:t>
            </a:r>
            <a:r>
              <a:rPr lang="es-ES" dirty="0"/>
              <a:t> </a:t>
            </a:r>
            <a:r>
              <a:rPr lang="es-ES" dirty="0" err="1"/>
              <a:t>Channel</a:t>
            </a:r>
            <a:r>
              <a:rPr lang="es-ES" dirty="0"/>
              <a:t> </a:t>
            </a:r>
            <a:r>
              <a:rPr lang="es-ES" dirty="0" err="1"/>
              <a:t>Number</a:t>
            </a:r>
            <a:r>
              <a:rPr lang="es-ES" dirty="0"/>
              <a:t>. </a:t>
            </a:r>
          </a:p>
          <a:p>
            <a:r>
              <a:rPr lang="es-ES" u="sng" dirty="0" smtClean="0"/>
              <a:t>Reglas </a:t>
            </a:r>
            <a:r>
              <a:rPr lang="es-ES" u="sng" dirty="0"/>
              <a:t>VF ES:</a:t>
            </a:r>
          </a:p>
          <a:p>
            <a:pPr lvl="1"/>
            <a:r>
              <a:rPr lang="es-ES" dirty="0" smtClean="0"/>
              <a:t>Identifica la frecuencia central de la celda LTE en DL.</a:t>
            </a:r>
          </a:p>
          <a:p>
            <a:pPr lvl="1"/>
            <a:r>
              <a:rPr lang="es-ES" dirty="0"/>
              <a:t>Para el caso de LTE2100, depende de la frecuencia 3G que ocupe el LTE.</a:t>
            </a:r>
          </a:p>
          <a:p>
            <a:pPr lvl="1"/>
            <a:r>
              <a:rPr lang="es-ES" b="1" u="sng" dirty="0">
                <a:solidFill>
                  <a:srgbClr val="FF0000"/>
                </a:solidFill>
              </a:rPr>
              <a:t>Para el LTE800, la frecuencia es la misma esté en zona roja que en zona naranja, pero este parámetro se ha metido en la plantilla estática</a:t>
            </a:r>
            <a:r>
              <a:rPr lang="es-ES" b="1" dirty="0">
                <a:solidFill>
                  <a:srgbClr val="FF0000"/>
                </a:solidFill>
              </a:rPr>
              <a:t> por lo que el ingeniero de diseño no necesita rellenarlo</a:t>
            </a:r>
            <a:r>
              <a:rPr lang="es-ES" b="1" dirty="0" smtClean="0">
                <a:solidFill>
                  <a:srgbClr val="FF0000"/>
                </a:solidFill>
              </a:rPr>
              <a:t>.</a:t>
            </a:r>
          </a:p>
          <a:p>
            <a:pPr lvl="1"/>
            <a:r>
              <a:rPr lang="es-ES" dirty="0" smtClean="0"/>
              <a:t>Los valores de las frecuencias asignadas a VF ES  son: </a:t>
            </a:r>
          </a:p>
          <a:p>
            <a:pPr lvl="1"/>
            <a:endParaRPr lang="es-ES" dirty="0" smtClean="0"/>
          </a:p>
          <a:p>
            <a:pPr lvl="1"/>
            <a:endParaRPr lang="es-ES" dirty="0"/>
          </a:p>
          <a:p>
            <a:pPr lvl="1"/>
            <a:endParaRPr lang="es-ES" dirty="0" smtClean="0"/>
          </a:p>
          <a:p>
            <a:pPr lvl="1"/>
            <a:endParaRPr lang="es-ES" dirty="0"/>
          </a:p>
          <a:p>
            <a:pPr lvl="1"/>
            <a:endParaRPr lang="es-ES" dirty="0" smtClean="0"/>
          </a:p>
          <a:p>
            <a:pPr lvl="1"/>
            <a:endParaRPr lang="es-ES"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14</a:t>
            </a:fld>
            <a:endParaRPr lang="en-GB"/>
          </a:p>
        </p:txBody>
      </p:sp>
      <p:graphicFrame>
        <p:nvGraphicFramePr>
          <p:cNvPr id="5" name="4 Tabla"/>
          <p:cNvGraphicFramePr>
            <a:graphicFrameLocks noGrp="1"/>
          </p:cNvGraphicFramePr>
          <p:nvPr>
            <p:extLst>
              <p:ext uri="{D42A27DB-BD31-4B8C-83A1-F6EECF244321}">
                <p14:modId xmlns:p14="http://schemas.microsoft.com/office/powerpoint/2010/main" val="842866074"/>
              </p:ext>
            </p:extLst>
          </p:nvPr>
        </p:nvGraphicFramePr>
        <p:xfrm>
          <a:off x="1824266" y="3329409"/>
          <a:ext cx="3828390" cy="1965960"/>
        </p:xfrm>
        <a:graphic>
          <a:graphicData uri="http://schemas.openxmlformats.org/drawingml/2006/table">
            <a:tbl>
              <a:tblPr/>
              <a:tblGrid>
                <a:gridCol w="1077856"/>
                <a:gridCol w="1375267"/>
                <a:gridCol w="1375267"/>
              </a:tblGrid>
              <a:tr h="314325">
                <a:tc>
                  <a:txBody>
                    <a:bodyPr/>
                    <a:lstStyle/>
                    <a:p>
                      <a:pPr algn="ctr" fontAlgn="b"/>
                      <a:endParaRPr lang="en-GB" sz="1400" b="0" i="0" u="none" strike="noStrike" dirty="0">
                        <a:solidFill>
                          <a:srgbClr val="000000"/>
                        </a:solidFill>
                        <a:effectLst/>
                        <a:latin typeface="Calibri"/>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b"/>
                      <a:r>
                        <a:rPr lang="es-ES" sz="1800" b="1" i="0" u="none" strike="noStrike" dirty="0" smtClean="0">
                          <a:solidFill>
                            <a:srgbClr val="FFFFFF"/>
                          </a:solidFill>
                          <a:effectLst/>
                          <a:latin typeface="Vodafone Rg"/>
                        </a:rPr>
                        <a:t>Ancho de</a:t>
                      </a:r>
                      <a:r>
                        <a:rPr lang="es-ES" sz="1800" b="1" i="0" u="none" strike="noStrike" baseline="0" dirty="0" smtClean="0">
                          <a:solidFill>
                            <a:srgbClr val="FFFFFF"/>
                          </a:solidFill>
                          <a:effectLst/>
                          <a:latin typeface="Vodafone Rg"/>
                        </a:rPr>
                        <a:t> Banda</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800" b="1" i="0" u="none" strike="noStrike" dirty="0" err="1" smtClean="0">
                          <a:solidFill>
                            <a:srgbClr val="FFFFFF"/>
                          </a:solidFill>
                          <a:effectLst/>
                          <a:latin typeface="Vodafone Rg"/>
                        </a:rPr>
                        <a:t>Parámetro</a:t>
                      </a:r>
                      <a:r>
                        <a:rPr lang="en-GB" sz="1800" b="1" i="0" u="none" strike="noStrike" dirty="0" smtClean="0">
                          <a:solidFill>
                            <a:srgbClr val="FFFFFF"/>
                          </a:solidFill>
                          <a:effectLst/>
                          <a:latin typeface="Vodafone Rg"/>
                        </a:rPr>
                        <a:t> </a:t>
                      </a:r>
                      <a:r>
                        <a:rPr lang="en-GB" sz="1800" b="1" i="0" u="none" strike="noStrike" dirty="0" err="1" smtClean="0">
                          <a:solidFill>
                            <a:srgbClr val="FFFFFF"/>
                          </a:solidFill>
                          <a:effectLst/>
                          <a:latin typeface="+mn-lt"/>
                        </a:rPr>
                        <a:t>earfcndl</a:t>
                      </a:r>
                      <a:r>
                        <a:rPr lang="en-GB" sz="1800" b="1" i="0" u="none" strike="noStrike" dirty="0" smtClean="0">
                          <a:solidFill>
                            <a:srgbClr val="FFFFFF"/>
                          </a:solidFill>
                          <a:effectLst/>
                          <a:latin typeface="+mn-lt"/>
                        </a:rPr>
                        <a:t> </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3850">
                <a:tc>
                  <a:txBody>
                    <a:bodyPr/>
                    <a:lstStyle/>
                    <a:p>
                      <a:pPr marL="0" algn="ctr" defTabSz="914400" rtl="0" eaLnBrk="1" fontAlgn="b" latinLnBrk="0" hangingPunct="1"/>
                      <a:r>
                        <a:rPr lang="en-GB" sz="1400" b="1" i="0" u="none" strike="noStrike" kern="1200" dirty="0">
                          <a:solidFill>
                            <a:schemeClr val="bg1"/>
                          </a:solidFill>
                          <a:effectLst/>
                          <a:latin typeface="Vodafone Rg"/>
                          <a:ea typeface="+mn-ea"/>
                          <a:cs typeface="+mn-cs"/>
                        </a:rPr>
                        <a:t>LTE 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10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s-ES" sz="1400" b="1" i="0" u="none" strike="noStrike" dirty="0" smtClean="0">
                          <a:solidFill>
                            <a:srgbClr val="000000"/>
                          </a:solidFill>
                          <a:effectLst/>
                          <a:latin typeface="Vodafone Rg"/>
                        </a:rPr>
                        <a:t>6300</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a:solidFill>
                            <a:srgbClr val="FFFFFF"/>
                          </a:solidFill>
                          <a:effectLst/>
                          <a:latin typeface="Vodafone Rg"/>
                        </a:rPr>
                        <a:t>LTE 1800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15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n-GB" sz="1400" b="1" i="0" u="none" strike="noStrike" dirty="0">
                          <a:solidFill>
                            <a:srgbClr val="000000"/>
                          </a:solidFill>
                          <a:effectLst/>
                          <a:latin typeface="Vodafone Rg"/>
                        </a:rPr>
                        <a:t>1480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dirty="0" smtClean="0">
                          <a:solidFill>
                            <a:srgbClr val="FFFFFF"/>
                          </a:solidFill>
                          <a:effectLst/>
                          <a:latin typeface="Vodafone Rg"/>
                        </a:rPr>
                        <a:t>LTE2100</a:t>
                      </a:r>
                      <a:endParaRPr lang="en-GB" sz="14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n-GB" sz="1400" b="1" i="0" u="none" strike="noStrike" kern="1200" dirty="0" smtClean="0">
                          <a:solidFill>
                            <a:srgbClr val="000000"/>
                          </a:solidFill>
                          <a:effectLst/>
                          <a:latin typeface="Vodafone Rg"/>
                          <a:ea typeface="+mn-ea"/>
                          <a:cs typeface="+mn-cs"/>
                        </a:rPr>
                        <a:t>5MHz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n-GB" sz="1400" b="1" i="0" u="none" strike="noStrike" dirty="0" smtClean="0">
                          <a:solidFill>
                            <a:srgbClr val="000000"/>
                          </a:solidFill>
                          <a:effectLst/>
                          <a:latin typeface="Vodafone Rg"/>
                        </a:rPr>
                        <a:t>326 (10713)</a:t>
                      </a:r>
                    </a:p>
                    <a:p>
                      <a:pPr algn="ctr" rtl="0" fontAlgn="b"/>
                      <a:r>
                        <a:rPr lang="en-GB" sz="1400" b="1" i="0" u="none" strike="noStrike" dirty="0" smtClean="0">
                          <a:solidFill>
                            <a:srgbClr val="000000"/>
                          </a:solidFill>
                          <a:effectLst/>
                          <a:latin typeface="Vodafone Rg"/>
                        </a:rPr>
                        <a:t>426 (10763)</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rtl="0" fontAlgn="b"/>
                      <a:r>
                        <a:rPr lang="en-GB" sz="1400" b="1" i="0" u="none" strike="noStrike">
                          <a:solidFill>
                            <a:srgbClr val="FFFFFF"/>
                          </a:solidFill>
                          <a:effectLst/>
                          <a:latin typeface="Vodafone Rg"/>
                        </a:rPr>
                        <a:t>LTE 2600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defTabSz="914400" rtl="0" eaLnBrk="1" fontAlgn="b" latinLnBrk="0" hangingPunct="1"/>
                      <a:r>
                        <a:rPr lang="es-ES" sz="1400" b="1" i="0" u="none" strike="noStrike" kern="1200" dirty="0" smtClean="0">
                          <a:solidFill>
                            <a:srgbClr val="000000"/>
                          </a:solidFill>
                          <a:effectLst/>
                          <a:latin typeface="Vodafone Rg"/>
                          <a:ea typeface="+mn-ea"/>
                          <a:cs typeface="+mn-cs"/>
                        </a:rPr>
                        <a:t>20 MHz</a:t>
                      </a:r>
                      <a:endParaRPr lang="en-GB" sz="1400" b="1" i="0" u="none" strike="noStrike" kern="1200" dirty="0">
                        <a:solidFill>
                          <a:srgbClr val="000000"/>
                        </a:solidFill>
                        <a:effectLst/>
                        <a:latin typeface="Vodafone Rg"/>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rtl="0" fontAlgn="b"/>
                      <a:r>
                        <a:rPr lang="en-GB" sz="1400" b="1" i="0" u="none" strike="noStrike" dirty="0">
                          <a:solidFill>
                            <a:srgbClr val="000000"/>
                          </a:solidFill>
                          <a:effectLst/>
                          <a:latin typeface="Vodafone Rg"/>
                        </a:rPr>
                        <a:t>3250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5 CuadroTexto"/>
          <p:cNvSpPr txBox="1"/>
          <p:nvPr/>
        </p:nvSpPr>
        <p:spPr>
          <a:xfrm>
            <a:off x="522514" y="5342133"/>
            <a:ext cx="7992094" cy="369332"/>
          </a:xfrm>
          <a:prstGeom prst="rect">
            <a:avLst/>
          </a:prstGeom>
        </p:spPr>
        <p:txBody>
          <a:bodyPr wrap="square" lIns="0" tIns="0" rIns="0" bIns="0" rtlCol="0">
            <a:spAutoFit/>
          </a:bodyPr>
          <a:lstStyle/>
          <a:p>
            <a:pPr marL="0" indent="0">
              <a:buFont typeface="Arial" pitchFamily="34" charset="0"/>
              <a:buNone/>
            </a:pPr>
            <a:r>
              <a:rPr lang="es-ES" sz="1200" b="1" dirty="0" smtClean="0">
                <a:latin typeface="Vodafone Rg" pitchFamily="34" charset="0"/>
              </a:rPr>
              <a:t>Nota1: </a:t>
            </a:r>
            <a:r>
              <a:rPr lang="es-ES" sz="1200" dirty="0" smtClean="0">
                <a:latin typeface="Vodafone Rg" pitchFamily="34" charset="0"/>
              </a:rPr>
              <a:t>LTE1800 a 20MHz no se contempla como configuración estándar en VF ES.  Exigiría un Dl EARFCN distinto, cambio que  no está contemplado. </a:t>
            </a:r>
            <a:endParaRPr lang="en-GB" sz="1200" dirty="0" smtClean="0">
              <a:latin typeface="Vodafone Rg" pitchFamily="34" charset="0"/>
            </a:endParaRPr>
          </a:p>
        </p:txBody>
      </p:sp>
    </p:spTree>
    <p:extLst>
      <p:ext uri="{BB962C8B-B14F-4D97-AF65-F5344CB8AC3E}">
        <p14:creationId xmlns:p14="http://schemas.microsoft.com/office/powerpoint/2010/main" val="3945051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000" dirty="0" err="1" smtClean="0"/>
              <a:t>dlChannelBandwidth</a:t>
            </a:r>
            <a:r>
              <a:rPr lang="es-ES" sz="2000" dirty="0"/>
              <a:t>, </a:t>
            </a:r>
            <a:r>
              <a:rPr lang="es-ES" sz="2000" dirty="0" err="1"/>
              <a:t>ulChannelBandwidth</a:t>
            </a:r>
            <a:r>
              <a:rPr lang="es-ES" sz="2000" dirty="0"/>
              <a:t> zonas </a:t>
            </a:r>
            <a:r>
              <a:rPr lang="es-ES" sz="2000" i="1" u="sng" dirty="0"/>
              <a:t>ROJA</a:t>
            </a:r>
            <a:r>
              <a:rPr lang="es-ES" sz="2000" dirty="0"/>
              <a:t> y </a:t>
            </a:r>
            <a:r>
              <a:rPr lang="es-ES" sz="2000" i="1" u="sng" dirty="0">
                <a:solidFill>
                  <a:srgbClr val="FFC000"/>
                </a:solidFill>
              </a:rPr>
              <a:t>NARANJA</a:t>
            </a:r>
            <a:r>
              <a:rPr lang="es-ES" sz="2000" dirty="0"/>
              <a:t> </a:t>
            </a:r>
            <a:endParaRPr lang="en-GB" sz="2000" dirty="0"/>
          </a:p>
        </p:txBody>
      </p:sp>
      <p:sp>
        <p:nvSpPr>
          <p:cNvPr id="3" name="2 Marcador de contenido"/>
          <p:cNvSpPr>
            <a:spLocks noGrp="1"/>
          </p:cNvSpPr>
          <p:nvPr>
            <p:ph idx="1"/>
          </p:nvPr>
        </p:nvSpPr>
        <p:spPr>
          <a:xfrm>
            <a:off x="645977" y="969505"/>
            <a:ext cx="7913231" cy="4895851"/>
          </a:xfrm>
        </p:spPr>
        <p:txBody>
          <a:bodyPr/>
          <a:lstStyle/>
          <a:p>
            <a:r>
              <a:rPr lang="es-ES" dirty="0"/>
              <a:t>Identifica el ancho de banda de la celda </a:t>
            </a:r>
            <a:r>
              <a:rPr lang="es-ES" dirty="0" smtClean="0"/>
              <a:t>LTE, en número de </a:t>
            </a:r>
            <a:r>
              <a:rPr lang="es-ES" dirty="0" err="1" smtClean="0"/>
              <a:t>Resource</a:t>
            </a:r>
            <a:r>
              <a:rPr lang="es-ES" dirty="0" smtClean="0"/>
              <a:t> Blocks. </a:t>
            </a:r>
            <a:endParaRPr lang="es-ES" dirty="0"/>
          </a:p>
          <a:p>
            <a:r>
              <a:rPr lang="es-ES" u="sng" dirty="0" smtClean="0"/>
              <a:t>Reglas </a:t>
            </a:r>
            <a:r>
              <a:rPr lang="es-ES" u="sng" dirty="0"/>
              <a:t>VF ES:</a:t>
            </a:r>
          </a:p>
          <a:p>
            <a:pPr lvl="1"/>
            <a:r>
              <a:rPr lang="es-ES" dirty="0" smtClean="0"/>
              <a:t>El ancho de Banda en Dl y en UL de una celda deben ser iguales.</a:t>
            </a:r>
          </a:p>
          <a:p>
            <a:pPr lvl="1"/>
            <a:r>
              <a:rPr lang="es-ES" dirty="0" smtClean="0"/>
              <a:t>Para LTE800, el ancho de banda de la celda siempre es 10MHz.</a:t>
            </a:r>
          </a:p>
          <a:p>
            <a:pPr lvl="1"/>
            <a:r>
              <a:rPr lang="es-ES" dirty="0" smtClean="0"/>
              <a:t>Para  LTE2600, el ancho de banda de la celda siempre es 20MHz.</a:t>
            </a:r>
          </a:p>
          <a:p>
            <a:pPr lvl="1"/>
            <a:r>
              <a:rPr lang="es-ES" dirty="0" smtClean="0"/>
              <a:t>Para LTE1800 ,</a:t>
            </a:r>
            <a:r>
              <a:rPr lang="es-ES" dirty="0"/>
              <a:t> </a:t>
            </a:r>
            <a:r>
              <a:rPr lang="es-ES" dirty="0" smtClean="0"/>
              <a:t>el ancho de banda de la celda es 15MHZ. </a:t>
            </a:r>
            <a:endParaRPr lang="es-ES" dirty="0"/>
          </a:p>
          <a:p>
            <a:pPr marL="266700" lvl="1" indent="0">
              <a:buNone/>
            </a:pPr>
            <a:endParaRPr lang="es-ES" dirty="0" smtClean="0"/>
          </a:p>
          <a:p>
            <a:pPr marL="266700" lvl="1" indent="0">
              <a:buNone/>
            </a:pPr>
            <a:r>
              <a:rPr lang="es-ES" dirty="0" smtClean="0"/>
              <a:t>Los valores  por tanto son:</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15</a:t>
            </a:fld>
            <a:endParaRPr lang="en-GB"/>
          </a:p>
        </p:txBody>
      </p:sp>
      <p:graphicFrame>
        <p:nvGraphicFramePr>
          <p:cNvPr id="5" name="4 Tabla"/>
          <p:cNvGraphicFramePr>
            <a:graphicFrameLocks noGrp="1"/>
          </p:cNvGraphicFramePr>
          <p:nvPr>
            <p:extLst>
              <p:ext uri="{D42A27DB-BD31-4B8C-83A1-F6EECF244321}">
                <p14:modId xmlns:p14="http://schemas.microsoft.com/office/powerpoint/2010/main" val="1448156524"/>
              </p:ext>
            </p:extLst>
          </p:nvPr>
        </p:nvGraphicFramePr>
        <p:xfrm>
          <a:off x="1772912" y="3562898"/>
          <a:ext cx="4426007" cy="2402205"/>
        </p:xfrm>
        <a:graphic>
          <a:graphicData uri="http://schemas.openxmlformats.org/drawingml/2006/table">
            <a:tbl>
              <a:tblPr/>
              <a:tblGrid>
                <a:gridCol w="818999"/>
                <a:gridCol w="1201198"/>
                <a:gridCol w="2405810"/>
              </a:tblGrid>
              <a:tr h="447675">
                <a:tc>
                  <a:txBody>
                    <a:bodyPr/>
                    <a:lstStyle/>
                    <a:p>
                      <a:pPr algn="ctr" fontAlgn="b"/>
                      <a:r>
                        <a:rPr lang="en-GB" sz="1100" b="0" i="0" u="none" strike="noStrike" dirty="0">
                          <a:solidFill>
                            <a:srgbClr val="000000"/>
                          </a:solidFill>
                          <a:effectLst/>
                          <a:latin typeface="Calibri"/>
                        </a:rPr>
                        <a:t> </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GB" sz="1400" b="1" i="0" u="none" strike="noStrike" dirty="0" err="1">
                          <a:solidFill>
                            <a:srgbClr val="FFFFFF"/>
                          </a:solidFill>
                          <a:effectLst/>
                          <a:latin typeface="Vodafone Rg"/>
                        </a:rPr>
                        <a:t>Ancho</a:t>
                      </a:r>
                      <a:r>
                        <a:rPr lang="en-GB" sz="1400" b="1" i="0" u="none" strike="noStrike" dirty="0">
                          <a:solidFill>
                            <a:srgbClr val="FFFFFF"/>
                          </a:solidFill>
                          <a:effectLst/>
                          <a:latin typeface="Vodafone Rg"/>
                        </a:rPr>
                        <a:t> de </a:t>
                      </a:r>
                      <a:r>
                        <a:rPr lang="en-GB" sz="1400" b="1" i="0" u="none" strike="noStrike" dirty="0" err="1" smtClean="0">
                          <a:solidFill>
                            <a:srgbClr val="FFFFFF"/>
                          </a:solidFill>
                          <a:effectLst/>
                          <a:latin typeface="Vodafone Rg"/>
                        </a:rPr>
                        <a:t>Banda_celda</a:t>
                      </a:r>
                      <a:endParaRPr lang="en-GB" sz="14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800" b="1" i="0" u="none" strike="noStrike" dirty="0" err="1" smtClean="0">
                          <a:solidFill>
                            <a:srgbClr val="FFFFFF"/>
                          </a:solidFill>
                          <a:effectLst/>
                          <a:latin typeface="Vodafone Rg"/>
                        </a:rPr>
                        <a:t>Parámetros</a:t>
                      </a:r>
                      <a:r>
                        <a:rPr lang="en-GB" sz="1800" b="1" i="0" u="none" strike="noStrike" dirty="0" smtClean="0">
                          <a:solidFill>
                            <a:srgbClr val="FFFFFF"/>
                          </a:solidFill>
                          <a:effectLst/>
                          <a:latin typeface="Vodafone Rg"/>
                        </a:rPr>
                        <a:t> </a:t>
                      </a:r>
                      <a:r>
                        <a:rPr lang="en-GB" sz="1800" b="1" i="0" u="none" strike="noStrike" dirty="0" err="1" smtClean="0">
                          <a:solidFill>
                            <a:srgbClr val="FFFFFF"/>
                          </a:solidFill>
                          <a:effectLst/>
                          <a:latin typeface="+mn-lt"/>
                        </a:rPr>
                        <a:t>dlChannelBandwidth</a:t>
                      </a:r>
                      <a:r>
                        <a:rPr lang="en-GB" sz="1800" b="1" i="0" u="none" strike="noStrike" dirty="0" smtClean="0">
                          <a:solidFill>
                            <a:srgbClr val="FFFFFF"/>
                          </a:solidFill>
                          <a:effectLst/>
                          <a:latin typeface="+mn-lt"/>
                        </a:rPr>
                        <a:t> </a:t>
                      </a:r>
                      <a:r>
                        <a:rPr lang="en-GB" sz="1800" b="1" i="0" u="none" strike="noStrike" dirty="0" smtClean="0">
                          <a:solidFill>
                            <a:srgbClr val="FFFFFF"/>
                          </a:solidFill>
                          <a:effectLst/>
                          <a:latin typeface="Vodafone Rg"/>
                        </a:rPr>
                        <a:t>y </a:t>
                      </a:r>
                      <a:r>
                        <a:rPr lang="en-GB" sz="1800" b="1" i="0" u="none" strike="noStrike" dirty="0" err="1" smtClean="0">
                          <a:solidFill>
                            <a:srgbClr val="FFFFFF"/>
                          </a:solidFill>
                          <a:effectLst/>
                          <a:latin typeface="+mn-lt"/>
                        </a:rPr>
                        <a:t>ulChannelBandwidth</a:t>
                      </a:r>
                      <a:r>
                        <a:rPr lang="en-GB" sz="1800" b="1" i="0" u="none" strike="noStrike" dirty="0" smtClean="0">
                          <a:solidFill>
                            <a:srgbClr val="FFFFFF"/>
                          </a:solidFill>
                          <a:effectLst/>
                          <a:latin typeface="+mn-lt"/>
                        </a:rPr>
                        <a:t> (kHz)</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3850">
                <a:tc>
                  <a:txBody>
                    <a:bodyPr/>
                    <a:lstStyle/>
                    <a:p>
                      <a:pPr algn="ctr" rtl="0" fontAlgn="b"/>
                      <a:r>
                        <a:rPr lang="en-GB" sz="1200" b="1" i="0" u="none" strike="noStrike">
                          <a:solidFill>
                            <a:srgbClr val="FFFFFF"/>
                          </a:solidFill>
                          <a:effectLst/>
                          <a:latin typeface="Vodafone Rg"/>
                        </a:rPr>
                        <a:t>LTE 800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s-ES" sz="1200" b="1" i="0" u="none" strike="noStrike" baseline="0" dirty="0" smtClean="0">
                          <a:solidFill>
                            <a:srgbClr val="FFFFFF"/>
                          </a:solidFill>
                          <a:effectLst/>
                          <a:latin typeface="Vodafone Rg"/>
                        </a:rPr>
                        <a:t>10 MHz</a:t>
                      </a:r>
                      <a:endParaRPr lang="en-GB" sz="12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smtClean="0">
                          <a:solidFill>
                            <a:srgbClr val="000000"/>
                          </a:solidFill>
                          <a:effectLst/>
                          <a:latin typeface="Vodafone Rg"/>
                        </a:rPr>
                        <a:t>10000</a:t>
                      </a:r>
                      <a:endParaRPr lang="en-GB" sz="1400" b="1" i="0" u="none" strike="noStrike" dirty="0">
                        <a:solidFill>
                          <a:srgbClr val="000000"/>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200" b="1" i="0" u="none" strike="noStrike" dirty="0">
                          <a:solidFill>
                            <a:srgbClr val="FFFFFF"/>
                          </a:solidFill>
                          <a:effectLst/>
                          <a:latin typeface="Vodafone Rg"/>
                        </a:rPr>
                        <a:t>LTE 1800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200" b="1" i="0" u="none" strike="noStrike">
                          <a:solidFill>
                            <a:srgbClr val="FFFFFF"/>
                          </a:solidFill>
                          <a:effectLst/>
                          <a:latin typeface="Vodafone Rg"/>
                        </a:rPr>
                        <a:t>15 MHZ</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smtClean="0">
                          <a:solidFill>
                            <a:srgbClr val="000000"/>
                          </a:solidFill>
                          <a:effectLst/>
                          <a:latin typeface="Vodafone Rg"/>
                        </a:rPr>
                        <a:t>15000</a:t>
                      </a:r>
                      <a:endParaRPr lang="en-GB" sz="1400" b="1" i="0" u="none" strike="noStrike" dirty="0">
                        <a:solidFill>
                          <a:srgbClr val="000000"/>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200" b="1" i="0" u="none" strike="noStrike" dirty="0" smtClean="0">
                          <a:solidFill>
                            <a:srgbClr val="FFFFFF"/>
                          </a:solidFill>
                          <a:effectLst/>
                          <a:latin typeface="Vodafone Rg"/>
                        </a:rPr>
                        <a:t>LTE2100</a:t>
                      </a:r>
                      <a:endParaRPr lang="en-GB" sz="12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200" b="1" i="0" u="none" strike="noStrike" dirty="0" smtClean="0">
                          <a:solidFill>
                            <a:srgbClr val="FFFFFF"/>
                          </a:solidFill>
                          <a:effectLst/>
                          <a:latin typeface="Vodafone Rg"/>
                        </a:rPr>
                        <a:t>5 MHz</a:t>
                      </a:r>
                      <a:endParaRPr lang="en-GB" sz="1200" b="1" i="0" u="none" strike="noStrike" dirty="0">
                        <a:solidFill>
                          <a:srgbClr val="FFFFFF"/>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smtClean="0">
                          <a:solidFill>
                            <a:srgbClr val="000000"/>
                          </a:solidFill>
                          <a:effectLst/>
                          <a:latin typeface="Vodafone Rg"/>
                        </a:rPr>
                        <a:t>5000</a:t>
                      </a:r>
                      <a:endParaRPr lang="en-GB" sz="1400" b="1" i="0" u="none" strike="noStrike" dirty="0">
                        <a:solidFill>
                          <a:srgbClr val="000000"/>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200" b="1" i="0" u="none" strike="noStrike">
                          <a:solidFill>
                            <a:srgbClr val="FFFFFF"/>
                          </a:solidFill>
                          <a:effectLst/>
                          <a:latin typeface="Vodafone Rg"/>
                        </a:rPr>
                        <a:t>LTE 2600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200" b="1" i="0" u="none" strike="noStrike" dirty="0">
                          <a:solidFill>
                            <a:srgbClr val="FFFFFF"/>
                          </a:solidFill>
                          <a:effectLst/>
                          <a:latin typeface="Vodafone Rg"/>
                        </a:rPr>
                        <a:t>20 MHZ</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smtClean="0">
                          <a:solidFill>
                            <a:srgbClr val="000000"/>
                          </a:solidFill>
                          <a:effectLst/>
                          <a:latin typeface="Vodafone Rg"/>
                        </a:rPr>
                        <a:t>20000</a:t>
                      </a:r>
                      <a:endParaRPr lang="en-GB" sz="1400" b="1" i="0" u="none" strike="noStrike" dirty="0">
                        <a:solidFill>
                          <a:srgbClr val="000000"/>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61843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PCI zonas </a:t>
            </a:r>
            <a:r>
              <a:rPr lang="es-ES" i="1" u="sng" dirty="0"/>
              <a:t>ROJA</a:t>
            </a:r>
            <a:r>
              <a:rPr lang="es-ES" dirty="0"/>
              <a:t> y </a:t>
            </a:r>
            <a:r>
              <a:rPr lang="es-ES" i="1" u="sng" dirty="0">
                <a:solidFill>
                  <a:srgbClr val="FFC000"/>
                </a:solidFill>
              </a:rPr>
              <a:t>NARANJA</a:t>
            </a:r>
            <a:endParaRPr lang="en-GB" dirty="0"/>
          </a:p>
        </p:txBody>
      </p:sp>
      <p:sp>
        <p:nvSpPr>
          <p:cNvPr id="3" name="2 Marcador de contenido"/>
          <p:cNvSpPr>
            <a:spLocks noGrp="1"/>
          </p:cNvSpPr>
          <p:nvPr>
            <p:ph idx="1"/>
          </p:nvPr>
        </p:nvSpPr>
        <p:spPr>
          <a:xfrm>
            <a:off x="315231" y="884061"/>
            <a:ext cx="6201783" cy="2424418"/>
          </a:xfrm>
        </p:spPr>
        <p:txBody>
          <a:bodyPr/>
          <a:lstStyle/>
          <a:p>
            <a:r>
              <a:rPr lang="es-ES" sz="1400" dirty="0" err="1" smtClean="0"/>
              <a:t>Physical</a:t>
            </a:r>
            <a:r>
              <a:rPr lang="es-ES" sz="1400" dirty="0" smtClean="0"/>
              <a:t> </a:t>
            </a:r>
            <a:r>
              <a:rPr lang="es-ES" sz="1400" dirty="0" err="1" smtClean="0"/>
              <a:t>Cell</a:t>
            </a:r>
            <a:r>
              <a:rPr lang="es-ES" sz="1400" dirty="0" smtClean="0"/>
              <a:t> ID de la celda: este parámetro requiere planificación. </a:t>
            </a:r>
          </a:p>
          <a:p>
            <a:pPr lvl="1"/>
            <a:r>
              <a:rPr lang="es-ES" sz="1200" dirty="0"/>
              <a:t>Existen 504 </a:t>
            </a:r>
            <a:r>
              <a:rPr lang="es-ES" sz="1200" dirty="0" err="1"/>
              <a:t>PCIs</a:t>
            </a:r>
            <a:r>
              <a:rPr lang="es-ES" sz="1200" dirty="0"/>
              <a:t> posibles </a:t>
            </a:r>
            <a:r>
              <a:rPr lang="es-ES" sz="1200" dirty="0" smtClean="0"/>
              <a:t>en LTE que </a:t>
            </a:r>
            <a:r>
              <a:rPr lang="es-ES" sz="1200" dirty="0"/>
              <a:t>van del [0..503] </a:t>
            </a:r>
          </a:p>
          <a:p>
            <a:pPr lvl="1"/>
            <a:r>
              <a:rPr lang="es-ES" sz="1200" dirty="0"/>
              <a:t>Los </a:t>
            </a:r>
            <a:r>
              <a:rPr lang="es-ES" sz="1200" dirty="0" err="1"/>
              <a:t>PCIs</a:t>
            </a:r>
            <a:r>
              <a:rPr lang="es-ES" sz="1200" dirty="0"/>
              <a:t> se obtienen de la siguiente manera: PCI= 3 x SSS ID + PSS ID</a:t>
            </a:r>
          </a:p>
          <a:p>
            <a:pPr lvl="2"/>
            <a:r>
              <a:rPr lang="es-ES" sz="1200" dirty="0"/>
              <a:t> donde PSS ID toma valores en el rango [0..2] (se asocia a sector)</a:t>
            </a:r>
          </a:p>
          <a:p>
            <a:pPr lvl="2"/>
            <a:r>
              <a:rPr lang="es-ES" sz="1200" dirty="0"/>
              <a:t> donde SSS ID toma valores en el rango [0..167] (se asocia a </a:t>
            </a:r>
            <a:r>
              <a:rPr lang="es-ES" sz="1200" dirty="0" err="1"/>
              <a:t>eNB</a:t>
            </a:r>
            <a:r>
              <a:rPr lang="es-ES" sz="1200" dirty="0" smtClean="0"/>
              <a:t>)</a:t>
            </a:r>
          </a:p>
          <a:p>
            <a:r>
              <a:rPr lang="es-ES" sz="1400" b="1" u="sng" dirty="0">
                <a:solidFill>
                  <a:srgbClr val="FF0000"/>
                </a:solidFill>
              </a:rPr>
              <a:t>Las reglas son las mismas tanto si las celdas son </a:t>
            </a:r>
            <a:r>
              <a:rPr lang="es-ES" sz="1400" b="1" u="sng" dirty="0" err="1">
                <a:solidFill>
                  <a:srgbClr val="FF0000"/>
                </a:solidFill>
              </a:rPr>
              <a:t>Sharing</a:t>
            </a:r>
            <a:r>
              <a:rPr lang="es-ES" sz="1400" b="1" u="sng" dirty="0">
                <a:solidFill>
                  <a:srgbClr val="FF0000"/>
                </a:solidFill>
              </a:rPr>
              <a:t> como si no lo son. </a:t>
            </a:r>
            <a:r>
              <a:rPr lang="es-ES" sz="1400" dirty="0"/>
              <a:t>Se recomienda hacer la planificación de </a:t>
            </a:r>
            <a:r>
              <a:rPr lang="es-ES" sz="1400" dirty="0" err="1"/>
              <a:t>PCIs</a:t>
            </a:r>
            <a:r>
              <a:rPr lang="es-ES" sz="1400" dirty="0"/>
              <a:t> después de la de </a:t>
            </a:r>
            <a:r>
              <a:rPr lang="es-ES" sz="1400" dirty="0" err="1"/>
              <a:t>Root</a:t>
            </a:r>
            <a:r>
              <a:rPr lang="es-ES" sz="1400" dirty="0"/>
              <a:t> </a:t>
            </a:r>
            <a:r>
              <a:rPr lang="es-ES" sz="1400" dirty="0" err="1"/>
              <a:t>Sequences</a:t>
            </a:r>
            <a:endParaRPr lang="es-ES" sz="1400" dirty="0"/>
          </a:p>
          <a:p>
            <a:r>
              <a:rPr lang="es-ES" sz="1400" dirty="0"/>
              <a:t>En la banda de LTE800 se debe tener en cuenta todas las celdas que pueden colisionar con las nuevas que se integran, tanto si son </a:t>
            </a:r>
            <a:r>
              <a:rPr lang="es-ES" sz="1400" dirty="0" err="1"/>
              <a:t>Sharing</a:t>
            </a:r>
            <a:r>
              <a:rPr lang="es-ES" sz="1400" dirty="0"/>
              <a:t> en zona naranja como si no.</a:t>
            </a:r>
            <a:endParaRPr lang="en-GB" sz="1400" dirty="0"/>
          </a:p>
          <a:p>
            <a:pPr lvl="1"/>
            <a:endParaRPr lang="es-ES" sz="1200" dirty="0" smtClean="0"/>
          </a:p>
          <a:p>
            <a:pPr lvl="2"/>
            <a:endParaRPr lang="es-ES" sz="12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16</a:t>
            </a:fld>
            <a:endParaRPr lang="en-GB"/>
          </a:p>
        </p:txBody>
      </p:sp>
      <p:sp>
        <p:nvSpPr>
          <p:cNvPr id="7" name="6 CuadroTexto"/>
          <p:cNvSpPr txBox="1"/>
          <p:nvPr/>
        </p:nvSpPr>
        <p:spPr>
          <a:xfrm>
            <a:off x="6216258" y="284118"/>
            <a:ext cx="2432773" cy="169277"/>
          </a:xfrm>
          <a:prstGeom prst="rect">
            <a:avLst/>
          </a:prstGeom>
        </p:spPr>
        <p:txBody>
          <a:bodyPr wrap="square" lIns="0" tIns="0" rIns="0" bIns="0" rtlCol="0">
            <a:spAutoFit/>
          </a:bodyPr>
          <a:lstStyle/>
          <a:p>
            <a:pPr marL="0" indent="0">
              <a:buFont typeface="Arial" pitchFamily="34" charset="0"/>
              <a:buNone/>
            </a:pPr>
            <a:r>
              <a:rPr lang="es-ES" sz="1100" i="1" dirty="0" smtClean="0"/>
              <a:t>Fig.1. Agrupación de </a:t>
            </a:r>
            <a:r>
              <a:rPr lang="es-ES" sz="1100" i="1" dirty="0" err="1" smtClean="0"/>
              <a:t>PCIs</a:t>
            </a:r>
            <a:r>
              <a:rPr lang="es-ES" sz="1100" i="1" dirty="0" smtClean="0"/>
              <a:t> en  grupos de 3. </a:t>
            </a:r>
            <a:endParaRPr lang="en-GB" sz="1100" i="1"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699" y="531628"/>
            <a:ext cx="1787893" cy="282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2 Marcador de contenido"/>
          <p:cNvSpPr txBox="1">
            <a:spLocks/>
          </p:cNvSpPr>
          <p:nvPr/>
        </p:nvSpPr>
        <p:spPr bwMode="auto">
          <a:xfrm>
            <a:off x="315231" y="3308479"/>
            <a:ext cx="4597011" cy="287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72000" bIns="0" numCol="1" rtlCol="0" anchor="t" anchorCtr="0" compatLnSpc="1">
            <a:prstTxWarp prst="textNoShape">
              <a:avLst/>
            </a:prstTxWarp>
            <a:noAutofit/>
          </a:bodyPr>
          <a:lstStyle>
            <a:lvl1pPr marL="180975" indent="-180975" algn="l" rtl="0" eaLnBrk="1" fontAlgn="base" hangingPunct="1">
              <a:spcBef>
                <a:spcPts val="600"/>
              </a:spcBef>
              <a:spcAft>
                <a:spcPts val="600"/>
              </a:spcAft>
              <a:buClr>
                <a:schemeClr val="accent1"/>
              </a:buClr>
              <a:buFont typeface="Arial" charset="0"/>
              <a:buChar char="•"/>
              <a:defRPr lang="en-US" kern="1200" dirty="0" smtClean="0">
                <a:solidFill>
                  <a:schemeClr val="tx1"/>
                </a:solidFill>
                <a:latin typeface="+mn-lt"/>
                <a:ea typeface="MS PGothic" pitchFamily="34" charset="-128"/>
                <a:cs typeface="Arial" pitchFamily="34" charset="0"/>
              </a:defRPr>
            </a:lvl1pPr>
            <a:lvl2pPr marL="447675" indent="-180975" algn="l" rtl="0" eaLnBrk="1" fontAlgn="base" hangingPunct="1">
              <a:spcBef>
                <a:spcPct val="0"/>
              </a:spcBef>
              <a:spcAft>
                <a:spcPts val="300"/>
              </a:spcAft>
              <a:buClr>
                <a:schemeClr val="accent1"/>
              </a:buClr>
              <a:buFont typeface="Calibri" pitchFamily="34" charset="0"/>
              <a:buChar char="–"/>
              <a:defRPr lang="en-US" sz="1400" kern="1200" dirty="0" smtClean="0">
                <a:solidFill>
                  <a:schemeClr val="tx1"/>
                </a:solidFill>
                <a:latin typeface="+mn-lt"/>
                <a:ea typeface="MS PGothic" pitchFamily="34" charset="-128"/>
                <a:cs typeface="Arial" pitchFamily="34" charset="0"/>
              </a:defRPr>
            </a:lvl2pPr>
            <a:lvl3pPr marL="714375" indent="-171450" algn="l" rtl="0" eaLnBrk="1" fontAlgn="base" hangingPunct="1">
              <a:spcBef>
                <a:spcPct val="0"/>
              </a:spcBef>
              <a:spcAft>
                <a:spcPts val="300"/>
              </a:spcAft>
              <a:buClr>
                <a:schemeClr val="accent1"/>
              </a:buClr>
              <a:buFont typeface="Calibri" pitchFamily="34" charset="0"/>
              <a:buChar char="–"/>
              <a:defRPr lang="en-US" sz="1400" kern="1200" dirty="0" smtClean="0">
                <a:solidFill>
                  <a:schemeClr val="tx1"/>
                </a:solidFill>
                <a:latin typeface="+mn-lt"/>
                <a:ea typeface="MS PGothic" pitchFamily="34" charset="-128"/>
                <a:cs typeface="Arial" pitchFamily="34" charset="0"/>
              </a:defRPr>
            </a:lvl3pPr>
            <a:lvl4pPr marL="809625" indent="0" algn="l" rtl="0" eaLnBrk="1" fontAlgn="base" hangingPunct="1">
              <a:spcBef>
                <a:spcPct val="20000"/>
              </a:spcBef>
              <a:spcAft>
                <a:spcPct val="0"/>
              </a:spcAft>
              <a:buClr>
                <a:schemeClr val="accent1"/>
              </a:buClr>
              <a:buFont typeface="Calibri" pitchFamily="34" charset="0"/>
              <a:buNone/>
              <a:defRPr sz="1200" kern="1200">
                <a:solidFill>
                  <a:schemeClr val="tx1"/>
                </a:solidFill>
                <a:latin typeface="+mn-lt"/>
                <a:ea typeface="MS PGothic" pitchFamily="34" charset="-128"/>
                <a:cs typeface="Arial" pitchFamily="34" charset="0"/>
              </a:defRPr>
            </a:lvl4pPr>
            <a:lvl5pPr marL="1114425" indent="-123825" algn="l" rtl="0" eaLnBrk="1" fontAlgn="base" hangingPunct="1">
              <a:spcBef>
                <a:spcPct val="20000"/>
              </a:spcBef>
              <a:spcAft>
                <a:spcPct val="0"/>
              </a:spcAft>
              <a:buClr>
                <a:schemeClr val="accent1"/>
              </a:buClr>
              <a:buFont typeface="Calibri" pitchFamily="34" charset="0"/>
              <a:buChar char="–"/>
              <a:defRPr sz="1200" kern="1200">
                <a:solidFill>
                  <a:schemeClr val="tx1"/>
                </a:solidFill>
                <a:latin typeface="+mn-lt"/>
                <a:ea typeface="MS PGothic"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sz="1600" u="sng" dirty="0" smtClean="0"/>
              <a:t>Reglas VF ES:</a:t>
            </a:r>
          </a:p>
          <a:p>
            <a:pPr lvl="1"/>
            <a:r>
              <a:rPr lang="es-ES" dirty="0" smtClean="0"/>
              <a:t>La planificación de </a:t>
            </a:r>
            <a:r>
              <a:rPr lang="es-ES" dirty="0" err="1" smtClean="0"/>
              <a:t>PCIs</a:t>
            </a:r>
            <a:r>
              <a:rPr lang="es-ES" dirty="0" smtClean="0"/>
              <a:t> debe evitar los problemas de Colisión y Confusión de </a:t>
            </a:r>
            <a:r>
              <a:rPr lang="es-ES" dirty="0" err="1" smtClean="0"/>
              <a:t>PCIs</a:t>
            </a:r>
            <a:r>
              <a:rPr lang="es-ES" dirty="0" smtClean="0"/>
              <a:t>. </a:t>
            </a:r>
          </a:p>
          <a:p>
            <a:pPr lvl="1"/>
            <a:r>
              <a:rPr lang="es-ES" dirty="0" smtClean="0"/>
              <a:t>Se recomienda dividir los </a:t>
            </a:r>
            <a:r>
              <a:rPr lang="es-ES" dirty="0" err="1" smtClean="0"/>
              <a:t>PCIs</a:t>
            </a:r>
            <a:r>
              <a:rPr lang="es-ES" dirty="0" smtClean="0"/>
              <a:t> en grupos de 3 en 3, y reservar el grupo completo de  3 </a:t>
            </a:r>
            <a:r>
              <a:rPr lang="es-ES" dirty="0" err="1" smtClean="0"/>
              <a:t>PCIs</a:t>
            </a:r>
            <a:r>
              <a:rPr lang="es-ES" dirty="0" smtClean="0"/>
              <a:t> a cada </a:t>
            </a:r>
            <a:r>
              <a:rPr lang="es-ES" dirty="0" err="1" smtClean="0"/>
              <a:t>eNodoB</a:t>
            </a:r>
            <a:r>
              <a:rPr lang="es-ES" dirty="0" smtClean="0"/>
              <a:t> (aunque no se usen todos porque no tenga 3 sectores). Ver Fig.1.</a:t>
            </a:r>
          </a:p>
          <a:p>
            <a:pPr lvl="1"/>
            <a:r>
              <a:rPr lang="es-ES" dirty="0" smtClean="0"/>
              <a:t>En </a:t>
            </a:r>
            <a:r>
              <a:rPr lang="es-ES" dirty="0"/>
              <a:t>la misma banda LTE, no se puede repetir </a:t>
            </a:r>
            <a:r>
              <a:rPr lang="es-ES" dirty="0" err="1"/>
              <a:t>PCIs</a:t>
            </a:r>
            <a:r>
              <a:rPr lang="es-ES" dirty="0"/>
              <a:t> en las </a:t>
            </a:r>
            <a:r>
              <a:rPr lang="es-ES" dirty="0" smtClean="0"/>
              <a:t>celdas del mismo nodo, o de nodos vecinos.  </a:t>
            </a:r>
            <a:endParaRPr lang="es-ES" dirty="0"/>
          </a:p>
          <a:p>
            <a:pPr lvl="1"/>
            <a:r>
              <a:rPr lang="es-ES" dirty="0" smtClean="0"/>
              <a:t>Se </a:t>
            </a:r>
            <a:r>
              <a:rPr lang="es-ES" dirty="0"/>
              <a:t>usarán </a:t>
            </a:r>
            <a:r>
              <a:rPr lang="es-ES" dirty="0" err="1"/>
              <a:t>PCIs</a:t>
            </a:r>
            <a:r>
              <a:rPr lang="es-ES" dirty="0"/>
              <a:t> con SSS </a:t>
            </a:r>
            <a:r>
              <a:rPr lang="es-ES" dirty="0" err="1"/>
              <a:t>IDs</a:t>
            </a:r>
            <a:r>
              <a:rPr lang="es-ES" dirty="0"/>
              <a:t> distintos en nodos cercanos para evitar </a:t>
            </a:r>
            <a:r>
              <a:rPr lang="es-ES" dirty="0" smtClean="0"/>
              <a:t>colisión</a:t>
            </a:r>
            <a:r>
              <a:rPr lang="es-ES" dirty="0"/>
              <a:t>. </a:t>
            </a:r>
            <a:endParaRPr lang="es-ES" dirty="0" smtClean="0"/>
          </a:p>
          <a:p>
            <a:pPr lvl="1"/>
            <a:r>
              <a:rPr lang="es-ES" dirty="0" smtClean="0"/>
              <a:t>Se </a:t>
            </a:r>
            <a:r>
              <a:rPr lang="es-ES" dirty="0"/>
              <a:t>evitarán </a:t>
            </a:r>
            <a:r>
              <a:rPr lang="es-ES" dirty="0" err="1"/>
              <a:t>PCIs</a:t>
            </a:r>
            <a:r>
              <a:rPr lang="es-ES" dirty="0"/>
              <a:t> </a:t>
            </a:r>
            <a:r>
              <a:rPr lang="es-ES" dirty="0" smtClean="0"/>
              <a:t>con los mismos PSS </a:t>
            </a:r>
            <a:r>
              <a:rPr lang="es-ES" dirty="0" err="1"/>
              <a:t>IDs</a:t>
            </a:r>
            <a:r>
              <a:rPr lang="es-ES" dirty="0"/>
              <a:t> </a:t>
            </a:r>
            <a:r>
              <a:rPr lang="es-ES" dirty="0" smtClean="0"/>
              <a:t> </a:t>
            </a:r>
            <a:r>
              <a:rPr lang="es-ES" dirty="0"/>
              <a:t>en celdas cercanas que por su orientación queden enfrentadas. Ver </a:t>
            </a:r>
            <a:r>
              <a:rPr lang="es-ES" dirty="0" smtClean="0"/>
              <a:t>Fig.2. </a:t>
            </a:r>
            <a:endParaRPr lang="es-ES" dirty="0"/>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963" y="4023125"/>
            <a:ext cx="2856102" cy="2639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5152271" y="3811316"/>
            <a:ext cx="3174321" cy="169277"/>
          </a:xfrm>
          <a:prstGeom prst="rect">
            <a:avLst/>
          </a:prstGeom>
        </p:spPr>
        <p:txBody>
          <a:bodyPr wrap="square" lIns="0" tIns="0" rIns="0" bIns="0" rtlCol="0">
            <a:spAutoFit/>
          </a:bodyPr>
          <a:lstStyle/>
          <a:p>
            <a:pPr marL="0" indent="0">
              <a:buFont typeface="Arial" pitchFamily="34" charset="0"/>
              <a:buNone/>
            </a:pPr>
            <a:r>
              <a:rPr lang="es-ES" sz="1100" i="1" dirty="0" smtClean="0"/>
              <a:t>Fig.2</a:t>
            </a:r>
            <a:r>
              <a:rPr lang="es-ES" sz="1100" i="1" dirty="0"/>
              <a:t>. Planificación PSS </a:t>
            </a:r>
            <a:r>
              <a:rPr lang="es-ES" sz="1100" i="1" dirty="0" err="1"/>
              <a:t>Ids</a:t>
            </a:r>
            <a:r>
              <a:rPr lang="es-ES" sz="1100" i="1" dirty="0"/>
              <a:t> de celdas enfrentadas</a:t>
            </a:r>
            <a:endParaRPr lang="en-GB" sz="1100" i="1" dirty="0" smtClean="0"/>
          </a:p>
        </p:txBody>
      </p:sp>
    </p:spTree>
    <p:extLst>
      <p:ext uri="{BB962C8B-B14F-4D97-AF65-F5344CB8AC3E}">
        <p14:creationId xmlns:p14="http://schemas.microsoft.com/office/powerpoint/2010/main" val="2556018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PCI (Continuación)</a:t>
            </a:r>
            <a:endParaRPr lang="en-GB" dirty="0"/>
          </a:p>
        </p:txBody>
      </p:sp>
      <p:sp>
        <p:nvSpPr>
          <p:cNvPr id="3" name="2 Marcador de contenido"/>
          <p:cNvSpPr>
            <a:spLocks noGrp="1"/>
          </p:cNvSpPr>
          <p:nvPr>
            <p:ph idx="1"/>
          </p:nvPr>
        </p:nvSpPr>
        <p:spPr>
          <a:xfrm>
            <a:off x="343654" y="841530"/>
            <a:ext cx="8173026" cy="4895851"/>
          </a:xfrm>
        </p:spPr>
        <p:txBody>
          <a:bodyPr/>
          <a:lstStyle/>
          <a:p>
            <a:r>
              <a:rPr lang="es-ES" sz="1600" u="sng" dirty="0" smtClean="0"/>
              <a:t>Reglas </a:t>
            </a:r>
            <a:r>
              <a:rPr lang="es-ES" sz="1600" u="sng" dirty="0"/>
              <a:t>VF ES:</a:t>
            </a:r>
          </a:p>
          <a:p>
            <a:pPr lvl="1"/>
            <a:r>
              <a:rPr lang="es-ES" dirty="0" smtClean="0"/>
              <a:t>Repetimos los mismos </a:t>
            </a:r>
            <a:r>
              <a:rPr lang="es-ES" dirty="0" err="1" smtClean="0"/>
              <a:t>PCIs</a:t>
            </a:r>
            <a:r>
              <a:rPr lang="es-ES" dirty="0" smtClean="0"/>
              <a:t> en las  celdas de distinta banda dentro de un mismo </a:t>
            </a:r>
            <a:r>
              <a:rPr lang="es-ES" dirty="0" err="1" smtClean="0"/>
              <a:t>eNB</a:t>
            </a:r>
            <a:r>
              <a:rPr lang="es-ES" dirty="0" smtClean="0"/>
              <a:t>. Ver Fig3.</a:t>
            </a:r>
          </a:p>
          <a:p>
            <a:pPr lvl="1"/>
            <a:r>
              <a:rPr lang="es-ES" dirty="0" smtClean="0"/>
              <a:t>En los casos de 4 o más de 4 sectores, es necesario usar más de un SSS ID por nodo:</a:t>
            </a:r>
          </a:p>
          <a:p>
            <a:pPr marL="885825" lvl="2">
              <a:buFont typeface="Arial" panose="020B0604020202020204" pitchFamily="34" charset="0"/>
              <a:buChar char="•"/>
            </a:pPr>
            <a:r>
              <a:rPr lang="es-ES" dirty="0" smtClean="0"/>
              <a:t>En este caso, los PSS </a:t>
            </a:r>
            <a:r>
              <a:rPr lang="es-ES" dirty="0" err="1" smtClean="0"/>
              <a:t>IDs</a:t>
            </a:r>
            <a:r>
              <a:rPr lang="es-ES" dirty="0" smtClean="0"/>
              <a:t> de sectores 4,5,6 se </a:t>
            </a:r>
            <a:r>
              <a:rPr lang="es-ES" dirty="0" err="1" smtClean="0"/>
              <a:t>eligirán</a:t>
            </a:r>
            <a:r>
              <a:rPr lang="es-ES" dirty="0" smtClean="0"/>
              <a:t> de modo que se minimice el solape de dos celdas con el mismo </a:t>
            </a:r>
            <a:r>
              <a:rPr lang="es-ES" sz="1300" dirty="0" smtClean="0"/>
              <a:t>PSS ID.  Ver Fig4.</a:t>
            </a:r>
          </a:p>
          <a:p>
            <a:endParaRPr lang="es-ES" sz="1600" dirty="0" smtClean="0"/>
          </a:p>
          <a:p>
            <a:endParaRPr lang="es-ES" sz="1600" dirty="0"/>
          </a:p>
          <a:p>
            <a:endParaRPr lang="es-ES" sz="1600" dirty="0" smtClean="0"/>
          </a:p>
          <a:p>
            <a:endParaRPr lang="es-ES" sz="1600" dirty="0"/>
          </a:p>
          <a:p>
            <a:endParaRPr lang="es-ES" sz="1600" dirty="0" smtClean="0"/>
          </a:p>
          <a:p>
            <a:endParaRPr lang="es-ES" sz="1600" dirty="0"/>
          </a:p>
          <a:p>
            <a:endParaRPr lang="es-ES" sz="1600" dirty="0" smtClean="0"/>
          </a:p>
          <a:p>
            <a:endParaRPr lang="es-ES" sz="1600" dirty="0"/>
          </a:p>
          <a:p>
            <a:r>
              <a:rPr lang="es-ES" sz="1600" dirty="0" smtClean="0"/>
              <a:t>El </a:t>
            </a:r>
            <a:r>
              <a:rPr lang="es-ES" sz="1600" dirty="0" err="1"/>
              <a:t>Vendor</a:t>
            </a:r>
            <a:r>
              <a:rPr lang="es-ES" sz="1600" dirty="0"/>
              <a:t> decidirá el valor de los </a:t>
            </a:r>
            <a:r>
              <a:rPr lang="es-ES" sz="1600" dirty="0" err="1"/>
              <a:t>PCIs</a:t>
            </a:r>
            <a:r>
              <a:rPr lang="es-ES" sz="1600" dirty="0"/>
              <a:t>, </a:t>
            </a:r>
            <a:r>
              <a:rPr lang="es-ES" sz="1600" dirty="0" smtClean="0"/>
              <a:t>siguiendo </a:t>
            </a:r>
            <a:r>
              <a:rPr lang="es-ES" sz="1600" dirty="0"/>
              <a:t>las reglas </a:t>
            </a:r>
            <a:r>
              <a:rPr lang="es-ES" sz="1600" dirty="0" smtClean="0"/>
              <a:t>básicas que se han expuesto,  </a:t>
            </a:r>
            <a:r>
              <a:rPr lang="es-ES" sz="1600" dirty="0"/>
              <a:t>y haciendo uso de las Tools de planificación que crea oportunas. </a:t>
            </a:r>
            <a:endParaRPr lang="es-ES" sz="1600" dirty="0" smtClean="0"/>
          </a:p>
          <a:p>
            <a:pPr marL="171450" indent="0">
              <a:buNone/>
            </a:pPr>
            <a:endParaRPr lang="es-ES"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17</a:t>
            </a:fld>
            <a:endParaRPr lang="en-GB"/>
          </a:p>
        </p:txBody>
      </p:sp>
      <p:sp>
        <p:nvSpPr>
          <p:cNvPr id="7" name="6 CuadroTexto"/>
          <p:cNvSpPr txBox="1"/>
          <p:nvPr/>
        </p:nvSpPr>
        <p:spPr>
          <a:xfrm>
            <a:off x="502826" y="2255137"/>
            <a:ext cx="3845889" cy="338554"/>
          </a:xfrm>
          <a:prstGeom prst="rect">
            <a:avLst/>
          </a:prstGeom>
        </p:spPr>
        <p:txBody>
          <a:bodyPr wrap="square" lIns="0" tIns="0" rIns="0" bIns="0" rtlCol="0">
            <a:spAutoFit/>
          </a:bodyPr>
          <a:lstStyle/>
          <a:p>
            <a:pPr marL="0" indent="0" algn="ctr">
              <a:buFont typeface="Arial" pitchFamily="34" charset="0"/>
              <a:buNone/>
            </a:pPr>
            <a:r>
              <a:rPr lang="es-ES" sz="1100" i="1" dirty="0" smtClean="0"/>
              <a:t>Fig.3. Mismo </a:t>
            </a:r>
            <a:r>
              <a:rPr lang="es-ES" sz="1100" i="1" dirty="0" err="1" smtClean="0"/>
              <a:t>PCIs</a:t>
            </a:r>
            <a:r>
              <a:rPr lang="es-ES" sz="1100" i="1" dirty="0" smtClean="0"/>
              <a:t> en </a:t>
            </a:r>
            <a:r>
              <a:rPr lang="es-ES" sz="1100" i="1" dirty="0"/>
              <a:t> </a:t>
            </a:r>
            <a:r>
              <a:rPr lang="es-ES" sz="1100" i="1" dirty="0" smtClean="0"/>
              <a:t>celdas del mismo Nodo, y distintas Bandas </a:t>
            </a:r>
          </a:p>
          <a:p>
            <a:pPr marL="0" indent="0" algn="ctr">
              <a:buFont typeface="Arial" pitchFamily="34" charset="0"/>
              <a:buNone/>
            </a:pPr>
            <a:r>
              <a:rPr lang="es-ES" sz="1100" i="1" dirty="0"/>
              <a:t>  </a:t>
            </a:r>
            <a:r>
              <a:rPr lang="es-ES" sz="1100" i="1" dirty="0" smtClean="0"/>
              <a:t>        (</a:t>
            </a:r>
            <a:r>
              <a:rPr lang="es-ES" sz="1100" i="1" dirty="0" err="1" smtClean="0"/>
              <a:t>idem</a:t>
            </a:r>
            <a:r>
              <a:rPr lang="es-ES" sz="1100" i="1" dirty="0" smtClean="0"/>
              <a:t> para LTE800, aunque no esté incluido en el dibujo)</a:t>
            </a:r>
            <a:endParaRPr lang="en-GB" sz="1100" i="1"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576" y="2597264"/>
            <a:ext cx="2813994" cy="267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401" y="2424414"/>
            <a:ext cx="4160216" cy="302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CuadroTexto"/>
          <p:cNvSpPr txBox="1"/>
          <p:nvPr/>
        </p:nvSpPr>
        <p:spPr>
          <a:xfrm>
            <a:off x="4709254" y="2239228"/>
            <a:ext cx="3916510" cy="169277"/>
          </a:xfrm>
          <a:prstGeom prst="rect">
            <a:avLst/>
          </a:prstGeom>
        </p:spPr>
        <p:txBody>
          <a:bodyPr wrap="square" lIns="0" tIns="0" rIns="0" bIns="0" rtlCol="0">
            <a:spAutoFit/>
          </a:bodyPr>
          <a:lstStyle/>
          <a:p>
            <a:pPr marL="0" indent="0">
              <a:buFont typeface="Arial" pitchFamily="34" charset="0"/>
              <a:buNone/>
            </a:pPr>
            <a:r>
              <a:rPr lang="es-ES" sz="1100" i="1" dirty="0" smtClean="0"/>
              <a:t>Fig.4. Planificación de </a:t>
            </a:r>
            <a:r>
              <a:rPr lang="es-ES" sz="1100" i="1" dirty="0" err="1" smtClean="0"/>
              <a:t>PSSIDs</a:t>
            </a:r>
            <a:r>
              <a:rPr lang="es-ES" sz="1100" i="1" dirty="0" smtClean="0"/>
              <a:t> en nodos con más de 3 sectores</a:t>
            </a:r>
          </a:p>
        </p:txBody>
      </p:sp>
    </p:spTree>
    <p:extLst>
      <p:ext uri="{BB962C8B-B14F-4D97-AF65-F5344CB8AC3E}">
        <p14:creationId xmlns:p14="http://schemas.microsoft.com/office/powerpoint/2010/main" val="1699372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320" y="221841"/>
            <a:ext cx="7354888" cy="1042967"/>
          </a:xfrm>
        </p:spPr>
        <p:txBody>
          <a:bodyPr/>
          <a:lstStyle/>
          <a:p>
            <a:r>
              <a:rPr lang="es-ES" dirty="0" err="1" smtClean="0"/>
              <a:t>Root</a:t>
            </a:r>
            <a:r>
              <a:rPr lang="es-ES" dirty="0" smtClean="0"/>
              <a:t> </a:t>
            </a:r>
            <a:r>
              <a:rPr lang="es-ES" dirty="0" err="1" smtClean="0"/>
              <a:t>Sequence</a:t>
            </a:r>
            <a:r>
              <a:rPr lang="es-ES" dirty="0" smtClean="0"/>
              <a:t> ID zonas </a:t>
            </a:r>
            <a:r>
              <a:rPr lang="es-ES" i="1" u="sng" dirty="0"/>
              <a:t>ROJA</a:t>
            </a:r>
            <a:r>
              <a:rPr lang="es-ES" dirty="0"/>
              <a:t> y </a:t>
            </a:r>
            <a:r>
              <a:rPr lang="es-ES" i="1" u="sng" dirty="0">
                <a:solidFill>
                  <a:srgbClr val="FFC000"/>
                </a:solidFill>
              </a:rPr>
              <a:t>NARANJA</a:t>
            </a:r>
            <a:endParaRPr lang="en-GB" dirty="0"/>
          </a:p>
        </p:txBody>
      </p:sp>
      <p:sp>
        <p:nvSpPr>
          <p:cNvPr id="3" name="2 Marcador de contenido"/>
          <p:cNvSpPr>
            <a:spLocks noGrp="1"/>
          </p:cNvSpPr>
          <p:nvPr>
            <p:ph idx="1"/>
          </p:nvPr>
        </p:nvSpPr>
        <p:spPr>
          <a:xfrm>
            <a:off x="422694" y="798982"/>
            <a:ext cx="8163166" cy="4895851"/>
          </a:xfrm>
        </p:spPr>
        <p:txBody>
          <a:bodyPr/>
          <a:lstStyle/>
          <a:p>
            <a:r>
              <a:rPr lang="es-ES" sz="1600" dirty="0" err="1" smtClean="0"/>
              <a:t>RootSequenceID</a:t>
            </a:r>
            <a:r>
              <a:rPr lang="es-ES" sz="1600" dirty="0" smtClean="0"/>
              <a:t>: ID de la primera secuencia </a:t>
            </a:r>
            <a:r>
              <a:rPr lang="es-ES" sz="1600" dirty="0" err="1" smtClean="0"/>
              <a:t>Root</a:t>
            </a:r>
            <a:r>
              <a:rPr lang="es-ES" sz="1600" dirty="0" smtClean="0"/>
              <a:t> del RACH de la celda</a:t>
            </a:r>
          </a:p>
          <a:p>
            <a:r>
              <a:rPr lang="es-ES" sz="1600" dirty="0" smtClean="0"/>
              <a:t>El número de RACH </a:t>
            </a:r>
            <a:r>
              <a:rPr lang="es-ES" sz="1600" dirty="0" err="1" smtClean="0"/>
              <a:t>Root</a:t>
            </a:r>
            <a:r>
              <a:rPr lang="es-ES" sz="1600" dirty="0" smtClean="0"/>
              <a:t> </a:t>
            </a:r>
            <a:r>
              <a:rPr lang="es-ES" sz="1600" dirty="0" err="1" smtClean="0"/>
              <a:t>Sequences</a:t>
            </a:r>
            <a:r>
              <a:rPr lang="es-ES" sz="1600" dirty="0" smtClean="0"/>
              <a:t> a configurar depende del </a:t>
            </a:r>
            <a:r>
              <a:rPr lang="es-ES" sz="1600" dirty="0" err="1" smtClean="0"/>
              <a:t>Cell</a:t>
            </a:r>
            <a:r>
              <a:rPr lang="es-ES" sz="1600" dirty="0" smtClean="0"/>
              <a:t> </a:t>
            </a:r>
            <a:r>
              <a:rPr lang="es-ES" sz="1600" dirty="0" err="1" smtClean="0"/>
              <a:t>Radius</a:t>
            </a:r>
            <a:r>
              <a:rPr lang="es-ES" sz="1600" dirty="0" smtClean="0"/>
              <a:t> de la celda, que en Ericsson es 15Km. La </a:t>
            </a:r>
            <a:r>
              <a:rPr lang="es-ES" sz="1600" dirty="0" err="1" smtClean="0"/>
              <a:t>guideline</a:t>
            </a:r>
            <a:r>
              <a:rPr lang="es-ES" sz="1600" dirty="0" smtClean="0"/>
              <a:t> para celdas de 15Km es que dispongan de 10 </a:t>
            </a:r>
            <a:r>
              <a:rPr lang="es-ES" sz="1600" dirty="0" err="1" smtClean="0"/>
              <a:t>Root</a:t>
            </a:r>
            <a:r>
              <a:rPr lang="es-ES" sz="1600" dirty="0" smtClean="0"/>
              <a:t> </a:t>
            </a:r>
            <a:r>
              <a:rPr lang="es-ES" sz="1600" dirty="0" err="1" smtClean="0"/>
              <a:t>Sequences</a:t>
            </a:r>
            <a:r>
              <a:rPr lang="es-ES" sz="1600" dirty="0" smtClean="0"/>
              <a:t>. El estándar define 838 secuencias, numeradas de la 0 a la 837. </a:t>
            </a:r>
          </a:p>
          <a:p>
            <a:r>
              <a:rPr lang="es-ES" sz="1600" dirty="0" smtClean="0"/>
              <a:t>Este parámetro requiere planificación: debe evitarse que celdas cercanas radien los mismos RACH </a:t>
            </a:r>
            <a:r>
              <a:rPr lang="es-ES" sz="1600" dirty="0" err="1" smtClean="0"/>
              <a:t>Root</a:t>
            </a:r>
            <a:r>
              <a:rPr lang="es-ES" sz="1600" dirty="0" smtClean="0"/>
              <a:t> </a:t>
            </a:r>
            <a:r>
              <a:rPr lang="es-ES" sz="1600" dirty="0" err="1" smtClean="0"/>
              <a:t>Sequences</a:t>
            </a:r>
            <a:r>
              <a:rPr lang="es-ES" sz="1600" dirty="0" smtClean="0"/>
              <a:t>. Cada 838/10 =84 </a:t>
            </a:r>
            <a:r>
              <a:rPr lang="es-ES" sz="1600" dirty="0" err="1" smtClean="0"/>
              <a:t>PCIs</a:t>
            </a:r>
            <a:r>
              <a:rPr lang="es-ES" sz="1600" dirty="0" smtClean="0"/>
              <a:t>, se repiten de nuevo las mismas secuencias.</a:t>
            </a:r>
          </a:p>
          <a:p>
            <a:r>
              <a:rPr lang="es-ES" sz="1600" b="1" u="sng" dirty="0">
                <a:solidFill>
                  <a:srgbClr val="FF0000"/>
                </a:solidFill>
              </a:rPr>
              <a:t>Las reglas son las mismas tanto si las celdas son </a:t>
            </a:r>
            <a:r>
              <a:rPr lang="es-ES" sz="1600" b="1" u="sng" dirty="0" err="1">
                <a:solidFill>
                  <a:srgbClr val="FF0000"/>
                </a:solidFill>
              </a:rPr>
              <a:t>Sharing</a:t>
            </a:r>
            <a:r>
              <a:rPr lang="es-ES" sz="1600" b="1" u="sng" dirty="0">
                <a:solidFill>
                  <a:srgbClr val="FF0000"/>
                </a:solidFill>
              </a:rPr>
              <a:t> como si no lo son</a:t>
            </a:r>
            <a:r>
              <a:rPr lang="es-ES" sz="1600" b="1" dirty="0">
                <a:solidFill>
                  <a:srgbClr val="FF0000"/>
                </a:solidFill>
              </a:rPr>
              <a:t>.</a:t>
            </a:r>
          </a:p>
          <a:p>
            <a:r>
              <a:rPr lang="es-ES" sz="1600" dirty="0"/>
              <a:t>En la banda de LTE800 se debe tener en cuenta todas las celdas que pueden colisionar con las nuevas que se integran, tanto si son </a:t>
            </a:r>
            <a:r>
              <a:rPr lang="es-ES" sz="1600" dirty="0" err="1"/>
              <a:t>Sharing</a:t>
            </a:r>
            <a:r>
              <a:rPr lang="es-ES" sz="1600" dirty="0"/>
              <a:t> en zona naranja como si no</a:t>
            </a:r>
            <a:r>
              <a:rPr lang="es-ES" sz="1600" dirty="0" smtClean="0"/>
              <a:t>.</a:t>
            </a:r>
          </a:p>
          <a:p>
            <a:r>
              <a:rPr lang="es-ES" sz="1600" u="sng" dirty="0" smtClean="0"/>
              <a:t>Reglas </a:t>
            </a:r>
            <a:r>
              <a:rPr lang="es-ES" sz="1600" u="sng" dirty="0"/>
              <a:t>VF ES:</a:t>
            </a:r>
          </a:p>
          <a:p>
            <a:pPr lvl="1"/>
            <a:r>
              <a:rPr lang="es-ES" dirty="0" smtClean="0"/>
              <a:t>Para establecer un orden en la asignación de </a:t>
            </a:r>
            <a:r>
              <a:rPr lang="es-ES" dirty="0" err="1" smtClean="0"/>
              <a:t>Root</a:t>
            </a:r>
            <a:r>
              <a:rPr lang="es-ES" dirty="0" smtClean="0"/>
              <a:t> </a:t>
            </a:r>
            <a:r>
              <a:rPr lang="es-ES" dirty="0" err="1" smtClean="0"/>
              <a:t>Sequences</a:t>
            </a:r>
            <a:r>
              <a:rPr lang="es-ES" dirty="0" smtClean="0"/>
              <a:t>, VF ES define los </a:t>
            </a:r>
            <a:r>
              <a:rPr lang="es-ES" dirty="0" err="1" smtClean="0"/>
              <a:t>Root</a:t>
            </a:r>
            <a:r>
              <a:rPr lang="es-ES" dirty="0" smtClean="0"/>
              <a:t> </a:t>
            </a:r>
            <a:r>
              <a:rPr lang="es-ES" dirty="0" err="1" smtClean="0"/>
              <a:t>Sequences</a:t>
            </a:r>
            <a:r>
              <a:rPr lang="es-ES" dirty="0" smtClean="0"/>
              <a:t> que corresponden a cada celda en base a su PCI. </a:t>
            </a:r>
          </a:p>
          <a:p>
            <a:pPr lvl="1"/>
            <a:r>
              <a:rPr lang="es-ES" dirty="0" smtClean="0"/>
              <a:t>La fórmula que asocia PCI con su primer </a:t>
            </a:r>
            <a:r>
              <a:rPr lang="es-ES" dirty="0" err="1" smtClean="0"/>
              <a:t>Root</a:t>
            </a:r>
            <a:r>
              <a:rPr lang="es-ES" dirty="0" smtClean="0"/>
              <a:t> </a:t>
            </a:r>
            <a:r>
              <a:rPr lang="es-ES" dirty="0" err="1" smtClean="0"/>
              <a:t>Sequence</a:t>
            </a:r>
            <a:r>
              <a:rPr lang="es-ES" dirty="0" smtClean="0"/>
              <a:t> ID es la siguiente (cálculos en el </a:t>
            </a:r>
            <a:r>
              <a:rPr lang="es-ES" dirty="0" err="1" smtClean="0"/>
              <a:t>excel</a:t>
            </a:r>
            <a:r>
              <a:rPr lang="es-ES" dirty="0" smtClean="0"/>
              <a:t>): </a:t>
            </a:r>
          </a:p>
          <a:p>
            <a:pPr marL="809625" lvl="4" indent="0">
              <a:buNone/>
            </a:pPr>
            <a:r>
              <a:rPr lang="es-ES" sz="1400" i="1" dirty="0" err="1" smtClean="0">
                <a:solidFill>
                  <a:srgbClr val="000099"/>
                </a:solidFill>
              </a:rPr>
              <a:t>Rach</a:t>
            </a:r>
            <a:r>
              <a:rPr lang="es-ES" sz="1400" i="1" dirty="0" smtClean="0">
                <a:solidFill>
                  <a:srgbClr val="000099"/>
                </a:solidFill>
              </a:rPr>
              <a:t> </a:t>
            </a:r>
            <a:r>
              <a:rPr lang="es-ES" sz="1400" i="1" dirty="0" err="1" smtClean="0">
                <a:solidFill>
                  <a:srgbClr val="000099"/>
                </a:solidFill>
              </a:rPr>
              <a:t>Root</a:t>
            </a:r>
            <a:r>
              <a:rPr lang="es-ES" sz="1400" i="1" dirty="0" smtClean="0">
                <a:solidFill>
                  <a:srgbClr val="000099"/>
                </a:solidFill>
              </a:rPr>
              <a:t> </a:t>
            </a:r>
            <a:r>
              <a:rPr lang="es-ES" sz="1400" i="1" dirty="0" err="1" smtClean="0">
                <a:solidFill>
                  <a:srgbClr val="000099"/>
                </a:solidFill>
              </a:rPr>
              <a:t>Sequence</a:t>
            </a:r>
            <a:r>
              <a:rPr lang="es-ES" sz="1400" i="1" dirty="0" smtClean="0">
                <a:solidFill>
                  <a:srgbClr val="000099"/>
                </a:solidFill>
              </a:rPr>
              <a:t> =RESIDUO</a:t>
            </a:r>
            <a:r>
              <a:rPr lang="es-ES" sz="1400" i="1" dirty="0">
                <a:solidFill>
                  <a:srgbClr val="000099"/>
                </a:solidFill>
              </a:rPr>
              <a:t>([</a:t>
            </a:r>
            <a:r>
              <a:rPr lang="es-ES" sz="1400" b="1" i="1" dirty="0">
                <a:solidFill>
                  <a:srgbClr val="000099"/>
                </a:solidFill>
              </a:rPr>
              <a:t>PCI</a:t>
            </a:r>
            <a:r>
              <a:rPr lang="es-ES" sz="1400" i="1" dirty="0">
                <a:solidFill>
                  <a:srgbClr val="000099"/>
                </a:solidFill>
              </a:rPr>
              <a:t>];105</a:t>
            </a:r>
            <a:r>
              <a:rPr lang="es-ES" sz="1400" i="1" dirty="0" smtClean="0">
                <a:solidFill>
                  <a:srgbClr val="000099"/>
                </a:solidFill>
              </a:rPr>
              <a:t>)*10                 </a:t>
            </a:r>
            <a:endParaRPr lang="en-GB" sz="1400" i="1" dirty="0">
              <a:solidFill>
                <a:srgbClr val="000099"/>
              </a:solidFill>
            </a:endParaRPr>
          </a:p>
          <a:p>
            <a:pPr marL="266700" lvl="1" indent="0">
              <a:buNone/>
            </a:pPr>
            <a:endParaRPr lang="es-ES" dirty="0" smtClean="0"/>
          </a:p>
          <a:p>
            <a:pPr lvl="1"/>
            <a:r>
              <a:rPr lang="es-ES" dirty="0" smtClean="0"/>
              <a:t>Con esta fórmula, el PCI siguiente al PCI que contenga la última secuencia disponible (</a:t>
            </a:r>
            <a:r>
              <a:rPr lang="es-ES" dirty="0" err="1" smtClean="0"/>
              <a:t>sequence</a:t>
            </a:r>
            <a:r>
              <a:rPr lang="es-ES" dirty="0" smtClean="0"/>
              <a:t> id 837), inicia de nuevo la lista de secuencias </a:t>
            </a:r>
            <a:r>
              <a:rPr lang="es-ES" dirty="0" err="1" smtClean="0"/>
              <a:t>Rach</a:t>
            </a:r>
            <a:r>
              <a:rPr lang="es-ES" dirty="0" smtClean="0"/>
              <a:t> asignadas desde la </a:t>
            </a:r>
            <a:r>
              <a:rPr lang="es-ES" dirty="0" err="1" smtClean="0"/>
              <a:t>sequence</a:t>
            </a:r>
            <a:r>
              <a:rPr lang="es-ES" dirty="0" smtClean="0"/>
              <a:t> ID 0. </a:t>
            </a:r>
          </a:p>
          <a:p>
            <a:pPr lvl="1"/>
            <a:r>
              <a:rPr lang="es-ES" dirty="0" smtClean="0"/>
              <a:t>Cada grupo de 3 </a:t>
            </a:r>
            <a:r>
              <a:rPr lang="es-ES" dirty="0" err="1" smtClean="0"/>
              <a:t>PCIs</a:t>
            </a:r>
            <a:r>
              <a:rPr lang="es-ES" dirty="0" smtClean="0"/>
              <a:t> pertenece a un PRACH Group, se debe vigilar que celdas cercanas no tengan asignados </a:t>
            </a:r>
            <a:r>
              <a:rPr lang="es-ES" dirty="0" err="1" smtClean="0"/>
              <a:t>PCIs</a:t>
            </a:r>
            <a:r>
              <a:rPr lang="es-ES" dirty="0" smtClean="0"/>
              <a:t> con PRACH </a:t>
            </a:r>
            <a:r>
              <a:rPr lang="es-ES" dirty="0" err="1" smtClean="0"/>
              <a:t>Groups</a:t>
            </a:r>
            <a:r>
              <a:rPr lang="es-ES" dirty="0" smtClean="0"/>
              <a:t> coincidentes, para evitar la colisión de secuencias. </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18</a:t>
            </a:fld>
            <a:endParaRPr lang="en-GB"/>
          </a:p>
        </p:txBody>
      </p:sp>
    </p:spTree>
    <p:extLst>
      <p:ext uri="{BB962C8B-B14F-4D97-AF65-F5344CB8AC3E}">
        <p14:creationId xmlns:p14="http://schemas.microsoft.com/office/powerpoint/2010/main" val="3246778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320" y="221841"/>
            <a:ext cx="7354888" cy="1042967"/>
          </a:xfrm>
        </p:spPr>
        <p:txBody>
          <a:bodyPr/>
          <a:lstStyle/>
          <a:p>
            <a:r>
              <a:rPr lang="es-ES" dirty="0" err="1" smtClean="0"/>
              <a:t>Root</a:t>
            </a:r>
            <a:r>
              <a:rPr lang="es-ES" dirty="0" smtClean="0"/>
              <a:t> </a:t>
            </a:r>
            <a:r>
              <a:rPr lang="es-ES" dirty="0" err="1" smtClean="0"/>
              <a:t>Sequence</a:t>
            </a:r>
            <a:r>
              <a:rPr lang="es-ES" dirty="0" smtClean="0"/>
              <a:t> ID</a:t>
            </a:r>
            <a:endParaRPr lang="en-GB" dirty="0"/>
          </a:p>
        </p:txBody>
      </p:sp>
      <p:sp>
        <p:nvSpPr>
          <p:cNvPr id="3" name="2 Marcador de contenido"/>
          <p:cNvSpPr>
            <a:spLocks noGrp="1"/>
          </p:cNvSpPr>
          <p:nvPr>
            <p:ph idx="1"/>
          </p:nvPr>
        </p:nvSpPr>
        <p:spPr>
          <a:xfrm>
            <a:off x="422694" y="798982"/>
            <a:ext cx="8412962" cy="4895851"/>
          </a:xfrm>
        </p:spPr>
        <p:txBody>
          <a:bodyPr/>
          <a:lstStyle/>
          <a:p>
            <a:r>
              <a:rPr lang="es-ES" sz="1600" b="1" dirty="0" err="1" smtClean="0"/>
              <a:t>RootSequenceID</a:t>
            </a:r>
            <a:r>
              <a:rPr lang="es-ES" sz="1600" dirty="0" smtClean="0"/>
              <a:t>: ID de la primera secuencia </a:t>
            </a:r>
            <a:r>
              <a:rPr lang="es-ES" sz="1600" dirty="0" err="1" smtClean="0"/>
              <a:t>Root</a:t>
            </a:r>
            <a:r>
              <a:rPr lang="es-ES" sz="1600" dirty="0" smtClean="0"/>
              <a:t> del RACH de la celda. </a:t>
            </a:r>
            <a:r>
              <a:rPr lang="es-ES" sz="1600" u="sng" dirty="0" smtClean="0"/>
              <a:t>Este parámetro requiere planificación del </a:t>
            </a:r>
            <a:r>
              <a:rPr lang="es-ES" sz="1600" u="sng" dirty="0" err="1" smtClean="0"/>
              <a:t>vendor</a:t>
            </a:r>
            <a:r>
              <a:rPr lang="es-ES" sz="1600" u="sng" dirty="0" smtClean="0"/>
              <a:t>.</a:t>
            </a:r>
          </a:p>
          <a:p>
            <a:r>
              <a:rPr lang="es-ES" sz="1600" dirty="0" smtClean="0"/>
              <a:t>El número de PRACH </a:t>
            </a:r>
            <a:r>
              <a:rPr lang="es-ES" sz="1600" dirty="0" err="1" smtClean="0"/>
              <a:t>Root</a:t>
            </a:r>
            <a:r>
              <a:rPr lang="es-ES" sz="1600" dirty="0" smtClean="0"/>
              <a:t> </a:t>
            </a:r>
            <a:r>
              <a:rPr lang="es-ES" sz="1600" dirty="0" err="1" smtClean="0"/>
              <a:t>Sequences</a:t>
            </a:r>
            <a:r>
              <a:rPr lang="es-ES" sz="1600" dirty="0" smtClean="0"/>
              <a:t> a configurar en una celda depende del </a:t>
            </a:r>
            <a:r>
              <a:rPr lang="es-ES" sz="1600" dirty="0" err="1" smtClean="0"/>
              <a:t>Cell</a:t>
            </a:r>
            <a:r>
              <a:rPr lang="es-ES" sz="1600" dirty="0" smtClean="0"/>
              <a:t> </a:t>
            </a:r>
            <a:r>
              <a:rPr lang="es-ES" sz="1600" dirty="0" err="1" smtClean="0"/>
              <a:t>Radius</a:t>
            </a:r>
            <a:r>
              <a:rPr lang="es-ES" sz="1600" dirty="0" smtClean="0"/>
              <a:t> de la celda, que en Ericsson es 15Km </a:t>
            </a:r>
            <a:r>
              <a:rPr lang="es-ES" sz="1600" dirty="0" smtClean="0">
                <a:sym typeface="Wingdings" panose="05000000000000000000" pitchFamily="2" charset="2"/>
              </a:rPr>
              <a:t> </a:t>
            </a:r>
            <a:r>
              <a:rPr lang="es-ES" sz="1600" dirty="0" smtClean="0"/>
              <a:t> Para </a:t>
            </a:r>
            <a:r>
              <a:rPr lang="es-ES" sz="1600" dirty="0" err="1" smtClean="0"/>
              <a:t>Cell</a:t>
            </a:r>
            <a:r>
              <a:rPr lang="es-ES" sz="1600" dirty="0" smtClean="0"/>
              <a:t> </a:t>
            </a:r>
            <a:r>
              <a:rPr lang="es-ES" sz="1600" dirty="0" err="1"/>
              <a:t>R</a:t>
            </a:r>
            <a:r>
              <a:rPr lang="es-ES" sz="1600" dirty="0" err="1" smtClean="0"/>
              <a:t>adius</a:t>
            </a:r>
            <a:r>
              <a:rPr lang="es-ES" sz="1600" dirty="0" smtClean="0"/>
              <a:t> de 15Km deben configurarse 10 </a:t>
            </a:r>
            <a:r>
              <a:rPr lang="es-ES" sz="1600" dirty="0" err="1"/>
              <a:t>Root</a:t>
            </a:r>
            <a:r>
              <a:rPr lang="es-ES" sz="1600" dirty="0"/>
              <a:t> </a:t>
            </a:r>
            <a:r>
              <a:rPr lang="es-ES" sz="1600" dirty="0" err="1"/>
              <a:t>Sequences</a:t>
            </a:r>
            <a:r>
              <a:rPr lang="es-ES" sz="1600" dirty="0"/>
              <a:t>. </a:t>
            </a:r>
            <a:endParaRPr lang="es-ES" sz="1600" dirty="0" smtClean="0"/>
          </a:p>
          <a:p>
            <a:pPr lvl="1"/>
            <a:r>
              <a:rPr lang="es-ES" sz="1200" dirty="0" smtClean="0"/>
              <a:t>NOTA: </a:t>
            </a:r>
            <a:r>
              <a:rPr lang="es-ES" sz="1200" dirty="0" err="1" smtClean="0"/>
              <a:t>Huawei</a:t>
            </a:r>
            <a:r>
              <a:rPr lang="es-ES" sz="1200" dirty="0" smtClean="0"/>
              <a:t> utiliza </a:t>
            </a:r>
            <a:r>
              <a:rPr lang="es-ES" sz="1200" dirty="0"/>
              <a:t>8</a:t>
            </a:r>
            <a:r>
              <a:rPr lang="es-ES" sz="1200" dirty="0" smtClean="0"/>
              <a:t> </a:t>
            </a:r>
            <a:r>
              <a:rPr lang="es-ES" sz="1200" dirty="0" err="1"/>
              <a:t>Root</a:t>
            </a:r>
            <a:r>
              <a:rPr lang="es-ES" sz="1200" dirty="0"/>
              <a:t> </a:t>
            </a:r>
            <a:r>
              <a:rPr lang="es-ES" sz="1200" dirty="0" err="1"/>
              <a:t>Sequences</a:t>
            </a:r>
            <a:r>
              <a:rPr lang="es-ES" sz="1200" dirty="0"/>
              <a:t> </a:t>
            </a:r>
            <a:r>
              <a:rPr lang="es-ES" sz="1200" dirty="0" smtClean="0"/>
              <a:t>en cada celda (</a:t>
            </a:r>
            <a:r>
              <a:rPr lang="es-ES" sz="1200" dirty="0" err="1" smtClean="0"/>
              <a:t>Cell</a:t>
            </a:r>
            <a:r>
              <a:rPr lang="es-ES" sz="1200" dirty="0" smtClean="0"/>
              <a:t> </a:t>
            </a:r>
            <a:r>
              <a:rPr lang="es-ES" sz="1200" dirty="0" err="1" smtClean="0"/>
              <a:t>radius</a:t>
            </a:r>
            <a:r>
              <a:rPr lang="es-ES" sz="1200" dirty="0" smtClean="0"/>
              <a:t>=10Km</a:t>
            </a:r>
            <a:r>
              <a:rPr lang="es-ES" sz="1200" dirty="0"/>
              <a:t>). </a:t>
            </a:r>
          </a:p>
          <a:p>
            <a:r>
              <a:rPr lang="es-ES" sz="1600" dirty="0"/>
              <a:t>El estándar define 838 </a:t>
            </a:r>
            <a:r>
              <a:rPr lang="es-ES" sz="1600" dirty="0" smtClean="0"/>
              <a:t>secuencias PRACH disponibles, </a:t>
            </a:r>
            <a:r>
              <a:rPr lang="es-ES" sz="1600" dirty="0"/>
              <a:t>numeradas de la 0 a la 837. </a:t>
            </a:r>
            <a:endParaRPr lang="es-ES" sz="1600" u="sng" dirty="0" smtClean="0"/>
          </a:p>
          <a:p>
            <a:r>
              <a:rPr lang="es-ES" sz="1600" u="sng" dirty="0" smtClean="0"/>
              <a:t>Reglas VF-ES </a:t>
            </a:r>
          </a:p>
          <a:p>
            <a:pPr lvl="1"/>
            <a:r>
              <a:rPr lang="es-ES" dirty="0"/>
              <a:t>Para evitar que las asignaciones de </a:t>
            </a:r>
            <a:r>
              <a:rPr lang="es-ES" dirty="0" err="1"/>
              <a:t>PCIs</a:t>
            </a:r>
            <a:r>
              <a:rPr lang="es-ES" dirty="0"/>
              <a:t> y  </a:t>
            </a:r>
            <a:r>
              <a:rPr lang="es-ES" dirty="0" smtClean="0"/>
              <a:t>PRACH </a:t>
            </a:r>
            <a:r>
              <a:rPr lang="es-ES" dirty="0" err="1"/>
              <a:t>Root</a:t>
            </a:r>
            <a:r>
              <a:rPr lang="es-ES" dirty="0"/>
              <a:t> </a:t>
            </a:r>
            <a:r>
              <a:rPr lang="es-ES" dirty="0" err="1"/>
              <a:t>Sequences</a:t>
            </a:r>
            <a:r>
              <a:rPr lang="es-ES" dirty="0"/>
              <a:t>  sean anárquicas, y evitar colisiones de estos dos parámetros en celdas cercanas, VF ES asocia unívocamente cada uno de los 504 </a:t>
            </a:r>
            <a:r>
              <a:rPr lang="es-ES" dirty="0" err="1"/>
              <a:t>PCIs</a:t>
            </a:r>
            <a:r>
              <a:rPr lang="es-ES" dirty="0"/>
              <a:t> disponibles a un grupo fijo  de </a:t>
            </a:r>
            <a:r>
              <a:rPr lang="es-ES" dirty="0" smtClean="0"/>
              <a:t>10 </a:t>
            </a:r>
            <a:r>
              <a:rPr lang="es-ES" dirty="0" err="1"/>
              <a:t>Root</a:t>
            </a:r>
            <a:r>
              <a:rPr lang="es-ES" dirty="0"/>
              <a:t> </a:t>
            </a:r>
            <a:r>
              <a:rPr lang="es-ES" dirty="0" err="1"/>
              <a:t>Sequences</a:t>
            </a:r>
            <a:r>
              <a:rPr lang="es-ES" dirty="0"/>
              <a:t>.  </a:t>
            </a:r>
          </a:p>
          <a:p>
            <a:pPr lvl="1"/>
            <a:endParaRPr lang="es-ES" dirty="0" smtClean="0"/>
          </a:p>
          <a:p>
            <a:pPr lvl="1"/>
            <a:r>
              <a:rPr lang="es-ES" dirty="0" smtClean="0"/>
              <a:t>Las asociaciones se encuentran en el siguiente </a:t>
            </a:r>
            <a:r>
              <a:rPr lang="es-ES" dirty="0" err="1" smtClean="0"/>
              <a:t>excel</a:t>
            </a:r>
            <a:r>
              <a:rPr lang="es-ES" dirty="0" smtClean="0"/>
              <a:t>, y siguen esta fórmula: </a:t>
            </a:r>
          </a:p>
          <a:p>
            <a:pPr marL="809625" lvl="4" indent="0">
              <a:buNone/>
            </a:pPr>
            <a:r>
              <a:rPr lang="es-ES" sz="1400" i="1" dirty="0" smtClean="0">
                <a:solidFill>
                  <a:srgbClr val="000099"/>
                </a:solidFill>
              </a:rPr>
              <a:t>1er </a:t>
            </a:r>
            <a:r>
              <a:rPr lang="es-ES" sz="1400" i="1" dirty="0" err="1" smtClean="0">
                <a:solidFill>
                  <a:srgbClr val="000099"/>
                </a:solidFill>
              </a:rPr>
              <a:t>Rach</a:t>
            </a:r>
            <a:r>
              <a:rPr lang="es-ES" sz="1400" i="1" dirty="0" smtClean="0">
                <a:solidFill>
                  <a:srgbClr val="000099"/>
                </a:solidFill>
              </a:rPr>
              <a:t> </a:t>
            </a:r>
            <a:r>
              <a:rPr lang="es-ES" sz="1400" i="1" dirty="0" err="1" smtClean="0">
                <a:solidFill>
                  <a:srgbClr val="000099"/>
                </a:solidFill>
              </a:rPr>
              <a:t>Root</a:t>
            </a:r>
            <a:r>
              <a:rPr lang="es-ES" sz="1400" i="1" dirty="0" smtClean="0">
                <a:solidFill>
                  <a:srgbClr val="000099"/>
                </a:solidFill>
              </a:rPr>
              <a:t> </a:t>
            </a:r>
            <a:r>
              <a:rPr lang="es-ES" sz="1400" i="1" dirty="0" err="1" smtClean="0">
                <a:solidFill>
                  <a:srgbClr val="000099"/>
                </a:solidFill>
              </a:rPr>
              <a:t>Sequence</a:t>
            </a:r>
            <a:r>
              <a:rPr lang="es-ES" sz="1400" i="1" dirty="0" smtClean="0">
                <a:solidFill>
                  <a:srgbClr val="000099"/>
                </a:solidFill>
              </a:rPr>
              <a:t> =RESIDUO</a:t>
            </a:r>
            <a:r>
              <a:rPr lang="es-ES" sz="1400" i="1" dirty="0">
                <a:solidFill>
                  <a:srgbClr val="000099"/>
                </a:solidFill>
              </a:rPr>
              <a:t>([</a:t>
            </a:r>
            <a:r>
              <a:rPr lang="es-ES" sz="1400" b="1" i="1" dirty="0">
                <a:solidFill>
                  <a:srgbClr val="000099"/>
                </a:solidFill>
              </a:rPr>
              <a:t>PCI</a:t>
            </a:r>
            <a:r>
              <a:rPr lang="es-ES" sz="1400" i="1" dirty="0">
                <a:solidFill>
                  <a:srgbClr val="000099"/>
                </a:solidFill>
              </a:rPr>
              <a:t>];105</a:t>
            </a:r>
            <a:r>
              <a:rPr lang="es-ES" sz="1400" i="1" dirty="0" smtClean="0">
                <a:solidFill>
                  <a:srgbClr val="000099"/>
                </a:solidFill>
              </a:rPr>
              <a:t>)*10                </a:t>
            </a:r>
            <a:endParaRPr lang="en-GB" sz="1400" i="1" dirty="0">
              <a:solidFill>
                <a:srgbClr val="000099"/>
              </a:solidFill>
            </a:endParaRPr>
          </a:p>
          <a:p>
            <a:pPr lvl="1"/>
            <a:endParaRPr lang="es-ES" dirty="0" smtClean="0"/>
          </a:p>
          <a:p>
            <a:pPr lvl="1"/>
            <a:r>
              <a:rPr lang="es-ES" dirty="0" smtClean="0"/>
              <a:t>Los 10 </a:t>
            </a:r>
            <a:r>
              <a:rPr lang="es-ES" dirty="0" err="1" smtClean="0"/>
              <a:t>Root</a:t>
            </a:r>
            <a:r>
              <a:rPr lang="es-ES" dirty="0" smtClean="0"/>
              <a:t> </a:t>
            </a:r>
            <a:r>
              <a:rPr lang="es-ES" dirty="0" err="1" smtClean="0"/>
              <a:t>Sequences</a:t>
            </a:r>
            <a:r>
              <a:rPr lang="es-ES" dirty="0" smtClean="0"/>
              <a:t> de una celda son el 1er </a:t>
            </a:r>
            <a:r>
              <a:rPr lang="es-ES" dirty="0" err="1" smtClean="0"/>
              <a:t>Root</a:t>
            </a:r>
            <a:r>
              <a:rPr lang="es-ES" dirty="0" smtClean="0"/>
              <a:t> </a:t>
            </a:r>
            <a:r>
              <a:rPr lang="es-ES" dirty="0" err="1" smtClean="0"/>
              <a:t>Sequence</a:t>
            </a:r>
            <a:r>
              <a:rPr lang="es-ES" dirty="0" smtClean="0"/>
              <a:t> + los </a:t>
            </a:r>
            <a:r>
              <a:rPr lang="es-ES" dirty="0"/>
              <a:t>9</a:t>
            </a:r>
            <a:r>
              <a:rPr lang="es-ES" dirty="0" smtClean="0"/>
              <a:t> siguientes. </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19</a:t>
            </a:fld>
            <a:endParaRPr lang="en-GB"/>
          </a:p>
        </p:txBody>
      </p:sp>
      <p:sp>
        <p:nvSpPr>
          <p:cNvPr id="7" name="6 Flecha derecha"/>
          <p:cNvSpPr/>
          <p:nvPr/>
        </p:nvSpPr>
        <p:spPr>
          <a:xfrm>
            <a:off x="5241851" y="4234407"/>
            <a:ext cx="808074" cy="154172"/>
          </a:xfrm>
          <a:prstGeom prst="rightArrow">
            <a:avLst>
              <a:gd name="adj1" fmla="val 56896"/>
              <a:gd name="adj2" fmla="val 50000"/>
            </a:avLst>
          </a:prstGeom>
          <a:solidFill>
            <a:schemeClr val="accent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sp>
        <p:nvSpPr>
          <p:cNvPr id="8" name="7 CuadroTexto"/>
          <p:cNvSpPr txBox="1"/>
          <p:nvPr/>
        </p:nvSpPr>
        <p:spPr>
          <a:xfrm>
            <a:off x="1907657" y="5595790"/>
            <a:ext cx="4323022" cy="723020"/>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none" lIns="144000" tIns="36000" rIns="0" bIns="72000" rtlCol="0">
            <a:noAutofit/>
          </a:bodyPr>
          <a:lstStyle/>
          <a:p>
            <a:pPr marL="0" indent="0">
              <a:buFont typeface="Arial" pitchFamily="34" charset="0"/>
              <a:buNone/>
            </a:pPr>
            <a:r>
              <a:rPr lang="es-ES" sz="1000" dirty="0">
                <a:solidFill>
                  <a:schemeClr val="tx1"/>
                </a:solidFill>
                <a:ea typeface="MS PGothic" pitchFamily="34" charset="-128"/>
                <a:cs typeface="Arial" pitchFamily="34" charset="0"/>
              </a:rPr>
              <a:t>EJEMPLO. </a:t>
            </a:r>
          </a:p>
          <a:p>
            <a:pPr marL="0" indent="0">
              <a:buFont typeface="Arial" pitchFamily="34" charset="0"/>
              <a:buNone/>
            </a:pPr>
            <a:r>
              <a:rPr lang="es-ES" sz="1000" dirty="0">
                <a:solidFill>
                  <a:schemeClr val="tx1"/>
                </a:solidFill>
                <a:ea typeface="MS PGothic" pitchFamily="34" charset="-128"/>
                <a:cs typeface="Arial" pitchFamily="34" charset="0"/>
              </a:rPr>
              <a:t>Celda PCI 0 </a:t>
            </a:r>
            <a:r>
              <a:rPr lang="es-ES" sz="1000" dirty="0">
                <a:solidFill>
                  <a:schemeClr val="tx1"/>
                </a:solidFill>
                <a:ea typeface="MS PGothic" pitchFamily="34" charset="-128"/>
                <a:cs typeface="Arial" pitchFamily="34" charset="0"/>
                <a:sym typeface="Wingdings" panose="05000000000000000000" pitchFamily="2" charset="2"/>
              </a:rPr>
              <a:t> 1er RACH </a:t>
            </a:r>
            <a:r>
              <a:rPr lang="es-ES" sz="1000" dirty="0" err="1">
                <a:solidFill>
                  <a:schemeClr val="tx1"/>
                </a:solidFill>
                <a:ea typeface="MS PGothic" pitchFamily="34" charset="-128"/>
                <a:cs typeface="Arial" pitchFamily="34" charset="0"/>
                <a:sym typeface="Wingdings" panose="05000000000000000000" pitchFamily="2" charset="2"/>
              </a:rPr>
              <a:t>Root</a:t>
            </a:r>
            <a:r>
              <a:rPr lang="es-ES" sz="1000" dirty="0">
                <a:solidFill>
                  <a:schemeClr val="tx1"/>
                </a:solidFill>
                <a:ea typeface="MS PGothic" pitchFamily="34" charset="-128"/>
                <a:cs typeface="Arial" pitchFamily="34" charset="0"/>
                <a:sym typeface="Wingdings" panose="05000000000000000000" pitchFamily="2" charset="2"/>
              </a:rPr>
              <a:t> </a:t>
            </a:r>
            <a:r>
              <a:rPr lang="es-ES" sz="1000" dirty="0" err="1">
                <a:solidFill>
                  <a:schemeClr val="tx1"/>
                </a:solidFill>
                <a:ea typeface="MS PGothic" pitchFamily="34" charset="-128"/>
                <a:cs typeface="Arial" pitchFamily="34" charset="0"/>
                <a:sym typeface="Wingdings" panose="05000000000000000000" pitchFamily="2" charset="2"/>
              </a:rPr>
              <a:t>Sequence</a:t>
            </a:r>
            <a:r>
              <a:rPr lang="es-ES" sz="1000" dirty="0">
                <a:solidFill>
                  <a:schemeClr val="tx1"/>
                </a:solidFill>
                <a:ea typeface="MS PGothic" pitchFamily="34" charset="-128"/>
                <a:cs typeface="Arial" pitchFamily="34" charset="0"/>
                <a:sym typeface="Wingdings" panose="05000000000000000000" pitchFamily="2" charset="2"/>
              </a:rPr>
              <a:t> 0  Sus </a:t>
            </a:r>
            <a:r>
              <a:rPr lang="es-ES" sz="1000" dirty="0" smtClean="0">
                <a:solidFill>
                  <a:schemeClr val="tx1"/>
                </a:solidFill>
                <a:ea typeface="MS PGothic" pitchFamily="34" charset="-128"/>
                <a:cs typeface="Arial" pitchFamily="34" charset="0"/>
                <a:sym typeface="Wingdings" panose="05000000000000000000" pitchFamily="2" charset="2"/>
              </a:rPr>
              <a:t>10 </a:t>
            </a:r>
            <a:r>
              <a:rPr lang="es-ES" sz="1000" dirty="0">
                <a:solidFill>
                  <a:schemeClr val="tx1"/>
                </a:solidFill>
                <a:ea typeface="MS PGothic" pitchFamily="34" charset="-128"/>
                <a:cs typeface="Arial" pitchFamily="34" charset="0"/>
                <a:sym typeface="Wingdings" panose="05000000000000000000" pitchFamily="2" charset="2"/>
              </a:rPr>
              <a:t>RACH </a:t>
            </a:r>
            <a:r>
              <a:rPr lang="es-ES" sz="1000" dirty="0" err="1">
                <a:solidFill>
                  <a:schemeClr val="tx1"/>
                </a:solidFill>
                <a:ea typeface="MS PGothic" pitchFamily="34" charset="-128"/>
                <a:cs typeface="Arial" pitchFamily="34" charset="0"/>
                <a:sym typeface="Wingdings" panose="05000000000000000000" pitchFamily="2" charset="2"/>
              </a:rPr>
              <a:t>Root</a:t>
            </a:r>
            <a:r>
              <a:rPr lang="es-ES" sz="1000" dirty="0">
                <a:solidFill>
                  <a:schemeClr val="tx1"/>
                </a:solidFill>
                <a:ea typeface="MS PGothic" pitchFamily="34" charset="-128"/>
                <a:cs typeface="Arial" pitchFamily="34" charset="0"/>
                <a:sym typeface="Wingdings" panose="05000000000000000000" pitchFamily="2" charset="2"/>
              </a:rPr>
              <a:t> </a:t>
            </a:r>
            <a:r>
              <a:rPr lang="es-ES" sz="1000" dirty="0" err="1">
                <a:solidFill>
                  <a:schemeClr val="tx1"/>
                </a:solidFill>
                <a:ea typeface="MS PGothic" pitchFamily="34" charset="-128"/>
                <a:cs typeface="Arial" pitchFamily="34" charset="0"/>
                <a:sym typeface="Wingdings" panose="05000000000000000000" pitchFamily="2" charset="2"/>
              </a:rPr>
              <a:t>Sequences</a:t>
            </a:r>
            <a:r>
              <a:rPr lang="es-ES" sz="1000" dirty="0">
                <a:solidFill>
                  <a:schemeClr val="tx1"/>
                </a:solidFill>
                <a:ea typeface="MS PGothic" pitchFamily="34" charset="-128"/>
                <a:cs typeface="Arial" pitchFamily="34" charset="0"/>
                <a:sym typeface="Wingdings" panose="05000000000000000000" pitchFamily="2" charset="2"/>
              </a:rPr>
              <a:t> son 0,1,2</a:t>
            </a:r>
            <a:r>
              <a:rPr lang="es-ES" sz="1000" dirty="0" smtClean="0">
                <a:solidFill>
                  <a:schemeClr val="tx1"/>
                </a:solidFill>
                <a:ea typeface="MS PGothic" pitchFamily="34" charset="-128"/>
                <a:cs typeface="Arial" pitchFamily="34" charset="0"/>
                <a:sym typeface="Wingdings" panose="05000000000000000000" pitchFamily="2" charset="2"/>
              </a:rPr>
              <a:t>,…9.</a:t>
            </a:r>
            <a:endParaRPr lang="es-ES" sz="1000" dirty="0">
              <a:solidFill>
                <a:schemeClr val="tx1"/>
              </a:solidFill>
              <a:ea typeface="MS PGothic" pitchFamily="34" charset="-128"/>
              <a:cs typeface="Arial" pitchFamily="34" charset="0"/>
              <a:sym typeface="Wingdings" panose="05000000000000000000" pitchFamily="2" charset="2"/>
            </a:endParaRPr>
          </a:p>
          <a:p>
            <a:r>
              <a:rPr lang="es-ES" sz="1000" dirty="0">
                <a:solidFill>
                  <a:schemeClr val="tx1"/>
                </a:solidFill>
                <a:ea typeface="MS PGothic" pitchFamily="34" charset="-128"/>
                <a:cs typeface="Arial" pitchFamily="34" charset="0"/>
              </a:rPr>
              <a:t>Celda PCI 1 </a:t>
            </a:r>
            <a:r>
              <a:rPr lang="es-ES" sz="1000" dirty="0">
                <a:solidFill>
                  <a:schemeClr val="tx1"/>
                </a:solidFill>
                <a:ea typeface="MS PGothic" pitchFamily="34" charset="-128"/>
                <a:cs typeface="Arial" pitchFamily="34" charset="0"/>
                <a:sym typeface="Wingdings" panose="05000000000000000000" pitchFamily="2" charset="2"/>
              </a:rPr>
              <a:t> 1er RACH </a:t>
            </a:r>
            <a:r>
              <a:rPr lang="es-ES" sz="1000" dirty="0" err="1">
                <a:solidFill>
                  <a:schemeClr val="tx1"/>
                </a:solidFill>
                <a:ea typeface="MS PGothic" pitchFamily="34" charset="-128"/>
                <a:cs typeface="Arial" pitchFamily="34" charset="0"/>
                <a:sym typeface="Wingdings" panose="05000000000000000000" pitchFamily="2" charset="2"/>
              </a:rPr>
              <a:t>Root</a:t>
            </a:r>
            <a:r>
              <a:rPr lang="es-ES" sz="1000" dirty="0">
                <a:solidFill>
                  <a:schemeClr val="tx1"/>
                </a:solidFill>
                <a:ea typeface="MS PGothic" pitchFamily="34" charset="-128"/>
                <a:cs typeface="Arial" pitchFamily="34" charset="0"/>
                <a:sym typeface="Wingdings" panose="05000000000000000000" pitchFamily="2" charset="2"/>
              </a:rPr>
              <a:t> </a:t>
            </a:r>
            <a:r>
              <a:rPr lang="es-ES" sz="1000" dirty="0" err="1">
                <a:solidFill>
                  <a:schemeClr val="tx1"/>
                </a:solidFill>
                <a:ea typeface="MS PGothic" pitchFamily="34" charset="-128"/>
                <a:cs typeface="Arial" pitchFamily="34" charset="0"/>
                <a:sym typeface="Wingdings" panose="05000000000000000000" pitchFamily="2" charset="2"/>
              </a:rPr>
              <a:t>Sequence</a:t>
            </a:r>
            <a:r>
              <a:rPr lang="es-ES" sz="1000" dirty="0">
                <a:solidFill>
                  <a:schemeClr val="tx1"/>
                </a:solidFill>
                <a:ea typeface="MS PGothic" pitchFamily="34" charset="-128"/>
                <a:cs typeface="Arial" pitchFamily="34" charset="0"/>
                <a:sym typeface="Wingdings" panose="05000000000000000000" pitchFamily="2" charset="2"/>
              </a:rPr>
              <a:t> </a:t>
            </a:r>
            <a:r>
              <a:rPr lang="es-ES" sz="1000" dirty="0" smtClean="0">
                <a:solidFill>
                  <a:schemeClr val="tx1"/>
                </a:solidFill>
                <a:ea typeface="MS PGothic" pitchFamily="34" charset="-128"/>
                <a:cs typeface="Arial" pitchFamily="34" charset="0"/>
                <a:sym typeface="Wingdings" panose="05000000000000000000" pitchFamily="2" charset="2"/>
              </a:rPr>
              <a:t>10 </a:t>
            </a:r>
            <a:r>
              <a:rPr lang="es-ES" sz="1000" dirty="0">
                <a:solidFill>
                  <a:schemeClr val="tx1"/>
                </a:solidFill>
                <a:ea typeface="MS PGothic" pitchFamily="34" charset="-128"/>
                <a:cs typeface="Arial" pitchFamily="34" charset="0"/>
                <a:sym typeface="Wingdings" panose="05000000000000000000" pitchFamily="2" charset="2"/>
              </a:rPr>
              <a:t>Sus </a:t>
            </a:r>
            <a:r>
              <a:rPr lang="es-ES" sz="1000" dirty="0" smtClean="0">
                <a:solidFill>
                  <a:schemeClr val="tx1"/>
                </a:solidFill>
                <a:ea typeface="MS PGothic" pitchFamily="34" charset="-128"/>
                <a:cs typeface="Arial" pitchFamily="34" charset="0"/>
                <a:sym typeface="Wingdings" panose="05000000000000000000" pitchFamily="2" charset="2"/>
              </a:rPr>
              <a:t>10 </a:t>
            </a:r>
            <a:r>
              <a:rPr lang="es-ES" sz="1000" dirty="0">
                <a:solidFill>
                  <a:schemeClr val="tx1"/>
                </a:solidFill>
                <a:ea typeface="MS PGothic" pitchFamily="34" charset="-128"/>
                <a:cs typeface="Arial" pitchFamily="34" charset="0"/>
                <a:sym typeface="Wingdings" panose="05000000000000000000" pitchFamily="2" charset="2"/>
              </a:rPr>
              <a:t>RACH </a:t>
            </a:r>
            <a:r>
              <a:rPr lang="es-ES" sz="1000" dirty="0" err="1">
                <a:solidFill>
                  <a:schemeClr val="tx1"/>
                </a:solidFill>
                <a:ea typeface="MS PGothic" pitchFamily="34" charset="-128"/>
                <a:cs typeface="Arial" pitchFamily="34" charset="0"/>
                <a:sym typeface="Wingdings" panose="05000000000000000000" pitchFamily="2" charset="2"/>
              </a:rPr>
              <a:t>Root</a:t>
            </a:r>
            <a:r>
              <a:rPr lang="es-ES" sz="1000" dirty="0">
                <a:solidFill>
                  <a:schemeClr val="tx1"/>
                </a:solidFill>
                <a:ea typeface="MS PGothic" pitchFamily="34" charset="-128"/>
                <a:cs typeface="Arial" pitchFamily="34" charset="0"/>
                <a:sym typeface="Wingdings" panose="05000000000000000000" pitchFamily="2" charset="2"/>
              </a:rPr>
              <a:t> </a:t>
            </a:r>
            <a:r>
              <a:rPr lang="es-ES" sz="1000" dirty="0" err="1">
                <a:solidFill>
                  <a:schemeClr val="tx1"/>
                </a:solidFill>
                <a:ea typeface="MS PGothic" pitchFamily="34" charset="-128"/>
                <a:cs typeface="Arial" pitchFamily="34" charset="0"/>
                <a:sym typeface="Wingdings" panose="05000000000000000000" pitchFamily="2" charset="2"/>
              </a:rPr>
              <a:t>Sequences</a:t>
            </a:r>
            <a:r>
              <a:rPr lang="es-ES" sz="1000" dirty="0">
                <a:solidFill>
                  <a:schemeClr val="tx1"/>
                </a:solidFill>
                <a:ea typeface="MS PGothic" pitchFamily="34" charset="-128"/>
                <a:cs typeface="Arial" pitchFamily="34" charset="0"/>
                <a:sym typeface="Wingdings" panose="05000000000000000000" pitchFamily="2" charset="2"/>
              </a:rPr>
              <a:t> son </a:t>
            </a:r>
            <a:r>
              <a:rPr lang="es-ES" sz="1000" dirty="0" smtClean="0">
                <a:solidFill>
                  <a:schemeClr val="tx1"/>
                </a:solidFill>
                <a:ea typeface="MS PGothic" pitchFamily="34" charset="-128"/>
                <a:cs typeface="Arial" pitchFamily="34" charset="0"/>
                <a:sym typeface="Wingdings" panose="05000000000000000000" pitchFamily="2" charset="2"/>
              </a:rPr>
              <a:t>10,11,12,…19.</a:t>
            </a:r>
          </a:p>
          <a:p>
            <a:r>
              <a:rPr lang="es-ES" sz="1000" dirty="0" smtClean="0">
                <a:solidFill>
                  <a:schemeClr val="tx1"/>
                </a:solidFill>
                <a:ea typeface="MS PGothic" pitchFamily="34" charset="-128"/>
                <a:cs typeface="Arial" pitchFamily="34" charset="0"/>
                <a:sym typeface="Wingdings" panose="05000000000000000000" pitchFamily="2" charset="2"/>
              </a:rPr>
              <a:t>Etc.</a:t>
            </a:r>
            <a:endParaRPr lang="es-ES" sz="1000" dirty="0">
              <a:solidFill>
                <a:schemeClr val="tx1"/>
              </a:solidFill>
              <a:ea typeface="MS PGothic" pitchFamily="34" charset="-128"/>
              <a:cs typeface="Arial" pitchFamily="34" charset="0"/>
              <a:sym typeface="Wingdings" panose="05000000000000000000" pitchFamily="2" charset="2"/>
            </a:endParaRPr>
          </a:p>
          <a:p>
            <a:pPr marL="0" indent="0">
              <a:buFont typeface="Arial" pitchFamily="34" charset="0"/>
              <a:buNone/>
            </a:pPr>
            <a:endParaRPr lang="es-ES" sz="1000" dirty="0">
              <a:solidFill>
                <a:schemeClr val="tx1"/>
              </a:solidFill>
              <a:ea typeface="MS PGothic" pitchFamily="34" charset="-128"/>
              <a:cs typeface="Arial" pitchFamily="34" charset="0"/>
              <a:sym typeface="Wingdings" panose="05000000000000000000" pitchFamily="2" charset="2"/>
            </a:endParaRPr>
          </a:p>
        </p:txBody>
      </p:sp>
      <p:graphicFrame>
        <p:nvGraphicFramePr>
          <p:cNvPr id="10" name="9 Objeto"/>
          <p:cNvGraphicFramePr>
            <a:graphicFrameLocks noChangeAspect="1"/>
          </p:cNvGraphicFramePr>
          <p:nvPr>
            <p:extLst>
              <p:ext uri="{D42A27DB-BD31-4B8C-83A1-F6EECF244321}">
                <p14:modId xmlns:p14="http://schemas.microsoft.com/office/powerpoint/2010/main" val="1206505043"/>
              </p:ext>
            </p:extLst>
          </p:nvPr>
        </p:nvGraphicFramePr>
        <p:xfrm>
          <a:off x="6535479" y="4002816"/>
          <a:ext cx="914400" cy="771525"/>
        </p:xfrm>
        <a:graphic>
          <a:graphicData uri="http://schemas.openxmlformats.org/presentationml/2006/ole">
            <mc:AlternateContent xmlns:mc="http://schemas.openxmlformats.org/markup-compatibility/2006">
              <mc:Choice xmlns:v="urn:schemas-microsoft-com:vml" Requires="v">
                <p:oleObj spid="_x0000_s13413" name="Worksheet" showAsIcon="1" r:id="rId4" imgW="914400" imgH="771480" progId="Excel.Sheet.8">
                  <p:embed/>
                </p:oleObj>
              </mc:Choice>
              <mc:Fallback>
                <p:oleObj name="Worksheet" showAsIcon="1" r:id="rId4" imgW="914400" imgH="771480" progId="Excel.Sheet.8">
                  <p:embed/>
                  <p:pic>
                    <p:nvPicPr>
                      <p:cNvPr id="0" name=""/>
                      <p:cNvPicPr/>
                      <p:nvPr/>
                    </p:nvPicPr>
                    <p:blipFill>
                      <a:blip r:embed="rId5"/>
                      <a:stretch>
                        <a:fillRect/>
                      </a:stretch>
                    </p:blipFill>
                    <p:spPr>
                      <a:xfrm>
                        <a:off x="6535479" y="4002816"/>
                        <a:ext cx="914400" cy="771525"/>
                      </a:xfrm>
                      <a:prstGeom prst="rect">
                        <a:avLst/>
                      </a:prstGeom>
                    </p:spPr>
                  </p:pic>
                </p:oleObj>
              </mc:Fallback>
            </mc:AlternateContent>
          </a:graphicData>
        </a:graphic>
      </p:graphicFrame>
      <p:pic>
        <p:nvPicPr>
          <p:cNvPr id="133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17" y="5089796"/>
            <a:ext cx="8579998" cy="415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4445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Control de cambios</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a:t>
            </a:fld>
            <a:endParaRPr lang="en-GB"/>
          </a:p>
        </p:txBody>
      </p:sp>
      <p:graphicFrame>
        <p:nvGraphicFramePr>
          <p:cNvPr id="9" name="8 Marcador de contenido"/>
          <p:cNvGraphicFramePr>
            <a:graphicFrameLocks noGrp="1"/>
          </p:cNvGraphicFramePr>
          <p:nvPr>
            <p:ph idx="1"/>
            <p:extLst>
              <p:ext uri="{D42A27DB-BD31-4B8C-83A1-F6EECF244321}">
                <p14:modId xmlns:p14="http://schemas.microsoft.com/office/powerpoint/2010/main" val="1230583037"/>
              </p:ext>
            </p:extLst>
          </p:nvPr>
        </p:nvGraphicFramePr>
        <p:xfrm>
          <a:off x="598312" y="1130300"/>
          <a:ext cx="7868356" cy="3460750"/>
        </p:xfrm>
        <a:graphic>
          <a:graphicData uri="http://schemas.openxmlformats.org/drawingml/2006/table">
            <a:tbl>
              <a:tblPr/>
              <a:tblGrid>
                <a:gridCol w="875565"/>
                <a:gridCol w="1214848"/>
                <a:gridCol w="875565"/>
                <a:gridCol w="1706680"/>
                <a:gridCol w="44450"/>
                <a:gridCol w="875565"/>
                <a:gridCol w="875565"/>
                <a:gridCol w="1400118"/>
              </a:tblGrid>
              <a:tr h="361950">
                <a:tc gridSpan="3">
                  <a:txBody>
                    <a:bodyPr/>
                    <a:lstStyle/>
                    <a:p>
                      <a:pPr algn="l" fontAlgn="b"/>
                      <a:r>
                        <a:rPr lang="en-GB" sz="2200" b="0" i="0" u="none" strike="noStrike" dirty="0">
                          <a:solidFill>
                            <a:srgbClr val="FFFFFF"/>
                          </a:solidFill>
                          <a:effectLst/>
                          <a:latin typeface="Calibri"/>
                        </a:rPr>
                        <a:t>Tracking</a:t>
                      </a:r>
                    </a:p>
                  </a:txBody>
                  <a:tcPr marL="9525" marR="9525" marT="9525" marB="0" anchor="b">
                    <a:lnL>
                      <a:noFill/>
                    </a:lnL>
                    <a:lnR>
                      <a:noFill/>
                    </a:lnR>
                    <a:lnT>
                      <a:noFill/>
                    </a:lnT>
                    <a:lnB>
                      <a:noFill/>
                    </a:lnB>
                    <a:solidFill>
                      <a:srgbClr val="FF0000"/>
                    </a:solidFill>
                  </a:tcPr>
                </a:tc>
                <a:tc hMerge="1">
                  <a:txBody>
                    <a:bodyPr/>
                    <a:lstStyle/>
                    <a:p>
                      <a:endParaRPr lang="en-GB"/>
                    </a:p>
                  </a:txBody>
                  <a:tcPr/>
                </a:tc>
                <a:tc hMerge="1">
                  <a:txBody>
                    <a:bodyPr/>
                    <a:lstStyle/>
                    <a:p>
                      <a:endParaRPr lang="en-GB"/>
                    </a:p>
                  </a:txBody>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dirty="0">
                          <a:solidFill>
                            <a:srgbClr val="000000"/>
                          </a:solidFill>
                          <a:effectLst/>
                          <a:latin typeface="Calibri"/>
                        </a:rPr>
                        <a:t> </a:t>
                      </a:r>
                    </a:p>
                  </a:txBody>
                  <a:tcPr marL="9525" marR="9525" marT="9525" marB="0" anchor="b">
                    <a:lnL>
                      <a:noFill/>
                    </a:lnL>
                    <a:lnR>
                      <a:noFill/>
                    </a:lnR>
                    <a:lnT>
                      <a:noFill/>
                    </a:lnT>
                    <a:lnB>
                      <a:noFill/>
                    </a:lnB>
                    <a:solidFill>
                      <a:srgbClr val="FFFFFF"/>
                    </a:solidFill>
                  </a:tcPr>
                </a:tc>
              </a:tr>
              <a:tr h="190500">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a:noFill/>
                    </a:lnB>
                    <a:solidFill>
                      <a:srgbClr val="FFFFFF"/>
                    </a:solidFill>
                  </a:tcPr>
                </a:tc>
              </a:tr>
              <a:tr h="200025">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c>
                  <a:txBody>
                    <a:bodyPr/>
                    <a:lstStyle/>
                    <a:p>
                      <a:pPr algn="l" fontAlgn="b"/>
                      <a:r>
                        <a:rPr lang="en-GB" sz="1000" b="0" i="0" u="none" strike="noStrike">
                          <a:solidFill>
                            <a:srgbClr val="000000"/>
                          </a:solidFill>
                          <a:effectLst/>
                          <a:latin typeface="Calibri"/>
                        </a:rPr>
                        <a:t> </a:t>
                      </a:r>
                    </a:p>
                  </a:txBody>
                  <a:tcPr marL="9525" marR="9525" marT="9525" marB="0" anchor="b">
                    <a:lnL>
                      <a:noFill/>
                    </a:lnL>
                    <a:lnR>
                      <a:noFill/>
                    </a:lnR>
                    <a:lnT>
                      <a:noFill/>
                    </a:lnT>
                    <a:lnB w="19050" cap="flat" cmpd="sng" algn="ctr">
                      <a:solidFill>
                        <a:srgbClr val="FFFFFF"/>
                      </a:solidFill>
                      <a:prstDash val="solid"/>
                      <a:round/>
                      <a:headEnd type="none" w="med" len="med"/>
                      <a:tailEnd type="none" w="med" len="med"/>
                    </a:lnB>
                    <a:solidFill>
                      <a:srgbClr val="FFFFFF"/>
                    </a:solidFill>
                  </a:tcPr>
                </a:tc>
              </a:tr>
              <a:tr h="298450">
                <a:tc>
                  <a:txBody>
                    <a:bodyPr/>
                    <a:lstStyle/>
                    <a:p>
                      <a:pPr algn="l" fontAlgn="b"/>
                      <a:r>
                        <a:rPr lang="en-GB" sz="1000" b="1" i="0" u="none" strike="noStrike">
                          <a:solidFill>
                            <a:srgbClr val="FFFFFF"/>
                          </a:solidFill>
                          <a:effectLst/>
                          <a:latin typeface="Calibri"/>
                        </a:rPr>
                        <a:t>Versión</a:t>
                      </a:r>
                    </a:p>
                  </a:txBody>
                  <a:tcPr marL="9525" marR="9525" marT="9525"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a:txBody>
                    <a:bodyPr/>
                    <a:lstStyle/>
                    <a:p>
                      <a:pPr algn="l" fontAlgn="b"/>
                      <a:r>
                        <a:rPr lang="en-GB" sz="1000" b="1" i="0" u="none" strike="noStrike">
                          <a:solidFill>
                            <a:srgbClr val="FFFFFF"/>
                          </a:solidFill>
                          <a:effectLst/>
                          <a:latin typeface="Calibri"/>
                        </a:rPr>
                        <a:t>Fecha Actualización</a:t>
                      </a:r>
                    </a:p>
                  </a:txBody>
                  <a:tcPr marL="9525" marR="9525" marT="9525"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gridSpan="2">
                  <a:txBody>
                    <a:bodyPr/>
                    <a:lstStyle/>
                    <a:p>
                      <a:pPr algn="l" fontAlgn="b"/>
                      <a:r>
                        <a:rPr lang="en-GB" sz="1000" b="1" i="0" u="none" strike="noStrike">
                          <a:solidFill>
                            <a:srgbClr val="FFFFFF"/>
                          </a:solidFill>
                          <a:effectLst/>
                          <a:latin typeface="Calibri"/>
                        </a:rPr>
                        <a:t>Autor</a:t>
                      </a:r>
                    </a:p>
                  </a:txBody>
                  <a:tcPr marL="9525" marR="9525" marT="9525"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hMerge="1">
                  <a:txBody>
                    <a:bodyPr/>
                    <a:lstStyle/>
                    <a:p>
                      <a:endParaRPr lang="en-GB"/>
                    </a:p>
                  </a:txBody>
                  <a:tcPr/>
                </a:tc>
                <a:tc gridSpan="4">
                  <a:txBody>
                    <a:bodyPr/>
                    <a:lstStyle/>
                    <a:p>
                      <a:pPr algn="l" fontAlgn="b"/>
                      <a:r>
                        <a:rPr lang="en-GB" sz="1000" b="1" i="0" u="none" strike="noStrike">
                          <a:solidFill>
                            <a:srgbClr val="FFFFFF"/>
                          </a:solidFill>
                          <a:effectLst/>
                          <a:latin typeface="Calibri"/>
                        </a:rPr>
                        <a:t>Modificaciones</a:t>
                      </a:r>
                    </a:p>
                  </a:txBody>
                  <a:tcPr marL="9525" marR="9525" marT="9525" marB="0" anchor="b">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209550">
                <a:tc>
                  <a:txBody>
                    <a:bodyPr/>
                    <a:lstStyle/>
                    <a:p>
                      <a:pPr algn="r" fontAlgn="t"/>
                      <a:r>
                        <a:rPr lang="en-GB" sz="1000" b="1" i="0" u="none" strike="noStrike">
                          <a:solidFill>
                            <a:srgbClr val="000000"/>
                          </a:solidFill>
                          <a:effectLst/>
                          <a:latin typeface="Calibri"/>
                        </a:rPr>
                        <a:t>1</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r" fontAlgn="t"/>
                      <a:r>
                        <a:rPr lang="en-GB" sz="1000" b="1" i="0" u="none" strike="noStrike" dirty="0" smtClean="0">
                          <a:solidFill>
                            <a:srgbClr val="000000"/>
                          </a:solidFill>
                          <a:effectLst/>
                          <a:latin typeface="Calibri"/>
                        </a:rPr>
                        <a:t>30/05/2014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algn="ctr" fontAlgn="t"/>
                      <a:r>
                        <a:rPr lang="en-GB" sz="1000" b="1" i="0" u="none" strike="noStrike" dirty="0" smtClean="0">
                          <a:solidFill>
                            <a:srgbClr val="000000"/>
                          </a:solidFill>
                          <a:effectLst/>
                          <a:latin typeface="Calibri"/>
                        </a:rPr>
                        <a:t>Local Performance</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n-GB" sz="900" b="0" i="0" u="none" strike="noStrike" dirty="0">
                          <a:solidFill>
                            <a:srgbClr val="000000"/>
                          </a:solidFill>
                          <a:effectLst/>
                          <a:latin typeface="Calibri"/>
                        </a:rPr>
                        <a:t>First </a:t>
                      </a:r>
                      <a:r>
                        <a:rPr lang="en-GB" sz="900" b="0" i="0" u="none" strike="noStrike" dirty="0" smtClean="0">
                          <a:solidFill>
                            <a:srgbClr val="000000"/>
                          </a:solidFill>
                          <a:effectLst/>
                          <a:latin typeface="Calibri"/>
                        </a:rPr>
                        <a:t>version</a:t>
                      </a:r>
                      <a:endParaRPr lang="en-GB" sz="900" b="0"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209550">
                <a:tc>
                  <a:txBody>
                    <a:bodyPr/>
                    <a:lstStyle/>
                    <a:p>
                      <a:pPr algn="r" fontAlgn="t"/>
                      <a:r>
                        <a:rPr lang="en-GB" sz="1000" b="1" i="0" u="none" strike="noStrike" dirty="0" smtClean="0">
                          <a:solidFill>
                            <a:srgbClr val="000000"/>
                          </a:solidFill>
                          <a:effectLst/>
                          <a:latin typeface="Calibri"/>
                        </a:rPr>
                        <a:t>2</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r" fontAlgn="t"/>
                      <a:r>
                        <a:rPr lang="en-GB" sz="1000" b="1" i="0" u="none" strike="noStrike" dirty="0" smtClean="0">
                          <a:solidFill>
                            <a:srgbClr val="000000"/>
                          </a:solidFill>
                          <a:effectLst/>
                          <a:latin typeface="Calibri"/>
                        </a:rPr>
                        <a:t>03/09/2014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algn="ctr" fontAlgn="t"/>
                      <a:r>
                        <a:rPr lang="en-GB" sz="1000" b="1" i="0" u="none" strike="noStrike" dirty="0" smtClean="0">
                          <a:solidFill>
                            <a:srgbClr val="000000"/>
                          </a:solidFill>
                          <a:effectLst/>
                          <a:latin typeface="Calibri"/>
                        </a:rPr>
                        <a:t>VF-ES</a:t>
                      </a:r>
                      <a:r>
                        <a:rPr lang="en-GB" sz="1000" b="1" i="0" u="none" strike="noStrike" baseline="0" dirty="0" smtClean="0">
                          <a:solidFill>
                            <a:srgbClr val="000000"/>
                          </a:solidFill>
                          <a:effectLst/>
                          <a:latin typeface="Calibri"/>
                        </a:rPr>
                        <a:t> NNPO - Mobile</a:t>
                      </a:r>
                      <a:r>
                        <a:rPr lang="en-GB" sz="1000" b="1" i="0" u="none" strike="noStrike" dirty="0" smtClean="0">
                          <a:solidFill>
                            <a:srgbClr val="000000"/>
                          </a:solidFill>
                          <a:effectLst/>
                          <a:latin typeface="Calibri"/>
                        </a:rPr>
                        <a:t> Optimization</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n-GB" sz="900" b="0" i="0" u="none" strike="noStrike" dirty="0" smtClean="0">
                          <a:solidFill>
                            <a:srgbClr val="000000"/>
                          </a:solidFill>
                          <a:effectLst/>
                          <a:latin typeface="Calibri"/>
                        </a:rPr>
                        <a:t>L800 included</a:t>
                      </a:r>
                      <a:endParaRPr lang="en-GB" sz="900" b="0"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209550">
                <a:tc>
                  <a:txBody>
                    <a:bodyPr/>
                    <a:lstStyle/>
                    <a:p>
                      <a:pPr algn="r" fontAlgn="t"/>
                      <a:r>
                        <a:rPr lang="en-GB" sz="1000" b="1" i="0" u="none" strike="noStrike" dirty="0" smtClean="0">
                          <a:solidFill>
                            <a:srgbClr val="000000"/>
                          </a:solidFill>
                          <a:effectLst/>
                          <a:latin typeface="Calibri"/>
                        </a:rPr>
                        <a:t>3</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GB" sz="1000" b="1" i="0" u="none" strike="noStrike" dirty="0" smtClean="0">
                          <a:solidFill>
                            <a:srgbClr val="000000"/>
                          </a:solidFill>
                          <a:effectLst/>
                          <a:latin typeface="Calibri"/>
                        </a:rPr>
                        <a:t>05/09/2014</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GB" sz="1000" b="1" i="0" u="none" strike="noStrike" dirty="0" smtClean="0">
                          <a:solidFill>
                            <a:srgbClr val="000000"/>
                          </a:solidFill>
                          <a:effectLst/>
                          <a:latin typeface="Calibri"/>
                        </a:rPr>
                        <a:t>VF-ES</a:t>
                      </a:r>
                      <a:r>
                        <a:rPr lang="en-GB" sz="1000" b="1" i="0" u="none" strike="noStrike" baseline="0" dirty="0" smtClean="0">
                          <a:solidFill>
                            <a:srgbClr val="000000"/>
                          </a:solidFill>
                          <a:effectLst/>
                          <a:latin typeface="Calibri"/>
                        </a:rPr>
                        <a:t> NNPO - Mobile</a:t>
                      </a:r>
                      <a:r>
                        <a:rPr lang="en-GB" sz="1000" b="1" i="0" u="none" strike="noStrike" dirty="0" smtClean="0">
                          <a:solidFill>
                            <a:srgbClr val="000000"/>
                          </a:solidFill>
                          <a:effectLst/>
                          <a:latin typeface="Calibri"/>
                        </a:rPr>
                        <a:t> Optimization</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900" b="0" i="0" u="none" strike="noStrike" dirty="0" smtClean="0">
                          <a:solidFill>
                            <a:srgbClr val="000000"/>
                          </a:solidFill>
                          <a:effectLst/>
                          <a:latin typeface="Calibri"/>
                        </a:rPr>
                        <a:t>Neighbours Strategy</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209550">
                <a:tc>
                  <a:txBody>
                    <a:bodyPr/>
                    <a:lstStyle/>
                    <a:p>
                      <a:pPr algn="r" fontAlgn="t"/>
                      <a:r>
                        <a:rPr lang="en-GB" sz="1000" b="1" i="0" u="none" strike="noStrike" dirty="0" smtClean="0">
                          <a:solidFill>
                            <a:srgbClr val="000000"/>
                          </a:solidFill>
                          <a:effectLst/>
                          <a:latin typeface="Calibri"/>
                        </a:rPr>
                        <a:t>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r" fontAlgn="t"/>
                      <a:r>
                        <a:rPr lang="en-GB" sz="1000" b="1" i="0" u="none" strike="noStrike" dirty="0" smtClean="0">
                          <a:solidFill>
                            <a:srgbClr val="000000"/>
                          </a:solidFill>
                          <a:effectLst/>
                          <a:latin typeface="Calibri"/>
                        </a:rPr>
                        <a:t>01/12/2014</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GB" sz="1000" b="1" i="0" u="none" strike="noStrike" dirty="0" smtClean="0">
                          <a:solidFill>
                            <a:srgbClr val="000000"/>
                          </a:solidFill>
                          <a:effectLst/>
                          <a:latin typeface="Calibri"/>
                        </a:rPr>
                        <a:t>VF-ES</a:t>
                      </a:r>
                      <a:r>
                        <a:rPr lang="en-GB" sz="1000" b="1" i="0" u="none" strike="noStrike" baseline="0" dirty="0" smtClean="0">
                          <a:solidFill>
                            <a:srgbClr val="000000"/>
                          </a:solidFill>
                          <a:effectLst/>
                          <a:latin typeface="Calibri"/>
                        </a:rPr>
                        <a:t> NNPO - Mobile</a:t>
                      </a:r>
                      <a:r>
                        <a:rPr lang="en-GB" sz="1000" b="1" i="0" u="none" strike="noStrike" dirty="0" smtClean="0">
                          <a:solidFill>
                            <a:srgbClr val="000000"/>
                          </a:solidFill>
                          <a:effectLst/>
                          <a:latin typeface="Calibri"/>
                        </a:rPr>
                        <a:t> Optimization</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n-GB" sz="900" b="0" i="0" u="none" strike="noStrike" dirty="0" smtClean="0">
                          <a:solidFill>
                            <a:srgbClr val="000000"/>
                          </a:solidFill>
                          <a:effectLst/>
                          <a:latin typeface="Calibri"/>
                        </a:rPr>
                        <a:t>L2100 included</a:t>
                      </a:r>
                      <a:endParaRPr lang="en-GB" sz="900" b="0"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hMerge="1">
                  <a:txBody>
                    <a:bodyPr/>
                    <a:lstStyle/>
                    <a:p>
                      <a:endParaRPr lang="en-GB"/>
                    </a:p>
                  </a:txBody>
                  <a:tcPr/>
                </a:tc>
                <a:tc hMerge="1">
                  <a:txBody>
                    <a:bodyPr/>
                    <a:lstStyle/>
                    <a:p>
                      <a:endParaRPr lang="en-GB"/>
                    </a:p>
                  </a:txBody>
                  <a:tcPr/>
                </a:tc>
              </a:tr>
              <a:tr h="209550">
                <a:tc>
                  <a:txBody>
                    <a:bodyPr/>
                    <a:lstStyle/>
                    <a:p>
                      <a:pPr algn="r" fontAlgn="t"/>
                      <a:r>
                        <a:rPr lang="en-GB" sz="1000" b="1" i="0" u="none" strike="noStrike" dirty="0" smtClean="0">
                          <a:solidFill>
                            <a:srgbClr val="000000"/>
                          </a:solidFill>
                          <a:effectLst/>
                          <a:latin typeface="Calibri"/>
                        </a:rPr>
                        <a:t>5</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r" fontAlgn="t"/>
                      <a:r>
                        <a:rPr lang="en-GB" sz="1000" b="1" i="0" u="none" strike="noStrike" dirty="0" smtClean="0">
                          <a:solidFill>
                            <a:srgbClr val="000000"/>
                          </a:solidFill>
                          <a:effectLst/>
                          <a:latin typeface="Calibri"/>
                        </a:rPr>
                        <a:t>12/01/2015</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GB" sz="1000" b="1" i="0" u="none" strike="noStrike" dirty="0" smtClean="0">
                          <a:solidFill>
                            <a:srgbClr val="000000"/>
                          </a:solidFill>
                          <a:effectLst/>
                          <a:latin typeface="Calibri"/>
                        </a:rPr>
                        <a:t>VF-ES</a:t>
                      </a:r>
                      <a:r>
                        <a:rPr lang="en-GB" sz="1000" b="1" i="0" u="none" strike="noStrike" baseline="0" dirty="0" smtClean="0">
                          <a:solidFill>
                            <a:srgbClr val="000000"/>
                          </a:solidFill>
                          <a:effectLst/>
                          <a:latin typeface="Calibri"/>
                        </a:rPr>
                        <a:t> NNPO - Mobile</a:t>
                      </a:r>
                      <a:r>
                        <a:rPr lang="en-GB" sz="1000" b="1" i="0" u="none" strike="noStrike" dirty="0" smtClean="0">
                          <a:solidFill>
                            <a:srgbClr val="000000"/>
                          </a:solidFill>
                          <a:effectLst/>
                          <a:latin typeface="Calibri"/>
                        </a:rPr>
                        <a:t> Optimization</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n-GB" sz="900" b="0" i="0" u="none" strike="noStrike" dirty="0" smtClean="0">
                          <a:solidFill>
                            <a:srgbClr val="000000"/>
                          </a:solidFill>
                          <a:effectLst/>
                          <a:latin typeface="Calibri"/>
                        </a:rPr>
                        <a:t>Reselection parameter</a:t>
                      </a:r>
                      <a:r>
                        <a:rPr lang="en-GB" sz="900" b="0" i="0" u="none" strike="noStrike" baseline="0" dirty="0" smtClean="0">
                          <a:solidFill>
                            <a:srgbClr val="000000"/>
                          </a:solidFill>
                          <a:effectLst/>
                          <a:latin typeface="Calibri"/>
                        </a:rPr>
                        <a:t> (</a:t>
                      </a:r>
                      <a:r>
                        <a:rPr lang="en-GB" sz="900" b="1" i="0" u="none" strike="noStrike" baseline="0" dirty="0" err="1" smtClean="0">
                          <a:solidFill>
                            <a:srgbClr val="000000"/>
                          </a:solidFill>
                          <a:effectLst/>
                          <a:latin typeface="Calibri"/>
                        </a:rPr>
                        <a:t>threshHigh</a:t>
                      </a:r>
                      <a:r>
                        <a:rPr lang="en-GB" sz="900" b="0" i="0" u="none" strike="noStrike" baseline="0" dirty="0" smtClean="0">
                          <a:solidFill>
                            <a:srgbClr val="000000"/>
                          </a:solidFill>
                          <a:effectLst/>
                          <a:latin typeface="Calibri"/>
                        </a:rPr>
                        <a:t> )changed</a:t>
                      </a:r>
                      <a:endParaRPr lang="en-GB" sz="900" b="0"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09550">
                <a:tc>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GB" sz="1000" b="1" i="0" u="none" strike="noStrike" kern="1200" dirty="0" smtClean="0">
                          <a:solidFill>
                            <a:srgbClr val="000000"/>
                          </a:solidFill>
                          <a:effectLst/>
                          <a:latin typeface="Calibri"/>
                          <a:ea typeface="+mn-ea"/>
                          <a:cs typeface="+mn-cs"/>
                        </a:rPr>
                        <a:t>5.1</a:t>
                      </a:r>
                      <a:endParaRPr lang="en-GB" sz="1000" b="1" i="0" u="none" strike="noStrike" kern="1200" dirty="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marL="0" marR="0" indent="0" algn="r" defTabSz="914400" rtl="0" eaLnBrk="1" fontAlgn="t" latinLnBrk="0" hangingPunct="1">
                        <a:lnSpc>
                          <a:spcPct val="100000"/>
                        </a:lnSpc>
                        <a:spcBef>
                          <a:spcPts val="0"/>
                        </a:spcBef>
                        <a:spcAft>
                          <a:spcPts val="0"/>
                        </a:spcAft>
                        <a:buClrTx/>
                        <a:buSzTx/>
                        <a:buFontTx/>
                        <a:buNone/>
                        <a:tabLst/>
                        <a:defRPr/>
                      </a:pPr>
                      <a:r>
                        <a:rPr lang="en-GB" sz="1000" b="1" i="0" u="none" strike="noStrike" kern="1200" dirty="0" smtClean="0">
                          <a:solidFill>
                            <a:srgbClr val="000000"/>
                          </a:solidFill>
                          <a:effectLst/>
                          <a:latin typeface="Calibri"/>
                          <a:ea typeface="+mn-ea"/>
                          <a:cs typeface="+mn-cs"/>
                        </a:rPr>
                        <a:t>22/01/2015</a:t>
                      </a:r>
                      <a:endParaRPr lang="en-GB" sz="1000" b="1" i="0" u="none" strike="noStrike" kern="1200" dirty="0">
                        <a:solidFill>
                          <a:srgbClr val="000000"/>
                        </a:solidFill>
                        <a:effectLst/>
                        <a:latin typeface="Calibri"/>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GB" sz="1000" b="1" i="0" u="none" strike="noStrike" dirty="0" smtClean="0">
                          <a:solidFill>
                            <a:srgbClr val="000000"/>
                          </a:solidFill>
                          <a:effectLst/>
                          <a:latin typeface="Calibri"/>
                        </a:rPr>
                        <a:t>VF-ES</a:t>
                      </a:r>
                      <a:r>
                        <a:rPr lang="en-GB" sz="1000" b="1" i="0" u="none" strike="noStrike" baseline="0" dirty="0" smtClean="0">
                          <a:solidFill>
                            <a:srgbClr val="000000"/>
                          </a:solidFill>
                          <a:effectLst/>
                          <a:latin typeface="Calibri"/>
                        </a:rPr>
                        <a:t> NNPO - Mobile</a:t>
                      </a:r>
                      <a:r>
                        <a:rPr lang="en-GB" sz="1000" b="1" i="0" u="none" strike="noStrike" dirty="0" smtClean="0">
                          <a:solidFill>
                            <a:srgbClr val="000000"/>
                          </a:solidFill>
                          <a:effectLst/>
                          <a:latin typeface="Calibri"/>
                        </a:rPr>
                        <a:t> Optimization</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GB" sz="1000" b="0" i="0" u="none" strike="noStrike" dirty="0" smtClean="0">
                          <a:solidFill>
                            <a:srgbClr val="000000"/>
                          </a:solidFill>
                          <a:effectLst/>
                          <a:latin typeface="Calibri"/>
                        </a:rPr>
                        <a:t>Reselection parameter</a:t>
                      </a:r>
                      <a:r>
                        <a:rPr lang="en-GB" sz="1000" b="0" i="0" u="none" strike="noStrike" baseline="0" dirty="0" smtClean="0">
                          <a:solidFill>
                            <a:srgbClr val="000000"/>
                          </a:solidFill>
                          <a:effectLst/>
                          <a:latin typeface="Calibri"/>
                        </a:rPr>
                        <a:t> (</a:t>
                      </a:r>
                      <a:r>
                        <a:rPr lang="en-GB" sz="1000" b="1" i="0" u="none" strike="noStrike" baseline="0" dirty="0" err="1" smtClean="0">
                          <a:solidFill>
                            <a:srgbClr val="000000"/>
                          </a:solidFill>
                          <a:effectLst/>
                          <a:latin typeface="Calibri"/>
                        </a:rPr>
                        <a:t>threshHigh</a:t>
                      </a:r>
                      <a:r>
                        <a:rPr lang="en-GB" sz="1000" b="0" i="0" u="none" strike="noStrike" baseline="0" dirty="0" smtClean="0">
                          <a:solidFill>
                            <a:srgbClr val="000000"/>
                          </a:solidFill>
                          <a:effectLst/>
                          <a:latin typeface="Calibri"/>
                        </a:rPr>
                        <a:t> )corrected, and </a:t>
                      </a:r>
                      <a:r>
                        <a:rPr lang="en-GB" sz="1000" b="0" i="0" u="none" strike="noStrike" baseline="0" dirty="0" err="1" smtClean="0">
                          <a:solidFill>
                            <a:srgbClr val="000000"/>
                          </a:solidFill>
                          <a:effectLst/>
                          <a:latin typeface="Calibri"/>
                        </a:rPr>
                        <a:t>anrInterFreqState</a:t>
                      </a:r>
                      <a:r>
                        <a:rPr lang="en-GB" sz="1000" b="0" i="0" u="none" strike="noStrike" baseline="0" dirty="0" smtClean="0">
                          <a:solidFill>
                            <a:srgbClr val="000000"/>
                          </a:solidFill>
                          <a:effectLst/>
                          <a:latin typeface="Calibri"/>
                        </a:rPr>
                        <a:t> detailed</a:t>
                      </a:r>
                      <a:endParaRPr lang="en-GB" sz="1000" b="0" i="0" u="none" strike="noStrike" dirty="0" smtClean="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900" b="0" i="0" u="none" strike="noStrike" kern="1200" dirty="0">
                        <a:solidFill>
                          <a:srgbClr val="000000"/>
                        </a:solidFill>
                        <a:effectLst/>
                        <a:latin typeface="Calibri"/>
                        <a:ea typeface="+mn-ea"/>
                        <a:cs typeface="+mn-cs"/>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900" b="0" i="0" u="none" strike="noStrike" kern="1200" dirty="0">
                        <a:solidFill>
                          <a:srgbClr val="000000"/>
                        </a:solidFill>
                        <a:effectLst/>
                        <a:latin typeface="Calibri"/>
                        <a:ea typeface="+mn-ea"/>
                        <a:cs typeface="+mn-cs"/>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900" b="0" i="0" u="none" strike="noStrike" kern="1200" dirty="0">
                        <a:solidFill>
                          <a:srgbClr val="000000"/>
                        </a:solidFill>
                        <a:effectLst/>
                        <a:latin typeface="Calibri"/>
                        <a:ea typeface="+mn-ea"/>
                        <a:cs typeface="+mn-cs"/>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09550">
                <a:tc>
                  <a:txBody>
                    <a:bodyPr/>
                    <a:lstStyle/>
                    <a:p>
                      <a:pPr algn="r" fontAlgn="t"/>
                      <a:r>
                        <a:rPr lang="en-GB" sz="1000" b="1" i="0" u="none" strike="noStrike" kern="1200" dirty="0" smtClean="0">
                          <a:solidFill>
                            <a:srgbClr val="000000"/>
                          </a:solidFill>
                          <a:effectLst/>
                          <a:latin typeface="Calibri"/>
                          <a:ea typeface="+mn-ea"/>
                          <a:cs typeface="+mn-cs"/>
                        </a:rPr>
                        <a:t>5.2</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r" fontAlgn="t"/>
                      <a:r>
                        <a:rPr lang="en-GB" sz="1000" b="1" i="0" u="none" strike="noStrike" kern="1200" dirty="0" smtClean="0">
                          <a:solidFill>
                            <a:srgbClr val="000000"/>
                          </a:solidFill>
                          <a:effectLst/>
                          <a:latin typeface="Calibri"/>
                          <a:ea typeface="+mn-ea"/>
                          <a:cs typeface="+mn-cs"/>
                        </a:rPr>
                        <a:t>27/01/2015</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GB" sz="1000" b="1" i="0" u="none" strike="noStrike" dirty="0" smtClean="0">
                          <a:solidFill>
                            <a:srgbClr val="000000"/>
                          </a:solidFill>
                          <a:effectLst/>
                          <a:latin typeface="Calibri"/>
                        </a:rPr>
                        <a:t>VF-ES</a:t>
                      </a:r>
                      <a:r>
                        <a:rPr lang="en-GB" sz="1000" b="1" i="0" u="none" strike="noStrike" baseline="0" dirty="0" smtClean="0">
                          <a:solidFill>
                            <a:srgbClr val="000000"/>
                          </a:solidFill>
                          <a:effectLst/>
                          <a:latin typeface="Calibri"/>
                        </a:rPr>
                        <a:t> NNPO - Mobile</a:t>
                      </a:r>
                      <a:r>
                        <a:rPr lang="en-GB" sz="1000" b="1" i="0" u="none" strike="noStrike" dirty="0" smtClean="0">
                          <a:solidFill>
                            <a:srgbClr val="000000"/>
                          </a:solidFill>
                          <a:effectLst/>
                          <a:latin typeface="Calibri"/>
                        </a:rPr>
                        <a:t> Optimization</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s-ES" sz="1000" dirty="0" err="1" smtClean="0">
                          <a:effectLst/>
                        </a:rPr>
                        <a:t>connectedModeMobilityPrio</a:t>
                      </a:r>
                      <a:r>
                        <a:rPr lang="es-ES" sz="1000" dirty="0" smtClean="0">
                          <a:effectLst/>
                        </a:rPr>
                        <a:t> </a:t>
                      </a:r>
                      <a:r>
                        <a:rPr lang="es-ES" sz="1000" dirty="0" err="1" smtClean="0">
                          <a:effectLst/>
                        </a:rPr>
                        <a:t>modified</a:t>
                      </a:r>
                      <a:endParaRPr lang="en-GB" sz="1000" b="1" i="0" u="sng"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09550">
                <a:tc>
                  <a:txBody>
                    <a:bodyPr/>
                    <a:lstStyle/>
                    <a:p>
                      <a:pPr algn="r" fontAlgn="t"/>
                      <a:r>
                        <a:rPr lang="en-GB" sz="1000" b="1" i="0" u="none" strike="noStrike" dirty="0" smtClean="0">
                          <a:solidFill>
                            <a:srgbClr val="000000"/>
                          </a:solidFill>
                          <a:effectLst/>
                          <a:latin typeface="Calibri"/>
                        </a:rPr>
                        <a:t>6</a:t>
                      </a:r>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marL="0" algn="r" defTabSz="914400" rtl="0" eaLnBrk="1" fontAlgn="t" latinLnBrk="0" hangingPunct="1"/>
                      <a:r>
                        <a:rPr lang="en-GB" sz="1000" b="1" i="0" u="none" strike="noStrike" kern="1200" dirty="0" smtClean="0">
                          <a:solidFill>
                            <a:srgbClr val="000000"/>
                          </a:solidFill>
                          <a:effectLst/>
                          <a:latin typeface="Calibri"/>
                          <a:ea typeface="+mn-ea"/>
                          <a:cs typeface="+mn-cs"/>
                        </a:rPr>
                        <a:t>30/06/2015</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GB" sz="1000" b="1" i="0" u="none" strike="noStrike" dirty="0" smtClean="0">
                          <a:solidFill>
                            <a:srgbClr val="000000"/>
                          </a:solidFill>
                          <a:effectLst/>
                          <a:latin typeface="Calibri"/>
                        </a:rPr>
                        <a:t>VF-ES</a:t>
                      </a:r>
                      <a:r>
                        <a:rPr lang="en-GB" sz="1000" b="1" i="0" u="none" strike="noStrike" baseline="0" dirty="0" smtClean="0">
                          <a:solidFill>
                            <a:srgbClr val="000000"/>
                          </a:solidFill>
                          <a:effectLst/>
                          <a:latin typeface="Calibri"/>
                        </a:rPr>
                        <a:t> NNPO - Mobile</a:t>
                      </a:r>
                      <a:r>
                        <a:rPr lang="en-GB" sz="1000" b="1" i="0" u="none" strike="noStrike" dirty="0" smtClean="0">
                          <a:solidFill>
                            <a:srgbClr val="000000"/>
                          </a:solidFill>
                          <a:effectLst/>
                          <a:latin typeface="Calibri"/>
                        </a:rPr>
                        <a:t> Optimization</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r>
                        <a:rPr lang="en-GB" sz="1000" kern="1200" dirty="0" smtClean="0">
                          <a:solidFill>
                            <a:schemeClr val="tx1"/>
                          </a:solidFill>
                          <a:effectLst/>
                          <a:latin typeface="+mn-lt"/>
                          <a:ea typeface="+mn-ea"/>
                          <a:cs typeface="+mn-cs"/>
                        </a:rPr>
                        <a:t>RAN Sharing included</a:t>
                      </a:r>
                      <a:endParaRPr lang="en-GB" sz="1000" kern="1200" dirty="0">
                        <a:solidFill>
                          <a:schemeClr val="tx1"/>
                        </a:solidFill>
                        <a:effectLst/>
                        <a:latin typeface="+mn-lt"/>
                        <a:ea typeface="+mn-ea"/>
                        <a:cs typeface="+mn-cs"/>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09550">
                <a:tc>
                  <a:txBody>
                    <a:bodyPr/>
                    <a:lstStyle/>
                    <a:p>
                      <a:pPr algn="l" fontAlgn="t"/>
                      <a:endParaRPr lang="en-GB" sz="1000" b="1" i="0" u="none" strike="noStrike">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l" fontAlgn="t"/>
                      <a:endParaRPr lang="en-GB" sz="1000" b="1" i="0" u="none" strike="noStrike">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algn="ctr" fontAlgn="t"/>
                      <a:endParaRPr lang="en-GB" sz="1000" b="1" i="0" u="none" strike="noStrike">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endParaRPr lang="en-GB" sz="1000" b="1" i="0" u="sng"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09550">
                <a:tc>
                  <a:txBody>
                    <a:bodyPr/>
                    <a:lstStyle/>
                    <a:p>
                      <a:pPr algn="l" fontAlgn="t"/>
                      <a:r>
                        <a:rPr lang="en-GB" sz="1000" b="1" i="0" u="none" strike="noStrike">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l" fontAlgn="t"/>
                      <a:r>
                        <a:rPr lang="en-GB" sz="1000" b="1" i="0" u="none" strike="noStrike" dirty="0">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algn="ctr" fontAlgn="t"/>
                      <a:r>
                        <a:rPr lang="en-GB" sz="1000" b="1" i="0" u="none" strike="noStrike">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209550">
                <a:tc>
                  <a:txBody>
                    <a:bodyPr/>
                    <a:lstStyle/>
                    <a:p>
                      <a:pPr algn="l" fontAlgn="t"/>
                      <a:r>
                        <a:rPr lang="en-GB" sz="1000" b="1" i="0" u="none" strike="noStrike">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l" fontAlgn="t"/>
                      <a:r>
                        <a:rPr lang="en-GB" sz="1000" b="1" i="0" u="none" strike="noStrike">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gridSpan="2">
                  <a:txBody>
                    <a:bodyPr/>
                    <a:lstStyle/>
                    <a:p>
                      <a:pPr algn="ctr" fontAlgn="t"/>
                      <a:r>
                        <a:rPr lang="en-GB" sz="1000" b="1" i="0" u="none" strike="noStrike">
                          <a:solidFill>
                            <a:srgbClr val="000000"/>
                          </a:solidFill>
                          <a:effectLst/>
                          <a:latin typeface="Calibri"/>
                        </a:rPr>
                        <a:t> </a:t>
                      </a: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endParaRPr lang="en-GB"/>
                    </a:p>
                  </a:txBody>
                  <a:tcPr/>
                </a:tc>
                <a:tc gridSpan="4">
                  <a:txBody>
                    <a:bodyPr/>
                    <a:lstStyle/>
                    <a:p>
                      <a:pPr algn="l" fontAlgn="t"/>
                      <a:endParaRPr lang="en-GB" sz="1000" b="1" i="0" u="none" strike="noStrike" dirty="0">
                        <a:solidFill>
                          <a:srgbClr val="000000"/>
                        </a:solidFill>
                        <a:effectLst/>
                        <a:latin typeface="Calibri"/>
                      </a:endParaRPr>
                    </a:p>
                  </a:txBody>
                  <a:tcPr marL="9525" marR="9525" marT="9525"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a:solidFill>
                          <a:srgbClr val="000000"/>
                        </a:solidFill>
                        <a:effectLst/>
                        <a:latin typeface="Calibri"/>
                      </a:endParaRPr>
                    </a:p>
                  </a:txBody>
                  <a:tcPr marL="9525" marR="9525" marT="9525" marB="0">
                    <a:lnL>
                      <a:noFill/>
                    </a:lnL>
                    <a:lnR>
                      <a:noFill/>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hMerge="1">
                  <a:txBody>
                    <a:bodyPr/>
                    <a:lstStyle/>
                    <a:p>
                      <a:pPr algn="l" fontAlgn="t"/>
                      <a:endParaRPr lang="en-GB" sz="1000" b="1" i="0" u="none" strike="noStrike" dirty="0">
                        <a:solidFill>
                          <a:srgbClr val="000000"/>
                        </a:solidFill>
                        <a:effectLst/>
                        <a:latin typeface="Calibri"/>
                      </a:endParaRPr>
                    </a:p>
                  </a:txBody>
                  <a:tcPr marL="9525" marR="9525" marT="9525" marB="0">
                    <a:lnL>
                      <a:noFill/>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bl>
          </a:graphicData>
        </a:graphic>
      </p:graphicFrame>
    </p:spTree>
    <p:extLst>
      <p:ext uri="{BB962C8B-B14F-4D97-AF65-F5344CB8AC3E}">
        <p14:creationId xmlns:p14="http://schemas.microsoft.com/office/powerpoint/2010/main" val="16763073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320" y="221842"/>
            <a:ext cx="7354888" cy="522438"/>
          </a:xfrm>
        </p:spPr>
        <p:txBody>
          <a:bodyPr/>
          <a:lstStyle/>
          <a:p>
            <a:r>
              <a:rPr lang="es-ES" dirty="0" err="1" smtClean="0"/>
              <a:t>Root</a:t>
            </a:r>
            <a:r>
              <a:rPr lang="es-ES" dirty="0" smtClean="0"/>
              <a:t> </a:t>
            </a:r>
            <a:r>
              <a:rPr lang="es-ES" dirty="0" err="1" smtClean="0"/>
              <a:t>Sequence</a:t>
            </a:r>
            <a:r>
              <a:rPr lang="es-ES" dirty="0" smtClean="0"/>
              <a:t> ID (continuación)</a:t>
            </a:r>
            <a:endParaRPr lang="en-GB" dirty="0"/>
          </a:p>
        </p:txBody>
      </p:sp>
      <p:sp>
        <p:nvSpPr>
          <p:cNvPr id="3" name="2 Marcador de contenido"/>
          <p:cNvSpPr>
            <a:spLocks noGrp="1"/>
          </p:cNvSpPr>
          <p:nvPr>
            <p:ph idx="1"/>
          </p:nvPr>
        </p:nvSpPr>
        <p:spPr>
          <a:xfrm>
            <a:off x="465224" y="824718"/>
            <a:ext cx="8412962" cy="5852529"/>
          </a:xfrm>
        </p:spPr>
        <p:txBody>
          <a:bodyPr/>
          <a:lstStyle/>
          <a:p>
            <a:r>
              <a:rPr lang="es-ES" sz="1600" u="sng" dirty="0" smtClean="0"/>
              <a:t>Reglas VF-ES (continuación): </a:t>
            </a:r>
            <a:endParaRPr lang="es-ES" sz="1600" u="sng" dirty="0"/>
          </a:p>
          <a:p>
            <a:pPr lvl="1"/>
            <a:r>
              <a:rPr lang="es-ES" dirty="0" smtClean="0"/>
              <a:t>Agrupamos las 838 secuencias PRACH en :   </a:t>
            </a:r>
            <a:r>
              <a:rPr lang="es-ES" dirty="0"/>
              <a:t>838 / </a:t>
            </a:r>
            <a:r>
              <a:rPr lang="es-ES" dirty="0" smtClean="0"/>
              <a:t>10 </a:t>
            </a:r>
            <a:r>
              <a:rPr lang="es-ES" dirty="0" err="1"/>
              <a:t>Seq</a:t>
            </a:r>
            <a:r>
              <a:rPr lang="es-ES" dirty="0"/>
              <a:t> por PCI / 3 </a:t>
            </a:r>
            <a:r>
              <a:rPr lang="es-ES" dirty="0" err="1"/>
              <a:t>PCIs</a:t>
            </a:r>
            <a:r>
              <a:rPr lang="es-ES" dirty="0"/>
              <a:t> por PCI Group ID = </a:t>
            </a:r>
            <a:r>
              <a:rPr lang="es-ES" dirty="0" smtClean="0"/>
              <a:t>27 </a:t>
            </a:r>
            <a:r>
              <a:rPr lang="es-ES" dirty="0"/>
              <a:t>grupos </a:t>
            </a:r>
            <a:r>
              <a:rPr lang="es-ES" dirty="0" smtClean="0"/>
              <a:t>de PRACH  </a:t>
            </a:r>
            <a:r>
              <a:rPr lang="es-ES" dirty="0" err="1" smtClean="0"/>
              <a:t>Sequences</a:t>
            </a:r>
            <a:r>
              <a:rPr lang="es-ES" dirty="0" smtClean="0"/>
              <a:t> </a:t>
            </a:r>
          </a:p>
          <a:p>
            <a:pPr lvl="1"/>
            <a:r>
              <a:rPr lang="es-ES" dirty="0" smtClean="0"/>
              <a:t>Estas secuencias se repiten cada 838 / 10 = 84 </a:t>
            </a:r>
            <a:r>
              <a:rPr lang="es-ES" dirty="0" err="1" smtClean="0"/>
              <a:t>PCIs</a:t>
            </a:r>
            <a:r>
              <a:rPr lang="es-ES" dirty="0" smtClean="0"/>
              <a:t>, de modo que cada 84 </a:t>
            </a:r>
            <a:r>
              <a:rPr lang="es-ES" dirty="0" err="1" smtClean="0"/>
              <a:t>PCIs</a:t>
            </a:r>
            <a:r>
              <a:rPr lang="es-ES" dirty="0" smtClean="0"/>
              <a:t> se reutilizan las mismas secuencias PRACH, y los 27 grupos PRACH: </a:t>
            </a:r>
          </a:p>
          <a:p>
            <a:pPr lvl="1"/>
            <a:endParaRPr lang="es-ES" dirty="0"/>
          </a:p>
          <a:p>
            <a:pPr lvl="1"/>
            <a:endParaRPr lang="es-ES" dirty="0" smtClean="0"/>
          </a:p>
          <a:p>
            <a:pPr lvl="1"/>
            <a:endParaRPr lang="es-ES" dirty="0"/>
          </a:p>
          <a:p>
            <a:pPr lvl="1"/>
            <a:endParaRPr lang="es-ES" dirty="0" smtClean="0"/>
          </a:p>
          <a:p>
            <a:pPr lvl="1"/>
            <a:endParaRPr lang="es-ES" dirty="0"/>
          </a:p>
          <a:p>
            <a:pPr lvl="1"/>
            <a:endParaRPr lang="es-ES" dirty="0" smtClean="0"/>
          </a:p>
          <a:p>
            <a:pPr lvl="1"/>
            <a:r>
              <a:rPr lang="es-ES" b="1" u="sng" dirty="0" smtClean="0">
                <a:effectLst>
                  <a:outerShdw blurRad="38100" dist="38100" dir="2700000" algn="tl">
                    <a:srgbClr val="000000">
                      <a:alpha val="43137"/>
                    </a:srgbClr>
                  </a:outerShdw>
                </a:effectLst>
              </a:rPr>
              <a:t>La regla fundamental es evitar no solo la colisión de </a:t>
            </a:r>
            <a:r>
              <a:rPr lang="es-ES" b="1" u="sng" dirty="0" err="1" smtClean="0">
                <a:effectLst>
                  <a:outerShdw blurRad="38100" dist="38100" dir="2700000" algn="tl">
                    <a:srgbClr val="000000">
                      <a:alpha val="43137"/>
                    </a:srgbClr>
                  </a:outerShdw>
                </a:effectLst>
              </a:rPr>
              <a:t>PCIs</a:t>
            </a:r>
            <a:r>
              <a:rPr lang="es-ES" b="1" u="sng" dirty="0" smtClean="0">
                <a:effectLst>
                  <a:outerShdw blurRad="38100" dist="38100" dir="2700000" algn="tl">
                    <a:srgbClr val="000000">
                      <a:alpha val="43137"/>
                    </a:srgbClr>
                  </a:outerShdw>
                </a:effectLst>
              </a:rPr>
              <a:t>, sino también de RACH </a:t>
            </a:r>
            <a:r>
              <a:rPr lang="es-ES" b="1" u="sng" dirty="0" err="1" smtClean="0">
                <a:effectLst>
                  <a:outerShdw blurRad="38100" dist="38100" dir="2700000" algn="tl">
                    <a:srgbClr val="000000">
                      <a:alpha val="43137"/>
                    </a:srgbClr>
                  </a:outerShdw>
                </a:effectLst>
              </a:rPr>
              <a:t>Root</a:t>
            </a:r>
            <a:r>
              <a:rPr lang="es-ES" b="1" u="sng" dirty="0" smtClean="0">
                <a:effectLst>
                  <a:outerShdw blurRad="38100" dist="38100" dir="2700000" algn="tl">
                    <a:srgbClr val="000000">
                      <a:alpha val="43137"/>
                    </a:srgbClr>
                  </a:outerShdw>
                </a:effectLst>
              </a:rPr>
              <a:t> </a:t>
            </a:r>
            <a:r>
              <a:rPr lang="es-ES" b="1" u="sng" dirty="0" err="1" smtClean="0">
                <a:effectLst>
                  <a:outerShdw blurRad="38100" dist="38100" dir="2700000" algn="tl">
                    <a:srgbClr val="000000">
                      <a:alpha val="43137"/>
                    </a:srgbClr>
                  </a:outerShdw>
                </a:effectLst>
              </a:rPr>
              <a:t>Sequences</a:t>
            </a:r>
            <a:r>
              <a:rPr lang="es-ES" b="1" u="sng" dirty="0" smtClean="0">
                <a:effectLst>
                  <a:outerShdw blurRad="38100" dist="38100" dir="2700000" algn="tl">
                    <a:srgbClr val="000000">
                      <a:alpha val="43137"/>
                    </a:srgbClr>
                  </a:outerShdw>
                </a:effectLst>
              </a:rPr>
              <a:t> en celdas cercanas. </a:t>
            </a:r>
            <a:endParaRPr lang="es-ES" b="1" u="sng" dirty="0">
              <a:effectLst>
                <a:outerShdw blurRad="38100" dist="38100" dir="2700000" algn="tl">
                  <a:srgbClr val="000000">
                    <a:alpha val="43137"/>
                  </a:srgbClr>
                </a:outerShdw>
              </a:effectLst>
            </a:endParaRPr>
          </a:p>
          <a:p>
            <a:pPr lvl="1"/>
            <a:r>
              <a:rPr lang="es-ES" dirty="0" smtClean="0"/>
              <a:t>Las </a:t>
            </a:r>
            <a:r>
              <a:rPr lang="es-ES" dirty="0"/>
              <a:t>c</a:t>
            </a:r>
            <a:r>
              <a:rPr lang="es-ES" dirty="0" smtClean="0"/>
              <a:t>eldas L800, L1800, L2600 </a:t>
            </a:r>
            <a:r>
              <a:rPr lang="es-ES" dirty="0" err="1" smtClean="0"/>
              <a:t>cosector</a:t>
            </a:r>
            <a:r>
              <a:rPr lang="es-ES" dirty="0" smtClean="0"/>
              <a:t> usarán los mismos </a:t>
            </a:r>
            <a:r>
              <a:rPr lang="es-ES" dirty="0" err="1" smtClean="0"/>
              <a:t>PCIs</a:t>
            </a:r>
            <a:r>
              <a:rPr lang="es-ES" dirty="0" smtClean="0"/>
              <a:t> y RACH </a:t>
            </a:r>
            <a:r>
              <a:rPr lang="es-ES" dirty="0" err="1" smtClean="0"/>
              <a:t>Root</a:t>
            </a:r>
            <a:r>
              <a:rPr lang="es-ES" dirty="0" smtClean="0"/>
              <a:t> </a:t>
            </a:r>
            <a:r>
              <a:rPr lang="es-ES" dirty="0" err="1" smtClean="0"/>
              <a:t>Sequences</a:t>
            </a:r>
            <a:r>
              <a:rPr lang="es-ES" dirty="0" smtClean="0"/>
              <a:t>, al ser de distintas frecuencias no hay colisión. </a:t>
            </a:r>
          </a:p>
          <a:p>
            <a:pPr lvl="1"/>
            <a:r>
              <a:rPr lang="es-ES" b="1" u="sng" dirty="0" smtClean="0"/>
              <a:t>Se recomienda  seguir este orden al realizar una nueva integración:</a:t>
            </a:r>
          </a:p>
          <a:p>
            <a:pPr marL="876300" lvl="2" indent="-342900">
              <a:buFont typeface="+mj-lt"/>
              <a:buAutoNum type="arabicParenR"/>
            </a:pPr>
            <a:r>
              <a:rPr lang="es-ES" dirty="0" smtClean="0"/>
              <a:t>Asignar un PRACH GROUP ID al </a:t>
            </a:r>
            <a:r>
              <a:rPr lang="es-ES" dirty="0" err="1" smtClean="0"/>
              <a:t>eNodo</a:t>
            </a:r>
            <a:r>
              <a:rPr lang="es-ES" dirty="0" smtClean="0"/>
              <a:t>,  de modo que no coincida con el de otro nodo cercano.</a:t>
            </a:r>
          </a:p>
          <a:p>
            <a:pPr marL="1104900" lvl="4" indent="-171450"/>
            <a:r>
              <a:rPr lang="es-ES" dirty="0"/>
              <a:t>Los grupos </a:t>
            </a:r>
            <a:r>
              <a:rPr lang="es-ES" dirty="0" smtClean="0"/>
              <a:t>PRACH 0 y 27 también colisionan en secuencias. NO deben asignarse a nodos próximos.</a:t>
            </a:r>
          </a:p>
          <a:p>
            <a:pPr marL="876300" lvl="2" indent="-342900">
              <a:lnSpc>
                <a:spcPct val="200000"/>
              </a:lnSpc>
              <a:buFont typeface="+mj-lt"/>
              <a:buAutoNum type="arabicParenR"/>
            </a:pPr>
            <a:r>
              <a:rPr lang="es-ES" dirty="0" smtClean="0"/>
              <a:t>Asignar un PCI GROUP al </a:t>
            </a:r>
            <a:r>
              <a:rPr lang="es-ES" dirty="0" err="1" smtClean="0"/>
              <a:t>eNodo</a:t>
            </a:r>
            <a:r>
              <a:rPr lang="es-ES" dirty="0" smtClean="0"/>
              <a:t> de entre todos los </a:t>
            </a:r>
            <a:r>
              <a:rPr lang="es-ES" dirty="0" err="1" smtClean="0"/>
              <a:t>PCIs</a:t>
            </a:r>
            <a:r>
              <a:rPr lang="es-ES" dirty="0" smtClean="0"/>
              <a:t> </a:t>
            </a:r>
            <a:r>
              <a:rPr lang="es-ES" dirty="0" err="1" smtClean="0"/>
              <a:t>GROUPs</a:t>
            </a:r>
            <a:r>
              <a:rPr lang="es-ES" dirty="0" smtClean="0"/>
              <a:t> asociados al PRACH GROUP elegido. </a:t>
            </a:r>
          </a:p>
          <a:p>
            <a:pPr marL="1104900" lvl="4" indent="-171450"/>
            <a:r>
              <a:rPr lang="es-ES" dirty="0" smtClean="0"/>
              <a:t>Cumpliendo 1</a:t>
            </a:r>
            <a:r>
              <a:rPr lang="es-ES" dirty="0"/>
              <a:t>) garantizamos que no existirá otro nodo con el mismo PCI GROUP cercano</a:t>
            </a:r>
            <a:r>
              <a:rPr lang="es-ES" dirty="0" smtClean="0"/>
              <a:t>.</a:t>
            </a:r>
          </a:p>
          <a:p>
            <a:pPr marL="1104900" lvl="4" indent="-171450"/>
            <a:endParaRPr lang="es-ES" dirty="0"/>
          </a:p>
          <a:p>
            <a:pPr lvl="1"/>
            <a:r>
              <a:rPr lang="es-ES" b="1" u="sng" dirty="0" smtClean="0"/>
              <a:t>Si el </a:t>
            </a:r>
            <a:r>
              <a:rPr lang="es-ES" b="1" u="sng" dirty="0" err="1" smtClean="0"/>
              <a:t>eNodo</a:t>
            </a:r>
            <a:r>
              <a:rPr lang="es-ES" b="1" u="sng" dirty="0" smtClean="0"/>
              <a:t> se encuentra en una frontera LTE </a:t>
            </a:r>
            <a:r>
              <a:rPr lang="es-ES" b="1" u="sng" dirty="0" err="1" smtClean="0"/>
              <a:t>intervendor</a:t>
            </a:r>
            <a:r>
              <a:rPr lang="es-ES" b="1" u="sng" dirty="0" smtClean="0"/>
              <a:t> </a:t>
            </a:r>
            <a:r>
              <a:rPr lang="es-ES" b="1" u="sng" dirty="0" err="1" smtClean="0"/>
              <a:t>Huawei</a:t>
            </a:r>
            <a:r>
              <a:rPr lang="es-ES" b="1" u="sng" dirty="0" smtClean="0"/>
              <a:t>-Ericsson</a:t>
            </a:r>
            <a:r>
              <a:rPr lang="es-ES" dirty="0" smtClean="0"/>
              <a:t>, se deben cumplir las restricciones adicionales incluidas en siguiente </a:t>
            </a:r>
            <a:r>
              <a:rPr lang="es-ES" dirty="0" err="1" smtClean="0"/>
              <a:t>slide</a:t>
            </a:r>
            <a:r>
              <a:rPr lang="es-ES" dirty="0" smtClean="0"/>
              <a:t>. </a:t>
            </a:r>
            <a:endParaRPr lang="es-ES" dirty="0"/>
          </a:p>
          <a:p>
            <a:pPr marL="266700" lvl="1" indent="0">
              <a:buNone/>
            </a:pPr>
            <a:r>
              <a:rPr lang="es-ES" dirty="0" smtClean="0"/>
              <a:t> </a:t>
            </a:r>
          </a:p>
          <a:p>
            <a:pPr marL="266700" lvl="1" indent="0">
              <a:buNone/>
            </a:pPr>
            <a:endParaRPr lang="es-ES" dirty="0"/>
          </a:p>
          <a:p>
            <a:pPr marL="266700" lvl="1" indent="0">
              <a:buNone/>
            </a:pPr>
            <a:endParaRPr lang="es-ES"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20</a:t>
            </a:fld>
            <a:endParaRPr lang="en-GB"/>
          </a:p>
        </p:txBody>
      </p:sp>
      <p:sp>
        <p:nvSpPr>
          <p:cNvPr id="6" name="5 CuadroTexto"/>
          <p:cNvSpPr txBox="1"/>
          <p:nvPr/>
        </p:nvSpPr>
        <p:spPr>
          <a:xfrm>
            <a:off x="1255480" y="2947566"/>
            <a:ext cx="6675570" cy="507831"/>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lIns="72000" tIns="0" rIns="0" bIns="0" rtlCol="0">
            <a:spAutoFit/>
          </a:bodyPr>
          <a:lstStyle/>
          <a:p>
            <a:pPr marL="0" indent="0">
              <a:buFont typeface="Arial" pitchFamily="34" charset="0"/>
              <a:buNone/>
            </a:pPr>
            <a:r>
              <a:rPr lang="es-ES" sz="1100" dirty="0" smtClean="0">
                <a:latin typeface="Vodafone Rg" pitchFamily="34" charset="0"/>
              </a:rPr>
              <a:t>Ejemplo: A las celdas con </a:t>
            </a:r>
            <a:r>
              <a:rPr lang="es-ES" sz="1100" dirty="0" err="1" smtClean="0">
                <a:latin typeface="Vodafone Rg" pitchFamily="34" charset="0"/>
              </a:rPr>
              <a:t>PCIs</a:t>
            </a:r>
            <a:r>
              <a:rPr lang="es-ES" sz="1100" dirty="0" smtClean="0">
                <a:latin typeface="Vodafone Rg" pitchFamily="34" charset="0"/>
              </a:rPr>
              <a:t> 21, 105, 189, 273, 357 y 441, pertenecientes a los PCI Group </a:t>
            </a:r>
            <a:r>
              <a:rPr lang="es-ES" sz="1100" dirty="0" err="1" smtClean="0">
                <a:latin typeface="Vodafone Rg" pitchFamily="34" charset="0"/>
              </a:rPr>
              <a:t>Ids</a:t>
            </a:r>
            <a:r>
              <a:rPr lang="es-ES" sz="1100" dirty="0" smtClean="0">
                <a:latin typeface="Vodafone Rg" pitchFamily="34" charset="0"/>
              </a:rPr>
              <a:t> 7,35,63,91,119 y 147 respectivamente, les corresponde RACH </a:t>
            </a:r>
            <a:r>
              <a:rPr lang="es-ES" sz="1100" dirty="0" err="1" smtClean="0">
                <a:latin typeface="Vodafone Rg" pitchFamily="34" charset="0"/>
              </a:rPr>
              <a:t>Root</a:t>
            </a:r>
            <a:r>
              <a:rPr lang="es-ES" sz="1100" dirty="0" smtClean="0">
                <a:latin typeface="Vodafone Rg" pitchFamily="34" charset="0"/>
              </a:rPr>
              <a:t> </a:t>
            </a:r>
            <a:r>
              <a:rPr lang="es-ES" sz="1100" dirty="0" err="1" smtClean="0">
                <a:latin typeface="Vodafone Rg" pitchFamily="34" charset="0"/>
              </a:rPr>
              <a:t>Sequences</a:t>
            </a:r>
            <a:r>
              <a:rPr lang="es-ES" sz="1100" dirty="0" smtClean="0">
                <a:latin typeface="Vodafone Rg" pitchFamily="34" charset="0"/>
              </a:rPr>
              <a:t> del RACH GROUP ID 7, en concreto, la 1ª secuencia es la 210 para todas las celdas. Estas celdas no pueden estar cerca dado que se produciría colisión en los accesos RACH. </a:t>
            </a:r>
            <a:endParaRPr lang="en-GB" sz="1100" dirty="0" smtClean="0">
              <a:latin typeface="Vodafone Rg" pitchFamily="34"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16" y="2097192"/>
            <a:ext cx="8881509" cy="74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724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153400" cy="1042967"/>
          </a:xfrm>
        </p:spPr>
        <p:txBody>
          <a:bodyPr/>
          <a:lstStyle/>
          <a:p>
            <a:r>
              <a:rPr lang="es-ES" dirty="0" smtClean="0"/>
              <a:t>Reparto de </a:t>
            </a:r>
            <a:r>
              <a:rPr lang="es-ES" dirty="0" err="1" smtClean="0"/>
              <a:t>Rach</a:t>
            </a:r>
            <a:r>
              <a:rPr lang="es-ES" dirty="0" smtClean="0"/>
              <a:t> </a:t>
            </a:r>
            <a:r>
              <a:rPr lang="es-ES" dirty="0" err="1" smtClean="0"/>
              <a:t>Root</a:t>
            </a:r>
            <a:r>
              <a:rPr lang="es-ES" dirty="0" smtClean="0"/>
              <a:t> </a:t>
            </a:r>
            <a:r>
              <a:rPr lang="es-ES" dirty="0" err="1" smtClean="0"/>
              <a:t>Squences</a:t>
            </a:r>
            <a:r>
              <a:rPr lang="es-ES" dirty="0" smtClean="0"/>
              <a:t> &amp; </a:t>
            </a:r>
            <a:r>
              <a:rPr lang="es-ES" dirty="0" err="1" smtClean="0"/>
              <a:t>PCIs</a:t>
            </a:r>
            <a:r>
              <a:rPr lang="es-ES" dirty="0" smtClean="0"/>
              <a:t> en  </a:t>
            </a:r>
            <a:r>
              <a:rPr lang="es-ES" dirty="0"/>
              <a:t>Zonas frontera Ericsson &amp; </a:t>
            </a:r>
            <a:r>
              <a:rPr lang="es-ES" dirty="0" err="1" smtClean="0"/>
              <a:t>Huawei</a:t>
            </a:r>
            <a:endParaRPr lang="en-GB" dirty="0"/>
          </a:p>
        </p:txBody>
      </p:sp>
      <p:sp>
        <p:nvSpPr>
          <p:cNvPr id="3" name="2 Marcador de contenido"/>
          <p:cNvSpPr>
            <a:spLocks noGrp="1"/>
          </p:cNvSpPr>
          <p:nvPr>
            <p:ph idx="1"/>
          </p:nvPr>
        </p:nvSpPr>
        <p:spPr>
          <a:xfrm>
            <a:off x="478971" y="1033539"/>
            <a:ext cx="7354888" cy="4895851"/>
          </a:xfrm>
        </p:spPr>
        <p:txBody>
          <a:bodyPr/>
          <a:lstStyle/>
          <a:p>
            <a:r>
              <a:rPr lang="es-ES" dirty="0" smtClean="0"/>
              <a:t>En zonas Fronterizas </a:t>
            </a:r>
            <a:r>
              <a:rPr lang="es-ES" dirty="0" err="1" smtClean="0"/>
              <a:t>Huawei</a:t>
            </a:r>
            <a:r>
              <a:rPr lang="es-ES" dirty="0" smtClean="0"/>
              <a:t> – Ericsson, estos son los </a:t>
            </a:r>
            <a:r>
              <a:rPr lang="es-ES" dirty="0" err="1" smtClean="0"/>
              <a:t>PCIs</a:t>
            </a:r>
            <a:r>
              <a:rPr lang="es-ES" dirty="0" smtClean="0"/>
              <a:t> permitidos a cada uno de los </a:t>
            </a:r>
            <a:r>
              <a:rPr lang="es-ES" dirty="0" err="1" smtClean="0"/>
              <a:t>vendors</a:t>
            </a:r>
            <a:r>
              <a:rPr lang="es-ES" dirty="0" smtClean="0"/>
              <a:t> para evitar colisiones de PCI y </a:t>
            </a:r>
            <a:r>
              <a:rPr lang="es-ES" dirty="0" err="1" smtClean="0"/>
              <a:t>Root</a:t>
            </a:r>
            <a:r>
              <a:rPr lang="es-ES" dirty="0" smtClean="0"/>
              <a:t> </a:t>
            </a:r>
            <a:r>
              <a:rPr lang="es-ES" dirty="0" err="1" smtClean="0"/>
              <a:t>Sequence</a:t>
            </a:r>
            <a:r>
              <a:rPr lang="es-ES" dirty="0" smtClean="0"/>
              <a:t> </a:t>
            </a:r>
            <a:r>
              <a:rPr lang="es-ES" dirty="0" err="1" smtClean="0"/>
              <a:t>Ids</a:t>
            </a:r>
            <a:r>
              <a:rPr lang="es-ES" dirty="0" smtClean="0"/>
              <a:t>: </a:t>
            </a:r>
          </a:p>
          <a:p>
            <a:endParaRPr lang="es-ES" dirty="0"/>
          </a:p>
          <a:p>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21</a:t>
            </a:fld>
            <a:endParaRPr lang="en-GB"/>
          </a:p>
        </p:txBody>
      </p:sp>
      <p:grpSp>
        <p:nvGrpSpPr>
          <p:cNvPr id="9" name="8 Grupo"/>
          <p:cNvGrpSpPr/>
          <p:nvPr/>
        </p:nvGrpSpPr>
        <p:grpSpPr>
          <a:xfrm>
            <a:off x="581891" y="1844196"/>
            <a:ext cx="4142508" cy="3338946"/>
            <a:chOff x="1870364" y="1288472"/>
            <a:chExt cx="4142508" cy="3338946"/>
          </a:xfrm>
        </p:grpSpPr>
        <p:sp>
          <p:nvSpPr>
            <p:cNvPr id="10" name="9 Rectángulo"/>
            <p:cNvSpPr/>
            <p:nvPr/>
          </p:nvSpPr>
          <p:spPr>
            <a:xfrm>
              <a:off x="1870364" y="1288473"/>
              <a:ext cx="2036618" cy="3338945"/>
            </a:xfrm>
            <a:prstGeom prst="rect">
              <a:avLst/>
            </a:prstGeom>
            <a:solidFill>
              <a:srgbClr val="FF000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t" anchorCtr="0">
              <a:noAutofit/>
            </a:bodyPr>
            <a:lstStyle/>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r>
                <a:rPr lang="es-ES" sz="1600" b="1" dirty="0" err="1" smtClean="0">
                  <a:solidFill>
                    <a:schemeClr val="bg1"/>
                  </a:solidFill>
                  <a:latin typeface="Calibri" panose="020F0502020204030204" pitchFamily="34" charset="0"/>
                  <a:cs typeface="Calibri" panose="020F0502020204030204" pitchFamily="34" charset="0"/>
                </a:rPr>
                <a:t>Root</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err="1" smtClean="0">
                  <a:solidFill>
                    <a:schemeClr val="bg1"/>
                  </a:solidFill>
                  <a:latin typeface="Calibri" panose="020F0502020204030204" pitchFamily="34" charset="0"/>
                  <a:cs typeface="Calibri" panose="020F0502020204030204" pitchFamily="34" charset="0"/>
                </a:rPr>
                <a:t>Seq</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err="1" smtClean="0">
                  <a:solidFill>
                    <a:schemeClr val="bg1"/>
                  </a:solidFill>
                  <a:latin typeface="Calibri" panose="020F0502020204030204" pitchFamily="34" charset="0"/>
                  <a:cs typeface="Calibri" panose="020F0502020204030204" pitchFamily="34" charset="0"/>
                </a:rPr>
                <a:t>Ids</a:t>
              </a:r>
              <a:r>
                <a:rPr lang="es-ES" sz="1600" b="1" dirty="0" smtClean="0">
                  <a:solidFill>
                    <a:schemeClr val="bg1"/>
                  </a:solidFill>
                  <a:latin typeface="Calibri" panose="020F0502020204030204" pitchFamily="34" charset="0"/>
                  <a:cs typeface="Calibri" panose="020F0502020204030204" pitchFamily="34" charset="0"/>
                </a:rPr>
                <a:t> : 0- 419</a:t>
              </a:r>
            </a:p>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0 – PCI 41</a:t>
              </a:r>
            </a:p>
            <a:p>
              <a:pPr algn="ctr" defTabSz="444500">
                <a:lnSpc>
                  <a:spcPct val="90000"/>
                </a:lnSpc>
                <a:spcBef>
                  <a:spcPct val="0"/>
                </a:spcBef>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105 – PCI 134</a:t>
              </a: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234 – PCI 261</a:t>
              </a:r>
            </a:p>
            <a:p>
              <a:pPr algn="ctr" defTabSz="444500">
                <a:lnSpc>
                  <a:spcPct val="90000"/>
                </a:lnSpc>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321</a:t>
              </a:r>
              <a:r>
                <a:rPr lang="es-ES" sz="1600" b="1" dirty="0">
                  <a:solidFill>
                    <a:schemeClr val="bg1"/>
                  </a:solidFill>
                  <a:latin typeface="Calibri" panose="020F0502020204030204" pitchFamily="34" charset="0"/>
                  <a:cs typeface="Calibri" panose="020F0502020204030204" pitchFamily="34" charset="0"/>
                </a:rPr>
                <a:t> – </a:t>
              </a:r>
              <a:r>
                <a:rPr lang="es-ES" sz="1600" b="1" kern="1200" dirty="0" smtClean="0">
                  <a:solidFill>
                    <a:schemeClr val="bg1"/>
                  </a:solidFill>
                  <a:latin typeface="Calibri" panose="020F0502020204030204" pitchFamily="34" charset="0"/>
                  <a:cs typeface="Calibri" panose="020F0502020204030204" pitchFamily="34" charset="0"/>
                </a:rPr>
                <a:t> PCI 366</a:t>
              </a: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420 – PCI 470</a:t>
              </a:r>
              <a:endParaRPr lang="en-GB" sz="1600" b="1" kern="1200" dirty="0" smtClean="0">
                <a:solidFill>
                  <a:schemeClr val="bg1"/>
                </a:solidFill>
                <a:latin typeface="Calibri" panose="020F0502020204030204" pitchFamily="34" charset="0"/>
                <a:cs typeface="Calibri" panose="020F0502020204030204" pitchFamily="34" charset="0"/>
              </a:endParaRPr>
            </a:p>
          </p:txBody>
        </p:sp>
        <p:cxnSp>
          <p:nvCxnSpPr>
            <p:cNvPr id="12" name="11 Conector recto"/>
            <p:cNvCxnSpPr/>
            <p:nvPr/>
          </p:nvCxnSpPr>
          <p:spPr>
            <a:xfrm>
              <a:off x="2244437" y="2272148"/>
              <a:ext cx="128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12 Rectángulo"/>
            <p:cNvSpPr/>
            <p:nvPr/>
          </p:nvSpPr>
          <p:spPr>
            <a:xfrm>
              <a:off x="3976254" y="1288472"/>
              <a:ext cx="2036618" cy="3338945"/>
            </a:xfrm>
            <a:prstGeom prst="rect">
              <a:avLst/>
            </a:prstGeom>
            <a:solidFill>
              <a:srgbClr val="002060"/>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t" anchorCtr="0">
              <a:noAutofit/>
            </a:bodyPr>
            <a:lstStyle/>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r>
                <a:rPr lang="es-ES" sz="1600" b="1" dirty="0" err="1" smtClean="0">
                  <a:solidFill>
                    <a:schemeClr val="bg1"/>
                  </a:solidFill>
                  <a:latin typeface="Calibri" panose="020F0502020204030204" pitchFamily="34" charset="0"/>
                  <a:cs typeface="Calibri" panose="020F0502020204030204" pitchFamily="34" charset="0"/>
                </a:rPr>
                <a:t>Root</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err="1" smtClean="0">
                  <a:solidFill>
                    <a:schemeClr val="bg1"/>
                  </a:solidFill>
                  <a:latin typeface="Calibri" panose="020F0502020204030204" pitchFamily="34" charset="0"/>
                  <a:cs typeface="Calibri" panose="020F0502020204030204" pitchFamily="34" charset="0"/>
                </a:rPr>
                <a:t>Seq</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err="1" smtClean="0">
                  <a:solidFill>
                    <a:schemeClr val="bg1"/>
                  </a:solidFill>
                  <a:latin typeface="Calibri" panose="020F0502020204030204" pitchFamily="34" charset="0"/>
                  <a:cs typeface="Calibri" panose="020F0502020204030204" pitchFamily="34" charset="0"/>
                </a:rPr>
                <a:t>Ids</a:t>
              </a:r>
              <a:r>
                <a:rPr lang="es-ES" sz="1600" b="1" dirty="0" smtClean="0">
                  <a:solidFill>
                    <a:schemeClr val="bg1"/>
                  </a:solidFill>
                  <a:latin typeface="Calibri" panose="020F0502020204030204" pitchFamily="34" charset="0"/>
                  <a:cs typeface="Calibri" panose="020F0502020204030204" pitchFamily="34" charset="0"/>
                </a:rPr>
                <a:t> : 420- 837</a:t>
              </a:r>
            </a:p>
            <a:p>
              <a:pPr algn="ctr" defTabSz="444500">
                <a:lnSpc>
                  <a:spcPct val="90000"/>
                </a:lnSpc>
                <a:spcBef>
                  <a:spcPct val="0"/>
                </a:spcBef>
                <a:spcAft>
                  <a:spcPct val="35000"/>
                </a:spcAft>
              </a:pPr>
              <a:endParaRPr lang="es-ES" sz="1600" b="1" dirty="0" smtClean="0">
                <a:solidFill>
                  <a:schemeClr val="bg1"/>
                </a:solidFill>
                <a:latin typeface="Calibri" panose="020F0502020204030204" pitchFamily="34" charset="0"/>
                <a:cs typeface="Calibri" panose="020F0502020204030204" pitchFamily="34" charset="0"/>
              </a:endParaRP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42 – PCI 82</a:t>
              </a:r>
            </a:p>
            <a:p>
              <a:pPr algn="ctr" defTabSz="444500">
                <a:lnSpc>
                  <a:spcPct val="90000"/>
                </a:lnSpc>
                <a:spcBef>
                  <a:spcPct val="0"/>
                </a:spcBef>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135 – PCI 166</a:t>
              </a: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210 – PCI 233</a:t>
              </a:r>
            </a:p>
            <a:p>
              <a:pPr algn="ctr" defTabSz="444500">
                <a:lnSpc>
                  <a:spcPct val="90000"/>
                </a:lnSpc>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294</a:t>
              </a:r>
              <a:r>
                <a:rPr lang="es-ES" sz="1600" b="1" dirty="0" smtClean="0">
                  <a:solidFill>
                    <a:schemeClr val="bg1"/>
                  </a:solidFill>
                  <a:latin typeface="Calibri" panose="020F0502020204030204" pitchFamily="34" charset="0"/>
                  <a:cs typeface="Calibri" panose="020F0502020204030204" pitchFamily="34" charset="0"/>
                </a:rPr>
                <a:t> </a:t>
              </a:r>
              <a:r>
                <a:rPr lang="es-ES" sz="1600" b="1" dirty="0">
                  <a:solidFill>
                    <a:schemeClr val="bg1"/>
                  </a:solidFill>
                  <a:latin typeface="Calibri" panose="020F0502020204030204" pitchFamily="34" charset="0"/>
                  <a:cs typeface="Calibri" panose="020F0502020204030204" pitchFamily="34" charset="0"/>
                </a:rPr>
                <a:t>– </a:t>
              </a:r>
              <a:r>
                <a:rPr lang="es-ES" sz="1600" b="1" kern="1200" dirty="0" smtClean="0">
                  <a:solidFill>
                    <a:schemeClr val="bg1"/>
                  </a:solidFill>
                  <a:latin typeface="Calibri" panose="020F0502020204030204" pitchFamily="34" charset="0"/>
                  <a:cs typeface="Calibri" panose="020F0502020204030204" pitchFamily="34" charset="0"/>
                </a:rPr>
                <a:t> PCI 320</a:t>
              </a:r>
            </a:p>
            <a:p>
              <a:pPr algn="ctr" defTabSz="444500">
                <a:lnSpc>
                  <a:spcPct val="90000"/>
                </a:lnSpc>
                <a:spcBef>
                  <a:spcPct val="0"/>
                </a:spcBef>
                <a:spcAft>
                  <a:spcPct val="35000"/>
                </a:spcAft>
              </a:pPr>
              <a:r>
                <a:rPr lang="es-ES" sz="1600" b="1" dirty="0" smtClean="0">
                  <a:solidFill>
                    <a:schemeClr val="bg1"/>
                  </a:solidFill>
                  <a:latin typeface="Calibri" panose="020F0502020204030204" pitchFamily="34" charset="0"/>
                  <a:cs typeface="Calibri" panose="020F0502020204030204" pitchFamily="34" charset="0"/>
                </a:rPr>
                <a:t>PCI 378 – PCI 418</a:t>
              </a:r>
            </a:p>
            <a:p>
              <a:pPr algn="ctr" defTabSz="444500">
                <a:lnSpc>
                  <a:spcPct val="90000"/>
                </a:lnSpc>
                <a:spcBef>
                  <a:spcPct val="0"/>
                </a:spcBef>
                <a:spcAft>
                  <a:spcPct val="35000"/>
                </a:spcAft>
              </a:pPr>
              <a:r>
                <a:rPr lang="es-ES" sz="1600" b="1" kern="1200" dirty="0" smtClean="0">
                  <a:solidFill>
                    <a:schemeClr val="bg1"/>
                  </a:solidFill>
                  <a:latin typeface="Calibri" panose="020F0502020204030204" pitchFamily="34" charset="0"/>
                  <a:cs typeface="Calibri" panose="020F0502020204030204" pitchFamily="34" charset="0"/>
                </a:rPr>
                <a:t>PCI 471 – PCI 502</a:t>
              </a:r>
              <a:endParaRPr lang="en-GB" sz="1600" b="1" kern="1200" dirty="0" smtClean="0">
                <a:solidFill>
                  <a:schemeClr val="bg1"/>
                </a:solidFill>
                <a:latin typeface="Calibri" panose="020F0502020204030204" pitchFamily="34" charset="0"/>
                <a:cs typeface="Calibri" panose="020F0502020204030204" pitchFamily="34" charset="0"/>
              </a:endParaRPr>
            </a:p>
          </p:txBody>
        </p:sp>
        <p:cxnSp>
          <p:nvCxnSpPr>
            <p:cNvPr id="14" name="13 Conector recto"/>
            <p:cNvCxnSpPr/>
            <p:nvPr/>
          </p:nvCxnSpPr>
          <p:spPr>
            <a:xfrm>
              <a:off x="4350327" y="2272148"/>
              <a:ext cx="128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759" y="1433946"/>
              <a:ext cx="1200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400" y="1433946"/>
              <a:ext cx="10763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5 CuadroTexto"/>
          <p:cNvSpPr txBox="1"/>
          <p:nvPr/>
        </p:nvSpPr>
        <p:spPr>
          <a:xfrm>
            <a:off x="581891" y="5294390"/>
            <a:ext cx="2235346" cy="738664"/>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marL="0" indent="0">
              <a:buFont typeface="Arial" pitchFamily="34" charset="0"/>
              <a:buNone/>
            </a:pPr>
            <a:r>
              <a:rPr lang="es-ES" sz="1600" i="1" dirty="0" smtClean="0">
                <a:latin typeface="Vodafone Rg" pitchFamily="34" charset="0"/>
              </a:rPr>
              <a:t>Listado completo de </a:t>
            </a:r>
            <a:r>
              <a:rPr lang="es-ES" sz="1600" i="1" dirty="0" err="1" smtClean="0">
                <a:latin typeface="Vodafone Rg" pitchFamily="34" charset="0"/>
              </a:rPr>
              <a:t>PCIs</a:t>
            </a:r>
            <a:r>
              <a:rPr lang="es-ES" sz="1600" i="1" dirty="0" smtClean="0">
                <a:latin typeface="Vodafone Rg" pitchFamily="34" charset="0"/>
              </a:rPr>
              <a:t> y </a:t>
            </a:r>
            <a:r>
              <a:rPr lang="es-ES" sz="1600" i="1" dirty="0" err="1" smtClean="0">
                <a:latin typeface="Vodafone Rg" pitchFamily="34" charset="0"/>
              </a:rPr>
              <a:t>Root</a:t>
            </a:r>
            <a:r>
              <a:rPr lang="es-ES" sz="1600" i="1" dirty="0" smtClean="0">
                <a:latin typeface="Vodafone Rg" pitchFamily="34" charset="0"/>
              </a:rPr>
              <a:t> </a:t>
            </a:r>
            <a:r>
              <a:rPr lang="es-ES" sz="1600" i="1" dirty="0" err="1" smtClean="0">
                <a:latin typeface="Vodafone Rg" pitchFamily="34" charset="0"/>
              </a:rPr>
              <a:t>Sequences</a:t>
            </a:r>
            <a:r>
              <a:rPr lang="es-ES" sz="1600" i="1" dirty="0" smtClean="0">
                <a:latin typeface="Vodafone Rg" pitchFamily="34" charset="0"/>
              </a:rPr>
              <a:t> por </a:t>
            </a:r>
            <a:r>
              <a:rPr lang="es-ES" sz="1600" i="1" dirty="0" err="1" smtClean="0">
                <a:latin typeface="Vodafone Rg" pitchFamily="34" charset="0"/>
              </a:rPr>
              <a:t>vendor</a:t>
            </a:r>
            <a:r>
              <a:rPr lang="es-ES" sz="1600" i="1" dirty="0" smtClean="0">
                <a:latin typeface="Vodafone Rg" pitchFamily="34" charset="0"/>
              </a:rPr>
              <a:t> en zonas fronteras:</a:t>
            </a:r>
            <a:endParaRPr lang="en-GB" sz="1600" i="1" dirty="0" smtClean="0">
              <a:latin typeface="Vodafone Rg" pitchFamily="34" charset="0"/>
            </a:endParaRPr>
          </a:p>
        </p:txBody>
      </p:sp>
      <p:pic>
        <p:nvPicPr>
          <p:cNvPr id="7184"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8947" y="1844197"/>
            <a:ext cx="38195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6 Objeto"/>
          <p:cNvGraphicFramePr>
            <a:graphicFrameLocks noChangeAspect="1"/>
          </p:cNvGraphicFramePr>
          <p:nvPr>
            <p:extLst>
              <p:ext uri="{D42A27DB-BD31-4B8C-83A1-F6EECF244321}">
                <p14:modId xmlns:p14="http://schemas.microsoft.com/office/powerpoint/2010/main" val="1703717724"/>
              </p:ext>
            </p:extLst>
          </p:nvPr>
        </p:nvGraphicFramePr>
        <p:xfrm>
          <a:off x="3167927" y="5294390"/>
          <a:ext cx="1182399" cy="997649"/>
        </p:xfrm>
        <a:graphic>
          <a:graphicData uri="http://schemas.openxmlformats.org/presentationml/2006/ole">
            <mc:AlternateContent xmlns:mc="http://schemas.openxmlformats.org/markup-compatibility/2006">
              <mc:Choice xmlns:v="urn:schemas-microsoft-com:vml" Requires="v">
                <p:oleObj spid="_x0000_s12423" name="Worksheet" showAsIcon="1" r:id="rId7" imgW="914400" imgH="771480" progId="Excel.Sheet.12">
                  <p:embed/>
                </p:oleObj>
              </mc:Choice>
              <mc:Fallback>
                <p:oleObj name="Worksheet" showAsIcon="1" r:id="rId7" imgW="914400" imgH="771480" progId="Excel.Sheet.12">
                  <p:embed/>
                  <p:pic>
                    <p:nvPicPr>
                      <p:cNvPr id="0" name=""/>
                      <p:cNvPicPr/>
                      <p:nvPr/>
                    </p:nvPicPr>
                    <p:blipFill>
                      <a:blip r:embed="rId8"/>
                      <a:stretch>
                        <a:fillRect/>
                      </a:stretch>
                    </p:blipFill>
                    <p:spPr>
                      <a:xfrm>
                        <a:off x="3167927" y="5294390"/>
                        <a:ext cx="1182399" cy="997649"/>
                      </a:xfrm>
                      <a:prstGeom prst="rect">
                        <a:avLst/>
                      </a:prstGeom>
                    </p:spPr>
                  </p:pic>
                </p:oleObj>
              </mc:Fallback>
            </mc:AlternateContent>
          </a:graphicData>
        </a:graphic>
      </p:graphicFrame>
      <p:sp>
        <p:nvSpPr>
          <p:cNvPr id="5" name="4 Flecha derecha"/>
          <p:cNvSpPr/>
          <p:nvPr/>
        </p:nvSpPr>
        <p:spPr>
          <a:xfrm>
            <a:off x="2970994" y="5478443"/>
            <a:ext cx="393865" cy="202688"/>
          </a:xfrm>
          <a:prstGeom prst="rightArrow">
            <a:avLst/>
          </a:prstGeom>
          <a:solidFill>
            <a:schemeClr val="accent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GB" sz="1000" kern="1200" dirty="0" smtClean="0">
              <a:solidFill>
                <a:srgbClr val="34342B"/>
              </a:solidFill>
              <a:latin typeface="Vodafone Rg" pitchFamily="34" charset="0"/>
              <a:ea typeface="+mn-ea"/>
              <a:cs typeface="+mn-cs"/>
            </a:endParaRPr>
          </a:p>
        </p:txBody>
      </p:sp>
      <p:sp>
        <p:nvSpPr>
          <p:cNvPr id="17" name="2 Marcador de contenido"/>
          <p:cNvSpPr txBox="1">
            <a:spLocks/>
          </p:cNvSpPr>
          <p:nvPr/>
        </p:nvSpPr>
        <p:spPr bwMode="auto">
          <a:xfrm>
            <a:off x="417183" y="6174363"/>
            <a:ext cx="7985036" cy="47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72000" bIns="0" numCol="1" rtlCol="0" anchor="t" anchorCtr="0" compatLnSpc="1">
            <a:prstTxWarp prst="textNoShape">
              <a:avLst/>
            </a:prstTxWarp>
            <a:noAutofit/>
          </a:bodyPr>
          <a:lstStyle>
            <a:lvl1pPr marL="180975" indent="-180975" algn="l" rtl="0" eaLnBrk="1" fontAlgn="base" hangingPunct="1">
              <a:spcBef>
                <a:spcPts val="600"/>
              </a:spcBef>
              <a:spcAft>
                <a:spcPts val="600"/>
              </a:spcAft>
              <a:buClr>
                <a:schemeClr val="accent1"/>
              </a:buClr>
              <a:buFont typeface="Arial" charset="0"/>
              <a:buChar char="•"/>
              <a:defRPr lang="en-US" kern="1200" dirty="0" smtClean="0">
                <a:solidFill>
                  <a:schemeClr val="tx1"/>
                </a:solidFill>
                <a:latin typeface="+mn-lt"/>
                <a:ea typeface="MS PGothic" pitchFamily="34" charset="-128"/>
                <a:cs typeface="Arial" pitchFamily="34" charset="0"/>
              </a:defRPr>
            </a:lvl1pPr>
            <a:lvl2pPr marL="447675" indent="-180975" algn="l" rtl="0" eaLnBrk="1" fontAlgn="base" hangingPunct="1">
              <a:spcBef>
                <a:spcPct val="0"/>
              </a:spcBef>
              <a:spcAft>
                <a:spcPts val="300"/>
              </a:spcAft>
              <a:buClr>
                <a:schemeClr val="accent1"/>
              </a:buClr>
              <a:buFont typeface="Calibri" pitchFamily="34" charset="0"/>
              <a:buChar char="–"/>
              <a:defRPr lang="en-US" sz="1400" kern="1200" dirty="0" smtClean="0">
                <a:solidFill>
                  <a:schemeClr val="tx1"/>
                </a:solidFill>
                <a:latin typeface="+mn-lt"/>
                <a:ea typeface="MS PGothic" pitchFamily="34" charset="-128"/>
                <a:cs typeface="Arial" pitchFamily="34" charset="0"/>
              </a:defRPr>
            </a:lvl2pPr>
            <a:lvl3pPr marL="714375" indent="-171450" algn="l" rtl="0" eaLnBrk="1" fontAlgn="base" hangingPunct="1">
              <a:spcBef>
                <a:spcPct val="0"/>
              </a:spcBef>
              <a:spcAft>
                <a:spcPts val="300"/>
              </a:spcAft>
              <a:buClr>
                <a:schemeClr val="accent1"/>
              </a:buClr>
              <a:buFont typeface="Calibri" pitchFamily="34" charset="0"/>
              <a:buChar char="–"/>
              <a:defRPr lang="en-US" sz="1400" kern="1200" dirty="0" smtClean="0">
                <a:solidFill>
                  <a:schemeClr val="tx1"/>
                </a:solidFill>
                <a:latin typeface="+mn-lt"/>
                <a:ea typeface="MS PGothic" pitchFamily="34" charset="-128"/>
                <a:cs typeface="Arial" pitchFamily="34" charset="0"/>
              </a:defRPr>
            </a:lvl3pPr>
            <a:lvl4pPr marL="809625" indent="0" algn="l" rtl="0" eaLnBrk="1" fontAlgn="base" hangingPunct="1">
              <a:spcBef>
                <a:spcPct val="20000"/>
              </a:spcBef>
              <a:spcAft>
                <a:spcPct val="0"/>
              </a:spcAft>
              <a:buClr>
                <a:schemeClr val="accent1"/>
              </a:buClr>
              <a:buFont typeface="Calibri" pitchFamily="34" charset="0"/>
              <a:buNone/>
              <a:defRPr sz="1200" kern="1200">
                <a:solidFill>
                  <a:schemeClr val="tx1"/>
                </a:solidFill>
                <a:latin typeface="+mn-lt"/>
                <a:ea typeface="MS PGothic" pitchFamily="34" charset="-128"/>
                <a:cs typeface="Arial" pitchFamily="34" charset="0"/>
              </a:defRPr>
            </a:lvl4pPr>
            <a:lvl5pPr marL="1114425" indent="-123825" algn="l" rtl="0" eaLnBrk="1" fontAlgn="base" hangingPunct="1">
              <a:spcBef>
                <a:spcPct val="20000"/>
              </a:spcBef>
              <a:spcAft>
                <a:spcPct val="0"/>
              </a:spcAft>
              <a:buClr>
                <a:schemeClr val="accent1"/>
              </a:buClr>
              <a:buFont typeface="Calibri" pitchFamily="34" charset="0"/>
              <a:buChar char="–"/>
              <a:defRPr sz="1200" kern="1200">
                <a:solidFill>
                  <a:schemeClr val="tx1"/>
                </a:solidFill>
                <a:latin typeface="+mn-lt"/>
                <a:ea typeface="MS PGothic"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smtClean="0"/>
              <a:t>En el </a:t>
            </a:r>
            <a:r>
              <a:rPr lang="es-ES" b="1" dirty="0" smtClean="0">
                <a:solidFill>
                  <a:srgbClr val="FF0000"/>
                </a:solidFill>
              </a:rPr>
              <a:t>NCR1, Vodafone Zonas debe indicar si el nodo a integrar es Frontera </a:t>
            </a:r>
            <a:r>
              <a:rPr lang="es-ES" b="1" dirty="0" err="1" smtClean="0">
                <a:solidFill>
                  <a:srgbClr val="FF0000"/>
                </a:solidFill>
              </a:rPr>
              <a:t>Intervendor</a:t>
            </a:r>
            <a:r>
              <a:rPr lang="es-ES" dirty="0" smtClean="0"/>
              <a:t>, para que el </a:t>
            </a:r>
            <a:r>
              <a:rPr lang="es-ES" dirty="0" err="1" smtClean="0"/>
              <a:t>vendor</a:t>
            </a:r>
            <a:r>
              <a:rPr lang="es-ES" dirty="0" smtClean="0"/>
              <a:t> aplique estas restricciones de PCI en sus celdas.</a:t>
            </a:r>
          </a:p>
        </p:txBody>
      </p:sp>
    </p:spTree>
    <p:extLst>
      <p:ext uri="{BB962C8B-B14F-4D97-AF65-F5344CB8AC3E}">
        <p14:creationId xmlns:p14="http://schemas.microsoft.com/office/powerpoint/2010/main" val="3518984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320" y="221841"/>
            <a:ext cx="7354888" cy="1042967"/>
          </a:xfrm>
        </p:spPr>
        <p:txBody>
          <a:bodyPr/>
          <a:lstStyle/>
          <a:p>
            <a:r>
              <a:rPr lang="es-ES" dirty="0" err="1" smtClean="0"/>
              <a:t>TxRxMode</a:t>
            </a:r>
            <a:r>
              <a:rPr lang="es-ES" dirty="0" smtClean="0"/>
              <a:t> zonas </a:t>
            </a:r>
            <a:r>
              <a:rPr lang="es-ES" i="1" u="sng" dirty="0"/>
              <a:t>ROJA</a:t>
            </a:r>
            <a:r>
              <a:rPr lang="es-ES" dirty="0"/>
              <a:t> y </a:t>
            </a:r>
            <a:r>
              <a:rPr lang="es-ES" i="1" u="sng" dirty="0">
                <a:solidFill>
                  <a:srgbClr val="FFC000"/>
                </a:solidFill>
              </a:rPr>
              <a:t>NARANJA</a:t>
            </a:r>
            <a:endParaRPr lang="en-GB" dirty="0"/>
          </a:p>
        </p:txBody>
      </p:sp>
      <p:sp>
        <p:nvSpPr>
          <p:cNvPr id="3" name="2 Marcador de contenido"/>
          <p:cNvSpPr>
            <a:spLocks noGrp="1"/>
          </p:cNvSpPr>
          <p:nvPr>
            <p:ph idx="1"/>
          </p:nvPr>
        </p:nvSpPr>
        <p:spPr>
          <a:xfrm>
            <a:off x="422694" y="798982"/>
            <a:ext cx="7985036" cy="4895851"/>
          </a:xfrm>
        </p:spPr>
        <p:txBody>
          <a:bodyPr/>
          <a:lstStyle/>
          <a:p>
            <a:r>
              <a:rPr lang="es-ES" dirty="0" smtClean="0"/>
              <a:t>Define la configuración de las antenas del SITE.</a:t>
            </a:r>
          </a:p>
          <a:p>
            <a:r>
              <a:rPr lang="es-ES" sz="1600" b="1" u="sng" dirty="0">
                <a:solidFill>
                  <a:srgbClr val="FF0000"/>
                </a:solidFill>
              </a:rPr>
              <a:t>Para LTE800 este parámetro vale lo mismo en zona </a:t>
            </a:r>
            <a:r>
              <a:rPr lang="es-ES" sz="1600" b="1" u="sng" dirty="0" err="1">
                <a:solidFill>
                  <a:srgbClr val="FF0000"/>
                </a:solidFill>
              </a:rPr>
              <a:t>Sharing</a:t>
            </a:r>
            <a:r>
              <a:rPr lang="es-ES" sz="1600" b="1" u="sng" dirty="0">
                <a:solidFill>
                  <a:srgbClr val="FF0000"/>
                </a:solidFill>
              </a:rPr>
              <a:t> y no </a:t>
            </a:r>
            <a:r>
              <a:rPr lang="es-ES" sz="1600" b="1" u="sng" dirty="0" err="1">
                <a:solidFill>
                  <a:srgbClr val="FF0000"/>
                </a:solidFill>
              </a:rPr>
              <a:t>Sharing</a:t>
            </a:r>
            <a:r>
              <a:rPr lang="es-ES" sz="1600" b="1" u="sng" dirty="0">
                <a:solidFill>
                  <a:srgbClr val="FF0000"/>
                </a:solidFill>
              </a:rPr>
              <a:t>, </a:t>
            </a:r>
          </a:p>
          <a:p>
            <a:pPr lvl="1"/>
            <a:r>
              <a:rPr lang="es-ES" dirty="0"/>
              <a:t>Para Red </a:t>
            </a:r>
            <a:r>
              <a:rPr lang="es-ES" dirty="0" err="1"/>
              <a:t>Sharing</a:t>
            </a:r>
            <a:r>
              <a:rPr lang="es-ES" dirty="0"/>
              <a:t>, se  ha incluido en la plantilla estática por lo que el ingeniero de diseño no tiene que rellenar este dato</a:t>
            </a:r>
            <a:r>
              <a:rPr lang="es-ES" dirty="0" smtClean="0"/>
              <a:t>.</a:t>
            </a:r>
          </a:p>
          <a:p>
            <a:r>
              <a:rPr lang="es-ES" u="sng" dirty="0" smtClean="0"/>
              <a:t>Reglas </a:t>
            </a:r>
            <a:r>
              <a:rPr lang="es-ES" u="sng" dirty="0"/>
              <a:t>VF ES</a:t>
            </a:r>
            <a:r>
              <a:rPr lang="es-ES" u="sng" dirty="0" smtClean="0"/>
              <a:t>:</a:t>
            </a:r>
          </a:p>
          <a:p>
            <a:pPr lvl="1"/>
            <a:r>
              <a:rPr lang="es-ES" sz="1600" dirty="0" smtClean="0"/>
              <a:t>L800   </a:t>
            </a:r>
            <a:r>
              <a:rPr lang="es-ES" sz="1600" dirty="0" smtClean="0">
                <a:sym typeface="Wingdings" panose="05000000000000000000" pitchFamily="2" charset="2"/>
              </a:rPr>
              <a:t> </a:t>
            </a:r>
            <a:r>
              <a:rPr lang="es-ES" sz="1600" dirty="0">
                <a:sym typeface="Wingdings" panose="05000000000000000000" pitchFamily="2" charset="2"/>
              </a:rPr>
              <a:t>Instalamos antenas de dos bocas : Modo </a:t>
            </a:r>
            <a:r>
              <a:rPr lang="es-ES" sz="1600" dirty="0" smtClean="0">
                <a:sym typeface="Wingdings" panose="05000000000000000000" pitchFamily="2" charset="2"/>
              </a:rPr>
              <a:t>2T2R</a:t>
            </a:r>
            <a:endParaRPr lang="es-ES" sz="1600" dirty="0">
              <a:sym typeface="Wingdings" panose="05000000000000000000" pitchFamily="2" charset="2"/>
            </a:endParaRPr>
          </a:p>
          <a:p>
            <a:pPr lvl="1"/>
            <a:r>
              <a:rPr lang="es-ES" sz="1600" dirty="0" smtClean="0"/>
              <a:t>L1800 </a:t>
            </a:r>
            <a:r>
              <a:rPr lang="es-ES" sz="1600" dirty="0" smtClean="0">
                <a:sym typeface="Wingdings" panose="05000000000000000000" pitchFamily="2" charset="2"/>
              </a:rPr>
              <a:t> Instalamos antenas de dos bocas : Modo 2T2R</a:t>
            </a:r>
          </a:p>
          <a:p>
            <a:pPr lvl="1"/>
            <a:r>
              <a:rPr lang="es-ES" sz="1600" dirty="0" smtClean="0">
                <a:sym typeface="Wingdings" panose="05000000000000000000" pitchFamily="2" charset="2"/>
              </a:rPr>
              <a:t>L2100</a:t>
            </a:r>
            <a:r>
              <a:rPr lang="es-ES" sz="1600" dirty="0">
                <a:sym typeface="Wingdings" panose="05000000000000000000" pitchFamily="2" charset="2"/>
              </a:rPr>
              <a:t> </a:t>
            </a:r>
            <a:r>
              <a:rPr lang="es-ES" sz="1600" dirty="0" smtClean="0">
                <a:sym typeface="Wingdings" panose="05000000000000000000" pitchFamily="2" charset="2"/>
              </a:rPr>
              <a:t> Instalamos </a:t>
            </a:r>
            <a:r>
              <a:rPr lang="es-ES" sz="1600" dirty="0">
                <a:sym typeface="Wingdings" panose="05000000000000000000" pitchFamily="2" charset="2"/>
              </a:rPr>
              <a:t>antenas de dos bocas : </a:t>
            </a:r>
            <a:r>
              <a:rPr lang="es-ES" sz="1600" dirty="0" smtClean="0">
                <a:sym typeface="Wingdings" panose="05000000000000000000" pitchFamily="2" charset="2"/>
              </a:rPr>
              <a:t>Modo 2T2R</a:t>
            </a:r>
          </a:p>
          <a:p>
            <a:pPr lvl="1"/>
            <a:r>
              <a:rPr lang="es-ES" sz="1600" dirty="0" smtClean="0">
                <a:sym typeface="Wingdings" panose="05000000000000000000" pitchFamily="2" charset="2"/>
              </a:rPr>
              <a:t>L2600  </a:t>
            </a:r>
            <a:r>
              <a:rPr lang="es-ES" sz="1600" dirty="0">
                <a:sym typeface="Wingdings" panose="05000000000000000000" pitchFamily="2" charset="2"/>
              </a:rPr>
              <a:t>Instalamos antenas de dos bocas : Modo </a:t>
            </a:r>
            <a:r>
              <a:rPr lang="es-ES" sz="1600" dirty="0" smtClean="0">
                <a:sym typeface="Wingdings" panose="05000000000000000000" pitchFamily="2" charset="2"/>
              </a:rPr>
              <a:t>2T2R</a:t>
            </a:r>
          </a:p>
          <a:p>
            <a:pPr lvl="2"/>
            <a:r>
              <a:rPr lang="es-ES" sz="1600" dirty="0" smtClean="0">
                <a:sym typeface="Wingdings" panose="05000000000000000000" pitchFamily="2" charset="2"/>
              </a:rPr>
              <a:t>Nota: El 4 </a:t>
            </a:r>
            <a:r>
              <a:rPr lang="es-ES" sz="1600" dirty="0" err="1" smtClean="0">
                <a:sym typeface="Wingdings" panose="05000000000000000000" pitchFamily="2" charset="2"/>
              </a:rPr>
              <a:t>Way</a:t>
            </a:r>
            <a:r>
              <a:rPr lang="es-ES" sz="1600" dirty="0" smtClean="0">
                <a:sym typeface="Wingdings" panose="05000000000000000000" pitchFamily="2" charset="2"/>
              </a:rPr>
              <a:t> sólo se podrá activar con antenas activas a futuro.</a:t>
            </a:r>
            <a:endParaRPr lang="es-ES" sz="1600" dirty="0">
              <a:sym typeface="Wingdings" panose="05000000000000000000" pitchFamily="2" charset="2"/>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22</a:t>
            </a:fld>
            <a:endParaRPr lang="en-GB"/>
          </a:p>
        </p:txBody>
      </p:sp>
    </p:spTree>
    <p:extLst>
      <p:ext uri="{BB962C8B-B14F-4D97-AF65-F5344CB8AC3E}">
        <p14:creationId xmlns:p14="http://schemas.microsoft.com/office/powerpoint/2010/main" val="33359916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1320" y="221841"/>
            <a:ext cx="7354888" cy="1042967"/>
          </a:xfrm>
        </p:spPr>
        <p:txBody>
          <a:bodyPr/>
          <a:lstStyle/>
          <a:p>
            <a:r>
              <a:rPr lang="es-ES" dirty="0" err="1" smtClean="0"/>
              <a:t>configuredOutputPower</a:t>
            </a:r>
            <a:r>
              <a:rPr lang="es-ES" dirty="0"/>
              <a:t> zonas </a:t>
            </a:r>
            <a:r>
              <a:rPr lang="es-ES" i="1" u="sng" dirty="0"/>
              <a:t>ROJA</a:t>
            </a:r>
            <a:r>
              <a:rPr lang="es-ES" dirty="0"/>
              <a:t> y </a:t>
            </a:r>
            <a:r>
              <a:rPr lang="es-ES" i="1" u="sng" dirty="0">
                <a:solidFill>
                  <a:srgbClr val="FFC000"/>
                </a:solidFill>
              </a:rPr>
              <a:t>NARANJA</a:t>
            </a:r>
            <a:endParaRPr lang="en-GB" dirty="0"/>
          </a:p>
        </p:txBody>
      </p:sp>
      <p:sp>
        <p:nvSpPr>
          <p:cNvPr id="3" name="2 Marcador de contenido"/>
          <p:cNvSpPr>
            <a:spLocks noGrp="1"/>
          </p:cNvSpPr>
          <p:nvPr>
            <p:ph idx="1"/>
          </p:nvPr>
        </p:nvSpPr>
        <p:spPr>
          <a:xfrm>
            <a:off x="422694" y="798982"/>
            <a:ext cx="7985036" cy="4895851"/>
          </a:xfrm>
        </p:spPr>
        <p:txBody>
          <a:bodyPr/>
          <a:lstStyle/>
          <a:p>
            <a:r>
              <a:rPr lang="es-ES" dirty="0" smtClean="0"/>
              <a:t>Potencia de salida de la celda en </a:t>
            </a:r>
            <a:r>
              <a:rPr lang="es-ES" dirty="0" err="1" smtClean="0"/>
              <a:t>mW</a:t>
            </a:r>
            <a:r>
              <a:rPr lang="es-ES" dirty="0" smtClean="0"/>
              <a:t>.</a:t>
            </a:r>
          </a:p>
          <a:p>
            <a:r>
              <a:rPr lang="es-ES" sz="1600" b="1" u="sng" dirty="0">
                <a:solidFill>
                  <a:srgbClr val="FF0000"/>
                </a:solidFill>
              </a:rPr>
              <a:t>Para LTE800 este parámetro vale lo mismo en zona </a:t>
            </a:r>
            <a:r>
              <a:rPr lang="es-ES" sz="1600" b="1" u="sng" dirty="0" err="1">
                <a:solidFill>
                  <a:srgbClr val="FF0000"/>
                </a:solidFill>
              </a:rPr>
              <a:t>Sharing</a:t>
            </a:r>
            <a:r>
              <a:rPr lang="es-ES" sz="1600" b="1" u="sng" dirty="0">
                <a:solidFill>
                  <a:srgbClr val="FF0000"/>
                </a:solidFill>
              </a:rPr>
              <a:t> y no </a:t>
            </a:r>
            <a:r>
              <a:rPr lang="es-ES" sz="1600" b="1" u="sng" dirty="0" err="1">
                <a:solidFill>
                  <a:srgbClr val="FF0000"/>
                </a:solidFill>
              </a:rPr>
              <a:t>Sharing</a:t>
            </a:r>
            <a:r>
              <a:rPr lang="es-ES" sz="1600" b="1" u="sng" dirty="0">
                <a:solidFill>
                  <a:srgbClr val="FF0000"/>
                </a:solidFill>
              </a:rPr>
              <a:t>, </a:t>
            </a:r>
          </a:p>
          <a:p>
            <a:pPr lvl="1"/>
            <a:r>
              <a:rPr lang="es-ES" dirty="0"/>
              <a:t>Para Red </a:t>
            </a:r>
            <a:r>
              <a:rPr lang="es-ES" dirty="0" err="1"/>
              <a:t>Sharing</a:t>
            </a:r>
            <a:r>
              <a:rPr lang="es-ES" dirty="0"/>
              <a:t>, se  ha incluido en la plantilla estática por lo que el ingeniero de diseño no tiene que rellenar este dato</a:t>
            </a:r>
            <a:r>
              <a:rPr lang="es-ES" dirty="0" smtClean="0"/>
              <a:t>.</a:t>
            </a:r>
          </a:p>
          <a:p>
            <a:r>
              <a:rPr lang="es-ES" u="sng" dirty="0" smtClean="0"/>
              <a:t>Reglas </a:t>
            </a:r>
            <a:r>
              <a:rPr lang="es-ES" u="sng" dirty="0"/>
              <a:t>VF ES</a:t>
            </a:r>
            <a:r>
              <a:rPr lang="es-ES" u="sng" dirty="0" smtClean="0"/>
              <a:t>:</a:t>
            </a:r>
          </a:p>
          <a:p>
            <a:pPr lvl="1"/>
            <a:r>
              <a:rPr lang="es-ES" sz="1600" dirty="0" smtClean="0"/>
              <a:t>L800   </a:t>
            </a:r>
            <a:r>
              <a:rPr lang="es-ES" sz="1600" dirty="0" smtClean="0">
                <a:sym typeface="Wingdings" panose="05000000000000000000" pitchFamily="2" charset="2"/>
              </a:rPr>
              <a:t> 2x20  40000</a:t>
            </a:r>
            <a:endParaRPr lang="es-ES" sz="1600" dirty="0">
              <a:sym typeface="Wingdings" panose="05000000000000000000" pitchFamily="2" charset="2"/>
            </a:endParaRPr>
          </a:p>
          <a:p>
            <a:pPr lvl="1"/>
            <a:r>
              <a:rPr lang="es-ES" sz="1600" dirty="0" smtClean="0"/>
              <a:t>L1800 </a:t>
            </a:r>
            <a:r>
              <a:rPr lang="es-ES" sz="1600" dirty="0" smtClean="0">
                <a:sym typeface="Wingdings" panose="05000000000000000000" pitchFamily="2" charset="2"/>
              </a:rPr>
              <a:t> 2x30 </a:t>
            </a:r>
            <a:r>
              <a:rPr lang="es-ES" sz="1600" dirty="0">
                <a:sym typeface="Wingdings" panose="05000000000000000000" pitchFamily="2" charset="2"/>
              </a:rPr>
              <a:t> </a:t>
            </a:r>
            <a:r>
              <a:rPr lang="es-ES" sz="1600" dirty="0" smtClean="0">
                <a:sym typeface="Wingdings" panose="05000000000000000000" pitchFamily="2" charset="2"/>
              </a:rPr>
              <a:t>60000</a:t>
            </a:r>
          </a:p>
          <a:p>
            <a:pPr lvl="1"/>
            <a:r>
              <a:rPr lang="es-ES" sz="1600" dirty="0" smtClean="0">
                <a:sym typeface="Wingdings" panose="05000000000000000000" pitchFamily="2" charset="2"/>
              </a:rPr>
              <a:t>L2100  2x10  20000</a:t>
            </a:r>
            <a:endParaRPr lang="es-ES" sz="1600" dirty="0">
              <a:sym typeface="Wingdings" panose="05000000000000000000" pitchFamily="2" charset="2"/>
            </a:endParaRPr>
          </a:p>
          <a:p>
            <a:pPr lvl="1"/>
            <a:r>
              <a:rPr lang="es-ES" sz="1600" dirty="0" smtClean="0">
                <a:sym typeface="Wingdings" panose="05000000000000000000" pitchFamily="2" charset="2"/>
              </a:rPr>
              <a:t>L2600  2x40 </a:t>
            </a:r>
            <a:r>
              <a:rPr lang="es-ES" sz="1600" dirty="0">
                <a:sym typeface="Wingdings" panose="05000000000000000000" pitchFamily="2" charset="2"/>
              </a:rPr>
              <a:t> </a:t>
            </a:r>
            <a:r>
              <a:rPr lang="es-ES" sz="1600" dirty="0" smtClean="0">
                <a:sym typeface="Wingdings" panose="05000000000000000000" pitchFamily="2" charset="2"/>
              </a:rPr>
              <a:t>80000</a:t>
            </a:r>
            <a:endParaRPr lang="es-ES" sz="1600" dirty="0">
              <a:sym typeface="Wingdings" panose="05000000000000000000" pitchFamily="2" charset="2"/>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23</a:t>
            </a:fld>
            <a:endParaRPr lang="en-GB"/>
          </a:p>
        </p:txBody>
      </p:sp>
    </p:spTree>
    <p:extLst>
      <p:ext uri="{BB962C8B-B14F-4D97-AF65-F5344CB8AC3E}">
        <p14:creationId xmlns:p14="http://schemas.microsoft.com/office/powerpoint/2010/main" val="1604317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3449" y="116336"/>
            <a:ext cx="7354888" cy="1042967"/>
          </a:xfrm>
        </p:spPr>
        <p:txBody>
          <a:bodyPr/>
          <a:lstStyle/>
          <a:p>
            <a:r>
              <a:rPr lang="es-ES" dirty="0" err="1" smtClean="0"/>
              <a:t>eNodeB</a:t>
            </a:r>
            <a:r>
              <a:rPr lang="es-ES" dirty="0" smtClean="0"/>
              <a:t> ID</a:t>
            </a:r>
            <a:endParaRPr lang="en-GB" dirty="0"/>
          </a:p>
        </p:txBody>
      </p:sp>
      <p:sp>
        <p:nvSpPr>
          <p:cNvPr id="3" name="2 Marcador de contenido"/>
          <p:cNvSpPr>
            <a:spLocks noGrp="1"/>
          </p:cNvSpPr>
          <p:nvPr>
            <p:ph idx="1"/>
          </p:nvPr>
        </p:nvSpPr>
        <p:spPr>
          <a:xfrm>
            <a:off x="3325650" y="698558"/>
            <a:ext cx="5331125" cy="4895851"/>
          </a:xfrm>
        </p:spPr>
        <p:txBody>
          <a:bodyPr/>
          <a:lstStyle/>
          <a:p>
            <a:r>
              <a:rPr lang="es-ES" sz="1600" dirty="0" smtClean="0"/>
              <a:t>Identificador único de </a:t>
            </a:r>
            <a:r>
              <a:rPr lang="es-ES" sz="1600" dirty="0" err="1" smtClean="0"/>
              <a:t>eNodeB</a:t>
            </a:r>
            <a:r>
              <a:rPr lang="es-ES" sz="1600" dirty="0" smtClean="0"/>
              <a:t> en la red. </a:t>
            </a:r>
          </a:p>
          <a:p>
            <a:pPr marL="180975" lvl="1">
              <a:spcBef>
                <a:spcPts val="600"/>
              </a:spcBef>
              <a:spcAft>
                <a:spcPts val="600"/>
              </a:spcAft>
              <a:buFont typeface="Arial" charset="0"/>
              <a:buChar char="•"/>
            </a:pPr>
            <a:r>
              <a:rPr lang="es-ES" sz="1600" dirty="0"/>
              <a:t>Rango de </a:t>
            </a:r>
            <a:r>
              <a:rPr lang="es-ES" sz="1600" dirty="0" err="1" smtClean="0"/>
              <a:t>eNodeBIds</a:t>
            </a:r>
            <a:r>
              <a:rPr lang="es-ES" sz="1600" dirty="0" smtClean="0"/>
              <a:t> </a:t>
            </a:r>
            <a:r>
              <a:rPr lang="es-ES" sz="1600" dirty="0"/>
              <a:t>: de </a:t>
            </a:r>
            <a:r>
              <a:rPr lang="en-GB" sz="1600" dirty="0">
                <a:sym typeface="Wingdings" pitchFamily="2" charset="2"/>
              </a:rPr>
              <a:t>0 a 1048575. </a:t>
            </a:r>
            <a:endParaRPr lang="en-GB" sz="1600" dirty="0" smtClean="0">
              <a:sym typeface="Wingdings" pitchFamily="2" charset="2"/>
            </a:endParaRPr>
          </a:p>
          <a:p>
            <a:pPr marL="180975" lvl="1">
              <a:spcBef>
                <a:spcPts val="600"/>
              </a:spcBef>
              <a:spcAft>
                <a:spcPts val="600"/>
              </a:spcAft>
              <a:buFont typeface="Arial" charset="0"/>
              <a:buChar char="•"/>
            </a:pPr>
            <a:r>
              <a:rPr lang="es-ES" sz="1600" dirty="0">
                <a:sym typeface="Wingdings" pitchFamily="2" charset="2"/>
              </a:rPr>
              <a:t>Con el proyecto LEAP, se ha modificado la regla de los </a:t>
            </a:r>
            <a:r>
              <a:rPr lang="es-ES" sz="1600" dirty="0" err="1">
                <a:sym typeface="Wingdings" pitchFamily="2" charset="2"/>
              </a:rPr>
              <a:t>eNodeB</a:t>
            </a:r>
            <a:r>
              <a:rPr lang="es-ES" sz="1600" dirty="0">
                <a:sym typeface="Wingdings" pitchFamily="2" charset="2"/>
              </a:rPr>
              <a:t> </a:t>
            </a:r>
            <a:r>
              <a:rPr lang="es-ES" sz="1600" dirty="0" err="1">
                <a:sym typeface="Wingdings" pitchFamily="2" charset="2"/>
              </a:rPr>
              <a:t>Ids</a:t>
            </a:r>
            <a:endParaRPr lang="es-ES" sz="1600" dirty="0">
              <a:sym typeface="Wingdings" pitchFamily="2" charset="2"/>
            </a:endParaRPr>
          </a:p>
          <a:p>
            <a:pPr marL="447675" lvl="2">
              <a:spcBef>
                <a:spcPts val="600"/>
              </a:spcBef>
              <a:spcAft>
                <a:spcPts val="600"/>
              </a:spcAft>
              <a:buFont typeface="Arial" charset="0"/>
              <a:buChar char="•"/>
            </a:pPr>
            <a:r>
              <a:rPr lang="es-ES" sz="1600" dirty="0">
                <a:sym typeface="Wingdings" pitchFamily="2" charset="2"/>
              </a:rPr>
              <a:t>Dependiendo de si el nodo es </a:t>
            </a:r>
            <a:r>
              <a:rPr lang="es-ES" sz="1600" dirty="0" err="1">
                <a:sym typeface="Wingdings" pitchFamily="2" charset="2"/>
              </a:rPr>
              <a:t>Sharing</a:t>
            </a:r>
            <a:r>
              <a:rPr lang="es-ES" sz="1600" dirty="0">
                <a:sym typeface="Wingdings" pitchFamily="2" charset="2"/>
              </a:rPr>
              <a:t> o no lo es, el </a:t>
            </a:r>
            <a:r>
              <a:rPr lang="es-ES" sz="1600" dirty="0" err="1">
                <a:sym typeface="Wingdings" pitchFamily="2" charset="2"/>
              </a:rPr>
              <a:t>eNodeB</a:t>
            </a:r>
            <a:r>
              <a:rPr lang="es-ES" sz="1600" dirty="0">
                <a:sym typeface="Wingdings" pitchFamily="2" charset="2"/>
              </a:rPr>
              <a:t> Id pertenecerá a distintos rangos acordados con Orange para evitar la colisión en </a:t>
            </a:r>
            <a:r>
              <a:rPr lang="es-ES" sz="1600" dirty="0" err="1">
                <a:sym typeface="Wingdings" pitchFamily="2" charset="2"/>
              </a:rPr>
              <a:t>core</a:t>
            </a:r>
            <a:r>
              <a:rPr lang="es-ES" sz="1600" dirty="0" smtClean="0">
                <a:sym typeface="Wingdings" pitchFamily="2" charset="2"/>
              </a:rPr>
              <a:t>.</a:t>
            </a:r>
            <a:endParaRPr lang="en-GB" sz="1600" dirty="0">
              <a:sym typeface="Wingdings" pitchFamily="2" charset="2"/>
            </a:endParaRPr>
          </a:p>
          <a:p>
            <a:r>
              <a:rPr lang="es-ES" sz="1600" u="sng" dirty="0" smtClean="0"/>
              <a:t>Regla VF ES </a:t>
            </a:r>
            <a:r>
              <a:rPr lang="es-ES" sz="1600" b="1" u="sng" dirty="0" smtClean="0">
                <a:solidFill>
                  <a:srgbClr val="FF0000"/>
                </a:solidFill>
              </a:rPr>
              <a:t>NO SHARING</a:t>
            </a:r>
            <a:r>
              <a:rPr lang="es-ES" sz="1600" u="sng" dirty="0" smtClean="0"/>
              <a:t> (no cambia):</a:t>
            </a:r>
            <a:endParaRPr lang="es-ES" sz="1600" u="sng" dirty="0"/>
          </a:p>
          <a:p>
            <a:pPr lvl="1"/>
            <a:r>
              <a:rPr lang="en-GB" dirty="0" smtClean="0">
                <a:sym typeface="Wingdings" pitchFamily="2" charset="2"/>
              </a:rPr>
              <a:t>A </a:t>
            </a:r>
            <a:r>
              <a:rPr lang="en-GB" dirty="0" err="1" smtClean="0">
                <a:sym typeface="Wingdings" pitchFamily="2" charset="2"/>
              </a:rPr>
              <a:t>partir</a:t>
            </a:r>
            <a:r>
              <a:rPr lang="en-GB" dirty="0" smtClean="0">
                <a:sym typeface="Wingdings" pitchFamily="2" charset="2"/>
              </a:rPr>
              <a:t> del </a:t>
            </a:r>
            <a:r>
              <a:rPr lang="en-GB" dirty="0" err="1" smtClean="0">
                <a:sym typeface="Wingdings" pitchFamily="2" charset="2"/>
              </a:rPr>
              <a:t>código</a:t>
            </a:r>
            <a:r>
              <a:rPr lang="en-GB" dirty="0" smtClean="0">
                <a:sym typeface="Wingdings" pitchFamily="2" charset="2"/>
              </a:rPr>
              <a:t> SRAN del </a:t>
            </a:r>
            <a:r>
              <a:rPr lang="en-GB" dirty="0" err="1" smtClean="0">
                <a:sym typeface="Wingdings" pitchFamily="2" charset="2"/>
              </a:rPr>
              <a:t>Enb</a:t>
            </a:r>
            <a:r>
              <a:rPr lang="en-GB" dirty="0" smtClean="0">
                <a:sym typeface="Wingdings" pitchFamily="2" charset="2"/>
              </a:rPr>
              <a:t> (</a:t>
            </a:r>
            <a:r>
              <a:rPr lang="en-GB" dirty="0" err="1" smtClean="0">
                <a:sym typeface="Wingdings" pitchFamily="2" charset="2"/>
              </a:rPr>
              <a:t>PPnnL</a:t>
            </a:r>
            <a:r>
              <a:rPr lang="en-GB" dirty="0" smtClean="0">
                <a:sym typeface="Wingdings" pitchFamily="2" charset="2"/>
              </a:rPr>
              <a:t>)  se </a:t>
            </a:r>
            <a:r>
              <a:rPr lang="en-GB" dirty="0" err="1" smtClean="0">
                <a:sym typeface="Wingdings" pitchFamily="2" charset="2"/>
              </a:rPr>
              <a:t>construye</a:t>
            </a:r>
            <a:r>
              <a:rPr lang="en-GB" dirty="0" smtClean="0">
                <a:sym typeface="Wingdings" pitchFamily="2" charset="2"/>
              </a:rPr>
              <a:t> </a:t>
            </a:r>
            <a:r>
              <a:rPr lang="en-GB" dirty="0" err="1" smtClean="0">
                <a:sym typeface="Wingdings" pitchFamily="2" charset="2"/>
              </a:rPr>
              <a:t>su</a:t>
            </a:r>
            <a:r>
              <a:rPr lang="en-GB" dirty="0" smtClean="0">
                <a:sym typeface="Wingdings" pitchFamily="2" charset="2"/>
              </a:rPr>
              <a:t> </a:t>
            </a:r>
            <a:r>
              <a:rPr lang="en-GB" dirty="0" err="1" smtClean="0">
                <a:sym typeface="Wingdings" pitchFamily="2" charset="2"/>
              </a:rPr>
              <a:t>eNodeBID</a:t>
            </a:r>
            <a:r>
              <a:rPr lang="en-GB" dirty="0" smtClean="0">
                <a:sym typeface="Wingdings" pitchFamily="2" charset="2"/>
              </a:rPr>
              <a:t> (</a:t>
            </a:r>
            <a:r>
              <a:rPr lang="en-GB" b="1" dirty="0" smtClean="0">
                <a:solidFill>
                  <a:srgbClr val="FF0000"/>
                </a:solidFill>
                <a:sym typeface="Wingdings" pitchFamily="2" charset="2"/>
              </a:rPr>
              <a:t>AA</a:t>
            </a:r>
            <a:r>
              <a:rPr lang="en-GB" b="1" dirty="0" smtClean="0">
                <a:solidFill>
                  <a:srgbClr val="92D050"/>
                </a:solidFill>
                <a:sym typeface="Wingdings" pitchFamily="2" charset="2"/>
              </a:rPr>
              <a:t>BB</a:t>
            </a:r>
            <a:r>
              <a:rPr lang="en-GB" b="1" dirty="0" smtClean="0">
                <a:solidFill>
                  <a:srgbClr val="0070C0"/>
                </a:solidFill>
                <a:sym typeface="Wingdings" pitchFamily="2" charset="2"/>
              </a:rPr>
              <a:t>CC</a:t>
            </a:r>
            <a:r>
              <a:rPr lang="en-GB" dirty="0" smtClean="0">
                <a:sym typeface="Wingdings" pitchFamily="2" charset="2"/>
              </a:rPr>
              <a:t>):</a:t>
            </a:r>
          </a:p>
          <a:p>
            <a:pPr marL="876300" lvl="2" indent="-342900">
              <a:buAutoNum type="arabicParenR"/>
            </a:pPr>
            <a:r>
              <a:rPr lang="es-ES" b="1" u="sng" dirty="0" smtClean="0">
                <a:solidFill>
                  <a:srgbClr val="FF0000"/>
                </a:solidFill>
                <a:sym typeface="Wingdings" pitchFamily="2" charset="2"/>
              </a:rPr>
              <a:t>AA</a:t>
            </a:r>
            <a:r>
              <a:rPr lang="es-ES" u="sng" dirty="0" smtClean="0">
                <a:sym typeface="Wingdings" pitchFamily="2" charset="2"/>
              </a:rPr>
              <a:t> - Tabla Códigos Provincia: </a:t>
            </a:r>
            <a:r>
              <a:rPr lang="es-ES" dirty="0" smtClean="0">
                <a:sym typeface="Wingdings" pitchFamily="2" charset="2"/>
              </a:rPr>
              <a:t>se obtiene los 2 primeros dígitos del </a:t>
            </a:r>
            <a:r>
              <a:rPr lang="es-ES" dirty="0" err="1" smtClean="0">
                <a:sym typeface="Wingdings" pitchFamily="2" charset="2"/>
              </a:rPr>
              <a:t>eNodeBID</a:t>
            </a:r>
            <a:r>
              <a:rPr lang="es-ES" dirty="0" smtClean="0">
                <a:sym typeface="Wingdings" pitchFamily="2" charset="2"/>
              </a:rPr>
              <a:t> a partir de la provincia “PP” del código SRAN.</a:t>
            </a:r>
          </a:p>
          <a:p>
            <a:pPr marL="876300" lvl="2" indent="-342900">
              <a:buAutoNum type="arabicParenR"/>
            </a:pPr>
            <a:r>
              <a:rPr lang="es-ES" b="1" u="sng" dirty="0" smtClean="0">
                <a:solidFill>
                  <a:srgbClr val="92D050"/>
                </a:solidFill>
                <a:sym typeface="Wingdings" pitchFamily="2" charset="2"/>
              </a:rPr>
              <a:t>BB</a:t>
            </a:r>
            <a:r>
              <a:rPr lang="es-ES" dirty="0" smtClean="0">
                <a:sym typeface="Wingdings" pitchFamily="2" charset="2"/>
              </a:rPr>
              <a:t> - A continuación, se mantienen los dos dígitos “</a:t>
            </a:r>
            <a:r>
              <a:rPr lang="es-ES" dirty="0" err="1" smtClean="0">
                <a:sym typeface="Wingdings" pitchFamily="2" charset="2"/>
              </a:rPr>
              <a:t>nn</a:t>
            </a:r>
            <a:r>
              <a:rPr lang="es-ES" dirty="0" smtClean="0">
                <a:sym typeface="Wingdings" pitchFamily="2" charset="2"/>
              </a:rPr>
              <a:t>” del código SRAN.</a:t>
            </a:r>
          </a:p>
          <a:p>
            <a:pPr marL="876300" lvl="2" indent="-342900">
              <a:buAutoNum type="arabicParenR"/>
            </a:pPr>
            <a:r>
              <a:rPr lang="es-ES" b="1" u="sng" dirty="0" smtClean="0">
                <a:solidFill>
                  <a:srgbClr val="0070C0"/>
                </a:solidFill>
                <a:sym typeface="Wingdings" pitchFamily="2" charset="2"/>
              </a:rPr>
              <a:t>CC</a:t>
            </a:r>
            <a:r>
              <a:rPr lang="es-ES" u="sng" dirty="0" smtClean="0">
                <a:sym typeface="Wingdings" pitchFamily="2" charset="2"/>
              </a:rPr>
              <a:t> - Tabla Códigos 5ª Letra: </a:t>
            </a:r>
            <a:r>
              <a:rPr lang="es-ES" dirty="0" smtClean="0">
                <a:sym typeface="Wingdings" pitchFamily="2" charset="2"/>
              </a:rPr>
              <a:t>se obtienen los dos  últimos dígitos del </a:t>
            </a:r>
            <a:r>
              <a:rPr lang="es-ES" dirty="0" err="1" smtClean="0">
                <a:sym typeface="Wingdings" pitchFamily="2" charset="2"/>
              </a:rPr>
              <a:t>eNodeBID</a:t>
            </a:r>
            <a:r>
              <a:rPr lang="es-ES" dirty="0" smtClean="0">
                <a:sym typeface="Wingdings" pitchFamily="2" charset="2"/>
              </a:rPr>
              <a:t> a partir de la última letra “L” del código SRAN. </a:t>
            </a:r>
          </a:p>
          <a:p>
            <a:r>
              <a:rPr lang="en-GB" sz="1600" dirty="0" err="1" smtClean="0">
                <a:sym typeface="Wingdings" pitchFamily="2" charset="2"/>
              </a:rPr>
              <a:t>Ejemplos</a:t>
            </a:r>
            <a:r>
              <a:rPr lang="en-GB" sz="1600" dirty="0" smtClean="0">
                <a:sym typeface="Wingdings" pitchFamily="2" charset="2"/>
              </a:rPr>
              <a:t>:</a:t>
            </a:r>
            <a:r>
              <a:rPr lang="en-GB" sz="1600" dirty="0">
                <a:sym typeface="Wingdings" pitchFamily="2" charset="2"/>
              </a:rPr>
              <a:t> </a:t>
            </a:r>
          </a:p>
          <a:p>
            <a:pPr lvl="1"/>
            <a:r>
              <a:rPr lang="en-GB" dirty="0">
                <a:sym typeface="Wingdings" pitchFamily="2" charset="2"/>
              </a:rPr>
              <a:t>MX01A </a:t>
            </a:r>
            <a:r>
              <a:rPr lang="en-GB" dirty="0" smtClean="0">
                <a:sym typeface="Wingdings" pitchFamily="2" charset="2"/>
              </a:rPr>
              <a:t> </a:t>
            </a:r>
            <a:r>
              <a:rPr lang="en-GB" dirty="0" err="1">
                <a:sym typeface="Wingdings" pitchFamily="2" charset="2"/>
              </a:rPr>
              <a:t>eNBID</a:t>
            </a:r>
            <a:r>
              <a:rPr lang="en-GB" dirty="0">
                <a:sym typeface="Wingdings" pitchFamily="2" charset="2"/>
              </a:rPr>
              <a:t>: </a:t>
            </a:r>
            <a:r>
              <a:rPr lang="en-GB" dirty="0" smtClean="0">
                <a:sym typeface="Wingdings" pitchFamily="2" charset="2"/>
              </a:rPr>
              <a:t>280101</a:t>
            </a:r>
            <a:endParaRPr lang="en-GB" dirty="0">
              <a:sym typeface="Wingdings" pitchFamily="2" charset="2"/>
            </a:endParaRPr>
          </a:p>
          <a:p>
            <a:pPr lvl="1"/>
            <a:r>
              <a:rPr lang="en-GB" dirty="0" smtClean="0">
                <a:sym typeface="Wingdings" pitchFamily="2" charset="2"/>
              </a:rPr>
              <a:t>ZX15W  </a:t>
            </a:r>
            <a:r>
              <a:rPr lang="en-GB" dirty="0" err="1">
                <a:sym typeface="Wingdings" pitchFamily="2" charset="2"/>
              </a:rPr>
              <a:t>eNBID</a:t>
            </a:r>
            <a:r>
              <a:rPr lang="en-GB" dirty="0">
                <a:sym typeface="Wingdings" pitchFamily="2" charset="2"/>
              </a:rPr>
              <a:t>: 501523</a:t>
            </a:r>
          </a:p>
          <a:p>
            <a:endParaRPr lang="en-GB" sz="16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24</a:t>
            </a:fld>
            <a:endParaRPr lang="en-GB"/>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829" y="637820"/>
            <a:ext cx="2881007" cy="622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940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3449" y="116336"/>
            <a:ext cx="7354888" cy="1042967"/>
          </a:xfrm>
        </p:spPr>
        <p:txBody>
          <a:bodyPr/>
          <a:lstStyle/>
          <a:p>
            <a:r>
              <a:rPr lang="es-ES" dirty="0" err="1" smtClean="0"/>
              <a:t>eNodeB</a:t>
            </a:r>
            <a:r>
              <a:rPr lang="es-ES" dirty="0" smtClean="0"/>
              <a:t> ID </a:t>
            </a:r>
            <a:r>
              <a:rPr lang="es-ES" dirty="0"/>
              <a:t>zonas </a:t>
            </a:r>
            <a:r>
              <a:rPr lang="es-ES" i="1" u="sng" dirty="0"/>
              <a:t>ROJA</a:t>
            </a:r>
            <a:r>
              <a:rPr lang="es-ES" dirty="0"/>
              <a:t> y </a:t>
            </a:r>
            <a:r>
              <a:rPr lang="es-ES" i="1" u="sng" dirty="0">
                <a:solidFill>
                  <a:srgbClr val="FFC000"/>
                </a:solidFill>
              </a:rPr>
              <a:t>NARANJA</a:t>
            </a:r>
            <a:endParaRPr lang="en-GB" dirty="0"/>
          </a:p>
        </p:txBody>
      </p:sp>
      <p:sp>
        <p:nvSpPr>
          <p:cNvPr id="3" name="2 Marcador de contenido"/>
          <p:cNvSpPr>
            <a:spLocks noGrp="1"/>
          </p:cNvSpPr>
          <p:nvPr>
            <p:ph idx="1"/>
          </p:nvPr>
        </p:nvSpPr>
        <p:spPr>
          <a:xfrm>
            <a:off x="458625" y="457200"/>
            <a:ext cx="7342350" cy="1838325"/>
          </a:xfrm>
        </p:spPr>
        <p:txBody>
          <a:bodyPr/>
          <a:lstStyle/>
          <a:p>
            <a:r>
              <a:rPr lang="es-ES" sz="1200" u="sng" dirty="0"/>
              <a:t>Regla VF ES </a:t>
            </a:r>
            <a:r>
              <a:rPr lang="es-ES" sz="1200" b="1" u="sng" dirty="0" smtClean="0">
                <a:solidFill>
                  <a:srgbClr val="FF0000"/>
                </a:solidFill>
              </a:rPr>
              <a:t>SHARING</a:t>
            </a:r>
            <a:r>
              <a:rPr lang="es-ES" sz="1200" u="sng" dirty="0" smtClean="0"/>
              <a:t>:</a:t>
            </a:r>
            <a:endParaRPr lang="es-ES" sz="1200" u="sng" dirty="0"/>
          </a:p>
          <a:p>
            <a:pPr lvl="1"/>
            <a:r>
              <a:rPr lang="en-GB" sz="1100" dirty="0">
                <a:sym typeface="Wingdings" pitchFamily="2" charset="2"/>
              </a:rPr>
              <a:t>A </a:t>
            </a:r>
            <a:r>
              <a:rPr lang="en-GB" sz="1100" dirty="0" err="1">
                <a:sym typeface="Wingdings" pitchFamily="2" charset="2"/>
              </a:rPr>
              <a:t>partir</a:t>
            </a:r>
            <a:r>
              <a:rPr lang="en-GB" sz="1100" dirty="0">
                <a:sym typeface="Wingdings" pitchFamily="2" charset="2"/>
              </a:rPr>
              <a:t> del </a:t>
            </a:r>
            <a:r>
              <a:rPr lang="en-GB" sz="1100" dirty="0" err="1">
                <a:sym typeface="Wingdings" pitchFamily="2" charset="2"/>
              </a:rPr>
              <a:t>código</a:t>
            </a:r>
            <a:r>
              <a:rPr lang="en-GB" sz="1100" dirty="0">
                <a:sym typeface="Wingdings" pitchFamily="2" charset="2"/>
              </a:rPr>
              <a:t> SRAN del </a:t>
            </a:r>
            <a:r>
              <a:rPr lang="en-GB" sz="1100" dirty="0" err="1">
                <a:sym typeface="Wingdings" pitchFamily="2" charset="2"/>
              </a:rPr>
              <a:t>Enb</a:t>
            </a:r>
            <a:r>
              <a:rPr lang="en-GB" sz="1100" dirty="0">
                <a:sym typeface="Wingdings" pitchFamily="2" charset="2"/>
              </a:rPr>
              <a:t> (</a:t>
            </a:r>
            <a:r>
              <a:rPr lang="en-GB" sz="1100" dirty="0" err="1">
                <a:sym typeface="Wingdings" pitchFamily="2" charset="2"/>
              </a:rPr>
              <a:t>PPnnL</a:t>
            </a:r>
            <a:r>
              <a:rPr lang="en-GB" sz="1100" dirty="0">
                <a:sym typeface="Wingdings" pitchFamily="2" charset="2"/>
              </a:rPr>
              <a:t>)  se </a:t>
            </a:r>
            <a:r>
              <a:rPr lang="en-GB" sz="1100" dirty="0" err="1">
                <a:sym typeface="Wingdings" pitchFamily="2" charset="2"/>
              </a:rPr>
              <a:t>construye</a:t>
            </a:r>
            <a:r>
              <a:rPr lang="en-GB" sz="1100" dirty="0">
                <a:sym typeface="Wingdings" pitchFamily="2" charset="2"/>
              </a:rPr>
              <a:t> </a:t>
            </a:r>
            <a:r>
              <a:rPr lang="en-GB" sz="1100" dirty="0" err="1">
                <a:sym typeface="Wingdings" pitchFamily="2" charset="2"/>
              </a:rPr>
              <a:t>su</a:t>
            </a:r>
            <a:r>
              <a:rPr lang="en-GB" sz="1100" dirty="0">
                <a:sym typeface="Wingdings" pitchFamily="2" charset="2"/>
              </a:rPr>
              <a:t> </a:t>
            </a:r>
            <a:r>
              <a:rPr lang="en-GB" sz="1100" dirty="0" err="1">
                <a:sym typeface="Wingdings" pitchFamily="2" charset="2"/>
              </a:rPr>
              <a:t>eNodeBID</a:t>
            </a:r>
            <a:r>
              <a:rPr lang="en-GB" sz="1100" dirty="0">
                <a:sym typeface="Wingdings" pitchFamily="2" charset="2"/>
              </a:rPr>
              <a:t> (</a:t>
            </a:r>
            <a:r>
              <a:rPr lang="en-GB" sz="1100" b="1" dirty="0">
                <a:solidFill>
                  <a:srgbClr val="FF0000"/>
                </a:solidFill>
                <a:sym typeface="Wingdings" pitchFamily="2" charset="2"/>
              </a:rPr>
              <a:t>AA</a:t>
            </a:r>
            <a:r>
              <a:rPr lang="en-GB" sz="1100" b="1" dirty="0">
                <a:solidFill>
                  <a:srgbClr val="92D050"/>
                </a:solidFill>
                <a:sym typeface="Wingdings" pitchFamily="2" charset="2"/>
              </a:rPr>
              <a:t>BB</a:t>
            </a:r>
            <a:r>
              <a:rPr lang="en-GB" sz="1100" b="1" dirty="0">
                <a:solidFill>
                  <a:srgbClr val="0070C0"/>
                </a:solidFill>
                <a:sym typeface="Wingdings" pitchFamily="2" charset="2"/>
              </a:rPr>
              <a:t>CC</a:t>
            </a:r>
            <a:r>
              <a:rPr lang="en-GB" sz="1100" dirty="0">
                <a:sym typeface="Wingdings" pitchFamily="2" charset="2"/>
              </a:rPr>
              <a:t>):</a:t>
            </a:r>
          </a:p>
          <a:p>
            <a:pPr marL="876300" lvl="2" indent="-342900">
              <a:buAutoNum type="arabicParenR"/>
            </a:pPr>
            <a:r>
              <a:rPr lang="es-ES" sz="1100" b="1" u="sng" dirty="0">
                <a:solidFill>
                  <a:srgbClr val="FF0000"/>
                </a:solidFill>
                <a:sym typeface="Wingdings" pitchFamily="2" charset="2"/>
              </a:rPr>
              <a:t>AA</a:t>
            </a:r>
            <a:r>
              <a:rPr lang="es-ES" sz="1100" u="sng" dirty="0">
                <a:sym typeface="Wingdings" pitchFamily="2" charset="2"/>
              </a:rPr>
              <a:t> - Tabla Códigos Provincia: </a:t>
            </a:r>
            <a:r>
              <a:rPr lang="es-ES" sz="1100" dirty="0">
                <a:sym typeface="Wingdings" pitchFamily="2" charset="2"/>
              </a:rPr>
              <a:t>se obtiene los 2 primeros dígitos del </a:t>
            </a:r>
            <a:r>
              <a:rPr lang="es-ES" sz="1100" dirty="0" err="1">
                <a:sym typeface="Wingdings" pitchFamily="2" charset="2"/>
              </a:rPr>
              <a:t>eNodeBID</a:t>
            </a:r>
            <a:r>
              <a:rPr lang="es-ES" sz="1100" dirty="0">
                <a:sym typeface="Wingdings" pitchFamily="2" charset="2"/>
              </a:rPr>
              <a:t> a partir de la provincia “PP” del código SRAN.</a:t>
            </a:r>
          </a:p>
          <a:p>
            <a:pPr marL="876300" lvl="2" indent="-342900">
              <a:buAutoNum type="arabicParenR"/>
            </a:pPr>
            <a:r>
              <a:rPr lang="es-ES" sz="1100" b="1" u="sng" dirty="0">
                <a:solidFill>
                  <a:srgbClr val="92D050"/>
                </a:solidFill>
                <a:sym typeface="Wingdings" pitchFamily="2" charset="2"/>
              </a:rPr>
              <a:t>BB</a:t>
            </a:r>
            <a:r>
              <a:rPr lang="es-ES" sz="1100" dirty="0">
                <a:sym typeface="Wingdings" pitchFamily="2" charset="2"/>
              </a:rPr>
              <a:t> - A continuación, se mantienen los dos dígitos “</a:t>
            </a:r>
            <a:r>
              <a:rPr lang="es-ES" sz="1100" dirty="0" err="1">
                <a:sym typeface="Wingdings" pitchFamily="2" charset="2"/>
              </a:rPr>
              <a:t>nn</a:t>
            </a:r>
            <a:r>
              <a:rPr lang="es-ES" sz="1100" dirty="0">
                <a:sym typeface="Wingdings" pitchFamily="2" charset="2"/>
              </a:rPr>
              <a:t>” del código SRAN.</a:t>
            </a:r>
          </a:p>
          <a:p>
            <a:pPr marL="876300" lvl="2" indent="-342900">
              <a:buAutoNum type="arabicParenR"/>
            </a:pPr>
            <a:r>
              <a:rPr lang="es-ES" sz="1100" b="1" u="sng" dirty="0">
                <a:solidFill>
                  <a:srgbClr val="0070C0"/>
                </a:solidFill>
                <a:sym typeface="Wingdings" pitchFamily="2" charset="2"/>
              </a:rPr>
              <a:t>CC</a:t>
            </a:r>
            <a:r>
              <a:rPr lang="es-ES" sz="1100" u="sng" dirty="0">
                <a:sym typeface="Wingdings" pitchFamily="2" charset="2"/>
              </a:rPr>
              <a:t> - Tabla Códigos 5ª Letra: </a:t>
            </a:r>
            <a:r>
              <a:rPr lang="es-ES" sz="1100" dirty="0">
                <a:sym typeface="Wingdings" pitchFamily="2" charset="2"/>
              </a:rPr>
              <a:t>se obtienen los dos  últimos dígitos del </a:t>
            </a:r>
            <a:r>
              <a:rPr lang="es-ES" sz="1100" dirty="0" err="1">
                <a:sym typeface="Wingdings" pitchFamily="2" charset="2"/>
              </a:rPr>
              <a:t>eNodeBID</a:t>
            </a:r>
            <a:r>
              <a:rPr lang="es-ES" sz="1100" dirty="0">
                <a:sym typeface="Wingdings" pitchFamily="2" charset="2"/>
              </a:rPr>
              <a:t> a partir de la última letra “L” del código SRAN. </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25</a:t>
            </a:fld>
            <a:endParaRPr lang="en-GB"/>
          </a:p>
        </p:txBody>
      </p:sp>
      <p:graphicFrame>
        <p:nvGraphicFramePr>
          <p:cNvPr id="6" name="5 Tabla"/>
          <p:cNvGraphicFramePr>
            <a:graphicFrameLocks noGrp="1"/>
          </p:cNvGraphicFramePr>
          <p:nvPr>
            <p:extLst>
              <p:ext uri="{D42A27DB-BD31-4B8C-83A1-F6EECF244321}">
                <p14:modId xmlns:p14="http://schemas.microsoft.com/office/powerpoint/2010/main" val="3587419626"/>
              </p:ext>
            </p:extLst>
          </p:nvPr>
        </p:nvGraphicFramePr>
        <p:xfrm>
          <a:off x="71717" y="2047875"/>
          <a:ext cx="3138208" cy="4783308"/>
        </p:xfrm>
        <a:graphic>
          <a:graphicData uri="http://schemas.openxmlformats.org/drawingml/2006/table">
            <a:tbl>
              <a:tblPr/>
              <a:tblGrid>
                <a:gridCol w="547408"/>
                <a:gridCol w="857250"/>
                <a:gridCol w="600075"/>
                <a:gridCol w="552450"/>
                <a:gridCol w="581025"/>
              </a:tblGrid>
              <a:tr h="251333">
                <a:tc>
                  <a:txBody>
                    <a:bodyPr/>
                    <a:lstStyle/>
                    <a:p>
                      <a:pPr algn="ctr" fontAlgn="ctr"/>
                      <a:r>
                        <a:rPr lang="es-ES" sz="1000" b="0" i="0" u="none" strike="noStrike" dirty="0">
                          <a:solidFill>
                            <a:srgbClr val="000000"/>
                          </a:solidFill>
                          <a:effectLst/>
                          <a:latin typeface="Calibri"/>
                        </a:rPr>
                        <a:t>Matrícula Provincia</a:t>
                      </a:r>
                    </a:p>
                  </a:txBody>
                  <a:tcPr marL="7961" marR="7961" marT="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a:rPr>
                        <a:t>Provincia</a:t>
                      </a:r>
                    </a:p>
                  </a:txBody>
                  <a:tcPr marL="7961" marR="7961" marT="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a:rPr>
                        <a:t>Provincia Naranja</a:t>
                      </a:r>
                    </a:p>
                  </a:txBody>
                  <a:tcPr marL="7961" marR="7961" marT="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000" b="0" i="0" u="none" strike="noStrike">
                          <a:solidFill>
                            <a:srgbClr val="000000"/>
                          </a:solidFill>
                          <a:effectLst/>
                          <a:latin typeface="Calibri"/>
                        </a:rPr>
                        <a:t>Provincia Roja</a:t>
                      </a:r>
                    </a:p>
                  </a:txBody>
                  <a:tcPr marL="7961" marR="7961" marT="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000" b="0" i="0" u="none" strike="noStrike" dirty="0" smtClean="0">
                          <a:solidFill>
                            <a:srgbClr val="000000"/>
                          </a:solidFill>
                          <a:effectLst/>
                          <a:latin typeface="Calibri"/>
                        </a:rPr>
                        <a:t>"AA" (SHARING)</a:t>
                      </a:r>
                      <a:endParaRPr lang="en-GB" sz="1000" b="0" i="0" u="none" strike="noStrike" dirty="0">
                        <a:solidFill>
                          <a:srgbClr val="000000"/>
                        </a:solidFill>
                        <a:effectLst/>
                        <a:latin typeface="Calibri"/>
                      </a:endParaRPr>
                    </a:p>
                  </a:txBody>
                  <a:tcPr marL="7961" marR="7961" marT="79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7175">
                <a:tc>
                  <a:txBody>
                    <a:bodyPr/>
                    <a:lstStyle/>
                    <a:p>
                      <a:pPr algn="ctr" fontAlgn="b"/>
                      <a:r>
                        <a:rPr lang="es-ES" sz="1000" b="0" i="0" u="none" strike="noStrike">
                          <a:solidFill>
                            <a:srgbClr val="000000"/>
                          </a:solidFill>
                          <a:effectLst/>
                          <a:latin typeface="Calibri"/>
                        </a:rPr>
                        <a:t>AX</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Alicante</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03</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AL</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Almería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dirty="0">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04</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BX</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Barcelona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08</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BU</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Burgos</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09</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SS</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dirty="0">
                          <a:solidFill>
                            <a:srgbClr val="000000"/>
                          </a:solidFill>
                          <a:effectLst/>
                          <a:latin typeface="Calibri"/>
                        </a:rPr>
                        <a:t>San Sebastián / Guipúzcoa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dirty="0">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dirty="0">
                          <a:solidFill>
                            <a:srgbClr val="000000"/>
                          </a:solidFill>
                          <a:effectLst/>
                          <a:latin typeface="Calibri"/>
                        </a:rPr>
                        <a:t>100</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MU</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Murcia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101</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ZX</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Zaragoza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102</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CE</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Ceuta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103</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CR</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Ciudad Real</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13</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CO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Córdoba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14</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GR</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Granada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18</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GU</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Guadalajara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19</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JX</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Jaen</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23</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LE</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León</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24</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MX</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Madrid</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28</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MA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Málaga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29</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OX</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Oviedo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33</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PX</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Palencia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34</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TF</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Santa Cruz de Tenerife</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38</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SX</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Santander</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39</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TX</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Tarragona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43</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TE</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Teruel</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44</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BI</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Bilbao / Vizcaya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000" b="0" i="0" u="none" strike="noStrike">
                          <a:solidFill>
                            <a:srgbClr val="000000"/>
                          </a:solidFill>
                          <a:effectLst/>
                          <a:latin typeface="Calibri"/>
                        </a:rPr>
                        <a:t>48</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a:solidFill>
                            <a:srgbClr val="000000"/>
                          </a:solidFill>
                          <a:effectLst/>
                          <a:latin typeface="Calibri"/>
                        </a:rPr>
                        <a:t>ZA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Zamora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solidFill>
                            <a:srgbClr val="000000"/>
                          </a:solidFill>
                          <a:effectLst/>
                          <a:latin typeface="Calibri"/>
                        </a:rPr>
                        <a:t>49</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67175">
                <a:tc>
                  <a:txBody>
                    <a:bodyPr/>
                    <a:lstStyle/>
                    <a:p>
                      <a:pPr algn="ctr" fontAlgn="b"/>
                      <a:r>
                        <a:rPr lang="es-ES" sz="1000" b="0" i="0" u="none" strike="noStrike" dirty="0">
                          <a:solidFill>
                            <a:srgbClr val="000000"/>
                          </a:solidFill>
                          <a:effectLst/>
                          <a:latin typeface="Calibri"/>
                        </a:rPr>
                        <a:t>ME</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dirty="0">
                          <a:solidFill>
                            <a:srgbClr val="000000"/>
                          </a:solidFill>
                          <a:effectLst/>
                          <a:latin typeface="Calibri"/>
                        </a:rPr>
                        <a:t>Melilla</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dirty="0">
                          <a:solidFill>
                            <a:srgbClr val="000000"/>
                          </a:solidFill>
                          <a:effectLst/>
                          <a:latin typeface="Calibri"/>
                        </a:rPr>
                        <a:t>SÍ</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dirty="0">
                          <a:solidFill>
                            <a:srgbClr val="000000"/>
                          </a:solidFill>
                          <a:effectLst/>
                          <a:latin typeface="Calibri"/>
                        </a:rPr>
                        <a:t>NO</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dirty="0">
                          <a:solidFill>
                            <a:srgbClr val="000000"/>
                          </a:solidFill>
                          <a:effectLst/>
                          <a:latin typeface="Calibri"/>
                        </a:rPr>
                        <a:t>52</a:t>
                      </a:r>
                    </a:p>
                  </a:txBody>
                  <a:tcPr marL="7961" marR="7961" marT="7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1627461308"/>
              </p:ext>
            </p:extLst>
          </p:nvPr>
        </p:nvGraphicFramePr>
        <p:xfrm>
          <a:off x="3277529" y="2047875"/>
          <a:ext cx="2827996" cy="4533900"/>
        </p:xfrm>
        <a:graphic>
          <a:graphicData uri="http://schemas.openxmlformats.org/drawingml/2006/table">
            <a:tbl>
              <a:tblPr/>
              <a:tblGrid>
                <a:gridCol w="541996"/>
                <a:gridCol w="723900"/>
                <a:gridCol w="533400"/>
                <a:gridCol w="495300"/>
                <a:gridCol w="533400"/>
              </a:tblGrid>
              <a:tr h="308724">
                <a:tc>
                  <a:txBody>
                    <a:bodyPr/>
                    <a:lstStyle/>
                    <a:p>
                      <a:pPr algn="ctr" fontAlgn="ctr"/>
                      <a:r>
                        <a:rPr lang="es-ES" sz="900" b="0" i="0" u="none" strike="noStrike" dirty="0">
                          <a:solidFill>
                            <a:srgbClr val="000000"/>
                          </a:solidFill>
                          <a:effectLst/>
                          <a:latin typeface="Calibri"/>
                        </a:rPr>
                        <a:t>Matrícula Provincia</a:t>
                      </a:r>
                    </a:p>
                  </a:txBody>
                  <a:tcPr marL="7452" marR="7452" marT="74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900" b="0" i="0" u="none" strike="noStrike">
                          <a:solidFill>
                            <a:srgbClr val="000000"/>
                          </a:solidFill>
                          <a:effectLst/>
                          <a:latin typeface="Calibri"/>
                        </a:rPr>
                        <a:t>Provincia</a:t>
                      </a:r>
                    </a:p>
                  </a:txBody>
                  <a:tcPr marL="7452" marR="7452" marT="74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900" b="0" i="0" u="none" strike="noStrike">
                          <a:solidFill>
                            <a:srgbClr val="000000"/>
                          </a:solidFill>
                          <a:effectLst/>
                          <a:latin typeface="Calibri"/>
                        </a:rPr>
                        <a:t>Provincia Naranja</a:t>
                      </a:r>
                    </a:p>
                  </a:txBody>
                  <a:tcPr marL="7452" marR="7452" marT="74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900" b="0" i="0" u="none" strike="noStrike">
                          <a:solidFill>
                            <a:srgbClr val="000000"/>
                          </a:solidFill>
                          <a:effectLst/>
                          <a:latin typeface="Calibri"/>
                        </a:rPr>
                        <a:t>Provincia Roja</a:t>
                      </a:r>
                    </a:p>
                  </a:txBody>
                  <a:tcPr marL="7452" marR="7452" marT="74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900" b="0" i="0" u="none" strike="noStrike" dirty="0" smtClean="0">
                          <a:solidFill>
                            <a:srgbClr val="000000"/>
                          </a:solidFill>
                          <a:effectLst/>
                          <a:latin typeface="Calibri"/>
                        </a:rPr>
                        <a:t>"AA" (SHARING)</a:t>
                      </a:r>
                      <a:endParaRPr lang="en-GB" sz="900" b="0" i="0" u="none" strike="noStrike" dirty="0">
                        <a:solidFill>
                          <a:srgbClr val="000000"/>
                        </a:solidFill>
                        <a:effectLst/>
                        <a:latin typeface="Calibri"/>
                      </a:endParaRPr>
                    </a:p>
                  </a:txBody>
                  <a:tcPr marL="7452" marR="7452" marT="74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6488">
                <a:tc>
                  <a:txBody>
                    <a:bodyPr/>
                    <a:lstStyle/>
                    <a:p>
                      <a:pPr algn="ctr" fontAlgn="b"/>
                      <a:r>
                        <a:rPr lang="es-ES" sz="900" b="0" i="0" u="none" strike="noStrike">
                          <a:solidFill>
                            <a:srgbClr val="000000"/>
                          </a:solidFill>
                          <a:effectLst/>
                          <a:latin typeface="Calibri"/>
                        </a:rPr>
                        <a:t>VI</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Vitoria / Álava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53</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AB</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Albacete</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54</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AV</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Avila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57</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BA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Badajoz</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58</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PM</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Baleares</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59</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CA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Cádiz</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63</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CS</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Castellón</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64</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CU</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Cuenca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68</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GI</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Girona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69</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HX</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Huelva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73</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HU</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Huesca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74</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LO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Logroño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78</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LU</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Lugo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79</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NA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Navarra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83</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OR</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Orense</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84</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PO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Pontevedra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88</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SA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Salamanca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89</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GC</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Las Palmas</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90</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CX</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La Coruña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91</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SG</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Segovia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92</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SE</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Sevilla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93</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SO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Soria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94</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LX</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Lérida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95</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CC</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Cáceres</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900" b="0" i="0" u="none" strike="noStrike">
                          <a:solidFill>
                            <a:srgbClr val="000000"/>
                          </a:solidFill>
                          <a:effectLst/>
                          <a:latin typeface="Calibri"/>
                        </a:rPr>
                        <a:t>96</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TO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Toledo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97</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a:solidFill>
                            <a:srgbClr val="000000"/>
                          </a:solidFill>
                          <a:effectLst/>
                          <a:latin typeface="Calibri"/>
                        </a:rPr>
                        <a:t>VX</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Valencia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98</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6488">
                <a:tc>
                  <a:txBody>
                    <a:bodyPr/>
                    <a:lstStyle/>
                    <a:p>
                      <a:pPr algn="ctr" fontAlgn="b"/>
                      <a:r>
                        <a:rPr lang="es-ES" sz="900" b="0" i="0" u="none" strike="noStrike" dirty="0">
                          <a:solidFill>
                            <a:srgbClr val="000000"/>
                          </a:solidFill>
                          <a:effectLst/>
                          <a:latin typeface="Calibri"/>
                        </a:rPr>
                        <a:t>VA</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dirty="0">
                          <a:solidFill>
                            <a:srgbClr val="000000"/>
                          </a:solidFill>
                          <a:effectLst/>
                          <a:latin typeface="Calibri"/>
                        </a:rPr>
                        <a:t>Valladolid</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dirty="0">
                          <a:solidFill>
                            <a:srgbClr val="000000"/>
                          </a:solidFill>
                          <a:effectLst/>
                          <a:latin typeface="Calibri"/>
                        </a:rPr>
                        <a:t>NO</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dirty="0">
                          <a:solidFill>
                            <a:srgbClr val="000000"/>
                          </a:solidFill>
                          <a:effectLst/>
                          <a:latin typeface="Calibri"/>
                        </a:rPr>
                        <a:t>SÍ</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dirty="0">
                          <a:solidFill>
                            <a:srgbClr val="000000"/>
                          </a:solidFill>
                          <a:effectLst/>
                          <a:latin typeface="Calibri"/>
                        </a:rPr>
                        <a:t>99</a:t>
                      </a:r>
                    </a:p>
                  </a:txBody>
                  <a:tcPr marL="7452" marR="7452" marT="74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graphicFrame>
        <p:nvGraphicFramePr>
          <p:cNvPr id="10" name="9 Tabla"/>
          <p:cNvGraphicFramePr>
            <a:graphicFrameLocks noGrp="1"/>
          </p:cNvGraphicFramePr>
          <p:nvPr>
            <p:extLst>
              <p:ext uri="{D42A27DB-BD31-4B8C-83A1-F6EECF244321}">
                <p14:modId xmlns:p14="http://schemas.microsoft.com/office/powerpoint/2010/main" val="1917538635"/>
              </p:ext>
            </p:extLst>
          </p:nvPr>
        </p:nvGraphicFramePr>
        <p:xfrm>
          <a:off x="6317372" y="2057400"/>
          <a:ext cx="2312278" cy="4662710"/>
        </p:xfrm>
        <a:graphic>
          <a:graphicData uri="http://schemas.openxmlformats.org/drawingml/2006/table">
            <a:tbl>
              <a:tblPr/>
              <a:tblGrid>
                <a:gridCol w="616828"/>
                <a:gridCol w="742950"/>
                <a:gridCol w="952500"/>
              </a:tblGrid>
              <a:tr h="406718">
                <a:tc>
                  <a:txBody>
                    <a:bodyPr/>
                    <a:lstStyle/>
                    <a:p>
                      <a:pPr algn="ctr" fontAlgn="b"/>
                      <a:r>
                        <a:rPr lang="pt-BR" sz="900" b="0" i="0" u="none" strike="noStrike">
                          <a:solidFill>
                            <a:srgbClr val="000000"/>
                          </a:solidFill>
                          <a:effectLst/>
                          <a:latin typeface="Calibri"/>
                        </a:rPr>
                        <a:t>Letra final código Single Ran</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GB" sz="900" b="1" i="0" u="none" strike="noStrike" dirty="0" smtClean="0">
                          <a:solidFill>
                            <a:srgbClr val="000000"/>
                          </a:solidFill>
                          <a:effectLst/>
                          <a:latin typeface="Calibri"/>
                        </a:rPr>
                        <a:t>"CC" SHARING ROJO</a:t>
                      </a:r>
                      <a:br>
                        <a:rPr lang="en-GB" sz="900" b="1" i="0" u="none" strike="noStrike" dirty="0" smtClean="0">
                          <a:solidFill>
                            <a:srgbClr val="000000"/>
                          </a:solidFill>
                          <a:effectLst/>
                          <a:latin typeface="Calibri"/>
                        </a:rPr>
                      </a:br>
                      <a:r>
                        <a:rPr lang="en-GB" sz="900" b="1" i="0" u="none" strike="noStrike" dirty="0" smtClean="0">
                          <a:solidFill>
                            <a:srgbClr val="000000"/>
                          </a:solidFill>
                          <a:effectLst/>
                          <a:latin typeface="Calibri"/>
                        </a:rPr>
                        <a:t>(+30)</a:t>
                      </a:r>
                      <a:endParaRPr lang="en-GB" sz="900" b="1" i="0" u="none" strike="noStrike" dirty="0">
                        <a:solidFill>
                          <a:srgbClr val="000000"/>
                        </a:solidFill>
                        <a:effectLst/>
                        <a:latin typeface="Calibri"/>
                      </a:endParaRP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1" i="0" u="none" strike="noStrike" dirty="0" smtClean="0">
                          <a:solidFill>
                            <a:srgbClr val="000000"/>
                          </a:solidFill>
                          <a:effectLst/>
                          <a:latin typeface="Calibri"/>
                        </a:rPr>
                        <a:t>"CC" SHARING NARANJA</a:t>
                      </a:r>
                      <a:br>
                        <a:rPr lang="en-GB" sz="900" b="1" i="0" u="none" strike="noStrike" dirty="0" smtClean="0">
                          <a:solidFill>
                            <a:srgbClr val="000000"/>
                          </a:solidFill>
                          <a:effectLst/>
                          <a:latin typeface="Calibri"/>
                        </a:rPr>
                      </a:br>
                      <a:r>
                        <a:rPr lang="en-GB" sz="900" b="1" i="0" u="none" strike="noStrike" dirty="0" smtClean="0">
                          <a:solidFill>
                            <a:srgbClr val="000000"/>
                          </a:solidFill>
                          <a:effectLst/>
                          <a:latin typeface="Calibri"/>
                        </a:rPr>
                        <a:t>(+60)</a:t>
                      </a:r>
                      <a:endParaRPr lang="en-GB" sz="900" b="1" i="0" u="none" strike="noStrike" dirty="0">
                        <a:solidFill>
                          <a:srgbClr val="000000"/>
                        </a:solidFill>
                        <a:effectLst/>
                        <a:latin typeface="Calibri"/>
                      </a:endParaRP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A</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31</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61</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B</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32</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62</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C</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33</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63</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D</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34</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64</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E</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35</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65</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F</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36</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66</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G</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37</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67</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H</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38</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68</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I</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39</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69</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J</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40</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70</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K</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41</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71</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L</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42</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72</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M</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43</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73</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N</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44</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74</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O</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45</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75</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P</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46</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76</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Q</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47</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77</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R</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48</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78</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S</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49</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79</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T</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50</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80</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U</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51</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81</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V</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52</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82</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W</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53</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83</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X</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54</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84</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Y</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55</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a:solidFill>
                            <a:srgbClr val="000000"/>
                          </a:solidFill>
                          <a:effectLst/>
                          <a:latin typeface="Calibri"/>
                        </a:rPr>
                        <a:t>85</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63195">
                <a:tc>
                  <a:txBody>
                    <a:bodyPr/>
                    <a:lstStyle/>
                    <a:p>
                      <a:pPr algn="ctr" fontAlgn="b"/>
                      <a:r>
                        <a:rPr lang="es-ES" sz="900" b="0" i="0" u="none" strike="noStrike">
                          <a:solidFill>
                            <a:srgbClr val="000000"/>
                          </a:solidFill>
                          <a:effectLst/>
                          <a:latin typeface="Calibri"/>
                        </a:rPr>
                        <a:t>Z</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b"/>
                      <a:r>
                        <a:rPr lang="es-ES" sz="900" b="0" i="0" u="none" strike="noStrike">
                          <a:solidFill>
                            <a:srgbClr val="FFFFFF"/>
                          </a:solidFill>
                          <a:effectLst/>
                          <a:latin typeface="Calibri"/>
                        </a:rPr>
                        <a:t>56</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900" b="0" i="0" u="none" strike="noStrike" dirty="0">
                          <a:solidFill>
                            <a:srgbClr val="000000"/>
                          </a:solidFill>
                          <a:effectLst/>
                          <a:latin typeface="Calibri"/>
                        </a:rPr>
                        <a:t>86</a:t>
                      </a:r>
                    </a:p>
                  </a:txBody>
                  <a:tcPr marL="8160" marR="8160" marT="816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bl>
          </a:graphicData>
        </a:graphic>
      </p:graphicFrame>
      <p:sp>
        <p:nvSpPr>
          <p:cNvPr id="11" name="10 CuadroTexto"/>
          <p:cNvSpPr txBox="1"/>
          <p:nvPr/>
        </p:nvSpPr>
        <p:spPr>
          <a:xfrm>
            <a:off x="3048000" y="1695450"/>
            <a:ext cx="371475" cy="295275"/>
          </a:xfrm>
          <a:prstGeom prst="rect">
            <a:avLst/>
          </a:prstGeom>
          <a:solidFill>
            <a:srgbClr val="0070C0"/>
          </a:solidFill>
          <a:ln w="6350">
            <a:solidFill>
              <a:schemeClr val="tx1"/>
            </a:solidFill>
          </a:ln>
        </p:spPr>
        <p:txBody>
          <a:bodyPr wrap="none" lIns="0" tIns="0" rIns="0" bIns="0" rtlCol="0">
            <a:noAutofit/>
          </a:bodyPr>
          <a:lstStyle/>
          <a:p>
            <a:pPr marL="0" indent="0" algn="ctr">
              <a:buFont typeface="Arial" pitchFamily="34" charset="0"/>
              <a:buNone/>
            </a:pPr>
            <a:r>
              <a:rPr lang="es-ES" sz="1600" b="1" dirty="0" smtClean="0">
                <a:solidFill>
                  <a:srgbClr val="FF0000"/>
                </a:solidFill>
                <a:latin typeface="Vodafone Rg" pitchFamily="34" charset="0"/>
              </a:rPr>
              <a:t>AA</a:t>
            </a:r>
          </a:p>
        </p:txBody>
      </p:sp>
      <p:sp>
        <p:nvSpPr>
          <p:cNvPr id="13" name="12 CuadroTexto"/>
          <p:cNvSpPr txBox="1"/>
          <p:nvPr/>
        </p:nvSpPr>
        <p:spPr>
          <a:xfrm>
            <a:off x="7305674" y="1695449"/>
            <a:ext cx="371475" cy="295275"/>
          </a:xfrm>
          <a:prstGeom prst="rect">
            <a:avLst/>
          </a:prstGeom>
          <a:solidFill>
            <a:srgbClr val="FF0000"/>
          </a:solidFill>
          <a:ln w="6350">
            <a:solidFill>
              <a:schemeClr val="tx1"/>
            </a:solidFill>
          </a:ln>
        </p:spPr>
        <p:txBody>
          <a:bodyPr wrap="none" lIns="0" tIns="0" rIns="0" bIns="0" rtlCol="0">
            <a:noAutofit/>
          </a:bodyPr>
          <a:lstStyle/>
          <a:p>
            <a:pPr marL="0" indent="0" algn="ctr">
              <a:buFont typeface="Arial" pitchFamily="34" charset="0"/>
              <a:buNone/>
            </a:pPr>
            <a:r>
              <a:rPr lang="es-ES" sz="1600" b="1" dirty="0" smtClean="0">
                <a:solidFill>
                  <a:srgbClr val="0070C0"/>
                </a:solidFill>
                <a:latin typeface="Vodafone Rg" pitchFamily="34" charset="0"/>
              </a:rPr>
              <a:t>CC</a:t>
            </a:r>
          </a:p>
        </p:txBody>
      </p:sp>
    </p:spTree>
    <p:extLst>
      <p:ext uri="{BB962C8B-B14F-4D97-AF65-F5344CB8AC3E}">
        <p14:creationId xmlns:p14="http://schemas.microsoft.com/office/powerpoint/2010/main" val="891810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Sector ID y </a:t>
            </a:r>
            <a:r>
              <a:rPr lang="es-ES" dirty="0" err="1" smtClean="0"/>
              <a:t>Cell</a:t>
            </a:r>
            <a:r>
              <a:rPr lang="es-ES" dirty="0" smtClean="0"/>
              <a:t> </a:t>
            </a:r>
            <a:r>
              <a:rPr lang="es-ES" dirty="0"/>
              <a:t>ID zonas </a:t>
            </a:r>
            <a:r>
              <a:rPr lang="es-ES" i="1" u="sng" dirty="0"/>
              <a:t>ROJA</a:t>
            </a:r>
            <a:r>
              <a:rPr lang="es-ES" dirty="0"/>
              <a:t> y </a:t>
            </a:r>
            <a:r>
              <a:rPr lang="es-ES" i="1" u="sng" dirty="0">
                <a:solidFill>
                  <a:srgbClr val="FFC000"/>
                </a:solidFill>
              </a:rPr>
              <a:t>NARANJA</a:t>
            </a:r>
            <a:endParaRPr lang="en-GB" dirty="0"/>
          </a:p>
        </p:txBody>
      </p:sp>
      <p:sp>
        <p:nvSpPr>
          <p:cNvPr id="3" name="2 Marcador de contenido"/>
          <p:cNvSpPr>
            <a:spLocks noGrp="1"/>
          </p:cNvSpPr>
          <p:nvPr>
            <p:ph idx="1"/>
          </p:nvPr>
        </p:nvSpPr>
        <p:spPr>
          <a:xfrm>
            <a:off x="439947" y="937004"/>
            <a:ext cx="8086536" cy="4895851"/>
          </a:xfrm>
        </p:spPr>
        <p:txBody>
          <a:bodyPr/>
          <a:lstStyle/>
          <a:p>
            <a:r>
              <a:rPr lang="es-ES" dirty="0" smtClean="0">
                <a:sym typeface="Wingdings" pitchFamily="2" charset="2"/>
              </a:rPr>
              <a:t>Sector ID: identifica el sector de la celda.</a:t>
            </a:r>
          </a:p>
          <a:p>
            <a:pPr lvl="1"/>
            <a:r>
              <a:rPr lang="es-ES" sz="1600" dirty="0" smtClean="0">
                <a:sym typeface="Wingdings" pitchFamily="2" charset="2"/>
              </a:rPr>
              <a:t>Rango de Sector </a:t>
            </a:r>
            <a:r>
              <a:rPr lang="es-ES" sz="1600" dirty="0" err="1" smtClean="0">
                <a:sym typeface="Wingdings" pitchFamily="2" charset="2"/>
              </a:rPr>
              <a:t>IDs</a:t>
            </a:r>
            <a:r>
              <a:rPr lang="es-ES" sz="1600" dirty="0" smtClean="0">
                <a:sym typeface="Wingdings" pitchFamily="2" charset="2"/>
              </a:rPr>
              <a:t>: de 0 a 65535.</a:t>
            </a:r>
          </a:p>
          <a:p>
            <a:r>
              <a:rPr lang="es-ES" dirty="0" err="1" smtClean="0">
                <a:sym typeface="Wingdings" pitchFamily="2" charset="2"/>
              </a:rPr>
              <a:t>Cell</a:t>
            </a:r>
            <a:r>
              <a:rPr lang="es-ES" dirty="0" smtClean="0">
                <a:sym typeface="Wingdings" pitchFamily="2" charset="2"/>
              </a:rPr>
              <a:t> ID: Identifica la celda como parte del ECGI</a:t>
            </a:r>
          </a:p>
          <a:p>
            <a:pPr lvl="1"/>
            <a:r>
              <a:rPr lang="es-ES" sz="1600" dirty="0" smtClean="0">
                <a:sym typeface="Wingdings" pitchFamily="2" charset="2"/>
              </a:rPr>
              <a:t>Rango de </a:t>
            </a:r>
            <a:r>
              <a:rPr lang="es-ES" sz="1600" dirty="0" err="1" smtClean="0">
                <a:sym typeface="Wingdings" pitchFamily="2" charset="2"/>
              </a:rPr>
              <a:t>Cell</a:t>
            </a:r>
            <a:r>
              <a:rPr lang="es-ES" sz="1600" dirty="0" smtClean="0">
                <a:sym typeface="Wingdings" pitchFamily="2" charset="2"/>
              </a:rPr>
              <a:t> </a:t>
            </a:r>
            <a:r>
              <a:rPr lang="es-ES" sz="1600" dirty="0" err="1" smtClean="0">
                <a:sym typeface="Wingdings" pitchFamily="2" charset="2"/>
              </a:rPr>
              <a:t>IDs</a:t>
            </a:r>
            <a:r>
              <a:rPr lang="es-ES" sz="1600" dirty="0" smtClean="0">
                <a:sym typeface="Wingdings" pitchFamily="2" charset="2"/>
              </a:rPr>
              <a:t>: de 0 a 255</a:t>
            </a:r>
          </a:p>
          <a:p>
            <a:r>
              <a:rPr lang="es-ES" u="sng" dirty="0" smtClean="0">
                <a:sym typeface="Wingdings" pitchFamily="2" charset="2"/>
              </a:rPr>
              <a:t>Regla </a:t>
            </a:r>
            <a:r>
              <a:rPr lang="es-ES" u="sng" dirty="0">
                <a:sym typeface="Wingdings" pitchFamily="2" charset="2"/>
              </a:rPr>
              <a:t>VF </a:t>
            </a:r>
            <a:r>
              <a:rPr lang="es-ES" u="sng" dirty="0" smtClean="0">
                <a:sym typeface="Wingdings" pitchFamily="2" charset="2"/>
              </a:rPr>
              <a:t>ES:</a:t>
            </a:r>
          </a:p>
          <a:p>
            <a:pPr lvl="1"/>
            <a:r>
              <a:rPr lang="es-ES" sz="1600" dirty="0" smtClean="0">
                <a:sym typeface="Wingdings" pitchFamily="2" charset="2"/>
              </a:rPr>
              <a:t>La regla es asignar al Sector ID, y al </a:t>
            </a:r>
            <a:r>
              <a:rPr lang="es-ES" sz="1600" dirty="0" err="1" smtClean="0">
                <a:sym typeface="Wingdings" pitchFamily="2" charset="2"/>
              </a:rPr>
              <a:t>Cell</a:t>
            </a:r>
            <a:r>
              <a:rPr lang="es-ES" sz="1600" dirty="0" smtClean="0">
                <a:sym typeface="Wingdings" pitchFamily="2" charset="2"/>
              </a:rPr>
              <a:t> ID  el mismo valor que el </a:t>
            </a:r>
            <a:r>
              <a:rPr lang="es-ES" sz="1600" dirty="0" err="1" smtClean="0">
                <a:sym typeface="Wingdings" pitchFamily="2" charset="2"/>
              </a:rPr>
              <a:t>LocalCellID</a:t>
            </a:r>
            <a:r>
              <a:rPr lang="es-ES" sz="1600" dirty="0" smtClean="0">
                <a:sym typeface="Wingdings" pitchFamily="2" charset="2"/>
              </a:rPr>
              <a:t> de la celda. </a:t>
            </a:r>
          </a:p>
          <a:p>
            <a:pPr lvl="1"/>
            <a:r>
              <a:rPr lang="es-ES" sz="1600" dirty="0" smtClean="0">
                <a:sym typeface="Wingdings" pitchFamily="2" charset="2"/>
              </a:rPr>
              <a:t>Ver apartado “</a:t>
            </a:r>
            <a:r>
              <a:rPr lang="es-ES" sz="1600" dirty="0" err="1" smtClean="0">
                <a:sym typeface="Wingdings" pitchFamily="2" charset="2"/>
                <a:hlinkClick r:id="rId2" action="ppaction://hlinksldjump"/>
              </a:rPr>
              <a:t>LocalCellID</a:t>
            </a:r>
            <a:r>
              <a:rPr lang="es-ES" sz="1600" dirty="0" smtClean="0">
                <a:sym typeface="Wingdings" pitchFamily="2" charset="2"/>
                <a:hlinkClick r:id="rId2" action="ppaction://hlinksldjump"/>
              </a:rPr>
              <a:t>”</a:t>
            </a:r>
            <a:endParaRPr lang="es-ES" sz="1600" dirty="0">
              <a:sym typeface="Wingdings" pitchFamily="2" charset="2"/>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26</a:t>
            </a:fld>
            <a:endParaRPr lang="en-GB"/>
          </a:p>
        </p:txBody>
      </p:sp>
    </p:spTree>
    <p:extLst>
      <p:ext uri="{BB962C8B-B14F-4D97-AF65-F5344CB8AC3E}">
        <p14:creationId xmlns:p14="http://schemas.microsoft.com/office/powerpoint/2010/main" val="2212341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fqBand</a:t>
            </a:r>
            <a:r>
              <a:rPr lang="es-ES" dirty="0"/>
              <a:t> zonas </a:t>
            </a:r>
            <a:r>
              <a:rPr lang="es-ES" i="1" u="sng" dirty="0"/>
              <a:t>ROJA</a:t>
            </a:r>
            <a:r>
              <a:rPr lang="es-ES" dirty="0"/>
              <a:t> y </a:t>
            </a:r>
            <a:r>
              <a:rPr lang="es-ES" i="1" u="sng" dirty="0">
                <a:solidFill>
                  <a:srgbClr val="FFC000"/>
                </a:solidFill>
              </a:rPr>
              <a:t>NARANJA</a:t>
            </a:r>
            <a:endParaRPr lang="en-GB" dirty="0"/>
          </a:p>
        </p:txBody>
      </p:sp>
      <p:sp>
        <p:nvSpPr>
          <p:cNvPr id="3" name="2 Marcador de contenido"/>
          <p:cNvSpPr>
            <a:spLocks noGrp="1"/>
          </p:cNvSpPr>
          <p:nvPr>
            <p:ph idx="1"/>
          </p:nvPr>
        </p:nvSpPr>
        <p:spPr>
          <a:xfrm>
            <a:off x="446568" y="933795"/>
            <a:ext cx="7354888" cy="4895851"/>
          </a:xfrm>
        </p:spPr>
        <p:txBody>
          <a:bodyPr/>
          <a:lstStyle/>
          <a:p>
            <a:r>
              <a:rPr lang="es-ES" dirty="0" smtClean="0">
                <a:sym typeface="Wingdings" pitchFamily="2" charset="2"/>
              </a:rPr>
              <a:t>Valor de Banda, acorde con las especificaciones 3GPP. </a:t>
            </a:r>
          </a:p>
          <a:p>
            <a:r>
              <a:rPr lang="es-ES" dirty="0" smtClean="0">
                <a:sym typeface="Wingdings" pitchFamily="2" charset="2"/>
              </a:rPr>
              <a:t>Regla </a:t>
            </a:r>
            <a:r>
              <a:rPr lang="es-ES" dirty="0">
                <a:sym typeface="Wingdings" pitchFamily="2" charset="2"/>
              </a:rPr>
              <a:t>VF ES</a:t>
            </a:r>
            <a:r>
              <a:rPr lang="es-ES" dirty="0" smtClean="0">
                <a:sym typeface="Wingdings" pitchFamily="2" charset="2"/>
              </a:rPr>
              <a:t>:</a:t>
            </a:r>
          </a:p>
          <a:p>
            <a:pPr lvl="1"/>
            <a:r>
              <a:rPr lang="es-ES" b="1" u="sng" dirty="0">
                <a:solidFill>
                  <a:srgbClr val="FF0000"/>
                </a:solidFill>
              </a:rPr>
              <a:t>Las reglas son las mismas tanto si las celdas son </a:t>
            </a:r>
            <a:r>
              <a:rPr lang="es-ES" b="1" u="sng" dirty="0" err="1">
                <a:solidFill>
                  <a:srgbClr val="FF0000"/>
                </a:solidFill>
              </a:rPr>
              <a:t>Sharing</a:t>
            </a:r>
            <a:r>
              <a:rPr lang="es-ES" b="1" u="sng" dirty="0">
                <a:solidFill>
                  <a:srgbClr val="FF0000"/>
                </a:solidFill>
              </a:rPr>
              <a:t> como si no lo son</a:t>
            </a:r>
            <a:endParaRPr lang="es-ES" dirty="0">
              <a:sym typeface="Wingdings" pitchFamily="2" charset="2"/>
            </a:endParaRPr>
          </a:p>
          <a:p>
            <a:pPr lvl="1"/>
            <a:r>
              <a:rPr lang="es-ES" dirty="0" smtClean="0">
                <a:sym typeface="Wingdings" pitchFamily="2" charset="2"/>
              </a:rPr>
              <a:t>Nuestras bandas son las siguientes:</a:t>
            </a:r>
            <a:endParaRPr lang="es-ES" dirty="0">
              <a:sym typeface="Wingdings" pitchFamily="2" charset="2"/>
            </a:endParaRPr>
          </a:p>
          <a:p>
            <a:pPr>
              <a:buFontTx/>
              <a:buChar char="•"/>
            </a:pPr>
            <a:endParaRPr lang="es-ES" sz="1400" b="1" i="1" dirty="0" smtClean="0">
              <a:sym typeface="Wingdings" pitchFamily="2" charset="2"/>
            </a:endParaRPr>
          </a:p>
          <a:p>
            <a:pPr>
              <a:buFontTx/>
              <a:buChar char="•"/>
            </a:pPr>
            <a:endParaRPr lang="es-ES" sz="1400" b="1" i="1" dirty="0">
              <a:sym typeface="Wingdings" pitchFamily="2" charset="2"/>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27</a:t>
            </a:fld>
            <a:endParaRPr lang="en-GB"/>
          </a:p>
        </p:txBody>
      </p:sp>
      <p:graphicFrame>
        <p:nvGraphicFramePr>
          <p:cNvPr id="5" name="4 Tabla"/>
          <p:cNvGraphicFramePr>
            <a:graphicFrameLocks noGrp="1"/>
          </p:cNvGraphicFramePr>
          <p:nvPr>
            <p:extLst>
              <p:ext uri="{D42A27DB-BD31-4B8C-83A1-F6EECF244321}">
                <p14:modId xmlns:p14="http://schemas.microsoft.com/office/powerpoint/2010/main" val="2672387080"/>
              </p:ext>
            </p:extLst>
          </p:nvPr>
        </p:nvGraphicFramePr>
        <p:xfrm>
          <a:off x="1905165" y="2424129"/>
          <a:ext cx="5229059" cy="1853565"/>
        </p:xfrm>
        <a:graphic>
          <a:graphicData uri="http://schemas.openxmlformats.org/drawingml/2006/table">
            <a:tbl>
              <a:tblPr/>
              <a:tblGrid>
                <a:gridCol w="1328016"/>
                <a:gridCol w="3901043"/>
              </a:tblGrid>
              <a:tr h="447675">
                <a:tc>
                  <a:txBody>
                    <a:bodyPr/>
                    <a:lstStyle/>
                    <a:p>
                      <a:pPr algn="ctr" fontAlgn="b"/>
                      <a:r>
                        <a:rPr lang="en-GB" sz="1400" b="0" i="0" u="none" strike="noStrike" dirty="0">
                          <a:solidFill>
                            <a:srgbClr val="000000"/>
                          </a:solidFill>
                          <a:effectLst/>
                          <a:latin typeface="Calibri"/>
                        </a:rPr>
                        <a:t> </a:t>
                      </a: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GB" sz="1800" b="1" i="0" u="none" strike="noStrike" dirty="0" err="1">
                          <a:solidFill>
                            <a:srgbClr val="FFFFFF"/>
                          </a:solidFill>
                          <a:effectLst/>
                          <a:latin typeface="Vodafone Rg"/>
                        </a:rPr>
                        <a:t>Parámetro</a:t>
                      </a:r>
                      <a:r>
                        <a:rPr lang="en-GB" sz="1800" b="1" i="0" u="none" strike="noStrike" dirty="0">
                          <a:solidFill>
                            <a:srgbClr val="FFFFFF"/>
                          </a:solidFill>
                          <a:effectLst/>
                          <a:latin typeface="Vodafone Rg"/>
                        </a:rPr>
                        <a:t> </a:t>
                      </a:r>
                      <a:r>
                        <a:rPr lang="en-GB" sz="1800" b="1" i="0" u="none" strike="noStrike" dirty="0" err="1" smtClean="0">
                          <a:solidFill>
                            <a:srgbClr val="FFFFFF"/>
                          </a:solidFill>
                          <a:effectLst/>
                          <a:latin typeface="Vodafone Rg"/>
                        </a:rPr>
                        <a:t>fqBand</a:t>
                      </a:r>
                      <a:endParaRPr lang="en-GB" sz="1800" b="1" i="0" u="none" strike="noStrike" dirty="0" smtClean="0">
                        <a:solidFill>
                          <a:srgbClr val="FFFFFF"/>
                        </a:solidFill>
                        <a:effectLst/>
                        <a:latin typeface="Vodafone Rg"/>
                      </a:endParaRPr>
                    </a:p>
                    <a:p>
                      <a:pPr algn="ctr" rtl="0" fontAlgn="b"/>
                      <a:r>
                        <a:rPr lang="en-GB" sz="1800" b="1" i="0" u="none" strike="noStrike" dirty="0" smtClean="0">
                          <a:solidFill>
                            <a:srgbClr val="FFFFFF"/>
                          </a:solidFill>
                          <a:effectLst/>
                          <a:latin typeface="Vodafone Rg"/>
                        </a:rPr>
                        <a:t>(</a:t>
                      </a:r>
                      <a:r>
                        <a:rPr lang="en-GB" sz="1800" b="1" i="0" u="none" strike="noStrike" dirty="0" err="1" smtClean="0">
                          <a:solidFill>
                            <a:srgbClr val="FFFFFF"/>
                          </a:solidFill>
                          <a:effectLst/>
                          <a:latin typeface="Vodafone Rg"/>
                        </a:rPr>
                        <a:t>objeto</a:t>
                      </a:r>
                      <a:r>
                        <a:rPr lang="en-GB" sz="1800" b="1" i="0" u="none" strike="noStrike" dirty="0" smtClean="0">
                          <a:solidFill>
                            <a:srgbClr val="FFFFFF"/>
                          </a:solidFill>
                          <a:effectLst/>
                          <a:latin typeface="Vodafone Rg"/>
                        </a:rPr>
                        <a:t>: </a:t>
                      </a:r>
                      <a:r>
                        <a:rPr lang="en-GB" sz="1800" b="1" i="0" u="none" strike="noStrike" dirty="0" err="1" smtClean="0">
                          <a:solidFill>
                            <a:srgbClr val="FFFFFF"/>
                          </a:solidFill>
                          <a:effectLst/>
                          <a:latin typeface="Vodafone Rg"/>
                        </a:rPr>
                        <a:t>SectorEquipmentFunction</a:t>
                      </a:r>
                      <a:r>
                        <a:rPr lang="en-GB" sz="1800" b="1" i="0" u="none" strike="noStrike" dirty="0" smtClean="0">
                          <a:solidFill>
                            <a:srgbClr val="FFFFFF"/>
                          </a:solidFill>
                          <a:effectLst/>
                          <a:latin typeface="Vodafone Rg"/>
                        </a:rPr>
                        <a:t>)</a:t>
                      </a:r>
                      <a:endParaRPr lang="en-GB" sz="18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323850">
                <a:tc>
                  <a:txBody>
                    <a:bodyPr/>
                    <a:lstStyle/>
                    <a:p>
                      <a:pPr algn="ctr" rtl="0" fontAlgn="b"/>
                      <a:r>
                        <a:rPr lang="en-GB" sz="1400" b="1" i="0" u="none" strike="noStrike">
                          <a:solidFill>
                            <a:srgbClr val="FFFFFF"/>
                          </a:solidFill>
                          <a:effectLst/>
                          <a:latin typeface="Vodafone Rg"/>
                        </a:rPr>
                        <a:t>LTE 800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smtClean="0">
                          <a:solidFill>
                            <a:srgbClr val="000000"/>
                          </a:solidFill>
                          <a:effectLst/>
                          <a:latin typeface="Vodafone Rg"/>
                        </a:rPr>
                        <a:t>20</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400" b="1" i="0" u="none" strike="noStrike">
                          <a:solidFill>
                            <a:srgbClr val="FFFFFF"/>
                          </a:solidFill>
                          <a:effectLst/>
                          <a:latin typeface="Vodafone Rg"/>
                        </a:rPr>
                        <a:t>LTE 1800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a:solidFill>
                            <a:srgbClr val="000000"/>
                          </a:solidFill>
                          <a:effectLst/>
                          <a:latin typeface="Vodafone Rg"/>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400" b="1" i="0" u="none" strike="noStrike" dirty="0" smtClean="0">
                          <a:solidFill>
                            <a:srgbClr val="FFFFFF"/>
                          </a:solidFill>
                          <a:effectLst/>
                          <a:latin typeface="Vodafone Rg"/>
                        </a:rPr>
                        <a:t>LTE 2100</a:t>
                      </a:r>
                      <a:endParaRPr lang="en-GB" sz="1400" b="1" i="0" u="none" strike="noStrike" dirty="0">
                        <a:solidFill>
                          <a:srgbClr val="FFFFFF"/>
                        </a:solidFill>
                        <a:effectLst/>
                        <a:latin typeface="Vodafone Rg"/>
                      </a:endParaRP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smtClean="0">
                          <a:solidFill>
                            <a:srgbClr val="000000"/>
                          </a:solidFill>
                          <a:effectLst/>
                          <a:latin typeface="Vodafone Rg"/>
                        </a:rPr>
                        <a:t>1</a:t>
                      </a:r>
                      <a:endParaRPr lang="en-GB" sz="1400" b="1" i="0" u="none" strike="noStrike" dirty="0">
                        <a:solidFill>
                          <a:srgbClr val="000000"/>
                        </a:solidFill>
                        <a:effectLst/>
                        <a:latin typeface="Vodafone Rg"/>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23850">
                <a:tc>
                  <a:txBody>
                    <a:bodyPr/>
                    <a:lstStyle/>
                    <a:p>
                      <a:pPr algn="ctr" rtl="0" fontAlgn="b"/>
                      <a:r>
                        <a:rPr lang="en-GB" sz="1400" b="1" i="0" u="none" strike="noStrike">
                          <a:solidFill>
                            <a:srgbClr val="FFFFFF"/>
                          </a:solidFill>
                          <a:effectLst/>
                          <a:latin typeface="Vodafone Rg"/>
                        </a:rPr>
                        <a:t>LTE 2600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rtl="0" fontAlgn="b"/>
                      <a:r>
                        <a:rPr lang="en-GB" sz="1400" b="1" i="0" u="none" strike="noStrike" dirty="0">
                          <a:solidFill>
                            <a:srgbClr val="000000"/>
                          </a:solidFill>
                          <a:effectLst/>
                          <a:latin typeface="Vodafone Rg"/>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22746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mixedModeRadio</a:t>
            </a:r>
            <a:r>
              <a:rPr lang="es-ES" dirty="0" smtClean="0"/>
              <a:t> zonas </a:t>
            </a:r>
            <a:r>
              <a:rPr lang="es-ES" i="1" u="sng" dirty="0"/>
              <a:t>ROJA</a:t>
            </a:r>
            <a:r>
              <a:rPr lang="es-ES" dirty="0"/>
              <a:t> y </a:t>
            </a:r>
            <a:r>
              <a:rPr lang="es-ES" i="1" u="sng" dirty="0">
                <a:solidFill>
                  <a:srgbClr val="FFC000"/>
                </a:solidFill>
              </a:rPr>
              <a:t>NARANJA</a:t>
            </a:r>
            <a:endParaRPr lang="en-GB" dirty="0"/>
          </a:p>
        </p:txBody>
      </p:sp>
      <p:sp>
        <p:nvSpPr>
          <p:cNvPr id="3" name="2 Marcador de contenido"/>
          <p:cNvSpPr>
            <a:spLocks noGrp="1"/>
          </p:cNvSpPr>
          <p:nvPr>
            <p:ph idx="1"/>
          </p:nvPr>
        </p:nvSpPr>
        <p:spPr>
          <a:xfrm>
            <a:off x="425302" y="986957"/>
            <a:ext cx="7354888" cy="4895851"/>
          </a:xfrm>
        </p:spPr>
        <p:txBody>
          <a:bodyPr/>
          <a:lstStyle/>
          <a:p>
            <a:r>
              <a:rPr lang="es-ES" dirty="0" smtClean="0">
                <a:sym typeface="Wingdings" pitchFamily="2" charset="2"/>
              </a:rPr>
              <a:t>Indicador de nodos DCS+L1800</a:t>
            </a:r>
          </a:p>
          <a:p>
            <a:r>
              <a:rPr lang="es-ES" dirty="0" smtClean="0">
                <a:sym typeface="Wingdings" pitchFamily="2" charset="2"/>
              </a:rPr>
              <a:t>Configurarlo a True o False a nivel de celda dependiendo si el nodo comparte DCS y LTE 1800.</a:t>
            </a:r>
          </a:p>
          <a:p>
            <a:r>
              <a:rPr lang="es-ES" b="1" u="sng" dirty="0" smtClean="0">
                <a:solidFill>
                  <a:srgbClr val="FF0000"/>
                </a:solidFill>
                <a:sym typeface="Wingdings" pitchFamily="2" charset="2"/>
              </a:rPr>
              <a:t>No aplica para zona NARANJA</a:t>
            </a:r>
            <a:endParaRPr lang="en-GB" b="1" u="sng" dirty="0">
              <a:solidFill>
                <a:srgbClr val="FF0000"/>
              </a:solidFill>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28</a:t>
            </a:fld>
            <a:endParaRPr lang="en-GB"/>
          </a:p>
        </p:txBody>
      </p:sp>
    </p:spTree>
    <p:extLst>
      <p:ext uri="{BB962C8B-B14F-4D97-AF65-F5344CB8AC3E}">
        <p14:creationId xmlns:p14="http://schemas.microsoft.com/office/powerpoint/2010/main" val="1763446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5303" y="2665925"/>
            <a:ext cx="7354888" cy="1042967"/>
          </a:xfrm>
        </p:spPr>
        <p:txBody>
          <a:bodyPr/>
          <a:lstStyle/>
          <a:p>
            <a:r>
              <a:rPr lang="es-ES" dirty="0" smtClean="0"/>
              <a:t>Estrategia de Movilidad 4G </a:t>
            </a:r>
            <a:r>
              <a:rPr lang="es-ES" dirty="0" smtClean="0">
                <a:sym typeface="Wingdings" panose="05000000000000000000" pitchFamily="2" charset="2"/>
              </a:rPr>
              <a:t> 4G</a:t>
            </a:r>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29</a:t>
            </a:fld>
            <a:endParaRPr lang="en-GB"/>
          </a:p>
        </p:txBody>
      </p:sp>
    </p:spTree>
    <p:extLst>
      <p:ext uri="{BB962C8B-B14F-4D97-AF65-F5344CB8AC3E}">
        <p14:creationId xmlns:p14="http://schemas.microsoft.com/office/powerpoint/2010/main" val="2216917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xfrm>
            <a:off x="492826" y="344302"/>
            <a:ext cx="7354888" cy="563563"/>
          </a:xfrm>
        </p:spPr>
        <p:txBody>
          <a:bodyPr/>
          <a:lstStyle/>
          <a:p>
            <a:pPr eaLnBrk="1" hangingPunct="1"/>
            <a:r>
              <a:rPr lang="es-ES" dirty="0"/>
              <a:t>Índice</a:t>
            </a:r>
            <a:endParaRPr lang="en-GB" dirty="0"/>
          </a:p>
        </p:txBody>
      </p:sp>
      <p:sp>
        <p:nvSpPr>
          <p:cNvPr id="11267" name="Content Placeholder 14"/>
          <p:cNvSpPr>
            <a:spLocks noGrp="1"/>
          </p:cNvSpPr>
          <p:nvPr>
            <p:ph idx="1"/>
          </p:nvPr>
        </p:nvSpPr>
        <p:spPr>
          <a:xfrm>
            <a:off x="434917" y="1197325"/>
            <a:ext cx="8369167" cy="4767541"/>
          </a:xfrm>
        </p:spPr>
        <p:txBody>
          <a:bodyPr/>
          <a:lstStyle/>
          <a:p>
            <a:pPr algn="just"/>
            <a:r>
              <a:rPr lang="es-ES" dirty="0" smtClean="0">
                <a:cs typeface="Arial" charset="0"/>
              </a:rPr>
              <a:t>Plantillas</a:t>
            </a:r>
            <a:r>
              <a:rPr lang="es-ES" sz="2400" dirty="0" smtClean="0">
                <a:cs typeface="Arial" charset="0"/>
              </a:rPr>
              <a:t> </a:t>
            </a:r>
            <a:r>
              <a:rPr lang="es-ES" dirty="0" smtClean="0">
                <a:cs typeface="Arial" charset="0"/>
              </a:rPr>
              <a:t>de integración LTE</a:t>
            </a:r>
          </a:p>
          <a:p>
            <a:pPr algn="just"/>
            <a:r>
              <a:rPr lang="es-ES" dirty="0">
                <a:cs typeface="Arial" charset="0"/>
              </a:rPr>
              <a:t>Reglas Ingeniería VF ES : Datos Radio de Nodo y Celda</a:t>
            </a:r>
          </a:p>
          <a:p>
            <a:pPr algn="just"/>
            <a:r>
              <a:rPr lang="es-ES" dirty="0">
                <a:cs typeface="Arial" charset="0"/>
              </a:rPr>
              <a:t>Reglas Ingeniería VF ES : Vecindades 4G </a:t>
            </a:r>
            <a:r>
              <a:rPr lang="es-ES" dirty="0">
                <a:cs typeface="Arial" charset="0"/>
                <a:sym typeface="Wingdings" panose="05000000000000000000" pitchFamily="2" charset="2"/>
              </a:rPr>
              <a:t> 4G </a:t>
            </a:r>
          </a:p>
          <a:p>
            <a:pPr algn="just"/>
            <a:r>
              <a:rPr lang="es-ES" dirty="0">
                <a:cs typeface="Arial" charset="0"/>
              </a:rPr>
              <a:t>Reglas Ingeniería VF ES : Vecindades </a:t>
            </a:r>
            <a:r>
              <a:rPr lang="es-ES" dirty="0">
                <a:cs typeface="Arial" charset="0"/>
                <a:sym typeface="Wingdings" panose="05000000000000000000" pitchFamily="2" charset="2"/>
              </a:rPr>
              <a:t>4G  3G</a:t>
            </a:r>
          </a:p>
          <a:p>
            <a:pPr algn="just"/>
            <a:r>
              <a:rPr lang="es-ES" dirty="0">
                <a:cs typeface="Arial" charset="0"/>
              </a:rPr>
              <a:t>Reglas Ingeniería VF ES : Vecindades 3G </a:t>
            </a:r>
            <a:r>
              <a:rPr lang="es-ES" dirty="0">
                <a:cs typeface="Arial" charset="0"/>
                <a:sym typeface="Wingdings" panose="05000000000000000000" pitchFamily="2" charset="2"/>
              </a:rPr>
              <a:t> </a:t>
            </a:r>
            <a:r>
              <a:rPr lang="es-ES" dirty="0" smtClean="0">
                <a:cs typeface="Arial" charset="0"/>
                <a:sym typeface="Wingdings" panose="05000000000000000000" pitchFamily="2" charset="2"/>
              </a:rPr>
              <a:t>4G</a:t>
            </a:r>
            <a:endParaRPr lang="en-GB" dirty="0">
              <a:cs typeface="Arial" charset="0"/>
            </a:endParaRPr>
          </a:p>
          <a:p>
            <a:pPr marL="542925" lvl="2" indent="0" algn="just" eaLnBrk="1" hangingPunct="1">
              <a:buNone/>
            </a:pPr>
            <a:endParaRPr lang="en-GB" sz="2000" dirty="0">
              <a:cs typeface="Arial" charset="0"/>
            </a:endParaRPr>
          </a:p>
        </p:txBody>
      </p:sp>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1199"/>
            <a:ext cx="8473044" cy="1042967"/>
          </a:xfrm>
        </p:spPr>
        <p:txBody>
          <a:bodyPr/>
          <a:lstStyle/>
          <a:p>
            <a:r>
              <a:rPr lang="es-ES" sz="2000" dirty="0" smtClean="0">
                <a:cs typeface="Arial" charset="0"/>
              </a:rPr>
              <a:t>Definir en celdas 4G </a:t>
            </a:r>
            <a:r>
              <a:rPr lang="es-ES" sz="2000" dirty="0" smtClean="0">
                <a:cs typeface="Arial" charset="0"/>
                <a:sym typeface="Wingdings" panose="05000000000000000000" pitchFamily="2" charset="2"/>
              </a:rPr>
              <a:t> Frecuencias vecinas 4G </a:t>
            </a:r>
            <a:r>
              <a:rPr lang="es-ES" sz="2000" dirty="0" smtClean="0"/>
              <a:t>zonas </a:t>
            </a:r>
            <a:r>
              <a:rPr lang="es-ES" sz="2000" i="1" u="sng" dirty="0"/>
              <a:t>ROJA</a:t>
            </a:r>
            <a:r>
              <a:rPr lang="es-ES" sz="2000" dirty="0"/>
              <a:t> y </a:t>
            </a:r>
            <a:r>
              <a:rPr lang="es-ES" sz="2000" i="1" u="sng" dirty="0">
                <a:solidFill>
                  <a:srgbClr val="FFC000"/>
                </a:solidFill>
              </a:rPr>
              <a:t>NARANJA</a:t>
            </a:r>
            <a:endParaRPr lang="es-ES" sz="2000" dirty="0">
              <a:cs typeface="Arial" charset="0"/>
            </a:endParaRPr>
          </a:p>
        </p:txBody>
      </p:sp>
      <p:sp>
        <p:nvSpPr>
          <p:cNvPr id="3" name="2 Marcador de contenido"/>
          <p:cNvSpPr>
            <a:spLocks noGrp="1"/>
          </p:cNvSpPr>
          <p:nvPr>
            <p:ph idx="1"/>
          </p:nvPr>
        </p:nvSpPr>
        <p:spPr>
          <a:xfrm>
            <a:off x="445325" y="491218"/>
            <a:ext cx="8152410" cy="6029011"/>
          </a:xfrm>
        </p:spPr>
        <p:txBody>
          <a:bodyPr/>
          <a:lstStyle/>
          <a:p>
            <a:r>
              <a:rPr lang="es-ES" sz="1200" dirty="0" smtClean="0"/>
              <a:t>Dado que tenemos activo el ANR, la estrategia de definición de portadoras a monitorizar y  de vecinas  explícitas en la integración de un </a:t>
            </a:r>
            <a:r>
              <a:rPr lang="es-ES" sz="1200" dirty="0" err="1" smtClean="0"/>
              <a:t>eNB</a:t>
            </a:r>
            <a:r>
              <a:rPr lang="es-ES" sz="1200" dirty="0" smtClean="0"/>
              <a:t> se simplifica mucho. </a:t>
            </a:r>
          </a:p>
          <a:p>
            <a:r>
              <a:rPr lang="es-ES" sz="1200" dirty="0" smtClean="0"/>
              <a:t>Se define el </a:t>
            </a:r>
            <a:r>
              <a:rPr lang="es-ES" sz="1200" dirty="0" err="1" smtClean="0"/>
              <a:t>Interfreq</a:t>
            </a:r>
            <a:r>
              <a:rPr lang="es-ES" sz="1200" dirty="0" smtClean="0"/>
              <a:t> por Nodo (</a:t>
            </a:r>
            <a:r>
              <a:rPr lang="es-ES" sz="1200" dirty="0" err="1" smtClean="0"/>
              <a:t>anrInterFreqState</a:t>
            </a:r>
            <a:r>
              <a:rPr lang="es-ES" sz="1200" dirty="0"/>
              <a:t> </a:t>
            </a:r>
            <a:r>
              <a:rPr lang="es-ES" sz="1200" dirty="0" smtClean="0"/>
              <a:t>a 0 o a 1)</a:t>
            </a:r>
          </a:p>
          <a:p>
            <a:pPr marL="0" indent="0">
              <a:buNone/>
            </a:pPr>
            <a:endParaRPr lang="es-ES" sz="1200" dirty="0" smtClean="0"/>
          </a:p>
          <a:p>
            <a:pPr marL="0" indent="0">
              <a:buNone/>
            </a:pPr>
            <a:endParaRPr lang="es-ES" sz="200" dirty="0" smtClean="0"/>
          </a:p>
          <a:p>
            <a:r>
              <a:rPr lang="es-ES" sz="1200" dirty="0" smtClean="0"/>
              <a:t>Se definen las prioridades de </a:t>
            </a:r>
            <a:r>
              <a:rPr lang="es-ES" sz="1200" dirty="0" err="1" smtClean="0"/>
              <a:t>reselección</a:t>
            </a:r>
            <a:r>
              <a:rPr lang="es-ES" sz="1200" dirty="0" smtClean="0"/>
              <a:t> desde otra celda </a:t>
            </a:r>
            <a:r>
              <a:rPr lang="es-ES" sz="1200" dirty="0"/>
              <a:t>4G (</a:t>
            </a:r>
            <a:r>
              <a:rPr lang="es-ES" sz="1200" dirty="0" err="1"/>
              <a:t>cellReselectionPriority</a:t>
            </a:r>
            <a:r>
              <a:rPr lang="es-ES" sz="1200" dirty="0"/>
              <a:t> </a:t>
            </a:r>
            <a:r>
              <a:rPr lang="es-ES" sz="1200" dirty="0" smtClean="0"/>
              <a:t>)</a:t>
            </a:r>
          </a:p>
          <a:p>
            <a:endParaRPr lang="es-ES" sz="100" dirty="0" smtClean="0"/>
          </a:p>
          <a:p>
            <a:pPr marL="0" indent="0">
              <a:buNone/>
            </a:pPr>
            <a:endParaRPr lang="es-ES" sz="1200" dirty="0" smtClean="0"/>
          </a:p>
          <a:p>
            <a:r>
              <a:rPr lang="es-ES" sz="1200" dirty="0"/>
              <a:t>En esta tabla se muestra la movilidad Inter </a:t>
            </a:r>
            <a:r>
              <a:rPr lang="es-ES" sz="1200" dirty="0" err="1" smtClean="0"/>
              <a:t>Frequency</a:t>
            </a:r>
            <a:r>
              <a:rPr lang="es-ES" sz="1200" dirty="0" smtClean="0"/>
              <a:t> en Idle:</a:t>
            </a:r>
            <a:endParaRPr lang="es-ES" sz="1200" dirty="0"/>
          </a:p>
          <a:p>
            <a:pPr marL="0" indent="0">
              <a:buNone/>
            </a:pPr>
            <a:endParaRPr lang="es-ES" sz="1200" dirty="0" smtClean="0"/>
          </a:p>
          <a:p>
            <a:pPr marL="0" indent="0">
              <a:buNone/>
            </a:pPr>
            <a:endParaRPr lang="es-ES" sz="900" dirty="0"/>
          </a:p>
          <a:p>
            <a:pPr marL="0" indent="0">
              <a:buNone/>
            </a:pPr>
            <a:endParaRPr lang="es-ES" sz="900" dirty="0" smtClean="0"/>
          </a:p>
          <a:p>
            <a:pPr marL="0" indent="0">
              <a:buNone/>
            </a:pPr>
            <a:endParaRPr lang="es-ES" sz="900" dirty="0"/>
          </a:p>
          <a:p>
            <a:pPr marL="0" indent="0">
              <a:buNone/>
            </a:pPr>
            <a:endParaRPr lang="es-ES" sz="700" dirty="0" smtClean="0"/>
          </a:p>
          <a:p>
            <a:pPr marL="0" indent="0">
              <a:buNone/>
            </a:pPr>
            <a:endParaRPr lang="es-ES" sz="700" dirty="0" smtClean="0"/>
          </a:p>
          <a:p>
            <a:pPr marL="0" indent="0">
              <a:buNone/>
            </a:pPr>
            <a:endParaRPr lang="es-ES" sz="700" dirty="0"/>
          </a:p>
          <a:p>
            <a:pPr marL="0" indent="0">
              <a:buNone/>
            </a:pPr>
            <a:endParaRPr lang="es-ES" sz="700" dirty="0" smtClean="0"/>
          </a:p>
          <a:p>
            <a:pPr marL="0" indent="0">
              <a:buNone/>
            </a:pPr>
            <a:endParaRPr lang="es-ES" sz="700" dirty="0" smtClean="0"/>
          </a:p>
          <a:p>
            <a:pPr marL="0" indent="0">
              <a:buNone/>
            </a:pPr>
            <a:endParaRPr lang="es-ES" sz="1050" dirty="0" smtClean="0"/>
          </a:p>
          <a:p>
            <a:r>
              <a:rPr lang="es-ES" sz="1200" dirty="0" smtClean="0"/>
              <a:t>Se definen las prioridades de movilidad entre capas en conectado (</a:t>
            </a:r>
            <a:r>
              <a:rPr lang="es-ES" sz="1200" dirty="0" err="1" smtClean="0"/>
              <a:t>connectedModeMobilityPrio</a:t>
            </a:r>
            <a:r>
              <a:rPr lang="es-ES" sz="1200" dirty="0" smtClean="0"/>
              <a:t>) utilizando los criterios de la tabla de idle:</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30</a:t>
            </a:fld>
            <a:endParaRPr lang="en-GB" dirty="0"/>
          </a:p>
        </p:txBody>
      </p:sp>
      <p:graphicFrame>
        <p:nvGraphicFramePr>
          <p:cNvPr id="5" name="4 Tabla"/>
          <p:cNvGraphicFramePr>
            <a:graphicFrameLocks noGrp="1"/>
          </p:cNvGraphicFramePr>
          <p:nvPr>
            <p:extLst>
              <p:ext uri="{D42A27DB-BD31-4B8C-83A1-F6EECF244321}">
                <p14:modId xmlns:p14="http://schemas.microsoft.com/office/powerpoint/2010/main" val="3377704650"/>
              </p:ext>
            </p:extLst>
          </p:nvPr>
        </p:nvGraphicFramePr>
        <p:xfrm>
          <a:off x="450813" y="6245403"/>
          <a:ext cx="7044731" cy="563880"/>
        </p:xfrm>
        <a:graphic>
          <a:graphicData uri="http://schemas.openxmlformats.org/drawingml/2006/table">
            <a:tbl>
              <a:tblPr firstRow="1" firstCol="1" bandRow="1">
                <a:tableStyleId>{5C22544A-7EE6-4342-B048-85BDC9FD1C3A}</a:tableStyleId>
              </a:tblPr>
              <a:tblGrid>
                <a:gridCol w="1287026"/>
                <a:gridCol w="1788607"/>
                <a:gridCol w="3969098"/>
              </a:tblGrid>
              <a:tr h="431809">
                <a:tc>
                  <a:txBody>
                    <a:bodyPr/>
                    <a:lstStyle/>
                    <a:p>
                      <a:pPr>
                        <a:spcAft>
                          <a:spcPts val="0"/>
                        </a:spcAft>
                      </a:pPr>
                      <a:r>
                        <a:rPr lang="es-ES" sz="900" dirty="0" err="1">
                          <a:effectLst/>
                        </a:rPr>
                        <a:t>EUtranFreqRelation</a:t>
                      </a:r>
                      <a:endParaRPr lang="es-ES" sz="1000" dirty="0">
                        <a:effectLst/>
                        <a:latin typeface="Calibri"/>
                        <a:ea typeface="Calibri"/>
                      </a:endParaRPr>
                    </a:p>
                  </a:txBody>
                  <a:tcPr marL="60961" marR="60961" marT="0" marB="0" anchor="ctr"/>
                </a:tc>
                <a:tc>
                  <a:txBody>
                    <a:bodyPr/>
                    <a:lstStyle/>
                    <a:p>
                      <a:pPr>
                        <a:spcAft>
                          <a:spcPts val="0"/>
                        </a:spcAft>
                      </a:pPr>
                      <a:r>
                        <a:rPr lang="es-ES" sz="900" dirty="0" err="1">
                          <a:effectLst/>
                        </a:rPr>
                        <a:t>connectedModeMobilityPrio</a:t>
                      </a:r>
                      <a:endParaRPr lang="es-ES" sz="1000" dirty="0">
                        <a:effectLst/>
                        <a:latin typeface="Calibri"/>
                        <a:ea typeface="Calibri"/>
                      </a:endParaRPr>
                    </a:p>
                  </a:txBody>
                  <a:tcPr marL="60961" marR="60961" marT="0" marB="0" anchor="ctr"/>
                </a:tc>
                <a:tc>
                  <a:txBody>
                    <a:bodyPr/>
                    <a:lstStyle/>
                    <a:p>
                      <a:pPr>
                        <a:spcAft>
                          <a:spcPts val="0"/>
                        </a:spcAft>
                      </a:pPr>
                      <a:r>
                        <a:rPr lang="es-ES" sz="900" dirty="0">
                          <a:effectLst/>
                        </a:rPr>
                        <a:t>In L2600 </a:t>
                      </a:r>
                      <a:r>
                        <a:rPr lang="es-ES" sz="900" dirty="0" err="1">
                          <a:effectLst/>
                        </a:rPr>
                        <a:t>node</a:t>
                      </a:r>
                      <a:r>
                        <a:rPr lang="es-ES" sz="900" dirty="0">
                          <a:effectLst/>
                        </a:rPr>
                        <a:t>: </a:t>
                      </a:r>
                      <a:r>
                        <a:rPr lang="es-ES" sz="900" dirty="0" smtClean="0">
                          <a:effectLst/>
                        </a:rPr>
                        <a:t>6300=7 &amp; 1480=7 &amp; 326/426= 7 &amp; 3250=7</a:t>
                      </a:r>
                    </a:p>
                    <a:p>
                      <a:pPr marL="0" marR="0" indent="0" algn="l" defTabSz="914400" rtl="0" eaLnBrk="1" fontAlgn="auto" latinLnBrk="0" hangingPunct="1">
                        <a:lnSpc>
                          <a:spcPct val="100000"/>
                        </a:lnSpc>
                        <a:spcBef>
                          <a:spcPts val="0"/>
                        </a:spcBef>
                        <a:spcAft>
                          <a:spcPts val="0"/>
                        </a:spcAft>
                        <a:buClrTx/>
                        <a:buSzTx/>
                        <a:buFontTx/>
                        <a:buNone/>
                        <a:tabLst/>
                        <a:defRPr/>
                      </a:pPr>
                      <a:r>
                        <a:rPr lang="es-ES" sz="900" dirty="0" smtClean="0">
                          <a:effectLst/>
                        </a:rPr>
                        <a:t>In L2100 </a:t>
                      </a:r>
                      <a:r>
                        <a:rPr lang="es-ES" sz="900" dirty="0" err="1" smtClean="0">
                          <a:effectLst/>
                        </a:rPr>
                        <a:t>node</a:t>
                      </a:r>
                      <a:r>
                        <a:rPr lang="es-ES" sz="900" dirty="0" smtClean="0">
                          <a:effectLst/>
                        </a:rPr>
                        <a:t>: 6300=7 &amp; 326/426=7 &amp; 3250=6</a:t>
                      </a:r>
                      <a:r>
                        <a:rPr lang="es-ES" sz="900" dirty="0">
                          <a:effectLst/>
                        </a:rPr>
                        <a:t/>
                      </a:r>
                      <a:br>
                        <a:rPr lang="es-ES" sz="900" dirty="0">
                          <a:effectLst/>
                        </a:rPr>
                      </a:br>
                      <a:r>
                        <a:rPr lang="es-ES" sz="900" dirty="0">
                          <a:effectLst/>
                        </a:rPr>
                        <a:t>In 1800 </a:t>
                      </a:r>
                      <a:r>
                        <a:rPr lang="es-ES" sz="900" dirty="0" err="1">
                          <a:effectLst/>
                        </a:rPr>
                        <a:t>node</a:t>
                      </a:r>
                      <a:r>
                        <a:rPr lang="es-ES" sz="900" dirty="0">
                          <a:effectLst/>
                        </a:rPr>
                        <a:t>: </a:t>
                      </a:r>
                      <a:r>
                        <a:rPr lang="es-ES" sz="900" dirty="0" smtClean="0">
                          <a:effectLst/>
                        </a:rPr>
                        <a:t>6300=7 &amp; 1480=7 </a:t>
                      </a:r>
                      <a:r>
                        <a:rPr lang="es-ES" sz="900" dirty="0">
                          <a:effectLst/>
                        </a:rPr>
                        <a:t>&amp; </a:t>
                      </a:r>
                      <a:r>
                        <a:rPr lang="es-ES" sz="900" dirty="0" smtClean="0">
                          <a:effectLst/>
                        </a:rPr>
                        <a:t>3250=6</a:t>
                      </a:r>
                      <a:r>
                        <a:rPr lang="es-ES" sz="900" dirty="0">
                          <a:effectLst/>
                        </a:rPr>
                        <a:t/>
                      </a:r>
                      <a:br>
                        <a:rPr lang="es-ES" sz="900" dirty="0">
                          <a:effectLst/>
                        </a:rPr>
                      </a:br>
                      <a:r>
                        <a:rPr lang="es-ES" sz="900" dirty="0">
                          <a:effectLst/>
                        </a:rPr>
                        <a:t>In 800 </a:t>
                      </a:r>
                      <a:r>
                        <a:rPr lang="es-ES" sz="900" dirty="0" err="1">
                          <a:effectLst/>
                        </a:rPr>
                        <a:t>node</a:t>
                      </a:r>
                      <a:r>
                        <a:rPr lang="es-ES" sz="900" dirty="0">
                          <a:effectLst/>
                        </a:rPr>
                        <a:t>: </a:t>
                      </a:r>
                      <a:r>
                        <a:rPr lang="es-ES" sz="900" dirty="0" smtClean="0">
                          <a:effectLst/>
                        </a:rPr>
                        <a:t>6300=7</a:t>
                      </a:r>
                      <a:r>
                        <a:rPr lang="es-ES" sz="1000" baseline="0" dirty="0" smtClean="0">
                          <a:effectLst/>
                          <a:latin typeface="Calibri"/>
                        </a:rPr>
                        <a:t> &amp; </a:t>
                      </a:r>
                      <a:r>
                        <a:rPr lang="es-ES" sz="900" dirty="0" smtClean="0">
                          <a:effectLst/>
                        </a:rPr>
                        <a:t>1480=6 &amp; 326/426= 6 &amp; 3250=6</a:t>
                      </a:r>
                      <a:endParaRPr lang="es-ES" sz="1000" dirty="0">
                        <a:effectLst/>
                        <a:latin typeface="Calibri"/>
                        <a:ea typeface="Calibri"/>
                      </a:endParaRPr>
                    </a:p>
                  </a:txBody>
                  <a:tcPr marL="60961" marR="60961" marT="0" marB="0" anchor="ctr"/>
                </a:tc>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1983310613"/>
              </p:ext>
            </p:extLst>
          </p:nvPr>
        </p:nvGraphicFramePr>
        <p:xfrm>
          <a:off x="371998" y="1273885"/>
          <a:ext cx="8218488" cy="548640"/>
        </p:xfrm>
        <a:graphic>
          <a:graphicData uri="http://schemas.openxmlformats.org/drawingml/2006/table">
            <a:tbl>
              <a:tblPr firstRow="1" firstCol="1" bandRow="1">
                <a:tableStyleId>{5C22544A-7EE6-4342-B048-85BDC9FD1C3A}</a:tableStyleId>
              </a:tblPr>
              <a:tblGrid>
                <a:gridCol w="2720681"/>
                <a:gridCol w="2596500"/>
                <a:gridCol w="2901307"/>
              </a:tblGrid>
              <a:tr h="431809">
                <a:tc>
                  <a:txBody>
                    <a:bodyPr/>
                    <a:lstStyle/>
                    <a:p>
                      <a:pPr>
                        <a:spcAft>
                          <a:spcPts val="0"/>
                        </a:spcAft>
                      </a:pPr>
                      <a:r>
                        <a:rPr lang="es-ES" sz="900" dirty="0" err="1">
                          <a:effectLst/>
                        </a:rPr>
                        <a:t>AnrFunctionEUtran</a:t>
                      </a:r>
                      <a:endParaRPr lang="es-ES" sz="1000" dirty="0">
                        <a:effectLst/>
                        <a:latin typeface="Calibri"/>
                        <a:ea typeface="Calibri"/>
                      </a:endParaRPr>
                    </a:p>
                  </a:txBody>
                  <a:tcPr marL="60961" marR="60961" marT="0" marB="0" anchor="ctr"/>
                </a:tc>
                <a:tc>
                  <a:txBody>
                    <a:bodyPr/>
                    <a:lstStyle/>
                    <a:p>
                      <a:pPr>
                        <a:spcAft>
                          <a:spcPts val="0"/>
                        </a:spcAft>
                      </a:pPr>
                      <a:r>
                        <a:rPr lang="es-ES" sz="900" dirty="0" err="1">
                          <a:effectLst/>
                        </a:rPr>
                        <a:t>anrInterFreqState</a:t>
                      </a:r>
                      <a:endParaRPr lang="es-ES" sz="1000" dirty="0">
                        <a:effectLst/>
                        <a:latin typeface="Calibri"/>
                        <a:ea typeface="Calibri"/>
                      </a:endParaRPr>
                    </a:p>
                  </a:txBody>
                  <a:tcPr marL="60961" marR="60961" marT="0" marB="0" anchor="ctr"/>
                </a:tc>
                <a:tc>
                  <a:txBody>
                    <a:bodyPr/>
                    <a:lstStyle/>
                    <a:p>
                      <a:pPr>
                        <a:spcAft>
                          <a:spcPts val="0"/>
                        </a:spcAft>
                      </a:pPr>
                      <a:r>
                        <a:rPr lang="es-ES" sz="900" dirty="0">
                          <a:effectLst/>
                        </a:rPr>
                        <a:t>In L2600 </a:t>
                      </a:r>
                      <a:r>
                        <a:rPr lang="es-ES" sz="900" dirty="0" err="1">
                          <a:effectLst/>
                        </a:rPr>
                        <a:t>nodes</a:t>
                      </a:r>
                      <a:r>
                        <a:rPr lang="es-ES" sz="900" dirty="0">
                          <a:effectLst/>
                        </a:rPr>
                        <a:t> -&gt; </a:t>
                      </a:r>
                      <a:r>
                        <a:rPr lang="es-ES" sz="900" dirty="0" smtClean="0">
                          <a:effectLst/>
                        </a:rPr>
                        <a:t>1</a:t>
                      </a:r>
                    </a:p>
                    <a:p>
                      <a:pPr>
                        <a:spcAft>
                          <a:spcPts val="0"/>
                        </a:spcAft>
                      </a:pPr>
                      <a:r>
                        <a:rPr lang="es-ES" sz="900" dirty="0" smtClean="0">
                          <a:effectLst/>
                        </a:rPr>
                        <a:t>In L2100 </a:t>
                      </a:r>
                      <a:r>
                        <a:rPr lang="es-ES" sz="900" dirty="0" err="1" smtClean="0">
                          <a:effectLst/>
                        </a:rPr>
                        <a:t>nodes</a:t>
                      </a:r>
                      <a:r>
                        <a:rPr lang="es-ES" sz="900" dirty="0" smtClean="0">
                          <a:effectLst/>
                        </a:rPr>
                        <a:t> </a:t>
                      </a:r>
                      <a:r>
                        <a:rPr lang="es-ES" sz="900" dirty="0" smtClean="0">
                          <a:effectLst/>
                          <a:sym typeface="Wingdings" panose="05000000000000000000" pitchFamily="2" charset="2"/>
                        </a:rPr>
                        <a:t>1 *</a:t>
                      </a:r>
                      <a:r>
                        <a:rPr lang="es-ES" sz="900" dirty="0">
                          <a:effectLst/>
                        </a:rPr>
                        <a:t/>
                      </a:r>
                      <a:br>
                        <a:rPr lang="es-ES" sz="900" dirty="0">
                          <a:effectLst/>
                        </a:rPr>
                      </a:br>
                      <a:r>
                        <a:rPr lang="es-ES" sz="900" dirty="0">
                          <a:effectLst/>
                        </a:rPr>
                        <a:t>In L1800 </a:t>
                      </a:r>
                      <a:r>
                        <a:rPr lang="es-ES" sz="900" dirty="0" err="1">
                          <a:effectLst/>
                        </a:rPr>
                        <a:t>nodes</a:t>
                      </a:r>
                      <a:r>
                        <a:rPr lang="es-ES" sz="900" dirty="0">
                          <a:effectLst/>
                        </a:rPr>
                        <a:t> -&gt; 1</a:t>
                      </a:r>
                      <a:br>
                        <a:rPr lang="es-ES" sz="900" dirty="0">
                          <a:effectLst/>
                        </a:rPr>
                      </a:br>
                      <a:r>
                        <a:rPr lang="es-ES" sz="900" dirty="0">
                          <a:effectLst/>
                        </a:rPr>
                        <a:t>In L800 </a:t>
                      </a:r>
                      <a:r>
                        <a:rPr lang="es-ES" sz="900" dirty="0" err="1">
                          <a:effectLst/>
                        </a:rPr>
                        <a:t>nodes</a:t>
                      </a:r>
                      <a:r>
                        <a:rPr lang="es-ES" sz="900" dirty="0">
                          <a:effectLst/>
                        </a:rPr>
                        <a:t> -&gt; </a:t>
                      </a:r>
                      <a:r>
                        <a:rPr lang="es-ES" sz="900" dirty="0" smtClean="0">
                          <a:effectLst/>
                        </a:rPr>
                        <a:t>1 *</a:t>
                      </a:r>
                      <a:endParaRPr lang="es-ES" sz="1000" dirty="0">
                        <a:effectLst/>
                        <a:latin typeface="Calibri"/>
                        <a:ea typeface="Calibri"/>
                      </a:endParaRPr>
                    </a:p>
                  </a:txBody>
                  <a:tcPr marL="60961" marR="60961" marT="0" marB="0" anchor="ctr"/>
                </a:tc>
              </a:tr>
            </a:tbl>
          </a:graphicData>
        </a:graphic>
      </p:graphicFrame>
      <p:graphicFrame>
        <p:nvGraphicFramePr>
          <p:cNvPr id="9" name="8 Tabla"/>
          <p:cNvGraphicFramePr>
            <a:graphicFrameLocks noGrp="1"/>
          </p:cNvGraphicFramePr>
          <p:nvPr>
            <p:extLst>
              <p:ext uri="{D42A27DB-BD31-4B8C-83A1-F6EECF244321}">
                <p14:modId xmlns:p14="http://schemas.microsoft.com/office/powerpoint/2010/main" val="4197418719"/>
              </p:ext>
            </p:extLst>
          </p:nvPr>
        </p:nvGraphicFramePr>
        <p:xfrm>
          <a:off x="552658" y="2929292"/>
          <a:ext cx="7946880" cy="2903220"/>
        </p:xfrm>
        <a:graphic>
          <a:graphicData uri="http://schemas.openxmlformats.org/drawingml/2006/table">
            <a:tbl>
              <a:tblPr/>
              <a:tblGrid>
                <a:gridCol w="1324480"/>
                <a:gridCol w="1324480"/>
                <a:gridCol w="1324480"/>
                <a:gridCol w="1324480"/>
                <a:gridCol w="1324480"/>
                <a:gridCol w="1324480"/>
              </a:tblGrid>
              <a:tr h="311396">
                <a:tc>
                  <a:txBody>
                    <a:bodyPr/>
                    <a:lstStyle/>
                    <a:p>
                      <a:pPr fontAlgn="b"/>
                      <a:r>
                        <a:rPr lang="es-ES" sz="1800" dirty="0">
                          <a:effectLst/>
                          <a:latin typeface="Arial"/>
                        </a:rPr>
                        <a:t> </a:t>
                      </a:r>
                    </a:p>
                  </a:txBody>
                  <a:tcPr marL="28575" marR="28575" marT="28575" marB="28575" anchor="b">
                    <a:lnL>
                      <a:noFill/>
                    </a:lnL>
                    <a:lnR>
                      <a:noFill/>
                    </a:lnR>
                    <a:lnT>
                      <a:noFill/>
                    </a:lnT>
                    <a:lnB>
                      <a:noFill/>
                    </a:lnB>
                  </a:tcPr>
                </a:tc>
                <a:tc>
                  <a:txBody>
                    <a:bodyPr/>
                    <a:lstStyle/>
                    <a:p>
                      <a:pPr fontAlgn="b"/>
                      <a:r>
                        <a:rPr lang="es-ES" sz="1800" dirty="0">
                          <a:effectLst/>
                          <a:latin typeface="Arial"/>
                        </a:rPr>
                        <a:t> </a:t>
                      </a:r>
                    </a:p>
                  </a:txBody>
                  <a:tcPr marL="28575" marR="28575" marT="28575" marB="28575"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marL="0" algn="ctr" fontAlgn="ctr">
                        <a:spcBef>
                          <a:spcPts val="0"/>
                        </a:spcBef>
                        <a:spcAft>
                          <a:spcPts val="0"/>
                        </a:spcAft>
                      </a:pPr>
                      <a:r>
                        <a:rPr lang="es-ES" sz="1400" b="1" dirty="0" err="1" smtClean="0">
                          <a:solidFill>
                            <a:srgbClr val="FFFFFF"/>
                          </a:solidFill>
                          <a:effectLst/>
                          <a:latin typeface="Calibri"/>
                        </a:rPr>
                        <a:t>cellReselectionPriority</a:t>
                      </a:r>
                      <a:r>
                        <a:rPr lang="es-ES" sz="1400" b="1" dirty="0" smtClean="0">
                          <a:solidFill>
                            <a:srgbClr val="FFFFFF"/>
                          </a:solidFill>
                          <a:effectLst/>
                          <a:latin typeface="Calibri"/>
                        </a:rPr>
                        <a:t> (Objeto:</a:t>
                      </a:r>
                      <a:r>
                        <a:rPr lang="es-ES" sz="1400" b="1" baseline="0" dirty="0" smtClean="0">
                          <a:solidFill>
                            <a:srgbClr val="FFFFFF"/>
                          </a:solidFill>
                          <a:effectLst/>
                          <a:latin typeface="Calibri"/>
                        </a:rPr>
                        <a:t> </a:t>
                      </a:r>
                      <a:r>
                        <a:rPr lang="es-ES" sz="1400" b="1" baseline="0" dirty="0" err="1" smtClean="0">
                          <a:solidFill>
                            <a:srgbClr val="FFFFFF"/>
                          </a:solidFill>
                          <a:effectLst/>
                          <a:latin typeface="Calibri"/>
                        </a:rPr>
                        <a:t>EUtranFreqRelation</a:t>
                      </a:r>
                      <a:r>
                        <a:rPr lang="es-ES" sz="1400" b="1" baseline="0" dirty="0" smtClean="0">
                          <a:solidFill>
                            <a:srgbClr val="FFFFFF"/>
                          </a:solidFill>
                          <a:effectLst/>
                          <a:latin typeface="Calibri"/>
                        </a:rPr>
                        <a:t>)</a:t>
                      </a:r>
                      <a:endParaRPr lang="es-ES" sz="1400" b="1" dirty="0">
                        <a:solidFill>
                          <a:srgbClr val="FFFFFF"/>
                        </a:solidFill>
                        <a:effectLst/>
                        <a:latin typeface="Calibri"/>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s-ES"/>
                    </a:p>
                  </a:txBody>
                  <a:tcPr/>
                </a:tc>
                <a:tc hMerge="1">
                  <a:txBody>
                    <a:bodyPr/>
                    <a:lstStyle/>
                    <a:p>
                      <a:endParaRPr lang="es-ES"/>
                    </a:p>
                  </a:txBody>
                  <a:tcPr/>
                </a:tc>
                <a:tc hMerge="1">
                  <a:txBody>
                    <a:bodyPr/>
                    <a:lstStyle/>
                    <a:p>
                      <a:endParaRPr lang="es-ES" dirty="0"/>
                    </a:p>
                  </a:txBody>
                  <a:tcPr/>
                </a:tc>
              </a:tr>
              <a:tr h="397298">
                <a:tc>
                  <a:txBody>
                    <a:bodyPr/>
                    <a:lstStyle/>
                    <a:p>
                      <a:pPr fontAlgn="b"/>
                      <a:r>
                        <a:rPr lang="es-ES" sz="1800">
                          <a:effectLst/>
                          <a:latin typeface="Arial"/>
                        </a:rPr>
                        <a:t> </a:t>
                      </a:r>
                    </a:p>
                  </a:txBody>
                  <a:tcPr marL="28575" marR="28575" marT="28575" marB="28575" anchor="b">
                    <a:lnL>
                      <a:noFill/>
                    </a:lnL>
                    <a:lnR>
                      <a:noFill/>
                    </a:lnR>
                    <a:lnT>
                      <a:noFill/>
                    </a:lnT>
                    <a:lnB w="6350" cap="flat" cmpd="sng" algn="ctr">
                      <a:solidFill>
                        <a:srgbClr val="000000"/>
                      </a:solidFill>
                      <a:prstDash val="solid"/>
                      <a:round/>
                      <a:headEnd type="none" w="med" len="med"/>
                      <a:tailEnd type="none" w="med" len="med"/>
                    </a:lnB>
                  </a:tcPr>
                </a:tc>
                <a:tc>
                  <a:txBody>
                    <a:bodyPr/>
                    <a:lstStyle/>
                    <a:p>
                      <a:pPr fontAlgn="b"/>
                      <a:r>
                        <a:rPr lang="es-ES" sz="1800" dirty="0">
                          <a:effectLst/>
                          <a:latin typeface="Arial"/>
                        </a:rPr>
                        <a:t> </a:t>
                      </a:r>
                    </a:p>
                  </a:txBody>
                  <a:tcPr marL="28575" marR="28575" marT="28575" marB="28575"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ctr" fontAlgn="ctr">
                        <a:spcBef>
                          <a:spcPts val="0"/>
                        </a:spcBef>
                        <a:spcAft>
                          <a:spcPts val="0"/>
                        </a:spcAft>
                      </a:pPr>
                      <a:r>
                        <a:rPr lang="es-ES" sz="1200" b="1" dirty="0">
                          <a:solidFill>
                            <a:srgbClr val="FFFFFF"/>
                          </a:solidFill>
                          <a:effectLst/>
                          <a:latin typeface="Calibri"/>
                        </a:rPr>
                        <a:t>EARFCN 6300</a:t>
                      </a:r>
                      <a:br>
                        <a:rPr lang="es-ES" sz="1200" b="1" dirty="0">
                          <a:solidFill>
                            <a:srgbClr val="FFFFFF"/>
                          </a:solidFill>
                          <a:effectLst/>
                          <a:latin typeface="Calibri"/>
                        </a:rPr>
                      </a:br>
                      <a:r>
                        <a:rPr lang="es-ES" sz="1200" b="1" dirty="0">
                          <a:solidFill>
                            <a:srgbClr val="FFFFFF"/>
                          </a:solidFill>
                          <a:effectLst/>
                          <a:latin typeface="Calibri"/>
                        </a:rPr>
                        <a:t>(LTE 800)</a:t>
                      </a:r>
                      <a:endParaRPr lang="es-ES" sz="1200" dirty="0">
                        <a:solidFill>
                          <a:srgbClr val="FFFFFF"/>
                        </a:solidFill>
                        <a:effectLst/>
                        <a:latin typeface="Calibri"/>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fontAlgn="ctr">
                        <a:spcBef>
                          <a:spcPts val="0"/>
                        </a:spcBef>
                        <a:spcAft>
                          <a:spcPts val="0"/>
                        </a:spcAft>
                      </a:pPr>
                      <a:r>
                        <a:rPr lang="es-ES" sz="1200" b="1" dirty="0">
                          <a:solidFill>
                            <a:srgbClr val="FFFFFF"/>
                          </a:solidFill>
                          <a:effectLst/>
                          <a:latin typeface="Calibri"/>
                        </a:rPr>
                        <a:t>EARFCN 1480</a:t>
                      </a:r>
                      <a:br>
                        <a:rPr lang="es-ES" sz="1200" b="1" dirty="0">
                          <a:solidFill>
                            <a:srgbClr val="FFFFFF"/>
                          </a:solidFill>
                          <a:effectLst/>
                          <a:latin typeface="Calibri"/>
                        </a:rPr>
                      </a:br>
                      <a:r>
                        <a:rPr lang="es-ES" sz="1200" b="1" dirty="0">
                          <a:solidFill>
                            <a:srgbClr val="FFFFFF"/>
                          </a:solidFill>
                          <a:effectLst/>
                          <a:latin typeface="Calibri"/>
                        </a:rPr>
                        <a:t>(LTE 1800)</a:t>
                      </a:r>
                      <a:endParaRPr lang="es-ES" sz="1200" dirty="0">
                        <a:solidFill>
                          <a:srgbClr val="FFFFFF"/>
                        </a:solidFill>
                        <a:effectLst/>
                        <a:latin typeface="Calibri"/>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fontAlgn="ctr">
                        <a:spcBef>
                          <a:spcPts val="0"/>
                        </a:spcBef>
                        <a:spcAft>
                          <a:spcPts val="0"/>
                        </a:spcAft>
                      </a:pPr>
                      <a:r>
                        <a:rPr lang="es-ES" sz="1200" b="1" kern="1200" dirty="0" smtClean="0">
                          <a:solidFill>
                            <a:srgbClr val="FFFFFF"/>
                          </a:solidFill>
                          <a:effectLst/>
                          <a:latin typeface="Calibri"/>
                          <a:ea typeface="+mn-ea"/>
                          <a:cs typeface="+mn-cs"/>
                        </a:rPr>
                        <a:t>EARFCN 326 y 426</a:t>
                      </a:r>
                    </a:p>
                    <a:p>
                      <a:pPr marL="0" algn="ctr" fontAlgn="ctr">
                        <a:spcBef>
                          <a:spcPts val="0"/>
                        </a:spcBef>
                        <a:spcAft>
                          <a:spcPts val="0"/>
                        </a:spcAft>
                      </a:pPr>
                      <a:r>
                        <a:rPr lang="es-ES" sz="1200" b="1" kern="1200" dirty="0" smtClean="0">
                          <a:solidFill>
                            <a:srgbClr val="FFFFFF"/>
                          </a:solidFill>
                          <a:effectLst/>
                          <a:latin typeface="Calibri"/>
                          <a:ea typeface="+mn-ea"/>
                          <a:cs typeface="+mn-cs"/>
                        </a:rPr>
                        <a:t>(LTE2100)</a:t>
                      </a:r>
                      <a:endParaRPr lang="es-ES" sz="1200" b="1" kern="1200" dirty="0">
                        <a:solidFill>
                          <a:srgbClr val="FFFFFF"/>
                        </a:solidFill>
                        <a:effectLst/>
                        <a:latin typeface="Calibri"/>
                        <a:ea typeface="+mn-ea"/>
                        <a:cs typeface="+mn-cs"/>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fontAlgn="ctr">
                        <a:spcBef>
                          <a:spcPts val="0"/>
                        </a:spcBef>
                        <a:spcAft>
                          <a:spcPts val="0"/>
                        </a:spcAft>
                      </a:pPr>
                      <a:r>
                        <a:rPr lang="es-ES" sz="1200" b="1" dirty="0">
                          <a:solidFill>
                            <a:srgbClr val="FFFFFF"/>
                          </a:solidFill>
                          <a:effectLst/>
                          <a:latin typeface="Calibri"/>
                        </a:rPr>
                        <a:t>EARFCN 3250</a:t>
                      </a:r>
                      <a:br>
                        <a:rPr lang="es-ES" sz="1200" b="1" dirty="0">
                          <a:solidFill>
                            <a:srgbClr val="FFFFFF"/>
                          </a:solidFill>
                          <a:effectLst/>
                          <a:latin typeface="Calibri"/>
                        </a:rPr>
                      </a:br>
                      <a:r>
                        <a:rPr lang="es-ES" sz="1200" b="1" dirty="0">
                          <a:solidFill>
                            <a:srgbClr val="FFFFFF"/>
                          </a:solidFill>
                          <a:effectLst/>
                          <a:latin typeface="Calibri"/>
                        </a:rPr>
                        <a:t>(LTE 2600)</a:t>
                      </a:r>
                      <a:endParaRPr lang="es-ES" sz="1200" dirty="0">
                        <a:solidFill>
                          <a:srgbClr val="FFFFFF"/>
                        </a:solidFill>
                        <a:effectLst/>
                        <a:latin typeface="Calibri"/>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569103">
                <a:tc rowSpan="4">
                  <a:txBody>
                    <a:bodyPr/>
                    <a:lstStyle/>
                    <a:p>
                      <a:pPr marL="0" algn="ctr" fontAlgn="ctr">
                        <a:spcBef>
                          <a:spcPts val="0"/>
                        </a:spcBef>
                        <a:spcAft>
                          <a:spcPts val="0"/>
                        </a:spcAft>
                      </a:pPr>
                      <a:r>
                        <a:rPr lang="es-ES" sz="1400" b="1" dirty="0">
                          <a:solidFill>
                            <a:srgbClr val="FFFFFF"/>
                          </a:solidFill>
                          <a:effectLst/>
                          <a:latin typeface="Calibri"/>
                        </a:rPr>
                        <a:t>CELDA ORIGEN</a:t>
                      </a:r>
                      <a:endParaRPr lang="es-ES" sz="1400" dirty="0">
                        <a:solidFill>
                          <a:srgbClr val="FFFFFF"/>
                        </a:solidFill>
                        <a:effectLst/>
                        <a:latin typeface="Calibri"/>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fontAlgn="ctr">
                        <a:spcBef>
                          <a:spcPts val="0"/>
                        </a:spcBef>
                        <a:spcAft>
                          <a:spcPts val="0"/>
                        </a:spcAft>
                      </a:pPr>
                      <a:r>
                        <a:rPr lang="es-ES" sz="1400" b="1">
                          <a:solidFill>
                            <a:srgbClr val="FFFFFF"/>
                          </a:solidFill>
                          <a:effectLst/>
                          <a:latin typeface="Calibri"/>
                        </a:rPr>
                        <a:t>LTE 800</a:t>
                      </a:r>
                      <a:endParaRPr lang="es-ES" sz="1400">
                        <a:solidFill>
                          <a:srgbClr val="FFFFFF"/>
                        </a:solidFill>
                        <a:effectLst/>
                        <a:latin typeface="Calibri"/>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fontAlgn="ctr">
                        <a:spcBef>
                          <a:spcPts val="0"/>
                        </a:spcBef>
                        <a:spcAft>
                          <a:spcPts val="0"/>
                        </a:spcAft>
                      </a:pPr>
                      <a:r>
                        <a:rPr lang="es-ES" sz="900">
                          <a:solidFill>
                            <a:srgbClr val="000000"/>
                          </a:solidFill>
                          <a:effectLst/>
                          <a:latin typeface="Calibri"/>
                        </a:rPr>
                        <a:t>N/A</a:t>
                      </a: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fontAlgn="ctr">
                        <a:spcBef>
                          <a:spcPts val="0"/>
                        </a:spcBef>
                        <a:spcAft>
                          <a:spcPts val="0"/>
                        </a:spcAft>
                      </a:pPr>
                      <a:r>
                        <a:rPr lang="es-ES" sz="900" dirty="0">
                          <a:solidFill>
                            <a:srgbClr val="000000"/>
                          </a:solidFill>
                          <a:effectLst/>
                          <a:latin typeface="Calibri"/>
                        </a:rPr>
                        <a:t>Si existe LTE 1800 en el municipio</a:t>
                      </a:r>
                      <a:endParaRPr lang="es-ES" sz="1800" dirty="0">
                        <a:effectLst/>
                        <a:latin typeface="Arial"/>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algn="ctr" fontAlgn="ctr">
                        <a:spcBef>
                          <a:spcPts val="0"/>
                        </a:spcBef>
                        <a:spcAft>
                          <a:spcPts val="0"/>
                        </a:spcAft>
                      </a:pPr>
                      <a:r>
                        <a:rPr lang="es-ES" sz="900" kern="1200" dirty="0" smtClean="0">
                          <a:solidFill>
                            <a:srgbClr val="000000"/>
                          </a:solidFill>
                          <a:effectLst/>
                          <a:latin typeface="Calibri"/>
                          <a:ea typeface="+mn-ea"/>
                          <a:cs typeface="+mn-cs"/>
                        </a:rPr>
                        <a:t>En municipios</a:t>
                      </a:r>
                      <a:r>
                        <a:rPr lang="es-ES" sz="900" kern="1200" baseline="0" dirty="0" smtClean="0">
                          <a:solidFill>
                            <a:srgbClr val="000000"/>
                          </a:solidFill>
                          <a:effectLst/>
                          <a:latin typeface="Calibri"/>
                          <a:ea typeface="+mn-ea"/>
                          <a:cs typeface="+mn-cs"/>
                        </a:rPr>
                        <a:t> con LTE2100</a:t>
                      </a:r>
                      <a:endParaRPr lang="es-ES" sz="900" kern="1200" dirty="0">
                        <a:solidFill>
                          <a:srgbClr val="000000"/>
                        </a:solidFill>
                        <a:effectLst/>
                        <a:latin typeface="Calibri"/>
                        <a:ea typeface="+mn-ea"/>
                        <a:cs typeface="+mn-cs"/>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algn="ctr" fontAlgn="ctr">
                        <a:spcBef>
                          <a:spcPts val="0"/>
                        </a:spcBef>
                        <a:spcAft>
                          <a:spcPts val="0"/>
                        </a:spcAft>
                      </a:pPr>
                      <a:r>
                        <a:rPr lang="es-ES" sz="900" dirty="0">
                          <a:solidFill>
                            <a:srgbClr val="000000"/>
                          </a:solidFill>
                          <a:effectLst/>
                          <a:latin typeface="Calibri"/>
                        </a:rPr>
                        <a:t>1) Si existe LTE 2600 </a:t>
                      </a:r>
                      <a:r>
                        <a:rPr lang="es-ES" sz="900" dirty="0" err="1">
                          <a:solidFill>
                            <a:srgbClr val="000000"/>
                          </a:solidFill>
                          <a:effectLst/>
                          <a:latin typeface="Calibri"/>
                        </a:rPr>
                        <a:t>cosite</a:t>
                      </a:r>
                      <a:r>
                        <a:rPr lang="es-ES" sz="900" dirty="0">
                          <a:solidFill>
                            <a:srgbClr val="000000"/>
                          </a:solidFill>
                          <a:effectLst/>
                          <a:latin typeface="Calibri"/>
                        </a:rPr>
                        <a:t> </a:t>
                      </a:r>
                      <a:r>
                        <a:rPr lang="es-ES" sz="900" dirty="0" err="1">
                          <a:solidFill>
                            <a:srgbClr val="000000"/>
                          </a:solidFill>
                          <a:effectLst/>
                          <a:latin typeface="Calibri"/>
                        </a:rPr>
                        <a:t>ó</a:t>
                      </a:r>
                      <a:r>
                        <a:rPr lang="es-ES" sz="900" dirty="0">
                          <a:solidFill>
                            <a:srgbClr val="000000"/>
                          </a:solidFill>
                          <a:effectLst/>
                          <a:latin typeface="Calibri"/>
                        </a:rPr>
                        <a:t/>
                      </a:r>
                      <a:br>
                        <a:rPr lang="es-ES" sz="900" dirty="0">
                          <a:solidFill>
                            <a:srgbClr val="000000"/>
                          </a:solidFill>
                          <a:effectLst/>
                          <a:latin typeface="Calibri"/>
                        </a:rPr>
                      </a:br>
                      <a:r>
                        <a:rPr lang="es-ES" sz="900" dirty="0">
                          <a:solidFill>
                            <a:srgbClr val="000000"/>
                          </a:solidFill>
                          <a:effectLst/>
                          <a:latin typeface="Calibri"/>
                        </a:rPr>
                        <a:t>2) Si existe nodo LTE 2600-only cerca</a:t>
                      </a:r>
                      <a:endParaRPr lang="es-ES" sz="1800" dirty="0">
                        <a:effectLst/>
                        <a:latin typeface="Arial"/>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569103">
                <a:tc vMerge="1">
                  <a:txBody>
                    <a:bodyPr/>
                    <a:lstStyle/>
                    <a:p>
                      <a:endParaRPr lang="es-ES"/>
                    </a:p>
                  </a:txBody>
                  <a:tcPr/>
                </a:tc>
                <a:tc>
                  <a:txBody>
                    <a:bodyPr/>
                    <a:lstStyle/>
                    <a:p>
                      <a:pPr marL="0" algn="ctr" fontAlgn="ctr">
                        <a:spcBef>
                          <a:spcPts val="0"/>
                        </a:spcBef>
                        <a:spcAft>
                          <a:spcPts val="0"/>
                        </a:spcAft>
                      </a:pPr>
                      <a:r>
                        <a:rPr lang="es-ES" sz="1400" b="1" dirty="0">
                          <a:solidFill>
                            <a:srgbClr val="FFFFFF"/>
                          </a:solidFill>
                          <a:effectLst/>
                          <a:latin typeface="Calibri"/>
                        </a:rPr>
                        <a:t>LTE 1800</a:t>
                      </a:r>
                      <a:endParaRPr lang="es-ES" sz="1400" dirty="0">
                        <a:solidFill>
                          <a:srgbClr val="FFFFFF"/>
                        </a:solidFill>
                        <a:effectLst/>
                        <a:latin typeface="Calibri"/>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fontAlgn="ctr">
                        <a:spcBef>
                          <a:spcPts val="0"/>
                        </a:spcBef>
                        <a:spcAft>
                          <a:spcPts val="0"/>
                        </a:spcAft>
                      </a:pPr>
                      <a:r>
                        <a:rPr lang="es-ES" sz="900" dirty="0">
                          <a:solidFill>
                            <a:srgbClr val="000000"/>
                          </a:solidFill>
                          <a:effectLst/>
                          <a:latin typeface="Calibri"/>
                        </a:rPr>
                        <a:t>Si existe LTE 800 en el municipio</a:t>
                      </a:r>
                      <a:endParaRPr lang="es-ES" sz="1800" dirty="0">
                        <a:effectLst/>
                        <a:latin typeface="Arial"/>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algn="ctr" fontAlgn="ctr">
                        <a:spcBef>
                          <a:spcPts val="0"/>
                        </a:spcBef>
                        <a:spcAft>
                          <a:spcPts val="0"/>
                        </a:spcAft>
                      </a:pPr>
                      <a:r>
                        <a:rPr lang="es-ES" sz="900" dirty="0">
                          <a:solidFill>
                            <a:srgbClr val="000000"/>
                          </a:solidFill>
                          <a:effectLst/>
                          <a:latin typeface="Calibri"/>
                        </a:rPr>
                        <a:t>N/A</a:t>
                      </a: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fontAlgn="ctr">
                        <a:spcBef>
                          <a:spcPts val="0"/>
                        </a:spcBef>
                        <a:spcAft>
                          <a:spcPts val="0"/>
                        </a:spcAft>
                      </a:pPr>
                      <a:r>
                        <a:rPr lang="es-ES" sz="900" kern="1200" baseline="0" dirty="0" smtClean="0">
                          <a:solidFill>
                            <a:srgbClr val="000000"/>
                          </a:solidFill>
                          <a:effectLst/>
                          <a:latin typeface="Calibri"/>
                          <a:ea typeface="+mn-ea"/>
                          <a:cs typeface="+mn-cs"/>
                        </a:rPr>
                        <a:t>N/A</a:t>
                      </a:r>
                      <a:endParaRPr lang="es-ES" sz="900" kern="1200" baseline="0" dirty="0">
                        <a:solidFill>
                          <a:srgbClr val="000000"/>
                        </a:solidFill>
                        <a:effectLst/>
                        <a:latin typeface="Calibri"/>
                        <a:ea typeface="+mn-ea"/>
                        <a:cs typeface="+mn-cs"/>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algn="ctr" fontAlgn="ctr">
                        <a:spcBef>
                          <a:spcPts val="0"/>
                        </a:spcBef>
                        <a:spcAft>
                          <a:spcPts val="0"/>
                        </a:spcAft>
                      </a:pPr>
                      <a:r>
                        <a:rPr lang="es-ES" sz="900" dirty="0">
                          <a:solidFill>
                            <a:srgbClr val="000000"/>
                          </a:solidFill>
                          <a:effectLst/>
                          <a:latin typeface="Calibri"/>
                        </a:rPr>
                        <a:t>1) Si existe LTE 2600 </a:t>
                      </a:r>
                      <a:r>
                        <a:rPr lang="es-ES" sz="900" dirty="0" err="1">
                          <a:solidFill>
                            <a:srgbClr val="000000"/>
                          </a:solidFill>
                          <a:effectLst/>
                          <a:latin typeface="Calibri"/>
                        </a:rPr>
                        <a:t>cosite</a:t>
                      </a:r>
                      <a:r>
                        <a:rPr lang="es-ES" sz="900" dirty="0">
                          <a:solidFill>
                            <a:srgbClr val="000000"/>
                          </a:solidFill>
                          <a:effectLst/>
                          <a:latin typeface="Calibri"/>
                        </a:rPr>
                        <a:t> </a:t>
                      </a:r>
                      <a:r>
                        <a:rPr lang="es-ES" sz="900" dirty="0" err="1">
                          <a:solidFill>
                            <a:srgbClr val="000000"/>
                          </a:solidFill>
                          <a:effectLst/>
                          <a:latin typeface="Calibri"/>
                        </a:rPr>
                        <a:t>ó</a:t>
                      </a:r>
                      <a:r>
                        <a:rPr lang="es-ES" sz="900" dirty="0">
                          <a:solidFill>
                            <a:srgbClr val="000000"/>
                          </a:solidFill>
                          <a:effectLst/>
                          <a:latin typeface="Calibri"/>
                        </a:rPr>
                        <a:t/>
                      </a:r>
                      <a:br>
                        <a:rPr lang="es-ES" sz="900" dirty="0">
                          <a:solidFill>
                            <a:srgbClr val="000000"/>
                          </a:solidFill>
                          <a:effectLst/>
                          <a:latin typeface="Calibri"/>
                        </a:rPr>
                      </a:br>
                      <a:r>
                        <a:rPr lang="es-ES" sz="900" dirty="0">
                          <a:solidFill>
                            <a:srgbClr val="000000"/>
                          </a:solidFill>
                          <a:effectLst/>
                          <a:latin typeface="Calibri"/>
                        </a:rPr>
                        <a:t>2) Si existe nodo LTE 2600-only cerca</a:t>
                      </a:r>
                      <a:endParaRPr lang="es-ES" sz="1800" dirty="0">
                        <a:effectLst/>
                        <a:latin typeface="Arial"/>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569103">
                <a:tc vMerge="1">
                  <a:txBody>
                    <a:bodyPr/>
                    <a:lstStyle/>
                    <a:p>
                      <a:endParaRPr lang="es-ES"/>
                    </a:p>
                  </a:txBody>
                  <a:tcPr/>
                </a:tc>
                <a:tc>
                  <a:txBody>
                    <a:bodyPr/>
                    <a:lstStyle/>
                    <a:p>
                      <a:pPr marL="0" algn="ctr" fontAlgn="ctr">
                        <a:spcBef>
                          <a:spcPts val="0"/>
                        </a:spcBef>
                        <a:spcAft>
                          <a:spcPts val="0"/>
                        </a:spcAft>
                      </a:pPr>
                      <a:r>
                        <a:rPr lang="es-ES" sz="1400" b="1" kern="1200" dirty="0" smtClean="0">
                          <a:solidFill>
                            <a:srgbClr val="FFFFFF"/>
                          </a:solidFill>
                          <a:effectLst/>
                          <a:latin typeface="Calibri"/>
                          <a:ea typeface="+mn-ea"/>
                          <a:cs typeface="+mn-cs"/>
                        </a:rPr>
                        <a:t>LTE 2100</a:t>
                      </a:r>
                      <a:endParaRPr lang="es-ES" sz="1400" b="1" kern="1200" dirty="0">
                        <a:solidFill>
                          <a:srgbClr val="FFFFFF"/>
                        </a:solidFill>
                        <a:effectLst/>
                        <a:latin typeface="Calibri"/>
                        <a:ea typeface="+mn-ea"/>
                        <a:cs typeface="+mn-cs"/>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S" sz="900" kern="1200" dirty="0" smtClean="0">
                          <a:solidFill>
                            <a:srgbClr val="000000"/>
                          </a:solidFill>
                          <a:effectLst/>
                          <a:latin typeface="Calibri"/>
                          <a:ea typeface="+mn-ea"/>
                          <a:cs typeface="+mn-cs"/>
                        </a:rPr>
                        <a:t>Si existe LTE 800 en el municipio</a:t>
                      </a: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S" sz="900" dirty="0" smtClean="0">
                          <a:solidFill>
                            <a:srgbClr val="000000"/>
                          </a:solidFill>
                          <a:effectLst/>
                          <a:latin typeface="Calibri"/>
                        </a:rPr>
                        <a:t>N/A</a:t>
                      </a: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fontAlgn="ctr">
                        <a:spcBef>
                          <a:spcPts val="0"/>
                        </a:spcBef>
                        <a:spcAft>
                          <a:spcPts val="0"/>
                        </a:spcAft>
                      </a:pPr>
                      <a:r>
                        <a:rPr lang="es-ES" sz="900" kern="1200" baseline="0" dirty="0" smtClean="0">
                          <a:solidFill>
                            <a:srgbClr val="000000"/>
                          </a:solidFill>
                          <a:effectLst/>
                          <a:latin typeface="Calibri"/>
                          <a:ea typeface="+mn-ea"/>
                          <a:cs typeface="+mn-cs"/>
                        </a:rPr>
                        <a:t>N/A</a:t>
                      </a:r>
                      <a:endParaRPr lang="es-ES" sz="900" kern="1200" baseline="0" dirty="0">
                        <a:solidFill>
                          <a:srgbClr val="000000"/>
                        </a:solidFill>
                        <a:effectLst/>
                        <a:latin typeface="Calibri"/>
                        <a:ea typeface="+mn-ea"/>
                        <a:cs typeface="+mn-cs"/>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S" sz="900" kern="1200" dirty="0" smtClean="0">
                          <a:solidFill>
                            <a:srgbClr val="000000"/>
                          </a:solidFill>
                          <a:effectLst/>
                          <a:latin typeface="Calibri"/>
                          <a:ea typeface="+mn-ea"/>
                          <a:cs typeface="+mn-cs"/>
                        </a:rPr>
                        <a:t>1) Si existe LTE 2600 </a:t>
                      </a:r>
                      <a:r>
                        <a:rPr lang="es-ES" sz="900" kern="1200" dirty="0" err="1" smtClean="0">
                          <a:solidFill>
                            <a:srgbClr val="000000"/>
                          </a:solidFill>
                          <a:effectLst/>
                          <a:latin typeface="Calibri"/>
                          <a:ea typeface="+mn-ea"/>
                          <a:cs typeface="+mn-cs"/>
                        </a:rPr>
                        <a:t>cosite</a:t>
                      </a:r>
                      <a:r>
                        <a:rPr lang="es-ES" sz="900" kern="1200" dirty="0" smtClean="0">
                          <a:solidFill>
                            <a:srgbClr val="000000"/>
                          </a:solidFill>
                          <a:effectLst/>
                          <a:latin typeface="Calibri"/>
                          <a:ea typeface="+mn-ea"/>
                          <a:cs typeface="+mn-cs"/>
                        </a:rPr>
                        <a:t> </a:t>
                      </a:r>
                      <a:r>
                        <a:rPr lang="es-ES" sz="900" kern="1200" dirty="0" err="1" smtClean="0">
                          <a:solidFill>
                            <a:srgbClr val="000000"/>
                          </a:solidFill>
                          <a:effectLst/>
                          <a:latin typeface="Calibri"/>
                          <a:ea typeface="+mn-ea"/>
                          <a:cs typeface="+mn-cs"/>
                        </a:rPr>
                        <a:t>ó</a:t>
                      </a:r>
                      <a:r>
                        <a:rPr lang="es-ES" sz="900" kern="1200" dirty="0" smtClean="0">
                          <a:solidFill>
                            <a:srgbClr val="000000"/>
                          </a:solidFill>
                          <a:effectLst/>
                          <a:latin typeface="Calibri"/>
                          <a:ea typeface="+mn-ea"/>
                          <a:cs typeface="+mn-cs"/>
                        </a:rPr>
                        <a:t/>
                      </a:r>
                      <a:br>
                        <a:rPr lang="es-ES" sz="900" kern="1200" dirty="0" smtClean="0">
                          <a:solidFill>
                            <a:srgbClr val="000000"/>
                          </a:solidFill>
                          <a:effectLst/>
                          <a:latin typeface="Calibri"/>
                          <a:ea typeface="+mn-ea"/>
                          <a:cs typeface="+mn-cs"/>
                        </a:rPr>
                      </a:br>
                      <a:r>
                        <a:rPr lang="es-ES" sz="900" kern="1200" dirty="0" smtClean="0">
                          <a:solidFill>
                            <a:srgbClr val="000000"/>
                          </a:solidFill>
                          <a:effectLst/>
                          <a:latin typeface="Calibri"/>
                          <a:ea typeface="+mn-ea"/>
                          <a:cs typeface="+mn-cs"/>
                        </a:rPr>
                        <a:t>2) Si existe nodo LTE 2600-only cerca</a:t>
                      </a: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311396">
                <a:tc vMerge="1">
                  <a:txBody>
                    <a:bodyPr/>
                    <a:lstStyle/>
                    <a:p>
                      <a:endParaRPr lang="es-ES"/>
                    </a:p>
                  </a:txBody>
                  <a:tcPr/>
                </a:tc>
                <a:tc>
                  <a:txBody>
                    <a:bodyPr/>
                    <a:lstStyle/>
                    <a:p>
                      <a:pPr marL="0" algn="ctr" fontAlgn="ctr">
                        <a:spcBef>
                          <a:spcPts val="0"/>
                        </a:spcBef>
                        <a:spcAft>
                          <a:spcPts val="0"/>
                        </a:spcAft>
                      </a:pPr>
                      <a:r>
                        <a:rPr lang="es-ES" sz="1400" b="1" dirty="0">
                          <a:solidFill>
                            <a:srgbClr val="FFFFFF"/>
                          </a:solidFill>
                          <a:effectLst/>
                          <a:latin typeface="Calibri"/>
                        </a:rPr>
                        <a:t>LTE 2600</a:t>
                      </a:r>
                      <a:endParaRPr lang="es-ES" sz="1400" dirty="0">
                        <a:solidFill>
                          <a:srgbClr val="FFFFFF"/>
                        </a:solidFill>
                        <a:effectLst/>
                        <a:latin typeface="Calibri"/>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L="0" algn="ctr" fontAlgn="ctr">
                        <a:spcBef>
                          <a:spcPts val="0"/>
                        </a:spcBef>
                        <a:spcAft>
                          <a:spcPts val="0"/>
                        </a:spcAft>
                      </a:pPr>
                      <a:r>
                        <a:rPr lang="es-ES" sz="900" dirty="0">
                          <a:solidFill>
                            <a:srgbClr val="000000"/>
                          </a:solidFill>
                          <a:effectLst/>
                          <a:latin typeface="Calibri"/>
                        </a:rPr>
                        <a:t>Si existe LTE 800 en el municipio</a:t>
                      </a:r>
                      <a:endParaRPr lang="es-ES" sz="1800" dirty="0">
                        <a:effectLst/>
                        <a:latin typeface="Arial"/>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algn="ctr" fontAlgn="ctr">
                        <a:spcBef>
                          <a:spcPts val="0"/>
                        </a:spcBef>
                        <a:spcAft>
                          <a:spcPts val="0"/>
                        </a:spcAft>
                      </a:pPr>
                      <a:r>
                        <a:rPr lang="es-ES" sz="900" dirty="0">
                          <a:solidFill>
                            <a:srgbClr val="000000"/>
                          </a:solidFill>
                          <a:effectLst/>
                          <a:latin typeface="Calibri"/>
                        </a:rPr>
                        <a:t>Si existe LTE 1800 en el municipio</a:t>
                      </a:r>
                      <a:endParaRPr lang="es-ES" sz="1800" dirty="0">
                        <a:effectLst/>
                        <a:latin typeface="Arial"/>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ES" sz="900" kern="1200" dirty="0" smtClean="0">
                          <a:solidFill>
                            <a:srgbClr val="000000"/>
                          </a:solidFill>
                          <a:effectLst/>
                          <a:latin typeface="Calibri"/>
                          <a:ea typeface="+mn-ea"/>
                          <a:cs typeface="+mn-cs"/>
                        </a:rPr>
                        <a:t>En municipios</a:t>
                      </a:r>
                      <a:r>
                        <a:rPr lang="es-ES" sz="900" kern="1200" baseline="0" dirty="0" smtClean="0">
                          <a:solidFill>
                            <a:srgbClr val="000000"/>
                          </a:solidFill>
                          <a:effectLst/>
                          <a:latin typeface="Calibri"/>
                          <a:ea typeface="+mn-ea"/>
                          <a:cs typeface="+mn-cs"/>
                        </a:rPr>
                        <a:t> con LTE2100</a:t>
                      </a:r>
                      <a:endParaRPr lang="es-ES" sz="900" kern="1200" dirty="0" smtClean="0">
                        <a:solidFill>
                          <a:srgbClr val="000000"/>
                        </a:solidFill>
                        <a:effectLst/>
                        <a:latin typeface="Calibri"/>
                        <a:ea typeface="+mn-ea"/>
                        <a:cs typeface="+mn-cs"/>
                      </a:endParaRPr>
                    </a:p>
                    <a:p>
                      <a:pPr marL="0" algn="ctr" fontAlgn="ctr">
                        <a:spcBef>
                          <a:spcPts val="0"/>
                        </a:spcBef>
                        <a:spcAft>
                          <a:spcPts val="0"/>
                        </a:spcAft>
                      </a:pPr>
                      <a:endParaRPr lang="es-ES" sz="900" kern="1200" baseline="0" dirty="0">
                        <a:solidFill>
                          <a:srgbClr val="000000"/>
                        </a:solidFill>
                        <a:effectLst/>
                        <a:latin typeface="Calibri"/>
                        <a:ea typeface="+mn-ea"/>
                        <a:cs typeface="+mn-cs"/>
                      </a:endParaRP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fontAlgn="ctr">
                        <a:spcBef>
                          <a:spcPts val="0"/>
                        </a:spcBef>
                        <a:spcAft>
                          <a:spcPts val="0"/>
                        </a:spcAft>
                      </a:pPr>
                      <a:r>
                        <a:rPr lang="es-ES" sz="900" dirty="0">
                          <a:solidFill>
                            <a:srgbClr val="000000"/>
                          </a:solidFill>
                          <a:effectLst/>
                          <a:latin typeface="Calibri"/>
                        </a:rPr>
                        <a:t>N/A</a:t>
                      </a:r>
                    </a:p>
                  </a:txBody>
                  <a:tcPr marL="28575" marR="28575" marT="28575" marB="2857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Rectangle 1"/>
          <p:cNvSpPr>
            <a:spLocks noChangeArrowheads="1"/>
          </p:cNvSpPr>
          <p:nvPr/>
        </p:nvSpPr>
        <p:spPr bwMode="auto">
          <a:xfrm>
            <a:off x="381000" y="584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1" name="10 Tabla"/>
          <p:cNvGraphicFramePr>
            <a:graphicFrameLocks noGrp="1"/>
          </p:cNvGraphicFramePr>
          <p:nvPr>
            <p:extLst>
              <p:ext uri="{D42A27DB-BD31-4B8C-83A1-F6EECF244321}">
                <p14:modId xmlns:p14="http://schemas.microsoft.com/office/powerpoint/2010/main" val="791343833"/>
              </p:ext>
            </p:extLst>
          </p:nvPr>
        </p:nvGraphicFramePr>
        <p:xfrm>
          <a:off x="391596" y="2108227"/>
          <a:ext cx="8218488" cy="548640"/>
        </p:xfrm>
        <a:graphic>
          <a:graphicData uri="http://schemas.openxmlformats.org/drawingml/2006/table">
            <a:tbl>
              <a:tblPr firstRow="1" firstCol="1" bandRow="1">
                <a:tableStyleId>{5C22544A-7EE6-4342-B048-85BDC9FD1C3A}</a:tableStyleId>
              </a:tblPr>
              <a:tblGrid>
                <a:gridCol w="2720681"/>
                <a:gridCol w="2596500"/>
                <a:gridCol w="2901307"/>
              </a:tblGrid>
              <a:tr h="431809">
                <a:tc>
                  <a:txBody>
                    <a:bodyPr/>
                    <a:lstStyle/>
                    <a:p>
                      <a:pPr>
                        <a:spcAft>
                          <a:spcPts val="0"/>
                        </a:spcAft>
                      </a:pPr>
                      <a:r>
                        <a:rPr lang="es-ES" sz="900" dirty="0" err="1">
                          <a:effectLst/>
                        </a:rPr>
                        <a:t>EUtranFreqRelation</a:t>
                      </a:r>
                      <a:endParaRPr lang="es-ES" sz="1000" dirty="0">
                        <a:effectLst/>
                        <a:latin typeface="Calibri"/>
                        <a:ea typeface="Calibri"/>
                      </a:endParaRPr>
                    </a:p>
                  </a:txBody>
                  <a:tcPr marL="60961" marR="60961" marT="0" marB="0" anchor="ctr"/>
                </a:tc>
                <a:tc>
                  <a:txBody>
                    <a:bodyPr/>
                    <a:lstStyle/>
                    <a:p>
                      <a:pPr>
                        <a:spcAft>
                          <a:spcPts val="0"/>
                        </a:spcAft>
                      </a:pPr>
                      <a:r>
                        <a:rPr lang="es-ES" sz="900" dirty="0" err="1" smtClean="0">
                          <a:effectLst/>
                        </a:rPr>
                        <a:t>cellRelesectionPriority</a:t>
                      </a:r>
                      <a:endParaRPr lang="es-ES" sz="1000" dirty="0">
                        <a:effectLst/>
                        <a:latin typeface="Calibri"/>
                        <a:ea typeface="Calibri"/>
                      </a:endParaRPr>
                    </a:p>
                  </a:txBody>
                  <a:tcPr marL="60961" marR="60961" marT="0" marB="0" anchor="ctr"/>
                </a:tc>
                <a:tc>
                  <a:txBody>
                    <a:bodyPr/>
                    <a:lstStyle/>
                    <a:p>
                      <a:pPr>
                        <a:spcAft>
                          <a:spcPts val="0"/>
                        </a:spcAft>
                      </a:pPr>
                      <a:r>
                        <a:rPr lang="es-ES" sz="900" dirty="0" smtClean="0">
                          <a:effectLst/>
                        </a:rPr>
                        <a:t>1480=6 </a:t>
                      </a:r>
                    </a:p>
                    <a:p>
                      <a:pPr>
                        <a:spcAft>
                          <a:spcPts val="0"/>
                        </a:spcAft>
                      </a:pPr>
                      <a:r>
                        <a:rPr lang="es-ES" sz="900" dirty="0" smtClean="0">
                          <a:effectLst/>
                        </a:rPr>
                        <a:t>326/426=5</a:t>
                      </a:r>
                    </a:p>
                    <a:p>
                      <a:pPr>
                        <a:spcAft>
                          <a:spcPts val="0"/>
                        </a:spcAft>
                      </a:pPr>
                      <a:r>
                        <a:rPr lang="es-ES" sz="900" dirty="0" smtClean="0">
                          <a:effectLst/>
                        </a:rPr>
                        <a:t>3250=7</a:t>
                      </a:r>
                    </a:p>
                    <a:p>
                      <a:pPr>
                        <a:spcAft>
                          <a:spcPts val="0"/>
                        </a:spcAft>
                      </a:pPr>
                      <a:r>
                        <a:rPr lang="es-ES" sz="900" dirty="0" smtClean="0">
                          <a:effectLst/>
                        </a:rPr>
                        <a:t>6300=5</a:t>
                      </a:r>
                      <a:endParaRPr lang="es-ES" sz="1000" dirty="0">
                        <a:effectLst/>
                        <a:latin typeface="Calibri"/>
                        <a:ea typeface="Calibri"/>
                      </a:endParaRPr>
                    </a:p>
                  </a:txBody>
                  <a:tcPr marL="60961" marR="60961" marT="0" marB="0" anchor="ctr"/>
                </a:tc>
              </a:tr>
            </a:tbl>
          </a:graphicData>
        </a:graphic>
      </p:graphicFrame>
      <p:sp>
        <p:nvSpPr>
          <p:cNvPr id="7" name="6 CuadroTexto"/>
          <p:cNvSpPr txBox="1"/>
          <p:nvPr/>
        </p:nvSpPr>
        <p:spPr>
          <a:xfrm>
            <a:off x="6848476" y="1466850"/>
            <a:ext cx="1828800" cy="209550"/>
          </a:xfrm>
          <a:prstGeom prst="rect">
            <a:avLst/>
          </a:prstGeom>
        </p:spPr>
        <p:txBody>
          <a:bodyPr wrap="square" lIns="0" tIns="0" rIns="0" bIns="0" rtlCol="0">
            <a:noAutofit/>
          </a:bodyPr>
          <a:lstStyle/>
          <a:p>
            <a:pPr marL="0" indent="0">
              <a:buFont typeface="Arial" pitchFamily="34" charset="0"/>
              <a:buNone/>
            </a:pPr>
            <a:r>
              <a:rPr lang="es-ES" sz="1000" b="1" dirty="0" smtClean="0">
                <a:solidFill>
                  <a:schemeClr val="bg1"/>
                </a:solidFill>
                <a:latin typeface="Vodafone Rg" pitchFamily="34" charset="0"/>
              </a:rPr>
              <a:t>* </a:t>
            </a:r>
            <a:r>
              <a:rPr lang="es-ES" sz="1000" b="1" dirty="0" err="1" smtClean="0">
                <a:solidFill>
                  <a:schemeClr val="bg1"/>
                </a:solidFill>
                <a:latin typeface="Vodafone Rg" pitchFamily="34" charset="0"/>
              </a:rPr>
              <a:t>If</a:t>
            </a:r>
            <a:r>
              <a:rPr lang="es-ES" sz="1000" b="1" dirty="0" smtClean="0">
                <a:solidFill>
                  <a:schemeClr val="bg1"/>
                </a:solidFill>
                <a:latin typeface="Vodafone Rg" pitchFamily="34" charset="0"/>
              </a:rPr>
              <a:t> </a:t>
            </a:r>
            <a:r>
              <a:rPr lang="es-ES" sz="1000" b="1" dirty="0" err="1" smtClean="0">
                <a:solidFill>
                  <a:schemeClr val="bg1"/>
                </a:solidFill>
                <a:latin typeface="Vodafone Rg" pitchFamily="34" charset="0"/>
              </a:rPr>
              <a:t>only</a:t>
            </a:r>
            <a:r>
              <a:rPr lang="es-ES" sz="1000" b="1" dirty="0" smtClean="0">
                <a:solidFill>
                  <a:schemeClr val="bg1"/>
                </a:solidFill>
                <a:latin typeface="Vodafone Rg" pitchFamily="34" charset="0"/>
              </a:rPr>
              <a:t> L2100 </a:t>
            </a:r>
            <a:r>
              <a:rPr lang="es-ES" sz="1000" b="1" dirty="0" err="1" smtClean="0">
                <a:solidFill>
                  <a:schemeClr val="bg1"/>
                </a:solidFill>
                <a:latin typeface="Vodafone Rg" pitchFamily="34" charset="0"/>
              </a:rPr>
              <a:t>or</a:t>
            </a:r>
            <a:r>
              <a:rPr lang="es-ES" sz="1000" b="1" dirty="0" smtClean="0">
                <a:solidFill>
                  <a:schemeClr val="bg1"/>
                </a:solidFill>
                <a:latin typeface="Vodafone Rg" pitchFamily="34" charset="0"/>
              </a:rPr>
              <a:t> L800 </a:t>
            </a:r>
            <a:r>
              <a:rPr lang="es-ES" sz="1000" b="1" dirty="0" err="1" smtClean="0">
                <a:solidFill>
                  <a:schemeClr val="bg1"/>
                </a:solidFill>
                <a:latin typeface="Vodafone Rg" pitchFamily="34" charset="0"/>
              </a:rPr>
              <a:t>area</a:t>
            </a:r>
            <a:r>
              <a:rPr lang="es-ES" sz="1000" b="1" dirty="0" smtClean="0">
                <a:solidFill>
                  <a:schemeClr val="bg1"/>
                </a:solidFill>
                <a:latin typeface="Vodafone Rg" pitchFamily="34" charset="0"/>
              </a:rPr>
              <a:t> </a:t>
            </a:r>
            <a:r>
              <a:rPr lang="es-ES" sz="1000" b="1" dirty="0" smtClean="0">
                <a:solidFill>
                  <a:schemeClr val="bg1"/>
                </a:solidFill>
                <a:latin typeface="Vodafone Rg" pitchFamily="34" charset="0"/>
                <a:sym typeface="Wingdings" panose="05000000000000000000" pitchFamily="2" charset="2"/>
              </a:rPr>
              <a:t> 0</a:t>
            </a:r>
            <a:endParaRPr lang="es-ES" sz="1000" b="1" dirty="0" smtClean="0">
              <a:solidFill>
                <a:schemeClr val="bg1"/>
              </a:solidFill>
              <a:latin typeface="Vodafone Rg" pitchFamily="34" charset="0"/>
            </a:endParaRPr>
          </a:p>
        </p:txBody>
      </p:sp>
    </p:spTree>
    <p:extLst>
      <p:ext uri="{BB962C8B-B14F-4D97-AF65-F5344CB8AC3E}">
        <p14:creationId xmlns:p14="http://schemas.microsoft.com/office/powerpoint/2010/main" val="39692665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sz="2000" dirty="0">
                <a:cs typeface="Arial" charset="0"/>
              </a:rPr>
              <a:t>Definir </a:t>
            </a:r>
            <a:r>
              <a:rPr lang="es-ES" sz="2000" dirty="0" smtClean="0">
                <a:cs typeface="Arial" charset="0"/>
              </a:rPr>
              <a:t>en celdas </a:t>
            </a:r>
            <a:r>
              <a:rPr lang="es-ES" sz="2000" dirty="0">
                <a:cs typeface="Arial" charset="0"/>
              </a:rPr>
              <a:t>4G </a:t>
            </a:r>
            <a:r>
              <a:rPr lang="es-ES" sz="2000" dirty="0">
                <a:cs typeface="Arial" charset="0"/>
                <a:sym typeface="Wingdings" panose="05000000000000000000" pitchFamily="2" charset="2"/>
              </a:rPr>
              <a:t> </a:t>
            </a:r>
            <a:r>
              <a:rPr lang="es-ES" sz="2000" dirty="0">
                <a:cs typeface="Arial" charset="0"/>
              </a:rPr>
              <a:t>Externas y Vecinas 4G </a:t>
            </a:r>
            <a:r>
              <a:rPr lang="es-ES" sz="2000" dirty="0" smtClean="0">
                <a:cs typeface="Arial" charset="0"/>
                <a:sym typeface="Wingdings" panose="05000000000000000000" pitchFamily="2" charset="2"/>
              </a:rPr>
              <a:t>(I)</a:t>
            </a:r>
            <a:r>
              <a:rPr lang="es-ES" sz="2000" dirty="0"/>
              <a:t> zonas </a:t>
            </a:r>
            <a:r>
              <a:rPr lang="es-ES" sz="2000" i="1" u="sng" dirty="0"/>
              <a:t>ROJA</a:t>
            </a:r>
            <a:r>
              <a:rPr lang="es-ES" sz="2000" dirty="0"/>
              <a:t> y </a:t>
            </a:r>
            <a:r>
              <a:rPr lang="es-ES" sz="2000" i="1" u="sng" dirty="0">
                <a:solidFill>
                  <a:srgbClr val="FFC000"/>
                </a:solidFill>
              </a:rPr>
              <a:t>NARANJA</a:t>
            </a:r>
            <a:endParaRPr lang="es-ES" sz="2000" dirty="0">
              <a:cs typeface="Arial" charset="0"/>
            </a:endParaRPr>
          </a:p>
        </p:txBody>
      </p:sp>
      <p:sp>
        <p:nvSpPr>
          <p:cNvPr id="3" name="2 Marcador de contenido"/>
          <p:cNvSpPr>
            <a:spLocks noGrp="1"/>
          </p:cNvSpPr>
          <p:nvPr>
            <p:ph idx="1"/>
          </p:nvPr>
        </p:nvSpPr>
        <p:spPr>
          <a:xfrm>
            <a:off x="480951" y="960307"/>
            <a:ext cx="8579922" cy="4895851"/>
          </a:xfrm>
        </p:spPr>
        <p:txBody>
          <a:bodyPr/>
          <a:lstStyle/>
          <a:p>
            <a:r>
              <a:rPr lang="es-ES" b="1" dirty="0" smtClean="0"/>
              <a:t>Externas</a:t>
            </a:r>
          </a:p>
          <a:p>
            <a:pPr lvl="1"/>
            <a:r>
              <a:rPr lang="es-ES" dirty="0"/>
              <a:t>Es la tabla con </a:t>
            </a:r>
            <a:r>
              <a:rPr lang="es-ES" dirty="0" smtClean="0"/>
              <a:t>la definición de las celdas externas 4G, no locales, al </a:t>
            </a:r>
            <a:r>
              <a:rPr lang="es-ES" dirty="0" err="1" smtClean="0"/>
              <a:t>eNB</a:t>
            </a:r>
            <a:r>
              <a:rPr lang="es-ES" dirty="0" smtClean="0"/>
              <a:t>, con las que las celdas locales del </a:t>
            </a:r>
            <a:r>
              <a:rPr lang="es-ES" dirty="0" err="1" smtClean="0"/>
              <a:t>eNB</a:t>
            </a:r>
            <a:r>
              <a:rPr lang="es-ES" dirty="0" smtClean="0"/>
              <a:t> tendrán definida alguna vecindad saliente. Realmente, es una tabla a nivel de </a:t>
            </a:r>
            <a:r>
              <a:rPr lang="es-ES" dirty="0" err="1" smtClean="0"/>
              <a:t>eNB</a:t>
            </a:r>
            <a:r>
              <a:rPr lang="es-ES" dirty="0" smtClean="0"/>
              <a:t>, no se define a nivel de celda LTE.</a:t>
            </a:r>
            <a:endParaRPr lang="es-ES" dirty="0"/>
          </a:p>
          <a:p>
            <a:pPr marL="266700" lvl="1" indent="0">
              <a:buNone/>
            </a:pPr>
            <a:r>
              <a:rPr lang="es-ES" b="1" u="sng" dirty="0"/>
              <a:t>Reglas VF ES:</a:t>
            </a:r>
          </a:p>
          <a:p>
            <a:pPr lvl="2"/>
            <a:r>
              <a:rPr lang="es-ES" dirty="0"/>
              <a:t>No se define </a:t>
            </a:r>
            <a:r>
              <a:rPr lang="es-ES" dirty="0" smtClean="0"/>
              <a:t>ninguna externa 4G, </a:t>
            </a:r>
            <a:r>
              <a:rPr lang="es-ES" dirty="0"/>
              <a:t>el ANR se encargará de crearlas automáticamente. </a:t>
            </a:r>
            <a:endParaRPr lang="es-ES" dirty="0" smtClean="0"/>
          </a:p>
          <a:p>
            <a:pPr lvl="2"/>
            <a:r>
              <a:rPr lang="es-ES" b="1" u="sng" dirty="0" smtClean="0">
                <a:solidFill>
                  <a:srgbClr val="FF0000"/>
                </a:solidFill>
              </a:rPr>
              <a:t>En zona NARANJA es igual, no cambia</a:t>
            </a:r>
          </a:p>
          <a:p>
            <a:r>
              <a:rPr lang="es-ES" b="1" dirty="0" err="1" smtClean="0"/>
              <a:t>Intrafreq</a:t>
            </a:r>
            <a:endParaRPr lang="es-ES" b="1" dirty="0" smtClean="0"/>
          </a:p>
          <a:p>
            <a:pPr lvl="1"/>
            <a:r>
              <a:rPr lang="es-ES" dirty="0" smtClean="0"/>
              <a:t>Es la tabla con las vecinas 4G</a:t>
            </a:r>
            <a:r>
              <a:rPr lang="es-ES" dirty="0" smtClean="0">
                <a:sym typeface="Wingdings" panose="05000000000000000000" pitchFamily="2" charset="2"/>
              </a:rPr>
              <a:t> 4G </a:t>
            </a:r>
            <a:r>
              <a:rPr lang="es-ES" dirty="0" err="1" smtClean="0">
                <a:sym typeface="Wingdings" panose="05000000000000000000" pitchFamily="2" charset="2"/>
              </a:rPr>
              <a:t>intrafreq</a:t>
            </a:r>
            <a:r>
              <a:rPr lang="es-ES" dirty="0" smtClean="0">
                <a:sym typeface="Wingdings" panose="05000000000000000000" pitchFamily="2" charset="2"/>
              </a:rPr>
              <a:t>. </a:t>
            </a:r>
            <a:endParaRPr lang="es-ES" dirty="0" smtClean="0"/>
          </a:p>
          <a:p>
            <a:pPr marL="266700" lvl="1" indent="0">
              <a:buNone/>
            </a:pPr>
            <a:r>
              <a:rPr lang="es-ES" b="1" u="sng" dirty="0" smtClean="0"/>
              <a:t>Reglas VF ES:</a:t>
            </a:r>
          </a:p>
          <a:p>
            <a:pPr lvl="2"/>
            <a:r>
              <a:rPr lang="es-ES" dirty="0" smtClean="0"/>
              <a:t>No se define ninguna vecina </a:t>
            </a:r>
            <a:r>
              <a:rPr lang="es-ES" dirty="0" err="1" smtClean="0"/>
              <a:t>intrafreq</a:t>
            </a:r>
            <a:r>
              <a:rPr lang="es-ES" dirty="0" smtClean="0"/>
              <a:t>, el ANR se encargará de crearlas automáticamente. </a:t>
            </a:r>
            <a:endParaRPr lang="es-ES" sz="110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31</a:t>
            </a:fld>
            <a:endParaRPr lang="en-GB" dirty="0"/>
          </a:p>
        </p:txBody>
      </p:sp>
      <p:sp>
        <p:nvSpPr>
          <p:cNvPr id="6" name="Rectangle 1"/>
          <p:cNvSpPr>
            <a:spLocks noChangeArrowheads="1"/>
          </p:cNvSpPr>
          <p:nvPr/>
        </p:nvSpPr>
        <p:spPr bwMode="auto">
          <a:xfrm>
            <a:off x="457200" y="2782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altLang="es-E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88125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839378"/>
            <a:ext cx="7977116" cy="1042967"/>
          </a:xfrm>
        </p:spPr>
        <p:txBody>
          <a:bodyPr/>
          <a:lstStyle/>
          <a:p>
            <a:r>
              <a:rPr lang="es-ES" dirty="0"/>
              <a:t>Estrategia de Movilidad 4G </a:t>
            </a:r>
            <a:r>
              <a:rPr lang="es-ES" dirty="0">
                <a:sym typeface="Wingdings" panose="05000000000000000000" pitchFamily="2" charset="2"/>
              </a:rPr>
              <a:t> </a:t>
            </a:r>
            <a:r>
              <a:rPr lang="es-ES" dirty="0" smtClean="0">
                <a:sym typeface="Wingdings" panose="05000000000000000000" pitchFamily="2" charset="2"/>
              </a:rPr>
              <a:t>3G</a:t>
            </a:r>
            <a:endParaRPr lang="es-ES" dirty="0">
              <a:cs typeface="Arial" charset="0"/>
              <a:sym typeface="Wingdings" panose="05000000000000000000" pitchFamily="2" charset="2"/>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32</a:t>
            </a:fld>
            <a:endParaRPr lang="en-GB"/>
          </a:p>
        </p:txBody>
      </p:sp>
    </p:spTree>
    <p:extLst>
      <p:ext uri="{BB962C8B-B14F-4D97-AF65-F5344CB8AC3E}">
        <p14:creationId xmlns:p14="http://schemas.microsoft.com/office/powerpoint/2010/main" val="149428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sz="2000" dirty="0" smtClean="0">
                <a:cs typeface="Arial" charset="0"/>
              </a:rPr>
              <a:t>Definir en celdas 4G </a:t>
            </a:r>
            <a:r>
              <a:rPr lang="es-ES" sz="2000" dirty="0">
                <a:cs typeface="Arial" charset="0"/>
                <a:sym typeface="Wingdings" panose="05000000000000000000" pitchFamily="2" charset="2"/>
              </a:rPr>
              <a:t> </a:t>
            </a:r>
            <a:r>
              <a:rPr lang="es-ES" sz="2000" dirty="0" smtClean="0">
                <a:cs typeface="Arial" charset="0"/>
                <a:sym typeface="Wingdings" panose="05000000000000000000" pitchFamily="2" charset="2"/>
              </a:rPr>
              <a:t>Frecuencias vecinas 3G </a:t>
            </a:r>
            <a:r>
              <a:rPr lang="es-ES" sz="2000" dirty="0" smtClean="0"/>
              <a:t>zonas </a:t>
            </a:r>
            <a:r>
              <a:rPr lang="es-ES" sz="2000" i="1" u="sng" dirty="0"/>
              <a:t>ROJA</a:t>
            </a:r>
            <a:r>
              <a:rPr lang="es-ES" sz="2000" dirty="0"/>
              <a:t> y </a:t>
            </a:r>
            <a:r>
              <a:rPr lang="es-ES" sz="2000" i="1" u="sng" dirty="0" smtClean="0">
                <a:solidFill>
                  <a:srgbClr val="FFC000"/>
                </a:solidFill>
              </a:rPr>
              <a:t>NARANJA</a:t>
            </a:r>
            <a:endParaRPr lang="es-ES" sz="2000" dirty="0">
              <a:cs typeface="Arial" charset="0"/>
            </a:endParaRPr>
          </a:p>
        </p:txBody>
      </p:sp>
      <p:sp>
        <p:nvSpPr>
          <p:cNvPr id="3" name="2 Marcador de contenido"/>
          <p:cNvSpPr>
            <a:spLocks noGrp="1"/>
          </p:cNvSpPr>
          <p:nvPr>
            <p:ph idx="1"/>
          </p:nvPr>
        </p:nvSpPr>
        <p:spPr>
          <a:xfrm>
            <a:off x="445324" y="653404"/>
            <a:ext cx="8165275" cy="4895851"/>
          </a:xfrm>
        </p:spPr>
        <p:txBody>
          <a:bodyPr/>
          <a:lstStyle/>
          <a:p>
            <a:r>
              <a:rPr lang="es-ES" sz="1200" dirty="0" smtClean="0"/>
              <a:t>Dado que tenemos activo el ANR, la estrategia de definición de definición de portadoras a monitorizar y  de vecinas  explícitas en la integración de un </a:t>
            </a:r>
            <a:r>
              <a:rPr lang="es-ES" sz="1200" dirty="0" err="1" smtClean="0"/>
              <a:t>eNB</a:t>
            </a:r>
            <a:r>
              <a:rPr lang="es-ES" sz="1200" dirty="0" smtClean="0"/>
              <a:t> se simplifica mucho. </a:t>
            </a:r>
          </a:p>
          <a:p>
            <a:r>
              <a:rPr lang="es-ES" sz="1200" dirty="0" smtClean="0"/>
              <a:t>Se activa ANR </a:t>
            </a:r>
            <a:r>
              <a:rPr lang="es-ES" sz="1200" dirty="0" err="1" smtClean="0"/>
              <a:t>InterRAT</a:t>
            </a:r>
            <a:r>
              <a:rPr lang="es-ES" sz="1200" dirty="0" smtClean="0"/>
              <a:t> (</a:t>
            </a:r>
            <a:r>
              <a:rPr lang="es-ES" sz="1200" dirty="0" err="1" smtClean="0"/>
              <a:t>anrMeasOn</a:t>
            </a:r>
            <a:r>
              <a:rPr lang="es-ES" sz="1200" dirty="0" smtClean="0"/>
              <a:t>)</a:t>
            </a:r>
          </a:p>
          <a:p>
            <a:pPr marL="0" lvl="1" indent="0">
              <a:spcBef>
                <a:spcPts val="600"/>
              </a:spcBef>
              <a:spcAft>
                <a:spcPts val="600"/>
              </a:spcAft>
              <a:buNone/>
            </a:pPr>
            <a:r>
              <a:rPr lang="es-ES" sz="1200" b="1" u="sng" dirty="0"/>
              <a:t>Reglas VF ES:</a:t>
            </a:r>
          </a:p>
          <a:p>
            <a:r>
              <a:rPr lang="es-ES" sz="1600" b="1" dirty="0" err="1" smtClean="0"/>
              <a:t>cellReselectionPriority</a:t>
            </a:r>
            <a:r>
              <a:rPr lang="es-ES" sz="1600" b="1" dirty="0" smtClean="0"/>
              <a:t> (Idle)</a:t>
            </a:r>
          </a:p>
          <a:p>
            <a:pPr lvl="1"/>
            <a:r>
              <a:rPr lang="es-ES" sz="1200" dirty="0" smtClean="0"/>
              <a:t>Es el parámetro de prioridad de las portadoras 3G de </a:t>
            </a:r>
            <a:r>
              <a:rPr lang="es-ES" sz="1200" dirty="0" err="1" smtClean="0"/>
              <a:t>reselección</a:t>
            </a:r>
            <a:r>
              <a:rPr lang="es-ES" sz="1200" dirty="0" smtClean="0"/>
              <a:t> en Idle a monitorizar</a:t>
            </a:r>
          </a:p>
          <a:p>
            <a:pPr lvl="2"/>
            <a:r>
              <a:rPr lang="es-ES" sz="1200" dirty="0" smtClean="0"/>
              <a:t>U2100 F1 </a:t>
            </a:r>
            <a:r>
              <a:rPr lang="es-ES" sz="1200" dirty="0" smtClean="0">
                <a:sym typeface="Wingdings" panose="05000000000000000000" pitchFamily="2" charset="2"/>
              </a:rPr>
              <a:t> 4</a:t>
            </a:r>
          </a:p>
          <a:p>
            <a:pPr lvl="2"/>
            <a:r>
              <a:rPr lang="es-ES" sz="1200" dirty="0" smtClean="0">
                <a:sym typeface="Wingdings" panose="05000000000000000000" pitchFamily="2" charset="2"/>
              </a:rPr>
              <a:t>U900</a:t>
            </a:r>
            <a:r>
              <a:rPr lang="es-ES" sz="1200" dirty="0"/>
              <a:t> </a:t>
            </a:r>
            <a:r>
              <a:rPr lang="es-ES" sz="1200" dirty="0">
                <a:sym typeface="Wingdings" panose="05000000000000000000" pitchFamily="2" charset="2"/>
              </a:rPr>
              <a:t> </a:t>
            </a:r>
            <a:r>
              <a:rPr lang="es-ES" sz="1200" dirty="0" smtClean="0">
                <a:sym typeface="Wingdings" panose="05000000000000000000" pitchFamily="2" charset="2"/>
              </a:rPr>
              <a:t>3</a:t>
            </a:r>
          </a:p>
          <a:p>
            <a:r>
              <a:rPr lang="es-ES" sz="1600" b="1" dirty="0" err="1" smtClean="0"/>
              <a:t>connectedModeMobilityPrio</a:t>
            </a:r>
            <a:r>
              <a:rPr lang="es-ES" sz="1600" b="1" dirty="0" smtClean="0"/>
              <a:t> (conectado)</a:t>
            </a:r>
            <a:endParaRPr lang="es-ES" sz="1600" b="1" dirty="0"/>
          </a:p>
          <a:p>
            <a:pPr lvl="1"/>
            <a:r>
              <a:rPr lang="es-ES" sz="1200" dirty="0"/>
              <a:t>Es el parámetro de prioridad de las portadoras 3G de </a:t>
            </a:r>
            <a:r>
              <a:rPr lang="es-ES" sz="1200" dirty="0" err="1"/>
              <a:t>reselección</a:t>
            </a:r>
            <a:r>
              <a:rPr lang="es-ES" sz="1200" dirty="0"/>
              <a:t> en Idle a monitorizar</a:t>
            </a:r>
          </a:p>
          <a:p>
            <a:pPr lvl="2"/>
            <a:r>
              <a:rPr lang="es-ES" sz="1200" dirty="0"/>
              <a:t>U2100 F1 </a:t>
            </a:r>
            <a:r>
              <a:rPr lang="es-ES" sz="1200" dirty="0">
                <a:sym typeface="Wingdings" panose="05000000000000000000" pitchFamily="2" charset="2"/>
              </a:rPr>
              <a:t> </a:t>
            </a:r>
            <a:r>
              <a:rPr lang="es-ES" sz="1200" dirty="0" smtClean="0">
                <a:sym typeface="Wingdings" panose="05000000000000000000" pitchFamily="2" charset="2"/>
              </a:rPr>
              <a:t>7</a:t>
            </a:r>
            <a:endParaRPr lang="es-ES" sz="1200" dirty="0">
              <a:sym typeface="Wingdings" panose="05000000000000000000" pitchFamily="2" charset="2"/>
            </a:endParaRPr>
          </a:p>
          <a:p>
            <a:pPr lvl="2"/>
            <a:r>
              <a:rPr lang="es-ES" sz="1200" dirty="0">
                <a:sym typeface="Wingdings" panose="05000000000000000000" pitchFamily="2" charset="2"/>
              </a:rPr>
              <a:t>U900</a:t>
            </a:r>
            <a:r>
              <a:rPr lang="es-ES" sz="1200" dirty="0"/>
              <a:t> </a:t>
            </a:r>
            <a:r>
              <a:rPr lang="es-ES" sz="1200" dirty="0">
                <a:sym typeface="Wingdings" panose="05000000000000000000" pitchFamily="2" charset="2"/>
              </a:rPr>
              <a:t> </a:t>
            </a:r>
            <a:r>
              <a:rPr lang="es-ES" sz="1200" dirty="0" smtClean="0">
                <a:sym typeface="Wingdings" panose="05000000000000000000" pitchFamily="2" charset="2"/>
              </a:rPr>
              <a:t>7</a:t>
            </a:r>
            <a:endParaRPr lang="es-ES" sz="1200" b="1" u="sng" dirty="0" smtClean="0"/>
          </a:p>
          <a:p>
            <a:pPr lvl="1"/>
            <a:r>
              <a:rPr lang="es-ES" sz="1200" b="1" dirty="0" smtClean="0"/>
              <a:t>Para todas las celdas LTE800, LTE1800, LTE2100 y lTE2600:</a:t>
            </a:r>
          </a:p>
          <a:p>
            <a:pPr lvl="2"/>
            <a:r>
              <a:rPr lang="es-ES" sz="1200" dirty="0" smtClean="0">
                <a:solidFill>
                  <a:srgbClr val="FF0000"/>
                </a:solidFill>
              </a:rPr>
              <a:t>Siempre se debe definir las frecuencias  del U2100 F1 y del U900 si existen en la zona del nodo LTE.</a:t>
            </a:r>
          </a:p>
          <a:p>
            <a:pPr marL="981075" lvl="3" indent="-171450">
              <a:buFont typeface="Arial" panose="020B0604020202020204" pitchFamily="34" charset="0"/>
              <a:buChar char="•"/>
            </a:pPr>
            <a:r>
              <a:rPr lang="es-ES" sz="1100" dirty="0" smtClean="0"/>
              <a:t>Sólo en algunos municipios pinza, donde la única cobertura 3G es U900, no hará falta definir U2100 F1 con vecina.</a:t>
            </a:r>
          </a:p>
          <a:p>
            <a:pPr marL="981075" lvl="3" indent="-171450">
              <a:buFont typeface="Arial" panose="020B0604020202020204" pitchFamily="34" charset="0"/>
              <a:buChar char="•"/>
            </a:pPr>
            <a:r>
              <a:rPr lang="es-ES" sz="1100" dirty="0" smtClean="0"/>
              <a:t>Lo normal es que siempre haya cobertura U900 en la zona, excepto algunos municipios pendientes de </a:t>
            </a:r>
            <a:r>
              <a:rPr lang="es-ES" sz="1100" dirty="0" err="1" smtClean="0"/>
              <a:t>Refresh</a:t>
            </a:r>
            <a:r>
              <a:rPr lang="es-ES" sz="1100" dirty="0" smtClean="0"/>
              <a:t>. </a:t>
            </a:r>
          </a:p>
          <a:p>
            <a:pPr lvl="2"/>
            <a:r>
              <a:rPr lang="es-ES" sz="1200" dirty="0" smtClean="0"/>
              <a:t>La frecuencia específica de la F1 U2100 depende de cada zona,  es obligatorio consultar UARFCN de las celdas F1 3G </a:t>
            </a:r>
            <a:r>
              <a:rPr lang="es-ES" sz="1200" dirty="0" err="1" smtClean="0"/>
              <a:t>coubicadas</a:t>
            </a:r>
            <a:r>
              <a:rPr lang="es-ES" sz="1200" dirty="0" smtClean="0"/>
              <a:t>. </a:t>
            </a:r>
            <a:endParaRPr lang="es-ES" sz="1050" dirty="0"/>
          </a:p>
          <a:p>
            <a:pPr marL="1038225" lvl="3" indent="-228600">
              <a:buAutoNum type="arabicPeriod"/>
            </a:pPr>
            <a:endParaRPr lang="es-ES" sz="105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33</a:t>
            </a:fld>
            <a:endParaRPr lang="en-GB" dirty="0"/>
          </a:p>
        </p:txBody>
      </p:sp>
      <p:grpSp>
        <p:nvGrpSpPr>
          <p:cNvPr id="6" name="5 Grupo"/>
          <p:cNvGrpSpPr/>
          <p:nvPr/>
        </p:nvGrpSpPr>
        <p:grpSpPr>
          <a:xfrm>
            <a:off x="3667125" y="4966022"/>
            <a:ext cx="4105275" cy="1885950"/>
            <a:chOff x="583846" y="2971800"/>
            <a:chExt cx="7007579" cy="2905125"/>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46" y="2971800"/>
              <a:ext cx="7007579"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325" y="3662362"/>
              <a:ext cx="103935" cy="252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CuadroTexto"/>
            <p:cNvSpPr txBox="1"/>
            <p:nvPr/>
          </p:nvSpPr>
          <p:spPr>
            <a:xfrm>
              <a:off x="2581275" y="3667510"/>
              <a:ext cx="85726" cy="257175"/>
            </a:xfrm>
            <a:prstGeom prst="rect">
              <a:avLst/>
            </a:prstGeom>
          </p:spPr>
          <p:txBody>
            <a:bodyPr wrap="square" lIns="0" tIns="0" rIns="0" bIns="0" rtlCol="0">
              <a:noAutofit/>
            </a:bodyPr>
            <a:lstStyle/>
            <a:p>
              <a:pPr marL="0" indent="0">
                <a:buFont typeface="Arial" pitchFamily="34" charset="0"/>
                <a:buNone/>
              </a:pPr>
              <a:r>
                <a:rPr lang="es-ES" sz="1100" dirty="0" smtClean="0">
                  <a:latin typeface="Vodafone Rg" pitchFamily="34" charset="0"/>
                </a:rPr>
                <a:t>1</a:t>
              </a:r>
            </a:p>
          </p:txBody>
        </p:sp>
        <p:sp>
          <p:nvSpPr>
            <p:cNvPr id="10" name="9 Elipse"/>
            <p:cNvSpPr/>
            <p:nvPr/>
          </p:nvSpPr>
          <p:spPr>
            <a:xfrm>
              <a:off x="1866900" y="3057526"/>
              <a:ext cx="1362075" cy="323850"/>
            </a:xfrm>
            <a:prstGeom prst="ellipse">
              <a:avLst/>
            </a:prstGeom>
            <a:solidFill>
              <a:srgbClr val="B9F9F9"/>
            </a:solidFill>
            <a:ln w="25400" cap="flat" cmpd="sng" algn="ctr">
              <a:solidFill>
                <a:srgbClr val="00B0CA"/>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s-ES" sz="1000" kern="1200" dirty="0" smtClean="0">
                <a:solidFill>
                  <a:srgbClr val="34342B"/>
                </a:solidFill>
                <a:latin typeface="Vodafone Rg" pitchFamily="34" charset="0"/>
                <a:ea typeface="+mn-ea"/>
                <a:cs typeface="+mn-cs"/>
              </a:endParaRPr>
            </a:p>
          </p:txBody>
        </p:sp>
        <p:sp>
          <p:nvSpPr>
            <p:cNvPr id="11" name="10 CuadroTexto"/>
            <p:cNvSpPr txBox="1"/>
            <p:nvPr/>
          </p:nvSpPr>
          <p:spPr>
            <a:xfrm>
              <a:off x="2205037" y="3110683"/>
              <a:ext cx="742950" cy="257175"/>
            </a:xfrm>
            <a:prstGeom prst="rect">
              <a:avLst/>
            </a:prstGeom>
          </p:spPr>
          <p:txBody>
            <a:bodyPr wrap="square" lIns="0" tIns="0" rIns="0" bIns="0" rtlCol="0">
              <a:noAutofit/>
            </a:bodyPr>
            <a:lstStyle/>
            <a:p>
              <a:pPr marL="0" indent="0">
                <a:buFont typeface="Arial" pitchFamily="34" charset="0"/>
                <a:buNone/>
              </a:pPr>
              <a:r>
                <a:rPr lang="es-ES" sz="900" dirty="0" smtClean="0">
                  <a:latin typeface="Vodafone Rg" pitchFamily="34" charset="0"/>
                </a:rPr>
                <a:t>LTE 2600</a:t>
              </a:r>
            </a:p>
          </p:txBody>
        </p:sp>
        <p:cxnSp>
          <p:nvCxnSpPr>
            <p:cNvPr id="12" name="11 Conector recto de flecha"/>
            <p:cNvCxnSpPr/>
            <p:nvPr/>
          </p:nvCxnSpPr>
          <p:spPr>
            <a:xfrm>
              <a:off x="3228975" y="3219451"/>
              <a:ext cx="1962150" cy="100488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3106560" y="3286125"/>
              <a:ext cx="2084565" cy="1600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71836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sz="2000" dirty="0" smtClean="0">
                <a:cs typeface="Arial" charset="0"/>
              </a:rPr>
              <a:t>Definir en celdas 4G </a:t>
            </a:r>
            <a:r>
              <a:rPr lang="es-ES" sz="2000" dirty="0" smtClean="0">
                <a:cs typeface="Arial" charset="0"/>
                <a:sym typeface="Wingdings" panose="05000000000000000000" pitchFamily="2" charset="2"/>
              </a:rPr>
              <a:t> Celdas Externas y Vecinas 3G </a:t>
            </a:r>
            <a:r>
              <a:rPr lang="es-ES" sz="2000" dirty="0"/>
              <a:t>zonas </a:t>
            </a:r>
            <a:r>
              <a:rPr lang="es-ES" sz="2000" i="1" u="sng" dirty="0"/>
              <a:t>ROJA</a:t>
            </a:r>
            <a:r>
              <a:rPr lang="es-ES" sz="2000" dirty="0"/>
              <a:t> y </a:t>
            </a:r>
            <a:r>
              <a:rPr lang="es-ES" sz="2000" i="1" u="sng" dirty="0">
                <a:solidFill>
                  <a:srgbClr val="FFC000"/>
                </a:solidFill>
              </a:rPr>
              <a:t>NARANJA</a:t>
            </a:r>
            <a:endParaRPr lang="es-ES" sz="2000" dirty="0">
              <a:cs typeface="Arial" charset="0"/>
            </a:endParaRPr>
          </a:p>
        </p:txBody>
      </p:sp>
      <p:sp>
        <p:nvSpPr>
          <p:cNvPr id="3" name="2 Marcador de contenido"/>
          <p:cNvSpPr>
            <a:spLocks noGrp="1"/>
          </p:cNvSpPr>
          <p:nvPr>
            <p:ph idx="1"/>
          </p:nvPr>
        </p:nvSpPr>
        <p:spPr>
          <a:xfrm>
            <a:off x="445325" y="853429"/>
            <a:ext cx="8152410" cy="4895851"/>
          </a:xfrm>
        </p:spPr>
        <p:txBody>
          <a:bodyPr/>
          <a:lstStyle/>
          <a:p>
            <a:r>
              <a:rPr lang="es-ES" b="1" dirty="0" err="1" smtClean="0"/>
              <a:t>csFallbackPrio</a:t>
            </a:r>
            <a:endParaRPr lang="es-ES" b="1" dirty="0" smtClean="0"/>
          </a:p>
          <a:p>
            <a:pPr lvl="1"/>
            <a:r>
              <a:rPr lang="es-ES" dirty="0"/>
              <a:t>Es el parámetro de prioridad de las portadoras 3G de </a:t>
            </a:r>
            <a:r>
              <a:rPr lang="es-ES" dirty="0" err="1" smtClean="0"/>
              <a:t>CSFallback</a:t>
            </a:r>
            <a:endParaRPr lang="es-ES" dirty="0"/>
          </a:p>
          <a:p>
            <a:pPr lvl="2"/>
            <a:r>
              <a:rPr lang="es-ES" dirty="0"/>
              <a:t>U2100 F1 </a:t>
            </a:r>
            <a:r>
              <a:rPr lang="es-ES" dirty="0">
                <a:sym typeface="Wingdings" panose="05000000000000000000" pitchFamily="2" charset="2"/>
              </a:rPr>
              <a:t> </a:t>
            </a:r>
            <a:r>
              <a:rPr lang="es-ES" dirty="0" smtClean="0">
                <a:sym typeface="Wingdings" panose="05000000000000000000" pitchFamily="2" charset="2"/>
              </a:rPr>
              <a:t>0</a:t>
            </a:r>
            <a:endParaRPr lang="es-ES" dirty="0">
              <a:sym typeface="Wingdings" panose="05000000000000000000" pitchFamily="2" charset="2"/>
            </a:endParaRPr>
          </a:p>
          <a:p>
            <a:pPr lvl="2"/>
            <a:r>
              <a:rPr lang="es-ES" dirty="0">
                <a:sym typeface="Wingdings" panose="05000000000000000000" pitchFamily="2" charset="2"/>
              </a:rPr>
              <a:t>U900</a:t>
            </a:r>
            <a:r>
              <a:rPr lang="es-ES" dirty="0"/>
              <a:t> </a:t>
            </a:r>
            <a:r>
              <a:rPr lang="es-ES" dirty="0">
                <a:sym typeface="Wingdings" panose="05000000000000000000" pitchFamily="2" charset="2"/>
              </a:rPr>
              <a:t> </a:t>
            </a:r>
            <a:r>
              <a:rPr lang="es-ES" dirty="0" smtClean="0">
                <a:sym typeface="Wingdings" panose="05000000000000000000" pitchFamily="2" charset="2"/>
              </a:rPr>
              <a:t>4</a:t>
            </a:r>
          </a:p>
          <a:p>
            <a:pPr lvl="1"/>
            <a:r>
              <a:rPr lang="es-ES" b="1" u="sng" dirty="0" smtClean="0">
                <a:solidFill>
                  <a:srgbClr val="FF0000"/>
                </a:solidFill>
                <a:sym typeface="Wingdings" panose="05000000000000000000" pitchFamily="2" charset="2"/>
              </a:rPr>
              <a:t>Verificar que en entorno 4G </a:t>
            </a:r>
            <a:r>
              <a:rPr lang="es-ES" b="1" u="sng" dirty="0" err="1" smtClean="0">
                <a:solidFill>
                  <a:srgbClr val="FF0000"/>
                </a:solidFill>
                <a:sym typeface="Wingdings" panose="05000000000000000000" pitchFamily="2" charset="2"/>
              </a:rPr>
              <a:t>Sharing</a:t>
            </a:r>
            <a:r>
              <a:rPr lang="es-ES" b="1" u="sng" dirty="0" smtClean="0">
                <a:solidFill>
                  <a:srgbClr val="FF0000"/>
                </a:solidFill>
                <a:sym typeface="Wingdings" panose="05000000000000000000" pitchFamily="2" charset="2"/>
              </a:rPr>
              <a:t> haya U900 cercano o </a:t>
            </a:r>
            <a:r>
              <a:rPr lang="es-ES" b="1" u="sng" dirty="0" err="1" smtClean="0">
                <a:solidFill>
                  <a:srgbClr val="FF0000"/>
                </a:solidFill>
                <a:sym typeface="Wingdings" panose="05000000000000000000" pitchFamily="2" charset="2"/>
              </a:rPr>
              <a:t>cosector</a:t>
            </a:r>
            <a:r>
              <a:rPr lang="es-ES" b="1" u="sng" dirty="0" smtClean="0">
                <a:solidFill>
                  <a:srgbClr val="FF0000"/>
                </a:solidFill>
                <a:sym typeface="Wingdings" panose="05000000000000000000" pitchFamily="2" charset="2"/>
              </a:rPr>
              <a:t>.</a:t>
            </a:r>
            <a:endParaRPr lang="es-ES" b="1" u="sng" dirty="0">
              <a:solidFill>
                <a:srgbClr val="FF0000"/>
              </a:solidFill>
              <a:sym typeface="Wingdings" panose="05000000000000000000" pitchFamily="2" charset="2"/>
            </a:endParaRPr>
          </a:p>
          <a:p>
            <a:pPr lvl="1" indent="0">
              <a:buNone/>
            </a:pPr>
            <a:endParaRPr lang="es-ES" sz="1100" dirty="0" smtClean="0"/>
          </a:p>
          <a:p>
            <a:r>
              <a:rPr lang="es-ES" b="1" dirty="0" smtClean="0"/>
              <a:t>En principio, con ANR, no se definen manualmente vecinas 4G </a:t>
            </a:r>
            <a:r>
              <a:rPr lang="es-ES" b="1" dirty="0" smtClean="0">
                <a:sym typeface="Wingdings" panose="05000000000000000000" pitchFamily="2" charset="2"/>
              </a:rPr>
              <a:t></a:t>
            </a:r>
            <a:r>
              <a:rPr lang="es-ES" b="1" dirty="0" smtClean="0"/>
              <a:t>3G</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34</a:t>
            </a:fld>
            <a:endParaRPr lang="en-GB" dirty="0"/>
          </a:p>
        </p:txBody>
      </p:sp>
    </p:spTree>
    <p:extLst>
      <p:ext uri="{BB962C8B-B14F-4D97-AF65-F5344CB8AC3E}">
        <p14:creationId xmlns:p14="http://schemas.microsoft.com/office/powerpoint/2010/main" val="3215952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839378"/>
            <a:ext cx="7977116" cy="1042967"/>
          </a:xfrm>
        </p:spPr>
        <p:txBody>
          <a:bodyPr/>
          <a:lstStyle/>
          <a:p>
            <a:r>
              <a:rPr lang="es-ES" dirty="0"/>
              <a:t>Estrategia de Movilidad </a:t>
            </a:r>
            <a:r>
              <a:rPr lang="es-ES" dirty="0" smtClean="0"/>
              <a:t>3G </a:t>
            </a:r>
            <a:r>
              <a:rPr lang="es-ES" dirty="0">
                <a:sym typeface="Wingdings" panose="05000000000000000000" pitchFamily="2" charset="2"/>
              </a:rPr>
              <a:t> </a:t>
            </a:r>
            <a:r>
              <a:rPr lang="es-ES" dirty="0" smtClean="0">
                <a:sym typeface="Wingdings" panose="05000000000000000000" pitchFamily="2" charset="2"/>
              </a:rPr>
              <a:t>4G</a:t>
            </a:r>
            <a:endParaRPr lang="es-ES" dirty="0">
              <a:cs typeface="Arial" charset="0"/>
              <a:sym typeface="Wingdings" panose="05000000000000000000" pitchFamily="2" charset="2"/>
            </a:endParaRP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35</a:t>
            </a:fld>
            <a:endParaRPr lang="en-GB"/>
          </a:p>
        </p:txBody>
      </p:sp>
    </p:spTree>
    <p:extLst>
      <p:ext uri="{BB962C8B-B14F-4D97-AF65-F5344CB8AC3E}">
        <p14:creationId xmlns:p14="http://schemas.microsoft.com/office/powerpoint/2010/main" val="35881498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sz="2000" dirty="0" smtClean="0">
                <a:cs typeface="Arial" charset="0"/>
              </a:rPr>
              <a:t>Definir en celdas 3G </a:t>
            </a:r>
            <a:r>
              <a:rPr lang="es-ES" sz="2000" dirty="0" smtClean="0">
                <a:cs typeface="Arial" charset="0"/>
                <a:sym typeface="Wingdings" panose="05000000000000000000" pitchFamily="2" charset="2"/>
              </a:rPr>
              <a:t> Frecuencias vecinas 4G </a:t>
            </a:r>
            <a:r>
              <a:rPr lang="es-ES" sz="2000" dirty="0" smtClean="0"/>
              <a:t>zonas </a:t>
            </a:r>
            <a:r>
              <a:rPr lang="es-ES" sz="2000" i="1" u="sng" dirty="0"/>
              <a:t>ROJA</a:t>
            </a:r>
            <a:r>
              <a:rPr lang="es-ES" sz="2000" dirty="0"/>
              <a:t> y </a:t>
            </a:r>
            <a:r>
              <a:rPr lang="es-ES" sz="2000" i="1" u="sng" dirty="0">
                <a:solidFill>
                  <a:srgbClr val="FFC000"/>
                </a:solidFill>
              </a:rPr>
              <a:t>NARANJA</a:t>
            </a:r>
            <a:endParaRPr lang="es-ES" sz="2000" dirty="0">
              <a:cs typeface="Arial" charset="0"/>
            </a:endParaRPr>
          </a:p>
        </p:txBody>
      </p:sp>
      <p:sp>
        <p:nvSpPr>
          <p:cNvPr id="3" name="2 Marcador de contenido"/>
          <p:cNvSpPr>
            <a:spLocks noGrp="1"/>
          </p:cNvSpPr>
          <p:nvPr>
            <p:ph idx="1"/>
          </p:nvPr>
        </p:nvSpPr>
        <p:spPr>
          <a:xfrm>
            <a:off x="499916" y="962611"/>
            <a:ext cx="8152410" cy="5770698"/>
          </a:xfrm>
        </p:spPr>
        <p:txBody>
          <a:bodyPr/>
          <a:lstStyle/>
          <a:p>
            <a:r>
              <a:rPr lang="es-ES" sz="1600" b="1" dirty="0" err="1" smtClean="0"/>
              <a:t>eutranFrequencyRef</a:t>
            </a:r>
            <a:endParaRPr lang="es-ES" sz="1600" b="1" dirty="0" smtClean="0"/>
          </a:p>
          <a:p>
            <a:pPr lvl="1"/>
            <a:r>
              <a:rPr lang="es-ES" dirty="0" smtClean="0"/>
              <a:t>Es la tabla con la definición de frecuencias portadoras 4G a monitorizar desde cada celda 3G.</a:t>
            </a:r>
          </a:p>
          <a:p>
            <a:pPr lvl="1"/>
            <a:r>
              <a:rPr lang="es-ES" dirty="0" smtClean="0"/>
              <a:t>Lleva información de portadora LTE, no de celdas vecinas LTE.</a:t>
            </a:r>
          </a:p>
          <a:p>
            <a:pPr lvl="1"/>
            <a:endParaRPr lang="es-ES" sz="1600" b="1" u="sng" dirty="0" smtClean="0"/>
          </a:p>
          <a:p>
            <a:pPr marL="266700" lvl="1" indent="0">
              <a:buNone/>
            </a:pPr>
            <a:r>
              <a:rPr lang="es-ES" sz="1600" b="1" u="sng" dirty="0" smtClean="0"/>
              <a:t>Reglas VF ES:</a:t>
            </a:r>
          </a:p>
          <a:p>
            <a:pPr lvl="1"/>
            <a:r>
              <a:rPr lang="es-ES" dirty="0" smtClean="0"/>
              <a:t>Para </a:t>
            </a:r>
            <a:r>
              <a:rPr lang="es-ES" b="1" dirty="0" smtClean="0"/>
              <a:t>TODAS las celdas Vodafone (F1, F2, F3, U900) </a:t>
            </a:r>
            <a:r>
              <a:rPr lang="es-ES" dirty="0" smtClean="0"/>
              <a:t>de un nodo 3G vecino a las celdas LTE que integramos, definimos vecinas hacia las bandas LTE de acuerdo a esta tabla :</a:t>
            </a:r>
          </a:p>
          <a:p>
            <a:pPr lvl="1" indent="0">
              <a:buNone/>
            </a:pPr>
            <a:endParaRPr lang="es-ES" sz="1050" dirty="0" smtClean="0"/>
          </a:p>
          <a:p>
            <a:pPr marL="1038225" lvl="3" indent="-228600">
              <a:buAutoNum type="arabicPeriod"/>
            </a:pPr>
            <a:endParaRPr lang="es-ES" sz="1050" dirty="0" smtClean="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36</a:t>
            </a:fld>
            <a:endParaRPr lang="en-GB" dirty="0"/>
          </a:p>
        </p:txBody>
      </p:sp>
      <p:graphicFrame>
        <p:nvGraphicFramePr>
          <p:cNvPr id="6" name="5 Tabla"/>
          <p:cNvGraphicFramePr>
            <a:graphicFrameLocks noGrp="1"/>
          </p:cNvGraphicFramePr>
          <p:nvPr>
            <p:extLst>
              <p:ext uri="{D42A27DB-BD31-4B8C-83A1-F6EECF244321}">
                <p14:modId xmlns:p14="http://schemas.microsoft.com/office/powerpoint/2010/main" val="3125332307"/>
              </p:ext>
            </p:extLst>
          </p:nvPr>
        </p:nvGraphicFramePr>
        <p:xfrm>
          <a:off x="275339" y="3105941"/>
          <a:ext cx="8218489" cy="2117769"/>
        </p:xfrm>
        <a:graphic>
          <a:graphicData uri="http://schemas.openxmlformats.org/drawingml/2006/table">
            <a:tbl>
              <a:tblPr/>
              <a:tblGrid>
                <a:gridCol w="1505465"/>
                <a:gridCol w="1143374"/>
                <a:gridCol w="1176396"/>
                <a:gridCol w="2196627"/>
                <a:gridCol w="2196627"/>
              </a:tblGrid>
              <a:tr h="408203">
                <a:tc>
                  <a:txBody>
                    <a:bodyPr/>
                    <a:lstStyle/>
                    <a:p>
                      <a:pPr algn="l" fontAlgn="b"/>
                      <a:r>
                        <a:rPr lang="en-GB" sz="1500" b="0" i="0" u="none" strike="noStrike" dirty="0">
                          <a:solidFill>
                            <a:srgbClr val="000000"/>
                          </a:solidFill>
                          <a:effectLst/>
                          <a:latin typeface="Arial"/>
                        </a:rPr>
                        <a:t> </a:t>
                      </a:r>
                    </a:p>
                  </a:txBody>
                  <a:tcPr marL="8164" marR="8164" marT="8164"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rtl="0" fontAlgn="ctr"/>
                      <a:r>
                        <a:rPr lang="en-GB" sz="1600" b="1" i="0" u="none" strike="noStrike" dirty="0" err="1" smtClean="0">
                          <a:solidFill>
                            <a:srgbClr val="FFFFFF"/>
                          </a:solidFill>
                          <a:effectLst/>
                          <a:latin typeface="Calibri"/>
                        </a:rPr>
                        <a:t>eutranFrequencyRef</a:t>
                      </a:r>
                      <a:r>
                        <a:rPr lang="en-GB" sz="1600" b="1" i="0" u="none" strike="noStrike" dirty="0" smtClean="0">
                          <a:solidFill>
                            <a:srgbClr val="FFFFFF"/>
                          </a:solidFill>
                          <a:effectLst/>
                          <a:latin typeface="Calibri"/>
                        </a:rPr>
                        <a:t> (</a:t>
                      </a:r>
                      <a:r>
                        <a:rPr lang="en-GB" sz="1600" b="1" i="0" u="none" strike="noStrike" dirty="0" err="1" smtClean="0">
                          <a:solidFill>
                            <a:srgbClr val="FFFFFF"/>
                          </a:solidFill>
                          <a:effectLst/>
                          <a:latin typeface="Calibri"/>
                        </a:rPr>
                        <a:t>Objeto</a:t>
                      </a:r>
                      <a:r>
                        <a:rPr lang="en-GB" sz="1600" b="1" i="0" u="none" strike="noStrike" dirty="0" smtClean="0">
                          <a:solidFill>
                            <a:srgbClr val="FFFFFF"/>
                          </a:solidFill>
                          <a:effectLst/>
                          <a:latin typeface="Calibri"/>
                        </a:rPr>
                        <a:t>: </a:t>
                      </a:r>
                      <a:r>
                        <a:rPr lang="en-GB" sz="1600" b="1" i="0" u="none" strike="noStrike" dirty="0" err="1" smtClean="0">
                          <a:solidFill>
                            <a:srgbClr val="FFFFFF"/>
                          </a:solidFill>
                          <a:effectLst/>
                          <a:latin typeface="Calibri"/>
                        </a:rPr>
                        <a:t>EutranFreqRelation</a:t>
                      </a:r>
                      <a:r>
                        <a:rPr lang="en-GB" sz="1600" b="1" i="0" u="none" strike="noStrike" dirty="0" smtClean="0">
                          <a:solidFill>
                            <a:srgbClr val="FFFFFF"/>
                          </a:solidFill>
                          <a:effectLst/>
                          <a:latin typeface="Calibri"/>
                        </a:rPr>
                        <a:t> )</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s-ES"/>
                    </a:p>
                  </a:txBody>
                  <a:tcPr/>
                </a:tc>
                <a:tc hMerge="1">
                  <a:txBody>
                    <a:bodyPr/>
                    <a:lstStyle/>
                    <a:p>
                      <a:endParaRPr lang="en-GB"/>
                    </a:p>
                  </a:txBody>
                  <a:tcPr/>
                </a:tc>
              </a:tr>
              <a:tr h="228594">
                <a:tc rowSpan="2">
                  <a:txBody>
                    <a:bodyPr/>
                    <a:lstStyle/>
                    <a:p>
                      <a:pPr algn="l" fontAlgn="b"/>
                      <a:r>
                        <a:rPr lang="en-GB" sz="1500" b="0" i="0" u="none" strike="noStrike">
                          <a:solidFill>
                            <a:srgbClr val="000000"/>
                          </a:solidFill>
                          <a:effectLst/>
                          <a:latin typeface="Arial"/>
                        </a:rPr>
                        <a:t> </a:t>
                      </a:r>
                    </a:p>
                  </a:txBody>
                  <a:tcPr marL="8164" marR="8164" marT="816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GB" sz="1400" b="1" i="0" u="none" strike="noStrike">
                          <a:solidFill>
                            <a:srgbClr val="FFFFFF"/>
                          </a:solidFill>
                          <a:effectLst/>
                          <a:latin typeface="Calibri"/>
                        </a:rPr>
                        <a:t>EARFCN 6300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rtl="0" fontAlgn="ctr"/>
                      <a:r>
                        <a:rPr lang="en-GB" sz="1400" b="1" i="0" u="none" strike="noStrike">
                          <a:solidFill>
                            <a:srgbClr val="FFFFFF"/>
                          </a:solidFill>
                          <a:effectLst/>
                          <a:latin typeface="Calibri"/>
                        </a:rPr>
                        <a:t>EARFCN 1480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rtl="0" fontAlgn="ctr"/>
                      <a:r>
                        <a:rPr lang="en-GB" sz="1400" b="1" i="0" u="none" strike="noStrike" dirty="0" smtClean="0">
                          <a:solidFill>
                            <a:srgbClr val="FFFFFF"/>
                          </a:solidFill>
                          <a:effectLst/>
                          <a:latin typeface="Calibri"/>
                        </a:rPr>
                        <a:t>EARFCN</a:t>
                      </a:r>
                      <a:endParaRPr lang="en-GB" sz="1400" b="1" i="0" u="none" strike="noStrike" dirty="0">
                        <a:solidFill>
                          <a:srgbClr val="FFFFFF"/>
                        </a:solidFill>
                        <a:effectLst/>
                        <a:latin typeface="Calibri"/>
                      </a:endParaRP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rtl="0" fontAlgn="ctr"/>
                      <a:r>
                        <a:rPr lang="en-GB" sz="1400" b="1" i="0" u="none" strike="noStrike" dirty="0">
                          <a:solidFill>
                            <a:srgbClr val="FFFFFF"/>
                          </a:solidFill>
                          <a:effectLst/>
                          <a:latin typeface="Calibri"/>
                        </a:rPr>
                        <a:t>EARFCN 3250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r>
              <a:tr h="171445">
                <a:tc vMerge="1">
                  <a:txBody>
                    <a:bodyPr/>
                    <a:lstStyle/>
                    <a:p>
                      <a:endParaRPr lang="en-GB"/>
                    </a:p>
                  </a:txBody>
                  <a:tcPr/>
                </a:tc>
                <a:tc>
                  <a:txBody>
                    <a:bodyPr/>
                    <a:lstStyle/>
                    <a:p>
                      <a:pPr algn="ctr" rtl="0" fontAlgn="ctr"/>
                      <a:r>
                        <a:rPr lang="en-GB" sz="1000" b="1" i="0" u="none" strike="noStrike">
                          <a:solidFill>
                            <a:srgbClr val="FFFFFF"/>
                          </a:solidFill>
                          <a:effectLst/>
                          <a:latin typeface="Calibri"/>
                        </a:rPr>
                        <a:t>(LTE 800)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GB" sz="1000" b="1" i="0" u="none" strike="noStrike">
                          <a:solidFill>
                            <a:srgbClr val="FFFFFF"/>
                          </a:solidFill>
                          <a:effectLst/>
                          <a:latin typeface="Calibri"/>
                        </a:rPr>
                        <a:t>(LTE 1800)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tc>
                  <a:txBody>
                    <a:bodyPr/>
                    <a:lstStyle/>
                    <a:p>
                      <a:pPr algn="ctr" rtl="0" fontAlgn="ctr"/>
                      <a:r>
                        <a:rPr lang="en-GB" sz="1000" b="1" i="0" u="none" strike="noStrike" dirty="0" smtClean="0">
                          <a:solidFill>
                            <a:srgbClr val="FFFFFF"/>
                          </a:solidFill>
                          <a:effectLst/>
                          <a:latin typeface="Calibri"/>
                        </a:rPr>
                        <a:t>(LTE 2100)</a:t>
                      </a:r>
                      <a:endParaRPr lang="en-GB" sz="1000" b="1" i="0" u="none" strike="noStrike" dirty="0">
                        <a:solidFill>
                          <a:srgbClr val="FFFFFF"/>
                        </a:solidFill>
                        <a:effectLst/>
                        <a:latin typeface="Calibri"/>
                      </a:endParaRP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ctr"/>
                      <a:r>
                        <a:rPr lang="en-GB" sz="1000" b="1" i="0" u="none" strike="noStrike" dirty="0">
                          <a:solidFill>
                            <a:srgbClr val="FFFFFF"/>
                          </a:solidFill>
                          <a:effectLst/>
                          <a:latin typeface="Calibri"/>
                        </a:rPr>
                        <a:t>(LTE 2600)</a:t>
                      </a: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0000"/>
                    </a:solidFill>
                  </a:tcPr>
                </a:tc>
              </a:tr>
              <a:tr h="889883">
                <a:tc>
                  <a:txBody>
                    <a:bodyPr/>
                    <a:lstStyle/>
                    <a:p>
                      <a:pPr algn="ctr" rtl="0" fontAlgn="ctr"/>
                      <a:r>
                        <a:rPr lang="es-ES" sz="1400" b="1" i="0" u="none" strike="noStrike" dirty="0">
                          <a:solidFill>
                            <a:srgbClr val="FFFFFF"/>
                          </a:solidFill>
                          <a:effectLst/>
                          <a:latin typeface="Calibri"/>
                        </a:rPr>
                        <a:t>PARA CELDAS 3G:</a:t>
                      </a:r>
                      <a:br>
                        <a:rPr lang="es-ES" sz="1400" b="1" i="0" u="none" strike="noStrike" dirty="0">
                          <a:solidFill>
                            <a:srgbClr val="FFFFFF"/>
                          </a:solidFill>
                          <a:effectLst/>
                          <a:latin typeface="Calibri"/>
                        </a:rPr>
                      </a:br>
                      <a:r>
                        <a:rPr lang="es-ES" sz="1400" b="1" i="0" u="none" strike="noStrike" dirty="0">
                          <a:solidFill>
                            <a:srgbClr val="FFFFFF"/>
                          </a:solidFill>
                          <a:effectLst/>
                          <a:latin typeface="Calibri"/>
                        </a:rPr>
                        <a:t>U900, F1, F2 Y F3</a:t>
                      </a:r>
                    </a:p>
                  </a:txBody>
                  <a:tcPr marL="8164" marR="8164" marT="816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0000"/>
                    </a:solidFill>
                  </a:tcPr>
                </a:tc>
                <a:tc>
                  <a:txBody>
                    <a:bodyPr/>
                    <a:lstStyle/>
                    <a:p>
                      <a:pPr algn="ctr" rtl="0" fontAlgn="ctr"/>
                      <a:r>
                        <a:rPr lang="en-GB" sz="1050" b="0" i="0" u="none" strike="noStrike" dirty="0">
                          <a:solidFill>
                            <a:srgbClr val="000000"/>
                          </a:solidFill>
                          <a:effectLst/>
                          <a:latin typeface="Calibri"/>
                        </a:rPr>
                        <a:t>SE DEFINE </a:t>
                      </a:r>
                      <a:r>
                        <a:rPr lang="en-GB" sz="1050" b="0" i="0" u="none" strike="noStrike" dirty="0" smtClean="0">
                          <a:solidFill>
                            <a:srgbClr val="000000"/>
                          </a:solidFill>
                          <a:effectLst/>
                          <a:latin typeface="Calibri"/>
                        </a:rPr>
                        <a:t>EN</a:t>
                      </a:r>
                      <a:r>
                        <a:rPr lang="en-GB" sz="1050" b="0" i="0" u="none" strike="noStrike" baseline="0" dirty="0" smtClean="0">
                          <a:solidFill>
                            <a:srgbClr val="000000"/>
                          </a:solidFill>
                          <a:effectLst/>
                          <a:latin typeface="Calibri"/>
                        </a:rPr>
                        <a:t> TODO EL 3G DEL MUNICIPIO</a:t>
                      </a:r>
                      <a:endParaRPr lang="en-GB" sz="1050" b="0" i="0" u="none" strike="noStrike" dirty="0">
                        <a:solidFill>
                          <a:srgbClr val="000000"/>
                        </a:solidFill>
                        <a:effectLst/>
                        <a:latin typeface="Calibri"/>
                      </a:endParaRPr>
                    </a:p>
                  </a:txBody>
                  <a:tcPr marL="8164" marR="8164" marT="816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rtl="0" fontAlgn="ctr"/>
                      <a:r>
                        <a:rPr lang="en-GB" sz="1050" b="0" i="0" u="none" strike="noStrike" dirty="0" smtClean="0">
                          <a:solidFill>
                            <a:srgbClr val="000000"/>
                          </a:solidFill>
                          <a:effectLst/>
                          <a:latin typeface="Calibri"/>
                        </a:rPr>
                        <a:t>SE DEFINE EN</a:t>
                      </a:r>
                      <a:r>
                        <a:rPr lang="en-GB" sz="1050" b="0" i="0" u="none" strike="noStrike" baseline="0" dirty="0" smtClean="0">
                          <a:solidFill>
                            <a:srgbClr val="000000"/>
                          </a:solidFill>
                          <a:effectLst/>
                          <a:latin typeface="Calibri"/>
                        </a:rPr>
                        <a:t> TODO EL 3G DEL MUNICIPIO</a:t>
                      </a:r>
                      <a:endParaRPr lang="en-GB" sz="1050" b="0" i="0" u="none" strike="noStrike" dirty="0">
                        <a:solidFill>
                          <a:srgbClr val="000000"/>
                        </a:solidFill>
                        <a:effectLst/>
                        <a:latin typeface="Calibri"/>
                      </a:endParaRPr>
                    </a:p>
                  </a:txBody>
                  <a:tcPr marL="8164" marR="8164" marT="816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rowSpan="2">
                  <a:txBody>
                    <a:bodyPr/>
                    <a:lstStyle/>
                    <a:p>
                      <a:pPr algn="ctr" rtl="0" fontAlgn="ctr"/>
                      <a:r>
                        <a:rPr lang="es-ES" sz="900" b="0" i="0" u="none" strike="noStrike" dirty="0" smtClean="0">
                          <a:solidFill>
                            <a:srgbClr val="000000"/>
                          </a:solidFill>
                          <a:effectLst/>
                          <a:latin typeface="Calibri"/>
                        </a:rPr>
                        <a:t>En municipios</a:t>
                      </a:r>
                      <a:r>
                        <a:rPr lang="es-ES" sz="900" b="0" i="0" u="none" strike="noStrike" baseline="0" dirty="0" smtClean="0">
                          <a:solidFill>
                            <a:srgbClr val="000000"/>
                          </a:solidFill>
                          <a:effectLst/>
                          <a:latin typeface="Calibri"/>
                        </a:rPr>
                        <a:t> con LTE2100</a:t>
                      </a:r>
                      <a:endParaRPr lang="es-ES" sz="900" b="0" i="0" u="none" strike="noStrike" dirty="0">
                        <a:solidFill>
                          <a:srgbClr val="000000"/>
                        </a:solidFill>
                        <a:effectLst/>
                        <a:latin typeface="Calibri"/>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c rowSpan="2">
                  <a:txBody>
                    <a:bodyPr/>
                    <a:lstStyle/>
                    <a:p>
                      <a:pPr algn="l" rtl="0" fontAlgn="ctr"/>
                      <a:r>
                        <a:rPr lang="es-ES" sz="1000" b="0" i="0" u="none" strike="noStrike" dirty="0" smtClean="0">
                          <a:solidFill>
                            <a:srgbClr val="000000"/>
                          </a:solidFill>
                          <a:effectLst/>
                          <a:latin typeface="Calibri"/>
                        </a:rPr>
                        <a:t>                                      NO </a:t>
                      </a:r>
                      <a:r>
                        <a:rPr lang="es-ES" sz="1000" b="0" i="0" u="none" strike="noStrike" dirty="0">
                          <a:solidFill>
                            <a:srgbClr val="000000"/>
                          </a:solidFill>
                          <a:effectLst/>
                          <a:latin typeface="Calibri"/>
                        </a:rPr>
                        <a:t>SE DEFINE. </a:t>
                      </a:r>
                      <a:br>
                        <a:rPr lang="es-ES" sz="1000" b="0" i="0" u="none" strike="noStrike" dirty="0">
                          <a:solidFill>
                            <a:srgbClr val="000000"/>
                          </a:solidFill>
                          <a:effectLst/>
                          <a:latin typeface="Calibri"/>
                        </a:rPr>
                      </a:br>
                      <a:r>
                        <a:rPr lang="es-ES" sz="1000" b="0" i="0" u="none" strike="noStrike" dirty="0" smtClean="0">
                          <a:solidFill>
                            <a:srgbClr val="000000"/>
                          </a:solidFill>
                          <a:effectLst/>
                          <a:latin typeface="Calibri"/>
                        </a:rPr>
                        <a:t>Hay 2 </a:t>
                      </a:r>
                      <a:r>
                        <a:rPr lang="es-ES" sz="900" b="0" i="0" u="none" strike="noStrike" dirty="0" smtClean="0">
                          <a:solidFill>
                            <a:srgbClr val="000000"/>
                          </a:solidFill>
                          <a:effectLst/>
                          <a:latin typeface="Calibri"/>
                        </a:rPr>
                        <a:t>Excepciones: </a:t>
                      </a:r>
                    </a:p>
                    <a:p>
                      <a:pPr algn="l" rtl="0" fontAlgn="ctr"/>
                      <a:r>
                        <a:rPr lang="es-ES" sz="900" b="0" i="0" u="none" strike="noStrike" dirty="0" smtClean="0">
                          <a:solidFill>
                            <a:srgbClr val="000000"/>
                          </a:solidFill>
                          <a:effectLst/>
                          <a:latin typeface="Calibri"/>
                        </a:rPr>
                        <a:t>1) Zonas</a:t>
                      </a:r>
                      <a:r>
                        <a:rPr lang="es-ES" sz="900" b="0" i="0" u="none" strike="noStrike" baseline="0" dirty="0" smtClean="0">
                          <a:solidFill>
                            <a:srgbClr val="000000"/>
                          </a:solidFill>
                          <a:effectLst/>
                          <a:latin typeface="Calibri"/>
                        </a:rPr>
                        <a:t> con cobertura L2600  continua y extendida (ej. Diseños especiales, aeropuertos, </a:t>
                      </a:r>
                      <a:r>
                        <a:rPr lang="es-ES" sz="900" b="0" i="0" u="none" strike="noStrike" baseline="0" dirty="0" err="1" smtClean="0">
                          <a:solidFill>
                            <a:srgbClr val="000000"/>
                          </a:solidFill>
                          <a:effectLst/>
                          <a:latin typeface="Calibri"/>
                        </a:rPr>
                        <a:t>clusters</a:t>
                      </a:r>
                      <a:r>
                        <a:rPr lang="es-ES" sz="900" b="0" i="0" u="none" strike="noStrike" baseline="0" dirty="0" smtClean="0">
                          <a:solidFill>
                            <a:srgbClr val="000000"/>
                          </a:solidFill>
                          <a:effectLst/>
                          <a:latin typeface="Calibri"/>
                        </a:rPr>
                        <a:t> completos con LTE2600 en todos los </a:t>
                      </a:r>
                      <a:r>
                        <a:rPr lang="es-ES" sz="900" b="0" i="0" u="none" strike="noStrike" baseline="0" dirty="0" err="1" smtClean="0">
                          <a:solidFill>
                            <a:srgbClr val="000000"/>
                          </a:solidFill>
                          <a:effectLst/>
                          <a:latin typeface="Calibri"/>
                        </a:rPr>
                        <a:t>eNBs</a:t>
                      </a:r>
                      <a:r>
                        <a:rPr lang="es-ES" sz="900" b="0" i="0" u="none" strike="noStrike" baseline="0" dirty="0" smtClean="0">
                          <a:solidFill>
                            <a:srgbClr val="000000"/>
                          </a:solidFill>
                          <a:effectLst/>
                          <a:latin typeface="Calibri"/>
                        </a:rPr>
                        <a:t>)</a:t>
                      </a:r>
                      <a:endParaRPr lang="es-ES" sz="900" b="0" i="0" u="none" strike="noStrike" dirty="0" smtClean="0">
                        <a:solidFill>
                          <a:srgbClr val="000000"/>
                        </a:solidFill>
                        <a:effectLst/>
                        <a:latin typeface="Calibri"/>
                      </a:endParaRPr>
                    </a:p>
                    <a:p>
                      <a:pPr algn="l" rtl="0" fontAlgn="ctr"/>
                      <a:r>
                        <a:rPr lang="es-ES" sz="900" b="0" i="0" u="none" strike="noStrike" dirty="0" smtClean="0">
                          <a:solidFill>
                            <a:srgbClr val="000000"/>
                          </a:solidFill>
                          <a:effectLst/>
                          <a:latin typeface="Calibri"/>
                        </a:rPr>
                        <a:t>2) Zona donde en 4G sólo </a:t>
                      </a:r>
                      <a:r>
                        <a:rPr lang="es-ES" sz="900" b="0" i="0" u="none" strike="noStrike" dirty="0">
                          <a:solidFill>
                            <a:srgbClr val="000000"/>
                          </a:solidFill>
                          <a:effectLst/>
                          <a:latin typeface="Calibri"/>
                        </a:rPr>
                        <a:t>existe </a:t>
                      </a:r>
                      <a:r>
                        <a:rPr lang="es-ES" sz="900" b="0" i="0" u="none" strike="noStrike" dirty="0" smtClean="0">
                          <a:solidFill>
                            <a:srgbClr val="000000"/>
                          </a:solidFill>
                          <a:effectLst/>
                          <a:latin typeface="Calibri"/>
                        </a:rPr>
                        <a:t>cobertura </a:t>
                      </a:r>
                      <a:r>
                        <a:rPr lang="es-ES" sz="900" b="0" i="0" u="none" strike="noStrike" dirty="0">
                          <a:solidFill>
                            <a:srgbClr val="000000"/>
                          </a:solidFill>
                          <a:effectLst/>
                          <a:latin typeface="Calibri"/>
                        </a:rPr>
                        <a:t>LTE2600 (ej. Podría pasar en </a:t>
                      </a:r>
                      <a:r>
                        <a:rPr lang="es-ES" sz="900" b="0" i="0" u="none" strike="noStrike" dirty="0" smtClean="0">
                          <a:solidFill>
                            <a:srgbClr val="000000"/>
                          </a:solidFill>
                          <a:effectLst/>
                          <a:latin typeface="Calibri"/>
                        </a:rPr>
                        <a:t>alguna</a:t>
                      </a:r>
                      <a:r>
                        <a:rPr lang="es-ES" sz="900" b="0" i="0" u="none" strike="noStrike" baseline="0" dirty="0" smtClean="0">
                          <a:solidFill>
                            <a:srgbClr val="000000"/>
                          </a:solidFill>
                          <a:effectLst/>
                          <a:latin typeface="Calibri"/>
                        </a:rPr>
                        <a:t> móvil de </a:t>
                      </a:r>
                      <a:r>
                        <a:rPr lang="es-ES" sz="900" b="0" i="0" u="none" strike="noStrike" dirty="0" smtClean="0">
                          <a:solidFill>
                            <a:srgbClr val="000000"/>
                          </a:solidFill>
                          <a:effectLst/>
                          <a:latin typeface="Calibri"/>
                        </a:rPr>
                        <a:t> evento, aeropuertos, </a:t>
                      </a:r>
                      <a:r>
                        <a:rPr lang="es-ES" sz="900" b="0" i="0" u="none" strike="noStrike" dirty="0" err="1" smtClean="0">
                          <a:solidFill>
                            <a:srgbClr val="000000"/>
                          </a:solidFill>
                          <a:effectLst/>
                          <a:latin typeface="Calibri"/>
                        </a:rPr>
                        <a:t>etc</a:t>
                      </a:r>
                      <a:r>
                        <a:rPr lang="es-ES" sz="900" b="0" i="0" u="none" strike="noStrike" dirty="0" smtClean="0">
                          <a:solidFill>
                            <a:srgbClr val="000000"/>
                          </a:solidFill>
                          <a:effectLst/>
                          <a:latin typeface="Calibri"/>
                        </a:rPr>
                        <a:t>-)</a:t>
                      </a:r>
                      <a:endParaRPr lang="es-ES" sz="900" b="0" i="0" u="none" strike="noStrike" dirty="0">
                        <a:solidFill>
                          <a:srgbClr val="000000"/>
                        </a:solidFill>
                        <a:effectLst/>
                        <a:latin typeface="Calibri"/>
                      </a:endParaRPr>
                    </a:p>
                  </a:txBody>
                  <a:tcPr marL="8164" marR="8164" marT="8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E9D9"/>
                    </a:solidFill>
                  </a:tcPr>
                </a:tc>
              </a:tr>
              <a:tr h="163281">
                <a:tc>
                  <a:txBody>
                    <a:bodyPr/>
                    <a:lstStyle/>
                    <a:p>
                      <a:pPr algn="l" fontAlgn="b"/>
                      <a:endParaRPr lang="en-GB" sz="900" b="0" i="0" u="none" strike="noStrike" dirty="0">
                        <a:solidFill>
                          <a:srgbClr val="000000"/>
                        </a:solidFill>
                        <a:effectLst/>
                        <a:latin typeface="Calibri"/>
                      </a:endParaRPr>
                    </a:p>
                  </a:txBody>
                  <a:tcPr marL="8164" marR="8164" marT="8164" marB="0" anchor="b">
                    <a:lnL>
                      <a:noFill/>
                    </a:lnL>
                    <a:lnR w="635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s-ES" sz="900" b="1" i="0" u="none" strike="noStrike" dirty="0">
                          <a:solidFill>
                            <a:srgbClr val="000000"/>
                          </a:solidFill>
                          <a:effectLst/>
                          <a:latin typeface="Calibri"/>
                        </a:rPr>
                        <a:t>NOTA: </a:t>
                      </a:r>
                      <a:r>
                        <a:rPr lang="es-ES" sz="900" b="0" i="0" u="none" strike="noStrike" dirty="0">
                          <a:solidFill>
                            <a:srgbClr val="000000"/>
                          </a:solidFill>
                          <a:effectLst/>
                          <a:latin typeface="Calibri"/>
                        </a:rPr>
                        <a:t>Siempre que </a:t>
                      </a:r>
                      <a:r>
                        <a:rPr lang="es-ES" sz="900" b="0" i="0" u="none" strike="noStrike" dirty="0" smtClean="0">
                          <a:solidFill>
                            <a:srgbClr val="000000"/>
                          </a:solidFill>
                          <a:effectLst/>
                          <a:latin typeface="Calibri"/>
                        </a:rPr>
                        <a:t>se existan ya o se estén integrando celdas LTE de dicha banda  </a:t>
                      </a:r>
                      <a:r>
                        <a:rPr lang="es-ES" sz="900" b="0" i="0" u="none" strike="noStrike" dirty="0">
                          <a:solidFill>
                            <a:srgbClr val="000000"/>
                          </a:solidFill>
                          <a:effectLst/>
                          <a:latin typeface="Calibri"/>
                        </a:rPr>
                        <a:t>en la zona de las celdas 3G. </a:t>
                      </a:r>
                    </a:p>
                  </a:txBody>
                  <a:tcPr marL="8164" marR="8164" marT="8164"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GB"/>
                    </a:p>
                  </a:txBody>
                  <a:tcPr/>
                </a:tc>
                <a:tc vMerge="1">
                  <a:txBody>
                    <a:bodyPr/>
                    <a:lstStyle/>
                    <a:p>
                      <a:endParaRPr lang="es-ES"/>
                    </a:p>
                  </a:txBody>
                  <a:tcPr/>
                </a:tc>
                <a:tc vMerge="1">
                  <a:txBody>
                    <a:bodyPr/>
                    <a:lstStyle/>
                    <a:p>
                      <a:pPr algn="l" fontAlgn="b"/>
                      <a:endParaRPr lang="en-GB" sz="900" b="0" i="0" u="none" strike="noStrike" dirty="0">
                        <a:solidFill>
                          <a:srgbClr val="000000"/>
                        </a:solidFill>
                        <a:effectLst/>
                        <a:latin typeface="Calibri"/>
                      </a:endParaRPr>
                    </a:p>
                  </a:txBody>
                  <a:tcPr marL="8164" marR="8164" marT="816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17216977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Adecuación de la red 3G </a:t>
            </a:r>
            <a:r>
              <a:rPr lang="es-ES" dirty="0"/>
              <a:t>zonas </a:t>
            </a:r>
            <a:r>
              <a:rPr lang="es-ES" i="1" u="sng" dirty="0"/>
              <a:t>ROJA</a:t>
            </a:r>
            <a:r>
              <a:rPr lang="es-ES" dirty="0"/>
              <a:t> y </a:t>
            </a:r>
            <a:r>
              <a:rPr lang="es-ES" i="1" u="sng" dirty="0">
                <a:solidFill>
                  <a:srgbClr val="FFC000"/>
                </a:solidFill>
              </a:rPr>
              <a:t>NARANJA</a:t>
            </a:r>
            <a:r>
              <a:rPr lang="es-ES" dirty="0" smtClean="0">
                <a:cs typeface="Arial" charset="0"/>
              </a:rPr>
              <a:t> </a:t>
            </a:r>
            <a:endParaRPr lang="es-ES" dirty="0">
              <a:cs typeface="Arial" charset="0"/>
            </a:endParaRPr>
          </a:p>
        </p:txBody>
      </p:sp>
      <p:sp>
        <p:nvSpPr>
          <p:cNvPr id="3" name="2 Marcador de contenido"/>
          <p:cNvSpPr>
            <a:spLocks noGrp="1"/>
          </p:cNvSpPr>
          <p:nvPr>
            <p:ph idx="1"/>
          </p:nvPr>
        </p:nvSpPr>
        <p:spPr>
          <a:xfrm>
            <a:off x="445325" y="643879"/>
            <a:ext cx="8398424" cy="4895851"/>
          </a:xfrm>
        </p:spPr>
        <p:txBody>
          <a:bodyPr/>
          <a:lstStyle/>
          <a:p>
            <a:r>
              <a:rPr lang="es-ES" sz="1400" dirty="0" smtClean="0"/>
              <a:t>Cuando se integra un 4G, hay que permitir que a los </a:t>
            </a:r>
            <a:r>
              <a:rPr lang="es-ES" sz="1400" dirty="0" err="1" smtClean="0"/>
              <a:t>Ues</a:t>
            </a:r>
            <a:r>
              <a:rPr lang="es-ES" sz="1400" dirty="0" smtClean="0"/>
              <a:t> acampados en 3G les llegue la información necesaria por el canal de </a:t>
            </a:r>
            <a:r>
              <a:rPr lang="es-ES" sz="1400" dirty="0" err="1" smtClean="0"/>
              <a:t>Broadcast</a:t>
            </a:r>
            <a:r>
              <a:rPr lang="es-ES" sz="1400" dirty="0" smtClean="0"/>
              <a:t> para que  puedan </a:t>
            </a:r>
            <a:r>
              <a:rPr lang="es-ES" sz="1400" dirty="0" err="1" smtClean="0"/>
              <a:t>reseleccionar</a:t>
            </a:r>
            <a:r>
              <a:rPr lang="es-ES" sz="1400" dirty="0" smtClean="0"/>
              <a:t> las nuevas celdas LTE. </a:t>
            </a:r>
            <a:endParaRPr lang="es-ES" sz="1400" dirty="0"/>
          </a:p>
          <a:p>
            <a:pPr marL="180975" lvl="2" indent="-180975">
              <a:spcBef>
                <a:spcPts val="600"/>
              </a:spcBef>
              <a:spcAft>
                <a:spcPts val="600"/>
              </a:spcAft>
              <a:buFont typeface="Arial" charset="0"/>
              <a:buChar char="•"/>
            </a:pPr>
            <a:r>
              <a:rPr lang="es-ES" dirty="0" smtClean="0"/>
              <a:t>Para ello, es obligatorio ajustar los siguientes </a:t>
            </a:r>
            <a:r>
              <a:rPr lang="es-ES" dirty="0" err="1" smtClean="0"/>
              <a:t>s</a:t>
            </a:r>
            <a:r>
              <a:rPr lang="es-ES" dirty="0" err="1"/>
              <a:t>ettings</a:t>
            </a:r>
            <a:r>
              <a:rPr lang="es-ES" dirty="0"/>
              <a:t> en los nodos 3G vecinos. Con esta </a:t>
            </a:r>
            <a:r>
              <a:rPr lang="es-ES" dirty="0" err="1"/>
              <a:t>parametrización</a:t>
            </a:r>
            <a:r>
              <a:rPr lang="es-ES" dirty="0"/>
              <a:t> quedaría configurado el SIB19 para </a:t>
            </a:r>
            <a:r>
              <a:rPr lang="es-ES" dirty="0" smtClean="0"/>
              <a:t>la </a:t>
            </a:r>
            <a:r>
              <a:rPr lang="es-ES" dirty="0"/>
              <a:t>portadora </a:t>
            </a:r>
            <a:r>
              <a:rPr lang="es-ES" dirty="0" smtClean="0"/>
              <a:t>3G.</a:t>
            </a:r>
          </a:p>
          <a:p>
            <a:pPr marL="180975" lvl="2" indent="-180975">
              <a:spcBef>
                <a:spcPts val="600"/>
              </a:spcBef>
              <a:spcAft>
                <a:spcPts val="600"/>
              </a:spcAft>
              <a:buFont typeface="Arial" charset="0"/>
              <a:buChar char="•"/>
            </a:pPr>
            <a:r>
              <a:rPr lang="es-ES" b="1" u="sng" dirty="0" smtClean="0">
                <a:solidFill>
                  <a:srgbClr val="FF0000"/>
                </a:solidFill>
              </a:rPr>
              <a:t>En zona naranja, habrá que pedir a Orange la configuración del SIB19</a:t>
            </a:r>
            <a:endParaRPr lang="es-ES" b="1" u="sng" dirty="0">
              <a:solidFill>
                <a:srgbClr val="FF0000"/>
              </a:solidFill>
            </a:endParaRPr>
          </a:p>
          <a:p>
            <a:endParaRPr lang="es-ES" sz="1400" dirty="0" smtClean="0"/>
          </a:p>
          <a:p>
            <a:endParaRPr lang="es-ES" sz="1400" dirty="0"/>
          </a:p>
          <a:p>
            <a:endParaRPr lang="es-ES" sz="1400" dirty="0" smtClean="0"/>
          </a:p>
          <a:p>
            <a:endParaRPr lang="es-ES" sz="1400" dirty="0"/>
          </a:p>
          <a:p>
            <a:endParaRPr lang="es-ES" sz="1400" dirty="0" smtClean="0"/>
          </a:p>
          <a:p>
            <a:endParaRPr lang="es-ES" sz="1400" dirty="0"/>
          </a:p>
          <a:p>
            <a:endParaRPr lang="es-ES" sz="1400" dirty="0" smtClean="0"/>
          </a:p>
          <a:p>
            <a:endParaRPr lang="es-ES" sz="1400" dirty="0" smtClean="0"/>
          </a:p>
          <a:p>
            <a:endParaRPr lang="es-ES" sz="1400" dirty="0" smtClean="0"/>
          </a:p>
          <a:p>
            <a:endParaRPr lang="es-ES" sz="1400" dirty="0"/>
          </a:p>
          <a:p>
            <a:r>
              <a:rPr lang="es-ES" sz="1400" b="1" u="sng" dirty="0" smtClean="0"/>
              <a:t>NOTA: </a:t>
            </a:r>
            <a:r>
              <a:rPr lang="es-ES" sz="1400" dirty="0" smtClean="0"/>
              <a:t>Si </a:t>
            </a:r>
            <a:r>
              <a:rPr lang="es-ES" sz="1400" dirty="0"/>
              <a:t>en la zona donde se integra un nuevo 4G ya hay cobertura LTE previa es muy probable que </a:t>
            </a:r>
            <a:r>
              <a:rPr lang="es-ES" sz="1400" dirty="0" smtClean="0"/>
              <a:t>los valores de L1800 y/o L2600 estén </a:t>
            </a:r>
            <a:r>
              <a:rPr lang="es-ES" sz="1400" dirty="0"/>
              <a:t>aplicados a los nodos /celdas </a:t>
            </a:r>
            <a:r>
              <a:rPr lang="es-ES" sz="1400" dirty="0" smtClean="0"/>
              <a:t>3G. </a:t>
            </a:r>
            <a:r>
              <a:rPr lang="es-ES" sz="1400" b="1" dirty="0" smtClean="0">
                <a:solidFill>
                  <a:srgbClr val="FF0000"/>
                </a:solidFill>
              </a:rPr>
              <a:t>EL PARÁMETRO </a:t>
            </a:r>
            <a:r>
              <a:rPr lang="es-ES" sz="1400" b="1" dirty="0" err="1" smtClean="0">
                <a:solidFill>
                  <a:srgbClr val="FF0000"/>
                </a:solidFill>
              </a:rPr>
              <a:t>redirectionOrder</a:t>
            </a:r>
            <a:r>
              <a:rPr lang="es-ES" sz="1400" b="1" dirty="0" smtClean="0">
                <a:solidFill>
                  <a:srgbClr val="FF0000"/>
                </a:solidFill>
              </a:rPr>
              <a:t> HABRÍA QUE MODIFICARLO POR COMPLETO.</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37</a:t>
            </a:fld>
            <a:endParaRPr lang="en-GB" dirty="0"/>
          </a:p>
        </p:txBody>
      </p:sp>
      <p:graphicFrame>
        <p:nvGraphicFramePr>
          <p:cNvPr id="6" name="5 Tabla"/>
          <p:cNvGraphicFramePr>
            <a:graphicFrameLocks noGrp="1"/>
          </p:cNvGraphicFramePr>
          <p:nvPr>
            <p:extLst>
              <p:ext uri="{D42A27DB-BD31-4B8C-83A1-F6EECF244321}">
                <p14:modId xmlns:p14="http://schemas.microsoft.com/office/powerpoint/2010/main" val="2679473246"/>
              </p:ext>
            </p:extLst>
          </p:nvPr>
        </p:nvGraphicFramePr>
        <p:xfrm>
          <a:off x="857956" y="2052433"/>
          <a:ext cx="6527500" cy="3543495"/>
        </p:xfrm>
        <a:graphic>
          <a:graphicData uri="http://schemas.openxmlformats.org/drawingml/2006/table">
            <a:tbl>
              <a:tblPr firstRow="1" firstCol="1" bandRow="1">
                <a:tableStyleId>{5C22544A-7EE6-4342-B048-85BDC9FD1C3A}</a:tableStyleId>
              </a:tblPr>
              <a:tblGrid>
                <a:gridCol w="1873262"/>
                <a:gridCol w="2584346"/>
                <a:gridCol w="2069892"/>
              </a:tblGrid>
              <a:tr h="248618">
                <a:tc>
                  <a:txBody>
                    <a:bodyPr/>
                    <a:lstStyle/>
                    <a:p>
                      <a:pPr algn="ctr">
                        <a:spcAft>
                          <a:spcPts val="0"/>
                        </a:spcAft>
                      </a:pPr>
                      <a:r>
                        <a:rPr lang="es-ES" sz="1000" dirty="0">
                          <a:effectLst/>
                        </a:rPr>
                        <a:t>MOC</a:t>
                      </a:r>
                      <a:endParaRPr lang="es-ES" sz="1000" dirty="0">
                        <a:effectLst/>
                        <a:latin typeface="Calibri"/>
                        <a:ea typeface="Calibri"/>
                      </a:endParaRPr>
                    </a:p>
                  </a:txBody>
                  <a:tcPr marL="42391" marR="42391" marT="0" marB="0" anchor="ctr"/>
                </a:tc>
                <a:tc>
                  <a:txBody>
                    <a:bodyPr/>
                    <a:lstStyle/>
                    <a:p>
                      <a:pPr algn="ctr">
                        <a:spcAft>
                          <a:spcPts val="0"/>
                        </a:spcAft>
                      </a:pPr>
                      <a:r>
                        <a:rPr lang="es-ES" sz="1000">
                          <a:effectLst/>
                        </a:rPr>
                        <a:t>Parameter</a:t>
                      </a:r>
                      <a:endParaRPr lang="es-ES" sz="1000">
                        <a:effectLst/>
                        <a:latin typeface="Calibri"/>
                        <a:ea typeface="Calibri"/>
                      </a:endParaRPr>
                    </a:p>
                  </a:txBody>
                  <a:tcPr marL="42391" marR="42391" marT="0" marB="0" anchor="ctr"/>
                </a:tc>
                <a:tc>
                  <a:txBody>
                    <a:bodyPr/>
                    <a:lstStyle/>
                    <a:p>
                      <a:pPr algn="ctr">
                        <a:spcAft>
                          <a:spcPts val="0"/>
                        </a:spcAft>
                      </a:pPr>
                      <a:r>
                        <a:rPr lang="es-ES" sz="1000" dirty="0">
                          <a:effectLst/>
                        </a:rPr>
                        <a:t>Vodafone </a:t>
                      </a:r>
                      <a:r>
                        <a:rPr lang="es-ES" sz="1000" dirty="0" err="1">
                          <a:effectLst/>
                        </a:rPr>
                        <a:t>Value</a:t>
                      </a:r>
                      <a:endParaRPr lang="es-ES" sz="1000" dirty="0">
                        <a:effectLst/>
                        <a:latin typeface="Calibri"/>
                        <a:ea typeface="Calibri"/>
                      </a:endParaRPr>
                    </a:p>
                  </a:txBody>
                  <a:tcPr marL="42391" marR="42391" marT="0" marB="0" anchor="ctr"/>
                </a:tc>
              </a:tr>
              <a:tr h="248618">
                <a:tc>
                  <a:txBody>
                    <a:bodyPr/>
                    <a:lstStyle/>
                    <a:p>
                      <a:pPr>
                        <a:spcAft>
                          <a:spcPts val="0"/>
                        </a:spcAft>
                      </a:pPr>
                      <a:r>
                        <a:rPr lang="es-ES" sz="1000" dirty="0" err="1">
                          <a:effectLst/>
                        </a:rPr>
                        <a:t>EutranFrequency</a:t>
                      </a:r>
                      <a:endParaRPr lang="es-ES" sz="1000" dirty="0">
                        <a:effectLst/>
                        <a:latin typeface="Calibri"/>
                        <a:ea typeface="Calibri"/>
                      </a:endParaRPr>
                    </a:p>
                  </a:txBody>
                  <a:tcPr marL="42391" marR="42391" marT="0" marB="0" anchor="b"/>
                </a:tc>
                <a:tc>
                  <a:txBody>
                    <a:bodyPr/>
                    <a:lstStyle/>
                    <a:p>
                      <a:pPr>
                        <a:spcAft>
                          <a:spcPts val="0"/>
                        </a:spcAft>
                      </a:pPr>
                      <a:r>
                        <a:rPr lang="es-ES" sz="1000" dirty="0" err="1">
                          <a:effectLst/>
                        </a:rPr>
                        <a:t>eutraDetection</a:t>
                      </a:r>
                      <a:r>
                        <a:rPr lang="es-ES" sz="1000" dirty="0">
                          <a:effectLst/>
                        </a:rPr>
                        <a:t> </a:t>
                      </a:r>
                      <a:endParaRPr lang="es-ES" sz="1000" dirty="0">
                        <a:effectLst/>
                        <a:latin typeface="Calibri"/>
                        <a:ea typeface="Calibri"/>
                      </a:endParaRPr>
                    </a:p>
                  </a:txBody>
                  <a:tcPr marL="42391" marR="42391" marT="0" marB="0" anchor="b"/>
                </a:tc>
                <a:tc>
                  <a:txBody>
                    <a:bodyPr/>
                    <a:lstStyle/>
                    <a:p>
                      <a:pPr>
                        <a:spcAft>
                          <a:spcPts val="0"/>
                        </a:spcAft>
                      </a:pPr>
                      <a:r>
                        <a:rPr lang="es-ES" sz="1000" dirty="0">
                          <a:effectLst/>
                        </a:rPr>
                        <a:t>true</a:t>
                      </a:r>
                      <a:endParaRPr lang="es-ES" sz="1000" dirty="0">
                        <a:effectLst/>
                        <a:latin typeface="Calibri"/>
                        <a:ea typeface="Calibri"/>
                      </a:endParaRPr>
                    </a:p>
                  </a:txBody>
                  <a:tcPr marL="42391" marR="42391" marT="0" marB="0" anchor="b"/>
                </a:tc>
              </a:tr>
              <a:tr h="591743">
                <a:tc>
                  <a:txBody>
                    <a:bodyPr/>
                    <a:lstStyle/>
                    <a:p>
                      <a:pPr>
                        <a:spcAft>
                          <a:spcPts val="0"/>
                        </a:spcAft>
                      </a:pPr>
                      <a:r>
                        <a:rPr lang="es-ES" sz="1000">
                          <a:effectLst/>
                        </a:rPr>
                        <a:t>EutranFreqRelation </a:t>
                      </a:r>
                      <a:endParaRPr lang="es-ES" sz="1000">
                        <a:effectLst/>
                        <a:latin typeface="Calibri"/>
                        <a:ea typeface="Calibri"/>
                      </a:endParaRPr>
                    </a:p>
                  </a:txBody>
                  <a:tcPr marL="42391" marR="42391" marT="0" marB="0" anchor="b"/>
                </a:tc>
                <a:tc>
                  <a:txBody>
                    <a:bodyPr/>
                    <a:lstStyle/>
                    <a:p>
                      <a:pPr>
                        <a:spcAft>
                          <a:spcPts val="0"/>
                        </a:spcAft>
                      </a:pPr>
                      <a:r>
                        <a:rPr lang="es-ES" sz="1000">
                          <a:effectLst/>
                        </a:rPr>
                        <a:t>cellReselectionPriority</a:t>
                      </a:r>
                      <a:endParaRPr lang="es-ES" sz="1000">
                        <a:effectLst/>
                        <a:latin typeface="Calibri"/>
                        <a:ea typeface="Calibri"/>
                      </a:endParaRPr>
                    </a:p>
                  </a:txBody>
                  <a:tcPr marL="42391" marR="42391" marT="0" marB="0" anchor="b"/>
                </a:tc>
                <a:tc>
                  <a:txBody>
                    <a:bodyPr/>
                    <a:lstStyle/>
                    <a:p>
                      <a:pPr>
                        <a:spcAft>
                          <a:spcPts val="0"/>
                        </a:spcAft>
                      </a:pPr>
                      <a:r>
                        <a:rPr lang="es-ES" sz="1000" dirty="0" smtClean="0">
                          <a:effectLst/>
                        </a:rPr>
                        <a:t>L800: 5</a:t>
                      </a:r>
                    </a:p>
                    <a:p>
                      <a:pPr>
                        <a:spcAft>
                          <a:spcPts val="0"/>
                        </a:spcAft>
                      </a:pPr>
                      <a:r>
                        <a:rPr lang="es-ES" sz="1000" dirty="0" smtClean="0">
                          <a:effectLst/>
                        </a:rPr>
                        <a:t>L1800</a:t>
                      </a:r>
                      <a:r>
                        <a:rPr lang="es-ES" sz="1000" dirty="0">
                          <a:effectLst/>
                        </a:rPr>
                        <a:t>: </a:t>
                      </a:r>
                      <a:r>
                        <a:rPr lang="es-ES" sz="1000" dirty="0" smtClean="0">
                          <a:effectLst/>
                        </a:rPr>
                        <a:t>6</a:t>
                      </a:r>
                    </a:p>
                    <a:p>
                      <a:pPr>
                        <a:spcAft>
                          <a:spcPts val="0"/>
                        </a:spcAft>
                      </a:pPr>
                      <a:r>
                        <a:rPr lang="es-ES" sz="1000" dirty="0" smtClean="0">
                          <a:effectLst/>
                        </a:rPr>
                        <a:t>L2100: 5</a:t>
                      </a:r>
                      <a:r>
                        <a:rPr lang="es-ES" sz="1000" dirty="0">
                          <a:effectLst/>
                        </a:rPr>
                        <a:t/>
                      </a:r>
                      <a:br>
                        <a:rPr lang="es-ES" sz="1000" dirty="0">
                          <a:effectLst/>
                        </a:rPr>
                      </a:br>
                      <a:r>
                        <a:rPr lang="es-ES" sz="1000" dirty="0">
                          <a:effectLst/>
                        </a:rPr>
                        <a:t>L2600: </a:t>
                      </a:r>
                      <a:r>
                        <a:rPr lang="es-ES" sz="1000" dirty="0" smtClean="0">
                          <a:effectLst/>
                        </a:rPr>
                        <a:t>7</a:t>
                      </a:r>
                    </a:p>
                  </a:txBody>
                  <a:tcPr marL="42391" marR="42391" marT="0" marB="0" anchor="b"/>
                </a:tc>
              </a:tr>
              <a:tr h="591743">
                <a:tc>
                  <a:txBody>
                    <a:bodyPr/>
                    <a:lstStyle/>
                    <a:p>
                      <a:pPr>
                        <a:spcAft>
                          <a:spcPts val="0"/>
                        </a:spcAft>
                      </a:pPr>
                      <a:r>
                        <a:rPr lang="es-ES" sz="1000" dirty="0" err="1">
                          <a:effectLst/>
                        </a:rPr>
                        <a:t>EutranFreqRelation</a:t>
                      </a:r>
                      <a:r>
                        <a:rPr lang="es-ES" sz="1000" dirty="0">
                          <a:effectLst/>
                        </a:rPr>
                        <a:t> </a:t>
                      </a:r>
                      <a:endParaRPr lang="es-ES" sz="1000" dirty="0">
                        <a:effectLst/>
                        <a:latin typeface="Calibri"/>
                        <a:ea typeface="Calibri"/>
                      </a:endParaRPr>
                    </a:p>
                  </a:txBody>
                  <a:tcPr marL="42391" marR="42391" marT="0" marB="0" anchor="b"/>
                </a:tc>
                <a:tc>
                  <a:txBody>
                    <a:bodyPr/>
                    <a:lstStyle/>
                    <a:p>
                      <a:pPr>
                        <a:spcAft>
                          <a:spcPts val="0"/>
                        </a:spcAft>
                      </a:pPr>
                      <a:r>
                        <a:rPr lang="es-ES" sz="1000" dirty="0" err="1">
                          <a:effectLst/>
                        </a:rPr>
                        <a:t>eutranFrequencyRef</a:t>
                      </a:r>
                      <a:endParaRPr lang="es-ES" sz="1000" dirty="0">
                        <a:effectLst/>
                        <a:latin typeface="Calibri"/>
                        <a:ea typeface="Calibri"/>
                      </a:endParaRPr>
                    </a:p>
                  </a:txBody>
                  <a:tcPr marL="42391" marR="42391" marT="0" marB="0" anchor="b"/>
                </a:tc>
                <a:tc>
                  <a:txBody>
                    <a:bodyPr/>
                    <a:lstStyle/>
                    <a:p>
                      <a:pPr>
                        <a:spcAft>
                          <a:spcPts val="0"/>
                        </a:spcAft>
                      </a:pPr>
                      <a:r>
                        <a:rPr lang="es-ES" sz="1000" dirty="0" smtClean="0">
                          <a:effectLst/>
                        </a:rPr>
                        <a:t>L800: 6300</a:t>
                      </a:r>
                    </a:p>
                    <a:p>
                      <a:pPr>
                        <a:spcAft>
                          <a:spcPts val="0"/>
                        </a:spcAft>
                      </a:pPr>
                      <a:r>
                        <a:rPr lang="es-ES" sz="1000" dirty="0" smtClean="0">
                          <a:effectLst/>
                        </a:rPr>
                        <a:t>L1800</a:t>
                      </a:r>
                      <a:r>
                        <a:rPr lang="es-ES" sz="1000" dirty="0">
                          <a:effectLst/>
                        </a:rPr>
                        <a:t>: </a:t>
                      </a:r>
                      <a:r>
                        <a:rPr lang="es-ES" sz="1000" dirty="0" smtClean="0">
                          <a:effectLst/>
                        </a:rPr>
                        <a:t>1480</a:t>
                      </a:r>
                    </a:p>
                    <a:p>
                      <a:pPr>
                        <a:spcAft>
                          <a:spcPts val="0"/>
                        </a:spcAft>
                      </a:pPr>
                      <a:r>
                        <a:rPr lang="es-ES" sz="1000" dirty="0" smtClean="0">
                          <a:effectLst/>
                        </a:rPr>
                        <a:t>L2100: 326 /426 (10713/10763)</a:t>
                      </a:r>
                      <a:r>
                        <a:rPr lang="es-ES" sz="1000" dirty="0">
                          <a:effectLst/>
                        </a:rPr>
                        <a:t/>
                      </a:r>
                      <a:br>
                        <a:rPr lang="es-ES" sz="1000" dirty="0">
                          <a:effectLst/>
                        </a:rPr>
                      </a:br>
                      <a:r>
                        <a:rPr lang="es-ES" sz="1000" dirty="0">
                          <a:effectLst/>
                        </a:rPr>
                        <a:t>L2600: 3250</a:t>
                      </a:r>
                      <a:endParaRPr lang="es-ES" sz="1000" dirty="0">
                        <a:effectLst/>
                        <a:latin typeface="Calibri"/>
                        <a:ea typeface="Calibri"/>
                      </a:endParaRPr>
                    </a:p>
                  </a:txBody>
                  <a:tcPr marL="42391" marR="42391" marT="0" marB="0" anchor="b"/>
                </a:tc>
              </a:tr>
              <a:tr h="248618">
                <a:tc>
                  <a:txBody>
                    <a:bodyPr/>
                    <a:lstStyle/>
                    <a:p>
                      <a:pPr>
                        <a:spcAft>
                          <a:spcPts val="0"/>
                        </a:spcAft>
                      </a:pPr>
                      <a:r>
                        <a:rPr lang="es-ES" sz="1000" dirty="0" err="1">
                          <a:effectLst/>
                        </a:rPr>
                        <a:t>EutranFreqRelation</a:t>
                      </a:r>
                      <a:r>
                        <a:rPr lang="es-ES" sz="1000" dirty="0">
                          <a:effectLst/>
                        </a:rPr>
                        <a:t> </a:t>
                      </a:r>
                      <a:endParaRPr lang="es-ES" sz="1000" dirty="0">
                        <a:effectLst/>
                        <a:latin typeface="Calibri"/>
                        <a:ea typeface="Calibri"/>
                      </a:endParaRPr>
                    </a:p>
                  </a:txBody>
                  <a:tcPr marL="42391" marR="42391" marT="0" marB="0" anchor="b"/>
                </a:tc>
                <a:tc>
                  <a:txBody>
                    <a:bodyPr/>
                    <a:lstStyle/>
                    <a:p>
                      <a:pPr>
                        <a:spcAft>
                          <a:spcPts val="0"/>
                        </a:spcAft>
                      </a:pPr>
                      <a:r>
                        <a:rPr lang="es-ES" sz="1000" dirty="0" err="1">
                          <a:effectLst/>
                        </a:rPr>
                        <a:t>qRxLevMin</a:t>
                      </a:r>
                      <a:endParaRPr lang="es-ES" sz="1000" dirty="0">
                        <a:effectLst/>
                        <a:latin typeface="Calibri"/>
                        <a:ea typeface="Calibri"/>
                      </a:endParaRPr>
                    </a:p>
                  </a:txBody>
                  <a:tcPr marL="42391" marR="42391" marT="0" marB="0" anchor="b"/>
                </a:tc>
                <a:tc>
                  <a:txBody>
                    <a:bodyPr/>
                    <a:lstStyle/>
                    <a:p>
                      <a:pPr>
                        <a:spcAft>
                          <a:spcPts val="0"/>
                        </a:spcAft>
                      </a:pPr>
                      <a:r>
                        <a:rPr lang="es-ES" sz="1000" dirty="0">
                          <a:effectLst/>
                        </a:rPr>
                        <a:t>-120</a:t>
                      </a:r>
                      <a:endParaRPr lang="es-ES" sz="1000" dirty="0">
                        <a:effectLst/>
                        <a:latin typeface="Calibri"/>
                        <a:ea typeface="Calibri"/>
                      </a:endParaRPr>
                    </a:p>
                  </a:txBody>
                  <a:tcPr marL="42391" marR="42391" marT="0" marB="0" anchor="b"/>
                </a:tc>
              </a:tr>
              <a:tr h="591743">
                <a:tc>
                  <a:txBody>
                    <a:bodyPr/>
                    <a:lstStyle/>
                    <a:p>
                      <a:pPr>
                        <a:spcAft>
                          <a:spcPts val="0"/>
                        </a:spcAft>
                      </a:pPr>
                      <a:r>
                        <a:rPr lang="es-ES" sz="1000" dirty="0" err="1">
                          <a:effectLst/>
                        </a:rPr>
                        <a:t>EutranFreqRelation</a:t>
                      </a:r>
                      <a:r>
                        <a:rPr lang="es-ES" sz="1000" dirty="0">
                          <a:effectLst/>
                        </a:rPr>
                        <a:t> </a:t>
                      </a:r>
                      <a:endParaRPr lang="es-ES" sz="1000" dirty="0">
                        <a:effectLst/>
                        <a:latin typeface="Calibri"/>
                        <a:ea typeface="Calibri"/>
                      </a:endParaRPr>
                    </a:p>
                  </a:txBody>
                  <a:tcPr marL="42391" marR="42391" marT="0" marB="0" anchor="b"/>
                </a:tc>
                <a:tc>
                  <a:txBody>
                    <a:bodyPr/>
                    <a:lstStyle/>
                    <a:p>
                      <a:pPr>
                        <a:spcAft>
                          <a:spcPts val="0"/>
                        </a:spcAft>
                      </a:pPr>
                      <a:r>
                        <a:rPr lang="es-ES" sz="1000" dirty="0" err="1">
                          <a:effectLst/>
                        </a:rPr>
                        <a:t>threshHigh</a:t>
                      </a:r>
                      <a:endParaRPr lang="es-ES" sz="1000" dirty="0">
                        <a:effectLst/>
                        <a:latin typeface="Calibri"/>
                        <a:ea typeface="Calibri"/>
                      </a:endParaRPr>
                    </a:p>
                  </a:txBody>
                  <a:tcPr marL="42391" marR="42391" marT="0" marB="0" anchor="b"/>
                </a:tc>
                <a:tc>
                  <a:txBody>
                    <a:bodyPr/>
                    <a:lstStyle/>
                    <a:p>
                      <a:pPr>
                        <a:spcAft>
                          <a:spcPts val="0"/>
                        </a:spcAft>
                      </a:pPr>
                      <a:r>
                        <a:rPr lang="es-ES" sz="1000" dirty="0" smtClean="0">
                          <a:effectLst/>
                        </a:rPr>
                        <a:t>L800: 10</a:t>
                      </a:r>
                    </a:p>
                    <a:p>
                      <a:pPr>
                        <a:spcAft>
                          <a:spcPts val="0"/>
                        </a:spcAft>
                      </a:pPr>
                      <a:r>
                        <a:rPr lang="es-ES" sz="1000" dirty="0" smtClean="0">
                          <a:effectLst/>
                        </a:rPr>
                        <a:t>L1800</a:t>
                      </a:r>
                      <a:r>
                        <a:rPr lang="es-ES" sz="1000" dirty="0">
                          <a:effectLst/>
                        </a:rPr>
                        <a:t>: </a:t>
                      </a:r>
                      <a:r>
                        <a:rPr lang="es-ES" sz="1000" dirty="0" smtClean="0">
                          <a:effectLst/>
                        </a:rPr>
                        <a:t>8</a:t>
                      </a:r>
                    </a:p>
                    <a:p>
                      <a:pPr>
                        <a:spcAft>
                          <a:spcPts val="0"/>
                        </a:spcAft>
                      </a:pPr>
                      <a:r>
                        <a:rPr lang="es-ES" sz="1000" dirty="0" smtClean="0">
                          <a:effectLst/>
                        </a:rPr>
                        <a:t>L2100:</a:t>
                      </a:r>
                      <a:r>
                        <a:rPr lang="es-ES" sz="1000" baseline="0" dirty="0" smtClean="0">
                          <a:effectLst/>
                        </a:rPr>
                        <a:t> 10</a:t>
                      </a:r>
                      <a:r>
                        <a:rPr lang="es-ES" sz="1000" dirty="0">
                          <a:effectLst/>
                        </a:rPr>
                        <a:t/>
                      </a:r>
                      <a:br>
                        <a:rPr lang="es-ES" sz="1000" dirty="0">
                          <a:effectLst/>
                        </a:rPr>
                      </a:br>
                      <a:r>
                        <a:rPr lang="es-ES" sz="1000" dirty="0">
                          <a:effectLst/>
                        </a:rPr>
                        <a:t>L2600: </a:t>
                      </a:r>
                      <a:r>
                        <a:rPr lang="es-ES" sz="1000" dirty="0" smtClean="0">
                          <a:effectLst/>
                        </a:rPr>
                        <a:t>16</a:t>
                      </a:r>
                      <a:endParaRPr lang="es-ES" sz="1000" dirty="0">
                        <a:effectLst/>
                        <a:latin typeface="Calibri"/>
                        <a:ea typeface="Calibri"/>
                      </a:endParaRPr>
                    </a:p>
                  </a:txBody>
                  <a:tcPr marL="42391" marR="42391" marT="0" marB="0" anchor="b"/>
                </a:tc>
              </a:tr>
              <a:tr h="591743">
                <a:tc>
                  <a:txBody>
                    <a:bodyPr/>
                    <a:lstStyle/>
                    <a:p>
                      <a:pPr>
                        <a:spcAft>
                          <a:spcPts val="0"/>
                        </a:spcAft>
                      </a:pPr>
                      <a:r>
                        <a:rPr lang="es-ES" sz="1000" dirty="0" err="1">
                          <a:effectLst/>
                        </a:rPr>
                        <a:t>EutranFreqRelation</a:t>
                      </a:r>
                      <a:r>
                        <a:rPr lang="es-ES" sz="1000" dirty="0">
                          <a:effectLst/>
                        </a:rPr>
                        <a:t> </a:t>
                      </a:r>
                      <a:endParaRPr lang="es-ES" sz="1000" dirty="0">
                        <a:effectLst/>
                        <a:latin typeface="Calibri"/>
                        <a:ea typeface="Calibri"/>
                      </a:endParaRPr>
                    </a:p>
                  </a:txBody>
                  <a:tcPr marL="42391" marR="42391" marT="0" marB="0" anchor="b"/>
                </a:tc>
                <a:tc>
                  <a:txBody>
                    <a:bodyPr/>
                    <a:lstStyle/>
                    <a:p>
                      <a:pPr>
                        <a:spcAft>
                          <a:spcPts val="0"/>
                        </a:spcAft>
                      </a:pPr>
                      <a:r>
                        <a:rPr lang="es-ES" sz="1000" dirty="0" err="1">
                          <a:effectLst/>
                        </a:rPr>
                        <a:t>redirectionOrder</a:t>
                      </a:r>
                      <a:endParaRPr lang="es-ES" sz="1000" dirty="0">
                        <a:effectLst/>
                        <a:latin typeface="Calibri"/>
                        <a:ea typeface="Calibri"/>
                      </a:endParaRPr>
                    </a:p>
                  </a:txBody>
                  <a:tcPr marL="42391" marR="42391" marT="0" marB="0" anchor="b"/>
                </a:tc>
                <a:tc>
                  <a:txBody>
                    <a:bodyPr/>
                    <a:lstStyle/>
                    <a:p>
                      <a:pPr>
                        <a:spcAft>
                          <a:spcPts val="0"/>
                        </a:spcAft>
                      </a:pPr>
                      <a:r>
                        <a:rPr lang="es-ES" sz="1000" dirty="0" smtClean="0">
                          <a:effectLst/>
                        </a:rPr>
                        <a:t>L800: 1</a:t>
                      </a:r>
                    </a:p>
                    <a:p>
                      <a:pPr>
                        <a:spcAft>
                          <a:spcPts val="0"/>
                        </a:spcAft>
                      </a:pPr>
                      <a:r>
                        <a:rPr lang="es-ES" sz="1000" dirty="0" smtClean="0">
                          <a:effectLst/>
                        </a:rPr>
                        <a:t>L1800</a:t>
                      </a:r>
                      <a:r>
                        <a:rPr lang="es-ES" sz="1000" dirty="0">
                          <a:effectLst/>
                        </a:rPr>
                        <a:t>: </a:t>
                      </a:r>
                      <a:r>
                        <a:rPr lang="es-ES" sz="1000" dirty="0" smtClean="0">
                          <a:effectLst/>
                        </a:rPr>
                        <a:t>2</a:t>
                      </a:r>
                    </a:p>
                    <a:p>
                      <a:pPr>
                        <a:spcAft>
                          <a:spcPts val="0"/>
                        </a:spcAft>
                      </a:pPr>
                      <a:r>
                        <a:rPr lang="es-ES" sz="1000" dirty="0" smtClean="0">
                          <a:effectLst/>
                        </a:rPr>
                        <a:t>L2100:  3</a:t>
                      </a:r>
                      <a:r>
                        <a:rPr lang="es-ES" sz="1000" dirty="0">
                          <a:effectLst/>
                        </a:rPr>
                        <a:t/>
                      </a:r>
                      <a:br>
                        <a:rPr lang="es-ES" sz="1000" dirty="0">
                          <a:effectLst/>
                        </a:rPr>
                      </a:br>
                      <a:r>
                        <a:rPr lang="es-ES" sz="1000" dirty="0">
                          <a:effectLst/>
                        </a:rPr>
                        <a:t>L2600: </a:t>
                      </a:r>
                      <a:r>
                        <a:rPr lang="es-ES" sz="1000" dirty="0" smtClean="0">
                          <a:effectLst/>
                        </a:rPr>
                        <a:t>4</a:t>
                      </a:r>
                      <a:endParaRPr lang="es-ES" sz="1000" dirty="0">
                        <a:effectLst/>
                        <a:latin typeface="Calibri"/>
                        <a:ea typeface="Calibri"/>
                      </a:endParaRPr>
                    </a:p>
                  </a:txBody>
                  <a:tcPr marL="42391" marR="42391" marT="0" marB="0" anchor="b"/>
                </a:tc>
              </a:tr>
              <a:tr h="359241">
                <a:tc>
                  <a:txBody>
                    <a:bodyPr/>
                    <a:lstStyle/>
                    <a:p>
                      <a:pPr>
                        <a:spcAft>
                          <a:spcPts val="0"/>
                        </a:spcAft>
                      </a:pPr>
                      <a:r>
                        <a:rPr lang="es-ES" sz="1000" dirty="0" err="1" smtClean="0">
                          <a:effectLst/>
                          <a:latin typeface="Calibri"/>
                          <a:ea typeface="Calibri"/>
                        </a:rPr>
                        <a:t>UtranCell</a:t>
                      </a:r>
                      <a:endParaRPr lang="es-ES" sz="1000" dirty="0">
                        <a:effectLst/>
                        <a:latin typeface="Calibri"/>
                        <a:ea typeface="Calibri"/>
                      </a:endParaRPr>
                    </a:p>
                  </a:txBody>
                  <a:tcPr marL="42391" marR="42391" marT="0" marB="0" anchor="b"/>
                </a:tc>
                <a:tc>
                  <a:txBody>
                    <a:bodyPr/>
                    <a:lstStyle/>
                    <a:p>
                      <a:pPr>
                        <a:spcAft>
                          <a:spcPts val="0"/>
                        </a:spcAft>
                      </a:pPr>
                      <a:r>
                        <a:rPr lang="es-ES" sz="1000" dirty="0" err="1" smtClean="0">
                          <a:effectLst/>
                          <a:latin typeface="Calibri"/>
                          <a:ea typeface="Calibri"/>
                        </a:rPr>
                        <a:t>dmcrEnabled</a:t>
                      </a:r>
                      <a:endParaRPr lang="es-ES" sz="1000" dirty="0">
                        <a:effectLst/>
                        <a:latin typeface="Calibri"/>
                        <a:ea typeface="Calibri"/>
                      </a:endParaRPr>
                    </a:p>
                  </a:txBody>
                  <a:tcPr marL="42391" marR="42391" marT="0" marB="0" anchor="b"/>
                </a:tc>
                <a:tc>
                  <a:txBody>
                    <a:bodyPr/>
                    <a:lstStyle/>
                    <a:p>
                      <a:pPr>
                        <a:spcAft>
                          <a:spcPts val="0"/>
                        </a:spcAft>
                      </a:pPr>
                      <a:r>
                        <a:rPr lang="es-ES" sz="1000" dirty="0" smtClean="0">
                          <a:effectLst/>
                          <a:latin typeface="Calibri"/>
                          <a:ea typeface="Calibri"/>
                        </a:rPr>
                        <a:t>1</a:t>
                      </a:r>
                      <a:endParaRPr lang="es-ES" sz="1000" dirty="0">
                        <a:effectLst/>
                        <a:latin typeface="Calibri"/>
                        <a:ea typeface="Calibri"/>
                      </a:endParaRPr>
                    </a:p>
                  </a:txBody>
                  <a:tcPr marL="42391" marR="42391" marT="0" marB="0" anchor="b"/>
                </a:tc>
              </a:tr>
            </a:tbl>
          </a:graphicData>
        </a:graphic>
      </p:graphicFrame>
    </p:spTree>
    <p:extLst>
      <p:ext uri="{BB962C8B-B14F-4D97-AF65-F5344CB8AC3E}">
        <p14:creationId xmlns:p14="http://schemas.microsoft.com/office/powerpoint/2010/main" val="27955615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Adecuación de la red 3G (II)</a:t>
            </a:r>
            <a:r>
              <a:rPr lang="es-ES" dirty="0"/>
              <a:t> zonas </a:t>
            </a:r>
            <a:r>
              <a:rPr lang="es-ES" i="1" u="sng" dirty="0"/>
              <a:t>ROJA</a:t>
            </a:r>
            <a:r>
              <a:rPr lang="es-ES" dirty="0"/>
              <a:t> y </a:t>
            </a:r>
            <a:r>
              <a:rPr lang="es-ES" i="1" u="sng" dirty="0">
                <a:solidFill>
                  <a:srgbClr val="FFC000"/>
                </a:solidFill>
              </a:rPr>
              <a:t>NARANJA</a:t>
            </a:r>
            <a:endParaRPr lang="es-ES" dirty="0">
              <a:cs typeface="Arial" charset="0"/>
            </a:endParaRPr>
          </a:p>
        </p:txBody>
      </p:sp>
      <p:sp>
        <p:nvSpPr>
          <p:cNvPr id="3" name="2 Marcador de contenido"/>
          <p:cNvSpPr>
            <a:spLocks noGrp="1"/>
          </p:cNvSpPr>
          <p:nvPr>
            <p:ph idx="1"/>
          </p:nvPr>
        </p:nvSpPr>
        <p:spPr>
          <a:xfrm>
            <a:off x="445325" y="853429"/>
            <a:ext cx="8398424" cy="4895851"/>
          </a:xfrm>
        </p:spPr>
        <p:txBody>
          <a:bodyPr/>
          <a:lstStyle/>
          <a:p>
            <a:r>
              <a:rPr lang="es-ES" sz="1600" dirty="0" smtClean="0"/>
              <a:t>Si en el </a:t>
            </a:r>
            <a:r>
              <a:rPr lang="es-ES" sz="1600" dirty="0" err="1" smtClean="0"/>
              <a:t>site</a:t>
            </a:r>
            <a:r>
              <a:rPr lang="es-ES" sz="1600" dirty="0" smtClean="0"/>
              <a:t> no había LTE previo hay que activar el </a:t>
            </a:r>
            <a:r>
              <a:rPr lang="es-ES" sz="1600" dirty="0" err="1" smtClean="0"/>
              <a:t>Release</a:t>
            </a:r>
            <a:r>
              <a:rPr lang="es-ES" sz="1600" dirty="0" smtClean="0"/>
              <a:t> </a:t>
            </a:r>
            <a:r>
              <a:rPr lang="es-ES" sz="1600" dirty="0" err="1" smtClean="0"/>
              <a:t>with</a:t>
            </a:r>
            <a:r>
              <a:rPr lang="es-ES" sz="1600" dirty="0" smtClean="0"/>
              <a:t> </a:t>
            </a:r>
            <a:r>
              <a:rPr lang="es-ES" sz="1600" dirty="0" err="1" smtClean="0"/>
              <a:t>Redirect</a:t>
            </a:r>
            <a:r>
              <a:rPr lang="es-ES" sz="1600" dirty="0" smtClean="0"/>
              <a:t> en la red 3G, para que la llamada de voz que ha hecho CS </a:t>
            </a:r>
            <a:r>
              <a:rPr lang="es-ES" sz="1600" dirty="0" err="1" smtClean="0"/>
              <a:t>Fallback</a:t>
            </a:r>
            <a:r>
              <a:rPr lang="es-ES" sz="1600" dirty="0" smtClean="0"/>
              <a:t> pueda retornar rápidamente a 4G. Esto se configura sólo en las celdas 3G que tienen </a:t>
            </a:r>
            <a:r>
              <a:rPr lang="es-ES" sz="1600" dirty="0" err="1" smtClean="0"/>
              <a:t>coubicado</a:t>
            </a:r>
            <a:r>
              <a:rPr lang="es-ES" sz="1600" dirty="0" smtClean="0"/>
              <a:t> un 4G.</a:t>
            </a:r>
          </a:p>
          <a:p>
            <a:r>
              <a:rPr lang="es-ES" sz="1600" b="1" u="sng" dirty="0" smtClean="0">
                <a:solidFill>
                  <a:srgbClr val="FF0000"/>
                </a:solidFill>
              </a:rPr>
              <a:t>En entorno 4G </a:t>
            </a:r>
            <a:r>
              <a:rPr lang="es-ES" sz="1600" b="1" u="sng" dirty="0" err="1" smtClean="0">
                <a:solidFill>
                  <a:srgbClr val="FF0000"/>
                </a:solidFill>
              </a:rPr>
              <a:t>Sharing</a:t>
            </a:r>
            <a:r>
              <a:rPr lang="es-ES" sz="1600" b="1" u="sng" dirty="0" smtClean="0">
                <a:solidFill>
                  <a:srgbClr val="FF0000"/>
                </a:solidFill>
              </a:rPr>
              <a:t>, mientras el 4G no tenga 3G Vodafone </a:t>
            </a:r>
            <a:r>
              <a:rPr lang="es-ES" sz="1600" b="1" u="sng" dirty="0" err="1" smtClean="0">
                <a:solidFill>
                  <a:srgbClr val="FF0000"/>
                </a:solidFill>
              </a:rPr>
              <a:t>Cosector</a:t>
            </a:r>
            <a:r>
              <a:rPr lang="es-ES" sz="1600" b="1" u="sng" dirty="0" smtClean="0">
                <a:solidFill>
                  <a:srgbClr val="FF0000"/>
                </a:solidFill>
              </a:rPr>
              <a:t>, no se activa el </a:t>
            </a:r>
            <a:r>
              <a:rPr lang="es-ES" sz="1600" b="1" u="sng" dirty="0" err="1">
                <a:solidFill>
                  <a:srgbClr val="FF0000"/>
                </a:solidFill>
              </a:rPr>
              <a:t>Release</a:t>
            </a:r>
            <a:r>
              <a:rPr lang="es-ES" sz="1600" b="1" u="sng" dirty="0">
                <a:solidFill>
                  <a:srgbClr val="FF0000"/>
                </a:solidFill>
              </a:rPr>
              <a:t> </a:t>
            </a:r>
            <a:r>
              <a:rPr lang="es-ES" sz="1600" b="1" u="sng" dirty="0" err="1">
                <a:solidFill>
                  <a:srgbClr val="FF0000"/>
                </a:solidFill>
              </a:rPr>
              <a:t>with</a:t>
            </a:r>
            <a:r>
              <a:rPr lang="es-ES" sz="1600" b="1" u="sng" dirty="0">
                <a:solidFill>
                  <a:srgbClr val="FF0000"/>
                </a:solidFill>
              </a:rPr>
              <a:t> </a:t>
            </a:r>
            <a:r>
              <a:rPr lang="es-ES" sz="1600" b="1" u="sng" dirty="0" err="1">
                <a:solidFill>
                  <a:srgbClr val="FF0000"/>
                </a:solidFill>
              </a:rPr>
              <a:t>Redirect</a:t>
            </a:r>
            <a:r>
              <a:rPr lang="es-ES" sz="1600" b="1" u="sng" dirty="0">
                <a:solidFill>
                  <a:srgbClr val="FF0000"/>
                </a:solidFill>
              </a:rPr>
              <a:t> </a:t>
            </a:r>
            <a:endParaRPr lang="es-ES" sz="1600" b="1" u="sng" dirty="0" smtClean="0">
              <a:solidFill>
                <a:srgbClr val="FF0000"/>
              </a:solidFill>
            </a:endParaRPr>
          </a:p>
          <a:p>
            <a:endParaRPr lang="es-ES" sz="1600" dirty="0"/>
          </a:p>
          <a:p>
            <a:endParaRPr lang="es-ES" sz="1600" dirty="0" smtClean="0"/>
          </a:p>
          <a:p>
            <a:endParaRPr lang="es-ES" sz="1600" dirty="0"/>
          </a:p>
          <a:p>
            <a:endParaRPr lang="es-ES" sz="1600" dirty="0" smtClean="0"/>
          </a:p>
          <a:p>
            <a:endParaRPr lang="es-ES" sz="1600" dirty="0"/>
          </a:p>
          <a:p>
            <a:endParaRPr lang="es-ES" sz="1600" dirty="0" smtClean="0"/>
          </a:p>
          <a:p>
            <a:r>
              <a:rPr lang="es-ES" sz="1600" dirty="0" smtClean="0"/>
              <a:t>Nota: también habría que cambiar los siguientes parámetros:</a:t>
            </a:r>
          </a:p>
          <a:p>
            <a:pPr lvl="1"/>
            <a:r>
              <a:rPr lang="es-ES" sz="1200" dirty="0"/>
              <a:t>Sid sib18 sib18RepPeriod=128,sib18StartPos=118</a:t>
            </a:r>
          </a:p>
          <a:p>
            <a:pPr lvl="1"/>
            <a:r>
              <a:rPr lang="es-ES" sz="1200" dirty="0"/>
              <a:t>Sid sib19 sib19RepPeriod=128,sib19StartPos=122</a:t>
            </a:r>
          </a:p>
          <a:p>
            <a:pPr lvl="1"/>
            <a:r>
              <a:rPr lang="es-ES" sz="1200" dirty="0"/>
              <a:t>Sid </a:t>
            </a:r>
            <a:r>
              <a:rPr lang="es-ES" sz="1200" dirty="0" err="1"/>
              <a:t>schedulingBlockEnabled</a:t>
            </a:r>
            <a:r>
              <a:rPr lang="es-ES" sz="1200" dirty="0"/>
              <a:t>  </a:t>
            </a:r>
            <a:r>
              <a:rPr lang="es-ES" sz="1200" dirty="0" smtClean="0"/>
              <a:t>1</a:t>
            </a:r>
            <a:endParaRPr lang="es-ES" sz="12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38</a:t>
            </a:fld>
            <a:endParaRPr lang="en-GB" dirty="0"/>
          </a:p>
        </p:txBody>
      </p:sp>
      <p:graphicFrame>
        <p:nvGraphicFramePr>
          <p:cNvPr id="7" name="6 Tabla"/>
          <p:cNvGraphicFramePr>
            <a:graphicFrameLocks noGrp="1"/>
          </p:cNvGraphicFramePr>
          <p:nvPr>
            <p:extLst>
              <p:ext uri="{D42A27DB-BD31-4B8C-83A1-F6EECF244321}">
                <p14:modId xmlns:p14="http://schemas.microsoft.com/office/powerpoint/2010/main" val="4262992199"/>
              </p:ext>
            </p:extLst>
          </p:nvPr>
        </p:nvGraphicFramePr>
        <p:xfrm>
          <a:off x="1094400" y="2468151"/>
          <a:ext cx="6898341" cy="1655631"/>
        </p:xfrm>
        <a:graphic>
          <a:graphicData uri="http://schemas.openxmlformats.org/drawingml/2006/table">
            <a:tbl>
              <a:tblPr firstRow="1" firstCol="1" bandRow="1">
                <a:tableStyleId>{5C22544A-7EE6-4342-B048-85BDC9FD1C3A}</a:tableStyleId>
              </a:tblPr>
              <a:tblGrid>
                <a:gridCol w="2299447"/>
                <a:gridCol w="2299447"/>
                <a:gridCol w="2299447"/>
              </a:tblGrid>
              <a:tr h="333375">
                <a:tc>
                  <a:txBody>
                    <a:bodyPr/>
                    <a:lstStyle/>
                    <a:p>
                      <a:pPr algn="ctr" fontAlgn="ctr"/>
                      <a:r>
                        <a:rPr lang="es-ES" sz="1000" u="none" strike="noStrike" dirty="0">
                          <a:effectLst/>
                        </a:rPr>
                        <a:t>MOC</a:t>
                      </a:r>
                      <a:endParaRPr lang="es-ES" sz="1000" b="1" i="0" u="none" strike="noStrike" dirty="0">
                        <a:solidFill>
                          <a:srgbClr val="000000"/>
                        </a:solidFill>
                        <a:effectLst/>
                        <a:latin typeface="Arial"/>
                      </a:endParaRPr>
                    </a:p>
                  </a:txBody>
                  <a:tcPr marL="9525" marR="9525" marT="9525" marB="0" anchor="ctr"/>
                </a:tc>
                <a:tc>
                  <a:txBody>
                    <a:bodyPr/>
                    <a:lstStyle/>
                    <a:p>
                      <a:pPr algn="ctr" fontAlgn="ctr"/>
                      <a:r>
                        <a:rPr lang="es-ES" sz="1000" u="none" strike="noStrike" dirty="0" err="1">
                          <a:effectLst/>
                        </a:rPr>
                        <a:t>Parameter</a:t>
                      </a:r>
                      <a:endParaRPr lang="es-ES" sz="1000" b="1" i="0" u="none" strike="noStrike" dirty="0">
                        <a:solidFill>
                          <a:srgbClr val="000000"/>
                        </a:solidFill>
                        <a:effectLst/>
                        <a:latin typeface="Arial"/>
                      </a:endParaRPr>
                    </a:p>
                  </a:txBody>
                  <a:tcPr marL="9525" marR="9525" marT="9525" marB="0" anchor="ctr"/>
                </a:tc>
                <a:tc>
                  <a:txBody>
                    <a:bodyPr/>
                    <a:lstStyle/>
                    <a:p>
                      <a:pPr algn="ctr" fontAlgn="ctr"/>
                      <a:r>
                        <a:rPr lang="es-ES" sz="1000" u="none" strike="noStrike">
                          <a:effectLst/>
                        </a:rPr>
                        <a:t>Vodafone Value</a:t>
                      </a:r>
                      <a:endParaRPr lang="es-ES" sz="1000" b="1" i="0" u="none" strike="noStrike">
                        <a:solidFill>
                          <a:srgbClr val="000000"/>
                        </a:solidFill>
                        <a:effectLst/>
                        <a:latin typeface="Arial"/>
                      </a:endParaRPr>
                    </a:p>
                  </a:txBody>
                  <a:tcPr marL="9525" marR="9525" marT="9525" marB="0" anchor="ctr"/>
                </a:tc>
              </a:tr>
              <a:tr h="201463">
                <a:tc>
                  <a:txBody>
                    <a:bodyPr/>
                    <a:lstStyle/>
                    <a:p>
                      <a:pPr algn="l" fontAlgn="ctr"/>
                      <a:r>
                        <a:rPr lang="es-ES" sz="1000" u="none" strike="noStrike">
                          <a:effectLst/>
                        </a:rPr>
                        <a:t>UtranCell</a:t>
                      </a:r>
                      <a:endParaRPr lang="es-ES" sz="1000" b="0" i="0" u="none" strike="noStrike">
                        <a:solidFill>
                          <a:srgbClr val="000000"/>
                        </a:solidFill>
                        <a:effectLst/>
                        <a:latin typeface="Arial"/>
                      </a:endParaRPr>
                    </a:p>
                  </a:txBody>
                  <a:tcPr marL="9525" marR="9525" marT="9525" marB="0" anchor="ctr"/>
                </a:tc>
                <a:tc>
                  <a:txBody>
                    <a:bodyPr/>
                    <a:lstStyle/>
                    <a:p>
                      <a:pPr algn="l" fontAlgn="ctr"/>
                      <a:r>
                        <a:rPr lang="es-ES" sz="1000" u="none" strike="noStrike" dirty="0" err="1">
                          <a:effectLst/>
                        </a:rPr>
                        <a:t>r</a:t>
                      </a:r>
                      <a:r>
                        <a:rPr lang="es-ES" sz="1000" u="none" strike="noStrike" dirty="0" err="1" smtClean="0">
                          <a:effectLst/>
                        </a:rPr>
                        <a:t>eleaseRedirect</a:t>
                      </a:r>
                      <a:endParaRPr lang="es-ES" sz="1000" b="0" i="0" u="none" strike="noStrike" dirty="0">
                        <a:solidFill>
                          <a:srgbClr val="000000"/>
                        </a:solidFill>
                        <a:effectLst/>
                        <a:latin typeface="Arial"/>
                      </a:endParaRPr>
                    </a:p>
                  </a:txBody>
                  <a:tcPr marL="9525" marR="9525" marT="9525" marB="0" anchor="ctr"/>
                </a:tc>
                <a:tc>
                  <a:txBody>
                    <a:bodyPr/>
                    <a:lstStyle/>
                    <a:p>
                      <a:pPr algn="ctr" fontAlgn="ctr"/>
                      <a:r>
                        <a:rPr lang="es-ES" sz="1000" u="none" strike="noStrike" dirty="0">
                          <a:effectLst/>
                        </a:rPr>
                        <a:t>1</a:t>
                      </a:r>
                      <a:endParaRPr lang="es-ES" sz="1000" b="0" i="0" u="none" strike="noStrike" dirty="0">
                        <a:solidFill>
                          <a:srgbClr val="000000"/>
                        </a:solidFill>
                        <a:effectLst/>
                        <a:latin typeface="Arial"/>
                      </a:endParaRPr>
                    </a:p>
                  </a:txBody>
                  <a:tcPr marL="9525" marR="9525" marT="9525" marB="0" anchor="ctr"/>
                </a:tc>
              </a:tr>
              <a:tr h="227348">
                <a:tc rowSpan="6">
                  <a:txBody>
                    <a:bodyPr/>
                    <a:lstStyle/>
                    <a:p>
                      <a:pPr algn="l" fontAlgn="ctr"/>
                      <a:r>
                        <a:rPr lang="es-ES" sz="1000" u="none" strike="noStrike">
                          <a:effectLst/>
                        </a:rPr>
                        <a:t>UtranCell</a:t>
                      </a:r>
                      <a:endParaRPr lang="es-ES" sz="1000" b="0" i="0" u="none" strike="noStrike">
                        <a:solidFill>
                          <a:srgbClr val="000000"/>
                        </a:solidFill>
                        <a:effectLst/>
                        <a:latin typeface="Arial"/>
                      </a:endParaRPr>
                    </a:p>
                  </a:txBody>
                  <a:tcPr marL="9525" marR="9525" marT="9525" marB="0" anchor="ctr"/>
                </a:tc>
                <a:tc rowSpan="6">
                  <a:txBody>
                    <a:bodyPr/>
                    <a:lstStyle/>
                    <a:p>
                      <a:pPr algn="l" fontAlgn="ctr"/>
                      <a:r>
                        <a:rPr lang="es-ES" sz="1000" u="none" strike="noStrike" dirty="0" err="1">
                          <a:effectLst/>
                        </a:rPr>
                        <a:t>releaseRedirectEutraTriggers</a:t>
                      </a:r>
                      <a:r>
                        <a:rPr lang="es-ES" sz="1000" u="none" strike="noStrike" dirty="0">
                          <a:effectLst/>
                        </a:rPr>
                        <a:t> {6}</a:t>
                      </a:r>
                      <a:endParaRPr lang="es-ES" sz="1000" b="0" i="0" u="none" strike="noStrike" dirty="0">
                        <a:solidFill>
                          <a:srgbClr val="000000"/>
                        </a:solidFill>
                        <a:effectLst/>
                        <a:latin typeface="Arial"/>
                      </a:endParaRPr>
                    </a:p>
                  </a:txBody>
                  <a:tcPr marL="9525" marR="9525" marT="9525" marB="0" anchor="ctr"/>
                </a:tc>
                <a:tc>
                  <a:txBody>
                    <a:bodyPr/>
                    <a:lstStyle/>
                    <a:p>
                      <a:pPr algn="ctr" fontAlgn="ctr"/>
                      <a:r>
                        <a:rPr lang="en-GB" sz="1000" u="none" strike="noStrike" dirty="0" err="1">
                          <a:effectLst/>
                        </a:rPr>
                        <a:t>csFallbackCsRelease</a:t>
                      </a:r>
                      <a:r>
                        <a:rPr lang="en-GB" sz="1000" u="none" strike="noStrike" dirty="0">
                          <a:effectLst/>
                        </a:rPr>
                        <a:t>: 1</a:t>
                      </a:r>
                      <a:endParaRPr lang="es-ES" sz="1000" b="0" i="0" u="none" strike="noStrike" dirty="0">
                        <a:solidFill>
                          <a:srgbClr val="000000"/>
                        </a:solidFill>
                        <a:effectLst/>
                        <a:latin typeface="Arial"/>
                      </a:endParaRPr>
                    </a:p>
                  </a:txBody>
                  <a:tcPr marL="9525" marR="9525" marT="9525" marB="0" anchor="ctr"/>
                </a:tc>
              </a:tr>
              <a:tr h="182880">
                <a:tc vMerge="1">
                  <a:txBody>
                    <a:bodyPr/>
                    <a:lstStyle/>
                    <a:p>
                      <a:endParaRPr lang="es-ES"/>
                    </a:p>
                  </a:txBody>
                  <a:tcPr/>
                </a:tc>
                <a:tc vMerge="1">
                  <a:txBody>
                    <a:bodyPr/>
                    <a:lstStyle/>
                    <a:p>
                      <a:endParaRPr lang="es-ES"/>
                    </a:p>
                  </a:txBody>
                  <a:tcPr/>
                </a:tc>
                <a:tc>
                  <a:txBody>
                    <a:bodyPr/>
                    <a:lstStyle/>
                    <a:p>
                      <a:pPr algn="ctr" fontAlgn="ctr"/>
                      <a:r>
                        <a:rPr lang="es-ES" sz="1000" u="none" strike="noStrike" dirty="0" err="1">
                          <a:effectLst/>
                        </a:rPr>
                        <a:t>csFallbackDchToFach</a:t>
                      </a:r>
                      <a:r>
                        <a:rPr lang="es-ES" sz="1000" u="none" strike="noStrike" dirty="0">
                          <a:effectLst/>
                        </a:rPr>
                        <a:t>: 0</a:t>
                      </a:r>
                      <a:endParaRPr lang="es-ES" sz="1000" b="0" i="0" u="none" strike="noStrike" dirty="0">
                        <a:solidFill>
                          <a:srgbClr val="000000"/>
                        </a:solidFill>
                        <a:effectLst/>
                        <a:latin typeface="Arial"/>
                      </a:endParaRPr>
                    </a:p>
                  </a:txBody>
                  <a:tcPr marL="9525" marR="9525" marT="9525" marB="0" anchor="ctr"/>
                </a:tc>
              </a:tr>
              <a:tr h="182880">
                <a:tc vMerge="1">
                  <a:txBody>
                    <a:bodyPr/>
                    <a:lstStyle/>
                    <a:p>
                      <a:endParaRPr lang="es-ES"/>
                    </a:p>
                  </a:txBody>
                  <a:tcPr/>
                </a:tc>
                <a:tc vMerge="1">
                  <a:txBody>
                    <a:bodyPr/>
                    <a:lstStyle/>
                    <a:p>
                      <a:endParaRPr lang="es-ES"/>
                    </a:p>
                  </a:txBody>
                  <a:tcPr/>
                </a:tc>
                <a:tc>
                  <a:txBody>
                    <a:bodyPr/>
                    <a:lstStyle/>
                    <a:p>
                      <a:pPr algn="ctr" fontAlgn="ctr"/>
                      <a:r>
                        <a:rPr lang="es-ES" sz="1000" u="none" strike="noStrike" dirty="0" err="1">
                          <a:effectLst/>
                        </a:rPr>
                        <a:t>dchToFach</a:t>
                      </a:r>
                      <a:r>
                        <a:rPr lang="es-ES" sz="1000" u="none" strike="noStrike" dirty="0">
                          <a:effectLst/>
                        </a:rPr>
                        <a:t>: 0</a:t>
                      </a:r>
                      <a:endParaRPr lang="es-ES" sz="1000" b="0" i="0" u="none" strike="noStrike" dirty="0">
                        <a:solidFill>
                          <a:srgbClr val="000000"/>
                        </a:solidFill>
                        <a:effectLst/>
                        <a:latin typeface="Arial"/>
                      </a:endParaRPr>
                    </a:p>
                  </a:txBody>
                  <a:tcPr marL="9525" marR="9525" marT="9525" marB="0" anchor="ctr"/>
                </a:tc>
              </a:tr>
              <a:tr h="190500">
                <a:tc vMerge="1">
                  <a:txBody>
                    <a:bodyPr/>
                    <a:lstStyle/>
                    <a:p>
                      <a:endParaRPr lang="es-ES"/>
                    </a:p>
                  </a:txBody>
                  <a:tcPr/>
                </a:tc>
                <a:tc vMerge="1">
                  <a:txBody>
                    <a:bodyPr/>
                    <a:lstStyle/>
                    <a:p>
                      <a:endParaRPr lang="es-ES"/>
                    </a:p>
                  </a:txBody>
                  <a:tcPr/>
                </a:tc>
                <a:tc>
                  <a:txBody>
                    <a:bodyPr/>
                    <a:lstStyle/>
                    <a:p>
                      <a:pPr algn="ctr" fontAlgn="ctr"/>
                      <a:r>
                        <a:rPr lang="es-ES" sz="1000" u="none" strike="noStrike" dirty="0" err="1">
                          <a:effectLst/>
                        </a:rPr>
                        <a:t>fachToUra</a:t>
                      </a:r>
                      <a:r>
                        <a:rPr lang="es-ES" sz="1000" u="none" strike="noStrike" dirty="0">
                          <a:effectLst/>
                        </a:rPr>
                        <a:t>: 0</a:t>
                      </a:r>
                      <a:endParaRPr lang="es-ES" sz="1000" b="0" i="0" u="none" strike="noStrike" dirty="0">
                        <a:solidFill>
                          <a:srgbClr val="000000"/>
                        </a:solidFill>
                        <a:effectLst/>
                        <a:latin typeface="Arial"/>
                      </a:endParaRPr>
                    </a:p>
                  </a:txBody>
                  <a:tcPr marL="9525" marR="9525" marT="9525" marB="0" anchor="ctr"/>
                </a:tc>
              </a:tr>
              <a:tr h="175260">
                <a:tc vMerge="1">
                  <a:txBody>
                    <a:bodyPr/>
                    <a:lstStyle/>
                    <a:p>
                      <a:endParaRPr lang="es-ES"/>
                    </a:p>
                  </a:txBody>
                  <a:tcPr/>
                </a:tc>
                <a:tc vMerge="1">
                  <a:txBody>
                    <a:bodyPr/>
                    <a:lstStyle/>
                    <a:p>
                      <a:endParaRPr lang="es-ES"/>
                    </a:p>
                  </a:txBody>
                  <a:tcPr/>
                </a:tc>
                <a:tc>
                  <a:txBody>
                    <a:bodyPr/>
                    <a:lstStyle/>
                    <a:p>
                      <a:pPr algn="ctr" fontAlgn="ctr"/>
                      <a:r>
                        <a:rPr lang="es-ES" sz="1000" u="none" strike="noStrike" dirty="0" err="1">
                          <a:effectLst/>
                        </a:rPr>
                        <a:t>fastDormancy</a:t>
                      </a:r>
                      <a:r>
                        <a:rPr lang="es-ES" sz="1000" u="none" strike="noStrike" dirty="0">
                          <a:effectLst/>
                        </a:rPr>
                        <a:t>: 0</a:t>
                      </a:r>
                      <a:endParaRPr lang="es-ES" sz="1000" b="0" i="0" u="none" strike="noStrike" dirty="0">
                        <a:solidFill>
                          <a:srgbClr val="000000"/>
                        </a:solidFill>
                        <a:effectLst/>
                        <a:latin typeface="Arial"/>
                      </a:endParaRPr>
                    </a:p>
                  </a:txBody>
                  <a:tcPr marL="9525" marR="9525" marT="9525" marB="0" anchor="ctr"/>
                </a:tc>
              </a:tr>
              <a:tr h="0">
                <a:tc vMerge="1">
                  <a:txBody>
                    <a:bodyPr/>
                    <a:lstStyle/>
                    <a:p>
                      <a:endParaRPr lang="es-ES"/>
                    </a:p>
                  </a:txBody>
                  <a:tcPr/>
                </a:tc>
                <a:tc vMerge="1">
                  <a:txBody>
                    <a:bodyPr/>
                    <a:lstStyle/>
                    <a:p>
                      <a:endParaRPr lang="es-ES"/>
                    </a:p>
                  </a:txBody>
                  <a:tcPr/>
                </a:tc>
                <a:tc>
                  <a:txBody>
                    <a:bodyPr/>
                    <a:lstStyle/>
                    <a:p>
                      <a:pPr algn="ctr" fontAlgn="ctr"/>
                      <a:r>
                        <a:rPr lang="es-ES" sz="1000" u="none" strike="noStrike" dirty="0" err="1">
                          <a:effectLst/>
                        </a:rPr>
                        <a:t>normalRelease</a:t>
                      </a:r>
                      <a:r>
                        <a:rPr lang="es-ES" sz="1000" u="none" strike="noStrike" dirty="0">
                          <a:effectLst/>
                        </a:rPr>
                        <a:t>: 0</a:t>
                      </a:r>
                      <a:endParaRPr lang="es-ES" sz="1000" b="0" i="0" u="none" strike="noStrike" dirty="0">
                        <a:solidFill>
                          <a:srgbClr val="000000"/>
                        </a:solidFill>
                        <a:effectLst/>
                        <a:latin typeface="Arial"/>
                      </a:endParaRPr>
                    </a:p>
                  </a:txBody>
                  <a:tcPr marL="9525" marR="9525" marT="9525" marB="0" anchor="ctr"/>
                </a:tc>
              </a:tr>
            </a:tbl>
          </a:graphicData>
        </a:graphic>
      </p:graphicFrame>
    </p:spTree>
    <p:extLst>
      <p:ext uri="{BB962C8B-B14F-4D97-AF65-F5344CB8AC3E}">
        <p14:creationId xmlns:p14="http://schemas.microsoft.com/office/powerpoint/2010/main" val="40744895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599"/>
            <a:ext cx="8473044" cy="1042967"/>
          </a:xfrm>
        </p:spPr>
        <p:txBody>
          <a:bodyPr/>
          <a:lstStyle/>
          <a:p>
            <a:r>
              <a:rPr lang="es-ES" dirty="0" smtClean="0">
                <a:cs typeface="Arial" charset="0"/>
              </a:rPr>
              <a:t>Adecuación de la red 3G (III)</a:t>
            </a:r>
            <a:r>
              <a:rPr lang="es-ES" dirty="0"/>
              <a:t> zonas </a:t>
            </a:r>
            <a:r>
              <a:rPr lang="es-ES" i="1" u="sng" dirty="0"/>
              <a:t>ROJA</a:t>
            </a:r>
            <a:r>
              <a:rPr lang="es-ES" dirty="0"/>
              <a:t> y </a:t>
            </a:r>
            <a:r>
              <a:rPr lang="es-ES" i="1" u="sng" dirty="0">
                <a:solidFill>
                  <a:srgbClr val="FFC000"/>
                </a:solidFill>
              </a:rPr>
              <a:t>NARANJA</a:t>
            </a:r>
            <a:endParaRPr lang="es-ES" dirty="0">
              <a:cs typeface="Arial" charset="0"/>
            </a:endParaRPr>
          </a:p>
        </p:txBody>
      </p:sp>
      <p:sp>
        <p:nvSpPr>
          <p:cNvPr id="3" name="2 Marcador de contenido"/>
          <p:cNvSpPr>
            <a:spLocks noGrp="1"/>
          </p:cNvSpPr>
          <p:nvPr>
            <p:ph idx="1"/>
          </p:nvPr>
        </p:nvSpPr>
        <p:spPr>
          <a:xfrm>
            <a:off x="445325" y="853429"/>
            <a:ext cx="8398424" cy="5747396"/>
          </a:xfrm>
        </p:spPr>
        <p:txBody>
          <a:bodyPr/>
          <a:lstStyle/>
          <a:p>
            <a:pPr marL="0" indent="0">
              <a:buNone/>
            </a:pPr>
            <a:r>
              <a:rPr lang="es-ES" sz="1600" dirty="0" smtClean="0"/>
              <a:t>Cuando Ericsson integra </a:t>
            </a:r>
            <a:r>
              <a:rPr lang="es-ES" sz="1600" dirty="0"/>
              <a:t>un </a:t>
            </a:r>
            <a:r>
              <a:rPr lang="es-ES" sz="1600" dirty="0" smtClean="0"/>
              <a:t>nuevo nodo </a:t>
            </a:r>
            <a:r>
              <a:rPr lang="es-ES" sz="1600" dirty="0"/>
              <a:t>4G que está cerca de nodos 3G </a:t>
            </a:r>
            <a:r>
              <a:rPr lang="es-ES" sz="1600" dirty="0" err="1" smtClean="0"/>
              <a:t>Huawei</a:t>
            </a:r>
            <a:r>
              <a:rPr lang="es-ES" sz="1600" dirty="0" smtClean="0"/>
              <a:t>, </a:t>
            </a:r>
            <a:r>
              <a:rPr lang="es-ES" sz="1600" dirty="0"/>
              <a:t>ya sean nodos </a:t>
            </a:r>
            <a:r>
              <a:rPr lang="es-ES" sz="1600" dirty="0" smtClean="0"/>
              <a:t>RAN </a:t>
            </a:r>
            <a:r>
              <a:rPr lang="es-ES" sz="1600" dirty="0" err="1" smtClean="0"/>
              <a:t>Sharing</a:t>
            </a:r>
            <a:r>
              <a:rPr lang="es-ES" sz="1600" dirty="0" smtClean="0"/>
              <a:t> </a:t>
            </a:r>
            <a:r>
              <a:rPr lang="es-ES" sz="1600" dirty="0"/>
              <a:t>(2100 – U900) o propios (</a:t>
            </a:r>
            <a:r>
              <a:rPr lang="es-ES" sz="1600" dirty="0" smtClean="0"/>
              <a:t>principalmente U900, </a:t>
            </a:r>
            <a:r>
              <a:rPr lang="es-ES" sz="1600" dirty="0"/>
              <a:t>rural PINZA</a:t>
            </a:r>
            <a:r>
              <a:rPr lang="es-ES" sz="1600" dirty="0" smtClean="0"/>
              <a:t>), Ericsson deberá generar en el NCR 4.2 los comandos de </a:t>
            </a:r>
            <a:r>
              <a:rPr lang="es-ES" sz="1600" dirty="0"/>
              <a:t>reselección de la red 3G H// a la red 4G E//. </a:t>
            </a:r>
            <a:r>
              <a:rPr lang="es-ES" sz="1600" dirty="0" smtClean="0"/>
              <a:t>Este NCR 4.2 deberá asignarse a </a:t>
            </a:r>
            <a:r>
              <a:rPr lang="es-ES" sz="1600" dirty="0"/>
              <a:t>Orange </a:t>
            </a:r>
            <a:r>
              <a:rPr lang="es-ES" sz="1600" dirty="0" smtClean="0"/>
              <a:t>cuando aplique que el nodo sea </a:t>
            </a:r>
            <a:r>
              <a:rPr lang="es-ES" sz="1600" dirty="0" err="1" smtClean="0"/>
              <a:t>Ran</a:t>
            </a:r>
            <a:r>
              <a:rPr lang="es-ES" sz="1600" dirty="0" smtClean="0"/>
              <a:t> </a:t>
            </a:r>
            <a:r>
              <a:rPr lang="es-ES" sz="1600" dirty="0" err="1" smtClean="0"/>
              <a:t>Sharing</a:t>
            </a:r>
            <a:r>
              <a:rPr lang="es-ES" sz="1600" dirty="0" smtClean="0"/>
              <a:t> o a Operaciones </a:t>
            </a:r>
            <a:r>
              <a:rPr lang="es-ES" sz="1600" dirty="0"/>
              <a:t>V</a:t>
            </a:r>
            <a:r>
              <a:rPr lang="es-ES" sz="1600" dirty="0" smtClean="0"/>
              <a:t>odafone en el resto de los casos.</a:t>
            </a:r>
            <a:endParaRPr lang="en-GB" sz="1600" dirty="0"/>
          </a:p>
          <a:p>
            <a:pPr marL="0" indent="0">
              <a:buNone/>
            </a:pPr>
            <a:r>
              <a:rPr lang="es-ES" sz="1600" dirty="0"/>
              <a:t>L</a:t>
            </a:r>
            <a:r>
              <a:rPr lang="es-ES" sz="1600" dirty="0" smtClean="0"/>
              <a:t>os comandos a incluir son:</a:t>
            </a:r>
          </a:p>
          <a:p>
            <a:pPr marL="0" indent="0">
              <a:buNone/>
            </a:pPr>
            <a:r>
              <a:rPr lang="es-ES" sz="1600" dirty="0" smtClean="0"/>
              <a:t>1 - Activar </a:t>
            </a:r>
            <a:r>
              <a:rPr lang="es-ES" sz="1600" dirty="0"/>
              <a:t>en las celdas Vodafone el SIB19: </a:t>
            </a:r>
            <a:endParaRPr lang="en-GB" sz="1600" dirty="0"/>
          </a:p>
          <a:p>
            <a:pPr lvl="1"/>
            <a:r>
              <a:rPr lang="en-GB" sz="1200" dirty="0"/>
              <a:t>MOD UCELLSIBSWITCH:CELLID=</a:t>
            </a:r>
            <a:r>
              <a:rPr lang="en-GB" sz="1200" dirty="0" err="1"/>
              <a:t>xx,SIBCFGBITMAP</a:t>
            </a:r>
            <a:r>
              <a:rPr lang="en-GB" sz="1200" dirty="0"/>
              <a:t>=SIB19-1;</a:t>
            </a:r>
          </a:p>
          <a:p>
            <a:pPr marL="0" lvl="0" indent="0">
              <a:buNone/>
            </a:pPr>
            <a:r>
              <a:rPr lang="es-ES" sz="1600" dirty="0"/>
              <a:t>2 - Añadir a las celdas 3G las frecuencias vecinas LTE teniendo en cuenta:</a:t>
            </a:r>
            <a:endParaRPr lang="en-GB" sz="1600" dirty="0"/>
          </a:p>
          <a:p>
            <a:pPr lvl="0"/>
            <a:r>
              <a:rPr lang="es-ES" sz="1600" dirty="0"/>
              <a:t>Si las celdas 3G deben </a:t>
            </a:r>
            <a:r>
              <a:rPr lang="es-ES" sz="1600" dirty="0" err="1"/>
              <a:t>reseleccionar</a:t>
            </a:r>
            <a:r>
              <a:rPr lang="es-ES" sz="1600" dirty="0"/>
              <a:t> 4G LTE1800 a 15MHz: </a:t>
            </a:r>
            <a:endParaRPr lang="en-GB" sz="1600" dirty="0"/>
          </a:p>
          <a:p>
            <a:pPr lvl="1"/>
            <a:r>
              <a:rPr lang="es-ES" sz="1200" dirty="0"/>
              <a:t>ADD UCELLNFREQPRIOINFO:CELLID=</a:t>
            </a:r>
            <a:r>
              <a:rPr lang="es-ES" sz="1200" dirty="0" err="1"/>
              <a:t>xx,EARFCN</a:t>
            </a:r>
            <a:r>
              <a:rPr lang="es-ES" sz="1200" dirty="0"/>
              <a:t>=1480,NPRIORITY=6,THDTOHIGH=3, EMEASBW=D75, EQRXLEVMIN=-60,BLACKLSTCELLNUMBER=D0;</a:t>
            </a:r>
            <a:endParaRPr lang="en-GB" sz="1200" dirty="0"/>
          </a:p>
          <a:p>
            <a:pPr lvl="0"/>
            <a:r>
              <a:rPr lang="es-ES" sz="1600" dirty="0"/>
              <a:t>Si las celdas 3G deben </a:t>
            </a:r>
            <a:r>
              <a:rPr lang="es-ES" sz="1600" dirty="0" err="1"/>
              <a:t>reseleccionar</a:t>
            </a:r>
            <a:r>
              <a:rPr lang="es-ES" sz="1600" dirty="0"/>
              <a:t> 4G LTE2600 a 20MHz: </a:t>
            </a:r>
            <a:endParaRPr lang="en-GB" sz="1600" dirty="0"/>
          </a:p>
          <a:p>
            <a:pPr lvl="1"/>
            <a:r>
              <a:rPr lang="es-ES" sz="1200" dirty="0"/>
              <a:t>ADD UCELLNFREQPRIOINFO:CELLID=</a:t>
            </a:r>
            <a:r>
              <a:rPr lang="es-ES" sz="1200" dirty="0" err="1"/>
              <a:t>xx,EARFCN</a:t>
            </a:r>
            <a:r>
              <a:rPr lang="es-ES" sz="1200" dirty="0"/>
              <a:t>=3250,NPRIORITY=7,THDTOHIGH=7, EMEASBW=D100, EQRXLEVMIN=-60,BLACKLSTCELLNUMBER=D0;</a:t>
            </a:r>
            <a:endParaRPr lang="en-GB" sz="1200" dirty="0"/>
          </a:p>
          <a:p>
            <a:pPr lvl="0"/>
            <a:r>
              <a:rPr lang="es-ES" sz="1600" dirty="0"/>
              <a:t>Si las celdas 3G deben </a:t>
            </a:r>
            <a:r>
              <a:rPr lang="es-ES" sz="1600" dirty="0" err="1"/>
              <a:t>reseleccionar</a:t>
            </a:r>
            <a:r>
              <a:rPr lang="es-ES" sz="1600" dirty="0"/>
              <a:t> 4G LTE2100 a 5MHz: </a:t>
            </a:r>
            <a:r>
              <a:rPr lang="en-GB" sz="1600" dirty="0"/>
              <a:t>	</a:t>
            </a:r>
          </a:p>
          <a:p>
            <a:pPr lvl="1"/>
            <a:r>
              <a:rPr lang="es-ES" sz="1200" dirty="0"/>
              <a:t>ADD UCELLNFREQPRIOINFO:CELLID=</a:t>
            </a:r>
            <a:r>
              <a:rPr lang="es-ES" sz="1200" dirty="0" err="1"/>
              <a:t>xx,EARFCN</a:t>
            </a:r>
            <a:r>
              <a:rPr lang="es-ES" sz="1200" dirty="0"/>
              <a:t>=426,NPRIORITY=5,THDTOHIGH=4, EMEASBW=D25, EQRXLEVMIN=-60,BLACKLSTCELLNUMBER=D0;</a:t>
            </a:r>
            <a:endParaRPr lang="en-GB" sz="1200" dirty="0"/>
          </a:p>
          <a:p>
            <a:r>
              <a:rPr lang="es-ES" sz="1600" dirty="0"/>
              <a:t> Si las celdas 3G deben </a:t>
            </a:r>
            <a:r>
              <a:rPr lang="es-ES" sz="1600" dirty="0" err="1"/>
              <a:t>reseleccionar</a:t>
            </a:r>
            <a:r>
              <a:rPr lang="es-ES" sz="1600" dirty="0"/>
              <a:t> 4G LTE800 a 10MHz: </a:t>
            </a:r>
          </a:p>
          <a:p>
            <a:pPr lvl="1"/>
            <a:r>
              <a:rPr lang="es-ES" sz="1200" dirty="0"/>
              <a:t> ADD UCELLNFREQPRIOINFO:CELLID=</a:t>
            </a:r>
            <a:r>
              <a:rPr lang="es-ES" sz="1200" dirty="0" err="1"/>
              <a:t>xx,EARFCN</a:t>
            </a:r>
            <a:r>
              <a:rPr lang="es-ES" sz="1200" dirty="0"/>
              <a:t>=6300,NPRIORITY=5,THDTOHIGH=4, EMEASBW=D50, EQRXLEVMIN=-60,BLACKLSTCELLNUMBER=D0;</a:t>
            </a:r>
            <a:endParaRPr lang="en-GB" sz="1200" dirty="0"/>
          </a:p>
          <a:p>
            <a:pPr marL="0" indent="0">
              <a:buNone/>
            </a:pPr>
            <a:r>
              <a:rPr lang="es-ES" sz="1600" dirty="0"/>
              <a:t/>
            </a:r>
            <a:br>
              <a:rPr lang="es-ES" sz="1600" dirty="0"/>
            </a:br>
            <a:endParaRPr lang="es-ES" sz="1200" dirty="0"/>
          </a:p>
          <a:p>
            <a:pPr marL="0" indent="0">
              <a:buNone/>
            </a:pPr>
            <a:endParaRPr lang="es-ES" sz="1200"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39</a:t>
            </a:fld>
            <a:endParaRPr lang="en-GB" dirty="0"/>
          </a:p>
        </p:txBody>
      </p:sp>
    </p:spTree>
    <p:extLst>
      <p:ext uri="{BB962C8B-B14F-4D97-AF65-F5344CB8AC3E}">
        <p14:creationId xmlns:p14="http://schemas.microsoft.com/office/powerpoint/2010/main" val="209704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Plantillas de integración LTE </a:t>
            </a:r>
            <a:r>
              <a:rPr lang="es-ES" i="1" u="sng" dirty="0" smtClean="0">
                <a:cs typeface="Arial" charset="0"/>
              </a:rPr>
              <a:t>ZONA </a:t>
            </a:r>
            <a:r>
              <a:rPr lang="es-ES" i="1" u="sng" dirty="0">
                <a:cs typeface="Arial" charset="0"/>
              </a:rPr>
              <a:t>ROJA</a:t>
            </a:r>
            <a:endParaRPr lang="en-GB" dirty="0"/>
          </a:p>
        </p:txBody>
      </p:sp>
      <p:sp>
        <p:nvSpPr>
          <p:cNvPr id="3" name="2 Marcador de contenido"/>
          <p:cNvSpPr>
            <a:spLocks noGrp="1"/>
          </p:cNvSpPr>
          <p:nvPr>
            <p:ph idx="1"/>
          </p:nvPr>
        </p:nvSpPr>
        <p:spPr>
          <a:xfrm>
            <a:off x="435935" y="912529"/>
            <a:ext cx="8197702" cy="4895851"/>
          </a:xfrm>
        </p:spPr>
        <p:txBody>
          <a:bodyPr/>
          <a:lstStyle/>
          <a:p>
            <a:r>
              <a:rPr lang="es-ES" dirty="0" smtClean="0"/>
              <a:t>Responsabilidades del </a:t>
            </a:r>
            <a:r>
              <a:rPr lang="es-ES" dirty="0" err="1" smtClean="0"/>
              <a:t>Vendor</a:t>
            </a:r>
            <a:r>
              <a:rPr lang="es-ES" dirty="0" smtClean="0"/>
              <a:t>: </a:t>
            </a:r>
          </a:p>
          <a:p>
            <a:pPr lvl="1"/>
            <a:r>
              <a:rPr lang="es-ES" dirty="0" smtClean="0"/>
              <a:t>Garantizar </a:t>
            </a:r>
            <a:r>
              <a:rPr lang="es-ES" dirty="0"/>
              <a:t>que sus equipos de OAM usan siempre la plantilla </a:t>
            </a:r>
            <a:r>
              <a:rPr lang="es-ES" dirty="0" smtClean="0"/>
              <a:t>vigente, enviada por Vodafone.</a:t>
            </a:r>
            <a:endParaRPr lang="en-GB" dirty="0" smtClean="0"/>
          </a:p>
          <a:p>
            <a:pPr lvl="1"/>
            <a:endParaRPr lang="en-GB" dirty="0"/>
          </a:p>
          <a:p>
            <a:r>
              <a:rPr lang="es-ES" dirty="0" smtClean="0"/>
              <a:t>Nombres de las plantillas: </a:t>
            </a:r>
            <a:endParaRPr lang="es-ES" dirty="0"/>
          </a:p>
          <a:p>
            <a:pPr lvl="1"/>
            <a:r>
              <a:rPr lang="es-ES" dirty="0"/>
              <a:t>Plantillas de Radio: </a:t>
            </a:r>
            <a:r>
              <a:rPr lang="es-ES" dirty="0" err="1"/>
              <a:t>Plantilla_Radio_Integración</a:t>
            </a:r>
            <a:r>
              <a:rPr lang="es-ES" dirty="0"/>
              <a:t>_ </a:t>
            </a:r>
            <a:r>
              <a:rPr lang="es-ES" dirty="0" smtClean="0"/>
              <a:t>LTE_Ericsson_v</a:t>
            </a:r>
            <a:r>
              <a:rPr lang="es-ES" b="1" dirty="0"/>
              <a:t>X</a:t>
            </a:r>
            <a:r>
              <a:rPr lang="es-ES" dirty="0" smtClean="0"/>
              <a:t>.xlsx</a:t>
            </a:r>
            <a:endParaRPr lang="es-ES" dirty="0"/>
          </a:p>
          <a:p>
            <a:pPr lvl="1"/>
            <a:r>
              <a:rPr lang="es-ES" dirty="0"/>
              <a:t> Plantillas de parámetros: Vodafone Ericsson LTE </a:t>
            </a:r>
            <a:r>
              <a:rPr lang="es-ES" dirty="0" err="1"/>
              <a:t>eNodeB</a:t>
            </a:r>
            <a:r>
              <a:rPr lang="es-ES" dirty="0"/>
              <a:t> </a:t>
            </a:r>
            <a:r>
              <a:rPr lang="es-ES" dirty="0" err="1"/>
              <a:t>Parameter</a:t>
            </a:r>
            <a:r>
              <a:rPr lang="es-ES" dirty="0"/>
              <a:t> </a:t>
            </a:r>
            <a:r>
              <a:rPr lang="es-ES" dirty="0" err="1"/>
              <a:t>List</a:t>
            </a:r>
            <a:r>
              <a:rPr lang="es-ES" dirty="0"/>
              <a:t> </a:t>
            </a:r>
            <a:r>
              <a:rPr lang="es-ES" dirty="0" smtClean="0"/>
              <a:t>v</a:t>
            </a:r>
            <a:r>
              <a:rPr lang="es-ES" b="1" dirty="0" smtClean="0"/>
              <a:t>X</a:t>
            </a:r>
            <a:r>
              <a:rPr lang="es-ES" dirty="0" smtClean="0"/>
              <a:t>.xls</a:t>
            </a:r>
          </a:p>
          <a:p>
            <a:pPr marL="266700" lvl="1" indent="0">
              <a:buNone/>
            </a:pPr>
            <a:r>
              <a:rPr lang="es-ES" b="1" dirty="0" smtClean="0"/>
              <a:t>X</a:t>
            </a:r>
            <a:r>
              <a:rPr lang="es-ES" dirty="0" smtClean="0"/>
              <a:t> es la versión última enviada por correo a los </a:t>
            </a:r>
            <a:r>
              <a:rPr lang="es-ES" dirty="0" err="1" smtClean="0"/>
              <a:t>vendors</a:t>
            </a:r>
            <a:r>
              <a:rPr lang="es-ES" dirty="0" smtClean="0"/>
              <a:t>.</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4</a:t>
            </a:fld>
            <a:endParaRPr lang="en-GB"/>
          </a:p>
        </p:txBody>
      </p:sp>
    </p:spTree>
    <p:extLst>
      <p:ext uri="{BB962C8B-B14F-4D97-AF65-F5344CB8AC3E}">
        <p14:creationId xmlns:p14="http://schemas.microsoft.com/office/powerpoint/2010/main" val="4099427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Plantillas de integración LTE </a:t>
            </a:r>
            <a:r>
              <a:rPr lang="es-ES" i="1" u="sng" dirty="0">
                <a:solidFill>
                  <a:srgbClr val="FFC000"/>
                </a:solidFill>
                <a:cs typeface="Arial" charset="0"/>
              </a:rPr>
              <a:t>ZONA NARANJA</a:t>
            </a:r>
            <a:endParaRPr lang="en-GB" dirty="0"/>
          </a:p>
        </p:txBody>
      </p:sp>
      <p:sp>
        <p:nvSpPr>
          <p:cNvPr id="3" name="2 Marcador de contenido"/>
          <p:cNvSpPr>
            <a:spLocks noGrp="1"/>
          </p:cNvSpPr>
          <p:nvPr>
            <p:ph idx="1"/>
          </p:nvPr>
        </p:nvSpPr>
        <p:spPr>
          <a:xfrm>
            <a:off x="435935" y="912529"/>
            <a:ext cx="8197702" cy="4895851"/>
          </a:xfrm>
        </p:spPr>
        <p:txBody>
          <a:bodyPr/>
          <a:lstStyle/>
          <a:p>
            <a:r>
              <a:rPr lang="es-ES" dirty="0" smtClean="0"/>
              <a:t>Responsabilidades del </a:t>
            </a:r>
            <a:r>
              <a:rPr lang="es-ES" dirty="0" err="1" smtClean="0"/>
              <a:t>Vendor</a:t>
            </a:r>
            <a:r>
              <a:rPr lang="es-ES" dirty="0" smtClean="0"/>
              <a:t>/Orange: </a:t>
            </a:r>
          </a:p>
          <a:p>
            <a:pPr lvl="1"/>
            <a:r>
              <a:rPr lang="es-ES" dirty="0" smtClean="0"/>
              <a:t>Garantizar </a:t>
            </a:r>
            <a:r>
              <a:rPr lang="es-ES" dirty="0"/>
              <a:t>que sus equipos de OAM usan siempre la plantilla </a:t>
            </a:r>
            <a:r>
              <a:rPr lang="es-ES" dirty="0" smtClean="0"/>
              <a:t>vigente, enviada por Vodafone.</a:t>
            </a:r>
            <a:endParaRPr lang="en-GB" dirty="0" smtClean="0"/>
          </a:p>
          <a:p>
            <a:pPr lvl="1"/>
            <a:endParaRPr lang="en-GB" dirty="0"/>
          </a:p>
          <a:p>
            <a:r>
              <a:rPr lang="es-ES" dirty="0" smtClean="0"/>
              <a:t>Nombres de las plantillas: </a:t>
            </a:r>
            <a:endParaRPr lang="es-ES" dirty="0"/>
          </a:p>
          <a:p>
            <a:pPr lvl="1"/>
            <a:r>
              <a:rPr lang="es-ES" dirty="0"/>
              <a:t>Plantillas de Radio: </a:t>
            </a:r>
            <a:r>
              <a:rPr lang="es-ES" dirty="0" smtClean="0"/>
              <a:t>MORAN_LTE_Radio_Template_VDF_Eri_v</a:t>
            </a:r>
            <a:r>
              <a:rPr lang="es-ES" b="1" dirty="0"/>
              <a:t>X</a:t>
            </a:r>
            <a:r>
              <a:rPr lang="es-ES" dirty="0" smtClean="0"/>
              <a:t>.xlsx</a:t>
            </a:r>
            <a:endParaRPr lang="es-ES" dirty="0"/>
          </a:p>
          <a:p>
            <a:pPr lvl="1"/>
            <a:r>
              <a:rPr lang="es-ES" dirty="0"/>
              <a:t> Plantillas de parámetros: </a:t>
            </a:r>
            <a:r>
              <a:rPr lang="es-ES" dirty="0" smtClean="0"/>
              <a:t>MORAN_LTE_Parameters_VDF_Eri_v</a:t>
            </a:r>
            <a:r>
              <a:rPr lang="es-ES" b="1" dirty="0" smtClean="0"/>
              <a:t>X</a:t>
            </a:r>
            <a:r>
              <a:rPr lang="es-ES" dirty="0" smtClean="0"/>
              <a:t>.xls</a:t>
            </a:r>
          </a:p>
          <a:p>
            <a:pPr marL="266700" lvl="1" indent="0">
              <a:buNone/>
            </a:pPr>
            <a:r>
              <a:rPr lang="es-ES" b="1" dirty="0" smtClean="0"/>
              <a:t>X</a:t>
            </a:r>
            <a:r>
              <a:rPr lang="es-ES" dirty="0" smtClean="0"/>
              <a:t> es la versión última enviada por correo a los </a:t>
            </a:r>
            <a:r>
              <a:rPr lang="es-ES" dirty="0" err="1" smtClean="0"/>
              <a:t>vendors</a:t>
            </a:r>
            <a:r>
              <a:rPr lang="es-ES" dirty="0" smtClean="0"/>
              <a:t>.</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5</a:t>
            </a:fld>
            <a:endParaRPr lang="en-GB"/>
          </a:p>
        </p:txBody>
      </p:sp>
    </p:spTree>
    <p:extLst>
      <p:ext uri="{BB962C8B-B14F-4D97-AF65-F5344CB8AC3E}">
        <p14:creationId xmlns:p14="http://schemas.microsoft.com/office/powerpoint/2010/main" val="3012164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839378"/>
            <a:ext cx="7354888" cy="1042967"/>
          </a:xfrm>
        </p:spPr>
        <p:txBody>
          <a:bodyPr/>
          <a:lstStyle/>
          <a:p>
            <a:r>
              <a:rPr lang="es-ES" dirty="0">
                <a:cs typeface="Arial" charset="0"/>
              </a:rPr>
              <a:t>Reglas Ingeniería VF ES : Datos Radio de Nodo y Celda</a:t>
            </a:r>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6</a:t>
            </a:fld>
            <a:endParaRPr lang="en-GB"/>
          </a:p>
        </p:txBody>
      </p:sp>
    </p:spTree>
    <p:extLst>
      <p:ext uri="{BB962C8B-B14F-4D97-AF65-F5344CB8AC3E}">
        <p14:creationId xmlns:p14="http://schemas.microsoft.com/office/powerpoint/2010/main" val="3550705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cs typeface="Arial" charset="0"/>
              </a:rPr>
              <a:t>Reglas Ingeniería VF ES : Datos </a:t>
            </a:r>
            <a:r>
              <a:rPr lang="es-ES" dirty="0" smtClean="0">
                <a:cs typeface="Arial" charset="0"/>
              </a:rPr>
              <a:t>Radio </a:t>
            </a:r>
            <a:r>
              <a:rPr lang="es-ES" i="1" u="sng" dirty="0" smtClean="0">
                <a:cs typeface="Arial" charset="0"/>
              </a:rPr>
              <a:t>ZONA ROJA</a:t>
            </a:r>
            <a:endParaRPr lang="es-ES" i="1" u="sng" dirty="0">
              <a:cs typeface="Arial" charset="0"/>
            </a:endParaRPr>
          </a:p>
        </p:txBody>
      </p:sp>
      <p:sp>
        <p:nvSpPr>
          <p:cNvPr id="3" name="2 Marcador de contenido"/>
          <p:cNvSpPr>
            <a:spLocks noGrp="1"/>
          </p:cNvSpPr>
          <p:nvPr>
            <p:ph idx="1"/>
          </p:nvPr>
        </p:nvSpPr>
        <p:spPr>
          <a:xfrm>
            <a:off x="444108" y="1592468"/>
            <a:ext cx="7354888" cy="4895851"/>
          </a:xfrm>
        </p:spPr>
        <p:txBody>
          <a:bodyPr/>
          <a:lstStyle/>
          <a:p>
            <a:r>
              <a:rPr lang="es-ES" dirty="0" smtClean="0"/>
              <a:t>Reglas para la decisión de Parámetros Radio LTE:</a:t>
            </a:r>
          </a:p>
          <a:p>
            <a:pPr lvl="1"/>
            <a:r>
              <a:rPr lang="es-ES" sz="1600" dirty="0" err="1" smtClean="0"/>
              <a:t>eNodeB</a:t>
            </a:r>
            <a:r>
              <a:rPr lang="es-ES" sz="1600" dirty="0" smtClean="0"/>
              <a:t> </a:t>
            </a:r>
            <a:r>
              <a:rPr lang="es-ES" sz="1600" dirty="0" err="1" smtClean="0"/>
              <a:t>Name</a:t>
            </a:r>
            <a:endParaRPr lang="es-ES" sz="1600" dirty="0" smtClean="0"/>
          </a:p>
          <a:p>
            <a:pPr lvl="1"/>
            <a:r>
              <a:rPr lang="es-ES" sz="1600" dirty="0" err="1" smtClean="0"/>
              <a:t>eNBId</a:t>
            </a:r>
            <a:endParaRPr lang="es-ES" sz="1600" dirty="0" smtClean="0"/>
          </a:p>
          <a:p>
            <a:pPr lvl="1"/>
            <a:r>
              <a:rPr lang="es-ES" sz="1600" dirty="0" err="1" smtClean="0"/>
              <a:t>Longitude</a:t>
            </a:r>
            <a:r>
              <a:rPr lang="es-ES" sz="1600" dirty="0" smtClean="0"/>
              <a:t>, </a:t>
            </a:r>
            <a:r>
              <a:rPr lang="es-ES" sz="1600" dirty="0" err="1" smtClean="0"/>
              <a:t>Latitude</a:t>
            </a:r>
            <a:endParaRPr lang="es-ES" sz="1600" dirty="0" smtClean="0"/>
          </a:p>
          <a:p>
            <a:pPr lvl="1"/>
            <a:r>
              <a:rPr lang="es-ES" sz="1600" dirty="0" err="1"/>
              <a:t>EUtranCellFDD</a:t>
            </a:r>
            <a:r>
              <a:rPr lang="es-ES" sz="1600" dirty="0"/>
              <a:t> </a:t>
            </a:r>
            <a:r>
              <a:rPr lang="es-ES" sz="1600" dirty="0" err="1" smtClean="0"/>
              <a:t>Name</a:t>
            </a:r>
            <a:endParaRPr lang="es-ES" sz="1600" dirty="0" smtClean="0"/>
          </a:p>
          <a:p>
            <a:pPr lvl="1"/>
            <a:r>
              <a:rPr lang="es-ES" sz="1600" dirty="0" err="1"/>
              <a:t>cellId</a:t>
            </a:r>
            <a:endParaRPr lang="es-ES" sz="1600" dirty="0"/>
          </a:p>
          <a:p>
            <a:pPr lvl="1"/>
            <a:r>
              <a:rPr lang="es-ES" sz="1600" dirty="0" smtClean="0"/>
              <a:t>TAC</a:t>
            </a:r>
          </a:p>
          <a:p>
            <a:pPr lvl="1"/>
            <a:r>
              <a:rPr lang="es-ES" sz="1600" dirty="0" err="1" smtClean="0"/>
              <a:t>Earfcndl</a:t>
            </a:r>
            <a:r>
              <a:rPr lang="es-ES" sz="1600" dirty="0"/>
              <a:t>, </a:t>
            </a:r>
            <a:r>
              <a:rPr lang="es-ES" sz="1600" dirty="0" err="1" smtClean="0"/>
              <a:t>earfcnul</a:t>
            </a:r>
            <a:endParaRPr lang="es-ES" sz="1600" dirty="0" smtClean="0"/>
          </a:p>
          <a:p>
            <a:pPr lvl="1"/>
            <a:r>
              <a:rPr lang="es-ES" sz="1600" dirty="0" err="1" smtClean="0"/>
              <a:t>dlChannelBandwidth</a:t>
            </a:r>
            <a:r>
              <a:rPr lang="es-ES" sz="1600" dirty="0"/>
              <a:t>, </a:t>
            </a:r>
            <a:r>
              <a:rPr lang="es-ES" sz="1600" dirty="0" err="1" smtClean="0"/>
              <a:t>ulChannelBandwidth</a:t>
            </a:r>
            <a:endParaRPr lang="es-ES" sz="1600" dirty="0"/>
          </a:p>
          <a:p>
            <a:pPr lvl="1"/>
            <a:r>
              <a:rPr lang="es-ES" sz="1600" dirty="0" err="1"/>
              <a:t>physicalLayerCellIdGroup</a:t>
            </a:r>
            <a:endParaRPr lang="es-ES" sz="1600" dirty="0" smtClean="0"/>
          </a:p>
          <a:p>
            <a:pPr lvl="1"/>
            <a:r>
              <a:rPr lang="es-ES" sz="1600" dirty="0" err="1" smtClean="0"/>
              <a:t>physicalLayerSubCellId</a:t>
            </a:r>
            <a:endParaRPr lang="es-ES" sz="1600" dirty="0" smtClean="0"/>
          </a:p>
          <a:p>
            <a:pPr lvl="1"/>
            <a:r>
              <a:rPr lang="es-ES" sz="1600" dirty="0" err="1" smtClean="0"/>
              <a:t>rachRootSequence</a:t>
            </a:r>
            <a:endParaRPr lang="es-ES" sz="1600" dirty="0" smtClean="0"/>
          </a:p>
          <a:p>
            <a:pPr lvl="1"/>
            <a:r>
              <a:rPr lang="es-ES" sz="1600" dirty="0" err="1" smtClean="0"/>
              <a:t>configuredOutputPower</a:t>
            </a:r>
            <a:endParaRPr lang="es-ES" sz="1600" dirty="0" smtClean="0"/>
          </a:p>
          <a:p>
            <a:pPr lvl="1"/>
            <a:r>
              <a:rPr lang="es-ES" sz="1600" dirty="0" err="1"/>
              <a:t>EutranCellFDD</a:t>
            </a:r>
            <a:r>
              <a:rPr lang="es-ES" sz="1600" dirty="0"/>
              <a:t> </a:t>
            </a:r>
            <a:r>
              <a:rPr lang="es-ES" sz="1600" dirty="0" err="1"/>
              <a:t>userLabel</a:t>
            </a:r>
            <a:endParaRPr lang="es-ES" sz="1600" dirty="0" smtClean="0"/>
          </a:p>
          <a:p>
            <a:pPr lvl="1"/>
            <a:r>
              <a:rPr lang="es-ES" sz="1600" dirty="0" err="1"/>
              <a:t>Mix</a:t>
            </a:r>
            <a:r>
              <a:rPr lang="es-ES" sz="1600" dirty="0"/>
              <a:t> </a:t>
            </a:r>
            <a:r>
              <a:rPr lang="es-ES" sz="1600" dirty="0" err="1" smtClean="0"/>
              <a:t>Mode</a:t>
            </a:r>
            <a:r>
              <a:rPr lang="es-ES" sz="1600" dirty="0" smtClean="0"/>
              <a:t>?</a:t>
            </a:r>
          </a:p>
          <a:p>
            <a:r>
              <a:rPr lang="es-ES" sz="2000" b="1" u="sng" dirty="0" smtClean="0">
                <a:solidFill>
                  <a:srgbClr val="FF0000"/>
                </a:solidFill>
              </a:rPr>
              <a:t>En caso de zona </a:t>
            </a:r>
            <a:r>
              <a:rPr lang="es-ES" sz="2000" b="1" u="sng" dirty="0" err="1" smtClean="0">
                <a:solidFill>
                  <a:srgbClr val="FF0000"/>
                </a:solidFill>
              </a:rPr>
              <a:t>sharing</a:t>
            </a:r>
            <a:r>
              <a:rPr lang="es-ES" sz="2000" b="1" u="sng" dirty="0" smtClean="0">
                <a:solidFill>
                  <a:srgbClr val="FF0000"/>
                </a:solidFill>
              </a:rPr>
              <a:t> habrá que pasar los datos de </a:t>
            </a:r>
            <a:r>
              <a:rPr lang="es-ES" sz="2000" b="1" u="sng" dirty="0" err="1" smtClean="0">
                <a:solidFill>
                  <a:srgbClr val="FF0000"/>
                </a:solidFill>
              </a:rPr>
              <a:t>securización</a:t>
            </a:r>
            <a:r>
              <a:rPr lang="es-ES" sz="2000" b="1" u="sng" dirty="0" smtClean="0">
                <a:solidFill>
                  <a:srgbClr val="FF0000"/>
                </a:solidFill>
              </a:rPr>
              <a:t> del </a:t>
            </a:r>
            <a:r>
              <a:rPr lang="es-ES" sz="2000" b="1" u="sng" dirty="0" err="1" smtClean="0">
                <a:solidFill>
                  <a:srgbClr val="FF0000"/>
                </a:solidFill>
              </a:rPr>
              <a:t>eNodeB</a:t>
            </a:r>
            <a:endParaRPr lang="es-ES" sz="2000" b="1" u="sng" dirty="0" smtClean="0">
              <a:solidFill>
                <a:srgbClr val="FF0000"/>
              </a:solidFill>
            </a:endParaRPr>
          </a:p>
          <a:p>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7</a:t>
            </a:fld>
            <a:endParaRPr lang="en-GB"/>
          </a:p>
        </p:txBody>
      </p:sp>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774" y="1596240"/>
            <a:ext cx="28765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9" y="751114"/>
            <a:ext cx="898207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0874" y="2615727"/>
            <a:ext cx="55245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5317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600"/>
            <a:ext cx="7354888" cy="516976"/>
          </a:xfrm>
        </p:spPr>
        <p:txBody>
          <a:bodyPr/>
          <a:lstStyle/>
          <a:p>
            <a:r>
              <a:rPr lang="es-ES" dirty="0">
                <a:cs typeface="Arial" charset="0"/>
              </a:rPr>
              <a:t>Reglas Ingeniería </a:t>
            </a:r>
            <a:r>
              <a:rPr lang="es-ES" dirty="0" smtClean="0">
                <a:cs typeface="Arial" charset="0"/>
              </a:rPr>
              <a:t>VF </a:t>
            </a:r>
            <a:r>
              <a:rPr lang="es-ES" dirty="0">
                <a:cs typeface="Arial" charset="0"/>
              </a:rPr>
              <a:t>ES : Datos </a:t>
            </a:r>
            <a:r>
              <a:rPr lang="es-ES" i="1" u="sng" dirty="0" smtClean="0">
                <a:solidFill>
                  <a:srgbClr val="FFC000"/>
                </a:solidFill>
                <a:cs typeface="Arial" charset="0"/>
              </a:rPr>
              <a:t>ZONA NARANJA</a:t>
            </a:r>
            <a:endParaRPr lang="es-ES" i="1" u="sng" dirty="0">
              <a:solidFill>
                <a:srgbClr val="FFC000"/>
              </a:solidFill>
              <a:cs typeface="Arial" charset="0"/>
            </a:endParaRPr>
          </a:p>
        </p:txBody>
      </p:sp>
      <p:sp>
        <p:nvSpPr>
          <p:cNvPr id="3" name="2 Marcador de contenido"/>
          <p:cNvSpPr>
            <a:spLocks noGrp="1"/>
          </p:cNvSpPr>
          <p:nvPr>
            <p:ph idx="1"/>
          </p:nvPr>
        </p:nvSpPr>
        <p:spPr>
          <a:xfrm>
            <a:off x="244083" y="773318"/>
            <a:ext cx="5023242" cy="4895851"/>
          </a:xfrm>
        </p:spPr>
        <p:txBody>
          <a:bodyPr/>
          <a:lstStyle/>
          <a:p>
            <a:r>
              <a:rPr lang="es-ES" dirty="0" smtClean="0"/>
              <a:t>Reglas para la decisión de Parámetros Radio LTE:</a:t>
            </a:r>
          </a:p>
          <a:p>
            <a:pPr lvl="1"/>
            <a:r>
              <a:rPr lang="es-ES" sz="1600" dirty="0" err="1" smtClean="0"/>
              <a:t>eNodeB</a:t>
            </a:r>
            <a:r>
              <a:rPr lang="es-ES" sz="1600" dirty="0" smtClean="0"/>
              <a:t> </a:t>
            </a:r>
            <a:r>
              <a:rPr lang="es-ES" sz="1600" dirty="0" err="1" smtClean="0"/>
              <a:t>Name</a:t>
            </a:r>
            <a:endParaRPr lang="es-ES" sz="1600" dirty="0" smtClean="0"/>
          </a:p>
          <a:p>
            <a:pPr lvl="1"/>
            <a:r>
              <a:rPr lang="es-ES" sz="1600" dirty="0" err="1" smtClean="0"/>
              <a:t>eNBId</a:t>
            </a:r>
            <a:endParaRPr lang="es-ES" sz="1600" dirty="0" smtClean="0"/>
          </a:p>
          <a:p>
            <a:pPr lvl="1"/>
            <a:r>
              <a:rPr lang="es-ES" sz="1600" dirty="0" err="1" smtClean="0"/>
              <a:t>Longitude</a:t>
            </a:r>
            <a:r>
              <a:rPr lang="es-ES" sz="1600" dirty="0" smtClean="0"/>
              <a:t>, </a:t>
            </a:r>
            <a:r>
              <a:rPr lang="es-ES" sz="1600" dirty="0" err="1" smtClean="0"/>
              <a:t>Latitude</a:t>
            </a:r>
            <a:endParaRPr lang="es-ES" sz="1600" dirty="0" smtClean="0"/>
          </a:p>
          <a:p>
            <a:pPr lvl="1"/>
            <a:r>
              <a:rPr lang="es-ES" sz="1600" dirty="0" err="1"/>
              <a:t>EUtranCellFDD</a:t>
            </a:r>
            <a:r>
              <a:rPr lang="es-ES" sz="1600" dirty="0"/>
              <a:t> </a:t>
            </a:r>
            <a:r>
              <a:rPr lang="es-ES" sz="1600" dirty="0" err="1" smtClean="0"/>
              <a:t>Name</a:t>
            </a:r>
            <a:endParaRPr lang="es-ES" sz="1600" dirty="0" smtClean="0"/>
          </a:p>
          <a:p>
            <a:pPr lvl="1"/>
            <a:r>
              <a:rPr lang="es-ES" sz="1600" dirty="0" err="1"/>
              <a:t>cellId</a:t>
            </a:r>
            <a:endParaRPr lang="es-ES" sz="1600" dirty="0"/>
          </a:p>
          <a:p>
            <a:pPr lvl="1"/>
            <a:r>
              <a:rPr lang="es-ES" sz="1600" dirty="0" smtClean="0"/>
              <a:t>TAC</a:t>
            </a:r>
          </a:p>
          <a:p>
            <a:pPr lvl="1"/>
            <a:r>
              <a:rPr lang="es-ES" sz="1600" dirty="0" err="1" smtClean="0"/>
              <a:t>physicalLayerCellIdGroup</a:t>
            </a:r>
            <a:endParaRPr lang="es-ES" sz="1600" dirty="0" smtClean="0"/>
          </a:p>
          <a:p>
            <a:pPr lvl="1"/>
            <a:r>
              <a:rPr lang="es-ES" sz="1600" dirty="0" err="1" smtClean="0"/>
              <a:t>physicalLayerSubCellId</a:t>
            </a:r>
            <a:endParaRPr lang="es-ES" sz="1600" dirty="0" smtClean="0"/>
          </a:p>
          <a:p>
            <a:pPr lvl="1"/>
            <a:r>
              <a:rPr lang="es-ES" sz="1600" dirty="0" err="1" smtClean="0"/>
              <a:t>rachRootSequence</a:t>
            </a:r>
            <a:endParaRPr lang="es-ES" sz="1600" dirty="0" smtClean="0"/>
          </a:p>
          <a:p>
            <a:pPr lvl="1"/>
            <a:r>
              <a:rPr lang="es-ES" sz="1600" dirty="0" err="1" smtClean="0"/>
              <a:t>configuredOutputPower</a:t>
            </a:r>
            <a:endParaRPr lang="es-ES" sz="1600" dirty="0" smtClean="0"/>
          </a:p>
          <a:p>
            <a:pPr lvl="1"/>
            <a:r>
              <a:rPr lang="es-ES" sz="1600" dirty="0" err="1"/>
              <a:t>EUtranFrequency</a:t>
            </a:r>
            <a:r>
              <a:rPr lang="es-ES" sz="1600" dirty="0"/>
              <a:t> </a:t>
            </a:r>
            <a:r>
              <a:rPr lang="es-ES" sz="1600" dirty="0" err="1"/>
              <a:t>List</a:t>
            </a:r>
            <a:endParaRPr lang="es-ES" sz="1600" dirty="0"/>
          </a:p>
          <a:p>
            <a:pPr lvl="1"/>
            <a:r>
              <a:rPr lang="es-ES" sz="1600" dirty="0" err="1"/>
              <a:t>UtranFrequency</a:t>
            </a:r>
            <a:r>
              <a:rPr lang="es-ES" sz="1600" dirty="0"/>
              <a:t> </a:t>
            </a:r>
            <a:r>
              <a:rPr lang="es-ES" sz="1600" dirty="0" err="1"/>
              <a:t>List</a:t>
            </a:r>
            <a:endParaRPr lang="es-ES" sz="1600" dirty="0"/>
          </a:p>
          <a:p>
            <a:pPr lvl="1"/>
            <a:r>
              <a:rPr lang="es-ES" sz="1600" dirty="0" err="1"/>
              <a:t>GeranFreqGroup</a:t>
            </a:r>
            <a:r>
              <a:rPr lang="es-ES" sz="1600" dirty="0"/>
              <a:t> </a:t>
            </a:r>
            <a:r>
              <a:rPr lang="es-ES" sz="1600" dirty="0" err="1"/>
              <a:t>List</a:t>
            </a:r>
            <a:endParaRPr lang="es-ES" sz="1600" dirty="0"/>
          </a:p>
          <a:p>
            <a:pPr lvl="1"/>
            <a:r>
              <a:rPr lang="es-ES" sz="1600" dirty="0" err="1"/>
              <a:t>Mobility</a:t>
            </a:r>
            <a:endParaRPr lang="es-ES" sz="1600" dirty="0"/>
          </a:p>
          <a:p>
            <a:pPr lvl="1"/>
            <a:r>
              <a:rPr lang="es-ES" sz="1600" dirty="0" err="1"/>
              <a:t>SeGW</a:t>
            </a:r>
            <a:r>
              <a:rPr lang="es-ES" sz="1600" dirty="0"/>
              <a:t> </a:t>
            </a:r>
            <a:r>
              <a:rPr lang="es-ES" sz="1600" dirty="0" err="1"/>
              <a:t>Name</a:t>
            </a:r>
            <a:endParaRPr lang="es-ES" sz="1600" dirty="0"/>
          </a:p>
          <a:p>
            <a:pPr lvl="1"/>
            <a:r>
              <a:rPr lang="es-ES" sz="1600" dirty="0" err="1"/>
              <a:t>SeGW</a:t>
            </a:r>
            <a:r>
              <a:rPr lang="es-ES" sz="1600" dirty="0"/>
              <a:t> IP </a:t>
            </a:r>
            <a:r>
              <a:rPr lang="es-ES" sz="1600" dirty="0" err="1"/>
              <a:t>Address</a:t>
            </a:r>
            <a:endParaRPr lang="es-ES" sz="1600" dirty="0"/>
          </a:p>
          <a:p>
            <a:pPr lvl="1"/>
            <a:r>
              <a:rPr lang="es-ES" sz="1600" dirty="0" err="1"/>
              <a:t>Inner</a:t>
            </a:r>
            <a:r>
              <a:rPr lang="es-ES" sz="1600" dirty="0"/>
              <a:t> </a:t>
            </a:r>
            <a:r>
              <a:rPr lang="es-ES" sz="1600" dirty="0" err="1"/>
              <a:t>Subnet</a:t>
            </a:r>
            <a:r>
              <a:rPr lang="es-ES" sz="1600" dirty="0"/>
              <a:t> IP</a:t>
            </a:r>
          </a:p>
          <a:p>
            <a:pPr lvl="1"/>
            <a:r>
              <a:rPr lang="es-ES" sz="1600" dirty="0" err="1"/>
              <a:t>Inner</a:t>
            </a:r>
            <a:r>
              <a:rPr lang="es-ES" sz="1600" dirty="0"/>
              <a:t> </a:t>
            </a:r>
            <a:r>
              <a:rPr lang="es-ES" sz="1600" dirty="0" err="1"/>
              <a:t>Subnet</a:t>
            </a:r>
            <a:r>
              <a:rPr lang="es-ES" sz="1600" dirty="0"/>
              <a:t> </a:t>
            </a:r>
            <a:r>
              <a:rPr lang="es-ES" sz="1600" dirty="0" err="1"/>
              <a:t>Mask</a:t>
            </a:r>
            <a:endParaRPr lang="es-ES" sz="1600" dirty="0"/>
          </a:p>
          <a:p>
            <a:pPr lvl="1"/>
            <a:r>
              <a:rPr lang="es-ES" sz="1600" dirty="0" err="1"/>
              <a:t>Outer</a:t>
            </a:r>
            <a:r>
              <a:rPr lang="es-ES" sz="1600" dirty="0"/>
              <a:t> </a:t>
            </a:r>
            <a:r>
              <a:rPr lang="es-ES" sz="1600" dirty="0" err="1"/>
              <a:t>Subnet</a:t>
            </a:r>
            <a:r>
              <a:rPr lang="es-ES" sz="1600" dirty="0"/>
              <a:t> IP</a:t>
            </a:r>
          </a:p>
          <a:p>
            <a:pPr lvl="1"/>
            <a:r>
              <a:rPr lang="es-ES" sz="1600" dirty="0" err="1"/>
              <a:t>Outer</a:t>
            </a:r>
            <a:r>
              <a:rPr lang="es-ES" sz="1600" dirty="0"/>
              <a:t> </a:t>
            </a:r>
            <a:r>
              <a:rPr lang="es-ES" sz="1600" dirty="0" err="1"/>
              <a:t>Subnet</a:t>
            </a:r>
            <a:r>
              <a:rPr lang="es-ES" sz="1600" dirty="0"/>
              <a:t> </a:t>
            </a:r>
            <a:r>
              <a:rPr lang="es-ES" sz="1600" dirty="0" err="1"/>
              <a:t>Mask</a:t>
            </a:r>
            <a:endParaRPr lang="es-ES" sz="1600" dirty="0"/>
          </a:p>
          <a:p>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8</a:t>
            </a:fld>
            <a:endParaRPr lang="en-GB"/>
          </a:p>
        </p:txBody>
      </p:sp>
      <p:graphicFrame>
        <p:nvGraphicFramePr>
          <p:cNvPr id="7" name="6 Tabla"/>
          <p:cNvGraphicFramePr>
            <a:graphicFrameLocks noGrp="1"/>
          </p:cNvGraphicFramePr>
          <p:nvPr>
            <p:extLst>
              <p:ext uri="{D42A27DB-BD31-4B8C-83A1-F6EECF244321}">
                <p14:modId xmlns:p14="http://schemas.microsoft.com/office/powerpoint/2010/main" val="2485719568"/>
              </p:ext>
            </p:extLst>
          </p:nvPr>
        </p:nvGraphicFramePr>
        <p:xfrm>
          <a:off x="6309519" y="754063"/>
          <a:ext cx="2424906" cy="762000"/>
        </p:xfrm>
        <a:graphic>
          <a:graphicData uri="http://schemas.openxmlformats.org/drawingml/2006/table">
            <a:tbl>
              <a:tblPr/>
              <a:tblGrid>
                <a:gridCol w="834231"/>
                <a:gridCol w="1009650"/>
                <a:gridCol w="581025"/>
              </a:tblGrid>
              <a:tr h="190500">
                <a:tc rowSpan="4">
                  <a:txBody>
                    <a:bodyPr/>
                    <a:lstStyle/>
                    <a:p>
                      <a:pPr algn="ctr" fontAlgn="ctr"/>
                      <a:r>
                        <a:rPr lang="es-ES" sz="1000" b="1" i="0" u="none" strike="noStrike" dirty="0" err="1">
                          <a:solidFill>
                            <a:srgbClr val="000000"/>
                          </a:solidFill>
                          <a:effectLst/>
                          <a:latin typeface="Arial"/>
                        </a:rPr>
                        <a:t>eNB</a:t>
                      </a:r>
                      <a:r>
                        <a:rPr lang="es-ES" sz="1000" b="1" i="0" u="none" strike="noStrike" dirty="0">
                          <a:solidFill>
                            <a:srgbClr val="000000"/>
                          </a:solidFill>
                          <a:effectLst/>
                          <a:latin typeface="Arial"/>
                        </a:rPr>
                        <a:t> Basic </a:t>
                      </a:r>
                      <a:r>
                        <a:rPr lang="es-ES" sz="1000" b="1" i="0" u="none" strike="noStrike" dirty="0" err="1">
                          <a:solidFill>
                            <a:srgbClr val="000000"/>
                          </a:solidFill>
                          <a:effectLst/>
                          <a:latin typeface="Arial"/>
                        </a:rPr>
                        <a:t>Parameters</a:t>
                      </a:r>
                      <a:endParaRPr lang="es-ES" sz="1000" b="1"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s-ES" sz="1000" b="0" i="0" u="none" strike="noStrike">
                          <a:solidFill>
                            <a:srgbClr val="000000"/>
                          </a:solidFill>
                          <a:effectLst/>
                          <a:latin typeface="Arial"/>
                        </a:rPr>
                        <a:t>eNodeB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1"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eNBId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dirty="0">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Longitude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Latitude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dirty="0">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bl>
          </a:graphicData>
        </a:graphic>
      </p:graphicFrame>
      <p:graphicFrame>
        <p:nvGraphicFramePr>
          <p:cNvPr id="13" name="12 Tabla"/>
          <p:cNvGraphicFramePr>
            <a:graphicFrameLocks noGrp="1"/>
          </p:cNvGraphicFramePr>
          <p:nvPr>
            <p:extLst>
              <p:ext uri="{D42A27DB-BD31-4B8C-83A1-F6EECF244321}">
                <p14:modId xmlns:p14="http://schemas.microsoft.com/office/powerpoint/2010/main" val="1618996137"/>
              </p:ext>
            </p:extLst>
          </p:nvPr>
        </p:nvGraphicFramePr>
        <p:xfrm>
          <a:off x="4874418" y="1677988"/>
          <a:ext cx="3850482" cy="1524000"/>
        </p:xfrm>
        <a:graphic>
          <a:graphicData uri="http://schemas.openxmlformats.org/drawingml/2006/table">
            <a:tbl>
              <a:tblPr/>
              <a:tblGrid>
                <a:gridCol w="773907"/>
                <a:gridCol w="1495425"/>
                <a:gridCol w="523875"/>
                <a:gridCol w="561975"/>
                <a:gridCol w="495300"/>
              </a:tblGrid>
              <a:tr h="190500">
                <a:tc>
                  <a:txBody>
                    <a:bodyPr/>
                    <a:lstStyle/>
                    <a:p>
                      <a:pPr algn="l" fontAlgn="b"/>
                      <a:endParaRPr lang="es-ES" sz="1100" b="0" i="0" u="none" strike="noStrike">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a:rPr>
                        <a:t>Celda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s-ES" sz="1100" b="1" i="0" u="none" strike="noStrike">
                          <a:solidFill>
                            <a:srgbClr val="000000"/>
                          </a:solidFill>
                          <a:effectLst/>
                          <a:latin typeface="Calibri"/>
                        </a:rPr>
                        <a:t>Celda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s-ES" sz="1100" b="1" i="0" u="none" strike="noStrike">
                          <a:solidFill>
                            <a:srgbClr val="000000"/>
                          </a:solidFill>
                          <a:effectLst/>
                          <a:latin typeface="Calibri"/>
                        </a:rPr>
                        <a:t>Celda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rowSpan="7">
                  <a:txBody>
                    <a:bodyPr/>
                    <a:lstStyle/>
                    <a:p>
                      <a:pPr algn="ctr" fontAlgn="ctr"/>
                      <a:r>
                        <a:rPr lang="es-ES" sz="1000" b="1" i="0" u="none" strike="noStrike">
                          <a:solidFill>
                            <a:srgbClr val="000000"/>
                          </a:solidFill>
                          <a:effectLst/>
                          <a:latin typeface="Arial"/>
                        </a:rPr>
                        <a:t>Cell Basic Parameters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s-ES" sz="1000" b="0" i="0" u="none" strike="noStrike">
                          <a:solidFill>
                            <a:srgbClr val="000000"/>
                          </a:solidFill>
                          <a:effectLst/>
                          <a:latin typeface="Arial"/>
                        </a:rPr>
                        <a:t>EUtranCellFDD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TAC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physicalLayerCellIdGroup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physicalLayerSubCellId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rachRootSequence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a:solidFill>
                            <a:srgbClr val="000000"/>
                          </a:solidFill>
                          <a:effectLst/>
                          <a:latin typeface="Arial"/>
                        </a:rPr>
                        <a:t>configuredOutputPower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l" fontAlgn="b"/>
                      <a:r>
                        <a:rPr lang="es-E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r>
                        <a:rPr lang="es-E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c>
                  <a:txBody>
                    <a:bodyPr/>
                    <a:lstStyle/>
                    <a:p>
                      <a:pPr algn="l" fontAlgn="b"/>
                      <a:r>
                        <a:rPr lang="es-E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bl>
          </a:graphicData>
        </a:graphic>
      </p:graphicFrame>
      <p:graphicFrame>
        <p:nvGraphicFramePr>
          <p:cNvPr id="15" name="14 Tabla"/>
          <p:cNvGraphicFramePr>
            <a:graphicFrameLocks noGrp="1"/>
          </p:cNvGraphicFramePr>
          <p:nvPr>
            <p:extLst>
              <p:ext uri="{D42A27DB-BD31-4B8C-83A1-F6EECF244321}">
                <p14:modId xmlns:p14="http://schemas.microsoft.com/office/powerpoint/2010/main" val="1162100307"/>
              </p:ext>
            </p:extLst>
          </p:nvPr>
        </p:nvGraphicFramePr>
        <p:xfrm>
          <a:off x="4886325" y="3373438"/>
          <a:ext cx="3848100" cy="952500"/>
        </p:xfrm>
        <a:graphic>
          <a:graphicData uri="http://schemas.openxmlformats.org/drawingml/2006/table">
            <a:tbl>
              <a:tblPr/>
              <a:tblGrid>
                <a:gridCol w="762000"/>
                <a:gridCol w="1514475"/>
                <a:gridCol w="504825"/>
                <a:gridCol w="581025"/>
                <a:gridCol w="485775"/>
              </a:tblGrid>
              <a:tr h="190500">
                <a:tc>
                  <a:txBody>
                    <a:bodyPr/>
                    <a:lstStyle/>
                    <a:p>
                      <a:pPr algn="l" fontAlgn="b"/>
                      <a:endParaRPr lang="es-ES" sz="11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s-ES" sz="1100" b="1" i="0" u="none" strike="noStrike">
                          <a:solidFill>
                            <a:srgbClr val="000000"/>
                          </a:solidFill>
                          <a:effectLst/>
                          <a:latin typeface="Calibri"/>
                        </a:rPr>
                        <a:t>Celda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s-ES" sz="1100" b="1" i="0" u="none" strike="noStrike">
                          <a:solidFill>
                            <a:srgbClr val="000000"/>
                          </a:solidFill>
                          <a:effectLst/>
                          <a:latin typeface="Calibri"/>
                        </a:rPr>
                        <a:t>Celda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s-ES" sz="1100" b="1" i="0" u="none" strike="noStrike">
                          <a:solidFill>
                            <a:srgbClr val="000000"/>
                          </a:solidFill>
                          <a:effectLst/>
                          <a:latin typeface="Calibri"/>
                        </a:rPr>
                        <a:t>Celda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r>
              <a:tr h="190500">
                <a:tc rowSpan="4">
                  <a:txBody>
                    <a:bodyPr/>
                    <a:lstStyle/>
                    <a:p>
                      <a:pPr algn="ctr" fontAlgn="ctr"/>
                      <a:r>
                        <a:rPr lang="es-ES" sz="1000" b="1" i="0" u="none" strike="noStrike">
                          <a:solidFill>
                            <a:srgbClr val="000000"/>
                          </a:solidFill>
                          <a:effectLst/>
                          <a:latin typeface="Arial"/>
                        </a:rPr>
                        <a:t>Cell Mobility References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s-ES" sz="1000" b="0" i="0" u="none" strike="noStrike" dirty="0" err="1">
                          <a:solidFill>
                            <a:srgbClr val="000000"/>
                          </a:solidFill>
                          <a:effectLst/>
                          <a:latin typeface="Arial"/>
                        </a:rPr>
                        <a:t>EUtranFrequency</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List</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UtranFrequency</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List</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GeranFreqGroup</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List</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Mobility</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s-ES" sz="1000" b="0" i="0" u="none" strike="noStrike" dirty="0">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graphicFrame>
        <p:nvGraphicFramePr>
          <p:cNvPr id="17" name="16 Tabla"/>
          <p:cNvGraphicFramePr>
            <a:graphicFrameLocks noGrp="1"/>
          </p:cNvGraphicFramePr>
          <p:nvPr>
            <p:extLst>
              <p:ext uri="{D42A27DB-BD31-4B8C-83A1-F6EECF244321}">
                <p14:modId xmlns:p14="http://schemas.microsoft.com/office/powerpoint/2010/main" val="2240717094"/>
              </p:ext>
            </p:extLst>
          </p:nvPr>
        </p:nvGraphicFramePr>
        <p:xfrm>
          <a:off x="5633244" y="4554538"/>
          <a:ext cx="2634456" cy="1143000"/>
        </p:xfrm>
        <a:graphic>
          <a:graphicData uri="http://schemas.openxmlformats.org/drawingml/2006/table">
            <a:tbl>
              <a:tblPr/>
              <a:tblGrid>
                <a:gridCol w="738981"/>
                <a:gridCol w="1352550"/>
                <a:gridCol w="542925"/>
              </a:tblGrid>
              <a:tr h="190500">
                <a:tc rowSpan="6">
                  <a:txBody>
                    <a:bodyPr/>
                    <a:lstStyle/>
                    <a:p>
                      <a:pPr algn="ctr" fontAlgn="ctr"/>
                      <a:r>
                        <a:rPr lang="es-ES" sz="1000" b="1" i="0" u="none" strike="noStrike" dirty="0" err="1">
                          <a:solidFill>
                            <a:srgbClr val="000000"/>
                          </a:solidFill>
                          <a:effectLst/>
                          <a:latin typeface="Arial"/>
                        </a:rPr>
                        <a:t>IPSec</a:t>
                      </a:r>
                      <a:r>
                        <a:rPr lang="es-ES" sz="1000" b="1" i="0" u="none" strike="noStrike" dirty="0">
                          <a:solidFill>
                            <a:srgbClr val="000000"/>
                          </a:solidFill>
                          <a:effectLst/>
                          <a:latin typeface="Arial"/>
                        </a:rPr>
                        <a:t> </a:t>
                      </a:r>
                      <a:r>
                        <a:rPr lang="es-ES" sz="1000" b="1" i="0" u="none" strike="noStrike" dirty="0" err="1">
                          <a:solidFill>
                            <a:srgbClr val="000000"/>
                          </a:solidFill>
                          <a:effectLst/>
                          <a:latin typeface="Arial"/>
                        </a:rPr>
                        <a:t>Parameters</a:t>
                      </a:r>
                      <a:endParaRPr lang="es-ES" sz="1000" b="1"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s-ES" sz="1000" b="0" i="0" u="none" strike="noStrike" dirty="0" err="1">
                          <a:solidFill>
                            <a:srgbClr val="000000"/>
                          </a:solidFill>
                          <a:effectLst/>
                          <a:latin typeface="Arial"/>
                        </a:rPr>
                        <a:t>SeGW</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Name</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SeGW</a:t>
                      </a:r>
                      <a:r>
                        <a:rPr lang="es-ES" sz="1000" b="0" i="0" u="none" strike="noStrike" dirty="0">
                          <a:solidFill>
                            <a:srgbClr val="000000"/>
                          </a:solidFill>
                          <a:effectLst/>
                          <a:latin typeface="Arial"/>
                        </a:rPr>
                        <a:t> IP </a:t>
                      </a:r>
                      <a:r>
                        <a:rPr lang="es-ES" sz="1000" b="0" i="0" u="none" strike="noStrike" dirty="0" err="1">
                          <a:solidFill>
                            <a:srgbClr val="000000"/>
                          </a:solidFill>
                          <a:effectLst/>
                          <a:latin typeface="Arial"/>
                        </a:rPr>
                        <a:t>Address</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ctr"/>
                      <a:r>
                        <a:rPr lang="es-ES" sz="1000" b="0" i="0" u="none" strike="noStrike">
                          <a:solidFill>
                            <a:srgbClr val="000000"/>
                          </a:solidFill>
                          <a:effectLst/>
                          <a:latin typeface="Arial"/>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Inner</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Subnet</a:t>
                      </a:r>
                      <a:r>
                        <a:rPr lang="es-ES" sz="1000" b="0" i="0" u="none" strike="noStrike" dirty="0">
                          <a:solidFill>
                            <a:srgbClr val="000000"/>
                          </a:solidFill>
                          <a:effectLst/>
                          <a:latin typeface="Arial"/>
                        </a:rPr>
                        <a:t> IP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l" fontAlgn="b"/>
                      <a:r>
                        <a:rPr lang="es-E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Inner</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Subnet</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Mask</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l" fontAlgn="b"/>
                      <a:r>
                        <a:rPr lang="es-E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Outer</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Subnet</a:t>
                      </a:r>
                      <a:r>
                        <a:rPr lang="es-ES" sz="1000" b="0" i="0" u="none" strike="noStrike" dirty="0">
                          <a:solidFill>
                            <a:srgbClr val="000000"/>
                          </a:solidFill>
                          <a:effectLst/>
                          <a:latin typeface="Arial"/>
                        </a:rPr>
                        <a:t> IP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l" fontAlgn="b"/>
                      <a:r>
                        <a:rPr lang="es-ES" sz="1100" b="0" i="0" u="none" strike="noStrike">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vMerge="1">
                  <a:txBody>
                    <a:bodyPr/>
                    <a:lstStyle/>
                    <a:p>
                      <a:endParaRPr lang="es-ES"/>
                    </a:p>
                  </a:txBody>
                  <a:tcPr/>
                </a:tc>
                <a:tc>
                  <a:txBody>
                    <a:bodyPr/>
                    <a:lstStyle/>
                    <a:p>
                      <a:pPr algn="ctr" fontAlgn="ctr"/>
                      <a:r>
                        <a:rPr lang="es-ES" sz="1000" b="0" i="0" u="none" strike="noStrike" dirty="0" err="1">
                          <a:solidFill>
                            <a:srgbClr val="000000"/>
                          </a:solidFill>
                          <a:effectLst/>
                          <a:latin typeface="Arial"/>
                        </a:rPr>
                        <a:t>Outer</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Subnet</a:t>
                      </a:r>
                      <a:r>
                        <a:rPr lang="es-ES" sz="1000" b="0" i="0" u="none" strike="noStrike" dirty="0">
                          <a:solidFill>
                            <a:srgbClr val="000000"/>
                          </a:solidFill>
                          <a:effectLst/>
                          <a:latin typeface="Arial"/>
                        </a:rPr>
                        <a:t> </a:t>
                      </a:r>
                      <a:r>
                        <a:rPr lang="es-ES" sz="1000" b="0" i="0" u="none" strike="noStrike" dirty="0" err="1">
                          <a:solidFill>
                            <a:srgbClr val="000000"/>
                          </a:solidFill>
                          <a:effectLst/>
                          <a:latin typeface="Arial"/>
                        </a:rPr>
                        <a:t>Mask</a:t>
                      </a:r>
                      <a:endParaRPr lang="es-ES" sz="1000" b="0" i="0" u="none" strike="noStrike" dirty="0">
                        <a:solidFill>
                          <a:srgbClr val="000000"/>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l" fontAlgn="b"/>
                      <a:r>
                        <a:rPr lang="es-ES" sz="1100" b="0" i="0" u="none" strike="noStrike" dirty="0">
                          <a:solidFill>
                            <a:srgbClr val="000000"/>
                          </a:solidFill>
                          <a:effectLst/>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bl>
          </a:graphicData>
        </a:graphic>
      </p:graphicFrame>
      <p:graphicFrame>
        <p:nvGraphicFramePr>
          <p:cNvPr id="19" name="18 Tabla"/>
          <p:cNvGraphicFramePr>
            <a:graphicFrameLocks noGrp="1"/>
          </p:cNvGraphicFramePr>
          <p:nvPr>
            <p:extLst>
              <p:ext uri="{D42A27DB-BD31-4B8C-83A1-F6EECF244321}">
                <p14:modId xmlns:p14="http://schemas.microsoft.com/office/powerpoint/2010/main" val="1510311699"/>
              </p:ext>
            </p:extLst>
          </p:nvPr>
        </p:nvGraphicFramePr>
        <p:xfrm>
          <a:off x="5514975" y="6021388"/>
          <a:ext cx="2239169" cy="381000"/>
        </p:xfrm>
        <a:graphic>
          <a:graphicData uri="http://schemas.openxmlformats.org/drawingml/2006/table">
            <a:tbl>
              <a:tblPr/>
              <a:tblGrid>
                <a:gridCol w="2239169"/>
              </a:tblGrid>
              <a:tr h="190500">
                <a:tc>
                  <a:txBody>
                    <a:bodyPr/>
                    <a:lstStyle/>
                    <a:p>
                      <a:pPr algn="ctr" fontAlgn="b"/>
                      <a:r>
                        <a:rPr lang="es-ES" sz="1100" b="0" i="0" u="none" strike="noStrike" dirty="0">
                          <a:solidFill>
                            <a:srgbClr val="000000"/>
                          </a:solidFill>
                          <a:effectLst/>
                          <a:latin typeface="Calibri"/>
                        </a:rPr>
                        <a:t>A rellenar por operador propietario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79B"/>
                    </a:solidFill>
                  </a:tcPr>
                </a:tc>
              </a:tr>
              <a:tr h="190500">
                <a:tc>
                  <a:txBody>
                    <a:bodyPr/>
                    <a:lstStyle/>
                    <a:p>
                      <a:pPr algn="ctr" fontAlgn="ctr"/>
                      <a:r>
                        <a:rPr lang="es-ES" sz="1100" b="0" i="0" u="none" strike="noStrike" dirty="0">
                          <a:solidFill>
                            <a:srgbClr val="000000"/>
                          </a:solidFill>
                          <a:effectLst/>
                          <a:latin typeface="Calibri"/>
                        </a:rPr>
                        <a:t>A rellenar por operador receptor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172099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eNodeB</a:t>
            </a:r>
            <a:r>
              <a:rPr lang="es-ES" dirty="0" smtClean="0"/>
              <a:t> </a:t>
            </a:r>
            <a:r>
              <a:rPr lang="es-ES" dirty="0" err="1" smtClean="0"/>
              <a:t>Name</a:t>
            </a:r>
            <a:r>
              <a:rPr lang="es-ES" dirty="0" smtClean="0"/>
              <a:t> (ejemplo: SX89VL) </a:t>
            </a:r>
            <a:r>
              <a:rPr lang="es-ES" i="1" u="sng" dirty="0" smtClean="0"/>
              <a:t>ZONA ROJA</a:t>
            </a:r>
            <a:endParaRPr lang="en-GB" i="1" u="sng" dirty="0"/>
          </a:p>
        </p:txBody>
      </p:sp>
      <p:sp>
        <p:nvSpPr>
          <p:cNvPr id="3" name="2 Marcador de contenido"/>
          <p:cNvSpPr>
            <a:spLocks noGrp="1"/>
          </p:cNvSpPr>
          <p:nvPr>
            <p:ph idx="1"/>
          </p:nvPr>
        </p:nvSpPr>
        <p:spPr>
          <a:xfrm>
            <a:off x="471977" y="866684"/>
            <a:ext cx="8119932" cy="4895851"/>
          </a:xfrm>
        </p:spPr>
        <p:txBody>
          <a:bodyPr/>
          <a:lstStyle/>
          <a:p>
            <a:r>
              <a:rPr lang="es-ES" dirty="0" smtClean="0"/>
              <a:t>Reglas VF ES:</a:t>
            </a:r>
          </a:p>
          <a:p>
            <a:pPr lvl="1"/>
            <a:r>
              <a:rPr lang="es-ES" dirty="0" smtClean="0"/>
              <a:t>El </a:t>
            </a:r>
            <a:r>
              <a:rPr lang="es-ES" dirty="0" err="1" smtClean="0"/>
              <a:t>eNB</a:t>
            </a:r>
            <a:r>
              <a:rPr lang="es-ES" dirty="0" smtClean="0"/>
              <a:t> LTE sigue nomenclatura SRAN: “</a:t>
            </a:r>
            <a:r>
              <a:rPr lang="es-ES" dirty="0" err="1" smtClean="0"/>
              <a:t>PPnnLT</a:t>
            </a:r>
            <a:r>
              <a:rPr lang="es-ES" dirty="0" smtClean="0"/>
              <a:t>”</a:t>
            </a:r>
          </a:p>
          <a:p>
            <a:pPr lvl="1"/>
            <a:r>
              <a:rPr lang="es-ES" dirty="0" smtClean="0"/>
              <a:t>Las 5 primeras letras/dígitos: “</a:t>
            </a:r>
            <a:r>
              <a:rPr lang="es-ES" dirty="0" err="1" smtClean="0"/>
              <a:t>PPnnL</a:t>
            </a:r>
            <a:r>
              <a:rPr lang="es-ES" dirty="0" smtClean="0"/>
              <a:t>” coinciden con la terminología SRAN de su 2G, 3G </a:t>
            </a:r>
            <a:r>
              <a:rPr lang="es-ES" dirty="0" err="1" smtClean="0"/>
              <a:t>coubicado</a:t>
            </a:r>
            <a:r>
              <a:rPr lang="es-ES" dirty="0" smtClean="0"/>
              <a:t> . </a:t>
            </a:r>
          </a:p>
          <a:p>
            <a:pPr lvl="2"/>
            <a:r>
              <a:rPr lang="es-ES" dirty="0" smtClean="0"/>
              <a:t>En caso de LTE </a:t>
            </a:r>
            <a:r>
              <a:rPr lang="es-ES" dirty="0" err="1" smtClean="0"/>
              <a:t>only</a:t>
            </a:r>
            <a:r>
              <a:rPr lang="es-ES" dirty="0" smtClean="0"/>
              <a:t>, </a:t>
            </a:r>
            <a:r>
              <a:rPr lang="es-ES" dirty="0" err="1" smtClean="0"/>
              <a:t>ó</a:t>
            </a:r>
            <a:r>
              <a:rPr lang="es-ES" dirty="0" smtClean="0"/>
              <a:t> LTE </a:t>
            </a:r>
            <a:r>
              <a:rPr lang="es-ES" dirty="0" err="1" smtClean="0"/>
              <a:t>coubicado</a:t>
            </a:r>
            <a:r>
              <a:rPr lang="es-ES" dirty="0" smtClean="0"/>
              <a:t> con UMTS en terminología </a:t>
            </a:r>
            <a:r>
              <a:rPr lang="es-ES" dirty="0" err="1" smtClean="0"/>
              <a:t>Legacy</a:t>
            </a:r>
            <a:r>
              <a:rPr lang="es-ES" dirty="0" smtClean="0"/>
              <a:t>, se debe consultar con Región.</a:t>
            </a:r>
          </a:p>
          <a:p>
            <a:pPr lvl="1"/>
            <a:r>
              <a:rPr lang="es-ES" dirty="0" smtClean="0"/>
              <a:t>“T”: letra de Tecnología, siempre una “L” para nodos LTE</a:t>
            </a:r>
          </a:p>
          <a:p>
            <a:pPr lvl="1"/>
            <a:endParaRPr lang="en-GB" dirty="0"/>
          </a:p>
        </p:txBody>
      </p:sp>
      <p:sp>
        <p:nvSpPr>
          <p:cNvPr id="4" name="3 Marcador de número de diapositiva"/>
          <p:cNvSpPr>
            <a:spLocks noGrp="1"/>
          </p:cNvSpPr>
          <p:nvPr>
            <p:ph type="sldNum" sz="quarter" idx="10"/>
          </p:nvPr>
        </p:nvSpPr>
        <p:spPr/>
        <p:txBody>
          <a:bodyPr/>
          <a:lstStyle/>
          <a:p>
            <a:pPr>
              <a:defRPr/>
            </a:pPr>
            <a:fld id="{E4E5A24B-4DAF-47BA-BBF4-BE646F438DB5}" type="slidenum">
              <a:rPr lang="en-GB" smtClean="0"/>
              <a:pPr>
                <a:defRPr/>
              </a:pPr>
              <a:t>9</a:t>
            </a:fld>
            <a:endParaRPr lang="en-GB"/>
          </a:p>
        </p:txBody>
      </p:sp>
      <p:sp>
        <p:nvSpPr>
          <p:cNvPr id="7" name="Text Box 4"/>
          <p:cNvSpPr txBox="1">
            <a:spLocks noChangeArrowheads="1"/>
          </p:cNvSpPr>
          <p:nvPr/>
        </p:nvSpPr>
        <p:spPr bwMode="auto">
          <a:xfrm>
            <a:off x="6353175" y="3237766"/>
            <a:ext cx="2790825" cy="830997"/>
          </a:xfrm>
          <a:prstGeom prst="rect">
            <a:avLst/>
          </a:prstGeom>
          <a:noFill/>
          <a:ln w="9525">
            <a:solidFill>
              <a:schemeClr val="tx1"/>
            </a:solidFill>
            <a:miter lim="800000"/>
            <a:headEnd/>
            <a:tailEnd/>
          </a:ln>
        </p:spPr>
        <p:txBody>
          <a:bodyPr wrap="square">
            <a:spAutoFit/>
          </a:bodyPr>
          <a:lstStyle/>
          <a:p>
            <a:pPr>
              <a:spcBef>
                <a:spcPct val="50000"/>
              </a:spcBef>
            </a:pPr>
            <a:r>
              <a:rPr lang="es-ES" sz="1200" b="1" u="sng" dirty="0" err="1" smtClean="0"/>
              <a:t>Temporary</a:t>
            </a:r>
            <a:r>
              <a:rPr lang="es-ES" sz="1200" dirty="0" smtClean="0"/>
              <a:t> L800triple band </a:t>
            </a:r>
            <a:r>
              <a:rPr lang="es-ES" sz="1200" dirty="0" err="1" smtClean="0"/>
              <a:t>node</a:t>
            </a:r>
            <a:r>
              <a:rPr lang="es-ES" sz="1200" dirty="0" smtClean="0"/>
              <a:t>:</a:t>
            </a:r>
          </a:p>
          <a:p>
            <a:pPr marL="171450" indent="-171450">
              <a:spcBef>
                <a:spcPct val="50000"/>
              </a:spcBef>
              <a:buFont typeface="Arial" panose="020B0604020202020204" pitchFamily="34" charset="0"/>
              <a:buChar char="•"/>
            </a:pPr>
            <a:r>
              <a:rPr lang="es-ES" sz="1200" dirty="0" smtClean="0"/>
              <a:t>L800 </a:t>
            </a:r>
            <a:r>
              <a:rPr lang="es-ES" sz="1200" dirty="0" smtClean="0">
                <a:sym typeface="Wingdings" panose="05000000000000000000" pitchFamily="2" charset="2"/>
              </a:rPr>
              <a:t></a:t>
            </a:r>
            <a:r>
              <a:rPr lang="es-ES" sz="1200" dirty="0" smtClean="0"/>
              <a:t> SX89VN</a:t>
            </a:r>
          </a:p>
          <a:p>
            <a:pPr marL="171450" indent="-171450">
              <a:spcBef>
                <a:spcPct val="50000"/>
              </a:spcBef>
              <a:buFont typeface="Arial" panose="020B0604020202020204" pitchFamily="34" charset="0"/>
              <a:buChar char="•"/>
            </a:pPr>
            <a:r>
              <a:rPr lang="es-ES" sz="1200" dirty="0" smtClean="0"/>
              <a:t>L1800+L2600 </a:t>
            </a:r>
            <a:r>
              <a:rPr lang="es-ES" sz="1200" dirty="0" smtClean="0">
                <a:sym typeface="Wingdings" panose="05000000000000000000" pitchFamily="2" charset="2"/>
              </a:rPr>
              <a:t> SX89VL</a:t>
            </a:r>
            <a:endParaRPr lang="en-GB" sz="1200" dirty="0"/>
          </a:p>
        </p:txBody>
      </p:sp>
      <p:grpSp>
        <p:nvGrpSpPr>
          <p:cNvPr id="5" name="4 Grupo"/>
          <p:cNvGrpSpPr/>
          <p:nvPr/>
        </p:nvGrpSpPr>
        <p:grpSpPr>
          <a:xfrm>
            <a:off x="572006" y="2329201"/>
            <a:ext cx="5749204" cy="4322155"/>
            <a:chOff x="572006" y="2329201"/>
            <a:chExt cx="5749204" cy="4322155"/>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06" y="2329201"/>
              <a:ext cx="5749204" cy="4322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863" y="5845176"/>
              <a:ext cx="661987" cy="1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708616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Plantilla tecnología  Región Sur">
  <a:themeElements>
    <a:clrScheme name="Custom 4">
      <a:dk1>
        <a:srgbClr val="000000"/>
      </a:dk1>
      <a:lt1>
        <a:srgbClr val="FFFFFF"/>
      </a:lt1>
      <a:dk2>
        <a:srgbClr val="5E2750"/>
      </a:dk2>
      <a:lt2>
        <a:srgbClr val="54575A"/>
      </a:lt2>
      <a:accent1>
        <a:srgbClr val="DE0400"/>
      </a:accent1>
      <a:accent2>
        <a:srgbClr val="A8B400"/>
      </a:accent2>
      <a:accent3>
        <a:srgbClr val="9D29A0"/>
      </a:accent3>
      <a:accent4>
        <a:srgbClr val="EC9700"/>
      </a:accent4>
      <a:accent5>
        <a:srgbClr val="02B0CB"/>
      </a:accent5>
      <a:accent6>
        <a:srgbClr val="FFCB00"/>
      </a:accent6>
      <a:hlink>
        <a:srgbClr val="DE0400"/>
      </a:hlink>
      <a:folHlink>
        <a:srgbClr val="DE0400"/>
      </a:folHlink>
    </a:clrScheme>
    <a:fontScheme name="Vodafone 2012">
      <a:majorFont>
        <a:latin typeface="Vodafone Rg"/>
        <a:ea typeface=""/>
        <a:cs typeface=""/>
      </a:majorFont>
      <a:minorFont>
        <a:latin typeface="Vodafone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cmpd="sng" algn="ctr">
          <a:noFill/>
          <a:prstDash val="solid"/>
        </a:ln>
        <a:effectLst/>
      </a:spPr>
      <a:bodyPr spcFirstLastPara="0" vert="horz" wrap="square" lIns="6350" tIns="6350" rIns="6350" bIns="6350" numCol="1" spcCol="1270" rtlCol="0" anchor="ctr" anchorCtr="0">
        <a:noAutofit/>
      </a:bodyPr>
      <a:lstStyle>
        <a:defPPr algn="ctr" defTabSz="444500">
          <a:lnSpc>
            <a:spcPct val="90000"/>
          </a:lnSpc>
          <a:spcBef>
            <a:spcPct val="0"/>
          </a:spcBef>
          <a:spcAft>
            <a:spcPct val="35000"/>
          </a:spcAft>
          <a:defRPr sz="1000" kern="1200" dirty="0" smtClean="0">
            <a:solidFill>
              <a:srgbClr val="34342B"/>
            </a:solidFill>
            <a:latin typeface="Vodafone Rg" pitchFamily="34" charset="0"/>
            <a:ea typeface="+mn-ea"/>
            <a:cs typeface="+mn-cs"/>
          </a:defRPr>
        </a:defPPr>
      </a:lstStyle>
      <a:style>
        <a:lnRef idx="2">
          <a:scrgbClr r="0" g="0" b="0"/>
        </a:lnRef>
        <a:fillRef idx="1">
          <a:scrgbClr r="0" g="0" b="0"/>
        </a:fillRef>
        <a:effectRef idx="0">
          <a:scrgbClr r="0" g="0" b="0"/>
        </a:effectRef>
        <a:fontRef idx="minor">
          <a:schemeClr val="lt1"/>
        </a:fontRef>
      </a:style>
    </a:spDef>
    <a:txDef>
      <a:spPr/>
      <a:bodyPr wrap="square" lIns="0" tIns="0" rIns="0" bIns="0" rtlCol="0">
        <a:noAutofit/>
      </a:bodyPr>
      <a:lstStyle>
        <a:defPPr marL="0" indent="0">
          <a:buFont typeface="Arial" pitchFamily="34" charset="0"/>
          <a:buNone/>
          <a:defRPr sz="1600" dirty="0" smtClean="0">
            <a:latin typeface="Vodafone Rg"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221D10A76C0B248BAE799C364BF1056" ma:contentTypeVersion="2" ma:contentTypeDescription="Crear nuevo documento." ma:contentTypeScope="" ma:versionID="a8c25618e38ecc05175fcdde5d35ff4f">
  <xsd:schema xmlns:xsd="http://www.w3.org/2001/XMLSchema" xmlns:xs="http://www.w3.org/2001/XMLSchema" xmlns:p="http://schemas.microsoft.com/office/2006/metadata/properties" xmlns:ns2="50dad0ab-8f5b-4967-863a-c7559a0fa748" xmlns:ns3="d3bc8469-5d0f-426a-ace2-b2b5553c60cc" targetNamespace="http://schemas.microsoft.com/office/2006/metadata/properties" ma:root="true" ma:fieldsID="bb3a6671e0860c677ada07650adff5ad" ns2:_="" ns3:_="">
    <xsd:import namespace="50dad0ab-8f5b-4967-863a-c7559a0fa748"/>
    <xsd:import namespace="d3bc8469-5d0f-426a-ace2-b2b5553c60cc"/>
    <xsd:element name="properties">
      <xsd:complexType>
        <xsd:sequence>
          <xsd:element name="documentManagement">
            <xsd:complexType>
              <xsd:all>
                <xsd:element ref="ns2:_dlc_DocId" minOccurs="0"/>
                <xsd:element ref="ns2:_dlc_DocIdUrl" minOccurs="0"/>
                <xsd:element ref="ns2:_dlc_DocIdPersistId" minOccurs="0"/>
                <xsd:element ref="ns3:LastModifiedEmail" minOccurs="0"/>
                <xsd:element ref="ns3:Descripci_x00f3_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dad0ab-8f5b-4967-863a-c7559a0fa748" elementFormDefault="qualified">
    <xsd:import namespace="http://schemas.microsoft.com/office/2006/documentManagement/types"/>
    <xsd:import namespace="http://schemas.microsoft.com/office/infopath/2007/PartnerControls"/>
    <xsd:element name="_dlc_DocId" ma:index="8" nillable="true" ma:displayName="Valor de Id. de documento" ma:description="El valor del identificador de documento asignado a este elemento." ma:internalName="_dlc_DocId" ma:readOnly="true">
      <xsd:simpleType>
        <xsd:restriction base="dms:Text"/>
      </xsd:simpleType>
    </xsd:element>
    <xsd:element name="_dlc_DocIdUrl" ma:index="9" nillable="true" ma:displayName="Id. de documento" ma:description="Vínculo permanente a este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3bc8469-5d0f-426a-ace2-b2b5553c60cc" elementFormDefault="qualified">
    <xsd:import namespace="http://schemas.microsoft.com/office/2006/documentManagement/types"/>
    <xsd:import namespace="http://schemas.microsoft.com/office/infopath/2007/PartnerControls"/>
    <xsd:element name="LastModifiedEmail" ma:index="11" nillable="true" ma:displayName="LastModifiedEmail" ma:hidden="true" ma:internalName="LastModifiedEmail">
      <xsd:simpleType>
        <xsd:restriction base="dms:Text">
          <xsd:maxLength value="255"/>
        </xsd:restriction>
      </xsd:simpleType>
    </xsd:element>
    <xsd:element name="Descripci_x00f3_n" ma:index="12" nillable="true" ma:displayName="Descripción" ma:description="Resumen del contenido del documento" ma:internalName="Descripci_x00f3_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ci_x00f3_n xmlns="d3bc8469-5d0f-426a-ace2-b2b5553c60cc">Estrategia de vecinas 3G </Descripci_x00f3_n>
    <LastModifiedEmail xmlns="d3bc8469-5d0f-426a-ace2-b2b5553c60cc">paloma.santa-pau@vodafone.com</LastModifiedEmail>
    <_dlc_DocId xmlns="50dad0ab-8f5b-4967-863a-c7559a0fa748">QVEXAJVAAV63-5-32</_dlc_DocId>
    <_dlc_DocIdUrl xmlns="50dad0ab-8f5b-4967-863a-c7559a0fa748">
      <Url>https://workspace.vodafone.com/Spain/VF-ES_Radio_Design_Optimization/_layouts/DocIdRedir.aspx?ID=QVEXAJVAAV63-5-32</Url>
      <Description>QVEXAJVAAV63-5-32</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7EC05-A5CE-4FB5-84A0-6271CF3E73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dad0ab-8f5b-4967-863a-c7559a0fa748"/>
    <ds:schemaRef ds:uri="d3bc8469-5d0f-426a-ace2-b2b5553c60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CDE44D-C4E4-418E-B320-E6219A1668CB}">
  <ds:schemaRefs>
    <ds:schemaRef ds:uri="http://schemas.microsoft.com/office/2006/documentManagement/types"/>
    <ds:schemaRef ds:uri="http://purl.org/dc/elements/1.1/"/>
    <ds:schemaRef ds:uri="http://www.w3.org/XML/1998/namespace"/>
    <ds:schemaRef ds:uri="http://purl.org/dc/dcmitype/"/>
    <ds:schemaRef ds:uri="50dad0ab-8f5b-4967-863a-c7559a0fa748"/>
    <ds:schemaRef ds:uri="http://purl.org/dc/terms/"/>
    <ds:schemaRef ds:uri="http://schemas.microsoft.com/office/infopath/2007/PartnerControls"/>
    <ds:schemaRef ds:uri="http://schemas.openxmlformats.org/package/2006/metadata/core-properties"/>
    <ds:schemaRef ds:uri="d3bc8469-5d0f-426a-ace2-b2b5553c60cc"/>
    <ds:schemaRef ds:uri="http://schemas.microsoft.com/office/2006/metadata/properties"/>
  </ds:schemaRefs>
</ds:datastoreItem>
</file>

<file path=customXml/itemProps3.xml><?xml version="1.0" encoding="utf-8"?>
<ds:datastoreItem xmlns:ds="http://schemas.openxmlformats.org/officeDocument/2006/customXml" ds:itemID="{5FDD5C95-CCAB-470B-9A18-A4B5525F396F}">
  <ds:schemaRefs>
    <ds:schemaRef ds:uri="http://schemas.microsoft.com/sharepoint/events"/>
  </ds:schemaRefs>
</ds:datastoreItem>
</file>

<file path=customXml/itemProps4.xml><?xml version="1.0" encoding="utf-8"?>
<ds:datastoreItem xmlns:ds="http://schemas.openxmlformats.org/officeDocument/2006/customXml" ds:itemID="{51834F3A-C2BA-4B7F-82F4-A0FF785EBD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Plantilla tecnología  Región Sur</Template>
  <TotalTime>0</TotalTime>
  <Words>4985</Words>
  <Application>Microsoft Office PowerPoint</Application>
  <PresentationFormat>Presentación en pantalla (4:3)</PresentationFormat>
  <Paragraphs>1193</Paragraphs>
  <Slides>39</Slides>
  <Notes>8</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39</vt:i4>
      </vt:variant>
    </vt:vector>
  </HeadingPairs>
  <TitlesOfParts>
    <vt:vector size="41" baseType="lpstr">
      <vt:lpstr>Plantilla tecnología  Región Sur</vt:lpstr>
      <vt:lpstr>Worksheet</vt:lpstr>
      <vt:lpstr>Integraciones LTE Ericsson. Reglas de Ingeniería VF-ES</vt:lpstr>
      <vt:lpstr>Control de cambios</vt:lpstr>
      <vt:lpstr>Índice</vt:lpstr>
      <vt:lpstr>Plantillas de integración LTE ZONA ROJA</vt:lpstr>
      <vt:lpstr>Plantillas de integración LTE ZONA NARANJA</vt:lpstr>
      <vt:lpstr>Reglas Ingeniería VF ES : Datos Radio de Nodo y Celda</vt:lpstr>
      <vt:lpstr>Reglas Ingeniería VF ES : Datos Radio ZONA ROJA</vt:lpstr>
      <vt:lpstr>Reglas Ingeniería VF ES : Datos ZONA NARANJA</vt:lpstr>
      <vt:lpstr>eNodeB Name (ejemplo: SX89VL) ZONA ROJA</vt:lpstr>
      <vt:lpstr>eNodeB Name (ejemplo: SX89VL) ZONA NARANJA</vt:lpstr>
      <vt:lpstr>LocalCellid zonas ROJA y NARANJA </vt:lpstr>
      <vt:lpstr>CellName (ejemplo: MX95VK1) zonas ROJA y NARANJA </vt:lpstr>
      <vt:lpstr>TAC zonas ROJA y NARANJA </vt:lpstr>
      <vt:lpstr>earfcndl zonas ROJA y NARANJA</vt:lpstr>
      <vt:lpstr>dlChannelBandwidth, ulChannelBandwidth zonas ROJA y NARANJA </vt:lpstr>
      <vt:lpstr>PCI zonas ROJA y NARANJA</vt:lpstr>
      <vt:lpstr>PCI (Continuación)</vt:lpstr>
      <vt:lpstr>Root Sequence ID zonas ROJA y NARANJA</vt:lpstr>
      <vt:lpstr>Root Sequence ID</vt:lpstr>
      <vt:lpstr>Root Sequence ID (continuación)</vt:lpstr>
      <vt:lpstr>Reparto de Rach Root Squences &amp; PCIs en  Zonas frontera Ericsson &amp; Huawei</vt:lpstr>
      <vt:lpstr>TxRxMode zonas ROJA y NARANJA</vt:lpstr>
      <vt:lpstr>configuredOutputPower zonas ROJA y NARANJA</vt:lpstr>
      <vt:lpstr>eNodeB ID</vt:lpstr>
      <vt:lpstr>eNodeB ID zonas ROJA y NARANJA</vt:lpstr>
      <vt:lpstr>Sector ID y Cell ID zonas ROJA y NARANJA</vt:lpstr>
      <vt:lpstr>fqBand zonas ROJA y NARANJA</vt:lpstr>
      <vt:lpstr>mixedModeRadio zonas ROJA y NARANJA</vt:lpstr>
      <vt:lpstr>Estrategia de Movilidad 4G  4G</vt:lpstr>
      <vt:lpstr>Definir en celdas 4G  Frecuencias vecinas 4G zonas ROJA y NARANJA</vt:lpstr>
      <vt:lpstr>Definir en celdas 4G  Externas y Vecinas 4G (I) zonas ROJA y NARANJA</vt:lpstr>
      <vt:lpstr>Estrategia de Movilidad 4G  3G</vt:lpstr>
      <vt:lpstr>Definir en celdas 4G  Frecuencias vecinas 3G zonas ROJA y NARANJA</vt:lpstr>
      <vt:lpstr>Definir en celdas 4G  Celdas Externas y Vecinas 3G zonas ROJA y NARANJA</vt:lpstr>
      <vt:lpstr>Estrategia de Movilidad 3G  4G</vt:lpstr>
      <vt:lpstr>Definir en celdas 3G  Frecuencias vecinas 4G zonas ROJA y NARANJA</vt:lpstr>
      <vt:lpstr>Adecuación de la red 3G zonas ROJA y NARANJA </vt:lpstr>
      <vt:lpstr>Adecuación de la red 3G (II) zonas ROJA y NARANJA</vt:lpstr>
      <vt:lpstr>Adecuación de la red 3G (III) zonas ROJA y NARANJA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2011-08-30T12:20:26Z</cp:lastPrinted>
  <dcterms:created xsi:type="dcterms:W3CDTF">2014-02-23T16:39:56Z</dcterms:created>
  <dcterms:modified xsi:type="dcterms:W3CDTF">2015-11-24T16:39:42Z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0x010100E221D10A76C0B248BAE799C364BF1056</vt:lpwstr>
  </property>
  <property fmtid="{D5CDD505-2E9C-101B-9397-08002B2CF9AE}" pid="3" name="_dlc_DocIdItemGuid">
    <vt:lpwstr>4296add4-9a0c-4f8b-9779-ab4258230c50</vt:lpwstr>
  </property>
  <property fmtid="{D5CDD505-2E9C-101B-9397-08002B2CF9AE}" pid="4" name="_NewReviewCycle">
    <vt:lpwstr/>
  </property>
</Properties>
</file>