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303" r:id="rId4"/>
    <p:sldId id="315" r:id="rId5"/>
    <p:sldId id="316" r:id="rId6"/>
    <p:sldId id="304" r:id="rId7"/>
    <p:sldId id="305" r:id="rId8"/>
    <p:sldId id="306" r:id="rId9"/>
    <p:sldId id="307" r:id="rId10"/>
    <p:sldId id="31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14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2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typeOf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200" dirty="0">
                <a:solidFill>
                  <a:schemeClr val="tx1"/>
                </a:solidFill>
              </a:rPr>
              <a:t>Este operador es especial dado que nos permite a nosotros conocer el tipo de dato que tiene la variable sobre la cual vamos a realizar una acción.</a:t>
            </a:r>
            <a:endParaRPr lang="es-AR" sz="28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28019B8C-D0FE-4ADD-9299-161F4AC63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26348" r="12500" b="26494"/>
          <a:stretch/>
        </p:blipFill>
        <p:spPr bwMode="auto">
          <a:xfrm>
            <a:off x="916886" y="3882887"/>
            <a:ext cx="10559497" cy="246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Las sentencias condicionales se utilizan para realizar diferentes acciones basadas en condiciones.</a:t>
            </a:r>
          </a:p>
          <a:p>
            <a:r>
              <a:rPr lang="es-AR" sz="3200" dirty="0">
                <a:solidFill>
                  <a:schemeClr val="tx1"/>
                </a:solidFill>
              </a:rPr>
              <a:t>En JavaScript tenemos las siguientes declaraciones condicionales: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if</a:t>
            </a:r>
            <a:r>
              <a:rPr lang="es-AR" sz="3200" dirty="0">
                <a:solidFill>
                  <a:schemeClr val="tx1"/>
                </a:solidFill>
              </a:rPr>
              <a:t> para especificar un bloque de código que se ejecutará, si una condición especificada es verdadera.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else</a:t>
            </a:r>
            <a:r>
              <a:rPr lang="es-AR" sz="3200" dirty="0">
                <a:solidFill>
                  <a:schemeClr val="tx1"/>
                </a:solidFill>
              </a:rPr>
              <a:t> para especificar un bloque de código que se ejecutará, si la misma condición es falsa.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switch</a:t>
            </a:r>
            <a:r>
              <a:rPr lang="es-AR" sz="3200" dirty="0">
                <a:solidFill>
                  <a:schemeClr val="tx1"/>
                </a:solidFill>
              </a:rPr>
              <a:t> para especificar muchos bloques alternativos de código que se ejecutarán.</a:t>
            </a: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9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Sentencia </a:t>
            </a:r>
            <a:r>
              <a:rPr lang="es-AR" sz="36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600" dirty="0">
                <a:solidFill>
                  <a:schemeClr val="tx1"/>
                </a:solidFill>
              </a:rPr>
              <a:t>Se utiliza para especificar un bloque de código que debe ser ejecutado si una condición es verdadera (true).</a:t>
            </a: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0A3D15-745E-4FB3-88C6-71EBA815ED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348" y="3740393"/>
            <a:ext cx="8299807" cy="185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0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Sentencia </a:t>
            </a:r>
            <a:r>
              <a:rPr lang="es-AR" sz="36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else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s-AR" sz="3600" dirty="0"/>
              <a:t>Se utiliza para especificar un bloque de código que debe ser ejecutado si una condición es falsa (false).</a:t>
            </a: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A3A7C5-A350-407A-973E-B2274461A5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117" y="3645104"/>
            <a:ext cx="669607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Sentencia </a:t>
            </a:r>
            <a:r>
              <a:rPr lang="es-AR" sz="36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switch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s-AR" sz="3600" dirty="0"/>
              <a:t>La instrucción </a:t>
            </a:r>
            <a:r>
              <a:rPr lang="es-AR" sz="3600" dirty="0" err="1"/>
              <a:t>switch</a:t>
            </a:r>
            <a:r>
              <a:rPr lang="es-AR" sz="3600" dirty="0"/>
              <a:t> se utiliza para realizar diferentes acciones basadas en diferentes condiciones.</a:t>
            </a:r>
          </a:p>
          <a:p>
            <a:r>
              <a:rPr lang="es-AR" sz="36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es-AR" sz="36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3895C-8BA6-4040-9889-F5A3E20713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920" y="3429000"/>
            <a:ext cx="2316752" cy="319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A94D757-A8C2-403C-A93A-2FA61084C82A}"/>
              </a:ext>
            </a:extLst>
          </p:cNvPr>
          <p:cNvSpPr txBox="1">
            <a:spLocks/>
          </p:cNvSpPr>
          <p:nvPr/>
        </p:nvSpPr>
        <p:spPr>
          <a:xfrm>
            <a:off x="3379304" y="3591338"/>
            <a:ext cx="6679096" cy="3266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s-AR" sz="2100" dirty="0">
                <a:solidFill>
                  <a:schemeClr val="tx1"/>
                </a:solidFill>
              </a:rPr>
              <a:t>La expresión del switch se evalúa una vez.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100" dirty="0">
                <a:solidFill>
                  <a:schemeClr val="tx1"/>
                </a:solidFill>
              </a:rPr>
              <a:t>El valor de la expresión se compara con los valores de cada caso.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100" dirty="0">
                <a:solidFill>
                  <a:schemeClr val="tx1"/>
                </a:solidFill>
              </a:rPr>
              <a:t>Si hay una coincidencia, se ejecuta el bloque de código asociado.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100" dirty="0">
                <a:solidFill>
                  <a:schemeClr val="tx1"/>
                </a:solidFill>
              </a:rPr>
              <a:t>Cuando se alcanza la palabra clave break, se rompe el bloque </a:t>
            </a:r>
            <a:r>
              <a:rPr lang="es-AR" sz="2100" dirty="0" err="1">
                <a:solidFill>
                  <a:schemeClr val="tx1"/>
                </a:solidFill>
              </a:rPr>
              <a:t>switch</a:t>
            </a:r>
            <a:r>
              <a:rPr lang="es-AR" sz="21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100" dirty="0">
                <a:solidFill>
                  <a:schemeClr val="tx1"/>
                </a:solidFill>
              </a:rPr>
              <a:t>Un break mejora el tiempo de ejecución porque "ignora" la ejecución de todo el resto del código en el bloque </a:t>
            </a:r>
            <a:r>
              <a:rPr lang="es-AR" sz="2100" dirty="0" err="1">
                <a:solidFill>
                  <a:schemeClr val="tx1"/>
                </a:solidFill>
              </a:rPr>
              <a:t>switch</a:t>
            </a:r>
            <a:r>
              <a:rPr lang="es-AR" sz="21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100" dirty="0">
                <a:solidFill>
                  <a:schemeClr val="tx1"/>
                </a:solidFill>
              </a:rPr>
              <a:t>La palabra clave default especifica el código que se ejecutará si no se produce ninguna coincidencia.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Estructuras Repetitivas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tx1"/>
                </a:solidFill>
              </a:rPr>
              <a:t>Una estructura repetitiva es un bucle (</a:t>
            </a:r>
            <a:r>
              <a:rPr lang="es-AR" sz="3600" dirty="0" err="1">
                <a:solidFill>
                  <a:schemeClr val="tx1"/>
                </a:solidFill>
              </a:rPr>
              <a:t>loop</a:t>
            </a:r>
            <a:r>
              <a:rPr lang="es-AR" sz="3600" dirty="0">
                <a:solidFill>
                  <a:schemeClr val="tx1"/>
                </a:solidFill>
              </a:rPr>
              <a:t>) que permite ejecutar un bloque de código.</a:t>
            </a:r>
          </a:p>
          <a:p>
            <a:r>
              <a:rPr lang="es-AR" sz="3600" dirty="0">
                <a:solidFill>
                  <a:schemeClr val="tx1"/>
                </a:solidFill>
              </a:rPr>
              <a:t>Hay dos tipos de estructuras repetitivas: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600" b="1" dirty="0">
                <a:solidFill>
                  <a:schemeClr val="tx1"/>
                </a:solidFill>
              </a:rPr>
              <a:t>Condicionales: </a:t>
            </a:r>
            <a:r>
              <a:rPr lang="es-AR" sz="3600" dirty="0">
                <a:solidFill>
                  <a:schemeClr val="tx1"/>
                </a:solidFill>
              </a:rPr>
              <a:t>permiten que el código sea ejecutado siempre y cuando una condición especificada sea verdadera.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600" b="1" dirty="0">
                <a:solidFill>
                  <a:schemeClr val="tx1"/>
                </a:solidFill>
              </a:rPr>
              <a:t>Incondicionales: </a:t>
            </a:r>
            <a:r>
              <a:rPr lang="es-AR" sz="3600" dirty="0">
                <a:solidFill>
                  <a:schemeClr val="tx1"/>
                </a:solidFill>
              </a:rPr>
              <a:t>no se basan en condiciones, sino en un número finito de veces.</a:t>
            </a:r>
          </a:p>
          <a:p>
            <a:r>
              <a:rPr lang="es-AR" sz="24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6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0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While</a:t>
            </a:r>
            <a:endParaRPr lang="es-AR" sz="3600" b="1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B063BE-BB52-4992-96C4-71BFE0D33BBA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Estructuras Repetitivas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0D09D9-DA44-444D-AE5C-900CB60790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1" y="1458375"/>
            <a:ext cx="4064223" cy="158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C688709-2CA1-4CD8-90CB-AEB2E99062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428" y="2052266"/>
            <a:ext cx="5024519" cy="4467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E1A88BE-34A5-4EB9-AC1D-9015D7DE779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156" y="3251602"/>
            <a:ext cx="2144833" cy="340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9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For</a:t>
            </a:r>
            <a:endParaRPr lang="es-AR" sz="3600" b="1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</a:rPr>
              <a:t>La sentencia 1 se ejecuta antes de que se inicie el bucle (el bloque de código).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</a:rPr>
              <a:t>La sentencia 2 define la condición para ejecutar el bucle.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</a:rPr>
              <a:t>La sentencia 3 se ejecuta cada vez que se ha ejecutado el bucle.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B063BE-BB52-4992-96C4-71BFE0D33BBA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Estructuras Repetitivas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9E266A-402B-4850-97DC-57D49B8BAB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0274" y="4624691"/>
            <a:ext cx="6395932" cy="1549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6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Los operadores nos van a servir para modificar y comprobar el valor de las variables, vamos a ver diferentes tipos de operadores:</a:t>
            </a:r>
          </a:p>
          <a:p>
            <a:endParaRPr lang="es-AR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4000" b="1" dirty="0"/>
              <a:t>Aritméticos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4000" b="1" dirty="0"/>
              <a:t>Lógicos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4000" b="1" dirty="0"/>
              <a:t>Relacionales</a:t>
            </a:r>
            <a:endParaRPr lang="es-AR" sz="3200" b="1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Aritméticos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  <a:endParaRPr lang="es-AR" sz="3600" dirty="0">
              <a:solidFill>
                <a:schemeClr val="tx1"/>
              </a:solidFill>
            </a:endParaRPr>
          </a:p>
          <a:p>
            <a:r>
              <a:rPr lang="es-AR" sz="3600" dirty="0">
                <a:solidFill>
                  <a:schemeClr val="tx1"/>
                </a:solidFill>
              </a:rPr>
              <a:t>Los operadores aritméticos nos van a permitir realizar operaciones matemáticas sobre las variables.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2A2B10-EB39-475F-930D-5E6E42BDB7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1956" y="3429000"/>
            <a:ext cx="3371958" cy="309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9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Aritméticos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600" dirty="0">
                <a:solidFill>
                  <a:schemeClr val="tx1"/>
                </a:solidFill>
              </a:rPr>
              <a:t>Estos operadores funcionan como en la mayoría de los lenguajes de programación.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36445AE-9DF1-4414-8C9B-096138AED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8" t="24400" r="14347" b="24502"/>
          <a:stretch/>
        </p:blipFill>
        <p:spPr bwMode="auto">
          <a:xfrm>
            <a:off x="1417984" y="3521765"/>
            <a:ext cx="8799443" cy="255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Aritméticos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200" dirty="0">
                <a:solidFill>
                  <a:schemeClr val="tx1"/>
                </a:solidFill>
              </a:rPr>
              <a:t>En JavaScript también nos encontramos con los operadores de </a:t>
            </a:r>
            <a:r>
              <a:rPr lang="es-AR" sz="3200" b="1" dirty="0">
                <a:solidFill>
                  <a:schemeClr val="tx1"/>
                </a:solidFill>
              </a:rPr>
              <a:t>incremento</a:t>
            </a:r>
            <a:r>
              <a:rPr lang="es-AR" sz="3200" dirty="0">
                <a:solidFill>
                  <a:schemeClr val="tx1"/>
                </a:solidFill>
              </a:rPr>
              <a:t> y </a:t>
            </a:r>
            <a:r>
              <a:rPr lang="es-AR" sz="3200" b="1" dirty="0">
                <a:solidFill>
                  <a:schemeClr val="tx1"/>
                </a:solidFill>
              </a:rPr>
              <a:t>decremento</a:t>
            </a:r>
            <a:r>
              <a:rPr lang="es-AR" sz="3200" dirty="0">
                <a:solidFill>
                  <a:schemeClr val="tx1"/>
                </a:solidFill>
              </a:rPr>
              <a:t>, que añaden uno o restan uno a la variable numérica en la que sean aplicados.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4BF92755-D3D1-42BF-9BB9-AC2F0C569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1" t="29916" r="31739" b="29334"/>
          <a:stretch/>
        </p:blipFill>
        <p:spPr bwMode="auto">
          <a:xfrm>
            <a:off x="2604051" y="5399625"/>
            <a:ext cx="7010401" cy="13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D5F518F1-BE7B-4783-B6EE-3A5806875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27755" r="31630" b="34102"/>
          <a:stretch/>
        </p:blipFill>
        <p:spPr bwMode="auto">
          <a:xfrm>
            <a:off x="2604051" y="4017182"/>
            <a:ext cx="7010401" cy="13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Asignación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600" dirty="0">
                <a:solidFill>
                  <a:schemeClr val="tx1"/>
                </a:solidFill>
              </a:rPr>
              <a:t>Para permitirnos realizar operaciones matemáticas, necesitamos “asignar” los valores resultantes, esto se logra mediante los operadores de asignación:</a:t>
            </a:r>
            <a:endParaRPr lang="es-AR" sz="2400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AB1DDC-3630-4517-A492-A0712AA207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067" y="4441591"/>
            <a:ext cx="8041775" cy="2302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0FA1E2-C973-4CB9-9A14-7234B3EA6D68}"/>
              </a:ext>
            </a:extLst>
          </p:cNvPr>
          <p:cNvSpPr txBox="1"/>
          <p:nvPr/>
        </p:nvSpPr>
        <p:spPr>
          <a:xfrm>
            <a:off x="1672067" y="3949148"/>
            <a:ext cx="8306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/>
              <a:t>Operador                   		Forma reducida			         Equivalente 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03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Lógicos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600" dirty="0">
                <a:solidFill>
                  <a:schemeClr val="tx1"/>
                </a:solidFill>
              </a:rPr>
              <a:t>Los operadores lógicos son AND, OR y NOT. </a:t>
            </a:r>
          </a:p>
          <a:p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C08962F6-1759-4AAB-85BE-47400DC7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32861"/>
              </p:ext>
            </p:extLst>
          </p:nvPr>
        </p:nvGraphicFramePr>
        <p:xfrm>
          <a:off x="3194960" y="3197312"/>
          <a:ext cx="5577979" cy="347787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834779">
                  <a:extLst>
                    <a:ext uri="{9D8B030D-6E8A-4147-A177-3AD203B41FA5}">
                      <a16:colId xmlns:a16="http://schemas.microsoft.com/office/drawing/2014/main" val="38058507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641692"/>
                    </a:ext>
                  </a:extLst>
                </a:gridCol>
              </a:tblGrid>
              <a:tr h="1159292">
                <a:tc>
                  <a:txBody>
                    <a:bodyPr/>
                    <a:lstStyle/>
                    <a:p>
                      <a:pPr algn="ctr"/>
                      <a:r>
                        <a:rPr lang="es-AR" sz="4400" b="1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4400" b="1" dirty="0">
                          <a:solidFill>
                            <a:schemeClr val="tx1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2889"/>
                  </a:ext>
                </a:extLst>
              </a:tr>
              <a:tr h="1159292">
                <a:tc>
                  <a:txBody>
                    <a:bodyPr/>
                    <a:lstStyle/>
                    <a:p>
                      <a:pPr algn="ctr"/>
                      <a:r>
                        <a:rPr lang="es-AR" sz="4400" b="1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4400" b="1" dirty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17160"/>
                  </a:ext>
                </a:extLst>
              </a:tr>
              <a:tr h="1159292">
                <a:tc>
                  <a:txBody>
                    <a:bodyPr/>
                    <a:lstStyle/>
                    <a:p>
                      <a:pPr algn="ctr"/>
                      <a:r>
                        <a:rPr lang="es-AR" sz="4400" b="1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4400" b="1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1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6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Lógicos: tablas de verdad</a:t>
            </a:r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BF1C4-0F9B-4C79-9F77-2FBDD46213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287" y="2600029"/>
            <a:ext cx="9170705" cy="152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1E6AC2-68DA-4303-A358-D2813D93C7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4505129"/>
            <a:ext cx="6096000" cy="2041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9766E75-9087-4295-B209-D4D005F255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759410"/>
            <a:ext cx="5706050" cy="1532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Relacionales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</a:p>
          <a:p>
            <a:r>
              <a:rPr lang="es-AR" sz="3600" dirty="0">
                <a:solidFill>
                  <a:schemeClr val="tx1"/>
                </a:solidFill>
              </a:rPr>
              <a:t>Los operadores relaciones, permiten realizar comparaciones. </a:t>
            </a:r>
            <a:r>
              <a:rPr lang="es-AR" sz="2000" dirty="0">
                <a:solidFill>
                  <a:srgbClr val="3107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07DF2E-06EE-485F-BAF0-B48745673B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3827" y="2775436"/>
            <a:ext cx="3563495" cy="385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6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541</Words>
  <Application>Microsoft Office PowerPoint</Application>
  <PresentationFormat>Panorámica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Tema de Office</vt:lpstr>
      <vt:lpstr>Clase 14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219</cp:revision>
  <dcterms:created xsi:type="dcterms:W3CDTF">2020-08-07T01:51:21Z</dcterms:created>
  <dcterms:modified xsi:type="dcterms:W3CDTF">2020-09-27T01:07:58Z</dcterms:modified>
</cp:coreProperties>
</file>