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71" r:id="rId4"/>
    <p:sldId id="257" r:id="rId5"/>
    <p:sldId id="258" r:id="rId6"/>
    <p:sldId id="260" r:id="rId7"/>
    <p:sldId id="259" r:id="rId8"/>
    <p:sldId id="272" r:id="rId9"/>
    <p:sldId id="273" r:id="rId10"/>
    <p:sldId id="261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Fwok/ScbihLD/OCjnV/Ye+VY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77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49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14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6000-8786-44AE-AF1A-1899C3A4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499" y="1968843"/>
            <a:ext cx="10515600" cy="1325563"/>
          </a:xfrm>
        </p:spPr>
        <p:txBody>
          <a:bodyPr>
            <a:normAutofit/>
          </a:bodyPr>
          <a:lstStyle/>
          <a:p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DE5E01-68DB-44CB-9B21-4EA21D50BCB8}"/>
              </a:ext>
            </a:extLst>
          </p:cNvPr>
          <p:cNvSpPr txBox="1"/>
          <p:nvPr/>
        </p:nvSpPr>
        <p:spPr>
          <a:xfrm>
            <a:off x="4234375" y="2888195"/>
            <a:ext cx="690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Introd. a HTML</a:t>
            </a:r>
          </a:p>
        </p:txBody>
      </p:sp>
      <p:pic>
        <p:nvPicPr>
          <p:cNvPr id="6" name="Google Shape;84;p1" descr="logo de HTML5">
            <a:extLst>
              <a:ext uri="{FF2B5EF4-FFF2-40B4-BE49-F238E27FC236}">
                <a16:creationId xmlns:a16="http://schemas.microsoft.com/office/drawing/2014/main" id="{A0642A41-2F57-4C37-AA59-87C5ABBA0C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188" y="3850470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9270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413893" y="514125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&lt;h1&gt;, &lt;h2&gt;, &lt;h3&gt;….&lt;h6&gt;: 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encabezados, numerados del 1 al 6 por orden de relevancia. Es importante respetar ese orden para que el navegador entienda la estructura de la página.</a:t>
            </a:r>
            <a:endParaRPr sz="1800" dirty="0">
              <a:latin typeface="+mj-lt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&lt;p&gt;: 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representa un párrafo. 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&lt;!-- comentario --&gt; : 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se utiliza para añadir comentarios dentro del código que el usuario no podrá ver.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18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2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Etiquetas de texto</a:t>
            </a:r>
            <a:endParaRPr sz="2200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&lt;b&gt;: </a:t>
            </a: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Texto en negrita o </a:t>
            </a:r>
            <a:r>
              <a:rPr lang="es-AR" sz="1800" b="1" dirty="0" err="1">
                <a:latin typeface="+mj-lt"/>
                <a:ea typeface="Arial"/>
                <a:cs typeface="Arial"/>
                <a:sym typeface="Arial"/>
              </a:rPr>
              <a:t>bold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mark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</a:t>
            </a:r>
            <a:r>
              <a:rPr lang="es-AR" sz="1800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Texto marcado</a:t>
            </a:r>
            <a:endParaRPr sz="1800" dirty="0">
              <a:highlight>
                <a:srgbClr val="FFFF00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ins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</a:t>
            </a:r>
            <a:r>
              <a:rPr lang="es-AR" sz="1800" u="sng" dirty="0">
                <a:latin typeface="+mj-lt"/>
                <a:ea typeface="Arial"/>
                <a:cs typeface="Arial"/>
                <a:sym typeface="Arial"/>
              </a:rPr>
              <a:t>Texto insertado</a:t>
            </a:r>
            <a:endParaRPr sz="1800" u="sng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small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Texto más pequeño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&lt;i&gt;: </a:t>
            </a:r>
            <a:r>
              <a:rPr lang="es-AR" sz="1800" i="1" dirty="0">
                <a:latin typeface="+mj-lt"/>
                <a:ea typeface="Arial"/>
                <a:cs typeface="Arial"/>
                <a:sym typeface="Arial"/>
              </a:rPr>
              <a:t>Texto en Itálica o cursiva</a:t>
            </a:r>
            <a:endParaRPr sz="1800" i="1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&lt;del&gt;: -</a:t>
            </a:r>
            <a:r>
              <a:rPr lang="es-AR" sz="1800" strike="sngStrike" dirty="0">
                <a:latin typeface="+mj-lt"/>
                <a:ea typeface="Arial"/>
                <a:cs typeface="Arial"/>
                <a:sym typeface="Arial"/>
              </a:rPr>
              <a:t> Texto tachado</a:t>
            </a:r>
            <a:endParaRPr sz="1800" strike="sng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sup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</a:t>
            </a:r>
            <a:r>
              <a:rPr lang="es-AR" sz="1800" baseline="30000" dirty="0">
                <a:latin typeface="+mj-lt"/>
                <a:ea typeface="Arial"/>
                <a:cs typeface="Arial"/>
                <a:sym typeface="Arial"/>
              </a:rPr>
              <a:t> Texto en superíndice</a:t>
            </a:r>
            <a:endParaRPr sz="1800" baseline="300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&lt;sub&gt;:  </a:t>
            </a:r>
            <a:r>
              <a:rPr lang="es-AR" sz="1800" baseline="-25000" dirty="0">
                <a:latin typeface="+mj-lt"/>
                <a:ea typeface="Arial"/>
                <a:cs typeface="Arial"/>
                <a:sym typeface="Arial"/>
              </a:rPr>
              <a:t>Texto del subíndice</a:t>
            </a:r>
            <a:endParaRPr sz="1800" baseline="-250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BAC7B-C3B7-4F81-8E47-2920CBC7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3" y="1699016"/>
            <a:ext cx="10515600" cy="133960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j-lt"/>
              </a:rPr>
              <a:t>HTML clasifica a todos los elementos en dos grupos: </a:t>
            </a:r>
            <a:r>
              <a:rPr lang="es-AR" sz="2000" b="0" i="0" dirty="0" err="1">
                <a:solidFill>
                  <a:schemeClr val="tx1"/>
                </a:solidFill>
                <a:effectLst/>
                <a:latin typeface="+mj-lt"/>
              </a:rPr>
              <a:t>inline</a:t>
            </a:r>
            <a:r>
              <a:rPr lang="es-AR" sz="2000" b="0" i="0" dirty="0">
                <a:solidFill>
                  <a:schemeClr val="tx1"/>
                </a:solidFill>
                <a:effectLst/>
                <a:latin typeface="+mj-lt"/>
              </a:rPr>
              <a:t> y block.</a:t>
            </a:r>
          </a:p>
          <a:p>
            <a:pPr marL="114300" indent="0">
              <a:buNone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j-lt"/>
              </a:rPr>
              <a:t>De forma predeterminada, los elementos en bloque comienzan en una nueva línea y los elementos en línea pueden comenzar en cualquier parte de una línea.</a:t>
            </a:r>
            <a:endParaRPr lang="es-A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122;p6">
            <a:extLst>
              <a:ext uri="{FF2B5EF4-FFF2-40B4-BE49-F238E27FC236}">
                <a16:creationId xmlns:a16="http://schemas.microsoft.com/office/drawing/2014/main" id="{B36C52E4-2551-4565-AFAD-4D21CEA87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3727" y="556328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Elementos </a:t>
            </a:r>
            <a:r>
              <a:rPr lang="es-A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y Block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3D58C4B-0D7A-46CC-BBF2-C5502D97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14746"/>
              </p:ext>
            </p:extLst>
          </p:nvPr>
        </p:nvGraphicFramePr>
        <p:xfrm>
          <a:off x="2032000" y="3663770"/>
          <a:ext cx="8128000" cy="2637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9735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73623483"/>
                    </a:ext>
                  </a:extLst>
                </a:gridCol>
              </a:tblGrid>
              <a:tr h="351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2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sym typeface="Arial"/>
                        </a:rPr>
                        <a:t>INLINE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2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sym typeface="Arial"/>
                        </a:rPr>
                        <a:t>BLOCK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8913"/>
                  </a:ext>
                </a:extLst>
              </a:tr>
              <a:tr h="1967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2000" b="0" dirty="0"/>
                        <a:t>&lt;a&gt;, &lt;</a:t>
                      </a:r>
                      <a:r>
                        <a:rPr lang="es-AR" sz="2000" b="0" dirty="0" err="1"/>
                        <a:t>img</a:t>
                      </a:r>
                      <a:r>
                        <a:rPr lang="es-AR" sz="2000" b="0" dirty="0"/>
                        <a:t>&gt;, &lt;</a:t>
                      </a:r>
                      <a:r>
                        <a:rPr lang="es-AR" sz="2000" b="0" dirty="0" err="1"/>
                        <a:t>span</a:t>
                      </a:r>
                      <a:r>
                        <a:rPr lang="es-AR" sz="2000" b="0" dirty="0"/>
                        <a:t>&gt;, &lt;a&gt;, &lt;b&gt;, &lt;</a:t>
                      </a:r>
                      <a:r>
                        <a:rPr lang="es-AR" sz="2000" b="0" dirty="0" err="1"/>
                        <a:t>strong</a:t>
                      </a:r>
                      <a:r>
                        <a:rPr lang="es-AR" sz="2000" b="0" dirty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2000" b="0" dirty="0"/>
                        <a:t>&lt;</a:t>
                      </a:r>
                      <a:r>
                        <a:rPr lang="es-AR" sz="2000" b="0" dirty="0" err="1"/>
                        <a:t>mark</a:t>
                      </a:r>
                      <a:r>
                        <a:rPr lang="es-AR" sz="2000" b="0" dirty="0"/>
                        <a:t>&gt;, &lt;sub&gt;, </a:t>
                      </a:r>
                      <a:r>
                        <a:rPr lang="es-AR" sz="2000" b="0" dirty="0" err="1"/>
                        <a:t>etc</a:t>
                      </a:r>
                      <a:endParaRPr lang="es-AR" sz="2000" b="0" dirty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&lt;</a:t>
                      </a:r>
                      <a:r>
                        <a:rPr lang="pt-BR" sz="2000" dirty="0" err="1"/>
                        <a:t>div</a:t>
                      </a:r>
                      <a:r>
                        <a:rPr lang="pt-BR" sz="2000" dirty="0"/>
                        <a:t>&gt;, &lt;p&gt;, &lt;h1&gt;..&lt;h6&gt;, &lt;</a:t>
                      </a:r>
                      <a:r>
                        <a:rPr lang="pt-BR" sz="2000" dirty="0" err="1"/>
                        <a:t>ul</a:t>
                      </a:r>
                      <a:r>
                        <a:rPr lang="pt-BR" sz="2000" dirty="0"/>
                        <a:t>&gt;, &lt;</a:t>
                      </a:r>
                      <a:r>
                        <a:rPr lang="pt-BR" sz="2000" dirty="0" err="1"/>
                        <a:t>ol</a:t>
                      </a:r>
                      <a:r>
                        <a:rPr lang="pt-BR" sz="2000" dirty="0"/>
                        <a:t>&gt;, &lt;li&gt;, &lt;</a:t>
                      </a:r>
                      <a:r>
                        <a:rPr lang="pt-BR" sz="2000" dirty="0" err="1"/>
                        <a:t>table</a:t>
                      </a:r>
                      <a:r>
                        <a:rPr lang="pt-BR" sz="2000" dirty="0"/>
                        <a:t>&gt;, &lt;</a:t>
                      </a:r>
                      <a:r>
                        <a:rPr lang="pt-BR" sz="2000" dirty="0" err="1"/>
                        <a:t>form</a:t>
                      </a:r>
                      <a:r>
                        <a:rPr lang="pt-BR" sz="2000" dirty="0"/>
                        <a:t>&gt;, </a:t>
                      </a:r>
                      <a:r>
                        <a:rPr lang="pt-BR" sz="2000" dirty="0" err="1"/>
                        <a:t>etc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7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0622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AR" sz="40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es HTML?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1306" y="2423562"/>
            <a:ext cx="10853530" cy="410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b="0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500" b="0" i="0" u="none" strike="noStrik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significa</a:t>
            </a:r>
            <a:r>
              <a:rPr lang="es-AR" sz="2500" b="1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lang="es-AR" sz="2500" b="0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b="0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sz="25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AR" sz="40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Cómo funciona</a:t>
            </a: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1306" y="2423562"/>
            <a:ext cx="10853530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El navegador (cliente) le pide información al servidor.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El servidor devuelve la información al cliente en un archivo HTML.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3 - El navegador en el cliente lee el archivo de arriba hacia abajo y de izquierda a derecha para interpretar la información.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4 -Tiene en cuenta las etiquetas que tiene el documento y las va renderizando en pantalla (lo que se ve en el navegador).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7567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337036" y="1751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básica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437700"/>
            <a:ext cx="10515600" cy="5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dirty="0">
                <a:latin typeface="Arial"/>
                <a:ea typeface="Arial"/>
                <a:cs typeface="Arial"/>
                <a:sym typeface="Arial"/>
              </a:rPr>
              <a:t>&lt;!DOCTYPE </a:t>
            </a:r>
            <a:r>
              <a:rPr lang="es-AR" dirty="0" err="1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dirty="0"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&gt;Título de la Página&lt;/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A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211016" y="1322363"/>
            <a:ext cx="11226018" cy="553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TipoDeEtiqueta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400" b="1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i="1" dirty="0">
                <a:latin typeface="Arial"/>
                <a:ea typeface="Arial"/>
                <a:cs typeface="Arial"/>
                <a:sym typeface="Arial"/>
              </a:rPr>
              <a:t>Contenido 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CierreTipoDeEtiqueta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 la etiqueta principal que engloba al resto de las etiquetas, el atributo 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define el tipo de lenguaje.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AR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vamos a indicar el conjunto de caracteres que vamos a usar y con el valor “utf-8” abarcamos a la mayoría de los sistemas escritura. </a:t>
            </a:r>
            <a:endParaRPr sz="24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33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33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25" y="1204686"/>
            <a:ext cx="3993790" cy="53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5094514" y="3013509"/>
            <a:ext cx="589436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semánticas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encabezado de un documento o sección.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define un conjunto de enlaces de navegación.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representa al contenido principal dentro del body.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define secciones de un documento.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especifica contenido independiente 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 mensaje en un foro, comentarios, etc.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aside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se suele usar para colocar información adicional 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publicidad.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pie de página, suele contener información de contacto, mapa del sitio.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98B99-0C60-4963-B9D4-06797327C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33857" y="3429000"/>
            <a:ext cx="1460657" cy="30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07758" y="1510821"/>
            <a:ext cx="11966917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None/>
            </a:pPr>
            <a:r>
              <a:rPr lang="es-AR" sz="32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lang="es-AR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atributo =      </a:t>
            </a:r>
            <a:r>
              <a:rPr lang="es-AR" sz="32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lang="es-AR" sz="32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lang="es-AR" sz="3200" i="1" dirty="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lang="es-AR" sz="32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4"/>
          <p:cNvCxnSpPr/>
          <p:nvPr/>
        </p:nvCxnSpPr>
        <p:spPr>
          <a:xfrm>
            <a:off x="1139037" y="2201592"/>
            <a:ext cx="0" cy="1055077"/>
          </a:xfrm>
          <a:prstGeom prst="straightConnector1">
            <a:avLst/>
          </a:prstGeom>
          <a:noFill/>
          <a:ln w="22225" cap="flat" cmpd="sng">
            <a:solidFill>
              <a:srgbClr val="FF33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4"/>
          <p:cNvSpPr txBox="1"/>
          <p:nvPr/>
        </p:nvSpPr>
        <p:spPr>
          <a:xfrm>
            <a:off x="337625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4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 body, </a:t>
            </a:r>
            <a:r>
              <a:rPr lang="es-AR" sz="2400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s-AR" sz="24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AR" sz="24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 head ..</a:t>
            </a:r>
            <a:endParaRPr dirty="0"/>
          </a:p>
        </p:txBody>
      </p:sp>
      <p:cxnSp>
        <p:nvCxnSpPr>
          <p:cNvPr id="105" name="Google Shape;105;p4"/>
          <p:cNvCxnSpPr/>
          <p:nvPr/>
        </p:nvCxnSpPr>
        <p:spPr>
          <a:xfrm>
            <a:off x="3638732" y="2201591"/>
            <a:ext cx="0" cy="1055077"/>
          </a:xfrm>
          <a:prstGeom prst="straightConnector1">
            <a:avLst/>
          </a:prstGeom>
          <a:noFill/>
          <a:ln w="22225" cap="flat" cmpd="sng">
            <a:solidFill>
              <a:srgbClr val="FF00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4"/>
          <p:cNvSpPr txBox="1"/>
          <p:nvPr/>
        </p:nvSpPr>
        <p:spPr>
          <a:xfrm>
            <a:off x="2593162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id,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target</a:t>
            </a:r>
            <a:endParaRPr dirty="0"/>
          </a:p>
        </p:txBody>
      </p:sp>
      <p:cxnSp>
        <p:nvCxnSpPr>
          <p:cNvPr id="107" name="Google Shape;107;p4"/>
          <p:cNvCxnSpPr/>
          <p:nvPr/>
        </p:nvCxnSpPr>
        <p:spPr>
          <a:xfrm>
            <a:off x="6100784" y="2201591"/>
            <a:ext cx="0" cy="1055077"/>
          </a:xfrm>
          <a:prstGeom prst="straightConnector1">
            <a:avLst/>
          </a:prstGeom>
          <a:noFill/>
          <a:ln w="22225" cap="flat" cmpd="sng">
            <a:solidFill>
              <a:srgbClr val="9933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4"/>
          <p:cNvSpPr txBox="1"/>
          <p:nvPr/>
        </p:nvSpPr>
        <p:spPr>
          <a:xfrm>
            <a:off x="5294271" y="3369374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</a:t>
            </a:r>
            <a:r>
              <a:rPr lang="es-AR" sz="2400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400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, nombre de la clase/id, link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107758" y="6028006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lang="es-AR" sz="2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s-AR" sz="28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AR" sz="28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2800" b="1" u="sng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“https://www.google.com</a:t>
            </a:r>
            <a:r>
              <a:rPr lang="es-AR" sz="28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lang="es-AR" sz="28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lang="es-AR" sz="28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</a:t>
            </a:r>
            <a:r>
              <a:rPr lang="es-AR" sz="28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r>
              <a:rPr lang="es-AR" sz="28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-AR" sz="2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s-AR" sz="2800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800" b="1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89897" y="5115725"/>
            <a:ext cx="23633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s-AR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413893" y="514125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Enlaces o Hipervínculos 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Una de las características más destacables de HTML es la posibilidad de enlazar unas páginas con otras, para hacer esto utilizamos el elemento “&lt;a&gt;" y con el atributo "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href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" (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Hypertext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 Reference). 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latin typeface="+mj-lt"/>
                <a:ea typeface="Arial"/>
                <a:cs typeface="Arial"/>
                <a:sym typeface="Arial"/>
              </a:rPr>
              <a:t>Por ejemplo: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Hay 3 tipos de enlaces: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Absoluto: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 es un enlace que incluye todas las partes de una URL.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Relativo:</a:t>
            </a:r>
            <a:r>
              <a:rPr lang="es-AR" sz="2400" b="1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hace referencia a un recurso que se encuentra en una posición relativa a nuestra URL. Ejemplo: &lt;a 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href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="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img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/imagen1.jpg"&gt;enlace a una imagen&lt;/a&gt;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Ancla: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 (o anchor): ): a diferencia de los dos anteriores, este enlace se utilizar para indicar un elemento dentro de la misma página que estamos viendo. 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9;p4">
            <a:extLst>
              <a:ext uri="{FF2B5EF4-FFF2-40B4-BE49-F238E27FC236}">
                <a16:creationId xmlns:a16="http://schemas.microsoft.com/office/drawing/2014/main" id="{EEE0657B-94E8-49B9-9DC6-E6979A5EC1C3}"/>
              </a:ext>
            </a:extLst>
          </p:cNvPr>
          <p:cNvSpPr txBox="1"/>
          <p:nvPr/>
        </p:nvSpPr>
        <p:spPr>
          <a:xfrm>
            <a:off x="246744" y="2795954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s-AR" sz="24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AR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2400" b="1" u="sng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“https://www.google.com</a:t>
            </a:r>
            <a:r>
              <a:rPr lang="es-AR" sz="24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lang="es-AR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lang="es-AR" sz="24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</a:t>
            </a:r>
            <a:r>
              <a:rPr lang="es-AR" sz="24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r>
              <a:rPr lang="es-AR" sz="24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s-AR" sz="2400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b="1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4908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413893" y="514125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Imágenes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Para mostrar una imagen en una página tenemos dos formas de hacerlo, una es usando el elemento &lt;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/&gt; y otras es mediante CSS (que veremos más adelante).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Esta etiqueta sólo requiere de dos atributos obligatorios que son: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170" b="1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 (de 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) y </a:t>
            </a:r>
            <a:r>
              <a:rPr lang="es-AR" sz="2170" b="1" dirty="0" err="1"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 (de 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170" b="1" dirty="0">
                <a:latin typeface="Arial"/>
                <a:ea typeface="Arial"/>
                <a:cs typeface="Arial"/>
                <a:sym typeface="Arial"/>
              </a:rPr>
              <a:t>Por ejemplo: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17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="https://picsum.photos/200" 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=“Imagen de </a:t>
            </a:r>
            <a:r>
              <a:rPr lang="es-AR" sz="2170" dirty="0" err="1">
                <a:latin typeface="Arial"/>
                <a:ea typeface="Arial"/>
                <a:cs typeface="Arial"/>
                <a:sym typeface="Arial"/>
              </a:rPr>
              <a:t>Picsum</a:t>
            </a:r>
            <a:r>
              <a:rPr lang="es-AR" sz="2170" dirty="0">
                <a:latin typeface="Arial"/>
                <a:ea typeface="Arial"/>
                <a:cs typeface="Arial"/>
                <a:sym typeface="Arial"/>
              </a:rPr>
              <a:t>"&gt;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0085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995</Words>
  <Application>Microsoft Office PowerPoint</Application>
  <PresentationFormat>Panorámica</PresentationFormat>
  <Paragraphs>103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Clase 2</vt:lpstr>
      <vt:lpstr>Presentación de PowerPoint</vt:lpstr>
      <vt:lpstr>Presentación de PowerPoint</vt:lpstr>
      <vt:lpstr>Estructura básica</vt:lpstr>
      <vt:lpstr>Presentación de PowerPoint</vt:lpstr>
      <vt:lpstr>Presentación de PowerPoint</vt:lpstr>
      <vt:lpstr>Presentación de PowerPoint</vt:lpstr>
      <vt:lpstr>Enlaces o Hipervínculos </vt:lpstr>
      <vt:lpstr>Imágenes</vt:lpstr>
      <vt:lpstr>Etiquetas básicas</vt:lpstr>
      <vt:lpstr>Elementos Inline y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Aylén Romero</cp:lastModifiedBy>
  <cp:revision>12</cp:revision>
  <dcterms:created xsi:type="dcterms:W3CDTF">2020-08-06T05:22:31Z</dcterms:created>
  <dcterms:modified xsi:type="dcterms:W3CDTF">2020-08-14T20:42:19Z</dcterms:modified>
</cp:coreProperties>
</file>