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70" r:id="rId10"/>
    <p:sldId id="260" r:id="rId11"/>
    <p:sldId id="261" r:id="rId12"/>
    <p:sldId id="263" r:id="rId13"/>
    <p:sldId id="271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H8Y3XEhhgwdvKbZ/TaJflDyy1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458c53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" name="Google Shape;117;g90458c5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b1e06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b1e06f8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90b1e06f8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f7ccffb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f7ccffb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624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112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270e8b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270e8b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3270e8be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3270e8be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f7ccff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f7ccff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bin.com/merutekaco/edit?html,outpu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bin.com/wuyeden/edit?html,outpu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Clase 3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300753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Parte 2</a:t>
            </a:r>
            <a:endParaRPr dirty="0"/>
          </a:p>
        </p:txBody>
      </p:sp>
      <p:pic>
        <p:nvPicPr>
          <p:cNvPr id="90" name="Google Shape;90;p1" descr="logo de HTML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079" y="3836403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458c53ba_0_0"/>
          <p:cNvSpPr txBox="1">
            <a:spLocks noGrp="1"/>
          </p:cNvSpPr>
          <p:nvPr>
            <p:ph type="body" idx="1"/>
          </p:nvPr>
        </p:nvSpPr>
        <p:spPr>
          <a:xfrm>
            <a:off x="154744" y="1558773"/>
            <a:ext cx="10515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0" i="0" strike="noStrike" dirty="0">
                <a:latin typeface="Arial"/>
                <a:ea typeface="Arial"/>
                <a:cs typeface="Arial"/>
                <a:sym typeface="Arial"/>
              </a:rPr>
              <a:t>Se utiliza para incrustar otro documento HTML en la página actual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AR" sz="1600" dirty="0"/>
            </a:br>
            <a:endParaRPr sz="2000" dirty="0"/>
          </a:p>
        </p:txBody>
      </p:sp>
      <p:sp>
        <p:nvSpPr>
          <p:cNvPr id="120" name="Google Shape;120;g90458c53ba_0_0"/>
          <p:cNvSpPr txBox="1">
            <a:spLocks noGrp="1"/>
          </p:cNvSpPr>
          <p:nvPr>
            <p:ph type="title"/>
          </p:nvPr>
        </p:nvSpPr>
        <p:spPr>
          <a:xfrm>
            <a:off x="4979944" y="388005"/>
            <a:ext cx="3798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&lt;iframe&gt;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1" name="Google Shape;121;g90458c53b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43718"/>
            <a:ext cx="5872651" cy="461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90458c53b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087" y="2131177"/>
            <a:ext cx="4764257" cy="367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4979944" y="388005"/>
            <a:ext cx="3798290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&lt;iframe&gt;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t="9189"/>
          <a:stretch/>
        </p:blipFill>
        <p:spPr>
          <a:xfrm>
            <a:off x="0" y="1362263"/>
            <a:ext cx="12192000" cy="5495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0" y="5548175"/>
            <a:ext cx="39963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u="sng" dirty="0">
                <a:solidFill>
                  <a:srgbClr val="1155CC"/>
                </a:solidFill>
                <a:hlinkClick r:id="rId4"/>
              </a:rPr>
              <a:t>https://jsbin.com/merutekaco/edit?html,output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b1e06f88_0_0"/>
          <p:cNvSpPr txBox="1">
            <a:spLocks noGrp="1"/>
          </p:cNvSpPr>
          <p:nvPr>
            <p:ph type="title"/>
          </p:nvPr>
        </p:nvSpPr>
        <p:spPr>
          <a:xfrm>
            <a:off x="2986454" y="341687"/>
            <a:ext cx="6219092" cy="7907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Iconos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47" name="Google Shape;147;g90b1e06f88_0_0"/>
          <p:cNvPicPr preferRelativeResize="0"/>
          <p:nvPr/>
        </p:nvPicPr>
        <p:blipFill rotWithShape="1">
          <a:blip r:embed="rId3">
            <a:alphaModFix/>
          </a:blip>
          <a:srcRect t="1" r="-1317" b="-2743"/>
          <a:stretch/>
        </p:blipFill>
        <p:spPr>
          <a:xfrm>
            <a:off x="0" y="1786597"/>
            <a:ext cx="7695027" cy="5071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90b1e06f88_0_0"/>
          <p:cNvSpPr txBox="1"/>
          <p:nvPr/>
        </p:nvSpPr>
        <p:spPr>
          <a:xfrm>
            <a:off x="3847513" y="5270020"/>
            <a:ext cx="3670200" cy="45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u="sng" dirty="0">
                <a:solidFill>
                  <a:schemeClr val="hlink"/>
                </a:solidFill>
                <a:hlinkClick r:id="rId4"/>
              </a:rPr>
              <a:t>https://jsbin.com/wuyeden/edit?html,output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" name="Google Shape;119;g90458c53ba_0_0">
            <a:extLst>
              <a:ext uri="{FF2B5EF4-FFF2-40B4-BE49-F238E27FC236}">
                <a16:creationId xmlns:a16="http://schemas.microsoft.com/office/drawing/2014/main" id="{B85049B9-D378-4EB8-B777-89DE0367A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1014" y="2144146"/>
            <a:ext cx="4360985" cy="55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0" i="0" strike="noStrike" dirty="0"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1400" b="0" i="0" strike="noStrike" dirty="0" err="1"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400" b="0" i="0" strike="noStrike" dirty="0">
                <a:latin typeface="Arial"/>
                <a:ea typeface="Arial"/>
                <a:cs typeface="Arial"/>
                <a:sym typeface="Arial"/>
              </a:rPr>
              <a:t>="https://cdnjs.cloudflare.com/ajax/libs/font-awesome/5.13.0/</a:t>
            </a:r>
            <a:r>
              <a:rPr lang="en-US" sz="1400" b="0" i="0" strike="noStrike" dirty="0" err="1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400" b="0" i="0" strike="noStrike" dirty="0">
                <a:latin typeface="Arial"/>
                <a:ea typeface="Arial"/>
                <a:cs typeface="Arial"/>
                <a:sym typeface="Arial"/>
              </a:rPr>
              <a:t>/all.min.css" </a:t>
            </a:r>
            <a:r>
              <a:rPr lang="en-US" sz="1400" b="0" i="0" strike="noStrike" dirty="0" err="1"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400" b="0" i="0" strike="noStrike" dirty="0">
                <a:latin typeface="Arial"/>
                <a:ea typeface="Arial"/>
                <a:cs typeface="Arial"/>
                <a:sym typeface="Arial"/>
              </a:rPr>
              <a:t>="stylesheet"/&gt;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AR" sz="1600" dirty="0"/>
            </a:br>
            <a:endParaRPr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423322-5A0F-464A-A0BE-EBF9A0D01932}"/>
              </a:ext>
            </a:extLst>
          </p:cNvPr>
          <p:cNvSpPr txBox="1"/>
          <p:nvPr/>
        </p:nvSpPr>
        <p:spPr>
          <a:xfrm>
            <a:off x="7831014" y="2705535"/>
            <a:ext cx="4848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 &lt;script </a:t>
            </a:r>
            <a:r>
              <a:rPr lang="es-AR" dirty="0" err="1"/>
              <a:t>crossorigin</a:t>
            </a:r>
            <a:r>
              <a:rPr lang="es-AR" dirty="0"/>
              <a:t>="</a:t>
            </a:r>
            <a:r>
              <a:rPr lang="es-AR" dirty="0" err="1"/>
              <a:t>anonymous</a:t>
            </a:r>
            <a:r>
              <a:rPr lang="es-AR" dirty="0"/>
              <a:t>" </a:t>
            </a:r>
            <a:r>
              <a:rPr lang="es-AR" dirty="0" err="1"/>
              <a:t>src</a:t>
            </a:r>
            <a:r>
              <a:rPr lang="es-AR" dirty="0"/>
              <a:t>="https://kit.fontawesome.com/4465e0dafc.js"&gt;</a:t>
            </a:r>
          </a:p>
          <a:p>
            <a:r>
              <a:rPr lang="es-AR" dirty="0"/>
              <a:t>    &lt;/script&gt;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0" y="1314700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Más usos de &lt;a&gt;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5532034"/>
            <a:ext cx="11785601" cy="1001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27900" y="2982600"/>
            <a:ext cx="11234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Wingdings" panose="05000000000000000000" pitchFamily="2" charset="2"/>
              <a:buChar char="Ø"/>
            </a:pPr>
            <a:r>
              <a:rPr lang="es-419" sz="2400" dirty="0"/>
              <a:t>Podemos ir a una parte determinada de nuestra página </a:t>
            </a:r>
            <a:endParaRPr sz="2400" dirty="0"/>
          </a:p>
          <a:p>
            <a:pPr marL="609585" indent="-423323">
              <a:buSzPts val="1400"/>
              <a:buFont typeface="Wingdings" panose="05000000000000000000" pitchFamily="2" charset="2"/>
              <a:buChar char="Ø"/>
            </a:pPr>
            <a:r>
              <a:rPr lang="es-419" sz="2400" dirty="0"/>
              <a:t>Podemos enviar un email</a:t>
            </a:r>
            <a:endParaRPr sz="2400" dirty="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100" y="4088400"/>
            <a:ext cx="82296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239151" y="1533379"/>
            <a:ext cx="12070079" cy="51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0" i="0" strike="noStrike" dirty="0">
                <a:latin typeface="+mn-lt"/>
                <a:ea typeface="Arial"/>
                <a:cs typeface="Arial"/>
                <a:sym typeface="Arial"/>
              </a:rPr>
              <a:t>Estas etiquetas nos permiten agregar contenido multimedia. 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strike="noStrike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>
                <a:highlight>
                  <a:srgbClr val="FFFF00"/>
                </a:highlight>
                <a:latin typeface="+mn-lt"/>
                <a:ea typeface="Arial"/>
                <a:cs typeface="Arial"/>
                <a:sym typeface="Arial"/>
              </a:rPr>
              <a:t>&lt;audio&gt;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acepta como atributos: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controls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muestra los controles estándar para audio en una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página web.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autoplay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hace que el audio se reproduzca automáticamente.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loop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hace que el audio se repita automáticamente.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muted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especifica que la salida de audio debe estar silenciada.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preload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es usado en el elemento audio para almacenar temporalmente (</a:t>
            </a:r>
            <a:r>
              <a:rPr lang="es-AR" sz="2000" dirty="0" err="1">
                <a:latin typeface="+mn-lt"/>
                <a:ea typeface="Arial"/>
                <a:cs typeface="Arial"/>
                <a:sym typeface="Arial"/>
              </a:rPr>
              <a:t>buffering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) archivos de gran tamaño.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src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puede ser una URL del archivo de audio o la ruta al archivo local.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>
                <a:highlight>
                  <a:srgbClr val="FFFF00"/>
                </a:highlight>
                <a:latin typeface="+mn-lt"/>
                <a:ea typeface="Arial"/>
                <a:cs typeface="Arial"/>
                <a:sym typeface="Arial"/>
              </a:rPr>
              <a:t>&lt;video&gt;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acepta como atributos: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controls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permite activar los controles del </a:t>
            </a:r>
            <a:r>
              <a:rPr lang="es-AR" sz="2000" dirty="0" err="1">
                <a:latin typeface="+mn-lt"/>
                <a:ea typeface="Arial"/>
                <a:cs typeface="Arial"/>
                <a:sym typeface="Arial"/>
              </a:rPr>
              <a:t>player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poster: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muestra una imagen a modo de presentación.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autoplay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loop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muted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preload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 y </a:t>
            </a:r>
            <a:r>
              <a:rPr lang="es-AR" sz="2000" b="1" dirty="0" err="1">
                <a:latin typeface="+mn-lt"/>
                <a:ea typeface="Arial"/>
                <a:cs typeface="Arial"/>
                <a:sym typeface="Arial"/>
              </a:rPr>
              <a:t>src</a:t>
            </a:r>
            <a:r>
              <a:rPr lang="es-AR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s-AR" sz="2000" dirty="0">
                <a:latin typeface="+mn-lt"/>
                <a:ea typeface="Arial"/>
                <a:cs typeface="Arial"/>
                <a:sym typeface="Arial"/>
              </a:rPr>
              <a:t>con la misma función que en audio</a:t>
            </a:r>
            <a:endParaRPr sz="20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AR" sz="1600" dirty="0"/>
            </a:br>
            <a:endParaRPr sz="2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4413002" y="405089"/>
            <a:ext cx="5354229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&lt;audio&gt; y &lt;video&gt;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4338" y="2522597"/>
            <a:ext cx="4665785" cy="1036529"/>
          </a:xfrm>
          <a:prstGeom prst="roundRect">
            <a:avLst>
              <a:gd name="adj" fmla="val 17282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5235016" y="333453"/>
            <a:ext cx="438565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Listas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05618" y="1384102"/>
            <a:ext cx="11380763" cy="547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AR" sz="1800" b="1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b="1" dirty="0" err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s-AR" sz="1800" b="1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&gt;:</a:t>
            </a:r>
            <a:r>
              <a:rPr lang="es-AR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lista desordenada.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AR" sz="1800" b="1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b="1" dirty="0" err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s-AR" sz="1800" b="1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&gt;:</a:t>
            </a:r>
            <a:r>
              <a:rPr lang="es-AR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lista ordenada.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1" dirty="0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AR" sz="1800" b="1" dirty="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b="1" dirty="0" err="1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&gt;:</a:t>
            </a:r>
            <a:r>
              <a:rPr lang="es-AR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representa un elemento de la lista y su padre siempre tiene que ser una etiqueta </a:t>
            </a:r>
            <a:r>
              <a:rPr lang="es-AR" sz="1800" dirty="0" err="1"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s-AR" sz="18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1" dirty="0">
                <a:latin typeface="Arial"/>
                <a:ea typeface="Arial"/>
                <a:cs typeface="Arial"/>
                <a:sym typeface="Arial"/>
              </a:rPr>
              <a:t>    Ejemplo: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lang="es-AR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Lista desordenada</a:t>
            </a:r>
            <a:r>
              <a:rPr lang="es-AR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 sz="1800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s-AR" sz="1800" b="1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b="1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s-AR" sz="1800" b="1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Lunes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Martes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Miércoles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s-AR" sz="1800" b="1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s-AR" sz="1800" b="1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s-AR" sz="1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lang="es-AR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Lista ordenada</a:t>
            </a:r>
            <a:r>
              <a:rPr lang="es-AR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s-AR" sz="18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--&gt;</a:t>
            </a:r>
            <a:endParaRPr sz="1800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s-AR" sz="18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1800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s-AR" sz="18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Enero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Febrero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Marzo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s-AR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s-AR" sz="18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1800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s-AR" sz="18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&gt;                                           </a:t>
            </a:r>
            <a:endParaRPr sz="1800" b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9687" y="3099595"/>
            <a:ext cx="2131255" cy="30858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2"/>
          <p:cNvSpPr txBox="1"/>
          <p:nvPr/>
        </p:nvSpPr>
        <p:spPr>
          <a:xfrm>
            <a:off x="7888458" y="6393462"/>
            <a:ext cx="46729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https://jsbin.com/birojac/edit?html,output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6096000" y="6432863"/>
            <a:ext cx="26636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Mira el resultado acá!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261316" y="316125"/>
            <a:ext cx="2926081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Tablas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281340" y="1465341"/>
            <a:ext cx="10515600" cy="5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AR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Las tablas se usan para </a:t>
            </a:r>
            <a:r>
              <a:rPr lang="es-AR" sz="2400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representar datos.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El ejemplo más común de tablas son los documentos de Excel.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En HTML hay que definir una etiqueta para cada parte de la tabla.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Las tablas no se usan para maquetar. </a:t>
            </a:r>
          </a:p>
        </p:txBody>
      </p:sp>
      <p:sp>
        <p:nvSpPr>
          <p:cNvPr id="106" name="Google Shape;106;p3"/>
          <p:cNvSpPr txBox="1"/>
          <p:nvPr/>
        </p:nvSpPr>
        <p:spPr>
          <a:xfrm>
            <a:off x="393895" y="2392424"/>
            <a:ext cx="6513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70;p15">
            <a:extLst>
              <a:ext uri="{FF2B5EF4-FFF2-40B4-BE49-F238E27FC236}">
                <a16:creationId xmlns:a16="http://schemas.microsoft.com/office/drawing/2014/main" id="{15ABBE04-4453-4F89-9E78-B0CB0CB431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40" y="3688798"/>
            <a:ext cx="6513300" cy="307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261316" y="316125"/>
            <a:ext cx="2926081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Tablas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281340" y="1465341"/>
            <a:ext cx="10515600" cy="5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Para crear tablas se utiliza la etiqueta table y se indican las filas y columnas utilizando </a:t>
            </a:r>
            <a:r>
              <a:rPr lang="es-AR" sz="1800" dirty="0" err="1"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(table </a:t>
            </a:r>
            <a:r>
              <a:rPr lang="es-AR" sz="1800" dirty="0" err="1"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) y </a:t>
            </a:r>
            <a:r>
              <a:rPr lang="es-AR" sz="1800" dirty="0" err="1"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1800" dirty="0">
                <a:latin typeface="Arial"/>
                <a:ea typeface="Arial"/>
                <a:cs typeface="Arial"/>
                <a:sym typeface="Arial"/>
              </a:rPr>
              <a:t> (table data).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AR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  <a:sym typeface="Arial"/>
              </a:rPr>
              <a:t>Estructura básica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7831" y="2519033"/>
            <a:ext cx="6513300" cy="4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lang="es-A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table: contenedor principal </a:t>
            </a:r>
            <a:endParaRPr sz="2000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AR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una fila de la tabla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s-AR" sz="20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AR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s-A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a una celda de encabezado en una tabla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0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s-AR" sz="20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AR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4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a una celda de datos 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Agosto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Septiembre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AR" sz="20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</a:t>
            </a:r>
            <a:r>
              <a:rPr lang="es-AR" sz="2000" b="1" dirty="0" err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2000" b="1" dirty="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20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731" y="3263980"/>
            <a:ext cx="1709212" cy="125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295407" y="1645920"/>
            <a:ext cx="10515600" cy="590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A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Rowspan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Son atributos que permiten que una celda ocupe más de una columna o más de una fila</a:t>
            </a:r>
          </a:p>
        </p:txBody>
      </p:sp>
      <p:sp>
        <p:nvSpPr>
          <p:cNvPr id="106" name="Google Shape;106;p3"/>
          <p:cNvSpPr txBox="1"/>
          <p:nvPr/>
        </p:nvSpPr>
        <p:spPr>
          <a:xfrm>
            <a:off x="393895" y="2392424"/>
            <a:ext cx="6513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4;p3">
            <a:extLst>
              <a:ext uri="{FF2B5EF4-FFF2-40B4-BE49-F238E27FC236}">
                <a16:creationId xmlns:a16="http://schemas.microsoft.com/office/drawing/2014/main" id="{CFBD9E7D-061C-48FD-BFDC-53DDABB80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1316" y="316125"/>
            <a:ext cx="2926081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Tablas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oogle Shape;83;p17">
            <a:extLst>
              <a:ext uri="{FF2B5EF4-FFF2-40B4-BE49-F238E27FC236}">
                <a16:creationId xmlns:a16="http://schemas.microsoft.com/office/drawing/2014/main" id="{16AFE90C-BC1F-437C-BAF9-C1100DE441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244" y="3663360"/>
            <a:ext cx="6115050" cy="246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7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82878" y="1456562"/>
            <a:ext cx="5376119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&lt;table&gt;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lang="es-AR" sz="15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lang="es-AR" sz="15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Sur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Avellaneda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Lanús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 </a:t>
            </a:r>
            <a:r>
              <a:rPr lang="es-AR" sz="15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colspan=</a:t>
            </a:r>
            <a:r>
              <a:rPr lang="es-AR" sz="15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Banfield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Quilmes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Berazategui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lang="es-AR" sz="15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lang="es-AR" sz="15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"2“</a:t>
            </a: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Oeste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Morón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Merlo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Moreno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Haedo</a:t>
            </a:r>
            <a:r>
              <a:rPr lang="es-AR" sz="15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s-AR" sz="15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345111" y="1930114"/>
            <a:ext cx="646706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columnas (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siempre van dentro de las filas (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Si queremos agrupar celdas de una misma celda o columna hay que agregar los siguientes atributos: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 b="1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número de celdas a abarcar)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 b="1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rowspan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número de celdas a abarcar).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260" y="3613667"/>
            <a:ext cx="3921993" cy="21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182880" y="1138100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  <a:buSzPts val="1100"/>
            </a:pPr>
            <a:r>
              <a:rPr lang="es-419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419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01" y="2953101"/>
            <a:ext cx="5390033" cy="370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67" y="2883000"/>
            <a:ext cx="5146600" cy="384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0" y="1187167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Tabla Completa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1" y="2726033"/>
            <a:ext cx="92583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0" y="1314700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Tabla Completa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67" y="2902601"/>
            <a:ext cx="4999967" cy="399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533" y="2902601"/>
            <a:ext cx="4705267" cy="3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823</Words>
  <Application>Microsoft Office PowerPoint</Application>
  <PresentationFormat>Panorámica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Clase 3</vt:lpstr>
      <vt:lpstr>Listas</vt:lpstr>
      <vt:lpstr>Tablas</vt:lpstr>
      <vt:lpstr>Tablas</vt:lpstr>
      <vt:lpstr>Tablas</vt:lpstr>
      <vt:lpstr>Presentación de PowerPoint</vt:lpstr>
      <vt:lpstr>colspan y rowspan</vt:lpstr>
      <vt:lpstr>Tabla Completa</vt:lpstr>
      <vt:lpstr>Tabla Completa</vt:lpstr>
      <vt:lpstr>&lt;iframe&gt;</vt:lpstr>
      <vt:lpstr>&lt;iframe&gt;</vt:lpstr>
      <vt:lpstr>Iconos</vt:lpstr>
      <vt:lpstr>Más usos de &lt;a&gt;</vt:lpstr>
      <vt:lpstr>&lt;audio&gt; y &lt;video&gt;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</dc:title>
  <dc:creator>Aylén Romero</dc:creator>
  <cp:lastModifiedBy>Aylén Romero</cp:lastModifiedBy>
  <cp:revision>9</cp:revision>
  <dcterms:created xsi:type="dcterms:W3CDTF">2020-08-07T01:51:21Z</dcterms:created>
  <dcterms:modified xsi:type="dcterms:W3CDTF">2020-08-19T19:59:06Z</dcterms:modified>
</cp:coreProperties>
</file>