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60" r:id="rId4"/>
    <p:sldId id="267" r:id="rId5"/>
    <p:sldId id="259" r:id="rId6"/>
    <p:sldId id="257" r:id="rId7"/>
    <p:sldId id="262" r:id="rId8"/>
    <p:sldId id="261" r:id="rId9"/>
    <p:sldId id="269" r:id="rId10"/>
    <p:sldId id="268" r:id="rId11"/>
    <p:sldId id="263" r:id="rId12"/>
    <p:sldId id="258" r:id="rId13"/>
    <p:sldId id="265" r:id="rId14"/>
    <p:sldId id="266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iDVaCu4voZ+yiRth0BzBtJ/sE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594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10421709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10421709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selected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1403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0b045366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0b0453662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90b0453662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10421709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10421709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checked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10421709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10421709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checked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084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0342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329701d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329701d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0b045366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0b0453662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90b0453662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629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225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046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sbin.com/ledabog/edit?html,outpu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1" y="1968843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AR" sz="6000" b="1" dirty="0">
                <a:latin typeface="Arial"/>
                <a:ea typeface="Arial"/>
                <a:cs typeface="Arial"/>
                <a:sym typeface="Arial"/>
              </a:rPr>
              <a:t>Clase 4</a:t>
            </a:r>
            <a:endParaRPr dirty="0"/>
          </a:p>
        </p:txBody>
      </p:sp>
      <p:sp>
        <p:nvSpPr>
          <p:cNvPr id="89" name="Google Shape;89;p1"/>
          <p:cNvSpPr txBox="1"/>
          <p:nvPr/>
        </p:nvSpPr>
        <p:spPr>
          <a:xfrm>
            <a:off x="0" y="2905780"/>
            <a:ext cx="1219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Parte </a:t>
            </a:r>
            <a:r>
              <a:rPr lang="es-A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 descr="logo de HTML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9079" y="3540981"/>
            <a:ext cx="2093841" cy="19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ctrTitle"/>
          </p:nvPr>
        </p:nvSpPr>
        <p:spPr>
          <a:xfrm>
            <a:off x="0" y="1196933"/>
            <a:ext cx="12192000" cy="129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spcBef>
                <a:spcPts val="1333"/>
              </a:spcBef>
            </a:pPr>
            <a:r>
              <a:rPr lang="es-419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Elementos de Formularios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649809" y="3150032"/>
            <a:ext cx="11145600" cy="2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SzPts val="1800"/>
              <a:buFont typeface="Wingdings" panose="05000000000000000000" pitchFamily="2" charset="2"/>
              <a:buChar char="q"/>
            </a:pPr>
            <a:r>
              <a:rPr lang="es-419" sz="2400" b="1" dirty="0" err="1">
                <a:highlight>
                  <a:srgbClr val="FFFF00"/>
                </a:highlight>
              </a:rPr>
              <a:t>textarea</a:t>
            </a:r>
            <a:r>
              <a:rPr lang="es-419" sz="2400" b="1" dirty="0">
                <a:highlight>
                  <a:srgbClr val="FFFF00"/>
                </a:highlight>
              </a:rPr>
              <a:t>	</a:t>
            </a:r>
            <a:r>
              <a:rPr lang="es-419" sz="2400" dirty="0"/>
              <a:t>	Define un entrada de texto más amplia.</a:t>
            </a:r>
            <a:endParaRPr sz="2400" dirty="0"/>
          </a:p>
          <a:p>
            <a:pPr marL="609585" indent="-457189">
              <a:buSzPts val="1800"/>
              <a:buFont typeface="Wingdings" panose="05000000000000000000" pitchFamily="2" charset="2"/>
              <a:buChar char="q"/>
            </a:pPr>
            <a:r>
              <a:rPr lang="es-419" sz="2400" b="1" dirty="0" err="1">
                <a:highlight>
                  <a:srgbClr val="FFFF00"/>
                </a:highlight>
              </a:rPr>
              <a:t>label</a:t>
            </a:r>
            <a:r>
              <a:rPr lang="es-419" sz="2400" dirty="0"/>
              <a:t>		</a:t>
            </a:r>
            <a:r>
              <a:rPr lang="es-419" sz="2400" dirty="0">
                <a:solidFill>
                  <a:schemeClr val="dk1"/>
                </a:solidFill>
              </a:rPr>
              <a:t>Define un nombre o referencia para un input.</a:t>
            </a:r>
            <a:endParaRPr sz="2400" dirty="0"/>
          </a:p>
          <a:p>
            <a:pPr marL="1219170" lvl="1" indent="-457189">
              <a:buSzPts val="1800"/>
              <a:buFont typeface="Wingdings" panose="05000000000000000000" pitchFamily="2" charset="2"/>
              <a:buChar char="q"/>
            </a:pPr>
            <a:r>
              <a:rPr lang="es-419" sz="2400" b="1" dirty="0" err="1">
                <a:highlight>
                  <a:srgbClr val="00FF00"/>
                </a:highlight>
              </a:rPr>
              <a:t>for</a:t>
            </a:r>
            <a:r>
              <a:rPr lang="es-419" sz="2400" b="1" dirty="0"/>
              <a:t>	</a:t>
            </a:r>
            <a:r>
              <a:rPr lang="es-419" sz="2400" dirty="0"/>
              <a:t>	</a:t>
            </a:r>
            <a:r>
              <a:rPr lang="es-419" sz="2400" dirty="0" err="1"/>
              <a:t>Attr</a:t>
            </a:r>
            <a:r>
              <a:rPr lang="es-419" sz="2400" dirty="0"/>
              <a:t> que especifica a qué input se vincula.</a:t>
            </a:r>
            <a:endParaRPr sz="2400" dirty="0"/>
          </a:p>
          <a:p>
            <a:pPr marL="609585" indent="-457189">
              <a:buSzPts val="1800"/>
              <a:buFont typeface="Wingdings" panose="05000000000000000000" pitchFamily="2" charset="2"/>
              <a:buChar char="q"/>
            </a:pPr>
            <a:r>
              <a:rPr lang="es-419" sz="2400" b="1" dirty="0" err="1">
                <a:highlight>
                  <a:srgbClr val="FFFF00"/>
                </a:highlight>
              </a:rPr>
              <a:t>fieldset</a:t>
            </a:r>
            <a:r>
              <a:rPr lang="es-419" sz="2400" dirty="0"/>
              <a:t>		Define una sección en un formulario.</a:t>
            </a:r>
            <a:endParaRPr sz="2400" dirty="0"/>
          </a:p>
          <a:p>
            <a:pPr marL="1219170" lvl="1" indent="-457189">
              <a:buSzPts val="1800"/>
              <a:buFont typeface="Wingdings" panose="05000000000000000000" pitchFamily="2" charset="2"/>
              <a:buChar char="q"/>
            </a:pPr>
            <a:r>
              <a:rPr lang="es-419" sz="2400" b="1" dirty="0" err="1">
                <a:highlight>
                  <a:srgbClr val="00FF00"/>
                </a:highlight>
              </a:rPr>
              <a:t>legend</a:t>
            </a:r>
            <a:r>
              <a:rPr lang="es-419" sz="2400" dirty="0"/>
              <a:t>	Define un título para una </a:t>
            </a:r>
            <a:r>
              <a:rPr lang="es-419" sz="2400" dirty="0" err="1"/>
              <a:t>fieldset</a:t>
            </a:r>
            <a:r>
              <a:rPr lang="es-419" sz="2400" dirty="0"/>
              <a:t>.</a:t>
            </a:r>
            <a:endParaRPr sz="2400" dirty="0"/>
          </a:p>
          <a:p>
            <a:pPr marL="609585" indent="-457189">
              <a:buSzPts val="1800"/>
              <a:buFont typeface="Wingdings" panose="05000000000000000000" pitchFamily="2" charset="2"/>
              <a:buChar char="q"/>
            </a:pPr>
            <a:r>
              <a:rPr lang="es-419" sz="2400" b="1" dirty="0" err="1">
                <a:highlight>
                  <a:srgbClr val="FFFF00"/>
                </a:highlight>
              </a:rPr>
              <a:t>select</a:t>
            </a:r>
            <a:r>
              <a:rPr lang="es-419" sz="2400" dirty="0"/>
              <a:t>		Similar al input radio.</a:t>
            </a:r>
            <a:endParaRPr sz="2400" dirty="0"/>
          </a:p>
          <a:p>
            <a:pPr marL="1219170" lvl="1" indent="-457189">
              <a:buSzPts val="1800"/>
              <a:buFont typeface="Wingdings" panose="05000000000000000000" pitchFamily="2" charset="2"/>
              <a:buChar char="q"/>
            </a:pPr>
            <a:r>
              <a:rPr lang="es-419" sz="2400" b="1" dirty="0" err="1">
                <a:highlight>
                  <a:srgbClr val="00FF00"/>
                </a:highlight>
              </a:rPr>
              <a:t>option</a:t>
            </a:r>
            <a:r>
              <a:rPr lang="es-419" sz="2400" dirty="0"/>
              <a:t>	Define las opciones para el </a:t>
            </a:r>
            <a:r>
              <a:rPr lang="es-419" sz="2400" dirty="0" err="1"/>
              <a:t>select</a:t>
            </a:r>
            <a:r>
              <a:rPr lang="es-419" sz="2400" dirty="0"/>
              <a:t>.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0b0453662_0_0"/>
          <p:cNvSpPr txBox="1">
            <a:spLocks noGrp="1"/>
          </p:cNvSpPr>
          <p:nvPr>
            <p:ph type="title"/>
          </p:nvPr>
        </p:nvSpPr>
        <p:spPr>
          <a:xfrm>
            <a:off x="0" y="740400"/>
            <a:ext cx="12192000" cy="5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Formularios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Google Shape;97;g90b0453662_0_0"/>
          <p:cNvSpPr txBox="1">
            <a:spLocks noGrp="1"/>
          </p:cNvSpPr>
          <p:nvPr>
            <p:ph type="body" idx="1"/>
          </p:nvPr>
        </p:nvSpPr>
        <p:spPr>
          <a:xfrm>
            <a:off x="281353" y="1724196"/>
            <a:ext cx="11114649" cy="495092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En muchos de los elementos podemos añadir (opcionalmente) otros atributos como: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b="1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a un elemento para que el navegador se encargue de validar que este campo está relleno.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b="1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si queremos que aparezca un texto de ayuda para rellenar el campo.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b="1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para introducir un valor por defecto en el campo.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b="1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readonly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si queremos que sea de sólo lectura.</a:t>
            </a:r>
          </a:p>
          <a:p>
            <a:pPr>
              <a:buFont typeface="Wingdings" panose="05000000000000000000" pitchFamily="2" charset="2"/>
              <a:buChar char="ü"/>
            </a:pP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s-AR" sz="19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/>
          </a:p>
        </p:txBody>
      </p:sp>
    </p:spTree>
    <p:extLst>
      <p:ext uri="{BB962C8B-B14F-4D97-AF65-F5344CB8AC3E}">
        <p14:creationId xmlns:p14="http://schemas.microsoft.com/office/powerpoint/2010/main" val="1711641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0b0453662_0_13"/>
          <p:cNvSpPr txBox="1">
            <a:spLocks noGrp="1"/>
          </p:cNvSpPr>
          <p:nvPr>
            <p:ph type="body" idx="1"/>
          </p:nvPr>
        </p:nvSpPr>
        <p:spPr>
          <a:xfrm>
            <a:off x="140677" y="1463039"/>
            <a:ext cx="12530294" cy="53949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400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Atributo</a:t>
            </a:r>
            <a:r>
              <a:rPr lang="es-AR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s-AR" sz="2400" b="1" dirty="0" err="1">
                <a:solidFill>
                  <a:schemeClr val="tx1"/>
                </a:solidFill>
                <a:highlight>
                  <a:srgbClr val="00FF00"/>
                </a:highlight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type</a:t>
            </a:r>
            <a:r>
              <a:rPr lang="es-AR" sz="2400" b="1" dirty="0">
                <a:solidFill>
                  <a:srgbClr val="FF0000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s-AR" sz="2400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de la etiqueta &lt;input&gt;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350"/>
              <a:buFont typeface="Wingdings" panose="05000000000000000000" pitchFamily="2" charset="2"/>
              <a:buChar char="Ø"/>
            </a:pP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&lt;input </a:t>
            </a:r>
            <a:r>
              <a:rPr lang="es-AR" sz="1700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type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="</a:t>
            </a:r>
            <a:r>
              <a:rPr lang="es-AR" sz="1700" b="1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text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"&gt;</a:t>
            </a:r>
          </a:p>
          <a:p>
            <a:pPr marL="428625" indent="-285750">
              <a:lnSpc>
                <a:spcPct val="115000"/>
              </a:lnSpc>
              <a:spcBef>
                <a:spcPts val="1100"/>
              </a:spcBef>
              <a:buSzPts val="1350"/>
              <a:buFont typeface="Wingdings" panose="05000000000000000000" pitchFamily="2" charset="2"/>
              <a:buChar char="Ø"/>
            </a:pP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&lt;input </a:t>
            </a:r>
            <a:r>
              <a:rPr lang="es-AR" sz="1700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type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="</a:t>
            </a:r>
            <a:r>
              <a:rPr lang="es-AR" sz="1700" b="1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password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"&gt; </a:t>
            </a:r>
          </a:p>
          <a:p>
            <a:pPr marL="428625" indent="-285750">
              <a:lnSpc>
                <a:spcPct val="115000"/>
              </a:lnSpc>
              <a:spcBef>
                <a:spcPts val="1100"/>
              </a:spcBef>
              <a:buSzPts val="1350"/>
              <a:buFont typeface="Wingdings" panose="05000000000000000000" pitchFamily="2" charset="2"/>
              <a:buChar char="Ø"/>
            </a:pP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&lt;input </a:t>
            </a:r>
            <a:r>
              <a:rPr lang="es-AR" sz="1700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type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="</a:t>
            </a:r>
            <a:r>
              <a:rPr lang="es-AR" sz="1700" b="1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radio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"&gt;</a:t>
            </a:r>
          </a:p>
          <a:p>
            <a:pPr marL="428625" indent="-285750">
              <a:lnSpc>
                <a:spcPct val="115000"/>
              </a:lnSpc>
              <a:spcBef>
                <a:spcPts val="1100"/>
              </a:spcBef>
              <a:buSzPts val="1350"/>
              <a:buFont typeface="Wingdings" panose="05000000000000000000" pitchFamily="2" charset="2"/>
              <a:buChar char="Ø"/>
            </a:pP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&lt;input </a:t>
            </a:r>
            <a:r>
              <a:rPr lang="es-AR" sz="1700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type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="</a:t>
            </a:r>
            <a:r>
              <a:rPr lang="es-AR" sz="1700" b="1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checkbox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"&gt;</a:t>
            </a:r>
          </a:p>
          <a:p>
            <a:pPr marL="428625" indent="-285750">
              <a:lnSpc>
                <a:spcPct val="115000"/>
              </a:lnSpc>
              <a:spcBef>
                <a:spcPts val="1100"/>
              </a:spcBef>
              <a:buSzPts val="1350"/>
              <a:buFont typeface="Wingdings" panose="05000000000000000000" pitchFamily="2" charset="2"/>
              <a:buChar char="Ø"/>
            </a:pP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&lt;input </a:t>
            </a:r>
            <a:r>
              <a:rPr lang="es-AR" sz="1700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type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="</a:t>
            </a:r>
            <a:r>
              <a:rPr lang="es-AR" sz="1700" b="1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number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"&gt; </a:t>
            </a:r>
          </a:p>
          <a:p>
            <a:pPr marL="428625" indent="-285750">
              <a:lnSpc>
                <a:spcPct val="115000"/>
              </a:lnSpc>
              <a:spcBef>
                <a:spcPts val="1100"/>
              </a:spcBef>
              <a:buSzPts val="1350"/>
              <a:buFont typeface="Wingdings" panose="05000000000000000000" pitchFamily="2" charset="2"/>
              <a:buChar char="Ø"/>
            </a:pP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&lt;input </a:t>
            </a:r>
            <a:r>
              <a:rPr lang="es-AR" sz="1700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type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="</a:t>
            </a:r>
            <a:r>
              <a:rPr lang="es-AR" sz="1700" b="1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email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"&gt;  </a:t>
            </a:r>
          </a:p>
          <a:p>
            <a:pPr marL="428625" indent="-285750">
              <a:lnSpc>
                <a:spcPct val="115000"/>
              </a:lnSpc>
              <a:spcBef>
                <a:spcPts val="1100"/>
              </a:spcBef>
              <a:buSzPts val="1350"/>
              <a:buFont typeface="Wingdings" panose="05000000000000000000" pitchFamily="2" charset="2"/>
              <a:buChar char="Ø"/>
            </a:pP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&lt;input </a:t>
            </a:r>
            <a:r>
              <a:rPr lang="es-AR" sz="1700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type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="</a:t>
            </a:r>
            <a:r>
              <a:rPr lang="es-AR" sz="1700" b="1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date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"&gt; </a:t>
            </a:r>
          </a:p>
          <a:p>
            <a:pPr marL="428625" indent="-285750">
              <a:lnSpc>
                <a:spcPct val="115000"/>
              </a:lnSpc>
              <a:spcBef>
                <a:spcPts val="1100"/>
              </a:spcBef>
              <a:buSzPts val="1350"/>
              <a:buFont typeface="Wingdings" panose="05000000000000000000" pitchFamily="2" charset="2"/>
              <a:buChar char="Ø"/>
            </a:pP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&lt;input </a:t>
            </a:r>
            <a:r>
              <a:rPr lang="es-AR" sz="1700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type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="</a:t>
            </a:r>
            <a:r>
              <a:rPr lang="es-AR" sz="1700" b="1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url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"&gt;</a:t>
            </a:r>
          </a:p>
          <a:p>
            <a:pPr marL="428625" indent="-285750">
              <a:lnSpc>
                <a:spcPct val="115000"/>
              </a:lnSpc>
              <a:spcBef>
                <a:spcPts val="1100"/>
              </a:spcBef>
              <a:buSzPts val="1350"/>
              <a:buFont typeface="Wingdings" panose="05000000000000000000" pitchFamily="2" charset="2"/>
              <a:buChar char="Ø"/>
            </a:pP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&lt;input </a:t>
            </a:r>
            <a:r>
              <a:rPr lang="es-AR" sz="1700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type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="</a:t>
            </a:r>
            <a:r>
              <a:rPr lang="es-AR" sz="1700" b="1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file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“&gt;</a:t>
            </a:r>
          </a:p>
          <a:p>
            <a:pPr marL="428625" indent="-285750">
              <a:lnSpc>
                <a:spcPct val="115000"/>
              </a:lnSpc>
              <a:spcBef>
                <a:spcPts val="1100"/>
              </a:spcBef>
              <a:buSzPts val="1350"/>
              <a:buFont typeface="Wingdings" panose="05000000000000000000" pitchFamily="2" charset="2"/>
              <a:buChar char="Ø"/>
            </a:pP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&lt;input </a:t>
            </a:r>
            <a:r>
              <a:rPr lang="es-AR" sz="1700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type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=“</a:t>
            </a:r>
            <a:r>
              <a:rPr lang="es-AR" sz="1700" b="1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button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"&gt; </a:t>
            </a:r>
          </a:p>
          <a:p>
            <a:pPr marL="428625" indent="-285750">
              <a:lnSpc>
                <a:spcPct val="115000"/>
              </a:lnSpc>
              <a:spcBef>
                <a:spcPts val="1100"/>
              </a:spcBef>
              <a:buSzPts val="1350"/>
              <a:buFont typeface="Wingdings" panose="05000000000000000000" pitchFamily="2" charset="2"/>
              <a:buChar char="Ø"/>
            </a:pP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&lt;input </a:t>
            </a:r>
            <a:r>
              <a:rPr lang="es-AR" sz="1700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type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=“</a:t>
            </a:r>
            <a:r>
              <a:rPr lang="es-AR" sz="1700" b="1" dirty="0" err="1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range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"&gt;</a:t>
            </a:r>
          </a:p>
          <a:p>
            <a:pPr marL="428625" indent="-285750">
              <a:lnSpc>
                <a:spcPct val="115000"/>
              </a:lnSpc>
              <a:spcBef>
                <a:spcPts val="1100"/>
              </a:spcBef>
              <a:buSzPts val="1350"/>
              <a:buFont typeface="Wingdings" panose="05000000000000000000" pitchFamily="2" charset="2"/>
              <a:buChar char="Ø"/>
            </a:pPr>
            <a:endParaRPr lang="es-AR" sz="1800" dirty="0">
              <a:solidFill>
                <a:schemeClr val="tx1"/>
              </a:solidFill>
              <a:latin typeface="Arial" panose="020B0604020202020204" pitchFamily="34" charset="0"/>
              <a:ea typeface="Courier New"/>
              <a:cs typeface="Arial" panose="020B0604020202020204" pitchFamily="34" charset="0"/>
              <a:sym typeface="Courier New"/>
            </a:endParaRPr>
          </a:p>
        </p:txBody>
      </p:sp>
      <p:sp>
        <p:nvSpPr>
          <p:cNvPr id="6" name="Google Shape;96;g90b0453662_0_0">
            <a:extLst>
              <a:ext uri="{FF2B5EF4-FFF2-40B4-BE49-F238E27FC236}">
                <a16:creationId xmlns:a16="http://schemas.microsoft.com/office/drawing/2014/main" id="{CB97656D-173A-41EC-A1E1-7F4EF50D9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740400"/>
            <a:ext cx="12192000" cy="5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Formularios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/>
          </p:nvPr>
        </p:nvSpPr>
        <p:spPr>
          <a:xfrm>
            <a:off x="0" y="849089"/>
            <a:ext cx="12192000" cy="129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spcBef>
                <a:spcPts val="1333"/>
              </a:spcBef>
            </a:pPr>
            <a:r>
              <a:rPr lang="es-419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s-419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checkbox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314200" y="2481000"/>
            <a:ext cx="11744000" cy="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86262">
              <a:buSzPts val="1400"/>
            </a:pPr>
            <a:r>
              <a:rPr lang="es-419" sz="2400" dirty="0"/>
              <a:t>Nos permite hacer una selección múltiple de opciones</a:t>
            </a:r>
            <a:endParaRPr sz="2400" dirty="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40" y="3432662"/>
            <a:ext cx="3018535" cy="280737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10368267" y="3781100"/>
            <a:ext cx="54000" cy="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867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4386" y="3737801"/>
            <a:ext cx="8510935" cy="21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ctrTitle"/>
          </p:nvPr>
        </p:nvSpPr>
        <p:spPr>
          <a:xfrm>
            <a:off x="0" y="797920"/>
            <a:ext cx="12192000" cy="129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spcBef>
                <a:spcPts val="1333"/>
              </a:spcBef>
            </a:pPr>
            <a:r>
              <a:rPr lang="es-419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Input radio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216667" y="2459333"/>
            <a:ext cx="118632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86262">
              <a:buSzPts val="1400"/>
            </a:pPr>
            <a:r>
              <a:rPr lang="es-419" sz="2400" dirty="0"/>
              <a:t>Nos permite hacer una selección única de opciones</a:t>
            </a:r>
            <a:endParaRPr sz="2400" dirty="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790" y="3522965"/>
            <a:ext cx="2145552" cy="2408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3731" y="3683468"/>
            <a:ext cx="86614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0b0453662_0_0"/>
          <p:cNvSpPr txBox="1">
            <a:spLocks noGrp="1"/>
          </p:cNvSpPr>
          <p:nvPr>
            <p:ph type="title"/>
          </p:nvPr>
        </p:nvSpPr>
        <p:spPr>
          <a:xfrm>
            <a:off x="0" y="740400"/>
            <a:ext cx="12192000" cy="5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Formularios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Google Shape;97;g90b0453662_0_0"/>
          <p:cNvSpPr txBox="1">
            <a:spLocks noGrp="1"/>
          </p:cNvSpPr>
          <p:nvPr>
            <p:ph type="body" idx="1"/>
          </p:nvPr>
        </p:nvSpPr>
        <p:spPr>
          <a:xfrm>
            <a:off x="253219" y="1298889"/>
            <a:ext cx="11114649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s-A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usan para recolectar datos.</a:t>
            </a:r>
          </a:p>
          <a:p>
            <a:pPr marL="0" indent="0">
              <a:buNone/>
            </a:pP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Podemos enviar los datos recolectados a un servidor.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crear un formulario, primero hay que indicar una etiqueta contenedora</a:t>
            </a:r>
            <a:r>
              <a:rPr lang="es-AR" sz="32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AR" sz="32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sz="3200" b="1" u="none" strike="noStrike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s-AR" sz="3200" b="1" u="none" strike="noStrike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AR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que va a incluir toda la información que se quiere recolectar en ese formulario. </a:t>
            </a:r>
            <a:endParaRPr sz="3200" dirty="0">
              <a:solidFill>
                <a:schemeClr val="tx1"/>
              </a:solidFill>
              <a:highlight>
                <a:srgbClr val="FFFFFF"/>
              </a:highlight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/>
          </a:p>
        </p:txBody>
      </p:sp>
    </p:spTree>
    <p:extLst>
      <p:ext uri="{BB962C8B-B14F-4D97-AF65-F5344CB8AC3E}">
        <p14:creationId xmlns:p14="http://schemas.microsoft.com/office/powerpoint/2010/main" val="228037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0b0453662_0_0"/>
          <p:cNvSpPr txBox="1">
            <a:spLocks noGrp="1"/>
          </p:cNvSpPr>
          <p:nvPr>
            <p:ph type="title"/>
          </p:nvPr>
        </p:nvSpPr>
        <p:spPr>
          <a:xfrm>
            <a:off x="0" y="740400"/>
            <a:ext cx="12192000" cy="5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Formularios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Google Shape;97;g90b0453662_0_0"/>
          <p:cNvSpPr txBox="1">
            <a:spLocks noGrp="1"/>
          </p:cNvSpPr>
          <p:nvPr>
            <p:ph type="body" idx="1"/>
          </p:nvPr>
        </p:nvSpPr>
        <p:spPr>
          <a:xfrm>
            <a:off x="239151" y="1766400"/>
            <a:ext cx="11114649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Sus elementos y atributos: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s-AR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será el elemento padre que anide todos los elementos HTML que representarán los campos de nuestro formulario, incluido el botón de enviar.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AR" sz="2800" b="1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s-AR" sz="2800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800" dirty="0">
                <a:latin typeface="Arial" panose="020B0604020202020204" pitchFamily="34" charset="0"/>
                <a:cs typeface="Arial" panose="020B0604020202020204" pitchFamily="34" charset="0"/>
              </a:rPr>
              <a:t>indica la URL a la que se enviará la petición HTTP con toda la información del formulario.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AR" sz="2800" b="1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s-AR" sz="2800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800" dirty="0">
                <a:latin typeface="Arial" panose="020B0604020202020204" pitchFamily="34" charset="0"/>
                <a:cs typeface="Arial" panose="020B0604020202020204" pitchFamily="34" charset="0"/>
              </a:rPr>
              <a:t>indica si la petición HTTP será GET o POST.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/>
          </a:p>
        </p:txBody>
      </p:sp>
    </p:spTree>
    <p:extLst>
      <p:ext uri="{BB962C8B-B14F-4D97-AF65-F5344CB8AC3E}">
        <p14:creationId xmlns:p14="http://schemas.microsoft.com/office/powerpoint/2010/main" val="243073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ctrTitle"/>
          </p:nvPr>
        </p:nvSpPr>
        <p:spPr>
          <a:xfrm>
            <a:off x="0" y="1196933"/>
            <a:ext cx="12192000" cy="129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spcBef>
                <a:spcPts val="1333"/>
              </a:spcBef>
            </a:pPr>
            <a:r>
              <a:rPr lang="es-419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Estructura de un formulario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608" y="2771293"/>
            <a:ext cx="8435867" cy="36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0b0453662_0_20"/>
          <p:cNvSpPr txBox="1">
            <a:spLocks noGrp="1"/>
          </p:cNvSpPr>
          <p:nvPr>
            <p:ph type="body" idx="1"/>
          </p:nvPr>
        </p:nvSpPr>
        <p:spPr>
          <a:xfrm>
            <a:off x="565699" y="5757150"/>
            <a:ext cx="10515600" cy="46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800" u="sng" dirty="0">
                <a:solidFill>
                  <a:schemeClr val="hlink"/>
                </a:solidFill>
                <a:hlinkClick r:id="rId3"/>
              </a:rPr>
              <a:t>https://jsbin.com/ledabog/edit?html,output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2" name="Google Shape;112;g90b0453662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9600" y="1442950"/>
            <a:ext cx="9751699" cy="43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6;g90b0453662_0_0">
            <a:extLst>
              <a:ext uri="{FF2B5EF4-FFF2-40B4-BE49-F238E27FC236}">
                <a16:creationId xmlns:a16="http://schemas.microsoft.com/office/drawing/2014/main" id="{3A2C498B-F3BD-427F-AEF6-D63F52C007A5}"/>
              </a:ext>
            </a:extLst>
          </p:cNvPr>
          <p:cNvSpPr txBox="1">
            <a:spLocks/>
          </p:cNvSpPr>
          <p:nvPr/>
        </p:nvSpPr>
        <p:spPr>
          <a:xfrm>
            <a:off x="0" y="740400"/>
            <a:ext cx="121920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0b0453662_0_0"/>
          <p:cNvSpPr txBox="1">
            <a:spLocks noGrp="1"/>
          </p:cNvSpPr>
          <p:nvPr>
            <p:ph type="title"/>
          </p:nvPr>
        </p:nvSpPr>
        <p:spPr>
          <a:xfrm>
            <a:off x="0" y="740400"/>
            <a:ext cx="12192000" cy="5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Formularios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Google Shape;97;g90b0453662_0_0"/>
          <p:cNvSpPr txBox="1">
            <a:spLocks noGrp="1"/>
          </p:cNvSpPr>
          <p:nvPr>
            <p:ph type="body" idx="1"/>
          </p:nvPr>
        </p:nvSpPr>
        <p:spPr>
          <a:xfrm>
            <a:off x="281353" y="1724196"/>
            <a:ext cx="11114649" cy="495092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Sus elementos y propiedades: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24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&lt;input&gt;: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permite introducir diferentes tipos de campo de formulario en base al valor del atributo 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. En función del valor indicado en 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dispondremos de unos atributos u otros: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b="1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AR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este valor puede tener muchos valores: 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, email, 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checkbox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, color, date, file, 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, etc. en función del tipo de campo que queramos, los nombres son bastante 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auto-explicativos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id: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este atributo es obligatorio si en el elemento 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tiene un atributo 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, en tal caso deberá contener un identificador único en la página.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b="1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AR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representa el nombre asignado al campo cuando se envíe la petición HTTP.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b="1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s-AR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representa el valor que se asignará al campo cuando se envíe la petición HTTP.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0b0453662_0_0"/>
          <p:cNvSpPr txBox="1">
            <a:spLocks noGrp="1"/>
          </p:cNvSpPr>
          <p:nvPr>
            <p:ph type="title"/>
          </p:nvPr>
        </p:nvSpPr>
        <p:spPr>
          <a:xfrm>
            <a:off x="0" y="740400"/>
            <a:ext cx="12192000" cy="5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Formularios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Google Shape;97;g90b0453662_0_0"/>
          <p:cNvSpPr txBox="1">
            <a:spLocks noGrp="1"/>
          </p:cNvSpPr>
          <p:nvPr>
            <p:ph type="body" idx="1"/>
          </p:nvPr>
        </p:nvSpPr>
        <p:spPr>
          <a:xfrm>
            <a:off x="281353" y="1724196"/>
            <a:ext cx="11114649" cy="495092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" indent="0">
              <a:buNone/>
            </a:pP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Sus elementos y propiedades:</a:t>
            </a:r>
          </a:p>
          <a:p>
            <a:pPr indent="-285750">
              <a:buFont typeface="Wingdings" panose="05000000000000000000" pitchFamily="2" charset="2"/>
              <a:buChar char="ü"/>
            </a:pPr>
            <a:r>
              <a:rPr lang="es-AR" sz="22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sz="22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es-AR" sz="22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&gt;:</a:t>
            </a:r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se usa para especificar la etiqueta (o nombre) del campo del formulario.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2200" b="1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AR" sz="2200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tiene que tener el mismo valor que el atributo id del campo (input, </a:t>
            </a:r>
            <a:r>
              <a:rPr lang="es-AR" sz="22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AR" sz="2200" dirty="0" err="1"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) al que hace referencia la etiqueta.</a:t>
            </a:r>
          </a:p>
          <a:p>
            <a:pPr indent="-285750">
              <a:buFont typeface="Wingdings" panose="05000000000000000000" pitchFamily="2" charset="2"/>
              <a:buChar char="ü"/>
            </a:pPr>
            <a:r>
              <a:rPr lang="es-AR" sz="22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sz="22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s-AR" sz="22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&gt;:</a:t>
            </a:r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representa un campo que nos permite introducir textos con saltos de línea incluidos, normalmente se usa cuando hay que introducir: descripciones, biografías, etc.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2200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id:</a:t>
            </a:r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igual que el elemento input y </a:t>
            </a:r>
            <a:r>
              <a:rPr lang="es-AR" sz="22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2200" b="1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AR" sz="2200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igual que el campo input y </a:t>
            </a:r>
            <a:r>
              <a:rPr lang="es-AR" sz="22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-285750">
              <a:buFont typeface="Wingdings" panose="05000000000000000000" pitchFamily="2" charset="2"/>
              <a:buChar char="ü"/>
            </a:pPr>
            <a:r>
              <a:rPr lang="es-AR" sz="22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sz="22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s-AR" sz="22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&gt;:</a:t>
            </a:r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representa un botón y el texto del botón está representado por su contenido.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2200" b="1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AR" sz="2200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 define el comportamiento del botón cuando está activado y puede contener tres valores: </a:t>
            </a:r>
            <a:r>
              <a:rPr lang="es-AR" sz="2200" dirty="0" err="1"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200" dirty="0" err="1"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200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s-AR" sz="19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/>
          </a:p>
        </p:txBody>
      </p:sp>
    </p:spTree>
    <p:extLst>
      <p:ext uri="{BB962C8B-B14F-4D97-AF65-F5344CB8AC3E}">
        <p14:creationId xmlns:p14="http://schemas.microsoft.com/office/powerpoint/2010/main" val="355598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0b0453662_0_0"/>
          <p:cNvSpPr txBox="1">
            <a:spLocks noGrp="1"/>
          </p:cNvSpPr>
          <p:nvPr>
            <p:ph type="title"/>
          </p:nvPr>
        </p:nvSpPr>
        <p:spPr>
          <a:xfrm>
            <a:off x="0" y="740400"/>
            <a:ext cx="12192000" cy="5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Formularios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Google Shape;97;g90b0453662_0_0"/>
          <p:cNvSpPr txBox="1">
            <a:spLocks noGrp="1"/>
          </p:cNvSpPr>
          <p:nvPr>
            <p:ph type="body" idx="1"/>
          </p:nvPr>
        </p:nvSpPr>
        <p:spPr>
          <a:xfrm>
            <a:off x="281353" y="1724196"/>
            <a:ext cx="11114649" cy="495092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AR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Sus elementos y propiedades:</a:t>
            </a:r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AR" sz="2400" b="1" dirty="0">
                <a:highlight>
                  <a:srgbClr val="FF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&lt;</a:t>
            </a:r>
            <a:r>
              <a:rPr lang="es-AR" sz="2400" b="1" dirty="0" err="1">
                <a:highlight>
                  <a:srgbClr val="FF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select</a:t>
            </a:r>
            <a:r>
              <a:rPr lang="es-AR" sz="2400" b="1" dirty="0">
                <a:highlight>
                  <a:srgbClr val="FF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&gt;:</a:t>
            </a:r>
            <a:r>
              <a:rPr lang="es-AR" sz="2400" b="1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s-AR" sz="2400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nos permite crear una lista desplegable de opciones, cada opción estará contenida como hija dentro de un elemento </a:t>
            </a:r>
            <a:r>
              <a:rPr lang="es-AR" sz="2400" b="1" dirty="0">
                <a:highlight>
                  <a:srgbClr val="FF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&lt;</a:t>
            </a:r>
            <a:r>
              <a:rPr lang="es-AR" sz="2400" b="1" dirty="0" err="1">
                <a:highlight>
                  <a:srgbClr val="FF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option</a:t>
            </a:r>
            <a:r>
              <a:rPr lang="es-AR" sz="2400" b="1" dirty="0">
                <a:highlight>
                  <a:srgbClr val="FF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&gt;</a:t>
            </a:r>
            <a:r>
              <a:rPr lang="es-AR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donde vamos a </a:t>
            </a:r>
            <a:r>
              <a:rPr lang="es-AR" sz="2400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encapsular cada opción de la lista.</a:t>
            </a:r>
            <a:endParaRPr lang="es-AR" sz="24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AR" sz="2400" b="1" dirty="0">
                <a:highlight>
                  <a:srgbClr val="00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id:</a:t>
            </a:r>
            <a:r>
              <a:rPr lang="es-AR" sz="2400" b="1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s-AR" sz="2400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igual que el elemento input.</a:t>
            </a:r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AR" sz="2400" b="1" dirty="0" err="1">
                <a:highlight>
                  <a:srgbClr val="00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name</a:t>
            </a:r>
            <a:r>
              <a:rPr lang="es-AR" sz="2400" b="1" dirty="0">
                <a:highlight>
                  <a:srgbClr val="00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:</a:t>
            </a:r>
            <a:r>
              <a:rPr lang="es-AR" sz="2400" b="1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s-AR" sz="2400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igual que el campo input.</a:t>
            </a:r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AR" sz="2400" b="1" dirty="0" err="1">
                <a:highlight>
                  <a:srgbClr val="00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value</a:t>
            </a:r>
            <a:r>
              <a:rPr lang="es-AR" sz="2400" b="1" dirty="0">
                <a:highlight>
                  <a:srgbClr val="00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:</a:t>
            </a:r>
            <a:r>
              <a:rPr lang="es-AR" sz="2400" b="1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s-AR" sz="2400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igual que el atributo </a:t>
            </a:r>
            <a:r>
              <a:rPr lang="es-AR" sz="2400" dirty="0" err="1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value</a:t>
            </a:r>
            <a:r>
              <a:rPr lang="es-AR" sz="2400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del campo input.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s-AR" sz="19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/>
          </a:p>
        </p:txBody>
      </p:sp>
    </p:spTree>
    <p:extLst>
      <p:ext uri="{BB962C8B-B14F-4D97-AF65-F5344CB8AC3E}">
        <p14:creationId xmlns:p14="http://schemas.microsoft.com/office/powerpoint/2010/main" val="6917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0b0453662_0_0"/>
          <p:cNvSpPr txBox="1">
            <a:spLocks noGrp="1"/>
          </p:cNvSpPr>
          <p:nvPr>
            <p:ph type="title"/>
          </p:nvPr>
        </p:nvSpPr>
        <p:spPr>
          <a:xfrm>
            <a:off x="0" y="740400"/>
            <a:ext cx="12192000" cy="5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Formularios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Google Shape;97;g90b0453662_0_0"/>
          <p:cNvSpPr txBox="1">
            <a:spLocks noGrp="1"/>
          </p:cNvSpPr>
          <p:nvPr>
            <p:ph type="body" idx="1"/>
          </p:nvPr>
        </p:nvSpPr>
        <p:spPr>
          <a:xfrm>
            <a:off x="281353" y="1724196"/>
            <a:ext cx="11114649" cy="495092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AR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Sus elementos y propiedades:</a:t>
            </a:r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AR" sz="2400" b="1" dirty="0">
                <a:highlight>
                  <a:srgbClr val="FF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&lt;</a:t>
            </a:r>
            <a:r>
              <a:rPr lang="es-AR" sz="2400" b="1" dirty="0" err="1">
                <a:highlight>
                  <a:srgbClr val="FF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fieldset</a:t>
            </a:r>
            <a:r>
              <a:rPr lang="es-AR" sz="2400" b="1" dirty="0">
                <a:highlight>
                  <a:srgbClr val="FF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&gt;:</a:t>
            </a:r>
            <a:r>
              <a:rPr lang="es-AR" sz="2400" b="1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s-AR" sz="2400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permite organizar en grupos los campos de un formulario. Tiene un elemento </a:t>
            </a:r>
            <a:r>
              <a:rPr lang="es-AR" sz="2400" b="1" dirty="0">
                <a:highlight>
                  <a:srgbClr val="FF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&lt;</a:t>
            </a:r>
            <a:r>
              <a:rPr lang="es-AR" sz="2400" b="1" dirty="0" err="1">
                <a:highlight>
                  <a:srgbClr val="FF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legend</a:t>
            </a:r>
            <a:r>
              <a:rPr lang="es-AR" sz="2400" b="1" dirty="0">
                <a:highlight>
                  <a:srgbClr val="FF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&gt;</a:t>
            </a:r>
            <a:r>
              <a:rPr lang="es-AR" sz="2400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que puede contener a otros elementos o se puede utilizar en forma de título.</a:t>
            </a:r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AR" sz="2400" b="1" dirty="0">
                <a:highlight>
                  <a:srgbClr val="00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id:</a:t>
            </a:r>
            <a:r>
              <a:rPr lang="es-AR" sz="2400" b="1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s-AR" sz="2400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igual que el elemento input.</a:t>
            </a:r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AR" sz="2400" b="1" dirty="0" err="1">
                <a:highlight>
                  <a:srgbClr val="00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name</a:t>
            </a:r>
            <a:r>
              <a:rPr lang="es-AR" sz="2400" b="1" dirty="0">
                <a:highlight>
                  <a:srgbClr val="00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:</a:t>
            </a:r>
            <a:r>
              <a:rPr lang="es-AR" sz="2400" b="1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s-AR" sz="2400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igual que el campo input.</a:t>
            </a:r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AR" sz="2400" b="1" dirty="0" err="1">
                <a:highlight>
                  <a:srgbClr val="00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value</a:t>
            </a:r>
            <a:r>
              <a:rPr lang="es-AR" sz="2400" b="1" dirty="0">
                <a:highlight>
                  <a:srgbClr val="00FF00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:</a:t>
            </a:r>
            <a:r>
              <a:rPr lang="es-AR" sz="2400" b="1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s-AR" sz="2400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igual que el atributo </a:t>
            </a:r>
            <a:r>
              <a:rPr lang="es-AR" sz="2400" dirty="0" err="1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value</a:t>
            </a:r>
            <a:r>
              <a:rPr lang="es-AR" sz="2400" dirty="0">
                <a:highlight>
                  <a:srgbClr val="FFFFFF"/>
                </a:highlight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del campo input.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s-AR" sz="19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dirty="0"/>
          </a:p>
        </p:txBody>
      </p:sp>
    </p:spTree>
    <p:extLst>
      <p:ext uri="{BB962C8B-B14F-4D97-AF65-F5344CB8AC3E}">
        <p14:creationId xmlns:p14="http://schemas.microsoft.com/office/powerpoint/2010/main" val="26602653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798</Words>
  <Application>Microsoft Office PowerPoint</Application>
  <PresentationFormat>Panorámica</PresentationFormat>
  <Paragraphs>93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Verdana</vt:lpstr>
      <vt:lpstr>Wingdings</vt:lpstr>
      <vt:lpstr>Tema de Office</vt:lpstr>
      <vt:lpstr>Clase 4</vt:lpstr>
      <vt:lpstr>Formularios</vt:lpstr>
      <vt:lpstr>Formularios</vt:lpstr>
      <vt:lpstr>Estructura de un formulario</vt:lpstr>
      <vt:lpstr>Presentación de PowerPoint</vt:lpstr>
      <vt:lpstr>Formularios</vt:lpstr>
      <vt:lpstr>Formularios</vt:lpstr>
      <vt:lpstr>Formularios</vt:lpstr>
      <vt:lpstr>Formularios</vt:lpstr>
      <vt:lpstr>Elementos de Formularios</vt:lpstr>
      <vt:lpstr>Formularios</vt:lpstr>
      <vt:lpstr>Formularios</vt:lpstr>
      <vt:lpstr>Input checkbox</vt:lpstr>
      <vt:lpstr>Input radio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4</dc:title>
  <dc:creator>Aylén Romero</dc:creator>
  <cp:lastModifiedBy>Aylén Romero</cp:lastModifiedBy>
  <cp:revision>19</cp:revision>
  <dcterms:created xsi:type="dcterms:W3CDTF">2020-08-07T01:51:21Z</dcterms:created>
  <dcterms:modified xsi:type="dcterms:W3CDTF">2020-08-21T11:34:47Z</dcterms:modified>
</cp:coreProperties>
</file>