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1" r:id="rId3"/>
    <p:sldId id="264" r:id="rId4"/>
    <p:sldId id="265" r:id="rId5"/>
    <p:sldId id="266" r:id="rId6"/>
    <p:sldId id="267" r:id="rId7"/>
    <p:sldId id="268" r:id="rId8"/>
    <p:sldId id="279" r:id="rId9"/>
    <p:sldId id="282" r:id="rId10"/>
    <p:sldId id="283" r:id="rId11"/>
    <p:sldId id="280" r:id="rId12"/>
    <p:sldId id="278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iDVaCu4voZ+yiRth0BzBtJ/sE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CC0099"/>
    <a:srgbClr val="05ADD5"/>
    <a:srgbClr val="FA00FA"/>
    <a:srgbClr val="FF0000"/>
    <a:srgbClr val="31078C"/>
    <a:srgbClr val="0000CC"/>
    <a:srgbClr val="FF3300"/>
    <a:srgbClr val="99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756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5339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001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8110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0846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3098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1876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0015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1007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8118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84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s/docs/Web/CSS/color_valu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lor.adobe.com/es/create/color-whee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1" y="1968843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AR" sz="6000" b="1" dirty="0">
                <a:latin typeface="Arial"/>
                <a:ea typeface="Arial"/>
                <a:cs typeface="Arial"/>
                <a:sym typeface="Arial"/>
              </a:rPr>
              <a:t>Clase 5</a:t>
            </a:r>
            <a:endParaRPr dirty="0"/>
          </a:p>
        </p:txBody>
      </p:sp>
      <p:sp>
        <p:nvSpPr>
          <p:cNvPr id="89" name="Google Shape;89;p1"/>
          <p:cNvSpPr txBox="1"/>
          <p:nvPr/>
        </p:nvSpPr>
        <p:spPr>
          <a:xfrm>
            <a:off x="0" y="2905780"/>
            <a:ext cx="1219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Parte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57E6DDD-0063-487B-B7F6-3A2A4AE4F6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96" t="18527"/>
          <a:stretch/>
        </p:blipFill>
        <p:spPr>
          <a:xfrm>
            <a:off x="5215271" y="3429000"/>
            <a:ext cx="1761457" cy="2440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A67B40A-CEF3-45CA-B7BD-94889C1DE596}"/>
              </a:ext>
            </a:extLst>
          </p:cNvPr>
          <p:cNvSpPr txBox="1">
            <a:spLocks/>
          </p:cNvSpPr>
          <p:nvPr/>
        </p:nvSpPr>
        <p:spPr>
          <a:xfrm>
            <a:off x="238539" y="1364566"/>
            <a:ext cx="11953461" cy="5493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endParaRPr lang="es-AR" sz="3200" b="1" dirty="0">
              <a:solidFill>
                <a:schemeClr val="tx1"/>
              </a:solidFill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endParaRPr lang="es-A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0636F5C-FADD-4DA4-A570-577F71EAB71E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Colores</a:t>
            </a:r>
            <a:endParaRPr lang="es-A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FD474A8-0326-4E23-A9CF-43E5245691C7}"/>
              </a:ext>
            </a:extLst>
          </p:cNvPr>
          <p:cNvSpPr txBox="1">
            <a:spLocks/>
          </p:cNvSpPr>
          <p:nvPr/>
        </p:nvSpPr>
        <p:spPr>
          <a:xfrm>
            <a:off x="1" y="2372139"/>
            <a:ext cx="12192000" cy="4063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buFont typeface="Wingdings" panose="05000000000000000000" pitchFamily="2" charset="2"/>
              <a:buChar char="ü"/>
            </a:pPr>
            <a:r>
              <a:rPr lang="es-AR" sz="3200" u="sng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https://developer.mozilla.org/es/docs/Web/CSS/color_value</a:t>
            </a:r>
            <a:endParaRPr lang="es-AR" sz="3200" u="sng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Font typeface="Wingdings" panose="05000000000000000000" pitchFamily="2" charset="2"/>
              <a:buChar char="ü"/>
            </a:pPr>
            <a:r>
              <a:rPr lang="es-AR" sz="3200" u="sng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https://htmlcolorcodes.com/es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s-AR" sz="3200" u="sng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https://color.adobe.com/es/create/color-wheel</a:t>
            </a:r>
            <a:endParaRPr lang="es-AR" sz="3200" u="sng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 algn="ctr">
              <a:buNone/>
            </a:pP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3691685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A67B40A-CEF3-45CA-B7BD-94889C1DE596}"/>
              </a:ext>
            </a:extLst>
          </p:cNvPr>
          <p:cNvSpPr txBox="1">
            <a:spLocks/>
          </p:cNvSpPr>
          <p:nvPr/>
        </p:nvSpPr>
        <p:spPr>
          <a:xfrm>
            <a:off x="238539" y="1364566"/>
            <a:ext cx="11953461" cy="5493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endParaRPr lang="es-AR" sz="3200" b="1" dirty="0">
              <a:solidFill>
                <a:schemeClr val="tx1"/>
              </a:solidFill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endParaRPr lang="es-A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0636F5C-FADD-4DA4-A570-577F71EAB71E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Colores</a:t>
            </a:r>
            <a:endParaRPr lang="es-A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FD474A8-0326-4E23-A9CF-43E5245691C7}"/>
              </a:ext>
            </a:extLst>
          </p:cNvPr>
          <p:cNvSpPr txBox="1">
            <a:spLocks/>
          </p:cNvSpPr>
          <p:nvPr/>
        </p:nvSpPr>
        <p:spPr>
          <a:xfrm>
            <a:off x="238539" y="1672046"/>
            <a:ext cx="11714922" cy="4763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La propiedad color se puede usar en cualquier elemento, aunque principalmente se usa para modificar el color del texto, Existen diferentes formas de especificar el color: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2600" b="1" dirty="0">
                <a:latin typeface="Arial" panose="020B0604020202020204" pitchFamily="34" charset="0"/>
                <a:cs typeface="Arial" panose="020B0604020202020204" pitchFamily="34" charset="0"/>
              </a:rPr>
              <a:t>Valor hexadecimal: </a:t>
            </a:r>
            <a:r>
              <a:rPr lang="es-AR" sz="2600" b="1" dirty="0">
                <a:solidFill>
                  <a:srgbClr val="3107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#31078C </a:t>
            </a:r>
            <a:r>
              <a:rPr lang="es-A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AR" sz="2600" dirty="0">
                <a:solidFill>
                  <a:srgbClr val="3107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#FF0000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2600" b="1" dirty="0">
                <a:latin typeface="Arial" panose="020B0604020202020204" pitchFamily="34" charset="0"/>
                <a:cs typeface="Arial" panose="020B0604020202020204" pitchFamily="34" charset="0"/>
              </a:rPr>
              <a:t>Valor RGB (Red, Green, Blue): </a:t>
            </a:r>
            <a:r>
              <a:rPr lang="es-AR" sz="2600" b="1" dirty="0" err="1">
                <a:solidFill>
                  <a:srgbClr val="FA0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s-AR" sz="2600" b="1" dirty="0">
                <a:solidFill>
                  <a:srgbClr val="FA0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(250, 0, 250)</a:t>
            </a:r>
            <a:r>
              <a:rPr lang="es-AR" sz="2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AR" sz="2600" b="1" dirty="0">
                <a:solidFill>
                  <a:srgbClr val="FA0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s-AR" sz="2600" b="1" dirty="0">
                <a:latin typeface="Arial" panose="020B0604020202020204" pitchFamily="34" charset="0"/>
                <a:cs typeface="Arial" panose="020B0604020202020204" pitchFamily="34" charset="0"/>
              </a:rPr>
              <a:t>(0, 0, 0) 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es el color negro y por el contrario, </a:t>
            </a:r>
            <a:r>
              <a:rPr lang="es-AR" sz="2600" dirty="0" err="1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(255, 255, 255) es blanco.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2600" b="1" dirty="0">
                <a:latin typeface="Arial" panose="020B0604020202020204" pitchFamily="34" charset="0"/>
                <a:cs typeface="Arial" panose="020B0604020202020204" pitchFamily="34" charset="0"/>
              </a:rPr>
              <a:t>Valor RGBA (RGB + Alpha): </a:t>
            </a:r>
            <a:r>
              <a:rPr lang="es-AR" sz="2600" b="1" dirty="0" err="1">
                <a:solidFill>
                  <a:srgbClr val="05AD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rgba</a:t>
            </a:r>
            <a:r>
              <a:rPr lang="es-AR" sz="2600" b="1" dirty="0">
                <a:solidFill>
                  <a:srgbClr val="05AD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(5, 173, 213, 1)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. El valor Alpha tiene que estar comprendido entre [0-1] y hace referencia a la transparencia del elemento, siendo 1 = opaco y 0 = transparente.</a:t>
            </a:r>
          </a:p>
        </p:txBody>
      </p:sp>
    </p:spTree>
    <p:extLst>
      <p:ext uri="{BB962C8B-B14F-4D97-AF65-F5344CB8AC3E}">
        <p14:creationId xmlns:p14="http://schemas.microsoft.com/office/powerpoint/2010/main" val="7944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A67B40A-CEF3-45CA-B7BD-94889C1DE596}"/>
              </a:ext>
            </a:extLst>
          </p:cNvPr>
          <p:cNvSpPr txBox="1">
            <a:spLocks/>
          </p:cNvSpPr>
          <p:nvPr/>
        </p:nvSpPr>
        <p:spPr>
          <a:xfrm>
            <a:off x="238539" y="1364566"/>
            <a:ext cx="11953461" cy="5493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endParaRPr lang="es-AR" sz="3200" b="1" dirty="0">
              <a:solidFill>
                <a:schemeClr val="tx1"/>
              </a:solidFill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32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Absolutas (</a:t>
            </a:r>
            <a:r>
              <a:rPr lang="es-AR" sz="3200" b="1" dirty="0" err="1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s-AR" sz="32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es-A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unidades absolutas son medidas fijas, en pixeles, que deberían verse igual en todos los dispositivos. </a:t>
            </a:r>
          </a:p>
          <a:p>
            <a:pPr marL="0" indent="0">
              <a:buNone/>
            </a:pPr>
            <a:r>
              <a:rPr lang="es-AR" sz="32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Relativas (em y rem):</a:t>
            </a:r>
            <a:r>
              <a:rPr lang="es-A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llaman así porque son unidades relativas al dispositivo sobre el que se está viendo la página web, que dependiendo de cada usuario puede ser distinto, tales como computadoras o celulares. </a:t>
            </a:r>
          </a:p>
          <a:p>
            <a:pPr marL="0" indent="0">
              <a:buFont typeface="Arial"/>
              <a:buNone/>
            </a:pPr>
            <a:r>
              <a:rPr lang="es-AR" sz="32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Flexibles (</a:t>
            </a:r>
            <a:r>
              <a:rPr lang="es-AR" sz="3200" b="1" dirty="0" err="1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vw</a:t>
            </a:r>
            <a:r>
              <a:rPr lang="es-AR" sz="32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AR" sz="3200" b="1" dirty="0" err="1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vh</a:t>
            </a:r>
            <a:r>
              <a:rPr lang="es-AR" sz="32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AR" sz="3200" b="1" dirty="0" err="1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vmin</a:t>
            </a:r>
            <a:r>
              <a:rPr lang="es-AR" sz="32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AR" sz="3200" b="1" dirty="0" err="1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vmax</a:t>
            </a:r>
            <a:r>
              <a:rPr lang="es-AR" sz="32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es-A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relativas al tamaño del </a:t>
            </a:r>
            <a:r>
              <a:rPr lang="es-AR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viewport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Font typeface="Arial"/>
              <a:buNone/>
            </a:pPr>
            <a:endParaRPr lang="es-AR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endParaRPr lang="es-A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0636F5C-FADD-4DA4-A570-577F71EAB71E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243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A67B40A-CEF3-45CA-B7BD-94889C1DE596}"/>
              </a:ext>
            </a:extLst>
          </p:cNvPr>
          <p:cNvSpPr txBox="1">
            <a:spLocks/>
          </p:cNvSpPr>
          <p:nvPr/>
        </p:nvSpPr>
        <p:spPr>
          <a:xfrm>
            <a:off x="309489" y="1702191"/>
            <a:ext cx="11690253" cy="4965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Es un lenguaje de diseño que nos permite darle estilos a un lenguaje de marcado.</a:t>
            </a:r>
          </a:p>
          <a:p>
            <a:pPr marL="0" indent="0">
              <a:buFont typeface="Arial"/>
              <a:buNone/>
            </a:pPr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La palabra </a:t>
            </a:r>
            <a:r>
              <a:rPr lang="es-AR" sz="32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 viene de </a:t>
            </a:r>
            <a:r>
              <a:rPr lang="es-A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3200" dirty="0" err="1">
                <a:latin typeface="Arial" panose="020B0604020202020204" pitchFamily="34" charset="0"/>
                <a:cs typeface="Arial" panose="020B0604020202020204" pitchFamily="34" charset="0"/>
              </a:rPr>
              <a:t>ascading</a:t>
            </a:r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AR" sz="3200" dirty="0" err="1">
                <a:latin typeface="Arial" panose="020B0604020202020204" pitchFamily="34" charset="0"/>
                <a:cs typeface="Arial" panose="020B0604020202020204" pitchFamily="34" charset="0"/>
              </a:rPr>
              <a:t>tyle</a:t>
            </a:r>
            <a:r>
              <a:rPr lang="es-A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AR" sz="3200" dirty="0" err="1">
                <a:latin typeface="Arial" panose="020B0604020202020204" pitchFamily="34" charset="0"/>
                <a:cs typeface="Arial" panose="020B0604020202020204" pitchFamily="34" charset="0"/>
              </a:rPr>
              <a:t>heets</a:t>
            </a:r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, esto quiere decir: Hojas de Estilo en Cascada. La palabra cascada hace referencia a una propiedad muy importante de css, y es la forma en que se comparta cuando entran en conflicto dos o más reglas de estilo.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15ABDE0-4EED-4BE4-8AED-A5F470FD1ED7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es?</a:t>
            </a:r>
            <a:endParaRPr lang="es-A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824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A67B40A-CEF3-45CA-B7BD-94889C1DE596}"/>
              </a:ext>
            </a:extLst>
          </p:cNvPr>
          <p:cNvSpPr txBox="1">
            <a:spLocks/>
          </p:cNvSpPr>
          <p:nvPr/>
        </p:nvSpPr>
        <p:spPr>
          <a:xfrm>
            <a:off x="309489" y="1702191"/>
            <a:ext cx="11690253" cy="4965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Hasta ahora, vimos los estilos predeterminados que otorga el navegador. Por ejemplo:</a:t>
            </a:r>
          </a:p>
          <a:p>
            <a:pPr marL="0" indent="0">
              <a:buFont typeface="Arial"/>
              <a:buNone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AR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AR" b="1" dirty="0" err="1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mark</a:t>
            </a:r>
            <a:r>
              <a:rPr lang="es-AR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hace que el texto se muestre resaltado.</a:t>
            </a:r>
          </a:p>
          <a:p>
            <a:pPr marL="0" indent="0">
              <a:buFont typeface="Arial"/>
              <a:buNone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&lt;b&gt;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hace que el texto se muestre en negrita</a:t>
            </a:r>
          </a:p>
          <a:p>
            <a:pPr marL="0" indent="0">
              <a:buFont typeface="Arial"/>
              <a:buNone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&lt;i&gt;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hace que el texto se muestre en itálica.</a:t>
            </a:r>
            <a:endParaRPr lang="es-AR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AR" b="1" dirty="0" err="1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&gt; hace que aparezca un punto o un número a modo de ítem, a la izquierda del texto.</a:t>
            </a:r>
          </a:p>
          <a:p>
            <a:pPr marL="0" indent="0">
              <a:buFont typeface="Arial"/>
              <a:buNone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Esto pasa en todos los navegadores, el problema es que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no todos definen los estilos exactamente de la misma manera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037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A67B40A-CEF3-45CA-B7BD-94889C1DE596}"/>
              </a:ext>
            </a:extLst>
          </p:cNvPr>
          <p:cNvSpPr txBox="1">
            <a:spLocks/>
          </p:cNvSpPr>
          <p:nvPr/>
        </p:nvSpPr>
        <p:spPr>
          <a:xfrm>
            <a:off x="267286" y="1258957"/>
            <a:ext cx="12065391" cy="5451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Hay 3 formas de utilizar una hoja de estilo: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s-AR" sz="2400" b="1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CSS Externo: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En el documento HTML tenemos que incluir una referencia al archivo .css dentro del elemento &lt;link&gt;.</a:t>
            </a:r>
          </a:p>
          <a:p>
            <a:pPr marL="0" indent="0">
              <a:buNone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AR" sz="24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&lt;link </a:t>
            </a:r>
            <a:r>
              <a:rPr lang="es-AR" sz="2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s-AR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AR" sz="2400" b="1" dirty="0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s-AR" sz="2400" b="1" dirty="0" err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es-AR" sz="2400" b="1" dirty="0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AR" sz="2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s-AR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AR" sz="2400" b="1" dirty="0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“css/styles.css“</a:t>
            </a:r>
            <a:r>
              <a:rPr lang="es-AR" sz="24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s-AR" sz="2400" b="1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CSS Interno: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Incluimos la etiqueta &lt;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&gt; dentro del &lt;head&gt; en nuestro documento.</a:t>
            </a:r>
          </a:p>
          <a:p>
            <a:pPr marL="1371600" lvl="3" indent="0">
              <a:buNone/>
            </a:pPr>
            <a:r>
              <a:rPr lang="es-AR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AR" b="1" dirty="0" err="1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es-AR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1371600" lvl="3" indent="0">
              <a:buNone/>
            </a:pPr>
            <a:r>
              <a:rPr lang="es-AR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{</a:t>
            </a:r>
          </a:p>
          <a:p>
            <a:pPr marL="1371600" lvl="3" indent="0">
              <a:buNone/>
            </a:pPr>
            <a:r>
              <a:rPr lang="es-AR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AR" b="1" dirty="0">
                <a:solidFill>
                  <a:srgbClr val="05AD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color:</a:t>
            </a:r>
            <a:r>
              <a:rPr lang="es-AR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s-AR" b="1" dirty="0">
                <a:solidFill>
                  <a:srgbClr val="05AD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371600" lvl="3" indent="0">
              <a:buNone/>
            </a:pPr>
            <a:r>
              <a:rPr lang="es-AR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1371600" lvl="3" indent="0">
              <a:buNone/>
            </a:pPr>
            <a:r>
              <a:rPr lang="es-AR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s-AR" b="1" dirty="0" err="1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es-AR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s-AR" sz="2400" b="1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CSS en Línea: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Dentro del atributo </a:t>
            </a:r>
            <a:r>
              <a:rPr lang="es-AR" sz="2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es-AR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=“”</a:t>
            </a:r>
            <a:r>
              <a:rPr 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incorporamos los estilos que se van a aplicar solo en esa misma etiqueta.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AR" sz="24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 </a:t>
            </a:r>
            <a:r>
              <a:rPr lang="es-AR" sz="2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es-AR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AR" sz="2400" b="1" dirty="0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AR" sz="2400" b="1" dirty="0" err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color:</a:t>
            </a:r>
            <a:r>
              <a:rPr lang="es-A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s-AR" sz="2400" b="1" dirty="0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”;</a:t>
            </a:r>
            <a:r>
              <a:rPr lang="es-AR" sz="24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s-A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Así se aplica un estilo en línea</a:t>
            </a:r>
            <a:r>
              <a:rPr lang="es-AR" sz="24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&lt;/p&gt;</a:t>
            </a:r>
          </a:p>
        </p:txBody>
      </p:sp>
    </p:spTree>
    <p:extLst>
      <p:ext uri="{BB962C8B-B14F-4D97-AF65-F5344CB8AC3E}">
        <p14:creationId xmlns:p14="http://schemas.microsoft.com/office/powerpoint/2010/main" val="377429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A67B40A-CEF3-45CA-B7BD-94889C1DE596}"/>
              </a:ext>
            </a:extLst>
          </p:cNvPr>
          <p:cNvSpPr txBox="1">
            <a:spLocks/>
          </p:cNvSpPr>
          <p:nvPr/>
        </p:nvSpPr>
        <p:spPr>
          <a:xfrm>
            <a:off x="295423" y="1744393"/>
            <a:ext cx="2590799" cy="1899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s-AR" sz="20000" dirty="0">
                <a:solidFill>
                  <a:srgbClr val="CC009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h1 {</a:t>
            </a:r>
          </a:p>
          <a:p>
            <a:pPr marL="0" indent="0">
              <a:buFont typeface="Arial"/>
              <a:buNone/>
            </a:pPr>
            <a:r>
              <a:rPr lang="es-AR" sz="8000" dirty="0">
                <a:solidFill>
                  <a:srgbClr val="CC009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			</a:t>
            </a:r>
            <a:endParaRPr lang="es-AR" sz="2000" dirty="0">
              <a:solidFill>
                <a:srgbClr val="CC009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0636F5C-FADD-4DA4-A570-577F71EAB71E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FBDE189-ED92-486D-A700-439AC71BD3F1}"/>
              </a:ext>
            </a:extLst>
          </p:cNvPr>
          <p:cNvSpPr txBox="1"/>
          <p:nvPr/>
        </p:nvSpPr>
        <p:spPr>
          <a:xfrm>
            <a:off x="295422" y="1436616"/>
            <a:ext cx="1308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 Selector</a:t>
            </a:r>
            <a:r>
              <a:rPr lang="es-AR" b="1" dirty="0">
                <a:solidFill>
                  <a:schemeClr val="tx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6A4BABC-84EB-4EDC-8BD9-20692E73B96B}"/>
              </a:ext>
            </a:extLst>
          </p:cNvPr>
          <p:cNvSpPr txBox="1"/>
          <p:nvPr/>
        </p:nvSpPr>
        <p:spPr>
          <a:xfrm>
            <a:off x="295421" y="2812905"/>
            <a:ext cx="19272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 Indica a que elemento vamos a darle estilos</a:t>
            </a:r>
            <a:r>
              <a:rPr lang="es-AR" b="1" dirty="0">
                <a:solidFill>
                  <a:schemeClr val="tx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:</a:t>
            </a:r>
            <a:r>
              <a:rPr lang="es-AR" b="1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 </a:t>
            </a:r>
            <a:r>
              <a:rPr lang="es-AR" b="1" dirty="0">
                <a:solidFill>
                  <a:schemeClr val="tx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B3B79AF-7A43-4E46-B03C-DE856D249AD6}"/>
              </a:ext>
            </a:extLst>
          </p:cNvPr>
          <p:cNvSpPr txBox="1"/>
          <p:nvPr/>
        </p:nvSpPr>
        <p:spPr>
          <a:xfrm>
            <a:off x="3134751" y="2488715"/>
            <a:ext cx="3209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 propiedad                              </a:t>
            </a:r>
            <a:r>
              <a:rPr lang="es-AR" b="1" dirty="0">
                <a:solidFill>
                  <a:schemeClr val="tx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8075851-5935-4D4D-A1E9-3589BB4DF549}"/>
              </a:ext>
            </a:extLst>
          </p:cNvPr>
          <p:cNvSpPr txBox="1"/>
          <p:nvPr/>
        </p:nvSpPr>
        <p:spPr>
          <a:xfrm>
            <a:off x="6593058" y="2483392"/>
            <a:ext cx="3209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 valor                              </a:t>
            </a:r>
            <a:r>
              <a:rPr lang="es-AR" b="1" dirty="0">
                <a:solidFill>
                  <a:schemeClr val="tx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28B9421-3054-40C9-B02B-E44ED1685917}"/>
              </a:ext>
            </a:extLst>
          </p:cNvPr>
          <p:cNvSpPr txBox="1"/>
          <p:nvPr/>
        </p:nvSpPr>
        <p:spPr>
          <a:xfrm>
            <a:off x="3134751" y="5131226"/>
            <a:ext cx="8321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b="1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 bloque de declaración                                                                                          </a:t>
            </a:r>
            <a:r>
              <a:rPr lang="es-AR" b="1" dirty="0">
                <a:solidFill>
                  <a:schemeClr val="tx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6474420-303F-4EBD-8789-7308593FFB00}"/>
              </a:ext>
            </a:extLst>
          </p:cNvPr>
          <p:cNvSpPr txBox="1"/>
          <p:nvPr/>
        </p:nvSpPr>
        <p:spPr>
          <a:xfrm>
            <a:off x="3154731" y="2896707"/>
            <a:ext cx="8566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/>
              <a:buNone/>
            </a:pPr>
            <a:r>
              <a:rPr lang="es-AR" sz="7200" dirty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color:</a:t>
            </a:r>
            <a:r>
              <a:rPr lang="es-AR" sz="7200" dirty="0">
                <a:solidFill>
                  <a:srgbClr val="CC009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AR" sz="7200" dirty="0">
                <a:solidFill>
                  <a:srgbClr val="0000C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blue</a:t>
            </a:r>
            <a:r>
              <a:rPr lang="es-AR" sz="7200" dirty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s-AR" sz="7200" dirty="0" err="1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font-size</a:t>
            </a:r>
            <a:r>
              <a:rPr lang="es-AR" sz="7200" dirty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: </a:t>
            </a:r>
            <a:r>
              <a:rPr lang="es-AR" sz="7200" dirty="0">
                <a:solidFill>
                  <a:srgbClr val="9900F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24</a:t>
            </a:r>
            <a:r>
              <a:rPr lang="es-AR" sz="7200" dirty="0">
                <a:solidFill>
                  <a:srgbClr val="CC009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px</a:t>
            </a:r>
            <a:r>
              <a:rPr lang="es-AR" sz="7200" dirty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;</a:t>
            </a:r>
            <a:endParaRPr lang="es-AR" sz="7200" dirty="0">
              <a:solidFill>
                <a:srgbClr val="CC009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C571DE9-5D8C-4BF4-B6CF-CE2A00701991}"/>
              </a:ext>
            </a:extLst>
          </p:cNvPr>
          <p:cNvSpPr txBox="1">
            <a:spLocks/>
          </p:cNvSpPr>
          <p:nvPr/>
        </p:nvSpPr>
        <p:spPr>
          <a:xfrm>
            <a:off x="2222694" y="5392899"/>
            <a:ext cx="1252942" cy="117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s-AR" sz="32000" dirty="0">
                <a:solidFill>
                  <a:srgbClr val="CC009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s-AR" sz="8000" dirty="0">
                <a:solidFill>
                  <a:srgbClr val="CC009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			</a:t>
            </a:r>
            <a:endParaRPr lang="es-AR" sz="2000" dirty="0">
              <a:solidFill>
                <a:srgbClr val="CC009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0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A67B40A-CEF3-45CA-B7BD-94889C1DE596}"/>
              </a:ext>
            </a:extLst>
          </p:cNvPr>
          <p:cNvSpPr txBox="1">
            <a:spLocks/>
          </p:cNvSpPr>
          <p:nvPr/>
        </p:nvSpPr>
        <p:spPr>
          <a:xfrm>
            <a:off x="267287" y="1522827"/>
            <a:ext cx="4815811" cy="3812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La declaración indica "qué hay que hacer" y el selector indica "a quién hay que aplicarlo". </a:t>
            </a:r>
          </a:p>
          <a:p>
            <a:pPr marL="342900">
              <a:buFont typeface="Wingdings" panose="05000000000000000000" pitchFamily="2" charset="2"/>
              <a:buChar char="q"/>
            </a:pPr>
            <a:r>
              <a:rPr lang="es-AR" sz="2400" b="1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  <a:cs typeface="Arial" panose="020B0604020202020204" pitchFamily="34" charset="0"/>
              </a:rPr>
              <a:t>selector universal:</a:t>
            </a:r>
            <a:r>
              <a:rPr lang="es-AR" sz="24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Selecciona todos los elementos de HTML.</a:t>
            </a:r>
          </a:p>
          <a:p>
            <a:pPr marL="342900">
              <a:buFont typeface="Wingdings" panose="05000000000000000000" pitchFamily="2" charset="2"/>
              <a:buChar char="q"/>
            </a:pPr>
            <a:r>
              <a:rPr lang="es-AR" sz="2400" b="1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  <a:cs typeface="Arial" panose="020B0604020202020204" pitchFamily="34" charset="0"/>
              </a:rPr>
              <a:t>selector de etiqueta:</a:t>
            </a:r>
            <a:r>
              <a:rPr lang="es-AR" sz="24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para seleccionar una etiqueta especifica. </a:t>
            </a: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87423C9-5C2B-4198-B349-00809897D798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Selectores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0" name="Picture 6" descr="reglas g">
            <a:extLst>
              <a:ext uri="{FF2B5EF4-FFF2-40B4-BE49-F238E27FC236}">
                <a16:creationId xmlns:a16="http://schemas.microsoft.com/office/drawing/2014/main" id="{AE689794-2CD3-41E7-B1D9-A6A80127B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098" y="1603717"/>
            <a:ext cx="7002903" cy="496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80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A67B40A-CEF3-45CA-B7BD-94889C1DE596}"/>
              </a:ext>
            </a:extLst>
          </p:cNvPr>
          <p:cNvSpPr txBox="1">
            <a:spLocks/>
          </p:cNvSpPr>
          <p:nvPr/>
        </p:nvSpPr>
        <p:spPr>
          <a:xfrm>
            <a:off x="267286" y="1603717"/>
            <a:ext cx="4815811" cy="510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>
              <a:buFont typeface="Wingdings" panose="05000000000000000000" pitchFamily="2" charset="2"/>
              <a:buChar char="q"/>
            </a:pPr>
            <a:r>
              <a:rPr lang="es-AR" sz="2400" b="1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  <a:cs typeface="Arial" panose="020B0604020202020204" pitchFamily="34" charset="0"/>
              </a:rPr>
              <a:t>selector de clase:</a:t>
            </a:r>
            <a:r>
              <a:rPr lang="es-AR" sz="24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agregando el atributo </a:t>
            </a:r>
            <a:r>
              <a:rPr lang="es-A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los elementos que queramos aplicarles estilos. </a:t>
            </a:r>
          </a:p>
          <a:p>
            <a:pPr marL="342900">
              <a:buFont typeface="Wingdings" panose="05000000000000000000" pitchFamily="2" charset="2"/>
              <a:buChar char="q"/>
            </a:pPr>
            <a:r>
              <a:rPr lang="es-AR" sz="2400" b="1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  <a:cs typeface="Arial" panose="020B0604020202020204" pitchFamily="34" charset="0"/>
              </a:rPr>
              <a:t>selector de ID:</a:t>
            </a:r>
            <a:r>
              <a:rPr lang="es-AR" sz="24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 igual que .</a:t>
            </a:r>
            <a:r>
              <a:rPr lang="es-A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pero solo puede utilizarse en un elemento HTML.</a:t>
            </a:r>
          </a:p>
          <a:p>
            <a:pPr marL="342900">
              <a:buFont typeface="Wingdings" panose="05000000000000000000" pitchFamily="2" charset="2"/>
              <a:buChar char="q"/>
            </a:pPr>
            <a:endParaRPr lang="es-A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87423C9-5C2B-4198-B349-00809897D798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Selectores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0" name="Picture 6" descr="reglas g">
            <a:extLst>
              <a:ext uri="{FF2B5EF4-FFF2-40B4-BE49-F238E27FC236}">
                <a16:creationId xmlns:a16="http://schemas.microsoft.com/office/drawing/2014/main" id="{AE689794-2CD3-41E7-B1D9-A6A80127B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098" y="1603717"/>
            <a:ext cx="7002903" cy="496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57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A67B40A-CEF3-45CA-B7BD-94889C1DE596}"/>
              </a:ext>
            </a:extLst>
          </p:cNvPr>
          <p:cNvSpPr txBox="1">
            <a:spLocks/>
          </p:cNvSpPr>
          <p:nvPr/>
        </p:nvSpPr>
        <p:spPr>
          <a:xfrm>
            <a:off x="238539" y="1364566"/>
            <a:ext cx="11953461" cy="5493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endParaRPr lang="es-AR" sz="3200" b="1" dirty="0">
              <a:solidFill>
                <a:schemeClr val="tx1"/>
              </a:solidFill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AR" sz="32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es-AR" sz="3200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nos permite especificar el tamaño de la fuente (</a:t>
            </a:r>
            <a:r>
              <a:rPr lang="es-AR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em, rem).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3200" b="1" dirty="0" err="1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font-style</a:t>
            </a:r>
            <a:r>
              <a:rPr lang="es-AR" sz="3200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nos permite darle estilo a la fuente (normal, </a:t>
            </a:r>
            <a:r>
              <a:rPr lang="es-AR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italic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oblique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3200" b="1" dirty="0" err="1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font-family</a:t>
            </a:r>
            <a:r>
              <a:rPr lang="es-AR" sz="3200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establece una lista de fuentes (</a:t>
            </a:r>
            <a:r>
              <a:rPr lang="es-AR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helvetica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sans-serif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3200" b="1" dirty="0" err="1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font-weight</a:t>
            </a:r>
            <a:r>
              <a:rPr lang="es-AR" sz="3200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nos permite especificar el ancho de la fuente (</a:t>
            </a:r>
            <a:r>
              <a:rPr lang="es-AR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400, 600, 800).</a:t>
            </a:r>
          </a:p>
          <a:p>
            <a:pPr marL="0" indent="0">
              <a:buFont typeface="Arial"/>
              <a:buNone/>
            </a:pPr>
            <a:endParaRPr lang="es-A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0636F5C-FADD-4DA4-A570-577F71EAB71E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</a:t>
            </a:r>
            <a:endParaRPr lang="es-A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947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A67B40A-CEF3-45CA-B7BD-94889C1DE596}"/>
              </a:ext>
            </a:extLst>
          </p:cNvPr>
          <p:cNvSpPr txBox="1">
            <a:spLocks/>
          </p:cNvSpPr>
          <p:nvPr/>
        </p:nvSpPr>
        <p:spPr>
          <a:xfrm>
            <a:off x="238539" y="1364566"/>
            <a:ext cx="11953461" cy="5493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endParaRPr lang="es-AR" sz="3200" b="1" dirty="0">
              <a:solidFill>
                <a:schemeClr val="tx1"/>
              </a:solidFill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 permite modificar el tipo de fuente de las letras</a:t>
            </a:r>
          </a:p>
          <a:p>
            <a:pPr marL="114300" indent="0">
              <a:buNone/>
            </a:pP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AR" sz="3200" u="sng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https://fonts.google.com</a:t>
            </a:r>
            <a:endParaRPr lang="es-A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Seleccionamos un tipo de fuente.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Usamos la etiqueta link en HTML o @import en CSS para vincularlo con nuestra página.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Utilizamos la propiedad </a:t>
            </a:r>
            <a:r>
              <a:rPr lang="es-AR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font-family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definir el uso de la fuente.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0636F5C-FADD-4DA4-A570-577F71EAB71E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Fonts</a:t>
            </a:r>
            <a:endParaRPr lang="es-A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6898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800</Words>
  <Application>Microsoft Office PowerPoint</Application>
  <PresentationFormat>Panorámica</PresentationFormat>
  <Paragraphs>79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Wingdings</vt:lpstr>
      <vt:lpstr>Tema de Office</vt:lpstr>
      <vt:lpstr>Clase 5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4</dc:title>
  <dc:creator>Aylén Romero</dc:creator>
  <cp:lastModifiedBy>Aylén Romero</cp:lastModifiedBy>
  <cp:revision>77</cp:revision>
  <dcterms:created xsi:type="dcterms:W3CDTF">2020-08-07T01:51:21Z</dcterms:created>
  <dcterms:modified xsi:type="dcterms:W3CDTF">2020-08-26T23:43:00Z</dcterms:modified>
</cp:coreProperties>
</file>