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3"/>
  </p:notesMasterIdLst>
  <p:sldIdLst>
    <p:sldId id="256" r:id="rId2"/>
    <p:sldId id="279" r:id="rId3"/>
    <p:sldId id="278" r:id="rId4"/>
    <p:sldId id="281" r:id="rId5"/>
    <p:sldId id="280" r:id="rId6"/>
    <p:sldId id="282" r:id="rId7"/>
    <p:sldId id="283" r:id="rId8"/>
    <p:sldId id="284" r:id="rId9"/>
    <p:sldId id="286" r:id="rId10"/>
    <p:sldId id="287" r:id="rId11"/>
    <p:sldId id="288" r:id="rId12"/>
    <p:sldId id="289" r:id="rId13"/>
    <p:sldId id="293" r:id="rId14"/>
    <p:sldId id="292" r:id="rId15"/>
    <p:sldId id="296" r:id="rId16"/>
    <p:sldId id="297" r:id="rId17"/>
    <p:sldId id="294" r:id="rId18"/>
    <p:sldId id="295" r:id="rId19"/>
    <p:sldId id="298" r:id="rId20"/>
    <p:sldId id="299" r:id="rId21"/>
    <p:sldId id="291" r:id="rId22"/>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4" roundtripDataSignature="AMtx7mhiDVaCu4voZ+yiRth0BzBtJ/sEc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00FF"/>
    <a:srgbClr val="FFCC00"/>
    <a:srgbClr val="CC0099"/>
    <a:srgbClr val="05ADD5"/>
    <a:srgbClr val="FA00FA"/>
    <a:srgbClr val="FF0000"/>
    <a:srgbClr val="31078C"/>
    <a:srgbClr val="0000CC"/>
    <a:srgbClr val="FF3300"/>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Estilo medio 2 - Énfasis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Estilo medio 2 - Énfasis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929F9F4-4A8F-4326-A1B4-22849713DDAB}" styleName="Estilo oscuro 1 - Énfasis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8603FDC-E32A-4AB5-989C-0864C3EAD2B8}" styleName="Estilo temático 2 - Énfasis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113A9D2-9D6B-4929-AA2D-F23B5EE8CBE7}" styleName="Estilo temático 2 - Énfasis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291" autoAdjust="0"/>
  </p:normalViewPr>
  <p:slideViewPr>
    <p:cSldViewPr snapToGrid="0">
      <p:cViewPr varScale="1">
        <p:scale>
          <a:sx n="72" d="100"/>
          <a:sy n="72" d="100"/>
        </p:scale>
        <p:origin x="63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s-AR" sz="1200" b="0" i="0" u="none" strike="noStrike" cap="none">
                <a:solidFill>
                  <a:schemeClr val="dk1"/>
                </a:solidFill>
                <a:latin typeface="Calibri"/>
                <a:ea typeface="Calibri"/>
                <a:cs typeface="Calibri"/>
                <a:sym typeface="Calibri"/>
              </a:rPr>
              <a:t>‹Nº›</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6" name="Google Shape;8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0b0453662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0b0453662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94" name="Google Shape;94;g90b0453662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s-AR"/>
              <a:t>10</a:t>
            </a:fld>
            <a:endParaRPr/>
          </a:p>
        </p:txBody>
      </p:sp>
    </p:spTree>
    <p:extLst>
      <p:ext uri="{BB962C8B-B14F-4D97-AF65-F5344CB8AC3E}">
        <p14:creationId xmlns:p14="http://schemas.microsoft.com/office/powerpoint/2010/main" val="12330099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0b0453662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0b0453662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94" name="Google Shape;94;g90b0453662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s-AR"/>
              <a:t>11</a:t>
            </a:fld>
            <a:endParaRPr/>
          </a:p>
        </p:txBody>
      </p:sp>
    </p:spTree>
    <p:extLst>
      <p:ext uri="{BB962C8B-B14F-4D97-AF65-F5344CB8AC3E}">
        <p14:creationId xmlns:p14="http://schemas.microsoft.com/office/powerpoint/2010/main" val="25290599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0b0453662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0b0453662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94" name="Google Shape;94;g90b0453662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s-AR"/>
              <a:t>12</a:t>
            </a:fld>
            <a:endParaRPr/>
          </a:p>
        </p:txBody>
      </p:sp>
    </p:spTree>
    <p:extLst>
      <p:ext uri="{BB962C8B-B14F-4D97-AF65-F5344CB8AC3E}">
        <p14:creationId xmlns:p14="http://schemas.microsoft.com/office/powerpoint/2010/main" val="15983964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0b0453662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0b0453662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94" name="Google Shape;94;g90b0453662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s-AR"/>
              <a:t>13</a:t>
            </a:fld>
            <a:endParaRPr/>
          </a:p>
        </p:txBody>
      </p:sp>
    </p:spTree>
    <p:extLst>
      <p:ext uri="{BB962C8B-B14F-4D97-AF65-F5344CB8AC3E}">
        <p14:creationId xmlns:p14="http://schemas.microsoft.com/office/powerpoint/2010/main" val="31668009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0b0453662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0b0453662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94" name="Google Shape;94;g90b0453662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s-AR"/>
              <a:t>14</a:t>
            </a:fld>
            <a:endParaRPr/>
          </a:p>
        </p:txBody>
      </p:sp>
    </p:spTree>
    <p:extLst>
      <p:ext uri="{BB962C8B-B14F-4D97-AF65-F5344CB8AC3E}">
        <p14:creationId xmlns:p14="http://schemas.microsoft.com/office/powerpoint/2010/main" val="5463164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0b0453662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0b0453662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94" name="Google Shape;94;g90b0453662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s-AR"/>
              <a:t>15</a:t>
            </a:fld>
            <a:endParaRPr/>
          </a:p>
        </p:txBody>
      </p:sp>
    </p:spTree>
    <p:extLst>
      <p:ext uri="{BB962C8B-B14F-4D97-AF65-F5344CB8AC3E}">
        <p14:creationId xmlns:p14="http://schemas.microsoft.com/office/powerpoint/2010/main" val="12611537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0b0453662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0b0453662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94" name="Google Shape;94;g90b0453662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s-AR"/>
              <a:t>16</a:t>
            </a:fld>
            <a:endParaRPr/>
          </a:p>
        </p:txBody>
      </p:sp>
    </p:spTree>
    <p:extLst>
      <p:ext uri="{BB962C8B-B14F-4D97-AF65-F5344CB8AC3E}">
        <p14:creationId xmlns:p14="http://schemas.microsoft.com/office/powerpoint/2010/main" val="250705410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0b0453662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0b0453662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94" name="Google Shape;94;g90b0453662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s-AR"/>
              <a:t>17</a:t>
            </a:fld>
            <a:endParaRPr/>
          </a:p>
        </p:txBody>
      </p:sp>
    </p:spTree>
    <p:extLst>
      <p:ext uri="{BB962C8B-B14F-4D97-AF65-F5344CB8AC3E}">
        <p14:creationId xmlns:p14="http://schemas.microsoft.com/office/powerpoint/2010/main" val="252925396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0b0453662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0b0453662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94" name="Google Shape;94;g90b0453662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s-AR"/>
              <a:t>18</a:t>
            </a:fld>
            <a:endParaRPr/>
          </a:p>
        </p:txBody>
      </p:sp>
    </p:spTree>
    <p:extLst>
      <p:ext uri="{BB962C8B-B14F-4D97-AF65-F5344CB8AC3E}">
        <p14:creationId xmlns:p14="http://schemas.microsoft.com/office/powerpoint/2010/main" val="1560416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0b0453662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0b0453662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94" name="Google Shape;94;g90b0453662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s-AR"/>
              <a:t>19</a:t>
            </a:fld>
            <a:endParaRPr/>
          </a:p>
        </p:txBody>
      </p:sp>
    </p:spTree>
    <p:extLst>
      <p:ext uri="{BB962C8B-B14F-4D97-AF65-F5344CB8AC3E}">
        <p14:creationId xmlns:p14="http://schemas.microsoft.com/office/powerpoint/2010/main" val="11082014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0b0453662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0b0453662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94" name="Google Shape;94;g90b0453662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s-AR"/>
              <a:t>2</a:t>
            </a:fld>
            <a:endParaRPr/>
          </a:p>
        </p:txBody>
      </p:sp>
    </p:spTree>
    <p:extLst>
      <p:ext uri="{BB962C8B-B14F-4D97-AF65-F5344CB8AC3E}">
        <p14:creationId xmlns:p14="http://schemas.microsoft.com/office/powerpoint/2010/main" val="230834424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0b0453662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0b0453662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94" name="Google Shape;94;g90b0453662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s-AR"/>
              <a:t>20</a:t>
            </a:fld>
            <a:endParaRPr/>
          </a:p>
        </p:txBody>
      </p:sp>
    </p:spTree>
    <p:extLst>
      <p:ext uri="{BB962C8B-B14F-4D97-AF65-F5344CB8AC3E}">
        <p14:creationId xmlns:p14="http://schemas.microsoft.com/office/powerpoint/2010/main" val="77256227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0b0453662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0b0453662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94" name="Google Shape;94;g90b0453662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s-AR"/>
              <a:t>21</a:t>
            </a:fld>
            <a:endParaRPr/>
          </a:p>
        </p:txBody>
      </p:sp>
    </p:spTree>
    <p:extLst>
      <p:ext uri="{BB962C8B-B14F-4D97-AF65-F5344CB8AC3E}">
        <p14:creationId xmlns:p14="http://schemas.microsoft.com/office/powerpoint/2010/main" val="3282259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0b0453662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0b0453662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94" name="Google Shape;94;g90b0453662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s-AR"/>
              <a:t>3</a:t>
            </a:fld>
            <a:endParaRPr/>
          </a:p>
        </p:txBody>
      </p:sp>
    </p:spTree>
    <p:extLst>
      <p:ext uri="{BB962C8B-B14F-4D97-AF65-F5344CB8AC3E}">
        <p14:creationId xmlns:p14="http://schemas.microsoft.com/office/powerpoint/2010/main" val="42080016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0b0453662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0b0453662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94" name="Google Shape;94;g90b0453662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s-AR"/>
              <a:t>4</a:t>
            </a:fld>
            <a:endParaRPr/>
          </a:p>
        </p:txBody>
      </p:sp>
    </p:spTree>
    <p:extLst>
      <p:ext uri="{BB962C8B-B14F-4D97-AF65-F5344CB8AC3E}">
        <p14:creationId xmlns:p14="http://schemas.microsoft.com/office/powerpoint/2010/main" val="6881987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0b0453662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0b0453662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94" name="Google Shape;94;g90b0453662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s-AR"/>
              <a:t>5</a:t>
            </a:fld>
            <a:endParaRPr/>
          </a:p>
        </p:txBody>
      </p:sp>
    </p:spTree>
    <p:extLst>
      <p:ext uri="{BB962C8B-B14F-4D97-AF65-F5344CB8AC3E}">
        <p14:creationId xmlns:p14="http://schemas.microsoft.com/office/powerpoint/2010/main" val="31753188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0b0453662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0b0453662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94" name="Google Shape;94;g90b0453662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s-AR"/>
              <a:t>6</a:t>
            </a:fld>
            <a:endParaRPr/>
          </a:p>
        </p:txBody>
      </p:sp>
    </p:spTree>
    <p:extLst>
      <p:ext uri="{BB962C8B-B14F-4D97-AF65-F5344CB8AC3E}">
        <p14:creationId xmlns:p14="http://schemas.microsoft.com/office/powerpoint/2010/main" val="32818130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0b0453662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0b0453662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94" name="Google Shape;94;g90b0453662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s-AR"/>
              <a:t>7</a:t>
            </a:fld>
            <a:endParaRPr/>
          </a:p>
        </p:txBody>
      </p:sp>
    </p:spTree>
    <p:extLst>
      <p:ext uri="{BB962C8B-B14F-4D97-AF65-F5344CB8AC3E}">
        <p14:creationId xmlns:p14="http://schemas.microsoft.com/office/powerpoint/2010/main" val="22795188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0b0453662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0b0453662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94" name="Google Shape;94;g90b0453662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s-AR"/>
              <a:t>8</a:t>
            </a:fld>
            <a:endParaRPr/>
          </a:p>
        </p:txBody>
      </p:sp>
    </p:spTree>
    <p:extLst>
      <p:ext uri="{BB962C8B-B14F-4D97-AF65-F5344CB8AC3E}">
        <p14:creationId xmlns:p14="http://schemas.microsoft.com/office/powerpoint/2010/main" val="14562192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0b0453662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0b0453662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94" name="Google Shape;94;g90b0453662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s-AR"/>
              <a:t>9</a:t>
            </a:fld>
            <a:endParaRPr/>
          </a:p>
        </p:txBody>
      </p:sp>
    </p:spTree>
    <p:extLst>
      <p:ext uri="{BB962C8B-B14F-4D97-AF65-F5344CB8AC3E}">
        <p14:creationId xmlns:p14="http://schemas.microsoft.com/office/powerpoint/2010/main" val="20090900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ítulo y objetos" type="obj">
  <p:cSld name="OBJECT">
    <p:spTree>
      <p:nvGrpSpPr>
        <p:cNvPr id="1" name="Shape 15"/>
        <p:cNvGrpSpPr/>
        <p:nvPr/>
      </p:nvGrpSpPr>
      <p:grpSpPr>
        <a:xfrm>
          <a:off x="0" y="0"/>
          <a:ext cx="0" cy="0"/>
          <a:chOff x="0" y="0"/>
          <a:chExt cx="0" cy="0"/>
        </a:xfrm>
      </p:grpSpPr>
      <p:sp>
        <p:nvSpPr>
          <p:cNvPr id="16" name="Google Shape;16;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 name="Google Shape;18;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AR"/>
              <a:t>‹Nº›</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Dos objetos" type="twoObj">
  <p:cSld name="TWO_OBJECTS">
    <p:spTree>
      <p:nvGrpSpPr>
        <p:cNvPr id="1" name="Shape 33"/>
        <p:cNvGrpSpPr/>
        <p:nvPr/>
      </p:nvGrpSpPr>
      <p:grpSpPr>
        <a:xfrm>
          <a:off x="0" y="0"/>
          <a:ext cx="0" cy="0"/>
          <a:chOff x="0" y="0"/>
          <a:chExt cx="0" cy="0"/>
        </a:xfrm>
      </p:grpSpPr>
      <p:sp>
        <p:nvSpPr>
          <p:cNvPr id="34" name="Google Shape;34;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11"/>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11"/>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AR"/>
              <a:t>‹Nº›</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40"/>
        <p:cNvGrpSpPr/>
        <p:nvPr/>
      </p:nvGrpSpPr>
      <p:grpSpPr>
        <a:xfrm>
          <a:off x="0" y="0"/>
          <a:ext cx="0" cy="0"/>
          <a:chOff x="0" y="0"/>
          <a:chExt cx="0" cy="0"/>
        </a:xfrm>
      </p:grpSpPr>
      <p:sp>
        <p:nvSpPr>
          <p:cNvPr id="41" name="Google Shape;41;p12"/>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12"/>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12"/>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12"/>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12"/>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AR"/>
              <a:t>‹Nº›</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olo el título" type="titleOnly">
  <p:cSld name="TITLE_ONLY">
    <p:spTree>
      <p:nvGrpSpPr>
        <p:cNvPr id="1" name="Shape 49"/>
        <p:cNvGrpSpPr/>
        <p:nvPr/>
      </p:nvGrpSpPr>
      <p:grpSpPr>
        <a:xfrm>
          <a:off x="0" y="0"/>
          <a:ext cx="0" cy="0"/>
          <a:chOff x="0" y="0"/>
          <a:chExt cx="0" cy="0"/>
        </a:xfrm>
      </p:grpSpPr>
      <p:sp>
        <p:nvSpPr>
          <p:cNvPr id="50" name="Google Shape;50;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AR"/>
              <a:t>‹Nº›</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54"/>
        <p:cNvGrpSpPr/>
        <p:nvPr/>
      </p:nvGrpSpPr>
      <p:grpSpPr>
        <a:xfrm>
          <a:off x="0" y="0"/>
          <a:ext cx="0" cy="0"/>
          <a:chOff x="0" y="0"/>
          <a:chExt cx="0" cy="0"/>
        </a:xfrm>
      </p:grpSpPr>
      <p:sp>
        <p:nvSpPr>
          <p:cNvPr id="55" name="Google Shape;55;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AR"/>
              <a:t>‹Nº›</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58"/>
        <p:cNvGrpSpPr/>
        <p:nvPr/>
      </p:nvGrpSpPr>
      <p:grpSpPr>
        <a:xfrm>
          <a:off x="0" y="0"/>
          <a:ext cx="0" cy="0"/>
          <a:chOff x="0" y="0"/>
          <a:chExt cx="0" cy="0"/>
        </a:xfrm>
      </p:grpSpPr>
      <p:sp>
        <p:nvSpPr>
          <p:cNvPr id="59" name="Google Shape;59;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15"/>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15"/>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AR"/>
              <a:t>‹Nº›</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65"/>
        <p:cNvGrpSpPr/>
        <p:nvPr/>
      </p:nvGrpSpPr>
      <p:grpSpPr>
        <a:xfrm>
          <a:off x="0" y="0"/>
          <a:ext cx="0" cy="0"/>
          <a:chOff x="0" y="0"/>
          <a:chExt cx="0" cy="0"/>
        </a:xfrm>
      </p:grpSpPr>
      <p:sp>
        <p:nvSpPr>
          <p:cNvPr id="66" name="Google Shape;66;p16"/>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16"/>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8" name="Google Shape;68;p16"/>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AR"/>
              <a:t>‹Nº›</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72"/>
        <p:cNvGrpSpPr/>
        <p:nvPr/>
      </p:nvGrpSpPr>
      <p:grpSpPr>
        <a:xfrm>
          <a:off x="0" y="0"/>
          <a:ext cx="0" cy="0"/>
          <a:chOff x="0" y="0"/>
          <a:chExt cx="0" cy="0"/>
        </a:xfrm>
      </p:grpSpPr>
      <p:sp>
        <p:nvSpPr>
          <p:cNvPr id="73" name="Google Shape;73;p1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17"/>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AR"/>
              <a:t>‹Nº›</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78"/>
        <p:cNvGrpSpPr/>
        <p:nvPr/>
      </p:nvGrpSpPr>
      <p:grpSpPr>
        <a:xfrm>
          <a:off x="0" y="0"/>
          <a:ext cx="0" cy="0"/>
          <a:chOff x="0" y="0"/>
          <a:chExt cx="0" cy="0"/>
        </a:xfrm>
      </p:grpSpPr>
      <p:sp>
        <p:nvSpPr>
          <p:cNvPr id="79" name="Google Shape;79;p18"/>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18"/>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AR"/>
              <a:t>‹Nº›</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1">
            <a:alphaModFix/>
          </a:blip>
          <a:stretch>
            <a:fillRect/>
          </a:stretch>
        </a:blipFill>
        <a:effectLst/>
      </p:bgPr>
    </p:bg>
    <p:spTree>
      <p:nvGrpSpPr>
        <p:cNvPr id="1" name="Shape 9"/>
        <p:cNvGrpSpPr/>
        <p:nvPr/>
      </p:nvGrpSpPr>
      <p:grpSpPr>
        <a:xfrm>
          <a:off x="0" y="0"/>
          <a:ext cx="0" cy="0"/>
          <a:chOff x="0" y="0"/>
          <a:chExt cx="0" cy="0"/>
        </a:xfrm>
      </p:grpSpPr>
      <p:sp>
        <p:nvSpPr>
          <p:cNvPr id="10" name="Google Shape;10;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AR"/>
              <a:t>‹Nº›</a:t>
            </a:fld>
            <a:endParaRPr/>
          </a:p>
        </p:txBody>
      </p:sp>
    </p:spTree>
  </p:cSld>
  <p:clrMap bg1="lt1" tx1="dk1" bg2="dk2" tx2="lt2" accent1="accent1" accent2="accent2" accent3="accent3" accent4="accent4" accent5="accent5" accent6="accent6" hlink="hlink" folHlink="folHlink"/>
  <p:sldLayoutIdLst>
    <p:sldLayoutId id="2147483649"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Lst>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hyperlink" Target="https://flexboxfroggy.com/#es" TargetMode="External"/><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hyperlink" Target="https://mastery.games/flexboxzombies"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
          <p:cNvSpPr txBox="1">
            <a:spLocks noGrp="1"/>
          </p:cNvSpPr>
          <p:nvPr>
            <p:ph type="title"/>
          </p:nvPr>
        </p:nvSpPr>
        <p:spPr>
          <a:xfrm>
            <a:off x="1" y="1968843"/>
            <a:ext cx="121920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6000"/>
              <a:buFont typeface="Arial"/>
              <a:buNone/>
            </a:pPr>
            <a:r>
              <a:rPr lang="es-AR" sz="6000" b="1" dirty="0">
                <a:latin typeface="Arial"/>
                <a:ea typeface="Arial"/>
                <a:cs typeface="Arial"/>
                <a:sym typeface="Arial"/>
              </a:rPr>
              <a:t>Clase 8</a:t>
            </a:r>
            <a:endParaRPr dirty="0"/>
          </a:p>
        </p:txBody>
      </p:sp>
      <p:sp>
        <p:nvSpPr>
          <p:cNvPr id="89" name="Google Shape;89;p1"/>
          <p:cNvSpPr txBox="1"/>
          <p:nvPr/>
        </p:nvSpPr>
        <p:spPr>
          <a:xfrm>
            <a:off x="0" y="2905780"/>
            <a:ext cx="12192000" cy="52322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800"/>
              <a:buFont typeface="Arial"/>
              <a:buNone/>
            </a:pPr>
            <a:r>
              <a:rPr lang="es-AR" sz="2800" b="0" i="0" u="none" strike="noStrike" cap="none" dirty="0">
                <a:solidFill>
                  <a:schemeClr val="dk1"/>
                </a:solidFill>
                <a:latin typeface="Calibri"/>
                <a:ea typeface="Calibri"/>
                <a:cs typeface="Calibri"/>
                <a:sym typeface="Calibri"/>
              </a:rPr>
              <a:t>CSS Parte 4</a:t>
            </a:r>
            <a:endParaRPr sz="1400" b="0" i="0" u="none" strike="noStrike" cap="none" dirty="0">
              <a:solidFill>
                <a:srgbClr val="000000"/>
              </a:solidFill>
              <a:latin typeface="Arial"/>
              <a:ea typeface="Arial"/>
              <a:cs typeface="Arial"/>
              <a:sym typeface="Arial"/>
            </a:endParaRPr>
          </a:p>
        </p:txBody>
      </p:sp>
      <p:pic>
        <p:nvPicPr>
          <p:cNvPr id="3" name="Imagen 2">
            <a:extLst>
              <a:ext uri="{FF2B5EF4-FFF2-40B4-BE49-F238E27FC236}">
                <a16:creationId xmlns:a16="http://schemas.microsoft.com/office/drawing/2014/main" id="{D57E6DDD-0063-487B-B7F6-3A2A4AE4F656}"/>
              </a:ext>
            </a:extLst>
          </p:cNvPr>
          <p:cNvPicPr>
            <a:picLocks noChangeAspect="1"/>
          </p:cNvPicPr>
          <p:nvPr/>
        </p:nvPicPr>
        <p:blipFill rotWithShape="1">
          <a:blip r:embed="rId3"/>
          <a:srcRect l="65596" t="18527"/>
          <a:stretch/>
        </p:blipFill>
        <p:spPr>
          <a:xfrm>
            <a:off x="5215271" y="3429000"/>
            <a:ext cx="1761457" cy="244045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4" name="Marcador de contenido 2">
            <a:extLst>
              <a:ext uri="{FF2B5EF4-FFF2-40B4-BE49-F238E27FC236}">
                <a16:creationId xmlns:a16="http://schemas.microsoft.com/office/drawing/2014/main" id="{6A67B40A-CEF3-45CA-B7BD-94889C1DE596}"/>
              </a:ext>
            </a:extLst>
          </p:cNvPr>
          <p:cNvSpPr txBox="1">
            <a:spLocks/>
          </p:cNvSpPr>
          <p:nvPr/>
        </p:nvSpPr>
        <p:spPr>
          <a:xfrm>
            <a:off x="238539" y="1364566"/>
            <a:ext cx="11754677" cy="5493434"/>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indent="-457200">
              <a:buFont typeface="Wingdings" panose="05000000000000000000" pitchFamily="2" charset="2"/>
              <a:buChar char="v"/>
            </a:pPr>
            <a:r>
              <a:rPr lang="es-AR" b="1" dirty="0" err="1">
                <a:solidFill>
                  <a:schemeClr val="tx1"/>
                </a:solidFill>
                <a:latin typeface="Arial" panose="020B0604020202020204" pitchFamily="34" charset="0"/>
                <a:cs typeface="Arial" panose="020B0604020202020204" pitchFamily="34" charset="0"/>
              </a:rPr>
              <a:t>absolute</a:t>
            </a:r>
            <a:r>
              <a:rPr lang="es-AR" b="1" dirty="0">
                <a:solidFill>
                  <a:schemeClr val="tx1"/>
                </a:solidFill>
                <a:latin typeface="Arial" panose="020B0604020202020204" pitchFamily="34" charset="0"/>
                <a:cs typeface="Arial" panose="020B0604020202020204" pitchFamily="34" charset="0"/>
              </a:rPr>
              <a:t>: </a:t>
            </a:r>
            <a:r>
              <a:rPr lang="es-AR" dirty="0">
                <a:solidFill>
                  <a:schemeClr val="tx1"/>
                </a:solidFill>
                <a:latin typeface="Arial" panose="020B0604020202020204" pitchFamily="34" charset="0"/>
                <a:cs typeface="Arial" panose="020B0604020202020204" pitchFamily="34" charset="0"/>
              </a:rPr>
              <a:t>la posición de una caja se establece de forma absoluta respecto de su elemento contenedor y el resto de elementos de la página ignoran la nueva posición del elemento. </a:t>
            </a:r>
          </a:p>
          <a:p>
            <a:pPr indent="-457200">
              <a:buFont typeface="Wingdings" panose="05000000000000000000" pitchFamily="2" charset="2"/>
              <a:buChar char="v"/>
            </a:pPr>
            <a:endParaRPr lang="es-AR" dirty="0">
              <a:solidFill>
                <a:schemeClr val="tx1"/>
              </a:solidFill>
              <a:latin typeface="Arial" panose="020B0604020202020204" pitchFamily="34" charset="0"/>
              <a:cs typeface="Arial" panose="020B0604020202020204" pitchFamily="34" charset="0"/>
            </a:endParaRPr>
          </a:p>
          <a:p>
            <a:pPr indent="-457200">
              <a:buFont typeface="Wingdings" panose="05000000000000000000" pitchFamily="2" charset="2"/>
              <a:buChar char="v"/>
            </a:pPr>
            <a:r>
              <a:rPr lang="es-AR" b="1" dirty="0" err="1">
                <a:solidFill>
                  <a:schemeClr val="tx1"/>
                </a:solidFill>
                <a:latin typeface="Arial" panose="020B0604020202020204" pitchFamily="34" charset="0"/>
                <a:cs typeface="Arial" panose="020B0604020202020204" pitchFamily="34" charset="0"/>
              </a:rPr>
              <a:t>fixed</a:t>
            </a:r>
            <a:r>
              <a:rPr lang="es-AR" b="1" dirty="0">
                <a:solidFill>
                  <a:schemeClr val="tx1"/>
                </a:solidFill>
                <a:latin typeface="Arial" panose="020B0604020202020204" pitchFamily="34" charset="0"/>
                <a:cs typeface="Arial" panose="020B0604020202020204" pitchFamily="34" charset="0"/>
              </a:rPr>
              <a:t>: </a:t>
            </a:r>
            <a:r>
              <a:rPr lang="es-AR" dirty="0">
                <a:solidFill>
                  <a:schemeClr val="tx1"/>
                </a:solidFill>
                <a:latin typeface="Arial" panose="020B0604020202020204" pitchFamily="34" charset="0"/>
                <a:cs typeface="Arial" panose="020B0604020202020204" pitchFamily="34" charset="0"/>
              </a:rPr>
              <a:t>hace que la caja este posicionada con respecto a la ventana del navegador, lo que significa que se mantendrá en el mismo lugar incluso al hacer </a:t>
            </a:r>
            <a:r>
              <a:rPr lang="es-AR" dirty="0" err="1">
                <a:solidFill>
                  <a:schemeClr val="tx1"/>
                </a:solidFill>
                <a:latin typeface="Arial" panose="020B0604020202020204" pitchFamily="34" charset="0"/>
                <a:cs typeface="Arial" panose="020B0604020202020204" pitchFamily="34" charset="0"/>
              </a:rPr>
              <a:t>scroll</a:t>
            </a:r>
            <a:r>
              <a:rPr lang="es-AR" dirty="0">
                <a:solidFill>
                  <a:schemeClr val="tx1"/>
                </a:solidFill>
                <a:latin typeface="Arial" panose="020B0604020202020204" pitchFamily="34" charset="0"/>
                <a:cs typeface="Arial" panose="020B0604020202020204" pitchFamily="34" charset="0"/>
              </a:rPr>
              <a:t> en la página.</a:t>
            </a:r>
          </a:p>
          <a:p>
            <a:pPr indent="-457200">
              <a:buFont typeface="Wingdings" panose="05000000000000000000" pitchFamily="2" charset="2"/>
              <a:buChar char="v"/>
            </a:pPr>
            <a:endParaRPr lang="es-AR" dirty="0">
              <a:solidFill>
                <a:schemeClr val="tx1"/>
              </a:solidFill>
              <a:latin typeface="Arial" panose="020B0604020202020204" pitchFamily="34" charset="0"/>
              <a:cs typeface="Arial" panose="020B0604020202020204" pitchFamily="34" charset="0"/>
            </a:endParaRPr>
          </a:p>
          <a:p>
            <a:pPr indent="-457200">
              <a:buFont typeface="Wingdings" panose="05000000000000000000" pitchFamily="2" charset="2"/>
              <a:buChar char="v"/>
            </a:pPr>
            <a:r>
              <a:rPr lang="es-AR" b="1" dirty="0" err="1">
                <a:solidFill>
                  <a:schemeClr val="tx1"/>
                </a:solidFill>
                <a:latin typeface="Arial" panose="020B0604020202020204" pitchFamily="34" charset="0"/>
                <a:cs typeface="Arial" panose="020B0604020202020204" pitchFamily="34" charset="0"/>
              </a:rPr>
              <a:t>sticky</a:t>
            </a:r>
            <a:r>
              <a:rPr lang="es-AR" b="1" dirty="0">
                <a:solidFill>
                  <a:schemeClr val="tx1"/>
                </a:solidFill>
                <a:latin typeface="Arial" panose="020B0604020202020204" pitchFamily="34" charset="0"/>
                <a:cs typeface="Arial" panose="020B0604020202020204" pitchFamily="34" charset="0"/>
              </a:rPr>
              <a:t>: </a:t>
            </a:r>
            <a:r>
              <a:rPr lang="es-AR" dirty="0">
                <a:solidFill>
                  <a:schemeClr val="tx1"/>
                </a:solidFill>
                <a:latin typeface="Arial" panose="020B0604020202020204" pitchFamily="34" charset="0"/>
                <a:cs typeface="Arial" panose="020B0604020202020204" pitchFamily="34" charset="0"/>
              </a:rPr>
              <a:t>se posiciona según el estado de desplazamiento del usuario. Se "pega" en su lugar, después de alcanzar una posición de desplazamiento determinada.</a:t>
            </a:r>
          </a:p>
        </p:txBody>
      </p:sp>
      <p:sp>
        <p:nvSpPr>
          <p:cNvPr id="2" name="CuadroTexto 1">
            <a:extLst>
              <a:ext uri="{FF2B5EF4-FFF2-40B4-BE49-F238E27FC236}">
                <a16:creationId xmlns:a16="http://schemas.microsoft.com/office/drawing/2014/main" id="{D0636F5C-FADD-4DA4-A570-577F71EAB71E}"/>
              </a:ext>
            </a:extLst>
          </p:cNvPr>
          <p:cNvSpPr txBox="1"/>
          <p:nvPr/>
        </p:nvSpPr>
        <p:spPr>
          <a:xfrm>
            <a:off x="1" y="422031"/>
            <a:ext cx="12192000" cy="769441"/>
          </a:xfrm>
          <a:prstGeom prst="rect">
            <a:avLst/>
          </a:prstGeom>
          <a:noFill/>
        </p:spPr>
        <p:txBody>
          <a:bodyPr wrap="square" rtlCol="0">
            <a:spAutoFit/>
          </a:bodyPr>
          <a:lstStyle/>
          <a:p>
            <a:pPr algn="ctr"/>
            <a:r>
              <a:rPr lang="es-AR" sz="4400" b="1" dirty="0">
                <a:effectLst>
                  <a:outerShdw blurRad="38100" dist="38100" dir="2700000" algn="tl">
                    <a:srgbClr val="000000">
                      <a:alpha val="43137"/>
                    </a:srgbClr>
                  </a:outerShdw>
                </a:effectLst>
              </a:rPr>
              <a:t>  Posicionamiento</a:t>
            </a:r>
            <a:endParaRPr lang="es-AR"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4317704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4" name="Marcador de contenido 2">
            <a:extLst>
              <a:ext uri="{FF2B5EF4-FFF2-40B4-BE49-F238E27FC236}">
                <a16:creationId xmlns:a16="http://schemas.microsoft.com/office/drawing/2014/main" id="{6A67B40A-CEF3-45CA-B7BD-94889C1DE596}"/>
              </a:ext>
            </a:extLst>
          </p:cNvPr>
          <p:cNvSpPr txBox="1">
            <a:spLocks/>
          </p:cNvSpPr>
          <p:nvPr/>
        </p:nvSpPr>
        <p:spPr>
          <a:xfrm>
            <a:off x="238539" y="1364566"/>
            <a:ext cx="11754677" cy="5493434"/>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buNone/>
            </a:pPr>
            <a:endParaRPr lang="es-AR" sz="3200" dirty="0">
              <a:solidFill>
                <a:schemeClr val="tx1"/>
              </a:solidFill>
              <a:latin typeface="Arial" panose="020B0604020202020204" pitchFamily="34" charset="0"/>
              <a:cs typeface="Arial" panose="020B0604020202020204" pitchFamily="34" charset="0"/>
            </a:endParaRPr>
          </a:p>
          <a:p>
            <a:pPr marL="0" indent="0">
              <a:buNone/>
            </a:pPr>
            <a:r>
              <a:rPr lang="es-AR" sz="3200" dirty="0">
                <a:solidFill>
                  <a:schemeClr val="tx1"/>
                </a:solidFill>
                <a:latin typeface="Arial" panose="020B0604020202020204" pitchFamily="34" charset="0"/>
                <a:cs typeface="Arial" panose="020B0604020202020204" pitchFamily="34" charset="0"/>
              </a:rPr>
              <a:t>En los casos en que haya elementos que queden superpuestos, podemos determinar el orden en que se "apilarán". La propiedad z-</a:t>
            </a:r>
            <a:r>
              <a:rPr lang="es-AR" sz="3200" dirty="0" err="1">
                <a:solidFill>
                  <a:schemeClr val="tx1"/>
                </a:solidFill>
                <a:latin typeface="Arial" panose="020B0604020202020204" pitchFamily="34" charset="0"/>
                <a:cs typeface="Arial" panose="020B0604020202020204" pitchFamily="34" charset="0"/>
              </a:rPr>
              <a:t>index</a:t>
            </a:r>
            <a:r>
              <a:rPr lang="es-AR" sz="3200" dirty="0">
                <a:solidFill>
                  <a:schemeClr val="tx1"/>
                </a:solidFill>
                <a:latin typeface="Arial" panose="020B0604020202020204" pitchFamily="34" charset="0"/>
                <a:cs typeface="Arial" panose="020B0604020202020204" pitchFamily="34" charset="0"/>
              </a:rPr>
              <a:t> indica el orden de un elemento posicionado, los elementos con mayor valor z-</a:t>
            </a:r>
            <a:r>
              <a:rPr lang="es-AR" sz="3200" dirty="0" err="1">
                <a:solidFill>
                  <a:schemeClr val="tx1"/>
                </a:solidFill>
                <a:latin typeface="Arial" panose="020B0604020202020204" pitchFamily="34" charset="0"/>
                <a:cs typeface="Arial" panose="020B0604020202020204" pitchFamily="34" charset="0"/>
              </a:rPr>
              <a:t>index</a:t>
            </a:r>
            <a:r>
              <a:rPr lang="es-AR" sz="3200" dirty="0">
                <a:solidFill>
                  <a:schemeClr val="tx1"/>
                </a:solidFill>
                <a:latin typeface="Arial" panose="020B0604020202020204" pitchFamily="34" charset="0"/>
                <a:cs typeface="Arial" panose="020B0604020202020204" pitchFamily="34" charset="0"/>
              </a:rPr>
              <a:t> van a cubrir a aquellos con menor valor.</a:t>
            </a:r>
          </a:p>
          <a:p>
            <a:pPr marL="0" indent="0">
              <a:buNone/>
            </a:pPr>
            <a:endParaRPr lang="es-AR" sz="3200" dirty="0">
              <a:solidFill>
                <a:schemeClr val="tx1"/>
              </a:solidFill>
              <a:latin typeface="Arial" panose="020B0604020202020204" pitchFamily="34" charset="0"/>
              <a:cs typeface="Arial" panose="020B0604020202020204" pitchFamily="34" charset="0"/>
            </a:endParaRPr>
          </a:p>
          <a:p>
            <a:pPr marL="0" indent="0">
              <a:buNone/>
            </a:pPr>
            <a:endParaRPr lang="es-AR" dirty="0">
              <a:solidFill>
                <a:schemeClr val="tx1"/>
              </a:solidFill>
              <a:latin typeface="Arial" panose="020B0604020202020204" pitchFamily="34" charset="0"/>
              <a:cs typeface="Arial" panose="020B0604020202020204" pitchFamily="34" charset="0"/>
            </a:endParaRPr>
          </a:p>
          <a:p>
            <a:pPr marL="0" indent="0">
              <a:buNone/>
            </a:pPr>
            <a:endParaRPr lang="es-AR" dirty="0">
              <a:solidFill>
                <a:schemeClr val="tx1"/>
              </a:solidFill>
              <a:latin typeface="Arial" panose="020B0604020202020204" pitchFamily="34" charset="0"/>
              <a:cs typeface="Arial" panose="020B0604020202020204" pitchFamily="34" charset="0"/>
            </a:endParaRPr>
          </a:p>
        </p:txBody>
      </p:sp>
      <p:sp>
        <p:nvSpPr>
          <p:cNvPr id="2" name="CuadroTexto 1">
            <a:extLst>
              <a:ext uri="{FF2B5EF4-FFF2-40B4-BE49-F238E27FC236}">
                <a16:creationId xmlns:a16="http://schemas.microsoft.com/office/drawing/2014/main" id="{D0636F5C-FADD-4DA4-A570-577F71EAB71E}"/>
              </a:ext>
            </a:extLst>
          </p:cNvPr>
          <p:cNvSpPr txBox="1"/>
          <p:nvPr/>
        </p:nvSpPr>
        <p:spPr>
          <a:xfrm>
            <a:off x="1" y="422031"/>
            <a:ext cx="12192000" cy="769441"/>
          </a:xfrm>
          <a:prstGeom prst="rect">
            <a:avLst/>
          </a:prstGeom>
          <a:noFill/>
        </p:spPr>
        <p:txBody>
          <a:bodyPr wrap="square" rtlCol="0">
            <a:spAutoFit/>
          </a:bodyPr>
          <a:lstStyle/>
          <a:p>
            <a:pPr algn="ctr"/>
            <a:r>
              <a:rPr lang="es-AR" sz="4400" b="1" dirty="0">
                <a:effectLst>
                  <a:outerShdw blurRad="38100" dist="38100" dir="2700000" algn="tl">
                    <a:srgbClr val="000000">
                      <a:alpha val="43137"/>
                    </a:srgbClr>
                  </a:outerShdw>
                </a:effectLst>
              </a:rPr>
              <a:t>  z-</a:t>
            </a:r>
            <a:r>
              <a:rPr lang="es-AR" sz="4400" b="1" dirty="0" err="1">
                <a:effectLst>
                  <a:outerShdw blurRad="38100" dist="38100" dir="2700000" algn="tl">
                    <a:srgbClr val="000000">
                      <a:alpha val="43137"/>
                    </a:srgbClr>
                  </a:outerShdw>
                </a:effectLst>
              </a:rPr>
              <a:t>index</a:t>
            </a:r>
            <a:endParaRPr lang="es-AR"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0761265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4" name="Marcador de contenido 2">
            <a:extLst>
              <a:ext uri="{FF2B5EF4-FFF2-40B4-BE49-F238E27FC236}">
                <a16:creationId xmlns:a16="http://schemas.microsoft.com/office/drawing/2014/main" id="{6A67B40A-CEF3-45CA-B7BD-94889C1DE596}"/>
              </a:ext>
            </a:extLst>
          </p:cNvPr>
          <p:cNvSpPr txBox="1">
            <a:spLocks/>
          </p:cNvSpPr>
          <p:nvPr/>
        </p:nvSpPr>
        <p:spPr>
          <a:xfrm>
            <a:off x="238539" y="1364566"/>
            <a:ext cx="11754677" cy="5493434"/>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buFont typeface="Arial"/>
              <a:buNone/>
            </a:pPr>
            <a:r>
              <a:rPr lang="es-AR" dirty="0">
                <a:solidFill>
                  <a:schemeClr val="tx1"/>
                </a:solidFill>
                <a:latin typeface="Arial" panose="020B0604020202020204" pitchFamily="34" charset="0"/>
                <a:cs typeface="Arial" panose="020B0604020202020204" pitchFamily="34" charset="0"/>
              </a:rPr>
              <a:t>Cada elemento tiene un valor de display por defecto, ya vimos los valores por defecto block e </a:t>
            </a:r>
            <a:r>
              <a:rPr lang="es-AR" dirty="0" err="1">
                <a:solidFill>
                  <a:schemeClr val="tx1"/>
                </a:solidFill>
                <a:latin typeface="Arial" panose="020B0604020202020204" pitchFamily="34" charset="0"/>
                <a:cs typeface="Arial" panose="020B0604020202020204" pitchFamily="34" charset="0"/>
              </a:rPr>
              <a:t>inline</a:t>
            </a:r>
            <a:r>
              <a:rPr lang="es-AR" dirty="0">
                <a:solidFill>
                  <a:schemeClr val="tx1"/>
                </a:solidFill>
                <a:latin typeface="Arial" panose="020B0604020202020204" pitchFamily="34" charset="0"/>
                <a:cs typeface="Arial" panose="020B0604020202020204" pitchFamily="34" charset="0"/>
              </a:rPr>
              <a:t> que los navegadores le dan a los elementos.</a:t>
            </a:r>
          </a:p>
          <a:p>
            <a:pPr indent="-457200">
              <a:buFont typeface="Wingdings" panose="05000000000000000000" pitchFamily="2" charset="2"/>
              <a:buChar char="v"/>
            </a:pPr>
            <a:r>
              <a:rPr lang="es-AR" b="1" dirty="0">
                <a:solidFill>
                  <a:schemeClr val="tx1"/>
                </a:solidFill>
                <a:latin typeface="Arial" panose="020B0604020202020204" pitchFamily="34" charset="0"/>
                <a:cs typeface="Arial" panose="020B0604020202020204" pitchFamily="34" charset="0"/>
              </a:rPr>
              <a:t>block: </a:t>
            </a:r>
            <a:r>
              <a:rPr lang="es-AR" dirty="0">
                <a:solidFill>
                  <a:schemeClr val="tx1"/>
                </a:solidFill>
                <a:latin typeface="Arial" panose="020B0604020202020204" pitchFamily="34" charset="0"/>
                <a:cs typeface="Arial" panose="020B0604020202020204" pitchFamily="34" charset="0"/>
              </a:rPr>
              <a:t>un elemento block empieza en una nueva línea ya lo vimos en elementos como </a:t>
            </a:r>
            <a:r>
              <a:rPr lang="es-AR" dirty="0" err="1">
                <a:solidFill>
                  <a:schemeClr val="tx1"/>
                </a:solidFill>
                <a:latin typeface="Arial" panose="020B0604020202020204" pitchFamily="34" charset="0"/>
                <a:cs typeface="Arial" panose="020B0604020202020204" pitchFamily="34" charset="0"/>
              </a:rPr>
              <a:t>div</a:t>
            </a:r>
            <a:r>
              <a:rPr lang="es-AR" dirty="0">
                <a:solidFill>
                  <a:schemeClr val="tx1"/>
                </a:solidFill>
                <a:latin typeface="Arial" panose="020B0604020202020204" pitchFamily="34" charset="0"/>
                <a:cs typeface="Arial" panose="020B0604020202020204" pitchFamily="34" charset="0"/>
              </a:rPr>
              <a:t>, h1-h6, </a:t>
            </a:r>
            <a:r>
              <a:rPr lang="es-AR" dirty="0" err="1">
                <a:solidFill>
                  <a:schemeClr val="tx1"/>
                </a:solidFill>
                <a:latin typeface="Arial" panose="020B0604020202020204" pitchFamily="34" charset="0"/>
                <a:cs typeface="Arial" panose="020B0604020202020204" pitchFamily="34" charset="0"/>
              </a:rPr>
              <a:t>header</a:t>
            </a:r>
            <a:r>
              <a:rPr lang="es-AR" dirty="0">
                <a:solidFill>
                  <a:schemeClr val="tx1"/>
                </a:solidFill>
                <a:latin typeface="Arial" panose="020B0604020202020204" pitchFamily="34" charset="0"/>
                <a:cs typeface="Arial" panose="020B0604020202020204" pitchFamily="34" charset="0"/>
              </a:rPr>
              <a:t>, etc.</a:t>
            </a:r>
          </a:p>
          <a:p>
            <a:pPr indent="-457200">
              <a:buFont typeface="Wingdings" panose="05000000000000000000" pitchFamily="2" charset="2"/>
              <a:buChar char="v"/>
            </a:pPr>
            <a:r>
              <a:rPr lang="es-AR" b="1" dirty="0" err="1">
                <a:solidFill>
                  <a:schemeClr val="tx1"/>
                </a:solidFill>
                <a:latin typeface="Arial" panose="020B0604020202020204" pitchFamily="34" charset="0"/>
                <a:cs typeface="Arial" panose="020B0604020202020204" pitchFamily="34" charset="0"/>
              </a:rPr>
              <a:t>inline</a:t>
            </a:r>
            <a:r>
              <a:rPr lang="es-AR" b="1" dirty="0">
                <a:solidFill>
                  <a:schemeClr val="tx1"/>
                </a:solidFill>
                <a:latin typeface="Arial" panose="020B0604020202020204" pitchFamily="34" charset="0"/>
                <a:cs typeface="Arial" panose="020B0604020202020204" pitchFamily="34" charset="0"/>
              </a:rPr>
              <a:t>: </a:t>
            </a:r>
            <a:r>
              <a:rPr lang="es-AR" dirty="0">
                <a:solidFill>
                  <a:schemeClr val="tx1"/>
                </a:solidFill>
                <a:latin typeface="Arial" panose="020B0604020202020204" pitchFamily="34" charset="0"/>
                <a:cs typeface="Arial" panose="020B0604020202020204" pitchFamily="34" charset="0"/>
              </a:rPr>
              <a:t>Un elemento </a:t>
            </a:r>
            <a:r>
              <a:rPr lang="es-AR" dirty="0" err="1">
                <a:solidFill>
                  <a:schemeClr val="tx1"/>
                </a:solidFill>
                <a:latin typeface="Arial" panose="020B0604020202020204" pitchFamily="34" charset="0"/>
                <a:cs typeface="Arial" panose="020B0604020202020204" pitchFamily="34" charset="0"/>
              </a:rPr>
              <a:t>inline</a:t>
            </a:r>
            <a:r>
              <a:rPr lang="es-AR" dirty="0">
                <a:solidFill>
                  <a:schemeClr val="tx1"/>
                </a:solidFill>
                <a:latin typeface="Arial" panose="020B0604020202020204" pitchFamily="34" charset="0"/>
                <a:cs typeface="Arial" panose="020B0604020202020204" pitchFamily="34" charset="0"/>
              </a:rPr>
              <a:t> puede contener algo de texto dentro de un párrafo sin interrumpir el flujo del párrafo. </a:t>
            </a:r>
          </a:p>
          <a:p>
            <a:pPr indent="-457200">
              <a:buFont typeface="Wingdings" panose="05000000000000000000" pitchFamily="2" charset="2"/>
              <a:buChar char="v"/>
            </a:pPr>
            <a:r>
              <a:rPr lang="es-AR" b="1" dirty="0" err="1">
                <a:solidFill>
                  <a:schemeClr val="tx1"/>
                </a:solidFill>
                <a:latin typeface="Arial" panose="020B0604020202020204" pitchFamily="34" charset="0"/>
                <a:cs typeface="Arial" panose="020B0604020202020204" pitchFamily="34" charset="0"/>
              </a:rPr>
              <a:t>none</a:t>
            </a:r>
            <a:r>
              <a:rPr lang="es-AR" b="1" dirty="0">
                <a:solidFill>
                  <a:schemeClr val="tx1"/>
                </a:solidFill>
                <a:latin typeface="Arial" panose="020B0604020202020204" pitchFamily="34" charset="0"/>
                <a:cs typeface="Arial" panose="020B0604020202020204" pitchFamily="34" charset="0"/>
              </a:rPr>
              <a:t>: </a:t>
            </a:r>
            <a:r>
              <a:rPr lang="es-AR" dirty="0">
                <a:solidFill>
                  <a:schemeClr val="tx1"/>
                </a:solidFill>
                <a:latin typeface="Arial" panose="020B0604020202020204" pitchFamily="34" charset="0"/>
                <a:cs typeface="Arial" panose="020B0604020202020204" pitchFamily="34" charset="0"/>
              </a:rPr>
              <a:t>es utilizado para ocultar elementos sin eliminarlos, no deja un espacio donde el elemento se encontraba.</a:t>
            </a:r>
          </a:p>
          <a:p>
            <a:pPr indent="-457200">
              <a:buFont typeface="Wingdings" panose="05000000000000000000" pitchFamily="2" charset="2"/>
              <a:buChar char="v"/>
            </a:pPr>
            <a:r>
              <a:rPr lang="es-AR" b="1" dirty="0" err="1">
                <a:solidFill>
                  <a:schemeClr val="tx1"/>
                </a:solidFill>
                <a:latin typeface="Arial" panose="020B0604020202020204" pitchFamily="34" charset="0"/>
                <a:cs typeface="Arial" panose="020B0604020202020204" pitchFamily="34" charset="0"/>
              </a:rPr>
              <a:t>inline</a:t>
            </a:r>
            <a:r>
              <a:rPr lang="es-AR" b="1" dirty="0">
                <a:solidFill>
                  <a:schemeClr val="tx1"/>
                </a:solidFill>
                <a:latin typeface="Arial" panose="020B0604020202020204" pitchFamily="34" charset="0"/>
                <a:cs typeface="Arial" panose="020B0604020202020204" pitchFamily="34" charset="0"/>
              </a:rPr>
              <a:t>-block: </a:t>
            </a:r>
            <a:r>
              <a:rPr lang="es-AR" dirty="0">
                <a:solidFill>
                  <a:schemeClr val="tx1"/>
                </a:solidFill>
                <a:latin typeface="Arial" panose="020B0604020202020204" pitchFamily="34" charset="0"/>
                <a:cs typeface="Arial" panose="020B0604020202020204" pitchFamily="34" charset="0"/>
              </a:rPr>
              <a:t>Los elementos </a:t>
            </a:r>
            <a:r>
              <a:rPr lang="es-AR" dirty="0" err="1">
                <a:solidFill>
                  <a:schemeClr val="tx1"/>
                </a:solidFill>
                <a:latin typeface="Arial" panose="020B0604020202020204" pitchFamily="34" charset="0"/>
                <a:cs typeface="Arial" panose="020B0604020202020204" pitchFamily="34" charset="0"/>
              </a:rPr>
              <a:t>inline</a:t>
            </a:r>
            <a:r>
              <a:rPr lang="es-AR" dirty="0">
                <a:solidFill>
                  <a:schemeClr val="tx1"/>
                </a:solidFill>
                <a:latin typeface="Arial" panose="020B0604020202020204" pitchFamily="34" charset="0"/>
                <a:cs typeface="Arial" panose="020B0604020202020204" pitchFamily="34" charset="0"/>
              </a:rPr>
              <a:t>-block fluyen con el texto y demás elementos como si fueran elementos en-línea y además respetan el ancho, el alto y los márgenes verticales.</a:t>
            </a:r>
          </a:p>
          <a:p>
            <a:pPr marL="0" indent="0">
              <a:buNone/>
            </a:pPr>
            <a:endParaRPr lang="es-AR" dirty="0">
              <a:solidFill>
                <a:schemeClr val="tx1"/>
              </a:solidFill>
              <a:latin typeface="Arial" panose="020B0604020202020204" pitchFamily="34" charset="0"/>
              <a:cs typeface="Arial" panose="020B0604020202020204" pitchFamily="34" charset="0"/>
            </a:endParaRPr>
          </a:p>
        </p:txBody>
      </p:sp>
      <p:sp>
        <p:nvSpPr>
          <p:cNvPr id="2" name="CuadroTexto 1">
            <a:extLst>
              <a:ext uri="{FF2B5EF4-FFF2-40B4-BE49-F238E27FC236}">
                <a16:creationId xmlns:a16="http://schemas.microsoft.com/office/drawing/2014/main" id="{D0636F5C-FADD-4DA4-A570-577F71EAB71E}"/>
              </a:ext>
            </a:extLst>
          </p:cNvPr>
          <p:cNvSpPr txBox="1"/>
          <p:nvPr/>
        </p:nvSpPr>
        <p:spPr>
          <a:xfrm>
            <a:off x="1" y="422031"/>
            <a:ext cx="12192000" cy="769441"/>
          </a:xfrm>
          <a:prstGeom prst="rect">
            <a:avLst/>
          </a:prstGeom>
          <a:noFill/>
        </p:spPr>
        <p:txBody>
          <a:bodyPr wrap="square" rtlCol="0">
            <a:spAutoFit/>
          </a:bodyPr>
          <a:lstStyle/>
          <a:p>
            <a:pPr algn="ctr"/>
            <a:r>
              <a:rPr lang="es-AR" sz="4400" b="1" dirty="0">
                <a:effectLst>
                  <a:outerShdw blurRad="38100" dist="38100" dir="2700000" algn="tl">
                    <a:srgbClr val="000000">
                      <a:alpha val="43137"/>
                    </a:srgbClr>
                  </a:outerShdw>
                </a:effectLst>
              </a:rPr>
              <a:t>  Display</a:t>
            </a:r>
            <a:endParaRPr lang="es-AR"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2521625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4" name="Marcador de contenido 2">
            <a:extLst>
              <a:ext uri="{FF2B5EF4-FFF2-40B4-BE49-F238E27FC236}">
                <a16:creationId xmlns:a16="http://schemas.microsoft.com/office/drawing/2014/main" id="{6A67B40A-CEF3-45CA-B7BD-94889C1DE596}"/>
              </a:ext>
            </a:extLst>
          </p:cNvPr>
          <p:cNvSpPr txBox="1">
            <a:spLocks/>
          </p:cNvSpPr>
          <p:nvPr/>
        </p:nvSpPr>
        <p:spPr>
          <a:xfrm>
            <a:off x="238539" y="1364566"/>
            <a:ext cx="11754677" cy="5493434"/>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buNone/>
            </a:pPr>
            <a:r>
              <a:rPr lang="es-AR" b="0" i="0" dirty="0">
                <a:solidFill>
                  <a:schemeClr val="tx1"/>
                </a:solidFill>
                <a:effectLst/>
                <a:latin typeface="Arial" panose="020B0604020202020204" pitchFamily="34" charset="0"/>
              </a:rPr>
              <a:t>Cuando trabajamos con </a:t>
            </a:r>
            <a:r>
              <a:rPr lang="es-AR" b="0" i="0" dirty="0" err="1">
                <a:solidFill>
                  <a:schemeClr val="tx1"/>
                </a:solidFill>
                <a:effectLst/>
                <a:latin typeface="Arial" panose="020B0604020202020204" pitchFamily="34" charset="0"/>
              </a:rPr>
              <a:t>flexbox</a:t>
            </a:r>
            <a:r>
              <a:rPr lang="es-AR" b="0" i="0" dirty="0">
                <a:solidFill>
                  <a:schemeClr val="tx1"/>
                </a:solidFill>
                <a:effectLst/>
                <a:latin typeface="Arial" panose="020B0604020202020204" pitchFamily="34" charset="0"/>
              </a:rPr>
              <a:t> primero hay que definir un contenedor flexible con la propiedad display y el valor </a:t>
            </a:r>
            <a:r>
              <a:rPr lang="es-AR" dirty="0" err="1">
                <a:solidFill>
                  <a:schemeClr val="tx1"/>
                </a:solidFill>
                <a:latin typeface="Arial" panose="020B0604020202020204" pitchFamily="34" charset="0"/>
              </a:rPr>
              <a:t>flex</a:t>
            </a:r>
            <a:r>
              <a:rPr lang="es-AR" dirty="0">
                <a:solidFill>
                  <a:schemeClr val="tx1"/>
                </a:solidFill>
                <a:latin typeface="Arial" panose="020B0604020202020204" pitchFamily="34" charset="0"/>
              </a:rPr>
              <a:t>, luego </a:t>
            </a:r>
            <a:r>
              <a:rPr lang="es-AR" b="0" i="0" dirty="0">
                <a:solidFill>
                  <a:schemeClr val="tx1"/>
                </a:solidFill>
                <a:effectLst/>
                <a:latin typeface="Arial" panose="020B0604020202020204" pitchFamily="34" charset="0"/>
              </a:rPr>
              <a:t>necesitamos pensar en términos de dos ejes: el eje principal y el eje cruzado. El principal está definido por la propiedad </a:t>
            </a:r>
            <a:r>
              <a:rPr lang="es-AR" b="0" i="0" dirty="0" err="1">
                <a:solidFill>
                  <a:schemeClr val="tx1"/>
                </a:solidFill>
                <a:effectLst/>
                <a:latin typeface="Arial" panose="020B0604020202020204" pitchFamily="34" charset="0"/>
              </a:rPr>
              <a:t>flex-direction</a:t>
            </a:r>
            <a:r>
              <a:rPr lang="es-AR" b="0" i="0" dirty="0">
                <a:solidFill>
                  <a:schemeClr val="tx1"/>
                </a:solidFill>
                <a:effectLst/>
                <a:latin typeface="Arial" panose="020B0604020202020204" pitchFamily="34" charset="0"/>
              </a:rPr>
              <a:t> y el eje cruzado es perpendicular a este.</a:t>
            </a:r>
          </a:p>
          <a:p>
            <a:pPr marL="0" indent="0">
              <a:buNone/>
            </a:pPr>
            <a:r>
              <a:rPr lang="es-AR" b="1" dirty="0" err="1">
                <a:solidFill>
                  <a:schemeClr val="tx1"/>
                </a:solidFill>
                <a:highlight>
                  <a:srgbClr val="FFFF00"/>
                </a:highlight>
                <a:latin typeface="Arial" panose="020B0604020202020204" pitchFamily="34" charset="0"/>
                <a:cs typeface="Arial" panose="020B0604020202020204" pitchFamily="34" charset="0"/>
              </a:rPr>
              <a:t>flex-direction</a:t>
            </a:r>
            <a:r>
              <a:rPr lang="es-AR" b="1" dirty="0">
                <a:solidFill>
                  <a:schemeClr val="tx1"/>
                </a:solidFill>
                <a:highlight>
                  <a:srgbClr val="FFFF00"/>
                </a:highlight>
                <a:latin typeface="Arial" panose="020B0604020202020204" pitchFamily="34" charset="0"/>
                <a:cs typeface="Arial" panose="020B0604020202020204" pitchFamily="34" charset="0"/>
              </a:rPr>
              <a:t>:</a:t>
            </a:r>
            <a:r>
              <a:rPr lang="es-AR" b="1" dirty="0">
                <a:solidFill>
                  <a:schemeClr val="tx1"/>
                </a:solidFill>
                <a:latin typeface="Arial" panose="020B0604020202020204" pitchFamily="34" charset="0"/>
                <a:cs typeface="Arial" panose="020B0604020202020204" pitchFamily="34" charset="0"/>
              </a:rPr>
              <a:t> </a:t>
            </a:r>
            <a:r>
              <a:rPr lang="es-AR" dirty="0">
                <a:solidFill>
                  <a:schemeClr val="tx1"/>
                </a:solidFill>
                <a:latin typeface="Arial" panose="020B0604020202020204" pitchFamily="34" charset="0"/>
                <a:cs typeface="Arial" panose="020B0604020202020204" pitchFamily="34" charset="0"/>
              </a:rPr>
              <a:t>define en que dirección el contenedor va a apilar los </a:t>
            </a:r>
            <a:r>
              <a:rPr lang="es-AR" dirty="0" err="1">
                <a:solidFill>
                  <a:schemeClr val="tx1"/>
                </a:solidFill>
                <a:latin typeface="Arial" panose="020B0604020202020204" pitchFamily="34" charset="0"/>
                <a:cs typeface="Arial" panose="020B0604020202020204" pitchFamily="34" charset="0"/>
              </a:rPr>
              <a:t>flex</a:t>
            </a:r>
            <a:r>
              <a:rPr lang="es-AR" dirty="0">
                <a:solidFill>
                  <a:schemeClr val="tx1"/>
                </a:solidFill>
                <a:latin typeface="Arial" panose="020B0604020202020204" pitchFamily="34" charset="0"/>
                <a:cs typeface="Arial" panose="020B0604020202020204" pitchFamily="34" charset="0"/>
              </a:rPr>
              <a:t>-ítems, posee cuatro valores: </a:t>
            </a:r>
            <a:r>
              <a:rPr lang="es-AR" dirty="0" err="1">
                <a:solidFill>
                  <a:schemeClr val="tx1"/>
                </a:solidFill>
                <a:latin typeface="Arial" panose="020B0604020202020204" pitchFamily="34" charset="0"/>
                <a:cs typeface="Arial" panose="020B0604020202020204" pitchFamily="34" charset="0"/>
              </a:rPr>
              <a:t>row</a:t>
            </a:r>
            <a:r>
              <a:rPr lang="es-AR" dirty="0">
                <a:solidFill>
                  <a:schemeClr val="tx1"/>
                </a:solidFill>
                <a:latin typeface="Arial" panose="020B0604020202020204" pitchFamily="34" charset="0"/>
                <a:cs typeface="Arial" panose="020B0604020202020204" pitchFamily="34" charset="0"/>
              </a:rPr>
              <a:t> | </a:t>
            </a:r>
            <a:r>
              <a:rPr lang="es-AR" dirty="0" err="1">
                <a:solidFill>
                  <a:schemeClr val="tx1"/>
                </a:solidFill>
                <a:latin typeface="Arial" panose="020B0604020202020204" pitchFamily="34" charset="0"/>
                <a:cs typeface="Arial" panose="020B0604020202020204" pitchFamily="34" charset="0"/>
              </a:rPr>
              <a:t>row</a:t>
            </a:r>
            <a:r>
              <a:rPr lang="es-AR" dirty="0">
                <a:solidFill>
                  <a:schemeClr val="tx1"/>
                </a:solidFill>
                <a:latin typeface="Arial" panose="020B0604020202020204" pitchFamily="34" charset="0"/>
                <a:cs typeface="Arial" panose="020B0604020202020204" pitchFamily="34" charset="0"/>
              </a:rPr>
              <a:t>-reverse | </a:t>
            </a:r>
            <a:r>
              <a:rPr lang="es-AR" dirty="0" err="1">
                <a:solidFill>
                  <a:schemeClr val="tx1"/>
                </a:solidFill>
                <a:latin typeface="Arial" panose="020B0604020202020204" pitchFamily="34" charset="0"/>
                <a:cs typeface="Arial" panose="020B0604020202020204" pitchFamily="34" charset="0"/>
              </a:rPr>
              <a:t>column</a:t>
            </a:r>
            <a:r>
              <a:rPr lang="es-AR" dirty="0">
                <a:solidFill>
                  <a:schemeClr val="tx1"/>
                </a:solidFill>
                <a:latin typeface="Arial" panose="020B0604020202020204" pitchFamily="34" charset="0"/>
                <a:cs typeface="Arial" panose="020B0604020202020204" pitchFamily="34" charset="0"/>
              </a:rPr>
              <a:t> | </a:t>
            </a:r>
            <a:r>
              <a:rPr lang="es-AR" dirty="0" err="1">
                <a:solidFill>
                  <a:schemeClr val="tx1"/>
                </a:solidFill>
                <a:latin typeface="Arial" panose="020B0604020202020204" pitchFamily="34" charset="0"/>
                <a:cs typeface="Arial" panose="020B0604020202020204" pitchFamily="34" charset="0"/>
              </a:rPr>
              <a:t>column</a:t>
            </a:r>
            <a:r>
              <a:rPr lang="es-AR" dirty="0">
                <a:solidFill>
                  <a:schemeClr val="tx1"/>
                </a:solidFill>
                <a:latin typeface="Arial" panose="020B0604020202020204" pitchFamily="34" charset="0"/>
                <a:cs typeface="Arial" panose="020B0604020202020204" pitchFamily="34" charset="0"/>
              </a:rPr>
              <a:t>-reverse</a:t>
            </a:r>
          </a:p>
          <a:p>
            <a:pPr indent="-457200">
              <a:buFont typeface="Wingdings" panose="05000000000000000000" pitchFamily="2" charset="2"/>
              <a:buChar char="v"/>
            </a:pPr>
            <a:r>
              <a:rPr lang="es-AR" b="1" dirty="0" err="1">
                <a:solidFill>
                  <a:schemeClr val="tx1"/>
                </a:solidFill>
                <a:latin typeface="Arial" panose="020B0604020202020204" pitchFamily="34" charset="0"/>
                <a:cs typeface="Arial" panose="020B0604020202020204" pitchFamily="34" charset="0"/>
              </a:rPr>
              <a:t>row</a:t>
            </a:r>
            <a:r>
              <a:rPr lang="es-AR" b="1" dirty="0">
                <a:solidFill>
                  <a:schemeClr val="tx1"/>
                </a:solidFill>
                <a:latin typeface="Arial" panose="020B0604020202020204" pitchFamily="34" charset="0"/>
                <a:cs typeface="Arial" panose="020B0604020202020204" pitchFamily="34" charset="0"/>
              </a:rPr>
              <a:t>:</a:t>
            </a:r>
          </a:p>
          <a:p>
            <a:pPr marL="0" indent="0">
              <a:buNone/>
            </a:pPr>
            <a:endParaRPr lang="es-AR" b="1" dirty="0">
              <a:solidFill>
                <a:schemeClr val="tx1"/>
              </a:solidFill>
              <a:latin typeface="Arial" panose="020B0604020202020204" pitchFamily="34" charset="0"/>
              <a:cs typeface="Arial" panose="020B0604020202020204" pitchFamily="34" charset="0"/>
            </a:endParaRPr>
          </a:p>
          <a:p>
            <a:pPr indent="-457200">
              <a:buFont typeface="Wingdings" panose="05000000000000000000" pitchFamily="2" charset="2"/>
              <a:buChar char="v"/>
            </a:pPr>
            <a:r>
              <a:rPr lang="es-AR" b="1" dirty="0" err="1">
                <a:solidFill>
                  <a:schemeClr val="tx1"/>
                </a:solidFill>
                <a:latin typeface="Arial" panose="020B0604020202020204" pitchFamily="34" charset="0"/>
                <a:cs typeface="Arial" panose="020B0604020202020204" pitchFamily="34" charset="0"/>
              </a:rPr>
              <a:t>row</a:t>
            </a:r>
            <a:r>
              <a:rPr lang="es-AR" b="1" dirty="0">
                <a:solidFill>
                  <a:schemeClr val="tx1"/>
                </a:solidFill>
                <a:latin typeface="Arial" panose="020B0604020202020204" pitchFamily="34" charset="0"/>
                <a:cs typeface="Arial" panose="020B0604020202020204" pitchFamily="34" charset="0"/>
              </a:rPr>
              <a:t>-reverse:</a:t>
            </a:r>
          </a:p>
          <a:p>
            <a:pPr marL="0" indent="0">
              <a:buNone/>
            </a:pPr>
            <a:endParaRPr lang="es-AR" b="1" dirty="0">
              <a:solidFill>
                <a:schemeClr val="tx1"/>
              </a:solidFill>
              <a:latin typeface="Arial" panose="020B0604020202020204" pitchFamily="34" charset="0"/>
              <a:cs typeface="Arial" panose="020B0604020202020204" pitchFamily="34" charset="0"/>
            </a:endParaRPr>
          </a:p>
        </p:txBody>
      </p:sp>
      <p:sp>
        <p:nvSpPr>
          <p:cNvPr id="2" name="CuadroTexto 1">
            <a:extLst>
              <a:ext uri="{FF2B5EF4-FFF2-40B4-BE49-F238E27FC236}">
                <a16:creationId xmlns:a16="http://schemas.microsoft.com/office/drawing/2014/main" id="{D0636F5C-FADD-4DA4-A570-577F71EAB71E}"/>
              </a:ext>
            </a:extLst>
          </p:cNvPr>
          <p:cNvSpPr txBox="1"/>
          <p:nvPr/>
        </p:nvSpPr>
        <p:spPr>
          <a:xfrm>
            <a:off x="1" y="422031"/>
            <a:ext cx="12192000" cy="769441"/>
          </a:xfrm>
          <a:prstGeom prst="rect">
            <a:avLst/>
          </a:prstGeom>
          <a:noFill/>
        </p:spPr>
        <p:txBody>
          <a:bodyPr wrap="square" rtlCol="0">
            <a:spAutoFit/>
          </a:bodyPr>
          <a:lstStyle/>
          <a:p>
            <a:pPr algn="ctr"/>
            <a:r>
              <a:rPr lang="es-AR" sz="4400" b="1" dirty="0">
                <a:effectLst>
                  <a:outerShdw blurRad="38100" dist="38100" dir="2700000" algn="tl">
                    <a:srgbClr val="000000">
                      <a:alpha val="43137"/>
                    </a:srgbClr>
                  </a:outerShdw>
                </a:effectLst>
              </a:rPr>
              <a:t>  Flex-box</a:t>
            </a:r>
            <a:endParaRPr lang="es-AR" b="1" dirty="0">
              <a:effectLst>
                <a:outerShdw blurRad="38100" dist="38100" dir="2700000" algn="tl">
                  <a:srgbClr val="000000">
                    <a:alpha val="43137"/>
                  </a:srgbClr>
                </a:outerShdw>
              </a:effectLst>
            </a:endParaRPr>
          </a:p>
        </p:txBody>
      </p:sp>
      <p:pic>
        <p:nvPicPr>
          <p:cNvPr id="5" name="Imagen 4">
            <a:extLst>
              <a:ext uri="{FF2B5EF4-FFF2-40B4-BE49-F238E27FC236}">
                <a16:creationId xmlns:a16="http://schemas.microsoft.com/office/drawing/2014/main" id="{48E04A71-3D78-428C-8D55-326C937C3B0B}"/>
              </a:ext>
            </a:extLst>
          </p:cNvPr>
          <p:cNvPicPr>
            <a:picLocks noChangeAspect="1"/>
          </p:cNvPicPr>
          <p:nvPr/>
        </p:nvPicPr>
        <p:blipFill rotWithShape="1">
          <a:blip r:embed="rId3"/>
          <a:srcRect l="9348" t="19396" r="57935" b="59466"/>
          <a:stretch/>
        </p:blipFill>
        <p:spPr>
          <a:xfrm>
            <a:off x="1696280" y="4385942"/>
            <a:ext cx="2743200" cy="829340"/>
          </a:xfrm>
          <a:prstGeom prst="rect">
            <a:avLst/>
          </a:prstGeom>
        </p:spPr>
      </p:pic>
      <p:pic>
        <p:nvPicPr>
          <p:cNvPr id="9" name="Imagen 8">
            <a:extLst>
              <a:ext uri="{FF2B5EF4-FFF2-40B4-BE49-F238E27FC236}">
                <a16:creationId xmlns:a16="http://schemas.microsoft.com/office/drawing/2014/main" id="{81906F31-49CB-401A-82E3-F35F5B4207E2}"/>
              </a:ext>
            </a:extLst>
          </p:cNvPr>
          <p:cNvPicPr>
            <a:picLocks noChangeAspect="1"/>
          </p:cNvPicPr>
          <p:nvPr/>
        </p:nvPicPr>
        <p:blipFill rotWithShape="1">
          <a:blip r:embed="rId3"/>
          <a:srcRect l="9348" t="62369" r="57826" b="16958"/>
          <a:stretch/>
        </p:blipFill>
        <p:spPr>
          <a:xfrm>
            <a:off x="3067880" y="5388376"/>
            <a:ext cx="2743200" cy="808427"/>
          </a:xfrm>
          <a:prstGeom prst="rect">
            <a:avLst/>
          </a:prstGeom>
        </p:spPr>
      </p:pic>
    </p:spTree>
    <p:extLst>
      <p:ext uri="{BB962C8B-B14F-4D97-AF65-F5344CB8AC3E}">
        <p14:creationId xmlns:p14="http://schemas.microsoft.com/office/powerpoint/2010/main" val="28934165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4" name="Marcador de contenido 2">
            <a:extLst>
              <a:ext uri="{FF2B5EF4-FFF2-40B4-BE49-F238E27FC236}">
                <a16:creationId xmlns:a16="http://schemas.microsoft.com/office/drawing/2014/main" id="{6A67B40A-CEF3-45CA-B7BD-94889C1DE596}"/>
              </a:ext>
            </a:extLst>
          </p:cNvPr>
          <p:cNvSpPr txBox="1">
            <a:spLocks/>
          </p:cNvSpPr>
          <p:nvPr/>
        </p:nvSpPr>
        <p:spPr>
          <a:xfrm>
            <a:off x="238539" y="1364566"/>
            <a:ext cx="5247861" cy="5493434"/>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indent="-457200" algn="ctr">
              <a:buFont typeface="Wingdings" panose="05000000000000000000" pitchFamily="2" charset="2"/>
              <a:buChar char="v"/>
            </a:pPr>
            <a:r>
              <a:rPr lang="es-AR" b="1" dirty="0" err="1">
                <a:solidFill>
                  <a:schemeClr val="tx1"/>
                </a:solidFill>
                <a:latin typeface="Arial" panose="020B0604020202020204" pitchFamily="34" charset="0"/>
                <a:cs typeface="Arial" panose="020B0604020202020204" pitchFamily="34" charset="0"/>
              </a:rPr>
              <a:t>column</a:t>
            </a:r>
            <a:r>
              <a:rPr lang="es-AR" b="1" dirty="0">
                <a:solidFill>
                  <a:schemeClr val="tx1"/>
                </a:solidFill>
                <a:latin typeface="Arial" panose="020B0604020202020204" pitchFamily="34" charset="0"/>
                <a:cs typeface="Arial" panose="020B0604020202020204" pitchFamily="34" charset="0"/>
              </a:rPr>
              <a:t>:</a:t>
            </a:r>
          </a:p>
          <a:p>
            <a:pPr marL="0" indent="0" algn="ctr">
              <a:buNone/>
            </a:pPr>
            <a:endParaRPr lang="es-AR" b="1" dirty="0">
              <a:solidFill>
                <a:schemeClr val="tx1"/>
              </a:solidFill>
              <a:latin typeface="Arial" panose="020B0604020202020204" pitchFamily="34" charset="0"/>
              <a:cs typeface="Arial" panose="020B0604020202020204" pitchFamily="34" charset="0"/>
            </a:endParaRPr>
          </a:p>
          <a:p>
            <a:pPr marL="0" indent="0" algn="ctr">
              <a:buNone/>
            </a:pPr>
            <a:endParaRPr lang="es-AR" b="1" dirty="0">
              <a:solidFill>
                <a:schemeClr val="tx1"/>
              </a:solidFill>
              <a:latin typeface="Arial" panose="020B0604020202020204" pitchFamily="34" charset="0"/>
              <a:cs typeface="Arial" panose="020B0604020202020204" pitchFamily="34" charset="0"/>
            </a:endParaRPr>
          </a:p>
          <a:p>
            <a:pPr marL="0" indent="0" algn="ctr">
              <a:buNone/>
            </a:pPr>
            <a:endParaRPr lang="es-AR" b="1" dirty="0">
              <a:solidFill>
                <a:schemeClr val="tx1"/>
              </a:solidFill>
              <a:latin typeface="Arial" panose="020B0604020202020204" pitchFamily="34" charset="0"/>
              <a:cs typeface="Arial" panose="020B0604020202020204" pitchFamily="34" charset="0"/>
            </a:endParaRPr>
          </a:p>
          <a:p>
            <a:pPr marL="0" indent="0" algn="ctr">
              <a:buNone/>
            </a:pPr>
            <a:endParaRPr lang="es-AR" b="1" dirty="0">
              <a:solidFill>
                <a:schemeClr val="tx1"/>
              </a:solidFill>
              <a:latin typeface="Arial" panose="020B0604020202020204" pitchFamily="34" charset="0"/>
              <a:cs typeface="Arial" panose="020B0604020202020204" pitchFamily="34" charset="0"/>
            </a:endParaRPr>
          </a:p>
          <a:p>
            <a:pPr marL="0" indent="0" algn="ctr">
              <a:buNone/>
            </a:pPr>
            <a:endParaRPr lang="es-AR" b="1" dirty="0">
              <a:solidFill>
                <a:schemeClr val="tx1"/>
              </a:solidFill>
              <a:latin typeface="Arial" panose="020B0604020202020204" pitchFamily="34" charset="0"/>
              <a:cs typeface="Arial" panose="020B0604020202020204" pitchFamily="34" charset="0"/>
            </a:endParaRPr>
          </a:p>
        </p:txBody>
      </p:sp>
      <p:sp>
        <p:nvSpPr>
          <p:cNvPr id="2" name="CuadroTexto 1">
            <a:extLst>
              <a:ext uri="{FF2B5EF4-FFF2-40B4-BE49-F238E27FC236}">
                <a16:creationId xmlns:a16="http://schemas.microsoft.com/office/drawing/2014/main" id="{D0636F5C-FADD-4DA4-A570-577F71EAB71E}"/>
              </a:ext>
            </a:extLst>
          </p:cNvPr>
          <p:cNvSpPr txBox="1"/>
          <p:nvPr/>
        </p:nvSpPr>
        <p:spPr>
          <a:xfrm>
            <a:off x="1" y="422031"/>
            <a:ext cx="12192000" cy="769441"/>
          </a:xfrm>
          <a:prstGeom prst="rect">
            <a:avLst/>
          </a:prstGeom>
          <a:noFill/>
        </p:spPr>
        <p:txBody>
          <a:bodyPr wrap="square" rtlCol="0">
            <a:spAutoFit/>
          </a:bodyPr>
          <a:lstStyle/>
          <a:p>
            <a:pPr algn="ctr"/>
            <a:r>
              <a:rPr lang="es-AR" sz="4400" b="1" dirty="0">
                <a:effectLst>
                  <a:outerShdw blurRad="38100" dist="38100" dir="2700000" algn="tl">
                    <a:srgbClr val="000000">
                      <a:alpha val="43137"/>
                    </a:srgbClr>
                  </a:outerShdw>
                </a:effectLst>
              </a:rPr>
              <a:t>  Flex-box</a:t>
            </a:r>
            <a:endParaRPr lang="es-AR" b="1" dirty="0">
              <a:effectLst>
                <a:outerShdw blurRad="38100" dist="38100" dir="2700000" algn="tl">
                  <a:srgbClr val="000000">
                    <a:alpha val="43137"/>
                  </a:srgbClr>
                </a:outerShdw>
              </a:effectLst>
            </a:endParaRPr>
          </a:p>
        </p:txBody>
      </p:sp>
      <p:pic>
        <p:nvPicPr>
          <p:cNvPr id="7" name="Imagen 6">
            <a:extLst>
              <a:ext uri="{FF2B5EF4-FFF2-40B4-BE49-F238E27FC236}">
                <a16:creationId xmlns:a16="http://schemas.microsoft.com/office/drawing/2014/main" id="{00797567-C747-4E14-8C98-65BDB2863EFB}"/>
              </a:ext>
            </a:extLst>
          </p:cNvPr>
          <p:cNvPicPr>
            <a:picLocks noChangeAspect="1"/>
          </p:cNvPicPr>
          <p:nvPr/>
        </p:nvPicPr>
        <p:blipFill rotWithShape="1">
          <a:blip r:embed="rId3"/>
          <a:srcRect l="58696" t="17538" r="31957" b="12079"/>
          <a:stretch/>
        </p:blipFill>
        <p:spPr>
          <a:xfrm>
            <a:off x="2623929" y="2253332"/>
            <a:ext cx="834887" cy="2941520"/>
          </a:xfrm>
          <a:prstGeom prst="rect">
            <a:avLst/>
          </a:prstGeom>
        </p:spPr>
      </p:pic>
      <p:sp>
        <p:nvSpPr>
          <p:cNvPr id="11" name="Marcador de contenido 2">
            <a:extLst>
              <a:ext uri="{FF2B5EF4-FFF2-40B4-BE49-F238E27FC236}">
                <a16:creationId xmlns:a16="http://schemas.microsoft.com/office/drawing/2014/main" id="{1B3A9415-50F7-44BE-8313-7A811F8276BC}"/>
              </a:ext>
            </a:extLst>
          </p:cNvPr>
          <p:cNvSpPr txBox="1">
            <a:spLocks/>
          </p:cNvSpPr>
          <p:nvPr/>
        </p:nvSpPr>
        <p:spPr>
          <a:xfrm>
            <a:off x="5486400" y="1364566"/>
            <a:ext cx="5247861" cy="5493434"/>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indent="-457200" algn="ctr">
              <a:buFont typeface="Wingdings" panose="05000000000000000000" pitchFamily="2" charset="2"/>
              <a:buChar char="v"/>
            </a:pPr>
            <a:r>
              <a:rPr lang="es-AR" b="1" dirty="0" err="1">
                <a:solidFill>
                  <a:schemeClr val="tx1"/>
                </a:solidFill>
                <a:latin typeface="Arial" panose="020B0604020202020204" pitchFamily="34" charset="0"/>
                <a:cs typeface="Arial" panose="020B0604020202020204" pitchFamily="34" charset="0"/>
              </a:rPr>
              <a:t>column</a:t>
            </a:r>
            <a:r>
              <a:rPr lang="es-AR" b="1" dirty="0">
                <a:solidFill>
                  <a:schemeClr val="tx1"/>
                </a:solidFill>
                <a:latin typeface="Arial" panose="020B0604020202020204" pitchFamily="34" charset="0"/>
                <a:cs typeface="Arial" panose="020B0604020202020204" pitchFamily="34" charset="0"/>
              </a:rPr>
              <a:t>-reverse:</a:t>
            </a:r>
          </a:p>
          <a:p>
            <a:pPr marL="0" indent="0" algn="ctr">
              <a:buNone/>
            </a:pPr>
            <a:endParaRPr lang="es-AR" b="1" dirty="0">
              <a:solidFill>
                <a:schemeClr val="tx1"/>
              </a:solidFill>
              <a:latin typeface="Arial" panose="020B0604020202020204" pitchFamily="34" charset="0"/>
              <a:cs typeface="Arial" panose="020B0604020202020204" pitchFamily="34" charset="0"/>
            </a:endParaRPr>
          </a:p>
          <a:p>
            <a:pPr marL="0" indent="0" algn="ctr">
              <a:buNone/>
            </a:pPr>
            <a:endParaRPr lang="es-AR" b="1" dirty="0">
              <a:solidFill>
                <a:schemeClr val="tx1"/>
              </a:solidFill>
              <a:latin typeface="Arial" panose="020B0604020202020204" pitchFamily="34" charset="0"/>
              <a:cs typeface="Arial" panose="020B0604020202020204" pitchFamily="34" charset="0"/>
            </a:endParaRPr>
          </a:p>
          <a:p>
            <a:pPr marL="0" indent="0" algn="ctr">
              <a:buNone/>
            </a:pPr>
            <a:endParaRPr lang="es-AR" b="1" dirty="0">
              <a:solidFill>
                <a:schemeClr val="tx1"/>
              </a:solidFill>
              <a:latin typeface="Arial" panose="020B0604020202020204" pitchFamily="34" charset="0"/>
              <a:cs typeface="Arial" panose="020B0604020202020204" pitchFamily="34" charset="0"/>
            </a:endParaRPr>
          </a:p>
          <a:p>
            <a:pPr marL="0" indent="0" algn="ctr">
              <a:buNone/>
            </a:pPr>
            <a:endParaRPr lang="es-AR" b="1" dirty="0">
              <a:solidFill>
                <a:schemeClr val="tx1"/>
              </a:solidFill>
              <a:latin typeface="Arial" panose="020B0604020202020204" pitchFamily="34" charset="0"/>
              <a:cs typeface="Arial" panose="020B0604020202020204" pitchFamily="34" charset="0"/>
            </a:endParaRPr>
          </a:p>
          <a:p>
            <a:pPr marL="0" indent="0" algn="ctr">
              <a:buNone/>
            </a:pPr>
            <a:endParaRPr lang="es-AR" b="1" dirty="0">
              <a:solidFill>
                <a:schemeClr val="tx1"/>
              </a:solidFill>
              <a:latin typeface="Arial" panose="020B0604020202020204" pitchFamily="34" charset="0"/>
              <a:cs typeface="Arial" panose="020B0604020202020204" pitchFamily="34" charset="0"/>
            </a:endParaRPr>
          </a:p>
        </p:txBody>
      </p:sp>
      <p:pic>
        <p:nvPicPr>
          <p:cNvPr id="13" name="Imagen 12">
            <a:extLst>
              <a:ext uri="{FF2B5EF4-FFF2-40B4-BE49-F238E27FC236}">
                <a16:creationId xmlns:a16="http://schemas.microsoft.com/office/drawing/2014/main" id="{4825EAC7-E866-4C4B-B9AF-CA6B8C5F0029}"/>
              </a:ext>
            </a:extLst>
          </p:cNvPr>
          <p:cNvPicPr>
            <a:picLocks noChangeAspect="1"/>
          </p:cNvPicPr>
          <p:nvPr/>
        </p:nvPicPr>
        <p:blipFill rotWithShape="1">
          <a:blip r:embed="rId3"/>
          <a:srcRect l="80652" t="18003" r="10000" b="12081"/>
          <a:stretch/>
        </p:blipFill>
        <p:spPr>
          <a:xfrm>
            <a:off x="7871790" y="2385854"/>
            <a:ext cx="840435" cy="2941520"/>
          </a:xfrm>
          <a:prstGeom prst="rect">
            <a:avLst/>
          </a:prstGeom>
        </p:spPr>
      </p:pic>
    </p:spTree>
    <p:extLst>
      <p:ext uri="{BB962C8B-B14F-4D97-AF65-F5344CB8AC3E}">
        <p14:creationId xmlns:p14="http://schemas.microsoft.com/office/powerpoint/2010/main" val="29706295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4" name="Marcador de contenido 2">
            <a:extLst>
              <a:ext uri="{FF2B5EF4-FFF2-40B4-BE49-F238E27FC236}">
                <a16:creationId xmlns:a16="http://schemas.microsoft.com/office/drawing/2014/main" id="{6A67B40A-CEF3-45CA-B7BD-94889C1DE596}"/>
              </a:ext>
            </a:extLst>
          </p:cNvPr>
          <p:cNvSpPr txBox="1">
            <a:spLocks/>
          </p:cNvSpPr>
          <p:nvPr/>
        </p:nvSpPr>
        <p:spPr>
          <a:xfrm>
            <a:off x="218662" y="1364566"/>
            <a:ext cx="11655286" cy="5493433"/>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buNone/>
            </a:pPr>
            <a:r>
              <a:rPr lang="es-AR" b="1" dirty="0" err="1">
                <a:solidFill>
                  <a:schemeClr val="tx1"/>
                </a:solidFill>
                <a:highlight>
                  <a:srgbClr val="FFFF00"/>
                </a:highlight>
                <a:latin typeface="Arial" panose="020B0604020202020204" pitchFamily="34" charset="0"/>
                <a:cs typeface="Arial" panose="020B0604020202020204" pitchFamily="34" charset="0"/>
              </a:rPr>
              <a:t>justify-content</a:t>
            </a:r>
            <a:r>
              <a:rPr lang="es-AR" b="1" dirty="0">
                <a:solidFill>
                  <a:schemeClr val="tx1"/>
                </a:solidFill>
                <a:highlight>
                  <a:srgbClr val="FFFF00"/>
                </a:highlight>
                <a:latin typeface="Arial" panose="020B0604020202020204" pitchFamily="34" charset="0"/>
                <a:cs typeface="Arial" panose="020B0604020202020204" pitchFamily="34" charset="0"/>
              </a:rPr>
              <a:t>:</a:t>
            </a:r>
            <a:r>
              <a:rPr lang="es-AR" b="1" dirty="0">
                <a:solidFill>
                  <a:schemeClr val="tx1"/>
                </a:solidFill>
                <a:latin typeface="Arial" panose="020B0604020202020204" pitchFamily="34" charset="0"/>
                <a:cs typeface="Arial" panose="020B0604020202020204" pitchFamily="34" charset="0"/>
              </a:rPr>
              <a:t> </a:t>
            </a:r>
            <a:r>
              <a:rPr lang="es-AR" dirty="0">
                <a:solidFill>
                  <a:schemeClr val="tx1"/>
                </a:solidFill>
                <a:latin typeface="Arial" panose="020B0604020202020204" pitchFamily="34" charset="0"/>
                <a:cs typeface="Arial" panose="020B0604020202020204" pitchFamily="34" charset="0"/>
              </a:rPr>
              <a:t>se utiliza para alinear ítems en el eje principal.</a:t>
            </a:r>
          </a:p>
          <a:p>
            <a:pPr marL="342900" indent="-342900">
              <a:buFont typeface="Wingdings" panose="05000000000000000000" pitchFamily="2" charset="2"/>
              <a:buChar char="v"/>
            </a:pPr>
            <a:r>
              <a:rPr lang="es-AR" b="1" dirty="0" err="1">
                <a:solidFill>
                  <a:schemeClr val="tx1"/>
                </a:solidFill>
                <a:latin typeface="Arial" panose="020B0604020202020204" pitchFamily="34" charset="0"/>
                <a:cs typeface="Arial" panose="020B0604020202020204" pitchFamily="34" charset="0"/>
              </a:rPr>
              <a:t>flex-start</a:t>
            </a:r>
            <a:r>
              <a:rPr lang="es-AR" b="1" dirty="0">
                <a:solidFill>
                  <a:schemeClr val="tx1"/>
                </a:solidFill>
                <a:latin typeface="Arial" panose="020B0604020202020204" pitchFamily="34" charset="0"/>
                <a:cs typeface="Arial" panose="020B0604020202020204" pitchFamily="34" charset="0"/>
              </a:rPr>
              <a:t>: </a:t>
            </a:r>
            <a:r>
              <a:rPr lang="es-AR" dirty="0">
                <a:solidFill>
                  <a:schemeClr val="tx1"/>
                </a:solidFill>
                <a:latin typeface="Arial" panose="020B0604020202020204" pitchFamily="34" charset="0"/>
                <a:cs typeface="Arial" panose="020B0604020202020204" pitchFamily="34" charset="0"/>
              </a:rPr>
              <a:t>es el valor por defecto, alinea los elementos al principio del contenedor</a:t>
            </a:r>
            <a:endParaRPr lang="es-AR" b="1" dirty="0">
              <a:solidFill>
                <a:schemeClr val="tx1"/>
              </a:solidFill>
              <a:latin typeface="Arial" panose="020B0604020202020204" pitchFamily="34" charset="0"/>
              <a:cs typeface="Arial" panose="020B0604020202020204" pitchFamily="34" charset="0"/>
            </a:endParaRPr>
          </a:p>
          <a:p>
            <a:pPr marL="342900" indent="-342900">
              <a:buFont typeface="Wingdings" panose="05000000000000000000" pitchFamily="2" charset="2"/>
              <a:buChar char="v"/>
            </a:pPr>
            <a:r>
              <a:rPr lang="es-AR" b="1" dirty="0">
                <a:solidFill>
                  <a:schemeClr val="tx1"/>
                </a:solidFill>
                <a:latin typeface="Arial" panose="020B0604020202020204" pitchFamily="34" charset="0"/>
                <a:cs typeface="Arial" panose="020B0604020202020204" pitchFamily="34" charset="0"/>
              </a:rPr>
              <a:t>center: </a:t>
            </a:r>
            <a:r>
              <a:rPr lang="es-AR" dirty="0">
                <a:solidFill>
                  <a:schemeClr val="tx1"/>
                </a:solidFill>
                <a:latin typeface="Arial" panose="020B0604020202020204" pitchFamily="34" charset="0"/>
                <a:cs typeface="Arial" panose="020B0604020202020204" pitchFamily="34" charset="0"/>
              </a:rPr>
              <a:t>alinea los elementos en el centro del contenedor.</a:t>
            </a:r>
          </a:p>
          <a:p>
            <a:pPr marL="342900" indent="-342900">
              <a:buFont typeface="Wingdings" panose="05000000000000000000" pitchFamily="2" charset="2"/>
              <a:buChar char="v"/>
            </a:pPr>
            <a:r>
              <a:rPr lang="es-AR" b="1" dirty="0" err="1">
                <a:solidFill>
                  <a:schemeClr val="tx1"/>
                </a:solidFill>
                <a:latin typeface="Arial" panose="020B0604020202020204" pitchFamily="34" charset="0"/>
                <a:cs typeface="Arial" panose="020B0604020202020204" pitchFamily="34" charset="0"/>
              </a:rPr>
              <a:t>flex-end</a:t>
            </a:r>
            <a:r>
              <a:rPr lang="es-AR" b="1" dirty="0">
                <a:solidFill>
                  <a:schemeClr val="tx1"/>
                </a:solidFill>
                <a:latin typeface="Arial" panose="020B0604020202020204" pitchFamily="34" charset="0"/>
                <a:cs typeface="Arial" panose="020B0604020202020204" pitchFamily="34" charset="0"/>
              </a:rPr>
              <a:t>: </a:t>
            </a:r>
            <a:r>
              <a:rPr lang="es-AR" dirty="0">
                <a:solidFill>
                  <a:schemeClr val="tx1"/>
                </a:solidFill>
                <a:latin typeface="Arial" panose="020B0604020202020204" pitchFamily="34" charset="0"/>
                <a:cs typeface="Arial" panose="020B0604020202020204" pitchFamily="34" charset="0"/>
              </a:rPr>
              <a:t>alinea los elementos al final del contenedor.</a:t>
            </a:r>
          </a:p>
          <a:p>
            <a:pPr marL="342900" indent="-342900">
              <a:buFont typeface="Wingdings" panose="05000000000000000000" pitchFamily="2" charset="2"/>
              <a:buChar char="v"/>
            </a:pPr>
            <a:r>
              <a:rPr lang="es-AR" b="1" dirty="0" err="1">
                <a:solidFill>
                  <a:schemeClr val="tx1"/>
                </a:solidFill>
                <a:latin typeface="Arial" panose="020B0604020202020204" pitchFamily="34" charset="0"/>
                <a:cs typeface="Arial" panose="020B0604020202020204" pitchFamily="34" charset="0"/>
              </a:rPr>
              <a:t>space-between</a:t>
            </a:r>
            <a:r>
              <a:rPr lang="es-AR" b="1" dirty="0">
                <a:solidFill>
                  <a:schemeClr val="tx1"/>
                </a:solidFill>
                <a:latin typeface="Arial" panose="020B0604020202020204" pitchFamily="34" charset="0"/>
                <a:cs typeface="Arial" panose="020B0604020202020204" pitchFamily="34" charset="0"/>
              </a:rPr>
              <a:t>: </a:t>
            </a:r>
            <a:r>
              <a:rPr lang="es-AR" dirty="0">
                <a:solidFill>
                  <a:schemeClr val="tx1"/>
                </a:solidFill>
                <a:latin typeface="Arial" panose="020B0604020202020204" pitchFamily="34" charset="0"/>
                <a:cs typeface="Arial" panose="020B0604020202020204" pitchFamily="34" charset="0"/>
              </a:rPr>
              <a:t>muestra a los elementos con espacio entre las líneas.</a:t>
            </a:r>
          </a:p>
          <a:p>
            <a:pPr marL="342900" indent="-342900">
              <a:buFont typeface="Wingdings" panose="05000000000000000000" pitchFamily="2" charset="2"/>
              <a:buChar char="v"/>
            </a:pPr>
            <a:r>
              <a:rPr lang="es-AR" b="1" dirty="0" err="1">
                <a:solidFill>
                  <a:schemeClr val="tx1"/>
                </a:solidFill>
                <a:latin typeface="Arial" panose="020B0604020202020204" pitchFamily="34" charset="0"/>
                <a:cs typeface="Arial" panose="020B0604020202020204" pitchFamily="34" charset="0"/>
              </a:rPr>
              <a:t>space-around</a:t>
            </a:r>
            <a:r>
              <a:rPr lang="es-AR" b="1" dirty="0">
                <a:solidFill>
                  <a:schemeClr val="tx1"/>
                </a:solidFill>
                <a:latin typeface="Arial" panose="020B0604020202020204" pitchFamily="34" charset="0"/>
                <a:cs typeface="Arial" panose="020B0604020202020204" pitchFamily="34" charset="0"/>
              </a:rPr>
              <a:t>: </a:t>
            </a:r>
            <a:r>
              <a:rPr lang="es-AR" dirty="0">
                <a:solidFill>
                  <a:schemeClr val="tx1"/>
                </a:solidFill>
                <a:latin typeface="Arial" panose="020B0604020202020204" pitchFamily="34" charset="0"/>
                <a:cs typeface="Arial" panose="020B0604020202020204" pitchFamily="34" charset="0"/>
              </a:rPr>
              <a:t>muestra a los elementos con espacio antes, entre y después de las líneas.</a:t>
            </a:r>
          </a:p>
          <a:p>
            <a:pPr marL="0" indent="0">
              <a:buNone/>
            </a:pPr>
            <a:endParaRPr lang="es-AR" sz="2400" b="1" dirty="0">
              <a:solidFill>
                <a:schemeClr val="tx1"/>
              </a:solidFill>
              <a:latin typeface="Arial" panose="020B0604020202020204" pitchFamily="34" charset="0"/>
              <a:cs typeface="Arial" panose="020B0604020202020204" pitchFamily="34" charset="0"/>
            </a:endParaRPr>
          </a:p>
        </p:txBody>
      </p:sp>
      <p:sp>
        <p:nvSpPr>
          <p:cNvPr id="2" name="CuadroTexto 1">
            <a:extLst>
              <a:ext uri="{FF2B5EF4-FFF2-40B4-BE49-F238E27FC236}">
                <a16:creationId xmlns:a16="http://schemas.microsoft.com/office/drawing/2014/main" id="{D0636F5C-FADD-4DA4-A570-577F71EAB71E}"/>
              </a:ext>
            </a:extLst>
          </p:cNvPr>
          <p:cNvSpPr txBox="1"/>
          <p:nvPr/>
        </p:nvSpPr>
        <p:spPr>
          <a:xfrm>
            <a:off x="1" y="422031"/>
            <a:ext cx="12192000" cy="769441"/>
          </a:xfrm>
          <a:prstGeom prst="rect">
            <a:avLst/>
          </a:prstGeom>
          <a:noFill/>
        </p:spPr>
        <p:txBody>
          <a:bodyPr wrap="square" rtlCol="0">
            <a:spAutoFit/>
          </a:bodyPr>
          <a:lstStyle/>
          <a:p>
            <a:pPr algn="ctr"/>
            <a:r>
              <a:rPr lang="es-AR" sz="4400" b="1" dirty="0">
                <a:effectLst>
                  <a:outerShdw blurRad="38100" dist="38100" dir="2700000" algn="tl">
                    <a:srgbClr val="000000">
                      <a:alpha val="43137"/>
                    </a:srgbClr>
                  </a:outerShdw>
                </a:effectLst>
              </a:rPr>
              <a:t>  Flex-box</a:t>
            </a:r>
            <a:endParaRPr lang="es-AR"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549016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4" name="Marcador de contenido 2">
            <a:extLst>
              <a:ext uri="{FF2B5EF4-FFF2-40B4-BE49-F238E27FC236}">
                <a16:creationId xmlns:a16="http://schemas.microsoft.com/office/drawing/2014/main" id="{6A67B40A-CEF3-45CA-B7BD-94889C1DE596}"/>
              </a:ext>
            </a:extLst>
          </p:cNvPr>
          <p:cNvSpPr txBox="1">
            <a:spLocks/>
          </p:cNvSpPr>
          <p:nvPr/>
        </p:nvSpPr>
        <p:spPr>
          <a:xfrm>
            <a:off x="218662" y="1364566"/>
            <a:ext cx="11655286" cy="5493434"/>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buNone/>
            </a:pPr>
            <a:r>
              <a:rPr lang="es-AR" b="1" dirty="0" err="1">
                <a:solidFill>
                  <a:schemeClr val="tx1"/>
                </a:solidFill>
                <a:highlight>
                  <a:srgbClr val="FFFF00"/>
                </a:highlight>
                <a:latin typeface="Arial" panose="020B0604020202020204" pitchFamily="34" charset="0"/>
                <a:cs typeface="Arial" panose="020B0604020202020204" pitchFamily="34" charset="0"/>
              </a:rPr>
              <a:t>align-items</a:t>
            </a:r>
            <a:r>
              <a:rPr lang="es-AR" b="1" dirty="0">
                <a:solidFill>
                  <a:schemeClr val="tx1"/>
                </a:solidFill>
                <a:highlight>
                  <a:srgbClr val="FFFF00"/>
                </a:highlight>
                <a:latin typeface="Arial" panose="020B0604020202020204" pitchFamily="34" charset="0"/>
                <a:cs typeface="Arial" panose="020B0604020202020204" pitchFamily="34" charset="0"/>
              </a:rPr>
              <a:t>:</a:t>
            </a:r>
            <a:r>
              <a:rPr lang="es-AR" b="1" dirty="0">
                <a:solidFill>
                  <a:schemeClr val="tx1"/>
                </a:solidFill>
                <a:latin typeface="Arial" panose="020B0604020202020204" pitchFamily="34" charset="0"/>
                <a:cs typeface="Arial" panose="020B0604020202020204" pitchFamily="34" charset="0"/>
              </a:rPr>
              <a:t> </a:t>
            </a:r>
            <a:r>
              <a:rPr lang="es-AR" dirty="0">
                <a:solidFill>
                  <a:schemeClr val="tx1"/>
                </a:solidFill>
                <a:latin typeface="Arial" panose="020B0604020202020204" pitchFamily="34" charset="0"/>
                <a:cs typeface="Arial" panose="020B0604020202020204" pitchFamily="34" charset="0"/>
              </a:rPr>
              <a:t>se utiliza para alinear los ítems respecto al eje secundario.</a:t>
            </a:r>
          </a:p>
          <a:p>
            <a:pPr marL="342900">
              <a:buFont typeface="Wingdings" panose="05000000000000000000" pitchFamily="2" charset="2"/>
              <a:buChar char="v"/>
            </a:pPr>
            <a:r>
              <a:rPr lang="es-AR" b="1" dirty="0" err="1">
                <a:solidFill>
                  <a:schemeClr val="tx1"/>
                </a:solidFill>
                <a:latin typeface="Arial" panose="020B0604020202020204" pitchFamily="34" charset="0"/>
                <a:cs typeface="Arial" panose="020B0604020202020204" pitchFamily="34" charset="0"/>
              </a:rPr>
              <a:t>flex-start</a:t>
            </a:r>
            <a:r>
              <a:rPr lang="es-AR" b="1" dirty="0">
                <a:solidFill>
                  <a:schemeClr val="tx1"/>
                </a:solidFill>
                <a:latin typeface="Arial" panose="020B0604020202020204" pitchFamily="34" charset="0"/>
                <a:cs typeface="Arial" panose="020B0604020202020204" pitchFamily="34" charset="0"/>
              </a:rPr>
              <a:t>: </a:t>
            </a:r>
            <a:r>
              <a:rPr lang="es-AR" dirty="0">
                <a:solidFill>
                  <a:schemeClr val="tx1"/>
                </a:solidFill>
                <a:latin typeface="Arial" panose="020B0604020202020204" pitchFamily="34" charset="0"/>
                <a:cs typeface="Arial" panose="020B0604020202020204" pitchFamily="34" charset="0"/>
              </a:rPr>
              <a:t>alinea los elementos en la parte superior del contenedor.</a:t>
            </a:r>
          </a:p>
          <a:p>
            <a:pPr marL="342900">
              <a:buFont typeface="Wingdings" panose="05000000000000000000" pitchFamily="2" charset="2"/>
              <a:buChar char="v"/>
            </a:pPr>
            <a:r>
              <a:rPr lang="es-AR" b="1" dirty="0">
                <a:solidFill>
                  <a:schemeClr val="tx1"/>
                </a:solidFill>
                <a:latin typeface="Arial" panose="020B0604020202020204" pitchFamily="34" charset="0"/>
                <a:cs typeface="Arial" panose="020B0604020202020204" pitchFamily="34" charset="0"/>
              </a:rPr>
              <a:t>center: </a:t>
            </a:r>
            <a:r>
              <a:rPr lang="es-AR" dirty="0">
                <a:solidFill>
                  <a:schemeClr val="tx1"/>
                </a:solidFill>
                <a:latin typeface="Arial" panose="020B0604020202020204" pitchFamily="34" charset="0"/>
                <a:cs typeface="Arial" panose="020B0604020202020204" pitchFamily="34" charset="0"/>
              </a:rPr>
              <a:t>alinea los elementos en el centro del contenedor.</a:t>
            </a:r>
          </a:p>
          <a:p>
            <a:pPr marL="342900">
              <a:buFont typeface="Wingdings" panose="05000000000000000000" pitchFamily="2" charset="2"/>
              <a:buChar char="v"/>
            </a:pPr>
            <a:r>
              <a:rPr lang="es-AR" b="1" dirty="0" err="1">
                <a:solidFill>
                  <a:schemeClr val="tx1"/>
                </a:solidFill>
                <a:latin typeface="Arial" panose="020B0604020202020204" pitchFamily="34" charset="0"/>
                <a:cs typeface="Arial" panose="020B0604020202020204" pitchFamily="34" charset="0"/>
              </a:rPr>
              <a:t>flex-end</a:t>
            </a:r>
            <a:r>
              <a:rPr lang="es-AR" b="1" dirty="0">
                <a:solidFill>
                  <a:schemeClr val="tx1"/>
                </a:solidFill>
                <a:latin typeface="Arial" panose="020B0604020202020204" pitchFamily="34" charset="0"/>
                <a:cs typeface="Arial" panose="020B0604020202020204" pitchFamily="34" charset="0"/>
              </a:rPr>
              <a:t>:</a:t>
            </a:r>
            <a:r>
              <a:rPr lang="es-AR" dirty="0">
                <a:solidFill>
                  <a:schemeClr val="tx1"/>
                </a:solidFill>
                <a:latin typeface="Arial" panose="020B0604020202020204" pitchFamily="34" charset="0"/>
                <a:cs typeface="Arial" panose="020B0604020202020204" pitchFamily="34" charset="0"/>
              </a:rPr>
              <a:t> alinea los elementos en la parte inferior del contenedor.</a:t>
            </a:r>
          </a:p>
          <a:p>
            <a:pPr marL="342900">
              <a:buFont typeface="Wingdings" panose="05000000000000000000" pitchFamily="2" charset="2"/>
              <a:buChar char="v"/>
            </a:pPr>
            <a:r>
              <a:rPr lang="es-AR" b="1" dirty="0" err="1">
                <a:solidFill>
                  <a:schemeClr val="tx1"/>
                </a:solidFill>
                <a:latin typeface="Arial" panose="020B0604020202020204" pitchFamily="34" charset="0"/>
                <a:cs typeface="Arial" panose="020B0604020202020204" pitchFamily="34" charset="0"/>
              </a:rPr>
              <a:t>stretch</a:t>
            </a:r>
            <a:r>
              <a:rPr lang="es-AR" b="1" dirty="0">
                <a:solidFill>
                  <a:schemeClr val="tx1"/>
                </a:solidFill>
                <a:latin typeface="Arial" panose="020B0604020202020204" pitchFamily="34" charset="0"/>
                <a:cs typeface="Arial" panose="020B0604020202020204" pitchFamily="34" charset="0"/>
              </a:rPr>
              <a:t>: </a:t>
            </a:r>
            <a:r>
              <a:rPr lang="es-AR" dirty="0">
                <a:solidFill>
                  <a:schemeClr val="tx1"/>
                </a:solidFill>
                <a:latin typeface="Arial" panose="020B0604020202020204" pitchFamily="34" charset="0"/>
                <a:cs typeface="Arial" panose="020B0604020202020204" pitchFamily="34" charset="0"/>
              </a:rPr>
              <a:t>estira los elementos en la parte inferior del contenedor.</a:t>
            </a:r>
          </a:p>
          <a:p>
            <a:pPr marL="342900">
              <a:buFont typeface="Wingdings" panose="05000000000000000000" pitchFamily="2" charset="2"/>
              <a:buChar char="v"/>
            </a:pPr>
            <a:r>
              <a:rPr lang="es-AR" b="1" dirty="0" err="1">
                <a:solidFill>
                  <a:schemeClr val="tx1"/>
                </a:solidFill>
                <a:latin typeface="Arial" panose="020B0604020202020204" pitchFamily="34" charset="0"/>
                <a:cs typeface="Arial" panose="020B0604020202020204" pitchFamily="34" charset="0"/>
              </a:rPr>
              <a:t>baseline</a:t>
            </a:r>
            <a:r>
              <a:rPr lang="es-AR" b="1" dirty="0">
                <a:solidFill>
                  <a:schemeClr val="tx1"/>
                </a:solidFill>
                <a:latin typeface="Arial" panose="020B0604020202020204" pitchFamily="34" charset="0"/>
                <a:cs typeface="Arial" panose="020B0604020202020204" pitchFamily="34" charset="0"/>
              </a:rPr>
              <a:t>: </a:t>
            </a:r>
            <a:r>
              <a:rPr lang="es-AR" dirty="0">
                <a:solidFill>
                  <a:schemeClr val="tx1"/>
                </a:solidFill>
                <a:latin typeface="Arial" panose="020B0604020202020204" pitchFamily="34" charset="0"/>
                <a:cs typeface="Arial" panose="020B0604020202020204" pitchFamily="34" charset="0"/>
              </a:rPr>
              <a:t>alinea los elementos como sus líneas de base se alinean. </a:t>
            </a:r>
          </a:p>
          <a:p>
            <a:pPr marL="342900">
              <a:buFont typeface="Wingdings" panose="05000000000000000000" pitchFamily="2" charset="2"/>
              <a:buChar char="v"/>
            </a:pPr>
            <a:endParaRPr lang="es-AR" sz="2400" b="1" dirty="0">
              <a:solidFill>
                <a:schemeClr val="tx1"/>
              </a:solidFill>
              <a:latin typeface="Arial" panose="020B0604020202020204" pitchFamily="34" charset="0"/>
              <a:cs typeface="Arial" panose="020B0604020202020204" pitchFamily="34" charset="0"/>
            </a:endParaRPr>
          </a:p>
        </p:txBody>
      </p:sp>
      <p:sp>
        <p:nvSpPr>
          <p:cNvPr id="2" name="CuadroTexto 1">
            <a:extLst>
              <a:ext uri="{FF2B5EF4-FFF2-40B4-BE49-F238E27FC236}">
                <a16:creationId xmlns:a16="http://schemas.microsoft.com/office/drawing/2014/main" id="{D0636F5C-FADD-4DA4-A570-577F71EAB71E}"/>
              </a:ext>
            </a:extLst>
          </p:cNvPr>
          <p:cNvSpPr txBox="1"/>
          <p:nvPr/>
        </p:nvSpPr>
        <p:spPr>
          <a:xfrm>
            <a:off x="1" y="422031"/>
            <a:ext cx="12192000" cy="769441"/>
          </a:xfrm>
          <a:prstGeom prst="rect">
            <a:avLst/>
          </a:prstGeom>
          <a:noFill/>
        </p:spPr>
        <p:txBody>
          <a:bodyPr wrap="square" rtlCol="0">
            <a:spAutoFit/>
          </a:bodyPr>
          <a:lstStyle/>
          <a:p>
            <a:pPr algn="ctr"/>
            <a:r>
              <a:rPr lang="es-AR" sz="4400" b="1" dirty="0">
                <a:effectLst>
                  <a:outerShdw blurRad="38100" dist="38100" dir="2700000" algn="tl">
                    <a:srgbClr val="000000">
                      <a:alpha val="43137"/>
                    </a:srgbClr>
                  </a:outerShdw>
                </a:effectLst>
              </a:rPr>
              <a:t>  Flex-box</a:t>
            </a:r>
            <a:endParaRPr lang="es-AR" b="1" dirty="0">
              <a:effectLst>
                <a:outerShdw blurRad="38100" dist="38100" dir="2700000" algn="tl">
                  <a:srgbClr val="000000">
                    <a:alpha val="43137"/>
                  </a:srgbClr>
                </a:outerShdw>
              </a:effectLst>
            </a:endParaRPr>
          </a:p>
        </p:txBody>
      </p:sp>
      <p:pic>
        <p:nvPicPr>
          <p:cNvPr id="6" name="Imagen 5">
            <a:extLst>
              <a:ext uri="{FF2B5EF4-FFF2-40B4-BE49-F238E27FC236}">
                <a16:creationId xmlns:a16="http://schemas.microsoft.com/office/drawing/2014/main" id="{3ACE1759-3E18-49BE-A857-EC28D461E4E2}"/>
              </a:ext>
            </a:extLst>
          </p:cNvPr>
          <p:cNvPicPr>
            <a:picLocks noChangeAspect="1"/>
          </p:cNvPicPr>
          <p:nvPr/>
        </p:nvPicPr>
        <p:blipFill rotWithShape="1">
          <a:blip r:embed="rId3"/>
          <a:srcRect l="4100" t="22795" r="3589" b="57041"/>
          <a:stretch/>
        </p:blipFill>
        <p:spPr>
          <a:xfrm>
            <a:off x="1678244" y="4832876"/>
            <a:ext cx="8415845" cy="889347"/>
          </a:xfrm>
          <a:prstGeom prst="rect">
            <a:avLst/>
          </a:prstGeom>
        </p:spPr>
      </p:pic>
      <p:pic>
        <p:nvPicPr>
          <p:cNvPr id="11" name="Imagen 10">
            <a:extLst>
              <a:ext uri="{FF2B5EF4-FFF2-40B4-BE49-F238E27FC236}">
                <a16:creationId xmlns:a16="http://schemas.microsoft.com/office/drawing/2014/main" id="{AAE2ADA0-4876-4FB7-9773-6DF67D055FB8}"/>
              </a:ext>
            </a:extLst>
          </p:cNvPr>
          <p:cNvPicPr>
            <a:picLocks noChangeAspect="1"/>
          </p:cNvPicPr>
          <p:nvPr/>
        </p:nvPicPr>
        <p:blipFill rotWithShape="1">
          <a:blip r:embed="rId3"/>
          <a:srcRect l="20856" t="60672" r="20479" b="16816"/>
          <a:stretch/>
        </p:blipFill>
        <p:spPr>
          <a:xfrm>
            <a:off x="3293280" y="5895317"/>
            <a:ext cx="5185775" cy="962683"/>
          </a:xfrm>
          <a:prstGeom prst="rect">
            <a:avLst/>
          </a:prstGeom>
        </p:spPr>
      </p:pic>
    </p:spTree>
    <p:extLst>
      <p:ext uri="{BB962C8B-B14F-4D97-AF65-F5344CB8AC3E}">
        <p14:creationId xmlns:p14="http://schemas.microsoft.com/office/powerpoint/2010/main" val="13036187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4" name="Marcador de contenido 2">
            <a:extLst>
              <a:ext uri="{FF2B5EF4-FFF2-40B4-BE49-F238E27FC236}">
                <a16:creationId xmlns:a16="http://schemas.microsoft.com/office/drawing/2014/main" id="{6A67B40A-CEF3-45CA-B7BD-94889C1DE596}"/>
              </a:ext>
            </a:extLst>
          </p:cNvPr>
          <p:cNvSpPr txBox="1">
            <a:spLocks/>
          </p:cNvSpPr>
          <p:nvPr/>
        </p:nvSpPr>
        <p:spPr>
          <a:xfrm>
            <a:off x="218662" y="1364566"/>
            <a:ext cx="11655286" cy="1166599"/>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buNone/>
            </a:pPr>
            <a:r>
              <a:rPr lang="es-AR" sz="2400" b="1" dirty="0" err="1">
                <a:solidFill>
                  <a:schemeClr val="tx1"/>
                </a:solidFill>
                <a:highlight>
                  <a:srgbClr val="FFFF00"/>
                </a:highlight>
                <a:latin typeface="Arial" panose="020B0604020202020204" pitchFamily="34" charset="0"/>
                <a:cs typeface="Arial" panose="020B0604020202020204" pitchFamily="34" charset="0"/>
              </a:rPr>
              <a:t>flex-wrap</a:t>
            </a:r>
            <a:r>
              <a:rPr lang="es-AR" sz="2400" b="1" dirty="0">
                <a:solidFill>
                  <a:schemeClr val="tx1"/>
                </a:solidFill>
                <a:highlight>
                  <a:srgbClr val="FFFF00"/>
                </a:highlight>
                <a:latin typeface="Arial" panose="020B0604020202020204" pitchFamily="34" charset="0"/>
                <a:cs typeface="Arial" panose="020B0604020202020204" pitchFamily="34" charset="0"/>
              </a:rPr>
              <a:t>:</a:t>
            </a:r>
            <a:r>
              <a:rPr lang="es-AR" sz="2400" b="1" dirty="0">
                <a:solidFill>
                  <a:schemeClr val="tx1"/>
                </a:solidFill>
                <a:latin typeface="Arial" panose="020B0604020202020204" pitchFamily="34" charset="0"/>
                <a:cs typeface="Arial" panose="020B0604020202020204" pitchFamily="34" charset="0"/>
              </a:rPr>
              <a:t> </a:t>
            </a:r>
            <a:r>
              <a:rPr lang="es-AR" sz="2400" dirty="0">
                <a:solidFill>
                  <a:schemeClr val="tx1"/>
                </a:solidFill>
                <a:latin typeface="Arial" panose="020B0604020202020204" pitchFamily="34" charset="0"/>
                <a:cs typeface="Arial" panose="020B0604020202020204" pitchFamily="34" charset="0"/>
              </a:rPr>
              <a:t>especifica si los ítems son obligados a permanecer en la misma línea o si pueden fluir en varias.</a:t>
            </a:r>
            <a:endParaRPr lang="es-AR" sz="2400" b="1" dirty="0">
              <a:solidFill>
                <a:schemeClr val="tx1"/>
              </a:solidFill>
              <a:latin typeface="Arial" panose="020B0604020202020204" pitchFamily="34" charset="0"/>
              <a:cs typeface="Arial" panose="020B0604020202020204" pitchFamily="34" charset="0"/>
            </a:endParaRPr>
          </a:p>
        </p:txBody>
      </p:sp>
      <p:sp>
        <p:nvSpPr>
          <p:cNvPr id="2" name="CuadroTexto 1">
            <a:extLst>
              <a:ext uri="{FF2B5EF4-FFF2-40B4-BE49-F238E27FC236}">
                <a16:creationId xmlns:a16="http://schemas.microsoft.com/office/drawing/2014/main" id="{D0636F5C-FADD-4DA4-A570-577F71EAB71E}"/>
              </a:ext>
            </a:extLst>
          </p:cNvPr>
          <p:cNvSpPr txBox="1"/>
          <p:nvPr/>
        </p:nvSpPr>
        <p:spPr>
          <a:xfrm>
            <a:off x="1" y="422031"/>
            <a:ext cx="12192000" cy="769441"/>
          </a:xfrm>
          <a:prstGeom prst="rect">
            <a:avLst/>
          </a:prstGeom>
          <a:noFill/>
        </p:spPr>
        <p:txBody>
          <a:bodyPr wrap="square" rtlCol="0">
            <a:spAutoFit/>
          </a:bodyPr>
          <a:lstStyle/>
          <a:p>
            <a:pPr algn="ctr"/>
            <a:r>
              <a:rPr lang="es-AR" sz="4400" b="1" dirty="0">
                <a:effectLst>
                  <a:outerShdw blurRad="38100" dist="38100" dir="2700000" algn="tl">
                    <a:srgbClr val="000000">
                      <a:alpha val="43137"/>
                    </a:srgbClr>
                  </a:outerShdw>
                </a:effectLst>
              </a:rPr>
              <a:t>  Flex-box</a:t>
            </a:r>
            <a:endParaRPr lang="es-AR" b="1" dirty="0">
              <a:effectLst>
                <a:outerShdw blurRad="38100" dist="38100" dir="2700000" algn="tl">
                  <a:srgbClr val="000000">
                    <a:alpha val="43137"/>
                  </a:srgbClr>
                </a:outerShdw>
              </a:effectLst>
            </a:endParaRPr>
          </a:p>
        </p:txBody>
      </p:sp>
      <p:pic>
        <p:nvPicPr>
          <p:cNvPr id="8" name="Imagen 7">
            <a:extLst>
              <a:ext uri="{FF2B5EF4-FFF2-40B4-BE49-F238E27FC236}">
                <a16:creationId xmlns:a16="http://schemas.microsoft.com/office/drawing/2014/main" id="{67877283-3AB6-4F8F-8C5B-A828F10A9824}"/>
              </a:ext>
            </a:extLst>
          </p:cNvPr>
          <p:cNvPicPr>
            <a:picLocks noChangeAspect="1"/>
          </p:cNvPicPr>
          <p:nvPr/>
        </p:nvPicPr>
        <p:blipFill rotWithShape="1">
          <a:blip r:embed="rId3"/>
          <a:srcRect l="3956" t="33863" r="52215" b="30879"/>
          <a:stretch/>
        </p:blipFill>
        <p:spPr>
          <a:xfrm>
            <a:off x="8322365" y="1925267"/>
            <a:ext cx="3498574" cy="1490366"/>
          </a:xfrm>
          <a:prstGeom prst="rect">
            <a:avLst/>
          </a:prstGeom>
        </p:spPr>
      </p:pic>
      <p:sp>
        <p:nvSpPr>
          <p:cNvPr id="10" name="CuadroTexto 9">
            <a:extLst>
              <a:ext uri="{FF2B5EF4-FFF2-40B4-BE49-F238E27FC236}">
                <a16:creationId xmlns:a16="http://schemas.microsoft.com/office/drawing/2014/main" id="{B28E358C-B660-4276-9E1A-5563AD191E30}"/>
              </a:ext>
            </a:extLst>
          </p:cNvPr>
          <p:cNvSpPr txBox="1"/>
          <p:nvPr/>
        </p:nvSpPr>
        <p:spPr>
          <a:xfrm>
            <a:off x="318052" y="2305877"/>
            <a:ext cx="7951304" cy="4001095"/>
          </a:xfrm>
          <a:prstGeom prst="rect">
            <a:avLst/>
          </a:prstGeom>
          <a:noFill/>
        </p:spPr>
        <p:txBody>
          <a:bodyPr wrap="square" rtlCol="0">
            <a:spAutoFit/>
          </a:bodyPr>
          <a:lstStyle/>
          <a:p>
            <a:pPr marL="342900" indent="-342900">
              <a:buFont typeface="Wingdings" panose="05000000000000000000" pitchFamily="2" charset="2"/>
              <a:buChar char="v"/>
            </a:pPr>
            <a:r>
              <a:rPr lang="es-AR" sz="2400" b="1" dirty="0" err="1">
                <a:solidFill>
                  <a:schemeClr val="tx1"/>
                </a:solidFill>
                <a:latin typeface="Arial" panose="020B0604020202020204" pitchFamily="34" charset="0"/>
                <a:cs typeface="Arial" panose="020B0604020202020204" pitchFamily="34" charset="0"/>
              </a:rPr>
              <a:t>nowrap</a:t>
            </a:r>
            <a:r>
              <a:rPr lang="es-AR" sz="2400" b="1" dirty="0">
                <a:solidFill>
                  <a:schemeClr val="tx1"/>
                </a:solidFill>
                <a:latin typeface="Arial" panose="020B0604020202020204" pitchFamily="34" charset="0"/>
                <a:cs typeface="Arial" panose="020B0604020202020204" pitchFamily="34" charset="0"/>
              </a:rPr>
              <a:t>: </a:t>
            </a:r>
            <a:r>
              <a:rPr lang="es-AR" sz="2400" dirty="0">
                <a:solidFill>
                  <a:schemeClr val="tx1"/>
                </a:solidFill>
                <a:latin typeface="Arial" panose="020B0604020202020204" pitchFamily="34" charset="0"/>
                <a:cs typeface="Arial" panose="020B0604020202020204" pitchFamily="34" charset="0"/>
              </a:rPr>
              <a:t>los ítems van a ser distribuidos en una sola línea.</a:t>
            </a:r>
          </a:p>
          <a:p>
            <a:pPr indent="-457200">
              <a:buFont typeface="Wingdings" panose="05000000000000000000" pitchFamily="2" charset="2"/>
              <a:buChar char="v"/>
            </a:pPr>
            <a:endParaRPr lang="es-AR" sz="2400" b="1" dirty="0">
              <a:solidFill>
                <a:schemeClr val="tx1"/>
              </a:solidFill>
              <a:latin typeface="Arial" panose="020B0604020202020204" pitchFamily="34" charset="0"/>
              <a:cs typeface="Arial" panose="020B0604020202020204" pitchFamily="34" charset="0"/>
            </a:endParaRPr>
          </a:p>
          <a:p>
            <a:pPr marL="342900" indent="-342900">
              <a:buFont typeface="Wingdings" panose="05000000000000000000" pitchFamily="2" charset="2"/>
              <a:buChar char="v"/>
            </a:pPr>
            <a:r>
              <a:rPr lang="es-AR" sz="2400" b="1" dirty="0" err="1">
                <a:solidFill>
                  <a:schemeClr val="tx1"/>
                </a:solidFill>
                <a:latin typeface="Arial" panose="020B0604020202020204" pitchFamily="34" charset="0"/>
                <a:cs typeface="Arial" panose="020B0604020202020204" pitchFamily="34" charset="0"/>
              </a:rPr>
              <a:t>wrap</a:t>
            </a:r>
            <a:r>
              <a:rPr lang="es-AR" sz="2400" b="1" dirty="0">
                <a:solidFill>
                  <a:schemeClr val="tx1"/>
                </a:solidFill>
                <a:latin typeface="Arial" panose="020B0604020202020204" pitchFamily="34" charset="0"/>
                <a:cs typeface="Arial" panose="020B0604020202020204" pitchFamily="34" charset="0"/>
              </a:rPr>
              <a:t>: </a:t>
            </a:r>
            <a:r>
              <a:rPr lang="es-AR" sz="2400" dirty="0">
                <a:solidFill>
                  <a:schemeClr val="tx1"/>
                </a:solidFill>
                <a:latin typeface="Arial" panose="020B0604020202020204" pitchFamily="34" charset="0"/>
                <a:cs typeface="Arial" panose="020B0604020202020204" pitchFamily="34" charset="0"/>
              </a:rPr>
              <a:t>los ítems van a ser colocados en varias líneas, y si llegan a sobrepasar el ancho de su contenedor se va a generar un quiebre para que los ítems se puedan seguir apilando en varias líneas.</a:t>
            </a:r>
          </a:p>
          <a:p>
            <a:pPr indent="-457200">
              <a:buFont typeface="Wingdings" panose="05000000000000000000" pitchFamily="2" charset="2"/>
              <a:buChar char="v"/>
            </a:pPr>
            <a:endParaRPr lang="es-AR" sz="2400" dirty="0">
              <a:solidFill>
                <a:schemeClr val="tx1"/>
              </a:solidFill>
              <a:latin typeface="Arial" panose="020B0604020202020204" pitchFamily="34" charset="0"/>
              <a:cs typeface="Arial" panose="020B0604020202020204" pitchFamily="34" charset="0"/>
            </a:endParaRPr>
          </a:p>
          <a:p>
            <a:pPr marL="342900" indent="-342900">
              <a:buFont typeface="Wingdings" panose="05000000000000000000" pitchFamily="2" charset="2"/>
              <a:buChar char="v"/>
            </a:pPr>
            <a:r>
              <a:rPr lang="es-AR" sz="2400" b="1" dirty="0" err="1">
                <a:solidFill>
                  <a:schemeClr val="tx1"/>
                </a:solidFill>
                <a:latin typeface="Arial" panose="020B0604020202020204" pitchFamily="34" charset="0"/>
                <a:cs typeface="Arial" panose="020B0604020202020204" pitchFamily="34" charset="0"/>
              </a:rPr>
              <a:t>wrap</a:t>
            </a:r>
            <a:r>
              <a:rPr lang="es-AR" sz="2400" b="1" dirty="0">
                <a:solidFill>
                  <a:schemeClr val="tx1"/>
                </a:solidFill>
                <a:latin typeface="Arial" panose="020B0604020202020204" pitchFamily="34" charset="0"/>
                <a:cs typeface="Arial" panose="020B0604020202020204" pitchFamily="34" charset="0"/>
              </a:rPr>
              <a:t>-reverse: </a:t>
            </a:r>
            <a:r>
              <a:rPr lang="es-AR" sz="2400" dirty="0">
                <a:solidFill>
                  <a:schemeClr val="tx1"/>
                </a:solidFill>
                <a:latin typeface="Arial" panose="020B0604020202020204" pitchFamily="34" charset="0"/>
                <a:cs typeface="Arial" panose="020B0604020202020204" pitchFamily="34" charset="0"/>
              </a:rPr>
              <a:t>los ítems van a ser colocados en varias líneas pero en orden inverso.</a:t>
            </a:r>
          </a:p>
          <a:p>
            <a:endParaRPr lang="es-AR" dirty="0"/>
          </a:p>
        </p:txBody>
      </p:sp>
      <p:pic>
        <p:nvPicPr>
          <p:cNvPr id="12" name="Imagen 11">
            <a:extLst>
              <a:ext uri="{FF2B5EF4-FFF2-40B4-BE49-F238E27FC236}">
                <a16:creationId xmlns:a16="http://schemas.microsoft.com/office/drawing/2014/main" id="{591CB880-DF8B-48B0-8B0C-4059ABF7DFC3}"/>
              </a:ext>
            </a:extLst>
          </p:cNvPr>
          <p:cNvPicPr>
            <a:picLocks noChangeAspect="1"/>
          </p:cNvPicPr>
          <p:nvPr/>
        </p:nvPicPr>
        <p:blipFill rotWithShape="1">
          <a:blip r:embed="rId3"/>
          <a:srcRect l="50000" t="11874" r="2608" b="54259"/>
          <a:stretch/>
        </p:blipFill>
        <p:spPr>
          <a:xfrm>
            <a:off x="8080755" y="3721379"/>
            <a:ext cx="3740184" cy="1415437"/>
          </a:xfrm>
          <a:prstGeom prst="rect">
            <a:avLst/>
          </a:prstGeom>
        </p:spPr>
      </p:pic>
      <p:pic>
        <p:nvPicPr>
          <p:cNvPr id="14" name="Imagen 13">
            <a:extLst>
              <a:ext uri="{FF2B5EF4-FFF2-40B4-BE49-F238E27FC236}">
                <a16:creationId xmlns:a16="http://schemas.microsoft.com/office/drawing/2014/main" id="{7C788D40-7F58-4EC9-9012-5EF67B4AE3AC}"/>
              </a:ext>
            </a:extLst>
          </p:cNvPr>
          <p:cNvPicPr>
            <a:picLocks noChangeAspect="1"/>
          </p:cNvPicPr>
          <p:nvPr/>
        </p:nvPicPr>
        <p:blipFill rotWithShape="1">
          <a:blip r:embed="rId3"/>
          <a:srcRect l="50000" t="54528" r="3044" b="12182"/>
          <a:stretch/>
        </p:blipFill>
        <p:spPr>
          <a:xfrm>
            <a:off x="8103805" y="5442562"/>
            <a:ext cx="3770143" cy="1415438"/>
          </a:xfrm>
          <a:prstGeom prst="rect">
            <a:avLst/>
          </a:prstGeom>
        </p:spPr>
      </p:pic>
    </p:spTree>
    <p:extLst>
      <p:ext uri="{BB962C8B-B14F-4D97-AF65-F5344CB8AC3E}">
        <p14:creationId xmlns:p14="http://schemas.microsoft.com/office/powerpoint/2010/main" val="10674139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4" name="Marcador de contenido 2">
            <a:extLst>
              <a:ext uri="{FF2B5EF4-FFF2-40B4-BE49-F238E27FC236}">
                <a16:creationId xmlns:a16="http://schemas.microsoft.com/office/drawing/2014/main" id="{6A67B40A-CEF3-45CA-B7BD-94889C1DE596}"/>
              </a:ext>
            </a:extLst>
          </p:cNvPr>
          <p:cNvSpPr txBox="1">
            <a:spLocks/>
          </p:cNvSpPr>
          <p:nvPr/>
        </p:nvSpPr>
        <p:spPr>
          <a:xfrm>
            <a:off x="218662" y="1364566"/>
            <a:ext cx="11655286" cy="5071403"/>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buNone/>
            </a:pPr>
            <a:endParaRPr lang="es-AR" sz="3200" b="1" dirty="0">
              <a:solidFill>
                <a:schemeClr val="tx1"/>
              </a:solidFill>
              <a:highlight>
                <a:srgbClr val="FFFF00"/>
              </a:highlight>
              <a:latin typeface="Arial" panose="020B0604020202020204" pitchFamily="34" charset="0"/>
              <a:cs typeface="Arial" panose="020B0604020202020204" pitchFamily="34" charset="0"/>
            </a:endParaRPr>
          </a:p>
          <a:p>
            <a:pPr marL="0" indent="0">
              <a:buNone/>
            </a:pPr>
            <a:r>
              <a:rPr lang="es-AR" sz="3200" b="1" dirty="0" err="1">
                <a:solidFill>
                  <a:schemeClr val="tx1"/>
                </a:solidFill>
                <a:highlight>
                  <a:srgbClr val="FFFF00"/>
                </a:highlight>
                <a:latin typeface="Arial" panose="020B0604020202020204" pitchFamily="34" charset="0"/>
                <a:cs typeface="Arial" panose="020B0604020202020204" pitchFamily="34" charset="0"/>
              </a:rPr>
              <a:t>flex-flow</a:t>
            </a:r>
            <a:r>
              <a:rPr lang="es-AR" sz="3200" b="1" dirty="0">
                <a:solidFill>
                  <a:schemeClr val="tx1"/>
                </a:solidFill>
                <a:highlight>
                  <a:srgbClr val="FFFF00"/>
                </a:highlight>
                <a:latin typeface="Arial" panose="020B0604020202020204" pitchFamily="34" charset="0"/>
                <a:cs typeface="Arial" panose="020B0604020202020204" pitchFamily="34" charset="0"/>
              </a:rPr>
              <a:t>:</a:t>
            </a:r>
            <a:r>
              <a:rPr lang="es-AR" sz="3200" b="1" dirty="0">
                <a:solidFill>
                  <a:schemeClr val="tx1"/>
                </a:solidFill>
                <a:latin typeface="Arial" panose="020B0604020202020204" pitchFamily="34" charset="0"/>
                <a:cs typeface="Arial" panose="020B0604020202020204" pitchFamily="34" charset="0"/>
              </a:rPr>
              <a:t> </a:t>
            </a:r>
            <a:r>
              <a:rPr lang="es-AR" sz="3200" dirty="0">
                <a:solidFill>
                  <a:schemeClr val="tx1"/>
                </a:solidFill>
                <a:latin typeface="Arial" panose="020B0604020202020204" pitchFamily="34" charset="0"/>
                <a:cs typeface="Arial" panose="020B0604020202020204" pitchFamily="34" charset="0"/>
              </a:rPr>
              <a:t>establece las propiedades </a:t>
            </a:r>
            <a:r>
              <a:rPr lang="es-AR" sz="3200" dirty="0" err="1">
                <a:solidFill>
                  <a:schemeClr val="tx1"/>
                </a:solidFill>
                <a:latin typeface="Arial" panose="020B0604020202020204" pitchFamily="34" charset="0"/>
                <a:cs typeface="Arial" panose="020B0604020202020204" pitchFamily="34" charset="0"/>
              </a:rPr>
              <a:t>flex-direction</a:t>
            </a:r>
            <a:r>
              <a:rPr lang="es-AR" sz="3200" dirty="0">
                <a:solidFill>
                  <a:schemeClr val="tx1"/>
                </a:solidFill>
                <a:latin typeface="Arial" panose="020B0604020202020204" pitchFamily="34" charset="0"/>
                <a:cs typeface="Arial" panose="020B0604020202020204" pitchFamily="34" charset="0"/>
              </a:rPr>
              <a:t> y </a:t>
            </a:r>
            <a:r>
              <a:rPr lang="es-AR" sz="3200" dirty="0" err="1">
                <a:solidFill>
                  <a:schemeClr val="tx1"/>
                </a:solidFill>
                <a:latin typeface="Arial" panose="020B0604020202020204" pitchFamily="34" charset="0"/>
                <a:cs typeface="Arial" panose="020B0604020202020204" pitchFamily="34" charset="0"/>
              </a:rPr>
              <a:t>flex-wrap</a:t>
            </a:r>
            <a:r>
              <a:rPr lang="es-AR" sz="3200" dirty="0">
                <a:solidFill>
                  <a:schemeClr val="tx1"/>
                </a:solidFill>
                <a:latin typeface="Arial" panose="020B0604020202020204" pitchFamily="34" charset="0"/>
                <a:cs typeface="Arial" panose="020B0604020202020204" pitchFamily="34" charset="0"/>
              </a:rPr>
              <a:t> juntas.</a:t>
            </a:r>
          </a:p>
          <a:p>
            <a:pPr marL="0" indent="0">
              <a:buNone/>
            </a:pPr>
            <a:r>
              <a:rPr lang="es-AR" sz="3200" dirty="0">
                <a:solidFill>
                  <a:schemeClr val="tx1"/>
                </a:solidFill>
                <a:latin typeface="Arial" panose="020B0604020202020204" pitchFamily="34" charset="0"/>
                <a:cs typeface="Arial" panose="020B0604020202020204" pitchFamily="34" charset="0"/>
              </a:rPr>
              <a:t>	</a:t>
            </a:r>
            <a:r>
              <a:rPr lang="es-AR" sz="3200" b="1" dirty="0" err="1">
                <a:solidFill>
                  <a:schemeClr val="tx1"/>
                </a:solidFill>
                <a:latin typeface="Arial" panose="020B0604020202020204" pitchFamily="34" charset="0"/>
                <a:cs typeface="Arial" panose="020B0604020202020204" pitchFamily="34" charset="0"/>
              </a:rPr>
              <a:t>flex-flow</a:t>
            </a:r>
            <a:r>
              <a:rPr lang="es-AR" sz="3200" b="1" dirty="0">
                <a:solidFill>
                  <a:schemeClr val="tx1"/>
                </a:solidFill>
                <a:latin typeface="Arial" panose="020B0604020202020204" pitchFamily="34" charset="0"/>
                <a:cs typeface="Arial" panose="020B0604020202020204" pitchFamily="34" charset="0"/>
              </a:rPr>
              <a:t>: &lt;</a:t>
            </a:r>
            <a:r>
              <a:rPr lang="es-AR" sz="3200" b="1" dirty="0" err="1">
                <a:solidFill>
                  <a:schemeClr val="tx1"/>
                </a:solidFill>
                <a:latin typeface="Arial" panose="020B0604020202020204" pitchFamily="34" charset="0"/>
                <a:cs typeface="Arial" panose="020B0604020202020204" pitchFamily="34" charset="0"/>
              </a:rPr>
              <a:t>flex-direction</a:t>
            </a:r>
            <a:r>
              <a:rPr lang="es-AR" sz="3200" b="1" dirty="0">
                <a:solidFill>
                  <a:schemeClr val="tx1"/>
                </a:solidFill>
                <a:latin typeface="Arial" panose="020B0604020202020204" pitchFamily="34" charset="0"/>
                <a:cs typeface="Arial" panose="020B0604020202020204" pitchFamily="34" charset="0"/>
              </a:rPr>
              <a:t>&gt; &lt;</a:t>
            </a:r>
            <a:r>
              <a:rPr lang="es-AR" sz="3200" b="1" dirty="0" err="1">
                <a:solidFill>
                  <a:schemeClr val="tx1"/>
                </a:solidFill>
                <a:latin typeface="Arial" panose="020B0604020202020204" pitchFamily="34" charset="0"/>
                <a:cs typeface="Arial" panose="020B0604020202020204" pitchFamily="34" charset="0"/>
              </a:rPr>
              <a:t>flex-wrap</a:t>
            </a:r>
            <a:r>
              <a:rPr lang="es-AR" sz="3200" b="1" dirty="0">
                <a:solidFill>
                  <a:schemeClr val="tx1"/>
                </a:solidFill>
                <a:latin typeface="Arial" panose="020B0604020202020204" pitchFamily="34" charset="0"/>
                <a:cs typeface="Arial" panose="020B0604020202020204" pitchFamily="34" charset="0"/>
              </a:rPr>
              <a:t>&gt;;</a:t>
            </a:r>
          </a:p>
          <a:p>
            <a:pPr marL="0" indent="0">
              <a:buNone/>
            </a:pPr>
            <a:r>
              <a:rPr lang="es-AR" sz="3200" b="1" dirty="0">
                <a:solidFill>
                  <a:schemeClr val="tx1"/>
                </a:solidFill>
                <a:latin typeface="Arial" panose="020B0604020202020204" pitchFamily="34" charset="0"/>
                <a:cs typeface="Arial" panose="020B0604020202020204" pitchFamily="34" charset="0"/>
              </a:rPr>
              <a:t>	</a:t>
            </a:r>
          </a:p>
        </p:txBody>
      </p:sp>
      <p:sp>
        <p:nvSpPr>
          <p:cNvPr id="2" name="CuadroTexto 1">
            <a:extLst>
              <a:ext uri="{FF2B5EF4-FFF2-40B4-BE49-F238E27FC236}">
                <a16:creationId xmlns:a16="http://schemas.microsoft.com/office/drawing/2014/main" id="{D0636F5C-FADD-4DA4-A570-577F71EAB71E}"/>
              </a:ext>
            </a:extLst>
          </p:cNvPr>
          <p:cNvSpPr txBox="1"/>
          <p:nvPr/>
        </p:nvSpPr>
        <p:spPr>
          <a:xfrm>
            <a:off x="1" y="422031"/>
            <a:ext cx="12192000" cy="769441"/>
          </a:xfrm>
          <a:prstGeom prst="rect">
            <a:avLst/>
          </a:prstGeom>
          <a:noFill/>
        </p:spPr>
        <p:txBody>
          <a:bodyPr wrap="square" rtlCol="0">
            <a:spAutoFit/>
          </a:bodyPr>
          <a:lstStyle/>
          <a:p>
            <a:pPr algn="ctr"/>
            <a:r>
              <a:rPr lang="es-AR" sz="4400" b="1" dirty="0">
                <a:effectLst>
                  <a:outerShdw blurRad="38100" dist="38100" dir="2700000" algn="tl">
                    <a:srgbClr val="000000">
                      <a:alpha val="43137"/>
                    </a:srgbClr>
                  </a:outerShdw>
                </a:effectLst>
              </a:rPr>
              <a:t>  Flex-box</a:t>
            </a:r>
            <a:endParaRPr lang="es-AR"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6317400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4" name="Marcador de contenido 2">
            <a:extLst>
              <a:ext uri="{FF2B5EF4-FFF2-40B4-BE49-F238E27FC236}">
                <a16:creationId xmlns:a16="http://schemas.microsoft.com/office/drawing/2014/main" id="{6A67B40A-CEF3-45CA-B7BD-94889C1DE596}"/>
              </a:ext>
            </a:extLst>
          </p:cNvPr>
          <p:cNvSpPr txBox="1">
            <a:spLocks/>
          </p:cNvSpPr>
          <p:nvPr/>
        </p:nvSpPr>
        <p:spPr>
          <a:xfrm>
            <a:off x="218662" y="1364566"/>
            <a:ext cx="11655286" cy="5493434"/>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buNone/>
            </a:pPr>
            <a:r>
              <a:rPr lang="es-AR" b="1" dirty="0" err="1">
                <a:solidFill>
                  <a:schemeClr val="tx1"/>
                </a:solidFill>
                <a:highlight>
                  <a:srgbClr val="FFFF00"/>
                </a:highlight>
                <a:latin typeface="Arial" panose="020B0604020202020204" pitchFamily="34" charset="0"/>
                <a:cs typeface="Arial" panose="020B0604020202020204" pitchFamily="34" charset="0"/>
              </a:rPr>
              <a:t>align-content</a:t>
            </a:r>
            <a:r>
              <a:rPr lang="es-AR" b="1" dirty="0">
                <a:solidFill>
                  <a:schemeClr val="tx1"/>
                </a:solidFill>
                <a:highlight>
                  <a:srgbClr val="FFFF00"/>
                </a:highlight>
                <a:latin typeface="Arial" panose="020B0604020202020204" pitchFamily="34" charset="0"/>
                <a:cs typeface="Arial" panose="020B0604020202020204" pitchFamily="34" charset="0"/>
              </a:rPr>
              <a:t>:</a:t>
            </a:r>
            <a:r>
              <a:rPr lang="es-AR" b="1" dirty="0">
                <a:solidFill>
                  <a:schemeClr val="tx1"/>
                </a:solidFill>
                <a:latin typeface="Arial" panose="020B0604020202020204" pitchFamily="34" charset="0"/>
                <a:cs typeface="Arial" panose="020B0604020202020204" pitchFamily="34" charset="0"/>
              </a:rPr>
              <a:t> </a:t>
            </a:r>
            <a:r>
              <a:rPr lang="es-AR" dirty="0">
                <a:solidFill>
                  <a:schemeClr val="tx1"/>
                </a:solidFill>
                <a:latin typeface="Arial" panose="020B0604020202020204" pitchFamily="34" charset="0"/>
                <a:cs typeface="Arial" panose="020B0604020202020204" pitchFamily="34" charset="0"/>
              </a:rPr>
              <a:t>ajusta las líneas dentro de un contenedor </a:t>
            </a:r>
            <a:r>
              <a:rPr lang="es-AR" dirty="0" err="1">
                <a:solidFill>
                  <a:schemeClr val="tx1"/>
                </a:solidFill>
                <a:latin typeface="Arial" panose="020B0604020202020204" pitchFamily="34" charset="0"/>
                <a:cs typeface="Arial" panose="020B0604020202020204" pitchFamily="34" charset="0"/>
              </a:rPr>
              <a:t>flex</a:t>
            </a:r>
            <a:r>
              <a:rPr lang="es-AR" dirty="0">
                <a:solidFill>
                  <a:schemeClr val="tx1"/>
                </a:solidFill>
                <a:latin typeface="Arial" panose="020B0604020202020204" pitchFamily="34" charset="0"/>
                <a:cs typeface="Arial" panose="020B0604020202020204" pitchFamily="34" charset="0"/>
              </a:rPr>
              <a:t>.</a:t>
            </a:r>
          </a:p>
          <a:p>
            <a:pPr marL="342900">
              <a:buFont typeface="Wingdings" panose="05000000000000000000" pitchFamily="2" charset="2"/>
              <a:buChar char="v"/>
            </a:pPr>
            <a:r>
              <a:rPr lang="es-AR" b="1" dirty="0" err="1">
                <a:solidFill>
                  <a:schemeClr val="tx1"/>
                </a:solidFill>
                <a:latin typeface="Arial" panose="020B0604020202020204" pitchFamily="34" charset="0"/>
                <a:cs typeface="Arial" panose="020B0604020202020204" pitchFamily="34" charset="0"/>
              </a:rPr>
              <a:t>flex-start</a:t>
            </a:r>
            <a:r>
              <a:rPr lang="es-AR" b="1" dirty="0">
                <a:solidFill>
                  <a:schemeClr val="tx1"/>
                </a:solidFill>
                <a:latin typeface="Arial" panose="020B0604020202020204" pitchFamily="34" charset="0"/>
                <a:cs typeface="Arial" panose="020B0604020202020204" pitchFamily="34" charset="0"/>
              </a:rPr>
              <a:t>: </a:t>
            </a:r>
            <a:r>
              <a:rPr lang="es-AR" dirty="0">
                <a:solidFill>
                  <a:schemeClr val="tx1"/>
                </a:solidFill>
                <a:latin typeface="Arial" panose="020B0604020202020204" pitchFamily="34" charset="0"/>
                <a:cs typeface="Arial" panose="020B0604020202020204" pitchFamily="34" charset="0"/>
              </a:rPr>
              <a:t>las líneas son ajustadas a partir del final del eje transversal. El borde transversal de inicio de la primera línea y el del contenedor </a:t>
            </a:r>
            <a:r>
              <a:rPr lang="es-AR" dirty="0" err="1">
                <a:solidFill>
                  <a:schemeClr val="tx1"/>
                </a:solidFill>
                <a:latin typeface="Arial" panose="020B0604020202020204" pitchFamily="34" charset="0"/>
                <a:cs typeface="Arial" panose="020B0604020202020204" pitchFamily="34" charset="0"/>
              </a:rPr>
              <a:t>flex</a:t>
            </a:r>
            <a:r>
              <a:rPr lang="es-AR" dirty="0">
                <a:solidFill>
                  <a:schemeClr val="tx1"/>
                </a:solidFill>
                <a:latin typeface="Arial" panose="020B0604020202020204" pitchFamily="34" charset="0"/>
                <a:cs typeface="Arial" panose="020B0604020202020204" pitchFamily="34" charset="0"/>
              </a:rPr>
              <a:t> quedan unidos.</a:t>
            </a:r>
          </a:p>
          <a:p>
            <a:pPr marL="342900">
              <a:buFont typeface="Wingdings" panose="05000000000000000000" pitchFamily="2" charset="2"/>
              <a:buChar char="v"/>
            </a:pPr>
            <a:r>
              <a:rPr lang="es-AR" b="1" dirty="0" err="1">
                <a:solidFill>
                  <a:schemeClr val="tx1"/>
                </a:solidFill>
                <a:latin typeface="Arial" panose="020B0604020202020204" pitchFamily="34" charset="0"/>
                <a:cs typeface="Arial" panose="020B0604020202020204" pitchFamily="34" charset="0"/>
              </a:rPr>
              <a:t>flex-end</a:t>
            </a:r>
            <a:r>
              <a:rPr lang="es-AR" b="1" dirty="0">
                <a:solidFill>
                  <a:schemeClr val="tx1"/>
                </a:solidFill>
                <a:latin typeface="Arial" panose="020B0604020202020204" pitchFamily="34" charset="0"/>
                <a:cs typeface="Arial" panose="020B0604020202020204" pitchFamily="34" charset="0"/>
              </a:rPr>
              <a:t>:</a:t>
            </a:r>
            <a:r>
              <a:rPr lang="es-AR" dirty="0">
                <a:solidFill>
                  <a:schemeClr val="tx1"/>
                </a:solidFill>
                <a:latin typeface="Arial" panose="020B0604020202020204" pitchFamily="34" charset="0"/>
                <a:cs typeface="Arial" panose="020B0604020202020204" pitchFamily="34" charset="0"/>
              </a:rPr>
              <a:t> las líneas son ajustadas a partir del final del eje transversal. El borde transversal final de la última línea y el del contenedor </a:t>
            </a:r>
            <a:r>
              <a:rPr lang="es-AR" dirty="0" err="1">
                <a:solidFill>
                  <a:schemeClr val="tx1"/>
                </a:solidFill>
                <a:latin typeface="Arial" panose="020B0604020202020204" pitchFamily="34" charset="0"/>
                <a:cs typeface="Arial" panose="020B0604020202020204" pitchFamily="34" charset="0"/>
              </a:rPr>
              <a:t>flex</a:t>
            </a:r>
            <a:r>
              <a:rPr lang="es-AR" dirty="0">
                <a:solidFill>
                  <a:schemeClr val="tx1"/>
                </a:solidFill>
                <a:latin typeface="Arial" panose="020B0604020202020204" pitchFamily="34" charset="0"/>
                <a:cs typeface="Arial" panose="020B0604020202020204" pitchFamily="34" charset="0"/>
              </a:rPr>
              <a:t> quedan unidos.</a:t>
            </a:r>
          </a:p>
          <a:p>
            <a:pPr marL="342900">
              <a:buFont typeface="Wingdings" panose="05000000000000000000" pitchFamily="2" charset="2"/>
              <a:buChar char="v"/>
            </a:pPr>
            <a:r>
              <a:rPr lang="es-AR" b="1" dirty="0">
                <a:solidFill>
                  <a:schemeClr val="tx1"/>
                </a:solidFill>
                <a:latin typeface="Arial" panose="020B0604020202020204" pitchFamily="34" charset="0"/>
                <a:cs typeface="Arial" panose="020B0604020202020204" pitchFamily="34" charset="0"/>
              </a:rPr>
              <a:t>center: </a:t>
            </a:r>
            <a:r>
              <a:rPr lang="es-AR" dirty="0">
                <a:solidFill>
                  <a:schemeClr val="tx1"/>
                </a:solidFill>
                <a:latin typeface="Arial" panose="020B0604020202020204" pitchFamily="34" charset="0"/>
                <a:cs typeface="Arial" panose="020B0604020202020204" pitchFamily="34" charset="0"/>
              </a:rPr>
              <a:t>las líneas son ajustadas hacia el centro del contenedor </a:t>
            </a:r>
            <a:r>
              <a:rPr lang="es-AR" dirty="0" err="1">
                <a:solidFill>
                  <a:schemeClr val="tx1"/>
                </a:solidFill>
                <a:latin typeface="Arial" panose="020B0604020202020204" pitchFamily="34" charset="0"/>
                <a:cs typeface="Arial" panose="020B0604020202020204" pitchFamily="34" charset="0"/>
              </a:rPr>
              <a:t>flex</a:t>
            </a:r>
            <a:r>
              <a:rPr lang="es-AR" dirty="0">
                <a:solidFill>
                  <a:schemeClr val="tx1"/>
                </a:solidFill>
                <a:latin typeface="Arial" panose="020B0604020202020204" pitchFamily="34" charset="0"/>
                <a:cs typeface="Arial" panose="020B0604020202020204" pitchFamily="34" charset="0"/>
              </a:rPr>
              <a:t>. Las líneas son unidas entre si, y centradas dentro del contenedor.</a:t>
            </a:r>
          </a:p>
          <a:p>
            <a:pPr marL="342900">
              <a:buFont typeface="Wingdings" panose="05000000000000000000" pitchFamily="2" charset="2"/>
              <a:buChar char="v"/>
            </a:pPr>
            <a:endParaRPr lang="es-AR" sz="2400" b="1" dirty="0">
              <a:solidFill>
                <a:schemeClr val="tx1"/>
              </a:solidFill>
              <a:latin typeface="Arial" panose="020B0604020202020204" pitchFamily="34" charset="0"/>
              <a:cs typeface="Arial" panose="020B0604020202020204" pitchFamily="34" charset="0"/>
            </a:endParaRPr>
          </a:p>
        </p:txBody>
      </p:sp>
      <p:sp>
        <p:nvSpPr>
          <p:cNvPr id="2" name="CuadroTexto 1">
            <a:extLst>
              <a:ext uri="{FF2B5EF4-FFF2-40B4-BE49-F238E27FC236}">
                <a16:creationId xmlns:a16="http://schemas.microsoft.com/office/drawing/2014/main" id="{D0636F5C-FADD-4DA4-A570-577F71EAB71E}"/>
              </a:ext>
            </a:extLst>
          </p:cNvPr>
          <p:cNvSpPr txBox="1"/>
          <p:nvPr/>
        </p:nvSpPr>
        <p:spPr>
          <a:xfrm>
            <a:off x="1" y="422031"/>
            <a:ext cx="12192000" cy="769441"/>
          </a:xfrm>
          <a:prstGeom prst="rect">
            <a:avLst/>
          </a:prstGeom>
          <a:noFill/>
        </p:spPr>
        <p:txBody>
          <a:bodyPr wrap="square" rtlCol="0">
            <a:spAutoFit/>
          </a:bodyPr>
          <a:lstStyle/>
          <a:p>
            <a:pPr algn="ctr"/>
            <a:r>
              <a:rPr lang="es-AR" sz="4400" b="1" dirty="0">
                <a:effectLst>
                  <a:outerShdw blurRad="38100" dist="38100" dir="2700000" algn="tl">
                    <a:srgbClr val="000000">
                      <a:alpha val="43137"/>
                    </a:srgbClr>
                  </a:outerShdw>
                </a:effectLst>
              </a:rPr>
              <a:t>  Flex-box</a:t>
            </a:r>
            <a:endParaRPr lang="es-AR"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5871716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4" name="Marcador de contenido 2">
            <a:extLst>
              <a:ext uri="{FF2B5EF4-FFF2-40B4-BE49-F238E27FC236}">
                <a16:creationId xmlns:a16="http://schemas.microsoft.com/office/drawing/2014/main" id="{6A67B40A-CEF3-45CA-B7BD-94889C1DE596}"/>
              </a:ext>
            </a:extLst>
          </p:cNvPr>
          <p:cNvSpPr txBox="1">
            <a:spLocks/>
          </p:cNvSpPr>
          <p:nvPr/>
        </p:nvSpPr>
        <p:spPr>
          <a:xfrm>
            <a:off x="238539" y="1364566"/>
            <a:ext cx="11675165" cy="5493434"/>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buFont typeface="Arial"/>
              <a:buNone/>
            </a:pPr>
            <a:r>
              <a:rPr lang="es-AR" sz="3200" dirty="0">
                <a:solidFill>
                  <a:schemeClr val="tx1"/>
                </a:solidFill>
                <a:latin typeface="Arial" panose="020B0604020202020204" pitchFamily="34" charset="0"/>
                <a:cs typeface="Arial" panose="020B0604020202020204" pitchFamily="34" charset="0"/>
              </a:rPr>
              <a:t>Las medidas en CSS se emplean para definir la altura, el ancho, los márgenes de los elementos y para establecer el tamaño de letra del texto. Todas las medidas se indican como un valor numérico entero o decimal seguido de una unidad de medida (sin ningún espacio en blanco entre el número y la unidad de medida).</a:t>
            </a:r>
          </a:p>
          <a:p>
            <a:pPr marL="0" indent="0">
              <a:buFont typeface="Arial"/>
              <a:buNone/>
            </a:pPr>
            <a:r>
              <a:rPr lang="es-AR" sz="3200" dirty="0">
                <a:solidFill>
                  <a:schemeClr val="tx1"/>
                </a:solidFill>
                <a:latin typeface="Arial" panose="020B0604020202020204" pitchFamily="34" charset="0"/>
                <a:cs typeface="Arial" panose="020B0604020202020204" pitchFamily="34" charset="0"/>
              </a:rPr>
              <a:t>CSS divide las unidades de medida en dos grupos: </a:t>
            </a:r>
            <a:r>
              <a:rPr lang="es-AR" sz="3200" b="1" dirty="0">
                <a:solidFill>
                  <a:schemeClr val="tx1"/>
                </a:solidFill>
                <a:latin typeface="Arial" panose="020B0604020202020204" pitchFamily="34" charset="0"/>
                <a:cs typeface="Arial" panose="020B0604020202020204" pitchFamily="34" charset="0"/>
              </a:rPr>
              <a:t>absolutas</a:t>
            </a:r>
            <a:r>
              <a:rPr lang="es-AR" sz="3200" dirty="0">
                <a:solidFill>
                  <a:schemeClr val="tx1"/>
                </a:solidFill>
                <a:latin typeface="Arial" panose="020B0604020202020204" pitchFamily="34" charset="0"/>
                <a:cs typeface="Arial" panose="020B0604020202020204" pitchFamily="34" charset="0"/>
              </a:rPr>
              <a:t> y </a:t>
            </a:r>
            <a:r>
              <a:rPr lang="es-AR" sz="3200" b="1" dirty="0">
                <a:solidFill>
                  <a:schemeClr val="tx1"/>
                </a:solidFill>
                <a:latin typeface="Arial" panose="020B0604020202020204" pitchFamily="34" charset="0"/>
                <a:cs typeface="Arial" panose="020B0604020202020204" pitchFamily="34" charset="0"/>
              </a:rPr>
              <a:t>relativas</a:t>
            </a:r>
            <a:r>
              <a:rPr lang="es-AR" sz="3200" dirty="0">
                <a:solidFill>
                  <a:schemeClr val="tx1"/>
                </a:solidFill>
                <a:latin typeface="Arial" panose="020B0604020202020204" pitchFamily="34" charset="0"/>
                <a:cs typeface="Arial" panose="020B0604020202020204" pitchFamily="34" charset="0"/>
              </a:rPr>
              <a:t>. </a:t>
            </a:r>
            <a:endParaRPr lang="es-AR" sz="2400" dirty="0">
              <a:solidFill>
                <a:schemeClr val="tx1"/>
              </a:solidFill>
              <a:latin typeface="Arial" panose="020B0604020202020204" pitchFamily="34" charset="0"/>
              <a:cs typeface="Arial" panose="020B0604020202020204" pitchFamily="34" charset="0"/>
            </a:endParaRPr>
          </a:p>
        </p:txBody>
      </p:sp>
      <p:sp>
        <p:nvSpPr>
          <p:cNvPr id="2" name="CuadroTexto 1">
            <a:extLst>
              <a:ext uri="{FF2B5EF4-FFF2-40B4-BE49-F238E27FC236}">
                <a16:creationId xmlns:a16="http://schemas.microsoft.com/office/drawing/2014/main" id="{D0636F5C-FADD-4DA4-A570-577F71EAB71E}"/>
              </a:ext>
            </a:extLst>
          </p:cNvPr>
          <p:cNvSpPr txBox="1"/>
          <p:nvPr/>
        </p:nvSpPr>
        <p:spPr>
          <a:xfrm>
            <a:off x="1" y="422031"/>
            <a:ext cx="12192000" cy="769441"/>
          </a:xfrm>
          <a:prstGeom prst="rect">
            <a:avLst/>
          </a:prstGeom>
          <a:noFill/>
        </p:spPr>
        <p:txBody>
          <a:bodyPr wrap="square" rtlCol="0">
            <a:spAutoFit/>
          </a:bodyPr>
          <a:lstStyle/>
          <a:p>
            <a:pPr algn="ctr"/>
            <a:r>
              <a:rPr lang="es-AR" sz="4400" b="1" dirty="0">
                <a:effectLst>
                  <a:outerShdw blurRad="38100" dist="38100" dir="2700000" algn="tl">
                    <a:srgbClr val="000000">
                      <a:alpha val="43137"/>
                    </a:srgbClr>
                  </a:outerShdw>
                </a:effectLst>
              </a:rPr>
              <a:t>Medidas</a:t>
            </a:r>
            <a:endParaRPr lang="es-AR"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8124712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4" name="Marcador de contenido 2">
            <a:extLst>
              <a:ext uri="{FF2B5EF4-FFF2-40B4-BE49-F238E27FC236}">
                <a16:creationId xmlns:a16="http://schemas.microsoft.com/office/drawing/2014/main" id="{6A67B40A-CEF3-45CA-B7BD-94889C1DE596}"/>
              </a:ext>
            </a:extLst>
          </p:cNvPr>
          <p:cNvSpPr txBox="1">
            <a:spLocks/>
          </p:cNvSpPr>
          <p:nvPr/>
        </p:nvSpPr>
        <p:spPr>
          <a:xfrm>
            <a:off x="218662" y="1364566"/>
            <a:ext cx="11655286" cy="5493434"/>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buNone/>
            </a:pPr>
            <a:r>
              <a:rPr lang="es-AR" b="1" dirty="0" err="1">
                <a:solidFill>
                  <a:schemeClr val="tx1"/>
                </a:solidFill>
                <a:highlight>
                  <a:srgbClr val="FFFF00"/>
                </a:highlight>
                <a:latin typeface="Arial" panose="020B0604020202020204" pitchFamily="34" charset="0"/>
                <a:cs typeface="Arial" panose="020B0604020202020204" pitchFamily="34" charset="0"/>
              </a:rPr>
              <a:t>align-content</a:t>
            </a:r>
            <a:r>
              <a:rPr lang="es-AR" b="1" dirty="0">
                <a:solidFill>
                  <a:schemeClr val="tx1"/>
                </a:solidFill>
                <a:highlight>
                  <a:srgbClr val="FFFF00"/>
                </a:highlight>
                <a:latin typeface="Arial" panose="020B0604020202020204" pitchFamily="34" charset="0"/>
                <a:cs typeface="Arial" panose="020B0604020202020204" pitchFamily="34" charset="0"/>
              </a:rPr>
              <a:t>:</a:t>
            </a:r>
            <a:r>
              <a:rPr lang="es-AR" b="1" dirty="0">
                <a:solidFill>
                  <a:schemeClr val="tx1"/>
                </a:solidFill>
                <a:latin typeface="Arial" panose="020B0604020202020204" pitchFamily="34" charset="0"/>
                <a:cs typeface="Arial" panose="020B0604020202020204" pitchFamily="34" charset="0"/>
              </a:rPr>
              <a:t> </a:t>
            </a:r>
          </a:p>
          <a:p>
            <a:pPr marL="342900">
              <a:buFont typeface="Wingdings" panose="05000000000000000000" pitchFamily="2" charset="2"/>
              <a:buChar char="v"/>
            </a:pPr>
            <a:r>
              <a:rPr lang="es-AR" b="1" dirty="0" err="1">
                <a:solidFill>
                  <a:schemeClr val="tx1"/>
                </a:solidFill>
                <a:latin typeface="Arial" panose="020B0604020202020204" pitchFamily="34" charset="0"/>
                <a:cs typeface="Arial" panose="020B0604020202020204" pitchFamily="34" charset="0"/>
              </a:rPr>
              <a:t>space-between</a:t>
            </a:r>
            <a:r>
              <a:rPr lang="es-AR" b="1" dirty="0">
                <a:solidFill>
                  <a:schemeClr val="tx1"/>
                </a:solidFill>
                <a:latin typeface="Arial" panose="020B0604020202020204" pitchFamily="34" charset="0"/>
                <a:cs typeface="Arial" panose="020B0604020202020204" pitchFamily="34" charset="0"/>
              </a:rPr>
              <a:t>: </a:t>
            </a:r>
            <a:r>
              <a:rPr lang="es-AR" dirty="0">
                <a:solidFill>
                  <a:schemeClr val="tx1"/>
                </a:solidFill>
                <a:latin typeface="Arial" panose="020B0604020202020204" pitchFamily="34" charset="0"/>
                <a:cs typeface="Arial" panose="020B0604020202020204" pitchFamily="34" charset="0"/>
              </a:rPr>
              <a:t>las líneas son distribuidas de manera uniforme en el contenedor </a:t>
            </a:r>
            <a:r>
              <a:rPr lang="es-AR" dirty="0" err="1">
                <a:solidFill>
                  <a:schemeClr val="tx1"/>
                </a:solidFill>
                <a:latin typeface="Arial" panose="020B0604020202020204" pitchFamily="34" charset="0"/>
                <a:cs typeface="Arial" panose="020B0604020202020204" pitchFamily="34" charset="0"/>
              </a:rPr>
              <a:t>flex</a:t>
            </a:r>
            <a:r>
              <a:rPr lang="es-AR" dirty="0">
                <a:solidFill>
                  <a:schemeClr val="tx1"/>
                </a:solidFill>
                <a:latin typeface="Arial" panose="020B0604020202020204" pitchFamily="34" charset="0"/>
                <a:cs typeface="Arial" panose="020B0604020202020204" pitchFamily="34" charset="0"/>
              </a:rPr>
              <a:t>. El espaciado entre cualquier par de elementos adyacentes es el mismo. Los bordes transversales de inicio y de fin del </a:t>
            </a:r>
            <a:r>
              <a:rPr lang="es-AR" dirty="0" err="1">
                <a:solidFill>
                  <a:schemeClr val="tx1"/>
                </a:solidFill>
                <a:latin typeface="Arial" panose="020B0604020202020204" pitchFamily="34" charset="0"/>
                <a:cs typeface="Arial" panose="020B0604020202020204" pitchFamily="34" charset="0"/>
              </a:rPr>
              <a:t>contedor</a:t>
            </a:r>
            <a:r>
              <a:rPr lang="es-AR" dirty="0">
                <a:solidFill>
                  <a:schemeClr val="tx1"/>
                </a:solidFill>
                <a:latin typeface="Arial" panose="020B0604020202020204" pitchFamily="34" charset="0"/>
                <a:cs typeface="Arial" panose="020B0604020202020204" pitchFamily="34" charset="0"/>
              </a:rPr>
              <a:t> son unidos a los bordes de la primera y la última línea.</a:t>
            </a:r>
          </a:p>
          <a:p>
            <a:pPr marL="342900">
              <a:buFont typeface="Wingdings" panose="05000000000000000000" pitchFamily="2" charset="2"/>
              <a:buChar char="v"/>
            </a:pPr>
            <a:r>
              <a:rPr lang="es-AR" b="1" dirty="0" err="1">
                <a:solidFill>
                  <a:schemeClr val="tx1"/>
                </a:solidFill>
                <a:latin typeface="Arial" panose="020B0604020202020204" pitchFamily="34" charset="0"/>
                <a:cs typeface="Arial" panose="020B0604020202020204" pitchFamily="34" charset="0"/>
              </a:rPr>
              <a:t>space-around</a:t>
            </a:r>
            <a:r>
              <a:rPr lang="es-AR" b="1" dirty="0">
                <a:solidFill>
                  <a:schemeClr val="tx1"/>
                </a:solidFill>
                <a:latin typeface="Arial" panose="020B0604020202020204" pitchFamily="34" charset="0"/>
                <a:cs typeface="Arial" panose="020B0604020202020204" pitchFamily="34" charset="0"/>
              </a:rPr>
              <a:t>: </a:t>
            </a:r>
            <a:r>
              <a:rPr lang="es-AR" dirty="0">
                <a:solidFill>
                  <a:schemeClr val="tx1"/>
                </a:solidFill>
                <a:latin typeface="Arial" panose="020B0604020202020204" pitchFamily="34" charset="0"/>
                <a:cs typeface="Arial" panose="020B0604020202020204" pitchFamily="34" charset="0"/>
              </a:rPr>
              <a:t>las líneas son distribuidas uniformemente de modo que el espacio entre cualquier par de elementos </a:t>
            </a:r>
            <a:r>
              <a:rPr lang="es-AR" dirty="0" err="1">
                <a:solidFill>
                  <a:schemeClr val="tx1"/>
                </a:solidFill>
                <a:latin typeface="Arial" panose="020B0604020202020204" pitchFamily="34" charset="0"/>
                <a:cs typeface="Arial" panose="020B0604020202020204" pitchFamily="34" charset="0"/>
              </a:rPr>
              <a:t>adyasentes</a:t>
            </a:r>
            <a:r>
              <a:rPr lang="es-AR" dirty="0">
                <a:solidFill>
                  <a:schemeClr val="tx1"/>
                </a:solidFill>
                <a:latin typeface="Arial" panose="020B0604020202020204" pitchFamily="34" charset="0"/>
                <a:cs typeface="Arial" panose="020B0604020202020204" pitchFamily="34" charset="0"/>
              </a:rPr>
              <a:t> sea el mismo. El espacio vacío antes de la primera línea y el espacio después de la última es igual a la mitad del espacio entre los elementos.</a:t>
            </a:r>
          </a:p>
          <a:p>
            <a:pPr marL="342900">
              <a:buFont typeface="Wingdings" panose="05000000000000000000" pitchFamily="2" charset="2"/>
              <a:buChar char="v"/>
            </a:pPr>
            <a:r>
              <a:rPr lang="es-AR" b="1" dirty="0" err="1">
                <a:solidFill>
                  <a:schemeClr val="tx1"/>
                </a:solidFill>
                <a:latin typeface="Arial" panose="020B0604020202020204" pitchFamily="34" charset="0"/>
                <a:cs typeface="Arial" panose="020B0604020202020204" pitchFamily="34" charset="0"/>
              </a:rPr>
              <a:t>stretch</a:t>
            </a:r>
            <a:r>
              <a:rPr lang="es-AR" b="1" dirty="0">
                <a:solidFill>
                  <a:schemeClr val="tx1"/>
                </a:solidFill>
                <a:latin typeface="Arial" panose="020B0604020202020204" pitchFamily="34" charset="0"/>
                <a:cs typeface="Arial" panose="020B0604020202020204" pitchFamily="34" charset="0"/>
              </a:rPr>
              <a:t>:</a:t>
            </a:r>
            <a:r>
              <a:rPr lang="es-AR" dirty="0">
                <a:solidFill>
                  <a:schemeClr val="tx1"/>
                </a:solidFill>
                <a:latin typeface="Arial" panose="020B0604020202020204" pitchFamily="34" charset="0"/>
                <a:cs typeface="Arial" panose="020B0604020202020204" pitchFamily="34" charset="0"/>
              </a:rPr>
              <a:t> las líneas son estiradas para usar el espacio sobrante.</a:t>
            </a:r>
          </a:p>
          <a:p>
            <a:pPr marL="342900">
              <a:buFont typeface="Wingdings" panose="05000000000000000000" pitchFamily="2" charset="2"/>
              <a:buChar char="v"/>
            </a:pPr>
            <a:endParaRPr lang="es-AR" sz="2400" b="1" dirty="0">
              <a:solidFill>
                <a:schemeClr val="tx1"/>
              </a:solidFill>
              <a:latin typeface="Arial" panose="020B0604020202020204" pitchFamily="34" charset="0"/>
              <a:cs typeface="Arial" panose="020B0604020202020204" pitchFamily="34" charset="0"/>
            </a:endParaRPr>
          </a:p>
        </p:txBody>
      </p:sp>
      <p:sp>
        <p:nvSpPr>
          <p:cNvPr id="2" name="CuadroTexto 1">
            <a:extLst>
              <a:ext uri="{FF2B5EF4-FFF2-40B4-BE49-F238E27FC236}">
                <a16:creationId xmlns:a16="http://schemas.microsoft.com/office/drawing/2014/main" id="{D0636F5C-FADD-4DA4-A570-577F71EAB71E}"/>
              </a:ext>
            </a:extLst>
          </p:cNvPr>
          <p:cNvSpPr txBox="1"/>
          <p:nvPr/>
        </p:nvSpPr>
        <p:spPr>
          <a:xfrm>
            <a:off x="1" y="422031"/>
            <a:ext cx="12192000" cy="769441"/>
          </a:xfrm>
          <a:prstGeom prst="rect">
            <a:avLst/>
          </a:prstGeom>
          <a:noFill/>
        </p:spPr>
        <p:txBody>
          <a:bodyPr wrap="square" rtlCol="0">
            <a:spAutoFit/>
          </a:bodyPr>
          <a:lstStyle/>
          <a:p>
            <a:pPr algn="ctr"/>
            <a:r>
              <a:rPr lang="es-AR" sz="4400" b="1" dirty="0">
                <a:effectLst>
                  <a:outerShdw blurRad="38100" dist="38100" dir="2700000" algn="tl">
                    <a:srgbClr val="000000">
                      <a:alpha val="43137"/>
                    </a:srgbClr>
                  </a:outerShdw>
                </a:effectLst>
              </a:rPr>
              <a:t>  Flex-box</a:t>
            </a:r>
            <a:endParaRPr lang="es-AR"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8250833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4" name="Marcador de contenido 2">
            <a:extLst>
              <a:ext uri="{FF2B5EF4-FFF2-40B4-BE49-F238E27FC236}">
                <a16:creationId xmlns:a16="http://schemas.microsoft.com/office/drawing/2014/main" id="{6A67B40A-CEF3-45CA-B7BD-94889C1DE596}"/>
              </a:ext>
            </a:extLst>
          </p:cNvPr>
          <p:cNvSpPr txBox="1">
            <a:spLocks/>
          </p:cNvSpPr>
          <p:nvPr/>
        </p:nvSpPr>
        <p:spPr>
          <a:xfrm>
            <a:off x="375750" y="2288809"/>
            <a:ext cx="11690253" cy="511253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indent="-457200">
              <a:buFont typeface="Wingdings" panose="05000000000000000000" pitchFamily="2" charset="2"/>
              <a:buChar char="ü"/>
            </a:pPr>
            <a:r>
              <a:rPr lang="es-AR" sz="4000" b="1" u="sng" dirty="0">
                <a:solidFill>
                  <a:schemeClr val="accent5">
                    <a:lumMod val="75000"/>
                  </a:schemeClr>
                </a:solidFill>
                <a:hlinkClick r:id="rId3">
                  <a:extLst>
                    <a:ext uri="{A12FA001-AC4F-418D-AE19-62706E023703}">
                      <ahyp:hlinkClr xmlns:ahyp="http://schemas.microsoft.com/office/drawing/2018/hyperlinkcolor" val="tx"/>
                    </a:ext>
                  </a:extLst>
                </a:hlinkClick>
              </a:rPr>
              <a:t>https://flukeout.github.io</a:t>
            </a:r>
          </a:p>
          <a:p>
            <a:pPr indent="-457200">
              <a:buFont typeface="Wingdings" panose="05000000000000000000" pitchFamily="2" charset="2"/>
              <a:buChar char="ü"/>
            </a:pPr>
            <a:r>
              <a:rPr lang="es-AR" sz="4000" b="1" u="sng" dirty="0">
                <a:solidFill>
                  <a:schemeClr val="accent5">
                    <a:lumMod val="75000"/>
                  </a:schemeClr>
                </a:solidFill>
              </a:rPr>
              <a:t>http://cssgridgarden.com</a:t>
            </a:r>
            <a:endParaRPr lang="es-AR" sz="4000" b="1" u="sng" dirty="0">
              <a:solidFill>
                <a:schemeClr val="accent5">
                  <a:lumMod val="75000"/>
                </a:schemeClr>
              </a:solidFill>
              <a:hlinkClick r:id="rId3">
                <a:extLst>
                  <a:ext uri="{A12FA001-AC4F-418D-AE19-62706E023703}">
                    <ahyp:hlinkClr xmlns:ahyp="http://schemas.microsoft.com/office/drawing/2018/hyperlinkcolor" val="tx"/>
                  </a:ext>
                </a:extLst>
              </a:hlinkClick>
            </a:endParaRPr>
          </a:p>
          <a:p>
            <a:pPr indent="-457200">
              <a:buFont typeface="Wingdings" panose="05000000000000000000" pitchFamily="2" charset="2"/>
              <a:buChar char="ü"/>
            </a:pPr>
            <a:r>
              <a:rPr lang="es-AR" sz="4000" b="1" u="sng" dirty="0">
                <a:solidFill>
                  <a:schemeClr val="accent5">
                    <a:lumMod val="75000"/>
                  </a:schemeClr>
                </a:solidFill>
              </a:rPr>
              <a:t>http://www.flexboxdefense.com</a:t>
            </a:r>
          </a:p>
          <a:p>
            <a:pPr indent="-457200">
              <a:buFont typeface="Wingdings" panose="05000000000000000000" pitchFamily="2" charset="2"/>
              <a:buChar char="ü"/>
            </a:pPr>
            <a:r>
              <a:rPr lang="es-AR" sz="4000" b="1" u="sng" dirty="0">
                <a:solidFill>
                  <a:schemeClr val="accent5">
                    <a:lumMod val="75000"/>
                  </a:schemeClr>
                </a:solidFill>
              </a:rPr>
              <a:t>https://flexboxfroggy.com</a:t>
            </a:r>
          </a:p>
          <a:p>
            <a:pPr indent="-457200">
              <a:buFont typeface="Wingdings" panose="05000000000000000000" pitchFamily="2" charset="2"/>
              <a:buChar char="ü"/>
            </a:pPr>
            <a:r>
              <a:rPr lang="es-AR" sz="4000" b="1" u="sng" dirty="0">
                <a:solidFill>
                  <a:schemeClr val="accent5">
                    <a:lumMod val="75000"/>
                  </a:schemeClr>
                </a:solidFill>
                <a:hlinkClick r:id="rId4"/>
              </a:rPr>
              <a:t>https://mastery.games/flexboxzombies</a:t>
            </a:r>
            <a:endParaRPr lang="es-AR" sz="4000" b="1" u="sng" dirty="0">
              <a:solidFill>
                <a:schemeClr val="accent5">
                  <a:lumMod val="75000"/>
                </a:schemeClr>
              </a:solidFill>
            </a:endParaRPr>
          </a:p>
          <a:p>
            <a:pPr indent="-457200">
              <a:buFont typeface="Wingdings" panose="05000000000000000000" pitchFamily="2" charset="2"/>
              <a:buChar char="ü"/>
            </a:pPr>
            <a:r>
              <a:rPr lang="es-AR" sz="4000" b="1" u="sng" dirty="0">
                <a:solidFill>
                  <a:schemeClr val="accent5">
                    <a:lumMod val="75000"/>
                  </a:schemeClr>
                </a:solidFill>
              </a:rPr>
              <a:t>https://cssbattle.dev</a:t>
            </a:r>
          </a:p>
          <a:p>
            <a:pPr indent="-457200">
              <a:buFont typeface="Wingdings" panose="05000000000000000000" pitchFamily="2" charset="2"/>
              <a:buChar char="ü"/>
            </a:pPr>
            <a:endParaRPr lang="es-AR" sz="2800" dirty="0">
              <a:solidFill>
                <a:schemeClr val="tx1"/>
              </a:solidFill>
              <a:latin typeface="Arial "/>
              <a:cs typeface="Arial" panose="020B0604020202020204" pitchFamily="34" charset="0"/>
            </a:endParaRPr>
          </a:p>
        </p:txBody>
      </p:sp>
      <p:sp>
        <p:nvSpPr>
          <p:cNvPr id="2" name="CuadroTexto 1">
            <a:extLst>
              <a:ext uri="{FF2B5EF4-FFF2-40B4-BE49-F238E27FC236}">
                <a16:creationId xmlns:a16="http://schemas.microsoft.com/office/drawing/2014/main" id="{015ABDE0-4EED-4BE4-8AED-A5F470FD1ED7}"/>
              </a:ext>
            </a:extLst>
          </p:cNvPr>
          <p:cNvSpPr txBox="1"/>
          <p:nvPr/>
        </p:nvSpPr>
        <p:spPr>
          <a:xfrm>
            <a:off x="0" y="435284"/>
            <a:ext cx="12192000" cy="1323439"/>
          </a:xfrm>
          <a:prstGeom prst="rect">
            <a:avLst/>
          </a:prstGeom>
          <a:noFill/>
        </p:spPr>
        <p:txBody>
          <a:bodyPr wrap="square" rtlCol="0">
            <a:spAutoFit/>
          </a:bodyPr>
          <a:lstStyle/>
          <a:p>
            <a:pPr algn="ctr"/>
            <a:r>
              <a:rPr lang="es-AR" sz="4000" b="1" dirty="0">
                <a:effectLst>
                  <a:outerShdw blurRad="38100" dist="38100" dir="2700000" algn="tl">
                    <a:srgbClr val="000000">
                      <a:alpha val="43137"/>
                    </a:srgbClr>
                  </a:outerShdw>
                </a:effectLst>
              </a:rPr>
              <a:t>     Juegos para aprender</a:t>
            </a:r>
          </a:p>
          <a:p>
            <a:pPr algn="ctr"/>
            <a:r>
              <a:rPr lang="es-AR" sz="4000" b="1" dirty="0">
                <a:effectLst>
                  <a:outerShdw blurRad="38100" dist="38100" dir="2700000" algn="tl">
                    <a:srgbClr val="000000">
                      <a:alpha val="43137"/>
                    </a:srgbClr>
                  </a:outerShdw>
                </a:effectLst>
              </a:rPr>
              <a:t>  CSS </a:t>
            </a:r>
            <a:endParaRPr lang="es-AR"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4046002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4" name="Marcador de contenido 2">
            <a:extLst>
              <a:ext uri="{FF2B5EF4-FFF2-40B4-BE49-F238E27FC236}">
                <a16:creationId xmlns:a16="http://schemas.microsoft.com/office/drawing/2014/main" id="{6A67B40A-CEF3-45CA-B7BD-94889C1DE596}"/>
              </a:ext>
            </a:extLst>
          </p:cNvPr>
          <p:cNvSpPr txBox="1">
            <a:spLocks/>
          </p:cNvSpPr>
          <p:nvPr/>
        </p:nvSpPr>
        <p:spPr>
          <a:xfrm>
            <a:off x="238539" y="1364566"/>
            <a:ext cx="11635409" cy="5493434"/>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buNone/>
            </a:pPr>
            <a:r>
              <a:rPr lang="es-AR" sz="3200" b="1" dirty="0">
                <a:solidFill>
                  <a:schemeClr val="tx1"/>
                </a:solidFill>
                <a:highlight>
                  <a:srgbClr val="FFFF00"/>
                </a:highlight>
                <a:latin typeface="Arial" panose="020B0604020202020204" pitchFamily="34" charset="0"/>
                <a:cs typeface="Arial" panose="020B0604020202020204" pitchFamily="34" charset="0"/>
              </a:rPr>
              <a:t>Absolutas:</a:t>
            </a:r>
            <a:r>
              <a:rPr lang="es-AR" sz="3200" b="1" dirty="0">
                <a:solidFill>
                  <a:schemeClr val="tx1"/>
                </a:solidFill>
                <a:latin typeface="Arial" panose="020B0604020202020204" pitchFamily="34" charset="0"/>
                <a:cs typeface="Arial" panose="020B0604020202020204" pitchFamily="34" charset="0"/>
              </a:rPr>
              <a:t> </a:t>
            </a:r>
            <a:r>
              <a:rPr lang="es-AR" sz="3200" dirty="0">
                <a:solidFill>
                  <a:schemeClr val="tx1"/>
                </a:solidFill>
                <a:latin typeface="Arial" panose="020B0604020202020204" pitchFamily="34" charset="0"/>
                <a:cs typeface="Arial" panose="020B0604020202020204" pitchFamily="34" charset="0"/>
              </a:rPr>
              <a:t>Las unidades absolutas son medidas fijas, su valor real es directamente el valor indicado que se ve igual en todos los dispositivos. </a:t>
            </a:r>
          </a:p>
          <a:p>
            <a:pPr marL="0" indent="0">
              <a:buNone/>
            </a:pPr>
            <a:r>
              <a:rPr lang="es-AR" sz="3200" b="1" dirty="0">
                <a:solidFill>
                  <a:schemeClr val="tx1"/>
                </a:solidFill>
                <a:highlight>
                  <a:srgbClr val="FFFF00"/>
                </a:highlight>
                <a:latin typeface="Arial" panose="020B0604020202020204" pitchFamily="34" charset="0"/>
                <a:cs typeface="Arial" panose="020B0604020202020204" pitchFamily="34" charset="0"/>
              </a:rPr>
              <a:t>Relativas:</a:t>
            </a:r>
            <a:r>
              <a:rPr lang="es-AR" sz="3200" b="1" dirty="0">
                <a:solidFill>
                  <a:schemeClr val="tx1"/>
                </a:solidFill>
                <a:latin typeface="Arial" panose="020B0604020202020204" pitchFamily="34" charset="0"/>
                <a:cs typeface="Arial" panose="020B0604020202020204" pitchFamily="34" charset="0"/>
              </a:rPr>
              <a:t> </a:t>
            </a:r>
            <a:r>
              <a:rPr lang="es-AR" sz="3200" dirty="0">
                <a:solidFill>
                  <a:schemeClr val="tx1"/>
                </a:solidFill>
                <a:latin typeface="Arial" panose="020B0604020202020204" pitchFamily="34" charset="0"/>
                <a:cs typeface="Arial" panose="020B0604020202020204" pitchFamily="34" charset="0"/>
              </a:rPr>
              <a:t>Las medidas relativas definen su valor en relación con otra medida, por lo que para obtener su valor real, se debe realizar alguna operación con el valor indicado. </a:t>
            </a:r>
          </a:p>
          <a:p>
            <a:pPr marL="0" indent="0">
              <a:buFont typeface="Arial"/>
              <a:buNone/>
            </a:pPr>
            <a:r>
              <a:rPr lang="es-AR" sz="3200" b="1" dirty="0">
                <a:solidFill>
                  <a:schemeClr val="tx1"/>
                </a:solidFill>
                <a:latin typeface="Arial" panose="020B0604020202020204" pitchFamily="34" charset="0"/>
                <a:cs typeface="Arial" panose="020B0604020202020204" pitchFamily="34" charset="0"/>
              </a:rPr>
              <a:t>	</a:t>
            </a:r>
            <a:r>
              <a:rPr lang="es-AR" sz="3200" b="1" dirty="0">
                <a:solidFill>
                  <a:schemeClr val="tx1"/>
                </a:solidFill>
                <a:highlight>
                  <a:srgbClr val="FFFF00"/>
                </a:highlight>
                <a:latin typeface="Arial" panose="020B0604020202020204" pitchFamily="34" charset="0"/>
                <a:cs typeface="Arial" panose="020B0604020202020204" pitchFamily="34" charset="0"/>
              </a:rPr>
              <a:t>Flexibles:</a:t>
            </a:r>
            <a:r>
              <a:rPr lang="es-AR" sz="3200" b="1" dirty="0">
                <a:solidFill>
                  <a:schemeClr val="tx1"/>
                </a:solidFill>
                <a:latin typeface="Arial" panose="020B0604020202020204" pitchFamily="34" charset="0"/>
                <a:cs typeface="Arial" panose="020B0604020202020204" pitchFamily="34" charset="0"/>
              </a:rPr>
              <a:t> </a:t>
            </a:r>
            <a:r>
              <a:rPr lang="es-AR" sz="3200" dirty="0">
                <a:solidFill>
                  <a:schemeClr val="tx1"/>
                </a:solidFill>
                <a:latin typeface="Arial" panose="020B0604020202020204" pitchFamily="34" charset="0"/>
                <a:cs typeface="Arial" panose="020B0604020202020204" pitchFamily="34" charset="0"/>
              </a:rPr>
              <a:t>dentro de las medidas relativas están las flexibles que son relativas al tamaño del </a:t>
            </a:r>
            <a:r>
              <a:rPr lang="es-AR" sz="3200" dirty="0" err="1">
                <a:solidFill>
                  <a:schemeClr val="tx1"/>
                </a:solidFill>
                <a:latin typeface="Arial" panose="020B0604020202020204" pitchFamily="34" charset="0"/>
                <a:cs typeface="Arial" panose="020B0604020202020204" pitchFamily="34" charset="0"/>
              </a:rPr>
              <a:t>viewport</a:t>
            </a:r>
            <a:r>
              <a:rPr lang="es-AR" sz="3200" dirty="0">
                <a:solidFill>
                  <a:schemeClr val="tx1"/>
                </a:solidFill>
                <a:latin typeface="Arial" panose="020B0604020202020204" pitchFamily="34" charset="0"/>
                <a:cs typeface="Arial" panose="020B0604020202020204" pitchFamily="34" charset="0"/>
              </a:rPr>
              <a:t>.</a:t>
            </a:r>
          </a:p>
          <a:p>
            <a:pPr marL="0" indent="0">
              <a:buFont typeface="Arial"/>
              <a:buNone/>
            </a:pPr>
            <a:endParaRPr lang="es-AR" sz="3200" dirty="0">
              <a:solidFill>
                <a:schemeClr val="tx1">
                  <a:lumMod val="85000"/>
                  <a:lumOff val="15000"/>
                </a:schemeClr>
              </a:solidFill>
              <a:latin typeface="Arial" panose="020B0604020202020204" pitchFamily="34" charset="0"/>
              <a:cs typeface="Arial" panose="020B0604020202020204" pitchFamily="34" charset="0"/>
            </a:endParaRPr>
          </a:p>
          <a:p>
            <a:pPr marL="0" indent="0">
              <a:buFont typeface="Arial"/>
              <a:buNone/>
            </a:pPr>
            <a:endParaRPr lang="es-AR" sz="2000" dirty="0">
              <a:solidFill>
                <a:schemeClr val="tx1"/>
              </a:solidFill>
              <a:latin typeface="Arial" panose="020B0604020202020204" pitchFamily="34" charset="0"/>
              <a:cs typeface="Arial" panose="020B0604020202020204" pitchFamily="34" charset="0"/>
            </a:endParaRPr>
          </a:p>
        </p:txBody>
      </p:sp>
      <p:sp>
        <p:nvSpPr>
          <p:cNvPr id="2" name="CuadroTexto 1">
            <a:extLst>
              <a:ext uri="{FF2B5EF4-FFF2-40B4-BE49-F238E27FC236}">
                <a16:creationId xmlns:a16="http://schemas.microsoft.com/office/drawing/2014/main" id="{D0636F5C-FADD-4DA4-A570-577F71EAB71E}"/>
              </a:ext>
            </a:extLst>
          </p:cNvPr>
          <p:cNvSpPr txBox="1"/>
          <p:nvPr/>
        </p:nvSpPr>
        <p:spPr>
          <a:xfrm>
            <a:off x="1" y="422031"/>
            <a:ext cx="12192000" cy="769441"/>
          </a:xfrm>
          <a:prstGeom prst="rect">
            <a:avLst/>
          </a:prstGeom>
          <a:noFill/>
        </p:spPr>
        <p:txBody>
          <a:bodyPr wrap="square" rtlCol="0">
            <a:spAutoFit/>
          </a:bodyPr>
          <a:lstStyle/>
          <a:p>
            <a:pPr algn="ctr"/>
            <a:r>
              <a:rPr lang="es-AR" sz="4400" b="1" dirty="0">
                <a:effectLst>
                  <a:outerShdw blurRad="38100" dist="38100" dir="2700000" algn="tl">
                    <a:srgbClr val="000000">
                      <a:alpha val="43137"/>
                    </a:srgbClr>
                  </a:outerShdw>
                </a:effectLst>
              </a:rPr>
              <a:t>Medidas</a:t>
            </a:r>
            <a:endParaRPr lang="es-AR"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7224368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4" name="Marcador de contenido 2">
            <a:extLst>
              <a:ext uri="{FF2B5EF4-FFF2-40B4-BE49-F238E27FC236}">
                <a16:creationId xmlns:a16="http://schemas.microsoft.com/office/drawing/2014/main" id="{6A67B40A-CEF3-45CA-B7BD-94889C1DE596}"/>
              </a:ext>
            </a:extLst>
          </p:cNvPr>
          <p:cNvSpPr txBox="1">
            <a:spLocks/>
          </p:cNvSpPr>
          <p:nvPr/>
        </p:nvSpPr>
        <p:spPr>
          <a:xfrm>
            <a:off x="238539" y="1364566"/>
            <a:ext cx="11754677" cy="5493434"/>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buFont typeface="Arial"/>
              <a:buNone/>
            </a:pPr>
            <a:r>
              <a:rPr lang="es-AR" sz="3600" dirty="0">
                <a:solidFill>
                  <a:schemeClr val="tx1"/>
                </a:solidFill>
                <a:latin typeface="Arial" panose="020B0604020202020204" pitchFamily="34" charset="0"/>
                <a:cs typeface="Arial" panose="020B0604020202020204" pitchFamily="34" charset="0"/>
              </a:rPr>
              <a:t>La principal ventaja de las unidades absolutas es que su valor es directamente el valor que se debe utilizar, sin necesidad de realizar cálculos intermedios. Pero la desventaja es que son muy poco flexibles y no se adaptan fácilmente a los diferentes medios y por esto no suelen ser utilizadas. </a:t>
            </a:r>
          </a:p>
          <a:p>
            <a:pPr marL="0" indent="0">
              <a:buFont typeface="Arial"/>
              <a:buNone/>
            </a:pPr>
            <a:r>
              <a:rPr lang="es-AR" sz="3600" dirty="0">
                <a:solidFill>
                  <a:schemeClr val="tx1"/>
                </a:solidFill>
                <a:latin typeface="Arial" panose="020B0604020202020204" pitchFamily="34" charset="0"/>
                <a:cs typeface="Arial" panose="020B0604020202020204" pitchFamily="34" charset="0"/>
              </a:rPr>
              <a:t>De todas las medidas absolutas, la más utilizada es el pixel (</a:t>
            </a:r>
            <a:r>
              <a:rPr lang="es-AR" sz="3600" dirty="0" err="1">
                <a:solidFill>
                  <a:schemeClr val="tx1"/>
                </a:solidFill>
                <a:latin typeface="Arial" panose="020B0604020202020204" pitchFamily="34" charset="0"/>
                <a:cs typeface="Arial" panose="020B0604020202020204" pitchFamily="34" charset="0"/>
              </a:rPr>
              <a:t>px</a:t>
            </a:r>
            <a:r>
              <a:rPr lang="es-AR" sz="3600" dirty="0">
                <a:solidFill>
                  <a:schemeClr val="tx1"/>
                </a:solidFill>
                <a:latin typeface="Arial" panose="020B0604020202020204" pitchFamily="34" charset="0"/>
                <a:cs typeface="Arial" panose="020B0604020202020204" pitchFamily="34" charset="0"/>
              </a:rPr>
              <a:t>). </a:t>
            </a:r>
          </a:p>
        </p:txBody>
      </p:sp>
      <p:sp>
        <p:nvSpPr>
          <p:cNvPr id="2" name="CuadroTexto 1">
            <a:extLst>
              <a:ext uri="{FF2B5EF4-FFF2-40B4-BE49-F238E27FC236}">
                <a16:creationId xmlns:a16="http://schemas.microsoft.com/office/drawing/2014/main" id="{D0636F5C-FADD-4DA4-A570-577F71EAB71E}"/>
              </a:ext>
            </a:extLst>
          </p:cNvPr>
          <p:cNvSpPr txBox="1"/>
          <p:nvPr/>
        </p:nvSpPr>
        <p:spPr>
          <a:xfrm>
            <a:off x="1" y="422031"/>
            <a:ext cx="12192000" cy="769441"/>
          </a:xfrm>
          <a:prstGeom prst="rect">
            <a:avLst/>
          </a:prstGeom>
          <a:noFill/>
        </p:spPr>
        <p:txBody>
          <a:bodyPr wrap="square" rtlCol="0">
            <a:spAutoFit/>
          </a:bodyPr>
          <a:lstStyle/>
          <a:p>
            <a:pPr algn="ctr"/>
            <a:r>
              <a:rPr lang="es-AR" sz="4400" b="1" dirty="0">
                <a:effectLst>
                  <a:outerShdw blurRad="38100" dist="38100" dir="2700000" algn="tl">
                    <a:srgbClr val="000000">
                      <a:alpha val="43137"/>
                    </a:srgbClr>
                  </a:outerShdw>
                </a:effectLst>
              </a:rPr>
              <a:t>  Medidas Absolutas</a:t>
            </a:r>
            <a:endParaRPr lang="es-AR"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8135582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4" name="Marcador de contenido 2">
            <a:extLst>
              <a:ext uri="{FF2B5EF4-FFF2-40B4-BE49-F238E27FC236}">
                <a16:creationId xmlns:a16="http://schemas.microsoft.com/office/drawing/2014/main" id="{6A67B40A-CEF3-45CA-B7BD-94889C1DE596}"/>
              </a:ext>
            </a:extLst>
          </p:cNvPr>
          <p:cNvSpPr txBox="1">
            <a:spLocks/>
          </p:cNvSpPr>
          <p:nvPr/>
        </p:nvSpPr>
        <p:spPr>
          <a:xfrm>
            <a:off x="238539" y="1364566"/>
            <a:ext cx="11953461" cy="5493434"/>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buNone/>
            </a:pPr>
            <a:r>
              <a:rPr lang="es-AR" sz="3200" dirty="0">
                <a:solidFill>
                  <a:schemeClr val="tx1"/>
                </a:solidFill>
                <a:latin typeface="Arial" panose="020B0604020202020204" pitchFamily="34" charset="0"/>
                <a:cs typeface="Arial" panose="020B0604020202020204" pitchFamily="34" charset="0"/>
              </a:rPr>
              <a:t>Una medida indicada mediante unidades absolutas está completamente definida, ya que su valor no depende de otro valor de referencia. </a:t>
            </a:r>
          </a:p>
          <a:p>
            <a:pPr marL="0" indent="0">
              <a:buNone/>
            </a:pPr>
            <a:r>
              <a:rPr lang="es-AR" sz="3200" b="1" dirty="0">
                <a:solidFill>
                  <a:schemeClr val="tx1"/>
                </a:solidFill>
                <a:latin typeface="Arial" panose="020B0604020202020204" pitchFamily="34" charset="0"/>
                <a:cs typeface="Arial" panose="020B0604020202020204" pitchFamily="34" charset="0"/>
              </a:rPr>
              <a:t>cm</a:t>
            </a:r>
            <a:r>
              <a:rPr lang="es-AR" sz="3200" dirty="0">
                <a:solidFill>
                  <a:schemeClr val="tx1"/>
                </a:solidFill>
                <a:latin typeface="Arial" panose="020B0604020202020204" pitchFamily="34" charset="0"/>
                <a:cs typeface="Arial" panose="020B0604020202020204" pitchFamily="34" charset="0"/>
              </a:rPr>
              <a:t>, centímetros.</a:t>
            </a:r>
          </a:p>
          <a:p>
            <a:pPr marL="0" indent="0">
              <a:buNone/>
            </a:pPr>
            <a:r>
              <a:rPr lang="es-AR" sz="3200" b="1" dirty="0">
                <a:solidFill>
                  <a:schemeClr val="tx1"/>
                </a:solidFill>
                <a:latin typeface="Arial" panose="020B0604020202020204" pitchFamily="34" charset="0"/>
                <a:cs typeface="Arial" panose="020B0604020202020204" pitchFamily="34" charset="0"/>
              </a:rPr>
              <a:t>mm</a:t>
            </a:r>
            <a:r>
              <a:rPr lang="es-AR" sz="3200" dirty="0">
                <a:solidFill>
                  <a:schemeClr val="tx1"/>
                </a:solidFill>
                <a:latin typeface="Arial" panose="020B0604020202020204" pitchFamily="34" charset="0"/>
                <a:cs typeface="Arial" panose="020B0604020202020204" pitchFamily="34" charset="0"/>
              </a:rPr>
              <a:t>, milímetros.</a:t>
            </a:r>
          </a:p>
          <a:p>
            <a:pPr marL="0" indent="0">
              <a:buNone/>
            </a:pPr>
            <a:r>
              <a:rPr lang="es-AR" sz="3200" b="1" dirty="0" err="1">
                <a:solidFill>
                  <a:schemeClr val="tx1"/>
                </a:solidFill>
                <a:latin typeface="Arial" panose="020B0604020202020204" pitchFamily="34" charset="0"/>
                <a:cs typeface="Arial" panose="020B0604020202020204" pitchFamily="34" charset="0"/>
              </a:rPr>
              <a:t>px</a:t>
            </a:r>
            <a:r>
              <a:rPr lang="es-AR" sz="3200" dirty="0">
                <a:solidFill>
                  <a:schemeClr val="tx1"/>
                </a:solidFill>
                <a:latin typeface="Arial" panose="020B0604020202020204" pitchFamily="34" charset="0"/>
                <a:cs typeface="Arial" panose="020B0604020202020204" pitchFamily="34" charset="0"/>
              </a:rPr>
              <a:t>, pixeles. Un pixel equivale a unos 0.26 milímetros.</a:t>
            </a:r>
          </a:p>
          <a:p>
            <a:pPr marL="0" indent="0">
              <a:buNone/>
            </a:pPr>
            <a:r>
              <a:rPr lang="es-AR" sz="3200" b="1" dirty="0">
                <a:solidFill>
                  <a:schemeClr val="tx1"/>
                </a:solidFill>
                <a:latin typeface="Arial" panose="020B0604020202020204" pitchFamily="34" charset="0"/>
                <a:cs typeface="Arial" panose="020B0604020202020204" pitchFamily="34" charset="0"/>
              </a:rPr>
              <a:t>pt</a:t>
            </a:r>
            <a:r>
              <a:rPr lang="es-AR" sz="3200" dirty="0">
                <a:solidFill>
                  <a:schemeClr val="tx1"/>
                </a:solidFill>
                <a:latin typeface="Arial" panose="020B0604020202020204" pitchFamily="34" charset="0"/>
                <a:cs typeface="Arial" panose="020B0604020202020204" pitchFamily="34" charset="0"/>
              </a:rPr>
              <a:t>, puntos. Un punto equivale a unos 0.35 milímetros.</a:t>
            </a:r>
          </a:p>
          <a:p>
            <a:pPr marL="0" indent="0">
              <a:buNone/>
            </a:pPr>
            <a:r>
              <a:rPr lang="es-AR" sz="3200" b="1" dirty="0">
                <a:solidFill>
                  <a:schemeClr val="tx1"/>
                </a:solidFill>
                <a:latin typeface="Arial" panose="020B0604020202020204" pitchFamily="34" charset="0"/>
                <a:cs typeface="Arial" panose="020B0604020202020204" pitchFamily="34" charset="0"/>
              </a:rPr>
              <a:t>in</a:t>
            </a:r>
            <a:r>
              <a:rPr lang="es-AR" sz="3200" dirty="0">
                <a:solidFill>
                  <a:schemeClr val="tx1"/>
                </a:solidFill>
                <a:latin typeface="Arial" panose="020B0604020202020204" pitchFamily="34" charset="0"/>
                <a:cs typeface="Arial" panose="020B0604020202020204" pitchFamily="34" charset="0"/>
              </a:rPr>
              <a:t>, pulgadas: Una pulgada equivale a 2.54 centímetros.</a:t>
            </a:r>
          </a:p>
          <a:p>
            <a:pPr marL="0" indent="0">
              <a:buNone/>
            </a:pPr>
            <a:r>
              <a:rPr lang="es-AR" sz="3200" b="1" dirty="0">
                <a:solidFill>
                  <a:schemeClr val="tx1"/>
                </a:solidFill>
                <a:latin typeface="Arial" panose="020B0604020202020204" pitchFamily="34" charset="0"/>
                <a:cs typeface="Arial" panose="020B0604020202020204" pitchFamily="34" charset="0"/>
              </a:rPr>
              <a:t>pc</a:t>
            </a:r>
            <a:r>
              <a:rPr lang="es-AR" sz="3200" dirty="0">
                <a:solidFill>
                  <a:schemeClr val="tx1"/>
                </a:solidFill>
                <a:latin typeface="Arial" panose="020B0604020202020204" pitchFamily="34" charset="0"/>
                <a:cs typeface="Arial" panose="020B0604020202020204" pitchFamily="34" charset="0"/>
              </a:rPr>
              <a:t>, picas. Una pica equivale a unos 4.23 milímetros.</a:t>
            </a:r>
            <a:endParaRPr lang="es-AR" sz="3200" dirty="0">
              <a:solidFill>
                <a:schemeClr val="tx1">
                  <a:lumMod val="85000"/>
                  <a:lumOff val="15000"/>
                </a:schemeClr>
              </a:solidFill>
              <a:latin typeface="Arial" panose="020B0604020202020204" pitchFamily="34" charset="0"/>
              <a:cs typeface="Arial" panose="020B0604020202020204" pitchFamily="34" charset="0"/>
            </a:endParaRPr>
          </a:p>
          <a:p>
            <a:pPr marL="0" indent="0">
              <a:buFont typeface="Arial"/>
              <a:buNone/>
            </a:pPr>
            <a:endParaRPr lang="es-AR" sz="2000" dirty="0">
              <a:solidFill>
                <a:schemeClr val="tx1"/>
              </a:solidFill>
              <a:latin typeface="Arial" panose="020B0604020202020204" pitchFamily="34" charset="0"/>
              <a:cs typeface="Arial" panose="020B0604020202020204" pitchFamily="34" charset="0"/>
            </a:endParaRPr>
          </a:p>
        </p:txBody>
      </p:sp>
      <p:sp>
        <p:nvSpPr>
          <p:cNvPr id="2" name="CuadroTexto 1">
            <a:extLst>
              <a:ext uri="{FF2B5EF4-FFF2-40B4-BE49-F238E27FC236}">
                <a16:creationId xmlns:a16="http://schemas.microsoft.com/office/drawing/2014/main" id="{D0636F5C-FADD-4DA4-A570-577F71EAB71E}"/>
              </a:ext>
            </a:extLst>
          </p:cNvPr>
          <p:cNvSpPr txBox="1"/>
          <p:nvPr/>
        </p:nvSpPr>
        <p:spPr>
          <a:xfrm>
            <a:off x="1" y="422031"/>
            <a:ext cx="12192000" cy="769441"/>
          </a:xfrm>
          <a:prstGeom prst="rect">
            <a:avLst/>
          </a:prstGeom>
          <a:noFill/>
        </p:spPr>
        <p:txBody>
          <a:bodyPr wrap="square" rtlCol="0">
            <a:spAutoFit/>
          </a:bodyPr>
          <a:lstStyle/>
          <a:p>
            <a:pPr algn="ctr"/>
            <a:r>
              <a:rPr lang="es-AR" sz="4400" b="1" dirty="0">
                <a:effectLst>
                  <a:outerShdw blurRad="38100" dist="38100" dir="2700000" algn="tl">
                    <a:srgbClr val="000000">
                      <a:alpha val="43137"/>
                    </a:srgbClr>
                  </a:outerShdw>
                </a:effectLst>
              </a:rPr>
              <a:t>  Medidas Absolutas</a:t>
            </a:r>
            <a:endParaRPr lang="es-AR"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5554174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4" name="Marcador de contenido 2">
            <a:extLst>
              <a:ext uri="{FF2B5EF4-FFF2-40B4-BE49-F238E27FC236}">
                <a16:creationId xmlns:a16="http://schemas.microsoft.com/office/drawing/2014/main" id="{6A67B40A-CEF3-45CA-B7BD-94889C1DE596}"/>
              </a:ext>
            </a:extLst>
          </p:cNvPr>
          <p:cNvSpPr txBox="1">
            <a:spLocks/>
          </p:cNvSpPr>
          <p:nvPr/>
        </p:nvSpPr>
        <p:spPr>
          <a:xfrm>
            <a:off x="238539" y="1364566"/>
            <a:ext cx="11754677" cy="5493434"/>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buFont typeface="Arial"/>
              <a:buNone/>
            </a:pPr>
            <a:r>
              <a:rPr lang="es-AR" sz="3600" dirty="0">
                <a:solidFill>
                  <a:schemeClr val="tx1"/>
                </a:solidFill>
                <a:latin typeface="Arial" panose="020B0604020202020204" pitchFamily="34" charset="0"/>
                <a:cs typeface="Arial" panose="020B0604020202020204" pitchFamily="34" charset="0"/>
              </a:rPr>
              <a:t>La unidades relativas, a diferencia de las absolutas, no están completamente definidas, ya que su valor siempre está referenciado respecto a otro valor. </a:t>
            </a:r>
          </a:p>
          <a:p>
            <a:pPr marL="0" indent="0">
              <a:buFont typeface="Arial"/>
              <a:buNone/>
            </a:pPr>
            <a:r>
              <a:rPr lang="es-AR" sz="3600" dirty="0">
                <a:solidFill>
                  <a:schemeClr val="tx1"/>
                </a:solidFill>
                <a:latin typeface="Arial" panose="020B0604020202020204" pitchFamily="34" charset="0"/>
                <a:cs typeface="Arial" panose="020B0604020202020204" pitchFamily="34" charset="0"/>
              </a:rPr>
              <a:t>Son las más utilizadas por la flexibilidad con la que se adaptan a los diferentes medios.</a:t>
            </a:r>
          </a:p>
        </p:txBody>
      </p:sp>
      <p:sp>
        <p:nvSpPr>
          <p:cNvPr id="2" name="CuadroTexto 1">
            <a:extLst>
              <a:ext uri="{FF2B5EF4-FFF2-40B4-BE49-F238E27FC236}">
                <a16:creationId xmlns:a16="http://schemas.microsoft.com/office/drawing/2014/main" id="{D0636F5C-FADD-4DA4-A570-577F71EAB71E}"/>
              </a:ext>
            </a:extLst>
          </p:cNvPr>
          <p:cNvSpPr txBox="1"/>
          <p:nvPr/>
        </p:nvSpPr>
        <p:spPr>
          <a:xfrm>
            <a:off x="1" y="422031"/>
            <a:ext cx="12192000" cy="769441"/>
          </a:xfrm>
          <a:prstGeom prst="rect">
            <a:avLst/>
          </a:prstGeom>
          <a:noFill/>
        </p:spPr>
        <p:txBody>
          <a:bodyPr wrap="square" rtlCol="0">
            <a:spAutoFit/>
          </a:bodyPr>
          <a:lstStyle/>
          <a:p>
            <a:pPr algn="ctr"/>
            <a:r>
              <a:rPr lang="es-AR" sz="4400" b="1" dirty="0">
                <a:effectLst>
                  <a:outerShdw blurRad="38100" dist="38100" dir="2700000" algn="tl">
                    <a:srgbClr val="000000">
                      <a:alpha val="43137"/>
                    </a:srgbClr>
                  </a:outerShdw>
                </a:effectLst>
              </a:rPr>
              <a:t>  Medidas Relativas</a:t>
            </a:r>
            <a:endParaRPr lang="es-AR"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707667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4" name="Marcador de contenido 2">
            <a:extLst>
              <a:ext uri="{FF2B5EF4-FFF2-40B4-BE49-F238E27FC236}">
                <a16:creationId xmlns:a16="http://schemas.microsoft.com/office/drawing/2014/main" id="{6A67B40A-CEF3-45CA-B7BD-94889C1DE596}"/>
              </a:ext>
            </a:extLst>
          </p:cNvPr>
          <p:cNvSpPr txBox="1">
            <a:spLocks/>
          </p:cNvSpPr>
          <p:nvPr/>
        </p:nvSpPr>
        <p:spPr>
          <a:xfrm>
            <a:off x="238539" y="1364566"/>
            <a:ext cx="11728174" cy="5493434"/>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buNone/>
            </a:pPr>
            <a:r>
              <a:rPr lang="es-AR" sz="3200" b="1" dirty="0">
                <a:solidFill>
                  <a:schemeClr val="tx1"/>
                </a:solidFill>
                <a:latin typeface="Arial" panose="020B0604020202020204" pitchFamily="34" charset="0"/>
                <a:cs typeface="Arial" panose="020B0604020202020204" pitchFamily="34" charset="0"/>
              </a:rPr>
              <a:t>em: </a:t>
            </a:r>
            <a:r>
              <a:rPr lang="es-AR" sz="3200" dirty="0">
                <a:solidFill>
                  <a:schemeClr val="tx1"/>
                </a:solidFill>
                <a:latin typeface="Arial" panose="020B0604020202020204" pitchFamily="34" charset="0"/>
                <a:cs typeface="Arial" panose="020B0604020202020204" pitchFamily="34" charset="0"/>
              </a:rPr>
              <a:t>relativa respecto del tamaño de letra del elemento. Por defecto el tamaño de letra debería ser de 16px que equivaldrían a 1em pero, por ejemplo, si le daríamos un </a:t>
            </a:r>
            <a:r>
              <a:rPr lang="es-AR" sz="3200" dirty="0" err="1">
                <a:solidFill>
                  <a:schemeClr val="tx1"/>
                </a:solidFill>
                <a:latin typeface="Arial" panose="020B0604020202020204" pitchFamily="34" charset="0"/>
                <a:cs typeface="Arial" panose="020B0604020202020204" pitchFamily="34" charset="0"/>
              </a:rPr>
              <a:t>font-size</a:t>
            </a:r>
            <a:r>
              <a:rPr lang="es-AR" sz="3200" dirty="0">
                <a:solidFill>
                  <a:schemeClr val="tx1"/>
                </a:solidFill>
                <a:latin typeface="Arial" panose="020B0604020202020204" pitchFamily="34" charset="0"/>
                <a:cs typeface="Arial" panose="020B0604020202020204" pitchFamily="34" charset="0"/>
              </a:rPr>
              <a:t> de 10px al body, 1em equivaldría a 10px. Siempre va a variar dependiendo cual es el tamaño del elemento padre. 1.2em seria 20% más que el tamaño de su elemento padre.</a:t>
            </a:r>
          </a:p>
          <a:p>
            <a:pPr marL="0" indent="0">
              <a:buFont typeface="Arial"/>
              <a:buNone/>
            </a:pPr>
            <a:r>
              <a:rPr lang="es-AR" sz="3200" b="1" dirty="0">
                <a:solidFill>
                  <a:schemeClr val="tx1"/>
                </a:solidFill>
                <a:latin typeface="Arial" panose="020B0604020202020204" pitchFamily="34" charset="0"/>
                <a:cs typeface="Arial" panose="020B0604020202020204" pitchFamily="34" charset="0"/>
              </a:rPr>
              <a:t>rem(</a:t>
            </a:r>
            <a:r>
              <a:rPr lang="es-AR" sz="3200" b="1" dirty="0" err="1">
                <a:solidFill>
                  <a:schemeClr val="tx1"/>
                </a:solidFill>
                <a:latin typeface="Arial" panose="020B0604020202020204" pitchFamily="34" charset="0"/>
                <a:cs typeface="Arial" panose="020B0604020202020204" pitchFamily="34" charset="0"/>
              </a:rPr>
              <a:t>root</a:t>
            </a:r>
            <a:r>
              <a:rPr lang="es-AR" sz="3200" b="1" dirty="0">
                <a:solidFill>
                  <a:schemeClr val="tx1"/>
                </a:solidFill>
                <a:latin typeface="Arial" panose="020B0604020202020204" pitchFamily="34" charset="0"/>
                <a:cs typeface="Arial" panose="020B0604020202020204" pitchFamily="34" charset="0"/>
              </a:rPr>
              <a:t> em): </a:t>
            </a:r>
            <a:r>
              <a:rPr lang="es-AR" sz="3200" dirty="0">
                <a:solidFill>
                  <a:schemeClr val="tx1"/>
                </a:solidFill>
                <a:latin typeface="Arial" panose="020B0604020202020204" pitchFamily="34" charset="0"/>
                <a:cs typeface="Arial" panose="020B0604020202020204" pitchFamily="34" charset="0"/>
              </a:rPr>
              <a:t>es muy similar a em con la diferencia de que no es escalable, no depende del elemento padre sino del elemento raíz del documento o sea &lt;</a:t>
            </a:r>
            <a:r>
              <a:rPr lang="es-AR" sz="3200" dirty="0" err="1">
                <a:solidFill>
                  <a:schemeClr val="tx1"/>
                </a:solidFill>
                <a:latin typeface="Arial" panose="020B0604020202020204" pitchFamily="34" charset="0"/>
                <a:cs typeface="Arial" panose="020B0604020202020204" pitchFamily="34" charset="0"/>
              </a:rPr>
              <a:t>html</a:t>
            </a:r>
            <a:r>
              <a:rPr lang="es-AR" sz="3200" dirty="0">
                <a:solidFill>
                  <a:schemeClr val="tx1"/>
                </a:solidFill>
                <a:latin typeface="Arial" panose="020B0604020202020204" pitchFamily="34" charset="0"/>
                <a:cs typeface="Arial" panose="020B0604020202020204" pitchFamily="34" charset="0"/>
              </a:rPr>
              <a:t>&gt; ( :</a:t>
            </a:r>
            <a:r>
              <a:rPr lang="es-AR" sz="3200" dirty="0" err="1">
                <a:solidFill>
                  <a:schemeClr val="tx1"/>
                </a:solidFill>
                <a:latin typeface="Arial" panose="020B0604020202020204" pitchFamily="34" charset="0"/>
                <a:cs typeface="Arial" panose="020B0604020202020204" pitchFamily="34" charset="0"/>
              </a:rPr>
              <a:t>root</a:t>
            </a:r>
            <a:r>
              <a:rPr lang="es-AR" sz="3200" dirty="0">
                <a:solidFill>
                  <a:schemeClr val="tx1"/>
                </a:solidFill>
                <a:latin typeface="Arial" panose="020B0604020202020204" pitchFamily="34" charset="0"/>
                <a:cs typeface="Arial" panose="020B0604020202020204" pitchFamily="34" charset="0"/>
              </a:rPr>
              <a:t> representa a la etiqueta </a:t>
            </a:r>
            <a:r>
              <a:rPr lang="es-AR" sz="3200" dirty="0" err="1">
                <a:solidFill>
                  <a:schemeClr val="tx1"/>
                </a:solidFill>
                <a:latin typeface="Arial" panose="020B0604020202020204" pitchFamily="34" charset="0"/>
                <a:cs typeface="Arial" panose="020B0604020202020204" pitchFamily="34" charset="0"/>
              </a:rPr>
              <a:t>html</a:t>
            </a:r>
            <a:r>
              <a:rPr lang="es-AR" sz="3200" dirty="0">
                <a:solidFill>
                  <a:schemeClr val="tx1"/>
                </a:solidFill>
                <a:latin typeface="Arial" panose="020B0604020202020204" pitchFamily="34" charset="0"/>
                <a:cs typeface="Arial" panose="020B0604020202020204" pitchFamily="34" charset="0"/>
              </a:rPr>
              <a:t>). Si el </a:t>
            </a:r>
            <a:r>
              <a:rPr lang="es-AR" sz="3200" dirty="0" err="1">
                <a:solidFill>
                  <a:schemeClr val="tx1"/>
                </a:solidFill>
                <a:latin typeface="Arial" panose="020B0604020202020204" pitchFamily="34" charset="0"/>
                <a:cs typeface="Arial" panose="020B0604020202020204" pitchFamily="34" charset="0"/>
              </a:rPr>
              <a:t>font-size</a:t>
            </a:r>
            <a:r>
              <a:rPr lang="es-AR" sz="3200" dirty="0">
                <a:solidFill>
                  <a:schemeClr val="tx1"/>
                </a:solidFill>
                <a:latin typeface="Arial" panose="020B0604020202020204" pitchFamily="34" charset="0"/>
                <a:cs typeface="Arial" panose="020B0604020202020204" pitchFamily="34" charset="0"/>
              </a:rPr>
              <a:t> del &lt;</a:t>
            </a:r>
            <a:r>
              <a:rPr lang="es-AR" sz="3200" dirty="0" err="1">
                <a:solidFill>
                  <a:schemeClr val="tx1"/>
                </a:solidFill>
                <a:latin typeface="Arial" panose="020B0604020202020204" pitchFamily="34" charset="0"/>
                <a:cs typeface="Arial" panose="020B0604020202020204" pitchFamily="34" charset="0"/>
              </a:rPr>
              <a:t>html</a:t>
            </a:r>
            <a:r>
              <a:rPr lang="es-AR" sz="3200" dirty="0">
                <a:solidFill>
                  <a:schemeClr val="tx1"/>
                </a:solidFill>
                <a:latin typeface="Arial" panose="020B0604020202020204" pitchFamily="34" charset="0"/>
                <a:cs typeface="Arial" panose="020B0604020202020204" pitchFamily="34" charset="0"/>
              </a:rPr>
              <a:t>&gt; es 16px, 1rem sería igual a 16px en cualquier parte del documento.</a:t>
            </a:r>
          </a:p>
        </p:txBody>
      </p:sp>
      <p:sp>
        <p:nvSpPr>
          <p:cNvPr id="2" name="CuadroTexto 1">
            <a:extLst>
              <a:ext uri="{FF2B5EF4-FFF2-40B4-BE49-F238E27FC236}">
                <a16:creationId xmlns:a16="http://schemas.microsoft.com/office/drawing/2014/main" id="{D0636F5C-FADD-4DA4-A570-577F71EAB71E}"/>
              </a:ext>
            </a:extLst>
          </p:cNvPr>
          <p:cNvSpPr txBox="1"/>
          <p:nvPr/>
        </p:nvSpPr>
        <p:spPr>
          <a:xfrm>
            <a:off x="1" y="422031"/>
            <a:ext cx="12192000" cy="769441"/>
          </a:xfrm>
          <a:prstGeom prst="rect">
            <a:avLst/>
          </a:prstGeom>
          <a:noFill/>
        </p:spPr>
        <p:txBody>
          <a:bodyPr wrap="square" rtlCol="0">
            <a:spAutoFit/>
          </a:bodyPr>
          <a:lstStyle/>
          <a:p>
            <a:pPr algn="ctr"/>
            <a:r>
              <a:rPr lang="es-AR" sz="4400" b="1" dirty="0">
                <a:effectLst>
                  <a:outerShdw blurRad="38100" dist="38100" dir="2700000" algn="tl">
                    <a:srgbClr val="000000">
                      <a:alpha val="43137"/>
                    </a:srgbClr>
                  </a:outerShdw>
                </a:effectLst>
              </a:rPr>
              <a:t>  Medidas Relativas</a:t>
            </a:r>
            <a:endParaRPr lang="es-AR"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3008127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4" name="Marcador de contenido 2">
            <a:extLst>
              <a:ext uri="{FF2B5EF4-FFF2-40B4-BE49-F238E27FC236}">
                <a16:creationId xmlns:a16="http://schemas.microsoft.com/office/drawing/2014/main" id="{6A67B40A-CEF3-45CA-B7BD-94889C1DE596}"/>
              </a:ext>
            </a:extLst>
          </p:cNvPr>
          <p:cNvSpPr txBox="1">
            <a:spLocks/>
          </p:cNvSpPr>
          <p:nvPr/>
        </p:nvSpPr>
        <p:spPr>
          <a:xfrm>
            <a:off x="238539" y="1364566"/>
            <a:ext cx="11754677" cy="5493434"/>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buFont typeface="Arial"/>
              <a:buNone/>
            </a:pPr>
            <a:r>
              <a:rPr lang="es-AR" sz="3200" dirty="0">
                <a:solidFill>
                  <a:schemeClr val="tx1"/>
                </a:solidFill>
                <a:latin typeface="Arial" panose="020B0604020202020204" pitchFamily="34" charset="0"/>
                <a:cs typeface="Arial" panose="020B0604020202020204" pitchFamily="34" charset="0"/>
              </a:rPr>
              <a:t>La unidades flexibles, son todas relativas a las dimensiones tanto del ancho o alto del </a:t>
            </a:r>
            <a:r>
              <a:rPr lang="es-AR" sz="3200" dirty="0" err="1">
                <a:solidFill>
                  <a:schemeClr val="tx1"/>
                </a:solidFill>
                <a:latin typeface="Arial" panose="020B0604020202020204" pitchFamily="34" charset="0"/>
                <a:cs typeface="Arial" panose="020B0604020202020204" pitchFamily="34" charset="0"/>
              </a:rPr>
              <a:t>viewport</a:t>
            </a:r>
            <a:r>
              <a:rPr lang="es-AR" sz="3200" dirty="0">
                <a:solidFill>
                  <a:schemeClr val="tx1"/>
                </a:solidFill>
                <a:latin typeface="Arial" panose="020B0604020202020204" pitchFamily="34" charset="0"/>
                <a:cs typeface="Arial" panose="020B0604020202020204" pitchFamily="34" charset="0"/>
              </a:rPr>
              <a:t> en el que se visualice nuestra página, ya sea un dispositivo móvil o de escritorio.</a:t>
            </a:r>
          </a:p>
          <a:p>
            <a:pPr marL="0" indent="0">
              <a:buNone/>
            </a:pPr>
            <a:r>
              <a:rPr lang="es-AR" sz="3200" b="1" dirty="0" err="1">
                <a:solidFill>
                  <a:schemeClr val="tx1"/>
                </a:solidFill>
                <a:latin typeface="Arial" panose="020B0604020202020204" pitchFamily="34" charset="0"/>
                <a:cs typeface="Arial" panose="020B0604020202020204" pitchFamily="34" charset="0"/>
              </a:rPr>
              <a:t>vw</a:t>
            </a:r>
            <a:r>
              <a:rPr lang="es-AR" sz="3200" b="1" dirty="0">
                <a:solidFill>
                  <a:schemeClr val="tx1"/>
                </a:solidFill>
                <a:latin typeface="Arial" panose="020B0604020202020204" pitchFamily="34" charset="0"/>
                <a:cs typeface="Arial" panose="020B0604020202020204" pitchFamily="34" charset="0"/>
              </a:rPr>
              <a:t>: </a:t>
            </a:r>
            <a:r>
              <a:rPr lang="es-AR" sz="3200" dirty="0" err="1">
                <a:solidFill>
                  <a:schemeClr val="tx1"/>
                </a:solidFill>
                <a:latin typeface="Arial" panose="020B0604020202020204" pitchFamily="34" charset="0"/>
                <a:cs typeface="Arial" panose="020B0604020202020204" pitchFamily="34" charset="0"/>
              </a:rPr>
              <a:t>viewport</a:t>
            </a:r>
            <a:r>
              <a:rPr lang="es-AR" sz="3200" dirty="0">
                <a:solidFill>
                  <a:schemeClr val="tx1"/>
                </a:solidFill>
                <a:latin typeface="Arial" panose="020B0604020202020204" pitchFamily="34" charset="0"/>
                <a:cs typeface="Arial" panose="020B0604020202020204" pitchFamily="34" charset="0"/>
              </a:rPr>
              <a:t> </a:t>
            </a:r>
            <a:r>
              <a:rPr lang="es-AR" sz="3200" dirty="0" err="1">
                <a:solidFill>
                  <a:schemeClr val="tx1"/>
                </a:solidFill>
                <a:latin typeface="Arial" panose="020B0604020202020204" pitchFamily="34" charset="0"/>
                <a:cs typeface="Arial" panose="020B0604020202020204" pitchFamily="34" charset="0"/>
              </a:rPr>
              <a:t>width</a:t>
            </a:r>
            <a:r>
              <a:rPr lang="es-AR" sz="3200" dirty="0">
                <a:solidFill>
                  <a:schemeClr val="tx1"/>
                </a:solidFill>
                <a:latin typeface="Arial" panose="020B0604020202020204" pitchFamily="34" charset="0"/>
                <a:cs typeface="Arial" panose="020B0604020202020204" pitchFamily="34" charset="0"/>
              </a:rPr>
              <a:t>, esta medida es relativa al 100% del </a:t>
            </a:r>
            <a:r>
              <a:rPr lang="es-AR" sz="3200" dirty="0" err="1">
                <a:solidFill>
                  <a:schemeClr val="tx1"/>
                </a:solidFill>
                <a:latin typeface="Arial" panose="020B0604020202020204" pitchFamily="34" charset="0"/>
                <a:cs typeface="Arial" panose="020B0604020202020204" pitchFamily="34" charset="0"/>
              </a:rPr>
              <a:t>viewport</a:t>
            </a:r>
            <a:r>
              <a:rPr lang="es-AR" sz="3200" dirty="0">
                <a:solidFill>
                  <a:schemeClr val="tx1"/>
                </a:solidFill>
                <a:latin typeface="Arial" panose="020B0604020202020204" pitchFamily="34" charset="0"/>
                <a:cs typeface="Arial" panose="020B0604020202020204" pitchFamily="34" charset="0"/>
              </a:rPr>
              <a:t>. Lo que quiere decir que si decimos que un </a:t>
            </a:r>
            <a:r>
              <a:rPr lang="es-AR" sz="3200" dirty="0" err="1">
                <a:solidFill>
                  <a:schemeClr val="tx1"/>
                </a:solidFill>
                <a:latin typeface="Arial" panose="020B0604020202020204" pitchFamily="34" charset="0"/>
                <a:cs typeface="Arial" panose="020B0604020202020204" pitchFamily="34" charset="0"/>
              </a:rPr>
              <a:t>div</a:t>
            </a:r>
            <a:r>
              <a:rPr lang="es-AR" sz="3200" dirty="0">
                <a:solidFill>
                  <a:schemeClr val="tx1"/>
                </a:solidFill>
                <a:latin typeface="Arial" panose="020B0604020202020204" pitchFamily="34" charset="0"/>
                <a:cs typeface="Arial" panose="020B0604020202020204" pitchFamily="34" charset="0"/>
              </a:rPr>
              <a:t> debe medir 50vw, es equivalente al 50% del ancho total del </a:t>
            </a:r>
            <a:r>
              <a:rPr lang="es-AR" sz="3200" dirty="0" err="1">
                <a:solidFill>
                  <a:schemeClr val="tx1"/>
                </a:solidFill>
                <a:latin typeface="Arial" panose="020B0604020202020204" pitchFamily="34" charset="0"/>
                <a:cs typeface="Arial" panose="020B0604020202020204" pitchFamily="34" charset="0"/>
              </a:rPr>
              <a:t>viewport</a:t>
            </a:r>
            <a:r>
              <a:rPr lang="es-AR" sz="3200" dirty="0">
                <a:solidFill>
                  <a:schemeClr val="tx1"/>
                </a:solidFill>
                <a:latin typeface="Arial" panose="020B0604020202020204" pitchFamily="34" charset="0"/>
                <a:cs typeface="Arial" panose="020B0604020202020204" pitchFamily="34" charset="0"/>
              </a:rPr>
              <a:t>.</a:t>
            </a:r>
          </a:p>
          <a:p>
            <a:pPr marL="0" indent="0">
              <a:buFont typeface="Arial"/>
              <a:buNone/>
            </a:pPr>
            <a:r>
              <a:rPr lang="es-AR" sz="3200" b="1" dirty="0" err="1">
                <a:solidFill>
                  <a:schemeClr val="tx1"/>
                </a:solidFill>
                <a:latin typeface="Arial" panose="020B0604020202020204" pitchFamily="34" charset="0"/>
                <a:cs typeface="Arial" panose="020B0604020202020204" pitchFamily="34" charset="0"/>
              </a:rPr>
              <a:t>vh</a:t>
            </a:r>
            <a:r>
              <a:rPr lang="es-AR" sz="3200" b="1" dirty="0">
                <a:solidFill>
                  <a:schemeClr val="tx1"/>
                </a:solidFill>
                <a:latin typeface="Arial" panose="020B0604020202020204" pitchFamily="34" charset="0"/>
                <a:cs typeface="Arial" panose="020B0604020202020204" pitchFamily="34" charset="0"/>
              </a:rPr>
              <a:t>: </a:t>
            </a:r>
            <a:r>
              <a:rPr lang="es-AR" sz="3200" dirty="0" err="1">
                <a:solidFill>
                  <a:schemeClr val="tx1"/>
                </a:solidFill>
                <a:latin typeface="Arial" panose="020B0604020202020204" pitchFamily="34" charset="0"/>
                <a:cs typeface="Arial" panose="020B0604020202020204" pitchFamily="34" charset="0"/>
              </a:rPr>
              <a:t>viewport</a:t>
            </a:r>
            <a:r>
              <a:rPr lang="es-AR" sz="3200" dirty="0">
                <a:solidFill>
                  <a:schemeClr val="tx1"/>
                </a:solidFill>
                <a:latin typeface="Arial" panose="020B0604020202020204" pitchFamily="34" charset="0"/>
                <a:cs typeface="Arial" panose="020B0604020202020204" pitchFamily="34" charset="0"/>
              </a:rPr>
              <a:t> </a:t>
            </a:r>
            <a:r>
              <a:rPr lang="es-AR" sz="3200" dirty="0" err="1">
                <a:solidFill>
                  <a:schemeClr val="tx1"/>
                </a:solidFill>
                <a:latin typeface="Arial" panose="020B0604020202020204" pitchFamily="34" charset="0"/>
                <a:cs typeface="Arial" panose="020B0604020202020204" pitchFamily="34" charset="0"/>
              </a:rPr>
              <a:t>height</a:t>
            </a:r>
            <a:r>
              <a:rPr lang="es-AR" sz="3200" dirty="0">
                <a:solidFill>
                  <a:schemeClr val="tx1"/>
                </a:solidFill>
                <a:latin typeface="Arial" panose="020B0604020202020204" pitchFamily="34" charset="0"/>
                <a:cs typeface="Arial" panose="020B0604020202020204" pitchFamily="34" charset="0"/>
              </a:rPr>
              <a:t>, va a ser un porcentaje relativo a la altura total del </a:t>
            </a:r>
            <a:r>
              <a:rPr lang="es-AR" sz="3200" dirty="0" err="1">
                <a:solidFill>
                  <a:schemeClr val="tx1"/>
                </a:solidFill>
                <a:latin typeface="Arial" panose="020B0604020202020204" pitchFamily="34" charset="0"/>
                <a:cs typeface="Arial" panose="020B0604020202020204" pitchFamily="34" charset="0"/>
              </a:rPr>
              <a:t>viewport</a:t>
            </a:r>
            <a:r>
              <a:rPr lang="es-AR" sz="3200" dirty="0">
                <a:solidFill>
                  <a:schemeClr val="tx1"/>
                </a:solidFill>
                <a:latin typeface="Arial" panose="020B0604020202020204" pitchFamily="34" charset="0"/>
                <a:cs typeface="Arial" panose="020B0604020202020204" pitchFamily="34" charset="0"/>
              </a:rPr>
              <a:t>. Entonces, si definimos qué un </a:t>
            </a:r>
            <a:r>
              <a:rPr lang="es-AR" sz="3200" dirty="0" err="1">
                <a:solidFill>
                  <a:schemeClr val="tx1"/>
                </a:solidFill>
                <a:latin typeface="Arial" panose="020B0604020202020204" pitchFamily="34" charset="0"/>
                <a:cs typeface="Arial" panose="020B0604020202020204" pitchFamily="34" charset="0"/>
              </a:rPr>
              <a:t>div</a:t>
            </a:r>
            <a:r>
              <a:rPr lang="es-AR" sz="3200" dirty="0">
                <a:solidFill>
                  <a:schemeClr val="tx1"/>
                </a:solidFill>
                <a:latin typeface="Arial" panose="020B0604020202020204" pitchFamily="34" charset="0"/>
                <a:cs typeface="Arial" panose="020B0604020202020204" pitchFamily="34" charset="0"/>
              </a:rPr>
              <a:t> mide 50vh y el alto del </a:t>
            </a:r>
            <a:r>
              <a:rPr lang="es-AR" sz="3200" dirty="0" err="1">
                <a:solidFill>
                  <a:schemeClr val="tx1"/>
                </a:solidFill>
                <a:latin typeface="Arial" panose="020B0604020202020204" pitchFamily="34" charset="0"/>
                <a:cs typeface="Arial" panose="020B0604020202020204" pitchFamily="34" charset="0"/>
              </a:rPr>
              <a:t>viewport</a:t>
            </a:r>
            <a:r>
              <a:rPr lang="es-AR" sz="3200" dirty="0">
                <a:solidFill>
                  <a:schemeClr val="tx1"/>
                </a:solidFill>
                <a:latin typeface="Arial" panose="020B0604020202020204" pitchFamily="34" charset="0"/>
                <a:cs typeface="Arial" panose="020B0604020202020204" pitchFamily="34" charset="0"/>
              </a:rPr>
              <a:t> es 800px, nuestro </a:t>
            </a:r>
            <a:r>
              <a:rPr lang="es-AR" sz="3200" dirty="0" err="1">
                <a:solidFill>
                  <a:schemeClr val="tx1"/>
                </a:solidFill>
                <a:latin typeface="Arial" panose="020B0604020202020204" pitchFamily="34" charset="0"/>
                <a:cs typeface="Arial" panose="020B0604020202020204" pitchFamily="34" charset="0"/>
              </a:rPr>
              <a:t>div</a:t>
            </a:r>
            <a:r>
              <a:rPr lang="es-AR" sz="3200" dirty="0">
                <a:solidFill>
                  <a:schemeClr val="tx1"/>
                </a:solidFill>
                <a:latin typeface="Arial" panose="020B0604020202020204" pitchFamily="34" charset="0"/>
                <a:cs typeface="Arial" panose="020B0604020202020204" pitchFamily="34" charset="0"/>
              </a:rPr>
              <a:t> medirá 400px.</a:t>
            </a:r>
          </a:p>
          <a:p>
            <a:pPr marL="0" indent="0">
              <a:buFont typeface="Arial"/>
              <a:buNone/>
            </a:pPr>
            <a:endParaRPr lang="es-AR" sz="3200" dirty="0">
              <a:solidFill>
                <a:schemeClr val="tx1"/>
              </a:solidFill>
              <a:latin typeface="Arial" panose="020B0604020202020204" pitchFamily="34" charset="0"/>
              <a:cs typeface="Arial" panose="020B0604020202020204" pitchFamily="34" charset="0"/>
            </a:endParaRPr>
          </a:p>
        </p:txBody>
      </p:sp>
      <p:sp>
        <p:nvSpPr>
          <p:cNvPr id="2" name="CuadroTexto 1">
            <a:extLst>
              <a:ext uri="{FF2B5EF4-FFF2-40B4-BE49-F238E27FC236}">
                <a16:creationId xmlns:a16="http://schemas.microsoft.com/office/drawing/2014/main" id="{D0636F5C-FADD-4DA4-A570-577F71EAB71E}"/>
              </a:ext>
            </a:extLst>
          </p:cNvPr>
          <p:cNvSpPr txBox="1"/>
          <p:nvPr/>
        </p:nvSpPr>
        <p:spPr>
          <a:xfrm>
            <a:off x="1" y="422031"/>
            <a:ext cx="12192000" cy="769441"/>
          </a:xfrm>
          <a:prstGeom prst="rect">
            <a:avLst/>
          </a:prstGeom>
          <a:noFill/>
        </p:spPr>
        <p:txBody>
          <a:bodyPr wrap="square" rtlCol="0">
            <a:spAutoFit/>
          </a:bodyPr>
          <a:lstStyle/>
          <a:p>
            <a:pPr algn="ctr"/>
            <a:r>
              <a:rPr lang="es-AR" sz="4400" b="1" dirty="0">
                <a:effectLst>
                  <a:outerShdw blurRad="38100" dist="38100" dir="2700000" algn="tl">
                    <a:srgbClr val="000000">
                      <a:alpha val="43137"/>
                    </a:srgbClr>
                  </a:outerShdw>
                </a:effectLst>
              </a:rPr>
              <a:t>  Medidas Flexibles</a:t>
            </a:r>
            <a:endParaRPr lang="es-AR"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820698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4" name="Marcador de contenido 2">
            <a:extLst>
              <a:ext uri="{FF2B5EF4-FFF2-40B4-BE49-F238E27FC236}">
                <a16:creationId xmlns:a16="http://schemas.microsoft.com/office/drawing/2014/main" id="{6A67B40A-CEF3-45CA-B7BD-94889C1DE596}"/>
              </a:ext>
            </a:extLst>
          </p:cNvPr>
          <p:cNvSpPr txBox="1">
            <a:spLocks/>
          </p:cNvSpPr>
          <p:nvPr/>
        </p:nvSpPr>
        <p:spPr>
          <a:xfrm>
            <a:off x="238539" y="1364566"/>
            <a:ext cx="11754677" cy="5493434"/>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buNone/>
            </a:pPr>
            <a:r>
              <a:rPr lang="es-AR" dirty="0">
                <a:solidFill>
                  <a:schemeClr val="tx1"/>
                </a:solidFill>
                <a:latin typeface="Arial" panose="020B0604020202020204" pitchFamily="34" charset="0"/>
                <a:cs typeface="Arial" panose="020B0604020202020204" pitchFamily="34" charset="0"/>
              </a:rPr>
              <a:t>Podemos alterar la posición de las cajas con la propiedad position que acepta los siguientes valores:</a:t>
            </a:r>
          </a:p>
          <a:p>
            <a:pPr marL="0" indent="0">
              <a:buNone/>
            </a:pPr>
            <a:endParaRPr lang="es-AR" dirty="0">
              <a:solidFill>
                <a:schemeClr val="tx1"/>
              </a:solidFill>
              <a:latin typeface="Arial" panose="020B0604020202020204" pitchFamily="34" charset="0"/>
              <a:cs typeface="Arial" panose="020B0604020202020204" pitchFamily="34" charset="0"/>
            </a:endParaRPr>
          </a:p>
          <a:p>
            <a:pPr indent="-457200">
              <a:buFont typeface="Wingdings" panose="05000000000000000000" pitchFamily="2" charset="2"/>
              <a:buChar char="v"/>
            </a:pPr>
            <a:r>
              <a:rPr lang="es-AR" b="1" dirty="0" err="1">
                <a:solidFill>
                  <a:schemeClr val="tx1"/>
                </a:solidFill>
                <a:latin typeface="Arial" panose="020B0604020202020204" pitchFamily="34" charset="0"/>
                <a:cs typeface="Arial" panose="020B0604020202020204" pitchFamily="34" charset="0"/>
              </a:rPr>
              <a:t>static</a:t>
            </a:r>
            <a:r>
              <a:rPr lang="es-AR" b="1" dirty="0">
                <a:solidFill>
                  <a:schemeClr val="tx1"/>
                </a:solidFill>
                <a:latin typeface="Arial" panose="020B0604020202020204" pitchFamily="34" charset="0"/>
                <a:cs typeface="Arial" panose="020B0604020202020204" pitchFamily="34" charset="0"/>
              </a:rPr>
              <a:t>: </a:t>
            </a:r>
            <a:r>
              <a:rPr lang="es-AR" dirty="0">
                <a:solidFill>
                  <a:schemeClr val="tx1"/>
                </a:solidFill>
                <a:latin typeface="Arial" panose="020B0604020202020204" pitchFamily="34" charset="0"/>
                <a:cs typeface="Arial" panose="020B0604020202020204" pitchFamily="34" charset="0"/>
              </a:rPr>
              <a:t>es el valor por defecto, un elemento con este valor no está posicionado.</a:t>
            </a:r>
          </a:p>
          <a:p>
            <a:pPr indent="-457200">
              <a:buFont typeface="Wingdings" panose="05000000000000000000" pitchFamily="2" charset="2"/>
              <a:buChar char="v"/>
            </a:pPr>
            <a:endParaRPr lang="es-AR" dirty="0">
              <a:solidFill>
                <a:schemeClr val="tx1"/>
              </a:solidFill>
              <a:latin typeface="Arial" panose="020B0604020202020204" pitchFamily="34" charset="0"/>
              <a:cs typeface="Arial" panose="020B0604020202020204" pitchFamily="34" charset="0"/>
            </a:endParaRPr>
          </a:p>
          <a:p>
            <a:pPr indent="-457200">
              <a:buFont typeface="Wingdings" panose="05000000000000000000" pitchFamily="2" charset="2"/>
              <a:buChar char="v"/>
            </a:pPr>
            <a:r>
              <a:rPr lang="es-AR" b="1" dirty="0" err="1">
                <a:solidFill>
                  <a:schemeClr val="tx1"/>
                </a:solidFill>
                <a:latin typeface="Arial" panose="020B0604020202020204" pitchFamily="34" charset="0"/>
                <a:cs typeface="Arial" panose="020B0604020202020204" pitchFamily="34" charset="0"/>
              </a:rPr>
              <a:t>relative</a:t>
            </a:r>
            <a:r>
              <a:rPr lang="es-AR" b="1" dirty="0">
                <a:solidFill>
                  <a:schemeClr val="tx1"/>
                </a:solidFill>
                <a:latin typeface="Arial" panose="020B0604020202020204" pitchFamily="34" charset="0"/>
                <a:cs typeface="Arial" panose="020B0604020202020204" pitchFamily="34" charset="0"/>
              </a:rPr>
              <a:t>: </a:t>
            </a:r>
            <a:r>
              <a:rPr lang="es-AR" dirty="0">
                <a:solidFill>
                  <a:schemeClr val="tx1"/>
                </a:solidFill>
                <a:latin typeface="Arial" panose="020B0604020202020204" pitchFamily="34" charset="0"/>
                <a:cs typeface="Arial" panose="020B0604020202020204" pitchFamily="34" charset="0"/>
              </a:rPr>
              <a:t>se comporta igual que </a:t>
            </a:r>
            <a:r>
              <a:rPr lang="es-AR" dirty="0" err="1">
                <a:solidFill>
                  <a:schemeClr val="tx1"/>
                </a:solidFill>
                <a:latin typeface="Arial" panose="020B0604020202020204" pitchFamily="34" charset="0"/>
                <a:cs typeface="Arial" panose="020B0604020202020204" pitchFamily="34" charset="0"/>
              </a:rPr>
              <a:t>static</a:t>
            </a:r>
            <a:r>
              <a:rPr lang="es-AR" dirty="0">
                <a:solidFill>
                  <a:schemeClr val="tx1"/>
                </a:solidFill>
                <a:latin typeface="Arial" panose="020B0604020202020204" pitchFamily="34" charset="0"/>
                <a:cs typeface="Arial" panose="020B0604020202020204" pitchFamily="34" charset="0"/>
              </a:rPr>
              <a:t> a menos que le agreguemos las propiedades: top | </a:t>
            </a:r>
            <a:r>
              <a:rPr lang="es-AR" dirty="0" err="1">
                <a:solidFill>
                  <a:schemeClr val="tx1"/>
                </a:solidFill>
                <a:latin typeface="Arial" panose="020B0604020202020204" pitchFamily="34" charset="0"/>
                <a:cs typeface="Arial" panose="020B0604020202020204" pitchFamily="34" charset="0"/>
              </a:rPr>
              <a:t>bottom</a:t>
            </a:r>
            <a:r>
              <a:rPr lang="es-AR" dirty="0">
                <a:solidFill>
                  <a:schemeClr val="tx1"/>
                </a:solidFill>
                <a:latin typeface="Arial" panose="020B0604020202020204" pitchFamily="34" charset="0"/>
                <a:cs typeface="Arial" panose="020B0604020202020204" pitchFamily="34" charset="0"/>
              </a:rPr>
              <a:t> | </a:t>
            </a:r>
            <a:r>
              <a:rPr lang="es-AR" dirty="0" err="1">
                <a:solidFill>
                  <a:schemeClr val="tx1"/>
                </a:solidFill>
                <a:latin typeface="Arial" panose="020B0604020202020204" pitchFamily="34" charset="0"/>
                <a:cs typeface="Arial" panose="020B0604020202020204" pitchFamily="34" charset="0"/>
              </a:rPr>
              <a:t>right</a:t>
            </a:r>
            <a:r>
              <a:rPr lang="es-AR" dirty="0">
                <a:solidFill>
                  <a:schemeClr val="tx1"/>
                </a:solidFill>
                <a:latin typeface="Arial" panose="020B0604020202020204" pitchFamily="34" charset="0"/>
                <a:cs typeface="Arial" panose="020B0604020202020204" pitchFamily="34" charset="0"/>
              </a:rPr>
              <a:t> y/o </a:t>
            </a:r>
            <a:r>
              <a:rPr lang="es-AR" dirty="0" err="1">
                <a:solidFill>
                  <a:schemeClr val="tx1"/>
                </a:solidFill>
                <a:latin typeface="Arial" panose="020B0604020202020204" pitchFamily="34" charset="0"/>
                <a:cs typeface="Arial" panose="020B0604020202020204" pitchFamily="34" charset="0"/>
              </a:rPr>
              <a:t>left</a:t>
            </a:r>
            <a:r>
              <a:rPr lang="es-AR" dirty="0">
                <a:solidFill>
                  <a:schemeClr val="tx1"/>
                </a:solidFill>
                <a:latin typeface="Arial" panose="020B0604020202020204" pitchFamily="34" charset="0"/>
                <a:cs typeface="Arial" panose="020B0604020202020204" pitchFamily="34" charset="0"/>
              </a:rPr>
              <a:t> y así causando un reajuste en su posición, otro elemento no podrá ajustarse a cualquier hueco dejado por este elemento.</a:t>
            </a:r>
          </a:p>
        </p:txBody>
      </p:sp>
      <p:sp>
        <p:nvSpPr>
          <p:cNvPr id="2" name="CuadroTexto 1">
            <a:extLst>
              <a:ext uri="{FF2B5EF4-FFF2-40B4-BE49-F238E27FC236}">
                <a16:creationId xmlns:a16="http://schemas.microsoft.com/office/drawing/2014/main" id="{D0636F5C-FADD-4DA4-A570-577F71EAB71E}"/>
              </a:ext>
            </a:extLst>
          </p:cNvPr>
          <p:cNvSpPr txBox="1"/>
          <p:nvPr/>
        </p:nvSpPr>
        <p:spPr>
          <a:xfrm>
            <a:off x="1" y="422031"/>
            <a:ext cx="12192000" cy="769441"/>
          </a:xfrm>
          <a:prstGeom prst="rect">
            <a:avLst/>
          </a:prstGeom>
          <a:noFill/>
        </p:spPr>
        <p:txBody>
          <a:bodyPr wrap="square" rtlCol="0">
            <a:spAutoFit/>
          </a:bodyPr>
          <a:lstStyle/>
          <a:p>
            <a:pPr algn="ctr"/>
            <a:r>
              <a:rPr lang="es-AR" sz="4400" b="1" dirty="0">
                <a:effectLst>
                  <a:outerShdw blurRad="38100" dist="38100" dir="2700000" algn="tl">
                    <a:srgbClr val="000000">
                      <a:alpha val="43137"/>
                    </a:srgbClr>
                  </a:outerShdw>
                </a:effectLst>
              </a:rPr>
              <a:t>  Posicionamiento</a:t>
            </a:r>
            <a:endParaRPr lang="es-AR"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678635975"/>
      </p:ext>
    </p:extLst>
  </p:cSld>
  <p:clrMapOvr>
    <a:masterClrMapping/>
  </p:clrMapOvr>
</p:sld>
</file>

<file path=ppt/theme/theme1.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2337</TotalTime>
  <Words>1602</Words>
  <Application>Microsoft Office PowerPoint</Application>
  <PresentationFormat>Panorámica</PresentationFormat>
  <Paragraphs>131</Paragraphs>
  <Slides>21</Slides>
  <Notes>21</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21</vt:i4>
      </vt:variant>
    </vt:vector>
  </HeadingPairs>
  <TitlesOfParts>
    <vt:vector size="26" baseType="lpstr">
      <vt:lpstr>Arial</vt:lpstr>
      <vt:lpstr>Arial </vt:lpstr>
      <vt:lpstr>Calibri</vt:lpstr>
      <vt:lpstr>Wingdings</vt:lpstr>
      <vt:lpstr>Tema de Office</vt:lpstr>
      <vt:lpstr>Clase 8</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Clase 4</dc:title>
  <dc:creator>Aylén Romero</dc:creator>
  <cp:lastModifiedBy>Aylén Romero</cp:lastModifiedBy>
  <cp:revision>122</cp:revision>
  <dcterms:created xsi:type="dcterms:W3CDTF">2020-08-07T01:51:21Z</dcterms:created>
  <dcterms:modified xsi:type="dcterms:W3CDTF">2020-09-04T22:02:10Z</dcterms:modified>
</cp:coreProperties>
</file>