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70" r:id="rId3"/>
    <p:sldId id="293" r:id="rId4"/>
    <p:sldId id="295" r:id="rId5"/>
    <p:sldId id="292" r:id="rId6"/>
    <p:sldId id="258" r:id="rId7"/>
    <p:sldId id="271" r:id="rId8"/>
    <p:sldId id="272" r:id="rId9"/>
    <p:sldId id="273" r:id="rId10"/>
    <p:sldId id="274" r:id="rId11"/>
    <p:sldId id="275" r:id="rId12"/>
    <p:sldId id="277" r:id="rId13"/>
    <p:sldId id="29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149823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411954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2822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16961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358318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152744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403911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364108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258738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384819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184619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9</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5</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8"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:link</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enlace que todavía no ha sido visitado.</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hover</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elemento sobre el que se coloca el puntero del mouse. </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visited</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enlace que ya ha sido visitado.</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:active</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cualquier elemento que ha sido activado por el usuario.</a:t>
            </a:r>
          </a:p>
          <a:p>
            <a:pPr marL="0" indent="0">
              <a:buFont typeface="Arial"/>
              <a:buNone/>
            </a:pPr>
            <a:r>
              <a:rPr lang="pt-BR" sz="2300" b="1" dirty="0">
                <a:solidFill>
                  <a:srgbClr val="CC0099"/>
                </a:solidFill>
                <a:latin typeface="Arial" panose="020B0604020202020204" pitchFamily="34" charset="0"/>
                <a:cs typeface="Arial" panose="020B0604020202020204" pitchFamily="34" charset="0"/>
              </a:rPr>
              <a:t>&lt;a </a:t>
            </a:r>
            <a:r>
              <a:rPr lang="pt-BR" sz="2300" b="1" dirty="0" err="1">
                <a:solidFill>
                  <a:srgbClr val="00B050"/>
                </a:solidFill>
                <a:latin typeface="Arial" panose="020B0604020202020204" pitchFamily="34" charset="0"/>
                <a:cs typeface="Arial" panose="020B0604020202020204" pitchFamily="34" charset="0"/>
              </a:rPr>
              <a:t>href</a:t>
            </a:r>
            <a:r>
              <a:rPr lang="pt-BR" sz="2300" b="1" dirty="0">
                <a:solidFill>
                  <a:srgbClr val="00B050"/>
                </a:solidFill>
                <a:latin typeface="Arial" panose="020B0604020202020204" pitchFamily="34" charset="0"/>
                <a:cs typeface="Arial" panose="020B0604020202020204" pitchFamily="34" charset="0"/>
              </a:rPr>
              <a:t>=</a:t>
            </a:r>
            <a:r>
              <a:rPr lang="pt-BR" sz="2300" b="1" dirty="0">
                <a:solidFill>
                  <a:srgbClr val="FFCC00"/>
                </a:solidFill>
                <a:latin typeface="Arial" panose="020B0604020202020204" pitchFamily="34" charset="0"/>
                <a:cs typeface="Arial" panose="020B0604020202020204" pitchFamily="34" charset="0"/>
              </a:rPr>
              <a:t>“#Contacto”&gt;</a:t>
            </a:r>
            <a:r>
              <a:rPr lang="pt-BR" sz="2300" b="1" dirty="0">
                <a:solidFill>
                  <a:schemeClr val="tx1"/>
                </a:solidFill>
                <a:latin typeface="Arial" panose="020B0604020202020204" pitchFamily="34" charset="0"/>
                <a:cs typeface="Arial" panose="020B0604020202020204" pitchFamily="34" charset="0"/>
              </a:rPr>
              <a:t>Contacto</a:t>
            </a:r>
            <a:r>
              <a:rPr lang="pt-BR" sz="2300" b="1" dirty="0">
                <a:solidFill>
                  <a:srgbClr val="CC0099"/>
                </a:solidFill>
                <a:latin typeface="Arial" panose="020B0604020202020204" pitchFamily="34" charset="0"/>
                <a:cs typeface="Arial" panose="020B0604020202020204" pitchFamily="34" charset="0"/>
              </a:rPr>
              <a:t>&lt;/a&gt;</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609601" y="382012"/>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267288" y="3595112"/>
            <a:ext cx="3456574" cy="3416320"/>
          </a:xfrm>
          <a:prstGeom prst="rect">
            <a:avLst/>
          </a:prstGeom>
          <a:noFill/>
        </p:spPr>
        <p:txBody>
          <a:bodyPr wrap="square" rtlCol="0">
            <a:spAutoFit/>
          </a:bodyPr>
          <a:lstStyle/>
          <a:p>
            <a:r>
              <a:rPr lang="es-AR" b="1" dirty="0">
                <a:solidFill>
                  <a:srgbClr val="CC0099"/>
                </a:solidFill>
                <a:latin typeface="Arial Black" panose="020B0A04020102020204" pitchFamily="34" charset="0"/>
              </a:rPr>
              <a:t>a:link {</a:t>
            </a:r>
          </a:p>
          <a:p>
            <a:r>
              <a:rPr lang="es-AR" b="1" dirty="0">
                <a:latin typeface="Arial Black" panose="020B0A04020102020204" pitchFamily="34" charset="0"/>
              </a:rPr>
              <a:t>  </a:t>
            </a:r>
            <a:r>
              <a:rPr lang="es-AR" b="1" dirty="0">
                <a:solidFill>
                  <a:srgbClr val="00B0F0"/>
                </a:solidFill>
                <a:latin typeface="Arial Black" panose="020B0A04020102020204" pitchFamily="34" charset="0"/>
              </a:rPr>
              <a:t>color: </a:t>
            </a:r>
            <a:r>
              <a:rPr lang="es-AR" b="1" dirty="0">
                <a:solidFill>
                  <a:srgbClr val="FF0000"/>
                </a:solidFill>
                <a:latin typeface="Arial Black" panose="020B0A04020102020204" pitchFamily="34" charset="0"/>
              </a:rPr>
              <a:t>red</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a:hover {</a:t>
            </a:r>
          </a:p>
          <a:p>
            <a:r>
              <a:rPr lang="es-AR" b="1" dirty="0" err="1">
                <a:solidFill>
                  <a:srgbClr val="00B0F0"/>
                </a:solidFill>
                <a:latin typeface="Arial Black" panose="020B0A04020102020204" pitchFamily="34" charset="0"/>
              </a:rPr>
              <a:t>background</a:t>
            </a:r>
            <a:r>
              <a:rPr lang="es-AR" b="1" dirty="0">
                <a:solidFill>
                  <a:srgbClr val="00B0F0"/>
                </a:solidFill>
                <a:latin typeface="Arial Black" panose="020B0A04020102020204" pitchFamily="34" charset="0"/>
              </a:rPr>
              <a:t>-color: </a:t>
            </a:r>
            <a:r>
              <a:rPr lang="es-AR" b="1" dirty="0" err="1">
                <a:solidFill>
                  <a:srgbClr val="FFCC00"/>
                </a:solidFill>
                <a:latin typeface="Arial Black" panose="020B0A04020102020204" pitchFamily="34" charset="0"/>
              </a:rPr>
              <a:t>yellow</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a:visited {</a:t>
            </a:r>
          </a:p>
          <a:p>
            <a:r>
              <a:rPr lang="es-AR" b="1" dirty="0">
                <a:solidFill>
                  <a:srgbClr val="00B0F0"/>
                </a:solidFill>
                <a:latin typeface="Arial Black" panose="020B0A04020102020204" pitchFamily="34" charset="0"/>
              </a:rPr>
              <a:t>color: </a:t>
            </a:r>
            <a:r>
              <a:rPr lang="es-AR" b="1" dirty="0">
                <a:solidFill>
                  <a:srgbClr val="0000CC"/>
                </a:solidFill>
                <a:latin typeface="Arial Black" panose="020B0A04020102020204" pitchFamily="34" charset="0"/>
              </a:rPr>
              <a:t>blue</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a:active {</a:t>
            </a:r>
          </a:p>
          <a:p>
            <a:r>
              <a:rPr lang="es-AR" b="1" dirty="0" err="1">
                <a:solidFill>
                  <a:srgbClr val="00B0F0"/>
                </a:solidFill>
                <a:latin typeface="Arial Black" panose="020B0A04020102020204" pitchFamily="34" charset="0"/>
              </a:rPr>
              <a:t>background</a:t>
            </a:r>
            <a:r>
              <a:rPr lang="es-AR" b="1" dirty="0">
                <a:solidFill>
                  <a:srgbClr val="00B0F0"/>
                </a:solidFill>
                <a:latin typeface="Arial Black" panose="020B0A04020102020204" pitchFamily="34" charset="0"/>
              </a:rPr>
              <a:t>-color: </a:t>
            </a:r>
            <a:r>
              <a:rPr lang="es-AR" b="1" dirty="0" err="1">
                <a:solidFill>
                  <a:srgbClr val="00B050"/>
                </a:solidFill>
                <a:latin typeface="Arial Black" panose="020B0A04020102020204" pitchFamily="34" charset="0"/>
              </a:rPr>
              <a:t>green</a:t>
            </a:r>
            <a:r>
              <a:rPr lang="es-AR" b="1" dirty="0">
                <a:solidFill>
                  <a:srgbClr val="00B0F0"/>
                </a:solidFill>
                <a:latin typeface="Arial Black" panose="020B0A04020102020204" pitchFamily="34" charset="0"/>
              </a:rPr>
              <a:t>;</a:t>
            </a:r>
          </a:p>
          <a:p>
            <a:r>
              <a:rPr lang="es-AR" b="1" dirty="0">
                <a:solidFill>
                  <a:srgbClr val="00B0F0"/>
                </a:solidFill>
                <a:latin typeface="Arial Black" panose="020B0A04020102020204" pitchFamily="34" charset="0"/>
              </a:rPr>
              <a:t>color: </a:t>
            </a:r>
            <a:r>
              <a:rPr lang="es-AR" b="1" dirty="0" err="1">
                <a:solidFill>
                  <a:srgbClr val="00B0F0"/>
                </a:solidFill>
                <a:latin typeface="Arial Black" panose="020B0A04020102020204" pitchFamily="34" charset="0"/>
              </a:rPr>
              <a:t>white</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endParaRPr lang="es-AR" sz="2000" b="1" dirty="0">
              <a:solidFill>
                <a:srgbClr val="00B0F0"/>
              </a:solidFill>
              <a:latin typeface="Arial Black" panose="020B0A04020102020204" pitchFamily="34" charset="0"/>
            </a:endParaRPr>
          </a:p>
          <a:p>
            <a:endParaRPr lang="es-AR" dirty="0"/>
          </a:p>
        </p:txBody>
      </p:sp>
      <p:sp>
        <p:nvSpPr>
          <p:cNvPr id="8" name="Rectángulo: esquinas redondeadas 7">
            <a:extLst>
              <a:ext uri="{FF2B5EF4-FFF2-40B4-BE49-F238E27FC236}">
                <a16:creationId xmlns:a16="http://schemas.microsoft.com/office/drawing/2014/main" id="{6B53E258-8FA3-4C75-BAF6-5C74E56DC4A3}"/>
              </a:ext>
            </a:extLst>
          </p:cNvPr>
          <p:cNvSpPr/>
          <p:nvPr/>
        </p:nvSpPr>
        <p:spPr>
          <a:xfrm>
            <a:off x="1995575" y="3690986"/>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u="sng" dirty="0">
                <a:solidFill>
                  <a:srgbClr val="FF0000"/>
                </a:solidFill>
              </a:rPr>
              <a:t>Contacto</a:t>
            </a:r>
          </a:p>
        </p:txBody>
      </p:sp>
      <p:sp>
        <p:nvSpPr>
          <p:cNvPr id="9" name="Rectángulo: esquinas redondeadas 8">
            <a:extLst>
              <a:ext uri="{FF2B5EF4-FFF2-40B4-BE49-F238E27FC236}">
                <a16:creationId xmlns:a16="http://schemas.microsoft.com/office/drawing/2014/main" id="{ACCDAFCD-7FCC-4171-A937-4AB014C4920F}"/>
              </a:ext>
            </a:extLst>
          </p:cNvPr>
          <p:cNvSpPr/>
          <p:nvPr/>
        </p:nvSpPr>
        <p:spPr>
          <a:xfrm>
            <a:off x="3115384" y="4445176"/>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chemeClr val="tx1"/>
                </a:solidFill>
                <a:highlight>
                  <a:srgbClr val="FFFF00"/>
                </a:highlight>
              </a:rPr>
              <a:t>Contacto</a:t>
            </a:r>
          </a:p>
        </p:txBody>
      </p:sp>
      <p:sp>
        <p:nvSpPr>
          <p:cNvPr id="11" name="Rectángulo: esquinas redondeadas 10">
            <a:extLst>
              <a:ext uri="{FF2B5EF4-FFF2-40B4-BE49-F238E27FC236}">
                <a16:creationId xmlns:a16="http://schemas.microsoft.com/office/drawing/2014/main" id="{20F9B6F7-FE77-4010-95EA-7BDEDA8AB210}"/>
              </a:ext>
            </a:extLst>
          </p:cNvPr>
          <p:cNvSpPr/>
          <p:nvPr/>
        </p:nvSpPr>
        <p:spPr>
          <a:xfrm>
            <a:off x="1709531" y="5037840"/>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rgbClr val="0000CC"/>
                </a:solidFill>
              </a:rPr>
              <a:t>Contacto</a:t>
            </a:r>
          </a:p>
        </p:txBody>
      </p:sp>
      <p:sp>
        <p:nvSpPr>
          <p:cNvPr id="15" name="Rectángulo: esquinas redondeadas 14">
            <a:extLst>
              <a:ext uri="{FF2B5EF4-FFF2-40B4-BE49-F238E27FC236}">
                <a16:creationId xmlns:a16="http://schemas.microsoft.com/office/drawing/2014/main" id="{7926569E-EE51-4AE7-BDEA-7FE9EB988265}"/>
              </a:ext>
            </a:extLst>
          </p:cNvPr>
          <p:cNvSpPr/>
          <p:nvPr/>
        </p:nvSpPr>
        <p:spPr>
          <a:xfrm>
            <a:off x="3115384" y="5711267"/>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chemeClr val="bg1"/>
                </a:solidFill>
                <a:highlight>
                  <a:srgbClr val="00FF00"/>
                </a:highlight>
              </a:rPr>
              <a:t>Contacto</a:t>
            </a:r>
          </a:p>
        </p:txBody>
      </p:sp>
      <p:pic>
        <p:nvPicPr>
          <p:cNvPr id="6150" name="Picture 6" descr="Click Icon Cursors PNG Transparent Background, Free Download ...">
            <a:extLst>
              <a:ext uri="{FF2B5EF4-FFF2-40B4-BE49-F238E27FC236}">
                <a16:creationId xmlns:a16="http://schemas.microsoft.com/office/drawing/2014/main" id="{F1A86FA6-EE63-420E-93A6-0E155BE1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079" y="5806399"/>
            <a:ext cx="378173" cy="37817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lick Icon Cursors PNG Transparent Background, Free Download ...">
            <a:extLst>
              <a:ext uri="{FF2B5EF4-FFF2-40B4-BE49-F238E27FC236}">
                <a16:creationId xmlns:a16="http://schemas.microsoft.com/office/drawing/2014/main" id="{6AE799A7-9D21-4E40-94EE-EF0F7AA06A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8" t="33900"/>
          <a:stretch/>
        </p:blipFill>
        <p:spPr bwMode="auto">
          <a:xfrm>
            <a:off x="4321912" y="4743830"/>
            <a:ext cx="263340" cy="26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3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1800" dirty="0">
                <a:solidFill>
                  <a:schemeClr val="tx1"/>
                </a:solidFill>
                <a:latin typeface="Arial" panose="020B0604020202020204" pitchFamily="34" charset="0"/>
                <a:cs typeface="Arial" panose="020B0604020202020204" pitchFamily="34" charset="0"/>
              </a:rPr>
              <a:t>Se utilizan para darle estilos a partes específicas de un elemento.</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first-letter</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Se utiliza para darle estilo a la primer letra de un texto.</a:t>
            </a:r>
          </a:p>
          <a:p>
            <a:pPr marL="0" indent="0">
              <a:buNone/>
            </a:pPr>
            <a:r>
              <a:rPr lang="es-AR" sz="1800" dirty="0">
                <a:solidFill>
                  <a:schemeClr val="tx1"/>
                </a:solidFill>
                <a:latin typeface="Arial" panose="020B0604020202020204" pitchFamily="34" charset="0"/>
                <a:cs typeface="Arial" panose="020B0604020202020204" pitchFamily="34" charset="0"/>
              </a:rPr>
              <a:t>     </a:t>
            </a:r>
            <a:r>
              <a:rPr lang="es-AR" sz="1400" dirty="0">
                <a:solidFill>
                  <a:schemeClr val="tx1"/>
                </a:solidFill>
                <a:latin typeface="Arial" panose="020B0604020202020204" pitchFamily="34" charset="0"/>
                <a:cs typeface="Arial" panose="020B0604020202020204" pitchFamily="34" charset="0"/>
              </a:rPr>
              <a:t>p:: </a:t>
            </a:r>
            <a:r>
              <a:rPr lang="es-AR" sz="1400" dirty="0" err="1">
                <a:solidFill>
                  <a:schemeClr val="tx1"/>
                </a:solidFill>
                <a:latin typeface="Arial" panose="020B0604020202020204" pitchFamily="34" charset="0"/>
                <a:cs typeface="Arial" panose="020B0604020202020204" pitchFamily="34" charset="0"/>
              </a:rPr>
              <a:t>first-letter</a:t>
            </a:r>
            <a:r>
              <a:rPr lang="es-AR" sz="1400" dirty="0">
                <a:solidFill>
                  <a:schemeClr val="tx1"/>
                </a:solidFill>
                <a:latin typeface="Arial" panose="020B0604020202020204" pitchFamily="34" charset="0"/>
                <a:cs typeface="Arial" panose="020B0604020202020204" pitchFamily="34" charset="0"/>
              </a:rPr>
              <a:t> { </a:t>
            </a:r>
            <a:r>
              <a:rPr lang="es-AR" sz="1400" dirty="0" err="1">
                <a:solidFill>
                  <a:schemeClr val="tx1"/>
                </a:solidFill>
                <a:latin typeface="Arial" panose="020B0604020202020204" pitchFamily="34" charset="0"/>
                <a:cs typeface="Arial" panose="020B0604020202020204" pitchFamily="34" charset="0"/>
              </a:rPr>
              <a:t>color:blue</a:t>
            </a:r>
            <a:r>
              <a:rPr lang="es-AR" sz="1400" dirty="0">
                <a:solidFill>
                  <a:schemeClr val="tx1"/>
                </a:solidFill>
                <a:latin typeface="Arial" panose="020B0604020202020204" pitchFamily="34" charset="0"/>
                <a:cs typeface="Arial" panose="020B0604020202020204" pitchFamily="34" charset="0"/>
              </a:rPr>
              <a:t>;}  | </a:t>
            </a:r>
            <a:r>
              <a:rPr lang="es-AR" sz="1400" b="1" dirty="0">
                <a:solidFill>
                  <a:srgbClr val="0000CC"/>
                </a:solidFill>
                <a:latin typeface="Arial" panose="020B0604020202020204" pitchFamily="34" charset="0"/>
                <a:cs typeface="Arial" panose="020B0604020202020204" pitchFamily="34" charset="0"/>
              </a:rPr>
              <a:t>E</a:t>
            </a:r>
            <a:r>
              <a:rPr lang="es-AR" sz="1400" dirty="0">
                <a:solidFill>
                  <a:schemeClr val="tx1"/>
                </a:solidFill>
                <a:latin typeface="Arial" panose="020B0604020202020204" pitchFamily="34" charset="0"/>
                <a:cs typeface="Arial" panose="020B0604020202020204" pitchFamily="34" charset="0"/>
              </a:rPr>
              <a:t>sto es un párrafo</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first</a:t>
            </a:r>
            <a:r>
              <a:rPr lang="es-AR" sz="1800" b="1" dirty="0">
                <a:solidFill>
                  <a:schemeClr val="tx1"/>
                </a:solidFill>
                <a:highlight>
                  <a:srgbClr val="00FFFF"/>
                </a:highlight>
                <a:latin typeface="Arial" panose="020B0604020202020204" pitchFamily="34" charset="0"/>
                <a:cs typeface="Arial" panose="020B0604020202020204" pitchFamily="34" charset="0"/>
              </a:rPr>
              <a:t>-line:</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Se utiliza para darle estilo a la primer línea de un párrafo.</a:t>
            </a:r>
          </a:p>
          <a:p>
            <a:pPr marL="0" indent="0">
              <a:buNone/>
            </a:pPr>
            <a:r>
              <a:rPr lang="es-AR" sz="1400" dirty="0">
                <a:solidFill>
                  <a:schemeClr val="tx1"/>
                </a:solidFill>
                <a:latin typeface="Arial" panose="020B0604020202020204" pitchFamily="34" charset="0"/>
                <a:cs typeface="Arial" panose="020B0604020202020204" pitchFamily="34" charset="0"/>
              </a:rPr>
              <a:t>      p:: </a:t>
            </a:r>
            <a:r>
              <a:rPr lang="es-AR" sz="1400" dirty="0" err="1">
                <a:solidFill>
                  <a:schemeClr val="tx1"/>
                </a:solidFill>
                <a:latin typeface="Arial" panose="020B0604020202020204" pitchFamily="34" charset="0"/>
                <a:cs typeface="Arial" panose="020B0604020202020204" pitchFamily="34" charset="0"/>
              </a:rPr>
              <a:t>first</a:t>
            </a:r>
            <a:r>
              <a:rPr lang="es-AR" sz="1400" dirty="0">
                <a:solidFill>
                  <a:schemeClr val="tx1"/>
                </a:solidFill>
                <a:latin typeface="Arial" panose="020B0604020202020204" pitchFamily="34" charset="0"/>
                <a:cs typeface="Arial" panose="020B0604020202020204" pitchFamily="34" charset="0"/>
              </a:rPr>
              <a:t>-line { </a:t>
            </a:r>
            <a:r>
              <a:rPr lang="es-AR" sz="1400" dirty="0" err="1">
                <a:solidFill>
                  <a:schemeClr val="tx1"/>
                </a:solidFill>
                <a:latin typeface="Arial" panose="020B0604020202020204" pitchFamily="34" charset="0"/>
                <a:cs typeface="Arial" panose="020B0604020202020204" pitchFamily="34" charset="0"/>
              </a:rPr>
              <a:t>background-color:yellow</a:t>
            </a:r>
            <a:r>
              <a:rPr lang="es-AR" sz="1400" dirty="0">
                <a:solidFill>
                  <a:schemeClr val="tx1"/>
                </a:solidFill>
                <a:latin typeface="Arial" panose="020B0604020202020204" pitchFamily="34" charset="0"/>
                <a:cs typeface="Arial" panose="020B0604020202020204" pitchFamily="34" charset="0"/>
              </a:rPr>
              <a:t>;}  |   </a:t>
            </a:r>
            <a:r>
              <a:rPr lang="es-AR" sz="1400" dirty="0">
                <a:solidFill>
                  <a:schemeClr val="tx1"/>
                </a:solidFill>
                <a:highlight>
                  <a:srgbClr val="FFFF00"/>
                </a:highlight>
                <a:latin typeface="Arial" panose="020B0604020202020204" pitchFamily="34" charset="0"/>
                <a:cs typeface="Arial" panose="020B0604020202020204" pitchFamily="34" charset="0"/>
              </a:rPr>
              <a:t>Esto es una línea</a:t>
            </a:r>
          </a:p>
          <a:p>
            <a:pPr marL="0" indent="0">
              <a:buNone/>
            </a:pPr>
            <a:r>
              <a:rPr lang="es-AR" sz="1400" dirty="0">
                <a:solidFill>
                  <a:schemeClr val="tx1"/>
                </a:solidFill>
                <a:latin typeface="Arial" panose="020B0604020202020204" pitchFamily="34" charset="0"/>
                <a:cs typeface="Arial" panose="020B0604020202020204" pitchFamily="34" charset="0"/>
              </a:rPr>
              <a:t>			     	  Esto otra</a:t>
            </a:r>
          </a:p>
          <a:p>
            <a:pPr marL="0" indent="0">
              <a:buNone/>
            </a:pPr>
            <a:r>
              <a:rPr lang="es-AR" sz="1400" dirty="0">
                <a:solidFill>
                  <a:schemeClr val="tx1"/>
                </a:solidFill>
                <a:latin typeface="Arial" panose="020B0604020202020204" pitchFamily="34" charset="0"/>
                <a:cs typeface="Arial" panose="020B0604020202020204" pitchFamily="34" charset="0"/>
              </a:rPr>
              <a:t>			                     y otra.</a:t>
            </a:r>
            <a:endParaRPr lang="es-AR" sz="1800" b="1" dirty="0">
              <a:solidFill>
                <a:schemeClr val="tx1"/>
              </a:solidFill>
              <a:highlight>
                <a:srgbClr val="00FFFF"/>
              </a:highlight>
              <a:latin typeface="Arial" panose="020B0604020202020204" pitchFamily="34" charset="0"/>
              <a:cs typeface="Arial" panose="020B0604020202020204" pitchFamily="34" charset="0"/>
            </a:endParaRP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before</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Puede utilizarse para agregar algo antes del contenido de un elemento</a:t>
            </a:r>
          </a:p>
          <a:p>
            <a:pPr marL="0" indent="0">
              <a:buNone/>
            </a:pPr>
            <a:r>
              <a:rPr lang="es-AR" sz="1400" dirty="0">
                <a:solidFill>
                  <a:schemeClr val="tx1"/>
                </a:solidFill>
                <a:latin typeface="Arial" panose="020B0604020202020204" pitchFamily="34" charset="0"/>
                <a:cs typeface="Arial" panose="020B0604020202020204" pitchFamily="34" charset="0"/>
              </a:rPr>
              <a:t>      a::before{ </a:t>
            </a:r>
            <a:r>
              <a:rPr lang="es-AR" sz="1400" dirty="0" err="1">
                <a:solidFill>
                  <a:schemeClr val="tx1"/>
                </a:solidFill>
                <a:latin typeface="Arial" panose="020B0604020202020204" pitchFamily="34" charset="0"/>
                <a:cs typeface="Arial" panose="020B0604020202020204" pitchFamily="34" charset="0"/>
              </a:rPr>
              <a:t>content</a:t>
            </a:r>
            <a:r>
              <a:rPr lang="es-AR" sz="1400"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::after:</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Coloca contenido después de un elemento </a:t>
            </a:r>
          </a:p>
          <a:p>
            <a:pPr marL="0" indent="0">
              <a:buNone/>
            </a:pPr>
            <a:r>
              <a:rPr lang="es-AR" sz="1800" dirty="0">
                <a:solidFill>
                  <a:schemeClr val="tx1"/>
                </a:solidFill>
                <a:latin typeface="Arial" panose="020B0604020202020204" pitchFamily="34" charset="0"/>
                <a:cs typeface="Arial" panose="020B0604020202020204" pitchFamily="34" charset="0"/>
              </a:rPr>
              <a:t>   </a:t>
            </a:r>
            <a:r>
              <a:rPr lang="es-AR" sz="1400" dirty="0">
                <a:solidFill>
                  <a:schemeClr val="tx1"/>
                </a:solidFill>
                <a:latin typeface="Arial" panose="020B0604020202020204" pitchFamily="34" charset="0"/>
                <a:cs typeface="Arial" panose="020B0604020202020204" pitchFamily="34" charset="0"/>
              </a:rPr>
              <a:t>  a::after{ </a:t>
            </a:r>
            <a:r>
              <a:rPr lang="es-AR" sz="1400" dirty="0" err="1">
                <a:solidFill>
                  <a:schemeClr val="tx1"/>
                </a:solidFill>
                <a:latin typeface="Arial" panose="020B0604020202020204" pitchFamily="34" charset="0"/>
                <a:cs typeface="Arial" panose="020B0604020202020204" pitchFamily="34" charset="0"/>
              </a:rPr>
              <a:t>content</a:t>
            </a:r>
            <a:r>
              <a:rPr lang="es-AR" sz="1400"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selection</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Agrega estilos a una parte del documento que ha sido resaltada por el usuario</a:t>
            </a:r>
          </a:p>
          <a:p>
            <a:pPr marL="0" indent="0">
              <a:buNone/>
            </a:pPr>
            <a:r>
              <a:rPr lang="es-AR" sz="1400" dirty="0">
                <a:solidFill>
                  <a:schemeClr val="tx1"/>
                </a:solidFill>
                <a:latin typeface="Arial" panose="020B0604020202020204" pitchFamily="34" charset="0"/>
                <a:cs typeface="Arial" panose="020B0604020202020204" pitchFamily="34" charset="0"/>
              </a:rPr>
              <a:t>      p::selection{background-color:pink;}</a:t>
            </a:r>
            <a:endParaRPr lang="pt-BR" sz="1400" dirty="0">
              <a:solidFill>
                <a:srgbClr val="CC0099"/>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609601" y="382012"/>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Pseudoelementos</a:t>
            </a:r>
            <a:endParaRPr lang="es-AR"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EEDD02CD-3EFA-4BB7-A0F5-9416B6F5F1B4}"/>
              </a:ext>
            </a:extLst>
          </p:cNvPr>
          <p:cNvPicPr>
            <a:picLocks noChangeAspect="1"/>
          </p:cNvPicPr>
          <p:nvPr/>
        </p:nvPicPr>
        <p:blipFill>
          <a:blip r:embed="rId3"/>
          <a:stretch>
            <a:fillRect/>
          </a:stretch>
        </p:blipFill>
        <p:spPr>
          <a:xfrm>
            <a:off x="4115093" y="5790187"/>
            <a:ext cx="5971930" cy="968421"/>
          </a:xfrm>
          <a:prstGeom prst="rect">
            <a:avLst/>
          </a:prstGeom>
        </p:spPr>
      </p:pic>
      <p:pic>
        <p:nvPicPr>
          <p:cNvPr id="7" name="Imagen 6">
            <a:extLst>
              <a:ext uri="{FF2B5EF4-FFF2-40B4-BE49-F238E27FC236}">
                <a16:creationId xmlns:a16="http://schemas.microsoft.com/office/drawing/2014/main" id="{CEC07AF7-6DDF-47E4-8224-0806537E38BC}"/>
              </a:ext>
            </a:extLst>
          </p:cNvPr>
          <p:cNvPicPr>
            <a:picLocks noChangeAspect="1"/>
          </p:cNvPicPr>
          <p:nvPr/>
        </p:nvPicPr>
        <p:blipFill>
          <a:blip r:embed="rId4"/>
          <a:stretch>
            <a:fillRect/>
          </a:stretch>
        </p:blipFill>
        <p:spPr>
          <a:xfrm>
            <a:off x="6386280" y="4501841"/>
            <a:ext cx="2930773" cy="605418"/>
          </a:xfrm>
          <a:prstGeom prst="rect">
            <a:avLst/>
          </a:prstGeom>
        </p:spPr>
      </p:pic>
    </p:spTree>
    <p:extLst>
      <p:ext uri="{BB962C8B-B14F-4D97-AF65-F5344CB8AC3E}">
        <p14:creationId xmlns:p14="http://schemas.microsoft.com/office/powerpoint/2010/main" val="272311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9534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200" b="1" dirty="0">
              <a:solidFill>
                <a:schemeClr val="tx1"/>
              </a:solidFill>
              <a:highlight>
                <a:srgbClr val="00FFFF"/>
              </a:highlight>
              <a:latin typeface="Arial" panose="020B0604020202020204" pitchFamily="34" charset="0"/>
              <a:cs typeface="Arial" panose="020B0604020202020204" pitchFamily="34" charset="0"/>
            </a:endParaRPr>
          </a:p>
          <a:p>
            <a:pPr marL="0" indent="0">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none</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ninguno. </a:t>
            </a:r>
          </a:p>
          <a:p>
            <a:pPr marL="0" indent="0">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inherit</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el valor de la propiedad del elemento será heredado del elemento padre.</a:t>
            </a:r>
          </a:p>
          <a:p>
            <a:pPr marL="0" indent="0">
              <a:buFont typeface="Arial"/>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initial</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restablece el valor inicial de la propiedad.</a:t>
            </a:r>
          </a:p>
          <a:p>
            <a:pPr marL="0" indent="0">
              <a:buFont typeface="Arial"/>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unset</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si es que el elemento heredo un valor diferente al suyo, lo restablece a ese valor heredado del padre.</a:t>
            </a:r>
          </a:p>
          <a:p>
            <a:pPr marL="0" indent="0">
              <a:buFont typeface="Arial"/>
              <a:buNone/>
            </a:pP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Keywords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62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hijos:</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Si no queremos seleccionar todos los elementos descendientes pero si a los hijos directos podemos utilizar el símbolo &gt;.</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7" y="1642402"/>
            <a:ext cx="6986983" cy="4031873"/>
          </a:xfrm>
          <a:prstGeom prst="rect">
            <a:avLst/>
          </a:prstGeom>
          <a:noFill/>
        </p:spPr>
        <p:txBody>
          <a:bodyPr wrap="square" rtlCol="0">
            <a:spAutoFit/>
          </a:bodyPr>
          <a:lstStyle/>
          <a:p>
            <a:r>
              <a:rPr lang="pt-BR" sz="1600" b="1" dirty="0">
                <a:solidFill>
                  <a:srgbClr val="CC0099"/>
                </a:solidFill>
              </a:rPr>
              <a:t> &lt;p&gt;</a:t>
            </a:r>
          </a:p>
          <a:p>
            <a:r>
              <a:rPr lang="pt-BR" sz="1600" b="1" dirty="0">
                <a:solidFill>
                  <a:schemeClr val="tx1"/>
                </a:solidFill>
              </a:rPr>
              <a:t>          </a:t>
            </a:r>
            <a:r>
              <a:rPr lang="pt-BR" sz="1600" dirty="0" err="1">
                <a:solidFill>
                  <a:schemeClr val="tx1"/>
                </a:solidFill>
              </a:rPr>
              <a:t>Esto</a:t>
            </a:r>
            <a:r>
              <a:rPr lang="pt-BR" sz="1600" dirty="0">
                <a:solidFill>
                  <a:schemeClr val="tx1"/>
                </a:solidFill>
              </a:rPr>
              <a:t> es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b="1" dirty="0" err="1">
                <a:solidFill>
                  <a:schemeClr val="tx1"/>
                </a:solidFill>
              </a:rPr>
              <a:t>muy</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dirty="0">
                <a:solidFill>
                  <a:schemeClr val="tx1"/>
                </a:solidFill>
              </a:rPr>
              <a:t>importante.</a:t>
            </a:r>
          </a:p>
          <a:p>
            <a:r>
              <a:rPr lang="pt-BR" sz="1600" b="1" dirty="0">
                <a:solidFill>
                  <a:srgbClr val="CC0099"/>
                </a:solidFill>
              </a:rPr>
              <a:t> &lt;/p&gt;</a:t>
            </a:r>
          </a:p>
          <a:p>
            <a:r>
              <a:rPr lang="pt-BR" sz="1600" b="1" dirty="0">
                <a:solidFill>
                  <a:srgbClr val="CC0099"/>
                </a:solidFill>
              </a:rPr>
              <a:t>&lt;p&gt; </a:t>
            </a:r>
            <a:r>
              <a:rPr lang="pt-BR" sz="1600" dirty="0" err="1">
                <a:solidFill>
                  <a:schemeClr val="tx1"/>
                </a:solidFill>
              </a:rPr>
              <a:t>Esto</a:t>
            </a:r>
            <a:r>
              <a:rPr lang="pt-BR" sz="1600" dirty="0">
                <a:solidFill>
                  <a:schemeClr val="tx1"/>
                </a:solidFill>
              </a:rPr>
              <a:t> es </a:t>
            </a:r>
            <a:r>
              <a:rPr lang="pt-BR" sz="1600" b="1" dirty="0">
                <a:solidFill>
                  <a:srgbClr val="CC0099"/>
                </a:solidFill>
              </a:rPr>
              <a:t>&lt;i&gt; </a:t>
            </a:r>
            <a:r>
              <a:rPr lang="pt-BR" sz="1600" i="1" dirty="0">
                <a:solidFill>
                  <a:schemeClr val="tx1"/>
                </a:solidFill>
              </a:rPr>
              <a:t>realmente</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b="1" i="1" dirty="0" err="1">
                <a:solidFill>
                  <a:schemeClr val="tx1"/>
                </a:solidFill>
              </a:rPr>
              <a:t>muy</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&lt;/i&gt; </a:t>
            </a:r>
            <a:r>
              <a:rPr lang="pt-BR" sz="1600" dirty="0">
                <a:solidFill>
                  <a:schemeClr val="tx1"/>
                </a:solidFill>
              </a:rPr>
              <a:t>importante.</a:t>
            </a:r>
          </a:p>
          <a:p>
            <a:r>
              <a:rPr lang="pt-BR" sz="1600" b="1" dirty="0">
                <a:solidFill>
                  <a:srgbClr val="CC0099"/>
                </a:solidFill>
              </a:rPr>
              <a:t>&lt;/p&gt;</a:t>
            </a:r>
            <a:endParaRPr lang="es-AR" b="1" dirty="0">
              <a:solidFill>
                <a:srgbClr val="CC0099"/>
              </a:solidFill>
            </a:endParaRPr>
          </a:p>
          <a:p>
            <a:r>
              <a:rPr lang="es-AR" dirty="0">
                <a:solidFill>
                  <a:schemeClr val="tx2">
                    <a:lumMod val="75000"/>
                  </a:schemeClr>
                </a:solidFill>
              </a:rPr>
              <a:t>---------------------------------------------------------------------------------------------------------------</a:t>
            </a:r>
          </a:p>
          <a:p>
            <a:endParaRPr lang="es-AR" b="1" dirty="0">
              <a:solidFill>
                <a:srgbClr val="CC0099"/>
              </a:solidFill>
            </a:endParaRPr>
          </a:p>
          <a:p>
            <a:r>
              <a:rPr lang="es-AR" sz="2400" b="1" dirty="0">
                <a:solidFill>
                  <a:srgbClr val="CC0099"/>
                </a:solidFill>
                <a:latin typeface="Arial Black" panose="020B0A04020102020204" pitchFamily="34" charset="0"/>
              </a:rPr>
              <a:t>p &gt; </a:t>
            </a:r>
            <a:r>
              <a:rPr lang="es-AR" sz="2400" b="1" dirty="0" err="1">
                <a:solidFill>
                  <a:srgbClr val="CC0099"/>
                </a:solidFill>
                <a:latin typeface="Arial Black" panose="020B0A04020102020204" pitchFamily="34" charset="0"/>
              </a:rPr>
              <a:t>strong</a:t>
            </a:r>
            <a:r>
              <a:rPr lang="es-AR" sz="2400" b="1" dirty="0">
                <a:solidFill>
                  <a:srgbClr val="CC0099"/>
                </a:solidFill>
                <a:latin typeface="Arial Black" panose="020B0A04020102020204" pitchFamily="34" charset="0"/>
              </a:rPr>
              <a:t> {</a:t>
            </a:r>
          </a:p>
          <a:p>
            <a:r>
              <a:rPr lang="es-AR" sz="2400" b="1" dirty="0">
                <a:solidFill>
                  <a:srgbClr val="00B0F0"/>
                </a:solidFill>
                <a:latin typeface="Arial Black" panose="020B0A04020102020204" pitchFamily="34" charset="0"/>
              </a:rPr>
              <a:t>  color: </a:t>
            </a:r>
            <a:r>
              <a:rPr lang="es-AR" sz="2400" b="1" dirty="0" err="1">
                <a:solidFill>
                  <a:srgbClr val="FF3300"/>
                </a:solidFill>
                <a:latin typeface="Arial Black" panose="020B0A04020102020204" pitchFamily="34" charset="0"/>
              </a:rPr>
              <a:t>orange</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dirty="0">
                <a:solidFill>
                  <a:schemeClr val="tx2">
                    <a:lumMod val="75000"/>
                  </a:schemeClr>
                </a:solidFill>
              </a:rPr>
              <a:t>---------------------------------------------------------------------------------------------------------------</a:t>
            </a:r>
          </a:p>
          <a:p>
            <a:endParaRPr lang="es-AR" dirty="0">
              <a:solidFill>
                <a:schemeClr val="tx2">
                  <a:lumMod val="75000"/>
                </a:schemeClr>
              </a:solidFill>
              <a:latin typeface="Arial Black" panose="020B0A04020102020204" pitchFamily="34" charset="0"/>
            </a:endParaRPr>
          </a:p>
          <a:p>
            <a:r>
              <a:rPr lang="es-AR" sz="2400" dirty="0">
                <a:solidFill>
                  <a:schemeClr val="tx1"/>
                </a:solidFill>
                <a:latin typeface="Times New Roman" panose="02020603050405020304" pitchFamily="18" charset="0"/>
                <a:cs typeface="Times New Roman" panose="02020603050405020304" pitchFamily="18" charset="0"/>
              </a:rPr>
              <a:t>Esto es </a:t>
            </a:r>
            <a:r>
              <a:rPr lang="es-AR" sz="2400" b="1" dirty="0">
                <a:solidFill>
                  <a:srgbClr val="FF3300"/>
                </a:solidFill>
                <a:latin typeface="Times New Roman" panose="02020603050405020304" pitchFamily="18" charset="0"/>
                <a:cs typeface="Times New Roman" panose="02020603050405020304" pitchFamily="18" charset="0"/>
              </a:rPr>
              <a:t>muy</a:t>
            </a:r>
            <a:r>
              <a:rPr lang="es-AR" sz="2400" dirty="0">
                <a:solidFill>
                  <a:schemeClr val="tx1"/>
                </a:solidFill>
                <a:latin typeface="Times New Roman" panose="02020603050405020304" pitchFamily="18" charset="0"/>
                <a:cs typeface="Times New Roman" panose="02020603050405020304" pitchFamily="18" charset="0"/>
              </a:rPr>
              <a:t> importante.</a:t>
            </a:r>
          </a:p>
          <a:p>
            <a:r>
              <a:rPr lang="es-AR" sz="2400" dirty="0">
                <a:solidFill>
                  <a:schemeClr val="tx1"/>
                </a:solidFill>
                <a:latin typeface="Times New Roman" panose="02020603050405020304" pitchFamily="18" charset="0"/>
                <a:cs typeface="Times New Roman" panose="02020603050405020304" pitchFamily="18" charset="0"/>
              </a:rPr>
              <a:t>Esto es </a:t>
            </a:r>
            <a:r>
              <a:rPr lang="es-AR" sz="2400" i="1" dirty="0">
                <a:solidFill>
                  <a:schemeClr val="tx1"/>
                </a:solidFill>
                <a:latin typeface="Times New Roman" panose="02020603050405020304" pitchFamily="18" charset="0"/>
                <a:cs typeface="Times New Roman" panose="02020603050405020304" pitchFamily="18" charset="0"/>
              </a:rPr>
              <a:t>realmente</a:t>
            </a:r>
            <a:r>
              <a:rPr lang="es-AR" sz="2400" dirty="0">
                <a:solidFill>
                  <a:schemeClr val="tx1"/>
                </a:solidFill>
                <a:latin typeface="Times New Roman" panose="02020603050405020304" pitchFamily="18" charset="0"/>
                <a:cs typeface="Times New Roman" panose="02020603050405020304" pitchFamily="18" charset="0"/>
              </a:rPr>
              <a:t> </a:t>
            </a:r>
            <a:r>
              <a:rPr lang="es-AR" sz="2400" b="1" i="1" dirty="0">
                <a:solidFill>
                  <a:schemeClr val="tx1"/>
                </a:solidFill>
                <a:latin typeface="Times New Roman" panose="02020603050405020304" pitchFamily="18" charset="0"/>
                <a:cs typeface="Times New Roman" panose="02020603050405020304" pitchFamily="18" charset="0"/>
              </a:rPr>
              <a:t>muy</a:t>
            </a:r>
            <a:r>
              <a:rPr lang="es-AR" sz="2400" dirty="0">
                <a:solidFill>
                  <a:schemeClr val="tx1"/>
                </a:solidFill>
                <a:latin typeface="Times New Roman" panose="02020603050405020304" pitchFamily="18" charset="0"/>
                <a:cs typeface="Times New Roman" panose="02020603050405020304" pitchFamily="18" charset="0"/>
              </a:rPr>
              <a:t> importante.</a:t>
            </a:r>
          </a:p>
        </p:txBody>
      </p:sp>
    </p:spTree>
    <p:extLst>
      <p:ext uri="{BB962C8B-B14F-4D97-AF65-F5344CB8AC3E}">
        <p14:creationId xmlns:p14="http://schemas.microsoft.com/office/powerpoint/2010/main" val="17105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hermanos adyacentes:</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Este selector permite seleccionar un elemento específico que viene inmediatamente después de otro elemento específico, en el mismo nivel de jerarquía de elementos.</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8" y="1642402"/>
            <a:ext cx="2616416" cy="4031873"/>
          </a:xfrm>
          <a:prstGeom prst="rect">
            <a:avLst/>
          </a:prstGeom>
          <a:noFill/>
        </p:spPr>
        <p:txBody>
          <a:bodyPr wrap="square" rtlCol="0">
            <a:spAutoFit/>
          </a:bodyPr>
          <a:lstStyle/>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r>
              <a:rPr lang="pt-BR" sz="1600" b="1" dirty="0">
                <a:solidFill>
                  <a:srgbClr val="CC0099"/>
                </a:solidFill>
              </a:rPr>
              <a:t>          &lt;h1&gt;</a:t>
            </a:r>
          </a:p>
          <a:p>
            <a:r>
              <a:rPr lang="pt-BR" sz="1600" i="1" dirty="0">
                <a:solidFill>
                  <a:schemeClr val="tx1"/>
                </a:solidFill>
              </a:rPr>
              <a:t>                   Título</a:t>
            </a:r>
          </a:p>
          <a:p>
            <a:r>
              <a:rPr lang="pt-BR" sz="1600" b="1" dirty="0">
                <a:solidFill>
                  <a:srgbClr val="CC0099"/>
                </a:solidFill>
              </a:rPr>
              <a:t>           &lt;/h1&gt;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1</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2</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3</a:t>
            </a:r>
          </a:p>
          <a:p>
            <a:r>
              <a:rPr lang="pt-BR" sz="1600" b="1" dirty="0">
                <a:solidFill>
                  <a:srgbClr val="CC0099"/>
                </a:solidFill>
              </a:rPr>
              <a:t>             &lt;/p&gt;</a:t>
            </a:r>
          </a:p>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endParaRPr lang="es-AR" b="1" dirty="0">
              <a:solidFill>
                <a:srgbClr val="CC0099"/>
              </a:solidFill>
            </a:endParaRPr>
          </a:p>
          <a:p>
            <a:endParaRPr lang="es-AR" sz="1800" dirty="0">
              <a:solidFill>
                <a:schemeClr val="tx2">
                  <a:lumMod val="75000"/>
                </a:schemeClr>
              </a:solidFill>
              <a:latin typeface="Arial Black" panose="020B0A04020102020204" pitchFamily="34" charset="0"/>
            </a:endParaRPr>
          </a:p>
        </p:txBody>
      </p:sp>
      <p:sp>
        <p:nvSpPr>
          <p:cNvPr id="5" name="CuadroTexto 4">
            <a:extLst>
              <a:ext uri="{FF2B5EF4-FFF2-40B4-BE49-F238E27FC236}">
                <a16:creationId xmlns:a16="http://schemas.microsoft.com/office/drawing/2014/main" id="{6D545D28-A0D0-44A5-9C2C-6E1801404846}"/>
              </a:ext>
            </a:extLst>
          </p:cNvPr>
          <p:cNvSpPr txBox="1"/>
          <p:nvPr/>
        </p:nvSpPr>
        <p:spPr>
          <a:xfrm>
            <a:off x="8547653" y="1762539"/>
            <a:ext cx="3644347" cy="1107996"/>
          </a:xfrm>
          <a:prstGeom prst="rect">
            <a:avLst/>
          </a:prstGeom>
          <a:noFill/>
        </p:spPr>
        <p:txBody>
          <a:bodyPr wrap="square" rtlCol="0">
            <a:spAutoFit/>
          </a:bodyPr>
          <a:lstStyle/>
          <a:p>
            <a:r>
              <a:rPr lang="es-AR" sz="1800" b="1" dirty="0">
                <a:solidFill>
                  <a:srgbClr val="CC0099"/>
                </a:solidFill>
                <a:latin typeface="Arial Black" panose="020B0A04020102020204" pitchFamily="34" charset="0"/>
              </a:rPr>
              <a:t>h1 + p {</a:t>
            </a:r>
          </a:p>
          <a:p>
            <a:r>
              <a:rPr lang="es-AR" sz="1800" b="1" dirty="0">
                <a:solidFill>
                  <a:srgbClr val="00B0F0"/>
                </a:solidFill>
                <a:latin typeface="Arial Black" panose="020B0A04020102020204" pitchFamily="34" charset="0"/>
              </a:rPr>
              <a:t>  </a:t>
            </a:r>
            <a:r>
              <a:rPr lang="es-AR" sz="1800" b="1" dirty="0" err="1">
                <a:solidFill>
                  <a:srgbClr val="00B0F0"/>
                </a:solidFill>
                <a:latin typeface="Arial Black" panose="020B0A04020102020204" pitchFamily="34" charset="0"/>
              </a:rPr>
              <a:t>background</a:t>
            </a:r>
            <a:r>
              <a:rPr lang="es-AR" sz="1800" b="1" dirty="0">
                <a:solidFill>
                  <a:srgbClr val="00B0F0"/>
                </a:solidFill>
                <a:latin typeface="Arial Black" panose="020B0A04020102020204" pitchFamily="34" charset="0"/>
              </a:rPr>
              <a:t>-color: </a:t>
            </a:r>
            <a:r>
              <a:rPr lang="es-AR" sz="1800" b="1" dirty="0" err="1">
                <a:solidFill>
                  <a:srgbClr val="FFFF00"/>
                </a:solidFill>
                <a:latin typeface="Arial Black" panose="020B0A04020102020204" pitchFamily="34" charset="0"/>
              </a:rPr>
              <a:t>yellow</a:t>
            </a:r>
            <a:r>
              <a:rPr lang="es-AR" sz="1800" b="1" dirty="0">
                <a:solidFill>
                  <a:srgbClr val="00B0F0"/>
                </a:solidFill>
                <a:latin typeface="Arial Black" panose="020B0A04020102020204" pitchFamily="34" charset="0"/>
              </a:rPr>
              <a:t>;</a:t>
            </a:r>
          </a:p>
          <a:p>
            <a:r>
              <a:rPr lang="es-AR" sz="1800" b="1" dirty="0">
                <a:solidFill>
                  <a:srgbClr val="CC0099"/>
                </a:solidFill>
                <a:latin typeface="Arial Black" panose="020B0A04020102020204" pitchFamily="34" charset="0"/>
              </a:rPr>
              <a:t>}</a:t>
            </a:r>
          </a:p>
          <a:p>
            <a:endParaRPr lang="es-AR" sz="1100" dirty="0"/>
          </a:p>
        </p:txBody>
      </p:sp>
      <p:sp>
        <p:nvSpPr>
          <p:cNvPr id="6" name="CuadroTexto 5">
            <a:extLst>
              <a:ext uri="{FF2B5EF4-FFF2-40B4-BE49-F238E27FC236}">
                <a16:creationId xmlns:a16="http://schemas.microsoft.com/office/drawing/2014/main" id="{15E74C10-9096-46EE-AD24-D3E22E87D250}"/>
              </a:ext>
            </a:extLst>
          </p:cNvPr>
          <p:cNvSpPr txBox="1"/>
          <p:nvPr/>
        </p:nvSpPr>
        <p:spPr>
          <a:xfrm>
            <a:off x="8547653" y="3154017"/>
            <a:ext cx="3273287" cy="2308324"/>
          </a:xfrm>
          <a:prstGeom prst="rect">
            <a:avLst/>
          </a:prstGeom>
          <a:noFill/>
        </p:spPr>
        <p:txBody>
          <a:bodyPr wrap="square" rtlCol="0">
            <a:spAutoFit/>
          </a:bodyPr>
          <a:lstStyle/>
          <a:p>
            <a:r>
              <a:rPr lang="pt-BR" sz="2800" b="1" i="0" dirty="0">
                <a:solidFill>
                  <a:srgbClr val="000000"/>
                </a:solidFill>
                <a:effectLst/>
                <a:latin typeface="Montserrat"/>
              </a:rPr>
              <a:t>Título</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1</a:t>
            </a:r>
          </a:p>
          <a:p>
            <a:pPr algn="l"/>
            <a:r>
              <a:rPr lang="pt-BR" sz="2800" b="0" i="0" dirty="0" err="1">
                <a:solidFill>
                  <a:srgbClr val="000000"/>
                </a:solidFill>
                <a:effectLst/>
                <a:latin typeface="Montserrat"/>
              </a:rPr>
              <a:t>párrafo</a:t>
            </a:r>
            <a:r>
              <a:rPr lang="pt-BR" sz="2800" b="0" i="0" dirty="0">
                <a:solidFill>
                  <a:srgbClr val="000000"/>
                </a:solidFill>
                <a:effectLst/>
                <a:latin typeface="Montserrat"/>
              </a:rPr>
              <a:t> 2</a:t>
            </a:r>
          </a:p>
          <a:p>
            <a:pPr algn="l"/>
            <a:r>
              <a:rPr lang="pt-BR" sz="2800" b="0" i="0" dirty="0" err="1">
                <a:solidFill>
                  <a:srgbClr val="000000"/>
                </a:solidFill>
                <a:effectLst/>
                <a:latin typeface="Montserrat"/>
              </a:rPr>
              <a:t>párrafo</a:t>
            </a:r>
            <a:r>
              <a:rPr lang="pt-BR" sz="2800" b="0" i="0" dirty="0">
                <a:solidFill>
                  <a:srgbClr val="000000"/>
                </a:solidFill>
                <a:effectLst/>
                <a:latin typeface="Montserrat"/>
              </a:rPr>
              <a:t> 3</a:t>
            </a:r>
          </a:p>
          <a:p>
            <a:endParaRPr lang="es-AR" sz="1400" dirty="0">
              <a:solidFill>
                <a:schemeClr val="tx1"/>
              </a:solidFill>
              <a:latin typeface="Times New Roman" panose="02020603050405020304" pitchFamily="18" charset="0"/>
              <a:cs typeface="Times New Roman" panose="02020603050405020304" pitchFamily="18" charset="0"/>
            </a:endParaRPr>
          </a:p>
          <a:p>
            <a:endParaRPr lang="es-AR" sz="1800" dirty="0"/>
          </a:p>
        </p:txBody>
      </p:sp>
    </p:spTree>
    <p:extLst>
      <p:ext uri="{BB962C8B-B14F-4D97-AF65-F5344CB8AC3E}">
        <p14:creationId xmlns:p14="http://schemas.microsoft.com/office/powerpoint/2010/main" val="101091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hermanos general:</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El selector de hermano general es muy similar al selector de hermano adyacente, excepto que permite seleccionar todos los hermanos del tipo de elemento especificado, no sólo el que aparece inmediatamente después del elemento en el lado izquierdo.</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8" y="1642402"/>
            <a:ext cx="2616416" cy="4031873"/>
          </a:xfrm>
          <a:prstGeom prst="rect">
            <a:avLst/>
          </a:prstGeom>
          <a:noFill/>
        </p:spPr>
        <p:txBody>
          <a:bodyPr wrap="square" rtlCol="0">
            <a:spAutoFit/>
          </a:bodyPr>
          <a:lstStyle/>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r>
              <a:rPr lang="pt-BR" sz="1600" b="1" dirty="0">
                <a:solidFill>
                  <a:srgbClr val="CC0099"/>
                </a:solidFill>
              </a:rPr>
              <a:t>          &lt;h1&gt;</a:t>
            </a:r>
          </a:p>
          <a:p>
            <a:r>
              <a:rPr lang="pt-BR" sz="1600" i="1" dirty="0">
                <a:solidFill>
                  <a:schemeClr val="tx1"/>
                </a:solidFill>
              </a:rPr>
              <a:t>                   Título</a:t>
            </a:r>
          </a:p>
          <a:p>
            <a:r>
              <a:rPr lang="pt-BR" sz="1600" b="1" dirty="0">
                <a:solidFill>
                  <a:srgbClr val="CC0099"/>
                </a:solidFill>
              </a:rPr>
              <a:t>           &lt;/h1&gt;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1</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2</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u="sng" dirty="0" err="1">
                <a:solidFill>
                  <a:schemeClr val="tx1"/>
                </a:solidFill>
              </a:rPr>
              <a:t>párrafo</a:t>
            </a:r>
            <a:r>
              <a:rPr lang="pt-BR" sz="1600" i="1" dirty="0">
                <a:solidFill>
                  <a:schemeClr val="tx1"/>
                </a:solidFill>
              </a:rPr>
              <a:t> 3</a:t>
            </a:r>
          </a:p>
          <a:p>
            <a:r>
              <a:rPr lang="pt-BR" sz="1600" b="1" dirty="0">
                <a:solidFill>
                  <a:srgbClr val="CC0099"/>
                </a:solidFill>
              </a:rPr>
              <a:t>             &lt;/p&gt;</a:t>
            </a:r>
          </a:p>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endParaRPr lang="es-AR" b="1" dirty="0">
              <a:solidFill>
                <a:srgbClr val="CC0099"/>
              </a:solidFill>
            </a:endParaRPr>
          </a:p>
          <a:p>
            <a:endParaRPr lang="es-AR" sz="1800" dirty="0">
              <a:solidFill>
                <a:schemeClr val="tx2">
                  <a:lumMod val="75000"/>
                </a:schemeClr>
              </a:solidFill>
              <a:latin typeface="Arial Black" panose="020B0A04020102020204" pitchFamily="34" charset="0"/>
            </a:endParaRPr>
          </a:p>
        </p:txBody>
      </p:sp>
      <p:sp>
        <p:nvSpPr>
          <p:cNvPr id="5" name="CuadroTexto 4">
            <a:extLst>
              <a:ext uri="{FF2B5EF4-FFF2-40B4-BE49-F238E27FC236}">
                <a16:creationId xmlns:a16="http://schemas.microsoft.com/office/drawing/2014/main" id="{6D545D28-A0D0-44A5-9C2C-6E1801404846}"/>
              </a:ext>
            </a:extLst>
          </p:cNvPr>
          <p:cNvSpPr txBox="1"/>
          <p:nvPr/>
        </p:nvSpPr>
        <p:spPr>
          <a:xfrm>
            <a:off x="8547653" y="1762539"/>
            <a:ext cx="3644347" cy="1107996"/>
          </a:xfrm>
          <a:prstGeom prst="rect">
            <a:avLst/>
          </a:prstGeom>
          <a:noFill/>
        </p:spPr>
        <p:txBody>
          <a:bodyPr wrap="square" rtlCol="0">
            <a:spAutoFit/>
          </a:bodyPr>
          <a:lstStyle/>
          <a:p>
            <a:r>
              <a:rPr lang="es-AR" sz="1800" b="1" dirty="0">
                <a:solidFill>
                  <a:srgbClr val="CC0099"/>
                </a:solidFill>
                <a:latin typeface="Arial Black" panose="020B0A04020102020204" pitchFamily="34" charset="0"/>
              </a:rPr>
              <a:t>h1 ~ p {</a:t>
            </a:r>
          </a:p>
          <a:p>
            <a:r>
              <a:rPr lang="es-AR" sz="1800" b="1" dirty="0">
                <a:solidFill>
                  <a:srgbClr val="00B0F0"/>
                </a:solidFill>
                <a:latin typeface="Arial Black" panose="020B0A04020102020204" pitchFamily="34" charset="0"/>
              </a:rPr>
              <a:t>  </a:t>
            </a:r>
            <a:r>
              <a:rPr lang="es-AR" sz="1800" b="1" dirty="0" err="1">
                <a:solidFill>
                  <a:srgbClr val="00B0F0"/>
                </a:solidFill>
                <a:latin typeface="Arial Black" panose="020B0A04020102020204" pitchFamily="34" charset="0"/>
              </a:rPr>
              <a:t>background</a:t>
            </a:r>
            <a:r>
              <a:rPr lang="es-AR" sz="1800" b="1" dirty="0">
                <a:solidFill>
                  <a:srgbClr val="00B0F0"/>
                </a:solidFill>
                <a:latin typeface="Arial Black" panose="020B0A04020102020204" pitchFamily="34" charset="0"/>
              </a:rPr>
              <a:t>-color: </a:t>
            </a:r>
            <a:r>
              <a:rPr lang="es-AR" sz="1800" b="1" dirty="0" err="1">
                <a:solidFill>
                  <a:srgbClr val="FFFF00"/>
                </a:solidFill>
                <a:latin typeface="Arial Black" panose="020B0A04020102020204" pitchFamily="34" charset="0"/>
              </a:rPr>
              <a:t>yellow</a:t>
            </a:r>
            <a:r>
              <a:rPr lang="es-AR" sz="1800" b="1" dirty="0">
                <a:solidFill>
                  <a:srgbClr val="00B0F0"/>
                </a:solidFill>
                <a:latin typeface="Arial Black" panose="020B0A04020102020204" pitchFamily="34" charset="0"/>
              </a:rPr>
              <a:t>;</a:t>
            </a:r>
          </a:p>
          <a:p>
            <a:r>
              <a:rPr lang="es-AR" sz="1800" b="1" dirty="0">
                <a:solidFill>
                  <a:srgbClr val="CC0099"/>
                </a:solidFill>
                <a:latin typeface="Arial Black" panose="020B0A04020102020204" pitchFamily="34" charset="0"/>
              </a:rPr>
              <a:t>}</a:t>
            </a:r>
          </a:p>
          <a:p>
            <a:endParaRPr lang="es-AR" sz="1100" dirty="0"/>
          </a:p>
        </p:txBody>
      </p:sp>
      <p:sp>
        <p:nvSpPr>
          <p:cNvPr id="6" name="CuadroTexto 5">
            <a:extLst>
              <a:ext uri="{FF2B5EF4-FFF2-40B4-BE49-F238E27FC236}">
                <a16:creationId xmlns:a16="http://schemas.microsoft.com/office/drawing/2014/main" id="{15E74C10-9096-46EE-AD24-D3E22E87D250}"/>
              </a:ext>
            </a:extLst>
          </p:cNvPr>
          <p:cNvSpPr txBox="1"/>
          <p:nvPr/>
        </p:nvSpPr>
        <p:spPr>
          <a:xfrm>
            <a:off x="8547653" y="3154017"/>
            <a:ext cx="3273287" cy="2308324"/>
          </a:xfrm>
          <a:prstGeom prst="rect">
            <a:avLst/>
          </a:prstGeom>
          <a:noFill/>
        </p:spPr>
        <p:txBody>
          <a:bodyPr wrap="square" rtlCol="0">
            <a:spAutoFit/>
          </a:bodyPr>
          <a:lstStyle/>
          <a:p>
            <a:r>
              <a:rPr lang="pt-BR" sz="2800" b="1" i="0" dirty="0">
                <a:solidFill>
                  <a:srgbClr val="000000"/>
                </a:solidFill>
                <a:effectLst/>
                <a:latin typeface="Montserrat"/>
              </a:rPr>
              <a:t>Título</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1</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2</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3</a:t>
            </a:r>
          </a:p>
          <a:p>
            <a:endParaRPr lang="es-AR" sz="1400" dirty="0">
              <a:solidFill>
                <a:schemeClr val="tx1"/>
              </a:solidFill>
              <a:latin typeface="Times New Roman" panose="02020603050405020304" pitchFamily="18" charset="0"/>
              <a:cs typeface="Times New Roman" panose="02020603050405020304" pitchFamily="18" charset="0"/>
            </a:endParaRPr>
          </a:p>
          <a:p>
            <a:endParaRPr lang="es-AR" sz="1800" dirty="0"/>
          </a:p>
        </p:txBody>
      </p:sp>
    </p:spTree>
    <p:extLst>
      <p:ext uri="{BB962C8B-B14F-4D97-AF65-F5344CB8AC3E}">
        <p14:creationId xmlns:p14="http://schemas.microsoft.com/office/powerpoint/2010/main" val="411476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42402"/>
            <a:ext cx="11765688"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atributo:</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selectores de atributo permiten seleccionar elementos en función de los atributos que contienen. Podemos seleccionarlos desde el nombre del atributo, desde su valor o también basándonos en una </a:t>
            </a:r>
            <a:r>
              <a:rPr lang="es-AR" sz="2400" dirty="0" err="1">
                <a:solidFill>
                  <a:schemeClr val="tx1"/>
                </a:solidFill>
                <a:latin typeface="Arial" panose="020B0604020202020204" pitchFamily="34" charset="0"/>
                <a:cs typeface="Arial" panose="020B0604020202020204" pitchFamily="34" charset="0"/>
              </a:rPr>
              <a:t>sub-cadena</a:t>
            </a:r>
            <a:r>
              <a:rPr lang="es-AR" sz="2400" dirty="0">
                <a:solidFill>
                  <a:schemeClr val="tx1"/>
                </a:solidFill>
                <a:latin typeface="Arial" panose="020B0604020202020204" pitchFamily="34" charset="0"/>
                <a:cs typeface="Arial" panose="020B0604020202020204" pitchFamily="34" charset="0"/>
              </a:rPr>
              <a:t> dentro del valor de un atributo.</a:t>
            </a: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0" indent="0">
              <a:buNone/>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0" indent="0">
              <a:buNone/>
            </a:pPr>
            <a:r>
              <a:rPr lang="es-AR" sz="2400" b="1" i="1" dirty="0">
                <a:solidFill>
                  <a:schemeClr val="tx1"/>
                </a:solidFill>
                <a:latin typeface="Arial" panose="020B0604020202020204" pitchFamily="34" charset="0"/>
                <a:cs typeface="Arial" panose="020B0604020202020204" pitchFamily="34" charset="0"/>
              </a:rPr>
              <a:t>     Ejemplos:</a:t>
            </a:r>
            <a:r>
              <a:rPr lang="es-AR" sz="2400" i="1" dirty="0">
                <a:solidFill>
                  <a:schemeClr val="tx1"/>
                </a:solidFill>
                <a:latin typeface="Arial" panose="020B0604020202020204" pitchFamily="34" charset="0"/>
                <a:cs typeface="Arial" panose="020B0604020202020204" pitchFamily="34" charset="0"/>
              </a:rPr>
              <a:t> </a:t>
            </a:r>
            <a:r>
              <a:rPr lang="es-AR" sz="2400" i="1" u="sng" dirty="0">
                <a:solidFill>
                  <a:schemeClr val="accent5">
                    <a:lumMod val="75000"/>
                  </a:schemeClr>
                </a:solidFill>
                <a:latin typeface="Arial" panose="020B0604020202020204" pitchFamily="34" charset="0"/>
                <a:cs typeface="Arial" panose="020B0604020202020204" pitchFamily="34" charset="0"/>
              </a:rPr>
              <a:t>https://repl.it/@aylromero/Selector-de-Atributo </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096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8539" y="1603512"/>
            <a:ext cx="11728174" cy="5115339"/>
          </a:xfrm>
        </p:spPr>
        <p:txBody>
          <a:bodyPr>
            <a:normAutofit/>
          </a:bodyPr>
          <a:lstStyle/>
          <a:p>
            <a:pPr marL="0" indent="0">
              <a:buNone/>
            </a:pPr>
            <a:r>
              <a:rPr lang="es-AR" dirty="0">
                <a:latin typeface="+mj-lt"/>
              </a:rPr>
              <a:t>Una </a:t>
            </a:r>
            <a:r>
              <a:rPr lang="es-AR" dirty="0" err="1">
                <a:latin typeface="+mj-lt"/>
              </a:rPr>
              <a:t>pseudoclase</a:t>
            </a:r>
            <a:r>
              <a:rPr lang="es-AR" dirty="0">
                <a:latin typeface="+mj-lt"/>
              </a:rPr>
              <a:t> en CSS es una palabra clave añadida a un selector que especifica un estado especial del elemento o elementos seleccionados. Permiten aplicar un estilo a un elemento no sólo en relación con el contenido de la estructura del documento, sino también en relación a los factores externos, como por ejemplo:</a:t>
            </a:r>
          </a:p>
          <a:p>
            <a:pPr algn="just">
              <a:buFont typeface="Wingdings" panose="05000000000000000000" pitchFamily="2" charset="2"/>
              <a:buChar char="v"/>
            </a:pPr>
            <a:r>
              <a:rPr lang="es-AR" dirty="0">
                <a:latin typeface="+mj-lt"/>
              </a:rPr>
              <a:t>la historia del navegador (:</a:t>
            </a:r>
            <a:r>
              <a:rPr lang="es-AR" dirty="0" err="1">
                <a:latin typeface="+mj-lt"/>
              </a:rPr>
              <a:t>visited</a:t>
            </a:r>
            <a:r>
              <a:rPr lang="es-AR" dirty="0">
                <a:latin typeface="+mj-lt"/>
              </a:rPr>
              <a:t> por ejemplo), </a:t>
            </a:r>
          </a:p>
          <a:p>
            <a:pPr algn="just">
              <a:buFont typeface="Wingdings" panose="05000000000000000000" pitchFamily="2" charset="2"/>
              <a:buChar char="v"/>
            </a:pPr>
            <a:r>
              <a:rPr lang="es-AR" dirty="0">
                <a:latin typeface="+mj-lt"/>
              </a:rPr>
              <a:t>el estado de su contenido (como :</a:t>
            </a:r>
            <a:r>
              <a:rPr lang="es-AR" dirty="0" err="1">
                <a:latin typeface="+mj-lt"/>
              </a:rPr>
              <a:t>checked</a:t>
            </a:r>
            <a:r>
              <a:rPr lang="es-AR" dirty="0">
                <a:latin typeface="+mj-lt"/>
              </a:rPr>
              <a:t> en ciertos elementos del formulario), </a:t>
            </a:r>
          </a:p>
          <a:p>
            <a:pPr algn="just">
              <a:buFont typeface="Wingdings" panose="05000000000000000000" pitchFamily="2" charset="2"/>
              <a:buChar char="v"/>
            </a:pPr>
            <a:r>
              <a:rPr lang="es-AR" dirty="0">
                <a:latin typeface="+mj-lt"/>
              </a:rPr>
              <a:t>o la posición del mouse (como :</a:t>
            </a:r>
            <a:r>
              <a:rPr lang="es-AR" dirty="0" err="1">
                <a:latin typeface="+mj-lt"/>
              </a:rPr>
              <a:t>hover</a:t>
            </a:r>
            <a:r>
              <a:rPr lang="es-AR" dirty="0">
                <a:latin typeface="+mj-lt"/>
              </a:rPr>
              <a:t>, que le permite saber si el mouse está sobre un elemento o no).</a:t>
            </a:r>
          </a:p>
          <a:p>
            <a:pPr marL="0" indent="0">
              <a:buNone/>
            </a:pPr>
            <a:endParaRPr lang="es-AR" dirty="0">
              <a:latin typeface="+mj-lt"/>
            </a:endParaRPr>
          </a:p>
        </p:txBody>
      </p:sp>
      <p:sp>
        <p:nvSpPr>
          <p:cNvPr id="6" name="CuadroTexto 5">
            <a:extLst>
              <a:ext uri="{FF2B5EF4-FFF2-40B4-BE49-F238E27FC236}">
                <a16:creationId xmlns:a16="http://schemas.microsoft.com/office/drawing/2014/main" id="{892F3368-9FBA-45D5-ADB2-1FB76413D6E5}"/>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Pseudoclases</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749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159026" y="1364566"/>
            <a:ext cx="11900452" cy="5493434"/>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400" dirty="0">
                <a:solidFill>
                  <a:schemeClr val="tx1"/>
                </a:solidFill>
                <a:latin typeface="Arial" panose="020B0604020202020204" pitchFamily="34" charset="0"/>
                <a:cs typeface="Arial" panose="020B0604020202020204" pitchFamily="34" charset="0"/>
              </a:rPr>
              <a:t>Todas las </a:t>
            </a:r>
            <a:r>
              <a:rPr lang="es-AR" sz="2400" dirty="0" err="1">
                <a:solidFill>
                  <a:schemeClr val="tx1"/>
                </a:solidFill>
                <a:latin typeface="Arial" panose="020B0604020202020204" pitchFamily="34" charset="0"/>
                <a:cs typeface="Arial" panose="020B0604020202020204" pitchFamily="34" charset="0"/>
              </a:rPr>
              <a:t>pseudoclases</a:t>
            </a:r>
            <a:r>
              <a:rPr lang="es-AR" sz="2400" dirty="0">
                <a:solidFill>
                  <a:schemeClr val="tx1"/>
                </a:solidFill>
                <a:latin typeface="Arial" panose="020B0604020202020204" pitchFamily="34" charset="0"/>
                <a:cs typeface="Arial" panose="020B0604020202020204" pitchFamily="34" charset="0"/>
              </a:rPr>
              <a:t> son una palabra procedida por dos puntos y todas se comportan del mismo modo. Seleccionan un fragmento del documento que está en un estado determinado y se comportan como si se hubiera añadido una clase a su HTML.</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first-child</a:t>
            </a: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utiliza para representar al primer elemento entre un grupo de elementos hermanos.</a:t>
            </a:r>
          </a:p>
          <a:p>
            <a:pPr marL="114300" indent="0">
              <a:buNone/>
            </a:pPr>
            <a:r>
              <a:rPr lang="pt-BR" sz="2000" b="1" dirty="0">
                <a:solidFill>
                  <a:srgbClr val="CC0099"/>
                </a:solidFill>
              </a:rPr>
              <a:t> </a:t>
            </a: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114300" indent="0">
              <a:buNone/>
            </a:pPr>
            <a:r>
              <a:rPr lang="pt-BR" sz="2300" b="1" dirty="0">
                <a:solidFill>
                  <a:schemeClr val="tx1"/>
                </a:solidFill>
              </a:rPr>
              <a:t>        </a:t>
            </a:r>
            <a:r>
              <a:rPr lang="pt-BR" sz="2300" b="1" dirty="0">
                <a:solidFill>
                  <a:srgbClr val="CC0099"/>
                </a:solidFill>
              </a:rPr>
              <a:t>&lt;p&gt;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endParaRPr lang="pt-BR" sz="2300" i="1" dirty="0">
              <a:solidFill>
                <a:schemeClr val="tx1"/>
              </a:solidFill>
            </a:endParaRP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p>
          <a:p>
            <a:pPr marL="114300" indent="0">
              <a:buNone/>
            </a:pP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5636454" y="3429000"/>
            <a:ext cx="6288259" cy="2693045"/>
          </a:xfrm>
          <a:prstGeom prst="rect">
            <a:avLst/>
          </a:prstGeom>
          <a:noFill/>
        </p:spPr>
        <p:txBody>
          <a:bodyPr wrap="square" rtlCol="0">
            <a:spAutoFit/>
          </a:bodyPr>
          <a:lstStyle/>
          <a:p>
            <a:r>
              <a:rPr lang="es-AR" sz="2400" b="1" dirty="0">
                <a:solidFill>
                  <a:srgbClr val="CC0099"/>
                </a:solidFill>
                <a:latin typeface="Arial Black" panose="020B0A04020102020204" pitchFamily="34" charset="0"/>
              </a:rPr>
              <a:t>p:first-child {</a:t>
            </a:r>
          </a:p>
          <a:p>
            <a:r>
              <a:rPr lang="es-AR" sz="2400" b="1" dirty="0">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a:solidFill>
                  <a:srgbClr val="FF0000"/>
                </a:solidFill>
                <a:latin typeface="Arial Black" panose="020B0A04020102020204" pitchFamily="34" charset="0"/>
              </a:rPr>
              <a:t>red</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900" b="1" dirty="0">
              <a:solidFill>
                <a:srgbClr val="CC0099"/>
              </a:solidFill>
              <a:latin typeface="+mj-lt"/>
            </a:endParaRPr>
          </a:p>
          <a:p>
            <a:endParaRPr lang="es-AR" sz="1800" dirty="0"/>
          </a:p>
          <a:p>
            <a:r>
              <a:rPr lang="es-AR" sz="1800" dirty="0" err="1">
                <a:solidFill>
                  <a:srgbClr val="FF0000"/>
                </a:solidFill>
                <a:latin typeface="Times New Roman" panose="02020603050405020304" pitchFamily="18" charset="0"/>
                <a:cs typeface="Times New Roman" panose="02020603050405020304" pitchFamily="18" charset="0"/>
              </a:rPr>
              <a:t>Lorem</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ipsum</a:t>
            </a:r>
            <a:r>
              <a:rPr lang="es-AR" sz="1800" dirty="0">
                <a:solidFill>
                  <a:srgbClr val="FF0000"/>
                </a:solidFill>
                <a:latin typeface="Times New Roman" panose="02020603050405020304" pitchFamily="18" charset="0"/>
                <a:cs typeface="Times New Roman" panose="02020603050405020304" pitchFamily="18" charset="0"/>
              </a:rPr>
              <a:t> dolor </a:t>
            </a:r>
            <a:r>
              <a:rPr lang="es-AR" sz="1800" dirty="0" err="1">
                <a:solidFill>
                  <a:srgbClr val="FF0000"/>
                </a:solidFill>
                <a:latin typeface="Times New Roman" panose="02020603050405020304" pitchFamily="18" charset="0"/>
                <a:cs typeface="Times New Roman" panose="02020603050405020304" pitchFamily="18" charset="0"/>
              </a:rPr>
              <a:t>sit</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amet</a:t>
            </a:r>
            <a:r>
              <a:rPr lang="es-AR" sz="1800" dirty="0">
                <a:solidFill>
                  <a:srgbClr val="FF0000"/>
                </a:solidFill>
                <a:latin typeface="Times New Roman" panose="02020603050405020304" pitchFamily="18" charset="0"/>
                <a:cs typeface="Times New Roman" panose="02020603050405020304" pitchFamily="18" charset="0"/>
              </a:rPr>
              <a:t>.</a:t>
            </a:r>
            <a:endParaRPr lang="es-AR" sz="1800" dirty="0">
              <a:solidFill>
                <a:srgbClr val="FF0000"/>
              </a:solidFill>
              <a:latin typeface="Arial Black" panose="020B0A04020102020204" pitchFamily="34" charset="0"/>
            </a:endParaRP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endParaRPr lang="es-AR" dirty="0"/>
          </a:p>
        </p:txBody>
      </p:sp>
    </p:spTree>
    <p:extLst>
      <p:ext uri="{BB962C8B-B14F-4D97-AF65-F5344CB8AC3E}">
        <p14:creationId xmlns:p14="http://schemas.microsoft.com/office/powerpoint/2010/main" val="388230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last-child</a:t>
            </a: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utiliza para representar al último elemento entre un grupo de elementos hermanos.</a:t>
            </a:r>
          </a:p>
          <a:p>
            <a:pPr marL="114300" indent="0">
              <a:buNone/>
            </a:pPr>
            <a:r>
              <a:rPr lang="pt-BR" sz="2000" b="1" dirty="0">
                <a:solidFill>
                  <a:srgbClr val="CC0099"/>
                </a:solidFill>
              </a:rPr>
              <a:t> </a:t>
            </a: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114300" indent="0">
              <a:buNone/>
            </a:pPr>
            <a:r>
              <a:rPr lang="pt-BR" sz="2300" b="1" dirty="0">
                <a:solidFill>
                  <a:schemeClr val="tx1"/>
                </a:solidFill>
              </a:rPr>
              <a:t>        </a:t>
            </a:r>
            <a:r>
              <a:rPr lang="pt-BR" sz="2300" b="1" dirty="0">
                <a:solidFill>
                  <a:srgbClr val="CC0099"/>
                </a:solidFill>
              </a:rPr>
              <a:t>&lt;p&gt;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endParaRPr lang="pt-BR" sz="2300" i="1" dirty="0">
              <a:solidFill>
                <a:schemeClr val="tx1"/>
              </a:solidFill>
            </a:endParaRP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p>
          <a:p>
            <a:pPr marL="114300" indent="0">
              <a:buNone/>
            </a:pP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sz="1600"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5636454" y="3429000"/>
            <a:ext cx="6288259" cy="2693045"/>
          </a:xfrm>
          <a:prstGeom prst="rect">
            <a:avLst/>
          </a:prstGeom>
          <a:noFill/>
        </p:spPr>
        <p:txBody>
          <a:bodyPr wrap="square" rtlCol="0">
            <a:spAutoFit/>
          </a:bodyPr>
          <a:lstStyle/>
          <a:p>
            <a:r>
              <a:rPr lang="es-AR" sz="2400" b="1" dirty="0">
                <a:solidFill>
                  <a:srgbClr val="CC0099"/>
                </a:solidFill>
                <a:latin typeface="Arial Black" panose="020B0A04020102020204" pitchFamily="34" charset="0"/>
              </a:rPr>
              <a:t>p:last-child {</a:t>
            </a:r>
          </a:p>
          <a:p>
            <a:r>
              <a:rPr lang="es-AR" sz="2400" b="1" dirty="0">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a:solidFill>
                  <a:srgbClr val="FF0000"/>
                </a:solidFill>
                <a:latin typeface="Arial Black" panose="020B0A04020102020204" pitchFamily="34" charset="0"/>
              </a:rPr>
              <a:t>red</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900" b="1" dirty="0">
              <a:solidFill>
                <a:srgbClr val="CC0099"/>
              </a:solidFill>
              <a:latin typeface="+mj-lt"/>
            </a:endParaRPr>
          </a:p>
          <a:p>
            <a:endParaRPr lang="es-AR" sz="1800" dirty="0"/>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endParaRPr lang="es-AR" sz="1800" dirty="0">
              <a:solidFill>
                <a:schemeClr val="tx1"/>
              </a:solidFill>
              <a:latin typeface="Arial Black" panose="020B0A04020102020204" pitchFamily="34" charset="0"/>
            </a:endParaRP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r>
              <a:rPr lang="es-AR" sz="1800" dirty="0" err="1">
                <a:solidFill>
                  <a:srgbClr val="FF0000"/>
                </a:solidFill>
                <a:latin typeface="Times New Roman" panose="02020603050405020304" pitchFamily="18" charset="0"/>
                <a:cs typeface="Times New Roman" panose="02020603050405020304" pitchFamily="18" charset="0"/>
              </a:rPr>
              <a:t>Lorem</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ipsum</a:t>
            </a:r>
            <a:r>
              <a:rPr lang="es-AR" sz="1800" dirty="0">
                <a:solidFill>
                  <a:srgbClr val="FF0000"/>
                </a:solidFill>
                <a:latin typeface="Times New Roman" panose="02020603050405020304" pitchFamily="18" charset="0"/>
                <a:cs typeface="Times New Roman" panose="02020603050405020304" pitchFamily="18" charset="0"/>
              </a:rPr>
              <a:t> dolor </a:t>
            </a:r>
            <a:r>
              <a:rPr lang="es-AR" sz="1800" dirty="0" err="1">
                <a:solidFill>
                  <a:srgbClr val="FF0000"/>
                </a:solidFill>
                <a:latin typeface="Times New Roman" panose="02020603050405020304" pitchFamily="18" charset="0"/>
                <a:cs typeface="Times New Roman" panose="02020603050405020304" pitchFamily="18" charset="0"/>
              </a:rPr>
              <a:t>sit</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amet</a:t>
            </a:r>
            <a:r>
              <a:rPr lang="es-AR" sz="1800" dirty="0">
                <a:solidFill>
                  <a:srgbClr val="FF0000"/>
                </a:solidFill>
                <a:latin typeface="Times New Roman" panose="02020603050405020304" pitchFamily="18" charset="0"/>
                <a:cs typeface="Times New Roman" panose="02020603050405020304" pitchFamily="18" charset="0"/>
              </a:rPr>
              <a:t>.</a:t>
            </a:r>
          </a:p>
          <a:p>
            <a:endParaRPr lang="es-AR" dirty="0"/>
          </a:p>
        </p:txBody>
      </p:sp>
    </p:spTree>
    <p:extLst>
      <p:ext uri="{BB962C8B-B14F-4D97-AF65-F5344CB8AC3E}">
        <p14:creationId xmlns:p14="http://schemas.microsoft.com/office/powerpoint/2010/main" val="313428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1700" b="1" dirty="0">
                <a:solidFill>
                  <a:schemeClr val="tx1"/>
                </a:solidFill>
                <a:highlight>
                  <a:srgbClr val="00FFFF"/>
                </a:highlight>
                <a:latin typeface="Arial Black" panose="020B0A04020102020204" pitchFamily="34" charset="0"/>
                <a:cs typeface="Arial" panose="020B0604020202020204" pitchFamily="34" charset="0"/>
              </a:rPr>
              <a:t>:</a:t>
            </a:r>
            <a:r>
              <a:rPr lang="es-AR" sz="1700" b="1"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b="1"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Coincide con un elemento en función de su posición entre un grupo de hermanos.</a:t>
            </a:r>
          </a:p>
          <a:p>
            <a:pPr marL="0" indent="0">
              <a:buFont typeface="Arial"/>
              <a:buNone/>
            </a:pPr>
            <a:r>
              <a:rPr lang="es-AR" sz="1700" dirty="0">
                <a:solidFill>
                  <a:schemeClr val="tx1"/>
                </a:solidFill>
                <a:latin typeface="Arial" panose="020B0604020202020204" pitchFamily="34" charset="0"/>
                <a:cs typeface="Arial" panose="020B0604020202020204" pitchFamily="34" charset="0"/>
              </a:rPr>
              <a:t>En el siguiente ej. </a:t>
            </a:r>
            <a:r>
              <a:rPr lang="es-AR" sz="1700" dirty="0">
                <a:solidFill>
                  <a:schemeClr val="tx1"/>
                </a:solidFill>
                <a:highlight>
                  <a:srgbClr val="00FFFF"/>
                </a:highlight>
                <a:latin typeface="Arial Black" panose="020B0A04020102020204" pitchFamily="34" charset="0"/>
                <a:cs typeface="Arial" panose="020B0604020202020204" pitchFamily="34" charset="0"/>
              </a:rPr>
              <a:t>:</a:t>
            </a: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a:t>
            </a:r>
            <a:r>
              <a:rPr lang="es-AR" sz="1700"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al tercer elemento.</a:t>
            </a:r>
          </a:p>
          <a:p>
            <a:pPr marL="0" indent="0">
              <a:buFont typeface="Arial"/>
              <a:buNone/>
            </a:pPr>
            <a:r>
              <a:rPr lang="es-AR" sz="1700" dirty="0">
                <a:solidFill>
                  <a:schemeClr val="tx1"/>
                </a:solidFill>
                <a:highlight>
                  <a:srgbClr val="00FFFF"/>
                </a:highlight>
                <a:latin typeface="Arial Black" panose="020B0A04020102020204" pitchFamily="34" charset="0"/>
                <a:cs typeface="Arial" panose="020B0604020202020204" pitchFamily="34" charset="0"/>
              </a:rPr>
              <a:t>:</a:t>
            </a: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(3n)</a:t>
            </a:r>
            <a:r>
              <a:rPr lang="es-AR" sz="1700" b="1" dirty="0">
                <a:solidFill>
                  <a:schemeClr val="bg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 los elementos 3, 6 y 9.</a:t>
            </a:r>
          </a:p>
          <a:p>
            <a:pPr marL="0" indent="0">
              <a:buNone/>
            </a:pP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(3n+6)</a:t>
            </a:r>
            <a:r>
              <a:rPr lang="es-AR" sz="1700"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 los elementos 6 y 9.</a:t>
            </a:r>
          </a:p>
          <a:p>
            <a:pPr marL="0" indent="0">
              <a:buNone/>
            </a:pPr>
            <a:r>
              <a:rPr lang="es-AR" sz="1700" dirty="0">
                <a:solidFill>
                  <a:schemeClr val="tx1"/>
                </a:solidFill>
                <a:latin typeface="Arial" panose="020B0604020202020204" pitchFamily="34" charset="0"/>
                <a:cs typeface="Arial" panose="020B0604020202020204" pitchFamily="34" charset="0"/>
              </a:rPr>
              <a:t>También acepta como valor (</a:t>
            </a:r>
            <a:r>
              <a:rPr lang="es-AR" sz="1700" dirty="0" err="1">
                <a:solidFill>
                  <a:schemeClr val="tx1"/>
                </a:solidFill>
                <a:latin typeface="Arial" panose="020B0604020202020204" pitchFamily="34" charset="0"/>
                <a:cs typeface="Arial" panose="020B0604020202020204" pitchFamily="34" charset="0"/>
              </a:rPr>
              <a:t>even</a:t>
            </a:r>
            <a:r>
              <a:rPr lang="es-AR" sz="1700" dirty="0">
                <a:solidFill>
                  <a:schemeClr val="tx1"/>
                </a:solidFill>
                <a:latin typeface="Arial" panose="020B0604020202020204" pitchFamily="34" charset="0"/>
                <a:cs typeface="Arial" panose="020B0604020202020204" pitchFamily="34" charset="0"/>
              </a:rPr>
              <a:t>) y (</a:t>
            </a:r>
            <a:r>
              <a:rPr lang="es-AR" sz="1700" dirty="0" err="1">
                <a:solidFill>
                  <a:schemeClr val="tx1"/>
                </a:solidFill>
                <a:latin typeface="Arial" panose="020B0604020202020204" pitchFamily="34" charset="0"/>
                <a:cs typeface="Arial" panose="020B0604020202020204" pitchFamily="34" charset="0"/>
              </a:rPr>
              <a:t>odd</a:t>
            </a:r>
            <a:r>
              <a:rPr lang="es-AR" sz="1700" dirty="0">
                <a:solidFill>
                  <a:schemeClr val="tx1"/>
                </a:solidFill>
                <a:latin typeface="Arial" panose="020B0604020202020204" pitchFamily="34" charset="0"/>
                <a:cs typeface="Arial" panose="020B0604020202020204" pitchFamily="34" charset="0"/>
              </a:rPr>
              <a:t>) para seleccionar pares e impares.</a:t>
            </a:r>
          </a:p>
          <a:p>
            <a:pPr marL="114300" indent="0">
              <a:buNone/>
            </a:pPr>
            <a:r>
              <a:rPr lang="pt-BR" sz="1700" b="1" dirty="0">
                <a:solidFill>
                  <a:srgbClr val="CC0099"/>
                </a:solidFill>
              </a:rPr>
              <a:t> &lt;</a:t>
            </a:r>
            <a:r>
              <a:rPr lang="pt-BR" sz="1700" b="1" dirty="0" err="1">
                <a:solidFill>
                  <a:srgbClr val="CC0099"/>
                </a:solidFill>
              </a:rPr>
              <a:t>ol</a:t>
            </a:r>
            <a:r>
              <a:rPr lang="pt-B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rgbClr val="CC0099"/>
                </a:solidFill>
              </a:rPr>
              <a:t>&lt;/</a:t>
            </a:r>
            <a:r>
              <a:rPr lang="pt-BR" sz="1700" b="1" dirty="0" err="1">
                <a:solidFill>
                  <a:srgbClr val="CC0099"/>
                </a:solidFill>
              </a:rPr>
              <a:t>ol</a:t>
            </a:r>
            <a:r>
              <a:rPr lang="pt-BR" sz="17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7452002" y="2441406"/>
            <a:ext cx="4472711" cy="4708981"/>
          </a:xfrm>
          <a:prstGeom prst="rect">
            <a:avLst/>
          </a:prstGeom>
          <a:noFill/>
        </p:spPr>
        <p:txBody>
          <a:bodyPr wrap="square" rtlCol="0">
            <a:spAutoFit/>
          </a:bodyPr>
          <a:lstStyle/>
          <a:p>
            <a:r>
              <a:rPr lang="es-AR" sz="2000" b="1" dirty="0" err="1">
                <a:solidFill>
                  <a:srgbClr val="CC0099"/>
                </a:solidFill>
                <a:latin typeface="Arial Black" panose="020B0A04020102020204" pitchFamily="34" charset="0"/>
              </a:rPr>
              <a:t>li:nth-child</a:t>
            </a:r>
            <a:r>
              <a:rPr lang="es-AR" sz="2000" b="1" dirty="0">
                <a:solidFill>
                  <a:srgbClr val="CC0099"/>
                </a:solidFill>
                <a:latin typeface="Arial Black" panose="020B0A04020102020204" pitchFamily="34" charset="0"/>
              </a:rPr>
              <a:t>(3n+1){</a:t>
            </a:r>
          </a:p>
          <a:p>
            <a:r>
              <a:rPr lang="es-AR" sz="2000" b="1" dirty="0">
                <a:latin typeface="Arial Black" panose="020B0A04020102020204" pitchFamily="34" charset="0"/>
              </a:rPr>
              <a:t>  </a:t>
            </a:r>
            <a:r>
              <a:rPr lang="es-AR" sz="2000" b="1" dirty="0" err="1">
                <a:solidFill>
                  <a:srgbClr val="00B0F0"/>
                </a:solidFill>
                <a:latin typeface="Arial Black" panose="020B0A04020102020204" pitchFamily="34" charset="0"/>
              </a:rPr>
              <a:t>background</a:t>
            </a:r>
            <a:r>
              <a:rPr lang="es-AR" sz="2000" b="1" dirty="0">
                <a:solidFill>
                  <a:srgbClr val="00B0F0"/>
                </a:solidFill>
                <a:latin typeface="Arial Black" panose="020B0A04020102020204" pitchFamily="34" charset="0"/>
              </a:rPr>
              <a:t>-color: </a:t>
            </a:r>
            <a:r>
              <a:rPr lang="es-AR" sz="2000" b="1" dirty="0" err="1">
                <a:solidFill>
                  <a:schemeClr val="bg1"/>
                </a:solidFill>
                <a:highlight>
                  <a:srgbClr val="000000"/>
                </a:highlight>
                <a:latin typeface="Arial Black" panose="020B0A04020102020204" pitchFamily="34" charset="0"/>
              </a:rPr>
              <a:t>black</a:t>
            </a:r>
            <a:r>
              <a:rPr lang="es-AR" sz="2000" b="1" dirty="0">
                <a:solidFill>
                  <a:srgbClr val="00B0F0"/>
                </a:solidFill>
                <a:latin typeface="Arial Black" panose="020B0A04020102020204" pitchFamily="34" charset="0"/>
              </a:rPr>
              <a:t>;</a:t>
            </a:r>
          </a:p>
          <a:p>
            <a:r>
              <a:rPr lang="es-AR" sz="2000" b="1" dirty="0">
                <a:solidFill>
                  <a:srgbClr val="00B0F0"/>
                </a:solidFill>
                <a:latin typeface="Arial Black" panose="020B0A04020102020204" pitchFamily="34" charset="0"/>
              </a:rPr>
              <a:t>  color: </a:t>
            </a:r>
            <a:r>
              <a:rPr lang="es-AR" sz="2000" b="1" dirty="0" err="1">
                <a:solidFill>
                  <a:srgbClr val="00B0F0"/>
                </a:solidFill>
                <a:latin typeface="Arial Black" panose="020B0A04020102020204" pitchFamily="34" charset="0"/>
              </a:rPr>
              <a:t>white</a:t>
            </a:r>
            <a:r>
              <a:rPr lang="es-AR" sz="2000" b="1" dirty="0">
                <a:solidFill>
                  <a:srgbClr val="00B0F0"/>
                </a:solidFill>
                <a:latin typeface="Arial Black" panose="020B0A04020102020204" pitchFamily="34" charset="0"/>
              </a:rPr>
              <a:t>;</a:t>
            </a:r>
          </a:p>
          <a:p>
            <a:r>
              <a:rPr lang="es-AR" sz="20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1800" dirty="0"/>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endParaRPr lang="es-AR" sz="1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7090146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TotalTime>
  <Words>1381</Words>
  <Application>Microsoft Office PowerPoint</Application>
  <PresentationFormat>Panorámica</PresentationFormat>
  <Paragraphs>215</Paragraphs>
  <Slides>13</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vt:lpstr>
      <vt:lpstr>Arial Black</vt:lpstr>
      <vt:lpstr>Calibri</vt:lpstr>
      <vt:lpstr>Montserrat</vt:lpstr>
      <vt:lpstr>Times New Roman</vt:lpstr>
      <vt:lpstr>Wingdings</vt:lpstr>
      <vt:lpstr>Tema de Office</vt:lpstr>
      <vt:lpstr>Clase 9</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132</cp:revision>
  <dcterms:created xsi:type="dcterms:W3CDTF">2020-08-07T01:51:21Z</dcterms:created>
  <dcterms:modified xsi:type="dcterms:W3CDTF">2020-09-09T01:51:51Z</dcterms:modified>
</cp:coreProperties>
</file>