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94" r:id="rId4"/>
    <p:sldId id="293" r:id="rId5"/>
    <p:sldId id="297" r:id="rId6"/>
    <p:sldId id="298" r:id="rId7"/>
    <p:sldId id="299" r:id="rId8"/>
    <p:sldId id="300" r:id="rId9"/>
    <p:sldId id="301" r:id="rId10"/>
    <p:sldId id="29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18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6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childNodes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(propiedad) es una matriz que contiene todos los hijos de un nodo (pero no los hijos de éstos).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firstChild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 y </a:t>
            </a: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lastChild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(propiedades) contienen, respectivamente, el primer y último hijo de un nodo (es decir, son atajos para facilitar el uso de la matriz anterior).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parentNode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(propiedad) permite acceder al nodo padre, esto es, al nodo del que cuelga el actual.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previousSibling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 y </a:t>
            </a: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nextSibling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(propiedades) permiten acceder a los hermanos del nodo.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parentNode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(propiedad) permite acceder al nodo padre, esto es, al nodo del que cuelga el actual.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600" b="1" i="0" dirty="0" err="1">
                <a:solidFill>
                  <a:schemeClr val="tx1"/>
                </a:solidFill>
                <a:effectLst/>
                <a:latin typeface="+mj-lt"/>
              </a:rPr>
              <a:t>hasChildNodes</a:t>
            </a:r>
            <a:r>
              <a:rPr lang="es-AR" sz="2600" b="1" i="0" dirty="0">
                <a:solidFill>
                  <a:schemeClr val="tx1"/>
                </a:solidFill>
                <a:effectLst/>
                <a:latin typeface="+mj-lt"/>
              </a:rPr>
              <a:t>()</a:t>
            </a:r>
            <a:r>
              <a:rPr lang="es-AR" sz="2600" b="0" i="0" dirty="0">
                <a:solidFill>
                  <a:schemeClr val="tx1"/>
                </a:solidFill>
                <a:effectLst/>
                <a:latin typeface="+mj-lt"/>
              </a:rPr>
              <a:t>: (método) devuelve un valor lógico indicando si el nodo tiene o no nodos hijos.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08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El </a:t>
            </a:r>
            <a:r>
              <a:rPr lang="es-AR" sz="4000" b="1" i="0" dirty="0" err="1">
                <a:solidFill>
                  <a:schemeClr val="tx1"/>
                </a:solidFill>
                <a:effectLst/>
                <a:latin typeface="+mj-lt"/>
              </a:rPr>
              <a:t>Document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AR" sz="4000" b="1" i="0" dirty="0" err="1">
                <a:solidFill>
                  <a:schemeClr val="tx1"/>
                </a:solidFill>
                <a:effectLst/>
                <a:latin typeface="+mj-lt"/>
              </a:rPr>
              <a:t>Object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AR" sz="4000" b="1" i="0" dirty="0" err="1">
                <a:solidFill>
                  <a:schemeClr val="tx1"/>
                </a:solidFill>
                <a:effectLst/>
                <a:latin typeface="+mj-lt"/>
              </a:rPr>
              <a:t>Model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 es una interfaz de programación para los documentos HTML. Proporciona una representación estructurada del documento. El DOM proporciona una representación del documento como un grupo estructurado de nodos y objetos que tienen propiedades y métodos.</a:t>
            </a:r>
            <a:endParaRPr lang="es-AR" sz="3200" dirty="0">
              <a:solidFill>
                <a:schemeClr val="tx1"/>
              </a:solidFill>
              <a:latin typeface="+mj-lt"/>
            </a:endParaRP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0A96F3C-439F-445B-A3EB-86C0FAFD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0" y="1492998"/>
            <a:ext cx="9869697" cy="51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Cuando se carga una página web, el navegador crea un modelo de objetos de documento de la página.</a:t>
            </a:r>
          </a:p>
          <a:p>
            <a:pPr algn="l"/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Con el modelo de objetos, JavaScript está totalmente habilitado para crear HTML dinámico: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Añadir, cambiar y eliminar todos los elementos y atributos HTML de la página.</a:t>
            </a: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Cambiar todos los estilos CSS en la página.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+mj-lt"/>
              </a:rPr>
              <a:t>R</a:t>
            </a:r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eaccionar a todos los eventos existentes en la página.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rear nuevos eventos en la página.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6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C01D93B8-688B-4100-939E-DABF873E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66" y="1310742"/>
            <a:ext cx="7762668" cy="54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600" i="0" dirty="0">
                <a:solidFill>
                  <a:schemeClr val="tx1"/>
                </a:solidFill>
                <a:effectLst/>
                <a:latin typeface="+mj-lt"/>
              </a:rPr>
              <a:t>Los nodos más importantes son: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600" b="1" i="0" dirty="0" err="1">
                <a:solidFill>
                  <a:schemeClr val="tx1"/>
                </a:solidFill>
                <a:effectLst/>
                <a:latin typeface="+mj-lt"/>
              </a:rPr>
              <a:t>Document</a:t>
            </a:r>
            <a:r>
              <a:rPr lang="es-AR" sz="3600" b="1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AR" sz="3600" i="0" dirty="0">
                <a:solidFill>
                  <a:schemeClr val="tx1"/>
                </a:solidFill>
                <a:effectLst/>
                <a:latin typeface="+mj-lt"/>
              </a:rPr>
              <a:t>representa el nodo raíz.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600" b="1" i="0" dirty="0" err="1">
                <a:solidFill>
                  <a:schemeClr val="tx1"/>
                </a:solidFill>
                <a:effectLst/>
                <a:latin typeface="+mj-lt"/>
              </a:rPr>
              <a:t>Element</a:t>
            </a:r>
            <a:r>
              <a:rPr lang="es-AR" sz="3600" b="1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AR" sz="3600" i="0" dirty="0">
                <a:solidFill>
                  <a:schemeClr val="tx1"/>
                </a:solidFill>
                <a:effectLst/>
                <a:latin typeface="+mj-lt"/>
              </a:rPr>
              <a:t>representa el contenido definido por un par de etiquetas de apertura y cierre y puede tener tanto nodos hijos como atributos.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600" b="1" i="0" dirty="0" err="1">
                <a:solidFill>
                  <a:schemeClr val="tx1"/>
                </a:solidFill>
                <a:effectLst/>
                <a:latin typeface="+mj-lt"/>
              </a:rPr>
              <a:t>Attr</a:t>
            </a:r>
            <a:r>
              <a:rPr lang="es-AR" sz="3600" b="1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AR" sz="3600" i="0" dirty="0">
                <a:solidFill>
                  <a:schemeClr val="tx1"/>
                </a:solidFill>
                <a:effectLst/>
                <a:latin typeface="+mj-lt"/>
              </a:rPr>
              <a:t>representa el atributo de un elemento.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3600" b="1" i="0" dirty="0">
                <a:solidFill>
                  <a:schemeClr val="tx1"/>
                </a:solidFill>
                <a:effectLst/>
                <a:latin typeface="+mj-lt"/>
              </a:rPr>
              <a:t>Text: </a:t>
            </a:r>
            <a:r>
              <a:rPr lang="es-AR" sz="3600" i="0" dirty="0">
                <a:solidFill>
                  <a:schemeClr val="tx1"/>
                </a:solidFill>
                <a:effectLst/>
                <a:latin typeface="+mj-lt"/>
              </a:rPr>
              <a:t>almacena el contenido del texto que se encuentra entre una etiqueta de apertura y una de cierre.</a:t>
            </a:r>
            <a:endParaRPr lang="es-AR" sz="44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9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¿Cómo accedo a los nodos?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getElementById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Devuelve el elemento HTML cuyo id coincide con el parámetro indicado en la función (id).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getElementsByName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Obtiene todos los elementos cuyo atributo </a:t>
            </a:r>
            <a:r>
              <a:rPr lang="es-AR" sz="2400" dirty="0" err="1">
                <a:solidFill>
                  <a:schemeClr val="tx1"/>
                </a:solidFill>
              </a:rPr>
              <a:t>name</a:t>
            </a:r>
            <a:r>
              <a:rPr lang="es-AR" sz="2400" dirty="0">
                <a:solidFill>
                  <a:schemeClr val="tx1"/>
                </a:solidFill>
              </a:rPr>
              <a:t> sea igual al parámetro proporcionado (</a:t>
            </a:r>
            <a:r>
              <a:rPr lang="es-AR" sz="2400" dirty="0" err="1">
                <a:solidFill>
                  <a:schemeClr val="tx1"/>
                </a:solidFill>
              </a:rPr>
              <a:t>name</a:t>
            </a:r>
            <a:r>
              <a:rPr lang="es-AR" sz="24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getElementsByTagName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Obtiene todos los elementos del HTML cuya etiqueta sea igual que el parámetro(</a:t>
            </a:r>
            <a:r>
              <a:rPr lang="es-AR" sz="2400" dirty="0" err="1">
                <a:solidFill>
                  <a:schemeClr val="tx1"/>
                </a:solidFill>
              </a:rPr>
              <a:t>tagname</a:t>
            </a:r>
            <a:r>
              <a:rPr lang="es-AR" sz="2400" dirty="0">
                <a:solidFill>
                  <a:schemeClr val="tx1"/>
                </a:solidFill>
              </a:rPr>
              <a:t>) que se le pasa a la función.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getElementsByClassName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Devuelve una colección de todos los elementos en el documento con el nombre de la clase especificada, como un objeto </a:t>
            </a:r>
            <a:r>
              <a:rPr lang="es-AR" sz="2400" dirty="0" err="1">
                <a:solidFill>
                  <a:schemeClr val="tx1"/>
                </a:solidFill>
              </a:rPr>
              <a:t>NodeList</a:t>
            </a:r>
            <a:r>
              <a:rPr lang="es-AR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querySelector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Nos devuelve el primer elemento (selector) que cumple la condición.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2400" b="1" dirty="0" err="1">
                <a:solidFill>
                  <a:schemeClr val="tx1"/>
                </a:solidFill>
              </a:rPr>
              <a:t>querySelectorAll</a:t>
            </a:r>
            <a:r>
              <a:rPr lang="es-AR" sz="2400" b="1" dirty="0">
                <a:solidFill>
                  <a:schemeClr val="tx1"/>
                </a:solidFill>
              </a:rPr>
              <a:t>: </a:t>
            </a:r>
            <a:r>
              <a:rPr lang="es-AR" sz="2400" dirty="0">
                <a:solidFill>
                  <a:schemeClr val="tx1"/>
                </a:solidFill>
              </a:rPr>
              <a:t>Devuelve todos los elementos del documento que coincide con un selector CSS especificado(s), como un objeto </a:t>
            </a:r>
            <a:r>
              <a:rPr lang="es-AR" sz="2400" dirty="0" err="1">
                <a:solidFill>
                  <a:schemeClr val="tx1"/>
                </a:solidFill>
              </a:rPr>
              <a:t>NodeList</a:t>
            </a:r>
            <a:r>
              <a:rPr lang="es-A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6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creo nodos?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3600" b="1" dirty="0">
                <a:solidFill>
                  <a:schemeClr val="tx1"/>
                </a:solidFill>
              </a:rPr>
              <a:t> </a:t>
            </a:r>
            <a:r>
              <a:rPr lang="es-AR" sz="3600" b="1" dirty="0" err="1">
                <a:solidFill>
                  <a:schemeClr val="tx1"/>
                </a:solidFill>
              </a:rPr>
              <a:t>createElement</a:t>
            </a:r>
            <a:r>
              <a:rPr lang="es-AR" sz="3600" b="1" dirty="0">
                <a:solidFill>
                  <a:schemeClr val="tx1"/>
                </a:solidFill>
              </a:rPr>
              <a:t>(etiqueta): </a:t>
            </a:r>
            <a:r>
              <a:rPr lang="es-AR" sz="3600" dirty="0">
                <a:solidFill>
                  <a:schemeClr val="tx1"/>
                </a:solidFill>
              </a:rPr>
              <a:t>crea un nodo de tipo </a:t>
            </a:r>
            <a:r>
              <a:rPr lang="es-AR" sz="3600" dirty="0" err="1">
                <a:solidFill>
                  <a:schemeClr val="tx1"/>
                </a:solidFill>
              </a:rPr>
              <a:t>Element</a:t>
            </a:r>
            <a:r>
              <a:rPr lang="es-AR" sz="3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3600" b="1" dirty="0">
                <a:solidFill>
                  <a:schemeClr val="tx1"/>
                </a:solidFill>
              </a:rPr>
              <a:t> </a:t>
            </a:r>
            <a:r>
              <a:rPr lang="es-AR" sz="3600" b="1" dirty="0" err="1">
                <a:solidFill>
                  <a:schemeClr val="tx1"/>
                </a:solidFill>
              </a:rPr>
              <a:t>createTextNode</a:t>
            </a:r>
            <a:r>
              <a:rPr lang="es-AR" sz="3600" b="1" dirty="0">
                <a:solidFill>
                  <a:schemeClr val="tx1"/>
                </a:solidFill>
              </a:rPr>
              <a:t>(contenido): </a:t>
            </a:r>
            <a:r>
              <a:rPr lang="es-AR" sz="3600" dirty="0">
                <a:solidFill>
                  <a:schemeClr val="tx1"/>
                </a:solidFill>
              </a:rPr>
              <a:t>crea un nodo de tipo Text que almacena el contenido textual de los elementos HTML.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sz="3600" b="1" dirty="0">
                <a:solidFill>
                  <a:schemeClr val="tx1"/>
                </a:solidFill>
              </a:rPr>
              <a:t> </a:t>
            </a:r>
            <a:r>
              <a:rPr lang="es-AR" sz="3600" b="1" dirty="0" err="1">
                <a:solidFill>
                  <a:schemeClr val="tx1"/>
                </a:solidFill>
              </a:rPr>
              <a:t>nodoPadre.appendChild</a:t>
            </a:r>
            <a:r>
              <a:rPr lang="es-AR" sz="3600" b="1" dirty="0">
                <a:solidFill>
                  <a:schemeClr val="tx1"/>
                </a:solidFill>
              </a:rPr>
              <a:t>(</a:t>
            </a:r>
            <a:r>
              <a:rPr lang="es-AR" sz="3600" b="1" dirty="0" err="1">
                <a:solidFill>
                  <a:schemeClr val="tx1"/>
                </a:solidFill>
              </a:rPr>
              <a:t>nodoHijo</a:t>
            </a:r>
            <a:r>
              <a:rPr lang="es-AR" sz="3600" b="1" dirty="0">
                <a:solidFill>
                  <a:schemeClr val="tx1"/>
                </a:solidFill>
              </a:rPr>
              <a:t>): </a:t>
            </a:r>
            <a:r>
              <a:rPr lang="es-AR" sz="3600" dirty="0">
                <a:solidFill>
                  <a:schemeClr val="tx1"/>
                </a:solidFill>
              </a:rPr>
              <a:t>añade un nodo como hijo de otro nodo</a:t>
            </a:r>
            <a:r>
              <a:rPr lang="es-A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2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elimino nodos?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sz="4000" dirty="0">
              <a:solidFill>
                <a:schemeClr val="tx1"/>
              </a:solidFill>
            </a:endParaRPr>
          </a:p>
          <a:p>
            <a:pPr algn="l"/>
            <a:r>
              <a:rPr lang="es-AR" sz="4000" dirty="0">
                <a:solidFill>
                  <a:schemeClr val="tx1"/>
                </a:solidFill>
              </a:rPr>
              <a:t>Si queremos eliminar un nodo, la función a la que debemos recurrir es </a:t>
            </a:r>
            <a:r>
              <a:rPr lang="es-AR" sz="4000" dirty="0" err="1">
                <a:solidFill>
                  <a:schemeClr val="tx1"/>
                </a:solidFill>
              </a:rPr>
              <a:t>removeChild</a:t>
            </a:r>
            <a:r>
              <a:rPr lang="es-AR" sz="4000" dirty="0">
                <a:solidFill>
                  <a:schemeClr val="tx1"/>
                </a:solidFill>
              </a:rPr>
              <a:t>(), la cuál, requiere como parámetro el nodo que se va a eliminar. Y se le aplica al nodo padre.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563</Words>
  <Application>Microsoft Office PowerPoint</Application>
  <PresentationFormat>Panorámica</PresentationFormat>
  <Paragraphs>40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Tema de Office</vt:lpstr>
      <vt:lpstr>Clase 18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234</cp:revision>
  <dcterms:created xsi:type="dcterms:W3CDTF">2020-08-07T01:51:21Z</dcterms:created>
  <dcterms:modified xsi:type="dcterms:W3CDTF">2020-10-09T11:15:51Z</dcterms:modified>
</cp:coreProperties>
</file>