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03" r:id="rId4"/>
    <p:sldId id="305" r:id="rId5"/>
    <p:sldId id="30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19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Parte 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Los objetos en JavaScript son entidades dinámicas que se pueden modificar en cualquier punto, esto aunque es una característica poderosa, no siempre la vamos a querer.</a:t>
            </a:r>
          </a:p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Aplicando los métodos que anteriores vamos a poder llegar a tener objetos inmutables, pero si tuviéramos otros objetos como propiedades, estos no aplican esta inmutabilidad, podríamos crear una función recursiva, que vuelva todas las propiedades de nuestros objetos inmutables o utilizar librerías.</a:t>
            </a:r>
          </a:p>
        </p:txBody>
      </p:sp>
    </p:spTree>
    <p:extLst>
      <p:ext uri="{BB962C8B-B14F-4D97-AF65-F5344CB8AC3E}">
        <p14:creationId xmlns:p14="http://schemas.microsoft.com/office/powerpoint/2010/main" val="41611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 </a:t>
            </a:r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La sentencia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sentencia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...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ejecuta un bloque de código para cada elemento de un objeto iterable, como lo son: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, Array, u objetos similares a array. </a:t>
            </a:r>
          </a:p>
          <a:p>
            <a:pPr algn="l"/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La sintaxis de 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...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es específica para las colecciones, y no para todos los objeto, itera sobre cualquiera de los elementos de una colección que tengan la propiedad [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Symbol.iterator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30203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 in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Recorre las propiedades de un objeto. El bucle </a:t>
            </a:r>
            <a:r>
              <a:rPr lang="es-AR" sz="4000" b="0" i="0" dirty="0" err="1"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...in iterará sobre todas las propiedades de un objeto. Más </a:t>
            </a:r>
            <a:r>
              <a:rPr lang="es-AR" sz="4000" b="0" i="0" dirty="0" err="1">
                <a:solidFill>
                  <a:schemeClr val="tx1"/>
                </a:solidFill>
                <a:effectLst/>
                <a:latin typeface="+mj-lt"/>
              </a:rPr>
              <a:t>tecnicamente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, iterará sobre cualquier propiedad en el objeto que haya sido internamente definida con su propiedad [[</a:t>
            </a:r>
            <a:r>
              <a:rPr lang="es-AR" sz="4000" b="0" i="0" dirty="0" err="1">
                <a:solidFill>
                  <a:schemeClr val="tx1"/>
                </a:solidFill>
                <a:effectLst/>
                <a:latin typeface="+mj-lt"/>
              </a:rPr>
              <a:t>Enumerable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]] configurada como true.</a:t>
            </a:r>
          </a:p>
        </p:txBody>
      </p:sp>
    </p:spTree>
    <p:extLst>
      <p:ext uri="{BB962C8B-B14F-4D97-AF65-F5344CB8AC3E}">
        <p14:creationId xmlns:p14="http://schemas.microsoft.com/office/powerpoint/2010/main" val="1493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LocalStorage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El objeto Storage nos permite almacenar datos de manera local en el navegador y sin necesidad de realizar alguna conexión a una base de datos. </a:t>
            </a:r>
            <a:r>
              <a:rPr lang="es-AR" sz="4000" b="0" i="0" dirty="0" err="1">
                <a:solidFill>
                  <a:schemeClr val="tx1"/>
                </a:solidFill>
                <a:effectLst/>
                <a:latin typeface="+mj-lt"/>
              </a:rPr>
              <a:t>localStorage</a:t>
            </a: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 es una propiedad que accede al objeto Storage y tiene la función de almacenar datos de manera local.</a:t>
            </a:r>
          </a:p>
        </p:txBody>
      </p:sp>
    </p:spTree>
    <p:extLst>
      <p:ext uri="{BB962C8B-B14F-4D97-AF65-F5344CB8AC3E}">
        <p14:creationId xmlns:p14="http://schemas.microsoft.com/office/powerpoint/2010/main" val="21688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Los eventos son estructuras de código que captan lo que sucede en el navegador, y permiten que en respuesta a las acciones se ejecute determinado código. Los eventos definen lo que hace el usuario en la página, o en el elemento de la página al que se le aplica, cualquier acción que haga el usuario es un evento: mover el mouse, hacer </a:t>
            </a:r>
            <a:r>
              <a:rPr lang="es-AR" sz="3200" dirty="0" err="1">
                <a:solidFill>
                  <a:schemeClr val="tx1"/>
                </a:solidFill>
              </a:rPr>
              <a:t>click</a:t>
            </a:r>
            <a:r>
              <a:rPr lang="es-AR" sz="3200" dirty="0">
                <a:solidFill>
                  <a:schemeClr val="tx1"/>
                </a:solidFill>
              </a:rPr>
              <a:t>, pulsar una tecla, pasar el mouse por un elemento, seleccionarlo, incluso cuando la página carga se produce un evento.</a:t>
            </a:r>
          </a:p>
        </p:txBody>
      </p:sp>
    </p:spTree>
    <p:extLst>
      <p:ext uri="{BB962C8B-B14F-4D97-AF65-F5344CB8AC3E}">
        <p14:creationId xmlns:p14="http://schemas.microsoft.com/office/powerpoint/2010/main" val="28636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0590C5-0201-44B4-A9AB-72557709CD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046" y="1652587"/>
            <a:ext cx="5229225" cy="3552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ACCD8E-DB7F-46E3-AA42-7CBD2FACFE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571749"/>
            <a:ext cx="4810125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34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12035" y="1471627"/>
            <a:ext cx="117679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100" dirty="0">
                <a:solidFill>
                  <a:schemeClr val="tx1"/>
                </a:solidFill>
              </a:rPr>
              <a:t>Cuando trabajamos con eventos, es posible añadir </a:t>
            </a:r>
            <a:r>
              <a:rPr lang="es-AR" sz="3100" dirty="0" err="1">
                <a:solidFill>
                  <a:schemeClr val="tx1"/>
                </a:solidFill>
              </a:rPr>
              <a:t>Event</a:t>
            </a:r>
            <a:r>
              <a:rPr lang="es-AR" sz="3100" dirty="0">
                <a:solidFill>
                  <a:schemeClr val="tx1"/>
                </a:solidFill>
              </a:rPr>
              <a:t> </a:t>
            </a:r>
            <a:r>
              <a:rPr lang="es-AR" sz="3100" dirty="0" err="1">
                <a:solidFill>
                  <a:schemeClr val="tx1"/>
                </a:solidFill>
              </a:rPr>
              <a:t>Listeners</a:t>
            </a:r>
            <a:r>
              <a:rPr lang="es-AR" sz="3100" dirty="0">
                <a:solidFill>
                  <a:schemeClr val="tx1"/>
                </a:solidFill>
              </a:rPr>
              <a:t> a cada uno de estos elementos mediante </a:t>
            </a:r>
            <a:r>
              <a:rPr lang="es-AR" sz="3100" dirty="0" err="1">
                <a:solidFill>
                  <a:schemeClr val="tx1"/>
                </a:solidFill>
              </a:rPr>
              <a:t>Javascript</a:t>
            </a:r>
            <a:r>
              <a:rPr lang="es-AR" sz="3100" dirty="0">
                <a:solidFill>
                  <a:schemeClr val="tx1"/>
                </a:solidFill>
              </a:rPr>
              <a:t>. Para ello, basta con seleccionar el elemento y emplear sobre dicho elemento el método </a:t>
            </a:r>
            <a:r>
              <a:rPr lang="es-AR" sz="3100" dirty="0" err="1">
                <a:solidFill>
                  <a:schemeClr val="tx1"/>
                </a:solidFill>
              </a:rPr>
              <a:t>addEventListener</a:t>
            </a:r>
            <a:r>
              <a:rPr lang="es-AR" sz="3100" dirty="0">
                <a:solidFill>
                  <a:schemeClr val="tx1"/>
                </a:solidFill>
              </a:rPr>
              <a:t>(</a:t>
            </a:r>
            <a:r>
              <a:rPr lang="es-AR" sz="3100" dirty="0" err="1">
                <a:solidFill>
                  <a:schemeClr val="tx1"/>
                </a:solidFill>
              </a:rPr>
              <a:t>type</a:t>
            </a:r>
            <a:r>
              <a:rPr lang="es-AR" sz="3100" dirty="0">
                <a:solidFill>
                  <a:schemeClr val="tx1"/>
                </a:solidFill>
              </a:rPr>
              <a:t>, </a:t>
            </a:r>
            <a:r>
              <a:rPr lang="es-AR" sz="3100" dirty="0" err="1">
                <a:solidFill>
                  <a:schemeClr val="tx1"/>
                </a:solidFill>
              </a:rPr>
              <a:t>callback</a:t>
            </a:r>
            <a:r>
              <a:rPr lang="es-AR" sz="3100" dirty="0">
                <a:solidFill>
                  <a:schemeClr val="tx1"/>
                </a:solidFill>
              </a:rPr>
              <a:t>, </a:t>
            </a:r>
            <a:r>
              <a:rPr lang="es-AR" sz="3100" dirty="0" err="1">
                <a:solidFill>
                  <a:schemeClr val="tx1"/>
                </a:solidFill>
              </a:rPr>
              <a:t>options</a:t>
            </a:r>
            <a:r>
              <a:rPr lang="es-AR" sz="3100" dirty="0">
                <a:solidFill>
                  <a:schemeClr val="tx1"/>
                </a:solidFill>
              </a:rPr>
              <a:t>):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100" b="1" dirty="0" err="1">
                <a:solidFill>
                  <a:schemeClr val="tx1"/>
                </a:solidFill>
              </a:rPr>
              <a:t>type</a:t>
            </a:r>
            <a:r>
              <a:rPr lang="es-AR" sz="3100" dirty="0">
                <a:solidFill>
                  <a:schemeClr val="tx1"/>
                </a:solidFill>
              </a:rPr>
              <a:t> representa el nombre del evento que queremos escuchar.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100" b="1" dirty="0" err="1">
                <a:solidFill>
                  <a:schemeClr val="tx1"/>
                </a:solidFill>
              </a:rPr>
              <a:t>callback</a:t>
            </a:r>
            <a:r>
              <a:rPr lang="es-AR" sz="3100" dirty="0">
                <a:solidFill>
                  <a:schemeClr val="tx1"/>
                </a:solidFill>
              </a:rPr>
              <a:t> la función que será invocada cuando se reciba el evento.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100" b="1" dirty="0" err="1">
                <a:solidFill>
                  <a:schemeClr val="tx1"/>
                </a:solidFill>
              </a:rPr>
              <a:t>options</a:t>
            </a:r>
            <a:r>
              <a:rPr lang="es-AR" sz="3100" dirty="0">
                <a:solidFill>
                  <a:schemeClr val="tx1"/>
                </a:solidFill>
              </a:rPr>
              <a:t> es un objeto para modificar el comportamiento por defecto del </a:t>
            </a:r>
            <a:r>
              <a:rPr lang="es-AR" sz="3100" dirty="0" err="1">
                <a:solidFill>
                  <a:schemeClr val="tx1"/>
                </a:solidFill>
              </a:rPr>
              <a:t>listener</a:t>
            </a:r>
            <a:r>
              <a:rPr lang="es-AR" sz="3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6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12035" y="1471627"/>
            <a:ext cx="11767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onchange</a:t>
            </a:r>
            <a:r>
              <a:rPr lang="es-AR" sz="3200" b="1" dirty="0">
                <a:solidFill>
                  <a:schemeClr val="tx1"/>
                </a:solidFill>
              </a:rPr>
              <a:t>: </a:t>
            </a:r>
            <a:r>
              <a:rPr lang="es-AR" sz="3200" dirty="0">
                <a:solidFill>
                  <a:schemeClr val="tx1"/>
                </a:solidFill>
              </a:rPr>
              <a:t>Un elemento HTML ha cambiado.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onclick</a:t>
            </a:r>
            <a:r>
              <a:rPr lang="es-AR" sz="3200" b="1" dirty="0">
                <a:solidFill>
                  <a:schemeClr val="tx1"/>
                </a:solidFill>
              </a:rPr>
              <a:t>: </a:t>
            </a:r>
            <a:r>
              <a:rPr lang="es-AR" sz="3200" dirty="0">
                <a:solidFill>
                  <a:schemeClr val="tx1"/>
                </a:solidFill>
              </a:rPr>
              <a:t>El usuario hace clic en un elemento HTML.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onmouseover</a:t>
            </a:r>
            <a:r>
              <a:rPr lang="es-AR" sz="3200" b="1" dirty="0">
                <a:solidFill>
                  <a:schemeClr val="tx1"/>
                </a:solidFill>
              </a:rPr>
              <a:t>: </a:t>
            </a:r>
            <a:r>
              <a:rPr lang="es-AR" sz="3200" dirty="0">
                <a:solidFill>
                  <a:schemeClr val="tx1"/>
                </a:solidFill>
              </a:rPr>
              <a:t>El usuario mueve el mouse sobre un elemento HTML.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onmouseout</a:t>
            </a:r>
            <a:r>
              <a:rPr lang="es-AR" sz="3200" b="1" dirty="0">
                <a:solidFill>
                  <a:schemeClr val="tx1"/>
                </a:solidFill>
              </a:rPr>
              <a:t>:</a:t>
            </a:r>
            <a:r>
              <a:rPr lang="es-AR" sz="3200" dirty="0">
                <a:solidFill>
                  <a:schemeClr val="tx1"/>
                </a:solidFill>
              </a:rPr>
              <a:t> El usuario aleja el mouse de un elemento HTML.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onkeydown</a:t>
            </a:r>
            <a:r>
              <a:rPr lang="es-AR" sz="3200" b="1" dirty="0">
                <a:solidFill>
                  <a:schemeClr val="tx1"/>
                </a:solidFill>
              </a:rPr>
              <a:t>: </a:t>
            </a:r>
            <a:r>
              <a:rPr lang="es-AR" sz="3200" dirty="0">
                <a:solidFill>
                  <a:schemeClr val="tx1"/>
                </a:solidFill>
              </a:rPr>
              <a:t>El usuario presiona una tecla del teclado.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</a:rPr>
              <a:t>onload</a:t>
            </a:r>
            <a:r>
              <a:rPr lang="es-AR" sz="3200" b="1" dirty="0">
                <a:solidFill>
                  <a:schemeClr val="tx1"/>
                </a:solidFill>
              </a:rPr>
              <a:t>: </a:t>
            </a:r>
            <a:r>
              <a:rPr lang="es-AR" sz="3200" dirty="0">
                <a:solidFill>
                  <a:schemeClr val="tx1"/>
                </a:solidFill>
              </a:rPr>
              <a:t>El navegador ha terminado de cargar la página.</a:t>
            </a:r>
          </a:p>
        </p:txBody>
      </p:sp>
    </p:spTree>
    <p:extLst>
      <p:ext uri="{BB962C8B-B14F-4D97-AF65-F5344CB8AC3E}">
        <p14:creationId xmlns:p14="http://schemas.microsoft.com/office/powerpoint/2010/main" val="25224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0" i="0" dirty="0">
                <a:solidFill>
                  <a:schemeClr val="tx1"/>
                </a:solidFill>
                <a:effectLst/>
                <a:latin typeface="+mj-lt"/>
              </a:rPr>
              <a:t>Los objetos son una colección de propiedades. Para construir objetos podemos hacerlo de dos maneras: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>
                <a:solidFill>
                  <a:schemeClr val="tx1"/>
                </a:solidFill>
              </a:rPr>
              <a:t>Objetos declarativos</a:t>
            </a:r>
            <a:r>
              <a:rPr lang="es-AR" sz="3200" dirty="0">
                <a:solidFill>
                  <a:schemeClr val="tx1"/>
                </a:solidFill>
              </a:rPr>
              <a:t>: podemos crear objetos sin necesidad de un constructor o instanciar una clase, para esto solo declaramos el objeto y sus propiedades.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200" b="1" dirty="0">
                <a:solidFill>
                  <a:schemeClr val="tx1"/>
                </a:solidFill>
              </a:rPr>
              <a:t>Objetos construidos: </a:t>
            </a:r>
            <a:r>
              <a:rPr lang="es-AR" sz="3200" dirty="0">
                <a:solidFill>
                  <a:schemeClr val="tx1"/>
                </a:solidFill>
              </a:rPr>
              <a:t>JavaScript es un lenguaje libre de clases, pero tenemos el </a:t>
            </a:r>
            <a:r>
              <a:rPr lang="es-AR" sz="3200" dirty="0" err="1">
                <a:solidFill>
                  <a:schemeClr val="tx1"/>
                </a:solidFill>
              </a:rPr>
              <a:t>keyword</a:t>
            </a:r>
            <a:r>
              <a:rPr lang="es-AR" sz="3200" dirty="0">
                <a:solidFill>
                  <a:schemeClr val="tx1"/>
                </a:solidFill>
              </a:rPr>
              <a:t> new, el cual nos permite crear un nuevo objeto, de esta manera podemos utilizar una función que cumpla el rol del constructor.</a:t>
            </a:r>
          </a:p>
        </p:txBody>
      </p:sp>
    </p:spTree>
    <p:extLst>
      <p:ext uri="{BB962C8B-B14F-4D97-AF65-F5344CB8AC3E}">
        <p14:creationId xmlns:p14="http://schemas.microsoft.com/office/powerpoint/2010/main" val="26523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Para acceder a las propiedades tenemos dos opciones: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notación con </a:t>
            </a:r>
            <a:r>
              <a:rPr lang="es-AR" sz="4000" b="1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4000" b="0" i="0" dirty="0">
                <a:solidFill>
                  <a:schemeClr val="tx1"/>
                </a:solidFill>
                <a:effectLst/>
                <a:latin typeface="+mj-lt"/>
              </a:rPr>
              <a:t>notación con </a:t>
            </a:r>
            <a:r>
              <a:rPr lang="es-AR" sz="4000" b="1" i="0" dirty="0">
                <a:solidFill>
                  <a:schemeClr val="tx1"/>
                </a:solidFill>
                <a:effectLst/>
                <a:latin typeface="+mj-lt"/>
              </a:rPr>
              <a:t>[]</a:t>
            </a:r>
            <a:endParaRPr lang="es-A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Cada una de las propiedades tiene 4 atributos, los cuales son: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dirty="0" err="1">
                <a:solidFill>
                  <a:schemeClr val="tx1"/>
                </a:solidFill>
                <a:latin typeface="+mj-lt"/>
              </a:rPr>
              <a:t>v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alue</a:t>
            </a:r>
            <a:endParaRPr lang="es-AR" sz="3400" b="1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configurable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enumerable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writable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endParaRPr lang="es-AR" sz="3400" dirty="0">
              <a:solidFill>
                <a:schemeClr val="tx1"/>
              </a:solidFill>
              <a:latin typeface="+mj-lt"/>
            </a:endParaRPr>
          </a:p>
          <a:p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Para poder ver los atributos usamos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Object.getOwnPropertyDescriptor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(target, propiedad)</a:t>
            </a:r>
            <a:endParaRPr lang="es-AR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Para </a:t>
            </a:r>
            <a:r>
              <a:rPr lang="es-AR" sz="3400" b="0" i="0" dirty="0" err="1">
                <a:solidFill>
                  <a:schemeClr val="tx1"/>
                </a:solidFill>
                <a:effectLst/>
                <a:latin typeface="+mj-lt"/>
              </a:rPr>
              <a:t>setear</a:t>
            </a:r>
            <a:r>
              <a:rPr lang="es-AR" sz="3400" b="0" i="0" dirty="0">
                <a:solidFill>
                  <a:schemeClr val="tx1"/>
                </a:solidFill>
                <a:effectLst/>
                <a:latin typeface="+mj-lt"/>
              </a:rPr>
              <a:t> nuevas propiedades con atributos personalizados utilizamos:</a:t>
            </a:r>
          </a:p>
          <a:p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Object.defineProperty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myObj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, propiedad, {atributos})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400" b="1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ritable</a:t>
            </a:r>
            <a:r>
              <a:rPr lang="es-AR" sz="3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s-AR" sz="3400" dirty="0">
                <a:solidFill>
                  <a:schemeClr val="tx1"/>
                </a:solidFill>
                <a:latin typeface="+mj-lt"/>
              </a:rPr>
              <a:t>n</a:t>
            </a:r>
            <a:r>
              <a:rPr lang="es-AR" sz="3400" i="0" dirty="0">
                <a:solidFill>
                  <a:schemeClr val="tx1"/>
                </a:solidFill>
                <a:effectLst/>
                <a:latin typeface="+mj-lt"/>
              </a:rPr>
              <a:t>os permite definir si el valor de una propiedad va a poder ser modificado o no.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400" b="1" dirty="0">
                <a:solidFill>
                  <a:schemeClr val="tx1"/>
                </a:solidFill>
                <a:latin typeface="+mj-lt"/>
              </a:rPr>
              <a:t>c</a:t>
            </a:r>
            <a:r>
              <a:rPr lang="es-AR" sz="3400" b="1" i="0" dirty="0">
                <a:solidFill>
                  <a:schemeClr val="tx1"/>
                </a:solidFill>
                <a:effectLst/>
                <a:latin typeface="+mj-lt"/>
              </a:rPr>
              <a:t>onfigurable: </a:t>
            </a:r>
            <a:r>
              <a:rPr lang="es-AR" sz="3400" i="0" dirty="0">
                <a:solidFill>
                  <a:schemeClr val="tx1"/>
                </a:solidFill>
                <a:effectLst/>
                <a:latin typeface="+mj-lt"/>
              </a:rPr>
              <a:t>nos permite definir si los atributos de la propiedad van a poder ser modificados.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3400" b="1" dirty="0" err="1">
                <a:solidFill>
                  <a:schemeClr val="tx1"/>
                </a:solidFill>
                <a:latin typeface="+mj-lt"/>
              </a:rPr>
              <a:t>e</a:t>
            </a:r>
            <a:r>
              <a:rPr lang="es-AR" sz="3400" b="1" i="0" dirty="0" err="1">
                <a:solidFill>
                  <a:schemeClr val="tx1"/>
                </a:solidFill>
                <a:effectLst/>
                <a:latin typeface="+mj-lt"/>
              </a:rPr>
              <a:t>numerable</a:t>
            </a:r>
            <a:r>
              <a:rPr lang="es-AR" sz="3400" i="0" dirty="0">
                <a:solidFill>
                  <a:schemeClr val="tx1"/>
                </a:solidFill>
                <a:effectLst/>
                <a:latin typeface="+mj-lt"/>
              </a:rPr>
              <a:t>: controla si la propiedad va a ser mostrada cuando se enumeren las propiedades del objeto.</a:t>
            </a:r>
          </a:p>
        </p:txBody>
      </p:sp>
    </p:spTree>
    <p:extLst>
      <p:ext uri="{BB962C8B-B14F-4D97-AF65-F5344CB8AC3E}">
        <p14:creationId xmlns:p14="http://schemas.microsoft.com/office/powerpoint/2010/main" val="18301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696</Words>
  <Application>Microsoft Office PowerPoint</Application>
  <PresentationFormat>Panorámica</PresentationFormat>
  <Paragraphs>50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de Office</vt:lpstr>
      <vt:lpstr>Clase 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250</cp:revision>
  <dcterms:created xsi:type="dcterms:W3CDTF">2020-08-07T01:51:21Z</dcterms:created>
  <dcterms:modified xsi:type="dcterms:W3CDTF">2020-10-11T10:19:13Z</dcterms:modified>
</cp:coreProperties>
</file>