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302" r:id="rId3"/>
    <p:sldId id="305" r:id="rId4"/>
    <p:sldId id="303" r:id="rId5"/>
    <p:sldId id="311" r:id="rId6"/>
    <p:sldId id="315" r:id="rId7"/>
    <p:sldId id="313" r:id="rId8"/>
    <p:sldId id="314" r:id="rId9"/>
    <p:sldId id="308" r:id="rId10"/>
    <p:sldId id="307" r:id="rId11"/>
    <p:sldId id="309" r:id="rId12"/>
    <p:sldId id="316" r:id="rId13"/>
    <p:sldId id="31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9933FF"/>
    <a:srgbClr val="6600FF"/>
    <a:srgbClr val="31078C"/>
    <a:srgbClr val="9900FF"/>
    <a:srgbClr val="FFCC00"/>
    <a:srgbClr val="CC0099"/>
    <a:srgbClr val="05ADD5"/>
    <a:srgbClr val="FA00F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59" r:id="rId5"/>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book/es/v2/Inicio---Sobre-el-Control-de-Versiones-Instalaci%C3%B3n-de-Git"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1026" name="Picture 2">
            <a:extLst>
              <a:ext uri="{FF2B5EF4-FFF2-40B4-BE49-F238E27FC236}">
                <a16:creationId xmlns:a16="http://schemas.microsoft.com/office/drawing/2014/main" id="{B070132A-CD93-41C3-9CBE-4D8D62F94E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086" y="2250301"/>
            <a:ext cx="8421193" cy="4424416"/>
          </a:xfrm>
          <a:prstGeom prst="rect">
            <a:avLst/>
          </a:prstGeom>
          <a:noFill/>
          <a:extLst>
            <a:ext uri="{909E8E84-426E-40DD-AFC4-6F175D3DCCD1}">
              <a14:hiddenFill xmlns:a14="http://schemas.microsoft.com/office/drawing/2010/main">
                <a:solidFill>
                  <a:srgbClr val="FFFFFF"/>
                </a:solidFill>
              </a14:hiddenFill>
            </a:ext>
          </a:extLst>
        </p:spPr>
      </p:pic>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s-AR" sz="6000" b="1" dirty="0">
                <a:effectLst>
                  <a:outerShdw blurRad="38100" dist="38100" dir="2700000" algn="tl">
                    <a:srgbClr val="000000">
                      <a:alpha val="43137"/>
                    </a:srgbClr>
                  </a:outerShdw>
                </a:effectLst>
                <a:latin typeface="Arial"/>
                <a:cs typeface="Arial"/>
                <a:sym typeface="Arial"/>
              </a:rPr>
              <a:t>Clase 20</a:t>
            </a:r>
            <a:endParaRPr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Terminología</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832092"/>
          </a:xfrm>
          <a:prstGeom prst="rect">
            <a:avLst/>
          </a:prstGeom>
          <a:noFill/>
        </p:spPr>
        <p:txBody>
          <a:bodyPr wrap="square" rtlCol="0">
            <a:spAutoFit/>
          </a:bodyPr>
          <a:lstStyle/>
          <a:p>
            <a:r>
              <a:rPr lang="es-AR" sz="4400" b="1" dirty="0" err="1">
                <a:solidFill>
                  <a:schemeClr val="tx1"/>
                </a:solidFill>
              </a:rPr>
              <a:t>Commit</a:t>
            </a:r>
            <a:r>
              <a:rPr lang="es-AR" sz="4400" b="1" dirty="0">
                <a:solidFill>
                  <a:schemeClr val="tx1"/>
                </a:solidFill>
              </a:rPr>
              <a:t>: </a:t>
            </a:r>
            <a:r>
              <a:rPr lang="es-AR" sz="4400" dirty="0">
                <a:solidFill>
                  <a:schemeClr val="tx1"/>
                </a:solidFill>
              </a:rPr>
              <a:t>Un </a:t>
            </a:r>
            <a:r>
              <a:rPr lang="es-AR" sz="4400" dirty="0" err="1">
                <a:solidFill>
                  <a:schemeClr val="tx1"/>
                </a:solidFill>
              </a:rPr>
              <a:t>commit</a:t>
            </a:r>
            <a:r>
              <a:rPr lang="es-AR" sz="4400" dirty="0">
                <a:solidFill>
                  <a:schemeClr val="tx1"/>
                </a:solidFill>
              </a:rPr>
              <a:t> es el estado de un proyecto en un determinado momento de la historia del mismo, imaginemos esto como punto por punto cada uno de los cambios que van pasando. Depende de nosotros determinar cuántos y cuales archivos incluirá cada </a:t>
            </a:r>
            <a:r>
              <a:rPr lang="es-AR" sz="4400" dirty="0" err="1">
                <a:solidFill>
                  <a:schemeClr val="tx1"/>
                </a:solidFill>
              </a:rPr>
              <a:t>commit</a:t>
            </a:r>
            <a:r>
              <a:rPr lang="es-AR" sz="4400" dirty="0">
                <a:solidFill>
                  <a:schemeClr val="tx1"/>
                </a:solidFill>
              </a:rPr>
              <a:t>.</a:t>
            </a:r>
          </a:p>
        </p:txBody>
      </p:sp>
    </p:spTree>
    <p:extLst>
      <p:ext uri="{BB962C8B-B14F-4D97-AF65-F5344CB8AC3E}">
        <p14:creationId xmlns:p14="http://schemas.microsoft.com/office/powerpoint/2010/main" val="60322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Terminología</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154984"/>
          </a:xfrm>
          <a:prstGeom prst="rect">
            <a:avLst/>
          </a:prstGeom>
          <a:noFill/>
        </p:spPr>
        <p:txBody>
          <a:bodyPr wrap="square" rtlCol="0">
            <a:spAutoFit/>
          </a:bodyPr>
          <a:lstStyle/>
          <a:p>
            <a:r>
              <a:rPr lang="es-AR" sz="4400" b="1" dirty="0">
                <a:solidFill>
                  <a:schemeClr val="tx1"/>
                </a:solidFill>
              </a:rPr>
              <a:t>Rama (</a:t>
            </a:r>
            <a:r>
              <a:rPr lang="es-AR" sz="4400" b="1" dirty="0" err="1">
                <a:solidFill>
                  <a:schemeClr val="tx1"/>
                </a:solidFill>
              </a:rPr>
              <a:t>branch</a:t>
            </a:r>
            <a:r>
              <a:rPr lang="es-AR" sz="4400" b="1" dirty="0">
                <a:solidFill>
                  <a:schemeClr val="tx1"/>
                </a:solidFill>
              </a:rPr>
              <a:t>): </a:t>
            </a:r>
            <a:r>
              <a:rPr lang="es-AR" sz="4400" dirty="0">
                <a:solidFill>
                  <a:schemeClr val="tx1"/>
                </a:solidFill>
              </a:rPr>
              <a:t>Una rama es una línea alterna del tiempo, en la historia de nuestro repositorio. Funciona para crear </a:t>
            </a:r>
            <a:r>
              <a:rPr lang="es-AR" sz="4400" dirty="0" err="1">
                <a:solidFill>
                  <a:schemeClr val="tx1"/>
                </a:solidFill>
              </a:rPr>
              <a:t>features</a:t>
            </a:r>
            <a:r>
              <a:rPr lang="es-AR" sz="4400" dirty="0">
                <a:solidFill>
                  <a:schemeClr val="tx1"/>
                </a:solidFill>
              </a:rPr>
              <a:t>, arreglar bugs, experimentar, sin afectar la versión estable o principal del proyecto. La rama principal por defecto es </a:t>
            </a:r>
            <a:r>
              <a:rPr lang="es-AR" sz="4400" b="1" dirty="0">
                <a:solidFill>
                  <a:schemeClr val="tx1"/>
                </a:solidFill>
              </a:rPr>
              <a:t>master</a:t>
            </a:r>
            <a:r>
              <a:rPr lang="es-AR" sz="4400" dirty="0">
                <a:solidFill>
                  <a:schemeClr val="tx1"/>
                </a:solidFill>
              </a:rPr>
              <a:t>.</a:t>
            </a:r>
          </a:p>
        </p:txBody>
      </p:sp>
    </p:spTree>
    <p:extLst>
      <p:ext uri="{BB962C8B-B14F-4D97-AF65-F5344CB8AC3E}">
        <p14:creationId xmlns:p14="http://schemas.microsoft.com/office/powerpoint/2010/main" val="396173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4E85E47-D120-499F-85BE-3A1038973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583" y="1378227"/>
            <a:ext cx="10422833" cy="534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94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Terminología</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801314"/>
          </a:xfrm>
          <a:prstGeom prst="rect">
            <a:avLst/>
          </a:prstGeom>
          <a:noFill/>
        </p:spPr>
        <p:txBody>
          <a:bodyPr wrap="square" rtlCol="0">
            <a:spAutoFit/>
          </a:bodyPr>
          <a:lstStyle/>
          <a:p>
            <a:r>
              <a:rPr lang="es-AR" sz="3400" b="1" dirty="0" err="1">
                <a:solidFill>
                  <a:schemeClr val="tx1"/>
                </a:solidFill>
              </a:rPr>
              <a:t>Pull</a:t>
            </a:r>
            <a:r>
              <a:rPr lang="es-AR" sz="3400" b="1" dirty="0">
                <a:solidFill>
                  <a:schemeClr val="tx1"/>
                </a:solidFill>
              </a:rPr>
              <a:t> </a:t>
            </a:r>
            <a:r>
              <a:rPr lang="es-AR" sz="3400" b="1" dirty="0" err="1">
                <a:solidFill>
                  <a:schemeClr val="tx1"/>
                </a:solidFill>
              </a:rPr>
              <a:t>Request</a:t>
            </a:r>
            <a:r>
              <a:rPr lang="es-AR" sz="3400" b="1" dirty="0">
                <a:solidFill>
                  <a:schemeClr val="tx1"/>
                </a:solidFill>
              </a:rPr>
              <a:t>: </a:t>
            </a:r>
            <a:r>
              <a:rPr lang="es-AR" sz="3400" dirty="0">
                <a:solidFill>
                  <a:schemeClr val="tx1"/>
                </a:solidFill>
              </a:rPr>
              <a:t>En proyectos con un equipo de trabajo, cada persona puede trabajar en una rama distinta pero llegado el momento puede pasar que dicha rama se tenga que unir a la rama principal, para eso se crea un </a:t>
            </a:r>
            <a:r>
              <a:rPr lang="es-AR" sz="3400" dirty="0" err="1">
                <a:solidFill>
                  <a:schemeClr val="tx1"/>
                </a:solidFill>
              </a:rPr>
              <a:t>pull</a:t>
            </a:r>
            <a:r>
              <a:rPr lang="es-AR" sz="3400" dirty="0">
                <a:solidFill>
                  <a:schemeClr val="tx1"/>
                </a:solidFill>
              </a:rPr>
              <a:t> </a:t>
            </a:r>
            <a:r>
              <a:rPr lang="es-AR" sz="3400" dirty="0" err="1">
                <a:solidFill>
                  <a:schemeClr val="tx1"/>
                </a:solidFill>
              </a:rPr>
              <a:t>request</a:t>
            </a:r>
            <a:r>
              <a:rPr lang="es-AR" sz="3400" dirty="0">
                <a:solidFill>
                  <a:schemeClr val="tx1"/>
                </a:solidFill>
              </a:rPr>
              <a:t> donde comunicas el código que incluye tu cambio y usualmente revisan tu código, se agregan comentarios y por último lo aprueban para darle </a:t>
            </a:r>
            <a:r>
              <a:rPr lang="es-AR" sz="3400" dirty="0" err="1">
                <a:solidFill>
                  <a:schemeClr val="tx1"/>
                </a:solidFill>
              </a:rPr>
              <a:t>merge</a:t>
            </a:r>
            <a:r>
              <a:rPr lang="es-AR" sz="3400" dirty="0">
                <a:solidFill>
                  <a:schemeClr val="tx1"/>
                </a:solidFill>
              </a:rPr>
              <a:t>. En el contexto de GIT, </a:t>
            </a:r>
            <a:r>
              <a:rPr lang="es-AR" sz="3400" dirty="0" err="1">
                <a:solidFill>
                  <a:schemeClr val="tx1"/>
                </a:solidFill>
              </a:rPr>
              <a:t>merge</a:t>
            </a:r>
            <a:r>
              <a:rPr lang="es-AR" sz="3400" dirty="0">
                <a:solidFill>
                  <a:schemeClr val="tx1"/>
                </a:solidFill>
              </a:rPr>
              <a:t> significa unir dos trabajos, en este caso tu </a:t>
            </a:r>
            <a:r>
              <a:rPr lang="es-AR" sz="3400" dirty="0" err="1">
                <a:solidFill>
                  <a:schemeClr val="tx1"/>
                </a:solidFill>
              </a:rPr>
              <a:t>branch</a:t>
            </a:r>
            <a:r>
              <a:rPr lang="es-AR" sz="3400" dirty="0">
                <a:solidFill>
                  <a:schemeClr val="tx1"/>
                </a:solidFill>
              </a:rPr>
              <a:t> con master.</a:t>
            </a:r>
          </a:p>
        </p:txBody>
      </p:sp>
    </p:spTree>
    <p:extLst>
      <p:ext uri="{BB962C8B-B14F-4D97-AF65-F5344CB8AC3E}">
        <p14:creationId xmlns:p14="http://schemas.microsoft.com/office/powerpoint/2010/main" val="140221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¿Qué 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401205"/>
          </a:xfrm>
          <a:prstGeom prst="rect">
            <a:avLst/>
          </a:prstGeom>
          <a:noFill/>
        </p:spPr>
        <p:txBody>
          <a:bodyPr wrap="square" rtlCol="0">
            <a:spAutoFit/>
          </a:bodyPr>
          <a:lstStyle/>
          <a:p>
            <a:r>
              <a:rPr lang="es-AR" sz="4000" dirty="0">
                <a:solidFill>
                  <a:schemeClr val="tx1"/>
                </a:solidFill>
              </a:rPr>
              <a:t>Es un sistema de control de versiones, que permite gestionar los cambios que hacemos sobre un directorio de archivos completo y todo su contenido, cada cambio que hacemos, </a:t>
            </a:r>
            <a:r>
              <a:rPr lang="es-AR" sz="4000" dirty="0" err="1">
                <a:solidFill>
                  <a:schemeClr val="tx1"/>
                </a:solidFill>
              </a:rPr>
              <a:t>git</a:t>
            </a:r>
            <a:r>
              <a:rPr lang="es-AR" sz="4000" dirty="0">
                <a:solidFill>
                  <a:schemeClr val="tx1"/>
                </a:solidFill>
              </a:rPr>
              <a:t> lo almacena en una base de datos interna, a los cuales podemos acceder en cualquier momento ya sea por una interfaz gráfica o desde una terminal.</a:t>
            </a:r>
          </a:p>
        </p:txBody>
      </p:sp>
    </p:spTree>
    <p:extLst>
      <p:ext uri="{BB962C8B-B14F-4D97-AF65-F5344CB8AC3E}">
        <p14:creationId xmlns:p14="http://schemas.microsoft.com/office/powerpoint/2010/main" val="286369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¿Qué 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770537"/>
          </a:xfrm>
          <a:prstGeom prst="rect">
            <a:avLst/>
          </a:prstGeom>
          <a:noFill/>
        </p:spPr>
        <p:txBody>
          <a:bodyPr wrap="square" rtlCol="0">
            <a:spAutoFit/>
          </a:bodyPr>
          <a:lstStyle/>
          <a:p>
            <a:r>
              <a:rPr lang="es-AR" sz="3800" dirty="0">
                <a:solidFill>
                  <a:schemeClr val="tx1"/>
                </a:solidFill>
              </a:rPr>
              <a:t>Es un sistema que ayuda a organizar el código, el historial y su evolución, funciona como una maquina del tiempo que permite navegar a diferentes versiones del proyecto y si queremos agregar una funcionalidad nueva nos permite crear una rama (</a:t>
            </a:r>
            <a:r>
              <a:rPr lang="es-AR" sz="3800" dirty="0" err="1">
                <a:solidFill>
                  <a:schemeClr val="tx1"/>
                </a:solidFill>
              </a:rPr>
              <a:t>branch</a:t>
            </a:r>
            <a:r>
              <a:rPr lang="es-AR" sz="3800" dirty="0">
                <a:solidFill>
                  <a:schemeClr val="tx1"/>
                </a:solidFill>
              </a:rPr>
              <a:t>) para dejar intacta la versión estable y crear un ambiente de trabajo en el cual podemos trabajar en nueva funcionalidad sin afectar el original.</a:t>
            </a:r>
          </a:p>
        </p:txBody>
      </p:sp>
    </p:spTree>
    <p:extLst>
      <p:ext uri="{BB962C8B-B14F-4D97-AF65-F5344CB8AC3E}">
        <p14:creationId xmlns:p14="http://schemas.microsoft.com/office/powerpoint/2010/main" val="410581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¿Cómo funciona?</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5016758"/>
          </a:xfrm>
          <a:prstGeom prst="rect">
            <a:avLst/>
          </a:prstGeom>
          <a:noFill/>
        </p:spPr>
        <p:txBody>
          <a:bodyPr wrap="square" rtlCol="0">
            <a:spAutoFit/>
          </a:bodyPr>
          <a:lstStyle/>
          <a:p>
            <a:r>
              <a:rPr lang="es-AR" sz="4000" dirty="0">
                <a:solidFill>
                  <a:schemeClr val="tx1"/>
                </a:solidFill>
              </a:rPr>
              <a:t>Git almacena instantáneas de un mini sistema de archivos, cada vez que confirmamos un cambio lo que </a:t>
            </a:r>
            <a:r>
              <a:rPr lang="es-AR" sz="4000" dirty="0" err="1">
                <a:solidFill>
                  <a:schemeClr val="tx1"/>
                </a:solidFill>
              </a:rPr>
              <a:t>git</a:t>
            </a:r>
            <a:r>
              <a:rPr lang="es-AR" sz="4000" dirty="0">
                <a:solidFill>
                  <a:schemeClr val="tx1"/>
                </a:solidFill>
              </a:rPr>
              <a:t> hace es tomar una “foto” al aspecto del proyecto en ese momento y crea una referencia a esa instantánea, si un archivo no cambió </a:t>
            </a:r>
            <a:r>
              <a:rPr lang="es-AR" sz="4000" dirty="0" err="1">
                <a:solidFill>
                  <a:schemeClr val="tx1"/>
                </a:solidFill>
              </a:rPr>
              <a:t>git</a:t>
            </a:r>
            <a:r>
              <a:rPr lang="es-AR" sz="4000" dirty="0">
                <a:solidFill>
                  <a:schemeClr val="tx1"/>
                </a:solidFill>
              </a:rPr>
              <a:t> no almacena el nuevo archivo sino que crea un enlace a la imagen anterior idéntica que ya tiene almacenada. </a:t>
            </a:r>
          </a:p>
        </p:txBody>
      </p:sp>
    </p:spTree>
    <p:extLst>
      <p:ext uri="{BB962C8B-B14F-4D97-AF65-F5344CB8AC3E}">
        <p14:creationId xmlns:p14="http://schemas.microsoft.com/office/powerpoint/2010/main" val="145119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Instalación</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5509200"/>
          </a:xfrm>
          <a:prstGeom prst="rect">
            <a:avLst/>
          </a:prstGeom>
          <a:noFill/>
        </p:spPr>
        <p:txBody>
          <a:bodyPr wrap="square" rtlCol="0">
            <a:spAutoFit/>
          </a:bodyPr>
          <a:lstStyle/>
          <a:p>
            <a:pPr marL="457200" indent="-457200">
              <a:buFont typeface="Wingdings" panose="05000000000000000000" pitchFamily="2" charset="2"/>
              <a:buChar char="ü"/>
            </a:pPr>
            <a:r>
              <a:rPr lang="es-AR" sz="3100" dirty="0">
                <a:solidFill>
                  <a:schemeClr val="tx1"/>
                </a:solidFill>
              </a:rPr>
              <a:t>Descargarlo </a:t>
            </a:r>
            <a:r>
              <a:rPr lang="es-AR" sz="3100" b="1" dirty="0">
                <a:solidFill>
                  <a:schemeClr val="tx1"/>
                </a:solidFill>
                <a:hlinkClick r:id="rId2"/>
              </a:rPr>
              <a:t>acá</a:t>
            </a:r>
            <a:endParaRPr lang="es-AR" sz="3100" b="1" dirty="0">
              <a:solidFill>
                <a:schemeClr val="tx1"/>
              </a:solidFill>
            </a:endParaRPr>
          </a:p>
          <a:p>
            <a:r>
              <a:rPr lang="es-AR" sz="3100" dirty="0">
                <a:solidFill>
                  <a:schemeClr val="tx1"/>
                </a:solidFill>
              </a:rPr>
              <a:t>Una vez descargado, emplearemos la interfaz de línea de comando de tu sistema operativo para interactuar con GIT: </a:t>
            </a:r>
          </a:p>
          <a:p>
            <a:pPr marL="457200" indent="-457200">
              <a:buFont typeface="Wingdings" panose="05000000000000000000" pitchFamily="2" charset="2"/>
              <a:buChar char="ü"/>
            </a:pPr>
            <a:r>
              <a:rPr lang="es-AR" sz="3100" dirty="0">
                <a:solidFill>
                  <a:schemeClr val="tx1"/>
                </a:solidFill>
              </a:rPr>
              <a:t>En </a:t>
            </a:r>
            <a:r>
              <a:rPr lang="es-AR" sz="3100" b="1" dirty="0">
                <a:solidFill>
                  <a:schemeClr val="tx1"/>
                </a:solidFill>
              </a:rPr>
              <a:t>Windows</a:t>
            </a:r>
            <a:r>
              <a:rPr lang="es-AR" sz="3100" dirty="0">
                <a:solidFill>
                  <a:schemeClr val="tx1"/>
                </a:solidFill>
              </a:rPr>
              <a:t>: abrir la aplicación Git </a:t>
            </a:r>
            <a:r>
              <a:rPr lang="es-AR" sz="3100" dirty="0" err="1">
                <a:solidFill>
                  <a:schemeClr val="tx1"/>
                </a:solidFill>
              </a:rPr>
              <a:t>Bash</a:t>
            </a:r>
            <a:r>
              <a:rPr lang="es-AR" sz="3100" dirty="0">
                <a:solidFill>
                  <a:schemeClr val="tx1"/>
                </a:solidFill>
              </a:rPr>
              <a:t> que se instaló junto con GIT.</a:t>
            </a:r>
          </a:p>
          <a:p>
            <a:pPr marL="457200" indent="-457200">
              <a:buFont typeface="Wingdings" panose="05000000000000000000" pitchFamily="2" charset="2"/>
              <a:buChar char="ü"/>
            </a:pPr>
            <a:r>
              <a:rPr lang="es-AR" sz="3100" dirty="0">
                <a:solidFill>
                  <a:schemeClr val="tx1"/>
                </a:solidFill>
              </a:rPr>
              <a:t>En </a:t>
            </a:r>
            <a:r>
              <a:rPr lang="es-AR" sz="3100" b="1" dirty="0">
                <a:solidFill>
                  <a:schemeClr val="tx1"/>
                </a:solidFill>
              </a:rPr>
              <a:t>Mac</a:t>
            </a:r>
            <a:r>
              <a:rPr lang="es-AR" sz="3100" dirty="0">
                <a:solidFill>
                  <a:schemeClr val="tx1"/>
                </a:solidFill>
              </a:rPr>
              <a:t>: abrir la terminal mediante el </a:t>
            </a:r>
            <a:r>
              <a:rPr lang="es-AR" sz="3100" dirty="0" err="1">
                <a:solidFill>
                  <a:schemeClr val="tx1"/>
                </a:solidFill>
              </a:rPr>
              <a:t>finder</a:t>
            </a:r>
            <a:r>
              <a:rPr lang="es-AR" sz="3100" dirty="0">
                <a:solidFill>
                  <a:schemeClr val="tx1"/>
                </a:solidFill>
              </a:rPr>
              <a:t>.</a:t>
            </a:r>
          </a:p>
          <a:p>
            <a:pPr marL="457200" indent="-457200">
              <a:buFont typeface="Wingdings" panose="05000000000000000000" pitchFamily="2" charset="2"/>
              <a:buChar char="ü"/>
            </a:pPr>
            <a:r>
              <a:rPr lang="es-AR" sz="3100" dirty="0">
                <a:solidFill>
                  <a:schemeClr val="tx1"/>
                </a:solidFill>
              </a:rPr>
              <a:t>En </a:t>
            </a:r>
            <a:r>
              <a:rPr lang="es-AR" sz="3100" b="1" dirty="0">
                <a:solidFill>
                  <a:schemeClr val="tx1"/>
                </a:solidFill>
              </a:rPr>
              <a:t>Linux</a:t>
            </a:r>
            <a:r>
              <a:rPr lang="es-AR" sz="3100" dirty="0">
                <a:solidFill>
                  <a:schemeClr val="tx1"/>
                </a:solidFill>
              </a:rPr>
              <a:t>: abrir la consola </a:t>
            </a:r>
            <a:r>
              <a:rPr lang="es-AR" sz="3100" dirty="0" err="1">
                <a:solidFill>
                  <a:schemeClr val="tx1"/>
                </a:solidFill>
              </a:rPr>
              <a:t>bash</a:t>
            </a:r>
            <a:r>
              <a:rPr lang="es-AR" sz="3100" dirty="0">
                <a:solidFill>
                  <a:schemeClr val="tx1"/>
                </a:solidFill>
              </a:rPr>
              <a:t>.</a:t>
            </a:r>
          </a:p>
          <a:p>
            <a:r>
              <a:rPr lang="es-AR" sz="3100" dirty="0">
                <a:solidFill>
                  <a:schemeClr val="tx1"/>
                </a:solidFill>
              </a:rPr>
              <a:t>Para verificar si está instalado, podemos ejecutar el comando     </a:t>
            </a:r>
            <a:r>
              <a:rPr lang="es-AR" sz="3100" b="1" dirty="0" err="1">
                <a:solidFill>
                  <a:schemeClr val="tx1"/>
                </a:solidFill>
              </a:rPr>
              <a:t>git</a:t>
            </a:r>
            <a:r>
              <a:rPr lang="es-AR" sz="3100" b="1" dirty="0">
                <a:solidFill>
                  <a:schemeClr val="tx1"/>
                </a:solidFill>
              </a:rPr>
              <a:t> --</a:t>
            </a:r>
            <a:r>
              <a:rPr lang="es-AR" sz="3100" b="1" dirty="0" err="1">
                <a:solidFill>
                  <a:schemeClr val="tx1"/>
                </a:solidFill>
              </a:rPr>
              <a:t>version</a:t>
            </a:r>
            <a:r>
              <a:rPr lang="es-AR" sz="3100" dirty="0">
                <a:solidFill>
                  <a:schemeClr val="tx1"/>
                </a:solidFill>
              </a:rPr>
              <a:t>. Si obtenemos respuesta nos indicará la versión de GIT que tenemos instalada. En caso de que no poder, ver las instrucciones </a:t>
            </a:r>
            <a:r>
              <a:rPr lang="es-AR" sz="3100" b="1" dirty="0">
                <a:solidFill>
                  <a:schemeClr val="tx1"/>
                </a:solidFill>
                <a:hlinkClick r:id="rId3"/>
              </a:rPr>
              <a:t>acá</a:t>
            </a:r>
            <a:r>
              <a:rPr lang="es-AR" sz="3100" dirty="0">
                <a:solidFill>
                  <a:schemeClr val="tx1"/>
                </a:solidFill>
              </a:rPr>
              <a:t>.</a:t>
            </a:r>
          </a:p>
        </p:txBody>
      </p:sp>
    </p:spTree>
    <p:extLst>
      <p:ext uri="{BB962C8B-B14F-4D97-AF65-F5344CB8AC3E}">
        <p14:creationId xmlns:p14="http://schemas.microsoft.com/office/powerpoint/2010/main" val="697339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for post">
            <a:extLst>
              <a:ext uri="{FF2B5EF4-FFF2-40B4-BE49-F238E27FC236}">
                <a16:creationId xmlns:a16="http://schemas.microsoft.com/office/drawing/2014/main" id="{A864596E-8339-4F21-8803-72B565128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037" y="1126434"/>
            <a:ext cx="9137824" cy="527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06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Empecemos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524315"/>
          </a:xfrm>
          <a:prstGeom prst="rect">
            <a:avLst/>
          </a:prstGeom>
          <a:noFill/>
        </p:spPr>
        <p:txBody>
          <a:bodyPr wrap="square" rtlCol="0">
            <a:spAutoFit/>
          </a:bodyPr>
          <a:lstStyle/>
          <a:p>
            <a:r>
              <a:rPr lang="es-AR" sz="3600" dirty="0">
                <a:solidFill>
                  <a:schemeClr val="tx1"/>
                </a:solidFill>
              </a:rPr>
              <a:t>Una vez realizada la configuración básica, hay que utilizar la línea de comando para ubicarnos en la carpeta que queremos hacer control de versión. Ejemplo: cd/</a:t>
            </a:r>
            <a:r>
              <a:rPr lang="es-AR" sz="3600" dirty="0" err="1">
                <a:solidFill>
                  <a:schemeClr val="tx1"/>
                </a:solidFill>
              </a:rPr>
              <a:t>Users</a:t>
            </a:r>
            <a:r>
              <a:rPr lang="es-AR" sz="3600" dirty="0">
                <a:solidFill>
                  <a:schemeClr val="tx1"/>
                </a:solidFill>
              </a:rPr>
              <a:t>/</a:t>
            </a:r>
            <a:r>
              <a:rPr lang="es-AR" sz="3600" dirty="0" err="1">
                <a:solidFill>
                  <a:schemeClr val="tx1"/>
                </a:solidFill>
              </a:rPr>
              <a:t>aylen</a:t>
            </a:r>
            <a:r>
              <a:rPr lang="es-AR" sz="3600" dirty="0">
                <a:solidFill>
                  <a:schemeClr val="tx1"/>
                </a:solidFill>
              </a:rPr>
              <a:t>/Desktop/proyecto y una vez parados en esa carpeta, inicializamos </a:t>
            </a:r>
            <a:r>
              <a:rPr lang="es-AR" sz="3600" dirty="0" err="1">
                <a:solidFill>
                  <a:schemeClr val="tx1"/>
                </a:solidFill>
              </a:rPr>
              <a:t>git</a:t>
            </a:r>
            <a:r>
              <a:rPr lang="es-AR" sz="3600" dirty="0">
                <a:solidFill>
                  <a:schemeClr val="tx1"/>
                </a:solidFill>
              </a:rPr>
              <a:t> mediante el comando </a:t>
            </a:r>
            <a:r>
              <a:rPr lang="es-AR" sz="3600" b="1" dirty="0" err="1">
                <a:solidFill>
                  <a:schemeClr val="tx1"/>
                </a:solidFill>
              </a:rPr>
              <a:t>git</a:t>
            </a:r>
            <a:r>
              <a:rPr lang="es-AR" sz="3600" b="1" dirty="0">
                <a:solidFill>
                  <a:schemeClr val="tx1"/>
                </a:solidFill>
              </a:rPr>
              <a:t> </a:t>
            </a:r>
            <a:r>
              <a:rPr lang="es-AR" sz="3600" b="1" dirty="0" err="1">
                <a:solidFill>
                  <a:schemeClr val="tx1"/>
                </a:solidFill>
              </a:rPr>
              <a:t>init</a:t>
            </a:r>
            <a:r>
              <a:rPr lang="es-AR" sz="3600" b="1" dirty="0">
                <a:solidFill>
                  <a:schemeClr val="tx1"/>
                </a:solidFill>
              </a:rPr>
              <a:t> </a:t>
            </a:r>
            <a:r>
              <a:rPr lang="es-AR" sz="3600" dirty="0">
                <a:solidFill>
                  <a:schemeClr val="tx1"/>
                </a:solidFill>
              </a:rPr>
              <a:t>que también va a crear un archivo oculto llamado .</a:t>
            </a:r>
            <a:r>
              <a:rPr lang="es-AR" sz="3600" dirty="0" err="1">
                <a:solidFill>
                  <a:schemeClr val="tx1"/>
                </a:solidFill>
              </a:rPr>
              <a:t>git</a:t>
            </a:r>
            <a:r>
              <a:rPr lang="es-AR" sz="3600" dirty="0">
                <a:solidFill>
                  <a:schemeClr val="tx1"/>
                </a:solidFill>
              </a:rPr>
              <a:t> que se va a a encargar de llevar el control de todas las modificaciones que se hagan en esa carpeta. </a:t>
            </a:r>
          </a:p>
        </p:txBody>
      </p:sp>
    </p:spTree>
    <p:extLst>
      <p:ext uri="{BB962C8B-B14F-4D97-AF65-F5344CB8AC3E}">
        <p14:creationId xmlns:p14="http://schemas.microsoft.com/office/powerpoint/2010/main" val="110462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Empecemos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5016758"/>
          </a:xfrm>
          <a:prstGeom prst="rect">
            <a:avLst/>
          </a:prstGeom>
          <a:noFill/>
        </p:spPr>
        <p:txBody>
          <a:bodyPr wrap="square" rtlCol="0">
            <a:spAutoFit/>
          </a:bodyPr>
          <a:lstStyle/>
          <a:p>
            <a:r>
              <a:rPr lang="es-AR" sz="4000" dirty="0">
                <a:solidFill>
                  <a:schemeClr val="tx1"/>
                </a:solidFill>
              </a:rPr>
              <a:t>Con el comando </a:t>
            </a:r>
            <a:r>
              <a:rPr lang="es-AR" sz="4000" b="1" dirty="0" err="1">
                <a:solidFill>
                  <a:schemeClr val="tx1"/>
                </a:solidFill>
              </a:rPr>
              <a:t>git</a:t>
            </a:r>
            <a:r>
              <a:rPr lang="es-AR" sz="4000" b="1" dirty="0">
                <a:solidFill>
                  <a:schemeClr val="tx1"/>
                </a:solidFill>
              </a:rPr>
              <a:t> status </a:t>
            </a:r>
            <a:r>
              <a:rPr lang="es-AR" sz="4000" dirty="0">
                <a:solidFill>
                  <a:schemeClr val="tx1"/>
                </a:solidFill>
              </a:rPr>
              <a:t>se van a mostrar en rojo todos los archivos que </a:t>
            </a:r>
            <a:r>
              <a:rPr lang="es-AR" sz="4000" dirty="0" err="1">
                <a:solidFill>
                  <a:schemeClr val="tx1"/>
                </a:solidFill>
              </a:rPr>
              <a:t>git</a:t>
            </a:r>
            <a:r>
              <a:rPr lang="es-AR" sz="4000" dirty="0">
                <a:solidFill>
                  <a:schemeClr val="tx1"/>
                </a:solidFill>
              </a:rPr>
              <a:t> sabe que existen en la carpeta pero que todavía no están registrados. </a:t>
            </a:r>
          </a:p>
          <a:p>
            <a:r>
              <a:rPr lang="es-AR" sz="4000" dirty="0">
                <a:solidFill>
                  <a:schemeClr val="tx1"/>
                </a:solidFill>
              </a:rPr>
              <a:t>Para que esos cambios queden registrados tenemos que añadirlos con el comando </a:t>
            </a:r>
            <a:r>
              <a:rPr lang="es-AR" sz="4000" b="1" dirty="0" err="1">
                <a:solidFill>
                  <a:schemeClr val="tx1"/>
                </a:solidFill>
              </a:rPr>
              <a:t>git</a:t>
            </a:r>
            <a:r>
              <a:rPr lang="es-AR" sz="4000" b="1" dirty="0">
                <a:solidFill>
                  <a:schemeClr val="tx1"/>
                </a:solidFill>
              </a:rPr>
              <a:t> </a:t>
            </a:r>
            <a:r>
              <a:rPr lang="es-AR" sz="4000" b="1" dirty="0" err="1">
                <a:solidFill>
                  <a:schemeClr val="tx1"/>
                </a:solidFill>
              </a:rPr>
              <a:t>add</a:t>
            </a:r>
            <a:r>
              <a:rPr lang="es-AR" sz="4000" b="1" dirty="0">
                <a:solidFill>
                  <a:schemeClr val="tx1"/>
                </a:solidFill>
              </a:rPr>
              <a:t> . </a:t>
            </a:r>
            <a:r>
              <a:rPr lang="es-AR" sz="4000" dirty="0">
                <a:solidFill>
                  <a:schemeClr val="tx1"/>
                </a:solidFill>
              </a:rPr>
              <a:t>el punto indica que queremos añadir todos los archivos y si ahora hacemos </a:t>
            </a:r>
            <a:r>
              <a:rPr lang="es-AR" sz="4000" b="1" dirty="0" err="1">
                <a:solidFill>
                  <a:schemeClr val="tx1"/>
                </a:solidFill>
              </a:rPr>
              <a:t>git</a:t>
            </a:r>
            <a:r>
              <a:rPr lang="es-AR" sz="4000" b="1" dirty="0">
                <a:solidFill>
                  <a:schemeClr val="tx1"/>
                </a:solidFill>
              </a:rPr>
              <a:t> status</a:t>
            </a:r>
            <a:r>
              <a:rPr lang="es-AR" sz="4000" dirty="0">
                <a:solidFill>
                  <a:schemeClr val="tx1"/>
                </a:solidFill>
              </a:rPr>
              <a:t> todos los archivos van a aparecer en verde. </a:t>
            </a:r>
          </a:p>
        </p:txBody>
      </p:sp>
    </p:spTree>
    <p:extLst>
      <p:ext uri="{BB962C8B-B14F-4D97-AF65-F5344CB8AC3E}">
        <p14:creationId xmlns:p14="http://schemas.microsoft.com/office/powerpoint/2010/main" val="2228275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Terminología</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154984"/>
          </a:xfrm>
          <a:prstGeom prst="rect">
            <a:avLst/>
          </a:prstGeom>
          <a:noFill/>
        </p:spPr>
        <p:txBody>
          <a:bodyPr wrap="square" rtlCol="0">
            <a:spAutoFit/>
          </a:bodyPr>
          <a:lstStyle/>
          <a:p>
            <a:r>
              <a:rPr lang="es-AR" sz="4400" b="1" dirty="0">
                <a:solidFill>
                  <a:schemeClr val="tx1"/>
                </a:solidFill>
              </a:rPr>
              <a:t>Repositorio: </a:t>
            </a:r>
            <a:r>
              <a:rPr lang="es-AR" sz="4400" dirty="0">
                <a:solidFill>
                  <a:schemeClr val="tx1"/>
                </a:solidFill>
              </a:rPr>
              <a:t>Es la carpeta principal donde se encuentran almacenados los archivos que componen el proyecto. El directorio contiene metadatos gestionados por Git, de manera que el proyecto es configurado como un repositorio local.</a:t>
            </a:r>
          </a:p>
        </p:txBody>
      </p:sp>
    </p:spTree>
    <p:extLst>
      <p:ext uri="{BB962C8B-B14F-4D97-AF65-F5344CB8AC3E}">
        <p14:creationId xmlns:p14="http://schemas.microsoft.com/office/powerpoint/2010/main" val="340632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5862</TotalTime>
  <Words>687</Words>
  <Application>Microsoft Office PowerPoint</Application>
  <PresentationFormat>Panorámica</PresentationFormat>
  <Paragraphs>27</Paragraphs>
  <Slides>13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Wingdings</vt:lpstr>
      <vt:lpstr>Tema de Office</vt:lpstr>
      <vt:lpstr>Clase 20</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Aylén Romero</cp:lastModifiedBy>
  <cp:revision>263</cp:revision>
  <dcterms:created xsi:type="dcterms:W3CDTF">2020-08-07T01:51:21Z</dcterms:created>
  <dcterms:modified xsi:type="dcterms:W3CDTF">2020-10-16T12:07:49Z</dcterms:modified>
</cp:coreProperties>
</file>