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302" r:id="rId3"/>
    <p:sldId id="303" r:id="rId4"/>
    <p:sldId id="309" r:id="rId5"/>
    <p:sldId id="304" r:id="rId6"/>
    <p:sldId id="306" r:id="rId7"/>
    <p:sldId id="310" r:id="rId8"/>
    <p:sldId id="305" r:id="rId9"/>
    <p:sldId id="311" r:id="rId10"/>
    <p:sldId id="307" r:id="rId11"/>
    <p:sldId id="30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030" name="Picture 6" descr="Image for post">
            <a:extLst>
              <a:ext uri="{FF2B5EF4-FFF2-40B4-BE49-F238E27FC236}">
                <a16:creationId xmlns:a16="http://schemas.microsoft.com/office/drawing/2014/main" id="{7C2CFA46-DCF9-45DC-8D9D-1F1D1AA6AE6D}"/>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6392422" y="1531522"/>
            <a:ext cx="5799577"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8D1D95B-552A-4A38-A449-82DACB678E0C}"/>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30414"/>
          <a:stretch/>
        </p:blipFill>
        <p:spPr bwMode="auto">
          <a:xfrm>
            <a:off x="2534798" y="1770406"/>
            <a:ext cx="5799577" cy="3048000"/>
          </a:xfrm>
          <a:prstGeom prst="rect">
            <a:avLst/>
          </a:prstGeom>
          <a:noFill/>
          <a:extLst>
            <a:ext uri="{909E8E84-426E-40DD-AFC4-6F175D3DCCD1}">
              <a14:hiddenFill xmlns:a14="http://schemas.microsoft.com/office/drawing/2010/main">
                <a:solidFill>
                  <a:srgbClr val="FFFFFF"/>
                </a:solidFill>
              </a14:hiddenFill>
            </a:ext>
          </a:extLst>
        </p:spPr>
      </p:pic>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6000"/>
              <a:buFont typeface="Arial"/>
              <a:buNone/>
            </a:pPr>
            <a:br>
              <a:rPr lang="es-AR" sz="8000" b="1" dirty="0">
                <a:effectLst>
                  <a:outerShdw blurRad="38100" dist="38100" dir="2700000" algn="tl">
                    <a:srgbClr val="000000">
                      <a:alpha val="43137"/>
                    </a:srgbClr>
                  </a:outerShdw>
                </a:effectLst>
                <a:latin typeface="Arial"/>
                <a:ea typeface="Arial"/>
                <a:cs typeface="Arial"/>
                <a:sym typeface="Arial"/>
              </a:rPr>
            </a:br>
            <a:r>
              <a:rPr lang="es-AR" sz="8000" b="1" dirty="0">
                <a:effectLst>
                  <a:outerShdw blurRad="38100" dist="38100" dir="2700000" algn="tl">
                    <a:srgbClr val="000000">
                      <a:alpha val="43137"/>
                    </a:srgbClr>
                  </a:outerShdw>
                </a:effectLst>
                <a:latin typeface="Arial"/>
                <a:ea typeface="Arial"/>
                <a:cs typeface="Arial"/>
                <a:sym typeface="Arial"/>
              </a:rPr>
              <a:t>SRUM</a:t>
            </a:r>
            <a:endParaRPr dirty="0">
              <a:effectLst>
                <a:outerShdw blurRad="38100" dist="38100" dir="2700000" algn="tl">
                  <a:srgbClr val="000000">
                    <a:alpha val="43137"/>
                  </a:srgbClr>
                </a:outerShdw>
              </a:effectLst>
            </a:endParaRPr>
          </a:p>
        </p:txBody>
      </p:sp>
      <p:pic>
        <p:nvPicPr>
          <p:cNvPr id="1028" name="Picture 4" descr="Image for post">
            <a:extLst>
              <a:ext uri="{FF2B5EF4-FFF2-40B4-BE49-F238E27FC236}">
                <a16:creationId xmlns:a16="http://schemas.microsoft.com/office/drawing/2014/main" id="{28459E82-CB25-4F1A-A54D-CE1803E18AF1}"/>
              </a:ext>
            </a:extLst>
          </p:cNvPr>
          <p:cNvPicPr>
            <a:picLocks noChangeAspect="1" noChangeArrowheads="1"/>
          </p:cNvPicPr>
          <p:nvPr/>
        </p:nvPicPr>
        <p:blipFill rotWithShape="1">
          <a:blip r:embed="rId5">
            <a:alphaModFix amt="50000"/>
            <a:extLst>
              <a:ext uri="{28A0092B-C50C-407E-A947-70E740481C1C}">
                <a14:useLocalDpi xmlns:a14="http://schemas.microsoft.com/office/drawing/2010/main" val="0"/>
              </a:ext>
            </a:extLst>
          </a:blip>
          <a:srcRect l="46916"/>
          <a:stretch/>
        </p:blipFill>
        <p:spPr bwMode="auto">
          <a:xfrm>
            <a:off x="0" y="1732306"/>
            <a:ext cx="2941090" cy="308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Eventos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832092"/>
          </a:xfrm>
          <a:prstGeom prst="rect">
            <a:avLst/>
          </a:prstGeom>
          <a:noFill/>
        </p:spPr>
        <p:txBody>
          <a:bodyPr wrap="square" rtlCol="0">
            <a:spAutoFit/>
          </a:bodyPr>
          <a:lstStyle/>
          <a:p>
            <a:pPr marL="571500" indent="-571500">
              <a:buFont typeface="Wingdings" panose="05000000000000000000" pitchFamily="2" charset="2"/>
              <a:buChar char="ü"/>
            </a:pPr>
            <a:r>
              <a:rPr lang="es-AR" sz="2800" b="1" dirty="0">
                <a:solidFill>
                  <a:schemeClr val="tx1"/>
                </a:solidFill>
              </a:rPr>
              <a:t>Sprint</a:t>
            </a:r>
            <a:r>
              <a:rPr lang="es-AR" sz="2800" dirty="0">
                <a:solidFill>
                  <a:schemeClr val="tx1"/>
                </a:solidFill>
              </a:rPr>
              <a:t>: es un evento que contiene a todos los demás eventos en Scrum y tiene una duración de 30 días o menos (2 semanas promedio).</a:t>
            </a:r>
          </a:p>
          <a:p>
            <a:pPr marL="571500" indent="-571500">
              <a:buFont typeface="Wingdings" panose="05000000000000000000" pitchFamily="2" charset="2"/>
              <a:buChar char="ü"/>
            </a:pPr>
            <a:r>
              <a:rPr lang="es-AR" sz="2800" b="1" dirty="0">
                <a:solidFill>
                  <a:schemeClr val="tx1"/>
                </a:solidFill>
              </a:rPr>
              <a:t>Sprint </a:t>
            </a:r>
            <a:r>
              <a:rPr lang="es-AR" sz="2800" b="1" dirty="0" err="1">
                <a:solidFill>
                  <a:schemeClr val="tx1"/>
                </a:solidFill>
              </a:rPr>
              <a:t>planning</a:t>
            </a:r>
            <a:r>
              <a:rPr lang="es-AR" sz="2800" b="1" dirty="0">
                <a:solidFill>
                  <a:schemeClr val="tx1"/>
                </a:solidFill>
              </a:rPr>
              <a:t>:</a:t>
            </a:r>
            <a:r>
              <a:rPr lang="es-AR" sz="2800" dirty="0">
                <a:solidFill>
                  <a:schemeClr val="tx1"/>
                </a:solidFill>
              </a:rPr>
              <a:t> reunión que se realiza al comienzo de cada Sprint donde participa el equipo Scrum completo y sirve para inspeccionar el </a:t>
            </a:r>
            <a:r>
              <a:rPr lang="es-AR" sz="2800" dirty="0" err="1">
                <a:solidFill>
                  <a:schemeClr val="tx1"/>
                </a:solidFill>
              </a:rPr>
              <a:t>product</a:t>
            </a:r>
            <a:r>
              <a:rPr lang="es-AR" sz="2800" dirty="0">
                <a:solidFill>
                  <a:schemeClr val="tx1"/>
                </a:solidFill>
              </a:rPr>
              <a:t> backlog y que el equipo de desarrollo seleccione los </a:t>
            </a:r>
            <a:r>
              <a:rPr lang="es-AR" sz="2800" dirty="0" err="1">
                <a:solidFill>
                  <a:schemeClr val="tx1"/>
                </a:solidFill>
              </a:rPr>
              <a:t>Product</a:t>
            </a:r>
            <a:r>
              <a:rPr lang="es-AR" sz="2800" dirty="0">
                <a:solidFill>
                  <a:schemeClr val="tx1"/>
                </a:solidFill>
              </a:rPr>
              <a:t> Backlog </a:t>
            </a:r>
            <a:r>
              <a:rPr lang="es-AR" sz="2800" dirty="0" err="1">
                <a:solidFill>
                  <a:schemeClr val="tx1"/>
                </a:solidFill>
              </a:rPr>
              <a:t>Items</a:t>
            </a:r>
            <a:r>
              <a:rPr lang="es-AR" sz="2800" dirty="0">
                <a:solidFill>
                  <a:schemeClr val="tx1"/>
                </a:solidFill>
              </a:rPr>
              <a:t> en los que va a trabajar.</a:t>
            </a:r>
          </a:p>
          <a:p>
            <a:pPr marL="571500" indent="-571500">
              <a:buFont typeface="Wingdings" panose="05000000000000000000" pitchFamily="2" charset="2"/>
              <a:buChar char="ü"/>
            </a:pPr>
            <a:r>
              <a:rPr lang="es-AR" sz="2800" b="1" dirty="0" err="1">
                <a:solidFill>
                  <a:schemeClr val="tx1"/>
                </a:solidFill>
              </a:rPr>
              <a:t>Daily</a:t>
            </a:r>
            <a:r>
              <a:rPr lang="es-AR" sz="2800" b="1" dirty="0">
                <a:solidFill>
                  <a:schemeClr val="tx1"/>
                </a:solidFill>
              </a:rPr>
              <a:t> Scrum: </a:t>
            </a:r>
            <a:r>
              <a:rPr lang="es-AR" sz="2800" dirty="0">
                <a:solidFill>
                  <a:schemeClr val="tx1"/>
                </a:solidFill>
              </a:rPr>
              <a:t>reunión diaria de planificación de 15 minutos en la que participa el equipo de desarrollo exclusivamente y dónde se responden las siguientes preguntas: ¿Qué hiciste ayer? ¿Qué vas a hacer hoy? y ¿Qué impedimentos tuviste?</a:t>
            </a:r>
          </a:p>
        </p:txBody>
      </p:sp>
    </p:spTree>
    <p:extLst>
      <p:ext uri="{BB962C8B-B14F-4D97-AF65-F5344CB8AC3E}">
        <p14:creationId xmlns:p14="http://schemas.microsoft.com/office/powerpoint/2010/main" val="111217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Eventos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170646"/>
          </a:xfrm>
          <a:prstGeom prst="rect">
            <a:avLst/>
          </a:prstGeom>
          <a:noFill/>
        </p:spPr>
        <p:txBody>
          <a:bodyPr wrap="square" rtlCol="0">
            <a:spAutoFit/>
          </a:bodyPr>
          <a:lstStyle/>
          <a:p>
            <a:pPr marL="571500" indent="-571500">
              <a:buFont typeface="Wingdings" panose="05000000000000000000" pitchFamily="2" charset="2"/>
              <a:buChar char="ü"/>
            </a:pPr>
            <a:r>
              <a:rPr lang="es-AR" sz="3000" b="1" dirty="0">
                <a:solidFill>
                  <a:schemeClr val="tx1"/>
                </a:solidFill>
              </a:rPr>
              <a:t>Sprint </a:t>
            </a:r>
            <a:r>
              <a:rPr lang="es-AR" sz="3000" b="1" dirty="0" err="1">
                <a:solidFill>
                  <a:schemeClr val="tx1"/>
                </a:solidFill>
              </a:rPr>
              <a:t>Review</a:t>
            </a:r>
            <a:r>
              <a:rPr lang="es-AR" sz="3000" b="1" dirty="0">
                <a:solidFill>
                  <a:schemeClr val="tx1"/>
                </a:solidFill>
              </a:rPr>
              <a:t>: </a:t>
            </a:r>
            <a:r>
              <a:rPr lang="es-AR" sz="3000" dirty="0">
                <a:solidFill>
                  <a:schemeClr val="tx1"/>
                </a:solidFill>
              </a:rPr>
              <a:t>marca la finalización de un Sprint, en este evento se revisa el incremento terminado, y se muestra el software funcionando, el equipo de desarrollo comenta qué ha ocurrido durante el Sprint, los problemas que se han encontrado, así como soluciones las tomadas, y la situación del equipo. En este evento se involucra a todo el equipo.</a:t>
            </a:r>
          </a:p>
          <a:p>
            <a:pPr marL="571500" indent="-571500">
              <a:buFont typeface="Wingdings" panose="05000000000000000000" pitchFamily="2" charset="2"/>
              <a:buChar char="ü"/>
            </a:pPr>
            <a:r>
              <a:rPr lang="es-AR" sz="3000" b="1" dirty="0">
                <a:solidFill>
                  <a:schemeClr val="tx1"/>
                </a:solidFill>
              </a:rPr>
              <a:t>Retrospectiva del Sprint:</a:t>
            </a:r>
            <a:r>
              <a:rPr lang="es-AR" sz="3000" dirty="0">
                <a:solidFill>
                  <a:schemeClr val="tx1"/>
                </a:solidFill>
              </a:rPr>
              <a:t> ocurre al final del Sprint, justo después del Sprint </a:t>
            </a:r>
            <a:r>
              <a:rPr lang="es-AR" sz="3000" dirty="0" err="1">
                <a:solidFill>
                  <a:schemeClr val="tx1"/>
                </a:solidFill>
              </a:rPr>
              <a:t>Review</a:t>
            </a:r>
            <a:r>
              <a:rPr lang="es-AR" sz="3000" dirty="0">
                <a:solidFill>
                  <a:schemeClr val="tx1"/>
                </a:solidFill>
              </a:rPr>
              <a:t> y su objetivo es reflexionar sobre el último Sprint e identificar posibles mejoras para el próximo. Aquí se analiza qué ha ido bien durante el Sprint, qué ha fallado y qué se puede mejorar.</a:t>
            </a:r>
          </a:p>
        </p:txBody>
      </p:sp>
    </p:spTree>
    <p:extLst>
      <p:ext uri="{BB962C8B-B14F-4D97-AF65-F5344CB8AC3E}">
        <p14:creationId xmlns:p14="http://schemas.microsoft.com/office/powerpoint/2010/main" val="365307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770537"/>
          </a:xfrm>
          <a:prstGeom prst="rect">
            <a:avLst/>
          </a:prstGeom>
          <a:noFill/>
        </p:spPr>
        <p:txBody>
          <a:bodyPr wrap="square" rtlCol="0">
            <a:spAutoFit/>
          </a:bodyPr>
          <a:lstStyle/>
          <a:p>
            <a:r>
              <a:rPr lang="es-AR" sz="3800" dirty="0">
                <a:solidFill>
                  <a:schemeClr val="tx1"/>
                </a:solidFill>
              </a:rPr>
              <a:t>Scrum es un marco ágil de trabajo. No es un proceso ni una metodología, los procesos y metodologías definen los mecanismos o procesos a seguir para el logro de un objetivo, por otra parte, Scrum como Framework puede entenderse también como un contenedor para otras prácticas o métodos ágiles. Esta orientado a desarrollar productos de forma eficiente y creativa con el máximo valor posible.</a:t>
            </a:r>
          </a:p>
        </p:txBody>
      </p:sp>
    </p:spTree>
    <p:extLst>
      <p:ext uri="{BB962C8B-B14F-4D97-AF65-F5344CB8AC3E}">
        <p14:creationId xmlns:p14="http://schemas.microsoft.com/office/powerpoint/2010/main" val="28636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939814"/>
          </a:xfrm>
          <a:prstGeom prst="rect">
            <a:avLst/>
          </a:prstGeom>
          <a:noFill/>
        </p:spPr>
        <p:txBody>
          <a:bodyPr wrap="square" rtlCol="0">
            <a:spAutoFit/>
          </a:bodyPr>
          <a:lstStyle/>
          <a:p>
            <a:r>
              <a:rPr lang="es-AR" sz="3500" dirty="0">
                <a:solidFill>
                  <a:schemeClr val="tx1"/>
                </a:solidFill>
              </a:rPr>
              <a:t>Scrum es un proceso de gestión que reduce la complejidad en el desarrollo de productos para satisfacer las necesidades de los clientes. En el cual,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p>
        </p:txBody>
      </p:sp>
    </p:spTree>
    <p:extLst>
      <p:ext uri="{BB962C8B-B14F-4D97-AF65-F5344CB8AC3E}">
        <p14:creationId xmlns:p14="http://schemas.microsoft.com/office/powerpoint/2010/main" val="42319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016758"/>
          </a:xfrm>
          <a:prstGeom prst="rect">
            <a:avLst/>
          </a:prstGeom>
          <a:noFill/>
        </p:spPr>
        <p:txBody>
          <a:bodyPr wrap="square" rtlCol="0">
            <a:spAutoFit/>
          </a:bodyPr>
          <a:lstStyle/>
          <a:p>
            <a:r>
              <a:rPr lang="es-AR" sz="4000" dirty="0">
                <a:solidFill>
                  <a:schemeClr val="tx1"/>
                </a:solidFill>
              </a:rPr>
              <a:t>En Scrum se realizan entregas parciales y regulares del producto final, priorizadas por el beneficio que aportan al cliente. Suele utilizarse en entornos donde se necesita obtener resultados pronto, donde los requisitos son cambiantes o poco definidos, donde la innovación, la competitividad, la flexibilidad y la productividad son fundamentales.</a:t>
            </a:r>
          </a:p>
        </p:txBody>
      </p:sp>
    </p:spTree>
    <p:extLst>
      <p:ext uri="{BB962C8B-B14F-4D97-AF65-F5344CB8AC3E}">
        <p14:creationId xmlns:p14="http://schemas.microsoft.com/office/powerpoint/2010/main" val="16076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¿Cuándo se utiliza?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401205"/>
          </a:xfrm>
          <a:prstGeom prst="rect">
            <a:avLst/>
          </a:prstGeom>
          <a:noFill/>
        </p:spPr>
        <p:txBody>
          <a:bodyPr wrap="square" rtlCol="0">
            <a:spAutoFit/>
          </a:bodyPr>
          <a:lstStyle/>
          <a:p>
            <a:pPr marL="457200" indent="-457200">
              <a:buFont typeface="Wingdings" panose="05000000000000000000" pitchFamily="2" charset="2"/>
              <a:buChar char="ü"/>
            </a:pPr>
            <a:r>
              <a:rPr lang="es-AR" sz="4000" dirty="0">
                <a:solidFill>
                  <a:schemeClr val="tx1"/>
                </a:solidFill>
              </a:rPr>
              <a:t>Cuando no se está entregando al cliente lo que busca.</a:t>
            </a:r>
          </a:p>
          <a:p>
            <a:pPr marL="457200" indent="-457200">
              <a:buFont typeface="Wingdings" panose="05000000000000000000" pitchFamily="2" charset="2"/>
              <a:buChar char="ü"/>
            </a:pPr>
            <a:r>
              <a:rPr lang="es-AR" sz="4000" dirty="0">
                <a:solidFill>
                  <a:schemeClr val="tx1"/>
                </a:solidFill>
              </a:rPr>
              <a:t>Cuando las entregas tardan demasiado y los costes se disparan.</a:t>
            </a:r>
          </a:p>
          <a:p>
            <a:pPr marL="457200" indent="-457200">
              <a:buFont typeface="Wingdings" panose="05000000000000000000" pitchFamily="2" charset="2"/>
              <a:buChar char="ü"/>
            </a:pPr>
            <a:r>
              <a:rPr lang="es-AR" sz="4000" dirty="0">
                <a:solidFill>
                  <a:schemeClr val="tx1"/>
                </a:solidFill>
              </a:rPr>
              <a:t>Cuando es necesario identificar y solucionar ineficiencias sistemáticamente.</a:t>
            </a:r>
          </a:p>
          <a:p>
            <a:pPr marL="457200" indent="-457200">
              <a:buFont typeface="Wingdings" panose="05000000000000000000" pitchFamily="2" charset="2"/>
              <a:buChar char="ü"/>
            </a:pPr>
            <a:r>
              <a:rPr lang="es-AR" sz="4000" dirty="0">
                <a:solidFill>
                  <a:schemeClr val="tx1"/>
                </a:solidFill>
              </a:rPr>
              <a:t>Cuando se busca obtener resultados rápido.</a:t>
            </a:r>
          </a:p>
        </p:txBody>
      </p:sp>
    </p:spTree>
    <p:extLst>
      <p:ext uri="{BB962C8B-B14F-4D97-AF65-F5344CB8AC3E}">
        <p14:creationId xmlns:p14="http://schemas.microsoft.com/office/powerpoint/2010/main" val="116533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Artefactos</a:t>
            </a:r>
            <a:endParaRPr lang="es-AR" sz="16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785652"/>
          </a:xfrm>
          <a:prstGeom prst="rect">
            <a:avLst/>
          </a:prstGeom>
          <a:noFill/>
        </p:spPr>
        <p:txBody>
          <a:bodyPr wrap="square" rtlCol="0">
            <a:spAutoFit/>
          </a:bodyPr>
          <a:lstStyle/>
          <a:p>
            <a:r>
              <a:rPr lang="es-AR" sz="4000" dirty="0">
                <a:solidFill>
                  <a:schemeClr val="tx1"/>
                </a:solidFill>
              </a:rPr>
              <a:t>Existen 3 artefactos que se refieren a elementos físicos que se producen como resultado de la aplicación de Scrum:</a:t>
            </a:r>
          </a:p>
          <a:p>
            <a:pPr marL="571500" indent="-571500">
              <a:buFont typeface="Wingdings" panose="05000000000000000000" pitchFamily="2" charset="2"/>
              <a:buChar char="ü"/>
            </a:pPr>
            <a:r>
              <a:rPr lang="es-AR" sz="4000" dirty="0">
                <a:solidFill>
                  <a:schemeClr val="tx1"/>
                </a:solidFill>
              </a:rPr>
              <a:t>El </a:t>
            </a:r>
            <a:r>
              <a:rPr lang="es-AR" sz="4000" b="1" dirty="0" err="1">
                <a:solidFill>
                  <a:schemeClr val="tx1"/>
                </a:solidFill>
              </a:rPr>
              <a:t>Product</a:t>
            </a:r>
            <a:r>
              <a:rPr lang="es-AR" sz="4000" b="1" dirty="0">
                <a:solidFill>
                  <a:schemeClr val="tx1"/>
                </a:solidFill>
              </a:rPr>
              <a:t> Backlog</a:t>
            </a:r>
            <a:r>
              <a:rPr lang="es-AR" sz="4000" dirty="0">
                <a:solidFill>
                  <a:schemeClr val="tx1"/>
                </a:solidFill>
              </a:rPr>
              <a:t>: los requerimientos, casos de uso, dependencias. Es la fuente principal de información sobre el producto.</a:t>
            </a:r>
          </a:p>
        </p:txBody>
      </p:sp>
    </p:spTree>
    <p:extLst>
      <p:ext uri="{BB962C8B-B14F-4D97-AF65-F5344CB8AC3E}">
        <p14:creationId xmlns:p14="http://schemas.microsoft.com/office/powerpoint/2010/main" val="180183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Artefactos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509200"/>
          </a:xfrm>
          <a:prstGeom prst="rect">
            <a:avLst/>
          </a:prstGeom>
          <a:noFill/>
        </p:spPr>
        <p:txBody>
          <a:bodyPr wrap="square" rtlCol="0">
            <a:spAutoFit/>
          </a:bodyPr>
          <a:lstStyle/>
          <a:p>
            <a:pPr marL="571500" indent="-571500">
              <a:buFont typeface="Wingdings" panose="05000000000000000000" pitchFamily="2" charset="2"/>
              <a:buChar char="ü"/>
            </a:pPr>
            <a:r>
              <a:rPr lang="es-AR" sz="3100" dirty="0">
                <a:solidFill>
                  <a:schemeClr val="tx1"/>
                </a:solidFill>
              </a:rPr>
              <a:t>El </a:t>
            </a:r>
            <a:r>
              <a:rPr lang="es-AR" sz="3100" b="1" dirty="0">
                <a:solidFill>
                  <a:schemeClr val="tx1"/>
                </a:solidFill>
              </a:rPr>
              <a:t>Sprint Backlog:</a:t>
            </a:r>
            <a:r>
              <a:rPr lang="es-AR" sz="3100" dirty="0">
                <a:solidFill>
                  <a:schemeClr val="tx1"/>
                </a:solidFill>
              </a:rPr>
              <a:t> es un elemento para visualizar el trabajo y está gestionado por el equipo de desarrollo, quien se encarga de mantenerlo actualizado y transparente durante el trascurso del proyecto, especialmente a través de los </a:t>
            </a:r>
            <a:r>
              <a:rPr lang="es-AR" sz="3100" dirty="0" err="1">
                <a:solidFill>
                  <a:schemeClr val="tx1"/>
                </a:solidFill>
              </a:rPr>
              <a:t>daily</a:t>
            </a:r>
            <a:r>
              <a:rPr lang="es-AR" sz="3100" dirty="0">
                <a:solidFill>
                  <a:schemeClr val="tx1"/>
                </a:solidFill>
              </a:rPr>
              <a:t> Scrums y permite analizar hasta donde se ha cumplido el objetivo en cada Sprint y que se podría eliminar.</a:t>
            </a:r>
          </a:p>
          <a:p>
            <a:pPr marL="571500" indent="-571500">
              <a:buFont typeface="Wingdings" panose="05000000000000000000" pitchFamily="2" charset="2"/>
              <a:buChar char="ü"/>
            </a:pPr>
            <a:r>
              <a:rPr lang="es-AR" sz="3100" dirty="0">
                <a:solidFill>
                  <a:schemeClr val="tx1"/>
                </a:solidFill>
              </a:rPr>
              <a:t>El </a:t>
            </a:r>
            <a:r>
              <a:rPr lang="es-AR" sz="3100" b="1" dirty="0">
                <a:solidFill>
                  <a:schemeClr val="tx1"/>
                </a:solidFill>
              </a:rPr>
              <a:t>Incremento:</a:t>
            </a:r>
            <a:r>
              <a:rPr lang="es-AR" sz="3100" dirty="0">
                <a:solidFill>
                  <a:schemeClr val="tx1"/>
                </a:solidFill>
              </a:rPr>
              <a:t> es la suma de todas las tareas, casos de uso, y cualquier elemento que se haya desarrollado durante el Sprint y que será puesto a disposición del usuario final en forma de software al final del mismo y de esta forma se construye software de manera iterativa e incremental.</a:t>
            </a:r>
          </a:p>
        </p:txBody>
      </p:sp>
    </p:spTree>
    <p:extLst>
      <p:ext uri="{BB962C8B-B14F-4D97-AF65-F5344CB8AC3E}">
        <p14:creationId xmlns:p14="http://schemas.microsoft.com/office/powerpoint/2010/main" val="170314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Roles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785652"/>
          </a:xfrm>
          <a:prstGeom prst="rect">
            <a:avLst/>
          </a:prstGeom>
          <a:noFill/>
        </p:spPr>
        <p:txBody>
          <a:bodyPr wrap="square" rtlCol="0">
            <a:spAutoFit/>
          </a:bodyPr>
          <a:lstStyle/>
          <a:p>
            <a:r>
              <a:rPr lang="es-AR" sz="4000" dirty="0">
                <a:solidFill>
                  <a:schemeClr val="tx1"/>
                </a:solidFill>
              </a:rPr>
              <a:t>Un equipo Scrum se compone por 3 roles fundamentales: el </a:t>
            </a:r>
            <a:r>
              <a:rPr lang="es-AR" sz="4000" b="1" dirty="0" err="1">
                <a:solidFill>
                  <a:schemeClr val="tx1"/>
                </a:solidFill>
              </a:rPr>
              <a:t>Product</a:t>
            </a:r>
            <a:r>
              <a:rPr lang="es-AR" sz="4000" b="1" dirty="0">
                <a:solidFill>
                  <a:schemeClr val="tx1"/>
                </a:solidFill>
              </a:rPr>
              <a:t> </a:t>
            </a:r>
            <a:r>
              <a:rPr lang="es-AR" sz="4000" b="1" dirty="0" err="1">
                <a:solidFill>
                  <a:schemeClr val="tx1"/>
                </a:solidFill>
              </a:rPr>
              <a:t>Owner</a:t>
            </a:r>
            <a:r>
              <a:rPr lang="es-AR" sz="4000" dirty="0">
                <a:solidFill>
                  <a:schemeClr val="tx1"/>
                </a:solidFill>
              </a:rPr>
              <a:t>, el </a:t>
            </a:r>
            <a:r>
              <a:rPr lang="es-AR" sz="4000" b="1" dirty="0">
                <a:solidFill>
                  <a:schemeClr val="tx1"/>
                </a:solidFill>
              </a:rPr>
              <a:t>Scrum Master </a:t>
            </a:r>
            <a:r>
              <a:rPr lang="es-AR" sz="4000" dirty="0">
                <a:solidFill>
                  <a:schemeClr val="tx1"/>
                </a:solidFill>
              </a:rPr>
              <a:t>y el </a:t>
            </a:r>
            <a:r>
              <a:rPr lang="es-AR" sz="4000" b="1" dirty="0">
                <a:solidFill>
                  <a:schemeClr val="tx1"/>
                </a:solidFill>
              </a:rPr>
              <a:t>Equipo de desarrollo.</a:t>
            </a:r>
          </a:p>
          <a:p>
            <a:pPr marL="571500" indent="-571500">
              <a:buFont typeface="Wingdings" panose="05000000000000000000" pitchFamily="2" charset="2"/>
              <a:buChar char="ü"/>
            </a:pPr>
            <a:r>
              <a:rPr lang="es-AR" sz="4000" dirty="0">
                <a:solidFill>
                  <a:schemeClr val="tx1"/>
                </a:solidFill>
              </a:rPr>
              <a:t>El </a:t>
            </a:r>
            <a:r>
              <a:rPr lang="es-AR" sz="4000" b="1" dirty="0" err="1">
                <a:solidFill>
                  <a:schemeClr val="tx1"/>
                </a:solidFill>
              </a:rPr>
              <a:t>Product</a:t>
            </a:r>
            <a:r>
              <a:rPr lang="es-AR" sz="4000" b="1" dirty="0">
                <a:solidFill>
                  <a:schemeClr val="tx1"/>
                </a:solidFill>
              </a:rPr>
              <a:t> </a:t>
            </a:r>
            <a:r>
              <a:rPr lang="es-AR" sz="4000" b="1" dirty="0" err="1">
                <a:solidFill>
                  <a:schemeClr val="tx1"/>
                </a:solidFill>
              </a:rPr>
              <a:t>Owner</a:t>
            </a:r>
            <a:r>
              <a:rPr lang="es-AR" sz="4000" b="1" dirty="0">
                <a:solidFill>
                  <a:schemeClr val="tx1"/>
                </a:solidFill>
              </a:rPr>
              <a:t> </a:t>
            </a:r>
            <a:r>
              <a:rPr lang="es-AR" sz="4000" dirty="0">
                <a:solidFill>
                  <a:schemeClr val="tx1"/>
                </a:solidFill>
              </a:rPr>
              <a:t>optimiza el valor del producto y gestiona todo lo relacionado con las partes interesadas en el producto.</a:t>
            </a:r>
          </a:p>
        </p:txBody>
      </p:sp>
    </p:spTree>
    <p:extLst>
      <p:ext uri="{BB962C8B-B14F-4D97-AF65-F5344CB8AC3E}">
        <p14:creationId xmlns:p14="http://schemas.microsoft.com/office/powerpoint/2010/main" val="19617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Roles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marL="571500" indent="-571500">
              <a:buFont typeface="Wingdings" panose="05000000000000000000" pitchFamily="2" charset="2"/>
              <a:buChar char="ü"/>
            </a:pPr>
            <a:r>
              <a:rPr lang="es-AR" sz="3600" dirty="0">
                <a:solidFill>
                  <a:schemeClr val="tx1"/>
                </a:solidFill>
              </a:rPr>
              <a:t>El </a:t>
            </a:r>
            <a:r>
              <a:rPr lang="es-AR" sz="3600" b="1" dirty="0">
                <a:solidFill>
                  <a:schemeClr val="tx1"/>
                </a:solidFill>
              </a:rPr>
              <a:t>Scrum Master </a:t>
            </a:r>
            <a:r>
              <a:rPr lang="es-AR" sz="3600" dirty="0">
                <a:solidFill>
                  <a:schemeClr val="tx1"/>
                </a:solidFill>
              </a:rPr>
              <a:t>se asegura de que se lleve el proceso Scrum correctamente y de facilitar la ejecución eliminando impedimentos.</a:t>
            </a:r>
          </a:p>
          <a:p>
            <a:pPr marL="571500" indent="-571500">
              <a:buFont typeface="Wingdings" panose="05000000000000000000" pitchFamily="2" charset="2"/>
              <a:buChar char="ü"/>
            </a:pPr>
            <a:r>
              <a:rPr lang="es-AR" sz="3600" dirty="0">
                <a:solidFill>
                  <a:schemeClr val="tx1"/>
                </a:solidFill>
              </a:rPr>
              <a:t>El </a:t>
            </a:r>
            <a:r>
              <a:rPr lang="es-AR" sz="3600" b="1" dirty="0">
                <a:solidFill>
                  <a:schemeClr val="tx1"/>
                </a:solidFill>
              </a:rPr>
              <a:t>Equipo de Desarrollo </a:t>
            </a:r>
            <a:r>
              <a:rPr lang="es-AR" sz="3600" dirty="0">
                <a:solidFill>
                  <a:schemeClr val="tx1"/>
                </a:solidFill>
              </a:rPr>
              <a:t>se encarga de crear un incremento terminado a partir de los </a:t>
            </a:r>
            <a:r>
              <a:rPr lang="es-AR" sz="3600" dirty="0" err="1">
                <a:solidFill>
                  <a:schemeClr val="tx1"/>
                </a:solidFill>
              </a:rPr>
              <a:t>Product</a:t>
            </a:r>
            <a:r>
              <a:rPr lang="es-AR" sz="3600" dirty="0">
                <a:solidFill>
                  <a:schemeClr val="tx1"/>
                </a:solidFill>
              </a:rPr>
              <a:t> Backlog que son los ítems seleccionados durante el Sprint </a:t>
            </a:r>
            <a:r>
              <a:rPr lang="es-AR" sz="3600" dirty="0" err="1">
                <a:solidFill>
                  <a:schemeClr val="tx1"/>
                </a:solidFill>
              </a:rPr>
              <a:t>Planning</a:t>
            </a:r>
            <a:r>
              <a:rPr lang="es-AR" sz="3600" dirty="0">
                <a:solidFill>
                  <a:schemeClr val="tx1"/>
                </a:solidFill>
              </a:rPr>
              <a:t>. El aspecto más importante del equipo de desarrollo es que se autoorganiza y se autogestiona.</a:t>
            </a:r>
          </a:p>
        </p:txBody>
      </p:sp>
    </p:spTree>
    <p:extLst>
      <p:ext uri="{BB962C8B-B14F-4D97-AF65-F5344CB8AC3E}">
        <p14:creationId xmlns:p14="http://schemas.microsoft.com/office/powerpoint/2010/main" val="29662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5477</TotalTime>
  <Words>771</Words>
  <Application>Microsoft Office PowerPoint</Application>
  <PresentationFormat>Panorámica</PresentationFormat>
  <Paragraphs>31</Paragraphs>
  <Slides>11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Wingdings</vt:lpstr>
      <vt:lpstr>Tema de Office</vt:lpstr>
      <vt:lpstr> SRUM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262</cp:revision>
  <dcterms:created xsi:type="dcterms:W3CDTF">2020-08-07T01:51:21Z</dcterms:created>
  <dcterms:modified xsi:type="dcterms:W3CDTF">2020-10-16T12:16:21Z</dcterms:modified>
</cp:coreProperties>
</file>