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ink/ink1.xml" ContentType="application/inkml+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ppt/tags/tag47.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561" r:id="rId2"/>
    <p:sldId id="562" r:id="rId3"/>
    <p:sldId id="557" r:id="rId4"/>
    <p:sldId id="558" r:id="rId5"/>
    <p:sldId id="560" r:id="rId6"/>
    <p:sldId id="536" r:id="rId7"/>
    <p:sldId id="537" r:id="rId8"/>
    <p:sldId id="538" r:id="rId9"/>
    <p:sldId id="539" r:id="rId10"/>
    <p:sldId id="540" r:id="rId11"/>
    <p:sldId id="541" r:id="rId12"/>
    <p:sldId id="542" r:id="rId13"/>
    <p:sldId id="547" r:id="rId14"/>
    <p:sldId id="548" r:id="rId15"/>
    <p:sldId id="549" r:id="rId16"/>
    <p:sldId id="550" r:id="rId17"/>
    <p:sldId id="551" r:id="rId18"/>
    <p:sldId id="563" r:id="rId19"/>
    <p:sldId id="564" r:id="rId20"/>
    <p:sldId id="569" r:id="rId21"/>
    <p:sldId id="570" r:id="rId22"/>
    <p:sldId id="572" r:id="rId23"/>
    <p:sldId id="573" r:id="rId24"/>
    <p:sldId id="574" r:id="rId25"/>
    <p:sldId id="578" r:id="rId26"/>
    <p:sldId id="579" r:id="rId27"/>
  </p:sldIdLst>
  <p:sldSz cx="9144000" cy="6858000" type="screen4x3"/>
  <p:notesSz cx="6858000" cy="9296400"/>
  <p:custDataLst>
    <p:tags r:id="rId3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32">
          <p15:clr>
            <a:srgbClr val="A4A3A4"/>
          </p15:clr>
        </p15:guide>
        <p15:guide id="2"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B8CF"/>
    <a:srgbClr val="0066B3"/>
    <a:srgbClr val="256ABD"/>
    <a:srgbClr val="0D29B3"/>
    <a:srgbClr val="B10B2D"/>
    <a:srgbClr val="E7E6DD"/>
    <a:srgbClr val="4B7520"/>
    <a:srgbClr val="B9D3C2"/>
    <a:srgbClr val="6EBC94"/>
    <a:srgbClr val="007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82625" autoAdjust="0"/>
  </p:normalViewPr>
  <p:slideViewPr>
    <p:cSldViewPr>
      <p:cViewPr varScale="1">
        <p:scale>
          <a:sx n="88" d="100"/>
          <a:sy n="88" d="100"/>
        </p:scale>
        <p:origin x="765" y="33"/>
      </p:cViewPr>
      <p:guideLst>
        <p:guide orient="horz" pos="432"/>
        <p:guide pos="288"/>
      </p:guideLst>
    </p:cSldViewPr>
  </p:slideViewPr>
  <p:outlineViewPr>
    <p:cViewPr>
      <p:scale>
        <a:sx n="33" d="100"/>
        <a:sy n="33" d="100"/>
      </p:scale>
      <p:origin x="0" y="18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9" tIns="46590" rIns="93179" bIns="4659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3179" tIns="46590" rIns="93179" bIns="46590" rtlCol="0"/>
          <a:lstStyle>
            <a:lvl1pPr algn="r">
              <a:defRPr sz="1200"/>
            </a:lvl1pPr>
          </a:lstStyle>
          <a:p>
            <a:fld id="{58A9BB3A-BCAC-4EC9-978D-B0F7BBA33729}" type="datetimeFigureOut">
              <a:rPr lang="en-US" smtClean="0"/>
              <a:pPr/>
              <a:t>11/16/2021</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3179" tIns="46590" rIns="93179" bIns="4659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3179" tIns="46590" rIns="93179" bIns="46590" rtlCol="0" anchor="b"/>
          <a:lstStyle>
            <a:lvl1pPr algn="r">
              <a:defRPr sz="1200"/>
            </a:lvl1pPr>
          </a:lstStyle>
          <a:p>
            <a:fld id="{092BC712-8560-4688-9A6D-0AD76F9D5667}" type="slidenum">
              <a:rPr lang="en-US" smtClean="0"/>
              <a:pPr/>
              <a:t>‹#›</a:t>
            </a:fld>
            <a:endParaRPr lang="en-US"/>
          </a:p>
        </p:txBody>
      </p:sp>
    </p:spTree>
    <p:extLst>
      <p:ext uri="{BB962C8B-B14F-4D97-AF65-F5344CB8AC3E}">
        <p14:creationId xmlns:p14="http://schemas.microsoft.com/office/powerpoint/2010/main" val="16092681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1-11-16T19:03:22.725"/>
    </inkml:context>
    <inkml:brush xml:id="br0">
      <inkml:brushProperty name="width" value="0.05292" units="cm"/>
      <inkml:brushProperty name="height" value="0.05292" units="cm"/>
      <inkml:brushProperty name="color" value="#FF0000"/>
    </inkml:brush>
  </inkml:definitions>
  <inkml:trace contextRef="#ctx0" brushRef="#br0">5071 14330 1623 0,'0'0'72'0,"0"0"15"0,0 0-70 0,0 0-17 0,-6 0 0 0,6 0 0 16,0 0 0-16,0 0-17 0,-12 0 3 0,9 0-695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1-11-16T19:18:14.608"/>
    </inkml:context>
    <inkml:brush xml:id="br0">
      <inkml:brushProperty name="width" value="0.05292" units="cm"/>
      <inkml:brushProperty name="height" value="0.05292" units="cm"/>
      <inkml:brushProperty name="color" value="#FF0000"/>
    </inkml:brush>
  </inkml:definitions>
  <inkml:trace contextRef="#ctx0" brushRef="#br0">11048 7123 1209 0,'0'0'108'0,"0"0"-87"0,0 0-21 0,0 0 0 0,0 0 58 0,0 0 7 15,0 0 2-15,0 0 0 0,0 8-38 0,0-3-7 16,0 3-2-16,0-3 0 0,0-5 0 0,0 5-1 15,0 3 0-15,3 0 0 0,-3 0 1 0,0 0 0 16,3 0 0-16,-3 0 0 0,0 3-9 0,3-1-2 16,0-2 0-16,0 3 0 0,3 2-1 0,-3-3 0 15,-3 4 0-15,0-4 0 0,0 1-8 0,3-1-17 16,-3 1 4-16,0 0 1 0,0-1 35 0,3 3 7 16,0-5 2-16,0 6 0 0,-3-1-32 0,0-3 0 15,3 4 0-15,0-1 0 0,0 0 8 0,0 0-8 16,-1 3 0-16,4 0 9 0,0 0 9 0,-3-3 2 15,0 0 0-15,0-2 0 0,3 2-3 0,-3-2 0 16,-3-1 0-16,6 4 0 0,-3-4-5 0,3 3 0 16,-3-2-1-16,-3 0 0 0,0 2 1 0,3 0 1 15,0 0 0-15,0 3 0 0,-3 3-13 0,3-3-8 0,0-3 8 16,0 5-13-16,-3-2 13 0,0 0 0 0,3 0 0 0,-3-3 0 16,3 0 0-16,-3 3 0 0,6-3 0 0,-3 3 0 15,3-2 0-15,-3-1 0 0,-3 0 12 0,6 3-12 16,0-3 12-16,0 0-12 0,-6-2 12 0,3 0-12 15,0-1 8-15,3 3-8 0,-1 1 0 0,-2-4 0 16,-3 3 0-16,3-2 0 0,-3 0 0 0,3-1 0 16,0 3 0-16,0-2 0 0,3 2 0 0,-6 3 0 15,0-3 8-15,3 3-8 0,3-5 0 0,0 2 0 16,-3 0 0-16,0 0 0 0,3-2 0 0,-3 2 0 16,3 0 0-16,0 3 8 0,-3-2-8 0,0-1 0 15,3 0 8-15,0-2-8 0,-3-1 0 0,0-2 0 16,0 5 0-16,0-2 0 0,3 0 8 0,0 2-8 0,-6 0 0 15,3-2 0-15,3 2 0 0,-3 0 0 0,-3-2 14 16,3-1-4-16,3 3-1 0,-1-2 0 0,-2 2 4 16,0-2 1-16,3 2 0 0,-3-2 0 0,-3-1-2 0,0-2-1 15,3 0 0-15,0 3 0 0,0-3-11 0,-3 2 0 16,3-2 9-16,0 3-9 0,3 2 0 0,-3 0 0 16,0-5 0-16,0 3 8 0,0-1-8 0,0 1 0 15,0-1 0-15,0-2 0 0,3 6 9 0,0-4 1 16,-6 3 0-16,6-2 0 0,-3-3-10 0,0 5-11 15,3-5 3-15,-3 3 0 0,-3-3 8 0,6 2 0 16,-3 3 0-16,0-2 0 0,0-3 0 0,-3 3 0 16,6-3 0-16,-3 2 0 0,-3-2 0 0,3-3 8 15,0 6-8-15,2-3 0 0,-2 2 0 0,-3 1 0 0,0-3 0 16,6 3 0-16,-6-4 0 0,3 4 0 0,3-3 0 0,0 3 0 16,-3-3 0-16,0 2 0 0,0 1 0 15,0-1 8-15,-3 1-8 0,3-1 0 0,0-2 0 0,-3-8 0 16,0 0 0-16,3 14 0 0,0 4 0 0,0-2 0 15,3-5 0-15,-3-1 0 0,0 1 0 0,0 2 8 16,3-2-8-16,-3 2 0 0,-3-5 0 0,6 2 0 16,-6 1 0-16,3-1 0 0,0 4 0 0,0-6 0 15,0 2 0-15,0-2 0 0,0-3 0 0,3 3 0 16,-6-2 0-16,3 4 0 0,0-2 0 0,0 3 0 16,-3-1 0-16,3-2 0 0,0 3 0 0,2-3 0 15,1 0 0-15,-3 2 0 0,0-2 0 0,0 3 0 16,0-3 0-16,0-3 0 0,0 3 0 0,0-3 0 15,-3 3 0-15,3 3 0 0,0-3 0 0,0 2 0 0,-3-2 0 16,3 0 0-16,0 0 0 0,0 3 0 0,0-1 0 16,0 1 0-16,3 0 0 0,-3-4 0 0,0 7 0 0,0-1 0 15,0-5 0-15,3 0 0 0,0-3 0 0,0 3 0 16,-6 3 0-16,3-3 0 0,3-1 0 0,-3 1 0 16,0 6 0-16,0-6 0 0,0 0 0 0,3-1 0 15,-3-1 0-15,3 2 0 0,-1 2 0 0,-2-4 0 16,6 1 0-16,-6-1 0 0,-6 2 0 0,6 0 0 15,3 0 0-15,0 0 0 0,-3-3 0 0,3 0 0 16,0 6 0-16,-3-3 0 0,3 0 0 0,-3 2 0 16,3-5 0-16,0 3 0 0,0 0-10 0,0 0-6 15,-6 0-2-15,3 0 0 0,3-3 29 0,-6-5 5 16,0 0 2-16,6 8 0 0,-3 0-18 0,-3 3 0 0,3-3 0 16,0-3 0-16,3 3-11 0,-3 0-5 0,3 0-2 0,-3 0 0 15,3 0 30-15,-4-3 5 0,1 3 2 0,3-3 0 16,-3 3-31-16,0 0-5 0,3-3-2 0,-3 3 0 15,3-2 31-15,0 4 5 0,0 4 2 0,0-1 0 16,0-5-19-16,0 0 0 0,0 0 0 0,0 0 0 16,0 2-12-16,3-5-5 0,-6 3-2 0,3 0 0 15,-3 3 31-15,3-3 5 0,-3 0 2 0,0 0 0 16,3 0-19-16,-3 0 0 0,5-3 0 0,-5-3 0 16,0 6-12-16,3-2-5 0,0 2-2 0,0 0 0 15,-3-3 19-15,3 3 0 0,0 0 0 0,0-3 0 16,0 3 0-16,0 0 0 0,0 0 0 0,0 0 0 15,3-3 0-15,-3 3 0 0,0 0 0 0,0 0 0 0,0 0 0 16,0 0 0-16,0-6 0 0,0 6 0 0,-1 3 12 16,1-3 5-16,3-3 2 0,-3 3 0 15,-3-3-19-15,3 1 0 0,0 2 0 0,3-3 0 0,-6 3 0 0,3 0 0 16,0-3 0-16,3 3 0 0,0-3 0 0,-3 3 0 16,0-2 0-16,3 1 0 0,0 1-12 0,3 0-5 15,-6 0-2-15,-1-2 0 0,4-1 32 0,-3 3 7 16,3 0 0-16,-3 0 1 0,0 2-33 0,0-2-8 15,-6-8 0-15,3 11-1 0,3-1 21 0,0-2 0 16,3 0 0-16,-3-2 0 0,-3 1 0 0,3-1 0 16,3 2 0-16,0-3 0 0,0 3 0 0,0 0 0 15,-1 0 0-15,-2 0 0 0,3 0 8 0,-3 0 5 16,0 2 2-16,3-2 0 0,0 0-24 0,0 0-5 0,-3-3-1 16,0 1 0-16,0-1 15 0,3-2 0 0,-3 4 0 15,0-4 0-15,-3 0 9 0,6 2 5 0,0-2 1 16,0 2 0-16,-7 0-24 0,4 1-5 0,3-4-1 0,0 4 0 15,-3-1 15-15,3 0 0 0,0 0 0 0,-3 1 0 16,0-1 0-16,0-2 0 0,0 2 0 0,3-2 0 16,-6 2 0-16,6-3 0 0,-3 1 0 0,3 0 0 15,-3-1 0-15,3 1 0 0,-9-3 12 0,5 3-12 16,4-1 0-16,3 4 0 0,-6-4 0 0,3 1-12 16,-9-3 12-16,12 3 0 0,-3-1-10 0,0 4 10 15,0-4 0-15,0 3 0 0,0 1 0 0,0-1 0 16,3 0 0-16,-3 1 0 0,-4 2 0 0,4-3 0 15,3 0 0-15,-3-2 0 0,0-1 0 0,-3 4 0 0,6-4 0 16,-3 1 0-16,-3 2 0 0,0-2 0 0,0 0 0 16,3-1 0-16,0 4 0 0,-3-4 0 0,-6-2 0 0,6 3 0 15,3 2 0-15,-1 0 0 0,1-2 0 0,-3 0 0 16,0-1 0-16,3 1 0 0,-9-3 0 0,6 5 0 16,3-2 0-16,0 0 0 0,0-1 0 0,-3 1 0 15,3-3 0-15,-9 0 0 0,9 3 0 0,-3-1 0 16,3 1 0-16,0-1 0 0,-9-2 0 0,9 3 0 15,-4-3 0-15,4 3 0 0,-3-1 0 0,3 4 0 16,0-1 0-16,0-2 0 0,-3 2 0 0,3-2 0 16,-9-3 0-16,9 2 0 0,0 1 0 0,0 0 0 15,0 2 0-15,-3-3 0 0,3-2 0 0,3 3 0 0,-7 0 0 16,4-3 0-16,0 5 0 0,-3-2 0 16,-6-3 0-16,9 0 0 0,0 5 0 0,0-5 0 0,0 0 0 0,-3 3 0 15,6-1 0-15,-3-2 0 0,0 3 0 16,-3 0 0-16,3-1 0 0,-3-2 0 0,2 3 0 0,-2-1 0 15,-6-2 0-15,9 3 0 0,0-3 0 0,3 0 0 16,-3 0 0-16,3 0 0 0,-3 0 0 0,0 3 0 16,0-6 0-16,-3 3 0 0,3 0 0 0,-3 0 0 15,6 0 0-15,-6 0 0 0,2 0 0 0,1-3 0 16,3 3 0-16,-3-2 0 0,0 2 0 0,-3 0 0 16,-6 0 0-16,9-3 0 0,0 3 0 0,3-2 0 15,-3-1 12-15,0 3-4 0,3-3 0 0,-3 1 0 16,-1-1-8-16,1 0 12 0,0 1-12 0,3-4 12 15,-3 1-12-15,0-3 0 0,0 3 0 0,-3 0 0 16,3 2-14-16,0 0 2 0,3-2 0 0,-3 0 0 0,0-1 12 16,-3 1 0-16,0 0 0 0,2 0 0 0,1 2 0 15,3 0 0-15,-3 1 0 0,3-4 0 0,-3 4 0 0,0-1 0 16,3 0 0-16,0 1 0 0,-6-1 0 0,3-2 0 16,3 2 0-16,0 0 0 0,-1 1 0 0,1-3 0 15,-3-1 0-15,0 1 0 0,0 2 0 0,3-2 0 16,-3-3 0-16,0 3 0 0,0 0 12 0,0-1 6 15,3 1 1-15,-3 0 0 0,-1 2-19 0,4 0 0 16,0-2 0-16,-3 0 0 0,3-1 0 0,-3 1 0 16,3 3 8-16,3-1-8 0,-3-2 0 0,0 2 10 15,-3-2-10-15,0 2 8 0,2-2-8 0,-2-1 0 16,3-2 0-16,-3 1 8 0,3-1-8 0,-3 0 0 16,3 0 0-16,3 0 8 0,0 0-8 0,0 3 0 0,-3-3 0 15,-1 2 8-15,1-2-8 0,-3 3 0 0,3-3 0 0,-3 3 8 16,3-3-8-16,0 0 0 0,-3 3 0 15,3-3 0 1,-6 0-22-16,6 0-10 0,-1 0-1 0,-2-3-1 0,0 3 54 0,0-2 12 0,0 2 1 0,3-5 1 16,-3-3-3-16,0 3-1 0,0-1 0 0,3 1 0 15,-3 3-47 1,0-1-10-16,3-2-1 0,-3 0-1 0,2 5 29 0,-2-3 0 0,3 0 0 0,-3 1 0 16,0 2 0-16,3-3 0 0,0 1 0 0,0 2 0 15,-3 0 0-15,0 0 0 0,0-3 0 0,3 3 0 16,-4-2 10-16,4-1-2 0,-3-2 0 0,3 2 0 15,-3 1 0-15,0-1 0 0,0-2 0 0,3 0 0 16,0 0-8-16,-3-1 0 0,-3-2 0 0,0 3 0 0,9-3 0 16,-10 0 0-16,4 3 0 0,-3 3 0 0,6-6 0 0,-3 0 8 15,3 0-8-15,-3 0 0 0,0 3 0 0,0-6 0 16,3 4 8-16,-3 1-8 0,0 4 0 0,0-4 0 16,0 1 0-16,-1 0 0 0,-2 0 8 0,6 0-8 15,0 2 8-15,-3-5-8 0,3 3 0 0,-3-3 0 16,0 5 0-16,3-2 0 0,-3-3 0 0,3 3 0 15,0 3 0-15,-4-4 0 0,7 1 0 0,-6 0 0 16,3 0 8-16,-3 2-8 0,0 0 0 0,3 1 0 16,0-3 0-16,-3-1-11 0,-3 1 11 0,0-3 8 15,6-5-8-15,-6 5 11 0,-3 3-11 0,5 0 0 16,1-3 0-16,0 3 0 0,-3-3 0 0,3 0 0 16,3 3 8-16,-3-6-8 0,0 1 0 0,0 2 0 0,-6 3 0 15,6-3-11-15,0 0 11 0,0 3 0 0,-3-3 0 16,0 0 0-16,3 0 0 0,-1 3 0 0,-2-1 0 0,0 1 0 15,0-3 0-15,0 3 9 0,0-3-1 0,-3 3-8 16,0 2 10-16,6-2-10 0,-3-3 8 0,3 0-8 16,-6-2 0-16,3-1-12 0,0 4 0 0,3-1 1 15,-6-3 11-15,3 1 0 0,0 2 0 0,0 0 0 16,3 3 49-16,-1-3 12 0,-2 3 3 0,0-3 0 16,3 2-88-1,-6 1-18-15,3 0-3 0,0-3-1 0,0-2 38 0,0 2 8 0,0 3 0 0,0-1 0 16,0-2-15-16,0-2-3 0,0 5-1 0,0-6 0 15,0 3 19-15,0 0 0 0,3 1 0 0,-3-4 0 16,0 0 0-16,0-2 0 0,2 3 0 0,-2 2 0 16,0-3 14-16,3 4 6 0,0-1 2 0,0 0 0 15,-3 0 16-15,0 3 3 0,-3-3 1 0,3 0 0 0,3 3-42 16,0-1-24-16,-6-1 4 0,0-1 0 0,3 0 20 0,-3 0 10 16,6 0-1-16,-6 0 0 0,0-2-9 0,0-1 0 15,3 3 0-15,-1 0 0 0,1-2 8 0,-3 2-8 16,3-3 8-16,0 1-8 0,-3-1 8 0,3 1-8 15,0-1 0-15,-3 1 8 0,3-1-8 0,0 1 0 16,-3-1 9-16,0 1-9 0,3 2 8 0,-3 0-8 16,3 0 10-16,-3-2-10 0,0-1 8 0,3 1-8 15,-3 2 0-15,3 3 0 0,-6-3 12 0,3 0-3 16,0 0-1-16,-3 0 0 0,0 0-8 0,3 3 0 16,3 0 0-16,-3-1 0 0,0 1 0 0,-3 3 0 0,3-4 0 0,0 4 0 15,0-3 0-15,-3 2 0 0,0 0 0 0,3 3 0 16,-1 1-10-16,4-1-4 0,-3 2-1 15,0 1 0-15,0 0-2 0,0 2-1 16,3-2 0-16,-3 0 0 16,3-1-142-16,0 4-28 0,0-4-5 0,-3 1-761 0</inkml:trace>
  <inkml:trace contextRef="#ctx0" brushRef="#br0" timeOffset="846.781">16263 7059 1209 0,'9'3'53'0,"-9"-3"12"0,0 0-52 0,-3 8-13 16,-3 0 0-16,0 0 0 0,-3-1 215 0,-3 1 40 16,0 3 8-16,0-3 1 0,3 0-205 0,0 2-42 15,-6 1-8-15,4-3-1 0,2 0-8 0,0 0 8 16,0 0-8-16,0 0 8 0,0-3-8 0,3 3 0 16,3-3 8-16,-3 3-8 0,3-3 10 0,3 3-2 15,0 0-8-15,0 0 12 0,0-8-20 0,6 8-5 16,0 5-1-16,0-2 0 0,0 0 14 0,3-1 0 0,3 1 0 15,3-1 0-15,-1 4 0 0,-2-4 0 16,3-2 0-16,0 3 0 0,0-1 0 0,-3 1 0 16,-3-1 0-16,0 1 0 0,0-3 28 0,-3 3 9 0,-3 2 2 15,0-5 0-15,-3 2-11 0,0-2-3 0,-3 5 0 0,0-5 0 16,-3 0-25-16,-3 0 0 0,3 0 0 16,-3-2 0-1,-6-1-46-15,3 0-14 0,0-2-4 0,0-3 0 0,0 0 51 0,0 0 13 0,4-3 0 0,2 0 0 16,-3 3-184-1,6-5-31-15,-9-3-6 0,9-5-2 0</inkml:trace>
  <inkml:trace contextRef="#ctx0" brushRef="#br0" timeOffset="1350.429">16504 7530 1674 0,'0'0'36'0,"0"0"8"0,0 0 2 0,0 0 2 0,0 0-39 0,0-5-9 16,0 5 0-16,-3-6 0 0,0-4 14 0,0 2 1 0,0-5 0 0,0-1 0 15,0 1 1-15,0-3 1 0,-3 1 0 0,3-4 0 16,3 0 16-16,-6 1 3 15,3-1 1-15,0-2 0 0,0 0-21 0,0 0-5 16,3 2-1-16,0 1 0 0,0-1 13 0,0 3 2 0,0 1 1 16,3-4 0-1,-3 6-42-15,0-6-8 0,6 6-1 0,-3-3-1 0,-3 3 50 0,3 0 9 0,3-3 3 0,0 5 0 16,-3 1-27-16,3-1-9 0,0 1 0 0,0-1 9 31,-3 6-38-31,0-3-8 0,3 0-2 0,3 0 0 0,-3 5 39 0,-6 3 0 0,0 0 0 0,0 0 0 16,9 6 0-16,0-4 21 0,-3 3-2 0,-1 1-1 15,1 2-18-15,3 5 0 0,-3-2 0 0,0 2 0 16,-3-3 10-16,6 6-2 0,0 0 0 0,0 3 0 16,-3 2 14-16,3 3 2 0,0-6 1 0,3 6 0 15,-3 0-4-15,0 5-1 0,0 0 0 0,-1-3 0 16,1 3-8-16,3-2-1 0,-9-3-1 0,3 0 0 16,3-1-22-16,-3-1-4 0,-3-7 0 0,0 4-1 15,0-6-13-15,0 0-2 0,3-5-1 0,-3 0 0 16,-6 0-160-16,3-8-32 0</inkml:trace>
  <inkml:trace contextRef="#ctx0" brushRef="#br0" timeOffset="1499.994">16599 7197 1958 0,'0'0'87'0,"0"0"17"0,-6 0-83 0,0-3-21 15,0 3 0-15,0-3 0 0,-3 6 0 0,3-3 0 0,1 3 0 0,5-3 0 16,-6 0 0-16,0 0 0 0,0 2 0 0,3-2 0 15,3 0 0-15,-6 0 0 0,0 0 0 0,6 0 0 32,0 0-23-32,0 0-9 0,0 0-1 0,-3-5-803 0</inkml:trace>
  <inkml:trace contextRef="#ctx0" brushRef="#br0" timeOffset="1950.782">17013 7086 1152 0,'-15'5'102'0,"15"-5"-82"0,0 0-20 0,0 0 0 16,0 0 104-16,-6 5 16 0,-9-2 3 0,6-1 1 0,3 1-86 0,-3 0-17 16,-11-3-3-16,2 2-1 0,6-2 20 0,-6 0 4 15,0 0 1-15,-3 0 0 0,3 3 13 0,3 0 2 16,1 2 1-16,-1 0 0 0,-3 1-19 0,3-1-4 15,9 0-1-15,-3 3 0 0,0-3-18 0,0 3-3 16,6 0-1-16,0 3 0 0,0-3-3 0,0 0-1 16,3 2 0-16,0 1 0 0,6-3-8 0,-3 0-9 15,-6 5 9-15,9-2-13 0,6 2 13 0,-6-3 0 16,-6 1 0-16,3 2 0 0,6-2 12 0,0-1 4 16,-6 1 2-16,3-1 0 0,0 1-18 0,-3 0 0 15,6-1 0-15,-6 1 0 0,-3-1 0 0,6-2 0 16,3 0 0-16,0 0 0 0,-9 3-13 0,5-6-3 15,7 3-1-15,-3-3 0 0,3 1 17 0,-3-4 0 0,-9-2 0 16,12 6 0-16,6-6 0 0,-6 0 0 0,-3 0 0 16,0-3 0-16,9 3 28 0,-4-3 8 0,-2-5 3 0,0 3 0 15,0 0-28-15,0-1-11 0,3 1 8 0,-3 0-8 16,-6-3 0-16,3 0-9 0,6 3 0 0,-6 2 0 31,-9 3-94-31,5-8-18 0,4 3-4 0,0 2-776 0</inkml:trace>
  <inkml:trace contextRef="#ctx0" brushRef="#br0" timeOffset="2368.661">16424 7996 2188 0,'0'0'48'0,"0"0"11"0,0 0 1 0,3 8 1 0,2-3-49 0,-5-5-12 15,3 8 0-15,0-3 0 16,3 3-31-16,-3 0-9 0,0 0-1 0,0 0-1 0,-3 0 21 0,3 0 4 0,0 2 1 0,3 1 0 16,-6 0-1-16,3 2 0 0,3 3 0 0,-3 2 0 15,-3 3 8-15,6 1 9 0,0 1-13 0,0 1 5 16,0 0 20-16,-3 2 5 0,3 1 1 0,0-3 0 31,0-1-45-31,0 1-9 0,-6-3-1 0,6 1-1 0,0-6-81 16,3-3-16-16,-6 0-3 0,2-2-1 0</inkml:trace>
  <inkml:trace contextRef="#ctx0" brushRef="#br0" timeOffset="2704.761">16602 8136 806 0,'0'0'36'0,"3"8"7"0,-9 2-35 0,6 4-8 15,0-4 0-15,-3 1 0 0,-3-3 165 0,3 5 31 16,0-2 7-16,0-1 1 0,0-2-85 0,-3 3-17 16,-3-3-3-16,6 5-1 0,0-5-14 0,1 0-2 15,-4-3-1-15,0 3 0 0,3 0-53 0,0 0-10 16,-3 0-2-16,3-3-1 0,0 3-15 0,-3-3 8 15,6 3-8-15,-3-2 0 0,0-1 0 0,3-5 8 16,0 0-8-16,3 5 0 0,-3-5 0 0,6 3 0 16,3 2 0-16,0-5 0 0,0 3-12 0,-1-1-4 15,4-2-2-15,0 6 0 0,3-6 18 0,-3 2 14 0,-3-2-2 0,6 0-1 16,3 6-11-16,-3-4-16 0,-6 1 4 0,2 0 1 16,1 2 11-16,0-3 0 0,-6 4 0 15,3-4 0-15,-9-2-22 0,9 3-2 0,6-3-1 16,-6 3-609-16,-9-3-122 0</inkml:trace>
  <inkml:trace contextRef="#ctx0" brushRef="#br0" timeOffset="3000.962">16980 8062 1555 0,'0'0'138'0,"0"0"-110"15,-9 5-28-15,6 0 0 0,3 3 106 0,-6-2 16 16,-9-1 3-16,4 0 1 0,5 1-112 0,0-1-22 15,-3 0-5-15,-6 0-1 16,-3-2-20-16,6 2-4 0,6 1-1 0,-3-4 0 16,-3 1-40-16,3 0-8 0,9-3-1 0,0 0-1 0</inkml:trace>
  <inkml:trace contextRef="#ctx0" brushRef="#br0" timeOffset="3179.489">17025 8276 1152 0,'21'8'51'0,"-21"-8"10"0,-9 3-49 0,9-3-12 0,0 0 0 0,0 0 0 16,-9 5 106-16,-3 0 18 0,3 1 4 0,3-4 1 16,6-2-108-16,-12-2-21 0,-12 4 0 0,9-2-10 15,1 0-2-15,2 0 0 0,-3-2 0 0,3 2 0 16,3 2-18-16,0-2-4 0,-3 3-1 0,3 0-620 16</inkml:trace>
  <inkml:trace contextRef="#ctx0" brushRef="#br0" timeOffset="3735.015">17245 7900 2102 0,'-6'3'46'0,"6"-3"10"0,0 0 1 0,0 0 3 0,0 0-48 0,6 3-12 16,3 2 0-16,0-5 0 0,-9 0 0 0,0 0 0 0,0 0 0 0,0 0 0 15,12 5 0-15,0-2 0 0,-12-3 0 0,0 0 0 16,6 5 0-16,3-2 0 0,0 0 8 0,-9-3-8 15,0 0 0-15,6 5 8 0,8 0-8 0,-5 3 0 16,-9 0 0-16,3 3 0 0,12-3 0 0,-12-1 0 16,-3 4-11-16,-3 0 11 0,6-1-8 0,0 1 8 15,3-1 16-15,-3 1 9 0,-9-3 2 0,3 0 0 16,6 0-49-16,-6 0-10 16,-9-3-1-16,12-5-1 0,0 0 3 0,0 0 1 0,-9 5 0 15,0-2 0-15,-3 0 30 0,12-3 0 0,0 0 0 0,0 0 0 16,-11 2 0-16,11-2 0 0,0 3 0 0,0 2 0 15,3-2-14-15,2 2 3 0,4 6 1 0,3-6 0 0,-3 0-1 16,3 3 0-16,-3 0 0 0,6 3 0 0,6-3 11 16,-6 2 11-16,-9 1-3 0,6-1 0 0,-1 4 4 0,1 2 1 15,-12-3 0-15,0 0 0 0,3 0 51 0,-6 0 9 16,3-2 3-16,-6 0 0 0,-8 2-38 0,2-3-7 16,12-2-2-16,-9 3 0 0,-12-3-19 0,6 0-10 15,6-3 10-15,-6-2-10 0,-3-1 0 0,-3 1 0 16,4-3 0-16,-1 0 0 15,-3-3-127-15,-3 1-28 0</inkml:trace>
  <inkml:trace contextRef="#ctx0" brushRef="#br0" timeOffset="8034.502">11920 10036 115 0,'0'0'10'0,"0"0"-10"0,0 0 0 0,0-6 0 16,0 6 192-16,0 0 36 0,0-5 7 0,0-3 1 15,0-2-146-15,0 2-30 0,0-3-5 0,0 3-2 0,0 0-1 0,-3 0-1 16,3 0 0-16,0 0 0 16,-3 3-16-16,0 0-3 0,0-3-1 0,0 3 0 15,3 5-13-15,0-6-2 0,0 4-1 0,0 2 0 0,0 0-15 0,0 0 0 16,0 0 0-16,0 0 0 0,0 0 16 0,9 5 11 15,0 3 1-15,0 2 1 0,-6 4-29 0,3 2 0 16,0-3 0-16,-3 3 0 0,3-3 0 0,-3-3 0 16,0 1 8-16,0 2-8 15,-3 0-21-15,-3 1-7 0,0-4-2 0,0 4 0 16,-3-1 65-16,3-5 13 0,-6 0 2 0,3 0 1 0,-3-1-32 0,0-1-7 16,0-4 0-16,-3-2-1 0,0-2-11 0,3-4 0 15,0 1 0-15,1-3 8 0,-1 3 12 0,0-3 1 16,3-3 1-16,3 1 0 0,0-3-4 0,3-1-1 15,0 4 0-15,0-1 0 0,9 1-8 0,-6-1-1 16,0 0-8-16,0 4 12 0,0 1-3 0,3-2-1 16,2 3 0-16,1 2 0 0,3-2 2 0,0 2 0 0,-3 3 0 0,3 3 0 15,-3 0-10-15,3-1 0 0,0 6 0 16,-3-2 0-16,0 2 0 0,-3-1 0 16,0 4 0-16,0-6 0 0,-4 3 16 0,-2 0 0 0,0 3 1 0,-2-3 0 15,-1 2-17-15,0-2 0 0,0-2 0 0,-3 2 0 16,3-1-15-16,0-1 0 0,-6-4 0 0,0 1 0 15,0-3 15-15,-3 0 0 0,3 0 0 0,0-5 0 16,-3-3 48-16,3 0 13 0,0-5 3 0,0-1 0 16,-5 4-73-16,2-1-15 15,6 1-2-15,-3-4-1 0,3-4 27 0,0 5 11 0,3-1-1 0,0 4 0 16,3-1 1-16,0 3 0 0,6-2 0 0,0 4 0 16,0 6-11-16,-6 0 12 0,12 6-12 0,0-1 12 0,5 3-12 0,-5 0 0 15,3 0 0-15,-3 0 0 0,0 2 28 16,-3-2 4-16,-3 3 1 0,0 2 0 0,3 0-33 15,-3-2 0-15,0 0 0 0,-3 2 0 0,-3 0 0 16,-3 0-9-16,0 0 9 0,0-2-8 0,-3 0 8 0,3-1 0 16,-3-2-9-16,0-3 9 0,-3-2-23 0,0-3 0 15,0-3 0-15,0-2 0 0,-3 0 34 0,0 0 6 16,6-3 2-16,-2 0 0 0,2-6-19 0,3 1 0 16,-3 0 8-16,0 0-8 0,0 0 8 0,6-1-8 15,6-2 12-15,-3 1-12 0,-6 1 12 0,3 1-4 16,3 5 0-16,3 3-8 0,3 2 22 0,-1 1-2 15,4-1-1-15,0 8 0 0,-3 3 17 0,3 0 3 16,0 5 1-16,-3-2 0 0,3-1-20 0,-3 1-3 0,0 0-1 16,-3-3 0-16,0 2-16 0,0-2 0 0,-3 0 0 0,0-3 0 15,-3 3-16-15,-3-2-3 0,3-1-1 16,0-5-1105-16</inkml:trace>
  <inkml:trace contextRef="#ctx0" brushRef="#br0" timeOffset="10319.975">11858 10112 518 0,'0'0'46'0,"5"-2"-37"0,1-1-9 0,-6 3 0 16,0 0 278-16,0 0 54 0,0 0 10 0,0 0 2 16,0 0-280-16,-6-3-56 0,1 1-8 0,-4-1 0 31,-3 1-113-31,-3 2-15 0,-3-6-4 0</inkml:trace>
  <inkml:trace contextRef="#ctx0" brushRef="#br0" timeOffset="10482.543">11325 10081 2052 0,'0'0'91'0,"0"0"18"0,0 0-87 0,0 0-22 0,-6 0 0 0,0 0 0 16,0 0 0-16,-3-3 0 0,0 3 0 0,0-3 8 15,0 1-46-15,-3-1-9 0,3 3-1 0,-3 3-1 16,-5-3-146-16,2 0-29 0</inkml:trace>
  <inkml:trace contextRef="#ctx0" brushRef="#br0" timeOffset="10616.19">10801 10057 1328 0,'0'0'59'0,"0"0"12"0,-9 2-57 0,0 1-14 15,0-3 0-15,3 0 0 0,-6 0 0 0,0 3-10 16,0-1 2-16,3 1-575 0</inkml:trace>
  <inkml:trace contextRef="#ctx0" brushRef="#br0" timeOffset="10717.911">10345 10120 633 0,'0'0'28'0,"0"0"6"0,-11 3-34 0,-4-3 0 0,3-3 0 0</inkml:trace>
  <inkml:trace contextRef="#ctx0" brushRef="#br0" timeOffset="10850.563">9872 10104 518 0,'0'0'23'0,"-6"-2"5"0,-3 4-28 0,0-2 0 0,0 0 0 0,0 0 0 16,1 0 212-16,-4 3 38 0,-3-3 7 0</inkml:trace>
  <inkml:trace contextRef="#ctx0" brushRef="#br0" timeOffset="11056.026">9304 10144 586 0,'0'0'26'0,"-9"0"6"0,-3-3-32 0,0 1 0 16,0-1 0-16,0 3 0 0,-3 0 8 0,0-2-8 16,0-1 0-16,-2 0 0 0,2 3 0 0,-6-2 0 15,3-1 0-15,0 0 0 0,3 1 0 0,-3-1 0 16,-2 0 0-16,-4 1 0 0,3-1 0 0</inkml:trace>
  <inkml:trace contextRef="#ctx0" brushRef="#br0" timeOffset="11222.612">8506 10065 518 0,'-15'5'23'0,"9"-5"5"0,0 0-28 0,-3 0 0 0,-3 5 0 0,3-2 0 16,-3 0 108-16,1-1 17 0,-1 1 3 0,-3 0 1 16,3-3-91-16,0 2-18 0,-3-2-4 0,0 0-1 15,0 3-15-15,0 0 0 0,3-6 0 0,1 0-458 16</inkml:trace>
  <inkml:trace contextRef="#ctx0" brushRef="#br0" timeOffset="11356.212">8068 10062 576 0,'-12'-5'25'16,"6"5"6"-16,-2-3-31 0,2 1 0 0,-6 2 0 0,0-3 0 0,0 0 57 0,-3 3 6 15,3-2 1-15,-3 2 0 0,0 0-52 0,3 0-12 16,-2 0 0-16,-1-3 0 0,0 3 0 0,3 0 0 16,0 3 0-16,0-1 0 0,-6 1 0 15,6 0 0-15,0-3 0 0,-3 0 0 0,1 5 0 0,-1-5 0 16,6 2 0-16,9-2 0 0,-6 6 54 0,-3-4 8 15,-9 1 2-15,3 0-487 0</inkml:trace>
  <inkml:trace contextRef="#ctx0" brushRef="#br0" timeOffset="11521.811">7306 10038 1728 0,'0'0'76'0,"-9"-2"16"0,3 2-73 0,-2-3-19 0,-4 3 0 0,0-3 0 15,0 1 55-15,0 2 7 0,0 0 2 0,-6-3 0 32,3 3-103-32,0 0-20 0,6 3-4 0,-2-3-1 15,-4-3-102-15,0 3-21 0,3 0-4 0,0 0-1 0</inkml:trace>
  <inkml:trace contextRef="#ctx0" brushRef="#br0" timeOffset="11753.151">6601 9977 1267 0,'0'0'28'0,"-6"3"5"0,-3 2 2 0,3-5 1 0,-3 3-36 0,3 0 0 0,-6-1 0 0,0 1 0 0,0-3 58 0,4 0 5 15,-1 0 1-15,0-3 0 16,-3 3-52-16,0 0-12 0,0 0 0 0,3 0 0 16,-6 3-48-16,3-3-13 0,3 0-3 0,0 0 0 15,3 3-51-15,-5-1-10 0,-4 1-3 0,3 0 0 16,0-3 103-16,6 0 25 0,0 0 0 0,6 0 0 0,0 0 46 0,0 0 14 15,-9 2 4-15,9-2 0 0,0 0 0 0,0 0 0 16,-3 3 0-16,3-3-589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9" tIns="46590" rIns="93179" bIns="4659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3179" tIns="46590" rIns="93179" bIns="46590" rtlCol="0"/>
          <a:lstStyle>
            <a:lvl1pPr algn="r" fontAlgn="auto">
              <a:spcBef>
                <a:spcPts val="0"/>
              </a:spcBef>
              <a:spcAft>
                <a:spcPts val="0"/>
              </a:spcAft>
              <a:defRPr sz="1200">
                <a:latin typeface="+mn-lt"/>
                <a:cs typeface="+mn-cs"/>
              </a:defRPr>
            </a:lvl1pPr>
          </a:lstStyle>
          <a:p>
            <a:pPr>
              <a:defRPr/>
            </a:pPr>
            <a:fld id="{4FB82966-E6E4-47C2-8832-A05F41FF2268}" type="datetimeFigureOut">
              <a:rPr lang="en-US"/>
              <a:pPr>
                <a:defRPr/>
              </a:pPr>
              <a:t>11/16/2021</a:t>
            </a:fld>
            <a:endParaRPr lang="en-US"/>
          </a:p>
        </p:txBody>
      </p:sp>
      <p:sp>
        <p:nvSpPr>
          <p:cNvPr id="4" name="Slide Image Placeholder 3"/>
          <p:cNvSpPr>
            <a:spLocks noGrp="1" noRot="1" noChangeAspect="1"/>
          </p:cNvSpPr>
          <p:nvPr>
            <p:ph type="sldImg" idx="2"/>
          </p:nvPr>
        </p:nvSpPr>
        <p:spPr>
          <a:xfrm>
            <a:off x="1106488" y="696913"/>
            <a:ext cx="4646612" cy="3486150"/>
          </a:xfrm>
          <a:prstGeom prst="rect">
            <a:avLst/>
          </a:prstGeom>
          <a:noFill/>
          <a:ln w="12700">
            <a:solidFill>
              <a:prstClr val="black"/>
            </a:solidFill>
          </a:ln>
        </p:spPr>
        <p:txBody>
          <a:bodyPr vert="horz" lIns="93179" tIns="46590" rIns="93179" bIns="46590" rtlCol="0" anchor="ctr"/>
          <a:lstStyle/>
          <a:p>
            <a:pPr lvl="0"/>
            <a:endParaRPr lang="en-US" noProof="0"/>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3179" tIns="46590" rIns="93179" bIns="4659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3179" tIns="46590" rIns="93179" bIns="4659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3179" tIns="46590" rIns="93179" bIns="46590" rtlCol="0" anchor="b"/>
          <a:lstStyle>
            <a:lvl1pPr algn="r" fontAlgn="auto">
              <a:spcBef>
                <a:spcPts val="0"/>
              </a:spcBef>
              <a:spcAft>
                <a:spcPts val="0"/>
              </a:spcAft>
              <a:defRPr sz="1200">
                <a:latin typeface="+mn-lt"/>
                <a:cs typeface="+mn-cs"/>
              </a:defRPr>
            </a:lvl1pPr>
          </a:lstStyle>
          <a:p>
            <a:pPr>
              <a:defRPr/>
            </a:pPr>
            <a:fld id="{180FDDB8-901D-4D46-A4E8-DCBCC8570ABF}" type="slidenum">
              <a:rPr lang="en-US"/>
              <a:pPr>
                <a:defRPr/>
              </a:pPr>
              <a:t>‹#›</a:t>
            </a:fld>
            <a:endParaRPr lang="en-US"/>
          </a:p>
        </p:txBody>
      </p:sp>
    </p:spTree>
    <p:extLst>
      <p:ext uri="{BB962C8B-B14F-4D97-AF65-F5344CB8AC3E}">
        <p14:creationId xmlns:p14="http://schemas.microsoft.com/office/powerpoint/2010/main" val="33465200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340546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information in the table to</a:t>
            </a:r>
          </a:p>
          <a:p>
            <a:r>
              <a:rPr lang="en-US" dirty="0"/>
              <a:t>calculate Jill’s marginal cost and average</a:t>
            </a:r>
          </a:p>
          <a:p>
            <a:r>
              <a:rPr lang="en-US" dirty="0"/>
              <a:t>total cost of producing pizzas. For the first</a:t>
            </a:r>
          </a:p>
          <a:p>
            <a:r>
              <a:rPr lang="en-US" dirty="0"/>
              <a:t>two workers hired, the marginal product of</a:t>
            </a:r>
          </a:p>
          <a:p>
            <a:r>
              <a:rPr lang="en-US" dirty="0"/>
              <a:t>labor is increasing, which causes the marginal</a:t>
            </a:r>
          </a:p>
          <a:p>
            <a:r>
              <a:rPr lang="en-US" dirty="0"/>
              <a:t>cost of production to fall. For the last</a:t>
            </a:r>
          </a:p>
          <a:p>
            <a:r>
              <a:rPr lang="en-US" dirty="0"/>
              <a:t>four workers hired, the marginal product</a:t>
            </a:r>
          </a:p>
          <a:p>
            <a:r>
              <a:rPr lang="en-US" dirty="0"/>
              <a:t>of labor is falling, which causes the marginal</a:t>
            </a:r>
          </a:p>
          <a:p>
            <a:r>
              <a:rPr lang="en-US" dirty="0"/>
              <a:t>cost of production to increase. Therefore,</a:t>
            </a:r>
          </a:p>
          <a:p>
            <a:r>
              <a:rPr lang="en-US" dirty="0"/>
              <a:t>the marginal cost curve falls and then</a:t>
            </a:r>
          </a:p>
          <a:p>
            <a:r>
              <a:rPr lang="en-US" dirty="0"/>
              <a:t>rises—that is, has a U shape—because the</a:t>
            </a:r>
          </a:p>
          <a:p>
            <a:r>
              <a:rPr lang="en-US" dirty="0"/>
              <a:t>marginal product of labor rises and then</a:t>
            </a:r>
          </a:p>
          <a:p>
            <a:r>
              <a:rPr lang="en-US" dirty="0"/>
              <a:t>falls. As long as marginal cost is below average</a:t>
            </a:r>
          </a:p>
          <a:p>
            <a:r>
              <a:rPr lang="en-US" dirty="0"/>
              <a:t>total cost, average total cost will be falling.</a:t>
            </a:r>
          </a:p>
          <a:p>
            <a:r>
              <a:rPr lang="en-US" dirty="0"/>
              <a:t>When marginal cost is above average</a:t>
            </a:r>
          </a:p>
          <a:p>
            <a:r>
              <a:rPr lang="en-US" dirty="0"/>
              <a:t>total cost, average total cost will be rising.</a:t>
            </a:r>
          </a:p>
          <a:p>
            <a:r>
              <a:rPr lang="en-US" dirty="0"/>
              <a:t>The relationship between marginal cost and</a:t>
            </a:r>
          </a:p>
          <a:p>
            <a:r>
              <a:rPr lang="en-US" dirty="0"/>
              <a:t>average total cost explains why the average</a:t>
            </a:r>
          </a:p>
          <a:p>
            <a:r>
              <a:rPr lang="en-US" dirty="0"/>
              <a:t>total cost curve also has a U shape.</a:t>
            </a:r>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246574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Jill’s costs of making pizzas are shown in</a:t>
            </a:r>
          </a:p>
          <a:p>
            <a:r>
              <a:rPr lang="en-US" dirty="0"/>
              <a:t>the table and plotted in the graph. Notice</a:t>
            </a:r>
          </a:p>
          <a:p>
            <a:r>
              <a:rPr lang="en-US" dirty="0"/>
              <a:t>three important facts about the graph:</a:t>
            </a:r>
          </a:p>
          <a:p>
            <a:r>
              <a:rPr lang="en-US" dirty="0"/>
              <a:t>(1) The marginal cost (</a:t>
            </a:r>
            <a:r>
              <a:rPr lang="en-US" i="1" dirty="0"/>
              <a:t>MC</a:t>
            </a:r>
            <a:r>
              <a:rPr lang="en-US" dirty="0"/>
              <a:t>), average total</a:t>
            </a:r>
          </a:p>
          <a:p>
            <a:r>
              <a:rPr lang="en-US" dirty="0"/>
              <a:t>cost (</a:t>
            </a:r>
            <a:r>
              <a:rPr lang="en-US" i="1" dirty="0"/>
              <a:t>ATC</a:t>
            </a:r>
            <a:r>
              <a:rPr lang="en-US" dirty="0"/>
              <a:t>), and average variable cost (</a:t>
            </a:r>
            <a:r>
              <a:rPr lang="en-US" i="1" dirty="0"/>
              <a:t>AVC</a:t>
            </a:r>
            <a:r>
              <a:rPr lang="en-US" dirty="0"/>
              <a:t>)</a:t>
            </a:r>
          </a:p>
          <a:p>
            <a:r>
              <a:rPr lang="en-US" dirty="0"/>
              <a:t>curves are all U shaped, and the marginal</a:t>
            </a:r>
          </a:p>
          <a:p>
            <a:r>
              <a:rPr lang="en-US" dirty="0"/>
              <a:t>cost curve intersects both the average variable</a:t>
            </a:r>
          </a:p>
          <a:p>
            <a:r>
              <a:rPr lang="en-US" dirty="0"/>
              <a:t>cost curve and the average total cost</a:t>
            </a:r>
          </a:p>
          <a:p>
            <a:r>
              <a:rPr lang="en-US" dirty="0"/>
              <a:t>curve at their minimum points. (2) As output</a:t>
            </a:r>
          </a:p>
          <a:p>
            <a:r>
              <a:rPr lang="en-US" dirty="0"/>
              <a:t>increases, average fixed cost (</a:t>
            </a:r>
            <a:r>
              <a:rPr lang="en-US" i="1" dirty="0"/>
              <a:t>AFC</a:t>
            </a:r>
            <a:r>
              <a:rPr lang="en-US" dirty="0"/>
              <a:t>) gets</a:t>
            </a:r>
          </a:p>
          <a:p>
            <a:r>
              <a:rPr lang="en-US" dirty="0"/>
              <a:t>smaller and smaller. (3) As output increases,</a:t>
            </a:r>
          </a:p>
          <a:p>
            <a:r>
              <a:rPr lang="en-US" dirty="0"/>
              <a:t>the difference between average total cost</a:t>
            </a:r>
          </a:p>
          <a:p>
            <a:r>
              <a:rPr lang="en-US" dirty="0"/>
              <a:t>and average variable cost decreases. Make</a:t>
            </a:r>
          </a:p>
          <a:p>
            <a:r>
              <a:rPr lang="en-US" dirty="0"/>
              <a:t>sure you can explain why each of these</a:t>
            </a:r>
          </a:p>
          <a:p>
            <a:r>
              <a:rPr lang="en-US" dirty="0"/>
              <a:t>three facts is true. You should spend time</a:t>
            </a:r>
          </a:p>
          <a:p>
            <a:r>
              <a:rPr lang="en-US" dirty="0"/>
              <a:t>becoming familiar with this graph because</a:t>
            </a:r>
          </a:p>
          <a:p>
            <a:r>
              <a:rPr lang="en-US" dirty="0"/>
              <a:t>it is one of the most important graphs in</a:t>
            </a:r>
          </a:p>
          <a:p>
            <a:r>
              <a:rPr lang="en-US" dirty="0"/>
              <a:t>microeconomics.</a:t>
            </a:r>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2903365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Jill’s costs of making pizzas are shown in</a:t>
            </a:r>
          </a:p>
          <a:p>
            <a:r>
              <a:rPr lang="en-US" dirty="0"/>
              <a:t>the table and plotted in the graph. Notice</a:t>
            </a:r>
          </a:p>
          <a:p>
            <a:r>
              <a:rPr lang="en-US" dirty="0"/>
              <a:t>three important facts about the graph:</a:t>
            </a:r>
          </a:p>
          <a:p>
            <a:r>
              <a:rPr lang="en-US" dirty="0"/>
              <a:t>(1) The marginal cost (</a:t>
            </a:r>
            <a:r>
              <a:rPr lang="en-US" i="1" dirty="0"/>
              <a:t>MC</a:t>
            </a:r>
            <a:r>
              <a:rPr lang="en-US" dirty="0"/>
              <a:t>), average total</a:t>
            </a:r>
          </a:p>
          <a:p>
            <a:r>
              <a:rPr lang="en-US" dirty="0"/>
              <a:t>cost (</a:t>
            </a:r>
            <a:r>
              <a:rPr lang="en-US" i="1" dirty="0"/>
              <a:t>ATC</a:t>
            </a:r>
            <a:r>
              <a:rPr lang="en-US" dirty="0"/>
              <a:t>), and average variable cost (</a:t>
            </a:r>
            <a:r>
              <a:rPr lang="en-US" i="1" dirty="0"/>
              <a:t>AVC</a:t>
            </a:r>
            <a:r>
              <a:rPr lang="en-US" dirty="0"/>
              <a:t>)</a:t>
            </a:r>
          </a:p>
          <a:p>
            <a:r>
              <a:rPr lang="en-US" dirty="0"/>
              <a:t>curves are all U shaped, and the marginal</a:t>
            </a:r>
          </a:p>
          <a:p>
            <a:r>
              <a:rPr lang="en-US" dirty="0"/>
              <a:t>cost curve intersects both the average variable</a:t>
            </a:r>
          </a:p>
          <a:p>
            <a:r>
              <a:rPr lang="en-US" dirty="0"/>
              <a:t>cost curve and the average total cost</a:t>
            </a:r>
          </a:p>
          <a:p>
            <a:r>
              <a:rPr lang="en-US" dirty="0"/>
              <a:t>curve at their minimum points. (2) As output</a:t>
            </a:r>
          </a:p>
          <a:p>
            <a:r>
              <a:rPr lang="en-US" dirty="0"/>
              <a:t>increases, average fixed cost (</a:t>
            </a:r>
            <a:r>
              <a:rPr lang="en-US" i="1" dirty="0"/>
              <a:t>AFC</a:t>
            </a:r>
            <a:r>
              <a:rPr lang="en-US" dirty="0"/>
              <a:t>) gets</a:t>
            </a:r>
          </a:p>
          <a:p>
            <a:r>
              <a:rPr lang="en-US" dirty="0"/>
              <a:t>smaller and smaller. (3) As output increases,</a:t>
            </a:r>
          </a:p>
          <a:p>
            <a:r>
              <a:rPr lang="en-US" dirty="0"/>
              <a:t>the difference between average total cost</a:t>
            </a:r>
          </a:p>
          <a:p>
            <a:r>
              <a:rPr lang="en-US" dirty="0"/>
              <a:t>and average variable cost decreases. Make</a:t>
            </a:r>
          </a:p>
          <a:p>
            <a:r>
              <a:rPr lang="en-US" dirty="0"/>
              <a:t>sure you can explain why each of these</a:t>
            </a:r>
          </a:p>
          <a:p>
            <a:r>
              <a:rPr lang="en-US" dirty="0"/>
              <a:t>three facts is true. You should spend time</a:t>
            </a:r>
          </a:p>
          <a:p>
            <a:r>
              <a:rPr lang="en-US" dirty="0"/>
              <a:t>becoming familiar with this graph because</a:t>
            </a:r>
          </a:p>
          <a:p>
            <a:r>
              <a:rPr lang="en-US" dirty="0"/>
              <a:t>it is one of the most important graphs in</a:t>
            </a:r>
          </a:p>
          <a:p>
            <a:r>
              <a:rPr lang="en-US" dirty="0"/>
              <a:t>microeconomics.</a:t>
            </a:r>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val="290406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small car company expects to sell only</a:t>
            </a:r>
          </a:p>
          <a:p>
            <a:r>
              <a:rPr lang="en-US" dirty="0"/>
              <a:t>20,000 cars per year, it will be able to produce</a:t>
            </a:r>
          </a:p>
          <a:p>
            <a:r>
              <a:rPr lang="en-US" dirty="0"/>
              <a:t>cars at the lowest average cost of $52,000 per</a:t>
            </a:r>
          </a:p>
          <a:p>
            <a:r>
              <a:rPr lang="en-US" dirty="0"/>
              <a:t>car if it builds the small factory represented</a:t>
            </a:r>
          </a:p>
          <a:p>
            <a:r>
              <a:rPr lang="en-US" dirty="0"/>
              <a:t>by the </a:t>
            </a:r>
            <a:r>
              <a:rPr lang="en-US" i="1" dirty="0"/>
              <a:t>ATC </a:t>
            </a:r>
            <a:r>
              <a:rPr lang="en-US" dirty="0"/>
              <a:t>curve on the left of the figure.</a:t>
            </a:r>
          </a:p>
          <a:p>
            <a:r>
              <a:rPr lang="en-US" dirty="0"/>
              <a:t>A larger factory will be able to produce 200,000</a:t>
            </a:r>
          </a:p>
          <a:p>
            <a:r>
              <a:rPr lang="en-US" dirty="0"/>
              <a:t>cars per year at a lower cost of $27,000 per car.</a:t>
            </a:r>
          </a:p>
          <a:p>
            <a:r>
              <a:rPr lang="en-US" dirty="0"/>
              <a:t>An automobile factory producing 200,000</a:t>
            </a:r>
          </a:p>
          <a:p>
            <a:r>
              <a:rPr lang="en-US" dirty="0"/>
              <a:t>cars per year and a factory producing 400,000</a:t>
            </a:r>
          </a:p>
          <a:p>
            <a:r>
              <a:rPr lang="en-US" dirty="0"/>
              <a:t>cars per year will experience constant returns</a:t>
            </a:r>
          </a:p>
          <a:p>
            <a:r>
              <a:rPr lang="en-US" dirty="0"/>
              <a:t>to scale and have the same average cost. An</a:t>
            </a:r>
          </a:p>
          <a:p>
            <a:r>
              <a:rPr lang="en-US" dirty="0"/>
              <a:t>automobile factory assembling 200,000 cars</a:t>
            </a:r>
          </a:p>
          <a:p>
            <a:r>
              <a:rPr lang="en-US" dirty="0"/>
              <a:t>per year will have reached minimum efficient</a:t>
            </a:r>
          </a:p>
          <a:p>
            <a:r>
              <a:rPr lang="en-US" dirty="0"/>
              <a:t>scale. Very large automobile factories will experience</a:t>
            </a:r>
          </a:p>
          <a:p>
            <a:r>
              <a:rPr lang="en-US" dirty="0"/>
              <a:t>diseconomies of scale, and their average</a:t>
            </a:r>
          </a:p>
          <a:p>
            <a:r>
              <a:rPr lang="en-US" dirty="0"/>
              <a:t>costs will rise as production increases</a:t>
            </a:r>
          </a:p>
          <a:p>
            <a:r>
              <a:rPr lang="en-US" dirty="0"/>
              <a:t>beyond 400,000 cars per year.</a:t>
            </a:r>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14</a:t>
            </a:fld>
            <a:endParaRPr lang="en-US"/>
          </a:p>
        </p:txBody>
      </p:sp>
    </p:spTree>
    <p:extLst>
      <p:ext uri="{BB962C8B-B14F-4D97-AF65-F5344CB8AC3E}">
        <p14:creationId xmlns:p14="http://schemas.microsoft.com/office/powerpoint/2010/main" val="388319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small car company expects to sell only</a:t>
            </a:r>
          </a:p>
          <a:p>
            <a:r>
              <a:rPr lang="en-US" dirty="0"/>
              <a:t>20,000 cars per year, it will be able to produce</a:t>
            </a:r>
          </a:p>
          <a:p>
            <a:r>
              <a:rPr lang="en-US" dirty="0"/>
              <a:t>cars at the lowest average cost of $52,000 per</a:t>
            </a:r>
          </a:p>
          <a:p>
            <a:r>
              <a:rPr lang="en-US" dirty="0"/>
              <a:t>car if it builds the small factory represented</a:t>
            </a:r>
          </a:p>
          <a:p>
            <a:r>
              <a:rPr lang="en-US" dirty="0"/>
              <a:t>by the </a:t>
            </a:r>
            <a:r>
              <a:rPr lang="en-US" i="1" dirty="0"/>
              <a:t>ATC </a:t>
            </a:r>
            <a:r>
              <a:rPr lang="en-US" dirty="0"/>
              <a:t>curve on the left of the figure.</a:t>
            </a:r>
          </a:p>
          <a:p>
            <a:r>
              <a:rPr lang="en-US" dirty="0"/>
              <a:t>A larger factory will be able to produce 200,000</a:t>
            </a:r>
          </a:p>
          <a:p>
            <a:r>
              <a:rPr lang="en-US" dirty="0"/>
              <a:t>cars per year at a lower cost of $27,000 per car.</a:t>
            </a:r>
          </a:p>
          <a:p>
            <a:r>
              <a:rPr lang="en-US" dirty="0"/>
              <a:t>An automobile factory producing 200,000</a:t>
            </a:r>
          </a:p>
          <a:p>
            <a:r>
              <a:rPr lang="en-US" dirty="0"/>
              <a:t>cars per year and a factory producing 400,000</a:t>
            </a:r>
          </a:p>
          <a:p>
            <a:r>
              <a:rPr lang="en-US" dirty="0"/>
              <a:t>cars per year will experience constant returns</a:t>
            </a:r>
          </a:p>
          <a:p>
            <a:r>
              <a:rPr lang="en-US" dirty="0"/>
              <a:t>to scale and have the same average cost. An</a:t>
            </a:r>
          </a:p>
          <a:p>
            <a:r>
              <a:rPr lang="en-US" dirty="0"/>
              <a:t>automobile factory assembling 200,000 cars</a:t>
            </a:r>
          </a:p>
          <a:p>
            <a:r>
              <a:rPr lang="en-US" dirty="0"/>
              <a:t>per year will have reached minimum efficient</a:t>
            </a:r>
          </a:p>
          <a:p>
            <a:r>
              <a:rPr lang="en-US" dirty="0"/>
              <a:t>scale. Very large automobile factories will experience</a:t>
            </a:r>
          </a:p>
          <a:p>
            <a:r>
              <a:rPr lang="en-US" dirty="0"/>
              <a:t>diseconomies of scale, and their average</a:t>
            </a:r>
          </a:p>
          <a:p>
            <a:r>
              <a:rPr lang="en-US" dirty="0"/>
              <a:t>costs will rise as production increases</a:t>
            </a:r>
          </a:p>
          <a:p>
            <a:r>
              <a:rPr lang="en-US" dirty="0"/>
              <a:t>beyond 400,000 cars per year.</a:t>
            </a:r>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15</a:t>
            </a:fld>
            <a:endParaRPr lang="en-US"/>
          </a:p>
        </p:txBody>
      </p:sp>
    </p:spTree>
    <p:extLst>
      <p:ext uri="{BB962C8B-B14F-4D97-AF65-F5344CB8AC3E}">
        <p14:creationId xmlns:p14="http://schemas.microsoft.com/office/powerpoint/2010/main" val="1517893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17</a:t>
            </a:fld>
            <a:endParaRPr lang="en-US"/>
          </a:p>
        </p:txBody>
      </p:sp>
    </p:spTree>
    <p:extLst>
      <p:ext uri="{BB962C8B-B14F-4D97-AF65-F5344CB8AC3E}">
        <p14:creationId xmlns:p14="http://schemas.microsoft.com/office/powerpoint/2010/main" val="338810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24</a:t>
            </a:fld>
            <a:endParaRPr lang="en-US"/>
          </a:p>
        </p:txBody>
      </p:sp>
    </p:spTree>
    <p:extLst>
      <p:ext uri="{BB962C8B-B14F-4D97-AF65-F5344CB8AC3E}">
        <p14:creationId xmlns:p14="http://schemas.microsoft.com/office/powerpoint/2010/main" val="8511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
        <p:nvSpPr>
          <p:cNvPr id="8" name="Title 4"/>
          <p:cNvSpPr>
            <a:spLocks noGrp="1"/>
          </p:cNvSpPr>
          <p:nvPr>
            <p:ph type="title"/>
          </p:nvPr>
        </p:nvSpPr>
        <p:spPr>
          <a:xfrm>
            <a:off x="0" y="0"/>
            <a:ext cx="9144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8839200" cy="5638800"/>
          </a:xfrm>
          <a:prstGeom prst="rect">
            <a:avLst/>
          </a:prstGeom>
        </p:spPr>
        <p:txBody>
          <a:bodyPr/>
          <a:lstStyle>
            <a:lvl1pPr marL="0" indent="0">
              <a:spcBef>
                <a:spcPts val="600"/>
              </a:spcBef>
              <a:defRPr sz="2200" i="0" baseline="0"/>
            </a:lvl1pPr>
          </a:lstStyle>
          <a:p>
            <a:pPr lvl="0"/>
            <a:r>
              <a:rPr lang="en-US" dirty="0"/>
              <a:t>Text-only content</a:t>
            </a:r>
          </a:p>
        </p:txBody>
      </p:sp>
    </p:spTree>
    <p:extLst>
      <p:ext uri="{BB962C8B-B14F-4D97-AF65-F5344CB8AC3E}">
        <p14:creationId xmlns:p14="http://schemas.microsoft.com/office/powerpoint/2010/main" val="376353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
        <p:nvSpPr>
          <p:cNvPr id="10" name="Title 4"/>
          <p:cNvSpPr>
            <a:spLocks noGrp="1"/>
          </p:cNvSpPr>
          <p:nvPr>
            <p:ph type="title"/>
          </p:nvPr>
        </p:nvSpPr>
        <p:spPr>
          <a:xfrm>
            <a:off x="0" y="0"/>
            <a:ext cx="9144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3962400" cy="5638800"/>
          </a:xfrm>
          <a:prstGeom prst="rect">
            <a:avLst/>
          </a:prstGeom>
        </p:spPr>
        <p:txBody>
          <a:bodyPr/>
          <a:lstStyle>
            <a:lvl1pPr marL="0" indent="0">
              <a:spcBef>
                <a:spcPts val="600"/>
              </a:spcBef>
              <a:defRPr sz="2200" i="0" baseline="0"/>
            </a:lvl1pPr>
          </a:lstStyle>
          <a:p>
            <a:pPr lvl="0"/>
            <a:r>
              <a:rPr lang="en-US" dirty="0"/>
              <a:t>Text with figure content</a:t>
            </a:r>
          </a:p>
        </p:txBody>
      </p:sp>
    </p:spTree>
    <p:extLst>
      <p:ext uri="{BB962C8B-B14F-4D97-AF65-F5344CB8AC3E}">
        <p14:creationId xmlns:p14="http://schemas.microsoft.com/office/powerpoint/2010/main" val="271732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tabl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a:solidFill>
                  <a:schemeClr val="tx1"/>
                </a:solidFill>
                <a:cs typeface="+mn-cs"/>
              </a:rPr>
              <a:pPr algn="r" fontAlgn="auto">
                <a:spcBef>
                  <a:spcPts val="0"/>
                </a:spcBef>
                <a:spcAft>
                  <a:spcPts val="0"/>
                </a:spcAft>
                <a:defRPr/>
              </a:pPr>
              <a:t>‹#›</a:t>
            </a:fld>
            <a:r>
              <a:rPr lang="en-US" sz="1200" dirty="0">
                <a:solidFill>
                  <a:schemeClr val="bg1"/>
                </a:solidFill>
                <a:cs typeface="+mn-cs"/>
              </a:rPr>
              <a:t> </a:t>
            </a:r>
          </a:p>
        </p:txBody>
      </p:sp>
      <p:sp>
        <p:nvSpPr>
          <p:cNvPr id="10" name="Title 4"/>
          <p:cNvSpPr>
            <a:spLocks noGrp="1"/>
          </p:cNvSpPr>
          <p:nvPr>
            <p:ph type="title"/>
          </p:nvPr>
        </p:nvSpPr>
        <p:spPr>
          <a:xfrm>
            <a:off x="0" y="0"/>
            <a:ext cx="9144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3962400" cy="5638800"/>
          </a:xfrm>
          <a:prstGeom prst="rect">
            <a:avLst/>
          </a:prstGeom>
        </p:spPr>
        <p:txBody>
          <a:bodyPr/>
          <a:lstStyle>
            <a:lvl1pPr marL="0" indent="0">
              <a:spcBef>
                <a:spcPts val="600"/>
              </a:spcBef>
              <a:defRPr sz="2200" i="0" baseline="0"/>
            </a:lvl1pPr>
          </a:lstStyle>
          <a:p>
            <a:pPr lvl="0"/>
            <a:r>
              <a:rPr lang="en-US" dirty="0"/>
              <a:t>Text with table content</a:t>
            </a:r>
          </a:p>
        </p:txBody>
      </p:sp>
    </p:spTree>
    <p:extLst>
      <p:ext uri="{BB962C8B-B14F-4D97-AF65-F5344CB8AC3E}">
        <p14:creationId xmlns:p14="http://schemas.microsoft.com/office/powerpoint/2010/main" val="3651795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34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5" y="6354234"/>
            <a:ext cx="2540000"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3588"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375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421701045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6"/>
            <a:ext cx="8196210" cy="4015497"/>
          </a:xfrm>
          <a:prstGeom prst="rect">
            <a:avLst/>
          </a:prstGeom>
        </p:spPr>
        <p:txBody>
          <a:bodyPr/>
          <a:lstStyle>
            <a:lvl1pPr marL="257175" indent="-257175">
              <a:buFont typeface="Lucida Grande"/>
              <a:buChar char="&gt;"/>
              <a:defRPr sz="1800" b="1" i="0" baseline="0">
                <a:solidFill>
                  <a:srgbClr val="4B2E83"/>
                </a:solidFill>
                <a:latin typeface="Open Sans"/>
                <a:cs typeface="Open Sans"/>
              </a:defRPr>
            </a:lvl1pPr>
            <a:lvl2pPr>
              <a:defRPr sz="1500" b="1" i="0" baseline="0">
                <a:solidFill>
                  <a:srgbClr val="4B2E83"/>
                </a:solidFill>
                <a:latin typeface="Open Sans"/>
                <a:cs typeface="Open Sans"/>
              </a:defRPr>
            </a:lvl2pPr>
            <a:lvl3pPr marL="857250" indent="-171450">
              <a:buSzPct val="100000"/>
              <a:buFont typeface="Lucida Grande"/>
              <a:buChar char="&gt;"/>
              <a:defRPr sz="1350" b="1" i="0" baseline="0">
                <a:solidFill>
                  <a:srgbClr val="4B2E83"/>
                </a:solidFill>
                <a:latin typeface="Open Sans"/>
                <a:cs typeface="Open Sans"/>
              </a:defRPr>
            </a:lvl3pPr>
            <a:lvl4pPr>
              <a:defRPr sz="1200" b="1" i="0" baseline="0">
                <a:solidFill>
                  <a:srgbClr val="4B2E83"/>
                </a:solidFill>
                <a:latin typeface="Open Sans"/>
                <a:cs typeface="Open Sans"/>
              </a:defRPr>
            </a:lvl4pPr>
            <a:lvl5pPr marL="1543050" indent="-171450">
              <a:buFont typeface="Lucida Grande"/>
              <a:buChar char="&gt;"/>
              <a:defRPr sz="105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71511"/>
            <a:ext cx="8183759" cy="991998"/>
          </a:xfrm>
          <a:prstGeom prst="rect">
            <a:avLst/>
          </a:prstGeom>
        </p:spPr>
        <p:txBody>
          <a:bodyPr anchor="b"/>
          <a:lstStyle>
            <a:lvl1pPr algn="l">
              <a:defRPr sz="225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69976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74638"/>
            <a:ext cx="7848600" cy="1143000"/>
          </a:xfrm>
          <a:prstGeom prst="rect">
            <a:avLst/>
          </a:prstGeom>
        </p:spPr>
        <p:txBody>
          <a:bodyPr/>
          <a:lstStyle>
            <a:lvl1pPr>
              <a:defRPr b="0">
                <a:solidFill>
                  <a:srgbClr val="00206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8200" y="1447800"/>
            <a:ext cx="7848600" cy="4525963"/>
          </a:xfrm>
          <a:prstGeom prst="rect">
            <a:avLst/>
          </a:prstGeom>
        </p:spPr>
        <p:txBody>
          <a:bodyPr/>
          <a:lstStyle>
            <a:lvl1pPr marL="457200" indent="-457200">
              <a:buFont typeface="+mj-lt"/>
              <a:buAutoNum type="alphaLcPeriod"/>
              <a:defRPr sz="2400" i="0">
                <a:latin typeface="Arial" panose="020B0604020202020204" pitchFamily="34" charset="0"/>
                <a:cs typeface="Arial" panose="020B0604020202020204" pitchFamily="34" charset="0"/>
              </a:defRPr>
            </a:lvl1pPr>
            <a:lvl2pPr marL="800100" indent="-342900">
              <a:buFont typeface="+mj-lt"/>
              <a:buAutoNum type="alphaLcPeriod"/>
              <a:defRPr sz="2000" i="0">
                <a:latin typeface="Arial" panose="020B0604020202020204" pitchFamily="34" charset="0"/>
                <a:cs typeface="Arial" panose="020B0604020202020204" pitchFamily="34" charset="0"/>
              </a:defRPr>
            </a:lvl2pPr>
            <a:lvl3pPr marL="1257300" indent="-342900">
              <a:buFont typeface="+mj-lt"/>
              <a:buAutoNum type="alphaLcPeriod"/>
              <a:defRPr sz="1800" i="0">
                <a:latin typeface="Arial" panose="020B0604020202020204" pitchFamily="34" charset="0"/>
                <a:cs typeface="Arial" panose="020B0604020202020204" pitchFamily="34" charset="0"/>
              </a:defRPr>
            </a:lvl3pPr>
            <a:lvl4pPr marL="1714500" indent="-342900">
              <a:buFont typeface="+mj-lt"/>
              <a:buAutoNum type="alphaLcPeriod"/>
              <a:defRPr sz="1800" i="0">
                <a:latin typeface="Arial" panose="020B0604020202020204" pitchFamily="34" charset="0"/>
                <a:cs typeface="Arial" panose="020B0604020202020204" pitchFamily="34" charset="0"/>
              </a:defRPr>
            </a:lvl4pPr>
            <a:lvl5pPr marL="2171700" indent="-342900">
              <a:buFont typeface="+mj-lt"/>
              <a:buAutoNum type="alphaLcPeriod"/>
              <a:defRPr sz="180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ChangeArrowheads="1"/>
          </p:cNvSpPr>
          <p:nvPr userDrawn="1"/>
        </p:nvSpPr>
        <p:spPr bwMode="auto">
          <a:xfrm>
            <a:off x="8386763" y="6629400"/>
            <a:ext cx="762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3A96D008-6778-4077-A097-294B4C7802BA}"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Tree>
    <p:extLst>
      <p:ext uri="{BB962C8B-B14F-4D97-AF65-F5344CB8AC3E}">
        <p14:creationId xmlns:p14="http://schemas.microsoft.com/office/powerpoint/2010/main" val="383742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73" r:id="rId2"/>
    <p:sldLayoutId id="2147483674" r:id="rId3"/>
    <p:sldLayoutId id="2147483698" r:id="rId4"/>
    <p:sldLayoutId id="2147483699" r:id="rId5"/>
    <p:sldLayoutId id="2147483700" r:id="rId6"/>
    <p:sldLayoutId id="2147483701" r:id="rId7"/>
  </p:sldLayoutIdLst>
  <p:txStyles>
    <p:titleStyle>
      <a:lvl1pPr algn="l" rtl="0" eaLnBrk="0" fontAlgn="base" hangingPunct="0">
        <a:spcBef>
          <a:spcPct val="0"/>
        </a:spcBef>
        <a:spcAft>
          <a:spcPct val="0"/>
        </a:spcAft>
        <a:defRPr sz="2400" b="1">
          <a:solidFill>
            <a:srgbClr val="194F8B"/>
          </a:solidFill>
          <a:latin typeface="+mj-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p:titleStyle>
    <p:body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5.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6.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0.png"/><Relationship Id="rId2" Type="http://schemas.openxmlformats.org/officeDocument/2006/relationships/slideLayout" Target="../slideLayouts/slideLayout2.xml"/><Relationship Id="rId16" Type="http://schemas.openxmlformats.org/officeDocument/2006/relationships/customXml" Target="../ink/ink1.xml"/><Relationship Id="rId1" Type="http://schemas.openxmlformats.org/officeDocument/2006/relationships/tags" Target="../tags/tag15.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notesSlide" Target="../notesSlides/notesSlide7.xml"/><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slideLayout" Target="../slideLayouts/slideLayout2.xml"/><Relationship Id="rId16" Type="http://schemas.openxmlformats.org/officeDocument/2006/relationships/image" Target="../media/image39.png"/><Relationship Id="rId1" Type="http://schemas.openxmlformats.org/officeDocument/2006/relationships/tags" Target="../tags/tag1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460.png"/><Relationship Id="rId5" Type="http://schemas.openxmlformats.org/officeDocument/2006/relationships/tags" Target="../tags/tag47.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3.png"/><Relationship Id="rId3" Type="http://schemas.openxmlformats.org/officeDocument/2006/relationships/notesSlide" Target="../notesSlides/notesSlide8.xml"/><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customXml" Target="../ink/ink2.xml"/><Relationship Id="rId2" Type="http://schemas.openxmlformats.org/officeDocument/2006/relationships/slideLayout" Target="../slideLayouts/slideLayout2.xml"/><Relationship Id="rId16" Type="http://schemas.openxmlformats.org/officeDocument/2006/relationships/image" Target="../media/image39.png"/><Relationship Id="rId1" Type="http://schemas.openxmlformats.org/officeDocument/2006/relationships/tags" Target="../tags/tag2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360.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4.png"/><Relationship Id="rId11" Type="http://schemas.openxmlformats.org/officeDocument/2006/relationships/image" Target="../media/image11.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6818" y="1742118"/>
            <a:ext cx="5782682" cy="1981317"/>
          </a:xfrm>
        </p:spPr>
        <p:txBody>
          <a:bodyPr/>
          <a:lstStyle/>
          <a:p>
            <a:r>
              <a:rPr lang="en-US" dirty="0">
                <a:solidFill>
                  <a:schemeClr val="tx1"/>
                </a:solidFill>
              </a:rPr>
              <a:t>Econ 200</a:t>
            </a:r>
            <a:br>
              <a:rPr lang="en-US" dirty="0">
                <a:solidFill>
                  <a:schemeClr val="tx1"/>
                </a:solidFill>
              </a:rPr>
            </a:br>
            <a:r>
              <a:rPr lang="en-US" dirty="0">
                <a:solidFill>
                  <a:schemeClr val="tx1"/>
                </a:solidFill>
              </a:rPr>
              <a:t>Module 4</a:t>
            </a:r>
            <a:br>
              <a:rPr lang="en-US" dirty="0">
                <a:solidFill>
                  <a:schemeClr val="tx1"/>
                </a:solidFill>
              </a:rPr>
            </a:br>
            <a:r>
              <a:rPr lang="en-US" dirty="0">
                <a:solidFill>
                  <a:schemeClr val="tx1"/>
                </a:solidFill>
              </a:rPr>
              <a:t>Lecture 11</a:t>
            </a:r>
          </a:p>
        </p:txBody>
      </p:sp>
    </p:spTree>
    <p:extLst>
      <p:ext uri="{BB962C8B-B14F-4D97-AF65-F5344CB8AC3E}">
        <p14:creationId xmlns:p14="http://schemas.microsoft.com/office/powerpoint/2010/main" val="3278468769"/>
      </p:ext>
    </p:extLst>
  </p:cSld>
  <p:clrMapOvr>
    <a:masterClrMapping/>
  </p:clrMapOvr>
  <mc:AlternateContent xmlns:mc="http://schemas.openxmlformats.org/markup-compatibility/2006" xmlns:p14="http://schemas.microsoft.com/office/powerpoint/2010/main">
    <mc:Choice Requires="p14">
      <p:transition spd="slow" p14:dur="2000" advTm="31944"/>
    </mc:Choice>
    <mc:Fallback xmlns="">
      <p:transition spd="slow" advTm="319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about Costs</a:t>
            </a:r>
          </a:p>
        </p:txBody>
      </p:sp>
      <p:sp>
        <p:nvSpPr>
          <p:cNvPr id="6" name="Text Placeholder 2"/>
          <p:cNvSpPr>
            <a:spLocks noGrp="1"/>
          </p:cNvSpPr>
          <p:nvPr>
            <p:ph type="body" sz="quarter" idx="11"/>
          </p:nvPr>
        </p:nvSpPr>
        <p:spPr>
          <a:xfrm>
            <a:off x="152400" y="838200"/>
            <a:ext cx="8839200" cy="2438400"/>
          </a:xfrm>
        </p:spPr>
        <p:txBody>
          <a:bodyPr/>
          <a:lstStyle/>
          <a:p>
            <a:pPr>
              <a:spcBef>
                <a:spcPts val="0"/>
              </a:spcBef>
              <a:spcAft>
                <a:spcPts val="1200"/>
              </a:spcAft>
            </a:pPr>
            <a:r>
              <a:rPr lang="en-US" dirty="0"/>
              <a:t>Observe that:</a:t>
            </a:r>
          </a:p>
          <a:p>
            <a:pPr marL="342900" indent="-342900">
              <a:spcBef>
                <a:spcPts val="0"/>
              </a:spcBef>
              <a:spcAft>
                <a:spcPts val="1200"/>
              </a:spcAft>
              <a:buFont typeface="Arial" pitchFamily="34" charset="0"/>
              <a:buChar char="•"/>
            </a:pPr>
            <a:r>
              <a:rPr lang="en-US" dirty="0"/>
              <a:t>In each row, </a:t>
            </a:r>
            <a:r>
              <a:rPr lang="en-US" i="1" dirty="0"/>
              <a:t>ATC = AFC + AVC.</a:t>
            </a:r>
          </a:p>
          <a:p>
            <a:pPr marL="342900" indent="-342900">
              <a:spcBef>
                <a:spcPts val="0"/>
              </a:spcBef>
              <a:spcAft>
                <a:spcPts val="1200"/>
              </a:spcAft>
              <a:buFont typeface="Arial" pitchFamily="34" charset="0"/>
              <a:buChar char="•"/>
            </a:pPr>
            <a:r>
              <a:rPr lang="en-US" dirty="0"/>
              <a:t>When </a:t>
            </a:r>
            <a:r>
              <a:rPr lang="en-US" i="1" dirty="0"/>
              <a:t>MC</a:t>
            </a:r>
            <a:r>
              <a:rPr lang="en-US" dirty="0"/>
              <a:t> is above </a:t>
            </a:r>
            <a:r>
              <a:rPr lang="en-US" i="1" dirty="0"/>
              <a:t>ATC</a:t>
            </a:r>
            <a:r>
              <a:rPr lang="en-US" dirty="0"/>
              <a:t>, </a:t>
            </a:r>
            <a:r>
              <a:rPr lang="en-US" i="1" dirty="0"/>
              <a:t>ATC</a:t>
            </a:r>
            <a:r>
              <a:rPr lang="en-US" dirty="0"/>
              <a:t> is rising..</a:t>
            </a:r>
          </a:p>
          <a:p>
            <a:pPr>
              <a:spcBef>
                <a:spcPts val="0"/>
              </a:spcBef>
              <a:spcAft>
                <a:spcPts val="1200"/>
              </a:spcAft>
            </a:pPr>
            <a:endParaRPr lang="en-US" dirty="0"/>
          </a:p>
          <a:p>
            <a:pPr>
              <a:spcBef>
                <a:spcPts val="0"/>
              </a:spcBef>
              <a:spcAft>
                <a:spcPts val="1200"/>
              </a:spcAft>
            </a:pPr>
            <a:endParaRPr lang="en-US" dirty="0"/>
          </a:p>
          <a:p>
            <a:endParaRPr lang="en-US" dirty="0"/>
          </a:p>
        </p:txBody>
      </p:sp>
      <p:pic>
        <p:nvPicPr>
          <p:cNvPr id="9" name="Picture 2"/>
          <p:cNvPicPr>
            <a:picLocks noChangeAspect="1" noChangeArrowheads="1"/>
          </p:cNvPicPr>
          <p:nvPr/>
        </p:nvPicPr>
        <p:blipFill>
          <a:blip r:embed="rId4" cstate="print"/>
          <a:srcRect/>
          <a:stretch>
            <a:fillRect/>
          </a:stretch>
        </p:blipFill>
        <p:spPr bwMode="auto">
          <a:xfrm>
            <a:off x="111983" y="3242709"/>
            <a:ext cx="8703631" cy="308189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29338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about Costs</a:t>
            </a:r>
          </a:p>
        </p:txBody>
      </p:sp>
      <p:sp>
        <p:nvSpPr>
          <p:cNvPr id="6" name="Text Placeholder 2"/>
          <p:cNvSpPr>
            <a:spLocks noGrp="1"/>
          </p:cNvSpPr>
          <p:nvPr>
            <p:ph type="body" sz="quarter" idx="11"/>
          </p:nvPr>
        </p:nvSpPr>
        <p:spPr>
          <a:xfrm>
            <a:off x="152400" y="838200"/>
            <a:ext cx="8839200" cy="2438400"/>
          </a:xfrm>
        </p:spPr>
        <p:txBody>
          <a:bodyPr/>
          <a:lstStyle/>
          <a:p>
            <a:pPr>
              <a:spcBef>
                <a:spcPts val="0"/>
              </a:spcBef>
              <a:spcAft>
                <a:spcPts val="1200"/>
              </a:spcAft>
            </a:pPr>
            <a:r>
              <a:rPr lang="en-US" dirty="0"/>
              <a:t>Observe that:</a:t>
            </a:r>
          </a:p>
          <a:p>
            <a:pPr marL="342900" indent="-342900">
              <a:spcBef>
                <a:spcPts val="0"/>
              </a:spcBef>
              <a:spcAft>
                <a:spcPts val="1200"/>
              </a:spcAft>
              <a:buFont typeface="Arial" pitchFamily="34" charset="0"/>
              <a:buChar char="•"/>
            </a:pPr>
            <a:r>
              <a:rPr lang="en-US" dirty="0"/>
              <a:t>When </a:t>
            </a:r>
            <a:r>
              <a:rPr lang="en-US" i="1" dirty="0"/>
              <a:t>MC</a:t>
            </a:r>
            <a:r>
              <a:rPr lang="en-US" dirty="0"/>
              <a:t> is above </a:t>
            </a:r>
            <a:r>
              <a:rPr lang="en-US" i="1" dirty="0"/>
              <a:t>ATC</a:t>
            </a:r>
            <a:r>
              <a:rPr lang="en-US" dirty="0"/>
              <a:t>, </a:t>
            </a:r>
            <a:r>
              <a:rPr lang="en-US" i="1" dirty="0"/>
              <a:t>ATC</a:t>
            </a:r>
            <a:r>
              <a:rPr lang="en-US" dirty="0"/>
              <a:t> is rising.</a:t>
            </a:r>
          </a:p>
          <a:p>
            <a:pPr marL="342900" indent="-342900">
              <a:spcBef>
                <a:spcPts val="0"/>
              </a:spcBef>
              <a:spcAft>
                <a:spcPts val="1200"/>
              </a:spcAft>
              <a:buFont typeface="Arial" pitchFamily="34" charset="0"/>
              <a:buChar char="•"/>
            </a:pPr>
            <a:r>
              <a:rPr lang="en-US" dirty="0"/>
              <a:t>The same is true for </a:t>
            </a:r>
            <a:r>
              <a:rPr lang="en-US" i="1" dirty="0"/>
              <a:t>MC</a:t>
            </a:r>
            <a:r>
              <a:rPr lang="en-US" dirty="0"/>
              <a:t> and </a:t>
            </a:r>
            <a:r>
              <a:rPr lang="en-US" i="1" dirty="0"/>
              <a:t>AVC</a:t>
            </a:r>
            <a:r>
              <a:rPr lang="en-US" dirty="0"/>
              <a:t>.</a:t>
            </a:r>
          </a:p>
          <a:p>
            <a:pPr>
              <a:spcBef>
                <a:spcPts val="0"/>
              </a:spcBef>
              <a:spcAft>
                <a:spcPts val="1200"/>
              </a:spcAft>
            </a:pPr>
            <a:endParaRPr lang="en-US" dirty="0"/>
          </a:p>
          <a:p>
            <a:pPr>
              <a:spcBef>
                <a:spcPts val="0"/>
              </a:spcBef>
              <a:spcAft>
                <a:spcPts val="1200"/>
              </a:spcAft>
            </a:pPr>
            <a:endParaRPr lang="en-US" dirty="0"/>
          </a:p>
          <a:p>
            <a:endParaRPr lang="en-US" dirty="0"/>
          </a:p>
        </p:txBody>
      </p:sp>
      <p:pic>
        <p:nvPicPr>
          <p:cNvPr id="9" name="Picture 2"/>
          <p:cNvPicPr>
            <a:picLocks noChangeAspect="1" noChangeArrowheads="1"/>
          </p:cNvPicPr>
          <p:nvPr/>
        </p:nvPicPr>
        <p:blipFill>
          <a:blip r:embed="rId4" cstate="print"/>
          <a:srcRect/>
          <a:stretch>
            <a:fillRect/>
          </a:stretch>
        </p:blipFill>
        <p:spPr bwMode="auto">
          <a:xfrm>
            <a:off x="111983" y="3242709"/>
            <a:ext cx="8703631" cy="308189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91098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Graphing the Various Cost Curves</a:t>
            </a:r>
          </a:p>
        </p:txBody>
      </p:sp>
      <p:sp>
        <p:nvSpPr>
          <p:cNvPr id="6" name="Text Placeholder 2"/>
          <p:cNvSpPr>
            <a:spLocks noGrp="1"/>
          </p:cNvSpPr>
          <p:nvPr>
            <p:ph type="body" sz="quarter" idx="11"/>
          </p:nvPr>
        </p:nvSpPr>
        <p:spPr>
          <a:xfrm>
            <a:off x="152400" y="838200"/>
            <a:ext cx="3276600" cy="5638800"/>
          </a:xfrm>
        </p:spPr>
        <p:txBody>
          <a:bodyPr/>
          <a:lstStyle/>
          <a:p>
            <a:pPr>
              <a:spcBef>
                <a:spcPts val="0"/>
              </a:spcBef>
              <a:spcAft>
                <a:spcPts val="1200"/>
              </a:spcAft>
            </a:pPr>
            <a:r>
              <a:rPr lang="en-US" dirty="0"/>
              <a:t>This results in both</a:t>
            </a:r>
            <a:br>
              <a:rPr lang="en-US" dirty="0"/>
            </a:br>
            <a:r>
              <a:rPr lang="en-US" i="1" dirty="0"/>
              <a:t>ATC </a:t>
            </a:r>
            <a:r>
              <a:rPr lang="en-US" dirty="0"/>
              <a:t>and </a:t>
            </a:r>
            <a:r>
              <a:rPr lang="en-US" i="1" dirty="0"/>
              <a:t>AVC </a:t>
            </a:r>
            <a:r>
              <a:rPr lang="en-US" dirty="0"/>
              <a:t>having their U-shaped curves.</a:t>
            </a:r>
          </a:p>
          <a:p>
            <a:pPr>
              <a:spcBef>
                <a:spcPts val="0"/>
              </a:spcBef>
              <a:spcAft>
                <a:spcPts val="1200"/>
              </a:spcAft>
            </a:pPr>
            <a:endParaRPr lang="en-US" dirty="0">
              <a:sym typeface="Wingdings" panose="05000000000000000000" pitchFamily="2" charset="2"/>
            </a:endParaRPr>
          </a:p>
          <a:p>
            <a:pPr>
              <a:spcBef>
                <a:spcPts val="0"/>
              </a:spcBef>
              <a:spcAft>
                <a:spcPts val="1200"/>
              </a:spcAft>
            </a:pPr>
            <a:r>
              <a:rPr lang="en-US" dirty="0">
                <a:sym typeface="Wingdings" panose="05000000000000000000" pitchFamily="2" charset="2"/>
              </a:rPr>
              <a:t></a:t>
            </a:r>
            <a:r>
              <a:rPr lang="en-US" dirty="0"/>
              <a:t>The </a:t>
            </a:r>
            <a:r>
              <a:rPr lang="en-US" i="1" dirty="0"/>
              <a:t>MC </a:t>
            </a:r>
            <a:r>
              <a:rPr lang="en-US" dirty="0"/>
              <a:t>curve cuts through each at its minimum point.</a:t>
            </a:r>
          </a:p>
          <a:p>
            <a:pPr>
              <a:spcBef>
                <a:spcPts val="0"/>
              </a:spcBef>
              <a:spcAft>
                <a:spcPts val="1200"/>
              </a:spcAft>
            </a:pPr>
            <a:endParaRPr lang="en-US" dirty="0"/>
          </a:p>
          <a:p>
            <a:pPr>
              <a:spcBef>
                <a:spcPts val="0"/>
              </a:spcBef>
              <a:spcAft>
                <a:spcPts val="1200"/>
              </a:spcAft>
            </a:pPr>
            <a:r>
              <a:rPr lang="en-US" dirty="0">
                <a:sym typeface="Wingdings" panose="05000000000000000000" pitchFamily="2" charset="2"/>
              </a:rPr>
              <a:t>ATC is vertical sum of AVC and AFC curves.</a:t>
            </a:r>
          </a:p>
          <a:p>
            <a:pPr>
              <a:spcBef>
                <a:spcPts val="0"/>
              </a:spcBef>
              <a:spcAft>
                <a:spcPts val="1200"/>
              </a:spcAft>
            </a:pPr>
            <a:endParaRPr lang="en-US" dirty="0"/>
          </a:p>
          <a:p>
            <a:pPr>
              <a:spcBef>
                <a:spcPts val="0"/>
              </a:spcBef>
              <a:spcAft>
                <a:spcPts val="1200"/>
              </a:spcAft>
            </a:pPr>
            <a:r>
              <a:rPr lang="en-US" dirty="0">
                <a:sym typeface="Wingdings" panose="05000000000000000000" pitchFamily="2" charset="2"/>
              </a:rPr>
              <a:t>T</a:t>
            </a:r>
            <a:r>
              <a:rPr lang="en-US" dirty="0"/>
              <a:t>he </a:t>
            </a:r>
            <a:r>
              <a:rPr lang="en-US" i="1" dirty="0"/>
              <a:t>ATC and AVC </a:t>
            </a:r>
            <a:r>
              <a:rPr lang="en-US" dirty="0"/>
              <a:t>curves converge.</a:t>
            </a:r>
          </a:p>
          <a:p>
            <a:endParaRPr lang="en-US" dirty="0"/>
          </a:p>
        </p:txBody>
      </p:sp>
      <p:sp>
        <p:nvSpPr>
          <p:cNvPr id="4" name="Text Placeholder 3"/>
          <p:cNvSpPr>
            <a:spLocks noGrp="1"/>
          </p:cNvSpPr>
          <p:nvPr>
            <p:ph type="body" sz="quarter" idx="4294967295"/>
          </p:nvPr>
        </p:nvSpPr>
        <p:spPr>
          <a:xfrm>
            <a:off x="5867400" y="5562600"/>
            <a:ext cx="2290763" cy="449263"/>
          </a:xfrm>
          <a:prstGeom prst="rect">
            <a:avLst/>
          </a:prstGeom>
        </p:spPr>
        <p:txBody>
          <a:bodyPr/>
          <a:lstStyle/>
          <a:p>
            <a:endParaRPr lang="en-US"/>
          </a:p>
        </p:txBody>
      </p:sp>
      <p:pic>
        <p:nvPicPr>
          <p:cNvPr id="9" name="Picture 8" descr="Fig11.5ppt1.gif"/>
          <p:cNvPicPr>
            <a:picLocks noChangeAspect="1"/>
          </p:cNvPicPr>
          <p:nvPr/>
        </p:nvPicPr>
        <p:blipFill>
          <a:blip r:embed="rId3" cstate="print"/>
          <a:srcRect/>
          <a:stretch>
            <a:fillRect/>
          </a:stretch>
        </p:blipFill>
        <p:spPr bwMode="auto">
          <a:xfrm>
            <a:off x="3048000" y="850273"/>
            <a:ext cx="6030478" cy="5531477"/>
          </a:xfrm>
          <a:prstGeom prst="rect">
            <a:avLst/>
          </a:prstGeom>
          <a:noFill/>
          <a:ln w="9525">
            <a:noFill/>
            <a:miter lim="800000"/>
            <a:headEnd/>
            <a:tailEnd/>
          </a:ln>
        </p:spPr>
      </p:pic>
      <p:pic>
        <p:nvPicPr>
          <p:cNvPr id="10" name="Picture 9" descr="Fig11.5ppt2.gif"/>
          <p:cNvPicPr>
            <a:picLocks noChangeAspect="1"/>
          </p:cNvPicPr>
          <p:nvPr/>
        </p:nvPicPr>
        <p:blipFill>
          <a:blip r:embed="rId4" cstate="print"/>
          <a:srcRect/>
          <a:stretch>
            <a:fillRect/>
          </a:stretch>
        </p:blipFill>
        <p:spPr bwMode="auto">
          <a:xfrm>
            <a:off x="3048000" y="850273"/>
            <a:ext cx="6030478" cy="5531477"/>
          </a:xfrm>
          <a:prstGeom prst="rect">
            <a:avLst/>
          </a:prstGeom>
          <a:noFill/>
          <a:ln w="9525">
            <a:noFill/>
            <a:miter lim="800000"/>
            <a:headEnd/>
            <a:tailEnd/>
          </a:ln>
        </p:spPr>
      </p:pic>
      <p:pic>
        <p:nvPicPr>
          <p:cNvPr id="11" name="Picture 10" descr="Fig11.5ppt4.gif"/>
          <p:cNvPicPr>
            <a:picLocks noChangeAspect="1"/>
          </p:cNvPicPr>
          <p:nvPr/>
        </p:nvPicPr>
        <p:blipFill>
          <a:blip r:embed="rId5" cstate="print"/>
          <a:srcRect/>
          <a:stretch>
            <a:fillRect/>
          </a:stretch>
        </p:blipFill>
        <p:spPr bwMode="auto">
          <a:xfrm>
            <a:off x="3048000" y="850273"/>
            <a:ext cx="6030478" cy="5531477"/>
          </a:xfrm>
          <a:prstGeom prst="rect">
            <a:avLst/>
          </a:prstGeom>
          <a:noFill/>
          <a:ln w="9525">
            <a:noFill/>
            <a:miter lim="800000"/>
            <a:headEnd/>
            <a:tailEnd/>
          </a:ln>
        </p:spPr>
      </p:pic>
      <p:pic>
        <p:nvPicPr>
          <p:cNvPr id="12" name="Picture 11" descr="Fig11.5ppt5.gif"/>
          <p:cNvPicPr>
            <a:picLocks noChangeAspect="1"/>
          </p:cNvPicPr>
          <p:nvPr/>
        </p:nvPicPr>
        <p:blipFill>
          <a:blip r:embed="rId6" cstate="print"/>
          <a:srcRect/>
          <a:stretch>
            <a:fillRect/>
          </a:stretch>
        </p:blipFill>
        <p:spPr bwMode="auto">
          <a:xfrm>
            <a:off x="3048000" y="850273"/>
            <a:ext cx="6030478" cy="5531477"/>
          </a:xfrm>
          <a:prstGeom prst="rect">
            <a:avLst/>
          </a:prstGeom>
          <a:noFill/>
          <a:ln w="9525">
            <a:noFill/>
            <a:miter lim="800000"/>
            <a:headEnd/>
            <a:tailEnd/>
          </a:ln>
        </p:spPr>
      </p:pic>
      <p:pic>
        <p:nvPicPr>
          <p:cNvPr id="13" name="Picture 12" descr="Fig11.5ppt7.gif"/>
          <p:cNvPicPr>
            <a:picLocks noChangeAspect="1"/>
          </p:cNvPicPr>
          <p:nvPr/>
        </p:nvPicPr>
        <p:blipFill>
          <a:blip r:embed="rId7" cstate="print"/>
          <a:srcRect/>
          <a:stretch>
            <a:fillRect/>
          </a:stretch>
        </p:blipFill>
        <p:spPr bwMode="auto">
          <a:xfrm>
            <a:off x="3048000" y="850273"/>
            <a:ext cx="6030478" cy="5531477"/>
          </a:xfrm>
          <a:prstGeom prst="rect">
            <a:avLst/>
          </a:prstGeom>
          <a:noFill/>
          <a:ln w="9525">
            <a:noFill/>
            <a:miter lim="800000"/>
            <a:headEnd/>
            <a:tailEnd/>
          </a:ln>
        </p:spPr>
      </p:pic>
      <p:pic>
        <p:nvPicPr>
          <p:cNvPr id="14" name="Picture 13" descr="Fig11.5ppt6.gif"/>
          <p:cNvPicPr>
            <a:picLocks noChangeAspect="1"/>
          </p:cNvPicPr>
          <p:nvPr/>
        </p:nvPicPr>
        <p:blipFill>
          <a:blip r:embed="rId8" cstate="print"/>
          <a:srcRect/>
          <a:stretch>
            <a:fillRect/>
          </a:stretch>
        </p:blipFill>
        <p:spPr bwMode="auto">
          <a:xfrm>
            <a:off x="3048000" y="850273"/>
            <a:ext cx="6030478" cy="5531477"/>
          </a:xfrm>
          <a:prstGeom prst="rect">
            <a:avLst/>
          </a:prstGeom>
          <a:noFill/>
          <a:ln w="9525">
            <a:noFill/>
            <a:miter lim="800000"/>
            <a:headEnd/>
            <a:tailEnd/>
          </a:ln>
        </p:spPr>
      </p:pic>
      <p:pic>
        <p:nvPicPr>
          <p:cNvPr id="15" name="Picture 14" descr="Fig11.5ppt3.gif"/>
          <p:cNvPicPr>
            <a:picLocks noChangeAspect="1"/>
          </p:cNvPicPr>
          <p:nvPr/>
        </p:nvPicPr>
        <p:blipFill>
          <a:blip r:embed="rId9" cstate="print"/>
          <a:srcRect/>
          <a:stretch>
            <a:fillRect/>
          </a:stretch>
        </p:blipFill>
        <p:spPr bwMode="auto">
          <a:xfrm>
            <a:off x="3048000" y="850273"/>
            <a:ext cx="6030478" cy="553147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15525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Run and Average Costs</a:t>
            </a:r>
          </a:p>
        </p:txBody>
      </p:sp>
      <p:sp>
        <p:nvSpPr>
          <p:cNvPr id="5" name="Text Placeholder 2"/>
          <p:cNvSpPr>
            <a:spLocks noGrp="1"/>
          </p:cNvSpPr>
          <p:nvPr>
            <p:ph type="body" sz="quarter" idx="11"/>
          </p:nvPr>
        </p:nvSpPr>
        <p:spPr/>
        <p:txBody>
          <a:bodyPr/>
          <a:lstStyle/>
          <a:p>
            <a:pPr>
              <a:spcBef>
                <a:spcPts val="0"/>
              </a:spcBef>
              <a:spcAft>
                <a:spcPts val="1200"/>
              </a:spcAft>
            </a:pPr>
            <a:r>
              <a:rPr lang="en-US" dirty="0"/>
              <a:t>Recall that the long run is a sufficiently long period of time that all costs are variable.</a:t>
            </a:r>
          </a:p>
          <a:p>
            <a:pPr>
              <a:spcBef>
                <a:spcPts val="0"/>
              </a:spcBef>
              <a:spcAft>
                <a:spcPts val="1200"/>
              </a:spcAft>
            </a:pPr>
            <a:r>
              <a:rPr lang="en-US" dirty="0"/>
              <a:t>So In the long run, there is no distinction between fixed and variable costs.</a:t>
            </a:r>
          </a:p>
          <a:p>
            <a:pPr>
              <a:spcBef>
                <a:spcPts val="0"/>
              </a:spcBef>
              <a:spcAft>
                <a:spcPts val="1200"/>
              </a:spcAft>
            </a:pPr>
            <a:endParaRPr lang="en-US" dirty="0"/>
          </a:p>
          <a:p>
            <a:pPr>
              <a:spcBef>
                <a:spcPts val="0"/>
              </a:spcBef>
              <a:spcAft>
                <a:spcPts val="1200"/>
              </a:spcAft>
            </a:pPr>
            <a:r>
              <a:rPr lang="en-US" dirty="0"/>
              <a:t>A </a:t>
            </a:r>
            <a:r>
              <a:rPr lang="en-US" b="1" dirty="0"/>
              <a:t>long-run average cost curve </a:t>
            </a:r>
            <a:r>
              <a:rPr lang="en-US" dirty="0"/>
              <a:t>shows the lowest cost at which a firm is able to produce a given quantity of output in the long run, when no inputs are fixed.</a:t>
            </a:r>
          </a:p>
        </p:txBody>
      </p:sp>
    </p:spTree>
    <p:custDataLst>
      <p:tags r:id="rId1"/>
    </p:custDataLst>
    <p:extLst>
      <p:ext uri="{BB962C8B-B14F-4D97-AF65-F5344CB8AC3E}">
        <p14:creationId xmlns:p14="http://schemas.microsoft.com/office/powerpoint/2010/main" val="113030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the Long Run Cost Curves</a:t>
            </a:r>
          </a:p>
        </p:txBody>
      </p:sp>
      <p:sp>
        <p:nvSpPr>
          <p:cNvPr id="6" name="Text Placeholder 2"/>
          <p:cNvSpPr>
            <a:spLocks noGrp="1"/>
          </p:cNvSpPr>
          <p:nvPr>
            <p:ph type="body" sz="quarter" idx="11"/>
          </p:nvPr>
        </p:nvSpPr>
        <p:spPr>
          <a:xfrm>
            <a:off x="152400" y="838200"/>
            <a:ext cx="2895600" cy="5791200"/>
          </a:xfrm>
        </p:spPr>
        <p:txBody>
          <a:bodyPr/>
          <a:lstStyle/>
          <a:p>
            <a:pPr>
              <a:spcBef>
                <a:spcPts val="0"/>
              </a:spcBef>
              <a:spcAft>
                <a:spcPts val="1200"/>
              </a:spcAft>
            </a:pPr>
            <a:endParaRPr lang="en-US" dirty="0"/>
          </a:p>
          <a:p>
            <a:pPr>
              <a:spcBef>
                <a:spcPts val="0"/>
              </a:spcBef>
              <a:spcAft>
                <a:spcPts val="1200"/>
              </a:spcAft>
            </a:pPr>
            <a:r>
              <a:rPr lang="en-US" dirty="0"/>
              <a:t>Here, a small car factory can produce at a lower average cost than a large one, for small quantities. For more output, a larger factory is more efficient.</a:t>
            </a:r>
          </a:p>
        </p:txBody>
      </p:sp>
      <p:pic>
        <p:nvPicPr>
          <p:cNvPr id="11266" name="Picture 2" descr="C:\Users\Paul\Dropbox\ECON 5e\Art From Fernando_For Digital\ch11\Figure 11_6\png\Figure_11_6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Paul\Dropbox\ECON 5e\Art From Fernando_For Digital\ch11\Figure 11_6\png\Figure_11_6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Users\Paul\Dropbox\ECON 5e\Art From Fernando_For Digital\ch11\Figure 11_6\png\Figure_11_6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C:\Users\Paul\Dropbox\ECON 5e\Art From Fernando_For Digital\ch11\Figure 11_6\png\Figure_11_6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C:\Users\Paul\Dropbox\ECON 5e\Art From Fernando_For Digital\ch11\Figure 11_6\png\Figure_11_6_4a.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71" name="Picture 7" descr="C:\Users\Paul\Dropbox\ECON 5e\Art From Fernando_For Digital\ch11\Figure 11_6\png\Figure_11_6_4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C:\Users\Paul\Dropbox\ECON 5e\Art From Fernando_For Digital\ch11\Figure 11_6\png\Figure_11_6_4c.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6915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26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26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26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26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127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127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1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Economies of Scale</a:t>
            </a:r>
          </a:p>
        </p:txBody>
      </p:sp>
      <p:sp>
        <p:nvSpPr>
          <p:cNvPr id="6" name="Text Placeholder 2"/>
          <p:cNvSpPr>
            <a:spLocks noGrp="1"/>
          </p:cNvSpPr>
          <p:nvPr>
            <p:ph type="body" sz="quarter" idx="11"/>
          </p:nvPr>
        </p:nvSpPr>
        <p:spPr>
          <a:xfrm>
            <a:off x="152400" y="838200"/>
            <a:ext cx="2590800" cy="5791200"/>
          </a:xfrm>
        </p:spPr>
        <p:txBody>
          <a:bodyPr/>
          <a:lstStyle/>
          <a:p>
            <a:pPr>
              <a:spcBef>
                <a:spcPts val="0"/>
              </a:spcBef>
              <a:spcAft>
                <a:spcPts val="1200"/>
              </a:spcAft>
            </a:pPr>
            <a:r>
              <a:rPr lang="en-US" dirty="0"/>
              <a:t>At low quantities, a firm might experience </a:t>
            </a:r>
            <a:r>
              <a:rPr lang="en-US" b="1" dirty="0"/>
              <a:t>economies of scale</a:t>
            </a:r>
            <a:r>
              <a:rPr lang="en-US" dirty="0"/>
              <a:t>.</a:t>
            </a:r>
          </a:p>
        </p:txBody>
      </p:sp>
      <p:pic>
        <p:nvPicPr>
          <p:cNvPr id="11266" name="Picture 2" descr="C:\Users\Paul\Dropbox\ECON 5e\Art From Fernando_For Digital\ch11\Figure 11_6\png\Figure_11_6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Paul\Dropbox\ECON 5e\Art From Fernando_For Digital\ch11\Figure 11_6\png\Figure_11_6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Users\Paul\Dropbox\ECON 5e\Art From Fernando_For Digital\ch11\Figure 11_6\png\Figure_11_6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C:\Users\Paul\Dropbox\ECON 5e\Art From Fernando_For Digital\ch11\Figure 11_6\png\Figure_11_6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C:\Users\Paul\Dropbox\ECON 5e\Art From Fernando_For Digital\ch11\Figure 11_6\png\Figure_11_6_4a.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71" name="Picture 7" descr="C:\Users\Paul\Dropbox\ECON 5e\Art From Fernando_For Digital\ch11\Figure 11_6\png\Figure_11_6_4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C:\Users\Paul\Dropbox\ECON 5e\Art From Fernando_For Digital\ch11\Figure 11_6\png\Figure_11_6_4c.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3551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26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26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26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26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127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127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1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Returns to Scale</a:t>
            </a:r>
          </a:p>
        </p:txBody>
      </p:sp>
      <p:sp>
        <p:nvSpPr>
          <p:cNvPr id="6" name="Text Placeholder 2"/>
          <p:cNvSpPr>
            <a:spLocks noGrp="1"/>
          </p:cNvSpPr>
          <p:nvPr>
            <p:ph type="body" sz="quarter" idx="11"/>
          </p:nvPr>
        </p:nvSpPr>
        <p:spPr>
          <a:xfrm>
            <a:off x="152400" y="838200"/>
            <a:ext cx="3200400" cy="5791200"/>
          </a:xfrm>
        </p:spPr>
        <p:txBody>
          <a:bodyPr/>
          <a:lstStyle/>
          <a:p>
            <a:pPr>
              <a:spcBef>
                <a:spcPts val="0"/>
              </a:spcBef>
              <a:spcAft>
                <a:spcPts val="1200"/>
              </a:spcAft>
            </a:pPr>
            <a:r>
              <a:rPr lang="en-US" dirty="0"/>
              <a:t>The lowest level of output at which all economies of scale are exhausted is known as the </a:t>
            </a:r>
            <a:r>
              <a:rPr lang="en-US" b="1" dirty="0"/>
              <a:t>minimum efficient scale</a:t>
            </a:r>
            <a:r>
              <a:rPr lang="en-US" dirty="0"/>
              <a:t>.</a:t>
            </a:r>
          </a:p>
          <a:p>
            <a:pPr>
              <a:spcBef>
                <a:spcPts val="0"/>
              </a:spcBef>
              <a:spcAft>
                <a:spcPts val="1200"/>
              </a:spcAft>
            </a:pPr>
            <a:endParaRPr lang="en-US" dirty="0"/>
          </a:p>
          <a:p>
            <a:pPr>
              <a:spcBef>
                <a:spcPts val="0"/>
              </a:spcBef>
              <a:spcAft>
                <a:spcPts val="1200"/>
              </a:spcAft>
            </a:pPr>
            <a:r>
              <a:rPr lang="en-US" dirty="0"/>
              <a:t>At some point, the firm experiences </a:t>
            </a:r>
            <a:r>
              <a:rPr lang="en-US" b="1" dirty="0"/>
              <a:t>constant returns to scale</a:t>
            </a:r>
            <a:r>
              <a:rPr lang="en-US" dirty="0"/>
              <a:t>.</a:t>
            </a:r>
          </a:p>
        </p:txBody>
      </p:sp>
      <p:pic>
        <p:nvPicPr>
          <p:cNvPr id="9" name="Picture 2" descr="C:\Users\Paul\Dropbox\ECON 5e\Art From Fernando_For Digital\ch11\Figure 11_6\png\Figure_11_6_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Paul\Dropbox\ECON 5e\Art From Fernando_For Digital\ch11\Figure 11_6\png\Figure_11_6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Paul\Dropbox\ECON 5e\Art From Fernando_For Digital\ch11\Figure 11_6\png\Figure_11_6_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Paul\Dropbox\ECON 5e\Art From Fernando_For Digital\ch11\Figure 11_6\png\Figure_11_6_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Paul\Dropbox\ECON 5e\Art From Fernando_For Digital\ch11\Figure 11_6\png\Figure_11_6_4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Paul\Dropbox\ECON 5e\Art From Fernando_For Digital\ch11\Figure 11_6\png\Figure_11_6_4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C:\Users\Paul\Dropbox\ECON 5e\Art From Fernando_For Digital\ch11\Figure 11_6\png\Figure_11_6_4c.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Paul\Dropbox\ECON 5e\Art From Fernando_For Digital\ch11\Figure 11_6\png\Figure_11_6_5.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C:\Users\Paul\Dropbox\ECON 5e\Art From Fernando_For Digital\ch11\Figure 11_6\png\Figure_11_6_5a.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C:\Users\Paul\Dropbox\ECON 5e\Art From Fernando_For Digital\ch11\Figure 11_6\png\Figure_11_6_7.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Paul\Dropbox\ECON 5e\Art From Fernando_For Digital\ch11\Figure 11_6\png\Figure_11_6_8.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C:\Users\Paul\Dropbox\ECON 5e\Art From Fernando_For Digital\ch11\Figure 11_6\png\Figure_11_6_9.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5" descr="C:\Users\Paul\Dropbox\ECON 5e\Art From Fernando_For Digital\ch11\Figure 11_6\png\Figure_11_6_10.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16">
            <p14:nvContentPartPr>
              <p14:cNvPr id="3" name="Ink 2">
                <a:extLst>
                  <a:ext uri="{FF2B5EF4-FFF2-40B4-BE49-F238E27FC236}">
                    <a16:creationId xmlns:a16="http://schemas.microsoft.com/office/drawing/2014/main" id="{C069117A-8BCF-488B-8760-3E32FAB70FCF}"/>
                  </a:ext>
                </a:extLst>
              </p14:cNvPr>
              <p14:cNvContentPartPr/>
              <p14:nvPr/>
            </p14:nvContentPartPr>
            <p14:xfrm>
              <a:off x="1818000" y="5158800"/>
              <a:ext cx="7920" cy="360"/>
            </p14:xfrm>
          </p:contentPart>
        </mc:Choice>
        <mc:Fallback>
          <p:pic>
            <p:nvPicPr>
              <p:cNvPr id="3" name="Ink 2">
                <a:extLst>
                  <a:ext uri="{FF2B5EF4-FFF2-40B4-BE49-F238E27FC236}">
                    <a16:creationId xmlns:a16="http://schemas.microsoft.com/office/drawing/2014/main" id="{C069117A-8BCF-488B-8760-3E32FAB70FCF}"/>
                  </a:ext>
                </a:extLst>
              </p:cNvPr>
              <p:cNvPicPr/>
              <p:nvPr/>
            </p:nvPicPr>
            <p:blipFill>
              <a:blip r:embed="rId17"/>
              <a:stretch>
                <a:fillRect/>
              </a:stretch>
            </p:blipFill>
            <p:spPr>
              <a:xfrm>
                <a:off x="1808640" y="5149440"/>
                <a:ext cx="26640" cy="19080"/>
              </a:xfrm>
              <a:prstGeom prst="rect">
                <a:avLst/>
              </a:prstGeom>
            </p:spPr>
          </p:pic>
        </mc:Fallback>
      </mc:AlternateContent>
    </p:spTree>
    <p:custDataLst>
      <p:tags r:id="rId1"/>
    </p:custDataLst>
    <p:extLst>
      <p:ext uri="{BB962C8B-B14F-4D97-AF65-F5344CB8AC3E}">
        <p14:creationId xmlns:p14="http://schemas.microsoft.com/office/powerpoint/2010/main" val="331700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Diseconomies of Scale</a:t>
            </a:r>
          </a:p>
        </p:txBody>
      </p:sp>
      <p:sp>
        <p:nvSpPr>
          <p:cNvPr id="6" name="Text Placeholder 2"/>
          <p:cNvSpPr>
            <a:spLocks noGrp="1"/>
          </p:cNvSpPr>
          <p:nvPr>
            <p:ph type="body" sz="quarter" idx="11"/>
          </p:nvPr>
        </p:nvSpPr>
        <p:spPr>
          <a:xfrm>
            <a:off x="152400" y="1679574"/>
            <a:ext cx="2895600" cy="4949825"/>
          </a:xfrm>
        </p:spPr>
        <p:txBody>
          <a:bodyPr/>
          <a:lstStyle/>
          <a:p>
            <a:pPr>
              <a:spcBef>
                <a:spcPts val="0"/>
              </a:spcBef>
              <a:spcAft>
                <a:spcPts val="1200"/>
              </a:spcAft>
            </a:pPr>
            <a:r>
              <a:rPr lang="en-US" dirty="0"/>
              <a:t>Eventually, firms might get so large that they experience </a:t>
            </a:r>
            <a:r>
              <a:rPr lang="en-US" b="1" dirty="0"/>
              <a:t>diseconomies of scale</a:t>
            </a:r>
            <a:r>
              <a:rPr lang="en-US" dirty="0"/>
              <a:t>.</a:t>
            </a:r>
          </a:p>
        </p:txBody>
      </p:sp>
      <p:pic>
        <p:nvPicPr>
          <p:cNvPr id="9" name="Picture 2" descr="C:\Users\Paul\Dropbox\ECON 5e\Art From Fernando_For Digital\ch11\Figure 11_6\png\Figure_11_6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Paul\Dropbox\ECON 5e\Art From Fernando_For Digital\ch11\Figure 11_6\png\Figure_11_6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Paul\Dropbox\ECON 5e\Art From Fernando_For Digital\ch11\Figure 11_6\png\Figure_11_6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Paul\Dropbox\ECON 5e\Art From Fernando_For Digital\ch11\Figure 11_6\png\Figure_11_6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Paul\Dropbox\ECON 5e\Art From Fernando_For Digital\ch11\Figure 11_6\png\Figure_11_6_4a.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Paul\Dropbox\ECON 5e\Art From Fernando_For Digital\ch11\Figure 11_6\png\Figure_11_6_4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C:\Users\Paul\Dropbox\ECON 5e\Art From Fernando_For Digital\ch11\Figure 11_6\png\Figure_11_6_4c.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Paul\Dropbox\ECON 5e\Art From Fernando_For Digital\ch11\Figure 11_6\png\Figure_11_6_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C:\Users\Paul\Dropbox\ECON 5e\Art From Fernando_For Digital\ch11\Figure 11_6\png\Figure_11_6_5a.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C:\Users\Paul\Dropbox\ECON 5e\Art From Fernando_For Digital\ch11\Figure 11_6\png\Figure_11_6_7.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Paul\Dropbox\ECON 5e\Art From Fernando_For Digital\ch11\Figure 11_6\png\Figure_11_6_8.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C:\Users\Paul\Dropbox\ECON 5e\Art From Fernando_For Digital\ch11\Figure 11_6\png\Figure_11_6_9.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5" descr="C:\Users\Paul\Dropbox\ECON 5e\Art From Fernando_For Digital\ch11\Figure 11_6\png\Figure_11_6_10.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310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838200" y="19050"/>
            <a:ext cx="7848600" cy="1143000"/>
          </a:xfrm>
        </p:spPr>
        <p:txBody>
          <a:bodyPr>
            <a:noAutofit/>
          </a:bodyPr>
          <a:lstStyle/>
          <a:p>
            <a:pPr algn="l"/>
            <a:r>
              <a:rPr lang="en-US" sz="2000" dirty="0"/>
              <a:t>Refer to the graph below. How much is the value of </a:t>
            </a:r>
            <a:r>
              <a:rPr lang="en-US" sz="2000" i="1" dirty="0"/>
              <a:t>total fixed cost  (Q=100, ATC=$58 and AVC=$34)</a:t>
            </a:r>
            <a:r>
              <a:rPr lang="en-US" sz="2000" dirty="0"/>
              <a:t>?</a:t>
            </a:r>
          </a:p>
        </p:txBody>
      </p:sp>
      <p:sp>
        <p:nvSpPr>
          <p:cNvPr id="3" name="TPAnswers"/>
          <p:cNvSpPr>
            <a:spLocks noGrp="1"/>
          </p:cNvSpPr>
          <p:nvPr>
            <p:ph type="body" idx="1"/>
            <p:custDataLst>
              <p:tags r:id="rId2"/>
            </p:custDataLst>
          </p:nvPr>
        </p:nvSpPr>
        <p:spPr>
          <a:xfrm>
            <a:off x="838200" y="4114800"/>
            <a:ext cx="7772400" cy="2743200"/>
          </a:xfrm>
        </p:spPr>
        <p:txBody>
          <a:bodyPr/>
          <a:lstStyle/>
          <a:p>
            <a:pPr marL="465138" lvl="1" indent="-465138">
              <a:buFontTx/>
              <a:buAutoNum type="alphaLcPeriod"/>
            </a:pPr>
            <a:r>
              <a:rPr lang="en-US" sz="2400" dirty="0"/>
              <a:t>2,400</a:t>
            </a:r>
          </a:p>
          <a:p>
            <a:pPr marL="465138" lvl="1" indent="-465138">
              <a:buFontTx/>
              <a:buAutoNum type="alphaLcPeriod"/>
            </a:pPr>
            <a:r>
              <a:rPr lang="en-US" sz="2400" dirty="0"/>
              <a:t>3,400</a:t>
            </a:r>
          </a:p>
          <a:p>
            <a:pPr marL="465138" lvl="1" indent="-465138">
              <a:buFontTx/>
              <a:buAutoNum type="alphaLcPeriod"/>
            </a:pPr>
            <a:r>
              <a:rPr lang="en-US" sz="2400" dirty="0"/>
              <a:t>5,800</a:t>
            </a:r>
          </a:p>
          <a:p>
            <a:pPr marL="465138" lvl="1" indent="-465138">
              <a:buFontTx/>
              <a:buAutoNum type="alphaLcPeriod"/>
            </a:pPr>
            <a:r>
              <a:rPr lang="en-US" sz="2400" dirty="0"/>
              <a:t>None of the above. Total fixed cost cannot be computed using this graph.</a:t>
            </a:r>
          </a:p>
        </p:txBody>
      </p:sp>
      <p:pic>
        <p:nvPicPr>
          <p:cNvPr id="6" name="Picture 6" descr="OS_perunit_cos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0975" y="1162050"/>
            <a:ext cx="483393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890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857250" y="0"/>
            <a:ext cx="7848600" cy="1143000"/>
          </a:xfrm>
        </p:spPr>
        <p:txBody>
          <a:bodyPr>
            <a:noAutofit/>
          </a:bodyPr>
          <a:lstStyle/>
          <a:p>
            <a:pPr algn="l"/>
            <a:r>
              <a:rPr lang="en-US" sz="2400" dirty="0"/>
              <a:t>Refer to the graph below. How much is the value of </a:t>
            </a:r>
            <a:r>
              <a:rPr lang="en-US" sz="2400" i="1" dirty="0"/>
              <a:t>total fixed cost</a:t>
            </a:r>
            <a:r>
              <a:rPr lang="en-US" sz="2400" dirty="0"/>
              <a:t>?</a:t>
            </a:r>
          </a:p>
        </p:txBody>
      </p:sp>
      <p:sp>
        <p:nvSpPr>
          <p:cNvPr id="3" name="TPAnswers"/>
          <p:cNvSpPr>
            <a:spLocks noGrp="1"/>
          </p:cNvSpPr>
          <p:nvPr>
            <p:ph type="body" idx="1"/>
            <p:custDataLst>
              <p:tags r:id="rId2"/>
            </p:custDataLst>
          </p:nvPr>
        </p:nvSpPr>
        <p:spPr>
          <a:xfrm>
            <a:off x="838200" y="4648200"/>
            <a:ext cx="7772400" cy="2209800"/>
          </a:xfrm>
        </p:spPr>
        <p:txBody>
          <a:bodyPr/>
          <a:lstStyle/>
          <a:p>
            <a:pPr marL="465138" lvl="1" indent="-465138">
              <a:buFontTx/>
              <a:buAutoNum type="alphaLcPeriod"/>
            </a:pPr>
            <a:r>
              <a:rPr lang="en-US" sz="2400" dirty="0"/>
              <a:t>2,400</a:t>
            </a:r>
          </a:p>
        </p:txBody>
      </p:sp>
      <p:pic>
        <p:nvPicPr>
          <p:cNvPr id="6" name="Picture 6" descr="OS_perunit_cos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1438275"/>
            <a:ext cx="483393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1970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342900" indent="-342900">
              <a:buAutoNum type="arabicPeriod"/>
            </a:pPr>
            <a:r>
              <a:rPr lang="en-US" dirty="0"/>
              <a:t>Marginal Costs</a:t>
            </a:r>
          </a:p>
          <a:p>
            <a:pPr marL="342900" indent="-342900">
              <a:buAutoNum type="arabicPeriod"/>
            </a:pPr>
            <a:r>
              <a:rPr lang="en-US" dirty="0"/>
              <a:t>Graphing Cost Curves</a:t>
            </a:r>
          </a:p>
          <a:p>
            <a:pPr marL="342900" indent="-342900">
              <a:buAutoNum type="arabicPeriod"/>
            </a:pPr>
            <a:r>
              <a:rPr lang="en-US" dirty="0"/>
              <a:t>Long Run Cost Curve</a:t>
            </a:r>
          </a:p>
          <a:p>
            <a:pPr marL="342900" indent="-342900">
              <a:buAutoNum type="arabicPeriod"/>
            </a:pPr>
            <a:r>
              <a:rPr lang="en-US" dirty="0"/>
              <a:t>Efficiencies of Scale in Production</a:t>
            </a:r>
          </a:p>
          <a:p>
            <a:pPr marL="0" indent="0">
              <a:buNone/>
            </a:pPr>
            <a:endParaRPr lang="en-US" dirty="0">
              <a:solidFill>
                <a:srgbClr val="7030A0"/>
              </a:solidFill>
            </a:endParaRPr>
          </a:p>
          <a:p>
            <a:pPr marL="0" indent="0">
              <a:buNone/>
            </a:pPr>
            <a:endParaRPr lang="en-US" dirty="0">
              <a:solidFill>
                <a:srgbClr val="7030A0"/>
              </a:solidFill>
            </a:endParaRPr>
          </a:p>
          <a:p>
            <a:pPr marL="0" indent="0">
              <a:buNone/>
            </a:pPr>
            <a:r>
              <a:rPr lang="en-US" dirty="0">
                <a:solidFill>
                  <a:srgbClr val="7030A0"/>
                </a:solidFill>
              </a:rPr>
              <a:t>Reading: </a:t>
            </a:r>
            <a:r>
              <a:rPr lang="en-US" dirty="0" err="1">
                <a:solidFill>
                  <a:srgbClr val="7030A0"/>
                </a:solidFill>
              </a:rPr>
              <a:t>Ch</a:t>
            </a:r>
            <a:r>
              <a:rPr lang="en-US" dirty="0">
                <a:solidFill>
                  <a:srgbClr val="7030A0"/>
                </a:solidFill>
              </a:rPr>
              <a:t> 12.6-12.8</a:t>
            </a:r>
          </a:p>
          <a:p>
            <a:pPr marL="0" indent="0">
              <a:buNone/>
            </a:pPr>
            <a:endParaRPr lang="en-US" dirty="0"/>
          </a:p>
        </p:txBody>
      </p:sp>
      <p:sp>
        <p:nvSpPr>
          <p:cNvPr id="3" name="Title 2"/>
          <p:cNvSpPr>
            <a:spLocks noGrp="1"/>
          </p:cNvSpPr>
          <p:nvPr>
            <p:ph type="title"/>
          </p:nvPr>
        </p:nvSpPr>
        <p:spPr/>
        <p:txBody>
          <a:bodyPr/>
          <a:lstStyle/>
          <a:p>
            <a:r>
              <a:rPr lang="en-US" dirty="0"/>
              <a:t>Outline	</a:t>
            </a:r>
          </a:p>
        </p:txBody>
      </p:sp>
    </p:spTree>
    <p:extLst>
      <p:ext uri="{BB962C8B-B14F-4D97-AF65-F5344CB8AC3E}">
        <p14:creationId xmlns:p14="http://schemas.microsoft.com/office/powerpoint/2010/main" val="2267330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OSG_fig10_4_table_cu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5037"/>
          <a:stretch/>
        </p:blipFill>
        <p:spPr bwMode="auto">
          <a:xfrm>
            <a:off x="1587500" y="1209675"/>
            <a:ext cx="31750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PQuestion"/>
          <p:cNvSpPr>
            <a:spLocks noGrp="1"/>
          </p:cNvSpPr>
          <p:nvPr>
            <p:ph type="title"/>
          </p:nvPr>
        </p:nvSpPr>
        <p:spPr/>
        <p:txBody>
          <a:bodyPr>
            <a:noAutofit/>
          </a:bodyPr>
          <a:lstStyle/>
          <a:p>
            <a:r>
              <a:rPr lang="en-US" sz="2400" dirty="0"/>
              <a:t>Refer to the table below.  What is the </a:t>
            </a:r>
            <a:r>
              <a:rPr lang="en-US" sz="2400" i="1" dirty="0"/>
              <a:t>marginal cost</a:t>
            </a:r>
            <a:r>
              <a:rPr lang="en-US" sz="2400" dirty="0"/>
              <a:t> of producing the first 625 copies when the wage is $50?</a:t>
            </a:r>
          </a:p>
        </p:txBody>
      </p:sp>
      <p:sp>
        <p:nvSpPr>
          <p:cNvPr id="3" name="TPAnswers"/>
          <p:cNvSpPr>
            <a:spLocks noGrp="1"/>
          </p:cNvSpPr>
          <p:nvPr>
            <p:ph type="body" idx="1"/>
            <p:custDataLst>
              <p:tags r:id="rId2"/>
            </p:custDataLst>
          </p:nvPr>
        </p:nvSpPr>
        <p:spPr>
          <a:xfrm>
            <a:off x="838200" y="4267200"/>
            <a:ext cx="7848600" cy="2590800"/>
          </a:xfrm>
        </p:spPr>
        <p:txBody>
          <a:bodyPr/>
          <a:lstStyle/>
          <a:p>
            <a:pPr marL="465138" lvl="1" indent="-465138">
              <a:buFontTx/>
              <a:buAutoNum type="alphaLcPeriod"/>
            </a:pPr>
            <a:r>
              <a:rPr lang="en-US" sz="2400" dirty="0"/>
              <a:t>Zero.</a:t>
            </a:r>
          </a:p>
          <a:p>
            <a:pPr marL="465138" lvl="1" indent="-465138">
              <a:buFontTx/>
              <a:buAutoNum type="alphaLcPeriod"/>
            </a:pPr>
            <a:r>
              <a:rPr lang="en-US" sz="2400" dirty="0"/>
              <a:t>$75.00.</a:t>
            </a:r>
          </a:p>
          <a:p>
            <a:pPr marL="465138" lvl="1" indent="-465138">
              <a:buFontTx/>
              <a:buAutoNum type="alphaLcPeriod"/>
            </a:pPr>
            <a:r>
              <a:rPr lang="en-US" sz="2400" dirty="0"/>
              <a:t>$0.08</a:t>
            </a:r>
          </a:p>
          <a:p>
            <a:pPr marL="465138" lvl="1" indent="-465138">
              <a:buFontTx/>
              <a:buAutoNum type="alphaLcPeriod"/>
            </a:pPr>
            <a:r>
              <a:rPr lang="en-US" sz="2400" dirty="0"/>
              <a:t>$625.</a:t>
            </a:r>
          </a:p>
        </p:txBody>
      </p:sp>
    </p:spTree>
    <p:custDataLst>
      <p:tags r:id="rId1"/>
    </p:custDataLst>
    <p:extLst>
      <p:ext uri="{BB962C8B-B14F-4D97-AF65-F5344CB8AC3E}">
        <p14:creationId xmlns:p14="http://schemas.microsoft.com/office/powerpoint/2010/main" val="2952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OSG_fig10_4_table_cu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5037"/>
          <a:stretch/>
        </p:blipFill>
        <p:spPr bwMode="auto">
          <a:xfrm>
            <a:off x="990600" y="1446213"/>
            <a:ext cx="31750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PQuestion"/>
          <p:cNvSpPr>
            <a:spLocks noGrp="1"/>
          </p:cNvSpPr>
          <p:nvPr>
            <p:ph type="title"/>
          </p:nvPr>
        </p:nvSpPr>
        <p:spPr/>
        <p:txBody>
          <a:bodyPr>
            <a:noAutofit/>
          </a:bodyPr>
          <a:lstStyle/>
          <a:p>
            <a:r>
              <a:rPr lang="en-US" sz="2400" dirty="0"/>
              <a:t>Refer to the table below.  What is the </a:t>
            </a:r>
            <a:r>
              <a:rPr lang="en-US" sz="2400" i="1" dirty="0"/>
              <a:t>marginal cost</a:t>
            </a:r>
            <a:r>
              <a:rPr lang="en-US" sz="2400" dirty="0"/>
              <a:t> of producing the first 625 copies when the wage is $50?</a:t>
            </a:r>
          </a:p>
        </p:txBody>
      </p:sp>
      <mc:AlternateContent xmlns:mc="http://schemas.openxmlformats.org/markup-compatibility/2006" xmlns:a14="http://schemas.microsoft.com/office/drawing/2010/main">
        <mc:Choice Requires="a14">
          <p:sp>
            <p:nvSpPr>
              <p:cNvPr id="3" name="TPAnswers"/>
              <p:cNvSpPr>
                <a:spLocks noGrp="1"/>
              </p:cNvSpPr>
              <p:nvPr>
                <p:ph type="body" idx="1"/>
                <p:custDataLst>
                  <p:tags r:id="rId2"/>
                </p:custDataLst>
              </p:nvPr>
            </p:nvSpPr>
            <p:spPr>
              <a:xfrm>
                <a:off x="838200" y="4419600"/>
                <a:ext cx="7848600" cy="2438400"/>
              </a:xfrm>
            </p:spPr>
            <p:txBody>
              <a:bodyPr/>
              <a:lstStyle/>
              <a:p>
                <a:pPr marL="0" lvl="1" indent="0">
                  <a:buNone/>
                </a:pPr>
                <a:endParaRPr lang="en-US" sz="2400" dirty="0"/>
              </a:p>
              <a:p>
                <a:pPr marL="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𝑀𝐶</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𝑇𝐶</m:t>
                          </m:r>
                        </m:num>
                        <m:den>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𝑄</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𝑉𝐶</m:t>
                          </m:r>
                        </m:num>
                        <m:den>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𝑄</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𝑤</m:t>
                          </m:r>
                        </m:num>
                        <m:den>
                          <m:r>
                            <a:rPr lang="en-US" sz="2400" b="0" i="1" smtClean="0">
                              <a:latin typeface="Cambria Math" panose="02040503050406030204" pitchFamily="18" charset="0"/>
                            </a:rPr>
                            <m:t>𝑀𝑃𝐿</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$50</m:t>
                          </m:r>
                        </m:num>
                        <m:den>
                          <m:r>
                            <a:rPr lang="en-US" sz="2400" b="0" i="1" smtClean="0">
                              <a:latin typeface="Cambria Math" panose="02040503050406030204" pitchFamily="18" charset="0"/>
                            </a:rPr>
                            <m:t>625</m:t>
                          </m:r>
                        </m:den>
                      </m:f>
                      <m:r>
                        <a:rPr lang="en-US" sz="2400" b="0" i="1" smtClean="0">
                          <a:latin typeface="Cambria Math" panose="02040503050406030204" pitchFamily="18" charset="0"/>
                        </a:rPr>
                        <m:t>=$0.08</m:t>
                      </m:r>
                    </m:oMath>
                  </m:oMathPara>
                </a14:m>
                <a:endParaRPr lang="en-US" sz="2400" dirty="0"/>
              </a:p>
            </p:txBody>
          </p:sp>
        </mc:Choice>
        <mc:Fallback xmlns="">
          <p:sp>
            <p:nvSpPr>
              <p:cNvPr id="3" name="TPAnswers"/>
              <p:cNvSpPr>
                <a:spLocks noGrp="1" noRot="1" noChangeAspect="1" noMove="1" noResize="1" noEditPoints="1" noAdjustHandles="1" noChangeArrowheads="1" noChangeShapeType="1" noTextEdit="1"/>
              </p:cNvSpPr>
              <p:nvPr>
                <p:ph type="body" idx="1"/>
                <p:custDataLst>
                  <p:tags r:id="rId5"/>
                </p:custDataLst>
              </p:nvPr>
            </p:nvSpPr>
            <p:spPr>
              <a:xfrm>
                <a:off x="838200" y="4419600"/>
                <a:ext cx="7848600" cy="2438400"/>
              </a:xfrm>
              <a:blipFill rotWithShape="0">
                <a:blip r:embed="rId6"/>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32631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838200" y="274638"/>
            <a:ext cx="7848600" cy="5059362"/>
          </a:xfrm>
        </p:spPr>
        <p:txBody>
          <a:bodyPr>
            <a:noAutofit/>
          </a:bodyPr>
          <a:lstStyle/>
          <a:p>
            <a:pPr algn="l"/>
            <a:r>
              <a:rPr lang="en-US" sz="2000" dirty="0"/>
              <a:t>Bruno produces 600 pizzas a week with one pizza oven. On average, each pizza costs $8 to produce. If Bruno buys another pizza oven, he could produce each pizza for $5 on average, but a third pizza oven would raise his average cost. Which of the following statements are TRUE?  </a:t>
            </a:r>
            <a:r>
              <a:rPr lang="en-US" sz="2000" b="1" dirty="0"/>
              <a:t>Select all that apply</a:t>
            </a:r>
            <a:r>
              <a:rPr lang="en-US" sz="2000" dirty="0"/>
              <a:t>.</a:t>
            </a:r>
            <a:br>
              <a:rPr lang="en-US" sz="2000" dirty="0"/>
            </a:br>
            <a:br>
              <a:rPr lang="en-US" sz="2000" dirty="0"/>
            </a:br>
            <a:r>
              <a:rPr lang="en-US" sz="2000" dirty="0"/>
              <a:t>A. In the long run, Bruno should buy another pizza oven.</a:t>
            </a:r>
            <a:br>
              <a:rPr lang="en-US" sz="2000" dirty="0"/>
            </a:br>
            <a:r>
              <a:rPr lang="en-US" sz="2000" dirty="0"/>
              <a:t>B. Bruno is experiencing diseconomies of scale.</a:t>
            </a:r>
            <a:br>
              <a:rPr lang="en-US" sz="2000" dirty="0"/>
            </a:br>
            <a:r>
              <a:rPr lang="en-US" sz="2000" dirty="0"/>
              <a:t>C. 600 pizzas and $8 is on Bruno's LRATC curve.</a:t>
            </a:r>
            <a:br>
              <a:rPr lang="en-US" sz="2000" dirty="0"/>
            </a:br>
            <a:r>
              <a:rPr lang="en-US" sz="2000" dirty="0"/>
              <a:t>D. 600 pizzas and $5 is on Bruno's LRATC curve.</a:t>
            </a:r>
          </a:p>
        </p:txBody>
      </p:sp>
    </p:spTree>
    <p:custDataLst>
      <p:tags r:id="rId1"/>
    </p:custDataLst>
    <p:extLst>
      <p:ext uri="{BB962C8B-B14F-4D97-AF65-F5344CB8AC3E}">
        <p14:creationId xmlns:p14="http://schemas.microsoft.com/office/powerpoint/2010/main" val="365814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838200" y="274638"/>
            <a:ext cx="7620000" cy="4830762"/>
          </a:xfrm>
        </p:spPr>
        <p:txBody>
          <a:bodyPr>
            <a:normAutofit/>
          </a:bodyPr>
          <a:lstStyle/>
          <a:p>
            <a:pPr algn="l"/>
            <a:r>
              <a:rPr lang="en-US" sz="2200" dirty="0"/>
              <a:t>Bruno produces 600 pizzas a week with one pizza oven. On average, each pizza costs $8 to produce. If Bruno buys another pizza oven, he could produce each pizza for $5 on average, but a third pizza oven would raise his average cost. Which of the following statements are TRUE?  </a:t>
            </a:r>
            <a:r>
              <a:rPr lang="en-US" sz="2200" b="1" dirty="0"/>
              <a:t>Select all that apply</a:t>
            </a:r>
            <a:r>
              <a:rPr lang="en-US" sz="2200" dirty="0"/>
              <a:t>.</a:t>
            </a:r>
            <a:br>
              <a:rPr lang="en-US" sz="2200" dirty="0"/>
            </a:br>
            <a:br>
              <a:rPr lang="en-US" sz="2200" dirty="0"/>
            </a:br>
            <a:br>
              <a:rPr lang="en-US" sz="2200" dirty="0"/>
            </a:br>
            <a:r>
              <a:rPr lang="en-US" sz="2200" dirty="0"/>
              <a:t>A. </a:t>
            </a:r>
            <a:r>
              <a:rPr lang="en-US" sz="2200" b="1" dirty="0"/>
              <a:t>In the long run, Bruno should buy another pizza oven.</a:t>
            </a:r>
            <a:br>
              <a:rPr lang="en-US" sz="2200" b="1" dirty="0"/>
            </a:br>
            <a:r>
              <a:rPr lang="en-US" sz="2200" dirty="0"/>
              <a:t>B. Bruno is experiencing diseconomies of scale.</a:t>
            </a:r>
            <a:br>
              <a:rPr lang="en-US" sz="2200" dirty="0"/>
            </a:br>
            <a:r>
              <a:rPr lang="en-US" sz="2200" dirty="0"/>
              <a:t>C. 600 pizzas and $8 is on </a:t>
            </a:r>
            <a:r>
              <a:rPr lang="en-US" sz="2200"/>
              <a:t>Bruno's LRAC </a:t>
            </a:r>
            <a:r>
              <a:rPr lang="en-US" sz="2200" dirty="0"/>
              <a:t>curve.</a:t>
            </a:r>
            <a:br>
              <a:rPr lang="en-US" sz="2200" dirty="0"/>
            </a:br>
            <a:r>
              <a:rPr lang="en-US" sz="2200" dirty="0"/>
              <a:t>D</a:t>
            </a:r>
            <a:r>
              <a:rPr lang="en-US" sz="2200" b="1" dirty="0"/>
              <a:t>. 600 pizzas and $5 is on Bruno's LRAC curve</a:t>
            </a:r>
            <a:r>
              <a:rPr lang="en-US" sz="2200" dirty="0"/>
              <a:t>.</a:t>
            </a:r>
          </a:p>
        </p:txBody>
      </p:sp>
    </p:spTree>
    <p:custDataLst>
      <p:tags r:id="rId1"/>
    </p:custDataLst>
    <p:extLst>
      <p:ext uri="{BB962C8B-B14F-4D97-AF65-F5344CB8AC3E}">
        <p14:creationId xmlns:p14="http://schemas.microsoft.com/office/powerpoint/2010/main" val="3820014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85800" y="1295400"/>
            <a:ext cx="7108825" cy="4632840"/>
            <a:chOff x="2008188" y="1382197"/>
            <a:chExt cx="7108825" cy="4632840"/>
          </a:xfrm>
        </p:grpSpPr>
        <p:pic>
          <p:nvPicPr>
            <p:cNvPr id="9" name="Picture 2" descr="C:\Users\Paul\Dropbox\ECON 5e\Art From Fernando_For Digital\ch11\Figure 11_6\png\Figure_11_6_1.png" hidden="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Paul\Dropbox\ECON 5e\Art From Fernando_For Digital\ch11\Figure 11_6\png\Figure_11_6_2.png" hidde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Paul\Dropbox\ECON 5e\Art From Fernando_For Digital\ch11\Figure 11_6\png\Figure_11_6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Paul\Dropbox\ECON 5e\Art From Fernando_For Digital\ch11\Figure 11_6\png\Figure_11_6_4.png" hidden="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Paul\Dropbox\ECON 5e\Art From Fernando_For Digital\ch11\Figure 11_6\png\Figure_11_6_4a.png" hidden="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Paul\Dropbox\ECON 5e\Art From Fernando_For Digital\ch11\Figure 11_6\png\Figure_11_6_4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C:\Users\Paul\Dropbox\ECON 5e\Art From Fernando_For Digital\ch11\Figure 11_6\png\Figure_11_6_4c.png" hidden="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Paul\Dropbox\ECON 5e\Art From Fernando_For Digital\ch11\Figure 11_6\png\Figure_11_6_5.png" hidden="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C:\Users\Paul\Dropbox\ECON 5e\Art From Fernando_For Digital\ch11\Figure 11_6\png\Figure_11_6_5a.png" hidden="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C:\Users\Paul\Dropbox\ECON 5e\Art From Fernando_For Digital\ch11\Figure 11_6\png\Figure_11_6_7.png" hidden="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Paul\Dropbox\ECON 5e\Art From Fernando_For Digital\ch11\Figure 11_6\png\Figure_11_6_8.png" hidden="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C:\Users\Paul\Dropbox\ECON 5e\Art From Fernando_For Digital\ch11\Figure 11_6\png\Figure_11_6_9.png" hidden="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bwMode="auto">
            <a:xfrm flipV="1">
              <a:off x="3477609" y="1524000"/>
              <a:ext cx="0" cy="3810000"/>
            </a:xfrm>
            <a:prstGeom prst="straightConnector1">
              <a:avLst/>
            </a:prstGeom>
            <a:noFill/>
            <a:ln w="9525" cap="flat" cmpd="sng" algn="ctr">
              <a:solidFill>
                <a:schemeClr val="tx2"/>
              </a:solidFill>
              <a:prstDash val="solid"/>
              <a:round/>
              <a:headEnd type="none" w="med" len="med"/>
              <a:tailEnd type="triangle"/>
            </a:ln>
            <a:effectLst/>
          </p:spPr>
        </p:cxnSp>
        <p:cxnSp>
          <p:nvCxnSpPr>
            <p:cNvPr id="25" name="Straight Connector 24"/>
            <p:cNvCxnSpPr/>
            <p:nvPr/>
          </p:nvCxnSpPr>
          <p:spPr bwMode="auto">
            <a:xfrm>
              <a:off x="5638800" y="2743200"/>
              <a:ext cx="0" cy="2514600"/>
            </a:xfrm>
            <a:prstGeom prst="line">
              <a:avLst/>
            </a:prstGeom>
            <a:noFill/>
            <a:ln w="9525" cap="flat" cmpd="sng" algn="ctr">
              <a:solidFill>
                <a:schemeClr val="tx1"/>
              </a:solidFill>
              <a:prstDash val="dash"/>
              <a:round/>
              <a:headEnd type="none" w="med" len="med"/>
              <a:tailEnd type="none" w="med" len="med"/>
            </a:ln>
            <a:effectLst/>
          </p:spPr>
        </p:cxnSp>
        <p:cxnSp>
          <p:nvCxnSpPr>
            <p:cNvPr id="28" name="Straight Connector 27"/>
            <p:cNvCxnSpPr/>
            <p:nvPr/>
          </p:nvCxnSpPr>
          <p:spPr bwMode="auto">
            <a:xfrm flipH="1">
              <a:off x="3477608" y="2743200"/>
              <a:ext cx="2161193" cy="0"/>
            </a:xfrm>
            <a:prstGeom prst="line">
              <a:avLst/>
            </a:prstGeom>
            <a:noFill/>
            <a:ln w="952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H="1">
              <a:off x="3477609" y="4000500"/>
              <a:ext cx="2161191" cy="0"/>
            </a:xfrm>
            <a:prstGeom prst="line">
              <a:avLst/>
            </a:prstGeom>
            <a:noFill/>
            <a:ln w="9525" cap="flat" cmpd="sng" algn="ctr">
              <a:solidFill>
                <a:schemeClr val="tx1"/>
              </a:solidFill>
              <a:prstDash val="dash"/>
              <a:round/>
              <a:headEnd type="none" w="med" len="med"/>
              <a:tailEnd type="none" w="med" len="med"/>
            </a:ln>
            <a:effectLst/>
          </p:spPr>
        </p:cxnSp>
        <p:sp>
          <p:nvSpPr>
            <p:cNvPr id="32" name="TextBox 31"/>
            <p:cNvSpPr txBox="1"/>
            <p:nvPr/>
          </p:nvSpPr>
          <p:spPr>
            <a:xfrm>
              <a:off x="4953000" y="1981200"/>
              <a:ext cx="1219200" cy="307777"/>
            </a:xfrm>
            <a:prstGeom prst="rect">
              <a:avLst/>
            </a:prstGeom>
            <a:noFill/>
          </p:spPr>
          <p:txBody>
            <a:bodyPr wrap="square" rtlCol="0">
              <a:spAutoFit/>
            </a:bodyPr>
            <a:lstStyle/>
            <a:p>
              <a:r>
                <a:rPr lang="en-US" sz="1400" dirty="0"/>
                <a:t>SAC(k=2)</a:t>
              </a:r>
            </a:p>
          </p:txBody>
        </p:sp>
        <p:sp>
          <p:nvSpPr>
            <p:cNvPr id="33" name="TextBox 32"/>
            <p:cNvSpPr txBox="1"/>
            <p:nvPr/>
          </p:nvSpPr>
          <p:spPr>
            <a:xfrm>
              <a:off x="6781800" y="2168426"/>
              <a:ext cx="1219200" cy="307777"/>
            </a:xfrm>
            <a:prstGeom prst="rect">
              <a:avLst/>
            </a:prstGeom>
            <a:noFill/>
          </p:spPr>
          <p:txBody>
            <a:bodyPr wrap="square" rtlCol="0">
              <a:spAutoFit/>
            </a:bodyPr>
            <a:lstStyle/>
            <a:p>
              <a:r>
                <a:rPr lang="en-US" sz="1400" dirty="0"/>
                <a:t>SAC(k=3)</a:t>
              </a:r>
            </a:p>
          </p:txBody>
        </p:sp>
        <p:sp>
          <p:nvSpPr>
            <p:cNvPr id="34" name="TextBox 33"/>
            <p:cNvSpPr txBox="1"/>
            <p:nvPr/>
          </p:nvSpPr>
          <p:spPr>
            <a:xfrm>
              <a:off x="5410200" y="5304909"/>
              <a:ext cx="762000" cy="369332"/>
            </a:xfrm>
            <a:prstGeom prst="rect">
              <a:avLst/>
            </a:prstGeom>
            <a:noFill/>
          </p:spPr>
          <p:txBody>
            <a:bodyPr wrap="square" rtlCol="0">
              <a:spAutoFit/>
            </a:bodyPr>
            <a:lstStyle/>
            <a:p>
              <a:r>
                <a:rPr lang="en-US" dirty="0"/>
                <a:t>600</a:t>
              </a:r>
            </a:p>
          </p:txBody>
        </p:sp>
        <p:grpSp>
          <p:nvGrpSpPr>
            <p:cNvPr id="2" name="Group 1"/>
            <p:cNvGrpSpPr/>
            <p:nvPr/>
          </p:nvGrpSpPr>
          <p:grpSpPr>
            <a:xfrm>
              <a:off x="2008188" y="1382197"/>
              <a:ext cx="7108825" cy="4632840"/>
              <a:chOff x="2008188" y="1382197"/>
              <a:chExt cx="7108825" cy="4632840"/>
            </a:xfrm>
          </p:grpSpPr>
          <p:pic>
            <p:nvPicPr>
              <p:cNvPr id="22" name="Picture 15" descr="C:\Users\Paul\Dropbox\ECON 5e\Art From Fernando_For Digital\ch11\Figure 11_6\png\Figure_11_6_10.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77609" y="1679575"/>
                <a:ext cx="5639403" cy="41878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a:off x="3477609" y="5334000"/>
                <a:ext cx="5639403" cy="0"/>
              </a:xfrm>
              <a:prstGeom prst="straightConnector1">
                <a:avLst/>
              </a:prstGeom>
              <a:noFill/>
              <a:ln w="9525" cap="flat" cmpd="sng" algn="ctr">
                <a:solidFill>
                  <a:schemeClr val="tx2"/>
                </a:solidFill>
                <a:prstDash val="solid"/>
                <a:round/>
                <a:headEnd type="none" w="med" len="med"/>
                <a:tailEnd type="triangle"/>
              </a:ln>
              <a:effectLst/>
            </p:spPr>
          </p:cxnSp>
          <p:sp>
            <p:nvSpPr>
              <p:cNvPr id="35" name="TextBox 34"/>
              <p:cNvSpPr txBox="1"/>
              <p:nvPr/>
            </p:nvSpPr>
            <p:spPr>
              <a:xfrm>
                <a:off x="7848600" y="5368706"/>
                <a:ext cx="1268413" cy="646331"/>
              </a:xfrm>
              <a:prstGeom prst="rect">
                <a:avLst/>
              </a:prstGeom>
              <a:noFill/>
            </p:spPr>
            <p:txBody>
              <a:bodyPr wrap="square" rtlCol="0">
                <a:spAutoFit/>
              </a:bodyPr>
              <a:lstStyle/>
              <a:p>
                <a:r>
                  <a:rPr lang="en-US" dirty="0"/>
                  <a:t>Pizzas per week</a:t>
                </a:r>
              </a:p>
            </p:txBody>
          </p:sp>
          <p:sp>
            <p:nvSpPr>
              <p:cNvPr id="36" name="TextBox 35"/>
              <p:cNvSpPr txBox="1"/>
              <p:nvPr/>
            </p:nvSpPr>
            <p:spPr>
              <a:xfrm>
                <a:off x="2008188" y="1382197"/>
                <a:ext cx="1469421" cy="584775"/>
              </a:xfrm>
              <a:prstGeom prst="rect">
                <a:avLst/>
              </a:prstGeom>
              <a:noFill/>
            </p:spPr>
            <p:txBody>
              <a:bodyPr wrap="square" rtlCol="0">
                <a:spAutoFit/>
              </a:bodyPr>
              <a:lstStyle/>
              <a:p>
                <a:r>
                  <a:rPr lang="en-US" sz="1600" dirty="0"/>
                  <a:t>Average Cost ($/pizza)</a:t>
                </a:r>
              </a:p>
            </p:txBody>
          </p:sp>
        </p:grpSp>
        <p:sp>
          <p:nvSpPr>
            <p:cNvPr id="37" name="TextBox 36"/>
            <p:cNvSpPr txBox="1"/>
            <p:nvPr/>
          </p:nvSpPr>
          <p:spPr>
            <a:xfrm>
              <a:off x="2763234" y="3843506"/>
              <a:ext cx="762000" cy="369332"/>
            </a:xfrm>
            <a:prstGeom prst="rect">
              <a:avLst/>
            </a:prstGeom>
            <a:noFill/>
          </p:spPr>
          <p:txBody>
            <a:bodyPr wrap="square" rtlCol="0">
              <a:spAutoFit/>
            </a:bodyPr>
            <a:lstStyle/>
            <a:p>
              <a:r>
                <a:rPr lang="en-US" dirty="0"/>
                <a:t>$5</a:t>
              </a:r>
            </a:p>
          </p:txBody>
        </p:sp>
        <p:sp>
          <p:nvSpPr>
            <p:cNvPr id="38" name="TextBox 37"/>
            <p:cNvSpPr txBox="1"/>
            <p:nvPr/>
          </p:nvSpPr>
          <p:spPr>
            <a:xfrm>
              <a:off x="2715609" y="2558276"/>
              <a:ext cx="762000" cy="369332"/>
            </a:xfrm>
            <a:prstGeom prst="rect">
              <a:avLst/>
            </a:prstGeom>
            <a:noFill/>
          </p:spPr>
          <p:txBody>
            <a:bodyPr wrap="square" rtlCol="0">
              <a:spAutoFit/>
            </a:bodyPr>
            <a:lstStyle/>
            <a:p>
              <a:r>
                <a:rPr lang="en-US" dirty="0"/>
                <a:t>$8</a:t>
              </a:r>
            </a:p>
          </p:txBody>
        </p:sp>
      </p:grpSp>
      <p:sp>
        <p:nvSpPr>
          <p:cNvPr id="5" name="Rectangle 4"/>
          <p:cNvSpPr/>
          <p:nvPr/>
        </p:nvSpPr>
        <p:spPr>
          <a:xfrm>
            <a:off x="3657600" y="1828800"/>
            <a:ext cx="762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697941" y="1781691"/>
            <a:ext cx="1353671" cy="369332"/>
          </a:xfrm>
          <a:prstGeom prst="rect">
            <a:avLst/>
          </a:prstGeom>
          <a:noFill/>
        </p:spPr>
        <p:txBody>
          <a:bodyPr wrap="square" rtlCol="0">
            <a:spAutoFit/>
          </a:bodyPr>
          <a:lstStyle/>
          <a:p>
            <a:r>
              <a:rPr lang="en-US" dirty="0"/>
              <a:t>SAC(k=1)</a:t>
            </a:r>
          </a:p>
        </p:txBody>
      </p:sp>
      <p:sp>
        <p:nvSpPr>
          <p:cNvPr id="6" name="Rectangle 5"/>
          <p:cNvSpPr/>
          <p:nvPr/>
        </p:nvSpPr>
        <p:spPr>
          <a:xfrm>
            <a:off x="5459412" y="2081629"/>
            <a:ext cx="941388" cy="258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392176" y="1866185"/>
            <a:ext cx="1353671" cy="369332"/>
          </a:xfrm>
          <a:prstGeom prst="rect">
            <a:avLst/>
          </a:prstGeom>
          <a:noFill/>
        </p:spPr>
        <p:txBody>
          <a:bodyPr wrap="square" rtlCol="0">
            <a:spAutoFit/>
          </a:bodyPr>
          <a:lstStyle/>
          <a:p>
            <a:r>
              <a:rPr lang="en-US" dirty="0"/>
              <a:t>SAC(k=2)</a:t>
            </a:r>
          </a:p>
        </p:txBody>
      </p:sp>
      <mc:AlternateContent xmlns:mc="http://schemas.openxmlformats.org/markup-compatibility/2006">
        <mc:Choice xmlns:p14="http://schemas.microsoft.com/office/powerpoint/2010/main" Requires="p14">
          <p:contentPart p14:bwMode="auto" r:id="rId17">
            <p14:nvContentPartPr>
              <p14:cNvPr id="8" name="Ink 7">
                <a:extLst>
                  <a:ext uri="{FF2B5EF4-FFF2-40B4-BE49-F238E27FC236}">
                    <a16:creationId xmlns:a16="http://schemas.microsoft.com/office/drawing/2014/main" id="{A45D63C7-236C-4678-B3E9-5170E245E306}"/>
                  </a:ext>
                </a:extLst>
              </p14:cNvPr>
              <p14:cNvContentPartPr/>
              <p14:nvPr/>
            </p14:nvContentPartPr>
            <p14:xfrm>
              <a:off x="2279880" y="2519280"/>
              <a:ext cx="4007880" cy="1408320"/>
            </p14:xfrm>
          </p:contentPart>
        </mc:Choice>
        <mc:Fallback>
          <p:pic>
            <p:nvPicPr>
              <p:cNvPr id="8" name="Ink 7">
                <a:extLst>
                  <a:ext uri="{FF2B5EF4-FFF2-40B4-BE49-F238E27FC236}">
                    <a16:creationId xmlns:a16="http://schemas.microsoft.com/office/drawing/2014/main" id="{A45D63C7-236C-4678-B3E9-5170E245E306}"/>
                  </a:ext>
                </a:extLst>
              </p:cNvPr>
              <p:cNvPicPr/>
              <p:nvPr/>
            </p:nvPicPr>
            <p:blipFill>
              <a:blip r:embed="rId18"/>
              <a:stretch>
                <a:fillRect/>
              </a:stretch>
            </p:blipFill>
            <p:spPr>
              <a:xfrm>
                <a:off x="2270520" y="2509920"/>
                <a:ext cx="4026600" cy="1427040"/>
              </a:xfrm>
              <a:prstGeom prst="rect">
                <a:avLst/>
              </a:prstGeom>
            </p:spPr>
          </p:pic>
        </mc:Fallback>
      </mc:AlternateContent>
    </p:spTree>
    <p:custDataLst>
      <p:tags r:id="rId1"/>
    </p:custDataLst>
    <p:extLst>
      <p:ext uri="{BB962C8B-B14F-4D97-AF65-F5344CB8AC3E}">
        <p14:creationId xmlns:p14="http://schemas.microsoft.com/office/powerpoint/2010/main" val="3334969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2400" y="152400"/>
            <a:ext cx="8839200" cy="6324600"/>
          </a:xfrm>
        </p:spPr>
        <p:txBody>
          <a:bodyPr/>
          <a:lstStyle/>
          <a:p>
            <a:r>
              <a:rPr lang="en-US" sz="2400" dirty="0"/>
              <a:t>Fill in the table.  At approximately what quantity does the MC curve cross the ATC curve?</a:t>
            </a:r>
            <a:endParaRPr lang="en-US" sz="2000" dirty="0"/>
          </a:p>
        </p:txBody>
      </p:sp>
      <p:graphicFrame>
        <p:nvGraphicFramePr>
          <p:cNvPr id="6" name="Table 5"/>
          <p:cNvGraphicFramePr>
            <a:graphicFrameLocks noGrp="1"/>
          </p:cNvGraphicFramePr>
          <p:nvPr>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195831271"/>
                    </a:ext>
                  </a:extLst>
                </a:gridCol>
                <a:gridCol w="1524000">
                  <a:extLst>
                    <a:ext uri="{9D8B030D-6E8A-4147-A177-3AD203B41FA5}">
                      <a16:colId xmlns:a16="http://schemas.microsoft.com/office/drawing/2014/main" val="1519735599"/>
                    </a:ext>
                  </a:extLst>
                </a:gridCol>
                <a:gridCol w="1524000">
                  <a:extLst>
                    <a:ext uri="{9D8B030D-6E8A-4147-A177-3AD203B41FA5}">
                      <a16:colId xmlns:a16="http://schemas.microsoft.com/office/drawing/2014/main" val="158588308"/>
                    </a:ext>
                  </a:extLst>
                </a:gridCol>
                <a:gridCol w="1524000">
                  <a:extLst>
                    <a:ext uri="{9D8B030D-6E8A-4147-A177-3AD203B41FA5}">
                      <a16:colId xmlns:a16="http://schemas.microsoft.com/office/drawing/2014/main" val="1469335698"/>
                    </a:ext>
                  </a:extLst>
                </a:gridCol>
              </a:tblGrid>
              <a:tr h="370840">
                <a:tc>
                  <a:txBody>
                    <a:bodyPr/>
                    <a:lstStyle/>
                    <a:p>
                      <a:r>
                        <a:rPr lang="en-US" dirty="0"/>
                        <a:t>Quantity</a:t>
                      </a:r>
                    </a:p>
                  </a:txBody>
                  <a:tcPr/>
                </a:tc>
                <a:tc>
                  <a:txBody>
                    <a:bodyPr/>
                    <a:lstStyle/>
                    <a:p>
                      <a:r>
                        <a:rPr lang="en-US" dirty="0"/>
                        <a:t>Total Cost</a:t>
                      </a:r>
                    </a:p>
                  </a:txBody>
                  <a:tcPr/>
                </a:tc>
                <a:tc>
                  <a:txBody>
                    <a:bodyPr/>
                    <a:lstStyle/>
                    <a:p>
                      <a:r>
                        <a:rPr lang="en-US" dirty="0"/>
                        <a:t>ATC</a:t>
                      </a:r>
                    </a:p>
                  </a:txBody>
                  <a:tcPr/>
                </a:tc>
                <a:tc>
                  <a:txBody>
                    <a:bodyPr/>
                    <a:lstStyle/>
                    <a:p>
                      <a:r>
                        <a:rPr lang="en-US" dirty="0"/>
                        <a:t>MC</a:t>
                      </a:r>
                    </a:p>
                  </a:txBody>
                  <a:tcPr/>
                </a:tc>
                <a:extLst>
                  <a:ext uri="{0D108BD9-81ED-4DB2-BD59-A6C34878D82A}">
                    <a16:rowId xmlns:a16="http://schemas.microsoft.com/office/drawing/2014/main" val="1799773236"/>
                  </a:ext>
                </a:extLst>
              </a:tr>
              <a:tr h="370840">
                <a:tc>
                  <a:txBody>
                    <a:bodyPr/>
                    <a:lstStyle/>
                    <a:p>
                      <a:r>
                        <a:rPr lang="en-US" dirty="0"/>
                        <a:t>0</a:t>
                      </a:r>
                    </a:p>
                  </a:txBody>
                  <a:tcPr/>
                </a:tc>
                <a:tc>
                  <a:txBody>
                    <a:bodyPr/>
                    <a:lstStyle/>
                    <a:p>
                      <a:r>
                        <a:rPr lang="en-US" dirty="0"/>
                        <a:t>1000</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801336077"/>
                  </a:ext>
                </a:extLst>
              </a:tr>
              <a:tr h="370840">
                <a:tc>
                  <a:txBody>
                    <a:bodyPr/>
                    <a:lstStyle/>
                    <a:p>
                      <a:r>
                        <a:rPr lang="en-US" dirty="0"/>
                        <a:t>20</a:t>
                      </a:r>
                    </a:p>
                  </a:txBody>
                  <a:tcPr/>
                </a:tc>
                <a:tc>
                  <a:txBody>
                    <a:bodyPr/>
                    <a:lstStyle/>
                    <a:p>
                      <a:r>
                        <a:rPr lang="en-US" dirty="0"/>
                        <a:t>1200</a:t>
                      </a:r>
                    </a:p>
                  </a:txBody>
                  <a:tcPr/>
                </a:tc>
                <a:tc>
                  <a:txBody>
                    <a:bodyPr/>
                    <a:lstStyle/>
                    <a:p>
                      <a:r>
                        <a:rPr lang="en-US" dirty="0"/>
                        <a:t>60</a:t>
                      </a:r>
                    </a:p>
                  </a:txBody>
                  <a:tcPr/>
                </a:tc>
                <a:tc>
                  <a:txBody>
                    <a:bodyPr/>
                    <a:lstStyle/>
                    <a:p>
                      <a:r>
                        <a:rPr lang="en-US" dirty="0"/>
                        <a:t>10</a:t>
                      </a:r>
                    </a:p>
                  </a:txBody>
                  <a:tcPr/>
                </a:tc>
                <a:extLst>
                  <a:ext uri="{0D108BD9-81ED-4DB2-BD59-A6C34878D82A}">
                    <a16:rowId xmlns:a16="http://schemas.microsoft.com/office/drawing/2014/main" val="1360623232"/>
                  </a:ext>
                </a:extLst>
              </a:tr>
              <a:tr h="370840">
                <a:tc>
                  <a:txBody>
                    <a:bodyPr/>
                    <a:lstStyle/>
                    <a:p>
                      <a:r>
                        <a:rPr lang="en-US" dirty="0"/>
                        <a:t>45</a:t>
                      </a:r>
                    </a:p>
                  </a:txBody>
                  <a:tcPr/>
                </a:tc>
                <a:tc>
                  <a:txBody>
                    <a:bodyPr/>
                    <a:lstStyle/>
                    <a:p>
                      <a:r>
                        <a:rPr lang="en-US" dirty="0"/>
                        <a:t>1400</a:t>
                      </a:r>
                    </a:p>
                  </a:txBody>
                  <a:tcPr/>
                </a:tc>
                <a:tc>
                  <a:txBody>
                    <a:bodyPr/>
                    <a:lstStyle/>
                    <a:p>
                      <a:r>
                        <a:rPr lang="en-US" dirty="0"/>
                        <a:t>31.1</a:t>
                      </a:r>
                    </a:p>
                  </a:txBody>
                  <a:tcPr/>
                </a:tc>
                <a:tc>
                  <a:txBody>
                    <a:bodyPr/>
                    <a:lstStyle/>
                    <a:p>
                      <a:endParaRPr lang="en-US" dirty="0"/>
                    </a:p>
                  </a:txBody>
                  <a:tcPr/>
                </a:tc>
                <a:extLst>
                  <a:ext uri="{0D108BD9-81ED-4DB2-BD59-A6C34878D82A}">
                    <a16:rowId xmlns:a16="http://schemas.microsoft.com/office/drawing/2014/main" val="3561068415"/>
                  </a:ext>
                </a:extLst>
              </a:tr>
              <a:tr h="370840">
                <a:tc>
                  <a:txBody>
                    <a:bodyPr/>
                    <a:lstStyle/>
                    <a:p>
                      <a:r>
                        <a:rPr lang="en-US" dirty="0"/>
                        <a:t>75</a:t>
                      </a:r>
                    </a:p>
                  </a:txBody>
                  <a:tcPr/>
                </a:tc>
                <a:tc>
                  <a:txBody>
                    <a:bodyPr/>
                    <a:lstStyle/>
                    <a:p>
                      <a:r>
                        <a:rPr lang="en-US" dirty="0"/>
                        <a:t>1600</a:t>
                      </a:r>
                    </a:p>
                  </a:txBody>
                  <a:tcPr/>
                </a:tc>
                <a:tc>
                  <a:txBody>
                    <a:bodyPr/>
                    <a:lstStyle/>
                    <a:p>
                      <a:endParaRPr lang="en-US" dirty="0"/>
                    </a:p>
                  </a:txBody>
                  <a:tcPr/>
                </a:tc>
                <a:tc>
                  <a:txBody>
                    <a:bodyPr/>
                    <a:lstStyle/>
                    <a:p>
                      <a:r>
                        <a:rPr lang="en-US" dirty="0"/>
                        <a:t>6.7</a:t>
                      </a:r>
                    </a:p>
                  </a:txBody>
                  <a:tcPr/>
                </a:tc>
                <a:extLst>
                  <a:ext uri="{0D108BD9-81ED-4DB2-BD59-A6C34878D82A}">
                    <a16:rowId xmlns:a16="http://schemas.microsoft.com/office/drawing/2014/main" val="1985567588"/>
                  </a:ext>
                </a:extLst>
              </a:tr>
              <a:tr h="370840">
                <a:tc>
                  <a:txBody>
                    <a:bodyPr/>
                    <a:lstStyle/>
                    <a:p>
                      <a:r>
                        <a:rPr lang="en-US" dirty="0"/>
                        <a:t>100</a:t>
                      </a:r>
                    </a:p>
                  </a:txBody>
                  <a:tcPr/>
                </a:tc>
                <a:tc>
                  <a:txBody>
                    <a:bodyPr/>
                    <a:lstStyle/>
                    <a:p>
                      <a:r>
                        <a:rPr lang="en-US" dirty="0"/>
                        <a:t>1800</a:t>
                      </a:r>
                    </a:p>
                  </a:txBody>
                  <a:tcPr/>
                </a:tc>
                <a:tc>
                  <a:txBody>
                    <a:bodyPr/>
                    <a:lstStyle/>
                    <a:p>
                      <a:r>
                        <a:rPr lang="en-US" dirty="0"/>
                        <a:t>18</a:t>
                      </a:r>
                    </a:p>
                  </a:txBody>
                  <a:tcPr/>
                </a:tc>
                <a:tc>
                  <a:txBody>
                    <a:bodyPr/>
                    <a:lstStyle/>
                    <a:p>
                      <a:endParaRPr lang="en-US" dirty="0"/>
                    </a:p>
                  </a:txBody>
                  <a:tcPr/>
                </a:tc>
                <a:extLst>
                  <a:ext uri="{0D108BD9-81ED-4DB2-BD59-A6C34878D82A}">
                    <a16:rowId xmlns:a16="http://schemas.microsoft.com/office/drawing/2014/main" val="1290181776"/>
                  </a:ext>
                </a:extLst>
              </a:tr>
              <a:tr h="370840">
                <a:tc>
                  <a:txBody>
                    <a:bodyPr/>
                    <a:lstStyle/>
                    <a:p>
                      <a:r>
                        <a:rPr lang="en-US" dirty="0"/>
                        <a:t>120</a:t>
                      </a:r>
                    </a:p>
                  </a:txBody>
                  <a:tcPr/>
                </a:tc>
                <a:tc>
                  <a:txBody>
                    <a:bodyPr/>
                    <a:lstStyle/>
                    <a:p>
                      <a:r>
                        <a:rPr lang="en-US" dirty="0"/>
                        <a:t>2000</a:t>
                      </a:r>
                    </a:p>
                  </a:txBody>
                  <a:tcPr/>
                </a:tc>
                <a:tc>
                  <a:txBody>
                    <a:bodyPr/>
                    <a:lstStyle/>
                    <a:p>
                      <a:r>
                        <a:rPr lang="en-US" dirty="0"/>
                        <a:t>16.7</a:t>
                      </a:r>
                    </a:p>
                  </a:txBody>
                  <a:tcPr/>
                </a:tc>
                <a:tc>
                  <a:txBody>
                    <a:bodyPr/>
                    <a:lstStyle/>
                    <a:p>
                      <a:endParaRPr lang="en-US" dirty="0"/>
                    </a:p>
                  </a:txBody>
                  <a:tcPr/>
                </a:tc>
                <a:extLst>
                  <a:ext uri="{0D108BD9-81ED-4DB2-BD59-A6C34878D82A}">
                    <a16:rowId xmlns:a16="http://schemas.microsoft.com/office/drawing/2014/main" val="2907862793"/>
                  </a:ext>
                </a:extLst>
              </a:tr>
              <a:tr h="370840">
                <a:tc>
                  <a:txBody>
                    <a:bodyPr/>
                    <a:lstStyle/>
                    <a:p>
                      <a:r>
                        <a:rPr lang="en-US" dirty="0"/>
                        <a:t>135</a:t>
                      </a:r>
                    </a:p>
                  </a:txBody>
                  <a:tcPr/>
                </a:tc>
                <a:tc>
                  <a:txBody>
                    <a:bodyPr/>
                    <a:lstStyle/>
                    <a:p>
                      <a:r>
                        <a:rPr lang="en-US" dirty="0"/>
                        <a:t>2200</a:t>
                      </a:r>
                    </a:p>
                  </a:txBody>
                  <a:tcPr/>
                </a:tc>
                <a:tc>
                  <a:txBody>
                    <a:bodyPr/>
                    <a:lstStyle/>
                    <a:p>
                      <a:endParaRPr lang="en-US" dirty="0"/>
                    </a:p>
                  </a:txBody>
                  <a:tcPr/>
                </a:tc>
                <a:tc>
                  <a:txBody>
                    <a:bodyPr/>
                    <a:lstStyle/>
                    <a:p>
                      <a:r>
                        <a:rPr lang="en-US" dirty="0"/>
                        <a:t>13.3</a:t>
                      </a:r>
                    </a:p>
                  </a:txBody>
                  <a:tcPr/>
                </a:tc>
                <a:extLst>
                  <a:ext uri="{0D108BD9-81ED-4DB2-BD59-A6C34878D82A}">
                    <a16:rowId xmlns:a16="http://schemas.microsoft.com/office/drawing/2014/main" val="1391131945"/>
                  </a:ext>
                </a:extLst>
              </a:tr>
              <a:tr h="370840">
                <a:tc>
                  <a:txBody>
                    <a:bodyPr/>
                    <a:lstStyle/>
                    <a:p>
                      <a:r>
                        <a:rPr lang="en-US" dirty="0"/>
                        <a:t>145</a:t>
                      </a:r>
                    </a:p>
                  </a:txBody>
                  <a:tcPr/>
                </a:tc>
                <a:tc>
                  <a:txBody>
                    <a:bodyPr/>
                    <a:lstStyle/>
                    <a:p>
                      <a:r>
                        <a:rPr lang="en-US" dirty="0"/>
                        <a:t>2400</a:t>
                      </a:r>
                    </a:p>
                  </a:txBody>
                  <a:tcPr/>
                </a:tc>
                <a:tc>
                  <a:txBody>
                    <a:bodyPr/>
                    <a:lstStyle/>
                    <a:p>
                      <a:endParaRPr lang="en-US" dirty="0"/>
                    </a:p>
                  </a:txBody>
                  <a:tcPr/>
                </a:tc>
                <a:tc>
                  <a:txBody>
                    <a:bodyPr/>
                    <a:lstStyle/>
                    <a:p>
                      <a:r>
                        <a:rPr lang="en-US" dirty="0"/>
                        <a:t>20</a:t>
                      </a:r>
                    </a:p>
                  </a:txBody>
                  <a:tcPr/>
                </a:tc>
                <a:extLst>
                  <a:ext uri="{0D108BD9-81ED-4DB2-BD59-A6C34878D82A}">
                    <a16:rowId xmlns:a16="http://schemas.microsoft.com/office/drawing/2014/main" val="3900110006"/>
                  </a:ext>
                </a:extLst>
              </a:tr>
              <a:tr h="370840">
                <a:tc>
                  <a:txBody>
                    <a:bodyPr/>
                    <a:lstStyle/>
                    <a:p>
                      <a:r>
                        <a:rPr lang="en-US" dirty="0"/>
                        <a:t>150</a:t>
                      </a:r>
                    </a:p>
                  </a:txBody>
                  <a:tcPr/>
                </a:tc>
                <a:tc>
                  <a:txBody>
                    <a:bodyPr/>
                    <a:lstStyle/>
                    <a:p>
                      <a:r>
                        <a:rPr lang="en-US" dirty="0"/>
                        <a:t>2600</a:t>
                      </a:r>
                    </a:p>
                  </a:txBody>
                  <a:tcPr/>
                </a:tc>
                <a:tc>
                  <a:txBody>
                    <a:bodyPr/>
                    <a:lstStyle/>
                    <a:p>
                      <a:r>
                        <a:rPr lang="en-US" dirty="0"/>
                        <a:t>17.3</a:t>
                      </a:r>
                    </a:p>
                  </a:txBody>
                  <a:tcPr/>
                </a:tc>
                <a:tc>
                  <a:txBody>
                    <a:bodyPr/>
                    <a:lstStyle/>
                    <a:p>
                      <a:endParaRPr lang="en-US" dirty="0"/>
                    </a:p>
                  </a:txBody>
                  <a:tcPr/>
                </a:tc>
                <a:extLst>
                  <a:ext uri="{0D108BD9-81ED-4DB2-BD59-A6C34878D82A}">
                    <a16:rowId xmlns:a16="http://schemas.microsoft.com/office/drawing/2014/main" val="2751467526"/>
                  </a:ext>
                </a:extLst>
              </a:tr>
            </a:tbl>
          </a:graphicData>
        </a:graphic>
      </p:graphicFrame>
    </p:spTree>
    <p:extLst>
      <p:ext uri="{BB962C8B-B14F-4D97-AF65-F5344CB8AC3E}">
        <p14:creationId xmlns:p14="http://schemas.microsoft.com/office/powerpoint/2010/main" val="1332551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2400" y="152400"/>
            <a:ext cx="8839200" cy="6324600"/>
          </a:xfrm>
        </p:spPr>
        <p:txBody>
          <a:bodyPr/>
          <a:lstStyle/>
          <a:p>
            <a:r>
              <a:rPr lang="en-US" sz="2400" dirty="0"/>
              <a:t>Fill in the table.  At approximately what quantity does the MC curve cross the ATC curve?</a:t>
            </a:r>
            <a:endParaRPr lang="en-US" sz="2000" dirty="0"/>
          </a:p>
        </p:txBody>
      </p:sp>
      <p:graphicFrame>
        <p:nvGraphicFramePr>
          <p:cNvPr id="6" name="Table 5"/>
          <p:cNvGraphicFramePr>
            <a:graphicFrameLocks noGrp="1"/>
          </p:cNvGraphicFramePr>
          <p:nvPr>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195831271"/>
                    </a:ext>
                  </a:extLst>
                </a:gridCol>
                <a:gridCol w="1524000">
                  <a:extLst>
                    <a:ext uri="{9D8B030D-6E8A-4147-A177-3AD203B41FA5}">
                      <a16:colId xmlns:a16="http://schemas.microsoft.com/office/drawing/2014/main" val="1519735599"/>
                    </a:ext>
                  </a:extLst>
                </a:gridCol>
                <a:gridCol w="1524000">
                  <a:extLst>
                    <a:ext uri="{9D8B030D-6E8A-4147-A177-3AD203B41FA5}">
                      <a16:colId xmlns:a16="http://schemas.microsoft.com/office/drawing/2014/main" val="158588308"/>
                    </a:ext>
                  </a:extLst>
                </a:gridCol>
                <a:gridCol w="1524000">
                  <a:extLst>
                    <a:ext uri="{9D8B030D-6E8A-4147-A177-3AD203B41FA5}">
                      <a16:colId xmlns:a16="http://schemas.microsoft.com/office/drawing/2014/main" val="1469335698"/>
                    </a:ext>
                  </a:extLst>
                </a:gridCol>
              </a:tblGrid>
              <a:tr h="370840">
                <a:tc>
                  <a:txBody>
                    <a:bodyPr/>
                    <a:lstStyle/>
                    <a:p>
                      <a:r>
                        <a:rPr lang="en-US" dirty="0"/>
                        <a:t>Quantity</a:t>
                      </a:r>
                    </a:p>
                  </a:txBody>
                  <a:tcPr/>
                </a:tc>
                <a:tc>
                  <a:txBody>
                    <a:bodyPr/>
                    <a:lstStyle/>
                    <a:p>
                      <a:r>
                        <a:rPr lang="en-US" dirty="0"/>
                        <a:t>Total Cost</a:t>
                      </a:r>
                    </a:p>
                  </a:txBody>
                  <a:tcPr/>
                </a:tc>
                <a:tc>
                  <a:txBody>
                    <a:bodyPr/>
                    <a:lstStyle/>
                    <a:p>
                      <a:r>
                        <a:rPr lang="en-US" dirty="0"/>
                        <a:t>ATC</a:t>
                      </a:r>
                    </a:p>
                  </a:txBody>
                  <a:tcPr/>
                </a:tc>
                <a:tc>
                  <a:txBody>
                    <a:bodyPr/>
                    <a:lstStyle/>
                    <a:p>
                      <a:r>
                        <a:rPr lang="en-US" dirty="0"/>
                        <a:t>MC</a:t>
                      </a:r>
                    </a:p>
                  </a:txBody>
                  <a:tcPr/>
                </a:tc>
                <a:extLst>
                  <a:ext uri="{0D108BD9-81ED-4DB2-BD59-A6C34878D82A}">
                    <a16:rowId xmlns:a16="http://schemas.microsoft.com/office/drawing/2014/main" val="1799773236"/>
                  </a:ext>
                </a:extLst>
              </a:tr>
              <a:tr h="370840">
                <a:tc>
                  <a:txBody>
                    <a:bodyPr/>
                    <a:lstStyle/>
                    <a:p>
                      <a:r>
                        <a:rPr lang="en-US" dirty="0"/>
                        <a:t>0</a:t>
                      </a:r>
                    </a:p>
                  </a:txBody>
                  <a:tcPr/>
                </a:tc>
                <a:tc>
                  <a:txBody>
                    <a:bodyPr/>
                    <a:lstStyle/>
                    <a:p>
                      <a:r>
                        <a:rPr lang="en-US" dirty="0"/>
                        <a:t>1000</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801336077"/>
                  </a:ext>
                </a:extLst>
              </a:tr>
              <a:tr h="370840">
                <a:tc>
                  <a:txBody>
                    <a:bodyPr/>
                    <a:lstStyle/>
                    <a:p>
                      <a:r>
                        <a:rPr lang="en-US" dirty="0"/>
                        <a:t>20</a:t>
                      </a:r>
                    </a:p>
                  </a:txBody>
                  <a:tcPr/>
                </a:tc>
                <a:tc>
                  <a:txBody>
                    <a:bodyPr/>
                    <a:lstStyle/>
                    <a:p>
                      <a:r>
                        <a:rPr lang="en-US" dirty="0"/>
                        <a:t>1200</a:t>
                      </a:r>
                    </a:p>
                  </a:txBody>
                  <a:tcPr/>
                </a:tc>
                <a:tc>
                  <a:txBody>
                    <a:bodyPr/>
                    <a:lstStyle/>
                    <a:p>
                      <a:r>
                        <a:rPr lang="en-US" dirty="0"/>
                        <a:t>60</a:t>
                      </a:r>
                    </a:p>
                  </a:txBody>
                  <a:tcPr/>
                </a:tc>
                <a:tc>
                  <a:txBody>
                    <a:bodyPr/>
                    <a:lstStyle/>
                    <a:p>
                      <a:r>
                        <a:rPr lang="en-US" dirty="0"/>
                        <a:t>10</a:t>
                      </a:r>
                    </a:p>
                  </a:txBody>
                  <a:tcPr/>
                </a:tc>
                <a:extLst>
                  <a:ext uri="{0D108BD9-81ED-4DB2-BD59-A6C34878D82A}">
                    <a16:rowId xmlns:a16="http://schemas.microsoft.com/office/drawing/2014/main" val="1360623232"/>
                  </a:ext>
                </a:extLst>
              </a:tr>
              <a:tr h="370840">
                <a:tc>
                  <a:txBody>
                    <a:bodyPr/>
                    <a:lstStyle/>
                    <a:p>
                      <a:r>
                        <a:rPr lang="en-US" dirty="0"/>
                        <a:t>45</a:t>
                      </a:r>
                    </a:p>
                  </a:txBody>
                  <a:tcPr/>
                </a:tc>
                <a:tc>
                  <a:txBody>
                    <a:bodyPr/>
                    <a:lstStyle/>
                    <a:p>
                      <a:r>
                        <a:rPr lang="en-US" dirty="0"/>
                        <a:t>1400</a:t>
                      </a:r>
                    </a:p>
                  </a:txBody>
                  <a:tcPr/>
                </a:tc>
                <a:tc>
                  <a:txBody>
                    <a:bodyPr/>
                    <a:lstStyle/>
                    <a:p>
                      <a:r>
                        <a:rPr lang="en-US" dirty="0"/>
                        <a:t>31.1</a:t>
                      </a:r>
                    </a:p>
                  </a:txBody>
                  <a:tcPr/>
                </a:tc>
                <a:tc>
                  <a:txBody>
                    <a:bodyPr/>
                    <a:lstStyle/>
                    <a:p>
                      <a:r>
                        <a:rPr lang="en-US" dirty="0"/>
                        <a:t>8</a:t>
                      </a:r>
                    </a:p>
                  </a:txBody>
                  <a:tcPr/>
                </a:tc>
                <a:extLst>
                  <a:ext uri="{0D108BD9-81ED-4DB2-BD59-A6C34878D82A}">
                    <a16:rowId xmlns:a16="http://schemas.microsoft.com/office/drawing/2014/main" val="3561068415"/>
                  </a:ext>
                </a:extLst>
              </a:tr>
              <a:tr h="370840">
                <a:tc>
                  <a:txBody>
                    <a:bodyPr/>
                    <a:lstStyle/>
                    <a:p>
                      <a:r>
                        <a:rPr lang="en-US" dirty="0"/>
                        <a:t>75</a:t>
                      </a:r>
                    </a:p>
                  </a:txBody>
                  <a:tcPr/>
                </a:tc>
                <a:tc>
                  <a:txBody>
                    <a:bodyPr/>
                    <a:lstStyle/>
                    <a:p>
                      <a:r>
                        <a:rPr lang="en-US" dirty="0"/>
                        <a:t>1600</a:t>
                      </a:r>
                    </a:p>
                  </a:txBody>
                  <a:tcPr/>
                </a:tc>
                <a:tc>
                  <a:txBody>
                    <a:bodyPr/>
                    <a:lstStyle/>
                    <a:p>
                      <a:r>
                        <a:rPr lang="en-US" dirty="0"/>
                        <a:t>21.3</a:t>
                      </a:r>
                    </a:p>
                  </a:txBody>
                  <a:tcPr/>
                </a:tc>
                <a:tc>
                  <a:txBody>
                    <a:bodyPr/>
                    <a:lstStyle/>
                    <a:p>
                      <a:r>
                        <a:rPr lang="en-US" dirty="0"/>
                        <a:t>6.7</a:t>
                      </a:r>
                    </a:p>
                  </a:txBody>
                  <a:tcPr/>
                </a:tc>
                <a:extLst>
                  <a:ext uri="{0D108BD9-81ED-4DB2-BD59-A6C34878D82A}">
                    <a16:rowId xmlns:a16="http://schemas.microsoft.com/office/drawing/2014/main" val="1985567588"/>
                  </a:ext>
                </a:extLst>
              </a:tr>
              <a:tr h="370840">
                <a:tc>
                  <a:txBody>
                    <a:bodyPr/>
                    <a:lstStyle/>
                    <a:p>
                      <a:r>
                        <a:rPr lang="en-US" dirty="0"/>
                        <a:t>100</a:t>
                      </a:r>
                    </a:p>
                  </a:txBody>
                  <a:tcPr/>
                </a:tc>
                <a:tc>
                  <a:txBody>
                    <a:bodyPr/>
                    <a:lstStyle/>
                    <a:p>
                      <a:r>
                        <a:rPr lang="en-US" dirty="0"/>
                        <a:t>1800</a:t>
                      </a:r>
                    </a:p>
                  </a:txBody>
                  <a:tcPr/>
                </a:tc>
                <a:tc>
                  <a:txBody>
                    <a:bodyPr/>
                    <a:lstStyle/>
                    <a:p>
                      <a:r>
                        <a:rPr lang="en-US" dirty="0"/>
                        <a:t>18</a:t>
                      </a:r>
                    </a:p>
                  </a:txBody>
                  <a:tcPr/>
                </a:tc>
                <a:tc>
                  <a:txBody>
                    <a:bodyPr/>
                    <a:lstStyle/>
                    <a:p>
                      <a:r>
                        <a:rPr lang="en-US" dirty="0"/>
                        <a:t>8</a:t>
                      </a:r>
                    </a:p>
                  </a:txBody>
                  <a:tcPr/>
                </a:tc>
                <a:extLst>
                  <a:ext uri="{0D108BD9-81ED-4DB2-BD59-A6C34878D82A}">
                    <a16:rowId xmlns:a16="http://schemas.microsoft.com/office/drawing/2014/main" val="1290181776"/>
                  </a:ext>
                </a:extLst>
              </a:tr>
              <a:tr h="370840">
                <a:tc>
                  <a:txBody>
                    <a:bodyPr/>
                    <a:lstStyle/>
                    <a:p>
                      <a:r>
                        <a:rPr lang="en-US" dirty="0"/>
                        <a:t>120</a:t>
                      </a:r>
                    </a:p>
                  </a:txBody>
                  <a:tcPr/>
                </a:tc>
                <a:tc>
                  <a:txBody>
                    <a:bodyPr/>
                    <a:lstStyle/>
                    <a:p>
                      <a:r>
                        <a:rPr lang="en-US" dirty="0"/>
                        <a:t>2000</a:t>
                      </a:r>
                    </a:p>
                  </a:txBody>
                  <a:tcPr/>
                </a:tc>
                <a:tc>
                  <a:txBody>
                    <a:bodyPr/>
                    <a:lstStyle/>
                    <a:p>
                      <a:r>
                        <a:rPr lang="en-US" dirty="0"/>
                        <a:t>16.7</a:t>
                      </a:r>
                    </a:p>
                  </a:txBody>
                  <a:tcPr/>
                </a:tc>
                <a:tc>
                  <a:txBody>
                    <a:bodyPr/>
                    <a:lstStyle/>
                    <a:p>
                      <a:r>
                        <a:rPr lang="en-US" dirty="0"/>
                        <a:t>10</a:t>
                      </a:r>
                    </a:p>
                  </a:txBody>
                  <a:tcPr/>
                </a:tc>
                <a:extLst>
                  <a:ext uri="{0D108BD9-81ED-4DB2-BD59-A6C34878D82A}">
                    <a16:rowId xmlns:a16="http://schemas.microsoft.com/office/drawing/2014/main" val="2907862793"/>
                  </a:ext>
                </a:extLst>
              </a:tr>
              <a:tr h="370840">
                <a:tc>
                  <a:txBody>
                    <a:bodyPr/>
                    <a:lstStyle/>
                    <a:p>
                      <a:r>
                        <a:rPr lang="en-US" dirty="0"/>
                        <a:t>135</a:t>
                      </a:r>
                    </a:p>
                  </a:txBody>
                  <a:tcPr/>
                </a:tc>
                <a:tc>
                  <a:txBody>
                    <a:bodyPr/>
                    <a:lstStyle/>
                    <a:p>
                      <a:r>
                        <a:rPr lang="en-US" dirty="0"/>
                        <a:t>2200</a:t>
                      </a:r>
                    </a:p>
                  </a:txBody>
                  <a:tcPr/>
                </a:tc>
                <a:tc>
                  <a:txBody>
                    <a:bodyPr/>
                    <a:lstStyle/>
                    <a:p>
                      <a:r>
                        <a:rPr lang="en-US" dirty="0"/>
                        <a:t>16.3</a:t>
                      </a:r>
                    </a:p>
                  </a:txBody>
                  <a:tcPr/>
                </a:tc>
                <a:tc>
                  <a:txBody>
                    <a:bodyPr/>
                    <a:lstStyle/>
                    <a:p>
                      <a:r>
                        <a:rPr lang="en-US" dirty="0"/>
                        <a:t>13.3</a:t>
                      </a:r>
                    </a:p>
                  </a:txBody>
                  <a:tcPr/>
                </a:tc>
                <a:extLst>
                  <a:ext uri="{0D108BD9-81ED-4DB2-BD59-A6C34878D82A}">
                    <a16:rowId xmlns:a16="http://schemas.microsoft.com/office/drawing/2014/main" val="1391131945"/>
                  </a:ext>
                </a:extLst>
              </a:tr>
              <a:tr h="370840">
                <a:tc>
                  <a:txBody>
                    <a:bodyPr/>
                    <a:lstStyle/>
                    <a:p>
                      <a:r>
                        <a:rPr lang="en-US" dirty="0"/>
                        <a:t>145</a:t>
                      </a:r>
                    </a:p>
                  </a:txBody>
                  <a:tcPr/>
                </a:tc>
                <a:tc>
                  <a:txBody>
                    <a:bodyPr/>
                    <a:lstStyle/>
                    <a:p>
                      <a:r>
                        <a:rPr lang="en-US" dirty="0"/>
                        <a:t>2400</a:t>
                      </a:r>
                    </a:p>
                  </a:txBody>
                  <a:tcPr/>
                </a:tc>
                <a:tc>
                  <a:txBody>
                    <a:bodyPr/>
                    <a:lstStyle/>
                    <a:p>
                      <a:r>
                        <a:rPr lang="en-US" dirty="0"/>
                        <a:t>16.6</a:t>
                      </a:r>
                    </a:p>
                  </a:txBody>
                  <a:tcPr/>
                </a:tc>
                <a:tc>
                  <a:txBody>
                    <a:bodyPr/>
                    <a:lstStyle/>
                    <a:p>
                      <a:r>
                        <a:rPr lang="en-US" dirty="0"/>
                        <a:t>20</a:t>
                      </a:r>
                    </a:p>
                  </a:txBody>
                  <a:tcPr/>
                </a:tc>
                <a:extLst>
                  <a:ext uri="{0D108BD9-81ED-4DB2-BD59-A6C34878D82A}">
                    <a16:rowId xmlns:a16="http://schemas.microsoft.com/office/drawing/2014/main" val="3900110006"/>
                  </a:ext>
                </a:extLst>
              </a:tr>
              <a:tr h="370840">
                <a:tc>
                  <a:txBody>
                    <a:bodyPr/>
                    <a:lstStyle/>
                    <a:p>
                      <a:r>
                        <a:rPr lang="en-US" dirty="0"/>
                        <a:t>150</a:t>
                      </a:r>
                    </a:p>
                  </a:txBody>
                  <a:tcPr/>
                </a:tc>
                <a:tc>
                  <a:txBody>
                    <a:bodyPr/>
                    <a:lstStyle/>
                    <a:p>
                      <a:r>
                        <a:rPr lang="en-US" dirty="0"/>
                        <a:t>2600</a:t>
                      </a:r>
                    </a:p>
                  </a:txBody>
                  <a:tcPr/>
                </a:tc>
                <a:tc>
                  <a:txBody>
                    <a:bodyPr/>
                    <a:lstStyle/>
                    <a:p>
                      <a:r>
                        <a:rPr lang="en-US" dirty="0"/>
                        <a:t>17.3</a:t>
                      </a:r>
                    </a:p>
                  </a:txBody>
                  <a:tcPr/>
                </a:tc>
                <a:tc>
                  <a:txBody>
                    <a:bodyPr/>
                    <a:lstStyle/>
                    <a:p>
                      <a:r>
                        <a:rPr lang="en-US" dirty="0"/>
                        <a:t>40</a:t>
                      </a:r>
                    </a:p>
                  </a:txBody>
                  <a:tcPr/>
                </a:tc>
                <a:extLst>
                  <a:ext uri="{0D108BD9-81ED-4DB2-BD59-A6C34878D82A}">
                    <a16:rowId xmlns:a16="http://schemas.microsoft.com/office/drawing/2014/main" val="2751467526"/>
                  </a:ext>
                </a:extLst>
              </a:tr>
            </a:tbl>
          </a:graphicData>
        </a:graphic>
      </p:graphicFrame>
      <p:sp>
        <p:nvSpPr>
          <p:cNvPr id="2" name="Rectangle 1"/>
          <p:cNvSpPr/>
          <p:nvPr/>
        </p:nvSpPr>
        <p:spPr>
          <a:xfrm>
            <a:off x="1524000" y="3962400"/>
            <a:ext cx="6096000" cy="762000"/>
          </a:xfrm>
          <a:prstGeom prst="rect">
            <a:avLst/>
          </a:prstGeom>
          <a:ln w="28575">
            <a:solidFill>
              <a:srgbClr val="FF0000"/>
            </a:solidFill>
          </a:ln>
        </p:spPr>
        <p:txBody>
          <a:bodyPr wrap="square" rtlCol="0" anchor="ctr">
            <a:spAutoFit/>
          </a:bodyPr>
          <a:lstStyle/>
          <a:p>
            <a:pPr algn="ctr">
              <a:lnSpc>
                <a:spcPts val="2400"/>
              </a:lnSpc>
            </a:pPr>
            <a:endParaRPr lang="en-US" b="1" dirty="0">
              <a:solidFill>
                <a:srgbClr val="7B0046"/>
              </a:solidFill>
            </a:endParaRPr>
          </a:p>
        </p:txBody>
      </p:sp>
    </p:spTree>
    <p:extLst>
      <p:ext uri="{BB962C8B-B14F-4D97-AF65-F5344CB8AC3E}">
        <p14:creationId xmlns:p14="http://schemas.microsoft.com/office/powerpoint/2010/main" val="344599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Jill’s Average Total Cost per Pizza</a:t>
            </a:r>
          </a:p>
        </p:txBody>
      </p:sp>
      <p:sp>
        <p:nvSpPr>
          <p:cNvPr id="6" name="Text Placeholder 2"/>
          <p:cNvSpPr>
            <a:spLocks noGrp="1"/>
          </p:cNvSpPr>
          <p:nvPr>
            <p:ph type="body" sz="quarter" idx="11"/>
          </p:nvPr>
        </p:nvSpPr>
        <p:spPr>
          <a:xfrm>
            <a:off x="152400" y="1143000"/>
            <a:ext cx="8839200" cy="1143000"/>
          </a:xfrm>
        </p:spPr>
        <p:txBody>
          <a:bodyPr/>
          <a:lstStyle/>
          <a:p>
            <a:pPr>
              <a:spcBef>
                <a:spcPts val="0"/>
              </a:spcBef>
              <a:spcAft>
                <a:spcPts val="1200"/>
              </a:spcAft>
            </a:pPr>
            <a:r>
              <a:rPr lang="en-US" dirty="0"/>
              <a:t>If we divide the total cost of the pizzas by the number of pizzas, we get the </a:t>
            </a:r>
            <a:r>
              <a:rPr lang="en-US" b="1" dirty="0"/>
              <a:t>average total cost</a:t>
            </a:r>
            <a:r>
              <a:rPr lang="en-US" dirty="0"/>
              <a:t> of the pizzas.</a:t>
            </a:r>
          </a:p>
        </p:txBody>
      </p:sp>
      <p:graphicFrame>
        <p:nvGraphicFramePr>
          <p:cNvPr id="9" name="Group 620"/>
          <p:cNvGraphicFramePr>
            <a:graphicFrameLocks/>
          </p:cNvGraphicFramePr>
          <p:nvPr>
            <p:extLst/>
          </p:nvPr>
        </p:nvGraphicFramePr>
        <p:xfrm>
          <a:off x="381000" y="2286000"/>
          <a:ext cx="8516937" cy="3051175"/>
        </p:xfrm>
        <a:graphic>
          <a:graphicData uri="http://schemas.openxmlformats.org/drawingml/2006/table">
            <a:tbl>
              <a:tblPr/>
              <a:tblGrid>
                <a:gridCol w="1177475">
                  <a:extLst>
                    <a:ext uri="{9D8B030D-6E8A-4147-A177-3AD203B41FA5}">
                      <a16:colId xmlns:a16="http://schemas.microsoft.com/office/drawing/2014/main" val="20000"/>
                    </a:ext>
                  </a:extLst>
                </a:gridCol>
                <a:gridCol w="1177473">
                  <a:extLst>
                    <a:ext uri="{9D8B030D-6E8A-4147-A177-3AD203B41FA5}">
                      <a16:colId xmlns:a16="http://schemas.microsoft.com/office/drawing/2014/main" val="20001"/>
                    </a:ext>
                  </a:extLst>
                </a:gridCol>
                <a:gridCol w="1161411">
                  <a:extLst>
                    <a:ext uri="{9D8B030D-6E8A-4147-A177-3AD203B41FA5}">
                      <a16:colId xmlns:a16="http://schemas.microsoft.com/office/drawing/2014/main" val="20002"/>
                    </a:ext>
                  </a:extLst>
                </a:gridCol>
                <a:gridCol w="1193537">
                  <a:extLst>
                    <a:ext uri="{9D8B030D-6E8A-4147-A177-3AD203B41FA5}">
                      <a16:colId xmlns:a16="http://schemas.microsoft.com/office/drawing/2014/main" val="20003"/>
                    </a:ext>
                  </a:extLst>
                </a:gridCol>
                <a:gridCol w="1403973">
                  <a:extLst>
                    <a:ext uri="{9D8B030D-6E8A-4147-A177-3AD203B41FA5}">
                      <a16:colId xmlns:a16="http://schemas.microsoft.com/office/drawing/2014/main" val="20004"/>
                    </a:ext>
                  </a:extLst>
                </a:gridCol>
                <a:gridCol w="1013624">
                  <a:extLst>
                    <a:ext uri="{9D8B030D-6E8A-4147-A177-3AD203B41FA5}">
                      <a16:colId xmlns:a16="http://schemas.microsoft.com/office/drawing/2014/main" val="20005"/>
                    </a:ext>
                  </a:extLst>
                </a:gridCol>
                <a:gridCol w="1389444">
                  <a:extLst>
                    <a:ext uri="{9D8B030D-6E8A-4147-A177-3AD203B41FA5}">
                      <a16:colId xmlns:a16="http://schemas.microsoft.com/office/drawing/2014/main" val="20006"/>
                    </a:ext>
                  </a:extLst>
                </a:gridCol>
              </a:tblGrid>
              <a:tr h="7926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66B3"/>
                          </a:solidFill>
                          <a:effectLst/>
                          <a:latin typeface="Arial" charset="0"/>
                        </a:rPr>
                        <a:t>Quantity of Workers</a:t>
                      </a:r>
                    </a:p>
                  </a:txBody>
                  <a:tcPr marL="0" marR="0" anchor="b" horzOverflow="overflow">
                    <a:lnL cap="flat">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66B3"/>
                          </a:solidFill>
                          <a:effectLst/>
                          <a:latin typeface="Arial" charset="0"/>
                        </a:rPr>
                        <a:t>Quantity of </a:t>
                      </a:r>
                      <a:br>
                        <a:rPr kumimoji="0" lang="en-US" sz="1400" b="1" i="0" u="none" strike="noStrike" cap="none" normalizeH="0" baseline="0" dirty="0">
                          <a:ln>
                            <a:noFill/>
                          </a:ln>
                          <a:solidFill>
                            <a:srgbClr val="0066B3"/>
                          </a:solidFill>
                          <a:effectLst/>
                          <a:latin typeface="Arial" charset="0"/>
                        </a:rPr>
                      </a:br>
                      <a:r>
                        <a:rPr kumimoji="0" lang="en-US" sz="1400" b="1" i="0" u="none" strike="noStrike" cap="none" normalizeH="0" baseline="0" dirty="0">
                          <a:ln>
                            <a:noFill/>
                          </a:ln>
                          <a:solidFill>
                            <a:srgbClr val="0066B3"/>
                          </a:solidFill>
                          <a:effectLst/>
                          <a:latin typeface="Arial" charset="0"/>
                        </a:rPr>
                        <a:t>Pizza Ovens</a:t>
                      </a:r>
                    </a:p>
                  </a:txBody>
                  <a:tcPr marL="0" marR="0" anchor="b" horzOverflow="overflow">
                    <a:lnL>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66B3"/>
                          </a:solidFill>
                          <a:effectLst/>
                          <a:latin typeface="Arial" charset="0"/>
                        </a:rPr>
                        <a:t>Quantity of </a:t>
                      </a:r>
                      <a:br>
                        <a:rPr kumimoji="0" lang="en-US" sz="1400" b="1" i="0" u="none" strike="noStrike" cap="none" normalizeH="0" baseline="0" dirty="0">
                          <a:ln>
                            <a:noFill/>
                          </a:ln>
                          <a:solidFill>
                            <a:srgbClr val="0066B3"/>
                          </a:solidFill>
                          <a:effectLst/>
                          <a:latin typeface="Arial" charset="0"/>
                        </a:rPr>
                      </a:br>
                      <a:r>
                        <a:rPr kumimoji="0" lang="en-US" sz="1400" b="1" i="0" u="none" strike="noStrike" cap="none" normalizeH="0" baseline="0" dirty="0">
                          <a:ln>
                            <a:noFill/>
                          </a:ln>
                          <a:solidFill>
                            <a:srgbClr val="0066B3"/>
                          </a:solidFill>
                          <a:effectLst/>
                          <a:latin typeface="Arial" charset="0"/>
                        </a:rPr>
                        <a:t>Pizzas </a:t>
                      </a:r>
                      <a:br>
                        <a:rPr kumimoji="0" lang="en-US" sz="1400" b="1" i="0" u="none" strike="noStrike" cap="none" normalizeH="0" baseline="0" dirty="0">
                          <a:ln>
                            <a:noFill/>
                          </a:ln>
                          <a:solidFill>
                            <a:srgbClr val="0066B3"/>
                          </a:solidFill>
                          <a:effectLst/>
                          <a:latin typeface="Arial" charset="0"/>
                        </a:rPr>
                      </a:br>
                      <a:r>
                        <a:rPr kumimoji="0" lang="en-US" sz="1400" b="1" i="0" u="none" strike="noStrike" cap="none" normalizeH="0" baseline="0" dirty="0">
                          <a:ln>
                            <a:noFill/>
                          </a:ln>
                          <a:solidFill>
                            <a:srgbClr val="0066B3"/>
                          </a:solidFill>
                          <a:effectLst/>
                          <a:latin typeface="Arial" charset="0"/>
                        </a:rPr>
                        <a:t>per Week</a:t>
                      </a:r>
                    </a:p>
                  </a:txBody>
                  <a:tcPr marL="0" marR="0" anchor="b" horzOverflow="overflow">
                    <a:lnL>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66B3"/>
                          </a:solidFill>
                          <a:effectLst/>
                          <a:latin typeface="Arial" charset="0"/>
                        </a:rPr>
                        <a:t>Cost of </a:t>
                      </a:r>
                      <a:br>
                        <a:rPr kumimoji="0" lang="en-US" sz="1400" b="1" i="0" u="none" strike="noStrike" cap="none" normalizeH="0" baseline="0" dirty="0">
                          <a:ln>
                            <a:noFill/>
                          </a:ln>
                          <a:solidFill>
                            <a:srgbClr val="0066B3"/>
                          </a:solidFill>
                          <a:effectLst/>
                          <a:latin typeface="Arial" charset="0"/>
                        </a:rPr>
                      </a:br>
                      <a:r>
                        <a:rPr kumimoji="0" lang="en-US" sz="1400" b="1" i="0" u="none" strike="noStrike" cap="none" normalizeH="0" baseline="0" dirty="0">
                          <a:ln>
                            <a:noFill/>
                          </a:ln>
                          <a:solidFill>
                            <a:srgbClr val="0066B3"/>
                          </a:solidFill>
                          <a:effectLst/>
                          <a:latin typeface="Arial" charset="0"/>
                        </a:rPr>
                        <a:t>Pizza Ovens (Fixed Cost)</a:t>
                      </a:r>
                    </a:p>
                  </a:txBody>
                  <a:tcPr marL="0" marR="0" anchor="b" horzOverflow="overflow">
                    <a:lnL>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66B3"/>
                          </a:solidFill>
                          <a:effectLst/>
                          <a:latin typeface="Arial" charset="0"/>
                        </a:rPr>
                        <a:t>Cost of </a:t>
                      </a:r>
                      <a:br>
                        <a:rPr kumimoji="0" lang="en-US" sz="1400" b="1" i="0" u="none" strike="noStrike" cap="none" normalizeH="0" baseline="0" dirty="0">
                          <a:ln>
                            <a:noFill/>
                          </a:ln>
                          <a:solidFill>
                            <a:srgbClr val="0066B3"/>
                          </a:solidFill>
                          <a:effectLst/>
                          <a:latin typeface="Arial" charset="0"/>
                        </a:rPr>
                      </a:br>
                      <a:r>
                        <a:rPr kumimoji="0" lang="en-US" sz="1400" b="1" i="0" u="none" strike="noStrike" cap="none" normalizeH="0" baseline="0" dirty="0">
                          <a:ln>
                            <a:noFill/>
                          </a:ln>
                          <a:solidFill>
                            <a:srgbClr val="0066B3"/>
                          </a:solidFill>
                          <a:effectLst/>
                          <a:latin typeface="Arial" charset="0"/>
                        </a:rPr>
                        <a:t>Workers (Variable Cost)</a:t>
                      </a:r>
                    </a:p>
                  </a:txBody>
                  <a:tcPr marL="0" marR="0" anchor="b" horzOverflow="overflow">
                    <a:lnL>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66B3"/>
                          </a:solidFill>
                          <a:effectLst/>
                          <a:latin typeface="Arial" charset="0"/>
                        </a:rPr>
                        <a:t>Total Cost of Pizzas</a:t>
                      </a:r>
                      <a:br>
                        <a:rPr kumimoji="0" lang="en-US" sz="1400" b="1" i="0" u="none" strike="noStrike" cap="none" normalizeH="0" baseline="0" dirty="0">
                          <a:ln>
                            <a:noFill/>
                          </a:ln>
                          <a:solidFill>
                            <a:srgbClr val="0066B3"/>
                          </a:solidFill>
                          <a:effectLst/>
                          <a:latin typeface="Arial" charset="0"/>
                        </a:rPr>
                      </a:br>
                      <a:r>
                        <a:rPr kumimoji="0" lang="en-US" sz="1400" b="1" i="0" u="none" strike="noStrike" cap="none" normalizeH="0" baseline="0" dirty="0">
                          <a:ln>
                            <a:noFill/>
                          </a:ln>
                          <a:solidFill>
                            <a:srgbClr val="0066B3"/>
                          </a:solidFill>
                          <a:effectLst/>
                          <a:latin typeface="Arial" charset="0"/>
                        </a:rPr>
                        <a:t>per Week</a:t>
                      </a:r>
                    </a:p>
                  </a:txBody>
                  <a:tcPr marL="0" marR="0" anchor="b" horzOverflow="overflow">
                    <a:lnL>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rgbClr val="0066B3"/>
                          </a:solidFill>
                          <a:effectLst/>
                          <a:latin typeface="Arial" charset="0"/>
                        </a:rPr>
                        <a:t>Cost per Pizza (Average</a:t>
                      </a:r>
                      <a:br>
                        <a:rPr kumimoji="0" lang="en-US" sz="1400" b="1" i="0" u="none" strike="noStrike" cap="none" normalizeH="0" baseline="0" dirty="0">
                          <a:ln>
                            <a:noFill/>
                          </a:ln>
                          <a:solidFill>
                            <a:srgbClr val="0066B3"/>
                          </a:solidFill>
                          <a:effectLst/>
                          <a:latin typeface="Arial" charset="0"/>
                        </a:rPr>
                      </a:br>
                      <a:r>
                        <a:rPr kumimoji="0" lang="en-US" sz="1400" b="1" i="0" u="none" strike="noStrike" cap="none" normalizeH="0" baseline="0" dirty="0">
                          <a:ln>
                            <a:noFill/>
                          </a:ln>
                          <a:solidFill>
                            <a:srgbClr val="0066B3"/>
                          </a:solidFill>
                          <a:effectLst/>
                          <a:latin typeface="Arial" charset="0"/>
                        </a:rPr>
                        <a:t> Total Cost)</a:t>
                      </a:r>
                    </a:p>
                  </a:txBody>
                  <a:tcPr marL="0" marR="0" anchor="b" horzOverflow="overflow">
                    <a:lnL>
                      <a:noFill/>
                    </a:lnL>
                    <a:lnR cap="flat">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65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txBody>
                  <a:tcPr marR="0" horzOverflow="overflow">
                    <a:lnL cap="flat">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a:txBody>
                  <a:tcPr marR="0" horzOverflow="overflow">
                    <a:lnL>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txBody>
                  <a:tcPr marR="411480" horzOverflow="overflow">
                    <a:lnL>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$800</a:t>
                      </a:r>
                    </a:p>
                  </a:txBody>
                  <a:tcPr marR="365760" horzOverflow="overflow">
                    <a:lnL>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txBody>
                  <a:tcPr marR="502920" horzOverflow="overflow">
                    <a:lnL>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$800</a:t>
                      </a:r>
                    </a:p>
                  </a:txBody>
                  <a:tcPr marR="274320" horzOverflow="overflow">
                    <a:lnL>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a:txBody>
                  <a:tcPr marR="411480" horzOverflow="overflow">
                    <a:lnL>
                      <a:noFill/>
                    </a:lnL>
                    <a:lnR cap="flat">
                      <a:noFill/>
                    </a:lnR>
                    <a:lnT w="38100" cap="flat" cmpd="sng" algn="ctr">
                      <a:solidFill>
                        <a:srgbClr val="95B6D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2265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txBody>
                  <a:tcPr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a:txBody>
                  <a:tcPr marR="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200</a:t>
                      </a:r>
                    </a:p>
                  </a:txBody>
                  <a:tcPr marR="41148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800</a:t>
                      </a:r>
                    </a:p>
                  </a:txBody>
                  <a:tcPr marR="36576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650</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1,450</a:t>
                      </a:r>
                    </a:p>
                  </a:txBody>
                  <a:tcPr marR="2743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$7.25</a:t>
                      </a:r>
                    </a:p>
                  </a:txBody>
                  <a:tcPr marR="32004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2265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a:txBody>
                  <a:tcPr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a:txBody>
                  <a:tcPr marR="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450</a:t>
                      </a:r>
                    </a:p>
                  </a:txBody>
                  <a:tcPr marR="41148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800</a:t>
                      </a:r>
                    </a:p>
                  </a:txBody>
                  <a:tcPr marR="36576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1,300</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2,100</a:t>
                      </a:r>
                    </a:p>
                  </a:txBody>
                  <a:tcPr marR="2743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4.67</a:t>
                      </a:r>
                    </a:p>
                  </a:txBody>
                  <a:tcPr marR="32004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2265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3</a:t>
                      </a:r>
                    </a:p>
                  </a:txBody>
                  <a:tcPr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a:txBody>
                  <a:tcPr marR="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550</a:t>
                      </a:r>
                    </a:p>
                  </a:txBody>
                  <a:tcPr marR="41148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800</a:t>
                      </a:r>
                    </a:p>
                  </a:txBody>
                  <a:tcPr marR="36576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1,950</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2,750</a:t>
                      </a:r>
                    </a:p>
                  </a:txBody>
                  <a:tcPr marR="2743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5.00</a:t>
                      </a:r>
                    </a:p>
                  </a:txBody>
                  <a:tcPr marR="32004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2265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4</a:t>
                      </a:r>
                    </a:p>
                  </a:txBody>
                  <a:tcPr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a:txBody>
                  <a:tcPr marR="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600</a:t>
                      </a:r>
                    </a:p>
                  </a:txBody>
                  <a:tcPr marR="41148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800</a:t>
                      </a:r>
                    </a:p>
                  </a:txBody>
                  <a:tcPr marR="36576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2,600</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3,400</a:t>
                      </a:r>
                    </a:p>
                  </a:txBody>
                  <a:tcPr marR="2743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5.67</a:t>
                      </a:r>
                    </a:p>
                  </a:txBody>
                  <a:tcPr marR="32004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2265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5</a:t>
                      </a:r>
                    </a:p>
                  </a:txBody>
                  <a:tcPr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a:txBody>
                  <a:tcPr marR="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625</a:t>
                      </a:r>
                    </a:p>
                  </a:txBody>
                  <a:tcPr marR="41148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800</a:t>
                      </a:r>
                    </a:p>
                  </a:txBody>
                  <a:tcPr marR="36576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3,250</a:t>
                      </a:r>
                    </a:p>
                  </a:txBody>
                  <a:tcPr marR="5029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4,050</a:t>
                      </a:r>
                    </a:p>
                  </a:txBody>
                  <a:tcPr marR="27432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6.48</a:t>
                      </a:r>
                    </a:p>
                  </a:txBody>
                  <a:tcPr marR="32004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2265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a:t>
                      </a:r>
                    </a:p>
                  </a:txBody>
                  <a:tcPr marR="0" horzOverflow="overflow">
                    <a:lnL cap="flat">
                      <a:noFill/>
                    </a:lnL>
                    <a:lnR>
                      <a:noFill/>
                    </a:lnR>
                    <a:ln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a:txBody>
                  <a:tcPr marR="0" horzOverflow="overflow">
                    <a:lnL>
                      <a:noFill/>
                    </a:lnL>
                    <a:lnR>
                      <a:noFill/>
                    </a:lnR>
                    <a:ln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640</a:t>
                      </a:r>
                    </a:p>
                  </a:txBody>
                  <a:tcPr marR="411480" horzOverflow="overflow">
                    <a:lnL>
                      <a:noFill/>
                    </a:lnL>
                    <a:lnR>
                      <a:noFill/>
                    </a:lnR>
                    <a:ln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800</a:t>
                      </a:r>
                    </a:p>
                  </a:txBody>
                  <a:tcPr marR="365760" horzOverflow="overflow">
                    <a:lnL>
                      <a:noFill/>
                    </a:lnL>
                    <a:lnR>
                      <a:noFill/>
                    </a:lnR>
                    <a:ln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3,900</a:t>
                      </a:r>
                    </a:p>
                  </a:txBody>
                  <a:tcPr marR="502920" horzOverflow="overflow">
                    <a:lnL>
                      <a:noFill/>
                    </a:lnL>
                    <a:lnR>
                      <a:noFill/>
                    </a:lnR>
                    <a:ln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4,700</a:t>
                      </a:r>
                    </a:p>
                  </a:txBody>
                  <a:tcPr marR="274320" horzOverflow="overflow">
                    <a:lnL>
                      <a:noFill/>
                    </a:lnL>
                    <a:lnR>
                      <a:noFill/>
                    </a:lnR>
                    <a:ln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7.34</a:t>
                      </a:r>
                    </a:p>
                  </a:txBody>
                  <a:tcPr marR="320040" horzOverflow="overflow">
                    <a:lnL>
                      <a:noFill/>
                    </a:lnL>
                    <a:lnR cap="flat">
                      <a:noFill/>
                    </a:lnR>
                    <a:lnT>
                      <a:noFill/>
                    </a:lnT>
                    <a:lnB w="38100"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47929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Restaurant’s Average Total Cost Curve</a:t>
            </a:r>
          </a:p>
        </p:txBody>
      </p:sp>
      <p:sp>
        <p:nvSpPr>
          <p:cNvPr id="6" name="Text Placeholder 2"/>
          <p:cNvSpPr>
            <a:spLocks noGrp="1"/>
          </p:cNvSpPr>
          <p:nvPr>
            <p:ph type="body" sz="quarter" idx="11"/>
          </p:nvPr>
        </p:nvSpPr>
        <p:spPr>
          <a:xfrm>
            <a:off x="152400" y="838200"/>
            <a:ext cx="3505200" cy="5638800"/>
          </a:xfrm>
        </p:spPr>
        <p:txBody>
          <a:bodyPr/>
          <a:lstStyle/>
          <a:p>
            <a:r>
              <a:rPr lang="en-US" dirty="0"/>
              <a:t>The “falling-then-rising” nature of average total costs results in a U-shaped average total cost curve.</a:t>
            </a:r>
          </a:p>
          <a:p>
            <a:endParaRPr lang="en-US" dirty="0"/>
          </a:p>
        </p:txBody>
      </p:sp>
      <p:pic>
        <p:nvPicPr>
          <p:cNvPr id="9" name="Picture 8" descr="Fig11.1ppt3b.gif"/>
          <p:cNvPicPr>
            <a:picLocks noChangeAspect="1"/>
          </p:cNvPicPr>
          <p:nvPr/>
        </p:nvPicPr>
        <p:blipFill>
          <a:blip r:embed="rId3" cstate="print"/>
          <a:srcRect/>
          <a:stretch>
            <a:fillRect/>
          </a:stretch>
        </p:blipFill>
        <p:spPr bwMode="auto">
          <a:xfrm>
            <a:off x="3657600" y="677863"/>
            <a:ext cx="5321300" cy="5228536"/>
          </a:xfrm>
          <a:prstGeom prst="rect">
            <a:avLst/>
          </a:prstGeom>
          <a:noFill/>
          <a:ln w="9525">
            <a:noFill/>
            <a:miter lim="800000"/>
            <a:headEnd/>
            <a:tailEnd/>
          </a:ln>
        </p:spPr>
      </p:pic>
      <p:pic>
        <p:nvPicPr>
          <p:cNvPr id="10" name="Picture 9" descr="Fig11.1ppt1b.gif"/>
          <p:cNvPicPr>
            <a:picLocks noChangeAspect="1"/>
          </p:cNvPicPr>
          <p:nvPr/>
        </p:nvPicPr>
        <p:blipFill>
          <a:blip r:embed="rId4" cstate="print"/>
          <a:srcRect/>
          <a:stretch>
            <a:fillRect/>
          </a:stretch>
        </p:blipFill>
        <p:spPr bwMode="auto">
          <a:xfrm>
            <a:off x="3708199" y="677863"/>
            <a:ext cx="5270701" cy="5236969"/>
          </a:xfrm>
          <a:prstGeom prst="rect">
            <a:avLst/>
          </a:prstGeom>
          <a:noFill/>
          <a:ln w="9525">
            <a:noFill/>
            <a:miter lim="800000"/>
            <a:headEnd/>
            <a:tailEnd/>
          </a:ln>
        </p:spPr>
      </p:pic>
      <p:pic>
        <p:nvPicPr>
          <p:cNvPr id="11" name="Picture 10" descr="Fig11.1ppt2b.gif"/>
          <p:cNvPicPr>
            <a:picLocks noChangeAspect="1"/>
          </p:cNvPicPr>
          <p:nvPr/>
        </p:nvPicPr>
        <p:blipFill>
          <a:blip r:embed="rId5" cstate="print"/>
          <a:srcRect/>
          <a:stretch>
            <a:fillRect/>
          </a:stretch>
        </p:blipFill>
        <p:spPr bwMode="auto">
          <a:xfrm>
            <a:off x="3657600" y="677863"/>
            <a:ext cx="5321300" cy="5228536"/>
          </a:xfrm>
          <a:prstGeom prst="rect">
            <a:avLst/>
          </a:prstGeom>
          <a:noFill/>
          <a:ln w="9525">
            <a:noFill/>
            <a:miter lim="800000"/>
            <a:headEnd/>
            <a:tailEnd/>
          </a:ln>
        </p:spPr>
      </p:pic>
      <p:pic>
        <p:nvPicPr>
          <p:cNvPr id="12" name="Picture 11" descr="Fig11.1ppt4b.gif"/>
          <p:cNvPicPr>
            <a:picLocks noChangeAspect="1"/>
          </p:cNvPicPr>
          <p:nvPr/>
        </p:nvPicPr>
        <p:blipFill>
          <a:blip r:embed="rId6" cstate="print"/>
          <a:srcRect/>
          <a:stretch>
            <a:fillRect/>
          </a:stretch>
        </p:blipFill>
        <p:spPr bwMode="auto">
          <a:xfrm>
            <a:off x="3657600" y="677863"/>
            <a:ext cx="5321300" cy="522853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08238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Decomposing the Total and Average Costs</a:t>
            </a:r>
          </a:p>
        </p:txBody>
      </p:sp>
      <p:sp>
        <p:nvSpPr>
          <p:cNvPr id="4" name="Text Placeholder 2"/>
          <p:cNvSpPr>
            <a:spLocks noGrp="1"/>
          </p:cNvSpPr>
          <p:nvPr>
            <p:ph type="body" sz="quarter" idx="11"/>
          </p:nvPr>
        </p:nvSpPr>
        <p:spPr/>
        <p:txBody>
          <a:bodyPr/>
          <a:lstStyle/>
          <a:p>
            <a:pPr>
              <a:spcBef>
                <a:spcPts val="0"/>
              </a:spcBef>
              <a:spcAft>
                <a:spcPts val="1200"/>
              </a:spcAft>
            </a:pPr>
            <a:r>
              <a:rPr lang="en-US" dirty="0"/>
              <a:t>		</a:t>
            </a:r>
            <a:r>
              <a:rPr lang="en-US" i="1" dirty="0"/>
              <a:t>TC / Q 	= 	FC / Q 	+ 	VC / Q</a:t>
            </a:r>
          </a:p>
          <a:p>
            <a:pPr>
              <a:spcBef>
                <a:spcPts val="0"/>
              </a:spcBef>
              <a:spcAft>
                <a:spcPts val="1200"/>
              </a:spcAft>
            </a:pPr>
            <a:endParaRPr lang="en-US" i="1" dirty="0"/>
          </a:p>
          <a:p>
            <a:pPr>
              <a:spcBef>
                <a:spcPts val="0"/>
              </a:spcBef>
              <a:spcAft>
                <a:spcPts val="1200"/>
              </a:spcAft>
            </a:pPr>
            <a:r>
              <a:rPr lang="en-US" dirty="0"/>
              <a:t>The first quantity is </a:t>
            </a:r>
            <a:r>
              <a:rPr lang="en-US" i="1" dirty="0"/>
              <a:t>average total cost</a:t>
            </a:r>
            <a:r>
              <a:rPr lang="en-US" dirty="0"/>
              <a:t>.</a:t>
            </a:r>
          </a:p>
          <a:p>
            <a:pPr>
              <a:spcBef>
                <a:spcPts val="0"/>
              </a:spcBef>
              <a:spcAft>
                <a:spcPts val="1200"/>
              </a:spcAft>
            </a:pPr>
            <a:endParaRPr lang="en-US" dirty="0"/>
          </a:p>
          <a:p>
            <a:pPr>
              <a:spcBef>
                <a:spcPts val="0"/>
              </a:spcBef>
              <a:spcAft>
                <a:spcPts val="1200"/>
              </a:spcAft>
            </a:pPr>
            <a:r>
              <a:rPr lang="en-US" dirty="0"/>
              <a:t>The second is </a:t>
            </a:r>
            <a:r>
              <a:rPr lang="en-US" b="1" dirty="0"/>
              <a:t>average fixed cost</a:t>
            </a:r>
            <a:r>
              <a:rPr lang="en-US" dirty="0"/>
              <a:t>: fixed cost divided by the quantity of output produced.</a:t>
            </a:r>
          </a:p>
          <a:p>
            <a:pPr>
              <a:spcBef>
                <a:spcPts val="0"/>
              </a:spcBef>
              <a:spcAft>
                <a:spcPts val="1200"/>
              </a:spcAft>
            </a:pPr>
            <a:endParaRPr lang="en-US" dirty="0"/>
          </a:p>
          <a:p>
            <a:pPr>
              <a:spcBef>
                <a:spcPts val="0"/>
              </a:spcBef>
              <a:spcAft>
                <a:spcPts val="1200"/>
              </a:spcAft>
            </a:pPr>
            <a:r>
              <a:rPr lang="en-US" dirty="0"/>
              <a:t>The third is </a:t>
            </a:r>
            <a:r>
              <a:rPr lang="en-US" b="1" dirty="0"/>
              <a:t>average variable cost</a:t>
            </a:r>
            <a:r>
              <a:rPr lang="en-US" dirty="0"/>
              <a:t>: variable cost divided by the quantity of output produced. </a:t>
            </a:r>
          </a:p>
          <a:p>
            <a:pPr>
              <a:spcBef>
                <a:spcPts val="0"/>
              </a:spcBef>
              <a:spcAft>
                <a:spcPts val="1200"/>
              </a:spcAft>
            </a:pPr>
            <a:endParaRPr lang="en-US" dirty="0"/>
          </a:p>
          <a:p>
            <a:pPr>
              <a:spcBef>
                <a:spcPts val="0"/>
              </a:spcBef>
              <a:spcAft>
                <a:spcPts val="1200"/>
              </a:spcAft>
            </a:pPr>
            <a:r>
              <a:rPr lang="en-US" dirty="0"/>
              <a:t>So		</a:t>
            </a:r>
            <a:r>
              <a:rPr lang="en-US" i="1" dirty="0"/>
              <a:t>ATC 	= 	AFC 	+ 	AVC</a:t>
            </a:r>
            <a:endParaRPr lang="en-US" dirty="0"/>
          </a:p>
        </p:txBody>
      </p:sp>
    </p:spTree>
    <p:custDataLst>
      <p:tags r:id="rId1"/>
    </p:custDataLst>
    <p:extLst>
      <p:ext uri="{BB962C8B-B14F-4D97-AF65-F5344CB8AC3E}">
        <p14:creationId xmlns:p14="http://schemas.microsoft.com/office/powerpoint/2010/main" val="328368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Costs of Production</a:t>
            </a:r>
          </a:p>
        </p:txBody>
      </p:sp>
      <p:sp>
        <p:nvSpPr>
          <p:cNvPr id="6" name="Text Placeholder 2"/>
          <p:cNvSpPr>
            <a:spLocks noGrp="1"/>
          </p:cNvSpPr>
          <p:nvPr>
            <p:ph type="body" sz="quarter" idx="11"/>
          </p:nvPr>
        </p:nvSpPr>
        <p:spPr>
          <a:xfrm>
            <a:off x="152400" y="1066800"/>
            <a:ext cx="8839200" cy="1371600"/>
          </a:xfrm>
        </p:spPr>
        <p:txBody>
          <a:bodyPr/>
          <a:lstStyle/>
          <a:p>
            <a:pPr>
              <a:spcBef>
                <a:spcPts val="0"/>
              </a:spcBef>
              <a:spcAft>
                <a:spcPts val="1200"/>
              </a:spcAft>
            </a:pPr>
            <a:r>
              <a:rPr lang="en-US" dirty="0"/>
              <a:t>We can also define the </a:t>
            </a:r>
            <a:r>
              <a:rPr lang="en-US" b="1" dirty="0"/>
              <a:t>marginal cost</a:t>
            </a:r>
            <a:r>
              <a:rPr lang="en-US" dirty="0"/>
              <a:t> as the change in a firm’s total cost from producing one more unit of a good or service; in symbols,</a:t>
            </a:r>
          </a:p>
        </p:txBody>
      </p:sp>
      <p:graphicFrame>
        <p:nvGraphicFramePr>
          <p:cNvPr id="7" name="Object 6"/>
          <p:cNvGraphicFramePr>
            <a:graphicFrameLocks noChangeAspect="1"/>
          </p:cNvGraphicFramePr>
          <p:nvPr>
            <p:extLst/>
          </p:nvPr>
        </p:nvGraphicFramePr>
        <p:xfrm>
          <a:off x="2211388" y="2441575"/>
          <a:ext cx="1622425" cy="906463"/>
        </p:xfrm>
        <a:graphic>
          <a:graphicData uri="http://schemas.openxmlformats.org/presentationml/2006/ole">
            <mc:AlternateContent xmlns:mc="http://schemas.openxmlformats.org/markup-compatibility/2006">
              <mc:Choice xmlns:v="urn:schemas-microsoft-com:vml" Requires="v">
                <p:oleObj spid="_x0000_s1055" name="Equation" r:id="rId4" imgW="977476" imgH="545863" progId="Equation.DSMT4">
                  <p:embed/>
                </p:oleObj>
              </mc:Choice>
              <mc:Fallback>
                <p:oleObj name="Equation" r:id="rId4" imgW="977476" imgH="54586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2441575"/>
                        <a:ext cx="1622425"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descr="Fig10-4_Table_PPT.gif"/>
          <p:cNvPicPr>
            <a:picLocks noChangeAspect="1"/>
          </p:cNvPicPr>
          <p:nvPr/>
        </p:nvPicPr>
        <p:blipFill>
          <a:blip r:embed="rId6" cstate="print"/>
          <a:srcRect/>
          <a:stretch>
            <a:fillRect/>
          </a:stretch>
        </p:blipFill>
        <p:spPr bwMode="auto">
          <a:xfrm>
            <a:off x="1066800" y="3421633"/>
            <a:ext cx="6629400" cy="3131567"/>
          </a:xfrm>
          <a:prstGeom prst="rect">
            <a:avLst/>
          </a:prstGeom>
          <a:noFill/>
          <a:ln w="9525">
            <a:noFill/>
            <a:miter lim="800000"/>
            <a:headEnd/>
            <a:tailEnd/>
          </a:ln>
        </p:spPr>
      </p:pic>
    </p:spTree>
    <p:custDataLst>
      <p:tags r:id="rId2"/>
    </p:custDataLst>
    <p:extLst>
      <p:ext uri="{BB962C8B-B14F-4D97-AF65-F5344CB8AC3E}">
        <p14:creationId xmlns:p14="http://schemas.microsoft.com/office/powerpoint/2010/main" val="106444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Costs of Production</a:t>
            </a:r>
          </a:p>
        </p:txBody>
      </p:sp>
      <p:sp>
        <p:nvSpPr>
          <p:cNvPr id="6" name="Text Placeholder 2"/>
          <p:cNvSpPr>
            <a:spLocks noGrp="1"/>
          </p:cNvSpPr>
          <p:nvPr>
            <p:ph type="body" sz="quarter" idx="11"/>
          </p:nvPr>
        </p:nvSpPr>
        <p:spPr>
          <a:xfrm>
            <a:off x="152400" y="2209800"/>
            <a:ext cx="8839200" cy="914400"/>
          </a:xfrm>
        </p:spPr>
        <p:txBody>
          <a:bodyPr/>
          <a:lstStyle/>
          <a:p>
            <a:pPr>
              <a:spcBef>
                <a:spcPts val="0"/>
              </a:spcBef>
              <a:spcAft>
                <a:spcPts val="1200"/>
              </a:spcAft>
            </a:pPr>
            <a:r>
              <a:rPr lang="en-US" dirty="0">
                <a:solidFill>
                  <a:srgbClr val="000000"/>
                </a:solidFill>
              </a:rPr>
              <a:t>The </a:t>
            </a:r>
            <a:r>
              <a:rPr lang="el-GR" i="1" dirty="0">
                <a:solidFill>
                  <a:srgbClr val="000000"/>
                </a:solidFill>
              </a:rPr>
              <a:t>Δ</a:t>
            </a:r>
            <a:r>
              <a:rPr lang="en-US" i="1" dirty="0">
                <a:solidFill>
                  <a:srgbClr val="000000"/>
                </a:solidFill>
              </a:rPr>
              <a:t>Q </a:t>
            </a:r>
            <a:r>
              <a:rPr lang="en-US" dirty="0">
                <a:solidFill>
                  <a:srgbClr val="000000"/>
                </a:solidFill>
              </a:rPr>
              <a:t>is generally needed, because we don’t see quantity increasing by only one unit at a time.</a:t>
            </a:r>
            <a:endParaRPr lang="en-US" i="1" dirty="0">
              <a:solidFill>
                <a:srgbClr val="000000"/>
              </a:solidFill>
            </a:endParaRPr>
          </a:p>
        </p:txBody>
      </p:sp>
      <p:graphicFrame>
        <p:nvGraphicFramePr>
          <p:cNvPr id="7" name="Object 6"/>
          <p:cNvGraphicFramePr>
            <a:graphicFrameLocks noChangeAspect="1"/>
          </p:cNvGraphicFramePr>
          <p:nvPr>
            <p:extLst/>
          </p:nvPr>
        </p:nvGraphicFramePr>
        <p:xfrm>
          <a:off x="2209800" y="838200"/>
          <a:ext cx="1622425" cy="906463"/>
        </p:xfrm>
        <a:graphic>
          <a:graphicData uri="http://schemas.openxmlformats.org/presentationml/2006/ole">
            <mc:AlternateContent xmlns:mc="http://schemas.openxmlformats.org/markup-compatibility/2006">
              <mc:Choice xmlns:v="urn:schemas-microsoft-com:vml" Requires="v">
                <p:oleObj spid="_x0000_s2079" name="Equation" r:id="rId4" imgW="977476" imgH="545863" progId="Equation.DSMT4">
                  <p:embed/>
                </p:oleObj>
              </mc:Choice>
              <mc:Fallback>
                <p:oleObj name="Equation" r:id="rId4" imgW="977476" imgH="54586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838200"/>
                        <a:ext cx="1622425"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descr="Fig10-4_Table_PPT.gif"/>
          <p:cNvPicPr>
            <a:picLocks noChangeAspect="1"/>
          </p:cNvPicPr>
          <p:nvPr/>
        </p:nvPicPr>
        <p:blipFill>
          <a:blip r:embed="rId6" cstate="print"/>
          <a:srcRect/>
          <a:stretch>
            <a:fillRect/>
          </a:stretch>
        </p:blipFill>
        <p:spPr bwMode="auto">
          <a:xfrm>
            <a:off x="1066800" y="3421633"/>
            <a:ext cx="6629400" cy="3131567"/>
          </a:xfrm>
          <a:prstGeom prst="rect">
            <a:avLst/>
          </a:prstGeom>
          <a:noFill/>
          <a:ln w="9525">
            <a:noFill/>
            <a:miter lim="800000"/>
            <a:headEnd/>
            <a:tailEnd/>
          </a:ln>
        </p:spPr>
      </p:pic>
      <p:sp>
        <p:nvSpPr>
          <p:cNvPr id="8" name="Rectangle 5"/>
          <p:cNvSpPr>
            <a:spLocks noChangeArrowheads="1"/>
          </p:cNvSpPr>
          <p:nvPr/>
        </p:nvSpPr>
        <p:spPr bwMode="auto">
          <a:xfrm>
            <a:off x="228600" y="3505200"/>
            <a:ext cx="1981200" cy="2971799"/>
          </a:xfrm>
          <a:prstGeom prst="rect">
            <a:avLst/>
          </a:prstGeom>
          <a:noFill/>
          <a:ln w="9525">
            <a:noFill/>
            <a:miter lim="800000"/>
            <a:headEnd/>
            <a:tailEnd/>
          </a:ln>
        </p:spPr>
        <p:txBody>
          <a:bodyPr/>
          <a:lstStyle/>
          <a:p>
            <a:pPr>
              <a:spcBef>
                <a:spcPts val="0"/>
              </a:spcBef>
              <a:spcAft>
                <a:spcPts val="1200"/>
              </a:spcAft>
            </a:pPr>
            <a:endParaRPr lang="en-US" sz="2200" i="1" dirty="0">
              <a:solidFill>
                <a:srgbClr val="000000"/>
              </a:solidFill>
            </a:endParaRPr>
          </a:p>
        </p:txBody>
      </p:sp>
    </p:spTree>
    <p:custDataLst>
      <p:tags r:id="rId2"/>
    </p:custDataLst>
    <p:extLst>
      <p:ext uri="{BB962C8B-B14F-4D97-AF65-F5344CB8AC3E}">
        <p14:creationId xmlns:p14="http://schemas.microsoft.com/office/powerpoint/2010/main" val="44009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nodePh="1">
                                  <p:stCondLst>
                                    <p:cond delay="0"/>
                                  </p:stCondLst>
                                  <p:endCondLst>
                                    <p:cond evt="begin" delay="0">
                                      <p:tn val="14"/>
                                    </p:cond>
                                  </p:endCondLst>
                                  <p:childTnLst>
                                    <p:set>
                                      <p:cBhvr>
                                        <p:cTn id="1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Costs of Production</a:t>
            </a:r>
          </a:p>
        </p:txBody>
      </p:sp>
      <p:sp>
        <p:nvSpPr>
          <p:cNvPr id="6" name="Text Placeholder 2"/>
          <p:cNvSpPr>
            <a:spLocks noGrp="1"/>
          </p:cNvSpPr>
          <p:nvPr>
            <p:ph type="body" sz="quarter" idx="11"/>
          </p:nvPr>
        </p:nvSpPr>
        <p:spPr>
          <a:xfrm>
            <a:off x="304800" y="914400"/>
            <a:ext cx="8839200" cy="914400"/>
          </a:xfrm>
        </p:spPr>
        <p:txBody>
          <a:bodyPr/>
          <a:lstStyle/>
          <a:p>
            <a:pPr>
              <a:spcBef>
                <a:spcPts val="0"/>
              </a:spcBef>
              <a:spcAft>
                <a:spcPts val="1200"/>
              </a:spcAft>
            </a:pPr>
            <a:r>
              <a:rPr lang="en-US" dirty="0">
                <a:solidFill>
                  <a:srgbClr val="000000"/>
                </a:solidFill>
              </a:rPr>
              <a:t>Since the only part of TC that changes with output is the variable cost, then we see that:</a:t>
            </a:r>
          </a:p>
          <a:p>
            <a:pPr>
              <a:spcBef>
                <a:spcPts val="0"/>
              </a:spcBef>
              <a:spcAft>
                <a:spcPts val="1200"/>
              </a:spcAft>
            </a:pPr>
            <a:endParaRPr lang="en-US" i="1" dirty="0">
              <a:solidFill>
                <a:srgbClr val="000000"/>
              </a:solidFill>
            </a:endParaRPr>
          </a:p>
        </p:txBody>
      </p:sp>
      <p:pic>
        <p:nvPicPr>
          <p:cNvPr id="9" name="Picture 8" descr="Fig10-4_Table_PPT.gif"/>
          <p:cNvPicPr>
            <a:picLocks noChangeAspect="1"/>
          </p:cNvPicPr>
          <p:nvPr/>
        </p:nvPicPr>
        <p:blipFill>
          <a:blip r:embed="rId3" cstate="print"/>
          <a:srcRect/>
          <a:stretch>
            <a:fillRect/>
          </a:stretch>
        </p:blipFill>
        <p:spPr bwMode="auto">
          <a:xfrm>
            <a:off x="1066800" y="3421633"/>
            <a:ext cx="6629400" cy="3131567"/>
          </a:xfrm>
          <a:prstGeom prst="rect">
            <a:avLst/>
          </a:prstGeom>
          <a:noFill/>
          <a:ln w="9525">
            <a:noFill/>
            <a:miter lim="800000"/>
            <a:headEnd/>
            <a:tailEnd/>
          </a:ln>
        </p:spPr>
      </p:pic>
      <p:sp>
        <p:nvSpPr>
          <p:cNvPr id="8" name="Rectangle 5"/>
          <p:cNvSpPr>
            <a:spLocks noChangeArrowheads="1"/>
          </p:cNvSpPr>
          <p:nvPr/>
        </p:nvSpPr>
        <p:spPr bwMode="auto">
          <a:xfrm>
            <a:off x="228600" y="3505200"/>
            <a:ext cx="1981200" cy="2971799"/>
          </a:xfrm>
          <a:prstGeom prst="rect">
            <a:avLst/>
          </a:prstGeom>
          <a:noFill/>
          <a:ln w="9525">
            <a:noFill/>
            <a:miter lim="800000"/>
            <a:headEnd/>
            <a:tailEnd/>
          </a:ln>
        </p:spPr>
        <p:txBody>
          <a:bodyPr/>
          <a:lstStyle/>
          <a:p>
            <a:pPr>
              <a:spcBef>
                <a:spcPts val="0"/>
              </a:spcBef>
              <a:spcAft>
                <a:spcPts val="1200"/>
              </a:spcAft>
            </a:pPr>
            <a:endParaRPr lang="en-US" sz="2200" i="1" dirty="0">
              <a:solidFill>
                <a:srgbClr val="000000"/>
              </a:solidFill>
            </a:endParaRPr>
          </a:p>
        </p:txBody>
      </p:sp>
      <mc:AlternateContent xmlns:mc="http://schemas.openxmlformats.org/markup-compatibility/2006" xmlns:a14="http://schemas.microsoft.com/office/drawing/2010/main">
        <mc:Choice Requires="a14">
          <p:sp>
            <p:nvSpPr>
              <p:cNvPr id="3" name="Rectangle 2"/>
              <p:cNvSpPr/>
              <p:nvPr/>
            </p:nvSpPr>
            <p:spPr>
              <a:xfrm>
                <a:off x="3352800" y="1981200"/>
                <a:ext cx="2514727" cy="778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kern="0" smtClean="0">
                          <a:solidFill>
                            <a:srgbClr val="000000"/>
                          </a:solidFill>
                          <a:latin typeface="Cambria Math"/>
                          <a:cs typeface="+mn-cs"/>
                        </a:rPr>
                        <m:t>𝑀𝐶</m:t>
                      </m:r>
                      <m:r>
                        <a:rPr lang="en-US" sz="2200" i="1" kern="0" smtClean="0">
                          <a:solidFill>
                            <a:srgbClr val="000000"/>
                          </a:solidFill>
                          <a:latin typeface="Cambria Math"/>
                          <a:cs typeface="+mn-cs"/>
                        </a:rPr>
                        <m:t>=</m:t>
                      </m:r>
                      <m:f>
                        <m:fPr>
                          <m:ctrlPr>
                            <a:rPr lang="en-US" sz="2200" i="1" kern="0">
                              <a:solidFill>
                                <a:srgbClr val="000000"/>
                              </a:solidFill>
                              <a:latin typeface="Cambria Math" panose="02040503050406030204" pitchFamily="18" charset="0"/>
                              <a:cs typeface="+mn-cs"/>
                            </a:rPr>
                          </m:ctrlPr>
                        </m:fPr>
                        <m:num>
                          <m:r>
                            <a:rPr lang="en-US" sz="2200" i="1" kern="0">
                              <a:solidFill>
                                <a:srgbClr val="000000"/>
                              </a:solidFill>
                              <a:latin typeface="Cambria Math"/>
                              <a:ea typeface="Cambria Math"/>
                              <a:cs typeface="+mn-cs"/>
                            </a:rPr>
                            <m:t>∆</m:t>
                          </m:r>
                          <m:r>
                            <a:rPr lang="en-US" sz="2200" b="0" i="1" kern="0" smtClean="0">
                              <a:solidFill>
                                <a:srgbClr val="000000"/>
                              </a:solidFill>
                              <a:latin typeface="Cambria Math"/>
                              <a:ea typeface="Cambria Math"/>
                              <a:cs typeface="+mn-cs"/>
                            </a:rPr>
                            <m:t>𝑉</m:t>
                          </m:r>
                          <m:r>
                            <a:rPr lang="en-US" sz="2200" i="1" kern="0">
                              <a:solidFill>
                                <a:srgbClr val="000000"/>
                              </a:solidFill>
                              <a:latin typeface="Cambria Math"/>
                              <a:ea typeface="Cambria Math"/>
                              <a:cs typeface="+mn-cs"/>
                            </a:rPr>
                            <m:t>𝐶</m:t>
                          </m:r>
                        </m:num>
                        <m:den>
                          <m:r>
                            <a:rPr lang="en-US" sz="2200" i="1" kern="0">
                              <a:solidFill>
                                <a:srgbClr val="000000"/>
                              </a:solidFill>
                              <a:latin typeface="Cambria Math"/>
                              <a:ea typeface="Cambria Math"/>
                              <a:cs typeface="+mn-cs"/>
                            </a:rPr>
                            <m:t>∆</m:t>
                          </m:r>
                          <m:r>
                            <a:rPr lang="en-US" sz="2200" i="1" kern="0">
                              <a:solidFill>
                                <a:srgbClr val="000000"/>
                              </a:solidFill>
                              <a:latin typeface="Cambria Math"/>
                              <a:ea typeface="Cambria Math"/>
                              <a:cs typeface="+mn-cs"/>
                            </a:rPr>
                            <m:t>𝑄</m:t>
                          </m:r>
                        </m:den>
                      </m:f>
                      <m:r>
                        <a:rPr lang="en-US" sz="2200" b="0" i="1" kern="0" smtClean="0">
                          <a:solidFill>
                            <a:srgbClr val="000000"/>
                          </a:solidFill>
                          <a:latin typeface="Cambria Math"/>
                          <a:ea typeface="Cambria Math"/>
                          <a:cs typeface="+mn-cs"/>
                        </a:rPr>
                        <m:t>=</m:t>
                      </m:r>
                      <m:f>
                        <m:fPr>
                          <m:ctrlPr>
                            <a:rPr lang="en-US" sz="2200" i="1" kern="0" smtClean="0">
                              <a:solidFill>
                                <a:srgbClr val="000000"/>
                              </a:solidFill>
                              <a:latin typeface="Cambria Math" panose="02040503050406030204" pitchFamily="18" charset="0"/>
                              <a:ea typeface="Cambria Math"/>
                              <a:cs typeface="+mn-cs"/>
                            </a:rPr>
                          </m:ctrlPr>
                        </m:fPr>
                        <m:num>
                          <m:r>
                            <a:rPr lang="en-US" sz="2200" b="0" i="1" kern="0" smtClean="0">
                              <a:solidFill>
                                <a:srgbClr val="000000"/>
                              </a:solidFill>
                              <a:latin typeface="Cambria Math"/>
                              <a:ea typeface="Cambria Math"/>
                              <a:cs typeface="+mn-cs"/>
                            </a:rPr>
                            <m:t>𝑤</m:t>
                          </m:r>
                        </m:num>
                        <m:den>
                          <m:r>
                            <a:rPr lang="en-US" sz="2200" b="0" i="1" kern="0" smtClean="0">
                              <a:solidFill>
                                <a:srgbClr val="000000"/>
                              </a:solidFill>
                              <a:latin typeface="Cambria Math"/>
                              <a:ea typeface="Cambria Math"/>
                              <a:cs typeface="+mn-cs"/>
                            </a:rPr>
                            <m:t>𝑀𝑃𝐿</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352800" y="1981200"/>
                <a:ext cx="2514727" cy="778803"/>
              </a:xfrm>
              <a:prstGeom prst="rect">
                <a:avLst/>
              </a:prstGeom>
              <a:blipFill rotWithShape="1">
                <a:blip r:embed="rId4"/>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14548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nodePh="1">
                                  <p:stCondLst>
                                    <p:cond delay="0"/>
                                  </p:stCondLst>
                                  <p:endCondLst>
                                    <p:cond evt="begin" delay="0">
                                      <p:tn val="11"/>
                                    </p:cond>
                                  </p:end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Graphing Average and Marginal Costs</a:t>
            </a:r>
          </a:p>
        </p:txBody>
      </p:sp>
      <p:sp>
        <p:nvSpPr>
          <p:cNvPr id="6" name="Text Placeholder 2"/>
          <p:cNvSpPr>
            <a:spLocks noGrp="1"/>
          </p:cNvSpPr>
          <p:nvPr>
            <p:ph type="body" sz="quarter" idx="11"/>
          </p:nvPr>
        </p:nvSpPr>
        <p:spPr>
          <a:xfrm>
            <a:off x="152400" y="1295400"/>
            <a:ext cx="3505200" cy="5181600"/>
          </a:xfrm>
        </p:spPr>
        <p:txBody>
          <a:bodyPr/>
          <a:lstStyle/>
          <a:p>
            <a:pPr>
              <a:spcAft>
                <a:spcPts val="1200"/>
              </a:spcAft>
            </a:pPr>
            <a:r>
              <a:rPr lang="en-US" dirty="0"/>
              <a:t>Since the average cost of production “follows” the marginal cost down and then up, this generates a U-shaped average cost curve.</a:t>
            </a:r>
          </a:p>
        </p:txBody>
      </p:sp>
      <p:pic>
        <p:nvPicPr>
          <p:cNvPr id="9" name="Picture 8" descr="Fig10-4_Figure_PPT_7.gif"/>
          <p:cNvPicPr>
            <a:picLocks noChangeAspect="1"/>
          </p:cNvPicPr>
          <p:nvPr/>
        </p:nvPicPr>
        <p:blipFill>
          <a:blip r:embed="rId4" cstate="print"/>
          <a:srcRect/>
          <a:stretch>
            <a:fillRect/>
          </a:stretch>
        </p:blipFill>
        <p:spPr bwMode="auto">
          <a:xfrm>
            <a:off x="4457700" y="2247900"/>
            <a:ext cx="4314825" cy="4238625"/>
          </a:xfrm>
          <a:prstGeom prst="rect">
            <a:avLst/>
          </a:prstGeom>
          <a:noFill/>
          <a:ln w="9525">
            <a:noFill/>
            <a:miter lim="800000"/>
            <a:headEnd/>
            <a:tailEnd/>
          </a:ln>
        </p:spPr>
      </p:pic>
      <p:pic>
        <p:nvPicPr>
          <p:cNvPr id="10" name="Picture 9" descr="Fig10-4_Figure_PPT_5.gif"/>
          <p:cNvPicPr>
            <a:picLocks noChangeAspect="1"/>
          </p:cNvPicPr>
          <p:nvPr/>
        </p:nvPicPr>
        <p:blipFill>
          <a:blip r:embed="rId5" cstate="print"/>
          <a:srcRect/>
          <a:stretch>
            <a:fillRect/>
          </a:stretch>
        </p:blipFill>
        <p:spPr bwMode="auto">
          <a:xfrm>
            <a:off x="4457700" y="2247900"/>
            <a:ext cx="4314825" cy="4238625"/>
          </a:xfrm>
          <a:prstGeom prst="rect">
            <a:avLst/>
          </a:prstGeom>
          <a:noFill/>
          <a:ln w="9525">
            <a:noFill/>
            <a:miter lim="800000"/>
            <a:headEnd/>
            <a:tailEnd/>
          </a:ln>
        </p:spPr>
      </p:pic>
      <p:pic>
        <p:nvPicPr>
          <p:cNvPr id="11" name="Picture 10" descr="Fig10-4_Figure_PPT_1.gif"/>
          <p:cNvPicPr>
            <a:picLocks noChangeAspect="1"/>
          </p:cNvPicPr>
          <p:nvPr/>
        </p:nvPicPr>
        <p:blipFill>
          <a:blip r:embed="rId6" cstate="print"/>
          <a:srcRect/>
          <a:stretch>
            <a:fillRect/>
          </a:stretch>
        </p:blipFill>
        <p:spPr bwMode="auto">
          <a:xfrm>
            <a:off x="4457700" y="2247900"/>
            <a:ext cx="4314825" cy="4238625"/>
          </a:xfrm>
          <a:prstGeom prst="rect">
            <a:avLst/>
          </a:prstGeom>
          <a:noFill/>
          <a:ln w="9525">
            <a:noFill/>
            <a:miter lim="800000"/>
            <a:headEnd/>
            <a:tailEnd/>
          </a:ln>
        </p:spPr>
      </p:pic>
      <p:pic>
        <p:nvPicPr>
          <p:cNvPr id="12" name="Picture 11" descr="Fig10-4_Figure_PPT_2.gif"/>
          <p:cNvPicPr>
            <a:picLocks noChangeAspect="1"/>
          </p:cNvPicPr>
          <p:nvPr/>
        </p:nvPicPr>
        <p:blipFill>
          <a:blip r:embed="rId7" cstate="print"/>
          <a:srcRect/>
          <a:stretch>
            <a:fillRect/>
          </a:stretch>
        </p:blipFill>
        <p:spPr bwMode="auto">
          <a:xfrm>
            <a:off x="4457700" y="2247900"/>
            <a:ext cx="4314825" cy="4238625"/>
          </a:xfrm>
          <a:prstGeom prst="rect">
            <a:avLst/>
          </a:prstGeom>
          <a:noFill/>
          <a:ln w="9525">
            <a:noFill/>
            <a:miter lim="800000"/>
            <a:headEnd/>
            <a:tailEnd/>
          </a:ln>
        </p:spPr>
      </p:pic>
      <p:pic>
        <p:nvPicPr>
          <p:cNvPr id="13" name="Picture 12" descr="Fig10-4_Figure_PPT_3.gif"/>
          <p:cNvPicPr>
            <a:picLocks noChangeAspect="1"/>
          </p:cNvPicPr>
          <p:nvPr/>
        </p:nvPicPr>
        <p:blipFill>
          <a:blip r:embed="rId8" cstate="print"/>
          <a:srcRect/>
          <a:stretch>
            <a:fillRect/>
          </a:stretch>
        </p:blipFill>
        <p:spPr bwMode="auto">
          <a:xfrm>
            <a:off x="4457700" y="2247900"/>
            <a:ext cx="4314825" cy="4238625"/>
          </a:xfrm>
          <a:prstGeom prst="rect">
            <a:avLst/>
          </a:prstGeom>
          <a:noFill/>
          <a:ln w="9525">
            <a:noFill/>
            <a:miter lim="800000"/>
            <a:headEnd/>
            <a:tailEnd/>
          </a:ln>
        </p:spPr>
      </p:pic>
      <p:pic>
        <p:nvPicPr>
          <p:cNvPr id="14" name="Picture 13" descr="Fig10-4_Figure_PPT_4.gif"/>
          <p:cNvPicPr>
            <a:picLocks noChangeAspect="1"/>
          </p:cNvPicPr>
          <p:nvPr/>
        </p:nvPicPr>
        <p:blipFill>
          <a:blip r:embed="rId9" cstate="print"/>
          <a:srcRect/>
          <a:stretch>
            <a:fillRect/>
          </a:stretch>
        </p:blipFill>
        <p:spPr bwMode="auto">
          <a:xfrm>
            <a:off x="4457700" y="2247900"/>
            <a:ext cx="4314825" cy="4238625"/>
          </a:xfrm>
          <a:prstGeom prst="rect">
            <a:avLst/>
          </a:prstGeom>
          <a:noFill/>
          <a:ln w="9525">
            <a:noFill/>
            <a:miter lim="800000"/>
            <a:headEnd/>
            <a:tailEnd/>
          </a:ln>
        </p:spPr>
      </p:pic>
      <p:pic>
        <p:nvPicPr>
          <p:cNvPr id="15" name="Picture 14" descr="Fig10-4_Figure_PPT_6.gif"/>
          <p:cNvPicPr>
            <a:picLocks noChangeAspect="1"/>
          </p:cNvPicPr>
          <p:nvPr/>
        </p:nvPicPr>
        <p:blipFill>
          <a:blip r:embed="rId10" cstate="print"/>
          <a:srcRect/>
          <a:stretch>
            <a:fillRect/>
          </a:stretch>
        </p:blipFill>
        <p:spPr bwMode="auto">
          <a:xfrm>
            <a:off x="4457700" y="2247900"/>
            <a:ext cx="4314825" cy="4238625"/>
          </a:xfrm>
          <a:prstGeom prst="rect">
            <a:avLst/>
          </a:prstGeom>
          <a:noFill/>
          <a:ln w="9525">
            <a:noFill/>
            <a:miter lim="800000"/>
            <a:headEnd/>
            <a:tailEnd/>
          </a:ln>
        </p:spPr>
      </p:pic>
      <p:pic>
        <p:nvPicPr>
          <p:cNvPr id="16" name="Picture 15" descr="Fig10-4_Table_PPT.gif"/>
          <p:cNvPicPr>
            <a:picLocks noChangeAspect="1"/>
          </p:cNvPicPr>
          <p:nvPr/>
        </p:nvPicPr>
        <p:blipFill>
          <a:blip r:embed="rId11" cstate="print"/>
          <a:srcRect/>
          <a:stretch>
            <a:fillRect/>
          </a:stretch>
        </p:blipFill>
        <p:spPr bwMode="auto">
          <a:xfrm>
            <a:off x="5257800" y="784225"/>
            <a:ext cx="3448050" cy="16287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166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1"/>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COLORS" val="0"/>
  <p:tag name="MULTIRESPDIVISOR"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POLLINGCYCLE" val="2"/>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RESETCHARTS" val="Tru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CHARTLABELS" val="1"/>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00"/>
  <p:tag name="USESECONDARYMONITOR" val="True"/>
  <p:tag name="PARTICIPANTSINLEADERBOARD" val="5"/>
  <p:tag name="INCLUDENONRESPONDERS" val="False"/>
  <p:tag name="SAVECSVWITHSESSION" val="False"/>
  <p:tag name="DISPLAYNAME" val="True"/>
  <p:tag name="PRRESPONSE7" val="4"/>
  <p:tag name="GRIDFONTSIZE" val="12"/>
  <p:tag name="STDCHART" val="1"/>
  <p:tag name="RESPTABLESTYLE" val="-1"/>
  <p:tag name="CUSTOMCELLBACKCOLOR1" val="-657956"/>
  <p:tag name="PRRESPONSE4" val="7"/>
  <p:tag name="ADVANCEDSETTINGSVIEW" val="False"/>
  <p:tag name="DELIMITERS" val="3.1"/>
  <p:tag name="TPFULLVERSION" val="4.3.1.1109"/>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graph below. How much is the value of total fixed cost?"/>
  <p:tag name="ANSWERSALIAS" val="2,400|smicln|3,400|smicln|5,800|smicln|None of the above. Total fixed cost cannot be computed using this graph."/>
  <p:tag name="VALUES" val="Correct|smicln|Incorrect|smicln|Incorrect|smicln|Incorrect"/>
  <p:tag name="SLIDEORDER" val="7"/>
  <p:tag name="SLIDEGUID" val="B3B4999319E14733811C6DC8B95A6388"/>
</p:tagLst>
</file>

<file path=ppt/tags/tag18.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19.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graph below. How much is the value of total fixed cost?"/>
  <p:tag name="ANSWERSALIAS" val="2,400|smicln|3,400|smicln|5,800|smicln|None of the above. Total fixed cost cannot be computed using this graph."/>
  <p:tag name="VALUES" val="Correct|smicln|Incorrect|smicln|Incorrect|smicln|Incorrect"/>
  <p:tag name="SLIDEORDER" val="7"/>
  <p:tag name="SLIDEGUID" val="B3B4999319E14733811C6DC8B95A6388"/>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21.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table below.  What is the marginal cost of producing the first 625 copies?"/>
  <p:tag name="ANSWERSALIAS" val="Zero.|smicln|$75.00.|smicln|$0.08|smicln|$625."/>
  <p:tag name="VALUES" val="Incorrect|smicln|Incorrect|smicln|Correct|smicln|Incorrect"/>
  <p:tag name="SLIDEORDER" val="7"/>
  <p:tag name="SLIDEGUID" val="D2CD03C5EE02405190C5E274B3ADA1F2"/>
</p:tagLst>
</file>

<file path=ppt/tags/tag22.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23.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table below.  What is the marginal cost of producing the first 625 copies?"/>
  <p:tag name="ANSWERSALIAS" val="Zero.|smicln|$75.00.|smicln|$0.08|smicln|$625."/>
  <p:tag name="VALUES" val="Incorrect|smicln|Incorrect|smicln|Correct|smicln|Incorrect"/>
  <p:tag name="SLIDEORDER" val="7"/>
  <p:tag name="SLIDEGUID" val="D2CD03C5EE02405190C5E274B3ADA1F2"/>
</p:tagLst>
</file>

<file path=ppt/tags/tag24.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25.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table below.  What is the marginal cost of producing the first 625 copies?"/>
  <p:tag name="ANSWERSALIAS" val="Zero.|smicln|$75.00.|smicln|$0.08|smicln|$625."/>
  <p:tag name="VALUES" val="Incorrect|smicln|Incorrect|smicln|Correct|smicln|Incorrect"/>
  <p:tag name="SLIDEORDER" val="7"/>
  <p:tag name="SLIDEGUID" val="D2CD03C5EE02405190C5E274B3ADA1F2"/>
</p:tagLst>
</file>

<file path=ppt/tags/tag26.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table below.  What is the marginal cost of producing the first 625 copies?"/>
  <p:tag name="ANSWERSALIAS" val="Zero.|smicln|$75.00.|smicln|$0.08|smicln|$625."/>
  <p:tag name="VALUES" val="Incorrect|smicln|Incorrect|smicln|Correct|smicln|Incorrect"/>
  <p:tag name="SLIDEORDER" val="7"/>
  <p:tag name="SLIDEGUID" val="D2CD03C5EE02405190C5E274B3ADA1F2"/>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47.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riginal">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72800</TotalTime>
  <Words>1921</Words>
  <Application>Microsoft Office PowerPoint</Application>
  <PresentationFormat>On-screen Show (4:3)</PresentationFormat>
  <Paragraphs>320</Paragraphs>
  <Slides>26</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Cambria Math</vt:lpstr>
      <vt:lpstr>Encode Sans Normal Black</vt:lpstr>
      <vt:lpstr>Lucida Grande</vt:lpstr>
      <vt:lpstr>Open Sans</vt:lpstr>
      <vt:lpstr>Wingdings</vt:lpstr>
      <vt:lpstr>original</vt:lpstr>
      <vt:lpstr>Equation</vt:lpstr>
      <vt:lpstr>Econ 200 Module 4 Lecture 11</vt:lpstr>
      <vt:lpstr>Outline </vt:lpstr>
      <vt:lpstr>Jill’s Average Total Cost per Pizza</vt:lpstr>
      <vt:lpstr>The Restaurant’s Average Total Cost Curve</vt:lpstr>
      <vt:lpstr>Decomposing the Total and Average Costs</vt:lpstr>
      <vt:lpstr>Marginal Costs of Production</vt:lpstr>
      <vt:lpstr>Marginal Costs of Production</vt:lpstr>
      <vt:lpstr>Marginal Costs of Production</vt:lpstr>
      <vt:lpstr>Graphing Average and Marginal Costs</vt:lpstr>
      <vt:lpstr>Observations about Costs</vt:lpstr>
      <vt:lpstr>Observations about Costs</vt:lpstr>
      <vt:lpstr>Graphing the Various Cost Curves</vt:lpstr>
      <vt:lpstr>The Long Run and Average Costs</vt:lpstr>
      <vt:lpstr>Changes in the Long Run Cost Curves</vt:lpstr>
      <vt:lpstr>Economies of Scale</vt:lpstr>
      <vt:lpstr>Constant Returns to Scale</vt:lpstr>
      <vt:lpstr>Diseconomies of Scale</vt:lpstr>
      <vt:lpstr>Refer to the graph below. How much is the value of total fixed cost  (Q=100, ATC=$58 and AVC=$34)?</vt:lpstr>
      <vt:lpstr>Refer to the graph below. How much is the value of total fixed cost?</vt:lpstr>
      <vt:lpstr>Refer to the table below.  What is the marginal cost of producing the first 625 copies when the wage is $50?</vt:lpstr>
      <vt:lpstr>Refer to the table below.  What is the marginal cost of producing the first 625 copies when the wage is $50?</vt:lpstr>
      <vt:lpstr>Bruno produces 600 pizzas a week with one pizza oven. On average, each pizza costs $8 to produce. If Bruno buys another pizza oven, he could produce each pizza for $5 on average, but a third pizza oven would raise his average cost. Which of the following statements are TRUE?  Select all that apply.  A. In the long run, Bruno should buy another pizza oven. B. Bruno is experiencing diseconomies of scale. C. 600 pizzas and $8 is on Bruno's LRATC curve. D. 600 pizzas and $5 is on Bruno's LRATC curve.</vt:lpstr>
      <vt:lpstr>Bruno produces 600 pizzas a week with one pizza oven. On average, each pizza costs $8 to produce. If Bruno buys another pizza oven, he could produce each pizza for $5 on average, but a third pizza oven would raise his average cost. Which of the following statements are TRUE?  Select all that apply.   A. In the long run, Bruno should buy another pizza oven. B. Bruno is experiencing diseconomies of scale. C. 600 pizzas and $8 is on Bruno's LRAC curve. D. 600 pizzas and $5 is on Bruno's LRAC curve.</vt:lpstr>
      <vt:lpstr>PowerPoint Presentation</vt:lpstr>
      <vt:lpstr>PowerPoint Presentation</vt:lpstr>
      <vt:lpstr>PowerPoint Presentation</vt:lpstr>
    </vt:vector>
  </TitlesOfParts>
  <Manager>David Alexander</Manager>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5th Edition</dc:title>
  <dc:subject>Economics</dc:subject>
  <dc:creator>Paul M Holmes, SUNY Fredonia</dc:creator>
  <cp:lastModifiedBy>Melissa Knox</cp:lastModifiedBy>
  <cp:revision>1632</cp:revision>
  <cp:lastPrinted>2016-11-14T23:39:56Z</cp:lastPrinted>
  <dcterms:created xsi:type="dcterms:W3CDTF">2010-11-05T19:39:20Z</dcterms:created>
  <dcterms:modified xsi:type="dcterms:W3CDTF">2021-11-16T21:42:22Z</dcterms:modified>
</cp:coreProperties>
</file>