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551" r:id="rId2"/>
    <p:sldId id="552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41" r:id="rId12"/>
    <p:sldId id="542" r:id="rId13"/>
    <p:sldId id="531" r:id="rId14"/>
    <p:sldId id="532" r:id="rId15"/>
    <p:sldId id="543" r:id="rId16"/>
    <p:sldId id="534" r:id="rId17"/>
    <p:sldId id="545" r:id="rId18"/>
    <p:sldId id="546" r:id="rId19"/>
    <p:sldId id="547" r:id="rId20"/>
    <p:sldId id="548" r:id="rId21"/>
    <p:sldId id="549" r:id="rId22"/>
    <p:sldId id="550" r:id="rId23"/>
    <p:sldId id="553" r:id="rId24"/>
    <p:sldId id="554" r:id="rId25"/>
    <p:sldId id="556" r:id="rId26"/>
    <p:sldId id="557" r:id="rId27"/>
    <p:sldId id="559" r:id="rId28"/>
    <p:sldId id="560" r:id="rId29"/>
    <p:sldId id="562" r:id="rId30"/>
    <p:sldId id="563" r:id="rId31"/>
  </p:sldIdLst>
  <p:sldSz cx="9144000" cy="6858000" type="screen4x3"/>
  <p:notesSz cx="6858000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8CF"/>
    <a:srgbClr val="0066B3"/>
    <a:srgbClr val="256ABD"/>
    <a:srgbClr val="0D29B3"/>
    <a:srgbClr val="B10B2D"/>
    <a:srgbClr val="E7E6DD"/>
    <a:srgbClr val="4B7520"/>
    <a:srgbClr val="B9D3C2"/>
    <a:srgbClr val="6EBC94"/>
    <a:srgbClr val="007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10" autoAdjust="0"/>
    <p:restoredTop sz="82625" autoAdjust="0"/>
  </p:normalViewPr>
  <p:slideViewPr>
    <p:cSldViewPr>
      <p:cViewPr varScale="1">
        <p:scale>
          <a:sx n="92" d="100"/>
          <a:sy n="92" d="100"/>
        </p:scale>
        <p:origin x="960" y="66"/>
      </p:cViewPr>
      <p:guideLst>
        <p:guide orient="horz" pos="432"/>
        <p:guide pos="288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r">
              <a:defRPr sz="1200"/>
            </a:lvl1pPr>
          </a:lstStyle>
          <a:p>
            <a:fld id="{58A9BB3A-BCAC-4EC9-978D-B0F7BBA3372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r">
              <a:defRPr sz="1200"/>
            </a:lvl1pPr>
          </a:lstStyle>
          <a:p>
            <a:fld id="{092BC712-8560-4688-9A6D-0AD76F9D5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B82966-E6E4-47C2-8832-A05F41FF2268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0" tIns="46151" rIns="92300" bIns="4615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300" tIns="46151" rIns="92300" bIns="4615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0" tIns="46151" rIns="92300" bIns="4615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0FDDB8-901D-4D46-A4E8-DCBCC8570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firm in a perfectly competitive market is</a:t>
            </a:r>
          </a:p>
          <a:p>
            <a:r>
              <a:rPr lang="en-US" dirty="0"/>
              <a:t>selling exactly the same product as many</a:t>
            </a:r>
          </a:p>
          <a:p>
            <a:r>
              <a:rPr lang="en-US" dirty="0"/>
              <a:t>other firms. Therefore, it can sell as much</a:t>
            </a:r>
          </a:p>
          <a:p>
            <a:r>
              <a:rPr lang="en-US" dirty="0"/>
              <a:t>as it wants at the current market price, but</a:t>
            </a:r>
          </a:p>
          <a:p>
            <a:r>
              <a:rPr lang="en-US" dirty="0"/>
              <a:t>it cannot sell anything at all if it raises the</a:t>
            </a:r>
          </a:p>
          <a:p>
            <a:r>
              <a:rPr lang="en-US" dirty="0"/>
              <a:t>price by even 1 cent. As a result, the demand</a:t>
            </a:r>
          </a:p>
          <a:p>
            <a:r>
              <a:rPr lang="en-US" dirty="0"/>
              <a:t>curve for a perfectly competitive firm’s</a:t>
            </a:r>
          </a:p>
          <a:p>
            <a:r>
              <a:rPr lang="en-US" dirty="0"/>
              <a:t>output is a horizontal line. In the figure,</a:t>
            </a:r>
          </a:p>
          <a:p>
            <a:r>
              <a:rPr lang="en-US" dirty="0"/>
              <a:t>whether the wheat farmer sells 6,000 bushels</a:t>
            </a:r>
          </a:p>
          <a:p>
            <a:r>
              <a:rPr lang="en-US" dirty="0"/>
              <a:t>per year or 15,000 bushels has no effect</a:t>
            </a:r>
          </a:p>
          <a:p>
            <a:r>
              <a:rPr lang="en-US" dirty="0"/>
              <a:t>on the market price of $7.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4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firms find themselves in this situation, they have to decide if this is a short-run phenomena or a long-run trend. Based on this analysis, they will decide whether to shut down or exit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9F57-2E1C-4FC2-AABC-E2D3D29B83B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6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perfectly competitive market, price is determined by the intersection of market</a:t>
            </a:r>
          </a:p>
          <a:p>
            <a:r>
              <a:rPr lang="en-US" dirty="0"/>
              <a:t>demand and market supply. In panel (a), the demand and supply curves for wheat</a:t>
            </a:r>
          </a:p>
          <a:p>
            <a:r>
              <a:rPr lang="en-US" dirty="0"/>
              <a:t>intersect at a price of $7 per bushel. An individual wheat farmer like Farmer Parker</a:t>
            </a:r>
          </a:p>
          <a:p>
            <a:r>
              <a:rPr lang="en-US" dirty="0"/>
              <a:t>cannot affect the market price for wheat. Therefore, as panel (b) shows, the demand</a:t>
            </a:r>
          </a:p>
          <a:p>
            <a:r>
              <a:rPr lang="en-US" dirty="0"/>
              <a:t>curve for Farmer Parker’s wheat is a horizontal line. To understand this figure, it is</a:t>
            </a:r>
          </a:p>
          <a:p>
            <a:r>
              <a:rPr lang="en-US" dirty="0"/>
              <a:t>important to notice that the scales on the horizontal axes in the two panels are very</a:t>
            </a:r>
          </a:p>
          <a:p>
            <a:r>
              <a:rPr lang="en-US" dirty="0"/>
              <a:t>different. In panel (a), the equilibrium quantity of wheat is 2.25 </a:t>
            </a:r>
            <a:r>
              <a:rPr lang="en-US" i="1" dirty="0"/>
              <a:t>billion </a:t>
            </a:r>
            <a:r>
              <a:rPr lang="en-US" dirty="0"/>
              <a:t>bushels, and</a:t>
            </a:r>
          </a:p>
          <a:p>
            <a:r>
              <a:rPr lang="en-US" dirty="0"/>
              <a:t>in panel (b), Farmer Parker is producing only 15,000 bushels of wheat.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7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panel (a), Farmer Parker maximizes his profit where the vertical distance</a:t>
            </a:r>
          </a:p>
          <a:p>
            <a:r>
              <a:rPr lang="en-US" dirty="0"/>
              <a:t>between total revenue and total cost is the largest, which occurs at an output</a:t>
            </a:r>
          </a:p>
          <a:p>
            <a:r>
              <a:rPr lang="en-US" dirty="0"/>
              <a:t>of 7 bushels. Panel (b) shows that Farmer Parker’s marginal revenue (</a:t>
            </a:r>
            <a:r>
              <a:rPr lang="en-US" i="1" dirty="0"/>
              <a:t>MR</a:t>
            </a:r>
            <a:r>
              <a:rPr lang="en-US" dirty="0"/>
              <a:t>) is</a:t>
            </a:r>
          </a:p>
          <a:p>
            <a:r>
              <a:rPr lang="en-US" dirty="0"/>
              <a:t>equal to a constant $7 per bushel. Farmer Parker maximizes profit by producing</a:t>
            </a:r>
          </a:p>
          <a:p>
            <a:r>
              <a:rPr lang="en-US" dirty="0"/>
              <a:t>wheat up to the point where the marginal revenue of the last bushel produced</a:t>
            </a:r>
          </a:p>
          <a:p>
            <a:r>
              <a:rPr lang="en-US" dirty="0"/>
              <a:t>is equal to its marginal cost, or </a:t>
            </a:r>
            <a:r>
              <a:rPr lang="en-US" i="1" dirty="0"/>
              <a:t>MR = MC. </a:t>
            </a:r>
            <a:r>
              <a:rPr lang="en-US" dirty="0"/>
              <a:t>In this case, at no level of output</a:t>
            </a:r>
          </a:p>
          <a:p>
            <a:r>
              <a:rPr lang="en-US" dirty="0"/>
              <a:t>does marginal revenue exactly equal marginal cost. The closest Farmer Parker</a:t>
            </a:r>
          </a:p>
          <a:p>
            <a:r>
              <a:rPr lang="en-US" dirty="0"/>
              <a:t>can come is to produce 7 bushels of wheat. He will not want to continue to produce</a:t>
            </a:r>
          </a:p>
          <a:p>
            <a:r>
              <a:rPr lang="en-US" dirty="0"/>
              <a:t>once marginal cost is greater than marginal revenue because that would</a:t>
            </a:r>
          </a:p>
          <a:p>
            <a:r>
              <a:rPr lang="en-US" dirty="0"/>
              <a:t>reduce his profits. Panels (a) and (b) show alternative ways of thinking about</a:t>
            </a:r>
          </a:p>
          <a:p>
            <a:r>
              <a:rPr lang="en-US" dirty="0"/>
              <a:t>how Farmer Parker can determine the profit-maximizing quantity of wheat to</a:t>
            </a:r>
          </a:p>
          <a:p>
            <a:r>
              <a:rPr lang="en-US" dirty="0"/>
              <a:t>produce.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firm maximizes profit at the level of output</a:t>
            </a:r>
          </a:p>
          <a:p>
            <a:r>
              <a:rPr lang="en-US" dirty="0"/>
              <a:t>at which marginal revenue equals marginal</a:t>
            </a:r>
          </a:p>
          <a:p>
            <a:r>
              <a:rPr lang="en-US" dirty="0"/>
              <a:t>cost. The difference between price and</a:t>
            </a:r>
          </a:p>
          <a:p>
            <a:r>
              <a:rPr lang="en-US" dirty="0"/>
              <a:t>average total cost equals profit per unit of</a:t>
            </a:r>
          </a:p>
          <a:p>
            <a:r>
              <a:rPr lang="en-US" dirty="0"/>
              <a:t>output. Total profit equals profit per unit</a:t>
            </a:r>
          </a:p>
          <a:p>
            <a:r>
              <a:rPr lang="en-US" dirty="0"/>
              <a:t>multiplied by the number of units produced.</a:t>
            </a:r>
          </a:p>
          <a:p>
            <a:r>
              <a:rPr lang="en-US" dirty="0"/>
              <a:t>Total profit is represented by the area of the</a:t>
            </a:r>
          </a:p>
          <a:p>
            <a:r>
              <a:rPr lang="en-US" dirty="0"/>
              <a:t>green-shaded rectangle, which has a height</a:t>
            </a:r>
          </a:p>
          <a:p>
            <a:r>
              <a:rPr lang="en-US" dirty="0"/>
              <a:t>equal to (</a:t>
            </a:r>
            <a:r>
              <a:rPr lang="en-US" i="1" dirty="0"/>
              <a:t>P </a:t>
            </a:r>
            <a:r>
              <a:rPr lang="en-US" dirty="0"/>
              <a:t>- </a:t>
            </a:r>
            <a:r>
              <a:rPr lang="en-US" i="1" dirty="0"/>
              <a:t>ATC</a:t>
            </a:r>
            <a:r>
              <a:rPr lang="en-US" dirty="0"/>
              <a:t>) and a width equal to </a:t>
            </a:r>
            <a:r>
              <a:rPr lang="en-US" i="1" dirty="0"/>
              <a:t>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2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panel (a), price equals average total cost, and the firm breaks even because its</a:t>
            </a:r>
          </a:p>
          <a:p>
            <a:r>
              <a:rPr lang="en-US" dirty="0"/>
              <a:t>total revenue will be equal to its total cost. In this situation, the firm makes zero</a:t>
            </a:r>
          </a:p>
          <a:p>
            <a:r>
              <a:rPr lang="en-US" dirty="0"/>
              <a:t>economic profit.</a:t>
            </a:r>
          </a:p>
          <a:p>
            <a:r>
              <a:rPr lang="en-US" dirty="0"/>
              <a:t>In panel (b), price is below average total cost, and the firm experiences a loss. The</a:t>
            </a:r>
          </a:p>
          <a:p>
            <a:r>
              <a:rPr lang="en-US" dirty="0"/>
              <a:t>loss is represented by the area of the red-shaded rectangle, which has a height</a:t>
            </a:r>
          </a:p>
          <a:p>
            <a:r>
              <a:rPr lang="en-US" dirty="0"/>
              <a:t>equal to (</a:t>
            </a:r>
            <a:r>
              <a:rPr lang="en-US" i="1" dirty="0"/>
              <a:t>ATC – P</a:t>
            </a:r>
            <a:r>
              <a:rPr lang="en-US" dirty="0"/>
              <a:t>) and a width equal to </a:t>
            </a:r>
            <a:r>
              <a:rPr lang="en-US" i="1" dirty="0"/>
              <a:t>Q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5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price received per bunch remains constant, because the firm is a price taker in a competitive market.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9F57-2E1C-4FC2-AABC-E2D3D29B83B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price received per bunch remains constant, because the firm is a price taker in a competitive market.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9F57-2E1C-4FC2-AABC-E2D3D29B83B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7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firms find themselves in this situation, they have to decide if this is a short-run phenomena or a long-run trend. Based on this analysis, they will decide whether to shut down or exit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9F57-2E1C-4FC2-AABC-E2D3D29B83B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7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8839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8304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39624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</p:spTree>
    <p:extLst>
      <p:ext uri="{BB962C8B-B14F-4D97-AF65-F5344CB8AC3E}">
        <p14:creationId xmlns:p14="http://schemas.microsoft.com/office/powerpoint/2010/main" val="14374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8386763" y="6630988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8764" cy="640080"/>
          </a:xfrm>
          <a:prstGeom prst="rect">
            <a:avLst/>
          </a:prstGeom>
          <a:solidFill>
            <a:schemeClr val="bg1"/>
          </a:solidFill>
          <a:ln w="38100" cap="rnd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838200"/>
            <a:ext cx="39624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table content</a:t>
            </a:r>
          </a:p>
        </p:txBody>
      </p:sp>
    </p:spTree>
    <p:extLst>
      <p:ext uri="{BB962C8B-B14F-4D97-AF65-F5344CB8AC3E}">
        <p14:creationId xmlns:p14="http://schemas.microsoft.com/office/powerpoint/2010/main" val="167938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4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5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1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2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848600" cy="452596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LcPeriod"/>
              <a:defRPr sz="2400" i="0"/>
            </a:lvl1pPr>
            <a:lvl2pPr marL="800100" indent="-342900">
              <a:buFont typeface="+mj-lt"/>
              <a:buAutoNum type="alphaLcPeriod"/>
              <a:defRPr sz="2000" i="0"/>
            </a:lvl2pPr>
            <a:lvl3pPr marL="1257300" indent="-342900">
              <a:buFont typeface="+mj-lt"/>
              <a:buAutoNum type="alphaLcPeriod"/>
              <a:defRPr sz="1800" i="0"/>
            </a:lvl3pPr>
            <a:lvl4pPr marL="1714500" indent="-342900">
              <a:buFont typeface="+mj-lt"/>
              <a:buAutoNum type="alphaLcPeriod"/>
              <a:defRPr sz="1800" i="0"/>
            </a:lvl4pPr>
            <a:lvl5pPr marL="2171700" indent="-342900">
              <a:buFont typeface="+mj-lt"/>
              <a:buAutoNum type="alphaLcPeriod"/>
              <a:defRPr sz="18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8386763" y="66294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96D008-6778-4077-A097-294B4C7802BA}" type="slidenum">
              <a:rPr lang="en-US" sz="1200" smtClean="0">
                <a:solidFill>
                  <a:schemeClr val="tx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4000" b="0" baseline="0">
                <a:solidFill>
                  <a:srgbClr val="9D0505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102352"/>
          </a:xfrm>
        </p:spPr>
        <p:txBody>
          <a:bodyPr/>
          <a:lstStyle>
            <a:lvl1pPr>
              <a:defRPr>
                <a:latin typeface="Calibri Light" pitchFamily="34" charset="0"/>
              </a:defRPr>
            </a:lvl1pPr>
            <a:lvl2pPr>
              <a:defRPr>
                <a:latin typeface="Calibri Light" pitchFamily="34" charset="0"/>
              </a:defRPr>
            </a:lvl2pPr>
            <a:lvl3pPr>
              <a:defRPr>
                <a:latin typeface="Calibri Light" pitchFamily="34" charset="0"/>
              </a:defRPr>
            </a:lvl3pPr>
            <a:lvl4pPr>
              <a:defRPr>
                <a:latin typeface="Calibri Light" pitchFamily="34" charset="0"/>
              </a:defRPr>
            </a:lvl4pPr>
            <a:lvl5pPr>
              <a:defRPr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6200"/>
            <a:ext cx="89154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/>
          <p:cNvSpPr txBox="1">
            <a:spLocks noGrp="1"/>
          </p:cNvSpPr>
          <p:nvPr userDrawn="1"/>
        </p:nvSpPr>
        <p:spPr bwMode="auto">
          <a:xfrm>
            <a:off x="7924800" y="6629400"/>
            <a:ext cx="762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latin typeface="+mn-lt"/>
                <a:ea typeface="宋体" charset="-122"/>
              </a:rPr>
              <a:t>13-</a:t>
            </a:r>
            <a:fld id="{451DBA47-D638-4758-BB63-B9BD378BEACE}" type="slidenum">
              <a:rPr lang="en-US" altLang="zh-CN" sz="1200" smtClean="0">
                <a:latin typeface="+mn-lt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2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8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818" y="1742118"/>
            <a:ext cx="5782682" cy="19813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Econ 200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Module 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Lecture 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4"/>
    </mc:Choice>
    <mc:Fallback xmlns="">
      <p:transition spd="slow" advTm="319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Maximization for Farmer Parker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5105400"/>
            <a:ext cx="8458200" cy="144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costs are as in the table.</a:t>
            </a:r>
          </a:p>
          <a:p>
            <a:pPr>
              <a:spcAft>
                <a:spcPts val="1200"/>
              </a:spcAft>
            </a:pPr>
            <a:r>
              <a:rPr lang="en-US" dirty="0"/>
              <a:t>We can calculate profit; profit is maximized at a quantity of 7 bushels. This is the </a:t>
            </a:r>
            <a:r>
              <a:rPr lang="en-US" i="1" dirty="0"/>
              <a:t>profit-maximizing level of output.</a:t>
            </a:r>
            <a:r>
              <a:rPr lang="en-US" dirty="0"/>
              <a:t> </a:t>
            </a:r>
          </a:p>
        </p:txBody>
      </p:sp>
      <p:graphicFrame>
        <p:nvGraphicFramePr>
          <p:cNvPr id="10" name="Group 69"/>
          <p:cNvGraphicFramePr>
            <a:graphicFrameLocks/>
          </p:cNvGraphicFramePr>
          <p:nvPr>
            <p:extLst/>
          </p:nvPr>
        </p:nvGraphicFramePr>
        <p:xfrm>
          <a:off x="638175" y="838201"/>
          <a:ext cx="4103959" cy="4084320"/>
        </p:xfrm>
        <a:graphic>
          <a:graphicData uri="http://schemas.openxmlformats.org/drawingml/2006/table">
            <a:tbl>
              <a:tblPr/>
              <a:tblGrid>
                <a:gridCol w="147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Quantity (bushels)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Total 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Total Cost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(TC)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37100" y="970692"/>
          <a:ext cx="1314888" cy="3950558"/>
        </p:xfrm>
        <a:graphic>
          <a:graphicData uri="http://schemas.openxmlformats.org/drawingml/2006/table">
            <a:tbl>
              <a:tblPr/>
              <a:tblGrid>
                <a:gridCol w="13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Profit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(TR – TC) 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-$10.00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219200" y="3733800"/>
            <a:ext cx="4495800" cy="228600"/>
          </a:xfrm>
          <a:prstGeom prst="roundRect">
            <a:avLst/>
          </a:prstGeom>
          <a:ln w="38100">
            <a:solidFill>
              <a:srgbClr val="0066B3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0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Revenue, Cost, and Profit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4370" y="1485900"/>
            <a:ext cx="3221830" cy="42291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Profit = TR – TC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At the profit-maximizing level of output, the vertical distance between TR and TC is maximized.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Fig12.3ppt6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g12.3ppt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12.3ppt4.gif" hidden="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.3ppt5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.3ppt2a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.3ppt3a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.3ppt3.gif" hidden="1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6220" y="1371601"/>
            <a:ext cx="3907631" cy="36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4572000" y="2971800"/>
            <a:ext cx="19431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572000" y="3314700"/>
            <a:ext cx="19431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036220" y="2800351"/>
            <a:ext cx="535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$49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1" y="3144367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$35.50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6520" y="4226868"/>
            <a:ext cx="535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4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Maximum Profit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86000" y="3486150"/>
            <a:ext cx="0" cy="11430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286000" y="1943100"/>
            <a:ext cx="0" cy="29146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286000" y="4857750"/>
            <a:ext cx="417195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Freeform 12"/>
          <p:cNvSpPr/>
          <p:nvPr/>
        </p:nvSpPr>
        <p:spPr>
          <a:xfrm>
            <a:off x="2525662" y="3485709"/>
            <a:ext cx="3515684" cy="2216387"/>
          </a:xfrm>
          <a:custGeom>
            <a:avLst/>
            <a:gdLst>
              <a:gd name="connsiteX0" fmla="*/ 0 w 4687579"/>
              <a:gd name="connsiteY0" fmla="*/ 2955182 h 2955182"/>
              <a:gd name="connsiteX1" fmla="*/ 752168 w 4687579"/>
              <a:gd name="connsiteY1" fmla="*/ 1819556 h 2955182"/>
              <a:gd name="connsiteX2" fmla="*/ 2433484 w 4687579"/>
              <a:gd name="connsiteY2" fmla="*/ 5504 h 2955182"/>
              <a:gd name="connsiteX3" fmla="*/ 4439265 w 4687579"/>
              <a:gd name="connsiteY3" fmla="*/ 1259117 h 2955182"/>
              <a:gd name="connsiteX4" fmla="*/ 4586749 w 4687579"/>
              <a:gd name="connsiteY4" fmla="*/ 1347607 h 295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579" h="2955182">
                <a:moveTo>
                  <a:pt x="0" y="2955182"/>
                </a:moveTo>
                <a:cubicBezTo>
                  <a:pt x="173293" y="2633175"/>
                  <a:pt x="346587" y="2311169"/>
                  <a:pt x="752168" y="1819556"/>
                </a:cubicBezTo>
                <a:cubicBezTo>
                  <a:pt x="1157749" y="1327943"/>
                  <a:pt x="1818968" y="98910"/>
                  <a:pt x="2433484" y="5504"/>
                </a:cubicBezTo>
                <a:cubicBezTo>
                  <a:pt x="3048000" y="-87902"/>
                  <a:pt x="4080388" y="1035433"/>
                  <a:pt x="4439265" y="1259117"/>
                </a:cubicBezTo>
                <a:cubicBezTo>
                  <a:pt x="4798142" y="1482801"/>
                  <a:pt x="4692445" y="1415204"/>
                  <a:pt x="4586749" y="1347607"/>
                </a:cubicBezTo>
              </a:path>
            </a:pathLst>
          </a:custGeom>
          <a:noFill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481418" y="3053724"/>
            <a:ext cx="3628103" cy="2803231"/>
          </a:xfrm>
          <a:custGeom>
            <a:avLst/>
            <a:gdLst>
              <a:gd name="connsiteX0" fmla="*/ 0 w 4837471"/>
              <a:gd name="connsiteY0" fmla="*/ 3737641 h 3737641"/>
              <a:gd name="connsiteX1" fmla="*/ 1651819 w 4837471"/>
              <a:gd name="connsiteY1" fmla="*/ 6299 h 3737641"/>
              <a:gd name="connsiteX2" fmla="*/ 4837471 w 4837471"/>
              <a:gd name="connsiteY2" fmla="*/ 2778996 h 3737641"/>
              <a:gd name="connsiteX3" fmla="*/ 4837471 w 4837471"/>
              <a:gd name="connsiteY3" fmla="*/ 2778996 h 3737641"/>
              <a:gd name="connsiteX4" fmla="*/ 4807974 w 4837471"/>
              <a:gd name="connsiteY4" fmla="*/ 2764247 h 3737641"/>
              <a:gd name="connsiteX5" fmla="*/ 4807974 w 4837471"/>
              <a:gd name="connsiteY5" fmla="*/ 2764247 h 373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7471" h="3737641">
                <a:moveTo>
                  <a:pt x="0" y="3737641"/>
                </a:moveTo>
                <a:cubicBezTo>
                  <a:pt x="422787" y="1951857"/>
                  <a:pt x="845574" y="166073"/>
                  <a:pt x="1651819" y="6299"/>
                </a:cubicBezTo>
                <a:cubicBezTo>
                  <a:pt x="2458064" y="-153475"/>
                  <a:pt x="4837471" y="2778996"/>
                  <a:pt x="4837471" y="2778996"/>
                </a:cubicBezTo>
                <a:lnTo>
                  <a:pt x="4837471" y="2778996"/>
                </a:lnTo>
                <a:lnTo>
                  <a:pt x="4807974" y="2764247"/>
                </a:lnTo>
                <a:lnTo>
                  <a:pt x="4807974" y="276424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1943101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7950" y="4914900"/>
            <a:ext cx="97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Output, Q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2857500" y="3184432"/>
            <a:ext cx="514350" cy="97155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133111" y="3044733"/>
            <a:ext cx="1327355" cy="1993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4406080" y="3334979"/>
            <a:ext cx="908870" cy="821003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175973" y="2365322"/>
            <a:ext cx="153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unchanging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4121" y="3509651"/>
            <a:ext cx="153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decreasing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8142" y="4178339"/>
            <a:ext cx="153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increasing</a:t>
            </a:r>
          </a:p>
        </p:txBody>
      </p:sp>
      <p:cxnSp>
        <p:nvCxnSpPr>
          <p:cNvPr id="29" name="Straight Connector 28"/>
          <p:cNvCxnSpPr>
            <a:stCxn id="14" idx="1"/>
          </p:cNvCxnSpPr>
          <p:nvPr/>
        </p:nvCxnSpPr>
        <p:spPr bwMode="auto">
          <a:xfrm flipH="1">
            <a:off x="3714750" y="3058448"/>
            <a:ext cx="5531" cy="179930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2286000" y="3072386"/>
            <a:ext cx="1434281" cy="13715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221316" y="2954737"/>
            <a:ext cx="95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$13.50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5478" y="4914900"/>
            <a:ext cx="4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5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Maximization: the Goal of the Firm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52400" y="838200"/>
                <a:ext cx="8839200" cy="56388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all firms, choose Q such that: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Then,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spcAft>
                    <a:spcPts val="1200"/>
                  </a:spcAft>
                </a:pPr>
                <a:endParaRPr lang="en-US" i="1" dirty="0"/>
              </a:p>
              <a:p>
                <a:pPr algn="ctr">
                  <a:spcAft>
                    <a:spcPts val="1200"/>
                  </a:spcAft>
                </a:pPr>
                <a:r>
                  <a:rPr lang="en-US" i="1" dirty="0"/>
                  <a:t>Or…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i="1" dirty="0"/>
                  <a:t>MR = MC</a:t>
                </a:r>
              </a:p>
              <a:p>
                <a:pPr>
                  <a:spcAft>
                    <a:spcPts val="1200"/>
                  </a:spcAft>
                </a:pPr>
                <a:endParaRPr lang="en-US" i="1" dirty="0"/>
              </a:p>
            </p:txBody>
          </p:sp>
        </mc:Choice>
        <mc:Fallback xmlns="">
          <p:sp>
            <p:nvSpPr>
              <p:cNvPr id="4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52400" y="838200"/>
                <a:ext cx="8839200" cy="5638800"/>
              </a:xfrm>
              <a:blipFill rotWithShape="0"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34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Maximization for Farmer Parker: MR=MC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5105400"/>
            <a:ext cx="8458200" cy="16002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Profit is maximized by producing as long as MR&gt;MC; or until MR=MC, if that is possible.</a:t>
            </a:r>
          </a:p>
        </p:txBody>
      </p:sp>
      <p:graphicFrame>
        <p:nvGraphicFramePr>
          <p:cNvPr id="9" name="Group 69"/>
          <p:cNvGraphicFramePr>
            <a:graphicFrameLocks/>
          </p:cNvGraphicFramePr>
          <p:nvPr>
            <p:extLst/>
          </p:nvPr>
        </p:nvGraphicFramePr>
        <p:xfrm>
          <a:off x="638175" y="838201"/>
          <a:ext cx="8048623" cy="4084320"/>
        </p:xfrm>
        <a:graphic>
          <a:graphicData uri="http://schemas.openxmlformats.org/drawingml/2006/table">
            <a:tbl>
              <a:tblPr/>
              <a:tblGrid>
                <a:gridCol w="147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Quantity (bushels)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Total 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Total Cost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(TC)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Profit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(TR – TC) 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Marginal Cost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(MC)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-$10.00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477000" y="3733800"/>
            <a:ext cx="1752600" cy="228600"/>
          </a:xfrm>
          <a:prstGeom prst="roundRect">
            <a:avLst/>
          </a:prstGeom>
          <a:ln w="38100">
            <a:solidFill>
              <a:srgbClr val="0066B3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Marginal Revenue and Marginal Cost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7300" y="1828800"/>
            <a:ext cx="2400300" cy="388620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rgbClr val="000000"/>
                </a:solidFill>
              </a:rPr>
              <a:t>The firm maximizes profit by choosing the level of output where MR is equal to MC 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rgbClr val="000000"/>
                </a:solidFill>
              </a:rPr>
              <a:t>(or just less, if equal is not possible).</a:t>
            </a:r>
          </a:p>
        </p:txBody>
      </p:sp>
      <p:pic>
        <p:nvPicPr>
          <p:cNvPr id="9" name="Picture 8" descr="Fig12.3ppt5b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770" y="1371601"/>
            <a:ext cx="4079081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g12.3ppt1b.gif" hidden="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4770" y="1371601"/>
            <a:ext cx="4079081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12.3ppt2b.gif" hidden="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4770" y="1371601"/>
            <a:ext cx="4079081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.3ppt3b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4770" y="1371601"/>
            <a:ext cx="4079081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.3ppt4b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64770" y="1371601"/>
            <a:ext cx="4079081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>
            <a:off x="4514850" y="4251960"/>
            <a:ext cx="27432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514850" y="1337310"/>
            <a:ext cx="0" cy="29146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7601" y="13716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$/unit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3750" y="445770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Q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4514850" y="2857500"/>
            <a:ext cx="2628900" cy="0"/>
          </a:xfrm>
          <a:prstGeom prst="line">
            <a:avLst/>
          </a:prstGeom>
          <a:noFill/>
          <a:ln w="28575" cap="flat" cmpd="sng" algn="ctr">
            <a:solidFill>
              <a:srgbClr val="0D29B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864769" y="2743200"/>
            <a:ext cx="5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$7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86500" y="44577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0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Profit Maximization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The rules we have just developed are: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 marL="457200" indent="-457200">
              <a:spcAft>
                <a:spcPts val="0"/>
              </a:spcAft>
              <a:buAutoNum type="arabicPeriod"/>
            </a:pPr>
            <a:r>
              <a:rPr lang="en-US" dirty="0"/>
              <a:t>The profit-maximizing level of output is where the difference between total revenue and total cost is greatest.</a:t>
            </a:r>
          </a:p>
          <a:p>
            <a:pPr marL="457200" indent="-457200">
              <a:spcAft>
                <a:spcPts val="0"/>
              </a:spcAft>
              <a:buAutoNum type="arabicPeriod"/>
            </a:pPr>
            <a:r>
              <a:rPr lang="en-US" dirty="0"/>
              <a:t>The profit-maximizing level of output is also where MR = MC.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However </a:t>
            </a:r>
            <a:r>
              <a:rPr lang="en-US" i="1" dirty="0"/>
              <a:t>neither of these rules require the assumption of perfect competition; they are true for every firm!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For PC firms, P = MR; this implies:</a:t>
            </a:r>
          </a:p>
          <a:p>
            <a:pPr marL="457200" indent="-457200">
              <a:spcAft>
                <a:spcPts val="0"/>
              </a:spcAft>
              <a:buAutoNum type="arabicPeriod" startAt="3"/>
            </a:pPr>
            <a:r>
              <a:rPr lang="en-US" dirty="0"/>
              <a:t>The profit-maximizing level of output is also where P = MC.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6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Formula for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257300" y="1485900"/>
                <a:ext cx="6629400" cy="4229100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dirty="0"/>
                  <a:t>We know profit equals total revenue minus total cost; and total revenue is price times quantity. So write:</a:t>
                </a:r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Profit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𝑇𝐶</m:t>
                    </m:r>
                  </m:oMath>
                </a14:m>
                <a:endParaRPr lang="en-US" dirty="0"/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Dividing both sides by Q, we obtain:</a:t>
                </a:r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</a:rPr>
                          <m:t>Profit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2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(</m:t>
                        </m:r>
                        <m:r>
                          <a:rPr lang="en-US" sz="2100" i="1">
                            <a:latin typeface="Cambria Math"/>
                          </a:rPr>
                          <m:t>𝑃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2100" i="1">
                        <a:latin typeface="Cambria Math"/>
                        <a:ea typeface="Cambria Math"/>
                      </a:rPr>
                      <m:t> 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𝑇𝐶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𝑄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52400" y="838200"/>
                <a:ext cx="8839200" cy="5638800"/>
              </a:xfrm>
              <a:blipFill rotWithShape="1">
                <a:blip r:embed="rId3"/>
                <a:stretch>
                  <a:fillRect l="-82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46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Formula for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257300" y="1485900"/>
                <a:ext cx="6629400" cy="4229100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/>
                          </a:rPr>
                          <m:t>Profit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2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(</m:t>
                        </m:r>
                        <m:r>
                          <a:rPr lang="en-US" sz="2100" i="1">
                            <a:latin typeface="Cambria Math"/>
                          </a:rPr>
                          <m:t>𝑃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2100" i="1">
                        <a:latin typeface="Cambria Math"/>
                        <a:ea typeface="Cambria Math"/>
                      </a:rPr>
                      <m:t> 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𝑇𝐶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𝑄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Or: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	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Profit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𝐴𝑇𝐶</m:t>
                    </m:r>
                  </m:oMath>
                </a14:m>
                <a:endParaRPr lang="en-US" sz="1050" dirty="0"/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Then: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Profit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𝐴𝑇𝐶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>
                  <a:spcAft>
                    <a:spcPts val="0"/>
                  </a:spcAft>
                </a:pP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The right hand side is the area of a rectangle with height </a:t>
                </a:r>
                <a:r>
                  <a:rPr lang="en-US" i="1" dirty="0"/>
                  <a:t>(P – ATC) </a:t>
                </a:r>
                <a:r>
                  <a:rPr lang="en-US" dirty="0"/>
                  <a:t>and length </a:t>
                </a:r>
                <a:r>
                  <a:rPr lang="en-US" i="1" dirty="0"/>
                  <a:t>Q</a:t>
                </a:r>
                <a:r>
                  <a:rPr lang="en-US" dirty="0"/>
                  <a:t>. We can use this to illustrate profit on a graph.</a:t>
                </a:r>
              </a:p>
              <a:p>
                <a:pPr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52400" y="838200"/>
                <a:ext cx="8839200" cy="5638800"/>
              </a:xfrm>
              <a:blipFill rotWithShape="1">
                <a:blip r:embed="rId3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34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Maximum Profit on a Graph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6562" y="1485900"/>
            <a:ext cx="3303888" cy="422910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Firm chooses Q where MR=MC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P-ATC = Profit/unit of output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Profit =Profit/unit of output X  the amount of output </a:t>
            </a:r>
          </a:p>
          <a:p>
            <a:endParaRPr lang="en-US" dirty="0"/>
          </a:p>
        </p:txBody>
      </p:sp>
      <p:pic>
        <p:nvPicPr>
          <p:cNvPr id="10" name="Picture 23" descr="Fig11-4-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" descr="Fig11-4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4" descr="Fig11-4-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-4-1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-4-7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-4-3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-4-5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g12-4-4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Fig12-4-6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19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Perfectly Competitive Markets</a:t>
            </a:r>
          </a:p>
          <a:p>
            <a:pPr marL="342900" indent="-342900">
              <a:buAutoNum type="arabicPeriod"/>
            </a:pPr>
            <a:r>
              <a:rPr lang="en-US" dirty="0"/>
              <a:t>Revenue in PC Markets</a:t>
            </a:r>
          </a:p>
          <a:p>
            <a:pPr marL="342900" indent="-342900">
              <a:buAutoNum type="arabicPeriod"/>
            </a:pPr>
            <a:r>
              <a:rPr lang="en-US" dirty="0"/>
              <a:t>Profit Maximization for PC Firms</a:t>
            </a:r>
          </a:p>
          <a:p>
            <a:pPr marL="342900" indent="-342900">
              <a:buAutoNum type="arabicPeriod"/>
            </a:pPr>
            <a:r>
              <a:rPr lang="en-US" dirty="0"/>
              <a:t>Showing Profit Graphically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Reading: 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 13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Level of Output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830" y="2006428"/>
            <a:ext cx="2894570" cy="370857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Why not produce 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, where</a:t>
            </a:r>
            <a:br>
              <a:rPr lang="en-US" dirty="0"/>
            </a:br>
            <a:r>
              <a:rPr lang="en-US" i="1" dirty="0"/>
              <a:t>profit per unit</a:t>
            </a:r>
            <a:r>
              <a:rPr lang="en-US" dirty="0"/>
              <a:t> is maximized?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i="1" dirty="0"/>
              <a:t>MR&gt;MC</a:t>
            </a:r>
            <a:r>
              <a:rPr lang="en-US" dirty="0"/>
              <a:t> at 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; you could still get additional profit for producing above 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dirty="0"/>
              <a:t>.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  <p:pic>
        <p:nvPicPr>
          <p:cNvPr id="9" name="Picture 23" descr="Fig11-4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Fig11-4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4" descr="Fig11-4-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-4-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-4-7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-4-3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-4-5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-4-4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g12-4-6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44479" y="1910955"/>
            <a:ext cx="4371975" cy="303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2" descr="UNF11-3-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1491" y="1782366"/>
            <a:ext cx="4421981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90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Firm Breaking Even – When Maximum Profit is No Profit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99045" y="1664672"/>
            <a:ext cx="2497931" cy="302895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Here, the best this firm can do is to </a:t>
            </a:r>
            <a:r>
              <a:rPr lang="en-US" i="1" dirty="0"/>
              <a:t>break even</a:t>
            </a:r>
            <a:r>
              <a:rPr lang="en-US" dirty="0"/>
              <a:t>, obtaining no profit but incurring no loss.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The </a:t>
            </a:r>
            <a:r>
              <a:rPr lang="en-US" i="1" dirty="0"/>
              <a:t>MC=MR</a:t>
            </a:r>
            <a:r>
              <a:rPr lang="en-US" dirty="0"/>
              <a:t> rule still leads us to this optimal level of production.</a:t>
            </a:r>
          </a:p>
        </p:txBody>
      </p:sp>
      <p:pic>
        <p:nvPicPr>
          <p:cNvPr id="9" name="Picture 17" descr="Fig11-5-4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0169" y="2093296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Fig11-5-1" hidden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0169" y="2093296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Fig11-5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0169" y="2086153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Fig11-5-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0169" y="2086153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Fig11-5-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0169" y="2079009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082" y="2030862"/>
            <a:ext cx="4375784" cy="2345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73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Firm Experiencing a Loss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3124" y="1771650"/>
            <a:ext cx="3350226" cy="302895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Not only can this firm not make a profit, price is always </a:t>
            </a:r>
            <a:r>
              <a:rPr lang="en-US" i="1" dirty="0"/>
              <a:t>lower</a:t>
            </a:r>
            <a:r>
              <a:rPr lang="en-US" dirty="0"/>
              <a:t> than average total cost, so it </a:t>
            </a:r>
            <a:r>
              <a:rPr lang="en-US" i="1" dirty="0"/>
              <a:t>must</a:t>
            </a:r>
            <a:r>
              <a:rPr lang="en-US" dirty="0"/>
              <a:t> make a loss.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r>
              <a:rPr lang="en-US" dirty="0"/>
              <a:t>The firm is still profit maximizing at MC=MR!</a:t>
            </a:r>
          </a:p>
        </p:txBody>
      </p:sp>
      <p:pic>
        <p:nvPicPr>
          <p:cNvPr id="9" name="Picture 8" descr="Fig12-5-10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032" y="2178844"/>
            <a:ext cx="6375797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9" descr="Fig11-5-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0655" y="2221706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" descr="Fig11-5-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3512" y="2207419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1" descr="Fig11-5-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0655" y="2207419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2" descr="Fig11-5-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0655" y="2200275"/>
            <a:ext cx="6291263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1-5-5.gif" hidden="1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25263" y="2150269"/>
            <a:ext cx="6486429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4195482" y="2178844"/>
            <a:ext cx="4373254" cy="2334296"/>
            <a:chOff x="5593976" y="1762125"/>
            <a:chExt cx="5831005" cy="311239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6575612" y="1762125"/>
              <a:ext cx="0" cy="264851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575612" y="4410635"/>
              <a:ext cx="414169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593976" y="1762125"/>
              <a:ext cx="67235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$/unit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3529" y="4566743"/>
              <a:ext cx="89145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Quantity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18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25488"/>
            <a:ext cx="47418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Refer to the figure below.  What is this graph trying to explain?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3657600"/>
            <a:ext cx="7848600" cy="3200400"/>
          </a:xfrm>
        </p:spPr>
        <p:txBody>
          <a:bodyPr/>
          <a:lstStyle/>
          <a:p>
            <a:r>
              <a:rPr lang="en-US" sz="2000" dirty="0"/>
              <a:t>The decision of a producer to charge $4.00 for 3,000 bushels or for 7,500 bushels.</a:t>
            </a:r>
          </a:p>
          <a:p>
            <a:r>
              <a:rPr lang="en-US" sz="2000" dirty="0"/>
              <a:t>Uncertainty about producing 3,000 or 7,500 bushels given the market price of $4.00.</a:t>
            </a:r>
          </a:p>
          <a:p>
            <a:r>
              <a:rPr lang="en-US" sz="2000" dirty="0"/>
              <a:t>How market demand and the firm’s demand curve are one and the same in a perfectly competitive market.</a:t>
            </a:r>
          </a:p>
          <a:p>
            <a:r>
              <a:rPr lang="en-US" sz="2000" dirty="0"/>
              <a:t>The ability of the perfectly competitive firm to sell any amount of output as long as it accepts the market price of $4.00.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5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25488"/>
            <a:ext cx="47418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Refer to the figure below.  What is this graph trying to explain?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4419600"/>
            <a:ext cx="78486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d. The ability of the perfectly competitive firm to sell any amount of output as long as it accepts the market price of $4.00.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8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Content Placeholder 324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0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latin typeface="+mj-lt"/>
              </a:rPr>
              <a:t>Fill in the table for a price taking firm in a competitive market.  How does the marginal revenue of the 5</a:t>
            </a:r>
            <a:r>
              <a:rPr lang="en-US" sz="2400" i="0" baseline="30000" dirty="0">
                <a:latin typeface="+mj-lt"/>
              </a:rPr>
              <a:t>th</a:t>
            </a:r>
            <a:r>
              <a:rPr lang="en-US" sz="2400" i="0" dirty="0">
                <a:latin typeface="+mj-lt"/>
              </a:rPr>
              <a:t> good sold compare to the price?</a:t>
            </a:r>
          </a:p>
        </p:txBody>
      </p:sp>
      <p:sp>
        <p:nvSpPr>
          <p:cNvPr id="372" name="Freeform 7"/>
          <p:cNvSpPr>
            <a:spLocks noEditPoints="1"/>
          </p:cNvSpPr>
          <p:nvPr/>
        </p:nvSpPr>
        <p:spPr bwMode="auto">
          <a:xfrm>
            <a:off x="677423" y="3543194"/>
            <a:ext cx="7842714" cy="1962709"/>
          </a:xfrm>
          <a:custGeom>
            <a:avLst/>
            <a:gdLst>
              <a:gd name="T0" fmla="*/ 3842 w 3842"/>
              <a:gd name="T1" fmla="*/ 592 h 740"/>
              <a:gd name="T2" fmla="*/ 2990 w 3842"/>
              <a:gd name="T3" fmla="*/ 740 h 740"/>
              <a:gd name="T4" fmla="*/ 2106 w 3842"/>
              <a:gd name="T5" fmla="*/ 592 h 740"/>
              <a:gd name="T6" fmla="*/ 2990 w 3842"/>
              <a:gd name="T7" fmla="*/ 740 h 740"/>
              <a:gd name="T8" fmla="*/ 2106 w 3842"/>
              <a:gd name="T9" fmla="*/ 592 h 740"/>
              <a:gd name="T10" fmla="*/ 2106 w 3842"/>
              <a:gd name="T11" fmla="*/ 592 h 740"/>
              <a:gd name="T12" fmla="*/ 1376 w 3842"/>
              <a:gd name="T13" fmla="*/ 740 h 740"/>
              <a:gd name="T14" fmla="*/ 676 w 3842"/>
              <a:gd name="T15" fmla="*/ 592 h 740"/>
              <a:gd name="T16" fmla="*/ 1376 w 3842"/>
              <a:gd name="T17" fmla="*/ 740 h 740"/>
              <a:gd name="T18" fmla="*/ 676 w 3842"/>
              <a:gd name="T19" fmla="*/ 592 h 740"/>
              <a:gd name="T20" fmla="*/ 676 w 3842"/>
              <a:gd name="T21" fmla="*/ 592 h 740"/>
              <a:gd name="T22" fmla="*/ 0 w 3842"/>
              <a:gd name="T23" fmla="*/ 740 h 740"/>
              <a:gd name="T24" fmla="*/ 2990 w 3842"/>
              <a:gd name="T25" fmla="*/ 296 h 740"/>
              <a:gd name="T26" fmla="*/ 3842 w 3842"/>
              <a:gd name="T27" fmla="*/ 444 h 740"/>
              <a:gd name="T28" fmla="*/ 2990 w 3842"/>
              <a:gd name="T29" fmla="*/ 296 h 740"/>
              <a:gd name="T30" fmla="*/ 2990 w 3842"/>
              <a:gd name="T31" fmla="*/ 296 h 740"/>
              <a:gd name="T32" fmla="*/ 2106 w 3842"/>
              <a:gd name="T33" fmla="*/ 444 h 740"/>
              <a:gd name="T34" fmla="*/ 1376 w 3842"/>
              <a:gd name="T35" fmla="*/ 296 h 740"/>
              <a:gd name="T36" fmla="*/ 2106 w 3842"/>
              <a:gd name="T37" fmla="*/ 444 h 740"/>
              <a:gd name="T38" fmla="*/ 1376 w 3842"/>
              <a:gd name="T39" fmla="*/ 296 h 740"/>
              <a:gd name="T40" fmla="*/ 1376 w 3842"/>
              <a:gd name="T41" fmla="*/ 296 h 740"/>
              <a:gd name="T42" fmla="*/ 676 w 3842"/>
              <a:gd name="T43" fmla="*/ 444 h 740"/>
              <a:gd name="T44" fmla="*/ 0 w 3842"/>
              <a:gd name="T45" fmla="*/ 296 h 740"/>
              <a:gd name="T46" fmla="*/ 676 w 3842"/>
              <a:gd name="T47" fmla="*/ 444 h 740"/>
              <a:gd name="T48" fmla="*/ 0 w 3842"/>
              <a:gd name="T49" fmla="*/ 296 h 740"/>
              <a:gd name="T50" fmla="*/ 3842 w 3842"/>
              <a:gd name="T51" fmla="*/ 0 h 740"/>
              <a:gd name="T52" fmla="*/ 2990 w 3842"/>
              <a:gd name="T53" fmla="*/ 148 h 740"/>
              <a:gd name="T54" fmla="*/ 2106 w 3842"/>
              <a:gd name="T55" fmla="*/ 0 h 740"/>
              <a:gd name="T56" fmla="*/ 2990 w 3842"/>
              <a:gd name="T57" fmla="*/ 148 h 740"/>
              <a:gd name="T58" fmla="*/ 2106 w 3842"/>
              <a:gd name="T59" fmla="*/ 0 h 740"/>
              <a:gd name="T60" fmla="*/ 2106 w 3842"/>
              <a:gd name="T61" fmla="*/ 0 h 740"/>
              <a:gd name="T62" fmla="*/ 1376 w 3842"/>
              <a:gd name="T63" fmla="*/ 148 h 740"/>
              <a:gd name="T64" fmla="*/ 676 w 3842"/>
              <a:gd name="T65" fmla="*/ 0 h 740"/>
              <a:gd name="T66" fmla="*/ 1376 w 3842"/>
              <a:gd name="T67" fmla="*/ 148 h 740"/>
              <a:gd name="T68" fmla="*/ 676 w 3842"/>
              <a:gd name="T69" fmla="*/ 0 h 740"/>
              <a:gd name="T70" fmla="*/ 676 w 3842"/>
              <a:gd name="T71" fmla="*/ 0 h 740"/>
              <a:gd name="T72" fmla="*/ 0 w 3842"/>
              <a:gd name="T73" fmla="*/ 148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42" h="740">
                <a:moveTo>
                  <a:pt x="2990" y="592"/>
                </a:moveTo>
                <a:lnTo>
                  <a:pt x="3842" y="592"/>
                </a:lnTo>
                <a:lnTo>
                  <a:pt x="3842" y="740"/>
                </a:lnTo>
                <a:lnTo>
                  <a:pt x="2990" y="740"/>
                </a:lnTo>
                <a:lnTo>
                  <a:pt x="2990" y="592"/>
                </a:lnTo>
                <a:close/>
                <a:moveTo>
                  <a:pt x="2106" y="592"/>
                </a:moveTo>
                <a:lnTo>
                  <a:pt x="2990" y="592"/>
                </a:lnTo>
                <a:lnTo>
                  <a:pt x="2990" y="740"/>
                </a:lnTo>
                <a:lnTo>
                  <a:pt x="2106" y="740"/>
                </a:lnTo>
                <a:lnTo>
                  <a:pt x="2106" y="592"/>
                </a:lnTo>
                <a:close/>
                <a:moveTo>
                  <a:pt x="1376" y="592"/>
                </a:moveTo>
                <a:lnTo>
                  <a:pt x="2106" y="592"/>
                </a:lnTo>
                <a:lnTo>
                  <a:pt x="2106" y="740"/>
                </a:lnTo>
                <a:lnTo>
                  <a:pt x="1376" y="740"/>
                </a:lnTo>
                <a:lnTo>
                  <a:pt x="1376" y="592"/>
                </a:lnTo>
                <a:close/>
                <a:moveTo>
                  <a:pt x="676" y="592"/>
                </a:moveTo>
                <a:lnTo>
                  <a:pt x="1376" y="592"/>
                </a:lnTo>
                <a:lnTo>
                  <a:pt x="1376" y="740"/>
                </a:lnTo>
                <a:lnTo>
                  <a:pt x="676" y="740"/>
                </a:lnTo>
                <a:lnTo>
                  <a:pt x="676" y="592"/>
                </a:lnTo>
                <a:close/>
                <a:moveTo>
                  <a:pt x="0" y="592"/>
                </a:moveTo>
                <a:lnTo>
                  <a:pt x="676" y="592"/>
                </a:lnTo>
                <a:lnTo>
                  <a:pt x="676" y="740"/>
                </a:lnTo>
                <a:lnTo>
                  <a:pt x="0" y="740"/>
                </a:lnTo>
                <a:lnTo>
                  <a:pt x="0" y="592"/>
                </a:lnTo>
                <a:close/>
                <a:moveTo>
                  <a:pt x="2990" y="296"/>
                </a:moveTo>
                <a:lnTo>
                  <a:pt x="3842" y="296"/>
                </a:lnTo>
                <a:lnTo>
                  <a:pt x="3842" y="444"/>
                </a:lnTo>
                <a:lnTo>
                  <a:pt x="2990" y="444"/>
                </a:lnTo>
                <a:lnTo>
                  <a:pt x="2990" y="296"/>
                </a:lnTo>
                <a:close/>
                <a:moveTo>
                  <a:pt x="2106" y="296"/>
                </a:moveTo>
                <a:lnTo>
                  <a:pt x="2990" y="296"/>
                </a:lnTo>
                <a:lnTo>
                  <a:pt x="2990" y="444"/>
                </a:lnTo>
                <a:lnTo>
                  <a:pt x="2106" y="444"/>
                </a:lnTo>
                <a:lnTo>
                  <a:pt x="2106" y="296"/>
                </a:lnTo>
                <a:close/>
                <a:moveTo>
                  <a:pt x="1376" y="296"/>
                </a:moveTo>
                <a:lnTo>
                  <a:pt x="2106" y="296"/>
                </a:lnTo>
                <a:lnTo>
                  <a:pt x="2106" y="444"/>
                </a:lnTo>
                <a:lnTo>
                  <a:pt x="1376" y="444"/>
                </a:lnTo>
                <a:lnTo>
                  <a:pt x="1376" y="296"/>
                </a:lnTo>
                <a:close/>
                <a:moveTo>
                  <a:pt x="676" y="296"/>
                </a:moveTo>
                <a:lnTo>
                  <a:pt x="1376" y="296"/>
                </a:lnTo>
                <a:lnTo>
                  <a:pt x="1376" y="444"/>
                </a:lnTo>
                <a:lnTo>
                  <a:pt x="676" y="444"/>
                </a:lnTo>
                <a:lnTo>
                  <a:pt x="676" y="296"/>
                </a:lnTo>
                <a:close/>
                <a:moveTo>
                  <a:pt x="0" y="296"/>
                </a:moveTo>
                <a:lnTo>
                  <a:pt x="676" y="296"/>
                </a:lnTo>
                <a:lnTo>
                  <a:pt x="676" y="444"/>
                </a:lnTo>
                <a:lnTo>
                  <a:pt x="0" y="444"/>
                </a:lnTo>
                <a:lnTo>
                  <a:pt x="0" y="296"/>
                </a:lnTo>
                <a:close/>
                <a:moveTo>
                  <a:pt x="2990" y="0"/>
                </a:moveTo>
                <a:lnTo>
                  <a:pt x="3842" y="0"/>
                </a:lnTo>
                <a:lnTo>
                  <a:pt x="3842" y="148"/>
                </a:lnTo>
                <a:lnTo>
                  <a:pt x="2990" y="148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148"/>
                </a:lnTo>
                <a:lnTo>
                  <a:pt x="2106" y="148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148"/>
                </a:lnTo>
                <a:lnTo>
                  <a:pt x="1376" y="148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148"/>
                </a:lnTo>
                <a:lnTo>
                  <a:pt x="676" y="148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E9F7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69" name="AutoShape 3"/>
          <p:cNvSpPr>
            <a:spLocks noChangeAspect="1" noChangeArrowheads="1" noTextEdit="1"/>
          </p:cNvSpPr>
          <p:nvPr/>
        </p:nvSpPr>
        <p:spPr bwMode="auto">
          <a:xfrm>
            <a:off x="677423" y="2286000"/>
            <a:ext cx="7842714" cy="3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1" name="Freeform 6"/>
          <p:cNvSpPr>
            <a:spLocks noEditPoints="1"/>
          </p:cNvSpPr>
          <p:nvPr/>
        </p:nvSpPr>
        <p:spPr bwMode="auto">
          <a:xfrm>
            <a:off x="677423" y="2667000"/>
            <a:ext cx="7842714" cy="859348"/>
          </a:xfrm>
          <a:custGeom>
            <a:avLst/>
            <a:gdLst>
              <a:gd name="T0" fmla="*/ 2990 w 3842"/>
              <a:gd name="T1" fmla="*/ 0 h 324"/>
              <a:gd name="T2" fmla="*/ 3842 w 3842"/>
              <a:gd name="T3" fmla="*/ 0 h 324"/>
              <a:gd name="T4" fmla="*/ 3842 w 3842"/>
              <a:gd name="T5" fmla="*/ 324 h 324"/>
              <a:gd name="T6" fmla="*/ 2990 w 3842"/>
              <a:gd name="T7" fmla="*/ 324 h 324"/>
              <a:gd name="T8" fmla="*/ 2990 w 3842"/>
              <a:gd name="T9" fmla="*/ 0 h 324"/>
              <a:gd name="T10" fmla="*/ 2106 w 3842"/>
              <a:gd name="T11" fmla="*/ 0 h 324"/>
              <a:gd name="T12" fmla="*/ 2990 w 3842"/>
              <a:gd name="T13" fmla="*/ 0 h 324"/>
              <a:gd name="T14" fmla="*/ 2990 w 3842"/>
              <a:gd name="T15" fmla="*/ 324 h 324"/>
              <a:gd name="T16" fmla="*/ 2106 w 3842"/>
              <a:gd name="T17" fmla="*/ 324 h 324"/>
              <a:gd name="T18" fmla="*/ 2106 w 3842"/>
              <a:gd name="T19" fmla="*/ 0 h 324"/>
              <a:gd name="T20" fmla="*/ 1376 w 3842"/>
              <a:gd name="T21" fmla="*/ 0 h 324"/>
              <a:gd name="T22" fmla="*/ 2106 w 3842"/>
              <a:gd name="T23" fmla="*/ 0 h 324"/>
              <a:gd name="T24" fmla="*/ 2106 w 3842"/>
              <a:gd name="T25" fmla="*/ 324 h 324"/>
              <a:gd name="T26" fmla="*/ 1376 w 3842"/>
              <a:gd name="T27" fmla="*/ 324 h 324"/>
              <a:gd name="T28" fmla="*/ 1376 w 3842"/>
              <a:gd name="T29" fmla="*/ 0 h 324"/>
              <a:gd name="T30" fmla="*/ 676 w 3842"/>
              <a:gd name="T31" fmla="*/ 0 h 324"/>
              <a:gd name="T32" fmla="*/ 1376 w 3842"/>
              <a:gd name="T33" fmla="*/ 0 h 324"/>
              <a:gd name="T34" fmla="*/ 1376 w 3842"/>
              <a:gd name="T35" fmla="*/ 324 h 324"/>
              <a:gd name="T36" fmla="*/ 676 w 3842"/>
              <a:gd name="T37" fmla="*/ 324 h 324"/>
              <a:gd name="T38" fmla="*/ 676 w 3842"/>
              <a:gd name="T39" fmla="*/ 0 h 324"/>
              <a:gd name="T40" fmla="*/ 0 w 3842"/>
              <a:gd name="T41" fmla="*/ 0 h 324"/>
              <a:gd name="T42" fmla="*/ 676 w 3842"/>
              <a:gd name="T43" fmla="*/ 0 h 324"/>
              <a:gd name="T44" fmla="*/ 676 w 3842"/>
              <a:gd name="T45" fmla="*/ 324 h 324"/>
              <a:gd name="T46" fmla="*/ 0 w 3842"/>
              <a:gd name="T47" fmla="*/ 324 h 324"/>
              <a:gd name="T48" fmla="*/ 0 w 3842"/>
              <a:gd name="T49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42" h="324">
                <a:moveTo>
                  <a:pt x="2990" y="0"/>
                </a:moveTo>
                <a:lnTo>
                  <a:pt x="3842" y="0"/>
                </a:lnTo>
                <a:lnTo>
                  <a:pt x="3842" y="324"/>
                </a:lnTo>
                <a:lnTo>
                  <a:pt x="2990" y="324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324"/>
                </a:lnTo>
                <a:lnTo>
                  <a:pt x="2106" y="324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324"/>
                </a:lnTo>
                <a:lnTo>
                  <a:pt x="1376" y="324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324"/>
                </a:lnTo>
                <a:lnTo>
                  <a:pt x="676" y="324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DAE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3" name="Freeform 8"/>
          <p:cNvSpPr>
            <a:spLocks noEditPoints="1"/>
          </p:cNvSpPr>
          <p:nvPr/>
        </p:nvSpPr>
        <p:spPr bwMode="auto">
          <a:xfrm>
            <a:off x="677423" y="3935736"/>
            <a:ext cx="7842714" cy="1177625"/>
          </a:xfrm>
          <a:custGeom>
            <a:avLst/>
            <a:gdLst>
              <a:gd name="T0" fmla="*/ 2990 w 3842"/>
              <a:gd name="T1" fmla="*/ 296 h 444"/>
              <a:gd name="T2" fmla="*/ 3842 w 3842"/>
              <a:gd name="T3" fmla="*/ 296 h 444"/>
              <a:gd name="T4" fmla="*/ 3842 w 3842"/>
              <a:gd name="T5" fmla="*/ 444 h 444"/>
              <a:gd name="T6" fmla="*/ 2990 w 3842"/>
              <a:gd name="T7" fmla="*/ 444 h 444"/>
              <a:gd name="T8" fmla="*/ 2990 w 3842"/>
              <a:gd name="T9" fmla="*/ 296 h 444"/>
              <a:gd name="T10" fmla="*/ 2106 w 3842"/>
              <a:gd name="T11" fmla="*/ 296 h 444"/>
              <a:gd name="T12" fmla="*/ 2990 w 3842"/>
              <a:gd name="T13" fmla="*/ 296 h 444"/>
              <a:gd name="T14" fmla="*/ 2990 w 3842"/>
              <a:gd name="T15" fmla="*/ 444 h 444"/>
              <a:gd name="T16" fmla="*/ 2106 w 3842"/>
              <a:gd name="T17" fmla="*/ 444 h 444"/>
              <a:gd name="T18" fmla="*/ 2106 w 3842"/>
              <a:gd name="T19" fmla="*/ 296 h 444"/>
              <a:gd name="T20" fmla="*/ 1376 w 3842"/>
              <a:gd name="T21" fmla="*/ 296 h 444"/>
              <a:gd name="T22" fmla="*/ 2106 w 3842"/>
              <a:gd name="T23" fmla="*/ 296 h 444"/>
              <a:gd name="T24" fmla="*/ 2106 w 3842"/>
              <a:gd name="T25" fmla="*/ 444 h 444"/>
              <a:gd name="T26" fmla="*/ 1376 w 3842"/>
              <a:gd name="T27" fmla="*/ 444 h 444"/>
              <a:gd name="T28" fmla="*/ 1376 w 3842"/>
              <a:gd name="T29" fmla="*/ 296 h 444"/>
              <a:gd name="T30" fmla="*/ 676 w 3842"/>
              <a:gd name="T31" fmla="*/ 296 h 444"/>
              <a:gd name="T32" fmla="*/ 1376 w 3842"/>
              <a:gd name="T33" fmla="*/ 296 h 444"/>
              <a:gd name="T34" fmla="*/ 1376 w 3842"/>
              <a:gd name="T35" fmla="*/ 444 h 444"/>
              <a:gd name="T36" fmla="*/ 676 w 3842"/>
              <a:gd name="T37" fmla="*/ 444 h 444"/>
              <a:gd name="T38" fmla="*/ 676 w 3842"/>
              <a:gd name="T39" fmla="*/ 296 h 444"/>
              <a:gd name="T40" fmla="*/ 0 w 3842"/>
              <a:gd name="T41" fmla="*/ 296 h 444"/>
              <a:gd name="T42" fmla="*/ 676 w 3842"/>
              <a:gd name="T43" fmla="*/ 296 h 444"/>
              <a:gd name="T44" fmla="*/ 676 w 3842"/>
              <a:gd name="T45" fmla="*/ 444 h 444"/>
              <a:gd name="T46" fmla="*/ 0 w 3842"/>
              <a:gd name="T47" fmla="*/ 444 h 444"/>
              <a:gd name="T48" fmla="*/ 0 w 3842"/>
              <a:gd name="T49" fmla="*/ 296 h 444"/>
              <a:gd name="T50" fmla="*/ 2990 w 3842"/>
              <a:gd name="T51" fmla="*/ 0 h 444"/>
              <a:gd name="T52" fmla="*/ 3842 w 3842"/>
              <a:gd name="T53" fmla="*/ 0 h 444"/>
              <a:gd name="T54" fmla="*/ 3842 w 3842"/>
              <a:gd name="T55" fmla="*/ 148 h 444"/>
              <a:gd name="T56" fmla="*/ 2990 w 3842"/>
              <a:gd name="T57" fmla="*/ 148 h 444"/>
              <a:gd name="T58" fmla="*/ 2990 w 3842"/>
              <a:gd name="T59" fmla="*/ 0 h 444"/>
              <a:gd name="T60" fmla="*/ 2106 w 3842"/>
              <a:gd name="T61" fmla="*/ 0 h 444"/>
              <a:gd name="T62" fmla="*/ 2990 w 3842"/>
              <a:gd name="T63" fmla="*/ 0 h 444"/>
              <a:gd name="T64" fmla="*/ 2990 w 3842"/>
              <a:gd name="T65" fmla="*/ 148 h 444"/>
              <a:gd name="T66" fmla="*/ 2106 w 3842"/>
              <a:gd name="T67" fmla="*/ 148 h 444"/>
              <a:gd name="T68" fmla="*/ 2106 w 3842"/>
              <a:gd name="T69" fmla="*/ 0 h 444"/>
              <a:gd name="T70" fmla="*/ 1376 w 3842"/>
              <a:gd name="T71" fmla="*/ 0 h 444"/>
              <a:gd name="T72" fmla="*/ 2106 w 3842"/>
              <a:gd name="T73" fmla="*/ 0 h 444"/>
              <a:gd name="T74" fmla="*/ 2106 w 3842"/>
              <a:gd name="T75" fmla="*/ 148 h 444"/>
              <a:gd name="T76" fmla="*/ 1376 w 3842"/>
              <a:gd name="T77" fmla="*/ 148 h 444"/>
              <a:gd name="T78" fmla="*/ 1376 w 3842"/>
              <a:gd name="T79" fmla="*/ 0 h 444"/>
              <a:gd name="T80" fmla="*/ 676 w 3842"/>
              <a:gd name="T81" fmla="*/ 0 h 444"/>
              <a:gd name="T82" fmla="*/ 1376 w 3842"/>
              <a:gd name="T83" fmla="*/ 0 h 444"/>
              <a:gd name="T84" fmla="*/ 1376 w 3842"/>
              <a:gd name="T85" fmla="*/ 148 h 444"/>
              <a:gd name="T86" fmla="*/ 676 w 3842"/>
              <a:gd name="T87" fmla="*/ 148 h 444"/>
              <a:gd name="T88" fmla="*/ 676 w 3842"/>
              <a:gd name="T89" fmla="*/ 0 h 444"/>
              <a:gd name="T90" fmla="*/ 0 w 3842"/>
              <a:gd name="T91" fmla="*/ 0 h 444"/>
              <a:gd name="T92" fmla="*/ 676 w 3842"/>
              <a:gd name="T93" fmla="*/ 0 h 444"/>
              <a:gd name="T94" fmla="*/ 676 w 3842"/>
              <a:gd name="T95" fmla="*/ 148 h 444"/>
              <a:gd name="T96" fmla="*/ 0 w 3842"/>
              <a:gd name="T97" fmla="*/ 148 h 444"/>
              <a:gd name="T98" fmla="*/ 0 w 3842"/>
              <a:gd name="T9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42" h="444">
                <a:moveTo>
                  <a:pt x="2990" y="296"/>
                </a:moveTo>
                <a:lnTo>
                  <a:pt x="3842" y="296"/>
                </a:lnTo>
                <a:lnTo>
                  <a:pt x="3842" y="444"/>
                </a:lnTo>
                <a:lnTo>
                  <a:pt x="2990" y="444"/>
                </a:lnTo>
                <a:lnTo>
                  <a:pt x="2990" y="296"/>
                </a:lnTo>
                <a:close/>
                <a:moveTo>
                  <a:pt x="2106" y="296"/>
                </a:moveTo>
                <a:lnTo>
                  <a:pt x="2990" y="296"/>
                </a:lnTo>
                <a:lnTo>
                  <a:pt x="2990" y="444"/>
                </a:lnTo>
                <a:lnTo>
                  <a:pt x="2106" y="444"/>
                </a:lnTo>
                <a:lnTo>
                  <a:pt x="2106" y="296"/>
                </a:lnTo>
                <a:close/>
                <a:moveTo>
                  <a:pt x="1376" y="296"/>
                </a:moveTo>
                <a:lnTo>
                  <a:pt x="2106" y="296"/>
                </a:lnTo>
                <a:lnTo>
                  <a:pt x="2106" y="444"/>
                </a:lnTo>
                <a:lnTo>
                  <a:pt x="1376" y="444"/>
                </a:lnTo>
                <a:lnTo>
                  <a:pt x="1376" y="296"/>
                </a:lnTo>
                <a:close/>
                <a:moveTo>
                  <a:pt x="676" y="296"/>
                </a:moveTo>
                <a:lnTo>
                  <a:pt x="1376" y="296"/>
                </a:lnTo>
                <a:lnTo>
                  <a:pt x="1376" y="444"/>
                </a:lnTo>
                <a:lnTo>
                  <a:pt x="676" y="444"/>
                </a:lnTo>
                <a:lnTo>
                  <a:pt x="676" y="296"/>
                </a:lnTo>
                <a:close/>
                <a:moveTo>
                  <a:pt x="0" y="296"/>
                </a:moveTo>
                <a:lnTo>
                  <a:pt x="676" y="296"/>
                </a:lnTo>
                <a:lnTo>
                  <a:pt x="676" y="444"/>
                </a:lnTo>
                <a:lnTo>
                  <a:pt x="0" y="444"/>
                </a:lnTo>
                <a:lnTo>
                  <a:pt x="0" y="296"/>
                </a:lnTo>
                <a:close/>
                <a:moveTo>
                  <a:pt x="2990" y="0"/>
                </a:moveTo>
                <a:lnTo>
                  <a:pt x="3842" y="0"/>
                </a:lnTo>
                <a:lnTo>
                  <a:pt x="3842" y="148"/>
                </a:lnTo>
                <a:lnTo>
                  <a:pt x="2990" y="148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148"/>
                </a:lnTo>
                <a:lnTo>
                  <a:pt x="2106" y="148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148"/>
                </a:lnTo>
                <a:lnTo>
                  <a:pt x="1376" y="148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148"/>
                </a:lnTo>
                <a:lnTo>
                  <a:pt x="676" y="148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CFED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5" name="Line 10"/>
          <p:cNvSpPr>
            <a:spLocks noChangeShapeType="1"/>
          </p:cNvSpPr>
          <p:nvPr/>
        </p:nvSpPr>
        <p:spPr bwMode="auto">
          <a:xfrm flipV="1">
            <a:off x="3486266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6" name="Line 11"/>
          <p:cNvSpPr>
            <a:spLocks noChangeShapeType="1"/>
          </p:cNvSpPr>
          <p:nvPr/>
        </p:nvSpPr>
        <p:spPr bwMode="auto">
          <a:xfrm>
            <a:off x="6780941" y="2291305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7" name="Freeform 12"/>
          <p:cNvSpPr>
            <a:spLocks/>
          </p:cNvSpPr>
          <p:nvPr/>
        </p:nvSpPr>
        <p:spPr bwMode="auto">
          <a:xfrm>
            <a:off x="2057349" y="2683846"/>
            <a:ext cx="2919074" cy="0"/>
          </a:xfrm>
          <a:custGeom>
            <a:avLst/>
            <a:gdLst>
              <a:gd name="T0" fmla="*/ 0 w 1430"/>
              <a:gd name="T1" fmla="*/ 700 w 1430"/>
              <a:gd name="T2" fmla="*/ 1430 w 143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30">
                <a:moveTo>
                  <a:pt x="0" y="0"/>
                </a:moveTo>
                <a:lnTo>
                  <a:pt x="700" y="0"/>
                </a:lnTo>
                <a:lnTo>
                  <a:pt x="1430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8" name="Line 13"/>
          <p:cNvSpPr>
            <a:spLocks noChangeShapeType="1"/>
          </p:cNvSpPr>
          <p:nvPr/>
        </p:nvSpPr>
        <p:spPr bwMode="auto">
          <a:xfrm>
            <a:off x="6780941" y="2683846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9" name="Line 14"/>
          <p:cNvSpPr>
            <a:spLocks noChangeShapeType="1"/>
          </p:cNvSpPr>
          <p:nvPr/>
        </p:nvSpPr>
        <p:spPr bwMode="auto">
          <a:xfrm flipV="1">
            <a:off x="2057349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0" name="Line 15"/>
          <p:cNvSpPr>
            <a:spLocks noChangeShapeType="1"/>
          </p:cNvSpPr>
          <p:nvPr/>
        </p:nvSpPr>
        <p:spPr bwMode="auto">
          <a:xfrm flipV="1">
            <a:off x="3486266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1" name="Line 16"/>
          <p:cNvSpPr>
            <a:spLocks noChangeShapeType="1"/>
          </p:cNvSpPr>
          <p:nvPr/>
        </p:nvSpPr>
        <p:spPr bwMode="auto">
          <a:xfrm flipV="1">
            <a:off x="4976422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2" name="Line 17"/>
          <p:cNvSpPr>
            <a:spLocks noChangeShapeType="1"/>
          </p:cNvSpPr>
          <p:nvPr/>
        </p:nvSpPr>
        <p:spPr bwMode="auto">
          <a:xfrm flipV="1">
            <a:off x="6780941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3" name="Freeform 18"/>
          <p:cNvSpPr>
            <a:spLocks/>
          </p:cNvSpPr>
          <p:nvPr/>
        </p:nvSpPr>
        <p:spPr bwMode="auto">
          <a:xfrm>
            <a:off x="677423" y="3543194"/>
            <a:ext cx="7842714" cy="0"/>
          </a:xfrm>
          <a:custGeom>
            <a:avLst/>
            <a:gdLst>
              <a:gd name="T0" fmla="*/ 0 w 3842"/>
              <a:gd name="T1" fmla="*/ 676 w 3842"/>
              <a:gd name="T2" fmla="*/ 1376 w 3842"/>
              <a:gd name="T3" fmla="*/ 2106 w 3842"/>
              <a:gd name="T4" fmla="*/ 2990 w 3842"/>
              <a:gd name="T5" fmla="*/ 3842 w 384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3842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  <a:lnTo>
                  <a:pt x="2106" y="0"/>
                </a:lnTo>
                <a:lnTo>
                  <a:pt x="2990" y="0"/>
                </a:lnTo>
                <a:lnTo>
                  <a:pt x="384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4" name="Line 19"/>
          <p:cNvSpPr>
            <a:spLocks noChangeShapeType="1"/>
          </p:cNvSpPr>
          <p:nvPr/>
        </p:nvSpPr>
        <p:spPr bwMode="auto">
          <a:xfrm flipV="1">
            <a:off x="2057349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5" name="Line 20"/>
          <p:cNvSpPr>
            <a:spLocks noChangeShapeType="1"/>
          </p:cNvSpPr>
          <p:nvPr/>
        </p:nvSpPr>
        <p:spPr bwMode="auto">
          <a:xfrm flipV="1">
            <a:off x="3486266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6" name="Line 21"/>
          <p:cNvSpPr>
            <a:spLocks noChangeShapeType="1"/>
          </p:cNvSpPr>
          <p:nvPr/>
        </p:nvSpPr>
        <p:spPr bwMode="auto">
          <a:xfrm flipV="1">
            <a:off x="4976422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7" name="Line 22"/>
          <p:cNvSpPr>
            <a:spLocks noChangeShapeType="1"/>
          </p:cNvSpPr>
          <p:nvPr/>
        </p:nvSpPr>
        <p:spPr bwMode="auto">
          <a:xfrm flipV="1">
            <a:off x="6780941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8" name="Freeform 23"/>
          <p:cNvSpPr>
            <a:spLocks/>
          </p:cNvSpPr>
          <p:nvPr/>
        </p:nvSpPr>
        <p:spPr bwMode="auto">
          <a:xfrm>
            <a:off x="677423" y="3935736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9" name="Line 24"/>
          <p:cNvSpPr>
            <a:spLocks noChangeShapeType="1"/>
          </p:cNvSpPr>
          <p:nvPr/>
        </p:nvSpPr>
        <p:spPr bwMode="auto">
          <a:xfrm flipV="1">
            <a:off x="2057349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0" name="Line 25"/>
          <p:cNvSpPr>
            <a:spLocks noChangeShapeType="1"/>
          </p:cNvSpPr>
          <p:nvPr/>
        </p:nvSpPr>
        <p:spPr bwMode="auto">
          <a:xfrm>
            <a:off x="3486266" y="3935736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1" name="Line 26"/>
          <p:cNvSpPr>
            <a:spLocks noChangeShapeType="1"/>
          </p:cNvSpPr>
          <p:nvPr/>
        </p:nvSpPr>
        <p:spPr bwMode="auto">
          <a:xfrm flipV="1">
            <a:off x="3486266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2" name="Line 27"/>
          <p:cNvSpPr>
            <a:spLocks noChangeShapeType="1"/>
          </p:cNvSpPr>
          <p:nvPr/>
        </p:nvSpPr>
        <p:spPr bwMode="auto">
          <a:xfrm>
            <a:off x="4976422" y="3935736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3" name="Line 28"/>
          <p:cNvSpPr>
            <a:spLocks noChangeShapeType="1"/>
          </p:cNvSpPr>
          <p:nvPr/>
        </p:nvSpPr>
        <p:spPr bwMode="auto">
          <a:xfrm flipV="1">
            <a:off x="4976422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4" name="Line 29"/>
          <p:cNvSpPr>
            <a:spLocks noChangeShapeType="1"/>
          </p:cNvSpPr>
          <p:nvPr/>
        </p:nvSpPr>
        <p:spPr bwMode="auto">
          <a:xfrm>
            <a:off x="6780941" y="3935736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5" name="Line 30"/>
          <p:cNvSpPr>
            <a:spLocks noChangeShapeType="1"/>
          </p:cNvSpPr>
          <p:nvPr/>
        </p:nvSpPr>
        <p:spPr bwMode="auto">
          <a:xfrm flipV="1">
            <a:off x="6780941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6" name="Freeform 31"/>
          <p:cNvSpPr>
            <a:spLocks/>
          </p:cNvSpPr>
          <p:nvPr/>
        </p:nvSpPr>
        <p:spPr bwMode="auto">
          <a:xfrm>
            <a:off x="677423" y="4328278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7" name="Line 32"/>
          <p:cNvSpPr>
            <a:spLocks noChangeShapeType="1"/>
          </p:cNvSpPr>
          <p:nvPr/>
        </p:nvSpPr>
        <p:spPr bwMode="auto">
          <a:xfrm flipV="1">
            <a:off x="2057349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8" name="Line 33"/>
          <p:cNvSpPr>
            <a:spLocks noChangeShapeType="1"/>
          </p:cNvSpPr>
          <p:nvPr/>
        </p:nvSpPr>
        <p:spPr bwMode="auto">
          <a:xfrm>
            <a:off x="3486266" y="4328278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9" name="Line 34"/>
          <p:cNvSpPr>
            <a:spLocks noChangeShapeType="1"/>
          </p:cNvSpPr>
          <p:nvPr/>
        </p:nvSpPr>
        <p:spPr bwMode="auto">
          <a:xfrm flipV="1">
            <a:off x="3486266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0" name="Line 35"/>
          <p:cNvSpPr>
            <a:spLocks noChangeShapeType="1"/>
          </p:cNvSpPr>
          <p:nvPr/>
        </p:nvSpPr>
        <p:spPr bwMode="auto">
          <a:xfrm>
            <a:off x="4976422" y="4328278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1" name="Line 36"/>
          <p:cNvSpPr>
            <a:spLocks noChangeShapeType="1"/>
          </p:cNvSpPr>
          <p:nvPr/>
        </p:nvSpPr>
        <p:spPr bwMode="auto">
          <a:xfrm flipV="1">
            <a:off x="4976422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2" name="Line 37"/>
          <p:cNvSpPr>
            <a:spLocks noChangeShapeType="1"/>
          </p:cNvSpPr>
          <p:nvPr/>
        </p:nvSpPr>
        <p:spPr bwMode="auto">
          <a:xfrm>
            <a:off x="6780941" y="4328278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3" name="Line 38"/>
          <p:cNvSpPr>
            <a:spLocks noChangeShapeType="1"/>
          </p:cNvSpPr>
          <p:nvPr/>
        </p:nvSpPr>
        <p:spPr bwMode="auto">
          <a:xfrm flipV="1">
            <a:off x="6780941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4" name="Freeform 39"/>
          <p:cNvSpPr>
            <a:spLocks/>
          </p:cNvSpPr>
          <p:nvPr/>
        </p:nvSpPr>
        <p:spPr bwMode="auto">
          <a:xfrm>
            <a:off x="677423" y="4720820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5" name="Line 40"/>
          <p:cNvSpPr>
            <a:spLocks noChangeShapeType="1"/>
          </p:cNvSpPr>
          <p:nvPr/>
        </p:nvSpPr>
        <p:spPr bwMode="auto">
          <a:xfrm flipV="1">
            <a:off x="2057349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6" name="Line 41"/>
          <p:cNvSpPr>
            <a:spLocks noChangeShapeType="1"/>
          </p:cNvSpPr>
          <p:nvPr/>
        </p:nvSpPr>
        <p:spPr bwMode="auto">
          <a:xfrm>
            <a:off x="3486266" y="4720820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7" name="Line 42"/>
          <p:cNvSpPr>
            <a:spLocks noChangeShapeType="1"/>
          </p:cNvSpPr>
          <p:nvPr/>
        </p:nvSpPr>
        <p:spPr bwMode="auto">
          <a:xfrm flipV="1">
            <a:off x="3486266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8" name="Line 43"/>
          <p:cNvSpPr>
            <a:spLocks noChangeShapeType="1"/>
          </p:cNvSpPr>
          <p:nvPr/>
        </p:nvSpPr>
        <p:spPr bwMode="auto">
          <a:xfrm>
            <a:off x="4976422" y="4720820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9" name="Line 44"/>
          <p:cNvSpPr>
            <a:spLocks noChangeShapeType="1"/>
          </p:cNvSpPr>
          <p:nvPr/>
        </p:nvSpPr>
        <p:spPr bwMode="auto">
          <a:xfrm flipV="1">
            <a:off x="4976422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0" name="Line 45"/>
          <p:cNvSpPr>
            <a:spLocks noChangeShapeType="1"/>
          </p:cNvSpPr>
          <p:nvPr/>
        </p:nvSpPr>
        <p:spPr bwMode="auto">
          <a:xfrm>
            <a:off x="6780941" y="4720820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1" name="Line 46"/>
          <p:cNvSpPr>
            <a:spLocks noChangeShapeType="1"/>
          </p:cNvSpPr>
          <p:nvPr/>
        </p:nvSpPr>
        <p:spPr bwMode="auto">
          <a:xfrm flipV="1">
            <a:off x="6780941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2" name="Freeform 47"/>
          <p:cNvSpPr>
            <a:spLocks/>
          </p:cNvSpPr>
          <p:nvPr/>
        </p:nvSpPr>
        <p:spPr bwMode="auto">
          <a:xfrm>
            <a:off x="677423" y="5113361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3" name="Line 48"/>
          <p:cNvSpPr>
            <a:spLocks noChangeShapeType="1"/>
          </p:cNvSpPr>
          <p:nvPr/>
        </p:nvSpPr>
        <p:spPr bwMode="auto">
          <a:xfrm flipV="1">
            <a:off x="2057349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4" name="Line 49"/>
          <p:cNvSpPr>
            <a:spLocks noChangeShapeType="1"/>
          </p:cNvSpPr>
          <p:nvPr/>
        </p:nvSpPr>
        <p:spPr bwMode="auto">
          <a:xfrm>
            <a:off x="3486266" y="5113361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5" name="Line 50"/>
          <p:cNvSpPr>
            <a:spLocks noChangeShapeType="1"/>
          </p:cNvSpPr>
          <p:nvPr/>
        </p:nvSpPr>
        <p:spPr bwMode="auto">
          <a:xfrm flipV="1">
            <a:off x="3486266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6" name="Line 51"/>
          <p:cNvSpPr>
            <a:spLocks noChangeShapeType="1"/>
          </p:cNvSpPr>
          <p:nvPr/>
        </p:nvSpPr>
        <p:spPr bwMode="auto">
          <a:xfrm>
            <a:off x="4976422" y="5113361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7" name="Line 52"/>
          <p:cNvSpPr>
            <a:spLocks noChangeShapeType="1"/>
          </p:cNvSpPr>
          <p:nvPr/>
        </p:nvSpPr>
        <p:spPr bwMode="auto">
          <a:xfrm flipV="1">
            <a:off x="4976422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8" name="Line 53"/>
          <p:cNvSpPr>
            <a:spLocks noChangeShapeType="1"/>
          </p:cNvSpPr>
          <p:nvPr/>
        </p:nvSpPr>
        <p:spPr bwMode="auto">
          <a:xfrm>
            <a:off x="6780941" y="5113361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9" name="Line 54"/>
          <p:cNvSpPr>
            <a:spLocks noChangeShapeType="1"/>
          </p:cNvSpPr>
          <p:nvPr/>
        </p:nvSpPr>
        <p:spPr bwMode="auto">
          <a:xfrm flipV="1">
            <a:off x="6780941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0" name="Line 55"/>
          <p:cNvSpPr>
            <a:spLocks noChangeShapeType="1"/>
          </p:cNvSpPr>
          <p:nvPr/>
        </p:nvSpPr>
        <p:spPr bwMode="auto">
          <a:xfrm flipV="1">
            <a:off x="2057349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1" name="Line 56"/>
          <p:cNvSpPr>
            <a:spLocks noChangeShapeType="1"/>
          </p:cNvSpPr>
          <p:nvPr/>
        </p:nvSpPr>
        <p:spPr bwMode="auto">
          <a:xfrm>
            <a:off x="677423" y="2683846"/>
            <a:ext cx="137992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3" name="Line 58"/>
          <p:cNvSpPr>
            <a:spLocks noChangeShapeType="1"/>
          </p:cNvSpPr>
          <p:nvPr/>
        </p:nvSpPr>
        <p:spPr bwMode="auto">
          <a:xfrm flipV="1">
            <a:off x="4976422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4" name="Line 59"/>
          <p:cNvSpPr>
            <a:spLocks noChangeShapeType="1"/>
          </p:cNvSpPr>
          <p:nvPr/>
        </p:nvSpPr>
        <p:spPr bwMode="auto">
          <a:xfrm>
            <a:off x="4976422" y="2683846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5" name="Line 60"/>
          <p:cNvSpPr>
            <a:spLocks noChangeShapeType="1"/>
          </p:cNvSpPr>
          <p:nvPr/>
        </p:nvSpPr>
        <p:spPr bwMode="auto">
          <a:xfrm flipV="1">
            <a:off x="6780941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41" name="Rectangle 76"/>
          <p:cNvSpPr>
            <a:spLocks noChangeArrowheads="1"/>
          </p:cNvSpPr>
          <p:nvPr/>
        </p:nvSpPr>
        <p:spPr bwMode="auto">
          <a:xfrm>
            <a:off x="1088557" y="2971800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Quantity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4" name="Rectangle 79"/>
          <p:cNvSpPr>
            <a:spLocks noChangeArrowheads="1"/>
          </p:cNvSpPr>
          <p:nvPr/>
        </p:nvSpPr>
        <p:spPr bwMode="auto">
          <a:xfrm>
            <a:off x="2591291" y="2984086"/>
            <a:ext cx="375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Price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9" name="Rectangle 84"/>
          <p:cNvSpPr>
            <a:spLocks noChangeArrowheads="1"/>
          </p:cNvSpPr>
          <p:nvPr/>
        </p:nvSpPr>
        <p:spPr bwMode="auto">
          <a:xfrm>
            <a:off x="3866000" y="2971800"/>
            <a:ext cx="988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Total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4" name="Rectangle 89"/>
          <p:cNvSpPr>
            <a:spLocks noChangeArrowheads="1"/>
          </p:cNvSpPr>
          <p:nvPr/>
        </p:nvSpPr>
        <p:spPr bwMode="auto">
          <a:xfrm>
            <a:off x="5388455" y="2971800"/>
            <a:ext cx="1230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Average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($)</a:t>
            </a:r>
          </a:p>
        </p:txBody>
      </p:sp>
      <p:sp>
        <p:nvSpPr>
          <p:cNvPr id="459" name="Rectangle 94"/>
          <p:cNvSpPr>
            <a:spLocks noChangeArrowheads="1"/>
          </p:cNvSpPr>
          <p:nvPr/>
        </p:nvSpPr>
        <p:spPr bwMode="auto">
          <a:xfrm>
            <a:off x="7010400" y="2971800"/>
            <a:ext cx="1264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Marginal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" name="Rectangle 116"/>
          <p:cNvSpPr>
            <a:spLocks noChangeArrowheads="1"/>
          </p:cNvSpPr>
          <p:nvPr/>
        </p:nvSpPr>
        <p:spPr bwMode="auto">
          <a:xfrm>
            <a:off x="2686072" y="3638678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3" name="Rectangle 118"/>
          <p:cNvSpPr>
            <a:spLocks noChangeArrowheads="1"/>
          </p:cNvSpPr>
          <p:nvPr/>
        </p:nvSpPr>
        <p:spPr bwMode="auto">
          <a:xfrm>
            <a:off x="1330642" y="363867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4" name="Rectangle 139"/>
          <p:cNvSpPr>
            <a:spLocks noChangeArrowheads="1"/>
          </p:cNvSpPr>
          <p:nvPr/>
        </p:nvSpPr>
        <p:spPr bwMode="auto">
          <a:xfrm>
            <a:off x="1330642" y="40312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2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5" name="Rectangle 160"/>
          <p:cNvSpPr>
            <a:spLocks noChangeArrowheads="1"/>
          </p:cNvSpPr>
          <p:nvPr/>
        </p:nvSpPr>
        <p:spPr bwMode="auto">
          <a:xfrm>
            <a:off x="1330642" y="44237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Rectangle 181"/>
          <p:cNvSpPr>
            <a:spLocks noChangeArrowheads="1"/>
          </p:cNvSpPr>
          <p:nvPr/>
        </p:nvSpPr>
        <p:spPr bwMode="auto">
          <a:xfrm>
            <a:off x="1330642" y="481630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4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7" name="Rectangle 202"/>
          <p:cNvSpPr>
            <a:spLocks noChangeArrowheads="1"/>
          </p:cNvSpPr>
          <p:nvPr/>
        </p:nvSpPr>
        <p:spPr bwMode="auto">
          <a:xfrm>
            <a:off x="1330642" y="5208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Content Placeholder 324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latin typeface="+mj-lt"/>
              </a:rPr>
              <a:t>Fill in the table for a price taking firm in a competitive market.  How does the marginal revenue of the 5</a:t>
            </a:r>
            <a:r>
              <a:rPr lang="en-US" sz="2400" i="0" baseline="30000" dirty="0">
                <a:latin typeface="+mj-lt"/>
              </a:rPr>
              <a:t>th</a:t>
            </a:r>
            <a:r>
              <a:rPr lang="en-US" sz="2400" i="0" dirty="0">
                <a:latin typeface="+mj-lt"/>
              </a:rPr>
              <a:t> good sold compare to the price?</a:t>
            </a:r>
          </a:p>
        </p:txBody>
      </p:sp>
      <p:sp>
        <p:nvSpPr>
          <p:cNvPr id="372" name="Freeform 7"/>
          <p:cNvSpPr>
            <a:spLocks noEditPoints="1"/>
          </p:cNvSpPr>
          <p:nvPr/>
        </p:nvSpPr>
        <p:spPr bwMode="auto">
          <a:xfrm>
            <a:off x="677423" y="3543194"/>
            <a:ext cx="7842714" cy="1962709"/>
          </a:xfrm>
          <a:custGeom>
            <a:avLst/>
            <a:gdLst>
              <a:gd name="T0" fmla="*/ 3842 w 3842"/>
              <a:gd name="T1" fmla="*/ 592 h 740"/>
              <a:gd name="T2" fmla="*/ 2990 w 3842"/>
              <a:gd name="T3" fmla="*/ 740 h 740"/>
              <a:gd name="T4" fmla="*/ 2106 w 3842"/>
              <a:gd name="T5" fmla="*/ 592 h 740"/>
              <a:gd name="T6" fmla="*/ 2990 w 3842"/>
              <a:gd name="T7" fmla="*/ 740 h 740"/>
              <a:gd name="T8" fmla="*/ 2106 w 3842"/>
              <a:gd name="T9" fmla="*/ 592 h 740"/>
              <a:gd name="T10" fmla="*/ 2106 w 3842"/>
              <a:gd name="T11" fmla="*/ 592 h 740"/>
              <a:gd name="T12" fmla="*/ 1376 w 3842"/>
              <a:gd name="T13" fmla="*/ 740 h 740"/>
              <a:gd name="T14" fmla="*/ 676 w 3842"/>
              <a:gd name="T15" fmla="*/ 592 h 740"/>
              <a:gd name="T16" fmla="*/ 1376 w 3842"/>
              <a:gd name="T17" fmla="*/ 740 h 740"/>
              <a:gd name="T18" fmla="*/ 676 w 3842"/>
              <a:gd name="T19" fmla="*/ 592 h 740"/>
              <a:gd name="T20" fmla="*/ 676 w 3842"/>
              <a:gd name="T21" fmla="*/ 592 h 740"/>
              <a:gd name="T22" fmla="*/ 0 w 3842"/>
              <a:gd name="T23" fmla="*/ 740 h 740"/>
              <a:gd name="T24" fmla="*/ 2990 w 3842"/>
              <a:gd name="T25" fmla="*/ 296 h 740"/>
              <a:gd name="T26" fmla="*/ 3842 w 3842"/>
              <a:gd name="T27" fmla="*/ 444 h 740"/>
              <a:gd name="T28" fmla="*/ 2990 w 3842"/>
              <a:gd name="T29" fmla="*/ 296 h 740"/>
              <a:gd name="T30" fmla="*/ 2990 w 3842"/>
              <a:gd name="T31" fmla="*/ 296 h 740"/>
              <a:gd name="T32" fmla="*/ 2106 w 3842"/>
              <a:gd name="T33" fmla="*/ 444 h 740"/>
              <a:gd name="T34" fmla="*/ 1376 w 3842"/>
              <a:gd name="T35" fmla="*/ 296 h 740"/>
              <a:gd name="T36" fmla="*/ 2106 w 3842"/>
              <a:gd name="T37" fmla="*/ 444 h 740"/>
              <a:gd name="T38" fmla="*/ 1376 w 3842"/>
              <a:gd name="T39" fmla="*/ 296 h 740"/>
              <a:gd name="T40" fmla="*/ 1376 w 3842"/>
              <a:gd name="T41" fmla="*/ 296 h 740"/>
              <a:gd name="T42" fmla="*/ 676 w 3842"/>
              <a:gd name="T43" fmla="*/ 444 h 740"/>
              <a:gd name="T44" fmla="*/ 0 w 3842"/>
              <a:gd name="T45" fmla="*/ 296 h 740"/>
              <a:gd name="T46" fmla="*/ 676 w 3842"/>
              <a:gd name="T47" fmla="*/ 444 h 740"/>
              <a:gd name="T48" fmla="*/ 0 w 3842"/>
              <a:gd name="T49" fmla="*/ 296 h 740"/>
              <a:gd name="T50" fmla="*/ 3842 w 3842"/>
              <a:gd name="T51" fmla="*/ 0 h 740"/>
              <a:gd name="T52" fmla="*/ 2990 w 3842"/>
              <a:gd name="T53" fmla="*/ 148 h 740"/>
              <a:gd name="T54" fmla="*/ 2106 w 3842"/>
              <a:gd name="T55" fmla="*/ 0 h 740"/>
              <a:gd name="T56" fmla="*/ 2990 w 3842"/>
              <a:gd name="T57" fmla="*/ 148 h 740"/>
              <a:gd name="T58" fmla="*/ 2106 w 3842"/>
              <a:gd name="T59" fmla="*/ 0 h 740"/>
              <a:gd name="T60" fmla="*/ 2106 w 3842"/>
              <a:gd name="T61" fmla="*/ 0 h 740"/>
              <a:gd name="T62" fmla="*/ 1376 w 3842"/>
              <a:gd name="T63" fmla="*/ 148 h 740"/>
              <a:gd name="T64" fmla="*/ 676 w 3842"/>
              <a:gd name="T65" fmla="*/ 0 h 740"/>
              <a:gd name="T66" fmla="*/ 1376 w 3842"/>
              <a:gd name="T67" fmla="*/ 148 h 740"/>
              <a:gd name="T68" fmla="*/ 676 w 3842"/>
              <a:gd name="T69" fmla="*/ 0 h 740"/>
              <a:gd name="T70" fmla="*/ 676 w 3842"/>
              <a:gd name="T71" fmla="*/ 0 h 740"/>
              <a:gd name="T72" fmla="*/ 0 w 3842"/>
              <a:gd name="T73" fmla="*/ 148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42" h="740">
                <a:moveTo>
                  <a:pt x="2990" y="592"/>
                </a:moveTo>
                <a:lnTo>
                  <a:pt x="3842" y="592"/>
                </a:lnTo>
                <a:lnTo>
                  <a:pt x="3842" y="740"/>
                </a:lnTo>
                <a:lnTo>
                  <a:pt x="2990" y="740"/>
                </a:lnTo>
                <a:lnTo>
                  <a:pt x="2990" y="592"/>
                </a:lnTo>
                <a:close/>
                <a:moveTo>
                  <a:pt x="2106" y="592"/>
                </a:moveTo>
                <a:lnTo>
                  <a:pt x="2990" y="592"/>
                </a:lnTo>
                <a:lnTo>
                  <a:pt x="2990" y="740"/>
                </a:lnTo>
                <a:lnTo>
                  <a:pt x="2106" y="740"/>
                </a:lnTo>
                <a:lnTo>
                  <a:pt x="2106" y="592"/>
                </a:lnTo>
                <a:close/>
                <a:moveTo>
                  <a:pt x="1376" y="592"/>
                </a:moveTo>
                <a:lnTo>
                  <a:pt x="2106" y="592"/>
                </a:lnTo>
                <a:lnTo>
                  <a:pt x="2106" y="740"/>
                </a:lnTo>
                <a:lnTo>
                  <a:pt x="1376" y="740"/>
                </a:lnTo>
                <a:lnTo>
                  <a:pt x="1376" y="592"/>
                </a:lnTo>
                <a:close/>
                <a:moveTo>
                  <a:pt x="676" y="592"/>
                </a:moveTo>
                <a:lnTo>
                  <a:pt x="1376" y="592"/>
                </a:lnTo>
                <a:lnTo>
                  <a:pt x="1376" y="740"/>
                </a:lnTo>
                <a:lnTo>
                  <a:pt x="676" y="740"/>
                </a:lnTo>
                <a:lnTo>
                  <a:pt x="676" y="592"/>
                </a:lnTo>
                <a:close/>
                <a:moveTo>
                  <a:pt x="0" y="592"/>
                </a:moveTo>
                <a:lnTo>
                  <a:pt x="676" y="592"/>
                </a:lnTo>
                <a:lnTo>
                  <a:pt x="676" y="740"/>
                </a:lnTo>
                <a:lnTo>
                  <a:pt x="0" y="740"/>
                </a:lnTo>
                <a:lnTo>
                  <a:pt x="0" y="592"/>
                </a:lnTo>
                <a:close/>
                <a:moveTo>
                  <a:pt x="2990" y="296"/>
                </a:moveTo>
                <a:lnTo>
                  <a:pt x="3842" y="296"/>
                </a:lnTo>
                <a:lnTo>
                  <a:pt x="3842" y="444"/>
                </a:lnTo>
                <a:lnTo>
                  <a:pt x="2990" y="444"/>
                </a:lnTo>
                <a:lnTo>
                  <a:pt x="2990" y="296"/>
                </a:lnTo>
                <a:close/>
                <a:moveTo>
                  <a:pt x="2106" y="296"/>
                </a:moveTo>
                <a:lnTo>
                  <a:pt x="2990" y="296"/>
                </a:lnTo>
                <a:lnTo>
                  <a:pt x="2990" y="444"/>
                </a:lnTo>
                <a:lnTo>
                  <a:pt x="2106" y="444"/>
                </a:lnTo>
                <a:lnTo>
                  <a:pt x="2106" y="296"/>
                </a:lnTo>
                <a:close/>
                <a:moveTo>
                  <a:pt x="1376" y="296"/>
                </a:moveTo>
                <a:lnTo>
                  <a:pt x="2106" y="296"/>
                </a:lnTo>
                <a:lnTo>
                  <a:pt x="2106" y="444"/>
                </a:lnTo>
                <a:lnTo>
                  <a:pt x="1376" y="444"/>
                </a:lnTo>
                <a:lnTo>
                  <a:pt x="1376" y="296"/>
                </a:lnTo>
                <a:close/>
                <a:moveTo>
                  <a:pt x="676" y="296"/>
                </a:moveTo>
                <a:lnTo>
                  <a:pt x="1376" y="296"/>
                </a:lnTo>
                <a:lnTo>
                  <a:pt x="1376" y="444"/>
                </a:lnTo>
                <a:lnTo>
                  <a:pt x="676" y="444"/>
                </a:lnTo>
                <a:lnTo>
                  <a:pt x="676" y="296"/>
                </a:lnTo>
                <a:close/>
                <a:moveTo>
                  <a:pt x="0" y="296"/>
                </a:moveTo>
                <a:lnTo>
                  <a:pt x="676" y="296"/>
                </a:lnTo>
                <a:lnTo>
                  <a:pt x="676" y="444"/>
                </a:lnTo>
                <a:lnTo>
                  <a:pt x="0" y="444"/>
                </a:lnTo>
                <a:lnTo>
                  <a:pt x="0" y="296"/>
                </a:lnTo>
                <a:close/>
                <a:moveTo>
                  <a:pt x="2990" y="0"/>
                </a:moveTo>
                <a:lnTo>
                  <a:pt x="3842" y="0"/>
                </a:lnTo>
                <a:lnTo>
                  <a:pt x="3842" y="148"/>
                </a:lnTo>
                <a:lnTo>
                  <a:pt x="2990" y="148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148"/>
                </a:lnTo>
                <a:lnTo>
                  <a:pt x="2106" y="148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148"/>
                </a:lnTo>
                <a:lnTo>
                  <a:pt x="1376" y="148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148"/>
                </a:lnTo>
                <a:lnTo>
                  <a:pt x="676" y="148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E9F7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69" name="AutoShape 3"/>
          <p:cNvSpPr>
            <a:spLocks noChangeAspect="1" noChangeArrowheads="1" noTextEdit="1"/>
          </p:cNvSpPr>
          <p:nvPr/>
        </p:nvSpPr>
        <p:spPr bwMode="auto">
          <a:xfrm>
            <a:off x="677423" y="2286000"/>
            <a:ext cx="7842714" cy="3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1" name="Freeform 6"/>
          <p:cNvSpPr>
            <a:spLocks noEditPoints="1"/>
          </p:cNvSpPr>
          <p:nvPr/>
        </p:nvSpPr>
        <p:spPr bwMode="auto">
          <a:xfrm>
            <a:off x="677423" y="2667000"/>
            <a:ext cx="7842714" cy="859348"/>
          </a:xfrm>
          <a:custGeom>
            <a:avLst/>
            <a:gdLst>
              <a:gd name="T0" fmla="*/ 2990 w 3842"/>
              <a:gd name="T1" fmla="*/ 0 h 324"/>
              <a:gd name="T2" fmla="*/ 3842 w 3842"/>
              <a:gd name="T3" fmla="*/ 0 h 324"/>
              <a:gd name="T4" fmla="*/ 3842 w 3842"/>
              <a:gd name="T5" fmla="*/ 324 h 324"/>
              <a:gd name="T6" fmla="*/ 2990 w 3842"/>
              <a:gd name="T7" fmla="*/ 324 h 324"/>
              <a:gd name="T8" fmla="*/ 2990 w 3842"/>
              <a:gd name="T9" fmla="*/ 0 h 324"/>
              <a:gd name="T10" fmla="*/ 2106 w 3842"/>
              <a:gd name="T11" fmla="*/ 0 h 324"/>
              <a:gd name="T12" fmla="*/ 2990 w 3842"/>
              <a:gd name="T13" fmla="*/ 0 h 324"/>
              <a:gd name="T14" fmla="*/ 2990 w 3842"/>
              <a:gd name="T15" fmla="*/ 324 h 324"/>
              <a:gd name="T16" fmla="*/ 2106 w 3842"/>
              <a:gd name="T17" fmla="*/ 324 h 324"/>
              <a:gd name="T18" fmla="*/ 2106 w 3842"/>
              <a:gd name="T19" fmla="*/ 0 h 324"/>
              <a:gd name="T20" fmla="*/ 1376 w 3842"/>
              <a:gd name="T21" fmla="*/ 0 h 324"/>
              <a:gd name="T22" fmla="*/ 2106 w 3842"/>
              <a:gd name="T23" fmla="*/ 0 h 324"/>
              <a:gd name="T24" fmla="*/ 2106 w 3842"/>
              <a:gd name="T25" fmla="*/ 324 h 324"/>
              <a:gd name="T26" fmla="*/ 1376 w 3842"/>
              <a:gd name="T27" fmla="*/ 324 h 324"/>
              <a:gd name="T28" fmla="*/ 1376 w 3842"/>
              <a:gd name="T29" fmla="*/ 0 h 324"/>
              <a:gd name="T30" fmla="*/ 676 w 3842"/>
              <a:gd name="T31" fmla="*/ 0 h 324"/>
              <a:gd name="T32" fmla="*/ 1376 w 3842"/>
              <a:gd name="T33" fmla="*/ 0 h 324"/>
              <a:gd name="T34" fmla="*/ 1376 w 3842"/>
              <a:gd name="T35" fmla="*/ 324 h 324"/>
              <a:gd name="T36" fmla="*/ 676 w 3842"/>
              <a:gd name="T37" fmla="*/ 324 h 324"/>
              <a:gd name="T38" fmla="*/ 676 w 3842"/>
              <a:gd name="T39" fmla="*/ 0 h 324"/>
              <a:gd name="T40" fmla="*/ 0 w 3842"/>
              <a:gd name="T41" fmla="*/ 0 h 324"/>
              <a:gd name="T42" fmla="*/ 676 w 3842"/>
              <a:gd name="T43" fmla="*/ 0 h 324"/>
              <a:gd name="T44" fmla="*/ 676 w 3842"/>
              <a:gd name="T45" fmla="*/ 324 h 324"/>
              <a:gd name="T46" fmla="*/ 0 w 3842"/>
              <a:gd name="T47" fmla="*/ 324 h 324"/>
              <a:gd name="T48" fmla="*/ 0 w 3842"/>
              <a:gd name="T49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42" h="324">
                <a:moveTo>
                  <a:pt x="2990" y="0"/>
                </a:moveTo>
                <a:lnTo>
                  <a:pt x="3842" y="0"/>
                </a:lnTo>
                <a:lnTo>
                  <a:pt x="3842" y="324"/>
                </a:lnTo>
                <a:lnTo>
                  <a:pt x="2990" y="324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324"/>
                </a:lnTo>
                <a:lnTo>
                  <a:pt x="2106" y="324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324"/>
                </a:lnTo>
                <a:lnTo>
                  <a:pt x="1376" y="324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324"/>
                </a:lnTo>
                <a:lnTo>
                  <a:pt x="676" y="324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DAE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3" name="Freeform 8"/>
          <p:cNvSpPr>
            <a:spLocks noEditPoints="1"/>
          </p:cNvSpPr>
          <p:nvPr/>
        </p:nvSpPr>
        <p:spPr bwMode="auto">
          <a:xfrm>
            <a:off x="677423" y="3935736"/>
            <a:ext cx="7842714" cy="1177625"/>
          </a:xfrm>
          <a:custGeom>
            <a:avLst/>
            <a:gdLst>
              <a:gd name="T0" fmla="*/ 2990 w 3842"/>
              <a:gd name="T1" fmla="*/ 296 h 444"/>
              <a:gd name="T2" fmla="*/ 3842 w 3842"/>
              <a:gd name="T3" fmla="*/ 296 h 444"/>
              <a:gd name="T4" fmla="*/ 3842 w 3842"/>
              <a:gd name="T5" fmla="*/ 444 h 444"/>
              <a:gd name="T6" fmla="*/ 2990 w 3842"/>
              <a:gd name="T7" fmla="*/ 444 h 444"/>
              <a:gd name="T8" fmla="*/ 2990 w 3842"/>
              <a:gd name="T9" fmla="*/ 296 h 444"/>
              <a:gd name="T10" fmla="*/ 2106 w 3842"/>
              <a:gd name="T11" fmla="*/ 296 h 444"/>
              <a:gd name="T12" fmla="*/ 2990 w 3842"/>
              <a:gd name="T13" fmla="*/ 296 h 444"/>
              <a:gd name="T14" fmla="*/ 2990 w 3842"/>
              <a:gd name="T15" fmla="*/ 444 h 444"/>
              <a:gd name="T16" fmla="*/ 2106 w 3842"/>
              <a:gd name="T17" fmla="*/ 444 h 444"/>
              <a:gd name="T18" fmla="*/ 2106 w 3842"/>
              <a:gd name="T19" fmla="*/ 296 h 444"/>
              <a:gd name="T20" fmla="*/ 1376 w 3842"/>
              <a:gd name="T21" fmla="*/ 296 h 444"/>
              <a:gd name="T22" fmla="*/ 2106 w 3842"/>
              <a:gd name="T23" fmla="*/ 296 h 444"/>
              <a:gd name="T24" fmla="*/ 2106 w 3842"/>
              <a:gd name="T25" fmla="*/ 444 h 444"/>
              <a:gd name="T26" fmla="*/ 1376 w 3842"/>
              <a:gd name="T27" fmla="*/ 444 h 444"/>
              <a:gd name="T28" fmla="*/ 1376 w 3842"/>
              <a:gd name="T29" fmla="*/ 296 h 444"/>
              <a:gd name="T30" fmla="*/ 676 w 3842"/>
              <a:gd name="T31" fmla="*/ 296 h 444"/>
              <a:gd name="T32" fmla="*/ 1376 w 3842"/>
              <a:gd name="T33" fmla="*/ 296 h 444"/>
              <a:gd name="T34" fmla="*/ 1376 w 3842"/>
              <a:gd name="T35" fmla="*/ 444 h 444"/>
              <a:gd name="T36" fmla="*/ 676 w 3842"/>
              <a:gd name="T37" fmla="*/ 444 h 444"/>
              <a:gd name="T38" fmla="*/ 676 w 3842"/>
              <a:gd name="T39" fmla="*/ 296 h 444"/>
              <a:gd name="T40" fmla="*/ 0 w 3842"/>
              <a:gd name="T41" fmla="*/ 296 h 444"/>
              <a:gd name="T42" fmla="*/ 676 w 3842"/>
              <a:gd name="T43" fmla="*/ 296 h 444"/>
              <a:gd name="T44" fmla="*/ 676 w 3842"/>
              <a:gd name="T45" fmla="*/ 444 h 444"/>
              <a:gd name="T46" fmla="*/ 0 w 3842"/>
              <a:gd name="T47" fmla="*/ 444 h 444"/>
              <a:gd name="T48" fmla="*/ 0 w 3842"/>
              <a:gd name="T49" fmla="*/ 296 h 444"/>
              <a:gd name="T50" fmla="*/ 2990 w 3842"/>
              <a:gd name="T51" fmla="*/ 0 h 444"/>
              <a:gd name="T52" fmla="*/ 3842 w 3842"/>
              <a:gd name="T53" fmla="*/ 0 h 444"/>
              <a:gd name="T54" fmla="*/ 3842 w 3842"/>
              <a:gd name="T55" fmla="*/ 148 h 444"/>
              <a:gd name="T56" fmla="*/ 2990 w 3842"/>
              <a:gd name="T57" fmla="*/ 148 h 444"/>
              <a:gd name="T58" fmla="*/ 2990 w 3842"/>
              <a:gd name="T59" fmla="*/ 0 h 444"/>
              <a:gd name="T60" fmla="*/ 2106 w 3842"/>
              <a:gd name="T61" fmla="*/ 0 h 444"/>
              <a:gd name="T62" fmla="*/ 2990 w 3842"/>
              <a:gd name="T63" fmla="*/ 0 h 444"/>
              <a:gd name="T64" fmla="*/ 2990 w 3842"/>
              <a:gd name="T65" fmla="*/ 148 h 444"/>
              <a:gd name="T66" fmla="*/ 2106 w 3842"/>
              <a:gd name="T67" fmla="*/ 148 h 444"/>
              <a:gd name="T68" fmla="*/ 2106 w 3842"/>
              <a:gd name="T69" fmla="*/ 0 h 444"/>
              <a:gd name="T70" fmla="*/ 1376 w 3842"/>
              <a:gd name="T71" fmla="*/ 0 h 444"/>
              <a:gd name="T72" fmla="*/ 2106 w 3842"/>
              <a:gd name="T73" fmla="*/ 0 h 444"/>
              <a:gd name="T74" fmla="*/ 2106 w 3842"/>
              <a:gd name="T75" fmla="*/ 148 h 444"/>
              <a:gd name="T76" fmla="*/ 1376 w 3842"/>
              <a:gd name="T77" fmla="*/ 148 h 444"/>
              <a:gd name="T78" fmla="*/ 1376 w 3842"/>
              <a:gd name="T79" fmla="*/ 0 h 444"/>
              <a:gd name="T80" fmla="*/ 676 w 3842"/>
              <a:gd name="T81" fmla="*/ 0 h 444"/>
              <a:gd name="T82" fmla="*/ 1376 w 3842"/>
              <a:gd name="T83" fmla="*/ 0 h 444"/>
              <a:gd name="T84" fmla="*/ 1376 w 3842"/>
              <a:gd name="T85" fmla="*/ 148 h 444"/>
              <a:gd name="T86" fmla="*/ 676 w 3842"/>
              <a:gd name="T87" fmla="*/ 148 h 444"/>
              <a:gd name="T88" fmla="*/ 676 w 3842"/>
              <a:gd name="T89" fmla="*/ 0 h 444"/>
              <a:gd name="T90" fmla="*/ 0 w 3842"/>
              <a:gd name="T91" fmla="*/ 0 h 444"/>
              <a:gd name="T92" fmla="*/ 676 w 3842"/>
              <a:gd name="T93" fmla="*/ 0 h 444"/>
              <a:gd name="T94" fmla="*/ 676 w 3842"/>
              <a:gd name="T95" fmla="*/ 148 h 444"/>
              <a:gd name="T96" fmla="*/ 0 w 3842"/>
              <a:gd name="T97" fmla="*/ 148 h 444"/>
              <a:gd name="T98" fmla="*/ 0 w 3842"/>
              <a:gd name="T9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42" h="444">
                <a:moveTo>
                  <a:pt x="2990" y="296"/>
                </a:moveTo>
                <a:lnTo>
                  <a:pt x="3842" y="296"/>
                </a:lnTo>
                <a:lnTo>
                  <a:pt x="3842" y="444"/>
                </a:lnTo>
                <a:lnTo>
                  <a:pt x="2990" y="444"/>
                </a:lnTo>
                <a:lnTo>
                  <a:pt x="2990" y="296"/>
                </a:lnTo>
                <a:close/>
                <a:moveTo>
                  <a:pt x="2106" y="296"/>
                </a:moveTo>
                <a:lnTo>
                  <a:pt x="2990" y="296"/>
                </a:lnTo>
                <a:lnTo>
                  <a:pt x="2990" y="444"/>
                </a:lnTo>
                <a:lnTo>
                  <a:pt x="2106" y="444"/>
                </a:lnTo>
                <a:lnTo>
                  <a:pt x="2106" y="296"/>
                </a:lnTo>
                <a:close/>
                <a:moveTo>
                  <a:pt x="1376" y="296"/>
                </a:moveTo>
                <a:lnTo>
                  <a:pt x="2106" y="296"/>
                </a:lnTo>
                <a:lnTo>
                  <a:pt x="2106" y="444"/>
                </a:lnTo>
                <a:lnTo>
                  <a:pt x="1376" y="444"/>
                </a:lnTo>
                <a:lnTo>
                  <a:pt x="1376" y="296"/>
                </a:lnTo>
                <a:close/>
                <a:moveTo>
                  <a:pt x="676" y="296"/>
                </a:moveTo>
                <a:lnTo>
                  <a:pt x="1376" y="296"/>
                </a:lnTo>
                <a:lnTo>
                  <a:pt x="1376" y="444"/>
                </a:lnTo>
                <a:lnTo>
                  <a:pt x="676" y="444"/>
                </a:lnTo>
                <a:lnTo>
                  <a:pt x="676" y="296"/>
                </a:lnTo>
                <a:close/>
                <a:moveTo>
                  <a:pt x="0" y="296"/>
                </a:moveTo>
                <a:lnTo>
                  <a:pt x="676" y="296"/>
                </a:lnTo>
                <a:lnTo>
                  <a:pt x="676" y="444"/>
                </a:lnTo>
                <a:lnTo>
                  <a:pt x="0" y="444"/>
                </a:lnTo>
                <a:lnTo>
                  <a:pt x="0" y="296"/>
                </a:lnTo>
                <a:close/>
                <a:moveTo>
                  <a:pt x="2990" y="0"/>
                </a:moveTo>
                <a:lnTo>
                  <a:pt x="3842" y="0"/>
                </a:lnTo>
                <a:lnTo>
                  <a:pt x="3842" y="148"/>
                </a:lnTo>
                <a:lnTo>
                  <a:pt x="2990" y="148"/>
                </a:lnTo>
                <a:lnTo>
                  <a:pt x="2990" y="0"/>
                </a:lnTo>
                <a:close/>
                <a:moveTo>
                  <a:pt x="2106" y="0"/>
                </a:moveTo>
                <a:lnTo>
                  <a:pt x="2990" y="0"/>
                </a:lnTo>
                <a:lnTo>
                  <a:pt x="2990" y="148"/>
                </a:lnTo>
                <a:lnTo>
                  <a:pt x="2106" y="148"/>
                </a:lnTo>
                <a:lnTo>
                  <a:pt x="2106" y="0"/>
                </a:lnTo>
                <a:close/>
                <a:moveTo>
                  <a:pt x="1376" y="0"/>
                </a:moveTo>
                <a:lnTo>
                  <a:pt x="2106" y="0"/>
                </a:lnTo>
                <a:lnTo>
                  <a:pt x="2106" y="148"/>
                </a:lnTo>
                <a:lnTo>
                  <a:pt x="1376" y="148"/>
                </a:lnTo>
                <a:lnTo>
                  <a:pt x="1376" y="0"/>
                </a:lnTo>
                <a:close/>
                <a:moveTo>
                  <a:pt x="676" y="0"/>
                </a:moveTo>
                <a:lnTo>
                  <a:pt x="1376" y="0"/>
                </a:lnTo>
                <a:lnTo>
                  <a:pt x="1376" y="148"/>
                </a:lnTo>
                <a:lnTo>
                  <a:pt x="676" y="148"/>
                </a:lnTo>
                <a:lnTo>
                  <a:pt x="676" y="0"/>
                </a:lnTo>
                <a:close/>
                <a:moveTo>
                  <a:pt x="0" y="0"/>
                </a:moveTo>
                <a:lnTo>
                  <a:pt x="676" y="0"/>
                </a:lnTo>
                <a:lnTo>
                  <a:pt x="676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CFED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5" name="Line 10"/>
          <p:cNvSpPr>
            <a:spLocks noChangeShapeType="1"/>
          </p:cNvSpPr>
          <p:nvPr/>
        </p:nvSpPr>
        <p:spPr bwMode="auto">
          <a:xfrm flipV="1">
            <a:off x="3486266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6" name="Line 11"/>
          <p:cNvSpPr>
            <a:spLocks noChangeShapeType="1"/>
          </p:cNvSpPr>
          <p:nvPr/>
        </p:nvSpPr>
        <p:spPr bwMode="auto">
          <a:xfrm>
            <a:off x="6780941" y="2291305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7" name="Freeform 12"/>
          <p:cNvSpPr>
            <a:spLocks/>
          </p:cNvSpPr>
          <p:nvPr/>
        </p:nvSpPr>
        <p:spPr bwMode="auto">
          <a:xfrm>
            <a:off x="2057349" y="2683846"/>
            <a:ext cx="2919074" cy="0"/>
          </a:xfrm>
          <a:custGeom>
            <a:avLst/>
            <a:gdLst>
              <a:gd name="T0" fmla="*/ 0 w 1430"/>
              <a:gd name="T1" fmla="*/ 700 w 1430"/>
              <a:gd name="T2" fmla="*/ 1430 w 143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30">
                <a:moveTo>
                  <a:pt x="0" y="0"/>
                </a:moveTo>
                <a:lnTo>
                  <a:pt x="700" y="0"/>
                </a:lnTo>
                <a:lnTo>
                  <a:pt x="1430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8" name="Line 13"/>
          <p:cNvSpPr>
            <a:spLocks noChangeShapeType="1"/>
          </p:cNvSpPr>
          <p:nvPr/>
        </p:nvSpPr>
        <p:spPr bwMode="auto">
          <a:xfrm>
            <a:off x="6780941" y="2683846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79" name="Line 14"/>
          <p:cNvSpPr>
            <a:spLocks noChangeShapeType="1"/>
          </p:cNvSpPr>
          <p:nvPr/>
        </p:nvSpPr>
        <p:spPr bwMode="auto">
          <a:xfrm flipV="1">
            <a:off x="2057349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0" name="Line 15"/>
          <p:cNvSpPr>
            <a:spLocks noChangeShapeType="1"/>
          </p:cNvSpPr>
          <p:nvPr/>
        </p:nvSpPr>
        <p:spPr bwMode="auto">
          <a:xfrm flipV="1">
            <a:off x="3486266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1" name="Line 16"/>
          <p:cNvSpPr>
            <a:spLocks noChangeShapeType="1"/>
          </p:cNvSpPr>
          <p:nvPr/>
        </p:nvSpPr>
        <p:spPr bwMode="auto">
          <a:xfrm flipV="1">
            <a:off x="4976422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2" name="Line 17"/>
          <p:cNvSpPr>
            <a:spLocks noChangeShapeType="1"/>
          </p:cNvSpPr>
          <p:nvPr/>
        </p:nvSpPr>
        <p:spPr bwMode="auto">
          <a:xfrm flipV="1">
            <a:off x="6780941" y="2694456"/>
            <a:ext cx="0" cy="843434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3" name="Freeform 18"/>
          <p:cNvSpPr>
            <a:spLocks/>
          </p:cNvSpPr>
          <p:nvPr/>
        </p:nvSpPr>
        <p:spPr bwMode="auto">
          <a:xfrm>
            <a:off x="677423" y="3543194"/>
            <a:ext cx="7842714" cy="0"/>
          </a:xfrm>
          <a:custGeom>
            <a:avLst/>
            <a:gdLst>
              <a:gd name="T0" fmla="*/ 0 w 3842"/>
              <a:gd name="T1" fmla="*/ 676 w 3842"/>
              <a:gd name="T2" fmla="*/ 1376 w 3842"/>
              <a:gd name="T3" fmla="*/ 2106 w 3842"/>
              <a:gd name="T4" fmla="*/ 2990 w 3842"/>
              <a:gd name="T5" fmla="*/ 3842 w 384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3842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  <a:lnTo>
                  <a:pt x="2106" y="0"/>
                </a:lnTo>
                <a:lnTo>
                  <a:pt x="2990" y="0"/>
                </a:lnTo>
                <a:lnTo>
                  <a:pt x="3842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4" name="Line 19"/>
          <p:cNvSpPr>
            <a:spLocks noChangeShapeType="1"/>
          </p:cNvSpPr>
          <p:nvPr/>
        </p:nvSpPr>
        <p:spPr bwMode="auto">
          <a:xfrm flipV="1">
            <a:off x="2057349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5" name="Line 20"/>
          <p:cNvSpPr>
            <a:spLocks noChangeShapeType="1"/>
          </p:cNvSpPr>
          <p:nvPr/>
        </p:nvSpPr>
        <p:spPr bwMode="auto">
          <a:xfrm flipV="1">
            <a:off x="3486266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6" name="Line 21"/>
          <p:cNvSpPr>
            <a:spLocks noChangeShapeType="1"/>
          </p:cNvSpPr>
          <p:nvPr/>
        </p:nvSpPr>
        <p:spPr bwMode="auto">
          <a:xfrm flipV="1">
            <a:off x="4976422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7" name="Line 22"/>
          <p:cNvSpPr>
            <a:spLocks noChangeShapeType="1"/>
          </p:cNvSpPr>
          <p:nvPr/>
        </p:nvSpPr>
        <p:spPr bwMode="auto">
          <a:xfrm flipV="1">
            <a:off x="6780941" y="355380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8" name="Freeform 23"/>
          <p:cNvSpPr>
            <a:spLocks/>
          </p:cNvSpPr>
          <p:nvPr/>
        </p:nvSpPr>
        <p:spPr bwMode="auto">
          <a:xfrm>
            <a:off x="677423" y="3935736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89" name="Line 24"/>
          <p:cNvSpPr>
            <a:spLocks noChangeShapeType="1"/>
          </p:cNvSpPr>
          <p:nvPr/>
        </p:nvSpPr>
        <p:spPr bwMode="auto">
          <a:xfrm flipV="1">
            <a:off x="2057349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0" name="Line 25"/>
          <p:cNvSpPr>
            <a:spLocks noChangeShapeType="1"/>
          </p:cNvSpPr>
          <p:nvPr/>
        </p:nvSpPr>
        <p:spPr bwMode="auto">
          <a:xfrm>
            <a:off x="3486266" y="3935736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1" name="Line 26"/>
          <p:cNvSpPr>
            <a:spLocks noChangeShapeType="1"/>
          </p:cNvSpPr>
          <p:nvPr/>
        </p:nvSpPr>
        <p:spPr bwMode="auto">
          <a:xfrm flipV="1">
            <a:off x="3486266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2" name="Line 27"/>
          <p:cNvSpPr>
            <a:spLocks noChangeShapeType="1"/>
          </p:cNvSpPr>
          <p:nvPr/>
        </p:nvSpPr>
        <p:spPr bwMode="auto">
          <a:xfrm>
            <a:off x="4976422" y="3935736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3" name="Line 28"/>
          <p:cNvSpPr>
            <a:spLocks noChangeShapeType="1"/>
          </p:cNvSpPr>
          <p:nvPr/>
        </p:nvSpPr>
        <p:spPr bwMode="auto">
          <a:xfrm flipV="1">
            <a:off x="4976422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4" name="Line 29"/>
          <p:cNvSpPr>
            <a:spLocks noChangeShapeType="1"/>
          </p:cNvSpPr>
          <p:nvPr/>
        </p:nvSpPr>
        <p:spPr bwMode="auto">
          <a:xfrm>
            <a:off x="6780941" y="3935736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5" name="Line 30"/>
          <p:cNvSpPr>
            <a:spLocks noChangeShapeType="1"/>
          </p:cNvSpPr>
          <p:nvPr/>
        </p:nvSpPr>
        <p:spPr bwMode="auto">
          <a:xfrm flipV="1">
            <a:off x="6780941" y="3946345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6" name="Freeform 31"/>
          <p:cNvSpPr>
            <a:spLocks/>
          </p:cNvSpPr>
          <p:nvPr/>
        </p:nvSpPr>
        <p:spPr bwMode="auto">
          <a:xfrm>
            <a:off x="677423" y="4328278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7" name="Line 32"/>
          <p:cNvSpPr>
            <a:spLocks noChangeShapeType="1"/>
          </p:cNvSpPr>
          <p:nvPr/>
        </p:nvSpPr>
        <p:spPr bwMode="auto">
          <a:xfrm flipV="1">
            <a:off x="2057349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8" name="Line 33"/>
          <p:cNvSpPr>
            <a:spLocks noChangeShapeType="1"/>
          </p:cNvSpPr>
          <p:nvPr/>
        </p:nvSpPr>
        <p:spPr bwMode="auto">
          <a:xfrm>
            <a:off x="3486266" y="4328278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399" name="Line 34"/>
          <p:cNvSpPr>
            <a:spLocks noChangeShapeType="1"/>
          </p:cNvSpPr>
          <p:nvPr/>
        </p:nvSpPr>
        <p:spPr bwMode="auto">
          <a:xfrm flipV="1">
            <a:off x="3486266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0" name="Line 35"/>
          <p:cNvSpPr>
            <a:spLocks noChangeShapeType="1"/>
          </p:cNvSpPr>
          <p:nvPr/>
        </p:nvSpPr>
        <p:spPr bwMode="auto">
          <a:xfrm>
            <a:off x="4976422" y="4328278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1" name="Line 36"/>
          <p:cNvSpPr>
            <a:spLocks noChangeShapeType="1"/>
          </p:cNvSpPr>
          <p:nvPr/>
        </p:nvSpPr>
        <p:spPr bwMode="auto">
          <a:xfrm flipV="1">
            <a:off x="4976422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2" name="Line 37"/>
          <p:cNvSpPr>
            <a:spLocks noChangeShapeType="1"/>
          </p:cNvSpPr>
          <p:nvPr/>
        </p:nvSpPr>
        <p:spPr bwMode="auto">
          <a:xfrm>
            <a:off x="6780941" y="4328278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3" name="Line 38"/>
          <p:cNvSpPr>
            <a:spLocks noChangeShapeType="1"/>
          </p:cNvSpPr>
          <p:nvPr/>
        </p:nvSpPr>
        <p:spPr bwMode="auto">
          <a:xfrm flipV="1">
            <a:off x="6780941" y="4338887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4" name="Freeform 39"/>
          <p:cNvSpPr>
            <a:spLocks/>
          </p:cNvSpPr>
          <p:nvPr/>
        </p:nvSpPr>
        <p:spPr bwMode="auto">
          <a:xfrm>
            <a:off x="677423" y="4720820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5" name="Line 40"/>
          <p:cNvSpPr>
            <a:spLocks noChangeShapeType="1"/>
          </p:cNvSpPr>
          <p:nvPr/>
        </p:nvSpPr>
        <p:spPr bwMode="auto">
          <a:xfrm flipV="1">
            <a:off x="2057349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6" name="Line 41"/>
          <p:cNvSpPr>
            <a:spLocks noChangeShapeType="1"/>
          </p:cNvSpPr>
          <p:nvPr/>
        </p:nvSpPr>
        <p:spPr bwMode="auto">
          <a:xfrm>
            <a:off x="3486266" y="4720820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7" name="Line 42"/>
          <p:cNvSpPr>
            <a:spLocks noChangeShapeType="1"/>
          </p:cNvSpPr>
          <p:nvPr/>
        </p:nvSpPr>
        <p:spPr bwMode="auto">
          <a:xfrm flipV="1">
            <a:off x="3486266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8" name="Line 43"/>
          <p:cNvSpPr>
            <a:spLocks noChangeShapeType="1"/>
          </p:cNvSpPr>
          <p:nvPr/>
        </p:nvSpPr>
        <p:spPr bwMode="auto">
          <a:xfrm>
            <a:off x="4976422" y="4720820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09" name="Line 44"/>
          <p:cNvSpPr>
            <a:spLocks noChangeShapeType="1"/>
          </p:cNvSpPr>
          <p:nvPr/>
        </p:nvSpPr>
        <p:spPr bwMode="auto">
          <a:xfrm flipV="1">
            <a:off x="4976422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0" name="Line 45"/>
          <p:cNvSpPr>
            <a:spLocks noChangeShapeType="1"/>
          </p:cNvSpPr>
          <p:nvPr/>
        </p:nvSpPr>
        <p:spPr bwMode="auto">
          <a:xfrm>
            <a:off x="6780941" y="4720820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1" name="Line 46"/>
          <p:cNvSpPr>
            <a:spLocks noChangeShapeType="1"/>
          </p:cNvSpPr>
          <p:nvPr/>
        </p:nvSpPr>
        <p:spPr bwMode="auto">
          <a:xfrm flipV="1">
            <a:off x="6780941" y="4731429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2" name="Freeform 47"/>
          <p:cNvSpPr>
            <a:spLocks/>
          </p:cNvSpPr>
          <p:nvPr/>
        </p:nvSpPr>
        <p:spPr bwMode="auto">
          <a:xfrm>
            <a:off x="677423" y="5113361"/>
            <a:ext cx="2808843" cy="0"/>
          </a:xfrm>
          <a:custGeom>
            <a:avLst/>
            <a:gdLst>
              <a:gd name="T0" fmla="*/ 0 w 1376"/>
              <a:gd name="T1" fmla="*/ 676 w 1376"/>
              <a:gd name="T2" fmla="*/ 1376 w 13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76">
                <a:moveTo>
                  <a:pt x="0" y="0"/>
                </a:moveTo>
                <a:lnTo>
                  <a:pt x="676" y="0"/>
                </a:lnTo>
                <a:lnTo>
                  <a:pt x="1376" y="0"/>
                </a:lnTo>
              </a:path>
            </a:pathLst>
          </a:cu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3" name="Line 48"/>
          <p:cNvSpPr>
            <a:spLocks noChangeShapeType="1"/>
          </p:cNvSpPr>
          <p:nvPr/>
        </p:nvSpPr>
        <p:spPr bwMode="auto">
          <a:xfrm flipV="1">
            <a:off x="2057349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4" name="Line 49"/>
          <p:cNvSpPr>
            <a:spLocks noChangeShapeType="1"/>
          </p:cNvSpPr>
          <p:nvPr/>
        </p:nvSpPr>
        <p:spPr bwMode="auto">
          <a:xfrm>
            <a:off x="3486266" y="5113361"/>
            <a:ext cx="149015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5" name="Line 50"/>
          <p:cNvSpPr>
            <a:spLocks noChangeShapeType="1"/>
          </p:cNvSpPr>
          <p:nvPr/>
        </p:nvSpPr>
        <p:spPr bwMode="auto">
          <a:xfrm flipV="1">
            <a:off x="3486266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6" name="Line 51"/>
          <p:cNvSpPr>
            <a:spLocks noChangeShapeType="1"/>
          </p:cNvSpPr>
          <p:nvPr/>
        </p:nvSpPr>
        <p:spPr bwMode="auto">
          <a:xfrm>
            <a:off x="4976422" y="5113361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7" name="Line 52"/>
          <p:cNvSpPr>
            <a:spLocks noChangeShapeType="1"/>
          </p:cNvSpPr>
          <p:nvPr/>
        </p:nvSpPr>
        <p:spPr bwMode="auto">
          <a:xfrm flipV="1">
            <a:off x="4976422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8" name="Line 53"/>
          <p:cNvSpPr>
            <a:spLocks noChangeShapeType="1"/>
          </p:cNvSpPr>
          <p:nvPr/>
        </p:nvSpPr>
        <p:spPr bwMode="auto">
          <a:xfrm>
            <a:off x="6780941" y="5113361"/>
            <a:ext cx="173919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19" name="Line 54"/>
          <p:cNvSpPr>
            <a:spLocks noChangeShapeType="1"/>
          </p:cNvSpPr>
          <p:nvPr/>
        </p:nvSpPr>
        <p:spPr bwMode="auto">
          <a:xfrm flipV="1">
            <a:off x="6780941" y="5123971"/>
            <a:ext cx="0" cy="381932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0" name="Line 55"/>
          <p:cNvSpPr>
            <a:spLocks noChangeShapeType="1"/>
          </p:cNvSpPr>
          <p:nvPr/>
        </p:nvSpPr>
        <p:spPr bwMode="auto">
          <a:xfrm flipV="1">
            <a:off x="2057349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1" name="Line 56"/>
          <p:cNvSpPr>
            <a:spLocks noChangeShapeType="1"/>
          </p:cNvSpPr>
          <p:nvPr/>
        </p:nvSpPr>
        <p:spPr bwMode="auto">
          <a:xfrm>
            <a:off x="677423" y="2683846"/>
            <a:ext cx="1379926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3" name="Line 58"/>
          <p:cNvSpPr>
            <a:spLocks noChangeShapeType="1"/>
          </p:cNvSpPr>
          <p:nvPr/>
        </p:nvSpPr>
        <p:spPr bwMode="auto">
          <a:xfrm flipV="1">
            <a:off x="4976422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4" name="Line 59"/>
          <p:cNvSpPr>
            <a:spLocks noChangeShapeType="1"/>
          </p:cNvSpPr>
          <p:nvPr/>
        </p:nvSpPr>
        <p:spPr bwMode="auto">
          <a:xfrm>
            <a:off x="4976422" y="2683846"/>
            <a:ext cx="1804518" cy="0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5" name="Line 60"/>
          <p:cNvSpPr>
            <a:spLocks noChangeShapeType="1"/>
          </p:cNvSpPr>
          <p:nvPr/>
        </p:nvSpPr>
        <p:spPr bwMode="auto">
          <a:xfrm flipV="1">
            <a:off x="6780941" y="2301914"/>
            <a:ext cx="0" cy="376628"/>
          </a:xfrm>
          <a:prstGeom prst="line">
            <a:avLst/>
          </a:prstGeom>
          <a:noFill/>
          <a:ln w="6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41" name="Rectangle 76"/>
          <p:cNvSpPr>
            <a:spLocks noChangeArrowheads="1"/>
          </p:cNvSpPr>
          <p:nvPr/>
        </p:nvSpPr>
        <p:spPr bwMode="auto">
          <a:xfrm>
            <a:off x="1088557" y="2971800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Quantity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" name="Rectangle 116"/>
          <p:cNvSpPr>
            <a:spLocks noChangeArrowheads="1"/>
          </p:cNvSpPr>
          <p:nvPr/>
        </p:nvSpPr>
        <p:spPr bwMode="auto">
          <a:xfrm>
            <a:off x="2686072" y="3638678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3" name="Rectangle 118"/>
          <p:cNvSpPr>
            <a:spLocks noChangeArrowheads="1"/>
          </p:cNvSpPr>
          <p:nvPr/>
        </p:nvSpPr>
        <p:spPr bwMode="auto">
          <a:xfrm>
            <a:off x="1330642" y="363867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4" name="Rectangle 139"/>
          <p:cNvSpPr>
            <a:spLocks noChangeArrowheads="1"/>
          </p:cNvSpPr>
          <p:nvPr/>
        </p:nvSpPr>
        <p:spPr bwMode="auto">
          <a:xfrm>
            <a:off x="1330642" y="403121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2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5" name="Rectangle 160"/>
          <p:cNvSpPr>
            <a:spLocks noChangeArrowheads="1"/>
          </p:cNvSpPr>
          <p:nvPr/>
        </p:nvSpPr>
        <p:spPr bwMode="auto">
          <a:xfrm>
            <a:off x="1330642" y="442376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3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Rectangle 181"/>
          <p:cNvSpPr>
            <a:spLocks noChangeArrowheads="1"/>
          </p:cNvSpPr>
          <p:nvPr/>
        </p:nvSpPr>
        <p:spPr bwMode="auto">
          <a:xfrm>
            <a:off x="1330642" y="481630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4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7" name="Rectangle 202"/>
          <p:cNvSpPr>
            <a:spLocks noChangeArrowheads="1"/>
          </p:cNvSpPr>
          <p:nvPr/>
        </p:nvSpPr>
        <p:spPr bwMode="auto">
          <a:xfrm>
            <a:off x="1330642" y="52088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116"/>
          <p:cNvSpPr>
            <a:spLocks noChangeArrowheads="1"/>
          </p:cNvSpPr>
          <p:nvPr/>
        </p:nvSpPr>
        <p:spPr bwMode="auto">
          <a:xfrm>
            <a:off x="2667000" y="4038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Rectangle 116"/>
          <p:cNvSpPr>
            <a:spLocks noChangeArrowheads="1"/>
          </p:cNvSpPr>
          <p:nvPr/>
        </p:nvSpPr>
        <p:spPr bwMode="auto">
          <a:xfrm>
            <a:off x="2667000" y="4419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Rectangle 116"/>
          <p:cNvSpPr>
            <a:spLocks noChangeArrowheads="1"/>
          </p:cNvSpPr>
          <p:nvPr/>
        </p:nvSpPr>
        <p:spPr bwMode="auto">
          <a:xfrm>
            <a:off x="2667000" y="484453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ctangle 116"/>
          <p:cNvSpPr>
            <a:spLocks noChangeArrowheads="1"/>
          </p:cNvSpPr>
          <p:nvPr/>
        </p:nvSpPr>
        <p:spPr bwMode="auto">
          <a:xfrm>
            <a:off x="2667000" y="522553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116"/>
          <p:cNvSpPr>
            <a:spLocks noChangeArrowheads="1"/>
          </p:cNvSpPr>
          <p:nvPr/>
        </p:nvSpPr>
        <p:spPr bwMode="auto">
          <a:xfrm>
            <a:off x="4173482" y="3657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116"/>
          <p:cNvSpPr>
            <a:spLocks noChangeArrowheads="1"/>
          </p:cNvSpPr>
          <p:nvPr/>
        </p:nvSpPr>
        <p:spPr bwMode="auto">
          <a:xfrm>
            <a:off x="4154410" y="4057522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190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116"/>
          <p:cNvSpPr>
            <a:spLocks noChangeArrowheads="1"/>
          </p:cNvSpPr>
          <p:nvPr/>
        </p:nvSpPr>
        <p:spPr bwMode="auto">
          <a:xfrm>
            <a:off x="4154410" y="4438522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285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116"/>
          <p:cNvSpPr>
            <a:spLocks noChangeArrowheads="1"/>
          </p:cNvSpPr>
          <p:nvPr/>
        </p:nvSpPr>
        <p:spPr bwMode="auto">
          <a:xfrm>
            <a:off x="4154410" y="4863456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380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116"/>
          <p:cNvSpPr>
            <a:spLocks noChangeArrowheads="1"/>
          </p:cNvSpPr>
          <p:nvPr/>
        </p:nvSpPr>
        <p:spPr bwMode="auto">
          <a:xfrm>
            <a:off x="4154410" y="5244456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475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116"/>
          <p:cNvSpPr>
            <a:spLocks noChangeArrowheads="1"/>
          </p:cNvSpPr>
          <p:nvPr/>
        </p:nvSpPr>
        <p:spPr bwMode="auto">
          <a:xfrm>
            <a:off x="7526282" y="3638678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116"/>
          <p:cNvSpPr>
            <a:spLocks noChangeArrowheads="1"/>
          </p:cNvSpPr>
          <p:nvPr/>
        </p:nvSpPr>
        <p:spPr bwMode="auto">
          <a:xfrm>
            <a:off x="7507210" y="4038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116"/>
          <p:cNvSpPr>
            <a:spLocks noChangeArrowheads="1"/>
          </p:cNvSpPr>
          <p:nvPr/>
        </p:nvSpPr>
        <p:spPr bwMode="auto">
          <a:xfrm>
            <a:off x="7507210" y="4419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116"/>
          <p:cNvSpPr>
            <a:spLocks noChangeArrowheads="1"/>
          </p:cNvSpPr>
          <p:nvPr/>
        </p:nvSpPr>
        <p:spPr bwMode="auto">
          <a:xfrm>
            <a:off x="7507210" y="484453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116"/>
          <p:cNvSpPr>
            <a:spLocks noChangeArrowheads="1"/>
          </p:cNvSpPr>
          <p:nvPr/>
        </p:nvSpPr>
        <p:spPr bwMode="auto">
          <a:xfrm>
            <a:off x="7507210" y="522553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116"/>
          <p:cNvSpPr>
            <a:spLocks noChangeArrowheads="1"/>
          </p:cNvSpPr>
          <p:nvPr/>
        </p:nvSpPr>
        <p:spPr bwMode="auto">
          <a:xfrm>
            <a:off x="5810272" y="36576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116"/>
          <p:cNvSpPr>
            <a:spLocks noChangeArrowheads="1"/>
          </p:cNvSpPr>
          <p:nvPr/>
        </p:nvSpPr>
        <p:spPr bwMode="auto">
          <a:xfrm>
            <a:off x="5791200" y="4057522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116"/>
          <p:cNvSpPr>
            <a:spLocks noChangeArrowheads="1"/>
          </p:cNvSpPr>
          <p:nvPr/>
        </p:nvSpPr>
        <p:spPr bwMode="auto">
          <a:xfrm>
            <a:off x="5791200" y="4438522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116"/>
          <p:cNvSpPr>
            <a:spLocks noChangeArrowheads="1"/>
          </p:cNvSpPr>
          <p:nvPr/>
        </p:nvSpPr>
        <p:spPr bwMode="auto">
          <a:xfrm>
            <a:off x="5791200" y="486345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116"/>
          <p:cNvSpPr>
            <a:spLocks noChangeArrowheads="1"/>
          </p:cNvSpPr>
          <p:nvPr/>
        </p:nvSpPr>
        <p:spPr bwMode="auto">
          <a:xfrm>
            <a:off x="5791200" y="524445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95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2591291" y="2984086"/>
            <a:ext cx="375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Price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3866000" y="2971800"/>
            <a:ext cx="988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Total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388455" y="2971800"/>
            <a:ext cx="1230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Average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($)</a:t>
            </a: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7010400" y="2971800"/>
            <a:ext cx="1264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47 Cn Lt" charset="0"/>
                <a:cs typeface="Arial" pitchFamily="34" charset="0"/>
              </a:rPr>
              <a:t>Marginal revenue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47 Cn Lt" charset="0"/>
                <a:cs typeface="Arial" pitchFamily="34" charset="0"/>
              </a:rPr>
              <a:t>($)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423" y="5108057"/>
            <a:ext cx="7842714" cy="39784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</a:t>
            </a:r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at every level of output in a perfectly competitive market.  </a:t>
            </a:r>
          </a:p>
        </p:txBody>
      </p:sp>
    </p:spTree>
    <p:extLst>
      <p:ext uri="{BB962C8B-B14F-4D97-AF65-F5344CB8AC3E}">
        <p14:creationId xmlns:p14="http://schemas.microsoft.com/office/powerpoint/2010/main" val="903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8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/>
              <a:t>Find the profit maximizing quantity below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04800" y="2438400"/>
            <a:ext cx="8520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/>
          <p:cNvSpPr>
            <a:spLocks noEditPoints="1"/>
          </p:cNvSpPr>
          <p:nvPr/>
        </p:nvSpPr>
        <p:spPr bwMode="auto">
          <a:xfrm>
            <a:off x="314325" y="2774950"/>
            <a:ext cx="8505826" cy="682625"/>
          </a:xfrm>
          <a:custGeom>
            <a:avLst/>
            <a:gdLst>
              <a:gd name="T0" fmla="*/ 5358 w 5358"/>
              <a:gd name="T1" fmla="*/ 209 h 639"/>
              <a:gd name="T2" fmla="*/ 4593 w 5358"/>
              <a:gd name="T3" fmla="*/ 639 h 639"/>
              <a:gd name="T4" fmla="*/ 4593 w 5358"/>
              <a:gd name="T5" fmla="*/ 209 h 639"/>
              <a:gd name="T6" fmla="*/ 3826 w 5358"/>
              <a:gd name="T7" fmla="*/ 209 h 639"/>
              <a:gd name="T8" fmla="*/ 4593 w 5358"/>
              <a:gd name="T9" fmla="*/ 639 h 639"/>
              <a:gd name="T10" fmla="*/ 3826 w 5358"/>
              <a:gd name="T11" fmla="*/ 209 h 639"/>
              <a:gd name="T12" fmla="*/ 3826 w 5358"/>
              <a:gd name="T13" fmla="*/ 209 h 639"/>
              <a:gd name="T14" fmla="*/ 3826 w 5358"/>
              <a:gd name="T15" fmla="*/ 209 h 639"/>
              <a:gd name="T16" fmla="*/ 3061 w 5358"/>
              <a:gd name="T17" fmla="*/ 639 h 639"/>
              <a:gd name="T18" fmla="*/ 3061 w 5358"/>
              <a:gd name="T19" fmla="*/ 209 h 639"/>
              <a:gd name="T20" fmla="*/ 2297 w 5358"/>
              <a:gd name="T21" fmla="*/ 209 h 639"/>
              <a:gd name="T22" fmla="*/ 3061 w 5358"/>
              <a:gd name="T23" fmla="*/ 639 h 639"/>
              <a:gd name="T24" fmla="*/ 2297 w 5358"/>
              <a:gd name="T25" fmla="*/ 209 h 639"/>
              <a:gd name="T26" fmla="*/ 2297 w 5358"/>
              <a:gd name="T27" fmla="*/ 209 h 639"/>
              <a:gd name="T28" fmla="*/ 2297 w 5358"/>
              <a:gd name="T29" fmla="*/ 209 h 639"/>
              <a:gd name="T30" fmla="*/ 1532 w 5358"/>
              <a:gd name="T31" fmla="*/ 639 h 639"/>
              <a:gd name="T32" fmla="*/ 1532 w 5358"/>
              <a:gd name="T33" fmla="*/ 209 h 639"/>
              <a:gd name="T34" fmla="*/ 764 w 5358"/>
              <a:gd name="T35" fmla="*/ 209 h 639"/>
              <a:gd name="T36" fmla="*/ 1532 w 5358"/>
              <a:gd name="T37" fmla="*/ 639 h 639"/>
              <a:gd name="T38" fmla="*/ 764 w 5358"/>
              <a:gd name="T39" fmla="*/ 209 h 639"/>
              <a:gd name="T40" fmla="*/ 764 w 5358"/>
              <a:gd name="T41" fmla="*/ 209 h 639"/>
              <a:gd name="T42" fmla="*/ 764 w 5358"/>
              <a:gd name="T43" fmla="*/ 209 h 639"/>
              <a:gd name="T44" fmla="*/ 0 w 5358"/>
              <a:gd name="T45" fmla="*/ 639 h 639"/>
              <a:gd name="T46" fmla="*/ 0 w 5358"/>
              <a:gd name="T47" fmla="*/ 209 h 639"/>
              <a:gd name="T48" fmla="*/ 4593 w 5358"/>
              <a:gd name="T49" fmla="*/ 0 h 639"/>
              <a:gd name="T50" fmla="*/ 5358 w 5358"/>
              <a:gd name="T51" fmla="*/ 209 h 639"/>
              <a:gd name="T52" fmla="*/ 4593 w 5358"/>
              <a:gd name="T53" fmla="*/ 0 h 639"/>
              <a:gd name="T54" fmla="*/ 4593 w 5358"/>
              <a:gd name="T55" fmla="*/ 0 h 639"/>
              <a:gd name="T56" fmla="*/ 4593 w 5358"/>
              <a:gd name="T57" fmla="*/ 0 h 639"/>
              <a:gd name="T58" fmla="*/ 3826 w 5358"/>
              <a:gd name="T59" fmla="*/ 209 h 639"/>
              <a:gd name="T60" fmla="*/ 3826 w 5358"/>
              <a:gd name="T61" fmla="*/ 0 h 639"/>
              <a:gd name="T62" fmla="*/ 3061 w 5358"/>
              <a:gd name="T63" fmla="*/ 0 h 639"/>
              <a:gd name="T64" fmla="*/ 3826 w 5358"/>
              <a:gd name="T65" fmla="*/ 209 h 639"/>
              <a:gd name="T66" fmla="*/ 3061 w 5358"/>
              <a:gd name="T67" fmla="*/ 0 h 639"/>
              <a:gd name="T68" fmla="*/ 3061 w 5358"/>
              <a:gd name="T69" fmla="*/ 0 h 639"/>
              <a:gd name="T70" fmla="*/ 3061 w 5358"/>
              <a:gd name="T71" fmla="*/ 0 h 639"/>
              <a:gd name="T72" fmla="*/ 2297 w 5358"/>
              <a:gd name="T73" fmla="*/ 209 h 639"/>
              <a:gd name="T74" fmla="*/ 2297 w 5358"/>
              <a:gd name="T75" fmla="*/ 0 h 639"/>
              <a:gd name="T76" fmla="*/ 1532 w 5358"/>
              <a:gd name="T77" fmla="*/ 0 h 639"/>
              <a:gd name="T78" fmla="*/ 2297 w 5358"/>
              <a:gd name="T79" fmla="*/ 209 h 639"/>
              <a:gd name="T80" fmla="*/ 1532 w 5358"/>
              <a:gd name="T81" fmla="*/ 0 h 639"/>
              <a:gd name="T82" fmla="*/ 1532 w 5358"/>
              <a:gd name="T83" fmla="*/ 0 h 639"/>
              <a:gd name="T84" fmla="*/ 1532 w 5358"/>
              <a:gd name="T85" fmla="*/ 0 h 639"/>
              <a:gd name="T86" fmla="*/ 764 w 5358"/>
              <a:gd name="T87" fmla="*/ 209 h 639"/>
              <a:gd name="T88" fmla="*/ 764 w 5358"/>
              <a:gd name="T89" fmla="*/ 0 h 639"/>
              <a:gd name="T90" fmla="*/ 0 w 5358"/>
              <a:gd name="T91" fmla="*/ 0 h 639"/>
              <a:gd name="T92" fmla="*/ 764 w 5358"/>
              <a:gd name="T93" fmla="*/ 209 h 639"/>
              <a:gd name="T94" fmla="*/ 0 w 5358"/>
              <a:gd name="T95" fmla="*/ 0 h 639"/>
              <a:gd name="T96" fmla="*/ 0 w 5358"/>
              <a:gd name="T97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639">
                <a:moveTo>
                  <a:pt x="4593" y="209"/>
                </a:moveTo>
                <a:lnTo>
                  <a:pt x="5358" y="209"/>
                </a:lnTo>
                <a:lnTo>
                  <a:pt x="5358" y="639"/>
                </a:lnTo>
                <a:lnTo>
                  <a:pt x="4593" y="639"/>
                </a:lnTo>
                <a:lnTo>
                  <a:pt x="4593" y="209"/>
                </a:lnTo>
                <a:lnTo>
                  <a:pt x="4593" y="209"/>
                </a:lnTo>
                <a:lnTo>
                  <a:pt x="4593" y="209"/>
                </a:lnTo>
                <a:close/>
                <a:moveTo>
                  <a:pt x="3826" y="209"/>
                </a:moveTo>
                <a:lnTo>
                  <a:pt x="4593" y="209"/>
                </a:lnTo>
                <a:lnTo>
                  <a:pt x="4593" y="639"/>
                </a:lnTo>
                <a:lnTo>
                  <a:pt x="3826" y="639"/>
                </a:lnTo>
                <a:lnTo>
                  <a:pt x="3826" y="209"/>
                </a:lnTo>
                <a:lnTo>
                  <a:pt x="3826" y="209"/>
                </a:lnTo>
                <a:lnTo>
                  <a:pt x="3826" y="209"/>
                </a:lnTo>
                <a:close/>
                <a:moveTo>
                  <a:pt x="3061" y="209"/>
                </a:moveTo>
                <a:lnTo>
                  <a:pt x="3826" y="209"/>
                </a:lnTo>
                <a:lnTo>
                  <a:pt x="3826" y="639"/>
                </a:lnTo>
                <a:lnTo>
                  <a:pt x="3061" y="639"/>
                </a:lnTo>
                <a:lnTo>
                  <a:pt x="3061" y="209"/>
                </a:lnTo>
                <a:lnTo>
                  <a:pt x="3061" y="209"/>
                </a:lnTo>
                <a:lnTo>
                  <a:pt x="3061" y="209"/>
                </a:lnTo>
                <a:close/>
                <a:moveTo>
                  <a:pt x="2297" y="209"/>
                </a:moveTo>
                <a:lnTo>
                  <a:pt x="3061" y="209"/>
                </a:lnTo>
                <a:lnTo>
                  <a:pt x="3061" y="639"/>
                </a:lnTo>
                <a:lnTo>
                  <a:pt x="2297" y="639"/>
                </a:lnTo>
                <a:lnTo>
                  <a:pt x="2297" y="209"/>
                </a:lnTo>
                <a:lnTo>
                  <a:pt x="2297" y="209"/>
                </a:lnTo>
                <a:lnTo>
                  <a:pt x="2297" y="209"/>
                </a:lnTo>
                <a:close/>
                <a:moveTo>
                  <a:pt x="1532" y="209"/>
                </a:moveTo>
                <a:lnTo>
                  <a:pt x="2297" y="209"/>
                </a:lnTo>
                <a:lnTo>
                  <a:pt x="2297" y="639"/>
                </a:lnTo>
                <a:lnTo>
                  <a:pt x="1532" y="639"/>
                </a:lnTo>
                <a:lnTo>
                  <a:pt x="1532" y="209"/>
                </a:lnTo>
                <a:lnTo>
                  <a:pt x="1532" y="209"/>
                </a:lnTo>
                <a:lnTo>
                  <a:pt x="1532" y="209"/>
                </a:lnTo>
                <a:close/>
                <a:moveTo>
                  <a:pt x="764" y="209"/>
                </a:moveTo>
                <a:lnTo>
                  <a:pt x="1532" y="209"/>
                </a:lnTo>
                <a:lnTo>
                  <a:pt x="1532" y="639"/>
                </a:lnTo>
                <a:lnTo>
                  <a:pt x="764" y="639"/>
                </a:lnTo>
                <a:lnTo>
                  <a:pt x="764" y="209"/>
                </a:lnTo>
                <a:lnTo>
                  <a:pt x="764" y="209"/>
                </a:lnTo>
                <a:lnTo>
                  <a:pt x="764" y="209"/>
                </a:lnTo>
                <a:close/>
                <a:moveTo>
                  <a:pt x="0" y="209"/>
                </a:moveTo>
                <a:lnTo>
                  <a:pt x="764" y="209"/>
                </a:lnTo>
                <a:lnTo>
                  <a:pt x="764" y="639"/>
                </a:lnTo>
                <a:lnTo>
                  <a:pt x="0" y="639"/>
                </a:lnTo>
                <a:lnTo>
                  <a:pt x="0" y="209"/>
                </a:lnTo>
                <a:lnTo>
                  <a:pt x="0" y="209"/>
                </a:lnTo>
                <a:lnTo>
                  <a:pt x="0" y="209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9"/>
                </a:lnTo>
                <a:lnTo>
                  <a:pt x="4593" y="209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9"/>
                </a:lnTo>
                <a:lnTo>
                  <a:pt x="3826" y="209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9"/>
                </a:lnTo>
                <a:lnTo>
                  <a:pt x="3061" y="209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9"/>
                </a:lnTo>
                <a:lnTo>
                  <a:pt x="2297" y="209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9"/>
                </a:lnTo>
                <a:lnTo>
                  <a:pt x="1532" y="209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9"/>
                </a:lnTo>
                <a:lnTo>
                  <a:pt x="764" y="209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9"/>
                </a:lnTo>
                <a:lnTo>
                  <a:pt x="0" y="20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314325" y="3771900"/>
            <a:ext cx="8505826" cy="1638300"/>
          </a:xfrm>
          <a:custGeom>
            <a:avLst/>
            <a:gdLst>
              <a:gd name="T0" fmla="*/ 5358 w 5358"/>
              <a:gd name="T1" fmla="*/ 1032 h 1032"/>
              <a:gd name="T2" fmla="*/ 4593 w 5358"/>
              <a:gd name="T3" fmla="*/ 826 h 1032"/>
              <a:gd name="T4" fmla="*/ 4593 w 5358"/>
              <a:gd name="T5" fmla="*/ 826 h 1032"/>
              <a:gd name="T6" fmla="*/ 3826 w 5358"/>
              <a:gd name="T7" fmla="*/ 826 h 1032"/>
              <a:gd name="T8" fmla="*/ 3061 w 5358"/>
              <a:gd name="T9" fmla="*/ 826 h 1032"/>
              <a:gd name="T10" fmla="*/ 3061 w 5358"/>
              <a:gd name="T11" fmla="*/ 1032 h 1032"/>
              <a:gd name="T12" fmla="*/ 3061 w 5358"/>
              <a:gd name="T13" fmla="*/ 826 h 1032"/>
              <a:gd name="T14" fmla="*/ 3061 w 5358"/>
              <a:gd name="T15" fmla="*/ 1032 h 1032"/>
              <a:gd name="T16" fmla="*/ 2297 w 5358"/>
              <a:gd name="T17" fmla="*/ 826 h 1032"/>
              <a:gd name="T18" fmla="*/ 2297 w 5358"/>
              <a:gd name="T19" fmla="*/ 826 h 1032"/>
              <a:gd name="T20" fmla="*/ 1532 w 5358"/>
              <a:gd name="T21" fmla="*/ 826 h 1032"/>
              <a:gd name="T22" fmla="*/ 764 w 5358"/>
              <a:gd name="T23" fmla="*/ 826 h 1032"/>
              <a:gd name="T24" fmla="*/ 764 w 5358"/>
              <a:gd name="T25" fmla="*/ 1032 h 1032"/>
              <a:gd name="T26" fmla="*/ 764 w 5358"/>
              <a:gd name="T27" fmla="*/ 826 h 1032"/>
              <a:gd name="T28" fmla="*/ 764 w 5358"/>
              <a:gd name="T29" fmla="*/ 1032 h 1032"/>
              <a:gd name="T30" fmla="*/ 0 w 5358"/>
              <a:gd name="T31" fmla="*/ 826 h 1032"/>
              <a:gd name="T32" fmla="*/ 5358 w 5358"/>
              <a:gd name="T33" fmla="*/ 413 h 1032"/>
              <a:gd name="T34" fmla="*/ 4593 w 5358"/>
              <a:gd name="T35" fmla="*/ 413 h 1032"/>
              <a:gd name="T36" fmla="*/ 3826 w 5358"/>
              <a:gd name="T37" fmla="*/ 413 h 1032"/>
              <a:gd name="T38" fmla="*/ 3826 w 5358"/>
              <a:gd name="T39" fmla="*/ 619 h 1032"/>
              <a:gd name="T40" fmla="*/ 3826 w 5358"/>
              <a:gd name="T41" fmla="*/ 413 h 1032"/>
              <a:gd name="T42" fmla="*/ 3826 w 5358"/>
              <a:gd name="T43" fmla="*/ 619 h 1032"/>
              <a:gd name="T44" fmla="*/ 3061 w 5358"/>
              <a:gd name="T45" fmla="*/ 413 h 1032"/>
              <a:gd name="T46" fmla="*/ 3061 w 5358"/>
              <a:gd name="T47" fmla="*/ 413 h 1032"/>
              <a:gd name="T48" fmla="*/ 2297 w 5358"/>
              <a:gd name="T49" fmla="*/ 413 h 1032"/>
              <a:gd name="T50" fmla="*/ 1532 w 5358"/>
              <a:gd name="T51" fmla="*/ 413 h 1032"/>
              <a:gd name="T52" fmla="*/ 1532 w 5358"/>
              <a:gd name="T53" fmla="*/ 619 h 1032"/>
              <a:gd name="T54" fmla="*/ 1532 w 5358"/>
              <a:gd name="T55" fmla="*/ 413 h 1032"/>
              <a:gd name="T56" fmla="*/ 1532 w 5358"/>
              <a:gd name="T57" fmla="*/ 619 h 1032"/>
              <a:gd name="T58" fmla="*/ 764 w 5358"/>
              <a:gd name="T59" fmla="*/ 413 h 1032"/>
              <a:gd name="T60" fmla="*/ 764 w 5358"/>
              <a:gd name="T61" fmla="*/ 413 h 1032"/>
              <a:gd name="T62" fmla="*/ 0 w 5358"/>
              <a:gd name="T63" fmla="*/ 413 h 1032"/>
              <a:gd name="T64" fmla="*/ 4593 w 5358"/>
              <a:gd name="T65" fmla="*/ 0 h 1032"/>
              <a:gd name="T66" fmla="*/ 4593 w 5358"/>
              <a:gd name="T67" fmla="*/ 206 h 1032"/>
              <a:gd name="T68" fmla="*/ 4593 w 5358"/>
              <a:gd name="T69" fmla="*/ 0 h 1032"/>
              <a:gd name="T70" fmla="*/ 4593 w 5358"/>
              <a:gd name="T71" fmla="*/ 206 h 1032"/>
              <a:gd name="T72" fmla="*/ 3826 w 5358"/>
              <a:gd name="T73" fmla="*/ 0 h 1032"/>
              <a:gd name="T74" fmla="*/ 3826 w 5358"/>
              <a:gd name="T75" fmla="*/ 0 h 1032"/>
              <a:gd name="T76" fmla="*/ 3061 w 5358"/>
              <a:gd name="T77" fmla="*/ 0 h 1032"/>
              <a:gd name="T78" fmla="*/ 2297 w 5358"/>
              <a:gd name="T79" fmla="*/ 0 h 1032"/>
              <a:gd name="T80" fmla="*/ 2297 w 5358"/>
              <a:gd name="T81" fmla="*/ 206 h 1032"/>
              <a:gd name="T82" fmla="*/ 2297 w 5358"/>
              <a:gd name="T83" fmla="*/ 0 h 1032"/>
              <a:gd name="T84" fmla="*/ 2297 w 5358"/>
              <a:gd name="T85" fmla="*/ 206 h 1032"/>
              <a:gd name="T86" fmla="*/ 1532 w 5358"/>
              <a:gd name="T87" fmla="*/ 0 h 1032"/>
              <a:gd name="T88" fmla="*/ 1532 w 5358"/>
              <a:gd name="T89" fmla="*/ 0 h 1032"/>
              <a:gd name="T90" fmla="*/ 764 w 5358"/>
              <a:gd name="T91" fmla="*/ 0 h 1032"/>
              <a:gd name="T92" fmla="*/ 0 w 5358"/>
              <a:gd name="T93" fmla="*/ 0 h 1032"/>
              <a:gd name="T94" fmla="*/ 0 w 5358"/>
              <a:gd name="T95" fmla="*/ 206 h 1032"/>
              <a:gd name="T96" fmla="*/ 0 w 5358"/>
              <a:gd name="T97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1032">
                <a:moveTo>
                  <a:pt x="4593" y="826"/>
                </a:moveTo>
                <a:lnTo>
                  <a:pt x="5358" y="826"/>
                </a:lnTo>
                <a:lnTo>
                  <a:pt x="5358" y="1032"/>
                </a:lnTo>
                <a:lnTo>
                  <a:pt x="4593" y="1032"/>
                </a:lnTo>
                <a:lnTo>
                  <a:pt x="4593" y="826"/>
                </a:lnTo>
                <a:lnTo>
                  <a:pt x="4593" y="826"/>
                </a:lnTo>
                <a:lnTo>
                  <a:pt x="4593" y="826"/>
                </a:lnTo>
                <a:close/>
                <a:moveTo>
                  <a:pt x="3826" y="826"/>
                </a:moveTo>
                <a:lnTo>
                  <a:pt x="4593" y="826"/>
                </a:lnTo>
                <a:lnTo>
                  <a:pt x="4593" y="1032"/>
                </a:lnTo>
                <a:lnTo>
                  <a:pt x="3826" y="1032"/>
                </a:lnTo>
                <a:lnTo>
                  <a:pt x="3826" y="826"/>
                </a:lnTo>
                <a:lnTo>
                  <a:pt x="3826" y="826"/>
                </a:lnTo>
                <a:lnTo>
                  <a:pt x="3826" y="826"/>
                </a:lnTo>
                <a:close/>
                <a:moveTo>
                  <a:pt x="3061" y="826"/>
                </a:moveTo>
                <a:lnTo>
                  <a:pt x="3826" y="826"/>
                </a:lnTo>
                <a:lnTo>
                  <a:pt x="3826" y="1032"/>
                </a:lnTo>
                <a:lnTo>
                  <a:pt x="3061" y="1032"/>
                </a:lnTo>
                <a:lnTo>
                  <a:pt x="3061" y="826"/>
                </a:lnTo>
                <a:lnTo>
                  <a:pt x="3061" y="826"/>
                </a:lnTo>
                <a:lnTo>
                  <a:pt x="3061" y="826"/>
                </a:lnTo>
                <a:close/>
                <a:moveTo>
                  <a:pt x="2297" y="826"/>
                </a:moveTo>
                <a:lnTo>
                  <a:pt x="3061" y="826"/>
                </a:lnTo>
                <a:lnTo>
                  <a:pt x="3061" y="1032"/>
                </a:lnTo>
                <a:lnTo>
                  <a:pt x="2297" y="1032"/>
                </a:lnTo>
                <a:lnTo>
                  <a:pt x="2297" y="826"/>
                </a:lnTo>
                <a:lnTo>
                  <a:pt x="2297" y="826"/>
                </a:lnTo>
                <a:lnTo>
                  <a:pt x="2297" y="826"/>
                </a:lnTo>
                <a:close/>
                <a:moveTo>
                  <a:pt x="1532" y="826"/>
                </a:moveTo>
                <a:lnTo>
                  <a:pt x="2297" y="826"/>
                </a:lnTo>
                <a:lnTo>
                  <a:pt x="2297" y="1032"/>
                </a:lnTo>
                <a:lnTo>
                  <a:pt x="1532" y="1032"/>
                </a:lnTo>
                <a:lnTo>
                  <a:pt x="1532" y="826"/>
                </a:lnTo>
                <a:lnTo>
                  <a:pt x="1532" y="826"/>
                </a:lnTo>
                <a:lnTo>
                  <a:pt x="1532" y="826"/>
                </a:lnTo>
                <a:close/>
                <a:moveTo>
                  <a:pt x="764" y="826"/>
                </a:moveTo>
                <a:lnTo>
                  <a:pt x="1532" y="826"/>
                </a:lnTo>
                <a:lnTo>
                  <a:pt x="1532" y="1032"/>
                </a:lnTo>
                <a:lnTo>
                  <a:pt x="764" y="1032"/>
                </a:lnTo>
                <a:lnTo>
                  <a:pt x="764" y="826"/>
                </a:lnTo>
                <a:lnTo>
                  <a:pt x="764" y="826"/>
                </a:lnTo>
                <a:lnTo>
                  <a:pt x="764" y="826"/>
                </a:lnTo>
                <a:close/>
                <a:moveTo>
                  <a:pt x="0" y="826"/>
                </a:moveTo>
                <a:lnTo>
                  <a:pt x="764" y="826"/>
                </a:lnTo>
                <a:lnTo>
                  <a:pt x="764" y="1032"/>
                </a:lnTo>
                <a:lnTo>
                  <a:pt x="0" y="1032"/>
                </a:lnTo>
                <a:lnTo>
                  <a:pt x="0" y="826"/>
                </a:lnTo>
                <a:lnTo>
                  <a:pt x="0" y="826"/>
                </a:lnTo>
                <a:lnTo>
                  <a:pt x="0" y="826"/>
                </a:lnTo>
                <a:close/>
                <a:moveTo>
                  <a:pt x="4593" y="413"/>
                </a:moveTo>
                <a:lnTo>
                  <a:pt x="5358" y="413"/>
                </a:lnTo>
                <a:lnTo>
                  <a:pt x="5358" y="619"/>
                </a:lnTo>
                <a:lnTo>
                  <a:pt x="4593" y="619"/>
                </a:lnTo>
                <a:lnTo>
                  <a:pt x="4593" y="413"/>
                </a:lnTo>
                <a:lnTo>
                  <a:pt x="4593" y="413"/>
                </a:lnTo>
                <a:lnTo>
                  <a:pt x="4593" y="413"/>
                </a:lnTo>
                <a:close/>
                <a:moveTo>
                  <a:pt x="3826" y="413"/>
                </a:moveTo>
                <a:lnTo>
                  <a:pt x="4593" y="413"/>
                </a:lnTo>
                <a:lnTo>
                  <a:pt x="4593" y="619"/>
                </a:lnTo>
                <a:lnTo>
                  <a:pt x="3826" y="619"/>
                </a:lnTo>
                <a:lnTo>
                  <a:pt x="3826" y="413"/>
                </a:lnTo>
                <a:lnTo>
                  <a:pt x="3826" y="413"/>
                </a:lnTo>
                <a:lnTo>
                  <a:pt x="3826" y="413"/>
                </a:lnTo>
                <a:close/>
                <a:moveTo>
                  <a:pt x="3061" y="413"/>
                </a:moveTo>
                <a:lnTo>
                  <a:pt x="3826" y="413"/>
                </a:lnTo>
                <a:lnTo>
                  <a:pt x="3826" y="619"/>
                </a:lnTo>
                <a:lnTo>
                  <a:pt x="3061" y="619"/>
                </a:lnTo>
                <a:lnTo>
                  <a:pt x="3061" y="413"/>
                </a:lnTo>
                <a:lnTo>
                  <a:pt x="3061" y="413"/>
                </a:lnTo>
                <a:lnTo>
                  <a:pt x="3061" y="413"/>
                </a:lnTo>
                <a:close/>
                <a:moveTo>
                  <a:pt x="2297" y="413"/>
                </a:moveTo>
                <a:lnTo>
                  <a:pt x="3061" y="413"/>
                </a:lnTo>
                <a:lnTo>
                  <a:pt x="3061" y="619"/>
                </a:lnTo>
                <a:lnTo>
                  <a:pt x="2297" y="619"/>
                </a:lnTo>
                <a:lnTo>
                  <a:pt x="2297" y="413"/>
                </a:lnTo>
                <a:lnTo>
                  <a:pt x="2297" y="413"/>
                </a:lnTo>
                <a:lnTo>
                  <a:pt x="2297" y="413"/>
                </a:lnTo>
                <a:close/>
                <a:moveTo>
                  <a:pt x="1532" y="413"/>
                </a:moveTo>
                <a:lnTo>
                  <a:pt x="2297" y="413"/>
                </a:lnTo>
                <a:lnTo>
                  <a:pt x="2297" y="619"/>
                </a:lnTo>
                <a:lnTo>
                  <a:pt x="1532" y="619"/>
                </a:lnTo>
                <a:lnTo>
                  <a:pt x="1532" y="413"/>
                </a:lnTo>
                <a:lnTo>
                  <a:pt x="1532" y="413"/>
                </a:lnTo>
                <a:lnTo>
                  <a:pt x="1532" y="413"/>
                </a:lnTo>
                <a:close/>
                <a:moveTo>
                  <a:pt x="764" y="413"/>
                </a:moveTo>
                <a:lnTo>
                  <a:pt x="1532" y="413"/>
                </a:lnTo>
                <a:lnTo>
                  <a:pt x="1532" y="619"/>
                </a:lnTo>
                <a:lnTo>
                  <a:pt x="764" y="619"/>
                </a:lnTo>
                <a:lnTo>
                  <a:pt x="764" y="413"/>
                </a:lnTo>
                <a:lnTo>
                  <a:pt x="764" y="413"/>
                </a:lnTo>
                <a:lnTo>
                  <a:pt x="764" y="413"/>
                </a:lnTo>
                <a:close/>
                <a:moveTo>
                  <a:pt x="0" y="413"/>
                </a:moveTo>
                <a:lnTo>
                  <a:pt x="764" y="413"/>
                </a:lnTo>
                <a:lnTo>
                  <a:pt x="764" y="619"/>
                </a:lnTo>
                <a:lnTo>
                  <a:pt x="0" y="619"/>
                </a:lnTo>
                <a:lnTo>
                  <a:pt x="0" y="413"/>
                </a:lnTo>
                <a:lnTo>
                  <a:pt x="0" y="413"/>
                </a:lnTo>
                <a:lnTo>
                  <a:pt x="0" y="413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6"/>
                </a:lnTo>
                <a:lnTo>
                  <a:pt x="4593" y="206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6"/>
                </a:lnTo>
                <a:lnTo>
                  <a:pt x="3826" y="206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6"/>
                </a:lnTo>
                <a:lnTo>
                  <a:pt x="3061" y="206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6"/>
                </a:lnTo>
                <a:lnTo>
                  <a:pt x="2297" y="206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6"/>
                </a:lnTo>
                <a:lnTo>
                  <a:pt x="1532" y="206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6"/>
                </a:lnTo>
                <a:lnTo>
                  <a:pt x="764" y="206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6"/>
                </a:lnTo>
                <a:lnTo>
                  <a:pt x="0" y="20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6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314325" y="4098925"/>
            <a:ext cx="8505826" cy="984250"/>
          </a:xfrm>
          <a:custGeom>
            <a:avLst/>
            <a:gdLst>
              <a:gd name="T0" fmla="*/ 5358 w 5358"/>
              <a:gd name="T1" fmla="*/ 413 h 620"/>
              <a:gd name="T2" fmla="*/ 4593 w 5358"/>
              <a:gd name="T3" fmla="*/ 620 h 620"/>
              <a:gd name="T4" fmla="*/ 4593 w 5358"/>
              <a:gd name="T5" fmla="*/ 413 h 620"/>
              <a:gd name="T6" fmla="*/ 3826 w 5358"/>
              <a:gd name="T7" fmla="*/ 413 h 620"/>
              <a:gd name="T8" fmla="*/ 4593 w 5358"/>
              <a:gd name="T9" fmla="*/ 620 h 620"/>
              <a:gd name="T10" fmla="*/ 3826 w 5358"/>
              <a:gd name="T11" fmla="*/ 413 h 620"/>
              <a:gd name="T12" fmla="*/ 3826 w 5358"/>
              <a:gd name="T13" fmla="*/ 413 h 620"/>
              <a:gd name="T14" fmla="*/ 3826 w 5358"/>
              <a:gd name="T15" fmla="*/ 413 h 620"/>
              <a:gd name="T16" fmla="*/ 3061 w 5358"/>
              <a:gd name="T17" fmla="*/ 620 h 620"/>
              <a:gd name="T18" fmla="*/ 3061 w 5358"/>
              <a:gd name="T19" fmla="*/ 413 h 620"/>
              <a:gd name="T20" fmla="*/ 2297 w 5358"/>
              <a:gd name="T21" fmla="*/ 413 h 620"/>
              <a:gd name="T22" fmla="*/ 3061 w 5358"/>
              <a:gd name="T23" fmla="*/ 620 h 620"/>
              <a:gd name="T24" fmla="*/ 2297 w 5358"/>
              <a:gd name="T25" fmla="*/ 413 h 620"/>
              <a:gd name="T26" fmla="*/ 2297 w 5358"/>
              <a:gd name="T27" fmla="*/ 413 h 620"/>
              <a:gd name="T28" fmla="*/ 2297 w 5358"/>
              <a:gd name="T29" fmla="*/ 413 h 620"/>
              <a:gd name="T30" fmla="*/ 1532 w 5358"/>
              <a:gd name="T31" fmla="*/ 620 h 620"/>
              <a:gd name="T32" fmla="*/ 1532 w 5358"/>
              <a:gd name="T33" fmla="*/ 413 h 620"/>
              <a:gd name="T34" fmla="*/ 764 w 5358"/>
              <a:gd name="T35" fmla="*/ 413 h 620"/>
              <a:gd name="T36" fmla="*/ 1532 w 5358"/>
              <a:gd name="T37" fmla="*/ 620 h 620"/>
              <a:gd name="T38" fmla="*/ 764 w 5358"/>
              <a:gd name="T39" fmla="*/ 413 h 620"/>
              <a:gd name="T40" fmla="*/ 764 w 5358"/>
              <a:gd name="T41" fmla="*/ 413 h 620"/>
              <a:gd name="T42" fmla="*/ 764 w 5358"/>
              <a:gd name="T43" fmla="*/ 413 h 620"/>
              <a:gd name="T44" fmla="*/ 0 w 5358"/>
              <a:gd name="T45" fmla="*/ 620 h 620"/>
              <a:gd name="T46" fmla="*/ 0 w 5358"/>
              <a:gd name="T47" fmla="*/ 413 h 620"/>
              <a:gd name="T48" fmla="*/ 4593 w 5358"/>
              <a:gd name="T49" fmla="*/ 0 h 620"/>
              <a:gd name="T50" fmla="*/ 5358 w 5358"/>
              <a:gd name="T51" fmla="*/ 207 h 620"/>
              <a:gd name="T52" fmla="*/ 4593 w 5358"/>
              <a:gd name="T53" fmla="*/ 0 h 620"/>
              <a:gd name="T54" fmla="*/ 4593 w 5358"/>
              <a:gd name="T55" fmla="*/ 0 h 620"/>
              <a:gd name="T56" fmla="*/ 4593 w 5358"/>
              <a:gd name="T57" fmla="*/ 0 h 620"/>
              <a:gd name="T58" fmla="*/ 3826 w 5358"/>
              <a:gd name="T59" fmla="*/ 207 h 620"/>
              <a:gd name="T60" fmla="*/ 3826 w 5358"/>
              <a:gd name="T61" fmla="*/ 0 h 620"/>
              <a:gd name="T62" fmla="*/ 3061 w 5358"/>
              <a:gd name="T63" fmla="*/ 0 h 620"/>
              <a:gd name="T64" fmla="*/ 3826 w 5358"/>
              <a:gd name="T65" fmla="*/ 207 h 620"/>
              <a:gd name="T66" fmla="*/ 3061 w 5358"/>
              <a:gd name="T67" fmla="*/ 0 h 620"/>
              <a:gd name="T68" fmla="*/ 3061 w 5358"/>
              <a:gd name="T69" fmla="*/ 0 h 620"/>
              <a:gd name="T70" fmla="*/ 3061 w 5358"/>
              <a:gd name="T71" fmla="*/ 0 h 620"/>
              <a:gd name="T72" fmla="*/ 2297 w 5358"/>
              <a:gd name="T73" fmla="*/ 207 h 620"/>
              <a:gd name="T74" fmla="*/ 2297 w 5358"/>
              <a:gd name="T75" fmla="*/ 0 h 620"/>
              <a:gd name="T76" fmla="*/ 1532 w 5358"/>
              <a:gd name="T77" fmla="*/ 0 h 620"/>
              <a:gd name="T78" fmla="*/ 2297 w 5358"/>
              <a:gd name="T79" fmla="*/ 207 h 620"/>
              <a:gd name="T80" fmla="*/ 1532 w 5358"/>
              <a:gd name="T81" fmla="*/ 0 h 620"/>
              <a:gd name="T82" fmla="*/ 1532 w 5358"/>
              <a:gd name="T83" fmla="*/ 0 h 620"/>
              <a:gd name="T84" fmla="*/ 1532 w 5358"/>
              <a:gd name="T85" fmla="*/ 0 h 620"/>
              <a:gd name="T86" fmla="*/ 764 w 5358"/>
              <a:gd name="T87" fmla="*/ 207 h 620"/>
              <a:gd name="T88" fmla="*/ 764 w 5358"/>
              <a:gd name="T89" fmla="*/ 0 h 620"/>
              <a:gd name="T90" fmla="*/ 0 w 5358"/>
              <a:gd name="T91" fmla="*/ 0 h 620"/>
              <a:gd name="T92" fmla="*/ 764 w 5358"/>
              <a:gd name="T93" fmla="*/ 207 h 620"/>
              <a:gd name="T94" fmla="*/ 0 w 5358"/>
              <a:gd name="T95" fmla="*/ 0 h 620"/>
              <a:gd name="T96" fmla="*/ 0 w 5358"/>
              <a:gd name="T9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620">
                <a:moveTo>
                  <a:pt x="4593" y="413"/>
                </a:moveTo>
                <a:lnTo>
                  <a:pt x="5358" y="413"/>
                </a:lnTo>
                <a:lnTo>
                  <a:pt x="5358" y="620"/>
                </a:lnTo>
                <a:lnTo>
                  <a:pt x="4593" y="620"/>
                </a:lnTo>
                <a:lnTo>
                  <a:pt x="4593" y="413"/>
                </a:lnTo>
                <a:lnTo>
                  <a:pt x="4593" y="413"/>
                </a:lnTo>
                <a:lnTo>
                  <a:pt x="4593" y="413"/>
                </a:lnTo>
                <a:close/>
                <a:moveTo>
                  <a:pt x="3826" y="413"/>
                </a:moveTo>
                <a:lnTo>
                  <a:pt x="4593" y="413"/>
                </a:lnTo>
                <a:lnTo>
                  <a:pt x="4593" y="620"/>
                </a:lnTo>
                <a:lnTo>
                  <a:pt x="3826" y="620"/>
                </a:lnTo>
                <a:lnTo>
                  <a:pt x="3826" y="413"/>
                </a:lnTo>
                <a:lnTo>
                  <a:pt x="3826" y="413"/>
                </a:lnTo>
                <a:lnTo>
                  <a:pt x="3826" y="413"/>
                </a:lnTo>
                <a:close/>
                <a:moveTo>
                  <a:pt x="3061" y="413"/>
                </a:moveTo>
                <a:lnTo>
                  <a:pt x="3826" y="413"/>
                </a:lnTo>
                <a:lnTo>
                  <a:pt x="3826" y="620"/>
                </a:lnTo>
                <a:lnTo>
                  <a:pt x="3061" y="620"/>
                </a:lnTo>
                <a:lnTo>
                  <a:pt x="3061" y="413"/>
                </a:lnTo>
                <a:lnTo>
                  <a:pt x="3061" y="413"/>
                </a:lnTo>
                <a:lnTo>
                  <a:pt x="3061" y="413"/>
                </a:lnTo>
                <a:close/>
                <a:moveTo>
                  <a:pt x="2297" y="413"/>
                </a:moveTo>
                <a:lnTo>
                  <a:pt x="3061" y="413"/>
                </a:lnTo>
                <a:lnTo>
                  <a:pt x="3061" y="620"/>
                </a:lnTo>
                <a:lnTo>
                  <a:pt x="2297" y="620"/>
                </a:lnTo>
                <a:lnTo>
                  <a:pt x="2297" y="413"/>
                </a:lnTo>
                <a:lnTo>
                  <a:pt x="2297" y="413"/>
                </a:lnTo>
                <a:lnTo>
                  <a:pt x="2297" y="413"/>
                </a:lnTo>
                <a:close/>
                <a:moveTo>
                  <a:pt x="1532" y="413"/>
                </a:moveTo>
                <a:lnTo>
                  <a:pt x="2297" y="413"/>
                </a:lnTo>
                <a:lnTo>
                  <a:pt x="2297" y="620"/>
                </a:lnTo>
                <a:lnTo>
                  <a:pt x="1532" y="620"/>
                </a:lnTo>
                <a:lnTo>
                  <a:pt x="1532" y="413"/>
                </a:lnTo>
                <a:lnTo>
                  <a:pt x="1532" y="413"/>
                </a:lnTo>
                <a:lnTo>
                  <a:pt x="1532" y="413"/>
                </a:lnTo>
                <a:close/>
                <a:moveTo>
                  <a:pt x="764" y="413"/>
                </a:moveTo>
                <a:lnTo>
                  <a:pt x="1532" y="413"/>
                </a:lnTo>
                <a:lnTo>
                  <a:pt x="1532" y="620"/>
                </a:lnTo>
                <a:lnTo>
                  <a:pt x="764" y="620"/>
                </a:lnTo>
                <a:lnTo>
                  <a:pt x="764" y="413"/>
                </a:lnTo>
                <a:lnTo>
                  <a:pt x="764" y="413"/>
                </a:lnTo>
                <a:lnTo>
                  <a:pt x="764" y="413"/>
                </a:lnTo>
                <a:close/>
                <a:moveTo>
                  <a:pt x="0" y="413"/>
                </a:moveTo>
                <a:lnTo>
                  <a:pt x="764" y="413"/>
                </a:lnTo>
                <a:lnTo>
                  <a:pt x="764" y="620"/>
                </a:lnTo>
                <a:lnTo>
                  <a:pt x="0" y="620"/>
                </a:lnTo>
                <a:lnTo>
                  <a:pt x="0" y="413"/>
                </a:lnTo>
                <a:lnTo>
                  <a:pt x="0" y="413"/>
                </a:lnTo>
                <a:lnTo>
                  <a:pt x="0" y="413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7"/>
                </a:lnTo>
                <a:lnTo>
                  <a:pt x="4593" y="207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7"/>
                </a:lnTo>
                <a:lnTo>
                  <a:pt x="3826" y="207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7"/>
                </a:lnTo>
                <a:lnTo>
                  <a:pt x="3061" y="207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7"/>
                </a:lnTo>
                <a:lnTo>
                  <a:pt x="2297" y="207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7"/>
                </a:lnTo>
                <a:lnTo>
                  <a:pt x="1532" y="207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7"/>
                </a:lnTo>
                <a:lnTo>
                  <a:pt x="764" y="207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7"/>
                </a:lnTo>
                <a:lnTo>
                  <a:pt x="0" y="20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746375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6388101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7605713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536700" y="3771900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V="1">
            <a:off x="2746375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22"/>
          <p:cNvSpPr>
            <a:spLocks/>
          </p:cNvSpPr>
          <p:nvPr/>
        </p:nvSpPr>
        <p:spPr bwMode="auto">
          <a:xfrm>
            <a:off x="5183188" y="3771900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V="1">
            <a:off x="6388101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7605713" y="3771900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V="1">
            <a:off x="7605713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6700" y="4098925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 flipV="1">
            <a:off x="2746375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5183188" y="4098925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 flipV="1">
            <a:off x="6388101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>
            <a:off x="7605713" y="4098925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V="1">
            <a:off x="7605713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32"/>
          <p:cNvSpPr>
            <a:spLocks/>
          </p:cNvSpPr>
          <p:nvPr/>
        </p:nvSpPr>
        <p:spPr bwMode="auto">
          <a:xfrm>
            <a:off x="1536700" y="4427537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V="1">
            <a:off x="2746375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5183188" y="4427537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 flipV="1">
            <a:off x="6388101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7605713" y="4427537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 flipV="1">
            <a:off x="7605713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38"/>
          <p:cNvSpPr>
            <a:spLocks/>
          </p:cNvSpPr>
          <p:nvPr/>
        </p:nvSpPr>
        <p:spPr bwMode="auto">
          <a:xfrm>
            <a:off x="1536700" y="4754562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 flipV="1">
            <a:off x="2746375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0"/>
          <p:cNvSpPr>
            <a:spLocks/>
          </p:cNvSpPr>
          <p:nvPr/>
        </p:nvSpPr>
        <p:spPr bwMode="auto">
          <a:xfrm>
            <a:off x="5183188" y="4754562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6388101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>
            <a:off x="7605713" y="4754562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7605713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44"/>
          <p:cNvSpPr>
            <a:spLocks/>
          </p:cNvSpPr>
          <p:nvPr/>
        </p:nvSpPr>
        <p:spPr bwMode="auto">
          <a:xfrm>
            <a:off x="1536700" y="5083175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V="1">
            <a:off x="2746375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Freeform 46"/>
          <p:cNvSpPr>
            <a:spLocks/>
          </p:cNvSpPr>
          <p:nvPr/>
        </p:nvSpPr>
        <p:spPr bwMode="auto">
          <a:xfrm>
            <a:off x="5183188" y="5083175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V="1">
            <a:off x="6388101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>
            <a:off x="7605713" y="5083175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 flipV="1">
            <a:off x="7605713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314325" y="3771900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>
            <a:off x="314325" y="409892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Line 53"/>
          <p:cNvSpPr>
            <a:spLocks noChangeShapeType="1"/>
          </p:cNvSpPr>
          <p:nvPr/>
        </p:nvSpPr>
        <p:spPr bwMode="auto">
          <a:xfrm>
            <a:off x="314325" y="4427537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>
            <a:off x="314325" y="4754562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V="1">
            <a:off x="3960813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3960813" y="3771900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 flipV="1">
            <a:off x="3960813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3960813" y="409892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 flipV="1">
            <a:off x="3960813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3960813" y="4427537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 flipV="1">
            <a:off x="3960813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3960813" y="4754562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3960813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>
            <a:off x="3960813" y="508317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3960813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>
            <a:off x="314325" y="508317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V="1">
            <a:off x="1527175" y="2774951"/>
            <a:ext cx="0" cy="6826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V="1">
            <a:off x="1527175" y="3771900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V="1">
            <a:off x="1527175" y="4098925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 flipV="1">
            <a:off x="1527175" y="4427537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Line 75"/>
          <p:cNvSpPr>
            <a:spLocks noChangeShapeType="1"/>
          </p:cNvSpPr>
          <p:nvPr/>
        </p:nvSpPr>
        <p:spPr bwMode="auto">
          <a:xfrm flipV="1">
            <a:off x="1527175" y="4754562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" name="Line 76"/>
          <p:cNvSpPr>
            <a:spLocks noChangeShapeType="1"/>
          </p:cNvSpPr>
          <p:nvPr/>
        </p:nvSpPr>
        <p:spPr bwMode="auto">
          <a:xfrm flipV="1">
            <a:off x="1527175" y="5083175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V="1">
            <a:off x="5173663" y="2774951"/>
            <a:ext cx="0" cy="6826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V="1">
            <a:off x="5173663" y="3771900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 flipV="1">
            <a:off x="5173663" y="4098925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 flipV="1">
            <a:off x="5173663" y="4427537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 flipV="1">
            <a:off x="5173663" y="4754562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 flipV="1">
            <a:off x="5173663" y="5083175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Rectangle 97"/>
          <p:cNvSpPr>
            <a:spLocks noChangeArrowheads="1"/>
          </p:cNvSpPr>
          <p:nvPr/>
        </p:nvSpPr>
        <p:spPr bwMode="auto">
          <a:xfrm>
            <a:off x="641350" y="2854326"/>
            <a:ext cx="7445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Quantity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98"/>
          <p:cNvSpPr>
            <a:spLocks noChangeArrowheads="1"/>
          </p:cNvSpPr>
          <p:nvPr/>
        </p:nvSpPr>
        <p:spPr bwMode="auto">
          <a:xfrm>
            <a:off x="530225" y="3049588"/>
            <a:ext cx="10064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of plantains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auto">
          <a:xfrm>
            <a:off x="1670311" y="2952751"/>
            <a:ext cx="10760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Total revenue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15"/>
          <p:cNvSpPr>
            <a:spLocks noChangeArrowheads="1"/>
          </p:cNvSpPr>
          <p:nvPr/>
        </p:nvSpPr>
        <p:spPr bwMode="auto">
          <a:xfrm>
            <a:off x="2971800" y="2952751"/>
            <a:ext cx="77950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Total cost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25"/>
          <p:cNvSpPr>
            <a:spLocks noChangeArrowheads="1"/>
          </p:cNvSpPr>
          <p:nvPr/>
        </p:nvSpPr>
        <p:spPr bwMode="auto">
          <a:xfrm>
            <a:off x="4384356" y="2952751"/>
            <a:ext cx="49530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Profit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135"/>
          <p:cNvSpPr>
            <a:spLocks noChangeArrowheads="1"/>
          </p:cNvSpPr>
          <p:nvPr/>
        </p:nvSpPr>
        <p:spPr bwMode="auto">
          <a:xfrm>
            <a:off x="5475288" y="2819400"/>
            <a:ext cx="7572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136"/>
          <p:cNvSpPr>
            <a:spLocks noChangeArrowheads="1"/>
          </p:cNvSpPr>
          <p:nvPr/>
        </p:nvSpPr>
        <p:spPr bwMode="auto">
          <a:xfrm>
            <a:off x="5510213" y="3014662"/>
            <a:ext cx="7175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revenue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46"/>
          <p:cNvSpPr>
            <a:spLocks noChangeArrowheads="1"/>
          </p:cNvSpPr>
          <p:nvPr/>
        </p:nvSpPr>
        <p:spPr bwMode="auto">
          <a:xfrm>
            <a:off x="6639644" y="2854295"/>
            <a:ext cx="6876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cost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156"/>
          <p:cNvSpPr>
            <a:spLocks noChangeArrowheads="1"/>
          </p:cNvSpPr>
          <p:nvPr/>
        </p:nvSpPr>
        <p:spPr bwMode="auto">
          <a:xfrm>
            <a:off x="7899720" y="2852777"/>
            <a:ext cx="6876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profit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166"/>
          <p:cNvSpPr>
            <a:spLocks noChangeArrowheads="1"/>
          </p:cNvSpPr>
          <p:nvPr/>
        </p:nvSpPr>
        <p:spPr bwMode="auto">
          <a:xfrm>
            <a:off x="876300" y="385603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167"/>
          <p:cNvSpPr>
            <a:spLocks noChangeArrowheads="1"/>
          </p:cNvSpPr>
          <p:nvPr/>
        </p:nvSpPr>
        <p:spPr bwMode="auto">
          <a:xfrm>
            <a:off x="2076450" y="385603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169"/>
          <p:cNvSpPr>
            <a:spLocks noChangeArrowheads="1"/>
          </p:cNvSpPr>
          <p:nvPr/>
        </p:nvSpPr>
        <p:spPr bwMode="auto">
          <a:xfrm>
            <a:off x="3167063" y="3856037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173"/>
          <p:cNvSpPr>
            <a:spLocks noChangeArrowheads="1"/>
          </p:cNvSpPr>
          <p:nvPr/>
        </p:nvSpPr>
        <p:spPr bwMode="auto">
          <a:xfrm>
            <a:off x="5665788" y="3856037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174"/>
          <p:cNvSpPr>
            <a:spLocks noChangeArrowheads="1"/>
          </p:cNvSpPr>
          <p:nvPr/>
        </p:nvSpPr>
        <p:spPr bwMode="auto">
          <a:xfrm>
            <a:off x="5867400" y="385603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175"/>
          <p:cNvSpPr>
            <a:spLocks noChangeArrowheads="1"/>
          </p:cNvSpPr>
          <p:nvPr/>
        </p:nvSpPr>
        <p:spPr bwMode="auto">
          <a:xfrm>
            <a:off x="6937376" y="385603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ctangle 178"/>
          <p:cNvSpPr>
            <a:spLocks noChangeArrowheads="1"/>
          </p:cNvSpPr>
          <p:nvPr/>
        </p:nvSpPr>
        <p:spPr bwMode="auto">
          <a:xfrm>
            <a:off x="876300" y="418306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179"/>
          <p:cNvSpPr>
            <a:spLocks noChangeArrowheads="1"/>
          </p:cNvSpPr>
          <p:nvPr/>
        </p:nvSpPr>
        <p:spPr bwMode="auto">
          <a:xfrm>
            <a:off x="1970088" y="4183062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181"/>
          <p:cNvSpPr>
            <a:spLocks noChangeArrowheads="1"/>
          </p:cNvSpPr>
          <p:nvPr/>
        </p:nvSpPr>
        <p:spPr bwMode="auto">
          <a:xfrm>
            <a:off x="3167063" y="418306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Rectangle 185"/>
          <p:cNvSpPr>
            <a:spLocks noChangeArrowheads="1"/>
          </p:cNvSpPr>
          <p:nvPr/>
        </p:nvSpPr>
        <p:spPr bwMode="auto">
          <a:xfrm>
            <a:off x="5665788" y="4183062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Rectangle 186"/>
          <p:cNvSpPr>
            <a:spLocks noChangeArrowheads="1"/>
          </p:cNvSpPr>
          <p:nvPr/>
        </p:nvSpPr>
        <p:spPr bwMode="auto">
          <a:xfrm>
            <a:off x="5856287" y="418306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Rectangle 187"/>
          <p:cNvSpPr>
            <a:spLocks noChangeArrowheads="1"/>
          </p:cNvSpPr>
          <p:nvPr/>
        </p:nvSpPr>
        <p:spPr bwMode="auto">
          <a:xfrm>
            <a:off x="6937376" y="4183062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Rectangle 193"/>
          <p:cNvSpPr>
            <a:spLocks noChangeArrowheads="1"/>
          </p:cNvSpPr>
          <p:nvPr/>
        </p:nvSpPr>
        <p:spPr bwMode="auto">
          <a:xfrm>
            <a:off x="5665788" y="4506912"/>
            <a:ext cx="18594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80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Rectangle 194"/>
          <p:cNvSpPr>
            <a:spLocks noChangeArrowheads="1"/>
          </p:cNvSpPr>
          <p:nvPr/>
        </p:nvSpPr>
        <p:spPr bwMode="auto">
          <a:xfrm>
            <a:off x="5846762" y="4506912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0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Rectangle 195"/>
          <p:cNvSpPr>
            <a:spLocks noChangeArrowheads="1"/>
          </p:cNvSpPr>
          <p:nvPr/>
        </p:nvSpPr>
        <p:spPr bwMode="auto">
          <a:xfrm>
            <a:off x="6937376" y="4506912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800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Rectangle 198"/>
          <p:cNvSpPr>
            <a:spLocks noChangeArrowheads="1"/>
          </p:cNvSpPr>
          <p:nvPr/>
        </p:nvSpPr>
        <p:spPr bwMode="auto">
          <a:xfrm>
            <a:off x="876300" y="484028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angle 199"/>
          <p:cNvSpPr>
            <a:spLocks noChangeArrowheads="1"/>
          </p:cNvSpPr>
          <p:nvPr/>
        </p:nvSpPr>
        <p:spPr bwMode="auto">
          <a:xfrm>
            <a:off x="1970088" y="48402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3,200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Rectangle 201"/>
          <p:cNvSpPr>
            <a:spLocks noChangeArrowheads="1"/>
          </p:cNvSpPr>
          <p:nvPr/>
        </p:nvSpPr>
        <p:spPr bwMode="auto">
          <a:xfrm>
            <a:off x="3167063" y="4840287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3,600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5665788" y="4840287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5856287" y="484028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6831013" y="48402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1"/>
          <p:cNvSpPr>
            <a:spLocks noChangeArrowheads="1"/>
          </p:cNvSpPr>
          <p:nvPr/>
        </p:nvSpPr>
        <p:spPr bwMode="auto">
          <a:xfrm>
            <a:off x="876300" y="516731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12"/>
          <p:cNvSpPr>
            <a:spLocks noChangeArrowheads="1"/>
          </p:cNvSpPr>
          <p:nvPr/>
        </p:nvSpPr>
        <p:spPr bwMode="auto">
          <a:xfrm>
            <a:off x="1970088" y="5167312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4,000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14"/>
          <p:cNvSpPr>
            <a:spLocks noChangeArrowheads="1"/>
          </p:cNvSpPr>
          <p:nvPr/>
        </p:nvSpPr>
        <p:spPr bwMode="auto">
          <a:xfrm>
            <a:off x="3167063" y="516731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4,800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16"/>
          <p:cNvSpPr>
            <a:spLocks noChangeArrowheads="1"/>
          </p:cNvSpPr>
          <p:nvPr/>
        </p:nvSpPr>
        <p:spPr bwMode="auto">
          <a:xfrm>
            <a:off x="4343400" y="5167312"/>
            <a:ext cx="561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18"/>
          <p:cNvSpPr>
            <a:spLocks noChangeArrowheads="1"/>
          </p:cNvSpPr>
          <p:nvPr/>
        </p:nvSpPr>
        <p:spPr bwMode="auto">
          <a:xfrm>
            <a:off x="5665788" y="5167312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9"/>
          <p:cNvSpPr>
            <a:spLocks noChangeArrowheads="1"/>
          </p:cNvSpPr>
          <p:nvPr/>
        </p:nvSpPr>
        <p:spPr bwMode="auto">
          <a:xfrm>
            <a:off x="5856287" y="516731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20"/>
          <p:cNvSpPr>
            <a:spLocks noChangeArrowheads="1"/>
          </p:cNvSpPr>
          <p:nvPr/>
        </p:nvSpPr>
        <p:spPr bwMode="auto">
          <a:xfrm>
            <a:off x="6831013" y="516731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885825" y="4497387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3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1981200" y="44973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2,400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3176588" y="44973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2,600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00"/>
          <p:cNvSpPr>
            <a:spLocks noChangeArrowheads="1"/>
          </p:cNvSpPr>
          <p:nvPr/>
        </p:nvSpPr>
        <p:spPr bwMode="auto">
          <a:xfrm>
            <a:off x="673100" y="3246438"/>
            <a:ext cx="56746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(bunches)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11"/>
          <p:cNvSpPr>
            <a:spLocks noChangeArrowheads="1"/>
          </p:cNvSpPr>
          <p:nvPr/>
        </p:nvSpPr>
        <p:spPr bwMode="auto">
          <a:xfrm>
            <a:off x="1809750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42"/>
          <p:cNvSpPr>
            <a:spLocks noChangeArrowheads="1"/>
          </p:cNvSpPr>
          <p:nvPr/>
        </p:nvSpPr>
        <p:spPr bwMode="auto">
          <a:xfrm>
            <a:off x="5487940" y="3234917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CFA 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2"/>
          <p:cNvSpPr>
            <a:spLocks noChangeArrowheads="1"/>
          </p:cNvSpPr>
          <p:nvPr/>
        </p:nvSpPr>
        <p:spPr bwMode="auto">
          <a:xfrm>
            <a:off x="6639644" y="3252135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71"/>
          <p:cNvSpPr>
            <a:spLocks noChangeArrowheads="1"/>
          </p:cNvSpPr>
          <p:nvPr/>
        </p:nvSpPr>
        <p:spPr bwMode="auto">
          <a:xfrm>
            <a:off x="7921360" y="3250698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11"/>
          <p:cNvSpPr>
            <a:spLocks noChangeArrowheads="1"/>
          </p:cNvSpPr>
          <p:nvPr/>
        </p:nvSpPr>
        <p:spPr bwMode="auto">
          <a:xfrm>
            <a:off x="2987160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11"/>
          <p:cNvSpPr>
            <a:spLocks noChangeArrowheads="1"/>
          </p:cNvSpPr>
          <p:nvPr/>
        </p:nvSpPr>
        <p:spPr bwMode="auto">
          <a:xfrm>
            <a:off x="4273503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73"/>
          <p:cNvSpPr>
            <a:spLocks noChangeArrowheads="1"/>
          </p:cNvSpPr>
          <p:nvPr/>
        </p:nvSpPr>
        <p:spPr bwMode="auto">
          <a:xfrm>
            <a:off x="890429" y="3518855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173"/>
          <p:cNvSpPr>
            <a:spLocks noChangeArrowheads="1"/>
          </p:cNvSpPr>
          <p:nvPr/>
        </p:nvSpPr>
        <p:spPr bwMode="auto">
          <a:xfrm>
            <a:off x="2265725" y="3532507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73"/>
          <p:cNvSpPr>
            <a:spLocks noChangeArrowheads="1"/>
          </p:cNvSpPr>
          <p:nvPr/>
        </p:nvSpPr>
        <p:spPr bwMode="auto">
          <a:xfrm>
            <a:off x="3337470" y="353250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700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173"/>
          <p:cNvSpPr>
            <a:spLocks noChangeArrowheads="1"/>
          </p:cNvSpPr>
          <p:nvPr/>
        </p:nvSpPr>
        <p:spPr bwMode="auto">
          <a:xfrm>
            <a:off x="5855717" y="352716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Rectangle 173"/>
          <p:cNvSpPr>
            <a:spLocks noChangeArrowheads="1"/>
          </p:cNvSpPr>
          <p:nvPr/>
        </p:nvSpPr>
        <p:spPr bwMode="auto">
          <a:xfrm>
            <a:off x="6998717" y="3528755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173"/>
          <p:cNvSpPr>
            <a:spLocks noChangeArrowheads="1"/>
          </p:cNvSpPr>
          <p:nvPr/>
        </p:nvSpPr>
        <p:spPr bwMode="auto">
          <a:xfrm>
            <a:off x="8217917" y="352716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ine 79"/>
          <p:cNvSpPr>
            <a:spLocks noChangeShapeType="1"/>
          </p:cNvSpPr>
          <p:nvPr/>
        </p:nvSpPr>
        <p:spPr bwMode="auto">
          <a:xfrm flipV="1">
            <a:off x="5173663" y="3462915"/>
            <a:ext cx="0" cy="323850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Line 72"/>
          <p:cNvSpPr>
            <a:spLocks noChangeShapeType="1"/>
          </p:cNvSpPr>
          <p:nvPr/>
        </p:nvSpPr>
        <p:spPr bwMode="auto">
          <a:xfrm flipV="1">
            <a:off x="1527175" y="3429000"/>
            <a:ext cx="0" cy="323850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8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/>
              <a:t>Find the profit maximizing quantity below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04800" y="2438400"/>
            <a:ext cx="8520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/>
          <p:cNvSpPr>
            <a:spLocks noEditPoints="1"/>
          </p:cNvSpPr>
          <p:nvPr/>
        </p:nvSpPr>
        <p:spPr bwMode="auto">
          <a:xfrm>
            <a:off x="314325" y="2774950"/>
            <a:ext cx="8505826" cy="682625"/>
          </a:xfrm>
          <a:custGeom>
            <a:avLst/>
            <a:gdLst>
              <a:gd name="T0" fmla="*/ 5358 w 5358"/>
              <a:gd name="T1" fmla="*/ 209 h 639"/>
              <a:gd name="T2" fmla="*/ 4593 w 5358"/>
              <a:gd name="T3" fmla="*/ 639 h 639"/>
              <a:gd name="T4" fmla="*/ 4593 w 5358"/>
              <a:gd name="T5" fmla="*/ 209 h 639"/>
              <a:gd name="T6" fmla="*/ 3826 w 5358"/>
              <a:gd name="T7" fmla="*/ 209 h 639"/>
              <a:gd name="T8" fmla="*/ 4593 w 5358"/>
              <a:gd name="T9" fmla="*/ 639 h 639"/>
              <a:gd name="T10" fmla="*/ 3826 w 5358"/>
              <a:gd name="T11" fmla="*/ 209 h 639"/>
              <a:gd name="T12" fmla="*/ 3826 w 5358"/>
              <a:gd name="T13" fmla="*/ 209 h 639"/>
              <a:gd name="T14" fmla="*/ 3826 w 5358"/>
              <a:gd name="T15" fmla="*/ 209 h 639"/>
              <a:gd name="T16" fmla="*/ 3061 w 5358"/>
              <a:gd name="T17" fmla="*/ 639 h 639"/>
              <a:gd name="T18" fmla="*/ 3061 w 5358"/>
              <a:gd name="T19" fmla="*/ 209 h 639"/>
              <a:gd name="T20" fmla="*/ 2297 w 5358"/>
              <a:gd name="T21" fmla="*/ 209 h 639"/>
              <a:gd name="T22" fmla="*/ 3061 w 5358"/>
              <a:gd name="T23" fmla="*/ 639 h 639"/>
              <a:gd name="T24" fmla="*/ 2297 w 5358"/>
              <a:gd name="T25" fmla="*/ 209 h 639"/>
              <a:gd name="T26" fmla="*/ 2297 w 5358"/>
              <a:gd name="T27" fmla="*/ 209 h 639"/>
              <a:gd name="T28" fmla="*/ 2297 w 5358"/>
              <a:gd name="T29" fmla="*/ 209 h 639"/>
              <a:gd name="T30" fmla="*/ 1532 w 5358"/>
              <a:gd name="T31" fmla="*/ 639 h 639"/>
              <a:gd name="T32" fmla="*/ 1532 w 5358"/>
              <a:gd name="T33" fmla="*/ 209 h 639"/>
              <a:gd name="T34" fmla="*/ 764 w 5358"/>
              <a:gd name="T35" fmla="*/ 209 h 639"/>
              <a:gd name="T36" fmla="*/ 1532 w 5358"/>
              <a:gd name="T37" fmla="*/ 639 h 639"/>
              <a:gd name="T38" fmla="*/ 764 w 5358"/>
              <a:gd name="T39" fmla="*/ 209 h 639"/>
              <a:gd name="T40" fmla="*/ 764 w 5358"/>
              <a:gd name="T41" fmla="*/ 209 h 639"/>
              <a:gd name="T42" fmla="*/ 764 w 5358"/>
              <a:gd name="T43" fmla="*/ 209 h 639"/>
              <a:gd name="T44" fmla="*/ 0 w 5358"/>
              <a:gd name="T45" fmla="*/ 639 h 639"/>
              <a:gd name="T46" fmla="*/ 0 w 5358"/>
              <a:gd name="T47" fmla="*/ 209 h 639"/>
              <a:gd name="T48" fmla="*/ 4593 w 5358"/>
              <a:gd name="T49" fmla="*/ 0 h 639"/>
              <a:gd name="T50" fmla="*/ 5358 w 5358"/>
              <a:gd name="T51" fmla="*/ 209 h 639"/>
              <a:gd name="T52" fmla="*/ 4593 w 5358"/>
              <a:gd name="T53" fmla="*/ 0 h 639"/>
              <a:gd name="T54" fmla="*/ 4593 w 5358"/>
              <a:gd name="T55" fmla="*/ 0 h 639"/>
              <a:gd name="T56" fmla="*/ 4593 w 5358"/>
              <a:gd name="T57" fmla="*/ 0 h 639"/>
              <a:gd name="T58" fmla="*/ 3826 w 5358"/>
              <a:gd name="T59" fmla="*/ 209 h 639"/>
              <a:gd name="T60" fmla="*/ 3826 w 5358"/>
              <a:gd name="T61" fmla="*/ 0 h 639"/>
              <a:gd name="T62" fmla="*/ 3061 w 5358"/>
              <a:gd name="T63" fmla="*/ 0 h 639"/>
              <a:gd name="T64" fmla="*/ 3826 w 5358"/>
              <a:gd name="T65" fmla="*/ 209 h 639"/>
              <a:gd name="T66" fmla="*/ 3061 w 5358"/>
              <a:gd name="T67" fmla="*/ 0 h 639"/>
              <a:gd name="T68" fmla="*/ 3061 w 5358"/>
              <a:gd name="T69" fmla="*/ 0 h 639"/>
              <a:gd name="T70" fmla="*/ 3061 w 5358"/>
              <a:gd name="T71" fmla="*/ 0 h 639"/>
              <a:gd name="T72" fmla="*/ 2297 w 5358"/>
              <a:gd name="T73" fmla="*/ 209 h 639"/>
              <a:gd name="T74" fmla="*/ 2297 w 5358"/>
              <a:gd name="T75" fmla="*/ 0 h 639"/>
              <a:gd name="T76" fmla="*/ 1532 w 5358"/>
              <a:gd name="T77" fmla="*/ 0 h 639"/>
              <a:gd name="T78" fmla="*/ 2297 w 5358"/>
              <a:gd name="T79" fmla="*/ 209 h 639"/>
              <a:gd name="T80" fmla="*/ 1532 w 5358"/>
              <a:gd name="T81" fmla="*/ 0 h 639"/>
              <a:gd name="T82" fmla="*/ 1532 w 5358"/>
              <a:gd name="T83" fmla="*/ 0 h 639"/>
              <a:gd name="T84" fmla="*/ 1532 w 5358"/>
              <a:gd name="T85" fmla="*/ 0 h 639"/>
              <a:gd name="T86" fmla="*/ 764 w 5358"/>
              <a:gd name="T87" fmla="*/ 209 h 639"/>
              <a:gd name="T88" fmla="*/ 764 w 5358"/>
              <a:gd name="T89" fmla="*/ 0 h 639"/>
              <a:gd name="T90" fmla="*/ 0 w 5358"/>
              <a:gd name="T91" fmla="*/ 0 h 639"/>
              <a:gd name="T92" fmla="*/ 764 w 5358"/>
              <a:gd name="T93" fmla="*/ 209 h 639"/>
              <a:gd name="T94" fmla="*/ 0 w 5358"/>
              <a:gd name="T95" fmla="*/ 0 h 639"/>
              <a:gd name="T96" fmla="*/ 0 w 5358"/>
              <a:gd name="T97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639">
                <a:moveTo>
                  <a:pt x="4593" y="209"/>
                </a:moveTo>
                <a:lnTo>
                  <a:pt x="5358" y="209"/>
                </a:lnTo>
                <a:lnTo>
                  <a:pt x="5358" y="639"/>
                </a:lnTo>
                <a:lnTo>
                  <a:pt x="4593" y="639"/>
                </a:lnTo>
                <a:lnTo>
                  <a:pt x="4593" y="209"/>
                </a:lnTo>
                <a:lnTo>
                  <a:pt x="4593" y="209"/>
                </a:lnTo>
                <a:lnTo>
                  <a:pt x="4593" y="209"/>
                </a:lnTo>
                <a:close/>
                <a:moveTo>
                  <a:pt x="3826" y="209"/>
                </a:moveTo>
                <a:lnTo>
                  <a:pt x="4593" y="209"/>
                </a:lnTo>
                <a:lnTo>
                  <a:pt x="4593" y="639"/>
                </a:lnTo>
                <a:lnTo>
                  <a:pt x="3826" y="639"/>
                </a:lnTo>
                <a:lnTo>
                  <a:pt x="3826" y="209"/>
                </a:lnTo>
                <a:lnTo>
                  <a:pt x="3826" y="209"/>
                </a:lnTo>
                <a:lnTo>
                  <a:pt x="3826" y="209"/>
                </a:lnTo>
                <a:close/>
                <a:moveTo>
                  <a:pt x="3061" y="209"/>
                </a:moveTo>
                <a:lnTo>
                  <a:pt x="3826" y="209"/>
                </a:lnTo>
                <a:lnTo>
                  <a:pt x="3826" y="639"/>
                </a:lnTo>
                <a:lnTo>
                  <a:pt x="3061" y="639"/>
                </a:lnTo>
                <a:lnTo>
                  <a:pt x="3061" y="209"/>
                </a:lnTo>
                <a:lnTo>
                  <a:pt x="3061" y="209"/>
                </a:lnTo>
                <a:lnTo>
                  <a:pt x="3061" y="209"/>
                </a:lnTo>
                <a:close/>
                <a:moveTo>
                  <a:pt x="2297" y="209"/>
                </a:moveTo>
                <a:lnTo>
                  <a:pt x="3061" y="209"/>
                </a:lnTo>
                <a:lnTo>
                  <a:pt x="3061" y="639"/>
                </a:lnTo>
                <a:lnTo>
                  <a:pt x="2297" y="639"/>
                </a:lnTo>
                <a:lnTo>
                  <a:pt x="2297" y="209"/>
                </a:lnTo>
                <a:lnTo>
                  <a:pt x="2297" y="209"/>
                </a:lnTo>
                <a:lnTo>
                  <a:pt x="2297" y="209"/>
                </a:lnTo>
                <a:close/>
                <a:moveTo>
                  <a:pt x="1532" y="209"/>
                </a:moveTo>
                <a:lnTo>
                  <a:pt x="2297" y="209"/>
                </a:lnTo>
                <a:lnTo>
                  <a:pt x="2297" y="639"/>
                </a:lnTo>
                <a:lnTo>
                  <a:pt x="1532" y="639"/>
                </a:lnTo>
                <a:lnTo>
                  <a:pt x="1532" y="209"/>
                </a:lnTo>
                <a:lnTo>
                  <a:pt x="1532" y="209"/>
                </a:lnTo>
                <a:lnTo>
                  <a:pt x="1532" y="209"/>
                </a:lnTo>
                <a:close/>
                <a:moveTo>
                  <a:pt x="764" y="209"/>
                </a:moveTo>
                <a:lnTo>
                  <a:pt x="1532" y="209"/>
                </a:lnTo>
                <a:lnTo>
                  <a:pt x="1532" y="639"/>
                </a:lnTo>
                <a:lnTo>
                  <a:pt x="764" y="639"/>
                </a:lnTo>
                <a:lnTo>
                  <a:pt x="764" y="209"/>
                </a:lnTo>
                <a:lnTo>
                  <a:pt x="764" y="209"/>
                </a:lnTo>
                <a:lnTo>
                  <a:pt x="764" y="209"/>
                </a:lnTo>
                <a:close/>
                <a:moveTo>
                  <a:pt x="0" y="209"/>
                </a:moveTo>
                <a:lnTo>
                  <a:pt x="764" y="209"/>
                </a:lnTo>
                <a:lnTo>
                  <a:pt x="764" y="639"/>
                </a:lnTo>
                <a:lnTo>
                  <a:pt x="0" y="639"/>
                </a:lnTo>
                <a:lnTo>
                  <a:pt x="0" y="209"/>
                </a:lnTo>
                <a:lnTo>
                  <a:pt x="0" y="209"/>
                </a:lnTo>
                <a:lnTo>
                  <a:pt x="0" y="209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9"/>
                </a:lnTo>
                <a:lnTo>
                  <a:pt x="4593" y="209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9"/>
                </a:lnTo>
                <a:lnTo>
                  <a:pt x="3826" y="209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9"/>
                </a:lnTo>
                <a:lnTo>
                  <a:pt x="3061" y="209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9"/>
                </a:lnTo>
                <a:lnTo>
                  <a:pt x="2297" y="209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9"/>
                </a:lnTo>
                <a:lnTo>
                  <a:pt x="1532" y="209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9"/>
                </a:lnTo>
                <a:lnTo>
                  <a:pt x="764" y="209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9"/>
                </a:lnTo>
                <a:lnTo>
                  <a:pt x="0" y="20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314325" y="3771900"/>
            <a:ext cx="8505826" cy="1638300"/>
          </a:xfrm>
          <a:custGeom>
            <a:avLst/>
            <a:gdLst>
              <a:gd name="T0" fmla="*/ 5358 w 5358"/>
              <a:gd name="T1" fmla="*/ 1032 h 1032"/>
              <a:gd name="T2" fmla="*/ 4593 w 5358"/>
              <a:gd name="T3" fmla="*/ 826 h 1032"/>
              <a:gd name="T4" fmla="*/ 4593 w 5358"/>
              <a:gd name="T5" fmla="*/ 826 h 1032"/>
              <a:gd name="T6" fmla="*/ 3826 w 5358"/>
              <a:gd name="T7" fmla="*/ 826 h 1032"/>
              <a:gd name="T8" fmla="*/ 3061 w 5358"/>
              <a:gd name="T9" fmla="*/ 826 h 1032"/>
              <a:gd name="T10" fmla="*/ 3061 w 5358"/>
              <a:gd name="T11" fmla="*/ 1032 h 1032"/>
              <a:gd name="T12" fmla="*/ 3061 w 5358"/>
              <a:gd name="T13" fmla="*/ 826 h 1032"/>
              <a:gd name="T14" fmla="*/ 3061 w 5358"/>
              <a:gd name="T15" fmla="*/ 1032 h 1032"/>
              <a:gd name="T16" fmla="*/ 2297 w 5358"/>
              <a:gd name="T17" fmla="*/ 826 h 1032"/>
              <a:gd name="T18" fmla="*/ 2297 w 5358"/>
              <a:gd name="T19" fmla="*/ 826 h 1032"/>
              <a:gd name="T20" fmla="*/ 1532 w 5358"/>
              <a:gd name="T21" fmla="*/ 826 h 1032"/>
              <a:gd name="T22" fmla="*/ 764 w 5358"/>
              <a:gd name="T23" fmla="*/ 826 h 1032"/>
              <a:gd name="T24" fmla="*/ 764 w 5358"/>
              <a:gd name="T25" fmla="*/ 1032 h 1032"/>
              <a:gd name="T26" fmla="*/ 764 w 5358"/>
              <a:gd name="T27" fmla="*/ 826 h 1032"/>
              <a:gd name="T28" fmla="*/ 764 w 5358"/>
              <a:gd name="T29" fmla="*/ 1032 h 1032"/>
              <a:gd name="T30" fmla="*/ 0 w 5358"/>
              <a:gd name="T31" fmla="*/ 826 h 1032"/>
              <a:gd name="T32" fmla="*/ 5358 w 5358"/>
              <a:gd name="T33" fmla="*/ 413 h 1032"/>
              <a:gd name="T34" fmla="*/ 4593 w 5358"/>
              <a:gd name="T35" fmla="*/ 413 h 1032"/>
              <a:gd name="T36" fmla="*/ 3826 w 5358"/>
              <a:gd name="T37" fmla="*/ 413 h 1032"/>
              <a:gd name="T38" fmla="*/ 3826 w 5358"/>
              <a:gd name="T39" fmla="*/ 619 h 1032"/>
              <a:gd name="T40" fmla="*/ 3826 w 5358"/>
              <a:gd name="T41" fmla="*/ 413 h 1032"/>
              <a:gd name="T42" fmla="*/ 3826 w 5358"/>
              <a:gd name="T43" fmla="*/ 619 h 1032"/>
              <a:gd name="T44" fmla="*/ 3061 w 5358"/>
              <a:gd name="T45" fmla="*/ 413 h 1032"/>
              <a:gd name="T46" fmla="*/ 3061 w 5358"/>
              <a:gd name="T47" fmla="*/ 413 h 1032"/>
              <a:gd name="T48" fmla="*/ 2297 w 5358"/>
              <a:gd name="T49" fmla="*/ 413 h 1032"/>
              <a:gd name="T50" fmla="*/ 1532 w 5358"/>
              <a:gd name="T51" fmla="*/ 413 h 1032"/>
              <a:gd name="T52" fmla="*/ 1532 w 5358"/>
              <a:gd name="T53" fmla="*/ 619 h 1032"/>
              <a:gd name="T54" fmla="*/ 1532 w 5358"/>
              <a:gd name="T55" fmla="*/ 413 h 1032"/>
              <a:gd name="T56" fmla="*/ 1532 w 5358"/>
              <a:gd name="T57" fmla="*/ 619 h 1032"/>
              <a:gd name="T58" fmla="*/ 764 w 5358"/>
              <a:gd name="T59" fmla="*/ 413 h 1032"/>
              <a:gd name="T60" fmla="*/ 764 w 5358"/>
              <a:gd name="T61" fmla="*/ 413 h 1032"/>
              <a:gd name="T62" fmla="*/ 0 w 5358"/>
              <a:gd name="T63" fmla="*/ 413 h 1032"/>
              <a:gd name="T64" fmla="*/ 4593 w 5358"/>
              <a:gd name="T65" fmla="*/ 0 h 1032"/>
              <a:gd name="T66" fmla="*/ 4593 w 5358"/>
              <a:gd name="T67" fmla="*/ 206 h 1032"/>
              <a:gd name="T68" fmla="*/ 4593 w 5358"/>
              <a:gd name="T69" fmla="*/ 0 h 1032"/>
              <a:gd name="T70" fmla="*/ 4593 w 5358"/>
              <a:gd name="T71" fmla="*/ 206 h 1032"/>
              <a:gd name="T72" fmla="*/ 3826 w 5358"/>
              <a:gd name="T73" fmla="*/ 0 h 1032"/>
              <a:gd name="T74" fmla="*/ 3826 w 5358"/>
              <a:gd name="T75" fmla="*/ 0 h 1032"/>
              <a:gd name="T76" fmla="*/ 3061 w 5358"/>
              <a:gd name="T77" fmla="*/ 0 h 1032"/>
              <a:gd name="T78" fmla="*/ 2297 w 5358"/>
              <a:gd name="T79" fmla="*/ 0 h 1032"/>
              <a:gd name="T80" fmla="*/ 2297 w 5358"/>
              <a:gd name="T81" fmla="*/ 206 h 1032"/>
              <a:gd name="T82" fmla="*/ 2297 w 5358"/>
              <a:gd name="T83" fmla="*/ 0 h 1032"/>
              <a:gd name="T84" fmla="*/ 2297 w 5358"/>
              <a:gd name="T85" fmla="*/ 206 h 1032"/>
              <a:gd name="T86" fmla="*/ 1532 w 5358"/>
              <a:gd name="T87" fmla="*/ 0 h 1032"/>
              <a:gd name="T88" fmla="*/ 1532 w 5358"/>
              <a:gd name="T89" fmla="*/ 0 h 1032"/>
              <a:gd name="T90" fmla="*/ 764 w 5358"/>
              <a:gd name="T91" fmla="*/ 0 h 1032"/>
              <a:gd name="T92" fmla="*/ 0 w 5358"/>
              <a:gd name="T93" fmla="*/ 0 h 1032"/>
              <a:gd name="T94" fmla="*/ 0 w 5358"/>
              <a:gd name="T95" fmla="*/ 206 h 1032"/>
              <a:gd name="T96" fmla="*/ 0 w 5358"/>
              <a:gd name="T97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1032">
                <a:moveTo>
                  <a:pt x="4593" y="826"/>
                </a:moveTo>
                <a:lnTo>
                  <a:pt x="5358" y="826"/>
                </a:lnTo>
                <a:lnTo>
                  <a:pt x="5358" y="1032"/>
                </a:lnTo>
                <a:lnTo>
                  <a:pt x="4593" y="1032"/>
                </a:lnTo>
                <a:lnTo>
                  <a:pt x="4593" y="826"/>
                </a:lnTo>
                <a:lnTo>
                  <a:pt x="4593" y="826"/>
                </a:lnTo>
                <a:lnTo>
                  <a:pt x="4593" y="826"/>
                </a:lnTo>
                <a:close/>
                <a:moveTo>
                  <a:pt x="3826" y="826"/>
                </a:moveTo>
                <a:lnTo>
                  <a:pt x="4593" y="826"/>
                </a:lnTo>
                <a:lnTo>
                  <a:pt x="4593" y="1032"/>
                </a:lnTo>
                <a:lnTo>
                  <a:pt x="3826" y="1032"/>
                </a:lnTo>
                <a:lnTo>
                  <a:pt x="3826" y="826"/>
                </a:lnTo>
                <a:lnTo>
                  <a:pt x="3826" y="826"/>
                </a:lnTo>
                <a:lnTo>
                  <a:pt x="3826" y="826"/>
                </a:lnTo>
                <a:close/>
                <a:moveTo>
                  <a:pt x="3061" y="826"/>
                </a:moveTo>
                <a:lnTo>
                  <a:pt x="3826" y="826"/>
                </a:lnTo>
                <a:lnTo>
                  <a:pt x="3826" y="1032"/>
                </a:lnTo>
                <a:lnTo>
                  <a:pt x="3061" y="1032"/>
                </a:lnTo>
                <a:lnTo>
                  <a:pt x="3061" y="826"/>
                </a:lnTo>
                <a:lnTo>
                  <a:pt x="3061" y="826"/>
                </a:lnTo>
                <a:lnTo>
                  <a:pt x="3061" y="826"/>
                </a:lnTo>
                <a:close/>
                <a:moveTo>
                  <a:pt x="2297" y="826"/>
                </a:moveTo>
                <a:lnTo>
                  <a:pt x="3061" y="826"/>
                </a:lnTo>
                <a:lnTo>
                  <a:pt x="3061" y="1032"/>
                </a:lnTo>
                <a:lnTo>
                  <a:pt x="2297" y="1032"/>
                </a:lnTo>
                <a:lnTo>
                  <a:pt x="2297" y="826"/>
                </a:lnTo>
                <a:lnTo>
                  <a:pt x="2297" y="826"/>
                </a:lnTo>
                <a:lnTo>
                  <a:pt x="2297" y="826"/>
                </a:lnTo>
                <a:close/>
                <a:moveTo>
                  <a:pt x="1532" y="826"/>
                </a:moveTo>
                <a:lnTo>
                  <a:pt x="2297" y="826"/>
                </a:lnTo>
                <a:lnTo>
                  <a:pt x="2297" y="1032"/>
                </a:lnTo>
                <a:lnTo>
                  <a:pt x="1532" y="1032"/>
                </a:lnTo>
                <a:lnTo>
                  <a:pt x="1532" y="826"/>
                </a:lnTo>
                <a:lnTo>
                  <a:pt x="1532" y="826"/>
                </a:lnTo>
                <a:lnTo>
                  <a:pt x="1532" y="826"/>
                </a:lnTo>
                <a:close/>
                <a:moveTo>
                  <a:pt x="764" y="826"/>
                </a:moveTo>
                <a:lnTo>
                  <a:pt x="1532" y="826"/>
                </a:lnTo>
                <a:lnTo>
                  <a:pt x="1532" y="1032"/>
                </a:lnTo>
                <a:lnTo>
                  <a:pt x="764" y="1032"/>
                </a:lnTo>
                <a:lnTo>
                  <a:pt x="764" y="826"/>
                </a:lnTo>
                <a:lnTo>
                  <a:pt x="764" y="826"/>
                </a:lnTo>
                <a:lnTo>
                  <a:pt x="764" y="826"/>
                </a:lnTo>
                <a:close/>
                <a:moveTo>
                  <a:pt x="0" y="826"/>
                </a:moveTo>
                <a:lnTo>
                  <a:pt x="764" y="826"/>
                </a:lnTo>
                <a:lnTo>
                  <a:pt x="764" y="1032"/>
                </a:lnTo>
                <a:lnTo>
                  <a:pt x="0" y="1032"/>
                </a:lnTo>
                <a:lnTo>
                  <a:pt x="0" y="826"/>
                </a:lnTo>
                <a:lnTo>
                  <a:pt x="0" y="826"/>
                </a:lnTo>
                <a:lnTo>
                  <a:pt x="0" y="826"/>
                </a:lnTo>
                <a:close/>
                <a:moveTo>
                  <a:pt x="4593" y="413"/>
                </a:moveTo>
                <a:lnTo>
                  <a:pt x="5358" y="413"/>
                </a:lnTo>
                <a:lnTo>
                  <a:pt x="5358" y="619"/>
                </a:lnTo>
                <a:lnTo>
                  <a:pt x="4593" y="619"/>
                </a:lnTo>
                <a:lnTo>
                  <a:pt x="4593" y="413"/>
                </a:lnTo>
                <a:lnTo>
                  <a:pt x="4593" y="413"/>
                </a:lnTo>
                <a:lnTo>
                  <a:pt x="4593" y="413"/>
                </a:lnTo>
                <a:close/>
                <a:moveTo>
                  <a:pt x="3826" y="413"/>
                </a:moveTo>
                <a:lnTo>
                  <a:pt x="4593" y="413"/>
                </a:lnTo>
                <a:lnTo>
                  <a:pt x="4593" y="619"/>
                </a:lnTo>
                <a:lnTo>
                  <a:pt x="3826" y="619"/>
                </a:lnTo>
                <a:lnTo>
                  <a:pt x="3826" y="413"/>
                </a:lnTo>
                <a:lnTo>
                  <a:pt x="3826" y="413"/>
                </a:lnTo>
                <a:lnTo>
                  <a:pt x="3826" y="413"/>
                </a:lnTo>
                <a:close/>
                <a:moveTo>
                  <a:pt x="3061" y="413"/>
                </a:moveTo>
                <a:lnTo>
                  <a:pt x="3826" y="413"/>
                </a:lnTo>
                <a:lnTo>
                  <a:pt x="3826" y="619"/>
                </a:lnTo>
                <a:lnTo>
                  <a:pt x="3061" y="619"/>
                </a:lnTo>
                <a:lnTo>
                  <a:pt x="3061" y="413"/>
                </a:lnTo>
                <a:lnTo>
                  <a:pt x="3061" y="413"/>
                </a:lnTo>
                <a:lnTo>
                  <a:pt x="3061" y="413"/>
                </a:lnTo>
                <a:close/>
                <a:moveTo>
                  <a:pt x="2297" y="413"/>
                </a:moveTo>
                <a:lnTo>
                  <a:pt x="3061" y="413"/>
                </a:lnTo>
                <a:lnTo>
                  <a:pt x="3061" y="619"/>
                </a:lnTo>
                <a:lnTo>
                  <a:pt x="2297" y="619"/>
                </a:lnTo>
                <a:lnTo>
                  <a:pt x="2297" y="413"/>
                </a:lnTo>
                <a:lnTo>
                  <a:pt x="2297" y="413"/>
                </a:lnTo>
                <a:lnTo>
                  <a:pt x="2297" y="413"/>
                </a:lnTo>
                <a:close/>
                <a:moveTo>
                  <a:pt x="1532" y="413"/>
                </a:moveTo>
                <a:lnTo>
                  <a:pt x="2297" y="413"/>
                </a:lnTo>
                <a:lnTo>
                  <a:pt x="2297" y="619"/>
                </a:lnTo>
                <a:lnTo>
                  <a:pt x="1532" y="619"/>
                </a:lnTo>
                <a:lnTo>
                  <a:pt x="1532" y="413"/>
                </a:lnTo>
                <a:lnTo>
                  <a:pt x="1532" y="413"/>
                </a:lnTo>
                <a:lnTo>
                  <a:pt x="1532" y="413"/>
                </a:lnTo>
                <a:close/>
                <a:moveTo>
                  <a:pt x="764" y="413"/>
                </a:moveTo>
                <a:lnTo>
                  <a:pt x="1532" y="413"/>
                </a:lnTo>
                <a:lnTo>
                  <a:pt x="1532" y="619"/>
                </a:lnTo>
                <a:lnTo>
                  <a:pt x="764" y="619"/>
                </a:lnTo>
                <a:lnTo>
                  <a:pt x="764" y="413"/>
                </a:lnTo>
                <a:lnTo>
                  <a:pt x="764" y="413"/>
                </a:lnTo>
                <a:lnTo>
                  <a:pt x="764" y="413"/>
                </a:lnTo>
                <a:close/>
                <a:moveTo>
                  <a:pt x="0" y="413"/>
                </a:moveTo>
                <a:lnTo>
                  <a:pt x="764" y="413"/>
                </a:lnTo>
                <a:lnTo>
                  <a:pt x="764" y="619"/>
                </a:lnTo>
                <a:lnTo>
                  <a:pt x="0" y="619"/>
                </a:lnTo>
                <a:lnTo>
                  <a:pt x="0" y="413"/>
                </a:lnTo>
                <a:lnTo>
                  <a:pt x="0" y="413"/>
                </a:lnTo>
                <a:lnTo>
                  <a:pt x="0" y="413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6"/>
                </a:lnTo>
                <a:lnTo>
                  <a:pt x="4593" y="206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6"/>
                </a:lnTo>
                <a:lnTo>
                  <a:pt x="3826" y="206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6"/>
                </a:lnTo>
                <a:lnTo>
                  <a:pt x="3061" y="206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6"/>
                </a:lnTo>
                <a:lnTo>
                  <a:pt x="2297" y="206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6"/>
                </a:lnTo>
                <a:lnTo>
                  <a:pt x="1532" y="206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6"/>
                </a:lnTo>
                <a:lnTo>
                  <a:pt x="764" y="206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6"/>
                </a:lnTo>
                <a:lnTo>
                  <a:pt x="0" y="20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6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314325" y="4098925"/>
            <a:ext cx="8505826" cy="984250"/>
          </a:xfrm>
          <a:custGeom>
            <a:avLst/>
            <a:gdLst>
              <a:gd name="T0" fmla="*/ 5358 w 5358"/>
              <a:gd name="T1" fmla="*/ 413 h 620"/>
              <a:gd name="T2" fmla="*/ 4593 w 5358"/>
              <a:gd name="T3" fmla="*/ 620 h 620"/>
              <a:gd name="T4" fmla="*/ 4593 w 5358"/>
              <a:gd name="T5" fmla="*/ 413 h 620"/>
              <a:gd name="T6" fmla="*/ 3826 w 5358"/>
              <a:gd name="T7" fmla="*/ 413 h 620"/>
              <a:gd name="T8" fmla="*/ 4593 w 5358"/>
              <a:gd name="T9" fmla="*/ 620 h 620"/>
              <a:gd name="T10" fmla="*/ 3826 w 5358"/>
              <a:gd name="T11" fmla="*/ 413 h 620"/>
              <a:gd name="T12" fmla="*/ 3826 w 5358"/>
              <a:gd name="T13" fmla="*/ 413 h 620"/>
              <a:gd name="T14" fmla="*/ 3826 w 5358"/>
              <a:gd name="T15" fmla="*/ 413 h 620"/>
              <a:gd name="T16" fmla="*/ 3061 w 5358"/>
              <a:gd name="T17" fmla="*/ 620 h 620"/>
              <a:gd name="T18" fmla="*/ 3061 w 5358"/>
              <a:gd name="T19" fmla="*/ 413 h 620"/>
              <a:gd name="T20" fmla="*/ 2297 w 5358"/>
              <a:gd name="T21" fmla="*/ 413 h 620"/>
              <a:gd name="T22" fmla="*/ 3061 w 5358"/>
              <a:gd name="T23" fmla="*/ 620 h 620"/>
              <a:gd name="T24" fmla="*/ 2297 w 5358"/>
              <a:gd name="T25" fmla="*/ 413 h 620"/>
              <a:gd name="T26" fmla="*/ 2297 w 5358"/>
              <a:gd name="T27" fmla="*/ 413 h 620"/>
              <a:gd name="T28" fmla="*/ 2297 w 5358"/>
              <a:gd name="T29" fmla="*/ 413 h 620"/>
              <a:gd name="T30" fmla="*/ 1532 w 5358"/>
              <a:gd name="T31" fmla="*/ 620 h 620"/>
              <a:gd name="T32" fmla="*/ 1532 w 5358"/>
              <a:gd name="T33" fmla="*/ 413 h 620"/>
              <a:gd name="T34" fmla="*/ 764 w 5358"/>
              <a:gd name="T35" fmla="*/ 413 h 620"/>
              <a:gd name="T36" fmla="*/ 1532 w 5358"/>
              <a:gd name="T37" fmla="*/ 620 h 620"/>
              <a:gd name="T38" fmla="*/ 764 w 5358"/>
              <a:gd name="T39" fmla="*/ 413 h 620"/>
              <a:gd name="T40" fmla="*/ 764 w 5358"/>
              <a:gd name="T41" fmla="*/ 413 h 620"/>
              <a:gd name="T42" fmla="*/ 764 w 5358"/>
              <a:gd name="T43" fmla="*/ 413 h 620"/>
              <a:gd name="T44" fmla="*/ 0 w 5358"/>
              <a:gd name="T45" fmla="*/ 620 h 620"/>
              <a:gd name="T46" fmla="*/ 0 w 5358"/>
              <a:gd name="T47" fmla="*/ 413 h 620"/>
              <a:gd name="T48" fmla="*/ 4593 w 5358"/>
              <a:gd name="T49" fmla="*/ 0 h 620"/>
              <a:gd name="T50" fmla="*/ 5358 w 5358"/>
              <a:gd name="T51" fmla="*/ 207 h 620"/>
              <a:gd name="T52" fmla="*/ 4593 w 5358"/>
              <a:gd name="T53" fmla="*/ 0 h 620"/>
              <a:gd name="T54" fmla="*/ 4593 w 5358"/>
              <a:gd name="T55" fmla="*/ 0 h 620"/>
              <a:gd name="T56" fmla="*/ 4593 w 5358"/>
              <a:gd name="T57" fmla="*/ 0 h 620"/>
              <a:gd name="T58" fmla="*/ 3826 w 5358"/>
              <a:gd name="T59" fmla="*/ 207 h 620"/>
              <a:gd name="T60" fmla="*/ 3826 w 5358"/>
              <a:gd name="T61" fmla="*/ 0 h 620"/>
              <a:gd name="T62" fmla="*/ 3061 w 5358"/>
              <a:gd name="T63" fmla="*/ 0 h 620"/>
              <a:gd name="T64" fmla="*/ 3826 w 5358"/>
              <a:gd name="T65" fmla="*/ 207 h 620"/>
              <a:gd name="T66" fmla="*/ 3061 w 5358"/>
              <a:gd name="T67" fmla="*/ 0 h 620"/>
              <a:gd name="T68" fmla="*/ 3061 w 5358"/>
              <a:gd name="T69" fmla="*/ 0 h 620"/>
              <a:gd name="T70" fmla="*/ 3061 w 5358"/>
              <a:gd name="T71" fmla="*/ 0 h 620"/>
              <a:gd name="T72" fmla="*/ 2297 w 5358"/>
              <a:gd name="T73" fmla="*/ 207 h 620"/>
              <a:gd name="T74" fmla="*/ 2297 w 5358"/>
              <a:gd name="T75" fmla="*/ 0 h 620"/>
              <a:gd name="T76" fmla="*/ 1532 w 5358"/>
              <a:gd name="T77" fmla="*/ 0 h 620"/>
              <a:gd name="T78" fmla="*/ 2297 w 5358"/>
              <a:gd name="T79" fmla="*/ 207 h 620"/>
              <a:gd name="T80" fmla="*/ 1532 w 5358"/>
              <a:gd name="T81" fmla="*/ 0 h 620"/>
              <a:gd name="T82" fmla="*/ 1532 w 5358"/>
              <a:gd name="T83" fmla="*/ 0 h 620"/>
              <a:gd name="T84" fmla="*/ 1532 w 5358"/>
              <a:gd name="T85" fmla="*/ 0 h 620"/>
              <a:gd name="T86" fmla="*/ 764 w 5358"/>
              <a:gd name="T87" fmla="*/ 207 h 620"/>
              <a:gd name="T88" fmla="*/ 764 w 5358"/>
              <a:gd name="T89" fmla="*/ 0 h 620"/>
              <a:gd name="T90" fmla="*/ 0 w 5358"/>
              <a:gd name="T91" fmla="*/ 0 h 620"/>
              <a:gd name="T92" fmla="*/ 764 w 5358"/>
              <a:gd name="T93" fmla="*/ 207 h 620"/>
              <a:gd name="T94" fmla="*/ 0 w 5358"/>
              <a:gd name="T95" fmla="*/ 0 h 620"/>
              <a:gd name="T96" fmla="*/ 0 w 5358"/>
              <a:gd name="T9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8" h="620">
                <a:moveTo>
                  <a:pt x="4593" y="413"/>
                </a:moveTo>
                <a:lnTo>
                  <a:pt x="5358" y="413"/>
                </a:lnTo>
                <a:lnTo>
                  <a:pt x="5358" y="620"/>
                </a:lnTo>
                <a:lnTo>
                  <a:pt x="4593" y="620"/>
                </a:lnTo>
                <a:lnTo>
                  <a:pt x="4593" y="413"/>
                </a:lnTo>
                <a:lnTo>
                  <a:pt x="4593" y="413"/>
                </a:lnTo>
                <a:lnTo>
                  <a:pt x="4593" y="413"/>
                </a:lnTo>
                <a:close/>
                <a:moveTo>
                  <a:pt x="3826" y="413"/>
                </a:moveTo>
                <a:lnTo>
                  <a:pt x="4593" y="413"/>
                </a:lnTo>
                <a:lnTo>
                  <a:pt x="4593" y="620"/>
                </a:lnTo>
                <a:lnTo>
                  <a:pt x="3826" y="620"/>
                </a:lnTo>
                <a:lnTo>
                  <a:pt x="3826" y="413"/>
                </a:lnTo>
                <a:lnTo>
                  <a:pt x="3826" y="413"/>
                </a:lnTo>
                <a:lnTo>
                  <a:pt x="3826" y="413"/>
                </a:lnTo>
                <a:close/>
                <a:moveTo>
                  <a:pt x="3061" y="413"/>
                </a:moveTo>
                <a:lnTo>
                  <a:pt x="3826" y="413"/>
                </a:lnTo>
                <a:lnTo>
                  <a:pt x="3826" y="620"/>
                </a:lnTo>
                <a:lnTo>
                  <a:pt x="3061" y="620"/>
                </a:lnTo>
                <a:lnTo>
                  <a:pt x="3061" y="413"/>
                </a:lnTo>
                <a:lnTo>
                  <a:pt x="3061" y="413"/>
                </a:lnTo>
                <a:lnTo>
                  <a:pt x="3061" y="413"/>
                </a:lnTo>
                <a:close/>
                <a:moveTo>
                  <a:pt x="2297" y="413"/>
                </a:moveTo>
                <a:lnTo>
                  <a:pt x="3061" y="413"/>
                </a:lnTo>
                <a:lnTo>
                  <a:pt x="3061" y="620"/>
                </a:lnTo>
                <a:lnTo>
                  <a:pt x="2297" y="620"/>
                </a:lnTo>
                <a:lnTo>
                  <a:pt x="2297" y="413"/>
                </a:lnTo>
                <a:lnTo>
                  <a:pt x="2297" y="413"/>
                </a:lnTo>
                <a:lnTo>
                  <a:pt x="2297" y="413"/>
                </a:lnTo>
                <a:close/>
                <a:moveTo>
                  <a:pt x="1532" y="413"/>
                </a:moveTo>
                <a:lnTo>
                  <a:pt x="2297" y="413"/>
                </a:lnTo>
                <a:lnTo>
                  <a:pt x="2297" y="620"/>
                </a:lnTo>
                <a:lnTo>
                  <a:pt x="1532" y="620"/>
                </a:lnTo>
                <a:lnTo>
                  <a:pt x="1532" y="413"/>
                </a:lnTo>
                <a:lnTo>
                  <a:pt x="1532" y="413"/>
                </a:lnTo>
                <a:lnTo>
                  <a:pt x="1532" y="413"/>
                </a:lnTo>
                <a:close/>
                <a:moveTo>
                  <a:pt x="764" y="413"/>
                </a:moveTo>
                <a:lnTo>
                  <a:pt x="1532" y="413"/>
                </a:lnTo>
                <a:lnTo>
                  <a:pt x="1532" y="620"/>
                </a:lnTo>
                <a:lnTo>
                  <a:pt x="764" y="620"/>
                </a:lnTo>
                <a:lnTo>
                  <a:pt x="764" y="413"/>
                </a:lnTo>
                <a:lnTo>
                  <a:pt x="764" y="413"/>
                </a:lnTo>
                <a:lnTo>
                  <a:pt x="764" y="413"/>
                </a:lnTo>
                <a:close/>
                <a:moveTo>
                  <a:pt x="0" y="413"/>
                </a:moveTo>
                <a:lnTo>
                  <a:pt x="764" y="413"/>
                </a:lnTo>
                <a:lnTo>
                  <a:pt x="764" y="620"/>
                </a:lnTo>
                <a:lnTo>
                  <a:pt x="0" y="620"/>
                </a:lnTo>
                <a:lnTo>
                  <a:pt x="0" y="413"/>
                </a:lnTo>
                <a:lnTo>
                  <a:pt x="0" y="413"/>
                </a:lnTo>
                <a:lnTo>
                  <a:pt x="0" y="413"/>
                </a:lnTo>
                <a:close/>
                <a:moveTo>
                  <a:pt x="4593" y="0"/>
                </a:moveTo>
                <a:lnTo>
                  <a:pt x="5358" y="0"/>
                </a:lnTo>
                <a:lnTo>
                  <a:pt x="5358" y="207"/>
                </a:lnTo>
                <a:lnTo>
                  <a:pt x="4593" y="207"/>
                </a:lnTo>
                <a:lnTo>
                  <a:pt x="4593" y="0"/>
                </a:lnTo>
                <a:lnTo>
                  <a:pt x="4593" y="0"/>
                </a:lnTo>
                <a:lnTo>
                  <a:pt x="4593" y="0"/>
                </a:lnTo>
                <a:close/>
                <a:moveTo>
                  <a:pt x="3826" y="0"/>
                </a:moveTo>
                <a:lnTo>
                  <a:pt x="4593" y="0"/>
                </a:lnTo>
                <a:lnTo>
                  <a:pt x="4593" y="207"/>
                </a:lnTo>
                <a:lnTo>
                  <a:pt x="3826" y="207"/>
                </a:lnTo>
                <a:lnTo>
                  <a:pt x="3826" y="0"/>
                </a:lnTo>
                <a:lnTo>
                  <a:pt x="3826" y="0"/>
                </a:lnTo>
                <a:lnTo>
                  <a:pt x="3826" y="0"/>
                </a:lnTo>
                <a:close/>
                <a:moveTo>
                  <a:pt x="3061" y="0"/>
                </a:moveTo>
                <a:lnTo>
                  <a:pt x="3826" y="0"/>
                </a:lnTo>
                <a:lnTo>
                  <a:pt x="3826" y="207"/>
                </a:lnTo>
                <a:lnTo>
                  <a:pt x="3061" y="207"/>
                </a:lnTo>
                <a:lnTo>
                  <a:pt x="3061" y="0"/>
                </a:lnTo>
                <a:lnTo>
                  <a:pt x="3061" y="0"/>
                </a:lnTo>
                <a:lnTo>
                  <a:pt x="3061" y="0"/>
                </a:lnTo>
                <a:close/>
                <a:moveTo>
                  <a:pt x="2297" y="0"/>
                </a:moveTo>
                <a:lnTo>
                  <a:pt x="3061" y="0"/>
                </a:lnTo>
                <a:lnTo>
                  <a:pt x="3061" y="207"/>
                </a:lnTo>
                <a:lnTo>
                  <a:pt x="2297" y="207"/>
                </a:lnTo>
                <a:lnTo>
                  <a:pt x="2297" y="0"/>
                </a:lnTo>
                <a:lnTo>
                  <a:pt x="2297" y="0"/>
                </a:lnTo>
                <a:lnTo>
                  <a:pt x="2297" y="0"/>
                </a:lnTo>
                <a:close/>
                <a:moveTo>
                  <a:pt x="1532" y="0"/>
                </a:moveTo>
                <a:lnTo>
                  <a:pt x="2297" y="0"/>
                </a:lnTo>
                <a:lnTo>
                  <a:pt x="2297" y="207"/>
                </a:lnTo>
                <a:lnTo>
                  <a:pt x="1532" y="207"/>
                </a:lnTo>
                <a:lnTo>
                  <a:pt x="1532" y="0"/>
                </a:lnTo>
                <a:lnTo>
                  <a:pt x="1532" y="0"/>
                </a:lnTo>
                <a:lnTo>
                  <a:pt x="1532" y="0"/>
                </a:lnTo>
                <a:close/>
                <a:moveTo>
                  <a:pt x="764" y="0"/>
                </a:moveTo>
                <a:lnTo>
                  <a:pt x="1532" y="0"/>
                </a:lnTo>
                <a:lnTo>
                  <a:pt x="1532" y="207"/>
                </a:lnTo>
                <a:lnTo>
                  <a:pt x="764" y="207"/>
                </a:lnTo>
                <a:lnTo>
                  <a:pt x="764" y="0"/>
                </a:lnTo>
                <a:lnTo>
                  <a:pt x="764" y="0"/>
                </a:lnTo>
                <a:lnTo>
                  <a:pt x="764" y="0"/>
                </a:lnTo>
                <a:close/>
                <a:moveTo>
                  <a:pt x="0" y="0"/>
                </a:moveTo>
                <a:lnTo>
                  <a:pt x="764" y="0"/>
                </a:lnTo>
                <a:lnTo>
                  <a:pt x="764" y="207"/>
                </a:lnTo>
                <a:lnTo>
                  <a:pt x="0" y="20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746375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6388101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7605713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536700" y="3771900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V="1">
            <a:off x="2746375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22"/>
          <p:cNvSpPr>
            <a:spLocks/>
          </p:cNvSpPr>
          <p:nvPr/>
        </p:nvSpPr>
        <p:spPr bwMode="auto">
          <a:xfrm>
            <a:off x="5183188" y="3771900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V="1">
            <a:off x="6388101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7605713" y="3771900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V="1">
            <a:off x="7605713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6700" y="4098925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 flipV="1">
            <a:off x="2746375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5183188" y="4098925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 flipV="1">
            <a:off x="6388101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>
            <a:off x="7605713" y="4098925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V="1">
            <a:off x="7605713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32"/>
          <p:cNvSpPr>
            <a:spLocks/>
          </p:cNvSpPr>
          <p:nvPr/>
        </p:nvSpPr>
        <p:spPr bwMode="auto">
          <a:xfrm>
            <a:off x="1536700" y="4427537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V="1">
            <a:off x="2746375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5183188" y="4427537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 flipV="1">
            <a:off x="6388101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7605713" y="4427537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 flipV="1">
            <a:off x="7605713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38"/>
          <p:cNvSpPr>
            <a:spLocks/>
          </p:cNvSpPr>
          <p:nvPr/>
        </p:nvSpPr>
        <p:spPr bwMode="auto">
          <a:xfrm>
            <a:off x="1536700" y="4754562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 flipV="1">
            <a:off x="2746375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0"/>
          <p:cNvSpPr>
            <a:spLocks/>
          </p:cNvSpPr>
          <p:nvPr/>
        </p:nvSpPr>
        <p:spPr bwMode="auto">
          <a:xfrm>
            <a:off x="5183188" y="4754562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6388101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>
            <a:off x="7605713" y="4754562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7605713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44"/>
          <p:cNvSpPr>
            <a:spLocks/>
          </p:cNvSpPr>
          <p:nvPr/>
        </p:nvSpPr>
        <p:spPr bwMode="auto">
          <a:xfrm>
            <a:off x="1536700" y="5083175"/>
            <a:ext cx="2424113" cy="0"/>
          </a:xfrm>
          <a:custGeom>
            <a:avLst/>
            <a:gdLst>
              <a:gd name="T0" fmla="*/ 0 w 1527"/>
              <a:gd name="T1" fmla="*/ 762 w 1527"/>
              <a:gd name="T2" fmla="*/ 1527 w 152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7">
                <a:moveTo>
                  <a:pt x="0" y="0"/>
                </a:moveTo>
                <a:lnTo>
                  <a:pt x="762" y="0"/>
                </a:lnTo>
                <a:lnTo>
                  <a:pt x="1527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V="1">
            <a:off x="2746375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Freeform 46"/>
          <p:cNvSpPr>
            <a:spLocks/>
          </p:cNvSpPr>
          <p:nvPr/>
        </p:nvSpPr>
        <p:spPr bwMode="auto">
          <a:xfrm>
            <a:off x="5183188" y="5083175"/>
            <a:ext cx="2422525" cy="0"/>
          </a:xfrm>
          <a:custGeom>
            <a:avLst/>
            <a:gdLst>
              <a:gd name="T0" fmla="*/ 0 w 1526"/>
              <a:gd name="T1" fmla="*/ 759 w 1526"/>
              <a:gd name="T2" fmla="*/ 1526 w 15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26">
                <a:moveTo>
                  <a:pt x="0" y="0"/>
                </a:moveTo>
                <a:lnTo>
                  <a:pt x="759" y="0"/>
                </a:lnTo>
                <a:lnTo>
                  <a:pt x="1526" y="0"/>
                </a:lnTo>
              </a:path>
            </a:pathLst>
          </a:cu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V="1">
            <a:off x="6388101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>
            <a:off x="7605713" y="5083175"/>
            <a:ext cx="1214438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 flipV="1">
            <a:off x="7605713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314325" y="3771900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>
            <a:off x="314325" y="409892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Line 53"/>
          <p:cNvSpPr>
            <a:spLocks noChangeShapeType="1"/>
          </p:cNvSpPr>
          <p:nvPr/>
        </p:nvSpPr>
        <p:spPr bwMode="auto">
          <a:xfrm>
            <a:off x="314325" y="4427537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>
            <a:off x="314325" y="4754562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V="1">
            <a:off x="3960813" y="2779713"/>
            <a:ext cx="0" cy="668338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3960813" y="3771900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 flipV="1">
            <a:off x="3960813" y="3776662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3960813" y="409892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 flipV="1">
            <a:off x="3960813" y="4103687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3960813" y="4427537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 flipV="1">
            <a:off x="3960813" y="4432300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3960813" y="4754562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3960813" y="4759325"/>
            <a:ext cx="0" cy="314325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>
            <a:off x="3960813" y="508317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3960813" y="5087937"/>
            <a:ext cx="0" cy="322263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>
            <a:off x="314325" y="5083175"/>
            <a:ext cx="1204913" cy="0"/>
          </a:xfrm>
          <a:prstGeom prst="line">
            <a:avLst/>
          </a:prstGeom>
          <a:noFill/>
          <a:ln w="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V="1">
            <a:off x="1527175" y="2774951"/>
            <a:ext cx="0" cy="6826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V="1">
            <a:off x="1527175" y="3771900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V="1">
            <a:off x="1527175" y="4098925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 flipV="1">
            <a:off x="1527175" y="4427537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Line 75"/>
          <p:cNvSpPr>
            <a:spLocks noChangeShapeType="1"/>
          </p:cNvSpPr>
          <p:nvPr/>
        </p:nvSpPr>
        <p:spPr bwMode="auto">
          <a:xfrm flipV="1">
            <a:off x="1527175" y="4754562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" name="Line 76"/>
          <p:cNvSpPr>
            <a:spLocks noChangeShapeType="1"/>
          </p:cNvSpPr>
          <p:nvPr/>
        </p:nvSpPr>
        <p:spPr bwMode="auto">
          <a:xfrm flipV="1">
            <a:off x="1527175" y="5083175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V="1">
            <a:off x="5173663" y="2774951"/>
            <a:ext cx="0" cy="6826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V="1">
            <a:off x="5173663" y="3771900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 flipV="1">
            <a:off x="5173663" y="4098925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 flipV="1">
            <a:off x="5173663" y="4427537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 flipV="1">
            <a:off x="5173663" y="4754562"/>
            <a:ext cx="0" cy="328613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 flipV="1">
            <a:off x="5173663" y="5083175"/>
            <a:ext cx="0" cy="327025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Rectangle 97"/>
          <p:cNvSpPr>
            <a:spLocks noChangeArrowheads="1"/>
          </p:cNvSpPr>
          <p:nvPr/>
        </p:nvSpPr>
        <p:spPr bwMode="auto">
          <a:xfrm>
            <a:off x="641350" y="2854326"/>
            <a:ext cx="7445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Quantity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98"/>
          <p:cNvSpPr>
            <a:spLocks noChangeArrowheads="1"/>
          </p:cNvSpPr>
          <p:nvPr/>
        </p:nvSpPr>
        <p:spPr bwMode="auto">
          <a:xfrm>
            <a:off x="530225" y="3049588"/>
            <a:ext cx="10064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of plantains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auto">
          <a:xfrm>
            <a:off x="1670311" y="2952751"/>
            <a:ext cx="10760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Total revenue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15"/>
          <p:cNvSpPr>
            <a:spLocks noChangeArrowheads="1"/>
          </p:cNvSpPr>
          <p:nvPr/>
        </p:nvSpPr>
        <p:spPr bwMode="auto">
          <a:xfrm>
            <a:off x="2971800" y="2952751"/>
            <a:ext cx="77950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Total cost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25"/>
          <p:cNvSpPr>
            <a:spLocks noChangeArrowheads="1"/>
          </p:cNvSpPr>
          <p:nvPr/>
        </p:nvSpPr>
        <p:spPr bwMode="auto">
          <a:xfrm>
            <a:off x="4384356" y="2952751"/>
            <a:ext cx="49530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Profit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ectangle 135"/>
          <p:cNvSpPr>
            <a:spLocks noChangeArrowheads="1"/>
          </p:cNvSpPr>
          <p:nvPr/>
        </p:nvSpPr>
        <p:spPr bwMode="auto">
          <a:xfrm>
            <a:off x="5475288" y="2819400"/>
            <a:ext cx="7572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136"/>
          <p:cNvSpPr>
            <a:spLocks noChangeArrowheads="1"/>
          </p:cNvSpPr>
          <p:nvPr/>
        </p:nvSpPr>
        <p:spPr bwMode="auto">
          <a:xfrm>
            <a:off x="5510213" y="3014662"/>
            <a:ext cx="7175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revenue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46"/>
          <p:cNvSpPr>
            <a:spLocks noChangeArrowheads="1"/>
          </p:cNvSpPr>
          <p:nvPr/>
        </p:nvSpPr>
        <p:spPr bwMode="auto">
          <a:xfrm>
            <a:off x="6639644" y="2854295"/>
            <a:ext cx="6876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cost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156"/>
          <p:cNvSpPr>
            <a:spLocks noChangeArrowheads="1"/>
          </p:cNvSpPr>
          <p:nvPr/>
        </p:nvSpPr>
        <p:spPr bwMode="auto">
          <a:xfrm>
            <a:off x="7899720" y="2852777"/>
            <a:ext cx="6876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Marginal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profit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166"/>
          <p:cNvSpPr>
            <a:spLocks noChangeArrowheads="1"/>
          </p:cNvSpPr>
          <p:nvPr/>
        </p:nvSpPr>
        <p:spPr bwMode="auto">
          <a:xfrm>
            <a:off x="876300" y="385603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167"/>
          <p:cNvSpPr>
            <a:spLocks noChangeArrowheads="1"/>
          </p:cNvSpPr>
          <p:nvPr/>
        </p:nvSpPr>
        <p:spPr bwMode="auto">
          <a:xfrm>
            <a:off x="2076450" y="385603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169"/>
          <p:cNvSpPr>
            <a:spLocks noChangeArrowheads="1"/>
          </p:cNvSpPr>
          <p:nvPr/>
        </p:nvSpPr>
        <p:spPr bwMode="auto">
          <a:xfrm>
            <a:off x="3167063" y="3856037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171"/>
          <p:cNvSpPr>
            <a:spLocks noChangeArrowheads="1"/>
          </p:cNvSpPr>
          <p:nvPr/>
        </p:nvSpPr>
        <p:spPr bwMode="auto">
          <a:xfrm>
            <a:off x="4343400" y="3856037"/>
            <a:ext cx="2420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-40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172"/>
          <p:cNvSpPr>
            <a:spLocks noChangeArrowheads="1"/>
          </p:cNvSpPr>
          <p:nvPr/>
        </p:nvSpPr>
        <p:spPr bwMode="auto">
          <a:xfrm>
            <a:off x="4572000" y="385603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173"/>
          <p:cNvSpPr>
            <a:spLocks noChangeArrowheads="1"/>
          </p:cNvSpPr>
          <p:nvPr/>
        </p:nvSpPr>
        <p:spPr bwMode="auto">
          <a:xfrm>
            <a:off x="5665788" y="3856037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174"/>
          <p:cNvSpPr>
            <a:spLocks noChangeArrowheads="1"/>
          </p:cNvSpPr>
          <p:nvPr/>
        </p:nvSpPr>
        <p:spPr bwMode="auto">
          <a:xfrm>
            <a:off x="5867400" y="385603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175"/>
          <p:cNvSpPr>
            <a:spLocks noChangeArrowheads="1"/>
          </p:cNvSpPr>
          <p:nvPr/>
        </p:nvSpPr>
        <p:spPr bwMode="auto">
          <a:xfrm>
            <a:off x="6937376" y="385603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500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177"/>
          <p:cNvSpPr>
            <a:spLocks noChangeArrowheads="1"/>
          </p:cNvSpPr>
          <p:nvPr/>
        </p:nvSpPr>
        <p:spPr bwMode="auto">
          <a:xfrm>
            <a:off x="8115301" y="3856037"/>
            <a:ext cx="3492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300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ctangle 178"/>
          <p:cNvSpPr>
            <a:spLocks noChangeArrowheads="1"/>
          </p:cNvSpPr>
          <p:nvPr/>
        </p:nvSpPr>
        <p:spPr bwMode="auto">
          <a:xfrm>
            <a:off x="876300" y="418306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179"/>
          <p:cNvSpPr>
            <a:spLocks noChangeArrowheads="1"/>
          </p:cNvSpPr>
          <p:nvPr/>
        </p:nvSpPr>
        <p:spPr bwMode="auto">
          <a:xfrm>
            <a:off x="1970088" y="4183062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181"/>
          <p:cNvSpPr>
            <a:spLocks noChangeArrowheads="1"/>
          </p:cNvSpPr>
          <p:nvPr/>
        </p:nvSpPr>
        <p:spPr bwMode="auto">
          <a:xfrm>
            <a:off x="3167063" y="418306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Rectangle 183"/>
          <p:cNvSpPr>
            <a:spLocks noChangeArrowheads="1"/>
          </p:cNvSpPr>
          <p:nvPr/>
        </p:nvSpPr>
        <p:spPr bwMode="auto">
          <a:xfrm>
            <a:off x="4343400" y="4183062"/>
            <a:ext cx="2420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-20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184"/>
          <p:cNvSpPr>
            <a:spLocks noChangeArrowheads="1"/>
          </p:cNvSpPr>
          <p:nvPr/>
        </p:nvSpPr>
        <p:spPr bwMode="auto">
          <a:xfrm>
            <a:off x="4572000" y="418306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Rectangle 185"/>
          <p:cNvSpPr>
            <a:spLocks noChangeArrowheads="1"/>
          </p:cNvSpPr>
          <p:nvPr/>
        </p:nvSpPr>
        <p:spPr bwMode="auto">
          <a:xfrm>
            <a:off x="5665788" y="4183062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Rectangle 186"/>
          <p:cNvSpPr>
            <a:spLocks noChangeArrowheads="1"/>
          </p:cNvSpPr>
          <p:nvPr/>
        </p:nvSpPr>
        <p:spPr bwMode="auto">
          <a:xfrm>
            <a:off x="5856287" y="418306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Rectangle 187"/>
          <p:cNvSpPr>
            <a:spLocks noChangeArrowheads="1"/>
          </p:cNvSpPr>
          <p:nvPr/>
        </p:nvSpPr>
        <p:spPr bwMode="auto">
          <a:xfrm>
            <a:off x="6937376" y="4183062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Rectangle 189"/>
          <p:cNvSpPr>
            <a:spLocks noChangeArrowheads="1"/>
          </p:cNvSpPr>
          <p:nvPr/>
        </p:nvSpPr>
        <p:spPr bwMode="auto">
          <a:xfrm>
            <a:off x="8115301" y="4183062"/>
            <a:ext cx="3492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Rectangle 191"/>
          <p:cNvSpPr>
            <a:spLocks noChangeArrowheads="1"/>
          </p:cNvSpPr>
          <p:nvPr/>
        </p:nvSpPr>
        <p:spPr bwMode="auto">
          <a:xfrm>
            <a:off x="4343400" y="4506912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-200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Rectangle 193"/>
          <p:cNvSpPr>
            <a:spLocks noChangeArrowheads="1"/>
          </p:cNvSpPr>
          <p:nvPr/>
        </p:nvSpPr>
        <p:spPr bwMode="auto">
          <a:xfrm>
            <a:off x="5665788" y="4506912"/>
            <a:ext cx="2651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Rectangle 194"/>
          <p:cNvSpPr>
            <a:spLocks noChangeArrowheads="1"/>
          </p:cNvSpPr>
          <p:nvPr/>
        </p:nvSpPr>
        <p:spPr bwMode="auto">
          <a:xfrm>
            <a:off x="5846762" y="4506912"/>
            <a:ext cx="1730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Rectangle 195"/>
          <p:cNvSpPr>
            <a:spLocks noChangeArrowheads="1"/>
          </p:cNvSpPr>
          <p:nvPr/>
        </p:nvSpPr>
        <p:spPr bwMode="auto">
          <a:xfrm>
            <a:off x="6937376" y="4506912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Rectangle 197"/>
          <p:cNvSpPr>
            <a:spLocks noChangeArrowheads="1"/>
          </p:cNvSpPr>
          <p:nvPr/>
        </p:nvSpPr>
        <p:spPr bwMode="auto">
          <a:xfrm>
            <a:off x="8285162" y="4506912"/>
            <a:ext cx="1730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Rectangle 198"/>
          <p:cNvSpPr>
            <a:spLocks noChangeArrowheads="1"/>
          </p:cNvSpPr>
          <p:nvPr/>
        </p:nvSpPr>
        <p:spPr bwMode="auto">
          <a:xfrm>
            <a:off x="876300" y="484028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angle 199"/>
          <p:cNvSpPr>
            <a:spLocks noChangeArrowheads="1"/>
          </p:cNvSpPr>
          <p:nvPr/>
        </p:nvSpPr>
        <p:spPr bwMode="auto">
          <a:xfrm>
            <a:off x="1970088" y="48402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3,200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Rectangle 201"/>
          <p:cNvSpPr>
            <a:spLocks noChangeArrowheads="1"/>
          </p:cNvSpPr>
          <p:nvPr/>
        </p:nvSpPr>
        <p:spPr bwMode="auto">
          <a:xfrm>
            <a:off x="3167063" y="4840287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3,600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Rectangle 203"/>
          <p:cNvSpPr>
            <a:spLocks noChangeArrowheads="1"/>
          </p:cNvSpPr>
          <p:nvPr/>
        </p:nvSpPr>
        <p:spPr bwMode="auto">
          <a:xfrm>
            <a:off x="4343400" y="4840287"/>
            <a:ext cx="2420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-40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Rectangle 204"/>
          <p:cNvSpPr>
            <a:spLocks noChangeArrowheads="1"/>
          </p:cNvSpPr>
          <p:nvPr/>
        </p:nvSpPr>
        <p:spPr bwMode="auto">
          <a:xfrm>
            <a:off x="4572000" y="484028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06"/>
          <p:cNvSpPr>
            <a:spLocks noChangeArrowheads="1"/>
          </p:cNvSpPr>
          <p:nvPr/>
        </p:nvSpPr>
        <p:spPr bwMode="auto">
          <a:xfrm>
            <a:off x="5665788" y="4840287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07"/>
          <p:cNvSpPr>
            <a:spLocks noChangeArrowheads="1"/>
          </p:cNvSpPr>
          <p:nvPr/>
        </p:nvSpPr>
        <p:spPr bwMode="auto">
          <a:xfrm>
            <a:off x="5856287" y="4840287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8"/>
          <p:cNvSpPr>
            <a:spLocks noChangeArrowheads="1"/>
          </p:cNvSpPr>
          <p:nvPr/>
        </p:nvSpPr>
        <p:spPr bwMode="auto">
          <a:xfrm>
            <a:off x="6831013" y="4840287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10"/>
          <p:cNvSpPr>
            <a:spLocks noChangeArrowheads="1"/>
          </p:cNvSpPr>
          <p:nvPr/>
        </p:nvSpPr>
        <p:spPr bwMode="auto">
          <a:xfrm>
            <a:off x="8120063" y="4840287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10202"/>
                </a:solidFill>
                <a:latin typeface="Univers LT Std 57 Cn" charset="0"/>
                <a:cs typeface="Arial" pitchFamily="34" charset="0"/>
              </a:rPr>
              <a:t>-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1"/>
          <p:cNvSpPr>
            <a:spLocks noChangeArrowheads="1"/>
          </p:cNvSpPr>
          <p:nvPr/>
        </p:nvSpPr>
        <p:spPr bwMode="auto">
          <a:xfrm>
            <a:off x="876300" y="516731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12"/>
          <p:cNvSpPr>
            <a:spLocks noChangeArrowheads="1"/>
          </p:cNvSpPr>
          <p:nvPr/>
        </p:nvSpPr>
        <p:spPr bwMode="auto">
          <a:xfrm>
            <a:off x="1970088" y="5167312"/>
            <a:ext cx="4183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4,000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14"/>
          <p:cNvSpPr>
            <a:spLocks noChangeArrowheads="1"/>
          </p:cNvSpPr>
          <p:nvPr/>
        </p:nvSpPr>
        <p:spPr bwMode="auto">
          <a:xfrm>
            <a:off x="3167063" y="516731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4,800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16"/>
          <p:cNvSpPr>
            <a:spLocks noChangeArrowheads="1"/>
          </p:cNvSpPr>
          <p:nvPr/>
        </p:nvSpPr>
        <p:spPr bwMode="auto">
          <a:xfrm>
            <a:off x="4343400" y="5167312"/>
            <a:ext cx="2420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217"/>
          <p:cNvSpPr>
            <a:spLocks noChangeArrowheads="1"/>
          </p:cNvSpPr>
          <p:nvPr/>
        </p:nvSpPr>
        <p:spPr bwMode="auto">
          <a:xfrm>
            <a:off x="4572000" y="516731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18"/>
          <p:cNvSpPr>
            <a:spLocks noChangeArrowheads="1"/>
          </p:cNvSpPr>
          <p:nvPr/>
        </p:nvSpPr>
        <p:spPr bwMode="auto">
          <a:xfrm>
            <a:off x="5665788" y="5167312"/>
            <a:ext cx="2571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80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9"/>
          <p:cNvSpPr>
            <a:spLocks noChangeArrowheads="1"/>
          </p:cNvSpPr>
          <p:nvPr/>
        </p:nvSpPr>
        <p:spPr bwMode="auto">
          <a:xfrm>
            <a:off x="5856287" y="5167312"/>
            <a:ext cx="163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20"/>
          <p:cNvSpPr>
            <a:spLocks noChangeArrowheads="1"/>
          </p:cNvSpPr>
          <p:nvPr/>
        </p:nvSpPr>
        <p:spPr bwMode="auto">
          <a:xfrm>
            <a:off x="6831013" y="5167312"/>
            <a:ext cx="487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1,200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2"/>
          <p:cNvSpPr>
            <a:spLocks noChangeArrowheads="1"/>
          </p:cNvSpPr>
          <p:nvPr/>
        </p:nvSpPr>
        <p:spPr bwMode="auto">
          <a:xfrm>
            <a:off x="8120063" y="5167312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57 Cn" charset="0"/>
                <a:cs typeface="Arial" pitchFamily="34" charset="0"/>
              </a:rPr>
              <a:t>-400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4221163" y="4471987"/>
            <a:ext cx="603250" cy="230188"/>
          </a:xfrm>
          <a:custGeom>
            <a:avLst/>
            <a:gdLst>
              <a:gd name="T0" fmla="*/ 190 w 380"/>
              <a:gd name="T1" fmla="*/ 145 h 145"/>
              <a:gd name="T2" fmla="*/ 190 w 380"/>
              <a:gd name="T3" fmla="*/ 145 h 145"/>
              <a:gd name="T4" fmla="*/ 229 w 380"/>
              <a:gd name="T5" fmla="*/ 145 h 145"/>
              <a:gd name="T6" fmla="*/ 263 w 380"/>
              <a:gd name="T7" fmla="*/ 139 h 145"/>
              <a:gd name="T8" fmla="*/ 296 w 380"/>
              <a:gd name="T9" fmla="*/ 134 h 145"/>
              <a:gd name="T10" fmla="*/ 324 w 380"/>
              <a:gd name="T11" fmla="*/ 125 h 145"/>
              <a:gd name="T12" fmla="*/ 346 w 380"/>
              <a:gd name="T13" fmla="*/ 114 h 145"/>
              <a:gd name="T14" fmla="*/ 366 w 380"/>
              <a:gd name="T15" fmla="*/ 100 h 145"/>
              <a:gd name="T16" fmla="*/ 377 w 380"/>
              <a:gd name="T17" fmla="*/ 86 h 145"/>
              <a:gd name="T18" fmla="*/ 380 w 380"/>
              <a:gd name="T19" fmla="*/ 81 h 145"/>
              <a:gd name="T20" fmla="*/ 380 w 380"/>
              <a:gd name="T21" fmla="*/ 72 h 145"/>
              <a:gd name="T22" fmla="*/ 380 w 380"/>
              <a:gd name="T23" fmla="*/ 72 h 145"/>
              <a:gd name="T24" fmla="*/ 380 w 380"/>
              <a:gd name="T25" fmla="*/ 67 h 145"/>
              <a:gd name="T26" fmla="*/ 377 w 380"/>
              <a:gd name="T27" fmla="*/ 58 h 145"/>
              <a:gd name="T28" fmla="*/ 366 w 380"/>
              <a:gd name="T29" fmla="*/ 44 h 145"/>
              <a:gd name="T30" fmla="*/ 346 w 380"/>
              <a:gd name="T31" fmla="*/ 33 h 145"/>
              <a:gd name="T32" fmla="*/ 324 w 380"/>
              <a:gd name="T33" fmla="*/ 22 h 145"/>
              <a:gd name="T34" fmla="*/ 296 w 380"/>
              <a:gd name="T35" fmla="*/ 14 h 145"/>
              <a:gd name="T36" fmla="*/ 263 w 380"/>
              <a:gd name="T37" fmla="*/ 5 h 145"/>
              <a:gd name="T38" fmla="*/ 229 w 380"/>
              <a:gd name="T39" fmla="*/ 3 h 145"/>
              <a:gd name="T40" fmla="*/ 190 w 380"/>
              <a:gd name="T41" fmla="*/ 0 h 145"/>
              <a:gd name="T42" fmla="*/ 190 w 380"/>
              <a:gd name="T43" fmla="*/ 0 h 145"/>
              <a:gd name="T44" fmla="*/ 151 w 380"/>
              <a:gd name="T45" fmla="*/ 3 h 145"/>
              <a:gd name="T46" fmla="*/ 117 w 380"/>
              <a:gd name="T47" fmla="*/ 5 h 145"/>
              <a:gd name="T48" fmla="*/ 84 w 380"/>
              <a:gd name="T49" fmla="*/ 14 h 145"/>
              <a:gd name="T50" fmla="*/ 56 w 380"/>
              <a:gd name="T51" fmla="*/ 22 h 145"/>
              <a:gd name="T52" fmla="*/ 34 w 380"/>
              <a:gd name="T53" fmla="*/ 33 h 145"/>
              <a:gd name="T54" fmla="*/ 14 w 380"/>
              <a:gd name="T55" fmla="*/ 44 h 145"/>
              <a:gd name="T56" fmla="*/ 3 w 380"/>
              <a:gd name="T57" fmla="*/ 58 h 145"/>
              <a:gd name="T58" fmla="*/ 0 w 380"/>
              <a:gd name="T59" fmla="*/ 67 h 145"/>
              <a:gd name="T60" fmla="*/ 0 w 380"/>
              <a:gd name="T61" fmla="*/ 72 h 145"/>
              <a:gd name="T62" fmla="*/ 0 w 380"/>
              <a:gd name="T63" fmla="*/ 72 h 145"/>
              <a:gd name="T64" fmla="*/ 0 w 380"/>
              <a:gd name="T65" fmla="*/ 81 h 145"/>
              <a:gd name="T66" fmla="*/ 3 w 380"/>
              <a:gd name="T67" fmla="*/ 86 h 145"/>
              <a:gd name="T68" fmla="*/ 14 w 380"/>
              <a:gd name="T69" fmla="*/ 100 h 145"/>
              <a:gd name="T70" fmla="*/ 34 w 380"/>
              <a:gd name="T71" fmla="*/ 114 h 145"/>
              <a:gd name="T72" fmla="*/ 56 w 380"/>
              <a:gd name="T73" fmla="*/ 125 h 145"/>
              <a:gd name="T74" fmla="*/ 84 w 380"/>
              <a:gd name="T75" fmla="*/ 134 h 145"/>
              <a:gd name="T76" fmla="*/ 117 w 380"/>
              <a:gd name="T77" fmla="*/ 139 h 145"/>
              <a:gd name="T78" fmla="*/ 151 w 380"/>
              <a:gd name="T79" fmla="*/ 145 h 145"/>
              <a:gd name="T80" fmla="*/ 190 w 380"/>
              <a:gd name="T81" fmla="*/ 145 h 145"/>
              <a:gd name="T82" fmla="*/ 190 w 380"/>
              <a:gd name="T83" fmla="*/ 145 h 145"/>
              <a:gd name="T84" fmla="*/ 190 w 380"/>
              <a:gd name="T85" fmla="*/ 145 h 145"/>
              <a:gd name="T86" fmla="*/ 190 w 380"/>
              <a:gd name="T87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0" h="145">
                <a:moveTo>
                  <a:pt x="190" y="145"/>
                </a:moveTo>
                <a:lnTo>
                  <a:pt x="190" y="145"/>
                </a:lnTo>
                <a:lnTo>
                  <a:pt x="229" y="145"/>
                </a:lnTo>
                <a:lnTo>
                  <a:pt x="263" y="139"/>
                </a:lnTo>
                <a:lnTo>
                  <a:pt x="296" y="134"/>
                </a:lnTo>
                <a:lnTo>
                  <a:pt x="324" y="125"/>
                </a:lnTo>
                <a:lnTo>
                  <a:pt x="346" y="114"/>
                </a:lnTo>
                <a:lnTo>
                  <a:pt x="366" y="100"/>
                </a:lnTo>
                <a:lnTo>
                  <a:pt x="377" y="86"/>
                </a:lnTo>
                <a:lnTo>
                  <a:pt x="380" y="81"/>
                </a:lnTo>
                <a:lnTo>
                  <a:pt x="380" y="72"/>
                </a:lnTo>
                <a:lnTo>
                  <a:pt x="380" y="72"/>
                </a:lnTo>
                <a:lnTo>
                  <a:pt x="380" y="67"/>
                </a:lnTo>
                <a:lnTo>
                  <a:pt x="377" y="58"/>
                </a:lnTo>
                <a:lnTo>
                  <a:pt x="366" y="44"/>
                </a:lnTo>
                <a:lnTo>
                  <a:pt x="346" y="33"/>
                </a:lnTo>
                <a:lnTo>
                  <a:pt x="324" y="22"/>
                </a:lnTo>
                <a:lnTo>
                  <a:pt x="296" y="14"/>
                </a:lnTo>
                <a:lnTo>
                  <a:pt x="263" y="5"/>
                </a:lnTo>
                <a:lnTo>
                  <a:pt x="229" y="3"/>
                </a:lnTo>
                <a:lnTo>
                  <a:pt x="190" y="0"/>
                </a:lnTo>
                <a:lnTo>
                  <a:pt x="190" y="0"/>
                </a:lnTo>
                <a:lnTo>
                  <a:pt x="151" y="3"/>
                </a:lnTo>
                <a:lnTo>
                  <a:pt x="117" y="5"/>
                </a:lnTo>
                <a:lnTo>
                  <a:pt x="84" y="14"/>
                </a:lnTo>
                <a:lnTo>
                  <a:pt x="56" y="22"/>
                </a:lnTo>
                <a:lnTo>
                  <a:pt x="34" y="33"/>
                </a:lnTo>
                <a:lnTo>
                  <a:pt x="14" y="44"/>
                </a:lnTo>
                <a:lnTo>
                  <a:pt x="3" y="58"/>
                </a:lnTo>
                <a:lnTo>
                  <a:pt x="0" y="67"/>
                </a:lnTo>
                <a:lnTo>
                  <a:pt x="0" y="72"/>
                </a:lnTo>
                <a:lnTo>
                  <a:pt x="0" y="72"/>
                </a:lnTo>
                <a:lnTo>
                  <a:pt x="0" y="81"/>
                </a:lnTo>
                <a:lnTo>
                  <a:pt x="3" y="86"/>
                </a:lnTo>
                <a:lnTo>
                  <a:pt x="14" y="100"/>
                </a:lnTo>
                <a:lnTo>
                  <a:pt x="34" y="114"/>
                </a:lnTo>
                <a:lnTo>
                  <a:pt x="56" y="125"/>
                </a:lnTo>
                <a:lnTo>
                  <a:pt x="84" y="134"/>
                </a:lnTo>
                <a:lnTo>
                  <a:pt x="117" y="139"/>
                </a:lnTo>
                <a:lnTo>
                  <a:pt x="151" y="145"/>
                </a:lnTo>
                <a:lnTo>
                  <a:pt x="190" y="145"/>
                </a:lnTo>
                <a:lnTo>
                  <a:pt x="190" y="145"/>
                </a:lnTo>
                <a:lnTo>
                  <a:pt x="190" y="145"/>
                </a:lnTo>
                <a:lnTo>
                  <a:pt x="190" y="145"/>
                </a:lnTo>
                <a:close/>
              </a:path>
            </a:pathLst>
          </a:custGeom>
          <a:noFill/>
          <a:ln w="11">
            <a:solidFill>
              <a:srgbClr val="E5242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885825" y="4497387"/>
            <a:ext cx="1730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1981200" y="4497387"/>
            <a:ext cx="4968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2,400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3176588" y="4497387"/>
            <a:ext cx="4968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10202"/>
                </a:solidFill>
                <a:effectLst/>
                <a:latin typeface="Univers LT Std 47 Cn Lt" charset="0"/>
                <a:cs typeface="Arial" pitchFamily="34" charset="0"/>
              </a:rPr>
              <a:t>2,600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Content Placeholder 2"/>
          <p:cNvSpPr txBox="1">
            <a:spLocks/>
          </p:cNvSpPr>
          <p:nvPr/>
        </p:nvSpPr>
        <p:spPr>
          <a:xfrm>
            <a:off x="457200" y="5648324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Even though profit is maximized, it is negative.</a:t>
            </a:r>
          </a:p>
          <a:p>
            <a:pPr lvl="1"/>
            <a:r>
              <a:rPr lang="en-US" sz="2400" dirty="0"/>
              <a:t>(But still better than zero output- why?)</a:t>
            </a:r>
          </a:p>
          <a:p>
            <a:r>
              <a:rPr lang="en-US" sz="2800" dirty="0"/>
              <a:t>If P &lt; ATC, then profits will be negative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Why not choose Q=2?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04800" y="4429124"/>
            <a:ext cx="840739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6" name="Rectangle 100"/>
          <p:cNvSpPr>
            <a:spLocks noChangeArrowheads="1"/>
          </p:cNvSpPr>
          <p:nvPr/>
        </p:nvSpPr>
        <p:spPr bwMode="auto">
          <a:xfrm>
            <a:off x="673100" y="3246438"/>
            <a:ext cx="56746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(bunches)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11"/>
          <p:cNvSpPr>
            <a:spLocks noChangeArrowheads="1"/>
          </p:cNvSpPr>
          <p:nvPr/>
        </p:nvSpPr>
        <p:spPr bwMode="auto">
          <a:xfrm>
            <a:off x="1809750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42"/>
          <p:cNvSpPr>
            <a:spLocks noChangeArrowheads="1"/>
          </p:cNvSpPr>
          <p:nvPr/>
        </p:nvSpPr>
        <p:spPr bwMode="auto">
          <a:xfrm>
            <a:off x="5487940" y="3234917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CFA 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2"/>
          <p:cNvSpPr>
            <a:spLocks noChangeArrowheads="1"/>
          </p:cNvSpPr>
          <p:nvPr/>
        </p:nvSpPr>
        <p:spPr bwMode="auto">
          <a:xfrm>
            <a:off x="6639644" y="3252135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71"/>
          <p:cNvSpPr>
            <a:spLocks noChangeArrowheads="1"/>
          </p:cNvSpPr>
          <p:nvPr/>
        </p:nvSpPr>
        <p:spPr bwMode="auto">
          <a:xfrm>
            <a:off x="7921360" y="3250698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11"/>
          <p:cNvSpPr>
            <a:spLocks noChangeArrowheads="1"/>
          </p:cNvSpPr>
          <p:nvPr/>
        </p:nvSpPr>
        <p:spPr bwMode="auto">
          <a:xfrm>
            <a:off x="2987160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11"/>
          <p:cNvSpPr>
            <a:spLocks noChangeArrowheads="1"/>
          </p:cNvSpPr>
          <p:nvPr/>
        </p:nvSpPr>
        <p:spPr bwMode="auto">
          <a:xfrm>
            <a:off x="4273503" y="3198813"/>
            <a:ext cx="7694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(CFA Francs)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73"/>
          <p:cNvSpPr>
            <a:spLocks noChangeArrowheads="1"/>
          </p:cNvSpPr>
          <p:nvPr/>
        </p:nvSpPr>
        <p:spPr bwMode="auto">
          <a:xfrm>
            <a:off x="890429" y="3518855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173"/>
          <p:cNvSpPr>
            <a:spLocks noChangeArrowheads="1"/>
          </p:cNvSpPr>
          <p:nvPr/>
        </p:nvSpPr>
        <p:spPr bwMode="auto">
          <a:xfrm>
            <a:off x="2265725" y="3532507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73"/>
          <p:cNvSpPr>
            <a:spLocks noChangeArrowheads="1"/>
          </p:cNvSpPr>
          <p:nvPr/>
        </p:nvSpPr>
        <p:spPr bwMode="auto">
          <a:xfrm>
            <a:off x="3337470" y="3532507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700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Rectangle 173"/>
          <p:cNvSpPr>
            <a:spLocks noChangeArrowheads="1"/>
          </p:cNvSpPr>
          <p:nvPr/>
        </p:nvSpPr>
        <p:spPr bwMode="auto">
          <a:xfrm>
            <a:off x="4318728" y="3532507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-700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173"/>
          <p:cNvSpPr>
            <a:spLocks noChangeArrowheads="1"/>
          </p:cNvSpPr>
          <p:nvPr/>
        </p:nvSpPr>
        <p:spPr bwMode="auto">
          <a:xfrm>
            <a:off x="5855717" y="352716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Rectangle 173"/>
          <p:cNvSpPr>
            <a:spLocks noChangeArrowheads="1"/>
          </p:cNvSpPr>
          <p:nvPr/>
        </p:nvSpPr>
        <p:spPr bwMode="auto">
          <a:xfrm>
            <a:off x="6998717" y="3528755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173"/>
          <p:cNvSpPr>
            <a:spLocks noChangeArrowheads="1"/>
          </p:cNvSpPr>
          <p:nvPr/>
        </p:nvSpPr>
        <p:spPr bwMode="auto">
          <a:xfrm>
            <a:off x="8217917" y="3527168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Univers LT Std 57 Cn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ine 79"/>
          <p:cNvSpPr>
            <a:spLocks noChangeShapeType="1"/>
          </p:cNvSpPr>
          <p:nvPr/>
        </p:nvSpPr>
        <p:spPr bwMode="auto">
          <a:xfrm flipV="1">
            <a:off x="5173663" y="3462915"/>
            <a:ext cx="0" cy="323850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Line 72"/>
          <p:cNvSpPr>
            <a:spLocks noChangeShapeType="1"/>
          </p:cNvSpPr>
          <p:nvPr/>
        </p:nvSpPr>
        <p:spPr bwMode="auto">
          <a:xfrm flipV="1">
            <a:off x="1527175" y="3429000"/>
            <a:ext cx="0" cy="323850"/>
          </a:xfrm>
          <a:prstGeom prst="line">
            <a:avLst/>
          </a:prstGeom>
          <a:noFill/>
          <a:ln w="11">
            <a:solidFill>
              <a:srgbClr val="93959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457200"/>
            <a:ext cx="7331676" cy="129540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Calculate firm profits when firm costs and marginal revenue are as shown.</a:t>
            </a:r>
          </a:p>
        </p:txBody>
      </p:sp>
      <p:pic>
        <p:nvPicPr>
          <p:cNvPr id="14" name="Picture 13" descr="Fig11-5-5.gif" hidden="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5263" y="2150269"/>
            <a:ext cx="6486429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133599"/>
            <a:ext cx="4495800" cy="3114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01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Structures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i="1" dirty="0"/>
              <a:t>Market Structures</a:t>
            </a:r>
            <a:r>
              <a:rPr lang="en-US" dirty="0"/>
              <a:t>: models of how the firms in a market interact with buyers to sell their output.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 decreasing order of </a:t>
            </a:r>
            <a:r>
              <a:rPr lang="en-US" i="1" dirty="0"/>
              <a:t>competitiveness</a:t>
            </a:r>
            <a:r>
              <a:rPr lang="en-US" dirty="0"/>
              <a:t>: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Perfectly competitive markets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Monopolistically competitive markets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Oligopolies, and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Monopolies.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Each market structure will be applicable to different real-world markets and will give us insight into how firms in certain types of markets behave.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6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457200"/>
            <a:ext cx="7331676" cy="1295400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Calculate firm profits when firm costs and marginal revenue are as shown.</a:t>
            </a:r>
          </a:p>
        </p:txBody>
      </p:sp>
      <p:pic>
        <p:nvPicPr>
          <p:cNvPr id="14" name="Picture 13" descr="Fig11-5-5.gif" hidden="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5263" y="2150269"/>
            <a:ext cx="6486429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133599"/>
            <a:ext cx="4495800" cy="31147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6400" y="5562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(P-ATC)*q = ($20-$11)*300=$2700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3154680"/>
            <a:ext cx="1981201" cy="762000"/>
          </a:xfrm>
          <a:prstGeom prst="rect">
            <a:avLst/>
          </a:prstGeom>
          <a:solidFill>
            <a:schemeClr val="accent1">
              <a:alpha val="42000"/>
            </a:schemeClr>
          </a:solidFill>
          <a:effectLst>
            <a:softEdge rad="12700"/>
          </a:effectLst>
        </p:spPr>
        <p:txBody>
          <a:bodyPr wrap="square" rtlCol="0" anchor="ctr">
            <a:spAutoFit/>
          </a:bodyPr>
          <a:lstStyle/>
          <a:p>
            <a:pPr algn="ctr">
              <a:lnSpc>
                <a:spcPts val="2400"/>
              </a:lnSpc>
            </a:pPr>
            <a:endParaRPr lang="en-US" b="1" dirty="0">
              <a:solidFill>
                <a:srgbClr val="7B00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5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Perfectly Competitive Markets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first market structure we will examine is the </a:t>
            </a:r>
            <a:r>
              <a:rPr lang="en-US" b="1" dirty="0"/>
              <a:t>perfectly competitive market</a:t>
            </a:r>
            <a:r>
              <a:rPr lang="en-US" dirty="0"/>
              <a:t>: one in which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There are many buyers and sellers;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All firms sell identical products; and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There are no barriers to new firms entering the market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 first and second conditions imply that perfectly competitive firms are</a:t>
            </a:r>
            <a:r>
              <a:rPr lang="en-US" i="1" dirty="0"/>
              <a:t> </a:t>
            </a:r>
            <a:r>
              <a:rPr lang="en-US" b="1" dirty="0"/>
              <a:t>price-takers</a:t>
            </a:r>
            <a:r>
              <a:rPr lang="en-US" dirty="0"/>
              <a:t>: they are unable to affect the market price. 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3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Demand Curve for a Perfectly Competitive Firm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371600"/>
            <a:ext cx="3505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By definition, a perfectly competitive firm is too small to affect the market price no matter what quantity is sold.</a:t>
            </a:r>
          </a:p>
        </p:txBody>
      </p:sp>
      <p:pic>
        <p:nvPicPr>
          <p:cNvPr id="1026" name="Picture 2" descr="C:\Users\Paul\Dropbox\ECON 5e\Art From Fernando_For Digital\ch12\Figure_12.1\png\Figure_12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22438"/>
            <a:ext cx="4933908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ul\Dropbox\ECON 5e\Art From Fernando_For Digital\ch12\Figure_12.1\png\Figure_12_1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22438"/>
            <a:ext cx="4933908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ul\Dropbox\ECON 5e\Art From Fernando_For Digital\ch12\Figure_12.1\png\Figure_12_1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22438"/>
            <a:ext cx="4933908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ul\Dropbox\ECON 5e\Art From Fernando_For Digital\ch12\Figure_12.1\png\Figure_12_1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22438"/>
            <a:ext cx="4933908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6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Firm’s Demand Curve Determined?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43400"/>
            <a:ext cx="8763000" cy="2286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There are thousands of individual wheat farmers.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Their collective supply, combined with market demand for wheat, determines the market price.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individual farmer takes this market price as his or her demand curve.</a:t>
            </a:r>
          </a:p>
        </p:txBody>
      </p:sp>
      <p:pic>
        <p:nvPicPr>
          <p:cNvPr id="1026" name="Picture 2" descr="C:\Users\holmes\Dropbox\ECON 5e\Art From Fernando_For Digital\ch12\Figure_12.2\png\Figure_12_2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lmes\Dropbox\ECON 5e\Art From Fernando_For Digital\ch12\Figure_12.2\png\Figure_12_2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olmes\Dropbox\ECON 5e\Art From Fernando_For Digital\ch12\Figure_12.2\png\Figure_12_2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olmes\Dropbox\ECON 5e\Art From Fernando_For Digital\ch12\Figure_12.2\png\Figure_12_2_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olmes\Dropbox\ECON 5e\Art From Fernando_For Digital\ch12\Figure_12.2\png\Figure_12_2_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olmes\Dropbox\ECON 5e\Art From Fernando_For Digital\ch12\Figure_12.2\png\Figure_12_2_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olmes\Dropbox\ECON 5e\Art From Fernando_For Digital\ch12\Figure_12.2\png\Figure_12_2_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olmes\Dropbox\ECON 5e\Art From Fernando_For Digital\ch12\Figure_12.2\png\Figure_12_2_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olmes\Dropbox\ECON 5e\Art From Fernando_For Digital\ch12\Figure_12.2\png\Figure_12_2_9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holmes\Dropbox\ECON 5e\Art From Fernando_For Digital\ch12\Figure_12.2\png\Figure_12_2_1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5" y="676275"/>
            <a:ext cx="796401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66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Revenue in PC Markets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For Perfectly competitive firms:</a:t>
            </a:r>
          </a:p>
          <a:p>
            <a:pPr>
              <a:spcAft>
                <a:spcPts val="1200"/>
              </a:spcAft>
            </a:pPr>
            <a:r>
              <a:rPr lang="en-US" i="1" dirty="0"/>
              <a:t>	Price = Average Revenue = Marginal Revenue</a:t>
            </a:r>
          </a:p>
          <a:p>
            <a:pPr>
              <a:spcAft>
                <a:spcPts val="1200"/>
              </a:spcAft>
            </a:pPr>
            <a:endParaRPr lang="en-US" i="1" dirty="0"/>
          </a:p>
          <a:p>
            <a:pPr>
              <a:spcAft>
                <a:spcPts val="1200"/>
              </a:spcAft>
            </a:pPr>
            <a:r>
              <a:rPr lang="en-US" b="1" dirty="0"/>
              <a:t>Average revenue</a:t>
            </a:r>
            <a:r>
              <a:rPr lang="en-US" dirty="0"/>
              <a:t>: Total revenue divided by the quantity of the product sold.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Marginal revenue</a:t>
            </a:r>
            <a:r>
              <a:rPr lang="en-US" dirty="0"/>
              <a:t>: the change in total revenue from selling one more unit of a product.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i="1" dirty="0">
                <a:sym typeface="Wingdings" panose="05000000000000000000" pitchFamily="2" charset="2"/>
              </a:rPr>
              <a:t> Total Revenue = Price X Quantity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1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 a Perfectly Competitive Firm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5334000"/>
            <a:ext cx="8305800" cy="1143000"/>
          </a:xfrm>
        </p:spPr>
        <p:txBody>
          <a:bodyPr/>
          <a:lstStyle/>
          <a:p>
            <a:r>
              <a:rPr lang="en-US" dirty="0"/>
              <a:t>For a firm in a perfectly competitive market, price is equal to both average revenue and marginal revenue.</a:t>
            </a:r>
          </a:p>
          <a:p>
            <a:endParaRPr lang="en-US" dirty="0"/>
          </a:p>
        </p:txBody>
      </p:sp>
      <p:graphicFrame>
        <p:nvGraphicFramePr>
          <p:cNvPr id="9" name="Group 69"/>
          <p:cNvGraphicFramePr>
            <a:graphicFrameLocks/>
          </p:cNvGraphicFramePr>
          <p:nvPr>
            <p:extLst/>
          </p:nvPr>
        </p:nvGraphicFramePr>
        <p:xfrm>
          <a:off x="638175" y="838201"/>
          <a:ext cx="7867650" cy="4084320"/>
        </p:xfrm>
        <a:graphic>
          <a:graphicData uri="http://schemas.openxmlformats.org/drawingml/2006/table">
            <a:tbl>
              <a:tblPr/>
              <a:tblGrid>
                <a:gridCol w="16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Number of Bushels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Market Price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(per bushel)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Total </a:t>
                      </a:r>
                      <a:b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Average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AR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MR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453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Maximization: the Goal of the Firm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We assume that decisions made by the firm are made solely to maximize firm profit.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For all firms:</a:t>
            </a:r>
          </a:p>
          <a:p>
            <a:pPr>
              <a:spcAft>
                <a:spcPts val="1200"/>
              </a:spcAft>
            </a:pPr>
            <a:endParaRPr lang="en-US" i="1" dirty="0"/>
          </a:p>
          <a:p>
            <a:pPr>
              <a:spcAft>
                <a:spcPts val="1200"/>
              </a:spcAft>
            </a:pPr>
            <a:r>
              <a:rPr lang="en-US" i="1" dirty="0"/>
              <a:t>Profit = Total Revenue – Total Cost</a:t>
            </a:r>
          </a:p>
          <a:p>
            <a:pPr>
              <a:spcAft>
                <a:spcPts val="1200"/>
              </a:spcAft>
            </a:pPr>
            <a:endParaRPr lang="en-US" i="1" dirty="0"/>
          </a:p>
          <a:p>
            <a:pPr>
              <a:spcAft>
                <a:spcPts val="1200"/>
              </a:spcAft>
            </a:pPr>
            <a:r>
              <a:rPr lang="en-US" dirty="0"/>
              <a:t>Firms choose output Q that maximizes this quantity.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239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1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00"/>
  <p:tag name="USESECONDARYMONITOR" val="True"/>
  <p:tag name="PARTICIPANTSINLEADERBOARD" val="5"/>
  <p:tag name="INCLUDENONRESPONDERS" val="False"/>
  <p:tag name="SAVECSVWITHSESSION" val="Fals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1.1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at is this graph trying to explain?"/>
  <p:tag name="ANSWERSALIAS" val="The decision of a producer to charge $4.00 for 3,000 bushels or for 7,500 bushels.|smicln|Uncertainty about producing 3,000 or 7,500 bushels given the market price of $4.00.|smicln|How market demand and the firm’s demand curve are one and the same in a perfectly competitive market.|smicln|The ability of the perfectly competitive firm to sell any amount of output as long as it accepts the market price of $4.00."/>
  <p:tag name="VALUES" val="Incorrect|smicln|Incorrect|smicln|Incorrect|smicln|Correct"/>
  <p:tag name="SLIDEORDER" val="7"/>
  <p:tag name="SLIDEGUID" val="83CE724D4B214007B14AE3F62A42282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at is this graph trying to explain?"/>
  <p:tag name="ANSWERSALIAS" val="The decision of a producer to charge $4.00 for 3,000 bushels or for 7,500 bushels.|smicln|Uncertainty about producing 3,000 or 7,500 bushels given the market price of $4.00.|smicln|How market demand and the firm’s demand curve are one and the same in a perfectly competitive market.|smicln|The ability of the perfectly competitive firm to sell any amount of output as long as it accepts the market price of $4.00."/>
  <p:tag name="VALUES" val="Incorrect|smicln|Incorrect|smicln|Incorrect|smicln|Correct"/>
  <p:tag name="SLIDEORDER" val="7"/>
  <p:tag name="SLIDEGUID" val="83CE724D4B214007B14AE3F62A42282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3_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42063</TotalTime>
  <Words>2166</Words>
  <Application>Microsoft Office PowerPoint</Application>
  <PresentationFormat>On-screen Show (4:3)</PresentationFormat>
  <Paragraphs>581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Cambria Math</vt:lpstr>
      <vt:lpstr>Encode Sans Normal Black</vt:lpstr>
      <vt:lpstr>Lucida Grande</vt:lpstr>
      <vt:lpstr>Open Sans</vt:lpstr>
      <vt:lpstr>Univers LT Std 47 Cn Lt</vt:lpstr>
      <vt:lpstr>Univers LT Std 57 Cn</vt:lpstr>
      <vt:lpstr>Wingdings</vt:lpstr>
      <vt:lpstr>3_original</vt:lpstr>
      <vt:lpstr>Econ 200 Module 5 Lecture 12</vt:lpstr>
      <vt:lpstr>Outline </vt:lpstr>
      <vt:lpstr>Market Structures</vt:lpstr>
      <vt:lpstr>Introduction to Perfectly Competitive Markets</vt:lpstr>
      <vt:lpstr>The Demand Curve for a Perfectly Competitive Firm</vt:lpstr>
      <vt:lpstr>How Is the Firm’s Demand Curve Determined?</vt:lpstr>
      <vt:lpstr>Firm Revenue in PC Markets</vt:lpstr>
      <vt:lpstr>Revenue for a Perfectly Competitive Firm</vt:lpstr>
      <vt:lpstr>Profit Maximization: the Goal of the Firm</vt:lpstr>
      <vt:lpstr>Profit Maximization for Farmer Parker</vt:lpstr>
      <vt:lpstr>Showing Revenue, Cost, and Profit</vt:lpstr>
      <vt:lpstr>Finding Maximum Profit</vt:lpstr>
      <vt:lpstr>Profit Maximization: the Goal of the Firm</vt:lpstr>
      <vt:lpstr>Profit Maximization for Farmer Parker: MR=MC</vt:lpstr>
      <vt:lpstr>Showing Marginal Revenue and Marginal Cost</vt:lpstr>
      <vt:lpstr>Rules for Profit Maximization</vt:lpstr>
      <vt:lpstr>A Useful Formula for Profit</vt:lpstr>
      <vt:lpstr>A Useful Formula for Profit</vt:lpstr>
      <vt:lpstr>Showing the Maximum Profit on a Graph</vt:lpstr>
      <vt:lpstr>Incorrect Level of Output</vt:lpstr>
      <vt:lpstr>A Firm Breaking Even – When Maximum Profit is No Profit</vt:lpstr>
      <vt:lpstr>A Firm Experiencing a Loss</vt:lpstr>
      <vt:lpstr>Refer to the figure below.  What is this graph trying to explain?</vt:lpstr>
      <vt:lpstr>Refer to the figure below.  What is this graph trying to explain?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David Alexander</Manager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5th Edition</dc:title>
  <dc:subject>Economics</dc:subject>
  <dc:creator>Paul M Holmes, SUNY Fredonia</dc:creator>
  <cp:lastModifiedBy>Melissa Knox</cp:lastModifiedBy>
  <cp:revision>1622</cp:revision>
  <cp:lastPrinted>2016-05-18T21:08:41Z</cp:lastPrinted>
  <dcterms:created xsi:type="dcterms:W3CDTF">2010-11-05T19:39:20Z</dcterms:created>
  <dcterms:modified xsi:type="dcterms:W3CDTF">2021-11-18T17:36:40Z</dcterms:modified>
</cp:coreProperties>
</file>