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35" r:id="rId2"/>
    <p:sldId id="336" r:id="rId3"/>
    <p:sldId id="264" r:id="rId4"/>
    <p:sldId id="265" r:id="rId5"/>
    <p:sldId id="295" r:id="rId6"/>
    <p:sldId id="266" r:id="rId7"/>
    <p:sldId id="267" r:id="rId8"/>
    <p:sldId id="268" r:id="rId9"/>
    <p:sldId id="269" r:id="rId10"/>
    <p:sldId id="33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37" r:id="rId22"/>
    <p:sldId id="338" r:id="rId23"/>
    <p:sldId id="340" r:id="rId24"/>
    <p:sldId id="341" r:id="rId25"/>
    <p:sldId id="343" r:id="rId26"/>
    <p:sldId id="344" r:id="rId27"/>
    <p:sldId id="346" r:id="rId28"/>
    <p:sldId id="347" r:id="rId2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EE8F6-FAA6-470D-9531-D5F3CE6F8D7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DBD9-D9A4-4467-BCA6-6383E503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B7EFBB-CBBD-4FB1-B35F-EB1866D6475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CF9B91-1E3C-43F6-A1F7-8CA930F2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1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Important note to Professors</a:t>
            </a:r>
            <a:r>
              <a:rPr lang="en-US" dirty="0"/>
              <a:t>:  For the 2</a:t>
            </a:r>
            <a:r>
              <a:rPr lang="en-US" baseline="30000" dirty="0"/>
              <a:t>nd</a:t>
            </a:r>
            <a:r>
              <a:rPr lang="en-US" dirty="0"/>
              <a:t> printing of this textbook in June 2014,</a:t>
            </a:r>
            <a:r>
              <a:rPr lang="en-US" baseline="0" dirty="0"/>
              <a:t> the authors changed the numbers in Table 12.4 to address a consistency issue. Please refer to book page 407 where Table 12.4 appears.</a:t>
            </a:r>
          </a:p>
          <a:p>
            <a:r>
              <a:rPr lang="en-US" b="1" baseline="0" dirty="0"/>
              <a:t>	If you are using the 1st printing</a:t>
            </a:r>
            <a:r>
              <a:rPr lang="en-US" baseline="0" dirty="0"/>
              <a:t>, this slide will match the book.   </a:t>
            </a:r>
          </a:p>
          <a:p>
            <a:r>
              <a:rPr lang="en-US" b="1" baseline="0" dirty="0"/>
              <a:t>	If you are using the 2</a:t>
            </a:r>
            <a:r>
              <a:rPr lang="en-US" b="1" baseline="30000" dirty="0"/>
              <a:t>nd</a:t>
            </a:r>
            <a:r>
              <a:rPr lang="en-US" b="1" baseline="0" dirty="0"/>
              <a:t> printing</a:t>
            </a:r>
            <a:r>
              <a:rPr lang="en-US" baseline="0" dirty="0"/>
              <a:t>, this slide will not match the book, so skip this slide and use slide 32 instead.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5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price equals marginal revenue for</a:t>
            </a:r>
          </a:p>
          <a:p>
            <a:r>
              <a:rPr lang="en-US" dirty="0"/>
              <a:t>a firm in a perfectly competitive market,</a:t>
            </a:r>
          </a:p>
          <a:p>
            <a:r>
              <a:rPr lang="en-US" dirty="0"/>
              <a:t>the firm will produce where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MC. </a:t>
            </a:r>
            <a:r>
              <a:rPr lang="en-US" dirty="0"/>
              <a:t>For</a:t>
            </a:r>
          </a:p>
          <a:p>
            <a:r>
              <a:rPr lang="en-US" dirty="0"/>
              <a:t>any given price, we can determine the quantity</a:t>
            </a:r>
          </a:p>
          <a:p>
            <a:r>
              <a:rPr lang="en-US" dirty="0"/>
              <a:t>of output the firm will supply from the</a:t>
            </a:r>
          </a:p>
          <a:p>
            <a:r>
              <a:rPr lang="en-US" dirty="0"/>
              <a:t>marginal cost curve, so the marginal cost</a:t>
            </a:r>
          </a:p>
          <a:p>
            <a:r>
              <a:rPr lang="en-US" dirty="0"/>
              <a:t>curve is the firm’s supply curve. But the firm</a:t>
            </a:r>
          </a:p>
          <a:p>
            <a:r>
              <a:rPr lang="en-US" dirty="0"/>
              <a:t>will shut down if the price falls below average</a:t>
            </a:r>
          </a:p>
          <a:p>
            <a:r>
              <a:rPr lang="en-US" dirty="0"/>
              <a:t>variable cost. The marginal cost curve</a:t>
            </a:r>
          </a:p>
          <a:p>
            <a:r>
              <a:rPr lang="en-US" dirty="0"/>
              <a:t>crosses the average variable cost at the firm’s</a:t>
            </a:r>
          </a:p>
          <a:p>
            <a:r>
              <a:rPr lang="en-US" dirty="0"/>
              <a:t>shutdown point at the output level </a:t>
            </a:r>
            <a:r>
              <a:rPr lang="en-US" i="1" dirty="0"/>
              <a:t>Q</a:t>
            </a:r>
            <a:r>
              <a:rPr lang="en-US" dirty="0"/>
              <a:t>SD. For</a:t>
            </a:r>
          </a:p>
          <a:p>
            <a:r>
              <a:rPr lang="en-US" dirty="0"/>
              <a:t>prices below </a:t>
            </a:r>
            <a:r>
              <a:rPr lang="en-US" i="1" dirty="0"/>
              <a:t>P</a:t>
            </a:r>
            <a:r>
              <a:rPr lang="en-US" dirty="0"/>
              <a:t>MIN, the supply curve is a vertical</a:t>
            </a:r>
          </a:p>
          <a:p>
            <a:r>
              <a:rPr lang="en-US" dirty="0"/>
              <a:t>line along the price axis, which shows</a:t>
            </a:r>
          </a:p>
          <a:p>
            <a:r>
              <a:rPr lang="en-US" dirty="0"/>
              <a:t>that the firm will supply zero output at those</a:t>
            </a:r>
          </a:p>
          <a:p>
            <a:r>
              <a:rPr lang="en-US" dirty="0"/>
              <a:t>prices. The red line is the firm’s short-run</a:t>
            </a:r>
          </a:p>
          <a:p>
            <a:r>
              <a:rPr lang="en-US" dirty="0"/>
              <a:t>supply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derive the market supply curve by adding up the quantity that each firm</a:t>
            </a:r>
          </a:p>
          <a:p>
            <a:r>
              <a:rPr lang="en-US" dirty="0"/>
              <a:t>in the market is willing to supply at each price. In panel (a), one wheat farmer is</a:t>
            </a:r>
          </a:p>
          <a:p>
            <a:r>
              <a:rPr lang="en-US" dirty="0"/>
              <a:t>willing to supply 15,000 bushels of wheat at a price of $7 per bushel. If every wheat</a:t>
            </a:r>
          </a:p>
          <a:p>
            <a:r>
              <a:rPr lang="en-US" dirty="0"/>
              <a:t>farmer supplies the same amount of wheat at this price and if there are 150,000</a:t>
            </a:r>
          </a:p>
          <a:p>
            <a:r>
              <a:rPr lang="en-US" dirty="0"/>
              <a:t>wheat farmers, the total amount of wheat supplied at a price of $7 will equal</a:t>
            </a:r>
          </a:p>
          <a:p>
            <a:r>
              <a:rPr lang="en-US" dirty="0"/>
              <a:t>15,000 bushels per farmer * 150,000 farmers = 2.25 billion bushels of wheat.</a:t>
            </a:r>
          </a:p>
          <a:p>
            <a:r>
              <a:rPr lang="en-US" dirty="0"/>
              <a:t>This amount is one point on the market supply curve for wheat shown in panel</a:t>
            </a:r>
          </a:p>
          <a:p>
            <a:r>
              <a:rPr lang="en-US" dirty="0"/>
              <a:t>(b). We can find the other points on the market supply curve by determining how</a:t>
            </a:r>
          </a:p>
          <a:p>
            <a:r>
              <a:rPr lang="en-US" dirty="0"/>
              <a:t>much wheat each farmer is willing to supply at each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2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Initially, Farmer Gillette and other farmers selling carrots in farmers’ markets are</a:t>
            </a:r>
          </a:p>
          <a:p>
            <a:r>
              <a:rPr lang="en-US" dirty="0"/>
              <a:t>able to charge $15 per box and earn an economic profit. Farmer Gillette’s economic</a:t>
            </a:r>
          </a:p>
          <a:p>
            <a:r>
              <a:rPr lang="en-US" dirty="0"/>
              <a:t>profit is represented by the area of the green box in panel (b). Panel (a) shows</a:t>
            </a:r>
          </a:p>
          <a:p>
            <a:r>
              <a:rPr lang="en-US" dirty="0"/>
              <a:t>that as other farmers begin to sell carrots in farmers’ markets, the market supply</a:t>
            </a:r>
          </a:p>
          <a:p>
            <a:r>
              <a:rPr lang="en-US" dirty="0"/>
              <a:t>curve shifts to the right, 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2, and the market price drops to $10 per box.</a:t>
            </a:r>
          </a:p>
          <a:p>
            <a:r>
              <a:rPr lang="en-US" dirty="0"/>
              <a:t>Panel (b) shows that the falling price causes Farmer Gillette’s demand curve to shift</a:t>
            </a:r>
          </a:p>
          <a:p>
            <a:r>
              <a:rPr lang="en-US" dirty="0"/>
              <a:t>down from </a:t>
            </a:r>
            <a:r>
              <a:rPr lang="en-US" i="1" dirty="0"/>
              <a:t>D</a:t>
            </a:r>
            <a:r>
              <a:rPr lang="en-US" dirty="0"/>
              <a:t>1 to </a:t>
            </a:r>
            <a:r>
              <a:rPr lang="en-US" i="1" dirty="0"/>
              <a:t>D</a:t>
            </a:r>
            <a:r>
              <a:rPr lang="en-US" dirty="0"/>
              <a:t>2, and she reduces her output from 10,000 boxes to 8,000. At the</a:t>
            </a:r>
          </a:p>
          <a:p>
            <a:r>
              <a:rPr lang="en-US" dirty="0"/>
              <a:t>new market price of $10 per box, carrot growers are just breaking even: Their total</a:t>
            </a:r>
          </a:p>
          <a:p>
            <a:r>
              <a:rPr lang="en-US" dirty="0"/>
              <a:t>revenue is equal to their total cost, and their economic profit is zero. Notice the difference</a:t>
            </a:r>
          </a:p>
          <a:p>
            <a:r>
              <a:rPr lang="en-US" dirty="0"/>
              <a:t>in scale between the graphs in panels (a) and (b).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0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price of carrots is $10 per box, Farmer Gillette and other farmers are breaking</a:t>
            </a:r>
          </a:p>
          <a:p>
            <a:r>
              <a:rPr lang="en-US" dirty="0"/>
              <a:t>even. A total quantity of 310,000 boxes is sold in the market. Farmer Gillette sells</a:t>
            </a:r>
          </a:p>
          <a:p>
            <a:r>
              <a:rPr lang="en-US" dirty="0"/>
              <a:t>8,000 boxes. Panel (a) shows a decline in the demand for carrots sold in farmers’</a:t>
            </a:r>
          </a:p>
          <a:p>
            <a:r>
              <a:rPr lang="en-US" dirty="0"/>
              <a:t>markets from </a:t>
            </a:r>
            <a:r>
              <a:rPr lang="en-US" i="1" dirty="0"/>
              <a:t>D</a:t>
            </a:r>
            <a:r>
              <a:rPr lang="en-US" dirty="0"/>
              <a:t>1 to </a:t>
            </a:r>
            <a:r>
              <a:rPr lang="en-US" i="1" dirty="0"/>
              <a:t>D</a:t>
            </a:r>
            <a:r>
              <a:rPr lang="en-US" dirty="0"/>
              <a:t>2 that reduces the market price to $7 per box. Panel (b) shows</a:t>
            </a:r>
          </a:p>
          <a:p>
            <a:r>
              <a:rPr lang="en-US" dirty="0"/>
              <a:t>that the falling price causes Farmer Gillette’s demand curve to shift down from </a:t>
            </a:r>
            <a:r>
              <a:rPr lang="en-US" i="1" dirty="0"/>
              <a:t>D</a:t>
            </a:r>
            <a:r>
              <a:rPr lang="en-US" dirty="0"/>
              <a:t>1 to</a:t>
            </a:r>
          </a:p>
          <a:p>
            <a:r>
              <a:rPr lang="en-US" i="1" dirty="0"/>
              <a:t>D</a:t>
            </a:r>
            <a:r>
              <a:rPr lang="en-US" dirty="0"/>
              <a:t>2 and her output to fall from 8,000 to 5,000 boxes. At a market price of $7 per box,</a:t>
            </a:r>
          </a:p>
          <a:p>
            <a:r>
              <a:rPr lang="en-US" dirty="0"/>
              <a:t>farmers have economic losses, represented by the area of the red box. As a result, some</a:t>
            </a:r>
          </a:p>
          <a:p>
            <a:r>
              <a:rPr lang="en-US" dirty="0"/>
              <a:t>farmers will exit the market, which shifts the market supply curve to the left. Panel (c)</a:t>
            </a:r>
          </a:p>
          <a:p>
            <a:r>
              <a:rPr lang="en-US" dirty="0"/>
              <a:t>shows that exit continues until the supply curve has shifted 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 and the market</a:t>
            </a:r>
          </a:p>
          <a:p>
            <a:r>
              <a:rPr lang="en-US" dirty="0"/>
              <a:t>price has risen from $7 back to $10. Panel (d) shows that with the price back at $10,</a:t>
            </a:r>
          </a:p>
          <a:p>
            <a:r>
              <a:rPr lang="en-US" dirty="0"/>
              <a:t>Farmer Gillette will break even. In the new market equilibrium in panel (c), total sales</a:t>
            </a:r>
          </a:p>
          <a:p>
            <a:r>
              <a:rPr lang="en-US" dirty="0"/>
              <a:t>of carrots in farmers’ markets have fallen from 310,000 to 270,000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0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Panel (a) shows that an increase in demand for carrots sold in farmers’ markets</a:t>
            </a:r>
          </a:p>
          <a:p>
            <a:r>
              <a:rPr lang="en-US" dirty="0"/>
              <a:t>will lead to a temporary increase in price from $10 to $15 per box, as the market</a:t>
            </a:r>
          </a:p>
          <a:p>
            <a:r>
              <a:rPr lang="en-US" dirty="0"/>
              <a:t>demand curve shifts to the right, from </a:t>
            </a:r>
            <a:r>
              <a:rPr lang="en-US" i="1" dirty="0"/>
              <a:t>D</a:t>
            </a:r>
            <a:r>
              <a:rPr lang="en-US" dirty="0"/>
              <a:t>1 to </a:t>
            </a:r>
            <a:r>
              <a:rPr lang="en-US" i="1" dirty="0"/>
              <a:t>D</a:t>
            </a:r>
            <a:r>
              <a:rPr lang="en-US" dirty="0"/>
              <a:t>2. The entry of new firms shifts</a:t>
            </a:r>
          </a:p>
          <a:p>
            <a:r>
              <a:rPr lang="en-US" dirty="0"/>
              <a:t>the market supply curve to the right, 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2, which will cause the price to</a:t>
            </a:r>
          </a:p>
          <a:p>
            <a:r>
              <a:rPr lang="en-US" dirty="0"/>
              <a:t>fall back to its long-run level of $10. Panel (b) shows that a decrease in demand</a:t>
            </a:r>
          </a:p>
          <a:p>
            <a:r>
              <a:rPr lang="en-US" dirty="0"/>
              <a:t>will lead to a temporary decrease in price from $10 to $7 per box, as the market</a:t>
            </a:r>
          </a:p>
          <a:p>
            <a:r>
              <a:rPr lang="en-US" dirty="0"/>
              <a:t>demand curve shifts to the left, from </a:t>
            </a:r>
            <a:r>
              <a:rPr lang="en-US" i="1" dirty="0"/>
              <a:t>D</a:t>
            </a:r>
            <a:r>
              <a:rPr lang="en-US" dirty="0"/>
              <a:t>1 to </a:t>
            </a:r>
            <a:r>
              <a:rPr lang="en-US" i="1" dirty="0"/>
              <a:t>D</a:t>
            </a:r>
            <a:r>
              <a:rPr lang="en-US" dirty="0"/>
              <a:t>2. The exit of firms shifts the market</a:t>
            </a:r>
          </a:p>
          <a:p>
            <a:r>
              <a:rPr lang="en-US" dirty="0"/>
              <a:t>supply curve to the left, from </a:t>
            </a:r>
            <a:r>
              <a:rPr lang="en-US" i="1" dirty="0"/>
              <a:t>S</a:t>
            </a:r>
            <a:r>
              <a:rPr lang="en-US" dirty="0"/>
              <a:t>1 to </a:t>
            </a:r>
            <a:r>
              <a:rPr lang="en-US" i="1" dirty="0"/>
              <a:t>S</a:t>
            </a:r>
            <a:r>
              <a:rPr lang="en-US" dirty="0"/>
              <a:t>2, which causes the price to rise back to</a:t>
            </a:r>
          </a:p>
          <a:p>
            <a:r>
              <a:rPr lang="en-US" dirty="0"/>
              <a:t>its long-run level of $10. The long-run supply curve (</a:t>
            </a:r>
            <a:r>
              <a:rPr lang="en-US" i="1" dirty="0"/>
              <a:t>S</a:t>
            </a:r>
            <a:r>
              <a:rPr lang="en-US" dirty="0"/>
              <a:t>LR) shows the relationship</a:t>
            </a:r>
          </a:p>
          <a:p>
            <a:r>
              <a:rPr lang="en-US" dirty="0"/>
              <a:t>between market price and the quantity supplied in the long run. In this case, the</a:t>
            </a:r>
          </a:p>
          <a:p>
            <a:r>
              <a:rPr lang="en-US" dirty="0"/>
              <a:t>long-run supply curve is a horizontal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0FDDB8-901D-4D46-A4E8-DCBCC8570A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5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117856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Text-only content</a:t>
            </a:r>
          </a:p>
        </p:txBody>
      </p:sp>
    </p:spTree>
    <p:extLst>
      <p:ext uri="{BB962C8B-B14F-4D97-AF65-F5344CB8AC3E}">
        <p14:creationId xmlns:p14="http://schemas.microsoft.com/office/powerpoint/2010/main" val="33020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figure content</a:t>
            </a:r>
          </a:p>
        </p:txBody>
      </p:sp>
    </p:spTree>
    <p:extLst>
      <p:ext uri="{BB962C8B-B14F-4D97-AF65-F5344CB8AC3E}">
        <p14:creationId xmlns:p14="http://schemas.microsoft.com/office/powerpoint/2010/main" val="236832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11182351" y="6630988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>
              <a:defRPr/>
            </a:pPr>
            <a:fld id="{9EF81B78-AD51-421F-8D8B-5E603864CF1F}" type="slidenum">
              <a:rPr lang="en-US" sz="1200" smtClean="0">
                <a:solidFill>
                  <a:schemeClr val="tx1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838200"/>
            <a:ext cx="5283200" cy="5638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defRPr sz="2200" i="0" baseline="0"/>
            </a:lvl1pPr>
          </a:lstStyle>
          <a:p>
            <a:pPr lvl="0"/>
            <a:r>
              <a:rPr lang="en-US" dirty="0"/>
              <a:t>Text with table content</a:t>
            </a:r>
          </a:p>
        </p:txBody>
      </p:sp>
    </p:spTree>
    <p:extLst>
      <p:ext uri="{BB962C8B-B14F-4D97-AF65-F5344CB8AC3E}">
        <p14:creationId xmlns:p14="http://schemas.microsoft.com/office/powerpoint/2010/main" val="13910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3" y="6354234"/>
            <a:ext cx="3386667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" y="4006085"/>
            <a:ext cx="3045737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2" y="5949410"/>
            <a:ext cx="18288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437805"/>
            <a:ext cx="1810912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464800" cy="1143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447801"/>
            <a:ext cx="10464800" cy="4525963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lphaLcPeriod"/>
              <a:defRPr sz="2400" i="0"/>
            </a:lvl1pPr>
            <a:lvl2pPr marL="800100" indent="-342900">
              <a:buFont typeface="+mj-lt"/>
              <a:buAutoNum type="alphaLcPeriod"/>
              <a:defRPr sz="2000" i="0"/>
            </a:lvl2pPr>
            <a:lvl3pPr marL="1257300" indent="-342900">
              <a:buFont typeface="+mj-lt"/>
              <a:buAutoNum type="alphaLcPeriod"/>
              <a:defRPr sz="1800" i="0"/>
            </a:lvl3pPr>
            <a:lvl4pPr marL="1714500" indent="-342900">
              <a:buFont typeface="+mj-lt"/>
              <a:buAutoNum type="alphaLcPeriod"/>
              <a:defRPr sz="1800" i="0"/>
            </a:lvl4pPr>
            <a:lvl5pPr marL="2171700" indent="-342900">
              <a:buFont typeface="+mj-lt"/>
              <a:buAutoNum type="alphaLcPeriod"/>
              <a:defRPr sz="180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1182351" y="6629400"/>
            <a:ext cx="1016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96D008-6778-4077-A097-294B4C7802BA}" type="slidenum">
              <a:rPr lang="en-US" sz="1200" smtClean="0">
                <a:solidFill>
                  <a:schemeClr val="tx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6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32" r:id="rId3"/>
    <p:sldLayoutId id="2147483735" r:id="rId4"/>
    <p:sldLayoutId id="2147483736" r:id="rId5"/>
    <p:sldLayoutId id="2147483737" r:id="rId6"/>
    <p:sldLayoutId id="214748373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194F8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1" Type="http://schemas.openxmlformats.org/officeDocument/2006/relationships/tags" Target="../tags/tag1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70818" y="1742119"/>
            <a:ext cx="5782682" cy="19813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Econ 200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Module 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Lecture 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4"/>
    </mc:Choice>
    <mc:Fallback xmlns="">
      <p:transition spd="slow" advTm="319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Will Firms Stay Shut Down Forever?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457" y="838200"/>
            <a:ext cx="10051143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In the long run, firms making profit &lt; 0 (whether or not they are “shut down”) can leave the market permanently.</a:t>
            </a:r>
          </a:p>
          <a:p>
            <a:pPr>
              <a:spcAft>
                <a:spcPts val="1200"/>
              </a:spcAft>
            </a:pPr>
            <a:r>
              <a:rPr lang="en-US" dirty="0"/>
              <a:t>Remember: In the long run, all inputs are variable, so the firm can get rid of its capital and move on to a market with more demand.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On the other hand, if existing firms are making profit &gt; 0, new firms will decide to enter the market.</a:t>
            </a:r>
          </a:p>
          <a:p>
            <a:pPr>
              <a:spcAft>
                <a:spcPts val="1200"/>
              </a:spcAft>
            </a:pPr>
            <a:r>
              <a:rPr lang="en-US" dirty="0"/>
              <a:t>(Perfect Competition assumes that there is free entry and exit into the market in the long run)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Entry on Economic Profit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57375" y="4953000"/>
            <a:ext cx="857250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The farmer makes an economic profit when the price is $15.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The profit attracts new firms, which increases supply </a:t>
            </a:r>
            <a:r>
              <a:rPr lang="en-US" sz="2200" dirty="0">
                <a:solidFill>
                  <a:srgbClr val="000000"/>
                </a:solidFill>
                <a:cs typeface="Arial" charset="0"/>
                <a:sym typeface="Wingdings" panose="05000000000000000000" pitchFamily="2" charset="2"/>
              </a:rPr>
              <a:t> Mkt price falls.</a:t>
            </a:r>
            <a:endParaRPr lang="en-US" sz="22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24" descr="Fig11-8-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Fig11-8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Fig11-8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-8-1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-8-3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-8-5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-8-6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-8-10a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 descr="Fig11-8-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Fig12-8-8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01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Effect of Entry on Economic Profit—continued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57375" y="4817408"/>
            <a:ext cx="85725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P falls until there is no incentive for further firms to enter the market  (profit = 0).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For this to be true, the price must be equal to </a:t>
            </a:r>
            <a:r>
              <a:rPr lang="en-US" sz="2200" i="1" dirty="0">
                <a:solidFill>
                  <a:srgbClr val="000000"/>
                </a:solidFill>
                <a:cs typeface="Arial" charset="0"/>
              </a:rPr>
              <a:t>ATC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; but since </a:t>
            </a:r>
            <a:r>
              <a:rPr lang="en-US" sz="2200" i="1" dirty="0">
                <a:solidFill>
                  <a:srgbClr val="000000"/>
                </a:solidFill>
                <a:cs typeface="Arial" charset="0"/>
              </a:rPr>
              <a:t>P=MC</a:t>
            </a:r>
            <a:r>
              <a:rPr lang="en-US" sz="2200" dirty="0">
                <a:solidFill>
                  <a:srgbClr val="000000"/>
                </a:solidFill>
                <a:cs typeface="Arial" charset="0"/>
              </a:rPr>
              <a:t>, that means all three must be equal.</a:t>
            </a:r>
          </a:p>
        </p:txBody>
      </p:sp>
      <p:pic>
        <p:nvPicPr>
          <p:cNvPr id="8" name="Picture 24" descr="Fig11-8-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 descr="Fig11-8-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Fig11-8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Fig11-8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1-8-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3" descr="Fig11-8-9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Fig12-8-1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8" descr="Fig12-8-3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9" descr="Fig12-8-5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19314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0" descr="Fig12-8-6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2" descr="Fig12-8-10a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3" descr="Fig12-8-8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6939" y="749300"/>
            <a:ext cx="79533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52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Economic Losses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1329" y="5028962"/>
            <a:ext cx="989759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Now price is $10 per box, and carrot farmers are breaking even.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Then demand for carrots falls. Price falls to $7 per box.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Sacha can no longer make a profit; she makes the smallest loss possible by producing 5000 carrots: where MC = MR.</a:t>
            </a:r>
          </a:p>
        </p:txBody>
      </p:sp>
      <p:pic>
        <p:nvPicPr>
          <p:cNvPr id="8" name="Picture 7" descr="Fig12.9_topPPT9ab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6826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Fig12.9_topPPT12a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12.9_topPPT1ab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.9_topPPT2ab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.9_topPPT3ab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.9_topPPT4ab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.9_topPPT6ab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.9_topPPT10ab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g12.9_topPPT5ab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Fig12.9_topPPT7ab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Fig12.9_topPPT13ab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Fig12.9_topPPT11ab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09800" y="708025"/>
            <a:ext cx="7772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Economic Losses—continued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5765" y="5105162"/>
            <a:ext cx="914456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Discouraged by the losses, some firms will exit the market.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The resulting decrease in supply causes prices to rise.</a:t>
            </a:r>
          </a:p>
          <a:p>
            <a:pPr fontAlgn="base">
              <a:spcBef>
                <a:spcPts val="600"/>
              </a:spcBef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Firms continue to leave until price returns to the break-even price of $10 per box.</a:t>
            </a:r>
          </a:p>
        </p:txBody>
      </p:sp>
      <p:pic>
        <p:nvPicPr>
          <p:cNvPr id="9" name="Picture 8" descr="Fig12.9_bottomPPT1cd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g12.9_bottomPPT2cd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12.9_bottomPPT3cd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2.9_bottomPPT4cd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2.9_bottomPPT5cd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.9_bottomPPT6cd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.9_bottomPPT7cd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.9_bottomPPT8cd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g12.9_bottomPPT9cd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Fig12.9_bottomPPT10cd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Fig12.9_bottomPPT11cd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645974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37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Long-Run Equilibrium in a Perfectly Competitive Market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838200"/>
            <a:ext cx="88392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If profit&gt;0: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	</a:t>
            </a:r>
            <a:r>
              <a:rPr lang="en-US" dirty="0"/>
              <a:t>additional firms enter the market, price falls to the break-	even level.</a:t>
            </a:r>
          </a:p>
          <a:p>
            <a:pPr>
              <a:spcAft>
                <a:spcPts val="1200"/>
              </a:spcAft>
            </a:pPr>
            <a:r>
              <a:rPr lang="en-US" dirty="0"/>
              <a:t>If profit&lt;0:</a:t>
            </a:r>
          </a:p>
          <a:p>
            <a:pPr>
              <a:spcAft>
                <a:spcPts val="1200"/>
              </a:spcAft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Ex</a:t>
            </a:r>
            <a:r>
              <a:rPr lang="en-US" dirty="0"/>
              <a:t>isting firms exit the market, price rises to the break even 	level.</a:t>
            </a:r>
          </a:p>
          <a:p>
            <a:pPr>
              <a:spcAft>
                <a:spcPts val="1200"/>
              </a:spcAft>
            </a:pPr>
            <a:endParaRPr lang="en-US" b="1" dirty="0"/>
          </a:p>
          <a:p>
            <a:pPr>
              <a:spcAft>
                <a:spcPts val="1200"/>
              </a:spcAft>
            </a:pPr>
            <a:r>
              <a:rPr lang="en-US" b="1" dirty="0"/>
              <a:t>Long-run competitive equilibrium</a:t>
            </a:r>
            <a:r>
              <a:rPr lang="en-US" dirty="0"/>
              <a:t>: The situation in which the entry and exit of firms has resulted in the typical firm breaking even (receiving zero economic profit).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8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Long-Run Supply in a Perfectly Competitive Market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838200"/>
            <a:ext cx="8839200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This means that in the long run, the market will supply any demand by consumers at a price equal to the minimum point on the typical firm’s average cost curve.</a:t>
            </a:r>
          </a:p>
          <a:p>
            <a:pPr>
              <a:spcAft>
                <a:spcPts val="1200"/>
              </a:spcAft>
            </a:pPr>
            <a:r>
              <a:rPr lang="en-US" dirty="0"/>
              <a:t>Hence, in many industries, the </a:t>
            </a:r>
            <a:r>
              <a:rPr lang="en-US" i="1" dirty="0"/>
              <a:t>long-run supply curve</a:t>
            </a:r>
            <a:r>
              <a:rPr lang="en-US" dirty="0"/>
              <a:t> is horizontal at P= min ATC.</a:t>
            </a:r>
          </a:p>
          <a:p>
            <a:pPr>
              <a:spcAft>
                <a:spcPts val="1200"/>
              </a:spcAft>
            </a:pP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2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Long-Run Supply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00239" y="5410201"/>
            <a:ext cx="8548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cs typeface="Arial" charset="0"/>
              </a:rPr>
              <a:t>The panels show how price always returns to the long-run (break-even) level.</a:t>
            </a:r>
          </a:p>
        </p:txBody>
      </p:sp>
      <p:pic>
        <p:nvPicPr>
          <p:cNvPr id="8" name="Picture 29" descr="Fig11-10ab-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6" descr="Fig11-10ab-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3" descr="Fig11-10ab-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0" descr="Fig11-10ab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Fig11-10ab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Fig11-10ab-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1" descr="Fig11-10ab-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2" descr="Fig11-10ab-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5" descr="Fig11-10ab-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7" descr="Fig11-10ab-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8" descr="Fig11-10ab-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Fig12-10ab-1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Fig12-10ab-8.gif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76662" y="609600"/>
            <a:ext cx="883867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3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Increasing-Cost and Diminishing-Cost Industries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2514" y="1334530"/>
            <a:ext cx="9993086" cy="514247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Examples of non-horizontal long run supply curves: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 marL="457200" indent="-457200">
              <a:spcAft>
                <a:spcPts val="0"/>
              </a:spcAft>
              <a:buAutoNum type="arabicPeriod"/>
            </a:pPr>
            <a:r>
              <a:rPr lang="en-US" dirty="0"/>
              <a:t>If some factor of production cannot be replicated, additional firms may have higher costs of production.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sz="2200" dirty="0"/>
          </a:p>
          <a:p>
            <a:pPr marL="457200" indent="-457200">
              <a:spcAft>
                <a:spcPts val="0"/>
              </a:spcAft>
              <a:buAutoNum type="arabicPeriod" startAt="2"/>
            </a:pPr>
            <a:r>
              <a:rPr lang="en-US" dirty="0"/>
              <a:t>On the other hand, sometimes additional firms might generate benefits for other firms in the market, leading additional firms to have lower costs of production.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7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Efficiency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543" y="838200"/>
            <a:ext cx="9964057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/>
              <a:t>Efficiency</a:t>
            </a:r>
            <a:r>
              <a:rPr lang="en-US" dirty="0"/>
              <a:t> in economics really refers to two separate but related concepts: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/>
              <a:t>Productive efficiency </a:t>
            </a:r>
            <a:r>
              <a:rPr lang="en-US" dirty="0"/>
              <a:t>is a situation in which a good or service is produced at the lowest possible cost.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 err="1"/>
              <a:t>Allocative</a:t>
            </a:r>
            <a:r>
              <a:rPr lang="en-US" b="1" dirty="0"/>
              <a:t> efficiency </a:t>
            </a:r>
            <a:r>
              <a:rPr lang="en-US" dirty="0"/>
              <a:t>is a state of the economy in which production represents consumer preferences; in particular, every good or service is produced up to the point where the last unit provides a marginal benefit to consumers equal to the marginal cost of producing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4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The firm’s shut down decision</a:t>
            </a:r>
          </a:p>
          <a:p>
            <a:pPr marL="342900" indent="-342900">
              <a:buAutoNum type="arabicPeriod"/>
            </a:pPr>
            <a:r>
              <a:rPr lang="en-US" dirty="0"/>
              <a:t>Deriving firm and market supply</a:t>
            </a:r>
          </a:p>
          <a:p>
            <a:pPr marL="342900" indent="-342900">
              <a:buAutoNum type="arabicPeriod"/>
            </a:pPr>
            <a:r>
              <a:rPr lang="en-US" dirty="0"/>
              <a:t>Long run responses to profit and loss</a:t>
            </a:r>
          </a:p>
          <a:p>
            <a:pPr marL="342900" indent="-342900">
              <a:buAutoNum type="arabicPeriod"/>
            </a:pPr>
            <a:r>
              <a:rPr lang="en-US" dirty="0"/>
              <a:t>Efficiency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Reading: </a:t>
            </a:r>
            <a:r>
              <a:rPr lang="en-US" dirty="0" err="1" smtClean="0"/>
              <a:t>Ch</a:t>
            </a:r>
            <a:r>
              <a:rPr lang="en-US" dirty="0" smtClean="0"/>
              <a:t> 13.4-13.8, second half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Perfectly Competitive Markets Efficient?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3771" y="838200"/>
            <a:ext cx="9731829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We have shown that in the long run, perfectly competitive markets are </a:t>
            </a:r>
            <a:r>
              <a:rPr lang="en-US" i="1" dirty="0"/>
              <a:t>productively efficient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But they are </a:t>
            </a:r>
            <a:r>
              <a:rPr lang="en-US" i="1" dirty="0" err="1"/>
              <a:t>allocatively</a:t>
            </a:r>
            <a:r>
              <a:rPr lang="en-US" i="1" dirty="0"/>
              <a:t> efficient </a:t>
            </a:r>
            <a:r>
              <a:rPr lang="en-US" dirty="0"/>
              <a:t>also: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P=Marginal Benefit of last unit sold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P=Marginal Cost of last unit sold in PC markets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Therefore, firms produce up to the point where MB=MC for last unit produced.</a:t>
            </a:r>
          </a:p>
          <a:p>
            <a:pPr>
              <a:spcAft>
                <a:spcPts val="1200"/>
              </a:spcAft>
            </a:pPr>
            <a:r>
              <a:rPr lang="en-US" dirty="0"/>
              <a:t>Productive and </a:t>
            </a:r>
            <a:r>
              <a:rPr lang="en-US" dirty="0" err="1"/>
              <a:t>allocative</a:t>
            </a:r>
            <a:r>
              <a:rPr lang="en-US" dirty="0"/>
              <a:t> efficiency are useful benchmarks against which to measure the actual performance of other markets.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1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6_modifi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793081"/>
            <a:ext cx="4007644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figure below.  Which demand curve would result in the firm shutting down?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114800"/>
            <a:ext cx="5886450" cy="1885950"/>
          </a:xfrm>
        </p:spPr>
        <p:txBody>
          <a:bodyPr/>
          <a:lstStyle/>
          <a:p>
            <a:pPr marL="348854" lvl="1" indent="-348854">
              <a:buFontTx/>
              <a:buAutoNum type="alphaLcPeriod"/>
            </a:pPr>
            <a:r>
              <a:rPr lang="en-US" dirty="0" err="1"/>
              <a:t>Demand</a:t>
            </a:r>
            <a:r>
              <a:rPr lang="en-US" baseline="-25000" dirty="0" err="1"/>
              <a:t>1</a:t>
            </a:r>
            <a:endParaRPr lang="en-US" baseline="-25000" dirty="0"/>
          </a:p>
          <a:p>
            <a:pPr marL="348854" lvl="1" indent="-348854">
              <a:buFontTx/>
              <a:buAutoNum type="alphaLcPeriod"/>
            </a:pPr>
            <a:r>
              <a:rPr lang="en-US" dirty="0" err="1"/>
              <a:t>Demand</a:t>
            </a:r>
            <a:r>
              <a:rPr lang="en-US" baseline="-25000" dirty="0" err="1"/>
              <a:t>2</a:t>
            </a:r>
            <a:endParaRPr lang="en-US" baseline="-25000" dirty="0"/>
          </a:p>
          <a:p>
            <a:pPr marL="348854" lvl="1" indent="-348854">
              <a:buFontTx/>
              <a:buAutoNum type="alphaLcPeriod"/>
            </a:pPr>
            <a:r>
              <a:rPr lang="en-US" dirty="0" err="1"/>
              <a:t>Demand</a:t>
            </a:r>
            <a:r>
              <a:rPr lang="en-US" baseline="-25000" dirty="0" err="1"/>
              <a:t>3</a:t>
            </a:r>
            <a:endParaRPr lang="en-US" baseline="-25000" dirty="0"/>
          </a:p>
          <a:p>
            <a:pPr marL="348854" lvl="1" indent="-348854">
              <a:buFontTx/>
              <a:buAutoNum type="alphaLcPeriod"/>
            </a:pPr>
            <a:r>
              <a:rPr lang="en-US" dirty="0" err="1"/>
              <a:t>Demand</a:t>
            </a:r>
            <a:r>
              <a:rPr lang="en-US" baseline="-25000" dirty="0" err="1"/>
              <a:t>4</a:t>
            </a:r>
            <a:endParaRPr lang="en-US" baseline="-25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130040" y="3538728"/>
            <a:ext cx="2736342" cy="13716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130040" y="3534110"/>
            <a:ext cx="2736342" cy="4619"/>
          </a:xfrm>
          <a:prstGeom prst="line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705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6_modifi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793081"/>
            <a:ext cx="4007644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figure below.  Which demand curve would result in the firm shutting down?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743450"/>
            <a:ext cx="5886450" cy="1257300"/>
          </a:xfrm>
        </p:spPr>
        <p:txBody>
          <a:bodyPr/>
          <a:lstStyle/>
          <a:p>
            <a:pPr marL="348854" lvl="1" indent="-348854">
              <a:buFontTx/>
              <a:buAutoNum type="alphaLcPeriod"/>
            </a:pPr>
            <a:r>
              <a:rPr lang="en-US" dirty="0" err="1"/>
              <a:t>Demand</a:t>
            </a:r>
            <a:r>
              <a:rPr lang="en-US" baseline="-25000" dirty="0" err="1"/>
              <a:t>1</a:t>
            </a:r>
            <a:endParaRPr lang="en-US" baseline="-25000" dirty="0"/>
          </a:p>
          <a:p>
            <a:pPr marL="0" lvl="1" indent="0">
              <a:buNone/>
            </a:pPr>
            <a:endParaRPr lang="en-US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9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the table below, what is the firm’s shut down price?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09" y="2272184"/>
            <a:ext cx="6529382" cy="2313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9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 to the figure below.  What is the firm’s shut down price?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09" y="2272184"/>
            <a:ext cx="6529382" cy="2313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26709" y="4851026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= min ATC = $2.89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6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4" y="1706168"/>
            <a:ext cx="4851797" cy="259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After the shift in market demand, how will the firm react?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400550"/>
            <a:ext cx="5886450" cy="1543050"/>
          </a:xfrm>
        </p:spPr>
        <p:txBody>
          <a:bodyPr/>
          <a:lstStyle/>
          <a:p>
            <a:pPr>
              <a:buFontTx/>
              <a:buAutoNum type="alphaLcPeriod"/>
              <a:defRPr/>
            </a:pPr>
            <a:r>
              <a:rPr lang="en-US" sz="1500" dirty="0">
                <a:latin typeface="Arial" charset="0"/>
              </a:rPr>
              <a:t>The firm will adjust its output upward in search of higher profit.</a:t>
            </a:r>
          </a:p>
          <a:p>
            <a:pPr>
              <a:buFontTx/>
              <a:buAutoNum type="alphaLcPeriod"/>
              <a:defRPr/>
            </a:pPr>
            <a:r>
              <a:rPr lang="en-US" sz="1500" dirty="0">
                <a:latin typeface="Arial" charset="0"/>
              </a:rPr>
              <a:t>The firm will have to adjust its output downward and suffer   losses.</a:t>
            </a:r>
          </a:p>
          <a:p>
            <a:pPr marL="348854" indent="-348854">
              <a:buFontTx/>
              <a:buAutoNum type="alphaLcPeriod"/>
              <a:tabLst>
                <a:tab pos="342900" algn="l"/>
              </a:tabLst>
              <a:defRPr/>
            </a:pPr>
            <a:r>
              <a:rPr lang="en-US" sz="1500" dirty="0">
                <a:latin typeface="Arial" charset="0"/>
              </a:rPr>
              <a:t>The firm will maintain output constant but suffer losses.</a:t>
            </a:r>
          </a:p>
          <a:p>
            <a:pPr marL="348854" indent="-348854">
              <a:buFontTx/>
              <a:buAutoNum type="alphaLcPeriod"/>
              <a:defRPr/>
            </a:pPr>
            <a:r>
              <a:rPr lang="en-US" sz="1500" dirty="0">
                <a:latin typeface="Arial" charset="0"/>
              </a:rPr>
              <a:t>The firm will adjust its output downward and earn higher profit.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9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OSG_fig11_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4" y="1706168"/>
            <a:ext cx="4851797" cy="259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After the shift in market demand, how will the firm react?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400550"/>
            <a:ext cx="5886450" cy="15430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500" dirty="0">
                <a:latin typeface="Arial" charset="0"/>
              </a:rPr>
              <a:t>b. The firm will have to adjust its output downward and suffer   losses.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91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295650" y="1063228"/>
            <a:ext cx="5886450" cy="1051322"/>
          </a:xfrm>
        </p:spPr>
        <p:txBody>
          <a:bodyPr/>
          <a:lstStyle/>
          <a:p>
            <a:r>
              <a:rPr lang="en-US" sz="1500" dirty="0"/>
              <a:t>The graph below describes a typical firm in the competitive DVD player industry.  Which point represents the combination of price and output levels that prevail when the DVD industry experiences </a:t>
            </a:r>
            <a:r>
              <a:rPr lang="en-US" sz="1500" i="1" dirty="0"/>
              <a:t>productive efficiency</a:t>
            </a:r>
            <a:r>
              <a:rPr lang="en-US" sz="1500" dirty="0"/>
              <a:t>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629150"/>
            <a:ext cx="5886450" cy="1257300"/>
          </a:xfrm>
        </p:spPr>
        <p:txBody>
          <a:bodyPr/>
          <a:lstStyle/>
          <a:p>
            <a:pPr marL="348854" lvl="1" indent="-348854">
              <a:buFontTx/>
              <a:buAutoNum type="alphaLcPeriod"/>
            </a:pPr>
            <a:r>
              <a:rPr lang="en-US" dirty="0"/>
              <a:t>Point A.</a:t>
            </a:r>
          </a:p>
          <a:p>
            <a:pPr marL="348854" lvl="1" indent="-348854">
              <a:buFontTx/>
              <a:buAutoNum type="alphaLcPeriod"/>
            </a:pPr>
            <a:r>
              <a:rPr lang="en-US" dirty="0"/>
              <a:t>Point B.</a:t>
            </a:r>
          </a:p>
          <a:p>
            <a:pPr marL="348854" lvl="1" indent="-348854">
              <a:buFontTx/>
              <a:buAutoNum type="alphaLcPeriod"/>
            </a:pPr>
            <a:r>
              <a:rPr lang="en-US" dirty="0"/>
              <a:t>Both points reflect productive efficiency.</a:t>
            </a:r>
          </a:p>
          <a:p>
            <a:pPr marL="348854" lvl="1" indent="-348854">
              <a:buFontTx/>
              <a:buAutoNum type="alphaLcPeriod"/>
            </a:pPr>
            <a:r>
              <a:rPr lang="en-US" dirty="0"/>
              <a:t>Neither point reflects productive efficiency.</a:t>
            </a:r>
          </a:p>
        </p:txBody>
      </p:sp>
      <p:pic>
        <p:nvPicPr>
          <p:cNvPr id="6" name="Picture 6" descr="OSG_make_connection_11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50282"/>
            <a:ext cx="2613422" cy="247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47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295650" y="1063228"/>
            <a:ext cx="5886450" cy="1051322"/>
          </a:xfrm>
        </p:spPr>
        <p:txBody>
          <a:bodyPr/>
          <a:lstStyle/>
          <a:p>
            <a:r>
              <a:rPr lang="en-US" sz="1500" dirty="0"/>
              <a:t>The graph below describes a typical firm in the competitive DVD player industry.  Which point represents the combination of price and output levels that prevail when the DVD industry experiences </a:t>
            </a:r>
            <a:r>
              <a:rPr lang="en-US" sz="1500" i="1" dirty="0"/>
              <a:t>productive efficiency</a:t>
            </a:r>
            <a:r>
              <a:rPr lang="en-US" sz="1500" dirty="0"/>
              <a:t>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295650" y="4858942"/>
            <a:ext cx="5886450" cy="1027509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b. Point B.</a:t>
            </a:r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6" name="Picture 6" descr="OSG_make_connection_11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50282"/>
            <a:ext cx="2613422" cy="247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42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Whether a Firm Can Make a Profit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543" y="838200"/>
            <a:ext cx="9964057" cy="563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Once we have determined the quantity where </a:t>
            </a:r>
            <a:r>
              <a:rPr lang="en-US" i="1" dirty="0"/>
              <a:t>MC</a:t>
            </a:r>
            <a:r>
              <a:rPr lang="en-US" dirty="0"/>
              <a:t>=</a:t>
            </a:r>
            <a:r>
              <a:rPr lang="en-US" i="1" dirty="0"/>
              <a:t>MR</a:t>
            </a:r>
            <a:r>
              <a:rPr lang="en-US" dirty="0"/>
              <a:t>, we can immediately know whether the firm is making a profit, breaking even, or making a loss. At that quantity,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If </a:t>
            </a:r>
            <a:r>
              <a:rPr lang="en-US" i="1" dirty="0"/>
              <a:t>P &gt; ATC</a:t>
            </a:r>
            <a:r>
              <a:rPr lang="en-US" dirty="0"/>
              <a:t>, the firm is making a profit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If </a:t>
            </a:r>
            <a:r>
              <a:rPr lang="en-US" i="1" dirty="0"/>
              <a:t>P = ATC</a:t>
            </a:r>
            <a:r>
              <a:rPr lang="en-US" dirty="0"/>
              <a:t>, the firm is breaking even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If </a:t>
            </a:r>
            <a:r>
              <a:rPr lang="en-US" i="1" dirty="0"/>
              <a:t>P &lt; ATC</a:t>
            </a:r>
            <a:r>
              <a:rPr lang="en-US" dirty="0"/>
              <a:t>, the firm is making a loss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0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Short Run Responses of Perfectly Competitive Firms to Losses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0914" y="838200"/>
            <a:ext cx="10094686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a firm in a perfectly competitive market is making a loss. It has two options: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Continue to produce, or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Stop production by shutting down temporarily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If the firm shuts down, it will still need to pay its </a:t>
            </a:r>
            <a:r>
              <a:rPr lang="en-US" i="1" dirty="0"/>
              <a:t>fixed costs.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The firm’s fixed costs should be treated as </a:t>
            </a:r>
            <a:r>
              <a:rPr lang="en-US" b="1" dirty="0"/>
              <a:t>sunk costs </a:t>
            </a:r>
            <a:r>
              <a:rPr lang="en-US" dirty="0"/>
              <a:t>in the short run, </a:t>
            </a:r>
            <a:r>
              <a:rPr lang="en-US" i="1" dirty="0"/>
              <a:t>but sunk costs should be irrelevant to the firm’s decision-making.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3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Firm’s Shut Down Decision in the Short Run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8629" y="943429"/>
            <a:ext cx="9572171" cy="484777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Another way of writing firm profits in the short run: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Profit = (P-ATC)*q = (P-AVC-AFC)*q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Profit = (P-AVC)*q – FC   (because FC paid regardless of q)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Then, examine two cases:</a:t>
            </a:r>
          </a:p>
          <a:p>
            <a:pPr>
              <a:spcAft>
                <a:spcPts val="0"/>
              </a:spcAft>
            </a:pPr>
            <a:r>
              <a:rPr lang="en-US" dirty="0"/>
              <a:t>1. P&gt;AVC </a:t>
            </a:r>
            <a:r>
              <a:rPr lang="en-US" dirty="0">
                <a:sym typeface="Wingdings" panose="05000000000000000000" pitchFamily="2" charset="2"/>
              </a:rPr>
              <a:t> Profit &gt; -FC</a:t>
            </a:r>
          </a:p>
          <a:p>
            <a:pPr>
              <a:spcAft>
                <a:spcPts val="0"/>
              </a:spcAft>
            </a:pPr>
            <a:r>
              <a:rPr lang="en-US" dirty="0"/>
              <a:t>2. P&lt;AVC </a:t>
            </a:r>
            <a:r>
              <a:rPr lang="en-US" dirty="0">
                <a:sym typeface="Wingdings" panose="05000000000000000000" pitchFamily="2" charset="2"/>
              </a:rPr>
              <a:t> 	if q&gt;0, then Profit &lt; -FC</a:t>
            </a:r>
          </a:p>
          <a:p>
            <a:pPr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		if q=0, then Profit = -FC</a:t>
            </a:r>
          </a:p>
          <a:p>
            <a:pPr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Firm better off not producing anything!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Supply Curve of a Firm in the Short Run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5429" y="838200"/>
            <a:ext cx="10080171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firm’s shut down decision is based on its </a:t>
            </a:r>
            <a:r>
              <a:rPr lang="en-US" i="1" dirty="0"/>
              <a:t>variable costs</a:t>
            </a:r>
            <a:r>
              <a:rPr lang="en-US" dirty="0"/>
              <a:t>; it should produce nothing only if:</a:t>
            </a:r>
          </a:p>
          <a:p>
            <a:pPr>
              <a:spcAft>
                <a:spcPts val="1200"/>
              </a:spcAft>
            </a:pPr>
            <a:r>
              <a:rPr lang="en-US" i="1" dirty="0"/>
              <a:t>	</a:t>
            </a:r>
          </a:p>
          <a:p>
            <a:pPr>
              <a:spcAft>
                <a:spcPts val="1200"/>
              </a:spcAft>
            </a:pPr>
            <a:r>
              <a:rPr lang="en-US" i="1" dirty="0"/>
              <a:t>		P &lt; AVC</a:t>
            </a:r>
          </a:p>
          <a:p>
            <a:pPr>
              <a:spcAft>
                <a:spcPts val="1200"/>
              </a:spcAft>
            </a:pPr>
            <a:endParaRPr lang="en-US" i="1" dirty="0"/>
          </a:p>
          <a:p>
            <a:pPr>
              <a:spcAft>
                <a:spcPts val="1200"/>
              </a:spcAft>
            </a:pPr>
            <a:r>
              <a:rPr lang="en-US" i="1" dirty="0"/>
              <a:t> 	Or… Multiplying by Q:</a:t>
            </a:r>
          </a:p>
          <a:p>
            <a:pPr>
              <a:spcAft>
                <a:spcPts val="1200"/>
              </a:spcAft>
            </a:pPr>
            <a:r>
              <a:rPr lang="en-US" i="1" dirty="0"/>
              <a:t>	</a:t>
            </a:r>
            <a:r>
              <a:rPr lang="en-US" dirty="0"/>
              <a:t>	(</a:t>
            </a:r>
            <a:r>
              <a:rPr lang="en-US" i="1" dirty="0"/>
              <a:t>P </a:t>
            </a:r>
            <a:r>
              <a:rPr lang="en-US" dirty="0"/>
              <a:t>x</a:t>
            </a:r>
            <a:r>
              <a:rPr lang="en-US" i="1" dirty="0"/>
              <a:t> Q)	  &lt;  AVC x Q</a:t>
            </a:r>
          </a:p>
          <a:p>
            <a:pPr>
              <a:spcAft>
                <a:spcPts val="1200"/>
              </a:spcAft>
            </a:pPr>
            <a:r>
              <a:rPr lang="en-US" i="1" dirty="0"/>
              <a:t>		Total Revenue &lt; Variable Cost</a:t>
            </a:r>
          </a:p>
          <a:p>
            <a:pPr>
              <a:spcAft>
                <a:spcPts val="1200"/>
              </a:spcAft>
            </a:pPr>
            <a:endParaRPr lang="en-US" i="1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0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Supply Curve of a Firm in the Short Run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086" y="838200"/>
            <a:ext cx="9920514" cy="563880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US" i="1" dirty="0"/>
          </a:p>
          <a:p>
            <a:pPr>
              <a:spcAft>
                <a:spcPts val="1200"/>
              </a:spcAft>
            </a:pPr>
            <a:r>
              <a:rPr lang="en-US" i="1" dirty="0"/>
              <a:t>Therefore, the firm’s output decision at every price can be given by:</a:t>
            </a:r>
          </a:p>
          <a:p>
            <a:pPr>
              <a:spcAft>
                <a:spcPts val="1200"/>
              </a:spcAft>
            </a:pPr>
            <a:r>
              <a:rPr lang="en-US" i="1" dirty="0"/>
              <a:t>Q(P) =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i="1" dirty="0"/>
              <a:t>0 if P &lt; AVC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i="1" dirty="0"/>
              <a:t>The quantity Q where P=MC(Q)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T</a:t>
            </a:r>
            <a:r>
              <a:rPr lang="en-US" dirty="0"/>
              <a:t>he marginal cost curve (above the min AVC curve – why?) gives us the relationship between price and quantity supplied: </a:t>
            </a:r>
            <a:r>
              <a:rPr lang="en-US" i="1" dirty="0"/>
              <a:t>it is the firm’s supply curve!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3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Firm’s Short-Run Supply Curve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1219200"/>
            <a:ext cx="3124201" cy="5257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The firm will produce at the level of output at which </a:t>
            </a:r>
            <a:r>
              <a:rPr lang="en-US" i="1" dirty="0"/>
              <a:t>MR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dirty="0"/>
              <a:t>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Because P=MR in a PC market, the firm will produce where           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dirty="0"/>
              <a:t>.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And the quantity supplied is zero below the point where </a:t>
            </a:r>
          </a:p>
          <a:p>
            <a:pPr>
              <a:spcAft>
                <a:spcPts val="0"/>
              </a:spcAft>
            </a:pPr>
            <a:r>
              <a:rPr lang="en-US" dirty="0"/>
              <a:t>P&lt; min AVC</a:t>
            </a:r>
          </a:p>
        </p:txBody>
      </p:sp>
      <p:pic>
        <p:nvPicPr>
          <p:cNvPr id="9" name="Picture 8" descr="Fig11-06_PPT_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g11-06_PPT_2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Fig11-06_PPT_3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Fig11-06_PPT_4.g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Fig11-06_PPT_5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Fig12.6ppt8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39050" y="2709862"/>
            <a:ext cx="1409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Fig12.6ppt1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72239" y="3986212"/>
            <a:ext cx="1533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Fig12.6ppt7.gi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24575" y="4548187"/>
            <a:ext cx="1866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Fig11-06_PPT_6.gif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10150" y="2057400"/>
            <a:ext cx="5505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835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Short-Run Market Supply Curve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4572000"/>
            <a:ext cx="8839200" cy="1905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Individual wheat farmers take the price as given…</a:t>
            </a:r>
          </a:p>
          <a:p>
            <a:pPr>
              <a:spcAft>
                <a:spcPts val="1200"/>
              </a:spcAft>
            </a:pPr>
            <a:r>
              <a:rPr lang="en-US" dirty="0"/>
              <a:t>…and choose their output according to the price.</a:t>
            </a:r>
          </a:p>
          <a:p>
            <a:pPr>
              <a:spcAft>
                <a:spcPts val="1200"/>
              </a:spcAft>
            </a:pPr>
            <a:r>
              <a:rPr lang="en-US" dirty="0"/>
              <a:t>The collective actions of the individual farmers determine the market supply curve for wheat. </a:t>
            </a:r>
          </a:p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391400" y="4191001"/>
            <a:ext cx="2971800" cy="4492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Firm supply and market supply</a:t>
            </a:r>
          </a:p>
        </p:txBody>
      </p:sp>
      <p:pic>
        <p:nvPicPr>
          <p:cNvPr id="2050" name="Picture 2" descr="C:\Users\holmes\Dropbox\ECON 5e\Art From Fernando_For Digital\ch12\Figure_12.7\png\Figure_12_7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lmes\Dropbox\ECON 5e\Art From Fernando_For Digital\ch12\Figure_12.7\png\Figure_12_7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lmes\Dropbox\ECON 5e\Art From Fernando_For Digital\ch12\Figure_12.7\png\Figure_12_7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holmes\Dropbox\ECON 5e\Art From Fernando_For Digital\ch12\Figure_12.7\png\Figure_12_7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olmes\Dropbox\ECON 5e\Art From Fernando_For Digital\ch12\Figure_12.7\png\Figure_12_7_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holmes\Dropbox\ECON 5e\Art From Fernando_For Digital\ch12\Figure_12.7\png\Figure_12_7_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holmes\Dropbox\ECON 5e\Art From Fernando_For Digital\ch12\Figure_12.7\png\Figure_12_7_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holmes\Dropbox\ECON 5e\Art From Fernando_For Digital\ch12\Figure_12.7\png\Figure_12_7_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46852"/>
            <a:ext cx="8589963" cy="3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4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ich demand curve is associated with the shutdown point?"/>
  <p:tag name="ANSWERSALIAS" val="Demand1|smicln|Demand2|smicln|Demand3|smicln|Demand4"/>
  <p:tag name="VALUES" val="Incorrect|smicln|Correct|smicln|Incorrect|smicln|Incorrect"/>
  <p:tag name="SLIDEORDER" val="7"/>
  <p:tag name="SLIDEGUID" val="5C1E98C7C7604423A08D82ED5B0861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ich demand curve is associated with the shutdown point?"/>
  <p:tag name="ANSWERSALIAS" val="Demand1|smicln|Demand2|smicln|Demand3|smicln|Demand4"/>
  <p:tag name="VALUES" val="Incorrect|smicln|Correct|smicln|Incorrect|smicln|Incorrect"/>
  <p:tag name="SLIDEORDER" val="7"/>
  <p:tag name="SLIDEGUID" val="5C1E98C7C7604423A08D82ED5B0861A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ich demand curve is associated with the shutdown point?"/>
  <p:tag name="ANSWERSALIAS" val="Demand1|smicln|Demand2|smicln|Demand3|smicln|Demand4"/>
  <p:tag name="VALUES" val="Incorrect|smicln|Correct|smicln|Incorrect|smicln|Incorrect"/>
  <p:tag name="SLIDEORDER" val="7"/>
  <p:tag name="SLIDEGUID" val="5C1E98C7C7604423A08D82ED5B0861A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Which demand curve is associated with the shutdown point?"/>
  <p:tag name="ANSWERSALIAS" val="Demand1|smicln|Demand2|smicln|Demand3|smicln|Demand4"/>
  <p:tag name="VALUES" val="Incorrect|smicln|Correct|smicln|Incorrect|smicln|Incorrect"/>
  <p:tag name="SLIDEORDER" val="7"/>
  <p:tag name="SLIDEGUID" val="5C1E98C7C7604423A08D82ED5B0861A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After the shift in market demand, how will the firm react?"/>
  <p:tag name="ANSWERSALIAS" val="The firm will adjust its output upward in search of higher profit.|smicln|The firm will have to adjust its output downward and suffer   losses.|smicln|The firm will maintain output constant but suffer losses.|smicln|The firm will adjust its output downward and earn higher profit."/>
  <p:tag name="VALUES" val="Incorrect|smicln|Correct|smicln|Incorrect|smicln|Incorrect"/>
  <p:tag name="SLIDEORDER" val="7"/>
  <p:tag name="SLIDEGUID" val="4A6C435E7AFB43D4852054CC508E47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After the shift in market demand, how will the firm react?"/>
  <p:tag name="ANSWERSALIAS" val="The firm will adjust its output upward in search of higher profit.|smicln|The firm will have to adjust its output downward and suffer   losses.|smicln|The firm will maintain output constant but suffer losses.|smicln|The firm will adjust its output downward and earn higher profit."/>
  <p:tag name="VALUES" val="Incorrect|smicln|Correct|smicln|Incorrect|smicln|Incorrect"/>
  <p:tag name="SLIDEORDER" val="7"/>
  <p:tag name="SLIDEGUID" val="4A6C435E7AFB43D4852054CC508E47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The graph describes a typical firm in the competitive DVD player industry.  Which point represents the combination of price and output levels that prevail when the DVD industry experiences productive efficiency?"/>
  <p:tag name="ANSWERSALIAS" val="Point A.|smicln|Point B.|smicln|Both points reflect productive efficiency.|smicln|Neither point reflects productive efficiency."/>
  <p:tag name="VALUES" val="Incorrect|smicln|Correct|smicln|Incorrect|smicln|Incorrect"/>
  <p:tag name="SLIDEORDER" val="7"/>
  <p:tag name="SLIDEGUID" val="05BE99A14C4B4DA5A4A030C97BF036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595F3182F5B4088BD150459A77D8A87"/>
  <p:tag name="DEMOGRAPHIC" val="False"/>
  <p:tag name="TEAMASSIGN" val="False"/>
  <p:tag name="SPEEDSCORING" val="False"/>
  <p:tag name="CORRECTPOINTVALUE" val="100"/>
  <p:tag name="INCORRECTPOINTVALUE" val="0"/>
  <p:tag name="ZEROBASED" val="False"/>
  <p:tag name="NUMRESPONSES" val="1"/>
  <p:tag name="AUTOADVANCE" val="False"/>
  <p:tag name="DELIMITERS" val="3.1"/>
  <p:tag name="VALUEFORMAT" val="0%"/>
  <p:tag name="SLIDETYPE" val="Q"/>
  <p:tag name="QUESTIONALIAS" val="Refer to the figure below.  The graph describes a typical firm in the competitive DVD player industry.  Which point represents the combination of price and output levels that prevail when the DVD industry experiences productive efficiency?"/>
  <p:tag name="ANSWERSALIAS" val="Point A.|smicln|Point B.|smicln|Both points reflect productive efficiency.|smicln|Neither point reflects productive efficiency."/>
  <p:tag name="VALUES" val="Incorrect|smicln|Correct|smicln|Incorrect|smicln|Incorrect"/>
  <p:tag name="SLIDEORDER" val="7"/>
  <p:tag name="SLIDEGUID" val="05BE99A14C4B4DA5A4A030C97BF036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1"/>
  <p:tag name="ANSWERTEXT" val="Choice One&#10;Choice Two&#10;Choice Three&#10;Choice Four"/>
  <p:tag name="TEXTLENGTH" val="46"/>
  <p:tag name="FONTSIZE" val="32"/>
  <p:tag name="BULLETTYPE" val="ppBulletAlphaUCPeriod"/>
  <p:tag name="OLDNUMANSWERS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riginal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ts val="2400"/>
          </a:lnSpc>
          <a:defRPr b="1" dirty="0">
            <a:solidFill>
              <a:srgbClr val="7B004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2201</Words>
  <Application>Microsoft Office PowerPoint</Application>
  <PresentationFormat>Widescreen</PresentationFormat>
  <Paragraphs>207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Encode Sans Normal Black</vt:lpstr>
      <vt:lpstr>Lucida Grande</vt:lpstr>
      <vt:lpstr>Open Sans</vt:lpstr>
      <vt:lpstr>Wingdings</vt:lpstr>
      <vt:lpstr>original</vt:lpstr>
      <vt:lpstr>Econ 200 Module 5 Lecture 13</vt:lpstr>
      <vt:lpstr>Outline </vt:lpstr>
      <vt:lpstr>Identifying Whether a Firm Can Make a Profit</vt:lpstr>
      <vt:lpstr>Short Run Responses of Perfectly Competitive Firms to Losses</vt:lpstr>
      <vt:lpstr>The Firm’s Shut Down Decision in the Short Run</vt:lpstr>
      <vt:lpstr>The Supply Curve of a Firm in the Short Run</vt:lpstr>
      <vt:lpstr>The Supply Curve of a Firm in the Short Run</vt:lpstr>
      <vt:lpstr>The Firm’s Short-Run Supply Curve</vt:lpstr>
      <vt:lpstr>Short-Run Market Supply Curve</vt:lpstr>
      <vt:lpstr>Will Firms Stay Shut Down Forever?</vt:lpstr>
      <vt:lpstr>The Effect of Entry on Economic Profit</vt:lpstr>
      <vt:lpstr>The Effect of Entry on Economic Profit—continued</vt:lpstr>
      <vt:lpstr>The Effect of Economic Losses</vt:lpstr>
      <vt:lpstr>The Effect of Economic Losses—continued</vt:lpstr>
      <vt:lpstr>Long-Run Equilibrium in a Perfectly Competitive Market</vt:lpstr>
      <vt:lpstr>Long-Run Supply in a Perfectly Competitive Market</vt:lpstr>
      <vt:lpstr>Long-Run Supply</vt:lpstr>
      <vt:lpstr>Increasing-Cost and Diminishing-Cost Industries</vt:lpstr>
      <vt:lpstr>Types of Efficiency</vt:lpstr>
      <vt:lpstr>Are Perfectly Competitive Markets Efficient?</vt:lpstr>
      <vt:lpstr>Refer to the figure below.  Which demand curve would result in the firm shutting down?</vt:lpstr>
      <vt:lpstr>Refer to the figure below.  Which demand curve would result in the firm shutting down?</vt:lpstr>
      <vt:lpstr>According to the table below, what is the firm’s shut down price?  </vt:lpstr>
      <vt:lpstr>Refer to the figure below.  What is the firm’s shut down price?</vt:lpstr>
      <vt:lpstr>After the shift in market demand, how will the firm react?</vt:lpstr>
      <vt:lpstr>After the shift in market demand, how will the firm react?</vt:lpstr>
      <vt:lpstr>The graph below describes a typical firm in the competitive DVD player industry.  Which point represents the combination of price and output levels that prevail when the DVD industry experiences productive efficiency?</vt:lpstr>
      <vt:lpstr>The graph below describes a typical firm in the competitive DVD player industry.  Which point represents the combination of price and output levels that prevail when the DVD industry experiences productive efficiency?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Knox</dc:creator>
  <cp:lastModifiedBy>Melissa Knox</cp:lastModifiedBy>
  <cp:revision>45</cp:revision>
  <cp:lastPrinted>2016-11-22T00:11:42Z</cp:lastPrinted>
  <dcterms:created xsi:type="dcterms:W3CDTF">2015-05-19T23:23:59Z</dcterms:created>
  <dcterms:modified xsi:type="dcterms:W3CDTF">2021-11-30T17:32:30Z</dcterms:modified>
</cp:coreProperties>
</file>