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9" r:id="rId2"/>
  </p:sldMasterIdLst>
  <p:notesMasterIdLst>
    <p:notesMasterId r:id="rId36"/>
  </p:notesMasterIdLst>
  <p:handoutMasterIdLst>
    <p:handoutMasterId r:id="rId37"/>
  </p:handoutMasterIdLst>
  <p:sldIdLst>
    <p:sldId id="322" r:id="rId3"/>
    <p:sldId id="323" r:id="rId4"/>
    <p:sldId id="337" r:id="rId5"/>
    <p:sldId id="317" r:id="rId6"/>
    <p:sldId id="278" r:id="rId7"/>
    <p:sldId id="305" r:id="rId8"/>
    <p:sldId id="306" r:id="rId9"/>
    <p:sldId id="307" r:id="rId10"/>
    <p:sldId id="308" r:id="rId11"/>
    <p:sldId id="309" r:id="rId12"/>
    <p:sldId id="287" r:id="rId13"/>
    <p:sldId id="288" r:id="rId14"/>
    <p:sldId id="289" r:id="rId15"/>
    <p:sldId id="294" r:id="rId16"/>
    <p:sldId id="295" r:id="rId17"/>
    <p:sldId id="296" r:id="rId18"/>
    <p:sldId id="297" r:id="rId19"/>
    <p:sldId id="298" r:id="rId20"/>
    <p:sldId id="300" r:id="rId21"/>
    <p:sldId id="318" r:id="rId22"/>
    <p:sldId id="319" r:id="rId23"/>
    <p:sldId id="320" r:id="rId24"/>
    <p:sldId id="321" r:id="rId25"/>
    <p:sldId id="324" r:id="rId26"/>
    <p:sldId id="325" r:id="rId27"/>
    <p:sldId id="327" r:id="rId28"/>
    <p:sldId id="328" r:id="rId29"/>
    <p:sldId id="330" r:id="rId30"/>
    <p:sldId id="331" r:id="rId31"/>
    <p:sldId id="332" r:id="rId32"/>
    <p:sldId id="336" r:id="rId33"/>
    <p:sldId id="334" r:id="rId34"/>
    <p:sldId id="335" r:id="rId35"/>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2E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50"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3FD0807F-3666-4CD1-9E1D-0F33F83A8B95}" type="datetimeFigureOut">
              <a:rPr lang="en-US" smtClean="0"/>
              <a:t>12/2/2021</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539D760E-5E83-4196-8376-D279DF69D115}" type="slidenum">
              <a:rPr lang="en-US" smtClean="0"/>
              <a:t>‹#›</a:t>
            </a:fld>
            <a:endParaRPr lang="en-US"/>
          </a:p>
        </p:txBody>
      </p:sp>
    </p:spTree>
    <p:extLst>
      <p:ext uri="{BB962C8B-B14F-4D97-AF65-F5344CB8AC3E}">
        <p14:creationId xmlns:p14="http://schemas.microsoft.com/office/powerpoint/2010/main" val="1022502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CCA494F3-7ABB-49E1-BAED-86D1131B15C5}" type="datetimeFigureOut">
              <a:rPr lang="en-US" smtClean="0"/>
              <a:t>12/2/2021</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88056C5D-6E01-4A05-9B59-6E16E6A19847}" type="slidenum">
              <a:rPr lang="en-US" smtClean="0"/>
              <a:t>‹#›</a:t>
            </a:fld>
            <a:endParaRPr lang="en-US"/>
          </a:p>
        </p:txBody>
      </p:sp>
    </p:spTree>
    <p:extLst>
      <p:ext uri="{BB962C8B-B14F-4D97-AF65-F5344CB8AC3E}">
        <p14:creationId xmlns:p14="http://schemas.microsoft.com/office/powerpoint/2010/main" val="3735083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n-lt"/>
              </a:rPr>
              <a:t>Emphasize</a:t>
            </a:r>
            <a:r>
              <a:rPr lang="en-US" sz="1200" baseline="0" dirty="0">
                <a:latin typeface="+mn-lt"/>
              </a:rPr>
              <a:t> that firms in a perfectly competitive market have no choice but to accept the market price for their good or service because they face so much competition. But </a:t>
            </a:r>
            <a:r>
              <a:rPr lang="en-US" sz="1200" b="0" i="0" u="none" baseline="0" dirty="0">
                <a:latin typeface="+mn-lt"/>
              </a:rPr>
              <a:t>monopolists face little to no competition a</a:t>
            </a:r>
            <a:r>
              <a:rPr lang="en-US" sz="1200" b="0" i="0" baseline="0" dirty="0">
                <a:latin typeface="+mn-lt"/>
              </a:rPr>
              <a:t>nd are therefore able to </a:t>
            </a:r>
            <a:r>
              <a:rPr lang="en-US" sz="1200" b="0" i="0" u="none" baseline="0" dirty="0">
                <a:latin typeface="+mn-lt"/>
              </a:rPr>
              <a:t>control the prices they charge for their products. </a:t>
            </a:r>
            <a:r>
              <a:rPr lang="en-US" sz="1200" b="0" i="0" baseline="0" dirty="0">
                <a:latin typeface="+mn-lt"/>
              </a:rPr>
              <a:t>The lack of a close substitute for a monopolist’s product is essential to a firm exerting monopolist power in influencing market prices. Water is an example of a good with no close substitutes. If a firm has monopoly power over water, it can set the price of water at whatever it wants, and consumers have no choice but to pay that price. However, a firm with monopoly power over a good like orange juice does not have the same power, because if the firm sets this price too high consumers will buy a substitute good instead, like apple juice. </a:t>
            </a:r>
          </a:p>
          <a:p>
            <a:endParaRPr lang="en-US" i="0" baseline="0" dirty="0"/>
          </a:p>
          <a:p>
            <a:r>
              <a:rPr lang="en-US" b="0" i="0" baseline="0" dirty="0"/>
              <a:t>Perfect monopoly </a:t>
            </a:r>
            <a:r>
              <a:rPr lang="en-US" i="0" baseline="0" dirty="0"/>
              <a:t>refers to when a firm controls 100% of the market for its product. </a:t>
            </a:r>
            <a:r>
              <a:rPr lang="en-US" b="0" i="0" baseline="0" dirty="0"/>
              <a:t>Monopoly power </a:t>
            </a:r>
            <a:r>
              <a:rPr lang="en-US" i="0" baseline="0" dirty="0"/>
              <a:t>refers to when a firm controls not quite the entire market for its product, but enough to manipulate the price. DeBeers can be used as an example of monopoly power, because the firm controlled 80-90% of the diamond market. While the firm wasn’t a perfect monopoly, it had enough market power to largely influence the market price of diamonds. </a:t>
            </a:r>
          </a:p>
          <a:p>
            <a:pPr rtl="0" eaLnBrk="1" fontAlgn="auto" latinLnBrk="0" hangingPunct="1"/>
            <a:endParaRPr lang="en-US" sz="1200" b="1" i="0" u="none" strike="noStrike" kern="1200" baseline="0" dirty="0">
              <a:solidFill>
                <a:schemeClr val="tx1"/>
              </a:solidFill>
              <a:effectLst/>
              <a:latin typeface="+mn-lt"/>
              <a:ea typeface="+mn-ea"/>
              <a:cs typeface="+mn-cs"/>
            </a:endParaRPr>
          </a:p>
          <a:p>
            <a:pPr rtl="0" eaLnBrk="1" fontAlgn="auto" latinLnBrk="0" hangingPunct="1"/>
            <a:r>
              <a:rPr lang="en-US" sz="1200" b="1" i="0" u="sng" strike="noStrike" kern="1200" baseline="0" dirty="0">
                <a:solidFill>
                  <a:schemeClr val="tx1"/>
                </a:solidFill>
                <a:effectLst/>
                <a:latin typeface="+mn-lt"/>
                <a:ea typeface="+mn-ea"/>
                <a:cs typeface="+mn-cs"/>
              </a:rPr>
              <a:t>Barriers to entry</a:t>
            </a:r>
          </a:p>
          <a:p>
            <a:pPr rtl="0" eaLnBrk="1" fontAlgn="auto" latinLnBrk="0" hangingPunct="1"/>
            <a:r>
              <a:rPr lang="en-US" sz="1200" b="1" i="0" u="none" strike="noStrike" kern="1200" baseline="0" dirty="0">
                <a:solidFill>
                  <a:schemeClr val="tx1"/>
                </a:solidFill>
                <a:effectLst/>
                <a:latin typeface="+mn-lt"/>
                <a:ea typeface="+mn-ea"/>
                <a:cs typeface="+mn-cs"/>
              </a:rPr>
              <a:t>Scarce resources: </a:t>
            </a:r>
          </a:p>
          <a:p>
            <a:pPr marL="171450" indent="-171450" rtl="0" eaLnBrk="1" fontAlgn="auto" latinLnBrk="0" hangingPunct="1">
              <a:buFontTx/>
              <a:buChar char="-"/>
            </a:pPr>
            <a:r>
              <a:rPr lang="en-US" sz="1200" b="0" i="0" u="none" strike="noStrike" kern="1200" baseline="0" dirty="0">
                <a:solidFill>
                  <a:schemeClr val="tx1"/>
                </a:solidFill>
                <a:effectLst/>
                <a:latin typeface="+mn-lt"/>
                <a:ea typeface="+mn-ea"/>
                <a:cs typeface="+mn-cs"/>
              </a:rPr>
              <a:t>Some key resource or input into the production process is scarce and therefore a new firm cannot enter the market without gaining control of the resource or input. </a:t>
            </a:r>
          </a:p>
          <a:p>
            <a:pPr marL="628650" lvl="1" indent="-171450" rtl="0" eaLnBrk="1" fontAlgn="auto" latinLnBrk="0" hangingPunct="1">
              <a:buFontTx/>
              <a:buChar char="-"/>
            </a:pPr>
            <a:r>
              <a:rPr lang="en-US" sz="1200" b="0" i="0" u="none" strike="noStrike" kern="1200" baseline="0" dirty="0">
                <a:solidFill>
                  <a:schemeClr val="tx1"/>
                </a:solidFill>
                <a:effectLst/>
                <a:latin typeface="+mn-lt"/>
                <a:ea typeface="+mn-ea"/>
                <a:cs typeface="+mn-cs"/>
              </a:rPr>
              <a:t>For example, DeBeers controlling the diamond mines to keep diamonds scarce.</a:t>
            </a:r>
          </a:p>
          <a:p>
            <a:pPr rtl="0" eaLnBrk="1" fontAlgn="auto" latinLnBrk="0" hangingPunct="1"/>
            <a:endParaRPr lang="en-US" sz="1200" b="0" i="0" u="none" strike="noStrike" kern="1200" baseline="0" dirty="0">
              <a:solidFill>
                <a:schemeClr val="tx1"/>
              </a:solidFill>
              <a:effectLst/>
              <a:latin typeface="+mn-lt"/>
              <a:ea typeface="+mn-ea"/>
              <a:cs typeface="+mn-cs"/>
            </a:endParaRPr>
          </a:p>
          <a:p>
            <a:pPr rtl="0" eaLnBrk="1" fontAlgn="auto" latinLnBrk="0" hangingPunct="1"/>
            <a:r>
              <a:rPr lang="en-US" sz="1200" b="1" i="0" u="none" strike="noStrike" kern="1200" baseline="0" dirty="0">
                <a:solidFill>
                  <a:schemeClr val="tx1"/>
                </a:solidFill>
                <a:effectLst/>
                <a:latin typeface="+mn-lt"/>
                <a:ea typeface="+mn-ea"/>
                <a:cs typeface="+mn-cs"/>
              </a:rPr>
              <a:t>Economies of scale:</a:t>
            </a:r>
          </a:p>
          <a:p>
            <a:pPr marL="171450" indent="-171450" rtl="0" eaLnBrk="1" fontAlgn="auto" latinLnBrk="0" hangingPunct="1">
              <a:buFontTx/>
              <a:buChar char="-"/>
            </a:pPr>
            <a:r>
              <a:rPr lang="en-US" sz="1200" b="0" i="0" u="none" strike="noStrike" kern="1200" baseline="0" dirty="0">
                <a:solidFill>
                  <a:schemeClr val="tx1"/>
                </a:solidFill>
                <a:effectLst/>
                <a:latin typeface="+mn-lt"/>
                <a:ea typeface="+mn-ea"/>
                <a:cs typeface="+mn-cs"/>
              </a:rPr>
              <a:t>When economies of scale are powerful, sometimes it doesn’t make sense for two or more firms to compete, because the required infrastructure is too costly to replicate. </a:t>
            </a:r>
          </a:p>
          <a:p>
            <a:pPr marL="171450" indent="-171450" rtl="0" eaLnBrk="1" fontAlgn="auto" latinLnBrk="0" hangingPunct="1">
              <a:buFontTx/>
              <a:buChar char="-"/>
            </a:pPr>
            <a:r>
              <a:rPr lang="en-US" sz="1200" b="0" i="0" u="none" strike="noStrike" kern="1200" baseline="0" dirty="0">
                <a:solidFill>
                  <a:schemeClr val="tx1"/>
                </a:solidFill>
                <a:effectLst/>
                <a:latin typeface="+mn-lt"/>
                <a:ea typeface="+mn-ea"/>
                <a:cs typeface="+mn-cs"/>
              </a:rPr>
              <a:t>Consider the electricity-supply industry. If competition existed between two or more firms, each would need to build power plants and large distribution systems (poles, wires, etc.) for the areas they serve. Building this infrastructure is extremely expensive relative to the marginal cost of providing another unit of electricity. Therefore, one large firm has the cost advantage of providing all of the electricity supply in a region.</a:t>
            </a:r>
          </a:p>
          <a:p>
            <a:pPr marL="628650" lvl="1" indent="-171450" rtl="0" eaLnBrk="1" fontAlgn="auto" latinLnBrk="0" hangingPunct="1">
              <a:buFontTx/>
              <a:buChar char="-"/>
            </a:pPr>
            <a:r>
              <a:rPr lang="en-US" sz="1200" b="0" i="0" u="none" strike="noStrike" kern="1200" baseline="0" dirty="0">
                <a:solidFill>
                  <a:schemeClr val="tx1"/>
                </a:solidFill>
                <a:effectLst/>
                <a:latin typeface="+mn-lt"/>
                <a:ea typeface="+mn-ea"/>
                <a:cs typeface="+mn-cs"/>
              </a:rPr>
              <a:t>The distribution of electricity is an example of a natural monopoly. Natural monopolies can be the ‘natural’ outcome of competitive forces, as new firms do not have incentive to enter the market (they would have to invest in significant upfront fixed costs and would incur higher production costs than the monopoly). </a:t>
            </a:r>
          </a:p>
          <a:p>
            <a:pPr rtl="0" eaLnBrk="1" fontAlgn="auto" latinLnBrk="0" hangingPunct="1"/>
            <a:endParaRPr lang="en-US" sz="1200" b="1" i="0" u="none" strike="noStrike" kern="1200" baseline="0" dirty="0">
              <a:solidFill>
                <a:schemeClr val="tx1"/>
              </a:solidFill>
              <a:effectLst/>
              <a:latin typeface="+mn-lt"/>
              <a:ea typeface="+mn-ea"/>
              <a:cs typeface="+mn-cs"/>
            </a:endParaRPr>
          </a:p>
          <a:p>
            <a:r>
              <a:rPr lang="en-US" sz="1200" b="1" i="0" u="none" strike="noStrike" kern="1200" baseline="0" dirty="0">
                <a:solidFill>
                  <a:schemeClr val="tx1"/>
                </a:solidFill>
                <a:effectLst/>
                <a:latin typeface="+mn-lt"/>
                <a:ea typeface="+mn-ea"/>
                <a:cs typeface="+mn-cs"/>
              </a:rPr>
              <a:t>Government intervention:</a:t>
            </a:r>
          </a:p>
          <a:p>
            <a:pPr marL="171450" indent="-171450">
              <a:buFontTx/>
              <a:buChar char="-"/>
            </a:pPr>
            <a:r>
              <a:rPr lang="en-US" sz="1200" b="0" i="0" u="none" strike="noStrike" kern="1200" baseline="0" dirty="0">
                <a:solidFill>
                  <a:schemeClr val="tx1"/>
                </a:solidFill>
                <a:latin typeface="+mn-lt"/>
                <a:ea typeface="+mn-ea"/>
                <a:cs typeface="+mn-cs"/>
              </a:rPr>
              <a:t>Governments may create or sustain monopolies where they would not otherwise exist. Examples of government intervention:</a:t>
            </a:r>
            <a:endParaRPr lang="en-US" sz="1200" b="0" i="0" u="none" strike="noStrike" kern="1200" baseline="0" dirty="0">
              <a:solidFill>
                <a:schemeClr val="tx1"/>
              </a:solidFill>
              <a:effectLst/>
              <a:latin typeface="+mn-lt"/>
              <a:ea typeface="+mn-ea"/>
              <a:cs typeface="+mn-cs"/>
            </a:endParaRPr>
          </a:p>
          <a:p>
            <a:pPr marL="628650" lvl="1" indent="-171450">
              <a:buFontTx/>
              <a:buChar char="-"/>
            </a:pPr>
            <a:r>
              <a:rPr lang="en-US" sz="1200" b="0" i="0" u="none" strike="noStrike" kern="1200" baseline="0" dirty="0">
                <a:solidFill>
                  <a:schemeClr val="tx1"/>
                </a:solidFill>
                <a:effectLst/>
                <a:latin typeface="+mn-lt"/>
                <a:ea typeface="+mn-ea"/>
                <a:cs typeface="+mn-cs"/>
              </a:rPr>
              <a:t>Many U.S. state governments have created monopolies on the sale of alcoholic beverages.</a:t>
            </a:r>
          </a:p>
          <a:p>
            <a:pPr marL="628650" lvl="1" indent="-171450">
              <a:buFontTx/>
              <a:buChar char="-"/>
            </a:pPr>
            <a:r>
              <a:rPr lang="en-US" sz="1200" b="0" i="0" u="none" strike="noStrike" kern="1200" baseline="0" dirty="0">
                <a:solidFill>
                  <a:schemeClr val="tx1"/>
                </a:solidFill>
                <a:effectLst/>
                <a:latin typeface="+mn-lt"/>
                <a:ea typeface="+mn-ea"/>
                <a:cs typeface="+mn-cs"/>
              </a:rPr>
              <a:t>In Iran, the construction industry is controlled by an elite branch of the national army.</a:t>
            </a:r>
          </a:p>
          <a:p>
            <a:pPr marL="628650" lvl="1" indent="-171450">
              <a:buFontTx/>
              <a:buChar char="-"/>
            </a:pPr>
            <a:r>
              <a:rPr lang="en-US" sz="1200" b="0" i="0" u="none" strike="noStrike" kern="1200" baseline="0" dirty="0">
                <a:solidFill>
                  <a:schemeClr val="tx1"/>
                </a:solidFill>
                <a:effectLst/>
                <a:latin typeface="+mn-lt"/>
                <a:ea typeface="+mn-ea"/>
                <a:cs typeface="+mn-cs"/>
              </a:rPr>
              <a:t>Intellectual property rights are regulated through patents and copyrights, which give an individual or firm the exclusive right to produce and sell a product or service for a given period of time. Examples include chemical formulas developed by pharmaceutical companies and creative works like movies and music. Note that intellectual property protection has both costs and benefits. It can create the incentive for firms to invest in research and creative activities, but the downside is that prices are set higher than they would be in a competitive market, thus decreasing consumer and total surplus. </a:t>
            </a:r>
          </a:p>
          <a:p>
            <a:endParaRPr lang="en-US" sz="1200" b="0" i="0" u="none" strike="noStrike" kern="1200" baseline="0" dirty="0">
              <a:solidFill>
                <a:schemeClr val="tx1"/>
              </a:solidFill>
              <a:effectLst/>
              <a:latin typeface="+mn-lt"/>
              <a:ea typeface="+mn-ea"/>
              <a:cs typeface="+mn-cs"/>
            </a:endParaRPr>
          </a:p>
          <a:p>
            <a:r>
              <a:rPr lang="en-US" sz="1200" b="1" i="0" u="none" strike="noStrike" kern="1200" baseline="0" dirty="0">
                <a:solidFill>
                  <a:schemeClr val="tx1"/>
                </a:solidFill>
                <a:effectLst/>
                <a:latin typeface="+mn-lt"/>
                <a:ea typeface="+mn-ea"/>
                <a:cs typeface="+mn-cs"/>
              </a:rPr>
              <a:t>Aggressive tactics:</a:t>
            </a:r>
            <a:r>
              <a:rPr lang="en-US" sz="1200" b="0" i="0" u="none" strike="noStrike" kern="1200" baseline="0" dirty="0">
                <a:solidFill>
                  <a:schemeClr val="tx1"/>
                </a:solidFill>
                <a:effectLst/>
                <a:latin typeface="+mn-lt"/>
                <a:ea typeface="+mn-ea"/>
                <a:cs typeface="+mn-cs"/>
              </a:rPr>
              <a:t> </a:t>
            </a:r>
          </a:p>
          <a:p>
            <a:pPr marL="171450" indent="-171450">
              <a:buFontTx/>
              <a:buChar char="-"/>
            </a:pPr>
            <a:r>
              <a:rPr lang="en-US" sz="1200" b="0" i="0" u="none" strike="noStrike" kern="1200" baseline="0" dirty="0">
                <a:solidFill>
                  <a:schemeClr val="tx1"/>
                </a:solidFill>
                <a:effectLst/>
                <a:latin typeface="+mn-lt"/>
                <a:ea typeface="+mn-ea"/>
                <a:cs typeface="+mn-cs"/>
              </a:rPr>
              <a:t>DeBeers is a classic example of a company that used aggressive tactics. DeBeers offered to buy up companies that discovered new diamond mines. The firm also excluded merchants from exclusive diamond sale “sightings” if the merchants did not stop stockpiling their gems. DeBeers employed these tactics so it could keep the market price of diamonds high.</a:t>
            </a:r>
          </a:p>
          <a:p>
            <a:pPr marL="171450" indent="-171450">
              <a:buFontTx/>
              <a:buChar char="-"/>
            </a:pPr>
            <a:r>
              <a:rPr lang="en-US" sz="1200" b="0" i="0" u="none" strike="noStrike" kern="1200" baseline="0" dirty="0">
                <a:solidFill>
                  <a:schemeClr val="tx1"/>
                </a:solidFill>
                <a:effectLst/>
                <a:latin typeface="+mn-lt"/>
                <a:ea typeface="+mn-ea"/>
                <a:cs typeface="+mn-cs"/>
              </a:rPr>
              <a:t>It is often claimed that another company using aggressive tactics is Walmart, which has been sued several times for predatory pricing—a tactic where a company temporarily slashes its prices, forcing rival companies out of business, only to raise prices once competitors exit the market. Predatory pricing can be used by large companies because they can sustain short-term losses until their rivals are forced out of the market. By doing this, they establish monopoly power for themselves, which allows them to set the market prices.</a:t>
            </a:r>
          </a:p>
          <a:p>
            <a:pPr marL="171450" indent="-171450">
              <a:buFontTx/>
              <a:buChar char="-"/>
            </a:pPr>
            <a:r>
              <a:rPr lang="en-US" sz="1200" b="0" i="0" u="none" strike="noStrike" kern="1200" baseline="0" dirty="0">
                <a:solidFill>
                  <a:schemeClr val="tx1"/>
                </a:solidFill>
                <a:effectLst/>
                <a:latin typeface="+mn-lt"/>
                <a:ea typeface="+mn-ea"/>
                <a:cs typeface="+mn-cs"/>
              </a:rPr>
              <a:t>Note that some aggressive tactics are not unwelcome to smaller firms. Consider Google, which controls 4/5 of the world’s Internet searches. In an effort to avoid another company with a better search algorithm taking over as the world’s top search provider, Google buys companies with promising search technology. Many web entrepreneurs set up businesses with the hopes that Google, or another industry giant, will buy them out at a lucrative price.</a:t>
            </a:r>
            <a:endParaRPr lang="en-US" sz="1200" b="0" i="0" u="sng" strike="noStrike"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59B4CBF-F1B4-4533-8DD5-69BE671403BF}" type="slidenum">
              <a:rPr lang="en-US" smtClean="0"/>
              <a:t>6</a:t>
            </a:fld>
            <a:endParaRPr lang="en-US" dirty="0"/>
          </a:p>
        </p:txBody>
      </p:sp>
    </p:spTree>
    <p:extLst>
      <p:ext uri="{BB962C8B-B14F-4D97-AF65-F5344CB8AC3E}">
        <p14:creationId xmlns:p14="http://schemas.microsoft.com/office/powerpoint/2010/main" val="40615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panel (a), the market for smartphones is perfectly competitive, and price and</a:t>
            </a:r>
          </a:p>
          <a:p>
            <a:r>
              <a:rPr lang="en-US" sz="1200" b="0" i="0" u="none" strike="noStrike" kern="1200" baseline="0" dirty="0">
                <a:solidFill>
                  <a:schemeClr val="tx1"/>
                </a:solidFill>
                <a:latin typeface="+mn-lt"/>
                <a:ea typeface="+mn-ea"/>
                <a:cs typeface="+mn-cs"/>
              </a:rPr>
              <a:t>quantity are determined by the intersection of the demand and supply curves. In</a:t>
            </a:r>
          </a:p>
          <a:p>
            <a:r>
              <a:rPr lang="en-US" sz="1200" b="0" i="0" u="none" strike="noStrike" kern="1200" baseline="0" dirty="0">
                <a:solidFill>
                  <a:schemeClr val="tx1"/>
                </a:solidFill>
                <a:latin typeface="+mn-lt"/>
                <a:ea typeface="+mn-ea"/>
                <a:cs typeface="+mn-cs"/>
              </a:rPr>
              <a:t>panel (b), the perfectly competitive smartphone market becomes a monopoly.</a:t>
            </a:r>
          </a:p>
          <a:p>
            <a:r>
              <a:rPr lang="en-US" sz="1200" b="0" i="0" u="none" strike="noStrike" kern="1200" baseline="0" dirty="0">
                <a:solidFill>
                  <a:schemeClr val="tx1"/>
                </a:solidFill>
                <a:latin typeface="+mn-lt"/>
                <a:ea typeface="+mn-ea"/>
                <a:cs typeface="+mn-cs"/>
              </a:rPr>
              <a:t>As a result:</a:t>
            </a:r>
          </a:p>
          <a:p>
            <a:r>
              <a:rPr lang="en-US" sz="1200" b="0" i="0" u="none" strike="noStrike" kern="1200" baseline="0" dirty="0">
                <a:solidFill>
                  <a:schemeClr val="tx1"/>
                </a:solidFill>
                <a:latin typeface="+mn-lt"/>
                <a:ea typeface="+mn-ea"/>
                <a:cs typeface="+mn-cs"/>
              </a:rPr>
              <a:t>1. The industry supply curve becomes the monopolist’s marginal cost curve.</a:t>
            </a:r>
          </a:p>
          <a:p>
            <a:r>
              <a:rPr lang="en-US" sz="1200" b="0" i="0" u="none" strike="noStrike" kern="1200" baseline="0" dirty="0">
                <a:solidFill>
                  <a:schemeClr val="tx1"/>
                </a:solidFill>
                <a:latin typeface="+mn-lt"/>
                <a:ea typeface="+mn-ea"/>
                <a:cs typeface="+mn-cs"/>
              </a:rPr>
              <a:t>2. The monopolist reduces output to where marginal revenue equals marginal cost, </a:t>
            </a:r>
            <a:r>
              <a:rPr lang="en-US" sz="1200" b="0" i="1" u="none" strike="noStrike" kern="1200" baseline="0" dirty="0">
                <a:solidFill>
                  <a:schemeClr val="tx1"/>
                </a:solidFill>
                <a:latin typeface="+mn-lt"/>
                <a:ea typeface="+mn-ea"/>
                <a:cs typeface="+mn-cs"/>
              </a:rPr>
              <a:t>Q</a:t>
            </a:r>
            <a:r>
              <a:rPr lang="en-US" sz="1200" b="0" i="0" u="none" strike="noStrike" kern="1200" baseline="0" dirty="0">
                <a:solidFill>
                  <a:schemeClr val="tx1"/>
                </a:solidFill>
                <a:latin typeface="+mn-lt"/>
                <a:ea typeface="+mn-ea"/>
                <a:cs typeface="+mn-cs"/>
              </a:rPr>
              <a:t>M.</a:t>
            </a:r>
          </a:p>
          <a:p>
            <a:r>
              <a:rPr lang="en-US" sz="1200" b="0" i="0" u="none" strike="noStrike" kern="1200" baseline="0" dirty="0">
                <a:solidFill>
                  <a:schemeClr val="tx1"/>
                </a:solidFill>
                <a:latin typeface="+mn-lt"/>
                <a:ea typeface="+mn-ea"/>
                <a:cs typeface="+mn-cs"/>
              </a:rPr>
              <a:t>3. The monopolist raises the price from </a:t>
            </a:r>
            <a:r>
              <a:rPr lang="en-US" sz="1200" b="0" i="1" u="none" strike="noStrike" kern="1200" baseline="0" dirty="0">
                <a:solidFill>
                  <a:schemeClr val="tx1"/>
                </a:solidFill>
                <a:latin typeface="+mn-lt"/>
                <a:ea typeface="+mn-ea"/>
                <a:cs typeface="+mn-cs"/>
              </a:rPr>
              <a:t>P</a:t>
            </a:r>
            <a:r>
              <a:rPr lang="en-US" sz="1200" b="0" i="0" u="none" strike="noStrike" kern="1200" baseline="0" dirty="0">
                <a:solidFill>
                  <a:schemeClr val="tx1"/>
                </a:solidFill>
                <a:latin typeface="+mn-lt"/>
                <a:ea typeface="+mn-ea"/>
                <a:cs typeface="+mn-cs"/>
              </a:rPr>
              <a:t>C to </a:t>
            </a:r>
            <a:r>
              <a:rPr lang="en-US" sz="1200" b="0" i="1" u="none" strike="noStrike" kern="1200" baseline="0" dirty="0">
                <a:solidFill>
                  <a:schemeClr val="tx1"/>
                </a:solidFill>
                <a:latin typeface="+mn-lt"/>
                <a:ea typeface="+mn-ea"/>
                <a:cs typeface="+mn-cs"/>
              </a:rPr>
              <a:t>P</a:t>
            </a:r>
            <a:r>
              <a:rPr lang="en-US" sz="1200" b="0" i="0" u="none" strike="noStrike" kern="1200" baseline="0" dirty="0">
                <a:solidFill>
                  <a:schemeClr val="tx1"/>
                </a:solidFill>
                <a:latin typeface="+mn-lt"/>
                <a:ea typeface="+mn-ea"/>
                <a:cs typeface="+mn-cs"/>
              </a:rPr>
              <a:t>M.</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0FDDB8-901D-4D46-A4E8-DCBCC8570A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40355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monopoly charges a higher price, </a:t>
            </a:r>
            <a:r>
              <a:rPr lang="en-US" sz="1200" b="0" i="1" u="none" strike="noStrike" kern="1200" baseline="0" dirty="0">
                <a:solidFill>
                  <a:schemeClr val="tx1"/>
                </a:solidFill>
                <a:latin typeface="+mn-lt"/>
                <a:ea typeface="+mn-ea"/>
                <a:cs typeface="+mn-cs"/>
              </a:rPr>
              <a:t>P</a:t>
            </a:r>
            <a:r>
              <a:rPr lang="en-US" sz="1200" b="0" i="0" u="none" strike="noStrike" kern="1200" baseline="0" dirty="0">
                <a:solidFill>
                  <a:schemeClr val="tx1"/>
                </a:solidFill>
                <a:latin typeface="+mn-lt"/>
                <a:ea typeface="+mn-ea"/>
                <a:cs typeface="+mn-cs"/>
              </a:rPr>
              <a:t>M, and</a:t>
            </a:r>
          </a:p>
          <a:p>
            <a:r>
              <a:rPr lang="en-US" sz="1200" b="0" i="0" u="none" strike="noStrike" kern="1200" baseline="0" dirty="0">
                <a:solidFill>
                  <a:schemeClr val="tx1"/>
                </a:solidFill>
                <a:latin typeface="+mn-lt"/>
                <a:ea typeface="+mn-ea"/>
                <a:cs typeface="+mn-cs"/>
              </a:rPr>
              <a:t>produces a smaller quantity, </a:t>
            </a:r>
            <a:r>
              <a:rPr lang="en-US" sz="1200" b="0" i="1" u="none" strike="noStrike" kern="1200" baseline="0" dirty="0">
                <a:solidFill>
                  <a:schemeClr val="tx1"/>
                </a:solidFill>
                <a:latin typeface="+mn-lt"/>
                <a:ea typeface="+mn-ea"/>
                <a:cs typeface="+mn-cs"/>
              </a:rPr>
              <a:t>Q</a:t>
            </a:r>
            <a:r>
              <a:rPr lang="en-US" sz="1200" b="0" i="0" u="none" strike="noStrike" kern="1200" baseline="0" dirty="0">
                <a:solidFill>
                  <a:schemeClr val="tx1"/>
                </a:solidFill>
                <a:latin typeface="+mn-lt"/>
                <a:ea typeface="+mn-ea"/>
                <a:cs typeface="+mn-cs"/>
              </a:rPr>
              <a:t>M, than a perfectly</a:t>
            </a:r>
          </a:p>
          <a:p>
            <a:r>
              <a:rPr lang="en-US" sz="1200" b="0" i="0" u="none" strike="noStrike" kern="1200" baseline="0" dirty="0">
                <a:solidFill>
                  <a:schemeClr val="tx1"/>
                </a:solidFill>
                <a:latin typeface="+mn-lt"/>
                <a:ea typeface="+mn-ea"/>
                <a:cs typeface="+mn-cs"/>
              </a:rPr>
              <a:t>competitive industry, which charges</a:t>
            </a:r>
          </a:p>
          <a:p>
            <a:r>
              <a:rPr lang="en-US" sz="1200" b="0" i="0" u="none" strike="noStrike" kern="1200" baseline="0" dirty="0">
                <a:solidFill>
                  <a:schemeClr val="tx1"/>
                </a:solidFill>
                <a:latin typeface="+mn-lt"/>
                <a:ea typeface="+mn-ea"/>
                <a:cs typeface="+mn-cs"/>
              </a:rPr>
              <a:t>price </a:t>
            </a:r>
            <a:r>
              <a:rPr lang="en-US" sz="1200" b="0" i="1" u="none" strike="noStrike" kern="1200" baseline="0" dirty="0">
                <a:solidFill>
                  <a:schemeClr val="tx1"/>
                </a:solidFill>
                <a:latin typeface="+mn-lt"/>
                <a:ea typeface="+mn-ea"/>
                <a:cs typeface="+mn-cs"/>
              </a:rPr>
              <a:t>P</a:t>
            </a:r>
            <a:r>
              <a:rPr lang="en-US" sz="1200" b="0" i="0" u="none" strike="noStrike" kern="1200" baseline="0" dirty="0">
                <a:solidFill>
                  <a:schemeClr val="tx1"/>
                </a:solidFill>
                <a:latin typeface="+mn-lt"/>
                <a:ea typeface="+mn-ea"/>
                <a:cs typeface="+mn-cs"/>
              </a:rPr>
              <a:t>C and produces </a:t>
            </a:r>
            <a:r>
              <a:rPr lang="en-US" sz="1200" b="0" i="1" u="none" strike="noStrike" kern="1200" baseline="0" dirty="0">
                <a:solidFill>
                  <a:schemeClr val="tx1"/>
                </a:solidFill>
                <a:latin typeface="+mn-lt"/>
                <a:ea typeface="+mn-ea"/>
                <a:cs typeface="+mn-cs"/>
              </a:rPr>
              <a:t>Q</a:t>
            </a:r>
            <a:r>
              <a:rPr lang="en-US" sz="1200" b="0" i="0" u="none" strike="noStrike" kern="1200" baseline="0" dirty="0">
                <a:solidFill>
                  <a:schemeClr val="tx1"/>
                </a:solidFill>
                <a:latin typeface="+mn-lt"/>
                <a:ea typeface="+mn-ea"/>
                <a:cs typeface="+mn-cs"/>
              </a:rPr>
              <a:t>C. The higher price</a:t>
            </a:r>
          </a:p>
          <a:p>
            <a:r>
              <a:rPr lang="en-US" sz="1200" b="0" i="0" u="none" strike="noStrike" kern="1200" baseline="0" dirty="0">
                <a:solidFill>
                  <a:schemeClr val="tx1"/>
                </a:solidFill>
                <a:latin typeface="+mn-lt"/>
                <a:ea typeface="+mn-ea"/>
                <a:cs typeface="+mn-cs"/>
              </a:rPr>
              <a:t>reduces consumer surplus by the area equal</a:t>
            </a:r>
          </a:p>
          <a:p>
            <a:r>
              <a:rPr lang="en-US" sz="1200" b="0" i="0" u="none" strike="noStrike" kern="1200" baseline="0" dirty="0">
                <a:solidFill>
                  <a:schemeClr val="tx1"/>
                </a:solidFill>
                <a:latin typeface="+mn-lt"/>
                <a:ea typeface="+mn-ea"/>
                <a:cs typeface="+mn-cs"/>
              </a:rPr>
              <a:t>to the rectangle </a:t>
            </a:r>
            <a:r>
              <a:rPr lang="en-US" sz="1200" b="0" i="1" u="none" strike="noStrike" kern="1200" baseline="0" dirty="0">
                <a:solidFill>
                  <a:schemeClr val="tx1"/>
                </a:solidFill>
                <a:latin typeface="+mn-lt"/>
                <a:ea typeface="+mn-ea"/>
                <a:cs typeface="+mn-cs"/>
              </a:rPr>
              <a:t>A </a:t>
            </a:r>
            <a:r>
              <a:rPr lang="en-US" sz="1200" b="0" i="0" u="none" strike="noStrike" kern="1200" baseline="0" dirty="0">
                <a:solidFill>
                  <a:schemeClr val="tx1"/>
                </a:solidFill>
                <a:latin typeface="+mn-lt"/>
                <a:ea typeface="+mn-ea"/>
                <a:cs typeface="+mn-cs"/>
              </a:rPr>
              <a:t>and the triangle </a:t>
            </a:r>
            <a:r>
              <a:rPr lang="en-US" sz="1200" b="0" i="1" u="none" strike="noStrike" kern="1200" baseline="0" dirty="0">
                <a:solidFill>
                  <a:schemeClr val="tx1"/>
                </a:solidFill>
                <a:latin typeface="+mn-lt"/>
                <a:ea typeface="+mn-ea"/>
                <a:cs typeface="+mn-cs"/>
              </a:rPr>
              <a:t>B</a:t>
            </a:r>
            <a:r>
              <a:rPr lang="en-US" sz="1200" b="0" i="0" u="none" strike="noStrike" kern="1200" baseline="0" dirty="0">
                <a:solidFill>
                  <a:schemeClr val="tx1"/>
                </a:solidFill>
                <a:latin typeface="+mn-lt"/>
                <a:ea typeface="+mn-ea"/>
                <a:cs typeface="+mn-cs"/>
              </a:rPr>
              <a:t>. Some</a:t>
            </a:r>
          </a:p>
          <a:p>
            <a:r>
              <a:rPr lang="en-US" sz="1200" b="0" i="0" u="none" strike="noStrike" kern="1200" baseline="0" dirty="0">
                <a:solidFill>
                  <a:schemeClr val="tx1"/>
                </a:solidFill>
                <a:latin typeface="+mn-lt"/>
                <a:ea typeface="+mn-ea"/>
                <a:cs typeface="+mn-cs"/>
              </a:rPr>
              <a:t>of the reduction in consumer surplus is captured</a:t>
            </a:r>
          </a:p>
          <a:p>
            <a:r>
              <a:rPr lang="en-US" sz="1200" b="0" i="0" u="none" strike="noStrike" kern="1200" baseline="0" dirty="0">
                <a:solidFill>
                  <a:schemeClr val="tx1"/>
                </a:solidFill>
                <a:latin typeface="+mn-lt"/>
                <a:ea typeface="+mn-ea"/>
                <a:cs typeface="+mn-cs"/>
              </a:rPr>
              <a:t>by the monopoly as producer surplus,</a:t>
            </a:r>
          </a:p>
          <a:p>
            <a:r>
              <a:rPr lang="en-US" sz="1200" b="0" i="0" u="none" strike="noStrike" kern="1200" baseline="0" dirty="0">
                <a:solidFill>
                  <a:schemeClr val="tx1"/>
                </a:solidFill>
                <a:latin typeface="+mn-lt"/>
                <a:ea typeface="+mn-ea"/>
                <a:cs typeface="+mn-cs"/>
              </a:rPr>
              <a:t>and some becomes deadweight loss, which</a:t>
            </a:r>
          </a:p>
          <a:p>
            <a:r>
              <a:rPr lang="en-US" sz="1200" b="0" i="0" u="none" strike="noStrike" kern="1200" baseline="0" dirty="0">
                <a:solidFill>
                  <a:schemeClr val="tx1"/>
                </a:solidFill>
                <a:latin typeface="+mn-lt"/>
                <a:ea typeface="+mn-ea"/>
                <a:cs typeface="+mn-cs"/>
              </a:rPr>
              <a:t>is the area equal to triangles </a:t>
            </a:r>
            <a:r>
              <a:rPr lang="en-US" sz="1200" b="0" i="1" u="none" strike="noStrike" kern="1200" baseline="0" dirty="0">
                <a:solidFill>
                  <a:schemeClr val="tx1"/>
                </a:solidFill>
                <a:latin typeface="+mn-lt"/>
                <a:ea typeface="+mn-ea"/>
                <a:cs typeface="+mn-cs"/>
              </a:rPr>
              <a:t>B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C</a:t>
            </a:r>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0FDDB8-901D-4D46-A4E8-DCBCC8570A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68722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Individual </a:t>
            </a:r>
            <a:r>
              <a:rPr lang="en-US" b="0" u="none" dirty="0"/>
              <a:t>firms </a:t>
            </a:r>
            <a:r>
              <a:rPr lang="en-US" b="0" dirty="0"/>
              <a:t>in a </a:t>
            </a:r>
            <a:r>
              <a:rPr lang="en-US" b="0" u="none" dirty="0"/>
              <a:t>perfectly competitive market</a:t>
            </a:r>
            <a:r>
              <a:rPr lang="en-US" b="0" u="none" baseline="0" dirty="0"/>
              <a:t> face a horizontal demand curve, </a:t>
            </a:r>
            <a:r>
              <a:rPr lang="en-US" baseline="0" dirty="0"/>
              <a:t>even though the demand curve for the whole market slopes downward. This is because each firm is too small to affect the market price. Firms can sell as much as they want at the market price, but if they try to charge more, consumers will buy from competitors and the firm will not sell anything. It is important to note </a:t>
            </a:r>
            <a:r>
              <a:rPr lang="en-US" b="0" baseline="0" dirty="0"/>
              <a:t>that the demand curve is horizontal at the equilibrium market price of $2,500. </a:t>
            </a:r>
            <a:r>
              <a:rPr lang="en-US" dirty="0"/>
              <a:t>In contrast, </a:t>
            </a:r>
            <a:r>
              <a:rPr lang="en-US" b="0" u="none" dirty="0"/>
              <a:t>monopolists</a:t>
            </a:r>
            <a:r>
              <a:rPr lang="en-US" b="0" dirty="0"/>
              <a:t> face a downward-sloping</a:t>
            </a:r>
            <a:r>
              <a:rPr lang="en-US" b="0" baseline="0" dirty="0"/>
              <a:t> market demand curve. The demand curve is downward sloping because monopolists can choose any price without being undercut by other firms. This is because monopolists are the only seller of their good (refer back to the definition of a monopoly). However, monopolists are still constrained by market demand. The law of demand tells us that, ceteris paribus, the quantity demanded falls as price rises. For example, monopolists can choose a high price for diamonds, like $5,000, but they will sell a lower quantity (3 diamonds) than if they were to price diamonds at a lower price, like $2,500 (where they would sell 8 diamonds).</a:t>
            </a:r>
          </a:p>
          <a:p>
            <a:endParaRPr lang="en-US" b="0" baseline="0" dirty="0"/>
          </a:p>
          <a:p>
            <a:r>
              <a:rPr lang="en-US" b="0" baseline="0" dirty="0"/>
              <a:t>When picking a price, monopolists control the price/quantity outcome by allowing consumers to choose the quantity demanded at that price. When setting the quantity of a good to sell, they restrict the quantity supplied and allow prices to adjust to where Q</a:t>
            </a:r>
            <a:r>
              <a:rPr lang="en-US" b="0" baseline="-25000" dirty="0"/>
              <a:t>d</a:t>
            </a:r>
            <a:r>
              <a:rPr lang="en-US" b="0" baseline="0" dirty="0"/>
              <a:t> equals Q</a:t>
            </a:r>
            <a:r>
              <a:rPr lang="en-US" b="0" baseline="-25000" dirty="0"/>
              <a:t>s</a:t>
            </a:r>
            <a:r>
              <a:rPr lang="en-US" b="0" baseline="0" dirty="0"/>
              <a:t>. The resulting price/quantity combination is the same regardless of whether a monopolist chooses a price or quantity to supply.</a:t>
            </a:r>
          </a:p>
        </p:txBody>
      </p:sp>
      <p:sp>
        <p:nvSpPr>
          <p:cNvPr id="4" name="Slide Number Placeholder 3"/>
          <p:cNvSpPr>
            <a:spLocks noGrp="1"/>
          </p:cNvSpPr>
          <p:nvPr>
            <p:ph type="sldNum" sz="quarter" idx="10"/>
          </p:nvPr>
        </p:nvSpPr>
        <p:spPr/>
        <p:txBody>
          <a:bodyPr/>
          <a:lstStyle/>
          <a:p>
            <a:fld id="{DE039F57-2E1C-4FC2-AABC-E2D3D29B83B2}" type="slidenum">
              <a:rPr lang="en-US" smtClean="0"/>
              <a:t>7</a:t>
            </a:fld>
            <a:endParaRPr lang="en-US" dirty="0"/>
          </a:p>
        </p:txBody>
      </p:sp>
    </p:spTree>
    <p:extLst>
      <p:ext uri="{BB962C8B-B14F-4D97-AF65-F5344CB8AC3E}">
        <p14:creationId xmlns:p14="http://schemas.microsoft.com/office/powerpoint/2010/main" val="886861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the class that total revenue is</a:t>
            </a:r>
            <a:r>
              <a:rPr lang="en-US" baseline="0" dirty="0"/>
              <a:t> price times quantity sold. </a:t>
            </a:r>
            <a:r>
              <a:rPr lang="en-US" b="0" baseline="0" dirty="0"/>
              <a:t>The q</a:t>
            </a:r>
            <a:r>
              <a:rPr lang="en-US" b="0" dirty="0"/>
              <a:t>uantity effect</a:t>
            </a:r>
            <a:r>
              <a:rPr lang="en-US" b="0" i="1" baseline="0" dirty="0"/>
              <a:t> </a:t>
            </a:r>
            <a:r>
              <a:rPr lang="en-US" b="0" i="0" baseline="0" dirty="0"/>
              <a:t>indicates that</a:t>
            </a:r>
            <a:r>
              <a:rPr lang="en-US" b="0" i="0" dirty="0"/>
              <a:t> additional</a:t>
            </a:r>
            <a:r>
              <a:rPr lang="en-US" b="0" i="0" baseline="0" dirty="0"/>
              <a:t> money is brought in with the sale of each additional unit, so total revenue increases. The price effect indicates that each additional unit sold drives the price of all units down, so</a:t>
            </a:r>
            <a:r>
              <a:rPr lang="en-US" b="0" i="0" baseline="0" dirty="0">
                <a:sym typeface="Wingdings" pitchFamily="2" charset="2"/>
              </a:rPr>
              <a:t> total revenue decreases. </a:t>
            </a:r>
            <a:r>
              <a:rPr lang="en-US" dirty="0"/>
              <a:t>In</a:t>
            </a:r>
            <a:r>
              <a:rPr lang="en-US" baseline="0" dirty="0"/>
              <a:t> perfectly competitive markets, a firm can sell as much as it wants without changing the market price. Therefore, the marginal revenue from each additional unit is always constant and equal to the market price. In contrast, the marginal revenue for monopolists decreases with each additional unit sold. </a:t>
            </a:r>
            <a:r>
              <a:rPr lang="en-US" b="0" i="0" baseline="0" dirty="0">
                <a:sym typeface="Wingdings" pitchFamily="2" charset="2"/>
              </a:rPr>
              <a:t>In perfectly competitive markets there is no price effect, so marginal revenue is entirely determined by the quantity effect.</a:t>
            </a:r>
          </a:p>
          <a:p>
            <a:endParaRPr lang="en-US" b="0" i="0" baseline="0" dirty="0">
              <a:sym typeface="Wingdings" pitchFamily="2" charset="2"/>
            </a:endParaRPr>
          </a:p>
          <a:p>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8</a:t>
            </a:fld>
            <a:endParaRPr lang="en-US" dirty="0"/>
          </a:p>
        </p:txBody>
      </p:sp>
    </p:spTree>
    <p:extLst>
      <p:ext uri="{BB962C8B-B14F-4D97-AF65-F5344CB8AC3E}">
        <p14:creationId xmlns:p14="http://schemas.microsoft.com/office/powerpoint/2010/main" val="424095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a:t>
            </a:r>
            <a:r>
              <a:rPr lang="en-US" baseline="0" dirty="0"/>
              <a:t> revenue (TR) is equal to Price × Quantity.</a:t>
            </a:r>
          </a:p>
          <a:p>
            <a:r>
              <a:rPr lang="en-US" baseline="0" dirty="0"/>
              <a:t>Marginal revenue is the difference in total revenue as quantity increases. For example, from a quantity of 2 to 3 diamonds, the marginal revenue is 15,000 - 11,000 = 4,000</a:t>
            </a:r>
          </a:p>
          <a:p>
            <a:r>
              <a:rPr lang="en-US" baseline="0" dirty="0"/>
              <a:t>The average revenue is total revenue divided by quantity.</a:t>
            </a:r>
          </a:p>
          <a:p>
            <a:r>
              <a:rPr lang="en-US" baseline="0" dirty="0"/>
              <a:t>Average revenue is also equal to price.</a:t>
            </a:r>
          </a:p>
          <a:p>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9</a:t>
            </a:fld>
            <a:endParaRPr lang="en-US" dirty="0"/>
          </a:p>
        </p:txBody>
      </p:sp>
    </p:spTree>
    <p:extLst>
      <p:ext uri="{BB962C8B-B14F-4D97-AF65-F5344CB8AC3E}">
        <p14:creationId xmlns:p14="http://schemas.microsoft.com/office/powerpoint/2010/main" val="448559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above shows total,</a:t>
            </a:r>
            <a:r>
              <a:rPr lang="en-US" baseline="0" dirty="0"/>
              <a:t> average, and marginal revenue at various quantities for De Beers. </a:t>
            </a:r>
            <a:br>
              <a:rPr lang="en-US" baseline="0" dirty="0"/>
            </a:br>
            <a:endParaRPr lang="en-US" baseline="0" dirty="0"/>
          </a:p>
          <a:p>
            <a:r>
              <a:rPr lang="en-US" b="1" baseline="0" dirty="0"/>
              <a:t>Total revenue</a:t>
            </a:r>
          </a:p>
          <a:p>
            <a:r>
              <a:rPr lang="en-US" b="0" baseline="0" dirty="0"/>
              <a:t>Remind students that TR = P × Q.</a:t>
            </a:r>
          </a:p>
          <a:p>
            <a:endParaRPr lang="en-US" b="0" baseline="0" dirty="0"/>
          </a:p>
          <a:p>
            <a:r>
              <a:rPr lang="en-US" b="1" baseline="0" dirty="0"/>
              <a:t>Marginal Revenue</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The additional revenue brought in from the sale of each additional unit. Note that marginal revenue is decreasing because each additional unit brings in less revenue than the previous.</a:t>
            </a:r>
            <a:r>
              <a:rPr lang="en-US" b="1" baseline="0" dirty="0"/>
              <a:t> </a:t>
            </a:r>
            <a:r>
              <a:rPr lang="en-US" b="0" baseline="0" dirty="0"/>
              <a:t>A negative MR occurs </a:t>
            </a:r>
            <a:r>
              <a:rPr lang="en-US" b="0" i="0" baseline="0" dirty="0">
                <a:sym typeface="Wingdings" pitchFamily="2" charset="2"/>
              </a:rPr>
              <a:t>when the price effect is bigger than the quantity effect. When MR is negative, total revenue is decreasing. This is why the revenue-maximizing quantity is the quantity at which the MR curve crosses the x-axis (i.e., when MR = 0)</a:t>
            </a:r>
            <a:endParaRPr lang="en-US" b="0" baseline="0" dirty="0"/>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Average revenue</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a:sym typeface="Wingdings" pitchFamily="2" charset="2"/>
              </a:rPr>
              <a:t>Note that average revenue is the market demand curve at any quantity sold. Average revenue (AR) is always greater than marginal revenue, because each additional unit sold brings less revenue than the last unit.</a:t>
            </a:r>
          </a:p>
        </p:txBody>
      </p:sp>
      <p:sp>
        <p:nvSpPr>
          <p:cNvPr id="4" name="Slide Number Placeholder 3"/>
          <p:cNvSpPr>
            <a:spLocks noGrp="1"/>
          </p:cNvSpPr>
          <p:nvPr>
            <p:ph type="sldNum" sz="quarter" idx="10"/>
          </p:nvPr>
        </p:nvSpPr>
        <p:spPr/>
        <p:txBody>
          <a:bodyPr/>
          <a:lstStyle/>
          <a:p>
            <a:fld id="{DE039F57-2E1C-4FC2-AABC-E2D3D29B83B2}" type="slidenum">
              <a:rPr lang="en-US" smtClean="0"/>
              <a:t>10</a:t>
            </a:fld>
            <a:endParaRPr lang="en-US" dirty="0"/>
          </a:p>
        </p:txBody>
      </p:sp>
    </p:spTree>
    <p:extLst>
      <p:ext uri="{BB962C8B-B14F-4D97-AF65-F5344CB8AC3E}">
        <p14:creationId xmlns:p14="http://schemas.microsoft.com/office/powerpoint/2010/main" val="536118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Panel (a) shows that to maximize profit, Time Warner should sell subscriptions up</a:t>
            </a:r>
          </a:p>
          <a:p>
            <a:r>
              <a:rPr lang="en-US" dirty="0"/>
              <a:t>to the point where the marginal revenue from selling the last subscription equals</a:t>
            </a:r>
          </a:p>
          <a:p>
            <a:r>
              <a:rPr lang="en-US" dirty="0"/>
              <a:t>its marginal cost (point </a:t>
            </a:r>
            <a:r>
              <a:rPr lang="en-US" i="1" dirty="0"/>
              <a:t>A</a:t>
            </a:r>
            <a:r>
              <a:rPr lang="en-US" dirty="0"/>
              <a:t>). In this case, both the marginal revenue from selling</a:t>
            </a:r>
          </a:p>
          <a:p>
            <a:r>
              <a:rPr lang="en-US" dirty="0"/>
              <a:t>the sixth subscription and the marginal cost are $27. Time Warner maximizes</a:t>
            </a:r>
          </a:p>
          <a:p>
            <a:r>
              <a:rPr lang="en-US" dirty="0"/>
              <a:t>profit by selling 6 subscriptions per month and charging a price of $42 (point </a:t>
            </a:r>
            <a:r>
              <a:rPr lang="en-US" i="1" dirty="0"/>
              <a:t>B</a:t>
            </a:r>
            <a:r>
              <a:rPr lang="en-US" dirty="0"/>
              <a:t>).</a:t>
            </a:r>
          </a:p>
          <a:p>
            <a:r>
              <a:rPr lang="en-US" dirty="0"/>
              <a:t>In panel (b), the green rectangle represents Time Warner’s profit. The rectangle</a:t>
            </a:r>
          </a:p>
          <a:p>
            <a:r>
              <a:rPr lang="en-US" dirty="0"/>
              <a:t>has a height equal to $12, which is the price of $42 minus the average total cost of</a:t>
            </a:r>
          </a:p>
          <a:p>
            <a:r>
              <a:rPr lang="en-US" dirty="0"/>
              <a:t>$30, and a base equal to the quantity of 6 cable subscriptions. Time Warner’s profit</a:t>
            </a:r>
          </a:p>
          <a:p>
            <a:r>
              <a:rPr lang="en-US" dirty="0"/>
              <a:t>therefore equals +12 * 6 = +72.</a:t>
            </a:r>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solidFill>
                  <a:prstClr val="black"/>
                </a:solidFill>
              </a:rPr>
              <a:pPr>
                <a:defRPr/>
              </a:pPr>
              <a:t>11</a:t>
            </a:fld>
            <a:endParaRPr lang="en-US">
              <a:solidFill>
                <a:prstClr val="black"/>
              </a:solidFill>
            </a:endParaRPr>
          </a:p>
        </p:txBody>
      </p:sp>
    </p:spTree>
    <p:extLst>
      <p:ext uri="{BB962C8B-B14F-4D97-AF65-F5344CB8AC3E}">
        <p14:creationId xmlns:p14="http://schemas.microsoft.com/office/powerpoint/2010/main" val="950947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solidFill>
                  <a:prstClr val="black"/>
                </a:solidFill>
              </a:rPr>
              <a:pPr>
                <a:defRPr/>
              </a:pPr>
              <a:t>13</a:t>
            </a:fld>
            <a:endParaRPr lang="en-US">
              <a:solidFill>
                <a:prstClr val="black"/>
              </a:solidFill>
            </a:endParaRPr>
          </a:p>
        </p:txBody>
      </p:sp>
    </p:spTree>
    <p:extLst>
      <p:ext uri="{BB962C8B-B14F-4D97-AF65-F5344CB8AC3E}">
        <p14:creationId xmlns:p14="http://schemas.microsoft.com/office/powerpoint/2010/main" val="2858772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panel (a), the market for smartphones is perfectly competitive, and price and</a:t>
            </a:r>
          </a:p>
          <a:p>
            <a:r>
              <a:rPr lang="en-US" sz="1200" b="0" i="0" u="none" strike="noStrike" kern="1200" baseline="0" dirty="0">
                <a:solidFill>
                  <a:schemeClr val="tx1"/>
                </a:solidFill>
                <a:latin typeface="+mn-lt"/>
                <a:ea typeface="+mn-ea"/>
                <a:cs typeface="+mn-cs"/>
              </a:rPr>
              <a:t>quantity are determined by the intersection of the demand and supply curves. In</a:t>
            </a:r>
          </a:p>
          <a:p>
            <a:r>
              <a:rPr lang="en-US" sz="1200" b="0" i="0" u="none" strike="noStrike" kern="1200" baseline="0" dirty="0">
                <a:solidFill>
                  <a:schemeClr val="tx1"/>
                </a:solidFill>
                <a:latin typeface="+mn-lt"/>
                <a:ea typeface="+mn-ea"/>
                <a:cs typeface="+mn-cs"/>
              </a:rPr>
              <a:t>panel (b), the perfectly competitive smartphone market becomes a monopoly.</a:t>
            </a:r>
          </a:p>
          <a:p>
            <a:r>
              <a:rPr lang="en-US" sz="1200" b="0" i="0" u="none" strike="noStrike" kern="1200" baseline="0" dirty="0">
                <a:solidFill>
                  <a:schemeClr val="tx1"/>
                </a:solidFill>
                <a:latin typeface="+mn-lt"/>
                <a:ea typeface="+mn-ea"/>
                <a:cs typeface="+mn-cs"/>
              </a:rPr>
              <a:t>As a result:</a:t>
            </a:r>
          </a:p>
          <a:p>
            <a:r>
              <a:rPr lang="en-US" sz="1200" b="0" i="0" u="none" strike="noStrike" kern="1200" baseline="0" dirty="0">
                <a:solidFill>
                  <a:schemeClr val="tx1"/>
                </a:solidFill>
                <a:latin typeface="+mn-lt"/>
                <a:ea typeface="+mn-ea"/>
                <a:cs typeface="+mn-cs"/>
              </a:rPr>
              <a:t>1. The industry supply curve becomes the monopolist’s marginal cost curve.</a:t>
            </a:r>
          </a:p>
          <a:p>
            <a:r>
              <a:rPr lang="en-US" sz="1200" b="0" i="0" u="none" strike="noStrike" kern="1200" baseline="0" dirty="0">
                <a:solidFill>
                  <a:schemeClr val="tx1"/>
                </a:solidFill>
                <a:latin typeface="+mn-lt"/>
                <a:ea typeface="+mn-ea"/>
                <a:cs typeface="+mn-cs"/>
              </a:rPr>
              <a:t>2. The monopolist reduces output to where marginal revenue equals marginal cost, </a:t>
            </a:r>
            <a:r>
              <a:rPr lang="en-US" sz="1200" b="0" i="1" u="none" strike="noStrike" kern="1200" baseline="0" dirty="0">
                <a:solidFill>
                  <a:schemeClr val="tx1"/>
                </a:solidFill>
                <a:latin typeface="+mn-lt"/>
                <a:ea typeface="+mn-ea"/>
                <a:cs typeface="+mn-cs"/>
              </a:rPr>
              <a:t>Q</a:t>
            </a:r>
            <a:r>
              <a:rPr lang="en-US" sz="1200" b="0" i="0" u="none" strike="noStrike" kern="1200" baseline="0" dirty="0">
                <a:solidFill>
                  <a:schemeClr val="tx1"/>
                </a:solidFill>
                <a:latin typeface="+mn-lt"/>
                <a:ea typeface="+mn-ea"/>
                <a:cs typeface="+mn-cs"/>
              </a:rPr>
              <a:t>M.</a:t>
            </a:r>
          </a:p>
          <a:p>
            <a:r>
              <a:rPr lang="en-US" sz="1200" b="0" i="0" u="none" strike="noStrike" kern="1200" baseline="0" dirty="0">
                <a:solidFill>
                  <a:schemeClr val="tx1"/>
                </a:solidFill>
                <a:latin typeface="+mn-lt"/>
                <a:ea typeface="+mn-ea"/>
                <a:cs typeface="+mn-cs"/>
              </a:rPr>
              <a:t>3. The monopolist raises the price from </a:t>
            </a:r>
            <a:r>
              <a:rPr lang="en-US" sz="1200" b="0" i="1" u="none" strike="noStrike" kern="1200" baseline="0" dirty="0">
                <a:solidFill>
                  <a:schemeClr val="tx1"/>
                </a:solidFill>
                <a:latin typeface="+mn-lt"/>
                <a:ea typeface="+mn-ea"/>
                <a:cs typeface="+mn-cs"/>
              </a:rPr>
              <a:t>P</a:t>
            </a:r>
            <a:r>
              <a:rPr lang="en-US" sz="1200" b="0" i="0" u="none" strike="noStrike" kern="1200" baseline="0" dirty="0">
                <a:solidFill>
                  <a:schemeClr val="tx1"/>
                </a:solidFill>
                <a:latin typeface="+mn-lt"/>
                <a:ea typeface="+mn-ea"/>
                <a:cs typeface="+mn-cs"/>
              </a:rPr>
              <a:t>C to </a:t>
            </a:r>
            <a:r>
              <a:rPr lang="en-US" sz="1200" b="0" i="1" u="none" strike="noStrike" kern="1200" baseline="0" dirty="0">
                <a:solidFill>
                  <a:schemeClr val="tx1"/>
                </a:solidFill>
                <a:latin typeface="+mn-lt"/>
                <a:ea typeface="+mn-ea"/>
                <a:cs typeface="+mn-cs"/>
              </a:rPr>
              <a:t>P</a:t>
            </a:r>
            <a:r>
              <a:rPr lang="en-US" sz="1200" b="0" i="0" u="none" strike="noStrike" kern="1200" baseline="0" dirty="0">
                <a:solidFill>
                  <a:schemeClr val="tx1"/>
                </a:solidFill>
                <a:latin typeface="+mn-lt"/>
                <a:ea typeface="+mn-ea"/>
                <a:cs typeface="+mn-cs"/>
              </a:rPr>
              <a:t>M.</a:t>
            </a:r>
            <a:endParaRPr lang="en-US" dirty="0"/>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pPr>
                <a:defRPr/>
              </a:pPr>
              <a:t>15</a:t>
            </a:fld>
            <a:endParaRPr lang="en-US"/>
          </a:p>
        </p:txBody>
      </p:sp>
    </p:spTree>
    <p:extLst>
      <p:ext uri="{BB962C8B-B14F-4D97-AF65-F5344CB8AC3E}">
        <p14:creationId xmlns:p14="http://schemas.microsoft.com/office/powerpoint/2010/main" val="66526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monopoly charges a higher price, </a:t>
            </a:r>
            <a:r>
              <a:rPr lang="en-US" sz="1200" b="0" i="1" u="none" strike="noStrike" kern="1200" baseline="0" dirty="0">
                <a:solidFill>
                  <a:schemeClr val="tx1"/>
                </a:solidFill>
                <a:latin typeface="+mn-lt"/>
                <a:ea typeface="+mn-ea"/>
                <a:cs typeface="+mn-cs"/>
              </a:rPr>
              <a:t>P</a:t>
            </a:r>
            <a:r>
              <a:rPr lang="en-US" sz="1200" b="0" i="0" u="none" strike="noStrike" kern="1200" baseline="0" dirty="0">
                <a:solidFill>
                  <a:schemeClr val="tx1"/>
                </a:solidFill>
                <a:latin typeface="+mn-lt"/>
                <a:ea typeface="+mn-ea"/>
                <a:cs typeface="+mn-cs"/>
              </a:rPr>
              <a:t>M, and</a:t>
            </a:r>
          </a:p>
          <a:p>
            <a:r>
              <a:rPr lang="en-US" sz="1200" b="0" i="0" u="none" strike="noStrike" kern="1200" baseline="0" dirty="0">
                <a:solidFill>
                  <a:schemeClr val="tx1"/>
                </a:solidFill>
                <a:latin typeface="+mn-lt"/>
                <a:ea typeface="+mn-ea"/>
                <a:cs typeface="+mn-cs"/>
              </a:rPr>
              <a:t>produces a smaller quantity, </a:t>
            </a:r>
            <a:r>
              <a:rPr lang="en-US" sz="1200" b="0" i="1" u="none" strike="noStrike" kern="1200" baseline="0" dirty="0">
                <a:solidFill>
                  <a:schemeClr val="tx1"/>
                </a:solidFill>
                <a:latin typeface="+mn-lt"/>
                <a:ea typeface="+mn-ea"/>
                <a:cs typeface="+mn-cs"/>
              </a:rPr>
              <a:t>Q</a:t>
            </a:r>
            <a:r>
              <a:rPr lang="en-US" sz="1200" b="0" i="0" u="none" strike="noStrike" kern="1200" baseline="0" dirty="0">
                <a:solidFill>
                  <a:schemeClr val="tx1"/>
                </a:solidFill>
                <a:latin typeface="+mn-lt"/>
                <a:ea typeface="+mn-ea"/>
                <a:cs typeface="+mn-cs"/>
              </a:rPr>
              <a:t>M, than a perfectly</a:t>
            </a:r>
          </a:p>
          <a:p>
            <a:r>
              <a:rPr lang="en-US" sz="1200" b="0" i="0" u="none" strike="noStrike" kern="1200" baseline="0" dirty="0">
                <a:solidFill>
                  <a:schemeClr val="tx1"/>
                </a:solidFill>
                <a:latin typeface="+mn-lt"/>
                <a:ea typeface="+mn-ea"/>
                <a:cs typeface="+mn-cs"/>
              </a:rPr>
              <a:t>competitive industry, which charges</a:t>
            </a:r>
          </a:p>
          <a:p>
            <a:r>
              <a:rPr lang="en-US" sz="1200" b="0" i="0" u="none" strike="noStrike" kern="1200" baseline="0" dirty="0">
                <a:solidFill>
                  <a:schemeClr val="tx1"/>
                </a:solidFill>
                <a:latin typeface="+mn-lt"/>
                <a:ea typeface="+mn-ea"/>
                <a:cs typeface="+mn-cs"/>
              </a:rPr>
              <a:t>price </a:t>
            </a:r>
            <a:r>
              <a:rPr lang="en-US" sz="1200" b="0" i="1" u="none" strike="noStrike" kern="1200" baseline="0" dirty="0">
                <a:solidFill>
                  <a:schemeClr val="tx1"/>
                </a:solidFill>
                <a:latin typeface="+mn-lt"/>
                <a:ea typeface="+mn-ea"/>
                <a:cs typeface="+mn-cs"/>
              </a:rPr>
              <a:t>P</a:t>
            </a:r>
            <a:r>
              <a:rPr lang="en-US" sz="1200" b="0" i="0" u="none" strike="noStrike" kern="1200" baseline="0" dirty="0">
                <a:solidFill>
                  <a:schemeClr val="tx1"/>
                </a:solidFill>
                <a:latin typeface="+mn-lt"/>
                <a:ea typeface="+mn-ea"/>
                <a:cs typeface="+mn-cs"/>
              </a:rPr>
              <a:t>C and produces </a:t>
            </a:r>
            <a:r>
              <a:rPr lang="en-US" sz="1200" b="0" i="1" u="none" strike="noStrike" kern="1200" baseline="0" dirty="0">
                <a:solidFill>
                  <a:schemeClr val="tx1"/>
                </a:solidFill>
                <a:latin typeface="+mn-lt"/>
                <a:ea typeface="+mn-ea"/>
                <a:cs typeface="+mn-cs"/>
              </a:rPr>
              <a:t>Q</a:t>
            </a:r>
            <a:r>
              <a:rPr lang="en-US" sz="1200" b="0" i="0" u="none" strike="noStrike" kern="1200" baseline="0" dirty="0">
                <a:solidFill>
                  <a:schemeClr val="tx1"/>
                </a:solidFill>
                <a:latin typeface="+mn-lt"/>
                <a:ea typeface="+mn-ea"/>
                <a:cs typeface="+mn-cs"/>
              </a:rPr>
              <a:t>C. The higher price</a:t>
            </a:r>
          </a:p>
          <a:p>
            <a:r>
              <a:rPr lang="en-US" sz="1200" b="0" i="0" u="none" strike="noStrike" kern="1200" baseline="0" dirty="0">
                <a:solidFill>
                  <a:schemeClr val="tx1"/>
                </a:solidFill>
                <a:latin typeface="+mn-lt"/>
                <a:ea typeface="+mn-ea"/>
                <a:cs typeface="+mn-cs"/>
              </a:rPr>
              <a:t>reduces consumer surplus by the area equal</a:t>
            </a:r>
          </a:p>
          <a:p>
            <a:r>
              <a:rPr lang="en-US" sz="1200" b="0" i="0" u="none" strike="noStrike" kern="1200" baseline="0" dirty="0">
                <a:solidFill>
                  <a:schemeClr val="tx1"/>
                </a:solidFill>
                <a:latin typeface="+mn-lt"/>
                <a:ea typeface="+mn-ea"/>
                <a:cs typeface="+mn-cs"/>
              </a:rPr>
              <a:t>to the rectangle </a:t>
            </a:r>
            <a:r>
              <a:rPr lang="en-US" sz="1200" b="0" i="1" u="none" strike="noStrike" kern="1200" baseline="0" dirty="0">
                <a:solidFill>
                  <a:schemeClr val="tx1"/>
                </a:solidFill>
                <a:latin typeface="+mn-lt"/>
                <a:ea typeface="+mn-ea"/>
                <a:cs typeface="+mn-cs"/>
              </a:rPr>
              <a:t>A </a:t>
            </a:r>
            <a:r>
              <a:rPr lang="en-US" sz="1200" b="0" i="0" u="none" strike="noStrike" kern="1200" baseline="0" dirty="0">
                <a:solidFill>
                  <a:schemeClr val="tx1"/>
                </a:solidFill>
                <a:latin typeface="+mn-lt"/>
                <a:ea typeface="+mn-ea"/>
                <a:cs typeface="+mn-cs"/>
              </a:rPr>
              <a:t>and the triangle </a:t>
            </a:r>
            <a:r>
              <a:rPr lang="en-US" sz="1200" b="0" i="1" u="none" strike="noStrike" kern="1200" baseline="0" dirty="0">
                <a:solidFill>
                  <a:schemeClr val="tx1"/>
                </a:solidFill>
                <a:latin typeface="+mn-lt"/>
                <a:ea typeface="+mn-ea"/>
                <a:cs typeface="+mn-cs"/>
              </a:rPr>
              <a:t>B</a:t>
            </a:r>
            <a:r>
              <a:rPr lang="en-US" sz="1200" b="0" i="0" u="none" strike="noStrike" kern="1200" baseline="0" dirty="0">
                <a:solidFill>
                  <a:schemeClr val="tx1"/>
                </a:solidFill>
                <a:latin typeface="+mn-lt"/>
                <a:ea typeface="+mn-ea"/>
                <a:cs typeface="+mn-cs"/>
              </a:rPr>
              <a:t>. Some</a:t>
            </a:r>
          </a:p>
          <a:p>
            <a:r>
              <a:rPr lang="en-US" sz="1200" b="0" i="0" u="none" strike="noStrike" kern="1200" baseline="0" dirty="0">
                <a:solidFill>
                  <a:schemeClr val="tx1"/>
                </a:solidFill>
                <a:latin typeface="+mn-lt"/>
                <a:ea typeface="+mn-ea"/>
                <a:cs typeface="+mn-cs"/>
              </a:rPr>
              <a:t>of the reduction in consumer surplus is captured</a:t>
            </a:r>
          </a:p>
          <a:p>
            <a:r>
              <a:rPr lang="en-US" sz="1200" b="0" i="0" u="none" strike="noStrike" kern="1200" baseline="0" dirty="0">
                <a:solidFill>
                  <a:schemeClr val="tx1"/>
                </a:solidFill>
                <a:latin typeface="+mn-lt"/>
                <a:ea typeface="+mn-ea"/>
                <a:cs typeface="+mn-cs"/>
              </a:rPr>
              <a:t>by the monopoly as producer surplus,</a:t>
            </a:r>
          </a:p>
          <a:p>
            <a:r>
              <a:rPr lang="en-US" sz="1200" b="0" i="0" u="none" strike="noStrike" kern="1200" baseline="0" dirty="0">
                <a:solidFill>
                  <a:schemeClr val="tx1"/>
                </a:solidFill>
                <a:latin typeface="+mn-lt"/>
                <a:ea typeface="+mn-ea"/>
                <a:cs typeface="+mn-cs"/>
              </a:rPr>
              <a:t>and some becomes deadweight loss, which</a:t>
            </a:r>
          </a:p>
          <a:p>
            <a:r>
              <a:rPr lang="en-US" sz="1200" b="0" i="0" u="none" strike="noStrike" kern="1200" baseline="0" dirty="0">
                <a:solidFill>
                  <a:schemeClr val="tx1"/>
                </a:solidFill>
                <a:latin typeface="+mn-lt"/>
                <a:ea typeface="+mn-ea"/>
                <a:cs typeface="+mn-cs"/>
              </a:rPr>
              <a:t>is the area equal to triangles </a:t>
            </a:r>
            <a:r>
              <a:rPr lang="en-US" sz="1200" b="0" i="1" u="none" strike="noStrike" kern="1200" baseline="0" dirty="0">
                <a:solidFill>
                  <a:schemeClr val="tx1"/>
                </a:solidFill>
                <a:latin typeface="+mn-lt"/>
                <a:ea typeface="+mn-ea"/>
                <a:cs typeface="+mn-cs"/>
              </a:rPr>
              <a:t>B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C</a:t>
            </a:r>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pPr>
                <a:defRPr/>
              </a:pPr>
              <a:t>18</a:t>
            </a:fld>
            <a:endParaRPr lang="en-US"/>
          </a:p>
        </p:txBody>
      </p:sp>
    </p:spTree>
    <p:extLst>
      <p:ext uri="{BB962C8B-B14F-4D97-AF65-F5344CB8AC3E}">
        <p14:creationId xmlns:p14="http://schemas.microsoft.com/office/powerpoint/2010/main" val="2267262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algn="r">
              <a:defRPr/>
            </a:pPr>
            <a:fld id="{9EF81B78-AD51-421F-8D8B-5E603864CF1F}" type="slidenum">
              <a:rPr lang="en-US" sz="1200" smtClean="0">
                <a:solidFill>
                  <a:schemeClr val="tx1"/>
                </a:solidFill>
                <a:cs typeface="Arial" charset="0"/>
              </a:rPr>
              <a:pPr algn="r">
                <a:defRPr/>
              </a:pPr>
              <a:t>‹#›</a:t>
            </a:fld>
            <a:endParaRPr lang="en-US" sz="1200" dirty="0">
              <a:solidFill>
                <a:schemeClr val="tx1"/>
              </a:solidFill>
              <a:cs typeface="Arial" charset="0"/>
            </a:endParaRPr>
          </a:p>
        </p:txBody>
      </p:sp>
      <p:sp>
        <p:nvSpPr>
          <p:cNvPr id="8" name="Title 4"/>
          <p:cNvSpPr>
            <a:spLocks noGrp="1"/>
          </p:cNvSpPr>
          <p:nvPr>
            <p:ph type="title"/>
          </p:nvPr>
        </p:nvSpPr>
        <p:spPr>
          <a:xfrm>
            <a:off x="0" y="0"/>
            <a:ext cx="12192000" cy="640080"/>
          </a:xfrm>
          <a:prstGeom prst="rect">
            <a:avLst/>
          </a:prstGeom>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11785600" cy="5638800"/>
          </a:xfrm>
          <a:prstGeom prst="rect">
            <a:avLst/>
          </a:prstGeom>
        </p:spPr>
        <p:txBody>
          <a:bodyPr/>
          <a:lstStyle>
            <a:lvl1pPr marL="0" indent="0">
              <a:spcBef>
                <a:spcPts val="600"/>
              </a:spcBef>
              <a:defRPr sz="2200" i="0" baseline="0"/>
            </a:lvl1pPr>
          </a:lstStyle>
          <a:p>
            <a:pPr lvl="0"/>
            <a:r>
              <a:rPr lang="en-US" dirty="0"/>
              <a:t>Text-only content</a:t>
            </a:r>
          </a:p>
        </p:txBody>
      </p:sp>
    </p:spTree>
    <p:extLst>
      <p:ext uri="{BB962C8B-B14F-4D97-AF65-F5344CB8AC3E}">
        <p14:creationId xmlns:p14="http://schemas.microsoft.com/office/powerpoint/2010/main" val="201643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with table">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marL="0" marR="0" lvl="0" indent="0" algn="r" defTabSz="914400" rtl="0" eaLnBrk="1" fontAlgn="auto" latinLnBrk="0" hangingPunct="1">
              <a:lnSpc>
                <a:spcPct val="100000"/>
              </a:lnSpc>
              <a:spcBef>
                <a:spcPts val="0"/>
              </a:spcBef>
              <a:spcAft>
                <a:spcPts val="0"/>
              </a:spcAft>
              <a:buClrTx/>
              <a:buSzTx/>
              <a:buFontTx/>
              <a:buNone/>
              <a:tabLst/>
              <a:defRPr/>
            </a:pPr>
            <a:fld id="{9EF81B78-AD51-421F-8D8B-5E603864CF1F}" type="slidenum">
              <a:rPr kumimoji="0" lang="en-US" sz="12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0" name="Title 4"/>
          <p:cNvSpPr>
            <a:spLocks noGrp="1"/>
          </p:cNvSpPr>
          <p:nvPr>
            <p:ph type="title"/>
          </p:nvPr>
        </p:nvSpPr>
        <p:spPr>
          <a:xfrm>
            <a:off x="0" y="0"/>
            <a:ext cx="12192000" cy="640080"/>
          </a:xfrm>
          <a:prstGeom prst="rect">
            <a:avLst/>
          </a:prstGeom>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5283200" cy="5638800"/>
          </a:xfrm>
          <a:prstGeom prst="rect">
            <a:avLst/>
          </a:prstGeom>
        </p:spPr>
        <p:txBody>
          <a:bodyPr/>
          <a:lstStyle>
            <a:lvl1pPr marL="0" indent="0">
              <a:spcBef>
                <a:spcPts val="600"/>
              </a:spcBef>
              <a:defRPr sz="2200" i="0" baseline="0"/>
            </a:lvl1pPr>
          </a:lstStyle>
          <a:p>
            <a:pPr lvl="0"/>
            <a:r>
              <a:rPr lang="en-US" dirty="0"/>
              <a:t>Text with table content</a:t>
            </a:r>
          </a:p>
        </p:txBody>
      </p:sp>
    </p:spTree>
    <p:extLst>
      <p:ext uri="{BB962C8B-B14F-4D97-AF65-F5344CB8AC3E}">
        <p14:creationId xmlns:p14="http://schemas.microsoft.com/office/powerpoint/2010/main" val="2208297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1117600" y="274638"/>
            <a:ext cx="10464800" cy="1143000"/>
          </a:xfrm>
          <a:prstGeom prst="rect">
            <a:avLst/>
          </a:prstGeom>
        </p:spPr>
        <p:txBody>
          <a:bodyPr/>
          <a:lstStyle>
            <a:lvl1pPr>
              <a:defRPr b="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1117600" y="1447801"/>
            <a:ext cx="10464800" cy="4525963"/>
          </a:xfrm>
          <a:prstGeom prst="rect">
            <a:avLst/>
          </a:prstGeom>
        </p:spPr>
        <p:txBody>
          <a:bodyPr/>
          <a:lstStyle>
            <a:lvl1pPr marL="457200" indent="-457200">
              <a:buFont typeface="+mj-lt"/>
              <a:buAutoNum type="alphaLcPeriod"/>
              <a:defRPr sz="2400" i="0"/>
            </a:lvl1pPr>
            <a:lvl2pPr marL="800100" indent="-342900">
              <a:buFont typeface="+mj-lt"/>
              <a:buAutoNum type="alphaLcPeriod"/>
              <a:defRPr sz="2000" i="0"/>
            </a:lvl2pPr>
            <a:lvl3pPr marL="1257300" indent="-342900">
              <a:buFont typeface="+mj-lt"/>
              <a:buAutoNum type="alphaLcPeriod"/>
              <a:defRPr sz="1800" i="0"/>
            </a:lvl3pPr>
            <a:lvl4pPr marL="1714500" indent="-342900">
              <a:buFont typeface="+mj-lt"/>
              <a:buAutoNum type="alphaLcPeriod"/>
              <a:defRPr sz="1800" i="0"/>
            </a:lvl4pPr>
            <a:lvl5pPr marL="2171700" indent="-342900">
              <a:buFont typeface="+mj-lt"/>
              <a:buAutoNum type="alphaLcPeriod"/>
              <a:defRPr sz="180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ChangeArrowheads="1"/>
          </p:cNvSpPr>
          <p:nvPr userDrawn="1"/>
        </p:nvSpPr>
        <p:spPr bwMode="auto">
          <a:xfrm>
            <a:off x="11182351" y="6629400"/>
            <a:ext cx="1016000" cy="228600"/>
          </a:xfrm>
          <a:prstGeom prst="rect">
            <a:avLst/>
          </a:prstGeom>
          <a:solidFill>
            <a:schemeClr val="bg1"/>
          </a:solidFill>
          <a:ln w="9525">
            <a:noFill/>
            <a:miter lim="800000"/>
            <a:headEnd/>
            <a:tailEnd/>
          </a:ln>
          <a:effectLst/>
        </p:spPr>
        <p:txBody>
          <a:bodyPr anchor="ctr" anchorCtr="1"/>
          <a:lstStyle/>
          <a:p>
            <a:pPr marL="0" marR="0" lvl="0" indent="0" algn="r" defTabSz="914400" rtl="0" eaLnBrk="1" fontAlgn="auto" latinLnBrk="0" hangingPunct="1">
              <a:lnSpc>
                <a:spcPct val="100000"/>
              </a:lnSpc>
              <a:spcBef>
                <a:spcPts val="0"/>
              </a:spcBef>
              <a:spcAft>
                <a:spcPts val="0"/>
              </a:spcAft>
              <a:buClrTx/>
              <a:buSzTx/>
              <a:buFontTx/>
              <a:buNone/>
              <a:tabLst/>
              <a:defRPr/>
            </a:pPr>
            <a:fld id="{3A96D008-6778-4077-A097-294B4C7802BA}" type="slidenum">
              <a:rPr kumimoji="0" lang="en-US" sz="12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p:txBody>
      </p:sp>
    </p:spTree>
    <p:extLst>
      <p:ext uri="{BB962C8B-B14F-4D97-AF65-F5344CB8AC3E}">
        <p14:creationId xmlns:p14="http://schemas.microsoft.com/office/powerpoint/2010/main" val="1518519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fontAlgn="base">
              <a:spcBef>
                <a:spcPct val="0"/>
              </a:spcBef>
              <a:spcAft>
                <a:spcPct val="0"/>
              </a:spcAft>
            </a:pPr>
            <a:fld id="{AEC6649E-615B-4544-A958-7DCBDC2A5161}" type="datetimeFigureOut">
              <a:rPr lang="en-US" smtClean="0">
                <a:solidFill>
                  <a:prstClr val="black">
                    <a:tint val="75000"/>
                  </a:prstClr>
                </a:solidFill>
                <a:cs typeface="Arial" charset="0"/>
              </a:rPr>
              <a:pPr fontAlgn="base">
                <a:spcBef>
                  <a:spcPct val="0"/>
                </a:spcBef>
                <a:spcAft>
                  <a:spcPct val="0"/>
                </a:spcAft>
              </a:pPr>
              <a:t>12/2/2021</a:t>
            </a:fld>
            <a:endParaRPr lang="en-US">
              <a:solidFill>
                <a:prstClr val="black">
                  <a:tint val="75000"/>
                </a:prstClr>
              </a:solidFill>
              <a:cs typeface="Arial" charset="0"/>
            </a:endParaRPr>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pPr fontAlgn="base">
              <a:spcBef>
                <a:spcPct val="0"/>
              </a:spcBef>
              <a:spcAft>
                <a:spcPct val="0"/>
              </a:spcAft>
            </a:pPr>
            <a:endParaRPr lang="en-US">
              <a:solidFill>
                <a:prstClr val="black">
                  <a:tint val="75000"/>
                </a:prstClr>
              </a:solidFill>
              <a:cs typeface="Arial" charset="0"/>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pPr fontAlgn="base">
              <a:spcBef>
                <a:spcPct val="0"/>
              </a:spcBef>
              <a:spcAft>
                <a:spcPct val="0"/>
              </a:spcAft>
            </a:pPr>
            <a:fld id="{00DA0545-537D-4B39-8B55-FB82F0152990}" type="slidenum">
              <a:rPr lang="en-US" smtClean="0">
                <a:solidFill>
                  <a:prstClr val="black">
                    <a:tint val="75000"/>
                  </a:prstClr>
                </a:solidFill>
                <a:cs typeface="Arial" charset="0"/>
              </a:rPr>
              <a:pPr fontAlgn="base">
                <a:spcBef>
                  <a:spcPct val="0"/>
                </a:spcBef>
                <a:spcAft>
                  <a:spcPct val="0"/>
                </a:spcAft>
              </a:pPr>
              <a:t>‹#›</a:t>
            </a:fld>
            <a:endParaRPr lang="en-US">
              <a:solidFill>
                <a:prstClr val="black">
                  <a:tint val="75000"/>
                </a:prstClr>
              </a:solidFill>
              <a:cs typeface="Arial" charset="0"/>
            </a:endParaRPr>
          </a:p>
        </p:txBody>
      </p:sp>
    </p:spTree>
    <p:extLst>
      <p:ext uri="{BB962C8B-B14F-4D97-AF65-F5344CB8AC3E}">
        <p14:creationId xmlns:p14="http://schemas.microsoft.com/office/powerpoint/2010/main" val="2474273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792162"/>
          </a:xfrm>
        </p:spPr>
        <p:txBody>
          <a:bodyPr/>
          <a:lstStyle>
            <a:lvl1pPr>
              <a:defRPr sz="4000" b="0" baseline="0">
                <a:solidFill>
                  <a:schemeClr val="accent6"/>
                </a:solidFill>
                <a:latin typeface="+mn-lt"/>
              </a:defRPr>
            </a:lvl1pPr>
          </a:lstStyle>
          <a:p>
            <a:r>
              <a:rPr lang="en-US" dirty="0"/>
              <a:t>Slide Title</a:t>
            </a:r>
          </a:p>
        </p:txBody>
      </p:sp>
      <p:sp>
        <p:nvSpPr>
          <p:cNvPr id="3" name="Content Placeholder 2"/>
          <p:cNvSpPr>
            <a:spLocks noGrp="1"/>
          </p:cNvSpPr>
          <p:nvPr>
            <p:ph idx="1"/>
          </p:nvPr>
        </p:nvSpPr>
        <p:spPr>
          <a:xfrm>
            <a:off x="609600" y="1219199"/>
            <a:ext cx="10972800" cy="5102352"/>
          </a:xfrm>
        </p:spPr>
        <p:txBody>
          <a:bodyPr/>
          <a:lstStyle>
            <a:lvl1pPr>
              <a:defRPr sz="2400" i="0">
                <a:latin typeface="+mj-lt"/>
              </a:defRPr>
            </a:lvl1pPr>
            <a:lvl2pPr>
              <a:defRPr sz="2000" i="0">
                <a:latin typeface="+mj-lt"/>
              </a:defRPr>
            </a:lvl2pPr>
            <a:lvl3pPr>
              <a:defRPr sz="1800" i="0">
                <a:latin typeface="+mj-lt"/>
              </a:defRPr>
            </a:lvl3pPr>
            <a:lvl4pPr>
              <a:defRPr sz="1800" i="0">
                <a:latin typeface="+mj-lt"/>
              </a:defRPr>
            </a:lvl4pPr>
            <a:lvl5pPr>
              <a:defRPr sz="1800" i="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2"/>
          <p:cNvSpPr txBox="1">
            <a:spLocks noGrp="1"/>
          </p:cNvSpPr>
          <p:nvPr userDrawn="1"/>
        </p:nvSpPr>
        <p:spPr bwMode="auto">
          <a:xfrm>
            <a:off x="10566400" y="6629400"/>
            <a:ext cx="1016000" cy="228600"/>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51DBA47-D638-4758-BB63-B9BD378BEACE}" type="slidenum">
              <a:rPr kumimoji="0" lang="en-US" altLang="zh-CN" sz="1200" b="0" i="0" u="none" strike="noStrike" kern="1200" cap="none" spc="0" normalizeH="0" baseline="0" noProof="0" smtClean="0">
                <a:ln>
                  <a:noFill/>
                </a:ln>
                <a:solidFill>
                  <a:srgbClr val="000000"/>
                </a:solidFill>
                <a:effectLst/>
                <a:uLnTx/>
                <a:uFillTx/>
                <a:latin typeface="Arial"/>
                <a:ea typeface="宋体" charset="-122"/>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srgbClr val="000000"/>
              </a:solidFill>
              <a:effectLst/>
              <a:uLnTx/>
              <a:uFillTx/>
              <a:latin typeface="Arial"/>
              <a:ea typeface="宋体" charset="-122"/>
              <a:cs typeface="Arial" charset="0"/>
            </a:endParaRPr>
          </a:p>
        </p:txBody>
      </p:sp>
    </p:spTree>
    <p:extLst>
      <p:ext uri="{BB962C8B-B14F-4D97-AF65-F5344CB8AC3E}">
        <p14:creationId xmlns:p14="http://schemas.microsoft.com/office/powerpoint/2010/main" val="4130362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609600" y="274638"/>
            <a:ext cx="10972800" cy="792162"/>
          </a:xfrm>
          <a:prstGeom prst="rect">
            <a:avLst/>
          </a:prstGeom>
        </p:spPr>
        <p:txBody>
          <a:bodyPr/>
          <a:lstStyle>
            <a:lvl1pPr>
              <a:defRPr sz="4000" b="0">
                <a:solidFill>
                  <a:schemeClr val="accent6"/>
                </a:solidFill>
                <a:latin typeface="+mn-lt"/>
              </a:defRPr>
            </a:lvl1pPr>
          </a:lstStyle>
          <a:p>
            <a:r>
              <a:rPr lang="en-US" dirty="0"/>
              <a:t>Click To Edit Master Title Style</a:t>
            </a:r>
          </a:p>
        </p:txBody>
      </p:sp>
      <p:sp>
        <p:nvSpPr>
          <p:cNvPr id="5" name="Slide Number Placeholder 2"/>
          <p:cNvSpPr txBox="1">
            <a:spLocks noGrp="1"/>
          </p:cNvSpPr>
          <p:nvPr userDrawn="1"/>
        </p:nvSpPr>
        <p:spPr bwMode="auto">
          <a:xfrm>
            <a:off x="10566400" y="6629400"/>
            <a:ext cx="1016000" cy="228600"/>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51DBA47-D638-4758-BB63-B9BD378BEACE}" type="slidenum">
              <a:rPr kumimoji="0" lang="en-US" altLang="zh-CN" sz="1200" b="0" i="0" u="none" strike="noStrike" kern="1200" cap="none" spc="0" normalizeH="0" baseline="0" noProof="0" smtClean="0">
                <a:ln>
                  <a:noFill/>
                </a:ln>
                <a:solidFill>
                  <a:srgbClr val="000000"/>
                </a:solidFill>
                <a:effectLst/>
                <a:uLnTx/>
                <a:uFillTx/>
                <a:latin typeface="Arial"/>
                <a:ea typeface="宋体" charset="-122"/>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srgbClr val="000000"/>
              </a:solidFill>
              <a:effectLst/>
              <a:uLnTx/>
              <a:uFillTx/>
              <a:latin typeface="Arial"/>
              <a:ea typeface="宋体" charset="-122"/>
              <a:cs typeface="Arial" charset="0"/>
            </a:endParaRPr>
          </a:p>
        </p:txBody>
      </p:sp>
    </p:spTree>
    <p:extLst>
      <p:ext uri="{BB962C8B-B14F-4D97-AF65-F5344CB8AC3E}">
        <p14:creationId xmlns:p14="http://schemas.microsoft.com/office/powerpoint/2010/main" val="3795744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7555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ext only">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marL="0" marR="0" lvl="0" indent="0" algn="r" defTabSz="914400" rtl="0" eaLnBrk="1" fontAlgn="base" latinLnBrk="0" hangingPunct="1">
              <a:lnSpc>
                <a:spcPct val="100000"/>
              </a:lnSpc>
              <a:spcBef>
                <a:spcPct val="0"/>
              </a:spcBef>
              <a:spcAft>
                <a:spcPct val="0"/>
              </a:spcAft>
              <a:buClrTx/>
              <a:buSzTx/>
              <a:buFontTx/>
              <a:buNone/>
              <a:tabLst/>
              <a:defRPr/>
            </a:pPr>
            <a:fld id="{9EF81B78-AD51-421F-8D8B-5E603864CF1F}" type="slidenum">
              <a:rPr kumimoji="0" lang="en-US" sz="9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8" name="Title 4"/>
          <p:cNvSpPr>
            <a:spLocks noGrp="1"/>
          </p:cNvSpPr>
          <p:nvPr>
            <p:ph type="title"/>
          </p:nvPr>
        </p:nvSpPr>
        <p:spPr>
          <a:xfrm>
            <a:off x="0" y="0"/>
            <a:ext cx="12192000" cy="640080"/>
          </a:xfrm>
          <a:prstGeom prst="rect">
            <a:avLst/>
          </a:prstGeom>
        </p:spPr>
        <p:txBody>
          <a:bodyPr/>
          <a:lstStyle>
            <a:lvl1pPr>
              <a:defRPr sz="24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11785600" cy="5638800"/>
          </a:xfrm>
          <a:prstGeom prst="rect">
            <a:avLst/>
          </a:prstGeom>
        </p:spPr>
        <p:txBody>
          <a:bodyPr/>
          <a:lstStyle>
            <a:lvl1pPr marL="0" indent="0">
              <a:spcBef>
                <a:spcPts val="450"/>
              </a:spcBef>
              <a:defRPr sz="1650" i="0" baseline="0"/>
            </a:lvl1pPr>
          </a:lstStyle>
          <a:p>
            <a:pPr lvl="0"/>
            <a:r>
              <a:rPr lang="en-US" dirty="0"/>
              <a:t>Text-only content</a:t>
            </a:r>
          </a:p>
        </p:txBody>
      </p:sp>
    </p:spTree>
    <p:extLst>
      <p:ext uri="{BB962C8B-B14F-4D97-AF65-F5344CB8AC3E}">
        <p14:creationId xmlns:p14="http://schemas.microsoft.com/office/powerpoint/2010/main" val="341600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with figure">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algn="r">
              <a:defRPr/>
            </a:pPr>
            <a:fld id="{9EF81B78-AD51-421F-8D8B-5E603864CF1F}" type="slidenum">
              <a:rPr lang="en-US" sz="1200" smtClean="0">
                <a:solidFill>
                  <a:schemeClr val="tx1"/>
                </a:solidFill>
                <a:cs typeface="Arial" charset="0"/>
              </a:rPr>
              <a:pPr algn="r">
                <a:defRPr/>
              </a:pPr>
              <a:t>‹#›</a:t>
            </a:fld>
            <a:endParaRPr lang="en-US" sz="1200" dirty="0">
              <a:solidFill>
                <a:schemeClr val="tx1"/>
              </a:solidFill>
              <a:cs typeface="Arial" charset="0"/>
            </a:endParaRPr>
          </a:p>
        </p:txBody>
      </p:sp>
      <p:sp>
        <p:nvSpPr>
          <p:cNvPr id="10" name="Title 4"/>
          <p:cNvSpPr>
            <a:spLocks noGrp="1"/>
          </p:cNvSpPr>
          <p:nvPr>
            <p:ph type="title"/>
          </p:nvPr>
        </p:nvSpPr>
        <p:spPr>
          <a:xfrm>
            <a:off x="0" y="0"/>
            <a:ext cx="12192000" cy="640080"/>
          </a:xfrm>
          <a:prstGeom prst="rect">
            <a:avLst/>
          </a:prstGeom>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5283200" cy="5638800"/>
          </a:xfrm>
          <a:prstGeom prst="rect">
            <a:avLst/>
          </a:prstGeom>
        </p:spPr>
        <p:txBody>
          <a:bodyPr/>
          <a:lstStyle>
            <a:lvl1pPr marL="0" indent="0">
              <a:spcBef>
                <a:spcPts val="600"/>
              </a:spcBef>
              <a:defRPr sz="2200" i="0" baseline="0"/>
            </a:lvl1pPr>
          </a:lstStyle>
          <a:p>
            <a:pPr lvl="0"/>
            <a:r>
              <a:rPr lang="en-US" dirty="0"/>
              <a:t>Text with figure content</a:t>
            </a:r>
          </a:p>
        </p:txBody>
      </p:sp>
    </p:spTree>
    <p:extLst>
      <p:ext uri="{BB962C8B-B14F-4D97-AF65-F5344CB8AC3E}">
        <p14:creationId xmlns:p14="http://schemas.microsoft.com/office/powerpoint/2010/main" val="114240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792162"/>
          </a:xfrm>
        </p:spPr>
        <p:txBody>
          <a:bodyPr/>
          <a:lstStyle>
            <a:lvl1pPr>
              <a:defRPr sz="4400" b="0" baseline="0">
                <a:solidFill>
                  <a:srgbClr val="002060"/>
                </a:solidFill>
                <a:latin typeface="+mn-lt"/>
              </a:defRPr>
            </a:lvl1pPr>
          </a:lstStyle>
          <a:p>
            <a:r>
              <a:rPr lang="en-US" dirty="0"/>
              <a:t>Slide Title</a:t>
            </a:r>
          </a:p>
        </p:txBody>
      </p:sp>
      <p:sp>
        <p:nvSpPr>
          <p:cNvPr id="3" name="Content Placeholder 2"/>
          <p:cNvSpPr>
            <a:spLocks noGrp="1"/>
          </p:cNvSpPr>
          <p:nvPr>
            <p:ph idx="1"/>
          </p:nvPr>
        </p:nvSpPr>
        <p:spPr>
          <a:xfrm>
            <a:off x="609600" y="1219199"/>
            <a:ext cx="10972800" cy="5102352"/>
          </a:xfrm>
        </p:spPr>
        <p:txBody>
          <a:bodyPr/>
          <a:lstStyle>
            <a:lvl1pPr>
              <a:defRPr sz="2800" i="0">
                <a:latin typeface="+mj-lt"/>
              </a:defRPr>
            </a:lvl1pPr>
            <a:lvl2pPr>
              <a:defRPr sz="2400" i="0">
                <a:latin typeface="+mj-lt"/>
              </a:defRPr>
            </a:lvl2pPr>
            <a:lvl3pPr>
              <a:defRPr sz="2000" i="0">
                <a:latin typeface="+mj-lt"/>
              </a:defRPr>
            </a:lvl3pPr>
            <a:lvl4pPr>
              <a:defRPr sz="2000" i="0">
                <a:latin typeface="+mj-lt"/>
              </a:defRPr>
            </a:lvl4pPr>
            <a:lvl5pPr>
              <a:defRPr sz="2000" i="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2"/>
          <p:cNvSpPr txBox="1">
            <a:spLocks noGrp="1"/>
          </p:cNvSpPr>
          <p:nvPr userDrawn="1"/>
        </p:nvSpPr>
        <p:spPr bwMode="auto">
          <a:xfrm>
            <a:off x="10566400" y="6629400"/>
            <a:ext cx="1016000" cy="228600"/>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fld id="{451DBA47-D638-4758-BB63-B9BD378BEACE}" type="slidenum">
              <a:rPr lang="en-US" altLang="zh-CN" sz="1200" smtClean="0">
                <a:latin typeface="+mn-lt"/>
                <a:ea typeface="宋体" charset="-122"/>
              </a:rPr>
              <a:pPr algn="r" eaLnBrk="1" hangingPunct="1">
                <a:defRPr/>
              </a:pPr>
              <a:t>‹#›</a:t>
            </a:fld>
            <a:endParaRPr lang="en-US" altLang="zh-CN" sz="1200" dirty="0">
              <a:latin typeface="+mn-lt"/>
              <a:ea typeface="宋体" charset="-122"/>
            </a:endParaRPr>
          </a:p>
        </p:txBody>
      </p:sp>
    </p:spTree>
    <p:extLst>
      <p:ext uri="{BB962C8B-B14F-4D97-AF65-F5344CB8AC3E}">
        <p14:creationId xmlns:p14="http://schemas.microsoft.com/office/powerpoint/2010/main" val="296383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609600" y="274638"/>
            <a:ext cx="10972800" cy="792162"/>
          </a:xfrm>
          <a:prstGeom prst="rect">
            <a:avLst/>
          </a:prstGeom>
        </p:spPr>
        <p:txBody>
          <a:bodyPr/>
          <a:lstStyle>
            <a:lvl1pPr>
              <a:defRPr sz="4000" b="0">
                <a:solidFill>
                  <a:srgbClr val="002060"/>
                </a:solidFill>
                <a:latin typeface="+mn-lt"/>
              </a:defRPr>
            </a:lvl1pPr>
          </a:lstStyle>
          <a:p>
            <a:r>
              <a:rPr lang="en-US" dirty="0"/>
              <a:t>Click To Edit Master Title Style</a:t>
            </a:r>
          </a:p>
        </p:txBody>
      </p:sp>
      <p:sp>
        <p:nvSpPr>
          <p:cNvPr id="5" name="Slide Number Placeholder 2"/>
          <p:cNvSpPr txBox="1">
            <a:spLocks noGrp="1"/>
          </p:cNvSpPr>
          <p:nvPr userDrawn="1"/>
        </p:nvSpPr>
        <p:spPr bwMode="auto">
          <a:xfrm>
            <a:off x="10566400" y="6629400"/>
            <a:ext cx="1016000" cy="228600"/>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fld id="{451DBA47-D638-4758-BB63-B9BD378BEACE}" type="slidenum">
              <a:rPr lang="en-US" altLang="zh-CN" sz="1200" smtClean="0">
                <a:latin typeface="+mn-lt"/>
                <a:ea typeface="宋体" charset="-122"/>
              </a:rPr>
              <a:pPr algn="r" eaLnBrk="1" hangingPunct="1">
                <a:defRPr/>
              </a:pPr>
              <a:t>‹#›</a:t>
            </a:fld>
            <a:endParaRPr lang="en-US" altLang="zh-CN" sz="1200" dirty="0">
              <a:latin typeface="+mn-lt"/>
              <a:ea typeface="宋体" charset="-122"/>
            </a:endParaRPr>
          </a:p>
        </p:txBody>
      </p:sp>
    </p:spTree>
    <p:extLst>
      <p:ext uri="{BB962C8B-B14F-4D97-AF65-F5344CB8AC3E}">
        <p14:creationId xmlns:p14="http://schemas.microsoft.com/office/powerpoint/2010/main" val="3919914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681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7753" y="5945854"/>
            <a:ext cx="1828800" cy="923544"/>
          </a:xfrm>
          <a:prstGeom prst="rect">
            <a:avLst/>
          </a:prstGeom>
        </p:spPr>
      </p:pic>
      <p:pic>
        <p:nvPicPr>
          <p:cNvPr id="9" name="Picture 8"/>
          <p:cNvPicPr>
            <a:picLocks noChangeAspect="1"/>
          </p:cNvPicPr>
          <p:nvPr userDrawn="1"/>
        </p:nvPicPr>
        <p:blipFill>
          <a:blip r:embed="rId3"/>
          <a:stretch>
            <a:fillRect/>
          </a:stretch>
        </p:blipFill>
        <p:spPr>
          <a:xfrm>
            <a:off x="903113" y="6354234"/>
            <a:ext cx="3386667" cy="266700"/>
          </a:xfrm>
          <a:prstGeom prst="rect">
            <a:avLst/>
          </a:prstGeom>
        </p:spPr>
      </p:pic>
      <p:pic>
        <p:nvPicPr>
          <p:cNvPr id="2" name="Picture 1" descr="Bar_RtAngle_7502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4785" y="4006085"/>
            <a:ext cx="3045737" cy="112770"/>
          </a:xfrm>
          <a:prstGeom prst="rect">
            <a:avLst/>
          </a:prstGeom>
        </p:spPr>
      </p:pic>
      <p:sp>
        <p:nvSpPr>
          <p:cNvPr id="3" name="Title 2"/>
          <p:cNvSpPr>
            <a:spLocks noGrp="1"/>
          </p:cNvSpPr>
          <p:nvPr>
            <p:ph type="title" hasCustomPrompt="1"/>
          </p:nvPr>
        </p:nvSpPr>
        <p:spPr>
          <a:xfrm>
            <a:off x="895676" y="1179824"/>
            <a:ext cx="9296400" cy="2641756"/>
          </a:xfrm>
          <a:prstGeom prst="rect">
            <a:avLst/>
          </a:prstGeom>
        </p:spPr>
        <p:txBody>
          <a:bodyPr anchor="b"/>
          <a:lstStyle>
            <a:lvl1pPr algn="l">
              <a:defRPr sz="3750" b="1" i="0">
                <a:solidFill>
                  <a:schemeClr val="tx2"/>
                </a:solidFill>
                <a:latin typeface="Encode Sans Normal Black" charset="0"/>
                <a:ea typeface="Encode Sans Normal Black" charset="0"/>
                <a:cs typeface="Encode Sans Normal Black" charset="0"/>
              </a:defRPr>
            </a:lvl1pPr>
          </a:lstStyle>
          <a:p>
            <a:pPr lvl="0"/>
            <a:r>
              <a:rPr lang="en-US" dirty="0" smtClean="0"/>
              <a:t>TITLE HERE</a:t>
            </a:r>
            <a:br>
              <a:rPr lang="en-US" dirty="0" smtClean="0"/>
            </a:br>
            <a:r>
              <a:rPr lang="en-US" dirty="0" smtClean="0"/>
              <a:t>ENCODE NORMAL</a:t>
            </a:r>
            <a:br>
              <a:rPr lang="en-US" dirty="0" smtClean="0"/>
            </a:br>
            <a:r>
              <a:rPr lang="en-US" dirty="0" smtClean="0"/>
              <a:t>BLACK, 50 PT. </a:t>
            </a:r>
            <a:endParaRPr lang="en-US" dirty="0"/>
          </a:p>
        </p:txBody>
      </p:sp>
    </p:spTree>
    <p:extLst>
      <p:ext uri="{BB962C8B-B14F-4D97-AF65-F5344CB8AC3E}">
        <p14:creationId xmlns:p14="http://schemas.microsoft.com/office/powerpoint/2010/main" val="330506054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1736726"/>
            <a:ext cx="10928280" cy="4015497"/>
          </a:xfrm>
          <a:prstGeom prst="rect">
            <a:avLst/>
          </a:prstGeom>
        </p:spPr>
        <p:txBody>
          <a:bodyPr/>
          <a:lstStyle>
            <a:lvl1pPr marL="257175" indent="-257175">
              <a:buFont typeface="Lucida Grande"/>
              <a:buChar char="&gt;"/>
              <a:defRPr sz="1800" b="1" i="0" baseline="0">
                <a:solidFill>
                  <a:srgbClr val="4B2E83"/>
                </a:solidFill>
                <a:latin typeface="Open Sans"/>
                <a:cs typeface="Open Sans"/>
              </a:defRPr>
            </a:lvl1pPr>
            <a:lvl2pPr>
              <a:defRPr sz="1500" b="1" i="0" baseline="0">
                <a:solidFill>
                  <a:srgbClr val="4B2E83"/>
                </a:solidFill>
                <a:latin typeface="Open Sans"/>
                <a:cs typeface="Open Sans"/>
              </a:defRPr>
            </a:lvl2pPr>
            <a:lvl3pPr marL="857250" indent="-171450">
              <a:buSzPct val="100000"/>
              <a:buFont typeface="Lucida Grande"/>
              <a:buChar char="&gt;"/>
              <a:defRPr sz="1350" b="1" i="0" baseline="0">
                <a:solidFill>
                  <a:srgbClr val="4B2E83"/>
                </a:solidFill>
                <a:latin typeface="Open Sans"/>
                <a:cs typeface="Open Sans"/>
              </a:defRPr>
            </a:lvl3pPr>
            <a:lvl4pPr>
              <a:defRPr sz="1200" b="1" i="0" baseline="0">
                <a:solidFill>
                  <a:srgbClr val="4B2E83"/>
                </a:solidFill>
                <a:latin typeface="Open Sans"/>
                <a:cs typeface="Open Sans"/>
              </a:defRPr>
            </a:lvl4pPr>
            <a:lvl5pPr marL="1543050" indent="-171450">
              <a:buFont typeface="Lucida Grande"/>
              <a:buChar char="&gt;"/>
              <a:defRPr sz="1050" b="1" i="0" baseline="0">
                <a:solidFill>
                  <a:srgbClr val="4B2E83"/>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9" name="Picture 8"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pic>
        <p:nvPicPr>
          <p:cNvPr id="7" name="Picture 6"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7" y="371511"/>
            <a:ext cx="10911679" cy="991998"/>
          </a:xfrm>
          <a:prstGeom prst="rect">
            <a:avLst/>
          </a:prstGeom>
        </p:spPr>
        <p:txBody>
          <a:bodyPr anchor="b"/>
          <a:lstStyle>
            <a:lvl1pPr algn="l">
              <a:defRPr sz="2250" b="1" i="0">
                <a:latin typeface="Encode Sans Normal Black" charset="0"/>
                <a:ea typeface="Encode Sans Normal Black" charset="0"/>
                <a:cs typeface="Encode Sans Normal Black" charset="0"/>
              </a:defRPr>
            </a:lvl1pPr>
          </a:lstStyle>
          <a:p>
            <a:pPr lvl="0"/>
            <a:r>
              <a:rPr lang="en-US" dirty="0" smtClean="0"/>
              <a:t>HEADER HERE </a:t>
            </a:r>
            <a:br>
              <a:rPr lang="en-US" dirty="0" smtClean="0"/>
            </a:br>
            <a:r>
              <a:rPr lang="en-US" dirty="0" smtClean="0"/>
              <a:t>(ENCODE NORMAL BLACK, 30 PT.)</a:t>
            </a:r>
            <a:endParaRPr lang="en-US" dirty="0"/>
          </a:p>
        </p:txBody>
      </p:sp>
    </p:spTree>
    <p:extLst>
      <p:ext uri="{BB962C8B-B14F-4D97-AF65-F5344CB8AC3E}">
        <p14:creationId xmlns:p14="http://schemas.microsoft.com/office/powerpoint/2010/main" val="947804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54057" y="6629400"/>
            <a:ext cx="1016000" cy="228600"/>
          </a:xfrm>
          <a:prstGeom prst="rect">
            <a:avLst/>
          </a:prstGeom>
          <a:solidFill>
            <a:schemeClr val="bg1"/>
          </a:solidFill>
          <a:ln w="9525">
            <a:noFill/>
            <a:miter lim="800000"/>
            <a:headEnd/>
            <a:tailEnd/>
          </a:ln>
          <a:effectLst/>
        </p:spPr>
        <p:txBody>
          <a:bodyPr anchor="ctr" anchorCtr="1"/>
          <a:lstStyle/>
          <a:p>
            <a:pPr marL="0" marR="0" lvl="0" indent="0" algn="r" defTabSz="914400" rtl="0" eaLnBrk="1" fontAlgn="auto" latinLnBrk="0" hangingPunct="1">
              <a:lnSpc>
                <a:spcPct val="100000"/>
              </a:lnSpc>
              <a:spcBef>
                <a:spcPts val="0"/>
              </a:spcBef>
              <a:spcAft>
                <a:spcPts val="0"/>
              </a:spcAft>
              <a:buClrTx/>
              <a:buSzTx/>
              <a:buFontTx/>
              <a:buNone/>
              <a:tabLst/>
              <a:defRPr/>
            </a:pPr>
            <a:fld id="{9EF81B78-AD51-421F-8D8B-5E603864CF1F}" type="slidenum">
              <a:rPr kumimoji="0" lang="en-US" sz="12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9" name="Text Placeholder 8"/>
          <p:cNvSpPr>
            <a:spLocks noGrp="1"/>
          </p:cNvSpPr>
          <p:nvPr>
            <p:ph type="body" sz="quarter" idx="11" hasCustomPrompt="1"/>
          </p:nvPr>
        </p:nvSpPr>
        <p:spPr>
          <a:xfrm>
            <a:off x="203200" y="838200"/>
            <a:ext cx="11785600" cy="5638800"/>
          </a:xfrm>
          <a:prstGeom prst="rect">
            <a:avLst/>
          </a:prstGeom>
        </p:spPr>
        <p:txBody>
          <a:bodyPr/>
          <a:lstStyle>
            <a:lvl1pPr marL="0" indent="0">
              <a:spcBef>
                <a:spcPts val="600"/>
              </a:spcBef>
              <a:defRPr sz="2200" i="0" baseline="0"/>
            </a:lvl1pPr>
          </a:lstStyle>
          <a:p>
            <a:pPr lvl="0"/>
            <a:r>
              <a:rPr lang="en-US" dirty="0"/>
              <a:t>Text-only content</a:t>
            </a:r>
          </a:p>
        </p:txBody>
      </p:sp>
    </p:spTree>
    <p:extLst>
      <p:ext uri="{BB962C8B-B14F-4D97-AF65-F5344CB8AC3E}">
        <p14:creationId xmlns:p14="http://schemas.microsoft.com/office/powerpoint/2010/main" val="1426049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with figure">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marL="0" marR="0" lvl="0" indent="0" algn="r" defTabSz="914400" rtl="0" eaLnBrk="1" fontAlgn="auto" latinLnBrk="0" hangingPunct="1">
              <a:lnSpc>
                <a:spcPct val="100000"/>
              </a:lnSpc>
              <a:spcBef>
                <a:spcPts val="0"/>
              </a:spcBef>
              <a:spcAft>
                <a:spcPts val="0"/>
              </a:spcAft>
              <a:buClrTx/>
              <a:buSzTx/>
              <a:buFontTx/>
              <a:buNone/>
              <a:tabLst/>
              <a:defRPr/>
            </a:pPr>
            <a:fld id="{9EF81B78-AD51-421F-8D8B-5E603864CF1F}" type="slidenum">
              <a:rPr kumimoji="0" lang="en-US" sz="12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0" name="Title 4"/>
          <p:cNvSpPr>
            <a:spLocks noGrp="1"/>
          </p:cNvSpPr>
          <p:nvPr>
            <p:ph type="title"/>
          </p:nvPr>
        </p:nvSpPr>
        <p:spPr>
          <a:xfrm>
            <a:off x="0" y="0"/>
            <a:ext cx="12192000" cy="640080"/>
          </a:xfrm>
          <a:prstGeom prst="rect">
            <a:avLst/>
          </a:prstGeom>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5283200" cy="5638800"/>
          </a:xfrm>
          <a:prstGeom prst="rect">
            <a:avLst/>
          </a:prstGeom>
        </p:spPr>
        <p:txBody>
          <a:bodyPr/>
          <a:lstStyle>
            <a:lvl1pPr marL="0" indent="0">
              <a:spcBef>
                <a:spcPts val="600"/>
              </a:spcBef>
              <a:defRPr sz="2200" i="0" baseline="0"/>
            </a:lvl1pPr>
          </a:lstStyle>
          <a:p>
            <a:pPr lvl="0"/>
            <a:r>
              <a:rPr lang="en-US" dirty="0"/>
              <a:t>Text with figure content</a:t>
            </a:r>
          </a:p>
        </p:txBody>
      </p:sp>
    </p:spTree>
    <p:extLst>
      <p:ext uri="{BB962C8B-B14F-4D97-AF65-F5344CB8AC3E}">
        <p14:creationId xmlns:p14="http://schemas.microsoft.com/office/powerpoint/2010/main" val="52327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1038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96" r:id="rId3"/>
    <p:sldLayoutId id="2147483697" r:id="rId4"/>
    <p:sldLayoutId id="2147483698" r:id="rId5"/>
    <p:sldLayoutId id="2147483709" r:id="rId6"/>
    <p:sldLayoutId id="2147483710" r:id="rId7"/>
  </p:sldLayoutIdLst>
  <p:txStyles>
    <p:titleStyle>
      <a:lvl1pPr algn="l" rtl="0" eaLnBrk="0" fontAlgn="base" hangingPunct="0">
        <a:spcBef>
          <a:spcPct val="0"/>
        </a:spcBef>
        <a:spcAft>
          <a:spcPct val="0"/>
        </a:spcAft>
        <a:defRPr sz="2400" b="1">
          <a:solidFill>
            <a:srgbClr val="194F8B"/>
          </a:solidFill>
          <a:latin typeface="+mj-lt"/>
          <a:ea typeface="+mj-ea"/>
          <a:cs typeface="+mj-cs"/>
        </a:defRPr>
      </a:lvl1pPr>
      <a:lvl2pPr algn="l" rtl="0" eaLnBrk="0" fontAlgn="base" hangingPunct="0">
        <a:spcBef>
          <a:spcPct val="0"/>
        </a:spcBef>
        <a:spcAft>
          <a:spcPct val="0"/>
        </a:spcAft>
        <a:defRPr sz="2400" b="1">
          <a:solidFill>
            <a:srgbClr val="194F8B"/>
          </a:solidFill>
          <a:latin typeface="Arial" charset="0"/>
        </a:defRPr>
      </a:lvl2pPr>
      <a:lvl3pPr algn="l" rtl="0" eaLnBrk="0" fontAlgn="base" hangingPunct="0">
        <a:spcBef>
          <a:spcPct val="0"/>
        </a:spcBef>
        <a:spcAft>
          <a:spcPct val="0"/>
        </a:spcAft>
        <a:defRPr sz="2400" b="1">
          <a:solidFill>
            <a:srgbClr val="194F8B"/>
          </a:solidFill>
          <a:latin typeface="Arial" charset="0"/>
        </a:defRPr>
      </a:lvl3pPr>
      <a:lvl4pPr algn="l" rtl="0" eaLnBrk="0" fontAlgn="base" hangingPunct="0">
        <a:spcBef>
          <a:spcPct val="0"/>
        </a:spcBef>
        <a:spcAft>
          <a:spcPct val="0"/>
        </a:spcAft>
        <a:defRPr sz="2400" b="1">
          <a:solidFill>
            <a:srgbClr val="194F8B"/>
          </a:solidFill>
          <a:latin typeface="Arial" charset="0"/>
        </a:defRPr>
      </a:lvl4pPr>
      <a:lvl5pPr algn="l" rtl="0" eaLnBrk="0" fontAlgn="base" hangingPunct="0">
        <a:spcBef>
          <a:spcPct val="0"/>
        </a:spcBef>
        <a:spcAft>
          <a:spcPct val="0"/>
        </a:spcAft>
        <a:defRPr sz="2400" b="1">
          <a:solidFill>
            <a:srgbClr val="194F8B"/>
          </a:solidFill>
          <a:latin typeface="Arial" charset="0"/>
        </a:defRPr>
      </a:lvl5pPr>
      <a:lvl6pPr marL="457200" algn="l" rtl="0" fontAlgn="base">
        <a:spcBef>
          <a:spcPct val="0"/>
        </a:spcBef>
        <a:spcAft>
          <a:spcPct val="0"/>
        </a:spcAft>
        <a:defRPr sz="2400" b="1">
          <a:solidFill>
            <a:srgbClr val="194F8B"/>
          </a:solidFill>
          <a:latin typeface="Arial" charset="0"/>
        </a:defRPr>
      </a:lvl6pPr>
      <a:lvl7pPr marL="914400" algn="l" rtl="0" fontAlgn="base">
        <a:spcBef>
          <a:spcPct val="0"/>
        </a:spcBef>
        <a:spcAft>
          <a:spcPct val="0"/>
        </a:spcAft>
        <a:defRPr sz="2400" b="1">
          <a:solidFill>
            <a:srgbClr val="194F8B"/>
          </a:solidFill>
          <a:latin typeface="Arial" charset="0"/>
        </a:defRPr>
      </a:lvl7pPr>
      <a:lvl8pPr marL="1371600" algn="l" rtl="0" fontAlgn="base">
        <a:spcBef>
          <a:spcPct val="0"/>
        </a:spcBef>
        <a:spcAft>
          <a:spcPct val="0"/>
        </a:spcAft>
        <a:defRPr sz="2400" b="1">
          <a:solidFill>
            <a:srgbClr val="194F8B"/>
          </a:solidFill>
          <a:latin typeface="Arial" charset="0"/>
        </a:defRPr>
      </a:lvl8pPr>
      <a:lvl9pPr marL="1828800" algn="l" rtl="0" fontAlgn="base">
        <a:spcBef>
          <a:spcPct val="0"/>
        </a:spcBef>
        <a:spcAft>
          <a:spcPct val="0"/>
        </a:spcAft>
        <a:defRPr sz="2400" b="1">
          <a:solidFill>
            <a:srgbClr val="194F8B"/>
          </a:solidFill>
          <a:latin typeface="Arial" charset="0"/>
        </a:defRPr>
      </a:lvl9pPr>
    </p:titleStyle>
    <p:bodyStyle>
      <a:lvl1pPr marL="342900" indent="-342900" algn="l" rtl="0" eaLnBrk="0" fontAlgn="base" hangingPunct="0">
        <a:spcBef>
          <a:spcPct val="20000"/>
        </a:spcBef>
        <a:spcAft>
          <a:spcPct val="0"/>
        </a:spcAft>
        <a:defRPr sz="2000" i="1">
          <a:solidFill>
            <a:schemeClr val="tx1"/>
          </a:solidFill>
          <a:latin typeface="+mn-lt"/>
          <a:ea typeface="+mn-ea"/>
          <a:cs typeface="+mn-cs"/>
        </a:defRPr>
      </a:lvl1pPr>
      <a:lvl2pPr marL="742950" indent="-285750" algn="l" rtl="0" eaLnBrk="0" fontAlgn="base" hangingPunct="0">
        <a:spcBef>
          <a:spcPct val="20000"/>
        </a:spcBef>
        <a:spcAft>
          <a:spcPct val="0"/>
        </a:spcAft>
        <a:defRPr i="1">
          <a:solidFill>
            <a:schemeClr val="tx1"/>
          </a:solidFill>
          <a:latin typeface="+mn-lt"/>
        </a:defRPr>
      </a:lvl2pPr>
      <a:lvl3pPr marL="1143000" indent="-228600" algn="l" rtl="0" eaLnBrk="0" fontAlgn="base" hangingPunct="0">
        <a:spcBef>
          <a:spcPct val="20000"/>
        </a:spcBef>
        <a:spcAft>
          <a:spcPct val="0"/>
        </a:spcAft>
        <a:defRPr sz="1600" i="1">
          <a:solidFill>
            <a:schemeClr val="tx1"/>
          </a:solidFill>
          <a:latin typeface="+mn-lt"/>
        </a:defRPr>
      </a:lvl3pPr>
      <a:lvl4pPr marL="1600200" indent="-228600" algn="l" rtl="0" eaLnBrk="0" fontAlgn="base" hangingPunct="0">
        <a:spcBef>
          <a:spcPct val="20000"/>
        </a:spcBef>
        <a:spcAft>
          <a:spcPct val="0"/>
        </a:spcAft>
        <a:defRPr sz="1600">
          <a:solidFill>
            <a:schemeClr val="tx1"/>
          </a:solidFill>
          <a:latin typeface="+mn-lt"/>
        </a:defRPr>
      </a:lvl4pPr>
      <a:lvl5pPr marL="2057400" indent="-228600" algn="l" rtl="0" eaLnBrk="0" fontAlgn="base" hangingPunct="0">
        <a:spcBef>
          <a:spcPct val="20000"/>
        </a:spcBef>
        <a:spcAft>
          <a:spcPct val="0"/>
        </a:spcAft>
        <a:defRPr sz="1600">
          <a:solidFill>
            <a:schemeClr val="tx1"/>
          </a:solidFill>
          <a:latin typeface="+mn-lt"/>
        </a:defRPr>
      </a:lvl5pPr>
      <a:lvl6pPr marL="2514600" indent="-228600" algn="l" rtl="0" fontAlgn="base">
        <a:spcBef>
          <a:spcPct val="20000"/>
        </a:spcBef>
        <a:spcAft>
          <a:spcPct val="0"/>
        </a:spcAft>
        <a:defRPr sz="1600">
          <a:solidFill>
            <a:schemeClr val="tx1"/>
          </a:solidFill>
          <a:latin typeface="+mn-lt"/>
        </a:defRPr>
      </a:lvl6pPr>
      <a:lvl7pPr marL="2971800" indent="-228600" algn="l" rtl="0" fontAlgn="base">
        <a:spcBef>
          <a:spcPct val="20000"/>
        </a:spcBef>
        <a:spcAft>
          <a:spcPct val="0"/>
        </a:spcAft>
        <a:defRPr sz="1600">
          <a:solidFill>
            <a:schemeClr val="tx1"/>
          </a:solidFill>
          <a:latin typeface="+mn-lt"/>
        </a:defRPr>
      </a:lvl7pPr>
      <a:lvl8pPr marL="3429000" indent="-228600" algn="l" rtl="0" fontAlgn="base">
        <a:spcBef>
          <a:spcPct val="20000"/>
        </a:spcBef>
        <a:spcAft>
          <a:spcPct val="0"/>
        </a:spcAft>
        <a:defRPr sz="1600">
          <a:solidFill>
            <a:schemeClr val="tx1"/>
          </a:solidFill>
          <a:latin typeface="+mn-lt"/>
        </a:defRPr>
      </a:lvl8pPr>
      <a:lvl9pPr marL="3886200" indent="-228600" algn="l" rtl="0" fontAlgn="base">
        <a:spcBef>
          <a:spcPct val="20000"/>
        </a:spcBef>
        <a:spcAft>
          <a:spcPct val="0"/>
        </a:spcAft>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182208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Lst>
  <p:txStyles>
    <p:titleStyle>
      <a:lvl1pPr algn="l" rtl="0" eaLnBrk="0" fontAlgn="base" hangingPunct="0">
        <a:spcBef>
          <a:spcPct val="0"/>
        </a:spcBef>
        <a:spcAft>
          <a:spcPct val="0"/>
        </a:spcAft>
        <a:defRPr sz="2400" b="1">
          <a:solidFill>
            <a:srgbClr val="194F8B"/>
          </a:solidFill>
          <a:latin typeface="+mj-lt"/>
          <a:ea typeface="+mj-ea"/>
          <a:cs typeface="+mj-cs"/>
        </a:defRPr>
      </a:lvl1pPr>
      <a:lvl2pPr algn="l" rtl="0" eaLnBrk="0" fontAlgn="base" hangingPunct="0">
        <a:spcBef>
          <a:spcPct val="0"/>
        </a:spcBef>
        <a:spcAft>
          <a:spcPct val="0"/>
        </a:spcAft>
        <a:defRPr sz="2400" b="1">
          <a:solidFill>
            <a:srgbClr val="194F8B"/>
          </a:solidFill>
          <a:latin typeface="Arial" charset="0"/>
        </a:defRPr>
      </a:lvl2pPr>
      <a:lvl3pPr algn="l" rtl="0" eaLnBrk="0" fontAlgn="base" hangingPunct="0">
        <a:spcBef>
          <a:spcPct val="0"/>
        </a:spcBef>
        <a:spcAft>
          <a:spcPct val="0"/>
        </a:spcAft>
        <a:defRPr sz="2400" b="1">
          <a:solidFill>
            <a:srgbClr val="194F8B"/>
          </a:solidFill>
          <a:latin typeface="Arial" charset="0"/>
        </a:defRPr>
      </a:lvl3pPr>
      <a:lvl4pPr algn="l" rtl="0" eaLnBrk="0" fontAlgn="base" hangingPunct="0">
        <a:spcBef>
          <a:spcPct val="0"/>
        </a:spcBef>
        <a:spcAft>
          <a:spcPct val="0"/>
        </a:spcAft>
        <a:defRPr sz="2400" b="1">
          <a:solidFill>
            <a:srgbClr val="194F8B"/>
          </a:solidFill>
          <a:latin typeface="Arial" charset="0"/>
        </a:defRPr>
      </a:lvl4pPr>
      <a:lvl5pPr algn="l" rtl="0" eaLnBrk="0" fontAlgn="base" hangingPunct="0">
        <a:spcBef>
          <a:spcPct val="0"/>
        </a:spcBef>
        <a:spcAft>
          <a:spcPct val="0"/>
        </a:spcAft>
        <a:defRPr sz="2400" b="1">
          <a:solidFill>
            <a:srgbClr val="194F8B"/>
          </a:solidFill>
          <a:latin typeface="Arial" charset="0"/>
        </a:defRPr>
      </a:lvl5pPr>
      <a:lvl6pPr marL="457200" algn="l" rtl="0" fontAlgn="base">
        <a:spcBef>
          <a:spcPct val="0"/>
        </a:spcBef>
        <a:spcAft>
          <a:spcPct val="0"/>
        </a:spcAft>
        <a:defRPr sz="2400" b="1">
          <a:solidFill>
            <a:srgbClr val="194F8B"/>
          </a:solidFill>
          <a:latin typeface="Arial" charset="0"/>
        </a:defRPr>
      </a:lvl6pPr>
      <a:lvl7pPr marL="914400" algn="l" rtl="0" fontAlgn="base">
        <a:spcBef>
          <a:spcPct val="0"/>
        </a:spcBef>
        <a:spcAft>
          <a:spcPct val="0"/>
        </a:spcAft>
        <a:defRPr sz="2400" b="1">
          <a:solidFill>
            <a:srgbClr val="194F8B"/>
          </a:solidFill>
          <a:latin typeface="Arial" charset="0"/>
        </a:defRPr>
      </a:lvl7pPr>
      <a:lvl8pPr marL="1371600" algn="l" rtl="0" fontAlgn="base">
        <a:spcBef>
          <a:spcPct val="0"/>
        </a:spcBef>
        <a:spcAft>
          <a:spcPct val="0"/>
        </a:spcAft>
        <a:defRPr sz="2400" b="1">
          <a:solidFill>
            <a:srgbClr val="194F8B"/>
          </a:solidFill>
          <a:latin typeface="Arial" charset="0"/>
        </a:defRPr>
      </a:lvl8pPr>
      <a:lvl9pPr marL="1828800" algn="l" rtl="0" fontAlgn="base">
        <a:spcBef>
          <a:spcPct val="0"/>
        </a:spcBef>
        <a:spcAft>
          <a:spcPct val="0"/>
        </a:spcAft>
        <a:defRPr sz="2400" b="1">
          <a:solidFill>
            <a:srgbClr val="194F8B"/>
          </a:solidFill>
          <a:latin typeface="Arial" charset="0"/>
        </a:defRPr>
      </a:lvl9pPr>
    </p:titleStyle>
    <p:bodyStyle>
      <a:lvl1pPr marL="342900" indent="-342900" algn="l" rtl="0" eaLnBrk="0" fontAlgn="base" hangingPunct="0">
        <a:spcBef>
          <a:spcPct val="20000"/>
        </a:spcBef>
        <a:spcAft>
          <a:spcPct val="0"/>
        </a:spcAft>
        <a:defRPr sz="2000" i="1">
          <a:solidFill>
            <a:schemeClr val="tx1"/>
          </a:solidFill>
          <a:latin typeface="+mn-lt"/>
          <a:ea typeface="+mn-ea"/>
          <a:cs typeface="+mn-cs"/>
        </a:defRPr>
      </a:lvl1pPr>
      <a:lvl2pPr marL="742950" indent="-285750" algn="l" rtl="0" eaLnBrk="0" fontAlgn="base" hangingPunct="0">
        <a:spcBef>
          <a:spcPct val="20000"/>
        </a:spcBef>
        <a:spcAft>
          <a:spcPct val="0"/>
        </a:spcAft>
        <a:defRPr i="1">
          <a:solidFill>
            <a:schemeClr val="tx1"/>
          </a:solidFill>
          <a:latin typeface="+mn-lt"/>
        </a:defRPr>
      </a:lvl2pPr>
      <a:lvl3pPr marL="1143000" indent="-228600" algn="l" rtl="0" eaLnBrk="0" fontAlgn="base" hangingPunct="0">
        <a:spcBef>
          <a:spcPct val="20000"/>
        </a:spcBef>
        <a:spcAft>
          <a:spcPct val="0"/>
        </a:spcAft>
        <a:defRPr sz="1600" i="1">
          <a:solidFill>
            <a:schemeClr val="tx1"/>
          </a:solidFill>
          <a:latin typeface="+mn-lt"/>
        </a:defRPr>
      </a:lvl3pPr>
      <a:lvl4pPr marL="1600200" indent="-228600" algn="l" rtl="0" eaLnBrk="0" fontAlgn="base" hangingPunct="0">
        <a:spcBef>
          <a:spcPct val="20000"/>
        </a:spcBef>
        <a:spcAft>
          <a:spcPct val="0"/>
        </a:spcAft>
        <a:defRPr sz="1600">
          <a:solidFill>
            <a:schemeClr val="tx1"/>
          </a:solidFill>
          <a:latin typeface="+mn-lt"/>
        </a:defRPr>
      </a:lvl4pPr>
      <a:lvl5pPr marL="2057400" indent="-228600" algn="l" rtl="0" eaLnBrk="0" fontAlgn="base" hangingPunct="0">
        <a:spcBef>
          <a:spcPct val="20000"/>
        </a:spcBef>
        <a:spcAft>
          <a:spcPct val="0"/>
        </a:spcAft>
        <a:defRPr sz="1600">
          <a:solidFill>
            <a:schemeClr val="tx1"/>
          </a:solidFill>
          <a:latin typeface="+mn-lt"/>
        </a:defRPr>
      </a:lvl5pPr>
      <a:lvl6pPr marL="2514600" indent="-228600" algn="l" rtl="0" fontAlgn="base">
        <a:spcBef>
          <a:spcPct val="20000"/>
        </a:spcBef>
        <a:spcAft>
          <a:spcPct val="0"/>
        </a:spcAft>
        <a:defRPr sz="1600">
          <a:solidFill>
            <a:schemeClr val="tx1"/>
          </a:solidFill>
          <a:latin typeface="+mn-lt"/>
        </a:defRPr>
      </a:lvl6pPr>
      <a:lvl7pPr marL="2971800" indent="-228600" algn="l" rtl="0" fontAlgn="base">
        <a:spcBef>
          <a:spcPct val="20000"/>
        </a:spcBef>
        <a:spcAft>
          <a:spcPct val="0"/>
        </a:spcAft>
        <a:defRPr sz="1600">
          <a:solidFill>
            <a:schemeClr val="tx1"/>
          </a:solidFill>
          <a:latin typeface="+mn-lt"/>
        </a:defRPr>
      </a:lvl7pPr>
      <a:lvl8pPr marL="3429000" indent="-228600" algn="l" rtl="0" fontAlgn="base">
        <a:spcBef>
          <a:spcPct val="20000"/>
        </a:spcBef>
        <a:spcAft>
          <a:spcPct val="0"/>
        </a:spcAft>
        <a:defRPr sz="1600">
          <a:solidFill>
            <a:schemeClr val="tx1"/>
          </a:solidFill>
          <a:latin typeface="+mn-lt"/>
        </a:defRPr>
      </a:lvl8pPr>
      <a:lvl9pPr marL="3886200" indent="-228600" algn="l" rtl="0" fontAlgn="base">
        <a:spcBef>
          <a:spcPct val="20000"/>
        </a:spcBef>
        <a:spcAft>
          <a:spcPct val="0"/>
        </a:spcAft>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9.png"/><Relationship Id="rId12"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8.png"/><Relationship Id="rId11" Type="http://schemas.openxmlformats.org/officeDocument/2006/relationships/image" Target="../media/image15.png"/><Relationship Id="rId5" Type="http://schemas.openxmlformats.org/officeDocument/2006/relationships/image" Target="../media/image7.png"/><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13.png"/><Relationship Id="rId1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8.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2.png"/><Relationship Id="rId12"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1.png"/><Relationship Id="rId11" Type="http://schemas.openxmlformats.org/officeDocument/2006/relationships/image" Target="../media/image25.png"/><Relationship Id="rId5" Type="http://schemas.openxmlformats.org/officeDocument/2006/relationships/image" Target="../media/image20.png"/><Relationship Id="rId15" Type="http://schemas.openxmlformats.org/officeDocument/2006/relationships/image" Target="../media/image31.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7.png"/><Relationship Id="rId1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9.xml"/><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10.xml"/><Relationship Id="rId7" Type="http://schemas.openxmlformats.org/officeDocument/2006/relationships/image" Target="../media/image22.png"/><Relationship Id="rId2" Type="http://schemas.openxmlformats.org/officeDocument/2006/relationships/slideLayout" Target="../slideLayouts/slideLayout9.xml"/><Relationship Id="rId1" Type="http://schemas.openxmlformats.org/officeDocument/2006/relationships/tags" Target="../tags/tag13.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2.png"/><Relationship Id="rId12" Type="http://schemas.openxmlformats.org/officeDocument/2006/relationships/image" Target="../media/image28.png"/><Relationship Id="rId2" Type="http://schemas.openxmlformats.org/officeDocument/2006/relationships/slideLayout" Target="../slideLayouts/slideLayout9.xml"/><Relationship Id="rId1" Type="http://schemas.openxmlformats.org/officeDocument/2006/relationships/tags" Target="../tags/tag14.xml"/><Relationship Id="rId6" Type="http://schemas.openxmlformats.org/officeDocument/2006/relationships/image" Target="../media/image21.png"/><Relationship Id="rId11" Type="http://schemas.openxmlformats.org/officeDocument/2006/relationships/image" Target="../media/image25.png"/><Relationship Id="rId5" Type="http://schemas.openxmlformats.org/officeDocument/2006/relationships/image" Target="../media/image20.png"/><Relationship Id="rId15" Type="http://schemas.openxmlformats.org/officeDocument/2006/relationships/image" Target="../media/image31.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7.png"/><Relationship Id="rId14" Type="http://schemas.openxmlformats.org/officeDocument/2006/relationships/image" Target="../media/image30.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11.xml"/><Relationship Id="rId7" Type="http://schemas.openxmlformats.org/officeDocument/2006/relationships/image" Target="../media/image35.png"/><Relationship Id="rId2" Type="http://schemas.openxmlformats.org/officeDocument/2006/relationships/slideLayout" Target="../slideLayouts/slideLayout9.xml"/><Relationship Id="rId1" Type="http://schemas.openxmlformats.org/officeDocument/2006/relationships/tags" Target="../tags/tag15.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9.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6.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70818" y="1742119"/>
            <a:ext cx="5782682" cy="1981317"/>
          </a:xfrm>
        </p:spPr>
        <p:txBody>
          <a:bodyPr/>
          <a:lstStyle/>
          <a:p>
            <a:r>
              <a:rPr lang="en-US" dirty="0" smtClean="0">
                <a:solidFill>
                  <a:schemeClr val="tx1"/>
                </a:solidFill>
              </a:rPr>
              <a:t>Econ 200</a:t>
            </a:r>
            <a:br>
              <a:rPr lang="en-US" dirty="0" smtClean="0">
                <a:solidFill>
                  <a:schemeClr val="tx1"/>
                </a:solidFill>
              </a:rPr>
            </a:br>
            <a:r>
              <a:rPr lang="en-US" dirty="0" smtClean="0">
                <a:solidFill>
                  <a:schemeClr val="tx1"/>
                </a:solidFill>
              </a:rPr>
              <a:t>Module 6</a:t>
            </a:r>
            <a:br>
              <a:rPr lang="en-US" dirty="0" smtClean="0">
                <a:solidFill>
                  <a:schemeClr val="tx1"/>
                </a:solidFill>
              </a:rPr>
            </a:br>
            <a:r>
              <a:rPr lang="en-US" dirty="0" smtClean="0">
                <a:solidFill>
                  <a:schemeClr val="tx1"/>
                </a:solidFill>
              </a:rPr>
              <a:t>Lecture 14</a:t>
            </a:r>
            <a:endParaRPr lang="en-US" dirty="0">
              <a:solidFill>
                <a:schemeClr val="tx1"/>
              </a:solidFill>
            </a:endParaRPr>
          </a:p>
        </p:txBody>
      </p:sp>
    </p:spTree>
    <p:extLst>
      <p:ext uri="{BB962C8B-B14F-4D97-AF65-F5344CB8AC3E}">
        <p14:creationId xmlns:p14="http://schemas.microsoft.com/office/powerpoint/2010/main" val="1688969368"/>
      </p:ext>
    </p:extLst>
  </p:cSld>
  <p:clrMapOvr>
    <a:masterClrMapping/>
  </p:clrMapOvr>
  <mc:AlternateContent xmlns:mc="http://schemas.openxmlformats.org/markup-compatibility/2006" xmlns:p14="http://schemas.microsoft.com/office/powerpoint/2010/main">
    <mc:Choice Requires="p14">
      <p:transition spd="slow" p14:dur="2000" advTm="31944"/>
    </mc:Choice>
    <mc:Fallback xmlns="">
      <p:transition spd="slow" advTm="3194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Monopoly Revenue</a:t>
            </a:r>
          </a:p>
        </p:txBody>
      </p:sp>
      <p:sp>
        <p:nvSpPr>
          <p:cNvPr id="3" name="Content Placeholder 2"/>
          <p:cNvSpPr>
            <a:spLocks noGrp="1"/>
          </p:cNvSpPr>
          <p:nvPr>
            <p:ph idx="4294967295"/>
          </p:nvPr>
        </p:nvSpPr>
        <p:spPr>
          <a:xfrm>
            <a:off x="7271763" y="3766481"/>
            <a:ext cx="3124200" cy="531812"/>
          </a:xfrm>
          <a:prstGeom prst="rect">
            <a:avLst/>
          </a:prstGeom>
          <a:solidFill>
            <a:srgbClr val="BED9C7"/>
          </a:solidFill>
        </p:spPr>
        <p:txBody>
          <a:bodyPr>
            <a:normAutofit/>
          </a:bodyPr>
          <a:lstStyle/>
          <a:p>
            <a:pPr marL="0" indent="0"/>
            <a:r>
              <a:rPr lang="en-US" sz="1400" dirty="0"/>
              <a:t>The MR curve intersects the x-axis at the revenue-maximizing quantity.</a:t>
            </a:r>
          </a:p>
        </p:txBody>
      </p:sp>
      <p:sp>
        <p:nvSpPr>
          <p:cNvPr id="252" name="Line 14"/>
          <p:cNvSpPr>
            <a:spLocks noChangeShapeType="1"/>
          </p:cNvSpPr>
          <p:nvPr/>
        </p:nvSpPr>
        <p:spPr bwMode="auto">
          <a:xfrm>
            <a:off x="3371298" y="5467743"/>
            <a:ext cx="3835729"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7" name="Freeform 29"/>
          <p:cNvSpPr>
            <a:spLocks/>
          </p:cNvSpPr>
          <p:nvPr/>
        </p:nvSpPr>
        <p:spPr bwMode="auto">
          <a:xfrm>
            <a:off x="3337147" y="4653475"/>
            <a:ext cx="3313192" cy="1309129"/>
          </a:xfrm>
          <a:custGeom>
            <a:avLst/>
            <a:gdLst>
              <a:gd name="T0" fmla="*/ 0 w 1696"/>
              <a:gd name="T1" fmla="*/ 0 h 562"/>
              <a:gd name="T2" fmla="*/ 170 w 1696"/>
              <a:gd name="T3" fmla="*/ 58 h 562"/>
              <a:gd name="T4" fmla="*/ 338 w 1696"/>
              <a:gd name="T5" fmla="*/ 112 h 562"/>
              <a:gd name="T6" fmla="*/ 508 w 1696"/>
              <a:gd name="T7" fmla="*/ 170 h 562"/>
              <a:gd name="T8" fmla="*/ 678 w 1696"/>
              <a:gd name="T9" fmla="*/ 226 h 562"/>
              <a:gd name="T10" fmla="*/ 848 w 1696"/>
              <a:gd name="T11" fmla="*/ 282 h 562"/>
              <a:gd name="T12" fmla="*/ 1018 w 1696"/>
              <a:gd name="T13" fmla="*/ 338 h 562"/>
              <a:gd name="T14" fmla="*/ 1188 w 1696"/>
              <a:gd name="T15" fmla="*/ 394 h 562"/>
              <a:gd name="T16" fmla="*/ 1358 w 1696"/>
              <a:gd name="T17" fmla="*/ 450 h 562"/>
              <a:gd name="T18" fmla="*/ 1526 w 1696"/>
              <a:gd name="T19" fmla="*/ 506 h 562"/>
              <a:gd name="T20" fmla="*/ 1696 w 1696"/>
              <a:gd name="T21" fmla="*/ 56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6" h="562">
                <a:moveTo>
                  <a:pt x="0" y="0"/>
                </a:moveTo>
                <a:lnTo>
                  <a:pt x="170" y="58"/>
                </a:lnTo>
                <a:lnTo>
                  <a:pt x="338" y="112"/>
                </a:lnTo>
                <a:lnTo>
                  <a:pt x="508" y="170"/>
                </a:lnTo>
                <a:lnTo>
                  <a:pt x="678" y="226"/>
                </a:lnTo>
                <a:lnTo>
                  <a:pt x="848" y="282"/>
                </a:lnTo>
                <a:lnTo>
                  <a:pt x="1018" y="338"/>
                </a:lnTo>
                <a:lnTo>
                  <a:pt x="1188" y="394"/>
                </a:lnTo>
                <a:lnTo>
                  <a:pt x="1358" y="450"/>
                </a:lnTo>
                <a:lnTo>
                  <a:pt x="1526" y="506"/>
                </a:lnTo>
                <a:lnTo>
                  <a:pt x="1696" y="562"/>
                </a:lnTo>
              </a:path>
            </a:pathLst>
          </a:custGeom>
          <a:noFill/>
          <a:ln w="38100">
            <a:solidFill>
              <a:srgbClr val="BFCF9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446" name="Group 445"/>
          <p:cNvGrpSpPr/>
          <p:nvPr/>
        </p:nvGrpSpPr>
        <p:grpSpPr>
          <a:xfrm>
            <a:off x="2743201" y="2201668"/>
            <a:ext cx="672268" cy="4089788"/>
            <a:chOff x="669648" y="1921182"/>
            <a:chExt cx="379156" cy="4017562"/>
          </a:xfrm>
        </p:grpSpPr>
        <p:sp>
          <p:nvSpPr>
            <p:cNvPr id="244" name="Line 6"/>
            <p:cNvSpPr>
              <a:spLocks noChangeShapeType="1"/>
            </p:cNvSpPr>
            <p:nvPr/>
          </p:nvSpPr>
          <p:spPr bwMode="auto">
            <a:xfrm flipV="1">
              <a:off x="1004631" y="1921182"/>
              <a:ext cx="0" cy="4003866"/>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45" name="Line 7"/>
            <p:cNvSpPr>
              <a:spLocks noChangeShapeType="1"/>
            </p:cNvSpPr>
            <p:nvPr/>
          </p:nvSpPr>
          <p:spPr bwMode="auto">
            <a:xfrm>
              <a:off x="1004631" y="2029152"/>
              <a:ext cx="4417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46" name="Line 8"/>
            <p:cNvSpPr>
              <a:spLocks noChangeShapeType="1"/>
            </p:cNvSpPr>
            <p:nvPr/>
          </p:nvSpPr>
          <p:spPr bwMode="auto">
            <a:xfrm>
              <a:off x="1004631" y="2663472"/>
              <a:ext cx="4417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47" name="Line 9"/>
            <p:cNvSpPr>
              <a:spLocks noChangeShapeType="1"/>
            </p:cNvSpPr>
            <p:nvPr/>
          </p:nvSpPr>
          <p:spPr bwMode="auto">
            <a:xfrm>
              <a:off x="1004631" y="3293294"/>
              <a:ext cx="4417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48" name="Line 10"/>
            <p:cNvSpPr>
              <a:spLocks noChangeShapeType="1"/>
            </p:cNvSpPr>
            <p:nvPr/>
          </p:nvSpPr>
          <p:spPr bwMode="auto">
            <a:xfrm>
              <a:off x="1004631" y="3923115"/>
              <a:ext cx="4417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49" name="Line 11"/>
            <p:cNvSpPr>
              <a:spLocks noChangeShapeType="1"/>
            </p:cNvSpPr>
            <p:nvPr/>
          </p:nvSpPr>
          <p:spPr bwMode="auto">
            <a:xfrm>
              <a:off x="1004631" y="4552937"/>
              <a:ext cx="4417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50" name="Line 12"/>
            <p:cNvSpPr>
              <a:spLocks noChangeShapeType="1"/>
            </p:cNvSpPr>
            <p:nvPr/>
          </p:nvSpPr>
          <p:spPr bwMode="auto">
            <a:xfrm>
              <a:off x="1004631" y="5187257"/>
              <a:ext cx="4417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51" name="Line 13"/>
            <p:cNvSpPr>
              <a:spLocks noChangeShapeType="1"/>
            </p:cNvSpPr>
            <p:nvPr/>
          </p:nvSpPr>
          <p:spPr bwMode="auto">
            <a:xfrm>
              <a:off x="1004631" y="5817079"/>
              <a:ext cx="4417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65" name="Line 27"/>
            <p:cNvSpPr>
              <a:spLocks noChangeShapeType="1"/>
            </p:cNvSpPr>
            <p:nvPr/>
          </p:nvSpPr>
          <p:spPr bwMode="auto">
            <a:xfrm>
              <a:off x="1004631" y="5133273"/>
              <a:ext cx="0" cy="5398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72" name="Rectangle 34"/>
            <p:cNvSpPr>
              <a:spLocks noChangeArrowheads="1"/>
            </p:cNvSpPr>
            <p:nvPr/>
          </p:nvSpPr>
          <p:spPr bwMode="auto">
            <a:xfrm>
              <a:off x="905240" y="5727104"/>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a:t>
              </a:r>
              <a:endParaRPr lang="en-US" sz="1400" dirty="0">
                <a:cs typeface="Arial" pitchFamily="34" charset="0"/>
              </a:endParaRPr>
            </a:p>
          </p:txBody>
        </p:sp>
        <p:sp>
          <p:nvSpPr>
            <p:cNvPr id="273" name="Rectangle 35"/>
            <p:cNvSpPr>
              <a:spLocks noChangeArrowheads="1"/>
            </p:cNvSpPr>
            <p:nvPr/>
          </p:nvSpPr>
          <p:spPr bwMode="auto">
            <a:xfrm>
              <a:off x="905240" y="5209751"/>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a:t>
              </a:r>
              <a:endParaRPr lang="en-US" sz="1400" dirty="0">
                <a:cs typeface="Arial" pitchFamily="34" charset="0"/>
              </a:endParaRPr>
            </a:p>
          </p:txBody>
        </p:sp>
        <p:sp>
          <p:nvSpPr>
            <p:cNvPr id="278" name="Rectangle 40"/>
            <p:cNvSpPr>
              <a:spLocks noChangeArrowheads="1"/>
            </p:cNvSpPr>
            <p:nvPr/>
          </p:nvSpPr>
          <p:spPr bwMode="auto">
            <a:xfrm>
              <a:off x="905240" y="4462963"/>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a:t>
              </a:r>
              <a:endParaRPr lang="en-US" sz="1400" dirty="0">
                <a:cs typeface="Arial" pitchFamily="34" charset="0"/>
              </a:endParaRPr>
            </a:p>
          </p:txBody>
        </p:sp>
        <p:sp>
          <p:nvSpPr>
            <p:cNvPr id="284" name="Rectangle 46"/>
            <p:cNvSpPr>
              <a:spLocks noChangeArrowheads="1"/>
            </p:cNvSpPr>
            <p:nvPr/>
          </p:nvSpPr>
          <p:spPr bwMode="auto">
            <a:xfrm>
              <a:off x="905240" y="3833141"/>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a:t>
              </a:r>
              <a:endParaRPr lang="en-US" sz="1400" dirty="0">
                <a:cs typeface="Arial" pitchFamily="34" charset="0"/>
              </a:endParaRPr>
            </a:p>
          </p:txBody>
        </p:sp>
        <p:sp>
          <p:nvSpPr>
            <p:cNvPr id="289" name="Rectangle 51"/>
            <p:cNvSpPr>
              <a:spLocks noChangeArrowheads="1"/>
            </p:cNvSpPr>
            <p:nvPr/>
          </p:nvSpPr>
          <p:spPr bwMode="auto">
            <a:xfrm>
              <a:off x="853705" y="3203319"/>
              <a:ext cx="112106"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00</a:t>
              </a:r>
              <a:endParaRPr lang="en-US" sz="1400" dirty="0">
                <a:cs typeface="Arial" pitchFamily="34" charset="0"/>
              </a:endParaRPr>
            </a:p>
          </p:txBody>
        </p:sp>
        <p:sp>
          <p:nvSpPr>
            <p:cNvPr id="295" name="Rectangle 57"/>
            <p:cNvSpPr>
              <a:spLocks noChangeArrowheads="1"/>
            </p:cNvSpPr>
            <p:nvPr/>
          </p:nvSpPr>
          <p:spPr bwMode="auto">
            <a:xfrm>
              <a:off x="905240" y="2573498"/>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a:t>
              </a:r>
              <a:endParaRPr lang="en-US" sz="1400" dirty="0">
                <a:cs typeface="Arial" pitchFamily="34" charset="0"/>
              </a:endParaRPr>
            </a:p>
          </p:txBody>
        </p:sp>
        <p:grpSp>
          <p:nvGrpSpPr>
            <p:cNvPr id="445" name="Group 444"/>
            <p:cNvGrpSpPr/>
            <p:nvPr/>
          </p:nvGrpSpPr>
          <p:grpSpPr>
            <a:xfrm>
              <a:off x="669648" y="1939177"/>
              <a:ext cx="244628" cy="3999567"/>
              <a:chOff x="669648" y="1939177"/>
              <a:chExt cx="244628" cy="3999567"/>
            </a:xfrm>
          </p:grpSpPr>
          <p:sp>
            <p:nvSpPr>
              <p:cNvPr id="268" name="Rectangle 30"/>
              <p:cNvSpPr>
                <a:spLocks noChangeArrowheads="1"/>
              </p:cNvSpPr>
              <p:nvPr/>
            </p:nvSpPr>
            <p:spPr bwMode="auto">
              <a:xfrm>
                <a:off x="672756" y="5723632"/>
                <a:ext cx="33452"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cs typeface="Arial" pitchFamily="34" charset="0"/>
                  </a:rPr>
                  <a:t>-</a:t>
                </a:r>
              </a:p>
            </p:txBody>
          </p:sp>
          <p:sp>
            <p:nvSpPr>
              <p:cNvPr id="269" name="Rectangle 31"/>
              <p:cNvSpPr>
                <a:spLocks noChangeArrowheads="1"/>
              </p:cNvSpPr>
              <p:nvPr/>
            </p:nvSpPr>
            <p:spPr bwMode="auto">
              <a:xfrm>
                <a:off x="724865" y="5727105"/>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5</a:t>
                </a:r>
                <a:endParaRPr lang="en-US" sz="1400" dirty="0">
                  <a:cs typeface="Arial" pitchFamily="34" charset="0"/>
                </a:endParaRPr>
              </a:p>
            </p:txBody>
          </p:sp>
          <p:sp>
            <p:nvSpPr>
              <p:cNvPr id="270" name="Rectangle 32"/>
              <p:cNvSpPr>
                <a:spLocks noChangeArrowheads="1"/>
              </p:cNvSpPr>
              <p:nvPr/>
            </p:nvSpPr>
            <p:spPr bwMode="auto">
              <a:xfrm>
                <a:off x="776401" y="5727104"/>
                <a:ext cx="28027"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a:t>
                </a:r>
                <a:endParaRPr lang="en-US" sz="1400" dirty="0">
                  <a:cs typeface="Arial" pitchFamily="34" charset="0"/>
                </a:endParaRPr>
              </a:p>
            </p:txBody>
          </p:sp>
          <p:sp>
            <p:nvSpPr>
              <p:cNvPr id="271" name="Rectangle 33"/>
              <p:cNvSpPr>
                <a:spLocks noChangeArrowheads="1"/>
              </p:cNvSpPr>
              <p:nvPr/>
            </p:nvSpPr>
            <p:spPr bwMode="auto">
              <a:xfrm>
                <a:off x="802169" y="5727104"/>
                <a:ext cx="112107"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00</a:t>
                </a:r>
                <a:endParaRPr lang="en-US" sz="1400" dirty="0">
                  <a:cs typeface="Arial" pitchFamily="34" charset="0"/>
                </a:endParaRPr>
              </a:p>
            </p:txBody>
          </p:sp>
          <p:sp>
            <p:nvSpPr>
              <p:cNvPr id="274" name="Rectangle 36"/>
              <p:cNvSpPr>
                <a:spLocks noChangeArrowheads="1"/>
              </p:cNvSpPr>
              <p:nvPr/>
            </p:nvSpPr>
            <p:spPr bwMode="auto">
              <a:xfrm>
                <a:off x="724865" y="4462963"/>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5</a:t>
                </a:r>
                <a:endParaRPr lang="en-US" sz="1400" dirty="0">
                  <a:cs typeface="Arial" pitchFamily="34" charset="0"/>
                </a:endParaRPr>
              </a:p>
            </p:txBody>
          </p:sp>
          <p:sp>
            <p:nvSpPr>
              <p:cNvPr id="275" name="Rectangle 37"/>
              <p:cNvSpPr>
                <a:spLocks noChangeArrowheads="1"/>
              </p:cNvSpPr>
              <p:nvPr/>
            </p:nvSpPr>
            <p:spPr bwMode="auto">
              <a:xfrm>
                <a:off x="776401" y="4462963"/>
                <a:ext cx="28027"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a:t>
                </a:r>
                <a:endParaRPr lang="en-US" sz="1400" dirty="0">
                  <a:cs typeface="Arial" pitchFamily="34" charset="0"/>
                </a:endParaRPr>
              </a:p>
            </p:txBody>
          </p:sp>
          <p:sp>
            <p:nvSpPr>
              <p:cNvPr id="276" name="Rectangle 38"/>
              <p:cNvSpPr>
                <a:spLocks noChangeArrowheads="1"/>
              </p:cNvSpPr>
              <p:nvPr/>
            </p:nvSpPr>
            <p:spPr bwMode="auto">
              <a:xfrm>
                <a:off x="802169" y="4462963"/>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a:t>
                </a:r>
                <a:endParaRPr lang="en-US" sz="1400" dirty="0">
                  <a:cs typeface="Arial" pitchFamily="34" charset="0"/>
                </a:endParaRPr>
              </a:p>
            </p:txBody>
          </p:sp>
          <p:sp>
            <p:nvSpPr>
              <p:cNvPr id="277" name="Rectangle 39"/>
              <p:cNvSpPr>
                <a:spLocks noChangeArrowheads="1"/>
              </p:cNvSpPr>
              <p:nvPr/>
            </p:nvSpPr>
            <p:spPr bwMode="auto">
              <a:xfrm>
                <a:off x="853705" y="4462963"/>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a:t>
                </a:r>
                <a:endParaRPr lang="en-US" sz="1400" dirty="0">
                  <a:cs typeface="Arial" pitchFamily="34" charset="0"/>
                </a:endParaRPr>
              </a:p>
            </p:txBody>
          </p:sp>
          <p:sp>
            <p:nvSpPr>
              <p:cNvPr id="279" name="Rectangle 41"/>
              <p:cNvSpPr>
                <a:spLocks noChangeArrowheads="1"/>
              </p:cNvSpPr>
              <p:nvPr/>
            </p:nvSpPr>
            <p:spPr bwMode="auto">
              <a:xfrm>
                <a:off x="669648" y="3833141"/>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1</a:t>
                </a:r>
                <a:endParaRPr lang="en-US" sz="1400" dirty="0">
                  <a:cs typeface="Arial" pitchFamily="34" charset="0"/>
                </a:endParaRPr>
              </a:p>
            </p:txBody>
          </p:sp>
          <p:sp>
            <p:nvSpPr>
              <p:cNvPr id="280" name="Rectangle 42"/>
              <p:cNvSpPr>
                <a:spLocks noChangeArrowheads="1"/>
              </p:cNvSpPr>
              <p:nvPr/>
            </p:nvSpPr>
            <p:spPr bwMode="auto">
              <a:xfrm>
                <a:off x="724865" y="3833141"/>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a:t>
                </a:r>
                <a:endParaRPr lang="en-US" sz="1400" dirty="0">
                  <a:cs typeface="Arial" pitchFamily="34" charset="0"/>
                </a:endParaRPr>
              </a:p>
            </p:txBody>
          </p:sp>
          <p:sp>
            <p:nvSpPr>
              <p:cNvPr id="281" name="Rectangle 43"/>
              <p:cNvSpPr>
                <a:spLocks noChangeArrowheads="1"/>
              </p:cNvSpPr>
              <p:nvPr/>
            </p:nvSpPr>
            <p:spPr bwMode="auto">
              <a:xfrm>
                <a:off x="776401" y="3833141"/>
                <a:ext cx="28027"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a:t>
                </a:r>
                <a:endParaRPr lang="en-US" sz="1400" dirty="0">
                  <a:cs typeface="Arial" pitchFamily="34" charset="0"/>
                </a:endParaRPr>
              </a:p>
            </p:txBody>
          </p:sp>
          <p:sp>
            <p:nvSpPr>
              <p:cNvPr id="282" name="Rectangle 44"/>
              <p:cNvSpPr>
                <a:spLocks noChangeArrowheads="1"/>
              </p:cNvSpPr>
              <p:nvPr/>
            </p:nvSpPr>
            <p:spPr bwMode="auto">
              <a:xfrm>
                <a:off x="802169" y="3833141"/>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a:t>
                </a:r>
                <a:endParaRPr lang="en-US" sz="1400" dirty="0">
                  <a:cs typeface="Arial" pitchFamily="34" charset="0"/>
                </a:endParaRPr>
              </a:p>
            </p:txBody>
          </p:sp>
          <p:sp>
            <p:nvSpPr>
              <p:cNvPr id="283" name="Rectangle 45"/>
              <p:cNvSpPr>
                <a:spLocks noChangeArrowheads="1"/>
              </p:cNvSpPr>
              <p:nvPr/>
            </p:nvSpPr>
            <p:spPr bwMode="auto">
              <a:xfrm>
                <a:off x="853705" y="3833141"/>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a:t>
                </a:r>
                <a:endParaRPr lang="en-US" sz="1400" dirty="0">
                  <a:cs typeface="Arial" pitchFamily="34" charset="0"/>
                </a:endParaRPr>
              </a:p>
            </p:txBody>
          </p:sp>
          <p:sp>
            <p:nvSpPr>
              <p:cNvPr id="285" name="Rectangle 47"/>
              <p:cNvSpPr>
                <a:spLocks noChangeArrowheads="1"/>
              </p:cNvSpPr>
              <p:nvPr/>
            </p:nvSpPr>
            <p:spPr bwMode="auto">
              <a:xfrm>
                <a:off x="673330" y="3203319"/>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1</a:t>
                </a:r>
                <a:endParaRPr lang="en-US" sz="1400" dirty="0">
                  <a:cs typeface="Arial" pitchFamily="34" charset="0"/>
                </a:endParaRPr>
              </a:p>
            </p:txBody>
          </p:sp>
          <p:sp>
            <p:nvSpPr>
              <p:cNvPr id="286" name="Rectangle 48"/>
              <p:cNvSpPr>
                <a:spLocks noChangeArrowheads="1"/>
              </p:cNvSpPr>
              <p:nvPr/>
            </p:nvSpPr>
            <p:spPr bwMode="auto">
              <a:xfrm>
                <a:off x="724865" y="3203319"/>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5</a:t>
                </a:r>
                <a:endParaRPr lang="en-US" sz="1400" dirty="0">
                  <a:cs typeface="Arial" pitchFamily="34" charset="0"/>
                </a:endParaRPr>
              </a:p>
            </p:txBody>
          </p:sp>
          <p:sp>
            <p:nvSpPr>
              <p:cNvPr id="287" name="Rectangle 49"/>
              <p:cNvSpPr>
                <a:spLocks noChangeArrowheads="1"/>
              </p:cNvSpPr>
              <p:nvPr/>
            </p:nvSpPr>
            <p:spPr bwMode="auto">
              <a:xfrm>
                <a:off x="776401" y="3203319"/>
                <a:ext cx="28027"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a:t>
                </a:r>
                <a:endParaRPr lang="en-US" sz="1400" dirty="0">
                  <a:cs typeface="Arial" pitchFamily="34" charset="0"/>
                </a:endParaRPr>
              </a:p>
            </p:txBody>
          </p:sp>
          <p:sp>
            <p:nvSpPr>
              <p:cNvPr id="288" name="Rectangle 50"/>
              <p:cNvSpPr>
                <a:spLocks noChangeArrowheads="1"/>
              </p:cNvSpPr>
              <p:nvPr/>
            </p:nvSpPr>
            <p:spPr bwMode="auto">
              <a:xfrm>
                <a:off x="802169" y="3203319"/>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a:t>
                </a:r>
                <a:endParaRPr lang="en-US" sz="1400" dirty="0">
                  <a:cs typeface="Arial" pitchFamily="34" charset="0"/>
                </a:endParaRPr>
              </a:p>
            </p:txBody>
          </p:sp>
          <p:sp>
            <p:nvSpPr>
              <p:cNvPr id="290" name="Rectangle 52"/>
              <p:cNvSpPr>
                <a:spLocks noChangeArrowheads="1"/>
              </p:cNvSpPr>
              <p:nvPr/>
            </p:nvSpPr>
            <p:spPr bwMode="auto">
              <a:xfrm>
                <a:off x="669648" y="2573498"/>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2</a:t>
                </a:r>
                <a:endParaRPr lang="en-US" sz="1400" dirty="0">
                  <a:cs typeface="Arial" pitchFamily="34" charset="0"/>
                </a:endParaRPr>
              </a:p>
            </p:txBody>
          </p:sp>
          <p:sp>
            <p:nvSpPr>
              <p:cNvPr id="291" name="Rectangle 53"/>
              <p:cNvSpPr>
                <a:spLocks noChangeArrowheads="1"/>
              </p:cNvSpPr>
              <p:nvPr/>
            </p:nvSpPr>
            <p:spPr bwMode="auto">
              <a:xfrm>
                <a:off x="724865" y="2573498"/>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a:t>
                </a:r>
                <a:endParaRPr lang="en-US" sz="1400" dirty="0">
                  <a:cs typeface="Arial" pitchFamily="34" charset="0"/>
                </a:endParaRPr>
              </a:p>
            </p:txBody>
          </p:sp>
          <p:sp>
            <p:nvSpPr>
              <p:cNvPr id="292" name="Rectangle 54"/>
              <p:cNvSpPr>
                <a:spLocks noChangeArrowheads="1"/>
              </p:cNvSpPr>
              <p:nvPr/>
            </p:nvSpPr>
            <p:spPr bwMode="auto">
              <a:xfrm>
                <a:off x="776401" y="2573498"/>
                <a:ext cx="28027"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a:t>
                </a:r>
                <a:endParaRPr lang="en-US" sz="1400" dirty="0">
                  <a:cs typeface="Arial" pitchFamily="34" charset="0"/>
                </a:endParaRPr>
              </a:p>
            </p:txBody>
          </p:sp>
          <p:sp>
            <p:nvSpPr>
              <p:cNvPr id="293" name="Rectangle 55"/>
              <p:cNvSpPr>
                <a:spLocks noChangeArrowheads="1"/>
              </p:cNvSpPr>
              <p:nvPr/>
            </p:nvSpPr>
            <p:spPr bwMode="auto">
              <a:xfrm>
                <a:off x="802169" y="2573498"/>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a:t>
                </a:r>
                <a:endParaRPr lang="en-US" sz="1400" dirty="0">
                  <a:cs typeface="Arial" pitchFamily="34" charset="0"/>
                </a:endParaRPr>
              </a:p>
            </p:txBody>
          </p:sp>
          <p:sp>
            <p:nvSpPr>
              <p:cNvPr id="294" name="Rectangle 56"/>
              <p:cNvSpPr>
                <a:spLocks noChangeArrowheads="1"/>
              </p:cNvSpPr>
              <p:nvPr/>
            </p:nvSpPr>
            <p:spPr bwMode="auto">
              <a:xfrm>
                <a:off x="853705" y="2573498"/>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a:t>
                </a:r>
                <a:endParaRPr lang="en-US" sz="1400" dirty="0">
                  <a:cs typeface="Arial" pitchFamily="34" charset="0"/>
                </a:endParaRPr>
              </a:p>
            </p:txBody>
          </p:sp>
          <p:sp>
            <p:nvSpPr>
              <p:cNvPr id="296" name="Rectangle 58"/>
              <p:cNvSpPr>
                <a:spLocks noChangeArrowheads="1"/>
              </p:cNvSpPr>
              <p:nvPr/>
            </p:nvSpPr>
            <p:spPr bwMode="auto">
              <a:xfrm>
                <a:off x="669648" y="1939177"/>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2</a:t>
                </a:r>
                <a:endParaRPr lang="en-US" sz="1400" dirty="0">
                  <a:cs typeface="Arial" pitchFamily="34" charset="0"/>
                </a:endParaRPr>
              </a:p>
            </p:txBody>
          </p:sp>
          <p:sp>
            <p:nvSpPr>
              <p:cNvPr id="297" name="Rectangle 59"/>
              <p:cNvSpPr>
                <a:spLocks noChangeArrowheads="1"/>
              </p:cNvSpPr>
              <p:nvPr/>
            </p:nvSpPr>
            <p:spPr bwMode="auto">
              <a:xfrm>
                <a:off x="724865" y="1939177"/>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5</a:t>
                </a:r>
                <a:endParaRPr lang="en-US" sz="1400" dirty="0">
                  <a:cs typeface="Arial" pitchFamily="34" charset="0"/>
                </a:endParaRPr>
              </a:p>
            </p:txBody>
          </p:sp>
          <p:sp>
            <p:nvSpPr>
              <p:cNvPr id="298" name="Rectangle 60"/>
              <p:cNvSpPr>
                <a:spLocks noChangeArrowheads="1"/>
              </p:cNvSpPr>
              <p:nvPr/>
            </p:nvSpPr>
            <p:spPr bwMode="auto">
              <a:xfrm>
                <a:off x="776401" y="1939177"/>
                <a:ext cx="28027"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a:t>
                </a:r>
                <a:endParaRPr lang="en-US" sz="1400" dirty="0">
                  <a:cs typeface="Arial" pitchFamily="34" charset="0"/>
                </a:endParaRPr>
              </a:p>
            </p:txBody>
          </p:sp>
          <p:sp>
            <p:nvSpPr>
              <p:cNvPr id="299" name="Rectangle 61"/>
              <p:cNvSpPr>
                <a:spLocks noChangeArrowheads="1"/>
              </p:cNvSpPr>
              <p:nvPr/>
            </p:nvSpPr>
            <p:spPr bwMode="auto">
              <a:xfrm>
                <a:off x="802169" y="1939177"/>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a:t>
                </a:r>
                <a:endParaRPr lang="en-US" sz="1400" dirty="0">
                  <a:cs typeface="Arial" pitchFamily="34" charset="0"/>
                </a:endParaRPr>
              </a:p>
            </p:txBody>
          </p:sp>
          <p:sp>
            <p:nvSpPr>
              <p:cNvPr id="300" name="Rectangle 62"/>
              <p:cNvSpPr>
                <a:spLocks noChangeArrowheads="1"/>
              </p:cNvSpPr>
              <p:nvPr/>
            </p:nvSpPr>
            <p:spPr bwMode="auto">
              <a:xfrm>
                <a:off x="853705" y="1939177"/>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a:t>
                </a:r>
                <a:endParaRPr lang="en-US" sz="1400" dirty="0">
                  <a:cs typeface="Arial" pitchFamily="34" charset="0"/>
                </a:endParaRPr>
              </a:p>
            </p:txBody>
          </p:sp>
        </p:grpSp>
        <p:sp>
          <p:nvSpPr>
            <p:cNvPr id="301" name="Rectangle 63"/>
            <p:cNvSpPr>
              <a:spLocks noChangeArrowheads="1"/>
            </p:cNvSpPr>
            <p:nvPr/>
          </p:nvSpPr>
          <p:spPr bwMode="auto">
            <a:xfrm>
              <a:off x="905240" y="1939177"/>
              <a:ext cx="56053" cy="21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a:t>
              </a:r>
              <a:endParaRPr lang="en-US" sz="1400" dirty="0">
                <a:cs typeface="Arial" pitchFamily="34" charset="0"/>
              </a:endParaRPr>
            </a:p>
          </p:txBody>
        </p:sp>
      </p:grpSp>
      <p:grpSp>
        <p:nvGrpSpPr>
          <p:cNvPr id="453" name="Group 452"/>
          <p:cNvGrpSpPr/>
          <p:nvPr/>
        </p:nvGrpSpPr>
        <p:grpSpPr>
          <a:xfrm>
            <a:off x="3654743" y="5413759"/>
            <a:ext cx="3559640" cy="295028"/>
            <a:chOff x="1288077" y="5133273"/>
            <a:chExt cx="3559640" cy="295028"/>
          </a:xfrm>
        </p:grpSpPr>
        <p:sp>
          <p:nvSpPr>
            <p:cNvPr id="253" name="Line 15"/>
            <p:cNvSpPr>
              <a:spLocks noChangeShapeType="1"/>
            </p:cNvSpPr>
            <p:nvPr/>
          </p:nvSpPr>
          <p:spPr bwMode="auto">
            <a:xfrm>
              <a:off x="4752012" y="5133273"/>
              <a:ext cx="0" cy="5398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54" name="Line 16"/>
            <p:cNvSpPr>
              <a:spLocks noChangeShapeType="1"/>
            </p:cNvSpPr>
            <p:nvPr/>
          </p:nvSpPr>
          <p:spPr bwMode="auto">
            <a:xfrm>
              <a:off x="4439117" y="5133273"/>
              <a:ext cx="0" cy="5398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55" name="Line 17"/>
            <p:cNvSpPr>
              <a:spLocks noChangeShapeType="1"/>
            </p:cNvSpPr>
            <p:nvPr/>
          </p:nvSpPr>
          <p:spPr bwMode="auto">
            <a:xfrm>
              <a:off x="4126222" y="5133273"/>
              <a:ext cx="0" cy="5398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56" name="Line 18"/>
            <p:cNvSpPr>
              <a:spLocks noChangeShapeType="1"/>
            </p:cNvSpPr>
            <p:nvPr/>
          </p:nvSpPr>
          <p:spPr bwMode="auto">
            <a:xfrm>
              <a:off x="3813326" y="5133273"/>
              <a:ext cx="0" cy="5398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57" name="Line 19"/>
            <p:cNvSpPr>
              <a:spLocks noChangeShapeType="1"/>
            </p:cNvSpPr>
            <p:nvPr/>
          </p:nvSpPr>
          <p:spPr bwMode="auto">
            <a:xfrm>
              <a:off x="3504112" y="5133273"/>
              <a:ext cx="0" cy="5398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59" name="Line 21"/>
            <p:cNvSpPr>
              <a:spLocks noChangeShapeType="1"/>
            </p:cNvSpPr>
            <p:nvPr/>
          </p:nvSpPr>
          <p:spPr bwMode="auto">
            <a:xfrm>
              <a:off x="2878321" y="5133273"/>
              <a:ext cx="0" cy="5398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60" name="Line 22"/>
            <p:cNvSpPr>
              <a:spLocks noChangeShapeType="1"/>
            </p:cNvSpPr>
            <p:nvPr/>
          </p:nvSpPr>
          <p:spPr bwMode="auto">
            <a:xfrm>
              <a:off x="2565426" y="5133273"/>
              <a:ext cx="0" cy="5398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61" name="Line 23"/>
            <p:cNvSpPr>
              <a:spLocks noChangeShapeType="1"/>
            </p:cNvSpPr>
            <p:nvPr/>
          </p:nvSpPr>
          <p:spPr bwMode="auto">
            <a:xfrm>
              <a:off x="2252531" y="5133273"/>
              <a:ext cx="0" cy="5398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62" name="Line 24"/>
            <p:cNvSpPr>
              <a:spLocks noChangeShapeType="1"/>
            </p:cNvSpPr>
            <p:nvPr/>
          </p:nvSpPr>
          <p:spPr bwMode="auto">
            <a:xfrm>
              <a:off x="1943317" y="5133273"/>
              <a:ext cx="0" cy="5398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63" name="Line 25"/>
            <p:cNvSpPr>
              <a:spLocks noChangeShapeType="1"/>
            </p:cNvSpPr>
            <p:nvPr/>
          </p:nvSpPr>
          <p:spPr bwMode="auto">
            <a:xfrm>
              <a:off x="1630421" y="5133273"/>
              <a:ext cx="0" cy="5398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64" name="Line 26"/>
            <p:cNvSpPr>
              <a:spLocks noChangeShapeType="1"/>
            </p:cNvSpPr>
            <p:nvPr/>
          </p:nvSpPr>
          <p:spPr bwMode="auto">
            <a:xfrm>
              <a:off x="1317526" y="5133273"/>
              <a:ext cx="0" cy="5398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302" name="Rectangle 64"/>
            <p:cNvSpPr>
              <a:spLocks noChangeArrowheads="1"/>
            </p:cNvSpPr>
            <p:nvPr/>
          </p:nvSpPr>
          <p:spPr bwMode="auto">
            <a:xfrm>
              <a:off x="1288077" y="520975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1</a:t>
              </a:r>
              <a:endParaRPr lang="en-US" sz="1400" dirty="0">
                <a:cs typeface="Arial" pitchFamily="34" charset="0"/>
              </a:endParaRPr>
            </a:p>
          </p:txBody>
        </p:sp>
        <p:sp>
          <p:nvSpPr>
            <p:cNvPr id="303" name="Rectangle 65"/>
            <p:cNvSpPr>
              <a:spLocks noChangeArrowheads="1"/>
            </p:cNvSpPr>
            <p:nvPr/>
          </p:nvSpPr>
          <p:spPr bwMode="auto">
            <a:xfrm>
              <a:off x="1600972" y="520975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2</a:t>
              </a:r>
              <a:endParaRPr lang="en-US" sz="1400" dirty="0">
                <a:cs typeface="Arial" pitchFamily="34" charset="0"/>
              </a:endParaRPr>
            </a:p>
          </p:txBody>
        </p:sp>
        <p:sp>
          <p:nvSpPr>
            <p:cNvPr id="304" name="Rectangle 66"/>
            <p:cNvSpPr>
              <a:spLocks noChangeArrowheads="1"/>
            </p:cNvSpPr>
            <p:nvPr/>
          </p:nvSpPr>
          <p:spPr bwMode="auto">
            <a:xfrm>
              <a:off x="1913868" y="520975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3</a:t>
              </a:r>
              <a:endParaRPr lang="en-US" sz="1400" dirty="0">
                <a:cs typeface="Arial" pitchFamily="34" charset="0"/>
              </a:endParaRPr>
            </a:p>
          </p:txBody>
        </p:sp>
        <p:sp>
          <p:nvSpPr>
            <p:cNvPr id="305" name="Rectangle 67"/>
            <p:cNvSpPr>
              <a:spLocks noChangeArrowheads="1"/>
            </p:cNvSpPr>
            <p:nvPr/>
          </p:nvSpPr>
          <p:spPr bwMode="auto">
            <a:xfrm>
              <a:off x="2226763" y="520975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4</a:t>
              </a:r>
              <a:endParaRPr lang="en-US" sz="1400" dirty="0">
                <a:cs typeface="Arial" pitchFamily="34" charset="0"/>
              </a:endParaRPr>
            </a:p>
          </p:txBody>
        </p:sp>
        <p:sp>
          <p:nvSpPr>
            <p:cNvPr id="306" name="Rectangle 68"/>
            <p:cNvSpPr>
              <a:spLocks noChangeArrowheads="1"/>
            </p:cNvSpPr>
            <p:nvPr/>
          </p:nvSpPr>
          <p:spPr bwMode="auto">
            <a:xfrm>
              <a:off x="2539658" y="520975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5</a:t>
              </a:r>
              <a:endParaRPr lang="en-US" sz="1400" dirty="0">
                <a:cs typeface="Arial" pitchFamily="34" charset="0"/>
              </a:endParaRPr>
            </a:p>
          </p:txBody>
        </p:sp>
        <p:sp>
          <p:nvSpPr>
            <p:cNvPr id="307" name="Rectangle 69"/>
            <p:cNvSpPr>
              <a:spLocks noChangeArrowheads="1"/>
            </p:cNvSpPr>
            <p:nvPr/>
          </p:nvSpPr>
          <p:spPr bwMode="auto">
            <a:xfrm>
              <a:off x="2848872" y="520975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6</a:t>
              </a:r>
              <a:endParaRPr lang="en-US" sz="1400" dirty="0">
                <a:cs typeface="Arial" pitchFamily="34" charset="0"/>
              </a:endParaRPr>
            </a:p>
          </p:txBody>
        </p:sp>
        <p:sp>
          <p:nvSpPr>
            <p:cNvPr id="308" name="Rectangle 70"/>
            <p:cNvSpPr>
              <a:spLocks noChangeArrowheads="1"/>
            </p:cNvSpPr>
            <p:nvPr/>
          </p:nvSpPr>
          <p:spPr bwMode="auto">
            <a:xfrm>
              <a:off x="3161768" y="520975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7</a:t>
              </a:r>
              <a:endParaRPr lang="en-US" sz="1400" dirty="0">
                <a:cs typeface="Arial" pitchFamily="34" charset="0"/>
              </a:endParaRPr>
            </a:p>
          </p:txBody>
        </p:sp>
        <p:sp>
          <p:nvSpPr>
            <p:cNvPr id="309" name="Rectangle 71"/>
            <p:cNvSpPr>
              <a:spLocks noChangeArrowheads="1"/>
            </p:cNvSpPr>
            <p:nvPr/>
          </p:nvSpPr>
          <p:spPr bwMode="auto">
            <a:xfrm>
              <a:off x="3474663" y="520975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8</a:t>
              </a:r>
              <a:endParaRPr lang="en-US" sz="1400" dirty="0">
                <a:cs typeface="Arial" pitchFamily="34" charset="0"/>
              </a:endParaRPr>
            </a:p>
          </p:txBody>
        </p:sp>
        <p:sp>
          <p:nvSpPr>
            <p:cNvPr id="310" name="Rectangle 72"/>
            <p:cNvSpPr>
              <a:spLocks noChangeArrowheads="1"/>
            </p:cNvSpPr>
            <p:nvPr/>
          </p:nvSpPr>
          <p:spPr bwMode="auto">
            <a:xfrm>
              <a:off x="3787558" y="520975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9</a:t>
              </a:r>
              <a:endParaRPr lang="en-US" sz="1400" dirty="0">
                <a:cs typeface="Arial" pitchFamily="34" charset="0"/>
              </a:endParaRPr>
            </a:p>
          </p:txBody>
        </p:sp>
        <p:sp>
          <p:nvSpPr>
            <p:cNvPr id="311" name="Rectangle 73"/>
            <p:cNvSpPr>
              <a:spLocks noChangeArrowheads="1"/>
            </p:cNvSpPr>
            <p:nvPr/>
          </p:nvSpPr>
          <p:spPr bwMode="auto">
            <a:xfrm>
              <a:off x="3989787" y="5209751"/>
              <a:ext cx="1725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1</a:t>
              </a:r>
              <a:endParaRPr lang="en-US" sz="1400" dirty="0">
                <a:cs typeface="Arial" pitchFamily="34" charset="0"/>
              </a:endParaRPr>
            </a:p>
          </p:txBody>
        </p:sp>
        <p:sp>
          <p:nvSpPr>
            <p:cNvPr id="312" name="Rectangle 74"/>
            <p:cNvSpPr>
              <a:spLocks noChangeArrowheads="1"/>
            </p:cNvSpPr>
            <p:nvPr/>
          </p:nvSpPr>
          <p:spPr bwMode="auto">
            <a:xfrm>
              <a:off x="4126222" y="520975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a:t>
              </a:r>
              <a:endParaRPr lang="en-US" sz="1400" dirty="0">
                <a:cs typeface="Arial" pitchFamily="34" charset="0"/>
              </a:endParaRPr>
            </a:p>
          </p:txBody>
        </p:sp>
        <p:sp>
          <p:nvSpPr>
            <p:cNvPr id="313" name="Rectangle 75"/>
            <p:cNvSpPr>
              <a:spLocks noChangeArrowheads="1"/>
            </p:cNvSpPr>
            <p:nvPr/>
          </p:nvSpPr>
          <p:spPr bwMode="auto">
            <a:xfrm>
              <a:off x="4348774" y="5212857"/>
              <a:ext cx="25061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1</a:t>
              </a:r>
              <a:endParaRPr lang="en-US" sz="1400" dirty="0">
                <a:cs typeface="Arial" pitchFamily="34" charset="0"/>
              </a:endParaRPr>
            </a:p>
          </p:txBody>
        </p:sp>
        <p:sp>
          <p:nvSpPr>
            <p:cNvPr id="314" name="Rectangle 76"/>
            <p:cNvSpPr>
              <a:spLocks noChangeArrowheads="1"/>
            </p:cNvSpPr>
            <p:nvPr/>
          </p:nvSpPr>
          <p:spPr bwMode="auto">
            <a:xfrm>
              <a:off x="4428394" y="521285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1</a:t>
              </a:r>
              <a:endParaRPr lang="en-US" sz="1400" dirty="0">
                <a:cs typeface="Arial" pitchFamily="34" charset="0"/>
              </a:endParaRPr>
            </a:p>
          </p:txBody>
        </p:sp>
        <p:sp>
          <p:nvSpPr>
            <p:cNvPr id="315" name="Rectangle 77"/>
            <p:cNvSpPr>
              <a:spLocks noChangeArrowheads="1"/>
            </p:cNvSpPr>
            <p:nvPr/>
          </p:nvSpPr>
          <p:spPr bwMode="auto">
            <a:xfrm>
              <a:off x="4675587" y="5209751"/>
              <a:ext cx="11258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1</a:t>
              </a:r>
              <a:endParaRPr lang="en-US" sz="1400" dirty="0">
                <a:cs typeface="Arial" pitchFamily="34" charset="0"/>
              </a:endParaRPr>
            </a:p>
          </p:txBody>
        </p:sp>
        <p:sp>
          <p:nvSpPr>
            <p:cNvPr id="316" name="Rectangle 78"/>
            <p:cNvSpPr>
              <a:spLocks noChangeArrowheads="1"/>
            </p:cNvSpPr>
            <p:nvPr/>
          </p:nvSpPr>
          <p:spPr bwMode="auto">
            <a:xfrm>
              <a:off x="4748331" y="520975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2</a:t>
              </a:r>
              <a:endParaRPr lang="en-US" sz="1400" dirty="0">
                <a:cs typeface="Arial" pitchFamily="34" charset="0"/>
              </a:endParaRPr>
            </a:p>
          </p:txBody>
        </p:sp>
      </p:grpSp>
      <p:sp>
        <p:nvSpPr>
          <p:cNvPr id="11" name="Rectangle 411"/>
          <p:cNvSpPr>
            <a:spLocks noChangeArrowheads="1"/>
          </p:cNvSpPr>
          <p:nvPr/>
        </p:nvSpPr>
        <p:spPr bwMode="auto">
          <a:xfrm>
            <a:off x="2743200" y="1905000"/>
            <a:ext cx="123726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cs typeface="Arial" pitchFamily="34" charset="0"/>
              </a:rPr>
              <a:t>TR, AR, MR ($)</a:t>
            </a:r>
            <a:endParaRPr lang="en-US" sz="4000" b="1" dirty="0">
              <a:cs typeface="Arial" pitchFamily="34" charset="0"/>
            </a:endParaRPr>
          </a:p>
        </p:txBody>
      </p:sp>
      <p:sp>
        <p:nvSpPr>
          <p:cNvPr id="20" name="Rectangle 420"/>
          <p:cNvSpPr>
            <a:spLocks noChangeArrowheads="1"/>
          </p:cNvSpPr>
          <p:nvPr/>
        </p:nvSpPr>
        <p:spPr bwMode="auto">
          <a:xfrm>
            <a:off x="6768972" y="4113627"/>
            <a:ext cx="20518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b="1" dirty="0">
                <a:solidFill>
                  <a:srgbClr val="000000"/>
                </a:solidFill>
                <a:latin typeface="Univers LT Std 47 Cn Lt" charset="0"/>
                <a:cs typeface="Arial" pitchFamily="34" charset="0"/>
              </a:rPr>
              <a:t>TR</a:t>
            </a:r>
            <a:endParaRPr lang="en-US" sz="1200" dirty="0">
              <a:latin typeface="Arial" pitchFamily="34" charset="0"/>
              <a:cs typeface="Arial" pitchFamily="34" charset="0"/>
            </a:endParaRPr>
          </a:p>
        </p:txBody>
      </p:sp>
      <p:sp>
        <p:nvSpPr>
          <p:cNvPr id="21" name="Rectangle 421"/>
          <p:cNvSpPr>
            <a:spLocks noChangeArrowheads="1"/>
          </p:cNvSpPr>
          <p:nvPr/>
        </p:nvSpPr>
        <p:spPr bwMode="auto">
          <a:xfrm>
            <a:off x="6835232" y="5962603"/>
            <a:ext cx="2388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b="1" dirty="0">
                <a:solidFill>
                  <a:srgbClr val="000000"/>
                </a:solidFill>
                <a:latin typeface="Univers LT Std 47 Cn Lt" charset="0"/>
                <a:cs typeface="Arial" pitchFamily="34" charset="0"/>
              </a:rPr>
              <a:t>MR</a:t>
            </a:r>
            <a:endParaRPr lang="en-US" sz="1200" dirty="0">
              <a:latin typeface="Arial" pitchFamily="34" charset="0"/>
              <a:cs typeface="Arial" pitchFamily="34" charset="0"/>
            </a:endParaRPr>
          </a:p>
        </p:txBody>
      </p:sp>
      <p:sp>
        <p:nvSpPr>
          <p:cNvPr id="22" name="Rectangle 422"/>
          <p:cNvSpPr>
            <a:spLocks noChangeArrowheads="1"/>
          </p:cNvSpPr>
          <p:nvPr/>
        </p:nvSpPr>
        <p:spPr bwMode="auto">
          <a:xfrm>
            <a:off x="6856914" y="5265301"/>
            <a:ext cx="5674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b="1" dirty="0">
                <a:solidFill>
                  <a:srgbClr val="000000"/>
                </a:solidFill>
                <a:latin typeface="Univers LT Std 47 Cn Lt" charset="0"/>
                <a:cs typeface="Arial" pitchFamily="34" charset="0"/>
              </a:rPr>
              <a:t>D (=AR)</a:t>
            </a:r>
            <a:endParaRPr lang="en-US" sz="1200" dirty="0">
              <a:latin typeface="Arial" pitchFamily="34" charset="0"/>
              <a:cs typeface="Arial" pitchFamily="34" charset="0"/>
            </a:endParaRPr>
          </a:p>
        </p:txBody>
      </p:sp>
      <p:sp>
        <p:nvSpPr>
          <p:cNvPr id="42" name="Freeform 442"/>
          <p:cNvSpPr>
            <a:spLocks/>
          </p:cNvSpPr>
          <p:nvPr/>
        </p:nvSpPr>
        <p:spPr bwMode="auto">
          <a:xfrm>
            <a:off x="3371297" y="2817995"/>
            <a:ext cx="3434486" cy="2649749"/>
          </a:xfrm>
          <a:custGeom>
            <a:avLst/>
            <a:gdLst>
              <a:gd name="T0" fmla="*/ 0 w 1866"/>
              <a:gd name="T1" fmla="*/ 1178 h 1178"/>
              <a:gd name="T2" fmla="*/ 170 w 1866"/>
              <a:gd name="T3" fmla="*/ 840 h 1178"/>
              <a:gd name="T4" fmla="*/ 340 w 1866"/>
              <a:gd name="T5" fmla="*/ 560 h 1178"/>
              <a:gd name="T6" fmla="*/ 508 w 1866"/>
              <a:gd name="T7" fmla="*/ 336 h 1178"/>
              <a:gd name="T8" fmla="*/ 678 w 1866"/>
              <a:gd name="T9" fmla="*/ 168 h 1178"/>
              <a:gd name="T10" fmla="*/ 848 w 1866"/>
              <a:gd name="T11" fmla="*/ 56 h 1178"/>
              <a:gd name="T12" fmla="*/ 1018 w 1866"/>
              <a:gd name="T13" fmla="*/ 0 h 1178"/>
              <a:gd name="T14" fmla="*/ 1188 w 1866"/>
              <a:gd name="T15" fmla="*/ 0 h 1178"/>
              <a:gd name="T16" fmla="*/ 1358 w 1866"/>
              <a:gd name="T17" fmla="*/ 56 h 1178"/>
              <a:gd name="T18" fmla="*/ 1528 w 1866"/>
              <a:gd name="T19" fmla="*/ 168 h 1178"/>
              <a:gd name="T20" fmla="*/ 1696 w 1866"/>
              <a:gd name="T21" fmla="*/ 336 h 1178"/>
              <a:gd name="T22" fmla="*/ 1866 w 1866"/>
              <a:gd name="T23" fmla="*/ 560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6" h="1178">
                <a:moveTo>
                  <a:pt x="0" y="1178"/>
                </a:moveTo>
                <a:lnTo>
                  <a:pt x="170" y="840"/>
                </a:lnTo>
                <a:lnTo>
                  <a:pt x="340" y="560"/>
                </a:lnTo>
                <a:lnTo>
                  <a:pt x="508" y="336"/>
                </a:lnTo>
                <a:lnTo>
                  <a:pt x="678" y="168"/>
                </a:lnTo>
                <a:lnTo>
                  <a:pt x="848" y="56"/>
                </a:lnTo>
                <a:lnTo>
                  <a:pt x="1018" y="0"/>
                </a:lnTo>
                <a:lnTo>
                  <a:pt x="1188" y="0"/>
                </a:lnTo>
                <a:lnTo>
                  <a:pt x="1358" y="56"/>
                </a:lnTo>
                <a:lnTo>
                  <a:pt x="1528" y="168"/>
                </a:lnTo>
                <a:lnTo>
                  <a:pt x="1696" y="336"/>
                </a:lnTo>
                <a:lnTo>
                  <a:pt x="1866" y="560"/>
                </a:lnTo>
              </a:path>
            </a:pathLst>
          </a:custGeom>
          <a:noFill/>
          <a:ln w="38100">
            <a:solidFill>
              <a:srgbClr val="69784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447" name="Group 446"/>
          <p:cNvGrpSpPr/>
          <p:nvPr/>
        </p:nvGrpSpPr>
        <p:grpSpPr>
          <a:xfrm>
            <a:off x="5334000" y="2782004"/>
            <a:ext cx="58898" cy="2685740"/>
            <a:chOff x="3161768" y="2501518"/>
            <a:chExt cx="58898" cy="2685740"/>
          </a:xfrm>
        </p:grpSpPr>
        <p:sp>
          <p:nvSpPr>
            <p:cNvPr id="258" name="Line 20"/>
            <p:cNvSpPr>
              <a:spLocks noChangeShapeType="1"/>
            </p:cNvSpPr>
            <p:nvPr/>
          </p:nvSpPr>
          <p:spPr bwMode="auto">
            <a:xfrm>
              <a:off x="3191217" y="5133273"/>
              <a:ext cx="0" cy="53985"/>
            </a:xfrm>
            <a:prstGeom prst="line">
              <a:avLst/>
            </a:prstGeom>
            <a:noFill/>
            <a:ln w="317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Line 423"/>
            <p:cNvSpPr>
              <a:spLocks noChangeShapeType="1"/>
            </p:cNvSpPr>
            <p:nvPr/>
          </p:nvSpPr>
          <p:spPr bwMode="auto">
            <a:xfrm flipV="1">
              <a:off x="3191217" y="5047797"/>
              <a:ext cx="0" cy="89975"/>
            </a:xfrm>
            <a:prstGeom prst="line">
              <a:avLst/>
            </a:prstGeom>
            <a:noFill/>
            <a:ln w="317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Line 424"/>
            <p:cNvSpPr>
              <a:spLocks noChangeShapeType="1"/>
            </p:cNvSpPr>
            <p:nvPr/>
          </p:nvSpPr>
          <p:spPr bwMode="auto">
            <a:xfrm flipV="1">
              <a:off x="3191217" y="4903838"/>
              <a:ext cx="0" cy="89975"/>
            </a:xfrm>
            <a:prstGeom prst="line">
              <a:avLst/>
            </a:prstGeom>
            <a:noFill/>
            <a:ln w="317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Line 425"/>
            <p:cNvSpPr>
              <a:spLocks noChangeShapeType="1"/>
            </p:cNvSpPr>
            <p:nvPr/>
          </p:nvSpPr>
          <p:spPr bwMode="auto">
            <a:xfrm flipV="1">
              <a:off x="3191217" y="4759878"/>
              <a:ext cx="0" cy="89975"/>
            </a:xfrm>
            <a:prstGeom prst="line">
              <a:avLst/>
            </a:prstGeom>
            <a:noFill/>
            <a:ln w="317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Line 426"/>
            <p:cNvSpPr>
              <a:spLocks noChangeShapeType="1"/>
            </p:cNvSpPr>
            <p:nvPr/>
          </p:nvSpPr>
          <p:spPr bwMode="auto">
            <a:xfrm flipV="1">
              <a:off x="3191217" y="4615919"/>
              <a:ext cx="0" cy="89975"/>
            </a:xfrm>
            <a:prstGeom prst="line">
              <a:avLst/>
            </a:prstGeom>
            <a:noFill/>
            <a:ln w="317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Line 427"/>
            <p:cNvSpPr>
              <a:spLocks noChangeShapeType="1"/>
            </p:cNvSpPr>
            <p:nvPr/>
          </p:nvSpPr>
          <p:spPr bwMode="auto">
            <a:xfrm flipV="1">
              <a:off x="3191217" y="4471960"/>
              <a:ext cx="0" cy="89975"/>
            </a:xfrm>
            <a:prstGeom prst="line">
              <a:avLst/>
            </a:prstGeom>
            <a:noFill/>
            <a:ln w="317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428"/>
            <p:cNvSpPr>
              <a:spLocks noChangeShapeType="1"/>
            </p:cNvSpPr>
            <p:nvPr/>
          </p:nvSpPr>
          <p:spPr bwMode="auto">
            <a:xfrm flipV="1">
              <a:off x="3191217" y="4328001"/>
              <a:ext cx="0" cy="89975"/>
            </a:xfrm>
            <a:prstGeom prst="line">
              <a:avLst/>
            </a:prstGeom>
            <a:noFill/>
            <a:ln w="317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429"/>
            <p:cNvSpPr>
              <a:spLocks noChangeShapeType="1"/>
            </p:cNvSpPr>
            <p:nvPr/>
          </p:nvSpPr>
          <p:spPr bwMode="auto">
            <a:xfrm flipV="1">
              <a:off x="3191217" y="4184042"/>
              <a:ext cx="0" cy="89975"/>
            </a:xfrm>
            <a:prstGeom prst="line">
              <a:avLst/>
            </a:prstGeom>
            <a:noFill/>
            <a:ln w="317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Line 430"/>
            <p:cNvSpPr>
              <a:spLocks noChangeShapeType="1"/>
            </p:cNvSpPr>
            <p:nvPr/>
          </p:nvSpPr>
          <p:spPr bwMode="auto">
            <a:xfrm flipV="1">
              <a:off x="3191217" y="4040082"/>
              <a:ext cx="0" cy="89975"/>
            </a:xfrm>
            <a:prstGeom prst="line">
              <a:avLst/>
            </a:prstGeom>
            <a:noFill/>
            <a:ln w="317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Line 431"/>
            <p:cNvSpPr>
              <a:spLocks noChangeShapeType="1"/>
            </p:cNvSpPr>
            <p:nvPr/>
          </p:nvSpPr>
          <p:spPr bwMode="auto">
            <a:xfrm flipV="1">
              <a:off x="3191217" y="3896123"/>
              <a:ext cx="0" cy="89975"/>
            </a:xfrm>
            <a:prstGeom prst="line">
              <a:avLst/>
            </a:prstGeom>
            <a:noFill/>
            <a:ln w="317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Line 432"/>
            <p:cNvSpPr>
              <a:spLocks noChangeShapeType="1"/>
            </p:cNvSpPr>
            <p:nvPr/>
          </p:nvSpPr>
          <p:spPr bwMode="auto">
            <a:xfrm flipV="1">
              <a:off x="3191217" y="3752164"/>
              <a:ext cx="0" cy="89975"/>
            </a:xfrm>
            <a:prstGeom prst="line">
              <a:avLst/>
            </a:prstGeom>
            <a:noFill/>
            <a:ln w="317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Line 433"/>
            <p:cNvSpPr>
              <a:spLocks noChangeShapeType="1"/>
            </p:cNvSpPr>
            <p:nvPr/>
          </p:nvSpPr>
          <p:spPr bwMode="auto">
            <a:xfrm flipV="1">
              <a:off x="3191217" y="3608205"/>
              <a:ext cx="0" cy="89975"/>
            </a:xfrm>
            <a:prstGeom prst="line">
              <a:avLst/>
            </a:prstGeom>
            <a:noFill/>
            <a:ln w="317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434"/>
            <p:cNvSpPr>
              <a:spLocks noChangeShapeType="1"/>
            </p:cNvSpPr>
            <p:nvPr/>
          </p:nvSpPr>
          <p:spPr bwMode="auto">
            <a:xfrm flipV="1">
              <a:off x="3191217" y="3464245"/>
              <a:ext cx="0" cy="89975"/>
            </a:xfrm>
            <a:prstGeom prst="line">
              <a:avLst/>
            </a:prstGeom>
            <a:noFill/>
            <a:ln w="317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435"/>
            <p:cNvSpPr>
              <a:spLocks noChangeShapeType="1"/>
            </p:cNvSpPr>
            <p:nvPr/>
          </p:nvSpPr>
          <p:spPr bwMode="auto">
            <a:xfrm flipV="1">
              <a:off x="3191217" y="3320286"/>
              <a:ext cx="0" cy="89975"/>
            </a:xfrm>
            <a:prstGeom prst="line">
              <a:avLst/>
            </a:prstGeom>
            <a:noFill/>
            <a:ln w="317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436"/>
            <p:cNvSpPr>
              <a:spLocks noChangeShapeType="1"/>
            </p:cNvSpPr>
            <p:nvPr/>
          </p:nvSpPr>
          <p:spPr bwMode="auto">
            <a:xfrm flipV="1">
              <a:off x="3191217" y="3176327"/>
              <a:ext cx="0" cy="89975"/>
            </a:xfrm>
            <a:prstGeom prst="line">
              <a:avLst/>
            </a:prstGeom>
            <a:noFill/>
            <a:ln w="317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Line 437"/>
            <p:cNvSpPr>
              <a:spLocks noChangeShapeType="1"/>
            </p:cNvSpPr>
            <p:nvPr/>
          </p:nvSpPr>
          <p:spPr bwMode="auto">
            <a:xfrm flipV="1">
              <a:off x="3191217" y="3032368"/>
              <a:ext cx="0" cy="89975"/>
            </a:xfrm>
            <a:prstGeom prst="line">
              <a:avLst/>
            </a:prstGeom>
            <a:noFill/>
            <a:ln w="317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Line 438"/>
            <p:cNvSpPr>
              <a:spLocks noChangeShapeType="1"/>
            </p:cNvSpPr>
            <p:nvPr/>
          </p:nvSpPr>
          <p:spPr bwMode="auto">
            <a:xfrm flipV="1">
              <a:off x="3191217" y="2888409"/>
              <a:ext cx="0" cy="89975"/>
            </a:xfrm>
            <a:prstGeom prst="line">
              <a:avLst/>
            </a:prstGeom>
            <a:noFill/>
            <a:ln w="317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Line 439"/>
            <p:cNvSpPr>
              <a:spLocks noChangeShapeType="1"/>
            </p:cNvSpPr>
            <p:nvPr/>
          </p:nvSpPr>
          <p:spPr bwMode="auto">
            <a:xfrm flipV="1">
              <a:off x="3191217" y="2744449"/>
              <a:ext cx="0" cy="89975"/>
            </a:xfrm>
            <a:prstGeom prst="line">
              <a:avLst/>
            </a:prstGeom>
            <a:noFill/>
            <a:ln w="317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Line 440"/>
            <p:cNvSpPr>
              <a:spLocks noChangeShapeType="1"/>
            </p:cNvSpPr>
            <p:nvPr/>
          </p:nvSpPr>
          <p:spPr bwMode="auto">
            <a:xfrm flipV="1">
              <a:off x="3191217" y="2600490"/>
              <a:ext cx="0" cy="89975"/>
            </a:xfrm>
            <a:prstGeom prst="line">
              <a:avLst/>
            </a:prstGeom>
            <a:noFill/>
            <a:ln w="317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 name="Line 441"/>
            <p:cNvSpPr>
              <a:spLocks noChangeShapeType="1"/>
            </p:cNvSpPr>
            <p:nvPr/>
          </p:nvSpPr>
          <p:spPr bwMode="auto">
            <a:xfrm flipV="1">
              <a:off x="3191217" y="2533009"/>
              <a:ext cx="0" cy="13496"/>
            </a:xfrm>
            <a:prstGeom prst="line">
              <a:avLst/>
            </a:prstGeom>
            <a:noFill/>
            <a:ln w="317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443"/>
            <p:cNvSpPr>
              <a:spLocks/>
            </p:cNvSpPr>
            <p:nvPr/>
          </p:nvSpPr>
          <p:spPr bwMode="auto">
            <a:xfrm>
              <a:off x="3161768" y="2501518"/>
              <a:ext cx="58898" cy="71980"/>
            </a:xfrm>
            <a:custGeom>
              <a:avLst/>
              <a:gdLst>
                <a:gd name="T0" fmla="*/ 32 w 32"/>
                <a:gd name="T1" fmla="*/ 16 h 32"/>
                <a:gd name="T2" fmla="*/ 32 w 32"/>
                <a:gd name="T3" fmla="*/ 16 h 32"/>
                <a:gd name="T4" fmla="*/ 30 w 32"/>
                <a:gd name="T5" fmla="*/ 22 h 32"/>
                <a:gd name="T6" fmla="*/ 26 w 32"/>
                <a:gd name="T7" fmla="*/ 26 h 32"/>
                <a:gd name="T8" fmla="*/ 22 w 32"/>
                <a:gd name="T9" fmla="*/ 30 h 32"/>
                <a:gd name="T10" fmla="*/ 16 w 32"/>
                <a:gd name="T11" fmla="*/ 32 h 32"/>
                <a:gd name="T12" fmla="*/ 16 w 32"/>
                <a:gd name="T13" fmla="*/ 32 h 32"/>
                <a:gd name="T14" fmla="*/ 10 w 32"/>
                <a:gd name="T15" fmla="*/ 30 h 32"/>
                <a:gd name="T16" fmla="*/ 4 w 32"/>
                <a:gd name="T17" fmla="*/ 26 h 32"/>
                <a:gd name="T18" fmla="*/ 0 w 32"/>
                <a:gd name="T19" fmla="*/ 22 h 32"/>
                <a:gd name="T20" fmla="*/ 0 w 32"/>
                <a:gd name="T21" fmla="*/ 16 h 32"/>
                <a:gd name="T22" fmla="*/ 0 w 32"/>
                <a:gd name="T23" fmla="*/ 16 h 32"/>
                <a:gd name="T24" fmla="*/ 0 w 32"/>
                <a:gd name="T25" fmla="*/ 10 h 32"/>
                <a:gd name="T26" fmla="*/ 4 w 32"/>
                <a:gd name="T27" fmla="*/ 4 h 32"/>
                <a:gd name="T28" fmla="*/ 10 w 32"/>
                <a:gd name="T29" fmla="*/ 0 h 32"/>
                <a:gd name="T30" fmla="*/ 16 w 32"/>
                <a:gd name="T31" fmla="*/ 0 h 32"/>
                <a:gd name="T32" fmla="*/ 16 w 32"/>
                <a:gd name="T33" fmla="*/ 0 h 32"/>
                <a:gd name="T34" fmla="*/ 22 w 32"/>
                <a:gd name="T35" fmla="*/ 0 h 32"/>
                <a:gd name="T36" fmla="*/ 26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0"/>
                  </a:lnTo>
                  <a:lnTo>
                    <a:pt x="16" y="0"/>
                  </a:lnTo>
                  <a:lnTo>
                    <a:pt x="16" y="0"/>
                  </a:lnTo>
                  <a:lnTo>
                    <a:pt x="22" y="0"/>
                  </a:lnTo>
                  <a:lnTo>
                    <a:pt x="26" y="4"/>
                  </a:lnTo>
                  <a:lnTo>
                    <a:pt x="30" y="10"/>
                  </a:lnTo>
                  <a:lnTo>
                    <a:pt x="32" y="16"/>
                  </a:lnTo>
                  <a:lnTo>
                    <a:pt x="32" y="16"/>
                  </a:lnTo>
                  <a:close/>
                </a:path>
              </a:pathLst>
            </a:custGeom>
            <a:solidFill>
              <a:srgbClr val="000000"/>
            </a:solidFill>
            <a:ln w="317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sp>
        <p:nvSpPr>
          <p:cNvPr id="449" name="TextBox 448"/>
          <p:cNvSpPr txBox="1"/>
          <p:nvPr/>
        </p:nvSpPr>
        <p:spPr>
          <a:xfrm>
            <a:off x="4138810" y="6061575"/>
            <a:ext cx="2390233" cy="523220"/>
          </a:xfrm>
          <a:prstGeom prst="rect">
            <a:avLst/>
          </a:prstGeom>
          <a:noFill/>
        </p:spPr>
        <p:txBody>
          <a:bodyPr wrap="square" rtlCol="0">
            <a:spAutoFit/>
          </a:bodyPr>
          <a:lstStyle/>
          <a:p>
            <a:r>
              <a:rPr lang="en-US" sz="1400" b="1" dirty="0"/>
              <a:t>Quantity of violet diamonds</a:t>
            </a:r>
          </a:p>
        </p:txBody>
      </p:sp>
      <p:sp>
        <p:nvSpPr>
          <p:cNvPr id="450" name="TextBox 449"/>
          <p:cNvSpPr txBox="1"/>
          <p:nvPr/>
        </p:nvSpPr>
        <p:spPr>
          <a:xfrm>
            <a:off x="3447640" y="2133600"/>
            <a:ext cx="1640901" cy="738664"/>
          </a:xfrm>
          <a:prstGeom prst="rect">
            <a:avLst/>
          </a:prstGeom>
          <a:solidFill>
            <a:srgbClr val="BED9C7"/>
          </a:solidFill>
        </p:spPr>
        <p:txBody>
          <a:bodyPr wrap="square" rtlCol="0">
            <a:spAutoFit/>
          </a:bodyPr>
          <a:lstStyle/>
          <a:p>
            <a:r>
              <a:rPr lang="en-US" sz="1400" i="1" dirty="0">
                <a:latin typeface="Calibri Light" pitchFamily="34" charset="0"/>
              </a:rPr>
              <a:t>1. A monopolist's total revenue first increases...</a:t>
            </a:r>
          </a:p>
        </p:txBody>
      </p:sp>
      <p:sp>
        <p:nvSpPr>
          <p:cNvPr id="451" name="TextBox 450"/>
          <p:cNvSpPr txBox="1"/>
          <p:nvPr/>
        </p:nvSpPr>
        <p:spPr>
          <a:xfrm>
            <a:off x="6650339" y="2502707"/>
            <a:ext cx="1872595" cy="307777"/>
          </a:xfrm>
          <a:prstGeom prst="rect">
            <a:avLst/>
          </a:prstGeom>
          <a:solidFill>
            <a:srgbClr val="BED9C7"/>
          </a:solidFill>
        </p:spPr>
        <p:txBody>
          <a:bodyPr wrap="square" rtlCol="0">
            <a:spAutoFit/>
          </a:bodyPr>
          <a:lstStyle/>
          <a:p>
            <a:r>
              <a:rPr lang="en-US" sz="1400" i="1" dirty="0">
                <a:latin typeface="Calibri Light" pitchFamily="34" charset="0"/>
              </a:rPr>
              <a:t>2. …then decreases.</a:t>
            </a:r>
          </a:p>
        </p:txBody>
      </p:sp>
      <p:sp>
        <p:nvSpPr>
          <p:cNvPr id="452" name="TextBox 451"/>
          <p:cNvSpPr txBox="1"/>
          <p:nvPr/>
        </p:nvSpPr>
        <p:spPr>
          <a:xfrm>
            <a:off x="7533128" y="4953000"/>
            <a:ext cx="2601473" cy="523220"/>
          </a:xfrm>
          <a:prstGeom prst="rect">
            <a:avLst/>
          </a:prstGeom>
          <a:solidFill>
            <a:srgbClr val="BED9C7"/>
          </a:solidFill>
        </p:spPr>
        <p:txBody>
          <a:bodyPr wrap="square" rtlCol="0">
            <a:spAutoFit/>
          </a:bodyPr>
          <a:lstStyle/>
          <a:p>
            <a:r>
              <a:rPr lang="en-US" sz="1400" i="1" dirty="0">
                <a:latin typeface="Calibri Light" pitchFamily="34" charset="0"/>
              </a:rPr>
              <a:t>The average revenue equals the price at any quantity sold. </a:t>
            </a:r>
          </a:p>
        </p:txBody>
      </p:sp>
      <p:sp>
        <p:nvSpPr>
          <p:cNvPr id="454" name="TextBox 453"/>
          <p:cNvSpPr txBox="1"/>
          <p:nvPr/>
        </p:nvSpPr>
        <p:spPr>
          <a:xfrm>
            <a:off x="5085538" y="5449967"/>
            <a:ext cx="371793" cy="369332"/>
          </a:xfrm>
          <a:prstGeom prst="rect">
            <a:avLst/>
          </a:prstGeom>
          <a:noFill/>
          <a:ln w="38100">
            <a:solidFill>
              <a:srgbClr val="FF0000"/>
            </a:solidFill>
          </a:ln>
        </p:spPr>
        <p:txBody>
          <a:bodyPr wrap="square" rtlCol="0">
            <a:spAutoFit/>
          </a:bodyPr>
          <a:lstStyle/>
          <a:p>
            <a:endParaRPr lang="en-US" dirty="0"/>
          </a:p>
        </p:txBody>
      </p:sp>
      <p:sp>
        <p:nvSpPr>
          <p:cNvPr id="112" name="Content Placeholder 2"/>
          <p:cNvSpPr txBox="1">
            <a:spLocks/>
          </p:cNvSpPr>
          <p:nvPr/>
        </p:nvSpPr>
        <p:spPr>
          <a:xfrm>
            <a:off x="604263" y="1118738"/>
            <a:ext cx="10629794" cy="6857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t>The total revenue maximizing point is identified where MR = $0.</a:t>
            </a:r>
          </a:p>
        </p:txBody>
      </p:sp>
      <p:sp>
        <p:nvSpPr>
          <p:cNvPr id="113" name="Line 19"/>
          <p:cNvSpPr>
            <a:spLocks noChangeShapeType="1"/>
          </p:cNvSpPr>
          <p:nvPr/>
        </p:nvSpPr>
        <p:spPr bwMode="auto">
          <a:xfrm>
            <a:off x="5562600" y="5410201"/>
            <a:ext cx="0" cy="5398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4" name="Line 50"/>
          <p:cNvSpPr>
            <a:spLocks noChangeShapeType="1"/>
          </p:cNvSpPr>
          <p:nvPr/>
        </p:nvSpPr>
        <p:spPr bwMode="auto">
          <a:xfrm>
            <a:off x="3337147" y="4653474"/>
            <a:ext cx="3463624" cy="702068"/>
          </a:xfrm>
          <a:prstGeom prst="line">
            <a:avLst/>
          </a:prstGeom>
          <a:noFill/>
          <a:ln w="38100">
            <a:solidFill>
              <a:srgbClr val="D4712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6226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67" grpId="0" animBg="1"/>
      <p:bldP spid="20" grpId="0"/>
      <p:bldP spid="21" grpId="0"/>
      <p:bldP spid="22" grpId="0"/>
      <p:bldP spid="42" grpId="0" animBg="1"/>
      <p:bldP spid="450" grpId="0" animBg="1"/>
      <p:bldP spid="451" grpId="0" animBg="1"/>
      <p:bldP spid="452" grpId="0" animBg="1"/>
      <p:bldP spid="454" grpId="0" animBg="1"/>
      <p:bldP spid="1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Profit-Maximizing Price and Output for a Monopoly</a:t>
            </a:r>
          </a:p>
        </p:txBody>
      </p:sp>
      <p:sp>
        <p:nvSpPr>
          <p:cNvPr id="3" name="Text Placeholder 2"/>
          <p:cNvSpPr>
            <a:spLocks noGrp="1"/>
          </p:cNvSpPr>
          <p:nvPr>
            <p:ph type="body" sz="quarter" idx="11"/>
          </p:nvPr>
        </p:nvSpPr>
        <p:spPr>
          <a:xfrm>
            <a:off x="1676400" y="5105400"/>
            <a:ext cx="8801100" cy="1447800"/>
          </a:xfrm>
        </p:spPr>
        <p:txBody>
          <a:bodyPr/>
          <a:lstStyle/>
          <a:p>
            <a:pPr>
              <a:spcAft>
                <a:spcPts val="0"/>
              </a:spcAft>
            </a:pPr>
            <a:r>
              <a:rPr lang="en-US" dirty="0"/>
              <a:t>Just like the perfect competitor, </a:t>
            </a:r>
            <a:r>
              <a:rPr lang="en-US" i="1" dirty="0"/>
              <a:t>MC = MR </a:t>
            </a:r>
            <a:r>
              <a:rPr lang="en-US" dirty="0"/>
              <a:t>determines quantity for a monopolist.</a:t>
            </a:r>
          </a:p>
        </p:txBody>
      </p:sp>
      <p:pic>
        <p:nvPicPr>
          <p:cNvPr id="6" name="Picture 10" descr="Fig14-3ab-1"/>
          <p:cNvPicPr>
            <a:picLocks noChangeAspect="1" noChangeArrowheads="1"/>
          </p:cNvPicPr>
          <p:nvPr/>
        </p:nvPicPr>
        <p:blipFill>
          <a:blip r:embed="rId4" cstate="print"/>
          <a:srcRect/>
          <a:stretch>
            <a:fillRect/>
          </a:stretch>
        </p:blipFill>
        <p:spPr bwMode="auto">
          <a:xfrm>
            <a:off x="1885950" y="771526"/>
            <a:ext cx="8591550" cy="3952875"/>
          </a:xfrm>
          <a:prstGeom prst="rect">
            <a:avLst/>
          </a:prstGeom>
          <a:noFill/>
          <a:ln w="9525">
            <a:noFill/>
            <a:miter lim="800000"/>
            <a:headEnd/>
            <a:tailEnd/>
          </a:ln>
        </p:spPr>
      </p:pic>
      <p:pic>
        <p:nvPicPr>
          <p:cNvPr id="7" name="Picture 11" descr="Fig14-3ab-2"/>
          <p:cNvPicPr>
            <a:picLocks noChangeAspect="1" noChangeArrowheads="1"/>
          </p:cNvPicPr>
          <p:nvPr/>
        </p:nvPicPr>
        <p:blipFill>
          <a:blip r:embed="rId5" cstate="print"/>
          <a:srcRect/>
          <a:stretch>
            <a:fillRect/>
          </a:stretch>
        </p:blipFill>
        <p:spPr bwMode="auto">
          <a:xfrm>
            <a:off x="1885950" y="771526"/>
            <a:ext cx="8591550" cy="3952875"/>
          </a:xfrm>
          <a:prstGeom prst="rect">
            <a:avLst/>
          </a:prstGeom>
          <a:noFill/>
          <a:ln w="9525">
            <a:noFill/>
            <a:miter lim="800000"/>
            <a:headEnd/>
            <a:tailEnd/>
          </a:ln>
        </p:spPr>
      </p:pic>
      <p:pic>
        <p:nvPicPr>
          <p:cNvPr id="8" name="Picture 12" descr="Fig14-3ab-3"/>
          <p:cNvPicPr>
            <a:picLocks noChangeAspect="1" noChangeArrowheads="1"/>
          </p:cNvPicPr>
          <p:nvPr/>
        </p:nvPicPr>
        <p:blipFill>
          <a:blip r:embed="rId6" cstate="print"/>
          <a:srcRect/>
          <a:stretch>
            <a:fillRect/>
          </a:stretch>
        </p:blipFill>
        <p:spPr bwMode="auto">
          <a:xfrm>
            <a:off x="1885950" y="771526"/>
            <a:ext cx="8591550" cy="3952875"/>
          </a:xfrm>
          <a:prstGeom prst="rect">
            <a:avLst/>
          </a:prstGeom>
          <a:noFill/>
          <a:ln w="9525">
            <a:noFill/>
            <a:miter lim="800000"/>
            <a:headEnd/>
            <a:tailEnd/>
          </a:ln>
        </p:spPr>
      </p:pic>
      <p:pic>
        <p:nvPicPr>
          <p:cNvPr id="9" name="Picture 13" descr="Fig14-3ab-4"/>
          <p:cNvPicPr>
            <a:picLocks noChangeAspect="1" noChangeArrowheads="1"/>
          </p:cNvPicPr>
          <p:nvPr/>
        </p:nvPicPr>
        <p:blipFill>
          <a:blip r:embed="rId7" cstate="print"/>
          <a:srcRect/>
          <a:stretch>
            <a:fillRect/>
          </a:stretch>
        </p:blipFill>
        <p:spPr bwMode="auto">
          <a:xfrm>
            <a:off x="1885950" y="771526"/>
            <a:ext cx="8591550" cy="39528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83109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and Output for a Monopoly</a:t>
            </a:r>
          </a:p>
        </p:txBody>
      </p:sp>
      <p:sp>
        <p:nvSpPr>
          <p:cNvPr id="7" name="Text Box 8"/>
          <p:cNvSpPr txBox="1">
            <a:spLocks noChangeArrowheads="1"/>
          </p:cNvSpPr>
          <p:nvPr/>
        </p:nvSpPr>
        <p:spPr bwMode="auto">
          <a:xfrm>
            <a:off x="1676400" y="4924426"/>
            <a:ext cx="8791575" cy="1704975"/>
          </a:xfrm>
          <a:prstGeom prst="rect">
            <a:avLst/>
          </a:prstGeom>
          <a:noFill/>
          <a:ln w="9525" algn="ctr">
            <a:noFill/>
            <a:miter lim="800000"/>
            <a:headEnd/>
            <a:tailEnd/>
          </a:ln>
        </p:spPr>
        <p:txBody>
          <a:bodyPr anchor="t" anchorCtr="0">
            <a:noAutofit/>
          </a:bodyPr>
          <a:lstStyle/>
          <a:p>
            <a:pPr fontAlgn="base">
              <a:spcBef>
                <a:spcPts val="600"/>
              </a:spcBef>
            </a:pPr>
            <a:r>
              <a:rPr lang="en-US" sz="2200" dirty="0">
                <a:solidFill>
                  <a:srgbClr val="000000"/>
                </a:solidFill>
                <a:cs typeface="Arial" charset="0"/>
              </a:rPr>
              <a:t>At this quantity,</a:t>
            </a:r>
          </a:p>
          <a:p>
            <a:pPr marL="342900" indent="-342900" fontAlgn="base">
              <a:spcBef>
                <a:spcPts val="600"/>
              </a:spcBef>
              <a:buFont typeface="Arial" pitchFamily="34" charset="0"/>
              <a:buChar char="•"/>
            </a:pPr>
            <a:r>
              <a:rPr lang="en-US" sz="2200" dirty="0">
                <a:solidFill>
                  <a:srgbClr val="000000"/>
                </a:solidFill>
                <a:cs typeface="Arial" charset="0"/>
              </a:rPr>
              <a:t>The demand curve determines price, and</a:t>
            </a:r>
          </a:p>
          <a:p>
            <a:pPr marL="342900" indent="-342900" fontAlgn="base">
              <a:spcBef>
                <a:spcPts val="600"/>
              </a:spcBef>
              <a:buFont typeface="Arial" pitchFamily="34" charset="0"/>
              <a:buChar char="•"/>
            </a:pPr>
            <a:r>
              <a:rPr lang="en-US" sz="2200" dirty="0">
                <a:solidFill>
                  <a:srgbClr val="000000"/>
                </a:solidFill>
                <a:cs typeface="Arial" charset="0"/>
              </a:rPr>
              <a:t>The average total cost (</a:t>
            </a:r>
            <a:r>
              <a:rPr lang="en-US" sz="2200" i="1" dirty="0">
                <a:solidFill>
                  <a:srgbClr val="000000"/>
                </a:solidFill>
                <a:cs typeface="Arial" charset="0"/>
              </a:rPr>
              <a:t>ATC</a:t>
            </a:r>
            <a:r>
              <a:rPr lang="en-US" sz="2200" dirty="0">
                <a:solidFill>
                  <a:srgbClr val="000000"/>
                </a:solidFill>
                <a:cs typeface="Arial" charset="0"/>
              </a:rPr>
              <a:t>) curve determines average cost.</a:t>
            </a:r>
          </a:p>
          <a:p>
            <a:pPr fontAlgn="base">
              <a:spcBef>
                <a:spcPts val="600"/>
              </a:spcBef>
            </a:pPr>
            <a:r>
              <a:rPr lang="en-US" sz="2200" dirty="0">
                <a:solidFill>
                  <a:srgbClr val="000000"/>
                </a:solidFill>
                <a:cs typeface="Arial" charset="0"/>
              </a:rPr>
              <a:t>Profit is the difference between these (</a:t>
            </a:r>
            <a:r>
              <a:rPr lang="en-US" sz="2200" i="1" dirty="0">
                <a:solidFill>
                  <a:srgbClr val="000000"/>
                </a:solidFill>
                <a:cs typeface="Arial" charset="0"/>
              </a:rPr>
              <a:t>P</a:t>
            </a:r>
            <a:r>
              <a:rPr lang="en-US" sz="2200" dirty="0">
                <a:solidFill>
                  <a:srgbClr val="000000"/>
                </a:solidFill>
                <a:cs typeface="Arial" charset="0"/>
              </a:rPr>
              <a:t>–</a:t>
            </a:r>
            <a:r>
              <a:rPr lang="en-US" sz="2200" i="1" dirty="0">
                <a:solidFill>
                  <a:srgbClr val="000000"/>
                </a:solidFill>
                <a:cs typeface="Arial" charset="0"/>
              </a:rPr>
              <a:t>ATC</a:t>
            </a:r>
            <a:r>
              <a:rPr lang="en-US" sz="2200" dirty="0">
                <a:solidFill>
                  <a:srgbClr val="000000"/>
                </a:solidFill>
                <a:cs typeface="Arial" charset="0"/>
              </a:rPr>
              <a:t>), times quantity (</a:t>
            </a:r>
            <a:r>
              <a:rPr lang="en-US" sz="2200" i="1" dirty="0">
                <a:solidFill>
                  <a:srgbClr val="000000"/>
                </a:solidFill>
                <a:cs typeface="Arial" charset="0"/>
              </a:rPr>
              <a:t>Q</a:t>
            </a:r>
            <a:r>
              <a:rPr lang="en-US" sz="2200" dirty="0">
                <a:solidFill>
                  <a:srgbClr val="000000"/>
                </a:solidFill>
                <a:cs typeface="Arial" charset="0"/>
              </a:rPr>
              <a:t>).</a:t>
            </a:r>
          </a:p>
        </p:txBody>
      </p:sp>
      <p:pic>
        <p:nvPicPr>
          <p:cNvPr id="5" name="Picture 4" descr="Fig15-3ab-9a.gif"/>
          <p:cNvPicPr>
            <a:picLocks noChangeAspect="1"/>
          </p:cNvPicPr>
          <p:nvPr/>
        </p:nvPicPr>
        <p:blipFill>
          <a:blip r:embed="rId3" cstate="print"/>
          <a:srcRect/>
          <a:stretch>
            <a:fillRect/>
          </a:stretch>
        </p:blipFill>
        <p:spPr bwMode="auto">
          <a:xfrm>
            <a:off x="1885950" y="771526"/>
            <a:ext cx="8591550" cy="3952875"/>
          </a:xfrm>
          <a:prstGeom prst="rect">
            <a:avLst/>
          </a:prstGeom>
          <a:noFill/>
          <a:ln w="9525">
            <a:noFill/>
            <a:miter lim="800000"/>
            <a:headEnd/>
            <a:tailEnd/>
          </a:ln>
        </p:spPr>
      </p:pic>
      <p:pic>
        <p:nvPicPr>
          <p:cNvPr id="6" name="Picture 5" descr="Fig15-3ab-5.gif"/>
          <p:cNvPicPr>
            <a:picLocks noChangeAspect="1"/>
          </p:cNvPicPr>
          <p:nvPr/>
        </p:nvPicPr>
        <p:blipFill>
          <a:blip r:embed="rId4" cstate="print"/>
          <a:srcRect/>
          <a:stretch>
            <a:fillRect/>
          </a:stretch>
        </p:blipFill>
        <p:spPr bwMode="auto">
          <a:xfrm>
            <a:off x="1885950" y="771526"/>
            <a:ext cx="8591550" cy="3952875"/>
          </a:xfrm>
          <a:prstGeom prst="rect">
            <a:avLst/>
          </a:prstGeom>
          <a:noFill/>
          <a:ln w="9525">
            <a:noFill/>
            <a:miter lim="800000"/>
            <a:headEnd/>
            <a:tailEnd/>
          </a:ln>
        </p:spPr>
      </p:pic>
      <p:pic>
        <p:nvPicPr>
          <p:cNvPr id="8" name="Picture 10" descr="Fig14-3ab-1"/>
          <p:cNvPicPr>
            <a:picLocks noChangeAspect="1" noChangeArrowheads="1"/>
          </p:cNvPicPr>
          <p:nvPr/>
        </p:nvPicPr>
        <p:blipFill>
          <a:blip r:embed="rId5" cstate="print"/>
          <a:srcRect/>
          <a:stretch>
            <a:fillRect/>
          </a:stretch>
        </p:blipFill>
        <p:spPr bwMode="auto">
          <a:xfrm>
            <a:off x="1885950" y="771526"/>
            <a:ext cx="8591550" cy="3952875"/>
          </a:xfrm>
          <a:prstGeom prst="rect">
            <a:avLst/>
          </a:prstGeom>
          <a:noFill/>
          <a:ln w="9525">
            <a:noFill/>
            <a:miter lim="800000"/>
            <a:headEnd/>
            <a:tailEnd/>
          </a:ln>
        </p:spPr>
      </p:pic>
      <p:pic>
        <p:nvPicPr>
          <p:cNvPr id="9" name="Picture 11" descr="Fig14-3ab-2"/>
          <p:cNvPicPr>
            <a:picLocks noChangeAspect="1" noChangeArrowheads="1"/>
          </p:cNvPicPr>
          <p:nvPr/>
        </p:nvPicPr>
        <p:blipFill>
          <a:blip r:embed="rId6" cstate="print"/>
          <a:srcRect/>
          <a:stretch>
            <a:fillRect/>
          </a:stretch>
        </p:blipFill>
        <p:spPr bwMode="auto">
          <a:xfrm>
            <a:off x="1885950" y="771526"/>
            <a:ext cx="8591550" cy="3952875"/>
          </a:xfrm>
          <a:prstGeom prst="rect">
            <a:avLst/>
          </a:prstGeom>
          <a:noFill/>
          <a:ln w="9525">
            <a:noFill/>
            <a:miter lim="800000"/>
            <a:headEnd/>
            <a:tailEnd/>
          </a:ln>
        </p:spPr>
      </p:pic>
      <p:pic>
        <p:nvPicPr>
          <p:cNvPr id="10" name="Picture 12" descr="Fig14-3ab-3"/>
          <p:cNvPicPr>
            <a:picLocks noChangeAspect="1" noChangeArrowheads="1"/>
          </p:cNvPicPr>
          <p:nvPr/>
        </p:nvPicPr>
        <p:blipFill>
          <a:blip r:embed="rId7" cstate="print"/>
          <a:srcRect/>
          <a:stretch>
            <a:fillRect/>
          </a:stretch>
        </p:blipFill>
        <p:spPr bwMode="auto">
          <a:xfrm>
            <a:off x="1885950" y="771526"/>
            <a:ext cx="8591550" cy="3952875"/>
          </a:xfrm>
          <a:prstGeom prst="rect">
            <a:avLst/>
          </a:prstGeom>
          <a:noFill/>
          <a:ln w="9525">
            <a:noFill/>
            <a:miter lim="800000"/>
            <a:headEnd/>
            <a:tailEnd/>
          </a:ln>
        </p:spPr>
      </p:pic>
      <p:pic>
        <p:nvPicPr>
          <p:cNvPr id="11" name="Picture 13" descr="Fig14-3ab-4"/>
          <p:cNvPicPr>
            <a:picLocks noChangeAspect="1" noChangeArrowheads="1"/>
          </p:cNvPicPr>
          <p:nvPr/>
        </p:nvPicPr>
        <p:blipFill>
          <a:blip r:embed="rId8" cstate="print"/>
          <a:srcRect/>
          <a:stretch>
            <a:fillRect/>
          </a:stretch>
        </p:blipFill>
        <p:spPr bwMode="auto">
          <a:xfrm>
            <a:off x="1885950" y="771526"/>
            <a:ext cx="8591550" cy="3952875"/>
          </a:xfrm>
          <a:prstGeom prst="rect">
            <a:avLst/>
          </a:prstGeom>
          <a:noFill/>
          <a:ln w="9525">
            <a:noFill/>
            <a:miter lim="800000"/>
            <a:headEnd/>
            <a:tailEnd/>
          </a:ln>
        </p:spPr>
      </p:pic>
      <p:pic>
        <p:nvPicPr>
          <p:cNvPr id="12" name="Picture 15" descr="Fig14-3ab-6"/>
          <p:cNvPicPr>
            <a:picLocks noChangeAspect="1" noChangeArrowheads="1"/>
          </p:cNvPicPr>
          <p:nvPr/>
        </p:nvPicPr>
        <p:blipFill>
          <a:blip r:embed="rId9" cstate="print"/>
          <a:srcRect/>
          <a:stretch>
            <a:fillRect/>
          </a:stretch>
        </p:blipFill>
        <p:spPr bwMode="auto">
          <a:xfrm>
            <a:off x="1885950" y="771526"/>
            <a:ext cx="8591550" cy="3952875"/>
          </a:xfrm>
          <a:prstGeom prst="rect">
            <a:avLst/>
          </a:prstGeom>
          <a:noFill/>
          <a:ln w="9525">
            <a:noFill/>
            <a:miter lim="800000"/>
            <a:headEnd/>
            <a:tailEnd/>
          </a:ln>
        </p:spPr>
      </p:pic>
      <p:pic>
        <p:nvPicPr>
          <p:cNvPr id="13" name="Picture 12" descr="Fig14-3ab-8"/>
          <p:cNvPicPr>
            <a:picLocks noChangeAspect="1" noChangeArrowheads="1"/>
          </p:cNvPicPr>
          <p:nvPr/>
        </p:nvPicPr>
        <p:blipFill>
          <a:blip r:embed="rId10" cstate="print"/>
          <a:srcRect/>
          <a:stretch>
            <a:fillRect/>
          </a:stretch>
        </p:blipFill>
        <p:spPr bwMode="auto">
          <a:xfrm>
            <a:off x="1885950" y="771526"/>
            <a:ext cx="8591550" cy="3952875"/>
          </a:xfrm>
          <a:prstGeom prst="rect">
            <a:avLst/>
          </a:prstGeom>
          <a:noFill/>
          <a:ln w="9525">
            <a:noFill/>
            <a:miter lim="800000"/>
            <a:headEnd/>
            <a:tailEnd/>
          </a:ln>
        </p:spPr>
      </p:pic>
      <p:pic>
        <p:nvPicPr>
          <p:cNvPr id="14" name="Picture 13" descr="Fig14-3ab-9"/>
          <p:cNvPicPr>
            <a:picLocks noChangeAspect="1" noChangeArrowheads="1"/>
          </p:cNvPicPr>
          <p:nvPr/>
        </p:nvPicPr>
        <p:blipFill>
          <a:blip r:embed="rId11" cstate="print"/>
          <a:srcRect/>
          <a:stretch>
            <a:fillRect/>
          </a:stretch>
        </p:blipFill>
        <p:spPr bwMode="auto">
          <a:xfrm>
            <a:off x="1885950" y="771526"/>
            <a:ext cx="8591550" cy="3952875"/>
          </a:xfrm>
          <a:prstGeom prst="rect">
            <a:avLst/>
          </a:prstGeom>
          <a:noFill/>
          <a:ln w="9525">
            <a:noFill/>
            <a:miter lim="800000"/>
            <a:headEnd/>
            <a:tailEnd/>
          </a:ln>
        </p:spPr>
      </p:pic>
      <p:pic>
        <p:nvPicPr>
          <p:cNvPr id="15" name="Picture 14" descr="Fig15-3ab-6.gif"/>
          <p:cNvPicPr>
            <a:picLocks noChangeAspect="1"/>
          </p:cNvPicPr>
          <p:nvPr/>
        </p:nvPicPr>
        <p:blipFill>
          <a:blip r:embed="rId12" cstate="print"/>
          <a:srcRect/>
          <a:stretch>
            <a:fillRect/>
          </a:stretch>
        </p:blipFill>
        <p:spPr bwMode="auto">
          <a:xfrm>
            <a:off x="1885951" y="781050"/>
            <a:ext cx="8582025" cy="3943350"/>
          </a:xfrm>
          <a:prstGeom prst="rect">
            <a:avLst/>
          </a:prstGeom>
          <a:noFill/>
          <a:ln w="9525">
            <a:noFill/>
            <a:miter lim="800000"/>
            <a:headEnd/>
            <a:tailEnd/>
          </a:ln>
        </p:spPr>
      </p:pic>
      <p:pic>
        <p:nvPicPr>
          <p:cNvPr id="16" name="Picture 15" descr="Fig15-3ab-7.gif"/>
          <p:cNvPicPr>
            <a:picLocks noChangeAspect="1"/>
          </p:cNvPicPr>
          <p:nvPr/>
        </p:nvPicPr>
        <p:blipFill>
          <a:blip r:embed="rId13" cstate="print"/>
          <a:srcRect/>
          <a:stretch>
            <a:fillRect/>
          </a:stretch>
        </p:blipFill>
        <p:spPr bwMode="auto">
          <a:xfrm>
            <a:off x="1885951" y="781050"/>
            <a:ext cx="8582025" cy="3943350"/>
          </a:xfrm>
          <a:prstGeom prst="rect">
            <a:avLst/>
          </a:prstGeom>
          <a:noFill/>
          <a:ln w="9525">
            <a:noFill/>
            <a:miter lim="800000"/>
            <a:headEnd/>
            <a:tailEnd/>
          </a:ln>
        </p:spPr>
      </p:pic>
      <p:pic>
        <p:nvPicPr>
          <p:cNvPr id="17" name="Picture 17" descr="Fig14-3ab-7a"/>
          <p:cNvPicPr>
            <a:picLocks noChangeAspect="1" noChangeArrowheads="1"/>
          </p:cNvPicPr>
          <p:nvPr/>
        </p:nvPicPr>
        <p:blipFill>
          <a:blip r:embed="rId14" cstate="print"/>
          <a:srcRect/>
          <a:stretch>
            <a:fillRect/>
          </a:stretch>
        </p:blipFill>
        <p:spPr bwMode="auto">
          <a:xfrm>
            <a:off x="1885950" y="771526"/>
            <a:ext cx="8591550" cy="39528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32788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Long-Run Profits for a Monopoly</a:t>
            </a:r>
          </a:p>
        </p:txBody>
      </p:sp>
      <p:sp>
        <p:nvSpPr>
          <p:cNvPr id="4" name="Text Placeholder 2"/>
          <p:cNvSpPr>
            <a:spLocks noGrp="1"/>
          </p:cNvSpPr>
          <p:nvPr>
            <p:ph type="body" sz="quarter" idx="11"/>
          </p:nvPr>
        </p:nvSpPr>
        <p:spPr>
          <a:xfrm>
            <a:off x="406400" y="838200"/>
            <a:ext cx="10109200" cy="5638800"/>
          </a:xfrm>
        </p:spPr>
        <p:txBody>
          <a:bodyPr/>
          <a:lstStyle/>
          <a:p>
            <a:pPr>
              <a:spcBef>
                <a:spcPts val="0"/>
              </a:spcBef>
              <a:spcAft>
                <a:spcPts val="1200"/>
              </a:spcAft>
            </a:pPr>
            <a:r>
              <a:rPr lang="en-US" dirty="0"/>
              <a:t>Since there are barriers to entry, additional firms cannot enter the market.</a:t>
            </a:r>
          </a:p>
          <a:p>
            <a:pPr>
              <a:spcBef>
                <a:spcPts val="0"/>
              </a:spcBef>
              <a:spcAft>
                <a:spcPts val="1200"/>
              </a:spcAft>
            </a:pPr>
            <a:endParaRPr lang="en-US" dirty="0"/>
          </a:p>
          <a:p>
            <a:pPr marL="342900" indent="-342900">
              <a:spcBef>
                <a:spcPts val="0"/>
              </a:spcBef>
              <a:spcAft>
                <a:spcPts val="1200"/>
              </a:spcAft>
              <a:buFont typeface="Arial" panose="020B0604020202020204" pitchFamily="34" charset="0"/>
              <a:buChar char="•"/>
            </a:pPr>
            <a:r>
              <a:rPr lang="en-US" dirty="0"/>
              <a:t>So there is no distinction between the short run and long run for a monopoly (except lower costs due to flexible inputs).</a:t>
            </a:r>
          </a:p>
          <a:p>
            <a:pPr>
              <a:spcBef>
                <a:spcPts val="0"/>
              </a:spcBef>
              <a:spcAft>
                <a:spcPts val="1200"/>
              </a:spcAft>
            </a:pPr>
            <a:endParaRPr lang="en-US" dirty="0"/>
          </a:p>
          <a:p>
            <a:pPr>
              <a:spcBef>
                <a:spcPts val="0"/>
              </a:spcBef>
              <a:spcAft>
                <a:spcPts val="1200"/>
              </a:spcAft>
            </a:pPr>
            <a:r>
              <a:rPr lang="en-US" dirty="0"/>
              <a:t>We expect monopolists to continue to earn profits in the long run.</a:t>
            </a:r>
          </a:p>
        </p:txBody>
      </p:sp>
    </p:spTree>
    <p:custDataLst>
      <p:tags r:id="rId1"/>
    </p:custDataLst>
    <p:extLst>
      <p:ext uri="{BB962C8B-B14F-4D97-AF65-F5344CB8AC3E}">
        <p14:creationId xmlns:p14="http://schemas.microsoft.com/office/powerpoint/2010/main" val="163331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Monopoly and Perfect Competition</a:t>
            </a:r>
          </a:p>
        </p:txBody>
      </p:sp>
      <p:sp>
        <p:nvSpPr>
          <p:cNvPr id="4" name="Text Placeholder 2"/>
          <p:cNvSpPr>
            <a:spLocks noGrp="1"/>
          </p:cNvSpPr>
          <p:nvPr>
            <p:ph type="body" sz="quarter" idx="11"/>
          </p:nvPr>
        </p:nvSpPr>
        <p:spPr>
          <a:xfrm>
            <a:off x="551543" y="1223158"/>
            <a:ext cx="9964057" cy="5253842"/>
          </a:xfrm>
        </p:spPr>
        <p:txBody>
          <a:bodyPr/>
          <a:lstStyle/>
          <a:p>
            <a:pPr>
              <a:spcBef>
                <a:spcPts val="0"/>
              </a:spcBef>
              <a:spcAft>
                <a:spcPts val="1200"/>
              </a:spcAft>
            </a:pPr>
            <a:r>
              <a:rPr lang="en-US" dirty="0"/>
              <a:t>Suppose that a market could be characterized by either perfect competition or monopoly. Which would be better?</a:t>
            </a:r>
          </a:p>
          <a:p>
            <a:pPr>
              <a:spcBef>
                <a:spcPts val="0"/>
              </a:spcBef>
              <a:spcAft>
                <a:spcPts val="1200"/>
              </a:spcAft>
            </a:pPr>
            <a:r>
              <a:rPr lang="en-US" dirty="0"/>
              <a:t>Imagine a single firm buys up all of the smartphones in the country. </a:t>
            </a:r>
          </a:p>
          <a:p>
            <a:pPr>
              <a:spcBef>
                <a:spcPts val="0"/>
              </a:spcBef>
              <a:spcAft>
                <a:spcPts val="1200"/>
              </a:spcAft>
            </a:pPr>
            <a:r>
              <a:rPr lang="en-US" dirty="0"/>
              <a:t>What would happen to:</a:t>
            </a:r>
          </a:p>
          <a:p>
            <a:pPr marL="342900" indent="-342900">
              <a:spcBef>
                <a:spcPts val="0"/>
              </a:spcBef>
              <a:spcAft>
                <a:spcPts val="1200"/>
              </a:spcAft>
              <a:buFont typeface="Arial" pitchFamily="34" charset="0"/>
              <a:buChar char="•"/>
            </a:pPr>
            <a:r>
              <a:rPr lang="en-US" dirty="0"/>
              <a:t>Price and quantity traded?</a:t>
            </a:r>
          </a:p>
          <a:p>
            <a:pPr marL="342900" indent="-342900">
              <a:spcBef>
                <a:spcPts val="0"/>
              </a:spcBef>
              <a:spcAft>
                <a:spcPts val="1200"/>
              </a:spcAft>
              <a:buFont typeface="Arial" pitchFamily="34" charset="0"/>
              <a:buChar char="•"/>
            </a:pPr>
            <a:r>
              <a:rPr lang="en-US" dirty="0"/>
              <a:t>Consumer surplus?</a:t>
            </a:r>
          </a:p>
        </p:txBody>
      </p:sp>
    </p:spTree>
    <p:custDataLst>
      <p:tags r:id="rId1"/>
    </p:custDataLst>
    <p:extLst>
      <p:ext uri="{BB962C8B-B14F-4D97-AF65-F5344CB8AC3E}">
        <p14:creationId xmlns:p14="http://schemas.microsoft.com/office/powerpoint/2010/main" val="176652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a Perfect Competition Became a Monopoly…</a:t>
            </a:r>
          </a:p>
        </p:txBody>
      </p:sp>
      <p:sp>
        <p:nvSpPr>
          <p:cNvPr id="8" name="Text Box 8"/>
          <p:cNvSpPr txBox="1">
            <a:spLocks noChangeArrowheads="1"/>
          </p:cNvSpPr>
          <p:nvPr/>
        </p:nvSpPr>
        <p:spPr bwMode="auto">
          <a:xfrm>
            <a:off x="1879601" y="4876800"/>
            <a:ext cx="8562975" cy="1107996"/>
          </a:xfrm>
          <a:prstGeom prst="rect">
            <a:avLst/>
          </a:prstGeom>
          <a:noFill/>
          <a:ln w="9525" algn="ctr">
            <a:noFill/>
            <a:miter lim="800000"/>
            <a:headEnd/>
            <a:tailEnd/>
          </a:ln>
        </p:spPr>
        <p:txBody>
          <a:bodyPr anchor="t" anchorCtr="0">
            <a:spAutoFit/>
          </a:bodyPr>
          <a:lstStyle/>
          <a:p>
            <a:pPr>
              <a:spcAft>
                <a:spcPts val="1200"/>
              </a:spcAft>
            </a:pPr>
            <a:r>
              <a:rPr lang="en-US" sz="2200" dirty="0"/>
              <a:t>Now the market is supplied by a single firm. Since the single firm is made up of all of the smaller firms, the marginal cost curve for this new firm is identical to the old supply curve.</a:t>
            </a:r>
          </a:p>
        </p:txBody>
      </p:sp>
      <p:pic>
        <p:nvPicPr>
          <p:cNvPr id="9" name="Picture 8" descr="Fig15-4a_PPT1.gif"/>
          <p:cNvPicPr>
            <a:picLocks noChangeAspect="1"/>
          </p:cNvPicPr>
          <p:nvPr/>
        </p:nvPicPr>
        <p:blipFill>
          <a:blip r:embed="rId4" cstate="print"/>
          <a:srcRect/>
          <a:stretch>
            <a:fillRect/>
          </a:stretch>
        </p:blipFill>
        <p:spPr bwMode="auto">
          <a:xfrm>
            <a:off x="1905001" y="762000"/>
            <a:ext cx="3743325" cy="3181350"/>
          </a:xfrm>
          <a:prstGeom prst="rect">
            <a:avLst/>
          </a:prstGeom>
          <a:noFill/>
          <a:ln w="9525">
            <a:noFill/>
            <a:miter lim="800000"/>
            <a:headEnd/>
            <a:tailEnd/>
          </a:ln>
        </p:spPr>
      </p:pic>
      <p:pic>
        <p:nvPicPr>
          <p:cNvPr id="10" name="Picture 9" descr="Fig15-4a_PPT2.gif"/>
          <p:cNvPicPr>
            <a:picLocks noChangeAspect="1"/>
          </p:cNvPicPr>
          <p:nvPr/>
        </p:nvPicPr>
        <p:blipFill>
          <a:blip r:embed="rId5" cstate="print"/>
          <a:srcRect/>
          <a:stretch>
            <a:fillRect/>
          </a:stretch>
        </p:blipFill>
        <p:spPr bwMode="auto">
          <a:xfrm>
            <a:off x="1905001" y="762000"/>
            <a:ext cx="3743325" cy="3181350"/>
          </a:xfrm>
          <a:prstGeom prst="rect">
            <a:avLst/>
          </a:prstGeom>
          <a:noFill/>
          <a:ln w="9525">
            <a:noFill/>
            <a:miter lim="800000"/>
            <a:headEnd/>
            <a:tailEnd/>
          </a:ln>
        </p:spPr>
      </p:pic>
      <p:pic>
        <p:nvPicPr>
          <p:cNvPr id="11" name="Picture 10" descr="Fig15-4a_PPT3.gif"/>
          <p:cNvPicPr>
            <a:picLocks noChangeAspect="1"/>
          </p:cNvPicPr>
          <p:nvPr/>
        </p:nvPicPr>
        <p:blipFill>
          <a:blip r:embed="rId6" cstate="print"/>
          <a:srcRect/>
          <a:stretch>
            <a:fillRect/>
          </a:stretch>
        </p:blipFill>
        <p:spPr bwMode="auto">
          <a:xfrm>
            <a:off x="1905001" y="762000"/>
            <a:ext cx="3743325" cy="3181350"/>
          </a:xfrm>
          <a:prstGeom prst="rect">
            <a:avLst/>
          </a:prstGeom>
          <a:noFill/>
          <a:ln w="9525">
            <a:noFill/>
            <a:miter lim="800000"/>
            <a:headEnd/>
            <a:tailEnd/>
          </a:ln>
        </p:spPr>
      </p:pic>
      <p:pic>
        <p:nvPicPr>
          <p:cNvPr id="12" name="Picture 11" descr="Fig15-4a_PPT4.gif"/>
          <p:cNvPicPr>
            <a:picLocks noChangeAspect="1"/>
          </p:cNvPicPr>
          <p:nvPr/>
        </p:nvPicPr>
        <p:blipFill>
          <a:blip r:embed="rId7" cstate="print"/>
          <a:srcRect/>
          <a:stretch>
            <a:fillRect/>
          </a:stretch>
        </p:blipFill>
        <p:spPr bwMode="auto">
          <a:xfrm>
            <a:off x="1905001" y="762000"/>
            <a:ext cx="3743325" cy="3181350"/>
          </a:xfrm>
          <a:prstGeom prst="rect">
            <a:avLst/>
          </a:prstGeom>
          <a:noFill/>
          <a:ln w="9525">
            <a:noFill/>
            <a:miter lim="800000"/>
            <a:headEnd/>
            <a:tailEnd/>
          </a:ln>
        </p:spPr>
      </p:pic>
      <p:pic>
        <p:nvPicPr>
          <p:cNvPr id="13" name="Picture 12" descr="Fig15-4b_PPT1.gif"/>
          <p:cNvPicPr>
            <a:picLocks noChangeAspect="1"/>
          </p:cNvPicPr>
          <p:nvPr/>
        </p:nvPicPr>
        <p:blipFill>
          <a:blip r:embed="rId8" cstate="print"/>
          <a:srcRect/>
          <a:stretch>
            <a:fillRect/>
          </a:stretch>
        </p:blipFill>
        <p:spPr bwMode="auto">
          <a:xfrm>
            <a:off x="5753101" y="762000"/>
            <a:ext cx="4600575" cy="3181350"/>
          </a:xfrm>
          <a:prstGeom prst="rect">
            <a:avLst/>
          </a:prstGeom>
          <a:noFill/>
          <a:ln w="9525">
            <a:noFill/>
            <a:miter lim="800000"/>
            <a:headEnd/>
            <a:tailEnd/>
          </a:ln>
        </p:spPr>
      </p:pic>
      <p:pic>
        <p:nvPicPr>
          <p:cNvPr id="14" name="Picture 13" descr="Fig15-4b_PPT3.gif"/>
          <p:cNvPicPr>
            <a:picLocks noChangeAspect="1"/>
          </p:cNvPicPr>
          <p:nvPr/>
        </p:nvPicPr>
        <p:blipFill>
          <a:blip r:embed="rId9" cstate="print"/>
          <a:srcRect/>
          <a:stretch>
            <a:fillRect/>
          </a:stretch>
        </p:blipFill>
        <p:spPr bwMode="auto">
          <a:xfrm>
            <a:off x="5753101" y="762000"/>
            <a:ext cx="4600575" cy="3181350"/>
          </a:xfrm>
          <a:prstGeom prst="rect">
            <a:avLst/>
          </a:prstGeom>
          <a:noFill/>
          <a:ln w="9525">
            <a:noFill/>
            <a:miter lim="800000"/>
            <a:headEnd/>
            <a:tailEnd/>
          </a:ln>
        </p:spPr>
      </p:pic>
      <p:pic>
        <p:nvPicPr>
          <p:cNvPr id="15" name="Picture 14" descr="Fig15-4b_PPT4.gif"/>
          <p:cNvPicPr>
            <a:picLocks noChangeAspect="1"/>
          </p:cNvPicPr>
          <p:nvPr/>
        </p:nvPicPr>
        <p:blipFill>
          <a:blip r:embed="rId10" cstate="print"/>
          <a:srcRect/>
          <a:stretch>
            <a:fillRect/>
          </a:stretch>
        </p:blipFill>
        <p:spPr bwMode="auto">
          <a:xfrm>
            <a:off x="5757673" y="762000"/>
            <a:ext cx="4600575" cy="31813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68775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Quantity Will Fall and Price Will Rise</a:t>
            </a:r>
          </a:p>
        </p:txBody>
      </p:sp>
      <p:sp>
        <p:nvSpPr>
          <p:cNvPr id="9" name="Text Box 8"/>
          <p:cNvSpPr txBox="1">
            <a:spLocks noChangeArrowheads="1"/>
          </p:cNvSpPr>
          <p:nvPr/>
        </p:nvSpPr>
        <p:spPr bwMode="auto">
          <a:xfrm>
            <a:off x="1190171" y="4577477"/>
            <a:ext cx="9401629" cy="1754326"/>
          </a:xfrm>
          <a:prstGeom prst="rect">
            <a:avLst/>
          </a:prstGeom>
          <a:noFill/>
          <a:ln w="9525" algn="ctr">
            <a:noFill/>
            <a:miter lim="800000"/>
            <a:headEnd/>
            <a:tailEnd/>
          </a:ln>
        </p:spPr>
        <p:txBody>
          <a:bodyPr wrap="square" anchor="t" anchorCtr="0">
            <a:spAutoFit/>
          </a:bodyPr>
          <a:lstStyle/>
          <a:p>
            <a:pPr>
              <a:spcAft>
                <a:spcPts val="1200"/>
              </a:spcAft>
            </a:pPr>
            <a:r>
              <a:rPr lang="en-US" sz="2200" dirty="0"/>
              <a:t>The new firm maximizes market profit, producing the quantity where </a:t>
            </a:r>
            <a:r>
              <a:rPr lang="en-US" sz="2200" i="1" dirty="0"/>
              <a:t>MC = MR</a:t>
            </a:r>
            <a:r>
              <a:rPr lang="en-US" sz="2200" dirty="0"/>
              <a:t>.</a:t>
            </a:r>
          </a:p>
          <a:p>
            <a:pPr>
              <a:spcAft>
                <a:spcPts val="1200"/>
              </a:spcAft>
            </a:pPr>
            <a:r>
              <a:rPr lang="en-US" sz="2200" dirty="0"/>
              <a:t>This quantity (</a:t>
            </a:r>
            <a:r>
              <a:rPr lang="en-US" sz="2200" i="1" dirty="0"/>
              <a:t>Q</a:t>
            </a:r>
            <a:r>
              <a:rPr lang="en-US" sz="2200" i="1" baseline="-25000" dirty="0"/>
              <a:t>M</a:t>
            </a:r>
            <a:r>
              <a:rPr lang="en-US" sz="2200" dirty="0"/>
              <a:t>) is lower than the competitive quantity (</a:t>
            </a:r>
            <a:r>
              <a:rPr lang="en-US" sz="2200" i="1" dirty="0"/>
              <a:t>Q</a:t>
            </a:r>
            <a:r>
              <a:rPr lang="en-US" sz="2200" i="1" baseline="-25000" dirty="0"/>
              <a:t>C</a:t>
            </a:r>
            <a:r>
              <a:rPr lang="en-US" sz="2200" dirty="0"/>
              <a:t>)… </a:t>
            </a:r>
          </a:p>
          <a:p>
            <a:pPr>
              <a:spcAft>
                <a:spcPts val="1200"/>
              </a:spcAft>
            </a:pPr>
            <a:r>
              <a:rPr lang="en-US" sz="2200" dirty="0"/>
              <a:t>… and </a:t>
            </a:r>
            <a:r>
              <a:rPr lang="en-US" sz="2200" i="1" dirty="0"/>
              <a:t>P</a:t>
            </a:r>
            <a:r>
              <a:rPr lang="en-US" sz="2200" i="1" baseline="-25000" dirty="0"/>
              <a:t>M</a:t>
            </a:r>
            <a:r>
              <a:rPr lang="en-US" sz="2200" dirty="0"/>
              <a:t> is higher than the competitive price, </a:t>
            </a:r>
            <a:r>
              <a:rPr lang="en-US" sz="2200" i="1" dirty="0"/>
              <a:t>P</a:t>
            </a:r>
            <a:r>
              <a:rPr lang="en-US" sz="2200" i="1" baseline="-25000" dirty="0"/>
              <a:t>C</a:t>
            </a:r>
            <a:r>
              <a:rPr lang="en-US" sz="2200" dirty="0"/>
              <a:t>.</a:t>
            </a:r>
          </a:p>
        </p:txBody>
      </p:sp>
      <p:pic>
        <p:nvPicPr>
          <p:cNvPr id="8" name="Picture 7" descr="Fig15-4b_PPT8.gif"/>
          <p:cNvPicPr>
            <a:picLocks noChangeAspect="1"/>
          </p:cNvPicPr>
          <p:nvPr/>
        </p:nvPicPr>
        <p:blipFill>
          <a:blip r:embed="rId3" cstate="print"/>
          <a:srcRect/>
          <a:stretch>
            <a:fillRect/>
          </a:stretch>
        </p:blipFill>
        <p:spPr bwMode="auto">
          <a:xfrm>
            <a:off x="5753101" y="762000"/>
            <a:ext cx="4600575" cy="3181350"/>
          </a:xfrm>
          <a:prstGeom prst="rect">
            <a:avLst/>
          </a:prstGeom>
          <a:noFill/>
          <a:ln w="9525">
            <a:noFill/>
            <a:miter lim="800000"/>
            <a:headEnd/>
            <a:tailEnd/>
          </a:ln>
        </p:spPr>
      </p:pic>
      <p:pic>
        <p:nvPicPr>
          <p:cNvPr id="10" name="Picture 9" descr="Fig15-4a_PPT1.gif"/>
          <p:cNvPicPr>
            <a:picLocks noChangeAspect="1"/>
          </p:cNvPicPr>
          <p:nvPr/>
        </p:nvPicPr>
        <p:blipFill>
          <a:blip r:embed="rId4" cstate="print"/>
          <a:srcRect/>
          <a:stretch>
            <a:fillRect/>
          </a:stretch>
        </p:blipFill>
        <p:spPr bwMode="auto">
          <a:xfrm>
            <a:off x="1905001" y="762000"/>
            <a:ext cx="3743325" cy="3181350"/>
          </a:xfrm>
          <a:prstGeom prst="rect">
            <a:avLst/>
          </a:prstGeom>
          <a:noFill/>
          <a:ln w="9525">
            <a:noFill/>
            <a:miter lim="800000"/>
            <a:headEnd/>
            <a:tailEnd/>
          </a:ln>
        </p:spPr>
      </p:pic>
      <p:pic>
        <p:nvPicPr>
          <p:cNvPr id="11" name="Picture 10" descr="Fig15-4a_PPT2.gif"/>
          <p:cNvPicPr>
            <a:picLocks noChangeAspect="1"/>
          </p:cNvPicPr>
          <p:nvPr/>
        </p:nvPicPr>
        <p:blipFill>
          <a:blip r:embed="rId5" cstate="print"/>
          <a:srcRect/>
          <a:stretch>
            <a:fillRect/>
          </a:stretch>
        </p:blipFill>
        <p:spPr bwMode="auto">
          <a:xfrm>
            <a:off x="1905001" y="762000"/>
            <a:ext cx="3743325" cy="3181350"/>
          </a:xfrm>
          <a:prstGeom prst="rect">
            <a:avLst/>
          </a:prstGeom>
          <a:noFill/>
          <a:ln w="9525">
            <a:noFill/>
            <a:miter lim="800000"/>
            <a:headEnd/>
            <a:tailEnd/>
          </a:ln>
        </p:spPr>
      </p:pic>
      <p:pic>
        <p:nvPicPr>
          <p:cNvPr id="12" name="Picture 11" descr="Fig15-4a_PPT3.gif"/>
          <p:cNvPicPr>
            <a:picLocks noChangeAspect="1"/>
          </p:cNvPicPr>
          <p:nvPr/>
        </p:nvPicPr>
        <p:blipFill>
          <a:blip r:embed="rId6" cstate="print"/>
          <a:srcRect/>
          <a:stretch>
            <a:fillRect/>
          </a:stretch>
        </p:blipFill>
        <p:spPr bwMode="auto">
          <a:xfrm>
            <a:off x="1905001" y="762000"/>
            <a:ext cx="3743325" cy="3181350"/>
          </a:xfrm>
          <a:prstGeom prst="rect">
            <a:avLst/>
          </a:prstGeom>
          <a:noFill/>
          <a:ln w="9525">
            <a:noFill/>
            <a:miter lim="800000"/>
            <a:headEnd/>
            <a:tailEnd/>
          </a:ln>
        </p:spPr>
      </p:pic>
      <p:pic>
        <p:nvPicPr>
          <p:cNvPr id="13" name="Picture 12" descr="Fig15-4a_PPT4.gif"/>
          <p:cNvPicPr>
            <a:picLocks noChangeAspect="1"/>
          </p:cNvPicPr>
          <p:nvPr/>
        </p:nvPicPr>
        <p:blipFill>
          <a:blip r:embed="rId7" cstate="print"/>
          <a:srcRect/>
          <a:stretch>
            <a:fillRect/>
          </a:stretch>
        </p:blipFill>
        <p:spPr bwMode="auto">
          <a:xfrm>
            <a:off x="1905001" y="762000"/>
            <a:ext cx="3743325" cy="3181350"/>
          </a:xfrm>
          <a:prstGeom prst="rect">
            <a:avLst/>
          </a:prstGeom>
          <a:noFill/>
          <a:ln w="9525">
            <a:noFill/>
            <a:miter lim="800000"/>
            <a:headEnd/>
            <a:tailEnd/>
          </a:ln>
        </p:spPr>
      </p:pic>
      <p:pic>
        <p:nvPicPr>
          <p:cNvPr id="14" name="Picture 13" descr="Fig15-4b_PPT1.gif"/>
          <p:cNvPicPr>
            <a:picLocks noChangeAspect="1"/>
          </p:cNvPicPr>
          <p:nvPr/>
        </p:nvPicPr>
        <p:blipFill>
          <a:blip r:embed="rId8" cstate="print"/>
          <a:srcRect/>
          <a:stretch>
            <a:fillRect/>
          </a:stretch>
        </p:blipFill>
        <p:spPr bwMode="auto">
          <a:xfrm>
            <a:off x="5753101" y="762000"/>
            <a:ext cx="4600575" cy="3181350"/>
          </a:xfrm>
          <a:prstGeom prst="rect">
            <a:avLst/>
          </a:prstGeom>
          <a:noFill/>
          <a:ln w="9525">
            <a:noFill/>
            <a:miter lim="800000"/>
            <a:headEnd/>
            <a:tailEnd/>
          </a:ln>
        </p:spPr>
      </p:pic>
      <p:pic>
        <p:nvPicPr>
          <p:cNvPr id="15" name="Picture 14" descr="Fig15-4b_PPT2.gif"/>
          <p:cNvPicPr>
            <a:picLocks noChangeAspect="1"/>
          </p:cNvPicPr>
          <p:nvPr/>
        </p:nvPicPr>
        <p:blipFill>
          <a:blip r:embed="rId9" cstate="print"/>
          <a:srcRect/>
          <a:stretch>
            <a:fillRect/>
          </a:stretch>
        </p:blipFill>
        <p:spPr bwMode="auto">
          <a:xfrm>
            <a:off x="5753101" y="762000"/>
            <a:ext cx="4600575" cy="3181350"/>
          </a:xfrm>
          <a:prstGeom prst="rect">
            <a:avLst/>
          </a:prstGeom>
          <a:noFill/>
          <a:ln w="9525">
            <a:noFill/>
            <a:miter lim="800000"/>
            <a:headEnd/>
            <a:tailEnd/>
          </a:ln>
        </p:spPr>
      </p:pic>
      <p:pic>
        <p:nvPicPr>
          <p:cNvPr id="16" name="Picture 15" descr="Fig15-4b_PPT3.gif"/>
          <p:cNvPicPr>
            <a:picLocks noChangeAspect="1"/>
          </p:cNvPicPr>
          <p:nvPr/>
        </p:nvPicPr>
        <p:blipFill>
          <a:blip r:embed="rId10" cstate="print"/>
          <a:srcRect/>
          <a:stretch>
            <a:fillRect/>
          </a:stretch>
        </p:blipFill>
        <p:spPr bwMode="auto">
          <a:xfrm>
            <a:off x="5753101" y="762000"/>
            <a:ext cx="4600575" cy="3181350"/>
          </a:xfrm>
          <a:prstGeom prst="rect">
            <a:avLst/>
          </a:prstGeom>
          <a:noFill/>
          <a:ln w="9525">
            <a:noFill/>
            <a:miter lim="800000"/>
            <a:headEnd/>
            <a:tailEnd/>
          </a:ln>
        </p:spPr>
      </p:pic>
      <p:pic>
        <p:nvPicPr>
          <p:cNvPr id="17" name="Picture 16" descr="Fig15-4b_PPT4.gif"/>
          <p:cNvPicPr>
            <a:picLocks noChangeAspect="1"/>
          </p:cNvPicPr>
          <p:nvPr/>
        </p:nvPicPr>
        <p:blipFill>
          <a:blip r:embed="rId11" cstate="print"/>
          <a:srcRect/>
          <a:stretch>
            <a:fillRect/>
          </a:stretch>
        </p:blipFill>
        <p:spPr bwMode="auto">
          <a:xfrm>
            <a:off x="5753101" y="762000"/>
            <a:ext cx="4600575" cy="3181350"/>
          </a:xfrm>
          <a:prstGeom prst="rect">
            <a:avLst/>
          </a:prstGeom>
          <a:noFill/>
          <a:ln w="9525">
            <a:noFill/>
            <a:miter lim="800000"/>
            <a:headEnd/>
            <a:tailEnd/>
          </a:ln>
        </p:spPr>
      </p:pic>
      <p:pic>
        <p:nvPicPr>
          <p:cNvPr id="18" name="Picture 17" descr="Fig15-4b_PPT5.gif"/>
          <p:cNvPicPr>
            <a:picLocks noChangeAspect="1"/>
          </p:cNvPicPr>
          <p:nvPr/>
        </p:nvPicPr>
        <p:blipFill>
          <a:blip r:embed="rId12" cstate="print"/>
          <a:srcRect/>
          <a:stretch>
            <a:fillRect/>
          </a:stretch>
        </p:blipFill>
        <p:spPr bwMode="auto">
          <a:xfrm>
            <a:off x="5753101" y="762000"/>
            <a:ext cx="4600575" cy="3181350"/>
          </a:xfrm>
          <a:prstGeom prst="rect">
            <a:avLst/>
          </a:prstGeom>
          <a:noFill/>
          <a:ln w="9525">
            <a:noFill/>
            <a:miter lim="800000"/>
            <a:headEnd/>
            <a:tailEnd/>
          </a:ln>
        </p:spPr>
      </p:pic>
      <p:pic>
        <p:nvPicPr>
          <p:cNvPr id="19" name="Picture 18" descr="Fig15-4b_PPT6.gif"/>
          <p:cNvPicPr>
            <a:picLocks noChangeAspect="1"/>
          </p:cNvPicPr>
          <p:nvPr/>
        </p:nvPicPr>
        <p:blipFill>
          <a:blip r:embed="rId13" cstate="print"/>
          <a:srcRect/>
          <a:stretch>
            <a:fillRect/>
          </a:stretch>
        </p:blipFill>
        <p:spPr bwMode="auto">
          <a:xfrm>
            <a:off x="5753100" y="762000"/>
            <a:ext cx="4610100" cy="3181350"/>
          </a:xfrm>
          <a:prstGeom prst="rect">
            <a:avLst/>
          </a:prstGeom>
          <a:noFill/>
          <a:ln w="9525">
            <a:noFill/>
            <a:miter lim="800000"/>
            <a:headEnd/>
            <a:tailEnd/>
          </a:ln>
        </p:spPr>
      </p:pic>
      <p:pic>
        <p:nvPicPr>
          <p:cNvPr id="20" name="Picture 19" descr="Fig15-4b_PPT7.gif"/>
          <p:cNvPicPr>
            <a:picLocks noChangeAspect="1"/>
          </p:cNvPicPr>
          <p:nvPr/>
        </p:nvPicPr>
        <p:blipFill>
          <a:blip r:embed="rId14" cstate="print"/>
          <a:srcRect/>
          <a:stretch>
            <a:fillRect/>
          </a:stretch>
        </p:blipFill>
        <p:spPr bwMode="auto">
          <a:xfrm>
            <a:off x="5753101" y="762000"/>
            <a:ext cx="4600575" cy="3181350"/>
          </a:xfrm>
          <a:prstGeom prst="rect">
            <a:avLst/>
          </a:prstGeom>
          <a:noFill/>
          <a:ln w="9525">
            <a:noFill/>
            <a:miter lim="800000"/>
            <a:headEnd/>
            <a:tailEnd/>
          </a:ln>
        </p:spPr>
      </p:pic>
      <p:pic>
        <p:nvPicPr>
          <p:cNvPr id="21" name="Picture 20" descr="Fig15-4b_PPT9.gif"/>
          <p:cNvPicPr>
            <a:picLocks noChangeAspect="1"/>
          </p:cNvPicPr>
          <p:nvPr/>
        </p:nvPicPr>
        <p:blipFill>
          <a:blip r:embed="rId15" cstate="print"/>
          <a:srcRect/>
          <a:stretch>
            <a:fillRect/>
          </a:stretch>
        </p:blipFill>
        <p:spPr bwMode="auto">
          <a:xfrm>
            <a:off x="5753101" y="762000"/>
            <a:ext cx="4600575" cy="31813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1743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the Efficiency Losses from Monopoly</a:t>
            </a:r>
          </a:p>
        </p:txBody>
      </p:sp>
      <p:sp>
        <p:nvSpPr>
          <p:cNvPr id="4" name="Text Placeholder 2"/>
          <p:cNvSpPr>
            <a:spLocks noGrp="1"/>
          </p:cNvSpPr>
          <p:nvPr>
            <p:ph type="body" sz="quarter" idx="11"/>
          </p:nvPr>
        </p:nvSpPr>
        <p:spPr>
          <a:xfrm>
            <a:off x="464695" y="838200"/>
            <a:ext cx="10050905" cy="5638800"/>
          </a:xfrm>
        </p:spPr>
        <p:txBody>
          <a:bodyPr/>
          <a:lstStyle/>
          <a:p>
            <a:pPr>
              <a:spcBef>
                <a:spcPts val="0"/>
              </a:spcBef>
              <a:spcAft>
                <a:spcPts val="1200"/>
              </a:spcAft>
            </a:pPr>
            <a:r>
              <a:rPr lang="en-US" dirty="0"/>
              <a:t>Fewer smartphones will be traded at a higher price.</a:t>
            </a:r>
          </a:p>
          <a:p>
            <a:pPr marL="342900" indent="-342900">
              <a:spcBef>
                <a:spcPts val="0"/>
              </a:spcBef>
              <a:spcAft>
                <a:spcPts val="1200"/>
              </a:spcAft>
              <a:buFont typeface="Arial" panose="020B0604020202020204" pitchFamily="34" charset="0"/>
              <a:buChar char="•"/>
            </a:pPr>
            <a:r>
              <a:rPr lang="en-US" dirty="0"/>
              <a:t>Consumer surplus will fall (with the higher price).</a:t>
            </a:r>
          </a:p>
          <a:p>
            <a:pPr marL="342900" indent="-342900">
              <a:spcBef>
                <a:spcPts val="0"/>
              </a:spcBef>
              <a:spcAft>
                <a:spcPts val="1200"/>
              </a:spcAft>
              <a:buFont typeface="Arial" panose="020B0604020202020204" pitchFamily="34" charset="0"/>
              <a:buChar char="•"/>
            </a:pPr>
            <a:r>
              <a:rPr lang="en-US" dirty="0"/>
              <a:t>Producer surplus must rise, otherwise the firm would have chosen the perfectly competitive price and quantity.</a:t>
            </a:r>
          </a:p>
          <a:p>
            <a:pPr>
              <a:spcBef>
                <a:spcPts val="0"/>
              </a:spcBef>
              <a:spcAft>
                <a:spcPts val="1200"/>
              </a:spcAft>
            </a:pPr>
            <a:endParaRPr lang="en-US" dirty="0"/>
          </a:p>
          <a:p>
            <a:pPr>
              <a:spcBef>
                <a:spcPts val="0"/>
              </a:spcBef>
              <a:spcAft>
                <a:spcPts val="1200"/>
              </a:spcAft>
            </a:pPr>
            <a:r>
              <a:rPr lang="en-US" dirty="0"/>
              <a:t>Could the increase in producer surplus offset the decrease in consumer surplus?</a:t>
            </a:r>
          </a:p>
          <a:p>
            <a:pPr marL="342900" indent="-342900">
              <a:spcBef>
                <a:spcPts val="0"/>
              </a:spcBef>
              <a:spcAft>
                <a:spcPts val="1200"/>
              </a:spcAft>
              <a:buFont typeface="Arial" panose="020B0604020202020204" pitchFamily="34" charset="0"/>
              <a:buChar char="•"/>
            </a:pPr>
            <a:r>
              <a:rPr lang="en-US" dirty="0"/>
              <a:t>No! </a:t>
            </a:r>
          </a:p>
        </p:txBody>
      </p:sp>
    </p:spTree>
    <p:custDataLst>
      <p:tags r:id="rId1"/>
    </p:custDataLst>
    <p:extLst>
      <p:ext uri="{BB962C8B-B14F-4D97-AF65-F5344CB8AC3E}">
        <p14:creationId xmlns:p14="http://schemas.microsoft.com/office/powerpoint/2010/main" val="125143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Inefficiency of Monopoly</a:t>
            </a:r>
          </a:p>
        </p:txBody>
      </p:sp>
      <p:sp>
        <p:nvSpPr>
          <p:cNvPr id="6" name="Text Box 19"/>
          <p:cNvSpPr txBox="1">
            <a:spLocks noChangeArrowheads="1"/>
          </p:cNvSpPr>
          <p:nvPr/>
        </p:nvSpPr>
        <p:spPr bwMode="auto">
          <a:xfrm>
            <a:off x="380011" y="838201"/>
            <a:ext cx="4677766" cy="3908762"/>
          </a:xfrm>
          <a:prstGeom prst="rect">
            <a:avLst/>
          </a:prstGeom>
          <a:noFill/>
          <a:ln w="9525" algn="ctr">
            <a:noFill/>
            <a:miter lim="800000"/>
            <a:headEnd/>
            <a:tailEnd/>
          </a:ln>
        </p:spPr>
        <p:txBody>
          <a:bodyPr wrap="square" anchor="t" anchorCtr="0">
            <a:spAutoFit/>
          </a:bodyPr>
          <a:lstStyle/>
          <a:p>
            <a:pPr>
              <a:spcAft>
                <a:spcPts val="1200"/>
              </a:spcAft>
            </a:pPr>
            <a:r>
              <a:rPr lang="en-US" sz="2200" dirty="0"/>
              <a:t>With the higher monopoly price, CS decreases by  </a:t>
            </a:r>
            <a:r>
              <a:rPr lang="en-US" sz="2200" i="1" dirty="0"/>
              <a:t>A</a:t>
            </a:r>
            <a:r>
              <a:rPr lang="en-US" sz="2200" dirty="0"/>
              <a:t>+</a:t>
            </a:r>
            <a:r>
              <a:rPr lang="en-US" sz="2200" i="1" dirty="0"/>
              <a:t>B</a:t>
            </a:r>
            <a:r>
              <a:rPr lang="en-US" sz="2200" dirty="0"/>
              <a:t>.</a:t>
            </a:r>
          </a:p>
          <a:p>
            <a:pPr>
              <a:spcAft>
                <a:spcPts val="1200"/>
              </a:spcAft>
            </a:pPr>
            <a:endParaRPr lang="en-US" sz="2200" dirty="0"/>
          </a:p>
          <a:p>
            <a:pPr>
              <a:spcAft>
                <a:spcPts val="1200"/>
              </a:spcAft>
            </a:pPr>
            <a:r>
              <a:rPr lang="en-US" sz="2200" dirty="0"/>
              <a:t>PS falls by </a:t>
            </a:r>
            <a:r>
              <a:rPr lang="en-US" sz="2200" i="1" dirty="0"/>
              <a:t>C</a:t>
            </a:r>
            <a:r>
              <a:rPr lang="en-US" sz="2200" dirty="0"/>
              <a:t>, but rises by </a:t>
            </a:r>
            <a:r>
              <a:rPr lang="en-US" sz="2200" i="1" dirty="0"/>
              <a:t>A</a:t>
            </a:r>
            <a:r>
              <a:rPr lang="en-US" sz="2200" dirty="0"/>
              <a:t>; an overall increase.</a:t>
            </a:r>
          </a:p>
          <a:p>
            <a:pPr>
              <a:spcAft>
                <a:spcPts val="1200"/>
              </a:spcAft>
            </a:pPr>
            <a:r>
              <a:rPr lang="en-US" sz="2200" dirty="0"/>
              <a:t>Area </a:t>
            </a:r>
            <a:r>
              <a:rPr lang="en-US" sz="2200" i="1" dirty="0"/>
              <a:t>A</a:t>
            </a:r>
            <a:r>
              <a:rPr lang="en-US" sz="2200" dirty="0"/>
              <a:t> is a transfer of surplus.</a:t>
            </a:r>
          </a:p>
          <a:p>
            <a:pPr>
              <a:spcAft>
                <a:spcPts val="1200"/>
              </a:spcAft>
            </a:pPr>
            <a:endParaRPr lang="en-US" sz="2200" dirty="0"/>
          </a:p>
          <a:p>
            <a:pPr>
              <a:spcAft>
                <a:spcPts val="1200"/>
              </a:spcAft>
            </a:pPr>
            <a:r>
              <a:rPr lang="en-US" sz="2200" dirty="0"/>
              <a:t>But areas </a:t>
            </a:r>
            <a:r>
              <a:rPr lang="en-US" sz="2200" i="1" dirty="0"/>
              <a:t>B </a:t>
            </a:r>
            <a:r>
              <a:rPr lang="en-US" sz="2200" dirty="0"/>
              <a:t>and </a:t>
            </a:r>
            <a:r>
              <a:rPr lang="en-US" sz="2200" i="1" dirty="0"/>
              <a:t>C</a:t>
            </a:r>
            <a:r>
              <a:rPr lang="en-US" sz="2200" dirty="0"/>
              <a:t> are lost surpluses: deadweight loss.</a:t>
            </a:r>
          </a:p>
        </p:txBody>
      </p:sp>
      <p:pic>
        <p:nvPicPr>
          <p:cNvPr id="5" name="C" descr="Fig14-5-7"/>
          <p:cNvPicPr>
            <a:picLocks noChangeAspect="1" noChangeArrowheads="1"/>
          </p:cNvPicPr>
          <p:nvPr/>
        </p:nvPicPr>
        <p:blipFill rotWithShape="1">
          <a:blip r:embed="rId4" cstate="print"/>
          <a:srcRect t="48306"/>
          <a:stretch/>
        </p:blipFill>
        <p:spPr bwMode="auto">
          <a:xfrm>
            <a:off x="5114926" y="3553960"/>
            <a:ext cx="5553075" cy="2422525"/>
          </a:xfrm>
          <a:prstGeom prst="rect">
            <a:avLst/>
          </a:prstGeom>
          <a:noFill/>
          <a:ln w="9525">
            <a:noFill/>
            <a:miter lim="800000"/>
            <a:headEnd/>
            <a:tailEnd/>
          </a:ln>
        </p:spPr>
      </p:pic>
      <p:pic>
        <p:nvPicPr>
          <p:cNvPr id="7" name="B" descr="Fig14-5-7"/>
          <p:cNvPicPr>
            <a:picLocks noChangeAspect="1" noChangeArrowheads="1"/>
          </p:cNvPicPr>
          <p:nvPr/>
        </p:nvPicPr>
        <p:blipFill rotWithShape="1">
          <a:blip r:embed="rId4" cstate="print"/>
          <a:srcRect b="52304"/>
          <a:stretch/>
        </p:blipFill>
        <p:spPr bwMode="auto">
          <a:xfrm>
            <a:off x="5114925" y="1317625"/>
            <a:ext cx="5553075" cy="2235200"/>
          </a:xfrm>
          <a:prstGeom prst="rect">
            <a:avLst/>
          </a:prstGeom>
          <a:noFill/>
          <a:ln w="9525">
            <a:noFill/>
            <a:miter lim="800000"/>
            <a:headEnd/>
            <a:tailEnd/>
          </a:ln>
        </p:spPr>
      </p:pic>
      <p:pic>
        <p:nvPicPr>
          <p:cNvPr id="8" name="A" descr="Fig14-5-6"/>
          <p:cNvPicPr>
            <a:picLocks noChangeAspect="1" noChangeArrowheads="1"/>
          </p:cNvPicPr>
          <p:nvPr/>
        </p:nvPicPr>
        <p:blipFill>
          <a:blip r:embed="rId5" cstate="print"/>
          <a:srcRect/>
          <a:stretch>
            <a:fillRect/>
          </a:stretch>
        </p:blipFill>
        <p:spPr bwMode="auto">
          <a:xfrm>
            <a:off x="5114926" y="1293813"/>
            <a:ext cx="5553075" cy="4686300"/>
          </a:xfrm>
          <a:prstGeom prst="rect">
            <a:avLst/>
          </a:prstGeom>
          <a:noFill/>
          <a:ln w="9525">
            <a:noFill/>
            <a:miter lim="800000"/>
            <a:headEnd/>
            <a:tailEnd/>
          </a:ln>
        </p:spPr>
      </p:pic>
      <p:pic>
        <p:nvPicPr>
          <p:cNvPr id="9" name="Picture 12" descr="Fig14-5-1"/>
          <p:cNvPicPr>
            <a:picLocks noChangeAspect="1" noChangeArrowheads="1"/>
          </p:cNvPicPr>
          <p:nvPr/>
        </p:nvPicPr>
        <p:blipFill>
          <a:blip r:embed="rId6" cstate="print"/>
          <a:srcRect/>
          <a:stretch>
            <a:fillRect/>
          </a:stretch>
        </p:blipFill>
        <p:spPr bwMode="auto">
          <a:xfrm>
            <a:off x="5114926" y="1293813"/>
            <a:ext cx="5553075" cy="4686300"/>
          </a:xfrm>
          <a:prstGeom prst="rect">
            <a:avLst/>
          </a:prstGeom>
          <a:noFill/>
          <a:ln w="9525">
            <a:noFill/>
            <a:miter lim="800000"/>
            <a:headEnd/>
            <a:tailEnd/>
          </a:ln>
        </p:spPr>
      </p:pic>
      <p:pic>
        <p:nvPicPr>
          <p:cNvPr id="10" name="Picture 13" descr="Fig14-5-2"/>
          <p:cNvPicPr>
            <a:picLocks noChangeAspect="1" noChangeArrowheads="1"/>
          </p:cNvPicPr>
          <p:nvPr/>
        </p:nvPicPr>
        <p:blipFill>
          <a:blip r:embed="rId7" cstate="print"/>
          <a:srcRect/>
          <a:stretch>
            <a:fillRect/>
          </a:stretch>
        </p:blipFill>
        <p:spPr bwMode="auto">
          <a:xfrm>
            <a:off x="5114926" y="1293813"/>
            <a:ext cx="5553075" cy="4686300"/>
          </a:xfrm>
          <a:prstGeom prst="rect">
            <a:avLst/>
          </a:prstGeom>
          <a:noFill/>
          <a:ln w="9525">
            <a:noFill/>
            <a:miter lim="800000"/>
            <a:headEnd/>
            <a:tailEnd/>
          </a:ln>
        </p:spPr>
      </p:pic>
      <p:pic>
        <p:nvPicPr>
          <p:cNvPr id="11" name="Picture 14" descr="Fig14-5-3"/>
          <p:cNvPicPr>
            <a:picLocks noChangeAspect="1" noChangeArrowheads="1"/>
          </p:cNvPicPr>
          <p:nvPr/>
        </p:nvPicPr>
        <p:blipFill>
          <a:blip r:embed="rId8" cstate="print"/>
          <a:srcRect/>
          <a:stretch>
            <a:fillRect/>
          </a:stretch>
        </p:blipFill>
        <p:spPr bwMode="auto">
          <a:xfrm>
            <a:off x="5114926" y="1293813"/>
            <a:ext cx="5553075" cy="4686300"/>
          </a:xfrm>
          <a:prstGeom prst="rect">
            <a:avLst/>
          </a:prstGeom>
          <a:noFill/>
          <a:ln w="9525">
            <a:noFill/>
            <a:miter lim="800000"/>
            <a:headEnd/>
            <a:tailEnd/>
          </a:ln>
        </p:spPr>
      </p:pic>
      <p:pic>
        <p:nvPicPr>
          <p:cNvPr id="12" name="Picture 15" descr="Fig14-5-4"/>
          <p:cNvPicPr>
            <a:picLocks noChangeAspect="1" noChangeArrowheads="1"/>
          </p:cNvPicPr>
          <p:nvPr/>
        </p:nvPicPr>
        <p:blipFill>
          <a:blip r:embed="rId9" cstate="print"/>
          <a:srcRect/>
          <a:stretch>
            <a:fillRect/>
          </a:stretch>
        </p:blipFill>
        <p:spPr bwMode="auto">
          <a:xfrm>
            <a:off x="5114926" y="1293813"/>
            <a:ext cx="5553075" cy="4686300"/>
          </a:xfrm>
          <a:prstGeom prst="rect">
            <a:avLst/>
          </a:prstGeom>
          <a:noFill/>
          <a:ln w="9525">
            <a:noFill/>
            <a:miter lim="800000"/>
            <a:headEnd/>
            <a:tailEnd/>
          </a:ln>
        </p:spPr>
      </p:pic>
      <p:pic>
        <p:nvPicPr>
          <p:cNvPr id="13" name="Picture 18" descr="Fig14-5-6a"/>
          <p:cNvPicPr>
            <a:picLocks noChangeAspect="1" noChangeArrowheads="1"/>
          </p:cNvPicPr>
          <p:nvPr/>
        </p:nvPicPr>
        <p:blipFill>
          <a:blip r:embed="rId10" cstate="print"/>
          <a:srcRect/>
          <a:stretch>
            <a:fillRect/>
          </a:stretch>
        </p:blipFill>
        <p:spPr bwMode="auto">
          <a:xfrm>
            <a:off x="5114926" y="1293813"/>
            <a:ext cx="5553075" cy="4686300"/>
          </a:xfrm>
          <a:prstGeom prst="rect">
            <a:avLst/>
          </a:prstGeom>
          <a:noFill/>
          <a:ln w="9525">
            <a:noFill/>
            <a:miter lim="800000"/>
            <a:headEnd/>
            <a:tailEnd/>
          </a:ln>
        </p:spPr>
      </p:pic>
      <p:pic>
        <p:nvPicPr>
          <p:cNvPr id="14" name="Picture 20" descr="Fig14-5-7a"/>
          <p:cNvPicPr>
            <a:picLocks noChangeAspect="1" noChangeArrowheads="1"/>
          </p:cNvPicPr>
          <p:nvPr/>
        </p:nvPicPr>
        <p:blipFill>
          <a:blip r:embed="rId11" cstate="print"/>
          <a:srcRect/>
          <a:stretch>
            <a:fillRect/>
          </a:stretch>
        </p:blipFill>
        <p:spPr bwMode="auto">
          <a:xfrm>
            <a:off x="5114926" y="1293813"/>
            <a:ext cx="5553075" cy="46863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17475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Large Are the Efficiency Losses?</a:t>
            </a:r>
          </a:p>
        </p:txBody>
      </p:sp>
      <p:sp>
        <p:nvSpPr>
          <p:cNvPr id="4" name="Text Placeholder 2"/>
          <p:cNvSpPr>
            <a:spLocks noGrp="1"/>
          </p:cNvSpPr>
          <p:nvPr>
            <p:ph type="body" sz="quarter" idx="11"/>
          </p:nvPr>
        </p:nvSpPr>
        <p:spPr>
          <a:xfrm>
            <a:off x="464457" y="838200"/>
            <a:ext cx="10051143" cy="5638800"/>
          </a:xfrm>
        </p:spPr>
        <p:txBody>
          <a:bodyPr/>
          <a:lstStyle/>
          <a:p>
            <a:pPr>
              <a:spcBef>
                <a:spcPts val="0"/>
              </a:spcBef>
              <a:spcAft>
                <a:spcPts val="1200"/>
              </a:spcAft>
            </a:pPr>
            <a:r>
              <a:rPr lang="en-US" dirty="0"/>
              <a:t>There are relatively few monopolies, so the loss of economic efficiency due to monopolies must be relatively small.</a:t>
            </a:r>
          </a:p>
          <a:p>
            <a:pPr>
              <a:spcBef>
                <a:spcPts val="0"/>
              </a:spcBef>
              <a:spcAft>
                <a:spcPts val="1200"/>
              </a:spcAft>
            </a:pPr>
            <a:endParaRPr lang="en-US" dirty="0"/>
          </a:p>
          <a:p>
            <a:pPr>
              <a:spcBef>
                <a:spcPts val="0"/>
              </a:spcBef>
              <a:spcAft>
                <a:spcPts val="1200"/>
              </a:spcAft>
            </a:pPr>
            <a:r>
              <a:rPr lang="en-US" dirty="0">
                <a:sym typeface="Wingdings" panose="05000000000000000000" pitchFamily="2" charset="2"/>
              </a:rPr>
              <a:t></a:t>
            </a:r>
            <a:r>
              <a:rPr lang="en-US" dirty="0"/>
              <a:t>But many firms have </a:t>
            </a:r>
            <a:r>
              <a:rPr lang="en-US" b="1" dirty="0"/>
              <a:t>market power</a:t>
            </a:r>
            <a:r>
              <a:rPr lang="en-US" dirty="0"/>
              <a:t>: the ability of a firm to charge a price greater than marginal cost.</a:t>
            </a:r>
          </a:p>
          <a:p>
            <a:pPr>
              <a:spcBef>
                <a:spcPts val="0"/>
              </a:spcBef>
              <a:spcAft>
                <a:spcPts val="1200"/>
              </a:spcAft>
            </a:pPr>
            <a:endParaRPr lang="en-US" dirty="0"/>
          </a:p>
          <a:p>
            <a:pPr>
              <a:spcBef>
                <a:spcPts val="0"/>
              </a:spcBef>
              <a:spcAft>
                <a:spcPts val="1200"/>
              </a:spcAft>
            </a:pPr>
            <a:r>
              <a:rPr lang="en-US" dirty="0"/>
              <a:t>Still, economists estimate that overall, the loss of efficiency in the United States due to market power is probably less than 1% of total U.S. production—about $500 per person annually.</a:t>
            </a:r>
          </a:p>
          <a:p>
            <a:pPr>
              <a:spcBef>
                <a:spcPts val="0"/>
              </a:spcBef>
              <a:spcAft>
                <a:spcPts val="1200"/>
              </a:spcAft>
            </a:pPr>
            <a:endParaRPr lang="en-US" dirty="0"/>
          </a:p>
        </p:txBody>
      </p:sp>
    </p:spTree>
    <p:custDataLst>
      <p:tags r:id="rId1"/>
    </p:custDataLst>
    <p:extLst>
      <p:ext uri="{BB962C8B-B14F-4D97-AF65-F5344CB8AC3E}">
        <p14:creationId xmlns:p14="http://schemas.microsoft.com/office/powerpoint/2010/main" val="211248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342900" indent="-342900">
              <a:buAutoNum type="arabicPeriod"/>
            </a:pPr>
            <a:r>
              <a:rPr lang="en-US" dirty="0"/>
              <a:t>Monopolies</a:t>
            </a:r>
          </a:p>
          <a:p>
            <a:pPr marL="342900" indent="-342900">
              <a:buAutoNum type="arabicPeriod"/>
            </a:pPr>
            <a:r>
              <a:rPr lang="en-US" dirty="0"/>
              <a:t>Monopoly Output and Prices</a:t>
            </a:r>
          </a:p>
          <a:p>
            <a:pPr marL="342900" indent="-342900">
              <a:buAutoNum type="arabicPeriod"/>
            </a:pPr>
            <a:r>
              <a:rPr lang="en-US" dirty="0" smtClean="0"/>
              <a:t>Welfare Effects of Monopoly</a:t>
            </a:r>
            <a:endParaRPr lang="en-US" dirty="0"/>
          </a:p>
          <a:p>
            <a:pPr marL="342900" indent="-342900">
              <a:buAutoNum type="arabicPeriod"/>
            </a:pPr>
            <a:endParaRPr lang="en-US" dirty="0"/>
          </a:p>
          <a:p>
            <a:pPr marL="0" indent="0">
              <a:buNone/>
            </a:pPr>
            <a:endParaRPr lang="en-US" dirty="0" smtClean="0">
              <a:solidFill>
                <a:srgbClr val="7030A0"/>
              </a:solidFill>
            </a:endParaRPr>
          </a:p>
          <a:p>
            <a:pPr marL="0" indent="0">
              <a:buNone/>
            </a:pPr>
            <a:endParaRPr lang="en-US" dirty="0">
              <a:solidFill>
                <a:srgbClr val="7030A0"/>
              </a:solidFill>
            </a:endParaRPr>
          </a:p>
          <a:p>
            <a:pPr marL="0" indent="0">
              <a:buNone/>
            </a:pPr>
            <a:r>
              <a:rPr lang="en-US" dirty="0" smtClean="0"/>
              <a:t>Reading: </a:t>
            </a:r>
            <a:r>
              <a:rPr lang="en-US" dirty="0" err="1" smtClean="0"/>
              <a:t>Ch</a:t>
            </a:r>
            <a:r>
              <a:rPr lang="en-US" dirty="0" smtClean="0"/>
              <a:t> 14.1-14.4</a:t>
            </a:r>
            <a:endParaRPr lang="en-US" dirty="0"/>
          </a:p>
          <a:p>
            <a:pPr marL="0" indent="0">
              <a:buNone/>
            </a:pPr>
            <a:endParaRPr lang="en-US" dirty="0"/>
          </a:p>
        </p:txBody>
      </p:sp>
      <p:sp>
        <p:nvSpPr>
          <p:cNvPr id="3" name="Title 2"/>
          <p:cNvSpPr>
            <a:spLocks noGrp="1"/>
          </p:cNvSpPr>
          <p:nvPr>
            <p:ph type="title"/>
          </p:nvPr>
        </p:nvSpPr>
        <p:spPr/>
        <p:txBody>
          <a:bodyPr/>
          <a:lstStyle/>
          <a:p>
            <a:r>
              <a:rPr lang="en-US" dirty="0" smtClean="0"/>
              <a:t>Outline	</a:t>
            </a:r>
            <a:endParaRPr lang="en-US" dirty="0"/>
          </a:p>
        </p:txBody>
      </p:sp>
    </p:spTree>
    <p:extLst>
      <p:ext uri="{BB962C8B-B14F-4D97-AF65-F5344CB8AC3E}">
        <p14:creationId xmlns:p14="http://schemas.microsoft.com/office/powerpoint/2010/main" val="34440168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Comparing Monopoly and Perfect Competition</a:t>
            </a:r>
          </a:p>
        </p:txBody>
      </p:sp>
      <p:sp>
        <p:nvSpPr>
          <p:cNvPr id="4" name="Text Placeholder 2"/>
          <p:cNvSpPr>
            <a:spLocks noGrp="1"/>
          </p:cNvSpPr>
          <p:nvPr>
            <p:ph type="body" sz="quarter" idx="11"/>
          </p:nvPr>
        </p:nvSpPr>
        <p:spPr>
          <a:xfrm>
            <a:off x="600891" y="990600"/>
            <a:ext cx="10276115" cy="4724400"/>
          </a:xfrm>
        </p:spPr>
        <p:txBody>
          <a:bodyPr/>
          <a:lstStyle/>
          <a:p>
            <a:pPr>
              <a:spcBef>
                <a:spcPts val="0"/>
              </a:spcBef>
              <a:spcAft>
                <a:spcPts val="900"/>
              </a:spcAft>
            </a:pPr>
            <a:r>
              <a:rPr lang="en-US" sz="2400" dirty="0"/>
              <a:t>Suppose that a market could be characterized by either perfect competition or monopoly. Which would be better?</a:t>
            </a:r>
          </a:p>
          <a:p>
            <a:pPr>
              <a:spcBef>
                <a:spcPts val="0"/>
              </a:spcBef>
              <a:spcAft>
                <a:spcPts val="900"/>
              </a:spcAft>
            </a:pPr>
            <a:r>
              <a:rPr lang="en-US" sz="2400" dirty="0"/>
              <a:t>Imagine a single firm buys up all of the smartphones in the country. </a:t>
            </a:r>
          </a:p>
          <a:p>
            <a:pPr>
              <a:spcBef>
                <a:spcPts val="0"/>
              </a:spcBef>
              <a:spcAft>
                <a:spcPts val="900"/>
              </a:spcAft>
            </a:pPr>
            <a:r>
              <a:rPr lang="en-US" sz="2400" dirty="0"/>
              <a:t>What would happen to:</a:t>
            </a:r>
          </a:p>
          <a:p>
            <a:pPr marL="257175" indent="-257175">
              <a:spcBef>
                <a:spcPts val="0"/>
              </a:spcBef>
              <a:spcAft>
                <a:spcPts val="900"/>
              </a:spcAft>
              <a:buFont typeface="Arial" pitchFamily="34" charset="0"/>
              <a:buChar char="•"/>
            </a:pPr>
            <a:r>
              <a:rPr lang="en-US" sz="2400" dirty="0"/>
              <a:t>Price and quantity traded?</a:t>
            </a:r>
          </a:p>
          <a:p>
            <a:pPr marL="257175" indent="-257175">
              <a:spcBef>
                <a:spcPts val="0"/>
              </a:spcBef>
              <a:spcAft>
                <a:spcPts val="900"/>
              </a:spcAft>
              <a:buFont typeface="Arial" pitchFamily="34" charset="0"/>
              <a:buChar char="•"/>
            </a:pPr>
            <a:r>
              <a:rPr lang="en-US" sz="2400" dirty="0"/>
              <a:t>Consumer surplus?</a:t>
            </a:r>
          </a:p>
        </p:txBody>
      </p:sp>
    </p:spTree>
    <p:custDataLst>
      <p:tags r:id="rId1"/>
    </p:custDataLst>
    <p:extLst>
      <p:ext uri="{BB962C8B-B14F-4D97-AF65-F5344CB8AC3E}">
        <p14:creationId xmlns:p14="http://schemas.microsoft.com/office/powerpoint/2010/main" val="17501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a Perfect Competition Became a Monopoly…</a:t>
            </a:r>
          </a:p>
        </p:txBody>
      </p:sp>
      <p:sp>
        <p:nvSpPr>
          <p:cNvPr id="8" name="Text Box 8"/>
          <p:cNvSpPr txBox="1">
            <a:spLocks noChangeArrowheads="1"/>
          </p:cNvSpPr>
          <p:nvPr/>
        </p:nvSpPr>
        <p:spPr bwMode="auto">
          <a:xfrm>
            <a:off x="2438401" y="4514851"/>
            <a:ext cx="7772399" cy="1015663"/>
          </a:xfrm>
          <a:prstGeom prst="rect">
            <a:avLst/>
          </a:prstGeom>
          <a:noFill/>
          <a:ln w="9525" algn="ctr">
            <a:noFill/>
            <a:miter lim="800000"/>
            <a:headEnd/>
            <a:tailEnd/>
          </a:ln>
        </p:spPr>
        <p:txBody>
          <a:bodyPr wrap="square" anchor="t" anchorCtr="0">
            <a:spAutoFit/>
          </a:bodyPr>
          <a:lstStyle/>
          <a:p>
            <a:pPr fontAlgn="base">
              <a:spcBef>
                <a:spcPct val="0"/>
              </a:spcBef>
              <a:spcAft>
                <a:spcPts val="900"/>
              </a:spcAft>
            </a:pPr>
            <a:r>
              <a:rPr lang="en-US" sz="2000" dirty="0">
                <a:solidFill>
                  <a:srgbClr val="000000"/>
                </a:solidFill>
                <a:latin typeface="Arial" charset="0"/>
                <a:cs typeface="Arial" charset="0"/>
              </a:rPr>
              <a:t>Now the market is supplied by a single firm. Since the single firm is made up of all of the smaller firms, the marginal cost curve for this new firm is identical to the old supply curve.</a:t>
            </a:r>
          </a:p>
        </p:txBody>
      </p:sp>
      <p:pic>
        <p:nvPicPr>
          <p:cNvPr id="9" name="Picture 8" descr="Fig15-4a_PPT1.gif"/>
          <p:cNvPicPr>
            <a:picLocks noChangeAspect="1"/>
          </p:cNvPicPr>
          <p:nvPr/>
        </p:nvPicPr>
        <p:blipFill>
          <a:blip r:embed="rId4" cstate="print"/>
          <a:srcRect/>
          <a:stretch>
            <a:fillRect/>
          </a:stretch>
        </p:blipFill>
        <p:spPr bwMode="auto">
          <a:xfrm>
            <a:off x="2952751" y="1428751"/>
            <a:ext cx="2807494" cy="2386013"/>
          </a:xfrm>
          <a:prstGeom prst="rect">
            <a:avLst/>
          </a:prstGeom>
          <a:noFill/>
          <a:ln w="9525">
            <a:noFill/>
            <a:miter lim="800000"/>
            <a:headEnd/>
            <a:tailEnd/>
          </a:ln>
        </p:spPr>
      </p:pic>
      <p:pic>
        <p:nvPicPr>
          <p:cNvPr id="10" name="Picture 9" descr="Fig15-4a_PPT2.gif"/>
          <p:cNvPicPr>
            <a:picLocks noChangeAspect="1"/>
          </p:cNvPicPr>
          <p:nvPr/>
        </p:nvPicPr>
        <p:blipFill>
          <a:blip r:embed="rId5" cstate="print"/>
          <a:srcRect/>
          <a:stretch>
            <a:fillRect/>
          </a:stretch>
        </p:blipFill>
        <p:spPr bwMode="auto">
          <a:xfrm>
            <a:off x="2952751" y="1428751"/>
            <a:ext cx="2807494" cy="2386013"/>
          </a:xfrm>
          <a:prstGeom prst="rect">
            <a:avLst/>
          </a:prstGeom>
          <a:noFill/>
          <a:ln w="9525">
            <a:noFill/>
            <a:miter lim="800000"/>
            <a:headEnd/>
            <a:tailEnd/>
          </a:ln>
        </p:spPr>
      </p:pic>
      <p:pic>
        <p:nvPicPr>
          <p:cNvPr id="11" name="Picture 10" descr="Fig15-4a_PPT3.gif"/>
          <p:cNvPicPr>
            <a:picLocks noChangeAspect="1"/>
          </p:cNvPicPr>
          <p:nvPr/>
        </p:nvPicPr>
        <p:blipFill>
          <a:blip r:embed="rId6" cstate="print"/>
          <a:srcRect/>
          <a:stretch>
            <a:fillRect/>
          </a:stretch>
        </p:blipFill>
        <p:spPr bwMode="auto">
          <a:xfrm>
            <a:off x="2952751" y="1428751"/>
            <a:ext cx="2807494" cy="2386013"/>
          </a:xfrm>
          <a:prstGeom prst="rect">
            <a:avLst/>
          </a:prstGeom>
          <a:noFill/>
          <a:ln w="9525">
            <a:noFill/>
            <a:miter lim="800000"/>
            <a:headEnd/>
            <a:tailEnd/>
          </a:ln>
        </p:spPr>
      </p:pic>
      <p:pic>
        <p:nvPicPr>
          <p:cNvPr id="12" name="Picture 11" descr="Fig15-4a_PPT4.gif"/>
          <p:cNvPicPr>
            <a:picLocks noChangeAspect="1"/>
          </p:cNvPicPr>
          <p:nvPr/>
        </p:nvPicPr>
        <p:blipFill>
          <a:blip r:embed="rId7" cstate="print"/>
          <a:srcRect/>
          <a:stretch>
            <a:fillRect/>
          </a:stretch>
        </p:blipFill>
        <p:spPr bwMode="auto">
          <a:xfrm>
            <a:off x="2952751" y="1428751"/>
            <a:ext cx="2807494" cy="2386013"/>
          </a:xfrm>
          <a:prstGeom prst="rect">
            <a:avLst/>
          </a:prstGeom>
          <a:noFill/>
          <a:ln w="9525">
            <a:noFill/>
            <a:miter lim="800000"/>
            <a:headEnd/>
            <a:tailEnd/>
          </a:ln>
        </p:spPr>
      </p:pic>
      <p:pic>
        <p:nvPicPr>
          <p:cNvPr id="13" name="Picture 12" descr="Fig15-4b_PPT1.gif"/>
          <p:cNvPicPr>
            <a:picLocks noChangeAspect="1"/>
          </p:cNvPicPr>
          <p:nvPr/>
        </p:nvPicPr>
        <p:blipFill>
          <a:blip r:embed="rId8" cstate="print"/>
          <a:srcRect/>
          <a:stretch>
            <a:fillRect/>
          </a:stretch>
        </p:blipFill>
        <p:spPr bwMode="auto">
          <a:xfrm>
            <a:off x="5838827" y="1428751"/>
            <a:ext cx="3450431" cy="2386013"/>
          </a:xfrm>
          <a:prstGeom prst="rect">
            <a:avLst/>
          </a:prstGeom>
          <a:noFill/>
          <a:ln w="9525">
            <a:noFill/>
            <a:miter lim="800000"/>
            <a:headEnd/>
            <a:tailEnd/>
          </a:ln>
        </p:spPr>
      </p:pic>
      <p:pic>
        <p:nvPicPr>
          <p:cNvPr id="14" name="Picture 13" descr="Fig15-4b_PPT3.gif"/>
          <p:cNvPicPr>
            <a:picLocks noChangeAspect="1"/>
          </p:cNvPicPr>
          <p:nvPr/>
        </p:nvPicPr>
        <p:blipFill>
          <a:blip r:embed="rId9" cstate="print"/>
          <a:srcRect/>
          <a:stretch>
            <a:fillRect/>
          </a:stretch>
        </p:blipFill>
        <p:spPr bwMode="auto">
          <a:xfrm>
            <a:off x="5838827" y="1428751"/>
            <a:ext cx="3450431" cy="2386013"/>
          </a:xfrm>
          <a:prstGeom prst="rect">
            <a:avLst/>
          </a:prstGeom>
          <a:noFill/>
          <a:ln w="9525">
            <a:noFill/>
            <a:miter lim="800000"/>
            <a:headEnd/>
            <a:tailEnd/>
          </a:ln>
        </p:spPr>
      </p:pic>
      <p:pic>
        <p:nvPicPr>
          <p:cNvPr id="15" name="Picture 14" descr="Fig15-4b_PPT4.gif"/>
          <p:cNvPicPr>
            <a:picLocks noChangeAspect="1"/>
          </p:cNvPicPr>
          <p:nvPr/>
        </p:nvPicPr>
        <p:blipFill>
          <a:blip r:embed="rId10" cstate="print"/>
          <a:srcRect/>
          <a:stretch>
            <a:fillRect/>
          </a:stretch>
        </p:blipFill>
        <p:spPr bwMode="auto">
          <a:xfrm>
            <a:off x="5842256" y="1428751"/>
            <a:ext cx="3450431" cy="238601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20059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Quantity Will Fall and Price Will Rise</a:t>
            </a:r>
          </a:p>
        </p:txBody>
      </p:sp>
      <p:sp>
        <p:nvSpPr>
          <p:cNvPr id="9" name="Text Box 8"/>
          <p:cNvSpPr txBox="1">
            <a:spLocks noChangeArrowheads="1"/>
          </p:cNvSpPr>
          <p:nvPr/>
        </p:nvSpPr>
        <p:spPr bwMode="auto">
          <a:xfrm>
            <a:off x="2570389" y="4343401"/>
            <a:ext cx="7051222" cy="1431161"/>
          </a:xfrm>
          <a:prstGeom prst="rect">
            <a:avLst/>
          </a:prstGeom>
          <a:noFill/>
          <a:ln w="9525" algn="ctr">
            <a:noFill/>
            <a:miter lim="800000"/>
            <a:headEnd/>
            <a:tailEnd/>
          </a:ln>
        </p:spPr>
        <p:txBody>
          <a:bodyPr wrap="square" anchor="t" anchorCtr="0">
            <a:spAutoFit/>
          </a:bodyPr>
          <a:lstStyle/>
          <a:p>
            <a:pPr fontAlgn="base">
              <a:spcBef>
                <a:spcPct val="0"/>
              </a:spcBef>
              <a:spcAft>
                <a:spcPts val="900"/>
              </a:spcAft>
            </a:pPr>
            <a:r>
              <a:rPr lang="en-US" dirty="0">
                <a:solidFill>
                  <a:srgbClr val="000000"/>
                </a:solidFill>
                <a:latin typeface="Arial" charset="0"/>
                <a:cs typeface="Arial" charset="0"/>
              </a:rPr>
              <a:t>The new firm maximizes market profit, producing the quantity where </a:t>
            </a:r>
            <a:r>
              <a:rPr lang="en-US" i="1" dirty="0">
                <a:solidFill>
                  <a:srgbClr val="000000"/>
                </a:solidFill>
                <a:latin typeface="Arial" charset="0"/>
                <a:cs typeface="Arial" charset="0"/>
              </a:rPr>
              <a:t>MC = MR</a:t>
            </a:r>
            <a:r>
              <a:rPr lang="en-US" dirty="0">
                <a:solidFill>
                  <a:srgbClr val="000000"/>
                </a:solidFill>
                <a:latin typeface="Arial" charset="0"/>
                <a:cs typeface="Arial" charset="0"/>
              </a:rPr>
              <a:t>.</a:t>
            </a:r>
          </a:p>
          <a:p>
            <a:pPr fontAlgn="base">
              <a:spcBef>
                <a:spcPct val="0"/>
              </a:spcBef>
              <a:spcAft>
                <a:spcPts val="900"/>
              </a:spcAft>
            </a:pPr>
            <a:r>
              <a:rPr lang="en-US" dirty="0">
                <a:solidFill>
                  <a:srgbClr val="000000"/>
                </a:solidFill>
                <a:latin typeface="Arial" charset="0"/>
                <a:cs typeface="Arial" charset="0"/>
              </a:rPr>
              <a:t>This quantity (</a:t>
            </a:r>
            <a:r>
              <a:rPr lang="en-US" i="1" dirty="0">
                <a:solidFill>
                  <a:srgbClr val="000000"/>
                </a:solidFill>
                <a:latin typeface="Arial" charset="0"/>
                <a:cs typeface="Arial" charset="0"/>
              </a:rPr>
              <a:t>Q</a:t>
            </a:r>
            <a:r>
              <a:rPr lang="en-US" i="1" baseline="-25000" dirty="0">
                <a:solidFill>
                  <a:srgbClr val="000000"/>
                </a:solidFill>
                <a:latin typeface="Arial" charset="0"/>
                <a:cs typeface="Arial" charset="0"/>
              </a:rPr>
              <a:t>M</a:t>
            </a:r>
            <a:r>
              <a:rPr lang="en-US" dirty="0">
                <a:solidFill>
                  <a:srgbClr val="000000"/>
                </a:solidFill>
                <a:latin typeface="Arial" charset="0"/>
                <a:cs typeface="Arial" charset="0"/>
              </a:rPr>
              <a:t>) is lower than the competitive quantity (</a:t>
            </a:r>
            <a:r>
              <a:rPr lang="en-US" i="1" dirty="0">
                <a:solidFill>
                  <a:srgbClr val="000000"/>
                </a:solidFill>
                <a:latin typeface="Arial" charset="0"/>
                <a:cs typeface="Arial" charset="0"/>
              </a:rPr>
              <a:t>Q</a:t>
            </a:r>
            <a:r>
              <a:rPr lang="en-US" i="1" baseline="-25000" dirty="0">
                <a:solidFill>
                  <a:srgbClr val="000000"/>
                </a:solidFill>
                <a:latin typeface="Arial" charset="0"/>
                <a:cs typeface="Arial" charset="0"/>
              </a:rPr>
              <a:t>C</a:t>
            </a:r>
            <a:r>
              <a:rPr lang="en-US" dirty="0">
                <a:solidFill>
                  <a:srgbClr val="000000"/>
                </a:solidFill>
                <a:latin typeface="Arial" charset="0"/>
                <a:cs typeface="Arial" charset="0"/>
              </a:rPr>
              <a:t>)… </a:t>
            </a:r>
          </a:p>
          <a:p>
            <a:pPr fontAlgn="base">
              <a:spcBef>
                <a:spcPct val="0"/>
              </a:spcBef>
              <a:spcAft>
                <a:spcPts val="900"/>
              </a:spcAft>
            </a:pPr>
            <a:r>
              <a:rPr lang="en-US" dirty="0">
                <a:solidFill>
                  <a:srgbClr val="000000"/>
                </a:solidFill>
                <a:latin typeface="Arial" charset="0"/>
                <a:cs typeface="Arial" charset="0"/>
              </a:rPr>
              <a:t>… and </a:t>
            </a:r>
            <a:r>
              <a:rPr lang="en-US" i="1" dirty="0">
                <a:solidFill>
                  <a:srgbClr val="000000"/>
                </a:solidFill>
                <a:latin typeface="Arial" charset="0"/>
                <a:cs typeface="Arial" charset="0"/>
              </a:rPr>
              <a:t>P</a:t>
            </a:r>
            <a:r>
              <a:rPr lang="en-US" i="1" baseline="-25000" dirty="0">
                <a:solidFill>
                  <a:srgbClr val="000000"/>
                </a:solidFill>
                <a:latin typeface="Arial" charset="0"/>
                <a:cs typeface="Arial" charset="0"/>
              </a:rPr>
              <a:t>M</a:t>
            </a:r>
            <a:r>
              <a:rPr lang="en-US" dirty="0">
                <a:solidFill>
                  <a:srgbClr val="000000"/>
                </a:solidFill>
                <a:latin typeface="Arial" charset="0"/>
                <a:cs typeface="Arial" charset="0"/>
              </a:rPr>
              <a:t> is higher than the competitive price, </a:t>
            </a:r>
            <a:r>
              <a:rPr lang="en-US" i="1" dirty="0">
                <a:solidFill>
                  <a:srgbClr val="000000"/>
                </a:solidFill>
                <a:latin typeface="Arial" charset="0"/>
                <a:cs typeface="Arial" charset="0"/>
              </a:rPr>
              <a:t>P</a:t>
            </a:r>
            <a:r>
              <a:rPr lang="en-US" i="1" baseline="-25000" dirty="0">
                <a:solidFill>
                  <a:srgbClr val="000000"/>
                </a:solidFill>
                <a:latin typeface="Arial" charset="0"/>
                <a:cs typeface="Arial" charset="0"/>
              </a:rPr>
              <a:t>C</a:t>
            </a:r>
            <a:r>
              <a:rPr lang="en-US" dirty="0">
                <a:solidFill>
                  <a:srgbClr val="000000"/>
                </a:solidFill>
                <a:latin typeface="Arial" charset="0"/>
                <a:cs typeface="Arial" charset="0"/>
              </a:rPr>
              <a:t>.</a:t>
            </a:r>
          </a:p>
        </p:txBody>
      </p:sp>
      <p:pic>
        <p:nvPicPr>
          <p:cNvPr id="8" name="Picture 7" descr="Fig15-4b_PPT8.gif"/>
          <p:cNvPicPr>
            <a:picLocks noChangeAspect="1"/>
          </p:cNvPicPr>
          <p:nvPr/>
        </p:nvPicPr>
        <p:blipFill>
          <a:blip r:embed="rId3" cstate="print"/>
          <a:srcRect/>
          <a:stretch>
            <a:fillRect/>
          </a:stretch>
        </p:blipFill>
        <p:spPr bwMode="auto">
          <a:xfrm>
            <a:off x="5838827" y="1428751"/>
            <a:ext cx="3450431" cy="2386013"/>
          </a:xfrm>
          <a:prstGeom prst="rect">
            <a:avLst/>
          </a:prstGeom>
          <a:noFill/>
          <a:ln w="9525">
            <a:noFill/>
            <a:miter lim="800000"/>
            <a:headEnd/>
            <a:tailEnd/>
          </a:ln>
        </p:spPr>
      </p:pic>
      <p:pic>
        <p:nvPicPr>
          <p:cNvPr id="10" name="Picture 9" descr="Fig15-4a_PPT1.gif"/>
          <p:cNvPicPr>
            <a:picLocks noChangeAspect="1"/>
          </p:cNvPicPr>
          <p:nvPr/>
        </p:nvPicPr>
        <p:blipFill>
          <a:blip r:embed="rId4" cstate="print"/>
          <a:srcRect/>
          <a:stretch>
            <a:fillRect/>
          </a:stretch>
        </p:blipFill>
        <p:spPr bwMode="auto">
          <a:xfrm>
            <a:off x="2952751" y="1428751"/>
            <a:ext cx="2807494" cy="2386013"/>
          </a:xfrm>
          <a:prstGeom prst="rect">
            <a:avLst/>
          </a:prstGeom>
          <a:noFill/>
          <a:ln w="9525">
            <a:noFill/>
            <a:miter lim="800000"/>
            <a:headEnd/>
            <a:tailEnd/>
          </a:ln>
        </p:spPr>
      </p:pic>
      <p:pic>
        <p:nvPicPr>
          <p:cNvPr id="11" name="Picture 10" descr="Fig15-4a_PPT2.gif"/>
          <p:cNvPicPr>
            <a:picLocks noChangeAspect="1"/>
          </p:cNvPicPr>
          <p:nvPr/>
        </p:nvPicPr>
        <p:blipFill>
          <a:blip r:embed="rId5" cstate="print"/>
          <a:srcRect/>
          <a:stretch>
            <a:fillRect/>
          </a:stretch>
        </p:blipFill>
        <p:spPr bwMode="auto">
          <a:xfrm>
            <a:off x="2952751" y="1428751"/>
            <a:ext cx="2807494" cy="2386013"/>
          </a:xfrm>
          <a:prstGeom prst="rect">
            <a:avLst/>
          </a:prstGeom>
          <a:noFill/>
          <a:ln w="9525">
            <a:noFill/>
            <a:miter lim="800000"/>
            <a:headEnd/>
            <a:tailEnd/>
          </a:ln>
        </p:spPr>
      </p:pic>
      <p:pic>
        <p:nvPicPr>
          <p:cNvPr id="12" name="Picture 11" descr="Fig15-4a_PPT3.gif"/>
          <p:cNvPicPr>
            <a:picLocks noChangeAspect="1"/>
          </p:cNvPicPr>
          <p:nvPr/>
        </p:nvPicPr>
        <p:blipFill>
          <a:blip r:embed="rId6" cstate="print"/>
          <a:srcRect/>
          <a:stretch>
            <a:fillRect/>
          </a:stretch>
        </p:blipFill>
        <p:spPr bwMode="auto">
          <a:xfrm>
            <a:off x="2952751" y="1428751"/>
            <a:ext cx="2807494" cy="2386013"/>
          </a:xfrm>
          <a:prstGeom prst="rect">
            <a:avLst/>
          </a:prstGeom>
          <a:noFill/>
          <a:ln w="9525">
            <a:noFill/>
            <a:miter lim="800000"/>
            <a:headEnd/>
            <a:tailEnd/>
          </a:ln>
        </p:spPr>
      </p:pic>
      <p:pic>
        <p:nvPicPr>
          <p:cNvPr id="13" name="Picture 12" descr="Fig15-4a_PPT4.gif"/>
          <p:cNvPicPr>
            <a:picLocks noChangeAspect="1"/>
          </p:cNvPicPr>
          <p:nvPr/>
        </p:nvPicPr>
        <p:blipFill>
          <a:blip r:embed="rId7" cstate="print"/>
          <a:srcRect/>
          <a:stretch>
            <a:fillRect/>
          </a:stretch>
        </p:blipFill>
        <p:spPr bwMode="auto">
          <a:xfrm>
            <a:off x="2952751" y="1428751"/>
            <a:ext cx="2807494" cy="2386013"/>
          </a:xfrm>
          <a:prstGeom prst="rect">
            <a:avLst/>
          </a:prstGeom>
          <a:noFill/>
          <a:ln w="9525">
            <a:noFill/>
            <a:miter lim="800000"/>
            <a:headEnd/>
            <a:tailEnd/>
          </a:ln>
        </p:spPr>
      </p:pic>
      <p:pic>
        <p:nvPicPr>
          <p:cNvPr id="14" name="Picture 13" descr="Fig15-4b_PPT1.gif"/>
          <p:cNvPicPr>
            <a:picLocks noChangeAspect="1"/>
          </p:cNvPicPr>
          <p:nvPr/>
        </p:nvPicPr>
        <p:blipFill>
          <a:blip r:embed="rId8" cstate="print"/>
          <a:srcRect/>
          <a:stretch>
            <a:fillRect/>
          </a:stretch>
        </p:blipFill>
        <p:spPr bwMode="auto">
          <a:xfrm>
            <a:off x="5838827" y="1428751"/>
            <a:ext cx="3450431" cy="2386013"/>
          </a:xfrm>
          <a:prstGeom prst="rect">
            <a:avLst/>
          </a:prstGeom>
          <a:noFill/>
          <a:ln w="9525">
            <a:noFill/>
            <a:miter lim="800000"/>
            <a:headEnd/>
            <a:tailEnd/>
          </a:ln>
        </p:spPr>
      </p:pic>
      <p:pic>
        <p:nvPicPr>
          <p:cNvPr id="15" name="Picture 14" descr="Fig15-4b_PPT2.gif"/>
          <p:cNvPicPr>
            <a:picLocks noChangeAspect="1"/>
          </p:cNvPicPr>
          <p:nvPr/>
        </p:nvPicPr>
        <p:blipFill>
          <a:blip r:embed="rId9" cstate="print"/>
          <a:srcRect/>
          <a:stretch>
            <a:fillRect/>
          </a:stretch>
        </p:blipFill>
        <p:spPr bwMode="auto">
          <a:xfrm>
            <a:off x="5838827" y="1428751"/>
            <a:ext cx="3450431" cy="2386013"/>
          </a:xfrm>
          <a:prstGeom prst="rect">
            <a:avLst/>
          </a:prstGeom>
          <a:noFill/>
          <a:ln w="9525">
            <a:noFill/>
            <a:miter lim="800000"/>
            <a:headEnd/>
            <a:tailEnd/>
          </a:ln>
        </p:spPr>
      </p:pic>
      <p:pic>
        <p:nvPicPr>
          <p:cNvPr id="16" name="Picture 15" descr="Fig15-4b_PPT3.gif"/>
          <p:cNvPicPr>
            <a:picLocks noChangeAspect="1"/>
          </p:cNvPicPr>
          <p:nvPr/>
        </p:nvPicPr>
        <p:blipFill>
          <a:blip r:embed="rId10" cstate="print"/>
          <a:srcRect/>
          <a:stretch>
            <a:fillRect/>
          </a:stretch>
        </p:blipFill>
        <p:spPr bwMode="auto">
          <a:xfrm>
            <a:off x="5838827" y="1428751"/>
            <a:ext cx="3450431" cy="2386013"/>
          </a:xfrm>
          <a:prstGeom prst="rect">
            <a:avLst/>
          </a:prstGeom>
          <a:noFill/>
          <a:ln w="9525">
            <a:noFill/>
            <a:miter lim="800000"/>
            <a:headEnd/>
            <a:tailEnd/>
          </a:ln>
        </p:spPr>
      </p:pic>
      <p:pic>
        <p:nvPicPr>
          <p:cNvPr id="17" name="Picture 16" descr="Fig15-4b_PPT4.gif"/>
          <p:cNvPicPr>
            <a:picLocks noChangeAspect="1"/>
          </p:cNvPicPr>
          <p:nvPr/>
        </p:nvPicPr>
        <p:blipFill>
          <a:blip r:embed="rId11" cstate="print"/>
          <a:srcRect/>
          <a:stretch>
            <a:fillRect/>
          </a:stretch>
        </p:blipFill>
        <p:spPr bwMode="auto">
          <a:xfrm>
            <a:off x="5838827" y="1428751"/>
            <a:ext cx="3450431" cy="2386013"/>
          </a:xfrm>
          <a:prstGeom prst="rect">
            <a:avLst/>
          </a:prstGeom>
          <a:noFill/>
          <a:ln w="9525">
            <a:noFill/>
            <a:miter lim="800000"/>
            <a:headEnd/>
            <a:tailEnd/>
          </a:ln>
        </p:spPr>
      </p:pic>
      <p:pic>
        <p:nvPicPr>
          <p:cNvPr id="18" name="Picture 17" descr="Fig15-4b_PPT5.gif"/>
          <p:cNvPicPr>
            <a:picLocks noChangeAspect="1"/>
          </p:cNvPicPr>
          <p:nvPr/>
        </p:nvPicPr>
        <p:blipFill>
          <a:blip r:embed="rId12" cstate="print"/>
          <a:srcRect/>
          <a:stretch>
            <a:fillRect/>
          </a:stretch>
        </p:blipFill>
        <p:spPr bwMode="auto">
          <a:xfrm>
            <a:off x="5838827" y="1428751"/>
            <a:ext cx="3450431" cy="2386013"/>
          </a:xfrm>
          <a:prstGeom prst="rect">
            <a:avLst/>
          </a:prstGeom>
          <a:noFill/>
          <a:ln w="9525">
            <a:noFill/>
            <a:miter lim="800000"/>
            <a:headEnd/>
            <a:tailEnd/>
          </a:ln>
        </p:spPr>
      </p:pic>
      <p:pic>
        <p:nvPicPr>
          <p:cNvPr id="19" name="Picture 18" descr="Fig15-4b_PPT6.gif"/>
          <p:cNvPicPr>
            <a:picLocks noChangeAspect="1"/>
          </p:cNvPicPr>
          <p:nvPr/>
        </p:nvPicPr>
        <p:blipFill>
          <a:blip r:embed="rId13" cstate="print"/>
          <a:srcRect/>
          <a:stretch>
            <a:fillRect/>
          </a:stretch>
        </p:blipFill>
        <p:spPr bwMode="auto">
          <a:xfrm>
            <a:off x="5838826" y="1428751"/>
            <a:ext cx="3457575" cy="2386013"/>
          </a:xfrm>
          <a:prstGeom prst="rect">
            <a:avLst/>
          </a:prstGeom>
          <a:noFill/>
          <a:ln w="9525">
            <a:noFill/>
            <a:miter lim="800000"/>
            <a:headEnd/>
            <a:tailEnd/>
          </a:ln>
        </p:spPr>
      </p:pic>
      <p:pic>
        <p:nvPicPr>
          <p:cNvPr id="20" name="Picture 19" descr="Fig15-4b_PPT7.gif"/>
          <p:cNvPicPr>
            <a:picLocks noChangeAspect="1"/>
          </p:cNvPicPr>
          <p:nvPr/>
        </p:nvPicPr>
        <p:blipFill>
          <a:blip r:embed="rId14" cstate="print"/>
          <a:srcRect/>
          <a:stretch>
            <a:fillRect/>
          </a:stretch>
        </p:blipFill>
        <p:spPr bwMode="auto">
          <a:xfrm>
            <a:off x="5838827" y="1428751"/>
            <a:ext cx="3450431" cy="2386013"/>
          </a:xfrm>
          <a:prstGeom prst="rect">
            <a:avLst/>
          </a:prstGeom>
          <a:noFill/>
          <a:ln w="9525">
            <a:noFill/>
            <a:miter lim="800000"/>
            <a:headEnd/>
            <a:tailEnd/>
          </a:ln>
        </p:spPr>
      </p:pic>
      <p:pic>
        <p:nvPicPr>
          <p:cNvPr id="21" name="Picture 20" descr="Fig15-4b_PPT9.gif"/>
          <p:cNvPicPr>
            <a:picLocks noChangeAspect="1"/>
          </p:cNvPicPr>
          <p:nvPr/>
        </p:nvPicPr>
        <p:blipFill>
          <a:blip r:embed="rId15" cstate="print"/>
          <a:srcRect/>
          <a:stretch>
            <a:fillRect/>
          </a:stretch>
        </p:blipFill>
        <p:spPr bwMode="auto">
          <a:xfrm>
            <a:off x="5838827" y="1428751"/>
            <a:ext cx="3450431" cy="238601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50817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Inefficiency of Monopoly</a:t>
            </a:r>
          </a:p>
        </p:txBody>
      </p:sp>
      <p:sp>
        <p:nvSpPr>
          <p:cNvPr id="6" name="Text Box 19"/>
          <p:cNvSpPr txBox="1">
            <a:spLocks noChangeArrowheads="1"/>
          </p:cNvSpPr>
          <p:nvPr/>
        </p:nvSpPr>
        <p:spPr bwMode="auto">
          <a:xfrm>
            <a:off x="1097280" y="1845468"/>
            <a:ext cx="4476205" cy="3162404"/>
          </a:xfrm>
          <a:prstGeom prst="rect">
            <a:avLst/>
          </a:prstGeom>
          <a:noFill/>
          <a:ln w="9525" algn="ctr">
            <a:noFill/>
            <a:miter lim="800000"/>
            <a:headEnd/>
            <a:tailEnd/>
          </a:ln>
        </p:spPr>
        <p:txBody>
          <a:bodyPr wrap="square" anchor="t" anchorCtr="0">
            <a:spAutoFit/>
          </a:bodyPr>
          <a:lstStyle/>
          <a:p>
            <a:pPr fontAlgn="base">
              <a:spcBef>
                <a:spcPct val="0"/>
              </a:spcBef>
              <a:spcAft>
                <a:spcPts val="900"/>
              </a:spcAft>
            </a:pPr>
            <a:r>
              <a:rPr lang="en-US" dirty="0">
                <a:solidFill>
                  <a:srgbClr val="000000"/>
                </a:solidFill>
                <a:latin typeface="Arial" charset="0"/>
                <a:cs typeface="Arial" charset="0"/>
              </a:rPr>
              <a:t>With the higher monopoly price, CS decreases by  </a:t>
            </a:r>
            <a:r>
              <a:rPr lang="en-US" i="1" dirty="0">
                <a:solidFill>
                  <a:srgbClr val="000000"/>
                </a:solidFill>
                <a:latin typeface="Arial" charset="0"/>
                <a:cs typeface="Arial" charset="0"/>
              </a:rPr>
              <a:t>A</a:t>
            </a:r>
            <a:r>
              <a:rPr lang="en-US" dirty="0">
                <a:solidFill>
                  <a:srgbClr val="000000"/>
                </a:solidFill>
                <a:latin typeface="Arial" charset="0"/>
                <a:cs typeface="Arial" charset="0"/>
              </a:rPr>
              <a:t>+</a:t>
            </a:r>
            <a:r>
              <a:rPr lang="en-US" i="1" dirty="0">
                <a:solidFill>
                  <a:srgbClr val="000000"/>
                </a:solidFill>
                <a:latin typeface="Arial" charset="0"/>
                <a:cs typeface="Arial" charset="0"/>
              </a:rPr>
              <a:t>B</a:t>
            </a:r>
            <a:r>
              <a:rPr lang="en-US" dirty="0">
                <a:solidFill>
                  <a:srgbClr val="000000"/>
                </a:solidFill>
                <a:latin typeface="Arial" charset="0"/>
                <a:cs typeface="Arial" charset="0"/>
              </a:rPr>
              <a:t>.</a:t>
            </a:r>
          </a:p>
          <a:p>
            <a:pPr fontAlgn="base">
              <a:spcBef>
                <a:spcPct val="0"/>
              </a:spcBef>
              <a:spcAft>
                <a:spcPts val="900"/>
              </a:spcAft>
            </a:pPr>
            <a:endParaRPr lang="en-US" dirty="0">
              <a:solidFill>
                <a:srgbClr val="000000"/>
              </a:solidFill>
              <a:latin typeface="Arial" charset="0"/>
              <a:cs typeface="Arial" charset="0"/>
            </a:endParaRPr>
          </a:p>
          <a:p>
            <a:pPr fontAlgn="base">
              <a:spcBef>
                <a:spcPct val="0"/>
              </a:spcBef>
              <a:spcAft>
                <a:spcPts val="900"/>
              </a:spcAft>
            </a:pPr>
            <a:r>
              <a:rPr lang="en-US" dirty="0">
                <a:solidFill>
                  <a:srgbClr val="000000"/>
                </a:solidFill>
                <a:latin typeface="Arial" charset="0"/>
                <a:cs typeface="Arial" charset="0"/>
              </a:rPr>
              <a:t>PS falls by </a:t>
            </a:r>
            <a:r>
              <a:rPr lang="en-US" i="1" dirty="0">
                <a:solidFill>
                  <a:srgbClr val="000000"/>
                </a:solidFill>
                <a:latin typeface="Arial" charset="0"/>
                <a:cs typeface="Arial" charset="0"/>
              </a:rPr>
              <a:t>C</a:t>
            </a:r>
            <a:r>
              <a:rPr lang="en-US" dirty="0">
                <a:solidFill>
                  <a:srgbClr val="000000"/>
                </a:solidFill>
                <a:latin typeface="Arial" charset="0"/>
                <a:cs typeface="Arial" charset="0"/>
              </a:rPr>
              <a:t>, but rises by </a:t>
            </a:r>
            <a:r>
              <a:rPr lang="en-US" i="1" dirty="0">
                <a:solidFill>
                  <a:srgbClr val="000000"/>
                </a:solidFill>
                <a:latin typeface="Arial" charset="0"/>
                <a:cs typeface="Arial" charset="0"/>
              </a:rPr>
              <a:t>A</a:t>
            </a:r>
            <a:r>
              <a:rPr lang="en-US" dirty="0">
                <a:solidFill>
                  <a:srgbClr val="000000"/>
                </a:solidFill>
                <a:latin typeface="Arial" charset="0"/>
                <a:cs typeface="Arial" charset="0"/>
              </a:rPr>
              <a:t>; an overall increase.</a:t>
            </a:r>
          </a:p>
          <a:p>
            <a:pPr fontAlgn="base">
              <a:spcBef>
                <a:spcPct val="0"/>
              </a:spcBef>
              <a:spcAft>
                <a:spcPts val="900"/>
              </a:spcAft>
            </a:pPr>
            <a:r>
              <a:rPr lang="en-US" dirty="0">
                <a:solidFill>
                  <a:srgbClr val="000000"/>
                </a:solidFill>
                <a:latin typeface="Arial" charset="0"/>
                <a:cs typeface="Arial" charset="0"/>
              </a:rPr>
              <a:t>Area </a:t>
            </a:r>
            <a:r>
              <a:rPr lang="en-US" i="1" dirty="0">
                <a:solidFill>
                  <a:srgbClr val="000000"/>
                </a:solidFill>
                <a:latin typeface="Arial" charset="0"/>
                <a:cs typeface="Arial" charset="0"/>
              </a:rPr>
              <a:t>A</a:t>
            </a:r>
            <a:r>
              <a:rPr lang="en-US" dirty="0">
                <a:solidFill>
                  <a:srgbClr val="000000"/>
                </a:solidFill>
                <a:latin typeface="Arial" charset="0"/>
                <a:cs typeface="Arial" charset="0"/>
              </a:rPr>
              <a:t> is a transfer of surplus.</a:t>
            </a:r>
          </a:p>
          <a:p>
            <a:pPr fontAlgn="base">
              <a:spcBef>
                <a:spcPct val="0"/>
              </a:spcBef>
              <a:spcAft>
                <a:spcPts val="900"/>
              </a:spcAft>
            </a:pPr>
            <a:endParaRPr lang="en-US" dirty="0">
              <a:solidFill>
                <a:srgbClr val="000000"/>
              </a:solidFill>
              <a:latin typeface="Arial" charset="0"/>
              <a:cs typeface="Arial" charset="0"/>
            </a:endParaRPr>
          </a:p>
          <a:p>
            <a:pPr fontAlgn="base">
              <a:spcBef>
                <a:spcPct val="0"/>
              </a:spcBef>
              <a:spcAft>
                <a:spcPts val="900"/>
              </a:spcAft>
            </a:pPr>
            <a:r>
              <a:rPr lang="en-US" dirty="0">
                <a:solidFill>
                  <a:srgbClr val="000000"/>
                </a:solidFill>
                <a:latin typeface="Arial" charset="0"/>
                <a:cs typeface="Arial" charset="0"/>
              </a:rPr>
              <a:t>But areas </a:t>
            </a:r>
            <a:r>
              <a:rPr lang="en-US" i="1" dirty="0">
                <a:solidFill>
                  <a:srgbClr val="000000"/>
                </a:solidFill>
                <a:latin typeface="Arial" charset="0"/>
                <a:cs typeface="Arial" charset="0"/>
              </a:rPr>
              <a:t>B </a:t>
            </a:r>
            <a:r>
              <a:rPr lang="en-US" dirty="0">
                <a:solidFill>
                  <a:srgbClr val="000000"/>
                </a:solidFill>
                <a:latin typeface="Arial" charset="0"/>
                <a:cs typeface="Arial" charset="0"/>
              </a:rPr>
              <a:t>and </a:t>
            </a:r>
            <a:r>
              <a:rPr lang="en-US" i="1" dirty="0">
                <a:solidFill>
                  <a:srgbClr val="000000"/>
                </a:solidFill>
                <a:latin typeface="Arial" charset="0"/>
                <a:cs typeface="Arial" charset="0"/>
              </a:rPr>
              <a:t>C</a:t>
            </a:r>
            <a:r>
              <a:rPr lang="en-US" dirty="0">
                <a:solidFill>
                  <a:srgbClr val="000000"/>
                </a:solidFill>
                <a:latin typeface="Arial" charset="0"/>
                <a:cs typeface="Arial" charset="0"/>
              </a:rPr>
              <a:t> are lost surpluses: deadweight loss.</a:t>
            </a:r>
          </a:p>
        </p:txBody>
      </p:sp>
      <p:pic>
        <p:nvPicPr>
          <p:cNvPr id="5" name="C" descr="Fig14-5-7"/>
          <p:cNvPicPr>
            <a:picLocks noChangeAspect="1" noChangeArrowheads="1"/>
          </p:cNvPicPr>
          <p:nvPr/>
        </p:nvPicPr>
        <p:blipFill rotWithShape="1">
          <a:blip r:embed="rId4" cstate="print"/>
          <a:srcRect t="48306"/>
          <a:stretch/>
        </p:blipFill>
        <p:spPr bwMode="auto">
          <a:xfrm>
            <a:off x="5360195" y="3522720"/>
            <a:ext cx="4164806" cy="1816894"/>
          </a:xfrm>
          <a:prstGeom prst="rect">
            <a:avLst/>
          </a:prstGeom>
          <a:noFill/>
          <a:ln w="9525">
            <a:noFill/>
            <a:miter lim="800000"/>
            <a:headEnd/>
            <a:tailEnd/>
          </a:ln>
        </p:spPr>
      </p:pic>
      <p:pic>
        <p:nvPicPr>
          <p:cNvPr id="7" name="B" descr="Fig14-5-7"/>
          <p:cNvPicPr>
            <a:picLocks noChangeAspect="1" noChangeArrowheads="1"/>
          </p:cNvPicPr>
          <p:nvPr/>
        </p:nvPicPr>
        <p:blipFill rotWithShape="1">
          <a:blip r:embed="rId4" cstate="print"/>
          <a:srcRect b="52304"/>
          <a:stretch/>
        </p:blipFill>
        <p:spPr bwMode="auto">
          <a:xfrm>
            <a:off x="5360194" y="1845469"/>
            <a:ext cx="4164806" cy="1676400"/>
          </a:xfrm>
          <a:prstGeom prst="rect">
            <a:avLst/>
          </a:prstGeom>
          <a:noFill/>
          <a:ln w="9525">
            <a:noFill/>
            <a:miter lim="800000"/>
            <a:headEnd/>
            <a:tailEnd/>
          </a:ln>
        </p:spPr>
      </p:pic>
      <p:pic>
        <p:nvPicPr>
          <p:cNvPr id="8" name="A" descr="Fig14-5-6"/>
          <p:cNvPicPr>
            <a:picLocks noChangeAspect="1" noChangeArrowheads="1"/>
          </p:cNvPicPr>
          <p:nvPr/>
        </p:nvPicPr>
        <p:blipFill>
          <a:blip r:embed="rId5" cstate="print"/>
          <a:srcRect/>
          <a:stretch>
            <a:fillRect/>
          </a:stretch>
        </p:blipFill>
        <p:spPr bwMode="auto">
          <a:xfrm>
            <a:off x="5360195" y="1827611"/>
            <a:ext cx="4164806" cy="3514725"/>
          </a:xfrm>
          <a:prstGeom prst="rect">
            <a:avLst/>
          </a:prstGeom>
          <a:noFill/>
          <a:ln w="9525">
            <a:noFill/>
            <a:miter lim="800000"/>
            <a:headEnd/>
            <a:tailEnd/>
          </a:ln>
        </p:spPr>
      </p:pic>
      <p:pic>
        <p:nvPicPr>
          <p:cNvPr id="9" name="Picture 12" descr="Fig14-5-1"/>
          <p:cNvPicPr>
            <a:picLocks noChangeAspect="1" noChangeArrowheads="1"/>
          </p:cNvPicPr>
          <p:nvPr/>
        </p:nvPicPr>
        <p:blipFill>
          <a:blip r:embed="rId6" cstate="print"/>
          <a:srcRect/>
          <a:stretch>
            <a:fillRect/>
          </a:stretch>
        </p:blipFill>
        <p:spPr bwMode="auto">
          <a:xfrm>
            <a:off x="5360195" y="1827611"/>
            <a:ext cx="4164806" cy="3514725"/>
          </a:xfrm>
          <a:prstGeom prst="rect">
            <a:avLst/>
          </a:prstGeom>
          <a:noFill/>
          <a:ln w="9525">
            <a:noFill/>
            <a:miter lim="800000"/>
            <a:headEnd/>
            <a:tailEnd/>
          </a:ln>
        </p:spPr>
      </p:pic>
      <p:pic>
        <p:nvPicPr>
          <p:cNvPr id="10" name="Picture 13" descr="Fig14-5-2"/>
          <p:cNvPicPr>
            <a:picLocks noChangeAspect="1" noChangeArrowheads="1"/>
          </p:cNvPicPr>
          <p:nvPr/>
        </p:nvPicPr>
        <p:blipFill>
          <a:blip r:embed="rId7" cstate="print"/>
          <a:srcRect/>
          <a:stretch>
            <a:fillRect/>
          </a:stretch>
        </p:blipFill>
        <p:spPr bwMode="auto">
          <a:xfrm>
            <a:off x="5360195" y="1827611"/>
            <a:ext cx="4164806" cy="3514725"/>
          </a:xfrm>
          <a:prstGeom prst="rect">
            <a:avLst/>
          </a:prstGeom>
          <a:noFill/>
          <a:ln w="9525">
            <a:noFill/>
            <a:miter lim="800000"/>
            <a:headEnd/>
            <a:tailEnd/>
          </a:ln>
        </p:spPr>
      </p:pic>
      <p:pic>
        <p:nvPicPr>
          <p:cNvPr id="11" name="Picture 14" descr="Fig14-5-3"/>
          <p:cNvPicPr>
            <a:picLocks noChangeAspect="1" noChangeArrowheads="1"/>
          </p:cNvPicPr>
          <p:nvPr/>
        </p:nvPicPr>
        <p:blipFill>
          <a:blip r:embed="rId8" cstate="print"/>
          <a:srcRect/>
          <a:stretch>
            <a:fillRect/>
          </a:stretch>
        </p:blipFill>
        <p:spPr bwMode="auto">
          <a:xfrm>
            <a:off x="5360195" y="1827611"/>
            <a:ext cx="4164806" cy="3514725"/>
          </a:xfrm>
          <a:prstGeom prst="rect">
            <a:avLst/>
          </a:prstGeom>
          <a:noFill/>
          <a:ln w="9525">
            <a:noFill/>
            <a:miter lim="800000"/>
            <a:headEnd/>
            <a:tailEnd/>
          </a:ln>
        </p:spPr>
      </p:pic>
      <p:pic>
        <p:nvPicPr>
          <p:cNvPr id="12" name="Picture 15" descr="Fig14-5-4"/>
          <p:cNvPicPr>
            <a:picLocks noChangeAspect="1" noChangeArrowheads="1"/>
          </p:cNvPicPr>
          <p:nvPr/>
        </p:nvPicPr>
        <p:blipFill>
          <a:blip r:embed="rId9" cstate="print"/>
          <a:srcRect/>
          <a:stretch>
            <a:fillRect/>
          </a:stretch>
        </p:blipFill>
        <p:spPr bwMode="auto">
          <a:xfrm>
            <a:off x="5360195" y="1827611"/>
            <a:ext cx="4164806" cy="3514725"/>
          </a:xfrm>
          <a:prstGeom prst="rect">
            <a:avLst/>
          </a:prstGeom>
          <a:noFill/>
          <a:ln w="9525">
            <a:noFill/>
            <a:miter lim="800000"/>
            <a:headEnd/>
            <a:tailEnd/>
          </a:ln>
        </p:spPr>
      </p:pic>
      <p:pic>
        <p:nvPicPr>
          <p:cNvPr id="13" name="Picture 18" descr="Fig14-5-6a"/>
          <p:cNvPicPr>
            <a:picLocks noChangeAspect="1" noChangeArrowheads="1"/>
          </p:cNvPicPr>
          <p:nvPr/>
        </p:nvPicPr>
        <p:blipFill>
          <a:blip r:embed="rId10" cstate="print"/>
          <a:srcRect/>
          <a:stretch>
            <a:fillRect/>
          </a:stretch>
        </p:blipFill>
        <p:spPr bwMode="auto">
          <a:xfrm>
            <a:off x="5360195" y="1827611"/>
            <a:ext cx="4164806" cy="3514725"/>
          </a:xfrm>
          <a:prstGeom prst="rect">
            <a:avLst/>
          </a:prstGeom>
          <a:noFill/>
          <a:ln w="9525">
            <a:noFill/>
            <a:miter lim="800000"/>
            <a:headEnd/>
            <a:tailEnd/>
          </a:ln>
        </p:spPr>
      </p:pic>
      <p:pic>
        <p:nvPicPr>
          <p:cNvPr id="14" name="Picture 20" descr="Fig14-5-7a"/>
          <p:cNvPicPr>
            <a:picLocks noChangeAspect="1" noChangeArrowheads="1"/>
          </p:cNvPicPr>
          <p:nvPr/>
        </p:nvPicPr>
        <p:blipFill>
          <a:blip r:embed="rId11" cstate="print"/>
          <a:srcRect/>
          <a:stretch>
            <a:fillRect/>
          </a:stretch>
        </p:blipFill>
        <p:spPr bwMode="auto">
          <a:xfrm>
            <a:off x="5360195" y="1827611"/>
            <a:ext cx="4164806" cy="351472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89659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xEl>
                                              <p:pRg st="5" end="5"/>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101272" y="837973"/>
            <a:ext cx="10464800" cy="1143000"/>
          </a:xfrm>
        </p:spPr>
        <p:txBody>
          <a:bodyPr>
            <a:noAutofit/>
          </a:bodyPr>
          <a:lstStyle/>
          <a:p>
            <a:r>
              <a:rPr lang="en-US" sz="2800" dirty="0" smtClean="0"/>
              <a:t>If marginal revenue for a firm slopes downward, which of the following is true?</a:t>
            </a:r>
            <a:endParaRPr lang="en-US" sz="2800" dirty="0"/>
          </a:p>
        </p:txBody>
      </p:sp>
      <p:sp>
        <p:nvSpPr>
          <p:cNvPr id="3" name="TPAnswers"/>
          <p:cNvSpPr>
            <a:spLocks noGrp="1"/>
          </p:cNvSpPr>
          <p:nvPr>
            <p:ph type="body" idx="1"/>
            <p:custDataLst>
              <p:tags r:id="rId2"/>
            </p:custDataLst>
          </p:nvPr>
        </p:nvSpPr>
        <p:spPr>
          <a:xfrm>
            <a:off x="1333500" y="2511879"/>
            <a:ext cx="7848600" cy="3763963"/>
          </a:xfrm>
        </p:spPr>
        <p:txBody>
          <a:bodyPr/>
          <a:lstStyle/>
          <a:p>
            <a:r>
              <a:rPr lang="en-US" dirty="0" smtClean="0"/>
              <a:t>The firm must cut the price of all items sold to sell a larger quantity.</a:t>
            </a:r>
          </a:p>
          <a:p>
            <a:r>
              <a:rPr lang="en-US" dirty="0" smtClean="0"/>
              <a:t>The firm must cut the price of additional items in order to sell more than they have already sold.</a:t>
            </a:r>
          </a:p>
          <a:p>
            <a:r>
              <a:rPr lang="en-US" dirty="0" smtClean="0"/>
              <a:t>The firm is unable to adjust price in order to adjust quantity sold.</a:t>
            </a:r>
          </a:p>
          <a:p>
            <a:r>
              <a:rPr lang="en-US" dirty="0"/>
              <a:t>The firm must increase the price to sell a larger quantity.</a:t>
            </a:r>
          </a:p>
          <a:p>
            <a:pPr marL="0" indent="0">
              <a:buNone/>
            </a:pPr>
            <a:endParaRPr lang="en-US" dirty="0" smtClean="0"/>
          </a:p>
          <a:p>
            <a:endParaRPr lang="en-US" dirty="0"/>
          </a:p>
          <a:p>
            <a:pPr marL="465138" lvl="1" indent="-465138">
              <a:buFontTx/>
              <a:buAutoNum type="alphaLcPeriod"/>
            </a:pPr>
            <a:endParaRPr lang="en-US" sz="2400" dirty="0"/>
          </a:p>
        </p:txBody>
      </p:sp>
    </p:spTree>
    <p:custDataLst>
      <p:tags r:id="rId1"/>
    </p:custDataLst>
    <p:extLst>
      <p:ext uri="{BB962C8B-B14F-4D97-AF65-F5344CB8AC3E}">
        <p14:creationId xmlns:p14="http://schemas.microsoft.com/office/powerpoint/2010/main" val="12904230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101272" y="837973"/>
            <a:ext cx="10464800" cy="1143000"/>
          </a:xfrm>
        </p:spPr>
        <p:txBody>
          <a:bodyPr>
            <a:noAutofit/>
          </a:bodyPr>
          <a:lstStyle/>
          <a:p>
            <a:r>
              <a:rPr lang="en-US" sz="2800" dirty="0" smtClean="0"/>
              <a:t>If marginal revenue for a firm slopes downward, which of the following is true?</a:t>
            </a:r>
            <a:endParaRPr lang="en-US" sz="2800" dirty="0"/>
          </a:p>
        </p:txBody>
      </p:sp>
      <p:sp>
        <p:nvSpPr>
          <p:cNvPr id="3" name="TPAnswers"/>
          <p:cNvSpPr>
            <a:spLocks noGrp="1"/>
          </p:cNvSpPr>
          <p:nvPr>
            <p:ph type="body" idx="1"/>
            <p:custDataLst>
              <p:tags r:id="rId2"/>
            </p:custDataLst>
          </p:nvPr>
        </p:nvSpPr>
        <p:spPr>
          <a:xfrm>
            <a:off x="1333500" y="2511879"/>
            <a:ext cx="7848600" cy="3763963"/>
          </a:xfrm>
        </p:spPr>
        <p:txBody>
          <a:bodyPr/>
          <a:lstStyle/>
          <a:p>
            <a:r>
              <a:rPr lang="en-US" dirty="0" smtClean="0">
                <a:solidFill>
                  <a:srgbClr val="FF0000"/>
                </a:solidFill>
              </a:rPr>
              <a:t>The firm must cut the price of all items sold to sell a larger quantity.</a:t>
            </a:r>
          </a:p>
          <a:p>
            <a:r>
              <a:rPr lang="en-US" dirty="0" smtClean="0"/>
              <a:t>The firm must cut the price of additional items in order to sell more than they have already sold.</a:t>
            </a:r>
          </a:p>
          <a:p>
            <a:r>
              <a:rPr lang="en-US" dirty="0" smtClean="0"/>
              <a:t>The firm is unable to adjust price in order to adjust quantity sold.</a:t>
            </a:r>
          </a:p>
          <a:p>
            <a:r>
              <a:rPr lang="en-US" dirty="0"/>
              <a:t>The firm must increase the price to sell a larger quantity.</a:t>
            </a:r>
          </a:p>
          <a:p>
            <a:pPr marL="0" indent="0">
              <a:buNone/>
            </a:pPr>
            <a:endParaRPr lang="en-US" dirty="0" smtClean="0"/>
          </a:p>
          <a:p>
            <a:endParaRPr lang="en-US" dirty="0"/>
          </a:p>
          <a:p>
            <a:pPr marL="465138" lvl="1" indent="-465138">
              <a:buFontTx/>
              <a:buAutoNum type="alphaLcPeriod"/>
            </a:pPr>
            <a:endParaRPr lang="en-US" sz="2400" dirty="0"/>
          </a:p>
        </p:txBody>
      </p:sp>
    </p:spTree>
    <p:custDataLst>
      <p:tags r:id="rId1"/>
    </p:custDataLst>
    <p:extLst>
      <p:ext uri="{BB962C8B-B14F-4D97-AF65-F5344CB8AC3E}">
        <p14:creationId xmlns:p14="http://schemas.microsoft.com/office/powerpoint/2010/main" val="3573683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p:txBody>
          <a:bodyPr>
            <a:normAutofit/>
          </a:bodyPr>
          <a:lstStyle/>
          <a:p>
            <a:r>
              <a:rPr lang="en-US" dirty="0"/>
              <a:t>Which point shows the price and output for a monopoly?</a:t>
            </a:r>
          </a:p>
        </p:txBody>
      </p:sp>
      <p:sp>
        <p:nvSpPr>
          <p:cNvPr id="3" name="TPAnswers"/>
          <p:cNvSpPr>
            <a:spLocks noGrp="1"/>
          </p:cNvSpPr>
          <p:nvPr>
            <p:ph type="body" idx="1"/>
            <p:custDataLst>
              <p:tags r:id="rId2"/>
            </p:custDataLst>
          </p:nvPr>
        </p:nvSpPr>
        <p:spPr>
          <a:xfrm>
            <a:off x="2362200" y="4800600"/>
            <a:ext cx="7848600" cy="2057400"/>
          </a:xfrm>
        </p:spPr>
        <p:txBody>
          <a:bodyPr/>
          <a:lstStyle/>
          <a:p>
            <a:r>
              <a:rPr lang="en-US" dirty="0"/>
              <a:t>A</a:t>
            </a:r>
          </a:p>
          <a:p>
            <a:r>
              <a:rPr lang="en-US" dirty="0"/>
              <a:t>B</a:t>
            </a:r>
          </a:p>
          <a:p>
            <a:r>
              <a:rPr lang="en-US" dirty="0"/>
              <a:t>C</a:t>
            </a:r>
          </a:p>
          <a:p>
            <a:r>
              <a:rPr lang="en-US" dirty="0"/>
              <a:t>None of the above.</a:t>
            </a:r>
          </a:p>
        </p:txBody>
      </p:sp>
      <p:pic>
        <p:nvPicPr>
          <p:cNvPr id="6" name="Picture 6" descr="OSG_fig14_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8764" y="1744664"/>
            <a:ext cx="4084637"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6330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p:txBody>
          <a:bodyPr>
            <a:normAutofit/>
          </a:bodyPr>
          <a:lstStyle/>
          <a:p>
            <a:r>
              <a:rPr lang="en-US" dirty="0" smtClean="0"/>
              <a:t>Which point shows the price and output for a monopoly?</a:t>
            </a:r>
            <a:endParaRPr lang="en-US" dirty="0"/>
          </a:p>
        </p:txBody>
      </p:sp>
      <p:sp>
        <p:nvSpPr>
          <p:cNvPr id="3" name="TPAnswers"/>
          <p:cNvSpPr>
            <a:spLocks noGrp="1"/>
          </p:cNvSpPr>
          <p:nvPr>
            <p:ph type="body" idx="1"/>
            <p:custDataLst>
              <p:tags r:id="rId2"/>
            </p:custDataLst>
          </p:nvPr>
        </p:nvSpPr>
        <p:spPr>
          <a:xfrm>
            <a:off x="2362200" y="4800600"/>
            <a:ext cx="7848600" cy="2057400"/>
          </a:xfrm>
        </p:spPr>
        <p:txBody>
          <a:bodyPr/>
          <a:lstStyle/>
          <a:p>
            <a:pPr marL="0" indent="0">
              <a:buNone/>
            </a:pPr>
            <a:r>
              <a:rPr lang="en-US" dirty="0"/>
              <a:t>b. B</a:t>
            </a:r>
          </a:p>
        </p:txBody>
      </p:sp>
      <p:pic>
        <p:nvPicPr>
          <p:cNvPr id="6" name="Picture 6" descr="OSG_fig14_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8764" y="1744664"/>
            <a:ext cx="4084637"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63528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045029" y="226512"/>
            <a:ext cx="9165771" cy="1143000"/>
          </a:xfrm>
        </p:spPr>
        <p:txBody>
          <a:bodyPr>
            <a:noAutofit/>
          </a:bodyPr>
          <a:lstStyle/>
          <a:p>
            <a:r>
              <a:rPr lang="en-US" sz="3200" dirty="0"/>
              <a:t>Calculate the profits of a monopoly facing demand </a:t>
            </a:r>
            <a:r>
              <a:rPr lang="en-US" sz="3200" dirty="0" err="1"/>
              <a:t>Qd</a:t>
            </a:r>
            <a:r>
              <a:rPr lang="en-US" sz="3200" dirty="0"/>
              <a:t>=100-p (MR=100-2Q) and MC=AC=4 (TC=4Q).</a:t>
            </a:r>
          </a:p>
        </p:txBody>
      </p:sp>
      <p:cxnSp>
        <p:nvCxnSpPr>
          <p:cNvPr id="5" name="Straight Arrow Connector 4"/>
          <p:cNvCxnSpPr/>
          <p:nvPr/>
        </p:nvCxnSpPr>
        <p:spPr bwMode="auto">
          <a:xfrm flipV="1">
            <a:off x="3581400" y="2103438"/>
            <a:ext cx="0" cy="284956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p:cNvCxnSpPr/>
          <p:nvPr/>
        </p:nvCxnSpPr>
        <p:spPr bwMode="auto">
          <a:xfrm>
            <a:off x="3581400" y="4953000"/>
            <a:ext cx="4495800" cy="0"/>
          </a:xfrm>
          <a:prstGeom prst="straightConnector1">
            <a:avLst/>
          </a:prstGeom>
          <a:noFill/>
          <a:ln w="9525" cap="flat" cmpd="sng" algn="ctr">
            <a:solidFill>
              <a:schemeClr val="tx1"/>
            </a:solidFill>
            <a:prstDash val="solid"/>
            <a:round/>
            <a:headEnd type="none" w="med" len="med"/>
            <a:tailEnd type="triangle"/>
          </a:ln>
          <a:effectLst/>
        </p:spPr>
      </p:cxnSp>
      <p:cxnSp>
        <p:nvCxnSpPr>
          <p:cNvPr id="12" name="Straight Connector 11"/>
          <p:cNvCxnSpPr/>
          <p:nvPr/>
        </p:nvCxnSpPr>
        <p:spPr bwMode="auto">
          <a:xfrm>
            <a:off x="3581400" y="3810000"/>
            <a:ext cx="4267200" cy="0"/>
          </a:xfrm>
          <a:prstGeom prst="line">
            <a:avLst/>
          </a:prstGeom>
          <a:noFill/>
          <a:ln w="38100" cap="flat" cmpd="sng" algn="ctr">
            <a:solidFill>
              <a:schemeClr val="accent2"/>
            </a:solidFill>
            <a:prstDash val="solid"/>
            <a:round/>
            <a:headEnd type="none" w="med" len="med"/>
            <a:tailEnd type="none" w="med" len="med"/>
          </a:ln>
          <a:effectLst/>
        </p:spPr>
      </p:cxnSp>
      <p:sp>
        <p:nvSpPr>
          <p:cNvPr id="14" name="TextBox 13"/>
          <p:cNvSpPr txBox="1"/>
          <p:nvPr/>
        </p:nvSpPr>
        <p:spPr>
          <a:xfrm>
            <a:off x="8077200" y="3528219"/>
            <a:ext cx="838200" cy="369332"/>
          </a:xfrm>
          <a:prstGeom prst="rect">
            <a:avLst/>
          </a:prstGeom>
          <a:noFill/>
        </p:spPr>
        <p:txBody>
          <a:bodyPr wrap="square" rtlCol="0">
            <a:spAutoFit/>
          </a:bodyPr>
          <a:lstStyle/>
          <a:p>
            <a:r>
              <a:rPr lang="en-US" dirty="0"/>
              <a:t>MC</a:t>
            </a:r>
          </a:p>
        </p:txBody>
      </p:sp>
      <p:sp>
        <p:nvSpPr>
          <p:cNvPr id="15" name="TextBox 14"/>
          <p:cNvSpPr txBox="1"/>
          <p:nvPr/>
        </p:nvSpPr>
        <p:spPr>
          <a:xfrm>
            <a:off x="2819400" y="3528219"/>
            <a:ext cx="457200" cy="369332"/>
          </a:xfrm>
          <a:prstGeom prst="rect">
            <a:avLst/>
          </a:prstGeom>
          <a:noFill/>
        </p:spPr>
        <p:txBody>
          <a:bodyPr wrap="square" rtlCol="0">
            <a:spAutoFit/>
          </a:bodyPr>
          <a:lstStyle/>
          <a:p>
            <a:r>
              <a:rPr lang="en-US" dirty="0"/>
              <a:t>4</a:t>
            </a:r>
          </a:p>
        </p:txBody>
      </p:sp>
      <p:sp>
        <p:nvSpPr>
          <p:cNvPr id="16" name="TextBox 15"/>
          <p:cNvSpPr txBox="1"/>
          <p:nvPr/>
        </p:nvSpPr>
        <p:spPr>
          <a:xfrm>
            <a:off x="2743200" y="1752600"/>
            <a:ext cx="609600" cy="369332"/>
          </a:xfrm>
          <a:prstGeom prst="rect">
            <a:avLst/>
          </a:prstGeom>
          <a:noFill/>
        </p:spPr>
        <p:txBody>
          <a:bodyPr wrap="square" rtlCol="0">
            <a:spAutoFit/>
          </a:bodyPr>
          <a:lstStyle/>
          <a:p>
            <a:r>
              <a:rPr lang="en-US" dirty="0"/>
              <a:t>P</a:t>
            </a:r>
          </a:p>
        </p:txBody>
      </p:sp>
      <p:sp>
        <p:nvSpPr>
          <p:cNvPr id="17" name="TextBox 16"/>
          <p:cNvSpPr txBox="1"/>
          <p:nvPr/>
        </p:nvSpPr>
        <p:spPr>
          <a:xfrm>
            <a:off x="8229600" y="5111393"/>
            <a:ext cx="533400" cy="369332"/>
          </a:xfrm>
          <a:prstGeom prst="rect">
            <a:avLst/>
          </a:prstGeom>
          <a:noFill/>
        </p:spPr>
        <p:txBody>
          <a:bodyPr wrap="square" rtlCol="0">
            <a:spAutoFit/>
          </a:bodyPr>
          <a:lstStyle/>
          <a:p>
            <a:r>
              <a:rPr lang="en-US" dirty="0"/>
              <a:t>Q</a:t>
            </a:r>
          </a:p>
        </p:txBody>
      </p:sp>
      <p:cxnSp>
        <p:nvCxnSpPr>
          <p:cNvPr id="19" name="Straight Connector 18"/>
          <p:cNvCxnSpPr/>
          <p:nvPr/>
        </p:nvCxnSpPr>
        <p:spPr bwMode="auto">
          <a:xfrm>
            <a:off x="3581400" y="2424962"/>
            <a:ext cx="3810000" cy="2528039"/>
          </a:xfrm>
          <a:prstGeom prst="line">
            <a:avLst/>
          </a:prstGeom>
          <a:noFill/>
          <a:ln w="28575" cap="flat" cmpd="sng" algn="ctr">
            <a:solidFill>
              <a:srgbClr val="B10B2D"/>
            </a:solidFill>
            <a:prstDash val="solid"/>
            <a:round/>
            <a:headEnd type="none" w="med" len="med"/>
            <a:tailEnd type="none" w="med" len="med"/>
          </a:ln>
          <a:effectLst/>
        </p:spPr>
      </p:cxnSp>
      <p:cxnSp>
        <p:nvCxnSpPr>
          <p:cNvPr id="21" name="Straight Connector 20"/>
          <p:cNvCxnSpPr/>
          <p:nvPr/>
        </p:nvCxnSpPr>
        <p:spPr bwMode="auto">
          <a:xfrm>
            <a:off x="3581400" y="2438400"/>
            <a:ext cx="1676401" cy="2514600"/>
          </a:xfrm>
          <a:prstGeom prst="line">
            <a:avLst/>
          </a:prstGeom>
          <a:noFill/>
          <a:ln w="28575" cap="flat" cmpd="sng" algn="ctr">
            <a:solidFill>
              <a:srgbClr val="FF0000"/>
            </a:solidFill>
            <a:prstDash val="solid"/>
            <a:round/>
            <a:headEnd type="none" w="med" len="med"/>
            <a:tailEnd type="none" w="med" len="med"/>
          </a:ln>
          <a:effectLst/>
        </p:spPr>
      </p:cxnSp>
      <p:sp>
        <p:nvSpPr>
          <p:cNvPr id="22" name="TextBox 21"/>
          <p:cNvSpPr txBox="1"/>
          <p:nvPr/>
        </p:nvSpPr>
        <p:spPr>
          <a:xfrm>
            <a:off x="7239000" y="4343400"/>
            <a:ext cx="609600" cy="369332"/>
          </a:xfrm>
          <a:prstGeom prst="rect">
            <a:avLst/>
          </a:prstGeom>
          <a:noFill/>
        </p:spPr>
        <p:txBody>
          <a:bodyPr wrap="square" rtlCol="0">
            <a:spAutoFit/>
          </a:bodyPr>
          <a:lstStyle/>
          <a:p>
            <a:r>
              <a:rPr lang="en-US" dirty="0" err="1"/>
              <a:t>Qd</a:t>
            </a:r>
            <a:endParaRPr lang="en-US" dirty="0"/>
          </a:p>
        </p:txBody>
      </p:sp>
      <p:sp>
        <p:nvSpPr>
          <p:cNvPr id="23" name="TextBox 22"/>
          <p:cNvSpPr txBox="1"/>
          <p:nvPr/>
        </p:nvSpPr>
        <p:spPr>
          <a:xfrm>
            <a:off x="5181600" y="4343400"/>
            <a:ext cx="609600" cy="369332"/>
          </a:xfrm>
          <a:prstGeom prst="rect">
            <a:avLst/>
          </a:prstGeom>
          <a:noFill/>
        </p:spPr>
        <p:txBody>
          <a:bodyPr wrap="square" rtlCol="0">
            <a:spAutoFit/>
          </a:bodyPr>
          <a:lstStyle/>
          <a:p>
            <a:r>
              <a:rPr lang="en-US" dirty="0"/>
              <a:t>MR</a:t>
            </a:r>
          </a:p>
        </p:txBody>
      </p:sp>
      <p:sp>
        <p:nvSpPr>
          <p:cNvPr id="24" name="TextBox 23"/>
          <p:cNvSpPr txBox="1"/>
          <p:nvPr/>
        </p:nvSpPr>
        <p:spPr>
          <a:xfrm>
            <a:off x="7239000" y="5105400"/>
            <a:ext cx="609600" cy="369332"/>
          </a:xfrm>
          <a:prstGeom prst="rect">
            <a:avLst/>
          </a:prstGeom>
          <a:noFill/>
        </p:spPr>
        <p:txBody>
          <a:bodyPr wrap="square" rtlCol="0">
            <a:spAutoFit/>
          </a:bodyPr>
          <a:lstStyle/>
          <a:p>
            <a:r>
              <a:rPr lang="en-US" dirty="0"/>
              <a:t>100</a:t>
            </a:r>
          </a:p>
        </p:txBody>
      </p:sp>
      <p:sp>
        <p:nvSpPr>
          <p:cNvPr id="25" name="TextBox 24"/>
          <p:cNvSpPr txBox="1"/>
          <p:nvPr/>
        </p:nvSpPr>
        <p:spPr>
          <a:xfrm>
            <a:off x="5105400" y="5111393"/>
            <a:ext cx="457200" cy="369332"/>
          </a:xfrm>
          <a:prstGeom prst="rect">
            <a:avLst/>
          </a:prstGeom>
          <a:noFill/>
        </p:spPr>
        <p:txBody>
          <a:bodyPr wrap="square" rtlCol="0">
            <a:spAutoFit/>
          </a:bodyPr>
          <a:lstStyle/>
          <a:p>
            <a:r>
              <a:rPr lang="en-US" dirty="0"/>
              <a:t>50</a:t>
            </a:r>
          </a:p>
        </p:txBody>
      </p:sp>
      <p:sp>
        <p:nvSpPr>
          <p:cNvPr id="26" name="TextBox 25"/>
          <p:cNvSpPr txBox="1"/>
          <p:nvPr/>
        </p:nvSpPr>
        <p:spPr>
          <a:xfrm>
            <a:off x="2971801" y="2286000"/>
            <a:ext cx="609599" cy="381000"/>
          </a:xfrm>
          <a:prstGeom prst="rect">
            <a:avLst/>
          </a:prstGeom>
          <a:noFill/>
        </p:spPr>
        <p:txBody>
          <a:bodyPr wrap="square" rtlCol="0">
            <a:spAutoFit/>
          </a:bodyPr>
          <a:lstStyle/>
          <a:p>
            <a:r>
              <a:rPr lang="en-US" dirty="0"/>
              <a:t>100</a:t>
            </a:r>
          </a:p>
        </p:txBody>
      </p:sp>
    </p:spTree>
    <p:custDataLst>
      <p:tags r:id="rId1"/>
    </p:custDataLst>
    <p:extLst>
      <p:ext uri="{BB962C8B-B14F-4D97-AF65-F5344CB8AC3E}">
        <p14:creationId xmlns:p14="http://schemas.microsoft.com/office/powerpoint/2010/main" val="364209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534886" y="226512"/>
            <a:ext cx="8675914" cy="1143000"/>
          </a:xfrm>
        </p:spPr>
        <p:txBody>
          <a:bodyPr>
            <a:noAutofit/>
          </a:bodyPr>
          <a:lstStyle/>
          <a:p>
            <a:r>
              <a:rPr lang="en-US" sz="3200" dirty="0"/>
              <a:t>Calculate the profits of a monopoly facing demand </a:t>
            </a:r>
            <a:r>
              <a:rPr lang="en-US" sz="3200" dirty="0" err="1"/>
              <a:t>Qd</a:t>
            </a:r>
            <a:r>
              <a:rPr lang="en-US" sz="3200" dirty="0"/>
              <a:t>=100-p (MR=100-2Q) and MC=AC=4 (TC=4Q).</a:t>
            </a:r>
          </a:p>
        </p:txBody>
      </p:sp>
      <p:cxnSp>
        <p:nvCxnSpPr>
          <p:cNvPr id="5" name="Straight Arrow Connector 4"/>
          <p:cNvCxnSpPr/>
          <p:nvPr/>
        </p:nvCxnSpPr>
        <p:spPr bwMode="auto">
          <a:xfrm flipV="1">
            <a:off x="3581400" y="2103438"/>
            <a:ext cx="0" cy="284956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p:cNvCxnSpPr/>
          <p:nvPr/>
        </p:nvCxnSpPr>
        <p:spPr bwMode="auto">
          <a:xfrm>
            <a:off x="3581400" y="4953000"/>
            <a:ext cx="4495800" cy="0"/>
          </a:xfrm>
          <a:prstGeom prst="straightConnector1">
            <a:avLst/>
          </a:prstGeom>
          <a:noFill/>
          <a:ln w="9525" cap="flat" cmpd="sng" algn="ctr">
            <a:solidFill>
              <a:schemeClr val="tx1"/>
            </a:solidFill>
            <a:prstDash val="solid"/>
            <a:round/>
            <a:headEnd type="none" w="med" len="med"/>
            <a:tailEnd type="triangle"/>
          </a:ln>
          <a:effectLst/>
        </p:spPr>
      </p:cxnSp>
      <p:cxnSp>
        <p:nvCxnSpPr>
          <p:cNvPr id="12" name="Straight Connector 11"/>
          <p:cNvCxnSpPr/>
          <p:nvPr/>
        </p:nvCxnSpPr>
        <p:spPr bwMode="auto">
          <a:xfrm>
            <a:off x="3581400" y="3810000"/>
            <a:ext cx="4267200" cy="0"/>
          </a:xfrm>
          <a:prstGeom prst="line">
            <a:avLst/>
          </a:prstGeom>
          <a:noFill/>
          <a:ln w="38100" cap="flat" cmpd="sng" algn="ctr">
            <a:solidFill>
              <a:schemeClr val="accent2"/>
            </a:solidFill>
            <a:prstDash val="solid"/>
            <a:round/>
            <a:headEnd type="none" w="med" len="med"/>
            <a:tailEnd type="none" w="med" len="med"/>
          </a:ln>
          <a:effectLst/>
        </p:spPr>
      </p:cxnSp>
      <p:sp>
        <p:nvSpPr>
          <p:cNvPr id="14" name="TextBox 13"/>
          <p:cNvSpPr txBox="1"/>
          <p:nvPr/>
        </p:nvSpPr>
        <p:spPr>
          <a:xfrm>
            <a:off x="8077200" y="3528219"/>
            <a:ext cx="838200" cy="369332"/>
          </a:xfrm>
          <a:prstGeom prst="rect">
            <a:avLst/>
          </a:prstGeom>
          <a:noFill/>
        </p:spPr>
        <p:txBody>
          <a:bodyPr wrap="square" rtlCol="0">
            <a:spAutoFit/>
          </a:bodyPr>
          <a:lstStyle/>
          <a:p>
            <a:r>
              <a:rPr lang="en-US" dirty="0"/>
              <a:t>MC</a:t>
            </a:r>
          </a:p>
        </p:txBody>
      </p:sp>
      <p:sp>
        <p:nvSpPr>
          <p:cNvPr id="15" name="TextBox 14"/>
          <p:cNvSpPr txBox="1"/>
          <p:nvPr/>
        </p:nvSpPr>
        <p:spPr>
          <a:xfrm>
            <a:off x="2819400" y="3528219"/>
            <a:ext cx="457200" cy="369332"/>
          </a:xfrm>
          <a:prstGeom prst="rect">
            <a:avLst/>
          </a:prstGeom>
          <a:noFill/>
        </p:spPr>
        <p:txBody>
          <a:bodyPr wrap="square" rtlCol="0">
            <a:spAutoFit/>
          </a:bodyPr>
          <a:lstStyle/>
          <a:p>
            <a:r>
              <a:rPr lang="en-US" dirty="0"/>
              <a:t>4</a:t>
            </a:r>
          </a:p>
        </p:txBody>
      </p:sp>
      <p:sp>
        <p:nvSpPr>
          <p:cNvPr id="16" name="TextBox 15"/>
          <p:cNvSpPr txBox="1"/>
          <p:nvPr/>
        </p:nvSpPr>
        <p:spPr>
          <a:xfrm>
            <a:off x="2743200" y="1752600"/>
            <a:ext cx="609600" cy="369332"/>
          </a:xfrm>
          <a:prstGeom prst="rect">
            <a:avLst/>
          </a:prstGeom>
          <a:noFill/>
        </p:spPr>
        <p:txBody>
          <a:bodyPr wrap="square" rtlCol="0">
            <a:spAutoFit/>
          </a:bodyPr>
          <a:lstStyle/>
          <a:p>
            <a:r>
              <a:rPr lang="en-US" dirty="0"/>
              <a:t>P</a:t>
            </a:r>
          </a:p>
        </p:txBody>
      </p:sp>
      <p:sp>
        <p:nvSpPr>
          <p:cNvPr id="17" name="TextBox 16"/>
          <p:cNvSpPr txBox="1"/>
          <p:nvPr/>
        </p:nvSpPr>
        <p:spPr>
          <a:xfrm>
            <a:off x="8229600" y="5111393"/>
            <a:ext cx="533400" cy="369332"/>
          </a:xfrm>
          <a:prstGeom prst="rect">
            <a:avLst/>
          </a:prstGeom>
          <a:noFill/>
        </p:spPr>
        <p:txBody>
          <a:bodyPr wrap="square" rtlCol="0">
            <a:spAutoFit/>
          </a:bodyPr>
          <a:lstStyle/>
          <a:p>
            <a:r>
              <a:rPr lang="en-US" dirty="0"/>
              <a:t>Q</a:t>
            </a:r>
          </a:p>
        </p:txBody>
      </p:sp>
      <p:cxnSp>
        <p:nvCxnSpPr>
          <p:cNvPr id="19" name="Straight Connector 18"/>
          <p:cNvCxnSpPr/>
          <p:nvPr/>
        </p:nvCxnSpPr>
        <p:spPr bwMode="auto">
          <a:xfrm>
            <a:off x="3581400" y="2424962"/>
            <a:ext cx="3810000" cy="2528039"/>
          </a:xfrm>
          <a:prstGeom prst="line">
            <a:avLst/>
          </a:prstGeom>
          <a:noFill/>
          <a:ln w="28575" cap="flat" cmpd="sng" algn="ctr">
            <a:solidFill>
              <a:srgbClr val="B10B2D"/>
            </a:solidFill>
            <a:prstDash val="solid"/>
            <a:round/>
            <a:headEnd type="none" w="med" len="med"/>
            <a:tailEnd type="none" w="med" len="med"/>
          </a:ln>
          <a:effectLst/>
        </p:spPr>
      </p:cxnSp>
      <p:cxnSp>
        <p:nvCxnSpPr>
          <p:cNvPr id="21" name="Straight Connector 20"/>
          <p:cNvCxnSpPr/>
          <p:nvPr/>
        </p:nvCxnSpPr>
        <p:spPr bwMode="auto">
          <a:xfrm>
            <a:off x="3581400" y="2438400"/>
            <a:ext cx="1676401" cy="2514600"/>
          </a:xfrm>
          <a:prstGeom prst="line">
            <a:avLst/>
          </a:prstGeom>
          <a:noFill/>
          <a:ln w="28575" cap="flat" cmpd="sng" algn="ctr">
            <a:solidFill>
              <a:srgbClr val="FF0000"/>
            </a:solidFill>
            <a:prstDash val="solid"/>
            <a:round/>
            <a:headEnd type="none" w="med" len="med"/>
            <a:tailEnd type="none" w="med" len="med"/>
          </a:ln>
          <a:effectLst/>
        </p:spPr>
      </p:cxnSp>
      <p:sp>
        <p:nvSpPr>
          <p:cNvPr id="22" name="TextBox 21"/>
          <p:cNvSpPr txBox="1"/>
          <p:nvPr/>
        </p:nvSpPr>
        <p:spPr>
          <a:xfrm>
            <a:off x="7239000" y="4343400"/>
            <a:ext cx="609600" cy="369332"/>
          </a:xfrm>
          <a:prstGeom prst="rect">
            <a:avLst/>
          </a:prstGeom>
          <a:noFill/>
        </p:spPr>
        <p:txBody>
          <a:bodyPr wrap="square" rtlCol="0">
            <a:spAutoFit/>
          </a:bodyPr>
          <a:lstStyle/>
          <a:p>
            <a:r>
              <a:rPr lang="en-US" dirty="0" err="1"/>
              <a:t>Qd</a:t>
            </a:r>
            <a:endParaRPr lang="en-US" dirty="0"/>
          </a:p>
        </p:txBody>
      </p:sp>
      <p:sp>
        <p:nvSpPr>
          <p:cNvPr id="23" name="TextBox 22"/>
          <p:cNvSpPr txBox="1"/>
          <p:nvPr/>
        </p:nvSpPr>
        <p:spPr>
          <a:xfrm>
            <a:off x="3962400" y="4240610"/>
            <a:ext cx="609600" cy="369332"/>
          </a:xfrm>
          <a:prstGeom prst="rect">
            <a:avLst/>
          </a:prstGeom>
          <a:noFill/>
        </p:spPr>
        <p:txBody>
          <a:bodyPr wrap="square" rtlCol="0">
            <a:spAutoFit/>
          </a:bodyPr>
          <a:lstStyle/>
          <a:p>
            <a:r>
              <a:rPr lang="en-US" dirty="0"/>
              <a:t>MR</a:t>
            </a:r>
          </a:p>
        </p:txBody>
      </p:sp>
      <p:sp>
        <p:nvSpPr>
          <p:cNvPr id="24" name="TextBox 23"/>
          <p:cNvSpPr txBox="1"/>
          <p:nvPr/>
        </p:nvSpPr>
        <p:spPr>
          <a:xfrm>
            <a:off x="7239000" y="5105400"/>
            <a:ext cx="609600" cy="369332"/>
          </a:xfrm>
          <a:prstGeom prst="rect">
            <a:avLst/>
          </a:prstGeom>
          <a:noFill/>
        </p:spPr>
        <p:txBody>
          <a:bodyPr wrap="square" rtlCol="0">
            <a:spAutoFit/>
          </a:bodyPr>
          <a:lstStyle/>
          <a:p>
            <a:r>
              <a:rPr lang="en-US" dirty="0"/>
              <a:t>100</a:t>
            </a:r>
          </a:p>
        </p:txBody>
      </p:sp>
      <p:sp>
        <p:nvSpPr>
          <p:cNvPr id="25" name="TextBox 24"/>
          <p:cNvSpPr txBox="1"/>
          <p:nvPr/>
        </p:nvSpPr>
        <p:spPr>
          <a:xfrm>
            <a:off x="5105400" y="5111393"/>
            <a:ext cx="457200" cy="369332"/>
          </a:xfrm>
          <a:prstGeom prst="rect">
            <a:avLst/>
          </a:prstGeom>
          <a:noFill/>
        </p:spPr>
        <p:txBody>
          <a:bodyPr wrap="square" rtlCol="0">
            <a:spAutoFit/>
          </a:bodyPr>
          <a:lstStyle/>
          <a:p>
            <a:r>
              <a:rPr lang="en-US" dirty="0"/>
              <a:t>50</a:t>
            </a:r>
          </a:p>
        </p:txBody>
      </p:sp>
      <p:sp>
        <p:nvSpPr>
          <p:cNvPr id="26" name="TextBox 25"/>
          <p:cNvSpPr txBox="1"/>
          <p:nvPr/>
        </p:nvSpPr>
        <p:spPr>
          <a:xfrm>
            <a:off x="2971801" y="2286000"/>
            <a:ext cx="609599" cy="381000"/>
          </a:xfrm>
          <a:prstGeom prst="rect">
            <a:avLst/>
          </a:prstGeom>
          <a:noFill/>
        </p:spPr>
        <p:txBody>
          <a:bodyPr wrap="square" rtlCol="0">
            <a:spAutoFit/>
          </a:bodyPr>
          <a:lstStyle/>
          <a:p>
            <a:r>
              <a:rPr lang="en-US" dirty="0"/>
              <a:t>100</a:t>
            </a:r>
          </a:p>
        </p:txBody>
      </p:sp>
      <p:cxnSp>
        <p:nvCxnSpPr>
          <p:cNvPr id="4" name="Straight Connector 3"/>
          <p:cNvCxnSpPr/>
          <p:nvPr/>
        </p:nvCxnSpPr>
        <p:spPr bwMode="auto">
          <a:xfrm flipV="1">
            <a:off x="4495800" y="2971800"/>
            <a:ext cx="0" cy="1981200"/>
          </a:xfrm>
          <a:prstGeom prst="line">
            <a:avLst/>
          </a:prstGeom>
          <a:noFill/>
          <a:ln w="9525" cap="flat" cmpd="sng" algn="ctr">
            <a:solidFill>
              <a:schemeClr val="tx1"/>
            </a:solidFill>
            <a:prstDash val="dash"/>
            <a:round/>
            <a:headEnd type="none" w="med" len="med"/>
            <a:tailEnd type="none" w="med" len="med"/>
          </a:ln>
          <a:effectLst/>
        </p:spPr>
      </p:cxnSp>
      <p:cxnSp>
        <p:nvCxnSpPr>
          <p:cNvPr id="7" name="Straight Connector 6"/>
          <p:cNvCxnSpPr/>
          <p:nvPr/>
        </p:nvCxnSpPr>
        <p:spPr bwMode="auto">
          <a:xfrm flipH="1">
            <a:off x="3581400" y="2971800"/>
            <a:ext cx="914403" cy="0"/>
          </a:xfrm>
          <a:prstGeom prst="line">
            <a:avLst/>
          </a:prstGeom>
          <a:noFill/>
          <a:ln w="9525" cap="flat" cmpd="sng" algn="ctr">
            <a:solidFill>
              <a:schemeClr val="tx1"/>
            </a:solidFill>
            <a:prstDash val="dash"/>
            <a:round/>
            <a:headEnd type="none" w="med" len="med"/>
            <a:tailEnd type="none" w="med" len="med"/>
          </a:ln>
          <a:effectLst/>
        </p:spPr>
      </p:cxnSp>
      <p:sp>
        <p:nvSpPr>
          <p:cNvPr id="11" name="TextBox 10"/>
          <p:cNvSpPr txBox="1"/>
          <p:nvPr/>
        </p:nvSpPr>
        <p:spPr>
          <a:xfrm>
            <a:off x="3124201" y="2811462"/>
            <a:ext cx="457199" cy="381000"/>
          </a:xfrm>
          <a:prstGeom prst="rect">
            <a:avLst/>
          </a:prstGeom>
          <a:noFill/>
        </p:spPr>
        <p:txBody>
          <a:bodyPr wrap="square" rtlCol="0">
            <a:spAutoFit/>
          </a:bodyPr>
          <a:lstStyle/>
          <a:p>
            <a:r>
              <a:rPr lang="en-US" dirty="0"/>
              <a:t>52</a:t>
            </a:r>
          </a:p>
        </p:txBody>
      </p:sp>
      <p:sp>
        <p:nvSpPr>
          <p:cNvPr id="13" name="TextBox 12"/>
          <p:cNvSpPr txBox="1"/>
          <p:nvPr/>
        </p:nvSpPr>
        <p:spPr>
          <a:xfrm>
            <a:off x="4267200" y="5105400"/>
            <a:ext cx="533400" cy="369332"/>
          </a:xfrm>
          <a:prstGeom prst="rect">
            <a:avLst/>
          </a:prstGeom>
          <a:noFill/>
        </p:spPr>
        <p:txBody>
          <a:bodyPr wrap="square" rtlCol="0">
            <a:spAutoFit/>
          </a:bodyPr>
          <a:lstStyle/>
          <a:p>
            <a:r>
              <a:rPr lang="en-US" dirty="0"/>
              <a:t>48</a:t>
            </a:r>
          </a:p>
        </p:txBody>
      </p:sp>
    </p:spTree>
    <p:custDataLst>
      <p:tags r:id="rId1"/>
    </p:custDataLst>
    <p:extLst>
      <p:ext uri="{BB962C8B-B14F-4D97-AF65-F5344CB8AC3E}">
        <p14:creationId xmlns:p14="http://schemas.microsoft.com/office/powerpoint/2010/main" val="2112300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Writing assignment 3 due Sunday.  Choose an article about a topic covered in chapters 12, 13, 14, or 15.</a:t>
            </a:r>
          </a:p>
          <a:p>
            <a:r>
              <a:rPr lang="en-US" dirty="0" smtClean="0"/>
              <a:t>Articles about perfect competition (</a:t>
            </a:r>
            <a:r>
              <a:rPr lang="en-US" dirty="0" err="1" smtClean="0"/>
              <a:t>ch</a:t>
            </a:r>
            <a:r>
              <a:rPr lang="en-US" dirty="0" smtClean="0"/>
              <a:t> 13) should include some component that is new to this part of the class (e.g. firm entry/exit, or firm-level decisions in perfect competition).</a:t>
            </a:r>
          </a:p>
          <a:p>
            <a:r>
              <a:rPr lang="en-US" dirty="0" smtClean="0"/>
              <a:t>Midterm 2 is next week – Check Canvas for your exam date (should be the opposite of what you did for the last exam)</a:t>
            </a:r>
          </a:p>
          <a:p>
            <a:pPr marL="0" indent="0">
              <a:buNone/>
            </a:pPr>
            <a:endParaRPr lang="en-US" dirty="0"/>
          </a:p>
        </p:txBody>
      </p:sp>
      <p:sp>
        <p:nvSpPr>
          <p:cNvPr id="3" name="Title 2"/>
          <p:cNvSpPr>
            <a:spLocks noGrp="1"/>
          </p:cNvSpPr>
          <p:nvPr>
            <p:ph type="title"/>
          </p:nvPr>
        </p:nvSpPr>
        <p:spPr/>
        <p:txBody>
          <a:bodyPr/>
          <a:lstStyle/>
          <a:p>
            <a:r>
              <a:rPr lang="en-US" dirty="0" smtClean="0"/>
              <a:t>Administration	</a:t>
            </a:r>
            <a:endParaRPr lang="en-US" dirty="0"/>
          </a:p>
        </p:txBody>
      </p:sp>
      <p:pic>
        <p:nvPicPr>
          <p:cNvPr id="4" name="Picture 3"/>
          <p:cNvPicPr>
            <a:picLocks noChangeAspect="1"/>
          </p:cNvPicPr>
          <p:nvPr/>
        </p:nvPicPr>
        <p:blipFill>
          <a:blip r:embed="rId2"/>
          <a:stretch>
            <a:fillRect/>
          </a:stretch>
        </p:blipFill>
        <p:spPr>
          <a:xfrm>
            <a:off x="1119498" y="3731732"/>
            <a:ext cx="8826059" cy="2231337"/>
          </a:xfrm>
          <a:prstGeom prst="rect">
            <a:avLst/>
          </a:prstGeom>
        </p:spPr>
      </p:pic>
    </p:spTree>
    <p:extLst>
      <p:ext uri="{BB962C8B-B14F-4D97-AF65-F5344CB8AC3E}">
        <p14:creationId xmlns:p14="http://schemas.microsoft.com/office/powerpoint/2010/main" val="33023272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298121" y="226512"/>
            <a:ext cx="8912679" cy="1143000"/>
          </a:xfrm>
        </p:spPr>
        <p:txBody>
          <a:bodyPr>
            <a:noAutofit/>
          </a:bodyPr>
          <a:lstStyle/>
          <a:p>
            <a:r>
              <a:rPr lang="en-US" sz="3200" dirty="0"/>
              <a:t>Calculate the profits of a monopoly facing demand </a:t>
            </a:r>
            <a:r>
              <a:rPr lang="en-US" sz="3200" dirty="0" err="1"/>
              <a:t>Qd</a:t>
            </a:r>
            <a:r>
              <a:rPr lang="en-US" sz="3200" dirty="0"/>
              <a:t>=100-p (MR=100-2Q) and MC=AC=4 (TC=4Q).</a:t>
            </a:r>
          </a:p>
        </p:txBody>
      </p:sp>
      <p:cxnSp>
        <p:nvCxnSpPr>
          <p:cNvPr id="5" name="Straight Arrow Connector 4"/>
          <p:cNvCxnSpPr/>
          <p:nvPr/>
        </p:nvCxnSpPr>
        <p:spPr bwMode="auto">
          <a:xfrm flipV="1">
            <a:off x="3581400" y="2103438"/>
            <a:ext cx="0" cy="284956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p:cNvCxnSpPr/>
          <p:nvPr/>
        </p:nvCxnSpPr>
        <p:spPr bwMode="auto">
          <a:xfrm>
            <a:off x="3581400" y="4953000"/>
            <a:ext cx="4495800" cy="0"/>
          </a:xfrm>
          <a:prstGeom prst="straightConnector1">
            <a:avLst/>
          </a:prstGeom>
          <a:noFill/>
          <a:ln w="9525" cap="flat" cmpd="sng" algn="ctr">
            <a:solidFill>
              <a:schemeClr val="tx1"/>
            </a:solidFill>
            <a:prstDash val="solid"/>
            <a:round/>
            <a:headEnd type="none" w="med" len="med"/>
            <a:tailEnd type="triangle"/>
          </a:ln>
          <a:effectLst/>
        </p:spPr>
      </p:cxnSp>
      <p:cxnSp>
        <p:nvCxnSpPr>
          <p:cNvPr id="12" name="Straight Connector 11"/>
          <p:cNvCxnSpPr/>
          <p:nvPr/>
        </p:nvCxnSpPr>
        <p:spPr bwMode="auto">
          <a:xfrm>
            <a:off x="3581400" y="3810000"/>
            <a:ext cx="4267200" cy="0"/>
          </a:xfrm>
          <a:prstGeom prst="line">
            <a:avLst/>
          </a:prstGeom>
          <a:noFill/>
          <a:ln w="38100" cap="flat" cmpd="sng" algn="ctr">
            <a:solidFill>
              <a:schemeClr val="accent2"/>
            </a:solidFill>
            <a:prstDash val="solid"/>
            <a:round/>
            <a:headEnd type="none" w="med" len="med"/>
            <a:tailEnd type="none" w="med" len="med"/>
          </a:ln>
          <a:effectLst/>
        </p:spPr>
      </p:cxnSp>
      <p:sp>
        <p:nvSpPr>
          <p:cNvPr id="14" name="TextBox 13"/>
          <p:cNvSpPr txBox="1"/>
          <p:nvPr/>
        </p:nvSpPr>
        <p:spPr>
          <a:xfrm>
            <a:off x="8077200" y="3528219"/>
            <a:ext cx="838200" cy="369332"/>
          </a:xfrm>
          <a:prstGeom prst="rect">
            <a:avLst/>
          </a:prstGeom>
          <a:noFill/>
        </p:spPr>
        <p:txBody>
          <a:bodyPr wrap="square" rtlCol="0">
            <a:spAutoFit/>
          </a:bodyPr>
          <a:lstStyle/>
          <a:p>
            <a:r>
              <a:rPr lang="en-US" dirty="0"/>
              <a:t>MC</a:t>
            </a:r>
          </a:p>
        </p:txBody>
      </p:sp>
      <p:sp>
        <p:nvSpPr>
          <p:cNvPr id="15" name="TextBox 14"/>
          <p:cNvSpPr txBox="1"/>
          <p:nvPr/>
        </p:nvSpPr>
        <p:spPr>
          <a:xfrm>
            <a:off x="2819400" y="3528219"/>
            <a:ext cx="457200" cy="369332"/>
          </a:xfrm>
          <a:prstGeom prst="rect">
            <a:avLst/>
          </a:prstGeom>
          <a:noFill/>
        </p:spPr>
        <p:txBody>
          <a:bodyPr wrap="square" rtlCol="0">
            <a:spAutoFit/>
          </a:bodyPr>
          <a:lstStyle/>
          <a:p>
            <a:r>
              <a:rPr lang="en-US" dirty="0"/>
              <a:t>4</a:t>
            </a:r>
          </a:p>
        </p:txBody>
      </p:sp>
      <p:sp>
        <p:nvSpPr>
          <p:cNvPr id="16" name="TextBox 15"/>
          <p:cNvSpPr txBox="1"/>
          <p:nvPr/>
        </p:nvSpPr>
        <p:spPr>
          <a:xfrm>
            <a:off x="2743200" y="1752600"/>
            <a:ext cx="609600" cy="369332"/>
          </a:xfrm>
          <a:prstGeom prst="rect">
            <a:avLst/>
          </a:prstGeom>
          <a:noFill/>
        </p:spPr>
        <p:txBody>
          <a:bodyPr wrap="square" rtlCol="0">
            <a:spAutoFit/>
          </a:bodyPr>
          <a:lstStyle/>
          <a:p>
            <a:r>
              <a:rPr lang="en-US" dirty="0"/>
              <a:t>P</a:t>
            </a:r>
          </a:p>
        </p:txBody>
      </p:sp>
      <p:sp>
        <p:nvSpPr>
          <p:cNvPr id="17" name="TextBox 16"/>
          <p:cNvSpPr txBox="1"/>
          <p:nvPr/>
        </p:nvSpPr>
        <p:spPr>
          <a:xfrm>
            <a:off x="8229600" y="5111393"/>
            <a:ext cx="533400" cy="369332"/>
          </a:xfrm>
          <a:prstGeom prst="rect">
            <a:avLst/>
          </a:prstGeom>
          <a:noFill/>
        </p:spPr>
        <p:txBody>
          <a:bodyPr wrap="square" rtlCol="0">
            <a:spAutoFit/>
          </a:bodyPr>
          <a:lstStyle/>
          <a:p>
            <a:r>
              <a:rPr lang="en-US" dirty="0"/>
              <a:t>Q</a:t>
            </a:r>
          </a:p>
        </p:txBody>
      </p:sp>
      <p:cxnSp>
        <p:nvCxnSpPr>
          <p:cNvPr id="19" name="Straight Connector 18"/>
          <p:cNvCxnSpPr/>
          <p:nvPr/>
        </p:nvCxnSpPr>
        <p:spPr bwMode="auto">
          <a:xfrm>
            <a:off x="3581400" y="2424962"/>
            <a:ext cx="3810000" cy="2528039"/>
          </a:xfrm>
          <a:prstGeom prst="line">
            <a:avLst/>
          </a:prstGeom>
          <a:noFill/>
          <a:ln w="28575" cap="flat" cmpd="sng" algn="ctr">
            <a:solidFill>
              <a:srgbClr val="B10B2D"/>
            </a:solidFill>
            <a:prstDash val="solid"/>
            <a:round/>
            <a:headEnd type="none" w="med" len="med"/>
            <a:tailEnd type="none" w="med" len="med"/>
          </a:ln>
          <a:effectLst/>
        </p:spPr>
      </p:cxnSp>
      <p:cxnSp>
        <p:nvCxnSpPr>
          <p:cNvPr id="21" name="Straight Connector 20"/>
          <p:cNvCxnSpPr/>
          <p:nvPr/>
        </p:nvCxnSpPr>
        <p:spPr bwMode="auto">
          <a:xfrm>
            <a:off x="3581400" y="2438400"/>
            <a:ext cx="1676401" cy="2514600"/>
          </a:xfrm>
          <a:prstGeom prst="line">
            <a:avLst/>
          </a:prstGeom>
          <a:noFill/>
          <a:ln w="28575" cap="flat" cmpd="sng" algn="ctr">
            <a:solidFill>
              <a:srgbClr val="FF0000"/>
            </a:solidFill>
            <a:prstDash val="solid"/>
            <a:round/>
            <a:headEnd type="none" w="med" len="med"/>
            <a:tailEnd type="none" w="med" len="med"/>
          </a:ln>
          <a:effectLst/>
        </p:spPr>
      </p:cxnSp>
      <p:sp>
        <p:nvSpPr>
          <p:cNvPr id="22" name="TextBox 21"/>
          <p:cNvSpPr txBox="1"/>
          <p:nvPr/>
        </p:nvSpPr>
        <p:spPr>
          <a:xfrm>
            <a:off x="7239000" y="4343400"/>
            <a:ext cx="609600" cy="369332"/>
          </a:xfrm>
          <a:prstGeom prst="rect">
            <a:avLst/>
          </a:prstGeom>
          <a:noFill/>
        </p:spPr>
        <p:txBody>
          <a:bodyPr wrap="square" rtlCol="0">
            <a:spAutoFit/>
          </a:bodyPr>
          <a:lstStyle/>
          <a:p>
            <a:r>
              <a:rPr lang="en-US" dirty="0" err="1"/>
              <a:t>Qd</a:t>
            </a:r>
            <a:endParaRPr lang="en-US" dirty="0"/>
          </a:p>
        </p:txBody>
      </p:sp>
      <p:sp>
        <p:nvSpPr>
          <p:cNvPr id="23" name="TextBox 22"/>
          <p:cNvSpPr txBox="1"/>
          <p:nvPr/>
        </p:nvSpPr>
        <p:spPr>
          <a:xfrm>
            <a:off x="3962400" y="4240610"/>
            <a:ext cx="609600" cy="369332"/>
          </a:xfrm>
          <a:prstGeom prst="rect">
            <a:avLst/>
          </a:prstGeom>
          <a:noFill/>
        </p:spPr>
        <p:txBody>
          <a:bodyPr wrap="square" rtlCol="0">
            <a:spAutoFit/>
          </a:bodyPr>
          <a:lstStyle/>
          <a:p>
            <a:r>
              <a:rPr lang="en-US" dirty="0"/>
              <a:t>MR</a:t>
            </a:r>
          </a:p>
        </p:txBody>
      </p:sp>
      <p:sp>
        <p:nvSpPr>
          <p:cNvPr id="24" name="TextBox 23"/>
          <p:cNvSpPr txBox="1"/>
          <p:nvPr/>
        </p:nvSpPr>
        <p:spPr>
          <a:xfrm>
            <a:off x="7239000" y="5105400"/>
            <a:ext cx="609600" cy="369332"/>
          </a:xfrm>
          <a:prstGeom prst="rect">
            <a:avLst/>
          </a:prstGeom>
          <a:noFill/>
        </p:spPr>
        <p:txBody>
          <a:bodyPr wrap="square" rtlCol="0">
            <a:spAutoFit/>
          </a:bodyPr>
          <a:lstStyle/>
          <a:p>
            <a:r>
              <a:rPr lang="en-US" dirty="0"/>
              <a:t>100</a:t>
            </a:r>
          </a:p>
        </p:txBody>
      </p:sp>
      <p:sp>
        <p:nvSpPr>
          <p:cNvPr id="25" name="TextBox 24"/>
          <p:cNvSpPr txBox="1"/>
          <p:nvPr/>
        </p:nvSpPr>
        <p:spPr>
          <a:xfrm>
            <a:off x="5105400" y="5111393"/>
            <a:ext cx="457200" cy="369332"/>
          </a:xfrm>
          <a:prstGeom prst="rect">
            <a:avLst/>
          </a:prstGeom>
          <a:noFill/>
        </p:spPr>
        <p:txBody>
          <a:bodyPr wrap="square" rtlCol="0">
            <a:spAutoFit/>
          </a:bodyPr>
          <a:lstStyle/>
          <a:p>
            <a:r>
              <a:rPr lang="en-US" dirty="0"/>
              <a:t>50</a:t>
            </a:r>
          </a:p>
        </p:txBody>
      </p:sp>
      <p:sp>
        <p:nvSpPr>
          <p:cNvPr id="26" name="TextBox 25"/>
          <p:cNvSpPr txBox="1"/>
          <p:nvPr/>
        </p:nvSpPr>
        <p:spPr>
          <a:xfrm>
            <a:off x="2971801" y="2286000"/>
            <a:ext cx="609599" cy="381000"/>
          </a:xfrm>
          <a:prstGeom prst="rect">
            <a:avLst/>
          </a:prstGeom>
          <a:noFill/>
        </p:spPr>
        <p:txBody>
          <a:bodyPr wrap="square" rtlCol="0">
            <a:spAutoFit/>
          </a:bodyPr>
          <a:lstStyle/>
          <a:p>
            <a:r>
              <a:rPr lang="en-US" dirty="0"/>
              <a:t>100</a:t>
            </a:r>
          </a:p>
        </p:txBody>
      </p:sp>
      <p:cxnSp>
        <p:nvCxnSpPr>
          <p:cNvPr id="4" name="Straight Connector 3"/>
          <p:cNvCxnSpPr/>
          <p:nvPr/>
        </p:nvCxnSpPr>
        <p:spPr bwMode="auto">
          <a:xfrm flipV="1">
            <a:off x="4495800" y="2971800"/>
            <a:ext cx="0" cy="1981200"/>
          </a:xfrm>
          <a:prstGeom prst="line">
            <a:avLst/>
          </a:prstGeom>
          <a:noFill/>
          <a:ln w="9525" cap="flat" cmpd="sng" algn="ctr">
            <a:solidFill>
              <a:schemeClr val="tx1"/>
            </a:solidFill>
            <a:prstDash val="dash"/>
            <a:round/>
            <a:headEnd type="none" w="med" len="med"/>
            <a:tailEnd type="none" w="med" len="med"/>
          </a:ln>
          <a:effectLst/>
        </p:spPr>
      </p:cxnSp>
      <p:cxnSp>
        <p:nvCxnSpPr>
          <p:cNvPr id="7" name="Straight Connector 6"/>
          <p:cNvCxnSpPr/>
          <p:nvPr/>
        </p:nvCxnSpPr>
        <p:spPr bwMode="auto">
          <a:xfrm flipH="1">
            <a:off x="3581400" y="2971800"/>
            <a:ext cx="914403" cy="0"/>
          </a:xfrm>
          <a:prstGeom prst="line">
            <a:avLst/>
          </a:prstGeom>
          <a:noFill/>
          <a:ln w="9525" cap="flat" cmpd="sng" algn="ctr">
            <a:solidFill>
              <a:schemeClr val="tx1"/>
            </a:solidFill>
            <a:prstDash val="dash"/>
            <a:round/>
            <a:headEnd type="none" w="med" len="med"/>
            <a:tailEnd type="none" w="med" len="med"/>
          </a:ln>
          <a:effectLst/>
        </p:spPr>
      </p:cxnSp>
      <p:sp>
        <p:nvSpPr>
          <p:cNvPr id="11" name="TextBox 10"/>
          <p:cNvSpPr txBox="1"/>
          <p:nvPr/>
        </p:nvSpPr>
        <p:spPr>
          <a:xfrm>
            <a:off x="3124201" y="2811462"/>
            <a:ext cx="457199" cy="381000"/>
          </a:xfrm>
          <a:prstGeom prst="rect">
            <a:avLst/>
          </a:prstGeom>
          <a:noFill/>
        </p:spPr>
        <p:txBody>
          <a:bodyPr wrap="square" rtlCol="0">
            <a:spAutoFit/>
          </a:bodyPr>
          <a:lstStyle/>
          <a:p>
            <a:r>
              <a:rPr lang="en-US" dirty="0"/>
              <a:t>52</a:t>
            </a:r>
          </a:p>
        </p:txBody>
      </p:sp>
      <p:sp>
        <p:nvSpPr>
          <p:cNvPr id="13" name="TextBox 12"/>
          <p:cNvSpPr txBox="1"/>
          <p:nvPr/>
        </p:nvSpPr>
        <p:spPr>
          <a:xfrm>
            <a:off x="4267200" y="5105400"/>
            <a:ext cx="533400" cy="369332"/>
          </a:xfrm>
          <a:prstGeom prst="rect">
            <a:avLst/>
          </a:prstGeom>
          <a:noFill/>
        </p:spPr>
        <p:txBody>
          <a:bodyPr wrap="square" rtlCol="0">
            <a:spAutoFit/>
          </a:bodyPr>
          <a:lstStyle/>
          <a:p>
            <a:r>
              <a:rPr lang="en-US" dirty="0"/>
              <a:t>48</a:t>
            </a:r>
          </a:p>
        </p:txBody>
      </p:sp>
      <p:sp>
        <p:nvSpPr>
          <p:cNvPr id="18" name="TextBox 17"/>
          <p:cNvSpPr txBox="1"/>
          <p:nvPr/>
        </p:nvSpPr>
        <p:spPr>
          <a:xfrm>
            <a:off x="2971800" y="5867400"/>
            <a:ext cx="5105400" cy="369332"/>
          </a:xfrm>
          <a:prstGeom prst="rect">
            <a:avLst/>
          </a:prstGeom>
          <a:noFill/>
        </p:spPr>
        <p:txBody>
          <a:bodyPr wrap="square" rtlCol="0">
            <a:spAutoFit/>
          </a:bodyPr>
          <a:lstStyle/>
          <a:p>
            <a:r>
              <a:rPr lang="en-US" dirty="0"/>
              <a:t>Profits = P*Q-AC*Q = 52*48 – 4*48 = </a:t>
            </a:r>
            <a:r>
              <a:rPr lang="en-US" b="1" dirty="0"/>
              <a:t>2304</a:t>
            </a:r>
          </a:p>
        </p:txBody>
      </p:sp>
    </p:spTree>
    <p:custDataLst>
      <p:tags r:id="rId1"/>
    </p:custDataLst>
    <p:extLst>
      <p:ext uri="{BB962C8B-B14F-4D97-AF65-F5344CB8AC3E}">
        <p14:creationId xmlns:p14="http://schemas.microsoft.com/office/powerpoint/2010/main" val="4192445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6213" y="350377"/>
            <a:ext cx="6272613" cy="5789242"/>
          </a:xfrm>
          <a:prstGeom prst="rect">
            <a:avLst/>
          </a:prstGeom>
        </p:spPr>
      </p:pic>
    </p:spTree>
    <p:extLst>
      <p:ext uri="{BB962C8B-B14F-4D97-AF65-F5344CB8AC3E}">
        <p14:creationId xmlns:p14="http://schemas.microsoft.com/office/powerpoint/2010/main" val="3930703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669471" y="226512"/>
            <a:ext cx="10776858" cy="1143000"/>
          </a:xfrm>
        </p:spPr>
        <p:txBody>
          <a:bodyPr>
            <a:noAutofit/>
          </a:bodyPr>
          <a:lstStyle/>
          <a:p>
            <a:r>
              <a:rPr lang="en-US" sz="2800" dirty="0"/>
              <a:t>Calculate the deadweight loss from the monopoly when </a:t>
            </a:r>
            <a:r>
              <a:rPr lang="en-US" sz="2800" dirty="0" err="1"/>
              <a:t>Qd</a:t>
            </a:r>
            <a:r>
              <a:rPr lang="en-US" sz="2800" dirty="0"/>
              <a:t>=100-p (MR=100-2Q) and MC=4 (TC=4Q).  (Hint: Point A is the perfectly competitive equilibrium point)</a:t>
            </a:r>
          </a:p>
        </p:txBody>
      </p:sp>
      <p:grpSp>
        <p:nvGrpSpPr>
          <p:cNvPr id="6" name="Group 5"/>
          <p:cNvGrpSpPr/>
          <p:nvPr/>
        </p:nvGrpSpPr>
        <p:grpSpPr>
          <a:xfrm>
            <a:off x="2895600" y="1828801"/>
            <a:ext cx="6172200" cy="3728125"/>
            <a:chOff x="1219200" y="1752600"/>
            <a:chExt cx="6172200" cy="3728125"/>
          </a:xfrm>
        </p:grpSpPr>
        <p:cxnSp>
          <p:nvCxnSpPr>
            <p:cNvPr id="5" name="Straight Arrow Connector 4"/>
            <p:cNvCxnSpPr/>
            <p:nvPr/>
          </p:nvCxnSpPr>
          <p:spPr bwMode="auto">
            <a:xfrm flipV="1">
              <a:off x="2057400" y="2103438"/>
              <a:ext cx="0" cy="284956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p:cNvCxnSpPr/>
            <p:nvPr/>
          </p:nvCxnSpPr>
          <p:spPr bwMode="auto">
            <a:xfrm>
              <a:off x="2057400" y="4953000"/>
              <a:ext cx="4495800" cy="0"/>
            </a:xfrm>
            <a:prstGeom prst="straightConnector1">
              <a:avLst/>
            </a:prstGeom>
            <a:noFill/>
            <a:ln w="9525" cap="flat" cmpd="sng" algn="ctr">
              <a:solidFill>
                <a:schemeClr val="tx1"/>
              </a:solidFill>
              <a:prstDash val="solid"/>
              <a:round/>
              <a:headEnd type="none" w="med" len="med"/>
              <a:tailEnd type="triangle"/>
            </a:ln>
            <a:effectLst/>
          </p:spPr>
        </p:cxnSp>
        <p:cxnSp>
          <p:nvCxnSpPr>
            <p:cNvPr id="12" name="Straight Connector 11"/>
            <p:cNvCxnSpPr/>
            <p:nvPr/>
          </p:nvCxnSpPr>
          <p:spPr bwMode="auto">
            <a:xfrm>
              <a:off x="2057400" y="3810000"/>
              <a:ext cx="4267200" cy="0"/>
            </a:xfrm>
            <a:prstGeom prst="line">
              <a:avLst/>
            </a:prstGeom>
            <a:noFill/>
            <a:ln w="38100" cap="flat" cmpd="sng" algn="ctr">
              <a:solidFill>
                <a:schemeClr val="accent2"/>
              </a:solidFill>
              <a:prstDash val="solid"/>
              <a:round/>
              <a:headEnd type="none" w="med" len="med"/>
              <a:tailEnd type="none" w="med" len="med"/>
            </a:ln>
            <a:effectLst/>
          </p:spPr>
        </p:cxnSp>
        <p:sp>
          <p:nvSpPr>
            <p:cNvPr id="14" name="TextBox 13"/>
            <p:cNvSpPr txBox="1"/>
            <p:nvPr/>
          </p:nvSpPr>
          <p:spPr>
            <a:xfrm>
              <a:off x="6553200" y="3528219"/>
              <a:ext cx="838200" cy="369332"/>
            </a:xfrm>
            <a:prstGeom prst="rect">
              <a:avLst/>
            </a:prstGeom>
            <a:noFill/>
          </p:spPr>
          <p:txBody>
            <a:bodyPr wrap="square" rtlCol="0">
              <a:spAutoFit/>
            </a:bodyPr>
            <a:lstStyle/>
            <a:p>
              <a:r>
                <a:rPr lang="en-US" dirty="0"/>
                <a:t>MC</a:t>
              </a:r>
            </a:p>
          </p:txBody>
        </p:sp>
        <p:sp>
          <p:nvSpPr>
            <p:cNvPr id="15" name="TextBox 14"/>
            <p:cNvSpPr txBox="1"/>
            <p:nvPr/>
          </p:nvSpPr>
          <p:spPr>
            <a:xfrm>
              <a:off x="1295400" y="3528219"/>
              <a:ext cx="457200" cy="369332"/>
            </a:xfrm>
            <a:prstGeom prst="rect">
              <a:avLst/>
            </a:prstGeom>
            <a:noFill/>
          </p:spPr>
          <p:txBody>
            <a:bodyPr wrap="square" rtlCol="0">
              <a:spAutoFit/>
            </a:bodyPr>
            <a:lstStyle/>
            <a:p>
              <a:r>
                <a:rPr lang="en-US" dirty="0"/>
                <a:t>4</a:t>
              </a:r>
            </a:p>
          </p:txBody>
        </p:sp>
        <p:sp>
          <p:nvSpPr>
            <p:cNvPr id="16" name="TextBox 15"/>
            <p:cNvSpPr txBox="1"/>
            <p:nvPr/>
          </p:nvSpPr>
          <p:spPr>
            <a:xfrm>
              <a:off x="1219200" y="1752600"/>
              <a:ext cx="609600" cy="369332"/>
            </a:xfrm>
            <a:prstGeom prst="rect">
              <a:avLst/>
            </a:prstGeom>
            <a:noFill/>
          </p:spPr>
          <p:txBody>
            <a:bodyPr wrap="square" rtlCol="0">
              <a:spAutoFit/>
            </a:bodyPr>
            <a:lstStyle/>
            <a:p>
              <a:r>
                <a:rPr lang="en-US" dirty="0"/>
                <a:t>P</a:t>
              </a:r>
            </a:p>
          </p:txBody>
        </p:sp>
        <p:sp>
          <p:nvSpPr>
            <p:cNvPr id="17" name="TextBox 16"/>
            <p:cNvSpPr txBox="1"/>
            <p:nvPr/>
          </p:nvSpPr>
          <p:spPr>
            <a:xfrm>
              <a:off x="6705600" y="5111393"/>
              <a:ext cx="533400" cy="369332"/>
            </a:xfrm>
            <a:prstGeom prst="rect">
              <a:avLst/>
            </a:prstGeom>
            <a:noFill/>
          </p:spPr>
          <p:txBody>
            <a:bodyPr wrap="square" rtlCol="0">
              <a:spAutoFit/>
            </a:bodyPr>
            <a:lstStyle/>
            <a:p>
              <a:r>
                <a:rPr lang="en-US" dirty="0"/>
                <a:t>Q</a:t>
              </a:r>
            </a:p>
          </p:txBody>
        </p:sp>
        <p:cxnSp>
          <p:nvCxnSpPr>
            <p:cNvPr id="19" name="Straight Connector 18"/>
            <p:cNvCxnSpPr/>
            <p:nvPr/>
          </p:nvCxnSpPr>
          <p:spPr bwMode="auto">
            <a:xfrm>
              <a:off x="2057400" y="2424961"/>
              <a:ext cx="3810000" cy="2528039"/>
            </a:xfrm>
            <a:prstGeom prst="line">
              <a:avLst/>
            </a:prstGeom>
            <a:noFill/>
            <a:ln w="28575" cap="flat" cmpd="sng" algn="ctr">
              <a:solidFill>
                <a:srgbClr val="B10B2D"/>
              </a:solidFill>
              <a:prstDash val="solid"/>
              <a:round/>
              <a:headEnd type="none" w="med" len="med"/>
              <a:tailEnd type="none" w="med" len="med"/>
            </a:ln>
            <a:effectLst/>
          </p:spPr>
        </p:cxnSp>
        <p:cxnSp>
          <p:nvCxnSpPr>
            <p:cNvPr id="21" name="Straight Connector 20"/>
            <p:cNvCxnSpPr/>
            <p:nvPr/>
          </p:nvCxnSpPr>
          <p:spPr bwMode="auto">
            <a:xfrm>
              <a:off x="2057399" y="2438400"/>
              <a:ext cx="1676401" cy="2514600"/>
            </a:xfrm>
            <a:prstGeom prst="line">
              <a:avLst/>
            </a:prstGeom>
            <a:noFill/>
            <a:ln w="28575" cap="flat" cmpd="sng" algn="ctr">
              <a:solidFill>
                <a:srgbClr val="FF0000"/>
              </a:solidFill>
              <a:prstDash val="solid"/>
              <a:round/>
              <a:headEnd type="none" w="med" len="med"/>
              <a:tailEnd type="none" w="med" len="med"/>
            </a:ln>
            <a:effectLst/>
          </p:spPr>
        </p:cxnSp>
        <p:sp>
          <p:nvSpPr>
            <p:cNvPr id="22" name="TextBox 21"/>
            <p:cNvSpPr txBox="1"/>
            <p:nvPr/>
          </p:nvSpPr>
          <p:spPr>
            <a:xfrm>
              <a:off x="5715000" y="4343400"/>
              <a:ext cx="609600" cy="369332"/>
            </a:xfrm>
            <a:prstGeom prst="rect">
              <a:avLst/>
            </a:prstGeom>
            <a:noFill/>
          </p:spPr>
          <p:txBody>
            <a:bodyPr wrap="square" rtlCol="0">
              <a:spAutoFit/>
            </a:bodyPr>
            <a:lstStyle/>
            <a:p>
              <a:r>
                <a:rPr lang="en-US" dirty="0" err="1"/>
                <a:t>Qd</a:t>
              </a:r>
              <a:endParaRPr lang="en-US" dirty="0"/>
            </a:p>
          </p:txBody>
        </p:sp>
        <p:sp>
          <p:nvSpPr>
            <p:cNvPr id="23" name="TextBox 22"/>
            <p:cNvSpPr txBox="1"/>
            <p:nvPr/>
          </p:nvSpPr>
          <p:spPr>
            <a:xfrm>
              <a:off x="2438400" y="4240610"/>
              <a:ext cx="609600" cy="369332"/>
            </a:xfrm>
            <a:prstGeom prst="rect">
              <a:avLst/>
            </a:prstGeom>
            <a:noFill/>
          </p:spPr>
          <p:txBody>
            <a:bodyPr wrap="square" rtlCol="0">
              <a:spAutoFit/>
            </a:bodyPr>
            <a:lstStyle/>
            <a:p>
              <a:r>
                <a:rPr lang="en-US" dirty="0"/>
                <a:t>MR</a:t>
              </a:r>
            </a:p>
          </p:txBody>
        </p:sp>
        <p:sp>
          <p:nvSpPr>
            <p:cNvPr id="24" name="TextBox 23"/>
            <p:cNvSpPr txBox="1"/>
            <p:nvPr/>
          </p:nvSpPr>
          <p:spPr>
            <a:xfrm>
              <a:off x="5715000" y="5105400"/>
              <a:ext cx="609600" cy="369332"/>
            </a:xfrm>
            <a:prstGeom prst="rect">
              <a:avLst/>
            </a:prstGeom>
            <a:noFill/>
          </p:spPr>
          <p:txBody>
            <a:bodyPr wrap="square" rtlCol="0">
              <a:spAutoFit/>
            </a:bodyPr>
            <a:lstStyle/>
            <a:p>
              <a:r>
                <a:rPr lang="en-US" dirty="0"/>
                <a:t>100</a:t>
              </a:r>
            </a:p>
          </p:txBody>
        </p:sp>
        <p:sp>
          <p:nvSpPr>
            <p:cNvPr id="25" name="TextBox 24"/>
            <p:cNvSpPr txBox="1"/>
            <p:nvPr/>
          </p:nvSpPr>
          <p:spPr>
            <a:xfrm>
              <a:off x="3581400" y="5111393"/>
              <a:ext cx="457200" cy="369332"/>
            </a:xfrm>
            <a:prstGeom prst="rect">
              <a:avLst/>
            </a:prstGeom>
            <a:noFill/>
          </p:spPr>
          <p:txBody>
            <a:bodyPr wrap="square" rtlCol="0">
              <a:spAutoFit/>
            </a:bodyPr>
            <a:lstStyle/>
            <a:p>
              <a:r>
                <a:rPr lang="en-US" dirty="0"/>
                <a:t>50</a:t>
              </a:r>
            </a:p>
          </p:txBody>
        </p:sp>
        <p:sp>
          <p:nvSpPr>
            <p:cNvPr id="26" name="TextBox 25"/>
            <p:cNvSpPr txBox="1"/>
            <p:nvPr/>
          </p:nvSpPr>
          <p:spPr>
            <a:xfrm>
              <a:off x="1447800" y="2286000"/>
              <a:ext cx="609599" cy="381000"/>
            </a:xfrm>
            <a:prstGeom prst="rect">
              <a:avLst/>
            </a:prstGeom>
            <a:noFill/>
          </p:spPr>
          <p:txBody>
            <a:bodyPr wrap="square" rtlCol="0">
              <a:spAutoFit/>
            </a:bodyPr>
            <a:lstStyle/>
            <a:p>
              <a:r>
                <a:rPr lang="en-US" dirty="0"/>
                <a:t>100</a:t>
              </a:r>
            </a:p>
          </p:txBody>
        </p:sp>
        <p:cxnSp>
          <p:nvCxnSpPr>
            <p:cNvPr id="4" name="Straight Connector 3"/>
            <p:cNvCxnSpPr/>
            <p:nvPr/>
          </p:nvCxnSpPr>
          <p:spPr bwMode="auto">
            <a:xfrm flipV="1">
              <a:off x="2971800" y="2971800"/>
              <a:ext cx="0" cy="1981200"/>
            </a:xfrm>
            <a:prstGeom prst="line">
              <a:avLst/>
            </a:prstGeom>
            <a:noFill/>
            <a:ln w="9525" cap="flat" cmpd="sng" algn="ctr">
              <a:solidFill>
                <a:schemeClr val="tx1"/>
              </a:solidFill>
              <a:prstDash val="dash"/>
              <a:round/>
              <a:headEnd type="none" w="med" len="med"/>
              <a:tailEnd type="none" w="med" len="med"/>
            </a:ln>
            <a:effectLst/>
          </p:spPr>
        </p:cxnSp>
        <p:cxnSp>
          <p:nvCxnSpPr>
            <p:cNvPr id="7" name="Straight Connector 6"/>
            <p:cNvCxnSpPr/>
            <p:nvPr/>
          </p:nvCxnSpPr>
          <p:spPr bwMode="auto">
            <a:xfrm flipH="1">
              <a:off x="2057399" y="2971800"/>
              <a:ext cx="914403" cy="0"/>
            </a:xfrm>
            <a:prstGeom prst="line">
              <a:avLst/>
            </a:prstGeom>
            <a:noFill/>
            <a:ln w="9525" cap="flat" cmpd="sng" algn="ctr">
              <a:solidFill>
                <a:schemeClr val="tx1"/>
              </a:solidFill>
              <a:prstDash val="dash"/>
              <a:round/>
              <a:headEnd type="none" w="med" len="med"/>
              <a:tailEnd type="none" w="med" len="med"/>
            </a:ln>
            <a:effectLst/>
          </p:spPr>
        </p:cxnSp>
        <p:sp>
          <p:nvSpPr>
            <p:cNvPr id="11" name="TextBox 10"/>
            <p:cNvSpPr txBox="1"/>
            <p:nvPr/>
          </p:nvSpPr>
          <p:spPr>
            <a:xfrm>
              <a:off x="1600200" y="2811462"/>
              <a:ext cx="457199" cy="381000"/>
            </a:xfrm>
            <a:prstGeom prst="rect">
              <a:avLst/>
            </a:prstGeom>
            <a:noFill/>
          </p:spPr>
          <p:txBody>
            <a:bodyPr wrap="square" rtlCol="0">
              <a:spAutoFit/>
            </a:bodyPr>
            <a:lstStyle/>
            <a:p>
              <a:r>
                <a:rPr lang="en-US" dirty="0"/>
                <a:t>52</a:t>
              </a:r>
            </a:p>
          </p:txBody>
        </p:sp>
        <p:sp>
          <p:nvSpPr>
            <p:cNvPr id="13" name="TextBox 12"/>
            <p:cNvSpPr txBox="1"/>
            <p:nvPr/>
          </p:nvSpPr>
          <p:spPr>
            <a:xfrm>
              <a:off x="2743200" y="5105400"/>
              <a:ext cx="533400" cy="369332"/>
            </a:xfrm>
            <a:prstGeom prst="rect">
              <a:avLst/>
            </a:prstGeom>
            <a:noFill/>
          </p:spPr>
          <p:txBody>
            <a:bodyPr wrap="square" rtlCol="0">
              <a:spAutoFit/>
            </a:bodyPr>
            <a:lstStyle/>
            <a:p>
              <a:r>
                <a:rPr lang="en-US" dirty="0"/>
                <a:t>48</a:t>
              </a:r>
            </a:p>
          </p:txBody>
        </p:sp>
        <p:sp>
          <p:nvSpPr>
            <p:cNvPr id="3" name="TextBox 2"/>
            <p:cNvSpPr txBox="1"/>
            <p:nvPr/>
          </p:nvSpPr>
          <p:spPr>
            <a:xfrm>
              <a:off x="4219074" y="3444680"/>
              <a:ext cx="533400" cy="369332"/>
            </a:xfrm>
            <a:prstGeom prst="rect">
              <a:avLst/>
            </a:prstGeom>
            <a:noFill/>
          </p:spPr>
          <p:txBody>
            <a:bodyPr wrap="square" rtlCol="0">
              <a:spAutoFit/>
            </a:bodyPr>
            <a:lstStyle/>
            <a:p>
              <a:r>
                <a:rPr lang="en-US" dirty="0"/>
                <a:t>A</a:t>
              </a:r>
            </a:p>
          </p:txBody>
        </p:sp>
      </p:grpSp>
    </p:spTree>
    <p:custDataLst>
      <p:tags r:id="rId1"/>
    </p:custDataLst>
    <p:extLst>
      <p:ext uri="{BB962C8B-B14F-4D97-AF65-F5344CB8AC3E}">
        <p14:creationId xmlns:p14="http://schemas.microsoft.com/office/powerpoint/2010/main" val="33753057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170214" y="346313"/>
            <a:ext cx="9851571" cy="1143000"/>
          </a:xfrm>
        </p:spPr>
        <p:txBody>
          <a:bodyPr>
            <a:noAutofit/>
          </a:bodyPr>
          <a:lstStyle/>
          <a:p>
            <a:r>
              <a:rPr lang="en-US" sz="3200" dirty="0"/>
              <a:t>Calculate the deadweight loss from the monopoly.  (Hint: Point A is the perfectly competitive equilibrium point)</a:t>
            </a:r>
          </a:p>
        </p:txBody>
      </p:sp>
      <p:cxnSp>
        <p:nvCxnSpPr>
          <p:cNvPr id="5" name="Straight Arrow Connector 4"/>
          <p:cNvCxnSpPr/>
          <p:nvPr/>
        </p:nvCxnSpPr>
        <p:spPr bwMode="auto">
          <a:xfrm flipV="1">
            <a:off x="3581400" y="2103438"/>
            <a:ext cx="0" cy="284956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p:cNvCxnSpPr/>
          <p:nvPr/>
        </p:nvCxnSpPr>
        <p:spPr bwMode="auto">
          <a:xfrm>
            <a:off x="3581400" y="4953000"/>
            <a:ext cx="4495800" cy="0"/>
          </a:xfrm>
          <a:prstGeom prst="straightConnector1">
            <a:avLst/>
          </a:prstGeom>
          <a:noFill/>
          <a:ln w="9525" cap="flat" cmpd="sng" algn="ctr">
            <a:solidFill>
              <a:schemeClr val="tx1"/>
            </a:solidFill>
            <a:prstDash val="solid"/>
            <a:round/>
            <a:headEnd type="none" w="med" len="med"/>
            <a:tailEnd type="triangle"/>
          </a:ln>
          <a:effectLst/>
        </p:spPr>
      </p:cxnSp>
      <p:cxnSp>
        <p:nvCxnSpPr>
          <p:cNvPr id="12" name="Straight Connector 11"/>
          <p:cNvCxnSpPr/>
          <p:nvPr/>
        </p:nvCxnSpPr>
        <p:spPr bwMode="auto">
          <a:xfrm>
            <a:off x="3581400" y="3810000"/>
            <a:ext cx="4267200" cy="0"/>
          </a:xfrm>
          <a:prstGeom prst="line">
            <a:avLst/>
          </a:prstGeom>
          <a:noFill/>
          <a:ln w="38100" cap="flat" cmpd="sng" algn="ctr">
            <a:solidFill>
              <a:schemeClr val="accent2"/>
            </a:solidFill>
            <a:prstDash val="solid"/>
            <a:round/>
            <a:headEnd type="none" w="med" len="med"/>
            <a:tailEnd type="none" w="med" len="med"/>
          </a:ln>
          <a:effectLst/>
        </p:spPr>
      </p:cxnSp>
      <p:sp>
        <p:nvSpPr>
          <p:cNvPr id="14" name="TextBox 13"/>
          <p:cNvSpPr txBox="1"/>
          <p:nvPr/>
        </p:nvSpPr>
        <p:spPr>
          <a:xfrm>
            <a:off x="8077200" y="3528219"/>
            <a:ext cx="838200" cy="369332"/>
          </a:xfrm>
          <a:prstGeom prst="rect">
            <a:avLst/>
          </a:prstGeom>
          <a:noFill/>
        </p:spPr>
        <p:txBody>
          <a:bodyPr wrap="square" rtlCol="0">
            <a:spAutoFit/>
          </a:bodyPr>
          <a:lstStyle/>
          <a:p>
            <a:r>
              <a:rPr lang="en-US" dirty="0"/>
              <a:t>MC</a:t>
            </a:r>
          </a:p>
        </p:txBody>
      </p:sp>
      <p:sp>
        <p:nvSpPr>
          <p:cNvPr id="15" name="TextBox 14"/>
          <p:cNvSpPr txBox="1"/>
          <p:nvPr/>
        </p:nvSpPr>
        <p:spPr>
          <a:xfrm>
            <a:off x="2819400" y="3528219"/>
            <a:ext cx="457200" cy="369332"/>
          </a:xfrm>
          <a:prstGeom prst="rect">
            <a:avLst/>
          </a:prstGeom>
          <a:noFill/>
        </p:spPr>
        <p:txBody>
          <a:bodyPr wrap="square" rtlCol="0">
            <a:spAutoFit/>
          </a:bodyPr>
          <a:lstStyle/>
          <a:p>
            <a:r>
              <a:rPr lang="en-US" dirty="0"/>
              <a:t>4</a:t>
            </a:r>
          </a:p>
        </p:txBody>
      </p:sp>
      <p:sp>
        <p:nvSpPr>
          <p:cNvPr id="16" name="TextBox 15"/>
          <p:cNvSpPr txBox="1"/>
          <p:nvPr/>
        </p:nvSpPr>
        <p:spPr>
          <a:xfrm>
            <a:off x="2743200" y="1752600"/>
            <a:ext cx="609600" cy="369332"/>
          </a:xfrm>
          <a:prstGeom prst="rect">
            <a:avLst/>
          </a:prstGeom>
          <a:noFill/>
        </p:spPr>
        <p:txBody>
          <a:bodyPr wrap="square" rtlCol="0">
            <a:spAutoFit/>
          </a:bodyPr>
          <a:lstStyle/>
          <a:p>
            <a:r>
              <a:rPr lang="en-US" dirty="0"/>
              <a:t>P</a:t>
            </a:r>
          </a:p>
        </p:txBody>
      </p:sp>
      <p:sp>
        <p:nvSpPr>
          <p:cNvPr id="17" name="TextBox 16"/>
          <p:cNvSpPr txBox="1"/>
          <p:nvPr/>
        </p:nvSpPr>
        <p:spPr>
          <a:xfrm>
            <a:off x="8229600" y="5111393"/>
            <a:ext cx="533400" cy="369332"/>
          </a:xfrm>
          <a:prstGeom prst="rect">
            <a:avLst/>
          </a:prstGeom>
          <a:noFill/>
        </p:spPr>
        <p:txBody>
          <a:bodyPr wrap="square" rtlCol="0">
            <a:spAutoFit/>
          </a:bodyPr>
          <a:lstStyle/>
          <a:p>
            <a:r>
              <a:rPr lang="en-US" dirty="0"/>
              <a:t>Q</a:t>
            </a:r>
          </a:p>
        </p:txBody>
      </p:sp>
      <p:cxnSp>
        <p:nvCxnSpPr>
          <p:cNvPr id="19" name="Straight Connector 18"/>
          <p:cNvCxnSpPr/>
          <p:nvPr/>
        </p:nvCxnSpPr>
        <p:spPr bwMode="auto">
          <a:xfrm>
            <a:off x="3581400" y="2424962"/>
            <a:ext cx="3810000" cy="2528039"/>
          </a:xfrm>
          <a:prstGeom prst="line">
            <a:avLst/>
          </a:prstGeom>
          <a:noFill/>
          <a:ln w="28575" cap="flat" cmpd="sng" algn="ctr">
            <a:solidFill>
              <a:srgbClr val="B10B2D"/>
            </a:solidFill>
            <a:prstDash val="solid"/>
            <a:round/>
            <a:headEnd type="none" w="med" len="med"/>
            <a:tailEnd type="none" w="med" len="med"/>
          </a:ln>
          <a:effectLst/>
        </p:spPr>
      </p:cxnSp>
      <p:cxnSp>
        <p:nvCxnSpPr>
          <p:cNvPr id="21" name="Straight Connector 20"/>
          <p:cNvCxnSpPr/>
          <p:nvPr/>
        </p:nvCxnSpPr>
        <p:spPr bwMode="auto">
          <a:xfrm>
            <a:off x="3581400" y="2438400"/>
            <a:ext cx="1676401" cy="2514600"/>
          </a:xfrm>
          <a:prstGeom prst="line">
            <a:avLst/>
          </a:prstGeom>
          <a:noFill/>
          <a:ln w="28575" cap="flat" cmpd="sng" algn="ctr">
            <a:solidFill>
              <a:srgbClr val="FF0000"/>
            </a:solidFill>
            <a:prstDash val="solid"/>
            <a:round/>
            <a:headEnd type="none" w="med" len="med"/>
            <a:tailEnd type="none" w="med" len="med"/>
          </a:ln>
          <a:effectLst/>
        </p:spPr>
      </p:cxnSp>
      <p:sp>
        <p:nvSpPr>
          <p:cNvPr id="22" name="TextBox 21"/>
          <p:cNvSpPr txBox="1"/>
          <p:nvPr/>
        </p:nvSpPr>
        <p:spPr>
          <a:xfrm>
            <a:off x="7239000" y="4343400"/>
            <a:ext cx="609600" cy="369332"/>
          </a:xfrm>
          <a:prstGeom prst="rect">
            <a:avLst/>
          </a:prstGeom>
          <a:noFill/>
        </p:spPr>
        <p:txBody>
          <a:bodyPr wrap="square" rtlCol="0">
            <a:spAutoFit/>
          </a:bodyPr>
          <a:lstStyle/>
          <a:p>
            <a:r>
              <a:rPr lang="en-US" dirty="0" err="1"/>
              <a:t>Qd</a:t>
            </a:r>
            <a:endParaRPr lang="en-US" dirty="0"/>
          </a:p>
        </p:txBody>
      </p:sp>
      <p:sp>
        <p:nvSpPr>
          <p:cNvPr id="23" name="TextBox 22"/>
          <p:cNvSpPr txBox="1"/>
          <p:nvPr/>
        </p:nvSpPr>
        <p:spPr>
          <a:xfrm>
            <a:off x="3962400" y="4240610"/>
            <a:ext cx="609600" cy="369332"/>
          </a:xfrm>
          <a:prstGeom prst="rect">
            <a:avLst/>
          </a:prstGeom>
          <a:noFill/>
        </p:spPr>
        <p:txBody>
          <a:bodyPr wrap="square" rtlCol="0">
            <a:spAutoFit/>
          </a:bodyPr>
          <a:lstStyle/>
          <a:p>
            <a:r>
              <a:rPr lang="en-US" dirty="0"/>
              <a:t>MR</a:t>
            </a:r>
          </a:p>
        </p:txBody>
      </p:sp>
      <p:sp>
        <p:nvSpPr>
          <p:cNvPr id="24" name="TextBox 23"/>
          <p:cNvSpPr txBox="1"/>
          <p:nvPr/>
        </p:nvSpPr>
        <p:spPr>
          <a:xfrm>
            <a:off x="7239000" y="5105400"/>
            <a:ext cx="609600" cy="369332"/>
          </a:xfrm>
          <a:prstGeom prst="rect">
            <a:avLst/>
          </a:prstGeom>
          <a:noFill/>
        </p:spPr>
        <p:txBody>
          <a:bodyPr wrap="square" rtlCol="0">
            <a:spAutoFit/>
          </a:bodyPr>
          <a:lstStyle/>
          <a:p>
            <a:r>
              <a:rPr lang="en-US" dirty="0"/>
              <a:t>100</a:t>
            </a:r>
          </a:p>
        </p:txBody>
      </p:sp>
      <p:sp>
        <p:nvSpPr>
          <p:cNvPr id="25" name="TextBox 24"/>
          <p:cNvSpPr txBox="1"/>
          <p:nvPr/>
        </p:nvSpPr>
        <p:spPr>
          <a:xfrm>
            <a:off x="5105400" y="5111393"/>
            <a:ext cx="457200" cy="369332"/>
          </a:xfrm>
          <a:prstGeom prst="rect">
            <a:avLst/>
          </a:prstGeom>
          <a:noFill/>
        </p:spPr>
        <p:txBody>
          <a:bodyPr wrap="square" rtlCol="0">
            <a:spAutoFit/>
          </a:bodyPr>
          <a:lstStyle/>
          <a:p>
            <a:r>
              <a:rPr lang="en-US" dirty="0"/>
              <a:t>50</a:t>
            </a:r>
          </a:p>
        </p:txBody>
      </p:sp>
      <p:sp>
        <p:nvSpPr>
          <p:cNvPr id="26" name="TextBox 25"/>
          <p:cNvSpPr txBox="1"/>
          <p:nvPr/>
        </p:nvSpPr>
        <p:spPr>
          <a:xfrm>
            <a:off x="2971801" y="2286000"/>
            <a:ext cx="609599" cy="381000"/>
          </a:xfrm>
          <a:prstGeom prst="rect">
            <a:avLst/>
          </a:prstGeom>
          <a:noFill/>
        </p:spPr>
        <p:txBody>
          <a:bodyPr wrap="square" rtlCol="0">
            <a:spAutoFit/>
          </a:bodyPr>
          <a:lstStyle/>
          <a:p>
            <a:r>
              <a:rPr lang="en-US" dirty="0"/>
              <a:t>100</a:t>
            </a:r>
          </a:p>
        </p:txBody>
      </p:sp>
      <p:cxnSp>
        <p:nvCxnSpPr>
          <p:cNvPr id="4" name="Straight Connector 3"/>
          <p:cNvCxnSpPr/>
          <p:nvPr/>
        </p:nvCxnSpPr>
        <p:spPr bwMode="auto">
          <a:xfrm flipV="1">
            <a:off x="4495800" y="2971800"/>
            <a:ext cx="0" cy="1981200"/>
          </a:xfrm>
          <a:prstGeom prst="line">
            <a:avLst/>
          </a:prstGeom>
          <a:noFill/>
          <a:ln w="9525" cap="flat" cmpd="sng" algn="ctr">
            <a:solidFill>
              <a:schemeClr val="tx1"/>
            </a:solidFill>
            <a:prstDash val="dash"/>
            <a:round/>
            <a:headEnd type="none" w="med" len="med"/>
            <a:tailEnd type="none" w="med" len="med"/>
          </a:ln>
          <a:effectLst/>
        </p:spPr>
      </p:cxnSp>
      <p:cxnSp>
        <p:nvCxnSpPr>
          <p:cNvPr id="7" name="Straight Connector 6"/>
          <p:cNvCxnSpPr/>
          <p:nvPr/>
        </p:nvCxnSpPr>
        <p:spPr bwMode="auto">
          <a:xfrm flipH="1">
            <a:off x="3581400" y="2971800"/>
            <a:ext cx="914403" cy="0"/>
          </a:xfrm>
          <a:prstGeom prst="line">
            <a:avLst/>
          </a:prstGeom>
          <a:noFill/>
          <a:ln w="9525" cap="flat" cmpd="sng" algn="ctr">
            <a:solidFill>
              <a:schemeClr val="tx1"/>
            </a:solidFill>
            <a:prstDash val="dash"/>
            <a:round/>
            <a:headEnd type="none" w="med" len="med"/>
            <a:tailEnd type="none" w="med" len="med"/>
          </a:ln>
          <a:effectLst/>
        </p:spPr>
      </p:cxnSp>
      <p:sp>
        <p:nvSpPr>
          <p:cNvPr id="11" name="TextBox 10"/>
          <p:cNvSpPr txBox="1"/>
          <p:nvPr/>
        </p:nvSpPr>
        <p:spPr>
          <a:xfrm>
            <a:off x="3124201" y="2811462"/>
            <a:ext cx="457199" cy="381000"/>
          </a:xfrm>
          <a:prstGeom prst="rect">
            <a:avLst/>
          </a:prstGeom>
          <a:noFill/>
        </p:spPr>
        <p:txBody>
          <a:bodyPr wrap="square" rtlCol="0">
            <a:spAutoFit/>
          </a:bodyPr>
          <a:lstStyle/>
          <a:p>
            <a:r>
              <a:rPr lang="en-US" dirty="0"/>
              <a:t>52</a:t>
            </a:r>
          </a:p>
        </p:txBody>
      </p:sp>
      <p:sp>
        <p:nvSpPr>
          <p:cNvPr id="13" name="TextBox 12"/>
          <p:cNvSpPr txBox="1"/>
          <p:nvPr/>
        </p:nvSpPr>
        <p:spPr>
          <a:xfrm>
            <a:off x="4267200" y="5105400"/>
            <a:ext cx="533400" cy="369332"/>
          </a:xfrm>
          <a:prstGeom prst="rect">
            <a:avLst/>
          </a:prstGeom>
          <a:noFill/>
        </p:spPr>
        <p:txBody>
          <a:bodyPr wrap="square" rtlCol="0">
            <a:spAutoFit/>
          </a:bodyPr>
          <a:lstStyle/>
          <a:p>
            <a:r>
              <a:rPr lang="en-US" dirty="0"/>
              <a:t>48</a:t>
            </a:r>
          </a:p>
        </p:txBody>
      </p:sp>
      <p:sp>
        <p:nvSpPr>
          <p:cNvPr id="3" name="TextBox 2"/>
          <p:cNvSpPr txBox="1"/>
          <p:nvPr/>
        </p:nvSpPr>
        <p:spPr>
          <a:xfrm>
            <a:off x="5743074" y="3444680"/>
            <a:ext cx="533400" cy="369332"/>
          </a:xfrm>
          <a:prstGeom prst="rect">
            <a:avLst/>
          </a:prstGeom>
          <a:noFill/>
        </p:spPr>
        <p:txBody>
          <a:bodyPr wrap="square" rtlCol="0">
            <a:spAutoFit/>
          </a:bodyPr>
          <a:lstStyle/>
          <a:p>
            <a:r>
              <a:rPr lang="en-US" dirty="0"/>
              <a:t>A</a:t>
            </a:r>
          </a:p>
        </p:txBody>
      </p:sp>
      <p:cxnSp>
        <p:nvCxnSpPr>
          <p:cNvPr id="9" name="Straight Connector 8"/>
          <p:cNvCxnSpPr/>
          <p:nvPr/>
        </p:nvCxnSpPr>
        <p:spPr bwMode="auto">
          <a:xfrm>
            <a:off x="5743074" y="3810000"/>
            <a:ext cx="0" cy="1143000"/>
          </a:xfrm>
          <a:prstGeom prst="line">
            <a:avLst/>
          </a:prstGeom>
          <a:noFill/>
          <a:ln w="9525" cap="flat" cmpd="sng" algn="ctr">
            <a:solidFill>
              <a:schemeClr val="tx1"/>
            </a:solidFill>
            <a:prstDash val="dash"/>
            <a:round/>
            <a:headEnd type="none" w="med" len="med"/>
            <a:tailEnd type="none" w="med" len="med"/>
          </a:ln>
          <a:effectLst/>
        </p:spPr>
      </p:cxnSp>
      <p:sp>
        <p:nvSpPr>
          <p:cNvPr id="10" name="TextBox 9"/>
          <p:cNvSpPr txBox="1"/>
          <p:nvPr/>
        </p:nvSpPr>
        <p:spPr>
          <a:xfrm>
            <a:off x="5743074" y="5105400"/>
            <a:ext cx="533400" cy="369332"/>
          </a:xfrm>
          <a:prstGeom prst="rect">
            <a:avLst/>
          </a:prstGeom>
          <a:noFill/>
        </p:spPr>
        <p:txBody>
          <a:bodyPr wrap="square" rtlCol="0">
            <a:spAutoFit/>
          </a:bodyPr>
          <a:lstStyle/>
          <a:p>
            <a:r>
              <a:rPr lang="en-US" dirty="0"/>
              <a:t>96</a:t>
            </a:r>
          </a:p>
        </p:txBody>
      </p:sp>
      <p:sp>
        <p:nvSpPr>
          <p:cNvPr id="18" name="Isosceles Triangle 17"/>
          <p:cNvSpPr/>
          <p:nvPr/>
        </p:nvSpPr>
        <p:spPr>
          <a:xfrm rot="13082048">
            <a:off x="4142568" y="3308146"/>
            <a:ext cx="1402518" cy="663927"/>
          </a:xfrm>
          <a:prstGeom prst="triangle">
            <a:avLst>
              <a:gd name="adj" fmla="val 61593"/>
            </a:avLst>
          </a:prstGeom>
          <a:solidFill>
            <a:srgbClr val="FFFF00"/>
          </a:solidFill>
        </p:spPr>
        <p:txBody>
          <a:bodyPr wrap="square" rtlCol="0" anchor="ctr">
            <a:spAutoFit/>
          </a:bodyPr>
          <a:lstStyle/>
          <a:p>
            <a:pPr algn="ctr">
              <a:lnSpc>
                <a:spcPts val="2400"/>
              </a:lnSpc>
            </a:pPr>
            <a:endParaRPr lang="en-US" b="1" dirty="0">
              <a:solidFill>
                <a:srgbClr val="7B0046"/>
              </a:solidFill>
            </a:endParaRPr>
          </a:p>
        </p:txBody>
      </p:sp>
      <p:sp>
        <p:nvSpPr>
          <p:cNvPr id="20" name="TextBox 19"/>
          <p:cNvSpPr txBox="1"/>
          <p:nvPr/>
        </p:nvSpPr>
        <p:spPr>
          <a:xfrm>
            <a:off x="4572000" y="3444680"/>
            <a:ext cx="838200" cy="369332"/>
          </a:xfrm>
          <a:prstGeom prst="rect">
            <a:avLst/>
          </a:prstGeom>
          <a:noFill/>
        </p:spPr>
        <p:txBody>
          <a:bodyPr wrap="square" rtlCol="0">
            <a:spAutoFit/>
          </a:bodyPr>
          <a:lstStyle/>
          <a:p>
            <a:r>
              <a:rPr lang="en-US" dirty="0"/>
              <a:t>DWL</a:t>
            </a:r>
          </a:p>
        </p:txBody>
      </p:sp>
      <p:sp>
        <p:nvSpPr>
          <p:cNvPr id="27" name="TextBox 26"/>
          <p:cNvSpPr txBox="1"/>
          <p:nvPr/>
        </p:nvSpPr>
        <p:spPr>
          <a:xfrm>
            <a:off x="3124200" y="5943600"/>
            <a:ext cx="3657600" cy="369332"/>
          </a:xfrm>
          <a:prstGeom prst="rect">
            <a:avLst/>
          </a:prstGeom>
          <a:noFill/>
        </p:spPr>
        <p:txBody>
          <a:bodyPr wrap="square" rtlCol="0">
            <a:spAutoFit/>
          </a:bodyPr>
          <a:lstStyle/>
          <a:p>
            <a:r>
              <a:rPr lang="en-US" dirty="0"/>
              <a:t>DWL= ½ (52-4)*(96-48)=1152</a:t>
            </a:r>
          </a:p>
        </p:txBody>
      </p:sp>
    </p:spTree>
    <p:custDataLst>
      <p:tags r:id="rId1"/>
    </p:custDataLst>
    <p:extLst>
      <p:ext uri="{BB962C8B-B14F-4D97-AF65-F5344CB8AC3E}">
        <p14:creationId xmlns:p14="http://schemas.microsoft.com/office/powerpoint/2010/main" val="2964203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Monopoly and Why Do We Study It?</a:t>
            </a:r>
          </a:p>
        </p:txBody>
      </p:sp>
      <p:sp>
        <p:nvSpPr>
          <p:cNvPr id="4" name="Text Placeholder 2"/>
          <p:cNvSpPr>
            <a:spLocks noGrp="1"/>
          </p:cNvSpPr>
          <p:nvPr>
            <p:ph type="body" sz="quarter" idx="11"/>
          </p:nvPr>
        </p:nvSpPr>
        <p:spPr>
          <a:xfrm>
            <a:off x="391886" y="838200"/>
            <a:ext cx="10123714" cy="5638800"/>
          </a:xfrm>
        </p:spPr>
        <p:txBody>
          <a:bodyPr/>
          <a:lstStyle/>
          <a:p>
            <a:pPr>
              <a:spcBef>
                <a:spcPts val="0"/>
              </a:spcBef>
              <a:spcAft>
                <a:spcPts val="1200"/>
              </a:spcAft>
            </a:pPr>
            <a:r>
              <a:rPr lang="en-US" b="1" dirty="0"/>
              <a:t>Monopoly</a:t>
            </a:r>
            <a:r>
              <a:rPr lang="en-US" dirty="0"/>
              <a:t> is a market structure consisting of a firm that is the only seller of a good or service that does not have a close substitute.</a:t>
            </a:r>
          </a:p>
          <a:p>
            <a:pPr>
              <a:spcBef>
                <a:spcPts val="0"/>
              </a:spcBef>
              <a:spcAft>
                <a:spcPts val="1200"/>
              </a:spcAft>
            </a:pPr>
            <a:endParaRPr lang="en-US" dirty="0"/>
          </a:p>
          <a:p>
            <a:pPr>
              <a:spcBef>
                <a:spcPts val="0"/>
              </a:spcBef>
              <a:spcAft>
                <a:spcPts val="1200"/>
              </a:spcAft>
            </a:pPr>
            <a:r>
              <a:rPr lang="en-US" dirty="0"/>
              <a:t>We study monopolies for two reasons:</a:t>
            </a:r>
          </a:p>
          <a:p>
            <a:pPr marL="457200" indent="-457200">
              <a:spcBef>
                <a:spcPts val="0"/>
              </a:spcBef>
              <a:spcAft>
                <a:spcPts val="1200"/>
              </a:spcAft>
              <a:buAutoNum type="arabicPeriod"/>
            </a:pPr>
            <a:r>
              <a:rPr lang="en-US" dirty="0"/>
              <a:t>Some firms truly are monopolists.</a:t>
            </a:r>
          </a:p>
          <a:p>
            <a:pPr marL="457200" indent="-457200">
              <a:spcBef>
                <a:spcPts val="0"/>
              </a:spcBef>
              <a:spcAft>
                <a:spcPts val="1200"/>
              </a:spcAft>
              <a:buAutoNum type="arabicPeriod"/>
            </a:pPr>
            <a:r>
              <a:rPr lang="en-US" dirty="0"/>
              <a:t>Firms might collude in order to </a:t>
            </a:r>
            <a:r>
              <a:rPr lang="en-US" i="1" dirty="0"/>
              <a:t>act like</a:t>
            </a:r>
            <a:r>
              <a:rPr lang="en-US" dirty="0"/>
              <a:t> a monopolist.</a:t>
            </a:r>
          </a:p>
        </p:txBody>
      </p:sp>
    </p:spTree>
    <p:custDataLst>
      <p:tags r:id="rId1"/>
    </p:custDataLst>
    <p:extLst>
      <p:ext uri="{BB962C8B-B14F-4D97-AF65-F5344CB8AC3E}">
        <p14:creationId xmlns:p14="http://schemas.microsoft.com/office/powerpoint/2010/main" val="27937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There Really Monopolies?</a:t>
            </a:r>
          </a:p>
        </p:txBody>
      </p:sp>
      <p:sp>
        <p:nvSpPr>
          <p:cNvPr id="4" name="Text Placeholder 2"/>
          <p:cNvSpPr>
            <a:spLocks noGrp="1"/>
          </p:cNvSpPr>
          <p:nvPr>
            <p:ph type="body" sz="quarter" idx="11"/>
          </p:nvPr>
        </p:nvSpPr>
        <p:spPr>
          <a:xfrm>
            <a:off x="333829" y="838200"/>
            <a:ext cx="10181771" cy="5638800"/>
          </a:xfrm>
        </p:spPr>
        <p:txBody>
          <a:bodyPr/>
          <a:lstStyle/>
          <a:p>
            <a:pPr>
              <a:spcBef>
                <a:spcPts val="0"/>
              </a:spcBef>
              <a:spcAft>
                <a:spcPts val="1200"/>
              </a:spcAft>
            </a:pPr>
            <a:r>
              <a:rPr lang="en-US" dirty="0"/>
              <a:t>Suppose you live in a small town with only one pizzeria. Is that pizzeria a monopoly? </a:t>
            </a:r>
          </a:p>
          <a:p>
            <a:pPr>
              <a:spcBef>
                <a:spcPts val="0"/>
              </a:spcBef>
              <a:spcAft>
                <a:spcPts val="1200"/>
              </a:spcAft>
            </a:pPr>
            <a:endParaRPr lang="en-US" dirty="0"/>
          </a:p>
          <a:p>
            <a:pPr marL="457200" indent="-457200">
              <a:spcBef>
                <a:spcPts val="0"/>
              </a:spcBef>
              <a:spcAft>
                <a:spcPts val="1200"/>
              </a:spcAft>
              <a:buAutoNum type="arabicPeriod"/>
            </a:pPr>
            <a:r>
              <a:rPr lang="en-US" dirty="0"/>
              <a:t>It has competition from other fast-food restaurants.</a:t>
            </a:r>
          </a:p>
          <a:p>
            <a:pPr marL="457200" indent="-457200">
              <a:spcBef>
                <a:spcPts val="0"/>
              </a:spcBef>
              <a:spcAft>
                <a:spcPts val="1200"/>
              </a:spcAft>
              <a:buAutoNum type="arabicPeriod"/>
            </a:pPr>
            <a:r>
              <a:rPr lang="en-US" dirty="0"/>
              <a:t>It has competition from grocery stores that provide pizzas for you to cook at home.</a:t>
            </a:r>
          </a:p>
          <a:p>
            <a:pPr>
              <a:spcBef>
                <a:spcPts val="0"/>
              </a:spcBef>
              <a:spcAft>
                <a:spcPts val="1200"/>
              </a:spcAft>
            </a:pPr>
            <a:endParaRPr lang="en-US" dirty="0"/>
          </a:p>
          <a:p>
            <a:pPr>
              <a:spcBef>
                <a:spcPts val="0"/>
              </a:spcBef>
              <a:spcAft>
                <a:spcPts val="1200"/>
              </a:spcAft>
            </a:pPr>
            <a:r>
              <a:rPr lang="en-US" dirty="0"/>
              <a:t>Note: The pizzeria’s unique position may afford it some </a:t>
            </a:r>
            <a:r>
              <a:rPr lang="en-US" i="1" dirty="0"/>
              <a:t>monopoly power</a:t>
            </a:r>
            <a:r>
              <a:rPr lang="en-US" dirty="0"/>
              <a:t> to raise prices, and obtain positive economic profit, even if it is not a true monopoly.</a:t>
            </a:r>
          </a:p>
        </p:txBody>
      </p:sp>
    </p:spTree>
    <p:custDataLst>
      <p:tags r:id="rId1"/>
    </p:custDataLst>
    <p:extLst>
      <p:ext uri="{BB962C8B-B14F-4D97-AF65-F5344CB8AC3E}">
        <p14:creationId xmlns:p14="http://schemas.microsoft.com/office/powerpoint/2010/main" val="104464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monopolies exist?</a:t>
            </a:r>
          </a:p>
        </p:txBody>
      </p:sp>
      <p:sp>
        <p:nvSpPr>
          <p:cNvPr id="3" name="Content Placeholder 2"/>
          <p:cNvSpPr>
            <a:spLocks noGrp="1"/>
          </p:cNvSpPr>
          <p:nvPr>
            <p:ph idx="1"/>
          </p:nvPr>
        </p:nvSpPr>
        <p:spPr/>
        <p:txBody>
          <a:bodyPr>
            <a:normAutofit fontScale="92500" lnSpcReduction="20000"/>
          </a:bodyPr>
          <a:lstStyle/>
          <a:p>
            <a:r>
              <a:rPr lang="en-US" dirty="0"/>
              <a:t>A </a:t>
            </a:r>
            <a:r>
              <a:rPr lang="en-US" i="1" dirty="0">
                <a:solidFill>
                  <a:srgbClr val="9D0505"/>
                </a:solidFill>
              </a:rPr>
              <a:t>monopoly </a:t>
            </a:r>
            <a:r>
              <a:rPr lang="en-US" dirty="0"/>
              <a:t>refers to a firm that is the only producer of a good or service with no close substitutes.</a:t>
            </a:r>
          </a:p>
          <a:p>
            <a:pPr lvl="1"/>
            <a:r>
              <a:rPr lang="en-US" dirty="0"/>
              <a:t>A firm is a perfect monopoly if it controls the entire market.</a:t>
            </a:r>
          </a:p>
          <a:p>
            <a:pPr lvl="1"/>
            <a:r>
              <a:rPr lang="en-US" dirty="0"/>
              <a:t>A firm has monopoly power if it can manipulate the price.</a:t>
            </a:r>
          </a:p>
          <a:p>
            <a:r>
              <a:rPr lang="en-US" dirty="0"/>
              <a:t>Monopolies exist because of barriers to entry that prevent other firms from entering the market. </a:t>
            </a:r>
          </a:p>
          <a:p>
            <a:endParaRPr lang="en-US" sz="1500" dirty="0"/>
          </a:p>
          <a:p>
            <a:pPr marL="0" indent="0"/>
            <a:endParaRPr lang="en-US" sz="1500" dirty="0"/>
          </a:p>
          <a:p>
            <a:endParaRPr lang="en-US" sz="1500" dirty="0"/>
          </a:p>
          <a:p>
            <a:pPr marL="0" indent="0"/>
            <a:endParaRPr lang="en-US" sz="1500" dirty="0"/>
          </a:p>
          <a:p>
            <a:endParaRPr lang="en-US" dirty="0"/>
          </a:p>
          <a:p>
            <a:pPr marL="0" indent="0"/>
            <a:endParaRPr lang="en-US" dirty="0"/>
          </a:p>
          <a:p>
            <a:endParaRPr lang="en-US" dirty="0"/>
          </a:p>
          <a:p>
            <a:pPr marL="0" indent="0"/>
            <a:r>
              <a:rPr lang="en-US" dirty="0"/>
              <a:t>A </a:t>
            </a:r>
            <a:r>
              <a:rPr lang="en-US" i="1" dirty="0">
                <a:solidFill>
                  <a:srgbClr val="9D0505"/>
                </a:solidFill>
              </a:rPr>
              <a:t>natural monopoly </a:t>
            </a:r>
            <a:r>
              <a:rPr lang="en-US" dirty="0"/>
              <a:t>refers to a market where a single firm can produce the entire market quantity demanded at a lower cost than multiple firms.</a:t>
            </a:r>
          </a:p>
        </p:txBody>
      </p:sp>
      <p:graphicFrame>
        <p:nvGraphicFramePr>
          <p:cNvPr id="4" name="Table 3"/>
          <p:cNvGraphicFramePr>
            <a:graphicFrameLocks noGrp="1"/>
          </p:cNvGraphicFramePr>
          <p:nvPr>
            <p:extLst>
              <p:ext uri="{D42A27DB-BD31-4B8C-83A1-F6EECF244321}">
                <p14:modId xmlns:p14="http://schemas.microsoft.com/office/powerpoint/2010/main" val="4062676397"/>
              </p:ext>
            </p:extLst>
          </p:nvPr>
        </p:nvGraphicFramePr>
        <p:xfrm>
          <a:off x="1458686" y="3610428"/>
          <a:ext cx="7620000" cy="1325880"/>
        </p:xfrm>
        <a:graphic>
          <a:graphicData uri="http://schemas.openxmlformats.org/drawingml/2006/table">
            <a:tbl>
              <a:tblPr firstRow="1" bandRow="1">
                <a:tableStyleId>{69CF1AB2-1976-4502-BF36-3FF5EA218861}</a:tableStyleId>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370840">
                <a:tc>
                  <a:txBody>
                    <a:bodyPr/>
                    <a:lstStyle/>
                    <a:p>
                      <a:pPr algn="ctr"/>
                      <a:r>
                        <a:rPr lang="en-US" sz="2500" b="0" dirty="0"/>
                        <a:t>Scarce resources</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AF0F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b="0" dirty="0"/>
                        <a:t>Economies of scale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extLst>
                  <a:ext uri="{0D108BD9-81ED-4DB2-BD59-A6C34878D82A}">
                    <a16:rowId xmlns:a16="http://schemas.microsoft.com/office/drawing/2014/main" val="10000"/>
                  </a:ext>
                </a:extLst>
              </a:tr>
              <a:tr h="370840">
                <a:tc>
                  <a:txBody>
                    <a:bodyPr/>
                    <a:lstStyle/>
                    <a:p>
                      <a:pPr algn="ctr"/>
                      <a:r>
                        <a:rPr lang="en-US" sz="2500" b="0" dirty="0"/>
                        <a:t>Governmental intervention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tc>
                  <a:txBody>
                    <a:bodyPr/>
                    <a:lstStyle/>
                    <a:p>
                      <a:pPr algn="ctr"/>
                      <a:r>
                        <a:rPr lang="en-US" sz="2500" b="0" dirty="0"/>
                        <a:t>Aggressive business tactics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2784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0" name="Title 2879"/>
          <p:cNvSpPr>
            <a:spLocks noGrp="1"/>
          </p:cNvSpPr>
          <p:nvPr>
            <p:ph type="title"/>
          </p:nvPr>
        </p:nvSpPr>
        <p:spPr/>
        <p:txBody>
          <a:bodyPr>
            <a:noAutofit/>
          </a:bodyPr>
          <a:lstStyle/>
          <a:p>
            <a:r>
              <a:rPr lang="en-US" dirty="0"/>
              <a:t>Monopolists and the demand curve</a:t>
            </a:r>
          </a:p>
        </p:txBody>
      </p:sp>
      <p:sp>
        <p:nvSpPr>
          <p:cNvPr id="65" name="Content Placeholder 2"/>
          <p:cNvSpPr>
            <a:spLocks noGrp="1"/>
          </p:cNvSpPr>
          <p:nvPr>
            <p:ph idx="1"/>
          </p:nvPr>
        </p:nvSpPr>
        <p:spPr/>
        <p:txBody>
          <a:bodyPr>
            <a:normAutofit/>
          </a:bodyPr>
          <a:lstStyle/>
          <a:p>
            <a:pPr marL="0" indent="0">
              <a:lnSpc>
                <a:spcPct val="90000"/>
              </a:lnSpc>
              <a:spcBef>
                <a:spcPts val="600"/>
              </a:spcBef>
            </a:pPr>
            <a:r>
              <a:rPr lang="en-US" sz="3000" dirty="0"/>
              <a:t>Monopolies differ from perfectly competitive firms with regard to their demand curves.</a:t>
            </a:r>
          </a:p>
        </p:txBody>
      </p:sp>
      <p:sp>
        <p:nvSpPr>
          <p:cNvPr id="230" name="Line 5"/>
          <p:cNvSpPr>
            <a:spLocks noChangeShapeType="1"/>
          </p:cNvSpPr>
          <p:nvPr/>
        </p:nvSpPr>
        <p:spPr bwMode="auto">
          <a:xfrm flipV="1">
            <a:off x="2612418" y="2799503"/>
            <a:ext cx="0" cy="257200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1" name="Line 6"/>
          <p:cNvSpPr>
            <a:spLocks noChangeShapeType="1"/>
          </p:cNvSpPr>
          <p:nvPr/>
        </p:nvSpPr>
        <p:spPr bwMode="auto">
          <a:xfrm>
            <a:off x="2612419" y="5371507"/>
            <a:ext cx="261480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2" name="Line 7"/>
          <p:cNvSpPr>
            <a:spLocks noChangeShapeType="1"/>
          </p:cNvSpPr>
          <p:nvPr/>
        </p:nvSpPr>
        <p:spPr bwMode="auto">
          <a:xfrm>
            <a:off x="2608132" y="4477127"/>
            <a:ext cx="2400477" cy="0"/>
          </a:xfrm>
          <a:prstGeom prst="line">
            <a:avLst/>
          </a:prstGeom>
          <a:noFill/>
          <a:ln w="38100">
            <a:solidFill>
              <a:srgbClr val="D4712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5" name="Line 10"/>
          <p:cNvSpPr>
            <a:spLocks noChangeShapeType="1"/>
          </p:cNvSpPr>
          <p:nvPr/>
        </p:nvSpPr>
        <p:spPr bwMode="auto">
          <a:xfrm flipV="1">
            <a:off x="6523626" y="2804795"/>
            <a:ext cx="0" cy="2593173"/>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6" name="Line 11"/>
          <p:cNvSpPr>
            <a:spLocks noChangeShapeType="1"/>
          </p:cNvSpPr>
          <p:nvPr/>
        </p:nvSpPr>
        <p:spPr bwMode="auto">
          <a:xfrm>
            <a:off x="6523627" y="5397967"/>
            <a:ext cx="261909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5" name="Line 50"/>
          <p:cNvSpPr>
            <a:spLocks noChangeShapeType="1"/>
          </p:cNvSpPr>
          <p:nvPr/>
        </p:nvSpPr>
        <p:spPr bwMode="auto">
          <a:xfrm>
            <a:off x="6720809" y="3159371"/>
            <a:ext cx="2220441" cy="1894604"/>
          </a:xfrm>
          <a:prstGeom prst="line">
            <a:avLst/>
          </a:prstGeom>
          <a:noFill/>
          <a:ln w="38100">
            <a:solidFill>
              <a:srgbClr val="D4712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2889" name="Group 2888"/>
          <p:cNvGrpSpPr/>
          <p:nvPr/>
        </p:nvGrpSpPr>
        <p:grpSpPr>
          <a:xfrm>
            <a:off x="2133604" y="4365989"/>
            <a:ext cx="447238" cy="430886"/>
            <a:chOff x="1142999" y="3763679"/>
            <a:chExt cx="300847" cy="264387"/>
          </a:xfrm>
        </p:grpSpPr>
        <p:sp>
          <p:nvSpPr>
            <p:cNvPr id="310" name="Rectangle 85"/>
            <p:cNvSpPr>
              <a:spLocks noChangeArrowheads="1"/>
            </p:cNvSpPr>
            <p:nvPr/>
          </p:nvSpPr>
          <p:spPr bwMode="auto">
            <a:xfrm>
              <a:off x="1143000" y="3763679"/>
              <a:ext cx="44" cy="26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endParaRPr lang="en-US" sz="1400" dirty="0">
                <a:solidFill>
                  <a:srgbClr val="000000"/>
                </a:solidFill>
                <a:cs typeface="Arial" pitchFamily="34" charset="0"/>
              </a:endParaRPr>
            </a:p>
            <a:p>
              <a:pPr fontAlgn="base">
                <a:spcBef>
                  <a:spcPct val="0"/>
                </a:spcBef>
                <a:spcAft>
                  <a:spcPct val="0"/>
                </a:spcAft>
              </a:pPr>
              <a:endParaRPr lang="en-US" sz="1400" dirty="0">
                <a:cs typeface="Arial" pitchFamily="34" charset="0"/>
              </a:endParaRPr>
            </a:p>
          </p:txBody>
        </p:sp>
        <p:sp>
          <p:nvSpPr>
            <p:cNvPr id="311" name="Rectangle 86"/>
            <p:cNvSpPr>
              <a:spLocks noChangeArrowheads="1"/>
            </p:cNvSpPr>
            <p:nvPr/>
          </p:nvSpPr>
          <p:spPr bwMode="auto">
            <a:xfrm>
              <a:off x="1142999" y="3763679"/>
              <a:ext cx="300847" cy="13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1,000</a:t>
              </a:r>
              <a:endParaRPr lang="en-US" sz="1400" dirty="0">
                <a:cs typeface="Arial" pitchFamily="34" charset="0"/>
              </a:endParaRPr>
            </a:p>
          </p:txBody>
        </p:sp>
        <p:sp>
          <p:nvSpPr>
            <p:cNvPr id="312" name="Rectangle 87"/>
            <p:cNvSpPr>
              <a:spLocks noChangeArrowheads="1"/>
            </p:cNvSpPr>
            <p:nvPr/>
          </p:nvSpPr>
          <p:spPr bwMode="auto">
            <a:xfrm>
              <a:off x="1233018" y="3763679"/>
              <a:ext cx="44" cy="13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endParaRPr lang="en-US" sz="1400" dirty="0">
                <a:cs typeface="Arial" pitchFamily="34" charset="0"/>
              </a:endParaRPr>
            </a:p>
          </p:txBody>
        </p:sp>
        <p:sp>
          <p:nvSpPr>
            <p:cNvPr id="313" name="Rectangle 88"/>
            <p:cNvSpPr>
              <a:spLocks noChangeArrowheads="1"/>
            </p:cNvSpPr>
            <p:nvPr/>
          </p:nvSpPr>
          <p:spPr bwMode="auto">
            <a:xfrm>
              <a:off x="1357328" y="3763679"/>
              <a:ext cx="44" cy="13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endParaRPr lang="en-US" sz="1400" dirty="0">
                <a:cs typeface="Arial" pitchFamily="34" charset="0"/>
              </a:endParaRPr>
            </a:p>
          </p:txBody>
        </p:sp>
      </p:grpSp>
      <p:sp>
        <p:nvSpPr>
          <p:cNvPr id="314" name="Rectangle 89"/>
          <p:cNvSpPr>
            <a:spLocks noChangeArrowheads="1"/>
          </p:cNvSpPr>
          <p:nvPr/>
        </p:nvSpPr>
        <p:spPr bwMode="auto">
          <a:xfrm>
            <a:off x="2450994" y="541008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mj-lt"/>
                <a:cs typeface="Arial" pitchFamily="34" charset="0"/>
              </a:rPr>
              <a:t>0</a:t>
            </a:r>
            <a:endParaRPr lang="en-US" sz="1400" dirty="0">
              <a:latin typeface="+mj-lt"/>
              <a:cs typeface="Arial" pitchFamily="34" charset="0"/>
            </a:endParaRPr>
          </a:p>
        </p:txBody>
      </p:sp>
      <p:sp>
        <p:nvSpPr>
          <p:cNvPr id="315" name="Rectangle 90"/>
          <p:cNvSpPr>
            <a:spLocks noChangeArrowheads="1"/>
          </p:cNvSpPr>
          <p:nvPr/>
        </p:nvSpPr>
        <p:spPr bwMode="auto">
          <a:xfrm>
            <a:off x="2282353" y="2519017"/>
            <a:ext cx="7069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cs typeface="Arial" pitchFamily="34" charset="0"/>
              </a:rPr>
              <a:t>Price ($)</a:t>
            </a:r>
            <a:endParaRPr lang="en-US" sz="1400" b="1" dirty="0">
              <a:cs typeface="Arial" pitchFamily="34" charset="0"/>
            </a:endParaRPr>
          </a:p>
        </p:txBody>
      </p:sp>
      <p:sp>
        <p:nvSpPr>
          <p:cNvPr id="32" name="Rectangle 208"/>
          <p:cNvSpPr>
            <a:spLocks noChangeArrowheads="1"/>
          </p:cNvSpPr>
          <p:nvPr/>
        </p:nvSpPr>
        <p:spPr bwMode="auto">
          <a:xfrm>
            <a:off x="4378484" y="3662131"/>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endParaRPr lang="en-US" dirty="0">
              <a:latin typeface="Arial" pitchFamily="34" charset="0"/>
              <a:cs typeface="Arial" pitchFamily="34" charset="0"/>
            </a:endParaRPr>
          </a:p>
        </p:txBody>
      </p:sp>
      <p:sp>
        <p:nvSpPr>
          <p:cNvPr id="33" name="Rectangle 209"/>
          <p:cNvSpPr>
            <a:spLocks noChangeArrowheads="1"/>
          </p:cNvSpPr>
          <p:nvPr/>
        </p:nvSpPr>
        <p:spPr bwMode="auto">
          <a:xfrm>
            <a:off x="4438496" y="3662131"/>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endParaRPr lang="en-US" dirty="0">
              <a:latin typeface="Arial" pitchFamily="34" charset="0"/>
              <a:cs typeface="Arial" pitchFamily="34" charset="0"/>
            </a:endParaRPr>
          </a:p>
        </p:txBody>
      </p:sp>
      <p:sp>
        <p:nvSpPr>
          <p:cNvPr id="37" name="Rectangle 213"/>
          <p:cNvSpPr>
            <a:spLocks noChangeArrowheads="1"/>
          </p:cNvSpPr>
          <p:nvPr/>
        </p:nvSpPr>
        <p:spPr bwMode="auto">
          <a:xfrm>
            <a:off x="4237027" y="5678455"/>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endParaRPr lang="en-US" dirty="0">
              <a:latin typeface="Arial" pitchFamily="34" charset="0"/>
              <a:cs typeface="Arial" pitchFamily="34" charset="0"/>
            </a:endParaRPr>
          </a:p>
        </p:txBody>
      </p:sp>
      <p:sp>
        <p:nvSpPr>
          <p:cNvPr id="44" name="Rectangle 220"/>
          <p:cNvSpPr>
            <a:spLocks noChangeArrowheads="1"/>
          </p:cNvSpPr>
          <p:nvPr/>
        </p:nvSpPr>
        <p:spPr bwMode="auto">
          <a:xfrm>
            <a:off x="5047187" y="4360699"/>
            <a:ext cx="1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D</a:t>
            </a:r>
            <a:endParaRPr lang="en-US" sz="1400" dirty="0">
              <a:latin typeface="Arial" pitchFamily="34" charset="0"/>
              <a:cs typeface="Arial" pitchFamily="34" charset="0"/>
            </a:endParaRPr>
          </a:p>
        </p:txBody>
      </p:sp>
      <p:grpSp>
        <p:nvGrpSpPr>
          <p:cNvPr id="2891" name="Group 2890"/>
          <p:cNvGrpSpPr/>
          <p:nvPr/>
        </p:nvGrpSpPr>
        <p:grpSpPr>
          <a:xfrm>
            <a:off x="6013961" y="4365981"/>
            <a:ext cx="442633" cy="215444"/>
            <a:chOff x="4610280" y="3763678"/>
            <a:chExt cx="276386" cy="203969"/>
          </a:xfrm>
        </p:grpSpPr>
        <p:sp>
          <p:nvSpPr>
            <p:cNvPr id="45" name="Rectangle 221"/>
            <p:cNvSpPr>
              <a:spLocks noChangeArrowheads="1"/>
            </p:cNvSpPr>
            <p:nvPr/>
          </p:nvSpPr>
          <p:spPr bwMode="auto">
            <a:xfrm>
              <a:off x="4610280" y="3763678"/>
              <a:ext cx="62058" cy="203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2</a:t>
              </a:r>
              <a:endParaRPr lang="en-US" sz="1400" dirty="0">
                <a:cs typeface="Arial" pitchFamily="34" charset="0"/>
              </a:endParaRPr>
            </a:p>
          </p:txBody>
        </p:sp>
        <p:sp>
          <p:nvSpPr>
            <p:cNvPr id="46" name="Rectangle 222"/>
            <p:cNvSpPr>
              <a:spLocks noChangeArrowheads="1"/>
            </p:cNvSpPr>
            <p:nvPr/>
          </p:nvSpPr>
          <p:spPr bwMode="auto">
            <a:xfrm>
              <a:off x="4670292" y="3763678"/>
              <a:ext cx="31030" cy="203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a:t>
              </a:r>
              <a:endParaRPr lang="en-US" sz="1400" dirty="0">
                <a:cs typeface="Arial" pitchFamily="34" charset="0"/>
              </a:endParaRPr>
            </a:p>
          </p:txBody>
        </p:sp>
        <p:sp>
          <p:nvSpPr>
            <p:cNvPr id="47" name="Rectangle 223"/>
            <p:cNvSpPr>
              <a:spLocks noChangeArrowheads="1"/>
            </p:cNvSpPr>
            <p:nvPr/>
          </p:nvSpPr>
          <p:spPr bwMode="auto">
            <a:xfrm>
              <a:off x="4700298" y="3763678"/>
              <a:ext cx="124116" cy="203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50</a:t>
              </a:r>
              <a:endParaRPr lang="en-US" sz="1400" dirty="0">
                <a:cs typeface="Arial" pitchFamily="34" charset="0"/>
              </a:endParaRPr>
            </a:p>
          </p:txBody>
        </p:sp>
        <p:sp>
          <p:nvSpPr>
            <p:cNvPr id="48" name="Rectangle 224"/>
            <p:cNvSpPr>
              <a:spLocks noChangeArrowheads="1"/>
            </p:cNvSpPr>
            <p:nvPr/>
          </p:nvSpPr>
          <p:spPr bwMode="auto">
            <a:xfrm>
              <a:off x="4824608" y="3763678"/>
              <a:ext cx="62058" cy="203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a:t>
              </a:r>
              <a:endParaRPr lang="en-US" sz="1400" dirty="0">
                <a:cs typeface="Arial" pitchFamily="34" charset="0"/>
              </a:endParaRPr>
            </a:p>
          </p:txBody>
        </p:sp>
      </p:grpSp>
      <p:grpSp>
        <p:nvGrpSpPr>
          <p:cNvPr id="2890" name="Group 2889"/>
          <p:cNvGrpSpPr/>
          <p:nvPr/>
        </p:nvGrpSpPr>
        <p:grpSpPr>
          <a:xfrm>
            <a:off x="6013961" y="3439861"/>
            <a:ext cx="442633" cy="215444"/>
            <a:chOff x="4610280" y="2837545"/>
            <a:chExt cx="276386" cy="92811"/>
          </a:xfrm>
        </p:grpSpPr>
        <p:sp>
          <p:nvSpPr>
            <p:cNvPr id="49" name="Rectangle 225"/>
            <p:cNvSpPr>
              <a:spLocks noChangeArrowheads="1"/>
            </p:cNvSpPr>
            <p:nvPr/>
          </p:nvSpPr>
          <p:spPr bwMode="auto">
            <a:xfrm>
              <a:off x="4610280" y="2837545"/>
              <a:ext cx="62058" cy="92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5</a:t>
              </a:r>
              <a:endParaRPr lang="en-US" sz="1400" dirty="0">
                <a:cs typeface="Arial" pitchFamily="34" charset="0"/>
              </a:endParaRPr>
            </a:p>
          </p:txBody>
        </p:sp>
        <p:sp>
          <p:nvSpPr>
            <p:cNvPr id="50" name="Rectangle 226"/>
            <p:cNvSpPr>
              <a:spLocks noChangeArrowheads="1"/>
            </p:cNvSpPr>
            <p:nvPr/>
          </p:nvSpPr>
          <p:spPr bwMode="auto">
            <a:xfrm>
              <a:off x="4670292" y="2837545"/>
              <a:ext cx="31030" cy="92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a:t>
              </a:r>
              <a:endParaRPr lang="en-US" sz="1400" dirty="0">
                <a:cs typeface="Arial" pitchFamily="34" charset="0"/>
              </a:endParaRPr>
            </a:p>
          </p:txBody>
        </p:sp>
        <p:sp>
          <p:nvSpPr>
            <p:cNvPr id="51" name="Rectangle 227"/>
            <p:cNvSpPr>
              <a:spLocks noChangeArrowheads="1"/>
            </p:cNvSpPr>
            <p:nvPr/>
          </p:nvSpPr>
          <p:spPr bwMode="auto">
            <a:xfrm>
              <a:off x="4700298" y="2837545"/>
              <a:ext cx="124116" cy="92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00</a:t>
              </a:r>
              <a:endParaRPr lang="en-US" sz="1400" dirty="0">
                <a:cs typeface="Arial" pitchFamily="34" charset="0"/>
              </a:endParaRPr>
            </a:p>
          </p:txBody>
        </p:sp>
        <p:sp>
          <p:nvSpPr>
            <p:cNvPr id="52" name="Rectangle 228"/>
            <p:cNvSpPr>
              <a:spLocks noChangeArrowheads="1"/>
            </p:cNvSpPr>
            <p:nvPr/>
          </p:nvSpPr>
          <p:spPr bwMode="auto">
            <a:xfrm>
              <a:off x="4824608" y="2837545"/>
              <a:ext cx="62058" cy="92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cs typeface="Arial" pitchFamily="34" charset="0"/>
                </a:rPr>
                <a:t>0</a:t>
              </a:r>
              <a:endParaRPr lang="en-US" sz="1400" dirty="0">
                <a:cs typeface="Arial" pitchFamily="34" charset="0"/>
              </a:endParaRPr>
            </a:p>
          </p:txBody>
        </p:sp>
      </p:grpSp>
      <p:sp>
        <p:nvSpPr>
          <p:cNvPr id="53" name="Rectangle 229"/>
          <p:cNvSpPr>
            <a:spLocks noChangeArrowheads="1"/>
          </p:cNvSpPr>
          <p:nvPr/>
        </p:nvSpPr>
        <p:spPr bwMode="auto">
          <a:xfrm>
            <a:off x="6412176" y="543501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0</a:t>
            </a:r>
            <a:endParaRPr lang="en-US" sz="1400" dirty="0">
              <a:latin typeface="Arial" pitchFamily="34" charset="0"/>
              <a:cs typeface="Arial" pitchFamily="34" charset="0"/>
            </a:endParaRPr>
          </a:p>
        </p:txBody>
      </p:sp>
      <p:sp>
        <p:nvSpPr>
          <p:cNvPr id="54" name="Rectangle 230"/>
          <p:cNvSpPr>
            <a:spLocks noChangeArrowheads="1"/>
          </p:cNvSpPr>
          <p:nvPr/>
        </p:nvSpPr>
        <p:spPr bwMode="auto">
          <a:xfrm>
            <a:off x="7140892" y="543501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3</a:t>
            </a:r>
            <a:endParaRPr lang="en-US" sz="1400" dirty="0">
              <a:latin typeface="Arial" pitchFamily="34" charset="0"/>
              <a:cs typeface="Arial" pitchFamily="34" charset="0"/>
            </a:endParaRPr>
          </a:p>
        </p:txBody>
      </p:sp>
      <p:sp>
        <p:nvSpPr>
          <p:cNvPr id="55" name="Rectangle 231"/>
          <p:cNvSpPr>
            <a:spLocks noChangeArrowheads="1"/>
          </p:cNvSpPr>
          <p:nvPr/>
        </p:nvSpPr>
        <p:spPr bwMode="auto">
          <a:xfrm>
            <a:off x="8229680" y="543501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8</a:t>
            </a:r>
            <a:endParaRPr lang="en-US" sz="1400" dirty="0">
              <a:latin typeface="Arial" pitchFamily="34" charset="0"/>
              <a:cs typeface="Arial" pitchFamily="34" charset="0"/>
            </a:endParaRPr>
          </a:p>
        </p:txBody>
      </p:sp>
      <p:sp>
        <p:nvSpPr>
          <p:cNvPr id="76" name="Rectangle 252"/>
          <p:cNvSpPr>
            <a:spLocks noChangeArrowheads="1"/>
          </p:cNvSpPr>
          <p:nvPr/>
        </p:nvSpPr>
        <p:spPr bwMode="auto">
          <a:xfrm>
            <a:off x="7633848" y="3169956"/>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endParaRPr lang="en-US" dirty="0">
              <a:latin typeface="Arial" pitchFamily="34" charset="0"/>
              <a:cs typeface="Arial" pitchFamily="34" charset="0"/>
            </a:endParaRPr>
          </a:p>
        </p:txBody>
      </p:sp>
      <p:sp>
        <p:nvSpPr>
          <p:cNvPr id="119" name="Rectangle 295"/>
          <p:cNvSpPr>
            <a:spLocks noChangeArrowheads="1"/>
          </p:cNvSpPr>
          <p:nvPr/>
        </p:nvSpPr>
        <p:spPr bwMode="auto">
          <a:xfrm>
            <a:off x="7580906" y="5649071"/>
            <a:ext cx="183704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cs typeface="Arial" pitchFamily="34" charset="0"/>
              </a:rPr>
              <a:t>Quantity of diamonds</a:t>
            </a:r>
            <a:endParaRPr lang="en-US" sz="1400" b="1" dirty="0">
              <a:cs typeface="Arial" pitchFamily="34" charset="0"/>
            </a:endParaRPr>
          </a:p>
        </p:txBody>
      </p:sp>
      <p:sp>
        <p:nvSpPr>
          <p:cNvPr id="29" name="Rectangle 429"/>
          <p:cNvSpPr>
            <a:spLocks noChangeArrowheads="1"/>
          </p:cNvSpPr>
          <p:nvPr/>
        </p:nvSpPr>
        <p:spPr bwMode="auto">
          <a:xfrm>
            <a:off x="8996974" y="5038098"/>
            <a:ext cx="1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D</a:t>
            </a:r>
            <a:endParaRPr lang="en-US" sz="1400" dirty="0">
              <a:latin typeface="Arial" pitchFamily="34" charset="0"/>
              <a:cs typeface="Arial" pitchFamily="34" charset="0"/>
            </a:endParaRPr>
          </a:p>
        </p:txBody>
      </p:sp>
      <p:sp>
        <p:nvSpPr>
          <p:cNvPr id="431" name="Rectangle 295"/>
          <p:cNvSpPr>
            <a:spLocks noChangeArrowheads="1"/>
          </p:cNvSpPr>
          <p:nvPr/>
        </p:nvSpPr>
        <p:spPr bwMode="auto">
          <a:xfrm>
            <a:off x="3648266" y="5625532"/>
            <a:ext cx="183704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cs typeface="Arial" pitchFamily="34" charset="0"/>
              </a:rPr>
              <a:t>Quantity of diamonds</a:t>
            </a:r>
            <a:endParaRPr lang="en-US" sz="1400" b="1" dirty="0">
              <a:cs typeface="Arial" pitchFamily="34" charset="0"/>
            </a:endParaRPr>
          </a:p>
        </p:txBody>
      </p:sp>
      <p:sp>
        <p:nvSpPr>
          <p:cNvPr id="2882" name="TextBox 2881"/>
          <p:cNvSpPr txBox="1"/>
          <p:nvPr/>
        </p:nvSpPr>
        <p:spPr>
          <a:xfrm>
            <a:off x="2133601" y="2118506"/>
            <a:ext cx="3641946" cy="307777"/>
          </a:xfrm>
          <a:prstGeom prst="rect">
            <a:avLst/>
          </a:prstGeom>
          <a:noFill/>
        </p:spPr>
        <p:txBody>
          <a:bodyPr wrap="square" rtlCol="0">
            <a:spAutoFit/>
          </a:bodyPr>
          <a:lstStyle/>
          <a:p>
            <a:pPr algn="ctr"/>
            <a:r>
              <a:rPr lang="en-US" sz="1400" b="1" dirty="0"/>
              <a:t>Perfectly competitive</a:t>
            </a:r>
          </a:p>
        </p:txBody>
      </p:sp>
      <p:sp>
        <p:nvSpPr>
          <p:cNvPr id="435" name="TextBox 434"/>
          <p:cNvSpPr txBox="1"/>
          <p:nvPr/>
        </p:nvSpPr>
        <p:spPr>
          <a:xfrm>
            <a:off x="6575065" y="2118505"/>
            <a:ext cx="2786267" cy="307777"/>
          </a:xfrm>
          <a:prstGeom prst="rect">
            <a:avLst/>
          </a:prstGeom>
          <a:noFill/>
        </p:spPr>
        <p:txBody>
          <a:bodyPr wrap="square" rtlCol="0">
            <a:spAutoFit/>
          </a:bodyPr>
          <a:lstStyle/>
          <a:p>
            <a:pPr algn="ctr"/>
            <a:r>
              <a:rPr lang="en-US" sz="1400" b="1" dirty="0"/>
              <a:t>Monopolistic</a:t>
            </a:r>
          </a:p>
        </p:txBody>
      </p:sp>
      <p:sp>
        <p:nvSpPr>
          <p:cNvPr id="436" name="Rectangle 90"/>
          <p:cNvSpPr>
            <a:spLocks noChangeArrowheads="1"/>
          </p:cNvSpPr>
          <p:nvPr/>
        </p:nvSpPr>
        <p:spPr bwMode="auto">
          <a:xfrm>
            <a:off x="6209326" y="2519015"/>
            <a:ext cx="7069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cs typeface="Arial" pitchFamily="34" charset="0"/>
              </a:rPr>
              <a:t>Price ($)</a:t>
            </a:r>
            <a:endParaRPr lang="en-US" sz="1400" b="1" dirty="0">
              <a:cs typeface="Arial" pitchFamily="34" charset="0"/>
            </a:endParaRPr>
          </a:p>
        </p:txBody>
      </p:sp>
      <p:cxnSp>
        <p:nvCxnSpPr>
          <p:cNvPr id="437" name="Straight Connector 436"/>
          <p:cNvCxnSpPr/>
          <p:nvPr/>
        </p:nvCxnSpPr>
        <p:spPr>
          <a:xfrm flipH="1" flipV="1">
            <a:off x="7140892" y="3553639"/>
            <a:ext cx="19050" cy="1844328"/>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flipV="1">
            <a:off x="6525116" y="3498241"/>
            <a:ext cx="638698" cy="18466"/>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41" name="Freeform 121"/>
          <p:cNvSpPr>
            <a:spLocks/>
          </p:cNvSpPr>
          <p:nvPr/>
        </p:nvSpPr>
        <p:spPr bwMode="auto">
          <a:xfrm flipH="1">
            <a:off x="7085822" y="3458973"/>
            <a:ext cx="110345" cy="94667"/>
          </a:xfrm>
          <a:custGeom>
            <a:avLst/>
            <a:gdLst>
              <a:gd name="T0" fmla="*/ 32 w 32"/>
              <a:gd name="T1" fmla="*/ 16 h 32"/>
              <a:gd name="T2" fmla="*/ 32 w 32"/>
              <a:gd name="T3" fmla="*/ 16 h 32"/>
              <a:gd name="T4" fmla="*/ 30 w 32"/>
              <a:gd name="T5" fmla="*/ 24 h 32"/>
              <a:gd name="T6" fmla="*/ 26 w 32"/>
              <a:gd name="T7" fmla="*/ 28 h 32"/>
              <a:gd name="T8" fmla="*/ 22 w 32"/>
              <a:gd name="T9" fmla="*/ 32 h 32"/>
              <a:gd name="T10" fmla="*/ 16 w 32"/>
              <a:gd name="T11" fmla="*/ 32 h 32"/>
              <a:gd name="T12" fmla="*/ 16 w 32"/>
              <a:gd name="T13" fmla="*/ 32 h 32"/>
              <a:gd name="T14" fmla="*/ 8 w 32"/>
              <a:gd name="T15" fmla="*/ 32 h 32"/>
              <a:gd name="T16" fmla="*/ 4 w 32"/>
              <a:gd name="T17" fmla="*/ 28 h 32"/>
              <a:gd name="T18" fmla="*/ 0 w 32"/>
              <a:gd name="T19" fmla="*/ 24 h 32"/>
              <a:gd name="T20" fmla="*/ 0 w 32"/>
              <a:gd name="T21" fmla="*/ 16 h 32"/>
              <a:gd name="T22" fmla="*/ 0 w 32"/>
              <a:gd name="T23" fmla="*/ 16 h 32"/>
              <a:gd name="T24" fmla="*/ 0 w 32"/>
              <a:gd name="T25" fmla="*/ 10 h 32"/>
              <a:gd name="T26" fmla="*/ 4 w 32"/>
              <a:gd name="T27" fmla="*/ 6 h 32"/>
              <a:gd name="T28" fmla="*/ 8 w 32"/>
              <a:gd name="T29" fmla="*/ 2 h 32"/>
              <a:gd name="T30" fmla="*/ 16 w 32"/>
              <a:gd name="T31" fmla="*/ 0 h 32"/>
              <a:gd name="T32" fmla="*/ 16 w 32"/>
              <a:gd name="T33" fmla="*/ 0 h 32"/>
              <a:gd name="T34" fmla="*/ 22 w 32"/>
              <a:gd name="T35" fmla="*/ 2 h 32"/>
              <a:gd name="T36" fmla="*/ 26 w 32"/>
              <a:gd name="T37" fmla="*/ 6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4"/>
                </a:lnTo>
                <a:lnTo>
                  <a:pt x="26" y="28"/>
                </a:lnTo>
                <a:lnTo>
                  <a:pt x="22" y="32"/>
                </a:lnTo>
                <a:lnTo>
                  <a:pt x="16" y="32"/>
                </a:lnTo>
                <a:lnTo>
                  <a:pt x="16" y="32"/>
                </a:lnTo>
                <a:lnTo>
                  <a:pt x="8" y="32"/>
                </a:lnTo>
                <a:lnTo>
                  <a:pt x="4" y="28"/>
                </a:lnTo>
                <a:lnTo>
                  <a:pt x="0" y="24"/>
                </a:lnTo>
                <a:lnTo>
                  <a:pt x="0" y="16"/>
                </a:lnTo>
                <a:lnTo>
                  <a:pt x="0" y="16"/>
                </a:lnTo>
                <a:lnTo>
                  <a:pt x="0" y="10"/>
                </a:lnTo>
                <a:lnTo>
                  <a:pt x="4" y="6"/>
                </a:lnTo>
                <a:lnTo>
                  <a:pt x="8" y="2"/>
                </a:lnTo>
                <a:lnTo>
                  <a:pt x="16" y="0"/>
                </a:lnTo>
                <a:lnTo>
                  <a:pt x="16" y="0"/>
                </a:lnTo>
                <a:lnTo>
                  <a:pt x="22" y="2"/>
                </a:lnTo>
                <a:lnTo>
                  <a:pt x="26" y="6"/>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2" name="Freeform 121"/>
          <p:cNvSpPr>
            <a:spLocks/>
          </p:cNvSpPr>
          <p:nvPr/>
        </p:nvSpPr>
        <p:spPr bwMode="auto">
          <a:xfrm flipH="1">
            <a:off x="8174508" y="4385106"/>
            <a:ext cx="110345" cy="94667"/>
          </a:xfrm>
          <a:custGeom>
            <a:avLst/>
            <a:gdLst>
              <a:gd name="T0" fmla="*/ 32 w 32"/>
              <a:gd name="T1" fmla="*/ 16 h 32"/>
              <a:gd name="T2" fmla="*/ 32 w 32"/>
              <a:gd name="T3" fmla="*/ 16 h 32"/>
              <a:gd name="T4" fmla="*/ 30 w 32"/>
              <a:gd name="T5" fmla="*/ 24 h 32"/>
              <a:gd name="T6" fmla="*/ 26 w 32"/>
              <a:gd name="T7" fmla="*/ 28 h 32"/>
              <a:gd name="T8" fmla="*/ 22 w 32"/>
              <a:gd name="T9" fmla="*/ 32 h 32"/>
              <a:gd name="T10" fmla="*/ 16 w 32"/>
              <a:gd name="T11" fmla="*/ 32 h 32"/>
              <a:gd name="T12" fmla="*/ 16 w 32"/>
              <a:gd name="T13" fmla="*/ 32 h 32"/>
              <a:gd name="T14" fmla="*/ 8 w 32"/>
              <a:gd name="T15" fmla="*/ 32 h 32"/>
              <a:gd name="T16" fmla="*/ 4 w 32"/>
              <a:gd name="T17" fmla="*/ 28 h 32"/>
              <a:gd name="T18" fmla="*/ 0 w 32"/>
              <a:gd name="T19" fmla="*/ 24 h 32"/>
              <a:gd name="T20" fmla="*/ 0 w 32"/>
              <a:gd name="T21" fmla="*/ 16 h 32"/>
              <a:gd name="T22" fmla="*/ 0 w 32"/>
              <a:gd name="T23" fmla="*/ 16 h 32"/>
              <a:gd name="T24" fmla="*/ 0 w 32"/>
              <a:gd name="T25" fmla="*/ 10 h 32"/>
              <a:gd name="T26" fmla="*/ 4 w 32"/>
              <a:gd name="T27" fmla="*/ 6 h 32"/>
              <a:gd name="T28" fmla="*/ 8 w 32"/>
              <a:gd name="T29" fmla="*/ 2 h 32"/>
              <a:gd name="T30" fmla="*/ 16 w 32"/>
              <a:gd name="T31" fmla="*/ 0 h 32"/>
              <a:gd name="T32" fmla="*/ 16 w 32"/>
              <a:gd name="T33" fmla="*/ 0 h 32"/>
              <a:gd name="T34" fmla="*/ 22 w 32"/>
              <a:gd name="T35" fmla="*/ 2 h 32"/>
              <a:gd name="T36" fmla="*/ 26 w 32"/>
              <a:gd name="T37" fmla="*/ 6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4"/>
                </a:lnTo>
                <a:lnTo>
                  <a:pt x="26" y="28"/>
                </a:lnTo>
                <a:lnTo>
                  <a:pt x="22" y="32"/>
                </a:lnTo>
                <a:lnTo>
                  <a:pt x="16" y="32"/>
                </a:lnTo>
                <a:lnTo>
                  <a:pt x="16" y="32"/>
                </a:lnTo>
                <a:lnTo>
                  <a:pt x="8" y="32"/>
                </a:lnTo>
                <a:lnTo>
                  <a:pt x="4" y="28"/>
                </a:lnTo>
                <a:lnTo>
                  <a:pt x="0" y="24"/>
                </a:lnTo>
                <a:lnTo>
                  <a:pt x="0" y="16"/>
                </a:lnTo>
                <a:lnTo>
                  <a:pt x="0" y="16"/>
                </a:lnTo>
                <a:lnTo>
                  <a:pt x="0" y="10"/>
                </a:lnTo>
                <a:lnTo>
                  <a:pt x="4" y="6"/>
                </a:lnTo>
                <a:lnTo>
                  <a:pt x="8" y="2"/>
                </a:lnTo>
                <a:lnTo>
                  <a:pt x="16" y="0"/>
                </a:lnTo>
                <a:lnTo>
                  <a:pt x="16" y="0"/>
                </a:lnTo>
                <a:lnTo>
                  <a:pt x="22" y="2"/>
                </a:lnTo>
                <a:lnTo>
                  <a:pt x="26" y="6"/>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443" name="Straight Connector 442"/>
          <p:cNvCxnSpPr>
            <a:endCxn id="442" idx="18"/>
          </p:cNvCxnSpPr>
          <p:nvPr/>
        </p:nvCxnSpPr>
        <p:spPr>
          <a:xfrm flipV="1">
            <a:off x="6537063" y="4402855"/>
            <a:ext cx="1658135" cy="716"/>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5" name="Straight Connector 444"/>
          <p:cNvCxnSpPr>
            <a:endCxn id="442" idx="15"/>
          </p:cNvCxnSpPr>
          <p:nvPr/>
        </p:nvCxnSpPr>
        <p:spPr>
          <a:xfrm flipH="1" flipV="1">
            <a:off x="8229680" y="4385106"/>
            <a:ext cx="8397" cy="1016831"/>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893" name="Straight Arrow Connector 2892"/>
          <p:cNvCxnSpPr/>
          <p:nvPr/>
        </p:nvCxnSpPr>
        <p:spPr>
          <a:xfrm flipH="1">
            <a:off x="7411895" y="5172840"/>
            <a:ext cx="55725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3" name="Straight Arrow Connector 452"/>
          <p:cNvCxnSpPr/>
          <p:nvPr/>
        </p:nvCxnSpPr>
        <p:spPr>
          <a:xfrm flipV="1">
            <a:off x="6840908" y="3726512"/>
            <a:ext cx="1" cy="533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6" name="TextBox 455"/>
          <p:cNvSpPr txBox="1"/>
          <p:nvPr/>
        </p:nvSpPr>
        <p:spPr>
          <a:xfrm>
            <a:off x="3505200" y="2799504"/>
            <a:ext cx="1905000" cy="954107"/>
          </a:xfrm>
          <a:prstGeom prst="rect">
            <a:avLst/>
          </a:prstGeom>
          <a:solidFill>
            <a:srgbClr val="BED9C7"/>
          </a:solidFill>
        </p:spPr>
        <p:txBody>
          <a:bodyPr wrap="square" rtlCol="0">
            <a:spAutoFit/>
          </a:bodyPr>
          <a:lstStyle/>
          <a:p>
            <a:r>
              <a:rPr lang="en-US" sz="1400" i="1" dirty="0"/>
              <a:t>Any price higher than the market price results in zero quantity demanded.</a:t>
            </a:r>
          </a:p>
        </p:txBody>
      </p:sp>
      <p:sp>
        <p:nvSpPr>
          <p:cNvPr id="2" name="Rectangle 1"/>
          <p:cNvSpPr/>
          <p:nvPr/>
        </p:nvSpPr>
        <p:spPr>
          <a:xfrm>
            <a:off x="1931549" y="5840977"/>
            <a:ext cx="3843999" cy="646331"/>
          </a:xfrm>
          <a:prstGeom prst="rect">
            <a:avLst/>
          </a:prstGeom>
        </p:spPr>
        <p:txBody>
          <a:bodyPr wrap="square">
            <a:spAutoFit/>
          </a:bodyPr>
          <a:lstStyle/>
          <a:p>
            <a:r>
              <a:rPr lang="en-US" dirty="0">
                <a:latin typeface="Calibri Light" pitchFamily="34" charset="0"/>
              </a:rPr>
              <a:t>Firms cannot affect the market price through their production decisions.</a:t>
            </a:r>
          </a:p>
        </p:txBody>
      </p:sp>
      <p:sp>
        <p:nvSpPr>
          <p:cNvPr id="3" name="Rectangle 2"/>
          <p:cNvSpPr/>
          <p:nvPr/>
        </p:nvSpPr>
        <p:spPr>
          <a:xfrm>
            <a:off x="5952076" y="5840976"/>
            <a:ext cx="3953924" cy="923330"/>
          </a:xfrm>
          <a:prstGeom prst="rect">
            <a:avLst/>
          </a:prstGeom>
        </p:spPr>
        <p:txBody>
          <a:bodyPr wrap="square">
            <a:spAutoFit/>
          </a:bodyPr>
          <a:lstStyle/>
          <a:p>
            <a:r>
              <a:rPr lang="en-US" dirty="0">
                <a:latin typeface="Calibri Light" pitchFamily="34" charset="0"/>
              </a:rPr>
              <a:t>Monopolists can affect the market price, but are constrained by the market demand curve.</a:t>
            </a:r>
          </a:p>
        </p:txBody>
      </p:sp>
      <p:sp>
        <p:nvSpPr>
          <p:cNvPr id="56" name="TextBox 55"/>
          <p:cNvSpPr txBox="1"/>
          <p:nvPr/>
        </p:nvSpPr>
        <p:spPr>
          <a:xfrm>
            <a:off x="2901047" y="4609400"/>
            <a:ext cx="2107561" cy="523220"/>
          </a:xfrm>
          <a:prstGeom prst="rect">
            <a:avLst/>
          </a:prstGeom>
          <a:solidFill>
            <a:srgbClr val="BED9C7"/>
          </a:solidFill>
        </p:spPr>
        <p:txBody>
          <a:bodyPr wrap="square" rtlCol="0">
            <a:spAutoFit/>
          </a:bodyPr>
          <a:lstStyle/>
          <a:p>
            <a:r>
              <a:rPr lang="en-US" sz="1400" i="1" dirty="0"/>
              <a:t>Producers can sell any quantity at market price.</a:t>
            </a:r>
          </a:p>
        </p:txBody>
      </p:sp>
      <p:sp>
        <p:nvSpPr>
          <p:cNvPr id="4" name="Left Brace 3"/>
          <p:cNvSpPr/>
          <p:nvPr/>
        </p:nvSpPr>
        <p:spPr>
          <a:xfrm rot="5400000">
            <a:off x="3835028" y="3937498"/>
            <a:ext cx="176726" cy="259337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2339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89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4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89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4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89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5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animBg="1"/>
      <p:bldP spid="231" grpId="0" animBg="1"/>
      <p:bldP spid="232" grpId="0" animBg="1"/>
      <p:bldP spid="235" grpId="0" animBg="1"/>
      <p:bldP spid="236" grpId="0" animBg="1"/>
      <p:bldP spid="275" grpId="0" animBg="1"/>
      <p:bldP spid="314" grpId="0"/>
      <p:bldP spid="315" grpId="0"/>
      <p:bldP spid="44" grpId="0"/>
      <p:bldP spid="53" grpId="0"/>
      <p:bldP spid="54" grpId="0"/>
      <p:bldP spid="55" grpId="0"/>
      <p:bldP spid="119" grpId="0"/>
      <p:bldP spid="29" grpId="0"/>
      <p:bldP spid="431" grpId="0"/>
      <p:bldP spid="2882" grpId="0"/>
      <p:bldP spid="435" grpId="0"/>
      <p:bldP spid="436" grpId="0"/>
      <p:bldP spid="441" grpId="0" animBg="1"/>
      <p:bldP spid="442" grpId="0" animBg="1"/>
      <p:bldP spid="456" grpId="0" animBg="1"/>
      <p:bldP spid="2" grpId="0"/>
      <p:bldP spid="3" grpId="0"/>
      <p:bldP spid="56"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Monopoly revenue</a:t>
            </a:r>
          </a:p>
        </p:txBody>
      </p:sp>
      <p:sp>
        <p:nvSpPr>
          <p:cNvPr id="3" name="Content Placeholder 2"/>
          <p:cNvSpPr>
            <a:spLocks noGrp="1"/>
          </p:cNvSpPr>
          <p:nvPr>
            <p:ph idx="1"/>
          </p:nvPr>
        </p:nvSpPr>
        <p:spPr/>
        <p:txBody>
          <a:bodyPr>
            <a:normAutofit/>
          </a:bodyPr>
          <a:lstStyle/>
          <a:p>
            <a:r>
              <a:rPr lang="en-US" sz="2400" dirty="0"/>
              <a:t>When a monopolist produces more of a good, the market price is driven down. </a:t>
            </a:r>
          </a:p>
          <a:p>
            <a:r>
              <a:rPr lang="en-US" sz="2400" dirty="0"/>
              <a:t>Therefore, producing an additional unit of output has two effects on total revenue:</a:t>
            </a:r>
          </a:p>
          <a:p>
            <a:pPr marL="971550" lvl="1" indent="-514350">
              <a:buFont typeface="+mj-lt"/>
              <a:buAutoNum type="arabicPeriod"/>
            </a:pPr>
            <a:r>
              <a:rPr lang="en-US" sz="2000" dirty="0"/>
              <a:t>Quantity effect: Total revenue increases.</a:t>
            </a:r>
          </a:p>
          <a:p>
            <a:pPr marL="971550" lvl="1" indent="-514350">
              <a:buFont typeface="+mj-lt"/>
              <a:buAutoNum type="arabicPeriod"/>
            </a:pPr>
            <a:r>
              <a:rPr lang="en-US" sz="2000" dirty="0"/>
              <a:t>Price effect: Total revenue decreases.</a:t>
            </a:r>
          </a:p>
          <a:p>
            <a:endParaRPr lang="en-US" sz="2400" dirty="0" smtClean="0"/>
          </a:p>
          <a:p>
            <a:endParaRPr lang="en-US" sz="2400" dirty="0"/>
          </a:p>
          <a:p>
            <a:endParaRPr lang="en-US" sz="2400" dirty="0" smtClean="0"/>
          </a:p>
          <a:p>
            <a:r>
              <a:rPr lang="en-US" sz="2400" dirty="0" smtClean="0"/>
              <a:t>Total </a:t>
            </a:r>
            <a:r>
              <a:rPr lang="en-US" sz="2400" dirty="0"/>
              <a:t>revenue might increase </a:t>
            </a:r>
            <a:r>
              <a:rPr lang="en-US" sz="2400" i="1" dirty="0"/>
              <a:t>or</a:t>
            </a:r>
            <a:r>
              <a:rPr lang="en-US" sz="2400" dirty="0"/>
              <a:t> decrease, depending on which effect is larger.</a:t>
            </a:r>
          </a:p>
          <a:p>
            <a:pPr marL="342900" lvl="1" indent="-342900">
              <a:buFont typeface="Arial" pitchFamily="34" charset="0"/>
              <a:buChar char="•"/>
            </a:pPr>
            <a:r>
              <a:rPr lang="en-US" sz="1800" dirty="0"/>
              <a:t>In perfectly competitive markets, a firm can sell as much as it wants at the market price.</a:t>
            </a:r>
          </a:p>
          <a:p>
            <a:pPr marL="342900" lvl="1" indent="-342900">
              <a:buFont typeface="Arial" pitchFamily="34" charset="0"/>
              <a:buChar char="•"/>
            </a:pPr>
            <a:r>
              <a:rPr lang="en-US" sz="1800" dirty="0"/>
              <a:t>In monopoly markets, a firm is the only producer and faces a downward sloping demand curve.</a:t>
            </a:r>
          </a:p>
        </p:txBody>
      </p:sp>
    </p:spTree>
    <p:extLst>
      <p:ext uri="{BB962C8B-B14F-4D97-AF65-F5344CB8AC3E}">
        <p14:creationId xmlns:p14="http://schemas.microsoft.com/office/powerpoint/2010/main" val="53930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Monopoly Revenue </a:t>
            </a:r>
          </a:p>
        </p:txBody>
      </p:sp>
      <p:sp>
        <p:nvSpPr>
          <p:cNvPr id="3" name="Content Placeholder 2"/>
          <p:cNvSpPr>
            <a:spLocks noGrp="1"/>
          </p:cNvSpPr>
          <p:nvPr>
            <p:ph idx="1"/>
          </p:nvPr>
        </p:nvSpPr>
        <p:spPr/>
        <p:txBody>
          <a:bodyPr>
            <a:noAutofit/>
          </a:bodyPr>
          <a:lstStyle/>
          <a:p>
            <a:r>
              <a:rPr lang="en-US" sz="2000" dirty="0"/>
              <a:t>The table displays TR, AR, and MR.</a:t>
            </a:r>
          </a:p>
          <a:p>
            <a:r>
              <a:rPr lang="en-US" sz="2000" dirty="0"/>
              <a:t>Total revenue is maximized when MR = $0.</a:t>
            </a:r>
          </a:p>
          <a:p>
            <a:r>
              <a:rPr lang="en-US" sz="2000" dirty="0"/>
              <a:t>Notice AR = P and are greater than or equal to MR.</a:t>
            </a:r>
          </a:p>
        </p:txBody>
      </p:sp>
      <p:graphicFrame>
        <p:nvGraphicFramePr>
          <p:cNvPr id="5" name="Table 4"/>
          <p:cNvGraphicFramePr>
            <a:graphicFrameLocks noGrp="1"/>
          </p:cNvGraphicFramePr>
          <p:nvPr>
            <p:extLst>
              <p:ext uri="{D42A27DB-BD31-4B8C-83A1-F6EECF244321}">
                <p14:modId xmlns:p14="http://schemas.microsoft.com/office/powerpoint/2010/main" val="4286997711"/>
              </p:ext>
            </p:extLst>
          </p:nvPr>
        </p:nvGraphicFramePr>
        <p:xfrm>
          <a:off x="677966" y="2343020"/>
          <a:ext cx="9662445" cy="4130930"/>
        </p:xfrm>
        <a:graphic>
          <a:graphicData uri="http://schemas.openxmlformats.org/drawingml/2006/table">
            <a:tbl>
              <a:tblPr firstRow="1" bandRow="1">
                <a:tableStyleId>{5C22544A-7EE6-4342-B048-85BDC9FD1C3A}</a:tableStyleId>
              </a:tblPr>
              <a:tblGrid>
                <a:gridCol w="1932489">
                  <a:extLst>
                    <a:ext uri="{9D8B030D-6E8A-4147-A177-3AD203B41FA5}">
                      <a16:colId xmlns:a16="http://schemas.microsoft.com/office/drawing/2014/main" val="2665555331"/>
                    </a:ext>
                  </a:extLst>
                </a:gridCol>
                <a:gridCol w="1932489">
                  <a:extLst>
                    <a:ext uri="{9D8B030D-6E8A-4147-A177-3AD203B41FA5}">
                      <a16:colId xmlns:a16="http://schemas.microsoft.com/office/drawing/2014/main" val="2819029694"/>
                    </a:ext>
                  </a:extLst>
                </a:gridCol>
                <a:gridCol w="1932489">
                  <a:extLst>
                    <a:ext uri="{9D8B030D-6E8A-4147-A177-3AD203B41FA5}">
                      <a16:colId xmlns:a16="http://schemas.microsoft.com/office/drawing/2014/main" val="2933577960"/>
                    </a:ext>
                  </a:extLst>
                </a:gridCol>
                <a:gridCol w="1932489">
                  <a:extLst>
                    <a:ext uri="{9D8B030D-6E8A-4147-A177-3AD203B41FA5}">
                      <a16:colId xmlns:a16="http://schemas.microsoft.com/office/drawing/2014/main" val="3643115683"/>
                    </a:ext>
                  </a:extLst>
                </a:gridCol>
                <a:gridCol w="1932489">
                  <a:extLst>
                    <a:ext uri="{9D8B030D-6E8A-4147-A177-3AD203B41FA5}">
                      <a16:colId xmlns:a16="http://schemas.microsoft.com/office/drawing/2014/main" val="669041945"/>
                    </a:ext>
                  </a:extLst>
                </a:gridCol>
              </a:tblGrid>
              <a:tr h="560627">
                <a:tc>
                  <a:txBody>
                    <a:bodyPr/>
                    <a:lstStyle/>
                    <a:p>
                      <a:pPr algn="ctr"/>
                      <a:r>
                        <a:rPr lang="en-US" sz="1400" dirty="0" smtClean="0"/>
                        <a:t>Price ($/diamond)</a:t>
                      </a:r>
                      <a:endParaRPr lang="en-US" sz="1400" dirty="0"/>
                    </a:p>
                  </a:txBody>
                  <a:tcPr/>
                </a:tc>
                <a:tc>
                  <a:txBody>
                    <a:bodyPr/>
                    <a:lstStyle/>
                    <a:p>
                      <a:pPr algn="ctr"/>
                      <a:r>
                        <a:rPr lang="en-US" sz="1400" dirty="0" smtClean="0"/>
                        <a:t>Quantity Sold (diamonds)</a:t>
                      </a:r>
                      <a:endParaRPr lang="en-US" sz="1400" dirty="0"/>
                    </a:p>
                  </a:txBody>
                  <a:tcPr/>
                </a:tc>
                <a:tc>
                  <a:txBody>
                    <a:bodyPr/>
                    <a:lstStyle/>
                    <a:p>
                      <a:pPr algn="ctr"/>
                      <a:r>
                        <a:rPr lang="en-US" sz="1400" dirty="0" smtClean="0"/>
                        <a:t>Total Revenue</a:t>
                      </a:r>
                      <a:endParaRPr lang="en-US" sz="1400" dirty="0"/>
                    </a:p>
                  </a:txBody>
                  <a:tcPr/>
                </a:tc>
                <a:tc>
                  <a:txBody>
                    <a:bodyPr/>
                    <a:lstStyle/>
                    <a:p>
                      <a:pPr algn="ctr"/>
                      <a:r>
                        <a:rPr lang="en-US" sz="1400" dirty="0" smtClean="0"/>
                        <a:t>Marginal Revenue</a:t>
                      </a:r>
                      <a:endParaRPr lang="en-US" sz="1400" dirty="0"/>
                    </a:p>
                  </a:txBody>
                  <a:tcPr/>
                </a:tc>
                <a:tc>
                  <a:txBody>
                    <a:bodyPr/>
                    <a:lstStyle/>
                    <a:p>
                      <a:pPr algn="ctr"/>
                      <a:r>
                        <a:rPr lang="en-US" sz="1400" dirty="0" smtClean="0"/>
                        <a:t>Average</a:t>
                      </a:r>
                      <a:r>
                        <a:rPr lang="en-US" sz="1400" baseline="0" dirty="0" smtClean="0"/>
                        <a:t> Revenue</a:t>
                      </a:r>
                      <a:endParaRPr lang="en-US" sz="1400" dirty="0"/>
                    </a:p>
                  </a:txBody>
                  <a:tcPr/>
                </a:tc>
                <a:extLst>
                  <a:ext uri="{0D108BD9-81ED-4DB2-BD59-A6C34878D82A}">
                    <a16:rowId xmlns:a16="http://schemas.microsoft.com/office/drawing/2014/main" val="156571498"/>
                  </a:ext>
                </a:extLst>
              </a:tr>
              <a:tr h="324573">
                <a:tc>
                  <a:txBody>
                    <a:bodyPr/>
                    <a:lstStyle/>
                    <a:p>
                      <a:pPr algn="ctr"/>
                      <a:r>
                        <a:rPr lang="en-US" sz="1400" dirty="0" smtClean="0"/>
                        <a:t>6500</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a:t>
                      </a:r>
                      <a:endParaRPr lang="en-US" sz="1400" dirty="0"/>
                    </a:p>
                  </a:txBody>
                  <a:tcPr/>
                </a:tc>
                <a:tc>
                  <a:txBody>
                    <a:bodyPr/>
                    <a:lstStyle/>
                    <a:p>
                      <a:pPr algn="ctr"/>
                      <a:endParaRPr lang="en-US" sz="1400" dirty="0"/>
                    </a:p>
                  </a:txBody>
                  <a:tcPr/>
                </a:tc>
                <a:tc>
                  <a:txBody>
                    <a:bodyPr/>
                    <a:lstStyle/>
                    <a:p>
                      <a:pPr algn="ctr"/>
                      <a:endParaRPr lang="en-US" sz="1400"/>
                    </a:p>
                  </a:txBody>
                  <a:tcPr/>
                </a:tc>
                <a:extLst>
                  <a:ext uri="{0D108BD9-81ED-4DB2-BD59-A6C34878D82A}">
                    <a16:rowId xmlns:a16="http://schemas.microsoft.com/office/drawing/2014/main" val="2757865141"/>
                  </a:ext>
                </a:extLst>
              </a:tr>
              <a:tr h="324573">
                <a:tc>
                  <a:txBody>
                    <a:bodyPr/>
                    <a:lstStyle/>
                    <a:p>
                      <a:pPr algn="ctr"/>
                      <a:r>
                        <a:rPr lang="en-US" sz="1400" dirty="0" smtClean="0"/>
                        <a:t>6000</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6000</a:t>
                      </a:r>
                      <a:endParaRPr lang="en-US" sz="1400" dirty="0"/>
                    </a:p>
                  </a:txBody>
                  <a:tcPr/>
                </a:tc>
                <a:tc>
                  <a:txBody>
                    <a:bodyPr/>
                    <a:lstStyle/>
                    <a:p>
                      <a:pPr algn="ctr"/>
                      <a:r>
                        <a:rPr lang="en-US" sz="1400" dirty="0" smtClean="0"/>
                        <a:t>6000</a:t>
                      </a:r>
                      <a:endParaRPr lang="en-US" sz="1400" dirty="0"/>
                    </a:p>
                  </a:txBody>
                  <a:tcPr/>
                </a:tc>
                <a:tc>
                  <a:txBody>
                    <a:bodyPr/>
                    <a:lstStyle/>
                    <a:p>
                      <a:pPr algn="ctr"/>
                      <a:r>
                        <a:rPr lang="en-US" sz="1400" dirty="0" smtClean="0"/>
                        <a:t>6000</a:t>
                      </a:r>
                      <a:endParaRPr lang="en-US" sz="1400" dirty="0"/>
                    </a:p>
                  </a:txBody>
                  <a:tcPr/>
                </a:tc>
                <a:extLst>
                  <a:ext uri="{0D108BD9-81ED-4DB2-BD59-A6C34878D82A}">
                    <a16:rowId xmlns:a16="http://schemas.microsoft.com/office/drawing/2014/main" val="1820185376"/>
                  </a:ext>
                </a:extLst>
              </a:tr>
              <a:tr h="324573">
                <a:tc>
                  <a:txBody>
                    <a:bodyPr/>
                    <a:lstStyle/>
                    <a:p>
                      <a:pPr algn="ctr"/>
                      <a:r>
                        <a:rPr lang="en-US" sz="1400" dirty="0" smtClean="0"/>
                        <a:t>5500</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11000</a:t>
                      </a:r>
                      <a:endParaRPr lang="en-US" sz="1400" dirty="0"/>
                    </a:p>
                  </a:txBody>
                  <a:tcPr/>
                </a:tc>
                <a:tc>
                  <a:txBody>
                    <a:bodyPr/>
                    <a:lstStyle/>
                    <a:p>
                      <a:pPr algn="ctr"/>
                      <a:r>
                        <a:rPr lang="en-US" sz="1400" dirty="0" smtClean="0"/>
                        <a:t>5000</a:t>
                      </a:r>
                      <a:endParaRPr lang="en-US" sz="1400" dirty="0"/>
                    </a:p>
                  </a:txBody>
                  <a:tcPr/>
                </a:tc>
                <a:tc>
                  <a:txBody>
                    <a:bodyPr/>
                    <a:lstStyle/>
                    <a:p>
                      <a:pPr algn="ctr"/>
                      <a:r>
                        <a:rPr lang="en-US" sz="1400" dirty="0" smtClean="0"/>
                        <a:t>5500</a:t>
                      </a:r>
                      <a:endParaRPr lang="en-US" sz="1400" dirty="0"/>
                    </a:p>
                  </a:txBody>
                  <a:tcPr/>
                </a:tc>
                <a:extLst>
                  <a:ext uri="{0D108BD9-81ED-4DB2-BD59-A6C34878D82A}">
                    <a16:rowId xmlns:a16="http://schemas.microsoft.com/office/drawing/2014/main" val="2049035679"/>
                  </a:ext>
                </a:extLst>
              </a:tr>
              <a:tr h="324573">
                <a:tc>
                  <a:txBody>
                    <a:bodyPr/>
                    <a:lstStyle/>
                    <a:p>
                      <a:pPr algn="ctr"/>
                      <a:r>
                        <a:rPr lang="en-US" sz="1400" dirty="0" smtClean="0"/>
                        <a:t>5000</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15000</a:t>
                      </a:r>
                      <a:endParaRPr lang="en-US" sz="1400" dirty="0"/>
                    </a:p>
                  </a:txBody>
                  <a:tcPr/>
                </a:tc>
                <a:tc>
                  <a:txBody>
                    <a:bodyPr/>
                    <a:lstStyle/>
                    <a:p>
                      <a:pPr algn="ctr"/>
                      <a:r>
                        <a:rPr lang="en-US" sz="1400" dirty="0" smtClean="0"/>
                        <a:t>4000</a:t>
                      </a:r>
                      <a:endParaRPr lang="en-US" sz="1400" dirty="0"/>
                    </a:p>
                  </a:txBody>
                  <a:tcPr/>
                </a:tc>
                <a:tc>
                  <a:txBody>
                    <a:bodyPr/>
                    <a:lstStyle/>
                    <a:p>
                      <a:pPr algn="ctr"/>
                      <a:r>
                        <a:rPr lang="en-US" sz="1400" dirty="0" smtClean="0"/>
                        <a:t>5000</a:t>
                      </a:r>
                      <a:endParaRPr lang="en-US" sz="1400" dirty="0"/>
                    </a:p>
                  </a:txBody>
                  <a:tcPr/>
                </a:tc>
                <a:extLst>
                  <a:ext uri="{0D108BD9-81ED-4DB2-BD59-A6C34878D82A}">
                    <a16:rowId xmlns:a16="http://schemas.microsoft.com/office/drawing/2014/main" val="462107059"/>
                  </a:ext>
                </a:extLst>
              </a:tr>
              <a:tr h="324573">
                <a:tc>
                  <a:txBody>
                    <a:bodyPr/>
                    <a:lstStyle/>
                    <a:p>
                      <a:pPr algn="ctr"/>
                      <a:r>
                        <a:rPr lang="en-US" sz="1400" dirty="0" smtClean="0"/>
                        <a:t>4500</a:t>
                      </a:r>
                      <a:endParaRPr lang="en-US" sz="1400" dirty="0"/>
                    </a:p>
                  </a:txBody>
                  <a:tcPr/>
                </a:tc>
                <a:tc>
                  <a:txBody>
                    <a:bodyPr/>
                    <a:lstStyle/>
                    <a:p>
                      <a:pPr algn="ctr"/>
                      <a:r>
                        <a:rPr lang="en-US" sz="1400" dirty="0" smtClean="0"/>
                        <a:t>4</a:t>
                      </a:r>
                      <a:endParaRPr lang="en-US" sz="1400" dirty="0"/>
                    </a:p>
                  </a:txBody>
                  <a:tcPr/>
                </a:tc>
                <a:tc>
                  <a:txBody>
                    <a:bodyPr/>
                    <a:lstStyle/>
                    <a:p>
                      <a:pPr algn="ctr"/>
                      <a:r>
                        <a:rPr lang="en-US" sz="1400" dirty="0" smtClean="0"/>
                        <a:t>18000</a:t>
                      </a:r>
                      <a:endParaRPr lang="en-US" sz="1400" dirty="0"/>
                    </a:p>
                  </a:txBody>
                  <a:tcPr/>
                </a:tc>
                <a:tc>
                  <a:txBody>
                    <a:bodyPr/>
                    <a:lstStyle/>
                    <a:p>
                      <a:pPr algn="ctr"/>
                      <a:r>
                        <a:rPr lang="en-US" sz="1400" dirty="0" smtClean="0"/>
                        <a:t>3000</a:t>
                      </a:r>
                      <a:endParaRPr lang="en-US" sz="1400" dirty="0"/>
                    </a:p>
                  </a:txBody>
                  <a:tcPr/>
                </a:tc>
                <a:tc>
                  <a:txBody>
                    <a:bodyPr/>
                    <a:lstStyle/>
                    <a:p>
                      <a:pPr algn="ctr"/>
                      <a:r>
                        <a:rPr lang="en-US" sz="1400" dirty="0" smtClean="0"/>
                        <a:t>4500</a:t>
                      </a:r>
                      <a:endParaRPr lang="en-US" sz="1400" dirty="0"/>
                    </a:p>
                  </a:txBody>
                  <a:tcPr/>
                </a:tc>
                <a:extLst>
                  <a:ext uri="{0D108BD9-81ED-4DB2-BD59-A6C34878D82A}">
                    <a16:rowId xmlns:a16="http://schemas.microsoft.com/office/drawing/2014/main" val="1363033408"/>
                  </a:ext>
                </a:extLst>
              </a:tr>
              <a:tr h="324573">
                <a:tc>
                  <a:txBody>
                    <a:bodyPr/>
                    <a:lstStyle/>
                    <a:p>
                      <a:pPr algn="ctr"/>
                      <a:r>
                        <a:rPr lang="en-US" sz="1400" dirty="0" smtClean="0"/>
                        <a:t>4000</a:t>
                      </a:r>
                      <a:endParaRPr lang="en-US" sz="1400" dirty="0"/>
                    </a:p>
                  </a:txBody>
                  <a:tcPr/>
                </a:tc>
                <a:tc>
                  <a:txBody>
                    <a:bodyPr/>
                    <a:lstStyle/>
                    <a:p>
                      <a:pPr algn="ctr"/>
                      <a:r>
                        <a:rPr lang="en-US" sz="1400" dirty="0" smtClean="0"/>
                        <a:t>5</a:t>
                      </a:r>
                      <a:endParaRPr lang="en-US" sz="1400" dirty="0"/>
                    </a:p>
                  </a:txBody>
                  <a:tcPr/>
                </a:tc>
                <a:tc>
                  <a:txBody>
                    <a:bodyPr/>
                    <a:lstStyle/>
                    <a:p>
                      <a:pPr algn="ctr"/>
                      <a:r>
                        <a:rPr lang="en-US" sz="1400" dirty="0" smtClean="0"/>
                        <a:t>20000</a:t>
                      </a:r>
                      <a:endParaRPr lang="en-US" sz="1400" dirty="0"/>
                    </a:p>
                  </a:txBody>
                  <a:tcPr/>
                </a:tc>
                <a:tc>
                  <a:txBody>
                    <a:bodyPr/>
                    <a:lstStyle/>
                    <a:p>
                      <a:pPr algn="ctr"/>
                      <a:r>
                        <a:rPr lang="en-US" sz="1400" dirty="0" smtClean="0"/>
                        <a:t>2000</a:t>
                      </a:r>
                      <a:endParaRPr lang="en-US" sz="1400" dirty="0"/>
                    </a:p>
                  </a:txBody>
                  <a:tcPr/>
                </a:tc>
                <a:tc>
                  <a:txBody>
                    <a:bodyPr/>
                    <a:lstStyle/>
                    <a:p>
                      <a:pPr algn="ctr"/>
                      <a:r>
                        <a:rPr lang="en-US" sz="1400" dirty="0" smtClean="0"/>
                        <a:t>4000</a:t>
                      </a:r>
                      <a:endParaRPr lang="en-US" sz="1400" dirty="0"/>
                    </a:p>
                  </a:txBody>
                  <a:tcPr/>
                </a:tc>
                <a:extLst>
                  <a:ext uri="{0D108BD9-81ED-4DB2-BD59-A6C34878D82A}">
                    <a16:rowId xmlns:a16="http://schemas.microsoft.com/office/drawing/2014/main" val="3896502721"/>
                  </a:ext>
                </a:extLst>
              </a:tr>
              <a:tr h="324573">
                <a:tc>
                  <a:txBody>
                    <a:bodyPr/>
                    <a:lstStyle/>
                    <a:p>
                      <a:pPr algn="ctr"/>
                      <a:r>
                        <a:rPr lang="en-US" sz="1400" dirty="0" smtClean="0"/>
                        <a:t>3500</a:t>
                      </a:r>
                      <a:endParaRPr lang="en-US" sz="1400" dirty="0"/>
                    </a:p>
                  </a:txBody>
                  <a:tcPr/>
                </a:tc>
                <a:tc>
                  <a:txBody>
                    <a:bodyPr/>
                    <a:lstStyle/>
                    <a:p>
                      <a:pPr algn="ctr"/>
                      <a:r>
                        <a:rPr lang="en-US" sz="1400" dirty="0" smtClean="0"/>
                        <a:t>6</a:t>
                      </a:r>
                      <a:endParaRPr lang="en-US" sz="1400" dirty="0"/>
                    </a:p>
                  </a:txBody>
                  <a:tcPr/>
                </a:tc>
                <a:tc>
                  <a:txBody>
                    <a:bodyPr/>
                    <a:lstStyle/>
                    <a:p>
                      <a:pPr algn="ctr"/>
                      <a:r>
                        <a:rPr lang="en-US" sz="1400" dirty="0" smtClean="0"/>
                        <a:t>21000</a:t>
                      </a:r>
                      <a:endParaRPr lang="en-US" sz="1400" dirty="0"/>
                    </a:p>
                  </a:txBody>
                  <a:tcPr/>
                </a:tc>
                <a:tc>
                  <a:txBody>
                    <a:bodyPr/>
                    <a:lstStyle/>
                    <a:p>
                      <a:pPr algn="ctr"/>
                      <a:r>
                        <a:rPr lang="en-US" sz="1400" dirty="0" smtClean="0"/>
                        <a:t>1000</a:t>
                      </a:r>
                      <a:endParaRPr lang="en-US" sz="1400" dirty="0"/>
                    </a:p>
                  </a:txBody>
                  <a:tcPr/>
                </a:tc>
                <a:tc>
                  <a:txBody>
                    <a:bodyPr/>
                    <a:lstStyle/>
                    <a:p>
                      <a:pPr algn="ctr"/>
                      <a:r>
                        <a:rPr lang="en-US" sz="1400" dirty="0" smtClean="0"/>
                        <a:t>3500</a:t>
                      </a:r>
                      <a:endParaRPr lang="en-US" sz="1400" dirty="0"/>
                    </a:p>
                  </a:txBody>
                  <a:tcPr/>
                </a:tc>
                <a:extLst>
                  <a:ext uri="{0D108BD9-81ED-4DB2-BD59-A6C34878D82A}">
                    <a16:rowId xmlns:a16="http://schemas.microsoft.com/office/drawing/2014/main" val="1222274753"/>
                  </a:ext>
                </a:extLst>
              </a:tr>
              <a:tr h="324573">
                <a:tc>
                  <a:txBody>
                    <a:bodyPr/>
                    <a:lstStyle/>
                    <a:p>
                      <a:pPr algn="ctr"/>
                      <a:r>
                        <a:rPr lang="en-US" sz="1400" dirty="0" smtClean="0"/>
                        <a:t>3000</a:t>
                      </a:r>
                    </a:p>
                  </a:txBody>
                  <a:tcPr/>
                </a:tc>
                <a:tc>
                  <a:txBody>
                    <a:bodyPr/>
                    <a:lstStyle/>
                    <a:p>
                      <a:pPr algn="ctr"/>
                      <a:r>
                        <a:rPr lang="en-US" sz="1400" dirty="0" smtClean="0"/>
                        <a:t>7</a:t>
                      </a:r>
                      <a:endParaRPr lang="en-US" sz="1400" dirty="0"/>
                    </a:p>
                  </a:txBody>
                  <a:tcPr/>
                </a:tc>
                <a:tc>
                  <a:txBody>
                    <a:bodyPr/>
                    <a:lstStyle/>
                    <a:p>
                      <a:pPr algn="ctr"/>
                      <a:r>
                        <a:rPr lang="en-US" sz="1400" dirty="0" smtClean="0"/>
                        <a:t>21000</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3000</a:t>
                      </a:r>
                    </a:p>
                  </a:txBody>
                  <a:tcPr/>
                </a:tc>
                <a:extLst>
                  <a:ext uri="{0D108BD9-81ED-4DB2-BD59-A6C34878D82A}">
                    <a16:rowId xmlns:a16="http://schemas.microsoft.com/office/drawing/2014/main" val="2900599596"/>
                  </a:ext>
                </a:extLst>
              </a:tr>
              <a:tr h="324573">
                <a:tc>
                  <a:txBody>
                    <a:bodyPr/>
                    <a:lstStyle/>
                    <a:p>
                      <a:pPr algn="ctr"/>
                      <a:r>
                        <a:rPr lang="en-US" sz="1400" dirty="0" smtClean="0"/>
                        <a:t>2500</a:t>
                      </a:r>
                      <a:endParaRPr lang="en-US" sz="1400" dirty="0"/>
                    </a:p>
                  </a:txBody>
                  <a:tcPr/>
                </a:tc>
                <a:tc>
                  <a:txBody>
                    <a:bodyPr/>
                    <a:lstStyle/>
                    <a:p>
                      <a:pPr algn="ctr"/>
                      <a:r>
                        <a:rPr lang="en-US" sz="1400" dirty="0" smtClean="0"/>
                        <a:t>8</a:t>
                      </a:r>
                      <a:endParaRPr lang="en-US" sz="1400" dirty="0"/>
                    </a:p>
                  </a:txBody>
                  <a:tcPr/>
                </a:tc>
                <a:tc>
                  <a:txBody>
                    <a:bodyPr/>
                    <a:lstStyle/>
                    <a:p>
                      <a:pPr algn="ctr"/>
                      <a:r>
                        <a:rPr lang="en-US" sz="1400" dirty="0" smtClean="0"/>
                        <a:t>20000</a:t>
                      </a:r>
                      <a:endParaRPr lang="en-US" sz="1400" dirty="0"/>
                    </a:p>
                  </a:txBody>
                  <a:tcPr/>
                </a:tc>
                <a:tc>
                  <a:txBody>
                    <a:bodyPr/>
                    <a:lstStyle/>
                    <a:p>
                      <a:pPr algn="ctr"/>
                      <a:r>
                        <a:rPr lang="en-US" sz="1400" dirty="0" smtClean="0"/>
                        <a:t>-1000</a:t>
                      </a:r>
                      <a:endParaRPr lang="en-US" sz="1400" dirty="0"/>
                    </a:p>
                  </a:txBody>
                  <a:tcPr/>
                </a:tc>
                <a:tc>
                  <a:txBody>
                    <a:bodyPr/>
                    <a:lstStyle/>
                    <a:p>
                      <a:pPr algn="ctr"/>
                      <a:r>
                        <a:rPr lang="en-US" sz="1400" dirty="0" smtClean="0"/>
                        <a:t>2500</a:t>
                      </a:r>
                      <a:endParaRPr lang="en-US" sz="1400" dirty="0"/>
                    </a:p>
                  </a:txBody>
                  <a:tcPr/>
                </a:tc>
                <a:extLst>
                  <a:ext uri="{0D108BD9-81ED-4DB2-BD59-A6C34878D82A}">
                    <a16:rowId xmlns:a16="http://schemas.microsoft.com/office/drawing/2014/main" val="1873224640"/>
                  </a:ext>
                </a:extLst>
              </a:tr>
              <a:tr h="324573">
                <a:tc>
                  <a:txBody>
                    <a:bodyPr/>
                    <a:lstStyle/>
                    <a:p>
                      <a:pPr algn="ctr"/>
                      <a:r>
                        <a:rPr lang="en-US" sz="1400" dirty="0" smtClean="0"/>
                        <a:t>2000</a:t>
                      </a:r>
                      <a:endParaRPr lang="en-US" sz="1400" dirty="0"/>
                    </a:p>
                  </a:txBody>
                  <a:tcPr/>
                </a:tc>
                <a:tc>
                  <a:txBody>
                    <a:bodyPr/>
                    <a:lstStyle/>
                    <a:p>
                      <a:pPr algn="ctr"/>
                      <a:r>
                        <a:rPr lang="en-US" sz="1400" dirty="0" smtClean="0"/>
                        <a:t>9</a:t>
                      </a:r>
                      <a:endParaRPr lang="en-US" sz="1400" dirty="0"/>
                    </a:p>
                  </a:txBody>
                  <a:tcPr/>
                </a:tc>
                <a:tc>
                  <a:txBody>
                    <a:bodyPr/>
                    <a:lstStyle/>
                    <a:p>
                      <a:pPr algn="ctr"/>
                      <a:r>
                        <a:rPr lang="en-US" sz="1400" dirty="0" smtClean="0"/>
                        <a:t>18000</a:t>
                      </a:r>
                      <a:endParaRPr lang="en-US" sz="1400" dirty="0"/>
                    </a:p>
                  </a:txBody>
                  <a:tcPr/>
                </a:tc>
                <a:tc>
                  <a:txBody>
                    <a:bodyPr/>
                    <a:lstStyle/>
                    <a:p>
                      <a:pPr algn="ctr"/>
                      <a:r>
                        <a:rPr lang="en-US" sz="1400" dirty="0" smtClean="0"/>
                        <a:t>-2000</a:t>
                      </a:r>
                      <a:endParaRPr lang="en-US" sz="1400" dirty="0"/>
                    </a:p>
                  </a:txBody>
                  <a:tcPr/>
                </a:tc>
                <a:tc>
                  <a:txBody>
                    <a:bodyPr/>
                    <a:lstStyle/>
                    <a:p>
                      <a:pPr algn="ctr"/>
                      <a:r>
                        <a:rPr lang="en-US" sz="1400" dirty="0" smtClean="0"/>
                        <a:t>2000</a:t>
                      </a:r>
                      <a:endParaRPr lang="en-US" sz="1400" dirty="0"/>
                    </a:p>
                  </a:txBody>
                  <a:tcPr/>
                </a:tc>
                <a:extLst>
                  <a:ext uri="{0D108BD9-81ED-4DB2-BD59-A6C34878D82A}">
                    <a16:rowId xmlns:a16="http://schemas.microsoft.com/office/drawing/2014/main" val="1742746387"/>
                  </a:ext>
                </a:extLst>
              </a:tr>
              <a:tr h="324573">
                <a:tc>
                  <a:txBody>
                    <a:bodyPr/>
                    <a:lstStyle/>
                    <a:p>
                      <a:pPr algn="ctr"/>
                      <a:r>
                        <a:rPr lang="en-US" sz="1400" dirty="0" smtClean="0"/>
                        <a:t>1500</a:t>
                      </a:r>
                      <a:endParaRPr lang="en-US" sz="1400" dirty="0"/>
                    </a:p>
                  </a:txBody>
                  <a:tcPr/>
                </a:tc>
                <a:tc>
                  <a:txBody>
                    <a:bodyPr/>
                    <a:lstStyle/>
                    <a:p>
                      <a:pPr algn="ctr"/>
                      <a:r>
                        <a:rPr lang="en-US" sz="1400" dirty="0" smtClean="0"/>
                        <a:t>10</a:t>
                      </a:r>
                      <a:endParaRPr lang="en-US" sz="1400" dirty="0"/>
                    </a:p>
                  </a:txBody>
                  <a:tcPr/>
                </a:tc>
                <a:tc>
                  <a:txBody>
                    <a:bodyPr/>
                    <a:lstStyle/>
                    <a:p>
                      <a:pPr algn="ctr"/>
                      <a:r>
                        <a:rPr lang="en-US" sz="1400" dirty="0" smtClean="0"/>
                        <a:t>15000</a:t>
                      </a:r>
                      <a:endParaRPr lang="en-US" sz="1400" dirty="0"/>
                    </a:p>
                  </a:txBody>
                  <a:tcPr/>
                </a:tc>
                <a:tc>
                  <a:txBody>
                    <a:bodyPr/>
                    <a:lstStyle/>
                    <a:p>
                      <a:pPr algn="ctr"/>
                      <a:r>
                        <a:rPr lang="en-US" sz="1400" dirty="0" smtClean="0"/>
                        <a:t>-3000</a:t>
                      </a:r>
                      <a:endParaRPr lang="en-US" sz="1400" dirty="0"/>
                    </a:p>
                  </a:txBody>
                  <a:tcPr/>
                </a:tc>
                <a:tc>
                  <a:txBody>
                    <a:bodyPr/>
                    <a:lstStyle/>
                    <a:p>
                      <a:pPr algn="ctr"/>
                      <a:r>
                        <a:rPr lang="en-US" sz="1400" dirty="0" smtClean="0"/>
                        <a:t>1500</a:t>
                      </a:r>
                      <a:endParaRPr lang="en-US" sz="1400" dirty="0"/>
                    </a:p>
                  </a:txBody>
                  <a:tcPr/>
                </a:tc>
                <a:extLst>
                  <a:ext uri="{0D108BD9-81ED-4DB2-BD59-A6C34878D82A}">
                    <a16:rowId xmlns:a16="http://schemas.microsoft.com/office/drawing/2014/main" val="3002248394"/>
                  </a:ext>
                </a:extLst>
              </a:tr>
            </a:tbl>
          </a:graphicData>
        </a:graphic>
      </p:graphicFrame>
      <p:sp>
        <p:nvSpPr>
          <p:cNvPr id="6" name="Rectangle 5"/>
          <p:cNvSpPr/>
          <p:nvPr/>
        </p:nvSpPr>
        <p:spPr>
          <a:xfrm>
            <a:off x="677966" y="5136023"/>
            <a:ext cx="9662445" cy="307648"/>
          </a:xfrm>
          <a:prstGeom prst="rect">
            <a:avLst/>
          </a:prstGeom>
          <a:ln w="28575">
            <a:solidFill>
              <a:srgbClr val="FF0000"/>
            </a:solidFill>
          </a:ln>
        </p:spPr>
        <p:txBody>
          <a:bodyPr wrap="square" rtlCol="0" anchor="ctr">
            <a:spAutoFit/>
          </a:bodyPr>
          <a:lstStyle/>
          <a:p>
            <a:pPr algn="ctr">
              <a:lnSpc>
                <a:spcPts val="2400"/>
              </a:lnSpc>
            </a:pPr>
            <a:endParaRPr lang="en-US" b="1" dirty="0">
              <a:solidFill>
                <a:srgbClr val="7B0046"/>
              </a:solidFill>
            </a:endParaRPr>
          </a:p>
        </p:txBody>
      </p:sp>
    </p:spTree>
    <p:extLst>
      <p:ext uri="{BB962C8B-B14F-4D97-AF65-F5344CB8AC3E}">
        <p14:creationId xmlns:p14="http://schemas.microsoft.com/office/powerpoint/2010/main" val="61901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SLIDEID" val="D595F3182F5B4088BD150459A77D8A87"/>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SLIDETYPE" val="Q"/>
  <p:tag name="QUESTIONALIAS" val="What trade-offs do consumers face when buying a product from a monopolistically competitive firm?"/>
  <p:tag name="ANSWERSALIAS" val="Consumers pay a lower price but also have fewer choices.|smicln|Consumers pay a price greater than marginal cost but also have choices more suited to their tastes.|smicln|Consumers pay a higher price but are happy knowing that the industry is highly efficient.|smicln|Consumers pay a price as low as the competitive price but have difficulty finding and buying the product."/>
  <p:tag name="VALUES" val="Incorrect|smicln|Correct|smicln|Incorrect|smicln|Incorrect"/>
  <p:tag name="SLIDEORDER" val="7"/>
  <p:tag name="SLIDEGUID" val="5E82008B15E44287A8017705481356B9"/>
</p:tagLst>
</file>

<file path=ppt/tags/tag17.xml><?xml version="1.0" encoding="utf-8"?>
<p:tagLst xmlns:a="http://schemas.openxmlformats.org/drawingml/2006/main" xmlns:r="http://schemas.openxmlformats.org/officeDocument/2006/relationships" xmlns:p="http://schemas.openxmlformats.org/presentationml/2006/main">
  <p:tag name="ANSWERBULLETS" val="1"/>
  <p:tag name="ANSWERTEXT" val="Choice One&#10;Choice Two&#10;Choice Three&#10;Choice Four"/>
  <p:tag name="TEXTLENGTH" val="46"/>
  <p:tag name="FONTSIZE" val="32"/>
  <p:tag name="BULLETTYPE" val="ppBulletAlphaUCPeriod"/>
  <p:tag name="OLDNUMANSWERS" val="4"/>
</p:tagLst>
</file>

<file path=ppt/tags/tag18.xml><?xml version="1.0" encoding="utf-8"?>
<p:tagLst xmlns:a="http://schemas.openxmlformats.org/drawingml/2006/main" xmlns:r="http://schemas.openxmlformats.org/officeDocument/2006/relationships" xmlns:p="http://schemas.openxmlformats.org/presentationml/2006/main">
  <p:tag name="SLIDEID" val="D595F3182F5B4088BD150459A77D8A87"/>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SLIDETYPE" val="Q"/>
  <p:tag name="QUESTIONALIAS" val="What trade-offs do consumers face when buying a product from a monopolistically competitive firm?"/>
  <p:tag name="ANSWERSALIAS" val="Consumers pay a lower price but also have fewer choices.|smicln|Consumers pay a price greater than marginal cost but also have choices more suited to their tastes.|smicln|Consumers pay a higher price but are happy knowing that the industry is highly efficient.|smicln|Consumers pay a price as low as the competitive price but have difficulty finding and buying the product."/>
  <p:tag name="VALUES" val="Incorrect|smicln|Correct|smicln|Incorrect|smicln|Incorrect"/>
  <p:tag name="SLIDEORDER" val="7"/>
  <p:tag name="SLIDEGUID" val="5E82008B15E44287A8017705481356B9"/>
</p:tagLst>
</file>

<file path=ppt/tags/tag19.xml><?xml version="1.0" encoding="utf-8"?>
<p:tagLst xmlns:a="http://schemas.openxmlformats.org/drawingml/2006/main" xmlns:r="http://schemas.openxmlformats.org/officeDocument/2006/relationships" xmlns:p="http://schemas.openxmlformats.org/presentationml/2006/main">
  <p:tag name="ANSWERBULLETS" val="1"/>
  <p:tag name="ANSWERTEXT" val="Choice One&#10;Choice Two&#10;Choice Three&#10;Choice Four"/>
  <p:tag name="TEXTLENGTH" val="46"/>
  <p:tag name="FONTSIZE" val="32"/>
  <p:tag name="BULLETTYPE" val="ppBulletAlphaUCPeriod"/>
  <p:tag name="OLDNUMANSWERS" val="4"/>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SLIDEID" val="D595F3182F5B4088BD150459A77D8A87"/>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SLIDETYPE" val="Q"/>
  <p:tag name="QUESTIONALIAS" val="Refer to the figure below.  Relative to the price and output produced by a perfectly competitive industry, what price and output levels correspond to a monopoly in this graph?"/>
  <p:tag name="ANSWERSALIAS" val="Those corresponding to point A.|smicln|Those corresponding to point B.|smicln|Those corresponding to point C.|smicln|None of the above."/>
  <p:tag name="VALUES" val="Incorrect|smicln|Correct|smicln|Incorrect|smicln|Incorrect"/>
  <p:tag name="SLIDEORDER" val="7"/>
  <p:tag name="SLIDEGUID" val="A594FFC3D8964569A0EEAF1D436526E7"/>
</p:tagLst>
</file>

<file path=ppt/tags/tag21.xml><?xml version="1.0" encoding="utf-8"?>
<p:tagLst xmlns:a="http://schemas.openxmlformats.org/drawingml/2006/main" xmlns:r="http://schemas.openxmlformats.org/officeDocument/2006/relationships" xmlns:p="http://schemas.openxmlformats.org/presentationml/2006/main">
  <p:tag name="ANSWERBULLETS" val="1"/>
  <p:tag name="ANSWERTEXT" val="Choice One&#10;Choice Two&#10;Choice Three&#10;Choice Four"/>
  <p:tag name="TEXTLENGTH" val="46"/>
  <p:tag name="FONTSIZE" val="32"/>
  <p:tag name="BULLETTYPE" val="ppBulletAlphaUCPeriod"/>
  <p:tag name="OLDNUMANSWERS" val="4"/>
</p:tagLst>
</file>

<file path=ppt/tags/tag22.xml><?xml version="1.0" encoding="utf-8"?>
<p:tagLst xmlns:a="http://schemas.openxmlformats.org/drawingml/2006/main" xmlns:r="http://schemas.openxmlformats.org/officeDocument/2006/relationships" xmlns:p="http://schemas.openxmlformats.org/presentationml/2006/main">
  <p:tag name="SLIDEID" val="D595F3182F5B4088BD150459A77D8A87"/>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SLIDETYPE" val="Q"/>
  <p:tag name="QUESTIONALIAS" val="Refer to the figure below.  Relative to the price and output produced by a perfectly competitive industry, what price and output levels correspond to a monopoly in this graph?"/>
  <p:tag name="ANSWERSALIAS" val="Those corresponding to point A.|smicln|Those corresponding to point B.|smicln|Those corresponding to point C.|smicln|None of the above."/>
  <p:tag name="VALUES" val="Incorrect|smicln|Correct|smicln|Incorrect|smicln|Incorrect"/>
  <p:tag name="SLIDEORDER" val="7"/>
  <p:tag name="SLIDEGUID" val="A594FFC3D8964569A0EEAF1D436526E7"/>
</p:tagLst>
</file>

<file path=ppt/tags/tag23.xml><?xml version="1.0" encoding="utf-8"?>
<p:tagLst xmlns:a="http://schemas.openxmlformats.org/drawingml/2006/main" xmlns:r="http://schemas.openxmlformats.org/officeDocument/2006/relationships" xmlns:p="http://schemas.openxmlformats.org/presentationml/2006/main">
  <p:tag name="ANSWERBULLETS" val="1"/>
  <p:tag name="ANSWERTEXT" val="Choice One&#10;Choice Two&#10;Choice Three&#10;Choice Four"/>
  <p:tag name="TEXTLENGTH" val="46"/>
  <p:tag name="FONTSIZE" val="32"/>
  <p:tag name="BULLETTYPE" val="ppBulletAlphaUCPeriod"/>
  <p:tag name="OLDNUMANSWERS" val="4"/>
</p:tagLst>
</file>

<file path=ppt/tags/tag24.xml><?xml version="1.0" encoding="utf-8"?>
<p:tagLst xmlns:a="http://schemas.openxmlformats.org/drawingml/2006/main" xmlns:r="http://schemas.openxmlformats.org/officeDocument/2006/relationships" xmlns:p="http://schemas.openxmlformats.org/presentationml/2006/main">
  <p:tag name="SLIDEID" val="D595F3182F5B4088BD150459A77D8A87"/>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SLIDETYPE" val="Q"/>
  <p:tag name="QUESTIONALIAS" val="Refer to the graph below.  Which area is considered a reduction in economic surplus?"/>
  <p:tag name="ANSWERSALIAS" val="Area A.|smicln|Area B|smicln|Area C.|smicln|Area B + C."/>
  <p:tag name="VALUES" val="Incorrect|smicln|Incorrect|smicln|Incorrect|smicln|Correct"/>
  <p:tag name="SLIDEORDER" val="7"/>
  <p:tag name="SLIDEGUID" val="53739E797273483B9BDFEA3479D7AB2F"/>
</p:tagLst>
</file>

<file path=ppt/tags/tag25.xml><?xml version="1.0" encoding="utf-8"?>
<p:tagLst xmlns:a="http://schemas.openxmlformats.org/drawingml/2006/main" xmlns:r="http://schemas.openxmlformats.org/officeDocument/2006/relationships" xmlns:p="http://schemas.openxmlformats.org/presentationml/2006/main">
  <p:tag name="SLIDEID" val="D595F3182F5B4088BD150459A77D8A87"/>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SLIDETYPE" val="Q"/>
  <p:tag name="QUESTIONALIAS" val="Refer to the graph below.  Which area is considered a reduction in economic surplus?"/>
  <p:tag name="ANSWERSALIAS" val="Area A.|smicln|Area B|smicln|Area C.|smicln|Area B + C."/>
  <p:tag name="VALUES" val="Incorrect|smicln|Incorrect|smicln|Incorrect|smicln|Correct"/>
  <p:tag name="SLIDEORDER" val="7"/>
  <p:tag name="SLIDEGUID" val="53739E797273483B9BDFEA3479D7AB2F"/>
</p:tagLst>
</file>

<file path=ppt/tags/tag26.xml><?xml version="1.0" encoding="utf-8"?>
<p:tagLst xmlns:a="http://schemas.openxmlformats.org/drawingml/2006/main" xmlns:r="http://schemas.openxmlformats.org/officeDocument/2006/relationships" xmlns:p="http://schemas.openxmlformats.org/presentationml/2006/main">
  <p:tag name="SLIDEID" val="D595F3182F5B4088BD150459A77D8A87"/>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SLIDETYPE" val="Q"/>
  <p:tag name="QUESTIONALIAS" val="Refer to the graph below.  Which area is considered a reduction in economic surplus?"/>
  <p:tag name="ANSWERSALIAS" val="Area A.|smicln|Area B|smicln|Area C.|smicln|Area B + C."/>
  <p:tag name="VALUES" val="Incorrect|smicln|Incorrect|smicln|Incorrect|smicln|Correct"/>
  <p:tag name="SLIDEORDER" val="7"/>
  <p:tag name="SLIDEGUID" val="53739E797273483B9BDFEA3479D7AB2F"/>
</p:tagLst>
</file>

<file path=ppt/tags/tag27.xml><?xml version="1.0" encoding="utf-8"?>
<p:tagLst xmlns:a="http://schemas.openxmlformats.org/drawingml/2006/main" xmlns:r="http://schemas.openxmlformats.org/officeDocument/2006/relationships" xmlns:p="http://schemas.openxmlformats.org/presentationml/2006/main">
  <p:tag name="SLIDEID" val="D595F3182F5B4088BD150459A77D8A87"/>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SLIDETYPE" val="Q"/>
  <p:tag name="QUESTIONALIAS" val="Refer to the graph below.  Which area is considered a reduction in economic surplus?"/>
  <p:tag name="ANSWERSALIAS" val="Area A.|smicln|Area B|smicln|Area C.|smicln|Area B + C."/>
  <p:tag name="VALUES" val="Incorrect|smicln|Incorrect|smicln|Incorrect|smicln|Correct"/>
  <p:tag name="SLIDEORDER" val="7"/>
  <p:tag name="SLIDEGUID" val="53739E797273483B9BDFEA3479D7AB2F"/>
</p:tagLst>
</file>

<file path=ppt/tags/tag28.xml><?xml version="1.0" encoding="utf-8"?>
<p:tagLst xmlns:a="http://schemas.openxmlformats.org/drawingml/2006/main" xmlns:r="http://schemas.openxmlformats.org/officeDocument/2006/relationships" xmlns:p="http://schemas.openxmlformats.org/presentationml/2006/main">
  <p:tag name="SLIDEID" val="D595F3182F5B4088BD150459A77D8A87"/>
  <p:tag name="DEMOGRAPHIC" val="False"/>
  <p:tag name="TEAMASSIGN" val="False"/>
  <p:tag name="SPEEDSCORING" val="False"/>
  <p:tag name="CORRECTPOINTVALUE" val="100"/>
  <p:tag name="INCORRECTPOINTVALUE" val="0"/>
  <p:tag name="ZEROBASED" val="False"/>
  <p:tag name="NUMRESPONSES" val="1"/>
  <p:tag name="AUTOADVANCE" val="False"/>
  <p:tag name="DELIMITERS" val="3.1"/>
  <p:tag name="VALUEFORMAT" val="0%"/>
  <p:tag name="SLIDETYPE" val="Q"/>
  <p:tag name="QUESTIONALIAS" val="Refer to the graph below.  Which area is considered a reduction in economic surplus?"/>
  <p:tag name="ANSWERSALIAS" val="Area A.|smicln|Area B|smicln|Area C.|smicln|Area B + C."/>
  <p:tag name="VALUES" val="Incorrect|smicln|Incorrect|smicln|Incorrect|smicln|Correct"/>
  <p:tag name="SLIDEORDER" val="7"/>
  <p:tag name="SLIDEGUID" val="53739E797273483B9BDFEA3479D7AB2F"/>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3_original">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lnSpc>
            <a:spcPts val="2400"/>
          </a:lnSpc>
          <a:defRPr b="1" dirty="0">
            <a:solidFill>
              <a:srgbClr val="7B0046"/>
            </a:solidFill>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2"/>
            </a:solidFill>
            <a:effectLst/>
            <a:latin typeface="Arial"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riginal">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lnSpc>
            <a:spcPts val="2400"/>
          </a:lnSpc>
          <a:defRPr b="1" dirty="0">
            <a:solidFill>
              <a:srgbClr val="7B0046"/>
            </a:solidFill>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2"/>
            </a:solidFill>
            <a:effectLst/>
            <a:latin typeface="Arial"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8770</TotalTime>
  <Words>3629</Words>
  <Application>Microsoft Office PowerPoint</Application>
  <PresentationFormat>Widescreen</PresentationFormat>
  <Paragraphs>445</Paragraphs>
  <Slides>33</Slides>
  <Notes>11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33</vt:i4>
      </vt:variant>
    </vt:vector>
  </HeadingPairs>
  <TitlesOfParts>
    <vt:vector size="45" baseType="lpstr">
      <vt:lpstr>宋体</vt:lpstr>
      <vt:lpstr>Arial</vt:lpstr>
      <vt:lpstr>Calibri</vt:lpstr>
      <vt:lpstr>Calibri Light</vt:lpstr>
      <vt:lpstr>Encode Sans Normal Black</vt:lpstr>
      <vt:lpstr>Lucida Grande</vt:lpstr>
      <vt:lpstr>Open Sans</vt:lpstr>
      <vt:lpstr>Univers LT Std 47 Cn Lt</vt:lpstr>
      <vt:lpstr>Univers LT Std 57 Cn</vt:lpstr>
      <vt:lpstr>Wingdings</vt:lpstr>
      <vt:lpstr>3_original</vt:lpstr>
      <vt:lpstr>original</vt:lpstr>
      <vt:lpstr>Econ 200 Module 6 Lecture 14</vt:lpstr>
      <vt:lpstr>Outline </vt:lpstr>
      <vt:lpstr>Administration </vt:lpstr>
      <vt:lpstr>What is Monopoly and Why Do We Study It?</vt:lpstr>
      <vt:lpstr>Are There Really Monopolies?</vt:lpstr>
      <vt:lpstr>Why do monopolies exist?</vt:lpstr>
      <vt:lpstr>Monopolists and the demand curve</vt:lpstr>
      <vt:lpstr>Monopoly revenue</vt:lpstr>
      <vt:lpstr>Monopoly Revenue </vt:lpstr>
      <vt:lpstr>Monopoly Revenue</vt:lpstr>
      <vt:lpstr>Profit-Maximizing Price and Output for a Monopoly</vt:lpstr>
      <vt:lpstr>Price and Output for a Monopoly</vt:lpstr>
      <vt:lpstr>Long-Run Profits for a Monopoly</vt:lpstr>
      <vt:lpstr>Comparing Monopoly and Perfect Competition</vt:lpstr>
      <vt:lpstr>If a Perfect Competition Became a Monopoly…</vt:lpstr>
      <vt:lpstr>… Quantity Will Fall and Price Will Rise</vt:lpstr>
      <vt:lpstr>Measuring the Efficiency Losses from Monopoly</vt:lpstr>
      <vt:lpstr>The Inefficiency of Monopoly</vt:lpstr>
      <vt:lpstr>How Large Are the Efficiency Losses?</vt:lpstr>
      <vt:lpstr>Comparing Monopoly and Perfect Competition</vt:lpstr>
      <vt:lpstr>If a Perfect Competition Became a Monopoly…</vt:lpstr>
      <vt:lpstr>… Quantity Will Fall and Price Will Rise</vt:lpstr>
      <vt:lpstr>The Inefficiency of Monopoly</vt:lpstr>
      <vt:lpstr>If marginal revenue for a firm slopes downward, which of the following is true?</vt:lpstr>
      <vt:lpstr>If marginal revenue for a firm slopes downward, which of the following is true?</vt:lpstr>
      <vt:lpstr>Which point shows the price and output for a monopoly?</vt:lpstr>
      <vt:lpstr>Which point shows the price and output for a monopoly?</vt:lpstr>
      <vt:lpstr>Calculate the profits of a monopoly facing demand Qd=100-p (MR=100-2Q) and MC=AC=4 (TC=4Q).</vt:lpstr>
      <vt:lpstr>Calculate the profits of a monopoly facing demand Qd=100-p (MR=100-2Q) and MC=AC=4 (TC=4Q).</vt:lpstr>
      <vt:lpstr>Calculate the profits of a monopoly facing demand Qd=100-p (MR=100-2Q) and MC=AC=4 (TC=4Q).</vt:lpstr>
      <vt:lpstr>PowerPoint Presentation</vt:lpstr>
      <vt:lpstr>Calculate the deadweight loss from the monopoly when Qd=100-p (MR=100-2Q) and MC=4 (TC=4Q).  (Hint: Point A is the perfectly competitive equilibrium point)</vt:lpstr>
      <vt:lpstr>Calculate the deadweight loss from the monopoly.  (Hint: Point A is the perfectly competitive equilibrium 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Knox</dc:creator>
  <cp:lastModifiedBy>Melissa Knox</cp:lastModifiedBy>
  <cp:revision>37</cp:revision>
  <cp:lastPrinted>2015-05-26T20:58:44Z</cp:lastPrinted>
  <dcterms:created xsi:type="dcterms:W3CDTF">2015-05-21T23:15:44Z</dcterms:created>
  <dcterms:modified xsi:type="dcterms:W3CDTF">2021-12-02T17:44:04Z</dcterms:modified>
</cp:coreProperties>
</file>