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 id="2147483999" r:id="rId2"/>
    <p:sldMasterId id="2147484006" r:id="rId3"/>
    <p:sldMasterId id="2147484019" r:id="rId4"/>
    <p:sldMasterId id="2147484023" r:id="rId5"/>
    <p:sldMasterId id="2147484030" r:id="rId6"/>
  </p:sldMasterIdLst>
  <p:notesMasterIdLst>
    <p:notesMasterId r:id="rId35"/>
  </p:notesMasterIdLst>
  <p:handoutMasterIdLst>
    <p:handoutMasterId r:id="rId36"/>
  </p:handoutMasterIdLst>
  <p:sldIdLst>
    <p:sldId id="406" r:id="rId7"/>
    <p:sldId id="407" r:id="rId8"/>
    <p:sldId id="428" r:id="rId9"/>
    <p:sldId id="422" r:id="rId10"/>
    <p:sldId id="423" r:id="rId11"/>
    <p:sldId id="424" r:id="rId12"/>
    <p:sldId id="425" r:id="rId13"/>
    <p:sldId id="426" r:id="rId14"/>
    <p:sldId id="427" r:id="rId15"/>
    <p:sldId id="429" r:id="rId16"/>
    <p:sldId id="391" r:id="rId17"/>
    <p:sldId id="392" r:id="rId18"/>
    <p:sldId id="334" r:id="rId19"/>
    <p:sldId id="336"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8" autoAdjust="0"/>
    <p:restoredTop sz="94660"/>
  </p:normalViewPr>
  <p:slideViewPr>
    <p:cSldViewPr snapToGrid="0">
      <p:cViewPr varScale="1">
        <p:scale>
          <a:sx n="85" d="100"/>
          <a:sy n="85" d="100"/>
        </p:scale>
        <p:origin x="58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3177" tIns="46589" rIns="93177" bIns="46589" rtlCol="0"/>
          <a:lstStyle>
            <a:lvl1pPr algn="r">
              <a:defRPr sz="1200"/>
            </a:lvl1pPr>
          </a:lstStyle>
          <a:p>
            <a:fld id="{73726D20-4C13-4008-96E5-BB498F1DA701}" type="datetimeFigureOut">
              <a:rPr lang="en-US" smtClean="0"/>
              <a:t>10/4/2021</a:t>
            </a:fld>
            <a:endParaRPr lang="en-US"/>
          </a:p>
        </p:txBody>
      </p:sp>
      <p:sp>
        <p:nvSpPr>
          <p:cNvPr id="4" name="Footer Placeholder 3"/>
          <p:cNvSpPr>
            <a:spLocks noGrp="1"/>
          </p:cNvSpPr>
          <p:nvPr>
            <p:ph type="ftr" sz="quarter" idx="2"/>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8"/>
            <a:ext cx="2971800" cy="466433"/>
          </a:xfrm>
          <a:prstGeom prst="rect">
            <a:avLst/>
          </a:prstGeom>
        </p:spPr>
        <p:txBody>
          <a:bodyPr vert="horz" lIns="93177" tIns="46589" rIns="93177" bIns="46589" rtlCol="0" anchor="b"/>
          <a:lstStyle>
            <a:lvl1pPr algn="r">
              <a:defRPr sz="1200"/>
            </a:lvl1pPr>
          </a:lstStyle>
          <a:p>
            <a:fld id="{ECD7AAF7-E16B-4E37-B883-EE30A750819C}" type="slidenum">
              <a:rPr lang="en-US" smtClean="0"/>
              <a:t>‹#›</a:t>
            </a:fld>
            <a:endParaRPr lang="en-US"/>
          </a:p>
        </p:txBody>
      </p:sp>
    </p:spTree>
    <p:extLst>
      <p:ext uri="{BB962C8B-B14F-4D97-AF65-F5344CB8AC3E}">
        <p14:creationId xmlns:p14="http://schemas.microsoft.com/office/powerpoint/2010/main" val="4293353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E1257A42-133B-4E06-BECB-D05E0D583099}" type="datetimeFigureOut">
              <a:rPr lang="en-US" smtClean="0"/>
              <a:t>10/4/2021</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9B84C954-5139-49E4-BF88-4A0663AE922F}" type="slidenum">
              <a:rPr lang="en-US" smtClean="0"/>
              <a:t>‹#›</a:t>
            </a:fld>
            <a:endParaRPr lang="en-US"/>
          </a:p>
        </p:txBody>
      </p:sp>
    </p:spTree>
    <p:extLst>
      <p:ext uri="{BB962C8B-B14F-4D97-AF65-F5344CB8AC3E}">
        <p14:creationId xmlns:p14="http://schemas.microsoft.com/office/powerpoint/2010/main" val="156766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432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Gaines from trade:</a:t>
            </a:r>
          </a:p>
          <a:p>
            <a:endParaRPr lang="en-US" dirty="0"/>
          </a:p>
          <a:p>
            <a:pPr marL="228600" indent="-228600">
              <a:buAutoNum type="arabicParenR"/>
            </a:pPr>
            <a:r>
              <a:rPr lang="en-US" baseline="0" dirty="0"/>
              <a:t>U.S. and Bangladesh both gain 0.5 B. bu. of wheat.</a:t>
            </a:r>
          </a:p>
          <a:p>
            <a:pPr marL="228600" indent="-228600">
              <a:buAutoNum type="arabicParenR"/>
            </a:pPr>
            <a:r>
              <a:rPr lang="en-US" baseline="0" dirty="0"/>
              <a:t>U.S. also gains 0.5 B. T-shirts by trading 0.5 B. bu. of wheat produced in the US for 0.5 B. t-shirts produced in Bangladesh.</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11</a:t>
            </a:fld>
            <a:endParaRPr lang="en-US" dirty="0"/>
          </a:p>
        </p:txBody>
      </p:sp>
    </p:spTree>
    <p:extLst>
      <p:ext uri="{BB962C8B-B14F-4D97-AF65-F5344CB8AC3E}">
        <p14:creationId xmlns:p14="http://schemas.microsoft.com/office/powerpoint/2010/main" val="321606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12</a:t>
            </a:fld>
            <a:endParaRPr lang="en-US" dirty="0"/>
          </a:p>
        </p:txBody>
      </p:sp>
    </p:spTree>
    <p:extLst>
      <p:ext uri="{BB962C8B-B14F-4D97-AF65-F5344CB8AC3E}">
        <p14:creationId xmlns:p14="http://schemas.microsoft.com/office/powerpoint/2010/main" val="260305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688921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63182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important to emphasize that the market concept studies groups of individuals (suppliers and demanders) and indirectly the good or service of interest. In addition, market scope can include a few or lots of individuals, all depending on the analysis of interest. The idea of market boundaries may be confusing to students. It is suggested that only well-established markets with clear boundaries be discussed. The competitive market assumption is the largest assumption of this chapter and simplifies the analysis. </a:t>
            </a:r>
          </a:p>
          <a:p>
            <a:endParaRPr lang="en-US" baseline="0" dirty="0"/>
          </a:p>
          <a:p>
            <a:r>
              <a:rPr lang="en-US" b="1" baseline="0" dirty="0"/>
              <a:t>Standardized good:</a:t>
            </a:r>
          </a:p>
          <a:p>
            <a:r>
              <a:rPr lang="en-US" baseline="0" dirty="0"/>
              <a:t>A standardized good is a</a:t>
            </a:r>
            <a:r>
              <a:rPr lang="en-US" sz="1200" b="0" i="0" u="none" strike="noStrike" kern="1200" dirty="0">
                <a:solidFill>
                  <a:schemeClr val="tx1"/>
                </a:solidFill>
                <a:effectLst/>
                <a:latin typeface="+mn-lt"/>
                <a:ea typeface="+mn-ea"/>
                <a:cs typeface="+mn-cs"/>
              </a:rPr>
              <a:t>ny two units of the good have the same features and are interchangeable.</a:t>
            </a:r>
            <a:r>
              <a:rPr lang="en-US" sz="1200" b="0" i="0" u="none" strike="noStrike" kern="1200" baseline="0" dirty="0">
                <a:solidFill>
                  <a:schemeClr val="tx1"/>
                </a:solidFill>
                <a:effectLst/>
                <a:latin typeface="+mn-lt"/>
                <a:ea typeface="+mn-ea"/>
                <a:cs typeface="+mn-cs"/>
              </a:rPr>
              <a:t> An example of a standardized good is u</a:t>
            </a:r>
            <a:r>
              <a:rPr lang="en-US" sz="1200" b="0" i="0" u="none" strike="noStrike" kern="1200" dirty="0">
                <a:solidFill>
                  <a:schemeClr val="tx1"/>
                </a:solidFill>
                <a:effectLst/>
                <a:latin typeface="+mn-lt"/>
                <a:ea typeface="+mn-ea"/>
                <a:cs typeface="+mn-cs"/>
              </a:rPr>
              <a:t>nleaded</a:t>
            </a:r>
            <a:r>
              <a:rPr lang="en-US" sz="1200" b="0" i="0" u="none" strike="noStrike" kern="1200" baseline="0" dirty="0">
                <a:solidFill>
                  <a:schemeClr val="tx1"/>
                </a:solidFill>
                <a:effectLst/>
                <a:latin typeface="+mn-lt"/>
                <a:ea typeface="+mn-ea"/>
                <a:cs typeface="+mn-cs"/>
              </a:rPr>
              <a:t> 86 octane gasoline. A v</a:t>
            </a:r>
            <a:r>
              <a:rPr lang="en-US" sz="1200" b="0" i="0" u="none" strike="noStrike" kern="1200" dirty="0">
                <a:solidFill>
                  <a:schemeClr val="tx1"/>
                </a:solidFill>
                <a:effectLst/>
                <a:latin typeface="+mn-lt"/>
                <a:ea typeface="+mn-ea"/>
                <a:cs typeface="+mn-cs"/>
              </a:rPr>
              <a:t>iolation</a:t>
            </a:r>
            <a:r>
              <a:rPr lang="en-US" sz="1200" b="0" i="0" u="none" strike="noStrike" kern="1200" baseline="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standard</a:t>
            </a:r>
            <a:r>
              <a:rPr lang="en-US" sz="1200" b="0" i="0" u="none" strike="noStrike" kern="1200" baseline="0" dirty="0">
                <a:solidFill>
                  <a:schemeClr val="tx1"/>
                </a:solidFill>
                <a:effectLst/>
                <a:latin typeface="+mn-lt"/>
                <a:ea typeface="+mn-ea"/>
                <a:cs typeface="+mn-cs"/>
              </a:rPr>
              <a:t>ized good is the e</a:t>
            </a:r>
            <a:r>
              <a:rPr lang="en-US" sz="1200" b="0" i="0" u="none" strike="noStrike" kern="1200" dirty="0">
                <a:solidFill>
                  <a:schemeClr val="tx1"/>
                </a:solidFill>
                <a:effectLst/>
                <a:latin typeface="+mn-lt"/>
                <a:ea typeface="+mn-ea"/>
                <a:cs typeface="+mn-cs"/>
              </a:rPr>
              <a:t>thanol in gasoline at</a:t>
            </a:r>
            <a:r>
              <a:rPr lang="en-US" sz="1200" b="0" i="0" u="none" strike="noStrike" kern="1200" baseline="0" dirty="0">
                <a:solidFill>
                  <a:schemeClr val="tx1"/>
                </a:solidFill>
                <a:effectLst/>
                <a:latin typeface="+mn-lt"/>
                <a:ea typeface="+mn-ea"/>
                <a:cs typeface="+mn-cs"/>
              </a:rPr>
              <a:t> some stations.</a:t>
            </a:r>
            <a:endParaRPr lang="en-US" sz="1200" b="0" i="0" u="none" strike="noStrike" kern="1200" dirty="0">
              <a:solidFill>
                <a:schemeClr val="tx1"/>
              </a:solidFill>
              <a:effectLst/>
              <a:latin typeface="+mn-lt"/>
              <a:ea typeface="+mn-ea"/>
              <a:cs typeface="+mn-cs"/>
            </a:endParaRP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Full information:</a:t>
            </a:r>
          </a:p>
          <a:p>
            <a:pPr rtl="0" eaLnBrk="1" fontAlgn="t" latinLnBrk="0" hangingPunct="1"/>
            <a:r>
              <a:rPr lang="en-US" sz="1200" b="0" i="0" u="none" strike="noStrike" kern="1200" dirty="0">
                <a:solidFill>
                  <a:schemeClr val="tx1"/>
                </a:solidFill>
                <a:effectLst/>
                <a:latin typeface="+mn-lt"/>
                <a:ea typeface="+mn-ea"/>
                <a:cs typeface="+mn-cs"/>
              </a:rPr>
              <a:t>Assumes</a:t>
            </a:r>
            <a:r>
              <a:rPr lang="en-US" sz="1200" b="0" i="0" u="none" strike="noStrike" kern="1200" baseline="0" dirty="0">
                <a:solidFill>
                  <a:schemeClr val="tx1"/>
                </a:solidFill>
                <a:effectLst/>
                <a:latin typeface="+mn-lt"/>
                <a:ea typeface="+mn-ea"/>
                <a:cs typeface="+mn-cs"/>
              </a:rPr>
              <a:t> m</a:t>
            </a:r>
            <a:r>
              <a:rPr lang="en-US" sz="1200" b="0" i="0" u="none" strike="noStrike" kern="1200" dirty="0">
                <a:solidFill>
                  <a:schemeClr val="tx1"/>
                </a:solidFill>
                <a:effectLst/>
                <a:latin typeface="+mn-lt"/>
                <a:ea typeface="+mn-ea"/>
                <a:cs typeface="+mn-cs"/>
              </a:rPr>
              <a:t>arket participants know everything about the price and features of the good.</a:t>
            </a:r>
            <a:r>
              <a:rPr lang="en-US" sz="1200" b="0" i="0" u="none" strike="noStrike" kern="1200" baseline="0" dirty="0">
                <a:solidFill>
                  <a:schemeClr val="tx1"/>
                </a:solidFill>
                <a:effectLst/>
                <a:latin typeface="+mn-lt"/>
                <a:ea typeface="+mn-ea"/>
                <a:cs typeface="+mn-cs"/>
              </a:rPr>
              <a:t> An e</a:t>
            </a:r>
            <a:r>
              <a:rPr lang="en-US" sz="1200" b="0" i="0" u="none" strike="noStrike" kern="1200" dirty="0">
                <a:solidFill>
                  <a:schemeClr val="tx1"/>
                </a:solidFill>
                <a:effectLst/>
                <a:latin typeface="+mn-lt"/>
                <a:ea typeface="+mn-ea"/>
                <a:cs typeface="+mn-cs"/>
              </a:rPr>
              <a:t>xample</a:t>
            </a:r>
            <a:r>
              <a:rPr lang="en-US" sz="1200" b="0" i="0" u="none" strike="noStrike" kern="1200" baseline="0" dirty="0">
                <a:solidFill>
                  <a:schemeClr val="tx1"/>
                </a:solidFill>
                <a:effectLst/>
                <a:latin typeface="+mn-lt"/>
                <a:ea typeface="+mn-ea"/>
                <a:cs typeface="+mn-cs"/>
              </a:rPr>
              <a:t> of full information is retail gasoline prices. A violation of full information is when sellers do not disclose proprietary ingredients such as fuel additives (or KFC’s secret herbs and spices).</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No transaction costs:</a:t>
            </a:r>
          </a:p>
          <a:p>
            <a:pPr rtl="0" eaLnBrk="1" fontAlgn="auto" latinLnBrk="0" hangingPunct="1"/>
            <a:r>
              <a:rPr lang="en-US" sz="1200" b="0" i="0" u="none" strike="noStrike" kern="1200" dirty="0">
                <a:solidFill>
                  <a:schemeClr val="tx1"/>
                </a:solidFill>
                <a:effectLst/>
                <a:latin typeface="+mn-lt"/>
                <a:ea typeface="+mn-ea"/>
                <a:cs typeface="+mn-cs"/>
              </a:rPr>
              <a:t>There is no cost to participating in exchanges in the market. An example</a:t>
            </a:r>
            <a:r>
              <a:rPr lang="en-US" sz="1200" b="0" i="0" u="none" strike="noStrike" kern="1200" baseline="0" dirty="0">
                <a:solidFill>
                  <a:schemeClr val="tx1"/>
                </a:solidFill>
                <a:effectLst/>
                <a:latin typeface="+mn-lt"/>
                <a:ea typeface="+mn-ea"/>
                <a:cs typeface="+mn-cs"/>
              </a:rPr>
              <a:t> of no transaction costs is retail gasoline stations are near each other. An example of a violation of no transaction costs is when there are entrance fee to purchase from a particular seller (e.g. Sam’s club or Costco).</a:t>
            </a:r>
          </a:p>
          <a:p>
            <a:pPr rtl="0" eaLnBrk="1" fontAlgn="auto"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Participants are price takers: </a:t>
            </a:r>
          </a:p>
          <a:p>
            <a:pPr rtl="0" eaLnBrk="1" fontAlgn="t" latinLnBrk="0" hangingPunct="1"/>
            <a:r>
              <a:rPr lang="en-US" sz="1200" b="0" i="0" u="none" strike="noStrike" kern="1200" dirty="0">
                <a:solidFill>
                  <a:schemeClr val="tx1"/>
                </a:solidFill>
                <a:effectLst/>
                <a:latin typeface="+mn-lt"/>
                <a:ea typeface="+mn-ea"/>
                <a:cs typeface="+mn-cs"/>
              </a:rPr>
              <a:t>Neither buyers nor sellers have the power to affect the market price. An example</a:t>
            </a:r>
            <a:r>
              <a:rPr lang="en-US" sz="1200" b="0" i="0" u="none" strike="noStrike" kern="1200" baseline="0" dirty="0">
                <a:solidFill>
                  <a:schemeClr val="tx1"/>
                </a:solidFill>
                <a:effectLst/>
                <a:latin typeface="+mn-lt"/>
                <a:ea typeface="+mn-ea"/>
                <a:cs typeface="+mn-cs"/>
              </a:rPr>
              <a:t> of price taking is that retail gasoline stations at same intersection typically have same price. A violation of price taking is a limited number of sellers that are geographically isolated, name brand vs. generic prescription drugs, and loyalty discounts.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9B4CBF-F1B4-4533-8DD5-69BE671403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507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731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943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Households and firms are linked together in</a:t>
            </a:r>
          </a:p>
          <a:p>
            <a:r>
              <a:rPr lang="en-US" dirty="0"/>
              <a:t>a circular flow of production, income, and</a:t>
            </a:r>
          </a:p>
          <a:p>
            <a:r>
              <a:rPr lang="en-US" dirty="0"/>
              <a:t>spending. The blue arrows show the flow of</a:t>
            </a:r>
          </a:p>
          <a:p>
            <a:r>
              <a:rPr lang="en-US" dirty="0"/>
              <a:t>the factors of production. In factor markets,</a:t>
            </a:r>
          </a:p>
          <a:p>
            <a:r>
              <a:rPr lang="en-US" dirty="0"/>
              <a:t>households supply labor, entrepreneurial</a:t>
            </a:r>
          </a:p>
          <a:p>
            <a:r>
              <a:rPr lang="en-US" dirty="0"/>
              <a:t>ability, and other factors of production to</a:t>
            </a:r>
          </a:p>
          <a:p>
            <a:r>
              <a:rPr lang="en-US" dirty="0"/>
              <a:t>firms. Firms use these factors of production</a:t>
            </a:r>
          </a:p>
          <a:p>
            <a:r>
              <a:rPr lang="en-US" dirty="0"/>
              <a:t>to make goods and services that they supply</a:t>
            </a:r>
          </a:p>
          <a:p>
            <a:r>
              <a:rPr lang="en-US" dirty="0"/>
              <a:t>to households in product markets. The red</a:t>
            </a:r>
          </a:p>
          <a:p>
            <a:r>
              <a:rPr lang="en-US" dirty="0"/>
              <a:t>arrows show the flow of goods and services</a:t>
            </a:r>
          </a:p>
          <a:p>
            <a:r>
              <a:rPr lang="en-US" dirty="0"/>
              <a:t>from firms to households. The green arrows</a:t>
            </a:r>
          </a:p>
          <a:p>
            <a:r>
              <a:rPr lang="en-US" dirty="0"/>
              <a:t>show the flow of funds. In factor markets,</a:t>
            </a:r>
          </a:p>
          <a:p>
            <a:r>
              <a:rPr lang="en-US" dirty="0"/>
              <a:t>households receive wages and other payments</a:t>
            </a:r>
          </a:p>
          <a:p>
            <a:r>
              <a:rPr lang="en-US" dirty="0"/>
              <a:t>from firms in exchange for supplying</a:t>
            </a:r>
          </a:p>
          <a:p>
            <a:r>
              <a:rPr lang="en-US" dirty="0"/>
              <a:t>the factors of production. Households use</a:t>
            </a:r>
          </a:p>
          <a:p>
            <a:r>
              <a:rPr lang="en-US" dirty="0"/>
              <a:t>these wages and other payments to purchase</a:t>
            </a:r>
          </a:p>
          <a:p>
            <a:r>
              <a:rPr lang="en-US" dirty="0"/>
              <a:t>goods and services from firms in product</a:t>
            </a:r>
          </a:p>
          <a:p>
            <a:r>
              <a:rPr lang="en-US" dirty="0"/>
              <a:t>markets. Firms sell goods and services to</a:t>
            </a:r>
          </a:p>
          <a:p>
            <a:r>
              <a:rPr lang="en-US" dirty="0"/>
              <a:t>households in product markets, and they</a:t>
            </a:r>
          </a:p>
          <a:p>
            <a:r>
              <a:rPr lang="en-US" dirty="0"/>
              <a:t>use the funds to purchase the factors of production</a:t>
            </a:r>
          </a:p>
          <a:p>
            <a:r>
              <a:rPr lang="en-US" dirty="0"/>
              <a:t>from households in factor markets.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373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price changes, consumers change</a:t>
            </a:r>
          </a:p>
          <a:p>
            <a:r>
              <a:rPr lang="en-US" dirty="0"/>
              <a:t>the quantity of smartphones they are willing</a:t>
            </a:r>
          </a:p>
          <a:p>
            <a:r>
              <a:rPr lang="en-US" dirty="0"/>
              <a:t>to buy. We can show this as a </a:t>
            </a:r>
            <a:r>
              <a:rPr lang="en-US" i="1" dirty="0"/>
              <a:t>demand</a:t>
            </a:r>
          </a:p>
          <a:p>
            <a:r>
              <a:rPr lang="en-US" i="1" dirty="0"/>
              <a:t>schedule </a:t>
            </a:r>
            <a:r>
              <a:rPr lang="en-US" dirty="0"/>
              <a:t>in a table or as a </a:t>
            </a:r>
            <a:r>
              <a:rPr lang="en-US" i="1" dirty="0"/>
              <a:t>demand curve</a:t>
            </a:r>
          </a:p>
          <a:p>
            <a:r>
              <a:rPr lang="en-US" dirty="0"/>
              <a:t>on a graph. The table and graph both show</a:t>
            </a:r>
          </a:p>
          <a:p>
            <a:r>
              <a:rPr lang="en-US" dirty="0"/>
              <a:t>that as the price of smartphones falls, the</a:t>
            </a:r>
          </a:p>
          <a:p>
            <a:r>
              <a:rPr lang="en-US" dirty="0"/>
              <a:t>quantity demanded increases. When the</a:t>
            </a:r>
          </a:p>
          <a:p>
            <a:r>
              <a:rPr lang="en-US" dirty="0"/>
              <a:t>price of smartphones is $300, consumers</a:t>
            </a:r>
          </a:p>
          <a:p>
            <a:r>
              <a:rPr lang="en-US" dirty="0"/>
              <a:t>buy 8 million smartphones per week.</a:t>
            </a:r>
          </a:p>
          <a:p>
            <a:r>
              <a:rPr lang="en-US" dirty="0"/>
              <a:t>When the price falls to $250, consumers buy</a:t>
            </a:r>
          </a:p>
          <a:p>
            <a:r>
              <a:rPr lang="en-US" dirty="0"/>
              <a:t>9 million. Therefore, the demand curve for</a:t>
            </a:r>
          </a:p>
          <a:p>
            <a:r>
              <a:rPr lang="en-US" dirty="0"/>
              <a:t>smartphones is downward sloping.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747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428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4308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0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329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519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consumers increase the quantity of a product</a:t>
            </a:r>
          </a:p>
          <a:p>
            <a:r>
              <a:rPr lang="en-US" dirty="0"/>
              <a:t>they want to buy at a given price, the demand</a:t>
            </a:r>
          </a:p>
          <a:p>
            <a:r>
              <a:rPr lang="en-US" dirty="0"/>
              <a:t>curve shifts to the right, from </a:t>
            </a:r>
            <a:r>
              <a:rPr lang="en-US" i="1" dirty="0"/>
              <a:t>D</a:t>
            </a:r>
            <a:r>
              <a:rPr lang="en-US" dirty="0"/>
              <a:t>1 to </a:t>
            </a:r>
            <a:r>
              <a:rPr lang="en-US" i="1" dirty="0"/>
              <a:t>D</a:t>
            </a:r>
            <a:r>
              <a:rPr lang="en-US" dirty="0"/>
              <a:t>2. When</a:t>
            </a:r>
          </a:p>
          <a:p>
            <a:r>
              <a:rPr lang="en-US" dirty="0"/>
              <a:t>consumers decrease the quantity of a product they</a:t>
            </a:r>
          </a:p>
          <a:p>
            <a:r>
              <a:rPr lang="en-US" dirty="0"/>
              <a:t>want to buy at a given price, the demand curve</a:t>
            </a:r>
          </a:p>
          <a:p>
            <a:r>
              <a:rPr lang="en-US" dirty="0"/>
              <a:t>shifts to the left, from </a:t>
            </a:r>
            <a:r>
              <a:rPr lang="en-US" i="1" dirty="0"/>
              <a:t>D</a:t>
            </a:r>
            <a:r>
              <a:rPr lang="en-US" dirty="0"/>
              <a:t>1 to </a:t>
            </a:r>
            <a:r>
              <a:rPr lang="en-US" i="1" dirty="0"/>
              <a:t>D</a:t>
            </a:r>
            <a:r>
              <a:rPr lang="en-US" dirty="0"/>
              <a:t>3.</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985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5024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0153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5715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price of smartphones falls from $300</a:t>
            </a:r>
          </a:p>
          <a:p>
            <a:r>
              <a:rPr lang="en-US" dirty="0"/>
              <a:t>to $250, the result will be a movement</a:t>
            </a:r>
          </a:p>
          <a:p>
            <a:r>
              <a:rPr lang="en-US" dirty="0"/>
              <a:t>along the demand curve from point </a:t>
            </a:r>
            <a:r>
              <a:rPr lang="en-US" i="1" dirty="0"/>
              <a:t>A </a:t>
            </a:r>
            <a:r>
              <a:rPr lang="en-US" dirty="0"/>
              <a:t>to</a:t>
            </a:r>
          </a:p>
          <a:p>
            <a:r>
              <a:rPr lang="en-US" dirty="0"/>
              <a:t>point </a:t>
            </a:r>
            <a:r>
              <a:rPr lang="en-US" i="1" dirty="0"/>
              <a:t>B</a:t>
            </a:r>
            <a:r>
              <a:rPr lang="en-US" dirty="0"/>
              <a:t>—an increase in quantity demanded</a:t>
            </a:r>
          </a:p>
          <a:p>
            <a:r>
              <a:rPr lang="en-US" dirty="0"/>
              <a:t>from 8 million to 9 million. If consumers’</a:t>
            </a:r>
          </a:p>
          <a:p>
            <a:r>
              <a:rPr lang="en-US" dirty="0"/>
              <a:t>incomes increase, or if another factor</a:t>
            </a:r>
          </a:p>
          <a:p>
            <a:r>
              <a:rPr lang="en-US" dirty="0"/>
              <a:t>changes that makes consumers want more</a:t>
            </a:r>
          </a:p>
          <a:p>
            <a:r>
              <a:rPr lang="en-US" dirty="0"/>
              <a:t>of the product at every price, the demand</a:t>
            </a:r>
          </a:p>
          <a:p>
            <a:r>
              <a:rPr lang="en-US" dirty="0"/>
              <a:t>curve will shift to the right—an increase</a:t>
            </a:r>
          </a:p>
          <a:p>
            <a:r>
              <a:rPr lang="en-US" dirty="0"/>
              <a:t>in demand. In this case, the increase in demand</a:t>
            </a:r>
          </a:p>
          <a:p>
            <a:r>
              <a:rPr lang="en-US" dirty="0"/>
              <a:t>from </a:t>
            </a:r>
            <a:r>
              <a:rPr lang="en-US" i="1" dirty="0"/>
              <a:t>D</a:t>
            </a:r>
            <a:r>
              <a:rPr lang="en-US" dirty="0"/>
              <a:t>1 to </a:t>
            </a:r>
            <a:r>
              <a:rPr lang="en-US" i="1" dirty="0"/>
              <a:t>D</a:t>
            </a:r>
            <a:r>
              <a:rPr lang="en-US" dirty="0"/>
              <a:t>2 causes the quantity of</a:t>
            </a:r>
          </a:p>
          <a:p>
            <a:r>
              <a:rPr lang="en-US" dirty="0"/>
              <a:t>smartphones demanded at a price of $300</a:t>
            </a:r>
          </a:p>
          <a:p>
            <a:r>
              <a:rPr lang="en-US" dirty="0"/>
              <a:t>to increase from 8 million at point </a:t>
            </a:r>
            <a:r>
              <a:rPr lang="en-US" i="1" dirty="0"/>
              <a:t>A </a:t>
            </a:r>
            <a:r>
              <a:rPr lang="en-US" dirty="0"/>
              <a:t>to</a:t>
            </a:r>
          </a:p>
          <a:p>
            <a:r>
              <a:rPr lang="en-US" dirty="0"/>
              <a:t>10 million at point </a:t>
            </a:r>
            <a:r>
              <a:rPr lang="en-US" i="1" dirty="0"/>
              <a:t>C</a:t>
            </a:r>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07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examples of gains from specialization</a:t>
            </a:r>
            <a:r>
              <a:rPr lang="en-US" baseline="0" dirty="0"/>
              <a:t> (and trade). One typical example is the bread maker. The bread maker produces large quantities of dough and keeps the oven hot. The bread maker has racks for cooling multiple loaves and sells fresh bread daily. “It is not by the benevolence of the bread maker that society receives bread. Rather, it is his/her self-interest to obtain money to buy other goods does the baker produce as much bread as possible and use his/her resources as efficiently as possible to reduce the cost of production.” Adam Smith, Wealth of Nations. If everyone is self-interested, they will produce goods and services that individuals want. They will also gain expertise in producing goods by specializing in the production of a particular good or service. By their own greed, they will desire to minimize the costs of producing these goods to obtain the largest gain from selling them. One can imagine individuals moving around producing goods for each other without expressly being told what to produce. This is the invisible hand. Production does not have to be coordinated by a central organizer (social planner) nor do goods and services accidentally get produced. They are all produced for a specific group of people in mind.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852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503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109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0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231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in the text has</a:t>
            </a:r>
            <a:r>
              <a:rPr lang="en-US" baseline="0" dirty="0"/>
              <a:t> bundled many computations. Please note the following:</a:t>
            </a:r>
          </a:p>
          <a:p>
            <a:endParaRPr lang="en-US" baseline="0" dirty="0"/>
          </a:p>
          <a:p>
            <a:pPr marL="228600" indent="-228600">
              <a:buAutoNum type="arabicParenR"/>
            </a:pPr>
            <a:r>
              <a:rPr lang="en-US" baseline="0" dirty="0"/>
              <a:t>Without specialization implies producing in isolation and ignoring comparative advantage and opportunity cost.</a:t>
            </a:r>
          </a:p>
          <a:p>
            <a:pPr marL="228600" indent="-228600">
              <a:buAutoNum type="arabicParenR"/>
            </a:pPr>
            <a:r>
              <a:rPr lang="en-US" baseline="0" dirty="0"/>
              <a:t>With specialization implies producing the good for which the country has a comparative advantage.</a:t>
            </a:r>
          </a:p>
          <a:p>
            <a:pPr marL="228600" indent="0">
              <a:buNone/>
            </a:pPr>
            <a:r>
              <a:rPr lang="en-US" baseline="0" dirty="0"/>
              <a:t>U.S.: 30 billion bushels of wheat = 150 million workers × 200 bushels of wheat per worker. 0 t-shirts.</a:t>
            </a:r>
          </a:p>
          <a:p>
            <a:pPr marL="228600" indent="0">
              <a:buNone/>
            </a:pPr>
            <a:r>
              <a:rPr lang="en-US" baseline="0" dirty="0"/>
              <a:t>Bangladesh: 2 billion t-shirts = 80 million workers × 20 billion shirts. 0 bushels of wheat.</a:t>
            </a:r>
          </a:p>
          <a:p>
            <a:pPr marL="0" indent="0">
              <a:buNone/>
            </a:pPr>
            <a:endParaRPr lang="en-US" baseline="0" dirty="0"/>
          </a:p>
          <a:p>
            <a:pPr marL="0" indent="0">
              <a:buNone/>
            </a:pPr>
            <a:r>
              <a:rPr lang="en-US" baseline="0" dirty="0"/>
              <a:t>The gain from trade is 0.5 billion t-shirts. How each country receives the gain is determined by the terms of trade.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8E65CC-922C-9B4B-957B-C8CAA820D5A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615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in the text has</a:t>
            </a:r>
            <a:r>
              <a:rPr lang="en-US" baseline="0" dirty="0"/>
              <a:t> bundled many computations. Please note the following:</a:t>
            </a:r>
          </a:p>
          <a:p>
            <a:endParaRPr lang="en-US" baseline="0" dirty="0"/>
          </a:p>
          <a:p>
            <a:pPr marL="228600" indent="-228600">
              <a:buAutoNum type="arabicParenR"/>
            </a:pPr>
            <a:r>
              <a:rPr lang="en-US" baseline="0" dirty="0"/>
              <a:t>Without specialization implies producing in isolation and ignoring comparative advantage and opportunity cost.</a:t>
            </a:r>
          </a:p>
          <a:p>
            <a:pPr marL="228600" indent="-228600">
              <a:buAutoNum type="arabicParenR"/>
            </a:pPr>
            <a:r>
              <a:rPr lang="en-US" baseline="0" dirty="0"/>
              <a:t>With specialization implies producing the good for which the country has a comparative advantage.</a:t>
            </a:r>
          </a:p>
          <a:p>
            <a:pPr marL="228600" indent="0">
              <a:buNone/>
            </a:pPr>
            <a:r>
              <a:rPr lang="en-US" baseline="0" dirty="0"/>
              <a:t>U.S.: 30 billion bushels of wheat = 150 million workers × 200 bushels of wheat per worker. 0 t-shirts.</a:t>
            </a:r>
          </a:p>
          <a:p>
            <a:pPr marL="228600" indent="0">
              <a:buNone/>
            </a:pPr>
            <a:r>
              <a:rPr lang="en-US" baseline="0" dirty="0"/>
              <a:t>Bangladesh: 2 billion t-shirts = 80 million workers × 20 billion shirts. 0 bushels of wheat.</a:t>
            </a:r>
          </a:p>
          <a:p>
            <a:pPr marL="0" indent="0">
              <a:buNone/>
            </a:pPr>
            <a:endParaRPr lang="en-US" baseline="0" dirty="0"/>
          </a:p>
          <a:p>
            <a:pPr marL="0" indent="0">
              <a:buNone/>
            </a:pPr>
            <a:r>
              <a:rPr lang="en-US" baseline="0" dirty="0"/>
              <a:t>The gain from trade is 0.5 billion t-shirts. How each country receives the gain is determined by the terms of trade.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8E65CC-922C-9B4B-957B-C8CAA820D5A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470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2" name="Rectangle 11"/>
          <p:cNvSpPr/>
          <p:nvPr userDrawn="1"/>
        </p:nvSpPr>
        <p:spPr>
          <a:xfrm>
            <a:off x="0" y="119985"/>
            <a:ext cx="12198352" cy="400110"/>
          </a:xfrm>
          <a:prstGeom prst="rect">
            <a:avLst/>
          </a:prstGeom>
          <a:solidFill>
            <a:schemeClr val="bg1"/>
          </a:solidFill>
          <a:ln w="38100" cap="rnd">
            <a:noFill/>
          </a:ln>
        </p:spPr>
        <p:txBody>
          <a:bodyPr wrap="square" rtlCol="0" anchor="ctr">
            <a:spAutoFit/>
          </a:bodyPr>
          <a:lstStyle/>
          <a:p>
            <a:pPr algn="ctr" fontAlgn="base">
              <a:lnSpc>
                <a:spcPts val="2400"/>
              </a:lnSpc>
              <a:spcBef>
                <a:spcPct val="0"/>
              </a:spcBef>
              <a:spcAft>
                <a:spcPct val="0"/>
              </a:spcAft>
            </a:pPr>
            <a:endParaRPr lang="en-US" sz="1800" b="1" dirty="0">
              <a:solidFill>
                <a:srgbClr val="7B0046"/>
              </a:solidFill>
              <a:cs typeface="Arial" charset="0"/>
            </a:endParaRPr>
          </a:p>
        </p:txBody>
      </p:sp>
      <p:sp>
        <p:nvSpPr>
          <p:cNvPr id="8"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24237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8" name="Footer Placeholder 7"/>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9" name="Slide Number Placeholder 8"/>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102517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4" name="Footer Placeholder 3"/>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5" name="Slide Number Placeholder 4"/>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8346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3" name="Footer Placeholder 2"/>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4" name="Slide Number Placeholder 3"/>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2501205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6" name="Footer Placeholder 5"/>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7" name="Slide Number Placeholder 6"/>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2754233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6" name="Footer Placeholder 5"/>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7" name="Slide Number Placeholder 6"/>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140247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514948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905525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895676" y="1179824"/>
            <a:ext cx="9296400" cy="2641756"/>
          </a:xfrm>
          <a:prstGeom prst="rect">
            <a:avLst/>
          </a:prstGeom>
        </p:spPr>
        <p:txBody>
          <a:bodyPr anchor="b"/>
          <a:lstStyle>
            <a:lvl1pPr algn="l">
              <a:defRPr sz="3750" b="1"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13563724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2" name="Rectangle 11"/>
          <p:cNvSpPr/>
          <p:nvPr userDrawn="1"/>
        </p:nvSpPr>
        <p:spPr>
          <a:xfrm>
            <a:off x="0" y="119985"/>
            <a:ext cx="12198352" cy="400110"/>
          </a:xfrm>
          <a:prstGeom prst="rect">
            <a:avLst/>
          </a:prstGeom>
          <a:solidFill>
            <a:srgbClr val="89B8CF"/>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charset="0"/>
              <a:ea typeface="+mn-ea"/>
              <a:cs typeface="Arial" charset="0"/>
            </a:endParaRPr>
          </a:p>
        </p:txBody>
      </p:sp>
      <p:sp>
        <p:nvSpPr>
          <p:cNvPr id="8"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1308026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2" name="Rectangle 11"/>
          <p:cNvSpPr/>
          <p:nvPr userDrawn="1"/>
        </p:nvSpPr>
        <p:spPr>
          <a:xfrm>
            <a:off x="0" y="119985"/>
            <a:ext cx="12198352" cy="400110"/>
          </a:xfrm>
          <a:prstGeom prst="rect">
            <a:avLst/>
          </a:prstGeom>
          <a:solidFill>
            <a:schemeClr val="bg1"/>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charset="0"/>
              <a:ea typeface="+mn-ea"/>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392308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2" name="Rectangle 11"/>
          <p:cNvSpPr/>
          <p:nvPr userDrawn="1"/>
        </p:nvSpPr>
        <p:spPr>
          <a:xfrm>
            <a:off x="0" y="119985"/>
            <a:ext cx="12198352" cy="400110"/>
          </a:xfrm>
          <a:prstGeom prst="rect">
            <a:avLst/>
          </a:prstGeom>
          <a:solidFill>
            <a:srgbClr val="89B8CF"/>
          </a:solidFill>
          <a:ln w="38100" cap="rnd">
            <a:noFill/>
          </a:ln>
        </p:spPr>
        <p:txBody>
          <a:bodyPr wrap="square" rtlCol="0" anchor="ctr">
            <a:spAutoFit/>
          </a:bodyPr>
          <a:lstStyle/>
          <a:p>
            <a:pPr algn="ctr" fontAlgn="base">
              <a:lnSpc>
                <a:spcPts val="2400"/>
              </a:lnSpc>
              <a:spcBef>
                <a:spcPct val="0"/>
              </a:spcBef>
              <a:spcAft>
                <a:spcPct val="0"/>
              </a:spcAft>
            </a:pPr>
            <a:endParaRPr lang="en-US" sz="1800" b="1" dirty="0">
              <a:solidFill>
                <a:srgbClr val="7B0046"/>
              </a:solidFill>
              <a:cs typeface="Arial" charset="0"/>
            </a:endParaRPr>
          </a:p>
        </p:txBody>
      </p:sp>
      <p:sp>
        <p:nvSpPr>
          <p:cNvPr id="10"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
        <p:nvSpPr>
          <p:cNvPr id="13" name="Text Placeholder 4"/>
          <p:cNvSpPr>
            <a:spLocks noGrp="1"/>
          </p:cNvSpPr>
          <p:nvPr>
            <p:ph type="body" sz="quarter" idx="13" hasCustomPrompt="1"/>
          </p:nvPr>
        </p:nvSpPr>
        <p:spPr>
          <a:xfrm>
            <a:off x="6045200" y="5562600"/>
            <a:ext cx="1803400" cy="381000"/>
          </a:xfrm>
          <a:prstGeom prst="rect">
            <a:avLst/>
          </a:prstGeom>
          <a:solidFill>
            <a:schemeClr val="bg1"/>
          </a:solidFill>
        </p:spPr>
        <p:txBody>
          <a:bodyPr/>
          <a:lstStyle>
            <a:lvl1pPr>
              <a:defRPr sz="1600" b="1" i="0">
                <a:solidFill>
                  <a:schemeClr val="accent2">
                    <a:lumMod val="75000"/>
                  </a:schemeClr>
                </a:solidFill>
              </a:defRPr>
            </a:lvl1pPr>
          </a:lstStyle>
          <a:p>
            <a:pPr lvl="0"/>
            <a:r>
              <a:rPr lang="en-US" dirty="0"/>
              <a:t>Figure C#.X</a:t>
            </a:r>
          </a:p>
        </p:txBody>
      </p:sp>
    </p:spTree>
    <p:extLst>
      <p:ext uri="{BB962C8B-B14F-4D97-AF65-F5344CB8AC3E}">
        <p14:creationId xmlns:p14="http://schemas.microsoft.com/office/powerpoint/2010/main" val="287761542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274638"/>
            <a:ext cx="10464800" cy="1143000"/>
          </a:xfrm>
          <a:prstGeom prst="rect">
            <a:avLst/>
          </a:prstGeom>
        </p:spPr>
        <p:txBody>
          <a:bodyPr/>
          <a:lstStyle>
            <a:lvl1pPr>
              <a:defRPr b="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117600" y="1447801"/>
            <a:ext cx="10464800" cy="4525963"/>
          </a:xfrm>
          <a:prstGeom prst="rect">
            <a:avLst/>
          </a:prstGeom>
        </p:spPr>
        <p:txBody>
          <a:bodyPr/>
          <a:lstStyle>
            <a:lvl1pPr marL="457200" indent="-457200">
              <a:buFont typeface="+mj-lt"/>
              <a:buAutoNum type="alphaLcPeriod"/>
              <a:defRPr sz="2400" i="0"/>
            </a:lvl1pPr>
            <a:lvl2pPr marL="800100" indent="-342900">
              <a:buFont typeface="+mj-lt"/>
              <a:buAutoNum type="alphaLcPeriod"/>
              <a:defRPr sz="2000" i="0"/>
            </a:lvl2pPr>
            <a:lvl3pPr marL="1257300" indent="-342900">
              <a:buFont typeface="+mj-lt"/>
              <a:buAutoNum type="alphaLcPeriod"/>
              <a:defRPr sz="1800" i="0"/>
            </a:lvl3pPr>
            <a:lvl4pPr marL="1714500" indent="-342900">
              <a:buFont typeface="+mj-lt"/>
              <a:buAutoNum type="alphaLcPeriod"/>
              <a:defRPr sz="1800" i="0"/>
            </a:lvl4pPr>
            <a:lvl5pPr marL="2171700" indent="-342900">
              <a:buFont typeface="+mj-lt"/>
              <a:buAutoNum type="alphaLcPeriod"/>
              <a:defRPr sz="18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ChangeArrowheads="1"/>
          </p:cNvSpPr>
          <p:nvPr userDrawn="1"/>
        </p:nvSpPr>
        <p:spPr bwMode="auto">
          <a:xfrm>
            <a:off x="11182351" y="6629400"/>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3A96D008-6778-4077-A097-294B4C7802BA}"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714162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a:ea typeface="+mn-ea"/>
              <a:cs typeface="Arial" charset="0"/>
            </a:endParaRPr>
          </a:p>
        </p:txBody>
      </p:sp>
      <p:sp>
        <p:nvSpPr>
          <p:cNvPr id="12" name="Rectangle 11"/>
          <p:cNvSpPr/>
          <p:nvPr userDrawn="1"/>
        </p:nvSpPr>
        <p:spPr>
          <a:xfrm>
            <a:off x="0" y="119985"/>
            <a:ext cx="12198352" cy="400110"/>
          </a:xfrm>
          <a:prstGeom prst="rect">
            <a:avLst/>
          </a:prstGeom>
          <a:solidFill>
            <a:schemeClr val="bg1"/>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a:ea typeface="+mn-ea"/>
              <a:cs typeface="Arial" charset="0"/>
            </a:endParaRPr>
          </a:p>
        </p:txBody>
      </p:sp>
      <p:sp>
        <p:nvSpPr>
          <p:cNvPr id="8"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4259487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a:ea typeface="+mn-ea"/>
              <a:cs typeface="Arial" charset="0"/>
            </a:endParaRPr>
          </a:p>
        </p:txBody>
      </p:sp>
      <p:sp>
        <p:nvSpPr>
          <p:cNvPr id="12" name="Rectangle 11"/>
          <p:cNvSpPr/>
          <p:nvPr userDrawn="1"/>
        </p:nvSpPr>
        <p:spPr>
          <a:xfrm>
            <a:off x="0" y="119985"/>
            <a:ext cx="12198352" cy="400110"/>
          </a:xfrm>
          <a:prstGeom prst="rect">
            <a:avLst/>
          </a:prstGeom>
          <a:solidFill>
            <a:srgbClr val="89B8CF"/>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a:ea typeface="+mn-ea"/>
              <a:cs typeface="Arial" charset="0"/>
            </a:endParaRPr>
          </a:p>
        </p:txBody>
      </p:sp>
      <p:sp>
        <p:nvSpPr>
          <p:cNvPr id="10"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
        <p:nvSpPr>
          <p:cNvPr id="13" name="Text Placeholder 4"/>
          <p:cNvSpPr>
            <a:spLocks noGrp="1"/>
          </p:cNvSpPr>
          <p:nvPr>
            <p:ph type="body" sz="quarter" idx="13" hasCustomPrompt="1"/>
          </p:nvPr>
        </p:nvSpPr>
        <p:spPr>
          <a:xfrm>
            <a:off x="6045200" y="5562600"/>
            <a:ext cx="1803400" cy="381000"/>
          </a:xfrm>
          <a:prstGeom prst="rect">
            <a:avLst/>
          </a:prstGeom>
          <a:solidFill>
            <a:schemeClr val="bg1"/>
          </a:solidFill>
        </p:spPr>
        <p:txBody>
          <a:bodyPr/>
          <a:lstStyle>
            <a:lvl1pPr>
              <a:defRPr sz="1600" b="1" i="0">
                <a:solidFill>
                  <a:schemeClr val="accent2">
                    <a:lumMod val="75000"/>
                  </a:schemeClr>
                </a:solidFill>
              </a:defRPr>
            </a:lvl1pPr>
          </a:lstStyle>
          <a:p>
            <a:pPr lvl="0"/>
            <a:r>
              <a:rPr lang="en-US" dirty="0"/>
              <a:t>Figure C#.X</a:t>
            </a:r>
          </a:p>
        </p:txBody>
      </p:sp>
    </p:spTree>
    <p:extLst>
      <p:ext uri="{BB962C8B-B14F-4D97-AF65-F5344CB8AC3E}">
        <p14:creationId xmlns:p14="http://schemas.microsoft.com/office/powerpoint/2010/main" val="330133652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ext with tabl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0877552" y="6513576"/>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12" name="Rectangle 11"/>
          <p:cNvSpPr/>
          <p:nvPr userDrawn="1"/>
        </p:nvSpPr>
        <p:spPr>
          <a:xfrm>
            <a:off x="0" y="158459"/>
            <a:ext cx="12198352" cy="323165"/>
          </a:xfrm>
          <a:prstGeom prst="rect">
            <a:avLst/>
          </a:prstGeom>
          <a:solidFill>
            <a:srgbClr val="89B8CF"/>
          </a:solidFill>
          <a:ln w="38100" cap="rnd">
            <a:noFill/>
          </a:ln>
        </p:spPr>
        <p:txBody>
          <a:bodyPr wrap="square" rtlCol="0" anchor="ctr">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a:ea typeface="+mn-ea"/>
              <a:cs typeface="+mn-cs"/>
            </a:endParaRPr>
          </a:p>
        </p:txBody>
      </p:sp>
      <p:sp>
        <p:nvSpPr>
          <p:cNvPr id="10"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450"/>
              </a:spcBef>
              <a:defRPr sz="2400" i="0" baseline="0"/>
            </a:lvl1pPr>
          </a:lstStyle>
          <a:p>
            <a:pPr lvl="0"/>
            <a:r>
              <a:rPr lang="en-US" dirty="0"/>
              <a:t>Text with table content</a:t>
            </a:r>
          </a:p>
        </p:txBody>
      </p:sp>
      <p:sp>
        <p:nvSpPr>
          <p:cNvPr id="5" name="Text Placeholder 4"/>
          <p:cNvSpPr>
            <a:spLocks noGrp="1"/>
          </p:cNvSpPr>
          <p:nvPr>
            <p:ph type="body" sz="quarter" idx="12" hasCustomPrompt="1"/>
          </p:nvPr>
        </p:nvSpPr>
        <p:spPr>
          <a:xfrm>
            <a:off x="7823202" y="5562603"/>
            <a:ext cx="3054351" cy="449263"/>
          </a:xfrm>
          <a:prstGeom prst="rect">
            <a:avLst/>
          </a:prstGeom>
        </p:spPr>
        <p:txBody>
          <a:bodyPr/>
          <a:lstStyle>
            <a:lvl1pPr marL="0" indent="0">
              <a:spcBef>
                <a:spcPts val="450"/>
              </a:spcBef>
              <a:defRPr sz="1200" i="0"/>
            </a:lvl1pPr>
          </a:lstStyle>
          <a:p>
            <a:pPr lvl="0"/>
            <a:r>
              <a:rPr lang="en-US" dirty="0"/>
              <a:t>Caption</a:t>
            </a:r>
          </a:p>
        </p:txBody>
      </p:sp>
    </p:spTree>
    <p:extLst>
      <p:ext uri="{BB962C8B-B14F-4D97-AF65-F5344CB8AC3E}">
        <p14:creationId xmlns:p14="http://schemas.microsoft.com/office/powerpoint/2010/main" val="26265165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ext with tabl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0972801" y="6477000"/>
            <a:ext cx="1225551" cy="382588"/>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1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12" name="Rectangle 11"/>
          <p:cNvSpPr/>
          <p:nvPr userDrawn="1"/>
        </p:nvSpPr>
        <p:spPr>
          <a:xfrm>
            <a:off x="0" y="158459"/>
            <a:ext cx="12198352" cy="323165"/>
          </a:xfrm>
          <a:prstGeom prst="rect">
            <a:avLst/>
          </a:prstGeom>
          <a:solidFill>
            <a:srgbClr val="89B8CF"/>
          </a:solidFill>
          <a:ln w="38100" cap="rnd">
            <a:noFill/>
          </a:ln>
        </p:spPr>
        <p:txBody>
          <a:bodyPr wrap="square" rtlCol="0" anchor="ctr">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a:ea typeface="+mn-ea"/>
              <a:cs typeface="+mn-cs"/>
            </a:endParaRPr>
          </a:p>
        </p:txBody>
      </p:sp>
      <p:sp>
        <p:nvSpPr>
          <p:cNvPr id="10"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450"/>
              </a:spcBef>
              <a:defRPr sz="2400" i="0" baseline="0"/>
            </a:lvl1pPr>
          </a:lstStyle>
          <a:p>
            <a:pPr lvl="0"/>
            <a:r>
              <a:rPr lang="en-US" dirty="0"/>
              <a:t>Text with table content</a:t>
            </a:r>
          </a:p>
        </p:txBody>
      </p:sp>
      <p:sp>
        <p:nvSpPr>
          <p:cNvPr id="5" name="Text Placeholder 4"/>
          <p:cNvSpPr>
            <a:spLocks noGrp="1"/>
          </p:cNvSpPr>
          <p:nvPr>
            <p:ph type="body" sz="quarter" idx="12" hasCustomPrompt="1"/>
          </p:nvPr>
        </p:nvSpPr>
        <p:spPr>
          <a:xfrm>
            <a:off x="7823202" y="5562603"/>
            <a:ext cx="3054351" cy="449263"/>
          </a:xfrm>
          <a:prstGeom prst="rect">
            <a:avLst/>
          </a:prstGeom>
        </p:spPr>
        <p:txBody>
          <a:bodyPr/>
          <a:lstStyle>
            <a:lvl1pPr marL="0" indent="0">
              <a:spcBef>
                <a:spcPts val="450"/>
              </a:spcBef>
              <a:defRPr sz="1200" i="0"/>
            </a:lvl1pPr>
          </a:lstStyle>
          <a:p>
            <a:pPr lvl="0"/>
            <a:r>
              <a:rPr lang="en-US" dirty="0"/>
              <a:t>Caption</a:t>
            </a:r>
          </a:p>
        </p:txBody>
      </p:sp>
    </p:spTree>
    <p:extLst>
      <p:ext uri="{BB962C8B-B14F-4D97-AF65-F5344CB8AC3E}">
        <p14:creationId xmlns:p14="http://schemas.microsoft.com/office/powerpoint/2010/main" val="4290657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4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47677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59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2" name="Rectangle 11"/>
          <p:cNvSpPr/>
          <p:nvPr userDrawn="1"/>
        </p:nvSpPr>
        <p:spPr>
          <a:xfrm>
            <a:off x="0" y="119985"/>
            <a:ext cx="12198352" cy="400110"/>
          </a:xfrm>
          <a:prstGeom prst="rect">
            <a:avLst/>
          </a:prstGeom>
          <a:solidFill>
            <a:srgbClr val="89B8CF"/>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charset="0"/>
              <a:ea typeface="+mn-ea"/>
              <a:cs typeface="Arial" charset="0"/>
            </a:endParaRPr>
          </a:p>
        </p:txBody>
      </p:sp>
      <p:sp>
        <p:nvSpPr>
          <p:cNvPr id="8" name="Title 4"/>
          <p:cNvSpPr>
            <a:spLocks noGrp="1"/>
          </p:cNvSpPr>
          <p:nvPr>
            <p:ph type="title"/>
          </p:nvPr>
        </p:nvSpPr>
        <p:spPr>
          <a:xfrm>
            <a:off x="0" y="0"/>
            <a:ext cx="12192000" cy="640080"/>
          </a:xfrm>
          <a:prstGeom prst="rect">
            <a:avLst/>
          </a:prstGeom>
          <a:solidFill>
            <a:schemeClr val="bg1"/>
          </a:solidFill>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3960443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marL="0" marR="0" lvl="0" indent="0" algn="r" defTabSz="914400" rtl="0" eaLnBrk="1" fontAlgn="auto" latinLnBrk="0" hangingPunct="1">
              <a:lnSpc>
                <a:spcPct val="100000"/>
              </a:lnSpc>
              <a:spcBef>
                <a:spcPts val="0"/>
              </a:spcBef>
              <a:spcAft>
                <a:spcPts val="0"/>
              </a:spcAft>
              <a:buClrTx/>
              <a:buSzTx/>
              <a:buFontTx/>
              <a:buNone/>
              <a:tabLst/>
              <a:defRPr/>
            </a:pPr>
            <a:fld id="{9EF81B78-AD51-421F-8D8B-5E603864CF1F}"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2" name="Rectangle 11"/>
          <p:cNvSpPr/>
          <p:nvPr userDrawn="1"/>
        </p:nvSpPr>
        <p:spPr>
          <a:xfrm>
            <a:off x="0" y="119985"/>
            <a:ext cx="12198352" cy="400110"/>
          </a:xfrm>
          <a:prstGeom prst="rect">
            <a:avLst/>
          </a:prstGeom>
          <a:solidFill>
            <a:schemeClr val="bg1"/>
          </a:solidFill>
          <a:ln w="38100" cap="rnd">
            <a:noFill/>
          </a:ln>
        </p:spPr>
        <p:txBody>
          <a:bodyPr wrap="square" rtlCol="0" anchor="ctr">
            <a:spAutoFit/>
          </a:bodyPr>
          <a:lstStyle/>
          <a:p>
            <a:pPr marL="0" marR="0" lvl="0" indent="0" algn="ctr" defTabSz="914400" rtl="0" eaLnBrk="1" fontAlgn="base" latinLnBrk="0" hangingPunct="1">
              <a:lnSpc>
                <a:spcPts val="24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7B0046"/>
              </a:solidFill>
              <a:effectLst/>
              <a:uLnTx/>
              <a:uFillTx/>
              <a:latin typeface="Arial" charset="0"/>
              <a:ea typeface="+mn-ea"/>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231364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199"/>
            <a:ext cx="10972800" cy="510235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1DBA47-D638-4758-BB63-B9BD378BEACE}" type="slidenum">
              <a:rPr kumimoji="0" lang="en-US" altLang="zh-CN" sz="1200" b="0" i="0" u="none" strike="noStrike" kern="1200" cap="none" spc="0" normalizeH="0" baseline="0" noProof="0" smtClean="0">
                <a:ln>
                  <a:noFill/>
                </a:ln>
                <a:solidFill>
                  <a:srgbClr val="000000"/>
                </a:solidFill>
                <a:effectLst/>
                <a:uLnTx/>
                <a:uFillTx/>
                <a:latin typeface="Arial"/>
                <a:ea typeface="宋体" charset="-122"/>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dirty="0">
              <a:ln>
                <a:noFill/>
              </a:ln>
              <a:solidFill>
                <a:srgbClr val="000000"/>
              </a:solidFill>
              <a:effectLst/>
              <a:uLnTx/>
              <a:uFillTx/>
              <a:latin typeface="Arial"/>
              <a:ea typeface="宋体" charset="-122"/>
              <a:cs typeface="Arial" charset="0"/>
            </a:endParaRPr>
          </a:p>
        </p:txBody>
      </p:sp>
      <p:sp>
        <p:nvSpPr>
          <p:cNvPr id="6" name="Rectangle 5"/>
          <p:cNvSpPr/>
          <p:nvPr userDrawn="1"/>
        </p:nvSpPr>
        <p:spPr>
          <a:xfrm>
            <a:off x="0" y="119985"/>
            <a:ext cx="12198352" cy="400110"/>
          </a:xfrm>
          <a:prstGeom prst="rect">
            <a:avLst/>
          </a:prstGeom>
          <a:solidFill>
            <a:schemeClr val="bg1"/>
          </a:solidFill>
          <a:ln w="38100" cap="rnd">
            <a:noFill/>
          </a:ln>
        </p:spPr>
        <p:txBody>
          <a:bodyPr wrap="square" rtlCol="0" anchor="ctr">
            <a:spAutoFit/>
          </a:bodyPr>
          <a:lstStyle/>
          <a:p>
            <a:pPr marL="0" marR="0" lvl="0" indent="0" algn="l" defTabSz="914400" rtl="0" eaLnBrk="1" fontAlgn="base" latinLnBrk="0" hangingPunct="1">
              <a:lnSpc>
                <a:spcPts val="24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2D2D8A"/>
              </a:solidFill>
              <a:effectLst/>
              <a:uLnTx/>
              <a:uFillTx/>
              <a:latin typeface="Arial"/>
              <a:ea typeface="+mn-ea"/>
              <a:cs typeface="Arial" charset="0"/>
            </a:endParaRPr>
          </a:p>
        </p:txBody>
      </p:sp>
    </p:spTree>
    <p:extLst>
      <p:ext uri="{BB962C8B-B14F-4D97-AF65-F5344CB8AC3E}">
        <p14:creationId xmlns:p14="http://schemas.microsoft.com/office/powerpoint/2010/main" val="9122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792162"/>
          </a:xfrm>
        </p:spPr>
        <p:txBody>
          <a:bodyPr/>
          <a:lstStyle>
            <a:lvl1pPr>
              <a:defRPr sz="4000" b="0" baseline="0">
                <a:solidFill>
                  <a:schemeClr val="accent2"/>
                </a:solidFill>
                <a:latin typeface="+mn-lt"/>
              </a:defRPr>
            </a:lvl1pPr>
          </a:lstStyle>
          <a:p>
            <a:r>
              <a:rPr lang="en-US" dirty="0"/>
              <a:t>Slide title</a:t>
            </a:r>
          </a:p>
        </p:txBody>
      </p:sp>
      <p:sp>
        <p:nvSpPr>
          <p:cNvPr id="3" name="Content Placeholder 2"/>
          <p:cNvSpPr>
            <a:spLocks noGrp="1"/>
          </p:cNvSpPr>
          <p:nvPr>
            <p:ph idx="1"/>
          </p:nvPr>
        </p:nvSpPr>
        <p:spPr>
          <a:xfrm>
            <a:off x="609600" y="1219199"/>
            <a:ext cx="10972800" cy="5102352"/>
          </a:xfrm>
        </p:spPr>
        <p:txBody>
          <a:bodyPr/>
          <a:lstStyle>
            <a:lvl1pPr>
              <a:defRPr sz="2800" i="0">
                <a:latin typeface="Calibri Light" pitchFamily="34" charset="0"/>
              </a:defRPr>
            </a:lvl1pPr>
            <a:lvl2pPr>
              <a:defRPr sz="2400" i="0">
                <a:latin typeface="Calibri Light" pitchFamily="34" charset="0"/>
              </a:defRPr>
            </a:lvl2pPr>
            <a:lvl3pPr>
              <a:defRPr sz="2000" i="0">
                <a:latin typeface="Calibri Light" pitchFamily="34" charset="0"/>
              </a:defRPr>
            </a:lvl3pPr>
            <a:lvl4pPr>
              <a:defRPr sz="2000" i="0">
                <a:latin typeface="Calibri Light" pitchFamily="34" charset="0"/>
              </a:defRPr>
            </a:lvl4pPr>
            <a:lvl5pPr>
              <a:defRPr sz="2000" i="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28713785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792162"/>
          </a:xfrm>
        </p:spPr>
        <p:txBody>
          <a:bodyPr/>
          <a:lstStyle>
            <a:lvl1pPr>
              <a:defRPr sz="3200" b="0" baseline="0">
                <a:solidFill>
                  <a:schemeClr val="accent6"/>
                </a:solidFill>
                <a:latin typeface="+mn-lt"/>
              </a:defRPr>
            </a:lvl1pPr>
          </a:lstStyle>
          <a:p>
            <a:r>
              <a:rPr lang="en-US" dirty="0"/>
              <a:t>Slide title</a:t>
            </a:r>
          </a:p>
        </p:txBody>
      </p:sp>
      <p:sp>
        <p:nvSpPr>
          <p:cNvPr id="3" name="Content Placeholder 2"/>
          <p:cNvSpPr>
            <a:spLocks noGrp="1"/>
          </p:cNvSpPr>
          <p:nvPr>
            <p:ph idx="1"/>
          </p:nvPr>
        </p:nvSpPr>
        <p:spPr>
          <a:xfrm>
            <a:off x="609600" y="1219199"/>
            <a:ext cx="10972800" cy="5102352"/>
          </a:xfrm>
        </p:spPr>
        <p:txBody>
          <a:bodyPr/>
          <a:lstStyle>
            <a:lvl1pPr>
              <a:defRPr>
                <a:latin typeface="Calibri Light" pitchFamily="34" charset="0"/>
              </a:defRPr>
            </a:lvl1pPr>
            <a:lvl2pPr>
              <a:defRPr>
                <a:latin typeface="Calibri Light" pitchFamily="34" charset="0"/>
              </a:defRPr>
            </a:lvl2pPr>
            <a:lvl3pPr>
              <a:defRPr>
                <a:latin typeface="Calibri Light" pitchFamily="34" charset="0"/>
              </a:defRPr>
            </a:lvl3pPr>
            <a:lvl4pPr>
              <a:defRPr>
                <a:latin typeface="Calibri Light" pitchFamily="34" charset="0"/>
              </a:defRPr>
            </a:lvl4pPr>
            <a:lvl5pPr>
              <a:defRPr>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704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a:xfrm>
            <a:off x="609600" y="274638"/>
            <a:ext cx="10972800" cy="792162"/>
          </a:xfrm>
          <a:prstGeom prst="rect">
            <a:avLst/>
          </a:prstGeom>
        </p:spPr>
        <p:txBody>
          <a:bodyPr/>
          <a:lstStyle>
            <a:lvl1pPr>
              <a:defRPr sz="3200" b="0">
                <a:solidFill>
                  <a:schemeClr val="accent6"/>
                </a:solidFill>
                <a:latin typeface="+mn-lt"/>
              </a:defRPr>
            </a:lvl1pPr>
          </a:lstStyle>
          <a:p>
            <a:r>
              <a:rPr lang="en-US" dirty="0"/>
              <a:t>Click to edit Master title style</a:t>
            </a:r>
          </a:p>
        </p:txBody>
      </p:sp>
    </p:spTree>
    <p:extLst>
      <p:ext uri="{BB962C8B-B14F-4D97-AF65-F5344CB8AC3E}">
        <p14:creationId xmlns:p14="http://schemas.microsoft.com/office/powerpoint/2010/main" val="347917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94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5105400"/>
          </a:xfrm>
          <a:prstGeom prst="rect">
            <a:avLst/>
          </a:prstGeom>
        </p:spPr>
        <p:txBody>
          <a:bodyPr/>
          <a:lstStyle>
            <a:lvl1pPr>
              <a:defRPr>
                <a:latin typeface="Calibri Light" pitchFamily="34" charset="0"/>
              </a:defRPr>
            </a:lvl1pPr>
            <a:lvl2pPr>
              <a:defRPr>
                <a:latin typeface="Calibri Light" pitchFamily="34" charset="0"/>
              </a:defRPr>
            </a:lvl2pPr>
            <a:lvl3pPr>
              <a:defRPr>
                <a:latin typeface="Calibri Light" pitchFamily="34" charset="0"/>
              </a:defRPr>
            </a:lvl3pPr>
            <a:lvl4pPr>
              <a:defRPr>
                <a:latin typeface="Calibri Light" pitchFamily="34" charset="0"/>
              </a:defRPr>
            </a:lvl4pPr>
            <a:lvl5pPr>
              <a:defRPr>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609600" y="274638"/>
            <a:ext cx="10972800" cy="792162"/>
          </a:xfrm>
          <a:prstGeom prst="rect">
            <a:avLst/>
          </a:prstGeom>
        </p:spPr>
        <p:txBody>
          <a:bodyPr/>
          <a:lstStyle>
            <a:lvl1pPr>
              <a:defRPr sz="4000">
                <a:solidFill>
                  <a:srgbClr val="9D0505"/>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14450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188927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4572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41646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6" name="Footer Placeholder 5"/>
          <p:cNvSpPr>
            <a:spLocks noGrp="1"/>
          </p:cNvSpPr>
          <p:nvPr>
            <p:ph type="ftr" sz="quarter" idx="11"/>
          </p:nvPr>
        </p:nvSpPr>
        <p:spPr/>
        <p:txBody>
          <a:bodyPr/>
          <a:lstStyle/>
          <a:p>
            <a:pPr defTabSz="685800"/>
            <a:endParaRPr lang="en-US" smtClean="0">
              <a:solidFill>
                <a:prstClr val="black">
                  <a:tint val="75000"/>
                </a:prstClr>
              </a:solidFill>
              <a:cs typeface="Arial" charset="0"/>
            </a:endParaRPr>
          </a:p>
        </p:txBody>
      </p:sp>
      <p:sp>
        <p:nvSpPr>
          <p:cNvPr id="7" name="Slide Number Placeholder 6"/>
          <p:cNvSpPr>
            <a:spLocks noGrp="1"/>
          </p:cNvSpPr>
          <p:nvPr>
            <p:ph type="sldNum" sz="quarter" idx="12"/>
          </p:nvPr>
        </p:nvSpPr>
        <p:spPr/>
        <p:txBody>
          <a:body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130620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81569"/>
      </p:ext>
    </p:extLst>
  </p:cSld>
  <p:clrMap bg1="lt1" tx1="dk1" bg2="lt2" tx2="dk2" accent1="accent1" accent2="accent2" accent3="accent3" accent4="accent4" accent5="accent5" accent6="accent6" hlink="hlink" folHlink="folHlink"/>
  <p:sldLayoutIdLst>
    <p:sldLayoutId id="2147483991" r:id="rId1"/>
    <p:sldLayoutId id="2147483992" r:id="rId2"/>
    <p:sldLayoutId id="2147484004" r:id="rId3"/>
    <p:sldLayoutId id="2147484005" r:id="rId4"/>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extBox 8"/>
          <p:cNvSpPr txBox="1"/>
          <p:nvPr/>
        </p:nvSpPr>
        <p:spPr>
          <a:xfrm>
            <a:off x="10769600" y="6581002"/>
            <a:ext cx="812800"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299F9-3643-40BE-9DB1-370571CF36DB}" type="slidenum">
              <a:rPr kumimoji="0" lang="en-US" sz="1200" b="0" i="0" u="none" strike="noStrike" kern="1200" cap="none" spc="0" normalizeH="0" baseline="0" noProof="0" smtClean="0">
                <a:ln>
                  <a:noFill/>
                </a:ln>
                <a:solidFill>
                  <a:prstClr val="black">
                    <a:lumMod val="75000"/>
                    <a:lumOff val="2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3" name="Title Placeholder 1"/>
          <p:cNvSpPr>
            <a:spLocks noGrp="1"/>
          </p:cNvSpPr>
          <p:nvPr>
            <p:ph type="title"/>
          </p:nvPr>
        </p:nvSpPr>
        <p:spPr>
          <a:xfrm>
            <a:off x="609600" y="274638"/>
            <a:ext cx="109728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609600" y="6581002"/>
            <a:ext cx="528320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2018 by McGraw-Hill Education</a:t>
            </a:r>
          </a:p>
        </p:txBody>
      </p:sp>
    </p:spTree>
    <p:extLst>
      <p:ext uri="{BB962C8B-B14F-4D97-AF65-F5344CB8AC3E}">
        <p14:creationId xmlns:p14="http://schemas.microsoft.com/office/powerpoint/2010/main" val="3186905251"/>
      </p:ext>
    </p:extLst>
  </p:cSld>
  <p:clrMap bg1="lt1" tx1="dk1" bg2="lt2" tx2="dk2" accent1="accent1" accent2="accent2" accent3="accent3" accent4="accent4" accent5="accent5" accent6="accent6" hlink="hlink" folHlink="folHlink"/>
  <p:sldLayoutIdLst>
    <p:sldLayoutId id="2147484001" r:id="rId1"/>
  </p:sldLayoutIdLst>
  <p:txStyles>
    <p:titleStyle>
      <a:lvl1pPr algn="ctr"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CE3015C1-6E06-40C8-B0DC-F8ACEAAE1EBD}" type="datetimeFigureOut">
              <a:rPr lang="en-US" smtClean="0">
                <a:solidFill>
                  <a:prstClr val="black">
                    <a:tint val="75000"/>
                  </a:prstClr>
                </a:solidFill>
                <a:cs typeface="Arial" charset="0"/>
              </a:rPr>
              <a:pPr defTabSz="685800"/>
              <a:t>10/4/2021</a:t>
            </a:fld>
            <a:endParaRPr lang="en-US" smtClean="0">
              <a:solidFill>
                <a:prstClr val="black">
                  <a:tint val="75000"/>
                </a:prstClr>
              </a:solidFill>
              <a:cs typeface="Arial" charset="0"/>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smtClean="0">
              <a:solidFill>
                <a:prstClr val="black">
                  <a:tint val="75000"/>
                </a:prstClr>
              </a:solidFill>
              <a:cs typeface="Arial" charset="0"/>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5ABC70F9-197F-481D-B4F4-E2B6E80D8B10}" type="slidenum">
              <a:rPr lang="en-US" smtClean="0">
                <a:solidFill>
                  <a:prstClr val="black">
                    <a:tint val="75000"/>
                  </a:prstClr>
                </a:solidFill>
                <a:cs typeface="Arial" charset="0"/>
              </a:rPr>
              <a:pPr defTabSz="685800"/>
              <a:t>‹#›</a:t>
            </a:fld>
            <a:endParaRPr lang="en-US" smtClean="0">
              <a:solidFill>
                <a:prstClr val="black">
                  <a:tint val="75000"/>
                </a:prstClr>
              </a:solidFill>
              <a:cs typeface="Arial" charset="0"/>
            </a:endParaRPr>
          </a:p>
        </p:txBody>
      </p:sp>
    </p:spTree>
    <p:extLst>
      <p:ext uri="{BB962C8B-B14F-4D97-AF65-F5344CB8AC3E}">
        <p14:creationId xmlns:p14="http://schemas.microsoft.com/office/powerpoint/2010/main" val="2467519714"/>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371221"/>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026316"/>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421590"/>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Lst>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0.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6.png"/><Relationship Id="rId2" Type="http://schemas.openxmlformats.org/officeDocument/2006/relationships/slideLayout" Target="../slideLayouts/slideLayout23.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png"/><Relationship Id="rId2" Type="http://schemas.openxmlformats.org/officeDocument/2006/relationships/slideLayout" Target="../slideLayouts/slideLayout24.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1.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1.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7.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slideLayout" Target="../slideLayouts/slideLayout25.xml"/><Relationship Id="rId1" Type="http://schemas.openxmlformats.org/officeDocument/2006/relationships/tags" Target="../tags/tag1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1752601"/>
            <a:ext cx="5782682" cy="1981317"/>
          </a:xfrm>
        </p:spPr>
        <p:txBody>
          <a:bodyPr>
            <a:normAutofit/>
          </a:bodyPr>
          <a:lstStyle/>
          <a:p>
            <a:r>
              <a:rPr lang="en-US" sz="3200" dirty="0"/>
              <a:t>Econ 200 </a:t>
            </a:r>
            <a:br>
              <a:rPr lang="en-US" sz="3200" dirty="0"/>
            </a:br>
            <a:r>
              <a:rPr lang="en-US" sz="3200" dirty="0"/>
              <a:t>Module </a:t>
            </a:r>
            <a:r>
              <a:rPr lang="en-US" sz="3200" dirty="0" smtClean="0"/>
              <a:t>2</a:t>
            </a:r>
            <a:r>
              <a:rPr lang="en-US" sz="3200" dirty="0"/>
              <a:t/>
            </a:r>
            <a:br>
              <a:rPr lang="en-US" sz="3200" dirty="0"/>
            </a:br>
            <a:r>
              <a:rPr lang="en-US" sz="3200" dirty="0"/>
              <a:t>Lecture </a:t>
            </a:r>
            <a:r>
              <a:rPr lang="en-US" sz="3200" dirty="0" smtClean="0"/>
              <a:t>2</a:t>
            </a:r>
            <a:endParaRPr lang="en-US" sz="3200" dirty="0"/>
          </a:p>
        </p:txBody>
      </p:sp>
    </p:spTree>
    <p:extLst>
      <p:ext uri="{BB962C8B-B14F-4D97-AF65-F5344CB8AC3E}">
        <p14:creationId xmlns:p14="http://schemas.microsoft.com/office/powerpoint/2010/main" val="27666496"/>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Why </a:t>
            </a:r>
            <a:r>
              <a:rPr lang="en-US" dirty="0" smtClean="0">
                <a:latin typeface="+mj-lt"/>
              </a:rPr>
              <a:t>specialize?</a:t>
            </a:r>
            <a:endParaRPr lang="en-US" dirty="0">
              <a:latin typeface="+mj-lt"/>
            </a:endParaRPr>
          </a:p>
        </p:txBody>
      </p:sp>
      <p:sp>
        <p:nvSpPr>
          <p:cNvPr id="71" name="Content Placeholder 2"/>
          <p:cNvSpPr>
            <a:spLocks noGrp="1"/>
          </p:cNvSpPr>
          <p:nvPr>
            <p:ph idx="4294967295"/>
          </p:nvPr>
        </p:nvSpPr>
        <p:spPr>
          <a:xfrm>
            <a:off x="815788" y="884672"/>
            <a:ext cx="9547412" cy="1054825"/>
          </a:xfrm>
          <a:prstGeom prst="rect">
            <a:avLst/>
          </a:prstGeom>
        </p:spPr>
        <p:txBody>
          <a:bodyPr>
            <a:noAutofit/>
          </a:bodyPr>
          <a:lstStyle/>
          <a:p>
            <a:pPr marL="0" indent="0"/>
            <a:r>
              <a:rPr lang="en-US" sz="2200" i="0" dirty="0" smtClean="0"/>
              <a:t>If </a:t>
            </a:r>
            <a:r>
              <a:rPr lang="en-US" sz="2200" i="0" dirty="0"/>
              <a:t>each country </a:t>
            </a:r>
            <a:r>
              <a:rPr lang="en-US" sz="2200" i="0" dirty="0">
                <a:solidFill>
                  <a:srgbClr val="9D0505"/>
                </a:solidFill>
              </a:rPr>
              <a:t>specializes</a:t>
            </a:r>
            <a:r>
              <a:rPr lang="en-US" sz="2200" i="0" dirty="0"/>
              <a:t>, total production increases</a:t>
            </a:r>
            <a:r>
              <a:rPr lang="en-US" sz="2200" i="0" dirty="0" smtClean="0"/>
              <a:t>.  In that case, all U.S. workers produce wheat and all Bangladeshi workers produce shirts.  Then the countries can trade wheat for t-shirts.</a:t>
            </a:r>
            <a:endParaRPr lang="en-US" sz="2200" i="0" dirty="0"/>
          </a:p>
        </p:txBody>
      </p:sp>
      <p:grpSp>
        <p:nvGrpSpPr>
          <p:cNvPr id="2" name="Group 1"/>
          <p:cNvGrpSpPr/>
          <p:nvPr/>
        </p:nvGrpSpPr>
        <p:grpSpPr>
          <a:xfrm>
            <a:off x="1627094" y="2198328"/>
            <a:ext cx="7924800" cy="2986875"/>
            <a:chOff x="2139950" y="2514600"/>
            <a:chExt cx="4864100" cy="1838077"/>
          </a:xfrm>
        </p:grpSpPr>
        <p:sp>
          <p:nvSpPr>
            <p:cNvPr id="5" name="AutoShape 3"/>
            <p:cNvSpPr>
              <a:spLocks noChangeAspect="1" noChangeArrowheads="1" noTextEdit="1"/>
            </p:cNvSpPr>
            <p:nvPr/>
          </p:nvSpPr>
          <p:spPr bwMode="auto">
            <a:xfrm>
              <a:off x="2139950" y="2514600"/>
              <a:ext cx="4864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6" name="Freeform 5"/>
            <p:cNvSpPr>
              <a:spLocks noEditPoints="1"/>
            </p:cNvSpPr>
            <p:nvPr/>
          </p:nvSpPr>
          <p:spPr bwMode="auto">
            <a:xfrm>
              <a:off x="2139950" y="2514600"/>
              <a:ext cx="4864100" cy="387350"/>
            </a:xfrm>
            <a:custGeom>
              <a:avLst/>
              <a:gdLst>
                <a:gd name="T0" fmla="*/ 2344 w 3064"/>
                <a:gd name="T1" fmla="*/ 0 h 244"/>
                <a:gd name="T2" fmla="*/ 3064 w 3064"/>
                <a:gd name="T3" fmla="*/ 0 h 244"/>
                <a:gd name="T4" fmla="*/ 3064 w 3064"/>
                <a:gd name="T5" fmla="*/ 244 h 244"/>
                <a:gd name="T6" fmla="*/ 2344 w 3064"/>
                <a:gd name="T7" fmla="*/ 244 h 244"/>
                <a:gd name="T8" fmla="*/ 2344 w 3064"/>
                <a:gd name="T9" fmla="*/ 0 h 244"/>
                <a:gd name="T10" fmla="*/ 1624 w 3064"/>
                <a:gd name="T11" fmla="*/ 0 h 244"/>
                <a:gd name="T12" fmla="*/ 2344 w 3064"/>
                <a:gd name="T13" fmla="*/ 0 h 244"/>
                <a:gd name="T14" fmla="*/ 2344 w 3064"/>
                <a:gd name="T15" fmla="*/ 244 h 244"/>
                <a:gd name="T16" fmla="*/ 1624 w 3064"/>
                <a:gd name="T17" fmla="*/ 244 h 244"/>
                <a:gd name="T18" fmla="*/ 1624 w 3064"/>
                <a:gd name="T19" fmla="*/ 0 h 244"/>
                <a:gd name="T20" fmla="*/ 904 w 3064"/>
                <a:gd name="T21" fmla="*/ 0 h 244"/>
                <a:gd name="T22" fmla="*/ 1624 w 3064"/>
                <a:gd name="T23" fmla="*/ 0 h 244"/>
                <a:gd name="T24" fmla="*/ 1624 w 3064"/>
                <a:gd name="T25" fmla="*/ 244 h 244"/>
                <a:gd name="T26" fmla="*/ 904 w 3064"/>
                <a:gd name="T27" fmla="*/ 244 h 244"/>
                <a:gd name="T28" fmla="*/ 904 w 3064"/>
                <a:gd name="T29" fmla="*/ 0 h 244"/>
                <a:gd name="T30" fmla="*/ 0 w 3064"/>
                <a:gd name="T31" fmla="*/ 0 h 244"/>
                <a:gd name="T32" fmla="*/ 904 w 3064"/>
                <a:gd name="T33" fmla="*/ 0 h 244"/>
                <a:gd name="T34" fmla="*/ 904 w 3064"/>
                <a:gd name="T35" fmla="*/ 244 h 244"/>
                <a:gd name="T36" fmla="*/ 0 w 3064"/>
                <a:gd name="T37" fmla="*/ 244 h 244"/>
                <a:gd name="T38" fmla="*/ 0 w 3064"/>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4" h="244">
                  <a:moveTo>
                    <a:pt x="2344" y="0"/>
                  </a:moveTo>
                  <a:lnTo>
                    <a:pt x="3064" y="0"/>
                  </a:lnTo>
                  <a:lnTo>
                    <a:pt x="3064" y="244"/>
                  </a:lnTo>
                  <a:lnTo>
                    <a:pt x="2344" y="244"/>
                  </a:lnTo>
                  <a:lnTo>
                    <a:pt x="2344" y="0"/>
                  </a:lnTo>
                  <a:close/>
                  <a:moveTo>
                    <a:pt x="1624" y="0"/>
                  </a:moveTo>
                  <a:lnTo>
                    <a:pt x="2344" y="0"/>
                  </a:lnTo>
                  <a:lnTo>
                    <a:pt x="2344" y="244"/>
                  </a:lnTo>
                  <a:lnTo>
                    <a:pt x="1624" y="244"/>
                  </a:lnTo>
                  <a:lnTo>
                    <a:pt x="1624" y="0"/>
                  </a:lnTo>
                  <a:close/>
                  <a:moveTo>
                    <a:pt x="904" y="0"/>
                  </a:moveTo>
                  <a:lnTo>
                    <a:pt x="1624" y="0"/>
                  </a:lnTo>
                  <a:lnTo>
                    <a:pt x="1624" y="244"/>
                  </a:lnTo>
                  <a:lnTo>
                    <a:pt x="904" y="244"/>
                  </a:lnTo>
                  <a:lnTo>
                    <a:pt x="904" y="0"/>
                  </a:lnTo>
                  <a:close/>
                  <a:moveTo>
                    <a:pt x="0" y="0"/>
                  </a:moveTo>
                  <a:lnTo>
                    <a:pt x="904" y="0"/>
                  </a:lnTo>
                  <a:lnTo>
                    <a:pt x="904" y="244"/>
                  </a:lnTo>
                  <a:lnTo>
                    <a:pt x="0" y="244"/>
                  </a:lnTo>
                  <a:lnTo>
                    <a:pt x="0" y="0"/>
                  </a:lnTo>
                  <a:close/>
                </a:path>
              </a:pathLst>
            </a:custGeom>
            <a:solidFill>
              <a:srgbClr val="E4E8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7" name="Freeform 6"/>
            <p:cNvSpPr>
              <a:spLocks noEditPoints="1"/>
            </p:cNvSpPr>
            <p:nvPr/>
          </p:nvSpPr>
          <p:spPr bwMode="auto">
            <a:xfrm>
              <a:off x="2139950" y="2901950"/>
              <a:ext cx="4864100" cy="720725"/>
            </a:xfrm>
            <a:custGeom>
              <a:avLst/>
              <a:gdLst>
                <a:gd name="T0" fmla="*/ 2344 w 3064"/>
                <a:gd name="T1" fmla="*/ 294 h 454"/>
                <a:gd name="T2" fmla="*/ 3064 w 3064"/>
                <a:gd name="T3" fmla="*/ 294 h 454"/>
                <a:gd name="T4" fmla="*/ 3064 w 3064"/>
                <a:gd name="T5" fmla="*/ 454 h 454"/>
                <a:gd name="T6" fmla="*/ 2344 w 3064"/>
                <a:gd name="T7" fmla="*/ 454 h 454"/>
                <a:gd name="T8" fmla="*/ 2344 w 3064"/>
                <a:gd name="T9" fmla="*/ 294 h 454"/>
                <a:gd name="T10" fmla="*/ 1624 w 3064"/>
                <a:gd name="T11" fmla="*/ 294 h 454"/>
                <a:gd name="T12" fmla="*/ 2344 w 3064"/>
                <a:gd name="T13" fmla="*/ 294 h 454"/>
                <a:gd name="T14" fmla="*/ 2344 w 3064"/>
                <a:gd name="T15" fmla="*/ 454 h 454"/>
                <a:gd name="T16" fmla="*/ 1624 w 3064"/>
                <a:gd name="T17" fmla="*/ 454 h 454"/>
                <a:gd name="T18" fmla="*/ 1624 w 3064"/>
                <a:gd name="T19" fmla="*/ 294 h 454"/>
                <a:gd name="T20" fmla="*/ 904 w 3064"/>
                <a:gd name="T21" fmla="*/ 294 h 454"/>
                <a:gd name="T22" fmla="*/ 1624 w 3064"/>
                <a:gd name="T23" fmla="*/ 294 h 454"/>
                <a:gd name="T24" fmla="*/ 1624 w 3064"/>
                <a:gd name="T25" fmla="*/ 454 h 454"/>
                <a:gd name="T26" fmla="*/ 904 w 3064"/>
                <a:gd name="T27" fmla="*/ 454 h 454"/>
                <a:gd name="T28" fmla="*/ 904 w 3064"/>
                <a:gd name="T29" fmla="*/ 294 h 454"/>
                <a:gd name="T30" fmla="*/ 0 w 3064"/>
                <a:gd name="T31" fmla="*/ 294 h 454"/>
                <a:gd name="T32" fmla="*/ 904 w 3064"/>
                <a:gd name="T33" fmla="*/ 294 h 454"/>
                <a:gd name="T34" fmla="*/ 904 w 3064"/>
                <a:gd name="T35" fmla="*/ 454 h 454"/>
                <a:gd name="T36" fmla="*/ 0 w 3064"/>
                <a:gd name="T37" fmla="*/ 454 h 454"/>
                <a:gd name="T38" fmla="*/ 0 w 3064"/>
                <a:gd name="T39" fmla="*/ 294 h 454"/>
                <a:gd name="T40" fmla="*/ 2344 w 3064"/>
                <a:gd name="T41" fmla="*/ 160 h 454"/>
                <a:gd name="T42" fmla="*/ 3064 w 3064"/>
                <a:gd name="T43" fmla="*/ 160 h 454"/>
                <a:gd name="T44" fmla="*/ 3064 w 3064"/>
                <a:gd name="T45" fmla="*/ 294 h 454"/>
                <a:gd name="T46" fmla="*/ 2344 w 3064"/>
                <a:gd name="T47" fmla="*/ 294 h 454"/>
                <a:gd name="T48" fmla="*/ 2344 w 3064"/>
                <a:gd name="T49" fmla="*/ 160 h 454"/>
                <a:gd name="T50" fmla="*/ 1624 w 3064"/>
                <a:gd name="T51" fmla="*/ 160 h 454"/>
                <a:gd name="T52" fmla="*/ 2344 w 3064"/>
                <a:gd name="T53" fmla="*/ 160 h 454"/>
                <a:gd name="T54" fmla="*/ 2344 w 3064"/>
                <a:gd name="T55" fmla="*/ 294 h 454"/>
                <a:gd name="T56" fmla="*/ 1624 w 3064"/>
                <a:gd name="T57" fmla="*/ 294 h 454"/>
                <a:gd name="T58" fmla="*/ 1624 w 3064"/>
                <a:gd name="T59" fmla="*/ 160 h 454"/>
                <a:gd name="T60" fmla="*/ 904 w 3064"/>
                <a:gd name="T61" fmla="*/ 160 h 454"/>
                <a:gd name="T62" fmla="*/ 1624 w 3064"/>
                <a:gd name="T63" fmla="*/ 160 h 454"/>
                <a:gd name="T64" fmla="*/ 1624 w 3064"/>
                <a:gd name="T65" fmla="*/ 294 h 454"/>
                <a:gd name="T66" fmla="*/ 904 w 3064"/>
                <a:gd name="T67" fmla="*/ 294 h 454"/>
                <a:gd name="T68" fmla="*/ 904 w 3064"/>
                <a:gd name="T69" fmla="*/ 160 h 454"/>
                <a:gd name="T70" fmla="*/ 0 w 3064"/>
                <a:gd name="T71" fmla="*/ 160 h 454"/>
                <a:gd name="T72" fmla="*/ 904 w 3064"/>
                <a:gd name="T73" fmla="*/ 160 h 454"/>
                <a:gd name="T74" fmla="*/ 904 w 3064"/>
                <a:gd name="T75" fmla="*/ 294 h 454"/>
                <a:gd name="T76" fmla="*/ 0 w 3064"/>
                <a:gd name="T77" fmla="*/ 294 h 454"/>
                <a:gd name="T78" fmla="*/ 0 w 3064"/>
                <a:gd name="T79" fmla="*/ 160 h 454"/>
                <a:gd name="T80" fmla="*/ 2344 w 3064"/>
                <a:gd name="T81" fmla="*/ 0 h 454"/>
                <a:gd name="T82" fmla="*/ 3064 w 3064"/>
                <a:gd name="T83" fmla="*/ 0 h 454"/>
                <a:gd name="T84" fmla="*/ 3064 w 3064"/>
                <a:gd name="T85" fmla="*/ 160 h 454"/>
                <a:gd name="T86" fmla="*/ 2344 w 3064"/>
                <a:gd name="T87" fmla="*/ 160 h 454"/>
                <a:gd name="T88" fmla="*/ 2344 w 3064"/>
                <a:gd name="T89" fmla="*/ 0 h 454"/>
                <a:gd name="T90" fmla="*/ 1624 w 3064"/>
                <a:gd name="T91" fmla="*/ 0 h 454"/>
                <a:gd name="T92" fmla="*/ 2344 w 3064"/>
                <a:gd name="T93" fmla="*/ 0 h 454"/>
                <a:gd name="T94" fmla="*/ 2344 w 3064"/>
                <a:gd name="T95" fmla="*/ 160 h 454"/>
                <a:gd name="T96" fmla="*/ 1624 w 3064"/>
                <a:gd name="T97" fmla="*/ 160 h 454"/>
                <a:gd name="T98" fmla="*/ 1624 w 3064"/>
                <a:gd name="T99" fmla="*/ 0 h 454"/>
                <a:gd name="T100" fmla="*/ 904 w 3064"/>
                <a:gd name="T101" fmla="*/ 0 h 454"/>
                <a:gd name="T102" fmla="*/ 1624 w 3064"/>
                <a:gd name="T103" fmla="*/ 0 h 454"/>
                <a:gd name="T104" fmla="*/ 1624 w 3064"/>
                <a:gd name="T105" fmla="*/ 160 h 454"/>
                <a:gd name="T106" fmla="*/ 904 w 3064"/>
                <a:gd name="T107" fmla="*/ 160 h 454"/>
                <a:gd name="T108" fmla="*/ 904 w 3064"/>
                <a:gd name="T109" fmla="*/ 0 h 454"/>
                <a:gd name="T110" fmla="*/ 0 w 3064"/>
                <a:gd name="T111" fmla="*/ 0 h 454"/>
                <a:gd name="T112" fmla="*/ 904 w 3064"/>
                <a:gd name="T113" fmla="*/ 0 h 454"/>
                <a:gd name="T114" fmla="*/ 904 w 3064"/>
                <a:gd name="T115" fmla="*/ 160 h 454"/>
                <a:gd name="T116" fmla="*/ 0 w 3064"/>
                <a:gd name="T117" fmla="*/ 160 h 454"/>
                <a:gd name="T118" fmla="*/ 0 w 3064"/>
                <a:gd name="T11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4" h="454">
                  <a:moveTo>
                    <a:pt x="2344" y="294"/>
                  </a:moveTo>
                  <a:lnTo>
                    <a:pt x="3064" y="294"/>
                  </a:lnTo>
                  <a:lnTo>
                    <a:pt x="3064" y="454"/>
                  </a:lnTo>
                  <a:lnTo>
                    <a:pt x="2344" y="454"/>
                  </a:lnTo>
                  <a:lnTo>
                    <a:pt x="2344" y="294"/>
                  </a:lnTo>
                  <a:close/>
                  <a:moveTo>
                    <a:pt x="1624" y="294"/>
                  </a:moveTo>
                  <a:lnTo>
                    <a:pt x="2344" y="294"/>
                  </a:lnTo>
                  <a:lnTo>
                    <a:pt x="2344" y="454"/>
                  </a:lnTo>
                  <a:lnTo>
                    <a:pt x="1624" y="454"/>
                  </a:lnTo>
                  <a:lnTo>
                    <a:pt x="1624" y="294"/>
                  </a:lnTo>
                  <a:close/>
                  <a:moveTo>
                    <a:pt x="904" y="294"/>
                  </a:moveTo>
                  <a:lnTo>
                    <a:pt x="1624" y="294"/>
                  </a:lnTo>
                  <a:lnTo>
                    <a:pt x="1624" y="454"/>
                  </a:lnTo>
                  <a:lnTo>
                    <a:pt x="904" y="454"/>
                  </a:lnTo>
                  <a:lnTo>
                    <a:pt x="904" y="294"/>
                  </a:lnTo>
                  <a:close/>
                  <a:moveTo>
                    <a:pt x="0" y="294"/>
                  </a:moveTo>
                  <a:lnTo>
                    <a:pt x="904" y="294"/>
                  </a:lnTo>
                  <a:lnTo>
                    <a:pt x="904" y="454"/>
                  </a:lnTo>
                  <a:lnTo>
                    <a:pt x="0" y="454"/>
                  </a:lnTo>
                  <a:lnTo>
                    <a:pt x="0" y="294"/>
                  </a:lnTo>
                  <a:close/>
                  <a:moveTo>
                    <a:pt x="2344" y="160"/>
                  </a:moveTo>
                  <a:lnTo>
                    <a:pt x="3064" y="160"/>
                  </a:lnTo>
                  <a:lnTo>
                    <a:pt x="3064" y="294"/>
                  </a:lnTo>
                  <a:lnTo>
                    <a:pt x="2344" y="294"/>
                  </a:lnTo>
                  <a:lnTo>
                    <a:pt x="2344" y="160"/>
                  </a:lnTo>
                  <a:close/>
                  <a:moveTo>
                    <a:pt x="1624" y="160"/>
                  </a:moveTo>
                  <a:lnTo>
                    <a:pt x="2344" y="160"/>
                  </a:lnTo>
                  <a:lnTo>
                    <a:pt x="2344" y="294"/>
                  </a:lnTo>
                  <a:lnTo>
                    <a:pt x="1624" y="294"/>
                  </a:lnTo>
                  <a:lnTo>
                    <a:pt x="1624" y="160"/>
                  </a:lnTo>
                  <a:close/>
                  <a:moveTo>
                    <a:pt x="904" y="160"/>
                  </a:moveTo>
                  <a:lnTo>
                    <a:pt x="1624" y="160"/>
                  </a:lnTo>
                  <a:lnTo>
                    <a:pt x="1624" y="294"/>
                  </a:lnTo>
                  <a:lnTo>
                    <a:pt x="904" y="294"/>
                  </a:lnTo>
                  <a:lnTo>
                    <a:pt x="904" y="160"/>
                  </a:lnTo>
                  <a:close/>
                  <a:moveTo>
                    <a:pt x="0" y="160"/>
                  </a:moveTo>
                  <a:lnTo>
                    <a:pt x="904" y="160"/>
                  </a:lnTo>
                  <a:lnTo>
                    <a:pt x="904" y="294"/>
                  </a:lnTo>
                  <a:lnTo>
                    <a:pt x="0" y="294"/>
                  </a:lnTo>
                  <a:lnTo>
                    <a:pt x="0" y="160"/>
                  </a:lnTo>
                  <a:close/>
                  <a:moveTo>
                    <a:pt x="2344" y="0"/>
                  </a:moveTo>
                  <a:lnTo>
                    <a:pt x="3064" y="0"/>
                  </a:lnTo>
                  <a:lnTo>
                    <a:pt x="3064" y="160"/>
                  </a:lnTo>
                  <a:lnTo>
                    <a:pt x="2344" y="160"/>
                  </a:lnTo>
                  <a:lnTo>
                    <a:pt x="2344" y="0"/>
                  </a:lnTo>
                  <a:close/>
                  <a:moveTo>
                    <a:pt x="1624" y="0"/>
                  </a:moveTo>
                  <a:lnTo>
                    <a:pt x="2344" y="0"/>
                  </a:lnTo>
                  <a:lnTo>
                    <a:pt x="2344" y="160"/>
                  </a:lnTo>
                  <a:lnTo>
                    <a:pt x="1624" y="160"/>
                  </a:lnTo>
                  <a:lnTo>
                    <a:pt x="1624" y="0"/>
                  </a:lnTo>
                  <a:close/>
                  <a:moveTo>
                    <a:pt x="904" y="0"/>
                  </a:moveTo>
                  <a:lnTo>
                    <a:pt x="1624" y="0"/>
                  </a:lnTo>
                  <a:lnTo>
                    <a:pt x="1624" y="160"/>
                  </a:lnTo>
                  <a:lnTo>
                    <a:pt x="904" y="160"/>
                  </a:lnTo>
                  <a:lnTo>
                    <a:pt x="904" y="0"/>
                  </a:lnTo>
                  <a:close/>
                  <a:moveTo>
                    <a:pt x="0" y="0"/>
                  </a:moveTo>
                  <a:lnTo>
                    <a:pt x="904" y="0"/>
                  </a:lnTo>
                  <a:lnTo>
                    <a:pt x="904" y="160"/>
                  </a:lnTo>
                  <a:lnTo>
                    <a:pt x="0" y="160"/>
                  </a:lnTo>
                  <a:lnTo>
                    <a:pt x="0" y="0"/>
                  </a:lnTo>
                  <a:close/>
                </a:path>
              </a:pathLst>
            </a:custGeom>
            <a:solidFill>
              <a:srgbClr val="F1F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8" name="Freeform 7"/>
            <p:cNvSpPr>
              <a:spLocks noEditPoints="1"/>
            </p:cNvSpPr>
            <p:nvPr/>
          </p:nvSpPr>
          <p:spPr bwMode="auto">
            <a:xfrm>
              <a:off x="2139950" y="3622675"/>
              <a:ext cx="4864100" cy="720725"/>
            </a:xfrm>
            <a:custGeom>
              <a:avLst/>
              <a:gdLst>
                <a:gd name="T0" fmla="*/ 2344 w 3064"/>
                <a:gd name="T1" fmla="*/ 294 h 454"/>
                <a:gd name="T2" fmla="*/ 3064 w 3064"/>
                <a:gd name="T3" fmla="*/ 294 h 454"/>
                <a:gd name="T4" fmla="*/ 3064 w 3064"/>
                <a:gd name="T5" fmla="*/ 454 h 454"/>
                <a:gd name="T6" fmla="*/ 2344 w 3064"/>
                <a:gd name="T7" fmla="*/ 454 h 454"/>
                <a:gd name="T8" fmla="*/ 2344 w 3064"/>
                <a:gd name="T9" fmla="*/ 294 h 454"/>
                <a:gd name="T10" fmla="*/ 1624 w 3064"/>
                <a:gd name="T11" fmla="*/ 294 h 454"/>
                <a:gd name="T12" fmla="*/ 2344 w 3064"/>
                <a:gd name="T13" fmla="*/ 294 h 454"/>
                <a:gd name="T14" fmla="*/ 2344 w 3064"/>
                <a:gd name="T15" fmla="*/ 454 h 454"/>
                <a:gd name="T16" fmla="*/ 1624 w 3064"/>
                <a:gd name="T17" fmla="*/ 454 h 454"/>
                <a:gd name="T18" fmla="*/ 1624 w 3064"/>
                <a:gd name="T19" fmla="*/ 294 h 454"/>
                <a:gd name="T20" fmla="*/ 904 w 3064"/>
                <a:gd name="T21" fmla="*/ 294 h 454"/>
                <a:gd name="T22" fmla="*/ 1624 w 3064"/>
                <a:gd name="T23" fmla="*/ 294 h 454"/>
                <a:gd name="T24" fmla="*/ 1624 w 3064"/>
                <a:gd name="T25" fmla="*/ 454 h 454"/>
                <a:gd name="T26" fmla="*/ 904 w 3064"/>
                <a:gd name="T27" fmla="*/ 454 h 454"/>
                <a:gd name="T28" fmla="*/ 904 w 3064"/>
                <a:gd name="T29" fmla="*/ 294 h 454"/>
                <a:gd name="T30" fmla="*/ 0 w 3064"/>
                <a:gd name="T31" fmla="*/ 294 h 454"/>
                <a:gd name="T32" fmla="*/ 904 w 3064"/>
                <a:gd name="T33" fmla="*/ 294 h 454"/>
                <a:gd name="T34" fmla="*/ 904 w 3064"/>
                <a:gd name="T35" fmla="*/ 454 h 454"/>
                <a:gd name="T36" fmla="*/ 0 w 3064"/>
                <a:gd name="T37" fmla="*/ 454 h 454"/>
                <a:gd name="T38" fmla="*/ 0 w 3064"/>
                <a:gd name="T39" fmla="*/ 294 h 454"/>
                <a:gd name="T40" fmla="*/ 2344 w 3064"/>
                <a:gd name="T41" fmla="*/ 162 h 454"/>
                <a:gd name="T42" fmla="*/ 3064 w 3064"/>
                <a:gd name="T43" fmla="*/ 162 h 454"/>
                <a:gd name="T44" fmla="*/ 3064 w 3064"/>
                <a:gd name="T45" fmla="*/ 294 h 454"/>
                <a:gd name="T46" fmla="*/ 2344 w 3064"/>
                <a:gd name="T47" fmla="*/ 294 h 454"/>
                <a:gd name="T48" fmla="*/ 2344 w 3064"/>
                <a:gd name="T49" fmla="*/ 162 h 454"/>
                <a:gd name="T50" fmla="*/ 1624 w 3064"/>
                <a:gd name="T51" fmla="*/ 162 h 454"/>
                <a:gd name="T52" fmla="*/ 2344 w 3064"/>
                <a:gd name="T53" fmla="*/ 162 h 454"/>
                <a:gd name="T54" fmla="*/ 2344 w 3064"/>
                <a:gd name="T55" fmla="*/ 294 h 454"/>
                <a:gd name="T56" fmla="*/ 1624 w 3064"/>
                <a:gd name="T57" fmla="*/ 294 h 454"/>
                <a:gd name="T58" fmla="*/ 1624 w 3064"/>
                <a:gd name="T59" fmla="*/ 162 h 454"/>
                <a:gd name="T60" fmla="*/ 904 w 3064"/>
                <a:gd name="T61" fmla="*/ 162 h 454"/>
                <a:gd name="T62" fmla="*/ 1624 w 3064"/>
                <a:gd name="T63" fmla="*/ 162 h 454"/>
                <a:gd name="T64" fmla="*/ 1624 w 3064"/>
                <a:gd name="T65" fmla="*/ 294 h 454"/>
                <a:gd name="T66" fmla="*/ 904 w 3064"/>
                <a:gd name="T67" fmla="*/ 294 h 454"/>
                <a:gd name="T68" fmla="*/ 904 w 3064"/>
                <a:gd name="T69" fmla="*/ 162 h 454"/>
                <a:gd name="T70" fmla="*/ 0 w 3064"/>
                <a:gd name="T71" fmla="*/ 162 h 454"/>
                <a:gd name="T72" fmla="*/ 904 w 3064"/>
                <a:gd name="T73" fmla="*/ 162 h 454"/>
                <a:gd name="T74" fmla="*/ 904 w 3064"/>
                <a:gd name="T75" fmla="*/ 294 h 454"/>
                <a:gd name="T76" fmla="*/ 0 w 3064"/>
                <a:gd name="T77" fmla="*/ 294 h 454"/>
                <a:gd name="T78" fmla="*/ 0 w 3064"/>
                <a:gd name="T79" fmla="*/ 162 h 454"/>
                <a:gd name="T80" fmla="*/ 2344 w 3064"/>
                <a:gd name="T81" fmla="*/ 0 h 454"/>
                <a:gd name="T82" fmla="*/ 3064 w 3064"/>
                <a:gd name="T83" fmla="*/ 0 h 454"/>
                <a:gd name="T84" fmla="*/ 3064 w 3064"/>
                <a:gd name="T85" fmla="*/ 162 h 454"/>
                <a:gd name="T86" fmla="*/ 2344 w 3064"/>
                <a:gd name="T87" fmla="*/ 162 h 454"/>
                <a:gd name="T88" fmla="*/ 2344 w 3064"/>
                <a:gd name="T89" fmla="*/ 0 h 454"/>
                <a:gd name="T90" fmla="*/ 1624 w 3064"/>
                <a:gd name="T91" fmla="*/ 0 h 454"/>
                <a:gd name="T92" fmla="*/ 2344 w 3064"/>
                <a:gd name="T93" fmla="*/ 0 h 454"/>
                <a:gd name="T94" fmla="*/ 2344 w 3064"/>
                <a:gd name="T95" fmla="*/ 162 h 454"/>
                <a:gd name="T96" fmla="*/ 1624 w 3064"/>
                <a:gd name="T97" fmla="*/ 162 h 454"/>
                <a:gd name="T98" fmla="*/ 1624 w 3064"/>
                <a:gd name="T99" fmla="*/ 0 h 454"/>
                <a:gd name="T100" fmla="*/ 904 w 3064"/>
                <a:gd name="T101" fmla="*/ 0 h 454"/>
                <a:gd name="T102" fmla="*/ 1624 w 3064"/>
                <a:gd name="T103" fmla="*/ 0 h 454"/>
                <a:gd name="T104" fmla="*/ 1624 w 3064"/>
                <a:gd name="T105" fmla="*/ 162 h 454"/>
                <a:gd name="T106" fmla="*/ 904 w 3064"/>
                <a:gd name="T107" fmla="*/ 162 h 454"/>
                <a:gd name="T108" fmla="*/ 904 w 3064"/>
                <a:gd name="T109" fmla="*/ 0 h 454"/>
                <a:gd name="T110" fmla="*/ 0 w 3064"/>
                <a:gd name="T111" fmla="*/ 0 h 454"/>
                <a:gd name="T112" fmla="*/ 904 w 3064"/>
                <a:gd name="T113" fmla="*/ 0 h 454"/>
                <a:gd name="T114" fmla="*/ 904 w 3064"/>
                <a:gd name="T115" fmla="*/ 162 h 454"/>
                <a:gd name="T116" fmla="*/ 0 w 3064"/>
                <a:gd name="T117" fmla="*/ 162 h 454"/>
                <a:gd name="T118" fmla="*/ 0 w 3064"/>
                <a:gd name="T11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4" h="454">
                  <a:moveTo>
                    <a:pt x="2344" y="294"/>
                  </a:moveTo>
                  <a:lnTo>
                    <a:pt x="3064" y="294"/>
                  </a:lnTo>
                  <a:lnTo>
                    <a:pt x="3064" y="454"/>
                  </a:lnTo>
                  <a:lnTo>
                    <a:pt x="2344" y="454"/>
                  </a:lnTo>
                  <a:lnTo>
                    <a:pt x="2344" y="294"/>
                  </a:lnTo>
                  <a:close/>
                  <a:moveTo>
                    <a:pt x="1624" y="294"/>
                  </a:moveTo>
                  <a:lnTo>
                    <a:pt x="2344" y="294"/>
                  </a:lnTo>
                  <a:lnTo>
                    <a:pt x="2344" y="454"/>
                  </a:lnTo>
                  <a:lnTo>
                    <a:pt x="1624" y="454"/>
                  </a:lnTo>
                  <a:lnTo>
                    <a:pt x="1624" y="294"/>
                  </a:lnTo>
                  <a:close/>
                  <a:moveTo>
                    <a:pt x="904" y="294"/>
                  </a:moveTo>
                  <a:lnTo>
                    <a:pt x="1624" y="294"/>
                  </a:lnTo>
                  <a:lnTo>
                    <a:pt x="1624" y="454"/>
                  </a:lnTo>
                  <a:lnTo>
                    <a:pt x="904" y="454"/>
                  </a:lnTo>
                  <a:lnTo>
                    <a:pt x="904" y="294"/>
                  </a:lnTo>
                  <a:close/>
                  <a:moveTo>
                    <a:pt x="0" y="294"/>
                  </a:moveTo>
                  <a:lnTo>
                    <a:pt x="904" y="294"/>
                  </a:lnTo>
                  <a:lnTo>
                    <a:pt x="904" y="454"/>
                  </a:lnTo>
                  <a:lnTo>
                    <a:pt x="0" y="454"/>
                  </a:lnTo>
                  <a:lnTo>
                    <a:pt x="0" y="294"/>
                  </a:lnTo>
                  <a:close/>
                  <a:moveTo>
                    <a:pt x="2344" y="162"/>
                  </a:moveTo>
                  <a:lnTo>
                    <a:pt x="3064" y="162"/>
                  </a:lnTo>
                  <a:lnTo>
                    <a:pt x="3064" y="294"/>
                  </a:lnTo>
                  <a:lnTo>
                    <a:pt x="2344" y="294"/>
                  </a:lnTo>
                  <a:lnTo>
                    <a:pt x="2344" y="162"/>
                  </a:lnTo>
                  <a:close/>
                  <a:moveTo>
                    <a:pt x="1624" y="162"/>
                  </a:moveTo>
                  <a:lnTo>
                    <a:pt x="2344" y="162"/>
                  </a:lnTo>
                  <a:lnTo>
                    <a:pt x="2344" y="294"/>
                  </a:lnTo>
                  <a:lnTo>
                    <a:pt x="1624" y="294"/>
                  </a:lnTo>
                  <a:lnTo>
                    <a:pt x="1624" y="162"/>
                  </a:lnTo>
                  <a:close/>
                  <a:moveTo>
                    <a:pt x="904" y="162"/>
                  </a:moveTo>
                  <a:lnTo>
                    <a:pt x="1624" y="162"/>
                  </a:lnTo>
                  <a:lnTo>
                    <a:pt x="1624" y="294"/>
                  </a:lnTo>
                  <a:lnTo>
                    <a:pt x="904" y="294"/>
                  </a:lnTo>
                  <a:lnTo>
                    <a:pt x="904" y="162"/>
                  </a:lnTo>
                  <a:close/>
                  <a:moveTo>
                    <a:pt x="0" y="162"/>
                  </a:moveTo>
                  <a:lnTo>
                    <a:pt x="904" y="162"/>
                  </a:lnTo>
                  <a:lnTo>
                    <a:pt x="904" y="294"/>
                  </a:lnTo>
                  <a:lnTo>
                    <a:pt x="0" y="294"/>
                  </a:lnTo>
                  <a:lnTo>
                    <a:pt x="0" y="162"/>
                  </a:lnTo>
                  <a:close/>
                  <a:moveTo>
                    <a:pt x="2344" y="0"/>
                  </a:moveTo>
                  <a:lnTo>
                    <a:pt x="3064" y="0"/>
                  </a:lnTo>
                  <a:lnTo>
                    <a:pt x="3064" y="162"/>
                  </a:lnTo>
                  <a:lnTo>
                    <a:pt x="2344" y="162"/>
                  </a:lnTo>
                  <a:lnTo>
                    <a:pt x="2344" y="0"/>
                  </a:lnTo>
                  <a:close/>
                  <a:moveTo>
                    <a:pt x="1624" y="0"/>
                  </a:moveTo>
                  <a:lnTo>
                    <a:pt x="2344" y="0"/>
                  </a:lnTo>
                  <a:lnTo>
                    <a:pt x="2344" y="162"/>
                  </a:lnTo>
                  <a:lnTo>
                    <a:pt x="1624" y="162"/>
                  </a:lnTo>
                  <a:lnTo>
                    <a:pt x="1624" y="0"/>
                  </a:lnTo>
                  <a:close/>
                  <a:moveTo>
                    <a:pt x="904" y="0"/>
                  </a:moveTo>
                  <a:lnTo>
                    <a:pt x="1624" y="0"/>
                  </a:lnTo>
                  <a:lnTo>
                    <a:pt x="1624" y="162"/>
                  </a:lnTo>
                  <a:lnTo>
                    <a:pt x="904" y="162"/>
                  </a:lnTo>
                  <a:lnTo>
                    <a:pt x="904" y="0"/>
                  </a:lnTo>
                  <a:close/>
                  <a:moveTo>
                    <a:pt x="0" y="0"/>
                  </a:moveTo>
                  <a:lnTo>
                    <a:pt x="904" y="0"/>
                  </a:lnTo>
                  <a:lnTo>
                    <a:pt x="904" y="162"/>
                  </a:lnTo>
                  <a:lnTo>
                    <a:pt x="0" y="162"/>
                  </a:lnTo>
                  <a:lnTo>
                    <a:pt x="0" y="0"/>
                  </a:lnTo>
                  <a:close/>
                </a:path>
              </a:pathLst>
            </a:custGeom>
            <a:solidFill>
              <a:srgbClr val="DBF0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9" name="Line 8"/>
            <p:cNvSpPr>
              <a:spLocks noChangeShapeType="1"/>
            </p:cNvSpPr>
            <p:nvPr/>
          </p:nvSpPr>
          <p:spPr bwMode="auto">
            <a:xfrm flipV="1">
              <a:off x="3575050"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0" name="Line 9"/>
            <p:cNvSpPr>
              <a:spLocks noChangeShapeType="1"/>
            </p:cNvSpPr>
            <p:nvPr/>
          </p:nvSpPr>
          <p:spPr bwMode="auto">
            <a:xfrm flipV="1">
              <a:off x="4665540"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1" name="Line 10"/>
            <p:cNvSpPr>
              <a:spLocks noChangeShapeType="1"/>
            </p:cNvSpPr>
            <p:nvPr/>
          </p:nvSpPr>
          <p:spPr bwMode="auto">
            <a:xfrm flipV="1">
              <a:off x="5975106"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2" name="Freeform 11"/>
            <p:cNvSpPr>
              <a:spLocks/>
            </p:cNvSpPr>
            <p:nvPr/>
          </p:nvSpPr>
          <p:spPr bwMode="auto">
            <a:xfrm>
              <a:off x="3575050" y="2901950"/>
              <a:ext cx="2286000" cy="0"/>
            </a:xfrm>
            <a:custGeom>
              <a:avLst/>
              <a:gdLst>
                <a:gd name="T0" fmla="*/ 0 w 1440"/>
                <a:gd name="T1" fmla="*/ 720 w 1440"/>
                <a:gd name="T2" fmla="*/ 1440 w 1440"/>
              </a:gdLst>
              <a:ahLst/>
              <a:cxnLst>
                <a:cxn ang="0">
                  <a:pos x="T0" y="0"/>
                </a:cxn>
                <a:cxn ang="0">
                  <a:pos x="T1" y="0"/>
                </a:cxn>
                <a:cxn ang="0">
                  <a:pos x="T2" y="0"/>
                </a:cxn>
              </a:cxnLst>
              <a:rect l="0" t="0" r="r" b="b"/>
              <a:pathLst>
                <a:path w="1440">
                  <a:moveTo>
                    <a:pt x="0" y="0"/>
                  </a:moveTo>
                  <a:lnTo>
                    <a:pt x="720" y="0"/>
                  </a:lnTo>
                  <a:lnTo>
                    <a:pt x="1440"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3" name="Line 12"/>
            <p:cNvSpPr>
              <a:spLocks noChangeShapeType="1"/>
            </p:cNvSpPr>
            <p:nvPr/>
          </p:nvSpPr>
          <p:spPr bwMode="auto">
            <a:xfrm flipV="1">
              <a:off x="4718050" y="2905125"/>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4" name="Line 13"/>
            <p:cNvSpPr>
              <a:spLocks noChangeShapeType="1"/>
            </p:cNvSpPr>
            <p:nvPr/>
          </p:nvSpPr>
          <p:spPr bwMode="auto">
            <a:xfrm>
              <a:off x="5861050" y="29019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5" name="Line 14"/>
            <p:cNvSpPr>
              <a:spLocks noChangeShapeType="1"/>
            </p:cNvSpPr>
            <p:nvPr/>
          </p:nvSpPr>
          <p:spPr bwMode="auto">
            <a:xfrm flipV="1">
              <a:off x="5975106" y="2889738"/>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6" name="Freeform 15"/>
            <p:cNvSpPr>
              <a:spLocks/>
            </p:cNvSpPr>
            <p:nvPr/>
          </p:nvSpPr>
          <p:spPr bwMode="auto">
            <a:xfrm>
              <a:off x="3571875" y="3155950"/>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7" name="Line 16"/>
            <p:cNvSpPr>
              <a:spLocks noChangeShapeType="1"/>
            </p:cNvSpPr>
            <p:nvPr/>
          </p:nvSpPr>
          <p:spPr bwMode="auto">
            <a:xfrm flipV="1">
              <a:off x="4718050" y="3162300"/>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8" name="Line 17"/>
            <p:cNvSpPr>
              <a:spLocks noChangeShapeType="1"/>
            </p:cNvSpPr>
            <p:nvPr/>
          </p:nvSpPr>
          <p:spPr bwMode="auto">
            <a:xfrm>
              <a:off x="5861050" y="31559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9" name="Line 18"/>
            <p:cNvSpPr>
              <a:spLocks noChangeShapeType="1"/>
            </p:cNvSpPr>
            <p:nvPr/>
          </p:nvSpPr>
          <p:spPr bwMode="auto">
            <a:xfrm flipV="1">
              <a:off x="5975106" y="3171092"/>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0" name="Freeform 19"/>
            <p:cNvSpPr>
              <a:spLocks/>
            </p:cNvSpPr>
            <p:nvPr/>
          </p:nvSpPr>
          <p:spPr bwMode="auto">
            <a:xfrm>
              <a:off x="3571875" y="3368675"/>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1" name="Line 20"/>
            <p:cNvSpPr>
              <a:spLocks noChangeShapeType="1"/>
            </p:cNvSpPr>
            <p:nvPr/>
          </p:nvSpPr>
          <p:spPr bwMode="auto">
            <a:xfrm flipV="1">
              <a:off x="4718050" y="3371850"/>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2" name="Line 21"/>
            <p:cNvSpPr>
              <a:spLocks noChangeShapeType="1"/>
            </p:cNvSpPr>
            <p:nvPr/>
          </p:nvSpPr>
          <p:spPr bwMode="auto">
            <a:xfrm>
              <a:off x="5861050" y="3368675"/>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3" name="Line 22"/>
            <p:cNvSpPr>
              <a:spLocks noChangeShapeType="1"/>
            </p:cNvSpPr>
            <p:nvPr/>
          </p:nvSpPr>
          <p:spPr bwMode="auto">
            <a:xfrm flipV="1">
              <a:off x="5975106" y="3358662"/>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4" name="Freeform 23"/>
            <p:cNvSpPr>
              <a:spLocks/>
            </p:cNvSpPr>
            <p:nvPr/>
          </p:nvSpPr>
          <p:spPr bwMode="auto">
            <a:xfrm>
              <a:off x="3575050" y="3622675"/>
              <a:ext cx="2286000" cy="0"/>
            </a:xfrm>
            <a:custGeom>
              <a:avLst/>
              <a:gdLst>
                <a:gd name="T0" fmla="*/ 0 w 1440"/>
                <a:gd name="T1" fmla="*/ 720 w 1440"/>
                <a:gd name="T2" fmla="*/ 1440 w 1440"/>
              </a:gdLst>
              <a:ahLst/>
              <a:cxnLst>
                <a:cxn ang="0">
                  <a:pos x="T0" y="0"/>
                </a:cxn>
                <a:cxn ang="0">
                  <a:pos x="T1" y="0"/>
                </a:cxn>
                <a:cxn ang="0">
                  <a:pos x="T2" y="0"/>
                </a:cxn>
              </a:cxnLst>
              <a:rect l="0" t="0" r="r" b="b"/>
              <a:pathLst>
                <a:path w="1440">
                  <a:moveTo>
                    <a:pt x="0" y="0"/>
                  </a:moveTo>
                  <a:lnTo>
                    <a:pt x="720" y="0"/>
                  </a:lnTo>
                  <a:lnTo>
                    <a:pt x="1440"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5" name="Line 24"/>
            <p:cNvSpPr>
              <a:spLocks noChangeShapeType="1"/>
            </p:cNvSpPr>
            <p:nvPr/>
          </p:nvSpPr>
          <p:spPr bwMode="auto">
            <a:xfrm flipV="1">
              <a:off x="4718050" y="362902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6" name="Line 25"/>
            <p:cNvSpPr>
              <a:spLocks noChangeShapeType="1"/>
            </p:cNvSpPr>
            <p:nvPr/>
          </p:nvSpPr>
          <p:spPr bwMode="auto">
            <a:xfrm>
              <a:off x="5861050" y="3622675"/>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7" name="Line 26"/>
            <p:cNvSpPr>
              <a:spLocks noChangeShapeType="1"/>
            </p:cNvSpPr>
            <p:nvPr/>
          </p:nvSpPr>
          <p:spPr bwMode="auto">
            <a:xfrm flipV="1">
              <a:off x="5975106" y="364001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8" name="Freeform 27"/>
            <p:cNvSpPr>
              <a:spLocks/>
            </p:cNvSpPr>
            <p:nvPr/>
          </p:nvSpPr>
          <p:spPr bwMode="auto">
            <a:xfrm>
              <a:off x="3571875" y="3879850"/>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9" name="Line 28"/>
            <p:cNvSpPr>
              <a:spLocks noChangeShapeType="1"/>
            </p:cNvSpPr>
            <p:nvPr/>
          </p:nvSpPr>
          <p:spPr bwMode="auto">
            <a:xfrm flipV="1">
              <a:off x="4718050" y="3883025"/>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0" name="Line 29"/>
            <p:cNvSpPr>
              <a:spLocks noChangeShapeType="1"/>
            </p:cNvSpPr>
            <p:nvPr/>
          </p:nvSpPr>
          <p:spPr bwMode="auto">
            <a:xfrm>
              <a:off x="5861050" y="38798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1" name="Line 30"/>
            <p:cNvSpPr>
              <a:spLocks noChangeShapeType="1"/>
            </p:cNvSpPr>
            <p:nvPr/>
          </p:nvSpPr>
          <p:spPr bwMode="auto">
            <a:xfrm flipV="1">
              <a:off x="5975106" y="3874477"/>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2" name="Line 31"/>
            <p:cNvSpPr>
              <a:spLocks noChangeShapeType="1"/>
            </p:cNvSpPr>
            <p:nvPr/>
          </p:nvSpPr>
          <p:spPr bwMode="auto">
            <a:xfrm>
              <a:off x="3571875" y="4089400"/>
              <a:ext cx="1146175"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3" name="Line 32"/>
            <p:cNvSpPr>
              <a:spLocks noChangeShapeType="1"/>
            </p:cNvSpPr>
            <p:nvPr/>
          </p:nvSpPr>
          <p:spPr bwMode="auto">
            <a:xfrm flipV="1">
              <a:off x="3575050" y="4092575"/>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4" name="Line 33"/>
            <p:cNvSpPr>
              <a:spLocks noChangeShapeType="1"/>
            </p:cNvSpPr>
            <p:nvPr/>
          </p:nvSpPr>
          <p:spPr bwMode="auto">
            <a:xfrm>
              <a:off x="4718050" y="408940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5" name="Line 34"/>
            <p:cNvSpPr>
              <a:spLocks noChangeShapeType="1"/>
            </p:cNvSpPr>
            <p:nvPr/>
          </p:nvSpPr>
          <p:spPr bwMode="auto">
            <a:xfrm flipV="1">
              <a:off x="4718050" y="4092575"/>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6" name="Line 35"/>
            <p:cNvSpPr>
              <a:spLocks noChangeShapeType="1"/>
            </p:cNvSpPr>
            <p:nvPr/>
          </p:nvSpPr>
          <p:spPr bwMode="auto">
            <a:xfrm>
              <a:off x="5861050" y="408940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7" name="Line 36"/>
            <p:cNvSpPr>
              <a:spLocks noChangeShapeType="1"/>
            </p:cNvSpPr>
            <p:nvPr/>
          </p:nvSpPr>
          <p:spPr bwMode="auto">
            <a:xfrm flipV="1">
              <a:off x="5975106" y="4062046"/>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8" name="Line 37"/>
            <p:cNvSpPr>
              <a:spLocks noChangeShapeType="1"/>
            </p:cNvSpPr>
            <p:nvPr/>
          </p:nvSpPr>
          <p:spPr bwMode="auto">
            <a:xfrm>
              <a:off x="2139950" y="2901950"/>
              <a:ext cx="14351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9" name="Line 38"/>
            <p:cNvSpPr>
              <a:spLocks noChangeShapeType="1"/>
            </p:cNvSpPr>
            <p:nvPr/>
          </p:nvSpPr>
          <p:spPr bwMode="auto">
            <a:xfrm flipV="1">
              <a:off x="3575050" y="2905125"/>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0" name="Line 39"/>
            <p:cNvSpPr>
              <a:spLocks noChangeShapeType="1"/>
            </p:cNvSpPr>
            <p:nvPr/>
          </p:nvSpPr>
          <p:spPr bwMode="auto">
            <a:xfrm flipV="1">
              <a:off x="3575050" y="3162300"/>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1" name="Line 40"/>
            <p:cNvSpPr>
              <a:spLocks noChangeShapeType="1"/>
            </p:cNvSpPr>
            <p:nvPr/>
          </p:nvSpPr>
          <p:spPr bwMode="auto">
            <a:xfrm flipV="1">
              <a:off x="3575050" y="3371850"/>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2" name="Line 41"/>
            <p:cNvSpPr>
              <a:spLocks noChangeShapeType="1"/>
            </p:cNvSpPr>
            <p:nvPr/>
          </p:nvSpPr>
          <p:spPr bwMode="auto">
            <a:xfrm flipV="1">
              <a:off x="3575050" y="3883025"/>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3" name="Line 42"/>
            <p:cNvSpPr>
              <a:spLocks noChangeShapeType="1"/>
            </p:cNvSpPr>
            <p:nvPr/>
          </p:nvSpPr>
          <p:spPr bwMode="auto">
            <a:xfrm>
              <a:off x="2139950" y="3622675"/>
              <a:ext cx="14351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4" name="Line 43"/>
            <p:cNvSpPr>
              <a:spLocks noChangeShapeType="1"/>
            </p:cNvSpPr>
            <p:nvPr/>
          </p:nvSpPr>
          <p:spPr bwMode="auto">
            <a:xfrm flipV="1">
              <a:off x="3575050" y="362902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5" name="Rectangle 44"/>
            <p:cNvSpPr>
              <a:spLocks noChangeArrowheads="1"/>
            </p:cNvSpPr>
            <p:nvPr/>
          </p:nvSpPr>
          <p:spPr bwMode="auto">
            <a:xfrm>
              <a:off x="3729210" y="2671354"/>
              <a:ext cx="7009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Country</a:t>
              </a:r>
              <a:endParaRPr lang="en-US" dirty="0">
                <a:solidFill>
                  <a:srgbClr val="000000"/>
                </a:solidFill>
                <a:latin typeface="Arial" pitchFamily="34" charset="0"/>
                <a:cs typeface="Arial" pitchFamily="34" charset="0"/>
              </a:endParaRPr>
            </a:p>
          </p:txBody>
        </p:sp>
        <p:sp>
          <p:nvSpPr>
            <p:cNvPr id="47" name="Rectangle 46"/>
            <p:cNvSpPr>
              <a:spLocks noChangeArrowheads="1"/>
            </p:cNvSpPr>
            <p:nvPr/>
          </p:nvSpPr>
          <p:spPr bwMode="auto">
            <a:xfrm>
              <a:off x="5133975" y="2565400"/>
              <a:ext cx="42504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Wheat</a:t>
              </a:r>
              <a:endParaRPr lang="en-US" dirty="0">
                <a:solidFill>
                  <a:srgbClr val="000000"/>
                </a:solidFill>
                <a:latin typeface="Arial" pitchFamily="34" charset="0"/>
                <a:cs typeface="Arial" pitchFamily="34" charset="0"/>
              </a:endParaRPr>
            </a:p>
          </p:txBody>
        </p:sp>
        <p:sp>
          <p:nvSpPr>
            <p:cNvPr id="48" name="Rectangle 47"/>
            <p:cNvSpPr>
              <a:spLocks noChangeArrowheads="1"/>
            </p:cNvSpPr>
            <p:nvPr/>
          </p:nvSpPr>
          <p:spPr bwMode="auto">
            <a:xfrm>
              <a:off x="4712311" y="2702169"/>
              <a:ext cx="1212158"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(billions of bushels)</a:t>
              </a:r>
              <a:endParaRPr lang="en-US" dirty="0">
                <a:solidFill>
                  <a:srgbClr val="000000"/>
                </a:solidFill>
                <a:latin typeface="Arial" pitchFamily="34" charset="0"/>
                <a:cs typeface="Arial" pitchFamily="34" charset="0"/>
              </a:endParaRPr>
            </a:p>
          </p:txBody>
        </p:sp>
        <p:sp>
          <p:nvSpPr>
            <p:cNvPr id="49" name="Rectangle 48"/>
            <p:cNvSpPr>
              <a:spLocks noChangeArrowheads="1"/>
            </p:cNvSpPr>
            <p:nvPr/>
          </p:nvSpPr>
          <p:spPr bwMode="auto">
            <a:xfrm>
              <a:off x="6257925" y="2565400"/>
              <a:ext cx="8658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a:t>
              </a:r>
              <a:endParaRPr lang="en-US" dirty="0">
                <a:solidFill>
                  <a:srgbClr val="000000"/>
                </a:solidFill>
                <a:latin typeface="Arial" pitchFamily="34" charset="0"/>
                <a:cs typeface="Arial" pitchFamily="34" charset="0"/>
              </a:endParaRPr>
            </a:p>
          </p:txBody>
        </p:sp>
        <p:sp>
          <p:nvSpPr>
            <p:cNvPr id="50" name="Rectangle 49"/>
            <p:cNvSpPr>
              <a:spLocks noChangeArrowheads="1"/>
            </p:cNvSpPr>
            <p:nvPr/>
          </p:nvSpPr>
          <p:spPr bwMode="auto">
            <a:xfrm>
              <a:off x="6305550" y="2565400"/>
              <a:ext cx="43291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-shirts</a:t>
              </a:r>
              <a:endParaRPr lang="en-US" dirty="0">
                <a:solidFill>
                  <a:srgbClr val="000000"/>
                </a:solidFill>
                <a:latin typeface="Arial" pitchFamily="34" charset="0"/>
                <a:cs typeface="Arial" pitchFamily="34" charset="0"/>
              </a:endParaRPr>
            </a:p>
          </p:txBody>
        </p:sp>
        <p:sp>
          <p:nvSpPr>
            <p:cNvPr id="51" name="Rectangle 50"/>
            <p:cNvSpPr>
              <a:spLocks noChangeArrowheads="1"/>
            </p:cNvSpPr>
            <p:nvPr/>
          </p:nvSpPr>
          <p:spPr bwMode="auto">
            <a:xfrm>
              <a:off x="6255727" y="2702169"/>
              <a:ext cx="527368"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(billions)</a:t>
              </a:r>
              <a:endParaRPr lang="en-US" dirty="0">
                <a:solidFill>
                  <a:srgbClr val="000000"/>
                </a:solidFill>
                <a:latin typeface="Arial" pitchFamily="34" charset="0"/>
                <a:cs typeface="Arial" pitchFamily="34" charset="0"/>
              </a:endParaRPr>
            </a:p>
          </p:txBody>
        </p:sp>
        <p:sp>
          <p:nvSpPr>
            <p:cNvPr id="52" name="Rectangle 51"/>
            <p:cNvSpPr>
              <a:spLocks noChangeArrowheads="1"/>
            </p:cNvSpPr>
            <p:nvPr/>
          </p:nvSpPr>
          <p:spPr bwMode="auto">
            <a:xfrm>
              <a:off x="3784600" y="2943225"/>
              <a:ext cx="8500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United States</a:t>
              </a:r>
              <a:endParaRPr lang="en-US" dirty="0">
                <a:solidFill>
                  <a:srgbClr val="000000"/>
                </a:solidFill>
                <a:latin typeface="Arial" pitchFamily="34" charset="0"/>
                <a:cs typeface="Arial" pitchFamily="34" charset="0"/>
              </a:endParaRPr>
            </a:p>
          </p:txBody>
        </p:sp>
        <p:sp>
          <p:nvSpPr>
            <p:cNvPr id="55" name="Rectangle 54"/>
            <p:cNvSpPr>
              <a:spLocks noChangeArrowheads="1"/>
            </p:cNvSpPr>
            <p:nvPr/>
          </p:nvSpPr>
          <p:spPr bwMode="auto">
            <a:xfrm>
              <a:off x="5270311" y="2932611"/>
              <a:ext cx="15742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26</a:t>
              </a:r>
              <a:endParaRPr lang="en-US" dirty="0">
                <a:solidFill>
                  <a:srgbClr val="000000"/>
                </a:solidFill>
                <a:latin typeface="Arial" pitchFamily="34" charset="0"/>
                <a:cs typeface="Arial" pitchFamily="34" charset="0"/>
              </a:endParaRPr>
            </a:p>
          </p:txBody>
        </p:sp>
        <p:sp>
          <p:nvSpPr>
            <p:cNvPr id="56" name="Rectangle 55"/>
            <p:cNvSpPr>
              <a:spLocks noChangeArrowheads="1"/>
            </p:cNvSpPr>
            <p:nvPr/>
          </p:nvSpPr>
          <p:spPr bwMode="auto">
            <a:xfrm>
              <a:off x="6445250" y="29432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1</a:t>
              </a:r>
              <a:endParaRPr lang="en-US" dirty="0">
                <a:solidFill>
                  <a:srgbClr val="000000"/>
                </a:solidFill>
                <a:latin typeface="Arial" pitchFamily="34" charset="0"/>
                <a:cs typeface="Arial" pitchFamily="34" charset="0"/>
              </a:endParaRPr>
            </a:p>
          </p:txBody>
        </p:sp>
        <p:sp>
          <p:nvSpPr>
            <p:cNvPr id="57" name="Rectangle 56"/>
            <p:cNvSpPr>
              <a:spLocks noChangeArrowheads="1"/>
            </p:cNvSpPr>
            <p:nvPr/>
          </p:nvSpPr>
          <p:spPr bwMode="auto">
            <a:xfrm>
              <a:off x="2186720" y="3217985"/>
              <a:ext cx="136958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Without specialization</a:t>
              </a:r>
              <a:endParaRPr lang="en-US" dirty="0">
                <a:solidFill>
                  <a:srgbClr val="000000"/>
                </a:solidFill>
                <a:latin typeface="Arial" pitchFamily="34" charset="0"/>
                <a:cs typeface="Arial" pitchFamily="34" charset="0"/>
              </a:endParaRPr>
            </a:p>
          </p:txBody>
        </p:sp>
        <p:sp>
          <p:nvSpPr>
            <p:cNvPr id="59" name="Rectangle 58"/>
            <p:cNvSpPr>
              <a:spLocks noChangeArrowheads="1"/>
            </p:cNvSpPr>
            <p:nvPr/>
          </p:nvSpPr>
          <p:spPr bwMode="auto">
            <a:xfrm>
              <a:off x="3824240" y="3200400"/>
              <a:ext cx="747760"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Bangladesh</a:t>
              </a:r>
              <a:endParaRPr lang="en-US" dirty="0">
                <a:solidFill>
                  <a:srgbClr val="000000"/>
                </a:solidFill>
                <a:latin typeface="Arial" pitchFamily="34" charset="0"/>
                <a:cs typeface="Arial" pitchFamily="34" charset="0"/>
              </a:endParaRPr>
            </a:p>
          </p:txBody>
        </p:sp>
        <p:sp>
          <p:nvSpPr>
            <p:cNvPr id="61" name="Rectangle 60"/>
            <p:cNvSpPr>
              <a:spLocks noChangeArrowheads="1"/>
            </p:cNvSpPr>
            <p:nvPr/>
          </p:nvSpPr>
          <p:spPr bwMode="auto">
            <a:xfrm>
              <a:off x="5270311" y="3193869"/>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Arial" pitchFamily="34" charset="0"/>
                  <a:cs typeface="Arial" pitchFamily="34" charset="0"/>
                </a:rPr>
                <a:t>3</a:t>
              </a:r>
            </a:p>
          </p:txBody>
        </p:sp>
        <p:sp>
          <p:nvSpPr>
            <p:cNvPr id="63" name="Rectangle 62"/>
            <p:cNvSpPr>
              <a:spLocks noChangeArrowheads="1"/>
            </p:cNvSpPr>
            <p:nvPr/>
          </p:nvSpPr>
          <p:spPr bwMode="auto">
            <a:xfrm>
              <a:off x="6391275" y="3200400"/>
              <a:ext cx="196779"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0.5</a:t>
              </a:r>
              <a:endParaRPr lang="en-US" dirty="0">
                <a:solidFill>
                  <a:srgbClr val="000000"/>
                </a:solidFill>
                <a:latin typeface="Arial" pitchFamily="34" charset="0"/>
                <a:cs typeface="Arial" pitchFamily="34" charset="0"/>
              </a:endParaRPr>
            </a:p>
          </p:txBody>
        </p:sp>
        <p:sp>
          <p:nvSpPr>
            <p:cNvPr id="64" name="Rectangle 63"/>
            <p:cNvSpPr>
              <a:spLocks noChangeArrowheads="1"/>
            </p:cNvSpPr>
            <p:nvPr/>
          </p:nvSpPr>
          <p:spPr bwMode="auto">
            <a:xfrm>
              <a:off x="4032250" y="3406775"/>
              <a:ext cx="32795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Total</a:t>
              </a:r>
              <a:endParaRPr lang="en-US" dirty="0">
                <a:solidFill>
                  <a:srgbClr val="000000"/>
                </a:solidFill>
                <a:latin typeface="Arial" pitchFamily="34" charset="0"/>
                <a:cs typeface="Arial" pitchFamily="34" charset="0"/>
              </a:endParaRPr>
            </a:p>
          </p:txBody>
        </p:sp>
        <p:sp>
          <p:nvSpPr>
            <p:cNvPr id="69" name="Rectangle 68"/>
            <p:cNvSpPr>
              <a:spLocks noChangeArrowheads="1"/>
            </p:cNvSpPr>
            <p:nvPr/>
          </p:nvSpPr>
          <p:spPr bwMode="auto">
            <a:xfrm>
              <a:off x="6394450" y="3406775"/>
              <a:ext cx="196779"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1.5</a:t>
              </a:r>
              <a:endParaRPr lang="en-US" dirty="0">
                <a:solidFill>
                  <a:srgbClr val="000000"/>
                </a:solidFill>
                <a:latin typeface="Arial" pitchFamily="34" charset="0"/>
                <a:cs typeface="Arial" pitchFamily="34" charset="0"/>
              </a:endParaRPr>
            </a:p>
          </p:txBody>
        </p:sp>
        <p:sp>
          <p:nvSpPr>
            <p:cNvPr id="70" name="Rectangle 69"/>
            <p:cNvSpPr>
              <a:spLocks noChangeArrowheads="1"/>
            </p:cNvSpPr>
            <p:nvPr/>
          </p:nvSpPr>
          <p:spPr bwMode="auto">
            <a:xfrm>
              <a:off x="3776907" y="3667125"/>
              <a:ext cx="8500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United States</a:t>
              </a:r>
              <a:endParaRPr lang="en-US" dirty="0">
                <a:solidFill>
                  <a:srgbClr val="000000"/>
                </a:solidFill>
                <a:latin typeface="Arial" pitchFamily="34" charset="0"/>
                <a:cs typeface="Arial" pitchFamily="34" charset="0"/>
              </a:endParaRPr>
            </a:p>
          </p:txBody>
        </p:sp>
        <p:sp>
          <p:nvSpPr>
            <p:cNvPr id="74" name="Rectangle 73"/>
            <p:cNvSpPr>
              <a:spLocks noChangeArrowheads="1"/>
            </p:cNvSpPr>
            <p:nvPr/>
          </p:nvSpPr>
          <p:spPr bwMode="auto">
            <a:xfrm>
              <a:off x="6445250" y="36671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a:t>
              </a:r>
              <a:endParaRPr lang="en-US" dirty="0">
                <a:solidFill>
                  <a:srgbClr val="000000"/>
                </a:solidFill>
                <a:latin typeface="Arial" pitchFamily="34" charset="0"/>
                <a:cs typeface="Arial" pitchFamily="34" charset="0"/>
              </a:endParaRPr>
            </a:p>
          </p:txBody>
        </p:sp>
        <p:sp>
          <p:nvSpPr>
            <p:cNvPr id="75" name="Rectangle 74"/>
            <p:cNvSpPr>
              <a:spLocks noChangeArrowheads="1"/>
            </p:cNvSpPr>
            <p:nvPr/>
          </p:nvSpPr>
          <p:spPr bwMode="auto">
            <a:xfrm>
              <a:off x="2236269" y="3921369"/>
              <a:ext cx="117280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With specialization</a:t>
              </a:r>
              <a:endParaRPr lang="en-US" dirty="0">
                <a:solidFill>
                  <a:srgbClr val="000000"/>
                </a:solidFill>
                <a:latin typeface="Arial" pitchFamily="34" charset="0"/>
                <a:cs typeface="Arial" pitchFamily="34" charset="0"/>
              </a:endParaRPr>
            </a:p>
          </p:txBody>
        </p:sp>
        <p:sp>
          <p:nvSpPr>
            <p:cNvPr id="77" name="Rectangle 76"/>
            <p:cNvSpPr>
              <a:spLocks noChangeArrowheads="1"/>
            </p:cNvSpPr>
            <p:nvPr/>
          </p:nvSpPr>
          <p:spPr bwMode="auto">
            <a:xfrm>
              <a:off x="3775980" y="3921126"/>
              <a:ext cx="842790"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Bangladesh</a:t>
              </a:r>
              <a:endParaRPr lang="en-US" dirty="0">
                <a:solidFill>
                  <a:srgbClr val="000000"/>
                </a:solidFill>
                <a:latin typeface="Arial" pitchFamily="34" charset="0"/>
                <a:cs typeface="Arial" pitchFamily="34" charset="0"/>
              </a:endParaRPr>
            </a:p>
          </p:txBody>
        </p:sp>
        <p:sp>
          <p:nvSpPr>
            <p:cNvPr id="79" name="Rectangle 78"/>
            <p:cNvSpPr>
              <a:spLocks noChangeArrowheads="1"/>
            </p:cNvSpPr>
            <p:nvPr/>
          </p:nvSpPr>
          <p:spPr bwMode="auto">
            <a:xfrm>
              <a:off x="5318471" y="3874477"/>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a:t>
              </a:r>
              <a:endParaRPr lang="en-US" dirty="0">
                <a:solidFill>
                  <a:srgbClr val="000000"/>
                </a:solidFill>
                <a:latin typeface="Arial" pitchFamily="34" charset="0"/>
                <a:cs typeface="Arial" pitchFamily="34" charset="0"/>
              </a:endParaRPr>
            </a:p>
          </p:txBody>
        </p:sp>
        <p:sp>
          <p:nvSpPr>
            <p:cNvPr id="80" name="Rectangle 79"/>
            <p:cNvSpPr>
              <a:spLocks noChangeArrowheads="1"/>
            </p:cNvSpPr>
            <p:nvPr/>
          </p:nvSpPr>
          <p:spPr bwMode="auto">
            <a:xfrm>
              <a:off x="6391275" y="39211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2</a:t>
              </a:r>
              <a:endParaRPr lang="en-US" dirty="0">
                <a:solidFill>
                  <a:srgbClr val="000000"/>
                </a:solidFill>
                <a:latin typeface="Arial" pitchFamily="34" charset="0"/>
                <a:cs typeface="Arial" pitchFamily="34" charset="0"/>
              </a:endParaRPr>
            </a:p>
          </p:txBody>
        </p:sp>
        <p:sp>
          <p:nvSpPr>
            <p:cNvPr id="81" name="Rectangle 80"/>
            <p:cNvSpPr>
              <a:spLocks noChangeArrowheads="1"/>
            </p:cNvSpPr>
            <p:nvPr/>
          </p:nvSpPr>
          <p:spPr bwMode="auto">
            <a:xfrm>
              <a:off x="3980986" y="4182216"/>
              <a:ext cx="32795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Total</a:t>
              </a:r>
              <a:endParaRPr lang="en-US" dirty="0">
                <a:solidFill>
                  <a:srgbClr val="000000"/>
                </a:solidFill>
                <a:latin typeface="Arial" pitchFamily="34" charset="0"/>
                <a:cs typeface="Arial" pitchFamily="34" charset="0"/>
              </a:endParaRPr>
            </a:p>
          </p:txBody>
        </p:sp>
        <p:sp>
          <p:nvSpPr>
            <p:cNvPr id="86" name="Rectangle 85"/>
            <p:cNvSpPr>
              <a:spLocks noChangeArrowheads="1"/>
            </p:cNvSpPr>
            <p:nvPr/>
          </p:nvSpPr>
          <p:spPr bwMode="auto">
            <a:xfrm>
              <a:off x="6395629" y="417194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2</a:t>
              </a:r>
              <a:endParaRPr lang="en-US" dirty="0">
                <a:solidFill>
                  <a:srgbClr val="000000"/>
                </a:solidFill>
                <a:latin typeface="Arial" pitchFamily="34" charset="0"/>
                <a:cs typeface="Arial" pitchFamily="34" charset="0"/>
              </a:endParaRPr>
            </a:p>
          </p:txBody>
        </p:sp>
      </p:grpSp>
      <p:sp>
        <p:nvSpPr>
          <p:cNvPr id="76" name="Rectangle 75"/>
          <p:cNvSpPr>
            <a:spLocks noChangeArrowheads="1"/>
          </p:cNvSpPr>
          <p:nvPr/>
        </p:nvSpPr>
        <p:spPr bwMode="auto">
          <a:xfrm>
            <a:off x="6685378" y="3672940"/>
            <a:ext cx="256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57 Cn" charset="0"/>
                <a:cs typeface="Arial" pitchFamily="34" charset="0"/>
              </a:rPr>
              <a:t>29</a:t>
            </a:r>
            <a:endParaRPr lang="en-US" b="1" dirty="0">
              <a:solidFill>
                <a:srgbClr val="000000"/>
              </a:solidFill>
              <a:latin typeface="Arial" pitchFamily="34" charset="0"/>
              <a:cs typeface="Arial" pitchFamily="34" charset="0"/>
            </a:endParaRPr>
          </a:p>
        </p:txBody>
      </p:sp>
      <p:sp>
        <p:nvSpPr>
          <p:cNvPr id="78" name="Rectangle 77"/>
          <p:cNvSpPr>
            <a:spLocks noChangeArrowheads="1"/>
          </p:cNvSpPr>
          <p:nvPr/>
        </p:nvSpPr>
        <p:spPr bwMode="auto">
          <a:xfrm>
            <a:off x="6718331" y="4049209"/>
            <a:ext cx="2567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30</a:t>
            </a:r>
            <a:endParaRPr lang="en-US" dirty="0">
              <a:solidFill>
                <a:srgbClr val="000000"/>
              </a:solidFill>
              <a:latin typeface="Arial" pitchFamily="34" charset="0"/>
              <a:cs typeface="Arial" pitchFamily="34" charset="0"/>
            </a:endParaRPr>
          </a:p>
        </p:txBody>
      </p:sp>
      <p:sp>
        <p:nvSpPr>
          <p:cNvPr id="82" name="Rectangle 81"/>
          <p:cNvSpPr>
            <a:spLocks noChangeArrowheads="1"/>
          </p:cNvSpPr>
          <p:nvPr/>
        </p:nvSpPr>
        <p:spPr bwMode="auto">
          <a:xfrm>
            <a:off x="6755711" y="4908204"/>
            <a:ext cx="2567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57 Cn" charset="0"/>
                <a:cs typeface="Arial" pitchFamily="34" charset="0"/>
              </a:rPr>
              <a:t>30</a:t>
            </a:r>
            <a:endParaRPr lang="en-US" b="1" dirty="0">
              <a:solidFill>
                <a:srgbClr val="000000"/>
              </a:solidFill>
              <a:latin typeface="Arial" pitchFamily="34" charset="0"/>
              <a:cs typeface="Arial" pitchFamily="34" charset="0"/>
            </a:endParaRPr>
          </a:p>
        </p:txBody>
      </p:sp>
      <p:sp>
        <p:nvSpPr>
          <p:cNvPr id="72" name="Rectangle 71"/>
          <p:cNvSpPr/>
          <p:nvPr/>
        </p:nvSpPr>
        <p:spPr>
          <a:xfrm>
            <a:off x="4104087" y="4031859"/>
            <a:ext cx="5549818" cy="407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73" name="Rectangle 72"/>
          <p:cNvSpPr/>
          <p:nvPr/>
        </p:nvSpPr>
        <p:spPr>
          <a:xfrm>
            <a:off x="4104087" y="4441032"/>
            <a:ext cx="5549818" cy="410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3" name="Rectangle 82"/>
          <p:cNvSpPr/>
          <p:nvPr/>
        </p:nvSpPr>
        <p:spPr>
          <a:xfrm>
            <a:off x="1729105" y="4029101"/>
            <a:ext cx="2374982" cy="1152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5" name="Rectangle 84"/>
          <p:cNvSpPr/>
          <p:nvPr/>
        </p:nvSpPr>
        <p:spPr>
          <a:xfrm>
            <a:off x="4094887" y="4851640"/>
            <a:ext cx="5549818" cy="375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4" name="Content Placeholder 2"/>
          <p:cNvSpPr txBox="1">
            <a:spLocks/>
          </p:cNvSpPr>
          <p:nvPr/>
        </p:nvSpPr>
        <p:spPr>
          <a:xfrm>
            <a:off x="815788" y="5610627"/>
            <a:ext cx="9547412" cy="1054825"/>
          </a:xfrm>
          <a:prstGeom prst="rect">
            <a:avLst/>
          </a:prstGeom>
        </p:spPr>
        <p:txBody>
          <a:bodyPr>
            <a:noAutofit/>
          </a:bodyPr>
          <a:lst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a:lstStyle>
          <a:p>
            <a:pPr marL="0" indent="0"/>
            <a:r>
              <a:rPr lang="en-US" sz="2200" i="0" kern="0" dirty="0" smtClean="0"/>
              <a:t>With specialization, more of everything is produced because the producers with the lowest costs produce each good.  These are the gains from specialization and trade.  </a:t>
            </a:r>
            <a:endParaRPr lang="en-US" sz="2200" i="0" kern="0" dirty="0"/>
          </a:p>
        </p:txBody>
      </p:sp>
    </p:spTree>
    <p:extLst>
      <p:ext uri="{BB962C8B-B14F-4D97-AF65-F5344CB8AC3E}">
        <p14:creationId xmlns:p14="http://schemas.microsoft.com/office/powerpoint/2010/main" val="385422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subTnLst>
                                    <p:set>
                                      <p:cBhvr override="childStyle">
                                        <p:cTn dur="1" fill="hold" display="0" masterRel="nextClick" afterEffect="1"/>
                                        <p:tgtEl>
                                          <p:spTgt spid="8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83" grpId="0" animBg="1"/>
      <p:bldP spid="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Gains from Trade</a:t>
            </a:r>
          </a:p>
        </p:txBody>
      </p:sp>
      <p:sp>
        <p:nvSpPr>
          <p:cNvPr id="176" name="Content Placeholder 2"/>
          <p:cNvSpPr>
            <a:spLocks noGrp="1"/>
          </p:cNvSpPr>
          <p:nvPr>
            <p:ph idx="1"/>
          </p:nvPr>
        </p:nvSpPr>
        <p:spPr>
          <a:xfrm>
            <a:off x="494581" y="914401"/>
            <a:ext cx="9716219" cy="5407151"/>
          </a:xfrm>
        </p:spPr>
        <p:txBody>
          <a:bodyPr>
            <a:normAutofit/>
          </a:bodyPr>
          <a:lstStyle/>
          <a:p>
            <a:pPr marL="0" indent="0"/>
            <a:r>
              <a:rPr lang="en-US" sz="2400" dirty="0">
                <a:latin typeface="+mn-lt"/>
              </a:rPr>
              <a:t>The improvement in outcomes that occurs when specialized producers exchange goods and services is called the </a:t>
            </a:r>
            <a:r>
              <a:rPr lang="en-US" sz="2400" dirty="0">
                <a:solidFill>
                  <a:srgbClr val="9D0505"/>
                </a:solidFill>
                <a:latin typeface="+mn-lt"/>
              </a:rPr>
              <a:t>gains from trade</a:t>
            </a:r>
            <a:r>
              <a:rPr lang="en-US" sz="2400" dirty="0">
                <a:latin typeface="+mn-lt"/>
              </a:rPr>
              <a:t>.</a:t>
            </a:r>
          </a:p>
        </p:txBody>
      </p:sp>
      <p:sp>
        <p:nvSpPr>
          <p:cNvPr id="7" name="Rectangle 5"/>
          <p:cNvSpPr>
            <a:spLocks noChangeArrowheads="1"/>
          </p:cNvSpPr>
          <p:nvPr/>
        </p:nvSpPr>
        <p:spPr bwMode="auto">
          <a:xfrm>
            <a:off x="3048000" y="5701844"/>
            <a:ext cx="16764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Billions of T-shirts</a:t>
            </a:r>
            <a:endParaRPr lang="en-US" sz="4000" dirty="0">
              <a:latin typeface="Arial" pitchFamily="34" charset="0"/>
              <a:cs typeface="Arial" pitchFamily="34" charset="0"/>
            </a:endParaRPr>
          </a:p>
        </p:txBody>
      </p:sp>
      <p:sp>
        <p:nvSpPr>
          <p:cNvPr id="33" name="Rectangle 31"/>
          <p:cNvSpPr>
            <a:spLocks noChangeArrowheads="1"/>
          </p:cNvSpPr>
          <p:nvPr/>
        </p:nvSpPr>
        <p:spPr bwMode="auto">
          <a:xfrm>
            <a:off x="2639608" y="2209800"/>
            <a:ext cx="26943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United States’ gains from trade</a:t>
            </a:r>
            <a:endParaRPr lang="en-US" sz="1400" dirty="0">
              <a:latin typeface="Arial" pitchFamily="34" charset="0"/>
              <a:cs typeface="Arial" pitchFamily="34" charset="0"/>
            </a:endParaRPr>
          </a:p>
        </p:txBody>
      </p:sp>
      <p:sp>
        <p:nvSpPr>
          <p:cNvPr id="34" name="Rectangle 32"/>
          <p:cNvSpPr>
            <a:spLocks noChangeArrowheads="1"/>
          </p:cNvSpPr>
          <p:nvPr/>
        </p:nvSpPr>
        <p:spPr bwMode="auto">
          <a:xfrm>
            <a:off x="7069227" y="2209800"/>
            <a:ext cx="26078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b="1" dirty="0">
                <a:solidFill>
                  <a:srgbClr val="000000"/>
                </a:solidFill>
                <a:latin typeface="Univers LT Std 47 Cn Lt" charset="0"/>
                <a:cs typeface="Arial" pitchFamily="34" charset="0"/>
              </a:rPr>
              <a:t>Bangladesh’s gains from trade</a:t>
            </a:r>
            <a:endParaRPr lang="en-US" sz="1400" dirty="0">
              <a:latin typeface="Arial" pitchFamily="34" charset="0"/>
              <a:cs typeface="Arial" pitchFamily="34" charset="0"/>
            </a:endParaRPr>
          </a:p>
        </p:txBody>
      </p:sp>
      <p:sp>
        <p:nvSpPr>
          <p:cNvPr id="43" name="Freeform 41"/>
          <p:cNvSpPr>
            <a:spLocks/>
          </p:cNvSpPr>
          <p:nvPr/>
        </p:nvSpPr>
        <p:spPr bwMode="auto">
          <a:xfrm>
            <a:off x="6477001" y="2438400"/>
            <a:ext cx="2913909" cy="2971800"/>
          </a:xfrm>
          <a:custGeom>
            <a:avLst/>
            <a:gdLst>
              <a:gd name="T0" fmla="*/ 1304 w 1304"/>
              <a:gd name="T1" fmla="*/ 1302 h 1302"/>
              <a:gd name="T2" fmla="*/ 0 w 1304"/>
              <a:gd name="T3" fmla="*/ 1302 h 1302"/>
              <a:gd name="T4" fmla="*/ 0 w 1304"/>
              <a:gd name="T5" fmla="*/ 0 h 1302"/>
            </a:gdLst>
            <a:ahLst/>
            <a:cxnLst>
              <a:cxn ang="0">
                <a:pos x="T0" y="T1"/>
              </a:cxn>
              <a:cxn ang="0">
                <a:pos x="T2" y="T3"/>
              </a:cxn>
              <a:cxn ang="0">
                <a:pos x="T4" y="T5"/>
              </a:cxn>
            </a:cxnLst>
            <a:rect l="0" t="0" r="r" b="b"/>
            <a:pathLst>
              <a:path w="1304" h="1302">
                <a:moveTo>
                  <a:pt x="1304" y="1302"/>
                </a:moveTo>
                <a:lnTo>
                  <a:pt x="0" y="1302"/>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4" name="Rectangle 42"/>
          <p:cNvSpPr>
            <a:spLocks noChangeArrowheads="1"/>
          </p:cNvSpPr>
          <p:nvPr/>
        </p:nvSpPr>
        <p:spPr bwMode="auto">
          <a:xfrm>
            <a:off x="6301414" y="24384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45" name="Rectangle 43"/>
          <p:cNvSpPr>
            <a:spLocks noChangeArrowheads="1"/>
          </p:cNvSpPr>
          <p:nvPr/>
        </p:nvSpPr>
        <p:spPr bwMode="auto">
          <a:xfrm>
            <a:off x="9231116" y="5128688"/>
            <a:ext cx="3494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PPF</a:t>
            </a:r>
            <a:endParaRPr lang="en-US" sz="1400" dirty="0">
              <a:latin typeface="Arial" pitchFamily="34" charset="0"/>
              <a:cs typeface="Arial" pitchFamily="34" charset="0"/>
            </a:endParaRPr>
          </a:p>
        </p:txBody>
      </p:sp>
      <p:sp>
        <p:nvSpPr>
          <p:cNvPr id="46" name="Rectangle 44"/>
          <p:cNvSpPr>
            <a:spLocks noChangeArrowheads="1"/>
          </p:cNvSpPr>
          <p:nvPr/>
        </p:nvSpPr>
        <p:spPr bwMode="auto">
          <a:xfrm>
            <a:off x="6301414" y="388620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47" name="Rectangle 45"/>
          <p:cNvSpPr>
            <a:spLocks noChangeArrowheads="1"/>
          </p:cNvSpPr>
          <p:nvPr/>
        </p:nvSpPr>
        <p:spPr bwMode="auto">
          <a:xfrm>
            <a:off x="6335083"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48" name="Rectangle 46"/>
          <p:cNvSpPr>
            <a:spLocks noChangeArrowheads="1"/>
          </p:cNvSpPr>
          <p:nvPr/>
        </p:nvSpPr>
        <p:spPr bwMode="auto">
          <a:xfrm>
            <a:off x="9190892"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73" name="Line 71"/>
          <p:cNvSpPr>
            <a:spLocks noChangeShapeType="1"/>
          </p:cNvSpPr>
          <p:nvPr/>
        </p:nvSpPr>
        <p:spPr bwMode="auto">
          <a:xfrm>
            <a:off x="6451283" y="2549937"/>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4" name="Line 72"/>
          <p:cNvSpPr>
            <a:spLocks noChangeShapeType="1"/>
          </p:cNvSpPr>
          <p:nvPr/>
        </p:nvSpPr>
        <p:spPr bwMode="auto">
          <a:xfrm>
            <a:off x="6477001" y="3983083"/>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5" name="Rectangle 73"/>
          <p:cNvSpPr>
            <a:spLocks noChangeArrowheads="1"/>
          </p:cNvSpPr>
          <p:nvPr/>
        </p:nvSpPr>
        <p:spPr bwMode="auto">
          <a:xfrm>
            <a:off x="7787567"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76" name="Line 74"/>
          <p:cNvSpPr>
            <a:spLocks noChangeShapeType="1"/>
          </p:cNvSpPr>
          <p:nvPr/>
        </p:nvSpPr>
        <p:spPr bwMode="auto">
          <a:xfrm>
            <a:off x="7854605" y="5356896"/>
            <a:ext cx="0" cy="5477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9" name="Line 77"/>
          <p:cNvSpPr>
            <a:spLocks noChangeShapeType="1"/>
          </p:cNvSpPr>
          <p:nvPr/>
        </p:nvSpPr>
        <p:spPr bwMode="auto">
          <a:xfrm>
            <a:off x="9257930" y="5356896"/>
            <a:ext cx="0" cy="5477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0" name="Line 78"/>
          <p:cNvSpPr>
            <a:spLocks noChangeShapeType="1"/>
          </p:cNvSpPr>
          <p:nvPr/>
        </p:nvSpPr>
        <p:spPr bwMode="auto">
          <a:xfrm>
            <a:off x="6451282" y="2549937"/>
            <a:ext cx="2806648" cy="2861728"/>
          </a:xfrm>
          <a:prstGeom prst="line">
            <a:avLst/>
          </a:prstGeom>
          <a:noFill/>
          <a:ln w="38100">
            <a:solidFill>
              <a:srgbClr val="ABB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1" name="Freeform 79"/>
          <p:cNvSpPr>
            <a:spLocks/>
          </p:cNvSpPr>
          <p:nvPr/>
        </p:nvSpPr>
        <p:spPr bwMode="auto">
          <a:xfrm>
            <a:off x="7131273" y="3205358"/>
            <a:ext cx="71507" cy="73026"/>
          </a:xfrm>
          <a:custGeom>
            <a:avLst/>
            <a:gdLst>
              <a:gd name="T0" fmla="*/ 16 w 32"/>
              <a:gd name="T1" fmla="*/ 32 h 32"/>
              <a:gd name="T2" fmla="*/ 16 w 32"/>
              <a:gd name="T3" fmla="*/ 32 h 32"/>
              <a:gd name="T4" fmla="*/ 22 w 32"/>
              <a:gd name="T5" fmla="*/ 30 h 32"/>
              <a:gd name="T6" fmla="*/ 26 w 32"/>
              <a:gd name="T7" fmla="*/ 26 h 32"/>
              <a:gd name="T8" fmla="*/ 30 w 32"/>
              <a:gd name="T9" fmla="*/ 22 h 32"/>
              <a:gd name="T10" fmla="*/ 32 w 32"/>
              <a:gd name="T11" fmla="*/ 16 h 32"/>
              <a:gd name="T12" fmla="*/ 32 w 32"/>
              <a:gd name="T13" fmla="*/ 16 h 32"/>
              <a:gd name="T14" fmla="*/ 30 w 32"/>
              <a:gd name="T15" fmla="*/ 10 h 32"/>
              <a:gd name="T16" fmla="*/ 26 w 32"/>
              <a:gd name="T17" fmla="*/ 4 h 32"/>
              <a:gd name="T18" fmla="*/ 22 w 32"/>
              <a:gd name="T19" fmla="*/ 0 h 32"/>
              <a:gd name="T20" fmla="*/ 16 w 32"/>
              <a:gd name="T21" fmla="*/ 0 h 32"/>
              <a:gd name="T22" fmla="*/ 16 w 32"/>
              <a:gd name="T23" fmla="*/ 0 h 32"/>
              <a:gd name="T24" fmla="*/ 10 w 32"/>
              <a:gd name="T25" fmla="*/ 0 h 32"/>
              <a:gd name="T26" fmla="*/ 4 w 32"/>
              <a:gd name="T27" fmla="*/ 4 h 32"/>
              <a:gd name="T28" fmla="*/ 0 w 32"/>
              <a:gd name="T29" fmla="*/ 10 h 32"/>
              <a:gd name="T30" fmla="*/ 0 w 32"/>
              <a:gd name="T31" fmla="*/ 16 h 32"/>
              <a:gd name="T32" fmla="*/ 0 w 32"/>
              <a:gd name="T33" fmla="*/ 16 h 32"/>
              <a:gd name="T34" fmla="*/ 0 w 32"/>
              <a:gd name="T35" fmla="*/ 22 h 32"/>
              <a:gd name="T36" fmla="*/ 4 w 32"/>
              <a:gd name="T37" fmla="*/ 26 h 32"/>
              <a:gd name="T38" fmla="*/ 10 w 32"/>
              <a:gd name="T39" fmla="*/ 30 h 32"/>
              <a:gd name="T40" fmla="*/ 16 w 32"/>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16" y="32"/>
                </a:moveTo>
                <a:lnTo>
                  <a:pt x="16" y="32"/>
                </a:lnTo>
                <a:lnTo>
                  <a:pt x="22" y="30"/>
                </a:lnTo>
                <a:lnTo>
                  <a:pt x="26" y="26"/>
                </a:lnTo>
                <a:lnTo>
                  <a:pt x="30" y="22"/>
                </a:lnTo>
                <a:lnTo>
                  <a:pt x="32" y="16"/>
                </a:lnTo>
                <a:lnTo>
                  <a:pt x="32" y="16"/>
                </a:lnTo>
                <a:lnTo>
                  <a:pt x="30" y="10"/>
                </a:lnTo>
                <a:lnTo>
                  <a:pt x="26" y="4"/>
                </a:lnTo>
                <a:lnTo>
                  <a:pt x="22" y="0"/>
                </a:lnTo>
                <a:lnTo>
                  <a:pt x="16" y="0"/>
                </a:lnTo>
                <a:lnTo>
                  <a:pt x="16" y="0"/>
                </a:lnTo>
                <a:lnTo>
                  <a:pt x="10" y="0"/>
                </a:lnTo>
                <a:lnTo>
                  <a:pt x="4" y="4"/>
                </a:lnTo>
                <a:lnTo>
                  <a:pt x="0" y="10"/>
                </a:lnTo>
                <a:lnTo>
                  <a:pt x="0" y="16"/>
                </a:lnTo>
                <a:lnTo>
                  <a:pt x="0" y="16"/>
                </a:lnTo>
                <a:lnTo>
                  <a:pt x="0" y="22"/>
                </a:lnTo>
                <a:lnTo>
                  <a:pt x="4" y="26"/>
                </a:lnTo>
                <a:lnTo>
                  <a:pt x="10" y="30"/>
                </a:lnTo>
                <a:lnTo>
                  <a:pt x="16" y="32"/>
                </a:lnTo>
                <a:close/>
              </a:path>
            </a:pathLst>
          </a:custGeom>
          <a:solidFill>
            <a:srgbClr val="000000"/>
          </a:solid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3" name="Freeform 81"/>
          <p:cNvSpPr>
            <a:spLocks/>
          </p:cNvSpPr>
          <p:nvPr/>
        </p:nvSpPr>
        <p:spPr bwMode="auto">
          <a:xfrm>
            <a:off x="7127047" y="2868397"/>
            <a:ext cx="71507" cy="73026"/>
          </a:xfrm>
          <a:custGeom>
            <a:avLst/>
            <a:gdLst>
              <a:gd name="T0" fmla="*/ 16 w 32"/>
              <a:gd name="T1" fmla="*/ 32 h 32"/>
              <a:gd name="T2" fmla="*/ 16 w 32"/>
              <a:gd name="T3" fmla="*/ 32 h 32"/>
              <a:gd name="T4" fmla="*/ 22 w 32"/>
              <a:gd name="T5" fmla="*/ 30 h 32"/>
              <a:gd name="T6" fmla="*/ 28 w 32"/>
              <a:gd name="T7" fmla="*/ 26 h 32"/>
              <a:gd name="T8" fmla="*/ 32 w 32"/>
              <a:gd name="T9" fmla="*/ 22 h 32"/>
              <a:gd name="T10" fmla="*/ 32 w 32"/>
              <a:gd name="T11" fmla="*/ 16 h 32"/>
              <a:gd name="T12" fmla="*/ 32 w 32"/>
              <a:gd name="T13" fmla="*/ 16 h 32"/>
              <a:gd name="T14" fmla="*/ 32 w 32"/>
              <a:gd name="T15" fmla="*/ 10 h 32"/>
              <a:gd name="T16" fmla="*/ 28 w 32"/>
              <a:gd name="T17" fmla="*/ 4 h 32"/>
              <a:gd name="T18" fmla="*/ 22 w 32"/>
              <a:gd name="T19" fmla="*/ 0 h 32"/>
              <a:gd name="T20" fmla="*/ 16 w 32"/>
              <a:gd name="T21" fmla="*/ 0 h 32"/>
              <a:gd name="T22" fmla="*/ 16 w 32"/>
              <a:gd name="T23" fmla="*/ 0 h 32"/>
              <a:gd name="T24" fmla="*/ 10 w 32"/>
              <a:gd name="T25" fmla="*/ 0 h 32"/>
              <a:gd name="T26" fmla="*/ 6 w 32"/>
              <a:gd name="T27" fmla="*/ 4 h 32"/>
              <a:gd name="T28" fmla="*/ 2 w 32"/>
              <a:gd name="T29" fmla="*/ 10 h 32"/>
              <a:gd name="T30" fmla="*/ 0 w 32"/>
              <a:gd name="T31" fmla="*/ 16 h 32"/>
              <a:gd name="T32" fmla="*/ 0 w 32"/>
              <a:gd name="T33" fmla="*/ 16 h 32"/>
              <a:gd name="T34" fmla="*/ 2 w 32"/>
              <a:gd name="T35" fmla="*/ 22 h 32"/>
              <a:gd name="T36" fmla="*/ 6 w 32"/>
              <a:gd name="T37" fmla="*/ 26 h 32"/>
              <a:gd name="T38" fmla="*/ 10 w 32"/>
              <a:gd name="T39" fmla="*/ 30 h 32"/>
              <a:gd name="T40" fmla="*/ 16 w 32"/>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16" y="32"/>
                </a:moveTo>
                <a:lnTo>
                  <a:pt x="16" y="32"/>
                </a:lnTo>
                <a:lnTo>
                  <a:pt x="22" y="30"/>
                </a:lnTo>
                <a:lnTo>
                  <a:pt x="28" y="26"/>
                </a:lnTo>
                <a:lnTo>
                  <a:pt x="32" y="22"/>
                </a:lnTo>
                <a:lnTo>
                  <a:pt x="32" y="16"/>
                </a:lnTo>
                <a:lnTo>
                  <a:pt x="32" y="16"/>
                </a:lnTo>
                <a:lnTo>
                  <a:pt x="32" y="10"/>
                </a:lnTo>
                <a:lnTo>
                  <a:pt x="28" y="4"/>
                </a:lnTo>
                <a:lnTo>
                  <a:pt x="22" y="0"/>
                </a:lnTo>
                <a:lnTo>
                  <a:pt x="16" y="0"/>
                </a:lnTo>
                <a:lnTo>
                  <a:pt x="16" y="0"/>
                </a:lnTo>
                <a:lnTo>
                  <a:pt x="10" y="0"/>
                </a:lnTo>
                <a:lnTo>
                  <a:pt x="6" y="4"/>
                </a:lnTo>
                <a:lnTo>
                  <a:pt x="2" y="10"/>
                </a:lnTo>
                <a:lnTo>
                  <a:pt x="0" y="16"/>
                </a:lnTo>
                <a:lnTo>
                  <a:pt x="0" y="16"/>
                </a:lnTo>
                <a:lnTo>
                  <a:pt x="2" y="22"/>
                </a:lnTo>
                <a:lnTo>
                  <a:pt x="6" y="26"/>
                </a:lnTo>
                <a:lnTo>
                  <a:pt x="10" y="30"/>
                </a:lnTo>
                <a:lnTo>
                  <a:pt x="16" y="32"/>
                </a:lnTo>
                <a:close/>
              </a:path>
            </a:pathLst>
          </a:custGeom>
          <a:solidFill>
            <a:srgbClr val="000000"/>
          </a:solid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 name="Line 83"/>
          <p:cNvSpPr>
            <a:spLocks noChangeShapeType="1"/>
          </p:cNvSpPr>
          <p:nvPr/>
        </p:nvSpPr>
        <p:spPr bwMode="auto">
          <a:xfrm flipV="1">
            <a:off x="7159280" y="5323129"/>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6" name="Line 84"/>
          <p:cNvSpPr>
            <a:spLocks noChangeShapeType="1"/>
          </p:cNvSpPr>
          <p:nvPr/>
        </p:nvSpPr>
        <p:spPr bwMode="auto">
          <a:xfrm flipV="1">
            <a:off x="7159280" y="5213589"/>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7" name="Line 85"/>
          <p:cNvSpPr>
            <a:spLocks noChangeShapeType="1"/>
          </p:cNvSpPr>
          <p:nvPr/>
        </p:nvSpPr>
        <p:spPr bwMode="auto">
          <a:xfrm flipV="1">
            <a:off x="7159280" y="5104049"/>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8" name="Line 86"/>
          <p:cNvSpPr>
            <a:spLocks noChangeShapeType="1"/>
          </p:cNvSpPr>
          <p:nvPr/>
        </p:nvSpPr>
        <p:spPr bwMode="auto">
          <a:xfrm flipV="1">
            <a:off x="7159280" y="499451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9" name="Line 87"/>
          <p:cNvSpPr>
            <a:spLocks noChangeShapeType="1"/>
          </p:cNvSpPr>
          <p:nvPr/>
        </p:nvSpPr>
        <p:spPr bwMode="auto">
          <a:xfrm flipV="1">
            <a:off x="7159280" y="488497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0" name="Line 88"/>
          <p:cNvSpPr>
            <a:spLocks noChangeShapeType="1"/>
          </p:cNvSpPr>
          <p:nvPr/>
        </p:nvSpPr>
        <p:spPr bwMode="auto">
          <a:xfrm flipV="1">
            <a:off x="7159280" y="4775429"/>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1" name="Line 89"/>
          <p:cNvSpPr>
            <a:spLocks noChangeShapeType="1"/>
          </p:cNvSpPr>
          <p:nvPr/>
        </p:nvSpPr>
        <p:spPr bwMode="auto">
          <a:xfrm flipV="1">
            <a:off x="7159280" y="466589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Line 90"/>
          <p:cNvSpPr>
            <a:spLocks noChangeShapeType="1"/>
          </p:cNvSpPr>
          <p:nvPr/>
        </p:nvSpPr>
        <p:spPr bwMode="auto">
          <a:xfrm flipV="1">
            <a:off x="7159280" y="455635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Line 91"/>
          <p:cNvSpPr>
            <a:spLocks noChangeShapeType="1"/>
          </p:cNvSpPr>
          <p:nvPr/>
        </p:nvSpPr>
        <p:spPr bwMode="auto">
          <a:xfrm flipV="1">
            <a:off x="7159280" y="444681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4" name="Line 92"/>
          <p:cNvSpPr>
            <a:spLocks noChangeShapeType="1"/>
          </p:cNvSpPr>
          <p:nvPr/>
        </p:nvSpPr>
        <p:spPr bwMode="auto">
          <a:xfrm flipV="1">
            <a:off x="7159280" y="433727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5" name="Line 93"/>
          <p:cNvSpPr>
            <a:spLocks noChangeShapeType="1"/>
          </p:cNvSpPr>
          <p:nvPr/>
        </p:nvSpPr>
        <p:spPr bwMode="auto">
          <a:xfrm flipV="1">
            <a:off x="7159280" y="4227730"/>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6" name="Line 94"/>
          <p:cNvSpPr>
            <a:spLocks noChangeShapeType="1"/>
          </p:cNvSpPr>
          <p:nvPr/>
        </p:nvSpPr>
        <p:spPr bwMode="auto">
          <a:xfrm flipV="1">
            <a:off x="7159280" y="411819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7" name="Line 95"/>
          <p:cNvSpPr>
            <a:spLocks noChangeShapeType="1"/>
          </p:cNvSpPr>
          <p:nvPr/>
        </p:nvSpPr>
        <p:spPr bwMode="auto">
          <a:xfrm flipV="1">
            <a:off x="7159280" y="400865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Line 112"/>
          <p:cNvSpPr>
            <a:spLocks noChangeShapeType="1"/>
          </p:cNvSpPr>
          <p:nvPr/>
        </p:nvSpPr>
        <p:spPr bwMode="auto">
          <a:xfrm>
            <a:off x="6497486"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5" name="Line 113"/>
          <p:cNvSpPr>
            <a:spLocks noChangeShapeType="1"/>
          </p:cNvSpPr>
          <p:nvPr/>
        </p:nvSpPr>
        <p:spPr bwMode="auto">
          <a:xfrm>
            <a:off x="6604747"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6" name="Line 114"/>
          <p:cNvSpPr>
            <a:spLocks noChangeShapeType="1"/>
          </p:cNvSpPr>
          <p:nvPr/>
        </p:nvSpPr>
        <p:spPr bwMode="auto">
          <a:xfrm>
            <a:off x="6712007"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7" name="Line 115"/>
          <p:cNvSpPr>
            <a:spLocks noChangeShapeType="1"/>
          </p:cNvSpPr>
          <p:nvPr/>
        </p:nvSpPr>
        <p:spPr bwMode="auto">
          <a:xfrm>
            <a:off x="6819268"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8" name="Line 116"/>
          <p:cNvSpPr>
            <a:spLocks noChangeShapeType="1"/>
          </p:cNvSpPr>
          <p:nvPr/>
        </p:nvSpPr>
        <p:spPr bwMode="auto">
          <a:xfrm>
            <a:off x="6926529"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9" name="Line 117"/>
          <p:cNvSpPr>
            <a:spLocks noChangeShapeType="1"/>
          </p:cNvSpPr>
          <p:nvPr/>
        </p:nvSpPr>
        <p:spPr bwMode="auto">
          <a:xfrm>
            <a:off x="7033789" y="323874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0" name="Freeform 128"/>
          <p:cNvSpPr>
            <a:spLocks/>
          </p:cNvSpPr>
          <p:nvPr/>
        </p:nvSpPr>
        <p:spPr bwMode="auto">
          <a:xfrm>
            <a:off x="2464768" y="2440398"/>
            <a:ext cx="2913909" cy="2971268"/>
          </a:xfrm>
          <a:custGeom>
            <a:avLst/>
            <a:gdLst>
              <a:gd name="T0" fmla="*/ 1304 w 1304"/>
              <a:gd name="T1" fmla="*/ 1302 h 1302"/>
              <a:gd name="T2" fmla="*/ 0 w 1304"/>
              <a:gd name="T3" fmla="*/ 1302 h 1302"/>
              <a:gd name="T4" fmla="*/ 0 w 1304"/>
              <a:gd name="T5" fmla="*/ 0 h 1302"/>
            </a:gdLst>
            <a:ahLst/>
            <a:cxnLst>
              <a:cxn ang="0">
                <a:pos x="T0" y="T1"/>
              </a:cxn>
              <a:cxn ang="0">
                <a:pos x="T2" y="T3"/>
              </a:cxn>
              <a:cxn ang="0">
                <a:pos x="T4" y="T5"/>
              </a:cxn>
            </a:cxnLst>
            <a:rect l="0" t="0" r="r" b="b"/>
            <a:pathLst>
              <a:path w="1304" h="1302">
                <a:moveTo>
                  <a:pt x="1304" y="1302"/>
                </a:moveTo>
                <a:lnTo>
                  <a:pt x="0" y="1302"/>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1" name="Rectangle 129"/>
          <p:cNvSpPr>
            <a:spLocks noChangeArrowheads="1"/>
          </p:cNvSpPr>
          <p:nvPr/>
        </p:nvSpPr>
        <p:spPr bwMode="auto">
          <a:xfrm>
            <a:off x="2209800" y="317979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30</a:t>
            </a:r>
            <a:endParaRPr lang="en-US" sz="1400" dirty="0">
              <a:latin typeface="Arial" pitchFamily="34" charset="0"/>
              <a:cs typeface="Arial" pitchFamily="34" charset="0"/>
            </a:endParaRPr>
          </a:p>
        </p:txBody>
      </p:sp>
      <p:sp>
        <p:nvSpPr>
          <p:cNvPr id="132" name="Rectangle 130"/>
          <p:cNvSpPr>
            <a:spLocks noChangeArrowheads="1"/>
          </p:cNvSpPr>
          <p:nvPr/>
        </p:nvSpPr>
        <p:spPr bwMode="auto">
          <a:xfrm>
            <a:off x="3640165" y="5128688"/>
            <a:ext cx="3494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PPF</a:t>
            </a:r>
            <a:endParaRPr lang="en-US" sz="1400" dirty="0">
              <a:latin typeface="Arial" pitchFamily="34" charset="0"/>
              <a:cs typeface="Arial" pitchFamily="34" charset="0"/>
            </a:endParaRPr>
          </a:p>
        </p:txBody>
      </p:sp>
      <p:sp>
        <p:nvSpPr>
          <p:cNvPr id="133" name="Rectangle 131"/>
          <p:cNvSpPr>
            <a:spLocks noChangeArrowheads="1"/>
          </p:cNvSpPr>
          <p:nvPr/>
        </p:nvSpPr>
        <p:spPr bwMode="auto">
          <a:xfrm>
            <a:off x="2209800" y="461293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134" name="Rectangle 132"/>
          <p:cNvSpPr>
            <a:spLocks noChangeArrowheads="1"/>
          </p:cNvSpPr>
          <p:nvPr/>
        </p:nvSpPr>
        <p:spPr bwMode="auto">
          <a:xfrm>
            <a:off x="2209800" y="389636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20</a:t>
            </a:r>
            <a:endParaRPr lang="en-US" sz="1400" dirty="0">
              <a:latin typeface="Arial" pitchFamily="34" charset="0"/>
              <a:cs typeface="Arial" pitchFamily="34" charset="0"/>
            </a:endParaRPr>
          </a:p>
        </p:txBody>
      </p:sp>
      <p:sp>
        <p:nvSpPr>
          <p:cNvPr id="135" name="Rectangle 133"/>
          <p:cNvSpPr>
            <a:spLocks noChangeArrowheads="1"/>
          </p:cNvSpPr>
          <p:nvPr/>
        </p:nvSpPr>
        <p:spPr bwMode="auto">
          <a:xfrm>
            <a:off x="2348568"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136" name="Rectangle 134"/>
          <p:cNvSpPr>
            <a:spLocks noChangeArrowheads="1"/>
          </p:cNvSpPr>
          <p:nvPr/>
        </p:nvSpPr>
        <p:spPr bwMode="auto">
          <a:xfrm>
            <a:off x="5204379"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137" name="Line 135"/>
          <p:cNvSpPr>
            <a:spLocks noChangeShapeType="1"/>
          </p:cNvSpPr>
          <p:nvPr/>
        </p:nvSpPr>
        <p:spPr bwMode="auto">
          <a:xfrm>
            <a:off x="2464768" y="3266510"/>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8" name="Line 136"/>
          <p:cNvSpPr>
            <a:spLocks noChangeShapeType="1"/>
          </p:cNvSpPr>
          <p:nvPr/>
        </p:nvSpPr>
        <p:spPr bwMode="auto">
          <a:xfrm>
            <a:off x="2464768" y="3983083"/>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0" name="Line 138"/>
          <p:cNvSpPr>
            <a:spLocks noChangeShapeType="1"/>
          </p:cNvSpPr>
          <p:nvPr/>
        </p:nvSpPr>
        <p:spPr bwMode="auto">
          <a:xfrm>
            <a:off x="2464768" y="2549937"/>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1" name="Line 139"/>
          <p:cNvSpPr>
            <a:spLocks noChangeShapeType="1"/>
          </p:cNvSpPr>
          <p:nvPr/>
        </p:nvSpPr>
        <p:spPr bwMode="auto">
          <a:xfrm>
            <a:off x="2464768" y="4695093"/>
            <a:ext cx="53631"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2" name="Rectangle 140"/>
          <p:cNvSpPr>
            <a:spLocks noChangeArrowheads="1"/>
          </p:cNvSpPr>
          <p:nvPr/>
        </p:nvSpPr>
        <p:spPr bwMode="auto">
          <a:xfrm>
            <a:off x="2720014" y="544817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143" name="Rectangle 141"/>
          <p:cNvSpPr>
            <a:spLocks noChangeArrowheads="1"/>
          </p:cNvSpPr>
          <p:nvPr/>
        </p:nvSpPr>
        <p:spPr bwMode="auto">
          <a:xfrm>
            <a:off x="4648200" y="5448179"/>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7.5</a:t>
            </a:r>
            <a:endParaRPr lang="en-US" sz="1400" dirty="0">
              <a:latin typeface="Arial" pitchFamily="34" charset="0"/>
              <a:cs typeface="Arial" pitchFamily="34" charset="0"/>
            </a:endParaRPr>
          </a:p>
        </p:txBody>
      </p:sp>
      <p:sp>
        <p:nvSpPr>
          <p:cNvPr id="144" name="Line 142"/>
          <p:cNvSpPr>
            <a:spLocks noChangeShapeType="1"/>
          </p:cNvSpPr>
          <p:nvPr/>
        </p:nvSpPr>
        <p:spPr bwMode="auto">
          <a:xfrm>
            <a:off x="2969599" y="5352804"/>
            <a:ext cx="0" cy="5477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5" name="Line 143"/>
          <p:cNvSpPr>
            <a:spLocks noChangeShapeType="1"/>
          </p:cNvSpPr>
          <p:nvPr/>
        </p:nvSpPr>
        <p:spPr bwMode="auto">
          <a:xfrm>
            <a:off x="2770027" y="5352804"/>
            <a:ext cx="0" cy="5477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6" name="Line 144"/>
          <p:cNvSpPr>
            <a:spLocks noChangeShapeType="1"/>
          </p:cNvSpPr>
          <p:nvPr/>
        </p:nvSpPr>
        <p:spPr bwMode="auto">
          <a:xfrm>
            <a:off x="5271417" y="5356896"/>
            <a:ext cx="0" cy="5477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7" name="Line 145"/>
          <p:cNvSpPr>
            <a:spLocks noChangeShapeType="1"/>
          </p:cNvSpPr>
          <p:nvPr/>
        </p:nvSpPr>
        <p:spPr bwMode="auto">
          <a:xfrm>
            <a:off x="2464767" y="3266511"/>
            <a:ext cx="2259633" cy="2129645"/>
          </a:xfrm>
          <a:prstGeom prst="line">
            <a:avLst/>
          </a:prstGeom>
          <a:noFill/>
          <a:ln w="38100">
            <a:solidFill>
              <a:srgbClr val="ABB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8" name="Freeform 146"/>
          <p:cNvSpPr>
            <a:spLocks/>
          </p:cNvSpPr>
          <p:nvPr/>
        </p:nvSpPr>
        <p:spPr bwMode="auto">
          <a:xfrm>
            <a:off x="2725940" y="3527803"/>
            <a:ext cx="71507" cy="73026"/>
          </a:xfrm>
          <a:custGeom>
            <a:avLst/>
            <a:gdLst>
              <a:gd name="T0" fmla="*/ 16 w 32"/>
              <a:gd name="T1" fmla="*/ 32 h 32"/>
              <a:gd name="T2" fmla="*/ 16 w 32"/>
              <a:gd name="T3" fmla="*/ 32 h 32"/>
              <a:gd name="T4" fmla="*/ 22 w 32"/>
              <a:gd name="T5" fmla="*/ 32 h 32"/>
              <a:gd name="T6" fmla="*/ 28 w 32"/>
              <a:gd name="T7" fmla="*/ 28 h 32"/>
              <a:gd name="T8" fmla="*/ 32 w 32"/>
              <a:gd name="T9" fmla="*/ 24 h 32"/>
              <a:gd name="T10" fmla="*/ 32 w 32"/>
              <a:gd name="T11" fmla="*/ 18 h 32"/>
              <a:gd name="T12" fmla="*/ 32 w 32"/>
              <a:gd name="T13" fmla="*/ 18 h 32"/>
              <a:gd name="T14" fmla="*/ 32 w 32"/>
              <a:gd name="T15" fmla="*/ 10 h 32"/>
              <a:gd name="T16" fmla="*/ 28 w 32"/>
              <a:gd name="T17" fmla="*/ 6 h 32"/>
              <a:gd name="T18" fmla="*/ 22 w 32"/>
              <a:gd name="T19" fmla="*/ 2 h 32"/>
              <a:gd name="T20" fmla="*/ 16 w 32"/>
              <a:gd name="T21" fmla="*/ 0 h 32"/>
              <a:gd name="T22" fmla="*/ 16 w 32"/>
              <a:gd name="T23" fmla="*/ 0 h 32"/>
              <a:gd name="T24" fmla="*/ 10 w 32"/>
              <a:gd name="T25" fmla="*/ 2 h 32"/>
              <a:gd name="T26" fmla="*/ 6 w 32"/>
              <a:gd name="T27" fmla="*/ 6 h 32"/>
              <a:gd name="T28" fmla="*/ 2 w 32"/>
              <a:gd name="T29" fmla="*/ 10 h 32"/>
              <a:gd name="T30" fmla="*/ 0 w 32"/>
              <a:gd name="T31" fmla="*/ 18 h 32"/>
              <a:gd name="T32" fmla="*/ 0 w 32"/>
              <a:gd name="T33" fmla="*/ 18 h 32"/>
              <a:gd name="T34" fmla="*/ 2 w 32"/>
              <a:gd name="T35" fmla="*/ 24 h 32"/>
              <a:gd name="T36" fmla="*/ 6 w 32"/>
              <a:gd name="T37" fmla="*/ 28 h 32"/>
              <a:gd name="T38" fmla="*/ 10 w 32"/>
              <a:gd name="T39" fmla="*/ 32 h 32"/>
              <a:gd name="T40" fmla="*/ 16 w 32"/>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16" y="32"/>
                </a:moveTo>
                <a:lnTo>
                  <a:pt x="16" y="32"/>
                </a:lnTo>
                <a:lnTo>
                  <a:pt x="22" y="32"/>
                </a:lnTo>
                <a:lnTo>
                  <a:pt x="28" y="28"/>
                </a:lnTo>
                <a:lnTo>
                  <a:pt x="32" y="24"/>
                </a:lnTo>
                <a:lnTo>
                  <a:pt x="32" y="18"/>
                </a:lnTo>
                <a:lnTo>
                  <a:pt x="32" y="18"/>
                </a:lnTo>
                <a:lnTo>
                  <a:pt x="32" y="10"/>
                </a:lnTo>
                <a:lnTo>
                  <a:pt x="28" y="6"/>
                </a:lnTo>
                <a:lnTo>
                  <a:pt x="22" y="2"/>
                </a:lnTo>
                <a:lnTo>
                  <a:pt x="16" y="0"/>
                </a:lnTo>
                <a:lnTo>
                  <a:pt x="16" y="0"/>
                </a:lnTo>
                <a:lnTo>
                  <a:pt x="10" y="2"/>
                </a:lnTo>
                <a:lnTo>
                  <a:pt x="6" y="6"/>
                </a:lnTo>
                <a:lnTo>
                  <a:pt x="2" y="10"/>
                </a:lnTo>
                <a:lnTo>
                  <a:pt x="0" y="18"/>
                </a:lnTo>
                <a:lnTo>
                  <a:pt x="0" y="18"/>
                </a:lnTo>
                <a:lnTo>
                  <a:pt x="2" y="24"/>
                </a:lnTo>
                <a:lnTo>
                  <a:pt x="6" y="28"/>
                </a:lnTo>
                <a:lnTo>
                  <a:pt x="10" y="32"/>
                </a:lnTo>
                <a:lnTo>
                  <a:pt x="16" y="32"/>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150" name="Freeform 148"/>
          <p:cNvSpPr>
            <a:spLocks/>
          </p:cNvSpPr>
          <p:nvPr/>
        </p:nvSpPr>
        <p:spPr bwMode="auto">
          <a:xfrm>
            <a:off x="2933757" y="3431670"/>
            <a:ext cx="71507" cy="73026"/>
          </a:xfrm>
          <a:custGeom>
            <a:avLst/>
            <a:gdLst>
              <a:gd name="T0" fmla="*/ 16 w 32"/>
              <a:gd name="T1" fmla="*/ 32 h 32"/>
              <a:gd name="T2" fmla="*/ 16 w 32"/>
              <a:gd name="T3" fmla="*/ 32 h 32"/>
              <a:gd name="T4" fmla="*/ 22 w 32"/>
              <a:gd name="T5" fmla="*/ 32 h 32"/>
              <a:gd name="T6" fmla="*/ 26 w 32"/>
              <a:gd name="T7" fmla="*/ 28 h 32"/>
              <a:gd name="T8" fmla="*/ 30 w 32"/>
              <a:gd name="T9" fmla="*/ 24 h 32"/>
              <a:gd name="T10" fmla="*/ 32 w 32"/>
              <a:gd name="T11" fmla="*/ 18 h 32"/>
              <a:gd name="T12" fmla="*/ 32 w 32"/>
              <a:gd name="T13" fmla="*/ 18 h 32"/>
              <a:gd name="T14" fmla="*/ 30 w 32"/>
              <a:gd name="T15" fmla="*/ 10 h 32"/>
              <a:gd name="T16" fmla="*/ 26 w 32"/>
              <a:gd name="T17" fmla="*/ 6 h 32"/>
              <a:gd name="T18" fmla="*/ 22 w 32"/>
              <a:gd name="T19" fmla="*/ 2 h 32"/>
              <a:gd name="T20" fmla="*/ 16 w 32"/>
              <a:gd name="T21" fmla="*/ 0 h 32"/>
              <a:gd name="T22" fmla="*/ 16 w 32"/>
              <a:gd name="T23" fmla="*/ 0 h 32"/>
              <a:gd name="T24" fmla="*/ 10 w 32"/>
              <a:gd name="T25" fmla="*/ 2 h 32"/>
              <a:gd name="T26" fmla="*/ 4 w 32"/>
              <a:gd name="T27" fmla="*/ 6 h 32"/>
              <a:gd name="T28" fmla="*/ 0 w 32"/>
              <a:gd name="T29" fmla="*/ 10 h 32"/>
              <a:gd name="T30" fmla="*/ 0 w 32"/>
              <a:gd name="T31" fmla="*/ 18 h 32"/>
              <a:gd name="T32" fmla="*/ 0 w 32"/>
              <a:gd name="T33" fmla="*/ 18 h 32"/>
              <a:gd name="T34" fmla="*/ 0 w 32"/>
              <a:gd name="T35" fmla="*/ 24 h 32"/>
              <a:gd name="T36" fmla="*/ 4 w 32"/>
              <a:gd name="T37" fmla="*/ 28 h 32"/>
              <a:gd name="T38" fmla="*/ 10 w 32"/>
              <a:gd name="T39" fmla="*/ 32 h 32"/>
              <a:gd name="T40" fmla="*/ 16 w 32"/>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16" y="32"/>
                </a:moveTo>
                <a:lnTo>
                  <a:pt x="16" y="32"/>
                </a:lnTo>
                <a:lnTo>
                  <a:pt x="22" y="32"/>
                </a:lnTo>
                <a:lnTo>
                  <a:pt x="26" y="28"/>
                </a:lnTo>
                <a:lnTo>
                  <a:pt x="30" y="24"/>
                </a:lnTo>
                <a:lnTo>
                  <a:pt x="32" y="18"/>
                </a:lnTo>
                <a:lnTo>
                  <a:pt x="32" y="18"/>
                </a:lnTo>
                <a:lnTo>
                  <a:pt x="30" y="10"/>
                </a:lnTo>
                <a:lnTo>
                  <a:pt x="26" y="6"/>
                </a:lnTo>
                <a:lnTo>
                  <a:pt x="22" y="2"/>
                </a:lnTo>
                <a:lnTo>
                  <a:pt x="16" y="0"/>
                </a:lnTo>
                <a:lnTo>
                  <a:pt x="16" y="0"/>
                </a:lnTo>
                <a:lnTo>
                  <a:pt x="10" y="2"/>
                </a:lnTo>
                <a:lnTo>
                  <a:pt x="4" y="6"/>
                </a:lnTo>
                <a:lnTo>
                  <a:pt x="0" y="10"/>
                </a:lnTo>
                <a:lnTo>
                  <a:pt x="0" y="18"/>
                </a:lnTo>
                <a:lnTo>
                  <a:pt x="0" y="18"/>
                </a:lnTo>
                <a:lnTo>
                  <a:pt x="0" y="24"/>
                </a:lnTo>
                <a:lnTo>
                  <a:pt x="4" y="28"/>
                </a:lnTo>
                <a:lnTo>
                  <a:pt x="10" y="32"/>
                </a:lnTo>
                <a:lnTo>
                  <a:pt x="16" y="32"/>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151" name="Freeform 149"/>
          <p:cNvSpPr>
            <a:spLocks/>
          </p:cNvSpPr>
          <p:nvPr/>
        </p:nvSpPr>
        <p:spPr bwMode="auto">
          <a:xfrm>
            <a:off x="2933757" y="3431670"/>
            <a:ext cx="71507" cy="73026"/>
          </a:xfrm>
          <a:custGeom>
            <a:avLst/>
            <a:gdLst>
              <a:gd name="T0" fmla="*/ 16 w 32"/>
              <a:gd name="T1" fmla="*/ 32 h 32"/>
              <a:gd name="T2" fmla="*/ 16 w 32"/>
              <a:gd name="T3" fmla="*/ 32 h 32"/>
              <a:gd name="T4" fmla="*/ 22 w 32"/>
              <a:gd name="T5" fmla="*/ 32 h 32"/>
              <a:gd name="T6" fmla="*/ 26 w 32"/>
              <a:gd name="T7" fmla="*/ 28 h 32"/>
              <a:gd name="T8" fmla="*/ 30 w 32"/>
              <a:gd name="T9" fmla="*/ 24 h 32"/>
              <a:gd name="T10" fmla="*/ 32 w 32"/>
              <a:gd name="T11" fmla="*/ 18 h 32"/>
              <a:gd name="T12" fmla="*/ 32 w 32"/>
              <a:gd name="T13" fmla="*/ 18 h 32"/>
              <a:gd name="T14" fmla="*/ 30 w 32"/>
              <a:gd name="T15" fmla="*/ 10 h 32"/>
              <a:gd name="T16" fmla="*/ 26 w 32"/>
              <a:gd name="T17" fmla="*/ 6 h 32"/>
              <a:gd name="T18" fmla="*/ 22 w 32"/>
              <a:gd name="T19" fmla="*/ 2 h 32"/>
              <a:gd name="T20" fmla="*/ 16 w 32"/>
              <a:gd name="T21" fmla="*/ 0 h 32"/>
              <a:gd name="T22" fmla="*/ 16 w 32"/>
              <a:gd name="T23" fmla="*/ 0 h 32"/>
              <a:gd name="T24" fmla="*/ 10 w 32"/>
              <a:gd name="T25" fmla="*/ 2 h 32"/>
              <a:gd name="T26" fmla="*/ 4 w 32"/>
              <a:gd name="T27" fmla="*/ 6 h 32"/>
              <a:gd name="T28" fmla="*/ 0 w 32"/>
              <a:gd name="T29" fmla="*/ 10 h 32"/>
              <a:gd name="T30" fmla="*/ 0 w 32"/>
              <a:gd name="T31" fmla="*/ 18 h 32"/>
              <a:gd name="T32" fmla="*/ 0 w 32"/>
              <a:gd name="T33" fmla="*/ 18 h 32"/>
              <a:gd name="T34" fmla="*/ 0 w 32"/>
              <a:gd name="T35" fmla="*/ 24 h 32"/>
              <a:gd name="T36" fmla="*/ 4 w 32"/>
              <a:gd name="T37" fmla="*/ 28 h 32"/>
              <a:gd name="T38" fmla="*/ 10 w 32"/>
              <a:gd name="T39" fmla="*/ 32 h 32"/>
              <a:gd name="T40" fmla="*/ 16 w 32"/>
              <a:gd name="T4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16" y="32"/>
                </a:moveTo>
                <a:lnTo>
                  <a:pt x="16" y="32"/>
                </a:lnTo>
                <a:lnTo>
                  <a:pt x="22" y="32"/>
                </a:lnTo>
                <a:lnTo>
                  <a:pt x="26" y="28"/>
                </a:lnTo>
                <a:lnTo>
                  <a:pt x="30" y="24"/>
                </a:lnTo>
                <a:lnTo>
                  <a:pt x="32" y="18"/>
                </a:lnTo>
                <a:lnTo>
                  <a:pt x="32" y="18"/>
                </a:lnTo>
                <a:lnTo>
                  <a:pt x="30" y="10"/>
                </a:lnTo>
                <a:lnTo>
                  <a:pt x="26" y="6"/>
                </a:lnTo>
                <a:lnTo>
                  <a:pt x="22" y="2"/>
                </a:lnTo>
                <a:lnTo>
                  <a:pt x="16" y="0"/>
                </a:lnTo>
                <a:lnTo>
                  <a:pt x="16" y="0"/>
                </a:lnTo>
                <a:lnTo>
                  <a:pt x="10" y="2"/>
                </a:lnTo>
                <a:lnTo>
                  <a:pt x="4" y="6"/>
                </a:lnTo>
                <a:lnTo>
                  <a:pt x="0" y="10"/>
                </a:lnTo>
                <a:lnTo>
                  <a:pt x="0" y="18"/>
                </a:lnTo>
                <a:lnTo>
                  <a:pt x="0" y="18"/>
                </a:lnTo>
                <a:lnTo>
                  <a:pt x="0" y="24"/>
                </a:lnTo>
                <a:lnTo>
                  <a:pt x="4" y="28"/>
                </a:lnTo>
                <a:lnTo>
                  <a:pt x="10" y="32"/>
                </a:lnTo>
                <a:lnTo>
                  <a:pt x="16"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2" name="Line 150"/>
          <p:cNvSpPr>
            <a:spLocks noChangeShapeType="1"/>
          </p:cNvSpPr>
          <p:nvPr/>
        </p:nvSpPr>
        <p:spPr bwMode="auto">
          <a:xfrm flipV="1">
            <a:off x="2765898" y="420968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3" name="Line 151"/>
          <p:cNvSpPr>
            <a:spLocks noChangeShapeType="1"/>
          </p:cNvSpPr>
          <p:nvPr/>
        </p:nvSpPr>
        <p:spPr bwMode="auto">
          <a:xfrm flipV="1">
            <a:off x="2765898" y="410014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4" name="Line 152"/>
          <p:cNvSpPr>
            <a:spLocks noChangeShapeType="1"/>
          </p:cNvSpPr>
          <p:nvPr/>
        </p:nvSpPr>
        <p:spPr bwMode="auto">
          <a:xfrm flipV="1">
            <a:off x="2765898" y="399060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5" name="Line 153"/>
          <p:cNvSpPr>
            <a:spLocks noChangeShapeType="1"/>
          </p:cNvSpPr>
          <p:nvPr/>
        </p:nvSpPr>
        <p:spPr bwMode="auto">
          <a:xfrm flipV="1">
            <a:off x="2765898" y="388106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Line 154"/>
          <p:cNvSpPr>
            <a:spLocks noChangeShapeType="1"/>
          </p:cNvSpPr>
          <p:nvPr/>
        </p:nvSpPr>
        <p:spPr bwMode="auto">
          <a:xfrm flipV="1">
            <a:off x="2765898" y="377152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0" name="Line 158"/>
          <p:cNvSpPr>
            <a:spLocks noChangeShapeType="1"/>
          </p:cNvSpPr>
          <p:nvPr/>
        </p:nvSpPr>
        <p:spPr bwMode="auto">
          <a:xfrm flipV="1">
            <a:off x="2969509" y="399285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1" name="Line 159"/>
          <p:cNvSpPr>
            <a:spLocks noChangeShapeType="1"/>
          </p:cNvSpPr>
          <p:nvPr/>
        </p:nvSpPr>
        <p:spPr bwMode="auto">
          <a:xfrm flipV="1">
            <a:off x="2969509" y="388331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2" name="Line 160"/>
          <p:cNvSpPr>
            <a:spLocks noChangeShapeType="1"/>
          </p:cNvSpPr>
          <p:nvPr/>
        </p:nvSpPr>
        <p:spPr bwMode="auto">
          <a:xfrm flipV="1">
            <a:off x="2969509" y="377377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3" name="Line 161"/>
          <p:cNvSpPr>
            <a:spLocks noChangeShapeType="1"/>
          </p:cNvSpPr>
          <p:nvPr/>
        </p:nvSpPr>
        <p:spPr bwMode="auto">
          <a:xfrm flipV="1">
            <a:off x="2969509" y="366423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4" name="Line 162"/>
          <p:cNvSpPr>
            <a:spLocks noChangeShapeType="1"/>
          </p:cNvSpPr>
          <p:nvPr/>
        </p:nvSpPr>
        <p:spPr bwMode="auto">
          <a:xfrm flipV="1">
            <a:off x="2969509" y="355469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5" name="Line 163"/>
          <p:cNvSpPr>
            <a:spLocks noChangeShapeType="1"/>
          </p:cNvSpPr>
          <p:nvPr/>
        </p:nvSpPr>
        <p:spPr bwMode="auto">
          <a:xfrm flipV="1">
            <a:off x="2969509" y="3468184"/>
            <a:ext cx="0" cy="59334"/>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6" name="Line 164"/>
          <p:cNvSpPr>
            <a:spLocks noChangeShapeType="1"/>
          </p:cNvSpPr>
          <p:nvPr/>
        </p:nvSpPr>
        <p:spPr bwMode="auto">
          <a:xfrm>
            <a:off x="2464768" y="4695093"/>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7" name="Line 165"/>
          <p:cNvSpPr>
            <a:spLocks noChangeShapeType="1"/>
          </p:cNvSpPr>
          <p:nvPr/>
        </p:nvSpPr>
        <p:spPr bwMode="auto">
          <a:xfrm>
            <a:off x="2475666" y="3567850"/>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8" name="Line 166"/>
          <p:cNvSpPr>
            <a:spLocks noChangeShapeType="1"/>
          </p:cNvSpPr>
          <p:nvPr/>
        </p:nvSpPr>
        <p:spPr bwMode="auto">
          <a:xfrm>
            <a:off x="2582926" y="3567850"/>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9" name="Line 167"/>
          <p:cNvSpPr>
            <a:spLocks noChangeShapeType="1"/>
          </p:cNvSpPr>
          <p:nvPr/>
        </p:nvSpPr>
        <p:spPr bwMode="auto">
          <a:xfrm>
            <a:off x="2690187" y="3567850"/>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3" name="Line 171"/>
          <p:cNvSpPr>
            <a:spLocks noChangeShapeType="1"/>
          </p:cNvSpPr>
          <p:nvPr/>
        </p:nvSpPr>
        <p:spPr bwMode="auto">
          <a:xfrm>
            <a:off x="2689063" y="346818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4" name="Line 172"/>
          <p:cNvSpPr>
            <a:spLocks noChangeShapeType="1"/>
          </p:cNvSpPr>
          <p:nvPr/>
        </p:nvSpPr>
        <p:spPr bwMode="auto">
          <a:xfrm>
            <a:off x="2796324" y="346818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5" name="Line 173"/>
          <p:cNvSpPr>
            <a:spLocks noChangeShapeType="1"/>
          </p:cNvSpPr>
          <p:nvPr/>
        </p:nvSpPr>
        <p:spPr bwMode="auto">
          <a:xfrm>
            <a:off x="2903584" y="346818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14" name="Group 13"/>
          <p:cNvGrpSpPr/>
          <p:nvPr/>
        </p:nvGrpSpPr>
        <p:grpSpPr>
          <a:xfrm>
            <a:off x="3584956" y="3544534"/>
            <a:ext cx="2120873" cy="580578"/>
            <a:chOff x="2527327" y="4215855"/>
            <a:chExt cx="2120873" cy="580578"/>
          </a:xfrm>
        </p:grpSpPr>
        <p:sp>
          <p:nvSpPr>
            <p:cNvPr id="181" name="Rectangle 179"/>
            <p:cNvSpPr>
              <a:spLocks noChangeArrowheads="1"/>
            </p:cNvSpPr>
            <p:nvPr/>
          </p:nvSpPr>
          <p:spPr bwMode="auto">
            <a:xfrm>
              <a:off x="2527327" y="4215855"/>
              <a:ext cx="2120873" cy="552263"/>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2" name="Rectangle 180"/>
            <p:cNvSpPr>
              <a:spLocks noChangeArrowheads="1"/>
            </p:cNvSpPr>
            <p:nvPr/>
          </p:nvSpPr>
          <p:spPr bwMode="auto">
            <a:xfrm>
              <a:off x="2594366" y="4266062"/>
              <a:ext cx="93294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i="1" dirty="0">
                  <a:solidFill>
                    <a:srgbClr val="000000"/>
                  </a:solidFill>
                  <a:latin typeface="Univers LT Std 47 Cn Lt" charset="0"/>
                  <a:cs typeface="Arial" pitchFamily="34" charset="0"/>
                </a:rPr>
                <a:t>With trade:</a:t>
              </a:r>
              <a:endParaRPr lang="en-US" sz="1400" dirty="0">
                <a:latin typeface="Arial" pitchFamily="34" charset="0"/>
                <a:cs typeface="Arial" pitchFamily="34" charset="0"/>
              </a:endParaRPr>
            </a:p>
          </p:txBody>
        </p:sp>
        <p:sp>
          <p:nvSpPr>
            <p:cNvPr id="183" name="Rectangle 181"/>
            <p:cNvSpPr>
              <a:spLocks noChangeArrowheads="1"/>
            </p:cNvSpPr>
            <p:nvPr/>
          </p:nvSpPr>
          <p:spPr bwMode="auto">
            <a:xfrm>
              <a:off x="2594366" y="4425807"/>
              <a:ext cx="20213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Consumption possibilities</a:t>
              </a:r>
              <a:endParaRPr lang="en-US" sz="1400" dirty="0">
                <a:latin typeface="Arial" pitchFamily="34" charset="0"/>
                <a:cs typeface="Arial" pitchFamily="34" charset="0"/>
              </a:endParaRPr>
            </a:p>
          </p:txBody>
        </p:sp>
        <p:sp>
          <p:nvSpPr>
            <p:cNvPr id="184" name="Rectangle 182"/>
            <p:cNvSpPr>
              <a:spLocks noChangeArrowheads="1"/>
            </p:cNvSpPr>
            <p:nvPr/>
          </p:nvSpPr>
          <p:spPr bwMode="auto">
            <a:xfrm>
              <a:off x="2594366" y="4580989"/>
              <a:ext cx="6764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increase</a:t>
              </a:r>
              <a:endParaRPr lang="en-US" sz="1400" dirty="0">
                <a:latin typeface="Arial" pitchFamily="34" charset="0"/>
                <a:cs typeface="Arial" pitchFamily="34" charset="0"/>
              </a:endParaRPr>
            </a:p>
          </p:txBody>
        </p:sp>
      </p:grpSp>
      <p:sp>
        <p:nvSpPr>
          <p:cNvPr id="186" name="Freeform 184"/>
          <p:cNvSpPr>
            <a:spLocks/>
          </p:cNvSpPr>
          <p:nvPr/>
        </p:nvSpPr>
        <p:spPr bwMode="auto">
          <a:xfrm>
            <a:off x="3179838" y="4526220"/>
            <a:ext cx="80445" cy="123233"/>
          </a:xfrm>
          <a:custGeom>
            <a:avLst/>
            <a:gdLst>
              <a:gd name="T0" fmla="*/ 4 w 36"/>
              <a:gd name="T1" fmla="*/ 54 h 54"/>
              <a:gd name="T2" fmla="*/ 36 w 36"/>
              <a:gd name="T3" fmla="*/ 10 h 54"/>
              <a:gd name="T4" fmla="*/ 36 w 36"/>
              <a:gd name="T5" fmla="*/ 10 h 54"/>
              <a:gd name="T6" fmla="*/ 32 w 36"/>
              <a:gd name="T7" fmla="*/ 12 h 54"/>
              <a:gd name="T8" fmla="*/ 24 w 36"/>
              <a:gd name="T9" fmla="*/ 12 h 54"/>
              <a:gd name="T10" fmla="*/ 18 w 36"/>
              <a:gd name="T11" fmla="*/ 10 h 54"/>
              <a:gd name="T12" fmla="*/ 12 w 36"/>
              <a:gd name="T13" fmla="*/ 10 h 54"/>
              <a:gd name="T14" fmla="*/ 6 w 36"/>
              <a:gd name="T15" fmla="*/ 6 h 54"/>
              <a:gd name="T16" fmla="*/ 0 w 36"/>
              <a:gd name="T17" fmla="*/ 0 h 54"/>
              <a:gd name="T18" fmla="*/ 4 w 36"/>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4">
                <a:moveTo>
                  <a:pt x="4" y="54"/>
                </a:moveTo>
                <a:lnTo>
                  <a:pt x="36" y="10"/>
                </a:lnTo>
                <a:lnTo>
                  <a:pt x="36" y="10"/>
                </a:lnTo>
                <a:lnTo>
                  <a:pt x="32" y="12"/>
                </a:lnTo>
                <a:lnTo>
                  <a:pt x="24" y="12"/>
                </a:lnTo>
                <a:lnTo>
                  <a:pt x="18" y="10"/>
                </a:lnTo>
                <a:lnTo>
                  <a:pt x="12" y="10"/>
                </a:lnTo>
                <a:lnTo>
                  <a:pt x="6" y="6"/>
                </a:lnTo>
                <a:lnTo>
                  <a:pt x="0" y="0"/>
                </a:lnTo>
                <a:lnTo>
                  <a:pt x="4"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1" name="Rectangle 189"/>
          <p:cNvSpPr>
            <a:spLocks noChangeArrowheads="1"/>
          </p:cNvSpPr>
          <p:nvPr/>
        </p:nvSpPr>
        <p:spPr bwMode="auto">
          <a:xfrm>
            <a:off x="7880623" y="3339250"/>
            <a:ext cx="2286001" cy="457200"/>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2" name="Rectangle 190"/>
          <p:cNvSpPr>
            <a:spLocks noChangeArrowheads="1"/>
          </p:cNvSpPr>
          <p:nvPr/>
        </p:nvSpPr>
        <p:spPr bwMode="auto">
          <a:xfrm>
            <a:off x="7956823" y="3339250"/>
            <a:ext cx="2209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b="1" i="1" dirty="0">
                <a:solidFill>
                  <a:srgbClr val="000000"/>
                </a:solidFill>
                <a:latin typeface="Univers LT Std 47 Cn Lt" charset="0"/>
                <a:cs typeface="Arial" pitchFamily="34" charset="0"/>
              </a:rPr>
              <a:t>Without trade:</a:t>
            </a:r>
          </a:p>
          <a:p>
            <a:pPr fontAlgn="base">
              <a:spcBef>
                <a:spcPct val="0"/>
              </a:spcBef>
              <a:spcAft>
                <a:spcPct val="0"/>
              </a:spcAft>
            </a:pPr>
            <a:r>
              <a:rPr lang="en-US" sz="1400" i="1" dirty="0">
                <a:solidFill>
                  <a:srgbClr val="000000"/>
                </a:solidFill>
                <a:latin typeface="Univers LT Std 47 Cn Lt" charset="0"/>
                <a:cs typeface="Arial" pitchFamily="34" charset="0"/>
              </a:rPr>
              <a:t>Production and consumption</a:t>
            </a:r>
            <a:endParaRPr lang="en-US" sz="1400" i="1" dirty="0">
              <a:latin typeface="Arial" pitchFamily="34" charset="0"/>
              <a:cs typeface="Arial" pitchFamily="34" charset="0"/>
            </a:endParaRPr>
          </a:p>
        </p:txBody>
      </p:sp>
      <p:sp>
        <p:nvSpPr>
          <p:cNvPr id="196" name="Rectangle 194"/>
          <p:cNvSpPr>
            <a:spLocks noChangeArrowheads="1"/>
          </p:cNvSpPr>
          <p:nvPr/>
        </p:nvSpPr>
        <p:spPr bwMode="auto">
          <a:xfrm>
            <a:off x="7666900" y="2667000"/>
            <a:ext cx="2924901" cy="497888"/>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7" name="Rectangle 195"/>
          <p:cNvSpPr>
            <a:spLocks noChangeArrowheads="1"/>
          </p:cNvSpPr>
          <p:nvPr/>
        </p:nvSpPr>
        <p:spPr bwMode="auto">
          <a:xfrm>
            <a:off x="7732702" y="2716886"/>
            <a:ext cx="93294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i="1" dirty="0">
                <a:solidFill>
                  <a:srgbClr val="000000"/>
                </a:solidFill>
                <a:latin typeface="Univers LT Std 47 Cn Lt" charset="0"/>
                <a:cs typeface="Arial" pitchFamily="34" charset="0"/>
              </a:rPr>
              <a:t>With trade:</a:t>
            </a:r>
            <a:endParaRPr lang="en-US" sz="1400" dirty="0">
              <a:latin typeface="Arial" pitchFamily="34" charset="0"/>
              <a:cs typeface="Arial" pitchFamily="34" charset="0"/>
            </a:endParaRPr>
          </a:p>
        </p:txBody>
      </p:sp>
      <p:sp>
        <p:nvSpPr>
          <p:cNvPr id="198" name="Rectangle 196"/>
          <p:cNvSpPr>
            <a:spLocks noChangeArrowheads="1"/>
          </p:cNvSpPr>
          <p:nvPr/>
        </p:nvSpPr>
        <p:spPr bwMode="auto">
          <a:xfrm>
            <a:off x="7680882" y="2926674"/>
            <a:ext cx="29579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Consumption possibilities increases</a:t>
            </a:r>
            <a:endParaRPr lang="en-US" sz="1400" dirty="0">
              <a:latin typeface="Arial" pitchFamily="34" charset="0"/>
              <a:cs typeface="Arial" pitchFamily="34" charset="0"/>
            </a:endParaRPr>
          </a:p>
        </p:txBody>
      </p:sp>
      <p:cxnSp>
        <p:nvCxnSpPr>
          <p:cNvPr id="207" name="Straight Connector 206"/>
          <p:cNvCxnSpPr/>
          <p:nvPr/>
        </p:nvCxnSpPr>
        <p:spPr>
          <a:xfrm flipH="1">
            <a:off x="2796325" y="2941423"/>
            <a:ext cx="788631" cy="554008"/>
          </a:xfrm>
          <a:prstGeom prst="line">
            <a:avLst/>
          </a:prstGeom>
          <a:ln w="38100" cmpd="sng">
            <a:solidFill>
              <a:srgbClr val="000000"/>
            </a:solidFill>
            <a:tailEnd type="triangle" w="lg" len="med"/>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3584956" y="2850368"/>
            <a:ext cx="2209801" cy="666941"/>
            <a:chOff x="2057400" y="3179790"/>
            <a:chExt cx="2209801" cy="666941"/>
          </a:xfrm>
        </p:grpSpPr>
        <p:sp>
          <p:nvSpPr>
            <p:cNvPr id="209" name="Rectangle 189"/>
            <p:cNvSpPr>
              <a:spLocks noChangeArrowheads="1"/>
            </p:cNvSpPr>
            <p:nvPr/>
          </p:nvSpPr>
          <p:spPr bwMode="auto">
            <a:xfrm>
              <a:off x="2057401" y="3179790"/>
              <a:ext cx="2209800" cy="477809"/>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8" name="Rectangle 190"/>
            <p:cNvSpPr>
              <a:spLocks noChangeArrowheads="1"/>
            </p:cNvSpPr>
            <p:nvPr/>
          </p:nvSpPr>
          <p:spPr bwMode="auto">
            <a:xfrm>
              <a:off x="2057400" y="3200400"/>
              <a:ext cx="2209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b="1" i="1" dirty="0">
                  <a:solidFill>
                    <a:srgbClr val="000000"/>
                  </a:solidFill>
                  <a:latin typeface="Univers LT Std 47 Cn Lt" charset="0"/>
                  <a:cs typeface="Arial" pitchFamily="34" charset="0"/>
                </a:rPr>
                <a:t>Without trade:</a:t>
              </a:r>
            </a:p>
            <a:p>
              <a:pPr fontAlgn="base">
                <a:spcBef>
                  <a:spcPct val="0"/>
                </a:spcBef>
                <a:spcAft>
                  <a:spcPct val="0"/>
                </a:spcAft>
              </a:pPr>
              <a:r>
                <a:rPr lang="en-US" sz="1400" i="1" dirty="0">
                  <a:solidFill>
                    <a:srgbClr val="000000"/>
                  </a:solidFill>
                  <a:latin typeface="Univers LT Std 47 Cn Lt" charset="0"/>
                  <a:cs typeface="Arial" pitchFamily="34" charset="0"/>
                </a:rPr>
                <a:t>Production and consumption</a:t>
              </a:r>
              <a:endParaRPr lang="en-US" sz="1400" i="1" dirty="0">
                <a:latin typeface="Arial" pitchFamily="34" charset="0"/>
                <a:cs typeface="Arial" pitchFamily="34" charset="0"/>
              </a:endParaRPr>
            </a:p>
          </p:txBody>
        </p:sp>
      </p:grpSp>
      <p:cxnSp>
        <p:nvCxnSpPr>
          <p:cNvPr id="213" name="Straight Connector 212"/>
          <p:cNvCxnSpPr/>
          <p:nvPr/>
        </p:nvCxnSpPr>
        <p:spPr>
          <a:xfrm flipH="1" flipV="1">
            <a:off x="3025140" y="3497465"/>
            <a:ext cx="569442" cy="310570"/>
          </a:xfrm>
          <a:prstGeom prst="line">
            <a:avLst/>
          </a:prstGeom>
          <a:ln w="38100" cmpd="sng">
            <a:solidFill>
              <a:srgbClr val="00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15" name="Rectangle 5"/>
          <p:cNvSpPr>
            <a:spLocks noChangeArrowheads="1"/>
          </p:cNvSpPr>
          <p:nvPr/>
        </p:nvSpPr>
        <p:spPr bwMode="auto">
          <a:xfrm>
            <a:off x="7162800" y="5701844"/>
            <a:ext cx="16764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Billions of T-shirts</a:t>
            </a:r>
            <a:endParaRPr lang="en-US" sz="4000" dirty="0">
              <a:latin typeface="Arial" pitchFamily="34" charset="0"/>
              <a:cs typeface="Arial" pitchFamily="34" charset="0"/>
            </a:endParaRPr>
          </a:p>
        </p:txBody>
      </p:sp>
      <p:cxnSp>
        <p:nvCxnSpPr>
          <p:cNvPr id="216" name="Straight Connector 215"/>
          <p:cNvCxnSpPr/>
          <p:nvPr/>
        </p:nvCxnSpPr>
        <p:spPr>
          <a:xfrm flipH="1">
            <a:off x="7239001" y="2900362"/>
            <a:ext cx="379859" cy="0"/>
          </a:xfrm>
          <a:prstGeom prst="line">
            <a:avLst/>
          </a:prstGeom>
          <a:ln w="38100" cmpd="sng">
            <a:solidFill>
              <a:srgbClr val="00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H="1" flipV="1">
            <a:off x="7287035" y="3241874"/>
            <a:ext cx="567571" cy="284062"/>
          </a:xfrm>
          <a:prstGeom prst="line">
            <a:avLst/>
          </a:prstGeom>
          <a:ln w="38100" cmpd="sng">
            <a:solidFill>
              <a:srgbClr val="00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77" name="Content Placeholder 2"/>
          <p:cNvSpPr txBox="1">
            <a:spLocks/>
          </p:cNvSpPr>
          <p:nvPr/>
        </p:nvSpPr>
        <p:spPr>
          <a:xfrm>
            <a:off x="2133600" y="6096000"/>
            <a:ext cx="8229600" cy="50845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With specialized production, consumption is outside of the PPF.</a:t>
            </a:r>
          </a:p>
        </p:txBody>
      </p:sp>
      <p:sp>
        <p:nvSpPr>
          <p:cNvPr id="178" name="Rectangle 177"/>
          <p:cNvSpPr>
            <a:spLocks noChangeArrowheads="1"/>
          </p:cNvSpPr>
          <p:nvPr/>
        </p:nvSpPr>
        <p:spPr bwMode="auto">
          <a:xfrm>
            <a:off x="1533619" y="2057401"/>
            <a:ext cx="8832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1400" b="1" dirty="0">
                <a:solidFill>
                  <a:srgbClr val="000000"/>
                </a:solidFill>
                <a:latin typeface="Univers LT Std 47 Cn Lt" charset="0"/>
                <a:cs typeface="Arial" pitchFamily="34" charset="0"/>
              </a:rPr>
              <a:t>Wheat</a:t>
            </a:r>
          </a:p>
          <a:p>
            <a:pPr fontAlgn="base">
              <a:spcBef>
                <a:spcPct val="0"/>
              </a:spcBef>
              <a:spcAft>
                <a:spcPct val="0"/>
              </a:spcAft>
            </a:pPr>
            <a:r>
              <a:rPr lang="en-US" sz="1400" b="1" dirty="0">
                <a:solidFill>
                  <a:srgbClr val="000000"/>
                </a:solidFill>
                <a:latin typeface="Univers LT Std 47 Cn Lt" charset="0"/>
                <a:cs typeface="Arial" pitchFamily="34" charset="0"/>
              </a:rPr>
              <a:t> (B. of bu.)</a:t>
            </a:r>
            <a:endParaRPr lang="en-US" sz="1400" dirty="0">
              <a:latin typeface="Arial" pitchFamily="34" charset="0"/>
              <a:cs typeface="Arial" pitchFamily="34" charset="0"/>
            </a:endParaRPr>
          </a:p>
        </p:txBody>
      </p:sp>
      <p:sp>
        <p:nvSpPr>
          <p:cNvPr id="179" name="Rectangle 178"/>
          <p:cNvSpPr>
            <a:spLocks noChangeArrowheads="1"/>
          </p:cNvSpPr>
          <p:nvPr/>
        </p:nvSpPr>
        <p:spPr bwMode="auto">
          <a:xfrm>
            <a:off x="5630798" y="2018511"/>
            <a:ext cx="8832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1400" b="1" dirty="0">
                <a:solidFill>
                  <a:srgbClr val="000000"/>
                </a:solidFill>
                <a:latin typeface="Univers LT Std 47 Cn Lt" charset="0"/>
                <a:cs typeface="Arial" pitchFamily="34" charset="0"/>
              </a:rPr>
              <a:t>Wheat</a:t>
            </a:r>
          </a:p>
          <a:p>
            <a:pPr algn="ctr" fontAlgn="base">
              <a:spcBef>
                <a:spcPct val="0"/>
              </a:spcBef>
              <a:spcAft>
                <a:spcPct val="0"/>
              </a:spcAft>
            </a:pPr>
            <a:r>
              <a:rPr lang="en-US" sz="1400" b="1" dirty="0">
                <a:solidFill>
                  <a:srgbClr val="000000"/>
                </a:solidFill>
                <a:latin typeface="Univers LT Std 47 Cn Lt" charset="0"/>
                <a:cs typeface="Arial" pitchFamily="34" charset="0"/>
              </a:rPr>
              <a:t> (B. of bu.)</a:t>
            </a:r>
            <a:endParaRPr lang="en-US" sz="1400" dirty="0">
              <a:latin typeface="Arial" pitchFamily="34" charset="0"/>
              <a:cs typeface="Arial" pitchFamily="34" charset="0"/>
            </a:endParaRPr>
          </a:p>
        </p:txBody>
      </p:sp>
      <p:sp>
        <p:nvSpPr>
          <p:cNvPr id="187" name="Line 112"/>
          <p:cNvSpPr>
            <a:spLocks noChangeShapeType="1"/>
          </p:cNvSpPr>
          <p:nvPr/>
        </p:nvSpPr>
        <p:spPr bwMode="auto">
          <a:xfrm>
            <a:off x="6497486"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8" name="Line 113"/>
          <p:cNvSpPr>
            <a:spLocks noChangeShapeType="1"/>
          </p:cNvSpPr>
          <p:nvPr/>
        </p:nvSpPr>
        <p:spPr bwMode="auto">
          <a:xfrm>
            <a:off x="6604747"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9" name="Line 114"/>
          <p:cNvSpPr>
            <a:spLocks noChangeShapeType="1"/>
          </p:cNvSpPr>
          <p:nvPr/>
        </p:nvSpPr>
        <p:spPr bwMode="auto">
          <a:xfrm>
            <a:off x="6712007"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0" name="Line 115"/>
          <p:cNvSpPr>
            <a:spLocks noChangeShapeType="1"/>
          </p:cNvSpPr>
          <p:nvPr/>
        </p:nvSpPr>
        <p:spPr bwMode="auto">
          <a:xfrm>
            <a:off x="6819268"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3" name="Line 116"/>
          <p:cNvSpPr>
            <a:spLocks noChangeShapeType="1"/>
          </p:cNvSpPr>
          <p:nvPr/>
        </p:nvSpPr>
        <p:spPr bwMode="auto">
          <a:xfrm>
            <a:off x="6926529"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4" name="Line 117"/>
          <p:cNvSpPr>
            <a:spLocks noChangeShapeType="1"/>
          </p:cNvSpPr>
          <p:nvPr/>
        </p:nvSpPr>
        <p:spPr bwMode="auto">
          <a:xfrm>
            <a:off x="7033789" y="2900362"/>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5" name="Rectangle 73"/>
          <p:cNvSpPr>
            <a:spLocks noChangeArrowheads="1"/>
          </p:cNvSpPr>
          <p:nvPr/>
        </p:nvSpPr>
        <p:spPr bwMode="auto">
          <a:xfrm>
            <a:off x="7038567" y="5441035"/>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0.5</a:t>
            </a:r>
            <a:endParaRPr lang="en-US" sz="1400" dirty="0">
              <a:latin typeface="Arial" pitchFamily="34" charset="0"/>
              <a:cs typeface="Arial" pitchFamily="34" charset="0"/>
            </a:endParaRPr>
          </a:p>
        </p:txBody>
      </p:sp>
      <p:sp>
        <p:nvSpPr>
          <p:cNvPr id="211" name="Line 86"/>
          <p:cNvSpPr>
            <a:spLocks noChangeShapeType="1"/>
          </p:cNvSpPr>
          <p:nvPr/>
        </p:nvSpPr>
        <p:spPr bwMode="auto">
          <a:xfrm flipV="1">
            <a:off x="7162800" y="389911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2" name="Line 87"/>
          <p:cNvSpPr>
            <a:spLocks noChangeShapeType="1"/>
          </p:cNvSpPr>
          <p:nvPr/>
        </p:nvSpPr>
        <p:spPr bwMode="auto">
          <a:xfrm flipV="1">
            <a:off x="7162800" y="378957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4" name="Line 88"/>
          <p:cNvSpPr>
            <a:spLocks noChangeShapeType="1"/>
          </p:cNvSpPr>
          <p:nvPr/>
        </p:nvSpPr>
        <p:spPr bwMode="auto">
          <a:xfrm flipV="1">
            <a:off x="7162800" y="3680031"/>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7" name="Line 89"/>
          <p:cNvSpPr>
            <a:spLocks noChangeShapeType="1"/>
          </p:cNvSpPr>
          <p:nvPr/>
        </p:nvSpPr>
        <p:spPr bwMode="auto">
          <a:xfrm flipV="1">
            <a:off x="7162800" y="357049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9" name="Line 90"/>
          <p:cNvSpPr>
            <a:spLocks noChangeShapeType="1"/>
          </p:cNvSpPr>
          <p:nvPr/>
        </p:nvSpPr>
        <p:spPr bwMode="auto">
          <a:xfrm flipV="1">
            <a:off x="7162800" y="346095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0" name="Line 91"/>
          <p:cNvSpPr>
            <a:spLocks noChangeShapeType="1"/>
          </p:cNvSpPr>
          <p:nvPr/>
        </p:nvSpPr>
        <p:spPr bwMode="auto">
          <a:xfrm flipV="1">
            <a:off x="7162800" y="335141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1" name="Line 92"/>
          <p:cNvSpPr>
            <a:spLocks noChangeShapeType="1"/>
          </p:cNvSpPr>
          <p:nvPr/>
        </p:nvSpPr>
        <p:spPr bwMode="auto">
          <a:xfrm flipV="1">
            <a:off x="7162800" y="324187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2" name="Line 93"/>
          <p:cNvSpPr>
            <a:spLocks noChangeShapeType="1"/>
          </p:cNvSpPr>
          <p:nvPr/>
        </p:nvSpPr>
        <p:spPr bwMode="auto">
          <a:xfrm flipV="1">
            <a:off x="7162800" y="313233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3" name="Line 94"/>
          <p:cNvSpPr>
            <a:spLocks noChangeShapeType="1"/>
          </p:cNvSpPr>
          <p:nvPr/>
        </p:nvSpPr>
        <p:spPr bwMode="auto">
          <a:xfrm flipV="1">
            <a:off x="7162800" y="302279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4" name="Line 95"/>
          <p:cNvSpPr>
            <a:spLocks noChangeShapeType="1"/>
          </p:cNvSpPr>
          <p:nvPr/>
        </p:nvSpPr>
        <p:spPr bwMode="auto">
          <a:xfrm flipV="1">
            <a:off x="7162800" y="291325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5" name="Line 111"/>
          <p:cNvSpPr>
            <a:spLocks noChangeShapeType="1"/>
          </p:cNvSpPr>
          <p:nvPr/>
        </p:nvSpPr>
        <p:spPr bwMode="auto">
          <a:xfrm>
            <a:off x="6477001" y="3238744"/>
            <a:ext cx="7150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6" name="Line 111"/>
          <p:cNvSpPr>
            <a:spLocks noChangeShapeType="1"/>
          </p:cNvSpPr>
          <p:nvPr/>
        </p:nvSpPr>
        <p:spPr bwMode="auto">
          <a:xfrm>
            <a:off x="6477000" y="2900362"/>
            <a:ext cx="7150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7" name="Rectangle 42"/>
          <p:cNvSpPr>
            <a:spLocks noChangeArrowheads="1"/>
          </p:cNvSpPr>
          <p:nvPr/>
        </p:nvSpPr>
        <p:spPr bwMode="auto">
          <a:xfrm>
            <a:off x="6172200" y="2774348"/>
            <a:ext cx="248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3.5</a:t>
            </a:r>
            <a:endParaRPr lang="en-US" sz="1400" dirty="0">
              <a:latin typeface="Arial" pitchFamily="34" charset="0"/>
              <a:cs typeface="Arial" pitchFamily="34" charset="0"/>
            </a:endParaRPr>
          </a:p>
        </p:txBody>
      </p:sp>
      <p:sp>
        <p:nvSpPr>
          <p:cNvPr id="228" name="Rectangle 42"/>
          <p:cNvSpPr>
            <a:spLocks noChangeArrowheads="1"/>
          </p:cNvSpPr>
          <p:nvPr/>
        </p:nvSpPr>
        <p:spPr bwMode="auto">
          <a:xfrm>
            <a:off x="6304271" y="313709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229" name="Line 150"/>
          <p:cNvSpPr>
            <a:spLocks noChangeShapeType="1"/>
          </p:cNvSpPr>
          <p:nvPr/>
        </p:nvSpPr>
        <p:spPr bwMode="auto">
          <a:xfrm flipV="1">
            <a:off x="2765898" y="476093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0" name="Line 151"/>
          <p:cNvSpPr>
            <a:spLocks noChangeShapeType="1"/>
          </p:cNvSpPr>
          <p:nvPr/>
        </p:nvSpPr>
        <p:spPr bwMode="auto">
          <a:xfrm flipV="1">
            <a:off x="2765898" y="465139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1" name="Line 152"/>
          <p:cNvSpPr>
            <a:spLocks noChangeShapeType="1"/>
          </p:cNvSpPr>
          <p:nvPr/>
        </p:nvSpPr>
        <p:spPr bwMode="auto">
          <a:xfrm flipV="1">
            <a:off x="2765898" y="454185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2" name="Line 153"/>
          <p:cNvSpPr>
            <a:spLocks noChangeShapeType="1"/>
          </p:cNvSpPr>
          <p:nvPr/>
        </p:nvSpPr>
        <p:spPr bwMode="auto">
          <a:xfrm flipV="1">
            <a:off x="2765898" y="4432316"/>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3" name="Line 154"/>
          <p:cNvSpPr>
            <a:spLocks noChangeShapeType="1"/>
          </p:cNvSpPr>
          <p:nvPr/>
        </p:nvSpPr>
        <p:spPr bwMode="auto">
          <a:xfrm flipV="1">
            <a:off x="2765898" y="4322776"/>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5" name="Line 150"/>
          <p:cNvSpPr>
            <a:spLocks noChangeShapeType="1"/>
          </p:cNvSpPr>
          <p:nvPr/>
        </p:nvSpPr>
        <p:spPr bwMode="auto">
          <a:xfrm flipV="1">
            <a:off x="2767722" y="531125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6" name="Line 151"/>
          <p:cNvSpPr>
            <a:spLocks noChangeShapeType="1"/>
          </p:cNvSpPr>
          <p:nvPr/>
        </p:nvSpPr>
        <p:spPr bwMode="auto">
          <a:xfrm flipV="1">
            <a:off x="2767722" y="520171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7" name="Line 152"/>
          <p:cNvSpPr>
            <a:spLocks noChangeShapeType="1"/>
          </p:cNvSpPr>
          <p:nvPr/>
        </p:nvSpPr>
        <p:spPr bwMode="auto">
          <a:xfrm flipV="1">
            <a:off x="2767722" y="5092175"/>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8" name="Line 153"/>
          <p:cNvSpPr>
            <a:spLocks noChangeShapeType="1"/>
          </p:cNvSpPr>
          <p:nvPr/>
        </p:nvSpPr>
        <p:spPr bwMode="auto">
          <a:xfrm flipV="1">
            <a:off x="2767722" y="4982636"/>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9" name="Line 154"/>
          <p:cNvSpPr>
            <a:spLocks noChangeShapeType="1"/>
          </p:cNvSpPr>
          <p:nvPr/>
        </p:nvSpPr>
        <p:spPr bwMode="auto">
          <a:xfrm flipV="1">
            <a:off x="2767722" y="4873096"/>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1" name="Rectangle 132"/>
          <p:cNvSpPr>
            <a:spLocks noChangeArrowheads="1"/>
          </p:cNvSpPr>
          <p:nvPr/>
        </p:nvSpPr>
        <p:spPr bwMode="auto">
          <a:xfrm>
            <a:off x="2209800" y="345896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26</a:t>
            </a:r>
            <a:endParaRPr lang="en-US" sz="1400" dirty="0">
              <a:latin typeface="Arial" pitchFamily="34" charset="0"/>
              <a:cs typeface="Arial" pitchFamily="34" charset="0"/>
            </a:endParaRPr>
          </a:p>
        </p:txBody>
      </p:sp>
      <p:sp>
        <p:nvSpPr>
          <p:cNvPr id="250" name="Line 158"/>
          <p:cNvSpPr>
            <a:spLocks noChangeShapeType="1"/>
          </p:cNvSpPr>
          <p:nvPr/>
        </p:nvSpPr>
        <p:spPr bwMode="auto">
          <a:xfrm flipV="1">
            <a:off x="2969509" y="443208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1" name="Line 159"/>
          <p:cNvSpPr>
            <a:spLocks noChangeShapeType="1"/>
          </p:cNvSpPr>
          <p:nvPr/>
        </p:nvSpPr>
        <p:spPr bwMode="auto">
          <a:xfrm flipV="1">
            <a:off x="2969509" y="4322542"/>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2" name="Line 160"/>
          <p:cNvSpPr>
            <a:spLocks noChangeShapeType="1"/>
          </p:cNvSpPr>
          <p:nvPr/>
        </p:nvSpPr>
        <p:spPr bwMode="auto">
          <a:xfrm flipV="1">
            <a:off x="2969509" y="421300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3" name="Line 161"/>
          <p:cNvSpPr>
            <a:spLocks noChangeShapeType="1"/>
          </p:cNvSpPr>
          <p:nvPr/>
        </p:nvSpPr>
        <p:spPr bwMode="auto">
          <a:xfrm flipV="1">
            <a:off x="2969509" y="410346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5" name="Line 158"/>
          <p:cNvSpPr>
            <a:spLocks noChangeShapeType="1"/>
          </p:cNvSpPr>
          <p:nvPr/>
        </p:nvSpPr>
        <p:spPr bwMode="auto">
          <a:xfrm flipV="1">
            <a:off x="2969509" y="4535347"/>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7" name="Line 158"/>
          <p:cNvSpPr>
            <a:spLocks noChangeShapeType="1"/>
          </p:cNvSpPr>
          <p:nvPr/>
        </p:nvSpPr>
        <p:spPr bwMode="auto">
          <a:xfrm flipV="1">
            <a:off x="2969509" y="4974577"/>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8" name="Line 159"/>
          <p:cNvSpPr>
            <a:spLocks noChangeShapeType="1"/>
          </p:cNvSpPr>
          <p:nvPr/>
        </p:nvSpPr>
        <p:spPr bwMode="auto">
          <a:xfrm flipV="1">
            <a:off x="2969509" y="4865037"/>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9" name="Line 160"/>
          <p:cNvSpPr>
            <a:spLocks noChangeShapeType="1"/>
          </p:cNvSpPr>
          <p:nvPr/>
        </p:nvSpPr>
        <p:spPr bwMode="auto">
          <a:xfrm flipV="1">
            <a:off x="2969509" y="4755498"/>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0" name="Line 161"/>
          <p:cNvSpPr>
            <a:spLocks noChangeShapeType="1"/>
          </p:cNvSpPr>
          <p:nvPr/>
        </p:nvSpPr>
        <p:spPr bwMode="auto">
          <a:xfrm flipV="1">
            <a:off x="2969509" y="4645958"/>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1" name="Line 158"/>
          <p:cNvSpPr>
            <a:spLocks noChangeShapeType="1"/>
          </p:cNvSpPr>
          <p:nvPr/>
        </p:nvSpPr>
        <p:spPr bwMode="auto">
          <a:xfrm flipV="1">
            <a:off x="2969509" y="5086786"/>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5" name="Line 160"/>
          <p:cNvSpPr>
            <a:spLocks noChangeShapeType="1"/>
          </p:cNvSpPr>
          <p:nvPr/>
        </p:nvSpPr>
        <p:spPr bwMode="auto">
          <a:xfrm flipV="1">
            <a:off x="2969509" y="5306937"/>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6" name="Line 161"/>
          <p:cNvSpPr>
            <a:spLocks noChangeShapeType="1"/>
          </p:cNvSpPr>
          <p:nvPr/>
        </p:nvSpPr>
        <p:spPr bwMode="auto">
          <a:xfrm flipV="1">
            <a:off x="2969509" y="5197397"/>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0" name="Line 154"/>
          <p:cNvSpPr>
            <a:spLocks noChangeShapeType="1"/>
          </p:cNvSpPr>
          <p:nvPr/>
        </p:nvSpPr>
        <p:spPr bwMode="auto">
          <a:xfrm flipV="1">
            <a:off x="2765898" y="366423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2" name="Line 154"/>
          <p:cNvSpPr>
            <a:spLocks noChangeShapeType="1"/>
          </p:cNvSpPr>
          <p:nvPr/>
        </p:nvSpPr>
        <p:spPr bwMode="auto">
          <a:xfrm flipV="1">
            <a:off x="2767722" y="3554693"/>
            <a:ext cx="0" cy="7302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3" name="Line 171"/>
          <p:cNvSpPr>
            <a:spLocks noChangeShapeType="1"/>
          </p:cNvSpPr>
          <p:nvPr/>
        </p:nvSpPr>
        <p:spPr bwMode="auto">
          <a:xfrm>
            <a:off x="2581802" y="346818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5" name="Line 171"/>
          <p:cNvSpPr>
            <a:spLocks noChangeShapeType="1"/>
          </p:cNvSpPr>
          <p:nvPr/>
        </p:nvSpPr>
        <p:spPr bwMode="auto">
          <a:xfrm>
            <a:off x="2475665" y="3468184"/>
            <a:ext cx="715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Tree>
    <p:extLst>
      <p:ext uri="{BB962C8B-B14F-4D97-AF65-F5344CB8AC3E}">
        <p14:creationId xmlns:p14="http://schemas.microsoft.com/office/powerpoint/2010/main" val="166561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8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2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44" grpId="0" animBg="1"/>
      <p:bldP spid="150" grpId="0" animBg="1"/>
      <p:bldP spid="151" grpId="0"/>
      <p:bldP spid="160" grpId="0" animBg="1"/>
      <p:bldP spid="161" grpId="0" animBg="1"/>
      <p:bldP spid="162" grpId="0" animBg="1"/>
      <p:bldP spid="163" grpId="0" animBg="1"/>
      <p:bldP spid="164" grpId="0" animBg="1"/>
      <p:bldP spid="165" grpId="0" animBg="1"/>
      <p:bldP spid="173" grpId="0" animBg="1"/>
      <p:bldP spid="174" grpId="0" animBg="1"/>
      <p:bldP spid="175" grpId="0" animBg="1"/>
      <p:bldP spid="196" grpId="0" animBg="1"/>
      <p:bldP spid="197" grpId="0"/>
      <p:bldP spid="198" grpId="0"/>
      <p:bldP spid="177" grpId="0"/>
      <p:bldP spid="187" grpId="0" animBg="1"/>
      <p:bldP spid="188" grpId="0" animBg="1"/>
      <p:bldP spid="189" grpId="0" animBg="1"/>
      <p:bldP spid="190" grpId="0" animBg="1"/>
      <p:bldP spid="193" grpId="0" animBg="1"/>
      <p:bldP spid="194" grpId="0" animBg="1"/>
      <p:bldP spid="222" grpId="0" animBg="1"/>
      <p:bldP spid="223" grpId="0" animBg="1"/>
      <p:bldP spid="224" grpId="0" animBg="1"/>
      <p:bldP spid="250" grpId="0" animBg="1"/>
      <p:bldP spid="251" grpId="0" animBg="1"/>
      <p:bldP spid="252" grpId="0" animBg="1"/>
      <p:bldP spid="253" grpId="0" animBg="1"/>
      <p:bldP spid="255" grpId="0" animBg="1"/>
      <p:bldP spid="257" grpId="0" animBg="1"/>
      <p:bldP spid="258" grpId="0" animBg="1"/>
      <p:bldP spid="259" grpId="0" animBg="1"/>
      <p:bldP spid="260" grpId="0" animBg="1"/>
      <p:bldP spid="261" grpId="0" animBg="1"/>
      <p:bldP spid="265" grpId="0" animBg="1"/>
      <p:bldP spid="266" grpId="0" animBg="1"/>
      <p:bldP spid="283" grpId="0" animBg="1"/>
      <p:bldP spid="2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latin typeface="+mn-lt"/>
              </a:rPr>
              <a:t>Specialization and trade can make everyone better off.</a:t>
            </a:r>
          </a:p>
          <a:p>
            <a:endParaRPr lang="en-US" dirty="0">
              <a:latin typeface="+mn-lt"/>
            </a:endParaRPr>
          </a:p>
          <a:p>
            <a:pPr marL="0" indent="0"/>
            <a:r>
              <a:rPr lang="en-US" dirty="0">
                <a:latin typeface="+mn-lt"/>
              </a:rPr>
              <a:t>An economy is driven by individuals seeking to make a profit; people specialize so as to exploit their comparative advantages.</a:t>
            </a:r>
          </a:p>
          <a:p>
            <a:endParaRPr lang="en-US" dirty="0">
              <a:latin typeface="+mn-lt"/>
            </a:endParaRPr>
          </a:p>
          <a:p>
            <a:pPr marL="0" indent="0"/>
            <a:r>
              <a:rPr lang="en-US" dirty="0">
                <a:latin typeface="+mn-lt"/>
              </a:rPr>
              <a:t>This principle is as true for countries, like the United States and Bangladesh, as it is for individuals transacting with each other in the market place.</a:t>
            </a:r>
          </a:p>
        </p:txBody>
      </p:sp>
    </p:spTree>
    <p:extLst>
      <p:ext uri="{BB962C8B-B14F-4D97-AF65-F5344CB8AC3E}">
        <p14:creationId xmlns:p14="http://schemas.microsoft.com/office/powerpoint/2010/main" val="355239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Considerations	 for Designing an Economy</a:t>
            </a:r>
          </a:p>
        </p:txBody>
      </p:sp>
      <p:sp>
        <p:nvSpPr>
          <p:cNvPr id="3" name="Text Placeholder 2"/>
          <p:cNvSpPr>
            <a:spLocks noGrp="1"/>
          </p:cNvSpPr>
          <p:nvPr>
            <p:ph type="body" sz="quarter" idx="11"/>
          </p:nvPr>
        </p:nvSpPr>
        <p:spPr/>
        <p:txBody>
          <a:bodyPr>
            <a:normAutofit/>
          </a:bodyPr>
          <a:lstStyle/>
          <a:p>
            <a:r>
              <a:rPr lang="en-US" sz="2800" dirty="0"/>
              <a:t>-What goods and services are produced?</a:t>
            </a:r>
          </a:p>
          <a:p>
            <a:r>
              <a:rPr lang="en-US" sz="2800" dirty="0"/>
              <a:t>Firms/governments/individuals must decide this while considering the trade-offs and opportunity costs of their choices.</a:t>
            </a:r>
          </a:p>
          <a:p>
            <a:endParaRPr lang="en-US" sz="2800" dirty="0"/>
          </a:p>
          <a:p>
            <a:r>
              <a:rPr lang="en-US" sz="2800" dirty="0"/>
              <a:t>-How are goods and services produced?</a:t>
            </a:r>
          </a:p>
          <a:p>
            <a:r>
              <a:rPr lang="en-US" sz="2800" dirty="0"/>
              <a:t>A firm might have several different methods for producing the same item.</a:t>
            </a:r>
          </a:p>
          <a:p>
            <a:endParaRPr lang="en-US" sz="2800" dirty="0"/>
          </a:p>
          <a:p>
            <a:r>
              <a:rPr lang="en-US" sz="2800" dirty="0"/>
              <a:t>-Who will receive the goods and services?</a:t>
            </a:r>
          </a:p>
          <a:p>
            <a:r>
              <a:rPr lang="en-US" sz="2800" dirty="0"/>
              <a:t>By income?  By a principle of equity?</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9352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Economies</a:t>
            </a:r>
          </a:p>
        </p:txBody>
      </p:sp>
      <p:sp>
        <p:nvSpPr>
          <p:cNvPr id="3" name="Text Placeholder 2"/>
          <p:cNvSpPr>
            <a:spLocks noGrp="1"/>
          </p:cNvSpPr>
          <p:nvPr>
            <p:ph type="body" sz="quarter" idx="11"/>
          </p:nvPr>
        </p:nvSpPr>
        <p:spPr/>
        <p:txBody>
          <a:bodyPr>
            <a:normAutofit/>
          </a:bodyPr>
          <a:lstStyle/>
          <a:p>
            <a:r>
              <a:rPr lang="en-US" sz="2800" b="1" dirty="0"/>
              <a:t>Centrally planned economies - </a:t>
            </a:r>
            <a:r>
              <a:rPr lang="en-US" sz="2800" dirty="0"/>
              <a:t>Governments decide what to produce, how to produce it, and who received the goods and services.</a:t>
            </a:r>
          </a:p>
          <a:p>
            <a:endParaRPr lang="en-US" sz="2800" dirty="0"/>
          </a:p>
          <a:p>
            <a:r>
              <a:rPr lang="en-US" sz="2800" b="1" dirty="0"/>
              <a:t>Market economies </a:t>
            </a:r>
            <a:r>
              <a:rPr lang="en-US" sz="2800" dirty="0"/>
              <a:t>– Households and firms make these decisions with prices and markets as the deciding force.</a:t>
            </a:r>
          </a:p>
          <a:p>
            <a:endParaRPr lang="en-US" sz="2800" dirty="0"/>
          </a:p>
          <a:p>
            <a:r>
              <a:rPr lang="en-US" sz="2800" b="1" dirty="0"/>
              <a:t>Market</a:t>
            </a:r>
            <a:r>
              <a:rPr lang="en-US" sz="2800" dirty="0"/>
              <a:t>: A group of buyers and sellers of a good or service and the institution or arrangement by which they come together to trade</a:t>
            </a:r>
          </a:p>
          <a:p>
            <a:endParaRPr lang="en-US" sz="2400" dirty="0"/>
          </a:p>
          <a:p>
            <a:endParaRPr lang="en-US" dirty="0"/>
          </a:p>
        </p:txBody>
      </p:sp>
    </p:spTree>
    <p:custDataLst>
      <p:tags r:id="rId1"/>
    </p:custDataLst>
    <p:extLst>
      <p:ext uri="{BB962C8B-B14F-4D97-AF65-F5344CB8AC3E}">
        <p14:creationId xmlns:p14="http://schemas.microsoft.com/office/powerpoint/2010/main" val="35069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A </a:t>
            </a:r>
            <a:r>
              <a:rPr lang="en-US" sz="2800" i="1" dirty="0">
                <a:solidFill>
                  <a:srgbClr val="9D0505"/>
                </a:solidFill>
                <a:latin typeface="Arial" panose="020B0604020202020204" pitchFamily="34" charset="0"/>
                <a:cs typeface="Arial" panose="020B0604020202020204" pitchFamily="34" charset="0"/>
              </a:rPr>
              <a:t>market</a:t>
            </a:r>
            <a:r>
              <a:rPr lang="en-US" sz="2800" dirty="0">
                <a:solidFill>
                  <a:srgbClr val="9D0505"/>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refers to the buyers and sellers who trade a particular good or service.</a:t>
            </a:r>
          </a:p>
          <a:p>
            <a:pPr lvl="1"/>
            <a:r>
              <a:rPr lang="en-US" dirty="0">
                <a:latin typeface="Arial" panose="020B0604020202020204" pitchFamily="34" charset="0"/>
                <a:cs typeface="Arial" panose="020B0604020202020204" pitchFamily="34" charset="0"/>
              </a:rPr>
              <a:t>Markets can be located locally, globally, or even virtually.</a:t>
            </a:r>
          </a:p>
          <a:p>
            <a:r>
              <a:rPr lang="en-US" sz="2800" dirty="0">
                <a:latin typeface="Arial" panose="020B0604020202020204" pitchFamily="34" charset="0"/>
                <a:cs typeface="Arial" panose="020B0604020202020204" pitchFamily="34" charset="0"/>
              </a:rPr>
              <a:t>One special class of markets is the </a:t>
            </a:r>
            <a:r>
              <a:rPr lang="en-US" sz="2800" i="1" dirty="0" smtClean="0">
                <a:solidFill>
                  <a:srgbClr val="C00000"/>
                </a:solidFill>
                <a:latin typeface="Arial" panose="020B0604020202020204" pitchFamily="34" charset="0"/>
                <a:cs typeface="Arial" panose="020B0604020202020204" pitchFamily="34" charset="0"/>
              </a:rPr>
              <a:t>perfectly </a:t>
            </a:r>
            <a:r>
              <a:rPr lang="en-US" sz="2800" i="1" dirty="0" smtClean="0">
                <a:solidFill>
                  <a:srgbClr val="9D0505"/>
                </a:solidFill>
                <a:latin typeface="Arial" panose="020B0604020202020204" pitchFamily="34" charset="0"/>
                <a:cs typeface="Arial" panose="020B0604020202020204" pitchFamily="34" charset="0"/>
              </a:rPr>
              <a:t>competitive</a:t>
            </a:r>
            <a:r>
              <a:rPr lang="en-US" sz="2800" i="1" dirty="0" smtClean="0">
                <a:solidFill>
                  <a:srgbClr val="C00000"/>
                </a:solidFill>
                <a:latin typeface="Arial" panose="020B0604020202020204" pitchFamily="34" charset="0"/>
                <a:cs typeface="Arial" panose="020B0604020202020204" pitchFamily="34" charset="0"/>
              </a:rPr>
              <a:t> </a:t>
            </a:r>
            <a:r>
              <a:rPr lang="en-US" sz="2800" i="1" dirty="0">
                <a:solidFill>
                  <a:srgbClr val="9D0505"/>
                </a:solidFill>
                <a:latin typeface="Arial" panose="020B0604020202020204" pitchFamily="34" charset="0"/>
                <a:cs typeface="Arial" panose="020B0604020202020204" pitchFamily="34" charset="0"/>
              </a:rPr>
              <a:t>market</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Four characteristics of perfectly competitive markets.</a:t>
            </a:r>
            <a:endParaRPr lang="en-US" sz="2800" u="sng"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pPr marL="0" indent="0" algn="ctr">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 this chapter, markets are assumed to be perfectly competitive.</a:t>
            </a:r>
          </a:p>
          <a:p>
            <a:endParaRPr lang="en-US" dirty="0"/>
          </a:p>
        </p:txBody>
      </p:sp>
      <p:sp>
        <p:nvSpPr>
          <p:cNvPr id="2" name="Title 1"/>
          <p:cNvSpPr>
            <a:spLocks noGrp="1"/>
          </p:cNvSpPr>
          <p:nvPr>
            <p:ph type="title"/>
          </p:nvPr>
        </p:nvSpPr>
        <p:spPr/>
        <p:txBody>
          <a:bodyPr/>
          <a:lstStyle/>
          <a:p>
            <a:pPr algn="l"/>
            <a:r>
              <a:rPr lang="en-US" dirty="0" err="1">
                <a:solidFill>
                  <a:schemeClr val="tx2"/>
                </a:solidFill>
              </a:rPr>
              <a:t>Ch</a:t>
            </a:r>
            <a:r>
              <a:rPr lang="en-US" dirty="0">
                <a:solidFill>
                  <a:schemeClr val="tx2"/>
                </a:solidFill>
              </a:rPr>
              <a:t> 3: Markets</a:t>
            </a:r>
          </a:p>
        </p:txBody>
      </p:sp>
      <p:graphicFrame>
        <p:nvGraphicFramePr>
          <p:cNvPr id="4" name="Table 3"/>
          <p:cNvGraphicFramePr>
            <a:graphicFrameLocks noGrp="1"/>
          </p:cNvGraphicFramePr>
          <p:nvPr>
            <p:extLst/>
          </p:nvPr>
        </p:nvGraphicFramePr>
        <p:xfrm>
          <a:off x="1513961" y="4055952"/>
          <a:ext cx="7620000" cy="944880"/>
        </p:xfrm>
        <a:graphic>
          <a:graphicData uri="http://schemas.openxmlformats.org/drawingml/2006/table">
            <a:tbl>
              <a:tblPr firstRow="1" bandRow="1">
                <a:tableStyleId>{69CF1AB2-1976-4502-BF36-3FF5EA218861}</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19954">
                <a:tc>
                  <a:txBody>
                    <a:bodyPr/>
                    <a:lstStyle/>
                    <a:p>
                      <a:pPr algn="ctr"/>
                      <a:r>
                        <a:rPr lang="en-US" sz="2500" b="0" dirty="0"/>
                        <a:t>Standardized good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AF0F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b="0" dirty="0"/>
                        <a:t>No transaction costs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0"/>
                  </a:ext>
                </a:extLst>
              </a:tr>
              <a:tr h="370840">
                <a:tc>
                  <a:txBody>
                    <a:bodyPr/>
                    <a:lstStyle/>
                    <a:p>
                      <a:pPr algn="ctr"/>
                      <a:r>
                        <a:rPr lang="en-US" sz="2500" b="0" dirty="0"/>
                        <a:t>Full information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tc>
                  <a:txBody>
                    <a:bodyPr/>
                    <a:lstStyle/>
                    <a:p>
                      <a:pPr algn="ctr"/>
                      <a:r>
                        <a:rPr lang="en-US" sz="2500" b="0" dirty="0"/>
                        <a:t>Participants are price takers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AF0F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Efficiency of Economies</a:t>
            </a:r>
          </a:p>
        </p:txBody>
      </p:sp>
      <p:sp>
        <p:nvSpPr>
          <p:cNvPr id="3" name="Text Placeholder 2"/>
          <p:cNvSpPr>
            <a:spLocks noGrp="1"/>
          </p:cNvSpPr>
          <p:nvPr>
            <p:ph type="body" sz="quarter" idx="11"/>
          </p:nvPr>
        </p:nvSpPr>
        <p:spPr/>
        <p:txBody>
          <a:bodyPr>
            <a:normAutofit/>
          </a:bodyPr>
          <a:lstStyle/>
          <a:p>
            <a:r>
              <a:rPr lang="en-US" sz="2800" dirty="0"/>
              <a:t>Market economies promote:</a:t>
            </a:r>
          </a:p>
          <a:p>
            <a:endParaRPr lang="en-US" sz="2800" dirty="0"/>
          </a:p>
          <a:p>
            <a:r>
              <a:rPr lang="en-US" sz="2800" b="1" dirty="0"/>
              <a:t>Productive efficiency</a:t>
            </a:r>
            <a:r>
              <a:rPr lang="en-US" sz="2800" dirty="0"/>
              <a:t> - Goods or services are produced at the lowest possible cost</a:t>
            </a:r>
          </a:p>
          <a:p>
            <a:endParaRPr lang="en-US" sz="2800" dirty="0"/>
          </a:p>
          <a:p>
            <a:r>
              <a:rPr lang="en-US" sz="2800" b="1" dirty="0"/>
              <a:t>Allocative efficiency</a:t>
            </a:r>
            <a:r>
              <a:rPr lang="en-US" sz="2800" dirty="0"/>
              <a:t> - The marginal benefit of production is equal to its marginal cost</a:t>
            </a:r>
          </a:p>
          <a:p>
            <a:endParaRPr lang="en-US" sz="2800" dirty="0"/>
          </a:p>
          <a:p>
            <a:r>
              <a:rPr lang="en-US" sz="2800" dirty="0">
                <a:sym typeface="Wingdings" panose="05000000000000000000" pitchFamily="2" charset="2"/>
              </a:rPr>
              <a:t></a:t>
            </a:r>
            <a:r>
              <a:rPr lang="en-US" sz="2800" dirty="0"/>
              <a:t>Production is consistent with consumer preferences</a:t>
            </a:r>
          </a:p>
          <a:p>
            <a:endParaRPr lang="en-US" sz="2800" dirty="0"/>
          </a:p>
        </p:txBody>
      </p:sp>
    </p:spTree>
    <p:custDataLst>
      <p:tags r:id="rId1"/>
    </p:custDataLst>
    <p:extLst>
      <p:ext uri="{BB962C8B-B14F-4D97-AF65-F5344CB8AC3E}">
        <p14:creationId xmlns:p14="http://schemas.microsoft.com/office/powerpoint/2010/main" val="23888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Caveats About Market Economies</a:t>
            </a:r>
          </a:p>
        </p:txBody>
      </p:sp>
      <p:sp>
        <p:nvSpPr>
          <p:cNvPr id="3" name="Text Placeholder 2"/>
          <p:cNvSpPr>
            <a:spLocks noGrp="1"/>
          </p:cNvSpPr>
          <p:nvPr>
            <p:ph type="body" sz="quarter" idx="11"/>
          </p:nvPr>
        </p:nvSpPr>
        <p:spPr/>
        <p:txBody>
          <a:bodyPr/>
          <a:lstStyle/>
          <a:p>
            <a:r>
              <a:rPr lang="en-US" sz="2800" dirty="0"/>
              <a:t>Markets may not result in fully efficient outcomes. For example:</a:t>
            </a:r>
          </a:p>
          <a:p>
            <a:endParaRPr lang="en-US" sz="2800" dirty="0"/>
          </a:p>
          <a:p>
            <a:pPr marL="342900" indent="-342900">
              <a:buFont typeface="Arial" panose="020B0604020202020204" pitchFamily="34" charset="0"/>
              <a:buChar char="•"/>
            </a:pPr>
            <a:r>
              <a:rPr lang="en-US" sz="2800" dirty="0"/>
              <a:t>Governments might interfere with market outcomes</a:t>
            </a:r>
          </a:p>
          <a:p>
            <a:pPr marL="342900" indent="-342900">
              <a:buFont typeface="Arial" panose="020B0604020202020204" pitchFamily="34" charset="0"/>
              <a:buChar char="•"/>
            </a:pPr>
            <a:r>
              <a:rPr lang="en-US" sz="2800" dirty="0"/>
              <a:t>Market outcomes might ignore the desires of people who are not involved in transactions – ex: pollution</a:t>
            </a:r>
          </a:p>
          <a:p>
            <a:endParaRPr lang="en-US" sz="2800" dirty="0"/>
          </a:p>
          <a:p>
            <a:endParaRPr lang="en-US" sz="2800" dirty="0"/>
          </a:p>
          <a:p>
            <a:r>
              <a:rPr lang="en-US" sz="2800" dirty="0"/>
              <a:t>Plus, markets may result in high inequality; some people prefer more </a:t>
            </a:r>
            <a:r>
              <a:rPr lang="en-US" sz="2800" b="1" dirty="0"/>
              <a:t>equity</a:t>
            </a:r>
            <a:r>
              <a:rPr lang="en-US" sz="2800" dirty="0"/>
              <a:t>, i.e. fairer distribution of economic benefits.</a:t>
            </a:r>
          </a:p>
        </p:txBody>
      </p:sp>
    </p:spTree>
    <p:custDataLst>
      <p:tags r:id="rId1"/>
    </p:custDataLst>
    <p:extLst>
      <p:ext uri="{BB962C8B-B14F-4D97-AF65-F5344CB8AC3E}">
        <p14:creationId xmlns:p14="http://schemas.microsoft.com/office/powerpoint/2010/main" val="402996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Interaction of Demand and Supply</a:t>
            </a:r>
          </a:p>
        </p:txBody>
      </p:sp>
      <p:sp>
        <p:nvSpPr>
          <p:cNvPr id="6" name="Text Placeholder 2"/>
          <p:cNvSpPr>
            <a:spLocks noGrp="1"/>
          </p:cNvSpPr>
          <p:nvPr>
            <p:ph type="body" sz="quarter" idx="11"/>
          </p:nvPr>
        </p:nvSpPr>
        <p:spPr>
          <a:xfrm>
            <a:off x="669324" y="955018"/>
            <a:ext cx="10853352" cy="4136682"/>
          </a:xfrm>
        </p:spPr>
        <p:txBody>
          <a:bodyPr/>
          <a:lstStyle/>
          <a:p>
            <a:pPr eaLnBrk="1" hangingPunct="1">
              <a:spcBef>
                <a:spcPts val="0"/>
              </a:spcBef>
              <a:spcAft>
                <a:spcPts val="1800"/>
              </a:spcAft>
            </a:pPr>
            <a:r>
              <a:rPr lang="en-US" altLang="en-US" sz="2800" dirty="0"/>
              <a:t>How do markets “decide” how much of a good or service to produce?</a:t>
            </a:r>
          </a:p>
          <a:p>
            <a:pPr eaLnBrk="1" hangingPunct="1">
              <a:spcBef>
                <a:spcPts val="0"/>
              </a:spcBef>
              <a:spcAft>
                <a:spcPts val="1800"/>
              </a:spcAft>
            </a:pPr>
            <a:endParaRPr lang="en-US" altLang="en-US" sz="2800" dirty="0"/>
          </a:p>
          <a:p>
            <a:pPr eaLnBrk="1" hangingPunct="1">
              <a:spcBef>
                <a:spcPts val="0"/>
              </a:spcBef>
              <a:spcAft>
                <a:spcPts val="1800"/>
              </a:spcAft>
            </a:pPr>
            <a:r>
              <a:rPr lang="en-US" altLang="en-US" sz="2800" dirty="0"/>
              <a:t>Can we generalize the notion of the trade-offs involved in every production decision?</a:t>
            </a:r>
          </a:p>
        </p:txBody>
      </p:sp>
    </p:spTree>
    <p:custDataLst>
      <p:tags r:id="rId1"/>
    </p:custDataLst>
    <p:extLst>
      <p:ext uri="{BB962C8B-B14F-4D97-AF65-F5344CB8AC3E}">
        <p14:creationId xmlns:p14="http://schemas.microsoft.com/office/powerpoint/2010/main" val="348186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Demand Schedules and Quantity Demanded</a:t>
            </a:r>
          </a:p>
        </p:txBody>
      </p:sp>
      <p:sp>
        <p:nvSpPr>
          <p:cNvPr id="6" name="Text Placeholder 2"/>
          <p:cNvSpPr>
            <a:spLocks noGrp="1"/>
          </p:cNvSpPr>
          <p:nvPr>
            <p:ph type="body" sz="quarter" idx="11"/>
          </p:nvPr>
        </p:nvSpPr>
        <p:spPr>
          <a:xfrm>
            <a:off x="740780" y="838200"/>
            <a:ext cx="9470020" cy="1611192"/>
          </a:xfrm>
        </p:spPr>
        <p:txBody>
          <a:bodyPr>
            <a:normAutofit/>
          </a:bodyPr>
          <a:lstStyle/>
          <a:p>
            <a:pPr>
              <a:spcBef>
                <a:spcPct val="10000"/>
              </a:spcBef>
              <a:spcAft>
                <a:spcPct val="10000"/>
              </a:spcAft>
            </a:pPr>
            <a:r>
              <a:rPr lang="en-US" b="1" dirty="0"/>
              <a:t>Demand schedule</a:t>
            </a:r>
            <a:r>
              <a:rPr lang="en-US" dirty="0"/>
              <a:t>: A table that shows the relationship between the price of a product and the quantity of the product demanded.</a:t>
            </a:r>
          </a:p>
          <a:p>
            <a:pPr>
              <a:spcBef>
                <a:spcPct val="10000"/>
              </a:spcBef>
              <a:spcAft>
                <a:spcPct val="10000"/>
              </a:spcAft>
            </a:pPr>
            <a:r>
              <a:rPr lang="en-US" b="1" dirty="0"/>
              <a:t>Demand curve</a:t>
            </a:r>
            <a:r>
              <a:rPr lang="en-US" dirty="0"/>
              <a:t>: A curve that shows the relationship between the price of a product and the quantity of the product demanded.</a:t>
            </a:r>
          </a:p>
          <a:p>
            <a:pPr>
              <a:spcBef>
                <a:spcPct val="10000"/>
              </a:spcBef>
              <a:spcAft>
                <a:spcPct val="10000"/>
              </a:spcAft>
            </a:pPr>
            <a:endParaRPr lang="en-US" dirty="0"/>
          </a:p>
        </p:txBody>
      </p:sp>
      <p:sp>
        <p:nvSpPr>
          <p:cNvPr id="7" name="Text Placeholder 3"/>
          <p:cNvSpPr>
            <a:spLocks noGrp="1"/>
          </p:cNvSpPr>
          <p:nvPr>
            <p:ph type="body" sz="quarter" idx="12"/>
          </p:nvPr>
        </p:nvSpPr>
        <p:spPr>
          <a:xfrm>
            <a:off x="3467101" y="5715001"/>
            <a:ext cx="2290763" cy="449263"/>
          </a:xfrm>
        </p:spPr>
        <p:txBody>
          <a:bodyPr>
            <a:normAutofit fontScale="85000" lnSpcReduction="20000"/>
          </a:bodyPr>
          <a:lstStyle/>
          <a:p>
            <a:r>
              <a:rPr lang="en-US" dirty="0"/>
              <a:t>A demand schedule and a demand curve</a:t>
            </a:r>
          </a:p>
        </p:txBody>
      </p:sp>
      <p:pic>
        <p:nvPicPr>
          <p:cNvPr id="1026" name="Picture 2" descr="C:\Users\Paul\Dropbox\ECON 5e\Art From Fernando_For Digital\Ch03\Figure_3_1\png\Figure_3.1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Paul\Dropbox\ECON 5e\Art From Fernando_For Digital\Ch03\Figure_3_1\png\Figure_3.1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Paul\Dropbox\ECON 5e\Art From Fernando_For Digital\Ch03\Figure_3_1\png\Figure_3.1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Paul\Dropbox\ECON 5e\Art From Fernando_For Digital\Ch03\Figure_3_1\png\Figure_3.1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Paul\Dropbox\ECON 5e\Art From Fernando_For Digital\Ch03\Figure_3_1\png\Figure_3.1_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C:\Users\Paul\Dropbox\ECON 5e\Art From Fernando_For Digital\Ch03\Figure_3_1\png\Figure_3.1_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Paul\Dropbox\ECON 5e\Art From Fernando_For Digital\Ch03\Figure_3_1\png\Figure_3.1_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3" name="Picture 9" descr="C:\Users\Paul\Dropbox\ECON 5e\Art From Fernando_For Digital\Ch03\Figure_3_1\png\Figure_3.1_8.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6902" y="2749006"/>
            <a:ext cx="7904141" cy="3804195"/>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9772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wipe(left)">
                                      <p:cBhvr>
                                        <p:cTn id="19" dur="500"/>
                                        <p:tgtEl>
                                          <p:spTgt spid="102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wipe(left)">
                                      <p:cBhvr>
                                        <p:cTn id="23" dur="500"/>
                                        <p:tgtEl>
                                          <p:spTgt spid="102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wipe(left)">
                                      <p:cBhvr>
                                        <p:cTn id="27" dur="500"/>
                                        <p:tgtEl>
                                          <p:spTgt spid="10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wipe(left)">
                                      <p:cBhvr>
                                        <p:cTn id="31" dur="500"/>
                                        <p:tgtEl>
                                          <p:spTgt spid="103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wipe(left)">
                                      <p:cBhvr>
                                        <p:cTn id="35" dur="500"/>
                                        <p:tgtEl>
                                          <p:spTgt spid="103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033"/>
                                        </p:tgtEl>
                                        <p:attrNameLst>
                                          <p:attrName>style.visibility</p:attrName>
                                        </p:attrNameLst>
                                      </p:cBhvr>
                                      <p:to>
                                        <p:strVal val="visible"/>
                                      </p:to>
                                    </p:set>
                                    <p:animEffect transition="in" filter="wipe(left)">
                                      <p:cBhvr>
                                        <p:cTn id="39" dur="500"/>
                                        <p:tgtEl>
                                          <p:spTgt spid="103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wipe(left)">
                                      <p:cBhvr>
                                        <p:cTn id="4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50504" y="1242218"/>
            <a:ext cx="7848600" cy="4373563"/>
          </a:xfrm>
        </p:spPr>
        <p:txBody>
          <a:bodyPr/>
          <a:lstStyle/>
          <a:p>
            <a:pPr>
              <a:buAutoNum type="arabicPeriod"/>
            </a:pPr>
            <a:r>
              <a:rPr lang="en-US" dirty="0"/>
              <a:t>Gains from Trade and Production Decisions</a:t>
            </a:r>
          </a:p>
          <a:p>
            <a:pPr>
              <a:buAutoNum type="arabicPeriod"/>
            </a:pPr>
            <a:r>
              <a:rPr lang="en-US" dirty="0"/>
              <a:t>Markets and Demand Curves</a:t>
            </a:r>
          </a:p>
          <a:p>
            <a:pPr>
              <a:buAutoNum type="arabicPeriod"/>
            </a:pPr>
            <a:r>
              <a:rPr lang="en-US" dirty="0"/>
              <a:t>Changes in Demand</a:t>
            </a:r>
          </a:p>
          <a:p>
            <a:pPr marL="0" indent="0">
              <a:buNone/>
            </a:pPr>
            <a:endParaRPr lang="en-US" dirty="0"/>
          </a:p>
          <a:p>
            <a:pPr>
              <a:buAutoNum type="arabicPeriod"/>
            </a:pPr>
            <a:endParaRPr lang="en-US" dirty="0"/>
          </a:p>
          <a:p>
            <a:pPr marL="0" indent="0">
              <a:buNone/>
            </a:pPr>
            <a:r>
              <a:rPr lang="en-US" dirty="0" smtClean="0"/>
              <a:t>Readings: Chapter 2.4, Chapter 3.1-3.3</a:t>
            </a:r>
            <a:endParaRPr lang="en-US" dirty="0"/>
          </a:p>
        </p:txBody>
      </p:sp>
      <p:sp>
        <p:nvSpPr>
          <p:cNvPr id="5" name="Title 6"/>
          <p:cNvSpPr>
            <a:spLocks noGrp="1"/>
          </p:cNvSpPr>
          <p:nvPr>
            <p:ph type="title"/>
          </p:nvPr>
        </p:nvSpPr>
        <p:spPr>
          <a:xfrm>
            <a:off x="1550504" y="228600"/>
            <a:ext cx="9144000" cy="640080"/>
          </a:xfrm>
        </p:spPr>
        <p:txBody>
          <a:bodyPr/>
          <a:lstStyle/>
          <a:p>
            <a:r>
              <a:rPr lang="en-US" sz="3200" dirty="0">
                <a:solidFill>
                  <a:schemeClr val="accent2">
                    <a:lumMod val="75000"/>
                  </a:schemeClr>
                </a:solidFill>
              </a:rPr>
              <a:t>Outline</a:t>
            </a:r>
          </a:p>
        </p:txBody>
      </p:sp>
    </p:spTree>
    <p:extLst>
      <p:ext uri="{BB962C8B-B14F-4D97-AF65-F5344CB8AC3E}">
        <p14:creationId xmlns:p14="http://schemas.microsoft.com/office/powerpoint/2010/main" val="666612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and Market Demand</a:t>
            </a:r>
          </a:p>
        </p:txBody>
      </p:sp>
      <p:sp>
        <p:nvSpPr>
          <p:cNvPr id="6" name="Text Placeholder 2"/>
          <p:cNvSpPr>
            <a:spLocks noGrp="1"/>
          </p:cNvSpPr>
          <p:nvPr>
            <p:ph type="body" sz="quarter" idx="11"/>
          </p:nvPr>
        </p:nvSpPr>
        <p:spPr>
          <a:xfrm>
            <a:off x="564404" y="838200"/>
            <a:ext cx="9646396" cy="1611192"/>
          </a:xfrm>
        </p:spPr>
        <p:txBody>
          <a:bodyPr>
            <a:normAutofit/>
          </a:bodyPr>
          <a:lstStyle/>
          <a:p>
            <a:pPr>
              <a:spcBef>
                <a:spcPct val="10000"/>
              </a:spcBef>
              <a:spcAft>
                <a:spcPct val="10000"/>
              </a:spcAft>
            </a:pPr>
            <a:r>
              <a:rPr lang="en-US" b="1" dirty="0"/>
              <a:t>Quantity demanded</a:t>
            </a:r>
            <a:r>
              <a:rPr lang="en-US" dirty="0"/>
              <a:t>: The amount of a good or service that a consumer (or market of consumers) is willing and able to purchase at a given price.</a:t>
            </a:r>
          </a:p>
          <a:p>
            <a:pPr>
              <a:spcBef>
                <a:spcPct val="10000"/>
              </a:spcBef>
              <a:spcAft>
                <a:spcPct val="10000"/>
              </a:spcAft>
            </a:pPr>
            <a:r>
              <a:rPr lang="en-US" b="1" dirty="0"/>
              <a:t>Market demand</a:t>
            </a:r>
            <a:r>
              <a:rPr lang="en-US" dirty="0"/>
              <a:t>: the demand by all the consumers of a given good or service.</a:t>
            </a:r>
          </a:p>
        </p:txBody>
      </p:sp>
      <p:sp>
        <p:nvSpPr>
          <p:cNvPr id="7" name="Text Placeholder 3"/>
          <p:cNvSpPr>
            <a:spLocks noGrp="1"/>
          </p:cNvSpPr>
          <p:nvPr>
            <p:ph type="body" sz="quarter" idx="12"/>
          </p:nvPr>
        </p:nvSpPr>
        <p:spPr>
          <a:xfrm>
            <a:off x="3467101" y="5715001"/>
            <a:ext cx="2290763" cy="449263"/>
          </a:xfrm>
        </p:spPr>
        <p:txBody>
          <a:bodyPr>
            <a:normAutofit fontScale="85000" lnSpcReduction="20000"/>
          </a:bodyPr>
          <a:lstStyle/>
          <a:p>
            <a:r>
              <a:rPr lang="en-US" dirty="0"/>
              <a:t>A demand schedule and a demand curve</a:t>
            </a:r>
          </a:p>
        </p:txBody>
      </p:sp>
      <p:pic>
        <p:nvPicPr>
          <p:cNvPr id="1026" name="Picture 2" descr="C:\Users\Paul\Dropbox\ECON 5e\Art From Fernando_For Digital\Ch03\Figure_3_1\png\Figure_3.1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Paul\Dropbox\ECON 5e\Art From Fernando_For Digital\Ch03\Figure_3_1\png\Figure_3.1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Paul\Dropbox\ECON 5e\Art From Fernando_For Digital\Ch03\Figure_3_1\png\Figure_3.1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Paul\Dropbox\ECON 5e\Art From Fernando_For Digital\Ch03\Figure_3_1\png\Figure_3.1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Paul\Dropbox\ECON 5e\Art From Fernando_For Digital\Ch03\Figure_3_1\png\Figure_3.1_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C:\Users\Paul\Dropbox\ECON 5e\Art From Fernando_For Digital\Ch03\Figure_3_1\png\Figure_3.1_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Paul\Dropbox\ECON 5e\Art From Fernando_For Digital\Ch03\Figure_3_1\png\Figure_3.1_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3" name="Picture 9" descr="C:\Users\Paul\Dropbox\ECON 5e\Art From Fernando_For Digital\Ch03\Figure_3_1\png\Figure_3.1_8.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3353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Ceteris Paribus</a:t>
            </a:r>
          </a:p>
        </p:txBody>
      </p:sp>
      <p:sp>
        <p:nvSpPr>
          <p:cNvPr id="6" name="Text Placeholder 2"/>
          <p:cNvSpPr>
            <a:spLocks noGrp="1"/>
          </p:cNvSpPr>
          <p:nvPr>
            <p:ph type="body" sz="quarter" idx="11"/>
          </p:nvPr>
        </p:nvSpPr>
        <p:spPr>
          <a:xfrm>
            <a:off x="881881" y="838200"/>
            <a:ext cx="9328919" cy="1611192"/>
          </a:xfrm>
        </p:spPr>
        <p:txBody>
          <a:bodyPr/>
          <a:lstStyle/>
          <a:p>
            <a:r>
              <a:rPr lang="en-US" sz="2800" dirty="0"/>
              <a:t>When drawing the demand curve, we assume </a:t>
            </a:r>
            <a:r>
              <a:rPr lang="en-US" sz="2800" b="1" i="1" dirty="0"/>
              <a:t>ceteris paribus</a:t>
            </a:r>
            <a:r>
              <a:rPr lang="en-US" sz="2800" dirty="0"/>
              <a:t> – all variables except price and quantity are assumed to be held constant.</a:t>
            </a:r>
          </a:p>
        </p:txBody>
      </p:sp>
      <p:sp>
        <p:nvSpPr>
          <p:cNvPr id="7" name="Text Placeholder 3"/>
          <p:cNvSpPr>
            <a:spLocks noGrp="1"/>
          </p:cNvSpPr>
          <p:nvPr>
            <p:ph type="body" sz="quarter" idx="12"/>
          </p:nvPr>
        </p:nvSpPr>
        <p:spPr>
          <a:xfrm>
            <a:off x="3467101" y="5715001"/>
            <a:ext cx="2290763" cy="449263"/>
          </a:xfrm>
        </p:spPr>
        <p:txBody>
          <a:bodyPr>
            <a:normAutofit fontScale="85000" lnSpcReduction="20000"/>
          </a:bodyPr>
          <a:lstStyle/>
          <a:p>
            <a:r>
              <a:rPr lang="en-US" dirty="0"/>
              <a:t>A demand schedule and a demand curve</a:t>
            </a:r>
          </a:p>
        </p:txBody>
      </p:sp>
      <p:pic>
        <p:nvPicPr>
          <p:cNvPr id="1026" name="Picture 2" descr="C:\Users\Paul\Dropbox\ECON 5e\Art From Fernando_For Digital\Ch03\Figure_3_1\png\Figure_3.1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Paul\Dropbox\ECON 5e\Art From Fernando_For Digital\Ch03\Figure_3_1\png\Figure_3.1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Paul\Dropbox\ECON 5e\Art From Fernando_For Digital\Ch03\Figure_3_1\png\Figure_3.1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Paul\Dropbox\ECON 5e\Art From Fernando_For Digital\Ch03\Figure_3_1\png\Figure_3.1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Paul\Dropbox\ECON 5e\Art From Fernando_For Digital\Ch03\Figure_3_1\png\Figure_3.1_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C:\Users\Paul\Dropbox\ECON 5e\Art From Fernando_For Digital\Ch03\Figure_3_1\png\Figure_3.1_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Paul\Dropbox\ECON 5e\Art From Fernando_For Digital\Ch03\Figure_3_1\png\Figure_3.1_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3" name="Picture 9" descr="C:\Users\Paul\Dropbox\ECON 5e\Art From Fernando_For Digital\Ch03\Figure_3_1\png\Figure_3.1_8.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329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 of Demand</a:t>
            </a:r>
          </a:p>
        </p:txBody>
      </p:sp>
      <p:sp>
        <p:nvSpPr>
          <p:cNvPr id="6" name="Text Placeholder 2"/>
          <p:cNvSpPr>
            <a:spLocks noGrp="1"/>
          </p:cNvSpPr>
          <p:nvPr>
            <p:ph type="body" sz="quarter" idx="11"/>
          </p:nvPr>
        </p:nvSpPr>
        <p:spPr>
          <a:xfrm>
            <a:off x="687867" y="838200"/>
            <a:ext cx="10053439" cy="1910805"/>
          </a:xfrm>
        </p:spPr>
        <p:txBody>
          <a:bodyPr>
            <a:normAutofit/>
          </a:bodyPr>
          <a:lstStyle/>
          <a:p>
            <a:r>
              <a:rPr lang="en-US" b="1" dirty="0"/>
              <a:t>Law of demand</a:t>
            </a:r>
            <a:r>
              <a:rPr lang="en-US" dirty="0"/>
              <a:t>: Holding everything else constant, when the price of a product falls, the quantity demanded of the product will increase, and vice versa.</a:t>
            </a:r>
          </a:p>
          <a:p>
            <a:endParaRPr lang="en-US" i="1" dirty="0"/>
          </a:p>
          <a:p>
            <a:pPr>
              <a:spcBef>
                <a:spcPct val="10000"/>
              </a:spcBef>
              <a:spcAft>
                <a:spcPct val="10000"/>
              </a:spcAft>
            </a:pPr>
            <a:r>
              <a:rPr lang="en-US" i="1" dirty="0"/>
              <a:t>Implication: Demand curve slopes downward</a:t>
            </a:r>
            <a:endParaRPr lang="en-US" dirty="0"/>
          </a:p>
        </p:txBody>
      </p:sp>
      <p:sp>
        <p:nvSpPr>
          <p:cNvPr id="7" name="Text Placeholder 3"/>
          <p:cNvSpPr>
            <a:spLocks noGrp="1"/>
          </p:cNvSpPr>
          <p:nvPr>
            <p:ph type="body" sz="quarter" idx="12"/>
          </p:nvPr>
        </p:nvSpPr>
        <p:spPr>
          <a:xfrm>
            <a:off x="3467101" y="5715001"/>
            <a:ext cx="2290763" cy="449263"/>
          </a:xfrm>
        </p:spPr>
        <p:txBody>
          <a:bodyPr>
            <a:normAutofit fontScale="85000" lnSpcReduction="20000"/>
          </a:bodyPr>
          <a:lstStyle/>
          <a:p>
            <a:r>
              <a:rPr lang="en-US" dirty="0"/>
              <a:t>A demand schedule and a demand curve</a:t>
            </a:r>
          </a:p>
        </p:txBody>
      </p:sp>
      <p:pic>
        <p:nvPicPr>
          <p:cNvPr id="1026" name="Picture 2" descr="C:\Users\Paul\Dropbox\ECON 5e\Art From Fernando_For Digital\Ch03\Figure_3_1\png\Figure_3.1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Paul\Dropbox\ECON 5e\Art From Fernando_For Digital\Ch03\Figure_3_1\png\Figure_3.1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Paul\Dropbox\ECON 5e\Art From Fernando_For Digital\Ch03\Figure_3_1\png\Figure_3.1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Paul\Dropbox\ECON 5e\Art From Fernando_For Digital\Ch03\Figure_3_1\png\Figure_3.1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Paul\Dropbox\ECON 5e\Art From Fernando_For Digital\Ch03\Figure_3_1\png\Figure_3.1_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C:\Users\Paul\Dropbox\ECON 5e\Art From Fernando_For Digital\Ch03\Figure_3_1\png\Figure_3.1_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Paul\Dropbox\ECON 5e\Art From Fernando_For Digital\Ch03\Figure_3_1\png\Figure_3.1_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3" name="Picture 9" descr="C:\Users\Paul\Dropbox\ECON 5e\Art From Fernando_For Digital\Ch03\Figure_3_1\png\Figure_3.1_8.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14601" y="2749006"/>
            <a:ext cx="7876443" cy="3804195"/>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746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Explains the Law of Demand?</a:t>
            </a:r>
          </a:p>
        </p:txBody>
      </p:sp>
      <p:sp>
        <p:nvSpPr>
          <p:cNvPr id="3" name="Text Placeholder 2"/>
          <p:cNvSpPr>
            <a:spLocks noGrp="1"/>
          </p:cNvSpPr>
          <p:nvPr>
            <p:ph type="body" sz="quarter" idx="11"/>
          </p:nvPr>
        </p:nvSpPr>
        <p:spPr/>
        <p:txBody>
          <a:bodyPr/>
          <a:lstStyle/>
          <a:p>
            <a:r>
              <a:rPr lang="en-US" dirty="0"/>
              <a:t>When the price of a product falls, two effects cause consumers to purchase more of it:</a:t>
            </a:r>
          </a:p>
          <a:p>
            <a:endParaRPr lang="en-US" dirty="0"/>
          </a:p>
          <a:p>
            <a:pPr marL="342900" indent="-342900"/>
            <a:r>
              <a:rPr lang="en-US" dirty="0"/>
              <a:t>The product has become cheaper </a:t>
            </a:r>
            <a:r>
              <a:rPr lang="en-US" i="1" dirty="0"/>
              <a:t>relative to other goods</a:t>
            </a:r>
            <a:r>
              <a:rPr lang="en-US" dirty="0"/>
              <a:t>, so consumers </a:t>
            </a:r>
            <a:r>
              <a:rPr lang="en-US" i="1" dirty="0"/>
              <a:t>substitute</a:t>
            </a:r>
            <a:r>
              <a:rPr lang="en-US" dirty="0"/>
              <a:t> toward it. This is the </a:t>
            </a:r>
            <a:r>
              <a:rPr lang="en-US" b="1" dirty="0"/>
              <a:t>substitution effect</a:t>
            </a:r>
            <a:r>
              <a:rPr lang="en-US" dirty="0"/>
              <a:t>.</a:t>
            </a:r>
          </a:p>
          <a:p>
            <a:pPr marL="342900" indent="-342900"/>
            <a:r>
              <a:rPr lang="en-US" dirty="0"/>
              <a:t>The consumer now has greater purchasing power, and elects to purchase more goods overall. This is</a:t>
            </a:r>
            <a:r>
              <a:rPr lang="en-US" b="1" dirty="0"/>
              <a:t> income effect</a:t>
            </a:r>
            <a:r>
              <a:rPr lang="en-US" dirty="0"/>
              <a:t>.</a:t>
            </a:r>
          </a:p>
          <a:p>
            <a:endParaRPr lang="en-US" dirty="0"/>
          </a:p>
          <a:p>
            <a:endParaRPr lang="en-US" dirty="0"/>
          </a:p>
          <a:p>
            <a:r>
              <a:rPr lang="en-US" b="1" dirty="0"/>
              <a:t>Substitution Effect + Income Effect =  Total Change in </a:t>
            </a:r>
            <a:r>
              <a:rPr lang="en-US" b="1" dirty="0" smtClean="0"/>
              <a:t>Quantity </a:t>
            </a:r>
            <a:r>
              <a:rPr lang="en-US" b="1" dirty="0"/>
              <a:t>Demanded Due to a Price Change</a:t>
            </a:r>
          </a:p>
        </p:txBody>
      </p:sp>
    </p:spTree>
    <p:custDataLst>
      <p:tags r:id="rId1"/>
    </p:custDataLst>
    <p:extLst>
      <p:ext uri="{BB962C8B-B14F-4D97-AF65-F5344CB8AC3E}">
        <p14:creationId xmlns:p14="http://schemas.microsoft.com/office/powerpoint/2010/main" val="10036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and Decrease in Demand</a:t>
            </a:r>
          </a:p>
        </p:txBody>
      </p:sp>
      <p:sp>
        <p:nvSpPr>
          <p:cNvPr id="6" name="Text Placeholder 2"/>
          <p:cNvSpPr>
            <a:spLocks noGrp="1"/>
          </p:cNvSpPr>
          <p:nvPr>
            <p:ph type="body" sz="quarter" idx="11"/>
          </p:nvPr>
        </p:nvSpPr>
        <p:spPr>
          <a:xfrm>
            <a:off x="320634" y="640080"/>
            <a:ext cx="4746667" cy="5074920"/>
          </a:xfrm>
        </p:spPr>
        <p:txBody>
          <a:bodyPr/>
          <a:lstStyle/>
          <a:p>
            <a:pPr>
              <a:buNone/>
            </a:pPr>
            <a:r>
              <a:rPr lang="en-US" dirty="0"/>
              <a:t>A change in something other than price:</a:t>
            </a:r>
          </a:p>
          <a:p>
            <a:pPr>
              <a:buNone/>
            </a:pPr>
            <a:endParaRPr lang="en-US" dirty="0"/>
          </a:p>
          <a:p>
            <a:pPr>
              <a:buNone/>
            </a:pPr>
            <a:r>
              <a:rPr lang="en-US" dirty="0">
                <a:sym typeface="Wingdings" panose="05000000000000000000" pitchFamily="2" charset="2"/>
              </a:rPr>
              <a:t>Shift in demand</a:t>
            </a:r>
            <a:r>
              <a:rPr lang="en-US" dirty="0"/>
              <a:t/>
            </a:r>
            <a:br>
              <a:rPr lang="en-US" dirty="0"/>
            </a:br>
            <a:endParaRPr lang="en-US" dirty="0"/>
          </a:p>
          <a:p>
            <a:pPr>
              <a:buNone/>
            </a:pPr>
            <a:r>
              <a:rPr lang="en-US" dirty="0"/>
              <a:t>A shift to the right (</a:t>
            </a:r>
            <a:r>
              <a:rPr lang="en-US" i="1" dirty="0"/>
              <a:t>D</a:t>
            </a:r>
            <a:r>
              <a:rPr lang="en-US" baseline="-25000" dirty="0"/>
              <a:t>1</a:t>
            </a:r>
            <a:r>
              <a:rPr lang="en-US" dirty="0"/>
              <a:t> to </a:t>
            </a:r>
            <a:r>
              <a:rPr lang="en-US" i="1" dirty="0"/>
              <a:t>D</a:t>
            </a:r>
            <a:r>
              <a:rPr lang="en-US" baseline="-25000" dirty="0"/>
              <a:t>2</a:t>
            </a:r>
            <a:r>
              <a:rPr lang="en-US" dirty="0"/>
              <a:t>) is an </a:t>
            </a:r>
            <a:r>
              <a:rPr lang="en-US" b="1" dirty="0"/>
              <a:t>increase in demand</a:t>
            </a:r>
            <a:r>
              <a:rPr lang="en-US" dirty="0"/>
              <a:t>.</a:t>
            </a:r>
          </a:p>
          <a:p>
            <a:pPr>
              <a:buNone/>
            </a:pPr>
            <a:endParaRPr lang="en-US" dirty="0"/>
          </a:p>
          <a:p>
            <a:pPr>
              <a:buNone/>
            </a:pPr>
            <a:r>
              <a:rPr lang="en-US" dirty="0"/>
              <a:t>A shift to the left (</a:t>
            </a:r>
            <a:r>
              <a:rPr lang="en-US" i="1" dirty="0"/>
              <a:t>D</a:t>
            </a:r>
            <a:r>
              <a:rPr lang="en-US" baseline="-25000" dirty="0"/>
              <a:t>1</a:t>
            </a:r>
            <a:r>
              <a:rPr lang="en-US" dirty="0"/>
              <a:t> to </a:t>
            </a:r>
            <a:r>
              <a:rPr lang="en-US" i="1" dirty="0"/>
              <a:t>D</a:t>
            </a:r>
            <a:r>
              <a:rPr lang="en-US" baseline="-25000" dirty="0"/>
              <a:t>3</a:t>
            </a:r>
            <a:r>
              <a:rPr lang="en-US" dirty="0"/>
              <a:t>) is a </a:t>
            </a:r>
            <a:r>
              <a:rPr lang="en-US" b="1" dirty="0"/>
              <a:t>decrease in demand</a:t>
            </a:r>
            <a:r>
              <a:rPr lang="en-US" dirty="0"/>
              <a:t>.</a:t>
            </a:r>
          </a:p>
        </p:txBody>
      </p:sp>
      <p:sp>
        <p:nvSpPr>
          <p:cNvPr id="7" name="Text Placeholder 3"/>
          <p:cNvSpPr>
            <a:spLocks noGrp="1"/>
          </p:cNvSpPr>
          <p:nvPr>
            <p:ph type="body" sz="quarter" idx="12"/>
          </p:nvPr>
        </p:nvSpPr>
        <p:spPr>
          <a:xfrm>
            <a:off x="6496050" y="5200652"/>
            <a:ext cx="2000250" cy="336947"/>
          </a:xfrm>
        </p:spPr>
        <p:txBody>
          <a:bodyPr>
            <a:normAutofit/>
          </a:bodyPr>
          <a:lstStyle/>
          <a:p>
            <a:r>
              <a:rPr lang="en-US" dirty="0"/>
              <a:t>Shifting the demand curve</a:t>
            </a:r>
          </a:p>
        </p:txBody>
      </p:sp>
      <p:pic>
        <p:nvPicPr>
          <p:cNvPr id="2050" name="Picture 2" descr="C:\Users\Paul\Dropbox\ECON 5e\Art From Fernando_For Digital\Ch03\Figure_3_2\png\Figure_3.2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aul\Dropbox\ECON 5e\Art From Fernando_For Digital\Ch03\Figure_3_2\png\Figure_3.2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aul\Dropbox\ECON 5e\Art From Fernando_For Digital\Ch03\Figure_3_2\png\Figure_3.2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aul\Dropbox\ECON 5e\Art From Fernando_For Digital\Ch03\Figure_3_2\png\Figure_3.2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8041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0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Shifts of the Demand Curve</a:t>
            </a:r>
          </a:p>
        </p:txBody>
      </p:sp>
      <p:sp>
        <p:nvSpPr>
          <p:cNvPr id="6" name="Text Placeholder 2"/>
          <p:cNvSpPr>
            <a:spLocks noGrp="1"/>
          </p:cNvSpPr>
          <p:nvPr>
            <p:ph type="body" sz="quarter" idx="11"/>
          </p:nvPr>
        </p:nvSpPr>
        <p:spPr>
          <a:xfrm>
            <a:off x="130629" y="1676400"/>
            <a:ext cx="4701378" cy="3978404"/>
          </a:xfrm>
        </p:spPr>
        <p:txBody>
          <a:bodyPr/>
          <a:lstStyle/>
          <a:p>
            <a:pPr>
              <a:buNone/>
            </a:pPr>
            <a:r>
              <a:rPr lang="en-US" dirty="0"/>
              <a:t>As the demand curve shifts, the quantity demanded changes at every possible price.</a:t>
            </a:r>
          </a:p>
          <a:p>
            <a:endParaRPr lang="en-US" dirty="0"/>
          </a:p>
          <a:p>
            <a:endParaRPr lang="en-US" dirty="0"/>
          </a:p>
        </p:txBody>
      </p:sp>
      <p:sp>
        <p:nvSpPr>
          <p:cNvPr id="7" name="Text Placeholder 3"/>
          <p:cNvSpPr>
            <a:spLocks noGrp="1"/>
          </p:cNvSpPr>
          <p:nvPr>
            <p:ph type="body" sz="quarter" idx="12"/>
          </p:nvPr>
        </p:nvSpPr>
        <p:spPr>
          <a:xfrm>
            <a:off x="6553200" y="5486402"/>
            <a:ext cx="2362200" cy="336947"/>
          </a:xfrm>
        </p:spPr>
        <p:txBody>
          <a:bodyPr>
            <a:noAutofit/>
          </a:bodyPr>
          <a:lstStyle/>
          <a:p>
            <a:r>
              <a:rPr lang="en-US" sz="1400" dirty="0"/>
              <a:t>Shifting the demand curve</a:t>
            </a:r>
          </a:p>
        </p:txBody>
      </p:sp>
      <p:pic>
        <p:nvPicPr>
          <p:cNvPr id="2050" name="Picture 2" descr="C:\Users\Paul\Dropbox\ECON 5e\Art From Fernando_For Digital\Ch03\Figure_3_2\png\Figure_3.2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aul\Dropbox\ECON 5e\Art From Fernando_For Digital\Ch03\Figure_3_2\png\Figure_3.2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aul\Dropbox\ECON 5e\Art From Fernando_For Digital\Ch03\Figure_3_2\png\Figure_3.2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aul\Dropbox\ECON 5e\Art From Fernando_For Digital\Ch03\Figure_3_2\png\Figure_3.2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8401" y="2000251"/>
            <a:ext cx="4242301" cy="305363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524501" y="3314702"/>
            <a:ext cx="4204059" cy="1921001"/>
            <a:chOff x="3581400" y="2863334"/>
            <a:chExt cx="4671177" cy="1951141"/>
          </a:xfrm>
        </p:grpSpPr>
        <p:cxnSp>
          <p:nvCxnSpPr>
            <p:cNvPr id="11" name="Straight Connector 10"/>
            <p:cNvCxnSpPr/>
            <p:nvPr/>
          </p:nvCxnSpPr>
          <p:spPr bwMode="auto">
            <a:xfrm>
              <a:off x="4038600" y="3048000"/>
              <a:ext cx="3657600" cy="0"/>
            </a:xfrm>
            <a:prstGeom prst="line">
              <a:avLst/>
            </a:prstGeom>
            <a:noFill/>
            <a:ln w="19050" cap="flat" cmpd="sng" algn="ctr">
              <a:solidFill>
                <a:srgbClr val="0066B3"/>
              </a:solidFill>
              <a:prstDash val="dash"/>
              <a:round/>
              <a:headEnd type="none" w="med" len="med"/>
              <a:tailEnd type="none" w="med" len="med"/>
            </a:ln>
            <a:effectLst/>
          </p:spPr>
        </p:cxnSp>
        <p:cxnSp>
          <p:nvCxnSpPr>
            <p:cNvPr id="12" name="Straight Connector 11"/>
            <p:cNvCxnSpPr/>
            <p:nvPr/>
          </p:nvCxnSpPr>
          <p:spPr bwMode="auto">
            <a:xfrm>
              <a:off x="5791200" y="3048000"/>
              <a:ext cx="0" cy="1458486"/>
            </a:xfrm>
            <a:prstGeom prst="line">
              <a:avLst/>
            </a:prstGeom>
            <a:noFill/>
            <a:ln w="19050" cap="flat" cmpd="sng" algn="ctr">
              <a:solidFill>
                <a:srgbClr val="0066B3"/>
              </a:solidFill>
              <a:prstDash val="dash"/>
              <a:round/>
              <a:headEnd type="none" w="med" len="med"/>
              <a:tailEnd type="none" w="med" len="med"/>
            </a:ln>
            <a:effectLst/>
          </p:spPr>
        </p:cxnSp>
        <p:cxnSp>
          <p:nvCxnSpPr>
            <p:cNvPr id="13" name="Straight Connector 12"/>
            <p:cNvCxnSpPr/>
            <p:nvPr/>
          </p:nvCxnSpPr>
          <p:spPr bwMode="auto">
            <a:xfrm>
              <a:off x="4648200" y="3048000"/>
              <a:ext cx="0" cy="1458486"/>
            </a:xfrm>
            <a:prstGeom prst="line">
              <a:avLst/>
            </a:prstGeom>
            <a:noFill/>
            <a:ln w="19050" cap="flat" cmpd="sng" algn="ctr">
              <a:solidFill>
                <a:srgbClr val="0066B3"/>
              </a:solidFill>
              <a:prstDash val="dash"/>
              <a:round/>
              <a:headEnd type="none" w="med" len="med"/>
              <a:tailEnd type="none" w="med" len="med"/>
            </a:ln>
            <a:effectLst/>
          </p:spPr>
        </p:cxnSp>
        <p:cxnSp>
          <p:nvCxnSpPr>
            <p:cNvPr id="14" name="Straight Connector 13"/>
            <p:cNvCxnSpPr/>
            <p:nvPr/>
          </p:nvCxnSpPr>
          <p:spPr bwMode="auto">
            <a:xfrm>
              <a:off x="6934200" y="3048000"/>
              <a:ext cx="0" cy="1458486"/>
            </a:xfrm>
            <a:prstGeom prst="line">
              <a:avLst/>
            </a:prstGeom>
            <a:noFill/>
            <a:ln w="19050" cap="flat" cmpd="sng" algn="ctr">
              <a:solidFill>
                <a:srgbClr val="0066B3"/>
              </a:solidFill>
              <a:prstDash val="dash"/>
              <a:round/>
              <a:headEnd type="none" w="med" len="med"/>
              <a:tailEnd type="none" w="med" len="med"/>
            </a:ln>
            <a:effectLst/>
          </p:spPr>
        </p:cxnSp>
        <p:sp>
          <p:nvSpPr>
            <p:cNvPr id="15" name="TextBox 14"/>
            <p:cNvSpPr txBox="1"/>
            <p:nvPr/>
          </p:nvSpPr>
          <p:spPr>
            <a:xfrm>
              <a:off x="3581400" y="2863334"/>
              <a:ext cx="457200" cy="6564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P</a:t>
              </a:r>
              <a:r>
                <a:rPr kumimoji="0" lang="en-US" sz="1800" b="0" i="1" u="none" strike="noStrike" kern="1200" cap="none" spc="0" normalizeH="0" baseline="-25000" noProof="0" dirty="0">
                  <a:ln>
                    <a:noFill/>
                  </a:ln>
                  <a:solidFill>
                    <a:srgbClr val="000000"/>
                  </a:solidFill>
                  <a:effectLst/>
                  <a:uLnTx/>
                  <a:uFillTx/>
                  <a:latin typeface="Arial"/>
                  <a:ea typeface="+mn-ea"/>
                  <a:cs typeface="+mn-cs"/>
                </a:rPr>
                <a:t>1</a:t>
              </a: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p:txBody>
        </p:sp>
        <p:sp>
          <p:nvSpPr>
            <p:cNvPr id="16" name="TextBox 15"/>
            <p:cNvSpPr txBox="1"/>
            <p:nvPr/>
          </p:nvSpPr>
          <p:spPr>
            <a:xfrm>
              <a:off x="4399006" y="4439348"/>
              <a:ext cx="3853571" cy="3751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Q</a:t>
              </a:r>
              <a:r>
                <a:rPr kumimoji="0" lang="en-US" sz="1800" b="0" i="1" u="none" strike="noStrike" kern="1200" cap="none" spc="0" normalizeH="0" baseline="-25000" noProof="0" dirty="0">
                  <a:ln>
                    <a:noFill/>
                  </a:ln>
                  <a:solidFill>
                    <a:srgbClr val="000000"/>
                  </a:solidFill>
                  <a:effectLst/>
                  <a:uLnTx/>
                  <a:uFillTx/>
                  <a:latin typeface="Arial"/>
                  <a:ea typeface="+mn-ea"/>
                  <a:cs typeface="+mn-cs"/>
                </a:rPr>
                <a:t>2	</a:t>
              </a:r>
              <a:r>
                <a:rPr kumimoji="0" lang="en-US" sz="1800" b="0" i="1" u="none" strike="noStrike" kern="1200" cap="none" spc="0" normalizeH="0" baseline="0" noProof="0" dirty="0">
                  <a:ln>
                    <a:noFill/>
                  </a:ln>
                  <a:solidFill>
                    <a:srgbClr val="000000"/>
                  </a:solidFill>
                  <a:effectLst/>
                  <a:uLnTx/>
                  <a:uFillTx/>
                  <a:latin typeface="Arial"/>
                  <a:ea typeface="+mn-ea"/>
                  <a:cs typeface="+mn-cs"/>
                </a:rPr>
                <a:t>   Q</a:t>
              </a:r>
              <a:r>
                <a:rPr kumimoji="0" lang="en-US" sz="1800" b="0" i="1" u="none" strike="noStrike" kern="1200" cap="none" spc="0" normalizeH="0" baseline="-25000" noProof="0" dirty="0">
                  <a:ln>
                    <a:noFill/>
                  </a:ln>
                  <a:solidFill>
                    <a:srgbClr val="000000"/>
                  </a:solidFill>
                  <a:effectLst/>
                  <a:uLnTx/>
                  <a:uFillTx/>
                  <a:latin typeface="Arial"/>
                  <a:ea typeface="+mn-ea"/>
                  <a:cs typeface="+mn-cs"/>
                </a:rPr>
                <a:t>1	</a:t>
              </a:r>
              <a:r>
                <a:rPr kumimoji="0" lang="en-US" sz="1800" b="0" i="1" u="none" strike="noStrike" kern="1200" cap="none" spc="0" normalizeH="0" baseline="0" noProof="0" dirty="0">
                  <a:ln>
                    <a:noFill/>
                  </a:ln>
                  <a:solidFill>
                    <a:srgbClr val="000000"/>
                  </a:solidFill>
                  <a:effectLst/>
                  <a:uLnTx/>
                  <a:uFillTx/>
                  <a:latin typeface="Arial"/>
                  <a:ea typeface="+mn-ea"/>
                  <a:cs typeface="+mn-cs"/>
                </a:rPr>
                <a:t>    Q</a:t>
              </a:r>
              <a:r>
                <a:rPr kumimoji="0" lang="en-US" sz="1800" b="0" i="1" u="none" strike="noStrike" kern="1200" cap="none" spc="0" normalizeH="0" baseline="-25000" noProof="0" dirty="0">
                  <a:ln>
                    <a:noFill/>
                  </a:ln>
                  <a:solidFill>
                    <a:srgbClr val="000000"/>
                  </a:solidFill>
                  <a:effectLst/>
                  <a:uLnTx/>
                  <a:uFillTx/>
                  <a:latin typeface="Arial"/>
                  <a:ea typeface="+mn-ea"/>
                  <a:cs typeface="+mn-cs"/>
                </a:rPr>
                <a:t>3</a:t>
              </a: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42249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Income of consumers</a:t>
            </a:r>
          </a:p>
        </p:txBody>
      </p:sp>
      <p:sp>
        <p:nvSpPr>
          <p:cNvPr id="4" name="Text Placeholder 2"/>
          <p:cNvSpPr>
            <a:spLocks noGrp="1"/>
          </p:cNvSpPr>
          <p:nvPr>
            <p:ph type="body" sz="quarter" idx="11"/>
          </p:nvPr>
        </p:nvSpPr>
        <p:spPr>
          <a:xfrm>
            <a:off x="1385454" y="1290452"/>
            <a:ext cx="5219700" cy="4495800"/>
          </a:xfrm>
        </p:spPr>
        <p:txBody>
          <a:bodyPr>
            <a:normAutofit fontScale="92500" lnSpcReduction="20000"/>
          </a:bodyPr>
          <a:lstStyle/>
          <a:p>
            <a:pPr marL="0" lvl="1" indent="0"/>
            <a:endParaRPr lang="en-US" sz="1650" b="1" dirty="0"/>
          </a:p>
          <a:p>
            <a:pPr marL="0" lvl="1" indent="0"/>
            <a:r>
              <a:rPr lang="en-US" sz="2400" b="1" dirty="0"/>
              <a:t>Normal good</a:t>
            </a:r>
            <a:r>
              <a:rPr lang="en-US" sz="2400" dirty="0"/>
              <a:t>:</a:t>
            </a:r>
            <a:br>
              <a:rPr lang="en-US" sz="2400" dirty="0"/>
            </a:br>
            <a:r>
              <a:rPr lang="en-US" sz="2400" dirty="0"/>
              <a:t>A good for which the demand increases as income rises, and decreases as income falls.</a:t>
            </a:r>
          </a:p>
          <a:p>
            <a:pPr marL="0" lvl="1" indent="0"/>
            <a:endParaRPr lang="en-US" sz="2400" b="1" dirty="0"/>
          </a:p>
          <a:p>
            <a:pPr marL="0" lvl="1" indent="0"/>
            <a:endParaRPr lang="en-US" sz="2400" b="1" dirty="0"/>
          </a:p>
          <a:p>
            <a:pPr marL="0" lvl="1" indent="0"/>
            <a:endParaRPr lang="en-US" sz="2400" b="1" dirty="0"/>
          </a:p>
          <a:p>
            <a:pPr marL="0" lvl="1" indent="0"/>
            <a:endParaRPr lang="en-US" sz="2400" b="1" dirty="0"/>
          </a:p>
          <a:p>
            <a:pPr marL="0" lvl="1" indent="0"/>
            <a:endParaRPr lang="en-US" sz="2400" b="1" dirty="0"/>
          </a:p>
          <a:p>
            <a:pPr marL="0" lvl="1" indent="0"/>
            <a:r>
              <a:rPr lang="en-US" sz="2400" b="1" dirty="0"/>
              <a:t>Inferior good</a:t>
            </a:r>
            <a:r>
              <a:rPr lang="en-US" sz="2400" dirty="0"/>
              <a:t>:</a:t>
            </a:r>
            <a:br>
              <a:rPr lang="en-US" sz="2400" dirty="0"/>
            </a:br>
            <a:r>
              <a:rPr lang="en-US" sz="2400" dirty="0"/>
              <a:t>A good for which the demand decreases as income rises, and increases as income falls.</a:t>
            </a:r>
          </a:p>
          <a:p>
            <a:pPr marL="0" lvl="1" indent="0"/>
            <a:endParaRPr lang="en-US" sz="2400" dirty="0"/>
          </a:p>
          <a:p>
            <a:pPr marL="42863" lvl="1" indent="0"/>
            <a:endParaRPr lang="en-US" sz="2400" b="1" dirty="0"/>
          </a:p>
          <a:p>
            <a:endParaRPr lang="en-US" sz="2400" dirty="0"/>
          </a:p>
        </p:txBody>
      </p:sp>
      <p:pic>
        <p:nvPicPr>
          <p:cNvPr id="5" name="Picture 14" descr="table03-1_PPT_b"/>
          <p:cNvPicPr>
            <a:picLocks noChangeAspect="1" noChangeArrowheads="1"/>
          </p:cNvPicPr>
          <p:nvPr/>
        </p:nvPicPr>
        <p:blipFill rotWithShape="1">
          <a:blip r:embed="rId4" cstate="print"/>
          <a:srcRect l="31010" r="38650" b="4667"/>
          <a:stretch/>
        </p:blipFill>
        <p:spPr bwMode="auto">
          <a:xfrm>
            <a:off x="7314483" y="3792388"/>
            <a:ext cx="2058117" cy="1317689"/>
          </a:xfrm>
          <a:prstGeom prst="rect">
            <a:avLst/>
          </a:prstGeom>
          <a:noFill/>
          <a:ln w="9525">
            <a:noFill/>
            <a:miter lim="800000"/>
            <a:headEnd/>
            <a:tailEnd/>
          </a:ln>
        </p:spPr>
      </p:pic>
      <p:pic>
        <p:nvPicPr>
          <p:cNvPr id="6" name="Picture 5" descr="table03-1_a_PPT_a.gif"/>
          <p:cNvPicPr>
            <a:picLocks noChangeAspect="1"/>
          </p:cNvPicPr>
          <p:nvPr/>
        </p:nvPicPr>
        <p:blipFill rotWithShape="1">
          <a:blip r:embed="rId5" cstate="print"/>
          <a:srcRect l="30380" r="39240"/>
          <a:stretch/>
        </p:blipFill>
        <p:spPr bwMode="auto">
          <a:xfrm>
            <a:off x="7296151" y="1544211"/>
            <a:ext cx="2214734" cy="1477597"/>
          </a:xfrm>
          <a:prstGeom prst="rect">
            <a:avLst/>
          </a:prstGeom>
          <a:noFill/>
          <a:ln w="9525">
            <a:noFill/>
            <a:miter lim="800000"/>
            <a:headEnd/>
            <a:tailEnd/>
          </a:ln>
        </p:spPr>
      </p:pic>
      <p:sp>
        <p:nvSpPr>
          <p:cNvPr id="7" name="TextBox 6"/>
          <p:cNvSpPr txBox="1"/>
          <p:nvPr/>
        </p:nvSpPr>
        <p:spPr>
          <a:xfrm>
            <a:off x="7682085" y="3006359"/>
            <a:ext cx="182880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a:ea typeface="+mn-ea"/>
                <a:cs typeface="+mn-cs"/>
              </a:rPr>
              <a:t>Effect of increase in income, if good is normal</a:t>
            </a:r>
          </a:p>
        </p:txBody>
      </p:sp>
      <p:sp>
        <p:nvSpPr>
          <p:cNvPr id="8" name="TextBox 7"/>
          <p:cNvSpPr txBox="1"/>
          <p:nvPr/>
        </p:nvSpPr>
        <p:spPr>
          <a:xfrm>
            <a:off x="7562334" y="5158449"/>
            <a:ext cx="182880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a:ea typeface="+mn-ea"/>
                <a:cs typeface="+mn-cs"/>
              </a:rPr>
              <a:t>Effect of increase in income, if good is inferior</a:t>
            </a:r>
          </a:p>
        </p:txBody>
      </p:sp>
    </p:spTree>
    <p:custDataLst>
      <p:tags r:id="rId1"/>
    </p:custDataLst>
    <p:extLst>
      <p:ext uri="{BB962C8B-B14F-4D97-AF65-F5344CB8AC3E}">
        <p14:creationId xmlns:p14="http://schemas.microsoft.com/office/powerpoint/2010/main" val="24252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the Price of Related Goods</a:t>
            </a:r>
          </a:p>
        </p:txBody>
      </p:sp>
      <p:sp>
        <p:nvSpPr>
          <p:cNvPr id="4" name="Text Placeholder 2"/>
          <p:cNvSpPr>
            <a:spLocks noGrp="1"/>
          </p:cNvSpPr>
          <p:nvPr>
            <p:ph type="body" sz="quarter" idx="11"/>
          </p:nvPr>
        </p:nvSpPr>
        <p:spPr>
          <a:xfrm>
            <a:off x="1187533" y="1170806"/>
            <a:ext cx="5365310" cy="3771899"/>
          </a:xfrm>
        </p:spPr>
        <p:txBody>
          <a:bodyPr/>
          <a:lstStyle/>
          <a:p>
            <a:pPr marL="0" lvl="1" indent="0"/>
            <a:r>
              <a:rPr lang="en-US" sz="2200" b="1" dirty="0"/>
              <a:t>Substitutes</a:t>
            </a:r>
            <a:r>
              <a:rPr lang="en-US" sz="2200" dirty="0"/>
              <a:t>:</a:t>
            </a:r>
            <a:br>
              <a:rPr lang="en-US" sz="2200" dirty="0"/>
            </a:br>
            <a:r>
              <a:rPr lang="en-US" sz="2200" dirty="0"/>
              <a:t>Goods and services that can be used for</a:t>
            </a:r>
            <a:br>
              <a:rPr lang="en-US" sz="2200" dirty="0"/>
            </a:br>
            <a:r>
              <a:rPr lang="en-US" sz="2200" dirty="0"/>
              <a:t>the same purpose.</a:t>
            </a:r>
          </a:p>
          <a:p>
            <a:pPr marL="0" lvl="1" indent="0"/>
            <a:endParaRPr lang="en-US" sz="2200" dirty="0"/>
          </a:p>
          <a:p>
            <a:pPr marL="0" lvl="1" indent="0"/>
            <a:endParaRPr lang="en-US" sz="2200" dirty="0"/>
          </a:p>
          <a:p>
            <a:pPr marL="0" lvl="1" indent="0"/>
            <a:endParaRPr lang="en-US" sz="2200" dirty="0"/>
          </a:p>
          <a:p>
            <a:pPr marL="0" lvl="1" indent="0"/>
            <a:r>
              <a:rPr lang="en-US" sz="2200" b="1" dirty="0"/>
              <a:t>Complements</a:t>
            </a:r>
            <a:r>
              <a:rPr lang="en-US" sz="2200" dirty="0"/>
              <a:t>:</a:t>
            </a:r>
            <a:br>
              <a:rPr lang="en-US" sz="2200" dirty="0"/>
            </a:br>
            <a:r>
              <a:rPr lang="en-US" sz="2200" dirty="0"/>
              <a:t>Goods and services that are used together.</a:t>
            </a:r>
          </a:p>
          <a:p>
            <a:pPr marL="0" lvl="1" indent="0"/>
            <a:endParaRPr lang="en-US" sz="2400" dirty="0"/>
          </a:p>
        </p:txBody>
      </p:sp>
      <p:pic>
        <p:nvPicPr>
          <p:cNvPr id="5" name="Picture 14" descr="table03-1_PPT_b"/>
          <p:cNvPicPr>
            <a:picLocks noChangeAspect="1" noChangeArrowheads="1"/>
          </p:cNvPicPr>
          <p:nvPr/>
        </p:nvPicPr>
        <p:blipFill rotWithShape="1">
          <a:blip r:embed="rId4" cstate="print"/>
          <a:srcRect l="31010" r="38650" b="4667"/>
          <a:stretch/>
        </p:blipFill>
        <p:spPr bwMode="auto">
          <a:xfrm>
            <a:off x="7321835" y="3677149"/>
            <a:ext cx="2064488" cy="1321768"/>
          </a:xfrm>
          <a:prstGeom prst="rect">
            <a:avLst/>
          </a:prstGeom>
          <a:noFill/>
          <a:ln w="9525">
            <a:noFill/>
            <a:miter lim="800000"/>
            <a:headEnd/>
            <a:tailEnd/>
          </a:ln>
        </p:spPr>
      </p:pic>
      <p:pic>
        <p:nvPicPr>
          <p:cNvPr id="6" name="Picture 5" descr="table03-1_a_PPT_a.gif"/>
          <p:cNvPicPr>
            <a:picLocks noChangeAspect="1"/>
          </p:cNvPicPr>
          <p:nvPr/>
        </p:nvPicPr>
        <p:blipFill rotWithShape="1">
          <a:blip r:embed="rId5" cstate="print"/>
          <a:srcRect l="30380" r="39240"/>
          <a:stretch/>
        </p:blipFill>
        <p:spPr bwMode="auto">
          <a:xfrm>
            <a:off x="7270563" y="1416740"/>
            <a:ext cx="2115760" cy="1411565"/>
          </a:xfrm>
          <a:prstGeom prst="rect">
            <a:avLst/>
          </a:prstGeom>
          <a:noFill/>
          <a:ln w="9525">
            <a:noFill/>
            <a:miter lim="800000"/>
            <a:headEnd/>
            <a:tailEnd/>
          </a:ln>
        </p:spPr>
      </p:pic>
      <p:sp>
        <p:nvSpPr>
          <p:cNvPr id="7" name="TextBox 6"/>
          <p:cNvSpPr txBox="1"/>
          <p:nvPr/>
        </p:nvSpPr>
        <p:spPr>
          <a:xfrm>
            <a:off x="7557523" y="2768214"/>
            <a:ext cx="1828800"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a:ea typeface="+mn-ea"/>
                <a:cs typeface="+mn-cs"/>
              </a:rPr>
              <a:t>Effect on demand for Big Macs, if price of Whopper increases</a:t>
            </a:r>
          </a:p>
        </p:txBody>
      </p:sp>
      <p:sp>
        <p:nvSpPr>
          <p:cNvPr id="8" name="TextBox 7"/>
          <p:cNvSpPr txBox="1"/>
          <p:nvPr/>
        </p:nvSpPr>
        <p:spPr>
          <a:xfrm>
            <a:off x="7569880" y="5042232"/>
            <a:ext cx="1828800" cy="5770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a:ea typeface="+mn-ea"/>
                <a:cs typeface="+mn-cs"/>
              </a:rPr>
              <a:t>Effect on demand for Big Macs, if price of McDonald’s fries increases</a:t>
            </a:r>
          </a:p>
        </p:txBody>
      </p:sp>
      <p:sp>
        <p:nvSpPr>
          <p:cNvPr id="3" name="TextBox 2"/>
          <p:cNvSpPr txBox="1"/>
          <p:nvPr/>
        </p:nvSpPr>
        <p:spPr>
          <a:xfrm>
            <a:off x="1981200" y="5933084"/>
            <a:ext cx="71888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Other sources: Change in tastes, change in demographics</a:t>
            </a:r>
          </a:p>
        </p:txBody>
      </p:sp>
    </p:spTree>
    <p:custDataLst>
      <p:tags r:id="rId1"/>
    </p:custDataLst>
    <p:extLst>
      <p:ext uri="{BB962C8B-B14F-4D97-AF65-F5344CB8AC3E}">
        <p14:creationId xmlns:p14="http://schemas.microsoft.com/office/powerpoint/2010/main" val="411223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9144000" cy="480060"/>
          </a:xfrm>
        </p:spPr>
        <p:txBody>
          <a:bodyPr>
            <a:noAutofit/>
          </a:bodyPr>
          <a:lstStyle/>
          <a:p>
            <a:r>
              <a:rPr lang="en-US" dirty="0"/>
              <a:t>Change in Demand vs. Change in Quantity Demanded</a:t>
            </a:r>
          </a:p>
        </p:txBody>
      </p:sp>
      <p:sp>
        <p:nvSpPr>
          <p:cNvPr id="6" name="Text Placeholder 2"/>
          <p:cNvSpPr>
            <a:spLocks noGrp="1"/>
          </p:cNvSpPr>
          <p:nvPr>
            <p:ph type="body" sz="quarter" idx="11"/>
          </p:nvPr>
        </p:nvSpPr>
        <p:spPr>
          <a:xfrm>
            <a:off x="344384" y="1543372"/>
            <a:ext cx="4404228" cy="4191000"/>
          </a:xfrm>
        </p:spPr>
        <p:txBody>
          <a:bodyPr>
            <a:normAutofit fontScale="25000" lnSpcReduction="20000"/>
          </a:bodyPr>
          <a:lstStyle/>
          <a:p>
            <a:pPr>
              <a:buNone/>
            </a:pPr>
            <a:r>
              <a:rPr lang="en-US" sz="8800" dirty="0"/>
              <a:t>A change in the price of the product causes a movement along the demand curve.</a:t>
            </a:r>
          </a:p>
          <a:p>
            <a:pPr>
              <a:buNone/>
            </a:pPr>
            <a:endParaRPr lang="en-US" sz="8800" dirty="0"/>
          </a:p>
          <a:p>
            <a:pPr>
              <a:buNone/>
            </a:pPr>
            <a:r>
              <a:rPr lang="en-US" sz="8800" dirty="0"/>
              <a:t>This is a </a:t>
            </a:r>
            <a:r>
              <a:rPr lang="en-US" sz="8800" i="1" dirty="0"/>
              <a:t>change in quantity demanded.</a:t>
            </a:r>
            <a:endParaRPr lang="en-US" sz="8800" dirty="0"/>
          </a:p>
          <a:p>
            <a:pPr>
              <a:buNone/>
            </a:pPr>
            <a:endParaRPr lang="en-US" sz="8800" i="1" dirty="0"/>
          </a:p>
          <a:p>
            <a:pPr>
              <a:buNone/>
            </a:pPr>
            <a:r>
              <a:rPr lang="en-US" sz="8800" dirty="0"/>
              <a:t>Any other change causes the entire demand curve to shift.</a:t>
            </a:r>
          </a:p>
          <a:p>
            <a:pPr>
              <a:buNone/>
            </a:pPr>
            <a:endParaRPr lang="en-US" sz="8800" dirty="0"/>
          </a:p>
          <a:p>
            <a:pPr>
              <a:buNone/>
            </a:pPr>
            <a:r>
              <a:rPr lang="en-US" sz="8800" dirty="0"/>
              <a:t>This is a </a:t>
            </a:r>
            <a:r>
              <a:rPr lang="en-US" sz="8800" i="1" dirty="0"/>
              <a:t>change in demand.</a:t>
            </a:r>
            <a:endParaRPr lang="en-US" sz="8800" dirty="0"/>
          </a:p>
          <a:p>
            <a:pPr>
              <a:buNone/>
            </a:pPr>
            <a:endParaRPr lang="en-US" dirty="0"/>
          </a:p>
        </p:txBody>
      </p:sp>
      <p:sp>
        <p:nvSpPr>
          <p:cNvPr id="7" name="Text Placeholder 3"/>
          <p:cNvSpPr>
            <a:spLocks noGrp="1"/>
          </p:cNvSpPr>
          <p:nvPr>
            <p:ph type="body" sz="quarter" idx="12"/>
          </p:nvPr>
        </p:nvSpPr>
        <p:spPr>
          <a:xfrm>
            <a:off x="5810251" y="5029202"/>
            <a:ext cx="3804337" cy="336947"/>
          </a:xfrm>
        </p:spPr>
        <p:txBody>
          <a:bodyPr>
            <a:normAutofit fontScale="62500" lnSpcReduction="20000"/>
          </a:bodyPr>
          <a:lstStyle/>
          <a:p>
            <a:pPr>
              <a:buNone/>
            </a:pPr>
            <a:r>
              <a:rPr lang="en-US" dirty="0"/>
              <a:t>A change in demand versus a change in quantity demanded</a:t>
            </a:r>
          </a:p>
        </p:txBody>
      </p:sp>
      <p:pic>
        <p:nvPicPr>
          <p:cNvPr id="3074" name="Picture 2" descr="C:\Users\Paul\Dropbox\ECON 5e\Art From Fernando_For Digital\Ch03\Figure_3_3\png\Figure_3.3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Paul\Dropbox\ECON 5e\Art From Fernando_For Digital\Ch03\Figure_3_3\png\Figure_3.3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Paul\Dropbox\ECON 5e\Art From Fernando_For Digital\Ch03\Figure_3_3\png\Figure_3.3_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Paul\Dropbox\ECON 5e\Art From Fernando_For Digital\Ch03\Figure_3_3\png\Figure_3.3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Paul\Dropbox\ECON 5e\Art From Fernando_For Digital\Ch03\Figure_3_3\png\Figure_3.3_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Paul\Dropbox\ECON 5e\Art From Fernando_For Digital\Ch03\Figure_3_3\png\Figure_3.3_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Paul\Dropbox\ECON 5e\Art From Fernando_For Digital\Ch03\Figure_3_3\png\Figure_3.3_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Paul\Dropbox\ECON 5e\Art From Fernando_For Digital\Ch03\Figure_3_3\png\Figure_3.3_8.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3029" y="1763316"/>
            <a:ext cx="4590523" cy="303728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Paul\Dropbox\ECON 5e\Art From Fernando_For Digital\Ch03\Figure_3_3\png\Figure_3.3_9.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38801" y="1543372"/>
            <a:ext cx="4590523" cy="30372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647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07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07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07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07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08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308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50503" y="1242218"/>
            <a:ext cx="8875449" cy="4373563"/>
          </a:xfrm>
        </p:spPr>
        <p:txBody>
          <a:bodyPr/>
          <a:lstStyle/>
          <a:p>
            <a:pPr marL="0" indent="0">
              <a:buNone/>
            </a:pPr>
            <a:r>
              <a:rPr lang="en-US" dirty="0" smtClean="0"/>
              <a:t>Weekly class schedule</a:t>
            </a:r>
          </a:p>
          <a:p>
            <a:pPr marL="0" indent="0">
              <a:buNone/>
            </a:pPr>
            <a:endParaRPr lang="en-US" dirty="0"/>
          </a:p>
        </p:txBody>
      </p:sp>
      <p:sp>
        <p:nvSpPr>
          <p:cNvPr id="5" name="Title 6"/>
          <p:cNvSpPr>
            <a:spLocks noGrp="1"/>
          </p:cNvSpPr>
          <p:nvPr>
            <p:ph type="title"/>
          </p:nvPr>
        </p:nvSpPr>
        <p:spPr>
          <a:xfrm>
            <a:off x="1550504" y="228600"/>
            <a:ext cx="9144000" cy="640080"/>
          </a:xfrm>
        </p:spPr>
        <p:txBody>
          <a:bodyPr/>
          <a:lstStyle/>
          <a:p>
            <a:r>
              <a:rPr lang="en-US" sz="3200" dirty="0" smtClean="0">
                <a:solidFill>
                  <a:schemeClr val="accent2">
                    <a:lumMod val="75000"/>
                  </a:schemeClr>
                </a:solidFill>
              </a:rPr>
              <a:t>Class Administration</a:t>
            </a:r>
            <a:endParaRPr lang="en-US" sz="3200" dirty="0">
              <a:solidFill>
                <a:schemeClr val="accent2">
                  <a:lumMod val="75000"/>
                </a:schemeClr>
              </a:solidFill>
            </a:endParaRPr>
          </a:p>
        </p:txBody>
      </p:sp>
      <p:pic>
        <p:nvPicPr>
          <p:cNvPr id="2" name="Picture 1" descr="Sunday - Adobe Acrobat Pro"/>
          <p:cNvPicPr>
            <a:picLocks noChangeAspect="1"/>
          </p:cNvPicPr>
          <p:nvPr/>
        </p:nvPicPr>
        <p:blipFill rotWithShape="1">
          <a:blip r:embed="rId3">
            <a:extLst>
              <a:ext uri="{28A0092B-C50C-407E-A947-70E740481C1C}">
                <a14:useLocalDpi xmlns:a14="http://schemas.microsoft.com/office/drawing/2010/main" val="0"/>
              </a:ext>
            </a:extLst>
          </a:blip>
          <a:srcRect l="11585" t="21786" r="12023" b="9684"/>
          <a:stretch/>
        </p:blipFill>
        <p:spPr>
          <a:xfrm>
            <a:off x="1219200" y="1766047"/>
            <a:ext cx="9341224" cy="4518211"/>
          </a:xfrm>
          <a:prstGeom prst="rect">
            <a:avLst/>
          </a:prstGeom>
        </p:spPr>
      </p:pic>
    </p:spTree>
    <p:extLst>
      <p:ext uri="{BB962C8B-B14F-4D97-AF65-F5344CB8AC3E}">
        <p14:creationId xmlns:p14="http://schemas.microsoft.com/office/powerpoint/2010/main" val="68771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Who produces which goods and why?</a:t>
            </a:r>
          </a:p>
        </p:txBody>
      </p:sp>
      <p:sp>
        <p:nvSpPr>
          <p:cNvPr id="3" name="Content Placeholder 2"/>
          <p:cNvSpPr>
            <a:spLocks noGrp="1"/>
          </p:cNvSpPr>
          <p:nvPr>
            <p:ph idx="1"/>
          </p:nvPr>
        </p:nvSpPr>
        <p:spPr>
          <a:xfrm>
            <a:off x="914400" y="1066801"/>
            <a:ext cx="9296400" cy="5254750"/>
          </a:xfrm>
        </p:spPr>
        <p:txBody>
          <a:bodyPr>
            <a:normAutofit/>
          </a:bodyPr>
          <a:lstStyle/>
          <a:p>
            <a:pPr>
              <a:buFont typeface="Arial" panose="020B0604020202020204" pitchFamily="34" charset="0"/>
              <a:buChar char="•"/>
            </a:pPr>
            <a:r>
              <a:rPr lang="en-US" sz="2200" i="0" dirty="0">
                <a:latin typeface="+mj-lt"/>
              </a:rPr>
              <a:t>People around the globe coordinate production activities to sell to consumers what they want.</a:t>
            </a:r>
          </a:p>
          <a:p>
            <a:pPr marL="0" indent="0"/>
            <a:endParaRPr lang="en-US" sz="2200" i="0" dirty="0">
              <a:latin typeface="+mj-lt"/>
            </a:endParaRPr>
          </a:p>
          <a:p>
            <a:pPr>
              <a:buFont typeface="Arial" panose="020B0604020202020204" pitchFamily="34" charset="0"/>
              <a:buChar char="•"/>
            </a:pPr>
            <a:r>
              <a:rPr lang="en-US" sz="2200" i="0" dirty="0">
                <a:latin typeface="+mj-lt"/>
              </a:rPr>
              <a:t>The global production is a natural outcome of people everywhere acting in their own self-interest to improve their own lives.</a:t>
            </a:r>
          </a:p>
          <a:p>
            <a:pPr marL="0" indent="0"/>
            <a:endParaRPr lang="en-US" sz="2200" i="0" dirty="0">
              <a:latin typeface="+mj-lt"/>
            </a:endParaRPr>
          </a:p>
          <a:p>
            <a:pPr>
              <a:buFont typeface="Arial" panose="020B0604020202020204" pitchFamily="34" charset="0"/>
              <a:buChar char="•"/>
            </a:pPr>
            <a:r>
              <a:rPr lang="en-US" sz="2200" i="0" dirty="0">
                <a:latin typeface="+mj-lt"/>
              </a:rPr>
              <a:t>Economists call this coordination mechanism the invisible hand.</a:t>
            </a:r>
          </a:p>
        </p:txBody>
      </p:sp>
    </p:spTree>
    <p:extLst>
      <p:ext uri="{BB962C8B-B14F-4D97-AF65-F5344CB8AC3E}">
        <p14:creationId xmlns:p14="http://schemas.microsoft.com/office/powerpoint/2010/main" val="94769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Absolute and Comparative Advantage</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200" i="0" dirty="0">
                <a:latin typeface="+mj-lt"/>
              </a:rPr>
              <a:t>Can view the PPF as the key trade-offs faced by one economy.</a:t>
            </a:r>
          </a:p>
          <a:p>
            <a:pPr marL="0" indent="0"/>
            <a:endParaRPr lang="en-US" sz="2200" i="0" dirty="0">
              <a:latin typeface="+mj-lt"/>
            </a:endParaRPr>
          </a:p>
          <a:p>
            <a:pPr>
              <a:buFont typeface="Arial" panose="020B0604020202020204" pitchFamily="34" charset="0"/>
              <a:buChar char="•"/>
            </a:pPr>
            <a:r>
              <a:rPr lang="en-US" sz="2200" i="0" dirty="0">
                <a:latin typeface="+mj-lt"/>
              </a:rPr>
              <a:t>If there is no trade between economies, then what a country produces is what it consumes.</a:t>
            </a:r>
          </a:p>
          <a:p>
            <a:pPr marL="0" indent="0"/>
            <a:endParaRPr lang="en-US" sz="2200" i="0" dirty="0">
              <a:latin typeface="+mj-lt"/>
            </a:endParaRPr>
          </a:p>
          <a:p>
            <a:pPr>
              <a:buFont typeface="Arial" panose="020B0604020202020204" pitchFamily="34" charset="0"/>
              <a:buChar char="•"/>
            </a:pPr>
            <a:r>
              <a:rPr lang="en-US" sz="2200" i="0" dirty="0">
                <a:latin typeface="+mj-lt"/>
              </a:rPr>
              <a:t>Using PPFs, we can understand how countries decide what to produce.</a:t>
            </a:r>
          </a:p>
        </p:txBody>
      </p:sp>
    </p:spTree>
    <p:extLst>
      <p:ext uri="{BB962C8B-B14F-4D97-AF65-F5344CB8AC3E}">
        <p14:creationId xmlns:p14="http://schemas.microsoft.com/office/powerpoint/2010/main" val="105469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Absolute and Comparative Advantage</a:t>
            </a:r>
          </a:p>
        </p:txBody>
      </p:sp>
      <p:sp>
        <p:nvSpPr>
          <p:cNvPr id="94" name="Content Placeholder 2"/>
          <p:cNvSpPr>
            <a:spLocks noGrp="1"/>
          </p:cNvSpPr>
          <p:nvPr>
            <p:ph idx="1"/>
          </p:nvPr>
        </p:nvSpPr>
        <p:spPr>
          <a:xfrm>
            <a:off x="609600" y="968188"/>
            <a:ext cx="10972800" cy="5353363"/>
          </a:xfrm>
        </p:spPr>
        <p:txBody>
          <a:bodyPr>
            <a:normAutofit/>
          </a:bodyPr>
          <a:lstStyle/>
          <a:p>
            <a:pPr marL="0" indent="0"/>
            <a:r>
              <a:rPr lang="en-US" i="0" dirty="0" smtClean="0">
                <a:latin typeface="+mj-lt"/>
              </a:rPr>
              <a:t>Suppose that an American worker can produce 50 shirts or 200 bushels of wheat per day. A Bangladeshi worker can produce only 25 shirts or 50 bushels of wheat.</a:t>
            </a:r>
          </a:p>
          <a:p>
            <a:endParaRPr lang="en-US" i="0" dirty="0" smtClean="0">
              <a:latin typeface="+mj-lt"/>
            </a:endParaRPr>
          </a:p>
          <a:p>
            <a:endParaRPr lang="en-US" i="0" dirty="0">
              <a:latin typeface="+mj-lt"/>
            </a:endParaRPr>
          </a:p>
          <a:p>
            <a:endParaRPr lang="en-US" i="0" dirty="0" smtClean="0">
              <a:latin typeface="+mj-lt"/>
            </a:endParaRPr>
          </a:p>
          <a:p>
            <a:endParaRPr lang="en-US" i="0" dirty="0">
              <a:latin typeface="+mj-lt"/>
            </a:endParaRPr>
          </a:p>
          <a:p>
            <a:pPr lvl="1"/>
            <a:endParaRPr lang="en-US" i="0" dirty="0">
              <a:latin typeface="+mj-lt"/>
            </a:endParaRPr>
          </a:p>
          <a:p>
            <a:pPr lvl="1"/>
            <a:r>
              <a:rPr lang="en-US" i="0" dirty="0" smtClean="0">
                <a:latin typeface="+mj-lt"/>
              </a:rPr>
              <a:t>The </a:t>
            </a:r>
            <a:r>
              <a:rPr lang="en-US" i="0" dirty="0">
                <a:latin typeface="+mj-lt"/>
              </a:rPr>
              <a:t>U.S. has an </a:t>
            </a:r>
            <a:r>
              <a:rPr lang="en-US" i="0" dirty="0">
                <a:solidFill>
                  <a:srgbClr val="9D0505"/>
                </a:solidFill>
                <a:latin typeface="+mj-lt"/>
              </a:rPr>
              <a:t>absolute advantage </a:t>
            </a:r>
            <a:r>
              <a:rPr lang="en-US" i="0" dirty="0">
                <a:latin typeface="+mj-lt"/>
              </a:rPr>
              <a:t>in shirt production since a U.S. worker can produce more shirts than a Bangladeshi worker.</a:t>
            </a:r>
          </a:p>
          <a:p>
            <a:pPr lvl="1"/>
            <a:r>
              <a:rPr lang="en-US" i="0" dirty="0">
                <a:latin typeface="+mj-lt"/>
              </a:rPr>
              <a:t>The U.S. has an </a:t>
            </a:r>
            <a:r>
              <a:rPr lang="en-US" i="0" dirty="0">
                <a:solidFill>
                  <a:srgbClr val="9D0505"/>
                </a:solidFill>
                <a:latin typeface="+mj-lt"/>
              </a:rPr>
              <a:t>absolute advantage </a:t>
            </a:r>
            <a:r>
              <a:rPr lang="en-US" i="0" dirty="0">
                <a:latin typeface="+mj-lt"/>
              </a:rPr>
              <a:t>in wheat production since a U.S. worker can produce more wheat than a Bangladeshi worker.</a:t>
            </a:r>
          </a:p>
          <a:p>
            <a:endParaRPr lang="en-US" i="0" dirty="0">
              <a:latin typeface="+mj-lt"/>
            </a:endParaRPr>
          </a:p>
          <a:p>
            <a:pPr marL="0" indent="0"/>
            <a:r>
              <a:rPr lang="en-US" b="1" i="0" dirty="0" smtClean="0">
                <a:latin typeface="+mj-lt"/>
              </a:rPr>
              <a:t>But absolute advantage does not reflect the tradeoffs inherent in production and so is not a good guide for which countries can produce which goods most efficiently.</a:t>
            </a:r>
            <a:endParaRPr lang="en-US" b="1" i="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122899105"/>
              </p:ext>
            </p:extLst>
          </p:nvPr>
        </p:nvGraphicFramePr>
        <p:xfrm>
          <a:off x="1673411" y="1974725"/>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87261755"/>
                    </a:ext>
                  </a:extLst>
                </a:gridCol>
                <a:gridCol w="2709333">
                  <a:extLst>
                    <a:ext uri="{9D8B030D-6E8A-4147-A177-3AD203B41FA5}">
                      <a16:colId xmlns:a16="http://schemas.microsoft.com/office/drawing/2014/main" val="2174435549"/>
                    </a:ext>
                  </a:extLst>
                </a:gridCol>
                <a:gridCol w="2709333">
                  <a:extLst>
                    <a:ext uri="{9D8B030D-6E8A-4147-A177-3AD203B41FA5}">
                      <a16:colId xmlns:a16="http://schemas.microsoft.com/office/drawing/2014/main" val="4178668949"/>
                    </a:ext>
                  </a:extLst>
                </a:gridCol>
              </a:tblGrid>
              <a:tr h="370840">
                <a:tc>
                  <a:txBody>
                    <a:bodyPr/>
                    <a:lstStyle/>
                    <a:p>
                      <a:endParaRPr lang="en-US" dirty="0"/>
                    </a:p>
                  </a:txBody>
                  <a:tcPr/>
                </a:tc>
                <a:tc>
                  <a:txBody>
                    <a:bodyPr/>
                    <a:lstStyle/>
                    <a:p>
                      <a:r>
                        <a:rPr lang="en-US" dirty="0" smtClean="0">
                          <a:solidFill>
                            <a:schemeClr val="tx1"/>
                          </a:solidFill>
                        </a:rPr>
                        <a:t>Wheat</a:t>
                      </a:r>
                      <a:r>
                        <a:rPr lang="en-US" baseline="0" dirty="0" smtClean="0">
                          <a:solidFill>
                            <a:schemeClr val="tx1"/>
                          </a:solidFill>
                        </a:rPr>
                        <a:t> (bushels/worker/day)</a:t>
                      </a:r>
                      <a:endParaRPr lang="en-US" dirty="0">
                        <a:solidFill>
                          <a:schemeClr val="tx1"/>
                        </a:solidFill>
                      </a:endParaRPr>
                    </a:p>
                  </a:txBody>
                  <a:tcPr/>
                </a:tc>
                <a:tc>
                  <a:txBody>
                    <a:bodyPr/>
                    <a:lstStyle/>
                    <a:p>
                      <a:r>
                        <a:rPr lang="en-US" dirty="0" smtClean="0">
                          <a:solidFill>
                            <a:schemeClr val="tx1"/>
                          </a:solidFill>
                        </a:rPr>
                        <a:t>T-shirts (bushels/worker/day)</a:t>
                      </a:r>
                      <a:endParaRPr lang="en-US" dirty="0">
                        <a:solidFill>
                          <a:schemeClr val="tx1"/>
                        </a:solidFill>
                      </a:endParaRPr>
                    </a:p>
                  </a:txBody>
                  <a:tcPr/>
                </a:tc>
                <a:extLst>
                  <a:ext uri="{0D108BD9-81ED-4DB2-BD59-A6C34878D82A}">
                    <a16:rowId xmlns:a16="http://schemas.microsoft.com/office/drawing/2014/main" val="2916354549"/>
                  </a:ext>
                </a:extLst>
              </a:tr>
              <a:tr h="370840">
                <a:tc>
                  <a:txBody>
                    <a:bodyPr/>
                    <a:lstStyle/>
                    <a:p>
                      <a:r>
                        <a:rPr lang="en-US" dirty="0" smtClean="0"/>
                        <a:t>United States</a:t>
                      </a:r>
                      <a:endParaRPr lang="en-US" dirty="0"/>
                    </a:p>
                  </a:txBody>
                  <a:tcPr/>
                </a:tc>
                <a:tc>
                  <a:txBody>
                    <a:bodyPr/>
                    <a:lstStyle/>
                    <a:p>
                      <a:r>
                        <a:rPr lang="en-US" dirty="0" smtClean="0"/>
                        <a:t>200</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2452942005"/>
                  </a:ext>
                </a:extLst>
              </a:tr>
              <a:tr h="370840">
                <a:tc>
                  <a:txBody>
                    <a:bodyPr/>
                    <a:lstStyle/>
                    <a:p>
                      <a:r>
                        <a:rPr lang="en-US" dirty="0" smtClean="0"/>
                        <a:t>Bangladesh</a:t>
                      </a:r>
                      <a:endParaRPr lang="en-US" dirty="0"/>
                    </a:p>
                  </a:txBody>
                  <a:tcPr/>
                </a:tc>
                <a:tc>
                  <a:txBody>
                    <a:bodyPr/>
                    <a:lstStyle/>
                    <a:p>
                      <a:r>
                        <a:rPr lang="en-US" dirty="0" smtClean="0"/>
                        <a:t>50</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1113368637"/>
                  </a:ext>
                </a:extLst>
              </a:tr>
            </a:tbl>
          </a:graphicData>
        </a:graphic>
      </p:graphicFrame>
    </p:spTree>
    <p:extLst>
      <p:ext uri="{BB962C8B-B14F-4D97-AF65-F5344CB8AC3E}">
        <p14:creationId xmlns:p14="http://schemas.microsoft.com/office/powerpoint/2010/main" val="344213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Absolute and Comparative Advantage</a:t>
            </a:r>
          </a:p>
        </p:txBody>
      </p:sp>
      <p:sp>
        <p:nvSpPr>
          <p:cNvPr id="94" name="Content Placeholder 2"/>
          <p:cNvSpPr>
            <a:spLocks noGrp="1"/>
          </p:cNvSpPr>
          <p:nvPr>
            <p:ph idx="1"/>
          </p:nvPr>
        </p:nvSpPr>
        <p:spPr/>
        <p:txBody>
          <a:bodyPr>
            <a:normAutofit/>
          </a:bodyPr>
          <a:lstStyle/>
          <a:p>
            <a:pPr marL="60325" lvl="1" indent="0"/>
            <a:r>
              <a:rPr lang="en-US" sz="2200" i="0" dirty="0">
                <a:latin typeface="+mj-lt"/>
              </a:rPr>
              <a:t>To understand how each country decides which good to produce when they interact, the opportunity costs are calculated:</a:t>
            </a:r>
          </a:p>
          <a:p>
            <a:pPr marL="400050" lvl="1" indent="0"/>
            <a:endParaRPr lang="en-US" sz="2200" i="0" dirty="0">
              <a:latin typeface="+mj-lt"/>
            </a:endParaRPr>
          </a:p>
          <a:p>
            <a:pPr lvl="2"/>
            <a:r>
              <a:rPr lang="en-US" sz="2200" i="0" dirty="0">
                <a:solidFill>
                  <a:srgbClr val="C00000"/>
                </a:solidFill>
                <a:latin typeface="+mj-lt"/>
              </a:rPr>
              <a:t>U.S.: 1 shirt costs 4 bushels of wheat.</a:t>
            </a:r>
          </a:p>
          <a:p>
            <a:pPr lvl="2"/>
            <a:r>
              <a:rPr lang="en-US" sz="2200" i="0" dirty="0">
                <a:solidFill>
                  <a:srgbClr val="C00000"/>
                </a:solidFill>
                <a:latin typeface="+mj-lt"/>
              </a:rPr>
              <a:t>Bangladesh: 1 shirt costs 2 bushels of wheat.</a:t>
            </a:r>
          </a:p>
          <a:p>
            <a:pPr lvl="2"/>
            <a:endParaRPr lang="en-US" sz="2200" i="0" dirty="0">
              <a:latin typeface="+mj-lt"/>
            </a:endParaRPr>
          </a:p>
          <a:p>
            <a:pPr lvl="2"/>
            <a:endParaRPr lang="en-US" sz="2200" i="0" dirty="0">
              <a:latin typeface="+mj-lt"/>
            </a:endParaRPr>
          </a:p>
          <a:p>
            <a:pPr marL="0" lvl="1" indent="0"/>
            <a:r>
              <a:rPr lang="en-US" sz="2200" i="0" dirty="0">
                <a:latin typeface="+mj-lt"/>
              </a:rPr>
              <a:t>Using the reciprocal of the above opportunity costs:</a:t>
            </a:r>
          </a:p>
          <a:p>
            <a:pPr lvl="1"/>
            <a:endParaRPr lang="en-US" sz="2200" i="0" dirty="0">
              <a:latin typeface="+mj-lt"/>
            </a:endParaRPr>
          </a:p>
          <a:p>
            <a:pPr lvl="2"/>
            <a:r>
              <a:rPr lang="en-US" sz="2200" i="0" dirty="0">
                <a:solidFill>
                  <a:srgbClr val="C00000"/>
                </a:solidFill>
                <a:latin typeface="+mj-lt"/>
              </a:rPr>
              <a:t>U.S.: 1 bushel of wheat costs 1/4 </a:t>
            </a:r>
            <a:r>
              <a:rPr lang="en-US" sz="2200" i="0" dirty="0">
                <a:solidFill>
                  <a:srgbClr val="C00000"/>
                </a:solidFill>
                <a:latin typeface="+mj-lt"/>
              </a:rPr>
              <a:t>shirt.</a:t>
            </a:r>
            <a:endParaRPr lang="en-US" sz="2200" i="0" dirty="0">
              <a:solidFill>
                <a:srgbClr val="C00000"/>
              </a:solidFill>
              <a:latin typeface="+mj-lt"/>
            </a:endParaRPr>
          </a:p>
          <a:p>
            <a:pPr lvl="2"/>
            <a:r>
              <a:rPr lang="en-US" sz="2200" i="0" dirty="0">
                <a:solidFill>
                  <a:srgbClr val="C00000"/>
                </a:solidFill>
                <a:latin typeface="+mj-lt"/>
              </a:rPr>
              <a:t>Bangladesh: 1 bushel of wheat costs </a:t>
            </a:r>
            <a:r>
              <a:rPr lang="en-US" sz="2200" i="0">
                <a:solidFill>
                  <a:srgbClr val="C00000"/>
                </a:solidFill>
                <a:latin typeface="+mj-lt"/>
              </a:rPr>
              <a:t>1/2 </a:t>
            </a:r>
            <a:r>
              <a:rPr lang="en-US" sz="2200" i="0">
                <a:solidFill>
                  <a:srgbClr val="C00000"/>
                </a:solidFill>
                <a:latin typeface="+mj-lt"/>
              </a:rPr>
              <a:t>shirt.</a:t>
            </a:r>
            <a:endParaRPr lang="en-US" sz="2200" i="0" dirty="0">
              <a:solidFill>
                <a:srgbClr val="C00000"/>
              </a:solidFill>
              <a:latin typeface="+mj-lt"/>
            </a:endParaRPr>
          </a:p>
        </p:txBody>
      </p:sp>
    </p:spTree>
    <p:extLst>
      <p:ext uri="{BB962C8B-B14F-4D97-AF65-F5344CB8AC3E}">
        <p14:creationId xmlns:p14="http://schemas.microsoft.com/office/powerpoint/2010/main" val="3664065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Absolute and Comparative Advantage</a:t>
            </a:r>
          </a:p>
        </p:txBody>
      </p:sp>
      <p:sp>
        <p:nvSpPr>
          <p:cNvPr id="94" name="Content Placeholder 2"/>
          <p:cNvSpPr>
            <a:spLocks noGrp="1"/>
          </p:cNvSpPr>
          <p:nvPr>
            <p:ph idx="1"/>
          </p:nvPr>
        </p:nvSpPr>
        <p:spPr/>
        <p:txBody>
          <a:bodyPr>
            <a:normAutofit/>
          </a:bodyPr>
          <a:lstStyle/>
          <a:p>
            <a:pPr marL="0" indent="0"/>
            <a:r>
              <a:rPr lang="en-US" sz="2200" i="0" dirty="0">
                <a:latin typeface="+mj-lt"/>
              </a:rPr>
              <a:t>A country has a </a:t>
            </a:r>
            <a:r>
              <a:rPr lang="en-US" sz="2200" i="0" dirty="0">
                <a:solidFill>
                  <a:srgbClr val="9D0505"/>
                </a:solidFill>
                <a:latin typeface="+mj-lt"/>
              </a:rPr>
              <a:t>comparative advantage </a:t>
            </a:r>
            <a:r>
              <a:rPr lang="en-US" sz="2200" i="0" dirty="0">
                <a:latin typeface="+mj-lt"/>
              </a:rPr>
              <a:t>in a good if it can produce it at a lower opportunity cost than other countries.</a:t>
            </a:r>
          </a:p>
          <a:p>
            <a:pPr marL="0" indent="0"/>
            <a:endParaRPr lang="en-US" sz="2200" i="0" dirty="0">
              <a:latin typeface="+mj-lt"/>
            </a:endParaRPr>
          </a:p>
          <a:p>
            <a:pPr lvl="1"/>
            <a:r>
              <a:rPr lang="en-US" sz="2200" i="0" dirty="0">
                <a:latin typeface="+mj-lt"/>
              </a:rPr>
              <a:t>U.S. has a comparative advantage in wheat production over Bangladesh.</a:t>
            </a:r>
          </a:p>
          <a:p>
            <a:pPr lvl="1"/>
            <a:r>
              <a:rPr lang="en-US" sz="2200" i="0" dirty="0">
                <a:latin typeface="+mj-lt"/>
              </a:rPr>
              <a:t>Bangladesh has a comparative advantage in shirt production over the U.S.</a:t>
            </a:r>
          </a:p>
          <a:p>
            <a:pPr lvl="1"/>
            <a:endParaRPr lang="en-US" sz="2200" i="0" dirty="0">
              <a:latin typeface="+mj-lt"/>
            </a:endParaRPr>
          </a:p>
          <a:p>
            <a:pPr marL="0" indent="0"/>
            <a:r>
              <a:rPr lang="en-US" sz="2200" i="0" dirty="0">
                <a:latin typeface="+mj-lt"/>
              </a:rPr>
              <a:t>No country has a comparative advantage in everything, and each country has a comparative advantage in producing something.</a:t>
            </a:r>
          </a:p>
        </p:txBody>
      </p:sp>
    </p:spTree>
    <p:extLst>
      <p:ext uri="{BB962C8B-B14F-4D97-AF65-F5344CB8AC3E}">
        <p14:creationId xmlns:p14="http://schemas.microsoft.com/office/powerpoint/2010/main" val="86393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Why </a:t>
            </a:r>
            <a:r>
              <a:rPr lang="en-US" dirty="0" smtClean="0">
                <a:latin typeface="+mj-lt"/>
              </a:rPr>
              <a:t>specialize?</a:t>
            </a:r>
            <a:endParaRPr lang="en-US" dirty="0">
              <a:latin typeface="+mj-lt"/>
            </a:endParaRPr>
          </a:p>
        </p:txBody>
      </p:sp>
      <p:sp>
        <p:nvSpPr>
          <p:cNvPr id="71" name="Content Placeholder 2"/>
          <p:cNvSpPr>
            <a:spLocks noGrp="1"/>
          </p:cNvSpPr>
          <p:nvPr>
            <p:ph idx="4294967295"/>
          </p:nvPr>
        </p:nvSpPr>
        <p:spPr>
          <a:xfrm>
            <a:off x="1828800" y="884672"/>
            <a:ext cx="8534400" cy="2009775"/>
          </a:xfrm>
          <a:prstGeom prst="rect">
            <a:avLst/>
          </a:prstGeom>
        </p:spPr>
        <p:txBody>
          <a:bodyPr>
            <a:noAutofit/>
          </a:bodyPr>
          <a:lstStyle/>
          <a:p>
            <a:pPr marL="0" indent="0"/>
            <a:r>
              <a:rPr lang="en-US" sz="2200" i="0" dirty="0"/>
              <a:t>Suppose the US has 150 M. workers and Bangladesh has 80 M.</a:t>
            </a:r>
          </a:p>
          <a:p>
            <a:r>
              <a:rPr lang="en-US" sz="2200" i="0" dirty="0"/>
              <a:t>In isolation, each country produces and consumes on its own.</a:t>
            </a:r>
          </a:p>
          <a:p>
            <a:pPr lvl="1"/>
            <a:r>
              <a:rPr lang="en-US" i="0" dirty="0">
                <a:solidFill>
                  <a:srgbClr val="C00000"/>
                </a:solidFill>
              </a:rPr>
              <a:t>U.S. </a:t>
            </a:r>
            <a:r>
              <a:rPr lang="en-US" i="0" dirty="0" smtClean="0">
                <a:solidFill>
                  <a:srgbClr val="C00000"/>
                </a:solidFill>
              </a:rPr>
              <a:t>produ</a:t>
            </a:r>
            <a:r>
              <a:rPr lang="en-US" i="0" dirty="0" smtClean="0">
                <a:solidFill>
                  <a:srgbClr val="C00000"/>
                </a:solidFill>
              </a:rPr>
              <a:t>ces 1 B. shirts and </a:t>
            </a:r>
            <a:r>
              <a:rPr lang="en-US" i="0" dirty="0" smtClean="0">
                <a:solidFill>
                  <a:srgbClr val="C00000"/>
                </a:solidFill>
              </a:rPr>
              <a:t>26 </a:t>
            </a:r>
            <a:r>
              <a:rPr lang="en-US" i="0" dirty="0">
                <a:solidFill>
                  <a:srgbClr val="C00000"/>
                </a:solidFill>
              </a:rPr>
              <a:t>B. bushels of wheat.</a:t>
            </a:r>
          </a:p>
          <a:p>
            <a:pPr lvl="1"/>
            <a:r>
              <a:rPr lang="en-US" i="0" dirty="0">
                <a:solidFill>
                  <a:srgbClr val="C00000"/>
                </a:solidFill>
              </a:rPr>
              <a:t>Bangladesh produces 0.5 B. shirts and 3 B. bushels of wheat</a:t>
            </a:r>
            <a:r>
              <a:rPr lang="en-US" i="0" dirty="0" smtClean="0">
                <a:solidFill>
                  <a:srgbClr val="C00000"/>
                </a:solidFill>
              </a:rPr>
              <a:t>.</a:t>
            </a:r>
            <a:endParaRPr lang="en-US" sz="2200" i="0" dirty="0">
              <a:solidFill>
                <a:srgbClr val="C00000"/>
              </a:solidFill>
            </a:endParaRPr>
          </a:p>
        </p:txBody>
      </p:sp>
      <p:grpSp>
        <p:nvGrpSpPr>
          <p:cNvPr id="2" name="Group 1"/>
          <p:cNvGrpSpPr/>
          <p:nvPr/>
        </p:nvGrpSpPr>
        <p:grpSpPr>
          <a:xfrm>
            <a:off x="2133600" y="3228201"/>
            <a:ext cx="7924800" cy="2971800"/>
            <a:chOff x="2139950" y="2514600"/>
            <a:chExt cx="4864100" cy="1828800"/>
          </a:xfrm>
        </p:grpSpPr>
        <p:sp>
          <p:nvSpPr>
            <p:cNvPr id="5" name="AutoShape 3"/>
            <p:cNvSpPr>
              <a:spLocks noChangeAspect="1" noChangeArrowheads="1" noTextEdit="1"/>
            </p:cNvSpPr>
            <p:nvPr/>
          </p:nvSpPr>
          <p:spPr bwMode="auto">
            <a:xfrm>
              <a:off x="2139950" y="2514600"/>
              <a:ext cx="4864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6" name="Freeform 5"/>
            <p:cNvSpPr>
              <a:spLocks noEditPoints="1"/>
            </p:cNvSpPr>
            <p:nvPr/>
          </p:nvSpPr>
          <p:spPr bwMode="auto">
            <a:xfrm>
              <a:off x="2139950" y="2514600"/>
              <a:ext cx="4864100" cy="387350"/>
            </a:xfrm>
            <a:custGeom>
              <a:avLst/>
              <a:gdLst>
                <a:gd name="T0" fmla="*/ 2344 w 3064"/>
                <a:gd name="T1" fmla="*/ 0 h 244"/>
                <a:gd name="T2" fmla="*/ 3064 w 3064"/>
                <a:gd name="T3" fmla="*/ 0 h 244"/>
                <a:gd name="T4" fmla="*/ 3064 w 3064"/>
                <a:gd name="T5" fmla="*/ 244 h 244"/>
                <a:gd name="T6" fmla="*/ 2344 w 3064"/>
                <a:gd name="T7" fmla="*/ 244 h 244"/>
                <a:gd name="T8" fmla="*/ 2344 w 3064"/>
                <a:gd name="T9" fmla="*/ 0 h 244"/>
                <a:gd name="T10" fmla="*/ 1624 w 3064"/>
                <a:gd name="T11" fmla="*/ 0 h 244"/>
                <a:gd name="T12" fmla="*/ 2344 w 3064"/>
                <a:gd name="T13" fmla="*/ 0 h 244"/>
                <a:gd name="T14" fmla="*/ 2344 w 3064"/>
                <a:gd name="T15" fmla="*/ 244 h 244"/>
                <a:gd name="T16" fmla="*/ 1624 w 3064"/>
                <a:gd name="T17" fmla="*/ 244 h 244"/>
                <a:gd name="T18" fmla="*/ 1624 w 3064"/>
                <a:gd name="T19" fmla="*/ 0 h 244"/>
                <a:gd name="T20" fmla="*/ 904 w 3064"/>
                <a:gd name="T21" fmla="*/ 0 h 244"/>
                <a:gd name="T22" fmla="*/ 1624 w 3064"/>
                <a:gd name="T23" fmla="*/ 0 h 244"/>
                <a:gd name="T24" fmla="*/ 1624 w 3064"/>
                <a:gd name="T25" fmla="*/ 244 h 244"/>
                <a:gd name="T26" fmla="*/ 904 w 3064"/>
                <a:gd name="T27" fmla="*/ 244 h 244"/>
                <a:gd name="T28" fmla="*/ 904 w 3064"/>
                <a:gd name="T29" fmla="*/ 0 h 244"/>
                <a:gd name="T30" fmla="*/ 0 w 3064"/>
                <a:gd name="T31" fmla="*/ 0 h 244"/>
                <a:gd name="T32" fmla="*/ 904 w 3064"/>
                <a:gd name="T33" fmla="*/ 0 h 244"/>
                <a:gd name="T34" fmla="*/ 904 w 3064"/>
                <a:gd name="T35" fmla="*/ 244 h 244"/>
                <a:gd name="T36" fmla="*/ 0 w 3064"/>
                <a:gd name="T37" fmla="*/ 244 h 244"/>
                <a:gd name="T38" fmla="*/ 0 w 3064"/>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4" h="244">
                  <a:moveTo>
                    <a:pt x="2344" y="0"/>
                  </a:moveTo>
                  <a:lnTo>
                    <a:pt x="3064" y="0"/>
                  </a:lnTo>
                  <a:lnTo>
                    <a:pt x="3064" y="244"/>
                  </a:lnTo>
                  <a:lnTo>
                    <a:pt x="2344" y="244"/>
                  </a:lnTo>
                  <a:lnTo>
                    <a:pt x="2344" y="0"/>
                  </a:lnTo>
                  <a:close/>
                  <a:moveTo>
                    <a:pt x="1624" y="0"/>
                  </a:moveTo>
                  <a:lnTo>
                    <a:pt x="2344" y="0"/>
                  </a:lnTo>
                  <a:lnTo>
                    <a:pt x="2344" y="244"/>
                  </a:lnTo>
                  <a:lnTo>
                    <a:pt x="1624" y="244"/>
                  </a:lnTo>
                  <a:lnTo>
                    <a:pt x="1624" y="0"/>
                  </a:lnTo>
                  <a:close/>
                  <a:moveTo>
                    <a:pt x="904" y="0"/>
                  </a:moveTo>
                  <a:lnTo>
                    <a:pt x="1624" y="0"/>
                  </a:lnTo>
                  <a:lnTo>
                    <a:pt x="1624" y="244"/>
                  </a:lnTo>
                  <a:lnTo>
                    <a:pt x="904" y="244"/>
                  </a:lnTo>
                  <a:lnTo>
                    <a:pt x="904" y="0"/>
                  </a:lnTo>
                  <a:close/>
                  <a:moveTo>
                    <a:pt x="0" y="0"/>
                  </a:moveTo>
                  <a:lnTo>
                    <a:pt x="904" y="0"/>
                  </a:lnTo>
                  <a:lnTo>
                    <a:pt x="904" y="244"/>
                  </a:lnTo>
                  <a:lnTo>
                    <a:pt x="0" y="244"/>
                  </a:lnTo>
                  <a:lnTo>
                    <a:pt x="0" y="0"/>
                  </a:lnTo>
                  <a:close/>
                </a:path>
              </a:pathLst>
            </a:custGeom>
            <a:solidFill>
              <a:srgbClr val="E4E8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7" name="Freeform 6"/>
            <p:cNvSpPr>
              <a:spLocks noEditPoints="1"/>
            </p:cNvSpPr>
            <p:nvPr/>
          </p:nvSpPr>
          <p:spPr bwMode="auto">
            <a:xfrm>
              <a:off x="2139950" y="2901950"/>
              <a:ext cx="4864100" cy="720725"/>
            </a:xfrm>
            <a:custGeom>
              <a:avLst/>
              <a:gdLst>
                <a:gd name="T0" fmla="*/ 2344 w 3064"/>
                <a:gd name="T1" fmla="*/ 294 h 454"/>
                <a:gd name="T2" fmla="*/ 3064 w 3064"/>
                <a:gd name="T3" fmla="*/ 294 h 454"/>
                <a:gd name="T4" fmla="*/ 3064 w 3064"/>
                <a:gd name="T5" fmla="*/ 454 h 454"/>
                <a:gd name="T6" fmla="*/ 2344 w 3064"/>
                <a:gd name="T7" fmla="*/ 454 h 454"/>
                <a:gd name="T8" fmla="*/ 2344 w 3064"/>
                <a:gd name="T9" fmla="*/ 294 h 454"/>
                <a:gd name="T10" fmla="*/ 1624 w 3064"/>
                <a:gd name="T11" fmla="*/ 294 h 454"/>
                <a:gd name="T12" fmla="*/ 2344 w 3064"/>
                <a:gd name="T13" fmla="*/ 294 h 454"/>
                <a:gd name="T14" fmla="*/ 2344 w 3064"/>
                <a:gd name="T15" fmla="*/ 454 h 454"/>
                <a:gd name="T16" fmla="*/ 1624 w 3064"/>
                <a:gd name="T17" fmla="*/ 454 h 454"/>
                <a:gd name="T18" fmla="*/ 1624 w 3064"/>
                <a:gd name="T19" fmla="*/ 294 h 454"/>
                <a:gd name="T20" fmla="*/ 904 w 3064"/>
                <a:gd name="T21" fmla="*/ 294 h 454"/>
                <a:gd name="T22" fmla="*/ 1624 w 3064"/>
                <a:gd name="T23" fmla="*/ 294 h 454"/>
                <a:gd name="T24" fmla="*/ 1624 w 3064"/>
                <a:gd name="T25" fmla="*/ 454 h 454"/>
                <a:gd name="T26" fmla="*/ 904 w 3064"/>
                <a:gd name="T27" fmla="*/ 454 h 454"/>
                <a:gd name="T28" fmla="*/ 904 w 3064"/>
                <a:gd name="T29" fmla="*/ 294 h 454"/>
                <a:gd name="T30" fmla="*/ 0 w 3064"/>
                <a:gd name="T31" fmla="*/ 294 h 454"/>
                <a:gd name="T32" fmla="*/ 904 w 3064"/>
                <a:gd name="T33" fmla="*/ 294 h 454"/>
                <a:gd name="T34" fmla="*/ 904 w 3064"/>
                <a:gd name="T35" fmla="*/ 454 h 454"/>
                <a:gd name="T36" fmla="*/ 0 w 3064"/>
                <a:gd name="T37" fmla="*/ 454 h 454"/>
                <a:gd name="T38" fmla="*/ 0 w 3064"/>
                <a:gd name="T39" fmla="*/ 294 h 454"/>
                <a:gd name="T40" fmla="*/ 2344 w 3064"/>
                <a:gd name="T41" fmla="*/ 160 h 454"/>
                <a:gd name="T42" fmla="*/ 3064 w 3064"/>
                <a:gd name="T43" fmla="*/ 160 h 454"/>
                <a:gd name="T44" fmla="*/ 3064 w 3064"/>
                <a:gd name="T45" fmla="*/ 294 h 454"/>
                <a:gd name="T46" fmla="*/ 2344 w 3064"/>
                <a:gd name="T47" fmla="*/ 294 h 454"/>
                <a:gd name="T48" fmla="*/ 2344 w 3064"/>
                <a:gd name="T49" fmla="*/ 160 h 454"/>
                <a:gd name="T50" fmla="*/ 1624 w 3064"/>
                <a:gd name="T51" fmla="*/ 160 h 454"/>
                <a:gd name="T52" fmla="*/ 2344 w 3064"/>
                <a:gd name="T53" fmla="*/ 160 h 454"/>
                <a:gd name="T54" fmla="*/ 2344 w 3064"/>
                <a:gd name="T55" fmla="*/ 294 h 454"/>
                <a:gd name="T56" fmla="*/ 1624 w 3064"/>
                <a:gd name="T57" fmla="*/ 294 h 454"/>
                <a:gd name="T58" fmla="*/ 1624 w 3064"/>
                <a:gd name="T59" fmla="*/ 160 h 454"/>
                <a:gd name="T60" fmla="*/ 904 w 3064"/>
                <a:gd name="T61" fmla="*/ 160 h 454"/>
                <a:gd name="T62" fmla="*/ 1624 w 3064"/>
                <a:gd name="T63" fmla="*/ 160 h 454"/>
                <a:gd name="T64" fmla="*/ 1624 w 3064"/>
                <a:gd name="T65" fmla="*/ 294 h 454"/>
                <a:gd name="T66" fmla="*/ 904 w 3064"/>
                <a:gd name="T67" fmla="*/ 294 h 454"/>
                <a:gd name="T68" fmla="*/ 904 w 3064"/>
                <a:gd name="T69" fmla="*/ 160 h 454"/>
                <a:gd name="T70" fmla="*/ 0 w 3064"/>
                <a:gd name="T71" fmla="*/ 160 h 454"/>
                <a:gd name="T72" fmla="*/ 904 w 3064"/>
                <a:gd name="T73" fmla="*/ 160 h 454"/>
                <a:gd name="T74" fmla="*/ 904 w 3064"/>
                <a:gd name="T75" fmla="*/ 294 h 454"/>
                <a:gd name="T76" fmla="*/ 0 w 3064"/>
                <a:gd name="T77" fmla="*/ 294 h 454"/>
                <a:gd name="T78" fmla="*/ 0 w 3064"/>
                <a:gd name="T79" fmla="*/ 160 h 454"/>
                <a:gd name="T80" fmla="*/ 2344 w 3064"/>
                <a:gd name="T81" fmla="*/ 0 h 454"/>
                <a:gd name="T82" fmla="*/ 3064 w 3064"/>
                <a:gd name="T83" fmla="*/ 0 h 454"/>
                <a:gd name="T84" fmla="*/ 3064 w 3064"/>
                <a:gd name="T85" fmla="*/ 160 h 454"/>
                <a:gd name="T86" fmla="*/ 2344 w 3064"/>
                <a:gd name="T87" fmla="*/ 160 h 454"/>
                <a:gd name="T88" fmla="*/ 2344 w 3064"/>
                <a:gd name="T89" fmla="*/ 0 h 454"/>
                <a:gd name="T90" fmla="*/ 1624 w 3064"/>
                <a:gd name="T91" fmla="*/ 0 h 454"/>
                <a:gd name="T92" fmla="*/ 2344 w 3064"/>
                <a:gd name="T93" fmla="*/ 0 h 454"/>
                <a:gd name="T94" fmla="*/ 2344 w 3064"/>
                <a:gd name="T95" fmla="*/ 160 h 454"/>
                <a:gd name="T96" fmla="*/ 1624 w 3064"/>
                <a:gd name="T97" fmla="*/ 160 h 454"/>
                <a:gd name="T98" fmla="*/ 1624 w 3064"/>
                <a:gd name="T99" fmla="*/ 0 h 454"/>
                <a:gd name="T100" fmla="*/ 904 w 3064"/>
                <a:gd name="T101" fmla="*/ 0 h 454"/>
                <a:gd name="T102" fmla="*/ 1624 w 3064"/>
                <a:gd name="T103" fmla="*/ 0 h 454"/>
                <a:gd name="T104" fmla="*/ 1624 w 3064"/>
                <a:gd name="T105" fmla="*/ 160 h 454"/>
                <a:gd name="T106" fmla="*/ 904 w 3064"/>
                <a:gd name="T107" fmla="*/ 160 h 454"/>
                <a:gd name="T108" fmla="*/ 904 w 3064"/>
                <a:gd name="T109" fmla="*/ 0 h 454"/>
                <a:gd name="T110" fmla="*/ 0 w 3064"/>
                <a:gd name="T111" fmla="*/ 0 h 454"/>
                <a:gd name="T112" fmla="*/ 904 w 3064"/>
                <a:gd name="T113" fmla="*/ 0 h 454"/>
                <a:gd name="T114" fmla="*/ 904 w 3064"/>
                <a:gd name="T115" fmla="*/ 160 h 454"/>
                <a:gd name="T116" fmla="*/ 0 w 3064"/>
                <a:gd name="T117" fmla="*/ 160 h 454"/>
                <a:gd name="T118" fmla="*/ 0 w 3064"/>
                <a:gd name="T11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4" h="454">
                  <a:moveTo>
                    <a:pt x="2344" y="294"/>
                  </a:moveTo>
                  <a:lnTo>
                    <a:pt x="3064" y="294"/>
                  </a:lnTo>
                  <a:lnTo>
                    <a:pt x="3064" y="454"/>
                  </a:lnTo>
                  <a:lnTo>
                    <a:pt x="2344" y="454"/>
                  </a:lnTo>
                  <a:lnTo>
                    <a:pt x="2344" y="294"/>
                  </a:lnTo>
                  <a:close/>
                  <a:moveTo>
                    <a:pt x="1624" y="294"/>
                  </a:moveTo>
                  <a:lnTo>
                    <a:pt x="2344" y="294"/>
                  </a:lnTo>
                  <a:lnTo>
                    <a:pt x="2344" y="454"/>
                  </a:lnTo>
                  <a:lnTo>
                    <a:pt x="1624" y="454"/>
                  </a:lnTo>
                  <a:lnTo>
                    <a:pt x="1624" y="294"/>
                  </a:lnTo>
                  <a:close/>
                  <a:moveTo>
                    <a:pt x="904" y="294"/>
                  </a:moveTo>
                  <a:lnTo>
                    <a:pt x="1624" y="294"/>
                  </a:lnTo>
                  <a:lnTo>
                    <a:pt x="1624" y="454"/>
                  </a:lnTo>
                  <a:lnTo>
                    <a:pt x="904" y="454"/>
                  </a:lnTo>
                  <a:lnTo>
                    <a:pt x="904" y="294"/>
                  </a:lnTo>
                  <a:close/>
                  <a:moveTo>
                    <a:pt x="0" y="294"/>
                  </a:moveTo>
                  <a:lnTo>
                    <a:pt x="904" y="294"/>
                  </a:lnTo>
                  <a:lnTo>
                    <a:pt x="904" y="454"/>
                  </a:lnTo>
                  <a:lnTo>
                    <a:pt x="0" y="454"/>
                  </a:lnTo>
                  <a:lnTo>
                    <a:pt x="0" y="294"/>
                  </a:lnTo>
                  <a:close/>
                  <a:moveTo>
                    <a:pt x="2344" y="160"/>
                  </a:moveTo>
                  <a:lnTo>
                    <a:pt x="3064" y="160"/>
                  </a:lnTo>
                  <a:lnTo>
                    <a:pt x="3064" y="294"/>
                  </a:lnTo>
                  <a:lnTo>
                    <a:pt x="2344" y="294"/>
                  </a:lnTo>
                  <a:lnTo>
                    <a:pt x="2344" y="160"/>
                  </a:lnTo>
                  <a:close/>
                  <a:moveTo>
                    <a:pt x="1624" y="160"/>
                  </a:moveTo>
                  <a:lnTo>
                    <a:pt x="2344" y="160"/>
                  </a:lnTo>
                  <a:lnTo>
                    <a:pt x="2344" y="294"/>
                  </a:lnTo>
                  <a:lnTo>
                    <a:pt x="1624" y="294"/>
                  </a:lnTo>
                  <a:lnTo>
                    <a:pt x="1624" y="160"/>
                  </a:lnTo>
                  <a:close/>
                  <a:moveTo>
                    <a:pt x="904" y="160"/>
                  </a:moveTo>
                  <a:lnTo>
                    <a:pt x="1624" y="160"/>
                  </a:lnTo>
                  <a:lnTo>
                    <a:pt x="1624" y="294"/>
                  </a:lnTo>
                  <a:lnTo>
                    <a:pt x="904" y="294"/>
                  </a:lnTo>
                  <a:lnTo>
                    <a:pt x="904" y="160"/>
                  </a:lnTo>
                  <a:close/>
                  <a:moveTo>
                    <a:pt x="0" y="160"/>
                  </a:moveTo>
                  <a:lnTo>
                    <a:pt x="904" y="160"/>
                  </a:lnTo>
                  <a:lnTo>
                    <a:pt x="904" y="294"/>
                  </a:lnTo>
                  <a:lnTo>
                    <a:pt x="0" y="294"/>
                  </a:lnTo>
                  <a:lnTo>
                    <a:pt x="0" y="160"/>
                  </a:lnTo>
                  <a:close/>
                  <a:moveTo>
                    <a:pt x="2344" y="0"/>
                  </a:moveTo>
                  <a:lnTo>
                    <a:pt x="3064" y="0"/>
                  </a:lnTo>
                  <a:lnTo>
                    <a:pt x="3064" y="160"/>
                  </a:lnTo>
                  <a:lnTo>
                    <a:pt x="2344" y="160"/>
                  </a:lnTo>
                  <a:lnTo>
                    <a:pt x="2344" y="0"/>
                  </a:lnTo>
                  <a:close/>
                  <a:moveTo>
                    <a:pt x="1624" y="0"/>
                  </a:moveTo>
                  <a:lnTo>
                    <a:pt x="2344" y="0"/>
                  </a:lnTo>
                  <a:lnTo>
                    <a:pt x="2344" y="160"/>
                  </a:lnTo>
                  <a:lnTo>
                    <a:pt x="1624" y="160"/>
                  </a:lnTo>
                  <a:lnTo>
                    <a:pt x="1624" y="0"/>
                  </a:lnTo>
                  <a:close/>
                  <a:moveTo>
                    <a:pt x="904" y="0"/>
                  </a:moveTo>
                  <a:lnTo>
                    <a:pt x="1624" y="0"/>
                  </a:lnTo>
                  <a:lnTo>
                    <a:pt x="1624" y="160"/>
                  </a:lnTo>
                  <a:lnTo>
                    <a:pt x="904" y="160"/>
                  </a:lnTo>
                  <a:lnTo>
                    <a:pt x="904" y="0"/>
                  </a:lnTo>
                  <a:close/>
                  <a:moveTo>
                    <a:pt x="0" y="0"/>
                  </a:moveTo>
                  <a:lnTo>
                    <a:pt x="904" y="0"/>
                  </a:lnTo>
                  <a:lnTo>
                    <a:pt x="904" y="160"/>
                  </a:lnTo>
                  <a:lnTo>
                    <a:pt x="0" y="160"/>
                  </a:lnTo>
                  <a:lnTo>
                    <a:pt x="0" y="0"/>
                  </a:lnTo>
                  <a:close/>
                </a:path>
              </a:pathLst>
            </a:custGeom>
            <a:solidFill>
              <a:srgbClr val="F1F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8" name="Freeform 7"/>
            <p:cNvSpPr>
              <a:spLocks noEditPoints="1"/>
            </p:cNvSpPr>
            <p:nvPr/>
          </p:nvSpPr>
          <p:spPr bwMode="auto">
            <a:xfrm>
              <a:off x="2139950" y="3622675"/>
              <a:ext cx="4864100" cy="720725"/>
            </a:xfrm>
            <a:custGeom>
              <a:avLst/>
              <a:gdLst>
                <a:gd name="T0" fmla="*/ 2344 w 3064"/>
                <a:gd name="T1" fmla="*/ 294 h 454"/>
                <a:gd name="T2" fmla="*/ 3064 w 3064"/>
                <a:gd name="T3" fmla="*/ 294 h 454"/>
                <a:gd name="T4" fmla="*/ 3064 w 3064"/>
                <a:gd name="T5" fmla="*/ 454 h 454"/>
                <a:gd name="T6" fmla="*/ 2344 w 3064"/>
                <a:gd name="T7" fmla="*/ 454 h 454"/>
                <a:gd name="T8" fmla="*/ 2344 w 3064"/>
                <a:gd name="T9" fmla="*/ 294 h 454"/>
                <a:gd name="T10" fmla="*/ 1624 w 3064"/>
                <a:gd name="T11" fmla="*/ 294 h 454"/>
                <a:gd name="T12" fmla="*/ 2344 w 3064"/>
                <a:gd name="T13" fmla="*/ 294 h 454"/>
                <a:gd name="T14" fmla="*/ 2344 w 3064"/>
                <a:gd name="T15" fmla="*/ 454 h 454"/>
                <a:gd name="T16" fmla="*/ 1624 w 3064"/>
                <a:gd name="T17" fmla="*/ 454 h 454"/>
                <a:gd name="T18" fmla="*/ 1624 w 3064"/>
                <a:gd name="T19" fmla="*/ 294 h 454"/>
                <a:gd name="T20" fmla="*/ 904 w 3064"/>
                <a:gd name="T21" fmla="*/ 294 h 454"/>
                <a:gd name="T22" fmla="*/ 1624 w 3064"/>
                <a:gd name="T23" fmla="*/ 294 h 454"/>
                <a:gd name="T24" fmla="*/ 1624 w 3064"/>
                <a:gd name="T25" fmla="*/ 454 h 454"/>
                <a:gd name="T26" fmla="*/ 904 w 3064"/>
                <a:gd name="T27" fmla="*/ 454 h 454"/>
                <a:gd name="T28" fmla="*/ 904 w 3064"/>
                <a:gd name="T29" fmla="*/ 294 h 454"/>
                <a:gd name="T30" fmla="*/ 0 w 3064"/>
                <a:gd name="T31" fmla="*/ 294 h 454"/>
                <a:gd name="T32" fmla="*/ 904 w 3064"/>
                <a:gd name="T33" fmla="*/ 294 h 454"/>
                <a:gd name="T34" fmla="*/ 904 w 3064"/>
                <a:gd name="T35" fmla="*/ 454 h 454"/>
                <a:gd name="T36" fmla="*/ 0 w 3064"/>
                <a:gd name="T37" fmla="*/ 454 h 454"/>
                <a:gd name="T38" fmla="*/ 0 w 3064"/>
                <a:gd name="T39" fmla="*/ 294 h 454"/>
                <a:gd name="T40" fmla="*/ 2344 w 3064"/>
                <a:gd name="T41" fmla="*/ 162 h 454"/>
                <a:gd name="T42" fmla="*/ 3064 w 3064"/>
                <a:gd name="T43" fmla="*/ 162 h 454"/>
                <a:gd name="T44" fmla="*/ 3064 w 3064"/>
                <a:gd name="T45" fmla="*/ 294 h 454"/>
                <a:gd name="T46" fmla="*/ 2344 w 3064"/>
                <a:gd name="T47" fmla="*/ 294 h 454"/>
                <a:gd name="T48" fmla="*/ 2344 w 3064"/>
                <a:gd name="T49" fmla="*/ 162 h 454"/>
                <a:gd name="T50" fmla="*/ 1624 w 3064"/>
                <a:gd name="T51" fmla="*/ 162 h 454"/>
                <a:gd name="T52" fmla="*/ 2344 w 3064"/>
                <a:gd name="T53" fmla="*/ 162 h 454"/>
                <a:gd name="T54" fmla="*/ 2344 w 3064"/>
                <a:gd name="T55" fmla="*/ 294 h 454"/>
                <a:gd name="T56" fmla="*/ 1624 w 3064"/>
                <a:gd name="T57" fmla="*/ 294 h 454"/>
                <a:gd name="T58" fmla="*/ 1624 w 3064"/>
                <a:gd name="T59" fmla="*/ 162 h 454"/>
                <a:gd name="T60" fmla="*/ 904 w 3064"/>
                <a:gd name="T61" fmla="*/ 162 h 454"/>
                <a:gd name="T62" fmla="*/ 1624 w 3064"/>
                <a:gd name="T63" fmla="*/ 162 h 454"/>
                <a:gd name="T64" fmla="*/ 1624 w 3064"/>
                <a:gd name="T65" fmla="*/ 294 h 454"/>
                <a:gd name="T66" fmla="*/ 904 w 3064"/>
                <a:gd name="T67" fmla="*/ 294 h 454"/>
                <a:gd name="T68" fmla="*/ 904 w 3064"/>
                <a:gd name="T69" fmla="*/ 162 h 454"/>
                <a:gd name="T70" fmla="*/ 0 w 3064"/>
                <a:gd name="T71" fmla="*/ 162 h 454"/>
                <a:gd name="T72" fmla="*/ 904 w 3064"/>
                <a:gd name="T73" fmla="*/ 162 h 454"/>
                <a:gd name="T74" fmla="*/ 904 w 3064"/>
                <a:gd name="T75" fmla="*/ 294 h 454"/>
                <a:gd name="T76" fmla="*/ 0 w 3064"/>
                <a:gd name="T77" fmla="*/ 294 h 454"/>
                <a:gd name="T78" fmla="*/ 0 w 3064"/>
                <a:gd name="T79" fmla="*/ 162 h 454"/>
                <a:gd name="T80" fmla="*/ 2344 w 3064"/>
                <a:gd name="T81" fmla="*/ 0 h 454"/>
                <a:gd name="T82" fmla="*/ 3064 w 3064"/>
                <a:gd name="T83" fmla="*/ 0 h 454"/>
                <a:gd name="T84" fmla="*/ 3064 w 3064"/>
                <a:gd name="T85" fmla="*/ 162 h 454"/>
                <a:gd name="T86" fmla="*/ 2344 w 3064"/>
                <a:gd name="T87" fmla="*/ 162 h 454"/>
                <a:gd name="T88" fmla="*/ 2344 w 3064"/>
                <a:gd name="T89" fmla="*/ 0 h 454"/>
                <a:gd name="T90" fmla="*/ 1624 w 3064"/>
                <a:gd name="T91" fmla="*/ 0 h 454"/>
                <a:gd name="T92" fmla="*/ 2344 w 3064"/>
                <a:gd name="T93" fmla="*/ 0 h 454"/>
                <a:gd name="T94" fmla="*/ 2344 w 3064"/>
                <a:gd name="T95" fmla="*/ 162 h 454"/>
                <a:gd name="T96" fmla="*/ 1624 w 3064"/>
                <a:gd name="T97" fmla="*/ 162 h 454"/>
                <a:gd name="T98" fmla="*/ 1624 w 3064"/>
                <a:gd name="T99" fmla="*/ 0 h 454"/>
                <a:gd name="T100" fmla="*/ 904 w 3064"/>
                <a:gd name="T101" fmla="*/ 0 h 454"/>
                <a:gd name="T102" fmla="*/ 1624 w 3064"/>
                <a:gd name="T103" fmla="*/ 0 h 454"/>
                <a:gd name="T104" fmla="*/ 1624 w 3064"/>
                <a:gd name="T105" fmla="*/ 162 h 454"/>
                <a:gd name="T106" fmla="*/ 904 w 3064"/>
                <a:gd name="T107" fmla="*/ 162 h 454"/>
                <a:gd name="T108" fmla="*/ 904 w 3064"/>
                <a:gd name="T109" fmla="*/ 0 h 454"/>
                <a:gd name="T110" fmla="*/ 0 w 3064"/>
                <a:gd name="T111" fmla="*/ 0 h 454"/>
                <a:gd name="T112" fmla="*/ 904 w 3064"/>
                <a:gd name="T113" fmla="*/ 0 h 454"/>
                <a:gd name="T114" fmla="*/ 904 w 3064"/>
                <a:gd name="T115" fmla="*/ 162 h 454"/>
                <a:gd name="T116" fmla="*/ 0 w 3064"/>
                <a:gd name="T117" fmla="*/ 162 h 454"/>
                <a:gd name="T118" fmla="*/ 0 w 3064"/>
                <a:gd name="T11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4" h="454">
                  <a:moveTo>
                    <a:pt x="2344" y="294"/>
                  </a:moveTo>
                  <a:lnTo>
                    <a:pt x="3064" y="294"/>
                  </a:lnTo>
                  <a:lnTo>
                    <a:pt x="3064" y="454"/>
                  </a:lnTo>
                  <a:lnTo>
                    <a:pt x="2344" y="454"/>
                  </a:lnTo>
                  <a:lnTo>
                    <a:pt x="2344" y="294"/>
                  </a:lnTo>
                  <a:close/>
                  <a:moveTo>
                    <a:pt x="1624" y="294"/>
                  </a:moveTo>
                  <a:lnTo>
                    <a:pt x="2344" y="294"/>
                  </a:lnTo>
                  <a:lnTo>
                    <a:pt x="2344" y="454"/>
                  </a:lnTo>
                  <a:lnTo>
                    <a:pt x="1624" y="454"/>
                  </a:lnTo>
                  <a:lnTo>
                    <a:pt x="1624" y="294"/>
                  </a:lnTo>
                  <a:close/>
                  <a:moveTo>
                    <a:pt x="904" y="294"/>
                  </a:moveTo>
                  <a:lnTo>
                    <a:pt x="1624" y="294"/>
                  </a:lnTo>
                  <a:lnTo>
                    <a:pt x="1624" y="454"/>
                  </a:lnTo>
                  <a:lnTo>
                    <a:pt x="904" y="454"/>
                  </a:lnTo>
                  <a:lnTo>
                    <a:pt x="904" y="294"/>
                  </a:lnTo>
                  <a:close/>
                  <a:moveTo>
                    <a:pt x="0" y="294"/>
                  </a:moveTo>
                  <a:lnTo>
                    <a:pt x="904" y="294"/>
                  </a:lnTo>
                  <a:lnTo>
                    <a:pt x="904" y="454"/>
                  </a:lnTo>
                  <a:lnTo>
                    <a:pt x="0" y="454"/>
                  </a:lnTo>
                  <a:lnTo>
                    <a:pt x="0" y="294"/>
                  </a:lnTo>
                  <a:close/>
                  <a:moveTo>
                    <a:pt x="2344" y="162"/>
                  </a:moveTo>
                  <a:lnTo>
                    <a:pt x="3064" y="162"/>
                  </a:lnTo>
                  <a:lnTo>
                    <a:pt x="3064" y="294"/>
                  </a:lnTo>
                  <a:lnTo>
                    <a:pt x="2344" y="294"/>
                  </a:lnTo>
                  <a:lnTo>
                    <a:pt x="2344" y="162"/>
                  </a:lnTo>
                  <a:close/>
                  <a:moveTo>
                    <a:pt x="1624" y="162"/>
                  </a:moveTo>
                  <a:lnTo>
                    <a:pt x="2344" y="162"/>
                  </a:lnTo>
                  <a:lnTo>
                    <a:pt x="2344" y="294"/>
                  </a:lnTo>
                  <a:lnTo>
                    <a:pt x="1624" y="294"/>
                  </a:lnTo>
                  <a:lnTo>
                    <a:pt x="1624" y="162"/>
                  </a:lnTo>
                  <a:close/>
                  <a:moveTo>
                    <a:pt x="904" y="162"/>
                  </a:moveTo>
                  <a:lnTo>
                    <a:pt x="1624" y="162"/>
                  </a:lnTo>
                  <a:lnTo>
                    <a:pt x="1624" y="294"/>
                  </a:lnTo>
                  <a:lnTo>
                    <a:pt x="904" y="294"/>
                  </a:lnTo>
                  <a:lnTo>
                    <a:pt x="904" y="162"/>
                  </a:lnTo>
                  <a:close/>
                  <a:moveTo>
                    <a:pt x="0" y="162"/>
                  </a:moveTo>
                  <a:lnTo>
                    <a:pt x="904" y="162"/>
                  </a:lnTo>
                  <a:lnTo>
                    <a:pt x="904" y="294"/>
                  </a:lnTo>
                  <a:lnTo>
                    <a:pt x="0" y="294"/>
                  </a:lnTo>
                  <a:lnTo>
                    <a:pt x="0" y="162"/>
                  </a:lnTo>
                  <a:close/>
                  <a:moveTo>
                    <a:pt x="2344" y="0"/>
                  </a:moveTo>
                  <a:lnTo>
                    <a:pt x="3064" y="0"/>
                  </a:lnTo>
                  <a:lnTo>
                    <a:pt x="3064" y="162"/>
                  </a:lnTo>
                  <a:lnTo>
                    <a:pt x="2344" y="162"/>
                  </a:lnTo>
                  <a:lnTo>
                    <a:pt x="2344" y="0"/>
                  </a:lnTo>
                  <a:close/>
                  <a:moveTo>
                    <a:pt x="1624" y="0"/>
                  </a:moveTo>
                  <a:lnTo>
                    <a:pt x="2344" y="0"/>
                  </a:lnTo>
                  <a:lnTo>
                    <a:pt x="2344" y="162"/>
                  </a:lnTo>
                  <a:lnTo>
                    <a:pt x="1624" y="162"/>
                  </a:lnTo>
                  <a:lnTo>
                    <a:pt x="1624" y="0"/>
                  </a:lnTo>
                  <a:close/>
                  <a:moveTo>
                    <a:pt x="904" y="0"/>
                  </a:moveTo>
                  <a:lnTo>
                    <a:pt x="1624" y="0"/>
                  </a:lnTo>
                  <a:lnTo>
                    <a:pt x="1624" y="162"/>
                  </a:lnTo>
                  <a:lnTo>
                    <a:pt x="904" y="162"/>
                  </a:lnTo>
                  <a:lnTo>
                    <a:pt x="904" y="0"/>
                  </a:lnTo>
                  <a:close/>
                  <a:moveTo>
                    <a:pt x="0" y="0"/>
                  </a:moveTo>
                  <a:lnTo>
                    <a:pt x="904" y="0"/>
                  </a:lnTo>
                  <a:lnTo>
                    <a:pt x="904" y="162"/>
                  </a:lnTo>
                  <a:lnTo>
                    <a:pt x="0" y="162"/>
                  </a:lnTo>
                  <a:lnTo>
                    <a:pt x="0" y="0"/>
                  </a:lnTo>
                  <a:close/>
                </a:path>
              </a:pathLst>
            </a:custGeom>
            <a:solidFill>
              <a:srgbClr val="DBF0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9" name="Line 8"/>
            <p:cNvSpPr>
              <a:spLocks noChangeShapeType="1"/>
            </p:cNvSpPr>
            <p:nvPr/>
          </p:nvSpPr>
          <p:spPr bwMode="auto">
            <a:xfrm flipV="1">
              <a:off x="3575050"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0" name="Line 9"/>
            <p:cNvSpPr>
              <a:spLocks noChangeShapeType="1"/>
            </p:cNvSpPr>
            <p:nvPr/>
          </p:nvSpPr>
          <p:spPr bwMode="auto">
            <a:xfrm flipV="1">
              <a:off x="4665540"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1" name="Line 10"/>
            <p:cNvSpPr>
              <a:spLocks noChangeShapeType="1"/>
            </p:cNvSpPr>
            <p:nvPr/>
          </p:nvSpPr>
          <p:spPr bwMode="auto">
            <a:xfrm flipV="1">
              <a:off x="5975106" y="2514600"/>
              <a:ext cx="0" cy="38100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2" name="Freeform 11"/>
            <p:cNvSpPr>
              <a:spLocks/>
            </p:cNvSpPr>
            <p:nvPr/>
          </p:nvSpPr>
          <p:spPr bwMode="auto">
            <a:xfrm>
              <a:off x="3575050" y="2901950"/>
              <a:ext cx="2286000" cy="0"/>
            </a:xfrm>
            <a:custGeom>
              <a:avLst/>
              <a:gdLst>
                <a:gd name="T0" fmla="*/ 0 w 1440"/>
                <a:gd name="T1" fmla="*/ 720 w 1440"/>
                <a:gd name="T2" fmla="*/ 1440 w 1440"/>
              </a:gdLst>
              <a:ahLst/>
              <a:cxnLst>
                <a:cxn ang="0">
                  <a:pos x="T0" y="0"/>
                </a:cxn>
                <a:cxn ang="0">
                  <a:pos x="T1" y="0"/>
                </a:cxn>
                <a:cxn ang="0">
                  <a:pos x="T2" y="0"/>
                </a:cxn>
              </a:cxnLst>
              <a:rect l="0" t="0" r="r" b="b"/>
              <a:pathLst>
                <a:path w="1440">
                  <a:moveTo>
                    <a:pt x="0" y="0"/>
                  </a:moveTo>
                  <a:lnTo>
                    <a:pt x="720" y="0"/>
                  </a:lnTo>
                  <a:lnTo>
                    <a:pt x="1440"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3" name="Line 12"/>
            <p:cNvSpPr>
              <a:spLocks noChangeShapeType="1"/>
            </p:cNvSpPr>
            <p:nvPr/>
          </p:nvSpPr>
          <p:spPr bwMode="auto">
            <a:xfrm flipV="1">
              <a:off x="4718050" y="2905125"/>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4" name="Line 13"/>
            <p:cNvSpPr>
              <a:spLocks noChangeShapeType="1"/>
            </p:cNvSpPr>
            <p:nvPr/>
          </p:nvSpPr>
          <p:spPr bwMode="auto">
            <a:xfrm>
              <a:off x="5861050" y="29019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5" name="Line 14"/>
            <p:cNvSpPr>
              <a:spLocks noChangeShapeType="1"/>
            </p:cNvSpPr>
            <p:nvPr/>
          </p:nvSpPr>
          <p:spPr bwMode="auto">
            <a:xfrm flipV="1">
              <a:off x="5975106" y="2889738"/>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6" name="Freeform 15"/>
            <p:cNvSpPr>
              <a:spLocks/>
            </p:cNvSpPr>
            <p:nvPr/>
          </p:nvSpPr>
          <p:spPr bwMode="auto">
            <a:xfrm>
              <a:off x="3571875" y="3155950"/>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7" name="Line 16"/>
            <p:cNvSpPr>
              <a:spLocks noChangeShapeType="1"/>
            </p:cNvSpPr>
            <p:nvPr/>
          </p:nvSpPr>
          <p:spPr bwMode="auto">
            <a:xfrm flipV="1">
              <a:off x="4718050" y="3162300"/>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8" name="Line 17"/>
            <p:cNvSpPr>
              <a:spLocks noChangeShapeType="1"/>
            </p:cNvSpPr>
            <p:nvPr/>
          </p:nvSpPr>
          <p:spPr bwMode="auto">
            <a:xfrm>
              <a:off x="5861050" y="31559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19" name="Line 18"/>
            <p:cNvSpPr>
              <a:spLocks noChangeShapeType="1"/>
            </p:cNvSpPr>
            <p:nvPr/>
          </p:nvSpPr>
          <p:spPr bwMode="auto">
            <a:xfrm flipV="1">
              <a:off x="5975106" y="3171092"/>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0" name="Freeform 19"/>
            <p:cNvSpPr>
              <a:spLocks/>
            </p:cNvSpPr>
            <p:nvPr/>
          </p:nvSpPr>
          <p:spPr bwMode="auto">
            <a:xfrm>
              <a:off x="3571875" y="3368675"/>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1" name="Line 20"/>
            <p:cNvSpPr>
              <a:spLocks noChangeShapeType="1"/>
            </p:cNvSpPr>
            <p:nvPr/>
          </p:nvSpPr>
          <p:spPr bwMode="auto">
            <a:xfrm flipV="1">
              <a:off x="4718050" y="3371850"/>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2" name="Line 21"/>
            <p:cNvSpPr>
              <a:spLocks noChangeShapeType="1"/>
            </p:cNvSpPr>
            <p:nvPr/>
          </p:nvSpPr>
          <p:spPr bwMode="auto">
            <a:xfrm>
              <a:off x="5861050" y="3368675"/>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3" name="Line 22"/>
            <p:cNvSpPr>
              <a:spLocks noChangeShapeType="1"/>
            </p:cNvSpPr>
            <p:nvPr/>
          </p:nvSpPr>
          <p:spPr bwMode="auto">
            <a:xfrm flipV="1">
              <a:off x="5975106" y="3358662"/>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4" name="Freeform 23"/>
            <p:cNvSpPr>
              <a:spLocks/>
            </p:cNvSpPr>
            <p:nvPr/>
          </p:nvSpPr>
          <p:spPr bwMode="auto">
            <a:xfrm>
              <a:off x="3575050" y="3622675"/>
              <a:ext cx="2286000" cy="0"/>
            </a:xfrm>
            <a:custGeom>
              <a:avLst/>
              <a:gdLst>
                <a:gd name="T0" fmla="*/ 0 w 1440"/>
                <a:gd name="T1" fmla="*/ 720 w 1440"/>
                <a:gd name="T2" fmla="*/ 1440 w 1440"/>
              </a:gdLst>
              <a:ahLst/>
              <a:cxnLst>
                <a:cxn ang="0">
                  <a:pos x="T0" y="0"/>
                </a:cxn>
                <a:cxn ang="0">
                  <a:pos x="T1" y="0"/>
                </a:cxn>
                <a:cxn ang="0">
                  <a:pos x="T2" y="0"/>
                </a:cxn>
              </a:cxnLst>
              <a:rect l="0" t="0" r="r" b="b"/>
              <a:pathLst>
                <a:path w="1440">
                  <a:moveTo>
                    <a:pt x="0" y="0"/>
                  </a:moveTo>
                  <a:lnTo>
                    <a:pt x="720" y="0"/>
                  </a:lnTo>
                  <a:lnTo>
                    <a:pt x="1440"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5" name="Line 24"/>
            <p:cNvSpPr>
              <a:spLocks noChangeShapeType="1"/>
            </p:cNvSpPr>
            <p:nvPr/>
          </p:nvSpPr>
          <p:spPr bwMode="auto">
            <a:xfrm flipV="1">
              <a:off x="4718050" y="362902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6" name="Line 25"/>
            <p:cNvSpPr>
              <a:spLocks noChangeShapeType="1"/>
            </p:cNvSpPr>
            <p:nvPr/>
          </p:nvSpPr>
          <p:spPr bwMode="auto">
            <a:xfrm>
              <a:off x="5861050" y="3622675"/>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7" name="Line 26"/>
            <p:cNvSpPr>
              <a:spLocks noChangeShapeType="1"/>
            </p:cNvSpPr>
            <p:nvPr/>
          </p:nvSpPr>
          <p:spPr bwMode="auto">
            <a:xfrm flipV="1">
              <a:off x="5975106" y="364001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8" name="Freeform 27"/>
            <p:cNvSpPr>
              <a:spLocks/>
            </p:cNvSpPr>
            <p:nvPr/>
          </p:nvSpPr>
          <p:spPr bwMode="auto">
            <a:xfrm>
              <a:off x="3571875" y="3879850"/>
              <a:ext cx="2289175" cy="0"/>
            </a:xfrm>
            <a:custGeom>
              <a:avLst/>
              <a:gdLst>
                <a:gd name="T0" fmla="*/ 0 w 1442"/>
                <a:gd name="T1" fmla="*/ 722 w 1442"/>
                <a:gd name="T2" fmla="*/ 1442 w 1442"/>
              </a:gdLst>
              <a:ahLst/>
              <a:cxnLst>
                <a:cxn ang="0">
                  <a:pos x="T0" y="0"/>
                </a:cxn>
                <a:cxn ang="0">
                  <a:pos x="T1" y="0"/>
                </a:cxn>
                <a:cxn ang="0">
                  <a:pos x="T2" y="0"/>
                </a:cxn>
              </a:cxnLst>
              <a:rect l="0" t="0" r="r" b="b"/>
              <a:pathLst>
                <a:path w="1442">
                  <a:moveTo>
                    <a:pt x="0" y="0"/>
                  </a:moveTo>
                  <a:lnTo>
                    <a:pt x="722" y="0"/>
                  </a:lnTo>
                  <a:lnTo>
                    <a:pt x="144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29" name="Line 28"/>
            <p:cNvSpPr>
              <a:spLocks noChangeShapeType="1"/>
            </p:cNvSpPr>
            <p:nvPr/>
          </p:nvSpPr>
          <p:spPr bwMode="auto">
            <a:xfrm flipV="1">
              <a:off x="4718050" y="3883025"/>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0" name="Line 29"/>
            <p:cNvSpPr>
              <a:spLocks noChangeShapeType="1"/>
            </p:cNvSpPr>
            <p:nvPr/>
          </p:nvSpPr>
          <p:spPr bwMode="auto">
            <a:xfrm>
              <a:off x="5861050" y="387985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1" name="Line 30"/>
            <p:cNvSpPr>
              <a:spLocks noChangeShapeType="1"/>
            </p:cNvSpPr>
            <p:nvPr/>
          </p:nvSpPr>
          <p:spPr bwMode="auto">
            <a:xfrm flipV="1">
              <a:off x="5975106" y="3874477"/>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2" name="Line 31"/>
            <p:cNvSpPr>
              <a:spLocks noChangeShapeType="1"/>
            </p:cNvSpPr>
            <p:nvPr/>
          </p:nvSpPr>
          <p:spPr bwMode="auto">
            <a:xfrm>
              <a:off x="3571875" y="4089400"/>
              <a:ext cx="1146175"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3" name="Line 32"/>
            <p:cNvSpPr>
              <a:spLocks noChangeShapeType="1"/>
            </p:cNvSpPr>
            <p:nvPr/>
          </p:nvSpPr>
          <p:spPr bwMode="auto">
            <a:xfrm flipV="1">
              <a:off x="3575050" y="4092575"/>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4" name="Line 33"/>
            <p:cNvSpPr>
              <a:spLocks noChangeShapeType="1"/>
            </p:cNvSpPr>
            <p:nvPr/>
          </p:nvSpPr>
          <p:spPr bwMode="auto">
            <a:xfrm>
              <a:off x="4718050" y="408940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5" name="Line 34"/>
            <p:cNvSpPr>
              <a:spLocks noChangeShapeType="1"/>
            </p:cNvSpPr>
            <p:nvPr/>
          </p:nvSpPr>
          <p:spPr bwMode="auto">
            <a:xfrm flipV="1">
              <a:off x="4718050" y="4092575"/>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6" name="Line 35"/>
            <p:cNvSpPr>
              <a:spLocks noChangeShapeType="1"/>
            </p:cNvSpPr>
            <p:nvPr/>
          </p:nvSpPr>
          <p:spPr bwMode="auto">
            <a:xfrm>
              <a:off x="5861050" y="4089400"/>
              <a:ext cx="11430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7" name="Line 36"/>
            <p:cNvSpPr>
              <a:spLocks noChangeShapeType="1"/>
            </p:cNvSpPr>
            <p:nvPr/>
          </p:nvSpPr>
          <p:spPr bwMode="auto">
            <a:xfrm flipV="1">
              <a:off x="5975106" y="4062046"/>
              <a:ext cx="0" cy="2508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8" name="Line 37"/>
            <p:cNvSpPr>
              <a:spLocks noChangeShapeType="1"/>
            </p:cNvSpPr>
            <p:nvPr/>
          </p:nvSpPr>
          <p:spPr bwMode="auto">
            <a:xfrm>
              <a:off x="2139950" y="2901950"/>
              <a:ext cx="14351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39" name="Line 38"/>
            <p:cNvSpPr>
              <a:spLocks noChangeShapeType="1"/>
            </p:cNvSpPr>
            <p:nvPr/>
          </p:nvSpPr>
          <p:spPr bwMode="auto">
            <a:xfrm flipV="1">
              <a:off x="3575050" y="2905125"/>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0" name="Line 39"/>
            <p:cNvSpPr>
              <a:spLocks noChangeShapeType="1"/>
            </p:cNvSpPr>
            <p:nvPr/>
          </p:nvSpPr>
          <p:spPr bwMode="auto">
            <a:xfrm flipV="1">
              <a:off x="3575050" y="3162300"/>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1" name="Line 40"/>
            <p:cNvSpPr>
              <a:spLocks noChangeShapeType="1"/>
            </p:cNvSpPr>
            <p:nvPr/>
          </p:nvSpPr>
          <p:spPr bwMode="auto">
            <a:xfrm flipV="1">
              <a:off x="3575050" y="3371850"/>
              <a:ext cx="0" cy="24765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2" name="Line 41"/>
            <p:cNvSpPr>
              <a:spLocks noChangeShapeType="1"/>
            </p:cNvSpPr>
            <p:nvPr/>
          </p:nvSpPr>
          <p:spPr bwMode="auto">
            <a:xfrm flipV="1">
              <a:off x="3575050" y="3883025"/>
              <a:ext cx="0" cy="20002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3" name="Line 42"/>
            <p:cNvSpPr>
              <a:spLocks noChangeShapeType="1"/>
            </p:cNvSpPr>
            <p:nvPr/>
          </p:nvSpPr>
          <p:spPr bwMode="auto">
            <a:xfrm>
              <a:off x="2139950" y="3622675"/>
              <a:ext cx="1435100"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4" name="Line 43"/>
            <p:cNvSpPr>
              <a:spLocks noChangeShapeType="1"/>
            </p:cNvSpPr>
            <p:nvPr/>
          </p:nvSpPr>
          <p:spPr bwMode="auto">
            <a:xfrm flipV="1">
              <a:off x="3575050" y="3629025"/>
              <a:ext cx="0" cy="244475"/>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dirty="0">
                <a:solidFill>
                  <a:srgbClr val="000000"/>
                </a:solidFill>
                <a:latin typeface="Arial" charset="0"/>
                <a:cs typeface="Arial" charset="0"/>
              </a:endParaRPr>
            </a:p>
          </p:txBody>
        </p:sp>
        <p:sp>
          <p:nvSpPr>
            <p:cNvPr id="45" name="Rectangle 44"/>
            <p:cNvSpPr>
              <a:spLocks noChangeArrowheads="1"/>
            </p:cNvSpPr>
            <p:nvPr/>
          </p:nvSpPr>
          <p:spPr bwMode="auto">
            <a:xfrm>
              <a:off x="3729210" y="2671354"/>
              <a:ext cx="7009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Country</a:t>
              </a:r>
              <a:endParaRPr lang="en-US" dirty="0">
                <a:solidFill>
                  <a:srgbClr val="000000"/>
                </a:solidFill>
                <a:latin typeface="Arial" pitchFamily="34" charset="0"/>
                <a:cs typeface="Arial" pitchFamily="34" charset="0"/>
              </a:endParaRPr>
            </a:p>
          </p:txBody>
        </p:sp>
        <p:sp>
          <p:nvSpPr>
            <p:cNvPr id="47" name="Rectangle 46"/>
            <p:cNvSpPr>
              <a:spLocks noChangeArrowheads="1"/>
            </p:cNvSpPr>
            <p:nvPr/>
          </p:nvSpPr>
          <p:spPr bwMode="auto">
            <a:xfrm>
              <a:off x="5133975" y="2565400"/>
              <a:ext cx="42504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Wheat</a:t>
              </a:r>
              <a:endParaRPr lang="en-US" dirty="0">
                <a:solidFill>
                  <a:srgbClr val="000000"/>
                </a:solidFill>
                <a:latin typeface="Arial" pitchFamily="34" charset="0"/>
                <a:cs typeface="Arial" pitchFamily="34" charset="0"/>
              </a:endParaRPr>
            </a:p>
          </p:txBody>
        </p:sp>
        <p:sp>
          <p:nvSpPr>
            <p:cNvPr id="48" name="Rectangle 47"/>
            <p:cNvSpPr>
              <a:spLocks noChangeArrowheads="1"/>
            </p:cNvSpPr>
            <p:nvPr/>
          </p:nvSpPr>
          <p:spPr bwMode="auto">
            <a:xfrm>
              <a:off x="4712311" y="2702169"/>
              <a:ext cx="1212158"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(billions of bushels)</a:t>
              </a:r>
              <a:endParaRPr lang="en-US" dirty="0">
                <a:solidFill>
                  <a:srgbClr val="000000"/>
                </a:solidFill>
                <a:latin typeface="Arial" pitchFamily="34" charset="0"/>
                <a:cs typeface="Arial" pitchFamily="34" charset="0"/>
              </a:endParaRPr>
            </a:p>
          </p:txBody>
        </p:sp>
        <p:sp>
          <p:nvSpPr>
            <p:cNvPr id="49" name="Rectangle 48"/>
            <p:cNvSpPr>
              <a:spLocks noChangeArrowheads="1"/>
            </p:cNvSpPr>
            <p:nvPr/>
          </p:nvSpPr>
          <p:spPr bwMode="auto">
            <a:xfrm>
              <a:off x="6257925" y="2565400"/>
              <a:ext cx="8658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a:t>
              </a:r>
              <a:endParaRPr lang="en-US" dirty="0">
                <a:solidFill>
                  <a:srgbClr val="000000"/>
                </a:solidFill>
                <a:latin typeface="Arial" pitchFamily="34" charset="0"/>
                <a:cs typeface="Arial" pitchFamily="34" charset="0"/>
              </a:endParaRPr>
            </a:p>
          </p:txBody>
        </p:sp>
        <p:sp>
          <p:nvSpPr>
            <p:cNvPr id="50" name="Rectangle 49"/>
            <p:cNvSpPr>
              <a:spLocks noChangeArrowheads="1"/>
            </p:cNvSpPr>
            <p:nvPr/>
          </p:nvSpPr>
          <p:spPr bwMode="auto">
            <a:xfrm>
              <a:off x="6305550" y="2565400"/>
              <a:ext cx="43291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-shirts</a:t>
              </a:r>
              <a:endParaRPr lang="en-US" dirty="0">
                <a:solidFill>
                  <a:srgbClr val="000000"/>
                </a:solidFill>
                <a:latin typeface="Arial" pitchFamily="34" charset="0"/>
                <a:cs typeface="Arial" pitchFamily="34" charset="0"/>
              </a:endParaRPr>
            </a:p>
          </p:txBody>
        </p:sp>
        <p:sp>
          <p:nvSpPr>
            <p:cNvPr id="51" name="Rectangle 50"/>
            <p:cNvSpPr>
              <a:spLocks noChangeArrowheads="1"/>
            </p:cNvSpPr>
            <p:nvPr/>
          </p:nvSpPr>
          <p:spPr bwMode="auto">
            <a:xfrm>
              <a:off x="6255727" y="2702169"/>
              <a:ext cx="527368"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(billions)</a:t>
              </a:r>
              <a:endParaRPr lang="en-US" dirty="0">
                <a:solidFill>
                  <a:srgbClr val="000000"/>
                </a:solidFill>
                <a:latin typeface="Arial" pitchFamily="34" charset="0"/>
                <a:cs typeface="Arial" pitchFamily="34" charset="0"/>
              </a:endParaRPr>
            </a:p>
          </p:txBody>
        </p:sp>
        <p:sp>
          <p:nvSpPr>
            <p:cNvPr id="52" name="Rectangle 51"/>
            <p:cNvSpPr>
              <a:spLocks noChangeArrowheads="1"/>
            </p:cNvSpPr>
            <p:nvPr/>
          </p:nvSpPr>
          <p:spPr bwMode="auto">
            <a:xfrm>
              <a:off x="3784600" y="2943225"/>
              <a:ext cx="8500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United States</a:t>
              </a:r>
              <a:endParaRPr lang="en-US" dirty="0">
                <a:solidFill>
                  <a:srgbClr val="000000"/>
                </a:solidFill>
                <a:latin typeface="Arial" pitchFamily="34" charset="0"/>
                <a:cs typeface="Arial" pitchFamily="34" charset="0"/>
              </a:endParaRPr>
            </a:p>
          </p:txBody>
        </p:sp>
        <p:sp>
          <p:nvSpPr>
            <p:cNvPr id="55" name="Rectangle 54"/>
            <p:cNvSpPr>
              <a:spLocks noChangeArrowheads="1"/>
            </p:cNvSpPr>
            <p:nvPr/>
          </p:nvSpPr>
          <p:spPr bwMode="auto">
            <a:xfrm>
              <a:off x="5270311" y="2932611"/>
              <a:ext cx="157423"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26</a:t>
              </a:r>
              <a:endParaRPr lang="en-US" dirty="0">
                <a:solidFill>
                  <a:srgbClr val="000000"/>
                </a:solidFill>
                <a:latin typeface="Arial" pitchFamily="34" charset="0"/>
                <a:cs typeface="Arial" pitchFamily="34" charset="0"/>
              </a:endParaRPr>
            </a:p>
          </p:txBody>
        </p:sp>
        <p:sp>
          <p:nvSpPr>
            <p:cNvPr id="56" name="Rectangle 55"/>
            <p:cNvSpPr>
              <a:spLocks noChangeArrowheads="1"/>
            </p:cNvSpPr>
            <p:nvPr/>
          </p:nvSpPr>
          <p:spPr bwMode="auto">
            <a:xfrm>
              <a:off x="6445250" y="29432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1</a:t>
              </a:r>
              <a:endParaRPr lang="en-US" dirty="0">
                <a:solidFill>
                  <a:srgbClr val="000000"/>
                </a:solidFill>
                <a:latin typeface="Arial" pitchFamily="34" charset="0"/>
                <a:cs typeface="Arial" pitchFamily="34" charset="0"/>
              </a:endParaRPr>
            </a:p>
          </p:txBody>
        </p:sp>
        <p:sp>
          <p:nvSpPr>
            <p:cNvPr id="57" name="Rectangle 56"/>
            <p:cNvSpPr>
              <a:spLocks noChangeArrowheads="1"/>
            </p:cNvSpPr>
            <p:nvPr/>
          </p:nvSpPr>
          <p:spPr bwMode="auto">
            <a:xfrm>
              <a:off x="2186720" y="3217985"/>
              <a:ext cx="136958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Without specialization</a:t>
              </a:r>
              <a:endParaRPr lang="en-US" dirty="0">
                <a:solidFill>
                  <a:srgbClr val="000000"/>
                </a:solidFill>
                <a:latin typeface="Arial" pitchFamily="34" charset="0"/>
                <a:cs typeface="Arial" pitchFamily="34" charset="0"/>
              </a:endParaRPr>
            </a:p>
          </p:txBody>
        </p:sp>
        <p:sp>
          <p:nvSpPr>
            <p:cNvPr id="59" name="Rectangle 58"/>
            <p:cNvSpPr>
              <a:spLocks noChangeArrowheads="1"/>
            </p:cNvSpPr>
            <p:nvPr/>
          </p:nvSpPr>
          <p:spPr bwMode="auto">
            <a:xfrm>
              <a:off x="3824240" y="3200400"/>
              <a:ext cx="747760"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Bangladesh</a:t>
              </a:r>
              <a:endParaRPr lang="en-US" dirty="0">
                <a:solidFill>
                  <a:srgbClr val="000000"/>
                </a:solidFill>
                <a:latin typeface="Arial" pitchFamily="34" charset="0"/>
                <a:cs typeface="Arial" pitchFamily="34" charset="0"/>
              </a:endParaRPr>
            </a:p>
          </p:txBody>
        </p:sp>
        <p:sp>
          <p:nvSpPr>
            <p:cNvPr id="61" name="Rectangle 60"/>
            <p:cNvSpPr>
              <a:spLocks noChangeArrowheads="1"/>
            </p:cNvSpPr>
            <p:nvPr/>
          </p:nvSpPr>
          <p:spPr bwMode="auto">
            <a:xfrm>
              <a:off x="5270311" y="3193869"/>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Arial" pitchFamily="34" charset="0"/>
                  <a:cs typeface="Arial" pitchFamily="34" charset="0"/>
                </a:rPr>
                <a:t>3</a:t>
              </a:r>
            </a:p>
          </p:txBody>
        </p:sp>
        <p:sp>
          <p:nvSpPr>
            <p:cNvPr id="63" name="Rectangle 62"/>
            <p:cNvSpPr>
              <a:spLocks noChangeArrowheads="1"/>
            </p:cNvSpPr>
            <p:nvPr/>
          </p:nvSpPr>
          <p:spPr bwMode="auto">
            <a:xfrm>
              <a:off x="6391275" y="3200400"/>
              <a:ext cx="196779"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0.5</a:t>
              </a:r>
              <a:endParaRPr lang="en-US" dirty="0">
                <a:solidFill>
                  <a:srgbClr val="000000"/>
                </a:solidFill>
                <a:latin typeface="Arial" pitchFamily="34" charset="0"/>
                <a:cs typeface="Arial" pitchFamily="34" charset="0"/>
              </a:endParaRPr>
            </a:p>
          </p:txBody>
        </p:sp>
        <p:sp>
          <p:nvSpPr>
            <p:cNvPr id="64" name="Rectangle 63"/>
            <p:cNvSpPr>
              <a:spLocks noChangeArrowheads="1"/>
            </p:cNvSpPr>
            <p:nvPr/>
          </p:nvSpPr>
          <p:spPr bwMode="auto">
            <a:xfrm>
              <a:off x="4032250" y="3406775"/>
              <a:ext cx="32795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Total</a:t>
              </a:r>
              <a:endParaRPr lang="en-US" dirty="0">
                <a:solidFill>
                  <a:srgbClr val="000000"/>
                </a:solidFill>
                <a:latin typeface="Arial" pitchFamily="34" charset="0"/>
                <a:cs typeface="Arial" pitchFamily="34" charset="0"/>
              </a:endParaRPr>
            </a:p>
          </p:txBody>
        </p:sp>
        <p:sp>
          <p:nvSpPr>
            <p:cNvPr id="69" name="Rectangle 68"/>
            <p:cNvSpPr>
              <a:spLocks noChangeArrowheads="1"/>
            </p:cNvSpPr>
            <p:nvPr/>
          </p:nvSpPr>
          <p:spPr bwMode="auto">
            <a:xfrm>
              <a:off x="6394450" y="3406775"/>
              <a:ext cx="196779"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1.5</a:t>
              </a:r>
              <a:endParaRPr lang="en-US" dirty="0">
                <a:solidFill>
                  <a:srgbClr val="000000"/>
                </a:solidFill>
                <a:latin typeface="Arial" pitchFamily="34" charset="0"/>
                <a:cs typeface="Arial" pitchFamily="34" charset="0"/>
              </a:endParaRPr>
            </a:p>
          </p:txBody>
        </p:sp>
        <p:sp>
          <p:nvSpPr>
            <p:cNvPr id="70" name="Rectangle 69"/>
            <p:cNvSpPr>
              <a:spLocks noChangeArrowheads="1"/>
            </p:cNvSpPr>
            <p:nvPr/>
          </p:nvSpPr>
          <p:spPr bwMode="auto">
            <a:xfrm>
              <a:off x="3776907" y="3667125"/>
              <a:ext cx="850085"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United States</a:t>
              </a:r>
              <a:endParaRPr lang="en-US" dirty="0">
                <a:solidFill>
                  <a:srgbClr val="000000"/>
                </a:solidFill>
                <a:latin typeface="Arial" pitchFamily="34" charset="0"/>
                <a:cs typeface="Arial" pitchFamily="34" charset="0"/>
              </a:endParaRPr>
            </a:p>
          </p:txBody>
        </p:sp>
        <p:sp>
          <p:nvSpPr>
            <p:cNvPr id="74" name="Rectangle 73"/>
            <p:cNvSpPr>
              <a:spLocks noChangeArrowheads="1"/>
            </p:cNvSpPr>
            <p:nvPr/>
          </p:nvSpPr>
          <p:spPr bwMode="auto">
            <a:xfrm>
              <a:off x="6445250" y="36671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a:t>
              </a:r>
              <a:endParaRPr lang="en-US" dirty="0">
                <a:solidFill>
                  <a:srgbClr val="000000"/>
                </a:solidFill>
                <a:latin typeface="Arial" pitchFamily="34" charset="0"/>
                <a:cs typeface="Arial" pitchFamily="34" charset="0"/>
              </a:endParaRPr>
            </a:p>
          </p:txBody>
        </p:sp>
        <p:sp>
          <p:nvSpPr>
            <p:cNvPr id="75" name="Rectangle 74"/>
            <p:cNvSpPr>
              <a:spLocks noChangeArrowheads="1"/>
            </p:cNvSpPr>
            <p:nvPr/>
          </p:nvSpPr>
          <p:spPr bwMode="auto">
            <a:xfrm>
              <a:off x="2236269" y="3921369"/>
              <a:ext cx="117280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With specialization</a:t>
              </a:r>
              <a:endParaRPr lang="en-US" dirty="0">
                <a:solidFill>
                  <a:srgbClr val="000000"/>
                </a:solidFill>
                <a:latin typeface="Arial" pitchFamily="34" charset="0"/>
                <a:cs typeface="Arial" pitchFamily="34" charset="0"/>
              </a:endParaRPr>
            </a:p>
          </p:txBody>
        </p:sp>
        <p:sp>
          <p:nvSpPr>
            <p:cNvPr id="77" name="Rectangle 76"/>
            <p:cNvSpPr>
              <a:spLocks noChangeArrowheads="1"/>
            </p:cNvSpPr>
            <p:nvPr/>
          </p:nvSpPr>
          <p:spPr bwMode="auto">
            <a:xfrm>
              <a:off x="3775980" y="3921126"/>
              <a:ext cx="842790"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Bangladesh</a:t>
              </a:r>
              <a:endParaRPr lang="en-US" dirty="0">
                <a:solidFill>
                  <a:srgbClr val="000000"/>
                </a:solidFill>
                <a:latin typeface="Arial" pitchFamily="34" charset="0"/>
                <a:cs typeface="Arial" pitchFamily="34" charset="0"/>
              </a:endParaRPr>
            </a:p>
          </p:txBody>
        </p:sp>
        <p:sp>
          <p:nvSpPr>
            <p:cNvPr id="79" name="Rectangle 78"/>
            <p:cNvSpPr>
              <a:spLocks noChangeArrowheads="1"/>
            </p:cNvSpPr>
            <p:nvPr/>
          </p:nvSpPr>
          <p:spPr bwMode="auto">
            <a:xfrm>
              <a:off x="5318471" y="3874477"/>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0</a:t>
              </a:r>
              <a:endParaRPr lang="en-US" dirty="0">
                <a:solidFill>
                  <a:srgbClr val="000000"/>
                </a:solidFill>
                <a:latin typeface="Arial" pitchFamily="34" charset="0"/>
                <a:cs typeface="Arial" pitchFamily="34" charset="0"/>
              </a:endParaRPr>
            </a:p>
          </p:txBody>
        </p:sp>
        <p:sp>
          <p:nvSpPr>
            <p:cNvPr id="80" name="Rectangle 79"/>
            <p:cNvSpPr>
              <a:spLocks noChangeArrowheads="1"/>
            </p:cNvSpPr>
            <p:nvPr/>
          </p:nvSpPr>
          <p:spPr bwMode="auto">
            <a:xfrm>
              <a:off x="6391275" y="3921125"/>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2</a:t>
              </a:r>
              <a:endParaRPr lang="en-US" dirty="0">
                <a:solidFill>
                  <a:srgbClr val="000000"/>
                </a:solidFill>
                <a:latin typeface="Arial" pitchFamily="34" charset="0"/>
                <a:cs typeface="Arial" pitchFamily="34" charset="0"/>
              </a:endParaRPr>
            </a:p>
          </p:txBody>
        </p:sp>
        <p:sp>
          <p:nvSpPr>
            <p:cNvPr id="81" name="Rectangle 80"/>
            <p:cNvSpPr>
              <a:spLocks noChangeArrowheads="1"/>
            </p:cNvSpPr>
            <p:nvPr/>
          </p:nvSpPr>
          <p:spPr bwMode="auto">
            <a:xfrm>
              <a:off x="4032250" y="4127500"/>
              <a:ext cx="327952"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Total</a:t>
              </a:r>
              <a:endParaRPr lang="en-US" dirty="0">
                <a:solidFill>
                  <a:srgbClr val="000000"/>
                </a:solidFill>
                <a:latin typeface="Arial" pitchFamily="34" charset="0"/>
                <a:cs typeface="Arial" pitchFamily="34" charset="0"/>
              </a:endParaRPr>
            </a:p>
          </p:txBody>
        </p:sp>
        <p:sp>
          <p:nvSpPr>
            <p:cNvPr id="86" name="Rectangle 85"/>
            <p:cNvSpPr>
              <a:spLocks noChangeArrowheads="1"/>
            </p:cNvSpPr>
            <p:nvPr/>
          </p:nvSpPr>
          <p:spPr bwMode="auto">
            <a:xfrm>
              <a:off x="6394450" y="4127500"/>
              <a:ext cx="78711" cy="1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47 Cn Lt" charset="0"/>
                  <a:cs typeface="Arial" pitchFamily="34" charset="0"/>
                </a:rPr>
                <a:t>2</a:t>
              </a:r>
              <a:endParaRPr lang="en-US" dirty="0">
                <a:solidFill>
                  <a:srgbClr val="000000"/>
                </a:solidFill>
                <a:latin typeface="Arial" pitchFamily="34" charset="0"/>
                <a:cs typeface="Arial" pitchFamily="34" charset="0"/>
              </a:endParaRPr>
            </a:p>
          </p:txBody>
        </p:sp>
      </p:grpSp>
      <p:sp>
        <p:nvSpPr>
          <p:cNvPr id="76" name="Rectangle 75"/>
          <p:cNvSpPr>
            <a:spLocks noChangeArrowheads="1"/>
          </p:cNvSpPr>
          <p:nvPr/>
        </p:nvSpPr>
        <p:spPr bwMode="auto">
          <a:xfrm>
            <a:off x="7239000" y="4676002"/>
            <a:ext cx="256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57 Cn" charset="0"/>
                <a:cs typeface="Arial" pitchFamily="34" charset="0"/>
              </a:rPr>
              <a:t>29</a:t>
            </a:r>
            <a:endParaRPr lang="en-US" b="1" dirty="0">
              <a:solidFill>
                <a:srgbClr val="000000"/>
              </a:solidFill>
              <a:latin typeface="Arial" pitchFamily="34" charset="0"/>
              <a:cs typeface="Arial" pitchFamily="34" charset="0"/>
            </a:endParaRPr>
          </a:p>
        </p:txBody>
      </p:sp>
      <p:sp>
        <p:nvSpPr>
          <p:cNvPr id="78" name="Rectangle 77"/>
          <p:cNvSpPr>
            <a:spLocks noChangeArrowheads="1"/>
          </p:cNvSpPr>
          <p:nvPr/>
        </p:nvSpPr>
        <p:spPr bwMode="auto">
          <a:xfrm>
            <a:off x="7239000" y="5105401"/>
            <a:ext cx="2567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Univers LT Std 57 Cn" charset="0"/>
                <a:cs typeface="Arial" pitchFamily="34" charset="0"/>
              </a:rPr>
              <a:t>30</a:t>
            </a:r>
            <a:endParaRPr lang="en-US" dirty="0">
              <a:solidFill>
                <a:srgbClr val="000000"/>
              </a:solidFill>
              <a:latin typeface="Arial" pitchFamily="34" charset="0"/>
              <a:cs typeface="Arial" pitchFamily="34" charset="0"/>
            </a:endParaRPr>
          </a:p>
        </p:txBody>
      </p:sp>
      <p:sp>
        <p:nvSpPr>
          <p:cNvPr id="82" name="Rectangle 81"/>
          <p:cNvSpPr>
            <a:spLocks noChangeArrowheads="1"/>
          </p:cNvSpPr>
          <p:nvPr/>
        </p:nvSpPr>
        <p:spPr bwMode="auto">
          <a:xfrm>
            <a:off x="7239000" y="5867401"/>
            <a:ext cx="2567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b="1" dirty="0">
                <a:solidFill>
                  <a:srgbClr val="000000"/>
                </a:solidFill>
                <a:latin typeface="Univers LT Std 57 Cn" charset="0"/>
                <a:cs typeface="Arial" pitchFamily="34" charset="0"/>
              </a:rPr>
              <a:t>30</a:t>
            </a:r>
            <a:endParaRPr lang="en-US" b="1" dirty="0">
              <a:solidFill>
                <a:srgbClr val="000000"/>
              </a:solidFill>
              <a:latin typeface="Arial" pitchFamily="34" charset="0"/>
              <a:cs typeface="Arial" pitchFamily="34" charset="0"/>
            </a:endParaRPr>
          </a:p>
        </p:txBody>
      </p:sp>
      <p:sp>
        <p:nvSpPr>
          <p:cNvPr id="72" name="Rectangle 71"/>
          <p:cNvSpPr/>
          <p:nvPr/>
        </p:nvSpPr>
        <p:spPr>
          <a:xfrm>
            <a:off x="4508582" y="3862805"/>
            <a:ext cx="5549818" cy="407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73" name="Rectangle 72"/>
          <p:cNvSpPr/>
          <p:nvPr/>
        </p:nvSpPr>
        <p:spPr>
          <a:xfrm>
            <a:off x="4508582" y="4270395"/>
            <a:ext cx="5549818" cy="410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3" name="Rectangle 82"/>
          <p:cNvSpPr/>
          <p:nvPr/>
        </p:nvSpPr>
        <p:spPr>
          <a:xfrm>
            <a:off x="2133600" y="3886200"/>
            <a:ext cx="2374982" cy="1152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5" name="Rectangle 84"/>
          <p:cNvSpPr/>
          <p:nvPr/>
        </p:nvSpPr>
        <p:spPr>
          <a:xfrm>
            <a:off x="4517547" y="4681041"/>
            <a:ext cx="5549818" cy="375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
        <p:nvSpPr>
          <p:cNvPr id="87" name="Rectangle 86"/>
          <p:cNvSpPr/>
          <p:nvPr/>
        </p:nvSpPr>
        <p:spPr>
          <a:xfrm>
            <a:off x="4466554" y="5822461"/>
            <a:ext cx="5586674" cy="377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rial"/>
            </a:endParaRPr>
          </a:p>
        </p:txBody>
      </p:sp>
    </p:spTree>
    <p:extLst>
      <p:ext uri="{BB962C8B-B14F-4D97-AF65-F5344CB8AC3E}">
        <p14:creationId xmlns:p14="http://schemas.microsoft.com/office/powerpoint/2010/main" val="18791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83" grpId="0" animBg="1"/>
      <p:bldP spid="85" grpId="0" animBg="1"/>
      <p:bldP spid="8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simple">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vised_KM1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2947D1C1-CA49-45F5-B0EF-856C47B5CA83}" vid="{70311155-E670-4068-9A97-59A87D4C63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imple">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28363</TotalTime>
  <Words>2836</Words>
  <Application>Microsoft Office PowerPoint</Application>
  <PresentationFormat>Widescreen</PresentationFormat>
  <Paragraphs>393</Paragraphs>
  <Slides>28</Slides>
  <Notes>27</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28</vt:i4>
      </vt:variant>
    </vt:vector>
  </HeadingPairs>
  <TitlesOfParts>
    <vt:vector size="42" baseType="lpstr">
      <vt:lpstr>宋体</vt:lpstr>
      <vt:lpstr>Arial</vt:lpstr>
      <vt:lpstr>Calibri</vt:lpstr>
      <vt:lpstr>Calibri Light</vt:lpstr>
      <vt:lpstr>Encode Sans Normal Black</vt:lpstr>
      <vt:lpstr>Univers LT Std 47 Cn Lt</vt:lpstr>
      <vt:lpstr>Univers LT Std 57 Cn</vt:lpstr>
      <vt:lpstr>Wingdings</vt:lpstr>
      <vt:lpstr>simple</vt:lpstr>
      <vt:lpstr>revised_KM1e_template</vt:lpstr>
      <vt:lpstr>Office Theme</vt:lpstr>
      <vt:lpstr>original</vt:lpstr>
      <vt:lpstr>1_simple</vt:lpstr>
      <vt:lpstr>1_original</vt:lpstr>
      <vt:lpstr>Econ 200  Module 2 Lecture 2</vt:lpstr>
      <vt:lpstr>Outline</vt:lpstr>
      <vt:lpstr>Class Administration</vt:lpstr>
      <vt:lpstr>Who produces which goods and why?</vt:lpstr>
      <vt:lpstr>Absolute and Comparative Advantage</vt:lpstr>
      <vt:lpstr>Absolute and Comparative Advantage</vt:lpstr>
      <vt:lpstr>Absolute and Comparative Advantage</vt:lpstr>
      <vt:lpstr>Absolute and Comparative Advantage</vt:lpstr>
      <vt:lpstr>Why specialize?</vt:lpstr>
      <vt:lpstr>Why specialize?</vt:lpstr>
      <vt:lpstr>Gains from Trade</vt:lpstr>
      <vt:lpstr>Summary</vt:lpstr>
      <vt:lpstr>Considerations  for Designing an Economy</vt:lpstr>
      <vt:lpstr>Types of Economies</vt:lpstr>
      <vt:lpstr>Ch 3: Markets</vt:lpstr>
      <vt:lpstr>Efficiency of Economies</vt:lpstr>
      <vt:lpstr>Caveats About Market Economies</vt:lpstr>
      <vt:lpstr>The Interaction of Demand and Supply</vt:lpstr>
      <vt:lpstr>Demand Schedules and Quantity Demanded</vt:lpstr>
      <vt:lpstr>Demand Curve and Market Demand</vt:lpstr>
      <vt:lpstr>Ceteris Paribus</vt:lpstr>
      <vt:lpstr>The Law of Demand</vt:lpstr>
      <vt:lpstr>What Explains the Law of Demand?</vt:lpstr>
      <vt:lpstr>Increase and Decrease in Demand</vt:lpstr>
      <vt:lpstr>Shifts of the Demand Curve</vt:lpstr>
      <vt:lpstr>Change in Income of consumers</vt:lpstr>
      <vt:lpstr>Change in the Price of Related Goods</vt:lpstr>
      <vt:lpstr>Change in Demand vs. Change in Quantity Demanded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200, Fall 2014 Lecture 3</dc:title>
  <dc:creator>Melissa Knox</dc:creator>
  <cp:lastModifiedBy>Melissa Knox</cp:lastModifiedBy>
  <cp:revision>89</cp:revision>
  <cp:lastPrinted>2016-10-06T19:44:31Z</cp:lastPrinted>
  <dcterms:created xsi:type="dcterms:W3CDTF">2014-09-30T22:07:27Z</dcterms:created>
  <dcterms:modified xsi:type="dcterms:W3CDTF">2021-10-04T18:18:00Z</dcterms:modified>
</cp:coreProperties>
</file>