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696" r:id="rId3"/>
    <p:sldMasterId id="2147483700" r:id="rId4"/>
  </p:sldMasterIdLst>
  <p:notesMasterIdLst>
    <p:notesMasterId r:id="rId32"/>
  </p:notesMasterIdLst>
  <p:handoutMasterIdLst>
    <p:handoutMasterId r:id="rId33"/>
  </p:handoutMasterIdLst>
  <p:sldIdLst>
    <p:sldId id="522" r:id="rId5"/>
    <p:sldId id="523" r:id="rId6"/>
    <p:sldId id="509" r:id="rId7"/>
    <p:sldId id="510" r:id="rId8"/>
    <p:sldId id="511" r:id="rId9"/>
    <p:sldId id="512" r:id="rId10"/>
    <p:sldId id="514" r:id="rId11"/>
    <p:sldId id="515" r:id="rId12"/>
    <p:sldId id="516" r:id="rId13"/>
    <p:sldId id="517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</p:sldIdLst>
  <p:sldSz cx="9144000" cy="6858000" type="screen4x3"/>
  <p:notesSz cx="7010400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C4A36A9-25CA-4359-BB63-C72D6CD5B700}">
          <p14:sldIdLst>
            <p14:sldId id="522"/>
            <p14:sldId id="523"/>
          </p14:sldIdLst>
        </p14:section>
        <p14:section name="Untitled Section" id="{6859AB95-A163-46EC-9024-53ECFCECDF6E}">
          <p14:sldIdLst>
            <p14:sldId id="509"/>
            <p14:sldId id="510"/>
            <p14:sldId id="511"/>
            <p14:sldId id="512"/>
            <p14:sldId id="514"/>
            <p14:sldId id="515"/>
            <p14:sldId id="516"/>
            <p14:sldId id="517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8CF"/>
    <a:srgbClr val="0066B3"/>
    <a:srgbClr val="256ABD"/>
    <a:srgbClr val="0D29B3"/>
    <a:srgbClr val="B10B2D"/>
    <a:srgbClr val="E7E6DD"/>
    <a:srgbClr val="4B7520"/>
    <a:srgbClr val="B9D3C2"/>
    <a:srgbClr val="6EBC94"/>
    <a:srgbClr val="007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4" autoAdjust="0"/>
    <p:restoredTop sz="77764" autoAdjust="0"/>
  </p:normalViewPr>
  <p:slideViewPr>
    <p:cSldViewPr snapToGrid="0">
      <p:cViewPr varScale="1">
        <p:scale>
          <a:sx n="66" d="100"/>
          <a:sy n="66" d="100"/>
        </p:scale>
        <p:origin x="1819" y="43"/>
      </p:cViewPr>
      <p:guideLst>
        <p:guide orient="horz" pos="432"/>
        <p:guide pos="288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300" tIns="46151" rIns="92300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300" tIns="46151" rIns="92300" bIns="46151" rtlCol="0"/>
          <a:lstStyle>
            <a:lvl1pPr algn="r">
              <a:defRPr sz="1200"/>
            </a:lvl1pPr>
          </a:lstStyle>
          <a:p>
            <a:fld id="{58A9BB3A-BCAC-4EC9-978D-B0F7BBA3372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300" tIns="46151" rIns="92300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300" tIns="46151" rIns="92300" bIns="46151" rtlCol="0" anchor="b"/>
          <a:lstStyle>
            <a:lvl1pPr algn="r">
              <a:defRPr sz="1200"/>
            </a:lvl1pPr>
          </a:lstStyle>
          <a:p>
            <a:fld id="{092BC712-8560-4688-9A6D-0AD76F9D5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300" tIns="46151" rIns="92300" bIns="4615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300" tIns="46151" rIns="92300" bIns="4615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B82966-E6E4-47C2-8832-A05F41FF2268}" type="datetimeFigureOut">
              <a:rPr lang="en-US"/>
              <a:pPr>
                <a:defRPr/>
              </a:pPr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0" tIns="46151" rIns="92300" bIns="4615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300" tIns="46151" rIns="92300" bIns="4615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300" tIns="46151" rIns="92300" bIns="4615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300" tIns="46151" rIns="92300" bIns="4615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0FDDB8-901D-4D46-A4E8-DCBCC8570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20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FDDB8-901D-4D46-A4E8-DCBCC8570A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4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Is there a possible equilibrium price in this market? If so, what is it?
https://www.polleverywhere.com/multiple_choice_polls/GWmKsvj0le7pX25j0EDv6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4C954-5139-49E4-BF88-4A0663AE922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BB83E-671D-44D9-AA42-EACE122D8147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Use the following equations for the supply and demand of hockey sticks to find the equilibrium quantity Q*. P=50−4QD /P=10+4QS
https://www.polleverywhere.com/multiple_choice_polls/ucLGrSv0jXwD71Q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4C954-5139-49E4-BF88-4A0663AE922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6C429-1990-47A2-B7FB-469609298218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FDDB8-901D-4D46-A4E8-DCBCC8570A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57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price changes, Apple, Samsung, LG,			</a:t>
            </a:r>
          </a:p>
          <a:p>
            <a:r>
              <a:rPr lang="en-US" dirty="0"/>
              <a:t>and other firms producing smartphones</a:t>
            </a:r>
          </a:p>
          <a:p>
            <a:r>
              <a:rPr lang="en-US" dirty="0"/>
              <a:t>change the quantity they are willing to supply.</a:t>
            </a:r>
          </a:p>
          <a:p>
            <a:r>
              <a:rPr lang="en-US" dirty="0"/>
              <a:t>We can show this as a </a:t>
            </a:r>
            <a:r>
              <a:rPr lang="en-US" i="1" dirty="0"/>
              <a:t>supply schedule</a:t>
            </a:r>
          </a:p>
          <a:p>
            <a:r>
              <a:rPr lang="en-US" dirty="0"/>
              <a:t>in a table or as a </a:t>
            </a:r>
            <a:r>
              <a:rPr lang="en-US" i="1" dirty="0"/>
              <a:t>supply curve </a:t>
            </a:r>
            <a:r>
              <a:rPr lang="en-US" dirty="0"/>
              <a:t>on a graph.</a:t>
            </a:r>
          </a:p>
          <a:p>
            <a:r>
              <a:rPr lang="en-US" dirty="0"/>
              <a:t>The supply schedule and supply curve both</a:t>
            </a:r>
          </a:p>
          <a:p>
            <a:r>
              <a:rPr lang="en-US" dirty="0"/>
              <a:t>show that as the price of smartphones rises,</a:t>
            </a:r>
          </a:p>
          <a:p>
            <a:r>
              <a:rPr lang="en-US" dirty="0"/>
              <a:t>firms will increase the quantity they supply.</a:t>
            </a:r>
          </a:p>
          <a:p>
            <a:r>
              <a:rPr lang="en-US" dirty="0"/>
              <a:t>At a price of $250 per smartphone, firms will</a:t>
            </a:r>
          </a:p>
          <a:p>
            <a:r>
              <a:rPr lang="en-US" dirty="0"/>
              <a:t>supply 11 million smartphones per week. At</a:t>
            </a:r>
          </a:p>
          <a:p>
            <a:r>
              <a:rPr lang="en-US" dirty="0"/>
              <a:t>a price of $300, firms will supply 12 million.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5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firms increase the quantity of a product</a:t>
            </a:r>
          </a:p>
          <a:p>
            <a:r>
              <a:rPr lang="en-US" dirty="0"/>
              <a:t>they want to sell at a given price, the</a:t>
            </a:r>
          </a:p>
          <a:p>
            <a:r>
              <a:rPr lang="en-US" dirty="0"/>
              <a:t>supply curve shifts to the right. The shift</a:t>
            </a:r>
          </a:p>
          <a:p>
            <a:r>
              <a:rPr lang="en-US" dirty="0"/>
              <a:t>from </a:t>
            </a:r>
            <a:r>
              <a:rPr lang="en-US" i="1" dirty="0"/>
              <a:t>S</a:t>
            </a:r>
            <a:r>
              <a:rPr lang="en-US" dirty="0"/>
              <a:t>1 to </a:t>
            </a:r>
            <a:r>
              <a:rPr lang="en-US" i="1" dirty="0"/>
              <a:t>S</a:t>
            </a:r>
            <a:r>
              <a:rPr lang="en-US" dirty="0"/>
              <a:t>3 represents an </a:t>
            </a:r>
            <a:r>
              <a:rPr lang="en-US" i="1" dirty="0"/>
              <a:t>increase in supply</a:t>
            </a:r>
            <a:r>
              <a:rPr lang="en-US" dirty="0"/>
              <a:t>.</a:t>
            </a:r>
          </a:p>
          <a:p>
            <a:r>
              <a:rPr lang="en-US" dirty="0"/>
              <a:t>When firms decrease the quantity of a</a:t>
            </a:r>
          </a:p>
          <a:p>
            <a:r>
              <a:rPr lang="en-US" dirty="0"/>
              <a:t>product they want to sell at a given price, the</a:t>
            </a:r>
          </a:p>
          <a:p>
            <a:r>
              <a:rPr lang="en-US" dirty="0"/>
              <a:t>supply curve shifts to the left. The shift from</a:t>
            </a:r>
          </a:p>
          <a:p>
            <a:r>
              <a:rPr lang="en-US" i="1" dirty="0"/>
              <a:t>S</a:t>
            </a:r>
            <a:r>
              <a:rPr lang="en-US" dirty="0"/>
              <a:t>1 to </a:t>
            </a:r>
            <a:r>
              <a:rPr lang="en-US" i="1" dirty="0"/>
              <a:t>S</a:t>
            </a:r>
            <a:r>
              <a:rPr lang="en-US" dirty="0"/>
              <a:t>2 represents a </a:t>
            </a:r>
            <a:r>
              <a:rPr lang="en-US" i="1" dirty="0"/>
              <a:t>decrease in supply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price of smartphones rises from $200</a:t>
            </a:r>
          </a:p>
          <a:p>
            <a:r>
              <a:rPr lang="en-US" dirty="0"/>
              <a:t>to $250, the result will be a movement up</a:t>
            </a:r>
          </a:p>
          <a:p>
            <a:r>
              <a:rPr lang="en-US" dirty="0"/>
              <a:t>the supply curve from point </a:t>
            </a:r>
            <a:r>
              <a:rPr lang="en-US" i="1" dirty="0"/>
              <a:t>A </a:t>
            </a:r>
            <a:r>
              <a:rPr lang="en-US" dirty="0"/>
              <a:t>to point </a:t>
            </a:r>
            <a:r>
              <a:rPr lang="en-US" i="1" dirty="0"/>
              <a:t>B</a:t>
            </a:r>
            <a:r>
              <a:rPr lang="en-US" dirty="0"/>
              <a:t>—</a:t>
            </a:r>
          </a:p>
          <a:p>
            <a:r>
              <a:rPr lang="en-US" dirty="0"/>
              <a:t>an increase in quantity supplied by Apple,</a:t>
            </a:r>
          </a:p>
          <a:p>
            <a:r>
              <a:rPr lang="en-US" dirty="0"/>
              <a:t>Samsung, Nokia, and other firms from</a:t>
            </a:r>
          </a:p>
          <a:p>
            <a:r>
              <a:rPr lang="en-US" dirty="0"/>
              <a:t>10 million to 11 million. If the price of an</a:t>
            </a:r>
          </a:p>
          <a:p>
            <a:r>
              <a:rPr lang="en-US" dirty="0"/>
              <a:t>input decreases, or if another factor changes</a:t>
            </a:r>
          </a:p>
          <a:p>
            <a:r>
              <a:rPr lang="en-US" dirty="0"/>
              <a:t>that causes sellers to supply more of the</a:t>
            </a:r>
          </a:p>
          <a:p>
            <a:r>
              <a:rPr lang="en-US" dirty="0"/>
              <a:t>product at every price, the supply curve will</a:t>
            </a:r>
          </a:p>
          <a:p>
            <a:r>
              <a:rPr lang="en-US" dirty="0"/>
              <a:t>shift to the right—an increase in supply. In</a:t>
            </a:r>
          </a:p>
          <a:p>
            <a:r>
              <a:rPr lang="en-US" dirty="0"/>
              <a:t>this case, the increase in supply from </a:t>
            </a:r>
            <a:r>
              <a:rPr lang="en-US" i="1" dirty="0"/>
              <a:t>S</a:t>
            </a:r>
            <a:r>
              <a:rPr lang="en-US" dirty="0"/>
              <a:t>1 to </a:t>
            </a:r>
            <a:r>
              <a:rPr lang="en-US" i="1" dirty="0"/>
              <a:t>S</a:t>
            </a:r>
            <a:r>
              <a:rPr lang="en-US" dirty="0"/>
              <a:t>2</a:t>
            </a:r>
          </a:p>
          <a:p>
            <a:r>
              <a:rPr lang="en-US" dirty="0"/>
              <a:t>causes the quantity of smartphones supplied</a:t>
            </a:r>
          </a:p>
          <a:p>
            <a:r>
              <a:rPr lang="en-US" dirty="0"/>
              <a:t>at a price of $250 to increase from 11 million</a:t>
            </a:r>
          </a:p>
          <a:p>
            <a:r>
              <a:rPr lang="en-US" dirty="0"/>
              <a:t>at point </a:t>
            </a:r>
            <a:r>
              <a:rPr lang="en-US" i="1" dirty="0"/>
              <a:t>B </a:t>
            </a:r>
            <a:r>
              <a:rPr lang="en-US" dirty="0"/>
              <a:t>to 13 million at point </a:t>
            </a:r>
            <a:r>
              <a:rPr lang="en-US" i="1" dirty="0"/>
              <a:t>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market price is above equilibrium,</a:t>
            </a:r>
          </a:p>
          <a:p>
            <a:r>
              <a:rPr lang="en-US" dirty="0"/>
              <a:t>there will be a </a:t>
            </a:r>
            <a:r>
              <a:rPr lang="en-US" i="1" dirty="0"/>
              <a:t>surplus</a:t>
            </a:r>
            <a:r>
              <a:rPr lang="en-US" dirty="0"/>
              <a:t>. A price of $250</a:t>
            </a:r>
          </a:p>
          <a:p>
            <a:r>
              <a:rPr lang="en-US" dirty="0"/>
              <a:t>for smartphones results in 11 million smartphones</a:t>
            </a:r>
          </a:p>
          <a:p>
            <a:r>
              <a:rPr lang="en-US" dirty="0"/>
              <a:t>being supplied but only 9 million</a:t>
            </a:r>
          </a:p>
          <a:p>
            <a:r>
              <a:rPr lang="en-US" dirty="0"/>
              <a:t>being demanded, or a surplus of 2 million.</a:t>
            </a:r>
          </a:p>
          <a:p>
            <a:r>
              <a:rPr lang="en-US" dirty="0"/>
              <a:t>As Apple, Nokia, LG, and other firms cut the</a:t>
            </a:r>
          </a:p>
          <a:p>
            <a:r>
              <a:rPr lang="en-US" dirty="0"/>
              <a:t>price to dispose of the surplus, the price will</a:t>
            </a:r>
          </a:p>
          <a:p>
            <a:r>
              <a:rPr lang="en-US" dirty="0"/>
              <a:t>fall to the equilibrium of $200. When the</a:t>
            </a:r>
          </a:p>
          <a:p>
            <a:r>
              <a:rPr lang="en-US" dirty="0"/>
              <a:t>market price is below equilibrium, there will</a:t>
            </a:r>
          </a:p>
          <a:p>
            <a:r>
              <a:rPr lang="en-US" dirty="0"/>
              <a:t>be a </a:t>
            </a:r>
            <a:r>
              <a:rPr lang="en-US" i="1" dirty="0"/>
              <a:t>shortage</a:t>
            </a:r>
            <a:r>
              <a:rPr lang="en-US" dirty="0"/>
              <a:t>. A price of $100 results in 12</a:t>
            </a:r>
          </a:p>
          <a:p>
            <a:r>
              <a:rPr lang="en-US" dirty="0"/>
              <a:t>million smartphones being demanded but</a:t>
            </a:r>
          </a:p>
          <a:p>
            <a:r>
              <a:rPr lang="en-US" dirty="0"/>
              <a:t>only 8 million being supplied, or a shortage</a:t>
            </a:r>
          </a:p>
          <a:p>
            <a:r>
              <a:rPr lang="en-US" dirty="0"/>
              <a:t>of 4 million. As firms find that consumers</a:t>
            </a:r>
          </a:p>
          <a:p>
            <a:r>
              <a:rPr lang="en-US" dirty="0"/>
              <a:t>who are unable to find smartphones available</a:t>
            </a:r>
          </a:p>
          <a:p>
            <a:r>
              <a:rPr lang="en-US" dirty="0"/>
              <a:t>for sale are willing to pay higher prices</a:t>
            </a:r>
          </a:p>
          <a:p>
            <a:r>
              <a:rPr lang="en-US" dirty="0"/>
              <a:t>to get them, the price will rise to the equilibrium</a:t>
            </a:r>
          </a:p>
          <a:p>
            <a:r>
              <a:rPr lang="en-US" dirty="0"/>
              <a:t>of $200.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FDDB8-901D-4D46-A4E8-DCBCC8570A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44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demand curve crosses the supply</a:t>
            </a:r>
          </a:p>
          <a:p>
            <a:r>
              <a:rPr lang="en-US" dirty="0"/>
              <a:t>curve determines market equilibrium.</a:t>
            </a:r>
          </a:p>
          <a:p>
            <a:r>
              <a:rPr lang="en-US" dirty="0"/>
              <a:t>In this case, the demand curve for</a:t>
            </a:r>
          </a:p>
          <a:p>
            <a:r>
              <a:rPr lang="en-US" dirty="0"/>
              <a:t>smartphones crosses the supply curve at a</a:t>
            </a:r>
          </a:p>
          <a:p>
            <a:r>
              <a:rPr lang="en-US" dirty="0"/>
              <a:t>price of $200 and a quantity of 10 million</a:t>
            </a:r>
          </a:p>
          <a:p>
            <a:r>
              <a:rPr lang="en-US" dirty="0"/>
              <a:t>smartphones. Only at this point is the quantity</a:t>
            </a:r>
          </a:p>
          <a:p>
            <a:r>
              <a:rPr lang="en-US" dirty="0"/>
              <a:t>of smartphones consumers are willing</a:t>
            </a:r>
          </a:p>
          <a:p>
            <a:r>
              <a:rPr lang="en-US" dirty="0"/>
              <a:t>to buy equal to the quantity that Apple,</a:t>
            </a:r>
          </a:p>
          <a:p>
            <a:r>
              <a:rPr lang="en-US" dirty="0"/>
              <a:t>Samsung, LG, and other firms are willing to</a:t>
            </a:r>
          </a:p>
          <a:p>
            <a:r>
              <a:rPr lang="en-US" dirty="0"/>
              <a:t>sell: The quantity demanded is equal to the</a:t>
            </a:r>
          </a:p>
          <a:p>
            <a:r>
              <a:rPr lang="en-US" dirty="0"/>
              <a:t>quantity supplied.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FDDB8-901D-4D46-A4E8-DCBCC8570A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53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firm enters a market, as Amazon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 to enter the market for smartphones,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equilibrium price will fall,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equilibrium quantity will rise: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 Amazon enters the market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smartphones, a larger quantity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smartphones will be supplied at every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price, so the market supply curve shifts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right,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2, which causes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surplus of smartphones at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equilibrium price falls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equilibrium quantity rises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FDDB8-901D-4D46-A4E8-DCBCC8570A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66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 in income will cause the equilibrium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 and quantity to rise: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Because smartphones are a normal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good, as income increases, the quantity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demanded increases at every price,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market demand curve shifts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right,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2, which causes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shortage of smartphones at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equilibrium price rises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equilibrium quantity rises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FDDB8-901D-4D46-A4E8-DCBCC8570A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02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the price of a product rises or falls over time depends on whether demand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shifts to the right more than supply.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panel (a), demand shifts to the right more than supply, and the equilibrium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 rises: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Demand shifts to the right more than supply.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equilibrium price rises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panel (b), supply shifts to the right more than demand, and the equilibrium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 falls: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Supply shifts to the right more than demand.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equilibrium price falls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FDDB8-901D-4D46-A4E8-DCBCC8570A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29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8386763" y="66309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+mn-cs"/>
              </a:rPr>
              <a:pPr/>
              <a:t>‹#›</a:t>
            </a:fld>
            <a:endParaRPr lang="en-US" sz="12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8288" y="119985"/>
            <a:ext cx="9148764" cy="400110"/>
          </a:xfrm>
          <a:prstGeom prst="rect">
            <a:avLst/>
          </a:prstGeom>
          <a:solidFill>
            <a:schemeClr val="bg1"/>
          </a:solidFill>
          <a:ln w="38100" cap="rnd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ts val="24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494" y="835627"/>
            <a:ext cx="8839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400" i="0" baseline="0"/>
            </a:lvl1pPr>
          </a:lstStyle>
          <a:p>
            <a:pPr lvl="0"/>
            <a:r>
              <a:rPr lang="en-US" dirty="0"/>
              <a:t>Text only</a:t>
            </a:r>
          </a:p>
        </p:txBody>
      </p:sp>
    </p:spTree>
    <p:extLst>
      <p:ext uri="{BB962C8B-B14F-4D97-AF65-F5344CB8AC3E}">
        <p14:creationId xmlns:p14="http://schemas.microsoft.com/office/powerpoint/2010/main" val="376353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342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468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0522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2857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530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5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2813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3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8386763" y="66309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81B78-AD51-421F-8D8B-5E603864CF1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58458"/>
            <a:ext cx="9148764" cy="323165"/>
          </a:xfrm>
          <a:prstGeom prst="rect">
            <a:avLst/>
          </a:prstGeom>
          <a:solidFill>
            <a:srgbClr val="89B8CF"/>
          </a:solidFill>
          <a:ln w="38100" cap="rnd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7B004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838200"/>
            <a:ext cx="8839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"/>
              </a:spcBef>
              <a:defRPr sz="1650" i="0" baseline="0"/>
            </a:lvl1pPr>
          </a:lstStyle>
          <a:p>
            <a:pPr lvl="0"/>
            <a:r>
              <a:rPr lang="en-US" dirty="0"/>
              <a:t>Text-only content</a:t>
            </a:r>
          </a:p>
        </p:txBody>
      </p:sp>
    </p:spTree>
    <p:extLst>
      <p:ext uri="{BB962C8B-B14F-4D97-AF65-F5344CB8AC3E}">
        <p14:creationId xmlns:p14="http://schemas.microsoft.com/office/powerpoint/2010/main" val="211593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8386763" y="66309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81B78-AD51-421F-8D8B-5E603864CF1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58458"/>
            <a:ext cx="9148764" cy="323165"/>
          </a:xfrm>
          <a:prstGeom prst="rect">
            <a:avLst/>
          </a:prstGeom>
          <a:solidFill>
            <a:schemeClr val="bg1"/>
          </a:solidFill>
          <a:ln w="38100" cap="rnd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7B004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838200"/>
            <a:ext cx="39624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"/>
              </a:spcBef>
              <a:defRPr sz="165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67401" y="5562602"/>
            <a:ext cx="2290763" cy="4492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"/>
              </a:spcBef>
              <a:defRPr sz="1200" i="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218553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2"/>
            <a:ext cx="7848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lphaLcPeriod"/>
              <a:defRPr sz="1800" i="0"/>
            </a:lvl1pPr>
            <a:lvl2pPr marL="600075" indent="-257175">
              <a:buFont typeface="+mj-lt"/>
              <a:buAutoNum type="alphaLcPeriod"/>
              <a:defRPr sz="1500" i="0"/>
            </a:lvl2pPr>
            <a:lvl3pPr marL="942975" indent="-257175">
              <a:buFont typeface="+mj-lt"/>
              <a:buAutoNum type="alphaLcPeriod"/>
              <a:defRPr sz="1350" i="0"/>
            </a:lvl3pPr>
            <a:lvl4pPr marL="1285875" indent="-257175">
              <a:buFont typeface="+mj-lt"/>
              <a:buAutoNum type="alphaLcPeriod"/>
              <a:defRPr sz="1350" i="0"/>
            </a:lvl4pPr>
            <a:lvl5pPr marL="1628775" indent="-257175">
              <a:buFont typeface="+mj-lt"/>
              <a:buAutoNum type="alphaLcPeriod"/>
              <a:defRPr sz="135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8386763" y="6629400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6D008-6778-4077-A097-294B4C7802B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3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8386763" y="66309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81B78-AD51-421F-8D8B-5E603864CF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8288" y="119985"/>
            <a:ext cx="9148764" cy="400110"/>
          </a:xfrm>
          <a:prstGeom prst="rect">
            <a:avLst/>
          </a:prstGeom>
          <a:solidFill>
            <a:schemeClr val="bg1"/>
          </a:solidFill>
          <a:ln w="38100" cap="rnd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494" y="835627"/>
            <a:ext cx="8839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400" i="0" baseline="0"/>
            </a:lvl1pPr>
          </a:lstStyle>
          <a:p>
            <a:pPr lvl="0"/>
            <a:r>
              <a:rPr lang="en-US" dirty="0"/>
              <a:t>Text only</a:t>
            </a:r>
          </a:p>
        </p:txBody>
      </p:sp>
    </p:spTree>
    <p:extLst>
      <p:ext uri="{BB962C8B-B14F-4D97-AF65-F5344CB8AC3E}">
        <p14:creationId xmlns:p14="http://schemas.microsoft.com/office/powerpoint/2010/main" val="292709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8386763" y="66309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838200"/>
            <a:ext cx="39624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40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67400" y="5562600"/>
            <a:ext cx="2290763" cy="4492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1600" i="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717329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8386763" y="66309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81B78-AD51-421F-8D8B-5E603864CF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838200"/>
            <a:ext cx="39624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40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67400" y="5562600"/>
            <a:ext cx="2290763" cy="4492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1600" i="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396885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24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7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83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645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259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492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56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6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8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CE3015C1-6E06-40C8-B0DC-F8ACEAAE1E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10/6/2021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350" fontAlgn="auto">
              <a:spcBef>
                <a:spcPts val="0"/>
              </a:spcBef>
              <a:spcAft>
                <a:spcPts val="0"/>
              </a:spcAft>
            </a:pPr>
            <a:fld id="{5ABC70F9-197F-481D-B4F4-E2B6E80D8B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946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49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1800" b="1">
          <a:solidFill>
            <a:srgbClr val="194F8B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500" i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i="1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 i="1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50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9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.xml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0" y="2171701"/>
            <a:ext cx="4337012" cy="1485988"/>
          </a:xfrm>
        </p:spPr>
        <p:txBody>
          <a:bodyPr>
            <a:normAutofit/>
          </a:bodyPr>
          <a:lstStyle/>
          <a:p>
            <a:r>
              <a:rPr lang="en-US" sz="2400" dirty="0"/>
              <a:t>Econ 200 </a:t>
            </a:r>
            <a:br>
              <a:rPr lang="en-US" sz="2400" dirty="0"/>
            </a:br>
            <a:r>
              <a:rPr lang="en-US" sz="2400" dirty="0"/>
              <a:t>Module 2</a:t>
            </a:r>
            <a:br>
              <a:rPr lang="en-US" sz="2400" dirty="0"/>
            </a:br>
            <a:r>
              <a:rPr lang="en-US" sz="2400" dirty="0"/>
              <a:t>Lecture </a:t>
            </a:r>
            <a:r>
              <a:rPr lang="en-US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22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44"/>
    </mc:Choice>
    <mc:Fallback xmlns="">
      <p:transition spd="slow" advTm="3194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Supply vs. Change in Quantity Supplied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3481" y="1371600"/>
            <a:ext cx="3265273" cy="42291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A change in the price of the product being examined causes a movement along the supply curve.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This is a </a:t>
            </a:r>
            <a:r>
              <a:rPr lang="en-US" sz="2000" i="1" dirty="0"/>
              <a:t>change in quantity supplied.</a:t>
            </a:r>
            <a:endParaRPr lang="en-US" sz="2000" dirty="0"/>
          </a:p>
          <a:p>
            <a:pPr>
              <a:buNone/>
            </a:pPr>
            <a:endParaRPr lang="en-US" sz="2000" i="1" dirty="0"/>
          </a:p>
          <a:p>
            <a:pPr>
              <a:buNone/>
            </a:pPr>
            <a:r>
              <a:rPr lang="en-US" sz="2000" dirty="0"/>
              <a:t>Any other change affecting supply causes the entire supply curve to shift.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This is a </a:t>
            </a:r>
            <a:r>
              <a:rPr lang="en-US" sz="2000" i="1" dirty="0"/>
              <a:t>change in supply.</a:t>
            </a:r>
            <a:endParaRPr lang="en-US" sz="20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420630" y="5029201"/>
            <a:ext cx="3160241" cy="33694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A change in supply versus a change in quantity supplied</a:t>
            </a:r>
          </a:p>
        </p:txBody>
      </p:sp>
      <p:pic>
        <p:nvPicPr>
          <p:cNvPr id="6146" name="Picture 2" descr="C:\Users\Paul\Dropbox\ECON 5e\Art From Fernando_For Digital\Ch03\Figure_3_6\png\Figure_3.6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05" y="1790448"/>
            <a:ext cx="4186395" cy="27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aul\Dropbox\ECON 5e\Art From Fernando_For Digital\Ch03\Figure_3_6\png\Figure_3.6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05" y="1790448"/>
            <a:ext cx="4186395" cy="27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aul\Dropbox\ECON 5e\Art From Fernando_For Digital\Ch03\Figure_3_6\png\Figure_3.6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05" y="1790448"/>
            <a:ext cx="4186395" cy="27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Paul\Dropbox\ECON 5e\Art From Fernando_For Digital\Ch03\Figure_3_6\png\Figure_3.6_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05" y="1790448"/>
            <a:ext cx="4186395" cy="27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Paul\Dropbox\ECON 5e\Art From Fernando_For Digital\Ch03\Figure_3_6\png\Figure_3.6_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05" y="1790448"/>
            <a:ext cx="4186395" cy="27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Paul\Dropbox\ECON 5e\Art From Fernando_For Digital\Ch03\Figure_3_6\png\Figure_3.6_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05" y="1790448"/>
            <a:ext cx="4186395" cy="27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Paul\Dropbox\ECON 5e\Art From Fernando_For Digital\Ch03\Figure_3_6\png\Figure_3.6_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05" y="1790448"/>
            <a:ext cx="4186395" cy="27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Paul\Dropbox\ECON 5e\Art From Fernando_For Digital\Ch03\Figure_3_6\png\Figure_3.6_8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05" y="1790448"/>
            <a:ext cx="4186395" cy="27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Paul\Dropbox\ECON 5e\Art From Fernando_For Digital\Ch03\Figure_3_6\png\Figure_3.6_9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56" y="1790447"/>
            <a:ext cx="4186395" cy="27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805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Equilibrium Price and Quantity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765090"/>
            <a:ext cx="3796903" cy="4229100"/>
          </a:xfrm>
        </p:spPr>
        <p:txBody>
          <a:bodyPr/>
          <a:lstStyle/>
          <a:p>
            <a:pPr>
              <a:buNone/>
            </a:pPr>
            <a:r>
              <a:rPr lang="en-US" dirty="0"/>
              <a:t>In this market: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</a:t>
            </a:r>
            <a:r>
              <a:rPr lang="en-US" i="1" dirty="0"/>
              <a:t>equilibrium price</a:t>
            </a:r>
            <a:r>
              <a:rPr lang="en-US" dirty="0"/>
              <a:t> of a smartphone is $200, and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</a:t>
            </a:r>
            <a:r>
              <a:rPr lang="en-US" i="1" dirty="0"/>
              <a:t>equilibrium quantity</a:t>
            </a:r>
            <a:r>
              <a:rPr lang="en-US" dirty="0"/>
              <a:t> of a smartphone is 10 million smartphones per week.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Since buyers and sellers want to trade the same quantity at the price of $200, we do not expect the price to change.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43551" y="5029201"/>
            <a:ext cx="1718072" cy="336947"/>
          </a:xfrm>
        </p:spPr>
        <p:txBody>
          <a:bodyPr/>
          <a:lstStyle/>
          <a:p>
            <a:pPr>
              <a:buNone/>
            </a:pPr>
            <a:r>
              <a:rPr lang="en-US" dirty="0"/>
              <a:t>Market equilibrium</a:t>
            </a:r>
          </a:p>
        </p:txBody>
      </p:sp>
      <p:pic>
        <p:nvPicPr>
          <p:cNvPr id="7170" name="Picture 2" descr="C:\Users\Paul\Dropbox\ECON 5e\Art From Fernando_For Digital\Ch03\Figure_3_7\png\Figure_3.7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aul\Dropbox\ECON 5e\Art From Fernando_For Digital\Ch03\Figure_3_7\png\Figure_3.7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aul\Dropbox\ECON 5e\Art From Fernando_For Digital\Ch03\Figure_3_7\png\Figure_3.7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aul\Dropbox\ECON 5e\Art From Fernando_For Digital\Ch03\Figure_3_7\png\Figure_3.7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Paul\Dropbox\ECON 5e\Art From Fernando_For Digital\Ch03\Figure_3_7\png\Figure_3.7_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Paul\Dropbox\ECON 5e\Art From Fernando_For Digital\Ch03\Figure_3_7\png\Figure_3.7_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Paul\Dropbox\ECON 5e\Art From Fernando_For Digital\Ch03\Figure_3_7\png\Figure_3.7_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423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Surplus in the Market for Smartphones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7594" y="654496"/>
            <a:ext cx="4018359" cy="4400550"/>
          </a:xfrm>
        </p:spPr>
        <p:txBody>
          <a:bodyPr/>
          <a:lstStyle/>
          <a:p>
            <a:pPr>
              <a:buNone/>
            </a:pPr>
            <a:r>
              <a:rPr lang="en-US" dirty="0"/>
              <a:t>At a price of $250,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Qd</a:t>
            </a:r>
            <a:r>
              <a:rPr lang="en-US" dirty="0"/>
              <a:t>= 9 million</a:t>
            </a:r>
          </a:p>
          <a:p>
            <a:pPr>
              <a:buNone/>
            </a:pPr>
            <a:r>
              <a:rPr lang="en-US" dirty="0"/>
              <a:t>But… </a:t>
            </a:r>
          </a:p>
          <a:p>
            <a:pPr>
              <a:buNone/>
            </a:pPr>
            <a:r>
              <a:rPr lang="en-US" dirty="0"/>
              <a:t>Qs=11 million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gives a </a:t>
            </a:r>
            <a:r>
              <a:rPr lang="en-US" b="1" dirty="0"/>
              <a:t>surplus</a:t>
            </a:r>
            <a:r>
              <a:rPr lang="en-US" dirty="0"/>
              <a:t> of 2 million smartphones: a situation in which quantity supplied is greater than quantity demanded.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What happens?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286251" y="4813692"/>
            <a:ext cx="3652268" cy="33694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The effect of surpluses and shortages  on the market price</a:t>
            </a:r>
          </a:p>
        </p:txBody>
      </p:sp>
      <p:pic>
        <p:nvPicPr>
          <p:cNvPr id="8194" name="Picture 2" descr="C:\Users\Paul\Dropbox\ECON 5e\Art From Fernando_For Digital\Ch03\Figure_3_8\png\Figure_3.8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aul\Dropbox\ECON 5e\Art From Fernando_For Digital\Ch03\Figure_3_8\png\Figure_3.8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aul\Dropbox\ECON 5e\Art From Fernando_For Digital\Ch03\Figure_3_8\png\Figure_3.8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Paul\Dropbox\ECON 5e\Art From Fernando_For Digital\Ch03\Figure_3_8\png\Figure_3.8_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Paul\Dropbox\ECON 5e\Art From Fernando_For Digital\Ch03\Figure_3_8\png\Figure_3.8_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Paul\Dropbox\ECON 5e\Art From Fernando_For Digital\Ch03\Figure_3_8\png\Figure_3.8_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:\Users\Paul\Dropbox\ECON 5e\Art From Fernando_For Digital\Ch03\Figure_3_8\png\Figure_3.8_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6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Shortage in the Market for Smartphones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629783"/>
            <a:ext cx="3846909" cy="4400550"/>
          </a:xfrm>
        </p:spPr>
        <p:txBody>
          <a:bodyPr/>
          <a:lstStyle/>
          <a:p>
            <a:pPr>
              <a:buNone/>
            </a:pPr>
            <a:r>
              <a:rPr lang="en-US" dirty="0"/>
              <a:t>At a price of $100,</a:t>
            </a:r>
          </a:p>
          <a:p>
            <a:pPr>
              <a:buNone/>
            </a:pPr>
            <a:r>
              <a:rPr lang="en-US" dirty="0" err="1"/>
              <a:t>Qd</a:t>
            </a:r>
            <a:r>
              <a:rPr lang="en-US" dirty="0"/>
              <a:t>=12 million</a:t>
            </a:r>
          </a:p>
          <a:p>
            <a:pPr>
              <a:buNone/>
            </a:pPr>
            <a:r>
              <a:rPr lang="en-US" dirty="0"/>
              <a:t>But…</a:t>
            </a:r>
          </a:p>
          <a:p>
            <a:pPr>
              <a:buNone/>
            </a:pPr>
            <a:r>
              <a:rPr lang="en-US" dirty="0"/>
              <a:t>Qs=8 million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gives a </a:t>
            </a:r>
            <a:r>
              <a:rPr lang="en-US" b="1" dirty="0"/>
              <a:t>shortage</a:t>
            </a:r>
            <a:r>
              <a:rPr lang="en-US" dirty="0"/>
              <a:t> of 4 million smartphones: a situation in which quantity demanded is greater than quantity supplied.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What happens?</a:t>
            </a:r>
          </a:p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286250" y="5199452"/>
            <a:ext cx="3543300" cy="33694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The effect of surpluses and shortages  on the market price</a:t>
            </a:r>
          </a:p>
        </p:txBody>
      </p:sp>
      <p:pic>
        <p:nvPicPr>
          <p:cNvPr id="8194" name="Picture 2" descr="C:\Users\Paul\Dropbox\ECON 5e\Art From Fernando_For Digital\Ch03\Figure_3_8\png\Figure_3.8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aul\Dropbox\ECON 5e\Art From Fernando_For Digital\Ch03\Figure_3_8\png\Figure_3.8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aul\Dropbox\ECON 5e\Art From Fernando_For Digital\Ch03\Figure_3_8\png\Figure_3.8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Paul\Dropbox\ECON 5e\Art From Fernando_For Digital\Ch03\Figure_3_8\png\Figure_3.8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Paul\Dropbox\ECON 5e\Art From Fernando_For Digital\Ch03\Figure_3_8\png\Figure_3.8_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Paul\Dropbox\ECON 5e\Art From Fernando_For Digital\Ch03\Figure_3_8\png\Figure_3.8_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C:\Users\Paul\Dropbox\ECON 5e\Art From Fernando_For Digital\Ch03\Figure_3_8\png\Figure_3.8_1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07" y="1943100"/>
            <a:ext cx="422361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70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Equilibrium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862015"/>
            <a:ext cx="3957638" cy="4229100"/>
          </a:xfrm>
        </p:spPr>
        <p:txBody>
          <a:bodyPr/>
          <a:lstStyle/>
          <a:p>
            <a:pPr>
              <a:buNone/>
            </a:pPr>
            <a:r>
              <a:rPr lang="en-US" dirty="0"/>
              <a:t>At a price of $200,  Q</a:t>
            </a:r>
            <a:r>
              <a:rPr lang="en-US" sz="2100" baseline="-25000" dirty="0"/>
              <a:t>s</a:t>
            </a:r>
            <a:r>
              <a:rPr lang="en-US" dirty="0"/>
              <a:t>=</a:t>
            </a:r>
            <a:r>
              <a:rPr lang="en-US" dirty="0" err="1"/>
              <a:t>Q</a:t>
            </a:r>
            <a:r>
              <a:rPr lang="en-US" sz="2100" baseline="-25000" dirty="0" err="1"/>
              <a:t>d</a:t>
            </a:r>
            <a:r>
              <a:rPr lang="en-US" dirty="0"/>
              <a:t>=10 million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is a </a:t>
            </a:r>
            <a:r>
              <a:rPr lang="en-US" b="1" dirty="0"/>
              <a:t>market equilibrium</a:t>
            </a:r>
            <a:r>
              <a:rPr lang="en-US" dirty="0"/>
              <a:t>: a situation in which quantity demanded equals quantity supplied.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market equilibrium with many buyers and sellers is a </a:t>
            </a:r>
            <a:r>
              <a:rPr lang="en-US" b="1" dirty="0"/>
              <a:t>competitive market equilibrium</a:t>
            </a:r>
            <a:r>
              <a:rPr lang="en-US" dirty="0"/>
              <a:t>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11242" y="5091115"/>
            <a:ext cx="1718072" cy="336947"/>
          </a:xfrm>
        </p:spPr>
        <p:txBody>
          <a:bodyPr/>
          <a:lstStyle/>
          <a:p>
            <a:pPr>
              <a:buNone/>
            </a:pPr>
            <a:r>
              <a:rPr lang="en-US" dirty="0"/>
              <a:t>Market equilibrium</a:t>
            </a:r>
          </a:p>
        </p:txBody>
      </p:sp>
      <p:pic>
        <p:nvPicPr>
          <p:cNvPr id="7170" name="Picture 2" descr="C:\Users\Paul\Dropbox\ECON 5e\Art From Fernando_For Digital\Ch03\Figure_3_7\png\Figure_3.7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aul\Dropbox\ECON 5e\Art From Fernando_For Digital\Ch03\Figure_3_7\png\Figure_3.7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aul\Dropbox\ECON 5e\Art From Fernando_For Digital\Ch03\Figure_3_7\png\Figure_3.7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aul\Dropbox\ECON 5e\Art From Fernando_For Digital\Ch03\Figure_3_7\png\Figure_3.7_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Paul\Dropbox\ECON 5e\Art From Fernando_For Digital\Ch03\Figure_3_7\png\Figure_3.7_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5" y="2056211"/>
            <a:ext cx="3947146" cy="2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46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and Supply Both Count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2242" y="838200"/>
            <a:ext cx="7104459" cy="5638800"/>
          </a:xfrm>
        </p:spPr>
        <p:txBody>
          <a:bodyPr/>
          <a:lstStyle/>
          <a:p>
            <a:pPr>
              <a:spcBef>
                <a:spcPct val="20000"/>
              </a:spcBef>
              <a:buNone/>
            </a:pPr>
            <a:r>
              <a:rPr lang="en-US" dirty="0"/>
              <a:t>Price is determined by the </a:t>
            </a:r>
            <a:r>
              <a:rPr lang="en-US" i="1" dirty="0"/>
              <a:t>interaction</a:t>
            </a:r>
            <a:r>
              <a:rPr lang="en-US" dirty="0"/>
              <a:t> of buyers and sellers.</a:t>
            </a:r>
          </a:p>
          <a:p>
            <a:pPr>
              <a:spcBef>
                <a:spcPct val="20000"/>
              </a:spcBef>
              <a:buNone/>
            </a:pPr>
            <a:endParaRPr lang="en-US" dirty="0"/>
          </a:p>
          <a:p>
            <a:pPr>
              <a:spcBef>
                <a:spcPct val="20000"/>
              </a:spcBef>
              <a:buNone/>
            </a:pPr>
            <a:r>
              <a:rPr lang="en-US" dirty="0"/>
              <a:t>Neither group can dictate price in a competitive market (i.e. one with many buyers and sellers</a:t>
            </a:r>
            <a:r>
              <a:rPr lang="en-US" dirty="0" smtClean="0"/>
              <a:t>).  </a:t>
            </a:r>
            <a:endParaRPr lang="en-US" dirty="0"/>
          </a:p>
          <a:p>
            <a:pPr>
              <a:spcBef>
                <a:spcPct val="20000"/>
              </a:spcBef>
              <a:buNone/>
            </a:pPr>
            <a:endParaRPr lang="en-US" dirty="0"/>
          </a:p>
          <a:p>
            <a:pPr>
              <a:spcBef>
                <a:spcPct val="20000"/>
              </a:spcBef>
              <a:buNone/>
            </a:pPr>
            <a:r>
              <a:rPr lang="en-US" dirty="0"/>
              <a:t>However </a:t>
            </a:r>
            <a:r>
              <a:rPr lang="en-US" i="1" dirty="0"/>
              <a:t>changes in supply and/or demand </a:t>
            </a:r>
            <a:r>
              <a:rPr lang="en-US" dirty="0"/>
              <a:t>will affect the price and quantity traded.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3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Shifts in Supply on Equilibrium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1471" y="838200"/>
            <a:ext cx="3412330" cy="56388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buNone/>
            </a:pPr>
            <a:r>
              <a:rPr lang="en-US" dirty="0"/>
              <a:t>Amazon enters the smartphone market:</a:t>
            </a:r>
          </a:p>
          <a:p>
            <a:pPr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  <a:buNone/>
            </a:pPr>
            <a:r>
              <a:rPr lang="en-US" dirty="0"/>
              <a:t>More smartphones are supplied at any given price—an increase in supply from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Equilibrium price falls from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Equilibrium quantity rises from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Q</a:t>
            </a:r>
            <a:r>
              <a:rPr lang="en-US" baseline="-25000" dirty="0"/>
              <a:t>2.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414839" y="5562604"/>
            <a:ext cx="3357562" cy="4492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The effect of an increase in supply on equilibrium</a:t>
            </a:r>
          </a:p>
        </p:txBody>
      </p:sp>
      <p:pic>
        <p:nvPicPr>
          <p:cNvPr id="9218" name="Picture 2" descr="C:\Users\Paul\Dropbox\ECON 5e\Art From Fernando_For Digital\Ch03\Figure_3_9\png\Figure_3.9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Paul\Dropbox\ECON 5e\Art From Fernando_For Digital\Ch03\Figure_3_9\png\Figure_3.9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Paul\Dropbox\ECON 5e\Art From Fernando_For Digital\Ch03\Figure_3_9\png\Figure_3.9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Paul\Dropbox\ECON 5e\Art From Fernando_For Digital\Ch03\Figure_3_9\png\Figure_3.9_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Paul\Dropbox\ECON 5e\Art From Fernando_For Digital\Ch03\Figure_3_9\png\Figure_3.9_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Paul\Dropbox\ECON 5e\Art From Fernando_For Digital\Ch03\Figure_3_9\png\Figure_3.9_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Paul\Dropbox\ECON 5e\Art From Fernando_For Digital\Ch03\Figure_3_9\png\Figure_3.9_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Paul\Dropbox\ECON 5e\Art From Fernando_For Digital\Ch03\Figure_3_9\png\Figure_3.9_8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:\Users\Paul\Dropbox\ECON 5e\Art From Fernando_For Digital\Ch03\Figure_3_9\png\Figure_3.9_9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76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Shifts in Demand on Equilibrium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1470" y="838200"/>
            <a:ext cx="3107530" cy="5638800"/>
          </a:xfrm>
        </p:spPr>
        <p:txBody>
          <a:bodyPr/>
          <a:lstStyle/>
          <a:p>
            <a:pPr>
              <a:lnSpc>
                <a:spcPct val="105000"/>
              </a:lnSpc>
              <a:buNone/>
            </a:pPr>
            <a:r>
              <a:rPr lang="en-US" dirty="0"/>
              <a:t>Suppose incomes increase? </a:t>
            </a:r>
          </a:p>
          <a:p>
            <a:pPr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  <a:buNone/>
            </a:pPr>
            <a:r>
              <a:rPr lang="en-US" dirty="0"/>
              <a:t>Smartphones are a normal good, so demand shifts to the right 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pPr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Equilibrium price rises (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pPr>
              <a:lnSpc>
                <a:spcPct val="105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Equilibrium quantity rises (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1299" y="5562604"/>
            <a:ext cx="3193256" cy="4492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The effect of an increase in demand on equilibrium</a:t>
            </a:r>
          </a:p>
        </p:txBody>
      </p:sp>
      <p:pic>
        <p:nvPicPr>
          <p:cNvPr id="10242" name="Picture 2" descr="C:\Users\Paul\Dropbox\ECON 5e\Art From Fernando_For Digital\Ch03\Figure_3_10\png\Figure_3.10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0" y="1506540"/>
            <a:ext cx="423368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Paul\Dropbox\ECON 5e\Art From Fernando_For Digital\Ch03\Figure_3_10\png\Figure_3.10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0" y="1506540"/>
            <a:ext cx="423368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Paul\Dropbox\ECON 5e\Art From Fernando_For Digital\Ch03\Figure_3_10\png\Figure_3.10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0" y="1506540"/>
            <a:ext cx="423368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Paul\Dropbox\ECON 5e\Art From Fernando_For Digital\Ch03\Figure_3_10\png\Figure_3.10_3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0" y="1506540"/>
            <a:ext cx="423368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Paul\Dropbox\ECON 5e\Art From Fernando_For Digital\Ch03\Figure_3_10\png\Figure_3.10_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0" y="1506540"/>
            <a:ext cx="423368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Paul\Dropbox\ECON 5e\Art From Fernando_For Digital\Ch03\Figure_3_10\png\Figure_3.10_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0" y="1506540"/>
            <a:ext cx="423368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Paul\Dropbox\ECON 5e\Art From Fernando_For Digital\Ch03\Figure_3_10\png\Figure_3.10_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0" y="1506540"/>
            <a:ext cx="423368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C:\Users\Paul\Dropbox\ECON 5e\Art From Fernando_For Digital\Ch03\Figure_3_10\png\Figure_3.10_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0" y="1506540"/>
            <a:ext cx="423368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C:\Users\Paul\Dropbox\ECON 5e\Art From Fernando_For Digital\Ch03\Figure_3_10\png\Figure_3.10_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0" y="1506540"/>
            <a:ext cx="423368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44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Will Price and Quantity Change?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900" y="838200"/>
            <a:ext cx="3543300" cy="5638800"/>
          </a:xfrm>
        </p:spPr>
        <p:txBody>
          <a:bodyPr/>
          <a:lstStyle/>
          <a:p>
            <a:pPr>
              <a:lnSpc>
                <a:spcPct val="105000"/>
              </a:lnSpc>
              <a:buNone/>
            </a:pPr>
            <a:r>
              <a:rPr lang="en-US" dirty="0"/>
              <a:t>By how much will price fall? By how much will quantity rise?</a:t>
            </a:r>
          </a:p>
          <a:p>
            <a:pPr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  <a:buNone/>
            </a:pPr>
            <a:r>
              <a:rPr lang="en-US" dirty="0"/>
              <a:t>For now, we cant predict that.</a:t>
            </a:r>
            <a:endParaRPr lang="en-US" sz="2000" dirty="0"/>
          </a:p>
          <a:p>
            <a:pPr>
              <a:lnSpc>
                <a:spcPct val="105000"/>
              </a:lnSpc>
            </a:pPr>
            <a:endParaRPr lang="en-US" sz="1600" dirty="0"/>
          </a:p>
          <a:p>
            <a:pPr>
              <a:lnSpc>
                <a:spcPct val="105000"/>
              </a:lnSpc>
            </a:pPr>
            <a:endParaRPr lang="en-US" sz="16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436270" y="5562604"/>
            <a:ext cx="3150394" cy="4492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The effect of an increase in supply on equilibrium</a:t>
            </a:r>
          </a:p>
        </p:txBody>
      </p:sp>
      <p:pic>
        <p:nvPicPr>
          <p:cNvPr id="9" name="Picture 2" descr="C:\Users\Paul\Dropbox\ECON 5e\Art From Fernando_For Digital\Ch03\Figure_3_9\png\Figure_3.9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aul\Dropbox\ECON 5e\Art From Fernando_For Digital\Ch03\Figure_3_9\png\Figure_3.9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Paul\Dropbox\ECON 5e\Art From Fernando_For Digital\Ch03\Figure_3_9\png\Figure_3.9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Paul\Dropbox\ECON 5e\Art From Fernando_For Digital\Ch03\Figure_3_9\png\Figure_3.9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Paul\Dropbox\ECON 5e\Art From Fernando_For Digital\Ch03\Figure_3_9\png\Figure_3.9_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Paul\Dropbox\ECON 5e\Art From Fernando_For Digital\Ch03\Figure_3_9\png\Figure_3.9_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Paul\Dropbox\ECON 5e\Art From Fernando_For Digital\Ch03\Figure_3_9\png\Figure_3.9_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Paul\Dropbox\ECON 5e\Art From Fernando_For Digital\Ch03\Figure_3_9\png\Figure_3.9_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C:\Users\Paul\Dropbox\ECON 5e\Art From Fernando_For Digital\Ch03\Figure_3_9\png\Figure_3.9_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26" y="1220923"/>
            <a:ext cx="4292675" cy="38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28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Shifts in Demand and Supply over Time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7176" y="838200"/>
            <a:ext cx="3971925" cy="5638800"/>
          </a:xfrm>
        </p:spPr>
        <p:txBody>
          <a:bodyPr/>
          <a:lstStyle/>
          <a:p>
            <a:r>
              <a:rPr lang="en-US" dirty="0"/>
              <a:t>What happens in the long run?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As new firms enter the market for smartphones </a:t>
            </a:r>
            <a:r>
              <a:rPr lang="en-US" i="1" dirty="0"/>
              <a:t>and</a:t>
            </a:r>
            <a:r>
              <a:rPr lang="en-US" dirty="0"/>
              <a:t> incomes increase, we expect: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supply of smartphones will shift to the right, </a:t>
            </a:r>
            <a:r>
              <a:rPr lang="en-US" i="1" dirty="0"/>
              <a:t>and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demand for smartphones will shift to the right.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47060" y="5452271"/>
            <a:ext cx="2475308" cy="4492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Shifts in demand and supply over time: demand shifting more than supply</a:t>
            </a:r>
          </a:p>
        </p:txBody>
      </p:sp>
      <p:pic>
        <p:nvPicPr>
          <p:cNvPr id="1048" name="Picture 24" descr="C:\Users\holmes\Dropbox\ECON 5e\Art From Fernando_For Digital\Ch03\Figure_3.11\png\Figure_3.11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80" y="1085850"/>
            <a:ext cx="387788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holmes\Dropbox\ECON 5e\Art From Fernando_For Digital\Ch03\Figure_3.11\png\Figure_3.11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80" y="1085850"/>
            <a:ext cx="387788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holmes\Dropbox\ECON 5e\Art From Fernando_For Digital\Ch03\Figure_3.11\png\Figure_3.11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80" y="1085850"/>
            <a:ext cx="387788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holmes\Dropbox\ECON 5e\Art From Fernando_For Digital\Ch03\Figure_3.11\png\Figure_3.11_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80" y="1085850"/>
            <a:ext cx="387788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holmes\Dropbox\ECON 5e\Art From Fernando_For Digital\Ch03\Figure_3.11\png\Figure_3.11_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80" y="1085850"/>
            <a:ext cx="387788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holmes\Dropbox\ECON 5e\Art From Fernando_For Digital\Ch03\Figure_3.11\png\Figure_3.11_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80" y="1085850"/>
            <a:ext cx="387788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holmes\Dropbox\ECON 5e\Art From Fernando_For Digital\Ch03\Figure_3.11\png\Figure_3.11_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80" y="1085850"/>
            <a:ext cx="387788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holmes\Dropbox\ECON 5e\Art From Fernando_For Digital\Ch03\Figure_3.11\png\Figure_3.11_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80" y="1085850"/>
            <a:ext cx="387788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40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878" y="1788914"/>
            <a:ext cx="5886450" cy="32801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Supply </a:t>
            </a:r>
            <a:r>
              <a:rPr lang="en-US" dirty="0"/>
              <a:t>and the Law of Supply</a:t>
            </a:r>
          </a:p>
          <a:p>
            <a:pPr marL="0" indent="0">
              <a:buNone/>
            </a:pPr>
            <a:r>
              <a:rPr lang="en-US" dirty="0"/>
              <a:t>2. Changes in Supply</a:t>
            </a:r>
          </a:p>
          <a:p>
            <a:pPr marL="0" indent="0">
              <a:buNone/>
            </a:pPr>
            <a:r>
              <a:rPr lang="en-US" dirty="0"/>
              <a:t>3. Equilibrium – Putting Supply and Demand Together</a:t>
            </a:r>
          </a:p>
          <a:p>
            <a:pPr marL="0" indent="0">
              <a:buNone/>
            </a:pPr>
            <a:r>
              <a:rPr lang="en-US" dirty="0"/>
              <a:t>4. Impact of Curve Shifting on </a:t>
            </a:r>
            <a:r>
              <a:rPr lang="en-US" dirty="0" smtClean="0"/>
              <a:t>Equilibrium</a:t>
            </a:r>
          </a:p>
          <a:p>
            <a:pPr marL="0" indent="0">
              <a:buNone/>
            </a:pPr>
            <a:r>
              <a:rPr lang="en-US" dirty="0" smtClean="0"/>
              <a:t>5. Practice Problems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Readings: Chapter 3.4-3.7</a:t>
            </a:r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162878" y="1028700"/>
            <a:ext cx="6858000" cy="480060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455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Find the quantity demanded and quantity supplied at a price of $1, then quantify the excess demand (shortage).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93068" y="2302280"/>
          <a:ext cx="3071814" cy="343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38">
                  <a:extLst>
                    <a:ext uri="{9D8B030D-6E8A-4147-A177-3AD203B41FA5}">
                      <a16:colId xmlns:a16="http://schemas.microsoft.com/office/drawing/2014/main" val="194783737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4186799627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1891339627"/>
                    </a:ext>
                  </a:extLst>
                </a:gridCol>
              </a:tblGrid>
              <a:tr h="575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Qty</a:t>
                      </a:r>
                      <a:r>
                        <a:rPr lang="en-US" sz="1400" dirty="0"/>
                        <a:t> </a:t>
                      </a:r>
                    </a:p>
                    <a:p>
                      <a:pPr algn="ctr"/>
                      <a:r>
                        <a:rPr lang="en-US" sz="1400" dirty="0"/>
                        <a:t>Supplied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Qty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Demanded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53440646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90430792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08594737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53881120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43783774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27108537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47315534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69674473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716173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64919" y="2302281"/>
            <a:ext cx="24003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</a:rPr>
              <a:t>The shortage is equal to:</a:t>
            </a:r>
          </a:p>
          <a:p>
            <a:pPr marL="257175" indent="-257175">
              <a:buFontTx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400</a:t>
            </a:r>
          </a:p>
          <a:p>
            <a:pPr marL="257175" indent="-257175">
              <a:buFontTx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300</a:t>
            </a:r>
          </a:p>
          <a:p>
            <a:pPr marL="257175" indent="-257175">
              <a:buFontTx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150</a:t>
            </a:r>
          </a:p>
          <a:p>
            <a:pPr marL="257175" indent="-257175">
              <a:buFontTx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218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Find the quantity demanded and quantity supplied at a price of $1, then quantify the excess demand (shortage).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93068" y="2302280"/>
          <a:ext cx="3071813" cy="330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38">
                  <a:extLst>
                    <a:ext uri="{9D8B030D-6E8A-4147-A177-3AD203B41FA5}">
                      <a16:colId xmlns:a16="http://schemas.microsoft.com/office/drawing/2014/main" val="194783737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4186799627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1891339627"/>
                    </a:ext>
                  </a:extLst>
                </a:gridCol>
              </a:tblGrid>
              <a:tr h="575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Qty</a:t>
                      </a:r>
                      <a:r>
                        <a:rPr lang="en-US" sz="1400" dirty="0"/>
                        <a:t> </a:t>
                      </a:r>
                    </a:p>
                    <a:p>
                      <a:pPr algn="ctr"/>
                      <a:r>
                        <a:rPr lang="en-US" sz="1400" dirty="0"/>
                        <a:t>Supplied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Qty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Demanded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53440646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90430792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08594737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53881120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43783774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27108537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47315534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69674473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716173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64919" y="2302280"/>
            <a:ext cx="2400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</a:rPr>
              <a:t>The shortage is equal to: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</a:rPr>
              <a:t>280-130=150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3081" y="2885227"/>
            <a:ext cx="2971801" cy="3231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endParaRPr lang="en-US" b="1" dirty="0">
              <a:solidFill>
                <a:srgbClr val="7B004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89745-A592-4DB1-A58E-CF9125BBE4AB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047750"/>
            <a:ext cx="8763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Is there a possible equilibrium price in this market?  If so, what is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93068" y="2302280"/>
          <a:ext cx="3071813" cy="330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38">
                  <a:extLst>
                    <a:ext uri="{9D8B030D-6E8A-4147-A177-3AD203B41FA5}">
                      <a16:colId xmlns:a16="http://schemas.microsoft.com/office/drawing/2014/main" val="194783737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4186799627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1891339627"/>
                    </a:ext>
                  </a:extLst>
                </a:gridCol>
              </a:tblGrid>
              <a:tr h="575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Qty</a:t>
                      </a:r>
                      <a:r>
                        <a:rPr lang="en-US" sz="1400" dirty="0"/>
                        <a:t> </a:t>
                      </a:r>
                    </a:p>
                    <a:p>
                      <a:pPr algn="ctr"/>
                      <a:r>
                        <a:rPr lang="en-US" sz="1400" dirty="0"/>
                        <a:t>Supplied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Qty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Demanded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53440646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90430792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08594737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53881120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43783774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27108537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47315534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69674473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7161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5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Is there a possible equilibrium price in this market?  If so, what is 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Equilibrium price = $2</a:t>
            </a:r>
          </a:p>
          <a:p>
            <a:r>
              <a:rPr lang="en-US" dirty="0"/>
              <a:t>						</a:t>
            </a:r>
            <a:r>
              <a:rPr lang="en-US" dirty="0" err="1"/>
              <a:t>Equ</a:t>
            </a:r>
            <a:r>
              <a:rPr lang="en-US" dirty="0"/>
              <a:t>. Quantity=260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0746" y="2204308"/>
          <a:ext cx="3071813" cy="330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38">
                  <a:extLst>
                    <a:ext uri="{9D8B030D-6E8A-4147-A177-3AD203B41FA5}">
                      <a16:colId xmlns:a16="http://schemas.microsoft.com/office/drawing/2014/main" val="194783737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4186799627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1891339627"/>
                    </a:ext>
                  </a:extLst>
                </a:gridCol>
              </a:tblGrid>
              <a:tr h="575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Qty</a:t>
                      </a:r>
                      <a:r>
                        <a:rPr lang="en-US" sz="1400" dirty="0"/>
                        <a:t> </a:t>
                      </a:r>
                    </a:p>
                    <a:p>
                      <a:pPr algn="ctr"/>
                      <a:r>
                        <a:rPr lang="en-US" sz="1400" dirty="0"/>
                        <a:t>Supplied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Qty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Demanded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53440646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90430792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08594737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53881120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43783774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27108537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47315534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69674473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716173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93081" y="3169583"/>
            <a:ext cx="2971801" cy="3231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endParaRPr lang="en-US" b="1" dirty="0">
              <a:solidFill>
                <a:srgbClr val="7B004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42E77-F929-4B36-8607-7EC3B13EDE9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047750"/>
            <a:ext cx="8763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Use the following equations for the supply and demand of hockey sticks to find the equilibrium quantity Q*.    </a:t>
            </a:r>
          </a:p>
          <a:p>
            <a:r>
              <a:rPr lang="en-US" dirty="0"/>
              <a:t>P=50−4Q </a:t>
            </a:r>
          </a:p>
          <a:p>
            <a:r>
              <a:rPr lang="en-US" dirty="0"/>
              <a:t>P=10+4Q</a:t>
            </a:r>
          </a:p>
          <a:p>
            <a:endParaRPr lang="en-US" dirty="0"/>
          </a:p>
          <a:p>
            <a:r>
              <a:rPr lang="en-US" dirty="0"/>
              <a:t>(Make sure you know which is supply and which is demand!)</a:t>
            </a:r>
          </a:p>
          <a:p>
            <a:pPr marL="342900" indent="-342900">
              <a:buAutoNum type="arabicPeriod"/>
            </a:pPr>
            <a:r>
              <a:rPr lang="en-US" dirty="0"/>
              <a:t>Q=5</a:t>
            </a:r>
          </a:p>
          <a:p>
            <a:pPr marL="342900" indent="-342900">
              <a:buAutoNum type="arabicPeriod"/>
            </a:pPr>
            <a:r>
              <a:rPr lang="en-US" dirty="0"/>
              <a:t>Q=20</a:t>
            </a:r>
          </a:p>
          <a:p>
            <a:pPr marL="342900" indent="-342900">
              <a:buAutoNum type="arabicPeriod"/>
            </a:pPr>
            <a:r>
              <a:rPr lang="en-US" dirty="0"/>
              <a:t>Q=30</a:t>
            </a:r>
          </a:p>
          <a:p>
            <a:pPr marL="342900" indent="-342900">
              <a:buAutoNum type="arabicPeriod"/>
            </a:pPr>
            <a:r>
              <a:rPr lang="en-US" dirty="0"/>
              <a:t>Q=40</a:t>
            </a:r>
          </a:p>
        </p:txBody>
      </p:sp>
    </p:spTree>
    <p:extLst>
      <p:ext uri="{BB962C8B-B14F-4D97-AF65-F5344CB8AC3E}">
        <p14:creationId xmlns:p14="http://schemas.microsoft.com/office/powerpoint/2010/main" val="10397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Use the following equations for the supply and demand of hockey sticks to find the equilibrium quantity Q*.    </a:t>
            </a:r>
          </a:p>
          <a:p>
            <a:r>
              <a:rPr lang="en-US" dirty="0"/>
              <a:t>Demand: P=50−4Q 			50-4Q=10+4Q</a:t>
            </a:r>
          </a:p>
          <a:p>
            <a:r>
              <a:rPr lang="en-US" dirty="0"/>
              <a:t>Supply: P=10+4Q			8Q=40</a:t>
            </a:r>
          </a:p>
          <a:p>
            <a:r>
              <a:rPr lang="en-US" dirty="0"/>
              <a:t>					Q=5</a:t>
            </a:r>
          </a:p>
          <a:p>
            <a:r>
              <a:rPr lang="en-US" dirty="0"/>
              <a:t>					P=50-4*5=30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057400" y="3143250"/>
            <a:ext cx="0" cy="131445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2057400" y="4457700"/>
            <a:ext cx="20574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2057400" y="3371850"/>
            <a:ext cx="800100" cy="1085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2057401" y="3090183"/>
            <a:ext cx="706211" cy="10817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4500" y="3200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44571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Q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335473" y="3738635"/>
            <a:ext cx="0" cy="718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2057400" y="3738634"/>
            <a:ext cx="27807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654791" y="3672101"/>
            <a:ext cx="3429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25" dirty="0">
                <a:solidFill>
                  <a:srgbClr val="000000"/>
                </a:solidFill>
              </a:rPr>
              <a:t>$30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35674" y="4497216"/>
            <a:ext cx="19959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25" dirty="0">
                <a:solidFill>
                  <a:srgbClr val="000000"/>
                </a:solidFill>
              </a:rPr>
              <a:t>5</a:t>
            </a:r>
            <a:endParaRPr lang="en-US" sz="78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Paul\Dropbox\ECON 5e\Art From Fernando_For Digital\Ch03\Figure_3_4\png\Figure_3.4_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Schedules and Supply Curves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9014" y="1485900"/>
            <a:ext cx="7747687" cy="1738313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b="1" dirty="0"/>
              <a:t>Supply curve</a:t>
            </a:r>
            <a:r>
              <a:rPr lang="en-US" dirty="0"/>
              <a:t>: A curve that shows the relationship between the price of a product and the quantity of the product supplied.</a:t>
            </a:r>
          </a:p>
        </p:txBody>
      </p:sp>
      <p:pic>
        <p:nvPicPr>
          <p:cNvPr id="4098" name="Picture 2" descr="C:\Users\Paul\Dropbox\ECON 5e\Art From Fernando_For Digital\Ch03\Figure_3_4\png\Figure_3.4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ul\Dropbox\ECON 5e\Art From Fernando_For Digital\Ch03\Figure_3_4\png\Figure_3.4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Paul\Dropbox\ECON 5e\Art From Fernando_For Digital\Ch03\Figure_3_4\png\Figure_3.4_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aul\Dropbox\ECON 5e\Art From Fernando_For Digital\Ch03\Figure_3_4\png\Figure_3.4_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aul\Dropbox\ECON 5e\Art From Fernando_For Digital\Ch03\Figure_3_4\png\Figure_3.4_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Paul\Dropbox\ECON 5e\Art From Fernando_For Digital\Ch03\Figure_3_4\png\Figure_3.4_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Paul\Dropbox\ECON 5e\Art From Fernando_For Digital\Ch03\Figure_3_4\png\Figure_3.4_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Paul\Dropbox\ECON 5e\Art From Fernando_For Digital\Ch03\Figure_3_4\png\Figure_3.4_5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7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Law of Supply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702276"/>
            <a:ext cx="7629525" cy="1738313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b="1" dirty="0"/>
              <a:t>The law of supply: </a:t>
            </a:r>
            <a:r>
              <a:rPr lang="en-US" dirty="0"/>
              <a:t>The rule that, holding everything else constant, increases in price cause increases in the quantity supplied, and decreases in price cause decreases in the quantity supplied.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000" i="1" dirty="0"/>
              <a:t>Implication: supply curves slope upward.</a:t>
            </a:r>
          </a:p>
        </p:txBody>
      </p:sp>
      <p:pic>
        <p:nvPicPr>
          <p:cNvPr id="4098" name="Picture 2" descr="C:\Users\Paul\Dropbox\ECON 5e\Art From Fernando_For Digital\Ch03\Figure_3_4\png\Figure_3.4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ul\Dropbox\ECON 5e\Art From Fernando_For Digital\Ch03\Figure_3_4\png\Figure_3.4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aul\Dropbox\ECON 5e\Art From Fernando_For Digital\Ch03\Figure_3_4\png\Figure_3.4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aul\Dropbox\ECON 5e\Art From Fernando_For Digital\Ch03\Figure_3_4\png\Figure_3.4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Paul\Dropbox\ECON 5e\Art From Fernando_For Digital\Ch03\Figure_3_4\png\Figure_3.4_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Paul\Dropbox\ECON 5e\Art From Fernando_For Digital\Ch03\Figure_3_4\png\Figure_3.4_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Paul\Dropbox\ECON 5e\Art From Fernando_For Digital\Ch03\Figure_3_4\png\Figure_3.4_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Paul\Dropbox\ECON 5e\Art From Fernando_For Digital\Ch03\Figure_3_4\png\Figure_3.4_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Paul\Dropbox\ECON 5e\Art From Fernando_For Digital\Ch03\Figure_3_4\png\Figure_3.4_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81" y="3224212"/>
            <a:ext cx="608842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3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and Decrease in Supply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914400"/>
            <a:ext cx="3403997" cy="4229100"/>
          </a:xfrm>
        </p:spPr>
        <p:txBody>
          <a:bodyPr/>
          <a:lstStyle/>
          <a:p>
            <a:pPr>
              <a:buNone/>
            </a:pPr>
            <a:r>
              <a:rPr lang="en-US" dirty="0"/>
              <a:t>A change in something other than price that affects supply causes the entire supply curve to shift.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A shift to the right 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S</a:t>
            </a:r>
            <a:r>
              <a:rPr lang="en-US" baseline="-25000" dirty="0"/>
              <a:t>3</a:t>
            </a:r>
            <a:r>
              <a:rPr lang="en-US" dirty="0"/>
              <a:t>) is an </a:t>
            </a:r>
            <a:r>
              <a:rPr lang="en-US" b="1" dirty="0"/>
              <a:t>increase in supply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shift to the left 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) is a </a:t>
            </a:r>
            <a:r>
              <a:rPr lang="en-US" b="1" dirty="0"/>
              <a:t>decrease in supply</a:t>
            </a:r>
            <a:r>
              <a:rPr lang="en-US" dirty="0"/>
              <a:t>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264819" y="5486401"/>
            <a:ext cx="2764631" cy="336947"/>
          </a:xfrm>
        </p:spPr>
        <p:txBody>
          <a:bodyPr/>
          <a:lstStyle/>
          <a:p>
            <a:pPr>
              <a:buNone/>
            </a:pPr>
            <a:r>
              <a:rPr lang="en-US" dirty="0"/>
              <a:t>Shifting the supply curve</a:t>
            </a:r>
          </a:p>
        </p:txBody>
      </p:sp>
      <p:pic>
        <p:nvPicPr>
          <p:cNvPr id="5122" name="Picture 2" descr="C:\Users\Paul\Dropbox\ECON 5e\Art From Fernando_For Digital\Ch03\Figure_3_5\png\Figure_3.5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15" y="2057401"/>
            <a:ext cx="4411186" cy="32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ul\Dropbox\ECON 5e\Art From Fernando_For Digital\Ch03\Figure_3_5\png\Figure_3.5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15" y="2057401"/>
            <a:ext cx="4411186" cy="32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aul\Dropbox\ECON 5e\Art From Fernando_For Digital\Ch03\Figure_3_5\png\Figure_3.5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15" y="2057401"/>
            <a:ext cx="4411186" cy="32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aul\Dropbox\ECON 5e\Art From Fernando_For Digital\Ch03\Figure_3_5\png\Figure_3.5_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15" y="2057401"/>
            <a:ext cx="4411186" cy="32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89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Shifts of the Supply Curve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7910" y="1485900"/>
            <a:ext cx="3125390" cy="4229100"/>
          </a:xfrm>
        </p:spPr>
        <p:txBody>
          <a:bodyPr/>
          <a:lstStyle/>
          <a:p>
            <a:pPr>
              <a:buNone/>
            </a:pPr>
            <a:r>
              <a:rPr lang="en-US" dirty="0"/>
              <a:t>As the supply curve shifts, the quantity supplied will change, </a:t>
            </a:r>
            <a:r>
              <a:rPr lang="en-US" i="1" dirty="0"/>
              <a:t>even if the price doesn’t change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quantity supplied changes at every possible price.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29200" y="5486401"/>
            <a:ext cx="2000250" cy="336947"/>
          </a:xfrm>
        </p:spPr>
        <p:txBody>
          <a:bodyPr/>
          <a:lstStyle/>
          <a:p>
            <a:pPr>
              <a:buNone/>
            </a:pPr>
            <a:r>
              <a:rPr lang="en-US" dirty="0"/>
              <a:t>Shifting the supply curve</a:t>
            </a:r>
          </a:p>
        </p:txBody>
      </p:sp>
      <p:pic>
        <p:nvPicPr>
          <p:cNvPr id="5122" name="Picture 2" descr="C:\Users\Paul\Dropbox\ECON 5e\Art From Fernando_For Digital\Ch03\Figure_3_5\png\Figure_3.5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15" y="2057401"/>
            <a:ext cx="4411186" cy="32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ul\Dropbox\ECON 5e\Art From Fernando_For Digital\Ch03\Figure_3_5\png\Figure_3.5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15" y="2057401"/>
            <a:ext cx="4411186" cy="32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aul\Dropbox\ECON 5e\Art From Fernando_For Digital\Ch03\Figure_3_5\png\Figure_3.5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15" y="2057401"/>
            <a:ext cx="4411186" cy="32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aul\Dropbox\ECON 5e\Art From Fernando_For Digital\Ch03\Figure_3_5\png\Figure_3.5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15" y="2057401"/>
            <a:ext cx="4411186" cy="32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886200" y="3371852"/>
            <a:ext cx="3804047" cy="2141786"/>
            <a:chOff x="3581400" y="2863334"/>
            <a:chExt cx="4226718" cy="2237544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4038600" y="3048000"/>
              <a:ext cx="3657600" cy="0"/>
            </a:xfrm>
            <a:prstGeom prst="line">
              <a:avLst/>
            </a:prstGeom>
            <a:noFill/>
            <a:ln w="19050" cap="flat" cmpd="sng" algn="ctr">
              <a:solidFill>
                <a:srgbClr val="0066B3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791200" y="3048000"/>
              <a:ext cx="0" cy="1458486"/>
            </a:xfrm>
            <a:prstGeom prst="line">
              <a:avLst/>
            </a:prstGeom>
            <a:noFill/>
            <a:ln w="19050" cap="flat" cmpd="sng" algn="ctr">
              <a:solidFill>
                <a:srgbClr val="0066B3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648200" y="3048000"/>
              <a:ext cx="0" cy="1458486"/>
            </a:xfrm>
            <a:prstGeom prst="line">
              <a:avLst/>
            </a:prstGeom>
            <a:noFill/>
            <a:ln w="19050" cap="flat" cmpd="sng" algn="ctr">
              <a:solidFill>
                <a:srgbClr val="0066B3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934200" y="3048000"/>
              <a:ext cx="0" cy="1458486"/>
            </a:xfrm>
            <a:prstGeom prst="line">
              <a:avLst/>
            </a:prstGeom>
            <a:noFill/>
            <a:ln w="19050" cap="flat" cmpd="sng" algn="ctr">
              <a:solidFill>
                <a:srgbClr val="0066B3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3581400" y="2863334"/>
              <a:ext cx="457200" cy="675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i="1" dirty="0">
                  <a:solidFill>
                    <a:srgbClr val="000000"/>
                  </a:solidFill>
                  <a:latin typeface="Arial"/>
                  <a:cs typeface="+mn-cs"/>
                </a:rPr>
                <a:t>P</a:t>
              </a:r>
              <a:r>
                <a:rPr lang="en-US" i="1" baseline="-25000" dirty="0">
                  <a:solidFill>
                    <a:srgbClr val="000000"/>
                  </a:solidFill>
                  <a:latin typeface="Arial"/>
                  <a:cs typeface="+mn-cs"/>
                </a:rPr>
                <a:t>1</a:t>
              </a:r>
              <a:endParaRPr lang="en-US" i="1" dirty="0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58733" y="4715033"/>
              <a:ext cx="3549385" cy="38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i="1" dirty="0">
                  <a:solidFill>
                    <a:srgbClr val="000000"/>
                  </a:solidFill>
                  <a:latin typeface="Arial"/>
                  <a:cs typeface="+mn-cs"/>
                </a:rPr>
                <a:t> Q</a:t>
              </a:r>
              <a:r>
                <a:rPr lang="en-US" i="1" baseline="-25000" dirty="0">
                  <a:solidFill>
                    <a:srgbClr val="000000"/>
                  </a:solidFill>
                  <a:latin typeface="Arial"/>
                  <a:cs typeface="+mn-cs"/>
                </a:rPr>
                <a:t>2	</a:t>
              </a:r>
              <a:r>
                <a:rPr lang="en-US" i="1" dirty="0">
                  <a:solidFill>
                    <a:srgbClr val="000000"/>
                  </a:solidFill>
                  <a:latin typeface="Arial"/>
                  <a:cs typeface="+mn-cs"/>
                </a:rPr>
                <a:t>      Q</a:t>
              </a:r>
              <a:r>
                <a:rPr lang="en-US" i="1" baseline="-25000" dirty="0">
                  <a:solidFill>
                    <a:srgbClr val="000000"/>
                  </a:solidFill>
                  <a:latin typeface="Arial"/>
                  <a:cs typeface="+mn-cs"/>
                </a:rPr>
                <a:t>1</a:t>
              </a:r>
              <a:r>
                <a:rPr lang="en-US" i="1" dirty="0">
                  <a:solidFill>
                    <a:srgbClr val="000000"/>
                  </a:solidFill>
                  <a:latin typeface="Arial"/>
                  <a:cs typeface="+mn-cs"/>
                </a:rPr>
                <a:t>          Q</a:t>
              </a:r>
              <a:r>
                <a:rPr lang="en-US" i="1" baseline="-25000" dirty="0">
                  <a:solidFill>
                    <a:srgbClr val="000000"/>
                  </a:solidFill>
                  <a:latin typeface="Arial"/>
                  <a:cs typeface="+mn-cs"/>
                </a:rPr>
                <a:t>3</a:t>
              </a:r>
              <a:endParaRPr lang="en-US" i="1" dirty="0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158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Prices of Inputs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828" y="756055"/>
            <a:ext cx="5295541" cy="4724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defRPr sz="22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/>
            <a:r>
              <a:rPr lang="en-US" sz="2200" kern="0" dirty="0">
                <a:solidFill>
                  <a:srgbClr val="000000"/>
                </a:solidFill>
                <a:cs typeface="+mn-cs"/>
              </a:rPr>
              <a:t>Inputs</a:t>
            </a:r>
            <a:r>
              <a:rPr lang="en-US" sz="2200" i="0" kern="0" dirty="0">
                <a:solidFill>
                  <a:srgbClr val="000000"/>
                </a:solidFill>
                <a:cs typeface="+mn-cs"/>
              </a:rPr>
              <a:t> are things used in the production of a good or service.</a:t>
            </a:r>
          </a:p>
          <a:p>
            <a:pPr marL="0" lvl="1"/>
            <a:endParaRPr lang="en-US" sz="2200" kern="0" dirty="0">
              <a:solidFill>
                <a:srgbClr val="000000"/>
              </a:solidFill>
              <a:cs typeface="+mn-cs"/>
            </a:endParaRPr>
          </a:p>
          <a:p>
            <a:pPr marL="0" lvl="1"/>
            <a:r>
              <a:rPr lang="en-US" sz="2200" i="0" kern="0" dirty="0">
                <a:solidFill>
                  <a:srgbClr val="000000"/>
                </a:solidFill>
                <a:cs typeface="+mn-cs"/>
              </a:rPr>
              <a:t>An </a:t>
            </a:r>
            <a:r>
              <a:rPr lang="en-US" sz="2200" b="1" i="0" kern="0" dirty="0">
                <a:solidFill>
                  <a:srgbClr val="000000"/>
                </a:solidFill>
                <a:cs typeface="+mn-cs"/>
              </a:rPr>
              <a:t>increase in the price of an input </a:t>
            </a:r>
            <a:r>
              <a:rPr lang="en-US" sz="2200" i="0" kern="0" dirty="0">
                <a:solidFill>
                  <a:srgbClr val="000000"/>
                </a:solidFill>
                <a:cs typeface="+mn-cs"/>
              </a:rPr>
              <a:t>decreases the profitability of selling the good, causing a </a:t>
            </a:r>
            <a:r>
              <a:rPr lang="en-US" sz="2200" b="1" i="0" kern="0" dirty="0">
                <a:solidFill>
                  <a:srgbClr val="000000"/>
                </a:solidFill>
                <a:cs typeface="+mn-cs"/>
              </a:rPr>
              <a:t>decrease in supply</a:t>
            </a:r>
            <a:r>
              <a:rPr lang="en-US" sz="2200" i="0" kern="0" dirty="0">
                <a:solidFill>
                  <a:srgbClr val="000000"/>
                </a:solidFill>
                <a:cs typeface="+mn-cs"/>
              </a:rPr>
              <a:t>.</a:t>
            </a:r>
          </a:p>
          <a:p>
            <a:pPr marL="0" lvl="1"/>
            <a:endParaRPr lang="en-US" sz="2200" i="0" kern="0" dirty="0">
              <a:solidFill>
                <a:srgbClr val="000000"/>
              </a:solidFill>
              <a:cs typeface="+mn-cs"/>
            </a:endParaRPr>
          </a:p>
          <a:p>
            <a:pPr marL="0" lvl="1"/>
            <a:endParaRPr lang="en-US" sz="2200" i="0" kern="0" dirty="0">
              <a:solidFill>
                <a:srgbClr val="000000"/>
              </a:solidFill>
              <a:cs typeface="+mn-cs"/>
            </a:endParaRPr>
          </a:p>
          <a:p>
            <a:pPr marL="0" lvl="1"/>
            <a:r>
              <a:rPr lang="en-US" sz="2200" i="0" kern="0" dirty="0">
                <a:solidFill>
                  <a:srgbClr val="000000"/>
                </a:solidFill>
                <a:cs typeface="+mn-cs"/>
              </a:rPr>
              <a:t>A </a:t>
            </a:r>
            <a:r>
              <a:rPr lang="en-US" sz="2200" b="1" i="0" kern="0" dirty="0">
                <a:solidFill>
                  <a:srgbClr val="000000"/>
                </a:solidFill>
                <a:cs typeface="+mn-cs"/>
              </a:rPr>
              <a:t>decrease in the price of an input </a:t>
            </a:r>
            <a:r>
              <a:rPr lang="en-US" sz="2200" i="0" kern="0" dirty="0">
                <a:solidFill>
                  <a:srgbClr val="000000"/>
                </a:solidFill>
                <a:cs typeface="+mn-cs"/>
              </a:rPr>
              <a:t>increases the profitability of selling the good, causing an </a:t>
            </a:r>
            <a:r>
              <a:rPr lang="en-US" sz="2200" b="1" i="0" kern="0" dirty="0">
                <a:solidFill>
                  <a:srgbClr val="000000"/>
                </a:solidFill>
                <a:cs typeface="+mn-cs"/>
              </a:rPr>
              <a:t>increase in supply</a:t>
            </a:r>
            <a:r>
              <a:rPr lang="en-US" sz="2200" i="0" kern="0" dirty="0">
                <a:solidFill>
                  <a:srgbClr val="000000"/>
                </a:solidFill>
                <a:cs typeface="+mn-cs"/>
              </a:rPr>
              <a:t>.</a:t>
            </a:r>
            <a:endParaRPr lang="en-US" sz="2200" kern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2765" y="3051171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srgbClr val="000000"/>
                </a:solidFill>
                <a:latin typeface="Arial"/>
                <a:cs typeface="+mn-cs"/>
              </a:rPr>
              <a:t>Effect of an increase in the price of input goods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8051" y="5272706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srgbClr val="000000"/>
                </a:solidFill>
                <a:latin typeface="Arial"/>
                <a:cs typeface="+mn-cs"/>
              </a:rPr>
              <a:t>Effect of a decrease in the price of input goods</a:t>
            </a:r>
          </a:p>
        </p:txBody>
      </p:sp>
      <p:pic>
        <p:nvPicPr>
          <p:cNvPr id="7" name="Picture 13" descr="Table03-2_PPT_2"/>
          <p:cNvPicPr>
            <a:picLocks noChangeAspect="1" noChangeArrowheads="1"/>
          </p:cNvPicPr>
          <p:nvPr/>
        </p:nvPicPr>
        <p:blipFill rotWithShape="1">
          <a:blip r:embed="rId3" cstate="print"/>
          <a:srcRect l="30289" r="39421"/>
          <a:stretch/>
        </p:blipFill>
        <p:spPr bwMode="auto">
          <a:xfrm>
            <a:off x="5636855" y="1610565"/>
            <a:ext cx="2199126" cy="145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Table03-2_PPT_3"/>
          <p:cNvPicPr>
            <a:picLocks noChangeAspect="1" noChangeArrowheads="1"/>
          </p:cNvPicPr>
          <p:nvPr/>
        </p:nvPicPr>
        <p:blipFill rotWithShape="1">
          <a:blip r:embed="rId4" cstate="print"/>
          <a:srcRect l="31304" r="39317"/>
          <a:stretch/>
        </p:blipFill>
        <p:spPr bwMode="auto">
          <a:xfrm>
            <a:off x="5781574" y="3785733"/>
            <a:ext cx="2053489" cy="141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335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Change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239" y="1485900"/>
            <a:ext cx="5404478" cy="4229100"/>
          </a:xfrm>
        </p:spPr>
        <p:txBody>
          <a:bodyPr/>
          <a:lstStyle/>
          <a:p>
            <a:pPr marL="0" lvl="1" indent="0"/>
            <a:r>
              <a:rPr lang="en-US" sz="2200" dirty="0"/>
              <a:t>A firm may experience a positive or negative change in its ability to produce a given level of  output with a given quantity of inputs. This is a </a:t>
            </a:r>
            <a:r>
              <a:rPr lang="en-US" sz="2200" b="1" dirty="0"/>
              <a:t>technological change</a:t>
            </a:r>
            <a:r>
              <a:rPr lang="en-US" sz="2200" dirty="0"/>
              <a:t>.</a:t>
            </a:r>
          </a:p>
          <a:p>
            <a:pPr marL="0" lvl="1" indent="0"/>
            <a:endParaRPr lang="en-US" sz="2200" dirty="0"/>
          </a:p>
          <a:p>
            <a:pPr marL="0" lvl="1" indent="0"/>
            <a:endParaRPr lang="en-US" sz="2200" dirty="0"/>
          </a:p>
          <a:p>
            <a:pPr marL="0" lvl="1" indent="0"/>
            <a:r>
              <a:rPr lang="en-US" sz="2200" dirty="0"/>
              <a:t>Changes raise or lower firms’ costs, hence their supply of the good.</a:t>
            </a:r>
            <a:endParaRPr lang="en-US" sz="2200" b="1" dirty="0"/>
          </a:p>
          <a:p>
            <a:pPr marL="0" lvl="1" indent="0"/>
            <a:endParaRPr lang="en-US" sz="1650" dirty="0"/>
          </a:p>
          <a:p>
            <a:pPr marL="0" lvl="1" indent="0"/>
            <a:endParaRPr lang="en-US" sz="1650" dirty="0"/>
          </a:p>
        </p:txBody>
      </p:sp>
      <p:sp>
        <p:nvSpPr>
          <p:cNvPr id="5" name="TextBox 4"/>
          <p:cNvSpPr txBox="1"/>
          <p:nvPr/>
        </p:nvSpPr>
        <p:spPr>
          <a:xfrm>
            <a:off x="5752741" y="3021806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srgbClr val="000000"/>
                </a:solidFill>
                <a:latin typeface="Arial"/>
                <a:cs typeface="+mn-cs"/>
              </a:rPr>
              <a:t>Effect of a positive change in technology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3716" y="4914900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srgbClr val="000000"/>
                </a:solidFill>
                <a:latin typeface="Arial"/>
                <a:cs typeface="+mn-cs"/>
              </a:rPr>
              <a:t>Effect of a negative change in technology </a:t>
            </a:r>
          </a:p>
        </p:txBody>
      </p:sp>
      <p:pic>
        <p:nvPicPr>
          <p:cNvPr id="7" name="Picture 13" descr="Table03-2_PPT_2"/>
          <p:cNvPicPr>
            <a:picLocks noChangeAspect="1" noChangeArrowheads="1"/>
          </p:cNvPicPr>
          <p:nvPr/>
        </p:nvPicPr>
        <p:blipFill rotWithShape="1">
          <a:blip r:embed="rId3" cstate="print"/>
          <a:srcRect l="30289" r="39421"/>
          <a:stretch/>
        </p:blipFill>
        <p:spPr bwMode="auto">
          <a:xfrm>
            <a:off x="5752741" y="3886200"/>
            <a:ext cx="161421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Table03-2_PPT_3"/>
          <p:cNvPicPr>
            <a:picLocks noChangeAspect="1" noChangeArrowheads="1"/>
          </p:cNvPicPr>
          <p:nvPr/>
        </p:nvPicPr>
        <p:blipFill rotWithShape="1">
          <a:blip r:embed="rId4" cstate="print"/>
          <a:srcRect l="31304" r="39317"/>
          <a:stretch/>
        </p:blipFill>
        <p:spPr bwMode="auto">
          <a:xfrm>
            <a:off x="5824988" y="2000251"/>
            <a:ext cx="1565695" cy="107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91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of Substitutes, and Number of Firms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6563" y="838200"/>
            <a:ext cx="5497154" cy="4876800"/>
          </a:xfrm>
        </p:spPr>
        <p:txBody>
          <a:bodyPr/>
          <a:lstStyle/>
          <a:p>
            <a:pPr marL="0" lvl="1" indent="0"/>
            <a:r>
              <a:rPr lang="en-US" sz="2000" dirty="0"/>
              <a:t>Many firms can produce and sell more than one product.</a:t>
            </a:r>
          </a:p>
          <a:p>
            <a:pPr marL="0" lvl="1" indent="0"/>
            <a:endParaRPr lang="en-US" sz="2000" dirty="0"/>
          </a:p>
          <a:p>
            <a:pPr marL="0" lvl="1" indent="0"/>
            <a:r>
              <a:rPr lang="en-US" sz="2000" dirty="0"/>
              <a:t>Example:</a:t>
            </a:r>
          </a:p>
          <a:p>
            <a:pPr marL="0" lvl="1" indent="0"/>
            <a:r>
              <a:rPr lang="en-US" sz="2000" dirty="0"/>
              <a:t>An Illinois farmer can plant corn or soybeans. If the price of soybeans rises, he will plant (supply) less corn.</a:t>
            </a:r>
          </a:p>
          <a:p>
            <a:pPr marL="0" lvl="1" indent="0"/>
            <a:endParaRPr lang="en-US" sz="2000" dirty="0"/>
          </a:p>
          <a:p>
            <a:pPr marL="0" lvl="1" indent="0"/>
            <a:endParaRPr lang="en-US" sz="2000" dirty="0"/>
          </a:p>
          <a:p>
            <a:pPr marL="0" lvl="1" indent="0"/>
            <a:r>
              <a:rPr lang="en-US" sz="2000" dirty="0"/>
              <a:t>More firms in the market will result in more product available at a given price (greater supply).</a:t>
            </a:r>
          </a:p>
          <a:p>
            <a:pPr marL="0" lvl="1" indent="0"/>
            <a:endParaRPr lang="en-US" sz="2000" b="1" dirty="0"/>
          </a:p>
          <a:p>
            <a:pPr marL="0" lvl="1" indent="0"/>
            <a:r>
              <a:rPr lang="en-US" sz="2000" dirty="0"/>
              <a:t>Fewer firms → supply decreases.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2741" y="3021806"/>
            <a:ext cx="1828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srgbClr val="000000"/>
                </a:solidFill>
                <a:latin typeface="Arial"/>
                <a:cs typeface="+mn-cs"/>
              </a:rPr>
              <a:t>Effect on the supply of corn, of an increase in the price of soybeans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3716" y="5299680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srgbClr val="000000"/>
                </a:solidFill>
                <a:latin typeface="Arial"/>
                <a:cs typeface="+mn-cs"/>
              </a:rPr>
              <a:t>Effect of a increase in the number of firms</a:t>
            </a:r>
          </a:p>
        </p:txBody>
      </p:sp>
      <p:pic>
        <p:nvPicPr>
          <p:cNvPr id="7" name="Picture 6" descr="Table03-2_PPT_2"/>
          <p:cNvPicPr>
            <a:picLocks noChangeAspect="1" noChangeArrowheads="1"/>
          </p:cNvPicPr>
          <p:nvPr/>
        </p:nvPicPr>
        <p:blipFill rotWithShape="1">
          <a:blip r:embed="rId3" cstate="print"/>
          <a:srcRect l="30289" r="39421"/>
          <a:stretch/>
        </p:blipFill>
        <p:spPr bwMode="auto">
          <a:xfrm>
            <a:off x="5790483" y="1930430"/>
            <a:ext cx="161421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able03-2_PPT_3"/>
          <p:cNvPicPr>
            <a:picLocks noChangeAspect="1" noChangeArrowheads="1"/>
          </p:cNvPicPr>
          <p:nvPr/>
        </p:nvPicPr>
        <p:blipFill rotWithShape="1">
          <a:blip r:embed="rId4" cstate="print"/>
          <a:srcRect l="31304" r="39317"/>
          <a:stretch/>
        </p:blipFill>
        <p:spPr bwMode="auto">
          <a:xfrm>
            <a:off x="5807506" y="4220975"/>
            <a:ext cx="1565695" cy="107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896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1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00"/>
  <p:tag name="USESECONDARYMONITOR" val="True"/>
  <p:tag name="PARTICIPANTSINLEADERBOARD" val="5"/>
  <p:tag name="INCLUDENONRESPONDERS" val="False"/>
  <p:tag name="SAVECSVWITHSESSION" val="Fals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3.1.1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975d046-8e74-40c3-9a9c-2c304e383c0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f1505891-7c88-40df-af31-877ecb35f2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riginal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ts val="2400"/>
          </a:lnSpc>
          <a:defRPr b="1" dirty="0">
            <a:solidFill>
              <a:srgbClr val="7B0046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riginal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ts val="2400"/>
          </a:lnSpc>
          <a:defRPr b="1" dirty="0">
            <a:solidFill>
              <a:srgbClr val="7B0046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riginal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ts val="2400"/>
          </a:lnSpc>
          <a:defRPr b="1" dirty="0">
            <a:solidFill>
              <a:srgbClr val="7B0046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69582</TotalTime>
  <Words>1994</Words>
  <Application>Microsoft Office PowerPoint</Application>
  <PresentationFormat>On-screen Show (4:3)</PresentationFormat>
  <Paragraphs>403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Encode Sans Normal Black</vt:lpstr>
      <vt:lpstr>Wingdings</vt:lpstr>
      <vt:lpstr>original</vt:lpstr>
      <vt:lpstr>Office Theme</vt:lpstr>
      <vt:lpstr>1_original</vt:lpstr>
      <vt:lpstr>2_original</vt:lpstr>
      <vt:lpstr>Econ 200  Module 2 Lecture 3</vt:lpstr>
      <vt:lpstr>Outline</vt:lpstr>
      <vt:lpstr>Supply Schedules and Supply Curves</vt:lpstr>
      <vt:lpstr>The Law of Supply</vt:lpstr>
      <vt:lpstr>Increase and Decrease in Supply</vt:lpstr>
      <vt:lpstr>Shifts of the Supply Curve</vt:lpstr>
      <vt:lpstr>Changes in Prices of Inputs</vt:lpstr>
      <vt:lpstr>Technological Change</vt:lpstr>
      <vt:lpstr>Prices of Substitutes, and Number of Firms</vt:lpstr>
      <vt:lpstr>Change in Supply vs. Change in Quantity Supplied</vt:lpstr>
      <vt:lpstr>Market Equilibrium Price and Quantity</vt:lpstr>
      <vt:lpstr>A Surplus in the Market for Smartphones</vt:lpstr>
      <vt:lpstr>A Shortage in the Market for Smartphones</vt:lpstr>
      <vt:lpstr>Market Equilibrium</vt:lpstr>
      <vt:lpstr>Demand and Supply Both Count</vt:lpstr>
      <vt:lpstr>The Effect of Shifts in Supply on Equilibrium</vt:lpstr>
      <vt:lpstr>The Effect of Shifts in Demand on Equilibrium</vt:lpstr>
      <vt:lpstr>How Much Will Price and Quantity Change?</vt:lpstr>
      <vt:lpstr>Shifts in Demand and Supply over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David Alexander</Manager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5th Edition</dc:title>
  <dc:subject>Economics</dc:subject>
  <dc:creator>Paul M Holmes, SUNY Fredonia</dc:creator>
  <cp:lastModifiedBy>Melissa Knox</cp:lastModifiedBy>
  <cp:revision>1640</cp:revision>
  <cp:lastPrinted>2015-04-09T21:08:39Z</cp:lastPrinted>
  <dcterms:created xsi:type="dcterms:W3CDTF">2010-11-05T19:39:20Z</dcterms:created>
  <dcterms:modified xsi:type="dcterms:W3CDTF">2021-10-06T19:22:37Z</dcterms:modified>
</cp:coreProperties>
</file>