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368" r:id="rId2"/>
    <p:sldId id="369" r:id="rId3"/>
    <p:sldId id="372" r:id="rId4"/>
    <p:sldId id="373" r:id="rId5"/>
    <p:sldId id="374" r:id="rId6"/>
    <p:sldId id="376" r:id="rId7"/>
    <p:sldId id="328" r:id="rId8"/>
    <p:sldId id="354" r:id="rId9"/>
    <p:sldId id="353" r:id="rId10"/>
    <p:sldId id="367" r:id="rId11"/>
    <p:sldId id="329" r:id="rId12"/>
    <p:sldId id="330" r:id="rId13"/>
    <p:sldId id="331" r:id="rId14"/>
    <p:sldId id="332" r:id="rId15"/>
    <p:sldId id="333" r:id="rId16"/>
    <p:sldId id="334" r:id="rId17"/>
    <p:sldId id="335" r:id="rId18"/>
    <p:sldId id="336" r:id="rId19"/>
    <p:sldId id="355" r:id="rId20"/>
    <p:sldId id="337" r:id="rId21"/>
    <p:sldId id="344" r:id="rId22"/>
    <p:sldId id="346" r:id="rId23"/>
    <p:sldId id="349" r:id="rId24"/>
    <p:sldId id="350" r:id="rId25"/>
    <p:sldId id="307" r:id="rId26"/>
    <p:sldId id="308" r:id="rId27"/>
    <p:sldId id="357" r:id="rId28"/>
    <p:sldId id="358" r:id="rId29"/>
    <p:sldId id="361" r:id="rId30"/>
    <p:sldId id="362" r:id="rId31"/>
    <p:sldId id="363" r:id="rId32"/>
    <p:sldId id="370" r:id="rId33"/>
    <p:sldId id="364" r:id="rId34"/>
    <p:sldId id="371" r:id="rId35"/>
    <p:sldId id="365" r:id="rId36"/>
    <p:sldId id="366" r:id="rId37"/>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4660"/>
  </p:normalViewPr>
  <p:slideViewPr>
    <p:cSldViewPr snapToGrid="0">
      <p:cViewPr>
        <p:scale>
          <a:sx n="80" d="100"/>
          <a:sy n="80" d="100"/>
        </p:scale>
        <p:origin x="306" y="111"/>
      </p:cViewPr>
      <p:guideLst>
        <p:guide orient="horz" pos="2160"/>
        <p:guide pos="3840"/>
      </p:guideLst>
    </p:cSldViewPr>
  </p:slideViewPr>
  <p:notesTextViewPr>
    <p:cViewPr>
      <p:scale>
        <a:sx n="1" d="1"/>
        <a:sy n="1" d="1"/>
      </p:scale>
      <p:origin x="0" y="0"/>
    </p:cViewPr>
  </p:notesTextViewPr>
  <p:sorterViewPr>
    <p:cViewPr>
      <p:scale>
        <a:sx n="100" d="100"/>
        <a:sy n="100" d="100"/>
      </p:scale>
      <p:origin x="0" y="-36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3177" tIns="46589" rIns="93177" bIns="46589" rtlCol="0"/>
          <a:lstStyle>
            <a:lvl1pPr algn="r">
              <a:defRPr sz="1200"/>
            </a:lvl1pPr>
          </a:lstStyle>
          <a:p>
            <a:fld id="{27D5FA73-4CD6-4383-AD6F-97E002D87B55}" type="datetimeFigureOut">
              <a:rPr lang="en-US" smtClean="0"/>
              <a:t>10/12/2021</a:t>
            </a:fld>
            <a:endParaRPr lang="en-US"/>
          </a:p>
        </p:txBody>
      </p:sp>
      <p:sp>
        <p:nvSpPr>
          <p:cNvPr id="4" name="Footer Placeholder 3"/>
          <p:cNvSpPr>
            <a:spLocks noGrp="1"/>
          </p:cNvSpPr>
          <p:nvPr>
            <p:ph type="ftr" sz="quarter" idx="2"/>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8"/>
            <a:ext cx="2971800" cy="466433"/>
          </a:xfrm>
          <a:prstGeom prst="rect">
            <a:avLst/>
          </a:prstGeom>
        </p:spPr>
        <p:txBody>
          <a:bodyPr vert="horz" lIns="93177" tIns="46589" rIns="93177" bIns="46589" rtlCol="0" anchor="b"/>
          <a:lstStyle>
            <a:lvl1pPr algn="r">
              <a:defRPr sz="1200"/>
            </a:lvl1pPr>
          </a:lstStyle>
          <a:p>
            <a:fld id="{DE9B6D19-E34C-4AC3-A60B-FD70CC4926C7}" type="slidenum">
              <a:rPr lang="en-US" smtClean="0"/>
              <a:t>‹#›</a:t>
            </a:fld>
            <a:endParaRPr lang="en-US"/>
          </a:p>
        </p:txBody>
      </p:sp>
    </p:spTree>
    <p:extLst>
      <p:ext uri="{BB962C8B-B14F-4D97-AF65-F5344CB8AC3E}">
        <p14:creationId xmlns:p14="http://schemas.microsoft.com/office/powerpoint/2010/main" val="2740765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3177" tIns="46589" rIns="93177" bIns="46589" rtlCol="0"/>
          <a:lstStyle>
            <a:lvl1pPr algn="r">
              <a:defRPr sz="1200"/>
            </a:lvl1pPr>
          </a:lstStyle>
          <a:p>
            <a:fld id="{0D75F3CA-A24E-4B92-9D59-8D0B5C49C01E}" type="datetimeFigureOut">
              <a:rPr lang="en-US" smtClean="0"/>
              <a:t>10/12/2021</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3"/>
          </a:xfrm>
          <a:prstGeom prst="rect">
            <a:avLst/>
          </a:prstGeom>
        </p:spPr>
        <p:txBody>
          <a:bodyPr vert="horz" lIns="93177" tIns="46589" rIns="93177" bIns="46589" rtlCol="0" anchor="b"/>
          <a:lstStyle>
            <a:lvl1pPr algn="r">
              <a:defRPr sz="1200"/>
            </a:lvl1pPr>
          </a:lstStyle>
          <a:p>
            <a:fld id="{366DA4D0-A366-41F7-94AB-7CAA81A3097F}" type="slidenum">
              <a:rPr lang="en-US" smtClean="0"/>
              <a:t>‹#›</a:t>
            </a:fld>
            <a:endParaRPr lang="en-US"/>
          </a:p>
        </p:txBody>
      </p:sp>
    </p:spTree>
    <p:extLst>
      <p:ext uri="{BB962C8B-B14F-4D97-AF65-F5344CB8AC3E}">
        <p14:creationId xmlns:p14="http://schemas.microsoft.com/office/powerpoint/2010/main" val="223293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6DA4D0-A366-41F7-94AB-7CAA81A3097F}" type="slidenum">
              <a:rPr lang="en-US" smtClean="0"/>
              <a:t>1</a:t>
            </a:fld>
            <a:endParaRPr lang="en-US"/>
          </a:p>
        </p:txBody>
      </p:sp>
    </p:spTree>
    <p:extLst>
      <p:ext uri="{BB962C8B-B14F-4D97-AF65-F5344CB8AC3E}">
        <p14:creationId xmlns:p14="http://schemas.microsoft.com/office/powerpoint/2010/main" val="269873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14</a:t>
            </a:fld>
            <a:endParaRPr lang="en-US"/>
          </a:p>
        </p:txBody>
      </p:sp>
    </p:spTree>
    <p:extLst>
      <p:ext uri="{BB962C8B-B14F-4D97-AF65-F5344CB8AC3E}">
        <p14:creationId xmlns:p14="http://schemas.microsoft.com/office/powerpoint/2010/main" val="334216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15</a:t>
            </a:fld>
            <a:endParaRPr lang="en-US"/>
          </a:p>
        </p:txBody>
      </p:sp>
    </p:spTree>
    <p:extLst>
      <p:ext uri="{BB962C8B-B14F-4D97-AF65-F5344CB8AC3E}">
        <p14:creationId xmlns:p14="http://schemas.microsoft.com/office/powerpoint/2010/main" val="2364803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16</a:t>
            </a:fld>
            <a:endParaRPr lang="en-US"/>
          </a:p>
        </p:txBody>
      </p:sp>
    </p:spTree>
    <p:extLst>
      <p:ext uri="{BB962C8B-B14F-4D97-AF65-F5344CB8AC3E}">
        <p14:creationId xmlns:p14="http://schemas.microsoft.com/office/powerpoint/2010/main" val="1354614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17</a:t>
            </a:fld>
            <a:endParaRPr lang="en-US"/>
          </a:p>
        </p:txBody>
      </p:sp>
    </p:spTree>
    <p:extLst>
      <p:ext uri="{BB962C8B-B14F-4D97-AF65-F5344CB8AC3E}">
        <p14:creationId xmlns:p14="http://schemas.microsoft.com/office/powerpoint/2010/main" val="3307537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18</a:t>
            </a:fld>
            <a:endParaRPr lang="en-US"/>
          </a:p>
        </p:txBody>
      </p:sp>
    </p:spTree>
    <p:extLst>
      <p:ext uri="{BB962C8B-B14F-4D97-AF65-F5344CB8AC3E}">
        <p14:creationId xmlns:p14="http://schemas.microsoft.com/office/powerpoint/2010/main" val="1784122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19</a:t>
            </a:fld>
            <a:endParaRPr lang="en-US"/>
          </a:p>
        </p:txBody>
      </p:sp>
    </p:spTree>
    <p:extLst>
      <p:ext uri="{BB962C8B-B14F-4D97-AF65-F5344CB8AC3E}">
        <p14:creationId xmlns:p14="http://schemas.microsoft.com/office/powerpoint/2010/main" val="4026155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20</a:t>
            </a:fld>
            <a:endParaRPr lang="en-US"/>
          </a:p>
        </p:txBody>
      </p:sp>
    </p:spTree>
    <p:extLst>
      <p:ext uri="{BB962C8B-B14F-4D97-AF65-F5344CB8AC3E}">
        <p14:creationId xmlns:p14="http://schemas.microsoft.com/office/powerpoint/2010/main" val="3085639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21</a:t>
            </a:fld>
            <a:endParaRPr lang="en-US"/>
          </a:p>
        </p:txBody>
      </p:sp>
    </p:spTree>
    <p:extLst>
      <p:ext uri="{BB962C8B-B14F-4D97-AF65-F5344CB8AC3E}">
        <p14:creationId xmlns:p14="http://schemas.microsoft.com/office/powerpoint/2010/main" val="689807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22</a:t>
            </a:fld>
            <a:endParaRPr lang="en-US"/>
          </a:p>
        </p:txBody>
      </p:sp>
    </p:spTree>
    <p:extLst>
      <p:ext uri="{BB962C8B-B14F-4D97-AF65-F5344CB8AC3E}">
        <p14:creationId xmlns:p14="http://schemas.microsoft.com/office/powerpoint/2010/main" val="1182257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23</a:t>
            </a:fld>
            <a:endParaRPr lang="en-US"/>
          </a:p>
        </p:txBody>
      </p:sp>
    </p:spTree>
    <p:extLst>
      <p:ext uri="{BB962C8B-B14F-4D97-AF65-F5344CB8AC3E}">
        <p14:creationId xmlns:p14="http://schemas.microsoft.com/office/powerpoint/2010/main" val="335433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FDDB8-901D-4D46-A4E8-DCBCC8570A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7517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24</a:t>
            </a:fld>
            <a:endParaRPr lang="en-US"/>
          </a:p>
        </p:txBody>
      </p:sp>
    </p:spTree>
    <p:extLst>
      <p:ext uri="{BB962C8B-B14F-4D97-AF65-F5344CB8AC3E}">
        <p14:creationId xmlns:p14="http://schemas.microsoft.com/office/powerpoint/2010/main" val="692058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25</a:t>
            </a:fld>
            <a:endParaRPr lang="en-US"/>
          </a:p>
        </p:txBody>
      </p:sp>
    </p:spTree>
    <p:extLst>
      <p:ext uri="{BB962C8B-B14F-4D97-AF65-F5344CB8AC3E}">
        <p14:creationId xmlns:p14="http://schemas.microsoft.com/office/powerpoint/2010/main" val="363012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26</a:t>
            </a:fld>
            <a:endParaRPr lang="en-US"/>
          </a:p>
        </p:txBody>
      </p:sp>
    </p:spTree>
    <p:extLst>
      <p:ext uri="{BB962C8B-B14F-4D97-AF65-F5344CB8AC3E}">
        <p14:creationId xmlns:p14="http://schemas.microsoft.com/office/powerpoint/2010/main" val="4262993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colored rectangles represent total revenue. As the price increases from $250 to $350, total revenue is affected in two ways:</a:t>
            </a:r>
          </a:p>
          <a:p>
            <a:pPr marL="228600" indent="-228600">
              <a:buAutoNum type="arabicParenR"/>
            </a:pPr>
            <a:r>
              <a:rPr lang="en-US" sz="1200" b="0" i="0" u="none" strike="noStrike" kern="1200" baseline="0" dirty="0">
                <a:solidFill>
                  <a:schemeClr val="tx1"/>
                </a:solidFill>
                <a:latin typeface="+mn-lt"/>
                <a:ea typeface="+mn-ea"/>
                <a:cs typeface="+mn-cs"/>
              </a:rPr>
              <a:t>The blue rectangle represents the increase in revenue received for each unit sold as the price rises (price effect). Using TR = P × Q, an increase in P causes TR to increase.</a:t>
            </a:r>
          </a:p>
          <a:p>
            <a:pPr marL="228600" indent="-228600">
              <a:buAutoNum type="arabicParenR"/>
            </a:pPr>
            <a:r>
              <a:rPr lang="en-US" sz="1200" b="0" i="0" u="none" strike="noStrike" kern="1200" baseline="0" dirty="0">
                <a:solidFill>
                  <a:schemeClr val="tx1"/>
                </a:solidFill>
                <a:latin typeface="+mn-lt"/>
                <a:ea typeface="+mn-ea"/>
                <a:cs typeface="+mn-cs"/>
              </a:rPr>
              <a:t>The yellow rectangle represents the decrease in total revenue as the number of units sold drops (the quantity effect). Using TR = P × Q, a decrease in Q causes TR to decrease.</a:t>
            </a:r>
          </a:p>
          <a:p>
            <a:pPr marL="0" indent="0">
              <a:buNone/>
            </a:pPr>
            <a:endParaRPr lang="en-US" sz="1200" b="0" i="0" u="none" strike="noStrike" kern="1200" baseline="0" dirty="0">
              <a:solidFill>
                <a:schemeClr val="tx1"/>
              </a:solidFill>
              <a:latin typeface="+mn-lt"/>
              <a:ea typeface="+mn-ea"/>
              <a:cs typeface="+mn-cs"/>
            </a:endParaRPr>
          </a:p>
          <a:p>
            <a:pPr marL="0" indent="0">
              <a:buNone/>
            </a:pPr>
            <a:r>
              <a:rPr lang="en-US" sz="1200" b="0" i="0" u="none" strike="noStrike" kern="1200" baseline="0" dirty="0">
                <a:solidFill>
                  <a:schemeClr val="tx1"/>
                </a:solidFill>
                <a:latin typeface="+mn-lt"/>
                <a:ea typeface="+mn-ea"/>
                <a:cs typeface="+mn-cs"/>
              </a:rPr>
              <a:t>The elasticity of demand determines which effect is larger. In this case, the yellow area is larger than the blue area, meaning that the </a:t>
            </a:r>
            <a:r>
              <a:rPr lang="en-US" sz="1200" b="0" i="0" u="sng" strike="noStrike" kern="1200" baseline="0" dirty="0">
                <a:solidFill>
                  <a:schemeClr val="tx1"/>
                </a:solidFill>
                <a:latin typeface="+mn-lt"/>
                <a:ea typeface="+mn-ea"/>
                <a:cs typeface="+mn-cs"/>
              </a:rPr>
              <a:t>quantity effect</a:t>
            </a:r>
            <a:r>
              <a:rPr lang="en-US" sz="1200" b="0" i="0" u="none" strike="noStrike" kern="1200" baseline="0" dirty="0">
                <a:solidFill>
                  <a:schemeClr val="tx1"/>
                </a:solidFill>
                <a:latin typeface="+mn-lt"/>
                <a:ea typeface="+mn-ea"/>
                <a:cs typeface="+mn-cs"/>
              </a:rPr>
              <a:t> outweighs the </a:t>
            </a:r>
            <a:r>
              <a:rPr lang="en-US" sz="1200" b="0" i="0" u="sng" strike="noStrike" kern="1200" baseline="0" dirty="0">
                <a:solidFill>
                  <a:schemeClr val="tx1"/>
                </a:solidFill>
                <a:latin typeface="+mn-lt"/>
                <a:ea typeface="+mn-ea"/>
                <a:cs typeface="+mn-cs"/>
              </a:rPr>
              <a:t>price effect</a:t>
            </a:r>
            <a:r>
              <a:rPr lang="en-US" sz="1200" b="0" i="0" u="none" strike="noStrike" kern="1200" baseline="0" dirty="0">
                <a:solidFill>
                  <a:schemeClr val="tx1"/>
                </a:solidFill>
                <a:latin typeface="+mn-lt"/>
                <a:ea typeface="+mn-ea"/>
                <a:cs typeface="+mn-cs"/>
              </a:rPr>
              <a:t>, and total revenue decreases. </a:t>
            </a:r>
            <a:r>
              <a:rPr lang="en-US" dirty="0"/>
              <a:t>The total revenue before the price</a:t>
            </a:r>
            <a:r>
              <a:rPr lang="en-US" baseline="0" dirty="0"/>
              <a:t> change is the area (1+2). That is, it is equal to $250*10 = $2,500. The total revenue after the price change is the area (2 + 3 - 1). That is, it is equal to the original area ($2,500) + the price effect [($350-$250)*6=$600] - the quantity effect [$250*(10-6)= $1,000]. Thus, the post-price change in total revenue is $2,100, or a $400 loss. The math can be skipped as the area comparison may be simpler. Lastly, make it clear that the price and quantity effects go in opposite directions. One is always positive and the other is always negative.</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27</a:t>
            </a:fld>
            <a:endParaRPr lang="en-US" dirty="0"/>
          </a:p>
        </p:txBody>
      </p:sp>
    </p:spTree>
    <p:extLst>
      <p:ext uri="{BB962C8B-B14F-4D97-AF65-F5344CB8AC3E}">
        <p14:creationId xmlns:p14="http://schemas.microsoft.com/office/powerpoint/2010/main" val="1331105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be able to recognize that the graph on the</a:t>
            </a:r>
            <a:r>
              <a:rPr lang="en-US" baseline="0" dirty="0"/>
              <a:t> left has an elastic demand and the one on the right has an inelastic demand. Also, compare areas with students. They should know that when price goes up, one area is being subtracted (quantity effect) while the other is being added (price effect). This should be quite intuitive: raising the price of a good that is elastic will permit small gains in total revenue (the price effect), since consumers typically buy less of the good (thus the quantity effect on total revenue). Examples are banana prices. Consumers tend to buy less bananas when the price increases.</a:t>
            </a:r>
          </a:p>
          <a:p>
            <a:endParaRPr lang="en-US" baseline="0" dirty="0"/>
          </a:p>
          <a:p>
            <a:r>
              <a:rPr lang="en-US" baseline="0" dirty="0"/>
              <a:t>Raising the price of a good that is inelastic (either due to there being no close substitute or an effect of another determinants of demand) will permit larger gains in total revenue, since consumers typically buy the same amount (thus the negative quantity effect on total revenue is small). Use an example such as salt. If the price of salt doubles, not many consumers will change their salt purchases. This implies that salt producers can gain more total revenue by raising the price. If some customers leave, then this will be the loss in revenue as measured by the quantity effect.</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28</a:t>
            </a:fld>
            <a:endParaRPr lang="en-US" dirty="0"/>
          </a:p>
        </p:txBody>
      </p:sp>
    </p:spTree>
    <p:extLst>
      <p:ext uri="{BB962C8B-B14F-4D97-AF65-F5344CB8AC3E}">
        <p14:creationId xmlns:p14="http://schemas.microsoft.com/office/powerpoint/2010/main" val="2365653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s</a:t>
            </a:r>
            <a:r>
              <a:rPr lang="en-US" dirty="0"/>
              <a:t>tart from the left table</a:t>
            </a:r>
            <a:r>
              <a:rPr lang="en-US" baseline="0" dirty="0"/>
              <a:t> (the demand schedule) with the point ($50, 0). This corresponds with the highest point along the demand curve. Using TR = P × Q implies that TR = 0. Second, price decreases by 5. S</a:t>
            </a:r>
            <a:r>
              <a:rPr lang="en-US" dirty="0"/>
              <a:t>tart from the left table</a:t>
            </a:r>
            <a:r>
              <a:rPr lang="en-US" baseline="0" dirty="0"/>
              <a:t> (the demand schedule) with the point ($45, 1). This corresponds with the second highest point along the demand curve. Using TR = P × Q implies that TR = $45 × 1 = $45. Explain to students that when there is a price decrease along the </a:t>
            </a:r>
            <a:r>
              <a:rPr lang="en-US" u="sng" baseline="0" dirty="0"/>
              <a:t>elastic</a:t>
            </a:r>
            <a:r>
              <a:rPr lang="en-US" baseline="0" dirty="0"/>
              <a:t> part of the demand curve, TR increases. This implies that the quantity effect is </a:t>
            </a:r>
            <a:r>
              <a:rPr lang="en-US" u="sng" baseline="0" dirty="0"/>
              <a:t>larger</a:t>
            </a:r>
            <a:r>
              <a:rPr lang="en-US" baseline="0" dirty="0"/>
              <a:t> than the price effect. </a:t>
            </a:r>
            <a:r>
              <a:rPr lang="en-US" dirty="0"/>
              <a:t>Third,</a:t>
            </a:r>
            <a:r>
              <a:rPr lang="en-US" baseline="0" dirty="0"/>
              <a:t> s</a:t>
            </a:r>
            <a:r>
              <a:rPr lang="en-US" dirty="0"/>
              <a:t>tart from the left table</a:t>
            </a:r>
            <a:r>
              <a:rPr lang="en-US" baseline="0" dirty="0"/>
              <a:t> (the demand schedule) with the point ($5, 9). This corresponds with the second lowest point along the demand curve. Using TR = P × Q implies that TR = $45. Fourth, price decreases by 5. S</a:t>
            </a:r>
            <a:r>
              <a:rPr lang="en-US" dirty="0"/>
              <a:t>tart from the left table</a:t>
            </a:r>
            <a:r>
              <a:rPr lang="en-US" baseline="0" dirty="0"/>
              <a:t> (the demand schedule) with the point ($0, 10). This corresponds with the lowest point along the demand curve. Using TR = P x Q implies that TR = $0 × 10 = $0. Explain to students that when there is a price decrease along the </a:t>
            </a:r>
            <a:r>
              <a:rPr lang="en-US" u="sng" baseline="0" dirty="0"/>
              <a:t>inelastic</a:t>
            </a:r>
            <a:r>
              <a:rPr lang="en-US" baseline="0" dirty="0"/>
              <a:t> part of the demand curve, TR decreases. This implies that the price effect is </a:t>
            </a:r>
            <a:r>
              <a:rPr lang="en-US" u="sng" baseline="0" dirty="0"/>
              <a:t>larger</a:t>
            </a:r>
            <a:r>
              <a:rPr lang="en-US" baseline="0" dirty="0"/>
              <a:t> than the quantity effect. Fifth, explain that at the unit elastic part of the demand curve, TR is at a maximum. This can be shown using the above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1) Increasing price (going to the left of unit elastic point) implies that total revenue is going to fall because this is along the elastic part of the demand curve.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2) Decreasing price (going to the right of the unit elastic point) implies that total revenue is going to fall because this is along the inelastic part of the demand curve.</a:t>
            </a:r>
          </a:p>
        </p:txBody>
      </p:sp>
      <p:sp>
        <p:nvSpPr>
          <p:cNvPr id="4" name="Slide Number Placeholder 3"/>
          <p:cNvSpPr>
            <a:spLocks noGrp="1"/>
          </p:cNvSpPr>
          <p:nvPr>
            <p:ph type="sldNum" sz="quarter" idx="10"/>
          </p:nvPr>
        </p:nvSpPr>
        <p:spPr/>
        <p:txBody>
          <a:bodyPr/>
          <a:lstStyle/>
          <a:p>
            <a:fld id="{870802CB-EDD9-49AC-889B-1812BF6C7873}" type="slidenum">
              <a:rPr lang="en-US" smtClean="0"/>
              <a:t>29</a:t>
            </a:fld>
            <a:endParaRPr lang="en-US" dirty="0"/>
          </a:p>
        </p:txBody>
      </p:sp>
    </p:spTree>
    <p:extLst>
      <p:ext uri="{BB962C8B-B14F-4D97-AF65-F5344CB8AC3E}">
        <p14:creationId xmlns:p14="http://schemas.microsoft.com/office/powerpoint/2010/main" val="167552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to students that the elasticity of supply is always positive because </a:t>
            </a:r>
            <a:r>
              <a:rPr lang="en-US" dirty="0"/>
              <a:t>price and quantity supplied is positively related</a:t>
            </a:r>
            <a:r>
              <a:rPr lang="en-US" baseline="0" dirty="0"/>
              <a:t>. The book does not use a notation for price elasticity of supply. This presentation uses the standard </a:t>
            </a:r>
            <a:r>
              <a:rPr lang="el-GR" sz="1200" dirty="0">
                <a:latin typeface="Calibri Light" pitchFamily="34" charset="0"/>
              </a:rPr>
              <a:t>ε</a:t>
            </a:r>
            <a:r>
              <a:rPr lang="en-US" sz="1200" baseline="-25000" dirty="0">
                <a:latin typeface="Calibri Light" pitchFamily="34" charset="0"/>
              </a:rPr>
              <a:t>s</a:t>
            </a:r>
            <a:r>
              <a:rPr lang="en-US" baseline="0" dirty="0"/>
              <a:t> to notate the price elasticity of supply.</a:t>
            </a:r>
            <a:endParaRPr lang="en-US" dirty="0"/>
          </a:p>
          <a:p>
            <a:endParaRPr lang="en-US" dirty="0"/>
          </a:p>
        </p:txBody>
      </p:sp>
      <p:sp>
        <p:nvSpPr>
          <p:cNvPr id="4" name="Slide Number Placeholder 3"/>
          <p:cNvSpPr>
            <a:spLocks noGrp="1"/>
          </p:cNvSpPr>
          <p:nvPr>
            <p:ph type="sldNum" sz="quarter" idx="10"/>
          </p:nvPr>
        </p:nvSpPr>
        <p:spPr/>
        <p:txBody>
          <a:bodyPr/>
          <a:lstStyle/>
          <a:p>
            <a:fld id="{0D070A78-706C-41EA-BCF4-6739AAC57D57}" type="slidenum">
              <a:rPr lang="en-US" smtClean="0"/>
              <a:t>30</a:t>
            </a:fld>
            <a:endParaRPr lang="en-US" dirty="0"/>
          </a:p>
        </p:txBody>
      </p:sp>
    </p:spTree>
    <p:extLst>
      <p:ext uri="{BB962C8B-B14F-4D97-AF65-F5344CB8AC3E}">
        <p14:creationId xmlns:p14="http://schemas.microsoft.com/office/powerpoint/2010/main" val="1553156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Availability of inputs: </a:t>
            </a:r>
            <a:r>
              <a:rPr lang="en-US" sz="1200" b="0" i="0" u="none" strike="noStrike" kern="1200" baseline="0" dirty="0">
                <a:solidFill>
                  <a:schemeClr val="tx1"/>
                </a:solidFill>
                <a:latin typeface="+mn-lt"/>
                <a:ea typeface="+mn-ea"/>
                <a:cs typeface="+mn-cs"/>
              </a:rPr>
              <a:t>The production of some goods can be expanded easily just by adding extra inputs. For example, a bakery can easily buy extra flour and yeast to produce more bread, probably at the same cost per loaf. Increasing the supply of other goods is more difficult, however—sometimes impossible. If the price of Picasso paintings goes up, there isn’t much anyone can do to produce more of them, since we cannot bring the artist back to life. The elasticity of supply depends on the elasticity of the supply of inputs. If producing more of a good will cost a lot more than the initial quantity did, because the extra inputs will be harder to find, then the producer will be reluctant to increase the quantity supplied.</a:t>
            </a:r>
          </a:p>
          <a:p>
            <a:endParaRPr lang="en-US" sz="1200" b="1" i="1"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Flexibility of the production process: </a:t>
            </a:r>
            <a:r>
              <a:rPr lang="en-US" sz="1200" b="0" i="0" u="none" strike="noStrike" kern="1200" baseline="0" dirty="0">
                <a:solidFill>
                  <a:schemeClr val="tx1"/>
                </a:solidFill>
                <a:latin typeface="+mn-lt"/>
                <a:ea typeface="+mn-ea"/>
                <a:cs typeface="+mn-cs"/>
              </a:rPr>
              <a:t>The easiest way for producers to adjust the quantity supplied of a particular good is to draw production capacity away from other goods when prices rise, or to reassign capacity to other goods when prices fall. Farmers may find this sort of substitution relatively simple. When corn prices are high they will plant more acres with corn; when corn prices are low they will reassign acres to more profitable crops. Other producers have much less flexibility.</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Adjustment time: </a:t>
            </a:r>
            <a:r>
              <a:rPr lang="en-US" sz="1200" b="0" i="0" u="none" strike="noStrike" kern="1200" baseline="0" dirty="0">
                <a:solidFill>
                  <a:schemeClr val="tx1"/>
                </a:solidFill>
                <a:latin typeface="+mn-lt"/>
                <a:ea typeface="+mn-ea"/>
                <a:cs typeface="+mn-cs"/>
              </a:rPr>
              <a:t>Supply is more elastic over long periods than over short periods. That is, producers can make more adjustments in the long run than in the short run. In the short run, the number of goods a producer is able to produce is fixed; in the long run, producers can expand production. Production capacity can also increase or decrease over time as new firms start up or old ones shut down.</a:t>
            </a:r>
          </a:p>
        </p:txBody>
      </p:sp>
      <p:sp>
        <p:nvSpPr>
          <p:cNvPr id="4" name="Slide Number Placeholder 3"/>
          <p:cNvSpPr>
            <a:spLocks noGrp="1"/>
          </p:cNvSpPr>
          <p:nvPr>
            <p:ph type="sldNum" sz="quarter" idx="10"/>
          </p:nvPr>
        </p:nvSpPr>
        <p:spPr/>
        <p:txBody>
          <a:bodyPr/>
          <a:lstStyle/>
          <a:p>
            <a:fld id="{0D070A78-706C-41EA-BCF4-6739AAC57D57}" type="slidenum">
              <a:rPr lang="en-US" smtClean="0"/>
              <a:t>31</a:t>
            </a:fld>
            <a:endParaRPr lang="en-US" dirty="0"/>
          </a:p>
        </p:txBody>
      </p:sp>
    </p:spTree>
    <p:extLst>
      <p:ext uri="{BB962C8B-B14F-4D97-AF65-F5344CB8AC3E}">
        <p14:creationId xmlns:p14="http://schemas.microsoft.com/office/powerpoint/2010/main" val="3824969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a:t>
            </a:r>
            <a:r>
              <a:rPr lang="en-US" baseline="0" dirty="0"/>
              <a:t> students typically understand the midpoint formula, they struggle with the interpretation.</a:t>
            </a:r>
          </a:p>
          <a:p>
            <a:endParaRPr lang="en-US" baseline="0" dirty="0"/>
          </a:p>
          <a:p>
            <a:r>
              <a:rPr lang="en-US" u="sng" baseline="0" dirty="0"/>
              <a:t>For substitutes</a:t>
            </a:r>
            <a:r>
              <a:rPr lang="en-US" baseline="0" dirty="0"/>
              <a:t>: A</a:t>
            </a:r>
            <a:r>
              <a:rPr lang="en-US" sz="1200" b="0" i="0" u="none" strike="noStrike" kern="1200" baseline="0" dirty="0">
                <a:solidFill>
                  <a:schemeClr val="tx1"/>
                </a:solidFill>
                <a:latin typeface="+mn-lt"/>
                <a:ea typeface="+mn-ea"/>
                <a:cs typeface="+mn-cs"/>
              </a:rPr>
              <a:t>n increase in the price of one will cause an increase in the quantity demanded of the other. An easy example is apples and oranges. If the price of oranges goes up (and the price of apples stays the same), consumers typically switch from oranges to apples.</a:t>
            </a:r>
          </a:p>
          <a:p>
            <a:endParaRPr lang="en-US" sz="1200" b="0" i="0" u="none" strike="noStrike" kern="1200" baseline="0" dirty="0">
              <a:solidFill>
                <a:schemeClr val="tx1"/>
              </a:solidFill>
              <a:latin typeface="+mn-lt"/>
              <a:ea typeface="+mn-ea"/>
              <a:cs typeface="+mn-cs"/>
            </a:endParaRPr>
          </a:p>
          <a:p>
            <a:r>
              <a:rPr lang="en-US" sz="1200" b="0" i="0" u="sng" strike="noStrike" kern="1200" baseline="0" dirty="0">
                <a:solidFill>
                  <a:schemeClr val="tx1"/>
                </a:solidFill>
                <a:latin typeface="+mn-lt"/>
                <a:ea typeface="+mn-ea"/>
                <a:cs typeface="+mn-cs"/>
              </a:rPr>
              <a:t>For complements</a:t>
            </a:r>
            <a:r>
              <a:rPr lang="en-US" sz="1200" b="0" i="0" u="none" strike="noStrike" kern="1200" baseline="0" dirty="0">
                <a:solidFill>
                  <a:schemeClr val="tx1"/>
                </a:solidFill>
                <a:latin typeface="+mn-lt"/>
                <a:ea typeface="+mn-ea"/>
                <a:cs typeface="+mn-cs"/>
              </a:rPr>
              <a:t>: </a:t>
            </a:r>
            <a:r>
              <a:rPr lang="en-US" baseline="0" dirty="0"/>
              <a:t>A</a:t>
            </a:r>
            <a:r>
              <a:rPr lang="en-US" sz="1200" b="0" i="0" u="none" strike="noStrike" kern="1200" baseline="0" dirty="0">
                <a:solidFill>
                  <a:schemeClr val="tx1"/>
                </a:solidFill>
                <a:latin typeface="+mn-lt"/>
                <a:ea typeface="+mn-ea"/>
                <a:cs typeface="+mn-cs"/>
              </a:rPr>
              <a:t>n increase in the price of one will cause a decrease in the quantity demanded of the other. An easy example is hot dogs and hot dog buns. If the price of hot dogs goes down, consumer typically buy more hot dog buns (since they are buying more hot dogs).</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32</a:t>
            </a:fld>
            <a:endParaRPr lang="en-US" dirty="0"/>
          </a:p>
        </p:txBody>
      </p:sp>
    </p:spTree>
    <p:extLst>
      <p:ext uri="{BB962C8B-B14F-4D97-AF65-F5344CB8AC3E}">
        <p14:creationId xmlns:p14="http://schemas.microsoft.com/office/powerpoint/2010/main" val="1447984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a:t>
            </a:r>
            <a:r>
              <a:rPr lang="en-US" baseline="0" dirty="0"/>
              <a:t> students typically understand the midpoint formula, they struggle with the interpretation.</a:t>
            </a:r>
          </a:p>
          <a:p>
            <a:endParaRPr lang="en-US" baseline="0" dirty="0"/>
          </a:p>
          <a:p>
            <a:r>
              <a:rPr lang="en-US" u="sng" baseline="0" dirty="0"/>
              <a:t>For substitutes</a:t>
            </a:r>
            <a:r>
              <a:rPr lang="en-US" baseline="0" dirty="0"/>
              <a:t>: A</a:t>
            </a:r>
            <a:r>
              <a:rPr lang="en-US" sz="1200" b="0" i="0" u="none" strike="noStrike" kern="1200" baseline="0" dirty="0">
                <a:solidFill>
                  <a:schemeClr val="tx1"/>
                </a:solidFill>
                <a:latin typeface="+mn-lt"/>
                <a:ea typeface="+mn-ea"/>
                <a:cs typeface="+mn-cs"/>
              </a:rPr>
              <a:t>n increase in the price of one will cause an increase in the quantity demanded of the other. An easy example is apples and oranges. If the price of oranges goes up (and the price of apples stays the same), consumers typically switch from oranges to apples.</a:t>
            </a:r>
          </a:p>
          <a:p>
            <a:endParaRPr lang="en-US" sz="1200" b="0" i="0" u="none" strike="noStrike" kern="1200" baseline="0" dirty="0">
              <a:solidFill>
                <a:schemeClr val="tx1"/>
              </a:solidFill>
              <a:latin typeface="+mn-lt"/>
              <a:ea typeface="+mn-ea"/>
              <a:cs typeface="+mn-cs"/>
            </a:endParaRPr>
          </a:p>
          <a:p>
            <a:r>
              <a:rPr lang="en-US" sz="1200" b="0" i="0" u="sng" strike="noStrike" kern="1200" baseline="0" dirty="0">
                <a:solidFill>
                  <a:schemeClr val="tx1"/>
                </a:solidFill>
                <a:latin typeface="+mn-lt"/>
                <a:ea typeface="+mn-ea"/>
                <a:cs typeface="+mn-cs"/>
              </a:rPr>
              <a:t>For complements</a:t>
            </a:r>
            <a:r>
              <a:rPr lang="en-US" sz="1200" b="0" i="0" u="none" strike="noStrike" kern="1200" baseline="0" dirty="0">
                <a:solidFill>
                  <a:schemeClr val="tx1"/>
                </a:solidFill>
                <a:latin typeface="+mn-lt"/>
                <a:ea typeface="+mn-ea"/>
                <a:cs typeface="+mn-cs"/>
              </a:rPr>
              <a:t>: </a:t>
            </a:r>
            <a:r>
              <a:rPr lang="en-US" baseline="0" dirty="0"/>
              <a:t>A</a:t>
            </a:r>
            <a:r>
              <a:rPr lang="en-US" sz="1200" b="0" i="0" u="none" strike="noStrike" kern="1200" baseline="0" dirty="0">
                <a:solidFill>
                  <a:schemeClr val="tx1"/>
                </a:solidFill>
                <a:latin typeface="+mn-lt"/>
                <a:ea typeface="+mn-ea"/>
                <a:cs typeface="+mn-cs"/>
              </a:rPr>
              <a:t>n increase in the price of one will cause a decrease in the quantity demanded of the other. An easy example is hot dogs and hot dog buns. If the price of hot dogs goes down, consumer typically buy more hot dog buns (since they are buying more hot dogs).</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33</a:t>
            </a:fld>
            <a:endParaRPr lang="en-US" dirty="0"/>
          </a:p>
        </p:txBody>
      </p:sp>
    </p:spTree>
    <p:extLst>
      <p:ext uri="{BB962C8B-B14F-4D97-AF65-F5344CB8AC3E}">
        <p14:creationId xmlns:p14="http://schemas.microsoft.com/office/powerpoint/2010/main" val="389251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7</a:t>
            </a:fld>
            <a:endParaRPr lang="en-US"/>
          </a:p>
        </p:txBody>
      </p:sp>
    </p:spTree>
    <p:extLst>
      <p:ext uri="{BB962C8B-B14F-4D97-AF65-F5344CB8AC3E}">
        <p14:creationId xmlns:p14="http://schemas.microsoft.com/office/powerpoint/2010/main" val="304211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34</a:t>
            </a:fld>
            <a:endParaRPr lang="en-US" dirty="0"/>
          </a:p>
        </p:txBody>
      </p:sp>
    </p:spTree>
    <p:extLst>
      <p:ext uri="{BB962C8B-B14F-4D97-AF65-F5344CB8AC3E}">
        <p14:creationId xmlns:p14="http://schemas.microsoft.com/office/powerpoint/2010/main" val="3208549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35</a:t>
            </a:fld>
            <a:endParaRPr lang="en-US" dirty="0"/>
          </a:p>
        </p:txBody>
      </p:sp>
    </p:spTree>
    <p:extLst>
      <p:ext uri="{BB962C8B-B14F-4D97-AF65-F5344CB8AC3E}">
        <p14:creationId xmlns:p14="http://schemas.microsoft.com/office/powerpoint/2010/main" val="2065042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table</a:t>
            </a:r>
            <a:r>
              <a:rPr lang="en-US" baseline="0" dirty="0"/>
              <a:t> summarizes the four measures of elasticity.</a:t>
            </a:r>
            <a:endParaRPr lang="en-US" dirty="0"/>
          </a:p>
        </p:txBody>
      </p:sp>
      <p:sp>
        <p:nvSpPr>
          <p:cNvPr id="4" name="Slide Number Placeholder 3"/>
          <p:cNvSpPr>
            <a:spLocks noGrp="1"/>
          </p:cNvSpPr>
          <p:nvPr>
            <p:ph type="sldNum" sz="quarter" idx="10"/>
          </p:nvPr>
        </p:nvSpPr>
        <p:spPr/>
        <p:txBody>
          <a:bodyPr/>
          <a:lstStyle/>
          <a:p>
            <a:fld id="{870802CB-EDD9-49AC-889B-1812BF6C7873}" type="slidenum">
              <a:rPr lang="en-US" smtClean="0"/>
              <a:t>36</a:t>
            </a:fld>
            <a:endParaRPr lang="en-US" dirty="0"/>
          </a:p>
        </p:txBody>
      </p:sp>
    </p:spTree>
    <p:extLst>
      <p:ext uri="{BB962C8B-B14F-4D97-AF65-F5344CB8AC3E}">
        <p14:creationId xmlns:p14="http://schemas.microsoft.com/office/powerpoint/2010/main" val="48466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8</a:t>
            </a:fld>
            <a:endParaRPr lang="en-US"/>
          </a:p>
        </p:txBody>
      </p:sp>
    </p:spTree>
    <p:extLst>
      <p:ext uri="{BB962C8B-B14F-4D97-AF65-F5344CB8AC3E}">
        <p14:creationId xmlns:p14="http://schemas.microsoft.com/office/powerpoint/2010/main" val="387141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9</a:t>
            </a:fld>
            <a:endParaRPr lang="en-US"/>
          </a:p>
        </p:txBody>
      </p:sp>
    </p:spTree>
    <p:extLst>
      <p:ext uri="{BB962C8B-B14F-4D97-AF65-F5344CB8AC3E}">
        <p14:creationId xmlns:p14="http://schemas.microsoft.com/office/powerpoint/2010/main" val="160690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10</a:t>
            </a:fld>
            <a:endParaRPr lang="en-US"/>
          </a:p>
        </p:txBody>
      </p:sp>
    </p:spTree>
    <p:extLst>
      <p:ext uri="{BB962C8B-B14F-4D97-AF65-F5344CB8AC3E}">
        <p14:creationId xmlns:p14="http://schemas.microsoft.com/office/powerpoint/2010/main" val="208698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11</a:t>
            </a:fld>
            <a:endParaRPr lang="en-US"/>
          </a:p>
        </p:txBody>
      </p:sp>
    </p:spTree>
    <p:extLst>
      <p:ext uri="{BB962C8B-B14F-4D97-AF65-F5344CB8AC3E}">
        <p14:creationId xmlns:p14="http://schemas.microsoft.com/office/powerpoint/2010/main" val="158528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0FDDB8-901D-4D46-A4E8-DCBCC8570ABF}" type="slidenum">
              <a:rPr lang="en-US" smtClean="0"/>
              <a:pPr>
                <a:defRPr/>
              </a:pPr>
              <a:t>12</a:t>
            </a:fld>
            <a:endParaRPr lang="en-US"/>
          </a:p>
        </p:txBody>
      </p:sp>
    </p:spTree>
    <p:extLst>
      <p:ext uri="{BB962C8B-B14F-4D97-AF65-F5344CB8AC3E}">
        <p14:creationId xmlns:p14="http://schemas.microsoft.com/office/powerpoint/2010/main" val="283315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DA4D0-A366-41F7-94AB-7CAA81A3097F}" type="slidenum">
              <a:rPr lang="en-US" smtClean="0"/>
              <a:t>13</a:t>
            </a:fld>
            <a:endParaRPr lang="en-US"/>
          </a:p>
        </p:txBody>
      </p:sp>
    </p:spTree>
    <p:extLst>
      <p:ext uri="{BB962C8B-B14F-4D97-AF65-F5344CB8AC3E}">
        <p14:creationId xmlns:p14="http://schemas.microsoft.com/office/powerpoint/2010/main" val="371687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1200" smtClean="0">
                <a:solidFill>
                  <a:schemeClr val="tx1"/>
                </a:solidFill>
                <a:cs typeface="Arial" charset="0"/>
              </a:rPr>
              <a:pPr algn="r">
                <a:defRPr/>
              </a:pPr>
              <a:t>‹#›</a:t>
            </a:fld>
            <a:endParaRPr lang="en-US" sz="1200" dirty="0">
              <a:solidFill>
                <a:schemeClr val="tx1"/>
              </a:solidFill>
              <a:cs typeface="Arial" charset="0"/>
            </a:endParaRPr>
          </a:p>
        </p:txBody>
      </p:sp>
      <p:sp>
        <p:nvSpPr>
          <p:cNvPr id="6" name="TextBox 5"/>
          <p:cNvSpPr txBox="1">
            <a:spLocks noChangeArrowheads="1"/>
          </p:cNvSpPr>
          <p:nvPr userDrawn="1"/>
        </p:nvSpPr>
        <p:spPr bwMode="auto">
          <a:xfrm>
            <a:off x="611717" y="2057401"/>
            <a:ext cx="4468283" cy="701675"/>
          </a:xfrm>
          <a:prstGeom prst="rect">
            <a:avLst/>
          </a:prstGeom>
          <a:noFill/>
          <a:ln w="9525">
            <a:noFill/>
            <a:miter lim="800000"/>
            <a:headEnd/>
            <a:tailEnd/>
          </a:ln>
        </p:spPr>
        <p:txBody>
          <a:bodyPr>
            <a:spAutoFit/>
          </a:bodyPr>
          <a:lstStyle/>
          <a:p>
            <a:pPr fontAlgn="base">
              <a:spcBef>
                <a:spcPct val="0"/>
              </a:spcBef>
              <a:spcAft>
                <a:spcPct val="0"/>
              </a:spcAft>
            </a:pPr>
            <a:r>
              <a:rPr lang="en-US" sz="2000" b="1" dirty="0">
                <a:solidFill>
                  <a:srgbClr val="0066B3"/>
                </a:solidFill>
                <a:cs typeface="Arial" charset="0"/>
              </a:rPr>
              <a:t>Chapter Outline </a:t>
            </a:r>
            <a:r>
              <a:rPr lang="en-US" sz="2000" dirty="0">
                <a:solidFill>
                  <a:srgbClr val="000000"/>
                </a:solidFill>
                <a:cs typeface="Arial" charset="0"/>
              </a:rPr>
              <a:t>and</a:t>
            </a:r>
          </a:p>
          <a:p>
            <a:pPr fontAlgn="base">
              <a:spcBef>
                <a:spcPct val="0"/>
              </a:spcBef>
              <a:spcAft>
                <a:spcPct val="0"/>
              </a:spcAft>
            </a:pPr>
            <a:r>
              <a:rPr lang="en-US" sz="2000" b="1" dirty="0">
                <a:solidFill>
                  <a:srgbClr val="0066B3"/>
                </a:solidFill>
                <a:cs typeface="Arial" charset="0"/>
              </a:rPr>
              <a:t>Learning Objectives</a:t>
            </a:r>
            <a:endParaRPr lang="en-US" sz="2000" dirty="0">
              <a:solidFill>
                <a:srgbClr val="0066B3"/>
              </a:solidFill>
              <a:cs typeface="Arial" charset="0"/>
            </a:endParaRPr>
          </a:p>
        </p:txBody>
      </p:sp>
      <p:graphicFrame>
        <p:nvGraphicFramePr>
          <p:cNvPr id="9" name="Group 499"/>
          <p:cNvGraphicFramePr>
            <a:graphicFrameLocks noGrp="1"/>
          </p:cNvGraphicFramePr>
          <p:nvPr userDrawn="1">
            <p:extLst/>
          </p:nvPr>
        </p:nvGraphicFramePr>
        <p:xfrm>
          <a:off x="618067" y="2895600"/>
          <a:ext cx="4766733" cy="3336924"/>
        </p:xfrm>
        <a:graphic>
          <a:graphicData uri="http://schemas.openxmlformats.org/drawingml/2006/table">
            <a:tbl>
              <a:tblPr/>
              <a:tblGrid>
                <a:gridCol w="723908">
                  <a:extLst>
                    <a:ext uri="{9D8B030D-6E8A-4147-A177-3AD203B41FA5}">
                      <a16:colId xmlns:a16="http://schemas.microsoft.com/office/drawing/2014/main" val="20000"/>
                    </a:ext>
                  </a:extLst>
                </a:gridCol>
                <a:gridCol w="4042825">
                  <a:extLst>
                    <a:ext uri="{9D8B030D-6E8A-4147-A177-3AD203B41FA5}">
                      <a16:colId xmlns:a16="http://schemas.microsoft.com/office/drawing/2014/main" val="20001"/>
                    </a:ext>
                  </a:extLst>
                </a:gridCol>
              </a:tblGrid>
              <a:tr h="405825">
                <a:tc>
                  <a:txBody>
                    <a:bodyPr/>
                    <a:lstStyle/>
                    <a:p>
                      <a:pPr marL="0" marR="0" lvl="0" indent="0" algn="l" defTabSz="914400" rtl="0" eaLnBrk="1" fontAlgn="base" latinLnBrk="0" hangingPunct="1">
                        <a:lnSpc>
                          <a:spcPct val="97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rPr>
                        <a:t>6.1</a:t>
                      </a:r>
                    </a:p>
                  </a:txBody>
                  <a:tcPr marL="0" marR="0" marT="91427" marB="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97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rPr>
                        <a:t>The Price Elasticity of Demand and Its Measurement</a:t>
                      </a:r>
                    </a:p>
                  </a:txBody>
                  <a:tcPr marL="0" marR="0" marT="91427" marB="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26706">
                <a:tc>
                  <a:txBody>
                    <a:bodyPr/>
                    <a:lstStyle/>
                    <a:p>
                      <a:pPr marL="0" marR="0" lvl="0" indent="0" algn="l" defTabSz="914400" rtl="0" eaLnBrk="1" fontAlgn="base" latinLnBrk="0" hangingPunct="1">
                        <a:lnSpc>
                          <a:spcPct val="97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rPr>
                        <a:t>6.2</a:t>
                      </a:r>
                    </a:p>
                  </a:txBody>
                  <a:tcPr marL="0" marR="0" marT="91427"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7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rPr>
                        <a:t>The Determinants of the Price Elasticity of Demand</a:t>
                      </a:r>
                    </a:p>
                  </a:txBody>
                  <a:tcPr marL="0" marR="0" marT="91427"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97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rPr>
                        <a:t>6.3</a:t>
                      </a:r>
                    </a:p>
                  </a:txBody>
                  <a:tcPr marL="0" marR="0" marT="91427"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7000"/>
                        </a:lnSpc>
                        <a:spcBef>
                          <a:spcPct val="0"/>
                        </a:spcBef>
                        <a:spcAft>
                          <a:spcPct val="0"/>
                        </a:spcAft>
                        <a:buClrTx/>
                        <a:buSzTx/>
                        <a:buFontTx/>
                        <a:buNone/>
                        <a:tabLst>
                          <a:tab pos="111125" algn="l"/>
                        </a:tabLst>
                      </a:pPr>
                      <a:r>
                        <a:rPr kumimoji="0" lang="en-US" sz="1600" b="1" i="0" u="none" strike="noStrike" cap="none" normalizeH="0" baseline="0" dirty="0">
                          <a:ln>
                            <a:noFill/>
                          </a:ln>
                          <a:solidFill>
                            <a:srgbClr val="0066B3"/>
                          </a:solidFill>
                          <a:effectLst/>
                          <a:latin typeface="Arial" charset="0"/>
                        </a:rPr>
                        <a:t>The Relationship between Price Elasticity of Demand and Total Revenue</a:t>
                      </a:r>
                    </a:p>
                  </a:txBody>
                  <a:tcPr marL="0" marR="0" marT="91427"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2014">
                <a:tc>
                  <a:txBody>
                    <a:bodyPr/>
                    <a:lstStyle/>
                    <a:p>
                      <a:pPr marL="0" marR="0" lvl="0" indent="0" algn="l" defTabSz="914400" rtl="0" eaLnBrk="1" fontAlgn="base" latinLnBrk="0" hangingPunct="1">
                        <a:lnSpc>
                          <a:spcPct val="97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rPr>
                        <a:t>6.4</a:t>
                      </a:r>
                    </a:p>
                  </a:txBody>
                  <a:tcPr marL="0" marR="0" marT="91427"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7000"/>
                        </a:lnSpc>
                        <a:spcBef>
                          <a:spcPct val="0"/>
                        </a:spcBef>
                        <a:spcAft>
                          <a:spcPct val="0"/>
                        </a:spcAft>
                        <a:buClrTx/>
                        <a:buSzTx/>
                        <a:buFontTx/>
                        <a:buNone/>
                        <a:tabLst>
                          <a:tab pos="111125" algn="l"/>
                        </a:tabLst>
                      </a:pPr>
                      <a:r>
                        <a:rPr kumimoji="0" lang="en-US" sz="1600" b="1" i="0" u="none" strike="noStrike" cap="none" normalizeH="0" baseline="0" dirty="0">
                          <a:ln>
                            <a:noFill/>
                          </a:ln>
                          <a:solidFill>
                            <a:srgbClr val="0066B3"/>
                          </a:solidFill>
                          <a:effectLst/>
                          <a:latin typeface="Arial" charset="0"/>
                        </a:rPr>
                        <a:t>Other Demand </a:t>
                      </a:r>
                      <a:r>
                        <a:rPr kumimoji="0" lang="en-US" sz="1600" b="1" i="0" u="none" strike="noStrike" cap="none" normalizeH="0" baseline="0" dirty="0" err="1">
                          <a:ln>
                            <a:noFill/>
                          </a:ln>
                          <a:solidFill>
                            <a:srgbClr val="0066B3"/>
                          </a:solidFill>
                          <a:effectLst/>
                          <a:latin typeface="Arial" charset="0"/>
                        </a:rPr>
                        <a:t>Elasticities</a:t>
                      </a:r>
                      <a:endParaRPr kumimoji="0" lang="en-US" sz="1600" b="1" i="0" u="none" strike="noStrike" cap="none" normalizeH="0" baseline="0" dirty="0">
                        <a:ln>
                          <a:noFill/>
                        </a:ln>
                        <a:solidFill>
                          <a:srgbClr val="0066B3"/>
                        </a:solidFill>
                        <a:effectLst/>
                        <a:latin typeface="Arial" charset="0"/>
                      </a:endParaRPr>
                    </a:p>
                  </a:txBody>
                  <a:tcPr marL="0" marR="0" marT="91427"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97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rPr>
                        <a:t>6.5</a:t>
                      </a:r>
                    </a:p>
                  </a:txBody>
                  <a:tcPr marL="0" marR="0" marT="91427"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7000"/>
                        </a:lnSpc>
                        <a:spcBef>
                          <a:spcPct val="0"/>
                        </a:spcBef>
                        <a:spcAft>
                          <a:spcPct val="0"/>
                        </a:spcAft>
                        <a:buClrTx/>
                        <a:buSzTx/>
                        <a:buFontTx/>
                        <a:buNone/>
                        <a:tabLst>
                          <a:tab pos="111125" algn="l"/>
                        </a:tabLst>
                      </a:pPr>
                      <a:r>
                        <a:rPr kumimoji="0" lang="en-US" sz="1600" b="1" i="0" u="none" strike="noStrike" cap="none" normalizeH="0" baseline="0" dirty="0">
                          <a:ln>
                            <a:noFill/>
                          </a:ln>
                          <a:solidFill>
                            <a:srgbClr val="0066B3"/>
                          </a:solidFill>
                          <a:effectLst/>
                          <a:latin typeface="Arial" charset="0"/>
                        </a:rPr>
                        <a:t>Using Elasticity to Analyze the Disappearing Family Farm</a:t>
                      </a:r>
                    </a:p>
                  </a:txBody>
                  <a:tcPr marL="0" marR="0" marT="91427"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97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rPr>
                        <a:t>6.6</a:t>
                      </a:r>
                    </a:p>
                  </a:txBody>
                  <a:tcPr marL="0" marR="0" marT="91427"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97000"/>
                        </a:lnSpc>
                        <a:spcBef>
                          <a:spcPct val="0"/>
                        </a:spcBef>
                        <a:spcAft>
                          <a:spcPct val="0"/>
                        </a:spcAft>
                        <a:buClrTx/>
                        <a:buSzTx/>
                        <a:buFontTx/>
                        <a:buNone/>
                        <a:tabLst>
                          <a:tab pos="111125" algn="l"/>
                        </a:tabLst>
                      </a:pPr>
                      <a:r>
                        <a:rPr kumimoji="0" lang="en-US" sz="1600" b="1" i="0" u="none" strike="noStrike" cap="none" normalizeH="0" baseline="0" dirty="0">
                          <a:ln>
                            <a:noFill/>
                          </a:ln>
                          <a:solidFill>
                            <a:srgbClr val="0066B3"/>
                          </a:solidFill>
                          <a:effectLst/>
                          <a:latin typeface="Arial" charset="0"/>
                        </a:rPr>
                        <a:t>The Price Elasticity of Supply and Its Measurement</a:t>
                      </a:r>
                    </a:p>
                  </a:txBody>
                  <a:tcPr marL="0" marR="0" marT="91427"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 name="Rectangle 10"/>
          <p:cNvSpPr/>
          <p:nvPr userDrawn="1"/>
        </p:nvSpPr>
        <p:spPr>
          <a:xfrm>
            <a:off x="2279650" y="142845"/>
            <a:ext cx="9912351" cy="400110"/>
          </a:xfrm>
          <a:prstGeom prst="rect">
            <a:avLst/>
          </a:prstGeom>
        </p:spPr>
        <p:txBody>
          <a:bodyPr wrap="square" rtlCol="0" anchor="ctr">
            <a:spAutoFit/>
          </a:bodyPr>
          <a:lstStyle/>
          <a:p>
            <a:pPr algn="ctr" fontAlgn="base">
              <a:lnSpc>
                <a:spcPts val="2400"/>
              </a:lnSpc>
              <a:spcBef>
                <a:spcPct val="0"/>
              </a:spcBef>
              <a:spcAft>
                <a:spcPct val="0"/>
              </a:spcAft>
            </a:pPr>
            <a:endParaRPr lang="en-US" sz="1800" b="1" dirty="0">
              <a:solidFill>
                <a:srgbClr val="7B0046"/>
              </a:solidFill>
              <a:cs typeface="Arial" charset="0"/>
            </a:endParaRPr>
          </a:p>
        </p:txBody>
      </p:sp>
    </p:spTree>
    <p:extLst>
      <p:ext uri="{BB962C8B-B14F-4D97-AF65-F5344CB8AC3E}">
        <p14:creationId xmlns:p14="http://schemas.microsoft.com/office/powerpoint/2010/main" val="26840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274638"/>
            <a:ext cx="10464800" cy="1143000"/>
          </a:xfrm>
          <a:prstGeom prst="rect">
            <a:avLst/>
          </a:prstGeom>
        </p:spPr>
        <p:txBody>
          <a:bodyPr/>
          <a:lstStyle>
            <a:lvl1pPr>
              <a:defRPr b="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1117600" y="1447801"/>
            <a:ext cx="10464800" cy="4525963"/>
          </a:xfrm>
          <a:prstGeom prst="rect">
            <a:avLst/>
          </a:prstGeom>
        </p:spPr>
        <p:txBody>
          <a:bodyPr/>
          <a:lstStyle>
            <a:lvl1pPr marL="457200" indent="-457200">
              <a:buFont typeface="+mj-lt"/>
              <a:buAutoNum type="alphaLcPeriod"/>
              <a:defRPr sz="2400" i="0"/>
            </a:lvl1pPr>
            <a:lvl2pPr marL="800100" indent="-342900">
              <a:buFont typeface="+mj-lt"/>
              <a:buAutoNum type="alphaLcPeriod"/>
              <a:defRPr sz="2000" i="0"/>
            </a:lvl2pPr>
            <a:lvl3pPr marL="1257300" indent="-342900">
              <a:buFont typeface="+mj-lt"/>
              <a:buAutoNum type="alphaLcPeriod"/>
              <a:defRPr sz="1800" i="0"/>
            </a:lvl3pPr>
            <a:lvl4pPr marL="1714500" indent="-342900">
              <a:buFont typeface="+mj-lt"/>
              <a:buAutoNum type="alphaLcPeriod"/>
              <a:defRPr sz="1800" i="0"/>
            </a:lvl4pPr>
            <a:lvl5pPr marL="2171700" indent="-342900">
              <a:buFont typeface="+mj-lt"/>
              <a:buAutoNum type="alphaLcPeriod"/>
              <a:defRPr sz="180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ChangeArrowheads="1"/>
          </p:cNvSpPr>
          <p:nvPr userDrawn="1"/>
        </p:nvSpPr>
        <p:spPr bwMode="auto">
          <a:xfrm>
            <a:off x="11182351" y="6629400"/>
            <a:ext cx="1016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3A96D008-6778-4077-A097-294B4C7802BA}"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Tree>
    <p:extLst>
      <p:ext uri="{BB962C8B-B14F-4D97-AF65-F5344CB8AC3E}">
        <p14:creationId xmlns:p14="http://schemas.microsoft.com/office/powerpoint/2010/main" val="171837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9EF81B78-AD51-421F-8D8B-5E603864CF1F}"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36299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792162"/>
          </a:xfrm>
        </p:spPr>
        <p:txBody>
          <a:bodyPr/>
          <a:lstStyle>
            <a:lvl1pPr>
              <a:defRPr sz="3200" b="0" baseline="0">
                <a:solidFill>
                  <a:schemeClr val="accent6"/>
                </a:solidFill>
                <a:latin typeface="+mn-lt"/>
              </a:defRPr>
            </a:lvl1pPr>
          </a:lstStyle>
          <a:p>
            <a:r>
              <a:rPr lang="en-US" dirty="0"/>
              <a:t>Slide title</a:t>
            </a:r>
          </a:p>
        </p:txBody>
      </p:sp>
      <p:sp>
        <p:nvSpPr>
          <p:cNvPr id="3" name="Content Placeholder 2"/>
          <p:cNvSpPr>
            <a:spLocks noGrp="1"/>
          </p:cNvSpPr>
          <p:nvPr>
            <p:ph idx="1"/>
          </p:nvPr>
        </p:nvSpPr>
        <p:spPr>
          <a:xfrm>
            <a:off x="609600" y="1219199"/>
            <a:ext cx="10972800" cy="5102352"/>
          </a:xfrm>
        </p:spPr>
        <p:txBody>
          <a:bodyPr/>
          <a:lstStyle>
            <a:lvl1pPr>
              <a:defRPr sz="2200" i="0">
                <a:latin typeface="+mn-lt"/>
              </a:defRPr>
            </a:lvl1pPr>
            <a:lvl2pPr>
              <a:defRPr sz="2200" i="0">
                <a:latin typeface="+mn-lt"/>
              </a:defRPr>
            </a:lvl2pPr>
            <a:lvl3pPr>
              <a:defRPr sz="2200" i="0">
                <a:latin typeface="+mn-lt"/>
              </a:defRPr>
            </a:lvl3pPr>
            <a:lvl4pPr>
              <a:defRPr sz="2200" i="0">
                <a:latin typeface="+mn-lt"/>
              </a:defRPr>
            </a:lvl4pPr>
            <a:lvl5pPr>
              <a:defRPr sz="22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2"/>
          <p:cNvSpPr txBox="1">
            <a:spLocks noGrp="1"/>
          </p:cNvSpPr>
          <p:nvPr userDrawn="1"/>
        </p:nvSpPr>
        <p:spPr bwMode="auto">
          <a:xfrm>
            <a:off x="10566400" y="6629400"/>
            <a:ext cx="1016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200" dirty="0">
                <a:latin typeface="+mn-lt"/>
                <a:ea typeface="宋体" charset="-122"/>
              </a:rPr>
              <a:t>4-</a:t>
            </a:r>
            <a:fld id="{451DBA47-D638-4758-BB63-B9BD378BEACE}" type="slidenum">
              <a:rPr lang="en-US" altLang="zh-CN" sz="1200" smtClean="0">
                <a:latin typeface="+mn-lt"/>
                <a:ea typeface="宋体" charset="-122"/>
              </a:rPr>
              <a:pPr algn="r" eaLnBrk="1" hangingPunct="1">
                <a:defRPr/>
              </a:pPr>
              <a:t>‹#›</a:t>
            </a:fld>
            <a:endParaRPr lang="en-US" altLang="zh-CN" sz="1200" dirty="0">
              <a:latin typeface="+mn-lt"/>
              <a:ea typeface="宋体" charset="-122"/>
            </a:endParaRPr>
          </a:p>
        </p:txBody>
      </p:sp>
    </p:spTree>
    <p:extLst>
      <p:ext uri="{BB962C8B-B14F-4D97-AF65-F5344CB8AC3E}">
        <p14:creationId xmlns:p14="http://schemas.microsoft.com/office/powerpoint/2010/main" val="2158089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0" name="Title 9"/>
          <p:cNvSpPr>
            <a:spLocks noGrp="1"/>
          </p:cNvSpPr>
          <p:nvPr>
            <p:ph type="title"/>
          </p:nvPr>
        </p:nvSpPr>
        <p:spPr>
          <a:xfrm>
            <a:off x="609600" y="274638"/>
            <a:ext cx="10972800" cy="792162"/>
          </a:xfrm>
          <a:prstGeom prst="rect">
            <a:avLst/>
          </a:prstGeom>
        </p:spPr>
        <p:txBody>
          <a:bodyPr/>
          <a:lstStyle>
            <a:lvl1pPr>
              <a:defRPr sz="3200" b="0">
                <a:solidFill>
                  <a:schemeClr val="accent6"/>
                </a:solidFill>
                <a:latin typeface="+mn-lt"/>
              </a:defRPr>
            </a:lvl1pPr>
          </a:lstStyle>
          <a:p>
            <a:r>
              <a:rPr lang="en-US" dirty="0"/>
              <a:t>Click to edit Master title style</a:t>
            </a:r>
          </a:p>
        </p:txBody>
      </p:sp>
      <p:sp>
        <p:nvSpPr>
          <p:cNvPr id="5" name="Slide Number Placeholder 2"/>
          <p:cNvSpPr txBox="1">
            <a:spLocks noGrp="1"/>
          </p:cNvSpPr>
          <p:nvPr userDrawn="1"/>
        </p:nvSpPr>
        <p:spPr bwMode="auto">
          <a:xfrm>
            <a:off x="10566400" y="6629400"/>
            <a:ext cx="1016000" cy="228600"/>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200" dirty="0">
                <a:latin typeface="+mn-lt"/>
                <a:ea typeface="宋体" charset="-122"/>
              </a:rPr>
              <a:t>4-</a:t>
            </a:r>
            <a:fld id="{451DBA47-D638-4758-BB63-B9BD378BEACE}" type="slidenum">
              <a:rPr lang="en-US" altLang="zh-CN" sz="1200" smtClean="0">
                <a:latin typeface="+mn-lt"/>
                <a:ea typeface="宋体" charset="-122"/>
              </a:rPr>
              <a:pPr algn="r" eaLnBrk="1" hangingPunct="1">
                <a:defRPr/>
              </a:pPr>
              <a:t>‹#›</a:t>
            </a:fld>
            <a:endParaRPr lang="en-US" altLang="zh-CN" sz="1200" dirty="0">
              <a:latin typeface="+mn-lt"/>
              <a:ea typeface="宋体" charset="-122"/>
            </a:endParaRPr>
          </a:p>
        </p:txBody>
      </p:sp>
    </p:spTree>
    <p:extLst>
      <p:ext uri="{BB962C8B-B14F-4D97-AF65-F5344CB8AC3E}">
        <p14:creationId xmlns:p14="http://schemas.microsoft.com/office/powerpoint/2010/main" val="2193338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6" y="4006085"/>
            <a:ext cx="3045737" cy="112770"/>
          </a:xfrm>
          <a:prstGeom prst="rect">
            <a:avLst/>
          </a:prstGeom>
        </p:spPr>
      </p:pic>
      <p:sp>
        <p:nvSpPr>
          <p:cNvPr id="3" name="Title 2"/>
          <p:cNvSpPr>
            <a:spLocks noGrp="1"/>
          </p:cNvSpPr>
          <p:nvPr>
            <p:ph type="title" hasCustomPrompt="1"/>
          </p:nvPr>
        </p:nvSpPr>
        <p:spPr>
          <a:xfrm>
            <a:off x="895676" y="1179824"/>
            <a:ext cx="9296400" cy="2641756"/>
          </a:xfrm>
          <a:prstGeom prst="rect">
            <a:avLst/>
          </a:prstGeom>
        </p:spPr>
        <p:txBody>
          <a:bodyPr anchor="b"/>
          <a:lstStyle>
            <a:lvl1pPr algn="l">
              <a:defRPr sz="2813"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44548127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91167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68933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1200" smtClean="0">
                <a:solidFill>
                  <a:schemeClr val="tx1"/>
                </a:solidFill>
                <a:cs typeface="Arial" charset="0"/>
              </a:rPr>
              <a:pPr algn="r">
                <a:defRPr/>
              </a:pPr>
              <a:t>‹#›</a:t>
            </a:fld>
            <a:endParaRPr lang="en-US" sz="1200" dirty="0">
              <a:solidFill>
                <a:srgbClr val="FFFFFF"/>
              </a:solidFill>
              <a:cs typeface="Arial" charset="0"/>
            </a:endParaRPr>
          </a:p>
        </p:txBody>
      </p:sp>
      <p:sp>
        <p:nvSpPr>
          <p:cNvPr id="8"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11785600" cy="5638800"/>
          </a:xfrm>
          <a:prstGeom prst="rect">
            <a:avLst/>
          </a:prstGeom>
        </p:spPr>
        <p:txBody>
          <a:bodyPr/>
          <a:lstStyle>
            <a:lvl1pPr marL="0" indent="0">
              <a:spcBef>
                <a:spcPts val="600"/>
              </a:spcBef>
              <a:defRPr sz="2200" i="0" baseline="0"/>
            </a:lvl1pPr>
          </a:lstStyle>
          <a:p>
            <a:pPr lvl="0"/>
            <a:r>
              <a:rPr lang="en-US" dirty="0"/>
              <a:t>Text-only content</a:t>
            </a:r>
          </a:p>
        </p:txBody>
      </p:sp>
    </p:spTree>
    <p:extLst>
      <p:ext uri="{BB962C8B-B14F-4D97-AF65-F5344CB8AC3E}">
        <p14:creationId xmlns:p14="http://schemas.microsoft.com/office/powerpoint/2010/main" val="400939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1200" smtClean="0">
                <a:solidFill>
                  <a:schemeClr val="tx1"/>
                </a:solidFill>
                <a:cs typeface="Arial" charset="0"/>
              </a:rPr>
              <a:pPr algn="r">
                <a:defRPr/>
              </a:pPr>
              <a:t>‹#›</a:t>
            </a:fld>
            <a:endParaRPr lang="en-US" sz="1200" dirty="0">
              <a:solidFill>
                <a:schemeClr val="tx1"/>
              </a:solidFill>
              <a:cs typeface="Arial" charset="0"/>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122125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with tabl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1200" smtClean="0">
                <a:solidFill>
                  <a:schemeClr val="tx1"/>
                </a:solidFill>
                <a:cs typeface="Arial" charset="0"/>
              </a:rPr>
              <a:pPr algn="r">
                <a:defRPr/>
              </a:pPr>
              <a:t>‹#›</a:t>
            </a:fld>
            <a:endParaRPr lang="en-US" sz="1200" dirty="0">
              <a:solidFill>
                <a:schemeClr val="tx1"/>
              </a:solidFill>
              <a:cs typeface="Arial" charset="0"/>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table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173721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TC">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a:defRPr/>
            </a:pPr>
            <a:fld id="{9EF81B78-AD51-421F-8D8B-5E603864CF1F}" type="slidenum">
              <a:rPr lang="en-US" sz="1200" smtClean="0">
                <a:solidFill>
                  <a:schemeClr val="tx1"/>
                </a:solidFill>
                <a:cs typeface="Arial" charset="0"/>
              </a:rPr>
              <a:pPr algn="r">
                <a:defRPr/>
              </a:pPr>
              <a:t>‹#›</a:t>
            </a:fld>
            <a:endParaRPr lang="en-US" sz="1200" dirty="0">
              <a:solidFill>
                <a:schemeClr val="tx1"/>
              </a:solidFill>
              <a:cs typeface="Arial" charset="0"/>
            </a:endParaRPr>
          </a:p>
        </p:txBody>
      </p:sp>
      <p:sp>
        <p:nvSpPr>
          <p:cNvPr id="16" name="Title 4"/>
          <p:cNvSpPr>
            <a:spLocks noGrp="1"/>
          </p:cNvSpPr>
          <p:nvPr>
            <p:ph type="title"/>
          </p:nvPr>
        </p:nvSpPr>
        <p:spPr>
          <a:xfrm>
            <a:off x="203201" y="0"/>
            <a:ext cx="119888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15" name="Text Placeholder 8"/>
          <p:cNvSpPr>
            <a:spLocks noGrp="1"/>
          </p:cNvSpPr>
          <p:nvPr>
            <p:ph type="body" sz="quarter" idx="11" hasCustomPrompt="1"/>
          </p:nvPr>
        </p:nvSpPr>
        <p:spPr>
          <a:xfrm>
            <a:off x="203200" y="838200"/>
            <a:ext cx="11785600" cy="5638800"/>
          </a:xfrm>
          <a:prstGeom prst="rect">
            <a:avLst/>
          </a:prstGeom>
        </p:spPr>
        <p:txBody>
          <a:bodyPr/>
          <a:lstStyle>
            <a:lvl1pPr marL="0" indent="0">
              <a:spcBef>
                <a:spcPts val="600"/>
              </a:spcBef>
              <a:defRPr sz="2200" i="0" baseline="0"/>
            </a:lvl1pPr>
          </a:lstStyle>
          <a:p>
            <a:pPr lvl="0"/>
            <a:r>
              <a:rPr lang="en-US" dirty="0"/>
              <a:t>MTC content</a:t>
            </a:r>
          </a:p>
        </p:txBody>
      </p:sp>
    </p:spTree>
    <p:extLst>
      <p:ext uri="{BB962C8B-B14F-4D97-AF65-F5344CB8AC3E}">
        <p14:creationId xmlns:p14="http://schemas.microsoft.com/office/powerpoint/2010/main" val="213123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9EF81B78-AD51-421F-8D8B-5E603864CF1F}"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683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9EF81B78-AD51-421F-8D8B-5E603864CF1F}"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119966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9EF81B78-AD51-421F-8D8B-5E603864CF1F}"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414097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ext with figure">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1182351" y="6630988"/>
            <a:ext cx="1016000" cy="228600"/>
          </a:xfrm>
          <a:prstGeom prst="rect">
            <a:avLst/>
          </a:prstGeom>
          <a:solidFill>
            <a:schemeClr val="bg1"/>
          </a:solidFill>
          <a:ln w="9525">
            <a:noFill/>
            <a:miter lim="800000"/>
            <a:headEnd/>
            <a:tailEnd/>
          </a:ln>
          <a:effectLst/>
        </p:spPr>
        <p:txBody>
          <a:bodyPr anchor="ctr" anchorCtr="1"/>
          <a:lstStyle/>
          <a:p>
            <a:pPr algn="r" fontAlgn="auto">
              <a:spcBef>
                <a:spcPts val="0"/>
              </a:spcBef>
              <a:spcAft>
                <a:spcPts val="0"/>
              </a:spcAft>
              <a:defRPr/>
            </a:pPr>
            <a:fld id="{9EF81B78-AD51-421F-8D8B-5E603864CF1F}" type="slidenum">
              <a:rPr lang="en-US" sz="1200" smtClean="0">
                <a:solidFill>
                  <a:schemeClr val="tx1"/>
                </a:solidFill>
                <a:cs typeface="+mn-cs"/>
              </a:rPr>
              <a:pPr algn="r" fontAlgn="auto">
                <a:spcBef>
                  <a:spcPts val="0"/>
                </a:spcBef>
                <a:spcAft>
                  <a:spcPts val="0"/>
                </a:spcAft>
                <a:defRPr/>
              </a:pPr>
              <a:t>‹#›</a:t>
            </a:fld>
            <a:endParaRPr lang="en-US" sz="1200" dirty="0">
              <a:solidFill>
                <a:schemeClr val="tx1"/>
              </a:solidFill>
              <a:cs typeface="+mn-cs"/>
            </a:endParaRPr>
          </a:p>
        </p:txBody>
      </p:sp>
      <p:sp>
        <p:nvSpPr>
          <p:cNvPr id="10" name="Title 4"/>
          <p:cNvSpPr>
            <a:spLocks noGrp="1"/>
          </p:cNvSpPr>
          <p:nvPr>
            <p:ph type="title"/>
          </p:nvPr>
        </p:nvSpPr>
        <p:spPr>
          <a:xfrm>
            <a:off x="0" y="0"/>
            <a:ext cx="12192000" cy="640080"/>
          </a:xfrm>
          <a:prstGeom prst="rect">
            <a:avLst/>
          </a:prstGeom>
        </p:spPr>
        <p:txBody>
          <a:bodyPr/>
          <a:lstStyle>
            <a:lvl1pPr>
              <a:defRPr sz="3200" b="0">
                <a:solidFill>
                  <a:schemeClr val="accent2">
                    <a:lumMod val="75000"/>
                  </a:schemeClr>
                </a:solidFill>
                <a:latin typeface="+mn-lt"/>
              </a:defRPr>
            </a:lvl1pPr>
          </a:lstStyle>
          <a:p>
            <a:r>
              <a:rPr lang="en-US" dirty="0"/>
              <a:t>Click to edit Master title style</a:t>
            </a:r>
          </a:p>
        </p:txBody>
      </p:sp>
      <p:sp>
        <p:nvSpPr>
          <p:cNvPr id="9" name="Text Placeholder 8"/>
          <p:cNvSpPr>
            <a:spLocks noGrp="1"/>
          </p:cNvSpPr>
          <p:nvPr>
            <p:ph type="body" sz="quarter" idx="11" hasCustomPrompt="1"/>
          </p:nvPr>
        </p:nvSpPr>
        <p:spPr>
          <a:xfrm>
            <a:off x="203200" y="838200"/>
            <a:ext cx="5283200" cy="5638800"/>
          </a:xfrm>
          <a:prstGeom prst="rect">
            <a:avLst/>
          </a:prstGeom>
        </p:spPr>
        <p:txBody>
          <a:bodyPr/>
          <a:lstStyle>
            <a:lvl1pPr marL="0" indent="0">
              <a:spcBef>
                <a:spcPts val="600"/>
              </a:spcBef>
              <a:defRPr sz="2200" i="0" baseline="0"/>
            </a:lvl1pPr>
          </a:lstStyle>
          <a:p>
            <a:pPr lvl="0"/>
            <a:r>
              <a:rPr lang="en-US" dirty="0"/>
              <a:t>Text with figure content</a:t>
            </a:r>
          </a:p>
        </p:txBody>
      </p:sp>
      <p:sp>
        <p:nvSpPr>
          <p:cNvPr id="5" name="Text Placeholder 4"/>
          <p:cNvSpPr>
            <a:spLocks noGrp="1"/>
          </p:cNvSpPr>
          <p:nvPr>
            <p:ph type="body" sz="quarter" idx="12" hasCustomPrompt="1"/>
          </p:nvPr>
        </p:nvSpPr>
        <p:spPr>
          <a:xfrm>
            <a:off x="7823201" y="5562601"/>
            <a:ext cx="3054351" cy="449263"/>
          </a:xfrm>
          <a:prstGeom prst="rect">
            <a:avLst/>
          </a:prstGeom>
        </p:spPr>
        <p:txBody>
          <a:bodyPr/>
          <a:lstStyle>
            <a:lvl1pPr marL="0" indent="0">
              <a:spcBef>
                <a:spcPts val="600"/>
              </a:spcBef>
              <a:defRPr sz="1600" i="0"/>
            </a:lvl1pPr>
          </a:lstStyle>
          <a:p>
            <a:pPr lvl="0"/>
            <a:r>
              <a:rPr lang="en-US" dirty="0"/>
              <a:t>Caption</a:t>
            </a:r>
          </a:p>
        </p:txBody>
      </p:sp>
    </p:spTree>
    <p:extLst>
      <p:ext uri="{BB962C8B-B14F-4D97-AF65-F5344CB8AC3E}">
        <p14:creationId xmlns:p14="http://schemas.microsoft.com/office/powerpoint/2010/main" val="208209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2445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Lst>
  <p:hf hdr="0" ftr="0" dt="0"/>
  <p:txStyles>
    <p:titleStyle>
      <a:lvl1pPr algn="l" rtl="0" eaLnBrk="0" fontAlgn="base" hangingPunct="0">
        <a:spcBef>
          <a:spcPct val="0"/>
        </a:spcBef>
        <a:spcAft>
          <a:spcPct val="0"/>
        </a:spcAft>
        <a:defRPr sz="2400" b="1">
          <a:solidFill>
            <a:srgbClr val="194F8B"/>
          </a:solidFill>
          <a:latin typeface="+mj-lt"/>
          <a:ea typeface="+mj-ea"/>
          <a:cs typeface="+mj-cs"/>
        </a:defRPr>
      </a:lvl1pPr>
      <a:lvl2pPr algn="l" rtl="0" eaLnBrk="0" fontAlgn="base" hangingPunct="0">
        <a:spcBef>
          <a:spcPct val="0"/>
        </a:spcBef>
        <a:spcAft>
          <a:spcPct val="0"/>
        </a:spcAft>
        <a:defRPr sz="2400" b="1">
          <a:solidFill>
            <a:srgbClr val="194F8B"/>
          </a:solidFill>
          <a:latin typeface="Arial" charset="0"/>
        </a:defRPr>
      </a:lvl2pPr>
      <a:lvl3pPr algn="l" rtl="0" eaLnBrk="0" fontAlgn="base" hangingPunct="0">
        <a:spcBef>
          <a:spcPct val="0"/>
        </a:spcBef>
        <a:spcAft>
          <a:spcPct val="0"/>
        </a:spcAft>
        <a:defRPr sz="2400" b="1">
          <a:solidFill>
            <a:srgbClr val="194F8B"/>
          </a:solidFill>
          <a:latin typeface="Arial" charset="0"/>
        </a:defRPr>
      </a:lvl3pPr>
      <a:lvl4pPr algn="l" rtl="0" eaLnBrk="0" fontAlgn="base" hangingPunct="0">
        <a:spcBef>
          <a:spcPct val="0"/>
        </a:spcBef>
        <a:spcAft>
          <a:spcPct val="0"/>
        </a:spcAft>
        <a:defRPr sz="2400" b="1">
          <a:solidFill>
            <a:srgbClr val="194F8B"/>
          </a:solidFill>
          <a:latin typeface="Arial" charset="0"/>
        </a:defRPr>
      </a:lvl4pPr>
      <a:lvl5pPr algn="l" rtl="0" eaLnBrk="0" fontAlgn="base" hangingPunct="0">
        <a:spcBef>
          <a:spcPct val="0"/>
        </a:spcBef>
        <a:spcAft>
          <a:spcPct val="0"/>
        </a:spcAft>
        <a:defRPr sz="2400" b="1">
          <a:solidFill>
            <a:srgbClr val="194F8B"/>
          </a:solidFill>
          <a:latin typeface="Arial" charset="0"/>
        </a:defRPr>
      </a:lvl5pPr>
      <a:lvl6pPr marL="457200" algn="l" rtl="0" fontAlgn="base">
        <a:spcBef>
          <a:spcPct val="0"/>
        </a:spcBef>
        <a:spcAft>
          <a:spcPct val="0"/>
        </a:spcAft>
        <a:defRPr sz="2400" b="1">
          <a:solidFill>
            <a:srgbClr val="194F8B"/>
          </a:solidFill>
          <a:latin typeface="Arial" charset="0"/>
        </a:defRPr>
      </a:lvl6pPr>
      <a:lvl7pPr marL="914400" algn="l" rtl="0" fontAlgn="base">
        <a:spcBef>
          <a:spcPct val="0"/>
        </a:spcBef>
        <a:spcAft>
          <a:spcPct val="0"/>
        </a:spcAft>
        <a:defRPr sz="2400" b="1">
          <a:solidFill>
            <a:srgbClr val="194F8B"/>
          </a:solidFill>
          <a:latin typeface="Arial" charset="0"/>
        </a:defRPr>
      </a:lvl7pPr>
      <a:lvl8pPr marL="1371600" algn="l" rtl="0" fontAlgn="base">
        <a:spcBef>
          <a:spcPct val="0"/>
        </a:spcBef>
        <a:spcAft>
          <a:spcPct val="0"/>
        </a:spcAft>
        <a:defRPr sz="2400" b="1">
          <a:solidFill>
            <a:srgbClr val="194F8B"/>
          </a:solidFill>
          <a:latin typeface="Arial" charset="0"/>
        </a:defRPr>
      </a:lvl8pPr>
      <a:lvl9pPr marL="1828800" algn="l" rtl="0" fontAlgn="base">
        <a:spcBef>
          <a:spcPct val="0"/>
        </a:spcBef>
        <a:spcAft>
          <a:spcPct val="0"/>
        </a:spcAft>
        <a:defRPr sz="2400" b="1">
          <a:solidFill>
            <a:srgbClr val="194F8B"/>
          </a:solidFill>
          <a:latin typeface="Arial" charset="0"/>
        </a:defRPr>
      </a:lvl9pPr>
    </p:titleStyle>
    <p:bodyStyle>
      <a:lvl1pPr marL="342900" indent="-342900" algn="l" rtl="0" eaLnBrk="0" fontAlgn="base" hangingPunct="0">
        <a:spcBef>
          <a:spcPct val="20000"/>
        </a:spcBef>
        <a:spcAft>
          <a:spcPct val="0"/>
        </a:spcAft>
        <a:defRPr sz="2000" i="1">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slideLayout" Target="../slideLayouts/slideLayout6.xml"/><Relationship Id="rId7" Type="http://schemas.openxmlformats.org/officeDocument/2006/relationships/oleObject" Target="../embeddings/oleObject4.bin"/><Relationship Id="rId12" Type="http://schemas.openxmlformats.org/officeDocument/2006/relationships/image" Target="../media/image16.png"/><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image" Target="../media/image15.png"/><Relationship Id="rId5" Type="http://schemas.openxmlformats.org/officeDocument/2006/relationships/oleObject" Target="../embeddings/oleObject3.bin"/><Relationship Id="rId10" Type="http://schemas.openxmlformats.org/officeDocument/2006/relationships/image" Target="../media/image14.png"/><Relationship Id="rId4" Type="http://schemas.openxmlformats.org/officeDocument/2006/relationships/notesSlide" Target="../notesSlides/notesSlide11.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15.png"/><Relationship Id="rId3" Type="http://schemas.openxmlformats.org/officeDocument/2006/relationships/slideLayout" Target="../slideLayouts/slideLayout7.xml"/><Relationship Id="rId7" Type="http://schemas.openxmlformats.org/officeDocument/2006/relationships/oleObject" Target="../embeddings/oleObject6.bin"/><Relationship Id="rId12" Type="http://schemas.openxmlformats.org/officeDocument/2006/relationships/image" Target="../media/image14.png"/><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image" Target="../media/image13.png"/><Relationship Id="rId5" Type="http://schemas.openxmlformats.org/officeDocument/2006/relationships/oleObject" Target="../embeddings/oleObject5.bin"/><Relationship Id="rId10" Type="http://schemas.openxmlformats.org/officeDocument/2006/relationships/image" Target="../media/image19.wmf"/><Relationship Id="rId4" Type="http://schemas.openxmlformats.org/officeDocument/2006/relationships/notesSlide" Target="../notesSlides/notesSlide12.xml"/><Relationship Id="rId9" Type="http://schemas.openxmlformats.org/officeDocument/2006/relationships/oleObject" Target="../embeddings/oleObject7.bin"/><Relationship Id="rId1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3.png"/><Relationship Id="rId3" Type="http://schemas.openxmlformats.org/officeDocument/2006/relationships/slideLayout" Target="../slideLayouts/slideLayout8.xml"/><Relationship Id="rId7" Type="http://schemas.openxmlformats.org/officeDocument/2006/relationships/oleObject" Target="../embeddings/oleObject9.bin"/><Relationship Id="rId12" Type="http://schemas.openxmlformats.org/officeDocument/2006/relationships/image" Target="../media/image15.png"/><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image" Target="../media/image22.png"/><Relationship Id="rId5" Type="http://schemas.openxmlformats.org/officeDocument/2006/relationships/oleObject" Target="../embeddings/oleObject8.bin"/><Relationship Id="rId15" Type="http://schemas.openxmlformats.org/officeDocument/2006/relationships/image" Target="../media/image16.png"/><Relationship Id="rId10" Type="http://schemas.openxmlformats.org/officeDocument/2006/relationships/image" Target="../media/image14.png"/><Relationship Id="rId4" Type="http://schemas.openxmlformats.org/officeDocument/2006/relationships/notesSlide" Target="../notesSlides/notesSlide13.xml"/><Relationship Id="rId9" Type="http://schemas.openxmlformats.org/officeDocument/2006/relationships/image" Target="../media/image13.png"/><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notesSlide" Target="../notesSlides/notesSlide16.xml"/><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slideLayout" Target="../slideLayouts/slideLayout9.xml"/><Relationship Id="rId1" Type="http://schemas.openxmlformats.org/officeDocument/2006/relationships/tags" Target="../tags/tag1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0595" y="2153594"/>
            <a:ext cx="4337012" cy="1485988"/>
          </a:xfrm>
        </p:spPr>
        <p:txBody>
          <a:bodyPr>
            <a:noAutofit/>
          </a:bodyPr>
          <a:lstStyle/>
          <a:p>
            <a:r>
              <a:rPr lang="en-US" sz="3200" dirty="0">
                <a:solidFill>
                  <a:schemeClr val="tx1"/>
                </a:solidFill>
              </a:rPr>
              <a:t>Econ 200 </a:t>
            </a:r>
            <a:br>
              <a:rPr lang="en-US" sz="3200" dirty="0">
                <a:solidFill>
                  <a:schemeClr val="tx1"/>
                </a:solidFill>
              </a:rPr>
            </a:br>
            <a:r>
              <a:rPr lang="en-US" sz="3200" dirty="0">
                <a:solidFill>
                  <a:schemeClr val="tx1"/>
                </a:solidFill>
              </a:rPr>
              <a:t>Module 2</a:t>
            </a:r>
            <a:br>
              <a:rPr lang="en-US" sz="3200" dirty="0">
                <a:solidFill>
                  <a:schemeClr val="tx1"/>
                </a:solidFill>
              </a:rPr>
            </a:br>
            <a:r>
              <a:rPr lang="en-US" sz="3200" dirty="0">
                <a:solidFill>
                  <a:schemeClr val="tx1"/>
                </a:solidFill>
              </a:rPr>
              <a:t>Lecture 4</a:t>
            </a:r>
          </a:p>
        </p:txBody>
      </p:sp>
    </p:spTree>
    <p:extLst>
      <p:ext uri="{BB962C8B-B14F-4D97-AF65-F5344CB8AC3E}">
        <p14:creationId xmlns:p14="http://schemas.microsoft.com/office/powerpoint/2010/main" val="2328620072"/>
      </p:ext>
    </p:extLst>
  </p:cSld>
  <p:clrMapOvr>
    <a:masterClrMapping/>
  </p:clrMapOvr>
  <mc:AlternateContent xmlns:mc="http://schemas.openxmlformats.org/markup-compatibility/2006" xmlns:p14="http://schemas.microsoft.com/office/powerpoint/2010/main">
    <mc:Choice Requires="p14">
      <p:transition spd="slow" p14:dur="2000" advTm="31944"/>
    </mc:Choice>
    <mc:Fallback xmlns="">
      <p:transition spd="slow" advTm="319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What does this look like in the real world?</a:t>
            </a:r>
          </a:p>
        </p:txBody>
      </p:sp>
      <p:pic>
        <p:nvPicPr>
          <p:cNvPr id="3" name="Picture 2"/>
          <p:cNvPicPr>
            <a:picLocks noChangeAspect="1"/>
          </p:cNvPicPr>
          <p:nvPr/>
        </p:nvPicPr>
        <p:blipFill>
          <a:blip r:embed="rId4"/>
          <a:stretch>
            <a:fillRect/>
          </a:stretch>
        </p:blipFill>
        <p:spPr>
          <a:xfrm>
            <a:off x="822183" y="751438"/>
            <a:ext cx="8964614" cy="5656571"/>
          </a:xfrm>
          <a:prstGeom prst="rect">
            <a:avLst/>
          </a:prstGeom>
        </p:spPr>
      </p:pic>
    </p:spTree>
    <p:custDataLst>
      <p:tags r:id="rId1"/>
    </p:custDataLst>
    <p:extLst>
      <p:ext uri="{BB962C8B-B14F-4D97-AF65-F5344CB8AC3E}">
        <p14:creationId xmlns:p14="http://schemas.microsoft.com/office/powerpoint/2010/main" val="423949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Elasticity of Demand</a:t>
            </a:r>
          </a:p>
        </p:txBody>
      </p:sp>
      <p:graphicFrame>
        <p:nvGraphicFramePr>
          <p:cNvPr id="6" name="Object 5"/>
          <p:cNvGraphicFramePr>
            <a:graphicFrameLocks noChangeAspect="1"/>
          </p:cNvGraphicFramePr>
          <p:nvPr>
            <p:extLst>
              <p:ext uri="{D42A27DB-BD31-4B8C-83A1-F6EECF244321}">
                <p14:modId xmlns:p14="http://schemas.microsoft.com/office/powerpoint/2010/main" val="1802386856"/>
              </p:ext>
            </p:extLst>
          </p:nvPr>
        </p:nvGraphicFramePr>
        <p:xfrm>
          <a:off x="1676399" y="1381746"/>
          <a:ext cx="7248525" cy="714375"/>
        </p:xfrm>
        <a:graphic>
          <a:graphicData uri="http://schemas.openxmlformats.org/presentationml/2006/ole">
            <mc:AlternateContent xmlns:mc="http://schemas.openxmlformats.org/markup-compatibility/2006">
              <mc:Choice xmlns:v="urn:schemas-microsoft-com:vml" Requires="v">
                <p:oleObj spid="_x0000_s4141" name="Equation" r:id="rId5" imgW="4254500" imgH="419100" progId="Equation.3">
                  <p:embed/>
                </p:oleObj>
              </mc:Choice>
              <mc:Fallback>
                <p:oleObj name="Equation" r:id="rId5" imgW="42545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399" y="1381746"/>
                        <a:ext cx="72485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2"/>
          <p:cNvSpPr txBox="1">
            <a:spLocks/>
          </p:cNvSpPr>
          <p:nvPr/>
        </p:nvSpPr>
        <p:spPr>
          <a:xfrm>
            <a:off x="881062" y="2643026"/>
            <a:ext cx="8839200" cy="2667000"/>
          </a:xfrm>
          <a:prstGeom prst="rect">
            <a:avLst/>
          </a:prstGeom>
        </p:spPr>
        <p:txBody>
          <a:bodyPr/>
          <a:lstStyle>
            <a:lvl1pPr marL="0" indent="0" algn="l" rtl="0" eaLnBrk="0" fontAlgn="base" hangingPunct="0">
              <a:spcBef>
                <a:spcPts val="600"/>
              </a:spcBef>
              <a:spcAft>
                <a:spcPct val="0"/>
              </a:spcAft>
              <a:defRPr sz="2200" i="0" baseline="0">
                <a:solidFill>
                  <a:schemeClr val="tx1"/>
                </a:solidFill>
                <a:latin typeface="+mn-lt"/>
                <a:ea typeface="+mn-ea"/>
                <a:cs typeface="+mn-cs"/>
              </a:defRPr>
            </a:lvl1pPr>
            <a:lvl2pPr marL="742950" indent="-285750" algn="l" rtl="0" eaLnBrk="0" fontAlgn="base" hangingPunct="0">
              <a:spcBef>
                <a:spcPct val="20000"/>
              </a:spcBef>
              <a:spcAft>
                <a:spcPct val="0"/>
              </a:spcAft>
              <a:defRPr i="1">
                <a:solidFill>
                  <a:schemeClr val="tx1"/>
                </a:solidFill>
                <a:latin typeface="+mn-lt"/>
              </a:defRPr>
            </a:lvl2pPr>
            <a:lvl3pPr marL="1143000" indent="-228600" algn="l" rtl="0" eaLnBrk="0" fontAlgn="base" hangingPunct="0">
              <a:spcBef>
                <a:spcPct val="20000"/>
              </a:spcBef>
              <a:spcAft>
                <a:spcPct val="0"/>
              </a:spcAft>
              <a:defRPr sz="1600" i="1">
                <a:solidFill>
                  <a:schemeClr val="tx1"/>
                </a:solidFill>
                <a:latin typeface="+mn-lt"/>
              </a:defRPr>
            </a:lvl3pPr>
            <a:lvl4pPr marL="1600200" indent="-228600" algn="l" rtl="0" eaLnBrk="0" fontAlgn="base" hangingPunct="0">
              <a:spcBef>
                <a:spcPct val="20000"/>
              </a:spcBef>
              <a:spcAft>
                <a:spcPct val="0"/>
              </a:spcAft>
              <a:defRPr sz="1600">
                <a:solidFill>
                  <a:schemeClr val="tx1"/>
                </a:solidFill>
                <a:latin typeface="+mn-lt"/>
              </a:defRPr>
            </a:lvl4pPr>
            <a:lvl5pPr marL="2057400" indent="-228600" algn="l" rtl="0" eaLnBrk="0" fontAlgn="base" hangingPunct="0">
              <a:spcBef>
                <a:spcPct val="20000"/>
              </a:spcBef>
              <a:spcAft>
                <a:spcPct val="0"/>
              </a:spcAft>
              <a:defRPr sz="1600">
                <a:solidFill>
                  <a:schemeClr val="tx1"/>
                </a:solidFill>
                <a:latin typeface="+mn-lt"/>
              </a:defRPr>
            </a:lvl5pPr>
            <a:lvl6pPr marL="2514600" indent="-228600" algn="l" rtl="0" fontAlgn="base">
              <a:spcBef>
                <a:spcPct val="20000"/>
              </a:spcBef>
              <a:spcAft>
                <a:spcPct val="0"/>
              </a:spcAft>
              <a:defRPr sz="1600">
                <a:solidFill>
                  <a:schemeClr val="tx1"/>
                </a:solidFill>
                <a:latin typeface="+mn-lt"/>
              </a:defRPr>
            </a:lvl6pPr>
            <a:lvl7pPr marL="2971800" indent="-228600" algn="l" rtl="0" fontAlgn="base">
              <a:spcBef>
                <a:spcPct val="20000"/>
              </a:spcBef>
              <a:spcAft>
                <a:spcPct val="0"/>
              </a:spcAft>
              <a:defRPr sz="1600">
                <a:solidFill>
                  <a:schemeClr val="tx1"/>
                </a:solidFill>
                <a:latin typeface="+mn-lt"/>
              </a:defRPr>
            </a:lvl7pPr>
            <a:lvl8pPr marL="3429000" indent="-228600" algn="l" rtl="0" fontAlgn="base">
              <a:spcBef>
                <a:spcPct val="20000"/>
              </a:spcBef>
              <a:spcAft>
                <a:spcPct val="0"/>
              </a:spcAft>
              <a:defRPr sz="1600">
                <a:solidFill>
                  <a:schemeClr val="tx1"/>
                </a:solidFill>
                <a:latin typeface="+mn-lt"/>
              </a:defRPr>
            </a:lvl8pPr>
            <a:lvl9pPr marL="3886200" indent="-228600" algn="l" rtl="0" fontAlgn="base">
              <a:spcBef>
                <a:spcPct val="20000"/>
              </a:spcBef>
              <a:spcAft>
                <a:spcPct val="0"/>
              </a:spcAft>
              <a:defRPr sz="1600">
                <a:solidFill>
                  <a:schemeClr val="tx1"/>
                </a:solidFill>
                <a:latin typeface="+mn-lt"/>
              </a:defRPr>
            </a:lvl9pPr>
          </a:lstStyle>
          <a:p>
            <a:pPr>
              <a:spcBef>
                <a:spcPct val="20000"/>
              </a:spcBef>
              <a:defRPr/>
            </a:pPr>
            <a:endParaRPr lang="en-US" kern="0" dirty="0"/>
          </a:p>
          <a:p>
            <a:pPr>
              <a:spcBef>
                <a:spcPct val="20000"/>
              </a:spcBef>
              <a:defRPr/>
            </a:pPr>
            <a:r>
              <a:rPr lang="en-US" kern="0" dirty="0"/>
              <a:t>The price elasticity of demand is a negative number.</a:t>
            </a:r>
          </a:p>
          <a:p>
            <a:pPr>
              <a:spcBef>
                <a:spcPct val="20000"/>
              </a:spcBef>
              <a:defRPr/>
            </a:pPr>
            <a:endParaRPr lang="en-US" kern="0" dirty="0"/>
          </a:p>
          <a:p>
            <a:pPr>
              <a:spcBef>
                <a:spcPct val="20000"/>
              </a:spcBef>
              <a:defRPr/>
            </a:pPr>
            <a:r>
              <a:rPr lang="en-US" kern="0" dirty="0"/>
              <a:t>More negative elasticities are called “larger” or “higher” or “more elastic” (think absolute value here).</a:t>
            </a:r>
          </a:p>
          <a:p>
            <a:endParaRPr lang="en-US" kern="0" dirty="0"/>
          </a:p>
        </p:txBody>
      </p:sp>
    </p:spTree>
    <p:custDataLst>
      <p:tags r:id="rId2"/>
    </p:custDataLst>
    <p:extLst>
      <p:ext uri="{BB962C8B-B14F-4D97-AF65-F5344CB8AC3E}">
        <p14:creationId xmlns:p14="http://schemas.microsoft.com/office/powerpoint/2010/main" val="36877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Elasticity of Demand Terminology</a:t>
            </a:r>
          </a:p>
        </p:txBody>
      </p:sp>
      <p:sp>
        <p:nvSpPr>
          <p:cNvPr id="4" name="Text Placeholder 2"/>
          <p:cNvSpPr>
            <a:spLocks noGrp="1"/>
          </p:cNvSpPr>
          <p:nvPr>
            <p:ph type="body" sz="quarter" idx="11"/>
          </p:nvPr>
        </p:nvSpPr>
        <p:spPr>
          <a:xfrm>
            <a:off x="571877" y="802740"/>
            <a:ext cx="8839200" cy="5638800"/>
          </a:xfrm>
        </p:spPr>
        <p:txBody>
          <a:bodyPr/>
          <a:lstStyle/>
          <a:p>
            <a:pPr>
              <a:spcBef>
                <a:spcPct val="20000"/>
              </a:spcBef>
              <a:defRPr/>
            </a:pPr>
            <a:r>
              <a:rPr lang="en-US" dirty="0"/>
              <a:t>A “large” value for the price elasticity of demand means that quantity demanded changes a lot in response to a price change (like D1).</a:t>
            </a:r>
          </a:p>
          <a:p>
            <a:pPr>
              <a:spcBef>
                <a:spcPct val="20000"/>
              </a:spcBef>
              <a:defRPr/>
            </a:pPr>
            <a:endParaRPr lang="en-US" dirty="0"/>
          </a:p>
          <a:p>
            <a:pPr>
              <a:spcBef>
                <a:spcPct val="20000"/>
              </a:spcBef>
              <a:defRPr/>
            </a:pPr>
            <a:r>
              <a:rPr lang="en-US" dirty="0"/>
              <a:t>A smaller value means consumers are less responsive (like D2).</a:t>
            </a:r>
          </a:p>
          <a:p>
            <a:pPr>
              <a:spcBef>
                <a:spcPct val="20000"/>
              </a:spcBef>
              <a:defRPr/>
            </a:pPr>
            <a:endParaRPr lang="en-US" dirty="0"/>
          </a:p>
          <a:p>
            <a:pPr>
              <a:spcBef>
                <a:spcPct val="20000"/>
              </a:spcBef>
              <a:defRPr/>
            </a:pPr>
            <a:endParaRPr lang="en-US" dirty="0"/>
          </a:p>
          <a:p>
            <a:pPr>
              <a:spcBef>
                <a:spcPct val="20000"/>
              </a:spcBef>
              <a:defRPr/>
            </a:pPr>
            <a:r>
              <a:rPr lang="en-US" b="1" i="1" dirty="0"/>
              <a:t>-Price</a:t>
            </a:r>
            <a:r>
              <a:rPr lang="en-US" dirty="0"/>
              <a:t> </a:t>
            </a:r>
            <a:r>
              <a:rPr lang="en-US" b="1" i="1" dirty="0"/>
              <a:t>Elastic: </a:t>
            </a:r>
            <a:r>
              <a:rPr lang="en-US" dirty="0"/>
              <a:t>If</a:t>
            </a:r>
            <a:r>
              <a:rPr lang="en-US" b="1" i="1" dirty="0"/>
              <a:t> </a:t>
            </a:r>
            <a:r>
              <a:rPr lang="en-US" dirty="0"/>
              <a:t>price elasticity of demand is larger (in absolute value) than 1.</a:t>
            </a:r>
          </a:p>
          <a:p>
            <a:pPr>
              <a:spcBef>
                <a:spcPct val="20000"/>
              </a:spcBef>
              <a:defRPr/>
            </a:pPr>
            <a:endParaRPr lang="en-US" dirty="0"/>
          </a:p>
          <a:p>
            <a:pPr>
              <a:spcBef>
                <a:spcPct val="20000"/>
              </a:spcBef>
              <a:defRPr/>
            </a:pPr>
            <a:endParaRPr lang="en-US" dirty="0"/>
          </a:p>
          <a:p>
            <a:pPr>
              <a:spcBef>
                <a:spcPct val="20000"/>
              </a:spcBef>
              <a:defRPr/>
            </a:pPr>
            <a:r>
              <a:rPr lang="en-US" b="1" i="1" dirty="0"/>
              <a:t>-Price Inelastic:</a:t>
            </a:r>
            <a:r>
              <a:rPr lang="en-US" dirty="0"/>
              <a:t> If price elasticity of demand is smaller (in absolute value) than 1.</a:t>
            </a:r>
          </a:p>
          <a:p>
            <a:pPr>
              <a:spcBef>
                <a:spcPct val="20000"/>
              </a:spcBef>
              <a:defRPr/>
            </a:pPr>
            <a:endParaRPr lang="en-US" dirty="0"/>
          </a:p>
        </p:txBody>
      </p:sp>
    </p:spTree>
    <p:custDataLst>
      <p:tags r:id="rId1"/>
    </p:custDataLst>
    <p:extLst>
      <p:ext uri="{BB962C8B-B14F-4D97-AF65-F5344CB8AC3E}">
        <p14:creationId xmlns:p14="http://schemas.microsoft.com/office/powerpoint/2010/main" val="242909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Percentage Changes and the Midpoint Formula</a:t>
            </a:r>
          </a:p>
        </p:txBody>
      </p:sp>
      <p:sp>
        <p:nvSpPr>
          <p:cNvPr id="6" name="Text Placeholder 2"/>
          <p:cNvSpPr>
            <a:spLocks noGrp="1"/>
          </p:cNvSpPr>
          <p:nvPr>
            <p:ph type="body" sz="quarter" idx="11"/>
          </p:nvPr>
        </p:nvSpPr>
        <p:spPr>
          <a:xfrm>
            <a:off x="752947" y="1258185"/>
            <a:ext cx="8839200" cy="4158049"/>
          </a:xfrm>
        </p:spPr>
        <p:txBody>
          <a:bodyPr/>
          <a:lstStyle/>
          <a:p>
            <a:pPr>
              <a:spcBef>
                <a:spcPct val="20000"/>
              </a:spcBef>
            </a:pPr>
            <a:r>
              <a:rPr lang="en-US" dirty="0"/>
              <a:t>Percentage changes have the unfortunate characteristic that the percentage change from </a:t>
            </a:r>
            <a:r>
              <a:rPr lang="en-US" i="1" dirty="0"/>
              <a:t>A</a:t>
            </a:r>
            <a:r>
              <a:rPr lang="en-US" dirty="0"/>
              <a:t> to </a:t>
            </a:r>
            <a:r>
              <a:rPr lang="en-US" i="1" dirty="0"/>
              <a:t>B</a:t>
            </a:r>
            <a:r>
              <a:rPr lang="en-US" dirty="0"/>
              <a:t> is not the negative of the percentage change from </a:t>
            </a:r>
            <a:r>
              <a:rPr lang="en-US" i="1" dirty="0"/>
              <a:t>B</a:t>
            </a:r>
            <a:r>
              <a:rPr lang="en-US" dirty="0"/>
              <a:t> to </a:t>
            </a:r>
            <a:r>
              <a:rPr lang="en-US" i="1" dirty="0"/>
              <a:t>A</a:t>
            </a:r>
            <a:r>
              <a:rPr lang="en-US" dirty="0"/>
              <a:t>.</a:t>
            </a:r>
          </a:p>
          <a:p>
            <a:pPr>
              <a:spcBef>
                <a:spcPct val="20000"/>
              </a:spcBef>
            </a:pPr>
            <a:endParaRPr lang="en-US" dirty="0"/>
          </a:p>
          <a:p>
            <a:pPr>
              <a:spcBef>
                <a:spcPct val="20000"/>
              </a:spcBef>
            </a:pPr>
            <a:r>
              <a:rPr lang="en-US" dirty="0"/>
              <a:t>This would mean the elasticity from </a:t>
            </a:r>
            <a:r>
              <a:rPr lang="en-US" i="1" dirty="0"/>
              <a:t>A</a:t>
            </a:r>
            <a:r>
              <a:rPr lang="en-US" dirty="0"/>
              <a:t> to </a:t>
            </a:r>
            <a:r>
              <a:rPr lang="en-US" i="1" dirty="0"/>
              <a:t>B</a:t>
            </a:r>
            <a:r>
              <a:rPr lang="en-US" dirty="0"/>
              <a:t> was different from the elasticity from </a:t>
            </a:r>
            <a:r>
              <a:rPr lang="en-US" i="1" dirty="0"/>
              <a:t>B</a:t>
            </a:r>
            <a:r>
              <a:rPr lang="en-US" dirty="0"/>
              <a:t> to </a:t>
            </a:r>
            <a:r>
              <a:rPr lang="en-US" i="1" dirty="0"/>
              <a:t>A</a:t>
            </a:r>
            <a:r>
              <a:rPr lang="en-US" dirty="0"/>
              <a:t>, an undesirable characteristic.</a:t>
            </a:r>
          </a:p>
          <a:p>
            <a:pPr>
              <a:spcBef>
                <a:spcPct val="20000"/>
              </a:spcBef>
            </a:pPr>
            <a:endParaRPr lang="en-US" dirty="0"/>
          </a:p>
        </p:txBody>
      </p:sp>
    </p:spTree>
    <p:custDataLst>
      <p:tags r:id="rId1"/>
    </p:custDataLst>
    <p:extLst>
      <p:ext uri="{BB962C8B-B14F-4D97-AF65-F5344CB8AC3E}">
        <p14:creationId xmlns:p14="http://schemas.microsoft.com/office/powerpoint/2010/main" val="299481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Midpoint Formula</a:t>
            </a:r>
          </a:p>
        </p:txBody>
      </p:sp>
      <p:sp>
        <p:nvSpPr>
          <p:cNvPr id="4" name="Text Placeholder 2"/>
          <p:cNvSpPr>
            <a:spLocks noGrp="1"/>
          </p:cNvSpPr>
          <p:nvPr>
            <p:ph type="body" sz="quarter" idx="11"/>
          </p:nvPr>
        </p:nvSpPr>
        <p:spPr>
          <a:xfrm>
            <a:off x="743893" y="1215632"/>
            <a:ext cx="8839200" cy="1981200"/>
          </a:xfrm>
        </p:spPr>
        <p:txBody>
          <a:bodyPr/>
          <a:lstStyle/>
          <a:p>
            <a:pPr>
              <a:spcBef>
                <a:spcPct val="20000"/>
              </a:spcBef>
            </a:pPr>
            <a:r>
              <a:rPr lang="en-US" dirty="0"/>
              <a:t>The midpoint formula avoids the confusion of whether we are going from </a:t>
            </a:r>
            <a:r>
              <a:rPr lang="en-US" i="1" dirty="0"/>
              <a:t>A</a:t>
            </a:r>
            <a:r>
              <a:rPr lang="en-US" dirty="0"/>
              <a:t> to </a:t>
            </a:r>
            <a:r>
              <a:rPr lang="en-US" i="1" dirty="0"/>
              <a:t>B</a:t>
            </a:r>
            <a:r>
              <a:rPr lang="en-US" dirty="0"/>
              <a:t> or from </a:t>
            </a:r>
            <a:r>
              <a:rPr lang="en-US" i="1" dirty="0"/>
              <a:t>B</a:t>
            </a:r>
            <a:r>
              <a:rPr lang="en-US" dirty="0"/>
              <a:t> to </a:t>
            </a:r>
            <a:r>
              <a:rPr lang="en-US" i="1" dirty="0"/>
              <a:t>A</a:t>
            </a:r>
            <a:r>
              <a:rPr lang="en-US" dirty="0"/>
              <a:t>.</a:t>
            </a:r>
          </a:p>
          <a:p>
            <a:pPr>
              <a:spcBef>
                <a:spcPct val="20000"/>
              </a:spcBef>
            </a:pPr>
            <a:endParaRPr lang="en-US" dirty="0"/>
          </a:p>
          <a:p>
            <a:pPr>
              <a:spcBef>
                <a:spcPct val="20000"/>
              </a:spcBef>
            </a:pPr>
            <a:r>
              <a:rPr lang="en-US" dirty="0"/>
              <a:t>Price elasticity of demand becomes:</a:t>
            </a:r>
          </a:p>
        </p:txBody>
      </p:sp>
      <p:graphicFrame>
        <p:nvGraphicFramePr>
          <p:cNvPr id="5" name="Object 4"/>
          <p:cNvGraphicFramePr>
            <a:graphicFrameLocks noChangeAspect="1"/>
          </p:cNvGraphicFramePr>
          <p:nvPr>
            <p:extLst>
              <p:ext uri="{D42A27DB-BD31-4B8C-83A1-F6EECF244321}">
                <p14:modId xmlns:p14="http://schemas.microsoft.com/office/powerpoint/2010/main" val="3011871483"/>
              </p:ext>
            </p:extLst>
          </p:nvPr>
        </p:nvGraphicFramePr>
        <p:xfrm>
          <a:off x="2648509" y="3574408"/>
          <a:ext cx="6511925" cy="1290637"/>
        </p:xfrm>
        <a:graphic>
          <a:graphicData uri="http://schemas.openxmlformats.org/presentationml/2006/ole">
            <mc:AlternateContent xmlns:mc="http://schemas.openxmlformats.org/markup-compatibility/2006">
              <mc:Choice xmlns:v="urn:schemas-microsoft-com:vml" Requires="v">
                <p:oleObj spid="_x0000_s5165" name="Equation" r:id="rId5" imgW="3136900" imgH="622300" progId="Equation.3">
                  <p:embed/>
                </p:oleObj>
              </mc:Choice>
              <mc:Fallback>
                <p:oleObj name="Equation" r:id="rId5" imgW="3136900" imgH="622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8509" y="3574408"/>
                        <a:ext cx="6511925"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109573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Price Elasticity of Demand—part 1</a:t>
            </a:r>
          </a:p>
        </p:txBody>
      </p:sp>
      <p:sp>
        <p:nvSpPr>
          <p:cNvPr id="7" name="Text Placeholder 2"/>
          <p:cNvSpPr>
            <a:spLocks noGrp="1"/>
          </p:cNvSpPr>
          <p:nvPr>
            <p:ph type="body" sz="quarter" idx="11"/>
          </p:nvPr>
        </p:nvSpPr>
        <p:spPr>
          <a:xfrm>
            <a:off x="1676400" y="838200"/>
            <a:ext cx="3962400" cy="1828800"/>
          </a:xfrm>
        </p:spPr>
        <p:txBody>
          <a:bodyPr/>
          <a:lstStyle/>
          <a:p>
            <a:pPr eaLnBrk="1" hangingPunct="1"/>
            <a:endParaRPr lang="en-US" dirty="0">
              <a:cs typeface="Arial" charset="0"/>
            </a:endParaRPr>
          </a:p>
          <a:p>
            <a:pPr eaLnBrk="1" hangingPunct="1"/>
            <a:r>
              <a:rPr lang="en-US" dirty="0">
                <a:cs typeface="Arial" charset="0"/>
              </a:rPr>
              <a:t>To calculate this price elasticity, we first need the average quantity and price:</a:t>
            </a:r>
          </a:p>
          <a:p>
            <a:endParaRPr lang="en-US" dirty="0"/>
          </a:p>
        </p:txBody>
      </p:sp>
      <p:graphicFrame>
        <p:nvGraphicFramePr>
          <p:cNvPr id="8" name="Object 7"/>
          <p:cNvGraphicFramePr>
            <a:graphicFrameLocks noChangeAspect="1"/>
          </p:cNvGraphicFramePr>
          <p:nvPr>
            <p:extLst/>
          </p:nvPr>
        </p:nvGraphicFramePr>
        <p:xfrm>
          <a:off x="1676400" y="3124201"/>
          <a:ext cx="3970338" cy="606425"/>
        </p:xfrm>
        <a:graphic>
          <a:graphicData uri="http://schemas.openxmlformats.org/presentationml/2006/ole">
            <mc:AlternateContent xmlns:mc="http://schemas.openxmlformats.org/markup-compatibility/2006">
              <mc:Choice xmlns:v="urn:schemas-microsoft-com:vml" Requires="v">
                <p:oleObj spid="_x0000_s6230" name="Equation" r:id="rId5" imgW="2578100" imgH="393700" progId="Equation.3">
                  <p:embed/>
                </p:oleObj>
              </mc:Choice>
              <mc:Fallback>
                <p:oleObj name="Equation" r:id="rId5" imgW="25781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124201"/>
                        <a:ext cx="3970338"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nvPr>
        </p:nvGraphicFramePr>
        <p:xfrm>
          <a:off x="1676400" y="4114801"/>
          <a:ext cx="3657600" cy="606425"/>
        </p:xfrm>
        <a:graphic>
          <a:graphicData uri="http://schemas.openxmlformats.org/presentationml/2006/ole">
            <mc:AlternateContent xmlns:mc="http://schemas.openxmlformats.org/markup-compatibility/2006">
              <mc:Choice xmlns:v="urn:schemas-microsoft-com:vml" Requires="v">
                <p:oleObj spid="_x0000_s6231" name="Equation" r:id="rId7" imgW="2374900" imgH="393700" progId="Equation.3">
                  <p:embed/>
                </p:oleObj>
              </mc:Choice>
              <mc:Fallback>
                <p:oleObj name="Equation" r:id="rId7" imgW="23749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114801"/>
                        <a:ext cx="36576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descr="SP06-1_PPT_2.gi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SP06-1_PPT4.gif"/>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SP06-1_PPT_1.gi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SP06-1_PPT3.gif"/>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8851"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271693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Price Elasticity of Demand—part 2</a:t>
            </a:r>
          </a:p>
        </p:txBody>
      </p:sp>
      <p:sp>
        <p:nvSpPr>
          <p:cNvPr id="6" name="Text Placeholder 2"/>
          <p:cNvSpPr>
            <a:spLocks noGrp="1"/>
          </p:cNvSpPr>
          <p:nvPr>
            <p:ph type="body" sz="quarter" idx="11"/>
          </p:nvPr>
        </p:nvSpPr>
        <p:spPr>
          <a:xfrm>
            <a:off x="1676400" y="838200"/>
            <a:ext cx="3962400" cy="838200"/>
          </a:xfrm>
        </p:spPr>
        <p:txBody>
          <a:bodyPr/>
          <a:lstStyle/>
          <a:p>
            <a:pPr eaLnBrk="1" hangingPunct="1"/>
            <a:r>
              <a:rPr lang="en-US" dirty="0">
                <a:cs typeface="Arial" charset="0"/>
              </a:rPr>
              <a:t>Now calculate the percentage change in quantity and price:</a:t>
            </a:r>
          </a:p>
        </p:txBody>
      </p:sp>
      <p:graphicFrame>
        <p:nvGraphicFramePr>
          <p:cNvPr id="13" name="Object 12"/>
          <p:cNvGraphicFramePr>
            <a:graphicFrameLocks noChangeAspect="1"/>
          </p:cNvGraphicFramePr>
          <p:nvPr>
            <p:extLst/>
          </p:nvPr>
        </p:nvGraphicFramePr>
        <p:xfrm>
          <a:off x="1716089" y="2032000"/>
          <a:ext cx="4302125" cy="939800"/>
        </p:xfrm>
        <a:graphic>
          <a:graphicData uri="http://schemas.openxmlformats.org/presentationml/2006/ole">
            <mc:AlternateContent xmlns:mc="http://schemas.openxmlformats.org/markup-compatibility/2006">
              <mc:Choice xmlns:v="urn:schemas-microsoft-com:vml" Requires="v">
                <p:oleObj spid="_x0000_s7296" name="Equation" r:id="rId5" imgW="2794000" imgH="609600" progId="Equation.3">
                  <p:embed/>
                </p:oleObj>
              </mc:Choice>
              <mc:Fallback>
                <p:oleObj name="Equation" r:id="rId5" imgW="27940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6089" y="2032000"/>
                        <a:ext cx="430212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nvPr>
        </p:nvGraphicFramePr>
        <p:xfrm>
          <a:off x="1933576" y="3327400"/>
          <a:ext cx="4010025" cy="939800"/>
        </p:xfrm>
        <a:graphic>
          <a:graphicData uri="http://schemas.openxmlformats.org/presentationml/2006/ole">
            <mc:AlternateContent xmlns:mc="http://schemas.openxmlformats.org/markup-compatibility/2006">
              <mc:Choice xmlns:v="urn:schemas-microsoft-com:vml" Requires="v">
                <p:oleObj spid="_x0000_s7297" name="Equation" r:id="rId7" imgW="2603500" imgH="609600" progId="Equation.3">
                  <p:embed/>
                </p:oleObj>
              </mc:Choice>
              <mc:Fallback>
                <p:oleObj name="Equation" r:id="rId7" imgW="2603500" imgH="60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3576" y="3327400"/>
                        <a:ext cx="401002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nvPr>
        </p:nvGraphicFramePr>
        <p:xfrm>
          <a:off x="1952626" y="4549776"/>
          <a:ext cx="2543175" cy="936625"/>
        </p:xfrm>
        <a:graphic>
          <a:graphicData uri="http://schemas.openxmlformats.org/presentationml/2006/ole">
            <mc:AlternateContent xmlns:mc="http://schemas.openxmlformats.org/markup-compatibility/2006">
              <mc:Choice xmlns:v="urn:schemas-microsoft-com:vml" Requires="v">
                <p:oleObj spid="_x0000_s7298" name="Equation" r:id="rId9" imgW="1651000" imgH="609600" progId="Equation.3">
                  <p:embed/>
                </p:oleObj>
              </mc:Choice>
              <mc:Fallback>
                <p:oleObj name="Equation" r:id="rId9" imgW="1651000" imgH="609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2626" y="4549776"/>
                        <a:ext cx="2543175"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25"/>
          <p:cNvSpPr txBox="1">
            <a:spLocks noChangeArrowheads="1"/>
          </p:cNvSpPr>
          <p:nvPr/>
        </p:nvSpPr>
        <p:spPr bwMode="auto">
          <a:xfrm>
            <a:off x="1676400" y="5893714"/>
            <a:ext cx="8640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2200" dirty="0">
                <a:sym typeface="Wingdings" panose="05000000000000000000" pitchFamily="2" charset="2"/>
              </a:rPr>
              <a:t> D</a:t>
            </a:r>
            <a:r>
              <a:rPr lang="en-US" sz="2200" dirty="0">
                <a:cs typeface="Arial" charset="0"/>
              </a:rPr>
              <a:t>emand in this range is price elastic.</a:t>
            </a:r>
          </a:p>
        </p:txBody>
      </p:sp>
      <p:pic>
        <p:nvPicPr>
          <p:cNvPr id="7" name="Picture 6" descr="SP06-1_PPT_2.gi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SP06-1_PPT4.gif"/>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SP06-1_PPT_1.gif"/>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P06-1_PPT3.gif"/>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38851"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225783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Price Elasticity of Demand—part 3</a:t>
            </a:r>
          </a:p>
        </p:txBody>
      </p:sp>
      <p:sp>
        <p:nvSpPr>
          <p:cNvPr id="3" name="Text Placeholder 2"/>
          <p:cNvSpPr>
            <a:spLocks noGrp="1"/>
          </p:cNvSpPr>
          <p:nvPr>
            <p:ph type="body" sz="quarter" idx="11"/>
          </p:nvPr>
        </p:nvSpPr>
        <p:spPr>
          <a:xfrm>
            <a:off x="1676400" y="838200"/>
            <a:ext cx="3962400" cy="2286000"/>
          </a:xfrm>
        </p:spPr>
        <p:txBody>
          <a:bodyPr/>
          <a:lstStyle/>
          <a:p>
            <a:pPr eaLnBrk="1" hangingPunct="1"/>
            <a:r>
              <a:rPr lang="en-US" dirty="0">
                <a:cs typeface="Arial" charset="0"/>
              </a:rPr>
              <a:t>What if the quantity had only increased to 2100?</a:t>
            </a:r>
          </a:p>
          <a:p>
            <a:pPr eaLnBrk="1" hangingPunct="1"/>
            <a:endParaRPr lang="en-US" dirty="0">
              <a:cs typeface="Arial" charset="0"/>
            </a:endParaRPr>
          </a:p>
          <a:p>
            <a:pPr eaLnBrk="1" hangingPunct="1"/>
            <a:r>
              <a:rPr lang="en-US" dirty="0">
                <a:cs typeface="Arial" charset="0"/>
              </a:rPr>
              <a:t>Percentage change in quantity is now:</a:t>
            </a:r>
          </a:p>
          <a:p>
            <a:pPr eaLnBrk="1" hangingPunct="1"/>
            <a:endParaRPr lang="en-US" dirty="0">
              <a:cs typeface="Arial" charset="0"/>
            </a:endParaRPr>
          </a:p>
        </p:txBody>
      </p:sp>
      <p:sp>
        <p:nvSpPr>
          <p:cNvPr id="15" name="Text Placeholder 2"/>
          <p:cNvSpPr>
            <a:spLocks noGrp="1"/>
          </p:cNvSpPr>
          <p:nvPr>
            <p:ph type="body" sz="quarter" idx="12"/>
          </p:nvPr>
        </p:nvSpPr>
        <p:spPr>
          <a:xfrm>
            <a:off x="1690914" y="4135664"/>
            <a:ext cx="3962400" cy="762000"/>
          </a:xfrm>
        </p:spPr>
        <p:txBody>
          <a:bodyPr/>
          <a:lstStyle/>
          <a:p>
            <a:pPr eaLnBrk="1" hangingPunct="1"/>
            <a:r>
              <a:rPr lang="en-US" dirty="0"/>
              <a:t>So price elasticity of demand is now…</a:t>
            </a:r>
          </a:p>
          <a:p>
            <a:pPr eaLnBrk="1" hangingPunct="1"/>
            <a:endParaRPr lang="en-US" dirty="0">
              <a:cs typeface="Arial" charset="0"/>
            </a:endParaRPr>
          </a:p>
        </p:txBody>
      </p:sp>
      <p:graphicFrame>
        <p:nvGraphicFramePr>
          <p:cNvPr id="13" name="Object 12"/>
          <p:cNvGraphicFramePr>
            <a:graphicFrameLocks noChangeAspect="1"/>
          </p:cNvGraphicFramePr>
          <p:nvPr>
            <p:extLst/>
          </p:nvPr>
        </p:nvGraphicFramePr>
        <p:xfrm>
          <a:off x="1658939" y="2971800"/>
          <a:ext cx="4302125" cy="939800"/>
        </p:xfrm>
        <a:graphic>
          <a:graphicData uri="http://schemas.openxmlformats.org/presentationml/2006/ole">
            <mc:AlternateContent xmlns:mc="http://schemas.openxmlformats.org/markup-compatibility/2006">
              <mc:Choice xmlns:v="urn:schemas-microsoft-com:vml" Requires="v">
                <p:oleObj spid="_x0000_s8278" name="Equation" r:id="rId5" imgW="2794000" imgH="609600" progId="Equation.3">
                  <p:embed/>
                </p:oleObj>
              </mc:Choice>
              <mc:Fallback>
                <p:oleObj name="Equation" r:id="rId5" imgW="27940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8939" y="2971800"/>
                        <a:ext cx="430212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nvPr>
        </p:nvGraphicFramePr>
        <p:xfrm>
          <a:off x="2295526" y="5157789"/>
          <a:ext cx="2543175" cy="936625"/>
        </p:xfrm>
        <a:graphic>
          <a:graphicData uri="http://schemas.openxmlformats.org/presentationml/2006/ole">
            <mc:AlternateContent xmlns:mc="http://schemas.openxmlformats.org/markup-compatibility/2006">
              <mc:Choice xmlns:v="urn:schemas-microsoft-com:vml" Requires="v">
                <p:oleObj spid="_x0000_s8279" name="Equation" r:id="rId7" imgW="1651000" imgH="609600" progId="Equation.3">
                  <p:embed/>
                </p:oleObj>
              </mc:Choice>
              <mc:Fallback>
                <p:oleObj name="Equation" r:id="rId7" imgW="1651000" imgH="60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5526" y="5157789"/>
                        <a:ext cx="2543175"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25"/>
          <p:cNvSpPr txBox="1">
            <a:spLocks noChangeArrowheads="1"/>
          </p:cNvSpPr>
          <p:nvPr/>
        </p:nvSpPr>
        <p:spPr bwMode="auto">
          <a:xfrm>
            <a:off x="1676400" y="6082388"/>
            <a:ext cx="8640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2200" dirty="0"/>
              <a:t>This is smaller (in absolute value) than -1, so demand is inelastic.</a:t>
            </a:r>
          </a:p>
        </p:txBody>
      </p:sp>
      <p:pic>
        <p:nvPicPr>
          <p:cNvPr id="4" name="Picture 3" descr="SP06-1_PPT_2.gi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3" descr="SP06-1_PPT_2.gi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4" descr="SP06-1_PPT4.gif"/>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SP06-1_PPT_6.gi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19801"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6" descr="SP06-1_PPT_1.gif"/>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7" descr="SP06-1_PPT_5.gif"/>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10276"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SP06-1_PPT_7.gif"/>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38851"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0" descr="SP06-1_PPT3.gif"/>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38851" y="1092200"/>
            <a:ext cx="45243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379140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Elasticity of Demand Terminology</a:t>
            </a:r>
          </a:p>
        </p:txBody>
      </p:sp>
      <p:sp>
        <p:nvSpPr>
          <p:cNvPr id="4" name="Text Placeholder 2"/>
          <p:cNvSpPr>
            <a:spLocks noGrp="1"/>
          </p:cNvSpPr>
          <p:nvPr>
            <p:ph type="body" sz="quarter" idx="11"/>
          </p:nvPr>
        </p:nvSpPr>
        <p:spPr>
          <a:xfrm>
            <a:off x="1676400" y="1458096"/>
            <a:ext cx="8839200" cy="5018903"/>
          </a:xfrm>
        </p:spPr>
        <p:txBody>
          <a:bodyPr/>
          <a:lstStyle/>
          <a:p>
            <a:pPr>
              <a:spcBef>
                <a:spcPct val="20000"/>
              </a:spcBef>
            </a:pPr>
            <a:r>
              <a:rPr lang="en-US" dirty="0"/>
              <a:t>A vertical demand curve means that quantity demanded does not change as price changes.</a:t>
            </a:r>
          </a:p>
          <a:p>
            <a:pPr marL="342900" indent="-342900">
              <a:spcBef>
                <a:spcPct val="20000"/>
              </a:spcBef>
              <a:buFont typeface="Arial" pitchFamily="34" charset="0"/>
              <a:buChar char="•"/>
            </a:pPr>
            <a:r>
              <a:rPr lang="en-US" dirty="0"/>
              <a:t>So elasticity is </a:t>
            </a:r>
            <a:r>
              <a:rPr lang="en-US" i="1" dirty="0"/>
              <a:t>zero.</a:t>
            </a:r>
            <a:endParaRPr lang="en-US" dirty="0"/>
          </a:p>
          <a:p>
            <a:pPr marL="342900" indent="-342900">
              <a:spcBef>
                <a:spcPct val="20000"/>
              </a:spcBef>
              <a:buFont typeface="Arial" pitchFamily="34" charset="0"/>
              <a:buChar char="•"/>
            </a:pPr>
            <a:r>
              <a:rPr lang="en-US" dirty="0"/>
              <a:t>A vertical demand curve is </a:t>
            </a:r>
            <a:r>
              <a:rPr lang="en-US" b="1" i="1" dirty="0"/>
              <a:t>perfectly inelastic</a:t>
            </a:r>
            <a:endParaRPr lang="en-US" dirty="0"/>
          </a:p>
          <a:p>
            <a:pPr>
              <a:spcBef>
                <a:spcPct val="20000"/>
              </a:spcBef>
            </a:pPr>
            <a:endParaRPr lang="en-US" dirty="0"/>
          </a:p>
          <a:p>
            <a:pPr marL="342900" indent="-342900">
              <a:spcBef>
                <a:spcPct val="20000"/>
              </a:spcBef>
              <a:buFont typeface="Arial" pitchFamily="34" charset="0"/>
              <a:buChar char="•"/>
            </a:pPr>
            <a:endParaRPr lang="en-US" dirty="0"/>
          </a:p>
          <a:p>
            <a:pPr>
              <a:spcBef>
                <a:spcPct val="20000"/>
              </a:spcBef>
            </a:pPr>
            <a:endParaRPr lang="en-US" dirty="0"/>
          </a:p>
          <a:p>
            <a:pPr>
              <a:spcBef>
                <a:spcPct val="20000"/>
              </a:spcBef>
            </a:pPr>
            <a:endParaRPr lang="en-US" dirty="0"/>
          </a:p>
          <a:p>
            <a:pPr>
              <a:spcBef>
                <a:spcPct val="20000"/>
              </a:spcBef>
              <a:defRPr/>
            </a:pPr>
            <a:endParaRPr lang="en-US" dirty="0"/>
          </a:p>
        </p:txBody>
      </p:sp>
      <p:grpSp>
        <p:nvGrpSpPr>
          <p:cNvPr id="15" name="Group 14"/>
          <p:cNvGrpSpPr/>
          <p:nvPr/>
        </p:nvGrpSpPr>
        <p:grpSpPr>
          <a:xfrm>
            <a:off x="2857499" y="3429000"/>
            <a:ext cx="4628636" cy="2549614"/>
            <a:chOff x="2783358" y="3108410"/>
            <a:chExt cx="4628636" cy="2549614"/>
          </a:xfrm>
        </p:grpSpPr>
        <p:cxnSp>
          <p:nvCxnSpPr>
            <p:cNvPr id="5" name="Straight Arrow Connector 4"/>
            <p:cNvCxnSpPr/>
            <p:nvPr/>
          </p:nvCxnSpPr>
          <p:spPr bwMode="auto">
            <a:xfrm flipV="1">
              <a:off x="3323968" y="3293076"/>
              <a:ext cx="12356" cy="1983260"/>
            </a:xfrm>
            <a:prstGeom prst="straightConnector1">
              <a:avLst/>
            </a:prstGeom>
            <a:noFill/>
            <a:ln w="28575" cap="flat" cmpd="sng" algn="ctr">
              <a:solidFill>
                <a:schemeClr val="tx1"/>
              </a:solidFill>
              <a:prstDash val="solid"/>
              <a:round/>
              <a:headEnd type="none" w="med" len="med"/>
              <a:tailEnd type="triangle"/>
            </a:ln>
            <a:effectLst/>
          </p:spPr>
        </p:cxnSp>
        <p:cxnSp>
          <p:nvCxnSpPr>
            <p:cNvPr id="7" name="Straight Arrow Connector 6"/>
            <p:cNvCxnSpPr/>
            <p:nvPr/>
          </p:nvCxnSpPr>
          <p:spPr bwMode="auto">
            <a:xfrm flipV="1">
              <a:off x="3323968" y="5276336"/>
              <a:ext cx="3546389" cy="12356"/>
            </a:xfrm>
            <a:prstGeom prst="straightConnector1">
              <a:avLst/>
            </a:prstGeom>
            <a:noFill/>
            <a:ln w="28575" cap="flat" cmpd="sng" algn="ctr">
              <a:solidFill>
                <a:schemeClr val="tx1"/>
              </a:solidFill>
              <a:prstDash val="solid"/>
              <a:round/>
              <a:headEnd type="none" w="med" len="med"/>
              <a:tailEnd type="triangle"/>
            </a:ln>
            <a:effectLst/>
          </p:spPr>
        </p:cxnSp>
        <p:cxnSp>
          <p:nvCxnSpPr>
            <p:cNvPr id="11" name="Straight Connector 10"/>
            <p:cNvCxnSpPr/>
            <p:nvPr/>
          </p:nvCxnSpPr>
          <p:spPr bwMode="auto">
            <a:xfrm flipH="1">
              <a:off x="4670854" y="3429000"/>
              <a:ext cx="12357" cy="1859692"/>
            </a:xfrm>
            <a:prstGeom prst="line">
              <a:avLst/>
            </a:prstGeom>
            <a:noFill/>
            <a:ln w="28575" cap="flat" cmpd="sng" algn="ctr">
              <a:solidFill>
                <a:srgbClr val="002060"/>
              </a:solidFill>
              <a:prstDash val="solid"/>
              <a:round/>
              <a:headEnd type="none" w="med" len="med"/>
              <a:tailEnd type="none" w="med" len="med"/>
            </a:ln>
            <a:effectLst/>
          </p:spPr>
        </p:cxnSp>
        <p:sp>
          <p:nvSpPr>
            <p:cNvPr id="12" name="TextBox 11"/>
            <p:cNvSpPr txBox="1"/>
            <p:nvPr/>
          </p:nvSpPr>
          <p:spPr>
            <a:xfrm>
              <a:off x="4738815" y="3108410"/>
              <a:ext cx="358347" cy="369332"/>
            </a:xfrm>
            <a:prstGeom prst="rect">
              <a:avLst/>
            </a:prstGeom>
            <a:noFill/>
          </p:spPr>
          <p:txBody>
            <a:bodyPr wrap="square" rtlCol="0">
              <a:spAutoFit/>
            </a:bodyPr>
            <a:lstStyle/>
            <a:p>
              <a:r>
                <a:rPr lang="en-US" dirty="0"/>
                <a:t>D</a:t>
              </a:r>
            </a:p>
          </p:txBody>
        </p:sp>
        <p:sp>
          <p:nvSpPr>
            <p:cNvPr id="13" name="TextBox 12"/>
            <p:cNvSpPr txBox="1"/>
            <p:nvPr/>
          </p:nvSpPr>
          <p:spPr>
            <a:xfrm>
              <a:off x="7053647" y="5288692"/>
              <a:ext cx="358347" cy="369332"/>
            </a:xfrm>
            <a:prstGeom prst="rect">
              <a:avLst/>
            </a:prstGeom>
            <a:noFill/>
          </p:spPr>
          <p:txBody>
            <a:bodyPr wrap="square" rtlCol="0">
              <a:spAutoFit/>
            </a:bodyPr>
            <a:lstStyle/>
            <a:p>
              <a:r>
                <a:rPr lang="en-US" dirty="0"/>
                <a:t>Q</a:t>
              </a:r>
            </a:p>
          </p:txBody>
        </p:sp>
        <p:sp>
          <p:nvSpPr>
            <p:cNvPr id="14" name="TextBox 13"/>
            <p:cNvSpPr txBox="1"/>
            <p:nvPr/>
          </p:nvSpPr>
          <p:spPr>
            <a:xfrm>
              <a:off x="2783358" y="3108410"/>
              <a:ext cx="358347" cy="369332"/>
            </a:xfrm>
            <a:prstGeom prst="rect">
              <a:avLst/>
            </a:prstGeom>
            <a:noFill/>
          </p:spPr>
          <p:txBody>
            <a:bodyPr wrap="square" rtlCol="0">
              <a:spAutoFit/>
            </a:bodyPr>
            <a:lstStyle/>
            <a:p>
              <a:r>
                <a:rPr lang="en-US" dirty="0"/>
                <a:t>P</a:t>
              </a:r>
            </a:p>
          </p:txBody>
        </p:sp>
      </p:grpSp>
    </p:spTree>
    <p:custDataLst>
      <p:tags r:id="rId1"/>
    </p:custDataLst>
    <p:extLst>
      <p:ext uri="{BB962C8B-B14F-4D97-AF65-F5344CB8AC3E}">
        <p14:creationId xmlns:p14="http://schemas.microsoft.com/office/powerpoint/2010/main" val="39231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Elasticity of Demand Terminology</a:t>
            </a:r>
          </a:p>
        </p:txBody>
      </p:sp>
      <p:sp>
        <p:nvSpPr>
          <p:cNvPr id="4" name="Text Placeholder 2"/>
          <p:cNvSpPr>
            <a:spLocks noGrp="1"/>
          </p:cNvSpPr>
          <p:nvPr>
            <p:ph type="body" sz="quarter" idx="11"/>
          </p:nvPr>
        </p:nvSpPr>
        <p:spPr>
          <a:xfrm>
            <a:off x="1676400" y="1458096"/>
            <a:ext cx="8839200" cy="5018903"/>
          </a:xfrm>
        </p:spPr>
        <p:txBody>
          <a:bodyPr/>
          <a:lstStyle/>
          <a:p>
            <a:pPr>
              <a:spcBef>
                <a:spcPct val="20000"/>
              </a:spcBef>
            </a:pPr>
            <a:r>
              <a:rPr lang="en-US" dirty="0"/>
              <a:t>A horizontal demand curve means quantity demanded is infinitely responsive to price changes.</a:t>
            </a:r>
          </a:p>
          <a:p>
            <a:pPr marL="342900" indent="-342900">
              <a:spcBef>
                <a:spcPct val="20000"/>
              </a:spcBef>
              <a:buFont typeface="Arial" pitchFamily="34" charset="0"/>
              <a:buChar char="•"/>
            </a:pPr>
            <a:r>
              <a:rPr lang="en-US" dirty="0"/>
              <a:t>Elasticity is </a:t>
            </a:r>
            <a:r>
              <a:rPr lang="en-US" i="1" dirty="0"/>
              <a:t>infinite</a:t>
            </a:r>
            <a:r>
              <a:rPr lang="en-US" dirty="0"/>
              <a:t>.</a:t>
            </a:r>
          </a:p>
          <a:p>
            <a:pPr marL="342900" indent="-342900">
              <a:spcBef>
                <a:spcPct val="20000"/>
              </a:spcBef>
              <a:buFont typeface="Arial" pitchFamily="34" charset="0"/>
              <a:buChar char="•"/>
            </a:pPr>
            <a:r>
              <a:rPr lang="en-US" dirty="0"/>
              <a:t>A horizontal demand curve is </a:t>
            </a:r>
            <a:r>
              <a:rPr lang="en-US" b="1" i="1" dirty="0"/>
              <a:t>perfectly elastic</a:t>
            </a:r>
            <a:r>
              <a:rPr lang="en-US" dirty="0"/>
              <a:t>.</a:t>
            </a:r>
          </a:p>
          <a:p>
            <a:pPr>
              <a:spcBef>
                <a:spcPct val="20000"/>
              </a:spcBef>
              <a:defRPr/>
            </a:pPr>
            <a:endParaRPr lang="en-US" dirty="0"/>
          </a:p>
          <a:p>
            <a:pPr>
              <a:spcBef>
                <a:spcPct val="20000"/>
              </a:spcBef>
              <a:defRPr/>
            </a:pPr>
            <a:endParaRPr lang="en-US" dirty="0"/>
          </a:p>
          <a:p>
            <a:pPr>
              <a:spcBef>
                <a:spcPct val="20000"/>
              </a:spcBef>
              <a:defRPr/>
            </a:pPr>
            <a:endParaRPr lang="en-US" dirty="0"/>
          </a:p>
        </p:txBody>
      </p:sp>
      <p:grpSp>
        <p:nvGrpSpPr>
          <p:cNvPr id="16" name="Group 15"/>
          <p:cNvGrpSpPr/>
          <p:nvPr/>
        </p:nvGrpSpPr>
        <p:grpSpPr>
          <a:xfrm>
            <a:off x="2783358" y="3429000"/>
            <a:ext cx="4628636" cy="2549614"/>
            <a:chOff x="2783358" y="3096053"/>
            <a:chExt cx="4628636" cy="2549614"/>
          </a:xfrm>
        </p:grpSpPr>
        <p:cxnSp>
          <p:nvCxnSpPr>
            <p:cNvPr id="5" name="Straight Arrow Connector 4"/>
            <p:cNvCxnSpPr/>
            <p:nvPr/>
          </p:nvCxnSpPr>
          <p:spPr bwMode="auto">
            <a:xfrm flipV="1">
              <a:off x="3323968" y="3280719"/>
              <a:ext cx="12356" cy="1983260"/>
            </a:xfrm>
            <a:prstGeom prst="straightConnector1">
              <a:avLst/>
            </a:prstGeom>
            <a:noFill/>
            <a:ln w="28575" cap="flat" cmpd="sng" algn="ctr">
              <a:solidFill>
                <a:schemeClr val="tx1"/>
              </a:solidFill>
              <a:prstDash val="solid"/>
              <a:round/>
              <a:headEnd type="none" w="med" len="med"/>
              <a:tailEnd type="triangle"/>
            </a:ln>
            <a:effectLst/>
          </p:spPr>
        </p:cxnSp>
        <p:cxnSp>
          <p:nvCxnSpPr>
            <p:cNvPr id="6" name="Straight Arrow Connector 5"/>
            <p:cNvCxnSpPr/>
            <p:nvPr/>
          </p:nvCxnSpPr>
          <p:spPr bwMode="auto">
            <a:xfrm flipV="1">
              <a:off x="3323968" y="5263979"/>
              <a:ext cx="3546389" cy="12356"/>
            </a:xfrm>
            <a:prstGeom prst="straightConnector1">
              <a:avLst/>
            </a:prstGeom>
            <a:noFill/>
            <a:ln w="28575" cap="flat" cmpd="sng" algn="ctr">
              <a:solidFill>
                <a:schemeClr val="tx1"/>
              </a:solidFill>
              <a:prstDash val="solid"/>
              <a:round/>
              <a:headEnd type="none" w="med" len="med"/>
              <a:tailEnd type="triangle"/>
            </a:ln>
            <a:effectLst/>
          </p:spPr>
        </p:cxnSp>
        <p:cxnSp>
          <p:nvCxnSpPr>
            <p:cNvPr id="7" name="Straight Connector 6"/>
            <p:cNvCxnSpPr/>
            <p:nvPr/>
          </p:nvCxnSpPr>
          <p:spPr bwMode="auto">
            <a:xfrm>
              <a:off x="3348681" y="4349578"/>
              <a:ext cx="2747319" cy="12357"/>
            </a:xfrm>
            <a:prstGeom prst="line">
              <a:avLst/>
            </a:prstGeom>
            <a:noFill/>
            <a:ln w="28575" cap="flat" cmpd="sng" algn="ctr">
              <a:solidFill>
                <a:srgbClr val="002060"/>
              </a:solidFill>
              <a:prstDash val="solid"/>
              <a:round/>
              <a:headEnd type="none" w="med" len="med"/>
              <a:tailEnd type="none" w="med" len="med"/>
            </a:ln>
            <a:effectLst/>
          </p:spPr>
        </p:cxnSp>
        <p:sp>
          <p:nvSpPr>
            <p:cNvPr id="8" name="TextBox 7"/>
            <p:cNvSpPr txBox="1"/>
            <p:nvPr/>
          </p:nvSpPr>
          <p:spPr>
            <a:xfrm>
              <a:off x="6196912" y="4211596"/>
              <a:ext cx="358347" cy="369332"/>
            </a:xfrm>
            <a:prstGeom prst="rect">
              <a:avLst/>
            </a:prstGeom>
            <a:noFill/>
          </p:spPr>
          <p:txBody>
            <a:bodyPr wrap="square" rtlCol="0">
              <a:spAutoFit/>
            </a:bodyPr>
            <a:lstStyle/>
            <a:p>
              <a:r>
                <a:rPr lang="en-US" dirty="0"/>
                <a:t>D</a:t>
              </a:r>
            </a:p>
          </p:txBody>
        </p:sp>
        <p:sp>
          <p:nvSpPr>
            <p:cNvPr id="9" name="TextBox 8"/>
            <p:cNvSpPr txBox="1"/>
            <p:nvPr/>
          </p:nvSpPr>
          <p:spPr>
            <a:xfrm>
              <a:off x="7053647" y="5276335"/>
              <a:ext cx="358347" cy="369332"/>
            </a:xfrm>
            <a:prstGeom prst="rect">
              <a:avLst/>
            </a:prstGeom>
            <a:noFill/>
          </p:spPr>
          <p:txBody>
            <a:bodyPr wrap="square" rtlCol="0">
              <a:spAutoFit/>
            </a:bodyPr>
            <a:lstStyle/>
            <a:p>
              <a:r>
                <a:rPr lang="en-US" dirty="0"/>
                <a:t>Q</a:t>
              </a:r>
            </a:p>
          </p:txBody>
        </p:sp>
        <p:sp>
          <p:nvSpPr>
            <p:cNvPr id="10" name="TextBox 9"/>
            <p:cNvSpPr txBox="1"/>
            <p:nvPr/>
          </p:nvSpPr>
          <p:spPr>
            <a:xfrm>
              <a:off x="2783358" y="3096053"/>
              <a:ext cx="358347" cy="369332"/>
            </a:xfrm>
            <a:prstGeom prst="rect">
              <a:avLst/>
            </a:prstGeom>
            <a:noFill/>
          </p:spPr>
          <p:txBody>
            <a:bodyPr wrap="square" rtlCol="0">
              <a:spAutoFit/>
            </a:bodyPr>
            <a:lstStyle/>
            <a:p>
              <a:r>
                <a:rPr lang="en-US" dirty="0"/>
                <a:t>P</a:t>
              </a:r>
            </a:p>
          </p:txBody>
        </p:sp>
      </p:grpSp>
    </p:spTree>
    <p:custDataLst>
      <p:tags r:id="rId1"/>
    </p:custDataLst>
    <p:extLst>
      <p:ext uri="{BB962C8B-B14F-4D97-AF65-F5344CB8AC3E}">
        <p14:creationId xmlns:p14="http://schemas.microsoft.com/office/powerpoint/2010/main" val="246482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6720" y="1607844"/>
            <a:ext cx="5886450" cy="3280172"/>
          </a:xfrm>
        </p:spPr>
        <p:txBody>
          <a:bodyPr/>
          <a:lstStyle/>
          <a:p>
            <a:pPr>
              <a:buAutoNum type="arabicPeriod"/>
            </a:pPr>
            <a:r>
              <a:rPr lang="en-US" dirty="0"/>
              <a:t>Price Elasticity of Demand</a:t>
            </a:r>
          </a:p>
          <a:p>
            <a:pPr>
              <a:buAutoNum type="arabicPeriod"/>
            </a:pPr>
            <a:r>
              <a:rPr lang="en-US" dirty="0"/>
              <a:t>Elasticity Formula and Definitions</a:t>
            </a:r>
          </a:p>
          <a:p>
            <a:pPr>
              <a:buAutoNum type="arabicPeriod"/>
            </a:pPr>
            <a:r>
              <a:rPr lang="en-US" dirty="0"/>
              <a:t>Determinants of Elasticity </a:t>
            </a:r>
          </a:p>
          <a:p>
            <a:pPr>
              <a:buAutoNum type="arabicPeriod"/>
            </a:pPr>
            <a:r>
              <a:rPr lang="en-US" dirty="0"/>
              <a:t>Elasticity and Total Revenue</a:t>
            </a:r>
          </a:p>
          <a:p>
            <a:pPr>
              <a:buAutoNum type="arabicPeriod"/>
            </a:pPr>
            <a:r>
              <a:rPr lang="en-US" dirty="0"/>
              <a:t>Other Elasticities</a:t>
            </a:r>
          </a:p>
          <a:p>
            <a:pPr marL="0" indent="0">
              <a:buNone/>
            </a:pPr>
            <a:endParaRPr lang="en-US" dirty="0"/>
          </a:p>
          <a:p>
            <a:pPr>
              <a:buAutoNum type="arabicPeriod"/>
            </a:pPr>
            <a:endParaRPr lang="en-US" dirty="0"/>
          </a:p>
          <a:p>
            <a:pPr marL="0" indent="0">
              <a:buNone/>
            </a:pPr>
            <a:r>
              <a:rPr lang="en-US" dirty="0"/>
              <a:t>Readings: Chapter 4</a:t>
            </a:r>
          </a:p>
        </p:txBody>
      </p:sp>
      <p:sp>
        <p:nvSpPr>
          <p:cNvPr id="5" name="Title 6"/>
          <p:cNvSpPr>
            <a:spLocks noGrp="1"/>
          </p:cNvSpPr>
          <p:nvPr>
            <p:ph type="title"/>
          </p:nvPr>
        </p:nvSpPr>
        <p:spPr>
          <a:xfrm>
            <a:off x="1039147" y="847631"/>
            <a:ext cx="6858000" cy="480060"/>
          </a:xfrm>
        </p:spPr>
        <p:txBody>
          <a:bodyPr/>
          <a:lstStyle/>
          <a:p>
            <a:r>
              <a:rPr lang="en-US" sz="3200" dirty="0">
                <a:solidFill>
                  <a:schemeClr val="accent2">
                    <a:lumMod val="75000"/>
                  </a:schemeClr>
                </a:solidFill>
              </a:rPr>
              <a:t>Outline</a:t>
            </a:r>
          </a:p>
        </p:txBody>
      </p:sp>
    </p:spTree>
    <p:extLst>
      <p:ext uri="{BB962C8B-B14F-4D97-AF65-F5344CB8AC3E}">
        <p14:creationId xmlns:p14="http://schemas.microsoft.com/office/powerpoint/2010/main" val="247106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How Do People Respond to Changes in the Price of Gasoline?</a:t>
            </a:r>
          </a:p>
        </p:txBody>
      </p:sp>
      <p:sp>
        <p:nvSpPr>
          <p:cNvPr id="6" name="Text Placeholder 2"/>
          <p:cNvSpPr>
            <a:spLocks noGrp="1"/>
          </p:cNvSpPr>
          <p:nvPr>
            <p:ph type="body" sz="quarter" idx="11"/>
          </p:nvPr>
        </p:nvSpPr>
        <p:spPr>
          <a:xfrm>
            <a:off x="1676400" y="838200"/>
            <a:ext cx="8763000" cy="2362200"/>
          </a:xfrm>
        </p:spPr>
        <p:txBody>
          <a:bodyPr/>
          <a:lstStyle/>
          <a:p>
            <a:pPr>
              <a:spcBef>
                <a:spcPct val="20000"/>
              </a:spcBef>
              <a:defRPr/>
            </a:pPr>
            <a:r>
              <a:rPr lang="en-US" dirty="0"/>
              <a:t>Gasoline demand is </a:t>
            </a:r>
            <a:r>
              <a:rPr lang="en-US" i="1" dirty="0"/>
              <a:t>inelastic</a:t>
            </a:r>
            <a:r>
              <a:rPr lang="en-US" dirty="0"/>
              <a:t>: the quantity demanded does not change much as the price of gasoline changes.</a:t>
            </a:r>
          </a:p>
          <a:p>
            <a:pPr>
              <a:spcBef>
                <a:spcPct val="20000"/>
              </a:spcBef>
              <a:defRPr/>
            </a:pPr>
            <a:endParaRPr lang="en-US" dirty="0"/>
          </a:p>
          <a:p>
            <a:pPr>
              <a:spcBef>
                <a:spcPct val="20000"/>
              </a:spcBef>
              <a:defRPr/>
            </a:pPr>
            <a:r>
              <a:rPr lang="en-US" dirty="0"/>
              <a:t>It is not </a:t>
            </a:r>
            <a:r>
              <a:rPr lang="en-US" i="1" dirty="0"/>
              <a:t>perfectly inelastic</a:t>
            </a:r>
            <a:r>
              <a:rPr lang="en-US" dirty="0"/>
              <a:t>: it is </a:t>
            </a:r>
            <a:r>
              <a:rPr lang="en-US" i="1" dirty="0"/>
              <a:t>somewhat</a:t>
            </a:r>
            <a:r>
              <a:rPr lang="en-US" dirty="0"/>
              <a:t> responsive to price.</a:t>
            </a:r>
          </a:p>
          <a:p>
            <a:pPr>
              <a:spcBef>
                <a:spcPct val="20000"/>
              </a:spcBef>
              <a:defRPr/>
            </a:pPr>
            <a:endParaRPr lang="en-US" dirty="0"/>
          </a:p>
          <a:p>
            <a:pPr>
              <a:spcBef>
                <a:spcPct val="20000"/>
              </a:spcBef>
              <a:defRPr/>
            </a:pPr>
            <a:r>
              <a:rPr lang="en-US" dirty="0"/>
              <a:t>Which panel shows this?</a:t>
            </a:r>
          </a:p>
        </p:txBody>
      </p:sp>
      <p:pic>
        <p:nvPicPr>
          <p:cNvPr id="7" name="Picture 9" descr="UNF6-3ab-ppt-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3142489"/>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UNF6-3ab-ppt-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0" y="3142489"/>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UNF6-3ab-ppt-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0" y="3142489"/>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UNF6-3ab-ppt-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5000" y="3142489"/>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UNF6-3ab-ppt-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5000" y="3142489"/>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UNF6-3ab-ppt-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05000" y="3142489"/>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UNF6-3ab-ppt-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05000" y="3124201"/>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descr="UNF6-3ab-ppt-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05000" y="3142489"/>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descr="UNF6-3ab-ppt-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05000" y="3142489"/>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8" descr="UNF6-3ab-ppt-1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05000" y="3142489"/>
            <a:ext cx="84772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34202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Determines the Price Elasticity of Demand?</a:t>
            </a:r>
          </a:p>
        </p:txBody>
      </p:sp>
      <p:sp>
        <p:nvSpPr>
          <p:cNvPr id="5" name="Text Placeholder 2"/>
          <p:cNvSpPr>
            <a:spLocks noGrp="1"/>
          </p:cNvSpPr>
          <p:nvPr>
            <p:ph type="body" sz="quarter" idx="11"/>
          </p:nvPr>
        </p:nvSpPr>
        <p:spPr>
          <a:xfrm>
            <a:off x="906855" y="847253"/>
            <a:ext cx="8839200" cy="5638800"/>
          </a:xfrm>
        </p:spPr>
        <p:txBody>
          <a:bodyPr/>
          <a:lstStyle/>
          <a:p>
            <a:pPr marL="457200" indent="-457200">
              <a:spcBef>
                <a:spcPct val="20000"/>
              </a:spcBef>
              <a:buAutoNum type="arabicPeriod"/>
            </a:pPr>
            <a:r>
              <a:rPr lang="en-US" b="1" dirty="0"/>
              <a:t>The availability of close substitutes</a:t>
            </a:r>
          </a:p>
          <a:p>
            <a:pPr>
              <a:spcBef>
                <a:spcPct val="20000"/>
              </a:spcBef>
            </a:pPr>
            <a:r>
              <a:rPr lang="en-US" dirty="0"/>
              <a:t>If a product has more substitutes available, it will have more elastic demand.</a:t>
            </a:r>
          </a:p>
          <a:p>
            <a:pPr>
              <a:spcBef>
                <a:spcPct val="20000"/>
              </a:spcBef>
            </a:pPr>
            <a:endParaRPr lang="en-US" dirty="0"/>
          </a:p>
          <a:p>
            <a:pPr>
              <a:spcBef>
                <a:spcPct val="20000"/>
              </a:spcBef>
            </a:pPr>
            <a:endParaRPr lang="en-US" dirty="0"/>
          </a:p>
          <a:p>
            <a:pPr marL="457200" indent="-457200">
              <a:spcBef>
                <a:spcPct val="20000"/>
              </a:spcBef>
              <a:buFont typeface="+mj-lt"/>
              <a:buAutoNum type="arabicPeriod" startAt="2"/>
            </a:pPr>
            <a:r>
              <a:rPr lang="en-US" b="1" dirty="0"/>
              <a:t>The passage of time</a:t>
            </a:r>
          </a:p>
          <a:p>
            <a:pPr>
              <a:spcBef>
                <a:spcPct val="20000"/>
              </a:spcBef>
            </a:pPr>
            <a:r>
              <a:rPr lang="en-US" dirty="0"/>
              <a:t>Over time, people can adjust their buying habits more easily. Elasticity is higher in the long run than the short run.</a:t>
            </a:r>
          </a:p>
          <a:p>
            <a:pPr>
              <a:spcBef>
                <a:spcPct val="20000"/>
              </a:spcBef>
            </a:pPr>
            <a:endParaRPr lang="en-US" i="1" dirty="0"/>
          </a:p>
          <a:p>
            <a:pPr>
              <a:spcBef>
                <a:spcPct val="20000"/>
              </a:spcBef>
            </a:pPr>
            <a:endParaRPr lang="en-US" dirty="0"/>
          </a:p>
          <a:p>
            <a:pPr>
              <a:spcBef>
                <a:spcPct val="20000"/>
              </a:spcBef>
            </a:pPr>
            <a:endParaRPr lang="en-US" dirty="0"/>
          </a:p>
        </p:txBody>
      </p:sp>
    </p:spTree>
    <p:custDataLst>
      <p:tags r:id="rId1"/>
    </p:custDataLst>
    <p:extLst>
      <p:ext uri="{BB962C8B-B14F-4D97-AF65-F5344CB8AC3E}">
        <p14:creationId xmlns:p14="http://schemas.microsoft.com/office/powerpoint/2010/main" val="45290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More Determinants of the Price Elasticity of Demand</a:t>
            </a:r>
          </a:p>
        </p:txBody>
      </p:sp>
      <p:sp>
        <p:nvSpPr>
          <p:cNvPr id="4" name="Text Placeholder 2"/>
          <p:cNvSpPr>
            <a:spLocks noGrp="1"/>
          </p:cNvSpPr>
          <p:nvPr>
            <p:ph type="body" sz="quarter" idx="11"/>
          </p:nvPr>
        </p:nvSpPr>
        <p:spPr>
          <a:xfrm>
            <a:off x="1676400" y="838200"/>
            <a:ext cx="8839200" cy="5638800"/>
          </a:xfrm>
        </p:spPr>
        <p:txBody>
          <a:bodyPr/>
          <a:lstStyle/>
          <a:p>
            <a:pPr marL="457200" indent="-457200">
              <a:spcBef>
                <a:spcPct val="20000"/>
              </a:spcBef>
              <a:buFont typeface="+mj-lt"/>
              <a:buAutoNum type="arabicPeriod" startAt="3"/>
            </a:pPr>
            <a:r>
              <a:rPr lang="en-US" b="1" dirty="0"/>
              <a:t>Whether the good is a luxury or a necessity</a:t>
            </a:r>
          </a:p>
          <a:p>
            <a:pPr>
              <a:spcBef>
                <a:spcPct val="20000"/>
              </a:spcBef>
            </a:pPr>
            <a:r>
              <a:rPr lang="en-US" dirty="0"/>
              <a:t>People are more flexible with luxuries than necessities, so price elasticity of demand is higher for luxuries.</a:t>
            </a:r>
          </a:p>
          <a:p>
            <a:pPr>
              <a:spcBef>
                <a:spcPct val="20000"/>
              </a:spcBef>
            </a:pPr>
            <a:endParaRPr lang="en-US" dirty="0"/>
          </a:p>
          <a:p>
            <a:pPr>
              <a:spcBef>
                <a:spcPct val="20000"/>
              </a:spcBef>
            </a:pPr>
            <a:endParaRPr lang="en-US" dirty="0"/>
          </a:p>
          <a:p>
            <a:pPr marL="457200" indent="-457200">
              <a:spcBef>
                <a:spcPct val="20000"/>
              </a:spcBef>
              <a:buFont typeface="+mj-lt"/>
              <a:buAutoNum type="arabicPeriod" startAt="4"/>
            </a:pPr>
            <a:r>
              <a:rPr lang="en-US" b="1" dirty="0"/>
              <a:t>The definition of the market</a:t>
            </a:r>
          </a:p>
          <a:p>
            <a:pPr>
              <a:spcBef>
                <a:spcPct val="20000"/>
              </a:spcBef>
            </a:pPr>
            <a:r>
              <a:rPr lang="en-US" dirty="0"/>
              <a:t>The more narrowly defined the market, the more substitutes are available, and hence the more elastic is demand.</a:t>
            </a:r>
          </a:p>
          <a:p>
            <a:pPr>
              <a:spcBef>
                <a:spcPct val="20000"/>
              </a:spcBef>
            </a:pPr>
            <a:endParaRPr lang="en-US" dirty="0"/>
          </a:p>
          <a:p>
            <a:pPr>
              <a:spcBef>
                <a:spcPct val="20000"/>
              </a:spcBef>
            </a:pPr>
            <a:endParaRPr lang="en-US" dirty="0"/>
          </a:p>
          <a:p>
            <a:pPr marL="457200" indent="-457200">
              <a:spcBef>
                <a:spcPct val="20000"/>
              </a:spcBef>
              <a:buFont typeface="+mj-lt"/>
              <a:buAutoNum type="arabicPeriod" startAt="5"/>
            </a:pPr>
            <a:r>
              <a:rPr lang="en-US" b="1" dirty="0"/>
              <a:t>The share of a good in a consumer’s budget</a:t>
            </a:r>
          </a:p>
          <a:p>
            <a:pPr>
              <a:spcBef>
                <a:spcPct val="20000"/>
              </a:spcBef>
            </a:pPr>
            <a:r>
              <a:rPr lang="en-US" dirty="0"/>
              <a:t>If a good is a small portion of your budget, you will likely not be very sensitive to its price.</a:t>
            </a:r>
          </a:p>
          <a:p>
            <a:pPr>
              <a:spcBef>
                <a:spcPct val="20000"/>
              </a:spcBef>
            </a:pPr>
            <a:endParaRPr lang="en-US" dirty="0"/>
          </a:p>
          <a:p>
            <a:pPr>
              <a:spcBef>
                <a:spcPct val="20000"/>
              </a:spcBef>
            </a:pPr>
            <a:endParaRPr lang="en-US" dirty="0"/>
          </a:p>
          <a:p>
            <a:pPr>
              <a:spcBef>
                <a:spcPct val="20000"/>
              </a:spcBef>
            </a:pPr>
            <a:endParaRPr lang="en-US" i="1" dirty="0"/>
          </a:p>
        </p:txBody>
      </p:sp>
    </p:spTree>
    <p:custDataLst>
      <p:tags r:id="rId1"/>
    </p:custDataLst>
    <p:extLst>
      <p:ext uri="{BB962C8B-B14F-4D97-AF65-F5344CB8AC3E}">
        <p14:creationId xmlns:p14="http://schemas.microsoft.com/office/powerpoint/2010/main" val="266506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Real-World Price </a:t>
            </a:r>
            <a:r>
              <a:rPr lang="en-US" dirty="0" err="1"/>
              <a:t>Elasticities</a:t>
            </a:r>
            <a:r>
              <a:rPr lang="en-US" dirty="0"/>
              <a:t> of Demand</a:t>
            </a:r>
          </a:p>
        </p:txBody>
      </p:sp>
      <p:graphicFrame>
        <p:nvGraphicFramePr>
          <p:cNvPr id="8" name="Group 65"/>
          <p:cNvGraphicFramePr>
            <a:graphicFrameLocks/>
          </p:cNvGraphicFramePr>
          <p:nvPr>
            <p:extLst>
              <p:ext uri="{D42A27DB-BD31-4B8C-83A1-F6EECF244321}">
                <p14:modId xmlns:p14="http://schemas.microsoft.com/office/powerpoint/2010/main" val="3183053970"/>
              </p:ext>
            </p:extLst>
          </p:nvPr>
        </p:nvGraphicFramePr>
        <p:xfrm>
          <a:off x="1781433" y="1528095"/>
          <a:ext cx="8229600" cy="2438880"/>
        </p:xfrm>
        <a:graphic>
          <a:graphicData uri="http://schemas.openxmlformats.org/drawingml/2006/table">
            <a:tbl>
              <a:tblPr/>
              <a:tblGrid>
                <a:gridCol w="3060170">
                  <a:extLst>
                    <a:ext uri="{9D8B030D-6E8A-4147-A177-3AD203B41FA5}">
                      <a16:colId xmlns:a16="http://schemas.microsoft.com/office/drawing/2014/main" val="20000"/>
                    </a:ext>
                  </a:extLst>
                </a:gridCol>
                <a:gridCol w="120703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48726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1600" b="1" i="0" u="none" strike="noStrike" cap="none" normalizeH="0" baseline="0" dirty="0">
                          <a:ln>
                            <a:noFill/>
                          </a:ln>
                          <a:solidFill>
                            <a:srgbClr val="0066B3"/>
                          </a:solidFill>
                          <a:effectLst/>
                          <a:latin typeface="Arial" charset="0"/>
                          <a:cs typeface="Times New Roman" pitchFamily="18" charset="0"/>
                        </a:rPr>
                        <a:t>Product</a:t>
                      </a:r>
                      <a:endParaRPr kumimoji="0" lang="en-US" sz="1600" b="1" i="0" u="none" strike="noStrike" cap="none" normalizeH="0" baseline="0" dirty="0">
                        <a:ln>
                          <a:noFill/>
                        </a:ln>
                        <a:solidFill>
                          <a:srgbClr val="0066B3"/>
                        </a:solidFill>
                        <a:effectLst/>
                        <a:latin typeface="Arial" charset="0"/>
                      </a:endParaRPr>
                    </a:p>
                  </a:txBody>
                  <a:tcPr marT="45750" marB="45750" anchor="b" horzOverflow="overflow">
                    <a:lnL cap="flat">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cs typeface="Times New Roman" pitchFamily="18" charset="0"/>
                        </a:rPr>
                        <a:t>Estimated Elasticity</a:t>
                      </a:r>
                      <a:endParaRPr kumimoji="0" lang="en-US" sz="1600" b="1" i="0" u="none" strike="noStrike" cap="none" normalizeH="0" baseline="0" dirty="0">
                        <a:ln>
                          <a:noFill/>
                        </a:ln>
                        <a:solidFill>
                          <a:srgbClr val="0066B3"/>
                        </a:solidFill>
                        <a:effectLst/>
                        <a:latin typeface="Arial" charset="0"/>
                      </a:endParaRPr>
                    </a:p>
                  </a:txBody>
                  <a:tcPr marT="45750" marB="45750" anchor="b" horzOverflow="overflow">
                    <a:lnL>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rPr>
                        <a:t>Product</a:t>
                      </a:r>
                    </a:p>
                  </a:txBody>
                  <a:tcPr marT="45750" marB="45750" anchor="b" horzOverflow="overflow">
                    <a:lnL>
                      <a:noFill/>
                    </a:lnL>
                    <a:lnR cap="flat">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0066B3"/>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cs typeface="Times New Roman" pitchFamily="18" charset="0"/>
                        </a:rPr>
                        <a:t>Estimated Elasticity</a:t>
                      </a:r>
                      <a:endParaRPr kumimoji="0" lang="en-US" sz="1600" b="1" i="0" u="none" strike="noStrike" cap="none" normalizeH="0" baseline="0" dirty="0">
                        <a:ln>
                          <a:noFill/>
                        </a:ln>
                        <a:solidFill>
                          <a:srgbClr val="0066B3"/>
                        </a:solidFill>
                        <a:effectLst/>
                        <a:latin typeface="Arial" charset="0"/>
                      </a:endParaRPr>
                    </a:p>
                  </a:txBody>
                  <a:tcPr marT="45750" marB="45750" anchor="b" horzOverflow="overflow">
                    <a:lnL>
                      <a:noFill/>
                    </a:lnL>
                    <a:lnR cap="flat">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75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Books (Barnes &amp; Noble)</a:t>
                      </a:r>
                    </a:p>
                  </a:txBody>
                  <a:tcPr marT="45750" marB="45750" anchor="ctr" horzOverflow="overflow">
                    <a:lnL cap="flat">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–4.00</a:t>
                      </a:r>
                      <a:r>
                        <a:rPr kumimoji="0" lang="en-US" sz="1600" b="0" i="1" u="none" strike="noStrike" cap="none" normalizeH="0" baseline="0" dirty="0">
                          <a:ln>
                            <a:noFill/>
                          </a:ln>
                          <a:solidFill>
                            <a:schemeClr val="tx1"/>
                          </a:solidFill>
                          <a:effectLst/>
                          <a:latin typeface="Arial" charset="0"/>
                        </a:rPr>
                        <a:t> </a:t>
                      </a:r>
                    </a:p>
                  </a:txBody>
                  <a:tcPr marT="45750" marB="45750" anchor="ctr" horzOverflow="overflow">
                    <a:lnL>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Bread</a:t>
                      </a:r>
                    </a:p>
                  </a:txBody>
                  <a:tcPr marT="45750" marB="45750" anchor="ctr" horzOverflow="overflow">
                    <a:lnL>
                      <a:noFill/>
                    </a:lnL>
                    <a:lnR cap="flat">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–0.40</a:t>
                      </a:r>
                      <a:endParaRPr kumimoji="0" lang="en-US" sz="1600" b="0" i="1" u="none" strike="noStrike" cap="none" normalizeH="0" baseline="0" dirty="0">
                        <a:ln>
                          <a:noFill/>
                        </a:ln>
                        <a:solidFill>
                          <a:schemeClr val="tx1"/>
                        </a:solidFill>
                        <a:effectLst/>
                        <a:latin typeface="Arial" charset="0"/>
                      </a:endParaRPr>
                    </a:p>
                  </a:txBody>
                  <a:tcPr marT="45750" marB="45750" anchor="ctr" horzOverflow="overflow">
                    <a:lnL>
                      <a:noFill/>
                    </a:lnL>
                    <a:lnR cap="flat">
                      <a:noFill/>
                    </a:lnR>
                    <a:lnT w="38100" cap="flat" cmpd="sng" algn="ctr">
                      <a:solidFill>
                        <a:srgbClr val="95B6D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130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Post Raisin Bran</a:t>
                      </a:r>
                    </a:p>
                  </a:txBody>
                  <a:tcPr marT="45750" marB="137250" anchor="ctr" horzOverflow="overflow">
                    <a:lnL cap="flat">
                      <a:noFill/>
                    </a:lnL>
                    <a:lnR>
                      <a:noFill/>
                    </a:lnR>
                    <a:lnT>
                      <a:noFill/>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–2.50</a:t>
                      </a:r>
                    </a:p>
                  </a:txBody>
                  <a:tcPr marT="45750" marB="137250" anchor="ctr" horzOverflow="overflow">
                    <a:lnL>
                      <a:noFill/>
                    </a:lnL>
                    <a:lnR>
                      <a:noFill/>
                    </a:lnR>
                    <a:lnT>
                      <a:noFill/>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Cocaine</a:t>
                      </a:r>
                    </a:p>
                  </a:txBody>
                  <a:tcPr marT="45750" marB="137250" anchor="ctr" horzOverflow="overflow">
                    <a:lnL>
                      <a:noFill/>
                    </a:lnL>
                    <a:lnR cap="flat">
                      <a:noFill/>
                    </a:lnR>
                    <a:lnT>
                      <a:noFill/>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–0.28</a:t>
                      </a:r>
                    </a:p>
                  </a:txBody>
                  <a:tcPr marT="45750" marB="137250" anchor="ctr" horzOverflow="overflow">
                    <a:lnL>
                      <a:noFill/>
                    </a:lnL>
                    <a:lnR cap="flat">
                      <a:noFill/>
                    </a:lnR>
                    <a:lnT>
                      <a:noFill/>
                    </a:lnT>
                    <a:lnB w="381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Automobiles</a:t>
                      </a:r>
                    </a:p>
                  </a:txBody>
                  <a:tcPr marT="45750" marB="137250" anchor="ctr" horzOverflow="overflow">
                    <a:lnL cap="flat">
                      <a:noFill/>
                    </a:lnL>
                    <a:lnR>
                      <a:noFill/>
                    </a:lnR>
                    <a:lnT>
                      <a:noFill/>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–1.95</a:t>
                      </a:r>
                    </a:p>
                  </a:txBody>
                  <a:tcPr marT="45750" marB="137250" anchor="ctr" horzOverflow="overflow">
                    <a:lnL>
                      <a:noFill/>
                    </a:lnL>
                    <a:lnR>
                      <a:noFill/>
                    </a:lnR>
                    <a:lnT>
                      <a:noFill/>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Cigarettes</a:t>
                      </a:r>
                    </a:p>
                  </a:txBody>
                  <a:tcPr marT="45750" marB="137250" anchor="ctr" horzOverflow="overflow">
                    <a:lnL>
                      <a:noFill/>
                    </a:lnL>
                    <a:lnR cap="flat">
                      <a:noFill/>
                    </a:lnR>
                    <a:lnT>
                      <a:noFill/>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–0.25</a:t>
                      </a:r>
                    </a:p>
                  </a:txBody>
                  <a:tcPr marT="45750" marB="137250" anchor="ctr" horzOverflow="overflow">
                    <a:lnL>
                      <a:noFill/>
                    </a:lnL>
                    <a:lnR cap="flat">
                      <a:noFill/>
                    </a:lnR>
                    <a:lnT>
                      <a:noFill/>
                    </a:lnT>
                    <a:lnB w="381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4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Tide (liquid detergent)</a:t>
                      </a:r>
                    </a:p>
                  </a:txBody>
                  <a:tcPr marT="45750" marB="137250" anchor="ctr" horzOverflow="overflow">
                    <a:lnL cap="flat">
                      <a:noFill/>
                    </a:lnL>
                    <a:lnR>
                      <a:noFill/>
                    </a:lnR>
                    <a:lnT>
                      <a:noFill/>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–3.92</a:t>
                      </a:r>
                      <a:endParaRPr kumimoji="0" lang="en-US" sz="1600" b="0" i="1" u="none" strike="noStrike" cap="none" normalizeH="0" baseline="0" dirty="0">
                        <a:ln>
                          <a:noFill/>
                        </a:ln>
                        <a:solidFill>
                          <a:schemeClr val="tx1"/>
                        </a:solidFill>
                        <a:effectLst/>
                        <a:latin typeface="Arial" charset="0"/>
                      </a:endParaRPr>
                    </a:p>
                  </a:txBody>
                  <a:tcPr marT="45750" marB="45750" anchor="ctr" horzOverflow="overflow">
                    <a:lnL>
                      <a:noFill/>
                    </a:lnL>
                    <a:lnR>
                      <a:noFill/>
                    </a:lnR>
                    <a:lnT>
                      <a:noFill/>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Beer</a:t>
                      </a:r>
                    </a:p>
                  </a:txBody>
                  <a:tcPr marT="45750" marB="137250" anchor="ctr" horzOverflow="overflow">
                    <a:lnL>
                      <a:noFill/>
                    </a:lnL>
                    <a:lnR cap="flat">
                      <a:noFill/>
                    </a:lnR>
                    <a:lnT>
                      <a:noFill/>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–0.29</a:t>
                      </a:r>
                      <a:endParaRPr kumimoji="0" lang="en-US" sz="1600" b="0" i="1" u="none" strike="noStrike" cap="none" normalizeH="0" baseline="0" dirty="0">
                        <a:ln>
                          <a:noFill/>
                        </a:ln>
                        <a:solidFill>
                          <a:schemeClr val="tx1"/>
                        </a:solidFill>
                        <a:effectLst/>
                        <a:latin typeface="Arial" charset="0"/>
                      </a:endParaRPr>
                    </a:p>
                  </a:txBody>
                  <a:tcPr marT="45750" marB="45750" anchor="ctr" horzOverflow="overflow">
                    <a:lnL>
                      <a:noFill/>
                    </a:lnL>
                    <a:lnR cap="flat">
                      <a:noFill/>
                    </a:lnR>
                    <a:lnT>
                      <a:noFill/>
                    </a:lnT>
                    <a:lnB w="381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63092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Price Elasticity of Demand for Breakfast Cereal</a:t>
            </a:r>
          </a:p>
        </p:txBody>
      </p:sp>
      <p:sp>
        <p:nvSpPr>
          <p:cNvPr id="4" name="Text Placeholder 2"/>
          <p:cNvSpPr>
            <a:spLocks noGrp="1"/>
          </p:cNvSpPr>
          <p:nvPr>
            <p:ph type="body" sz="quarter" idx="11"/>
          </p:nvPr>
        </p:nvSpPr>
        <p:spPr>
          <a:xfrm>
            <a:off x="1676400" y="838200"/>
            <a:ext cx="8839200" cy="2514600"/>
          </a:xfrm>
        </p:spPr>
        <p:txBody>
          <a:bodyPr/>
          <a:lstStyle/>
          <a:p>
            <a:r>
              <a:rPr lang="en-US" dirty="0"/>
              <a:t>What is the price elasticity of demand for breakfast cereal?</a:t>
            </a:r>
          </a:p>
          <a:p>
            <a:endParaRPr lang="en-US" dirty="0"/>
          </a:p>
          <a:p>
            <a:r>
              <a:rPr lang="en-US" dirty="0"/>
              <a:t>The answer depends on whether you mean:</a:t>
            </a:r>
          </a:p>
          <a:p>
            <a:pPr marL="342900" indent="-342900">
              <a:buFont typeface="Arial" panose="020B0604020202020204" pitchFamily="34" charset="0"/>
              <a:buChar char="•"/>
            </a:pPr>
            <a:r>
              <a:rPr lang="en-US" dirty="0"/>
              <a:t>A particular brand of a particular breakfast cereal</a:t>
            </a:r>
          </a:p>
          <a:p>
            <a:pPr marL="342900" indent="-342900">
              <a:buFont typeface="Arial" panose="020B0604020202020204" pitchFamily="34" charset="0"/>
              <a:buChar char="•"/>
            </a:pPr>
            <a:r>
              <a:rPr lang="en-US" dirty="0"/>
              <a:t>A particular category of breakfast cereal</a:t>
            </a:r>
          </a:p>
          <a:p>
            <a:pPr marL="342900" indent="-342900">
              <a:buFont typeface="Arial" panose="020B0604020202020204" pitchFamily="34" charset="0"/>
              <a:buChar char="•"/>
            </a:pPr>
            <a:r>
              <a:rPr lang="en-US" dirty="0"/>
              <a:t>Breakfast cereal in general</a:t>
            </a:r>
          </a:p>
          <a:p>
            <a:pPr marL="342900" indent="-342900">
              <a:buFont typeface="Arial" panose="020B0604020202020204" pitchFamily="34" charset="0"/>
              <a:buChar char="•"/>
            </a:pPr>
            <a:endParaRPr lang="en-US" dirty="0"/>
          </a:p>
        </p:txBody>
      </p:sp>
      <p:graphicFrame>
        <p:nvGraphicFramePr>
          <p:cNvPr id="5" name="Group 65"/>
          <p:cNvGraphicFramePr>
            <a:graphicFrameLocks/>
          </p:cNvGraphicFramePr>
          <p:nvPr>
            <p:extLst/>
          </p:nvPr>
        </p:nvGraphicFramePr>
        <p:xfrm>
          <a:off x="2743200" y="3733800"/>
          <a:ext cx="4495800" cy="1816938"/>
        </p:xfrm>
        <a:graphic>
          <a:graphicData uri="http://schemas.openxmlformats.org/drawingml/2006/table">
            <a:tbl>
              <a:tblPr/>
              <a:tblGrid>
                <a:gridCol w="2819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71941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1600" b="1" i="0" u="none" strike="noStrike" cap="none" normalizeH="0" baseline="0" dirty="0">
                          <a:ln>
                            <a:noFill/>
                          </a:ln>
                          <a:solidFill>
                            <a:srgbClr val="0066B3"/>
                          </a:solidFill>
                          <a:effectLst/>
                          <a:latin typeface="Arial" charset="0"/>
                          <a:cs typeface="Times New Roman" pitchFamily="18" charset="0"/>
                        </a:rPr>
                        <a:t>Cereal</a:t>
                      </a:r>
                      <a:endParaRPr kumimoji="0" lang="en-US" sz="1600" b="1" i="0" u="none" strike="noStrike" cap="none" normalizeH="0" baseline="0" dirty="0">
                        <a:ln>
                          <a:noFill/>
                        </a:ln>
                        <a:solidFill>
                          <a:srgbClr val="0066B3"/>
                        </a:solidFill>
                        <a:effectLst/>
                        <a:latin typeface="Arial" charset="0"/>
                      </a:endParaRPr>
                    </a:p>
                  </a:txBody>
                  <a:tcPr marT="45750" marB="45750" anchor="b" horzOverflow="overflow">
                    <a:lnL cap="flat">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66B3"/>
                          </a:solidFill>
                          <a:effectLst/>
                          <a:latin typeface="Arial" charset="0"/>
                          <a:cs typeface="Times New Roman" pitchFamily="18" charset="0"/>
                        </a:rPr>
                        <a:t>Price elasticity of demand</a:t>
                      </a:r>
                      <a:endParaRPr kumimoji="0" lang="en-US" sz="1600" b="1" i="0" u="none" strike="noStrike" cap="none" normalizeH="0" baseline="0" dirty="0">
                        <a:ln>
                          <a:noFill/>
                        </a:ln>
                        <a:solidFill>
                          <a:srgbClr val="0066B3"/>
                        </a:solidFill>
                        <a:effectLst/>
                        <a:latin typeface="Arial" charset="0"/>
                      </a:endParaRPr>
                    </a:p>
                  </a:txBody>
                  <a:tcPr marT="45750" marB="45750" anchor="b" horzOverflow="overflow">
                    <a:lnL>
                      <a:noFill/>
                    </a:lnL>
                    <a:lnR>
                      <a:noFill/>
                    </a:lnR>
                    <a:lnT cap="flat">
                      <a:noFill/>
                    </a:lnT>
                    <a:lnB w="38100"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31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Post Raisin Bran</a:t>
                      </a:r>
                    </a:p>
                  </a:txBody>
                  <a:tcPr marT="45750" marB="45750" anchor="ctr" horzOverflow="overflow">
                    <a:lnL cap="flat">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–2.5</a:t>
                      </a:r>
                      <a:endParaRPr kumimoji="0" lang="en-US" sz="1600" b="0" i="1" u="none" strike="noStrike" cap="none" normalizeH="0" baseline="0" dirty="0">
                        <a:ln>
                          <a:noFill/>
                        </a:ln>
                        <a:solidFill>
                          <a:schemeClr val="tx1"/>
                        </a:solidFill>
                        <a:effectLst/>
                        <a:latin typeface="Arial" charset="0"/>
                      </a:endParaRPr>
                    </a:p>
                  </a:txBody>
                  <a:tcPr marT="45750" marB="45750" anchor="ctr" horzOverflow="overflow">
                    <a:lnL>
                      <a:noFill/>
                    </a:lnL>
                    <a:lnR>
                      <a:noFill/>
                    </a:lnR>
                    <a:lnT w="38100" cap="flat" cmpd="sng" algn="ctr">
                      <a:solidFill>
                        <a:srgbClr val="95B6D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931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All family breakfast cereals</a:t>
                      </a:r>
                    </a:p>
                  </a:txBody>
                  <a:tcPr marT="45750" marB="4575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–1.8</a:t>
                      </a:r>
                      <a:endParaRPr kumimoji="0" lang="en-US" sz="1600" b="0" i="1" u="none" strike="noStrike" cap="none" normalizeH="0" baseline="0" dirty="0">
                        <a:ln>
                          <a:noFill/>
                        </a:ln>
                        <a:solidFill>
                          <a:schemeClr val="tx1"/>
                        </a:solidFill>
                        <a:effectLst/>
                        <a:latin typeface="Arial" charset="0"/>
                      </a:endParaRPr>
                    </a:p>
                  </a:txBody>
                  <a:tcPr marT="45750" marB="4575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731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All types of breakfast cereal</a:t>
                      </a:r>
                    </a:p>
                  </a:txBody>
                  <a:tcPr marT="45750" marB="137250" anchor="ctr" horzOverflow="overflow">
                    <a:lnL cap="flat">
                      <a:noFill/>
                    </a:lnL>
                    <a:lnR>
                      <a:noFill/>
                    </a:lnR>
                    <a:lnT>
                      <a:noFill/>
                    </a:lnT>
                    <a:lnB w="38100" cap="flat" cmpd="sng" algn="ctr">
                      <a:solidFill>
                        <a:srgbClr val="95B6D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charset="0"/>
                        </a:rPr>
                        <a:t>–0.9</a:t>
                      </a:r>
                      <a:endParaRPr kumimoji="0" lang="en-US" sz="1600" b="0" i="1" u="none" strike="noStrike" cap="none" normalizeH="0" baseline="0" dirty="0">
                        <a:ln>
                          <a:noFill/>
                        </a:ln>
                        <a:solidFill>
                          <a:schemeClr val="tx1"/>
                        </a:solidFill>
                        <a:effectLst/>
                        <a:latin typeface="Arial" charset="0"/>
                      </a:endParaRPr>
                    </a:p>
                  </a:txBody>
                  <a:tcPr marT="45750" marB="137250" anchor="ctr" horzOverflow="overflow">
                    <a:lnL>
                      <a:noFill/>
                    </a:lnL>
                    <a:lnR>
                      <a:noFill/>
                    </a:lnR>
                    <a:lnT>
                      <a:noFill/>
                    </a:lnT>
                    <a:lnB w="38100" cap="flat" cmpd="sng" algn="ctr">
                      <a:solidFill>
                        <a:srgbClr val="95B6D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46895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and the Pricing Decision</a:t>
            </a:r>
          </a:p>
        </p:txBody>
      </p:sp>
      <p:sp>
        <p:nvSpPr>
          <p:cNvPr id="4" name="Text Placeholder 2"/>
          <p:cNvSpPr>
            <a:spLocks noGrp="1"/>
          </p:cNvSpPr>
          <p:nvPr>
            <p:ph type="body" sz="quarter" idx="11"/>
          </p:nvPr>
        </p:nvSpPr>
        <p:spPr>
          <a:xfrm>
            <a:off x="519066" y="845408"/>
            <a:ext cx="9906000" cy="5167184"/>
          </a:xfrm>
        </p:spPr>
        <p:txBody>
          <a:bodyPr/>
          <a:lstStyle/>
          <a:p>
            <a:pPr>
              <a:spcBef>
                <a:spcPct val="20000"/>
              </a:spcBef>
            </a:pPr>
            <a:r>
              <a:rPr lang="en-US" sz="2400" dirty="0"/>
              <a:t>Why isn’t gas more expensive?</a:t>
            </a:r>
          </a:p>
          <a:p>
            <a:pPr>
              <a:spcBef>
                <a:spcPct val="20000"/>
              </a:spcBef>
            </a:pPr>
            <a:endParaRPr lang="en-US" sz="2400" dirty="0"/>
          </a:p>
          <a:p>
            <a:pPr>
              <a:spcBef>
                <a:spcPct val="20000"/>
              </a:spcBef>
            </a:pPr>
            <a:r>
              <a:rPr lang="en-US" sz="2400" dirty="0"/>
              <a:t>If you are a business owner, you need to decide how to price your product.</a:t>
            </a:r>
          </a:p>
          <a:p>
            <a:pPr marL="342900" indent="-342900">
              <a:spcBef>
                <a:spcPct val="20000"/>
              </a:spcBef>
              <a:buFont typeface="Arial" pitchFamily="34" charset="0"/>
              <a:buChar char="•"/>
            </a:pPr>
            <a:r>
              <a:rPr lang="en-US" sz="2400" dirty="0"/>
              <a:t>“How many customers will I gain if I cut my price?”</a:t>
            </a:r>
          </a:p>
          <a:p>
            <a:pPr marL="342900" indent="-342900">
              <a:spcBef>
                <a:spcPct val="20000"/>
              </a:spcBef>
              <a:buFont typeface="Arial" pitchFamily="34" charset="0"/>
              <a:buChar char="•"/>
            </a:pPr>
            <a:r>
              <a:rPr lang="en-US" sz="2400" dirty="0"/>
              <a:t>“What will happen to my </a:t>
            </a:r>
            <a:r>
              <a:rPr lang="en-US" sz="2400" b="1" dirty="0"/>
              <a:t>total revenue</a:t>
            </a:r>
            <a:r>
              <a:rPr lang="en-US" sz="2400" dirty="0"/>
              <a:t> if I cut my price?”</a:t>
            </a:r>
          </a:p>
          <a:p>
            <a:pPr>
              <a:spcBef>
                <a:spcPct val="20000"/>
              </a:spcBef>
            </a:pPr>
            <a:endParaRPr lang="en-US" sz="2400" dirty="0"/>
          </a:p>
          <a:p>
            <a:pPr>
              <a:spcBef>
                <a:spcPct val="20000"/>
              </a:spcBef>
            </a:pPr>
            <a:endParaRPr lang="en-US" sz="2400" b="1" dirty="0"/>
          </a:p>
          <a:p>
            <a:pPr>
              <a:spcBef>
                <a:spcPct val="20000"/>
              </a:spcBef>
            </a:pPr>
            <a:r>
              <a:rPr lang="en-US" sz="2400" b="1" dirty="0"/>
              <a:t>Total revenue</a:t>
            </a:r>
            <a:r>
              <a:rPr lang="en-US" sz="2400" dirty="0"/>
              <a:t>: The total amount of funds received by a seller of a good or service, calculated by multiplying the price per unit by the number of units sold.  </a:t>
            </a:r>
            <a:r>
              <a:rPr lang="en-US" sz="2400" i="1" dirty="0"/>
              <a:t>Total Revenue = Price x Quantity</a:t>
            </a:r>
          </a:p>
          <a:p>
            <a:pPr>
              <a:spcBef>
                <a:spcPct val="20000"/>
              </a:spcBef>
            </a:pPr>
            <a:endParaRPr lang="en-US" sz="2400" dirty="0"/>
          </a:p>
        </p:txBody>
      </p:sp>
    </p:spTree>
    <p:custDataLst>
      <p:tags r:id="rId1"/>
    </p:custDataLst>
    <p:extLst>
      <p:ext uri="{BB962C8B-B14F-4D97-AF65-F5344CB8AC3E}">
        <p14:creationId xmlns:p14="http://schemas.microsoft.com/office/powerpoint/2010/main" val="377861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Cutting Price with Different </a:t>
            </a:r>
            <a:r>
              <a:rPr lang="en-US" dirty="0" err="1"/>
              <a:t>Elasticities</a:t>
            </a:r>
            <a:endParaRPr lang="en-US" dirty="0"/>
          </a:p>
        </p:txBody>
      </p:sp>
      <p:sp>
        <p:nvSpPr>
          <p:cNvPr id="4" name="Text Placeholder 2"/>
          <p:cNvSpPr>
            <a:spLocks noGrp="1"/>
          </p:cNvSpPr>
          <p:nvPr>
            <p:ph type="body" sz="quarter" idx="11"/>
          </p:nvPr>
        </p:nvSpPr>
        <p:spPr>
          <a:xfrm>
            <a:off x="1676400" y="838200"/>
            <a:ext cx="8839200" cy="5638800"/>
          </a:xfrm>
        </p:spPr>
        <p:txBody>
          <a:bodyPr/>
          <a:lstStyle/>
          <a:p>
            <a:pPr>
              <a:spcBef>
                <a:spcPct val="20000"/>
              </a:spcBef>
            </a:pPr>
            <a:r>
              <a:rPr lang="en-US" sz="2400" dirty="0"/>
              <a:t>Suppose demand for your product is relatively price inelastic.</a:t>
            </a:r>
            <a:endParaRPr lang="en-US" sz="2400" b="1" dirty="0"/>
          </a:p>
          <a:p>
            <a:pPr marL="342900" indent="-342900">
              <a:spcBef>
                <a:spcPct val="20000"/>
              </a:spcBef>
              <a:buFont typeface="Arial" pitchFamily="34" charset="0"/>
              <a:buChar char="•"/>
            </a:pPr>
            <a:r>
              <a:rPr lang="en-US" sz="2400" dirty="0"/>
              <a:t>As you decrease the price, you gain only a few additional customers.</a:t>
            </a:r>
          </a:p>
          <a:p>
            <a:pPr marL="342900" indent="-342900">
              <a:spcBef>
                <a:spcPct val="20000"/>
              </a:spcBef>
              <a:buFont typeface="Arial" pitchFamily="34" charset="0"/>
              <a:buChar char="•"/>
            </a:pPr>
            <a:r>
              <a:rPr lang="en-US" sz="2400" dirty="0"/>
              <a:t>Overall, total revenue goes down.</a:t>
            </a:r>
          </a:p>
          <a:p>
            <a:pPr marL="342900" indent="-342900">
              <a:spcBef>
                <a:spcPct val="20000"/>
              </a:spcBef>
              <a:buFont typeface="Arial" pitchFamily="34" charset="0"/>
              <a:buChar char="•"/>
            </a:pPr>
            <a:endParaRPr lang="en-US" sz="2400" dirty="0"/>
          </a:p>
          <a:p>
            <a:pPr>
              <a:spcBef>
                <a:spcPct val="20000"/>
              </a:spcBef>
            </a:pPr>
            <a:endParaRPr lang="en-US" sz="2400" dirty="0"/>
          </a:p>
          <a:p>
            <a:pPr>
              <a:spcBef>
                <a:spcPct val="20000"/>
              </a:spcBef>
            </a:pPr>
            <a:r>
              <a:rPr lang="en-US" sz="2400" dirty="0"/>
              <a:t>Suppose demand for your product is relatively price elastic.</a:t>
            </a:r>
          </a:p>
          <a:p>
            <a:pPr marL="342900" indent="-342900">
              <a:spcBef>
                <a:spcPct val="20000"/>
              </a:spcBef>
              <a:buFont typeface="Arial" pitchFamily="34" charset="0"/>
              <a:buChar char="•"/>
            </a:pPr>
            <a:r>
              <a:rPr lang="en-US" sz="2400" dirty="0"/>
              <a:t>As you decrease the price, you gain many additional customers.</a:t>
            </a:r>
          </a:p>
          <a:p>
            <a:pPr marL="342900" indent="-342900">
              <a:spcBef>
                <a:spcPct val="20000"/>
              </a:spcBef>
              <a:buFont typeface="Arial" pitchFamily="34" charset="0"/>
              <a:buChar char="•"/>
            </a:pPr>
            <a:r>
              <a:rPr lang="en-US" sz="2400" dirty="0"/>
              <a:t>Overall revenue goes up.</a:t>
            </a:r>
          </a:p>
          <a:p>
            <a:pPr>
              <a:spcBef>
                <a:spcPct val="20000"/>
              </a:spcBef>
            </a:pPr>
            <a:endParaRPr lang="en-US" dirty="0"/>
          </a:p>
          <a:p>
            <a:pPr>
              <a:spcBef>
                <a:spcPct val="20000"/>
              </a:spcBef>
            </a:pPr>
            <a:endParaRPr lang="en-US" dirty="0"/>
          </a:p>
          <a:p>
            <a:endParaRPr lang="en-US" dirty="0"/>
          </a:p>
        </p:txBody>
      </p:sp>
    </p:spTree>
    <p:custDataLst>
      <p:tags r:id="rId1"/>
    </p:custDataLst>
    <p:extLst>
      <p:ext uri="{BB962C8B-B14F-4D97-AF65-F5344CB8AC3E}">
        <p14:creationId xmlns:p14="http://schemas.microsoft.com/office/powerpoint/2010/main" val="245417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latin typeface="+mj-lt"/>
              </a:rPr>
              <a:t>Elasticity and Total Revenue</a:t>
            </a:r>
          </a:p>
        </p:txBody>
      </p:sp>
      <p:sp>
        <p:nvSpPr>
          <p:cNvPr id="155" name="Content Placeholder 1"/>
          <p:cNvSpPr>
            <a:spLocks noGrp="1"/>
          </p:cNvSpPr>
          <p:nvPr>
            <p:ph idx="1"/>
          </p:nvPr>
        </p:nvSpPr>
        <p:spPr/>
        <p:txBody>
          <a:bodyPr>
            <a:normAutofit/>
          </a:bodyPr>
          <a:lstStyle/>
          <a:p>
            <a:pPr marL="0" indent="0"/>
            <a:r>
              <a:rPr lang="en-US" sz="2800" dirty="0"/>
              <a:t>An increase in price affects total revenue in two ways.</a:t>
            </a:r>
          </a:p>
        </p:txBody>
      </p:sp>
      <p:sp>
        <p:nvSpPr>
          <p:cNvPr id="6" name="Rectangle 5"/>
          <p:cNvSpPr>
            <a:spLocks noChangeArrowheads="1"/>
          </p:cNvSpPr>
          <p:nvPr/>
        </p:nvSpPr>
        <p:spPr bwMode="auto">
          <a:xfrm>
            <a:off x="3824839" y="4197439"/>
            <a:ext cx="1710447" cy="1786961"/>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 name="Rectangle 6"/>
          <p:cNvSpPr>
            <a:spLocks noChangeArrowheads="1"/>
          </p:cNvSpPr>
          <p:nvPr/>
        </p:nvSpPr>
        <p:spPr bwMode="auto">
          <a:xfrm>
            <a:off x="5535287" y="4197438"/>
            <a:ext cx="1142231" cy="1793940"/>
          </a:xfrm>
          <a:prstGeom prst="rect">
            <a:avLst/>
          </a:prstGeom>
          <a:solidFill>
            <a:srgbClr val="FFEA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 name="Line 9"/>
          <p:cNvSpPr>
            <a:spLocks noChangeShapeType="1"/>
          </p:cNvSpPr>
          <p:nvPr/>
        </p:nvSpPr>
        <p:spPr bwMode="auto">
          <a:xfrm>
            <a:off x="3819041" y="2396518"/>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 name="Line 10"/>
          <p:cNvSpPr>
            <a:spLocks noChangeShapeType="1"/>
          </p:cNvSpPr>
          <p:nvPr/>
        </p:nvSpPr>
        <p:spPr bwMode="auto">
          <a:xfrm>
            <a:off x="3819041" y="2759493"/>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 name="Line 11"/>
          <p:cNvSpPr>
            <a:spLocks noChangeShapeType="1"/>
          </p:cNvSpPr>
          <p:nvPr/>
        </p:nvSpPr>
        <p:spPr bwMode="auto">
          <a:xfrm>
            <a:off x="3819041" y="3115489"/>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 name="Line 12"/>
          <p:cNvSpPr>
            <a:spLocks noChangeShapeType="1"/>
          </p:cNvSpPr>
          <p:nvPr/>
        </p:nvSpPr>
        <p:spPr bwMode="auto">
          <a:xfrm>
            <a:off x="3819041" y="3478466"/>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 name="Line 13"/>
          <p:cNvSpPr>
            <a:spLocks noChangeShapeType="1"/>
          </p:cNvSpPr>
          <p:nvPr/>
        </p:nvSpPr>
        <p:spPr bwMode="auto">
          <a:xfrm>
            <a:off x="3819041" y="3834462"/>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 name="Line 14"/>
          <p:cNvSpPr>
            <a:spLocks noChangeShapeType="1"/>
          </p:cNvSpPr>
          <p:nvPr/>
        </p:nvSpPr>
        <p:spPr bwMode="auto">
          <a:xfrm>
            <a:off x="3819041" y="4197438"/>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 name="Line 15"/>
          <p:cNvSpPr>
            <a:spLocks noChangeShapeType="1"/>
          </p:cNvSpPr>
          <p:nvPr/>
        </p:nvSpPr>
        <p:spPr bwMode="auto">
          <a:xfrm>
            <a:off x="3819041" y="4553434"/>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 name="Line 16"/>
          <p:cNvSpPr>
            <a:spLocks noChangeShapeType="1"/>
          </p:cNvSpPr>
          <p:nvPr/>
        </p:nvSpPr>
        <p:spPr bwMode="auto">
          <a:xfrm>
            <a:off x="3819041" y="4916411"/>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 name="Line 17"/>
          <p:cNvSpPr>
            <a:spLocks noChangeShapeType="1"/>
          </p:cNvSpPr>
          <p:nvPr/>
        </p:nvSpPr>
        <p:spPr bwMode="auto">
          <a:xfrm>
            <a:off x="3819041" y="5272407"/>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 name="Line 18"/>
          <p:cNvSpPr>
            <a:spLocks noChangeShapeType="1"/>
          </p:cNvSpPr>
          <p:nvPr/>
        </p:nvSpPr>
        <p:spPr bwMode="auto">
          <a:xfrm>
            <a:off x="3819041" y="5635382"/>
            <a:ext cx="6957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 name="Line 19"/>
          <p:cNvSpPr>
            <a:spLocks noChangeShapeType="1"/>
          </p:cNvSpPr>
          <p:nvPr/>
        </p:nvSpPr>
        <p:spPr bwMode="auto">
          <a:xfrm>
            <a:off x="9535994"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 name="Line 20"/>
          <p:cNvSpPr>
            <a:spLocks noChangeShapeType="1"/>
          </p:cNvSpPr>
          <p:nvPr/>
        </p:nvSpPr>
        <p:spPr bwMode="auto">
          <a:xfrm>
            <a:off x="8961980"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2" name="Line 21"/>
          <p:cNvSpPr>
            <a:spLocks noChangeShapeType="1"/>
          </p:cNvSpPr>
          <p:nvPr/>
        </p:nvSpPr>
        <p:spPr bwMode="auto">
          <a:xfrm>
            <a:off x="8393763"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3" name="Line 22"/>
          <p:cNvSpPr>
            <a:spLocks noChangeShapeType="1"/>
          </p:cNvSpPr>
          <p:nvPr/>
        </p:nvSpPr>
        <p:spPr bwMode="auto">
          <a:xfrm>
            <a:off x="7819749"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4" name="Line 23"/>
          <p:cNvSpPr>
            <a:spLocks noChangeShapeType="1"/>
          </p:cNvSpPr>
          <p:nvPr/>
        </p:nvSpPr>
        <p:spPr bwMode="auto">
          <a:xfrm>
            <a:off x="7251532"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 name="Line 24"/>
          <p:cNvSpPr>
            <a:spLocks noChangeShapeType="1"/>
          </p:cNvSpPr>
          <p:nvPr/>
        </p:nvSpPr>
        <p:spPr bwMode="auto">
          <a:xfrm>
            <a:off x="6677518"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 name="Line 25"/>
          <p:cNvSpPr>
            <a:spLocks noChangeShapeType="1"/>
          </p:cNvSpPr>
          <p:nvPr/>
        </p:nvSpPr>
        <p:spPr bwMode="auto">
          <a:xfrm>
            <a:off x="6109300"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7" name="Line 26"/>
          <p:cNvSpPr>
            <a:spLocks noChangeShapeType="1"/>
          </p:cNvSpPr>
          <p:nvPr/>
        </p:nvSpPr>
        <p:spPr bwMode="auto">
          <a:xfrm>
            <a:off x="5535286"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8" name="Line 27"/>
          <p:cNvSpPr>
            <a:spLocks noChangeShapeType="1"/>
          </p:cNvSpPr>
          <p:nvPr/>
        </p:nvSpPr>
        <p:spPr bwMode="auto">
          <a:xfrm>
            <a:off x="4967069"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9" name="Line 28"/>
          <p:cNvSpPr>
            <a:spLocks noChangeShapeType="1"/>
          </p:cNvSpPr>
          <p:nvPr/>
        </p:nvSpPr>
        <p:spPr bwMode="auto">
          <a:xfrm>
            <a:off x="4393055" y="5907615"/>
            <a:ext cx="0" cy="83764"/>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0" name="Line 29"/>
          <p:cNvSpPr>
            <a:spLocks noChangeShapeType="1"/>
          </p:cNvSpPr>
          <p:nvPr/>
        </p:nvSpPr>
        <p:spPr bwMode="auto">
          <a:xfrm flipV="1">
            <a:off x="3824838" y="2228990"/>
            <a:ext cx="0" cy="3755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1" name="Line 30"/>
          <p:cNvSpPr>
            <a:spLocks noChangeShapeType="1"/>
          </p:cNvSpPr>
          <p:nvPr/>
        </p:nvSpPr>
        <p:spPr bwMode="auto">
          <a:xfrm>
            <a:off x="3830638" y="5991378"/>
            <a:ext cx="584451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7" name="Line 56"/>
          <p:cNvSpPr>
            <a:spLocks noChangeShapeType="1"/>
          </p:cNvSpPr>
          <p:nvPr/>
        </p:nvSpPr>
        <p:spPr bwMode="auto">
          <a:xfrm>
            <a:off x="3819040"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8" name="Line 57"/>
          <p:cNvSpPr>
            <a:spLocks noChangeShapeType="1"/>
          </p:cNvSpPr>
          <p:nvPr/>
        </p:nvSpPr>
        <p:spPr bwMode="auto">
          <a:xfrm>
            <a:off x="4004581"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9" name="Line 58"/>
          <p:cNvSpPr>
            <a:spLocks noChangeShapeType="1"/>
          </p:cNvSpPr>
          <p:nvPr/>
        </p:nvSpPr>
        <p:spPr bwMode="auto">
          <a:xfrm>
            <a:off x="4190120"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0" name="Line 59"/>
          <p:cNvSpPr>
            <a:spLocks noChangeShapeType="1"/>
          </p:cNvSpPr>
          <p:nvPr/>
        </p:nvSpPr>
        <p:spPr bwMode="auto">
          <a:xfrm>
            <a:off x="4375661"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1" name="Line 60"/>
          <p:cNvSpPr>
            <a:spLocks noChangeShapeType="1"/>
          </p:cNvSpPr>
          <p:nvPr/>
        </p:nvSpPr>
        <p:spPr bwMode="auto">
          <a:xfrm>
            <a:off x="4561201"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2" name="Line 61"/>
          <p:cNvSpPr>
            <a:spLocks noChangeShapeType="1"/>
          </p:cNvSpPr>
          <p:nvPr/>
        </p:nvSpPr>
        <p:spPr bwMode="auto">
          <a:xfrm>
            <a:off x="4746741"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3" name="Line 62"/>
          <p:cNvSpPr>
            <a:spLocks noChangeShapeType="1"/>
          </p:cNvSpPr>
          <p:nvPr/>
        </p:nvSpPr>
        <p:spPr bwMode="auto">
          <a:xfrm>
            <a:off x="4932281"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4" name="Line 63"/>
          <p:cNvSpPr>
            <a:spLocks noChangeShapeType="1"/>
          </p:cNvSpPr>
          <p:nvPr/>
        </p:nvSpPr>
        <p:spPr bwMode="auto">
          <a:xfrm>
            <a:off x="5117821"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5" name="Line 64"/>
          <p:cNvSpPr>
            <a:spLocks noChangeShapeType="1"/>
          </p:cNvSpPr>
          <p:nvPr/>
        </p:nvSpPr>
        <p:spPr bwMode="auto">
          <a:xfrm>
            <a:off x="5303361"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6" name="Line 65"/>
          <p:cNvSpPr>
            <a:spLocks noChangeShapeType="1"/>
          </p:cNvSpPr>
          <p:nvPr/>
        </p:nvSpPr>
        <p:spPr bwMode="auto">
          <a:xfrm>
            <a:off x="5488902"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7" name="Line 66"/>
          <p:cNvSpPr>
            <a:spLocks noChangeShapeType="1"/>
          </p:cNvSpPr>
          <p:nvPr/>
        </p:nvSpPr>
        <p:spPr bwMode="auto">
          <a:xfrm>
            <a:off x="5674441"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8" name="Line 67"/>
          <p:cNvSpPr>
            <a:spLocks noChangeShapeType="1"/>
          </p:cNvSpPr>
          <p:nvPr/>
        </p:nvSpPr>
        <p:spPr bwMode="auto">
          <a:xfrm>
            <a:off x="5859982"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9" name="Line 68"/>
          <p:cNvSpPr>
            <a:spLocks noChangeShapeType="1"/>
          </p:cNvSpPr>
          <p:nvPr/>
        </p:nvSpPr>
        <p:spPr bwMode="auto">
          <a:xfrm>
            <a:off x="6045521"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0" name="Line 69"/>
          <p:cNvSpPr>
            <a:spLocks noChangeShapeType="1"/>
          </p:cNvSpPr>
          <p:nvPr/>
        </p:nvSpPr>
        <p:spPr bwMode="auto">
          <a:xfrm>
            <a:off x="6231062"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1" name="Line 70"/>
          <p:cNvSpPr>
            <a:spLocks noChangeShapeType="1"/>
          </p:cNvSpPr>
          <p:nvPr/>
        </p:nvSpPr>
        <p:spPr bwMode="auto">
          <a:xfrm>
            <a:off x="6416602" y="4197438"/>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2" name="Line 71"/>
          <p:cNvSpPr>
            <a:spLocks noChangeShapeType="1"/>
          </p:cNvSpPr>
          <p:nvPr/>
        </p:nvSpPr>
        <p:spPr bwMode="auto">
          <a:xfrm>
            <a:off x="6602143" y="4197438"/>
            <a:ext cx="75375"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5" name="Line 84"/>
          <p:cNvSpPr>
            <a:spLocks noChangeShapeType="1"/>
          </p:cNvSpPr>
          <p:nvPr/>
        </p:nvSpPr>
        <p:spPr bwMode="auto">
          <a:xfrm flipV="1">
            <a:off x="6677518" y="5851772"/>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6" name="Line 85"/>
          <p:cNvSpPr>
            <a:spLocks noChangeShapeType="1"/>
          </p:cNvSpPr>
          <p:nvPr/>
        </p:nvSpPr>
        <p:spPr bwMode="auto">
          <a:xfrm flipV="1">
            <a:off x="6677518" y="5628403"/>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7" name="Line 86"/>
          <p:cNvSpPr>
            <a:spLocks noChangeShapeType="1"/>
          </p:cNvSpPr>
          <p:nvPr/>
        </p:nvSpPr>
        <p:spPr bwMode="auto">
          <a:xfrm flipV="1">
            <a:off x="6677518" y="5405032"/>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8" name="Line 87"/>
          <p:cNvSpPr>
            <a:spLocks noChangeShapeType="1"/>
          </p:cNvSpPr>
          <p:nvPr/>
        </p:nvSpPr>
        <p:spPr bwMode="auto">
          <a:xfrm flipV="1">
            <a:off x="6677518" y="5181662"/>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9" name="Line 88"/>
          <p:cNvSpPr>
            <a:spLocks noChangeShapeType="1"/>
          </p:cNvSpPr>
          <p:nvPr/>
        </p:nvSpPr>
        <p:spPr bwMode="auto">
          <a:xfrm flipV="1">
            <a:off x="6677518" y="4958293"/>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0" name="Line 89"/>
          <p:cNvSpPr>
            <a:spLocks noChangeShapeType="1"/>
          </p:cNvSpPr>
          <p:nvPr/>
        </p:nvSpPr>
        <p:spPr bwMode="auto">
          <a:xfrm flipV="1">
            <a:off x="6677518" y="4734923"/>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1" name="Line 90"/>
          <p:cNvSpPr>
            <a:spLocks noChangeShapeType="1"/>
          </p:cNvSpPr>
          <p:nvPr/>
        </p:nvSpPr>
        <p:spPr bwMode="auto">
          <a:xfrm flipV="1">
            <a:off x="6677518" y="4511552"/>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2" name="Line 91"/>
          <p:cNvSpPr>
            <a:spLocks noChangeShapeType="1"/>
          </p:cNvSpPr>
          <p:nvPr/>
        </p:nvSpPr>
        <p:spPr bwMode="auto">
          <a:xfrm flipV="1">
            <a:off x="6677518" y="4288182"/>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3" name="Line 92"/>
          <p:cNvSpPr>
            <a:spLocks noChangeShapeType="1"/>
          </p:cNvSpPr>
          <p:nvPr/>
        </p:nvSpPr>
        <p:spPr bwMode="auto">
          <a:xfrm flipV="1">
            <a:off x="6677518" y="4197439"/>
            <a:ext cx="0" cy="6981"/>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4" name="Line 93"/>
          <p:cNvSpPr>
            <a:spLocks noChangeShapeType="1"/>
          </p:cNvSpPr>
          <p:nvPr/>
        </p:nvSpPr>
        <p:spPr bwMode="auto">
          <a:xfrm>
            <a:off x="3824838" y="2396518"/>
            <a:ext cx="5177728" cy="3259806"/>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6" name="Freeform 95"/>
          <p:cNvSpPr>
            <a:spLocks/>
          </p:cNvSpPr>
          <p:nvPr/>
        </p:nvSpPr>
        <p:spPr bwMode="auto">
          <a:xfrm>
            <a:off x="6631133" y="4141597"/>
            <a:ext cx="92770" cy="111685"/>
          </a:xfrm>
          <a:custGeom>
            <a:avLst/>
            <a:gdLst>
              <a:gd name="T0" fmla="*/ 32 w 32"/>
              <a:gd name="T1" fmla="*/ 16 h 32"/>
              <a:gd name="T2" fmla="*/ 32 w 32"/>
              <a:gd name="T3" fmla="*/ 16 h 32"/>
              <a:gd name="T4" fmla="*/ 32 w 32"/>
              <a:gd name="T5" fmla="*/ 22 h 32"/>
              <a:gd name="T6" fmla="*/ 28 w 32"/>
              <a:gd name="T7" fmla="*/ 26 h 32"/>
              <a:gd name="T8" fmla="*/ 22 w 32"/>
              <a:gd name="T9" fmla="*/ 30 h 32"/>
              <a:gd name="T10" fmla="*/ 16 w 32"/>
              <a:gd name="T11" fmla="*/ 32 h 32"/>
              <a:gd name="T12" fmla="*/ 16 w 32"/>
              <a:gd name="T13" fmla="*/ 32 h 32"/>
              <a:gd name="T14" fmla="*/ 10 w 32"/>
              <a:gd name="T15" fmla="*/ 30 h 32"/>
              <a:gd name="T16" fmla="*/ 6 w 32"/>
              <a:gd name="T17" fmla="*/ 26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6"/>
                </a:lnTo>
                <a:lnTo>
                  <a:pt x="22" y="30"/>
                </a:lnTo>
                <a:lnTo>
                  <a:pt x="16" y="32"/>
                </a:lnTo>
                <a:lnTo>
                  <a:pt x="16" y="32"/>
                </a:lnTo>
                <a:lnTo>
                  <a:pt x="10" y="30"/>
                </a:lnTo>
                <a:lnTo>
                  <a:pt x="6" y="26"/>
                </a:lnTo>
                <a:lnTo>
                  <a:pt x="2" y="22"/>
                </a:lnTo>
                <a:lnTo>
                  <a:pt x="0" y="16"/>
                </a:lnTo>
                <a:lnTo>
                  <a:pt x="0" y="16"/>
                </a:lnTo>
                <a:lnTo>
                  <a:pt x="2" y="10"/>
                </a:lnTo>
                <a:lnTo>
                  <a:pt x="6" y="4"/>
                </a:lnTo>
                <a:lnTo>
                  <a:pt x="10" y="0"/>
                </a:lnTo>
                <a:lnTo>
                  <a:pt x="16" y="0"/>
                </a:lnTo>
                <a:lnTo>
                  <a:pt x="16" y="0"/>
                </a:lnTo>
                <a:lnTo>
                  <a:pt x="22" y="0"/>
                </a:lnTo>
                <a:lnTo>
                  <a:pt x="28" y="4"/>
                </a:lnTo>
                <a:lnTo>
                  <a:pt x="32" y="10"/>
                </a:lnTo>
                <a:lnTo>
                  <a:pt x="32" y="16"/>
                </a:lnTo>
                <a:lnTo>
                  <a:pt x="32" y="16"/>
                </a:lnTo>
                <a:close/>
              </a:path>
            </a:pathLst>
          </a:custGeom>
          <a:solidFill>
            <a:srgbClr val="00000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sz="1400" dirty="0"/>
          </a:p>
        </p:txBody>
      </p:sp>
      <p:sp>
        <p:nvSpPr>
          <p:cNvPr id="98" name="Freeform 97"/>
          <p:cNvSpPr>
            <a:spLocks/>
          </p:cNvSpPr>
          <p:nvPr/>
        </p:nvSpPr>
        <p:spPr bwMode="auto">
          <a:xfrm>
            <a:off x="5825192" y="5663305"/>
            <a:ext cx="173944" cy="153567"/>
          </a:xfrm>
          <a:custGeom>
            <a:avLst/>
            <a:gdLst>
              <a:gd name="T0" fmla="*/ 0 w 60"/>
              <a:gd name="T1" fmla="*/ 22 h 44"/>
              <a:gd name="T2" fmla="*/ 60 w 60"/>
              <a:gd name="T3" fmla="*/ 44 h 44"/>
              <a:gd name="T4" fmla="*/ 60 w 60"/>
              <a:gd name="T5" fmla="*/ 44 h 44"/>
              <a:gd name="T6" fmla="*/ 58 w 60"/>
              <a:gd name="T7" fmla="*/ 40 h 44"/>
              <a:gd name="T8" fmla="*/ 54 w 60"/>
              <a:gd name="T9" fmla="*/ 30 h 44"/>
              <a:gd name="T10" fmla="*/ 54 w 60"/>
              <a:gd name="T11" fmla="*/ 24 h 44"/>
              <a:gd name="T12" fmla="*/ 54 w 60"/>
              <a:gd name="T13" fmla="*/ 16 h 44"/>
              <a:gd name="T14" fmla="*/ 56 w 60"/>
              <a:gd name="T15" fmla="*/ 8 h 44"/>
              <a:gd name="T16" fmla="*/ 60 w 60"/>
              <a:gd name="T17" fmla="*/ 0 h 44"/>
              <a:gd name="T18" fmla="*/ 0 w 60"/>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4">
                <a:moveTo>
                  <a:pt x="0" y="22"/>
                </a:moveTo>
                <a:lnTo>
                  <a:pt x="60" y="44"/>
                </a:lnTo>
                <a:lnTo>
                  <a:pt x="60" y="44"/>
                </a:lnTo>
                <a:lnTo>
                  <a:pt x="58" y="40"/>
                </a:lnTo>
                <a:lnTo>
                  <a:pt x="54" y="30"/>
                </a:lnTo>
                <a:lnTo>
                  <a:pt x="54" y="24"/>
                </a:lnTo>
                <a:lnTo>
                  <a:pt x="54" y="16"/>
                </a:lnTo>
                <a:lnTo>
                  <a:pt x="56" y="8"/>
                </a:lnTo>
                <a:lnTo>
                  <a:pt x="60" y="0"/>
                </a:lnTo>
                <a:lnTo>
                  <a:pt x="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7" name="Freeform 96"/>
          <p:cNvSpPr>
            <a:spLocks/>
          </p:cNvSpPr>
          <p:nvPr/>
        </p:nvSpPr>
        <p:spPr bwMode="auto">
          <a:xfrm>
            <a:off x="5825192" y="5663305"/>
            <a:ext cx="173944" cy="153567"/>
          </a:xfrm>
          <a:custGeom>
            <a:avLst/>
            <a:gdLst>
              <a:gd name="T0" fmla="*/ 0 w 60"/>
              <a:gd name="T1" fmla="*/ 22 h 44"/>
              <a:gd name="T2" fmla="*/ 60 w 60"/>
              <a:gd name="T3" fmla="*/ 44 h 44"/>
              <a:gd name="T4" fmla="*/ 60 w 60"/>
              <a:gd name="T5" fmla="*/ 44 h 44"/>
              <a:gd name="T6" fmla="*/ 58 w 60"/>
              <a:gd name="T7" fmla="*/ 40 h 44"/>
              <a:gd name="T8" fmla="*/ 54 w 60"/>
              <a:gd name="T9" fmla="*/ 30 h 44"/>
              <a:gd name="T10" fmla="*/ 54 w 60"/>
              <a:gd name="T11" fmla="*/ 24 h 44"/>
              <a:gd name="T12" fmla="*/ 54 w 60"/>
              <a:gd name="T13" fmla="*/ 16 h 44"/>
              <a:gd name="T14" fmla="*/ 56 w 60"/>
              <a:gd name="T15" fmla="*/ 8 h 44"/>
              <a:gd name="T16" fmla="*/ 60 w 60"/>
              <a:gd name="T17" fmla="*/ 0 h 44"/>
              <a:gd name="T18" fmla="*/ 0 w 60"/>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4">
                <a:moveTo>
                  <a:pt x="0" y="22"/>
                </a:moveTo>
                <a:lnTo>
                  <a:pt x="60" y="44"/>
                </a:lnTo>
                <a:lnTo>
                  <a:pt x="60" y="44"/>
                </a:lnTo>
                <a:lnTo>
                  <a:pt x="58" y="40"/>
                </a:lnTo>
                <a:lnTo>
                  <a:pt x="54" y="30"/>
                </a:lnTo>
                <a:lnTo>
                  <a:pt x="54" y="24"/>
                </a:lnTo>
                <a:lnTo>
                  <a:pt x="54" y="16"/>
                </a:lnTo>
                <a:lnTo>
                  <a:pt x="56" y="8"/>
                </a:lnTo>
                <a:lnTo>
                  <a:pt x="6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9" name="Line 98"/>
          <p:cNvSpPr>
            <a:spLocks noChangeShapeType="1"/>
          </p:cNvSpPr>
          <p:nvPr/>
        </p:nvSpPr>
        <p:spPr bwMode="auto">
          <a:xfrm>
            <a:off x="5906367" y="5740088"/>
            <a:ext cx="487043"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2" name="Rectangle 111"/>
          <p:cNvSpPr>
            <a:spLocks noChangeArrowheads="1"/>
          </p:cNvSpPr>
          <p:nvPr/>
        </p:nvSpPr>
        <p:spPr bwMode="auto">
          <a:xfrm>
            <a:off x="9023428" y="6313056"/>
            <a:ext cx="7245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Quantity</a:t>
            </a:r>
            <a:endParaRPr lang="en-US" sz="1400" dirty="0">
              <a:latin typeface="Arial" pitchFamily="34" charset="0"/>
              <a:cs typeface="Arial" pitchFamily="34" charset="0"/>
            </a:endParaRPr>
          </a:p>
        </p:txBody>
      </p:sp>
      <p:sp>
        <p:nvSpPr>
          <p:cNvPr id="113" name="Rectangle 112"/>
          <p:cNvSpPr>
            <a:spLocks noChangeArrowheads="1"/>
          </p:cNvSpPr>
          <p:nvPr/>
        </p:nvSpPr>
        <p:spPr bwMode="auto">
          <a:xfrm>
            <a:off x="3079828" y="1969656"/>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Price ($)</a:t>
            </a:r>
            <a:endParaRPr lang="en-US" sz="1400" dirty="0">
              <a:latin typeface="Arial" pitchFamily="34" charset="0"/>
              <a:cs typeface="Arial" pitchFamily="34" charset="0"/>
            </a:endParaRPr>
          </a:p>
        </p:txBody>
      </p:sp>
      <p:grpSp>
        <p:nvGrpSpPr>
          <p:cNvPr id="106" name="Group 105"/>
          <p:cNvGrpSpPr/>
          <p:nvPr/>
        </p:nvGrpSpPr>
        <p:grpSpPr>
          <a:xfrm>
            <a:off x="2165430" y="3901581"/>
            <a:ext cx="1094911" cy="652121"/>
            <a:chOff x="533402" y="4030727"/>
            <a:chExt cx="1094911" cy="652121"/>
          </a:xfrm>
        </p:grpSpPr>
        <p:sp>
          <p:nvSpPr>
            <p:cNvPr id="9" name="Rectangle 8"/>
            <p:cNvSpPr>
              <a:spLocks noChangeArrowheads="1"/>
            </p:cNvSpPr>
            <p:nvPr/>
          </p:nvSpPr>
          <p:spPr bwMode="auto">
            <a:xfrm>
              <a:off x="533402" y="4030727"/>
              <a:ext cx="1094911" cy="652121"/>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4" name="Rectangle 113"/>
            <p:cNvSpPr>
              <a:spLocks noChangeArrowheads="1"/>
            </p:cNvSpPr>
            <p:nvPr/>
          </p:nvSpPr>
          <p:spPr bwMode="auto">
            <a:xfrm>
              <a:off x="614956" y="4030727"/>
              <a:ext cx="9553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1. As price</a:t>
              </a:r>
            </a:p>
            <a:p>
              <a:pPr fontAlgn="base">
                <a:spcBef>
                  <a:spcPct val="0"/>
                </a:spcBef>
                <a:spcAft>
                  <a:spcPct val="0"/>
                </a:spcAft>
              </a:pPr>
              <a:r>
                <a:rPr lang="en-US" sz="1400" i="1" dirty="0">
                  <a:solidFill>
                    <a:srgbClr val="000000"/>
                  </a:solidFill>
                  <a:latin typeface="Univers LT Std 57 Cn" charset="0"/>
                  <a:cs typeface="Arial" pitchFamily="34" charset="0"/>
                </a:rPr>
                <a:t>Increases…</a:t>
              </a:r>
              <a:endParaRPr lang="en-US" sz="1400" dirty="0">
                <a:latin typeface="Arial" pitchFamily="34" charset="0"/>
                <a:cs typeface="Arial" pitchFamily="34" charset="0"/>
              </a:endParaRPr>
            </a:p>
          </p:txBody>
        </p:sp>
      </p:grpSp>
      <p:sp>
        <p:nvSpPr>
          <p:cNvPr id="118" name="Rectangle 117"/>
          <p:cNvSpPr>
            <a:spLocks noChangeArrowheads="1"/>
          </p:cNvSpPr>
          <p:nvPr/>
        </p:nvSpPr>
        <p:spPr bwMode="auto">
          <a:xfrm>
            <a:off x="3674087" y="606118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119" name="Rectangle 118"/>
          <p:cNvSpPr>
            <a:spLocks noChangeArrowheads="1"/>
          </p:cNvSpPr>
          <p:nvPr/>
        </p:nvSpPr>
        <p:spPr bwMode="auto">
          <a:xfrm>
            <a:off x="3494961" y="549577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50</a:t>
            </a:r>
            <a:endParaRPr lang="en-US" sz="1400" dirty="0">
              <a:latin typeface="Arial" pitchFamily="34" charset="0"/>
              <a:cs typeface="Arial" pitchFamily="34" charset="0"/>
            </a:endParaRPr>
          </a:p>
        </p:txBody>
      </p:sp>
      <p:sp>
        <p:nvSpPr>
          <p:cNvPr id="120" name="Rectangle 119"/>
          <p:cNvSpPr>
            <a:spLocks noChangeArrowheads="1"/>
          </p:cNvSpPr>
          <p:nvPr/>
        </p:nvSpPr>
        <p:spPr bwMode="auto">
          <a:xfrm>
            <a:off x="3416754" y="5139780"/>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100</a:t>
            </a:r>
            <a:endParaRPr lang="en-US" sz="1400" dirty="0">
              <a:latin typeface="Arial" pitchFamily="34" charset="0"/>
              <a:cs typeface="Arial" pitchFamily="34" charset="0"/>
            </a:endParaRPr>
          </a:p>
        </p:txBody>
      </p:sp>
      <p:sp>
        <p:nvSpPr>
          <p:cNvPr id="121" name="Rectangle 120"/>
          <p:cNvSpPr>
            <a:spLocks noChangeArrowheads="1"/>
          </p:cNvSpPr>
          <p:nvPr/>
        </p:nvSpPr>
        <p:spPr bwMode="auto">
          <a:xfrm>
            <a:off x="3416754" y="477680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150</a:t>
            </a:r>
            <a:endParaRPr lang="en-US" sz="1400" dirty="0">
              <a:latin typeface="Arial" pitchFamily="34" charset="0"/>
              <a:cs typeface="Arial" pitchFamily="34" charset="0"/>
            </a:endParaRPr>
          </a:p>
        </p:txBody>
      </p:sp>
      <p:sp>
        <p:nvSpPr>
          <p:cNvPr id="122" name="Rectangle 121"/>
          <p:cNvSpPr>
            <a:spLocks noChangeArrowheads="1"/>
          </p:cNvSpPr>
          <p:nvPr/>
        </p:nvSpPr>
        <p:spPr bwMode="auto">
          <a:xfrm>
            <a:off x="3416754" y="4420809"/>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200</a:t>
            </a:r>
            <a:endParaRPr lang="en-US" sz="1400" dirty="0">
              <a:latin typeface="Arial" pitchFamily="34" charset="0"/>
              <a:cs typeface="Arial" pitchFamily="34" charset="0"/>
            </a:endParaRPr>
          </a:p>
        </p:txBody>
      </p:sp>
      <p:sp>
        <p:nvSpPr>
          <p:cNvPr id="123" name="Rectangle 122"/>
          <p:cNvSpPr>
            <a:spLocks noChangeArrowheads="1"/>
          </p:cNvSpPr>
          <p:nvPr/>
        </p:nvSpPr>
        <p:spPr bwMode="auto">
          <a:xfrm>
            <a:off x="3416754" y="405783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250</a:t>
            </a:r>
            <a:endParaRPr lang="en-US" sz="1400" dirty="0">
              <a:latin typeface="Arial" pitchFamily="34" charset="0"/>
              <a:cs typeface="Arial" pitchFamily="34" charset="0"/>
            </a:endParaRPr>
          </a:p>
        </p:txBody>
      </p:sp>
      <p:sp>
        <p:nvSpPr>
          <p:cNvPr id="124" name="Rectangle 123"/>
          <p:cNvSpPr>
            <a:spLocks noChangeArrowheads="1"/>
          </p:cNvSpPr>
          <p:nvPr/>
        </p:nvSpPr>
        <p:spPr bwMode="auto">
          <a:xfrm>
            <a:off x="3416754" y="3701836"/>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300</a:t>
            </a:r>
            <a:endParaRPr lang="en-US" sz="1400" dirty="0">
              <a:latin typeface="Arial" pitchFamily="34" charset="0"/>
              <a:cs typeface="Arial" pitchFamily="34" charset="0"/>
            </a:endParaRPr>
          </a:p>
        </p:txBody>
      </p:sp>
      <p:sp>
        <p:nvSpPr>
          <p:cNvPr id="125" name="Rectangle 124"/>
          <p:cNvSpPr>
            <a:spLocks noChangeArrowheads="1"/>
          </p:cNvSpPr>
          <p:nvPr/>
        </p:nvSpPr>
        <p:spPr bwMode="auto">
          <a:xfrm>
            <a:off x="3416754" y="3338860"/>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350</a:t>
            </a:r>
            <a:endParaRPr lang="en-US" sz="1400" dirty="0">
              <a:latin typeface="Arial" pitchFamily="34" charset="0"/>
              <a:cs typeface="Arial" pitchFamily="34" charset="0"/>
            </a:endParaRPr>
          </a:p>
        </p:txBody>
      </p:sp>
      <p:sp>
        <p:nvSpPr>
          <p:cNvPr id="126" name="Rectangle 125"/>
          <p:cNvSpPr>
            <a:spLocks noChangeArrowheads="1"/>
          </p:cNvSpPr>
          <p:nvPr/>
        </p:nvSpPr>
        <p:spPr bwMode="auto">
          <a:xfrm>
            <a:off x="3416754" y="2982864"/>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400</a:t>
            </a:r>
            <a:endParaRPr lang="en-US" sz="1400" dirty="0">
              <a:latin typeface="Arial" pitchFamily="34" charset="0"/>
              <a:cs typeface="Arial" pitchFamily="34" charset="0"/>
            </a:endParaRPr>
          </a:p>
        </p:txBody>
      </p:sp>
      <p:sp>
        <p:nvSpPr>
          <p:cNvPr id="127" name="Rectangle 126"/>
          <p:cNvSpPr>
            <a:spLocks noChangeArrowheads="1"/>
          </p:cNvSpPr>
          <p:nvPr/>
        </p:nvSpPr>
        <p:spPr bwMode="auto">
          <a:xfrm>
            <a:off x="3416754" y="2619887"/>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450</a:t>
            </a:r>
            <a:endParaRPr lang="en-US" sz="1400" dirty="0">
              <a:latin typeface="Arial" pitchFamily="34" charset="0"/>
              <a:cs typeface="Arial" pitchFamily="34" charset="0"/>
            </a:endParaRPr>
          </a:p>
        </p:txBody>
      </p:sp>
      <p:sp>
        <p:nvSpPr>
          <p:cNvPr id="128" name="Rectangle 127"/>
          <p:cNvSpPr>
            <a:spLocks noChangeArrowheads="1"/>
          </p:cNvSpPr>
          <p:nvPr/>
        </p:nvSpPr>
        <p:spPr bwMode="auto">
          <a:xfrm>
            <a:off x="3416754" y="2263891"/>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500</a:t>
            </a:r>
            <a:endParaRPr lang="en-US" sz="1400" dirty="0">
              <a:latin typeface="Arial" pitchFamily="34" charset="0"/>
              <a:cs typeface="Arial" pitchFamily="34" charset="0"/>
            </a:endParaRPr>
          </a:p>
        </p:txBody>
      </p:sp>
      <p:sp>
        <p:nvSpPr>
          <p:cNvPr id="129" name="Rectangle 128"/>
          <p:cNvSpPr>
            <a:spLocks noChangeArrowheads="1"/>
          </p:cNvSpPr>
          <p:nvPr/>
        </p:nvSpPr>
        <p:spPr bwMode="auto">
          <a:xfrm>
            <a:off x="4358266" y="606118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130" name="Rectangle 129"/>
          <p:cNvSpPr>
            <a:spLocks noChangeArrowheads="1"/>
          </p:cNvSpPr>
          <p:nvPr/>
        </p:nvSpPr>
        <p:spPr bwMode="auto">
          <a:xfrm>
            <a:off x="4926483" y="606118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a:t>
            </a:r>
            <a:endParaRPr lang="en-US" sz="1400" dirty="0">
              <a:latin typeface="Arial" pitchFamily="34" charset="0"/>
              <a:cs typeface="Arial" pitchFamily="34" charset="0"/>
            </a:endParaRPr>
          </a:p>
        </p:txBody>
      </p:sp>
      <p:sp>
        <p:nvSpPr>
          <p:cNvPr id="131" name="Rectangle 130"/>
          <p:cNvSpPr>
            <a:spLocks noChangeArrowheads="1"/>
          </p:cNvSpPr>
          <p:nvPr/>
        </p:nvSpPr>
        <p:spPr bwMode="auto">
          <a:xfrm>
            <a:off x="5500497" y="606118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6</a:t>
            </a:r>
            <a:endParaRPr lang="en-US" sz="1400" dirty="0">
              <a:latin typeface="Arial" pitchFamily="34" charset="0"/>
              <a:cs typeface="Arial" pitchFamily="34" charset="0"/>
            </a:endParaRPr>
          </a:p>
        </p:txBody>
      </p:sp>
      <p:sp>
        <p:nvSpPr>
          <p:cNvPr id="132" name="Rectangle 131"/>
          <p:cNvSpPr>
            <a:spLocks noChangeArrowheads="1"/>
          </p:cNvSpPr>
          <p:nvPr/>
        </p:nvSpPr>
        <p:spPr bwMode="auto">
          <a:xfrm>
            <a:off x="6068713" y="606118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a:t>
            </a:r>
            <a:endParaRPr lang="en-US" sz="1400" dirty="0">
              <a:latin typeface="Arial" pitchFamily="34" charset="0"/>
              <a:cs typeface="Arial" pitchFamily="34" charset="0"/>
            </a:endParaRPr>
          </a:p>
        </p:txBody>
      </p:sp>
      <p:sp>
        <p:nvSpPr>
          <p:cNvPr id="133" name="Rectangle 132"/>
          <p:cNvSpPr>
            <a:spLocks noChangeArrowheads="1"/>
          </p:cNvSpPr>
          <p:nvPr/>
        </p:nvSpPr>
        <p:spPr bwMode="auto">
          <a:xfrm>
            <a:off x="6602142" y="606118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a:t>
            </a:r>
            <a:endParaRPr lang="en-US" sz="1400" dirty="0">
              <a:latin typeface="Arial" pitchFamily="34" charset="0"/>
              <a:cs typeface="Arial" pitchFamily="34" charset="0"/>
            </a:endParaRPr>
          </a:p>
        </p:txBody>
      </p:sp>
      <p:sp>
        <p:nvSpPr>
          <p:cNvPr id="134" name="Rectangle 133"/>
          <p:cNvSpPr>
            <a:spLocks noChangeArrowheads="1"/>
          </p:cNvSpPr>
          <p:nvPr/>
        </p:nvSpPr>
        <p:spPr bwMode="auto">
          <a:xfrm>
            <a:off x="7170359" y="606118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12</a:t>
            </a:r>
            <a:endParaRPr lang="en-US" sz="1400" dirty="0">
              <a:latin typeface="Arial" pitchFamily="34" charset="0"/>
              <a:cs typeface="Arial" pitchFamily="34" charset="0"/>
            </a:endParaRPr>
          </a:p>
        </p:txBody>
      </p:sp>
      <p:sp>
        <p:nvSpPr>
          <p:cNvPr id="135" name="Rectangle 134"/>
          <p:cNvSpPr>
            <a:spLocks noChangeArrowheads="1"/>
          </p:cNvSpPr>
          <p:nvPr/>
        </p:nvSpPr>
        <p:spPr bwMode="auto">
          <a:xfrm>
            <a:off x="7744373" y="606118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14</a:t>
            </a:r>
            <a:endParaRPr lang="en-US" sz="1400" dirty="0">
              <a:latin typeface="Arial" pitchFamily="34" charset="0"/>
              <a:cs typeface="Arial" pitchFamily="34" charset="0"/>
            </a:endParaRPr>
          </a:p>
        </p:txBody>
      </p:sp>
      <p:sp>
        <p:nvSpPr>
          <p:cNvPr id="136" name="Rectangle 135"/>
          <p:cNvSpPr>
            <a:spLocks noChangeArrowheads="1"/>
          </p:cNvSpPr>
          <p:nvPr/>
        </p:nvSpPr>
        <p:spPr bwMode="auto">
          <a:xfrm>
            <a:off x="8312589" y="606118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16</a:t>
            </a:r>
            <a:endParaRPr lang="en-US" sz="1400" dirty="0">
              <a:latin typeface="Arial" pitchFamily="34" charset="0"/>
              <a:cs typeface="Arial" pitchFamily="34" charset="0"/>
            </a:endParaRPr>
          </a:p>
        </p:txBody>
      </p:sp>
      <p:sp>
        <p:nvSpPr>
          <p:cNvPr id="137" name="Rectangle 136"/>
          <p:cNvSpPr>
            <a:spLocks noChangeArrowheads="1"/>
          </p:cNvSpPr>
          <p:nvPr/>
        </p:nvSpPr>
        <p:spPr bwMode="auto">
          <a:xfrm>
            <a:off x="8880806" y="606118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18</a:t>
            </a:r>
            <a:endParaRPr lang="en-US" sz="1400" dirty="0">
              <a:latin typeface="Arial" pitchFamily="34" charset="0"/>
              <a:cs typeface="Arial" pitchFamily="34" charset="0"/>
            </a:endParaRPr>
          </a:p>
        </p:txBody>
      </p:sp>
      <p:sp>
        <p:nvSpPr>
          <p:cNvPr id="138" name="Rectangle 137"/>
          <p:cNvSpPr>
            <a:spLocks noChangeArrowheads="1"/>
          </p:cNvSpPr>
          <p:nvPr/>
        </p:nvSpPr>
        <p:spPr bwMode="auto">
          <a:xfrm>
            <a:off x="9449022" y="606118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20</a:t>
            </a:r>
            <a:endParaRPr lang="en-US" sz="1400" dirty="0">
              <a:latin typeface="Arial" pitchFamily="34" charset="0"/>
              <a:cs typeface="Arial" pitchFamily="34" charset="0"/>
            </a:endParaRPr>
          </a:p>
        </p:txBody>
      </p:sp>
      <p:grpSp>
        <p:nvGrpSpPr>
          <p:cNvPr id="103" name="Group 102"/>
          <p:cNvGrpSpPr/>
          <p:nvPr/>
        </p:nvGrpSpPr>
        <p:grpSpPr>
          <a:xfrm>
            <a:off x="7013806" y="5188644"/>
            <a:ext cx="1186768" cy="576145"/>
            <a:chOff x="5381779" y="5317790"/>
            <a:chExt cx="1186768" cy="576145"/>
          </a:xfrm>
        </p:grpSpPr>
        <p:sp>
          <p:nvSpPr>
            <p:cNvPr id="32" name="Rectangle 31"/>
            <p:cNvSpPr>
              <a:spLocks noChangeArrowheads="1"/>
            </p:cNvSpPr>
            <p:nvPr/>
          </p:nvSpPr>
          <p:spPr bwMode="auto">
            <a:xfrm>
              <a:off x="5381779" y="5317790"/>
              <a:ext cx="1186768" cy="576145"/>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39" name="Rectangle 138"/>
            <p:cNvSpPr>
              <a:spLocks noChangeArrowheads="1"/>
            </p:cNvSpPr>
            <p:nvPr/>
          </p:nvSpPr>
          <p:spPr bwMode="auto">
            <a:xfrm>
              <a:off x="5433965" y="5359672"/>
              <a:ext cx="10050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2. …quantity</a:t>
              </a:r>
              <a:endParaRPr lang="en-US" sz="1400" dirty="0">
                <a:latin typeface="Arial" pitchFamily="34" charset="0"/>
                <a:cs typeface="Arial" pitchFamily="34" charset="0"/>
              </a:endParaRPr>
            </a:p>
          </p:txBody>
        </p:sp>
        <p:sp>
          <p:nvSpPr>
            <p:cNvPr id="140" name="Rectangle 139"/>
            <p:cNvSpPr>
              <a:spLocks noChangeArrowheads="1"/>
            </p:cNvSpPr>
            <p:nvPr/>
          </p:nvSpPr>
          <p:spPr bwMode="auto">
            <a:xfrm>
              <a:off x="5433965" y="5597002"/>
              <a:ext cx="8752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decreases.</a:t>
              </a:r>
              <a:endParaRPr lang="en-US" sz="1400" dirty="0">
                <a:latin typeface="Arial" pitchFamily="34" charset="0"/>
                <a:cs typeface="Arial" pitchFamily="34" charset="0"/>
              </a:endParaRPr>
            </a:p>
          </p:txBody>
        </p:sp>
      </p:grpSp>
      <p:grpSp>
        <p:nvGrpSpPr>
          <p:cNvPr id="105" name="Group 104"/>
          <p:cNvGrpSpPr/>
          <p:nvPr/>
        </p:nvGrpSpPr>
        <p:grpSpPr>
          <a:xfrm>
            <a:off x="5181600" y="2438401"/>
            <a:ext cx="2040304" cy="624737"/>
            <a:chOff x="3549573" y="2567547"/>
            <a:chExt cx="2040304" cy="624737"/>
          </a:xfrm>
        </p:grpSpPr>
        <p:sp>
          <p:nvSpPr>
            <p:cNvPr id="33" name="Rectangle 32"/>
            <p:cNvSpPr>
              <a:spLocks noChangeArrowheads="1"/>
            </p:cNvSpPr>
            <p:nvPr/>
          </p:nvSpPr>
          <p:spPr bwMode="auto">
            <a:xfrm>
              <a:off x="3549573" y="2567547"/>
              <a:ext cx="2040304" cy="624737"/>
            </a:xfrm>
            <a:prstGeom prst="rect">
              <a:avLst/>
            </a:prstGeom>
            <a:solidFill>
              <a:srgbClr val="FFE0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1" name="Rectangle 140"/>
            <p:cNvSpPr>
              <a:spLocks noChangeArrowheads="1"/>
            </p:cNvSpPr>
            <p:nvPr/>
          </p:nvSpPr>
          <p:spPr bwMode="auto">
            <a:xfrm>
              <a:off x="3642344" y="2651310"/>
              <a:ext cx="4568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2+3 =</a:t>
              </a:r>
              <a:endParaRPr lang="en-US" sz="1400" dirty="0">
                <a:latin typeface="Arial" pitchFamily="34" charset="0"/>
                <a:cs typeface="Arial" pitchFamily="34" charset="0"/>
              </a:endParaRPr>
            </a:p>
          </p:txBody>
        </p:sp>
        <p:sp>
          <p:nvSpPr>
            <p:cNvPr id="145" name="Rectangle 144"/>
            <p:cNvSpPr>
              <a:spLocks noChangeArrowheads="1"/>
            </p:cNvSpPr>
            <p:nvPr/>
          </p:nvSpPr>
          <p:spPr bwMode="auto">
            <a:xfrm>
              <a:off x="4038600" y="2651310"/>
              <a:ext cx="10836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 total revenue</a:t>
              </a:r>
              <a:endParaRPr lang="en-US" sz="1400" dirty="0">
                <a:latin typeface="Arial" pitchFamily="34" charset="0"/>
                <a:cs typeface="Arial" pitchFamily="34" charset="0"/>
              </a:endParaRPr>
            </a:p>
          </p:txBody>
        </p:sp>
        <p:sp>
          <p:nvSpPr>
            <p:cNvPr id="146" name="Rectangle 145"/>
            <p:cNvSpPr>
              <a:spLocks noChangeArrowheads="1"/>
            </p:cNvSpPr>
            <p:nvPr/>
          </p:nvSpPr>
          <p:spPr bwMode="auto">
            <a:xfrm>
              <a:off x="3642344" y="2888640"/>
              <a:ext cx="17793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after the price change.</a:t>
              </a:r>
              <a:endParaRPr lang="en-US" sz="1400" dirty="0">
                <a:latin typeface="Arial" pitchFamily="34" charset="0"/>
                <a:cs typeface="Arial" pitchFamily="34" charset="0"/>
              </a:endParaRPr>
            </a:p>
          </p:txBody>
        </p:sp>
      </p:grpSp>
      <p:grpSp>
        <p:nvGrpSpPr>
          <p:cNvPr id="104" name="Group 103"/>
          <p:cNvGrpSpPr/>
          <p:nvPr/>
        </p:nvGrpSpPr>
        <p:grpSpPr>
          <a:xfrm>
            <a:off x="6921037" y="3401683"/>
            <a:ext cx="1850432" cy="872539"/>
            <a:chOff x="5289010" y="3530829"/>
            <a:chExt cx="1850432" cy="872539"/>
          </a:xfrm>
        </p:grpSpPr>
        <p:sp>
          <p:nvSpPr>
            <p:cNvPr id="34" name="Rectangle 33"/>
            <p:cNvSpPr>
              <a:spLocks noChangeArrowheads="1"/>
            </p:cNvSpPr>
            <p:nvPr/>
          </p:nvSpPr>
          <p:spPr bwMode="auto">
            <a:xfrm>
              <a:off x="5289010" y="3530829"/>
              <a:ext cx="1850432" cy="872539"/>
            </a:xfrm>
            <a:prstGeom prst="rect">
              <a:avLst/>
            </a:prstGeom>
            <a:solidFill>
              <a:srgbClr val="FFE0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7" name="Rectangle 146"/>
            <p:cNvSpPr>
              <a:spLocks noChangeArrowheads="1"/>
            </p:cNvSpPr>
            <p:nvPr/>
          </p:nvSpPr>
          <p:spPr bwMode="auto">
            <a:xfrm>
              <a:off x="5387580" y="3614593"/>
              <a:ext cx="4568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1+2 =</a:t>
              </a:r>
              <a:endParaRPr lang="en-US" sz="1400" dirty="0">
                <a:latin typeface="Arial" pitchFamily="34" charset="0"/>
                <a:cs typeface="Arial" pitchFamily="34" charset="0"/>
              </a:endParaRPr>
            </a:p>
          </p:txBody>
        </p:sp>
        <p:sp>
          <p:nvSpPr>
            <p:cNvPr id="149" name="Rectangle 148"/>
            <p:cNvSpPr>
              <a:spLocks noChangeArrowheads="1"/>
            </p:cNvSpPr>
            <p:nvPr/>
          </p:nvSpPr>
          <p:spPr bwMode="auto">
            <a:xfrm>
              <a:off x="5631101" y="3614593"/>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 </a:t>
              </a:r>
              <a:endParaRPr lang="en-US" sz="1400" dirty="0">
                <a:latin typeface="Arial" pitchFamily="34" charset="0"/>
                <a:cs typeface="Arial" pitchFamily="34" charset="0"/>
              </a:endParaRPr>
            </a:p>
          </p:txBody>
        </p:sp>
        <p:sp>
          <p:nvSpPr>
            <p:cNvPr id="151" name="Rectangle 150"/>
            <p:cNvSpPr>
              <a:spLocks noChangeArrowheads="1"/>
            </p:cNvSpPr>
            <p:nvPr/>
          </p:nvSpPr>
          <p:spPr bwMode="auto">
            <a:xfrm>
              <a:off x="5791200" y="3614593"/>
              <a:ext cx="10836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 total revenue</a:t>
              </a:r>
              <a:endParaRPr lang="en-US" sz="1400" dirty="0">
                <a:latin typeface="Arial" pitchFamily="34" charset="0"/>
                <a:cs typeface="Arial" pitchFamily="34" charset="0"/>
              </a:endParaRPr>
            </a:p>
          </p:txBody>
        </p:sp>
        <p:sp>
          <p:nvSpPr>
            <p:cNvPr id="152" name="Rectangle 151"/>
            <p:cNvSpPr>
              <a:spLocks noChangeArrowheads="1"/>
            </p:cNvSpPr>
            <p:nvPr/>
          </p:nvSpPr>
          <p:spPr bwMode="auto">
            <a:xfrm>
              <a:off x="5387580" y="3844944"/>
              <a:ext cx="12423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before the price</a:t>
              </a:r>
              <a:endParaRPr lang="en-US" sz="1400" dirty="0">
                <a:latin typeface="Arial" pitchFamily="34" charset="0"/>
                <a:cs typeface="Arial" pitchFamily="34" charset="0"/>
              </a:endParaRPr>
            </a:p>
          </p:txBody>
        </p:sp>
        <p:sp>
          <p:nvSpPr>
            <p:cNvPr id="153" name="Rectangle 152"/>
            <p:cNvSpPr>
              <a:spLocks noChangeArrowheads="1"/>
            </p:cNvSpPr>
            <p:nvPr/>
          </p:nvSpPr>
          <p:spPr bwMode="auto">
            <a:xfrm>
              <a:off x="5387580" y="4082274"/>
              <a:ext cx="6363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change.</a:t>
              </a:r>
              <a:endParaRPr lang="en-US" sz="1400" dirty="0">
                <a:latin typeface="Arial" pitchFamily="34" charset="0"/>
                <a:cs typeface="Arial" pitchFamily="34" charset="0"/>
              </a:endParaRPr>
            </a:p>
          </p:txBody>
        </p:sp>
      </p:grpSp>
      <p:grpSp>
        <p:nvGrpSpPr>
          <p:cNvPr id="2" name="Group 1"/>
          <p:cNvGrpSpPr/>
          <p:nvPr/>
        </p:nvGrpSpPr>
        <p:grpSpPr>
          <a:xfrm>
            <a:off x="8167636" y="2375576"/>
            <a:ext cx="1237520" cy="258272"/>
            <a:chOff x="6535609" y="2504723"/>
            <a:chExt cx="1237520" cy="258272"/>
          </a:xfrm>
        </p:grpSpPr>
        <p:sp>
          <p:nvSpPr>
            <p:cNvPr id="35" name="Rectangle 34"/>
            <p:cNvSpPr>
              <a:spLocks noChangeArrowheads="1"/>
            </p:cNvSpPr>
            <p:nvPr/>
          </p:nvSpPr>
          <p:spPr bwMode="auto">
            <a:xfrm>
              <a:off x="6535609" y="2525665"/>
              <a:ext cx="197136" cy="237330"/>
            </a:xfrm>
            <a:prstGeom prst="rect">
              <a:avLst/>
            </a:prstGeom>
            <a:solidFill>
              <a:srgbClr val="BD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37" name="Line 36"/>
            <p:cNvSpPr>
              <a:spLocks noChangeShapeType="1"/>
            </p:cNvSpPr>
            <p:nvPr/>
          </p:nvSpPr>
          <p:spPr bwMode="auto">
            <a:xfrm flipH="1">
              <a:off x="6616782" y="2762995"/>
              <a:ext cx="11596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8" name="Freeform 37"/>
            <p:cNvSpPr>
              <a:spLocks/>
            </p:cNvSpPr>
            <p:nvPr/>
          </p:nvSpPr>
          <p:spPr bwMode="auto">
            <a:xfrm>
              <a:off x="6535609" y="2637350"/>
              <a:ext cx="11597" cy="125645"/>
            </a:xfrm>
            <a:custGeom>
              <a:avLst/>
              <a:gdLst>
                <a:gd name="T0" fmla="*/ 4 w 4"/>
                <a:gd name="T1" fmla="*/ 36 h 36"/>
                <a:gd name="T2" fmla="*/ 0 w 4"/>
                <a:gd name="T3" fmla="*/ 36 h 36"/>
                <a:gd name="T4" fmla="*/ 0 w 4"/>
                <a:gd name="T5" fmla="*/ 0 h 36"/>
              </a:gdLst>
              <a:ahLst/>
              <a:cxnLst>
                <a:cxn ang="0">
                  <a:pos x="T0" y="T1"/>
                </a:cxn>
                <a:cxn ang="0">
                  <a:pos x="T2" y="T3"/>
                </a:cxn>
                <a:cxn ang="0">
                  <a:pos x="T4" y="T5"/>
                </a:cxn>
              </a:cxnLst>
              <a:rect l="0" t="0" r="r" b="b"/>
              <a:pathLst>
                <a:path w="4" h="36">
                  <a:moveTo>
                    <a:pt x="4" y="36"/>
                  </a:moveTo>
                  <a:lnTo>
                    <a:pt x="0" y="36"/>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9" name="Freeform 38"/>
            <p:cNvSpPr>
              <a:spLocks/>
            </p:cNvSpPr>
            <p:nvPr/>
          </p:nvSpPr>
          <p:spPr bwMode="auto">
            <a:xfrm>
              <a:off x="6535609" y="2525665"/>
              <a:ext cx="92770" cy="27921"/>
            </a:xfrm>
            <a:custGeom>
              <a:avLst/>
              <a:gdLst>
                <a:gd name="T0" fmla="*/ 0 w 32"/>
                <a:gd name="T1" fmla="*/ 8 h 8"/>
                <a:gd name="T2" fmla="*/ 0 w 32"/>
                <a:gd name="T3" fmla="*/ 0 h 8"/>
                <a:gd name="T4" fmla="*/ 32 w 32"/>
                <a:gd name="T5" fmla="*/ 0 h 8"/>
              </a:gdLst>
              <a:ahLst/>
              <a:cxnLst>
                <a:cxn ang="0">
                  <a:pos x="T0" y="T1"/>
                </a:cxn>
                <a:cxn ang="0">
                  <a:pos x="T2" y="T3"/>
                </a:cxn>
                <a:cxn ang="0">
                  <a:pos x="T4" y="T5"/>
                </a:cxn>
              </a:cxnLst>
              <a:rect l="0" t="0" r="r" b="b"/>
              <a:pathLst>
                <a:path w="32" h="8">
                  <a:moveTo>
                    <a:pt x="0" y="8"/>
                  </a:moveTo>
                  <a:lnTo>
                    <a:pt x="0" y="0"/>
                  </a:lnTo>
                  <a:lnTo>
                    <a:pt x="3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0" name="Freeform 39"/>
            <p:cNvSpPr>
              <a:spLocks/>
            </p:cNvSpPr>
            <p:nvPr/>
          </p:nvSpPr>
          <p:spPr bwMode="auto">
            <a:xfrm>
              <a:off x="6697956" y="2525665"/>
              <a:ext cx="34789" cy="97724"/>
            </a:xfrm>
            <a:custGeom>
              <a:avLst/>
              <a:gdLst>
                <a:gd name="T0" fmla="*/ 0 w 12"/>
                <a:gd name="T1" fmla="*/ 0 h 28"/>
                <a:gd name="T2" fmla="*/ 12 w 12"/>
                <a:gd name="T3" fmla="*/ 0 h 28"/>
                <a:gd name="T4" fmla="*/ 12 w 12"/>
                <a:gd name="T5" fmla="*/ 28 h 28"/>
              </a:gdLst>
              <a:ahLst/>
              <a:cxnLst>
                <a:cxn ang="0">
                  <a:pos x="T0" y="T1"/>
                </a:cxn>
                <a:cxn ang="0">
                  <a:pos x="T2" y="T3"/>
                </a:cxn>
                <a:cxn ang="0">
                  <a:pos x="T4" y="T5"/>
                </a:cxn>
              </a:cxnLst>
              <a:rect l="0" t="0" r="r" b="b"/>
              <a:pathLst>
                <a:path w="12" h="28">
                  <a:moveTo>
                    <a:pt x="0" y="0"/>
                  </a:moveTo>
                  <a:lnTo>
                    <a:pt x="12" y="0"/>
                  </a:lnTo>
                  <a:lnTo>
                    <a:pt x="12" y="28"/>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1" name="Line 40"/>
            <p:cNvSpPr>
              <a:spLocks noChangeShapeType="1"/>
            </p:cNvSpPr>
            <p:nvPr/>
          </p:nvSpPr>
          <p:spPr bwMode="auto">
            <a:xfrm>
              <a:off x="6732746" y="2707153"/>
              <a:ext cx="0" cy="55842"/>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4" name="Rectangle 153"/>
            <p:cNvSpPr>
              <a:spLocks noChangeArrowheads="1"/>
            </p:cNvSpPr>
            <p:nvPr/>
          </p:nvSpPr>
          <p:spPr bwMode="auto">
            <a:xfrm>
              <a:off x="6808121" y="2504723"/>
              <a:ext cx="9650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Price effect</a:t>
              </a:r>
              <a:endParaRPr lang="en-US" sz="1400" dirty="0">
                <a:latin typeface="Arial" pitchFamily="34" charset="0"/>
                <a:cs typeface="Arial" pitchFamily="34" charset="0"/>
              </a:endParaRPr>
            </a:p>
          </p:txBody>
        </p:sp>
      </p:grpSp>
      <p:grpSp>
        <p:nvGrpSpPr>
          <p:cNvPr id="5" name="Group 4"/>
          <p:cNvGrpSpPr/>
          <p:nvPr/>
        </p:nvGrpSpPr>
        <p:grpSpPr>
          <a:xfrm>
            <a:off x="8167636" y="2808356"/>
            <a:ext cx="1522854" cy="258272"/>
            <a:chOff x="6535609" y="2937503"/>
            <a:chExt cx="1522854" cy="258272"/>
          </a:xfrm>
        </p:grpSpPr>
        <p:sp>
          <p:nvSpPr>
            <p:cNvPr id="36" name="Rectangle 35"/>
            <p:cNvSpPr>
              <a:spLocks noChangeArrowheads="1"/>
            </p:cNvSpPr>
            <p:nvPr/>
          </p:nvSpPr>
          <p:spPr bwMode="auto">
            <a:xfrm>
              <a:off x="6535609" y="2958443"/>
              <a:ext cx="197136" cy="237330"/>
            </a:xfrm>
            <a:prstGeom prst="rect">
              <a:avLst/>
            </a:prstGeom>
            <a:solidFill>
              <a:srgbClr val="FFEA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42" name="Line 41"/>
            <p:cNvSpPr>
              <a:spLocks noChangeShapeType="1"/>
            </p:cNvSpPr>
            <p:nvPr/>
          </p:nvSpPr>
          <p:spPr bwMode="auto">
            <a:xfrm flipH="1">
              <a:off x="6616782" y="3195775"/>
              <a:ext cx="11596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3" name="Freeform 42"/>
            <p:cNvSpPr>
              <a:spLocks/>
            </p:cNvSpPr>
            <p:nvPr/>
          </p:nvSpPr>
          <p:spPr bwMode="auto">
            <a:xfrm>
              <a:off x="6535609" y="3070129"/>
              <a:ext cx="11597" cy="125645"/>
            </a:xfrm>
            <a:custGeom>
              <a:avLst/>
              <a:gdLst>
                <a:gd name="T0" fmla="*/ 4 w 4"/>
                <a:gd name="T1" fmla="*/ 36 h 36"/>
                <a:gd name="T2" fmla="*/ 0 w 4"/>
                <a:gd name="T3" fmla="*/ 36 h 36"/>
                <a:gd name="T4" fmla="*/ 0 w 4"/>
                <a:gd name="T5" fmla="*/ 0 h 36"/>
              </a:gdLst>
              <a:ahLst/>
              <a:cxnLst>
                <a:cxn ang="0">
                  <a:pos x="T0" y="T1"/>
                </a:cxn>
                <a:cxn ang="0">
                  <a:pos x="T2" y="T3"/>
                </a:cxn>
                <a:cxn ang="0">
                  <a:pos x="T4" y="T5"/>
                </a:cxn>
              </a:cxnLst>
              <a:rect l="0" t="0" r="r" b="b"/>
              <a:pathLst>
                <a:path w="4" h="36">
                  <a:moveTo>
                    <a:pt x="4" y="36"/>
                  </a:moveTo>
                  <a:lnTo>
                    <a:pt x="0" y="36"/>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4" name="Freeform 43"/>
            <p:cNvSpPr>
              <a:spLocks/>
            </p:cNvSpPr>
            <p:nvPr/>
          </p:nvSpPr>
          <p:spPr bwMode="auto">
            <a:xfrm>
              <a:off x="6535609" y="2958443"/>
              <a:ext cx="92770" cy="27921"/>
            </a:xfrm>
            <a:custGeom>
              <a:avLst/>
              <a:gdLst>
                <a:gd name="T0" fmla="*/ 0 w 32"/>
                <a:gd name="T1" fmla="*/ 8 h 8"/>
                <a:gd name="T2" fmla="*/ 0 w 32"/>
                <a:gd name="T3" fmla="*/ 0 h 8"/>
                <a:gd name="T4" fmla="*/ 32 w 32"/>
                <a:gd name="T5" fmla="*/ 0 h 8"/>
              </a:gdLst>
              <a:ahLst/>
              <a:cxnLst>
                <a:cxn ang="0">
                  <a:pos x="T0" y="T1"/>
                </a:cxn>
                <a:cxn ang="0">
                  <a:pos x="T2" y="T3"/>
                </a:cxn>
                <a:cxn ang="0">
                  <a:pos x="T4" y="T5"/>
                </a:cxn>
              </a:cxnLst>
              <a:rect l="0" t="0" r="r" b="b"/>
              <a:pathLst>
                <a:path w="32" h="8">
                  <a:moveTo>
                    <a:pt x="0" y="8"/>
                  </a:moveTo>
                  <a:lnTo>
                    <a:pt x="0" y="0"/>
                  </a:lnTo>
                  <a:lnTo>
                    <a:pt x="3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5" name="Freeform 44"/>
            <p:cNvSpPr>
              <a:spLocks/>
            </p:cNvSpPr>
            <p:nvPr/>
          </p:nvSpPr>
          <p:spPr bwMode="auto">
            <a:xfrm>
              <a:off x="6697956" y="2958443"/>
              <a:ext cx="34789" cy="97724"/>
            </a:xfrm>
            <a:custGeom>
              <a:avLst/>
              <a:gdLst>
                <a:gd name="T0" fmla="*/ 0 w 12"/>
                <a:gd name="T1" fmla="*/ 0 h 28"/>
                <a:gd name="T2" fmla="*/ 12 w 12"/>
                <a:gd name="T3" fmla="*/ 0 h 28"/>
                <a:gd name="T4" fmla="*/ 12 w 12"/>
                <a:gd name="T5" fmla="*/ 28 h 28"/>
              </a:gdLst>
              <a:ahLst/>
              <a:cxnLst>
                <a:cxn ang="0">
                  <a:pos x="T0" y="T1"/>
                </a:cxn>
                <a:cxn ang="0">
                  <a:pos x="T2" y="T3"/>
                </a:cxn>
                <a:cxn ang="0">
                  <a:pos x="T4" y="T5"/>
                </a:cxn>
              </a:cxnLst>
              <a:rect l="0" t="0" r="r" b="b"/>
              <a:pathLst>
                <a:path w="12" h="28">
                  <a:moveTo>
                    <a:pt x="0" y="0"/>
                  </a:moveTo>
                  <a:lnTo>
                    <a:pt x="12" y="0"/>
                  </a:lnTo>
                  <a:lnTo>
                    <a:pt x="12" y="28"/>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6" name="Line 45"/>
            <p:cNvSpPr>
              <a:spLocks noChangeShapeType="1"/>
            </p:cNvSpPr>
            <p:nvPr/>
          </p:nvSpPr>
          <p:spPr bwMode="auto">
            <a:xfrm>
              <a:off x="6732746" y="3139932"/>
              <a:ext cx="0" cy="55842"/>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8" name="Rectangle 157"/>
            <p:cNvSpPr>
              <a:spLocks noChangeArrowheads="1"/>
            </p:cNvSpPr>
            <p:nvPr/>
          </p:nvSpPr>
          <p:spPr bwMode="auto">
            <a:xfrm>
              <a:off x="6808121" y="2937503"/>
              <a:ext cx="12503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Quantity effect</a:t>
              </a:r>
              <a:endParaRPr lang="en-US" sz="1400" dirty="0">
                <a:latin typeface="Arial" pitchFamily="34" charset="0"/>
                <a:cs typeface="Arial" pitchFamily="34" charset="0"/>
              </a:endParaRPr>
            </a:p>
          </p:txBody>
        </p:sp>
      </p:grpSp>
      <p:sp>
        <p:nvSpPr>
          <p:cNvPr id="159" name="Rectangle 158"/>
          <p:cNvSpPr>
            <a:spLocks noChangeArrowheads="1"/>
          </p:cNvSpPr>
          <p:nvPr/>
        </p:nvSpPr>
        <p:spPr bwMode="auto">
          <a:xfrm>
            <a:off x="9077942" y="5628403"/>
            <a:ext cx="1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D</a:t>
            </a:r>
            <a:endParaRPr lang="en-US" sz="1400" dirty="0">
              <a:latin typeface="Arial" pitchFamily="34" charset="0"/>
              <a:cs typeface="Arial" pitchFamily="34" charset="0"/>
            </a:endParaRPr>
          </a:p>
        </p:txBody>
      </p:sp>
      <p:sp>
        <p:nvSpPr>
          <p:cNvPr id="4" name="TextBox 3"/>
          <p:cNvSpPr txBox="1"/>
          <p:nvPr/>
        </p:nvSpPr>
        <p:spPr>
          <a:xfrm>
            <a:off x="5997613" y="4926345"/>
            <a:ext cx="234624" cy="307777"/>
          </a:xfrm>
          <a:prstGeom prst="rect">
            <a:avLst/>
          </a:prstGeom>
          <a:noFill/>
        </p:spPr>
        <p:txBody>
          <a:bodyPr wrap="square" rtlCol="0">
            <a:spAutoFit/>
          </a:bodyPr>
          <a:lstStyle/>
          <a:p>
            <a:r>
              <a:rPr lang="en-US" sz="1400" dirty="0"/>
              <a:t>1</a:t>
            </a:r>
          </a:p>
        </p:txBody>
      </p:sp>
      <p:sp>
        <p:nvSpPr>
          <p:cNvPr id="160" name="TextBox 159"/>
          <p:cNvSpPr txBox="1"/>
          <p:nvPr/>
        </p:nvSpPr>
        <p:spPr>
          <a:xfrm>
            <a:off x="4433455" y="4926345"/>
            <a:ext cx="234624" cy="307777"/>
          </a:xfrm>
          <a:prstGeom prst="rect">
            <a:avLst/>
          </a:prstGeom>
          <a:noFill/>
        </p:spPr>
        <p:txBody>
          <a:bodyPr wrap="square" rtlCol="0">
            <a:spAutoFit/>
          </a:bodyPr>
          <a:lstStyle/>
          <a:p>
            <a:r>
              <a:rPr lang="en-US" sz="1400" dirty="0"/>
              <a:t>2</a:t>
            </a:r>
          </a:p>
        </p:txBody>
      </p:sp>
      <p:sp>
        <p:nvSpPr>
          <p:cNvPr id="8" name="Rectangle 7"/>
          <p:cNvSpPr>
            <a:spLocks noChangeArrowheads="1"/>
          </p:cNvSpPr>
          <p:nvPr/>
        </p:nvSpPr>
        <p:spPr bwMode="auto">
          <a:xfrm>
            <a:off x="3819040" y="3478467"/>
            <a:ext cx="1716246" cy="718973"/>
          </a:xfrm>
          <a:prstGeom prst="rect">
            <a:avLst/>
          </a:prstGeom>
          <a:solidFill>
            <a:srgbClr val="BD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nvGrpSpPr>
          <p:cNvPr id="156" name="Group 155"/>
          <p:cNvGrpSpPr/>
          <p:nvPr/>
        </p:nvGrpSpPr>
        <p:grpSpPr>
          <a:xfrm>
            <a:off x="3819041" y="3429572"/>
            <a:ext cx="1760881" cy="2561807"/>
            <a:chOff x="2187013" y="3558718"/>
            <a:chExt cx="1760881" cy="2561807"/>
          </a:xfrm>
        </p:grpSpPr>
        <p:sp>
          <p:nvSpPr>
            <p:cNvPr id="73" name="Line 72"/>
            <p:cNvSpPr>
              <a:spLocks noChangeShapeType="1"/>
            </p:cNvSpPr>
            <p:nvPr/>
          </p:nvSpPr>
          <p:spPr bwMode="auto">
            <a:xfrm flipV="1">
              <a:off x="3903259" y="5980919"/>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4" name="Line 73"/>
            <p:cNvSpPr>
              <a:spLocks noChangeShapeType="1"/>
            </p:cNvSpPr>
            <p:nvPr/>
          </p:nvSpPr>
          <p:spPr bwMode="auto">
            <a:xfrm flipV="1">
              <a:off x="3903259" y="5757550"/>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5" name="Line 74"/>
            <p:cNvSpPr>
              <a:spLocks noChangeShapeType="1"/>
            </p:cNvSpPr>
            <p:nvPr/>
          </p:nvSpPr>
          <p:spPr bwMode="auto">
            <a:xfrm flipV="1">
              <a:off x="3903259" y="5534179"/>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6" name="Line 75"/>
            <p:cNvSpPr>
              <a:spLocks noChangeShapeType="1"/>
            </p:cNvSpPr>
            <p:nvPr/>
          </p:nvSpPr>
          <p:spPr bwMode="auto">
            <a:xfrm flipV="1">
              <a:off x="3903259" y="5310809"/>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7" name="Line 76"/>
            <p:cNvSpPr>
              <a:spLocks noChangeShapeType="1"/>
            </p:cNvSpPr>
            <p:nvPr/>
          </p:nvSpPr>
          <p:spPr bwMode="auto">
            <a:xfrm flipV="1">
              <a:off x="3903259" y="5087440"/>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8" name="Line 77"/>
            <p:cNvSpPr>
              <a:spLocks noChangeShapeType="1"/>
            </p:cNvSpPr>
            <p:nvPr/>
          </p:nvSpPr>
          <p:spPr bwMode="auto">
            <a:xfrm flipV="1">
              <a:off x="3903259" y="4864070"/>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9" name="Line 78"/>
            <p:cNvSpPr>
              <a:spLocks noChangeShapeType="1"/>
            </p:cNvSpPr>
            <p:nvPr/>
          </p:nvSpPr>
          <p:spPr bwMode="auto">
            <a:xfrm flipV="1">
              <a:off x="3903259" y="4640699"/>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0" name="Line 79"/>
            <p:cNvSpPr>
              <a:spLocks noChangeShapeType="1"/>
            </p:cNvSpPr>
            <p:nvPr/>
          </p:nvSpPr>
          <p:spPr bwMode="auto">
            <a:xfrm flipV="1">
              <a:off x="3903259" y="4417329"/>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1" name="Line 80"/>
            <p:cNvSpPr>
              <a:spLocks noChangeShapeType="1"/>
            </p:cNvSpPr>
            <p:nvPr/>
          </p:nvSpPr>
          <p:spPr bwMode="auto">
            <a:xfrm flipV="1">
              <a:off x="3903259" y="4193960"/>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2" name="Line 81"/>
            <p:cNvSpPr>
              <a:spLocks noChangeShapeType="1"/>
            </p:cNvSpPr>
            <p:nvPr/>
          </p:nvSpPr>
          <p:spPr bwMode="auto">
            <a:xfrm flipV="1">
              <a:off x="3903259" y="3970589"/>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3" name="Line 82"/>
            <p:cNvSpPr>
              <a:spLocks noChangeShapeType="1"/>
            </p:cNvSpPr>
            <p:nvPr/>
          </p:nvSpPr>
          <p:spPr bwMode="auto">
            <a:xfrm flipV="1">
              <a:off x="3903259" y="3747219"/>
              <a:ext cx="0" cy="139606"/>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grpSp>
          <p:nvGrpSpPr>
            <p:cNvPr id="110" name="Group 109"/>
            <p:cNvGrpSpPr/>
            <p:nvPr/>
          </p:nvGrpSpPr>
          <p:grpSpPr>
            <a:xfrm>
              <a:off x="2187013" y="3558718"/>
              <a:ext cx="1760881" cy="628261"/>
              <a:chOff x="2187013" y="3558718"/>
              <a:chExt cx="1760881" cy="628261"/>
            </a:xfrm>
          </p:grpSpPr>
          <p:sp>
            <p:nvSpPr>
              <p:cNvPr id="100" name="Freeform 99"/>
              <p:cNvSpPr>
                <a:spLocks/>
              </p:cNvSpPr>
              <p:nvPr/>
            </p:nvSpPr>
            <p:spPr bwMode="auto">
              <a:xfrm>
                <a:off x="2326169" y="3740238"/>
                <a:ext cx="127559" cy="216390"/>
              </a:xfrm>
              <a:custGeom>
                <a:avLst/>
                <a:gdLst>
                  <a:gd name="T0" fmla="*/ 22 w 44"/>
                  <a:gd name="T1" fmla="*/ 0 h 62"/>
                  <a:gd name="T2" fmla="*/ 0 w 44"/>
                  <a:gd name="T3" fmla="*/ 62 h 62"/>
                  <a:gd name="T4" fmla="*/ 0 w 44"/>
                  <a:gd name="T5" fmla="*/ 62 h 62"/>
                  <a:gd name="T6" fmla="*/ 4 w 44"/>
                  <a:gd name="T7" fmla="*/ 58 h 62"/>
                  <a:gd name="T8" fmla="*/ 14 w 44"/>
                  <a:gd name="T9" fmla="*/ 56 h 62"/>
                  <a:gd name="T10" fmla="*/ 22 w 44"/>
                  <a:gd name="T11" fmla="*/ 54 h 62"/>
                  <a:gd name="T12" fmla="*/ 28 w 44"/>
                  <a:gd name="T13" fmla="*/ 54 h 62"/>
                  <a:gd name="T14" fmla="*/ 36 w 44"/>
                  <a:gd name="T15" fmla="*/ 56 h 62"/>
                  <a:gd name="T16" fmla="*/ 44 w 44"/>
                  <a:gd name="T17" fmla="*/ 62 h 62"/>
                  <a:gd name="T18" fmla="*/ 22 w 44"/>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62">
                    <a:moveTo>
                      <a:pt x="22" y="0"/>
                    </a:moveTo>
                    <a:lnTo>
                      <a:pt x="0" y="62"/>
                    </a:lnTo>
                    <a:lnTo>
                      <a:pt x="0" y="62"/>
                    </a:lnTo>
                    <a:lnTo>
                      <a:pt x="4" y="58"/>
                    </a:lnTo>
                    <a:lnTo>
                      <a:pt x="14" y="56"/>
                    </a:lnTo>
                    <a:lnTo>
                      <a:pt x="22" y="54"/>
                    </a:lnTo>
                    <a:lnTo>
                      <a:pt x="28" y="54"/>
                    </a:lnTo>
                    <a:lnTo>
                      <a:pt x="36" y="56"/>
                    </a:lnTo>
                    <a:lnTo>
                      <a:pt x="44" y="62"/>
                    </a:lnTo>
                    <a:lnTo>
                      <a:pt x="22" y="0"/>
                    </a:lnTo>
                    <a:close/>
                  </a:path>
                </a:pathLst>
              </a:custGeom>
              <a:solidFill>
                <a:srgbClr val="00000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sz="1400" dirty="0"/>
              </a:p>
            </p:txBody>
          </p:sp>
          <p:grpSp>
            <p:nvGrpSpPr>
              <p:cNvPr id="109" name="Group 108"/>
              <p:cNvGrpSpPr/>
              <p:nvPr/>
            </p:nvGrpSpPr>
            <p:grpSpPr>
              <a:xfrm>
                <a:off x="2187013" y="3558718"/>
                <a:ext cx="1760881" cy="628261"/>
                <a:chOff x="2187013" y="3558718"/>
                <a:chExt cx="1760881" cy="628261"/>
              </a:xfrm>
            </p:grpSpPr>
            <p:sp>
              <p:nvSpPr>
                <p:cNvPr id="101" name="Freeform 100"/>
                <p:cNvSpPr>
                  <a:spLocks/>
                </p:cNvSpPr>
                <p:nvPr/>
              </p:nvSpPr>
              <p:spPr bwMode="auto">
                <a:xfrm>
                  <a:off x="2326169" y="3740238"/>
                  <a:ext cx="127559" cy="216390"/>
                </a:xfrm>
                <a:custGeom>
                  <a:avLst/>
                  <a:gdLst>
                    <a:gd name="T0" fmla="*/ 22 w 44"/>
                    <a:gd name="T1" fmla="*/ 0 h 62"/>
                    <a:gd name="T2" fmla="*/ 0 w 44"/>
                    <a:gd name="T3" fmla="*/ 62 h 62"/>
                    <a:gd name="T4" fmla="*/ 0 w 44"/>
                    <a:gd name="T5" fmla="*/ 62 h 62"/>
                    <a:gd name="T6" fmla="*/ 4 w 44"/>
                    <a:gd name="T7" fmla="*/ 58 h 62"/>
                    <a:gd name="T8" fmla="*/ 14 w 44"/>
                    <a:gd name="T9" fmla="*/ 56 h 62"/>
                    <a:gd name="T10" fmla="*/ 22 w 44"/>
                    <a:gd name="T11" fmla="*/ 54 h 62"/>
                    <a:gd name="T12" fmla="*/ 28 w 44"/>
                    <a:gd name="T13" fmla="*/ 54 h 62"/>
                    <a:gd name="T14" fmla="*/ 36 w 44"/>
                    <a:gd name="T15" fmla="*/ 56 h 62"/>
                    <a:gd name="T16" fmla="*/ 44 w 44"/>
                    <a:gd name="T17" fmla="*/ 62 h 62"/>
                    <a:gd name="T18" fmla="*/ 22 w 44"/>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62">
                      <a:moveTo>
                        <a:pt x="22" y="0"/>
                      </a:moveTo>
                      <a:lnTo>
                        <a:pt x="0" y="62"/>
                      </a:lnTo>
                      <a:lnTo>
                        <a:pt x="0" y="62"/>
                      </a:lnTo>
                      <a:lnTo>
                        <a:pt x="4" y="58"/>
                      </a:lnTo>
                      <a:lnTo>
                        <a:pt x="14" y="56"/>
                      </a:lnTo>
                      <a:lnTo>
                        <a:pt x="22" y="54"/>
                      </a:lnTo>
                      <a:lnTo>
                        <a:pt x="28" y="54"/>
                      </a:lnTo>
                      <a:lnTo>
                        <a:pt x="36" y="56"/>
                      </a:lnTo>
                      <a:lnTo>
                        <a:pt x="44" y="62"/>
                      </a:lnTo>
                      <a:lnTo>
                        <a:pt x="2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grpSp>
              <p:nvGrpSpPr>
                <p:cNvPr id="108" name="Group 107"/>
                <p:cNvGrpSpPr/>
                <p:nvPr/>
              </p:nvGrpSpPr>
              <p:grpSpPr>
                <a:xfrm>
                  <a:off x="2187013" y="3558718"/>
                  <a:ext cx="1760881" cy="628261"/>
                  <a:chOff x="2187013" y="3558718"/>
                  <a:chExt cx="1760881" cy="628261"/>
                </a:xfrm>
              </p:grpSpPr>
              <p:sp>
                <p:nvSpPr>
                  <p:cNvPr id="56" name="Line 55"/>
                  <p:cNvSpPr>
                    <a:spLocks noChangeShapeType="1"/>
                  </p:cNvSpPr>
                  <p:nvPr/>
                </p:nvSpPr>
                <p:spPr bwMode="auto">
                  <a:xfrm>
                    <a:off x="3856875" y="3607613"/>
                    <a:ext cx="46385"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grpSp>
                <p:nvGrpSpPr>
                  <p:cNvPr id="107" name="Group 106"/>
                  <p:cNvGrpSpPr/>
                  <p:nvPr/>
                </p:nvGrpSpPr>
                <p:grpSpPr>
                  <a:xfrm>
                    <a:off x="2187013" y="3558718"/>
                    <a:ext cx="1760881" cy="628261"/>
                    <a:chOff x="2187013" y="3558718"/>
                    <a:chExt cx="1760881" cy="628261"/>
                  </a:xfrm>
                </p:grpSpPr>
                <p:sp>
                  <p:nvSpPr>
                    <p:cNvPr id="47" name="Line 46"/>
                    <p:cNvSpPr>
                      <a:spLocks noChangeShapeType="1"/>
                    </p:cNvSpPr>
                    <p:nvPr/>
                  </p:nvSpPr>
                  <p:spPr bwMode="auto">
                    <a:xfrm>
                      <a:off x="2187013" y="3607613"/>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8" name="Line 47"/>
                    <p:cNvSpPr>
                      <a:spLocks noChangeShapeType="1"/>
                    </p:cNvSpPr>
                    <p:nvPr/>
                  </p:nvSpPr>
                  <p:spPr bwMode="auto">
                    <a:xfrm>
                      <a:off x="2372554" y="3607613"/>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9" name="Line 48"/>
                    <p:cNvSpPr>
                      <a:spLocks noChangeShapeType="1"/>
                    </p:cNvSpPr>
                    <p:nvPr/>
                  </p:nvSpPr>
                  <p:spPr bwMode="auto">
                    <a:xfrm>
                      <a:off x="2558093" y="3607613"/>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0" name="Line 49"/>
                    <p:cNvSpPr>
                      <a:spLocks noChangeShapeType="1"/>
                    </p:cNvSpPr>
                    <p:nvPr/>
                  </p:nvSpPr>
                  <p:spPr bwMode="auto">
                    <a:xfrm>
                      <a:off x="2743634" y="3607613"/>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1" name="Line 50"/>
                    <p:cNvSpPr>
                      <a:spLocks noChangeShapeType="1"/>
                    </p:cNvSpPr>
                    <p:nvPr/>
                  </p:nvSpPr>
                  <p:spPr bwMode="auto">
                    <a:xfrm>
                      <a:off x="2929174" y="3607613"/>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2" name="Line 51"/>
                    <p:cNvSpPr>
                      <a:spLocks noChangeShapeType="1"/>
                    </p:cNvSpPr>
                    <p:nvPr/>
                  </p:nvSpPr>
                  <p:spPr bwMode="auto">
                    <a:xfrm>
                      <a:off x="3114714" y="3607613"/>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3" name="Line 52"/>
                    <p:cNvSpPr>
                      <a:spLocks noChangeShapeType="1"/>
                    </p:cNvSpPr>
                    <p:nvPr/>
                  </p:nvSpPr>
                  <p:spPr bwMode="auto">
                    <a:xfrm>
                      <a:off x="3300254" y="3607613"/>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4" name="Line 53"/>
                    <p:cNvSpPr>
                      <a:spLocks noChangeShapeType="1"/>
                    </p:cNvSpPr>
                    <p:nvPr/>
                  </p:nvSpPr>
                  <p:spPr bwMode="auto">
                    <a:xfrm>
                      <a:off x="3485794" y="3607613"/>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5" name="Line 54"/>
                    <p:cNvSpPr>
                      <a:spLocks noChangeShapeType="1"/>
                    </p:cNvSpPr>
                    <p:nvPr/>
                  </p:nvSpPr>
                  <p:spPr bwMode="auto">
                    <a:xfrm>
                      <a:off x="3671334" y="3607613"/>
                      <a:ext cx="115962"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5" name="Freeform 94"/>
                    <p:cNvSpPr>
                      <a:spLocks/>
                    </p:cNvSpPr>
                    <p:nvPr/>
                  </p:nvSpPr>
                  <p:spPr bwMode="auto">
                    <a:xfrm>
                      <a:off x="3855124" y="3558718"/>
                      <a:ext cx="92770" cy="111685"/>
                    </a:xfrm>
                    <a:custGeom>
                      <a:avLst/>
                      <a:gdLst>
                        <a:gd name="T0" fmla="*/ 32 w 32"/>
                        <a:gd name="T1" fmla="*/ 16 h 32"/>
                        <a:gd name="T2" fmla="*/ 32 w 32"/>
                        <a:gd name="T3" fmla="*/ 16 h 32"/>
                        <a:gd name="T4" fmla="*/ 32 w 32"/>
                        <a:gd name="T5" fmla="*/ 22 h 32"/>
                        <a:gd name="T6" fmla="*/ 28 w 32"/>
                        <a:gd name="T7" fmla="*/ 26 h 32"/>
                        <a:gd name="T8" fmla="*/ 24 w 32"/>
                        <a:gd name="T9" fmla="*/ 30 h 32"/>
                        <a:gd name="T10" fmla="*/ 16 w 32"/>
                        <a:gd name="T11" fmla="*/ 32 h 32"/>
                        <a:gd name="T12" fmla="*/ 16 w 32"/>
                        <a:gd name="T13" fmla="*/ 32 h 32"/>
                        <a:gd name="T14" fmla="*/ 10 w 32"/>
                        <a:gd name="T15" fmla="*/ 30 h 32"/>
                        <a:gd name="T16" fmla="*/ 6 w 32"/>
                        <a:gd name="T17" fmla="*/ 26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0 h 32"/>
                        <a:gd name="T30" fmla="*/ 16 w 32"/>
                        <a:gd name="T31" fmla="*/ 0 h 32"/>
                        <a:gd name="T32" fmla="*/ 16 w 32"/>
                        <a:gd name="T33" fmla="*/ 0 h 32"/>
                        <a:gd name="T34" fmla="*/ 24 w 32"/>
                        <a:gd name="T35" fmla="*/ 0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6"/>
                          </a:lnTo>
                          <a:lnTo>
                            <a:pt x="24" y="30"/>
                          </a:lnTo>
                          <a:lnTo>
                            <a:pt x="16" y="32"/>
                          </a:lnTo>
                          <a:lnTo>
                            <a:pt x="16" y="32"/>
                          </a:lnTo>
                          <a:lnTo>
                            <a:pt x="10" y="30"/>
                          </a:lnTo>
                          <a:lnTo>
                            <a:pt x="6" y="26"/>
                          </a:lnTo>
                          <a:lnTo>
                            <a:pt x="2" y="22"/>
                          </a:lnTo>
                          <a:lnTo>
                            <a:pt x="0" y="16"/>
                          </a:lnTo>
                          <a:lnTo>
                            <a:pt x="0" y="16"/>
                          </a:lnTo>
                          <a:lnTo>
                            <a:pt x="2" y="10"/>
                          </a:lnTo>
                          <a:lnTo>
                            <a:pt x="6" y="4"/>
                          </a:lnTo>
                          <a:lnTo>
                            <a:pt x="10" y="0"/>
                          </a:lnTo>
                          <a:lnTo>
                            <a:pt x="16" y="0"/>
                          </a:lnTo>
                          <a:lnTo>
                            <a:pt x="16" y="0"/>
                          </a:lnTo>
                          <a:lnTo>
                            <a:pt x="24" y="0"/>
                          </a:lnTo>
                          <a:lnTo>
                            <a:pt x="28" y="4"/>
                          </a:lnTo>
                          <a:lnTo>
                            <a:pt x="32" y="10"/>
                          </a:lnTo>
                          <a:lnTo>
                            <a:pt x="32" y="16"/>
                          </a:lnTo>
                          <a:lnTo>
                            <a:pt x="32" y="16"/>
                          </a:lnTo>
                          <a:close/>
                        </a:path>
                      </a:pathLst>
                    </a:custGeom>
                    <a:solidFill>
                      <a:srgbClr val="00000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sz="1400" dirty="0"/>
                    </a:p>
                  </p:txBody>
                </p:sp>
                <p:sp>
                  <p:nvSpPr>
                    <p:cNvPr id="102" name="Line 101"/>
                    <p:cNvSpPr>
                      <a:spLocks noChangeShapeType="1"/>
                    </p:cNvSpPr>
                    <p:nvPr/>
                  </p:nvSpPr>
                  <p:spPr bwMode="auto">
                    <a:xfrm>
                      <a:off x="2395746" y="3837964"/>
                      <a:ext cx="0" cy="349015"/>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grpSp>
            </p:grpSp>
          </p:grpSp>
        </p:grpSp>
      </p:grpSp>
      <p:sp>
        <p:nvSpPr>
          <p:cNvPr id="161" name="TextBox 160"/>
          <p:cNvSpPr txBox="1"/>
          <p:nvPr/>
        </p:nvSpPr>
        <p:spPr>
          <a:xfrm>
            <a:off x="4433455" y="3622100"/>
            <a:ext cx="312832" cy="307777"/>
          </a:xfrm>
          <a:prstGeom prst="rect">
            <a:avLst/>
          </a:prstGeom>
          <a:noFill/>
        </p:spPr>
        <p:txBody>
          <a:bodyPr wrap="square" rtlCol="0">
            <a:spAutoFit/>
          </a:bodyPr>
          <a:lstStyle/>
          <a:p>
            <a:r>
              <a:rPr lang="en-US" sz="1400" dirty="0"/>
              <a:t>3</a:t>
            </a:r>
          </a:p>
        </p:txBody>
      </p:sp>
      <p:sp>
        <p:nvSpPr>
          <p:cNvPr id="164" name="Rectangle 163"/>
          <p:cNvSpPr/>
          <p:nvPr/>
        </p:nvSpPr>
        <p:spPr>
          <a:xfrm>
            <a:off x="3824838" y="4193957"/>
            <a:ext cx="2852680" cy="17974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p:cNvSpPr/>
          <p:nvPr/>
        </p:nvSpPr>
        <p:spPr>
          <a:xfrm>
            <a:off x="3841827" y="3485446"/>
            <a:ext cx="1693460" cy="25059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p:cNvSpPr/>
          <p:nvPr/>
        </p:nvSpPr>
        <p:spPr>
          <a:xfrm>
            <a:off x="5542214" y="4180714"/>
            <a:ext cx="1135304" cy="17974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p:cNvSpPr/>
          <p:nvPr/>
        </p:nvSpPr>
        <p:spPr>
          <a:xfrm>
            <a:off x="3840076" y="3485210"/>
            <a:ext cx="1693460" cy="7192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338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subTnLst>
                                    <p:set>
                                      <p:cBhvr override="childStyle">
                                        <p:cTn dur="1" fill="hold" display="0" masterRel="nextClick" afterEffect="1"/>
                                        <p:tgtEl>
                                          <p:spTgt spid="10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subTnLst>
                                    <p:set>
                                      <p:cBhvr override="childStyle">
                                        <p:cTn dur="1" fill="hold" display="0" masterRel="nextClick" afterEffect="1"/>
                                        <p:tgtEl>
                                          <p:spTgt spid="16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167"/>
                                        </p:tgtEl>
                                        <p:attrNameLst>
                                          <p:attrName>style.visibility</p:attrName>
                                        </p:attrNameLst>
                                      </p:cBhvr>
                                      <p:to>
                                        <p:strVal val="visible"/>
                                      </p:to>
                                    </p:set>
                                  </p:childTnLst>
                                  <p:subTnLst>
                                    <p:set>
                                      <p:cBhvr override="childStyle">
                                        <p:cTn dur="1" fill="hold" display="0" masterRel="nextClick" afterEffect="1"/>
                                        <p:tgtEl>
                                          <p:spTgt spid="16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
                                        </p:tgtEl>
                                        <p:attrNameLst>
                                          <p:attrName>style.visibility</p:attrName>
                                        </p:attrNameLst>
                                      </p:cBhvr>
                                      <p:to>
                                        <p:strVal val="visible"/>
                                      </p:to>
                                    </p:set>
                                  </p:childTnLst>
                                </p:cTn>
                              </p:par>
                              <p:par>
                                <p:cTn id="43" presetID="1" presetClass="exit"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7" grpId="0" animBg="1"/>
      <p:bldP spid="99" grpId="0" animBg="1"/>
      <p:bldP spid="4" grpId="0"/>
      <p:bldP spid="8" grpId="0" animBg="1"/>
      <p:bldP spid="161" grpId="0"/>
      <p:bldP spid="164" grpId="0" animBg="1"/>
      <p:bldP spid="165" grpId="0" animBg="1"/>
      <p:bldP spid="166" grpId="0" animBg="1"/>
      <p:bldP spid="1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latin typeface="+mj-lt"/>
              </a:rPr>
              <a:t>Elasticity and Total Revenue</a:t>
            </a:r>
          </a:p>
        </p:txBody>
      </p:sp>
      <p:sp>
        <p:nvSpPr>
          <p:cNvPr id="236" name="Content Placeholder 1"/>
          <p:cNvSpPr>
            <a:spLocks noGrp="1"/>
          </p:cNvSpPr>
          <p:nvPr>
            <p:ph idx="1"/>
          </p:nvPr>
        </p:nvSpPr>
        <p:spPr/>
        <p:txBody>
          <a:bodyPr>
            <a:normAutofit/>
          </a:bodyPr>
          <a:lstStyle/>
          <a:p>
            <a:pPr marL="0" indent="0"/>
            <a:r>
              <a:rPr lang="en-US" dirty="0"/>
              <a:t>The magnitude of the price and quantity effects are determined by the elasticity of demand.</a:t>
            </a:r>
          </a:p>
        </p:txBody>
      </p:sp>
      <p:grpSp>
        <p:nvGrpSpPr>
          <p:cNvPr id="4" name="Group 3"/>
          <p:cNvGrpSpPr/>
          <p:nvPr/>
        </p:nvGrpSpPr>
        <p:grpSpPr>
          <a:xfrm>
            <a:off x="1981200" y="2514600"/>
            <a:ext cx="8229600" cy="4039500"/>
            <a:chOff x="914400" y="1803088"/>
            <a:chExt cx="7696200" cy="3432066"/>
          </a:xfrm>
        </p:grpSpPr>
        <p:sp>
          <p:nvSpPr>
            <p:cNvPr id="36" name="Rectangle 5"/>
            <p:cNvSpPr>
              <a:spLocks noChangeArrowheads="1"/>
            </p:cNvSpPr>
            <p:nvPr/>
          </p:nvSpPr>
          <p:spPr bwMode="auto">
            <a:xfrm>
              <a:off x="1114810" y="4280757"/>
              <a:ext cx="312826" cy="528258"/>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37" name="Rectangle 6"/>
            <p:cNvSpPr>
              <a:spLocks noChangeArrowheads="1"/>
            </p:cNvSpPr>
            <p:nvPr/>
          </p:nvSpPr>
          <p:spPr bwMode="auto">
            <a:xfrm>
              <a:off x="1114810" y="3752499"/>
              <a:ext cx="312826" cy="528258"/>
            </a:xfrm>
            <a:prstGeom prst="rect">
              <a:avLst/>
            </a:prstGeom>
            <a:solidFill>
              <a:srgbClr val="BD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38" name="Rectangle 7"/>
            <p:cNvSpPr>
              <a:spLocks noChangeArrowheads="1"/>
            </p:cNvSpPr>
            <p:nvPr/>
          </p:nvSpPr>
          <p:spPr bwMode="auto">
            <a:xfrm>
              <a:off x="1427636" y="4280757"/>
              <a:ext cx="1255905" cy="528258"/>
            </a:xfrm>
            <a:prstGeom prst="rect">
              <a:avLst/>
            </a:prstGeom>
            <a:solidFill>
              <a:srgbClr val="FFEA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39" name="Line 8"/>
            <p:cNvSpPr>
              <a:spLocks noChangeShapeType="1"/>
            </p:cNvSpPr>
            <p:nvPr/>
          </p:nvSpPr>
          <p:spPr bwMode="auto">
            <a:xfrm>
              <a:off x="1114810"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0" name="Line 9"/>
            <p:cNvSpPr>
              <a:spLocks noChangeShapeType="1"/>
            </p:cNvSpPr>
            <p:nvPr/>
          </p:nvSpPr>
          <p:spPr bwMode="auto">
            <a:xfrm>
              <a:off x="1262023"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1" name="Freeform 10"/>
            <p:cNvSpPr>
              <a:spLocks/>
            </p:cNvSpPr>
            <p:nvPr/>
          </p:nvSpPr>
          <p:spPr bwMode="auto">
            <a:xfrm>
              <a:off x="1409235" y="4734217"/>
              <a:ext cx="18402" cy="74798"/>
            </a:xfrm>
            <a:custGeom>
              <a:avLst/>
              <a:gdLst>
                <a:gd name="T0" fmla="*/ 0 w 8"/>
                <a:gd name="T1" fmla="*/ 32 h 32"/>
                <a:gd name="T2" fmla="*/ 8 w 8"/>
                <a:gd name="T3" fmla="*/ 32 h 32"/>
                <a:gd name="T4" fmla="*/ 8 w 8"/>
                <a:gd name="T5" fmla="*/ 0 h 32"/>
              </a:gdLst>
              <a:ahLst/>
              <a:cxnLst>
                <a:cxn ang="0">
                  <a:pos x="T0" y="T1"/>
                </a:cxn>
                <a:cxn ang="0">
                  <a:pos x="T2" y="T3"/>
                </a:cxn>
                <a:cxn ang="0">
                  <a:pos x="T4" y="T5"/>
                </a:cxn>
              </a:cxnLst>
              <a:rect l="0" t="0" r="r" b="b"/>
              <a:pathLst>
                <a:path w="8" h="32">
                  <a:moveTo>
                    <a:pt x="0" y="32"/>
                  </a:moveTo>
                  <a:lnTo>
                    <a:pt x="8" y="32"/>
                  </a:lnTo>
                  <a:lnTo>
                    <a:pt x="8"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2" name="Line 11"/>
            <p:cNvSpPr>
              <a:spLocks noChangeShapeType="1"/>
            </p:cNvSpPr>
            <p:nvPr/>
          </p:nvSpPr>
          <p:spPr bwMode="auto">
            <a:xfrm flipV="1">
              <a:off x="1427636" y="4584622"/>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3" name="Line 12"/>
            <p:cNvSpPr>
              <a:spLocks noChangeShapeType="1"/>
            </p:cNvSpPr>
            <p:nvPr/>
          </p:nvSpPr>
          <p:spPr bwMode="auto">
            <a:xfrm flipV="1">
              <a:off x="1427636" y="4435027"/>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4" name="Line 13"/>
            <p:cNvSpPr>
              <a:spLocks noChangeShapeType="1"/>
            </p:cNvSpPr>
            <p:nvPr/>
          </p:nvSpPr>
          <p:spPr bwMode="auto">
            <a:xfrm flipV="1">
              <a:off x="1427636" y="4285432"/>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5" name="Line 14"/>
            <p:cNvSpPr>
              <a:spLocks noChangeShapeType="1"/>
            </p:cNvSpPr>
            <p:nvPr/>
          </p:nvSpPr>
          <p:spPr bwMode="auto">
            <a:xfrm flipH="1">
              <a:off x="1285024"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6" name="Line 15"/>
            <p:cNvSpPr>
              <a:spLocks noChangeShapeType="1"/>
            </p:cNvSpPr>
            <p:nvPr/>
          </p:nvSpPr>
          <p:spPr bwMode="auto">
            <a:xfrm flipH="1">
              <a:off x="1137812" y="4280757"/>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7" name="Line 16"/>
            <p:cNvSpPr>
              <a:spLocks noChangeShapeType="1"/>
            </p:cNvSpPr>
            <p:nvPr/>
          </p:nvSpPr>
          <p:spPr bwMode="auto">
            <a:xfrm>
              <a:off x="1114810" y="4313481"/>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8" name="Line 17"/>
            <p:cNvSpPr>
              <a:spLocks noChangeShapeType="1"/>
            </p:cNvSpPr>
            <p:nvPr/>
          </p:nvSpPr>
          <p:spPr bwMode="auto">
            <a:xfrm>
              <a:off x="1114810" y="4463076"/>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9" name="Line 18"/>
            <p:cNvSpPr>
              <a:spLocks noChangeShapeType="1"/>
            </p:cNvSpPr>
            <p:nvPr/>
          </p:nvSpPr>
          <p:spPr bwMode="auto">
            <a:xfrm>
              <a:off x="1114810" y="4612671"/>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0" name="Line 19"/>
            <p:cNvSpPr>
              <a:spLocks noChangeShapeType="1"/>
            </p:cNvSpPr>
            <p:nvPr/>
          </p:nvSpPr>
          <p:spPr bwMode="auto">
            <a:xfrm>
              <a:off x="1114810" y="4762266"/>
              <a:ext cx="0" cy="4674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1" name="Line 20"/>
            <p:cNvSpPr>
              <a:spLocks noChangeShapeType="1"/>
            </p:cNvSpPr>
            <p:nvPr/>
          </p:nvSpPr>
          <p:spPr bwMode="auto">
            <a:xfrm flipV="1">
              <a:off x="1427636" y="4187260"/>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2" name="Line 21"/>
            <p:cNvSpPr>
              <a:spLocks noChangeShapeType="1"/>
            </p:cNvSpPr>
            <p:nvPr/>
          </p:nvSpPr>
          <p:spPr bwMode="auto">
            <a:xfrm flipV="1">
              <a:off x="1427636" y="4037665"/>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3" name="Line 22"/>
            <p:cNvSpPr>
              <a:spLocks noChangeShapeType="1"/>
            </p:cNvSpPr>
            <p:nvPr/>
          </p:nvSpPr>
          <p:spPr bwMode="auto">
            <a:xfrm flipV="1">
              <a:off x="1427636" y="3888070"/>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4" name="Freeform 23"/>
            <p:cNvSpPr>
              <a:spLocks/>
            </p:cNvSpPr>
            <p:nvPr/>
          </p:nvSpPr>
          <p:spPr bwMode="auto">
            <a:xfrm>
              <a:off x="1413835" y="3752499"/>
              <a:ext cx="13801" cy="79472"/>
            </a:xfrm>
            <a:custGeom>
              <a:avLst/>
              <a:gdLst>
                <a:gd name="T0" fmla="*/ 6 w 6"/>
                <a:gd name="T1" fmla="*/ 34 h 34"/>
                <a:gd name="T2" fmla="*/ 6 w 6"/>
                <a:gd name="T3" fmla="*/ 0 h 34"/>
                <a:gd name="T4" fmla="*/ 0 w 6"/>
                <a:gd name="T5" fmla="*/ 0 h 34"/>
              </a:gdLst>
              <a:ahLst/>
              <a:cxnLst>
                <a:cxn ang="0">
                  <a:pos x="T0" y="T1"/>
                </a:cxn>
                <a:cxn ang="0">
                  <a:pos x="T2" y="T3"/>
                </a:cxn>
                <a:cxn ang="0">
                  <a:pos x="T4" y="T5"/>
                </a:cxn>
              </a:cxnLst>
              <a:rect l="0" t="0" r="r" b="b"/>
              <a:pathLst>
                <a:path w="6" h="34">
                  <a:moveTo>
                    <a:pt x="6" y="34"/>
                  </a:moveTo>
                  <a:lnTo>
                    <a:pt x="6" y="0"/>
                  </a:lnTo>
                  <a:lnTo>
                    <a:pt x="0" y="0"/>
                  </a:lnTo>
                </a:path>
              </a:pathLst>
            </a:custGeom>
            <a:noFill/>
            <a:ln w="381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5" name="Line 24"/>
            <p:cNvSpPr>
              <a:spLocks noChangeShapeType="1"/>
            </p:cNvSpPr>
            <p:nvPr/>
          </p:nvSpPr>
          <p:spPr bwMode="auto">
            <a:xfrm flipH="1">
              <a:off x="1266623" y="3752499"/>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6" name="Line 25"/>
            <p:cNvSpPr>
              <a:spLocks noChangeShapeType="1"/>
            </p:cNvSpPr>
            <p:nvPr/>
          </p:nvSpPr>
          <p:spPr bwMode="auto">
            <a:xfrm flipH="1">
              <a:off x="1119411" y="3752499"/>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7" name="Line 26"/>
            <p:cNvSpPr>
              <a:spLocks noChangeShapeType="1"/>
            </p:cNvSpPr>
            <p:nvPr/>
          </p:nvSpPr>
          <p:spPr bwMode="auto">
            <a:xfrm>
              <a:off x="1114810" y="3803923"/>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8" name="Line 27"/>
            <p:cNvSpPr>
              <a:spLocks noChangeShapeType="1"/>
            </p:cNvSpPr>
            <p:nvPr/>
          </p:nvSpPr>
          <p:spPr bwMode="auto">
            <a:xfrm>
              <a:off x="1114810" y="3953518"/>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9" name="Line 28"/>
            <p:cNvSpPr>
              <a:spLocks noChangeShapeType="1"/>
            </p:cNvSpPr>
            <p:nvPr/>
          </p:nvSpPr>
          <p:spPr bwMode="auto">
            <a:xfrm>
              <a:off x="1114810" y="4103113"/>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0" name="Line 29"/>
            <p:cNvSpPr>
              <a:spLocks noChangeShapeType="1"/>
            </p:cNvSpPr>
            <p:nvPr/>
          </p:nvSpPr>
          <p:spPr bwMode="auto">
            <a:xfrm>
              <a:off x="1114810" y="4252708"/>
              <a:ext cx="0" cy="2804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1" name="Line 30"/>
            <p:cNvSpPr>
              <a:spLocks noChangeShapeType="1"/>
            </p:cNvSpPr>
            <p:nvPr/>
          </p:nvSpPr>
          <p:spPr bwMode="auto">
            <a:xfrm>
              <a:off x="1427636"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2" name="Line 31"/>
            <p:cNvSpPr>
              <a:spLocks noChangeShapeType="1"/>
            </p:cNvSpPr>
            <p:nvPr/>
          </p:nvSpPr>
          <p:spPr bwMode="auto">
            <a:xfrm>
              <a:off x="1574849"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3" name="Line 32"/>
            <p:cNvSpPr>
              <a:spLocks noChangeShapeType="1"/>
            </p:cNvSpPr>
            <p:nvPr/>
          </p:nvSpPr>
          <p:spPr bwMode="auto">
            <a:xfrm>
              <a:off x="1722061"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4" name="Line 33"/>
            <p:cNvSpPr>
              <a:spLocks noChangeShapeType="1"/>
            </p:cNvSpPr>
            <p:nvPr/>
          </p:nvSpPr>
          <p:spPr bwMode="auto">
            <a:xfrm>
              <a:off x="1869273"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5" name="Line 34"/>
            <p:cNvSpPr>
              <a:spLocks noChangeShapeType="1"/>
            </p:cNvSpPr>
            <p:nvPr/>
          </p:nvSpPr>
          <p:spPr bwMode="auto">
            <a:xfrm>
              <a:off x="2016486"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6" name="Line 35"/>
            <p:cNvSpPr>
              <a:spLocks noChangeShapeType="1"/>
            </p:cNvSpPr>
            <p:nvPr/>
          </p:nvSpPr>
          <p:spPr bwMode="auto">
            <a:xfrm>
              <a:off x="2163698"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7" name="Line 36"/>
            <p:cNvSpPr>
              <a:spLocks noChangeShapeType="1"/>
            </p:cNvSpPr>
            <p:nvPr/>
          </p:nvSpPr>
          <p:spPr bwMode="auto">
            <a:xfrm>
              <a:off x="2310910"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8" name="Line 37"/>
            <p:cNvSpPr>
              <a:spLocks noChangeShapeType="1"/>
            </p:cNvSpPr>
            <p:nvPr/>
          </p:nvSpPr>
          <p:spPr bwMode="auto">
            <a:xfrm>
              <a:off x="2458123"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9" name="Freeform 38"/>
            <p:cNvSpPr>
              <a:spLocks/>
            </p:cNvSpPr>
            <p:nvPr/>
          </p:nvSpPr>
          <p:spPr bwMode="auto">
            <a:xfrm>
              <a:off x="2605335" y="4794990"/>
              <a:ext cx="78207" cy="14025"/>
            </a:xfrm>
            <a:custGeom>
              <a:avLst/>
              <a:gdLst>
                <a:gd name="T0" fmla="*/ 0 w 34"/>
                <a:gd name="T1" fmla="*/ 6 h 6"/>
                <a:gd name="T2" fmla="*/ 34 w 34"/>
                <a:gd name="T3" fmla="*/ 6 h 6"/>
                <a:gd name="T4" fmla="*/ 34 w 34"/>
                <a:gd name="T5" fmla="*/ 0 h 6"/>
              </a:gdLst>
              <a:ahLst/>
              <a:cxnLst>
                <a:cxn ang="0">
                  <a:pos x="T0" y="T1"/>
                </a:cxn>
                <a:cxn ang="0">
                  <a:pos x="T2" y="T3"/>
                </a:cxn>
                <a:cxn ang="0">
                  <a:pos x="T4" y="T5"/>
                </a:cxn>
              </a:cxnLst>
              <a:rect l="0" t="0" r="r" b="b"/>
              <a:pathLst>
                <a:path w="34" h="6">
                  <a:moveTo>
                    <a:pt x="0" y="6"/>
                  </a:moveTo>
                  <a:lnTo>
                    <a:pt x="34" y="6"/>
                  </a:lnTo>
                  <a:lnTo>
                    <a:pt x="34"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0" name="Line 39"/>
            <p:cNvSpPr>
              <a:spLocks noChangeShapeType="1"/>
            </p:cNvSpPr>
            <p:nvPr/>
          </p:nvSpPr>
          <p:spPr bwMode="auto">
            <a:xfrm flipV="1">
              <a:off x="2683542" y="4645395"/>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1" name="Line 40"/>
            <p:cNvSpPr>
              <a:spLocks noChangeShapeType="1"/>
            </p:cNvSpPr>
            <p:nvPr/>
          </p:nvSpPr>
          <p:spPr bwMode="auto">
            <a:xfrm flipV="1">
              <a:off x="2683542" y="4495800"/>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2" name="Line 41"/>
            <p:cNvSpPr>
              <a:spLocks noChangeShapeType="1"/>
            </p:cNvSpPr>
            <p:nvPr/>
          </p:nvSpPr>
          <p:spPr bwMode="auto">
            <a:xfrm flipV="1">
              <a:off x="2683542" y="4346205"/>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3" name="Freeform 42"/>
            <p:cNvSpPr>
              <a:spLocks/>
            </p:cNvSpPr>
            <p:nvPr/>
          </p:nvSpPr>
          <p:spPr bwMode="auto">
            <a:xfrm>
              <a:off x="2596134" y="4280757"/>
              <a:ext cx="87407" cy="9350"/>
            </a:xfrm>
            <a:custGeom>
              <a:avLst/>
              <a:gdLst>
                <a:gd name="T0" fmla="*/ 38 w 38"/>
                <a:gd name="T1" fmla="*/ 4 h 4"/>
                <a:gd name="T2" fmla="*/ 38 w 38"/>
                <a:gd name="T3" fmla="*/ 0 h 4"/>
                <a:gd name="T4" fmla="*/ 0 w 38"/>
                <a:gd name="T5" fmla="*/ 0 h 4"/>
              </a:gdLst>
              <a:ahLst/>
              <a:cxnLst>
                <a:cxn ang="0">
                  <a:pos x="T0" y="T1"/>
                </a:cxn>
                <a:cxn ang="0">
                  <a:pos x="T2" y="T3"/>
                </a:cxn>
                <a:cxn ang="0">
                  <a:pos x="T4" y="T5"/>
                </a:cxn>
              </a:cxnLst>
              <a:rect l="0" t="0" r="r" b="b"/>
              <a:pathLst>
                <a:path w="38" h="4">
                  <a:moveTo>
                    <a:pt x="38" y="4"/>
                  </a:moveTo>
                  <a:lnTo>
                    <a:pt x="38" y="0"/>
                  </a:lnTo>
                  <a:lnTo>
                    <a:pt x="0" y="0"/>
                  </a:lnTo>
                </a:path>
              </a:pathLst>
            </a:custGeom>
            <a:noFill/>
            <a:ln w="381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4" name="Line 43"/>
            <p:cNvSpPr>
              <a:spLocks noChangeShapeType="1"/>
            </p:cNvSpPr>
            <p:nvPr/>
          </p:nvSpPr>
          <p:spPr bwMode="auto">
            <a:xfrm flipH="1">
              <a:off x="2448922"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5" name="Line 44"/>
            <p:cNvSpPr>
              <a:spLocks noChangeShapeType="1"/>
            </p:cNvSpPr>
            <p:nvPr/>
          </p:nvSpPr>
          <p:spPr bwMode="auto">
            <a:xfrm flipH="1">
              <a:off x="2301710"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6" name="Line 45"/>
            <p:cNvSpPr>
              <a:spLocks noChangeShapeType="1"/>
            </p:cNvSpPr>
            <p:nvPr/>
          </p:nvSpPr>
          <p:spPr bwMode="auto">
            <a:xfrm flipH="1">
              <a:off x="2154497"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7" name="Line 46"/>
            <p:cNvSpPr>
              <a:spLocks noChangeShapeType="1"/>
            </p:cNvSpPr>
            <p:nvPr/>
          </p:nvSpPr>
          <p:spPr bwMode="auto">
            <a:xfrm flipH="1">
              <a:off x="2007285"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8" name="Line 47"/>
            <p:cNvSpPr>
              <a:spLocks noChangeShapeType="1"/>
            </p:cNvSpPr>
            <p:nvPr/>
          </p:nvSpPr>
          <p:spPr bwMode="auto">
            <a:xfrm flipH="1">
              <a:off x="1860073"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9" name="Line 48"/>
            <p:cNvSpPr>
              <a:spLocks noChangeShapeType="1"/>
            </p:cNvSpPr>
            <p:nvPr/>
          </p:nvSpPr>
          <p:spPr bwMode="auto">
            <a:xfrm flipH="1">
              <a:off x="1712860"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0" name="Line 49"/>
            <p:cNvSpPr>
              <a:spLocks noChangeShapeType="1"/>
            </p:cNvSpPr>
            <p:nvPr/>
          </p:nvSpPr>
          <p:spPr bwMode="auto">
            <a:xfrm flipH="1">
              <a:off x="1565648"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1" name="Line 50"/>
            <p:cNvSpPr>
              <a:spLocks noChangeShapeType="1"/>
            </p:cNvSpPr>
            <p:nvPr/>
          </p:nvSpPr>
          <p:spPr bwMode="auto">
            <a:xfrm flipH="1">
              <a:off x="1427636" y="4280757"/>
              <a:ext cx="82807"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2" name="Rectangle 51"/>
            <p:cNvSpPr>
              <a:spLocks noChangeArrowheads="1"/>
            </p:cNvSpPr>
            <p:nvPr/>
          </p:nvSpPr>
          <p:spPr bwMode="auto">
            <a:xfrm>
              <a:off x="1998084" y="3060622"/>
              <a:ext cx="1735716" cy="749379"/>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3" name="Line 52"/>
            <p:cNvSpPr>
              <a:spLocks noChangeShapeType="1"/>
            </p:cNvSpPr>
            <p:nvPr/>
          </p:nvSpPr>
          <p:spPr bwMode="auto">
            <a:xfrm>
              <a:off x="1114810" y="2167726"/>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4" name="Line 53"/>
            <p:cNvSpPr>
              <a:spLocks noChangeShapeType="1"/>
            </p:cNvSpPr>
            <p:nvPr/>
          </p:nvSpPr>
          <p:spPr bwMode="auto">
            <a:xfrm>
              <a:off x="1114810" y="2695984"/>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5" name="Line 54"/>
            <p:cNvSpPr>
              <a:spLocks noChangeShapeType="1"/>
            </p:cNvSpPr>
            <p:nvPr/>
          </p:nvSpPr>
          <p:spPr bwMode="auto">
            <a:xfrm>
              <a:off x="1114810" y="3224242"/>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6" name="Line 55"/>
            <p:cNvSpPr>
              <a:spLocks noChangeShapeType="1"/>
            </p:cNvSpPr>
            <p:nvPr/>
          </p:nvSpPr>
          <p:spPr bwMode="auto">
            <a:xfrm>
              <a:off x="1114810" y="3752499"/>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7" name="Line 56"/>
            <p:cNvSpPr>
              <a:spLocks noChangeShapeType="1"/>
            </p:cNvSpPr>
            <p:nvPr/>
          </p:nvSpPr>
          <p:spPr bwMode="auto">
            <a:xfrm>
              <a:off x="1114810" y="4280757"/>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8" name="Line 57"/>
            <p:cNvSpPr>
              <a:spLocks noChangeShapeType="1"/>
            </p:cNvSpPr>
            <p:nvPr/>
          </p:nvSpPr>
          <p:spPr bwMode="auto">
            <a:xfrm>
              <a:off x="1114810" y="4809015"/>
              <a:ext cx="6900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9" name="Line 58"/>
            <p:cNvSpPr>
              <a:spLocks noChangeShapeType="1"/>
            </p:cNvSpPr>
            <p:nvPr/>
          </p:nvSpPr>
          <p:spPr bwMode="auto">
            <a:xfrm>
              <a:off x="4252273"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0" name="Line 59"/>
            <p:cNvSpPr>
              <a:spLocks noChangeShapeType="1"/>
            </p:cNvSpPr>
            <p:nvPr/>
          </p:nvSpPr>
          <p:spPr bwMode="auto">
            <a:xfrm>
              <a:off x="3934846"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1" name="Line 60"/>
            <p:cNvSpPr>
              <a:spLocks noChangeShapeType="1"/>
            </p:cNvSpPr>
            <p:nvPr/>
          </p:nvSpPr>
          <p:spPr bwMode="auto">
            <a:xfrm>
              <a:off x="3622020"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2" name="Line 61"/>
            <p:cNvSpPr>
              <a:spLocks noChangeShapeType="1"/>
            </p:cNvSpPr>
            <p:nvPr/>
          </p:nvSpPr>
          <p:spPr bwMode="auto">
            <a:xfrm>
              <a:off x="3309194"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3" name="Line 62"/>
            <p:cNvSpPr>
              <a:spLocks noChangeShapeType="1"/>
            </p:cNvSpPr>
            <p:nvPr/>
          </p:nvSpPr>
          <p:spPr bwMode="auto">
            <a:xfrm>
              <a:off x="2996368"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4" name="Line 63"/>
            <p:cNvSpPr>
              <a:spLocks noChangeShapeType="1"/>
            </p:cNvSpPr>
            <p:nvPr/>
          </p:nvSpPr>
          <p:spPr bwMode="auto">
            <a:xfrm>
              <a:off x="2683542"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5" name="Line 64"/>
            <p:cNvSpPr>
              <a:spLocks noChangeShapeType="1"/>
            </p:cNvSpPr>
            <p:nvPr/>
          </p:nvSpPr>
          <p:spPr bwMode="auto">
            <a:xfrm>
              <a:off x="2366115"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6" name="Line 65"/>
            <p:cNvSpPr>
              <a:spLocks noChangeShapeType="1"/>
            </p:cNvSpPr>
            <p:nvPr/>
          </p:nvSpPr>
          <p:spPr bwMode="auto">
            <a:xfrm>
              <a:off x="2053289"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7" name="Line 66"/>
            <p:cNvSpPr>
              <a:spLocks noChangeShapeType="1"/>
            </p:cNvSpPr>
            <p:nvPr/>
          </p:nvSpPr>
          <p:spPr bwMode="auto">
            <a:xfrm>
              <a:off x="1740463"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8" name="Line 67"/>
            <p:cNvSpPr>
              <a:spLocks noChangeShapeType="1"/>
            </p:cNvSpPr>
            <p:nvPr/>
          </p:nvSpPr>
          <p:spPr bwMode="auto">
            <a:xfrm>
              <a:off x="1427636"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99" name="Line 68"/>
            <p:cNvSpPr>
              <a:spLocks noChangeShapeType="1"/>
            </p:cNvSpPr>
            <p:nvPr/>
          </p:nvSpPr>
          <p:spPr bwMode="auto">
            <a:xfrm>
              <a:off x="1114810"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00" name="Rectangle 69"/>
            <p:cNvSpPr>
              <a:spLocks noChangeArrowheads="1"/>
            </p:cNvSpPr>
            <p:nvPr/>
          </p:nvSpPr>
          <p:spPr bwMode="auto">
            <a:xfrm>
              <a:off x="990600"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101" name="Rectangle 70"/>
            <p:cNvSpPr>
              <a:spLocks noChangeArrowheads="1"/>
            </p:cNvSpPr>
            <p:nvPr/>
          </p:nvSpPr>
          <p:spPr bwMode="auto">
            <a:xfrm>
              <a:off x="914400" y="4187260"/>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a:t>
              </a:r>
              <a:endParaRPr lang="en-US" sz="1400" dirty="0">
                <a:latin typeface="Arial" pitchFamily="34" charset="0"/>
                <a:cs typeface="Arial" pitchFamily="34" charset="0"/>
              </a:endParaRPr>
            </a:p>
          </p:txBody>
        </p:sp>
        <p:sp>
          <p:nvSpPr>
            <p:cNvPr id="102" name="Rectangle 71"/>
            <p:cNvSpPr>
              <a:spLocks noChangeArrowheads="1"/>
            </p:cNvSpPr>
            <p:nvPr/>
          </p:nvSpPr>
          <p:spPr bwMode="auto">
            <a:xfrm>
              <a:off x="914400" y="3659002"/>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103" name="Rectangle 72"/>
            <p:cNvSpPr>
              <a:spLocks noChangeArrowheads="1"/>
            </p:cNvSpPr>
            <p:nvPr/>
          </p:nvSpPr>
          <p:spPr bwMode="auto">
            <a:xfrm>
              <a:off x="914400" y="3130745"/>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a:t>
              </a:r>
              <a:endParaRPr lang="en-US" sz="1400" dirty="0">
                <a:latin typeface="Arial" pitchFamily="34" charset="0"/>
                <a:cs typeface="Arial" pitchFamily="34" charset="0"/>
              </a:endParaRPr>
            </a:p>
          </p:txBody>
        </p:sp>
        <p:sp>
          <p:nvSpPr>
            <p:cNvPr id="104" name="Rectangle 73"/>
            <p:cNvSpPr>
              <a:spLocks noChangeArrowheads="1"/>
            </p:cNvSpPr>
            <p:nvPr/>
          </p:nvSpPr>
          <p:spPr bwMode="auto">
            <a:xfrm>
              <a:off x="914400" y="2602487"/>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a:t>
              </a:r>
              <a:endParaRPr lang="en-US" sz="1400" dirty="0">
                <a:latin typeface="Arial" pitchFamily="34" charset="0"/>
                <a:cs typeface="Arial" pitchFamily="34" charset="0"/>
              </a:endParaRPr>
            </a:p>
          </p:txBody>
        </p:sp>
        <p:sp>
          <p:nvSpPr>
            <p:cNvPr id="105" name="Rectangle 74"/>
            <p:cNvSpPr>
              <a:spLocks noChangeArrowheads="1"/>
            </p:cNvSpPr>
            <p:nvPr/>
          </p:nvSpPr>
          <p:spPr bwMode="auto">
            <a:xfrm>
              <a:off x="914400" y="2074229"/>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a:t>
              </a:r>
              <a:endParaRPr lang="en-US" sz="1400" dirty="0">
                <a:latin typeface="Arial" pitchFamily="34" charset="0"/>
                <a:cs typeface="Arial" pitchFamily="34" charset="0"/>
              </a:endParaRPr>
            </a:p>
          </p:txBody>
        </p:sp>
        <p:sp>
          <p:nvSpPr>
            <p:cNvPr id="106" name="Rectangle 75"/>
            <p:cNvSpPr>
              <a:spLocks noChangeArrowheads="1"/>
            </p:cNvSpPr>
            <p:nvPr/>
          </p:nvSpPr>
          <p:spPr bwMode="auto">
            <a:xfrm>
              <a:off x="1390833"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a:t>
              </a:r>
              <a:endParaRPr lang="en-US" sz="1400" dirty="0">
                <a:latin typeface="Arial" pitchFamily="34" charset="0"/>
                <a:cs typeface="Arial" pitchFamily="34" charset="0"/>
              </a:endParaRPr>
            </a:p>
          </p:txBody>
        </p:sp>
        <p:sp>
          <p:nvSpPr>
            <p:cNvPr id="107" name="Rectangle 76"/>
            <p:cNvSpPr>
              <a:spLocks noChangeArrowheads="1"/>
            </p:cNvSpPr>
            <p:nvPr/>
          </p:nvSpPr>
          <p:spPr bwMode="auto">
            <a:xfrm>
              <a:off x="1703660"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108" name="Rectangle 77"/>
            <p:cNvSpPr>
              <a:spLocks noChangeArrowheads="1"/>
            </p:cNvSpPr>
            <p:nvPr/>
          </p:nvSpPr>
          <p:spPr bwMode="auto">
            <a:xfrm>
              <a:off x="2021086"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a:t>
              </a:r>
              <a:endParaRPr lang="en-US" sz="1400" dirty="0">
                <a:latin typeface="Arial" pitchFamily="34" charset="0"/>
                <a:cs typeface="Arial" pitchFamily="34" charset="0"/>
              </a:endParaRPr>
            </a:p>
          </p:txBody>
        </p:sp>
        <p:sp>
          <p:nvSpPr>
            <p:cNvPr id="109" name="Rectangle 78"/>
            <p:cNvSpPr>
              <a:spLocks noChangeArrowheads="1"/>
            </p:cNvSpPr>
            <p:nvPr/>
          </p:nvSpPr>
          <p:spPr bwMode="auto">
            <a:xfrm>
              <a:off x="2333912"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a:t>
              </a:r>
              <a:endParaRPr lang="en-US" sz="1400" dirty="0">
                <a:latin typeface="Arial" pitchFamily="34" charset="0"/>
                <a:cs typeface="Arial" pitchFamily="34" charset="0"/>
              </a:endParaRPr>
            </a:p>
          </p:txBody>
        </p:sp>
        <p:sp>
          <p:nvSpPr>
            <p:cNvPr id="110" name="Rectangle 79"/>
            <p:cNvSpPr>
              <a:spLocks noChangeArrowheads="1"/>
            </p:cNvSpPr>
            <p:nvPr/>
          </p:nvSpPr>
          <p:spPr bwMode="auto">
            <a:xfrm>
              <a:off x="2646739"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a:t>
              </a:r>
              <a:endParaRPr lang="en-US" sz="1400" dirty="0">
                <a:latin typeface="Arial" pitchFamily="34" charset="0"/>
                <a:cs typeface="Arial" pitchFamily="34" charset="0"/>
              </a:endParaRPr>
            </a:p>
          </p:txBody>
        </p:sp>
        <p:sp>
          <p:nvSpPr>
            <p:cNvPr id="111" name="Rectangle 80"/>
            <p:cNvSpPr>
              <a:spLocks noChangeArrowheads="1"/>
            </p:cNvSpPr>
            <p:nvPr/>
          </p:nvSpPr>
          <p:spPr bwMode="auto">
            <a:xfrm>
              <a:off x="2959565"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6</a:t>
              </a:r>
              <a:endParaRPr lang="en-US" sz="1400" dirty="0">
                <a:latin typeface="Arial" pitchFamily="34" charset="0"/>
                <a:cs typeface="Arial" pitchFamily="34" charset="0"/>
              </a:endParaRPr>
            </a:p>
          </p:txBody>
        </p:sp>
        <p:sp>
          <p:nvSpPr>
            <p:cNvPr id="112" name="Rectangle 81"/>
            <p:cNvSpPr>
              <a:spLocks noChangeArrowheads="1"/>
            </p:cNvSpPr>
            <p:nvPr/>
          </p:nvSpPr>
          <p:spPr bwMode="auto">
            <a:xfrm>
              <a:off x="3272391"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7</a:t>
              </a:r>
              <a:endParaRPr lang="en-US" sz="1400" dirty="0">
                <a:latin typeface="Arial" pitchFamily="34" charset="0"/>
                <a:cs typeface="Arial" pitchFamily="34" charset="0"/>
              </a:endParaRPr>
            </a:p>
          </p:txBody>
        </p:sp>
        <p:sp>
          <p:nvSpPr>
            <p:cNvPr id="113" name="Rectangle 82"/>
            <p:cNvSpPr>
              <a:spLocks noChangeArrowheads="1"/>
            </p:cNvSpPr>
            <p:nvPr/>
          </p:nvSpPr>
          <p:spPr bwMode="auto">
            <a:xfrm>
              <a:off x="3589818"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a:t>
              </a:r>
              <a:endParaRPr lang="en-US" sz="1400" dirty="0">
                <a:latin typeface="Arial" pitchFamily="34" charset="0"/>
                <a:cs typeface="Arial" pitchFamily="34" charset="0"/>
              </a:endParaRPr>
            </a:p>
          </p:txBody>
        </p:sp>
        <p:sp>
          <p:nvSpPr>
            <p:cNvPr id="114" name="Rectangle 83"/>
            <p:cNvSpPr>
              <a:spLocks noChangeArrowheads="1"/>
            </p:cNvSpPr>
            <p:nvPr/>
          </p:nvSpPr>
          <p:spPr bwMode="auto">
            <a:xfrm>
              <a:off x="4183267" y="4837064"/>
              <a:ext cx="185889"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a:t>
              </a:r>
              <a:endParaRPr lang="en-US" sz="1400" dirty="0">
                <a:latin typeface="Arial" pitchFamily="34" charset="0"/>
                <a:cs typeface="Arial" pitchFamily="34" charset="0"/>
              </a:endParaRPr>
            </a:p>
          </p:txBody>
        </p:sp>
        <p:sp>
          <p:nvSpPr>
            <p:cNvPr id="115" name="Rectangle 84"/>
            <p:cNvSpPr>
              <a:spLocks noChangeArrowheads="1"/>
            </p:cNvSpPr>
            <p:nvPr/>
          </p:nvSpPr>
          <p:spPr bwMode="auto">
            <a:xfrm>
              <a:off x="3902644"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9</a:t>
              </a:r>
              <a:endParaRPr lang="en-US" sz="1400" dirty="0">
                <a:latin typeface="Arial" pitchFamily="34" charset="0"/>
                <a:cs typeface="Arial" pitchFamily="34" charset="0"/>
              </a:endParaRPr>
            </a:p>
          </p:txBody>
        </p:sp>
        <p:sp>
          <p:nvSpPr>
            <p:cNvPr id="116" name="Rectangle 85"/>
            <p:cNvSpPr>
              <a:spLocks noChangeArrowheads="1"/>
            </p:cNvSpPr>
            <p:nvPr/>
          </p:nvSpPr>
          <p:spPr bwMode="auto">
            <a:xfrm>
              <a:off x="990600" y="1803088"/>
              <a:ext cx="661106"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Price ($)</a:t>
              </a:r>
              <a:endParaRPr lang="en-US" sz="1400" dirty="0">
                <a:latin typeface="Arial" pitchFamily="34" charset="0"/>
                <a:cs typeface="Arial" pitchFamily="34" charset="0"/>
              </a:endParaRPr>
            </a:p>
          </p:txBody>
        </p:sp>
        <p:sp>
          <p:nvSpPr>
            <p:cNvPr id="117" name="Rectangle 86"/>
            <p:cNvSpPr>
              <a:spLocks noChangeArrowheads="1"/>
            </p:cNvSpPr>
            <p:nvPr/>
          </p:nvSpPr>
          <p:spPr bwMode="auto">
            <a:xfrm>
              <a:off x="2743447" y="5052107"/>
              <a:ext cx="1678997"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Quantity (thousands)</a:t>
              </a:r>
              <a:endParaRPr lang="en-US" sz="1400" dirty="0">
                <a:latin typeface="Arial" pitchFamily="34" charset="0"/>
                <a:cs typeface="Arial" pitchFamily="34" charset="0"/>
              </a:endParaRPr>
            </a:p>
          </p:txBody>
        </p:sp>
        <p:sp>
          <p:nvSpPr>
            <p:cNvPr id="124" name="Rectangle 93"/>
            <p:cNvSpPr>
              <a:spLocks noChangeArrowheads="1"/>
            </p:cNvSpPr>
            <p:nvPr/>
          </p:nvSpPr>
          <p:spPr bwMode="auto">
            <a:xfrm>
              <a:off x="2071690" y="3116720"/>
              <a:ext cx="1256249"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When demand is</a:t>
              </a:r>
              <a:endParaRPr lang="en-US" sz="1400" dirty="0">
                <a:latin typeface="Arial" pitchFamily="34" charset="0"/>
                <a:cs typeface="Arial" pitchFamily="34" charset="0"/>
              </a:endParaRPr>
            </a:p>
          </p:txBody>
        </p:sp>
        <p:sp>
          <p:nvSpPr>
            <p:cNvPr id="125" name="Rectangle 94"/>
            <p:cNvSpPr>
              <a:spLocks noChangeArrowheads="1"/>
            </p:cNvSpPr>
            <p:nvPr/>
          </p:nvSpPr>
          <p:spPr bwMode="auto">
            <a:xfrm>
              <a:off x="2071690" y="3275665"/>
              <a:ext cx="14331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elastic, the quantity</a:t>
              </a:r>
              <a:endParaRPr lang="en-US" sz="1400" dirty="0">
                <a:latin typeface="Arial" pitchFamily="34" charset="0"/>
                <a:cs typeface="Arial" pitchFamily="34" charset="0"/>
              </a:endParaRPr>
            </a:p>
          </p:txBody>
        </p:sp>
        <p:sp>
          <p:nvSpPr>
            <p:cNvPr id="126" name="Rectangle 95"/>
            <p:cNvSpPr>
              <a:spLocks noChangeArrowheads="1"/>
            </p:cNvSpPr>
            <p:nvPr/>
          </p:nvSpPr>
          <p:spPr bwMode="auto">
            <a:xfrm>
              <a:off x="2071690" y="3429935"/>
              <a:ext cx="1488611"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effect outweighs the</a:t>
              </a:r>
              <a:endParaRPr lang="en-US" sz="1400" dirty="0">
                <a:latin typeface="Arial" pitchFamily="34" charset="0"/>
                <a:cs typeface="Arial" pitchFamily="34" charset="0"/>
              </a:endParaRPr>
            </a:p>
          </p:txBody>
        </p:sp>
        <p:sp>
          <p:nvSpPr>
            <p:cNvPr id="127" name="Rectangle 96"/>
            <p:cNvSpPr>
              <a:spLocks noChangeArrowheads="1"/>
            </p:cNvSpPr>
            <p:nvPr/>
          </p:nvSpPr>
          <p:spPr bwMode="auto">
            <a:xfrm>
              <a:off x="2071690" y="3588880"/>
              <a:ext cx="86498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price effect.</a:t>
              </a:r>
              <a:endParaRPr lang="en-US" sz="1400" dirty="0">
                <a:latin typeface="Arial" pitchFamily="34" charset="0"/>
                <a:cs typeface="Arial" pitchFamily="34" charset="0"/>
              </a:endParaRPr>
            </a:p>
          </p:txBody>
        </p:sp>
        <p:sp>
          <p:nvSpPr>
            <p:cNvPr id="128" name="Rectangle 97"/>
            <p:cNvSpPr>
              <a:spLocks noChangeArrowheads="1"/>
            </p:cNvSpPr>
            <p:nvPr/>
          </p:nvSpPr>
          <p:spPr bwMode="auto">
            <a:xfrm>
              <a:off x="3704827" y="4603321"/>
              <a:ext cx="121428"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D</a:t>
              </a:r>
              <a:endParaRPr lang="en-US" sz="1400" dirty="0">
                <a:latin typeface="Arial" pitchFamily="34" charset="0"/>
                <a:cs typeface="Arial" pitchFamily="34" charset="0"/>
              </a:endParaRPr>
            </a:p>
          </p:txBody>
        </p:sp>
        <p:sp>
          <p:nvSpPr>
            <p:cNvPr id="129" name="Line 98"/>
            <p:cNvSpPr>
              <a:spLocks noChangeShapeType="1"/>
            </p:cNvSpPr>
            <p:nvPr/>
          </p:nvSpPr>
          <p:spPr bwMode="auto">
            <a:xfrm flipV="1">
              <a:off x="1114810" y="2055530"/>
              <a:ext cx="0" cy="27534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0" name="Line 99"/>
            <p:cNvSpPr>
              <a:spLocks noChangeShapeType="1"/>
            </p:cNvSpPr>
            <p:nvPr/>
          </p:nvSpPr>
          <p:spPr bwMode="auto">
            <a:xfrm>
              <a:off x="1114810" y="4809015"/>
              <a:ext cx="32478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1" name="Line 100"/>
            <p:cNvSpPr>
              <a:spLocks noChangeShapeType="1"/>
            </p:cNvSpPr>
            <p:nvPr/>
          </p:nvSpPr>
          <p:spPr bwMode="auto">
            <a:xfrm>
              <a:off x="1114810" y="3621604"/>
              <a:ext cx="2507210" cy="1065865"/>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2" name="Freeform 101"/>
            <p:cNvSpPr>
              <a:spLocks/>
            </p:cNvSpPr>
            <p:nvPr/>
          </p:nvSpPr>
          <p:spPr bwMode="auto">
            <a:xfrm>
              <a:off x="1390833" y="3715101"/>
              <a:ext cx="73606" cy="74798"/>
            </a:xfrm>
            <a:custGeom>
              <a:avLst/>
              <a:gdLst>
                <a:gd name="T0" fmla="*/ 32 w 32"/>
                <a:gd name="T1" fmla="*/ 16 h 32"/>
                <a:gd name="T2" fmla="*/ 32 w 32"/>
                <a:gd name="T3" fmla="*/ 16 h 32"/>
                <a:gd name="T4" fmla="*/ 30 w 32"/>
                <a:gd name="T5" fmla="*/ 22 h 32"/>
                <a:gd name="T6" fmla="*/ 26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6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2"/>
                  </a:lnTo>
                  <a:lnTo>
                    <a:pt x="16" y="32"/>
                  </a:lnTo>
                  <a:lnTo>
                    <a:pt x="16" y="32"/>
                  </a:lnTo>
                  <a:lnTo>
                    <a:pt x="10" y="32"/>
                  </a:lnTo>
                  <a:lnTo>
                    <a:pt x="4" y="28"/>
                  </a:lnTo>
                  <a:lnTo>
                    <a:pt x="0" y="22"/>
                  </a:lnTo>
                  <a:lnTo>
                    <a:pt x="0" y="16"/>
                  </a:lnTo>
                  <a:lnTo>
                    <a:pt x="0" y="16"/>
                  </a:lnTo>
                  <a:lnTo>
                    <a:pt x="0" y="10"/>
                  </a:lnTo>
                  <a:lnTo>
                    <a:pt x="4" y="6"/>
                  </a:lnTo>
                  <a:lnTo>
                    <a:pt x="10" y="2"/>
                  </a:lnTo>
                  <a:lnTo>
                    <a:pt x="16" y="0"/>
                  </a:lnTo>
                  <a:lnTo>
                    <a:pt x="16" y="0"/>
                  </a:lnTo>
                  <a:lnTo>
                    <a:pt x="22" y="2"/>
                  </a:lnTo>
                  <a:lnTo>
                    <a:pt x="26" y="6"/>
                  </a:lnTo>
                  <a:lnTo>
                    <a:pt x="30" y="10"/>
                  </a:lnTo>
                  <a:lnTo>
                    <a:pt x="32" y="16"/>
                  </a:lnTo>
                  <a:lnTo>
                    <a:pt x="32" y="16"/>
                  </a:lnTo>
                  <a:close/>
                </a:path>
              </a:pathLst>
            </a:custGeom>
            <a:solidFill>
              <a:srgbClr val="00000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sz="1400" dirty="0"/>
            </a:p>
          </p:txBody>
        </p:sp>
        <p:sp>
          <p:nvSpPr>
            <p:cNvPr id="133" name="Freeform 102"/>
            <p:cNvSpPr>
              <a:spLocks/>
            </p:cNvSpPr>
            <p:nvPr/>
          </p:nvSpPr>
          <p:spPr bwMode="auto">
            <a:xfrm>
              <a:off x="2646739" y="4243358"/>
              <a:ext cx="73606" cy="74798"/>
            </a:xfrm>
            <a:custGeom>
              <a:avLst/>
              <a:gdLst>
                <a:gd name="T0" fmla="*/ 32 w 32"/>
                <a:gd name="T1" fmla="*/ 16 h 32"/>
                <a:gd name="T2" fmla="*/ 32 w 32"/>
                <a:gd name="T3" fmla="*/ 16 h 32"/>
                <a:gd name="T4" fmla="*/ 30 w 32"/>
                <a:gd name="T5" fmla="*/ 22 h 32"/>
                <a:gd name="T6" fmla="*/ 26 w 32"/>
                <a:gd name="T7" fmla="*/ 28 h 32"/>
                <a:gd name="T8" fmla="*/ 22 w 32"/>
                <a:gd name="T9" fmla="*/ 32 h 32"/>
                <a:gd name="T10" fmla="*/ 16 w 32"/>
                <a:gd name="T11" fmla="*/ 32 h 32"/>
                <a:gd name="T12" fmla="*/ 16 w 32"/>
                <a:gd name="T13" fmla="*/ 32 h 32"/>
                <a:gd name="T14" fmla="*/ 8 w 32"/>
                <a:gd name="T15" fmla="*/ 32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6 h 32"/>
                <a:gd name="T28" fmla="*/ 8 w 32"/>
                <a:gd name="T29" fmla="*/ 2 h 32"/>
                <a:gd name="T30" fmla="*/ 16 w 32"/>
                <a:gd name="T31" fmla="*/ 0 h 32"/>
                <a:gd name="T32" fmla="*/ 16 w 32"/>
                <a:gd name="T33" fmla="*/ 0 h 32"/>
                <a:gd name="T34" fmla="*/ 22 w 32"/>
                <a:gd name="T35" fmla="*/ 2 h 32"/>
                <a:gd name="T36" fmla="*/ 26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2"/>
                  </a:lnTo>
                  <a:lnTo>
                    <a:pt x="16" y="32"/>
                  </a:lnTo>
                  <a:lnTo>
                    <a:pt x="16" y="32"/>
                  </a:lnTo>
                  <a:lnTo>
                    <a:pt x="8" y="32"/>
                  </a:lnTo>
                  <a:lnTo>
                    <a:pt x="4" y="28"/>
                  </a:lnTo>
                  <a:lnTo>
                    <a:pt x="0" y="22"/>
                  </a:lnTo>
                  <a:lnTo>
                    <a:pt x="0" y="16"/>
                  </a:lnTo>
                  <a:lnTo>
                    <a:pt x="0" y="16"/>
                  </a:lnTo>
                  <a:lnTo>
                    <a:pt x="0" y="10"/>
                  </a:lnTo>
                  <a:lnTo>
                    <a:pt x="4" y="6"/>
                  </a:lnTo>
                  <a:lnTo>
                    <a:pt x="8" y="2"/>
                  </a:lnTo>
                  <a:lnTo>
                    <a:pt x="16" y="0"/>
                  </a:lnTo>
                  <a:lnTo>
                    <a:pt x="16" y="0"/>
                  </a:lnTo>
                  <a:lnTo>
                    <a:pt x="22" y="2"/>
                  </a:lnTo>
                  <a:lnTo>
                    <a:pt x="26" y="6"/>
                  </a:lnTo>
                  <a:lnTo>
                    <a:pt x="30" y="10"/>
                  </a:lnTo>
                  <a:lnTo>
                    <a:pt x="32" y="16"/>
                  </a:lnTo>
                  <a:lnTo>
                    <a:pt x="32" y="16"/>
                  </a:lnTo>
                  <a:close/>
                </a:path>
              </a:pathLst>
            </a:custGeom>
            <a:solidFill>
              <a:srgbClr val="00000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sz="1400" dirty="0"/>
            </a:p>
          </p:txBody>
        </p:sp>
        <p:sp>
          <p:nvSpPr>
            <p:cNvPr id="134" name="Rectangle 103"/>
            <p:cNvSpPr>
              <a:spLocks noChangeArrowheads="1"/>
            </p:cNvSpPr>
            <p:nvPr/>
          </p:nvSpPr>
          <p:spPr bwMode="auto">
            <a:xfrm>
              <a:off x="3143580" y="2167726"/>
              <a:ext cx="156413" cy="158945"/>
            </a:xfrm>
            <a:prstGeom prst="rect">
              <a:avLst/>
            </a:prstGeom>
            <a:solidFill>
              <a:srgbClr val="BD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35" name="Rectangle 104"/>
            <p:cNvSpPr>
              <a:spLocks noChangeArrowheads="1"/>
            </p:cNvSpPr>
            <p:nvPr/>
          </p:nvSpPr>
          <p:spPr bwMode="auto">
            <a:xfrm>
              <a:off x="3143580" y="2457567"/>
              <a:ext cx="156413" cy="158945"/>
            </a:xfrm>
            <a:prstGeom prst="rect">
              <a:avLst/>
            </a:prstGeom>
            <a:solidFill>
              <a:srgbClr val="FFEA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36" name="Line 105"/>
            <p:cNvSpPr>
              <a:spLocks noChangeShapeType="1"/>
            </p:cNvSpPr>
            <p:nvPr/>
          </p:nvSpPr>
          <p:spPr bwMode="auto">
            <a:xfrm flipH="1">
              <a:off x="3207986" y="2326671"/>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7" name="Freeform 106"/>
            <p:cNvSpPr>
              <a:spLocks/>
            </p:cNvSpPr>
            <p:nvPr/>
          </p:nvSpPr>
          <p:spPr bwMode="auto">
            <a:xfrm>
              <a:off x="3143580" y="2242524"/>
              <a:ext cx="9201" cy="84147"/>
            </a:xfrm>
            <a:custGeom>
              <a:avLst/>
              <a:gdLst>
                <a:gd name="T0" fmla="*/ 4 w 4"/>
                <a:gd name="T1" fmla="*/ 36 h 36"/>
                <a:gd name="T2" fmla="*/ 0 w 4"/>
                <a:gd name="T3" fmla="*/ 36 h 36"/>
                <a:gd name="T4" fmla="*/ 0 w 4"/>
                <a:gd name="T5" fmla="*/ 0 h 36"/>
              </a:gdLst>
              <a:ahLst/>
              <a:cxnLst>
                <a:cxn ang="0">
                  <a:pos x="T0" y="T1"/>
                </a:cxn>
                <a:cxn ang="0">
                  <a:pos x="T2" y="T3"/>
                </a:cxn>
                <a:cxn ang="0">
                  <a:pos x="T4" y="T5"/>
                </a:cxn>
              </a:cxnLst>
              <a:rect l="0" t="0" r="r" b="b"/>
              <a:pathLst>
                <a:path w="4" h="36">
                  <a:moveTo>
                    <a:pt x="4" y="36"/>
                  </a:moveTo>
                  <a:lnTo>
                    <a:pt x="0" y="36"/>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8" name="Freeform 107"/>
            <p:cNvSpPr>
              <a:spLocks/>
            </p:cNvSpPr>
            <p:nvPr/>
          </p:nvSpPr>
          <p:spPr bwMode="auto">
            <a:xfrm>
              <a:off x="3143580" y="2167726"/>
              <a:ext cx="73606" cy="18699"/>
            </a:xfrm>
            <a:custGeom>
              <a:avLst/>
              <a:gdLst>
                <a:gd name="T0" fmla="*/ 0 w 32"/>
                <a:gd name="T1" fmla="*/ 8 h 8"/>
                <a:gd name="T2" fmla="*/ 0 w 32"/>
                <a:gd name="T3" fmla="*/ 0 h 8"/>
                <a:gd name="T4" fmla="*/ 32 w 32"/>
                <a:gd name="T5" fmla="*/ 0 h 8"/>
              </a:gdLst>
              <a:ahLst/>
              <a:cxnLst>
                <a:cxn ang="0">
                  <a:pos x="T0" y="T1"/>
                </a:cxn>
                <a:cxn ang="0">
                  <a:pos x="T2" y="T3"/>
                </a:cxn>
                <a:cxn ang="0">
                  <a:pos x="T4" y="T5"/>
                </a:cxn>
              </a:cxnLst>
              <a:rect l="0" t="0" r="r" b="b"/>
              <a:pathLst>
                <a:path w="32" h="8">
                  <a:moveTo>
                    <a:pt x="0" y="8"/>
                  </a:moveTo>
                  <a:lnTo>
                    <a:pt x="0" y="0"/>
                  </a:lnTo>
                  <a:lnTo>
                    <a:pt x="3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9" name="Freeform 108"/>
            <p:cNvSpPr>
              <a:spLocks/>
            </p:cNvSpPr>
            <p:nvPr/>
          </p:nvSpPr>
          <p:spPr bwMode="auto">
            <a:xfrm>
              <a:off x="3272391" y="2167726"/>
              <a:ext cx="27602" cy="65448"/>
            </a:xfrm>
            <a:custGeom>
              <a:avLst/>
              <a:gdLst>
                <a:gd name="T0" fmla="*/ 0 w 12"/>
                <a:gd name="T1" fmla="*/ 0 h 28"/>
                <a:gd name="T2" fmla="*/ 12 w 12"/>
                <a:gd name="T3" fmla="*/ 0 h 28"/>
                <a:gd name="T4" fmla="*/ 12 w 12"/>
                <a:gd name="T5" fmla="*/ 28 h 28"/>
              </a:gdLst>
              <a:ahLst/>
              <a:cxnLst>
                <a:cxn ang="0">
                  <a:pos x="T0" y="T1"/>
                </a:cxn>
                <a:cxn ang="0">
                  <a:pos x="T2" y="T3"/>
                </a:cxn>
                <a:cxn ang="0">
                  <a:pos x="T4" y="T5"/>
                </a:cxn>
              </a:cxnLst>
              <a:rect l="0" t="0" r="r" b="b"/>
              <a:pathLst>
                <a:path w="12" h="28">
                  <a:moveTo>
                    <a:pt x="0" y="0"/>
                  </a:moveTo>
                  <a:lnTo>
                    <a:pt x="12" y="0"/>
                  </a:lnTo>
                  <a:lnTo>
                    <a:pt x="12" y="28"/>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0" name="Line 109"/>
            <p:cNvSpPr>
              <a:spLocks noChangeShapeType="1"/>
            </p:cNvSpPr>
            <p:nvPr/>
          </p:nvSpPr>
          <p:spPr bwMode="auto">
            <a:xfrm>
              <a:off x="3299993" y="2289272"/>
              <a:ext cx="0" cy="3739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1" name="Line 110"/>
            <p:cNvSpPr>
              <a:spLocks noChangeShapeType="1"/>
            </p:cNvSpPr>
            <p:nvPr/>
          </p:nvSpPr>
          <p:spPr bwMode="auto">
            <a:xfrm flipH="1">
              <a:off x="3207986" y="2616512"/>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2" name="Freeform 111"/>
            <p:cNvSpPr>
              <a:spLocks/>
            </p:cNvSpPr>
            <p:nvPr/>
          </p:nvSpPr>
          <p:spPr bwMode="auto">
            <a:xfrm>
              <a:off x="3143580" y="2532364"/>
              <a:ext cx="9201" cy="84147"/>
            </a:xfrm>
            <a:custGeom>
              <a:avLst/>
              <a:gdLst>
                <a:gd name="T0" fmla="*/ 4 w 4"/>
                <a:gd name="T1" fmla="*/ 36 h 36"/>
                <a:gd name="T2" fmla="*/ 0 w 4"/>
                <a:gd name="T3" fmla="*/ 36 h 36"/>
                <a:gd name="T4" fmla="*/ 0 w 4"/>
                <a:gd name="T5" fmla="*/ 0 h 36"/>
              </a:gdLst>
              <a:ahLst/>
              <a:cxnLst>
                <a:cxn ang="0">
                  <a:pos x="T0" y="T1"/>
                </a:cxn>
                <a:cxn ang="0">
                  <a:pos x="T2" y="T3"/>
                </a:cxn>
                <a:cxn ang="0">
                  <a:pos x="T4" y="T5"/>
                </a:cxn>
              </a:cxnLst>
              <a:rect l="0" t="0" r="r" b="b"/>
              <a:pathLst>
                <a:path w="4" h="36">
                  <a:moveTo>
                    <a:pt x="4" y="36"/>
                  </a:moveTo>
                  <a:lnTo>
                    <a:pt x="0" y="36"/>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3" name="Freeform 112"/>
            <p:cNvSpPr>
              <a:spLocks/>
            </p:cNvSpPr>
            <p:nvPr/>
          </p:nvSpPr>
          <p:spPr bwMode="auto">
            <a:xfrm>
              <a:off x="3143580" y="2457567"/>
              <a:ext cx="73606" cy="18699"/>
            </a:xfrm>
            <a:custGeom>
              <a:avLst/>
              <a:gdLst>
                <a:gd name="T0" fmla="*/ 0 w 32"/>
                <a:gd name="T1" fmla="*/ 8 h 8"/>
                <a:gd name="T2" fmla="*/ 0 w 32"/>
                <a:gd name="T3" fmla="*/ 0 h 8"/>
                <a:gd name="T4" fmla="*/ 32 w 32"/>
                <a:gd name="T5" fmla="*/ 0 h 8"/>
              </a:gdLst>
              <a:ahLst/>
              <a:cxnLst>
                <a:cxn ang="0">
                  <a:pos x="T0" y="T1"/>
                </a:cxn>
                <a:cxn ang="0">
                  <a:pos x="T2" y="T3"/>
                </a:cxn>
                <a:cxn ang="0">
                  <a:pos x="T4" y="T5"/>
                </a:cxn>
              </a:cxnLst>
              <a:rect l="0" t="0" r="r" b="b"/>
              <a:pathLst>
                <a:path w="32" h="8">
                  <a:moveTo>
                    <a:pt x="0" y="8"/>
                  </a:moveTo>
                  <a:lnTo>
                    <a:pt x="0" y="0"/>
                  </a:lnTo>
                  <a:lnTo>
                    <a:pt x="3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4" name="Freeform 113"/>
            <p:cNvSpPr>
              <a:spLocks/>
            </p:cNvSpPr>
            <p:nvPr/>
          </p:nvSpPr>
          <p:spPr bwMode="auto">
            <a:xfrm>
              <a:off x="3272391" y="2457567"/>
              <a:ext cx="27602" cy="65448"/>
            </a:xfrm>
            <a:custGeom>
              <a:avLst/>
              <a:gdLst>
                <a:gd name="T0" fmla="*/ 0 w 12"/>
                <a:gd name="T1" fmla="*/ 0 h 28"/>
                <a:gd name="T2" fmla="*/ 12 w 12"/>
                <a:gd name="T3" fmla="*/ 0 h 28"/>
                <a:gd name="T4" fmla="*/ 12 w 12"/>
                <a:gd name="T5" fmla="*/ 28 h 28"/>
              </a:gdLst>
              <a:ahLst/>
              <a:cxnLst>
                <a:cxn ang="0">
                  <a:pos x="T0" y="T1"/>
                </a:cxn>
                <a:cxn ang="0">
                  <a:pos x="T2" y="T3"/>
                </a:cxn>
                <a:cxn ang="0">
                  <a:pos x="T4" y="T5"/>
                </a:cxn>
              </a:cxnLst>
              <a:rect l="0" t="0" r="r" b="b"/>
              <a:pathLst>
                <a:path w="12" h="28">
                  <a:moveTo>
                    <a:pt x="0" y="0"/>
                  </a:moveTo>
                  <a:lnTo>
                    <a:pt x="12" y="0"/>
                  </a:lnTo>
                  <a:lnTo>
                    <a:pt x="12" y="28"/>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5" name="Line 114"/>
            <p:cNvSpPr>
              <a:spLocks noChangeShapeType="1"/>
            </p:cNvSpPr>
            <p:nvPr/>
          </p:nvSpPr>
          <p:spPr bwMode="auto">
            <a:xfrm>
              <a:off x="3299993" y="2579113"/>
              <a:ext cx="0" cy="3739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6" name="Rectangle 115"/>
            <p:cNvSpPr>
              <a:spLocks noChangeArrowheads="1"/>
            </p:cNvSpPr>
            <p:nvPr/>
          </p:nvSpPr>
          <p:spPr bwMode="auto">
            <a:xfrm>
              <a:off x="3364399" y="2149027"/>
              <a:ext cx="902461"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Price effect</a:t>
              </a:r>
              <a:endParaRPr lang="en-US" sz="1400" dirty="0">
                <a:latin typeface="Arial" pitchFamily="34" charset="0"/>
                <a:cs typeface="Arial" pitchFamily="34" charset="0"/>
              </a:endParaRPr>
            </a:p>
          </p:txBody>
        </p:sp>
        <p:sp>
          <p:nvSpPr>
            <p:cNvPr id="147" name="Rectangle 116"/>
            <p:cNvSpPr>
              <a:spLocks noChangeArrowheads="1"/>
            </p:cNvSpPr>
            <p:nvPr/>
          </p:nvSpPr>
          <p:spPr bwMode="auto">
            <a:xfrm>
              <a:off x="3364399" y="2438867"/>
              <a:ext cx="1169301"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Quantity effect</a:t>
              </a:r>
              <a:endParaRPr lang="en-US" sz="1400" dirty="0">
                <a:latin typeface="Arial" pitchFamily="34" charset="0"/>
                <a:cs typeface="Arial" pitchFamily="34" charset="0"/>
              </a:endParaRPr>
            </a:p>
          </p:txBody>
        </p:sp>
        <p:sp>
          <p:nvSpPr>
            <p:cNvPr id="148" name="Rectangle 117"/>
            <p:cNvSpPr>
              <a:spLocks noChangeArrowheads="1"/>
            </p:cNvSpPr>
            <p:nvPr/>
          </p:nvSpPr>
          <p:spPr bwMode="auto">
            <a:xfrm>
              <a:off x="4799719" y="4280757"/>
              <a:ext cx="1255905" cy="528258"/>
            </a:xfrm>
            <a:prstGeom prst="rect">
              <a:avLst/>
            </a:prstGeom>
            <a:solidFill>
              <a:srgbClr val="CCD5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9" name="Rectangle 118"/>
            <p:cNvSpPr>
              <a:spLocks noChangeArrowheads="1"/>
            </p:cNvSpPr>
            <p:nvPr/>
          </p:nvSpPr>
          <p:spPr bwMode="auto">
            <a:xfrm>
              <a:off x="4799719" y="3224242"/>
              <a:ext cx="1255905" cy="1056515"/>
            </a:xfrm>
            <a:prstGeom prst="rect">
              <a:avLst/>
            </a:prstGeom>
            <a:solidFill>
              <a:srgbClr val="BD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0" name="Rectangle 119"/>
            <p:cNvSpPr>
              <a:spLocks noChangeArrowheads="1"/>
            </p:cNvSpPr>
            <p:nvPr/>
          </p:nvSpPr>
          <p:spPr bwMode="auto">
            <a:xfrm>
              <a:off x="6055624" y="4280757"/>
              <a:ext cx="312826" cy="528258"/>
            </a:xfrm>
            <a:prstGeom prst="rect">
              <a:avLst/>
            </a:prstGeom>
            <a:solidFill>
              <a:srgbClr val="FFEA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1" name="Line 120"/>
            <p:cNvSpPr>
              <a:spLocks noChangeShapeType="1"/>
            </p:cNvSpPr>
            <p:nvPr/>
          </p:nvSpPr>
          <p:spPr bwMode="auto">
            <a:xfrm>
              <a:off x="4799719"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2" name="Line 121"/>
            <p:cNvSpPr>
              <a:spLocks noChangeShapeType="1"/>
            </p:cNvSpPr>
            <p:nvPr/>
          </p:nvSpPr>
          <p:spPr bwMode="auto">
            <a:xfrm>
              <a:off x="4946931"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3" name="Line 122"/>
            <p:cNvSpPr>
              <a:spLocks noChangeShapeType="1"/>
            </p:cNvSpPr>
            <p:nvPr/>
          </p:nvSpPr>
          <p:spPr bwMode="auto">
            <a:xfrm>
              <a:off x="5094144"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4" name="Line 123"/>
            <p:cNvSpPr>
              <a:spLocks noChangeShapeType="1"/>
            </p:cNvSpPr>
            <p:nvPr/>
          </p:nvSpPr>
          <p:spPr bwMode="auto">
            <a:xfrm>
              <a:off x="5241356"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5" name="Line 124"/>
            <p:cNvSpPr>
              <a:spLocks noChangeShapeType="1"/>
            </p:cNvSpPr>
            <p:nvPr/>
          </p:nvSpPr>
          <p:spPr bwMode="auto">
            <a:xfrm>
              <a:off x="5388568"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6" name="Line 125"/>
            <p:cNvSpPr>
              <a:spLocks noChangeShapeType="1"/>
            </p:cNvSpPr>
            <p:nvPr/>
          </p:nvSpPr>
          <p:spPr bwMode="auto">
            <a:xfrm>
              <a:off x="5535781"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7" name="Line 126"/>
            <p:cNvSpPr>
              <a:spLocks noChangeShapeType="1"/>
            </p:cNvSpPr>
            <p:nvPr/>
          </p:nvSpPr>
          <p:spPr bwMode="auto">
            <a:xfrm>
              <a:off x="5682993"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8" name="Line 127"/>
            <p:cNvSpPr>
              <a:spLocks noChangeShapeType="1"/>
            </p:cNvSpPr>
            <p:nvPr/>
          </p:nvSpPr>
          <p:spPr bwMode="auto">
            <a:xfrm>
              <a:off x="5830205" y="4809015"/>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9" name="Freeform 128"/>
            <p:cNvSpPr>
              <a:spLocks/>
            </p:cNvSpPr>
            <p:nvPr/>
          </p:nvSpPr>
          <p:spPr bwMode="auto">
            <a:xfrm>
              <a:off x="5977418" y="4794990"/>
              <a:ext cx="78207" cy="14025"/>
            </a:xfrm>
            <a:custGeom>
              <a:avLst/>
              <a:gdLst>
                <a:gd name="T0" fmla="*/ 0 w 34"/>
                <a:gd name="T1" fmla="*/ 6 h 6"/>
                <a:gd name="T2" fmla="*/ 34 w 34"/>
                <a:gd name="T3" fmla="*/ 6 h 6"/>
                <a:gd name="T4" fmla="*/ 34 w 34"/>
                <a:gd name="T5" fmla="*/ 0 h 6"/>
              </a:gdLst>
              <a:ahLst/>
              <a:cxnLst>
                <a:cxn ang="0">
                  <a:pos x="T0" y="T1"/>
                </a:cxn>
                <a:cxn ang="0">
                  <a:pos x="T2" y="T3"/>
                </a:cxn>
                <a:cxn ang="0">
                  <a:pos x="T4" y="T5"/>
                </a:cxn>
              </a:cxnLst>
              <a:rect l="0" t="0" r="r" b="b"/>
              <a:pathLst>
                <a:path w="34" h="6">
                  <a:moveTo>
                    <a:pt x="0" y="6"/>
                  </a:moveTo>
                  <a:lnTo>
                    <a:pt x="34" y="6"/>
                  </a:lnTo>
                  <a:lnTo>
                    <a:pt x="34"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0" name="Line 129"/>
            <p:cNvSpPr>
              <a:spLocks noChangeShapeType="1"/>
            </p:cNvSpPr>
            <p:nvPr/>
          </p:nvSpPr>
          <p:spPr bwMode="auto">
            <a:xfrm flipV="1">
              <a:off x="6055624" y="4645395"/>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1" name="Line 130"/>
            <p:cNvSpPr>
              <a:spLocks noChangeShapeType="1"/>
            </p:cNvSpPr>
            <p:nvPr/>
          </p:nvSpPr>
          <p:spPr bwMode="auto">
            <a:xfrm flipV="1">
              <a:off x="6055624" y="4495800"/>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2" name="Line 131"/>
            <p:cNvSpPr>
              <a:spLocks noChangeShapeType="1"/>
            </p:cNvSpPr>
            <p:nvPr/>
          </p:nvSpPr>
          <p:spPr bwMode="auto">
            <a:xfrm flipV="1">
              <a:off x="6055624" y="4346205"/>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3" name="Freeform 132"/>
            <p:cNvSpPr>
              <a:spLocks/>
            </p:cNvSpPr>
            <p:nvPr/>
          </p:nvSpPr>
          <p:spPr bwMode="auto">
            <a:xfrm>
              <a:off x="5968217" y="4280757"/>
              <a:ext cx="87407" cy="9350"/>
            </a:xfrm>
            <a:custGeom>
              <a:avLst/>
              <a:gdLst>
                <a:gd name="T0" fmla="*/ 38 w 38"/>
                <a:gd name="T1" fmla="*/ 4 h 4"/>
                <a:gd name="T2" fmla="*/ 38 w 38"/>
                <a:gd name="T3" fmla="*/ 0 h 4"/>
                <a:gd name="T4" fmla="*/ 0 w 38"/>
                <a:gd name="T5" fmla="*/ 0 h 4"/>
              </a:gdLst>
              <a:ahLst/>
              <a:cxnLst>
                <a:cxn ang="0">
                  <a:pos x="T0" y="T1"/>
                </a:cxn>
                <a:cxn ang="0">
                  <a:pos x="T2" y="T3"/>
                </a:cxn>
                <a:cxn ang="0">
                  <a:pos x="T4" y="T5"/>
                </a:cxn>
              </a:cxnLst>
              <a:rect l="0" t="0" r="r" b="b"/>
              <a:pathLst>
                <a:path w="38" h="4">
                  <a:moveTo>
                    <a:pt x="38" y="4"/>
                  </a:moveTo>
                  <a:lnTo>
                    <a:pt x="38" y="0"/>
                  </a:lnTo>
                  <a:lnTo>
                    <a:pt x="0" y="0"/>
                  </a:lnTo>
                </a:path>
              </a:pathLst>
            </a:custGeom>
            <a:noFill/>
            <a:ln w="381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4" name="Line 133"/>
            <p:cNvSpPr>
              <a:spLocks noChangeShapeType="1"/>
            </p:cNvSpPr>
            <p:nvPr/>
          </p:nvSpPr>
          <p:spPr bwMode="auto">
            <a:xfrm flipH="1">
              <a:off x="5821005"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5" name="Line 134"/>
            <p:cNvSpPr>
              <a:spLocks noChangeShapeType="1"/>
            </p:cNvSpPr>
            <p:nvPr/>
          </p:nvSpPr>
          <p:spPr bwMode="auto">
            <a:xfrm flipH="1">
              <a:off x="5673792"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6" name="Line 135"/>
            <p:cNvSpPr>
              <a:spLocks noChangeShapeType="1"/>
            </p:cNvSpPr>
            <p:nvPr/>
          </p:nvSpPr>
          <p:spPr bwMode="auto">
            <a:xfrm flipH="1">
              <a:off x="5526580"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7" name="Line 136"/>
            <p:cNvSpPr>
              <a:spLocks noChangeShapeType="1"/>
            </p:cNvSpPr>
            <p:nvPr/>
          </p:nvSpPr>
          <p:spPr bwMode="auto">
            <a:xfrm flipH="1">
              <a:off x="5379367"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8" name="Line 137"/>
            <p:cNvSpPr>
              <a:spLocks noChangeShapeType="1"/>
            </p:cNvSpPr>
            <p:nvPr/>
          </p:nvSpPr>
          <p:spPr bwMode="auto">
            <a:xfrm flipH="1">
              <a:off x="5232155"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9" name="Line 138"/>
            <p:cNvSpPr>
              <a:spLocks noChangeShapeType="1"/>
            </p:cNvSpPr>
            <p:nvPr/>
          </p:nvSpPr>
          <p:spPr bwMode="auto">
            <a:xfrm flipH="1">
              <a:off x="5084943"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0" name="Line 139"/>
            <p:cNvSpPr>
              <a:spLocks noChangeShapeType="1"/>
            </p:cNvSpPr>
            <p:nvPr/>
          </p:nvSpPr>
          <p:spPr bwMode="auto">
            <a:xfrm flipH="1">
              <a:off x="4937730"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1" name="Freeform 140"/>
            <p:cNvSpPr>
              <a:spLocks/>
            </p:cNvSpPr>
            <p:nvPr/>
          </p:nvSpPr>
          <p:spPr bwMode="auto">
            <a:xfrm>
              <a:off x="4799719" y="4280757"/>
              <a:ext cx="82807" cy="9350"/>
            </a:xfrm>
            <a:custGeom>
              <a:avLst/>
              <a:gdLst>
                <a:gd name="T0" fmla="*/ 36 w 36"/>
                <a:gd name="T1" fmla="*/ 0 h 4"/>
                <a:gd name="T2" fmla="*/ 0 w 36"/>
                <a:gd name="T3" fmla="*/ 0 h 4"/>
                <a:gd name="T4" fmla="*/ 0 w 36"/>
                <a:gd name="T5" fmla="*/ 4 h 4"/>
              </a:gdLst>
              <a:ahLst/>
              <a:cxnLst>
                <a:cxn ang="0">
                  <a:pos x="T0" y="T1"/>
                </a:cxn>
                <a:cxn ang="0">
                  <a:pos x="T2" y="T3"/>
                </a:cxn>
                <a:cxn ang="0">
                  <a:pos x="T4" y="T5"/>
                </a:cxn>
              </a:cxnLst>
              <a:rect l="0" t="0" r="r" b="b"/>
              <a:pathLst>
                <a:path w="36" h="4">
                  <a:moveTo>
                    <a:pt x="36" y="0"/>
                  </a:moveTo>
                  <a:lnTo>
                    <a:pt x="0" y="0"/>
                  </a:lnTo>
                  <a:lnTo>
                    <a:pt x="0" y="4"/>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2" name="Line 141"/>
            <p:cNvSpPr>
              <a:spLocks noChangeShapeType="1"/>
            </p:cNvSpPr>
            <p:nvPr/>
          </p:nvSpPr>
          <p:spPr bwMode="auto">
            <a:xfrm>
              <a:off x="4799719" y="4346205"/>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3" name="Line 142"/>
            <p:cNvSpPr>
              <a:spLocks noChangeShapeType="1"/>
            </p:cNvSpPr>
            <p:nvPr/>
          </p:nvSpPr>
          <p:spPr bwMode="auto">
            <a:xfrm>
              <a:off x="4799719" y="4495800"/>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4" name="Line 143"/>
            <p:cNvSpPr>
              <a:spLocks noChangeShapeType="1"/>
            </p:cNvSpPr>
            <p:nvPr/>
          </p:nvSpPr>
          <p:spPr bwMode="auto">
            <a:xfrm>
              <a:off x="4799719" y="4645395"/>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5" name="Line 144"/>
            <p:cNvSpPr>
              <a:spLocks noChangeShapeType="1"/>
            </p:cNvSpPr>
            <p:nvPr/>
          </p:nvSpPr>
          <p:spPr bwMode="auto">
            <a:xfrm>
              <a:off x="4799719" y="4794990"/>
              <a:ext cx="0" cy="1402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6" name="Line 145"/>
            <p:cNvSpPr>
              <a:spLocks noChangeShapeType="1"/>
            </p:cNvSpPr>
            <p:nvPr/>
          </p:nvSpPr>
          <p:spPr bwMode="auto">
            <a:xfrm flipV="1">
              <a:off x="6055624" y="4187260"/>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7" name="Line 146"/>
            <p:cNvSpPr>
              <a:spLocks noChangeShapeType="1"/>
            </p:cNvSpPr>
            <p:nvPr/>
          </p:nvSpPr>
          <p:spPr bwMode="auto">
            <a:xfrm flipV="1">
              <a:off x="6055624" y="4037665"/>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8" name="Line 147"/>
            <p:cNvSpPr>
              <a:spLocks noChangeShapeType="1"/>
            </p:cNvSpPr>
            <p:nvPr/>
          </p:nvSpPr>
          <p:spPr bwMode="auto">
            <a:xfrm flipV="1">
              <a:off x="6055624" y="3888070"/>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9" name="Line 148"/>
            <p:cNvSpPr>
              <a:spLocks noChangeShapeType="1"/>
            </p:cNvSpPr>
            <p:nvPr/>
          </p:nvSpPr>
          <p:spPr bwMode="auto">
            <a:xfrm flipV="1">
              <a:off x="6055624" y="3738475"/>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0" name="Line 149"/>
            <p:cNvSpPr>
              <a:spLocks noChangeShapeType="1"/>
            </p:cNvSpPr>
            <p:nvPr/>
          </p:nvSpPr>
          <p:spPr bwMode="auto">
            <a:xfrm flipV="1">
              <a:off x="6055624" y="3588880"/>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1" name="Line 150"/>
            <p:cNvSpPr>
              <a:spLocks noChangeShapeType="1"/>
            </p:cNvSpPr>
            <p:nvPr/>
          </p:nvSpPr>
          <p:spPr bwMode="auto">
            <a:xfrm flipV="1">
              <a:off x="6055624" y="3439285"/>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2" name="Line 151"/>
            <p:cNvSpPr>
              <a:spLocks noChangeShapeType="1"/>
            </p:cNvSpPr>
            <p:nvPr/>
          </p:nvSpPr>
          <p:spPr bwMode="auto">
            <a:xfrm flipV="1">
              <a:off x="6055624" y="3289689"/>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3" name="Freeform 152"/>
            <p:cNvSpPr>
              <a:spLocks/>
            </p:cNvSpPr>
            <p:nvPr/>
          </p:nvSpPr>
          <p:spPr bwMode="auto">
            <a:xfrm>
              <a:off x="5972817" y="3224242"/>
              <a:ext cx="82807" cy="9350"/>
            </a:xfrm>
            <a:custGeom>
              <a:avLst/>
              <a:gdLst>
                <a:gd name="T0" fmla="*/ 36 w 36"/>
                <a:gd name="T1" fmla="*/ 4 h 4"/>
                <a:gd name="T2" fmla="*/ 36 w 36"/>
                <a:gd name="T3" fmla="*/ 0 h 4"/>
                <a:gd name="T4" fmla="*/ 0 w 36"/>
                <a:gd name="T5" fmla="*/ 0 h 4"/>
              </a:gdLst>
              <a:ahLst/>
              <a:cxnLst>
                <a:cxn ang="0">
                  <a:pos x="T0" y="T1"/>
                </a:cxn>
                <a:cxn ang="0">
                  <a:pos x="T2" y="T3"/>
                </a:cxn>
                <a:cxn ang="0">
                  <a:pos x="T4" y="T5"/>
                </a:cxn>
              </a:cxnLst>
              <a:rect l="0" t="0" r="r" b="b"/>
              <a:pathLst>
                <a:path w="36" h="4">
                  <a:moveTo>
                    <a:pt x="36" y="4"/>
                  </a:moveTo>
                  <a:lnTo>
                    <a:pt x="36" y="0"/>
                  </a:lnTo>
                  <a:lnTo>
                    <a:pt x="0" y="0"/>
                  </a:lnTo>
                </a:path>
              </a:pathLst>
            </a:custGeom>
            <a:noFill/>
            <a:ln w="381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4" name="Line 153"/>
            <p:cNvSpPr>
              <a:spLocks noChangeShapeType="1"/>
            </p:cNvSpPr>
            <p:nvPr/>
          </p:nvSpPr>
          <p:spPr bwMode="auto">
            <a:xfrm flipH="1">
              <a:off x="5825605" y="3224242"/>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5" name="Line 154"/>
            <p:cNvSpPr>
              <a:spLocks noChangeShapeType="1"/>
            </p:cNvSpPr>
            <p:nvPr/>
          </p:nvSpPr>
          <p:spPr bwMode="auto">
            <a:xfrm flipH="1">
              <a:off x="5678393" y="3224242"/>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6" name="Line 155"/>
            <p:cNvSpPr>
              <a:spLocks noChangeShapeType="1"/>
            </p:cNvSpPr>
            <p:nvPr/>
          </p:nvSpPr>
          <p:spPr bwMode="auto">
            <a:xfrm flipH="1">
              <a:off x="5531180" y="3224242"/>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7" name="Line 156"/>
            <p:cNvSpPr>
              <a:spLocks noChangeShapeType="1"/>
            </p:cNvSpPr>
            <p:nvPr/>
          </p:nvSpPr>
          <p:spPr bwMode="auto">
            <a:xfrm flipH="1">
              <a:off x="5383968" y="3224242"/>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8" name="Line 157"/>
            <p:cNvSpPr>
              <a:spLocks noChangeShapeType="1"/>
            </p:cNvSpPr>
            <p:nvPr/>
          </p:nvSpPr>
          <p:spPr bwMode="auto">
            <a:xfrm flipH="1">
              <a:off x="5236756" y="3224242"/>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9" name="Line 158"/>
            <p:cNvSpPr>
              <a:spLocks noChangeShapeType="1"/>
            </p:cNvSpPr>
            <p:nvPr/>
          </p:nvSpPr>
          <p:spPr bwMode="auto">
            <a:xfrm flipH="1">
              <a:off x="5089543" y="3224242"/>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0" name="Line 159"/>
            <p:cNvSpPr>
              <a:spLocks noChangeShapeType="1"/>
            </p:cNvSpPr>
            <p:nvPr/>
          </p:nvSpPr>
          <p:spPr bwMode="auto">
            <a:xfrm flipH="1">
              <a:off x="4942331" y="3224242"/>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1" name="Line 160"/>
            <p:cNvSpPr>
              <a:spLocks noChangeShapeType="1"/>
            </p:cNvSpPr>
            <p:nvPr/>
          </p:nvSpPr>
          <p:spPr bwMode="auto">
            <a:xfrm flipH="1">
              <a:off x="4799719" y="3224242"/>
              <a:ext cx="87407"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2" name="Line 161"/>
            <p:cNvSpPr>
              <a:spLocks noChangeShapeType="1"/>
            </p:cNvSpPr>
            <p:nvPr/>
          </p:nvSpPr>
          <p:spPr bwMode="auto">
            <a:xfrm flipV="1">
              <a:off x="6368450" y="4715518"/>
              <a:ext cx="0" cy="9349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3" name="Line 162"/>
            <p:cNvSpPr>
              <a:spLocks noChangeShapeType="1"/>
            </p:cNvSpPr>
            <p:nvPr/>
          </p:nvSpPr>
          <p:spPr bwMode="auto">
            <a:xfrm flipV="1">
              <a:off x="6368450" y="4565923"/>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4" name="Line 163"/>
            <p:cNvSpPr>
              <a:spLocks noChangeShapeType="1"/>
            </p:cNvSpPr>
            <p:nvPr/>
          </p:nvSpPr>
          <p:spPr bwMode="auto">
            <a:xfrm flipV="1">
              <a:off x="6368450" y="4416327"/>
              <a:ext cx="0" cy="93497"/>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5" name="Freeform 164"/>
            <p:cNvSpPr>
              <a:spLocks/>
            </p:cNvSpPr>
            <p:nvPr/>
          </p:nvSpPr>
          <p:spPr bwMode="auto">
            <a:xfrm>
              <a:off x="6354649" y="4280757"/>
              <a:ext cx="13801" cy="79472"/>
            </a:xfrm>
            <a:custGeom>
              <a:avLst/>
              <a:gdLst>
                <a:gd name="T0" fmla="*/ 6 w 6"/>
                <a:gd name="T1" fmla="*/ 34 h 34"/>
                <a:gd name="T2" fmla="*/ 6 w 6"/>
                <a:gd name="T3" fmla="*/ 0 h 34"/>
                <a:gd name="T4" fmla="*/ 0 w 6"/>
                <a:gd name="T5" fmla="*/ 0 h 34"/>
              </a:gdLst>
              <a:ahLst/>
              <a:cxnLst>
                <a:cxn ang="0">
                  <a:pos x="T0" y="T1"/>
                </a:cxn>
                <a:cxn ang="0">
                  <a:pos x="T2" y="T3"/>
                </a:cxn>
                <a:cxn ang="0">
                  <a:pos x="T4" y="T5"/>
                </a:cxn>
              </a:cxnLst>
              <a:rect l="0" t="0" r="r" b="b"/>
              <a:pathLst>
                <a:path w="6" h="34">
                  <a:moveTo>
                    <a:pt x="6" y="34"/>
                  </a:moveTo>
                  <a:lnTo>
                    <a:pt x="6" y="0"/>
                  </a:lnTo>
                  <a:lnTo>
                    <a:pt x="0" y="0"/>
                  </a:lnTo>
                </a:path>
              </a:pathLst>
            </a:custGeom>
            <a:noFill/>
            <a:ln w="381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6" name="Line 165"/>
            <p:cNvSpPr>
              <a:spLocks noChangeShapeType="1"/>
            </p:cNvSpPr>
            <p:nvPr/>
          </p:nvSpPr>
          <p:spPr bwMode="auto">
            <a:xfrm flipH="1">
              <a:off x="6207437"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7" name="Line 166"/>
            <p:cNvSpPr>
              <a:spLocks noChangeShapeType="1"/>
            </p:cNvSpPr>
            <p:nvPr/>
          </p:nvSpPr>
          <p:spPr bwMode="auto">
            <a:xfrm flipH="1">
              <a:off x="6060225" y="4280757"/>
              <a:ext cx="92008" cy="0"/>
            </a:xfrm>
            <a:prstGeom prst="line">
              <a:avLst/>
            </a:prstGeom>
            <a:noFill/>
            <a:ln w="381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8" name="Rectangle 167"/>
            <p:cNvSpPr>
              <a:spLocks noChangeArrowheads="1"/>
            </p:cNvSpPr>
            <p:nvPr/>
          </p:nvSpPr>
          <p:spPr bwMode="auto">
            <a:xfrm>
              <a:off x="6405253" y="3140094"/>
              <a:ext cx="2205347" cy="593705"/>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9" name="Line 168"/>
            <p:cNvSpPr>
              <a:spLocks noChangeShapeType="1"/>
            </p:cNvSpPr>
            <p:nvPr/>
          </p:nvSpPr>
          <p:spPr bwMode="auto">
            <a:xfrm>
              <a:off x="4799719" y="2167726"/>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0" name="Line 169"/>
            <p:cNvSpPr>
              <a:spLocks noChangeShapeType="1"/>
            </p:cNvSpPr>
            <p:nvPr/>
          </p:nvSpPr>
          <p:spPr bwMode="auto">
            <a:xfrm>
              <a:off x="4799719" y="2695984"/>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1" name="Line 170"/>
            <p:cNvSpPr>
              <a:spLocks noChangeShapeType="1"/>
            </p:cNvSpPr>
            <p:nvPr/>
          </p:nvSpPr>
          <p:spPr bwMode="auto">
            <a:xfrm>
              <a:off x="4799719" y="3224242"/>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2" name="Line 171"/>
            <p:cNvSpPr>
              <a:spLocks noChangeShapeType="1"/>
            </p:cNvSpPr>
            <p:nvPr/>
          </p:nvSpPr>
          <p:spPr bwMode="auto">
            <a:xfrm>
              <a:off x="4799719" y="3752499"/>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3" name="Line 172"/>
            <p:cNvSpPr>
              <a:spLocks noChangeShapeType="1"/>
            </p:cNvSpPr>
            <p:nvPr/>
          </p:nvSpPr>
          <p:spPr bwMode="auto">
            <a:xfrm>
              <a:off x="4799719" y="4280757"/>
              <a:ext cx="55205"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4" name="Line 173"/>
            <p:cNvSpPr>
              <a:spLocks noChangeShapeType="1"/>
            </p:cNvSpPr>
            <p:nvPr/>
          </p:nvSpPr>
          <p:spPr bwMode="auto">
            <a:xfrm>
              <a:off x="4799719" y="4809015"/>
              <a:ext cx="7360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5" name="Line 174"/>
            <p:cNvSpPr>
              <a:spLocks noChangeShapeType="1"/>
            </p:cNvSpPr>
            <p:nvPr/>
          </p:nvSpPr>
          <p:spPr bwMode="auto">
            <a:xfrm>
              <a:off x="7937182"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6" name="Line 175"/>
            <p:cNvSpPr>
              <a:spLocks noChangeShapeType="1"/>
            </p:cNvSpPr>
            <p:nvPr/>
          </p:nvSpPr>
          <p:spPr bwMode="auto">
            <a:xfrm>
              <a:off x="7624356"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7" name="Line 176"/>
            <p:cNvSpPr>
              <a:spLocks noChangeShapeType="1"/>
            </p:cNvSpPr>
            <p:nvPr/>
          </p:nvSpPr>
          <p:spPr bwMode="auto">
            <a:xfrm>
              <a:off x="7306929"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8" name="Line 177"/>
            <p:cNvSpPr>
              <a:spLocks noChangeShapeType="1"/>
            </p:cNvSpPr>
            <p:nvPr/>
          </p:nvSpPr>
          <p:spPr bwMode="auto">
            <a:xfrm>
              <a:off x="6994103"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9" name="Line 178"/>
            <p:cNvSpPr>
              <a:spLocks noChangeShapeType="1"/>
            </p:cNvSpPr>
            <p:nvPr/>
          </p:nvSpPr>
          <p:spPr bwMode="auto">
            <a:xfrm>
              <a:off x="6681277"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0" name="Line 179"/>
            <p:cNvSpPr>
              <a:spLocks noChangeShapeType="1"/>
            </p:cNvSpPr>
            <p:nvPr/>
          </p:nvSpPr>
          <p:spPr bwMode="auto">
            <a:xfrm>
              <a:off x="6368450"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1" name="Line 180"/>
            <p:cNvSpPr>
              <a:spLocks noChangeShapeType="1"/>
            </p:cNvSpPr>
            <p:nvPr/>
          </p:nvSpPr>
          <p:spPr bwMode="auto">
            <a:xfrm>
              <a:off x="6055624"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2" name="Line 181"/>
            <p:cNvSpPr>
              <a:spLocks noChangeShapeType="1"/>
            </p:cNvSpPr>
            <p:nvPr/>
          </p:nvSpPr>
          <p:spPr bwMode="auto">
            <a:xfrm>
              <a:off x="5738198"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3" name="Line 182"/>
            <p:cNvSpPr>
              <a:spLocks noChangeShapeType="1"/>
            </p:cNvSpPr>
            <p:nvPr/>
          </p:nvSpPr>
          <p:spPr bwMode="auto">
            <a:xfrm>
              <a:off x="5425371"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4" name="Line 183"/>
            <p:cNvSpPr>
              <a:spLocks noChangeShapeType="1"/>
            </p:cNvSpPr>
            <p:nvPr/>
          </p:nvSpPr>
          <p:spPr bwMode="auto">
            <a:xfrm>
              <a:off x="5112545"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5" name="Line 184"/>
            <p:cNvSpPr>
              <a:spLocks noChangeShapeType="1"/>
            </p:cNvSpPr>
            <p:nvPr/>
          </p:nvSpPr>
          <p:spPr bwMode="auto">
            <a:xfrm>
              <a:off x="4799719" y="4752916"/>
              <a:ext cx="0" cy="5609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16" name="Rectangle 185"/>
            <p:cNvSpPr>
              <a:spLocks noChangeArrowheads="1"/>
            </p:cNvSpPr>
            <p:nvPr/>
          </p:nvSpPr>
          <p:spPr bwMode="auto">
            <a:xfrm>
              <a:off x="4675509"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217" name="Rectangle 186"/>
            <p:cNvSpPr>
              <a:spLocks noChangeArrowheads="1"/>
            </p:cNvSpPr>
            <p:nvPr/>
          </p:nvSpPr>
          <p:spPr bwMode="auto">
            <a:xfrm>
              <a:off x="4648200" y="4187260"/>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a:t>
              </a:r>
              <a:endParaRPr lang="en-US" sz="1400" dirty="0">
                <a:latin typeface="Arial" pitchFamily="34" charset="0"/>
                <a:cs typeface="Arial" pitchFamily="34" charset="0"/>
              </a:endParaRPr>
            </a:p>
          </p:txBody>
        </p:sp>
        <p:sp>
          <p:nvSpPr>
            <p:cNvPr id="218" name="Rectangle 187"/>
            <p:cNvSpPr>
              <a:spLocks noChangeArrowheads="1"/>
            </p:cNvSpPr>
            <p:nvPr/>
          </p:nvSpPr>
          <p:spPr bwMode="auto">
            <a:xfrm>
              <a:off x="4648200" y="3659002"/>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219" name="Rectangle 188"/>
            <p:cNvSpPr>
              <a:spLocks noChangeArrowheads="1"/>
            </p:cNvSpPr>
            <p:nvPr/>
          </p:nvSpPr>
          <p:spPr bwMode="auto">
            <a:xfrm>
              <a:off x="4648200" y="3130745"/>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a:t>
              </a:r>
              <a:endParaRPr lang="en-US" sz="1400" dirty="0">
                <a:latin typeface="Arial" pitchFamily="34" charset="0"/>
                <a:cs typeface="Arial" pitchFamily="34" charset="0"/>
              </a:endParaRPr>
            </a:p>
          </p:txBody>
        </p:sp>
        <p:sp>
          <p:nvSpPr>
            <p:cNvPr id="220" name="Rectangle 189"/>
            <p:cNvSpPr>
              <a:spLocks noChangeArrowheads="1"/>
            </p:cNvSpPr>
            <p:nvPr/>
          </p:nvSpPr>
          <p:spPr bwMode="auto">
            <a:xfrm>
              <a:off x="4648200" y="2602487"/>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a:t>
              </a:r>
              <a:endParaRPr lang="en-US" sz="1400" dirty="0">
                <a:latin typeface="Arial" pitchFamily="34" charset="0"/>
                <a:cs typeface="Arial" pitchFamily="34" charset="0"/>
              </a:endParaRPr>
            </a:p>
          </p:txBody>
        </p:sp>
        <p:sp>
          <p:nvSpPr>
            <p:cNvPr id="221" name="Rectangle 190"/>
            <p:cNvSpPr>
              <a:spLocks noChangeArrowheads="1"/>
            </p:cNvSpPr>
            <p:nvPr/>
          </p:nvSpPr>
          <p:spPr bwMode="auto">
            <a:xfrm>
              <a:off x="4648200" y="2074229"/>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a:t>
              </a:r>
              <a:endParaRPr lang="en-US" sz="1400" dirty="0">
                <a:latin typeface="Arial" pitchFamily="34" charset="0"/>
                <a:cs typeface="Arial" pitchFamily="34" charset="0"/>
              </a:endParaRPr>
            </a:p>
          </p:txBody>
        </p:sp>
        <p:sp>
          <p:nvSpPr>
            <p:cNvPr id="222" name="Rectangle 191"/>
            <p:cNvSpPr>
              <a:spLocks noChangeArrowheads="1"/>
            </p:cNvSpPr>
            <p:nvPr/>
          </p:nvSpPr>
          <p:spPr bwMode="auto">
            <a:xfrm>
              <a:off x="5075742"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a:t>
              </a:r>
              <a:endParaRPr lang="en-US" sz="1400" dirty="0">
                <a:latin typeface="Arial" pitchFamily="34" charset="0"/>
                <a:cs typeface="Arial" pitchFamily="34" charset="0"/>
              </a:endParaRPr>
            </a:p>
          </p:txBody>
        </p:sp>
        <p:sp>
          <p:nvSpPr>
            <p:cNvPr id="223" name="Rectangle 192"/>
            <p:cNvSpPr>
              <a:spLocks noChangeArrowheads="1"/>
            </p:cNvSpPr>
            <p:nvPr/>
          </p:nvSpPr>
          <p:spPr bwMode="auto">
            <a:xfrm>
              <a:off x="5393169"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224" name="Rectangle 193"/>
            <p:cNvSpPr>
              <a:spLocks noChangeArrowheads="1"/>
            </p:cNvSpPr>
            <p:nvPr/>
          </p:nvSpPr>
          <p:spPr bwMode="auto">
            <a:xfrm>
              <a:off x="5705995"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a:t>
              </a:r>
              <a:endParaRPr lang="en-US" sz="1400" dirty="0">
                <a:latin typeface="Arial" pitchFamily="34" charset="0"/>
                <a:cs typeface="Arial" pitchFamily="34" charset="0"/>
              </a:endParaRPr>
            </a:p>
          </p:txBody>
        </p:sp>
        <p:sp>
          <p:nvSpPr>
            <p:cNvPr id="225" name="Rectangle 194"/>
            <p:cNvSpPr>
              <a:spLocks noChangeArrowheads="1"/>
            </p:cNvSpPr>
            <p:nvPr/>
          </p:nvSpPr>
          <p:spPr bwMode="auto">
            <a:xfrm>
              <a:off x="6018821"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a:t>
              </a:r>
              <a:endParaRPr lang="en-US" sz="1400" dirty="0">
                <a:latin typeface="Arial" pitchFamily="34" charset="0"/>
                <a:cs typeface="Arial" pitchFamily="34" charset="0"/>
              </a:endParaRPr>
            </a:p>
          </p:txBody>
        </p:sp>
        <p:sp>
          <p:nvSpPr>
            <p:cNvPr id="226" name="Rectangle 195"/>
            <p:cNvSpPr>
              <a:spLocks noChangeArrowheads="1"/>
            </p:cNvSpPr>
            <p:nvPr/>
          </p:nvSpPr>
          <p:spPr bwMode="auto">
            <a:xfrm>
              <a:off x="6331647"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a:t>
              </a:r>
              <a:endParaRPr lang="en-US" sz="1400" dirty="0">
                <a:latin typeface="Arial" pitchFamily="34" charset="0"/>
                <a:cs typeface="Arial" pitchFamily="34" charset="0"/>
              </a:endParaRPr>
            </a:p>
          </p:txBody>
        </p:sp>
        <p:sp>
          <p:nvSpPr>
            <p:cNvPr id="227" name="Rectangle 196"/>
            <p:cNvSpPr>
              <a:spLocks noChangeArrowheads="1"/>
            </p:cNvSpPr>
            <p:nvPr/>
          </p:nvSpPr>
          <p:spPr bwMode="auto">
            <a:xfrm>
              <a:off x="6644473"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6</a:t>
              </a:r>
              <a:endParaRPr lang="en-US" sz="1400" dirty="0">
                <a:latin typeface="Arial" pitchFamily="34" charset="0"/>
                <a:cs typeface="Arial" pitchFamily="34" charset="0"/>
              </a:endParaRPr>
            </a:p>
          </p:txBody>
        </p:sp>
        <p:sp>
          <p:nvSpPr>
            <p:cNvPr id="228" name="Rectangle 197"/>
            <p:cNvSpPr>
              <a:spLocks noChangeArrowheads="1"/>
            </p:cNvSpPr>
            <p:nvPr/>
          </p:nvSpPr>
          <p:spPr bwMode="auto">
            <a:xfrm>
              <a:off x="6961900"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7</a:t>
              </a:r>
              <a:endParaRPr lang="en-US" sz="1400" dirty="0">
                <a:latin typeface="Arial" pitchFamily="34" charset="0"/>
                <a:cs typeface="Arial" pitchFamily="34" charset="0"/>
              </a:endParaRPr>
            </a:p>
          </p:txBody>
        </p:sp>
        <p:sp>
          <p:nvSpPr>
            <p:cNvPr id="229" name="Rectangle 198"/>
            <p:cNvSpPr>
              <a:spLocks noChangeArrowheads="1"/>
            </p:cNvSpPr>
            <p:nvPr/>
          </p:nvSpPr>
          <p:spPr bwMode="auto">
            <a:xfrm>
              <a:off x="7274726"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a:t>
              </a:r>
              <a:endParaRPr lang="en-US" sz="1400" dirty="0">
                <a:latin typeface="Arial" pitchFamily="34" charset="0"/>
                <a:cs typeface="Arial" pitchFamily="34" charset="0"/>
              </a:endParaRPr>
            </a:p>
          </p:txBody>
        </p:sp>
        <p:sp>
          <p:nvSpPr>
            <p:cNvPr id="230" name="Rectangle 199"/>
            <p:cNvSpPr>
              <a:spLocks noChangeArrowheads="1"/>
            </p:cNvSpPr>
            <p:nvPr/>
          </p:nvSpPr>
          <p:spPr bwMode="auto">
            <a:xfrm>
              <a:off x="7868176" y="4837064"/>
              <a:ext cx="185889"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a:t>
              </a:r>
              <a:endParaRPr lang="en-US" sz="1400" dirty="0">
                <a:latin typeface="Arial" pitchFamily="34" charset="0"/>
                <a:cs typeface="Arial" pitchFamily="34" charset="0"/>
              </a:endParaRPr>
            </a:p>
          </p:txBody>
        </p:sp>
        <p:sp>
          <p:nvSpPr>
            <p:cNvPr id="231" name="Rectangle 200"/>
            <p:cNvSpPr>
              <a:spLocks noChangeArrowheads="1"/>
            </p:cNvSpPr>
            <p:nvPr/>
          </p:nvSpPr>
          <p:spPr bwMode="auto">
            <a:xfrm>
              <a:off x="7587553" y="4837064"/>
              <a:ext cx="9294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9</a:t>
              </a:r>
              <a:endParaRPr lang="en-US" sz="1400" dirty="0">
                <a:latin typeface="Arial" pitchFamily="34" charset="0"/>
                <a:cs typeface="Arial" pitchFamily="34" charset="0"/>
              </a:endParaRPr>
            </a:p>
          </p:txBody>
        </p:sp>
        <p:sp>
          <p:nvSpPr>
            <p:cNvPr id="232" name="Rectangle 201"/>
            <p:cNvSpPr>
              <a:spLocks noChangeArrowheads="1"/>
            </p:cNvSpPr>
            <p:nvPr/>
          </p:nvSpPr>
          <p:spPr bwMode="auto">
            <a:xfrm>
              <a:off x="4675509" y="1803088"/>
              <a:ext cx="661106"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Price ($)</a:t>
              </a:r>
              <a:endParaRPr lang="en-US" sz="1400" dirty="0">
                <a:latin typeface="Arial" pitchFamily="34" charset="0"/>
                <a:cs typeface="Arial" pitchFamily="34" charset="0"/>
              </a:endParaRPr>
            </a:p>
          </p:txBody>
        </p:sp>
        <p:sp>
          <p:nvSpPr>
            <p:cNvPr id="233" name="Rectangle 202"/>
            <p:cNvSpPr>
              <a:spLocks noChangeArrowheads="1"/>
            </p:cNvSpPr>
            <p:nvPr/>
          </p:nvSpPr>
          <p:spPr bwMode="auto">
            <a:xfrm>
              <a:off x="6401506" y="5052107"/>
              <a:ext cx="1678997"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Quantity (thousands)</a:t>
              </a:r>
              <a:endParaRPr lang="en-US" sz="1400" dirty="0">
                <a:latin typeface="Arial" pitchFamily="34" charset="0"/>
                <a:cs typeface="Arial" pitchFamily="34" charset="0"/>
              </a:endParaRPr>
            </a:p>
          </p:txBody>
        </p:sp>
        <p:sp>
          <p:nvSpPr>
            <p:cNvPr id="13" name="Rectangle 212"/>
            <p:cNvSpPr>
              <a:spLocks noChangeArrowheads="1"/>
            </p:cNvSpPr>
            <p:nvPr/>
          </p:nvSpPr>
          <p:spPr bwMode="auto">
            <a:xfrm>
              <a:off x="6478860" y="3196193"/>
              <a:ext cx="1954833"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When demand is inelastic,</a:t>
              </a:r>
              <a:endParaRPr lang="en-US" sz="1400" dirty="0">
                <a:latin typeface="Arial" pitchFamily="34" charset="0"/>
                <a:cs typeface="Arial" pitchFamily="34" charset="0"/>
              </a:endParaRPr>
            </a:p>
          </p:txBody>
        </p:sp>
        <p:sp>
          <p:nvSpPr>
            <p:cNvPr id="14" name="Rectangle 213"/>
            <p:cNvSpPr>
              <a:spLocks noChangeArrowheads="1"/>
            </p:cNvSpPr>
            <p:nvPr/>
          </p:nvSpPr>
          <p:spPr bwMode="auto">
            <a:xfrm>
              <a:off x="6478860" y="3350462"/>
              <a:ext cx="1897867"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the price effect outweighs</a:t>
              </a:r>
              <a:endParaRPr lang="en-US" sz="1400" dirty="0">
                <a:latin typeface="Arial" pitchFamily="34" charset="0"/>
                <a:cs typeface="Arial" pitchFamily="34" charset="0"/>
              </a:endParaRPr>
            </a:p>
          </p:txBody>
        </p:sp>
        <p:sp>
          <p:nvSpPr>
            <p:cNvPr id="15" name="Rectangle 214"/>
            <p:cNvSpPr>
              <a:spLocks noChangeArrowheads="1"/>
            </p:cNvSpPr>
            <p:nvPr/>
          </p:nvSpPr>
          <p:spPr bwMode="auto">
            <a:xfrm>
              <a:off x="6478860" y="3509407"/>
              <a:ext cx="1367184"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the quantity effect.</a:t>
              </a:r>
              <a:endParaRPr lang="en-US" sz="1400" dirty="0">
                <a:latin typeface="Arial" pitchFamily="34" charset="0"/>
                <a:cs typeface="Arial" pitchFamily="34" charset="0"/>
              </a:endParaRPr>
            </a:p>
          </p:txBody>
        </p:sp>
        <p:sp>
          <p:nvSpPr>
            <p:cNvPr id="16" name="Rectangle 215"/>
            <p:cNvSpPr>
              <a:spLocks noChangeArrowheads="1"/>
            </p:cNvSpPr>
            <p:nvPr/>
          </p:nvSpPr>
          <p:spPr bwMode="auto">
            <a:xfrm>
              <a:off x="6561667" y="4556573"/>
              <a:ext cx="121428"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D</a:t>
              </a:r>
              <a:endParaRPr lang="en-US" sz="1400" dirty="0">
                <a:latin typeface="Arial" pitchFamily="34" charset="0"/>
                <a:cs typeface="Arial" pitchFamily="34" charset="0"/>
              </a:endParaRPr>
            </a:p>
          </p:txBody>
        </p:sp>
        <p:sp>
          <p:nvSpPr>
            <p:cNvPr id="17" name="Line 216"/>
            <p:cNvSpPr>
              <a:spLocks noChangeShapeType="1"/>
            </p:cNvSpPr>
            <p:nvPr/>
          </p:nvSpPr>
          <p:spPr bwMode="auto">
            <a:xfrm flipV="1">
              <a:off x="4799719" y="2055530"/>
              <a:ext cx="0" cy="275348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 name="Line 217"/>
            <p:cNvSpPr>
              <a:spLocks noChangeShapeType="1"/>
            </p:cNvSpPr>
            <p:nvPr/>
          </p:nvSpPr>
          <p:spPr bwMode="auto">
            <a:xfrm>
              <a:off x="4799719" y="4809015"/>
              <a:ext cx="324787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9" name="Line 218"/>
            <p:cNvSpPr>
              <a:spLocks noChangeShapeType="1"/>
            </p:cNvSpPr>
            <p:nvPr/>
          </p:nvSpPr>
          <p:spPr bwMode="auto">
            <a:xfrm>
              <a:off x="5715000" y="2133600"/>
              <a:ext cx="786666" cy="2641288"/>
            </a:xfrm>
            <a:prstGeom prst="line">
              <a:avLst/>
            </a:prstGeom>
            <a:noFill/>
            <a:ln w="38100">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 name="Freeform 219"/>
            <p:cNvSpPr>
              <a:spLocks/>
            </p:cNvSpPr>
            <p:nvPr/>
          </p:nvSpPr>
          <p:spPr bwMode="auto">
            <a:xfrm>
              <a:off x="6018821" y="3186843"/>
              <a:ext cx="73606" cy="74798"/>
            </a:xfrm>
            <a:custGeom>
              <a:avLst/>
              <a:gdLst>
                <a:gd name="T0" fmla="*/ 32 w 32"/>
                <a:gd name="T1" fmla="*/ 16 h 32"/>
                <a:gd name="T2" fmla="*/ 32 w 32"/>
                <a:gd name="T3" fmla="*/ 16 h 32"/>
                <a:gd name="T4" fmla="*/ 30 w 32"/>
                <a:gd name="T5" fmla="*/ 22 h 32"/>
                <a:gd name="T6" fmla="*/ 26 w 32"/>
                <a:gd name="T7" fmla="*/ 28 h 32"/>
                <a:gd name="T8" fmla="*/ 22 w 32"/>
                <a:gd name="T9" fmla="*/ 32 h 32"/>
                <a:gd name="T10" fmla="*/ 16 w 32"/>
                <a:gd name="T11" fmla="*/ 32 h 32"/>
                <a:gd name="T12" fmla="*/ 16 w 32"/>
                <a:gd name="T13" fmla="*/ 32 h 32"/>
                <a:gd name="T14" fmla="*/ 8 w 32"/>
                <a:gd name="T15" fmla="*/ 32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6 h 32"/>
                <a:gd name="T28" fmla="*/ 8 w 32"/>
                <a:gd name="T29" fmla="*/ 2 h 32"/>
                <a:gd name="T30" fmla="*/ 16 w 32"/>
                <a:gd name="T31" fmla="*/ 0 h 32"/>
                <a:gd name="T32" fmla="*/ 16 w 32"/>
                <a:gd name="T33" fmla="*/ 0 h 32"/>
                <a:gd name="T34" fmla="*/ 22 w 32"/>
                <a:gd name="T35" fmla="*/ 2 h 32"/>
                <a:gd name="T36" fmla="*/ 26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2"/>
                  </a:lnTo>
                  <a:lnTo>
                    <a:pt x="16" y="32"/>
                  </a:lnTo>
                  <a:lnTo>
                    <a:pt x="16" y="32"/>
                  </a:lnTo>
                  <a:lnTo>
                    <a:pt x="8" y="32"/>
                  </a:lnTo>
                  <a:lnTo>
                    <a:pt x="4" y="28"/>
                  </a:lnTo>
                  <a:lnTo>
                    <a:pt x="0" y="22"/>
                  </a:lnTo>
                  <a:lnTo>
                    <a:pt x="0" y="16"/>
                  </a:lnTo>
                  <a:lnTo>
                    <a:pt x="0" y="16"/>
                  </a:lnTo>
                  <a:lnTo>
                    <a:pt x="0" y="10"/>
                  </a:lnTo>
                  <a:lnTo>
                    <a:pt x="4" y="6"/>
                  </a:lnTo>
                  <a:lnTo>
                    <a:pt x="8" y="2"/>
                  </a:lnTo>
                  <a:lnTo>
                    <a:pt x="16" y="0"/>
                  </a:lnTo>
                  <a:lnTo>
                    <a:pt x="16" y="0"/>
                  </a:lnTo>
                  <a:lnTo>
                    <a:pt x="22" y="2"/>
                  </a:lnTo>
                  <a:lnTo>
                    <a:pt x="26" y="6"/>
                  </a:lnTo>
                  <a:lnTo>
                    <a:pt x="30" y="10"/>
                  </a:lnTo>
                  <a:lnTo>
                    <a:pt x="32" y="16"/>
                  </a:lnTo>
                  <a:lnTo>
                    <a:pt x="32" y="16"/>
                  </a:lnTo>
                  <a:close/>
                </a:path>
              </a:pathLst>
            </a:custGeom>
            <a:solidFill>
              <a:srgbClr val="00000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sz="1400" dirty="0"/>
            </a:p>
          </p:txBody>
        </p:sp>
        <p:sp>
          <p:nvSpPr>
            <p:cNvPr id="21" name="Freeform 220"/>
            <p:cNvSpPr>
              <a:spLocks/>
            </p:cNvSpPr>
            <p:nvPr/>
          </p:nvSpPr>
          <p:spPr bwMode="auto">
            <a:xfrm>
              <a:off x="6331647" y="4243358"/>
              <a:ext cx="73606" cy="74798"/>
            </a:xfrm>
            <a:custGeom>
              <a:avLst/>
              <a:gdLst>
                <a:gd name="T0" fmla="*/ 32 w 32"/>
                <a:gd name="T1" fmla="*/ 16 h 32"/>
                <a:gd name="T2" fmla="*/ 32 w 32"/>
                <a:gd name="T3" fmla="*/ 16 h 32"/>
                <a:gd name="T4" fmla="*/ 30 w 32"/>
                <a:gd name="T5" fmla="*/ 22 h 32"/>
                <a:gd name="T6" fmla="*/ 26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6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2"/>
                  </a:lnTo>
                  <a:lnTo>
                    <a:pt x="16" y="32"/>
                  </a:lnTo>
                  <a:lnTo>
                    <a:pt x="16" y="32"/>
                  </a:lnTo>
                  <a:lnTo>
                    <a:pt x="10" y="32"/>
                  </a:lnTo>
                  <a:lnTo>
                    <a:pt x="4" y="28"/>
                  </a:lnTo>
                  <a:lnTo>
                    <a:pt x="0" y="22"/>
                  </a:lnTo>
                  <a:lnTo>
                    <a:pt x="0" y="16"/>
                  </a:lnTo>
                  <a:lnTo>
                    <a:pt x="0" y="16"/>
                  </a:lnTo>
                  <a:lnTo>
                    <a:pt x="0" y="10"/>
                  </a:lnTo>
                  <a:lnTo>
                    <a:pt x="4" y="6"/>
                  </a:lnTo>
                  <a:lnTo>
                    <a:pt x="10" y="2"/>
                  </a:lnTo>
                  <a:lnTo>
                    <a:pt x="16" y="0"/>
                  </a:lnTo>
                  <a:lnTo>
                    <a:pt x="16" y="0"/>
                  </a:lnTo>
                  <a:lnTo>
                    <a:pt x="22" y="2"/>
                  </a:lnTo>
                  <a:lnTo>
                    <a:pt x="26" y="6"/>
                  </a:lnTo>
                  <a:lnTo>
                    <a:pt x="30" y="10"/>
                  </a:lnTo>
                  <a:lnTo>
                    <a:pt x="32" y="16"/>
                  </a:lnTo>
                  <a:lnTo>
                    <a:pt x="32" y="16"/>
                  </a:lnTo>
                  <a:close/>
                </a:path>
              </a:pathLst>
            </a:custGeom>
            <a:solidFill>
              <a:srgbClr val="000000"/>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sz="1400" dirty="0"/>
            </a:p>
          </p:txBody>
        </p:sp>
        <p:sp>
          <p:nvSpPr>
            <p:cNvPr id="22" name="Rectangle 221"/>
            <p:cNvSpPr>
              <a:spLocks noChangeArrowheads="1"/>
            </p:cNvSpPr>
            <p:nvPr/>
          </p:nvSpPr>
          <p:spPr bwMode="auto">
            <a:xfrm>
              <a:off x="6833089" y="2167726"/>
              <a:ext cx="156413" cy="158945"/>
            </a:xfrm>
            <a:prstGeom prst="rect">
              <a:avLst/>
            </a:prstGeom>
            <a:solidFill>
              <a:srgbClr val="BD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3" name="Rectangle 222"/>
            <p:cNvSpPr>
              <a:spLocks noChangeArrowheads="1"/>
            </p:cNvSpPr>
            <p:nvPr/>
          </p:nvSpPr>
          <p:spPr bwMode="auto">
            <a:xfrm>
              <a:off x="6833089" y="2457567"/>
              <a:ext cx="156413" cy="158945"/>
            </a:xfrm>
            <a:prstGeom prst="rect">
              <a:avLst/>
            </a:prstGeom>
            <a:solidFill>
              <a:srgbClr val="FFEA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4" name="Line 223"/>
            <p:cNvSpPr>
              <a:spLocks noChangeShapeType="1"/>
            </p:cNvSpPr>
            <p:nvPr/>
          </p:nvSpPr>
          <p:spPr bwMode="auto">
            <a:xfrm flipH="1">
              <a:off x="6897495" y="2326671"/>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5" name="Freeform 224"/>
            <p:cNvSpPr>
              <a:spLocks/>
            </p:cNvSpPr>
            <p:nvPr/>
          </p:nvSpPr>
          <p:spPr bwMode="auto">
            <a:xfrm>
              <a:off x="6833089" y="2242524"/>
              <a:ext cx="9201" cy="84147"/>
            </a:xfrm>
            <a:custGeom>
              <a:avLst/>
              <a:gdLst>
                <a:gd name="T0" fmla="*/ 4 w 4"/>
                <a:gd name="T1" fmla="*/ 36 h 36"/>
                <a:gd name="T2" fmla="*/ 0 w 4"/>
                <a:gd name="T3" fmla="*/ 36 h 36"/>
                <a:gd name="T4" fmla="*/ 0 w 4"/>
                <a:gd name="T5" fmla="*/ 0 h 36"/>
              </a:gdLst>
              <a:ahLst/>
              <a:cxnLst>
                <a:cxn ang="0">
                  <a:pos x="T0" y="T1"/>
                </a:cxn>
                <a:cxn ang="0">
                  <a:pos x="T2" y="T3"/>
                </a:cxn>
                <a:cxn ang="0">
                  <a:pos x="T4" y="T5"/>
                </a:cxn>
              </a:cxnLst>
              <a:rect l="0" t="0" r="r" b="b"/>
              <a:pathLst>
                <a:path w="4" h="36">
                  <a:moveTo>
                    <a:pt x="4" y="36"/>
                  </a:moveTo>
                  <a:lnTo>
                    <a:pt x="0" y="36"/>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6" name="Freeform 225"/>
            <p:cNvSpPr>
              <a:spLocks/>
            </p:cNvSpPr>
            <p:nvPr/>
          </p:nvSpPr>
          <p:spPr bwMode="auto">
            <a:xfrm>
              <a:off x="6833089" y="2167726"/>
              <a:ext cx="73606" cy="18699"/>
            </a:xfrm>
            <a:custGeom>
              <a:avLst/>
              <a:gdLst>
                <a:gd name="T0" fmla="*/ 0 w 32"/>
                <a:gd name="T1" fmla="*/ 8 h 8"/>
                <a:gd name="T2" fmla="*/ 0 w 32"/>
                <a:gd name="T3" fmla="*/ 0 h 8"/>
                <a:gd name="T4" fmla="*/ 32 w 32"/>
                <a:gd name="T5" fmla="*/ 0 h 8"/>
              </a:gdLst>
              <a:ahLst/>
              <a:cxnLst>
                <a:cxn ang="0">
                  <a:pos x="T0" y="T1"/>
                </a:cxn>
                <a:cxn ang="0">
                  <a:pos x="T2" y="T3"/>
                </a:cxn>
                <a:cxn ang="0">
                  <a:pos x="T4" y="T5"/>
                </a:cxn>
              </a:cxnLst>
              <a:rect l="0" t="0" r="r" b="b"/>
              <a:pathLst>
                <a:path w="32" h="8">
                  <a:moveTo>
                    <a:pt x="0" y="8"/>
                  </a:moveTo>
                  <a:lnTo>
                    <a:pt x="0" y="0"/>
                  </a:lnTo>
                  <a:lnTo>
                    <a:pt x="3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7" name="Freeform 226"/>
            <p:cNvSpPr>
              <a:spLocks/>
            </p:cNvSpPr>
            <p:nvPr/>
          </p:nvSpPr>
          <p:spPr bwMode="auto">
            <a:xfrm>
              <a:off x="6961900" y="2167726"/>
              <a:ext cx="27602" cy="65448"/>
            </a:xfrm>
            <a:custGeom>
              <a:avLst/>
              <a:gdLst>
                <a:gd name="T0" fmla="*/ 0 w 12"/>
                <a:gd name="T1" fmla="*/ 0 h 28"/>
                <a:gd name="T2" fmla="*/ 12 w 12"/>
                <a:gd name="T3" fmla="*/ 0 h 28"/>
                <a:gd name="T4" fmla="*/ 12 w 12"/>
                <a:gd name="T5" fmla="*/ 28 h 28"/>
              </a:gdLst>
              <a:ahLst/>
              <a:cxnLst>
                <a:cxn ang="0">
                  <a:pos x="T0" y="T1"/>
                </a:cxn>
                <a:cxn ang="0">
                  <a:pos x="T2" y="T3"/>
                </a:cxn>
                <a:cxn ang="0">
                  <a:pos x="T4" y="T5"/>
                </a:cxn>
              </a:cxnLst>
              <a:rect l="0" t="0" r="r" b="b"/>
              <a:pathLst>
                <a:path w="12" h="28">
                  <a:moveTo>
                    <a:pt x="0" y="0"/>
                  </a:moveTo>
                  <a:lnTo>
                    <a:pt x="12" y="0"/>
                  </a:lnTo>
                  <a:lnTo>
                    <a:pt x="12" y="28"/>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8" name="Line 227"/>
            <p:cNvSpPr>
              <a:spLocks noChangeShapeType="1"/>
            </p:cNvSpPr>
            <p:nvPr/>
          </p:nvSpPr>
          <p:spPr bwMode="auto">
            <a:xfrm>
              <a:off x="6989502" y="2289272"/>
              <a:ext cx="0" cy="3739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9" name="Line 228"/>
            <p:cNvSpPr>
              <a:spLocks noChangeShapeType="1"/>
            </p:cNvSpPr>
            <p:nvPr/>
          </p:nvSpPr>
          <p:spPr bwMode="auto">
            <a:xfrm flipH="1">
              <a:off x="6897495" y="2616512"/>
              <a:ext cx="92008"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0" name="Freeform 229"/>
            <p:cNvSpPr>
              <a:spLocks/>
            </p:cNvSpPr>
            <p:nvPr/>
          </p:nvSpPr>
          <p:spPr bwMode="auto">
            <a:xfrm>
              <a:off x="6833089" y="2532364"/>
              <a:ext cx="9201" cy="84147"/>
            </a:xfrm>
            <a:custGeom>
              <a:avLst/>
              <a:gdLst>
                <a:gd name="T0" fmla="*/ 4 w 4"/>
                <a:gd name="T1" fmla="*/ 36 h 36"/>
                <a:gd name="T2" fmla="*/ 0 w 4"/>
                <a:gd name="T3" fmla="*/ 36 h 36"/>
                <a:gd name="T4" fmla="*/ 0 w 4"/>
                <a:gd name="T5" fmla="*/ 0 h 36"/>
              </a:gdLst>
              <a:ahLst/>
              <a:cxnLst>
                <a:cxn ang="0">
                  <a:pos x="T0" y="T1"/>
                </a:cxn>
                <a:cxn ang="0">
                  <a:pos x="T2" y="T3"/>
                </a:cxn>
                <a:cxn ang="0">
                  <a:pos x="T4" y="T5"/>
                </a:cxn>
              </a:cxnLst>
              <a:rect l="0" t="0" r="r" b="b"/>
              <a:pathLst>
                <a:path w="4" h="36">
                  <a:moveTo>
                    <a:pt x="4" y="36"/>
                  </a:moveTo>
                  <a:lnTo>
                    <a:pt x="0" y="36"/>
                  </a:lnTo>
                  <a:lnTo>
                    <a:pt x="0"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1" name="Freeform 230"/>
            <p:cNvSpPr>
              <a:spLocks/>
            </p:cNvSpPr>
            <p:nvPr/>
          </p:nvSpPr>
          <p:spPr bwMode="auto">
            <a:xfrm>
              <a:off x="6833089" y="2457567"/>
              <a:ext cx="73606" cy="18699"/>
            </a:xfrm>
            <a:custGeom>
              <a:avLst/>
              <a:gdLst>
                <a:gd name="T0" fmla="*/ 0 w 32"/>
                <a:gd name="T1" fmla="*/ 8 h 8"/>
                <a:gd name="T2" fmla="*/ 0 w 32"/>
                <a:gd name="T3" fmla="*/ 0 h 8"/>
                <a:gd name="T4" fmla="*/ 32 w 32"/>
                <a:gd name="T5" fmla="*/ 0 h 8"/>
              </a:gdLst>
              <a:ahLst/>
              <a:cxnLst>
                <a:cxn ang="0">
                  <a:pos x="T0" y="T1"/>
                </a:cxn>
                <a:cxn ang="0">
                  <a:pos x="T2" y="T3"/>
                </a:cxn>
                <a:cxn ang="0">
                  <a:pos x="T4" y="T5"/>
                </a:cxn>
              </a:cxnLst>
              <a:rect l="0" t="0" r="r" b="b"/>
              <a:pathLst>
                <a:path w="32" h="8">
                  <a:moveTo>
                    <a:pt x="0" y="8"/>
                  </a:moveTo>
                  <a:lnTo>
                    <a:pt x="0" y="0"/>
                  </a:lnTo>
                  <a:lnTo>
                    <a:pt x="32" y="0"/>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2" name="Freeform 231"/>
            <p:cNvSpPr>
              <a:spLocks/>
            </p:cNvSpPr>
            <p:nvPr/>
          </p:nvSpPr>
          <p:spPr bwMode="auto">
            <a:xfrm>
              <a:off x="6961900" y="2457567"/>
              <a:ext cx="27602" cy="65448"/>
            </a:xfrm>
            <a:custGeom>
              <a:avLst/>
              <a:gdLst>
                <a:gd name="T0" fmla="*/ 0 w 12"/>
                <a:gd name="T1" fmla="*/ 0 h 28"/>
                <a:gd name="T2" fmla="*/ 12 w 12"/>
                <a:gd name="T3" fmla="*/ 0 h 28"/>
                <a:gd name="T4" fmla="*/ 12 w 12"/>
                <a:gd name="T5" fmla="*/ 28 h 28"/>
              </a:gdLst>
              <a:ahLst/>
              <a:cxnLst>
                <a:cxn ang="0">
                  <a:pos x="T0" y="T1"/>
                </a:cxn>
                <a:cxn ang="0">
                  <a:pos x="T2" y="T3"/>
                </a:cxn>
                <a:cxn ang="0">
                  <a:pos x="T4" y="T5"/>
                </a:cxn>
              </a:cxnLst>
              <a:rect l="0" t="0" r="r" b="b"/>
              <a:pathLst>
                <a:path w="12" h="28">
                  <a:moveTo>
                    <a:pt x="0" y="0"/>
                  </a:moveTo>
                  <a:lnTo>
                    <a:pt x="12" y="0"/>
                  </a:lnTo>
                  <a:lnTo>
                    <a:pt x="12" y="28"/>
                  </a:lnTo>
                </a:path>
              </a:pathLst>
            </a:custGeom>
            <a:noFill/>
            <a:ln w="4">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3" name="Line 232"/>
            <p:cNvSpPr>
              <a:spLocks noChangeShapeType="1"/>
            </p:cNvSpPr>
            <p:nvPr/>
          </p:nvSpPr>
          <p:spPr bwMode="auto">
            <a:xfrm>
              <a:off x="6989502" y="2579113"/>
              <a:ext cx="0" cy="37399"/>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4" name="Rectangle 233"/>
            <p:cNvSpPr>
              <a:spLocks noChangeArrowheads="1"/>
            </p:cNvSpPr>
            <p:nvPr/>
          </p:nvSpPr>
          <p:spPr bwMode="auto">
            <a:xfrm>
              <a:off x="7049307" y="2149027"/>
              <a:ext cx="902461"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Price effect</a:t>
              </a:r>
              <a:endParaRPr lang="en-US" sz="1400" dirty="0">
                <a:latin typeface="Arial" pitchFamily="34" charset="0"/>
                <a:cs typeface="Arial" pitchFamily="34" charset="0"/>
              </a:endParaRPr>
            </a:p>
          </p:txBody>
        </p:sp>
        <p:sp>
          <p:nvSpPr>
            <p:cNvPr id="35" name="Rectangle 234"/>
            <p:cNvSpPr>
              <a:spLocks noChangeArrowheads="1"/>
            </p:cNvSpPr>
            <p:nvPr/>
          </p:nvSpPr>
          <p:spPr bwMode="auto">
            <a:xfrm>
              <a:off x="7049307" y="2438867"/>
              <a:ext cx="1169301" cy="18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Quantity effect</a:t>
              </a:r>
              <a:endParaRPr lang="en-US" sz="1400" dirty="0">
                <a:latin typeface="Arial" pitchFamily="34" charset="0"/>
                <a:cs typeface="Arial" pitchFamily="34" charset="0"/>
              </a:endParaRPr>
            </a:p>
          </p:txBody>
        </p:sp>
      </p:grpSp>
    </p:spTree>
    <p:extLst>
      <p:ext uri="{BB962C8B-B14F-4D97-AF65-F5344CB8AC3E}">
        <p14:creationId xmlns:p14="http://schemas.microsoft.com/office/powerpoint/2010/main" val="3537420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latin typeface="+mj-lt"/>
              </a:rPr>
              <a:t>Elasticity and Total Revenue</a:t>
            </a:r>
          </a:p>
        </p:txBody>
      </p:sp>
      <p:sp>
        <p:nvSpPr>
          <p:cNvPr id="259" name="Content Placeholder 1"/>
          <p:cNvSpPr>
            <a:spLocks noGrp="1"/>
          </p:cNvSpPr>
          <p:nvPr>
            <p:ph idx="1"/>
          </p:nvPr>
        </p:nvSpPr>
        <p:spPr/>
        <p:txBody>
          <a:bodyPr>
            <a:normAutofit/>
          </a:bodyPr>
          <a:lstStyle/>
          <a:p>
            <a:pPr marL="0" indent="0"/>
            <a:r>
              <a:rPr lang="en-US" dirty="0"/>
              <a:t>The relationship between P, Q, TR, and </a:t>
            </a:r>
            <a:r>
              <a:rPr lang="el-GR" dirty="0"/>
              <a:t>ε</a:t>
            </a:r>
            <a:r>
              <a:rPr lang="en-US" baseline="-25000" dirty="0"/>
              <a:t>d</a:t>
            </a:r>
            <a:r>
              <a:rPr lang="en-US" dirty="0"/>
              <a:t> is summarized as follows.</a:t>
            </a:r>
          </a:p>
        </p:txBody>
      </p:sp>
      <p:sp>
        <p:nvSpPr>
          <p:cNvPr id="125" name="Line 55"/>
          <p:cNvSpPr>
            <a:spLocks noChangeShapeType="1"/>
          </p:cNvSpPr>
          <p:nvPr/>
        </p:nvSpPr>
        <p:spPr bwMode="auto">
          <a:xfrm>
            <a:off x="4352771" y="2777837"/>
            <a:ext cx="0" cy="4047259"/>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grpSp>
        <p:nvGrpSpPr>
          <p:cNvPr id="2" name="Group 1"/>
          <p:cNvGrpSpPr/>
          <p:nvPr/>
        </p:nvGrpSpPr>
        <p:grpSpPr>
          <a:xfrm>
            <a:off x="1524000" y="2340944"/>
            <a:ext cx="2748024" cy="3974257"/>
            <a:chOff x="0" y="2340943"/>
            <a:chExt cx="2748024" cy="3974257"/>
          </a:xfrm>
        </p:grpSpPr>
        <p:sp>
          <p:nvSpPr>
            <p:cNvPr id="75" name="Rectangle 5"/>
            <p:cNvSpPr>
              <a:spLocks noChangeArrowheads="1"/>
            </p:cNvSpPr>
            <p:nvPr/>
          </p:nvSpPr>
          <p:spPr bwMode="auto">
            <a:xfrm>
              <a:off x="5117" y="2438400"/>
              <a:ext cx="875069" cy="310684"/>
            </a:xfrm>
            <a:prstGeom prst="rect">
              <a:avLst/>
            </a:prstGeom>
            <a:solidFill>
              <a:srgbClr val="E3E8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6" name="Rectangle 6"/>
            <p:cNvSpPr>
              <a:spLocks noChangeArrowheads="1"/>
            </p:cNvSpPr>
            <p:nvPr/>
          </p:nvSpPr>
          <p:spPr bwMode="auto">
            <a:xfrm>
              <a:off x="880186" y="2438400"/>
              <a:ext cx="905773" cy="310684"/>
            </a:xfrm>
            <a:prstGeom prst="rect">
              <a:avLst/>
            </a:prstGeom>
            <a:solidFill>
              <a:srgbClr val="E3E8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7" name="Rectangle 7"/>
            <p:cNvSpPr>
              <a:spLocks noChangeArrowheads="1"/>
            </p:cNvSpPr>
            <p:nvPr/>
          </p:nvSpPr>
          <p:spPr bwMode="auto">
            <a:xfrm>
              <a:off x="1785960" y="2438400"/>
              <a:ext cx="956947" cy="310684"/>
            </a:xfrm>
            <a:prstGeom prst="rect">
              <a:avLst/>
            </a:prstGeom>
            <a:solidFill>
              <a:srgbClr val="E3E8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8" name="Rectangle 8"/>
            <p:cNvSpPr>
              <a:spLocks noChangeArrowheads="1"/>
            </p:cNvSpPr>
            <p:nvPr/>
          </p:nvSpPr>
          <p:spPr bwMode="auto">
            <a:xfrm>
              <a:off x="5117" y="2749083"/>
              <a:ext cx="875069" cy="321410"/>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9" name="Rectangle 9"/>
            <p:cNvSpPr>
              <a:spLocks noChangeArrowheads="1"/>
            </p:cNvSpPr>
            <p:nvPr/>
          </p:nvSpPr>
          <p:spPr bwMode="auto">
            <a:xfrm>
              <a:off x="880186" y="2749083"/>
              <a:ext cx="905773" cy="321410"/>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0" name="Rectangle 10"/>
            <p:cNvSpPr>
              <a:spLocks noChangeArrowheads="1"/>
            </p:cNvSpPr>
            <p:nvPr/>
          </p:nvSpPr>
          <p:spPr bwMode="auto">
            <a:xfrm>
              <a:off x="1785960" y="2749083"/>
              <a:ext cx="956947" cy="321410"/>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1" name="Rectangle 11"/>
            <p:cNvSpPr>
              <a:spLocks noChangeArrowheads="1"/>
            </p:cNvSpPr>
            <p:nvPr/>
          </p:nvSpPr>
          <p:spPr bwMode="auto">
            <a:xfrm>
              <a:off x="5117" y="3070492"/>
              <a:ext cx="875069" cy="326512"/>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2" name="Rectangle 12"/>
            <p:cNvSpPr>
              <a:spLocks noChangeArrowheads="1"/>
            </p:cNvSpPr>
            <p:nvPr/>
          </p:nvSpPr>
          <p:spPr bwMode="auto">
            <a:xfrm>
              <a:off x="880186" y="3070492"/>
              <a:ext cx="905773" cy="326512"/>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3" name="Rectangle 13"/>
            <p:cNvSpPr>
              <a:spLocks noChangeArrowheads="1"/>
            </p:cNvSpPr>
            <p:nvPr/>
          </p:nvSpPr>
          <p:spPr bwMode="auto">
            <a:xfrm>
              <a:off x="1785960" y="3070492"/>
              <a:ext cx="956947" cy="326512"/>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4" name="Rectangle 14"/>
            <p:cNvSpPr>
              <a:spLocks noChangeArrowheads="1"/>
            </p:cNvSpPr>
            <p:nvPr/>
          </p:nvSpPr>
          <p:spPr bwMode="auto">
            <a:xfrm>
              <a:off x="5117" y="3397004"/>
              <a:ext cx="875069" cy="326512"/>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5" name="Rectangle 15"/>
            <p:cNvSpPr>
              <a:spLocks noChangeArrowheads="1"/>
            </p:cNvSpPr>
            <p:nvPr/>
          </p:nvSpPr>
          <p:spPr bwMode="auto">
            <a:xfrm>
              <a:off x="880186" y="3397004"/>
              <a:ext cx="905773" cy="326512"/>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6" name="Rectangle 16"/>
            <p:cNvSpPr>
              <a:spLocks noChangeArrowheads="1"/>
            </p:cNvSpPr>
            <p:nvPr/>
          </p:nvSpPr>
          <p:spPr bwMode="auto">
            <a:xfrm>
              <a:off x="1785960" y="3397004"/>
              <a:ext cx="956947" cy="326512"/>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7" name="Rectangle 17"/>
            <p:cNvSpPr>
              <a:spLocks noChangeArrowheads="1"/>
            </p:cNvSpPr>
            <p:nvPr/>
          </p:nvSpPr>
          <p:spPr bwMode="auto">
            <a:xfrm>
              <a:off x="5117" y="3723515"/>
              <a:ext cx="875069" cy="321410"/>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8" name="Rectangle 18"/>
            <p:cNvSpPr>
              <a:spLocks noChangeArrowheads="1"/>
            </p:cNvSpPr>
            <p:nvPr/>
          </p:nvSpPr>
          <p:spPr bwMode="auto">
            <a:xfrm>
              <a:off x="880186" y="3723515"/>
              <a:ext cx="905773" cy="321410"/>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9" name="Rectangle 19"/>
            <p:cNvSpPr>
              <a:spLocks noChangeArrowheads="1"/>
            </p:cNvSpPr>
            <p:nvPr/>
          </p:nvSpPr>
          <p:spPr bwMode="auto">
            <a:xfrm>
              <a:off x="1785960" y="3723515"/>
              <a:ext cx="956947" cy="321410"/>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0" name="Rectangle 20"/>
            <p:cNvSpPr>
              <a:spLocks noChangeArrowheads="1"/>
            </p:cNvSpPr>
            <p:nvPr/>
          </p:nvSpPr>
          <p:spPr bwMode="auto">
            <a:xfrm>
              <a:off x="5117" y="4044925"/>
              <a:ext cx="875069" cy="326512"/>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1" name="Rectangle 21"/>
            <p:cNvSpPr>
              <a:spLocks noChangeArrowheads="1"/>
            </p:cNvSpPr>
            <p:nvPr/>
          </p:nvSpPr>
          <p:spPr bwMode="auto">
            <a:xfrm>
              <a:off x="880186" y="4044925"/>
              <a:ext cx="905773" cy="326512"/>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2" name="Rectangle 22"/>
            <p:cNvSpPr>
              <a:spLocks noChangeArrowheads="1"/>
            </p:cNvSpPr>
            <p:nvPr/>
          </p:nvSpPr>
          <p:spPr bwMode="auto">
            <a:xfrm>
              <a:off x="1785960" y="4044925"/>
              <a:ext cx="956947" cy="326512"/>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3" name="Rectangle 23"/>
            <p:cNvSpPr>
              <a:spLocks noChangeArrowheads="1"/>
            </p:cNvSpPr>
            <p:nvPr/>
          </p:nvSpPr>
          <p:spPr bwMode="auto">
            <a:xfrm>
              <a:off x="5117" y="4371437"/>
              <a:ext cx="875069" cy="321410"/>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4" name="Rectangle 24"/>
            <p:cNvSpPr>
              <a:spLocks noChangeArrowheads="1"/>
            </p:cNvSpPr>
            <p:nvPr/>
          </p:nvSpPr>
          <p:spPr bwMode="auto">
            <a:xfrm>
              <a:off x="880186" y="4371437"/>
              <a:ext cx="905773" cy="321410"/>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5" name="Rectangle 25"/>
            <p:cNvSpPr>
              <a:spLocks noChangeArrowheads="1"/>
            </p:cNvSpPr>
            <p:nvPr/>
          </p:nvSpPr>
          <p:spPr bwMode="auto">
            <a:xfrm>
              <a:off x="1785960" y="4371437"/>
              <a:ext cx="956947" cy="321410"/>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6" name="Rectangle 26"/>
            <p:cNvSpPr>
              <a:spLocks noChangeArrowheads="1"/>
            </p:cNvSpPr>
            <p:nvPr/>
          </p:nvSpPr>
          <p:spPr bwMode="auto">
            <a:xfrm>
              <a:off x="5117" y="4692847"/>
              <a:ext cx="875069" cy="326512"/>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7" name="Rectangle 27"/>
            <p:cNvSpPr>
              <a:spLocks noChangeArrowheads="1"/>
            </p:cNvSpPr>
            <p:nvPr/>
          </p:nvSpPr>
          <p:spPr bwMode="auto">
            <a:xfrm>
              <a:off x="880186" y="4692847"/>
              <a:ext cx="905773" cy="326512"/>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8" name="Rectangle 28"/>
            <p:cNvSpPr>
              <a:spLocks noChangeArrowheads="1"/>
            </p:cNvSpPr>
            <p:nvPr/>
          </p:nvSpPr>
          <p:spPr bwMode="auto">
            <a:xfrm>
              <a:off x="1785960" y="4692847"/>
              <a:ext cx="956947" cy="326512"/>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9" name="Rectangle 29"/>
            <p:cNvSpPr>
              <a:spLocks noChangeArrowheads="1"/>
            </p:cNvSpPr>
            <p:nvPr/>
          </p:nvSpPr>
          <p:spPr bwMode="auto">
            <a:xfrm>
              <a:off x="5117" y="5019358"/>
              <a:ext cx="875069" cy="326512"/>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0" name="Rectangle 30"/>
            <p:cNvSpPr>
              <a:spLocks noChangeArrowheads="1"/>
            </p:cNvSpPr>
            <p:nvPr/>
          </p:nvSpPr>
          <p:spPr bwMode="auto">
            <a:xfrm>
              <a:off x="880186" y="5019358"/>
              <a:ext cx="905773" cy="326512"/>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1" name="Rectangle 31"/>
            <p:cNvSpPr>
              <a:spLocks noChangeArrowheads="1"/>
            </p:cNvSpPr>
            <p:nvPr/>
          </p:nvSpPr>
          <p:spPr bwMode="auto">
            <a:xfrm>
              <a:off x="1785960" y="5019358"/>
              <a:ext cx="956947" cy="326512"/>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2" name="Rectangle 32"/>
            <p:cNvSpPr>
              <a:spLocks noChangeArrowheads="1"/>
            </p:cNvSpPr>
            <p:nvPr/>
          </p:nvSpPr>
          <p:spPr bwMode="auto">
            <a:xfrm>
              <a:off x="5117" y="5345870"/>
              <a:ext cx="875069" cy="321410"/>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3" name="Rectangle 33"/>
            <p:cNvSpPr>
              <a:spLocks noChangeArrowheads="1"/>
            </p:cNvSpPr>
            <p:nvPr/>
          </p:nvSpPr>
          <p:spPr bwMode="auto">
            <a:xfrm>
              <a:off x="880186" y="5345870"/>
              <a:ext cx="905773" cy="321410"/>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4" name="Rectangle 34"/>
            <p:cNvSpPr>
              <a:spLocks noChangeArrowheads="1"/>
            </p:cNvSpPr>
            <p:nvPr/>
          </p:nvSpPr>
          <p:spPr bwMode="auto">
            <a:xfrm>
              <a:off x="1785960" y="5345870"/>
              <a:ext cx="956947" cy="321410"/>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5" name="Rectangle 35"/>
            <p:cNvSpPr>
              <a:spLocks noChangeArrowheads="1"/>
            </p:cNvSpPr>
            <p:nvPr/>
          </p:nvSpPr>
          <p:spPr bwMode="auto">
            <a:xfrm>
              <a:off x="5117" y="5667279"/>
              <a:ext cx="875069" cy="326512"/>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6" name="Rectangle 36"/>
            <p:cNvSpPr>
              <a:spLocks noChangeArrowheads="1"/>
            </p:cNvSpPr>
            <p:nvPr/>
          </p:nvSpPr>
          <p:spPr bwMode="auto">
            <a:xfrm>
              <a:off x="880186" y="5667279"/>
              <a:ext cx="905773" cy="326512"/>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7" name="Rectangle 37"/>
            <p:cNvSpPr>
              <a:spLocks noChangeArrowheads="1"/>
            </p:cNvSpPr>
            <p:nvPr/>
          </p:nvSpPr>
          <p:spPr bwMode="auto">
            <a:xfrm>
              <a:off x="1785960" y="5667279"/>
              <a:ext cx="956947" cy="326512"/>
            </a:xfrm>
            <a:prstGeom prst="rect">
              <a:avLst/>
            </a:prstGeom>
            <a:solidFill>
              <a:srgbClr val="DBF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8" name="Rectangle 38"/>
            <p:cNvSpPr>
              <a:spLocks noChangeArrowheads="1"/>
            </p:cNvSpPr>
            <p:nvPr/>
          </p:nvSpPr>
          <p:spPr bwMode="auto">
            <a:xfrm>
              <a:off x="5117" y="5993790"/>
              <a:ext cx="875069" cy="321410"/>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9" name="Rectangle 39"/>
            <p:cNvSpPr>
              <a:spLocks noChangeArrowheads="1"/>
            </p:cNvSpPr>
            <p:nvPr/>
          </p:nvSpPr>
          <p:spPr bwMode="auto">
            <a:xfrm>
              <a:off x="880186" y="5993790"/>
              <a:ext cx="905773" cy="321410"/>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0" name="Rectangle 40"/>
            <p:cNvSpPr>
              <a:spLocks noChangeArrowheads="1"/>
            </p:cNvSpPr>
            <p:nvPr/>
          </p:nvSpPr>
          <p:spPr bwMode="auto">
            <a:xfrm>
              <a:off x="1785960" y="5993790"/>
              <a:ext cx="956947" cy="321410"/>
            </a:xfrm>
            <a:prstGeom prst="rect">
              <a:avLst/>
            </a:prstGeom>
            <a:solidFill>
              <a:srgbClr val="F1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3" name="Line 43"/>
            <p:cNvSpPr>
              <a:spLocks noChangeShapeType="1"/>
            </p:cNvSpPr>
            <p:nvPr/>
          </p:nvSpPr>
          <p:spPr bwMode="auto">
            <a:xfrm>
              <a:off x="0" y="2749083"/>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4" name="Line 44"/>
            <p:cNvSpPr>
              <a:spLocks noChangeShapeType="1"/>
            </p:cNvSpPr>
            <p:nvPr/>
          </p:nvSpPr>
          <p:spPr bwMode="auto">
            <a:xfrm>
              <a:off x="0" y="3070492"/>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5" name="Line 45"/>
            <p:cNvSpPr>
              <a:spLocks noChangeShapeType="1"/>
            </p:cNvSpPr>
            <p:nvPr/>
          </p:nvSpPr>
          <p:spPr bwMode="auto">
            <a:xfrm>
              <a:off x="0" y="3397004"/>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6" name="Line 46"/>
            <p:cNvSpPr>
              <a:spLocks noChangeShapeType="1"/>
            </p:cNvSpPr>
            <p:nvPr/>
          </p:nvSpPr>
          <p:spPr bwMode="auto">
            <a:xfrm>
              <a:off x="0" y="3723515"/>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7" name="Line 47"/>
            <p:cNvSpPr>
              <a:spLocks noChangeShapeType="1"/>
            </p:cNvSpPr>
            <p:nvPr/>
          </p:nvSpPr>
          <p:spPr bwMode="auto">
            <a:xfrm>
              <a:off x="0" y="4044925"/>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8" name="Line 48"/>
            <p:cNvSpPr>
              <a:spLocks noChangeShapeType="1"/>
            </p:cNvSpPr>
            <p:nvPr/>
          </p:nvSpPr>
          <p:spPr bwMode="auto">
            <a:xfrm>
              <a:off x="0" y="4371437"/>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19" name="Line 49"/>
            <p:cNvSpPr>
              <a:spLocks noChangeShapeType="1"/>
            </p:cNvSpPr>
            <p:nvPr/>
          </p:nvSpPr>
          <p:spPr bwMode="auto">
            <a:xfrm>
              <a:off x="0" y="4692847"/>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0" name="Line 50"/>
            <p:cNvSpPr>
              <a:spLocks noChangeShapeType="1"/>
            </p:cNvSpPr>
            <p:nvPr/>
          </p:nvSpPr>
          <p:spPr bwMode="auto">
            <a:xfrm>
              <a:off x="0" y="5019358"/>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1" name="Line 51"/>
            <p:cNvSpPr>
              <a:spLocks noChangeShapeType="1"/>
            </p:cNvSpPr>
            <p:nvPr/>
          </p:nvSpPr>
          <p:spPr bwMode="auto">
            <a:xfrm>
              <a:off x="0" y="5345870"/>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2" name="Line 52"/>
            <p:cNvSpPr>
              <a:spLocks noChangeShapeType="1"/>
            </p:cNvSpPr>
            <p:nvPr/>
          </p:nvSpPr>
          <p:spPr bwMode="auto">
            <a:xfrm>
              <a:off x="0" y="5667279"/>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3" name="Line 53"/>
            <p:cNvSpPr>
              <a:spLocks noChangeShapeType="1"/>
            </p:cNvSpPr>
            <p:nvPr/>
          </p:nvSpPr>
          <p:spPr bwMode="auto">
            <a:xfrm>
              <a:off x="0" y="5993790"/>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27" name="Line 57"/>
            <p:cNvSpPr>
              <a:spLocks noChangeShapeType="1"/>
            </p:cNvSpPr>
            <p:nvPr/>
          </p:nvSpPr>
          <p:spPr bwMode="auto">
            <a:xfrm>
              <a:off x="0" y="6315200"/>
              <a:ext cx="274802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5" name="Rectangle 135"/>
            <p:cNvSpPr>
              <a:spLocks noChangeArrowheads="1"/>
            </p:cNvSpPr>
            <p:nvPr/>
          </p:nvSpPr>
          <p:spPr bwMode="auto">
            <a:xfrm>
              <a:off x="342844" y="2451557"/>
              <a:ext cx="40007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 </a:t>
              </a:r>
              <a:r>
                <a:rPr lang="en-US" sz="1400" dirty="0">
                  <a:solidFill>
                    <a:srgbClr val="000000"/>
                  </a:solidFill>
                  <a:latin typeface="Univers LT Std 57 Cn" charset="0"/>
                  <a:cs typeface="Arial" pitchFamily="34" charset="0"/>
                </a:rPr>
                <a:t>($)</a:t>
              </a:r>
              <a:endParaRPr lang="en-US" sz="1400" dirty="0">
                <a:latin typeface="Arial" pitchFamily="34" charset="0"/>
                <a:cs typeface="Arial" pitchFamily="34" charset="0"/>
              </a:endParaRPr>
            </a:p>
          </p:txBody>
        </p:sp>
        <p:sp>
          <p:nvSpPr>
            <p:cNvPr id="206" name="Rectangle 136"/>
            <p:cNvSpPr>
              <a:spLocks noChangeArrowheads="1"/>
            </p:cNvSpPr>
            <p:nvPr/>
          </p:nvSpPr>
          <p:spPr bwMode="auto">
            <a:xfrm>
              <a:off x="373568" y="2340943"/>
              <a:ext cx="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sz="1400" dirty="0">
                <a:latin typeface="Arial" pitchFamily="34" charset="0"/>
                <a:cs typeface="Arial" pitchFamily="34" charset="0"/>
              </a:endParaRPr>
            </a:p>
          </p:txBody>
        </p:sp>
        <p:sp>
          <p:nvSpPr>
            <p:cNvPr id="207" name="Rectangle 137"/>
            <p:cNvSpPr>
              <a:spLocks noChangeArrowheads="1"/>
            </p:cNvSpPr>
            <p:nvPr/>
          </p:nvSpPr>
          <p:spPr bwMode="auto">
            <a:xfrm>
              <a:off x="1295400" y="2438400"/>
              <a:ext cx="1394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Q</a:t>
              </a:r>
              <a:endParaRPr lang="en-US" sz="1400" dirty="0">
                <a:latin typeface="Arial" pitchFamily="34" charset="0"/>
                <a:cs typeface="Arial" pitchFamily="34" charset="0"/>
              </a:endParaRPr>
            </a:p>
          </p:txBody>
        </p:sp>
        <p:sp>
          <p:nvSpPr>
            <p:cNvPr id="210" name="Rectangle 140"/>
            <p:cNvSpPr>
              <a:spLocks noChangeArrowheads="1"/>
            </p:cNvSpPr>
            <p:nvPr/>
          </p:nvSpPr>
          <p:spPr bwMode="auto">
            <a:xfrm>
              <a:off x="2057400" y="2453182"/>
              <a:ext cx="5065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57 Cn" charset="0"/>
                  <a:cs typeface="Arial" pitchFamily="34" charset="0"/>
                </a:rPr>
                <a:t>TR ($)</a:t>
              </a:r>
              <a:endParaRPr lang="en-US" sz="1400" b="1" dirty="0">
                <a:latin typeface="Arial" pitchFamily="34" charset="0"/>
                <a:cs typeface="Arial" pitchFamily="34" charset="0"/>
              </a:endParaRPr>
            </a:p>
          </p:txBody>
        </p:sp>
        <p:sp>
          <p:nvSpPr>
            <p:cNvPr id="211" name="Rectangle 141"/>
            <p:cNvSpPr>
              <a:spLocks noChangeArrowheads="1"/>
            </p:cNvSpPr>
            <p:nvPr/>
          </p:nvSpPr>
          <p:spPr bwMode="auto">
            <a:xfrm>
              <a:off x="373568" y="2810304"/>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50</a:t>
              </a:r>
              <a:endParaRPr lang="en-US" sz="1400" dirty="0">
                <a:latin typeface="Arial" pitchFamily="34" charset="0"/>
                <a:cs typeface="Arial" pitchFamily="34" charset="0"/>
              </a:endParaRPr>
            </a:p>
          </p:txBody>
        </p:sp>
        <p:sp>
          <p:nvSpPr>
            <p:cNvPr id="212" name="Rectangle 142"/>
            <p:cNvSpPr>
              <a:spLocks noChangeArrowheads="1"/>
            </p:cNvSpPr>
            <p:nvPr/>
          </p:nvSpPr>
          <p:spPr bwMode="auto">
            <a:xfrm>
              <a:off x="1335632" y="281030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213" name="Rectangle 143"/>
            <p:cNvSpPr>
              <a:spLocks noChangeArrowheads="1"/>
            </p:cNvSpPr>
            <p:nvPr/>
          </p:nvSpPr>
          <p:spPr bwMode="auto">
            <a:xfrm>
              <a:off x="2302814" y="281030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214" name="Rectangle 144"/>
            <p:cNvSpPr>
              <a:spLocks noChangeArrowheads="1"/>
            </p:cNvSpPr>
            <p:nvPr/>
          </p:nvSpPr>
          <p:spPr bwMode="auto">
            <a:xfrm>
              <a:off x="373568" y="313681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45</a:t>
              </a:r>
              <a:endParaRPr lang="en-US" sz="1400" dirty="0">
                <a:latin typeface="Arial" pitchFamily="34" charset="0"/>
                <a:cs typeface="Arial" pitchFamily="34" charset="0"/>
              </a:endParaRPr>
            </a:p>
          </p:txBody>
        </p:sp>
        <p:sp>
          <p:nvSpPr>
            <p:cNvPr id="215" name="Rectangle 145"/>
            <p:cNvSpPr>
              <a:spLocks noChangeArrowheads="1"/>
            </p:cNvSpPr>
            <p:nvPr/>
          </p:nvSpPr>
          <p:spPr bwMode="auto">
            <a:xfrm>
              <a:off x="1335632" y="313681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a:t>
              </a:r>
              <a:endParaRPr lang="en-US" sz="1400" dirty="0">
                <a:latin typeface="Arial" pitchFamily="34" charset="0"/>
                <a:cs typeface="Arial" pitchFamily="34" charset="0"/>
              </a:endParaRPr>
            </a:p>
          </p:txBody>
        </p:sp>
        <p:sp>
          <p:nvSpPr>
            <p:cNvPr id="216" name="Rectangle 146"/>
            <p:cNvSpPr>
              <a:spLocks noChangeArrowheads="1"/>
            </p:cNvSpPr>
            <p:nvPr/>
          </p:nvSpPr>
          <p:spPr bwMode="auto">
            <a:xfrm>
              <a:off x="2231171" y="313681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45</a:t>
              </a:r>
              <a:endParaRPr lang="en-US" sz="1400" dirty="0">
                <a:latin typeface="Arial" pitchFamily="34" charset="0"/>
                <a:cs typeface="Arial" pitchFamily="34" charset="0"/>
              </a:endParaRPr>
            </a:p>
          </p:txBody>
        </p:sp>
        <p:sp>
          <p:nvSpPr>
            <p:cNvPr id="217" name="Rectangle 147"/>
            <p:cNvSpPr>
              <a:spLocks noChangeArrowheads="1"/>
            </p:cNvSpPr>
            <p:nvPr/>
          </p:nvSpPr>
          <p:spPr bwMode="auto">
            <a:xfrm>
              <a:off x="373568" y="3463327"/>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40</a:t>
              </a:r>
              <a:endParaRPr lang="en-US" sz="1400" dirty="0">
                <a:latin typeface="Arial" pitchFamily="34" charset="0"/>
                <a:cs typeface="Arial" pitchFamily="34" charset="0"/>
              </a:endParaRPr>
            </a:p>
          </p:txBody>
        </p:sp>
        <p:sp>
          <p:nvSpPr>
            <p:cNvPr id="218" name="Rectangle 148"/>
            <p:cNvSpPr>
              <a:spLocks noChangeArrowheads="1"/>
            </p:cNvSpPr>
            <p:nvPr/>
          </p:nvSpPr>
          <p:spPr bwMode="auto">
            <a:xfrm>
              <a:off x="1335632" y="346332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219" name="Rectangle 149"/>
            <p:cNvSpPr>
              <a:spLocks noChangeArrowheads="1"/>
            </p:cNvSpPr>
            <p:nvPr/>
          </p:nvSpPr>
          <p:spPr bwMode="auto">
            <a:xfrm>
              <a:off x="2231171" y="3463327"/>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80</a:t>
              </a:r>
              <a:endParaRPr lang="en-US" sz="1400" dirty="0">
                <a:latin typeface="Arial" pitchFamily="34" charset="0"/>
                <a:cs typeface="Arial" pitchFamily="34" charset="0"/>
              </a:endParaRPr>
            </a:p>
          </p:txBody>
        </p:sp>
        <p:sp>
          <p:nvSpPr>
            <p:cNvPr id="220" name="Rectangle 150"/>
            <p:cNvSpPr>
              <a:spLocks noChangeArrowheads="1"/>
            </p:cNvSpPr>
            <p:nvPr/>
          </p:nvSpPr>
          <p:spPr bwMode="auto">
            <a:xfrm>
              <a:off x="373568" y="378473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35</a:t>
              </a:r>
              <a:endParaRPr lang="en-US" sz="1400" dirty="0">
                <a:latin typeface="Arial" pitchFamily="34" charset="0"/>
                <a:cs typeface="Arial" pitchFamily="34" charset="0"/>
              </a:endParaRPr>
            </a:p>
          </p:txBody>
        </p:sp>
        <p:sp>
          <p:nvSpPr>
            <p:cNvPr id="221" name="Rectangle 151"/>
            <p:cNvSpPr>
              <a:spLocks noChangeArrowheads="1"/>
            </p:cNvSpPr>
            <p:nvPr/>
          </p:nvSpPr>
          <p:spPr bwMode="auto">
            <a:xfrm>
              <a:off x="1335632" y="378473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a:t>
              </a:r>
              <a:endParaRPr lang="en-US" sz="1400" dirty="0">
                <a:latin typeface="Arial" pitchFamily="34" charset="0"/>
                <a:cs typeface="Arial" pitchFamily="34" charset="0"/>
              </a:endParaRPr>
            </a:p>
          </p:txBody>
        </p:sp>
        <p:sp>
          <p:nvSpPr>
            <p:cNvPr id="222" name="Rectangle 152"/>
            <p:cNvSpPr>
              <a:spLocks noChangeArrowheads="1"/>
            </p:cNvSpPr>
            <p:nvPr/>
          </p:nvSpPr>
          <p:spPr bwMode="auto">
            <a:xfrm>
              <a:off x="2159527" y="3784736"/>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105</a:t>
              </a:r>
              <a:endParaRPr lang="en-US" sz="1400" dirty="0">
                <a:latin typeface="Arial" pitchFamily="34" charset="0"/>
                <a:cs typeface="Arial" pitchFamily="34" charset="0"/>
              </a:endParaRPr>
            </a:p>
          </p:txBody>
        </p:sp>
        <p:sp>
          <p:nvSpPr>
            <p:cNvPr id="223" name="Rectangle 153"/>
            <p:cNvSpPr>
              <a:spLocks noChangeArrowheads="1"/>
            </p:cNvSpPr>
            <p:nvPr/>
          </p:nvSpPr>
          <p:spPr bwMode="auto">
            <a:xfrm>
              <a:off x="373568" y="4111248"/>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30</a:t>
              </a:r>
              <a:endParaRPr lang="en-US" sz="1400" dirty="0">
                <a:latin typeface="Arial" pitchFamily="34" charset="0"/>
                <a:cs typeface="Arial" pitchFamily="34" charset="0"/>
              </a:endParaRPr>
            </a:p>
          </p:txBody>
        </p:sp>
        <p:sp>
          <p:nvSpPr>
            <p:cNvPr id="224" name="Rectangle 154"/>
            <p:cNvSpPr>
              <a:spLocks noChangeArrowheads="1"/>
            </p:cNvSpPr>
            <p:nvPr/>
          </p:nvSpPr>
          <p:spPr bwMode="auto">
            <a:xfrm>
              <a:off x="1335632" y="411124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a:t>
              </a:r>
              <a:endParaRPr lang="en-US" sz="1400" dirty="0">
                <a:latin typeface="Arial" pitchFamily="34" charset="0"/>
                <a:cs typeface="Arial" pitchFamily="34" charset="0"/>
              </a:endParaRPr>
            </a:p>
          </p:txBody>
        </p:sp>
        <p:sp>
          <p:nvSpPr>
            <p:cNvPr id="225" name="Rectangle 155"/>
            <p:cNvSpPr>
              <a:spLocks noChangeArrowheads="1"/>
            </p:cNvSpPr>
            <p:nvPr/>
          </p:nvSpPr>
          <p:spPr bwMode="auto">
            <a:xfrm>
              <a:off x="2159527" y="4111248"/>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120</a:t>
              </a:r>
              <a:endParaRPr lang="en-US" sz="1400" dirty="0">
                <a:latin typeface="Arial" pitchFamily="34" charset="0"/>
                <a:cs typeface="Arial" pitchFamily="34" charset="0"/>
              </a:endParaRPr>
            </a:p>
          </p:txBody>
        </p:sp>
        <p:sp>
          <p:nvSpPr>
            <p:cNvPr id="226" name="Rectangle 156"/>
            <p:cNvSpPr>
              <a:spLocks noChangeArrowheads="1"/>
            </p:cNvSpPr>
            <p:nvPr/>
          </p:nvSpPr>
          <p:spPr bwMode="auto">
            <a:xfrm>
              <a:off x="373568" y="4432657"/>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25</a:t>
              </a:r>
              <a:endParaRPr lang="en-US" sz="1400" dirty="0">
                <a:latin typeface="Arial" pitchFamily="34" charset="0"/>
                <a:cs typeface="Arial" pitchFamily="34" charset="0"/>
              </a:endParaRPr>
            </a:p>
          </p:txBody>
        </p:sp>
        <p:sp>
          <p:nvSpPr>
            <p:cNvPr id="227" name="Rectangle 157"/>
            <p:cNvSpPr>
              <a:spLocks noChangeArrowheads="1"/>
            </p:cNvSpPr>
            <p:nvPr/>
          </p:nvSpPr>
          <p:spPr bwMode="auto">
            <a:xfrm>
              <a:off x="1335632" y="4432657"/>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a:t>
              </a:r>
              <a:endParaRPr lang="en-US" sz="1400" dirty="0">
                <a:latin typeface="Arial" pitchFamily="34" charset="0"/>
                <a:cs typeface="Arial" pitchFamily="34" charset="0"/>
              </a:endParaRPr>
            </a:p>
          </p:txBody>
        </p:sp>
        <p:sp>
          <p:nvSpPr>
            <p:cNvPr id="228" name="Rectangle 158"/>
            <p:cNvSpPr>
              <a:spLocks noChangeArrowheads="1"/>
            </p:cNvSpPr>
            <p:nvPr/>
          </p:nvSpPr>
          <p:spPr bwMode="auto">
            <a:xfrm>
              <a:off x="2159527" y="4432657"/>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125</a:t>
              </a:r>
              <a:endParaRPr lang="en-US" sz="1400" dirty="0">
                <a:latin typeface="Arial" pitchFamily="34" charset="0"/>
                <a:cs typeface="Arial" pitchFamily="34" charset="0"/>
              </a:endParaRPr>
            </a:p>
          </p:txBody>
        </p:sp>
        <p:sp>
          <p:nvSpPr>
            <p:cNvPr id="229" name="Rectangle 159"/>
            <p:cNvSpPr>
              <a:spLocks noChangeArrowheads="1"/>
            </p:cNvSpPr>
            <p:nvPr/>
          </p:nvSpPr>
          <p:spPr bwMode="auto">
            <a:xfrm>
              <a:off x="373568" y="4759169"/>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20</a:t>
              </a:r>
              <a:endParaRPr lang="en-US" sz="1400" dirty="0">
                <a:latin typeface="Arial" pitchFamily="34" charset="0"/>
                <a:cs typeface="Arial" pitchFamily="34" charset="0"/>
              </a:endParaRPr>
            </a:p>
          </p:txBody>
        </p:sp>
        <p:sp>
          <p:nvSpPr>
            <p:cNvPr id="230" name="Rectangle 160"/>
            <p:cNvSpPr>
              <a:spLocks noChangeArrowheads="1"/>
            </p:cNvSpPr>
            <p:nvPr/>
          </p:nvSpPr>
          <p:spPr bwMode="auto">
            <a:xfrm>
              <a:off x="1335632" y="475916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6</a:t>
              </a:r>
              <a:endParaRPr lang="en-US" sz="1400" dirty="0">
                <a:latin typeface="Arial" pitchFamily="34" charset="0"/>
                <a:cs typeface="Arial" pitchFamily="34" charset="0"/>
              </a:endParaRPr>
            </a:p>
          </p:txBody>
        </p:sp>
        <p:sp>
          <p:nvSpPr>
            <p:cNvPr id="231" name="Rectangle 161"/>
            <p:cNvSpPr>
              <a:spLocks noChangeArrowheads="1"/>
            </p:cNvSpPr>
            <p:nvPr/>
          </p:nvSpPr>
          <p:spPr bwMode="auto">
            <a:xfrm>
              <a:off x="2159527" y="4759169"/>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120</a:t>
              </a:r>
              <a:endParaRPr lang="en-US" sz="1400" dirty="0">
                <a:latin typeface="Arial" pitchFamily="34" charset="0"/>
                <a:cs typeface="Arial" pitchFamily="34" charset="0"/>
              </a:endParaRPr>
            </a:p>
          </p:txBody>
        </p:sp>
        <p:sp>
          <p:nvSpPr>
            <p:cNvPr id="232" name="Rectangle 162"/>
            <p:cNvSpPr>
              <a:spLocks noChangeArrowheads="1"/>
            </p:cNvSpPr>
            <p:nvPr/>
          </p:nvSpPr>
          <p:spPr bwMode="auto">
            <a:xfrm>
              <a:off x="373568" y="508568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15</a:t>
              </a:r>
              <a:endParaRPr lang="en-US" sz="1400" dirty="0">
                <a:latin typeface="Arial" pitchFamily="34" charset="0"/>
                <a:cs typeface="Arial" pitchFamily="34" charset="0"/>
              </a:endParaRPr>
            </a:p>
          </p:txBody>
        </p:sp>
        <p:sp>
          <p:nvSpPr>
            <p:cNvPr id="233" name="Rectangle 163"/>
            <p:cNvSpPr>
              <a:spLocks noChangeArrowheads="1"/>
            </p:cNvSpPr>
            <p:nvPr/>
          </p:nvSpPr>
          <p:spPr bwMode="auto">
            <a:xfrm>
              <a:off x="1335632" y="508568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7</a:t>
              </a:r>
              <a:endParaRPr lang="en-US" sz="1400" dirty="0">
                <a:latin typeface="Arial" pitchFamily="34" charset="0"/>
                <a:cs typeface="Arial" pitchFamily="34" charset="0"/>
              </a:endParaRPr>
            </a:p>
          </p:txBody>
        </p:sp>
        <p:sp>
          <p:nvSpPr>
            <p:cNvPr id="234" name="Rectangle 164"/>
            <p:cNvSpPr>
              <a:spLocks noChangeArrowheads="1"/>
            </p:cNvSpPr>
            <p:nvPr/>
          </p:nvSpPr>
          <p:spPr bwMode="auto">
            <a:xfrm>
              <a:off x="2159527" y="5085681"/>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105</a:t>
              </a:r>
              <a:endParaRPr lang="en-US" sz="1400" dirty="0">
                <a:latin typeface="Arial" pitchFamily="34" charset="0"/>
                <a:cs typeface="Arial" pitchFamily="34" charset="0"/>
              </a:endParaRPr>
            </a:p>
          </p:txBody>
        </p:sp>
        <p:sp>
          <p:nvSpPr>
            <p:cNvPr id="235" name="Rectangle 165"/>
            <p:cNvSpPr>
              <a:spLocks noChangeArrowheads="1"/>
            </p:cNvSpPr>
            <p:nvPr/>
          </p:nvSpPr>
          <p:spPr bwMode="auto">
            <a:xfrm>
              <a:off x="373568" y="5407090"/>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a:t>
              </a:r>
              <a:endParaRPr lang="en-US" sz="1400" dirty="0">
                <a:latin typeface="Arial" pitchFamily="34" charset="0"/>
                <a:cs typeface="Arial" pitchFamily="34" charset="0"/>
              </a:endParaRPr>
            </a:p>
          </p:txBody>
        </p:sp>
        <p:sp>
          <p:nvSpPr>
            <p:cNvPr id="236" name="Rectangle 166"/>
            <p:cNvSpPr>
              <a:spLocks noChangeArrowheads="1"/>
            </p:cNvSpPr>
            <p:nvPr/>
          </p:nvSpPr>
          <p:spPr bwMode="auto">
            <a:xfrm>
              <a:off x="1335632" y="540709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a:t>
              </a:r>
              <a:endParaRPr lang="en-US" sz="1400" dirty="0">
                <a:latin typeface="Arial" pitchFamily="34" charset="0"/>
                <a:cs typeface="Arial" pitchFamily="34" charset="0"/>
              </a:endParaRPr>
            </a:p>
          </p:txBody>
        </p:sp>
        <p:sp>
          <p:nvSpPr>
            <p:cNvPr id="237" name="Rectangle 167"/>
            <p:cNvSpPr>
              <a:spLocks noChangeArrowheads="1"/>
            </p:cNvSpPr>
            <p:nvPr/>
          </p:nvSpPr>
          <p:spPr bwMode="auto">
            <a:xfrm>
              <a:off x="2231171" y="5407090"/>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80</a:t>
              </a:r>
              <a:endParaRPr lang="en-US" sz="1400" dirty="0">
                <a:latin typeface="Arial" pitchFamily="34" charset="0"/>
                <a:cs typeface="Arial" pitchFamily="34" charset="0"/>
              </a:endParaRPr>
            </a:p>
          </p:txBody>
        </p:sp>
        <p:sp>
          <p:nvSpPr>
            <p:cNvPr id="238" name="Rectangle 168"/>
            <p:cNvSpPr>
              <a:spLocks noChangeArrowheads="1"/>
            </p:cNvSpPr>
            <p:nvPr/>
          </p:nvSpPr>
          <p:spPr bwMode="auto">
            <a:xfrm>
              <a:off x="445211" y="573360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a:t>
              </a:r>
              <a:endParaRPr lang="en-US" sz="1400" dirty="0">
                <a:latin typeface="Arial" pitchFamily="34" charset="0"/>
                <a:cs typeface="Arial" pitchFamily="34" charset="0"/>
              </a:endParaRPr>
            </a:p>
          </p:txBody>
        </p:sp>
        <p:sp>
          <p:nvSpPr>
            <p:cNvPr id="239" name="Rectangle 169"/>
            <p:cNvSpPr>
              <a:spLocks noChangeArrowheads="1"/>
            </p:cNvSpPr>
            <p:nvPr/>
          </p:nvSpPr>
          <p:spPr bwMode="auto">
            <a:xfrm>
              <a:off x="1335632" y="5733602"/>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9</a:t>
              </a:r>
              <a:endParaRPr lang="en-US" sz="1400" dirty="0">
                <a:latin typeface="Arial" pitchFamily="34" charset="0"/>
                <a:cs typeface="Arial" pitchFamily="34" charset="0"/>
              </a:endParaRPr>
            </a:p>
          </p:txBody>
        </p:sp>
        <p:sp>
          <p:nvSpPr>
            <p:cNvPr id="240" name="Rectangle 170"/>
            <p:cNvSpPr>
              <a:spLocks noChangeArrowheads="1"/>
            </p:cNvSpPr>
            <p:nvPr/>
          </p:nvSpPr>
          <p:spPr bwMode="auto">
            <a:xfrm>
              <a:off x="2231171" y="5733602"/>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45</a:t>
              </a:r>
              <a:endParaRPr lang="en-US" sz="1400" dirty="0">
                <a:latin typeface="Arial" pitchFamily="34" charset="0"/>
                <a:cs typeface="Arial" pitchFamily="34" charset="0"/>
              </a:endParaRPr>
            </a:p>
          </p:txBody>
        </p:sp>
        <p:sp>
          <p:nvSpPr>
            <p:cNvPr id="241" name="Rectangle 171"/>
            <p:cNvSpPr>
              <a:spLocks noChangeArrowheads="1"/>
            </p:cNvSpPr>
            <p:nvPr/>
          </p:nvSpPr>
          <p:spPr bwMode="auto">
            <a:xfrm>
              <a:off x="445211" y="605501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242" name="Rectangle 172"/>
            <p:cNvSpPr>
              <a:spLocks noChangeArrowheads="1"/>
            </p:cNvSpPr>
            <p:nvPr/>
          </p:nvSpPr>
          <p:spPr bwMode="auto">
            <a:xfrm>
              <a:off x="1263989" y="6055011"/>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a:t>
              </a:r>
              <a:endParaRPr lang="en-US" sz="1400" dirty="0">
                <a:latin typeface="Arial" pitchFamily="34" charset="0"/>
                <a:cs typeface="Arial" pitchFamily="34" charset="0"/>
              </a:endParaRPr>
            </a:p>
          </p:txBody>
        </p:sp>
        <p:sp>
          <p:nvSpPr>
            <p:cNvPr id="243" name="Rectangle 173"/>
            <p:cNvSpPr>
              <a:spLocks noChangeArrowheads="1"/>
            </p:cNvSpPr>
            <p:nvPr/>
          </p:nvSpPr>
          <p:spPr bwMode="auto">
            <a:xfrm>
              <a:off x="2302814" y="605501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grpSp>
      <p:sp>
        <p:nvSpPr>
          <p:cNvPr id="128" name="Rectangle 58"/>
          <p:cNvSpPr>
            <a:spLocks noChangeArrowheads="1"/>
          </p:cNvSpPr>
          <p:nvPr/>
        </p:nvSpPr>
        <p:spPr bwMode="auto">
          <a:xfrm>
            <a:off x="9072420" y="3133354"/>
            <a:ext cx="1361780" cy="2923804"/>
          </a:xfrm>
          <a:prstGeom prst="rect">
            <a:avLst/>
          </a:prstGeom>
          <a:solidFill>
            <a:srgbClr val="BDD4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29" name="Rectangle 59"/>
          <p:cNvSpPr>
            <a:spLocks noChangeArrowheads="1"/>
          </p:cNvSpPr>
          <p:nvPr/>
        </p:nvSpPr>
        <p:spPr bwMode="auto">
          <a:xfrm>
            <a:off x="7710641" y="3133354"/>
            <a:ext cx="1361780" cy="2923804"/>
          </a:xfrm>
          <a:prstGeom prst="rect">
            <a:avLst/>
          </a:prstGeom>
          <a:solidFill>
            <a:srgbClr val="FFEA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30" name="Line 60"/>
          <p:cNvSpPr>
            <a:spLocks noChangeShapeType="1"/>
          </p:cNvSpPr>
          <p:nvPr/>
        </p:nvSpPr>
        <p:spPr bwMode="auto">
          <a:xfrm flipV="1">
            <a:off x="7710641" y="2992335"/>
            <a:ext cx="0" cy="30648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1" name="Line 61"/>
          <p:cNvSpPr>
            <a:spLocks noChangeShapeType="1"/>
          </p:cNvSpPr>
          <p:nvPr/>
        </p:nvSpPr>
        <p:spPr bwMode="auto">
          <a:xfrm>
            <a:off x="7710641" y="3142755"/>
            <a:ext cx="5393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2" name="Line 62"/>
          <p:cNvSpPr>
            <a:spLocks noChangeShapeType="1"/>
          </p:cNvSpPr>
          <p:nvPr/>
        </p:nvSpPr>
        <p:spPr bwMode="auto">
          <a:xfrm>
            <a:off x="7710641" y="3730336"/>
            <a:ext cx="5393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3" name="Line 63"/>
          <p:cNvSpPr>
            <a:spLocks noChangeShapeType="1"/>
          </p:cNvSpPr>
          <p:nvPr/>
        </p:nvSpPr>
        <p:spPr bwMode="auto">
          <a:xfrm>
            <a:off x="7710641" y="4317917"/>
            <a:ext cx="5393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4" name="Line 64"/>
          <p:cNvSpPr>
            <a:spLocks noChangeShapeType="1"/>
          </p:cNvSpPr>
          <p:nvPr/>
        </p:nvSpPr>
        <p:spPr bwMode="auto">
          <a:xfrm>
            <a:off x="7710641" y="4905499"/>
            <a:ext cx="5393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5" name="Line 65"/>
          <p:cNvSpPr>
            <a:spLocks noChangeShapeType="1"/>
          </p:cNvSpPr>
          <p:nvPr/>
        </p:nvSpPr>
        <p:spPr bwMode="auto">
          <a:xfrm>
            <a:off x="7710641" y="5493080"/>
            <a:ext cx="53932"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6" name="Line 66"/>
          <p:cNvSpPr>
            <a:spLocks noChangeShapeType="1"/>
          </p:cNvSpPr>
          <p:nvPr/>
        </p:nvSpPr>
        <p:spPr bwMode="auto">
          <a:xfrm>
            <a:off x="7710642" y="6057158"/>
            <a:ext cx="2831423"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7" name="Line 67"/>
          <p:cNvSpPr>
            <a:spLocks noChangeShapeType="1"/>
          </p:cNvSpPr>
          <p:nvPr/>
        </p:nvSpPr>
        <p:spPr bwMode="auto">
          <a:xfrm>
            <a:off x="10434200"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8" name="Line 68"/>
          <p:cNvSpPr>
            <a:spLocks noChangeShapeType="1"/>
          </p:cNvSpPr>
          <p:nvPr/>
        </p:nvSpPr>
        <p:spPr bwMode="auto">
          <a:xfrm>
            <a:off x="10164540"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39" name="Line 69"/>
          <p:cNvSpPr>
            <a:spLocks noChangeShapeType="1"/>
          </p:cNvSpPr>
          <p:nvPr/>
        </p:nvSpPr>
        <p:spPr bwMode="auto">
          <a:xfrm>
            <a:off x="9890387"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0" name="Line 70"/>
          <p:cNvSpPr>
            <a:spLocks noChangeShapeType="1"/>
          </p:cNvSpPr>
          <p:nvPr/>
        </p:nvSpPr>
        <p:spPr bwMode="auto">
          <a:xfrm>
            <a:off x="9620728"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1" name="Line 71"/>
          <p:cNvSpPr>
            <a:spLocks noChangeShapeType="1"/>
          </p:cNvSpPr>
          <p:nvPr/>
        </p:nvSpPr>
        <p:spPr bwMode="auto">
          <a:xfrm>
            <a:off x="9346574"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2" name="Line 72"/>
          <p:cNvSpPr>
            <a:spLocks noChangeShapeType="1"/>
          </p:cNvSpPr>
          <p:nvPr/>
        </p:nvSpPr>
        <p:spPr bwMode="auto">
          <a:xfrm>
            <a:off x="9072420"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3" name="Line 73"/>
          <p:cNvSpPr>
            <a:spLocks noChangeShapeType="1"/>
          </p:cNvSpPr>
          <p:nvPr/>
        </p:nvSpPr>
        <p:spPr bwMode="auto">
          <a:xfrm>
            <a:off x="8802761"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4" name="Line 74"/>
          <p:cNvSpPr>
            <a:spLocks noChangeShapeType="1"/>
          </p:cNvSpPr>
          <p:nvPr/>
        </p:nvSpPr>
        <p:spPr bwMode="auto">
          <a:xfrm>
            <a:off x="8528607"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5" name="Line 75"/>
          <p:cNvSpPr>
            <a:spLocks noChangeShapeType="1"/>
          </p:cNvSpPr>
          <p:nvPr/>
        </p:nvSpPr>
        <p:spPr bwMode="auto">
          <a:xfrm>
            <a:off x="8254454"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6" name="Line 76"/>
          <p:cNvSpPr>
            <a:spLocks noChangeShapeType="1"/>
          </p:cNvSpPr>
          <p:nvPr/>
        </p:nvSpPr>
        <p:spPr bwMode="auto">
          <a:xfrm>
            <a:off x="7984794" y="5981947"/>
            <a:ext cx="0" cy="7521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48" name="Freeform 78"/>
          <p:cNvSpPr>
            <a:spLocks/>
          </p:cNvSpPr>
          <p:nvPr/>
        </p:nvSpPr>
        <p:spPr bwMode="auto">
          <a:xfrm>
            <a:off x="7948841" y="4985410"/>
            <a:ext cx="71909" cy="75210"/>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10" y="30"/>
                </a:lnTo>
                <a:lnTo>
                  <a:pt x="4" y="26"/>
                </a:lnTo>
                <a:lnTo>
                  <a:pt x="0" y="22"/>
                </a:lnTo>
                <a:lnTo>
                  <a:pt x="0" y="16"/>
                </a:lnTo>
                <a:lnTo>
                  <a:pt x="0" y="16"/>
                </a:lnTo>
                <a:lnTo>
                  <a:pt x="0" y="10"/>
                </a:lnTo>
                <a:lnTo>
                  <a:pt x="4" y="4"/>
                </a:lnTo>
                <a:lnTo>
                  <a:pt x="10"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9" name="Freeform 79"/>
          <p:cNvSpPr>
            <a:spLocks/>
          </p:cNvSpPr>
          <p:nvPr/>
        </p:nvSpPr>
        <p:spPr bwMode="auto">
          <a:xfrm>
            <a:off x="8218500" y="4162796"/>
            <a:ext cx="71909" cy="75210"/>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0" name="Freeform 80"/>
          <p:cNvSpPr>
            <a:spLocks/>
          </p:cNvSpPr>
          <p:nvPr/>
        </p:nvSpPr>
        <p:spPr bwMode="auto">
          <a:xfrm>
            <a:off x="8492654" y="3575215"/>
            <a:ext cx="71909" cy="75210"/>
          </a:xfrm>
          <a:custGeom>
            <a:avLst/>
            <a:gdLst>
              <a:gd name="T0" fmla="*/ 32 w 32"/>
              <a:gd name="T1" fmla="*/ 16 h 32"/>
              <a:gd name="T2" fmla="*/ 32 w 32"/>
              <a:gd name="T3" fmla="*/ 16 h 32"/>
              <a:gd name="T4" fmla="*/ 30 w 32"/>
              <a:gd name="T5" fmla="*/ 22 h 32"/>
              <a:gd name="T6" fmla="*/ 28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6"/>
                </a:lnTo>
                <a:lnTo>
                  <a:pt x="22" y="30"/>
                </a:lnTo>
                <a:lnTo>
                  <a:pt x="16" y="32"/>
                </a:lnTo>
                <a:lnTo>
                  <a:pt x="16" y="32"/>
                </a:lnTo>
                <a:lnTo>
                  <a:pt x="10" y="30"/>
                </a:lnTo>
                <a:lnTo>
                  <a:pt x="4" y="26"/>
                </a:lnTo>
                <a:lnTo>
                  <a:pt x="2" y="22"/>
                </a:lnTo>
                <a:lnTo>
                  <a:pt x="0" y="16"/>
                </a:lnTo>
                <a:lnTo>
                  <a:pt x="0" y="16"/>
                </a:lnTo>
                <a:lnTo>
                  <a:pt x="2" y="10"/>
                </a:lnTo>
                <a:lnTo>
                  <a:pt x="4" y="4"/>
                </a:lnTo>
                <a:lnTo>
                  <a:pt x="10" y="0"/>
                </a:lnTo>
                <a:lnTo>
                  <a:pt x="16" y="0"/>
                </a:lnTo>
                <a:lnTo>
                  <a:pt x="16" y="0"/>
                </a:lnTo>
                <a:lnTo>
                  <a:pt x="22" y="0"/>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1" name="Freeform 81"/>
          <p:cNvSpPr>
            <a:spLocks/>
          </p:cNvSpPr>
          <p:nvPr/>
        </p:nvSpPr>
        <p:spPr bwMode="auto">
          <a:xfrm>
            <a:off x="8766807" y="3222666"/>
            <a:ext cx="71909" cy="75210"/>
          </a:xfrm>
          <a:custGeom>
            <a:avLst/>
            <a:gdLst>
              <a:gd name="T0" fmla="*/ 32 w 32"/>
              <a:gd name="T1" fmla="*/ 16 h 32"/>
              <a:gd name="T2" fmla="*/ 32 w 32"/>
              <a:gd name="T3" fmla="*/ 16 h 32"/>
              <a:gd name="T4" fmla="*/ 30 w 32"/>
              <a:gd name="T5" fmla="*/ 22 h 32"/>
              <a:gd name="T6" fmla="*/ 26 w 32"/>
              <a:gd name="T7" fmla="*/ 26 h 32"/>
              <a:gd name="T8" fmla="*/ 22 w 32"/>
              <a:gd name="T9" fmla="*/ 30 h 32"/>
              <a:gd name="T10" fmla="*/ 16 w 32"/>
              <a:gd name="T11" fmla="*/ 32 h 32"/>
              <a:gd name="T12" fmla="*/ 16 w 32"/>
              <a:gd name="T13" fmla="*/ 32 h 32"/>
              <a:gd name="T14" fmla="*/ 8 w 32"/>
              <a:gd name="T15" fmla="*/ 30 h 32"/>
              <a:gd name="T16" fmla="*/ 4 w 32"/>
              <a:gd name="T17" fmla="*/ 26 h 32"/>
              <a:gd name="T18" fmla="*/ 0 w 32"/>
              <a:gd name="T19" fmla="*/ 22 h 32"/>
              <a:gd name="T20" fmla="*/ 0 w 32"/>
              <a:gd name="T21" fmla="*/ 16 h 32"/>
              <a:gd name="T22" fmla="*/ 0 w 32"/>
              <a:gd name="T23" fmla="*/ 16 h 32"/>
              <a:gd name="T24" fmla="*/ 0 w 32"/>
              <a:gd name="T25" fmla="*/ 10 h 32"/>
              <a:gd name="T26" fmla="*/ 4 w 32"/>
              <a:gd name="T27" fmla="*/ 4 h 32"/>
              <a:gd name="T28" fmla="*/ 8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6"/>
                </a:lnTo>
                <a:lnTo>
                  <a:pt x="22" y="30"/>
                </a:lnTo>
                <a:lnTo>
                  <a:pt x="16" y="32"/>
                </a:lnTo>
                <a:lnTo>
                  <a:pt x="16" y="32"/>
                </a:lnTo>
                <a:lnTo>
                  <a:pt x="8" y="30"/>
                </a:lnTo>
                <a:lnTo>
                  <a:pt x="4" y="26"/>
                </a:lnTo>
                <a:lnTo>
                  <a:pt x="0" y="22"/>
                </a:lnTo>
                <a:lnTo>
                  <a:pt x="0" y="16"/>
                </a:lnTo>
                <a:lnTo>
                  <a:pt x="0" y="16"/>
                </a:lnTo>
                <a:lnTo>
                  <a:pt x="0" y="10"/>
                </a:lnTo>
                <a:lnTo>
                  <a:pt x="4" y="4"/>
                </a:lnTo>
                <a:lnTo>
                  <a:pt x="8"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2" name="Freeform 82"/>
          <p:cNvSpPr>
            <a:spLocks/>
          </p:cNvSpPr>
          <p:nvPr/>
        </p:nvSpPr>
        <p:spPr bwMode="auto">
          <a:xfrm>
            <a:off x="9036467" y="3105150"/>
            <a:ext cx="71909" cy="75210"/>
          </a:xfrm>
          <a:custGeom>
            <a:avLst/>
            <a:gdLst>
              <a:gd name="T0" fmla="*/ 32 w 32"/>
              <a:gd name="T1" fmla="*/ 16 h 32"/>
              <a:gd name="T2" fmla="*/ 32 w 32"/>
              <a:gd name="T3" fmla="*/ 16 h 32"/>
              <a:gd name="T4" fmla="*/ 30 w 32"/>
              <a:gd name="T5" fmla="*/ 22 h 32"/>
              <a:gd name="T6" fmla="*/ 26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0"/>
                </a:lnTo>
                <a:lnTo>
                  <a:pt x="16" y="32"/>
                </a:lnTo>
                <a:lnTo>
                  <a:pt x="16" y="32"/>
                </a:lnTo>
                <a:lnTo>
                  <a:pt x="10" y="30"/>
                </a:lnTo>
                <a:lnTo>
                  <a:pt x="4" y="28"/>
                </a:lnTo>
                <a:lnTo>
                  <a:pt x="0" y="22"/>
                </a:lnTo>
                <a:lnTo>
                  <a:pt x="0" y="16"/>
                </a:lnTo>
                <a:lnTo>
                  <a:pt x="0" y="16"/>
                </a:lnTo>
                <a:lnTo>
                  <a:pt x="0" y="10"/>
                </a:lnTo>
                <a:lnTo>
                  <a:pt x="4" y="4"/>
                </a:lnTo>
                <a:lnTo>
                  <a:pt x="10" y="2"/>
                </a:lnTo>
                <a:lnTo>
                  <a:pt x="16" y="0"/>
                </a:lnTo>
                <a:lnTo>
                  <a:pt x="16" y="0"/>
                </a:lnTo>
                <a:lnTo>
                  <a:pt x="22" y="2"/>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3" name="Freeform 83"/>
          <p:cNvSpPr>
            <a:spLocks/>
          </p:cNvSpPr>
          <p:nvPr/>
        </p:nvSpPr>
        <p:spPr bwMode="auto">
          <a:xfrm>
            <a:off x="9306126" y="3222666"/>
            <a:ext cx="71909" cy="75210"/>
          </a:xfrm>
          <a:custGeom>
            <a:avLst/>
            <a:gdLst>
              <a:gd name="T0" fmla="*/ 32 w 32"/>
              <a:gd name="T1" fmla="*/ 16 h 32"/>
              <a:gd name="T2" fmla="*/ 32 w 32"/>
              <a:gd name="T3" fmla="*/ 16 h 32"/>
              <a:gd name="T4" fmla="*/ 32 w 32"/>
              <a:gd name="T5" fmla="*/ 22 h 32"/>
              <a:gd name="T6" fmla="*/ 28 w 32"/>
              <a:gd name="T7" fmla="*/ 26 h 32"/>
              <a:gd name="T8" fmla="*/ 24 w 32"/>
              <a:gd name="T9" fmla="*/ 30 h 32"/>
              <a:gd name="T10" fmla="*/ 16 w 32"/>
              <a:gd name="T11" fmla="*/ 32 h 32"/>
              <a:gd name="T12" fmla="*/ 16 w 32"/>
              <a:gd name="T13" fmla="*/ 32 h 32"/>
              <a:gd name="T14" fmla="*/ 10 w 32"/>
              <a:gd name="T15" fmla="*/ 30 h 32"/>
              <a:gd name="T16" fmla="*/ 6 w 32"/>
              <a:gd name="T17" fmla="*/ 26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0 h 32"/>
              <a:gd name="T30" fmla="*/ 16 w 32"/>
              <a:gd name="T31" fmla="*/ 0 h 32"/>
              <a:gd name="T32" fmla="*/ 16 w 32"/>
              <a:gd name="T33" fmla="*/ 0 h 32"/>
              <a:gd name="T34" fmla="*/ 24 w 32"/>
              <a:gd name="T35" fmla="*/ 0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6"/>
                </a:lnTo>
                <a:lnTo>
                  <a:pt x="24" y="30"/>
                </a:lnTo>
                <a:lnTo>
                  <a:pt x="16" y="32"/>
                </a:lnTo>
                <a:lnTo>
                  <a:pt x="16" y="32"/>
                </a:lnTo>
                <a:lnTo>
                  <a:pt x="10" y="30"/>
                </a:lnTo>
                <a:lnTo>
                  <a:pt x="6" y="26"/>
                </a:lnTo>
                <a:lnTo>
                  <a:pt x="2" y="22"/>
                </a:lnTo>
                <a:lnTo>
                  <a:pt x="0" y="16"/>
                </a:lnTo>
                <a:lnTo>
                  <a:pt x="0" y="16"/>
                </a:lnTo>
                <a:lnTo>
                  <a:pt x="2" y="10"/>
                </a:lnTo>
                <a:lnTo>
                  <a:pt x="6" y="4"/>
                </a:lnTo>
                <a:lnTo>
                  <a:pt x="10" y="0"/>
                </a:lnTo>
                <a:lnTo>
                  <a:pt x="16" y="0"/>
                </a:lnTo>
                <a:lnTo>
                  <a:pt x="16" y="0"/>
                </a:lnTo>
                <a:lnTo>
                  <a:pt x="24" y="0"/>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4" name="Freeform 84"/>
          <p:cNvSpPr>
            <a:spLocks/>
          </p:cNvSpPr>
          <p:nvPr/>
        </p:nvSpPr>
        <p:spPr bwMode="auto">
          <a:xfrm>
            <a:off x="9580279" y="3575215"/>
            <a:ext cx="71909" cy="75210"/>
          </a:xfrm>
          <a:custGeom>
            <a:avLst/>
            <a:gdLst>
              <a:gd name="T0" fmla="*/ 32 w 32"/>
              <a:gd name="T1" fmla="*/ 16 h 32"/>
              <a:gd name="T2" fmla="*/ 32 w 32"/>
              <a:gd name="T3" fmla="*/ 16 h 32"/>
              <a:gd name="T4" fmla="*/ 30 w 32"/>
              <a:gd name="T5" fmla="*/ 22 h 32"/>
              <a:gd name="T6" fmla="*/ 28 w 32"/>
              <a:gd name="T7" fmla="*/ 26 h 32"/>
              <a:gd name="T8" fmla="*/ 22 w 32"/>
              <a:gd name="T9" fmla="*/ 30 h 32"/>
              <a:gd name="T10" fmla="*/ 16 w 32"/>
              <a:gd name="T11" fmla="*/ 32 h 32"/>
              <a:gd name="T12" fmla="*/ 16 w 32"/>
              <a:gd name="T13" fmla="*/ 32 h 32"/>
              <a:gd name="T14" fmla="*/ 10 w 32"/>
              <a:gd name="T15" fmla="*/ 30 h 32"/>
              <a:gd name="T16" fmla="*/ 4 w 32"/>
              <a:gd name="T17" fmla="*/ 26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6"/>
                </a:lnTo>
                <a:lnTo>
                  <a:pt x="22" y="30"/>
                </a:lnTo>
                <a:lnTo>
                  <a:pt x="16" y="32"/>
                </a:lnTo>
                <a:lnTo>
                  <a:pt x="16" y="32"/>
                </a:lnTo>
                <a:lnTo>
                  <a:pt x="10" y="30"/>
                </a:lnTo>
                <a:lnTo>
                  <a:pt x="4" y="26"/>
                </a:lnTo>
                <a:lnTo>
                  <a:pt x="2" y="22"/>
                </a:lnTo>
                <a:lnTo>
                  <a:pt x="0" y="16"/>
                </a:lnTo>
                <a:lnTo>
                  <a:pt x="0" y="16"/>
                </a:lnTo>
                <a:lnTo>
                  <a:pt x="2" y="10"/>
                </a:lnTo>
                <a:lnTo>
                  <a:pt x="4" y="4"/>
                </a:lnTo>
                <a:lnTo>
                  <a:pt x="10" y="0"/>
                </a:lnTo>
                <a:lnTo>
                  <a:pt x="16" y="0"/>
                </a:lnTo>
                <a:lnTo>
                  <a:pt x="16" y="0"/>
                </a:lnTo>
                <a:lnTo>
                  <a:pt x="22" y="0"/>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5" name="Freeform 85"/>
          <p:cNvSpPr>
            <a:spLocks/>
          </p:cNvSpPr>
          <p:nvPr/>
        </p:nvSpPr>
        <p:spPr bwMode="auto">
          <a:xfrm>
            <a:off x="9854433" y="4162796"/>
            <a:ext cx="71909" cy="75210"/>
          </a:xfrm>
          <a:custGeom>
            <a:avLst/>
            <a:gdLst>
              <a:gd name="T0" fmla="*/ 32 w 32"/>
              <a:gd name="T1" fmla="*/ 16 h 32"/>
              <a:gd name="T2" fmla="*/ 32 w 32"/>
              <a:gd name="T3" fmla="*/ 16 h 32"/>
              <a:gd name="T4" fmla="*/ 30 w 32"/>
              <a:gd name="T5" fmla="*/ 22 h 32"/>
              <a:gd name="T6" fmla="*/ 26 w 32"/>
              <a:gd name="T7" fmla="*/ 28 h 32"/>
              <a:gd name="T8" fmla="*/ 22 w 32"/>
              <a:gd name="T9" fmla="*/ 30 h 32"/>
              <a:gd name="T10" fmla="*/ 16 w 32"/>
              <a:gd name="T11" fmla="*/ 32 h 32"/>
              <a:gd name="T12" fmla="*/ 16 w 32"/>
              <a:gd name="T13" fmla="*/ 32 h 32"/>
              <a:gd name="T14" fmla="*/ 10 w 32"/>
              <a:gd name="T15" fmla="*/ 30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0"/>
                </a:lnTo>
                <a:lnTo>
                  <a:pt x="16" y="32"/>
                </a:lnTo>
                <a:lnTo>
                  <a:pt x="16" y="32"/>
                </a:lnTo>
                <a:lnTo>
                  <a:pt x="10" y="30"/>
                </a:lnTo>
                <a:lnTo>
                  <a:pt x="4" y="28"/>
                </a:lnTo>
                <a:lnTo>
                  <a:pt x="0" y="22"/>
                </a:lnTo>
                <a:lnTo>
                  <a:pt x="0" y="16"/>
                </a:lnTo>
                <a:lnTo>
                  <a:pt x="0" y="16"/>
                </a:lnTo>
                <a:lnTo>
                  <a:pt x="0" y="10"/>
                </a:lnTo>
                <a:lnTo>
                  <a:pt x="4" y="4"/>
                </a:lnTo>
                <a:lnTo>
                  <a:pt x="10" y="2"/>
                </a:lnTo>
                <a:lnTo>
                  <a:pt x="16" y="0"/>
                </a:lnTo>
                <a:lnTo>
                  <a:pt x="16" y="0"/>
                </a:lnTo>
                <a:lnTo>
                  <a:pt x="22" y="2"/>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7" name="Freeform 77"/>
          <p:cNvSpPr>
            <a:spLocks/>
          </p:cNvSpPr>
          <p:nvPr/>
        </p:nvSpPr>
        <p:spPr bwMode="auto">
          <a:xfrm>
            <a:off x="7710642" y="3142756"/>
            <a:ext cx="2723559" cy="2914403"/>
          </a:xfrm>
          <a:custGeom>
            <a:avLst/>
            <a:gdLst>
              <a:gd name="T0" fmla="*/ 0 w 1212"/>
              <a:gd name="T1" fmla="*/ 1240 h 1240"/>
              <a:gd name="T2" fmla="*/ 0 w 1212"/>
              <a:gd name="T3" fmla="*/ 1240 h 1240"/>
              <a:gd name="T4" fmla="*/ 62 w 1212"/>
              <a:gd name="T5" fmla="*/ 1014 h 1240"/>
              <a:gd name="T6" fmla="*/ 92 w 1212"/>
              <a:gd name="T7" fmla="*/ 904 h 1240"/>
              <a:gd name="T8" fmla="*/ 122 w 1212"/>
              <a:gd name="T9" fmla="*/ 800 h 1240"/>
              <a:gd name="T10" fmla="*/ 122 w 1212"/>
              <a:gd name="T11" fmla="*/ 800 h 1240"/>
              <a:gd name="T12" fmla="*/ 152 w 1212"/>
              <a:gd name="T13" fmla="*/ 704 h 1240"/>
              <a:gd name="T14" fmla="*/ 182 w 1212"/>
              <a:gd name="T15" fmla="*/ 612 h 1240"/>
              <a:gd name="T16" fmla="*/ 212 w 1212"/>
              <a:gd name="T17" fmla="*/ 528 h 1240"/>
              <a:gd name="T18" fmla="*/ 242 w 1212"/>
              <a:gd name="T19" fmla="*/ 450 h 1240"/>
              <a:gd name="T20" fmla="*/ 242 w 1212"/>
              <a:gd name="T21" fmla="*/ 450 h 1240"/>
              <a:gd name="T22" fmla="*/ 274 w 1212"/>
              <a:gd name="T23" fmla="*/ 378 h 1240"/>
              <a:gd name="T24" fmla="*/ 304 w 1212"/>
              <a:gd name="T25" fmla="*/ 312 h 1240"/>
              <a:gd name="T26" fmla="*/ 334 w 1212"/>
              <a:gd name="T27" fmla="*/ 254 h 1240"/>
              <a:gd name="T28" fmla="*/ 364 w 1212"/>
              <a:gd name="T29" fmla="*/ 200 h 1240"/>
              <a:gd name="T30" fmla="*/ 364 w 1212"/>
              <a:gd name="T31" fmla="*/ 200 h 1240"/>
              <a:gd name="T32" fmla="*/ 394 w 1212"/>
              <a:gd name="T33" fmla="*/ 154 h 1240"/>
              <a:gd name="T34" fmla="*/ 424 w 1212"/>
              <a:gd name="T35" fmla="*/ 112 h 1240"/>
              <a:gd name="T36" fmla="*/ 454 w 1212"/>
              <a:gd name="T37" fmla="*/ 78 h 1240"/>
              <a:gd name="T38" fmla="*/ 486 w 1212"/>
              <a:gd name="T39" fmla="*/ 50 h 1240"/>
              <a:gd name="T40" fmla="*/ 486 w 1212"/>
              <a:gd name="T41" fmla="*/ 50 h 1240"/>
              <a:gd name="T42" fmla="*/ 500 w 1212"/>
              <a:gd name="T43" fmla="*/ 38 h 1240"/>
              <a:gd name="T44" fmla="*/ 516 w 1212"/>
              <a:gd name="T45" fmla="*/ 28 h 1240"/>
              <a:gd name="T46" fmla="*/ 530 w 1212"/>
              <a:gd name="T47" fmla="*/ 20 h 1240"/>
              <a:gd name="T48" fmla="*/ 546 w 1212"/>
              <a:gd name="T49" fmla="*/ 12 h 1240"/>
              <a:gd name="T50" fmla="*/ 562 w 1212"/>
              <a:gd name="T51" fmla="*/ 8 h 1240"/>
              <a:gd name="T52" fmla="*/ 576 w 1212"/>
              <a:gd name="T53" fmla="*/ 4 h 1240"/>
              <a:gd name="T54" fmla="*/ 592 w 1212"/>
              <a:gd name="T55" fmla="*/ 0 h 1240"/>
              <a:gd name="T56" fmla="*/ 606 w 1212"/>
              <a:gd name="T57" fmla="*/ 0 h 1240"/>
              <a:gd name="T58" fmla="*/ 606 w 1212"/>
              <a:gd name="T59" fmla="*/ 0 h 1240"/>
              <a:gd name="T60" fmla="*/ 622 w 1212"/>
              <a:gd name="T61" fmla="*/ 0 h 1240"/>
              <a:gd name="T62" fmla="*/ 636 w 1212"/>
              <a:gd name="T63" fmla="*/ 4 h 1240"/>
              <a:gd name="T64" fmla="*/ 652 w 1212"/>
              <a:gd name="T65" fmla="*/ 8 h 1240"/>
              <a:gd name="T66" fmla="*/ 668 w 1212"/>
              <a:gd name="T67" fmla="*/ 12 h 1240"/>
              <a:gd name="T68" fmla="*/ 682 w 1212"/>
              <a:gd name="T69" fmla="*/ 20 h 1240"/>
              <a:gd name="T70" fmla="*/ 698 w 1212"/>
              <a:gd name="T71" fmla="*/ 28 h 1240"/>
              <a:gd name="T72" fmla="*/ 712 w 1212"/>
              <a:gd name="T73" fmla="*/ 38 h 1240"/>
              <a:gd name="T74" fmla="*/ 728 w 1212"/>
              <a:gd name="T75" fmla="*/ 50 h 1240"/>
              <a:gd name="T76" fmla="*/ 728 w 1212"/>
              <a:gd name="T77" fmla="*/ 50 h 1240"/>
              <a:gd name="T78" fmla="*/ 758 w 1212"/>
              <a:gd name="T79" fmla="*/ 78 h 1240"/>
              <a:gd name="T80" fmla="*/ 788 w 1212"/>
              <a:gd name="T81" fmla="*/ 112 h 1240"/>
              <a:gd name="T82" fmla="*/ 818 w 1212"/>
              <a:gd name="T83" fmla="*/ 154 h 1240"/>
              <a:gd name="T84" fmla="*/ 848 w 1212"/>
              <a:gd name="T85" fmla="*/ 200 h 1240"/>
              <a:gd name="T86" fmla="*/ 848 w 1212"/>
              <a:gd name="T87" fmla="*/ 200 h 1240"/>
              <a:gd name="T88" fmla="*/ 880 w 1212"/>
              <a:gd name="T89" fmla="*/ 254 h 1240"/>
              <a:gd name="T90" fmla="*/ 910 w 1212"/>
              <a:gd name="T91" fmla="*/ 312 h 1240"/>
              <a:gd name="T92" fmla="*/ 940 w 1212"/>
              <a:gd name="T93" fmla="*/ 378 h 1240"/>
              <a:gd name="T94" fmla="*/ 970 w 1212"/>
              <a:gd name="T95" fmla="*/ 450 h 1240"/>
              <a:gd name="T96" fmla="*/ 970 w 1212"/>
              <a:gd name="T97" fmla="*/ 450 h 1240"/>
              <a:gd name="T98" fmla="*/ 1000 w 1212"/>
              <a:gd name="T99" fmla="*/ 528 h 1240"/>
              <a:gd name="T100" fmla="*/ 1030 w 1212"/>
              <a:gd name="T101" fmla="*/ 612 h 1240"/>
              <a:gd name="T102" fmla="*/ 1060 w 1212"/>
              <a:gd name="T103" fmla="*/ 704 h 1240"/>
              <a:gd name="T104" fmla="*/ 1092 w 1212"/>
              <a:gd name="T105" fmla="*/ 800 h 1240"/>
              <a:gd name="T106" fmla="*/ 1092 w 1212"/>
              <a:gd name="T107" fmla="*/ 800 h 1240"/>
              <a:gd name="T108" fmla="*/ 1122 w 1212"/>
              <a:gd name="T109" fmla="*/ 904 h 1240"/>
              <a:gd name="T110" fmla="*/ 1152 w 1212"/>
              <a:gd name="T111" fmla="*/ 1014 h 1240"/>
              <a:gd name="T112" fmla="*/ 1212 w 1212"/>
              <a:gd name="T113" fmla="*/ 1240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2" h="1240">
                <a:moveTo>
                  <a:pt x="0" y="1240"/>
                </a:moveTo>
                <a:lnTo>
                  <a:pt x="0" y="1240"/>
                </a:lnTo>
                <a:lnTo>
                  <a:pt x="62" y="1014"/>
                </a:lnTo>
                <a:lnTo>
                  <a:pt x="92" y="904"/>
                </a:lnTo>
                <a:lnTo>
                  <a:pt x="122" y="800"/>
                </a:lnTo>
                <a:lnTo>
                  <a:pt x="122" y="800"/>
                </a:lnTo>
                <a:lnTo>
                  <a:pt x="152" y="704"/>
                </a:lnTo>
                <a:lnTo>
                  <a:pt x="182" y="612"/>
                </a:lnTo>
                <a:lnTo>
                  <a:pt x="212" y="528"/>
                </a:lnTo>
                <a:lnTo>
                  <a:pt x="242" y="450"/>
                </a:lnTo>
                <a:lnTo>
                  <a:pt x="242" y="450"/>
                </a:lnTo>
                <a:lnTo>
                  <a:pt x="274" y="378"/>
                </a:lnTo>
                <a:lnTo>
                  <a:pt x="304" y="312"/>
                </a:lnTo>
                <a:lnTo>
                  <a:pt x="334" y="254"/>
                </a:lnTo>
                <a:lnTo>
                  <a:pt x="364" y="200"/>
                </a:lnTo>
                <a:lnTo>
                  <a:pt x="364" y="200"/>
                </a:lnTo>
                <a:lnTo>
                  <a:pt x="394" y="154"/>
                </a:lnTo>
                <a:lnTo>
                  <a:pt x="424" y="112"/>
                </a:lnTo>
                <a:lnTo>
                  <a:pt x="454" y="78"/>
                </a:lnTo>
                <a:lnTo>
                  <a:pt x="486" y="50"/>
                </a:lnTo>
                <a:lnTo>
                  <a:pt x="486" y="50"/>
                </a:lnTo>
                <a:lnTo>
                  <a:pt x="500" y="38"/>
                </a:lnTo>
                <a:lnTo>
                  <a:pt x="516" y="28"/>
                </a:lnTo>
                <a:lnTo>
                  <a:pt x="530" y="20"/>
                </a:lnTo>
                <a:lnTo>
                  <a:pt x="546" y="12"/>
                </a:lnTo>
                <a:lnTo>
                  <a:pt x="562" y="8"/>
                </a:lnTo>
                <a:lnTo>
                  <a:pt x="576" y="4"/>
                </a:lnTo>
                <a:lnTo>
                  <a:pt x="592" y="0"/>
                </a:lnTo>
                <a:lnTo>
                  <a:pt x="606" y="0"/>
                </a:lnTo>
                <a:lnTo>
                  <a:pt x="606" y="0"/>
                </a:lnTo>
                <a:lnTo>
                  <a:pt x="622" y="0"/>
                </a:lnTo>
                <a:lnTo>
                  <a:pt x="636" y="4"/>
                </a:lnTo>
                <a:lnTo>
                  <a:pt x="652" y="8"/>
                </a:lnTo>
                <a:lnTo>
                  <a:pt x="668" y="12"/>
                </a:lnTo>
                <a:lnTo>
                  <a:pt x="682" y="20"/>
                </a:lnTo>
                <a:lnTo>
                  <a:pt x="698" y="28"/>
                </a:lnTo>
                <a:lnTo>
                  <a:pt x="712" y="38"/>
                </a:lnTo>
                <a:lnTo>
                  <a:pt x="728" y="50"/>
                </a:lnTo>
                <a:lnTo>
                  <a:pt x="728" y="50"/>
                </a:lnTo>
                <a:lnTo>
                  <a:pt x="758" y="78"/>
                </a:lnTo>
                <a:lnTo>
                  <a:pt x="788" y="112"/>
                </a:lnTo>
                <a:lnTo>
                  <a:pt x="818" y="154"/>
                </a:lnTo>
                <a:lnTo>
                  <a:pt x="848" y="200"/>
                </a:lnTo>
                <a:lnTo>
                  <a:pt x="848" y="200"/>
                </a:lnTo>
                <a:lnTo>
                  <a:pt x="880" y="254"/>
                </a:lnTo>
                <a:lnTo>
                  <a:pt x="910" y="312"/>
                </a:lnTo>
                <a:lnTo>
                  <a:pt x="940" y="378"/>
                </a:lnTo>
                <a:lnTo>
                  <a:pt x="970" y="450"/>
                </a:lnTo>
                <a:lnTo>
                  <a:pt x="970" y="450"/>
                </a:lnTo>
                <a:lnTo>
                  <a:pt x="1000" y="528"/>
                </a:lnTo>
                <a:lnTo>
                  <a:pt x="1030" y="612"/>
                </a:lnTo>
                <a:lnTo>
                  <a:pt x="1060" y="704"/>
                </a:lnTo>
                <a:lnTo>
                  <a:pt x="1092" y="800"/>
                </a:lnTo>
                <a:lnTo>
                  <a:pt x="1092" y="800"/>
                </a:lnTo>
                <a:lnTo>
                  <a:pt x="1122" y="904"/>
                </a:lnTo>
                <a:lnTo>
                  <a:pt x="1152" y="1014"/>
                </a:lnTo>
                <a:lnTo>
                  <a:pt x="1212" y="1240"/>
                </a:lnTo>
              </a:path>
            </a:pathLst>
          </a:custGeom>
          <a:noFill/>
          <a:ln w="1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6" name="Freeform 86"/>
          <p:cNvSpPr>
            <a:spLocks/>
          </p:cNvSpPr>
          <p:nvPr/>
        </p:nvSpPr>
        <p:spPr bwMode="auto">
          <a:xfrm>
            <a:off x="10124092" y="4985410"/>
            <a:ext cx="71909" cy="75210"/>
          </a:xfrm>
          <a:custGeom>
            <a:avLst/>
            <a:gdLst>
              <a:gd name="T0" fmla="*/ 32 w 32"/>
              <a:gd name="T1" fmla="*/ 16 h 32"/>
              <a:gd name="T2" fmla="*/ 32 w 32"/>
              <a:gd name="T3" fmla="*/ 16 h 32"/>
              <a:gd name="T4" fmla="*/ 32 w 32"/>
              <a:gd name="T5" fmla="*/ 22 h 32"/>
              <a:gd name="T6" fmla="*/ 28 w 32"/>
              <a:gd name="T7" fmla="*/ 26 h 32"/>
              <a:gd name="T8" fmla="*/ 22 w 32"/>
              <a:gd name="T9" fmla="*/ 30 h 32"/>
              <a:gd name="T10" fmla="*/ 16 w 32"/>
              <a:gd name="T11" fmla="*/ 32 h 32"/>
              <a:gd name="T12" fmla="*/ 16 w 32"/>
              <a:gd name="T13" fmla="*/ 32 h 32"/>
              <a:gd name="T14" fmla="*/ 10 w 32"/>
              <a:gd name="T15" fmla="*/ 30 h 32"/>
              <a:gd name="T16" fmla="*/ 6 w 32"/>
              <a:gd name="T17" fmla="*/ 26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6"/>
                </a:lnTo>
                <a:lnTo>
                  <a:pt x="22" y="30"/>
                </a:lnTo>
                <a:lnTo>
                  <a:pt x="16" y="32"/>
                </a:lnTo>
                <a:lnTo>
                  <a:pt x="16" y="32"/>
                </a:lnTo>
                <a:lnTo>
                  <a:pt x="10" y="30"/>
                </a:lnTo>
                <a:lnTo>
                  <a:pt x="6" y="26"/>
                </a:lnTo>
                <a:lnTo>
                  <a:pt x="2" y="22"/>
                </a:lnTo>
                <a:lnTo>
                  <a:pt x="0" y="16"/>
                </a:lnTo>
                <a:lnTo>
                  <a:pt x="0" y="16"/>
                </a:lnTo>
                <a:lnTo>
                  <a:pt x="2" y="10"/>
                </a:lnTo>
                <a:lnTo>
                  <a:pt x="6" y="4"/>
                </a:lnTo>
                <a:lnTo>
                  <a:pt x="10" y="0"/>
                </a:lnTo>
                <a:lnTo>
                  <a:pt x="16" y="0"/>
                </a:lnTo>
                <a:lnTo>
                  <a:pt x="16" y="0"/>
                </a:lnTo>
                <a:lnTo>
                  <a:pt x="22" y="0"/>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3" name="Freeform 133"/>
          <p:cNvSpPr>
            <a:spLocks/>
          </p:cNvSpPr>
          <p:nvPr/>
        </p:nvSpPr>
        <p:spPr bwMode="auto">
          <a:xfrm>
            <a:off x="10398246" y="6019552"/>
            <a:ext cx="71909" cy="75210"/>
          </a:xfrm>
          <a:custGeom>
            <a:avLst/>
            <a:gdLst>
              <a:gd name="T0" fmla="*/ 32 w 32"/>
              <a:gd name="T1" fmla="*/ 16 h 32"/>
              <a:gd name="T2" fmla="*/ 32 w 32"/>
              <a:gd name="T3" fmla="*/ 16 h 32"/>
              <a:gd name="T4" fmla="*/ 32 w 32"/>
              <a:gd name="T5" fmla="*/ 24 h 32"/>
              <a:gd name="T6" fmla="*/ 28 w 32"/>
              <a:gd name="T7" fmla="*/ 28 h 32"/>
              <a:gd name="T8" fmla="*/ 22 w 32"/>
              <a:gd name="T9" fmla="*/ 32 h 32"/>
              <a:gd name="T10" fmla="*/ 16 w 32"/>
              <a:gd name="T11" fmla="*/ 32 h 32"/>
              <a:gd name="T12" fmla="*/ 16 w 32"/>
              <a:gd name="T13" fmla="*/ 32 h 32"/>
              <a:gd name="T14" fmla="*/ 10 w 32"/>
              <a:gd name="T15" fmla="*/ 32 h 32"/>
              <a:gd name="T16" fmla="*/ 6 w 32"/>
              <a:gd name="T17" fmla="*/ 28 h 32"/>
              <a:gd name="T18" fmla="*/ 2 w 32"/>
              <a:gd name="T19" fmla="*/ 24 h 32"/>
              <a:gd name="T20" fmla="*/ 0 w 32"/>
              <a:gd name="T21" fmla="*/ 16 h 32"/>
              <a:gd name="T22" fmla="*/ 0 w 32"/>
              <a:gd name="T23" fmla="*/ 16 h 32"/>
              <a:gd name="T24" fmla="*/ 2 w 32"/>
              <a:gd name="T25" fmla="*/ 10 h 32"/>
              <a:gd name="T26" fmla="*/ 6 w 32"/>
              <a:gd name="T27" fmla="*/ 6 h 32"/>
              <a:gd name="T28" fmla="*/ 10 w 32"/>
              <a:gd name="T29" fmla="*/ 2 h 32"/>
              <a:gd name="T30" fmla="*/ 16 w 32"/>
              <a:gd name="T31" fmla="*/ 0 h 32"/>
              <a:gd name="T32" fmla="*/ 16 w 32"/>
              <a:gd name="T33" fmla="*/ 0 h 32"/>
              <a:gd name="T34" fmla="*/ 22 w 32"/>
              <a:gd name="T35" fmla="*/ 2 h 32"/>
              <a:gd name="T36" fmla="*/ 28 w 32"/>
              <a:gd name="T37" fmla="*/ 6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4"/>
                </a:lnTo>
                <a:lnTo>
                  <a:pt x="28" y="28"/>
                </a:lnTo>
                <a:lnTo>
                  <a:pt x="22" y="32"/>
                </a:lnTo>
                <a:lnTo>
                  <a:pt x="16" y="32"/>
                </a:lnTo>
                <a:lnTo>
                  <a:pt x="16" y="32"/>
                </a:lnTo>
                <a:lnTo>
                  <a:pt x="10" y="32"/>
                </a:lnTo>
                <a:lnTo>
                  <a:pt x="6" y="28"/>
                </a:lnTo>
                <a:lnTo>
                  <a:pt x="2" y="24"/>
                </a:lnTo>
                <a:lnTo>
                  <a:pt x="0" y="16"/>
                </a:lnTo>
                <a:lnTo>
                  <a:pt x="0" y="16"/>
                </a:lnTo>
                <a:lnTo>
                  <a:pt x="2" y="10"/>
                </a:lnTo>
                <a:lnTo>
                  <a:pt x="6" y="6"/>
                </a:lnTo>
                <a:lnTo>
                  <a:pt x="10" y="2"/>
                </a:lnTo>
                <a:lnTo>
                  <a:pt x="16" y="0"/>
                </a:lnTo>
                <a:lnTo>
                  <a:pt x="16" y="0"/>
                </a:lnTo>
                <a:lnTo>
                  <a:pt x="22" y="2"/>
                </a:lnTo>
                <a:lnTo>
                  <a:pt x="28" y="6"/>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4" name="Freeform 134"/>
          <p:cNvSpPr>
            <a:spLocks/>
          </p:cNvSpPr>
          <p:nvPr/>
        </p:nvSpPr>
        <p:spPr bwMode="auto">
          <a:xfrm>
            <a:off x="7674687" y="6019552"/>
            <a:ext cx="71909" cy="75210"/>
          </a:xfrm>
          <a:custGeom>
            <a:avLst/>
            <a:gdLst>
              <a:gd name="T0" fmla="*/ 32 w 32"/>
              <a:gd name="T1" fmla="*/ 16 h 32"/>
              <a:gd name="T2" fmla="*/ 32 w 32"/>
              <a:gd name="T3" fmla="*/ 16 h 32"/>
              <a:gd name="T4" fmla="*/ 32 w 32"/>
              <a:gd name="T5" fmla="*/ 24 h 32"/>
              <a:gd name="T6" fmla="*/ 28 w 32"/>
              <a:gd name="T7" fmla="*/ 28 h 32"/>
              <a:gd name="T8" fmla="*/ 24 w 32"/>
              <a:gd name="T9" fmla="*/ 32 h 32"/>
              <a:gd name="T10" fmla="*/ 16 w 32"/>
              <a:gd name="T11" fmla="*/ 32 h 32"/>
              <a:gd name="T12" fmla="*/ 16 w 32"/>
              <a:gd name="T13" fmla="*/ 32 h 32"/>
              <a:gd name="T14" fmla="*/ 10 w 32"/>
              <a:gd name="T15" fmla="*/ 32 h 32"/>
              <a:gd name="T16" fmla="*/ 6 w 32"/>
              <a:gd name="T17" fmla="*/ 28 h 32"/>
              <a:gd name="T18" fmla="*/ 2 w 32"/>
              <a:gd name="T19" fmla="*/ 24 h 32"/>
              <a:gd name="T20" fmla="*/ 0 w 32"/>
              <a:gd name="T21" fmla="*/ 16 h 32"/>
              <a:gd name="T22" fmla="*/ 0 w 32"/>
              <a:gd name="T23" fmla="*/ 16 h 32"/>
              <a:gd name="T24" fmla="*/ 2 w 32"/>
              <a:gd name="T25" fmla="*/ 10 h 32"/>
              <a:gd name="T26" fmla="*/ 6 w 32"/>
              <a:gd name="T27" fmla="*/ 6 h 32"/>
              <a:gd name="T28" fmla="*/ 10 w 32"/>
              <a:gd name="T29" fmla="*/ 2 h 32"/>
              <a:gd name="T30" fmla="*/ 18 w 32"/>
              <a:gd name="T31" fmla="*/ 0 h 32"/>
              <a:gd name="T32" fmla="*/ 18 w 32"/>
              <a:gd name="T33" fmla="*/ 0 h 32"/>
              <a:gd name="T34" fmla="*/ 24 w 32"/>
              <a:gd name="T35" fmla="*/ 2 h 32"/>
              <a:gd name="T36" fmla="*/ 28 w 32"/>
              <a:gd name="T37" fmla="*/ 6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4"/>
                </a:lnTo>
                <a:lnTo>
                  <a:pt x="28" y="28"/>
                </a:lnTo>
                <a:lnTo>
                  <a:pt x="24" y="32"/>
                </a:lnTo>
                <a:lnTo>
                  <a:pt x="16" y="32"/>
                </a:lnTo>
                <a:lnTo>
                  <a:pt x="16" y="32"/>
                </a:lnTo>
                <a:lnTo>
                  <a:pt x="10" y="32"/>
                </a:lnTo>
                <a:lnTo>
                  <a:pt x="6" y="28"/>
                </a:lnTo>
                <a:lnTo>
                  <a:pt x="2" y="24"/>
                </a:lnTo>
                <a:lnTo>
                  <a:pt x="0" y="16"/>
                </a:lnTo>
                <a:lnTo>
                  <a:pt x="0" y="16"/>
                </a:lnTo>
                <a:lnTo>
                  <a:pt x="2" y="10"/>
                </a:lnTo>
                <a:lnTo>
                  <a:pt x="6" y="6"/>
                </a:lnTo>
                <a:lnTo>
                  <a:pt x="10" y="2"/>
                </a:lnTo>
                <a:lnTo>
                  <a:pt x="18" y="0"/>
                </a:lnTo>
                <a:lnTo>
                  <a:pt x="18" y="0"/>
                </a:lnTo>
                <a:lnTo>
                  <a:pt x="24" y="2"/>
                </a:lnTo>
                <a:lnTo>
                  <a:pt x="28" y="6"/>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nvGrpSpPr>
          <p:cNvPr id="5" name="Group 4"/>
          <p:cNvGrpSpPr/>
          <p:nvPr/>
        </p:nvGrpSpPr>
        <p:grpSpPr>
          <a:xfrm>
            <a:off x="9067801" y="4933703"/>
            <a:ext cx="1035357" cy="1005153"/>
            <a:chOff x="7615852" y="4933702"/>
            <a:chExt cx="1035357" cy="1005153"/>
          </a:xfrm>
        </p:grpSpPr>
        <p:sp>
          <p:nvSpPr>
            <p:cNvPr id="185" name="Rectangle 115"/>
            <p:cNvSpPr>
              <a:spLocks noChangeArrowheads="1"/>
            </p:cNvSpPr>
            <p:nvPr/>
          </p:nvSpPr>
          <p:spPr bwMode="auto">
            <a:xfrm>
              <a:off x="7615852" y="4953000"/>
              <a:ext cx="1035357" cy="962643"/>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51" name="Rectangle 181"/>
            <p:cNvSpPr>
              <a:spLocks noChangeArrowheads="1"/>
            </p:cNvSpPr>
            <p:nvPr/>
          </p:nvSpPr>
          <p:spPr bwMode="auto">
            <a:xfrm>
              <a:off x="7723698" y="4933702"/>
              <a:ext cx="6572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Inelastic</a:t>
              </a:r>
              <a:endParaRPr lang="en-US" sz="1400" dirty="0">
                <a:latin typeface="Arial" pitchFamily="34" charset="0"/>
                <a:cs typeface="Arial" pitchFamily="34" charset="0"/>
              </a:endParaRPr>
            </a:p>
          </p:txBody>
        </p:sp>
        <p:sp>
          <p:nvSpPr>
            <p:cNvPr id="252" name="Rectangle 182"/>
            <p:cNvSpPr>
              <a:spLocks noChangeArrowheads="1"/>
            </p:cNvSpPr>
            <p:nvPr/>
          </p:nvSpPr>
          <p:spPr bwMode="auto">
            <a:xfrm>
              <a:off x="7723698" y="5093525"/>
              <a:ext cx="6957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demand:</a:t>
              </a:r>
              <a:endParaRPr lang="en-US" sz="1400" dirty="0">
                <a:latin typeface="Arial" pitchFamily="34" charset="0"/>
                <a:cs typeface="Arial" pitchFamily="34" charset="0"/>
              </a:endParaRPr>
            </a:p>
          </p:txBody>
        </p:sp>
        <p:sp>
          <p:nvSpPr>
            <p:cNvPr id="253" name="Rectangle 183"/>
            <p:cNvSpPr>
              <a:spLocks noChangeArrowheads="1"/>
            </p:cNvSpPr>
            <p:nvPr/>
          </p:nvSpPr>
          <p:spPr bwMode="auto">
            <a:xfrm>
              <a:off x="7723698" y="5248646"/>
              <a:ext cx="8752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decreasing</a:t>
              </a:r>
              <a:endParaRPr lang="en-US" sz="1400" dirty="0">
                <a:latin typeface="Arial" pitchFamily="34" charset="0"/>
                <a:cs typeface="Arial" pitchFamily="34" charset="0"/>
              </a:endParaRPr>
            </a:p>
          </p:txBody>
        </p:sp>
        <p:sp>
          <p:nvSpPr>
            <p:cNvPr id="254" name="Rectangle 184"/>
            <p:cNvSpPr>
              <a:spLocks noChangeArrowheads="1"/>
            </p:cNvSpPr>
            <p:nvPr/>
          </p:nvSpPr>
          <p:spPr bwMode="auto">
            <a:xfrm>
              <a:off x="7723698" y="5408468"/>
              <a:ext cx="3879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price</a:t>
              </a:r>
              <a:endParaRPr lang="en-US" sz="1400" dirty="0">
                <a:latin typeface="Arial" pitchFamily="34" charset="0"/>
                <a:cs typeface="Arial" pitchFamily="34" charset="0"/>
              </a:endParaRPr>
            </a:p>
          </p:txBody>
        </p:sp>
        <p:sp>
          <p:nvSpPr>
            <p:cNvPr id="255" name="Rectangle 185"/>
            <p:cNvSpPr>
              <a:spLocks noChangeArrowheads="1"/>
            </p:cNvSpPr>
            <p:nvPr/>
          </p:nvSpPr>
          <p:spPr bwMode="auto">
            <a:xfrm>
              <a:off x="7723698" y="5563589"/>
              <a:ext cx="8255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decreases</a:t>
              </a:r>
              <a:endParaRPr lang="en-US" sz="1400" dirty="0">
                <a:latin typeface="Arial" pitchFamily="34" charset="0"/>
                <a:cs typeface="Arial" pitchFamily="34" charset="0"/>
              </a:endParaRPr>
            </a:p>
          </p:txBody>
        </p:sp>
        <p:sp>
          <p:nvSpPr>
            <p:cNvPr id="256" name="Rectangle 186"/>
            <p:cNvSpPr>
              <a:spLocks noChangeArrowheads="1"/>
            </p:cNvSpPr>
            <p:nvPr/>
          </p:nvSpPr>
          <p:spPr bwMode="auto">
            <a:xfrm>
              <a:off x="7723698" y="5723411"/>
              <a:ext cx="6460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revenue</a:t>
              </a:r>
              <a:endParaRPr lang="en-US" sz="1400" dirty="0">
                <a:latin typeface="Arial" pitchFamily="34" charset="0"/>
                <a:cs typeface="Arial" pitchFamily="34" charset="0"/>
              </a:endParaRPr>
            </a:p>
          </p:txBody>
        </p:sp>
      </p:grpSp>
      <p:grpSp>
        <p:nvGrpSpPr>
          <p:cNvPr id="22" name="Group 21"/>
          <p:cNvGrpSpPr/>
          <p:nvPr/>
        </p:nvGrpSpPr>
        <p:grpSpPr>
          <a:xfrm>
            <a:off x="8077200" y="4933702"/>
            <a:ext cx="990600" cy="1009898"/>
            <a:chOff x="6553200" y="4933702"/>
            <a:chExt cx="990600" cy="1009898"/>
          </a:xfrm>
        </p:grpSpPr>
        <p:grpSp>
          <p:nvGrpSpPr>
            <p:cNvPr id="4" name="Group 3"/>
            <p:cNvGrpSpPr/>
            <p:nvPr/>
          </p:nvGrpSpPr>
          <p:grpSpPr>
            <a:xfrm>
              <a:off x="6553200" y="4933702"/>
              <a:ext cx="990600" cy="1009898"/>
              <a:chOff x="6553200" y="4933702"/>
              <a:chExt cx="990600" cy="1009898"/>
            </a:xfrm>
          </p:grpSpPr>
          <p:sp>
            <p:nvSpPr>
              <p:cNvPr id="186" name="Rectangle 116"/>
              <p:cNvSpPr>
                <a:spLocks noChangeArrowheads="1"/>
              </p:cNvSpPr>
              <p:nvPr/>
            </p:nvSpPr>
            <p:spPr bwMode="auto">
              <a:xfrm>
                <a:off x="6553200" y="4953000"/>
                <a:ext cx="990600" cy="990600"/>
              </a:xfrm>
              <a:prstGeom prst="rect">
                <a:avLst/>
              </a:prstGeom>
              <a:solidFill>
                <a:srgbClr val="CDD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65" name="Rectangle 195"/>
              <p:cNvSpPr>
                <a:spLocks noChangeArrowheads="1"/>
              </p:cNvSpPr>
              <p:nvPr/>
            </p:nvSpPr>
            <p:spPr bwMode="auto">
              <a:xfrm>
                <a:off x="6625252" y="4933702"/>
                <a:ext cx="5289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Elastic</a:t>
                </a:r>
                <a:endParaRPr lang="en-US" sz="1400" dirty="0">
                  <a:latin typeface="Arial" pitchFamily="34" charset="0"/>
                  <a:cs typeface="Arial" pitchFamily="34" charset="0"/>
                </a:endParaRPr>
              </a:p>
            </p:txBody>
          </p:sp>
          <p:sp>
            <p:nvSpPr>
              <p:cNvPr id="266" name="Rectangle 196"/>
              <p:cNvSpPr>
                <a:spLocks noChangeArrowheads="1"/>
              </p:cNvSpPr>
              <p:nvPr/>
            </p:nvSpPr>
            <p:spPr bwMode="auto">
              <a:xfrm>
                <a:off x="6625252" y="5093525"/>
                <a:ext cx="6957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demand:</a:t>
                </a:r>
                <a:endParaRPr lang="en-US" sz="1400" dirty="0">
                  <a:latin typeface="Arial" pitchFamily="34" charset="0"/>
                  <a:cs typeface="Arial" pitchFamily="34" charset="0"/>
                </a:endParaRPr>
              </a:p>
            </p:txBody>
          </p:sp>
          <p:sp>
            <p:nvSpPr>
              <p:cNvPr id="267" name="Rectangle 197"/>
              <p:cNvSpPr>
                <a:spLocks noChangeArrowheads="1"/>
              </p:cNvSpPr>
              <p:nvPr/>
            </p:nvSpPr>
            <p:spPr bwMode="auto">
              <a:xfrm>
                <a:off x="6625252" y="5257800"/>
                <a:ext cx="8752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decreasing</a:t>
                </a:r>
                <a:endParaRPr lang="en-US" sz="1400" dirty="0">
                  <a:latin typeface="Arial" pitchFamily="34" charset="0"/>
                  <a:cs typeface="Arial" pitchFamily="34" charset="0"/>
                </a:endParaRPr>
              </a:p>
            </p:txBody>
          </p:sp>
          <p:sp>
            <p:nvSpPr>
              <p:cNvPr id="269" name="Rectangle 199"/>
              <p:cNvSpPr>
                <a:spLocks noChangeArrowheads="1"/>
              </p:cNvSpPr>
              <p:nvPr/>
            </p:nvSpPr>
            <p:spPr bwMode="auto">
              <a:xfrm>
                <a:off x="6625252" y="5568290"/>
                <a:ext cx="7662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increases</a:t>
                </a:r>
                <a:endParaRPr lang="en-US" sz="1400" dirty="0">
                  <a:latin typeface="Arial" pitchFamily="34" charset="0"/>
                  <a:cs typeface="Arial" pitchFamily="34" charset="0"/>
                </a:endParaRPr>
              </a:p>
            </p:txBody>
          </p:sp>
          <p:sp>
            <p:nvSpPr>
              <p:cNvPr id="270" name="Rectangle 200"/>
              <p:cNvSpPr>
                <a:spLocks noChangeArrowheads="1"/>
              </p:cNvSpPr>
              <p:nvPr/>
            </p:nvSpPr>
            <p:spPr bwMode="auto">
              <a:xfrm>
                <a:off x="6625252" y="5723411"/>
                <a:ext cx="6460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revenue</a:t>
                </a:r>
                <a:endParaRPr lang="en-US" sz="1400" dirty="0">
                  <a:latin typeface="Arial" pitchFamily="34" charset="0"/>
                  <a:cs typeface="Arial" pitchFamily="34" charset="0"/>
                </a:endParaRPr>
              </a:p>
            </p:txBody>
          </p:sp>
        </p:grpSp>
        <p:sp>
          <p:nvSpPr>
            <p:cNvPr id="268" name="Rectangle 198"/>
            <p:cNvSpPr>
              <a:spLocks noChangeArrowheads="1"/>
            </p:cNvSpPr>
            <p:nvPr/>
          </p:nvSpPr>
          <p:spPr bwMode="auto">
            <a:xfrm>
              <a:off x="6625252" y="5408468"/>
              <a:ext cx="3879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i="1" dirty="0">
                  <a:solidFill>
                    <a:srgbClr val="000000"/>
                  </a:solidFill>
                  <a:latin typeface="Univers LT Std 57 Cn" charset="0"/>
                  <a:cs typeface="Arial" pitchFamily="34" charset="0"/>
                </a:rPr>
                <a:t>price</a:t>
              </a:r>
              <a:endParaRPr lang="en-US" sz="1400" dirty="0">
                <a:latin typeface="Arial" pitchFamily="34" charset="0"/>
                <a:cs typeface="Arial" pitchFamily="34" charset="0"/>
              </a:endParaRPr>
            </a:p>
          </p:txBody>
        </p:sp>
      </p:grpSp>
      <p:sp>
        <p:nvSpPr>
          <p:cNvPr id="271" name="Rectangle 201"/>
          <p:cNvSpPr>
            <a:spLocks noChangeArrowheads="1"/>
          </p:cNvSpPr>
          <p:nvPr/>
        </p:nvSpPr>
        <p:spPr bwMode="auto">
          <a:xfrm>
            <a:off x="7463452" y="2743200"/>
            <a:ext cx="14165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Total revenue ($)</a:t>
            </a:r>
            <a:endParaRPr lang="en-US" sz="1400" dirty="0">
              <a:latin typeface="Arial" pitchFamily="34" charset="0"/>
              <a:cs typeface="Arial" pitchFamily="34" charset="0"/>
            </a:endParaRPr>
          </a:p>
        </p:txBody>
      </p:sp>
      <p:sp>
        <p:nvSpPr>
          <p:cNvPr id="272" name="Rectangle 202"/>
          <p:cNvSpPr>
            <a:spLocks noChangeArrowheads="1"/>
          </p:cNvSpPr>
          <p:nvPr/>
        </p:nvSpPr>
        <p:spPr bwMode="auto">
          <a:xfrm>
            <a:off x="7575811" y="610416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273" name="Rectangle 203"/>
          <p:cNvSpPr>
            <a:spLocks noChangeArrowheads="1"/>
          </p:cNvSpPr>
          <p:nvPr/>
        </p:nvSpPr>
        <p:spPr bwMode="auto">
          <a:xfrm>
            <a:off x="7463452" y="5403767"/>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25</a:t>
            </a:r>
            <a:endParaRPr lang="en-US" sz="1400" dirty="0">
              <a:latin typeface="Arial" pitchFamily="34" charset="0"/>
              <a:cs typeface="Arial" pitchFamily="34" charset="0"/>
            </a:endParaRPr>
          </a:p>
        </p:txBody>
      </p:sp>
      <p:sp>
        <p:nvSpPr>
          <p:cNvPr id="274" name="Rectangle 204"/>
          <p:cNvSpPr>
            <a:spLocks noChangeArrowheads="1"/>
          </p:cNvSpPr>
          <p:nvPr/>
        </p:nvSpPr>
        <p:spPr bwMode="auto">
          <a:xfrm>
            <a:off x="7463452" y="4816186"/>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50</a:t>
            </a:r>
            <a:endParaRPr lang="en-US" sz="1400" dirty="0">
              <a:latin typeface="Arial" pitchFamily="34" charset="0"/>
              <a:cs typeface="Arial" pitchFamily="34" charset="0"/>
            </a:endParaRPr>
          </a:p>
        </p:txBody>
      </p:sp>
      <p:sp>
        <p:nvSpPr>
          <p:cNvPr id="7" name="Rectangle 206"/>
          <p:cNvSpPr>
            <a:spLocks noChangeArrowheads="1"/>
          </p:cNvSpPr>
          <p:nvPr/>
        </p:nvSpPr>
        <p:spPr bwMode="auto">
          <a:xfrm>
            <a:off x="7463452" y="422860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75</a:t>
            </a:r>
            <a:endParaRPr lang="en-US" sz="1400" dirty="0">
              <a:latin typeface="Arial" pitchFamily="34" charset="0"/>
              <a:cs typeface="Arial" pitchFamily="34" charset="0"/>
            </a:endParaRPr>
          </a:p>
        </p:txBody>
      </p:sp>
      <p:sp>
        <p:nvSpPr>
          <p:cNvPr id="8" name="Rectangle 207"/>
          <p:cNvSpPr>
            <a:spLocks noChangeArrowheads="1"/>
          </p:cNvSpPr>
          <p:nvPr/>
        </p:nvSpPr>
        <p:spPr bwMode="auto">
          <a:xfrm>
            <a:off x="7387253" y="3641024"/>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100</a:t>
            </a:r>
            <a:endParaRPr lang="en-US" sz="1400" dirty="0">
              <a:latin typeface="Arial" pitchFamily="34" charset="0"/>
              <a:cs typeface="Arial" pitchFamily="34" charset="0"/>
            </a:endParaRPr>
          </a:p>
        </p:txBody>
      </p:sp>
      <p:sp>
        <p:nvSpPr>
          <p:cNvPr id="9" name="Rectangle 208"/>
          <p:cNvSpPr>
            <a:spLocks noChangeArrowheads="1"/>
          </p:cNvSpPr>
          <p:nvPr/>
        </p:nvSpPr>
        <p:spPr bwMode="auto">
          <a:xfrm>
            <a:off x="7387253" y="3053443"/>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125</a:t>
            </a:r>
            <a:endParaRPr lang="en-US" sz="1400" dirty="0">
              <a:latin typeface="Arial" pitchFamily="34" charset="0"/>
              <a:cs typeface="Arial" pitchFamily="34" charset="0"/>
            </a:endParaRPr>
          </a:p>
        </p:txBody>
      </p:sp>
      <p:sp>
        <p:nvSpPr>
          <p:cNvPr id="10" name="Rectangle 209"/>
          <p:cNvSpPr>
            <a:spLocks noChangeArrowheads="1"/>
          </p:cNvSpPr>
          <p:nvPr/>
        </p:nvSpPr>
        <p:spPr bwMode="auto">
          <a:xfrm>
            <a:off x="8227488" y="60947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11" name="Rectangle 210"/>
          <p:cNvSpPr>
            <a:spLocks noChangeArrowheads="1"/>
          </p:cNvSpPr>
          <p:nvPr/>
        </p:nvSpPr>
        <p:spPr bwMode="auto">
          <a:xfrm>
            <a:off x="7953334" y="60947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a:t>
            </a:r>
            <a:endParaRPr lang="en-US" sz="1400" dirty="0">
              <a:latin typeface="Arial" pitchFamily="34" charset="0"/>
              <a:cs typeface="Arial" pitchFamily="34" charset="0"/>
            </a:endParaRPr>
          </a:p>
        </p:txBody>
      </p:sp>
      <p:sp>
        <p:nvSpPr>
          <p:cNvPr id="12" name="Rectangle 211"/>
          <p:cNvSpPr>
            <a:spLocks noChangeArrowheads="1"/>
          </p:cNvSpPr>
          <p:nvPr/>
        </p:nvSpPr>
        <p:spPr bwMode="auto">
          <a:xfrm>
            <a:off x="8497147" y="60947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a:t>
            </a:r>
            <a:endParaRPr lang="en-US" sz="1400" dirty="0">
              <a:latin typeface="Arial" pitchFamily="34" charset="0"/>
              <a:cs typeface="Arial" pitchFamily="34" charset="0"/>
            </a:endParaRPr>
          </a:p>
        </p:txBody>
      </p:sp>
      <p:sp>
        <p:nvSpPr>
          <p:cNvPr id="13" name="Rectangle 212"/>
          <p:cNvSpPr>
            <a:spLocks noChangeArrowheads="1"/>
          </p:cNvSpPr>
          <p:nvPr/>
        </p:nvSpPr>
        <p:spPr bwMode="auto">
          <a:xfrm>
            <a:off x="8771301" y="60947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a:t>
            </a:r>
            <a:endParaRPr lang="en-US" sz="1400" dirty="0">
              <a:latin typeface="Arial" pitchFamily="34" charset="0"/>
              <a:cs typeface="Arial" pitchFamily="34" charset="0"/>
            </a:endParaRPr>
          </a:p>
        </p:txBody>
      </p:sp>
      <p:sp>
        <p:nvSpPr>
          <p:cNvPr id="14" name="Rectangle 213"/>
          <p:cNvSpPr>
            <a:spLocks noChangeArrowheads="1"/>
          </p:cNvSpPr>
          <p:nvPr/>
        </p:nvSpPr>
        <p:spPr bwMode="auto">
          <a:xfrm>
            <a:off x="9045454" y="60947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a:t>
            </a:r>
            <a:endParaRPr lang="en-US" sz="1400" dirty="0">
              <a:latin typeface="Arial" pitchFamily="34" charset="0"/>
              <a:cs typeface="Arial" pitchFamily="34" charset="0"/>
            </a:endParaRPr>
          </a:p>
        </p:txBody>
      </p:sp>
      <p:sp>
        <p:nvSpPr>
          <p:cNvPr id="15" name="Rectangle 214"/>
          <p:cNvSpPr>
            <a:spLocks noChangeArrowheads="1"/>
          </p:cNvSpPr>
          <p:nvPr/>
        </p:nvSpPr>
        <p:spPr bwMode="auto">
          <a:xfrm>
            <a:off x="9315114" y="60947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6</a:t>
            </a:r>
            <a:endParaRPr lang="en-US" sz="1400" dirty="0">
              <a:latin typeface="Arial" pitchFamily="34" charset="0"/>
              <a:cs typeface="Arial" pitchFamily="34" charset="0"/>
            </a:endParaRPr>
          </a:p>
        </p:txBody>
      </p:sp>
      <p:sp>
        <p:nvSpPr>
          <p:cNvPr id="16" name="Rectangle 215"/>
          <p:cNvSpPr>
            <a:spLocks noChangeArrowheads="1"/>
          </p:cNvSpPr>
          <p:nvPr/>
        </p:nvSpPr>
        <p:spPr bwMode="auto">
          <a:xfrm>
            <a:off x="9589267" y="60947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7</a:t>
            </a:r>
            <a:endParaRPr lang="en-US" sz="1400" dirty="0">
              <a:latin typeface="Arial" pitchFamily="34" charset="0"/>
              <a:cs typeface="Arial" pitchFamily="34" charset="0"/>
            </a:endParaRPr>
          </a:p>
        </p:txBody>
      </p:sp>
      <p:sp>
        <p:nvSpPr>
          <p:cNvPr id="17" name="Rectangle 216"/>
          <p:cNvSpPr>
            <a:spLocks noChangeArrowheads="1"/>
          </p:cNvSpPr>
          <p:nvPr/>
        </p:nvSpPr>
        <p:spPr bwMode="auto">
          <a:xfrm>
            <a:off x="9863421" y="60947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a:t>
            </a:r>
            <a:endParaRPr lang="en-US" sz="1400" dirty="0">
              <a:latin typeface="Arial" pitchFamily="34" charset="0"/>
              <a:cs typeface="Arial" pitchFamily="34" charset="0"/>
            </a:endParaRPr>
          </a:p>
        </p:txBody>
      </p:sp>
      <p:sp>
        <p:nvSpPr>
          <p:cNvPr id="18" name="Rectangle 217"/>
          <p:cNvSpPr>
            <a:spLocks noChangeArrowheads="1"/>
          </p:cNvSpPr>
          <p:nvPr/>
        </p:nvSpPr>
        <p:spPr bwMode="auto">
          <a:xfrm>
            <a:off x="10133080" y="60947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9</a:t>
            </a:r>
            <a:endParaRPr lang="en-US" sz="1400" dirty="0">
              <a:latin typeface="Arial" pitchFamily="34" charset="0"/>
              <a:cs typeface="Arial" pitchFamily="34" charset="0"/>
            </a:endParaRPr>
          </a:p>
        </p:txBody>
      </p:sp>
      <p:sp>
        <p:nvSpPr>
          <p:cNvPr id="19" name="Rectangle 218"/>
          <p:cNvSpPr>
            <a:spLocks noChangeArrowheads="1"/>
          </p:cNvSpPr>
          <p:nvPr/>
        </p:nvSpPr>
        <p:spPr bwMode="auto">
          <a:xfrm>
            <a:off x="10371279" y="6094763"/>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a:t>
            </a:r>
            <a:endParaRPr lang="en-US" sz="1400" dirty="0">
              <a:latin typeface="Arial" pitchFamily="34" charset="0"/>
              <a:cs typeface="Arial" pitchFamily="34" charset="0"/>
            </a:endParaRPr>
          </a:p>
        </p:txBody>
      </p:sp>
      <p:sp>
        <p:nvSpPr>
          <p:cNvPr id="20" name="Rectangle 219"/>
          <p:cNvSpPr>
            <a:spLocks noChangeArrowheads="1"/>
          </p:cNvSpPr>
          <p:nvPr/>
        </p:nvSpPr>
        <p:spPr bwMode="auto">
          <a:xfrm>
            <a:off x="9802866" y="6315693"/>
            <a:ext cx="7245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Quantity</a:t>
            </a:r>
            <a:endParaRPr lang="en-US" sz="1400" dirty="0">
              <a:latin typeface="Arial" pitchFamily="34" charset="0"/>
              <a:cs typeface="Arial" pitchFamily="34" charset="0"/>
            </a:endParaRPr>
          </a:p>
        </p:txBody>
      </p:sp>
      <p:sp>
        <p:nvSpPr>
          <p:cNvPr id="21" name="Rectangle 220"/>
          <p:cNvSpPr>
            <a:spLocks noChangeArrowheads="1"/>
          </p:cNvSpPr>
          <p:nvPr/>
        </p:nvSpPr>
        <p:spPr bwMode="auto">
          <a:xfrm>
            <a:off x="6739462" y="6324600"/>
            <a:ext cx="7281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Quantity</a:t>
            </a:r>
            <a:endParaRPr lang="en-US" sz="1400" dirty="0">
              <a:latin typeface="Arial" pitchFamily="34" charset="0"/>
              <a:cs typeface="Arial" pitchFamily="34" charset="0"/>
            </a:endParaRPr>
          </a:p>
        </p:txBody>
      </p:sp>
      <p:grpSp>
        <p:nvGrpSpPr>
          <p:cNvPr id="6" name="Group 5"/>
          <p:cNvGrpSpPr/>
          <p:nvPr/>
        </p:nvGrpSpPr>
        <p:grpSpPr>
          <a:xfrm>
            <a:off x="4343400" y="2362201"/>
            <a:ext cx="3063727" cy="3923961"/>
            <a:chOff x="2772064" y="2216437"/>
            <a:chExt cx="2882944" cy="3329827"/>
          </a:xfrm>
        </p:grpSpPr>
        <p:sp>
          <p:nvSpPr>
            <p:cNvPr id="157" name="Line 87"/>
            <p:cNvSpPr>
              <a:spLocks noChangeShapeType="1"/>
            </p:cNvSpPr>
            <p:nvPr/>
          </p:nvSpPr>
          <p:spPr bwMode="auto">
            <a:xfrm flipV="1">
              <a:off x="3053838" y="2261012"/>
              <a:ext cx="0" cy="3064823"/>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59" name="Line 89"/>
            <p:cNvSpPr>
              <a:spLocks noChangeShapeType="1"/>
            </p:cNvSpPr>
            <p:nvPr/>
          </p:nvSpPr>
          <p:spPr bwMode="auto">
            <a:xfrm>
              <a:off x="3053838" y="2651166"/>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0" name="Line 90"/>
            <p:cNvSpPr>
              <a:spLocks noChangeShapeType="1"/>
            </p:cNvSpPr>
            <p:nvPr/>
          </p:nvSpPr>
          <p:spPr bwMode="auto">
            <a:xfrm>
              <a:off x="3053838" y="2923804"/>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1" name="Line 91"/>
            <p:cNvSpPr>
              <a:spLocks noChangeShapeType="1"/>
            </p:cNvSpPr>
            <p:nvPr/>
          </p:nvSpPr>
          <p:spPr bwMode="auto">
            <a:xfrm>
              <a:off x="3053838" y="3201142"/>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2" name="Line 92"/>
            <p:cNvSpPr>
              <a:spLocks noChangeShapeType="1"/>
            </p:cNvSpPr>
            <p:nvPr/>
          </p:nvSpPr>
          <p:spPr bwMode="auto">
            <a:xfrm>
              <a:off x="3053838" y="3478480"/>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3" name="Line 93"/>
            <p:cNvSpPr>
              <a:spLocks noChangeShapeType="1"/>
            </p:cNvSpPr>
            <p:nvPr/>
          </p:nvSpPr>
          <p:spPr bwMode="auto">
            <a:xfrm>
              <a:off x="3053838" y="3751118"/>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4" name="Line 94"/>
            <p:cNvSpPr>
              <a:spLocks noChangeShapeType="1"/>
            </p:cNvSpPr>
            <p:nvPr/>
          </p:nvSpPr>
          <p:spPr bwMode="auto">
            <a:xfrm>
              <a:off x="3053838" y="4028456"/>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5" name="Line 95"/>
            <p:cNvSpPr>
              <a:spLocks noChangeShapeType="1"/>
            </p:cNvSpPr>
            <p:nvPr/>
          </p:nvSpPr>
          <p:spPr bwMode="auto">
            <a:xfrm>
              <a:off x="3053838" y="4305795"/>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6" name="Line 96"/>
            <p:cNvSpPr>
              <a:spLocks noChangeShapeType="1"/>
            </p:cNvSpPr>
            <p:nvPr/>
          </p:nvSpPr>
          <p:spPr bwMode="auto">
            <a:xfrm>
              <a:off x="3053838" y="4578432"/>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7" name="Line 97"/>
            <p:cNvSpPr>
              <a:spLocks noChangeShapeType="1"/>
            </p:cNvSpPr>
            <p:nvPr/>
          </p:nvSpPr>
          <p:spPr bwMode="auto">
            <a:xfrm>
              <a:off x="3053838" y="4855771"/>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8" name="Line 98"/>
            <p:cNvSpPr>
              <a:spLocks noChangeShapeType="1"/>
            </p:cNvSpPr>
            <p:nvPr/>
          </p:nvSpPr>
          <p:spPr bwMode="auto">
            <a:xfrm>
              <a:off x="3053838" y="5133109"/>
              <a:ext cx="49776"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69" name="Line 99"/>
            <p:cNvSpPr>
              <a:spLocks noChangeShapeType="1"/>
            </p:cNvSpPr>
            <p:nvPr/>
          </p:nvSpPr>
          <p:spPr bwMode="auto">
            <a:xfrm>
              <a:off x="3057986" y="5325836"/>
              <a:ext cx="4148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0" name="Line 100"/>
            <p:cNvSpPr>
              <a:spLocks noChangeShapeType="1"/>
            </p:cNvSpPr>
            <p:nvPr/>
          </p:nvSpPr>
          <p:spPr bwMode="auto">
            <a:xfrm>
              <a:off x="3053838" y="5325836"/>
              <a:ext cx="2571750" cy="0"/>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1" name="Line 101"/>
            <p:cNvSpPr>
              <a:spLocks noChangeShapeType="1"/>
            </p:cNvSpPr>
            <p:nvPr/>
          </p:nvSpPr>
          <p:spPr bwMode="auto">
            <a:xfrm>
              <a:off x="5526036"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2" name="Line 102"/>
            <p:cNvSpPr>
              <a:spLocks noChangeShapeType="1"/>
            </p:cNvSpPr>
            <p:nvPr/>
          </p:nvSpPr>
          <p:spPr bwMode="auto">
            <a:xfrm>
              <a:off x="5277157"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3" name="Line 103"/>
            <p:cNvSpPr>
              <a:spLocks noChangeShapeType="1"/>
            </p:cNvSpPr>
            <p:nvPr/>
          </p:nvSpPr>
          <p:spPr bwMode="auto">
            <a:xfrm>
              <a:off x="5032426"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4" name="Line 104"/>
            <p:cNvSpPr>
              <a:spLocks noChangeShapeType="1"/>
            </p:cNvSpPr>
            <p:nvPr/>
          </p:nvSpPr>
          <p:spPr bwMode="auto">
            <a:xfrm>
              <a:off x="4783547"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5" name="Line 105"/>
            <p:cNvSpPr>
              <a:spLocks noChangeShapeType="1"/>
            </p:cNvSpPr>
            <p:nvPr/>
          </p:nvSpPr>
          <p:spPr bwMode="auto">
            <a:xfrm>
              <a:off x="4538816"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6" name="Line 106"/>
            <p:cNvSpPr>
              <a:spLocks noChangeShapeType="1"/>
            </p:cNvSpPr>
            <p:nvPr/>
          </p:nvSpPr>
          <p:spPr bwMode="auto">
            <a:xfrm>
              <a:off x="4289937"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7" name="Line 107"/>
            <p:cNvSpPr>
              <a:spLocks noChangeShapeType="1"/>
            </p:cNvSpPr>
            <p:nvPr/>
          </p:nvSpPr>
          <p:spPr bwMode="auto">
            <a:xfrm>
              <a:off x="4045206"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8" name="Line 108"/>
            <p:cNvSpPr>
              <a:spLocks noChangeShapeType="1"/>
            </p:cNvSpPr>
            <p:nvPr/>
          </p:nvSpPr>
          <p:spPr bwMode="auto">
            <a:xfrm>
              <a:off x="3796327"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79" name="Line 109"/>
            <p:cNvSpPr>
              <a:spLocks noChangeShapeType="1"/>
            </p:cNvSpPr>
            <p:nvPr/>
          </p:nvSpPr>
          <p:spPr bwMode="auto">
            <a:xfrm>
              <a:off x="3551596"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0" name="Line 110"/>
            <p:cNvSpPr>
              <a:spLocks noChangeShapeType="1"/>
            </p:cNvSpPr>
            <p:nvPr/>
          </p:nvSpPr>
          <p:spPr bwMode="auto">
            <a:xfrm>
              <a:off x="3302717" y="5274128"/>
              <a:ext cx="0" cy="56408"/>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1" name="Line 111"/>
            <p:cNvSpPr>
              <a:spLocks noChangeShapeType="1"/>
            </p:cNvSpPr>
            <p:nvPr/>
          </p:nvSpPr>
          <p:spPr bwMode="auto">
            <a:xfrm>
              <a:off x="3053838" y="5278829"/>
              <a:ext cx="0" cy="51707"/>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2" name="Freeform 112"/>
            <p:cNvSpPr>
              <a:spLocks/>
            </p:cNvSpPr>
            <p:nvPr/>
          </p:nvSpPr>
          <p:spPr bwMode="auto">
            <a:xfrm>
              <a:off x="4468301" y="3657105"/>
              <a:ext cx="103700" cy="112816"/>
            </a:xfrm>
            <a:custGeom>
              <a:avLst/>
              <a:gdLst>
                <a:gd name="T0" fmla="*/ 0 w 50"/>
                <a:gd name="T1" fmla="*/ 48 h 48"/>
                <a:gd name="T2" fmla="*/ 50 w 50"/>
                <a:gd name="T3" fmla="*/ 30 h 48"/>
                <a:gd name="T4" fmla="*/ 50 w 50"/>
                <a:gd name="T5" fmla="*/ 30 h 48"/>
                <a:gd name="T6" fmla="*/ 48 w 50"/>
                <a:gd name="T7" fmla="*/ 28 h 48"/>
                <a:gd name="T8" fmla="*/ 40 w 50"/>
                <a:gd name="T9" fmla="*/ 24 h 48"/>
                <a:gd name="T10" fmla="*/ 36 w 50"/>
                <a:gd name="T11" fmla="*/ 20 h 48"/>
                <a:gd name="T12" fmla="*/ 32 w 50"/>
                <a:gd name="T13" fmla="*/ 14 h 48"/>
                <a:gd name="T14" fmla="*/ 28 w 50"/>
                <a:gd name="T15" fmla="*/ 8 h 48"/>
                <a:gd name="T16" fmla="*/ 28 w 50"/>
                <a:gd name="T17" fmla="*/ 0 h 48"/>
                <a:gd name="T18" fmla="*/ 0 w 50"/>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8">
                  <a:moveTo>
                    <a:pt x="0" y="48"/>
                  </a:moveTo>
                  <a:lnTo>
                    <a:pt x="50" y="30"/>
                  </a:lnTo>
                  <a:lnTo>
                    <a:pt x="50" y="30"/>
                  </a:lnTo>
                  <a:lnTo>
                    <a:pt x="48" y="28"/>
                  </a:lnTo>
                  <a:lnTo>
                    <a:pt x="40" y="24"/>
                  </a:lnTo>
                  <a:lnTo>
                    <a:pt x="36" y="20"/>
                  </a:lnTo>
                  <a:lnTo>
                    <a:pt x="32" y="14"/>
                  </a:lnTo>
                  <a:lnTo>
                    <a:pt x="28" y="8"/>
                  </a:lnTo>
                  <a:lnTo>
                    <a:pt x="28"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3" name="Freeform 113"/>
            <p:cNvSpPr>
              <a:spLocks/>
            </p:cNvSpPr>
            <p:nvPr/>
          </p:nvSpPr>
          <p:spPr bwMode="auto">
            <a:xfrm>
              <a:off x="4468301" y="3657105"/>
              <a:ext cx="103700" cy="112816"/>
            </a:xfrm>
            <a:custGeom>
              <a:avLst/>
              <a:gdLst>
                <a:gd name="T0" fmla="*/ 0 w 50"/>
                <a:gd name="T1" fmla="*/ 48 h 48"/>
                <a:gd name="T2" fmla="*/ 50 w 50"/>
                <a:gd name="T3" fmla="*/ 30 h 48"/>
                <a:gd name="T4" fmla="*/ 50 w 50"/>
                <a:gd name="T5" fmla="*/ 30 h 48"/>
                <a:gd name="T6" fmla="*/ 48 w 50"/>
                <a:gd name="T7" fmla="*/ 28 h 48"/>
                <a:gd name="T8" fmla="*/ 40 w 50"/>
                <a:gd name="T9" fmla="*/ 24 h 48"/>
                <a:gd name="T10" fmla="*/ 36 w 50"/>
                <a:gd name="T11" fmla="*/ 20 h 48"/>
                <a:gd name="T12" fmla="*/ 32 w 50"/>
                <a:gd name="T13" fmla="*/ 14 h 48"/>
                <a:gd name="T14" fmla="*/ 28 w 50"/>
                <a:gd name="T15" fmla="*/ 8 h 48"/>
                <a:gd name="T16" fmla="*/ 28 w 50"/>
                <a:gd name="T17" fmla="*/ 0 h 48"/>
                <a:gd name="T18" fmla="*/ 0 w 50"/>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8">
                  <a:moveTo>
                    <a:pt x="0" y="48"/>
                  </a:moveTo>
                  <a:lnTo>
                    <a:pt x="50" y="30"/>
                  </a:lnTo>
                  <a:lnTo>
                    <a:pt x="50" y="30"/>
                  </a:lnTo>
                  <a:lnTo>
                    <a:pt x="48" y="28"/>
                  </a:lnTo>
                  <a:lnTo>
                    <a:pt x="40" y="24"/>
                  </a:lnTo>
                  <a:lnTo>
                    <a:pt x="36" y="20"/>
                  </a:lnTo>
                  <a:lnTo>
                    <a:pt x="32" y="14"/>
                  </a:lnTo>
                  <a:lnTo>
                    <a:pt x="28" y="8"/>
                  </a:lnTo>
                  <a:lnTo>
                    <a:pt x="28" y="0"/>
                  </a:lnTo>
                  <a:lnTo>
                    <a:pt x="0" y="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4" name="Line 114"/>
            <p:cNvSpPr>
              <a:spLocks noChangeShapeType="1"/>
            </p:cNvSpPr>
            <p:nvPr/>
          </p:nvSpPr>
          <p:spPr bwMode="auto">
            <a:xfrm flipV="1">
              <a:off x="4505632" y="3187040"/>
              <a:ext cx="597310" cy="545275"/>
            </a:xfrm>
            <a:prstGeom prst="line">
              <a:avLst/>
            </a:prstGeom>
            <a:noFill/>
            <a:ln w="4">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7" name="Line 117"/>
            <p:cNvSpPr>
              <a:spLocks noChangeShapeType="1"/>
            </p:cNvSpPr>
            <p:nvPr/>
          </p:nvSpPr>
          <p:spPr bwMode="auto">
            <a:xfrm>
              <a:off x="3053838" y="2651166"/>
              <a:ext cx="2472198" cy="2679370"/>
            </a:xfrm>
            <a:prstGeom prst="line">
              <a:avLst/>
            </a:prstGeom>
            <a:noFill/>
            <a:ln w="16">
              <a:solidFill>
                <a:srgbClr val="D47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188" name="Freeform 118"/>
            <p:cNvSpPr>
              <a:spLocks/>
            </p:cNvSpPr>
            <p:nvPr/>
          </p:nvSpPr>
          <p:spPr bwMode="auto">
            <a:xfrm>
              <a:off x="3020654" y="2613561"/>
              <a:ext cx="66368" cy="75210"/>
            </a:xfrm>
            <a:custGeom>
              <a:avLst/>
              <a:gdLst>
                <a:gd name="T0" fmla="*/ 32 w 32"/>
                <a:gd name="T1" fmla="*/ 16 h 32"/>
                <a:gd name="T2" fmla="*/ 32 w 32"/>
                <a:gd name="T3" fmla="*/ 16 h 32"/>
                <a:gd name="T4" fmla="*/ 32 w 32"/>
                <a:gd name="T5" fmla="*/ 22 h 32"/>
                <a:gd name="T6" fmla="*/ 28 w 32"/>
                <a:gd name="T7" fmla="*/ 26 h 32"/>
                <a:gd name="T8" fmla="*/ 24 w 32"/>
                <a:gd name="T9" fmla="*/ 30 h 32"/>
                <a:gd name="T10" fmla="*/ 16 w 32"/>
                <a:gd name="T11" fmla="*/ 32 h 32"/>
                <a:gd name="T12" fmla="*/ 16 w 32"/>
                <a:gd name="T13" fmla="*/ 32 h 32"/>
                <a:gd name="T14" fmla="*/ 10 w 32"/>
                <a:gd name="T15" fmla="*/ 30 h 32"/>
                <a:gd name="T16" fmla="*/ 6 w 32"/>
                <a:gd name="T17" fmla="*/ 26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0 h 32"/>
                <a:gd name="T30" fmla="*/ 16 w 32"/>
                <a:gd name="T31" fmla="*/ 0 h 32"/>
                <a:gd name="T32" fmla="*/ 16 w 32"/>
                <a:gd name="T33" fmla="*/ 0 h 32"/>
                <a:gd name="T34" fmla="*/ 24 w 32"/>
                <a:gd name="T35" fmla="*/ 0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6"/>
                  </a:lnTo>
                  <a:lnTo>
                    <a:pt x="24" y="30"/>
                  </a:lnTo>
                  <a:lnTo>
                    <a:pt x="16" y="32"/>
                  </a:lnTo>
                  <a:lnTo>
                    <a:pt x="16" y="32"/>
                  </a:lnTo>
                  <a:lnTo>
                    <a:pt x="10" y="30"/>
                  </a:lnTo>
                  <a:lnTo>
                    <a:pt x="6" y="26"/>
                  </a:lnTo>
                  <a:lnTo>
                    <a:pt x="2" y="22"/>
                  </a:lnTo>
                  <a:lnTo>
                    <a:pt x="0" y="16"/>
                  </a:lnTo>
                  <a:lnTo>
                    <a:pt x="0" y="16"/>
                  </a:lnTo>
                  <a:lnTo>
                    <a:pt x="2" y="10"/>
                  </a:lnTo>
                  <a:lnTo>
                    <a:pt x="6" y="4"/>
                  </a:lnTo>
                  <a:lnTo>
                    <a:pt x="10" y="0"/>
                  </a:lnTo>
                  <a:lnTo>
                    <a:pt x="16" y="0"/>
                  </a:lnTo>
                  <a:lnTo>
                    <a:pt x="16" y="0"/>
                  </a:lnTo>
                  <a:lnTo>
                    <a:pt x="24" y="0"/>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9" name="Freeform 119"/>
            <p:cNvSpPr>
              <a:spLocks/>
            </p:cNvSpPr>
            <p:nvPr/>
          </p:nvSpPr>
          <p:spPr bwMode="auto">
            <a:xfrm>
              <a:off x="5243974" y="5020293"/>
              <a:ext cx="66368" cy="75210"/>
            </a:xfrm>
            <a:custGeom>
              <a:avLst/>
              <a:gdLst>
                <a:gd name="T0" fmla="*/ 32 w 32"/>
                <a:gd name="T1" fmla="*/ 16 h 32"/>
                <a:gd name="T2" fmla="*/ 32 w 32"/>
                <a:gd name="T3" fmla="*/ 16 h 32"/>
                <a:gd name="T4" fmla="*/ 32 w 32"/>
                <a:gd name="T5" fmla="*/ 24 h 32"/>
                <a:gd name="T6" fmla="*/ 28 w 32"/>
                <a:gd name="T7" fmla="*/ 28 h 32"/>
                <a:gd name="T8" fmla="*/ 22 w 32"/>
                <a:gd name="T9" fmla="*/ 32 h 32"/>
                <a:gd name="T10" fmla="*/ 16 w 32"/>
                <a:gd name="T11" fmla="*/ 32 h 32"/>
                <a:gd name="T12" fmla="*/ 16 w 32"/>
                <a:gd name="T13" fmla="*/ 32 h 32"/>
                <a:gd name="T14" fmla="*/ 10 w 32"/>
                <a:gd name="T15" fmla="*/ 32 h 32"/>
                <a:gd name="T16" fmla="*/ 6 w 32"/>
                <a:gd name="T17" fmla="*/ 28 h 32"/>
                <a:gd name="T18" fmla="*/ 2 w 32"/>
                <a:gd name="T19" fmla="*/ 24 h 32"/>
                <a:gd name="T20" fmla="*/ 0 w 32"/>
                <a:gd name="T21" fmla="*/ 16 h 32"/>
                <a:gd name="T22" fmla="*/ 0 w 32"/>
                <a:gd name="T23" fmla="*/ 16 h 32"/>
                <a:gd name="T24" fmla="*/ 2 w 32"/>
                <a:gd name="T25" fmla="*/ 10 h 32"/>
                <a:gd name="T26" fmla="*/ 6 w 32"/>
                <a:gd name="T27" fmla="*/ 6 h 32"/>
                <a:gd name="T28" fmla="*/ 10 w 32"/>
                <a:gd name="T29" fmla="*/ 2 h 32"/>
                <a:gd name="T30" fmla="*/ 16 w 32"/>
                <a:gd name="T31" fmla="*/ 0 h 32"/>
                <a:gd name="T32" fmla="*/ 16 w 32"/>
                <a:gd name="T33" fmla="*/ 0 h 32"/>
                <a:gd name="T34" fmla="*/ 22 w 32"/>
                <a:gd name="T35" fmla="*/ 2 h 32"/>
                <a:gd name="T36" fmla="*/ 28 w 32"/>
                <a:gd name="T37" fmla="*/ 6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4"/>
                  </a:lnTo>
                  <a:lnTo>
                    <a:pt x="28" y="28"/>
                  </a:lnTo>
                  <a:lnTo>
                    <a:pt x="22" y="32"/>
                  </a:lnTo>
                  <a:lnTo>
                    <a:pt x="16" y="32"/>
                  </a:lnTo>
                  <a:lnTo>
                    <a:pt x="16" y="32"/>
                  </a:lnTo>
                  <a:lnTo>
                    <a:pt x="10" y="32"/>
                  </a:lnTo>
                  <a:lnTo>
                    <a:pt x="6" y="28"/>
                  </a:lnTo>
                  <a:lnTo>
                    <a:pt x="2" y="24"/>
                  </a:lnTo>
                  <a:lnTo>
                    <a:pt x="0" y="16"/>
                  </a:lnTo>
                  <a:lnTo>
                    <a:pt x="0" y="16"/>
                  </a:lnTo>
                  <a:lnTo>
                    <a:pt x="2" y="10"/>
                  </a:lnTo>
                  <a:lnTo>
                    <a:pt x="6" y="6"/>
                  </a:lnTo>
                  <a:lnTo>
                    <a:pt x="10" y="2"/>
                  </a:lnTo>
                  <a:lnTo>
                    <a:pt x="16" y="0"/>
                  </a:lnTo>
                  <a:lnTo>
                    <a:pt x="16" y="0"/>
                  </a:lnTo>
                  <a:lnTo>
                    <a:pt x="22" y="2"/>
                  </a:lnTo>
                  <a:lnTo>
                    <a:pt x="28" y="6"/>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0" name="Freeform 120"/>
            <p:cNvSpPr>
              <a:spLocks/>
            </p:cNvSpPr>
            <p:nvPr/>
          </p:nvSpPr>
          <p:spPr bwMode="auto">
            <a:xfrm>
              <a:off x="4999242" y="4757057"/>
              <a:ext cx="66368" cy="75210"/>
            </a:xfrm>
            <a:custGeom>
              <a:avLst/>
              <a:gdLst>
                <a:gd name="T0" fmla="*/ 32 w 32"/>
                <a:gd name="T1" fmla="*/ 16 h 32"/>
                <a:gd name="T2" fmla="*/ 32 w 32"/>
                <a:gd name="T3" fmla="*/ 16 h 32"/>
                <a:gd name="T4" fmla="*/ 30 w 32"/>
                <a:gd name="T5" fmla="*/ 24 h 32"/>
                <a:gd name="T6" fmla="*/ 28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0 w 32"/>
                <a:gd name="T19" fmla="*/ 24 h 32"/>
                <a:gd name="T20" fmla="*/ 0 w 32"/>
                <a:gd name="T21" fmla="*/ 16 h 32"/>
                <a:gd name="T22" fmla="*/ 0 w 32"/>
                <a:gd name="T23" fmla="*/ 16 h 32"/>
                <a:gd name="T24" fmla="*/ 0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8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4"/>
                  </a:lnTo>
                  <a:lnTo>
                    <a:pt x="28" y="28"/>
                  </a:lnTo>
                  <a:lnTo>
                    <a:pt x="22" y="32"/>
                  </a:lnTo>
                  <a:lnTo>
                    <a:pt x="16" y="32"/>
                  </a:lnTo>
                  <a:lnTo>
                    <a:pt x="16" y="32"/>
                  </a:lnTo>
                  <a:lnTo>
                    <a:pt x="10" y="32"/>
                  </a:lnTo>
                  <a:lnTo>
                    <a:pt x="4" y="28"/>
                  </a:lnTo>
                  <a:lnTo>
                    <a:pt x="0" y="24"/>
                  </a:lnTo>
                  <a:lnTo>
                    <a:pt x="0" y="16"/>
                  </a:lnTo>
                  <a:lnTo>
                    <a:pt x="0" y="16"/>
                  </a:lnTo>
                  <a:lnTo>
                    <a:pt x="0" y="10"/>
                  </a:lnTo>
                  <a:lnTo>
                    <a:pt x="4" y="6"/>
                  </a:lnTo>
                  <a:lnTo>
                    <a:pt x="10" y="2"/>
                  </a:lnTo>
                  <a:lnTo>
                    <a:pt x="16" y="0"/>
                  </a:lnTo>
                  <a:lnTo>
                    <a:pt x="16" y="0"/>
                  </a:lnTo>
                  <a:lnTo>
                    <a:pt x="22" y="2"/>
                  </a:lnTo>
                  <a:lnTo>
                    <a:pt x="28"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1" name="Freeform 121"/>
            <p:cNvSpPr>
              <a:spLocks/>
            </p:cNvSpPr>
            <p:nvPr/>
          </p:nvSpPr>
          <p:spPr bwMode="auto">
            <a:xfrm>
              <a:off x="4750363" y="4493821"/>
              <a:ext cx="66368" cy="75210"/>
            </a:xfrm>
            <a:custGeom>
              <a:avLst/>
              <a:gdLst>
                <a:gd name="T0" fmla="*/ 32 w 32"/>
                <a:gd name="T1" fmla="*/ 16 h 32"/>
                <a:gd name="T2" fmla="*/ 32 w 32"/>
                <a:gd name="T3" fmla="*/ 16 h 32"/>
                <a:gd name="T4" fmla="*/ 32 w 32"/>
                <a:gd name="T5" fmla="*/ 22 h 32"/>
                <a:gd name="T6" fmla="*/ 28 w 32"/>
                <a:gd name="T7" fmla="*/ 26 h 32"/>
                <a:gd name="T8" fmla="*/ 22 w 32"/>
                <a:gd name="T9" fmla="*/ 30 h 32"/>
                <a:gd name="T10" fmla="*/ 16 w 32"/>
                <a:gd name="T11" fmla="*/ 32 h 32"/>
                <a:gd name="T12" fmla="*/ 16 w 32"/>
                <a:gd name="T13" fmla="*/ 32 h 32"/>
                <a:gd name="T14" fmla="*/ 10 w 32"/>
                <a:gd name="T15" fmla="*/ 30 h 32"/>
                <a:gd name="T16" fmla="*/ 6 w 32"/>
                <a:gd name="T17" fmla="*/ 26 h 32"/>
                <a:gd name="T18" fmla="*/ 2 w 32"/>
                <a:gd name="T19" fmla="*/ 22 h 32"/>
                <a:gd name="T20" fmla="*/ 0 w 32"/>
                <a:gd name="T21" fmla="*/ 16 h 32"/>
                <a:gd name="T22" fmla="*/ 0 w 32"/>
                <a:gd name="T23" fmla="*/ 16 h 32"/>
                <a:gd name="T24" fmla="*/ 2 w 32"/>
                <a:gd name="T25" fmla="*/ 8 h 32"/>
                <a:gd name="T26" fmla="*/ 6 w 32"/>
                <a:gd name="T27" fmla="*/ 4 h 32"/>
                <a:gd name="T28" fmla="*/ 10 w 32"/>
                <a:gd name="T29" fmla="*/ 0 h 32"/>
                <a:gd name="T30" fmla="*/ 16 w 32"/>
                <a:gd name="T31" fmla="*/ 0 h 32"/>
                <a:gd name="T32" fmla="*/ 16 w 32"/>
                <a:gd name="T33" fmla="*/ 0 h 32"/>
                <a:gd name="T34" fmla="*/ 22 w 32"/>
                <a:gd name="T35" fmla="*/ 0 h 32"/>
                <a:gd name="T36" fmla="*/ 28 w 32"/>
                <a:gd name="T37" fmla="*/ 4 h 32"/>
                <a:gd name="T38" fmla="*/ 32 w 32"/>
                <a:gd name="T39" fmla="*/ 8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6"/>
                  </a:lnTo>
                  <a:lnTo>
                    <a:pt x="22" y="30"/>
                  </a:lnTo>
                  <a:lnTo>
                    <a:pt x="16" y="32"/>
                  </a:lnTo>
                  <a:lnTo>
                    <a:pt x="16" y="32"/>
                  </a:lnTo>
                  <a:lnTo>
                    <a:pt x="10" y="30"/>
                  </a:lnTo>
                  <a:lnTo>
                    <a:pt x="6" y="26"/>
                  </a:lnTo>
                  <a:lnTo>
                    <a:pt x="2" y="22"/>
                  </a:lnTo>
                  <a:lnTo>
                    <a:pt x="0" y="16"/>
                  </a:lnTo>
                  <a:lnTo>
                    <a:pt x="0" y="16"/>
                  </a:lnTo>
                  <a:lnTo>
                    <a:pt x="2" y="8"/>
                  </a:lnTo>
                  <a:lnTo>
                    <a:pt x="6" y="4"/>
                  </a:lnTo>
                  <a:lnTo>
                    <a:pt x="10" y="0"/>
                  </a:lnTo>
                  <a:lnTo>
                    <a:pt x="16" y="0"/>
                  </a:lnTo>
                  <a:lnTo>
                    <a:pt x="16" y="0"/>
                  </a:lnTo>
                  <a:lnTo>
                    <a:pt x="22" y="0"/>
                  </a:lnTo>
                  <a:lnTo>
                    <a:pt x="28" y="4"/>
                  </a:lnTo>
                  <a:lnTo>
                    <a:pt x="32" y="8"/>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2" name="Freeform 122"/>
            <p:cNvSpPr>
              <a:spLocks/>
            </p:cNvSpPr>
            <p:nvPr/>
          </p:nvSpPr>
          <p:spPr bwMode="auto">
            <a:xfrm>
              <a:off x="4505632" y="4221183"/>
              <a:ext cx="66368" cy="75210"/>
            </a:xfrm>
            <a:custGeom>
              <a:avLst/>
              <a:gdLst>
                <a:gd name="T0" fmla="*/ 32 w 32"/>
                <a:gd name="T1" fmla="*/ 16 h 32"/>
                <a:gd name="T2" fmla="*/ 32 w 32"/>
                <a:gd name="T3" fmla="*/ 16 h 32"/>
                <a:gd name="T4" fmla="*/ 30 w 32"/>
                <a:gd name="T5" fmla="*/ 22 h 32"/>
                <a:gd name="T6" fmla="*/ 26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6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2"/>
                  </a:lnTo>
                  <a:lnTo>
                    <a:pt x="16" y="32"/>
                  </a:lnTo>
                  <a:lnTo>
                    <a:pt x="16" y="32"/>
                  </a:lnTo>
                  <a:lnTo>
                    <a:pt x="10" y="32"/>
                  </a:lnTo>
                  <a:lnTo>
                    <a:pt x="4" y="28"/>
                  </a:lnTo>
                  <a:lnTo>
                    <a:pt x="0" y="22"/>
                  </a:lnTo>
                  <a:lnTo>
                    <a:pt x="0" y="16"/>
                  </a:lnTo>
                  <a:lnTo>
                    <a:pt x="0" y="16"/>
                  </a:lnTo>
                  <a:lnTo>
                    <a:pt x="0" y="10"/>
                  </a:lnTo>
                  <a:lnTo>
                    <a:pt x="4" y="6"/>
                  </a:lnTo>
                  <a:lnTo>
                    <a:pt x="10" y="2"/>
                  </a:lnTo>
                  <a:lnTo>
                    <a:pt x="16" y="0"/>
                  </a:lnTo>
                  <a:lnTo>
                    <a:pt x="16" y="0"/>
                  </a:lnTo>
                  <a:lnTo>
                    <a:pt x="22" y="2"/>
                  </a:lnTo>
                  <a:lnTo>
                    <a:pt x="26"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3" name="Freeform 123"/>
            <p:cNvSpPr>
              <a:spLocks/>
            </p:cNvSpPr>
            <p:nvPr/>
          </p:nvSpPr>
          <p:spPr bwMode="auto">
            <a:xfrm>
              <a:off x="4256753" y="3953246"/>
              <a:ext cx="66368" cy="75210"/>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4" name="Freeform 124"/>
            <p:cNvSpPr>
              <a:spLocks/>
            </p:cNvSpPr>
            <p:nvPr/>
          </p:nvSpPr>
          <p:spPr bwMode="auto">
            <a:xfrm>
              <a:off x="4012022" y="3685309"/>
              <a:ext cx="66368" cy="75210"/>
            </a:xfrm>
            <a:custGeom>
              <a:avLst/>
              <a:gdLst>
                <a:gd name="T0" fmla="*/ 32 w 32"/>
                <a:gd name="T1" fmla="*/ 16 h 32"/>
                <a:gd name="T2" fmla="*/ 32 w 32"/>
                <a:gd name="T3" fmla="*/ 16 h 32"/>
                <a:gd name="T4" fmla="*/ 30 w 32"/>
                <a:gd name="T5" fmla="*/ 22 h 32"/>
                <a:gd name="T6" fmla="*/ 26 w 32"/>
                <a:gd name="T7" fmla="*/ 28 h 32"/>
                <a:gd name="T8" fmla="*/ 22 w 32"/>
                <a:gd name="T9" fmla="*/ 30 h 32"/>
                <a:gd name="T10" fmla="*/ 16 w 32"/>
                <a:gd name="T11" fmla="*/ 32 h 32"/>
                <a:gd name="T12" fmla="*/ 16 w 32"/>
                <a:gd name="T13" fmla="*/ 32 h 32"/>
                <a:gd name="T14" fmla="*/ 8 w 32"/>
                <a:gd name="T15" fmla="*/ 30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4 h 32"/>
                <a:gd name="T28" fmla="*/ 8 w 32"/>
                <a:gd name="T29" fmla="*/ 0 h 32"/>
                <a:gd name="T30" fmla="*/ 16 w 32"/>
                <a:gd name="T31" fmla="*/ 0 h 32"/>
                <a:gd name="T32" fmla="*/ 16 w 32"/>
                <a:gd name="T33" fmla="*/ 0 h 32"/>
                <a:gd name="T34" fmla="*/ 22 w 32"/>
                <a:gd name="T35" fmla="*/ 0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0"/>
                  </a:lnTo>
                  <a:lnTo>
                    <a:pt x="16" y="32"/>
                  </a:lnTo>
                  <a:lnTo>
                    <a:pt x="16" y="32"/>
                  </a:lnTo>
                  <a:lnTo>
                    <a:pt x="8" y="30"/>
                  </a:lnTo>
                  <a:lnTo>
                    <a:pt x="4" y="28"/>
                  </a:lnTo>
                  <a:lnTo>
                    <a:pt x="0" y="22"/>
                  </a:lnTo>
                  <a:lnTo>
                    <a:pt x="0" y="16"/>
                  </a:lnTo>
                  <a:lnTo>
                    <a:pt x="0" y="16"/>
                  </a:lnTo>
                  <a:lnTo>
                    <a:pt x="0" y="10"/>
                  </a:lnTo>
                  <a:lnTo>
                    <a:pt x="4" y="4"/>
                  </a:lnTo>
                  <a:lnTo>
                    <a:pt x="8" y="0"/>
                  </a:lnTo>
                  <a:lnTo>
                    <a:pt x="16" y="0"/>
                  </a:lnTo>
                  <a:lnTo>
                    <a:pt x="16" y="0"/>
                  </a:lnTo>
                  <a:lnTo>
                    <a:pt x="22" y="0"/>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5" name="Freeform 125"/>
            <p:cNvSpPr>
              <a:spLocks/>
            </p:cNvSpPr>
            <p:nvPr/>
          </p:nvSpPr>
          <p:spPr bwMode="auto">
            <a:xfrm>
              <a:off x="3763143" y="3417372"/>
              <a:ext cx="66368" cy="75210"/>
            </a:xfrm>
            <a:custGeom>
              <a:avLst/>
              <a:gdLst>
                <a:gd name="T0" fmla="*/ 32 w 32"/>
                <a:gd name="T1" fmla="*/ 16 h 32"/>
                <a:gd name="T2" fmla="*/ 32 w 32"/>
                <a:gd name="T3" fmla="*/ 16 h 32"/>
                <a:gd name="T4" fmla="*/ 30 w 32"/>
                <a:gd name="T5" fmla="*/ 22 h 32"/>
                <a:gd name="T6" fmla="*/ 28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2 w 32"/>
                <a:gd name="T19" fmla="*/ 22 h 32"/>
                <a:gd name="T20" fmla="*/ 0 w 32"/>
                <a:gd name="T21" fmla="*/ 16 h 32"/>
                <a:gd name="T22" fmla="*/ 0 w 32"/>
                <a:gd name="T23" fmla="*/ 16 h 32"/>
                <a:gd name="T24" fmla="*/ 2 w 32"/>
                <a:gd name="T25" fmla="*/ 10 h 32"/>
                <a:gd name="T26" fmla="*/ 4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8" y="28"/>
                  </a:lnTo>
                  <a:lnTo>
                    <a:pt x="22" y="32"/>
                  </a:lnTo>
                  <a:lnTo>
                    <a:pt x="16" y="32"/>
                  </a:lnTo>
                  <a:lnTo>
                    <a:pt x="16" y="32"/>
                  </a:lnTo>
                  <a:lnTo>
                    <a:pt x="10" y="32"/>
                  </a:lnTo>
                  <a:lnTo>
                    <a:pt x="4" y="28"/>
                  </a:lnTo>
                  <a:lnTo>
                    <a:pt x="2" y="22"/>
                  </a:lnTo>
                  <a:lnTo>
                    <a:pt x="0" y="16"/>
                  </a:lnTo>
                  <a:lnTo>
                    <a:pt x="0" y="16"/>
                  </a:lnTo>
                  <a:lnTo>
                    <a:pt x="2" y="10"/>
                  </a:lnTo>
                  <a:lnTo>
                    <a:pt x="4" y="4"/>
                  </a:lnTo>
                  <a:lnTo>
                    <a:pt x="10" y="2"/>
                  </a:lnTo>
                  <a:lnTo>
                    <a:pt x="16" y="0"/>
                  </a:lnTo>
                  <a:lnTo>
                    <a:pt x="16" y="0"/>
                  </a:lnTo>
                  <a:lnTo>
                    <a:pt x="22" y="2"/>
                  </a:lnTo>
                  <a:lnTo>
                    <a:pt x="28"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6" name="Freeform 126"/>
            <p:cNvSpPr>
              <a:spLocks/>
            </p:cNvSpPr>
            <p:nvPr/>
          </p:nvSpPr>
          <p:spPr bwMode="auto">
            <a:xfrm>
              <a:off x="3518412" y="3149435"/>
              <a:ext cx="66368" cy="75210"/>
            </a:xfrm>
            <a:custGeom>
              <a:avLst/>
              <a:gdLst>
                <a:gd name="T0" fmla="*/ 32 w 32"/>
                <a:gd name="T1" fmla="*/ 16 h 32"/>
                <a:gd name="T2" fmla="*/ 32 w 32"/>
                <a:gd name="T3" fmla="*/ 16 h 32"/>
                <a:gd name="T4" fmla="*/ 30 w 32"/>
                <a:gd name="T5" fmla="*/ 22 h 32"/>
                <a:gd name="T6" fmla="*/ 26 w 32"/>
                <a:gd name="T7" fmla="*/ 28 h 32"/>
                <a:gd name="T8" fmla="*/ 22 w 32"/>
                <a:gd name="T9" fmla="*/ 32 h 32"/>
                <a:gd name="T10" fmla="*/ 16 w 32"/>
                <a:gd name="T11" fmla="*/ 32 h 32"/>
                <a:gd name="T12" fmla="*/ 16 w 32"/>
                <a:gd name="T13" fmla="*/ 32 h 32"/>
                <a:gd name="T14" fmla="*/ 8 w 32"/>
                <a:gd name="T15" fmla="*/ 32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6 h 32"/>
                <a:gd name="T28" fmla="*/ 8 w 32"/>
                <a:gd name="T29" fmla="*/ 2 h 32"/>
                <a:gd name="T30" fmla="*/ 16 w 32"/>
                <a:gd name="T31" fmla="*/ 0 h 32"/>
                <a:gd name="T32" fmla="*/ 16 w 32"/>
                <a:gd name="T33" fmla="*/ 0 h 32"/>
                <a:gd name="T34" fmla="*/ 22 w 32"/>
                <a:gd name="T35" fmla="*/ 2 h 32"/>
                <a:gd name="T36" fmla="*/ 26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2"/>
                  </a:lnTo>
                  <a:lnTo>
                    <a:pt x="16" y="32"/>
                  </a:lnTo>
                  <a:lnTo>
                    <a:pt x="16" y="32"/>
                  </a:lnTo>
                  <a:lnTo>
                    <a:pt x="8" y="32"/>
                  </a:lnTo>
                  <a:lnTo>
                    <a:pt x="4" y="28"/>
                  </a:lnTo>
                  <a:lnTo>
                    <a:pt x="0" y="22"/>
                  </a:lnTo>
                  <a:lnTo>
                    <a:pt x="0" y="16"/>
                  </a:lnTo>
                  <a:lnTo>
                    <a:pt x="0" y="16"/>
                  </a:lnTo>
                  <a:lnTo>
                    <a:pt x="0" y="10"/>
                  </a:lnTo>
                  <a:lnTo>
                    <a:pt x="4" y="6"/>
                  </a:lnTo>
                  <a:lnTo>
                    <a:pt x="8" y="2"/>
                  </a:lnTo>
                  <a:lnTo>
                    <a:pt x="16" y="0"/>
                  </a:lnTo>
                  <a:lnTo>
                    <a:pt x="16" y="0"/>
                  </a:lnTo>
                  <a:lnTo>
                    <a:pt x="22" y="2"/>
                  </a:lnTo>
                  <a:lnTo>
                    <a:pt x="26"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7" name="Freeform 127"/>
            <p:cNvSpPr>
              <a:spLocks/>
            </p:cNvSpPr>
            <p:nvPr/>
          </p:nvSpPr>
          <p:spPr bwMode="auto">
            <a:xfrm>
              <a:off x="3269533" y="2881498"/>
              <a:ext cx="66368" cy="75210"/>
            </a:xfrm>
            <a:custGeom>
              <a:avLst/>
              <a:gdLst>
                <a:gd name="T0" fmla="*/ 32 w 32"/>
                <a:gd name="T1" fmla="*/ 16 h 32"/>
                <a:gd name="T2" fmla="*/ 32 w 32"/>
                <a:gd name="T3" fmla="*/ 16 h 32"/>
                <a:gd name="T4" fmla="*/ 30 w 32"/>
                <a:gd name="T5" fmla="*/ 24 h 32"/>
                <a:gd name="T6" fmla="*/ 28 w 32"/>
                <a:gd name="T7" fmla="*/ 28 h 32"/>
                <a:gd name="T8" fmla="*/ 22 w 32"/>
                <a:gd name="T9" fmla="*/ 32 h 32"/>
                <a:gd name="T10" fmla="*/ 16 w 32"/>
                <a:gd name="T11" fmla="*/ 32 h 32"/>
                <a:gd name="T12" fmla="*/ 16 w 32"/>
                <a:gd name="T13" fmla="*/ 32 h 32"/>
                <a:gd name="T14" fmla="*/ 10 w 32"/>
                <a:gd name="T15" fmla="*/ 32 h 32"/>
                <a:gd name="T16" fmla="*/ 4 w 32"/>
                <a:gd name="T17" fmla="*/ 28 h 32"/>
                <a:gd name="T18" fmla="*/ 2 w 32"/>
                <a:gd name="T19" fmla="*/ 24 h 32"/>
                <a:gd name="T20" fmla="*/ 0 w 32"/>
                <a:gd name="T21" fmla="*/ 16 h 32"/>
                <a:gd name="T22" fmla="*/ 0 w 32"/>
                <a:gd name="T23" fmla="*/ 16 h 32"/>
                <a:gd name="T24" fmla="*/ 2 w 32"/>
                <a:gd name="T25" fmla="*/ 10 h 32"/>
                <a:gd name="T26" fmla="*/ 4 w 32"/>
                <a:gd name="T27" fmla="*/ 6 h 32"/>
                <a:gd name="T28" fmla="*/ 10 w 32"/>
                <a:gd name="T29" fmla="*/ 2 h 32"/>
                <a:gd name="T30" fmla="*/ 16 w 32"/>
                <a:gd name="T31" fmla="*/ 0 h 32"/>
                <a:gd name="T32" fmla="*/ 16 w 32"/>
                <a:gd name="T33" fmla="*/ 0 h 32"/>
                <a:gd name="T34" fmla="*/ 22 w 32"/>
                <a:gd name="T35" fmla="*/ 2 h 32"/>
                <a:gd name="T36" fmla="*/ 28 w 32"/>
                <a:gd name="T37" fmla="*/ 6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4"/>
                  </a:lnTo>
                  <a:lnTo>
                    <a:pt x="28" y="28"/>
                  </a:lnTo>
                  <a:lnTo>
                    <a:pt x="22" y="32"/>
                  </a:lnTo>
                  <a:lnTo>
                    <a:pt x="16" y="32"/>
                  </a:lnTo>
                  <a:lnTo>
                    <a:pt x="16" y="32"/>
                  </a:lnTo>
                  <a:lnTo>
                    <a:pt x="10" y="32"/>
                  </a:lnTo>
                  <a:lnTo>
                    <a:pt x="4" y="28"/>
                  </a:lnTo>
                  <a:lnTo>
                    <a:pt x="2" y="24"/>
                  </a:lnTo>
                  <a:lnTo>
                    <a:pt x="0" y="16"/>
                  </a:lnTo>
                  <a:lnTo>
                    <a:pt x="0" y="16"/>
                  </a:lnTo>
                  <a:lnTo>
                    <a:pt x="2" y="10"/>
                  </a:lnTo>
                  <a:lnTo>
                    <a:pt x="4" y="6"/>
                  </a:lnTo>
                  <a:lnTo>
                    <a:pt x="10" y="2"/>
                  </a:lnTo>
                  <a:lnTo>
                    <a:pt x="16" y="0"/>
                  </a:lnTo>
                  <a:lnTo>
                    <a:pt x="16" y="0"/>
                  </a:lnTo>
                  <a:lnTo>
                    <a:pt x="22" y="2"/>
                  </a:lnTo>
                  <a:lnTo>
                    <a:pt x="28" y="6"/>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8" name="Freeform 128"/>
            <p:cNvSpPr>
              <a:spLocks/>
            </p:cNvSpPr>
            <p:nvPr/>
          </p:nvSpPr>
          <p:spPr bwMode="auto">
            <a:xfrm>
              <a:off x="3120206" y="2538351"/>
              <a:ext cx="1256839" cy="1391392"/>
            </a:xfrm>
            <a:custGeom>
              <a:avLst/>
              <a:gdLst>
                <a:gd name="T0" fmla="*/ 0 w 606"/>
                <a:gd name="T1" fmla="*/ 16 h 592"/>
                <a:gd name="T2" fmla="*/ 0 w 606"/>
                <a:gd name="T3" fmla="*/ 16 h 592"/>
                <a:gd name="T4" fmla="*/ 6 w 606"/>
                <a:gd name="T5" fmla="*/ 12 h 592"/>
                <a:gd name="T6" fmla="*/ 14 w 606"/>
                <a:gd name="T7" fmla="*/ 8 h 592"/>
                <a:gd name="T8" fmla="*/ 22 w 606"/>
                <a:gd name="T9" fmla="*/ 4 h 592"/>
                <a:gd name="T10" fmla="*/ 32 w 606"/>
                <a:gd name="T11" fmla="*/ 2 h 592"/>
                <a:gd name="T12" fmla="*/ 52 w 606"/>
                <a:gd name="T13" fmla="*/ 0 h 592"/>
                <a:gd name="T14" fmla="*/ 74 w 606"/>
                <a:gd name="T15" fmla="*/ 4 h 592"/>
                <a:gd name="T16" fmla="*/ 98 w 606"/>
                <a:gd name="T17" fmla="*/ 10 h 592"/>
                <a:gd name="T18" fmla="*/ 122 w 606"/>
                <a:gd name="T19" fmla="*/ 22 h 592"/>
                <a:gd name="T20" fmla="*/ 146 w 606"/>
                <a:gd name="T21" fmla="*/ 36 h 592"/>
                <a:gd name="T22" fmla="*/ 168 w 606"/>
                <a:gd name="T23" fmla="*/ 56 h 592"/>
                <a:gd name="T24" fmla="*/ 252 w 606"/>
                <a:gd name="T25" fmla="*/ 140 h 592"/>
                <a:gd name="T26" fmla="*/ 252 w 606"/>
                <a:gd name="T27" fmla="*/ 140 h 592"/>
                <a:gd name="T28" fmla="*/ 274 w 606"/>
                <a:gd name="T29" fmla="*/ 160 h 592"/>
                <a:gd name="T30" fmla="*/ 298 w 606"/>
                <a:gd name="T31" fmla="*/ 176 h 592"/>
                <a:gd name="T32" fmla="*/ 320 w 606"/>
                <a:gd name="T33" fmla="*/ 188 h 592"/>
                <a:gd name="T34" fmla="*/ 342 w 606"/>
                <a:gd name="T35" fmla="*/ 196 h 592"/>
                <a:gd name="T36" fmla="*/ 364 w 606"/>
                <a:gd name="T37" fmla="*/ 200 h 592"/>
                <a:gd name="T38" fmla="*/ 382 w 606"/>
                <a:gd name="T39" fmla="*/ 200 h 592"/>
                <a:gd name="T40" fmla="*/ 392 w 606"/>
                <a:gd name="T41" fmla="*/ 200 h 592"/>
                <a:gd name="T42" fmla="*/ 400 w 606"/>
                <a:gd name="T43" fmla="*/ 196 h 592"/>
                <a:gd name="T44" fmla="*/ 406 w 606"/>
                <a:gd name="T45" fmla="*/ 192 h 592"/>
                <a:gd name="T46" fmla="*/ 414 w 606"/>
                <a:gd name="T47" fmla="*/ 188 h 592"/>
                <a:gd name="T48" fmla="*/ 414 w 606"/>
                <a:gd name="T49" fmla="*/ 188 h 592"/>
                <a:gd name="T50" fmla="*/ 408 w 606"/>
                <a:gd name="T51" fmla="*/ 194 h 592"/>
                <a:gd name="T52" fmla="*/ 404 w 606"/>
                <a:gd name="T53" fmla="*/ 200 h 592"/>
                <a:gd name="T54" fmla="*/ 400 w 606"/>
                <a:gd name="T55" fmla="*/ 208 h 592"/>
                <a:gd name="T56" fmla="*/ 400 w 606"/>
                <a:gd name="T57" fmla="*/ 218 h 592"/>
                <a:gd name="T58" fmla="*/ 398 w 606"/>
                <a:gd name="T59" fmla="*/ 236 h 592"/>
                <a:gd name="T60" fmla="*/ 404 w 606"/>
                <a:gd name="T61" fmla="*/ 258 h 592"/>
                <a:gd name="T62" fmla="*/ 412 w 606"/>
                <a:gd name="T63" fmla="*/ 280 h 592"/>
                <a:gd name="T64" fmla="*/ 424 w 606"/>
                <a:gd name="T65" fmla="*/ 302 h 592"/>
                <a:gd name="T66" fmla="*/ 440 w 606"/>
                <a:gd name="T67" fmla="*/ 326 h 592"/>
                <a:gd name="T68" fmla="*/ 460 w 606"/>
                <a:gd name="T69" fmla="*/ 348 h 592"/>
                <a:gd name="T70" fmla="*/ 544 w 606"/>
                <a:gd name="T71" fmla="*/ 432 h 592"/>
                <a:gd name="T72" fmla="*/ 544 w 606"/>
                <a:gd name="T73" fmla="*/ 432 h 592"/>
                <a:gd name="T74" fmla="*/ 564 w 606"/>
                <a:gd name="T75" fmla="*/ 454 h 592"/>
                <a:gd name="T76" fmla="*/ 580 w 606"/>
                <a:gd name="T77" fmla="*/ 476 h 592"/>
                <a:gd name="T78" fmla="*/ 592 w 606"/>
                <a:gd name="T79" fmla="*/ 500 h 592"/>
                <a:gd name="T80" fmla="*/ 602 w 606"/>
                <a:gd name="T81" fmla="*/ 522 h 592"/>
                <a:gd name="T82" fmla="*/ 606 w 606"/>
                <a:gd name="T83" fmla="*/ 542 h 592"/>
                <a:gd name="T84" fmla="*/ 606 w 606"/>
                <a:gd name="T85" fmla="*/ 562 h 592"/>
                <a:gd name="T86" fmla="*/ 604 w 606"/>
                <a:gd name="T87" fmla="*/ 570 h 592"/>
                <a:gd name="T88" fmla="*/ 600 w 606"/>
                <a:gd name="T89" fmla="*/ 578 h 592"/>
                <a:gd name="T90" fmla="*/ 596 w 606"/>
                <a:gd name="T91" fmla="*/ 586 h 592"/>
                <a:gd name="T92" fmla="*/ 592 w 606"/>
                <a:gd name="T93" fmla="*/ 592 h 592"/>
                <a:gd name="T94" fmla="*/ 0 w 606"/>
                <a:gd name="T95" fmla="*/ 1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 h="592">
                  <a:moveTo>
                    <a:pt x="0" y="16"/>
                  </a:moveTo>
                  <a:lnTo>
                    <a:pt x="0" y="16"/>
                  </a:lnTo>
                  <a:lnTo>
                    <a:pt x="6" y="12"/>
                  </a:lnTo>
                  <a:lnTo>
                    <a:pt x="14" y="8"/>
                  </a:lnTo>
                  <a:lnTo>
                    <a:pt x="22" y="4"/>
                  </a:lnTo>
                  <a:lnTo>
                    <a:pt x="32" y="2"/>
                  </a:lnTo>
                  <a:lnTo>
                    <a:pt x="52" y="0"/>
                  </a:lnTo>
                  <a:lnTo>
                    <a:pt x="74" y="4"/>
                  </a:lnTo>
                  <a:lnTo>
                    <a:pt x="98" y="10"/>
                  </a:lnTo>
                  <a:lnTo>
                    <a:pt x="122" y="22"/>
                  </a:lnTo>
                  <a:lnTo>
                    <a:pt x="146" y="36"/>
                  </a:lnTo>
                  <a:lnTo>
                    <a:pt x="168" y="56"/>
                  </a:lnTo>
                  <a:lnTo>
                    <a:pt x="252" y="140"/>
                  </a:lnTo>
                  <a:lnTo>
                    <a:pt x="252" y="140"/>
                  </a:lnTo>
                  <a:lnTo>
                    <a:pt x="274" y="160"/>
                  </a:lnTo>
                  <a:lnTo>
                    <a:pt x="298" y="176"/>
                  </a:lnTo>
                  <a:lnTo>
                    <a:pt x="320" y="188"/>
                  </a:lnTo>
                  <a:lnTo>
                    <a:pt x="342" y="196"/>
                  </a:lnTo>
                  <a:lnTo>
                    <a:pt x="364" y="200"/>
                  </a:lnTo>
                  <a:lnTo>
                    <a:pt x="382" y="200"/>
                  </a:lnTo>
                  <a:lnTo>
                    <a:pt x="392" y="200"/>
                  </a:lnTo>
                  <a:lnTo>
                    <a:pt x="400" y="196"/>
                  </a:lnTo>
                  <a:lnTo>
                    <a:pt x="406" y="192"/>
                  </a:lnTo>
                  <a:lnTo>
                    <a:pt x="414" y="188"/>
                  </a:lnTo>
                  <a:lnTo>
                    <a:pt x="414" y="188"/>
                  </a:lnTo>
                  <a:lnTo>
                    <a:pt x="408" y="194"/>
                  </a:lnTo>
                  <a:lnTo>
                    <a:pt x="404" y="200"/>
                  </a:lnTo>
                  <a:lnTo>
                    <a:pt x="400" y="208"/>
                  </a:lnTo>
                  <a:lnTo>
                    <a:pt x="400" y="218"/>
                  </a:lnTo>
                  <a:lnTo>
                    <a:pt x="398" y="236"/>
                  </a:lnTo>
                  <a:lnTo>
                    <a:pt x="404" y="258"/>
                  </a:lnTo>
                  <a:lnTo>
                    <a:pt x="412" y="280"/>
                  </a:lnTo>
                  <a:lnTo>
                    <a:pt x="424" y="302"/>
                  </a:lnTo>
                  <a:lnTo>
                    <a:pt x="440" y="326"/>
                  </a:lnTo>
                  <a:lnTo>
                    <a:pt x="460" y="348"/>
                  </a:lnTo>
                  <a:lnTo>
                    <a:pt x="544" y="432"/>
                  </a:lnTo>
                  <a:lnTo>
                    <a:pt x="544" y="432"/>
                  </a:lnTo>
                  <a:lnTo>
                    <a:pt x="564" y="454"/>
                  </a:lnTo>
                  <a:lnTo>
                    <a:pt x="580" y="476"/>
                  </a:lnTo>
                  <a:lnTo>
                    <a:pt x="592" y="500"/>
                  </a:lnTo>
                  <a:lnTo>
                    <a:pt x="602" y="522"/>
                  </a:lnTo>
                  <a:lnTo>
                    <a:pt x="606" y="542"/>
                  </a:lnTo>
                  <a:lnTo>
                    <a:pt x="606" y="562"/>
                  </a:lnTo>
                  <a:lnTo>
                    <a:pt x="604" y="570"/>
                  </a:lnTo>
                  <a:lnTo>
                    <a:pt x="600" y="578"/>
                  </a:lnTo>
                  <a:lnTo>
                    <a:pt x="596" y="586"/>
                  </a:lnTo>
                  <a:lnTo>
                    <a:pt x="592" y="592"/>
                  </a:lnTo>
                  <a:lnTo>
                    <a:pt x="0" y="16"/>
                  </a:lnTo>
                  <a:close/>
                </a:path>
              </a:pathLst>
            </a:custGeom>
            <a:solidFill>
              <a:srgbClr val="F7D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9" name="Freeform 129"/>
            <p:cNvSpPr>
              <a:spLocks/>
            </p:cNvSpPr>
            <p:nvPr/>
          </p:nvSpPr>
          <p:spPr bwMode="auto">
            <a:xfrm>
              <a:off x="3120206" y="2538351"/>
              <a:ext cx="1256839" cy="1391392"/>
            </a:xfrm>
            <a:custGeom>
              <a:avLst/>
              <a:gdLst>
                <a:gd name="T0" fmla="*/ 0 w 606"/>
                <a:gd name="T1" fmla="*/ 16 h 592"/>
                <a:gd name="T2" fmla="*/ 0 w 606"/>
                <a:gd name="T3" fmla="*/ 16 h 592"/>
                <a:gd name="T4" fmla="*/ 6 w 606"/>
                <a:gd name="T5" fmla="*/ 12 h 592"/>
                <a:gd name="T6" fmla="*/ 14 w 606"/>
                <a:gd name="T7" fmla="*/ 8 h 592"/>
                <a:gd name="T8" fmla="*/ 22 w 606"/>
                <a:gd name="T9" fmla="*/ 4 h 592"/>
                <a:gd name="T10" fmla="*/ 32 w 606"/>
                <a:gd name="T11" fmla="*/ 2 h 592"/>
                <a:gd name="T12" fmla="*/ 52 w 606"/>
                <a:gd name="T13" fmla="*/ 0 h 592"/>
                <a:gd name="T14" fmla="*/ 74 w 606"/>
                <a:gd name="T15" fmla="*/ 4 h 592"/>
                <a:gd name="T16" fmla="*/ 98 w 606"/>
                <a:gd name="T17" fmla="*/ 10 h 592"/>
                <a:gd name="T18" fmla="*/ 122 w 606"/>
                <a:gd name="T19" fmla="*/ 22 h 592"/>
                <a:gd name="T20" fmla="*/ 146 w 606"/>
                <a:gd name="T21" fmla="*/ 36 h 592"/>
                <a:gd name="T22" fmla="*/ 168 w 606"/>
                <a:gd name="T23" fmla="*/ 56 h 592"/>
                <a:gd name="T24" fmla="*/ 252 w 606"/>
                <a:gd name="T25" fmla="*/ 140 h 592"/>
                <a:gd name="T26" fmla="*/ 252 w 606"/>
                <a:gd name="T27" fmla="*/ 140 h 592"/>
                <a:gd name="T28" fmla="*/ 274 w 606"/>
                <a:gd name="T29" fmla="*/ 160 h 592"/>
                <a:gd name="T30" fmla="*/ 298 w 606"/>
                <a:gd name="T31" fmla="*/ 176 h 592"/>
                <a:gd name="T32" fmla="*/ 320 w 606"/>
                <a:gd name="T33" fmla="*/ 188 h 592"/>
                <a:gd name="T34" fmla="*/ 342 w 606"/>
                <a:gd name="T35" fmla="*/ 196 h 592"/>
                <a:gd name="T36" fmla="*/ 364 w 606"/>
                <a:gd name="T37" fmla="*/ 200 h 592"/>
                <a:gd name="T38" fmla="*/ 382 w 606"/>
                <a:gd name="T39" fmla="*/ 200 h 592"/>
                <a:gd name="T40" fmla="*/ 392 w 606"/>
                <a:gd name="T41" fmla="*/ 200 h 592"/>
                <a:gd name="T42" fmla="*/ 400 w 606"/>
                <a:gd name="T43" fmla="*/ 196 h 592"/>
                <a:gd name="T44" fmla="*/ 406 w 606"/>
                <a:gd name="T45" fmla="*/ 192 h 592"/>
                <a:gd name="T46" fmla="*/ 414 w 606"/>
                <a:gd name="T47" fmla="*/ 188 h 592"/>
                <a:gd name="T48" fmla="*/ 414 w 606"/>
                <a:gd name="T49" fmla="*/ 188 h 592"/>
                <a:gd name="T50" fmla="*/ 408 w 606"/>
                <a:gd name="T51" fmla="*/ 194 h 592"/>
                <a:gd name="T52" fmla="*/ 404 w 606"/>
                <a:gd name="T53" fmla="*/ 200 h 592"/>
                <a:gd name="T54" fmla="*/ 400 w 606"/>
                <a:gd name="T55" fmla="*/ 208 h 592"/>
                <a:gd name="T56" fmla="*/ 400 w 606"/>
                <a:gd name="T57" fmla="*/ 218 h 592"/>
                <a:gd name="T58" fmla="*/ 398 w 606"/>
                <a:gd name="T59" fmla="*/ 236 h 592"/>
                <a:gd name="T60" fmla="*/ 404 w 606"/>
                <a:gd name="T61" fmla="*/ 258 h 592"/>
                <a:gd name="T62" fmla="*/ 412 w 606"/>
                <a:gd name="T63" fmla="*/ 280 h 592"/>
                <a:gd name="T64" fmla="*/ 424 w 606"/>
                <a:gd name="T65" fmla="*/ 302 h 592"/>
                <a:gd name="T66" fmla="*/ 440 w 606"/>
                <a:gd name="T67" fmla="*/ 326 h 592"/>
                <a:gd name="T68" fmla="*/ 460 w 606"/>
                <a:gd name="T69" fmla="*/ 348 h 592"/>
                <a:gd name="T70" fmla="*/ 544 w 606"/>
                <a:gd name="T71" fmla="*/ 432 h 592"/>
                <a:gd name="T72" fmla="*/ 544 w 606"/>
                <a:gd name="T73" fmla="*/ 432 h 592"/>
                <a:gd name="T74" fmla="*/ 564 w 606"/>
                <a:gd name="T75" fmla="*/ 454 h 592"/>
                <a:gd name="T76" fmla="*/ 580 w 606"/>
                <a:gd name="T77" fmla="*/ 476 h 592"/>
                <a:gd name="T78" fmla="*/ 592 w 606"/>
                <a:gd name="T79" fmla="*/ 500 h 592"/>
                <a:gd name="T80" fmla="*/ 602 w 606"/>
                <a:gd name="T81" fmla="*/ 522 h 592"/>
                <a:gd name="T82" fmla="*/ 606 w 606"/>
                <a:gd name="T83" fmla="*/ 542 h 592"/>
                <a:gd name="T84" fmla="*/ 606 w 606"/>
                <a:gd name="T85" fmla="*/ 562 h 592"/>
                <a:gd name="T86" fmla="*/ 604 w 606"/>
                <a:gd name="T87" fmla="*/ 570 h 592"/>
                <a:gd name="T88" fmla="*/ 600 w 606"/>
                <a:gd name="T89" fmla="*/ 578 h 592"/>
                <a:gd name="T90" fmla="*/ 596 w 606"/>
                <a:gd name="T91" fmla="*/ 586 h 592"/>
                <a:gd name="T92" fmla="*/ 592 w 606"/>
                <a:gd name="T93" fmla="*/ 592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6" h="592">
                  <a:moveTo>
                    <a:pt x="0" y="16"/>
                  </a:moveTo>
                  <a:lnTo>
                    <a:pt x="0" y="16"/>
                  </a:lnTo>
                  <a:lnTo>
                    <a:pt x="6" y="12"/>
                  </a:lnTo>
                  <a:lnTo>
                    <a:pt x="14" y="8"/>
                  </a:lnTo>
                  <a:lnTo>
                    <a:pt x="22" y="4"/>
                  </a:lnTo>
                  <a:lnTo>
                    <a:pt x="32" y="2"/>
                  </a:lnTo>
                  <a:lnTo>
                    <a:pt x="52" y="0"/>
                  </a:lnTo>
                  <a:lnTo>
                    <a:pt x="74" y="4"/>
                  </a:lnTo>
                  <a:lnTo>
                    <a:pt x="98" y="10"/>
                  </a:lnTo>
                  <a:lnTo>
                    <a:pt x="122" y="22"/>
                  </a:lnTo>
                  <a:lnTo>
                    <a:pt x="146" y="36"/>
                  </a:lnTo>
                  <a:lnTo>
                    <a:pt x="168" y="56"/>
                  </a:lnTo>
                  <a:lnTo>
                    <a:pt x="252" y="140"/>
                  </a:lnTo>
                  <a:lnTo>
                    <a:pt x="252" y="140"/>
                  </a:lnTo>
                  <a:lnTo>
                    <a:pt x="274" y="160"/>
                  </a:lnTo>
                  <a:lnTo>
                    <a:pt x="298" y="176"/>
                  </a:lnTo>
                  <a:lnTo>
                    <a:pt x="320" y="188"/>
                  </a:lnTo>
                  <a:lnTo>
                    <a:pt x="342" y="196"/>
                  </a:lnTo>
                  <a:lnTo>
                    <a:pt x="364" y="200"/>
                  </a:lnTo>
                  <a:lnTo>
                    <a:pt x="382" y="200"/>
                  </a:lnTo>
                  <a:lnTo>
                    <a:pt x="392" y="200"/>
                  </a:lnTo>
                  <a:lnTo>
                    <a:pt x="400" y="196"/>
                  </a:lnTo>
                  <a:lnTo>
                    <a:pt x="406" y="192"/>
                  </a:lnTo>
                  <a:lnTo>
                    <a:pt x="414" y="188"/>
                  </a:lnTo>
                  <a:lnTo>
                    <a:pt x="414" y="188"/>
                  </a:lnTo>
                  <a:lnTo>
                    <a:pt x="408" y="194"/>
                  </a:lnTo>
                  <a:lnTo>
                    <a:pt x="404" y="200"/>
                  </a:lnTo>
                  <a:lnTo>
                    <a:pt x="400" y="208"/>
                  </a:lnTo>
                  <a:lnTo>
                    <a:pt x="400" y="218"/>
                  </a:lnTo>
                  <a:lnTo>
                    <a:pt x="398" y="236"/>
                  </a:lnTo>
                  <a:lnTo>
                    <a:pt x="404" y="258"/>
                  </a:lnTo>
                  <a:lnTo>
                    <a:pt x="412" y="280"/>
                  </a:lnTo>
                  <a:lnTo>
                    <a:pt x="424" y="302"/>
                  </a:lnTo>
                  <a:lnTo>
                    <a:pt x="440" y="326"/>
                  </a:lnTo>
                  <a:lnTo>
                    <a:pt x="460" y="348"/>
                  </a:lnTo>
                  <a:lnTo>
                    <a:pt x="544" y="432"/>
                  </a:lnTo>
                  <a:lnTo>
                    <a:pt x="544" y="432"/>
                  </a:lnTo>
                  <a:lnTo>
                    <a:pt x="564" y="454"/>
                  </a:lnTo>
                  <a:lnTo>
                    <a:pt x="580" y="476"/>
                  </a:lnTo>
                  <a:lnTo>
                    <a:pt x="592" y="500"/>
                  </a:lnTo>
                  <a:lnTo>
                    <a:pt x="602" y="522"/>
                  </a:lnTo>
                  <a:lnTo>
                    <a:pt x="606" y="542"/>
                  </a:lnTo>
                  <a:lnTo>
                    <a:pt x="606" y="562"/>
                  </a:lnTo>
                  <a:lnTo>
                    <a:pt x="604" y="570"/>
                  </a:lnTo>
                  <a:lnTo>
                    <a:pt x="600" y="578"/>
                  </a:lnTo>
                  <a:lnTo>
                    <a:pt x="596" y="586"/>
                  </a:lnTo>
                  <a:lnTo>
                    <a:pt x="592" y="592"/>
                  </a:lnTo>
                </a:path>
              </a:pathLst>
            </a:custGeom>
            <a:noFill/>
            <a:ln w="24">
              <a:solidFill>
                <a:srgbClr val="EDB9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0" name="Freeform 130"/>
            <p:cNvSpPr>
              <a:spLocks/>
            </p:cNvSpPr>
            <p:nvPr/>
          </p:nvSpPr>
          <p:spPr bwMode="auto">
            <a:xfrm>
              <a:off x="4356305" y="3863934"/>
              <a:ext cx="1277579" cy="1396093"/>
            </a:xfrm>
            <a:custGeom>
              <a:avLst/>
              <a:gdLst>
                <a:gd name="T0" fmla="*/ 0 w 616"/>
                <a:gd name="T1" fmla="*/ 24 h 594"/>
                <a:gd name="T2" fmla="*/ 0 w 616"/>
                <a:gd name="T3" fmla="*/ 24 h 594"/>
                <a:gd name="T4" fmla="*/ 12 w 616"/>
                <a:gd name="T5" fmla="*/ 12 h 594"/>
                <a:gd name="T6" fmla="*/ 26 w 616"/>
                <a:gd name="T7" fmla="*/ 6 h 594"/>
                <a:gd name="T8" fmla="*/ 40 w 616"/>
                <a:gd name="T9" fmla="*/ 0 h 594"/>
                <a:gd name="T10" fmla="*/ 56 w 616"/>
                <a:gd name="T11" fmla="*/ 0 h 594"/>
                <a:gd name="T12" fmla="*/ 72 w 616"/>
                <a:gd name="T13" fmla="*/ 2 h 594"/>
                <a:gd name="T14" fmla="*/ 88 w 616"/>
                <a:gd name="T15" fmla="*/ 6 h 594"/>
                <a:gd name="T16" fmla="*/ 104 w 616"/>
                <a:gd name="T17" fmla="*/ 14 h 594"/>
                <a:gd name="T18" fmla="*/ 118 w 616"/>
                <a:gd name="T19" fmla="*/ 26 h 594"/>
                <a:gd name="T20" fmla="*/ 288 w 616"/>
                <a:gd name="T21" fmla="*/ 188 h 594"/>
                <a:gd name="T22" fmla="*/ 288 w 616"/>
                <a:gd name="T23" fmla="*/ 188 h 594"/>
                <a:gd name="T24" fmla="*/ 300 w 616"/>
                <a:gd name="T25" fmla="*/ 198 h 594"/>
                <a:gd name="T26" fmla="*/ 316 w 616"/>
                <a:gd name="T27" fmla="*/ 206 h 594"/>
                <a:gd name="T28" fmla="*/ 332 w 616"/>
                <a:gd name="T29" fmla="*/ 212 h 594"/>
                <a:gd name="T30" fmla="*/ 348 w 616"/>
                <a:gd name="T31" fmla="*/ 214 h 594"/>
                <a:gd name="T32" fmla="*/ 364 w 616"/>
                <a:gd name="T33" fmla="*/ 212 h 594"/>
                <a:gd name="T34" fmla="*/ 378 w 616"/>
                <a:gd name="T35" fmla="*/ 208 h 594"/>
                <a:gd name="T36" fmla="*/ 392 w 616"/>
                <a:gd name="T37" fmla="*/ 200 h 594"/>
                <a:gd name="T38" fmla="*/ 406 w 616"/>
                <a:gd name="T39" fmla="*/ 190 h 594"/>
                <a:gd name="T40" fmla="*/ 406 w 616"/>
                <a:gd name="T41" fmla="*/ 190 h 594"/>
                <a:gd name="T42" fmla="*/ 396 w 616"/>
                <a:gd name="T43" fmla="*/ 202 h 594"/>
                <a:gd name="T44" fmla="*/ 388 w 616"/>
                <a:gd name="T45" fmla="*/ 218 h 594"/>
                <a:gd name="T46" fmla="*/ 384 w 616"/>
                <a:gd name="T47" fmla="*/ 232 h 594"/>
                <a:gd name="T48" fmla="*/ 384 w 616"/>
                <a:gd name="T49" fmla="*/ 248 h 594"/>
                <a:gd name="T50" fmla="*/ 386 w 616"/>
                <a:gd name="T51" fmla="*/ 264 h 594"/>
                <a:gd name="T52" fmla="*/ 392 w 616"/>
                <a:gd name="T53" fmla="*/ 280 h 594"/>
                <a:gd name="T54" fmla="*/ 400 w 616"/>
                <a:gd name="T55" fmla="*/ 294 h 594"/>
                <a:gd name="T56" fmla="*/ 412 w 616"/>
                <a:gd name="T57" fmla="*/ 308 h 594"/>
                <a:gd name="T58" fmla="*/ 588 w 616"/>
                <a:gd name="T59" fmla="*/ 476 h 594"/>
                <a:gd name="T60" fmla="*/ 588 w 616"/>
                <a:gd name="T61" fmla="*/ 476 h 594"/>
                <a:gd name="T62" fmla="*/ 600 w 616"/>
                <a:gd name="T63" fmla="*/ 490 h 594"/>
                <a:gd name="T64" fmla="*/ 608 w 616"/>
                <a:gd name="T65" fmla="*/ 504 h 594"/>
                <a:gd name="T66" fmla="*/ 614 w 616"/>
                <a:gd name="T67" fmla="*/ 520 h 594"/>
                <a:gd name="T68" fmla="*/ 616 w 616"/>
                <a:gd name="T69" fmla="*/ 536 h 594"/>
                <a:gd name="T70" fmla="*/ 616 w 616"/>
                <a:gd name="T71" fmla="*/ 552 h 594"/>
                <a:gd name="T72" fmla="*/ 612 w 616"/>
                <a:gd name="T73" fmla="*/ 566 h 594"/>
                <a:gd name="T74" fmla="*/ 604 w 616"/>
                <a:gd name="T75" fmla="*/ 580 h 594"/>
                <a:gd name="T76" fmla="*/ 596 w 616"/>
                <a:gd name="T77" fmla="*/ 594 h 594"/>
                <a:gd name="T78" fmla="*/ 0 w 616"/>
                <a:gd name="T79" fmla="*/ 2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6" h="594">
                  <a:moveTo>
                    <a:pt x="0" y="24"/>
                  </a:moveTo>
                  <a:lnTo>
                    <a:pt x="0" y="24"/>
                  </a:lnTo>
                  <a:lnTo>
                    <a:pt x="12" y="12"/>
                  </a:lnTo>
                  <a:lnTo>
                    <a:pt x="26" y="6"/>
                  </a:lnTo>
                  <a:lnTo>
                    <a:pt x="40" y="0"/>
                  </a:lnTo>
                  <a:lnTo>
                    <a:pt x="56" y="0"/>
                  </a:lnTo>
                  <a:lnTo>
                    <a:pt x="72" y="2"/>
                  </a:lnTo>
                  <a:lnTo>
                    <a:pt x="88" y="6"/>
                  </a:lnTo>
                  <a:lnTo>
                    <a:pt x="104" y="14"/>
                  </a:lnTo>
                  <a:lnTo>
                    <a:pt x="118" y="26"/>
                  </a:lnTo>
                  <a:lnTo>
                    <a:pt x="288" y="188"/>
                  </a:lnTo>
                  <a:lnTo>
                    <a:pt x="288" y="188"/>
                  </a:lnTo>
                  <a:lnTo>
                    <a:pt x="300" y="198"/>
                  </a:lnTo>
                  <a:lnTo>
                    <a:pt x="316" y="206"/>
                  </a:lnTo>
                  <a:lnTo>
                    <a:pt x="332" y="212"/>
                  </a:lnTo>
                  <a:lnTo>
                    <a:pt x="348" y="214"/>
                  </a:lnTo>
                  <a:lnTo>
                    <a:pt x="364" y="212"/>
                  </a:lnTo>
                  <a:lnTo>
                    <a:pt x="378" y="208"/>
                  </a:lnTo>
                  <a:lnTo>
                    <a:pt x="392" y="200"/>
                  </a:lnTo>
                  <a:lnTo>
                    <a:pt x="406" y="190"/>
                  </a:lnTo>
                  <a:lnTo>
                    <a:pt x="406" y="190"/>
                  </a:lnTo>
                  <a:lnTo>
                    <a:pt x="396" y="202"/>
                  </a:lnTo>
                  <a:lnTo>
                    <a:pt x="388" y="218"/>
                  </a:lnTo>
                  <a:lnTo>
                    <a:pt x="384" y="232"/>
                  </a:lnTo>
                  <a:lnTo>
                    <a:pt x="384" y="248"/>
                  </a:lnTo>
                  <a:lnTo>
                    <a:pt x="386" y="264"/>
                  </a:lnTo>
                  <a:lnTo>
                    <a:pt x="392" y="280"/>
                  </a:lnTo>
                  <a:lnTo>
                    <a:pt x="400" y="294"/>
                  </a:lnTo>
                  <a:lnTo>
                    <a:pt x="412" y="308"/>
                  </a:lnTo>
                  <a:lnTo>
                    <a:pt x="588" y="476"/>
                  </a:lnTo>
                  <a:lnTo>
                    <a:pt x="588" y="476"/>
                  </a:lnTo>
                  <a:lnTo>
                    <a:pt x="600" y="490"/>
                  </a:lnTo>
                  <a:lnTo>
                    <a:pt x="608" y="504"/>
                  </a:lnTo>
                  <a:lnTo>
                    <a:pt x="614" y="520"/>
                  </a:lnTo>
                  <a:lnTo>
                    <a:pt x="616" y="536"/>
                  </a:lnTo>
                  <a:lnTo>
                    <a:pt x="616" y="552"/>
                  </a:lnTo>
                  <a:lnTo>
                    <a:pt x="612" y="566"/>
                  </a:lnTo>
                  <a:lnTo>
                    <a:pt x="604" y="580"/>
                  </a:lnTo>
                  <a:lnTo>
                    <a:pt x="596" y="594"/>
                  </a:lnTo>
                  <a:lnTo>
                    <a:pt x="0" y="24"/>
                  </a:lnTo>
                  <a:close/>
                </a:path>
              </a:pathLst>
            </a:custGeom>
            <a:solidFill>
              <a:srgbClr val="BDD4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1" name="Freeform 131"/>
            <p:cNvSpPr>
              <a:spLocks/>
            </p:cNvSpPr>
            <p:nvPr/>
          </p:nvSpPr>
          <p:spPr bwMode="auto">
            <a:xfrm>
              <a:off x="4356305" y="3863934"/>
              <a:ext cx="1277579" cy="1396093"/>
            </a:xfrm>
            <a:custGeom>
              <a:avLst/>
              <a:gdLst>
                <a:gd name="T0" fmla="*/ 0 w 616"/>
                <a:gd name="T1" fmla="*/ 24 h 594"/>
                <a:gd name="T2" fmla="*/ 0 w 616"/>
                <a:gd name="T3" fmla="*/ 24 h 594"/>
                <a:gd name="T4" fmla="*/ 12 w 616"/>
                <a:gd name="T5" fmla="*/ 12 h 594"/>
                <a:gd name="T6" fmla="*/ 26 w 616"/>
                <a:gd name="T7" fmla="*/ 6 h 594"/>
                <a:gd name="T8" fmla="*/ 40 w 616"/>
                <a:gd name="T9" fmla="*/ 0 h 594"/>
                <a:gd name="T10" fmla="*/ 56 w 616"/>
                <a:gd name="T11" fmla="*/ 0 h 594"/>
                <a:gd name="T12" fmla="*/ 72 w 616"/>
                <a:gd name="T13" fmla="*/ 2 h 594"/>
                <a:gd name="T14" fmla="*/ 88 w 616"/>
                <a:gd name="T15" fmla="*/ 6 h 594"/>
                <a:gd name="T16" fmla="*/ 104 w 616"/>
                <a:gd name="T17" fmla="*/ 14 h 594"/>
                <a:gd name="T18" fmla="*/ 118 w 616"/>
                <a:gd name="T19" fmla="*/ 26 h 594"/>
                <a:gd name="T20" fmla="*/ 288 w 616"/>
                <a:gd name="T21" fmla="*/ 188 h 594"/>
                <a:gd name="T22" fmla="*/ 288 w 616"/>
                <a:gd name="T23" fmla="*/ 188 h 594"/>
                <a:gd name="T24" fmla="*/ 300 w 616"/>
                <a:gd name="T25" fmla="*/ 198 h 594"/>
                <a:gd name="T26" fmla="*/ 316 w 616"/>
                <a:gd name="T27" fmla="*/ 206 h 594"/>
                <a:gd name="T28" fmla="*/ 332 w 616"/>
                <a:gd name="T29" fmla="*/ 212 h 594"/>
                <a:gd name="T30" fmla="*/ 348 w 616"/>
                <a:gd name="T31" fmla="*/ 214 h 594"/>
                <a:gd name="T32" fmla="*/ 364 w 616"/>
                <a:gd name="T33" fmla="*/ 212 h 594"/>
                <a:gd name="T34" fmla="*/ 378 w 616"/>
                <a:gd name="T35" fmla="*/ 208 h 594"/>
                <a:gd name="T36" fmla="*/ 392 w 616"/>
                <a:gd name="T37" fmla="*/ 200 h 594"/>
                <a:gd name="T38" fmla="*/ 406 w 616"/>
                <a:gd name="T39" fmla="*/ 190 h 594"/>
                <a:gd name="T40" fmla="*/ 406 w 616"/>
                <a:gd name="T41" fmla="*/ 190 h 594"/>
                <a:gd name="T42" fmla="*/ 396 w 616"/>
                <a:gd name="T43" fmla="*/ 202 h 594"/>
                <a:gd name="T44" fmla="*/ 388 w 616"/>
                <a:gd name="T45" fmla="*/ 218 h 594"/>
                <a:gd name="T46" fmla="*/ 384 w 616"/>
                <a:gd name="T47" fmla="*/ 232 h 594"/>
                <a:gd name="T48" fmla="*/ 384 w 616"/>
                <a:gd name="T49" fmla="*/ 248 h 594"/>
                <a:gd name="T50" fmla="*/ 386 w 616"/>
                <a:gd name="T51" fmla="*/ 264 h 594"/>
                <a:gd name="T52" fmla="*/ 392 w 616"/>
                <a:gd name="T53" fmla="*/ 280 h 594"/>
                <a:gd name="T54" fmla="*/ 400 w 616"/>
                <a:gd name="T55" fmla="*/ 294 h 594"/>
                <a:gd name="T56" fmla="*/ 412 w 616"/>
                <a:gd name="T57" fmla="*/ 308 h 594"/>
                <a:gd name="T58" fmla="*/ 588 w 616"/>
                <a:gd name="T59" fmla="*/ 476 h 594"/>
                <a:gd name="T60" fmla="*/ 588 w 616"/>
                <a:gd name="T61" fmla="*/ 476 h 594"/>
                <a:gd name="T62" fmla="*/ 600 w 616"/>
                <a:gd name="T63" fmla="*/ 490 h 594"/>
                <a:gd name="T64" fmla="*/ 608 w 616"/>
                <a:gd name="T65" fmla="*/ 504 h 594"/>
                <a:gd name="T66" fmla="*/ 614 w 616"/>
                <a:gd name="T67" fmla="*/ 520 h 594"/>
                <a:gd name="T68" fmla="*/ 616 w 616"/>
                <a:gd name="T69" fmla="*/ 536 h 594"/>
                <a:gd name="T70" fmla="*/ 616 w 616"/>
                <a:gd name="T71" fmla="*/ 552 h 594"/>
                <a:gd name="T72" fmla="*/ 612 w 616"/>
                <a:gd name="T73" fmla="*/ 566 h 594"/>
                <a:gd name="T74" fmla="*/ 604 w 616"/>
                <a:gd name="T75" fmla="*/ 580 h 594"/>
                <a:gd name="T76" fmla="*/ 596 w 616"/>
                <a:gd name="T77"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6" h="594">
                  <a:moveTo>
                    <a:pt x="0" y="24"/>
                  </a:moveTo>
                  <a:lnTo>
                    <a:pt x="0" y="24"/>
                  </a:lnTo>
                  <a:lnTo>
                    <a:pt x="12" y="12"/>
                  </a:lnTo>
                  <a:lnTo>
                    <a:pt x="26" y="6"/>
                  </a:lnTo>
                  <a:lnTo>
                    <a:pt x="40" y="0"/>
                  </a:lnTo>
                  <a:lnTo>
                    <a:pt x="56" y="0"/>
                  </a:lnTo>
                  <a:lnTo>
                    <a:pt x="72" y="2"/>
                  </a:lnTo>
                  <a:lnTo>
                    <a:pt x="88" y="6"/>
                  </a:lnTo>
                  <a:lnTo>
                    <a:pt x="104" y="14"/>
                  </a:lnTo>
                  <a:lnTo>
                    <a:pt x="118" y="26"/>
                  </a:lnTo>
                  <a:lnTo>
                    <a:pt x="288" y="188"/>
                  </a:lnTo>
                  <a:lnTo>
                    <a:pt x="288" y="188"/>
                  </a:lnTo>
                  <a:lnTo>
                    <a:pt x="300" y="198"/>
                  </a:lnTo>
                  <a:lnTo>
                    <a:pt x="316" y="206"/>
                  </a:lnTo>
                  <a:lnTo>
                    <a:pt x="332" y="212"/>
                  </a:lnTo>
                  <a:lnTo>
                    <a:pt x="348" y="214"/>
                  </a:lnTo>
                  <a:lnTo>
                    <a:pt x="364" y="212"/>
                  </a:lnTo>
                  <a:lnTo>
                    <a:pt x="378" y="208"/>
                  </a:lnTo>
                  <a:lnTo>
                    <a:pt x="392" y="200"/>
                  </a:lnTo>
                  <a:lnTo>
                    <a:pt x="406" y="190"/>
                  </a:lnTo>
                  <a:lnTo>
                    <a:pt x="406" y="190"/>
                  </a:lnTo>
                  <a:lnTo>
                    <a:pt x="396" y="202"/>
                  </a:lnTo>
                  <a:lnTo>
                    <a:pt x="388" y="218"/>
                  </a:lnTo>
                  <a:lnTo>
                    <a:pt x="384" y="232"/>
                  </a:lnTo>
                  <a:lnTo>
                    <a:pt x="384" y="248"/>
                  </a:lnTo>
                  <a:lnTo>
                    <a:pt x="386" y="264"/>
                  </a:lnTo>
                  <a:lnTo>
                    <a:pt x="392" y="280"/>
                  </a:lnTo>
                  <a:lnTo>
                    <a:pt x="400" y="294"/>
                  </a:lnTo>
                  <a:lnTo>
                    <a:pt x="412" y="308"/>
                  </a:lnTo>
                  <a:lnTo>
                    <a:pt x="588" y="476"/>
                  </a:lnTo>
                  <a:lnTo>
                    <a:pt x="588" y="476"/>
                  </a:lnTo>
                  <a:lnTo>
                    <a:pt x="600" y="490"/>
                  </a:lnTo>
                  <a:lnTo>
                    <a:pt x="608" y="504"/>
                  </a:lnTo>
                  <a:lnTo>
                    <a:pt x="614" y="520"/>
                  </a:lnTo>
                  <a:lnTo>
                    <a:pt x="616" y="536"/>
                  </a:lnTo>
                  <a:lnTo>
                    <a:pt x="616" y="552"/>
                  </a:lnTo>
                  <a:lnTo>
                    <a:pt x="612" y="566"/>
                  </a:lnTo>
                  <a:lnTo>
                    <a:pt x="604" y="580"/>
                  </a:lnTo>
                  <a:lnTo>
                    <a:pt x="596" y="594"/>
                  </a:lnTo>
                </a:path>
              </a:pathLst>
            </a:custGeom>
            <a:noFill/>
            <a:ln w="24">
              <a:solidFill>
                <a:srgbClr val="0E7D9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202" name="Freeform 132"/>
            <p:cNvSpPr>
              <a:spLocks/>
            </p:cNvSpPr>
            <p:nvPr/>
          </p:nvSpPr>
          <p:spPr bwMode="auto">
            <a:xfrm>
              <a:off x="5497001" y="5292931"/>
              <a:ext cx="66368" cy="75210"/>
            </a:xfrm>
            <a:custGeom>
              <a:avLst/>
              <a:gdLst>
                <a:gd name="T0" fmla="*/ 32 w 32"/>
                <a:gd name="T1" fmla="*/ 16 h 32"/>
                <a:gd name="T2" fmla="*/ 32 w 32"/>
                <a:gd name="T3" fmla="*/ 16 h 32"/>
                <a:gd name="T4" fmla="*/ 30 w 32"/>
                <a:gd name="T5" fmla="*/ 22 h 32"/>
                <a:gd name="T6" fmla="*/ 26 w 32"/>
                <a:gd name="T7" fmla="*/ 28 h 32"/>
                <a:gd name="T8" fmla="*/ 22 w 32"/>
                <a:gd name="T9" fmla="*/ 30 h 32"/>
                <a:gd name="T10" fmla="*/ 16 w 32"/>
                <a:gd name="T11" fmla="*/ 32 h 32"/>
                <a:gd name="T12" fmla="*/ 16 w 32"/>
                <a:gd name="T13" fmla="*/ 32 h 32"/>
                <a:gd name="T14" fmla="*/ 8 w 32"/>
                <a:gd name="T15" fmla="*/ 30 h 32"/>
                <a:gd name="T16" fmla="*/ 4 w 32"/>
                <a:gd name="T17" fmla="*/ 28 h 32"/>
                <a:gd name="T18" fmla="*/ 0 w 32"/>
                <a:gd name="T19" fmla="*/ 22 h 32"/>
                <a:gd name="T20" fmla="*/ 0 w 32"/>
                <a:gd name="T21" fmla="*/ 16 h 32"/>
                <a:gd name="T22" fmla="*/ 0 w 32"/>
                <a:gd name="T23" fmla="*/ 16 h 32"/>
                <a:gd name="T24" fmla="*/ 0 w 32"/>
                <a:gd name="T25" fmla="*/ 10 h 32"/>
                <a:gd name="T26" fmla="*/ 4 w 32"/>
                <a:gd name="T27" fmla="*/ 4 h 32"/>
                <a:gd name="T28" fmla="*/ 8 w 32"/>
                <a:gd name="T29" fmla="*/ 2 h 32"/>
                <a:gd name="T30" fmla="*/ 16 w 32"/>
                <a:gd name="T31" fmla="*/ 0 h 32"/>
                <a:gd name="T32" fmla="*/ 16 w 32"/>
                <a:gd name="T33" fmla="*/ 0 h 32"/>
                <a:gd name="T34" fmla="*/ 22 w 32"/>
                <a:gd name="T35" fmla="*/ 2 h 32"/>
                <a:gd name="T36" fmla="*/ 26 w 32"/>
                <a:gd name="T37" fmla="*/ 4 h 32"/>
                <a:gd name="T38" fmla="*/ 30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0" y="22"/>
                  </a:lnTo>
                  <a:lnTo>
                    <a:pt x="26" y="28"/>
                  </a:lnTo>
                  <a:lnTo>
                    <a:pt x="22" y="30"/>
                  </a:lnTo>
                  <a:lnTo>
                    <a:pt x="16" y="32"/>
                  </a:lnTo>
                  <a:lnTo>
                    <a:pt x="16" y="32"/>
                  </a:lnTo>
                  <a:lnTo>
                    <a:pt x="8" y="30"/>
                  </a:lnTo>
                  <a:lnTo>
                    <a:pt x="4" y="28"/>
                  </a:lnTo>
                  <a:lnTo>
                    <a:pt x="0" y="22"/>
                  </a:lnTo>
                  <a:lnTo>
                    <a:pt x="0" y="16"/>
                  </a:lnTo>
                  <a:lnTo>
                    <a:pt x="0" y="16"/>
                  </a:lnTo>
                  <a:lnTo>
                    <a:pt x="0" y="10"/>
                  </a:lnTo>
                  <a:lnTo>
                    <a:pt x="4" y="4"/>
                  </a:lnTo>
                  <a:lnTo>
                    <a:pt x="8" y="2"/>
                  </a:lnTo>
                  <a:lnTo>
                    <a:pt x="16" y="0"/>
                  </a:lnTo>
                  <a:lnTo>
                    <a:pt x="16" y="0"/>
                  </a:lnTo>
                  <a:lnTo>
                    <a:pt x="22" y="2"/>
                  </a:lnTo>
                  <a:lnTo>
                    <a:pt x="26" y="4"/>
                  </a:lnTo>
                  <a:lnTo>
                    <a:pt x="30"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4" name="Rectangle 223"/>
            <p:cNvSpPr>
              <a:spLocks noChangeArrowheads="1"/>
            </p:cNvSpPr>
            <p:nvPr/>
          </p:nvSpPr>
          <p:spPr bwMode="auto">
            <a:xfrm>
              <a:off x="2941842"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0</a:t>
              </a:r>
              <a:endParaRPr lang="en-US" sz="1400" dirty="0">
                <a:latin typeface="Arial" pitchFamily="34" charset="0"/>
                <a:cs typeface="Arial" pitchFamily="34" charset="0"/>
              </a:endParaRPr>
            </a:p>
          </p:txBody>
        </p:sp>
        <p:sp>
          <p:nvSpPr>
            <p:cNvPr id="23" name="Rectangle 222"/>
            <p:cNvSpPr>
              <a:spLocks noChangeArrowheads="1"/>
            </p:cNvSpPr>
            <p:nvPr/>
          </p:nvSpPr>
          <p:spPr bwMode="auto">
            <a:xfrm>
              <a:off x="2772065" y="2216437"/>
              <a:ext cx="665211" cy="1828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Price ($)</a:t>
              </a:r>
              <a:endParaRPr lang="en-US" sz="1400" dirty="0">
                <a:latin typeface="Arial" pitchFamily="34" charset="0"/>
                <a:cs typeface="Arial" pitchFamily="34" charset="0"/>
              </a:endParaRPr>
            </a:p>
          </p:txBody>
        </p:sp>
        <p:sp>
          <p:nvSpPr>
            <p:cNvPr id="25" name="Rectangle 224"/>
            <p:cNvSpPr>
              <a:spLocks noChangeArrowheads="1"/>
            </p:cNvSpPr>
            <p:nvPr/>
          </p:nvSpPr>
          <p:spPr bwMode="auto">
            <a:xfrm>
              <a:off x="2848264" y="5043797"/>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a:t>
              </a:r>
              <a:endParaRPr lang="en-US" sz="1400" dirty="0">
                <a:latin typeface="Arial" pitchFamily="34" charset="0"/>
                <a:cs typeface="Arial" pitchFamily="34" charset="0"/>
              </a:endParaRPr>
            </a:p>
          </p:txBody>
        </p:sp>
        <p:sp>
          <p:nvSpPr>
            <p:cNvPr id="26" name="Rectangle 225"/>
            <p:cNvSpPr>
              <a:spLocks noChangeArrowheads="1"/>
            </p:cNvSpPr>
            <p:nvPr/>
          </p:nvSpPr>
          <p:spPr bwMode="auto">
            <a:xfrm>
              <a:off x="2772064" y="4766458"/>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a:t>
              </a:r>
              <a:endParaRPr lang="en-US" sz="1400" dirty="0">
                <a:latin typeface="Arial" pitchFamily="34" charset="0"/>
                <a:cs typeface="Arial" pitchFamily="34" charset="0"/>
              </a:endParaRPr>
            </a:p>
          </p:txBody>
        </p:sp>
        <p:sp>
          <p:nvSpPr>
            <p:cNvPr id="27" name="Rectangle 226"/>
            <p:cNvSpPr>
              <a:spLocks noChangeArrowheads="1"/>
            </p:cNvSpPr>
            <p:nvPr/>
          </p:nvSpPr>
          <p:spPr bwMode="auto">
            <a:xfrm>
              <a:off x="2772064" y="4489120"/>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15</a:t>
              </a:r>
              <a:endParaRPr lang="en-US" sz="1400" dirty="0">
                <a:latin typeface="Arial" pitchFamily="34" charset="0"/>
                <a:cs typeface="Arial" pitchFamily="34" charset="0"/>
              </a:endParaRPr>
            </a:p>
          </p:txBody>
        </p:sp>
        <p:sp>
          <p:nvSpPr>
            <p:cNvPr id="28" name="Rectangle 227"/>
            <p:cNvSpPr>
              <a:spLocks noChangeArrowheads="1"/>
            </p:cNvSpPr>
            <p:nvPr/>
          </p:nvSpPr>
          <p:spPr bwMode="auto">
            <a:xfrm>
              <a:off x="2772064" y="4216482"/>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20</a:t>
              </a:r>
              <a:endParaRPr lang="en-US" sz="1400" dirty="0">
                <a:latin typeface="Arial" pitchFamily="34" charset="0"/>
                <a:cs typeface="Arial" pitchFamily="34" charset="0"/>
              </a:endParaRPr>
            </a:p>
          </p:txBody>
        </p:sp>
        <p:sp>
          <p:nvSpPr>
            <p:cNvPr id="29" name="Rectangle 228"/>
            <p:cNvSpPr>
              <a:spLocks noChangeArrowheads="1"/>
            </p:cNvSpPr>
            <p:nvPr/>
          </p:nvSpPr>
          <p:spPr bwMode="auto">
            <a:xfrm>
              <a:off x="2772064" y="3939144"/>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25</a:t>
              </a:r>
              <a:endParaRPr lang="en-US" sz="1400" dirty="0">
                <a:latin typeface="Arial" pitchFamily="34" charset="0"/>
                <a:cs typeface="Arial" pitchFamily="34" charset="0"/>
              </a:endParaRPr>
            </a:p>
          </p:txBody>
        </p:sp>
        <p:sp>
          <p:nvSpPr>
            <p:cNvPr id="30" name="Rectangle 229"/>
            <p:cNvSpPr>
              <a:spLocks noChangeArrowheads="1"/>
            </p:cNvSpPr>
            <p:nvPr/>
          </p:nvSpPr>
          <p:spPr bwMode="auto">
            <a:xfrm>
              <a:off x="2772064" y="3661806"/>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30</a:t>
              </a:r>
              <a:endParaRPr lang="en-US" sz="1400" dirty="0">
                <a:latin typeface="Arial" pitchFamily="34" charset="0"/>
                <a:cs typeface="Arial" pitchFamily="34" charset="0"/>
              </a:endParaRPr>
            </a:p>
          </p:txBody>
        </p:sp>
        <p:sp>
          <p:nvSpPr>
            <p:cNvPr id="31" name="Rectangle 230"/>
            <p:cNvSpPr>
              <a:spLocks noChangeArrowheads="1"/>
            </p:cNvSpPr>
            <p:nvPr/>
          </p:nvSpPr>
          <p:spPr bwMode="auto">
            <a:xfrm>
              <a:off x="2772064" y="3389168"/>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35</a:t>
              </a:r>
              <a:endParaRPr lang="en-US" sz="1400" dirty="0">
                <a:latin typeface="Arial" pitchFamily="34" charset="0"/>
                <a:cs typeface="Arial" pitchFamily="34" charset="0"/>
              </a:endParaRPr>
            </a:p>
          </p:txBody>
        </p:sp>
        <p:sp>
          <p:nvSpPr>
            <p:cNvPr id="32" name="Rectangle 231"/>
            <p:cNvSpPr>
              <a:spLocks noChangeArrowheads="1"/>
            </p:cNvSpPr>
            <p:nvPr/>
          </p:nvSpPr>
          <p:spPr bwMode="auto">
            <a:xfrm>
              <a:off x="2772064" y="3111830"/>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40</a:t>
              </a:r>
              <a:endParaRPr lang="en-US" sz="1400" dirty="0">
                <a:latin typeface="Arial" pitchFamily="34" charset="0"/>
                <a:cs typeface="Arial" pitchFamily="34" charset="0"/>
              </a:endParaRPr>
            </a:p>
          </p:txBody>
        </p:sp>
        <p:sp>
          <p:nvSpPr>
            <p:cNvPr id="33" name="Rectangle 232"/>
            <p:cNvSpPr>
              <a:spLocks noChangeArrowheads="1"/>
            </p:cNvSpPr>
            <p:nvPr/>
          </p:nvSpPr>
          <p:spPr bwMode="auto">
            <a:xfrm>
              <a:off x="2772064" y="2834492"/>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45</a:t>
              </a:r>
              <a:endParaRPr lang="en-US" sz="1400" dirty="0">
                <a:latin typeface="Arial" pitchFamily="34" charset="0"/>
                <a:cs typeface="Arial" pitchFamily="34" charset="0"/>
              </a:endParaRPr>
            </a:p>
          </p:txBody>
        </p:sp>
        <p:sp>
          <p:nvSpPr>
            <p:cNvPr id="34" name="Rectangle 233"/>
            <p:cNvSpPr>
              <a:spLocks noChangeArrowheads="1"/>
            </p:cNvSpPr>
            <p:nvPr/>
          </p:nvSpPr>
          <p:spPr bwMode="auto">
            <a:xfrm>
              <a:off x="2772064" y="2561854"/>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50</a:t>
              </a:r>
              <a:endParaRPr lang="en-US" sz="1400" dirty="0">
                <a:latin typeface="Arial" pitchFamily="34" charset="0"/>
                <a:cs typeface="Arial" pitchFamily="34" charset="0"/>
              </a:endParaRPr>
            </a:p>
          </p:txBody>
        </p:sp>
        <p:sp>
          <p:nvSpPr>
            <p:cNvPr id="36" name="Rectangle 235"/>
            <p:cNvSpPr>
              <a:spLocks noChangeArrowheads="1"/>
            </p:cNvSpPr>
            <p:nvPr/>
          </p:nvSpPr>
          <p:spPr bwMode="auto">
            <a:xfrm>
              <a:off x="3273681"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a:t>
              </a:r>
              <a:endParaRPr lang="en-US" sz="1400" dirty="0">
                <a:latin typeface="Arial" pitchFamily="34" charset="0"/>
                <a:cs typeface="Arial" pitchFamily="34" charset="0"/>
              </a:endParaRPr>
            </a:p>
          </p:txBody>
        </p:sp>
        <p:sp>
          <p:nvSpPr>
            <p:cNvPr id="37" name="Rectangle 236"/>
            <p:cNvSpPr>
              <a:spLocks noChangeArrowheads="1"/>
            </p:cNvSpPr>
            <p:nvPr/>
          </p:nvSpPr>
          <p:spPr bwMode="auto">
            <a:xfrm>
              <a:off x="3522560"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2</a:t>
              </a:r>
              <a:endParaRPr lang="en-US" sz="1400" dirty="0">
                <a:latin typeface="Arial" pitchFamily="34" charset="0"/>
                <a:cs typeface="Arial" pitchFamily="34" charset="0"/>
              </a:endParaRPr>
            </a:p>
          </p:txBody>
        </p:sp>
        <p:sp>
          <p:nvSpPr>
            <p:cNvPr id="38" name="Rectangle 237"/>
            <p:cNvSpPr>
              <a:spLocks noChangeArrowheads="1"/>
            </p:cNvSpPr>
            <p:nvPr/>
          </p:nvSpPr>
          <p:spPr bwMode="auto">
            <a:xfrm>
              <a:off x="3767291"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3</a:t>
              </a:r>
              <a:endParaRPr lang="en-US" sz="1400" dirty="0">
                <a:latin typeface="Arial" pitchFamily="34" charset="0"/>
                <a:cs typeface="Arial" pitchFamily="34" charset="0"/>
              </a:endParaRPr>
            </a:p>
          </p:txBody>
        </p:sp>
        <p:sp>
          <p:nvSpPr>
            <p:cNvPr id="39" name="Rectangle 238"/>
            <p:cNvSpPr>
              <a:spLocks noChangeArrowheads="1"/>
            </p:cNvSpPr>
            <p:nvPr/>
          </p:nvSpPr>
          <p:spPr bwMode="auto">
            <a:xfrm>
              <a:off x="4016170"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4</a:t>
              </a:r>
              <a:endParaRPr lang="en-US" sz="1400" dirty="0">
                <a:latin typeface="Arial" pitchFamily="34" charset="0"/>
                <a:cs typeface="Arial" pitchFamily="34" charset="0"/>
              </a:endParaRPr>
            </a:p>
          </p:txBody>
        </p:sp>
        <p:sp>
          <p:nvSpPr>
            <p:cNvPr id="40" name="Rectangle 239"/>
            <p:cNvSpPr>
              <a:spLocks noChangeArrowheads="1"/>
            </p:cNvSpPr>
            <p:nvPr/>
          </p:nvSpPr>
          <p:spPr bwMode="auto">
            <a:xfrm>
              <a:off x="4265049"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5</a:t>
              </a:r>
              <a:endParaRPr lang="en-US" sz="1400" dirty="0">
                <a:latin typeface="Arial" pitchFamily="34" charset="0"/>
                <a:cs typeface="Arial" pitchFamily="34" charset="0"/>
              </a:endParaRPr>
            </a:p>
          </p:txBody>
        </p:sp>
        <p:sp>
          <p:nvSpPr>
            <p:cNvPr id="41" name="Rectangle 240"/>
            <p:cNvSpPr>
              <a:spLocks noChangeArrowheads="1"/>
            </p:cNvSpPr>
            <p:nvPr/>
          </p:nvSpPr>
          <p:spPr bwMode="auto">
            <a:xfrm>
              <a:off x="4509780"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6</a:t>
              </a:r>
              <a:endParaRPr lang="en-US" sz="1400" dirty="0">
                <a:latin typeface="Arial" pitchFamily="34" charset="0"/>
                <a:cs typeface="Arial" pitchFamily="34" charset="0"/>
              </a:endParaRPr>
            </a:p>
          </p:txBody>
        </p:sp>
        <p:sp>
          <p:nvSpPr>
            <p:cNvPr id="42" name="Rectangle 241"/>
            <p:cNvSpPr>
              <a:spLocks noChangeArrowheads="1"/>
            </p:cNvSpPr>
            <p:nvPr/>
          </p:nvSpPr>
          <p:spPr bwMode="auto">
            <a:xfrm>
              <a:off x="4758659"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7</a:t>
              </a:r>
              <a:endParaRPr lang="en-US" sz="1400" dirty="0">
                <a:latin typeface="Arial" pitchFamily="34" charset="0"/>
                <a:cs typeface="Arial" pitchFamily="34" charset="0"/>
              </a:endParaRPr>
            </a:p>
          </p:txBody>
        </p:sp>
        <p:sp>
          <p:nvSpPr>
            <p:cNvPr id="43" name="Rectangle 242"/>
            <p:cNvSpPr>
              <a:spLocks noChangeArrowheads="1"/>
            </p:cNvSpPr>
            <p:nvPr/>
          </p:nvSpPr>
          <p:spPr bwMode="auto">
            <a:xfrm>
              <a:off x="5003390"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8</a:t>
              </a:r>
              <a:endParaRPr lang="en-US" sz="1400" dirty="0">
                <a:latin typeface="Arial" pitchFamily="34" charset="0"/>
                <a:cs typeface="Arial" pitchFamily="34" charset="0"/>
              </a:endParaRPr>
            </a:p>
          </p:txBody>
        </p:sp>
        <p:sp>
          <p:nvSpPr>
            <p:cNvPr id="44" name="Rectangle 243"/>
            <p:cNvSpPr>
              <a:spLocks noChangeArrowheads="1"/>
            </p:cNvSpPr>
            <p:nvPr/>
          </p:nvSpPr>
          <p:spPr bwMode="auto">
            <a:xfrm>
              <a:off x="5252269" y="5363441"/>
              <a:ext cx="93521"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9</a:t>
              </a:r>
              <a:endParaRPr lang="en-US" sz="1400" dirty="0">
                <a:latin typeface="Arial" pitchFamily="34" charset="0"/>
                <a:cs typeface="Arial" pitchFamily="34" charset="0"/>
              </a:endParaRPr>
            </a:p>
          </p:txBody>
        </p:sp>
        <p:sp>
          <p:nvSpPr>
            <p:cNvPr id="45" name="Rectangle 244"/>
            <p:cNvSpPr>
              <a:spLocks noChangeArrowheads="1"/>
            </p:cNvSpPr>
            <p:nvPr/>
          </p:nvSpPr>
          <p:spPr bwMode="auto">
            <a:xfrm>
              <a:off x="5467965" y="5363441"/>
              <a:ext cx="187043"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10</a:t>
              </a:r>
              <a:endParaRPr lang="en-US" sz="1400" dirty="0">
                <a:latin typeface="Arial" pitchFamily="34" charset="0"/>
                <a:cs typeface="Arial" pitchFamily="34" charset="0"/>
              </a:endParaRPr>
            </a:p>
          </p:txBody>
        </p:sp>
        <p:sp>
          <p:nvSpPr>
            <p:cNvPr id="47" name="Rectangle 246"/>
            <p:cNvSpPr>
              <a:spLocks noChangeArrowheads="1"/>
            </p:cNvSpPr>
            <p:nvPr/>
          </p:nvSpPr>
          <p:spPr bwMode="auto">
            <a:xfrm>
              <a:off x="5185902" y="5114306"/>
              <a:ext cx="122182" cy="1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D</a:t>
              </a:r>
              <a:endParaRPr lang="en-US" sz="1400" dirty="0">
                <a:latin typeface="Arial" pitchFamily="34" charset="0"/>
                <a:cs typeface="Arial" pitchFamily="34" charset="0"/>
              </a:endParaRPr>
            </a:p>
          </p:txBody>
        </p:sp>
        <p:sp>
          <p:nvSpPr>
            <p:cNvPr id="48" name="Freeform 247"/>
            <p:cNvSpPr>
              <a:spLocks noEditPoints="1"/>
            </p:cNvSpPr>
            <p:nvPr/>
          </p:nvSpPr>
          <p:spPr bwMode="auto">
            <a:xfrm>
              <a:off x="4708884" y="3610099"/>
              <a:ext cx="66368" cy="75210"/>
            </a:xfrm>
            <a:custGeom>
              <a:avLst/>
              <a:gdLst>
                <a:gd name="T0" fmla="*/ 10 w 32"/>
                <a:gd name="T1" fmla="*/ 16 h 32"/>
                <a:gd name="T2" fmla="*/ 10 w 32"/>
                <a:gd name="T3" fmla="*/ 16 h 32"/>
                <a:gd name="T4" fmla="*/ 8 w 32"/>
                <a:gd name="T5" fmla="*/ 12 h 32"/>
                <a:gd name="T6" fmla="*/ 8 w 32"/>
                <a:gd name="T7" fmla="*/ 8 h 32"/>
                <a:gd name="T8" fmla="*/ 10 w 32"/>
                <a:gd name="T9" fmla="*/ 6 h 32"/>
                <a:gd name="T10" fmla="*/ 10 w 32"/>
                <a:gd name="T11" fmla="*/ 6 h 32"/>
                <a:gd name="T12" fmla="*/ 12 w 32"/>
                <a:gd name="T13" fmla="*/ 6 h 32"/>
                <a:gd name="T14" fmla="*/ 14 w 32"/>
                <a:gd name="T15" fmla="*/ 6 h 32"/>
                <a:gd name="T16" fmla="*/ 18 w 32"/>
                <a:gd name="T17" fmla="*/ 10 h 32"/>
                <a:gd name="T18" fmla="*/ 10 w 32"/>
                <a:gd name="T19" fmla="*/ 16 h 32"/>
                <a:gd name="T20" fmla="*/ 28 w 32"/>
                <a:gd name="T21" fmla="*/ 10 h 32"/>
                <a:gd name="T22" fmla="*/ 28 w 32"/>
                <a:gd name="T23" fmla="*/ 10 h 32"/>
                <a:gd name="T24" fmla="*/ 24 w 32"/>
                <a:gd name="T25" fmla="*/ 4 h 32"/>
                <a:gd name="T26" fmla="*/ 18 w 32"/>
                <a:gd name="T27" fmla="*/ 0 h 32"/>
                <a:gd name="T28" fmla="*/ 12 w 32"/>
                <a:gd name="T29" fmla="*/ 0 h 32"/>
                <a:gd name="T30" fmla="*/ 6 w 32"/>
                <a:gd name="T31" fmla="*/ 2 h 32"/>
                <a:gd name="T32" fmla="*/ 6 w 32"/>
                <a:gd name="T33" fmla="*/ 2 h 32"/>
                <a:gd name="T34" fmla="*/ 2 w 32"/>
                <a:gd name="T35" fmla="*/ 8 h 32"/>
                <a:gd name="T36" fmla="*/ 0 w 32"/>
                <a:gd name="T37" fmla="*/ 12 h 32"/>
                <a:gd name="T38" fmla="*/ 2 w 32"/>
                <a:gd name="T39" fmla="*/ 18 h 32"/>
                <a:gd name="T40" fmla="*/ 6 w 32"/>
                <a:gd name="T41" fmla="*/ 24 h 32"/>
                <a:gd name="T42" fmla="*/ 6 w 32"/>
                <a:gd name="T43" fmla="*/ 24 h 32"/>
                <a:gd name="T44" fmla="*/ 10 w 32"/>
                <a:gd name="T45" fmla="*/ 28 h 32"/>
                <a:gd name="T46" fmla="*/ 14 w 32"/>
                <a:gd name="T47" fmla="*/ 32 h 32"/>
                <a:gd name="T48" fmla="*/ 20 w 32"/>
                <a:gd name="T49" fmla="*/ 32 h 32"/>
                <a:gd name="T50" fmla="*/ 26 w 32"/>
                <a:gd name="T51" fmla="*/ 30 h 32"/>
                <a:gd name="T52" fmla="*/ 26 w 32"/>
                <a:gd name="T53" fmla="*/ 30 h 32"/>
                <a:gd name="T54" fmla="*/ 30 w 32"/>
                <a:gd name="T55" fmla="*/ 26 h 32"/>
                <a:gd name="T56" fmla="*/ 32 w 32"/>
                <a:gd name="T57" fmla="*/ 22 h 32"/>
                <a:gd name="T58" fmla="*/ 32 w 32"/>
                <a:gd name="T59" fmla="*/ 22 h 32"/>
                <a:gd name="T60" fmla="*/ 32 w 32"/>
                <a:gd name="T61" fmla="*/ 16 h 32"/>
                <a:gd name="T62" fmla="*/ 30 w 32"/>
                <a:gd name="T63" fmla="*/ 12 h 32"/>
                <a:gd name="T64" fmla="*/ 22 w 32"/>
                <a:gd name="T65" fmla="*/ 18 h 32"/>
                <a:gd name="T66" fmla="*/ 22 w 32"/>
                <a:gd name="T67" fmla="*/ 18 h 32"/>
                <a:gd name="T68" fmla="*/ 24 w 32"/>
                <a:gd name="T69" fmla="*/ 22 h 32"/>
                <a:gd name="T70" fmla="*/ 24 w 32"/>
                <a:gd name="T71" fmla="*/ 24 h 32"/>
                <a:gd name="T72" fmla="*/ 22 w 32"/>
                <a:gd name="T73" fmla="*/ 24 h 32"/>
                <a:gd name="T74" fmla="*/ 22 w 32"/>
                <a:gd name="T75" fmla="*/ 24 h 32"/>
                <a:gd name="T76" fmla="*/ 20 w 32"/>
                <a:gd name="T77" fmla="*/ 26 h 32"/>
                <a:gd name="T78" fmla="*/ 18 w 32"/>
                <a:gd name="T79" fmla="*/ 24 h 32"/>
                <a:gd name="T80" fmla="*/ 14 w 32"/>
                <a:gd name="T81" fmla="*/ 20 h 32"/>
                <a:gd name="T82" fmla="*/ 28 w 32"/>
                <a:gd name="T8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 h="32">
                  <a:moveTo>
                    <a:pt x="10" y="16"/>
                  </a:moveTo>
                  <a:lnTo>
                    <a:pt x="10" y="16"/>
                  </a:lnTo>
                  <a:lnTo>
                    <a:pt x="8" y="12"/>
                  </a:lnTo>
                  <a:lnTo>
                    <a:pt x="8" y="8"/>
                  </a:lnTo>
                  <a:lnTo>
                    <a:pt x="10" y="6"/>
                  </a:lnTo>
                  <a:lnTo>
                    <a:pt x="10" y="6"/>
                  </a:lnTo>
                  <a:lnTo>
                    <a:pt x="12" y="6"/>
                  </a:lnTo>
                  <a:lnTo>
                    <a:pt x="14" y="6"/>
                  </a:lnTo>
                  <a:lnTo>
                    <a:pt x="18" y="10"/>
                  </a:lnTo>
                  <a:lnTo>
                    <a:pt x="10" y="16"/>
                  </a:lnTo>
                  <a:close/>
                  <a:moveTo>
                    <a:pt x="28" y="10"/>
                  </a:moveTo>
                  <a:lnTo>
                    <a:pt x="28" y="10"/>
                  </a:lnTo>
                  <a:lnTo>
                    <a:pt x="24" y="4"/>
                  </a:lnTo>
                  <a:lnTo>
                    <a:pt x="18" y="0"/>
                  </a:lnTo>
                  <a:lnTo>
                    <a:pt x="12" y="0"/>
                  </a:lnTo>
                  <a:lnTo>
                    <a:pt x="6" y="2"/>
                  </a:lnTo>
                  <a:lnTo>
                    <a:pt x="6" y="2"/>
                  </a:lnTo>
                  <a:lnTo>
                    <a:pt x="2" y="8"/>
                  </a:lnTo>
                  <a:lnTo>
                    <a:pt x="0" y="12"/>
                  </a:lnTo>
                  <a:lnTo>
                    <a:pt x="2" y="18"/>
                  </a:lnTo>
                  <a:lnTo>
                    <a:pt x="6" y="24"/>
                  </a:lnTo>
                  <a:lnTo>
                    <a:pt x="6" y="24"/>
                  </a:lnTo>
                  <a:lnTo>
                    <a:pt x="10" y="28"/>
                  </a:lnTo>
                  <a:lnTo>
                    <a:pt x="14" y="32"/>
                  </a:lnTo>
                  <a:lnTo>
                    <a:pt x="20" y="32"/>
                  </a:lnTo>
                  <a:lnTo>
                    <a:pt x="26" y="30"/>
                  </a:lnTo>
                  <a:lnTo>
                    <a:pt x="26" y="30"/>
                  </a:lnTo>
                  <a:lnTo>
                    <a:pt x="30" y="26"/>
                  </a:lnTo>
                  <a:lnTo>
                    <a:pt x="32" y="22"/>
                  </a:lnTo>
                  <a:lnTo>
                    <a:pt x="32" y="22"/>
                  </a:lnTo>
                  <a:lnTo>
                    <a:pt x="32" y="16"/>
                  </a:lnTo>
                  <a:lnTo>
                    <a:pt x="30" y="12"/>
                  </a:lnTo>
                  <a:lnTo>
                    <a:pt x="22" y="18"/>
                  </a:lnTo>
                  <a:lnTo>
                    <a:pt x="22" y="18"/>
                  </a:lnTo>
                  <a:lnTo>
                    <a:pt x="24" y="22"/>
                  </a:lnTo>
                  <a:lnTo>
                    <a:pt x="24" y="24"/>
                  </a:lnTo>
                  <a:lnTo>
                    <a:pt x="22" y="24"/>
                  </a:lnTo>
                  <a:lnTo>
                    <a:pt x="22" y="24"/>
                  </a:lnTo>
                  <a:lnTo>
                    <a:pt x="20" y="26"/>
                  </a:lnTo>
                  <a:lnTo>
                    <a:pt x="18" y="24"/>
                  </a:lnTo>
                  <a:lnTo>
                    <a:pt x="14" y="20"/>
                  </a:lnTo>
                  <a:lnTo>
                    <a:pt x="2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49" name="Freeform 248"/>
            <p:cNvSpPr>
              <a:spLocks/>
            </p:cNvSpPr>
            <p:nvPr/>
          </p:nvSpPr>
          <p:spPr bwMode="auto">
            <a:xfrm>
              <a:off x="4737919" y="3548990"/>
              <a:ext cx="74664" cy="98714"/>
            </a:xfrm>
            <a:custGeom>
              <a:avLst/>
              <a:gdLst>
                <a:gd name="T0" fmla="*/ 0 w 36"/>
                <a:gd name="T1" fmla="*/ 6 h 42"/>
                <a:gd name="T2" fmla="*/ 28 w 36"/>
                <a:gd name="T3" fmla="*/ 42 h 42"/>
                <a:gd name="T4" fmla="*/ 36 w 36"/>
                <a:gd name="T5" fmla="*/ 38 h 42"/>
                <a:gd name="T6" fmla="*/ 8 w 36"/>
                <a:gd name="T7" fmla="*/ 0 h 42"/>
                <a:gd name="T8" fmla="*/ 0 w 36"/>
                <a:gd name="T9" fmla="*/ 6 h 42"/>
              </a:gdLst>
              <a:ahLst/>
              <a:cxnLst>
                <a:cxn ang="0">
                  <a:pos x="T0" y="T1"/>
                </a:cxn>
                <a:cxn ang="0">
                  <a:pos x="T2" y="T3"/>
                </a:cxn>
                <a:cxn ang="0">
                  <a:pos x="T4" y="T5"/>
                </a:cxn>
                <a:cxn ang="0">
                  <a:pos x="T6" y="T7"/>
                </a:cxn>
                <a:cxn ang="0">
                  <a:pos x="T8" y="T9"/>
                </a:cxn>
              </a:cxnLst>
              <a:rect l="0" t="0" r="r" b="b"/>
              <a:pathLst>
                <a:path w="36" h="42">
                  <a:moveTo>
                    <a:pt x="0" y="6"/>
                  </a:moveTo>
                  <a:lnTo>
                    <a:pt x="28" y="42"/>
                  </a:lnTo>
                  <a:lnTo>
                    <a:pt x="36" y="38"/>
                  </a:lnTo>
                  <a:lnTo>
                    <a:pt x="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0" name="Freeform 249"/>
            <p:cNvSpPr>
              <a:spLocks noEditPoints="1"/>
            </p:cNvSpPr>
            <p:nvPr/>
          </p:nvSpPr>
          <p:spPr bwMode="auto">
            <a:xfrm>
              <a:off x="4791843" y="3539589"/>
              <a:ext cx="74664" cy="79911"/>
            </a:xfrm>
            <a:custGeom>
              <a:avLst/>
              <a:gdLst>
                <a:gd name="T0" fmla="*/ 20 w 36"/>
                <a:gd name="T1" fmla="*/ 14 h 34"/>
                <a:gd name="T2" fmla="*/ 20 w 36"/>
                <a:gd name="T3" fmla="*/ 14 h 34"/>
                <a:gd name="T4" fmla="*/ 24 w 36"/>
                <a:gd name="T5" fmla="*/ 20 h 34"/>
                <a:gd name="T6" fmla="*/ 24 w 36"/>
                <a:gd name="T7" fmla="*/ 24 h 34"/>
                <a:gd name="T8" fmla="*/ 22 w 36"/>
                <a:gd name="T9" fmla="*/ 26 h 34"/>
                <a:gd name="T10" fmla="*/ 22 w 36"/>
                <a:gd name="T11" fmla="*/ 26 h 34"/>
                <a:gd name="T12" fmla="*/ 18 w 36"/>
                <a:gd name="T13" fmla="*/ 26 h 34"/>
                <a:gd name="T14" fmla="*/ 16 w 36"/>
                <a:gd name="T15" fmla="*/ 24 h 34"/>
                <a:gd name="T16" fmla="*/ 16 w 36"/>
                <a:gd name="T17" fmla="*/ 24 h 34"/>
                <a:gd name="T18" fmla="*/ 14 w 36"/>
                <a:gd name="T19" fmla="*/ 22 h 34"/>
                <a:gd name="T20" fmla="*/ 16 w 36"/>
                <a:gd name="T21" fmla="*/ 18 h 34"/>
                <a:gd name="T22" fmla="*/ 20 w 36"/>
                <a:gd name="T23" fmla="*/ 14 h 34"/>
                <a:gd name="T24" fmla="*/ 20 w 36"/>
                <a:gd name="T25" fmla="*/ 14 h 34"/>
                <a:gd name="T26" fmla="*/ 22 w 36"/>
                <a:gd name="T27" fmla="*/ 4 h 34"/>
                <a:gd name="T28" fmla="*/ 22 w 36"/>
                <a:gd name="T29" fmla="*/ 4 h 34"/>
                <a:gd name="T30" fmla="*/ 20 w 36"/>
                <a:gd name="T31" fmla="*/ 2 h 34"/>
                <a:gd name="T32" fmla="*/ 16 w 36"/>
                <a:gd name="T33" fmla="*/ 0 h 34"/>
                <a:gd name="T34" fmla="*/ 12 w 36"/>
                <a:gd name="T35" fmla="*/ 0 h 34"/>
                <a:gd name="T36" fmla="*/ 6 w 36"/>
                <a:gd name="T37" fmla="*/ 4 h 34"/>
                <a:gd name="T38" fmla="*/ 6 w 36"/>
                <a:gd name="T39" fmla="*/ 4 h 34"/>
                <a:gd name="T40" fmla="*/ 2 w 36"/>
                <a:gd name="T41" fmla="*/ 6 h 34"/>
                <a:gd name="T42" fmla="*/ 0 w 36"/>
                <a:gd name="T43" fmla="*/ 10 h 34"/>
                <a:gd name="T44" fmla="*/ 0 w 36"/>
                <a:gd name="T45" fmla="*/ 10 h 34"/>
                <a:gd name="T46" fmla="*/ 0 w 36"/>
                <a:gd name="T47" fmla="*/ 14 h 34"/>
                <a:gd name="T48" fmla="*/ 2 w 36"/>
                <a:gd name="T49" fmla="*/ 18 h 34"/>
                <a:gd name="T50" fmla="*/ 10 w 36"/>
                <a:gd name="T51" fmla="*/ 14 h 34"/>
                <a:gd name="T52" fmla="*/ 10 w 36"/>
                <a:gd name="T53" fmla="*/ 14 h 34"/>
                <a:gd name="T54" fmla="*/ 8 w 36"/>
                <a:gd name="T55" fmla="*/ 10 h 34"/>
                <a:gd name="T56" fmla="*/ 10 w 36"/>
                <a:gd name="T57" fmla="*/ 8 h 34"/>
                <a:gd name="T58" fmla="*/ 10 w 36"/>
                <a:gd name="T59" fmla="*/ 8 h 34"/>
                <a:gd name="T60" fmla="*/ 12 w 36"/>
                <a:gd name="T61" fmla="*/ 6 h 34"/>
                <a:gd name="T62" fmla="*/ 14 w 36"/>
                <a:gd name="T63" fmla="*/ 8 h 34"/>
                <a:gd name="T64" fmla="*/ 16 w 36"/>
                <a:gd name="T65" fmla="*/ 10 h 34"/>
                <a:gd name="T66" fmla="*/ 16 w 36"/>
                <a:gd name="T67" fmla="*/ 10 h 34"/>
                <a:gd name="T68" fmla="*/ 12 w 36"/>
                <a:gd name="T69" fmla="*/ 14 h 34"/>
                <a:gd name="T70" fmla="*/ 8 w 36"/>
                <a:gd name="T71" fmla="*/ 18 h 34"/>
                <a:gd name="T72" fmla="*/ 6 w 36"/>
                <a:gd name="T73" fmla="*/ 24 h 34"/>
                <a:gd name="T74" fmla="*/ 10 w 36"/>
                <a:gd name="T75" fmla="*/ 30 h 34"/>
                <a:gd name="T76" fmla="*/ 10 w 36"/>
                <a:gd name="T77" fmla="*/ 30 h 34"/>
                <a:gd name="T78" fmla="*/ 12 w 36"/>
                <a:gd name="T79" fmla="*/ 32 h 34"/>
                <a:gd name="T80" fmla="*/ 16 w 36"/>
                <a:gd name="T81" fmla="*/ 34 h 34"/>
                <a:gd name="T82" fmla="*/ 18 w 36"/>
                <a:gd name="T83" fmla="*/ 34 h 34"/>
                <a:gd name="T84" fmla="*/ 22 w 36"/>
                <a:gd name="T85" fmla="*/ 32 h 34"/>
                <a:gd name="T86" fmla="*/ 22 w 36"/>
                <a:gd name="T87" fmla="*/ 32 h 34"/>
                <a:gd name="T88" fmla="*/ 26 w 36"/>
                <a:gd name="T89" fmla="*/ 28 h 34"/>
                <a:gd name="T90" fmla="*/ 26 w 36"/>
                <a:gd name="T91" fmla="*/ 24 h 34"/>
                <a:gd name="T92" fmla="*/ 26 w 36"/>
                <a:gd name="T93" fmla="*/ 24 h 34"/>
                <a:gd name="T94" fmla="*/ 30 w 36"/>
                <a:gd name="T95" fmla="*/ 26 h 34"/>
                <a:gd name="T96" fmla="*/ 36 w 36"/>
                <a:gd name="T97" fmla="*/ 22 h 34"/>
                <a:gd name="T98" fmla="*/ 36 w 36"/>
                <a:gd name="T99" fmla="*/ 22 h 34"/>
                <a:gd name="T100" fmla="*/ 32 w 36"/>
                <a:gd name="T101" fmla="*/ 18 h 34"/>
                <a:gd name="T102" fmla="*/ 22 w 36"/>
                <a:gd name="T103"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 h="34">
                  <a:moveTo>
                    <a:pt x="20" y="14"/>
                  </a:moveTo>
                  <a:lnTo>
                    <a:pt x="20" y="14"/>
                  </a:lnTo>
                  <a:lnTo>
                    <a:pt x="24" y="20"/>
                  </a:lnTo>
                  <a:lnTo>
                    <a:pt x="24" y="24"/>
                  </a:lnTo>
                  <a:lnTo>
                    <a:pt x="22" y="26"/>
                  </a:lnTo>
                  <a:lnTo>
                    <a:pt x="22" y="26"/>
                  </a:lnTo>
                  <a:lnTo>
                    <a:pt x="18" y="26"/>
                  </a:lnTo>
                  <a:lnTo>
                    <a:pt x="16" y="24"/>
                  </a:lnTo>
                  <a:lnTo>
                    <a:pt x="16" y="24"/>
                  </a:lnTo>
                  <a:lnTo>
                    <a:pt x="14" y="22"/>
                  </a:lnTo>
                  <a:lnTo>
                    <a:pt x="16" y="18"/>
                  </a:lnTo>
                  <a:lnTo>
                    <a:pt x="20" y="14"/>
                  </a:lnTo>
                  <a:lnTo>
                    <a:pt x="20" y="14"/>
                  </a:lnTo>
                  <a:close/>
                  <a:moveTo>
                    <a:pt x="22" y="4"/>
                  </a:moveTo>
                  <a:lnTo>
                    <a:pt x="22" y="4"/>
                  </a:lnTo>
                  <a:lnTo>
                    <a:pt x="20" y="2"/>
                  </a:lnTo>
                  <a:lnTo>
                    <a:pt x="16" y="0"/>
                  </a:lnTo>
                  <a:lnTo>
                    <a:pt x="12" y="0"/>
                  </a:lnTo>
                  <a:lnTo>
                    <a:pt x="6" y="4"/>
                  </a:lnTo>
                  <a:lnTo>
                    <a:pt x="6" y="4"/>
                  </a:lnTo>
                  <a:lnTo>
                    <a:pt x="2" y="6"/>
                  </a:lnTo>
                  <a:lnTo>
                    <a:pt x="0" y="10"/>
                  </a:lnTo>
                  <a:lnTo>
                    <a:pt x="0" y="10"/>
                  </a:lnTo>
                  <a:lnTo>
                    <a:pt x="0" y="14"/>
                  </a:lnTo>
                  <a:lnTo>
                    <a:pt x="2" y="18"/>
                  </a:lnTo>
                  <a:lnTo>
                    <a:pt x="10" y="14"/>
                  </a:lnTo>
                  <a:lnTo>
                    <a:pt x="10" y="14"/>
                  </a:lnTo>
                  <a:lnTo>
                    <a:pt x="8" y="10"/>
                  </a:lnTo>
                  <a:lnTo>
                    <a:pt x="10" y="8"/>
                  </a:lnTo>
                  <a:lnTo>
                    <a:pt x="10" y="8"/>
                  </a:lnTo>
                  <a:lnTo>
                    <a:pt x="12" y="6"/>
                  </a:lnTo>
                  <a:lnTo>
                    <a:pt x="14" y="8"/>
                  </a:lnTo>
                  <a:lnTo>
                    <a:pt x="16" y="10"/>
                  </a:lnTo>
                  <a:lnTo>
                    <a:pt x="16" y="10"/>
                  </a:lnTo>
                  <a:lnTo>
                    <a:pt x="12" y="14"/>
                  </a:lnTo>
                  <a:lnTo>
                    <a:pt x="8" y="18"/>
                  </a:lnTo>
                  <a:lnTo>
                    <a:pt x="6" y="24"/>
                  </a:lnTo>
                  <a:lnTo>
                    <a:pt x="10" y="30"/>
                  </a:lnTo>
                  <a:lnTo>
                    <a:pt x="10" y="30"/>
                  </a:lnTo>
                  <a:lnTo>
                    <a:pt x="12" y="32"/>
                  </a:lnTo>
                  <a:lnTo>
                    <a:pt x="16" y="34"/>
                  </a:lnTo>
                  <a:lnTo>
                    <a:pt x="18" y="34"/>
                  </a:lnTo>
                  <a:lnTo>
                    <a:pt x="22" y="32"/>
                  </a:lnTo>
                  <a:lnTo>
                    <a:pt x="22" y="32"/>
                  </a:lnTo>
                  <a:lnTo>
                    <a:pt x="26" y="28"/>
                  </a:lnTo>
                  <a:lnTo>
                    <a:pt x="26" y="24"/>
                  </a:lnTo>
                  <a:lnTo>
                    <a:pt x="26" y="24"/>
                  </a:lnTo>
                  <a:lnTo>
                    <a:pt x="30" y="26"/>
                  </a:lnTo>
                  <a:lnTo>
                    <a:pt x="36" y="22"/>
                  </a:lnTo>
                  <a:lnTo>
                    <a:pt x="36" y="22"/>
                  </a:lnTo>
                  <a:lnTo>
                    <a:pt x="32" y="18"/>
                  </a:lnTo>
                  <a:lnTo>
                    <a:pt x="2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1" name="Freeform 250"/>
            <p:cNvSpPr>
              <a:spLocks/>
            </p:cNvSpPr>
            <p:nvPr/>
          </p:nvSpPr>
          <p:spPr bwMode="auto">
            <a:xfrm>
              <a:off x="4841619" y="3497283"/>
              <a:ext cx="66368" cy="79911"/>
            </a:xfrm>
            <a:custGeom>
              <a:avLst/>
              <a:gdLst>
                <a:gd name="T0" fmla="*/ 10 w 32"/>
                <a:gd name="T1" fmla="*/ 28 h 34"/>
                <a:gd name="T2" fmla="*/ 10 w 32"/>
                <a:gd name="T3" fmla="*/ 28 h 34"/>
                <a:gd name="T4" fmla="*/ 14 w 32"/>
                <a:gd name="T5" fmla="*/ 32 h 34"/>
                <a:gd name="T6" fmla="*/ 18 w 32"/>
                <a:gd name="T7" fmla="*/ 34 h 34"/>
                <a:gd name="T8" fmla="*/ 22 w 32"/>
                <a:gd name="T9" fmla="*/ 32 h 34"/>
                <a:gd name="T10" fmla="*/ 26 w 32"/>
                <a:gd name="T11" fmla="*/ 30 h 34"/>
                <a:gd name="T12" fmla="*/ 26 w 32"/>
                <a:gd name="T13" fmla="*/ 30 h 34"/>
                <a:gd name="T14" fmla="*/ 30 w 32"/>
                <a:gd name="T15" fmla="*/ 26 h 34"/>
                <a:gd name="T16" fmla="*/ 32 w 32"/>
                <a:gd name="T17" fmla="*/ 22 h 34"/>
                <a:gd name="T18" fmla="*/ 32 w 32"/>
                <a:gd name="T19" fmla="*/ 18 h 34"/>
                <a:gd name="T20" fmla="*/ 30 w 32"/>
                <a:gd name="T21" fmla="*/ 14 h 34"/>
                <a:gd name="T22" fmla="*/ 30 w 32"/>
                <a:gd name="T23" fmla="*/ 14 h 34"/>
                <a:gd name="T24" fmla="*/ 28 w 32"/>
                <a:gd name="T25" fmla="*/ 12 h 34"/>
                <a:gd name="T26" fmla="*/ 26 w 32"/>
                <a:gd name="T27" fmla="*/ 12 h 34"/>
                <a:gd name="T28" fmla="*/ 18 w 32"/>
                <a:gd name="T29" fmla="*/ 12 h 34"/>
                <a:gd name="T30" fmla="*/ 12 w 32"/>
                <a:gd name="T31" fmla="*/ 12 h 34"/>
                <a:gd name="T32" fmla="*/ 10 w 32"/>
                <a:gd name="T33" fmla="*/ 12 h 34"/>
                <a:gd name="T34" fmla="*/ 8 w 32"/>
                <a:gd name="T35" fmla="*/ 12 h 34"/>
                <a:gd name="T36" fmla="*/ 8 w 32"/>
                <a:gd name="T37" fmla="*/ 12 h 34"/>
                <a:gd name="T38" fmla="*/ 8 w 32"/>
                <a:gd name="T39" fmla="*/ 10 h 34"/>
                <a:gd name="T40" fmla="*/ 10 w 32"/>
                <a:gd name="T41" fmla="*/ 8 h 34"/>
                <a:gd name="T42" fmla="*/ 10 w 32"/>
                <a:gd name="T43" fmla="*/ 8 h 34"/>
                <a:gd name="T44" fmla="*/ 12 w 32"/>
                <a:gd name="T45" fmla="*/ 6 h 34"/>
                <a:gd name="T46" fmla="*/ 12 w 32"/>
                <a:gd name="T47" fmla="*/ 6 h 34"/>
                <a:gd name="T48" fmla="*/ 14 w 32"/>
                <a:gd name="T49" fmla="*/ 10 h 34"/>
                <a:gd name="T50" fmla="*/ 22 w 32"/>
                <a:gd name="T51" fmla="*/ 4 h 34"/>
                <a:gd name="T52" fmla="*/ 22 w 32"/>
                <a:gd name="T53" fmla="*/ 4 h 34"/>
                <a:gd name="T54" fmla="*/ 18 w 32"/>
                <a:gd name="T55" fmla="*/ 0 h 34"/>
                <a:gd name="T56" fmla="*/ 14 w 32"/>
                <a:gd name="T57" fmla="*/ 0 h 34"/>
                <a:gd name="T58" fmla="*/ 10 w 32"/>
                <a:gd name="T59" fmla="*/ 0 h 34"/>
                <a:gd name="T60" fmla="*/ 8 w 32"/>
                <a:gd name="T61" fmla="*/ 2 h 34"/>
                <a:gd name="T62" fmla="*/ 8 w 32"/>
                <a:gd name="T63" fmla="*/ 2 h 34"/>
                <a:gd name="T64" fmla="*/ 4 w 32"/>
                <a:gd name="T65" fmla="*/ 6 h 34"/>
                <a:gd name="T66" fmla="*/ 2 w 32"/>
                <a:gd name="T67" fmla="*/ 10 h 34"/>
                <a:gd name="T68" fmla="*/ 0 w 32"/>
                <a:gd name="T69" fmla="*/ 14 h 34"/>
                <a:gd name="T70" fmla="*/ 2 w 32"/>
                <a:gd name="T71" fmla="*/ 18 h 34"/>
                <a:gd name="T72" fmla="*/ 2 w 32"/>
                <a:gd name="T73" fmla="*/ 18 h 34"/>
                <a:gd name="T74" fmla="*/ 4 w 32"/>
                <a:gd name="T75" fmla="*/ 20 h 34"/>
                <a:gd name="T76" fmla="*/ 8 w 32"/>
                <a:gd name="T77" fmla="*/ 20 h 34"/>
                <a:gd name="T78" fmla="*/ 14 w 32"/>
                <a:gd name="T79" fmla="*/ 20 h 34"/>
                <a:gd name="T80" fmla="*/ 20 w 32"/>
                <a:gd name="T81" fmla="*/ 20 h 34"/>
                <a:gd name="T82" fmla="*/ 22 w 32"/>
                <a:gd name="T83" fmla="*/ 20 h 34"/>
                <a:gd name="T84" fmla="*/ 24 w 32"/>
                <a:gd name="T85" fmla="*/ 20 h 34"/>
                <a:gd name="T86" fmla="*/ 24 w 32"/>
                <a:gd name="T87" fmla="*/ 20 h 34"/>
                <a:gd name="T88" fmla="*/ 24 w 32"/>
                <a:gd name="T89" fmla="*/ 24 h 34"/>
                <a:gd name="T90" fmla="*/ 24 w 32"/>
                <a:gd name="T91" fmla="*/ 26 h 34"/>
                <a:gd name="T92" fmla="*/ 24 w 32"/>
                <a:gd name="T93" fmla="*/ 26 h 34"/>
                <a:gd name="T94" fmla="*/ 20 w 32"/>
                <a:gd name="T95" fmla="*/ 26 h 34"/>
                <a:gd name="T96" fmla="*/ 20 w 32"/>
                <a:gd name="T97" fmla="*/ 26 h 34"/>
                <a:gd name="T98" fmla="*/ 18 w 32"/>
                <a:gd name="T99" fmla="*/ 24 h 34"/>
                <a:gd name="T100" fmla="*/ 10 w 32"/>
                <a:gd name="T10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 h="34">
                  <a:moveTo>
                    <a:pt x="10" y="28"/>
                  </a:moveTo>
                  <a:lnTo>
                    <a:pt x="10" y="28"/>
                  </a:lnTo>
                  <a:lnTo>
                    <a:pt x="14" y="32"/>
                  </a:lnTo>
                  <a:lnTo>
                    <a:pt x="18" y="34"/>
                  </a:lnTo>
                  <a:lnTo>
                    <a:pt x="22" y="32"/>
                  </a:lnTo>
                  <a:lnTo>
                    <a:pt x="26" y="30"/>
                  </a:lnTo>
                  <a:lnTo>
                    <a:pt x="26" y="30"/>
                  </a:lnTo>
                  <a:lnTo>
                    <a:pt x="30" y="26"/>
                  </a:lnTo>
                  <a:lnTo>
                    <a:pt x="32" y="22"/>
                  </a:lnTo>
                  <a:lnTo>
                    <a:pt x="32" y="18"/>
                  </a:lnTo>
                  <a:lnTo>
                    <a:pt x="30" y="14"/>
                  </a:lnTo>
                  <a:lnTo>
                    <a:pt x="30" y="14"/>
                  </a:lnTo>
                  <a:lnTo>
                    <a:pt x="28" y="12"/>
                  </a:lnTo>
                  <a:lnTo>
                    <a:pt x="26" y="12"/>
                  </a:lnTo>
                  <a:lnTo>
                    <a:pt x="18" y="12"/>
                  </a:lnTo>
                  <a:lnTo>
                    <a:pt x="12" y="12"/>
                  </a:lnTo>
                  <a:lnTo>
                    <a:pt x="10" y="12"/>
                  </a:lnTo>
                  <a:lnTo>
                    <a:pt x="8" y="12"/>
                  </a:lnTo>
                  <a:lnTo>
                    <a:pt x="8" y="12"/>
                  </a:lnTo>
                  <a:lnTo>
                    <a:pt x="8" y="10"/>
                  </a:lnTo>
                  <a:lnTo>
                    <a:pt x="10" y="8"/>
                  </a:lnTo>
                  <a:lnTo>
                    <a:pt x="10" y="8"/>
                  </a:lnTo>
                  <a:lnTo>
                    <a:pt x="12" y="6"/>
                  </a:lnTo>
                  <a:lnTo>
                    <a:pt x="12" y="6"/>
                  </a:lnTo>
                  <a:lnTo>
                    <a:pt x="14" y="10"/>
                  </a:lnTo>
                  <a:lnTo>
                    <a:pt x="22" y="4"/>
                  </a:lnTo>
                  <a:lnTo>
                    <a:pt x="22" y="4"/>
                  </a:lnTo>
                  <a:lnTo>
                    <a:pt x="18" y="0"/>
                  </a:lnTo>
                  <a:lnTo>
                    <a:pt x="14" y="0"/>
                  </a:lnTo>
                  <a:lnTo>
                    <a:pt x="10" y="0"/>
                  </a:lnTo>
                  <a:lnTo>
                    <a:pt x="8" y="2"/>
                  </a:lnTo>
                  <a:lnTo>
                    <a:pt x="8" y="2"/>
                  </a:lnTo>
                  <a:lnTo>
                    <a:pt x="4" y="6"/>
                  </a:lnTo>
                  <a:lnTo>
                    <a:pt x="2" y="10"/>
                  </a:lnTo>
                  <a:lnTo>
                    <a:pt x="0" y="14"/>
                  </a:lnTo>
                  <a:lnTo>
                    <a:pt x="2" y="18"/>
                  </a:lnTo>
                  <a:lnTo>
                    <a:pt x="2" y="18"/>
                  </a:lnTo>
                  <a:lnTo>
                    <a:pt x="4" y="20"/>
                  </a:lnTo>
                  <a:lnTo>
                    <a:pt x="8" y="20"/>
                  </a:lnTo>
                  <a:lnTo>
                    <a:pt x="14" y="20"/>
                  </a:lnTo>
                  <a:lnTo>
                    <a:pt x="20" y="20"/>
                  </a:lnTo>
                  <a:lnTo>
                    <a:pt x="22" y="20"/>
                  </a:lnTo>
                  <a:lnTo>
                    <a:pt x="24" y="20"/>
                  </a:lnTo>
                  <a:lnTo>
                    <a:pt x="24" y="20"/>
                  </a:lnTo>
                  <a:lnTo>
                    <a:pt x="24" y="24"/>
                  </a:lnTo>
                  <a:lnTo>
                    <a:pt x="24" y="26"/>
                  </a:lnTo>
                  <a:lnTo>
                    <a:pt x="24" y="26"/>
                  </a:lnTo>
                  <a:lnTo>
                    <a:pt x="20" y="26"/>
                  </a:lnTo>
                  <a:lnTo>
                    <a:pt x="20" y="26"/>
                  </a:lnTo>
                  <a:lnTo>
                    <a:pt x="18" y="24"/>
                  </a:lnTo>
                  <a:lnTo>
                    <a:pt x="1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2" name="Freeform 251"/>
            <p:cNvSpPr>
              <a:spLocks/>
            </p:cNvSpPr>
            <p:nvPr/>
          </p:nvSpPr>
          <p:spPr bwMode="auto">
            <a:xfrm>
              <a:off x="4878951" y="3450277"/>
              <a:ext cx="70516" cy="84612"/>
            </a:xfrm>
            <a:custGeom>
              <a:avLst/>
              <a:gdLst>
                <a:gd name="T0" fmla="*/ 4 w 34"/>
                <a:gd name="T1" fmla="*/ 20 h 36"/>
                <a:gd name="T2" fmla="*/ 6 w 34"/>
                <a:gd name="T3" fmla="*/ 18 h 36"/>
                <a:gd name="T4" fmla="*/ 18 w 34"/>
                <a:gd name="T5" fmla="*/ 34 h 36"/>
                <a:gd name="T6" fmla="*/ 18 w 34"/>
                <a:gd name="T7" fmla="*/ 34 h 36"/>
                <a:gd name="T8" fmla="*/ 22 w 34"/>
                <a:gd name="T9" fmla="*/ 36 h 36"/>
                <a:gd name="T10" fmla="*/ 26 w 34"/>
                <a:gd name="T11" fmla="*/ 36 h 36"/>
                <a:gd name="T12" fmla="*/ 30 w 34"/>
                <a:gd name="T13" fmla="*/ 34 h 36"/>
                <a:gd name="T14" fmla="*/ 30 w 34"/>
                <a:gd name="T15" fmla="*/ 34 h 36"/>
                <a:gd name="T16" fmla="*/ 34 w 34"/>
                <a:gd name="T17" fmla="*/ 30 h 36"/>
                <a:gd name="T18" fmla="*/ 30 w 34"/>
                <a:gd name="T19" fmla="*/ 26 h 36"/>
                <a:gd name="T20" fmla="*/ 30 w 34"/>
                <a:gd name="T21" fmla="*/ 26 h 36"/>
                <a:gd name="T22" fmla="*/ 28 w 34"/>
                <a:gd name="T23" fmla="*/ 28 h 36"/>
                <a:gd name="T24" fmla="*/ 28 w 34"/>
                <a:gd name="T25" fmla="*/ 28 h 36"/>
                <a:gd name="T26" fmla="*/ 26 w 34"/>
                <a:gd name="T27" fmla="*/ 28 h 36"/>
                <a:gd name="T28" fmla="*/ 24 w 34"/>
                <a:gd name="T29" fmla="*/ 26 h 36"/>
                <a:gd name="T30" fmla="*/ 14 w 34"/>
                <a:gd name="T31" fmla="*/ 12 h 36"/>
                <a:gd name="T32" fmla="*/ 18 w 34"/>
                <a:gd name="T33" fmla="*/ 10 h 36"/>
                <a:gd name="T34" fmla="*/ 14 w 34"/>
                <a:gd name="T35" fmla="*/ 4 h 36"/>
                <a:gd name="T36" fmla="*/ 10 w 34"/>
                <a:gd name="T37" fmla="*/ 8 h 36"/>
                <a:gd name="T38" fmla="*/ 6 w 34"/>
                <a:gd name="T39" fmla="*/ 0 h 36"/>
                <a:gd name="T40" fmla="*/ 0 w 34"/>
                <a:gd name="T41" fmla="*/ 8 h 36"/>
                <a:gd name="T42" fmla="*/ 4 w 34"/>
                <a:gd name="T43" fmla="*/ 12 h 36"/>
                <a:gd name="T44" fmla="*/ 0 w 34"/>
                <a:gd name="T45" fmla="*/ 16 h 36"/>
                <a:gd name="T46" fmla="*/ 4 w 34"/>
                <a:gd name="T47"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6">
                  <a:moveTo>
                    <a:pt x="4" y="20"/>
                  </a:moveTo>
                  <a:lnTo>
                    <a:pt x="6" y="18"/>
                  </a:lnTo>
                  <a:lnTo>
                    <a:pt x="18" y="34"/>
                  </a:lnTo>
                  <a:lnTo>
                    <a:pt x="18" y="34"/>
                  </a:lnTo>
                  <a:lnTo>
                    <a:pt x="22" y="36"/>
                  </a:lnTo>
                  <a:lnTo>
                    <a:pt x="26" y="36"/>
                  </a:lnTo>
                  <a:lnTo>
                    <a:pt x="30" y="34"/>
                  </a:lnTo>
                  <a:lnTo>
                    <a:pt x="30" y="34"/>
                  </a:lnTo>
                  <a:lnTo>
                    <a:pt x="34" y="30"/>
                  </a:lnTo>
                  <a:lnTo>
                    <a:pt x="30" y="26"/>
                  </a:lnTo>
                  <a:lnTo>
                    <a:pt x="30" y="26"/>
                  </a:lnTo>
                  <a:lnTo>
                    <a:pt x="28" y="28"/>
                  </a:lnTo>
                  <a:lnTo>
                    <a:pt x="28" y="28"/>
                  </a:lnTo>
                  <a:lnTo>
                    <a:pt x="26" y="28"/>
                  </a:lnTo>
                  <a:lnTo>
                    <a:pt x="24" y="26"/>
                  </a:lnTo>
                  <a:lnTo>
                    <a:pt x="14" y="12"/>
                  </a:lnTo>
                  <a:lnTo>
                    <a:pt x="18" y="10"/>
                  </a:lnTo>
                  <a:lnTo>
                    <a:pt x="14" y="4"/>
                  </a:lnTo>
                  <a:lnTo>
                    <a:pt x="10" y="8"/>
                  </a:lnTo>
                  <a:lnTo>
                    <a:pt x="6" y="0"/>
                  </a:lnTo>
                  <a:lnTo>
                    <a:pt x="0" y="8"/>
                  </a:lnTo>
                  <a:lnTo>
                    <a:pt x="4" y="12"/>
                  </a:lnTo>
                  <a:lnTo>
                    <a:pt x="0" y="16"/>
                  </a:lnTo>
                  <a:lnTo>
                    <a:pt x="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3" name="Freeform 252"/>
            <p:cNvSpPr>
              <a:spLocks noEditPoints="1"/>
            </p:cNvSpPr>
            <p:nvPr/>
          </p:nvSpPr>
          <p:spPr bwMode="auto">
            <a:xfrm>
              <a:off x="4899691" y="3417372"/>
              <a:ext cx="70516" cy="98714"/>
            </a:xfrm>
            <a:custGeom>
              <a:avLst/>
              <a:gdLst>
                <a:gd name="T0" fmla="*/ 16 w 34"/>
                <a:gd name="T1" fmla="*/ 10 h 42"/>
                <a:gd name="T2" fmla="*/ 8 w 34"/>
                <a:gd name="T3" fmla="*/ 16 h 42"/>
                <a:gd name="T4" fmla="*/ 28 w 34"/>
                <a:gd name="T5" fmla="*/ 42 h 42"/>
                <a:gd name="T6" fmla="*/ 34 w 34"/>
                <a:gd name="T7" fmla="*/ 36 h 42"/>
                <a:gd name="T8" fmla="*/ 16 w 34"/>
                <a:gd name="T9" fmla="*/ 10 h 42"/>
                <a:gd name="T10" fmla="*/ 0 w 34"/>
                <a:gd name="T11" fmla="*/ 4 h 42"/>
                <a:gd name="T12" fmla="*/ 4 w 34"/>
                <a:gd name="T13" fmla="*/ 10 h 42"/>
                <a:gd name="T14" fmla="*/ 12 w 34"/>
                <a:gd name="T15" fmla="*/ 6 h 42"/>
                <a:gd name="T16" fmla="*/ 8 w 34"/>
                <a:gd name="T17" fmla="*/ 0 h 42"/>
                <a:gd name="T18" fmla="*/ 0 w 34"/>
                <a:gd name="T19"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2">
                  <a:moveTo>
                    <a:pt x="16" y="10"/>
                  </a:moveTo>
                  <a:lnTo>
                    <a:pt x="8" y="16"/>
                  </a:lnTo>
                  <a:lnTo>
                    <a:pt x="28" y="42"/>
                  </a:lnTo>
                  <a:lnTo>
                    <a:pt x="34" y="36"/>
                  </a:lnTo>
                  <a:lnTo>
                    <a:pt x="16" y="10"/>
                  </a:lnTo>
                  <a:close/>
                  <a:moveTo>
                    <a:pt x="0" y="4"/>
                  </a:moveTo>
                  <a:lnTo>
                    <a:pt x="4" y="10"/>
                  </a:lnTo>
                  <a:lnTo>
                    <a:pt x="12" y="6"/>
                  </a:lnTo>
                  <a:lnTo>
                    <a:pt x="8"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4" name="Freeform 253"/>
            <p:cNvSpPr>
              <a:spLocks/>
            </p:cNvSpPr>
            <p:nvPr/>
          </p:nvSpPr>
          <p:spPr bwMode="auto">
            <a:xfrm>
              <a:off x="4953615" y="3403270"/>
              <a:ext cx="66368" cy="79911"/>
            </a:xfrm>
            <a:custGeom>
              <a:avLst/>
              <a:gdLst>
                <a:gd name="T0" fmla="*/ 24 w 32"/>
                <a:gd name="T1" fmla="*/ 6 h 34"/>
                <a:gd name="T2" fmla="*/ 24 w 32"/>
                <a:gd name="T3" fmla="*/ 6 h 34"/>
                <a:gd name="T4" fmla="*/ 20 w 32"/>
                <a:gd name="T5" fmla="*/ 2 h 34"/>
                <a:gd name="T6" fmla="*/ 16 w 32"/>
                <a:gd name="T7" fmla="*/ 0 h 34"/>
                <a:gd name="T8" fmla="*/ 10 w 32"/>
                <a:gd name="T9" fmla="*/ 2 h 34"/>
                <a:gd name="T10" fmla="*/ 6 w 32"/>
                <a:gd name="T11" fmla="*/ 4 h 34"/>
                <a:gd name="T12" fmla="*/ 6 w 32"/>
                <a:gd name="T13" fmla="*/ 4 h 34"/>
                <a:gd name="T14" fmla="*/ 0 w 32"/>
                <a:gd name="T15" fmla="*/ 10 h 34"/>
                <a:gd name="T16" fmla="*/ 0 w 32"/>
                <a:gd name="T17" fmla="*/ 14 h 34"/>
                <a:gd name="T18" fmla="*/ 2 w 32"/>
                <a:gd name="T19" fmla="*/ 20 h 34"/>
                <a:gd name="T20" fmla="*/ 4 w 32"/>
                <a:gd name="T21" fmla="*/ 24 h 34"/>
                <a:gd name="T22" fmla="*/ 4 w 32"/>
                <a:gd name="T23" fmla="*/ 24 h 34"/>
                <a:gd name="T24" fmla="*/ 10 w 32"/>
                <a:gd name="T25" fmla="*/ 30 h 34"/>
                <a:gd name="T26" fmla="*/ 14 w 32"/>
                <a:gd name="T27" fmla="*/ 34 h 34"/>
                <a:gd name="T28" fmla="*/ 20 w 32"/>
                <a:gd name="T29" fmla="*/ 34 h 34"/>
                <a:gd name="T30" fmla="*/ 26 w 32"/>
                <a:gd name="T31" fmla="*/ 30 h 34"/>
                <a:gd name="T32" fmla="*/ 26 w 32"/>
                <a:gd name="T33" fmla="*/ 30 h 34"/>
                <a:gd name="T34" fmla="*/ 30 w 32"/>
                <a:gd name="T35" fmla="*/ 28 h 34"/>
                <a:gd name="T36" fmla="*/ 32 w 32"/>
                <a:gd name="T37" fmla="*/ 22 h 34"/>
                <a:gd name="T38" fmla="*/ 32 w 32"/>
                <a:gd name="T39" fmla="*/ 18 h 34"/>
                <a:gd name="T40" fmla="*/ 28 w 32"/>
                <a:gd name="T41" fmla="*/ 14 h 34"/>
                <a:gd name="T42" fmla="*/ 22 w 32"/>
                <a:gd name="T43" fmla="*/ 18 h 34"/>
                <a:gd name="T44" fmla="*/ 22 w 32"/>
                <a:gd name="T45" fmla="*/ 18 h 34"/>
                <a:gd name="T46" fmla="*/ 24 w 32"/>
                <a:gd name="T47" fmla="*/ 24 h 34"/>
                <a:gd name="T48" fmla="*/ 22 w 32"/>
                <a:gd name="T49" fmla="*/ 26 h 34"/>
                <a:gd name="T50" fmla="*/ 22 w 32"/>
                <a:gd name="T51" fmla="*/ 26 h 34"/>
                <a:gd name="T52" fmla="*/ 20 w 32"/>
                <a:gd name="T53" fmla="*/ 28 h 34"/>
                <a:gd name="T54" fmla="*/ 18 w 32"/>
                <a:gd name="T55" fmla="*/ 26 h 34"/>
                <a:gd name="T56" fmla="*/ 12 w 32"/>
                <a:gd name="T57" fmla="*/ 20 h 34"/>
                <a:gd name="T58" fmla="*/ 12 w 32"/>
                <a:gd name="T59" fmla="*/ 20 h 34"/>
                <a:gd name="T60" fmla="*/ 8 w 32"/>
                <a:gd name="T61" fmla="*/ 12 h 34"/>
                <a:gd name="T62" fmla="*/ 8 w 32"/>
                <a:gd name="T63" fmla="*/ 10 h 34"/>
                <a:gd name="T64" fmla="*/ 10 w 32"/>
                <a:gd name="T65" fmla="*/ 8 h 34"/>
                <a:gd name="T66" fmla="*/ 10 w 32"/>
                <a:gd name="T67" fmla="*/ 8 h 34"/>
                <a:gd name="T68" fmla="*/ 12 w 32"/>
                <a:gd name="T69" fmla="*/ 8 h 34"/>
                <a:gd name="T70" fmla="*/ 16 w 32"/>
                <a:gd name="T71" fmla="*/ 12 h 34"/>
                <a:gd name="T72" fmla="*/ 24 w 32"/>
                <a:gd name="T73"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4">
                  <a:moveTo>
                    <a:pt x="24" y="6"/>
                  </a:moveTo>
                  <a:lnTo>
                    <a:pt x="24" y="6"/>
                  </a:lnTo>
                  <a:lnTo>
                    <a:pt x="20" y="2"/>
                  </a:lnTo>
                  <a:lnTo>
                    <a:pt x="16" y="0"/>
                  </a:lnTo>
                  <a:lnTo>
                    <a:pt x="10" y="2"/>
                  </a:lnTo>
                  <a:lnTo>
                    <a:pt x="6" y="4"/>
                  </a:lnTo>
                  <a:lnTo>
                    <a:pt x="6" y="4"/>
                  </a:lnTo>
                  <a:lnTo>
                    <a:pt x="0" y="10"/>
                  </a:lnTo>
                  <a:lnTo>
                    <a:pt x="0" y="14"/>
                  </a:lnTo>
                  <a:lnTo>
                    <a:pt x="2" y="20"/>
                  </a:lnTo>
                  <a:lnTo>
                    <a:pt x="4" y="24"/>
                  </a:lnTo>
                  <a:lnTo>
                    <a:pt x="4" y="24"/>
                  </a:lnTo>
                  <a:lnTo>
                    <a:pt x="10" y="30"/>
                  </a:lnTo>
                  <a:lnTo>
                    <a:pt x="14" y="34"/>
                  </a:lnTo>
                  <a:lnTo>
                    <a:pt x="20" y="34"/>
                  </a:lnTo>
                  <a:lnTo>
                    <a:pt x="26" y="30"/>
                  </a:lnTo>
                  <a:lnTo>
                    <a:pt x="26" y="30"/>
                  </a:lnTo>
                  <a:lnTo>
                    <a:pt x="30" y="28"/>
                  </a:lnTo>
                  <a:lnTo>
                    <a:pt x="32" y="22"/>
                  </a:lnTo>
                  <a:lnTo>
                    <a:pt x="32" y="18"/>
                  </a:lnTo>
                  <a:lnTo>
                    <a:pt x="28" y="14"/>
                  </a:lnTo>
                  <a:lnTo>
                    <a:pt x="22" y="18"/>
                  </a:lnTo>
                  <a:lnTo>
                    <a:pt x="22" y="18"/>
                  </a:lnTo>
                  <a:lnTo>
                    <a:pt x="24" y="24"/>
                  </a:lnTo>
                  <a:lnTo>
                    <a:pt x="22" y="26"/>
                  </a:lnTo>
                  <a:lnTo>
                    <a:pt x="22" y="26"/>
                  </a:lnTo>
                  <a:lnTo>
                    <a:pt x="20" y="28"/>
                  </a:lnTo>
                  <a:lnTo>
                    <a:pt x="18" y="26"/>
                  </a:lnTo>
                  <a:lnTo>
                    <a:pt x="12" y="20"/>
                  </a:lnTo>
                  <a:lnTo>
                    <a:pt x="12" y="20"/>
                  </a:lnTo>
                  <a:lnTo>
                    <a:pt x="8" y="12"/>
                  </a:lnTo>
                  <a:lnTo>
                    <a:pt x="8" y="10"/>
                  </a:lnTo>
                  <a:lnTo>
                    <a:pt x="10" y="8"/>
                  </a:lnTo>
                  <a:lnTo>
                    <a:pt x="10" y="8"/>
                  </a:lnTo>
                  <a:lnTo>
                    <a:pt x="12" y="8"/>
                  </a:lnTo>
                  <a:lnTo>
                    <a:pt x="16" y="12"/>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5" name="Freeform 254"/>
            <p:cNvSpPr>
              <a:spLocks/>
            </p:cNvSpPr>
            <p:nvPr/>
          </p:nvSpPr>
          <p:spPr bwMode="auto">
            <a:xfrm>
              <a:off x="4638368" y="3360964"/>
              <a:ext cx="99552" cy="122217"/>
            </a:xfrm>
            <a:custGeom>
              <a:avLst/>
              <a:gdLst>
                <a:gd name="T0" fmla="*/ 16 w 48"/>
                <a:gd name="T1" fmla="*/ 6 h 52"/>
                <a:gd name="T2" fmla="*/ 36 w 48"/>
                <a:gd name="T3" fmla="*/ 32 h 52"/>
                <a:gd name="T4" fmla="*/ 36 w 48"/>
                <a:gd name="T5" fmla="*/ 32 h 52"/>
                <a:gd name="T6" fmla="*/ 38 w 48"/>
                <a:gd name="T7" fmla="*/ 38 h 52"/>
                <a:gd name="T8" fmla="*/ 38 w 48"/>
                <a:gd name="T9" fmla="*/ 40 h 52"/>
                <a:gd name="T10" fmla="*/ 36 w 48"/>
                <a:gd name="T11" fmla="*/ 42 h 52"/>
                <a:gd name="T12" fmla="*/ 36 w 48"/>
                <a:gd name="T13" fmla="*/ 42 h 52"/>
                <a:gd name="T14" fmla="*/ 32 w 48"/>
                <a:gd name="T15" fmla="*/ 44 h 52"/>
                <a:gd name="T16" fmla="*/ 26 w 48"/>
                <a:gd name="T17" fmla="*/ 40 h 52"/>
                <a:gd name="T18" fmla="*/ 8 w 48"/>
                <a:gd name="T19" fmla="*/ 14 h 52"/>
                <a:gd name="T20" fmla="*/ 0 w 48"/>
                <a:gd name="T21" fmla="*/ 20 h 52"/>
                <a:gd name="T22" fmla="*/ 18 w 48"/>
                <a:gd name="T23" fmla="*/ 46 h 52"/>
                <a:gd name="T24" fmla="*/ 18 w 48"/>
                <a:gd name="T25" fmla="*/ 46 h 52"/>
                <a:gd name="T26" fmla="*/ 24 w 48"/>
                <a:gd name="T27" fmla="*/ 50 h 52"/>
                <a:gd name="T28" fmla="*/ 28 w 48"/>
                <a:gd name="T29" fmla="*/ 52 h 52"/>
                <a:gd name="T30" fmla="*/ 34 w 48"/>
                <a:gd name="T31" fmla="*/ 50 h 52"/>
                <a:gd name="T32" fmla="*/ 40 w 48"/>
                <a:gd name="T33" fmla="*/ 48 h 52"/>
                <a:gd name="T34" fmla="*/ 40 w 48"/>
                <a:gd name="T35" fmla="*/ 48 h 52"/>
                <a:gd name="T36" fmla="*/ 46 w 48"/>
                <a:gd name="T37" fmla="*/ 42 h 52"/>
                <a:gd name="T38" fmla="*/ 48 w 48"/>
                <a:gd name="T39" fmla="*/ 36 h 52"/>
                <a:gd name="T40" fmla="*/ 46 w 48"/>
                <a:gd name="T41" fmla="*/ 32 h 52"/>
                <a:gd name="T42" fmla="*/ 44 w 48"/>
                <a:gd name="T43" fmla="*/ 26 h 52"/>
                <a:gd name="T44" fmla="*/ 24 w 48"/>
                <a:gd name="T45" fmla="*/ 0 h 52"/>
                <a:gd name="T46" fmla="*/ 16 w 48"/>
                <a:gd name="T47"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52">
                  <a:moveTo>
                    <a:pt x="16" y="6"/>
                  </a:moveTo>
                  <a:lnTo>
                    <a:pt x="36" y="32"/>
                  </a:lnTo>
                  <a:lnTo>
                    <a:pt x="36" y="32"/>
                  </a:lnTo>
                  <a:lnTo>
                    <a:pt x="38" y="38"/>
                  </a:lnTo>
                  <a:lnTo>
                    <a:pt x="38" y="40"/>
                  </a:lnTo>
                  <a:lnTo>
                    <a:pt x="36" y="42"/>
                  </a:lnTo>
                  <a:lnTo>
                    <a:pt x="36" y="42"/>
                  </a:lnTo>
                  <a:lnTo>
                    <a:pt x="32" y="44"/>
                  </a:lnTo>
                  <a:lnTo>
                    <a:pt x="26" y="40"/>
                  </a:lnTo>
                  <a:lnTo>
                    <a:pt x="8" y="14"/>
                  </a:lnTo>
                  <a:lnTo>
                    <a:pt x="0" y="20"/>
                  </a:lnTo>
                  <a:lnTo>
                    <a:pt x="18" y="46"/>
                  </a:lnTo>
                  <a:lnTo>
                    <a:pt x="18" y="46"/>
                  </a:lnTo>
                  <a:lnTo>
                    <a:pt x="24" y="50"/>
                  </a:lnTo>
                  <a:lnTo>
                    <a:pt x="28" y="52"/>
                  </a:lnTo>
                  <a:lnTo>
                    <a:pt x="34" y="50"/>
                  </a:lnTo>
                  <a:lnTo>
                    <a:pt x="40" y="48"/>
                  </a:lnTo>
                  <a:lnTo>
                    <a:pt x="40" y="48"/>
                  </a:lnTo>
                  <a:lnTo>
                    <a:pt x="46" y="42"/>
                  </a:lnTo>
                  <a:lnTo>
                    <a:pt x="48" y="36"/>
                  </a:lnTo>
                  <a:lnTo>
                    <a:pt x="46" y="32"/>
                  </a:lnTo>
                  <a:lnTo>
                    <a:pt x="44" y="26"/>
                  </a:lnTo>
                  <a:lnTo>
                    <a:pt x="24" y="0"/>
                  </a:lnTo>
                  <a:lnTo>
                    <a:pt x="1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6" name="Freeform 255"/>
            <p:cNvSpPr>
              <a:spLocks/>
            </p:cNvSpPr>
            <p:nvPr/>
          </p:nvSpPr>
          <p:spPr bwMode="auto">
            <a:xfrm>
              <a:off x="4717180" y="3346862"/>
              <a:ext cx="82960" cy="94013"/>
            </a:xfrm>
            <a:custGeom>
              <a:avLst/>
              <a:gdLst>
                <a:gd name="T0" fmla="*/ 8 w 40"/>
                <a:gd name="T1" fmla="*/ 8 h 40"/>
                <a:gd name="T2" fmla="*/ 0 w 40"/>
                <a:gd name="T3" fmla="*/ 14 h 40"/>
                <a:gd name="T4" fmla="*/ 20 w 40"/>
                <a:gd name="T5" fmla="*/ 40 h 40"/>
                <a:gd name="T6" fmla="*/ 28 w 40"/>
                <a:gd name="T7" fmla="*/ 34 h 40"/>
                <a:gd name="T8" fmla="*/ 14 w 40"/>
                <a:gd name="T9" fmla="*/ 16 h 40"/>
                <a:gd name="T10" fmla="*/ 14 w 40"/>
                <a:gd name="T11" fmla="*/ 16 h 40"/>
                <a:gd name="T12" fmla="*/ 12 w 40"/>
                <a:gd name="T13" fmla="*/ 12 h 40"/>
                <a:gd name="T14" fmla="*/ 14 w 40"/>
                <a:gd name="T15" fmla="*/ 10 h 40"/>
                <a:gd name="T16" fmla="*/ 14 w 40"/>
                <a:gd name="T17" fmla="*/ 10 h 40"/>
                <a:gd name="T18" fmla="*/ 16 w 40"/>
                <a:gd name="T19" fmla="*/ 10 h 40"/>
                <a:gd name="T20" fmla="*/ 20 w 40"/>
                <a:gd name="T21" fmla="*/ 12 h 40"/>
                <a:gd name="T22" fmla="*/ 32 w 40"/>
                <a:gd name="T23" fmla="*/ 30 h 40"/>
                <a:gd name="T24" fmla="*/ 40 w 40"/>
                <a:gd name="T25" fmla="*/ 24 h 40"/>
                <a:gd name="T26" fmla="*/ 24 w 40"/>
                <a:gd name="T27" fmla="*/ 4 h 40"/>
                <a:gd name="T28" fmla="*/ 24 w 40"/>
                <a:gd name="T29" fmla="*/ 4 h 40"/>
                <a:gd name="T30" fmla="*/ 22 w 40"/>
                <a:gd name="T31" fmla="*/ 2 h 40"/>
                <a:gd name="T32" fmla="*/ 20 w 40"/>
                <a:gd name="T33" fmla="*/ 0 h 40"/>
                <a:gd name="T34" fmla="*/ 14 w 40"/>
                <a:gd name="T35" fmla="*/ 2 h 40"/>
                <a:gd name="T36" fmla="*/ 14 w 40"/>
                <a:gd name="T37" fmla="*/ 2 h 40"/>
                <a:gd name="T38" fmla="*/ 12 w 40"/>
                <a:gd name="T39" fmla="*/ 6 h 40"/>
                <a:gd name="T40" fmla="*/ 12 w 40"/>
                <a:gd name="T41" fmla="*/ 6 h 40"/>
                <a:gd name="T42" fmla="*/ 10 w 40"/>
                <a:gd name="T43" fmla="*/ 10 h 40"/>
                <a:gd name="T44" fmla="*/ 10 w 40"/>
                <a:gd name="T45" fmla="*/ 10 h 40"/>
                <a:gd name="T46" fmla="*/ 8 w 40"/>
                <a:gd name="T4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0">
                  <a:moveTo>
                    <a:pt x="8" y="8"/>
                  </a:moveTo>
                  <a:lnTo>
                    <a:pt x="0" y="14"/>
                  </a:lnTo>
                  <a:lnTo>
                    <a:pt x="20" y="40"/>
                  </a:lnTo>
                  <a:lnTo>
                    <a:pt x="28" y="34"/>
                  </a:lnTo>
                  <a:lnTo>
                    <a:pt x="14" y="16"/>
                  </a:lnTo>
                  <a:lnTo>
                    <a:pt x="14" y="16"/>
                  </a:lnTo>
                  <a:lnTo>
                    <a:pt x="12" y="12"/>
                  </a:lnTo>
                  <a:lnTo>
                    <a:pt x="14" y="10"/>
                  </a:lnTo>
                  <a:lnTo>
                    <a:pt x="14" y="10"/>
                  </a:lnTo>
                  <a:lnTo>
                    <a:pt x="16" y="10"/>
                  </a:lnTo>
                  <a:lnTo>
                    <a:pt x="20" y="12"/>
                  </a:lnTo>
                  <a:lnTo>
                    <a:pt x="32" y="30"/>
                  </a:lnTo>
                  <a:lnTo>
                    <a:pt x="40" y="24"/>
                  </a:lnTo>
                  <a:lnTo>
                    <a:pt x="24" y="4"/>
                  </a:lnTo>
                  <a:lnTo>
                    <a:pt x="24" y="4"/>
                  </a:lnTo>
                  <a:lnTo>
                    <a:pt x="22" y="2"/>
                  </a:lnTo>
                  <a:lnTo>
                    <a:pt x="20" y="0"/>
                  </a:lnTo>
                  <a:lnTo>
                    <a:pt x="14" y="2"/>
                  </a:lnTo>
                  <a:lnTo>
                    <a:pt x="14" y="2"/>
                  </a:lnTo>
                  <a:lnTo>
                    <a:pt x="12" y="6"/>
                  </a:lnTo>
                  <a:lnTo>
                    <a:pt x="12" y="6"/>
                  </a:lnTo>
                  <a:lnTo>
                    <a:pt x="10" y="10"/>
                  </a:lnTo>
                  <a:lnTo>
                    <a:pt x="10" y="10"/>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7" name="Freeform 256"/>
            <p:cNvSpPr>
              <a:spLocks noEditPoints="1"/>
            </p:cNvSpPr>
            <p:nvPr/>
          </p:nvSpPr>
          <p:spPr bwMode="auto">
            <a:xfrm>
              <a:off x="4758659" y="3295155"/>
              <a:ext cx="70516" cy="98714"/>
            </a:xfrm>
            <a:custGeom>
              <a:avLst/>
              <a:gdLst>
                <a:gd name="T0" fmla="*/ 14 w 34"/>
                <a:gd name="T1" fmla="*/ 10 h 42"/>
                <a:gd name="T2" fmla="*/ 8 w 34"/>
                <a:gd name="T3" fmla="*/ 16 h 42"/>
                <a:gd name="T4" fmla="*/ 26 w 34"/>
                <a:gd name="T5" fmla="*/ 42 h 42"/>
                <a:gd name="T6" fmla="*/ 34 w 34"/>
                <a:gd name="T7" fmla="*/ 36 h 42"/>
                <a:gd name="T8" fmla="*/ 14 w 34"/>
                <a:gd name="T9" fmla="*/ 10 h 42"/>
                <a:gd name="T10" fmla="*/ 0 w 34"/>
                <a:gd name="T11" fmla="*/ 4 h 42"/>
                <a:gd name="T12" fmla="*/ 4 w 34"/>
                <a:gd name="T13" fmla="*/ 10 h 42"/>
                <a:gd name="T14" fmla="*/ 10 w 34"/>
                <a:gd name="T15" fmla="*/ 4 h 42"/>
                <a:gd name="T16" fmla="*/ 6 w 34"/>
                <a:gd name="T17" fmla="*/ 0 h 42"/>
                <a:gd name="T18" fmla="*/ 0 w 34"/>
                <a:gd name="T19"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2">
                  <a:moveTo>
                    <a:pt x="14" y="10"/>
                  </a:moveTo>
                  <a:lnTo>
                    <a:pt x="8" y="16"/>
                  </a:lnTo>
                  <a:lnTo>
                    <a:pt x="26" y="42"/>
                  </a:lnTo>
                  <a:lnTo>
                    <a:pt x="34" y="36"/>
                  </a:lnTo>
                  <a:lnTo>
                    <a:pt x="14" y="10"/>
                  </a:lnTo>
                  <a:close/>
                  <a:moveTo>
                    <a:pt x="0" y="4"/>
                  </a:moveTo>
                  <a:lnTo>
                    <a:pt x="4" y="10"/>
                  </a:lnTo>
                  <a:lnTo>
                    <a:pt x="10" y="4"/>
                  </a:lnTo>
                  <a:lnTo>
                    <a:pt x="6"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8" name="Freeform 257"/>
            <p:cNvSpPr>
              <a:spLocks/>
            </p:cNvSpPr>
            <p:nvPr/>
          </p:nvSpPr>
          <p:spPr bwMode="auto">
            <a:xfrm>
              <a:off x="4795991" y="3276353"/>
              <a:ext cx="70516" cy="84612"/>
            </a:xfrm>
            <a:custGeom>
              <a:avLst/>
              <a:gdLst>
                <a:gd name="T0" fmla="*/ 4 w 34"/>
                <a:gd name="T1" fmla="*/ 20 h 36"/>
                <a:gd name="T2" fmla="*/ 6 w 34"/>
                <a:gd name="T3" fmla="*/ 18 h 36"/>
                <a:gd name="T4" fmla="*/ 18 w 34"/>
                <a:gd name="T5" fmla="*/ 34 h 36"/>
                <a:gd name="T6" fmla="*/ 18 w 34"/>
                <a:gd name="T7" fmla="*/ 34 h 36"/>
                <a:gd name="T8" fmla="*/ 22 w 34"/>
                <a:gd name="T9" fmla="*/ 36 h 36"/>
                <a:gd name="T10" fmla="*/ 26 w 34"/>
                <a:gd name="T11" fmla="*/ 36 h 36"/>
                <a:gd name="T12" fmla="*/ 30 w 34"/>
                <a:gd name="T13" fmla="*/ 34 h 36"/>
                <a:gd name="T14" fmla="*/ 30 w 34"/>
                <a:gd name="T15" fmla="*/ 34 h 36"/>
                <a:gd name="T16" fmla="*/ 34 w 34"/>
                <a:gd name="T17" fmla="*/ 32 h 36"/>
                <a:gd name="T18" fmla="*/ 30 w 34"/>
                <a:gd name="T19" fmla="*/ 28 h 36"/>
                <a:gd name="T20" fmla="*/ 30 w 34"/>
                <a:gd name="T21" fmla="*/ 28 h 36"/>
                <a:gd name="T22" fmla="*/ 28 w 34"/>
                <a:gd name="T23" fmla="*/ 28 h 36"/>
                <a:gd name="T24" fmla="*/ 28 w 34"/>
                <a:gd name="T25" fmla="*/ 28 h 36"/>
                <a:gd name="T26" fmla="*/ 26 w 34"/>
                <a:gd name="T27" fmla="*/ 28 h 36"/>
                <a:gd name="T28" fmla="*/ 24 w 34"/>
                <a:gd name="T29" fmla="*/ 26 h 36"/>
                <a:gd name="T30" fmla="*/ 14 w 34"/>
                <a:gd name="T31" fmla="*/ 12 h 36"/>
                <a:gd name="T32" fmla="*/ 18 w 34"/>
                <a:gd name="T33" fmla="*/ 10 h 36"/>
                <a:gd name="T34" fmla="*/ 14 w 34"/>
                <a:gd name="T35" fmla="*/ 6 h 36"/>
                <a:gd name="T36" fmla="*/ 10 w 34"/>
                <a:gd name="T37" fmla="*/ 8 h 36"/>
                <a:gd name="T38" fmla="*/ 4 w 34"/>
                <a:gd name="T39" fmla="*/ 0 h 36"/>
                <a:gd name="T40" fmla="*/ 0 w 34"/>
                <a:gd name="T41" fmla="*/ 10 h 36"/>
                <a:gd name="T42" fmla="*/ 4 w 34"/>
                <a:gd name="T43" fmla="*/ 14 h 36"/>
                <a:gd name="T44" fmla="*/ 0 w 34"/>
                <a:gd name="T45" fmla="*/ 16 h 36"/>
                <a:gd name="T46" fmla="*/ 4 w 34"/>
                <a:gd name="T47"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6">
                  <a:moveTo>
                    <a:pt x="4" y="20"/>
                  </a:moveTo>
                  <a:lnTo>
                    <a:pt x="6" y="18"/>
                  </a:lnTo>
                  <a:lnTo>
                    <a:pt x="18" y="34"/>
                  </a:lnTo>
                  <a:lnTo>
                    <a:pt x="18" y="34"/>
                  </a:lnTo>
                  <a:lnTo>
                    <a:pt x="22" y="36"/>
                  </a:lnTo>
                  <a:lnTo>
                    <a:pt x="26" y="36"/>
                  </a:lnTo>
                  <a:lnTo>
                    <a:pt x="30" y="34"/>
                  </a:lnTo>
                  <a:lnTo>
                    <a:pt x="30" y="34"/>
                  </a:lnTo>
                  <a:lnTo>
                    <a:pt x="34" y="32"/>
                  </a:lnTo>
                  <a:lnTo>
                    <a:pt x="30" y="28"/>
                  </a:lnTo>
                  <a:lnTo>
                    <a:pt x="30" y="28"/>
                  </a:lnTo>
                  <a:lnTo>
                    <a:pt x="28" y="28"/>
                  </a:lnTo>
                  <a:lnTo>
                    <a:pt x="28" y="28"/>
                  </a:lnTo>
                  <a:lnTo>
                    <a:pt x="26" y="28"/>
                  </a:lnTo>
                  <a:lnTo>
                    <a:pt x="24" y="26"/>
                  </a:lnTo>
                  <a:lnTo>
                    <a:pt x="14" y="12"/>
                  </a:lnTo>
                  <a:lnTo>
                    <a:pt x="18" y="10"/>
                  </a:lnTo>
                  <a:lnTo>
                    <a:pt x="14" y="6"/>
                  </a:lnTo>
                  <a:lnTo>
                    <a:pt x="10" y="8"/>
                  </a:lnTo>
                  <a:lnTo>
                    <a:pt x="4" y="0"/>
                  </a:lnTo>
                  <a:lnTo>
                    <a:pt x="0" y="10"/>
                  </a:lnTo>
                  <a:lnTo>
                    <a:pt x="4" y="14"/>
                  </a:lnTo>
                  <a:lnTo>
                    <a:pt x="0" y="16"/>
                  </a:lnTo>
                  <a:lnTo>
                    <a:pt x="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59" name="Freeform 258"/>
            <p:cNvSpPr>
              <a:spLocks/>
            </p:cNvSpPr>
            <p:nvPr/>
          </p:nvSpPr>
          <p:spPr bwMode="auto">
            <a:xfrm>
              <a:off x="3402269" y="2745179"/>
              <a:ext cx="103700" cy="122217"/>
            </a:xfrm>
            <a:custGeom>
              <a:avLst/>
              <a:gdLst>
                <a:gd name="T0" fmla="*/ 50 w 50"/>
                <a:gd name="T1" fmla="*/ 32 h 52"/>
                <a:gd name="T2" fmla="*/ 46 w 50"/>
                <a:gd name="T3" fmla="*/ 28 h 52"/>
                <a:gd name="T4" fmla="*/ 34 w 50"/>
                <a:gd name="T5" fmla="*/ 40 h 52"/>
                <a:gd name="T6" fmla="*/ 24 w 50"/>
                <a:gd name="T7" fmla="*/ 30 h 52"/>
                <a:gd name="T8" fmla="*/ 34 w 50"/>
                <a:gd name="T9" fmla="*/ 20 h 52"/>
                <a:gd name="T10" fmla="*/ 30 w 50"/>
                <a:gd name="T11" fmla="*/ 14 h 52"/>
                <a:gd name="T12" fmla="*/ 20 w 50"/>
                <a:gd name="T13" fmla="*/ 26 h 52"/>
                <a:gd name="T14" fmla="*/ 10 w 50"/>
                <a:gd name="T15" fmla="*/ 18 h 52"/>
                <a:gd name="T16" fmla="*/ 22 w 50"/>
                <a:gd name="T17" fmla="*/ 6 h 52"/>
                <a:gd name="T18" fmla="*/ 16 w 50"/>
                <a:gd name="T19" fmla="*/ 0 h 52"/>
                <a:gd name="T20" fmla="*/ 0 w 50"/>
                <a:gd name="T21" fmla="*/ 20 h 52"/>
                <a:gd name="T22" fmla="*/ 32 w 50"/>
                <a:gd name="T23" fmla="*/ 52 h 52"/>
                <a:gd name="T24" fmla="*/ 50 w 50"/>
                <a:gd name="T25"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52">
                  <a:moveTo>
                    <a:pt x="50" y="32"/>
                  </a:moveTo>
                  <a:lnTo>
                    <a:pt x="46" y="28"/>
                  </a:lnTo>
                  <a:lnTo>
                    <a:pt x="34" y="40"/>
                  </a:lnTo>
                  <a:lnTo>
                    <a:pt x="24" y="30"/>
                  </a:lnTo>
                  <a:lnTo>
                    <a:pt x="34" y="20"/>
                  </a:lnTo>
                  <a:lnTo>
                    <a:pt x="30" y="14"/>
                  </a:lnTo>
                  <a:lnTo>
                    <a:pt x="20" y="26"/>
                  </a:lnTo>
                  <a:lnTo>
                    <a:pt x="10" y="18"/>
                  </a:lnTo>
                  <a:lnTo>
                    <a:pt x="22" y="6"/>
                  </a:lnTo>
                  <a:lnTo>
                    <a:pt x="16" y="0"/>
                  </a:lnTo>
                  <a:lnTo>
                    <a:pt x="0" y="20"/>
                  </a:lnTo>
                  <a:lnTo>
                    <a:pt x="32" y="52"/>
                  </a:lnTo>
                  <a:lnTo>
                    <a:pt x="5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0" name="Freeform 259"/>
            <p:cNvSpPr>
              <a:spLocks/>
            </p:cNvSpPr>
            <p:nvPr/>
          </p:nvSpPr>
          <p:spPr bwMode="auto">
            <a:xfrm>
              <a:off x="3514264" y="2876797"/>
              <a:ext cx="82960" cy="89312"/>
            </a:xfrm>
            <a:custGeom>
              <a:avLst/>
              <a:gdLst>
                <a:gd name="T0" fmla="*/ 0 w 40"/>
                <a:gd name="T1" fmla="*/ 6 h 38"/>
                <a:gd name="T2" fmla="*/ 34 w 40"/>
                <a:gd name="T3" fmla="*/ 38 h 38"/>
                <a:gd name="T4" fmla="*/ 40 w 40"/>
                <a:gd name="T5" fmla="*/ 32 h 38"/>
                <a:gd name="T6" fmla="*/ 8 w 40"/>
                <a:gd name="T7" fmla="*/ 0 h 38"/>
                <a:gd name="T8" fmla="*/ 0 w 40"/>
                <a:gd name="T9" fmla="*/ 6 h 38"/>
              </a:gdLst>
              <a:ahLst/>
              <a:cxnLst>
                <a:cxn ang="0">
                  <a:pos x="T0" y="T1"/>
                </a:cxn>
                <a:cxn ang="0">
                  <a:pos x="T2" y="T3"/>
                </a:cxn>
                <a:cxn ang="0">
                  <a:pos x="T4" y="T5"/>
                </a:cxn>
                <a:cxn ang="0">
                  <a:pos x="T6" y="T7"/>
                </a:cxn>
                <a:cxn ang="0">
                  <a:pos x="T8" y="T9"/>
                </a:cxn>
              </a:cxnLst>
              <a:rect l="0" t="0" r="r" b="b"/>
              <a:pathLst>
                <a:path w="40" h="38">
                  <a:moveTo>
                    <a:pt x="0" y="6"/>
                  </a:moveTo>
                  <a:lnTo>
                    <a:pt x="34" y="38"/>
                  </a:lnTo>
                  <a:lnTo>
                    <a:pt x="40" y="32"/>
                  </a:lnTo>
                  <a:lnTo>
                    <a:pt x="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1" name="Freeform 260"/>
            <p:cNvSpPr>
              <a:spLocks noEditPoints="1"/>
            </p:cNvSpPr>
            <p:nvPr/>
          </p:nvSpPr>
          <p:spPr bwMode="auto">
            <a:xfrm>
              <a:off x="3634556" y="3008416"/>
              <a:ext cx="78812" cy="84612"/>
            </a:xfrm>
            <a:custGeom>
              <a:avLst/>
              <a:gdLst>
                <a:gd name="T0" fmla="*/ 20 w 38"/>
                <a:gd name="T1" fmla="*/ 16 h 36"/>
                <a:gd name="T2" fmla="*/ 20 w 38"/>
                <a:gd name="T3" fmla="*/ 16 h 36"/>
                <a:gd name="T4" fmla="*/ 26 w 38"/>
                <a:gd name="T5" fmla="*/ 20 h 36"/>
                <a:gd name="T6" fmla="*/ 26 w 38"/>
                <a:gd name="T7" fmla="*/ 24 h 36"/>
                <a:gd name="T8" fmla="*/ 26 w 38"/>
                <a:gd name="T9" fmla="*/ 26 h 36"/>
                <a:gd name="T10" fmla="*/ 26 w 38"/>
                <a:gd name="T11" fmla="*/ 26 h 36"/>
                <a:gd name="T12" fmla="*/ 22 w 38"/>
                <a:gd name="T13" fmla="*/ 28 h 36"/>
                <a:gd name="T14" fmla="*/ 20 w 38"/>
                <a:gd name="T15" fmla="*/ 26 h 36"/>
                <a:gd name="T16" fmla="*/ 20 w 38"/>
                <a:gd name="T17" fmla="*/ 26 h 36"/>
                <a:gd name="T18" fmla="*/ 18 w 38"/>
                <a:gd name="T19" fmla="*/ 22 h 36"/>
                <a:gd name="T20" fmla="*/ 18 w 38"/>
                <a:gd name="T21" fmla="*/ 20 h 36"/>
                <a:gd name="T22" fmla="*/ 20 w 38"/>
                <a:gd name="T23" fmla="*/ 16 h 36"/>
                <a:gd name="T24" fmla="*/ 20 w 38"/>
                <a:gd name="T25" fmla="*/ 16 h 36"/>
                <a:gd name="T26" fmla="*/ 22 w 38"/>
                <a:gd name="T27" fmla="*/ 4 h 36"/>
                <a:gd name="T28" fmla="*/ 22 w 38"/>
                <a:gd name="T29" fmla="*/ 4 h 36"/>
                <a:gd name="T30" fmla="*/ 18 w 38"/>
                <a:gd name="T31" fmla="*/ 2 h 36"/>
                <a:gd name="T32" fmla="*/ 16 w 38"/>
                <a:gd name="T33" fmla="*/ 0 h 36"/>
                <a:gd name="T34" fmla="*/ 10 w 38"/>
                <a:gd name="T35" fmla="*/ 2 h 36"/>
                <a:gd name="T36" fmla="*/ 6 w 38"/>
                <a:gd name="T37" fmla="*/ 6 h 36"/>
                <a:gd name="T38" fmla="*/ 6 w 38"/>
                <a:gd name="T39" fmla="*/ 6 h 36"/>
                <a:gd name="T40" fmla="*/ 2 w 38"/>
                <a:gd name="T41" fmla="*/ 10 h 36"/>
                <a:gd name="T42" fmla="*/ 0 w 38"/>
                <a:gd name="T43" fmla="*/ 14 h 36"/>
                <a:gd name="T44" fmla="*/ 0 w 38"/>
                <a:gd name="T45" fmla="*/ 14 h 36"/>
                <a:gd name="T46" fmla="*/ 2 w 38"/>
                <a:gd name="T47" fmla="*/ 18 h 36"/>
                <a:gd name="T48" fmla="*/ 4 w 38"/>
                <a:gd name="T49" fmla="*/ 22 h 36"/>
                <a:gd name="T50" fmla="*/ 10 w 38"/>
                <a:gd name="T51" fmla="*/ 16 h 36"/>
                <a:gd name="T52" fmla="*/ 10 w 38"/>
                <a:gd name="T53" fmla="*/ 16 h 36"/>
                <a:gd name="T54" fmla="*/ 8 w 38"/>
                <a:gd name="T55" fmla="*/ 12 h 36"/>
                <a:gd name="T56" fmla="*/ 10 w 38"/>
                <a:gd name="T57" fmla="*/ 10 h 36"/>
                <a:gd name="T58" fmla="*/ 10 w 38"/>
                <a:gd name="T59" fmla="*/ 10 h 36"/>
                <a:gd name="T60" fmla="*/ 12 w 38"/>
                <a:gd name="T61" fmla="*/ 8 h 36"/>
                <a:gd name="T62" fmla="*/ 16 w 38"/>
                <a:gd name="T63" fmla="*/ 10 h 36"/>
                <a:gd name="T64" fmla="*/ 16 w 38"/>
                <a:gd name="T65" fmla="*/ 12 h 36"/>
                <a:gd name="T66" fmla="*/ 16 w 38"/>
                <a:gd name="T67" fmla="*/ 12 h 36"/>
                <a:gd name="T68" fmla="*/ 12 w 38"/>
                <a:gd name="T69" fmla="*/ 16 h 36"/>
                <a:gd name="T70" fmla="*/ 10 w 38"/>
                <a:gd name="T71" fmla="*/ 22 h 36"/>
                <a:gd name="T72" fmla="*/ 10 w 38"/>
                <a:gd name="T73" fmla="*/ 26 h 36"/>
                <a:gd name="T74" fmla="*/ 14 w 38"/>
                <a:gd name="T75" fmla="*/ 32 h 36"/>
                <a:gd name="T76" fmla="*/ 14 w 38"/>
                <a:gd name="T77" fmla="*/ 32 h 36"/>
                <a:gd name="T78" fmla="*/ 16 w 38"/>
                <a:gd name="T79" fmla="*/ 34 h 36"/>
                <a:gd name="T80" fmla="*/ 20 w 38"/>
                <a:gd name="T81" fmla="*/ 36 h 36"/>
                <a:gd name="T82" fmla="*/ 24 w 38"/>
                <a:gd name="T83" fmla="*/ 34 h 36"/>
                <a:gd name="T84" fmla="*/ 26 w 38"/>
                <a:gd name="T85" fmla="*/ 32 h 36"/>
                <a:gd name="T86" fmla="*/ 26 w 38"/>
                <a:gd name="T87" fmla="*/ 32 h 36"/>
                <a:gd name="T88" fmla="*/ 30 w 38"/>
                <a:gd name="T89" fmla="*/ 28 h 36"/>
                <a:gd name="T90" fmla="*/ 28 w 38"/>
                <a:gd name="T91" fmla="*/ 24 h 36"/>
                <a:gd name="T92" fmla="*/ 30 w 38"/>
                <a:gd name="T93" fmla="*/ 24 h 36"/>
                <a:gd name="T94" fmla="*/ 32 w 38"/>
                <a:gd name="T95" fmla="*/ 26 h 36"/>
                <a:gd name="T96" fmla="*/ 38 w 38"/>
                <a:gd name="T97" fmla="*/ 20 h 36"/>
                <a:gd name="T98" fmla="*/ 38 w 38"/>
                <a:gd name="T99" fmla="*/ 20 h 36"/>
                <a:gd name="T100" fmla="*/ 34 w 38"/>
                <a:gd name="T101" fmla="*/ 16 h 36"/>
                <a:gd name="T102" fmla="*/ 22 w 38"/>
                <a:gd name="T103"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6">
                  <a:moveTo>
                    <a:pt x="20" y="16"/>
                  </a:moveTo>
                  <a:lnTo>
                    <a:pt x="20" y="16"/>
                  </a:lnTo>
                  <a:lnTo>
                    <a:pt x="26" y="20"/>
                  </a:lnTo>
                  <a:lnTo>
                    <a:pt x="26" y="24"/>
                  </a:lnTo>
                  <a:lnTo>
                    <a:pt x="26" y="26"/>
                  </a:lnTo>
                  <a:lnTo>
                    <a:pt x="26" y="26"/>
                  </a:lnTo>
                  <a:lnTo>
                    <a:pt x="22" y="28"/>
                  </a:lnTo>
                  <a:lnTo>
                    <a:pt x="20" y="26"/>
                  </a:lnTo>
                  <a:lnTo>
                    <a:pt x="20" y="26"/>
                  </a:lnTo>
                  <a:lnTo>
                    <a:pt x="18" y="22"/>
                  </a:lnTo>
                  <a:lnTo>
                    <a:pt x="18" y="20"/>
                  </a:lnTo>
                  <a:lnTo>
                    <a:pt x="20" y="16"/>
                  </a:lnTo>
                  <a:lnTo>
                    <a:pt x="20" y="16"/>
                  </a:lnTo>
                  <a:close/>
                  <a:moveTo>
                    <a:pt x="22" y="4"/>
                  </a:moveTo>
                  <a:lnTo>
                    <a:pt x="22" y="4"/>
                  </a:lnTo>
                  <a:lnTo>
                    <a:pt x="18" y="2"/>
                  </a:lnTo>
                  <a:lnTo>
                    <a:pt x="16" y="0"/>
                  </a:lnTo>
                  <a:lnTo>
                    <a:pt x="10" y="2"/>
                  </a:lnTo>
                  <a:lnTo>
                    <a:pt x="6" y="6"/>
                  </a:lnTo>
                  <a:lnTo>
                    <a:pt x="6" y="6"/>
                  </a:lnTo>
                  <a:lnTo>
                    <a:pt x="2" y="10"/>
                  </a:lnTo>
                  <a:lnTo>
                    <a:pt x="0" y="14"/>
                  </a:lnTo>
                  <a:lnTo>
                    <a:pt x="0" y="14"/>
                  </a:lnTo>
                  <a:lnTo>
                    <a:pt x="2" y="18"/>
                  </a:lnTo>
                  <a:lnTo>
                    <a:pt x="4" y="22"/>
                  </a:lnTo>
                  <a:lnTo>
                    <a:pt x="10" y="16"/>
                  </a:lnTo>
                  <a:lnTo>
                    <a:pt x="10" y="16"/>
                  </a:lnTo>
                  <a:lnTo>
                    <a:pt x="8" y="12"/>
                  </a:lnTo>
                  <a:lnTo>
                    <a:pt x="10" y="10"/>
                  </a:lnTo>
                  <a:lnTo>
                    <a:pt x="10" y="10"/>
                  </a:lnTo>
                  <a:lnTo>
                    <a:pt x="12" y="8"/>
                  </a:lnTo>
                  <a:lnTo>
                    <a:pt x="16" y="10"/>
                  </a:lnTo>
                  <a:lnTo>
                    <a:pt x="16" y="12"/>
                  </a:lnTo>
                  <a:lnTo>
                    <a:pt x="16" y="12"/>
                  </a:lnTo>
                  <a:lnTo>
                    <a:pt x="12" y="16"/>
                  </a:lnTo>
                  <a:lnTo>
                    <a:pt x="10" y="22"/>
                  </a:lnTo>
                  <a:lnTo>
                    <a:pt x="10" y="26"/>
                  </a:lnTo>
                  <a:lnTo>
                    <a:pt x="14" y="32"/>
                  </a:lnTo>
                  <a:lnTo>
                    <a:pt x="14" y="32"/>
                  </a:lnTo>
                  <a:lnTo>
                    <a:pt x="16" y="34"/>
                  </a:lnTo>
                  <a:lnTo>
                    <a:pt x="20" y="36"/>
                  </a:lnTo>
                  <a:lnTo>
                    <a:pt x="24" y="34"/>
                  </a:lnTo>
                  <a:lnTo>
                    <a:pt x="26" y="32"/>
                  </a:lnTo>
                  <a:lnTo>
                    <a:pt x="26" y="32"/>
                  </a:lnTo>
                  <a:lnTo>
                    <a:pt x="30" y="28"/>
                  </a:lnTo>
                  <a:lnTo>
                    <a:pt x="28" y="24"/>
                  </a:lnTo>
                  <a:lnTo>
                    <a:pt x="30" y="24"/>
                  </a:lnTo>
                  <a:lnTo>
                    <a:pt x="32" y="26"/>
                  </a:lnTo>
                  <a:lnTo>
                    <a:pt x="38" y="20"/>
                  </a:lnTo>
                  <a:lnTo>
                    <a:pt x="38" y="20"/>
                  </a:lnTo>
                  <a:lnTo>
                    <a:pt x="34" y="16"/>
                  </a:lnTo>
                  <a:lnTo>
                    <a:pt x="2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2" name="Freeform 261"/>
            <p:cNvSpPr>
              <a:spLocks/>
            </p:cNvSpPr>
            <p:nvPr/>
          </p:nvSpPr>
          <p:spPr bwMode="auto">
            <a:xfrm>
              <a:off x="3742403" y="3125932"/>
              <a:ext cx="66368" cy="79911"/>
            </a:xfrm>
            <a:custGeom>
              <a:avLst/>
              <a:gdLst>
                <a:gd name="T0" fmla="*/ 12 w 32"/>
                <a:gd name="T1" fmla="*/ 30 h 34"/>
                <a:gd name="T2" fmla="*/ 12 w 32"/>
                <a:gd name="T3" fmla="*/ 30 h 34"/>
                <a:gd name="T4" fmla="*/ 16 w 32"/>
                <a:gd name="T5" fmla="*/ 32 h 34"/>
                <a:gd name="T6" fmla="*/ 20 w 32"/>
                <a:gd name="T7" fmla="*/ 34 h 34"/>
                <a:gd name="T8" fmla="*/ 24 w 32"/>
                <a:gd name="T9" fmla="*/ 32 h 34"/>
                <a:gd name="T10" fmla="*/ 28 w 32"/>
                <a:gd name="T11" fmla="*/ 28 h 34"/>
                <a:gd name="T12" fmla="*/ 28 w 32"/>
                <a:gd name="T13" fmla="*/ 28 h 34"/>
                <a:gd name="T14" fmla="*/ 32 w 32"/>
                <a:gd name="T15" fmla="*/ 24 h 34"/>
                <a:gd name="T16" fmla="*/ 32 w 32"/>
                <a:gd name="T17" fmla="*/ 20 h 34"/>
                <a:gd name="T18" fmla="*/ 32 w 32"/>
                <a:gd name="T19" fmla="*/ 16 h 34"/>
                <a:gd name="T20" fmla="*/ 30 w 32"/>
                <a:gd name="T21" fmla="*/ 12 h 34"/>
                <a:gd name="T22" fmla="*/ 30 w 32"/>
                <a:gd name="T23" fmla="*/ 12 h 34"/>
                <a:gd name="T24" fmla="*/ 28 w 32"/>
                <a:gd name="T25" fmla="*/ 10 h 34"/>
                <a:gd name="T26" fmla="*/ 24 w 32"/>
                <a:gd name="T27" fmla="*/ 10 h 34"/>
                <a:gd name="T28" fmla="*/ 18 w 32"/>
                <a:gd name="T29" fmla="*/ 12 h 34"/>
                <a:gd name="T30" fmla="*/ 12 w 32"/>
                <a:gd name="T31" fmla="*/ 14 h 34"/>
                <a:gd name="T32" fmla="*/ 10 w 32"/>
                <a:gd name="T33" fmla="*/ 14 h 34"/>
                <a:gd name="T34" fmla="*/ 8 w 32"/>
                <a:gd name="T35" fmla="*/ 14 h 34"/>
                <a:gd name="T36" fmla="*/ 8 w 32"/>
                <a:gd name="T37" fmla="*/ 14 h 34"/>
                <a:gd name="T38" fmla="*/ 6 w 32"/>
                <a:gd name="T39" fmla="*/ 12 h 34"/>
                <a:gd name="T40" fmla="*/ 8 w 32"/>
                <a:gd name="T41" fmla="*/ 8 h 34"/>
                <a:gd name="T42" fmla="*/ 8 w 32"/>
                <a:gd name="T43" fmla="*/ 8 h 34"/>
                <a:gd name="T44" fmla="*/ 10 w 32"/>
                <a:gd name="T45" fmla="*/ 8 h 34"/>
                <a:gd name="T46" fmla="*/ 10 w 32"/>
                <a:gd name="T47" fmla="*/ 8 h 34"/>
                <a:gd name="T48" fmla="*/ 14 w 32"/>
                <a:gd name="T49" fmla="*/ 10 h 34"/>
                <a:gd name="T50" fmla="*/ 20 w 32"/>
                <a:gd name="T51" fmla="*/ 4 h 34"/>
                <a:gd name="T52" fmla="*/ 20 w 32"/>
                <a:gd name="T53" fmla="*/ 4 h 34"/>
                <a:gd name="T54" fmla="*/ 16 w 32"/>
                <a:gd name="T55" fmla="*/ 0 h 34"/>
                <a:gd name="T56" fmla="*/ 12 w 32"/>
                <a:gd name="T57" fmla="*/ 0 h 34"/>
                <a:gd name="T58" fmla="*/ 8 w 32"/>
                <a:gd name="T59" fmla="*/ 2 h 34"/>
                <a:gd name="T60" fmla="*/ 4 w 32"/>
                <a:gd name="T61" fmla="*/ 4 h 34"/>
                <a:gd name="T62" fmla="*/ 4 w 32"/>
                <a:gd name="T63" fmla="*/ 4 h 34"/>
                <a:gd name="T64" fmla="*/ 2 w 32"/>
                <a:gd name="T65" fmla="*/ 8 h 34"/>
                <a:gd name="T66" fmla="*/ 0 w 32"/>
                <a:gd name="T67" fmla="*/ 12 h 34"/>
                <a:gd name="T68" fmla="*/ 0 w 32"/>
                <a:gd name="T69" fmla="*/ 16 h 34"/>
                <a:gd name="T70" fmla="*/ 2 w 32"/>
                <a:gd name="T71" fmla="*/ 20 h 34"/>
                <a:gd name="T72" fmla="*/ 2 w 32"/>
                <a:gd name="T73" fmla="*/ 20 h 34"/>
                <a:gd name="T74" fmla="*/ 6 w 32"/>
                <a:gd name="T75" fmla="*/ 22 h 34"/>
                <a:gd name="T76" fmla="*/ 8 w 32"/>
                <a:gd name="T77" fmla="*/ 22 h 34"/>
                <a:gd name="T78" fmla="*/ 14 w 32"/>
                <a:gd name="T79" fmla="*/ 20 h 34"/>
                <a:gd name="T80" fmla="*/ 20 w 32"/>
                <a:gd name="T81" fmla="*/ 18 h 34"/>
                <a:gd name="T82" fmla="*/ 22 w 32"/>
                <a:gd name="T83" fmla="*/ 18 h 34"/>
                <a:gd name="T84" fmla="*/ 24 w 32"/>
                <a:gd name="T85" fmla="*/ 20 h 34"/>
                <a:gd name="T86" fmla="*/ 24 w 32"/>
                <a:gd name="T87" fmla="*/ 20 h 34"/>
                <a:gd name="T88" fmla="*/ 26 w 32"/>
                <a:gd name="T89" fmla="*/ 22 h 34"/>
                <a:gd name="T90" fmla="*/ 24 w 32"/>
                <a:gd name="T91" fmla="*/ 24 h 34"/>
                <a:gd name="T92" fmla="*/ 24 w 32"/>
                <a:gd name="T93" fmla="*/ 24 h 34"/>
                <a:gd name="T94" fmla="*/ 22 w 32"/>
                <a:gd name="T95" fmla="*/ 26 h 34"/>
                <a:gd name="T96" fmla="*/ 22 w 32"/>
                <a:gd name="T97" fmla="*/ 26 h 34"/>
                <a:gd name="T98" fmla="*/ 18 w 32"/>
                <a:gd name="T99" fmla="*/ 24 h 34"/>
                <a:gd name="T100" fmla="*/ 12 w 32"/>
                <a:gd name="T101"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 h="34">
                  <a:moveTo>
                    <a:pt x="12" y="30"/>
                  </a:moveTo>
                  <a:lnTo>
                    <a:pt x="12" y="30"/>
                  </a:lnTo>
                  <a:lnTo>
                    <a:pt x="16" y="32"/>
                  </a:lnTo>
                  <a:lnTo>
                    <a:pt x="20" y="34"/>
                  </a:lnTo>
                  <a:lnTo>
                    <a:pt x="24" y="32"/>
                  </a:lnTo>
                  <a:lnTo>
                    <a:pt x="28" y="28"/>
                  </a:lnTo>
                  <a:lnTo>
                    <a:pt x="28" y="28"/>
                  </a:lnTo>
                  <a:lnTo>
                    <a:pt x="32" y="24"/>
                  </a:lnTo>
                  <a:lnTo>
                    <a:pt x="32" y="20"/>
                  </a:lnTo>
                  <a:lnTo>
                    <a:pt x="32" y="16"/>
                  </a:lnTo>
                  <a:lnTo>
                    <a:pt x="30" y="12"/>
                  </a:lnTo>
                  <a:lnTo>
                    <a:pt x="30" y="12"/>
                  </a:lnTo>
                  <a:lnTo>
                    <a:pt x="28" y="10"/>
                  </a:lnTo>
                  <a:lnTo>
                    <a:pt x="24" y="10"/>
                  </a:lnTo>
                  <a:lnTo>
                    <a:pt x="18" y="12"/>
                  </a:lnTo>
                  <a:lnTo>
                    <a:pt x="12" y="14"/>
                  </a:lnTo>
                  <a:lnTo>
                    <a:pt x="10" y="14"/>
                  </a:lnTo>
                  <a:lnTo>
                    <a:pt x="8" y="14"/>
                  </a:lnTo>
                  <a:lnTo>
                    <a:pt x="8" y="14"/>
                  </a:lnTo>
                  <a:lnTo>
                    <a:pt x="6" y="12"/>
                  </a:lnTo>
                  <a:lnTo>
                    <a:pt x="8" y="8"/>
                  </a:lnTo>
                  <a:lnTo>
                    <a:pt x="8" y="8"/>
                  </a:lnTo>
                  <a:lnTo>
                    <a:pt x="10" y="8"/>
                  </a:lnTo>
                  <a:lnTo>
                    <a:pt x="10" y="8"/>
                  </a:lnTo>
                  <a:lnTo>
                    <a:pt x="14" y="10"/>
                  </a:lnTo>
                  <a:lnTo>
                    <a:pt x="20" y="4"/>
                  </a:lnTo>
                  <a:lnTo>
                    <a:pt x="20" y="4"/>
                  </a:lnTo>
                  <a:lnTo>
                    <a:pt x="16" y="0"/>
                  </a:lnTo>
                  <a:lnTo>
                    <a:pt x="12" y="0"/>
                  </a:lnTo>
                  <a:lnTo>
                    <a:pt x="8" y="2"/>
                  </a:lnTo>
                  <a:lnTo>
                    <a:pt x="4" y="4"/>
                  </a:lnTo>
                  <a:lnTo>
                    <a:pt x="4" y="4"/>
                  </a:lnTo>
                  <a:lnTo>
                    <a:pt x="2" y="8"/>
                  </a:lnTo>
                  <a:lnTo>
                    <a:pt x="0" y="12"/>
                  </a:lnTo>
                  <a:lnTo>
                    <a:pt x="0" y="16"/>
                  </a:lnTo>
                  <a:lnTo>
                    <a:pt x="2" y="20"/>
                  </a:lnTo>
                  <a:lnTo>
                    <a:pt x="2" y="20"/>
                  </a:lnTo>
                  <a:lnTo>
                    <a:pt x="6" y="22"/>
                  </a:lnTo>
                  <a:lnTo>
                    <a:pt x="8" y="22"/>
                  </a:lnTo>
                  <a:lnTo>
                    <a:pt x="14" y="20"/>
                  </a:lnTo>
                  <a:lnTo>
                    <a:pt x="20" y="18"/>
                  </a:lnTo>
                  <a:lnTo>
                    <a:pt x="22" y="18"/>
                  </a:lnTo>
                  <a:lnTo>
                    <a:pt x="24" y="20"/>
                  </a:lnTo>
                  <a:lnTo>
                    <a:pt x="24" y="20"/>
                  </a:lnTo>
                  <a:lnTo>
                    <a:pt x="26" y="22"/>
                  </a:lnTo>
                  <a:lnTo>
                    <a:pt x="24" y="24"/>
                  </a:lnTo>
                  <a:lnTo>
                    <a:pt x="24" y="24"/>
                  </a:lnTo>
                  <a:lnTo>
                    <a:pt x="22" y="26"/>
                  </a:lnTo>
                  <a:lnTo>
                    <a:pt x="22" y="26"/>
                  </a:lnTo>
                  <a:lnTo>
                    <a:pt x="18" y="24"/>
                  </a:lnTo>
                  <a:lnTo>
                    <a:pt x="12"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3" name="Freeform 262"/>
            <p:cNvSpPr>
              <a:spLocks/>
            </p:cNvSpPr>
            <p:nvPr/>
          </p:nvSpPr>
          <p:spPr bwMode="auto">
            <a:xfrm>
              <a:off x="3841955" y="3234047"/>
              <a:ext cx="74664" cy="75210"/>
            </a:xfrm>
            <a:custGeom>
              <a:avLst/>
              <a:gdLst>
                <a:gd name="T0" fmla="*/ 6 w 36"/>
                <a:gd name="T1" fmla="*/ 18 h 32"/>
                <a:gd name="T2" fmla="*/ 8 w 36"/>
                <a:gd name="T3" fmla="*/ 16 h 32"/>
                <a:gd name="T4" fmla="*/ 22 w 36"/>
                <a:gd name="T5" fmla="*/ 30 h 32"/>
                <a:gd name="T6" fmla="*/ 22 w 36"/>
                <a:gd name="T7" fmla="*/ 30 h 32"/>
                <a:gd name="T8" fmla="*/ 26 w 36"/>
                <a:gd name="T9" fmla="*/ 32 h 32"/>
                <a:gd name="T10" fmla="*/ 30 w 36"/>
                <a:gd name="T11" fmla="*/ 32 h 32"/>
                <a:gd name="T12" fmla="*/ 34 w 36"/>
                <a:gd name="T13" fmla="*/ 28 h 32"/>
                <a:gd name="T14" fmla="*/ 34 w 36"/>
                <a:gd name="T15" fmla="*/ 28 h 32"/>
                <a:gd name="T16" fmla="*/ 36 w 36"/>
                <a:gd name="T17" fmla="*/ 26 h 32"/>
                <a:gd name="T18" fmla="*/ 32 w 36"/>
                <a:gd name="T19" fmla="*/ 22 h 32"/>
                <a:gd name="T20" fmla="*/ 32 w 36"/>
                <a:gd name="T21" fmla="*/ 22 h 32"/>
                <a:gd name="T22" fmla="*/ 32 w 36"/>
                <a:gd name="T23" fmla="*/ 22 h 32"/>
                <a:gd name="T24" fmla="*/ 32 w 36"/>
                <a:gd name="T25" fmla="*/ 22 h 32"/>
                <a:gd name="T26" fmla="*/ 28 w 36"/>
                <a:gd name="T27" fmla="*/ 24 h 32"/>
                <a:gd name="T28" fmla="*/ 26 w 36"/>
                <a:gd name="T29" fmla="*/ 22 h 32"/>
                <a:gd name="T30" fmla="*/ 14 w 36"/>
                <a:gd name="T31" fmla="*/ 10 h 32"/>
                <a:gd name="T32" fmla="*/ 18 w 36"/>
                <a:gd name="T33" fmla="*/ 6 h 32"/>
                <a:gd name="T34" fmla="*/ 14 w 36"/>
                <a:gd name="T35" fmla="*/ 2 h 32"/>
                <a:gd name="T36" fmla="*/ 10 w 36"/>
                <a:gd name="T37" fmla="*/ 6 h 32"/>
                <a:gd name="T38" fmla="*/ 4 w 36"/>
                <a:gd name="T39" fmla="*/ 0 h 32"/>
                <a:gd name="T40" fmla="*/ 0 w 36"/>
                <a:gd name="T41" fmla="*/ 8 h 32"/>
                <a:gd name="T42" fmla="*/ 4 w 36"/>
                <a:gd name="T43" fmla="*/ 12 h 32"/>
                <a:gd name="T44" fmla="*/ 2 w 36"/>
                <a:gd name="T45" fmla="*/ 14 h 32"/>
                <a:gd name="T46" fmla="*/ 6 w 36"/>
                <a:gd name="T4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2">
                  <a:moveTo>
                    <a:pt x="6" y="18"/>
                  </a:moveTo>
                  <a:lnTo>
                    <a:pt x="8" y="16"/>
                  </a:lnTo>
                  <a:lnTo>
                    <a:pt x="22" y="30"/>
                  </a:lnTo>
                  <a:lnTo>
                    <a:pt x="22" y="30"/>
                  </a:lnTo>
                  <a:lnTo>
                    <a:pt x="26" y="32"/>
                  </a:lnTo>
                  <a:lnTo>
                    <a:pt x="30" y="32"/>
                  </a:lnTo>
                  <a:lnTo>
                    <a:pt x="34" y="28"/>
                  </a:lnTo>
                  <a:lnTo>
                    <a:pt x="34" y="28"/>
                  </a:lnTo>
                  <a:lnTo>
                    <a:pt x="36" y="26"/>
                  </a:lnTo>
                  <a:lnTo>
                    <a:pt x="32" y="22"/>
                  </a:lnTo>
                  <a:lnTo>
                    <a:pt x="32" y="22"/>
                  </a:lnTo>
                  <a:lnTo>
                    <a:pt x="32" y="22"/>
                  </a:lnTo>
                  <a:lnTo>
                    <a:pt x="32" y="22"/>
                  </a:lnTo>
                  <a:lnTo>
                    <a:pt x="28" y="24"/>
                  </a:lnTo>
                  <a:lnTo>
                    <a:pt x="26" y="22"/>
                  </a:lnTo>
                  <a:lnTo>
                    <a:pt x="14" y="10"/>
                  </a:lnTo>
                  <a:lnTo>
                    <a:pt x="18" y="6"/>
                  </a:lnTo>
                  <a:lnTo>
                    <a:pt x="14" y="2"/>
                  </a:lnTo>
                  <a:lnTo>
                    <a:pt x="10" y="6"/>
                  </a:lnTo>
                  <a:lnTo>
                    <a:pt x="4" y="0"/>
                  </a:lnTo>
                  <a:lnTo>
                    <a:pt x="0" y="8"/>
                  </a:lnTo>
                  <a:lnTo>
                    <a:pt x="4" y="12"/>
                  </a:lnTo>
                  <a:lnTo>
                    <a:pt x="2" y="14"/>
                  </a:lnTo>
                  <a:lnTo>
                    <a:pt x="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4" name="Freeform 263"/>
            <p:cNvSpPr>
              <a:spLocks noEditPoints="1"/>
            </p:cNvSpPr>
            <p:nvPr/>
          </p:nvSpPr>
          <p:spPr bwMode="auto">
            <a:xfrm>
              <a:off x="3933211" y="3337461"/>
              <a:ext cx="82960" cy="94013"/>
            </a:xfrm>
            <a:custGeom>
              <a:avLst/>
              <a:gdLst>
                <a:gd name="T0" fmla="*/ 16 w 40"/>
                <a:gd name="T1" fmla="*/ 10 h 40"/>
                <a:gd name="T2" fmla="*/ 10 w 40"/>
                <a:gd name="T3" fmla="*/ 16 h 40"/>
                <a:gd name="T4" fmla="*/ 34 w 40"/>
                <a:gd name="T5" fmla="*/ 40 h 40"/>
                <a:gd name="T6" fmla="*/ 40 w 40"/>
                <a:gd name="T7" fmla="*/ 32 h 40"/>
                <a:gd name="T8" fmla="*/ 16 w 40"/>
                <a:gd name="T9" fmla="*/ 10 h 40"/>
                <a:gd name="T10" fmla="*/ 0 w 40"/>
                <a:gd name="T11" fmla="*/ 8 h 40"/>
                <a:gd name="T12" fmla="*/ 6 w 40"/>
                <a:gd name="T13" fmla="*/ 12 h 40"/>
                <a:gd name="T14" fmla="*/ 12 w 40"/>
                <a:gd name="T15" fmla="*/ 6 h 40"/>
                <a:gd name="T16" fmla="*/ 6 w 40"/>
                <a:gd name="T17" fmla="*/ 0 h 40"/>
                <a:gd name="T18" fmla="*/ 0 w 40"/>
                <a:gd name="T19"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16" y="10"/>
                  </a:moveTo>
                  <a:lnTo>
                    <a:pt x="10" y="16"/>
                  </a:lnTo>
                  <a:lnTo>
                    <a:pt x="34" y="40"/>
                  </a:lnTo>
                  <a:lnTo>
                    <a:pt x="40" y="32"/>
                  </a:lnTo>
                  <a:lnTo>
                    <a:pt x="16" y="10"/>
                  </a:lnTo>
                  <a:close/>
                  <a:moveTo>
                    <a:pt x="0" y="8"/>
                  </a:moveTo>
                  <a:lnTo>
                    <a:pt x="6" y="12"/>
                  </a:lnTo>
                  <a:lnTo>
                    <a:pt x="12" y="6"/>
                  </a:lnTo>
                  <a:lnTo>
                    <a:pt x="6"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5" name="Freeform 264"/>
            <p:cNvSpPr>
              <a:spLocks/>
            </p:cNvSpPr>
            <p:nvPr/>
          </p:nvSpPr>
          <p:spPr bwMode="auto">
            <a:xfrm>
              <a:off x="4057650" y="3473780"/>
              <a:ext cx="66368" cy="75210"/>
            </a:xfrm>
            <a:custGeom>
              <a:avLst/>
              <a:gdLst>
                <a:gd name="T0" fmla="*/ 22 w 32"/>
                <a:gd name="T1" fmla="*/ 4 h 32"/>
                <a:gd name="T2" fmla="*/ 22 w 32"/>
                <a:gd name="T3" fmla="*/ 4 h 32"/>
                <a:gd name="T4" fmla="*/ 18 w 32"/>
                <a:gd name="T5" fmla="*/ 0 h 32"/>
                <a:gd name="T6" fmla="*/ 12 w 32"/>
                <a:gd name="T7" fmla="*/ 0 h 32"/>
                <a:gd name="T8" fmla="*/ 8 w 32"/>
                <a:gd name="T9" fmla="*/ 0 h 32"/>
                <a:gd name="T10" fmla="*/ 4 w 32"/>
                <a:gd name="T11" fmla="*/ 4 h 32"/>
                <a:gd name="T12" fmla="*/ 4 w 32"/>
                <a:gd name="T13" fmla="*/ 4 h 32"/>
                <a:gd name="T14" fmla="*/ 0 w 32"/>
                <a:gd name="T15" fmla="*/ 10 h 32"/>
                <a:gd name="T16" fmla="*/ 0 w 32"/>
                <a:gd name="T17" fmla="*/ 16 h 32"/>
                <a:gd name="T18" fmla="*/ 2 w 32"/>
                <a:gd name="T19" fmla="*/ 20 h 32"/>
                <a:gd name="T20" fmla="*/ 6 w 32"/>
                <a:gd name="T21" fmla="*/ 24 h 32"/>
                <a:gd name="T22" fmla="*/ 6 w 32"/>
                <a:gd name="T23" fmla="*/ 24 h 32"/>
                <a:gd name="T24" fmla="*/ 12 w 32"/>
                <a:gd name="T25" fmla="*/ 30 h 32"/>
                <a:gd name="T26" fmla="*/ 16 w 32"/>
                <a:gd name="T27" fmla="*/ 32 h 32"/>
                <a:gd name="T28" fmla="*/ 22 w 32"/>
                <a:gd name="T29" fmla="*/ 32 h 32"/>
                <a:gd name="T30" fmla="*/ 28 w 32"/>
                <a:gd name="T31" fmla="*/ 28 h 32"/>
                <a:gd name="T32" fmla="*/ 28 w 32"/>
                <a:gd name="T33" fmla="*/ 28 h 32"/>
                <a:gd name="T34" fmla="*/ 32 w 32"/>
                <a:gd name="T35" fmla="*/ 22 h 32"/>
                <a:gd name="T36" fmla="*/ 32 w 32"/>
                <a:gd name="T37" fmla="*/ 18 h 32"/>
                <a:gd name="T38" fmla="*/ 32 w 32"/>
                <a:gd name="T39" fmla="*/ 14 h 32"/>
                <a:gd name="T40" fmla="*/ 28 w 32"/>
                <a:gd name="T41" fmla="*/ 10 h 32"/>
                <a:gd name="T42" fmla="*/ 22 w 32"/>
                <a:gd name="T43" fmla="*/ 16 h 32"/>
                <a:gd name="T44" fmla="*/ 22 w 32"/>
                <a:gd name="T45" fmla="*/ 16 h 32"/>
                <a:gd name="T46" fmla="*/ 24 w 32"/>
                <a:gd name="T47" fmla="*/ 20 h 32"/>
                <a:gd name="T48" fmla="*/ 24 w 32"/>
                <a:gd name="T49" fmla="*/ 24 h 32"/>
                <a:gd name="T50" fmla="*/ 24 w 32"/>
                <a:gd name="T51" fmla="*/ 24 h 32"/>
                <a:gd name="T52" fmla="*/ 22 w 32"/>
                <a:gd name="T53" fmla="*/ 24 h 32"/>
                <a:gd name="T54" fmla="*/ 20 w 32"/>
                <a:gd name="T55" fmla="*/ 24 h 32"/>
                <a:gd name="T56" fmla="*/ 12 w 32"/>
                <a:gd name="T57" fmla="*/ 18 h 32"/>
                <a:gd name="T58" fmla="*/ 12 w 32"/>
                <a:gd name="T59" fmla="*/ 18 h 32"/>
                <a:gd name="T60" fmla="*/ 8 w 32"/>
                <a:gd name="T61" fmla="*/ 12 h 32"/>
                <a:gd name="T62" fmla="*/ 6 w 32"/>
                <a:gd name="T63" fmla="*/ 10 h 32"/>
                <a:gd name="T64" fmla="*/ 8 w 32"/>
                <a:gd name="T65" fmla="*/ 8 h 32"/>
                <a:gd name="T66" fmla="*/ 8 w 32"/>
                <a:gd name="T67" fmla="*/ 8 h 32"/>
                <a:gd name="T68" fmla="*/ 12 w 32"/>
                <a:gd name="T69" fmla="*/ 6 h 32"/>
                <a:gd name="T70" fmla="*/ 16 w 32"/>
                <a:gd name="T71" fmla="*/ 10 h 32"/>
                <a:gd name="T72" fmla="*/ 22 w 32"/>
                <a:gd name="T73"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2">
                  <a:moveTo>
                    <a:pt x="22" y="4"/>
                  </a:moveTo>
                  <a:lnTo>
                    <a:pt x="22" y="4"/>
                  </a:lnTo>
                  <a:lnTo>
                    <a:pt x="18" y="0"/>
                  </a:lnTo>
                  <a:lnTo>
                    <a:pt x="12" y="0"/>
                  </a:lnTo>
                  <a:lnTo>
                    <a:pt x="8" y="0"/>
                  </a:lnTo>
                  <a:lnTo>
                    <a:pt x="4" y="4"/>
                  </a:lnTo>
                  <a:lnTo>
                    <a:pt x="4" y="4"/>
                  </a:lnTo>
                  <a:lnTo>
                    <a:pt x="0" y="10"/>
                  </a:lnTo>
                  <a:lnTo>
                    <a:pt x="0" y="16"/>
                  </a:lnTo>
                  <a:lnTo>
                    <a:pt x="2" y="20"/>
                  </a:lnTo>
                  <a:lnTo>
                    <a:pt x="6" y="24"/>
                  </a:lnTo>
                  <a:lnTo>
                    <a:pt x="6" y="24"/>
                  </a:lnTo>
                  <a:lnTo>
                    <a:pt x="12" y="30"/>
                  </a:lnTo>
                  <a:lnTo>
                    <a:pt x="16" y="32"/>
                  </a:lnTo>
                  <a:lnTo>
                    <a:pt x="22" y="32"/>
                  </a:lnTo>
                  <a:lnTo>
                    <a:pt x="28" y="28"/>
                  </a:lnTo>
                  <a:lnTo>
                    <a:pt x="28" y="28"/>
                  </a:lnTo>
                  <a:lnTo>
                    <a:pt x="32" y="22"/>
                  </a:lnTo>
                  <a:lnTo>
                    <a:pt x="32" y="18"/>
                  </a:lnTo>
                  <a:lnTo>
                    <a:pt x="32" y="14"/>
                  </a:lnTo>
                  <a:lnTo>
                    <a:pt x="28" y="10"/>
                  </a:lnTo>
                  <a:lnTo>
                    <a:pt x="22" y="16"/>
                  </a:lnTo>
                  <a:lnTo>
                    <a:pt x="22" y="16"/>
                  </a:lnTo>
                  <a:lnTo>
                    <a:pt x="24" y="20"/>
                  </a:lnTo>
                  <a:lnTo>
                    <a:pt x="24" y="24"/>
                  </a:lnTo>
                  <a:lnTo>
                    <a:pt x="24" y="24"/>
                  </a:lnTo>
                  <a:lnTo>
                    <a:pt x="22" y="24"/>
                  </a:lnTo>
                  <a:lnTo>
                    <a:pt x="20" y="24"/>
                  </a:lnTo>
                  <a:lnTo>
                    <a:pt x="12" y="18"/>
                  </a:lnTo>
                  <a:lnTo>
                    <a:pt x="12" y="18"/>
                  </a:lnTo>
                  <a:lnTo>
                    <a:pt x="8" y="12"/>
                  </a:lnTo>
                  <a:lnTo>
                    <a:pt x="6" y="10"/>
                  </a:lnTo>
                  <a:lnTo>
                    <a:pt x="8" y="8"/>
                  </a:lnTo>
                  <a:lnTo>
                    <a:pt x="8" y="8"/>
                  </a:lnTo>
                  <a:lnTo>
                    <a:pt x="12" y="6"/>
                  </a:lnTo>
                  <a:lnTo>
                    <a:pt x="16" y="10"/>
                  </a:lnTo>
                  <a:lnTo>
                    <a:pt x="2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6" name="Freeform 265"/>
            <p:cNvSpPr>
              <a:spLocks/>
            </p:cNvSpPr>
            <p:nvPr/>
          </p:nvSpPr>
          <p:spPr bwMode="auto">
            <a:xfrm>
              <a:off x="4555408" y="4023756"/>
              <a:ext cx="82960" cy="89312"/>
            </a:xfrm>
            <a:custGeom>
              <a:avLst/>
              <a:gdLst>
                <a:gd name="T0" fmla="*/ 40 w 40"/>
                <a:gd name="T1" fmla="*/ 32 h 38"/>
                <a:gd name="T2" fmla="*/ 6 w 40"/>
                <a:gd name="T3" fmla="*/ 0 h 38"/>
                <a:gd name="T4" fmla="*/ 0 w 40"/>
                <a:gd name="T5" fmla="*/ 6 h 38"/>
                <a:gd name="T6" fmla="*/ 34 w 40"/>
                <a:gd name="T7" fmla="*/ 38 h 38"/>
                <a:gd name="T8" fmla="*/ 40 w 40"/>
                <a:gd name="T9" fmla="*/ 32 h 38"/>
              </a:gdLst>
              <a:ahLst/>
              <a:cxnLst>
                <a:cxn ang="0">
                  <a:pos x="T0" y="T1"/>
                </a:cxn>
                <a:cxn ang="0">
                  <a:pos x="T2" y="T3"/>
                </a:cxn>
                <a:cxn ang="0">
                  <a:pos x="T4" y="T5"/>
                </a:cxn>
                <a:cxn ang="0">
                  <a:pos x="T6" y="T7"/>
                </a:cxn>
                <a:cxn ang="0">
                  <a:pos x="T8" y="T9"/>
                </a:cxn>
              </a:cxnLst>
              <a:rect l="0" t="0" r="r" b="b"/>
              <a:pathLst>
                <a:path w="40" h="38">
                  <a:moveTo>
                    <a:pt x="40" y="32"/>
                  </a:moveTo>
                  <a:lnTo>
                    <a:pt x="6" y="0"/>
                  </a:lnTo>
                  <a:lnTo>
                    <a:pt x="0" y="6"/>
                  </a:lnTo>
                  <a:lnTo>
                    <a:pt x="34" y="38"/>
                  </a:lnTo>
                  <a:lnTo>
                    <a:pt x="4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7" name="Freeform 266"/>
            <p:cNvSpPr>
              <a:spLocks/>
            </p:cNvSpPr>
            <p:nvPr/>
          </p:nvSpPr>
          <p:spPr bwMode="auto">
            <a:xfrm>
              <a:off x="4671552" y="4150673"/>
              <a:ext cx="82960" cy="89312"/>
            </a:xfrm>
            <a:custGeom>
              <a:avLst/>
              <a:gdLst>
                <a:gd name="T0" fmla="*/ 6 w 40"/>
                <a:gd name="T1" fmla="*/ 10 h 38"/>
                <a:gd name="T2" fmla="*/ 0 w 40"/>
                <a:gd name="T3" fmla="*/ 16 h 38"/>
                <a:gd name="T4" fmla="*/ 24 w 40"/>
                <a:gd name="T5" fmla="*/ 38 h 38"/>
                <a:gd name="T6" fmla="*/ 30 w 40"/>
                <a:gd name="T7" fmla="*/ 32 h 38"/>
                <a:gd name="T8" fmla="*/ 14 w 40"/>
                <a:gd name="T9" fmla="*/ 16 h 38"/>
                <a:gd name="T10" fmla="*/ 14 w 40"/>
                <a:gd name="T11" fmla="*/ 16 h 38"/>
                <a:gd name="T12" fmla="*/ 12 w 40"/>
                <a:gd name="T13" fmla="*/ 14 h 38"/>
                <a:gd name="T14" fmla="*/ 12 w 40"/>
                <a:gd name="T15" fmla="*/ 10 h 38"/>
                <a:gd name="T16" fmla="*/ 12 w 40"/>
                <a:gd name="T17" fmla="*/ 10 h 38"/>
                <a:gd name="T18" fmla="*/ 14 w 40"/>
                <a:gd name="T19" fmla="*/ 10 h 38"/>
                <a:gd name="T20" fmla="*/ 18 w 40"/>
                <a:gd name="T21" fmla="*/ 12 h 38"/>
                <a:gd name="T22" fmla="*/ 34 w 40"/>
                <a:gd name="T23" fmla="*/ 28 h 38"/>
                <a:gd name="T24" fmla="*/ 40 w 40"/>
                <a:gd name="T25" fmla="*/ 20 h 38"/>
                <a:gd name="T26" fmla="*/ 22 w 40"/>
                <a:gd name="T27" fmla="*/ 2 h 38"/>
                <a:gd name="T28" fmla="*/ 22 w 40"/>
                <a:gd name="T29" fmla="*/ 2 h 38"/>
                <a:gd name="T30" fmla="*/ 20 w 40"/>
                <a:gd name="T31" fmla="*/ 2 h 38"/>
                <a:gd name="T32" fmla="*/ 16 w 40"/>
                <a:gd name="T33" fmla="*/ 0 h 38"/>
                <a:gd name="T34" fmla="*/ 10 w 40"/>
                <a:gd name="T35" fmla="*/ 4 h 38"/>
                <a:gd name="T36" fmla="*/ 10 w 40"/>
                <a:gd name="T37" fmla="*/ 4 h 38"/>
                <a:gd name="T38" fmla="*/ 8 w 40"/>
                <a:gd name="T39" fmla="*/ 8 h 38"/>
                <a:gd name="T40" fmla="*/ 8 w 40"/>
                <a:gd name="T41" fmla="*/ 8 h 38"/>
                <a:gd name="T42" fmla="*/ 8 w 40"/>
                <a:gd name="T43" fmla="*/ 12 h 38"/>
                <a:gd name="T44" fmla="*/ 8 w 40"/>
                <a:gd name="T45" fmla="*/ 12 h 38"/>
                <a:gd name="T46" fmla="*/ 6 w 40"/>
                <a:gd name="T4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38">
                  <a:moveTo>
                    <a:pt x="6" y="10"/>
                  </a:moveTo>
                  <a:lnTo>
                    <a:pt x="0" y="16"/>
                  </a:lnTo>
                  <a:lnTo>
                    <a:pt x="24" y="38"/>
                  </a:lnTo>
                  <a:lnTo>
                    <a:pt x="30" y="32"/>
                  </a:lnTo>
                  <a:lnTo>
                    <a:pt x="14" y="16"/>
                  </a:lnTo>
                  <a:lnTo>
                    <a:pt x="14" y="16"/>
                  </a:lnTo>
                  <a:lnTo>
                    <a:pt x="12" y="14"/>
                  </a:lnTo>
                  <a:lnTo>
                    <a:pt x="12" y="10"/>
                  </a:lnTo>
                  <a:lnTo>
                    <a:pt x="12" y="10"/>
                  </a:lnTo>
                  <a:lnTo>
                    <a:pt x="14" y="10"/>
                  </a:lnTo>
                  <a:lnTo>
                    <a:pt x="18" y="12"/>
                  </a:lnTo>
                  <a:lnTo>
                    <a:pt x="34" y="28"/>
                  </a:lnTo>
                  <a:lnTo>
                    <a:pt x="40" y="20"/>
                  </a:lnTo>
                  <a:lnTo>
                    <a:pt x="22" y="2"/>
                  </a:lnTo>
                  <a:lnTo>
                    <a:pt x="22" y="2"/>
                  </a:lnTo>
                  <a:lnTo>
                    <a:pt x="20" y="2"/>
                  </a:lnTo>
                  <a:lnTo>
                    <a:pt x="16" y="0"/>
                  </a:lnTo>
                  <a:lnTo>
                    <a:pt x="10" y="4"/>
                  </a:lnTo>
                  <a:lnTo>
                    <a:pt x="10" y="4"/>
                  </a:lnTo>
                  <a:lnTo>
                    <a:pt x="8" y="8"/>
                  </a:lnTo>
                  <a:lnTo>
                    <a:pt x="8" y="8"/>
                  </a:lnTo>
                  <a:lnTo>
                    <a:pt x="8" y="12"/>
                  </a:lnTo>
                  <a:lnTo>
                    <a:pt x="8" y="12"/>
                  </a:ln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8" name="Freeform 267"/>
            <p:cNvSpPr>
              <a:spLocks noEditPoints="1"/>
            </p:cNvSpPr>
            <p:nvPr/>
          </p:nvSpPr>
          <p:spPr bwMode="auto">
            <a:xfrm>
              <a:off x="4783547" y="4268190"/>
              <a:ext cx="70516" cy="79911"/>
            </a:xfrm>
            <a:custGeom>
              <a:avLst/>
              <a:gdLst>
                <a:gd name="T0" fmla="*/ 12 w 34"/>
                <a:gd name="T1" fmla="*/ 18 h 34"/>
                <a:gd name="T2" fmla="*/ 12 w 34"/>
                <a:gd name="T3" fmla="*/ 18 h 34"/>
                <a:gd name="T4" fmla="*/ 8 w 34"/>
                <a:gd name="T5" fmla="*/ 14 h 34"/>
                <a:gd name="T6" fmla="*/ 8 w 34"/>
                <a:gd name="T7" fmla="*/ 12 h 34"/>
                <a:gd name="T8" fmla="*/ 8 w 34"/>
                <a:gd name="T9" fmla="*/ 10 h 34"/>
                <a:gd name="T10" fmla="*/ 8 w 34"/>
                <a:gd name="T11" fmla="*/ 10 h 34"/>
                <a:gd name="T12" fmla="*/ 12 w 34"/>
                <a:gd name="T13" fmla="*/ 8 h 34"/>
                <a:gd name="T14" fmla="*/ 14 w 34"/>
                <a:gd name="T15" fmla="*/ 8 h 34"/>
                <a:gd name="T16" fmla="*/ 18 w 34"/>
                <a:gd name="T17" fmla="*/ 12 h 34"/>
                <a:gd name="T18" fmla="*/ 12 w 34"/>
                <a:gd name="T19" fmla="*/ 18 h 34"/>
                <a:gd name="T20" fmla="*/ 28 w 34"/>
                <a:gd name="T21" fmla="*/ 8 h 34"/>
                <a:gd name="T22" fmla="*/ 28 w 34"/>
                <a:gd name="T23" fmla="*/ 8 h 34"/>
                <a:gd name="T24" fmla="*/ 22 w 34"/>
                <a:gd name="T25" fmla="*/ 4 h 34"/>
                <a:gd name="T26" fmla="*/ 16 w 34"/>
                <a:gd name="T27" fmla="*/ 0 h 34"/>
                <a:gd name="T28" fmla="*/ 10 w 34"/>
                <a:gd name="T29" fmla="*/ 2 h 34"/>
                <a:gd name="T30" fmla="*/ 4 w 34"/>
                <a:gd name="T31" fmla="*/ 6 h 34"/>
                <a:gd name="T32" fmla="*/ 4 w 34"/>
                <a:gd name="T33" fmla="*/ 6 h 34"/>
                <a:gd name="T34" fmla="*/ 0 w 34"/>
                <a:gd name="T35" fmla="*/ 12 h 34"/>
                <a:gd name="T36" fmla="*/ 0 w 34"/>
                <a:gd name="T37" fmla="*/ 16 h 34"/>
                <a:gd name="T38" fmla="*/ 4 w 34"/>
                <a:gd name="T39" fmla="*/ 22 h 34"/>
                <a:gd name="T40" fmla="*/ 8 w 34"/>
                <a:gd name="T41" fmla="*/ 26 h 34"/>
                <a:gd name="T42" fmla="*/ 8 w 34"/>
                <a:gd name="T43" fmla="*/ 26 h 34"/>
                <a:gd name="T44" fmla="*/ 12 w 34"/>
                <a:gd name="T45" fmla="*/ 30 h 34"/>
                <a:gd name="T46" fmla="*/ 18 w 34"/>
                <a:gd name="T47" fmla="*/ 34 h 34"/>
                <a:gd name="T48" fmla="*/ 24 w 34"/>
                <a:gd name="T49" fmla="*/ 32 h 34"/>
                <a:gd name="T50" fmla="*/ 30 w 34"/>
                <a:gd name="T51" fmla="*/ 28 h 34"/>
                <a:gd name="T52" fmla="*/ 30 w 34"/>
                <a:gd name="T53" fmla="*/ 28 h 34"/>
                <a:gd name="T54" fmla="*/ 32 w 34"/>
                <a:gd name="T55" fmla="*/ 24 h 34"/>
                <a:gd name="T56" fmla="*/ 34 w 34"/>
                <a:gd name="T57" fmla="*/ 20 h 34"/>
                <a:gd name="T58" fmla="*/ 34 w 34"/>
                <a:gd name="T59" fmla="*/ 20 h 34"/>
                <a:gd name="T60" fmla="*/ 32 w 34"/>
                <a:gd name="T61" fmla="*/ 16 h 34"/>
                <a:gd name="T62" fmla="*/ 30 w 34"/>
                <a:gd name="T63" fmla="*/ 12 h 34"/>
                <a:gd name="T64" fmla="*/ 24 w 34"/>
                <a:gd name="T65" fmla="*/ 18 h 34"/>
                <a:gd name="T66" fmla="*/ 24 w 34"/>
                <a:gd name="T67" fmla="*/ 18 h 34"/>
                <a:gd name="T68" fmla="*/ 26 w 34"/>
                <a:gd name="T69" fmla="*/ 22 h 34"/>
                <a:gd name="T70" fmla="*/ 26 w 34"/>
                <a:gd name="T71" fmla="*/ 22 h 34"/>
                <a:gd name="T72" fmla="*/ 24 w 34"/>
                <a:gd name="T73" fmla="*/ 24 h 34"/>
                <a:gd name="T74" fmla="*/ 24 w 34"/>
                <a:gd name="T75" fmla="*/ 24 h 34"/>
                <a:gd name="T76" fmla="*/ 22 w 34"/>
                <a:gd name="T77" fmla="*/ 26 h 34"/>
                <a:gd name="T78" fmla="*/ 20 w 34"/>
                <a:gd name="T79" fmla="*/ 24 h 34"/>
                <a:gd name="T80" fmla="*/ 16 w 34"/>
                <a:gd name="T81" fmla="*/ 22 h 34"/>
                <a:gd name="T82" fmla="*/ 28 w 34"/>
                <a:gd name="T8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34">
                  <a:moveTo>
                    <a:pt x="12" y="18"/>
                  </a:moveTo>
                  <a:lnTo>
                    <a:pt x="12" y="18"/>
                  </a:lnTo>
                  <a:lnTo>
                    <a:pt x="8" y="14"/>
                  </a:lnTo>
                  <a:lnTo>
                    <a:pt x="8" y="12"/>
                  </a:lnTo>
                  <a:lnTo>
                    <a:pt x="8" y="10"/>
                  </a:lnTo>
                  <a:lnTo>
                    <a:pt x="8" y="10"/>
                  </a:lnTo>
                  <a:lnTo>
                    <a:pt x="12" y="8"/>
                  </a:lnTo>
                  <a:lnTo>
                    <a:pt x="14" y="8"/>
                  </a:lnTo>
                  <a:lnTo>
                    <a:pt x="18" y="12"/>
                  </a:lnTo>
                  <a:lnTo>
                    <a:pt x="12" y="18"/>
                  </a:lnTo>
                  <a:close/>
                  <a:moveTo>
                    <a:pt x="28" y="8"/>
                  </a:moveTo>
                  <a:lnTo>
                    <a:pt x="28" y="8"/>
                  </a:lnTo>
                  <a:lnTo>
                    <a:pt x="22" y="4"/>
                  </a:lnTo>
                  <a:lnTo>
                    <a:pt x="16" y="0"/>
                  </a:lnTo>
                  <a:lnTo>
                    <a:pt x="10" y="2"/>
                  </a:lnTo>
                  <a:lnTo>
                    <a:pt x="4" y="6"/>
                  </a:lnTo>
                  <a:lnTo>
                    <a:pt x="4" y="6"/>
                  </a:lnTo>
                  <a:lnTo>
                    <a:pt x="0" y="12"/>
                  </a:lnTo>
                  <a:lnTo>
                    <a:pt x="0" y="16"/>
                  </a:lnTo>
                  <a:lnTo>
                    <a:pt x="4" y="22"/>
                  </a:lnTo>
                  <a:lnTo>
                    <a:pt x="8" y="26"/>
                  </a:lnTo>
                  <a:lnTo>
                    <a:pt x="8" y="26"/>
                  </a:lnTo>
                  <a:lnTo>
                    <a:pt x="12" y="30"/>
                  </a:lnTo>
                  <a:lnTo>
                    <a:pt x="18" y="34"/>
                  </a:lnTo>
                  <a:lnTo>
                    <a:pt x="24" y="32"/>
                  </a:lnTo>
                  <a:lnTo>
                    <a:pt x="30" y="28"/>
                  </a:lnTo>
                  <a:lnTo>
                    <a:pt x="30" y="28"/>
                  </a:lnTo>
                  <a:lnTo>
                    <a:pt x="32" y="24"/>
                  </a:lnTo>
                  <a:lnTo>
                    <a:pt x="34" y="20"/>
                  </a:lnTo>
                  <a:lnTo>
                    <a:pt x="34" y="20"/>
                  </a:lnTo>
                  <a:lnTo>
                    <a:pt x="32" y="16"/>
                  </a:lnTo>
                  <a:lnTo>
                    <a:pt x="30" y="12"/>
                  </a:lnTo>
                  <a:lnTo>
                    <a:pt x="24" y="18"/>
                  </a:lnTo>
                  <a:lnTo>
                    <a:pt x="24" y="18"/>
                  </a:lnTo>
                  <a:lnTo>
                    <a:pt x="26" y="22"/>
                  </a:lnTo>
                  <a:lnTo>
                    <a:pt x="26" y="22"/>
                  </a:lnTo>
                  <a:lnTo>
                    <a:pt x="24" y="24"/>
                  </a:lnTo>
                  <a:lnTo>
                    <a:pt x="24" y="24"/>
                  </a:lnTo>
                  <a:lnTo>
                    <a:pt x="22" y="26"/>
                  </a:lnTo>
                  <a:lnTo>
                    <a:pt x="20" y="24"/>
                  </a:lnTo>
                  <a:lnTo>
                    <a:pt x="16" y="22"/>
                  </a:lnTo>
                  <a:lnTo>
                    <a:pt x="2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69" name="Freeform 268"/>
            <p:cNvSpPr>
              <a:spLocks/>
            </p:cNvSpPr>
            <p:nvPr/>
          </p:nvSpPr>
          <p:spPr bwMode="auto">
            <a:xfrm>
              <a:off x="4874803" y="4366903"/>
              <a:ext cx="78812" cy="89312"/>
            </a:xfrm>
            <a:custGeom>
              <a:avLst/>
              <a:gdLst>
                <a:gd name="T0" fmla="*/ 0 w 38"/>
                <a:gd name="T1" fmla="*/ 6 h 38"/>
                <a:gd name="T2" fmla="*/ 32 w 38"/>
                <a:gd name="T3" fmla="*/ 38 h 38"/>
                <a:gd name="T4" fmla="*/ 38 w 38"/>
                <a:gd name="T5" fmla="*/ 32 h 38"/>
                <a:gd name="T6" fmla="*/ 6 w 38"/>
                <a:gd name="T7" fmla="*/ 0 h 38"/>
                <a:gd name="T8" fmla="*/ 0 w 38"/>
                <a:gd name="T9" fmla="*/ 6 h 38"/>
              </a:gdLst>
              <a:ahLst/>
              <a:cxnLst>
                <a:cxn ang="0">
                  <a:pos x="T0" y="T1"/>
                </a:cxn>
                <a:cxn ang="0">
                  <a:pos x="T2" y="T3"/>
                </a:cxn>
                <a:cxn ang="0">
                  <a:pos x="T4" y="T5"/>
                </a:cxn>
                <a:cxn ang="0">
                  <a:pos x="T6" y="T7"/>
                </a:cxn>
                <a:cxn ang="0">
                  <a:pos x="T8" y="T9"/>
                </a:cxn>
              </a:cxnLst>
              <a:rect l="0" t="0" r="r" b="b"/>
              <a:pathLst>
                <a:path w="38" h="38">
                  <a:moveTo>
                    <a:pt x="0" y="6"/>
                  </a:moveTo>
                  <a:lnTo>
                    <a:pt x="32" y="38"/>
                  </a:lnTo>
                  <a:lnTo>
                    <a:pt x="38" y="32"/>
                  </a:lnTo>
                  <a:lnTo>
                    <a:pt x="6"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0" name="Freeform 269"/>
            <p:cNvSpPr>
              <a:spLocks noEditPoints="1"/>
            </p:cNvSpPr>
            <p:nvPr/>
          </p:nvSpPr>
          <p:spPr bwMode="auto">
            <a:xfrm>
              <a:off x="4995094" y="4498521"/>
              <a:ext cx="78812" cy="79911"/>
            </a:xfrm>
            <a:custGeom>
              <a:avLst/>
              <a:gdLst>
                <a:gd name="T0" fmla="*/ 20 w 38"/>
                <a:gd name="T1" fmla="*/ 14 h 34"/>
                <a:gd name="T2" fmla="*/ 20 w 38"/>
                <a:gd name="T3" fmla="*/ 14 h 34"/>
                <a:gd name="T4" fmla="*/ 24 w 38"/>
                <a:gd name="T5" fmla="*/ 20 h 34"/>
                <a:gd name="T6" fmla="*/ 26 w 38"/>
                <a:gd name="T7" fmla="*/ 22 h 34"/>
                <a:gd name="T8" fmla="*/ 24 w 38"/>
                <a:gd name="T9" fmla="*/ 26 h 34"/>
                <a:gd name="T10" fmla="*/ 24 w 38"/>
                <a:gd name="T11" fmla="*/ 26 h 34"/>
                <a:gd name="T12" fmla="*/ 20 w 38"/>
                <a:gd name="T13" fmla="*/ 26 h 34"/>
                <a:gd name="T14" fmla="*/ 18 w 38"/>
                <a:gd name="T15" fmla="*/ 24 h 34"/>
                <a:gd name="T16" fmla="*/ 18 w 38"/>
                <a:gd name="T17" fmla="*/ 24 h 34"/>
                <a:gd name="T18" fmla="*/ 16 w 38"/>
                <a:gd name="T19" fmla="*/ 22 h 34"/>
                <a:gd name="T20" fmla="*/ 16 w 38"/>
                <a:gd name="T21" fmla="*/ 18 h 34"/>
                <a:gd name="T22" fmla="*/ 20 w 38"/>
                <a:gd name="T23" fmla="*/ 14 h 34"/>
                <a:gd name="T24" fmla="*/ 20 w 38"/>
                <a:gd name="T25" fmla="*/ 14 h 34"/>
                <a:gd name="T26" fmla="*/ 20 w 38"/>
                <a:gd name="T27" fmla="*/ 4 h 34"/>
                <a:gd name="T28" fmla="*/ 20 w 38"/>
                <a:gd name="T29" fmla="*/ 4 h 34"/>
                <a:gd name="T30" fmla="*/ 18 w 38"/>
                <a:gd name="T31" fmla="*/ 0 h 34"/>
                <a:gd name="T32" fmla="*/ 14 w 38"/>
                <a:gd name="T33" fmla="*/ 0 h 34"/>
                <a:gd name="T34" fmla="*/ 10 w 38"/>
                <a:gd name="T35" fmla="*/ 2 h 34"/>
                <a:gd name="T36" fmla="*/ 4 w 38"/>
                <a:gd name="T37" fmla="*/ 6 h 34"/>
                <a:gd name="T38" fmla="*/ 4 w 38"/>
                <a:gd name="T39" fmla="*/ 6 h 34"/>
                <a:gd name="T40" fmla="*/ 2 w 38"/>
                <a:gd name="T41" fmla="*/ 10 h 34"/>
                <a:gd name="T42" fmla="*/ 0 w 38"/>
                <a:gd name="T43" fmla="*/ 12 h 34"/>
                <a:gd name="T44" fmla="*/ 0 w 38"/>
                <a:gd name="T45" fmla="*/ 12 h 34"/>
                <a:gd name="T46" fmla="*/ 0 w 38"/>
                <a:gd name="T47" fmla="*/ 16 h 34"/>
                <a:gd name="T48" fmla="*/ 4 w 38"/>
                <a:gd name="T49" fmla="*/ 20 h 34"/>
                <a:gd name="T50" fmla="*/ 10 w 38"/>
                <a:gd name="T51" fmla="*/ 14 h 34"/>
                <a:gd name="T52" fmla="*/ 10 w 38"/>
                <a:gd name="T53" fmla="*/ 14 h 34"/>
                <a:gd name="T54" fmla="*/ 8 w 38"/>
                <a:gd name="T55" fmla="*/ 12 h 34"/>
                <a:gd name="T56" fmla="*/ 8 w 38"/>
                <a:gd name="T57" fmla="*/ 8 h 34"/>
                <a:gd name="T58" fmla="*/ 8 w 38"/>
                <a:gd name="T59" fmla="*/ 8 h 34"/>
                <a:gd name="T60" fmla="*/ 12 w 38"/>
                <a:gd name="T61" fmla="*/ 8 h 34"/>
                <a:gd name="T62" fmla="*/ 14 w 38"/>
                <a:gd name="T63" fmla="*/ 10 h 34"/>
                <a:gd name="T64" fmla="*/ 16 w 38"/>
                <a:gd name="T65" fmla="*/ 10 h 34"/>
                <a:gd name="T66" fmla="*/ 16 w 38"/>
                <a:gd name="T67" fmla="*/ 10 h 34"/>
                <a:gd name="T68" fmla="*/ 12 w 38"/>
                <a:gd name="T69" fmla="*/ 16 h 34"/>
                <a:gd name="T70" fmla="*/ 8 w 38"/>
                <a:gd name="T71" fmla="*/ 20 h 34"/>
                <a:gd name="T72" fmla="*/ 8 w 38"/>
                <a:gd name="T73" fmla="*/ 26 h 34"/>
                <a:gd name="T74" fmla="*/ 12 w 38"/>
                <a:gd name="T75" fmla="*/ 30 h 34"/>
                <a:gd name="T76" fmla="*/ 12 w 38"/>
                <a:gd name="T77" fmla="*/ 30 h 34"/>
                <a:gd name="T78" fmla="*/ 16 w 38"/>
                <a:gd name="T79" fmla="*/ 32 h 34"/>
                <a:gd name="T80" fmla="*/ 18 w 38"/>
                <a:gd name="T81" fmla="*/ 34 h 34"/>
                <a:gd name="T82" fmla="*/ 22 w 38"/>
                <a:gd name="T83" fmla="*/ 34 h 34"/>
                <a:gd name="T84" fmla="*/ 26 w 38"/>
                <a:gd name="T85" fmla="*/ 32 h 34"/>
                <a:gd name="T86" fmla="*/ 26 w 38"/>
                <a:gd name="T87" fmla="*/ 32 h 34"/>
                <a:gd name="T88" fmla="*/ 28 w 38"/>
                <a:gd name="T89" fmla="*/ 28 h 34"/>
                <a:gd name="T90" fmla="*/ 28 w 38"/>
                <a:gd name="T91" fmla="*/ 22 h 34"/>
                <a:gd name="T92" fmla="*/ 28 w 38"/>
                <a:gd name="T93" fmla="*/ 22 h 34"/>
                <a:gd name="T94" fmla="*/ 32 w 38"/>
                <a:gd name="T95" fmla="*/ 24 h 34"/>
                <a:gd name="T96" fmla="*/ 38 w 38"/>
                <a:gd name="T97" fmla="*/ 18 h 34"/>
                <a:gd name="T98" fmla="*/ 38 w 38"/>
                <a:gd name="T99" fmla="*/ 18 h 34"/>
                <a:gd name="T100" fmla="*/ 32 w 38"/>
                <a:gd name="T101" fmla="*/ 14 h 34"/>
                <a:gd name="T102" fmla="*/ 20 w 38"/>
                <a:gd name="T103"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4">
                  <a:moveTo>
                    <a:pt x="20" y="14"/>
                  </a:moveTo>
                  <a:lnTo>
                    <a:pt x="20" y="14"/>
                  </a:lnTo>
                  <a:lnTo>
                    <a:pt x="24" y="20"/>
                  </a:lnTo>
                  <a:lnTo>
                    <a:pt x="26" y="22"/>
                  </a:lnTo>
                  <a:lnTo>
                    <a:pt x="24" y="26"/>
                  </a:lnTo>
                  <a:lnTo>
                    <a:pt x="24" y="26"/>
                  </a:lnTo>
                  <a:lnTo>
                    <a:pt x="20" y="26"/>
                  </a:lnTo>
                  <a:lnTo>
                    <a:pt x="18" y="24"/>
                  </a:lnTo>
                  <a:lnTo>
                    <a:pt x="18" y="24"/>
                  </a:lnTo>
                  <a:lnTo>
                    <a:pt x="16" y="22"/>
                  </a:lnTo>
                  <a:lnTo>
                    <a:pt x="16" y="18"/>
                  </a:lnTo>
                  <a:lnTo>
                    <a:pt x="20" y="14"/>
                  </a:lnTo>
                  <a:lnTo>
                    <a:pt x="20" y="14"/>
                  </a:lnTo>
                  <a:close/>
                  <a:moveTo>
                    <a:pt x="20" y="4"/>
                  </a:moveTo>
                  <a:lnTo>
                    <a:pt x="20" y="4"/>
                  </a:lnTo>
                  <a:lnTo>
                    <a:pt x="18" y="0"/>
                  </a:lnTo>
                  <a:lnTo>
                    <a:pt x="14" y="0"/>
                  </a:lnTo>
                  <a:lnTo>
                    <a:pt x="10" y="2"/>
                  </a:lnTo>
                  <a:lnTo>
                    <a:pt x="4" y="6"/>
                  </a:lnTo>
                  <a:lnTo>
                    <a:pt x="4" y="6"/>
                  </a:lnTo>
                  <a:lnTo>
                    <a:pt x="2" y="10"/>
                  </a:lnTo>
                  <a:lnTo>
                    <a:pt x="0" y="12"/>
                  </a:lnTo>
                  <a:lnTo>
                    <a:pt x="0" y="12"/>
                  </a:lnTo>
                  <a:lnTo>
                    <a:pt x="0" y="16"/>
                  </a:lnTo>
                  <a:lnTo>
                    <a:pt x="4" y="20"/>
                  </a:lnTo>
                  <a:lnTo>
                    <a:pt x="10" y="14"/>
                  </a:lnTo>
                  <a:lnTo>
                    <a:pt x="10" y="14"/>
                  </a:lnTo>
                  <a:lnTo>
                    <a:pt x="8" y="12"/>
                  </a:lnTo>
                  <a:lnTo>
                    <a:pt x="8" y="8"/>
                  </a:lnTo>
                  <a:lnTo>
                    <a:pt x="8" y="8"/>
                  </a:lnTo>
                  <a:lnTo>
                    <a:pt x="12" y="8"/>
                  </a:lnTo>
                  <a:lnTo>
                    <a:pt x="14" y="10"/>
                  </a:lnTo>
                  <a:lnTo>
                    <a:pt x="16" y="10"/>
                  </a:lnTo>
                  <a:lnTo>
                    <a:pt x="16" y="10"/>
                  </a:lnTo>
                  <a:lnTo>
                    <a:pt x="12" y="16"/>
                  </a:lnTo>
                  <a:lnTo>
                    <a:pt x="8" y="20"/>
                  </a:lnTo>
                  <a:lnTo>
                    <a:pt x="8" y="26"/>
                  </a:lnTo>
                  <a:lnTo>
                    <a:pt x="12" y="30"/>
                  </a:lnTo>
                  <a:lnTo>
                    <a:pt x="12" y="30"/>
                  </a:lnTo>
                  <a:lnTo>
                    <a:pt x="16" y="32"/>
                  </a:lnTo>
                  <a:lnTo>
                    <a:pt x="18" y="34"/>
                  </a:lnTo>
                  <a:lnTo>
                    <a:pt x="22" y="34"/>
                  </a:lnTo>
                  <a:lnTo>
                    <a:pt x="26" y="32"/>
                  </a:lnTo>
                  <a:lnTo>
                    <a:pt x="26" y="32"/>
                  </a:lnTo>
                  <a:lnTo>
                    <a:pt x="28" y="28"/>
                  </a:lnTo>
                  <a:lnTo>
                    <a:pt x="28" y="22"/>
                  </a:lnTo>
                  <a:lnTo>
                    <a:pt x="28" y="22"/>
                  </a:lnTo>
                  <a:lnTo>
                    <a:pt x="32" y="24"/>
                  </a:lnTo>
                  <a:lnTo>
                    <a:pt x="38" y="18"/>
                  </a:lnTo>
                  <a:lnTo>
                    <a:pt x="38" y="18"/>
                  </a:lnTo>
                  <a:lnTo>
                    <a:pt x="32" y="14"/>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1" name="Freeform 270"/>
            <p:cNvSpPr>
              <a:spLocks/>
            </p:cNvSpPr>
            <p:nvPr/>
          </p:nvSpPr>
          <p:spPr bwMode="auto">
            <a:xfrm>
              <a:off x="5102942" y="4611337"/>
              <a:ext cx="66368" cy="79911"/>
            </a:xfrm>
            <a:custGeom>
              <a:avLst/>
              <a:gdLst>
                <a:gd name="T0" fmla="*/ 12 w 32"/>
                <a:gd name="T1" fmla="*/ 30 h 34"/>
                <a:gd name="T2" fmla="*/ 12 w 32"/>
                <a:gd name="T3" fmla="*/ 30 h 34"/>
                <a:gd name="T4" fmla="*/ 16 w 32"/>
                <a:gd name="T5" fmla="*/ 34 h 34"/>
                <a:gd name="T6" fmla="*/ 20 w 32"/>
                <a:gd name="T7" fmla="*/ 34 h 34"/>
                <a:gd name="T8" fmla="*/ 24 w 32"/>
                <a:gd name="T9" fmla="*/ 32 h 34"/>
                <a:gd name="T10" fmla="*/ 28 w 32"/>
                <a:gd name="T11" fmla="*/ 28 h 34"/>
                <a:gd name="T12" fmla="*/ 28 w 32"/>
                <a:gd name="T13" fmla="*/ 28 h 34"/>
                <a:gd name="T14" fmla="*/ 30 w 32"/>
                <a:gd name="T15" fmla="*/ 24 h 34"/>
                <a:gd name="T16" fmla="*/ 32 w 32"/>
                <a:gd name="T17" fmla="*/ 20 h 34"/>
                <a:gd name="T18" fmla="*/ 32 w 32"/>
                <a:gd name="T19" fmla="*/ 16 h 34"/>
                <a:gd name="T20" fmla="*/ 30 w 32"/>
                <a:gd name="T21" fmla="*/ 12 h 34"/>
                <a:gd name="T22" fmla="*/ 30 w 32"/>
                <a:gd name="T23" fmla="*/ 12 h 34"/>
                <a:gd name="T24" fmla="*/ 26 w 32"/>
                <a:gd name="T25" fmla="*/ 12 h 34"/>
                <a:gd name="T26" fmla="*/ 24 w 32"/>
                <a:gd name="T27" fmla="*/ 10 h 34"/>
                <a:gd name="T28" fmla="*/ 16 w 32"/>
                <a:gd name="T29" fmla="*/ 12 h 34"/>
                <a:gd name="T30" fmla="*/ 12 w 32"/>
                <a:gd name="T31" fmla="*/ 14 h 34"/>
                <a:gd name="T32" fmla="*/ 8 w 32"/>
                <a:gd name="T33" fmla="*/ 14 h 34"/>
                <a:gd name="T34" fmla="*/ 8 w 32"/>
                <a:gd name="T35" fmla="*/ 14 h 34"/>
                <a:gd name="T36" fmla="*/ 8 w 32"/>
                <a:gd name="T37" fmla="*/ 14 h 34"/>
                <a:gd name="T38" fmla="*/ 6 w 32"/>
                <a:gd name="T39" fmla="*/ 12 h 34"/>
                <a:gd name="T40" fmla="*/ 6 w 32"/>
                <a:gd name="T41" fmla="*/ 10 h 34"/>
                <a:gd name="T42" fmla="*/ 6 w 32"/>
                <a:gd name="T43" fmla="*/ 10 h 34"/>
                <a:gd name="T44" fmla="*/ 8 w 32"/>
                <a:gd name="T45" fmla="*/ 8 h 34"/>
                <a:gd name="T46" fmla="*/ 8 w 32"/>
                <a:gd name="T47" fmla="*/ 8 h 34"/>
                <a:gd name="T48" fmla="*/ 12 w 32"/>
                <a:gd name="T49" fmla="*/ 10 h 34"/>
                <a:gd name="T50" fmla="*/ 18 w 32"/>
                <a:gd name="T51" fmla="*/ 4 h 34"/>
                <a:gd name="T52" fmla="*/ 18 w 32"/>
                <a:gd name="T53" fmla="*/ 4 h 34"/>
                <a:gd name="T54" fmla="*/ 14 w 32"/>
                <a:gd name="T55" fmla="*/ 2 h 34"/>
                <a:gd name="T56" fmla="*/ 12 w 32"/>
                <a:gd name="T57" fmla="*/ 0 h 34"/>
                <a:gd name="T58" fmla="*/ 8 w 32"/>
                <a:gd name="T59" fmla="*/ 2 h 34"/>
                <a:gd name="T60" fmla="*/ 4 w 32"/>
                <a:gd name="T61" fmla="*/ 6 h 34"/>
                <a:gd name="T62" fmla="*/ 4 w 32"/>
                <a:gd name="T63" fmla="*/ 6 h 34"/>
                <a:gd name="T64" fmla="*/ 0 w 32"/>
                <a:gd name="T65" fmla="*/ 8 h 34"/>
                <a:gd name="T66" fmla="*/ 0 w 32"/>
                <a:gd name="T67" fmla="*/ 12 h 34"/>
                <a:gd name="T68" fmla="*/ 0 w 32"/>
                <a:gd name="T69" fmla="*/ 16 h 34"/>
                <a:gd name="T70" fmla="*/ 2 w 32"/>
                <a:gd name="T71" fmla="*/ 20 h 34"/>
                <a:gd name="T72" fmla="*/ 2 w 32"/>
                <a:gd name="T73" fmla="*/ 20 h 34"/>
                <a:gd name="T74" fmla="*/ 4 w 32"/>
                <a:gd name="T75" fmla="*/ 22 h 34"/>
                <a:gd name="T76" fmla="*/ 8 w 32"/>
                <a:gd name="T77" fmla="*/ 22 h 34"/>
                <a:gd name="T78" fmla="*/ 14 w 32"/>
                <a:gd name="T79" fmla="*/ 22 h 34"/>
                <a:gd name="T80" fmla="*/ 20 w 32"/>
                <a:gd name="T81" fmla="*/ 20 h 34"/>
                <a:gd name="T82" fmla="*/ 22 w 32"/>
                <a:gd name="T83" fmla="*/ 18 h 34"/>
                <a:gd name="T84" fmla="*/ 24 w 32"/>
                <a:gd name="T85" fmla="*/ 20 h 34"/>
                <a:gd name="T86" fmla="*/ 24 w 32"/>
                <a:gd name="T87" fmla="*/ 20 h 34"/>
                <a:gd name="T88" fmla="*/ 24 w 32"/>
                <a:gd name="T89" fmla="*/ 22 h 34"/>
                <a:gd name="T90" fmla="*/ 24 w 32"/>
                <a:gd name="T91" fmla="*/ 24 h 34"/>
                <a:gd name="T92" fmla="*/ 24 w 32"/>
                <a:gd name="T93" fmla="*/ 24 h 34"/>
                <a:gd name="T94" fmla="*/ 20 w 32"/>
                <a:gd name="T95" fmla="*/ 26 h 34"/>
                <a:gd name="T96" fmla="*/ 20 w 32"/>
                <a:gd name="T97" fmla="*/ 26 h 34"/>
                <a:gd name="T98" fmla="*/ 18 w 32"/>
                <a:gd name="T99" fmla="*/ 24 h 34"/>
                <a:gd name="T100" fmla="*/ 12 w 32"/>
                <a:gd name="T101"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 h="34">
                  <a:moveTo>
                    <a:pt x="12" y="30"/>
                  </a:moveTo>
                  <a:lnTo>
                    <a:pt x="12" y="30"/>
                  </a:lnTo>
                  <a:lnTo>
                    <a:pt x="16" y="34"/>
                  </a:lnTo>
                  <a:lnTo>
                    <a:pt x="20" y="34"/>
                  </a:lnTo>
                  <a:lnTo>
                    <a:pt x="24" y="32"/>
                  </a:lnTo>
                  <a:lnTo>
                    <a:pt x="28" y="28"/>
                  </a:lnTo>
                  <a:lnTo>
                    <a:pt x="28" y="28"/>
                  </a:lnTo>
                  <a:lnTo>
                    <a:pt x="30" y="24"/>
                  </a:lnTo>
                  <a:lnTo>
                    <a:pt x="32" y="20"/>
                  </a:lnTo>
                  <a:lnTo>
                    <a:pt x="32" y="16"/>
                  </a:lnTo>
                  <a:lnTo>
                    <a:pt x="30" y="12"/>
                  </a:lnTo>
                  <a:lnTo>
                    <a:pt x="30" y="12"/>
                  </a:lnTo>
                  <a:lnTo>
                    <a:pt x="26" y="12"/>
                  </a:lnTo>
                  <a:lnTo>
                    <a:pt x="24" y="10"/>
                  </a:lnTo>
                  <a:lnTo>
                    <a:pt x="16" y="12"/>
                  </a:lnTo>
                  <a:lnTo>
                    <a:pt x="12" y="14"/>
                  </a:lnTo>
                  <a:lnTo>
                    <a:pt x="8" y="14"/>
                  </a:lnTo>
                  <a:lnTo>
                    <a:pt x="8" y="14"/>
                  </a:lnTo>
                  <a:lnTo>
                    <a:pt x="8" y="14"/>
                  </a:lnTo>
                  <a:lnTo>
                    <a:pt x="6" y="12"/>
                  </a:lnTo>
                  <a:lnTo>
                    <a:pt x="6" y="10"/>
                  </a:lnTo>
                  <a:lnTo>
                    <a:pt x="6" y="10"/>
                  </a:lnTo>
                  <a:lnTo>
                    <a:pt x="8" y="8"/>
                  </a:lnTo>
                  <a:lnTo>
                    <a:pt x="8" y="8"/>
                  </a:lnTo>
                  <a:lnTo>
                    <a:pt x="12" y="10"/>
                  </a:lnTo>
                  <a:lnTo>
                    <a:pt x="18" y="4"/>
                  </a:lnTo>
                  <a:lnTo>
                    <a:pt x="18" y="4"/>
                  </a:lnTo>
                  <a:lnTo>
                    <a:pt x="14" y="2"/>
                  </a:lnTo>
                  <a:lnTo>
                    <a:pt x="12" y="0"/>
                  </a:lnTo>
                  <a:lnTo>
                    <a:pt x="8" y="2"/>
                  </a:lnTo>
                  <a:lnTo>
                    <a:pt x="4" y="6"/>
                  </a:lnTo>
                  <a:lnTo>
                    <a:pt x="4" y="6"/>
                  </a:lnTo>
                  <a:lnTo>
                    <a:pt x="0" y="8"/>
                  </a:lnTo>
                  <a:lnTo>
                    <a:pt x="0" y="12"/>
                  </a:lnTo>
                  <a:lnTo>
                    <a:pt x="0" y="16"/>
                  </a:lnTo>
                  <a:lnTo>
                    <a:pt x="2" y="20"/>
                  </a:lnTo>
                  <a:lnTo>
                    <a:pt x="2" y="20"/>
                  </a:lnTo>
                  <a:lnTo>
                    <a:pt x="4" y="22"/>
                  </a:lnTo>
                  <a:lnTo>
                    <a:pt x="8" y="22"/>
                  </a:lnTo>
                  <a:lnTo>
                    <a:pt x="14" y="22"/>
                  </a:lnTo>
                  <a:lnTo>
                    <a:pt x="20" y="20"/>
                  </a:lnTo>
                  <a:lnTo>
                    <a:pt x="22" y="18"/>
                  </a:lnTo>
                  <a:lnTo>
                    <a:pt x="24" y="20"/>
                  </a:lnTo>
                  <a:lnTo>
                    <a:pt x="24" y="20"/>
                  </a:lnTo>
                  <a:lnTo>
                    <a:pt x="24" y="22"/>
                  </a:lnTo>
                  <a:lnTo>
                    <a:pt x="24" y="24"/>
                  </a:lnTo>
                  <a:lnTo>
                    <a:pt x="24" y="24"/>
                  </a:lnTo>
                  <a:lnTo>
                    <a:pt x="20" y="26"/>
                  </a:lnTo>
                  <a:lnTo>
                    <a:pt x="20" y="26"/>
                  </a:lnTo>
                  <a:lnTo>
                    <a:pt x="18" y="24"/>
                  </a:lnTo>
                  <a:lnTo>
                    <a:pt x="12"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2" name="Freeform 271"/>
            <p:cNvSpPr>
              <a:spLocks/>
            </p:cNvSpPr>
            <p:nvPr/>
          </p:nvSpPr>
          <p:spPr bwMode="auto">
            <a:xfrm>
              <a:off x="5202494" y="4719452"/>
              <a:ext cx="74664" cy="75210"/>
            </a:xfrm>
            <a:custGeom>
              <a:avLst/>
              <a:gdLst>
                <a:gd name="T0" fmla="*/ 4 w 36"/>
                <a:gd name="T1" fmla="*/ 18 h 32"/>
                <a:gd name="T2" fmla="*/ 8 w 36"/>
                <a:gd name="T3" fmla="*/ 16 h 32"/>
                <a:gd name="T4" fmla="*/ 22 w 36"/>
                <a:gd name="T5" fmla="*/ 30 h 32"/>
                <a:gd name="T6" fmla="*/ 22 w 36"/>
                <a:gd name="T7" fmla="*/ 30 h 32"/>
                <a:gd name="T8" fmla="*/ 26 w 36"/>
                <a:gd name="T9" fmla="*/ 32 h 32"/>
                <a:gd name="T10" fmla="*/ 28 w 36"/>
                <a:gd name="T11" fmla="*/ 32 h 32"/>
                <a:gd name="T12" fmla="*/ 32 w 36"/>
                <a:gd name="T13" fmla="*/ 28 h 32"/>
                <a:gd name="T14" fmla="*/ 32 w 36"/>
                <a:gd name="T15" fmla="*/ 28 h 32"/>
                <a:gd name="T16" fmla="*/ 36 w 36"/>
                <a:gd name="T17" fmla="*/ 24 h 32"/>
                <a:gd name="T18" fmla="*/ 32 w 36"/>
                <a:gd name="T19" fmla="*/ 22 h 32"/>
                <a:gd name="T20" fmla="*/ 32 w 36"/>
                <a:gd name="T21" fmla="*/ 22 h 32"/>
                <a:gd name="T22" fmla="*/ 30 w 36"/>
                <a:gd name="T23" fmla="*/ 22 h 32"/>
                <a:gd name="T24" fmla="*/ 30 w 36"/>
                <a:gd name="T25" fmla="*/ 22 h 32"/>
                <a:gd name="T26" fmla="*/ 28 w 36"/>
                <a:gd name="T27" fmla="*/ 24 h 32"/>
                <a:gd name="T28" fmla="*/ 26 w 36"/>
                <a:gd name="T29" fmla="*/ 22 h 32"/>
                <a:gd name="T30" fmla="*/ 14 w 36"/>
                <a:gd name="T31" fmla="*/ 10 h 32"/>
                <a:gd name="T32" fmla="*/ 16 w 36"/>
                <a:gd name="T33" fmla="*/ 6 h 32"/>
                <a:gd name="T34" fmla="*/ 12 w 36"/>
                <a:gd name="T35" fmla="*/ 2 h 32"/>
                <a:gd name="T36" fmla="*/ 10 w 36"/>
                <a:gd name="T37" fmla="*/ 6 h 32"/>
                <a:gd name="T38" fmla="*/ 2 w 36"/>
                <a:gd name="T39" fmla="*/ 0 h 32"/>
                <a:gd name="T40" fmla="*/ 0 w 36"/>
                <a:gd name="T41" fmla="*/ 8 h 32"/>
                <a:gd name="T42" fmla="*/ 4 w 36"/>
                <a:gd name="T43" fmla="*/ 12 h 32"/>
                <a:gd name="T44" fmla="*/ 0 w 36"/>
                <a:gd name="T45" fmla="*/ 16 h 32"/>
                <a:gd name="T46" fmla="*/ 4 w 36"/>
                <a:gd name="T4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 h="32">
                  <a:moveTo>
                    <a:pt x="4" y="18"/>
                  </a:moveTo>
                  <a:lnTo>
                    <a:pt x="8" y="16"/>
                  </a:lnTo>
                  <a:lnTo>
                    <a:pt x="22" y="30"/>
                  </a:lnTo>
                  <a:lnTo>
                    <a:pt x="22" y="30"/>
                  </a:lnTo>
                  <a:lnTo>
                    <a:pt x="26" y="32"/>
                  </a:lnTo>
                  <a:lnTo>
                    <a:pt x="28" y="32"/>
                  </a:lnTo>
                  <a:lnTo>
                    <a:pt x="32" y="28"/>
                  </a:lnTo>
                  <a:lnTo>
                    <a:pt x="32" y="28"/>
                  </a:lnTo>
                  <a:lnTo>
                    <a:pt x="36" y="24"/>
                  </a:lnTo>
                  <a:lnTo>
                    <a:pt x="32" y="22"/>
                  </a:lnTo>
                  <a:lnTo>
                    <a:pt x="32" y="22"/>
                  </a:lnTo>
                  <a:lnTo>
                    <a:pt x="30" y="22"/>
                  </a:lnTo>
                  <a:lnTo>
                    <a:pt x="30" y="22"/>
                  </a:lnTo>
                  <a:lnTo>
                    <a:pt x="28" y="24"/>
                  </a:lnTo>
                  <a:lnTo>
                    <a:pt x="26" y="22"/>
                  </a:lnTo>
                  <a:lnTo>
                    <a:pt x="14" y="10"/>
                  </a:lnTo>
                  <a:lnTo>
                    <a:pt x="16" y="6"/>
                  </a:lnTo>
                  <a:lnTo>
                    <a:pt x="12" y="2"/>
                  </a:lnTo>
                  <a:lnTo>
                    <a:pt x="10" y="6"/>
                  </a:lnTo>
                  <a:lnTo>
                    <a:pt x="2" y="0"/>
                  </a:lnTo>
                  <a:lnTo>
                    <a:pt x="0" y="8"/>
                  </a:lnTo>
                  <a:lnTo>
                    <a:pt x="4" y="12"/>
                  </a:lnTo>
                  <a:lnTo>
                    <a:pt x="0" y="16"/>
                  </a:lnTo>
                  <a:lnTo>
                    <a:pt x="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3" name="Freeform 272"/>
            <p:cNvSpPr>
              <a:spLocks noEditPoints="1"/>
            </p:cNvSpPr>
            <p:nvPr/>
          </p:nvSpPr>
          <p:spPr bwMode="auto">
            <a:xfrm>
              <a:off x="5293749" y="4822866"/>
              <a:ext cx="82960" cy="89312"/>
            </a:xfrm>
            <a:custGeom>
              <a:avLst/>
              <a:gdLst>
                <a:gd name="T0" fmla="*/ 16 w 40"/>
                <a:gd name="T1" fmla="*/ 10 h 38"/>
                <a:gd name="T2" fmla="*/ 10 w 40"/>
                <a:gd name="T3" fmla="*/ 16 h 38"/>
                <a:gd name="T4" fmla="*/ 34 w 40"/>
                <a:gd name="T5" fmla="*/ 38 h 38"/>
                <a:gd name="T6" fmla="*/ 40 w 40"/>
                <a:gd name="T7" fmla="*/ 32 h 38"/>
                <a:gd name="T8" fmla="*/ 16 w 40"/>
                <a:gd name="T9" fmla="*/ 10 h 38"/>
                <a:gd name="T10" fmla="*/ 0 w 40"/>
                <a:gd name="T11" fmla="*/ 6 h 38"/>
                <a:gd name="T12" fmla="*/ 6 w 40"/>
                <a:gd name="T13" fmla="*/ 12 h 38"/>
                <a:gd name="T14" fmla="*/ 12 w 40"/>
                <a:gd name="T15" fmla="*/ 6 h 38"/>
                <a:gd name="T16" fmla="*/ 6 w 40"/>
                <a:gd name="T17" fmla="*/ 0 h 38"/>
                <a:gd name="T18" fmla="*/ 0 w 40"/>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38">
                  <a:moveTo>
                    <a:pt x="16" y="10"/>
                  </a:moveTo>
                  <a:lnTo>
                    <a:pt x="10" y="16"/>
                  </a:lnTo>
                  <a:lnTo>
                    <a:pt x="34" y="38"/>
                  </a:lnTo>
                  <a:lnTo>
                    <a:pt x="40" y="32"/>
                  </a:lnTo>
                  <a:lnTo>
                    <a:pt x="16" y="10"/>
                  </a:lnTo>
                  <a:close/>
                  <a:moveTo>
                    <a:pt x="0" y="6"/>
                  </a:moveTo>
                  <a:lnTo>
                    <a:pt x="6" y="12"/>
                  </a:lnTo>
                  <a:lnTo>
                    <a:pt x="12" y="6"/>
                  </a:lnTo>
                  <a:lnTo>
                    <a:pt x="6"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4" name="Freeform 273"/>
            <p:cNvSpPr>
              <a:spLocks/>
            </p:cNvSpPr>
            <p:nvPr/>
          </p:nvSpPr>
          <p:spPr bwMode="auto">
            <a:xfrm>
              <a:off x="5418189" y="4954484"/>
              <a:ext cx="66368" cy="79911"/>
            </a:xfrm>
            <a:custGeom>
              <a:avLst/>
              <a:gdLst>
                <a:gd name="T0" fmla="*/ 22 w 32"/>
                <a:gd name="T1" fmla="*/ 4 h 34"/>
                <a:gd name="T2" fmla="*/ 22 w 32"/>
                <a:gd name="T3" fmla="*/ 4 h 34"/>
                <a:gd name="T4" fmla="*/ 18 w 32"/>
                <a:gd name="T5" fmla="*/ 2 h 34"/>
                <a:gd name="T6" fmla="*/ 12 w 32"/>
                <a:gd name="T7" fmla="*/ 0 h 34"/>
                <a:gd name="T8" fmla="*/ 8 w 32"/>
                <a:gd name="T9" fmla="*/ 2 h 34"/>
                <a:gd name="T10" fmla="*/ 4 w 32"/>
                <a:gd name="T11" fmla="*/ 6 h 34"/>
                <a:gd name="T12" fmla="*/ 4 w 32"/>
                <a:gd name="T13" fmla="*/ 6 h 34"/>
                <a:gd name="T14" fmla="*/ 0 w 32"/>
                <a:gd name="T15" fmla="*/ 12 h 34"/>
                <a:gd name="T16" fmla="*/ 0 w 32"/>
                <a:gd name="T17" fmla="*/ 16 h 34"/>
                <a:gd name="T18" fmla="*/ 2 w 32"/>
                <a:gd name="T19" fmla="*/ 22 h 34"/>
                <a:gd name="T20" fmla="*/ 6 w 32"/>
                <a:gd name="T21" fmla="*/ 26 h 34"/>
                <a:gd name="T22" fmla="*/ 6 w 32"/>
                <a:gd name="T23" fmla="*/ 26 h 34"/>
                <a:gd name="T24" fmla="*/ 12 w 32"/>
                <a:gd name="T25" fmla="*/ 30 h 34"/>
                <a:gd name="T26" fmla="*/ 18 w 32"/>
                <a:gd name="T27" fmla="*/ 34 h 34"/>
                <a:gd name="T28" fmla="*/ 22 w 32"/>
                <a:gd name="T29" fmla="*/ 32 h 34"/>
                <a:gd name="T30" fmla="*/ 28 w 32"/>
                <a:gd name="T31" fmla="*/ 28 h 34"/>
                <a:gd name="T32" fmla="*/ 28 w 32"/>
                <a:gd name="T33" fmla="*/ 28 h 34"/>
                <a:gd name="T34" fmla="*/ 32 w 32"/>
                <a:gd name="T35" fmla="*/ 24 h 34"/>
                <a:gd name="T36" fmla="*/ 32 w 32"/>
                <a:gd name="T37" fmla="*/ 20 h 34"/>
                <a:gd name="T38" fmla="*/ 32 w 32"/>
                <a:gd name="T39" fmla="*/ 14 h 34"/>
                <a:gd name="T40" fmla="*/ 28 w 32"/>
                <a:gd name="T41" fmla="*/ 10 h 34"/>
                <a:gd name="T42" fmla="*/ 22 w 32"/>
                <a:gd name="T43" fmla="*/ 16 h 34"/>
                <a:gd name="T44" fmla="*/ 22 w 32"/>
                <a:gd name="T45" fmla="*/ 16 h 34"/>
                <a:gd name="T46" fmla="*/ 26 w 32"/>
                <a:gd name="T47" fmla="*/ 22 h 34"/>
                <a:gd name="T48" fmla="*/ 24 w 32"/>
                <a:gd name="T49" fmla="*/ 24 h 34"/>
                <a:gd name="T50" fmla="*/ 24 w 32"/>
                <a:gd name="T51" fmla="*/ 24 h 34"/>
                <a:gd name="T52" fmla="*/ 22 w 32"/>
                <a:gd name="T53" fmla="*/ 26 h 34"/>
                <a:gd name="T54" fmla="*/ 20 w 32"/>
                <a:gd name="T55" fmla="*/ 26 h 34"/>
                <a:gd name="T56" fmla="*/ 12 w 32"/>
                <a:gd name="T57" fmla="*/ 20 h 34"/>
                <a:gd name="T58" fmla="*/ 12 w 32"/>
                <a:gd name="T59" fmla="*/ 20 h 34"/>
                <a:gd name="T60" fmla="*/ 8 w 32"/>
                <a:gd name="T61" fmla="*/ 14 h 34"/>
                <a:gd name="T62" fmla="*/ 8 w 32"/>
                <a:gd name="T63" fmla="*/ 12 h 34"/>
                <a:gd name="T64" fmla="*/ 8 w 32"/>
                <a:gd name="T65" fmla="*/ 10 h 34"/>
                <a:gd name="T66" fmla="*/ 8 w 32"/>
                <a:gd name="T67" fmla="*/ 10 h 34"/>
                <a:gd name="T68" fmla="*/ 12 w 32"/>
                <a:gd name="T69" fmla="*/ 8 h 34"/>
                <a:gd name="T70" fmla="*/ 16 w 32"/>
                <a:gd name="T71" fmla="*/ 10 h 34"/>
                <a:gd name="T72" fmla="*/ 22 w 32"/>
                <a:gd name="T73"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4">
                  <a:moveTo>
                    <a:pt x="22" y="4"/>
                  </a:moveTo>
                  <a:lnTo>
                    <a:pt x="22" y="4"/>
                  </a:lnTo>
                  <a:lnTo>
                    <a:pt x="18" y="2"/>
                  </a:lnTo>
                  <a:lnTo>
                    <a:pt x="12" y="0"/>
                  </a:lnTo>
                  <a:lnTo>
                    <a:pt x="8" y="2"/>
                  </a:lnTo>
                  <a:lnTo>
                    <a:pt x="4" y="6"/>
                  </a:lnTo>
                  <a:lnTo>
                    <a:pt x="4" y="6"/>
                  </a:lnTo>
                  <a:lnTo>
                    <a:pt x="0" y="12"/>
                  </a:lnTo>
                  <a:lnTo>
                    <a:pt x="0" y="16"/>
                  </a:lnTo>
                  <a:lnTo>
                    <a:pt x="2" y="22"/>
                  </a:lnTo>
                  <a:lnTo>
                    <a:pt x="6" y="26"/>
                  </a:lnTo>
                  <a:lnTo>
                    <a:pt x="6" y="26"/>
                  </a:lnTo>
                  <a:lnTo>
                    <a:pt x="12" y="30"/>
                  </a:lnTo>
                  <a:lnTo>
                    <a:pt x="18" y="34"/>
                  </a:lnTo>
                  <a:lnTo>
                    <a:pt x="22" y="32"/>
                  </a:lnTo>
                  <a:lnTo>
                    <a:pt x="28" y="28"/>
                  </a:lnTo>
                  <a:lnTo>
                    <a:pt x="28" y="28"/>
                  </a:lnTo>
                  <a:lnTo>
                    <a:pt x="32" y="24"/>
                  </a:lnTo>
                  <a:lnTo>
                    <a:pt x="32" y="20"/>
                  </a:lnTo>
                  <a:lnTo>
                    <a:pt x="32" y="14"/>
                  </a:lnTo>
                  <a:lnTo>
                    <a:pt x="28" y="10"/>
                  </a:lnTo>
                  <a:lnTo>
                    <a:pt x="22" y="16"/>
                  </a:lnTo>
                  <a:lnTo>
                    <a:pt x="22" y="16"/>
                  </a:lnTo>
                  <a:lnTo>
                    <a:pt x="26" y="22"/>
                  </a:lnTo>
                  <a:lnTo>
                    <a:pt x="24" y="24"/>
                  </a:lnTo>
                  <a:lnTo>
                    <a:pt x="24" y="24"/>
                  </a:lnTo>
                  <a:lnTo>
                    <a:pt x="22" y="26"/>
                  </a:lnTo>
                  <a:lnTo>
                    <a:pt x="20" y="26"/>
                  </a:lnTo>
                  <a:lnTo>
                    <a:pt x="12" y="20"/>
                  </a:lnTo>
                  <a:lnTo>
                    <a:pt x="12" y="20"/>
                  </a:lnTo>
                  <a:lnTo>
                    <a:pt x="8" y="14"/>
                  </a:lnTo>
                  <a:lnTo>
                    <a:pt x="8" y="12"/>
                  </a:lnTo>
                  <a:lnTo>
                    <a:pt x="8" y="10"/>
                  </a:lnTo>
                  <a:lnTo>
                    <a:pt x="8" y="10"/>
                  </a:lnTo>
                  <a:lnTo>
                    <a:pt x="12" y="8"/>
                  </a:lnTo>
                  <a:lnTo>
                    <a:pt x="16" y="10"/>
                  </a:lnTo>
                  <a:lnTo>
                    <a:pt x="2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
        <p:nvSpPr>
          <p:cNvPr id="257" name="Rectangle 256"/>
          <p:cNvSpPr/>
          <p:nvPr/>
        </p:nvSpPr>
        <p:spPr>
          <a:xfrm>
            <a:off x="1824427" y="2769249"/>
            <a:ext cx="1209930"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Rectangle 257"/>
          <p:cNvSpPr/>
          <p:nvPr/>
        </p:nvSpPr>
        <p:spPr>
          <a:xfrm>
            <a:off x="4523823" y="2766869"/>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Rectangle 259"/>
          <p:cNvSpPr/>
          <p:nvPr/>
        </p:nvSpPr>
        <p:spPr>
          <a:xfrm>
            <a:off x="7613790" y="5877455"/>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Rectangle 260"/>
          <p:cNvSpPr/>
          <p:nvPr/>
        </p:nvSpPr>
        <p:spPr>
          <a:xfrm>
            <a:off x="1821179" y="3057841"/>
            <a:ext cx="1209930"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Rectangle 261"/>
          <p:cNvSpPr/>
          <p:nvPr/>
        </p:nvSpPr>
        <p:spPr>
          <a:xfrm>
            <a:off x="4809307" y="3055461"/>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Rectangle 262"/>
          <p:cNvSpPr/>
          <p:nvPr/>
        </p:nvSpPr>
        <p:spPr>
          <a:xfrm>
            <a:off x="7885254" y="4874212"/>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263"/>
          <p:cNvSpPr/>
          <p:nvPr/>
        </p:nvSpPr>
        <p:spPr>
          <a:xfrm>
            <a:off x="1831626" y="4393222"/>
            <a:ext cx="1209930"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Rectangle 274"/>
          <p:cNvSpPr/>
          <p:nvPr/>
        </p:nvSpPr>
        <p:spPr>
          <a:xfrm>
            <a:off x="5851830" y="4323625"/>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Rectangle 275"/>
          <p:cNvSpPr/>
          <p:nvPr/>
        </p:nvSpPr>
        <p:spPr>
          <a:xfrm>
            <a:off x="8965631" y="3019068"/>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p:cNvSpPr/>
          <p:nvPr/>
        </p:nvSpPr>
        <p:spPr>
          <a:xfrm>
            <a:off x="1905000" y="6022354"/>
            <a:ext cx="1209930"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Rectangle 277"/>
          <p:cNvSpPr/>
          <p:nvPr/>
        </p:nvSpPr>
        <p:spPr>
          <a:xfrm>
            <a:off x="7172045" y="5904071"/>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Rectangle 278"/>
          <p:cNvSpPr/>
          <p:nvPr/>
        </p:nvSpPr>
        <p:spPr>
          <a:xfrm>
            <a:off x="10300224" y="5904071"/>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0" name="Rectangle 279"/>
          <p:cNvSpPr/>
          <p:nvPr/>
        </p:nvSpPr>
        <p:spPr>
          <a:xfrm>
            <a:off x="1890153" y="5717554"/>
            <a:ext cx="1209930"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Rectangle 280"/>
          <p:cNvSpPr/>
          <p:nvPr/>
        </p:nvSpPr>
        <p:spPr>
          <a:xfrm>
            <a:off x="6907488" y="5563589"/>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Rectangle 281"/>
          <p:cNvSpPr/>
          <p:nvPr/>
        </p:nvSpPr>
        <p:spPr>
          <a:xfrm>
            <a:off x="10066519" y="4889533"/>
            <a:ext cx="196042" cy="284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7724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subTnLst>
                                    <p:set>
                                      <p:cBhvr override="childStyle">
                                        <p:cTn dur="1" fill="hold" display="0" masterRel="nextClick" afterEffect="1"/>
                                        <p:tgtEl>
                                          <p:spTgt spid="25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258"/>
                                        </p:tgtEl>
                                        <p:attrNameLst>
                                          <p:attrName>style.visibility</p:attrName>
                                        </p:attrNameLst>
                                      </p:cBhvr>
                                      <p:to>
                                        <p:strVal val="visible"/>
                                      </p:to>
                                    </p:set>
                                  </p:childTnLst>
                                  <p:subTnLst>
                                    <p:set>
                                      <p:cBhvr override="childStyle">
                                        <p:cTn dur="1" fill="hold" display="0" masterRel="nextClick" afterEffect="1"/>
                                        <p:tgtEl>
                                          <p:spTgt spid="25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260"/>
                                        </p:tgtEl>
                                        <p:attrNameLst>
                                          <p:attrName>style.visibility</p:attrName>
                                        </p:attrNameLst>
                                      </p:cBhvr>
                                      <p:to>
                                        <p:strVal val="visible"/>
                                      </p:to>
                                    </p:set>
                                  </p:childTnLst>
                                  <p:subTnLst>
                                    <p:set>
                                      <p:cBhvr override="childStyle">
                                        <p:cTn dur="1" fill="hold" display="0" masterRel="nextClick" afterEffect="1"/>
                                        <p:tgtEl>
                                          <p:spTgt spid="26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gtEl>
                                        <p:attrNameLst>
                                          <p:attrName>style.visibility</p:attrName>
                                        </p:attrNameLst>
                                      </p:cBhvr>
                                      <p:to>
                                        <p:strVal val="visible"/>
                                      </p:to>
                                    </p:set>
                                  </p:childTnLst>
                                  <p:subTnLst>
                                    <p:set>
                                      <p:cBhvr override="childStyle">
                                        <p:cTn dur="1" fill="hold" display="0" masterRel="nextClick" afterEffect="1"/>
                                        <p:tgtEl>
                                          <p:spTgt spid="26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262"/>
                                        </p:tgtEl>
                                        <p:attrNameLst>
                                          <p:attrName>style.visibility</p:attrName>
                                        </p:attrNameLst>
                                      </p:cBhvr>
                                      <p:to>
                                        <p:strVal val="visible"/>
                                      </p:to>
                                    </p:set>
                                  </p:childTnLst>
                                  <p:subTnLst>
                                    <p:set>
                                      <p:cBhvr override="childStyle">
                                        <p:cTn dur="1" fill="hold" display="0" masterRel="nextClick" afterEffect="1"/>
                                        <p:tgtEl>
                                          <p:spTgt spid="262"/>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263"/>
                                        </p:tgtEl>
                                        <p:attrNameLst>
                                          <p:attrName>style.visibility</p:attrName>
                                        </p:attrNameLst>
                                      </p:cBhvr>
                                      <p:to>
                                        <p:strVal val="visible"/>
                                      </p:to>
                                    </p:set>
                                  </p:childTnLst>
                                  <p:subTnLst>
                                    <p:set>
                                      <p:cBhvr override="childStyle">
                                        <p:cTn dur="1" fill="hold" display="0" masterRel="nextClick" afterEffect="1"/>
                                        <p:tgtEl>
                                          <p:spTgt spid="263"/>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0"/>
                                        </p:tgtEl>
                                        <p:attrNameLst>
                                          <p:attrName>style.visibility</p:attrName>
                                        </p:attrNameLst>
                                      </p:cBhvr>
                                      <p:to>
                                        <p:strVal val="visible"/>
                                      </p:to>
                                    </p:set>
                                  </p:childTnLst>
                                  <p:subTnLst>
                                    <p:set>
                                      <p:cBhvr override="childStyle">
                                        <p:cTn dur="1" fill="hold" display="0" masterRel="nextClick" afterEffect="1"/>
                                        <p:tgtEl>
                                          <p:spTgt spid="280"/>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281"/>
                                        </p:tgtEl>
                                        <p:attrNameLst>
                                          <p:attrName>style.visibility</p:attrName>
                                        </p:attrNameLst>
                                      </p:cBhvr>
                                      <p:to>
                                        <p:strVal val="visible"/>
                                      </p:to>
                                    </p:set>
                                  </p:childTnLst>
                                  <p:subTnLst>
                                    <p:set>
                                      <p:cBhvr override="childStyle">
                                        <p:cTn dur="1" fill="hold" display="0" masterRel="nextClick" afterEffect="1"/>
                                        <p:tgtEl>
                                          <p:spTgt spid="281"/>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282"/>
                                        </p:tgtEl>
                                        <p:attrNameLst>
                                          <p:attrName>style.visibility</p:attrName>
                                        </p:attrNameLst>
                                      </p:cBhvr>
                                      <p:to>
                                        <p:strVal val="visible"/>
                                      </p:to>
                                    </p:set>
                                  </p:childTnLst>
                                  <p:subTnLst>
                                    <p:set>
                                      <p:cBhvr override="childStyle">
                                        <p:cTn dur="1" fill="hold" display="0" masterRel="nextClick" afterEffect="1"/>
                                        <p:tgtEl>
                                          <p:spTgt spid="28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7"/>
                                        </p:tgtEl>
                                        <p:attrNameLst>
                                          <p:attrName>style.visibility</p:attrName>
                                        </p:attrNameLst>
                                      </p:cBhvr>
                                      <p:to>
                                        <p:strVal val="visible"/>
                                      </p:to>
                                    </p:set>
                                  </p:childTnLst>
                                  <p:subTnLst>
                                    <p:set>
                                      <p:cBhvr override="childStyle">
                                        <p:cTn dur="1" fill="hold" display="0" masterRel="nextClick" afterEffect="1"/>
                                        <p:tgtEl>
                                          <p:spTgt spid="277"/>
                                        </p:tgtEl>
                                        <p:attrNameLst>
                                          <p:attrName>style.visibility</p:attrName>
                                        </p:attrNameLst>
                                      </p:cBhvr>
                                      <p:to>
                                        <p:strVal val="hidden"/>
                                      </p:to>
                                    </p:set>
                                  </p:sub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278"/>
                                        </p:tgtEl>
                                        <p:attrNameLst>
                                          <p:attrName>style.visibility</p:attrName>
                                        </p:attrNameLst>
                                      </p:cBhvr>
                                      <p:to>
                                        <p:strVal val="visible"/>
                                      </p:to>
                                    </p:set>
                                  </p:childTnLst>
                                  <p:subTnLst>
                                    <p:set>
                                      <p:cBhvr override="childStyle">
                                        <p:cTn dur="1" fill="hold" display="0" masterRel="nextClick" afterEffect="1"/>
                                        <p:tgtEl>
                                          <p:spTgt spid="278"/>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279"/>
                                        </p:tgtEl>
                                        <p:attrNameLst>
                                          <p:attrName>style.visibility</p:attrName>
                                        </p:attrNameLst>
                                      </p:cBhvr>
                                      <p:to>
                                        <p:strVal val="visible"/>
                                      </p:to>
                                    </p:set>
                                  </p:childTnLst>
                                  <p:subTnLst>
                                    <p:set>
                                      <p:cBhvr override="childStyle">
                                        <p:cTn dur="1" fill="hold" display="0" masterRel="nextClick" afterEffect="1"/>
                                        <p:tgtEl>
                                          <p:spTgt spid="27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4"/>
                                        </p:tgtEl>
                                        <p:attrNameLst>
                                          <p:attrName>style.visibility</p:attrName>
                                        </p:attrNameLst>
                                      </p:cBhvr>
                                      <p:to>
                                        <p:strVal val="visible"/>
                                      </p:to>
                                    </p:set>
                                  </p:childTnLst>
                                  <p:subTnLst>
                                    <p:set>
                                      <p:cBhvr override="childStyle">
                                        <p:cTn dur="1" fill="hold" display="0" masterRel="nextClick" afterEffect="1"/>
                                        <p:tgtEl>
                                          <p:spTgt spid="264"/>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subTnLst>
                                    <p:set>
                                      <p:cBhvr override="childStyle">
                                        <p:cTn dur="1" fill="hold" display="0" masterRel="nextClick" afterEffect="1"/>
                                        <p:tgtEl>
                                          <p:spTgt spid="276"/>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75"/>
                                        </p:tgtEl>
                                        <p:attrNameLst>
                                          <p:attrName>style.visibility</p:attrName>
                                        </p:attrNameLst>
                                      </p:cBhvr>
                                      <p:to>
                                        <p:strVal val="visible"/>
                                      </p:to>
                                    </p:set>
                                  </p:childTnLst>
                                  <p:subTnLst>
                                    <p:set>
                                      <p:cBhvr override="childStyle">
                                        <p:cTn dur="1" fill="hold" display="0" masterRel="nextClick" afterEffect="1"/>
                                        <p:tgtEl>
                                          <p:spTgt spid="2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P spid="258" grpId="0" animBg="1"/>
      <p:bldP spid="260" grpId="0" animBg="1"/>
      <p:bldP spid="261" grpId="0" animBg="1"/>
      <p:bldP spid="262" grpId="0" animBg="1"/>
      <p:bldP spid="263" grpId="0" animBg="1"/>
      <p:bldP spid="264" grpId="0" animBg="1"/>
      <p:bldP spid="275" grpId="0" animBg="1"/>
      <p:bldP spid="276" grpId="0" animBg="1"/>
      <p:bldP spid="277" grpId="0" animBg="1"/>
      <p:bldP spid="278" grpId="0" animBg="1"/>
      <p:bldP spid="279" grpId="0" animBg="1"/>
      <p:bldP spid="280" grpId="0" animBg="1"/>
      <p:bldP spid="281" grpId="0" animBg="1"/>
      <p:bldP spid="2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6"/>
                </a:solidFill>
              </a:rPr>
              <a:t>Class Administration</a:t>
            </a:r>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dirty="0"/>
              <a:t>Start looking for articles for your writing assignment (due 10/17 in Canvas).</a:t>
            </a:r>
          </a:p>
          <a:p>
            <a:pPr marL="342900" indent="-342900">
              <a:buFont typeface="Arial" panose="020B0604020202020204" pitchFamily="34" charset="0"/>
              <a:buChar char="•"/>
            </a:pPr>
            <a:r>
              <a:rPr lang="en-US" dirty="0"/>
              <a:t>Homework 2 due tonight.  </a:t>
            </a:r>
          </a:p>
          <a:p>
            <a:pPr marL="342900" indent="-342900">
              <a:buFont typeface="Arial" panose="020B0604020202020204" pitchFamily="34" charset="0"/>
              <a:buChar char="•"/>
            </a:pPr>
            <a:r>
              <a:rPr lang="en-US" dirty="0"/>
              <a:t>Midterm 1 (in two parts) starts in two weeks. Check Canvas!</a:t>
            </a:r>
          </a:p>
          <a:p>
            <a:pPr marL="0" indent="0">
              <a:buNone/>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753072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Price Elasticity of Supply</a:t>
            </a:r>
          </a:p>
        </p:txBody>
      </p:sp>
      <p:sp>
        <p:nvSpPr>
          <p:cNvPr id="2" name="Content Placeholder 1"/>
          <p:cNvSpPr>
            <a:spLocks noGrp="1"/>
          </p:cNvSpPr>
          <p:nvPr>
            <p:ph idx="1"/>
          </p:nvPr>
        </p:nvSpPr>
        <p:spPr/>
        <p:txBody>
          <a:bodyPr>
            <a:normAutofit/>
          </a:bodyPr>
          <a:lstStyle/>
          <a:p>
            <a:r>
              <a:rPr lang="en-US" dirty="0"/>
              <a:t>The concept of elasticity can also be applied to supply.</a:t>
            </a:r>
          </a:p>
          <a:p>
            <a:r>
              <a:rPr lang="en-US" dirty="0"/>
              <a:t>The </a:t>
            </a:r>
            <a:r>
              <a:rPr lang="en-US" i="1" dirty="0">
                <a:solidFill>
                  <a:srgbClr val="9D0505"/>
                </a:solidFill>
              </a:rPr>
              <a:t>price elasticity of supply </a:t>
            </a:r>
            <a:r>
              <a:rPr lang="en-US" dirty="0"/>
              <a:t>measures producers’ response (in quantity) to a change in price.</a:t>
            </a:r>
          </a:p>
          <a:p>
            <a:pPr lvl="1"/>
            <a:r>
              <a:rPr lang="en-US" dirty="0"/>
              <a:t>Uses same midpoint formula but replaces quantity demanded with quantity supplied.</a:t>
            </a:r>
          </a:p>
          <a:p>
            <a:pPr lvl="1"/>
            <a:r>
              <a:rPr lang="en-US" dirty="0"/>
              <a:t>Elasticity is always positive.</a:t>
            </a:r>
          </a:p>
          <a:p>
            <a:pPr lvl="1"/>
            <a:r>
              <a:rPr lang="en-US" dirty="0"/>
              <a:t>Same interpretation:</a:t>
            </a:r>
          </a:p>
          <a:p>
            <a:pPr lvl="2"/>
            <a:r>
              <a:rPr lang="en-US" dirty="0"/>
              <a:t>Elastic: </a:t>
            </a:r>
            <a:r>
              <a:rPr lang="el-GR" dirty="0"/>
              <a:t>ε</a:t>
            </a:r>
            <a:r>
              <a:rPr lang="en-US" baseline="-25000" dirty="0"/>
              <a:t>s</a:t>
            </a:r>
            <a:r>
              <a:rPr lang="en-US" dirty="0"/>
              <a:t> &gt;1.</a:t>
            </a:r>
          </a:p>
          <a:p>
            <a:pPr lvl="2"/>
            <a:r>
              <a:rPr lang="en-US" dirty="0"/>
              <a:t>Unit Elastic: </a:t>
            </a:r>
            <a:r>
              <a:rPr lang="el-GR" dirty="0"/>
              <a:t>ε</a:t>
            </a:r>
            <a:r>
              <a:rPr lang="en-US" baseline="-25000" dirty="0"/>
              <a:t>s</a:t>
            </a:r>
            <a:r>
              <a:rPr lang="en-US" dirty="0"/>
              <a:t> =1.</a:t>
            </a:r>
          </a:p>
          <a:p>
            <a:pPr lvl="2"/>
            <a:r>
              <a:rPr lang="en-US" dirty="0"/>
              <a:t>Inelastic: </a:t>
            </a:r>
            <a:r>
              <a:rPr lang="el-GR" dirty="0"/>
              <a:t>ε</a:t>
            </a:r>
            <a:r>
              <a:rPr lang="en-US" baseline="-25000" dirty="0"/>
              <a:t>s</a:t>
            </a:r>
            <a:r>
              <a:rPr lang="en-US" dirty="0"/>
              <a:t> &lt;1.</a:t>
            </a:r>
          </a:p>
        </p:txBody>
      </p:sp>
    </p:spTree>
    <p:extLst>
      <p:ext uri="{BB962C8B-B14F-4D97-AF65-F5344CB8AC3E}">
        <p14:creationId xmlns:p14="http://schemas.microsoft.com/office/powerpoint/2010/main" val="386728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j-lt"/>
              </a:rPr>
              <a:t>Determinants of Price Elasticity of Supply</a:t>
            </a:r>
          </a:p>
        </p:txBody>
      </p:sp>
      <p:sp>
        <p:nvSpPr>
          <p:cNvPr id="2" name="Content Placeholder 1"/>
          <p:cNvSpPr>
            <a:spLocks noGrp="1"/>
          </p:cNvSpPr>
          <p:nvPr>
            <p:ph idx="1"/>
          </p:nvPr>
        </p:nvSpPr>
        <p:spPr/>
        <p:txBody>
          <a:bodyPr>
            <a:normAutofit/>
          </a:bodyPr>
          <a:lstStyle/>
          <a:p>
            <a:r>
              <a:rPr lang="en-US" dirty="0"/>
              <a:t>Producers are more sensitive to price changes for some goods and services than for others.</a:t>
            </a:r>
          </a:p>
          <a:p>
            <a:r>
              <a:rPr lang="en-US" dirty="0"/>
              <a:t>Many factors determine producers’ responsiveness to price changes.</a:t>
            </a:r>
          </a:p>
          <a:p>
            <a:pPr lvl="1"/>
            <a:r>
              <a:rPr lang="en-US" dirty="0"/>
              <a:t>Availability of inputs</a:t>
            </a:r>
          </a:p>
          <a:p>
            <a:pPr lvl="1"/>
            <a:r>
              <a:rPr lang="en-US" dirty="0"/>
              <a:t>Flexibility of the production process</a:t>
            </a:r>
          </a:p>
          <a:p>
            <a:pPr lvl="1"/>
            <a:r>
              <a:rPr lang="en-US" dirty="0"/>
              <a:t>Adjustment time</a:t>
            </a:r>
          </a:p>
        </p:txBody>
      </p:sp>
    </p:spTree>
    <p:extLst>
      <p:ext uri="{BB962C8B-B14F-4D97-AF65-F5344CB8AC3E}">
        <p14:creationId xmlns:p14="http://schemas.microsoft.com/office/powerpoint/2010/main" val="45117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Cross-Price Elasticity of Demand</a:t>
            </a:r>
          </a:p>
        </p:txBody>
      </p:sp>
      <p:pic>
        <p:nvPicPr>
          <p:cNvPr id="5" name="Content Placeholder 4"/>
          <p:cNvPicPr>
            <a:picLocks noGrp="1" noChangeAspect="1"/>
          </p:cNvPicPr>
          <p:nvPr>
            <p:ph idx="1"/>
          </p:nvPr>
        </p:nvPicPr>
        <p:blipFill>
          <a:blip r:embed="rId3"/>
          <a:stretch>
            <a:fillRect/>
          </a:stretch>
        </p:blipFill>
        <p:spPr>
          <a:xfrm>
            <a:off x="1062190" y="1066800"/>
            <a:ext cx="7568863" cy="5102225"/>
          </a:xfrm>
          <a:prstGeom prst="rect">
            <a:avLst/>
          </a:prstGeom>
        </p:spPr>
      </p:pic>
    </p:spTree>
    <p:extLst>
      <p:ext uri="{BB962C8B-B14F-4D97-AF65-F5344CB8AC3E}">
        <p14:creationId xmlns:p14="http://schemas.microsoft.com/office/powerpoint/2010/main" val="3749944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a:t>
                </a:r>
                <a:r>
                  <a:rPr lang="en-US" i="1" dirty="0">
                    <a:solidFill>
                      <a:srgbClr val="9D0505"/>
                    </a:solidFill>
                  </a:rPr>
                  <a:t>cross-price elasticity of demand </a:t>
                </a:r>
                <a:r>
                  <a:rPr lang="en-US" dirty="0"/>
                  <a:t>is a measure of how the quantity demanded of one good changes when the price of a different good changes.</a:t>
                </a:r>
              </a:p>
              <a:p>
                <a:r>
                  <a:rPr lang="en-US" dirty="0"/>
                  <a:t>The midpoint formula calculates the elasticity between the quantity demanded of good A and the price of good B:</a:t>
                </a:r>
              </a:p>
              <a:p>
                <a:pPr marL="0" indent="0"/>
                <a:endParaRPr lang="en-US" sz="1800" dirty="0"/>
              </a:p>
              <a:p>
                <a:pPr marL="0" indent="0" algn="ctr"/>
                <a14:m>
                  <m:oMath xmlns:m="http://schemas.openxmlformats.org/officeDocument/2006/math">
                    <m:sSub>
                      <m:sSubPr>
                        <m:ctrlPr>
                          <a:rPr lang="en-US" sz="4000" i="1">
                            <a:latin typeface="Cambria Math" panose="02040503050406030204" pitchFamily="18" charset="0"/>
                            <a:ea typeface="Cambria Math"/>
                          </a:rPr>
                        </m:ctrlPr>
                      </m:sSubPr>
                      <m:e>
                        <m:r>
                          <a:rPr lang="en-US" sz="4000" i="1">
                            <a:latin typeface="Cambria Math"/>
                            <a:ea typeface="Cambria Math"/>
                          </a:rPr>
                          <m:t>𝜀</m:t>
                        </m:r>
                      </m:e>
                      <m:sub>
                        <m:r>
                          <a:rPr lang="en-US" sz="4000" i="1">
                            <a:latin typeface="Cambria Math"/>
                            <a:ea typeface="Cambria Math"/>
                          </a:rPr>
                          <m:t>𝐴</m:t>
                        </m:r>
                        <m:r>
                          <a:rPr lang="en-US" sz="4000" i="1">
                            <a:latin typeface="Cambria Math"/>
                            <a:ea typeface="Cambria Math"/>
                          </a:rPr>
                          <m:t>,</m:t>
                        </m:r>
                        <m:r>
                          <a:rPr lang="en-US" sz="4000" i="1">
                            <a:latin typeface="Cambria Math"/>
                            <a:ea typeface="Cambria Math"/>
                          </a:rPr>
                          <m:t>𝐵</m:t>
                        </m:r>
                      </m:sub>
                    </m:sSub>
                    <m:r>
                      <a:rPr lang="en-US" sz="4000" i="1">
                        <a:latin typeface="Cambria Math"/>
                      </a:rPr>
                      <m:t>=</m:t>
                    </m:r>
                    <m:box>
                      <m:boxPr>
                        <m:ctrlPr>
                          <a:rPr lang="en-US" sz="4000" i="1">
                            <a:latin typeface="Cambria Math" panose="02040503050406030204" pitchFamily="18" charset="0"/>
                          </a:rPr>
                        </m:ctrlPr>
                      </m:boxPr>
                      <m:e>
                        <m:argPr>
                          <m:argSz m:val="-1"/>
                        </m:argPr>
                        <m:f>
                          <m:fPr>
                            <m:ctrlPr>
                              <a:rPr lang="en-US" sz="4000" i="1">
                                <a:latin typeface="Cambria Math" panose="02040503050406030204" pitchFamily="18" charset="0"/>
                              </a:rPr>
                            </m:ctrlPr>
                          </m:fPr>
                          <m:num>
                            <m:r>
                              <a:rPr lang="en-US" sz="4000" i="1">
                                <a:latin typeface="Cambria Math"/>
                              </a:rPr>
                              <m:t>%</m:t>
                            </m:r>
                            <m:r>
                              <a:rPr lang="en-US" sz="4000" i="1">
                                <a:latin typeface="Cambria Math"/>
                                <a:ea typeface="Cambria Math"/>
                              </a:rPr>
                              <m:t>∆</m:t>
                            </m:r>
                            <m:sSub>
                              <m:sSubPr>
                                <m:ctrlPr>
                                  <a:rPr lang="en-US" sz="4000" i="1">
                                    <a:latin typeface="Cambria Math" panose="02040503050406030204" pitchFamily="18" charset="0"/>
                                    <a:ea typeface="Cambria Math"/>
                                  </a:rPr>
                                </m:ctrlPr>
                              </m:sSubPr>
                              <m:e>
                                <m:r>
                                  <a:rPr lang="en-US" sz="4000" i="1">
                                    <a:latin typeface="Cambria Math"/>
                                    <a:ea typeface="Cambria Math"/>
                                  </a:rPr>
                                  <m:t>𝑄</m:t>
                                </m:r>
                              </m:e>
                              <m:sub>
                                <m:r>
                                  <a:rPr lang="en-US" sz="4000" i="1">
                                    <a:latin typeface="Cambria Math"/>
                                    <a:ea typeface="Cambria Math"/>
                                  </a:rPr>
                                  <m:t>𝐴</m:t>
                                </m:r>
                              </m:sub>
                            </m:sSub>
                          </m:num>
                          <m:den>
                            <m:r>
                              <a:rPr lang="en-US" sz="4000" i="1">
                                <a:latin typeface="Cambria Math"/>
                              </a:rPr>
                              <m:t>%</m:t>
                            </m:r>
                            <m:r>
                              <a:rPr lang="en-US" sz="4000" i="1">
                                <a:latin typeface="Cambria Math"/>
                                <a:ea typeface="Cambria Math"/>
                              </a:rPr>
                              <m:t>∆</m:t>
                            </m:r>
                            <m:sSub>
                              <m:sSubPr>
                                <m:ctrlPr>
                                  <a:rPr lang="en-US" sz="4000" i="1">
                                    <a:latin typeface="Cambria Math" panose="02040503050406030204" pitchFamily="18" charset="0"/>
                                    <a:ea typeface="Cambria Math"/>
                                  </a:rPr>
                                </m:ctrlPr>
                              </m:sSubPr>
                              <m:e>
                                <m:r>
                                  <a:rPr lang="en-US" sz="4000" i="1">
                                    <a:latin typeface="Cambria Math"/>
                                    <a:ea typeface="Cambria Math"/>
                                  </a:rPr>
                                  <m:t>𝑃</m:t>
                                </m:r>
                              </m:e>
                              <m:sub>
                                <m:r>
                                  <a:rPr lang="en-US" sz="4000" i="1">
                                    <a:latin typeface="Cambria Math"/>
                                    <a:ea typeface="Cambria Math"/>
                                  </a:rPr>
                                  <m:t>𝐵</m:t>
                                </m:r>
                              </m:sub>
                            </m:sSub>
                          </m:den>
                        </m:f>
                      </m:e>
                    </m:box>
                  </m:oMath>
                </a14:m>
                <a:r>
                  <a:rPr lang="en-US" sz="4000" dirty="0">
                    <a:latin typeface="Cambria Math"/>
                  </a:rPr>
                  <a:t> = </a:t>
                </a:r>
                <a14:m>
                  <m:oMath xmlns:m="http://schemas.openxmlformats.org/officeDocument/2006/math">
                    <m:box>
                      <m:boxPr>
                        <m:ctrlPr>
                          <a:rPr lang="en-US" sz="4000" i="1">
                            <a:latin typeface="Cambria Math" panose="02040503050406030204" pitchFamily="18" charset="0"/>
                          </a:rPr>
                        </m:ctrlPr>
                      </m:boxPr>
                      <m:e>
                        <m:argPr>
                          <m:argSz m:val="-1"/>
                        </m:argPr>
                        <m:f>
                          <m:fPr>
                            <m:ctrlPr>
                              <a:rPr lang="en-US" sz="4000" i="1">
                                <a:latin typeface="Cambria Math" panose="02040503050406030204" pitchFamily="18" charset="0"/>
                              </a:rPr>
                            </m:ctrlPr>
                          </m:fPr>
                          <m:num>
                            <m:sSub>
                              <m:sSubPr>
                                <m:ctrlPr>
                                  <a:rPr lang="en-US" sz="4000" i="1">
                                    <a:latin typeface="Cambria Math" panose="02040503050406030204" pitchFamily="18" charset="0"/>
                                  </a:rPr>
                                </m:ctrlPr>
                              </m:sSubPr>
                              <m:e>
                                <m:r>
                                  <a:rPr lang="en-US" sz="4000" i="1">
                                    <a:latin typeface="Cambria Math"/>
                                  </a:rPr>
                                  <m:t>(</m:t>
                                </m:r>
                                <m:r>
                                  <a:rPr lang="en-US" sz="4000" i="1">
                                    <a:latin typeface="Cambria Math"/>
                                  </a:rPr>
                                  <m:t>𝑄</m:t>
                                </m:r>
                              </m:e>
                              <m:sub>
                                <m:r>
                                  <a:rPr lang="en-US" sz="4000" i="1">
                                    <a:latin typeface="Cambria Math"/>
                                  </a:rPr>
                                  <m:t>2</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𝑄</m:t>
                                </m:r>
                              </m:e>
                              <m:sub>
                                <m:r>
                                  <a:rPr lang="en-US" sz="4000" i="1">
                                    <a:latin typeface="Cambria Math"/>
                                  </a:rPr>
                                  <m:t>1</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𝑄</m:t>
                                </m:r>
                              </m:e>
                              <m:sub>
                                <m:r>
                                  <a:rPr lang="en-US" sz="4000" i="1">
                                    <a:latin typeface="Cambria Math"/>
                                  </a:rPr>
                                  <m:t>2</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𝑄</m:t>
                                </m:r>
                              </m:e>
                              <m:sub>
                                <m:r>
                                  <a:rPr lang="en-US" sz="4000" i="1">
                                    <a:latin typeface="Cambria Math"/>
                                  </a:rPr>
                                  <m:t>1</m:t>
                                </m:r>
                              </m:sub>
                            </m:sSub>
                            <m:r>
                              <a:rPr lang="en-US" sz="4000" i="1">
                                <a:latin typeface="Cambria Math"/>
                              </a:rPr>
                              <m:t>)/2]</m:t>
                            </m:r>
                          </m:num>
                          <m:den>
                            <m:sSub>
                              <m:sSubPr>
                                <m:ctrlPr>
                                  <a:rPr lang="en-US" sz="4000" i="1">
                                    <a:latin typeface="Cambria Math" panose="02040503050406030204" pitchFamily="18" charset="0"/>
                                  </a:rPr>
                                </m:ctrlPr>
                              </m:sSubPr>
                              <m:e>
                                <m:r>
                                  <a:rPr lang="en-US" sz="4000" i="1">
                                    <a:latin typeface="Cambria Math"/>
                                  </a:rPr>
                                  <m:t>(</m:t>
                                </m:r>
                                <m:r>
                                  <a:rPr lang="en-US" sz="4000" i="1">
                                    <a:latin typeface="Cambria Math"/>
                                  </a:rPr>
                                  <m:t>𝑃</m:t>
                                </m:r>
                              </m:e>
                              <m:sub>
                                <m:r>
                                  <a:rPr lang="en-US" sz="4000" i="1">
                                    <a:latin typeface="Cambria Math"/>
                                  </a:rPr>
                                  <m:t>2</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𝑃</m:t>
                                </m:r>
                              </m:e>
                              <m:sub>
                                <m:r>
                                  <a:rPr lang="en-US" sz="4000" i="1">
                                    <a:latin typeface="Cambria Math"/>
                                  </a:rPr>
                                  <m:t>1</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𝑃</m:t>
                                </m:r>
                              </m:e>
                              <m:sub>
                                <m:r>
                                  <a:rPr lang="en-US" sz="4000" i="1">
                                    <a:latin typeface="Cambria Math"/>
                                  </a:rPr>
                                  <m:t>2</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𝑃</m:t>
                                </m:r>
                              </m:e>
                              <m:sub>
                                <m:r>
                                  <a:rPr lang="en-US" sz="4000" i="1">
                                    <a:latin typeface="Cambria Math"/>
                                  </a:rPr>
                                  <m:t>1</m:t>
                                </m:r>
                              </m:sub>
                            </m:sSub>
                            <m:r>
                              <a:rPr lang="en-US" sz="4000" i="1">
                                <a:latin typeface="Cambria Math"/>
                              </a:rPr>
                              <m:t>)/2]</m:t>
                            </m:r>
                          </m:den>
                        </m:f>
                      </m:e>
                    </m:box>
                  </m:oMath>
                </a14:m>
                <a:endParaRPr lang="en-US" dirty="0"/>
              </a:p>
              <a:p>
                <a:pPr marL="0" indent="0"/>
                <a:endParaRPr lang="en-US" sz="2000" dirty="0"/>
              </a:p>
              <a:p>
                <a:r>
                  <a:rPr lang="en-US" dirty="0"/>
                  <a:t>The cross-price elasticity of demand can be positive or negative.</a:t>
                </a:r>
              </a:p>
              <a:p>
                <a:pPr lvl="1"/>
                <a14:m>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𝜀</m:t>
                        </m:r>
                      </m:e>
                      <m:sub>
                        <m:r>
                          <a:rPr lang="en-US" i="1">
                            <a:latin typeface="Cambria Math"/>
                            <a:ea typeface="Cambria Math"/>
                          </a:rPr>
                          <m:t>𝐴</m:t>
                        </m:r>
                        <m:r>
                          <a:rPr lang="en-US" i="1">
                            <a:latin typeface="Cambria Math"/>
                            <a:ea typeface="Cambria Math"/>
                          </a:rPr>
                          <m:t>,</m:t>
                        </m:r>
                        <m:r>
                          <a:rPr lang="en-US" i="1">
                            <a:latin typeface="Cambria Math"/>
                            <a:ea typeface="Cambria Math"/>
                          </a:rPr>
                          <m:t>𝐵</m:t>
                        </m:r>
                      </m:sub>
                    </m:sSub>
                  </m:oMath>
                </a14:m>
                <a:r>
                  <a:rPr lang="en-US" dirty="0"/>
                  <a:t>&gt;0: the two goods are substitutes.</a:t>
                </a:r>
              </a:p>
              <a:p>
                <a:pPr lvl="1"/>
                <a14:m>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𝜀</m:t>
                        </m:r>
                      </m:e>
                      <m:sub>
                        <m:r>
                          <a:rPr lang="en-US" i="1">
                            <a:latin typeface="Cambria Math"/>
                            <a:ea typeface="Cambria Math"/>
                          </a:rPr>
                          <m:t>𝐴</m:t>
                        </m:r>
                        <m:r>
                          <a:rPr lang="en-US" i="1">
                            <a:latin typeface="Cambria Math"/>
                            <a:ea typeface="Cambria Math"/>
                          </a:rPr>
                          <m:t>,</m:t>
                        </m:r>
                        <m:r>
                          <a:rPr lang="en-US" i="1">
                            <a:latin typeface="Cambria Math"/>
                            <a:ea typeface="Cambria Math"/>
                          </a:rPr>
                          <m:t>𝐵</m:t>
                        </m:r>
                      </m:sub>
                    </m:sSub>
                  </m:oMath>
                </a14:m>
                <a:r>
                  <a:rPr lang="en-US" dirty="0"/>
                  <a:t>&lt;0: the two goods are complements.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Title 1"/>
          <p:cNvSpPr txBox="1">
            <a:spLocks/>
          </p:cNvSpPr>
          <p:nvPr/>
        </p:nvSpPr>
        <p:spPr>
          <a:xfrm>
            <a:off x="609600" y="427037"/>
            <a:ext cx="10972800" cy="792162"/>
          </a:xfrm>
        </p:spPr>
        <p:txBody>
          <a:bodyPr>
            <a:normAutofit/>
          </a:bodyPr>
          <a:lstStyle>
            <a:lvl1pPr algn="l" rtl="0" eaLnBrk="0" fontAlgn="base" hangingPunct="0">
              <a:spcBef>
                <a:spcPct val="0"/>
              </a:spcBef>
              <a:spcAft>
                <a:spcPct val="0"/>
              </a:spcAft>
              <a:defRPr sz="3200" b="0" baseline="0">
                <a:solidFill>
                  <a:schemeClr val="accent6"/>
                </a:solidFill>
                <a:latin typeface="+mn-lt"/>
                <a:ea typeface="+mj-ea"/>
                <a:cs typeface="+mj-cs"/>
              </a:defRPr>
            </a:lvl1pPr>
            <a:lvl2pPr algn="l" rtl="0" eaLnBrk="0" fontAlgn="base" hangingPunct="0">
              <a:spcBef>
                <a:spcPct val="0"/>
              </a:spcBef>
              <a:spcAft>
                <a:spcPct val="0"/>
              </a:spcAft>
              <a:defRPr sz="2400" b="1">
                <a:solidFill>
                  <a:srgbClr val="194F8B"/>
                </a:solidFill>
                <a:latin typeface="Arial" charset="0"/>
              </a:defRPr>
            </a:lvl2pPr>
            <a:lvl3pPr algn="l" rtl="0" eaLnBrk="0" fontAlgn="base" hangingPunct="0">
              <a:spcBef>
                <a:spcPct val="0"/>
              </a:spcBef>
              <a:spcAft>
                <a:spcPct val="0"/>
              </a:spcAft>
              <a:defRPr sz="2400" b="1">
                <a:solidFill>
                  <a:srgbClr val="194F8B"/>
                </a:solidFill>
                <a:latin typeface="Arial" charset="0"/>
              </a:defRPr>
            </a:lvl3pPr>
            <a:lvl4pPr algn="l" rtl="0" eaLnBrk="0" fontAlgn="base" hangingPunct="0">
              <a:spcBef>
                <a:spcPct val="0"/>
              </a:spcBef>
              <a:spcAft>
                <a:spcPct val="0"/>
              </a:spcAft>
              <a:defRPr sz="2400" b="1">
                <a:solidFill>
                  <a:srgbClr val="194F8B"/>
                </a:solidFill>
                <a:latin typeface="Arial" charset="0"/>
              </a:defRPr>
            </a:lvl4pPr>
            <a:lvl5pPr algn="l" rtl="0" eaLnBrk="0" fontAlgn="base" hangingPunct="0">
              <a:spcBef>
                <a:spcPct val="0"/>
              </a:spcBef>
              <a:spcAft>
                <a:spcPct val="0"/>
              </a:spcAft>
              <a:defRPr sz="2400" b="1">
                <a:solidFill>
                  <a:srgbClr val="194F8B"/>
                </a:solidFill>
                <a:latin typeface="Arial" charset="0"/>
              </a:defRPr>
            </a:lvl5pPr>
            <a:lvl6pPr marL="457200" algn="l" rtl="0" fontAlgn="base">
              <a:spcBef>
                <a:spcPct val="0"/>
              </a:spcBef>
              <a:spcAft>
                <a:spcPct val="0"/>
              </a:spcAft>
              <a:defRPr sz="2400" b="1">
                <a:solidFill>
                  <a:srgbClr val="194F8B"/>
                </a:solidFill>
                <a:latin typeface="Arial" charset="0"/>
              </a:defRPr>
            </a:lvl6pPr>
            <a:lvl7pPr marL="914400" algn="l" rtl="0" fontAlgn="base">
              <a:spcBef>
                <a:spcPct val="0"/>
              </a:spcBef>
              <a:spcAft>
                <a:spcPct val="0"/>
              </a:spcAft>
              <a:defRPr sz="2400" b="1">
                <a:solidFill>
                  <a:srgbClr val="194F8B"/>
                </a:solidFill>
                <a:latin typeface="Arial" charset="0"/>
              </a:defRPr>
            </a:lvl7pPr>
            <a:lvl8pPr marL="1371600" algn="l" rtl="0" fontAlgn="base">
              <a:spcBef>
                <a:spcPct val="0"/>
              </a:spcBef>
              <a:spcAft>
                <a:spcPct val="0"/>
              </a:spcAft>
              <a:defRPr sz="2400" b="1">
                <a:solidFill>
                  <a:srgbClr val="194F8B"/>
                </a:solidFill>
                <a:latin typeface="Arial" charset="0"/>
              </a:defRPr>
            </a:lvl8pPr>
            <a:lvl9pPr marL="1828800" algn="l" rtl="0" fontAlgn="base">
              <a:spcBef>
                <a:spcPct val="0"/>
              </a:spcBef>
              <a:spcAft>
                <a:spcPct val="0"/>
              </a:spcAft>
              <a:defRPr sz="2400" b="1">
                <a:solidFill>
                  <a:srgbClr val="194F8B"/>
                </a:solidFill>
                <a:latin typeface="Arial" charset="0"/>
              </a:defRPr>
            </a:lvl9pPr>
          </a:lstStyle>
          <a:p>
            <a:r>
              <a:rPr lang="en-US" kern="0" dirty="0"/>
              <a:t>Cross-Price Elasticity of Demand</a:t>
            </a:r>
          </a:p>
        </p:txBody>
      </p:sp>
    </p:spTree>
    <p:extLst>
      <p:ext uri="{BB962C8B-B14F-4D97-AF65-F5344CB8AC3E}">
        <p14:creationId xmlns:p14="http://schemas.microsoft.com/office/powerpoint/2010/main" val="5782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Income Elasticity of Demand </a:t>
            </a:r>
          </a:p>
        </p:txBody>
      </p:sp>
      <p:pic>
        <p:nvPicPr>
          <p:cNvPr id="5" name="Content Placeholder 4"/>
          <p:cNvPicPr>
            <a:picLocks noGrp="1" noChangeAspect="1"/>
          </p:cNvPicPr>
          <p:nvPr>
            <p:ph idx="1"/>
          </p:nvPr>
        </p:nvPicPr>
        <p:blipFill>
          <a:blip r:embed="rId3"/>
          <a:stretch>
            <a:fillRect/>
          </a:stretch>
        </p:blipFill>
        <p:spPr>
          <a:xfrm>
            <a:off x="935525" y="1066800"/>
            <a:ext cx="7568863" cy="5102225"/>
          </a:xfrm>
          <a:prstGeom prst="rect">
            <a:avLst/>
          </a:prstGeom>
        </p:spPr>
      </p:pic>
    </p:spTree>
    <p:extLst>
      <p:ext uri="{BB962C8B-B14F-4D97-AF65-F5344CB8AC3E}">
        <p14:creationId xmlns:p14="http://schemas.microsoft.com/office/powerpoint/2010/main" val="2163901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Income Elasticity of Demand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a:t>
                </a:r>
                <a:r>
                  <a:rPr lang="en-US" i="1" dirty="0">
                    <a:solidFill>
                      <a:srgbClr val="9D0505"/>
                    </a:solidFill>
                  </a:rPr>
                  <a:t>income elasticity of demand </a:t>
                </a:r>
                <a:r>
                  <a:rPr lang="en-US" dirty="0"/>
                  <a:t>is a measure of how much the quantity demanded changes in response to a change in consumers’ incomes.</a:t>
                </a:r>
              </a:p>
              <a:p>
                <a:r>
                  <a:rPr lang="en-US" dirty="0"/>
                  <a:t>The midpoint formula calculates the elasticity between the quantity demanded of a good and consumer’s income:</a:t>
                </a:r>
              </a:p>
              <a:p>
                <a:pPr marL="0" indent="0"/>
                <a:endParaRPr lang="en-US" sz="1800" dirty="0"/>
              </a:p>
              <a:p>
                <a:pPr marL="0" indent="0" algn="ctr"/>
                <a14:m>
                  <m:oMath xmlns:m="http://schemas.openxmlformats.org/officeDocument/2006/math">
                    <m:sSub>
                      <m:sSubPr>
                        <m:ctrlPr>
                          <a:rPr lang="en-US" sz="4000" i="1">
                            <a:latin typeface="Cambria Math" panose="02040503050406030204" pitchFamily="18" charset="0"/>
                            <a:ea typeface="Cambria Math"/>
                          </a:rPr>
                        </m:ctrlPr>
                      </m:sSubPr>
                      <m:e>
                        <m:r>
                          <a:rPr lang="en-US" sz="4000" i="1">
                            <a:latin typeface="Cambria Math"/>
                            <a:ea typeface="Cambria Math"/>
                          </a:rPr>
                          <m:t>𝜀</m:t>
                        </m:r>
                      </m:e>
                      <m:sub>
                        <m:r>
                          <a:rPr lang="en-US" sz="4000" i="1">
                            <a:latin typeface="Cambria Math"/>
                            <a:ea typeface="Cambria Math"/>
                          </a:rPr>
                          <m:t>𝐼</m:t>
                        </m:r>
                      </m:sub>
                    </m:sSub>
                    <m:r>
                      <a:rPr lang="en-US" sz="4000" i="1">
                        <a:latin typeface="Cambria Math"/>
                      </a:rPr>
                      <m:t>=</m:t>
                    </m:r>
                    <m:box>
                      <m:boxPr>
                        <m:ctrlPr>
                          <a:rPr lang="en-US" sz="4000" i="1">
                            <a:latin typeface="Cambria Math" panose="02040503050406030204" pitchFamily="18" charset="0"/>
                          </a:rPr>
                        </m:ctrlPr>
                      </m:boxPr>
                      <m:e>
                        <m:argPr>
                          <m:argSz m:val="-1"/>
                        </m:argPr>
                        <m:f>
                          <m:fPr>
                            <m:ctrlPr>
                              <a:rPr lang="en-US" sz="4000" i="1">
                                <a:latin typeface="Cambria Math" panose="02040503050406030204" pitchFamily="18" charset="0"/>
                              </a:rPr>
                            </m:ctrlPr>
                          </m:fPr>
                          <m:num>
                            <m:r>
                              <a:rPr lang="en-US" sz="4000" i="1">
                                <a:latin typeface="Cambria Math"/>
                              </a:rPr>
                              <m:t>%</m:t>
                            </m:r>
                            <m:r>
                              <a:rPr lang="en-US" sz="4000" i="1">
                                <a:latin typeface="Cambria Math"/>
                                <a:ea typeface="Cambria Math"/>
                              </a:rPr>
                              <m:t>∆</m:t>
                            </m:r>
                            <m:r>
                              <a:rPr lang="en-US" sz="4000" i="1">
                                <a:latin typeface="Cambria Math"/>
                                <a:ea typeface="Cambria Math"/>
                              </a:rPr>
                              <m:t>𝑄</m:t>
                            </m:r>
                          </m:num>
                          <m:den>
                            <m:r>
                              <a:rPr lang="en-US" sz="4000" i="1">
                                <a:latin typeface="Cambria Math"/>
                              </a:rPr>
                              <m:t>%</m:t>
                            </m:r>
                            <m:r>
                              <a:rPr lang="en-US" sz="4000" i="1">
                                <a:latin typeface="Cambria Math"/>
                                <a:ea typeface="Cambria Math"/>
                              </a:rPr>
                              <m:t>∆</m:t>
                            </m:r>
                            <m:r>
                              <a:rPr lang="en-US" sz="4000" i="1">
                                <a:latin typeface="Cambria Math"/>
                                <a:ea typeface="Cambria Math"/>
                              </a:rPr>
                              <m:t>𝐼</m:t>
                            </m:r>
                          </m:den>
                        </m:f>
                      </m:e>
                    </m:box>
                  </m:oMath>
                </a14:m>
                <a:r>
                  <a:rPr lang="en-US" sz="4000" dirty="0">
                    <a:latin typeface="Cambria Math"/>
                  </a:rPr>
                  <a:t> = </a:t>
                </a:r>
                <a14:m>
                  <m:oMath xmlns:m="http://schemas.openxmlformats.org/officeDocument/2006/math">
                    <m:box>
                      <m:boxPr>
                        <m:ctrlPr>
                          <a:rPr lang="en-US" sz="4000" i="1">
                            <a:latin typeface="Cambria Math" panose="02040503050406030204" pitchFamily="18" charset="0"/>
                          </a:rPr>
                        </m:ctrlPr>
                      </m:boxPr>
                      <m:e>
                        <m:argPr>
                          <m:argSz m:val="-1"/>
                        </m:argPr>
                        <m:f>
                          <m:fPr>
                            <m:ctrlPr>
                              <a:rPr lang="en-US" sz="4000" i="1">
                                <a:latin typeface="Cambria Math" panose="02040503050406030204" pitchFamily="18" charset="0"/>
                              </a:rPr>
                            </m:ctrlPr>
                          </m:fPr>
                          <m:num>
                            <m:sSub>
                              <m:sSubPr>
                                <m:ctrlPr>
                                  <a:rPr lang="en-US" sz="4000" i="1">
                                    <a:latin typeface="Cambria Math" panose="02040503050406030204" pitchFamily="18" charset="0"/>
                                  </a:rPr>
                                </m:ctrlPr>
                              </m:sSubPr>
                              <m:e>
                                <m:r>
                                  <a:rPr lang="en-US" sz="4000" i="1">
                                    <a:latin typeface="Cambria Math"/>
                                  </a:rPr>
                                  <m:t>(</m:t>
                                </m:r>
                                <m:r>
                                  <a:rPr lang="en-US" sz="4000" i="1">
                                    <a:latin typeface="Cambria Math"/>
                                  </a:rPr>
                                  <m:t>𝑄</m:t>
                                </m:r>
                              </m:e>
                              <m:sub>
                                <m:r>
                                  <a:rPr lang="en-US" sz="4000" i="1">
                                    <a:latin typeface="Cambria Math"/>
                                  </a:rPr>
                                  <m:t>2</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𝑄</m:t>
                                </m:r>
                              </m:e>
                              <m:sub>
                                <m:r>
                                  <a:rPr lang="en-US" sz="4000" i="1">
                                    <a:latin typeface="Cambria Math"/>
                                  </a:rPr>
                                  <m:t>1</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𝑄</m:t>
                                </m:r>
                              </m:e>
                              <m:sub>
                                <m:r>
                                  <a:rPr lang="en-US" sz="4000" i="1">
                                    <a:latin typeface="Cambria Math"/>
                                  </a:rPr>
                                  <m:t>2</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𝑄</m:t>
                                </m:r>
                              </m:e>
                              <m:sub>
                                <m:r>
                                  <a:rPr lang="en-US" sz="4000" i="1">
                                    <a:latin typeface="Cambria Math"/>
                                  </a:rPr>
                                  <m:t>1</m:t>
                                </m:r>
                              </m:sub>
                            </m:sSub>
                            <m:r>
                              <a:rPr lang="en-US" sz="4000" i="1">
                                <a:latin typeface="Cambria Math"/>
                              </a:rPr>
                              <m:t>)/2]</m:t>
                            </m:r>
                          </m:num>
                          <m:den>
                            <m:sSub>
                              <m:sSubPr>
                                <m:ctrlPr>
                                  <a:rPr lang="en-US" sz="4000" i="1">
                                    <a:latin typeface="Cambria Math" panose="02040503050406030204" pitchFamily="18" charset="0"/>
                                  </a:rPr>
                                </m:ctrlPr>
                              </m:sSubPr>
                              <m:e>
                                <m:r>
                                  <a:rPr lang="en-US" sz="4000" i="1">
                                    <a:latin typeface="Cambria Math"/>
                                  </a:rPr>
                                  <m:t>(</m:t>
                                </m:r>
                                <m:r>
                                  <a:rPr lang="en-US" sz="4000" i="1">
                                    <a:latin typeface="Cambria Math"/>
                                  </a:rPr>
                                  <m:t>𝐼</m:t>
                                </m:r>
                              </m:e>
                              <m:sub>
                                <m:r>
                                  <a:rPr lang="en-US" sz="4000" i="1">
                                    <a:latin typeface="Cambria Math"/>
                                  </a:rPr>
                                  <m:t>2</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𝐼</m:t>
                                </m:r>
                              </m:e>
                              <m:sub>
                                <m:r>
                                  <a:rPr lang="en-US" sz="4000" i="1">
                                    <a:latin typeface="Cambria Math"/>
                                  </a:rPr>
                                  <m:t>1</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𝐼</m:t>
                                </m:r>
                              </m:e>
                              <m:sub>
                                <m:r>
                                  <a:rPr lang="en-US" sz="4000" i="1">
                                    <a:latin typeface="Cambria Math"/>
                                  </a:rPr>
                                  <m:t>2</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𝐼</m:t>
                                </m:r>
                              </m:e>
                              <m:sub>
                                <m:r>
                                  <a:rPr lang="en-US" sz="4000" i="1">
                                    <a:latin typeface="Cambria Math"/>
                                  </a:rPr>
                                  <m:t>1</m:t>
                                </m:r>
                              </m:sub>
                            </m:sSub>
                            <m:r>
                              <a:rPr lang="en-US" sz="4000" i="1">
                                <a:latin typeface="Cambria Math"/>
                              </a:rPr>
                              <m:t>)/2]</m:t>
                            </m:r>
                          </m:den>
                        </m:f>
                      </m:e>
                    </m:box>
                  </m:oMath>
                </a14:m>
                <a:endParaRPr lang="en-US" dirty="0"/>
              </a:p>
              <a:p>
                <a:pPr marL="0" indent="0"/>
                <a:endParaRPr lang="en-US" sz="2000" dirty="0"/>
              </a:p>
              <a:p>
                <a:r>
                  <a:rPr lang="en-US" dirty="0"/>
                  <a:t>The income elasticity of demand can be positive or negative.</a:t>
                </a:r>
              </a:p>
              <a:p>
                <a:pPr lvl="1"/>
                <a14:m>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𝜀</m:t>
                        </m:r>
                      </m:e>
                      <m:sub>
                        <m:r>
                          <a:rPr lang="en-US" b="0" i="1" smtClean="0">
                            <a:latin typeface="Cambria Math"/>
                            <a:ea typeface="Cambria Math"/>
                          </a:rPr>
                          <m:t>𝐼</m:t>
                        </m:r>
                      </m:sub>
                    </m:sSub>
                  </m:oMath>
                </a14:m>
                <a:r>
                  <a:rPr lang="en-US" dirty="0"/>
                  <a:t>&gt;0: the good is normal. If </a:t>
                </a:r>
                <a14:m>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𝜀</m:t>
                        </m:r>
                      </m:e>
                      <m:sub>
                        <m:r>
                          <a:rPr lang="en-US" i="1">
                            <a:latin typeface="Cambria Math"/>
                            <a:ea typeface="Cambria Math"/>
                          </a:rPr>
                          <m:t>𝐼</m:t>
                        </m:r>
                      </m:sub>
                    </m:sSub>
                  </m:oMath>
                </a14:m>
                <a:r>
                  <a:rPr lang="en-US" dirty="0"/>
                  <a:t>&gt;1, then it is a luxury.</a:t>
                </a:r>
              </a:p>
              <a:p>
                <a:pPr lvl="1"/>
                <a14:m>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𝜀</m:t>
                        </m:r>
                      </m:e>
                      <m:sub>
                        <m:r>
                          <a:rPr lang="en-US" b="0" i="1" smtClean="0">
                            <a:latin typeface="Cambria Math"/>
                            <a:ea typeface="Cambria Math"/>
                          </a:rPr>
                          <m:t>𝐼</m:t>
                        </m:r>
                      </m:sub>
                    </m:sSub>
                  </m:oMath>
                </a14:m>
                <a:r>
                  <a:rPr lang="en-US" dirty="0"/>
                  <a:t>&lt;0: the good is inferior.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459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Four Measures of Elasticity</a:t>
            </a:r>
          </a:p>
        </p:txBody>
      </p:sp>
      <p:sp>
        <p:nvSpPr>
          <p:cNvPr id="5" name="AutoShape 3"/>
          <p:cNvSpPr>
            <a:spLocks noChangeAspect="1" noChangeArrowheads="1" noTextEdit="1"/>
          </p:cNvSpPr>
          <p:nvPr/>
        </p:nvSpPr>
        <p:spPr bwMode="auto">
          <a:xfrm>
            <a:off x="1752601" y="1219200"/>
            <a:ext cx="861792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35" name="Freeform 5"/>
          <p:cNvSpPr>
            <a:spLocks noEditPoints="1"/>
          </p:cNvSpPr>
          <p:nvPr/>
        </p:nvSpPr>
        <p:spPr bwMode="auto">
          <a:xfrm>
            <a:off x="1757098" y="1224803"/>
            <a:ext cx="8608928" cy="414521"/>
          </a:xfrm>
          <a:custGeom>
            <a:avLst/>
            <a:gdLst>
              <a:gd name="T0" fmla="*/ 3248 w 3828"/>
              <a:gd name="T1" fmla="*/ 0 h 148"/>
              <a:gd name="T2" fmla="*/ 3828 w 3828"/>
              <a:gd name="T3" fmla="*/ 0 h 148"/>
              <a:gd name="T4" fmla="*/ 3828 w 3828"/>
              <a:gd name="T5" fmla="*/ 148 h 148"/>
              <a:gd name="T6" fmla="*/ 3248 w 3828"/>
              <a:gd name="T7" fmla="*/ 148 h 148"/>
              <a:gd name="T8" fmla="*/ 3248 w 3828"/>
              <a:gd name="T9" fmla="*/ 0 h 148"/>
              <a:gd name="T10" fmla="*/ 2616 w 3828"/>
              <a:gd name="T11" fmla="*/ 0 h 148"/>
              <a:gd name="T12" fmla="*/ 3248 w 3828"/>
              <a:gd name="T13" fmla="*/ 0 h 148"/>
              <a:gd name="T14" fmla="*/ 3248 w 3828"/>
              <a:gd name="T15" fmla="*/ 148 h 148"/>
              <a:gd name="T16" fmla="*/ 2616 w 3828"/>
              <a:gd name="T17" fmla="*/ 148 h 148"/>
              <a:gd name="T18" fmla="*/ 2616 w 3828"/>
              <a:gd name="T19" fmla="*/ 0 h 148"/>
              <a:gd name="T20" fmla="*/ 2164 w 3828"/>
              <a:gd name="T21" fmla="*/ 0 h 148"/>
              <a:gd name="T22" fmla="*/ 2616 w 3828"/>
              <a:gd name="T23" fmla="*/ 0 h 148"/>
              <a:gd name="T24" fmla="*/ 2616 w 3828"/>
              <a:gd name="T25" fmla="*/ 148 h 148"/>
              <a:gd name="T26" fmla="*/ 2164 w 3828"/>
              <a:gd name="T27" fmla="*/ 148 h 148"/>
              <a:gd name="T28" fmla="*/ 2164 w 3828"/>
              <a:gd name="T29" fmla="*/ 0 h 148"/>
              <a:gd name="T30" fmla="*/ 1660 w 3828"/>
              <a:gd name="T31" fmla="*/ 0 h 148"/>
              <a:gd name="T32" fmla="*/ 2164 w 3828"/>
              <a:gd name="T33" fmla="*/ 0 h 148"/>
              <a:gd name="T34" fmla="*/ 2164 w 3828"/>
              <a:gd name="T35" fmla="*/ 148 h 148"/>
              <a:gd name="T36" fmla="*/ 1660 w 3828"/>
              <a:gd name="T37" fmla="*/ 148 h 148"/>
              <a:gd name="T38" fmla="*/ 1660 w 3828"/>
              <a:gd name="T39" fmla="*/ 0 h 148"/>
              <a:gd name="T40" fmla="*/ 500 w 3828"/>
              <a:gd name="T41" fmla="*/ 0 h 148"/>
              <a:gd name="T42" fmla="*/ 1660 w 3828"/>
              <a:gd name="T43" fmla="*/ 0 h 148"/>
              <a:gd name="T44" fmla="*/ 1660 w 3828"/>
              <a:gd name="T45" fmla="*/ 148 h 148"/>
              <a:gd name="T46" fmla="*/ 500 w 3828"/>
              <a:gd name="T47" fmla="*/ 148 h 148"/>
              <a:gd name="T48" fmla="*/ 500 w 3828"/>
              <a:gd name="T49" fmla="*/ 0 h 148"/>
              <a:gd name="T50" fmla="*/ 0 w 3828"/>
              <a:gd name="T51" fmla="*/ 0 h 148"/>
              <a:gd name="T52" fmla="*/ 500 w 3828"/>
              <a:gd name="T53" fmla="*/ 0 h 148"/>
              <a:gd name="T54" fmla="*/ 500 w 3828"/>
              <a:gd name="T55" fmla="*/ 148 h 148"/>
              <a:gd name="T56" fmla="*/ 0 w 3828"/>
              <a:gd name="T57" fmla="*/ 148 h 148"/>
              <a:gd name="T58" fmla="*/ 0 w 3828"/>
              <a:gd name="T59"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28" h="148">
                <a:moveTo>
                  <a:pt x="3248" y="0"/>
                </a:moveTo>
                <a:lnTo>
                  <a:pt x="3828" y="0"/>
                </a:lnTo>
                <a:lnTo>
                  <a:pt x="3828" y="148"/>
                </a:lnTo>
                <a:lnTo>
                  <a:pt x="3248" y="148"/>
                </a:lnTo>
                <a:lnTo>
                  <a:pt x="3248" y="0"/>
                </a:lnTo>
                <a:close/>
                <a:moveTo>
                  <a:pt x="2616" y="0"/>
                </a:moveTo>
                <a:lnTo>
                  <a:pt x="3248" y="0"/>
                </a:lnTo>
                <a:lnTo>
                  <a:pt x="3248" y="148"/>
                </a:lnTo>
                <a:lnTo>
                  <a:pt x="2616" y="148"/>
                </a:lnTo>
                <a:lnTo>
                  <a:pt x="2616" y="0"/>
                </a:lnTo>
                <a:close/>
                <a:moveTo>
                  <a:pt x="2164" y="0"/>
                </a:moveTo>
                <a:lnTo>
                  <a:pt x="2616" y="0"/>
                </a:lnTo>
                <a:lnTo>
                  <a:pt x="2616" y="148"/>
                </a:lnTo>
                <a:lnTo>
                  <a:pt x="2164" y="148"/>
                </a:lnTo>
                <a:lnTo>
                  <a:pt x="2164" y="0"/>
                </a:lnTo>
                <a:close/>
                <a:moveTo>
                  <a:pt x="1660" y="0"/>
                </a:moveTo>
                <a:lnTo>
                  <a:pt x="2164" y="0"/>
                </a:lnTo>
                <a:lnTo>
                  <a:pt x="2164" y="148"/>
                </a:lnTo>
                <a:lnTo>
                  <a:pt x="1660" y="148"/>
                </a:lnTo>
                <a:lnTo>
                  <a:pt x="1660" y="0"/>
                </a:lnTo>
                <a:close/>
                <a:moveTo>
                  <a:pt x="500" y="0"/>
                </a:moveTo>
                <a:lnTo>
                  <a:pt x="1660" y="0"/>
                </a:lnTo>
                <a:lnTo>
                  <a:pt x="1660" y="148"/>
                </a:lnTo>
                <a:lnTo>
                  <a:pt x="500" y="148"/>
                </a:lnTo>
                <a:lnTo>
                  <a:pt x="500" y="0"/>
                </a:lnTo>
                <a:close/>
                <a:moveTo>
                  <a:pt x="0" y="0"/>
                </a:moveTo>
                <a:lnTo>
                  <a:pt x="500" y="0"/>
                </a:lnTo>
                <a:lnTo>
                  <a:pt x="500" y="148"/>
                </a:lnTo>
                <a:lnTo>
                  <a:pt x="0" y="148"/>
                </a:lnTo>
                <a:lnTo>
                  <a:pt x="0" y="0"/>
                </a:lnTo>
                <a:close/>
              </a:path>
            </a:pathLst>
          </a:custGeom>
          <a:solidFill>
            <a:srgbClr val="E4E8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36" name="Freeform 6"/>
          <p:cNvSpPr>
            <a:spLocks noEditPoints="1"/>
          </p:cNvSpPr>
          <p:nvPr/>
        </p:nvSpPr>
        <p:spPr bwMode="auto">
          <a:xfrm>
            <a:off x="1757098" y="1639323"/>
            <a:ext cx="8608928" cy="3461810"/>
          </a:xfrm>
          <a:custGeom>
            <a:avLst/>
            <a:gdLst>
              <a:gd name="T0" fmla="*/ 3248 w 3828"/>
              <a:gd name="T1" fmla="*/ 824 h 1236"/>
              <a:gd name="T2" fmla="*/ 3828 w 3828"/>
              <a:gd name="T3" fmla="*/ 824 h 1236"/>
              <a:gd name="T4" fmla="*/ 3828 w 3828"/>
              <a:gd name="T5" fmla="*/ 1236 h 1236"/>
              <a:gd name="T6" fmla="*/ 3248 w 3828"/>
              <a:gd name="T7" fmla="*/ 1236 h 1236"/>
              <a:gd name="T8" fmla="*/ 3248 w 3828"/>
              <a:gd name="T9" fmla="*/ 824 h 1236"/>
              <a:gd name="T10" fmla="*/ 2616 w 3828"/>
              <a:gd name="T11" fmla="*/ 824 h 1236"/>
              <a:gd name="T12" fmla="*/ 3248 w 3828"/>
              <a:gd name="T13" fmla="*/ 824 h 1236"/>
              <a:gd name="T14" fmla="*/ 3248 w 3828"/>
              <a:gd name="T15" fmla="*/ 1236 h 1236"/>
              <a:gd name="T16" fmla="*/ 2616 w 3828"/>
              <a:gd name="T17" fmla="*/ 1236 h 1236"/>
              <a:gd name="T18" fmla="*/ 2616 w 3828"/>
              <a:gd name="T19" fmla="*/ 824 h 1236"/>
              <a:gd name="T20" fmla="*/ 2164 w 3828"/>
              <a:gd name="T21" fmla="*/ 824 h 1236"/>
              <a:gd name="T22" fmla="*/ 2616 w 3828"/>
              <a:gd name="T23" fmla="*/ 824 h 1236"/>
              <a:gd name="T24" fmla="*/ 2616 w 3828"/>
              <a:gd name="T25" fmla="*/ 1236 h 1236"/>
              <a:gd name="T26" fmla="*/ 2164 w 3828"/>
              <a:gd name="T27" fmla="*/ 1236 h 1236"/>
              <a:gd name="T28" fmla="*/ 2164 w 3828"/>
              <a:gd name="T29" fmla="*/ 824 h 1236"/>
              <a:gd name="T30" fmla="*/ 1660 w 3828"/>
              <a:gd name="T31" fmla="*/ 824 h 1236"/>
              <a:gd name="T32" fmla="*/ 2164 w 3828"/>
              <a:gd name="T33" fmla="*/ 824 h 1236"/>
              <a:gd name="T34" fmla="*/ 2164 w 3828"/>
              <a:gd name="T35" fmla="*/ 1236 h 1236"/>
              <a:gd name="T36" fmla="*/ 1660 w 3828"/>
              <a:gd name="T37" fmla="*/ 1236 h 1236"/>
              <a:gd name="T38" fmla="*/ 1660 w 3828"/>
              <a:gd name="T39" fmla="*/ 824 h 1236"/>
              <a:gd name="T40" fmla="*/ 500 w 3828"/>
              <a:gd name="T41" fmla="*/ 824 h 1236"/>
              <a:gd name="T42" fmla="*/ 1660 w 3828"/>
              <a:gd name="T43" fmla="*/ 824 h 1236"/>
              <a:gd name="T44" fmla="*/ 1660 w 3828"/>
              <a:gd name="T45" fmla="*/ 1236 h 1236"/>
              <a:gd name="T46" fmla="*/ 500 w 3828"/>
              <a:gd name="T47" fmla="*/ 1236 h 1236"/>
              <a:gd name="T48" fmla="*/ 500 w 3828"/>
              <a:gd name="T49" fmla="*/ 824 h 1236"/>
              <a:gd name="T50" fmla="*/ 0 w 3828"/>
              <a:gd name="T51" fmla="*/ 824 h 1236"/>
              <a:gd name="T52" fmla="*/ 500 w 3828"/>
              <a:gd name="T53" fmla="*/ 824 h 1236"/>
              <a:gd name="T54" fmla="*/ 500 w 3828"/>
              <a:gd name="T55" fmla="*/ 1236 h 1236"/>
              <a:gd name="T56" fmla="*/ 0 w 3828"/>
              <a:gd name="T57" fmla="*/ 1236 h 1236"/>
              <a:gd name="T58" fmla="*/ 0 w 3828"/>
              <a:gd name="T59" fmla="*/ 824 h 1236"/>
              <a:gd name="T60" fmla="*/ 3248 w 3828"/>
              <a:gd name="T61" fmla="*/ 0 h 1236"/>
              <a:gd name="T62" fmla="*/ 3828 w 3828"/>
              <a:gd name="T63" fmla="*/ 0 h 1236"/>
              <a:gd name="T64" fmla="*/ 3828 w 3828"/>
              <a:gd name="T65" fmla="*/ 412 h 1236"/>
              <a:gd name="T66" fmla="*/ 3248 w 3828"/>
              <a:gd name="T67" fmla="*/ 412 h 1236"/>
              <a:gd name="T68" fmla="*/ 3248 w 3828"/>
              <a:gd name="T69" fmla="*/ 0 h 1236"/>
              <a:gd name="T70" fmla="*/ 2616 w 3828"/>
              <a:gd name="T71" fmla="*/ 0 h 1236"/>
              <a:gd name="T72" fmla="*/ 3248 w 3828"/>
              <a:gd name="T73" fmla="*/ 0 h 1236"/>
              <a:gd name="T74" fmla="*/ 3248 w 3828"/>
              <a:gd name="T75" fmla="*/ 412 h 1236"/>
              <a:gd name="T76" fmla="*/ 2616 w 3828"/>
              <a:gd name="T77" fmla="*/ 412 h 1236"/>
              <a:gd name="T78" fmla="*/ 2616 w 3828"/>
              <a:gd name="T79" fmla="*/ 0 h 1236"/>
              <a:gd name="T80" fmla="*/ 2164 w 3828"/>
              <a:gd name="T81" fmla="*/ 0 h 1236"/>
              <a:gd name="T82" fmla="*/ 2616 w 3828"/>
              <a:gd name="T83" fmla="*/ 0 h 1236"/>
              <a:gd name="T84" fmla="*/ 2616 w 3828"/>
              <a:gd name="T85" fmla="*/ 412 h 1236"/>
              <a:gd name="T86" fmla="*/ 2164 w 3828"/>
              <a:gd name="T87" fmla="*/ 412 h 1236"/>
              <a:gd name="T88" fmla="*/ 2164 w 3828"/>
              <a:gd name="T89" fmla="*/ 0 h 1236"/>
              <a:gd name="T90" fmla="*/ 1660 w 3828"/>
              <a:gd name="T91" fmla="*/ 0 h 1236"/>
              <a:gd name="T92" fmla="*/ 2164 w 3828"/>
              <a:gd name="T93" fmla="*/ 0 h 1236"/>
              <a:gd name="T94" fmla="*/ 2164 w 3828"/>
              <a:gd name="T95" fmla="*/ 412 h 1236"/>
              <a:gd name="T96" fmla="*/ 1660 w 3828"/>
              <a:gd name="T97" fmla="*/ 412 h 1236"/>
              <a:gd name="T98" fmla="*/ 1660 w 3828"/>
              <a:gd name="T99" fmla="*/ 0 h 1236"/>
              <a:gd name="T100" fmla="*/ 500 w 3828"/>
              <a:gd name="T101" fmla="*/ 0 h 1236"/>
              <a:gd name="T102" fmla="*/ 1660 w 3828"/>
              <a:gd name="T103" fmla="*/ 0 h 1236"/>
              <a:gd name="T104" fmla="*/ 1660 w 3828"/>
              <a:gd name="T105" fmla="*/ 412 h 1236"/>
              <a:gd name="T106" fmla="*/ 500 w 3828"/>
              <a:gd name="T107" fmla="*/ 412 h 1236"/>
              <a:gd name="T108" fmla="*/ 500 w 3828"/>
              <a:gd name="T109" fmla="*/ 0 h 1236"/>
              <a:gd name="T110" fmla="*/ 0 w 3828"/>
              <a:gd name="T111" fmla="*/ 0 h 1236"/>
              <a:gd name="T112" fmla="*/ 500 w 3828"/>
              <a:gd name="T113" fmla="*/ 0 h 1236"/>
              <a:gd name="T114" fmla="*/ 500 w 3828"/>
              <a:gd name="T115" fmla="*/ 412 h 1236"/>
              <a:gd name="T116" fmla="*/ 0 w 3828"/>
              <a:gd name="T117" fmla="*/ 412 h 1236"/>
              <a:gd name="T118" fmla="*/ 0 w 3828"/>
              <a:gd name="T119"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28" h="1236">
                <a:moveTo>
                  <a:pt x="3248" y="824"/>
                </a:moveTo>
                <a:lnTo>
                  <a:pt x="3828" y="824"/>
                </a:lnTo>
                <a:lnTo>
                  <a:pt x="3828" y="1236"/>
                </a:lnTo>
                <a:lnTo>
                  <a:pt x="3248" y="1236"/>
                </a:lnTo>
                <a:lnTo>
                  <a:pt x="3248" y="824"/>
                </a:lnTo>
                <a:close/>
                <a:moveTo>
                  <a:pt x="2616" y="824"/>
                </a:moveTo>
                <a:lnTo>
                  <a:pt x="3248" y="824"/>
                </a:lnTo>
                <a:lnTo>
                  <a:pt x="3248" y="1236"/>
                </a:lnTo>
                <a:lnTo>
                  <a:pt x="2616" y="1236"/>
                </a:lnTo>
                <a:lnTo>
                  <a:pt x="2616" y="824"/>
                </a:lnTo>
                <a:close/>
                <a:moveTo>
                  <a:pt x="2164" y="824"/>
                </a:moveTo>
                <a:lnTo>
                  <a:pt x="2616" y="824"/>
                </a:lnTo>
                <a:lnTo>
                  <a:pt x="2616" y="1236"/>
                </a:lnTo>
                <a:lnTo>
                  <a:pt x="2164" y="1236"/>
                </a:lnTo>
                <a:lnTo>
                  <a:pt x="2164" y="824"/>
                </a:lnTo>
                <a:close/>
                <a:moveTo>
                  <a:pt x="1660" y="824"/>
                </a:moveTo>
                <a:lnTo>
                  <a:pt x="2164" y="824"/>
                </a:lnTo>
                <a:lnTo>
                  <a:pt x="2164" y="1236"/>
                </a:lnTo>
                <a:lnTo>
                  <a:pt x="1660" y="1236"/>
                </a:lnTo>
                <a:lnTo>
                  <a:pt x="1660" y="824"/>
                </a:lnTo>
                <a:close/>
                <a:moveTo>
                  <a:pt x="500" y="824"/>
                </a:moveTo>
                <a:lnTo>
                  <a:pt x="1660" y="824"/>
                </a:lnTo>
                <a:lnTo>
                  <a:pt x="1660" y="1236"/>
                </a:lnTo>
                <a:lnTo>
                  <a:pt x="500" y="1236"/>
                </a:lnTo>
                <a:lnTo>
                  <a:pt x="500" y="824"/>
                </a:lnTo>
                <a:close/>
                <a:moveTo>
                  <a:pt x="0" y="824"/>
                </a:moveTo>
                <a:lnTo>
                  <a:pt x="500" y="824"/>
                </a:lnTo>
                <a:lnTo>
                  <a:pt x="500" y="1236"/>
                </a:lnTo>
                <a:lnTo>
                  <a:pt x="0" y="1236"/>
                </a:lnTo>
                <a:lnTo>
                  <a:pt x="0" y="824"/>
                </a:lnTo>
                <a:close/>
                <a:moveTo>
                  <a:pt x="3248" y="0"/>
                </a:moveTo>
                <a:lnTo>
                  <a:pt x="3828" y="0"/>
                </a:lnTo>
                <a:lnTo>
                  <a:pt x="3828" y="412"/>
                </a:lnTo>
                <a:lnTo>
                  <a:pt x="3248" y="412"/>
                </a:lnTo>
                <a:lnTo>
                  <a:pt x="3248" y="0"/>
                </a:lnTo>
                <a:close/>
                <a:moveTo>
                  <a:pt x="2616" y="0"/>
                </a:moveTo>
                <a:lnTo>
                  <a:pt x="3248" y="0"/>
                </a:lnTo>
                <a:lnTo>
                  <a:pt x="3248" y="412"/>
                </a:lnTo>
                <a:lnTo>
                  <a:pt x="2616" y="412"/>
                </a:lnTo>
                <a:lnTo>
                  <a:pt x="2616" y="0"/>
                </a:lnTo>
                <a:close/>
                <a:moveTo>
                  <a:pt x="2164" y="0"/>
                </a:moveTo>
                <a:lnTo>
                  <a:pt x="2616" y="0"/>
                </a:lnTo>
                <a:lnTo>
                  <a:pt x="2616" y="412"/>
                </a:lnTo>
                <a:lnTo>
                  <a:pt x="2164" y="412"/>
                </a:lnTo>
                <a:lnTo>
                  <a:pt x="2164" y="0"/>
                </a:lnTo>
                <a:close/>
                <a:moveTo>
                  <a:pt x="1660" y="0"/>
                </a:moveTo>
                <a:lnTo>
                  <a:pt x="2164" y="0"/>
                </a:lnTo>
                <a:lnTo>
                  <a:pt x="2164" y="412"/>
                </a:lnTo>
                <a:lnTo>
                  <a:pt x="1660" y="412"/>
                </a:lnTo>
                <a:lnTo>
                  <a:pt x="1660" y="0"/>
                </a:lnTo>
                <a:close/>
                <a:moveTo>
                  <a:pt x="500" y="0"/>
                </a:moveTo>
                <a:lnTo>
                  <a:pt x="1660" y="0"/>
                </a:lnTo>
                <a:lnTo>
                  <a:pt x="1660" y="412"/>
                </a:lnTo>
                <a:lnTo>
                  <a:pt x="500" y="412"/>
                </a:lnTo>
                <a:lnTo>
                  <a:pt x="500" y="0"/>
                </a:lnTo>
                <a:close/>
                <a:moveTo>
                  <a:pt x="0" y="0"/>
                </a:moveTo>
                <a:lnTo>
                  <a:pt x="500" y="0"/>
                </a:lnTo>
                <a:lnTo>
                  <a:pt x="500" y="412"/>
                </a:lnTo>
                <a:lnTo>
                  <a:pt x="0" y="412"/>
                </a:lnTo>
                <a:lnTo>
                  <a:pt x="0" y="0"/>
                </a:lnTo>
                <a:close/>
              </a:path>
            </a:pathLst>
          </a:custGeom>
          <a:solidFill>
            <a:srgbClr val="F1F9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37" name="Freeform 7"/>
          <p:cNvSpPr>
            <a:spLocks noEditPoints="1"/>
          </p:cNvSpPr>
          <p:nvPr/>
        </p:nvSpPr>
        <p:spPr bwMode="auto">
          <a:xfrm>
            <a:off x="1757098" y="2793259"/>
            <a:ext cx="8608928" cy="3215338"/>
          </a:xfrm>
          <a:custGeom>
            <a:avLst/>
            <a:gdLst>
              <a:gd name="T0" fmla="*/ 3248 w 3828"/>
              <a:gd name="T1" fmla="*/ 824 h 1148"/>
              <a:gd name="T2" fmla="*/ 3828 w 3828"/>
              <a:gd name="T3" fmla="*/ 824 h 1148"/>
              <a:gd name="T4" fmla="*/ 3828 w 3828"/>
              <a:gd name="T5" fmla="*/ 1148 h 1148"/>
              <a:gd name="T6" fmla="*/ 3248 w 3828"/>
              <a:gd name="T7" fmla="*/ 1148 h 1148"/>
              <a:gd name="T8" fmla="*/ 3248 w 3828"/>
              <a:gd name="T9" fmla="*/ 824 h 1148"/>
              <a:gd name="T10" fmla="*/ 2616 w 3828"/>
              <a:gd name="T11" fmla="*/ 824 h 1148"/>
              <a:gd name="T12" fmla="*/ 3248 w 3828"/>
              <a:gd name="T13" fmla="*/ 824 h 1148"/>
              <a:gd name="T14" fmla="*/ 3248 w 3828"/>
              <a:gd name="T15" fmla="*/ 1148 h 1148"/>
              <a:gd name="T16" fmla="*/ 2616 w 3828"/>
              <a:gd name="T17" fmla="*/ 1148 h 1148"/>
              <a:gd name="T18" fmla="*/ 2616 w 3828"/>
              <a:gd name="T19" fmla="*/ 824 h 1148"/>
              <a:gd name="T20" fmla="*/ 2164 w 3828"/>
              <a:gd name="T21" fmla="*/ 824 h 1148"/>
              <a:gd name="T22" fmla="*/ 2616 w 3828"/>
              <a:gd name="T23" fmla="*/ 824 h 1148"/>
              <a:gd name="T24" fmla="*/ 2616 w 3828"/>
              <a:gd name="T25" fmla="*/ 1148 h 1148"/>
              <a:gd name="T26" fmla="*/ 2164 w 3828"/>
              <a:gd name="T27" fmla="*/ 1148 h 1148"/>
              <a:gd name="T28" fmla="*/ 2164 w 3828"/>
              <a:gd name="T29" fmla="*/ 824 h 1148"/>
              <a:gd name="T30" fmla="*/ 1660 w 3828"/>
              <a:gd name="T31" fmla="*/ 824 h 1148"/>
              <a:gd name="T32" fmla="*/ 2164 w 3828"/>
              <a:gd name="T33" fmla="*/ 824 h 1148"/>
              <a:gd name="T34" fmla="*/ 2164 w 3828"/>
              <a:gd name="T35" fmla="*/ 1148 h 1148"/>
              <a:gd name="T36" fmla="*/ 1660 w 3828"/>
              <a:gd name="T37" fmla="*/ 1148 h 1148"/>
              <a:gd name="T38" fmla="*/ 1660 w 3828"/>
              <a:gd name="T39" fmla="*/ 824 h 1148"/>
              <a:gd name="T40" fmla="*/ 500 w 3828"/>
              <a:gd name="T41" fmla="*/ 824 h 1148"/>
              <a:gd name="T42" fmla="*/ 1660 w 3828"/>
              <a:gd name="T43" fmla="*/ 824 h 1148"/>
              <a:gd name="T44" fmla="*/ 1660 w 3828"/>
              <a:gd name="T45" fmla="*/ 1148 h 1148"/>
              <a:gd name="T46" fmla="*/ 500 w 3828"/>
              <a:gd name="T47" fmla="*/ 1148 h 1148"/>
              <a:gd name="T48" fmla="*/ 500 w 3828"/>
              <a:gd name="T49" fmla="*/ 824 h 1148"/>
              <a:gd name="T50" fmla="*/ 0 w 3828"/>
              <a:gd name="T51" fmla="*/ 824 h 1148"/>
              <a:gd name="T52" fmla="*/ 500 w 3828"/>
              <a:gd name="T53" fmla="*/ 824 h 1148"/>
              <a:gd name="T54" fmla="*/ 500 w 3828"/>
              <a:gd name="T55" fmla="*/ 1148 h 1148"/>
              <a:gd name="T56" fmla="*/ 0 w 3828"/>
              <a:gd name="T57" fmla="*/ 1148 h 1148"/>
              <a:gd name="T58" fmla="*/ 0 w 3828"/>
              <a:gd name="T59" fmla="*/ 824 h 1148"/>
              <a:gd name="T60" fmla="*/ 3248 w 3828"/>
              <a:gd name="T61" fmla="*/ 0 h 1148"/>
              <a:gd name="T62" fmla="*/ 3828 w 3828"/>
              <a:gd name="T63" fmla="*/ 0 h 1148"/>
              <a:gd name="T64" fmla="*/ 3828 w 3828"/>
              <a:gd name="T65" fmla="*/ 412 h 1148"/>
              <a:gd name="T66" fmla="*/ 3248 w 3828"/>
              <a:gd name="T67" fmla="*/ 412 h 1148"/>
              <a:gd name="T68" fmla="*/ 3248 w 3828"/>
              <a:gd name="T69" fmla="*/ 0 h 1148"/>
              <a:gd name="T70" fmla="*/ 2616 w 3828"/>
              <a:gd name="T71" fmla="*/ 0 h 1148"/>
              <a:gd name="T72" fmla="*/ 3248 w 3828"/>
              <a:gd name="T73" fmla="*/ 0 h 1148"/>
              <a:gd name="T74" fmla="*/ 3248 w 3828"/>
              <a:gd name="T75" fmla="*/ 412 h 1148"/>
              <a:gd name="T76" fmla="*/ 2616 w 3828"/>
              <a:gd name="T77" fmla="*/ 412 h 1148"/>
              <a:gd name="T78" fmla="*/ 2616 w 3828"/>
              <a:gd name="T79" fmla="*/ 0 h 1148"/>
              <a:gd name="T80" fmla="*/ 2164 w 3828"/>
              <a:gd name="T81" fmla="*/ 0 h 1148"/>
              <a:gd name="T82" fmla="*/ 2616 w 3828"/>
              <a:gd name="T83" fmla="*/ 0 h 1148"/>
              <a:gd name="T84" fmla="*/ 2616 w 3828"/>
              <a:gd name="T85" fmla="*/ 412 h 1148"/>
              <a:gd name="T86" fmla="*/ 2164 w 3828"/>
              <a:gd name="T87" fmla="*/ 412 h 1148"/>
              <a:gd name="T88" fmla="*/ 2164 w 3828"/>
              <a:gd name="T89" fmla="*/ 0 h 1148"/>
              <a:gd name="T90" fmla="*/ 1660 w 3828"/>
              <a:gd name="T91" fmla="*/ 0 h 1148"/>
              <a:gd name="T92" fmla="*/ 2164 w 3828"/>
              <a:gd name="T93" fmla="*/ 0 h 1148"/>
              <a:gd name="T94" fmla="*/ 2164 w 3828"/>
              <a:gd name="T95" fmla="*/ 412 h 1148"/>
              <a:gd name="T96" fmla="*/ 1660 w 3828"/>
              <a:gd name="T97" fmla="*/ 412 h 1148"/>
              <a:gd name="T98" fmla="*/ 1660 w 3828"/>
              <a:gd name="T99" fmla="*/ 0 h 1148"/>
              <a:gd name="T100" fmla="*/ 500 w 3828"/>
              <a:gd name="T101" fmla="*/ 0 h 1148"/>
              <a:gd name="T102" fmla="*/ 1660 w 3828"/>
              <a:gd name="T103" fmla="*/ 0 h 1148"/>
              <a:gd name="T104" fmla="*/ 1660 w 3828"/>
              <a:gd name="T105" fmla="*/ 412 h 1148"/>
              <a:gd name="T106" fmla="*/ 500 w 3828"/>
              <a:gd name="T107" fmla="*/ 412 h 1148"/>
              <a:gd name="T108" fmla="*/ 500 w 3828"/>
              <a:gd name="T109" fmla="*/ 0 h 1148"/>
              <a:gd name="T110" fmla="*/ 0 w 3828"/>
              <a:gd name="T111" fmla="*/ 0 h 1148"/>
              <a:gd name="T112" fmla="*/ 500 w 3828"/>
              <a:gd name="T113" fmla="*/ 0 h 1148"/>
              <a:gd name="T114" fmla="*/ 500 w 3828"/>
              <a:gd name="T115" fmla="*/ 412 h 1148"/>
              <a:gd name="T116" fmla="*/ 0 w 3828"/>
              <a:gd name="T117" fmla="*/ 412 h 1148"/>
              <a:gd name="T118" fmla="*/ 0 w 3828"/>
              <a:gd name="T119" fmla="*/ 0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28" h="1148">
                <a:moveTo>
                  <a:pt x="3248" y="824"/>
                </a:moveTo>
                <a:lnTo>
                  <a:pt x="3828" y="824"/>
                </a:lnTo>
                <a:lnTo>
                  <a:pt x="3828" y="1148"/>
                </a:lnTo>
                <a:lnTo>
                  <a:pt x="3248" y="1148"/>
                </a:lnTo>
                <a:lnTo>
                  <a:pt x="3248" y="824"/>
                </a:lnTo>
                <a:close/>
                <a:moveTo>
                  <a:pt x="2616" y="824"/>
                </a:moveTo>
                <a:lnTo>
                  <a:pt x="3248" y="824"/>
                </a:lnTo>
                <a:lnTo>
                  <a:pt x="3248" y="1148"/>
                </a:lnTo>
                <a:lnTo>
                  <a:pt x="2616" y="1148"/>
                </a:lnTo>
                <a:lnTo>
                  <a:pt x="2616" y="824"/>
                </a:lnTo>
                <a:close/>
                <a:moveTo>
                  <a:pt x="2164" y="824"/>
                </a:moveTo>
                <a:lnTo>
                  <a:pt x="2616" y="824"/>
                </a:lnTo>
                <a:lnTo>
                  <a:pt x="2616" y="1148"/>
                </a:lnTo>
                <a:lnTo>
                  <a:pt x="2164" y="1148"/>
                </a:lnTo>
                <a:lnTo>
                  <a:pt x="2164" y="824"/>
                </a:lnTo>
                <a:close/>
                <a:moveTo>
                  <a:pt x="1660" y="824"/>
                </a:moveTo>
                <a:lnTo>
                  <a:pt x="2164" y="824"/>
                </a:lnTo>
                <a:lnTo>
                  <a:pt x="2164" y="1148"/>
                </a:lnTo>
                <a:lnTo>
                  <a:pt x="1660" y="1148"/>
                </a:lnTo>
                <a:lnTo>
                  <a:pt x="1660" y="824"/>
                </a:lnTo>
                <a:close/>
                <a:moveTo>
                  <a:pt x="500" y="824"/>
                </a:moveTo>
                <a:lnTo>
                  <a:pt x="1660" y="824"/>
                </a:lnTo>
                <a:lnTo>
                  <a:pt x="1660" y="1148"/>
                </a:lnTo>
                <a:lnTo>
                  <a:pt x="500" y="1148"/>
                </a:lnTo>
                <a:lnTo>
                  <a:pt x="500" y="824"/>
                </a:lnTo>
                <a:close/>
                <a:moveTo>
                  <a:pt x="0" y="824"/>
                </a:moveTo>
                <a:lnTo>
                  <a:pt x="500" y="824"/>
                </a:lnTo>
                <a:lnTo>
                  <a:pt x="500" y="1148"/>
                </a:lnTo>
                <a:lnTo>
                  <a:pt x="0" y="1148"/>
                </a:lnTo>
                <a:lnTo>
                  <a:pt x="0" y="824"/>
                </a:lnTo>
                <a:close/>
                <a:moveTo>
                  <a:pt x="3248" y="0"/>
                </a:moveTo>
                <a:lnTo>
                  <a:pt x="3828" y="0"/>
                </a:lnTo>
                <a:lnTo>
                  <a:pt x="3828" y="412"/>
                </a:lnTo>
                <a:lnTo>
                  <a:pt x="3248" y="412"/>
                </a:lnTo>
                <a:lnTo>
                  <a:pt x="3248" y="0"/>
                </a:lnTo>
                <a:close/>
                <a:moveTo>
                  <a:pt x="2616" y="0"/>
                </a:moveTo>
                <a:lnTo>
                  <a:pt x="3248" y="0"/>
                </a:lnTo>
                <a:lnTo>
                  <a:pt x="3248" y="412"/>
                </a:lnTo>
                <a:lnTo>
                  <a:pt x="2616" y="412"/>
                </a:lnTo>
                <a:lnTo>
                  <a:pt x="2616" y="0"/>
                </a:lnTo>
                <a:close/>
                <a:moveTo>
                  <a:pt x="2164" y="0"/>
                </a:moveTo>
                <a:lnTo>
                  <a:pt x="2616" y="0"/>
                </a:lnTo>
                <a:lnTo>
                  <a:pt x="2616" y="412"/>
                </a:lnTo>
                <a:lnTo>
                  <a:pt x="2164" y="412"/>
                </a:lnTo>
                <a:lnTo>
                  <a:pt x="2164" y="0"/>
                </a:lnTo>
                <a:close/>
                <a:moveTo>
                  <a:pt x="1660" y="0"/>
                </a:moveTo>
                <a:lnTo>
                  <a:pt x="2164" y="0"/>
                </a:lnTo>
                <a:lnTo>
                  <a:pt x="2164" y="412"/>
                </a:lnTo>
                <a:lnTo>
                  <a:pt x="1660" y="412"/>
                </a:lnTo>
                <a:lnTo>
                  <a:pt x="1660" y="0"/>
                </a:lnTo>
                <a:close/>
                <a:moveTo>
                  <a:pt x="500" y="0"/>
                </a:moveTo>
                <a:lnTo>
                  <a:pt x="1660" y="0"/>
                </a:lnTo>
                <a:lnTo>
                  <a:pt x="1660" y="412"/>
                </a:lnTo>
                <a:lnTo>
                  <a:pt x="500" y="412"/>
                </a:lnTo>
                <a:lnTo>
                  <a:pt x="500" y="0"/>
                </a:lnTo>
                <a:close/>
                <a:moveTo>
                  <a:pt x="0" y="0"/>
                </a:moveTo>
                <a:lnTo>
                  <a:pt x="500" y="0"/>
                </a:lnTo>
                <a:lnTo>
                  <a:pt x="500" y="412"/>
                </a:lnTo>
                <a:lnTo>
                  <a:pt x="0" y="412"/>
                </a:lnTo>
                <a:lnTo>
                  <a:pt x="0" y="0"/>
                </a:lnTo>
                <a:close/>
              </a:path>
            </a:pathLst>
          </a:custGeom>
          <a:solidFill>
            <a:srgbClr val="DBF0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38" name="Line 8"/>
          <p:cNvSpPr>
            <a:spLocks noChangeShapeType="1"/>
          </p:cNvSpPr>
          <p:nvPr/>
        </p:nvSpPr>
        <p:spPr bwMode="auto">
          <a:xfrm>
            <a:off x="1752600" y="1224802"/>
            <a:ext cx="1128966"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39" name="Line 9"/>
          <p:cNvSpPr>
            <a:spLocks noChangeShapeType="1"/>
          </p:cNvSpPr>
          <p:nvPr/>
        </p:nvSpPr>
        <p:spPr bwMode="auto">
          <a:xfrm flipV="1">
            <a:off x="1757098" y="1236005"/>
            <a:ext cx="0" cy="397716"/>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0" name="Line 10"/>
          <p:cNvSpPr>
            <a:spLocks noChangeShapeType="1"/>
          </p:cNvSpPr>
          <p:nvPr/>
        </p:nvSpPr>
        <p:spPr bwMode="auto">
          <a:xfrm>
            <a:off x="2881566" y="1224802"/>
            <a:ext cx="2608766"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1" name="Line 11"/>
          <p:cNvSpPr>
            <a:spLocks noChangeShapeType="1"/>
          </p:cNvSpPr>
          <p:nvPr/>
        </p:nvSpPr>
        <p:spPr bwMode="auto">
          <a:xfrm flipV="1">
            <a:off x="2881566" y="1236005"/>
            <a:ext cx="0" cy="397716"/>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2" name="Line 12"/>
          <p:cNvSpPr>
            <a:spLocks noChangeShapeType="1"/>
          </p:cNvSpPr>
          <p:nvPr/>
        </p:nvSpPr>
        <p:spPr bwMode="auto">
          <a:xfrm>
            <a:off x="5490332" y="1224802"/>
            <a:ext cx="1133464"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3" name="Line 13"/>
          <p:cNvSpPr>
            <a:spLocks noChangeShapeType="1"/>
          </p:cNvSpPr>
          <p:nvPr/>
        </p:nvSpPr>
        <p:spPr bwMode="auto">
          <a:xfrm flipV="1">
            <a:off x="5867400" y="1219200"/>
            <a:ext cx="0" cy="397716"/>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4" name="Line 14"/>
          <p:cNvSpPr>
            <a:spLocks noChangeShapeType="1"/>
          </p:cNvSpPr>
          <p:nvPr/>
        </p:nvSpPr>
        <p:spPr bwMode="auto">
          <a:xfrm>
            <a:off x="6623797" y="1224802"/>
            <a:ext cx="1016519"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5" name="Line 15"/>
          <p:cNvSpPr>
            <a:spLocks noChangeShapeType="1"/>
          </p:cNvSpPr>
          <p:nvPr/>
        </p:nvSpPr>
        <p:spPr bwMode="auto">
          <a:xfrm flipV="1">
            <a:off x="6781801" y="1219200"/>
            <a:ext cx="0" cy="397716"/>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6" name="Line 16"/>
          <p:cNvSpPr>
            <a:spLocks noChangeShapeType="1"/>
          </p:cNvSpPr>
          <p:nvPr/>
        </p:nvSpPr>
        <p:spPr bwMode="auto">
          <a:xfrm>
            <a:off x="7640315" y="1224802"/>
            <a:ext cx="1421328"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7" name="Line 17"/>
          <p:cNvSpPr>
            <a:spLocks noChangeShapeType="1"/>
          </p:cNvSpPr>
          <p:nvPr/>
        </p:nvSpPr>
        <p:spPr bwMode="auto">
          <a:xfrm flipV="1">
            <a:off x="7640315" y="1236005"/>
            <a:ext cx="0" cy="397716"/>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8" name="Line 18"/>
          <p:cNvSpPr>
            <a:spLocks noChangeShapeType="1"/>
          </p:cNvSpPr>
          <p:nvPr/>
        </p:nvSpPr>
        <p:spPr bwMode="auto">
          <a:xfrm>
            <a:off x="9061644" y="1224802"/>
            <a:ext cx="1308881" cy="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49" name="Line 19"/>
          <p:cNvSpPr>
            <a:spLocks noChangeShapeType="1"/>
          </p:cNvSpPr>
          <p:nvPr/>
        </p:nvSpPr>
        <p:spPr bwMode="auto">
          <a:xfrm flipV="1">
            <a:off x="9144000" y="1219200"/>
            <a:ext cx="0" cy="397716"/>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0" name="Line 20"/>
          <p:cNvSpPr>
            <a:spLocks noChangeShapeType="1"/>
          </p:cNvSpPr>
          <p:nvPr/>
        </p:nvSpPr>
        <p:spPr bwMode="auto">
          <a:xfrm flipV="1">
            <a:off x="10366026" y="1236005"/>
            <a:ext cx="0" cy="397716"/>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1" name="Line 21"/>
          <p:cNvSpPr>
            <a:spLocks noChangeShapeType="1"/>
          </p:cNvSpPr>
          <p:nvPr/>
        </p:nvSpPr>
        <p:spPr bwMode="auto">
          <a:xfrm flipV="1">
            <a:off x="1757098" y="1650526"/>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2" name="Freeform 22"/>
          <p:cNvSpPr>
            <a:spLocks/>
          </p:cNvSpPr>
          <p:nvPr/>
        </p:nvSpPr>
        <p:spPr bwMode="auto">
          <a:xfrm>
            <a:off x="1752601" y="1639323"/>
            <a:ext cx="8617923" cy="0"/>
          </a:xfrm>
          <a:custGeom>
            <a:avLst/>
            <a:gdLst>
              <a:gd name="T0" fmla="*/ 0 w 3832"/>
              <a:gd name="T1" fmla="*/ 502 w 3832"/>
              <a:gd name="T2" fmla="*/ 1662 w 3832"/>
              <a:gd name="T3" fmla="*/ 2166 w 3832"/>
              <a:gd name="T4" fmla="*/ 2618 w 3832"/>
              <a:gd name="T5" fmla="*/ 3250 w 3832"/>
              <a:gd name="T6" fmla="*/ 3832 w 3832"/>
            </a:gdLst>
            <a:ahLst/>
            <a:cxnLst>
              <a:cxn ang="0">
                <a:pos x="T0" y="0"/>
              </a:cxn>
              <a:cxn ang="0">
                <a:pos x="T1" y="0"/>
              </a:cxn>
              <a:cxn ang="0">
                <a:pos x="T2" y="0"/>
              </a:cxn>
              <a:cxn ang="0">
                <a:pos x="T3" y="0"/>
              </a:cxn>
              <a:cxn ang="0">
                <a:pos x="T4" y="0"/>
              </a:cxn>
              <a:cxn ang="0">
                <a:pos x="T5" y="0"/>
              </a:cxn>
              <a:cxn ang="0">
                <a:pos x="T6" y="0"/>
              </a:cxn>
            </a:cxnLst>
            <a:rect l="0" t="0" r="r" b="b"/>
            <a:pathLst>
              <a:path w="3832">
                <a:moveTo>
                  <a:pt x="0" y="0"/>
                </a:moveTo>
                <a:lnTo>
                  <a:pt x="502" y="0"/>
                </a:lnTo>
                <a:lnTo>
                  <a:pt x="1662" y="0"/>
                </a:lnTo>
                <a:lnTo>
                  <a:pt x="2166" y="0"/>
                </a:lnTo>
                <a:lnTo>
                  <a:pt x="2618" y="0"/>
                </a:lnTo>
                <a:lnTo>
                  <a:pt x="3250" y="0"/>
                </a:lnTo>
                <a:lnTo>
                  <a:pt x="383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3" name="Line 23"/>
          <p:cNvSpPr>
            <a:spLocks noChangeShapeType="1"/>
          </p:cNvSpPr>
          <p:nvPr/>
        </p:nvSpPr>
        <p:spPr bwMode="auto">
          <a:xfrm flipV="1">
            <a:off x="2881566" y="1650526"/>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4" name="Line 24"/>
          <p:cNvSpPr>
            <a:spLocks noChangeShapeType="1"/>
          </p:cNvSpPr>
          <p:nvPr/>
        </p:nvSpPr>
        <p:spPr bwMode="auto">
          <a:xfrm flipV="1">
            <a:off x="5867400" y="1676399"/>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5" name="Line 25"/>
          <p:cNvSpPr>
            <a:spLocks noChangeShapeType="1"/>
          </p:cNvSpPr>
          <p:nvPr/>
        </p:nvSpPr>
        <p:spPr bwMode="auto">
          <a:xfrm flipV="1">
            <a:off x="6781801" y="1676399"/>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6" name="Line 26"/>
          <p:cNvSpPr>
            <a:spLocks noChangeShapeType="1"/>
          </p:cNvSpPr>
          <p:nvPr/>
        </p:nvSpPr>
        <p:spPr bwMode="auto">
          <a:xfrm flipV="1">
            <a:off x="7640315" y="1650526"/>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7" name="Line 27"/>
          <p:cNvSpPr>
            <a:spLocks noChangeShapeType="1"/>
          </p:cNvSpPr>
          <p:nvPr/>
        </p:nvSpPr>
        <p:spPr bwMode="auto">
          <a:xfrm flipV="1">
            <a:off x="9144000" y="1676399"/>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8" name="Line 28"/>
          <p:cNvSpPr>
            <a:spLocks noChangeShapeType="1"/>
          </p:cNvSpPr>
          <p:nvPr/>
        </p:nvSpPr>
        <p:spPr bwMode="auto">
          <a:xfrm flipV="1">
            <a:off x="10366026" y="1650526"/>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59" name="Line 29"/>
          <p:cNvSpPr>
            <a:spLocks noChangeShapeType="1"/>
          </p:cNvSpPr>
          <p:nvPr/>
        </p:nvSpPr>
        <p:spPr bwMode="auto">
          <a:xfrm flipV="1">
            <a:off x="1757098" y="2804462"/>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0" name="Freeform 30"/>
          <p:cNvSpPr>
            <a:spLocks/>
          </p:cNvSpPr>
          <p:nvPr/>
        </p:nvSpPr>
        <p:spPr bwMode="auto">
          <a:xfrm>
            <a:off x="1752601" y="2793259"/>
            <a:ext cx="8617923" cy="0"/>
          </a:xfrm>
          <a:custGeom>
            <a:avLst/>
            <a:gdLst>
              <a:gd name="T0" fmla="*/ 0 w 3832"/>
              <a:gd name="T1" fmla="*/ 502 w 3832"/>
              <a:gd name="T2" fmla="*/ 1662 w 3832"/>
              <a:gd name="T3" fmla="*/ 2166 w 3832"/>
              <a:gd name="T4" fmla="*/ 2618 w 3832"/>
              <a:gd name="T5" fmla="*/ 3250 w 3832"/>
              <a:gd name="T6" fmla="*/ 3832 w 3832"/>
            </a:gdLst>
            <a:ahLst/>
            <a:cxnLst>
              <a:cxn ang="0">
                <a:pos x="T0" y="0"/>
              </a:cxn>
              <a:cxn ang="0">
                <a:pos x="T1" y="0"/>
              </a:cxn>
              <a:cxn ang="0">
                <a:pos x="T2" y="0"/>
              </a:cxn>
              <a:cxn ang="0">
                <a:pos x="T3" y="0"/>
              </a:cxn>
              <a:cxn ang="0">
                <a:pos x="T4" y="0"/>
              </a:cxn>
              <a:cxn ang="0">
                <a:pos x="T5" y="0"/>
              </a:cxn>
              <a:cxn ang="0">
                <a:pos x="T6" y="0"/>
              </a:cxn>
            </a:cxnLst>
            <a:rect l="0" t="0" r="r" b="b"/>
            <a:pathLst>
              <a:path w="3832">
                <a:moveTo>
                  <a:pt x="0" y="0"/>
                </a:moveTo>
                <a:lnTo>
                  <a:pt x="502" y="0"/>
                </a:lnTo>
                <a:lnTo>
                  <a:pt x="1662" y="0"/>
                </a:lnTo>
                <a:lnTo>
                  <a:pt x="2166" y="0"/>
                </a:lnTo>
                <a:lnTo>
                  <a:pt x="2618" y="0"/>
                </a:lnTo>
                <a:lnTo>
                  <a:pt x="3250" y="0"/>
                </a:lnTo>
                <a:lnTo>
                  <a:pt x="383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1" name="Line 31"/>
          <p:cNvSpPr>
            <a:spLocks noChangeShapeType="1"/>
          </p:cNvSpPr>
          <p:nvPr/>
        </p:nvSpPr>
        <p:spPr bwMode="auto">
          <a:xfrm flipV="1">
            <a:off x="2881566" y="2804462"/>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2" name="Line 32"/>
          <p:cNvSpPr>
            <a:spLocks noChangeShapeType="1"/>
          </p:cNvSpPr>
          <p:nvPr/>
        </p:nvSpPr>
        <p:spPr bwMode="auto">
          <a:xfrm flipV="1">
            <a:off x="5867400" y="2819401"/>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3" name="Line 33"/>
          <p:cNvSpPr>
            <a:spLocks noChangeShapeType="1"/>
          </p:cNvSpPr>
          <p:nvPr/>
        </p:nvSpPr>
        <p:spPr bwMode="auto">
          <a:xfrm flipV="1">
            <a:off x="6781801" y="2819401"/>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4" name="Line 34"/>
          <p:cNvSpPr>
            <a:spLocks noChangeShapeType="1"/>
          </p:cNvSpPr>
          <p:nvPr/>
        </p:nvSpPr>
        <p:spPr bwMode="auto">
          <a:xfrm flipV="1">
            <a:off x="7640315" y="2804462"/>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5" name="Line 35"/>
          <p:cNvSpPr>
            <a:spLocks noChangeShapeType="1"/>
          </p:cNvSpPr>
          <p:nvPr/>
        </p:nvSpPr>
        <p:spPr bwMode="auto">
          <a:xfrm flipV="1">
            <a:off x="9144000" y="2819401"/>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6" name="Line 36"/>
          <p:cNvSpPr>
            <a:spLocks noChangeShapeType="1"/>
          </p:cNvSpPr>
          <p:nvPr/>
        </p:nvSpPr>
        <p:spPr bwMode="auto">
          <a:xfrm flipV="1">
            <a:off x="10366026" y="2804462"/>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7" name="Line 37"/>
          <p:cNvSpPr>
            <a:spLocks noChangeShapeType="1"/>
          </p:cNvSpPr>
          <p:nvPr/>
        </p:nvSpPr>
        <p:spPr bwMode="auto">
          <a:xfrm flipV="1">
            <a:off x="1757098" y="3958399"/>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8" name="Freeform 38"/>
          <p:cNvSpPr>
            <a:spLocks/>
          </p:cNvSpPr>
          <p:nvPr/>
        </p:nvSpPr>
        <p:spPr bwMode="auto">
          <a:xfrm>
            <a:off x="1752601" y="3947196"/>
            <a:ext cx="8617923" cy="0"/>
          </a:xfrm>
          <a:custGeom>
            <a:avLst/>
            <a:gdLst>
              <a:gd name="T0" fmla="*/ 0 w 3832"/>
              <a:gd name="T1" fmla="*/ 502 w 3832"/>
              <a:gd name="T2" fmla="*/ 1662 w 3832"/>
              <a:gd name="T3" fmla="*/ 2166 w 3832"/>
              <a:gd name="T4" fmla="*/ 2618 w 3832"/>
              <a:gd name="T5" fmla="*/ 3250 w 3832"/>
              <a:gd name="T6" fmla="*/ 3832 w 3832"/>
            </a:gdLst>
            <a:ahLst/>
            <a:cxnLst>
              <a:cxn ang="0">
                <a:pos x="T0" y="0"/>
              </a:cxn>
              <a:cxn ang="0">
                <a:pos x="T1" y="0"/>
              </a:cxn>
              <a:cxn ang="0">
                <a:pos x="T2" y="0"/>
              </a:cxn>
              <a:cxn ang="0">
                <a:pos x="T3" y="0"/>
              </a:cxn>
              <a:cxn ang="0">
                <a:pos x="T4" y="0"/>
              </a:cxn>
              <a:cxn ang="0">
                <a:pos x="T5" y="0"/>
              </a:cxn>
              <a:cxn ang="0">
                <a:pos x="T6" y="0"/>
              </a:cxn>
            </a:cxnLst>
            <a:rect l="0" t="0" r="r" b="b"/>
            <a:pathLst>
              <a:path w="3832">
                <a:moveTo>
                  <a:pt x="0" y="0"/>
                </a:moveTo>
                <a:lnTo>
                  <a:pt x="502" y="0"/>
                </a:lnTo>
                <a:lnTo>
                  <a:pt x="1662" y="0"/>
                </a:lnTo>
                <a:lnTo>
                  <a:pt x="2166" y="0"/>
                </a:lnTo>
                <a:lnTo>
                  <a:pt x="2618" y="0"/>
                </a:lnTo>
                <a:lnTo>
                  <a:pt x="3250" y="0"/>
                </a:lnTo>
                <a:lnTo>
                  <a:pt x="383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69" name="Line 39"/>
          <p:cNvSpPr>
            <a:spLocks noChangeShapeType="1"/>
          </p:cNvSpPr>
          <p:nvPr/>
        </p:nvSpPr>
        <p:spPr bwMode="auto">
          <a:xfrm flipV="1">
            <a:off x="2881566" y="3958399"/>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0" name="Line 40"/>
          <p:cNvSpPr>
            <a:spLocks noChangeShapeType="1"/>
          </p:cNvSpPr>
          <p:nvPr/>
        </p:nvSpPr>
        <p:spPr bwMode="auto">
          <a:xfrm flipV="1">
            <a:off x="5867400" y="3886200"/>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1" name="Line 41"/>
          <p:cNvSpPr>
            <a:spLocks noChangeShapeType="1"/>
          </p:cNvSpPr>
          <p:nvPr/>
        </p:nvSpPr>
        <p:spPr bwMode="auto">
          <a:xfrm flipV="1">
            <a:off x="6792954" y="3956533"/>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2" name="Line 42"/>
          <p:cNvSpPr>
            <a:spLocks noChangeShapeType="1"/>
          </p:cNvSpPr>
          <p:nvPr/>
        </p:nvSpPr>
        <p:spPr bwMode="auto">
          <a:xfrm flipV="1">
            <a:off x="7640315" y="3958399"/>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3" name="Line 43"/>
          <p:cNvSpPr>
            <a:spLocks noChangeShapeType="1"/>
          </p:cNvSpPr>
          <p:nvPr/>
        </p:nvSpPr>
        <p:spPr bwMode="auto">
          <a:xfrm flipV="1">
            <a:off x="9220200" y="3962400"/>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4" name="Line 44"/>
          <p:cNvSpPr>
            <a:spLocks noChangeShapeType="1"/>
          </p:cNvSpPr>
          <p:nvPr/>
        </p:nvSpPr>
        <p:spPr bwMode="auto">
          <a:xfrm flipV="1">
            <a:off x="10366026" y="3958399"/>
            <a:ext cx="0" cy="1137132"/>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5" name="Line 45"/>
          <p:cNvSpPr>
            <a:spLocks noChangeShapeType="1"/>
          </p:cNvSpPr>
          <p:nvPr/>
        </p:nvSpPr>
        <p:spPr bwMode="auto">
          <a:xfrm flipV="1">
            <a:off x="1757098" y="5112335"/>
            <a:ext cx="0" cy="89066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6" name="Freeform 46"/>
          <p:cNvSpPr>
            <a:spLocks/>
          </p:cNvSpPr>
          <p:nvPr/>
        </p:nvSpPr>
        <p:spPr bwMode="auto">
          <a:xfrm>
            <a:off x="1752601" y="5101132"/>
            <a:ext cx="8617923" cy="0"/>
          </a:xfrm>
          <a:custGeom>
            <a:avLst/>
            <a:gdLst>
              <a:gd name="T0" fmla="*/ 0 w 3832"/>
              <a:gd name="T1" fmla="*/ 502 w 3832"/>
              <a:gd name="T2" fmla="*/ 1662 w 3832"/>
              <a:gd name="T3" fmla="*/ 2166 w 3832"/>
              <a:gd name="T4" fmla="*/ 2618 w 3832"/>
              <a:gd name="T5" fmla="*/ 3250 w 3832"/>
              <a:gd name="T6" fmla="*/ 3832 w 3832"/>
            </a:gdLst>
            <a:ahLst/>
            <a:cxnLst>
              <a:cxn ang="0">
                <a:pos x="T0" y="0"/>
              </a:cxn>
              <a:cxn ang="0">
                <a:pos x="T1" y="0"/>
              </a:cxn>
              <a:cxn ang="0">
                <a:pos x="T2" y="0"/>
              </a:cxn>
              <a:cxn ang="0">
                <a:pos x="T3" y="0"/>
              </a:cxn>
              <a:cxn ang="0">
                <a:pos x="T4" y="0"/>
              </a:cxn>
              <a:cxn ang="0">
                <a:pos x="T5" y="0"/>
              </a:cxn>
              <a:cxn ang="0">
                <a:pos x="T6" y="0"/>
              </a:cxn>
            </a:cxnLst>
            <a:rect l="0" t="0" r="r" b="b"/>
            <a:pathLst>
              <a:path w="3832">
                <a:moveTo>
                  <a:pt x="0" y="0"/>
                </a:moveTo>
                <a:lnTo>
                  <a:pt x="502" y="0"/>
                </a:lnTo>
                <a:lnTo>
                  <a:pt x="1662" y="0"/>
                </a:lnTo>
                <a:lnTo>
                  <a:pt x="2166" y="0"/>
                </a:lnTo>
                <a:lnTo>
                  <a:pt x="2618" y="0"/>
                </a:lnTo>
                <a:lnTo>
                  <a:pt x="3250" y="0"/>
                </a:lnTo>
                <a:lnTo>
                  <a:pt x="383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7" name="Line 47"/>
          <p:cNvSpPr>
            <a:spLocks noChangeShapeType="1"/>
          </p:cNvSpPr>
          <p:nvPr/>
        </p:nvSpPr>
        <p:spPr bwMode="auto">
          <a:xfrm flipV="1">
            <a:off x="2881566" y="5112335"/>
            <a:ext cx="0" cy="89066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8" name="Line 48"/>
          <p:cNvSpPr>
            <a:spLocks noChangeShapeType="1"/>
          </p:cNvSpPr>
          <p:nvPr/>
        </p:nvSpPr>
        <p:spPr bwMode="auto">
          <a:xfrm flipV="1">
            <a:off x="5867400" y="5105400"/>
            <a:ext cx="0" cy="89066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79" name="Line 49"/>
          <p:cNvSpPr>
            <a:spLocks noChangeShapeType="1"/>
          </p:cNvSpPr>
          <p:nvPr/>
        </p:nvSpPr>
        <p:spPr bwMode="auto">
          <a:xfrm flipV="1">
            <a:off x="6623796" y="5112335"/>
            <a:ext cx="0" cy="89066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0" name="Line 50"/>
          <p:cNvSpPr>
            <a:spLocks noChangeShapeType="1"/>
          </p:cNvSpPr>
          <p:nvPr/>
        </p:nvSpPr>
        <p:spPr bwMode="auto">
          <a:xfrm flipV="1">
            <a:off x="7620000" y="5029200"/>
            <a:ext cx="0" cy="89066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1" name="Line 51"/>
          <p:cNvSpPr>
            <a:spLocks noChangeShapeType="1"/>
          </p:cNvSpPr>
          <p:nvPr/>
        </p:nvSpPr>
        <p:spPr bwMode="auto">
          <a:xfrm flipV="1">
            <a:off x="9144000" y="5105400"/>
            <a:ext cx="0" cy="89066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2" name="Line 52"/>
          <p:cNvSpPr>
            <a:spLocks noChangeShapeType="1"/>
          </p:cNvSpPr>
          <p:nvPr/>
        </p:nvSpPr>
        <p:spPr bwMode="auto">
          <a:xfrm flipV="1">
            <a:off x="10366026" y="5112335"/>
            <a:ext cx="0" cy="890660"/>
          </a:xfrm>
          <a:prstGeom prst="line">
            <a:avLst/>
          </a:prstGeom>
          <a:noFill/>
          <a:ln w="6">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3" name="Freeform 53"/>
          <p:cNvSpPr>
            <a:spLocks/>
          </p:cNvSpPr>
          <p:nvPr/>
        </p:nvSpPr>
        <p:spPr bwMode="auto">
          <a:xfrm>
            <a:off x="1752601" y="6008597"/>
            <a:ext cx="8617923" cy="0"/>
          </a:xfrm>
          <a:custGeom>
            <a:avLst/>
            <a:gdLst>
              <a:gd name="T0" fmla="*/ 0 w 3832"/>
              <a:gd name="T1" fmla="*/ 502 w 3832"/>
              <a:gd name="T2" fmla="*/ 1662 w 3832"/>
              <a:gd name="T3" fmla="*/ 2166 w 3832"/>
              <a:gd name="T4" fmla="*/ 2618 w 3832"/>
              <a:gd name="T5" fmla="*/ 3250 w 3832"/>
              <a:gd name="T6" fmla="*/ 3832 w 3832"/>
            </a:gdLst>
            <a:ahLst/>
            <a:cxnLst>
              <a:cxn ang="0">
                <a:pos x="T0" y="0"/>
              </a:cxn>
              <a:cxn ang="0">
                <a:pos x="T1" y="0"/>
              </a:cxn>
              <a:cxn ang="0">
                <a:pos x="T2" y="0"/>
              </a:cxn>
              <a:cxn ang="0">
                <a:pos x="T3" y="0"/>
              </a:cxn>
              <a:cxn ang="0">
                <a:pos x="T4" y="0"/>
              </a:cxn>
              <a:cxn ang="0">
                <a:pos x="T5" y="0"/>
              </a:cxn>
              <a:cxn ang="0">
                <a:pos x="T6" y="0"/>
              </a:cxn>
            </a:cxnLst>
            <a:rect l="0" t="0" r="r" b="b"/>
            <a:pathLst>
              <a:path w="3832">
                <a:moveTo>
                  <a:pt x="0" y="0"/>
                </a:moveTo>
                <a:lnTo>
                  <a:pt x="502" y="0"/>
                </a:lnTo>
                <a:lnTo>
                  <a:pt x="1662" y="0"/>
                </a:lnTo>
                <a:lnTo>
                  <a:pt x="2166" y="0"/>
                </a:lnTo>
                <a:lnTo>
                  <a:pt x="2618" y="0"/>
                </a:lnTo>
                <a:lnTo>
                  <a:pt x="3250" y="0"/>
                </a:lnTo>
                <a:lnTo>
                  <a:pt x="3832" y="0"/>
                </a:lnTo>
              </a:path>
            </a:pathLst>
          </a:custGeom>
          <a:noFill/>
          <a:ln w="6">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dirty="0"/>
          </a:p>
        </p:txBody>
      </p:sp>
      <p:sp>
        <p:nvSpPr>
          <p:cNvPr id="84" name="Rectangle 54"/>
          <p:cNvSpPr>
            <a:spLocks noChangeArrowheads="1"/>
          </p:cNvSpPr>
          <p:nvPr/>
        </p:nvSpPr>
        <p:spPr bwMode="auto">
          <a:xfrm>
            <a:off x="1981201" y="1295401"/>
            <a:ext cx="730969"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Measure</a:t>
            </a:r>
            <a:endParaRPr lang="en-US" sz="1400" dirty="0">
              <a:latin typeface="Arial" pitchFamily="34" charset="0"/>
              <a:cs typeface="Arial" pitchFamily="34" charset="0"/>
            </a:endParaRPr>
          </a:p>
        </p:txBody>
      </p:sp>
      <p:sp>
        <p:nvSpPr>
          <p:cNvPr id="86" name="Rectangle 56"/>
          <p:cNvSpPr>
            <a:spLocks noChangeArrowheads="1"/>
          </p:cNvSpPr>
          <p:nvPr/>
        </p:nvSpPr>
        <p:spPr bwMode="auto">
          <a:xfrm>
            <a:off x="3810001" y="1295401"/>
            <a:ext cx="767939"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Equation</a:t>
            </a:r>
            <a:endParaRPr lang="en-US" sz="1400" dirty="0">
              <a:latin typeface="Arial" pitchFamily="34" charset="0"/>
              <a:cs typeface="Arial" pitchFamily="34" charset="0"/>
            </a:endParaRPr>
          </a:p>
        </p:txBody>
      </p:sp>
      <p:sp>
        <p:nvSpPr>
          <p:cNvPr id="88" name="Rectangle 58"/>
          <p:cNvSpPr>
            <a:spLocks noChangeArrowheads="1"/>
          </p:cNvSpPr>
          <p:nvPr/>
        </p:nvSpPr>
        <p:spPr bwMode="auto">
          <a:xfrm>
            <a:off x="5948984" y="1295401"/>
            <a:ext cx="756617"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Negative</a:t>
            </a:r>
            <a:endParaRPr lang="en-US" sz="1400" dirty="0">
              <a:latin typeface="Arial" pitchFamily="34" charset="0"/>
              <a:cs typeface="Arial" pitchFamily="34" charset="0"/>
            </a:endParaRPr>
          </a:p>
        </p:txBody>
      </p:sp>
      <p:sp>
        <p:nvSpPr>
          <p:cNvPr id="90" name="Rectangle 60"/>
          <p:cNvSpPr>
            <a:spLocks noChangeArrowheads="1"/>
          </p:cNvSpPr>
          <p:nvPr/>
        </p:nvSpPr>
        <p:spPr bwMode="auto">
          <a:xfrm>
            <a:off x="6927504" y="1295401"/>
            <a:ext cx="692497"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Positive</a:t>
            </a:r>
            <a:endParaRPr lang="en-US" sz="1400" dirty="0">
              <a:latin typeface="Arial" pitchFamily="34" charset="0"/>
              <a:cs typeface="Arial" pitchFamily="34" charset="0"/>
            </a:endParaRPr>
          </a:p>
        </p:txBody>
      </p:sp>
      <p:sp>
        <p:nvSpPr>
          <p:cNvPr id="92" name="Rectangle 62"/>
          <p:cNvSpPr>
            <a:spLocks noChangeArrowheads="1"/>
          </p:cNvSpPr>
          <p:nvPr/>
        </p:nvSpPr>
        <p:spPr bwMode="auto">
          <a:xfrm>
            <a:off x="7772400" y="1295401"/>
            <a:ext cx="1037769"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More elastic</a:t>
            </a:r>
            <a:endParaRPr lang="en-US" sz="1400" dirty="0">
              <a:latin typeface="Arial" pitchFamily="34" charset="0"/>
              <a:cs typeface="Arial" pitchFamily="34" charset="0"/>
            </a:endParaRPr>
          </a:p>
        </p:txBody>
      </p:sp>
      <p:sp>
        <p:nvSpPr>
          <p:cNvPr id="94" name="Rectangle 64"/>
          <p:cNvSpPr>
            <a:spLocks noChangeArrowheads="1"/>
          </p:cNvSpPr>
          <p:nvPr/>
        </p:nvSpPr>
        <p:spPr bwMode="auto">
          <a:xfrm>
            <a:off x="9220200" y="1295400"/>
            <a:ext cx="10130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dirty="0">
                <a:solidFill>
                  <a:srgbClr val="000000"/>
                </a:solidFill>
                <a:latin typeface="Univers LT Std 47 Cn Lt" charset="0"/>
                <a:cs typeface="Arial" pitchFamily="34" charset="0"/>
              </a:rPr>
              <a:t>Less elastic</a:t>
            </a:r>
            <a:endParaRPr lang="en-US" sz="1400" dirty="0">
              <a:latin typeface="Arial" pitchFamily="34" charset="0"/>
              <a:cs typeface="Arial" pitchFamily="34" charset="0"/>
            </a:endParaRPr>
          </a:p>
        </p:txBody>
      </p:sp>
      <p:sp>
        <p:nvSpPr>
          <p:cNvPr id="95" name="Rectangle 65"/>
          <p:cNvSpPr>
            <a:spLocks noChangeArrowheads="1"/>
          </p:cNvSpPr>
          <p:nvPr/>
        </p:nvSpPr>
        <p:spPr bwMode="auto">
          <a:xfrm>
            <a:off x="1972996" y="1863388"/>
            <a:ext cx="4087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Price</a:t>
            </a:r>
            <a:endParaRPr lang="en-US" sz="1400" dirty="0">
              <a:latin typeface="Arial" pitchFamily="34" charset="0"/>
              <a:cs typeface="Arial" pitchFamily="34" charset="0"/>
            </a:endParaRPr>
          </a:p>
        </p:txBody>
      </p:sp>
      <p:sp>
        <p:nvSpPr>
          <p:cNvPr id="96" name="Rectangle 66"/>
          <p:cNvSpPr>
            <a:spLocks noChangeArrowheads="1"/>
          </p:cNvSpPr>
          <p:nvPr/>
        </p:nvSpPr>
        <p:spPr bwMode="auto">
          <a:xfrm>
            <a:off x="1972996" y="2109861"/>
            <a:ext cx="922604"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Elasticity of</a:t>
            </a:r>
            <a:endParaRPr lang="en-US" sz="1400" dirty="0">
              <a:latin typeface="Arial" pitchFamily="34" charset="0"/>
              <a:cs typeface="Arial" pitchFamily="34" charset="0"/>
            </a:endParaRPr>
          </a:p>
        </p:txBody>
      </p:sp>
      <p:sp>
        <p:nvSpPr>
          <p:cNvPr id="97" name="Rectangle 67"/>
          <p:cNvSpPr>
            <a:spLocks noChangeArrowheads="1"/>
          </p:cNvSpPr>
          <p:nvPr/>
        </p:nvSpPr>
        <p:spPr bwMode="auto">
          <a:xfrm>
            <a:off x="1972997" y="2356332"/>
            <a:ext cx="6764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Demand</a:t>
            </a:r>
            <a:endParaRPr lang="en-US" sz="1400" dirty="0">
              <a:latin typeface="Arial" pitchFamily="34" charset="0"/>
              <a:cs typeface="Arial" pitchFamily="34" charset="0"/>
            </a:endParaRPr>
          </a:p>
        </p:txBody>
      </p:sp>
      <p:sp>
        <p:nvSpPr>
          <p:cNvPr id="98" name="Rectangle 68"/>
          <p:cNvSpPr>
            <a:spLocks noChangeArrowheads="1"/>
          </p:cNvSpPr>
          <p:nvPr/>
        </p:nvSpPr>
        <p:spPr bwMode="auto">
          <a:xfrm>
            <a:off x="2998511" y="1981022"/>
            <a:ext cx="2556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 change in quantity demanded</a:t>
            </a:r>
            <a:endParaRPr lang="en-US" sz="1400" dirty="0">
              <a:latin typeface="Arial" pitchFamily="34" charset="0"/>
              <a:cs typeface="Arial" pitchFamily="34" charset="0"/>
            </a:endParaRPr>
          </a:p>
        </p:txBody>
      </p:sp>
      <p:sp>
        <p:nvSpPr>
          <p:cNvPr id="99" name="Rectangle 69"/>
          <p:cNvSpPr>
            <a:spLocks noChangeArrowheads="1"/>
          </p:cNvSpPr>
          <p:nvPr/>
        </p:nvSpPr>
        <p:spPr bwMode="auto">
          <a:xfrm>
            <a:off x="2994013"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0" name="Rectangle 70"/>
          <p:cNvSpPr>
            <a:spLocks noChangeArrowheads="1"/>
          </p:cNvSpPr>
          <p:nvPr/>
        </p:nvSpPr>
        <p:spPr bwMode="auto">
          <a:xfrm>
            <a:off x="3079472" y="2233097"/>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1" name="Rectangle 71"/>
          <p:cNvSpPr>
            <a:spLocks noChangeArrowheads="1"/>
          </p:cNvSpPr>
          <p:nvPr/>
        </p:nvSpPr>
        <p:spPr bwMode="auto">
          <a:xfrm>
            <a:off x="3160434"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2" name="Rectangle 72"/>
          <p:cNvSpPr>
            <a:spLocks noChangeArrowheads="1"/>
          </p:cNvSpPr>
          <p:nvPr/>
        </p:nvSpPr>
        <p:spPr bwMode="auto">
          <a:xfrm>
            <a:off x="3245894"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3" name="Rectangle 73"/>
          <p:cNvSpPr>
            <a:spLocks noChangeArrowheads="1"/>
          </p:cNvSpPr>
          <p:nvPr/>
        </p:nvSpPr>
        <p:spPr bwMode="auto">
          <a:xfrm>
            <a:off x="3331353" y="2233097"/>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4" name="Rectangle 74"/>
          <p:cNvSpPr>
            <a:spLocks noChangeArrowheads="1"/>
          </p:cNvSpPr>
          <p:nvPr/>
        </p:nvSpPr>
        <p:spPr bwMode="auto">
          <a:xfrm>
            <a:off x="3412315"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5" name="Rectangle 75"/>
          <p:cNvSpPr>
            <a:spLocks noChangeArrowheads="1"/>
          </p:cNvSpPr>
          <p:nvPr/>
        </p:nvSpPr>
        <p:spPr bwMode="auto">
          <a:xfrm>
            <a:off x="3497774"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6" name="Rectangle 76"/>
          <p:cNvSpPr>
            <a:spLocks noChangeArrowheads="1"/>
          </p:cNvSpPr>
          <p:nvPr/>
        </p:nvSpPr>
        <p:spPr bwMode="auto">
          <a:xfrm>
            <a:off x="3583234" y="2233097"/>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7" name="Rectangle 77"/>
          <p:cNvSpPr>
            <a:spLocks noChangeArrowheads="1"/>
          </p:cNvSpPr>
          <p:nvPr/>
        </p:nvSpPr>
        <p:spPr bwMode="auto">
          <a:xfrm>
            <a:off x="3664196"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8" name="Rectangle 78"/>
          <p:cNvSpPr>
            <a:spLocks noChangeArrowheads="1"/>
          </p:cNvSpPr>
          <p:nvPr/>
        </p:nvSpPr>
        <p:spPr bwMode="auto">
          <a:xfrm>
            <a:off x="3749655"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9" name="Rectangle 79"/>
          <p:cNvSpPr>
            <a:spLocks noChangeArrowheads="1"/>
          </p:cNvSpPr>
          <p:nvPr/>
        </p:nvSpPr>
        <p:spPr bwMode="auto">
          <a:xfrm>
            <a:off x="3835115" y="2233097"/>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0" name="Rectangle 80"/>
          <p:cNvSpPr>
            <a:spLocks noChangeArrowheads="1"/>
          </p:cNvSpPr>
          <p:nvPr/>
        </p:nvSpPr>
        <p:spPr bwMode="auto">
          <a:xfrm>
            <a:off x="3916077"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1" name="Rectangle 81"/>
          <p:cNvSpPr>
            <a:spLocks noChangeArrowheads="1"/>
          </p:cNvSpPr>
          <p:nvPr/>
        </p:nvSpPr>
        <p:spPr bwMode="auto">
          <a:xfrm>
            <a:off x="4001536"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2" name="Rectangle 82"/>
          <p:cNvSpPr>
            <a:spLocks noChangeArrowheads="1"/>
          </p:cNvSpPr>
          <p:nvPr/>
        </p:nvSpPr>
        <p:spPr bwMode="auto">
          <a:xfrm>
            <a:off x="4086996" y="2233097"/>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3" name="Rectangle 83"/>
          <p:cNvSpPr>
            <a:spLocks noChangeArrowheads="1"/>
          </p:cNvSpPr>
          <p:nvPr/>
        </p:nvSpPr>
        <p:spPr bwMode="auto">
          <a:xfrm>
            <a:off x="4167957"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4" name="Rectangle 84"/>
          <p:cNvSpPr>
            <a:spLocks noChangeArrowheads="1"/>
          </p:cNvSpPr>
          <p:nvPr/>
        </p:nvSpPr>
        <p:spPr bwMode="auto">
          <a:xfrm>
            <a:off x="4253417"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5" name="Rectangle 85"/>
          <p:cNvSpPr>
            <a:spLocks noChangeArrowheads="1"/>
          </p:cNvSpPr>
          <p:nvPr/>
        </p:nvSpPr>
        <p:spPr bwMode="auto">
          <a:xfrm>
            <a:off x="4338877" y="2233097"/>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6" name="Rectangle 86"/>
          <p:cNvSpPr>
            <a:spLocks noChangeArrowheads="1"/>
          </p:cNvSpPr>
          <p:nvPr/>
        </p:nvSpPr>
        <p:spPr bwMode="auto">
          <a:xfrm>
            <a:off x="4419838"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7" name="Rectangle 87"/>
          <p:cNvSpPr>
            <a:spLocks noChangeArrowheads="1"/>
          </p:cNvSpPr>
          <p:nvPr/>
        </p:nvSpPr>
        <p:spPr bwMode="auto">
          <a:xfrm>
            <a:off x="4505298"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8" name="Rectangle 88"/>
          <p:cNvSpPr>
            <a:spLocks noChangeArrowheads="1"/>
          </p:cNvSpPr>
          <p:nvPr/>
        </p:nvSpPr>
        <p:spPr bwMode="auto">
          <a:xfrm>
            <a:off x="4590757" y="2233097"/>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9" name="Rectangle 89"/>
          <p:cNvSpPr>
            <a:spLocks noChangeArrowheads="1"/>
          </p:cNvSpPr>
          <p:nvPr/>
        </p:nvSpPr>
        <p:spPr bwMode="auto">
          <a:xfrm>
            <a:off x="4671719"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20" name="Rectangle 90"/>
          <p:cNvSpPr>
            <a:spLocks noChangeArrowheads="1"/>
          </p:cNvSpPr>
          <p:nvPr/>
        </p:nvSpPr>
        <p:spPr bwMode="auto">
          <a:xfrm>
            <a:off x="4757179"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21" name="Rectangle 91"/>
          <p:cNvSpPr>
            <a:spLocks noChangeArrowheads="1"/>
          </p:cNvSpPr>
          <p:nvPr/>
        </p:nvSpPr>
        <p:spPr bwMode="auto">
          <a:xfrm>
            <a:off x="4842638" y="2233097"/>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22" name="Rectangle 92"/>
          <p:cNvSpPr>
            <a:spLocks noChangeArrowheads="1"/>
          </p:cNvSpPr>
          <p:nvPr/>
        </p:nvSpPr>
        <p:spPr bwMode="auto">
          <a:xfrm>
            <a:off x="4923600"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23" name="Rectangle 93"/>
          <p:cNvSpPr>
            <a:spLocks noChangeArrowheads="1"/>
          </p:cNvSpPr>
          <p:nvPr/>
        </p:nvSpPr>
        <p:spPr bwMode="auto">
          <a:xfrm>
            <a:off x="5009060" y="2233097"/>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24" name="Rectangle 94"/>
          <p:cNvSpPr>
            <a:spLocks noChangeArrowheads="1"/>
          </p:cNvSpPr>
          <p:nvPr/>
        </p:nvSpPr>
        <p:spPr bwMode="auto">
          <a:xfrm>
            <a:off x="5094519" y="2233097"/>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25" name="Rectangle 95"/>
          <p:cNvSpPr>
            <a:spLocks noChangeArrowheads="1"/>
          </p:cNvSpPr>
          <p:nvPr/>
        </p:nvSpPr>
        <p:spPr bwMode="auto">
          <a:xfrm>
            <a:off x="3452797" y="2238697"/>
            <a:ext cx="14234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 change in price</a:t>
            </a:r>
            <a:endParaRPr lang="en-US" sz="1400" dirty="0">
              <a:latin typeface="Arial" pitchFamily="34" charset="0"/>
              <a:cs typeface="Arial" pitchFamily="34" charset="0"/>
            </a:endParaRPr>
          </a:p>
        </p:txBody>
      </p:sp>
      <p:sp>
        <p:nvSpPr>
          <p:cNvPr id="126" name="Rectangle 96"/>
          <p:cNvSpPr>
            <a:spLocks noChangeArrowheads="1"/>
          </p:cNvSpPr>
          <p:nvPr/>
        </p:nvSpPr>
        <p:spPr bwMode="auto">
          <a:xfrm>
            <a:off x="5908322" y="2133601"/>
            <a:ext cx="568678"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Always</a:t>
            </a:r>
            <a:endParaRPr lang="en-US" sz="1400" dirty="0">
              <a:latin typeface="Arial" pitchFamily="34" charset="0"/>
              <a:cs typeface="Arial" pitchFamily="34" charset="0"/>
            </a:endParaRPr>
          </a:p>
        </p:txBody>
      </p:sp>
      <p:sp>
        <p:nvSpPr>
          <p:cNvPr id="128" name="Rectangle 98"/>
          <p:cNvSpPr>
            <a:spLocks noChangeArrowheads="1"/>
          </p:cNvSpPr>
          <p:nvPr/>
        </p:nvSpPr>
        <p:spPr bwMode="auto">
          <a:xfrm>
            <a:off x="6956228" y="2133601"/>
            <a:ext cx="5875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Never</a:t>
            </a:r>
            <a:endParaRPr lang="en-US" sz="1400" dirty="0">
              <a:latin typeface="Arial" pitchFamily="34" charset="0"/>
              <a:cs typeface="Arial" pitchFamily="34" charset="0"/>
            </a:endParaRPr>
          </a:p>
        </p:txBody>
      </p:sp>
      <p:sp>
        <p:nvSpPr>
          <p:cNvPr id="129" name="Rectangle 99"/>
          <p:cNvSpPr>
            <a:spLocks noChangeArrowheads="1"/>
          </p:cNvSpPr>
          <p:nvPr/>
        </p:nvSpPr>
        <p:spPr bwMode="auto">
          <a:xfrm>
            <a:off x="7851715" y="1740152"/>
            <a:ext cx="10836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Over time, for</a:t>
            </a:r>
            <a:endParaRPr lang="en-US" sz="1400" dirty="0">
              <a:latin typeface="Arial" pitchFamily="34" charset="0"/>
              <a:cs typeface="Arial" pitchFamily="34" charset="0"/>
            </a:endParaRPr>
          </a:p>
        </p:txBody>
      </p:sp>
      <p:sp>
        <p:nvSpPr>
          <p:cNvPr id="130" name="Rectangle 100"/>
          <p:cNvSpPr>
            <a:spLocks noChangeArrowheads="1"/>
          </p:cNvSpPr>
          <p:nvPr/>
        </p:nvSpPr>
        <p:spPr bwMode="auto">
          <a:xfrm>
            <a:off x="7851716" y="1986624"/>
            <a:ext cx="10050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substitutable</a:t>
            </a:r>
            <a:endParaRPr lang="en-US" sz="1400" dirty="0">
              <a:latin typeface="Arial" pitchFamily="34" charset="0"/>
              <a:cs typeface="Arial" pitchFamily="34" charset="0"/>
            </a:endParaRPr>
          </a:p>
        </p:txBody>
      </p:sp>
      <p:sp>
        <p:nvSpPr>
          <p:cNvPr id="131" name="Rectangle 101"/>
          <p:cNvSpPr>
            <a:spLocks noChangeArrowheads="1"/>
          </p:cNvSpPr>
          <p:nvPr/>
        </p:nvSpPr>
        <p:spPr bwMode="auto">
          <a:xfrm>
            <a:off x="7851716" y="2233096"/>
            <a:ext cx="8351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goods and</a:t>
            </a:r>
            <a:endParaRPr lang="en-US" sz="1400" dirty="0">
              <a:latin typeface="Arial" pitchFamily="34" charset="0"/>
              <a:cs typeface="Arial" pitchFamily="34" charset="0"/>
            </a:endParaRPr>
          </a:p>
        </p:txBody>
      </p:sp>
      <p:sp>
        <p:nvSpPr>
          <p:cNvPr id="132" name="Rectangle 102"/>
          <p:cNvSpPr>
            <a:spLocks noChangeArrowheads="1"/>
          </p:cNvSpPr>
          <p:nvPr/>
        </p:nvSpPr>
        <p:spPr bwMode="auto">
          <a:xfrm>
            <a:off x="7851715" y="2479568"/>
            <a:ext cx="9553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luxury items</a:t>
            </a:r>
            <a:endParaRPr lang="en-US" sz="1400" dirty="0">
              <a:latin typeface="Arial" pitchFamily="34" charset="0"/>
              <a:cs typeface="Arial" pitchFamily="34" charset="0"/>
            </a:endParaRPr>
          </a:p>
        </p:txBody>
      </p:sp>
      <p:sp>
        <p:nvSpPr>
          <p:cNvPr id="133" name="Rectangle 103"/>
          <p:cNvSpPr>
            <a:spLocks noChangeArrowheads="1"/>
          </p:cNvSpPr>
          <p:nvPr/>
        </p:nvSpPr>
        <p:spPr bwMode="auto">
          <a:xfrm>
            <a:off x="9277540" y="1740152"/>
            <a:ext cx="8944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In the short</a:t>
            </a:r>
            <a:endParaRPr lang="en-US" sz="1400" dirty="0">
              <a:latin typeface="Arial" pitchFamily="34" charset="0"/>
              <a:cs typeface="Arial" pitchFamily="34" charset="0"/>
            </a:endParaRPr>
          </a:p>
        </p:txBody>
      </p:sp>
      <p:sp>
        <p:nvSpPr>
          <p:cNvPr id="134" name="Rectangle 104"/>
          <p:cNvSpPr>
            <a:spLocks noChangeArrowheads="1"/>
          </p:cNvSpPr>
          <p:nvPr/>
        </p:nvSpPr>
        <p:spPr bwMode="auto">
          <a:xfrm>
            <a:off x="9277540" y="1986624"/>
            <a:ext cx="11525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run, for unique</a:t>
            </a:r>
            <a:endParaRPr lang="en-US" sz="1400" dirty="0">
              <a:latin typeface="Arial" pitchFamily="34" charset="0"/>
              <a:cs typeface="Arial" pitchFamily="34" charset="0"/>
            </a:endParaRPr>
          </a:p>
        </p:txBody>
      </p:sp>
      <p:sp>
        <p:nvSpPr>
          <p:cNvPr id="135" name="Rectangle 105"/>
          <p:cNvSpPr>
            <a:spLocks noChangeArrowheads="1"/>
          </p:cNvSpPr>
          <p:nvPr/>
        </p:nvSpPr>
        <p:spPr bwMode="auto">
          <a:xfrm>
            <a:off x="9277540" y="2233096"/>
            <a:ext cx="11637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and necessary</a:t>
            </a:r>
            <a:endParaRPr lang="en-US" sz="1400" dirty="0">
              <a:latin typeface="Arial" pitchFamily="34" charset="0"/>
              <a:cs typeface="Arial" pitchFamily="34" charset="0"/>
            </a:endParaRPr>
          </a:p>
        </p:txBody>
      </p:sp>
      <p:sp>
        <p:nvSpPr>
          <p:cNvPr id="136" name="Rectangle 106"/>
          <p:cNvSpPr>
            <a:spLocks noChangeArrowheads="1"/>
          </p:cNvSpPr>
          <p:nvPr/>
        </p:nvSpPr>
        <p:spPr bwMode="auto">
          <a:xfrm>
            <a:off x="9277540" y="2479568"/>
            <a:ext cx="4280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items</a:t>
            </a:r>
            <a:endParaRPr lang="en-US" sz="1400" dirty="0">
              <a:latin typeface="Arial" pitchFamily="34" charset="0"/>
              <a:cs typeface="Arial" pitchFamily="34" charset="0"/>
            </a:endParaRPr>
          </a:p>
        </p:txBody>
      </p:sp>
      <p:sp>
        <p:nvSpPr>
          <p:cNvPr id="137" name="Rectangle 107"/>
          <p:cNvSpPr>
            <a:spLocks noChangeArrowheads="1"/>
          </p:cNvSpPr>
          <p:nvPr/>
        </p:nvSpPr>
        <p:spPr bwMode="auto">
          <a:xfrm>
            <a:off x="1972996" y="3017324"/>
            <a:ext cx="40876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Price</a:t>
            </a:r>
            <a:endParaRPr lang="en-US" sz="1400" dirty="0">
              <a:latin typeface="Arial" pitchFamily="34" charset="0"/>
              <a:cs typeface="Arial" pitchFamily="34" charset="0"/>
            </a:endParaRPr>
          </a:p>
        </p:txBody>
      </p:sp>
      <p:sp>
        <p:nvSpPr>
          <p:cNvPr id="138" name="Rectangle 108"/>
          <p:cNvSpPr>
            <a:spLocks noChangeArrowheads="1"/>
          </p:cNvSpPr>
          <p:nvPr/>
        </p:nvSpPr>
        <p:spPr bwMode="auto">
          <a:xfrm>
            <a:off x="1972996" y="3263796"/>
            <a:ext cx="9073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Elasticity of</a:t>
            </a:r>
            <a:endParaRPr lang="en-US" sz="1400" dirty="0">
              <a:latin typeface="Arial" pitchFamily="34" charset="0"/>
              <a:cs typeface="Arial" pitchFamily="34" charset="0"/>
            </a:endParaRPr>
          </a:p>
        </p:txBody>
      </p:sp>
      <p:sp>
        <p:nvSpPr>
          <p:cNvPr id="139" name="Rectangle 109"/>
          <p:cNvSpPr>
            <a:spLocks noChangeArrowheads="1"/>
          </p:cNvSpPr>
          <p:nvPr/>
        </p:nvSpPr>
        <p:spPr bwMode="auto">
          <a:xfrm>
            <a:off x="1972997" y="3510268"/>
            <a:ext cx="5482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Supply</a:t>
            </a:r>
            <a:endParaRPr lang="en-US" sz="1400" dirty="0">
              <a:latin typeface="Arial" pitchFamily="34" charset="0"/>
              <a:cs typeface="Arial" pitchFamily="34" charset="0"/>
            </a:endParaRPr>
          </a:p>
        </p:txBody>
      </p:sp>
      <p:sp>
        <p:nvSpPr>
          <p:cNvPr id="140" name="Rectangle 110"/>
          <p:cNvSpPr>
            <a:spLocks noChangeArrowheads="1"/>
          </p:cNvSpPr>
          <p:nvPr/>
        </p:nvSpPr>
        <p:spPr bwMode="auto">
          <a:xfrm>
            <a:off x="2998511" y="3134959"/>
            <a:ext cx="23788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 change in quantity supplied</a:t>
            </a:r>
            <a:endParaRPr lang="en-US" sz="1400" dirty="0">
              <a:latin typeface="Arial" pitchFamily="34" charset="0"/>
              <a:cs typeface="Arial" pitchFamily="34" charset="0"/>
            </a:endParaRPr>
          </a:p>
        </p:txBody>
      </p:sp>
      <p:sp>
        <p:nvSpPr>
          <p:cNvPr id="141" name="Rectangle 111"/>
          <p:cNvSpPr>
            <a:spLocks noChangeArrowheads="1"/>
          </p:cNvSpPr>
          <p:nvPr/>
        </p:nvSpPr>
        <p:spPr bwMode="auto">
          <a:xfrm>
            <a:off x="2994013"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2" name="Rectangle 112"/>
          <p:cNvSpPr>
            <a:spLocks noChangeArrowheads="1"/>
          </p:cNvSpPr>
          <p:nvPr/>
        </p:nvSpPr>
        <p:spPr bwMode="auto">
          <a:xfrm>
            <a:off x="3074974"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3" name="Rectangle 113"/>
          <p:cNvSpPr>
            <a:spLocks noChangeArrowheads="1"/>
          </p:cNvSpPr>
          <p:nvPr/>
        </p:nvSpPr>
        <p:spPr bwMode="auto">
          <a:xfrm>
            <a:off x="3155936" y="3387033"/>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4" name="Rectangle 114"/>
          <p:cNvSpPr>
            <a:spLocks noChangeArrowheads="1"/>
          </p:cNvSpPr>
          <p:nvPr/>
        </p:nvSpPr>
        <p:spPr bwMode="auto">
          <a:xfrm>
            <a:off x="3241396"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5" name="Rectangle 115"/>
          <p:cNvSpPr>
            <a:spLocks noChangeArrowheads="1"/>
          </p:cNvSpPr>
          <p:nvPr/>
        </p:nvSpPr>
        <p:spPr bwMode="auto">
          <a:xfrm>
            <a:off x="3322357"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6" name="Rectangle 116"/>
          <p:cNvSpPr>
            <a:spLocks noChangeArrowheads="1"/>
          </p:cNvSpPr>
          <p:nvPr/>
        </p:nvSpPr>
        <p:spPr bwMode="auto">
          <a:xfrm>
            <a:off x="3403319"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7" name="Rectangle 117"/>
          <p:cNvSpPr>
            <a:spLocks noChangeArrowheads="1"/>
          </p:cNvSpPr>
          <p:nvPr/>
        </p:nvSpPr>
        <p:spPr bwMode="auto">
          <a:xfrm>
            <a:off x="3484281"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8" name="Rectangle 118"/>
          <p:cNvSpPr>
            <a:spLocks noChangeArrowheads="1"/>
          </p:cNvSpPr>
          <p:nvPr/>
        </p:nvSpPr>
        <p:spPr bwMode="auto">
          <a:xfrm>
            <a:off x="3565243"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9" name="Rectangle 119"/>
          <p:cNvSpPr>
            <a:spLocks noChangeArrowheads="1"/>
          </p:cNvSpPr>
          <p:nvPr/>
        </p:nvSpPr>
        <p:spPr bwMode="auto">
          <a:xfrm>
            <a:off x="3646204" y="3387033"/>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0" name="Rectangle 120"/>
          <p:cNvSpPr>
            <a:spLocks noChangeArrowheads="1"/>
          </p:cNvSpPr>
          <p:nvPr/>
        </p:nvSpPr>
        <p:spPr bwMode="auto">
          <a:xfrm>
            <a:off x="3731664"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1" name="Rectangle 121"/>
          <p:cNvSpPr>
            <a:spLocks noChangeArrowheads="1"/>
          </p:cNvSpPr>
          <p:nvPr/>
        </p:nvSpPr>
        <p:spPr bwMode="auto">
          <a:xfrm>
            <a:off x="3812626"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2" name="Rectangle 122"/>
          <p:cNvSpPr>
            <a:spLocks noChangeArrowheads="1"/>
          </p:cNvSpPr>
          <p:nvPr/>
        </p:nvSpPr>
        <p:spPr bwMode="auto">
          <a:xfrm>
            <a:off x="3893587"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3" name="Rectangle 123"/>
          <p:cNvSpPr>
            <a:spLocks noChangeArrowheads="1"/>
          </p:cNvSpPr>
          <p:nvPr/>
        </p:nvSpPr>
        <p:spPr bwMode="auto">
          <a:xfrm>
            <a:off x="3974549"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4" name="Rectangle 124"/>
          <p:cNvSpPr>
            <a:spLocks noChangeArrowheads="1"/>
          </p:cNvSpPr>
          <p:nvPr/>
        </p:nvSpPr>
        <p:spPr bwMode="auto">
          <a:xfrm>
            <a:off x="4055511"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5" name="Rectangle 125"/>
          <p:cNvSpPr>
            <a:spLocks noChangeArrowheads="1"/>
          </p:cNvSpPr>
          <p:nvPr/>
        </p:nvSpPr>
        <p:spPr bwMode="auto">
          <a:xfrm>
            <a:off x="4136472"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6" name="Rectangle 126"/>
          <p:cNvSpPr>
            <a:spLocks noChangeArrowheads="1"/>
          </p:cNvSpPr>
          <p:nvPr/>
        </p:nvSpPr>
        <p:spPr bwMode="auto">
          <a:xfrm>
            <a:off x="4217434" y="3387033"/>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7" name="Rectangle 127"/>
          <p:cNvSpPr>
            <a:spLocks noChangeArrowheads="1"/>
          </p:cNvSpPr>
          <p:nvPr/>
        </p:nvSpPr>
        <p:spPr bwMode="auto">
          <a:xfrm>
            <a:off x="4302894"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8" name="Rectangle 128"/>
          <p:cNvSpPr>
            <a:spLocks noChangeArrowheads="1"/>
          </p:cNvSpPr>
          <p:nvPr/>
        </p:nvSpPr>
        <p:spPr bwMode="auto">
          <a:xfrm>
            <a:off x="4383855"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9" name="Rectangle 129"/>
          <p:cNvSpPr>
            <a:spLocks noChangeArrowheads="1"/>
          </p:cNvSpPr>
          <p:nvPr/>
        </p:nvSpPr>
        <p:spPr bwMode="auto">
          <a:xfrm>
            <a:off x="4464817"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60" name="Rectangle 130"/>
          <p:cNvSpPr>
            <a:spLocks noChangeArrowheads="1"/>
          </p:cNvSpPr>
          <p:nvPr/>
        </p:nvSpPr>
        <p:spPr bwMode="auto">
          <a:xfrm>
            <a:off x="4545779"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61" name="Rectangle 131"/>
          <p:cNvSpPr>
            <a:spLocks noChangeArrowheads="1"/>
          </p:cNvSpPr>
          <p:nvPr/>
        </p:nvSpPr>
        <p:spPr bwMode="auto">
          <a:xfrm>
            <a:off x="4626740"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62" name="Rectangle 132"/>
          <p:cNvSpPr>
            <a:spLocks noChangeArrowheads="1"/>
          </p:cNvSpPr>
          <p:nvPr/>
        </p:nvSpPr>
        <p:spPr bwMode="auto">
          <a:xfrm>
            <a:off x="4707702" y="3387033"/>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63" name="Rectangle 133"/>
          <p:cNvSpPr>
            <a:spLocks noChangeArrowheads="1"/>
          </p:cNvSpPr>
          <p:nvPr/>
        </p:nvSpPr>
        <p:spPr bwMode="auto">
          <a:xfrm>
            <a:off x="4793162"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64" name="Rectangle 134"/>
          <p:cNvSpPr>
            <a:spLocks noChangeArrowheads="1"/>
          </p:cNvSpPr>
          <p:nvPr/>
        </p:nvSpPr>
        <p:spPr bwMode="auto">
          <a:xfrm>
            <a:off x="4874123"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65" name="Rectangle 135"/>
          <p:cNvSpPr>
            <a:spLocks noChangeArrowheads="1"/>
          </p:cNvSpPr>
          <p:nvPr/>
        </p:nvSpPr>
        <p:spPr bwMode="auto">
          <a:xfrm>
            <a:off x="4955085" y="3387033"/>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66" name="Rectangle 136"/>
          <p:cNvSpPr>
            <a:spLocks noChangeArrowheads="1"/>
          </p:cNvSpPr>
          <p:nvPr/>
        </p:nvSpPr>
        <p:spPr bwMode="auto">
          <a:xfrm>
            <a:off x="3385329" y="3392634"/>
            <a:ext cx="14234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 change in price</a:t>
            </a:r>
            <a:endParaRPr lang="en-US" sz="1400" dirty="0">
              <a:latin typeface="Arial" pitchFamily="34" charset="0"/>
              <a:cs typeface="Arial" pitchFamily="34" charset="0"/>
            </a:endParaRPr>
          </a:p>
        </p:txBody>
      </p:sp>
      <p:sp>
        <p:nvSpPr>
          <p:cNvPr id="169" name="Rectangle 139"/>
          <p:cNvSpPr>
            <a:spLocks noChangeArrowheads="1"/>
          </p:cNvSpPr>
          <p:nvPr/>
        </p:nvSpPr>
        <p:spPr bwMode="auto">
          <a:xfrm>
            <a:off x="6947046" y="3263796"/>
            <a:ext cx="5690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Always</a:t>
            </a:r>
            <a:endParaRPr lang="en-US" sz="1400" dirty="0">
              <a:latin typeface="Arial" pitchFamily="34" charset="0"/>
              <a:cs typeface="Arial" pitchFamily="34" charset="0"/>
            </a:endParaRPr>
          </a:p>
        </p:txBody>
      </p:sp>
      <p:sp>
        <p:nvSpPr>
          <p:cNvPr id="170" name="Rectangle 140"/>
          <p:cNvSpPr>
            <a:spLocks noChangeArrowheads="1"/>
          </p:cNvSpPr>
          <p:nvPr/>
        </p:nvSpPr>
        <p:spPr bwMode="auto">
          <a:xfrm>
            <a:off x="7851716" y="3017324"/>
            <a:ext cx="8255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Over time,</a:t>
            </a:r>
            <a:endParaRPr lang="en-US" sz="1400" dirty="0">
              <a:latin typeface="Arial" pitchFamily="34" charset="0"/>
              <a:cs typeface="Arial" pitchFamily="34" charset="0"/>
            </a:endParaRPr>
          </a:p>
        </p:txBody>
      </p:sp>
      <p:sp>
        <p:nvSpPr>
          <p:cNvPr id="171" name="Rectangle 141"/>
          <p:cNvSpPr>
            <a:spLocks noChangeArrowheads="1"/>
          </p:cNvSpPr>
          <p:nvPr/>
        </p:nvSpPr>
        <p:spPr bwMode="auto">
          <a:xfrm>
            <a:off x="7851715" y="3263796"/>
            <a:ext cx="9265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with flexible</a:t>
            </a:r>
            <a:endParaRPr lang="en-US" sz="1400" dirty="0">
              <a:latin typeface="Arial" pitchFamily="34" charset="0"/>
              <a:cs typeface="Arial" pitchFamily="34" charset="0"/>
            </a:endParaRPr>
          </a:p>
        </p:txBody>
      </p:sp>
      <p:sp>
        <p:nvSpPr>
          <p:cNvPr id="172" name="Rectangle 142"/>
          <p:cNvSpPr>
            <a:spLocks noChangeArrowheads="1"/>
          </p:cNvSpPr>
          <p:nvPr/>
        </p:nvSpPr>
        <p:spPr bwMode="auto">
          <a:xfrm>
            <a:off x="7851716" y="3510268"/>
            <a:ext cx="8351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production</a:t>
            </a:r>
            <a:endParaRPr lang="en-US" sz="1400" dirty="0">
              <a:latin typeface="Arial" pitchFamily="34" charset="0"/>
              <a:cs typeface="Arial" pitchFamily="34" charset="0"/>
            </a:endParaRPr>
          </a:p>
        </p:txBody>
      </p:sp>
      <p:sp>
        <p:nvSpPr>
          <p:cNvPr id="173" name="Rectangle 143"/>
          <p:cNvSpPr>
            <a:spLocks noChangeArrowheads="1"/>
          </p:cNvSpPr>
          <p:nvPr/>
        </p:nvSpPr>
        <p:spPr bwMode="auto">
          <a:xfrm>
            <a:off x="9277540" y="2894088"/>
            <a:ext cx="89447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In the short</a:t>
            </a:r>
            <a:endParaRPr lang="en-US" sz="1400" dirty="0">
              <a:latin typeface="Arial" pitchFamily="34" charset="0"/>
              <a:cs typeface="Arial" pitchFamily="34" charset="0"/>
            </a:endParaRPr>
          </a:p>
        </p:txBody>
      </p:sp>
      <p:sp>
        <p:nvSpPr>
          <p:cNvPr id="174" name="Rectangle 144"/>
          <p:cNvSpPr>
            <a:spLocks noChangeArrowheads="1"/>
          </p:cNvSpPr>
          <p:nvPr/>
        </p:nvSpPr>
        <p:spPr bwMode="auto">
          <a:xfrm>
            <a:off x="9277541" y="3140560"/>
            <a:ext cx="6764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run, with</a:t>
            </a:r>
            <a:endParaRPr lang="en-US" sz="1400" dirty="0">
              <a:latin typeface="Arial" pitchFamily="34" charset="0"/>
              <a:cs typeface="Arial" pitchFamily="34" charset="0"/>
            </a:endParaRPr>
          </a:p>
        </p:txBody>
      </p:sp>
      <p:sp>
        <p:nvSpPr>
          <p:cNvPr id="175" name="Rectangle 145"/>
          <p:cNvSpPr>
            <a:spLocks noChangeArrowheads="1"/>
          </p:cNvSpPr>
          <p:nvPr/>
        </p:nvSpPr>
        <p:spPr bwMode="auto">
          <a:xfrm>
            <a:off x="9277541" y="3387032"/>
            <a:ext cx="8351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production</a:t>
            </a:r>
            <a:endParaRPr lang="en-US" sz="1400" dirty="0">
              <a:latin typeface="Arial" pitchFamily="34" charset="0"/>
              <a:cs typeface="Arial" pitchFamily="34" charset="0"/>
            </a:endParaRPr>
          </a:p>
        </p:txBody>
      </p:sp>
      <p:sp>
        <p:nvSpPr>
          <p:cNvPr id="176" name="Rectangle 146"/>
          <p:cNvSpPr>
            <a:spLocks noChangeArrowheads="1"/>
          </p:cNvSpPr>
          <p:nvPr/>
        </p:nvSpPr>
        <p:spPr bwMode="auto">
          <a:xfrm>
            <a:off x="9277540" y="3633504"/>
            <a:ext cx="8656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constraints</a:t>
            </a:r>
            <a:endParaRPr lang="en-US" sz="1400" dirty="0">
              <a:latin typeface="Arial" pitchFamily="34" charset="0"/>
              <a:cs typeface="Arial" pitchFamily="34" charset="0"/>
            </a:endParaRPr>
          </a:p>
        </p:txBody>
      </p:sp>
      <p:sp>
        <p:nvSpPr>
          <p:cNvPr id="177" name="Rectangle 147"/>
          <p:cNvSpPr>
            <a:spLocks noChangeArrowheads="1"/>
          </p:cNvSpPr>
          <p:nvPr/>
        </p:nvSpPr>
        <p:spPr bwMode="auto">
          <a:xfrm>
            <a:off x="1972996" y="4294497"/>
            <a:ext cx="9361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Cross-Price</a:t>
            </a:r>
            <a:endParaRPr lang="en-US" sz="1400" dirty="0">
              <a:latin typeface="Arial" pitchFamily="34" charset="0"/>
              <a:cs typeface="Arial" pitchFamily="34" charset="0"/>
            </a:endParaRPr>
          </a:p>
        </p:txBody>
      </p:sp>
      <p:sp>
        <p:nvSpPr>
          <p:cNvPr id="178" name="Rectangle 148"/>
          <p:cNvSpPr>
            <a:spLocks noChangeArrowheads="1"/>
          </p:cNvSpPr>
          <p:nvPr/>
        </p:nvSpPr>
        <p:spPr bwMode="auto">
          <a:xfrm>
            <a:off x="1972997" y="4540969"/>
            <a:ext cx="7085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Elasticity</a:t>
            </a:r>
            <a:endParaRPr lang="en-US" sz="1400" dirty="0">
              <a:latin typeface="Arial" pitchFamily="34" charset="0"/>
              <a:cs typeface="Arial" pitchFamily="34" charset="0"/>
            </a:endParaRPr>
          </a:p>
        </p:txBody>
      </p:sp>
      <p:sp>
        <p:nvSpPr>
          <p:cNvPr id="179" name="Rectangle 149"/>
          <p:cNvSpPr>
            <a:spLocks noChangeArrowheads="1"/>
          </p:cNvSpPr>
          <p:nvPr/>
        </p:nvSpPr>
        <p:spPr bwMode="auto">
          <a:xfrm>
            <a:off x="2971801" y="4267201"/>
            <a:ext cx="2945089"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 change in quantity demanded of A</a:t>
            </a:r>
            <a:endParaRPr lang="en-US" sz="1400" dirty="0">
              <a:latin typeface="Arial" pitchFamily="34" charset="0"/>
              <a:cs typeface="Arial" pitchFamily="34" charset="0"/>
            </a:endParaRPr>
          </a:p>
        </p:txBody>
      </p:sp>
      <p:sp>
        <p:nvSpPr>
          <p:cNvPr id="180" name="Rectangle 150"/>
          <p:cNvSpPr>
            <a:spLocks noChangeArrowheads="1"/>
          </p:cNvSpPr>
          <p:nvPr/>
        </p:nvSpPr>
        <p:spPr bwMode="auto">
          <a:xfrm>
            <a:off x="2994013"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1" name="Rectangle 151"/>
          <p:cNvSpPr>
            <a:spLocks noChangeArrowheads="1"/>
          </p:cNvSpPr>
          <p:nvPr/>
        </p:nvSpPr>
        <p:spPr bwMode="auto">
          <a:xfrm>
            <a:off x="3079472"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2" name="Rectangle 152"/>
          <p:cNvSpPr>
            <a:spLocks noChangeArrowheads="1"/>
          </p:cNvSpPr>
          <p:nvPr/>
        </p:nvSpPr>
        <p:spPr bwMode="auto">
          <a:xfrm>
            <a:off x="3160434"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3" name="Rectangle 153"/>
          <p:cNvSpPr>
            <a:spLocks noChangeArrowheads="1"/>
          </p:cNvSpPr>
          <p:nvPr/>
        </p:nvSpPr>
        <p:spPr bwMode="auto">
          <a:xfrm>
            <a:off x="3245894"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4" name="Rectangle 154"/>
          <p:cNvSpPr>
            <a:spLocks noChangeArrowheads="1"/>
          </p:cNvSpPr>
          <p:nvPr/>
        </p:nvSpPr>
        <p:spPr bwMode="auto">
          <a:xfrm>
            <a:off x="3326855"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5" name="Rectangle 155"/>
          <p:cNvSpPr>
            <a:spLocks noChangeArrowheads="1"/>
          </p:cNvSpPr>
          <p:nvPr/>
        </p:nvSpPr>
        <p:spPr bwMode="auto">
          <a:xfrm>
            <a:off x="3407817"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6" name="Rectangle 156"/>
          <p:cNvSpPr>
            <a:spLocks noChangeArrowheads="1"/>
          </p:cNvSpPr>
          <p:nvPr/>
        </p:nvSpPr>
        <p:spPr bwMode="auto">
          <a:xfrm>
            <a:off x="3493277"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7" name="Rectangle 157"/>
          <p:cNvSpPr>
            <a:spLocks noChangeArrowheads="1"/>
          </p:cNvSpPr>
          <p:nvPr/>
        </p:nvSpPr>
        <p:spPr bwMode="auto">
          <a:xfrm>
            <a:off x="3574238"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8" name="Rectangle 158"/>
          <p:cNvSpPr>
            <a:spLocks noChangeArrowheads="1"/>
          </p:cNvSpPr>
          <p:nvPr/>
        </p:nvSpPr>
        <p:spPr bwMode="auto">
          <a:xfrm>
            <a:off x="3659698"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9" name="Rectangle 159"/>
          <p:cNvSpPr>
            <a:spLocks noChangeArrowheads="1"/>
          </p:cNvSpPr>
          <p:nvPr/>
        </p:nvSpPr>
        <p:spPr bwMode="auto">
          <a:xfrm>
            <a:off x="3740660"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0" name="Rectangle 160"/>
          <p:cNvSpPr>
            <a:spLocks noChangeArrowheads="1"/>
          </p:cNvSpPr>
          <p:nvPr/>
        </p:nvSpPr>
        <p:spPr bwMode="auto">
          <a:xfrm>
            <a:off x="3826119"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1" name="Rectangle 161"/>
          <p:cNvSpPr>
            <a:spLocks noChangeArrowheads="1"/>
          </p:cNvSpPr>
          <p:nvPr/>
        </p:nvSpPr>
        <p:spPr bwMode="auto">
          <a:xfrm>
            <a:off x="3907081"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2" name="Rectangle 162"/>
          <p:cNvSpPr>
            <a:spLocks noChangeArrowheads="1"/>
          </p:cNvSpPr>
          <p:nvPr/>
        </p:nvSpPr>
        <p:spPr bwMode="auto">
          <a:xfrm>
            <a:off x="3992540"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3" name="Rectangle 163"/>
          <p:cNvSpPr>
            <a:spLocks noChangeArrowheads="1"/>
          </p:cNvSpPr>
          <p:nvPr/>
        </p:nvSpPr>
        <p:spPr bwMode="auto">
          <a:xfrm>
            <a:off x="4073502"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4" name="Rectangle 164"/>
          <p:cNvSpPr>
            <a:spLocks noChangeArrowheads="1"/>
          </p:cNvSpPr>
          <p:nvPr/>
        </p:nvSpPr>
        <p:spPr bwMode="auto">
          <a:xfrm>
            <a:off x="4158962"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5" name="Rectangle 165"/>
          <p:cNvSpPr>
            <a:spLocks noChangeArrowheads="1"/>
          </p:cNvSpPr>
          <p:nvPr/>
        </p:nvSpPr>
        <p:spPr bwMode="auto">
          <a:xfrm>
            <a:off x="4239923"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6" name="Rectangle 166"/>
          <p:cNvSpPr>
            <a:spLocks noChangeArrowheads="1"/>
          </p:cNvSpPr>
          <p:nvPr/>
        </p:nvSpPr>
        <p:spPr bwMode="auto">
          <a:xfrm>
            <a:off x="4325383"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7" name="Rectangle 167"/>
          <p:cNvSpPr>
            <a:spLocks noChangeArrowheads="1"/>
          </p:cNvSpPr>
          <p:nvPr/>
        </p:nvSpPr>
        <p:spPr bwMode="auto">
          <a:xfrm>
            <a:off x="4406345"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8" name="Rectangle 168"/>
          <p:cNvSpPr>
            <a:spLocks noChangeArrowheads="1"/>
          </p:cNvSpPr>
          <p:nvPr/>
        </p:nvSpPr>
        <p:spPr bwMode="auto">
          <a:xfrm>
            <a:off x="4491804"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9" name="Rectangle 169"/>
          <p:cNvSpPr>
            <a:spLocks noChangeArrowheads="1"/>
          </p:cNvSpPr>
          <p:nvPr/>
        </p:nvSpPr>
        <p:spPr bwMode="auto">
          <a:xfrm>
            <a:off x="4572766"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0" name="Rectangle 170"/>
          <p:cNvSpPr>
            <a:spLocks noChangeArrowheads="1"/>
          </p:cNvSpPr>
          <p:nvPr/>
        </p:nvSpPr>
        <p:spPr bwMode="auto">
          <a:xfrm>
            <a:off x="4658226"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1" name="Rectangle 171"/>
          <p:cNvSpPr>
            <a:spLocks noChangeArrowheads="1"/>
          </p:cNvSpPr>
          <p:nvPr/>
        </p:nvSpPr>
        <p:spPr bwMode="auto">
          <a:xfrm>
            <a:off x="4739187"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2" name="Rectangle 172"/>
          <p:cNvSpPr>
            <a:spLocks noChangeArrowheads="1"/>
          </p:cNvSpPr>
          <p:nvPr/>
        </p:nvSpPr>
        <p:spPr bwMode="auto">
          <a:xfrm>
            <a:off x="4824647"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3" name="Rectangle 173"/>
          <p:cNvSpPr>
            <a:spLocks noChangeArrowheads="1"/>
          </p:cNvSpPr>
          <p:nvPr/>
        </p:nvSpPr>
        <p:spPr bwMode="auto">
          <a:xfrm>
            <a:off x="4905609"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4" name="Rectangle 174"/>
          <p:cNvSpPr>
            <a:spLocks noChangeArrowheads="1"/>
          </p:cNvSpPr>
          <p:nvPr/>
        </p:nvSpPr>
        <p:spPr bwMode="auto">
          <a:xfrm>
            <a:off x="4991068"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5" name="Rectangle 175"/>
          <p:cNvSpPr>
            <a:spLocks noChangeArrowheads="1"/>
          </p:cNvSpPr>
          <p:nvPr/>
        </p:nvSpPr>
        <p:spPr bwMode="auto">
          <a:xfrm>
            <a:off x="5072030"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6" name="Rectangle 176"/>
          <p:cNvSpPr>
            <a:spLocks noChangeArrowheads="1"/>
          </p:cNvSpPr>
          <p:nvPr/>
        </p:nvSpPr>
        <p:spPr bwMode="auto">
          <a:xfrm>
            <a:off x="5157489"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7" name="Rectangle 177"/>
          <p:cNvSpPr>
            <a:spLocks noChangeArrowheads="1"/>
          </p:cNvSpPr>
          <p:nvPr/>
        </p:nvSpPr>
        <p:spPr bwMode="auto">
          <a:xfrm>
            <a:off x="5238451"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8" name="Rectangle 178"/>
          <p:cNvSpPr>
            <a:spLocks noChangeArrowheads="1"/>
          </p:cNvSpPr>
          <p:nvPr/>
        </p:nvSpPr>
        <p:spPr bwMode="auto">
          <a:xfrm>
            <a:off x="5319413" y="45409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9" name="Rectangle 179"/>
          <p:cNvSpPr>
            <a:spLocks noChangeArrowheads="1"/>
          </p:cNvSpPr>
          <p:nvPr/>
        </p:nvSpPr>
        <p:spPr bwMode="auto">
          <a:xfrm>
            <a:off x="5404872" y="45409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10" name="Rectangle 180"/>
          <p:cNvSpPr>
            <a:spLocks noChangeArrowheads="1"/>
          </p:cNvSpPr>
          <p:nvPr/>
        </p:nvSpPr>
        <p:spPr bwMode="auto">
          <a:xfrm>
            <a:off x="3429001" y="4572000"/>
            <a:ext cx="17921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 change in price of B</a:t>
            </a:r>
            <a:endParaRPr lang="en-US" sz="1400" dirty="0">
              <a:latin typeface="Arial" pitchFamily="34" charset="0"/>
              <a:cs typeface="Arial" pitchFamily="34" charset="0"/>
            </a:endParaRPr>
          </a:p>
        </p:txBody>
      </p:sp>
      <p:sp>
        <p:nvSpPr>
          <p:cNvPr id="211" name="Rectangle 181"/>
          <p:cNvSpPr>
            <a:spLocks noChangeArrowheads="1"/>
          </p:cNvSpPr>
          <p:nvPr/>
        </p:nvSpPr>
        <p:spPr bwMode="auto">
          <a:xfrm>
            <a:off x="6019800" y="4343400"/>
            <a:ext cx="2677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For</a:t>
            </a:r>
            <a:endParaRPr lang="en-US" sz="1400" dirty="0">
              <a:latin typeface="Arial" pitchFamily="34" charset="0"/>
              <a:cs typeface="Arial" pitchFamily="34" charset="0"/>
            </a:endParaRPr>
          </a:p>
        </p:txBody>
      </p:sp>
      <p:sp>
        <p:nvSpPr>
          <p:cNvPr id="212" name="Rectangle 182"/>
          <p:cNvSpPr>
            <a:spLocks noChangeArrowheads="1"/>
          </p:cNvSpPr>
          <p:nvPr/>
        </p:nvSpPr>
        <p:spPr bwMode="auto">
          <a:xfrm>
            <a:off x="6019801" y="4572000"/>
            <a:ext cx="6363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400" dirty="0" err="1">
                <a:solidFill>
                  <a:srgbClr val="000000"/>
                </a:solidFill>
                <a:latin typeface="Univers LT Std 57 Cn" charset="0"/>
                <a:cs typeface="Arial" pitchFamily="34" charset="0"/>
              </a:rPr>
              <a:t>comple</a:t>
            </a:r>
            <a:r>
              <a:rPr lang="en-US" sz="1400" dirty="0">
                <a:solidFill>
                  <a:srgbClr val="000000"/>
                </a:solidFill>
                <a:latin typeface="Univers LT Std 57 Cn" charset="0"/>
                <a:cs typeface="Arial" pitchFamily="34" charset="0"/>
              </a:rPr>
              <a:t>-</a:t>
            </a:r>
          </a:p>
          <a:p>
            <a:pPr fontAlgn="base">
              <a:spcBef>
                <a:spcPct val="0"/>
              </a:spcBef>
              <a:spcAft>
                <a:spcPct val="0"/>
              </a:spcAft>
            </a:pPr>
            <a:r>
              <a:rPr lang="en-US" sz="1400" dirty="0" err="1">
                <a:solidFill>
                  <a:srgbClr val="000000"/>
                </a:solidFill>
                <a:latin typeface="Univers LT Std 57 Cn" charset="0"/>
                <a:cs typeface="Arial" pitchFamily="34" charset="0"/>
              </a:rPr>
              <a:t>ments</a:t>
            </a:r>
            <a:endParaRPr lang="en-US" sz="1400" dirty="0">
              <a:latin typeface="Arial" pitchFamily="34" charset="0"/>
              <a:cs typeface="Arial" pitchFamily="34" charset="0"/>
            </a:endParaRPr>
          </a:p>
        </p:txBody>
      </p:sp>
      <p:sp>
        <p:nvSpPr>
          <p:cNvPr id="213" name="Rectangle 183"/>
          <p:cNvSpPr>
            <a:spLocks noChangeArrowheads="1"/>
          </p:cNvSpPr>
          <p:nvPr/>
        </p:nvSpPr>
        <p:spPr bwMode="auto">
          <a:xfrm>
            <a:off x="6872009" y="4290859"/>
            <a:ext cx="2677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For</a:t>
            </a:r>
            <a:endParaRPr lang="en-US" sz="1400" dirty="0">
              <a:latin typeface="Arial" pitchFamily="34" charset="0"/>
              <a:cs typeface="Arial" pitchFamily="34" charset="0"/>
            </a:endParaRPr>
          </a:p>
        </p:txBody>
      </p:sp>
      <p:sp>
        <p:nvSpPr>
          <p:cNvPr id="214" name="Rectangle 184"/>
          <p:cNvSpPr>
            <a:spLocks noChangeArrowheads="1"/>
          </p:cNvSpPr>
          <p:nvPr/>
        </p:nvSpPr>
        <p:spPr bwMode="auto">
          <a:xfrm>
            <a:off x="6871794" y="4540969"/>
            <a:ext cx="8560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substitutes</a:t>
            </a:r>
            <a:endParaRPr lang="en-US" sz="1400" dirty="0">
              <a:latin typeface="Arial" pitchFamily="34" charset="0"/>
              <a:cs typeface="Arial" pitchFamily="34" charset="0"/>
            </a:endParaRPr>
          </a:p>
        </p:txBody>
      </p:sp>
      <p:sp>
        <p:nvSpPr>
          <p:cNvPr id="215" name="Rectangle 185"/>
          <p:cNvSpPr>
            <a:spLocks noChangeArrowheads="1"/>
          </p:cNvSpPr>
          <p:nvPr/>
        </p:nvSpPr>
        <p:spPr bwMode="auto">
          <a:xfrm>
            <a:off x="7851716" y="4048025"/>
            <a:ext cx="7341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For near-</a:t>
            </a:r>
            <a:endParaRPr lang="en-US" sz="1400" dirty="0">
              <a:latin typeface="Arial" pitchFamily="34" charset="0"/>
              <a:cs typeface="Arial" pitchFamily="34" charset="0"/>
            </a:endParaRPr>
          </a:p>
        </p:txBody>
      </p:sp>
      <p:sp>
        <p:nvSpPr>
          <p:cNvPr id="217" name="Rectangle 187"/>
          <p:cNvSpPr>
            <a:spLocks noChangeArrowheads="1"/>
          </p:cNvSpPr>
          <p:nvPr/>
        </p:nvSpPr>
        <p:spPr bwMode="auto">
          <a:xfrm>
            <a:off x="8534401" y="4038601"/>
            <a:ext cx="551433"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perfect</a:t>
            </a:r>
            <a:endParaRPr lang="en-US" sz="1400" dirty="0">
              <a:latin typeface="Arial" pitchFamily="34" charset="0"/>
              <a:cs typeface="Arial" pitchFamily="34" charset="0"/>
            </a:endParaRPr>
          </a:p>
        </p:txBody>
      </p:sp>
      <p:sp>
        <p:nvSpPr>
          <p:cNvPr id="218" name="Rectangle 188"/>
          <p:cNvSpPr>
            <a:spLocks noChangeArrowheads="1"/>
          </p:cNvSpPr>
          <p:nvPr/>
        </p:nvSpPr>
        <p:spPr bwMode="auto">
          <a:xfrm>
            <a:off x="7851715" y="4294497"/>
            <a:ext cx="8560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substitutes</a:t>
            </a:r>
            <a:endParaRPr lang="en-US" sz="1400" dirty="0">
              <a:latin typeface="Arial" pitchFamily="34" charset="0"/>
              <a:cs typeface="Arial" pitchFamily="34" charset="0"/>
            </a:endParaRPr>
          </a:p>
        </p:txBody>
      </p:sp>
      <p:sp>
        <p:nvSpPr>
          <p:cNvPr id="219" name="Rectangle 189"/>
          <p:cNvSpPr>
            <a:spLocks noChangeArrowheads="1"/>
          </p:cNvSpPr>
          <p:nvPr/>
        </p:nvSpPr>
        <p:spPr bwMode="auto">
          <a:xfrm>
            <a:off x="7851716" y="4540969"/>
            <a:ext cx="84478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and strong</a:t>
            </a:r>
            <a:endParaRPr lang="en-US" sz="1400" dirty="0">
              <a:latin typeface="Arial" pitchFamily="34" charset="0"/>
              <a:cs typeface="Arial" pitchFamily="34" charset="0"/>
            </a:endParaRPr>
          </a:p>
        </p:txBody>
      </p:sp>
      <p:sp>
        <p:nvSpPr>
          <p:cNvPr id="220" name="Rectangle 190"/>
          <p:cNvSpPr>
            <a:spLocks noChangeArrowheads="1"/>
          </p:cNvSpPr>
          <p:nvPr/>
        </p:nvSpPr>
        <p:spPr bwMode="auto">
          <a:xfrm>
            <a:off x="7851715" y="4787441"/>
            <a:ext cx="10643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complements</a:t>
            </a:r>
            <a:endParaRPr lang="en-US" sz="1400" dirty="0">
              <a:latin typeface="Arial" pitchFamily="34" charset="0"/>
              <a:cs typeface="Arial" pitchFamily="34" charset="0"/>
            </a:endParaRPr>
          </a:p>
        </p:txBody>
      </p:sp>
      <p:sp>
        <p:nvSpPr>
          <p:cNvPr id="221" name="Rectangle 191"/>
          <p:cNvSpPr>
            <a:spLocks noChangeArrowheads="1"/>
          </p:cNvSpPr>
          <p:nvPr/>
        </p:nvSpPr>
        <p:spPr bwMode="auto">
          <a:xfrm>
            <a:off x="9277540" y="4294497"/>
            <a:ext cx="8752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For loosely</a:t>
            </a:r>
            <a:endParaRPr lang="en-US" sz="1400" dirty="0">
              <a:latin typeface="Arial" pitchFamily="34" charset="0"/>
              <a:cs typeface="Arial" pitchFamily="34" charset="0"/>
            </a:endParaRPr>
          </a:p>
        </p:txBody>
      </p:sp>
      <p:sp>
        <p:nvSpPr>
          <p:cNvPr id="222" name="Rectangle 192"/>
          <p:cNvSpPr>
            <a:spLocks noChangeArrowheads="1"/>
          </p:cNvSpPr>
          <p:nvPr/>
        </p:nvSpPr>
        <p:spPr bwMode="auto">
          <a:xfrm>
            <a:off x="9277540" y="4540969"/>
            <a:ext cx="10836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related goods</a:t>
            </a:r>
            <a:endParaRPr lang="en-US" sz="1400" dirty="0">
              <a:latin typeface="Arial" pitchFamily="34" charset="0"/>
              <a:cs typeface="Arial" pitchFamily="34" charset="0"/>
            </a:endParaRPr>
          </a:p>
        </p:txBody>
      </p:sp>
      <p:sp>
        <p:nvSpPr>
          <p:cNvPr id="223" name="Rectangle 193"/>
          <p:cNvSpPr>
            <a:spLocks noChangeArrowheads="1"/>
          </p:cNvSpPr>
          <p:nvPr/>
        </p:nvSpPr>
        <p:spPr bwMode="auto">
          <a:xfrm>
            <a:off x="1972997" y="5325197"/>
            <a:ext cx="58669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Income</a:t>
            </a:r>
            <a:endParaRPr lang="en-US" sz="1400" dirty="0">
              <a:latin typeface="Arial" pitchFamily="34" charset="0"/>
              <a:cs typeface="Arial" pitchFamily="34" charset="0"/>
            </a:endParaRPr>
          </a:p>
        </p:txBody>
      </p:sp>
      <p:sp>
        <p:nvSpPr>
          <p:cNvPr id="224" name="Rectangle 194"/>
          <p:cNvSpPr>
            <a:spLocks noChangeArrowheads="1"/>
          </p:cNvSpPr>
          <p:nvPr/>
        </p:nvSpPr>
        <p:spPr bwMode="auto">
          <a:xfrm>
            <a:off x="1972997" y="5571669"/>
            <a:ext cx="7085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Elasticity</a:t>
            </a:r>
            <a:endParaRPr lang="en-US" sz="1400" dirty="0">
              <a:latin typeface="Arial" pitchFamily="34" charset="0"/>
              <a:cs typeface="Arial" pitchFamily="34" charset="0"/>
            </a:endParaRPr>
          </a:p>
        </p:txBody>
      </p:sp>
      <p:sp>
        <p:nvSpPr>
          <p:cNvPr id="225" name="Rectangle 195"/>
          <p:cNvSpPr>
            <a:spLocks noChangeArrowheads="1"/>
          </p:cNvSpPr>
          <p:nvPr/>
        </p:nvSpPr>
        <p:spPr bwMode="auto">
          <a:xfrm>
            <a:off x="2998511" y="5325197"/>
            <a:ext cx="2556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 change in quantity demanded</a:t>
            </a:r>
            <a:endParaRPr lang="en-US" sz="1400" dirty="0">
              <a:latin typeface="Arial" pitchFamily="34" charset="0"/>
              <a:cs typeface="Arial" pitchFamily="34" charset="0"/>
            </a:endParaRPr>
          </a:p>
        </p:txBody>
      </p:sp>
      <p:sp>
        <p:nvSpPr>
          <p:cNvPr id="226" name="Rectangle 196"/>
          <p:cNvSpPr>
            <a:spLocks noChangeArrowheads="1"/>
          </p:cNvSpPr>
          <p:nvPr/>
        </p:nvSpPr>
        <p:spPr bwMode="auto">
          <a:xfrm>
            <a:off x="2994013"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27" name="Rectangle 197"/>
          <p:cNvSpPr>
            <a:spLocks noChangeArrowheads="1"/>
          </p:cNvSpPr>
          <p:nvPr/>
        </p:nvSpPr>
        <p:spPr bwMode="auto">
          <a:xfrm>
            <a:off x="3079472" y="55716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28" name="Rectangle 198"/>
          <p:cNvSpPr>
            <a:spLocks noChangeArrowheads="1"/>
          </p:cNvSpPr>
          <p:nvPr/>
        </p:nvSpPr>
        <p:spPr bwMode="auto">
          <a:xfrm>
            <a:off x="3160434"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29" name="Rectangle 199"/>
          <p:cNvSpPr>
            <a:spLocks noChangeArrowheads="1"/>
          </p:cNvSpPr>
          <p:nvPr/>
        </p:nvSpPr>
        <p:spPr bwMode="auto">
          <a:xfrm>
            <a:off x="3245894"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30" name="Rectangle 200"/>
          <p:cNvSpPr>
            <a:spLocks noChangeArrowheads="1"/>
          </p:cNvSpPr>
          <p:nvPr/>
        </p:nvSpPr>
        <p:spPr bwMode="auto">
          <a:xfrm>
            <a:off x="3331353" y="55716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31" name="Rectangle 201"/>
          <p:cNvSpPr>
            <a:spLocks noChangeArrowheads="1"/>
          </p:cNvSpPr>
          <p:nvPr/>
        </p:nvSpPr>
        <p:spPr bwMode="auto">
          <a:xfrm>
            <a:off x="3412315"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32" name="Rectangle 202"/>
          <p:cNvSpPr>
            <a:spLocks noChangeArrowheads="1"/>
          </p:cNvSpPr>
          <p:nvPr/>
        </p:nvSpPr>
        <p:spPr bwMode="auto">
          <a:xfrm>
            <a:off x="3497774"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33" name="Rectangle 203"/>
          <p:cNvSpPr>
            <a:spLocks noChangeArrowheads="1"/>
          </p:cNvSpPr>
          <p:nvPr/>
        </p:nvSpPr>
        <p:spPr bwMode="auto">
          <a:xfrm>
            <a:off x="3583234" y="55716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34" name="Rectangle 204"/>
          <p:cNvSpPr>
            <a:spLocks noChangeArrowheads="1"/>
          </p:cNvSpPr>
          <p:nvPr/>
        </p:nvSpPr>
        <p:spPr bwMode="auto">
          <a:xfrm>
            <a:off x="3664196"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7" name="Rectangle 206"/>
          <p:cNvSpPr>
            <a:spLocks noChangeArrowheads="1"/>
          </p:cNvSpPr>
          <p:nvPr/>
        </p:nvSpPr>
        <p:spPr bwMode="auto">
          <a:xfrm>
            <a:off x="3749655"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8" name="Rectangle 207"/>
          <p:cNvSpPr>
            <a:spLocks noChangeArrowheads="1"/>
          </p:cNvSpPr>
          <p:nvPr/>
        </p:nvSpPr>
        <p:spPr bwMode="auto">
          <a:xfrm>
            <a:off x="3835115" y="55716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9" name="Rectangle 208"/>
          <p:cNvSpPr>
            <a:spLocks noChangeArrowheads="1"/>
          </p:cNvSpPr>
          <p:nvPr/>
        </p:nvSpPr>
        <p:spPr bwMode="auto">
          <a:xfrm>
            <a:off x="3916077"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0" name="Rectangle 209"/>
          <p:cNvSpPr>
            <a:spLocks noChangeArrowheads="1"/>
          </p:cNvSpPr>
          <p:nvPr/>
        </p:nvSpPr>
        <p:spPr bwMode="auto">
          <a:xfrm>
            <a:off x="4001536"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1" name="Rectangle 210"/>
          <p:cNvSpPr>
            <a:spLocks noChangeArrowheads="1"/>
          </p:cNvSpPr>
          <p:nvPr/>
        </p:nvSpPr>
        <p:spPr bwMode="auto">
          <a:xfrm>
            <a:off x="4086996" y="55716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2" name="Rectangle 211"/>
          <p:cNvSpPr>
            <a:spLocks noChangeArrowheads="1"/>
          </p:cNvSpPr>
          <p:nvPr/>
        </p:nvSpPr>
        <p:spPr bwMode="auto">
          <a:xfrm>
            <a:off x="4167957"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3" name="Rectangle 212"/>
          <p:cNvSpPr>
            <a:spLocks noChangeArrowheads="1"/>
          </p:cNvSpPr>
          <p:nvPr/>
        </p:nvSpPr>
        <p:spPr bwMode="auto">
          <a:xfrm>
            <a:off x="4253417"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4" name="Rectangle 213"/>
          <p:cNvSpPr>
            <a:spLocks noChangeArrowheads="1"/>
          </p:cNvSpPr>
          <p:nvPr/>
        </p:nvSpPr>
        <p:spPr bwMode="auto">
          <a:xfrm>
            <a:off x="4338877" y="55716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5" name="Rectangle 214"/>
          <p:cNvSpPr>
            <a:spLocks noChangeArrowheads="1"/>
          </p:cNvSpPr>
          <p:nvPr/>
        </p:nvSpPr>
        <p:spPr bwMode="auto">
          <a:xfrm>
            <a:off x="4419838"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6" name="Rectangle 215"/>
          <p:cNvSpPr>
            <a:spLocks noChangeArrowheads="1"/>
          </p:cNvSpPr>
          <p:nvPr/>
        </p:nvSpPr>
        <p:spPr bwMode="auto">
          <a:xfrm>
            <a:off x="4505298"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7" name="Rectangle 216"/>
          <p:cNvSpPr>
            <a:spLocks noChangeArrowheads="1"/>
          </p:cNvSpPr>
          <p:nvPr/>
        </p:nvSpPr>
        <p:spPr bwMode="auto">
          <a:xfrm>
            <a:off x="4590757" y="55716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8" name="Rectangle 217"/>
          <p:cNvSpPr>
            <a:spLocks noChangeArrowheads="1"/>
          </p:cNvSpPr>
          <p:nvPr/>
        </p:nvSpPr>
        <p:spPr bwMode="auto">
          <a:xfrm>
            <a:off x="4671719"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19" name="Rectangle 218"/>
          <p:cNvSpPr>
            <a:spLocks noChangeArrowheads="1"/>
          </p:cNvSpPr>
          <p:nvPr/>
        </p:nvSpPr>
        <p:spPr bwMode="auto">
          <a:xfrm>
            <a:off x="4757179"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0" name="Rectangle 219"/>
          <p:cNvSpPr>
            <a:spLocks noChangeArrowheads="1"/>
          </p:cNvSpPr>
          <p:nvPr/>
        </p:nvSpPr>
        <p:spPr bwMode="auto">
          <a:xfrm>
            <a:off x="4842638" y="55716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1" name="Rectangle 220"/>
          <p:cNvSpPr>
            <a:spLocks noChangeArrowheads="1"/>
          </p:cNvSpPr>
          <p:nvPr/>
        </p:nvSpPr>
        <p:spPr bwMode="auto">
          <a:xfrm>
            <a:off x="4923600"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2" name="Rectangle 221"/>
          <p:cNvSpPr>
            <a:spLocks noChangeArrowheads="1"/>
          </p:cNvSpPr>
          <p:nvPr/>
        </p:nvSpPr>
        <p:spPr bwMode="auto">
          <a:xfrm>
            <a:off x="5009060" y="5571670"/>
            <a:ext cx="85460"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3" name="Rectangle 222"/>
          <p:cNvSpPr>
            <a:spLocks noChangeArrowheads="1"/>
          </p:cNvSpPr>
          <p:nvPr/>
        </p:nvSpPr>
        <p:spPr bwMode="auto">
          <a:xfrm>
            <a:off x="5094519" y="5571670"/>
            <a:ext cx="80962" cy="11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sp>
        <p:nvSpPr>
          <p:cNvPr id="24" name="Rectangle 223"/>
          <p:cNvSpPr>
            <a:spLocks noChangeArrowheads="1"/>
          </p:cNvSpPr>
          <p:nvPr/>
        </p:nvSpPr>
        <p:spPr bwMode="auto">
          <a:xfrm>
            <a:off x="3380831" y="5577271"/>
            <a:ext cx="16126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 change in income</a:t>
            </a:r>
            <a:endParaRPr lang="en-US" sz="1400" dirty="0">
              <a:latin typeface="Arial" pitchFamily="34" charset="0"/>
              <a:cs typeface="Arial" pitchFamily="34" charset="0"/>
            </a:endParaRPr>
          </a:p>
        </p:txBody>
      </p:sp>
      <p:sp>
        <p:nvSpPr>
          <p:cNvPr id="25" name="Rectangle 224"/>
          <p:cNvSpPr>
            <a:spLocks noChangeArrowheads="1"/>
          </p:cNvSpPr>
          <p:nvPr/>
        </p:nvSpPr>
        <p:spPr bwMode="auto">
          <a:xfrm>
            <a:off x="6019801" y="5257801"/>
            <a:ext cx="5466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For</a:t>
            </a:r>
          </a:p>
          <a:p>
            <a:pPr fontAlgn="base">
              <a:spcBef>
                <a:spcPct val="0"/>
              </a:spcBef>
              <a:spcAft>
                <a:spcPct val="0"/>
              </a:spcAft>
            </a:pPr>
            <a:r>
              <a:rPr lang="en-US" sz="1400" dirty="0">
                <a:solidFill>
                  <a:srgbClr val="000000"/>
                </a:solidFill>
                <a:latin typeface="Univers LT Std 57 Cn" charset="0"/>
                <a:cs typeface="Arial" pitchFamily="34" charset="0"/>
              </a:rPr>
              <a:t>inferior</a:t>
            </a:r>
          </a:p>
          <a:p>
            <a:pPr fontAlgn="base">
              <a:spcBef>
                <a:spcPct val="0"/>
              </a:spcBef>
              <a:spcAft>
                <a:spcPct val="0"/>
              </a:spcAft>
            </a:pPr>
            <a:r>
              <a:rPr lang="en-US" sz="1400" dirty="0">
                <a:solidFill>
                  <a:srgbClr val="000000"/>
                </a:solidFill>
                <a:latin typeface="Univers LT Std 57 Cn" charset="0"/>
                <a:cs typeface="Arial" pitchFamily="34" charset="0"/>
              </a:rPr>
              <a:t>goods</a:t>
            </a:r>
            <a:endParaRPr lang="en-US" sz="1400" dirty="0">
              <a:latin typeface="Arial" pitchFamily="34" charset="0"/>
              <a:cs typeface="Arial" pitchFamily="34" charset="0"/>
            </a:endParaRPr>
          </a:p>
        </p:txBody>
      </p:sp>
      <p:sp>
        <p:nvSpPr>
          <p:cNvPr id="27" name="Rectangle 226"/>
          <p:cNvSpPr>
            <a:spLocks noChangeArrowheads="1"/>
          </p:cNvSpPr>
          <p:nvPr/>
        </p:nvSpPr>
        <p:spPr bwMode="auto">
          <a:xfrm>
            <a:off x="6799214" y="5325197"/>
            <a:ext cx="8640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For normal</a:t>
            </a:r>
            <a:endParaRPr lang="en-US" sz="1400" dirty="0">
              <a:latin typeface="Arial" pitchFamily="34" charset="0"/>
              <a:cs typeface="Arial" pitchFamily="34" charset="0"/>
            </a:endParaRPr>
          </a:p>
        </p:txBody>
      </p:sp>
      <p:sp>
        <p:nvSpPr>
          <p:cNvPr id="28" name="Rectangle 227"/>
          <p:cNvSpPr>
            <a:spLocks noChangeArrowheads="1"/>
          </p:cNvSpPr>
          <p:nvPr/>
        </p:nvSpPr>
        <p:spPr bwMode="auto">
          <a:xfrm>
            <a:off x="6799214" y="5571669"/>
            <a:ext cx="4873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goods</a:t>
            </a:r>
            <a:endParaRPr lang="en-US" sz="1400" dirty="0">
              <a:latin typeface="Arial" pitchFamily="34" charset="0"/>
              <a:cs typeface="Arial" pitchFamily="34" charset="0"/>
            </a:endParaRPr>
          </a:p>
        </p:txBody>
      </p:sp>
      <p:sp>
        <p:nvSpPr>
          <p:cNvPr id="29" name="Rectangle 228"/>
          <p:cNvSpPr>
            <a:spLocks noChangeArrowheads="1"/>
          </p:cNvSpPr>
          <p:nvPr/>
        </p:nvSpPr>
        <p:spPr bwMode="auto">
          <a:xfrm>
            <a:off x="7851715" y="5201961"/>
            <a:ext cx="127278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For luxury items</a:t>
            </a:r>
            <a:endParaRPr lang="en-US" sz="1400" dirty="0">
              <a:latin typeface="Arial" pitchFamily="34" charset="0"/>
              <a:cs typeface="Arial" pitchFamily="34" charset="0"/>
            </a:endParaRPr>
          </a:p>
        </p:txBody>
      </p:sp>
      <p:sp>
        <p:nvSpPr>
          <p:cNvPr id="30" name="Rectangle 229"/>
          <p:cNvSpPr>
            <a:spLocks noChangeArrowheads="1"/>
          </p:cNvSpPr>
          <p:nvPr/>
        </p:nvSpPr>
        <p:spPr bwMode="auto">
          <a:xfrm>
            <a:off x="7851716" y="5448433"/>
            <a:ext cx="7870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with close</a:t>
            </a:r>
            <a:endParaRPr lang="en-US" sz="1400" dirty="0">
              <a:latin typeface="Arial" pitchFamily="34" charset="0"/>
              <a:cs typeface="Arial" pitchFamily="34" charset="0"/>
            </a:endParaRPr>
          </a:p>
        </p:txBody>
      </p:sp>
      <p:sp>
        <p:nvSpPr>
          <p:cNvPr id="31" name="Rectangle 230"/>
          <p:cNvSpPr>
            <a:spLocks noChangeArrowheads="1"/>
          </p:cNvSpPr>
          <p:nvPr/>
        </p:nvSpPr>
        <p:spPr bwMode="auto">
          <a:xfrm>
            <a:off x="7851715" y="5694905"/>
            <a:ext cx="8560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substitutes</a:t>
            </a:r>
            <a:endParaRPr lang="en-US" sz="1400" dirty="0">
              <a:latin typeface="Arial" pitchFamily="34" charset="0"/>
              <a:cs typeface="Arial" pitchFamily="34" charset="0"/>
            </a:endParaRPr>
          </a:p>
        </p:txBody>
      </p:sp>
      <p:sp>
        <p:nvSpPr>
          <p:cNvPr id="32" name="Rectangle 231"/>
          <p:cNvSpPr>
            <a:spLocks noChangeArrowheads="1"/>
          </p:cNvSpPr>
          <p:nvPr/>
        </p:nvSpPr>
        <p:spPr bwMode="auto">
          <a:xfrm>
            <a:off x="9277541" y="5201961"/>
            <a:ext cx="8544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For unique</a:t>
            </a:r>
            <a:endParaRPr lang="en-US" sz="1400" dirty="0">
              <a:latin typeface="Arial" pitchFamily="34" charset="0"/>
              <a:cs typeface="Arial" pitchFamily="34" charset="0"/>
            </a:endParaRPr>
          </a:p>
        </p:txBody>
      </p:sp>
      <p:sp>
        <p:nvSpPr>
          <p:cNvPr id="33" name="Rectangle 232"/>
          <p:cNvSpPr>
            <a:spLocks noChangeArrowheads="1"/>
          </p:cNvSpPr>
          <p:nvPr/>
        </p:nvSpPr>
        <p:spPr bwMode="auto">
          <a:xfrm>
            <a:off x="9277540" y="5448433"/>
            <a:ext cx="11637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and necessary</a:t>
            </a:r>
            <a:endParaRPr lang="en-US" sz="1400" dirty="0">
              <a:latin typeface="Arial" pitchFamily="34" charset="0"/>
              <a:cs typeface="Arial" pitchFamily="34" charset="0"/>
            </a:endParaRPr>
          </a:p>
        </p:txBody>
      </p:sp>
      <p:sp>
        <p:nvSpPr>
          <p:cNvPr id="34" name="Rectangle 233"/>
          <p:cNvSpPr>
            <a:spLocks noChangeArrowheads="1"/>
          </p:cNvSpPr>
          <p:nvPr/>
        </p:nvSpPr>
        <p:spPr bwMode="auto">
          <a:xfrm>
            <a:off x="9277540" y="5694905"/>
            <a:ext cx="4280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items</a:t>
            </a:r>
            <a:endParaRPr lang="en-US" sz="1400" dirty="0">
              <a:latin typeface="Arial" pitchFamily="34" charset="0"/>
              <a:cs typeface="Arial" pitchFamily="34" charset="0"/>
            </a:endParaRPr>
          </a:p>
        </p:txBody>
      </p:sp>
      <p:sp>
        <p:nvSpPr>
          <p:cNvPr id="235" name="Rectangle 98"/>
          <p:cNvSpPr>
            <a:spLocks noChangeArrowheads="1"/>
          </p:cNvSpPr>
          <p:nvPr/>
        </p:nvSpPr>
        <p:spPr bwMode="auto">
          <a:xfrm>
            <a:off x="5965628" y="3276600"/>
            <a:ext cx="4776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Univers LT Std 57 Cn" charset="0"/>
                <a:cs typeface="Arial" pitchFamily="34" charset="0"/>
              </a:rPr>
              <a:t>Never</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39188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a:solidFill>
                  <a:schemeClr val="tx1"/>
                </a:solidFill>
              </a:rPr>
              <a:t>Writing assignment topics can cover up to today’s class.</a:t>
            </a:r>
          </a:p>
          <a:p>
            <a:r>
              <a:rPr lang="en-US" b="0" dirty="0">
                <a:solidFill>
                  <a:schemeClr val="tx1"/>
                </a:solidFill>
              </a:rPr>
              <a:t>See writing assignment page (introductory module in Canvas) for full assignment, sample, and articles you can use for your analysis.</a:t>
            </a:r>
          </a:p>
          <a:p>
            <a:r>
              <a:rPr lang="en-US" b="0" dirty="0">
                <a:solidFill>
                  <a:schemeClr val="tx1"/>
                </a:solidFill>
              </a:rPr>
              <a:t>Summary should explain economic phenomenon you will analyze as well as relevant background info needed for analysis.</a:t>
            </a:r>
          </a:p>
          <a:p>
            <a:r>
              <a:rPr lang="en-US" b="0" dirty="0">
                <a:solidFill>
                  <a:schemeClr val="tx1"/>
                </a:solidFill>
              </a:rPr>
              <a:t>Analysis should match graph and be based on class readings and lectures.</a:t>
            </a:r>
          </a:p>
          <a:p>
            <a:r>
              <a:rPr lang="en-US" b="0" dirty="0">
                <a:solidFill>
                  <a:schemeClr val="tx1"/>
                </a:solidFill>
              </a:rPr>
              <a:t>Graph does not need numbers, but should be clearly and completely labeled.</a:t>
            </a:r>
          </a:p>
          <a:p>
            <a:r>
              <a:rPr lang="en-US" b="0" dirty="0">
                <a:solidFill>
                  <a:schemeClr val="tx1"/>
                </a:solidFill>
              </a:rPr>
              <a:t>Don’t forget to attach copy of the original article!</a:t>
            </a:r>
          </a:p>
        </p:txBody>
      </p:sp>
      <p:sp>
        <p:nvSpPr>
          <p:cNvPr id="3" name="Title 2"/>
          <p:cNvSpPr>
            <a:spLocks noGrp="1"/>
          </p:cNvSpPr>
          <p:nvPr>
            <p:ph type="title"/>
          </p:nvPr>
        </p:nvSpPr>
        <p:spPr/>
        <p:txBody>
          <a:bodyPr/>
          <a:lstStyle/>
          <a:p>
            <a:r>
              <a:rPr lang="en-US" dirty="0"/>
              <a:t>Writing Assignment</a:t>
            </a:r>
          </a:p>
        </p:txBody>
      </p:sp>
    </p:spTree>
    <p:extLst>
      <p:ext uri="{BB962C8B-B14F-4D97-AF65-F5344CB8AC3E}">
        <p14:creationId xmlns:p14="http://schemas.microsoft.com/office/powerpoint/2010/main" val="7407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03200" y="461727"/>
            <a:ext cx="11785600" cy="6015273"/>
          </a:xfrm>
        </p:spPr>
        <p:txBody>
          <a:bodyPr/>
          <a:lstStyle/>
          <a:p>
            <a:r>
              <a:rPr lang="en-US" dirty="0"/>
              <a:t>“It’s April 4th, 2020 and governments across the country and the world are telling their citizens to stay home and not to congregate in groups. Restaurants are closed, unemployment rates are skyrocketing, and toilet paper is hard to come by. </a:t>
            </a:r>
          </a:p>
          <a:p>
            <a:r>
              <a:rPr lang="en-US" dirty="0"/>
              <a:t>	Toilet paper? Shortages in medical equipment makes some sense: During a pandemic, demand for medical supplies skyrockets and can easily outpace supply. But people aren’t going to the bathroom more just because they have to stay home. So why are stores and consumers around the country faced with toilet paper shortages?</a:t>
            </a:r>
          </a:p>
          <a:p>
            <a:r>
              <a:rPr lang="en-US" dirty="0"/>
              <a:t>	What about the food industry? People (or maybe just me) are just now starting to notice the empty shelves where flour usually goes. And, if you look a little closer, you’ll see that the area that normally houses yeast is probably empty too.”</a:t>
            </a:r>
          </a:p>
          <a:p>
            <a:endParaRPr lang="en-US" dirty="0"/>
          </a:p>
        </p:txBody>
      </p:sp>
      <p:pic>
        <p:nvPicPr>
          <p:cNvPr id="5" name="Picture 4"/>
          <p:cNvPicPr>
            <a:picLocks noChangeAspect="1"/>
          </p:cNvPicPr>
          <p:nvPr/>
        </p:nvPicPr>
        <p:blipFill rotWithShape="1">
          <a:blip r:embed="rId2"/>
          <a:srcRect t="15664" b="13590"/>
          <a:stretch/>
        </p:blipFill>
        <p:spPr>
          <a:xfrm>
            <a:off x="8419723" y="3763582"/>
            <a:ext cx="2929069" cy="2474256"/>
          </a:xfrm>
          <a:prstGeom prst="rect">
            <a:avLst/>
          </a:prstGeom>
        </p:spPr>
      </p:pic>
      <p:sp>
        <p:nvSpPr>
          <p:cNvPr id="6" name="TextBox 5"/>
          <p:cNvSpPr txBox="1"/>
          <p:nvPr/>
        </p:nvSpPr>
        <p:spPr>
          <a:xfrm>
            <a:off x="470780" y="4418091"/>
            <a:ext cx="7523430" cy="923330"/>
          </a:xfrm>
          <a:prstGeom prst="rect">
            <a:avLst/>
          </a:prstGeom>
          <a:noFill/>
        </p:spPr>
        <p:txBody>
          <a:bodyPr wrap="square" rtlCol="0">
            <a:spAutoFit/>
          </a:bodyPr>
          <a:lstStyle/>
          <a:p>
            <a:r>
              <a:rPr lang="en-US" dirty="0"/>
              <a:t>From Bakeonomics350 blog: https://www.bakeonomics350.com/single-post/covid-19-flour-yeast-and-milk-elasticity-of-supply</a:t>
            </a:r>
          </a:p>
          <a:p>
            <a:endParaRPr lang="en-US" dirty="0"/>
          </a:p>
        </p:txBody>
      </p:sp>
    </p:spTree>
    <p:extLst>
      <p:ext uri="{BB962C8B-B14F-4D97-AF65-F5344CB8AC3E}">
        <p14:creationId xmlns:p14="http://schemas.microsoft.com/office/powerpoint/2010/main" val="401333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Which picture do you think would best show the situation in the retail market for yeast, as described in the blog, and leading to a shortage of yeast on store shelves?</a:t>
            </a:r>
          </a:p>
          <a:p>
            <a:endParaRPr lang="en-US" dirty="0"/>
          </a:p>
        </p:txBody>
      </p:sp>
      <p:grpSp>
        <p:nvGrpSpPr>
          <p:cNvPr id="24" name="Group 23"/>
          <p:cNvGrpSpPr/>
          <p:nvPr/>
        </p:nvGrpSpPr>
        <p:grpSpPr>
          <a:xfrm>
            <a:off x="484956" y="1978248"/>
            <a:ext cx="2473475" cy="2765682"/>
            <a:chOff x="496062" y="1946496"/>
            <a:chExt cx="2473475" cy="2765682"/>
          </a:xfrm>
        </p:grpSpPr>
        <p:grpSp>
          <p:nvGrpSpPr>
            <p:cNvPr id="4" name="Group 3"/>
            <p:cNvGrpSpPr/>
            <p:nvPr/>
          </p:nvGrpSpPr>
          <p:grpSpPr>
            <a:xfrm>
              <a:off x="496062" y="1946496"/>
              <a:ext cx="2473475" cy="2765682"/>
              <a:chOff x="586596" y="1857555"/>
              <a:chExt cx="3804249" cy="3506472"/>
            </a:xfrm>
          </p:grpSpPr>
          <p:cxnSp>
            <p:nvCxnSpPr>
              <p:cNvPr id="5" name="Straight Arrow Connector 4"/>
              <p:cNvCxnSpPr/>
              <p:nvPr/>
            </p:nvCxnSpPr>
            <p:spPr bwMode="auto">
              <a:xfrm flipV="1">
                <a:off x="1075426" y="1897812"/>
                <a:ext cx="0" cy="2978988"/>
              </a:xfrm>
              <a:prstGeom prst="straightConnector1">
                <a:avLst/>
              </a:prstGeom>
              <a:noFill/>
              <a:ln w="19050" cap="flat" cmpd="sng" algn="ctr">
                <a:solidFill>
                  <a:schemeClr val="tx1"/>
                </a:solidFill>
                <a:prstDash val="solid"/>
                <a:round/>
                <a:headEnd type="none" w="med" len="med"/>
                <a:tailEnd type="triangle"/>
              </a:ln>
              <a:effectLst/>
            </p:spPr>
          </p:cxnSp>
          <p:cxnSp>
            <p:nvCxnSpPr>
              <p:cNvPr id="6" name="Straight Arrow Connector 5"/>
              <p:cNvCxnSpPr/>
              <p:nvPr/>
            </p:nvCxnSpPr>
            <p:spPr bwMode="auto">
              <a:xfrm flipV="1">
                <a:off x="1075426" y="4856672"/>
                <a:ext cx="2935857" cy="20128"/>
              </a:xfrm>
              <a:prstGeom prst="straightConnector1">
                <a:avLst/>
              </a:prstGeom>
              <a:noFill/>
              <a:ln w="19050" cap="flat" cmpd="sng" algn="ctr">
                <a:solidFill>
                  <a:schemeClr val="tx1"/>
                </a:solidFill>
                <a:prstDash val="solid"/>
                <a:round/>
                <a:headEnd type="none" w="med" len="med"/>
                <a:tailEnd type="triangle"/>
              </a:ln>
              <a:effectLst/>
            </p:spPr>
          </p:cxnSp>
          <p:cxnSp>
            <p:nvCxnSpPr>
              <p:cNvPr id="7" name="Straight Connector 6"/>
              <p:cNvCxnSpPr/>
              <p:nvPr/>
            </p:nvCxnSpPr>
            <p:spPr bwMode="auto">
              <a:xfrm>
                <a:off x="1265208" y="2409645"/>
                <a:ext cx="1742535" cy="2191110"/>
              </a:xfrm>
              <a:prstGeom prst="line">
                <a:avLst/>
              </a:prstGeom>
              <a:noFill/>
              <a:ln w="9525" cap="flat" cmpd="sng" algn="ctr">
                <a:solidFill>
                  <a:schemeClr val="tx1"/>
                </a:solidFill>
                <a:prstDash val="solid"/>
                <a:round/>
                <a:headEnd type="none" w="med" len="med"/>
                <a:tailEnd type="none" w="med" len="med"/>
              </a:ln>
              <a:effectLst/>
            </p:spPr>
          </p:cxnSp>
          <p:sp>
            <p:nvSpPr>
              <p:cNvPr id="8" name="TextBox 7"/>
              <p:cNvSpPr txBox="1"/>
              <p:nvPr/>
            </p:nvSpPr>
            <p:spPr>
              <a:xfrm>
                <a:off x="586596" y="1857555"/>
                <a:ext cx="379562" cy="369332"/>
              </a:xfrm>
              <a:prstGeom prst="rect">
                <a:avLst/>
              </a:prstGeom>
              <a:noFill/>
            </p:spPr>
            <p:txBody>
              <a:bodyPr wrap="square" rtlCol="0">
                <a:spAutoFit/>
              </a:bodyPr>
              <a:lstStyle/>
              <a:p>
                <a:r>
                  <a:rPr lang="en-US" dirty="0"/>
                  <a:t>P</a:t>
                </a:r>
              </a:p>
            </p:txBody>
          </p:sp>
          <p:sp>
            <p:nvSpPr>
              <p:cNvPr id="9" name="TextBox 8"/>
              <p:cNvSpPr txBox="1"/>
              <p:nvPr/>
            </p:nvSpPr>
            <p:spPr>
              <a:xfrm>
                <a:off x="4011283" y="4994695"/>
                <a:ext cx="379562" cy="369332"/>
              </a:xfrm>
              <a:prstGeom prst="rect">
                <a:avLst/>
              </a:prstGeom>
              <a:noFill/>
            </p:spPr>
            <p:txBody>
              <a:bodyPr wrap="square" rtlCol="0">
                <a:spAutoFit/>
              </a:bodyPr>
              <a:lstStyle/>
              <a:p>
                <a:r>
                  <a:rPr lang="en-US" dirty="0"/>
                  <a:t>Q</a:t>
                </a:r>
              </a:p>
            </p:txBody>
          </p:sp>
        </p:grpSp>
        <p:cxnSp>
          <p:nvCxnSpPr>
            <p:cNvPr id="11" name="Straight Connector 10"/>
            <p:cNvCxnSpPr/>
            <p:nvPr/>
          </p:nvCxnSpPr>
          <p:spPr bwMode="auto">
            <a:xfrm flipV="1">
              <a:off x="922813" y="2955130"/>
              <a:ext cx="1652102" cy="608850"/>
            </a:xfrm>
            <a:prstGeom prst="line">
              <a:avLst/>
            </a:prstGeom>
            <a:no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813893" y="2670772"/>
              <a:ext cx="1061929" cy="1602275"/>
            </a:xfrm>
            <a:prstGeom prst="line">
              <a:avLst/>
            </a:prstGeom>
            <a:noFill/>
            <a:ln w="9525" cap="flat" cmpd="sng" algn="ctr">
              <a:solidFill>
                <a:schemeClr val="tx1"/>
              </a:solidFill>
              <a:prstDash val="solid"/>
              <a:round/>
              <a:headEnd type="none" w="med" len="med"/>
              <a:tailEnd type="none" w="med" len="med"/>
            </a:ln>
            <a:effectLst/>
          </p:spPr>
        </p:cxnSp>
        <p:sp>
          <p:nvSpPr>
            <p:cNvPr id="17" name="TextBox 16"/>
            <p:cNvSpPr txBox="1"/>
            <p:nvPr/>
          </p:nvSpPr>
          <p:spPr>
            <a:xfrm>
              <a:off x="2438883" y="2962673"/>
              <a:ext cx="395457" cy="307777"/>
            </a:xfrm>
            <a:prstGeom prst="rect">
              <a:avLst/>
            </a:prstGeom>
            <a:noFill/>
          </p:spPr>
          <p:txBody>
            <a:bodyPr wrap="square" rtlCol="0">
              <a:spAutoFit/>
            </a:bodyPr>
            <a:lstStyle/>
            <a:p>
              <a:r>
                <a:rPr lang="en-US" sz="1400" dirty="0"/>
                <a:t>S</a:t>
              </a:r>
            </a:p>
          </p:txBody>
        </p:sp>
        <p:sp>
          <p:nvSpPr>
            <p:cNvPr id="18" name="TextBox 17"/>
            <p:cNvSpPr txBox="1"/>
            <p:nvPr/>
          </p:nvSpPr>
          <p:spPr>
            <a:xfrm>
              <a:off x="1369567" y="3911245"/>
              <a:ext cx="491781" cy="307777"/>
            </a:xfrm>
            <a:prstGeom prst="rect">
              <a:avLst/>
            </a:prstGeom>
            <a:noFill/>
          </p:spPr>
          <p:txBody>
            <a:bodyPr wrap="square" rtlCol="0">
              <a:spAutoFit/>
            </a:bodyPr>
            <a:lstStyle/>
            <a:p>
              <a:r>
                <a:rPr lang="en-US" sz="1400" dirty="0" err="1"/>
                <a:t>D</a:t>
              </a:r>
              <a:r>
                <a:rPr lang="en-US" sz="1400" baseline="-25000" dirty="0" err="1"/>
                <a:t>old</a:t>
              </a:r>
              <a:endParaRPr lang="en-US" sz="1400" baseline="-25000" dirty="0"/>
            </a:p>
          </p:txBody>
        </p:sp>
        <p:sp>
          <p:nvSpPr>
            <p:cNvPr id="19" name="TextBox 18"/>
            <p:cNvSpPr txBox="1"/>
            <p:nvPr/>
          </p:nvSpPr>
          <p:spPr>
            <a:xfrm>
              <a:off x="1930727" y="3729937"/>
              <a:ext cx="631834" cy="307777"/>
            </a:xfrm>
            <a:prstGeom prst="rect">
              <a:avLst/>
            </a:prstGeom>
            <a:noFill/>
          </p:spPr>
          <p:txBody>
            <a:bodyPr wrap="square" rtlCol="0">
              <a:spAutoFit/>
            </a:bodyPr>
            <a:lstStyle/>
            <a:p>
              <a:r>
                <a:rPr lang="en-US" sz="1400" dirty="0" err="1"/>
                <a:t>D</a:t>
              </a:r>
              <a:r>
                <a:rPr lang="en-US" sz="1400" baseline="-25000" dirty="0" err="1"/>
                <a:t>new</a:t>
              </a:r>
              <a:endParaRPr lang="en-US" sz="1400" baseline="-25000" dirty="0"/>
            </a:p>
          </p:txBody>
        </p:sp>
        <p:cxnSp>
          <p:nvCxnSpPr>
            <p:cNvPr id="21" name="Straight Arrow Connector 20"/>
            <p:cNvCxnSpPr/>
            <p:nvPr/>
          </p:nvCxnSpPr>
          <p:spPr bwMode="auto">
            <a:xfrm flipV="1">
              <a:off x="1503774" y="3729937"/>
              <a:ext cx="333436" cy="1"/>
            </a:xfrm>
            <a:prstGeom prst="straightConnector1">
              <a:avLst/>
            </a:prstGeom>
            <a:noFill/>
            <a:ln w="9525" cap="flat" cmpd="sng" algn="ctr">
              <a:solidFill>
                <a:schemeClr val="tx1"/>
              </a:solidFill>
              <a:prstDash val="solid"/>
              <a:round/>
              <a:headEnd type="none" w="med" len="med"/>
              <a:tailEnd type="triangle"/>
            </a:ln>
            <a:effectLst/>
          </p:spPr>
        </p:cxnSp>
      </p:grpSp>
      <p:grpSp>
        <p:nvGrpSpPr>
          <p:cNvPr id="25" name="Group 24"/>
          <p:cNvGrpSpPr/>
          <p:nvPr/>
        </p:nvGrpSpPr>
        <p:grpSpPr>
          <a:xfrm>
            <a:off x="4538436" y="2010000"/>
            <a:ext cx="2473475" cy="2765682"/>
            <a:chOff x="496062" y="1946496"/>
            <a:chExt cx="2473475" cy="2765682"/>
          </a:xfrm>
        </p:grpSpPr>
        <p:grpSp>
          <p:nvGrpSpPr>
            <p:cNvPr id="26" name="Group 25"/>
            <p:cNvGrpSpPr/>
            <p:nvPr/>
          </p:nvGrpSpPr>
          <p:grpSpPr>
            <a:xfrm>
              <a:off x="496062" y="1946496"/>
              <a:ext cx="2473475" cy="2765682"/>
              <a:chOff x="586596" y="1857555"/>
              <a:chExt cx="3804249" cy="3506472"/>
            </a:xfrm>
          </p:grpSpPr>
          <p:cxnSp>
            <p:nvCxnSpPr>
              <p:cNvPr id="33" name="Straight Arrow Connector 32"/>
              <p:cNvCxnSpPr/>
              <p:nvPr/>
            </p:nvCxnSpPr>
            <p:spPr bwMode="auto">
              <a:xfrm flipV="1">
                <a:off x="1075426" y="1897812"/>
                <a:ext cx="0" cy="2978988"/>
              </a:xfrm>
              <a:prstGeom prst="straightConnector1">
                <a:avLst/>
              </a:prstGeom>
              <a:noFill/>
              <a:ln w="19050" cap="flat" cmpd="sng" algn="ctr">
                <a:solidFill>
                  <a:schemeClr val="tx1"/>
                </a:solidFill>
                <a:prstDash val="solid"/>
                <a:round/>
                <a:headEnd type="none" w="med" len="med"/>
                <a:tailEnd type="triangle"/>
              </a:ln>
              <a:effectLst/>
            </p:spPr>
          </p:cxnSp>
          <p:cxnSp>
            <p:nvCxnSpPr>
              <p:cNvPr id="34" name="Straight Arrow Connector 33"/>
              <p:cNvCxnSpPr/>
              <p:nvPr/>
            </p:nvCxnSpPr>
            <p:spPr bwMode="auto">
              <a:xfrm flipV="1">
                <a:off x="1075426" y="4856672"/>
                <a:ext cx="2935857" cy="20128"/>
              </a:xfrm>
              <a:prstGeom prst="straightConnector1">
                <a:avLst/>
              </a:prstGeom>
              <a:noFill/>
              <a:ln w="19050" cap="flat" cmpd="sng" algn="ctr">
                <a:solidFill>
                  <a:schemeClr val="tx1"/>
                </a:solidFill>
                <a:prstDash val="solid"/>
                <a:round/>
                <a:headEnd type="none" w="med" len="med"/>
                <a:tailEnd type="triangle"/>
              </a:ln>
              <a:effectLst/>
            </p:spPr>
          </p:cxnSp>
          <p:cxnSp>
            <p:nvCxnSpPr>
              <p:cNvPr id="35" name="Straight Connector 34"/>
              <p:cNvCxnSpPr/>
              <p:nvPr/>
            </p:nvCxnSpPr>
            <p:spPr bwMode="auto">
              <a:xfrm>
                <a:off x="1265208" y="2409645"/>
                <a:ext cx="1742535" cy="2191110"/>
              </a:xfrm>
              <a:prstGeom prst="line">
                <a:avLst/>
              </a:prstGeom>
              <a:noFill/>
              <a:ln w="9525" cap="flat" cmpd="sng" algn="ctr">
                <a:solidFill>
                  <a:schemeClr val="tx1"/>
                </a:solidFill>
                <a:prstDash val="solid"/>
                <a:round/>
                <a:headEnd type="none" w="med" len="med"/>
                <a:tailEnd type="none" w="med" len="med"/>
              </a:ln>
              <a:effectLst/>
            </p:spPr>
          </p:cxnSp>
          <p:sp>
            <p:nvSpPr>
              <p:cNvPr id="36" name="TextBox 35"/>
              <p:cNvSpPr txBox="1"/>
              <p:nvPr/>
            </p:nvSpPr>
            <p:spPr>
              <a:xfrm>
                <a:off x="586596" y="1857555"/>
                <a:ext cx="379562" cy="369332"/>
              </a:xfrm>
              <a:prstGeom prst="rect">
                <a:avLst/>
              </a:prstGeom>
              <a:noFill/>
            </p:spPr>
            <p:txBody>
              <a:bodyPr wrap="square" rtlCol="0">
                <a:spAutoFit/>
              </a:bodyPr>
              <a:lstStyle/>
              <a:p>
                <a:r>
                  <a:rPr lang="en-US" dirty="0"/>
                  <a:t>P</a:t>
                </a:r>
              </a:p>
            </p:txBody>
          </p:sp>
          <p:sp>
            <p:nvSpPr>
              <p:cNvPr id="37" name="TextBox 36"/>
              <p:cNvSpPr txBox="1"/>
              <p:nvPr/>
            </p:nvSpPr>
            <p:spPr>
              <a:xfrm>
                <a:off x="4011283" y="4994695"/>
                <a:ext cx="379562" cy="369332"/>
              </a:xfrm>
              <a:prstGeom prst="rect">
                <a:avLst/>
              </a:prstGeom>
              <a:noFill/>
            </p:spPr>
            <p:txBody>
              <a:bodyPr wrap="square" rtlCol="0">
                <a:spAutoFit/>
              </a:bodyPr>
              <a:lstStyle/>
              <a:p>
                <a:r>
                  <a:rPr lang="en-US" dirty="0"/>
                  <a:t>Q</a:t>
                </a:r>
              </a:p>
            </p:txBody>
          </p:sp>
        </p:grpSp>
        <p:cxnSp>
          <p:nvCxnSpPr>
            <p:cNvPr id="27" name="Straight Connector 26"/>
            <p:cNvCxnSpPr/>
            <p:nvPr/>
          </p:nvCxnSpPr>
          <p:spPr bwMode="auto">
            <a:xfrm flipV="1">
              <a:off x="1256840" y="2138195"/>
              <a:ext cx="345357" cy="2010924"/>
            </a:xfrm>
            <a:prstGeom prst="line">
              <a:avLst/>
            </a:prstGeom>
            <a:no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813893" y="2670772"/>
              <a:ext cx="1061929" cy="1602275"/>
            </a:xfrm>
            <a:prstGeom prst="line">
              <a:avLst/>
            </a:prstGeom>
            <a:no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1650549" y="2001729"/>
              <a:ext cx="395457" cy="307777"/>
            </a:xfrm>
            <a:prstGeom prst="rect">
              <a:avLst/>
            </a:prstGeom>
            <a:noFill/>
          </p:spPr>
          <p:txBody>
            <a:bodyPr wrap="square" rtlCol="0">
              <a:spAutoFit/>
            </a:bodyPr>
            <a:lstStyle/>
            <a:p>
              <a:r>
                <a:rPr lang="en-US" sz="1400" dirty="0"/>
                <a:t>S</a:t>
              </a:r>
            </a:p>
          </p:txBody>
        </p:sp>
        <p:sp>
          <p:nvSpPr>
            <p:cNvPr id="30" name="TextBox 29"/>
            <p:cNvSpPr txBox="1"/>
            <p:nvPr/>
          </p:nvSpPr>
          <p:spPr>
            <a:xfrm>
              <a:off x="1369567" y="3911245"/>
              <a:ext cx="491781" cy="307777"/>
            </a:xfrm>
            <a:prstGeom prst="rect">
              <a:avLst/>
            </a:prstGeom>
            <a:noFill/>
          </p:spPr>
          <p:txBody>
            <a:bodyPr wrap="square" rtlCol="0">
              <a:spAutoFit/>
            </a:bodyPr>
            <a:lstStyle/>
            <a:p>
              <a:r>
                <a:rPr lang="en-US" sz="1400" dirty="0" err="1"/>
                <a:t>D</a:t>
              </a:r>
              <a:r>
                <a:rPr lang="en-US" sz="1400" baseline="-25000" dirty="0" err="1"/>
                <a:t>old</a:t>
              </a:r>
              <a:endParaRPr lang="en-US" sz="1400" baseline="-25000" dirty="0"/>
            </a:p>
          </p:txBody>
        </p:sp>
        <p:sp>
          <p:nvSpPr>
            <p:cNvPr id="31" name="TextBox 30"/>
            <p:cNvSpPr txBox="1"/>
            <p:nvPr/>
          </p:nvSpPr>
          <p:spPr>
            <a:xfrm>
              <a:off x="1930727" y="3729937"/>
              <a:ext cx="631834" cy="307777"/>
            </a:xfrm>
            <a:prstGeom prst="rect">
              <a:avLst/>
            </a:prstGeom>
            <a:noFill/>
          </p:spPr>
          <p:txBody>
            <a:bodyPr wrap="square" rtlCol="0">
              <a:spAutoFit/>
            </a:bodyPr>
            <a:lstStyle/>
            <a:p>
              <a:r>
                <a:rPr lang="en-US" sz="1400" dirty="0" err="1"/>
                <a:t>D</a:t>
              </a:r>
              <a:r>
                <a:rPr lang="en-US" sz="1400" baseline="-25000" dirty="0" err="1"/>
                <a:t>new</a:t>
              </a:r>
              <a:endParaRPr lang="en-US" sz="1400" baseline="-25000" dirty="0"/>
            </a:p>
          </p:txBody>
        </p:sp>
        <p:cxnSp>
          <p:nvCxnSpPr>
            <p:cNvPr id="32" name="Straight Arrow Connector 31"/>
            <p:cNvCxnSpPr/>
            <p:nvPr/>
          </p:nvCxnSpPr>
          <p:spPr bwMode="auto">
            <a:xfrm flipV="1">
              <a:off x="1503774" y="3729937"/>
              <a:ext cx="333436" cy="1"/>
            </a:xfrm>
            <a:prstGeom prst="straightConnector1">
              <a:avLst/>
            </a:prstGeom>
            <a:noFill/>
            <a:ln w="9525" cap="flat" cmpd="sng" algn="ctr">
              <a:solidFill>
                <a:schemeClr val="tx1"/>
              </a:solidFill>
              <a:prstDash val="solid"/>
              <a:round/>
              <a:headEnd type="none" w="med" len="med"/>
              <a:tailEnd type="triangle"/>
            </a:ln>
            <a:effectLst/>
          </p:spPr>
        </p:cxnSp>
      </p:grpSp>
      <p:grpSp>
        <p:nvGrpSpPr>
          <p:cNvPr id="38" name="Group 37"/>
          <p:cNvGrpSpPr/>
          <p:nvPr/>
        </p:nvGrpSpPr>
        <p:grpSpPr>
          <a:xfrm>
            <a:off x="8986704" y="1969447"/>
            <a:ext cx="2473475" cy="2774483"/>
            <a:chOff x="496062" y="1937695"/>
            <a:chExt cx="2473475" cy="2774483"/>
          </a:xfrm>
        </p:grpSpPr>
        <p:grpSp>
          <p:nvGrpSpPr>
            <p:cNvPr id="39" name="Group 38"/>
            <p:cNvGrpSpPr/>
            <p:nvPr/>
          </p:nvGrpSpPr>
          <p:grpSpPr>
            <a:xfrm>
              <a:off x="496062" y="1946496"/>
              <a:ext cx="2473475" cy="2765682"/>
              <a:chOff x="586596" y="1857555"/>
              <a:chExt cx="3804249" cy="3506472"/>
            </a:xfrm>
          </p:grpSpPr>
          <p:cxnSp>
            <p:nvCxnSpPr>
              <p:cNvPr id="46" name="Straight Arrow Connector 45"/>
              <p:cNvCxnSpPr/>
              <p:nvPr/>
            </p:nvCxnSpPr>
            <p:spPr bwMode="auto">
              <a:xfrm flipV="1">
                <a:off x="1075426" y="1897812"/>
                <a:ext cx="0" cy="2978988"/>
              </a:xfrm>
              <a:prstGeom prst="straightConnector1">
                <a:avLst/>
              </a:prstGeom>
              <a:noFill/>
              <a:ln w="19050" cap="flat" cmpd="sng" algn="ctr">
                <a:solidFill>
                  <a:schemeClr val="tx1"/>
                </a:solidFill>
                <a:prstDash val="solid"/>
                <a:round/>
                <a:headEnd type="none" w="med" len="med"/>
                <a:tailEnd type="triangle"/>
              </a:ln>
              <a:effectLst/>
            </p:spPr>
          </p:cxnSp>
          <p:cxnSp>
            <p:nvCxnSpPr>
              <p:cNvPr id="47" name="Straight Arrow Connector 46"/>
              <p:cNvCxnSpPr/>
              <p:nvPr/>
            </p:nvCxnSpPr>
            <p:spPr bwMode="auto">
              <a:xfrm flipV="1">
                <a:off x="1075426" y="4856672"/>
                <a:ext cx="2935857" cy="20128"/>
              </a:xfrm>
              <a:prstGeom prst="straightConnector1">
                <a:avLst/>
              </a:prstGeom>
              <a:noFill/>
              <a:ln w="19050" cap="flat" cmpd="sng" algn="ctr">
                <a:solidFill>
                  <a:schemeClr val="tx1"/>
                </a:solidFill>
                <a:prstDash val="solid"/>
                <a:round/>
                <a:headEnd type="none" w="med" len="med"/>
                <a:tailEnd type="triangle"/>
              </a:ln>
              <a:effectLst/>
            </p:spPr>
          </p:cxnSp>
          <p:sp>
            <p:nvSpPr>
              <p:cNvPr id="49" name="TextBox 48"/>
              <p:cNvSpPr txBox="1"/>
              <p:nvPr/>
            </p:nvSpPr>
            <p:spPr>
              <a:xfrm>
                <a:off x="586596" y="1857555"/>
                <a:ext cx="379562" cy="369332"/>
              </a:xfrm>
              <a:prstGeom prst="rect">
                <a:avLst/>
              </a:prstGeom>
              <a:noFill/>
            </p:spPr>
            <p:txBody>
              <a:bodyPr wrap="square" rtlCol="0">
                <a:spAutoFit/>
              </a:bodyPr>
              <a:lstStyle/>
              <a:p>
                <a:r>
                  <a:rPr lang="en-US" dirty="0"/>
                  <a:t>P</a:t>
                </a:r>
              </a:p>
            </p:txBody>
          </p:sp>
          <p:sp>
            <p:nvSpPr>
              <p:cNvPr id="50" name="TextBox 49"/>
              <p:cNvSpPr txBox="1"/>
              <p:nvPr/>
            </p:nvSpPr>
            <p:spPr>
              <a:xfrm>
                <a:off x="4011283" y="4994695"/>
                <a:ext cx="379562" cy="369332"/>
              </a:xfrm>
              <a:prstGeom prst="rect">
                <a:avLst/>
              </a:prstGeom>
              <a:noFill/>
            </p:spPr>
            <p:txBody>
              <a:bodyPr wrap="square" rtlCol="0">
                <a:spAutoFit/>
              </a:bodyPr>
              <a:lstStyle/>
              <a:p>
                <a:r>
                  <a:rPr lang="en-US" dirty="0"/>
                  <a:t>Q</a:t>
                </a:r>
              </a:p>
            </p:txBody>
          </p:sp>
        </p:grpSp>
        <p:cxnSp>
          <p:nvCxnSpPr>
            <p:cNvPr id="40" name="Straight Connector 39"/>
            <p:cNvCxnSpPr/>
            <p:nvPr/>
          </p:nvCxnSpPr>
          <p:spPr bwMode="auto">
            <a:xfrm flipV="1">
              <a:off x="1035710" y="2138194"/>
              <a:ext cx="566487" cy="1873269"/>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813893" y="2670772"/>
              <a:ext cx="1061929" cy="1602275"/>
            </a:xfrm>
            <a:prstGeom prst="line">
              <a:avLst/>
            </a:prstGeom>
            <a:noFill/>
            <a:ln w="9525" cap="flat" cmpd="sng" algn="ctr">
              <a:solidFill>
                <a:schemeClr val="tx1"/>
              </a:solidFill>
              <a:prstDash val="solid"/>
              <a:round/>
              <a:headEnd type="none" w="med" len="med"/>
              <a:tailEnd type="none" w="med" len="med"/>
            </a:ln>
            <a:effectLst/>
          </p:spPr>
        </p:cxnSp>
        <p:sp>
          <p:nvSpPr>
            <p:cNvPr id="42" name="TextBox 41"/>
            <p:cNvSpPr txBox="1"/>
            <p:nvPr/>
          </p:nvSpPr>
          <p:spPr>
            <a:xfrm>
              <a:off x="1578214" y="1937695"/>
              <a:ext cx="535464" cy="307777"/>
            </a:xfrm>
            <a:prstGeom prst="rect">
              <a:avLst/>
            </a:prstGeom>
            <a:noFill/>
          </p:spPr>
          <p:txBody>
            <a:bodyPr wrap="square" rtlCol="0">
              <a:spAutoFit/>
            </a:bodyPr>
            <a:lstStyle/>
            <a:p>
              <a:r>
                <a:rPr lang="en-US" sz="1400" dirty="0"/>
                <a:t>S</a:t>
              </a:r>
              <a:r>
                <a:rPr lang="en-US" sz="1400" baseline="-25000" dirty="0"/>
                <a:t>old</a:t>
              </a:r>
            </a:p>
          </p:txBody>
        </p:sp>
        <p:sp>
          <p:nvSpPr>
            <p:cNvPr id="43" name="TextBox 42"/>
            <p:cNvSpPr txBox="1"/>
            <p:nvPr/>
          </p:nvSpPr>
          <p:spPr>
            <a:xfrm>
              <a:off x="1735722" y="3829149"/>
              <a:ext cx="491781" cy="307777"/>
            </a:xfrm>
            <a:prstGeom prst="rect">
              <a:avLst/>
            </a:prstGeom>
            <a:noFill/>
          </p:spPr>
          <p:txBody>
            <a:bodyPr wrap="square" rtlCol="0">
              <a:spAutoFit/>
            </a:bodyPr>
            <a:lstStyle/>
            <a:p>
              <a:r>
                <a:rPr lang="en-US" sz="1400" dirty="0"/>
                <a:t>D</a:t>
              </a:r>
              <a:endParaRPr lang="en-US" sz="1400" baseline="-25000" dirty="0"/>
            </a:p>
          </p:txBody>
        </p:sp>
        <p:sp>
          <p:nvSpPr>
            <p:cNvPr id="44" name="TextBox 43"/>
            <p:cNvSpPr txBox="1"/>
            <p:nvPr/>
          </p:nvSpPr>
          <p:spPr>
            <a:xfrm>
              <a:off x="1847860" y="2263935"/>
              <a:ext cx="631834" cy="307777"/>
            </a:xfrm>
            <a:prstGeom prst="rect">
              <a:avLst/>
            </a:prstGeom>
            <a:noFill/>
          </p:spPr>
          <p:txBody>
            <a:bodyPr wrap="square" rtlCol="0">
              <a:spAutoFit/>
            </a:bodyPr>
            <a:lstStyle/>
            <a:p>
              <a:r>
                <a:rPr lang="en-US" sz="1400" dirty="0" err="1"/>
                <a:t>S</a:t>
              </a:r>
              <a:r>
                <a:rPr lang="en-US" sz="1400" baseline="-25000" dirty="0" err="1"/>
                <a:t>new</a:t>
              </a:r>
              <a:endParaRPr lang="en-US" sz="1400" baseline="-25000" dirty="0"/>
            </a:p>
          </p:txBody>
        </p:sp>
        <p:cxnSp>
          <p:nvCxnSpPr>
            <p:cNvPr id="45" name="Straight Arrow Connector 44"/>
            <p:cNvCxnSpPr/>
            <p:nvPr/>
          </p:nvCxnSpPr>
          <p:spPr bwMode="auto">
            <a:xfrm flipV="1">
              <a:off x="1437691" y="2710644"/>
              <a:ext cx="333436" cy="1"/>
            </a:xfrm>
            <a:prstGeom prst="straightConnector1">
              <a:avLst/>
            </a:prstGeom>
            <a:noFill/>
            <a:ln w="9525" cap="flat" cmpd="sng" algn="ctr">
              <a:solidFill>
                <a:schemeClr val="tx1"/>
              </a:solidFill>
              <a:prstDash val="solid"/>
              <a:round/>
              <a:headEnd type="none" w="med" len="med"/>
              <a:tailEnd type="triangle"/>
            </a:ln>
            <a:effectLst/>
          </p:spPr>
        </p:cxnSp>
      </p:grpSp>
      <p:sp>
        <p:nvSpPr>
          <p:cNvPr id="51" name="TextBox 50"/>
          <p:cNvSpPr txBox="1"/>
          <p:nvPr/>
        </p:nvSpPr>
        <p:spPr>
          <a:xfrm>
            <a:off x="933372" y="4627991"/>
            <a:ext cx="1785463" cy="369332"/>
          </a:xfrm>
          <a:prstGeom prst="rect">
            <a:avLst/>
          </a:prstGeom>
          <a:noFill/>
        </p:spPr>
        <p:txBody>
          <a:bodyPr wrap="square" rtlCol="0">
            <a:spAutoFit/>
          </a:bodyPr>
          <a:lstStyle/>
          <a:p>
            <a:r>
              <a:rPr lang="en-US" dirty="0"/>
              <a:t>Graph A</a:t>
            </a:r>
          </a:p>
        </p:txBody>
      </p:sp>
      <p:sp>
        <p:nvSpPr>
          <p:cNvPr id="53" name="TextBox 52"/>
          <p:cNvSpPr txBox="1"/>
          <p:nvPr/>
        </p:nvSpPr>
        <p:spPr>
          <a:xfrm>
            <a:off x="9690504" y="4646592"/>
            <a:ext cx="1785463" cy="369332"/>
          </a:xfrm>
          <a:prstGeom prst="rect">
            <a:avLst/>
          </a:prstGeom>
          <a:noFill/>
        </p:spPr>
        <p:txBody>
          <a:bodyPr wrap="square" rtlCol="0">
            <a:spAutoFit/>
          </a:bodyPr>
          <a:lstStyle/>
          <a:p>
            <a:r>
              <a:rPr lang="en-US" dirty="0"/>
              <a:t>Graph C</a:t>
            </a:r>
          </a:p>
        </p:txBody>
      </p:sp>
      <p:sp>
        <p:nvSpPr>
          <p:cNvPr id="54" name="TextBox 53"/>
          <p:cNvSpPr txBox="1"/>
          <p:nvPr/>
        </p:nvSpPr>
        <p:spPr>
          <a:xfrm>
            <a:off x="5088298" y="4645767"/>
            <a:ext cx="1785463" cy="369332"/>
          </a:xfrm>
          <a:prstGeom prst="rect">
            <a:avLst/>
          </a:prstGeom>
          <a:noFill/>
        </p:spPr>
        <p:txBody>
          <a:bodyPr wrap="square" rtlCol="0">
            <a:spAutoFit/>
          </a:bodyPr>
          <a:lstStyle/>
          <a:p>
            <a:r>
              <a:rPr lang="en-US" dirty="0"/>
              <a:t>Graph B</a:t>
            </a:r>
          </a:p>
        </p:txBody>
      </p:sp>
      <p:cxnSp>
        <p:nvCxnSpPr>
          <p:cNvPr id="57" name="Straight Connector 56"/>
          <p:cNvCxnSpPr/>
          <p:nvPr/>
        </p:nvCxnSpPr>
        <p:spPr bwMode="auto">
          <a:xfrm flipV="1">
            <a:off x="9808396" y="2341170"/>
            <a:ext cx="566487" cy="1873269"/>
          </a:xfrm>
          <a:prstGeom prst="line">
            <a:avLst/>
          </a:prstGeom>
          <a:noFill/>
          <a:ln w="9525" cap="flat" cmpd="sng" algn="ctr">
            <a:solidFill>
              <a:schemeClr val="tx1"/>
            </a:solidFill>
            <a:prstDash val="solid"/>
            <a:round/>
            <a:headEnd type="none" w="med" len="med"/>
            <a:tailEnd type="none" w="med" len="med"/>
          </a:ln>
          <a:effectLst/>
        </p:spPr>
      </p:cxnSp>
      <p:sp>
        <p:nvSpPr>
          <p:cNvPr id="10" name="Oval 9"/>
          <p:cNvSpPr/>
          <p:nvPr/>
        </p:nvSpPr>
        <p:spPr>
          <a:xfrm>
            <a:off x="3837429" y="1969447"/>
            <a:ext cx="3635088" cy="3585779"/>
          </a:xfrm>
          <a:prstGeom prst="ellipse">
            <a:avLst/>
          </a:prstGeom>
          <a:ln>
            <a:solidFill>
              <a:srgbClr val="00B050"/>
            </a:solidFill>
          </a:ln>
        </p:spPr>
        <p:txBody>
          <a:bodyPr wrap="square" rtlCol="0" anchor="ctr">
            <a:spAutoFit/>
          </a:bodyPr>
          <a:lstStyle/>
          <a:p>
            <a:pPr algn="ctr">
              <a:lnSpc>
                <a:spcPts val="2400"/>
              </a:lnSpc>
            </a:pPr>
            <a:endParaRPr lang="en-US" b="1" dirty="0">
              <a:solidFill>
                <a:srgbClr val="7B0046"/>
              </a:solidFill>
            </a:endParaRPr>
          </a:p>
        </p:txBody>
      </p:sp>
    </p:spTree>
    <p:extLst>
      <p:ext uri="{BB962C8B-B14F-4D97-AF65-F5344CB8AC3E}">
        <p14:creationId xmlns:p14="http://schemas.microsoft.com/office/powerpoint/2010/main" val="39168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3" y="0"/>
            <a:ext cx="12192000" cy="640080"/>
          </a:xfrm>
        </p:spPr>
        <p:txBody>
          <a:bodyPr/>
          <a:lstStyle/>
          <a:p>
            <a:r>
              <a:rPr lang="en-US" sz="2700" dirty="0"/>
              <a:t>Curve Shifting and Changes in Equilibrium	</a:t>
            </a:r>
          </a:p>
        </p:txBody>
      </p:sp>
      <p:sp>
        <p:nvSpPr>
          <p:cNvPr id="4" name="Text Placeholder 2"/>
          <p:cNvSpPr>
            <a:spLocks noGrp="1"/>
          </p:cNvSpPr>
          <p:nvPr>
            <p:ph type="body" sz="quarter" idx="11"/>
          </p:nvPr>
        </p:nvSpPr>
        <p:spPr>
          <a:xfrm>
            <a:off x="403654" y="825843"/>
            <a:ext cx="3686432" cy="5638800"/>
          </a:xfrm>
        </p:spPr>
        <p:txBody>
          <a:bodyPr/>
          <a:lstStyle/>
          <a:p>
            <a:pPr>
              <a:spcBef>
                <a:spcPct val="20000"/>
              </a:spcBef>
              <a:defRPr/>
            </a:pPr>
            <a:endParaRPr lang="en-US" dirty="0"/>
          </a:p>
          <a:p>
            <a:pPr>
              <a:spcBef>
                <a:spcPct val="20000"/>
              </a:spcBef>
              <a:defRPr/>
            </a:pPr>
            <a:r>
              <a:rPr lang="en-US" dirty="0"/>
              <a:t>We can often predict the direction of an equilibrium change, but we don’t know the magnitude.</a:t>
            </a:r>
          </a:p>
          <a:p>
            <a:pPr>
              <a:spcBef>
                <a:spcPct val="20000"/>
              </a:spcBef>
              <a:defRPr/>
            </a:pPr>
            <a:endParaRPr lang="en-US" dirty="0"/>
          </a:p>
          <a:p>
            <a:pPr>
              <a:spcBef>
                <a:spcPct val="20000"/>
              </a:spcBef>
              <a:defRPr/>
            </a:pPr>
            <a:r>
              <a:rPr lang="en-US" dirty="0"/>
              <a:t>Knowing the price responsiveness of producers and consumers will help us predict this.</a:t>
            </a:r>
          </a:p>
        </p:txBody>
      </p:sp>
      <p:sp>
        <p:nvSpPr>
          <p:cNvPr id="44" name="TextBox 43"/>
          <p:cNvSpPr txBox="1"/>
          <p:nvPr/>
        </p:nvSpPr>
        <p:spPr>
          <a:xfrm>
            <a:off x="8652303" y="3921322"/>
            <a:ext cx="481914" cy="307777"/>
          </a:xfrm>
          <a:prstGeom prst="rect">
            <a:avLst/>
          </a:prstGeom>
          <a:noFill/>
        </p:spPr>
        <p:txBody>
          <a:bodyPr wrap="square" rtlCol="0">
            <a:spAutoFit/>
          </a:bodyPr>
          <a:lstStyle/>
          <a:p>
            <a:r>
              <a:rPr lang="en-US" sz="1400" dirty="0"/>
              <a:t>D</a:t>
            </a:r>
            <a:r>
              <a:rPr lang="en-US" sz="1400" baseline="-25000" dirty="0"/>
              <a:t>2</a:t>
            </a:r>
          </a:p>
        </p:txBody>
      </p:sp>
      <p:grpSp>
        <p:nvGrpSpPr>
          <p:cNvPr id="94" name="Group 93"/>
          <p:cNvGrpSpPr/>
          <p:nvPr/>
        </p:nvGrpSpPr>
        <p:grpSpPr>
          <a:xfrm>
            <a:off x="5063179" y="612848"/>
            <a:ext cx="5567748" cy="5086134"/>
            <a:chOff x="5063179" y="612848"/>
            <a:chExt cx="5567748" cy="5086134"/>
          </a:xfrm>
        </p:grpSpPr>
        <p:cxnSp>
          <p:nvCxnSpPr>
            <p:cNvPr id="17" name="Straight Connector 16"/>
            <p:cNvCxnSpPr/>
            <p:nvPr/>
          </p:nvCxnSpPr>
          <p:spPr bwMode="auto">
            <a:xfrm flipH="1" flipV="1">
              <a:off x="5622322" y="2434281"/>
              <a:ext cx="2098589" cy="12356"/>
            </a:xfrm>
            <a:prstGeom prst="line">
              <a:avLst/>
            </a:prstGeom>
            <a:noFill/>
            <a:ln w="9525" cap="flat" cmpd="sng" algn="ctr">
              <a:solidFill>
                <a:schemeClr val="tx1"/>
              </a:solidFill>
              <a:prstDash val="dash"/>
              <a:round/>
              <a:headEnd type="none" w="med" len="med"/>
              <a:tailEnd type="none" w="med" len="med"/>
            </a:ln>
            <a:effectLst/>
          </p:spPr>
        </p:cxnSp>
        <p:cxnSp>
          <p:nvCxnSpPr>
            <p:cNvPr id="19" name="Straight Connector 18"/>
            <p:cNvCxnSpPr/>
            <p:nvPr/>
          </p:nvCxnSpPr>
          <p:spPr bwMode="auto">
            <a:xfrm>
              <a:off x="7720911" y="2446637"/>
              <a:ext cx="1" cy="2804984"/>
            </a:xfrm>
            <a:prstGeom prst="line">
              <a:avLst/>
            </a:prstGeom>
            <a:noFill/>
            <a:ln w="9525" cap="flat" cmpd="sng" algn="ctr">
              <a:solidFill>
                <a:schemeClr val="tx1"/>
              </a:solidFill>
              <a:prstDash val="dash"/>
              <a:round/>
              <a:headEnd type="none" w="med" len="med"/>
              <a:tailEnd type="none" w="med" len="med"/>
            </a:ln>
            <a:effectLst/>
          </p:spPr>
        </p:cxnSp>
        <p:grpSp>
          <p:nvGrpSpPr>
            <p:cNvPr id="91" name="Group 90"/>
            <p:cNvGrpSpPr/>
            <p:nvPr/>
          </p:nvGrpSpPr>
          <p:grpSpPr>
            <a:xfrm>
              <a:off x="5063179" y="612848"/>
              <a:ext cx="5567748" cy="5086134"/>
              <a:chOff x="5063179" y="612848"/>
              <a:chExt cx="5567748" cy="5086134"/>
            </a:xfrm>
          </p:grpSpPr>
          <p:cxnSp>
            <p:nvCxnSpPr>
              <p:cNvPr id="11" name="Straight Connector 10"/>
              <p:cNvCxnSpPr/>
              <p:nvPr/>
            </p:nvCxnSpPr>
            <p:spPr bwMode="auto">
              <a:xfrm flipV="1">
                <a:off x="6522306" y="624015"/>
                <a:ext cx="2980040" cy="3058298"/>
              </a:xfrm>
              <a:prstGeom prst="line">
                <a:avLst/>
              </a:prstGeom>
              <a:noFill/>
              <a:ln w="38100" cap="flat" cmpd="sng" algn="ctr">
                <a:solidFill>
                  <a:srgbClr val="C00000"/>
                </a:solidFill>
                <a:prstDash val="solid"/>
                <a:round/>
                <a:headEnd type="none" w="med" len="med"/>
                <a:tailEnd type="none" w="med" len="med"/>
              </a:ln>
              <a:effectLst/>
            </p:spPr>
          </p:cxnSp>
          <p:sp>
            <p:nvSpPr>
              <p:cNvPr id="42" name="TextBox 41"/>
              <p:cNvSpPr txBox="1"/>
              <p:nvPr/>
            </p:nvSpPr>
            <p:spPr>
              <a:xfrm>
                <a:off x="9509555" y="612848"/>
                <a:ext cx="481914" cy="307777"/>
              </a:xfrm>
              <a:prstGeom prst="rect">
                <a:avLst/>
              </a:prstGeom>
              <a:noFill/>
            </p:spPr>
            <p:txBody>
              <a:bodyPr wrap="square" rtlCol="0">
                <a:spAutoFit/>
              </a:bodyPr>
              <a:lstStyle/>
              <a:p>
                <a:r>
                  <a:rPr lang="en-US" sz="1400" dirty="0"/>
                  <a:t>S</a:t>
                </a:r>
                <a:r>
                  <a:rPr lang="en-US" sz="1400" baseline="-25000" dirty="0"/>
                  <a:t>1</a:t>
                </a:r>
              </a:p>
            </p:txBody>
          </p:sp>
          <p:grpSp>
            <p:nvGrpSpPr>
              <p:cNvPr id="90" name="Group 89"/>
              <p:cNvGrpSpPr/>
              <p:nvPr/>
            </p:nvGrpSpPr>
            <p:grpSpPr>
              <a:xfrm>
                <a:off x="5063179" y="673443"/>
                <a:ext cx="5567748" cy="5025539"/>
                <a:chOff x="5063179" y="673443"/>
                <a:chExt cx="5567748" cy="5025539"/>
              </a:xfrm>
            </p:grpSpPr>
            <p:sp>
              <p:nvSpPr>
                <p:cNvPr id="43" name="TextBox 42"/>
                <p:cNvSpPr txBox="1"/>
                <p:nvPr/>
              </p:nvSpPr>
              <p:spPr>
                <a:xfrm>
                  <a:off x="9733008" y="3275111"/>
                  <a:ext cx="481914" cy="307777"/>
                </a:xfrm>
                <a:prstGeom prst="rect">
                  <a:avLst/>
                </a:prstGeom>
                <a:noFill/>
              </p:spPr>
              <p:txBody>
                <a:bodyPr wrap="square" rtlCol="0">
                  <a:spAutoFit/>
                </a:bodyPr>
                <a:lstStyle/>
                <a:p>
                  <a:r>
                    <a:rPr lang="en-US" sz="1400" dirty="0"/>
                    <a:t>D</a:t>
                  </a:r>
                  <a:r>
                    <a:rPr lang="en-US" sz="1400" baseline="-25000" dirty="0"/>
                    <a:t>1</a:t>
                  </a:r>
                </a:p>
              </p:txBody>
            </p:sp>
            <p:grpSp>
              <p:nvGrpSpPr>
                <p:cNvPr id="89" name="Group 88"/>
                <p:cNvGrpSpPr/>
                <p:nvPr/>
              </p:nvGrpSpPr>
              <p:grpSpPr>
                <a:xfrm>
                  <a:off x="5063179" y="673443"/>
                  <a:ext cx="5567748" cy="5025539"/>
                  <a:chOff x="5063179" y="673443"/>
                  <a:chExt cx="5567748" cy="5025539"/>
                </a:xfrm>
              </p:grpSpPr>
              <p:cxnSp>
                <p:nvCxnSpPr>
                  <p:cNvPr id="9" name="Straight Connector 8"/>
                  <p:cNvCxnSpPr/>
                  <p:nvPr/>
                </p:nvCxnSpPr>
                <p:spPr bwMode="auto">
                  <a:xfrm>
                    <a:off x="5943600" y="1544595"/>
                    <a:ext cx="3657600" cy="1884405"/>
                  </a:xfrm>
                  <a:prstGeom prst="line">
                    <a:avLst/>
                  </a:prstGeom>
                  <a:noFill/>
                  <a:ln w="38100" cap="flat" cmpd="sng" algn="ctr">
                    <a:solidFill>
                      <a:srgbClr val="0070C0"/>
                    </a:solidFill>
                    <a:prstDash val="solid"/>
                    <a:round/>
                    <a:headEnd type="none" w="med" len="med"/>
                    <a:tailEnd type="none" w="med" len="med"/>
                  </a:ln>
                  <a:effectLst/>
                </p:spPr>
              </p:cxnSp>
              <p:grpSp>
                <p:nvGrpSpPr>
                  <p:cNvPr id="88" name="Group 87"/>
                  <p:cNvGrpSpPr/>
                  <p:nvPr/>
                </p:nvGrpSpPr>
                <p:grpSpPr>
                  <a:xfrm>
                    <a:off x="5063179" y="673443"/>
                    <a:ext cx="5567748" cy="5025539"/>
                    <a:chOff x="5063179" y="673443"/>
                    <a:chExt cx="5567748" cy="5025539"/>
                  </a:xfrm>
                </p:grpSpPr>
                <p:cxnSp>
                  <p:nvCxnSpPr>
                    <p:cNvPr id="13" name="Straight Connector 12"/>
                    <p:cNvCxnSpPr/>
                    <p:nvPr/>
                  </p:nvCxnSpPr>
                  <p:spPr bwMode="auto">
                    <a:xfrm>
                      <a:off x="6798790" y="834080"/>
                      <a:ext cx="1817986" cy="3243650"/>
                    </a:xfrm>
                    <a:prstGeom prst="line">
                      <a:avLst/>
                    </a:prstGeom>
                    <a:noFill/>
                    <a:ln w="38100" cap="flat" cmpd="sng" algn="ctr">
                      <a:solidFill>
                        <a:srgbClr val="0070C0"/>
                      </a:solidFill>
                      <a:prstDash val="solid"/>
                      <a:round/>
                      <a:headEnd type="none" w="med" len="med"/>
                      <a:tailEnd type="none" w="med" len="med"/>
                    </a:ln>
                    <a:effectLst/>
                  </p:spPr>
                </p:cxnSp>
                <p:grpSp>
                  <p:nvGrpSpPr>
                    <p:cNvPr id="87" name="Group 86"/>
                    <p:cNvGrpSpPr/>
                    <p:nvPr/>
                  </p:nvGrpSpPr>
                  <p:grpSpPr>
                    <a:xfrm>
                      <a:off x="5063179" y="673443"/>
                      <a:ext cx="5567748" cy="5025539"/>
                      <a:chOff x="5063179" y="673443"/>
                      <a:chExt cx="5567748" cy="5025539"/>
                    </a:xfrm>
                  </p:grpSpPr>
                  <p:cxnSp>
                    <p:nvCxnSpPr>
                      <p:cNvPr id="5" name="Straight Arrow Connector 4"/>
                      <p:cNvCxnSpPr/>
                      <p:nvPr/>
                    </p:nvCxnSpPr>
                    <p:spPr bwMode="auto">
                      <a:xfrm>
                        <a:off x="5638798" y="5251621"/>
                        <a:ext cx="4992129" cy="12357"/>
                      </a:xfrm>
                      <a:prstGeom prst="straightConnector1">
                        <a:avLst/>
                      </a:prstGeom>
                      <a:noFill/>
                      <a:ln w="28575" cap="flat" cmpd="sng" algn="ctr">
                        <a:solidFill>
                          <a:schemeClr val="tx2"/>
                        </a:solidFill>
                        <a:prstDash val="solid"/>
                        <a:round/>
                        <a:headEnd type="none" w="med" len="med"/>
                        <a:tailEnd type="triangle"/>
                      </a:ln>
                      <a:effectLst/>
                    </p:spPr>
                  </p:cxnSp>
                  <p:cxnSp>
                    <p:nvCxnSpPr>
                      <p:cNvPr id="6" name="Straight Arrow Connector 5"/>
                      <p:cNvCxnSpPr/>
                      <p:nvPr/>
                    </p:nvCxnSpPr>
                    <p:spPr bwMode="auto">
                      <a:xfrm flipH="1" flipV="1">
                        <a:off x="5622322" y="673443"/>
                        <a:ext cx="16476" cy="4590535"/>
                      </a:xfrm>
                      <a:prstGeom prst="straightConnector1">
                        <a:avLst/>
                      </a:prstGeom>
                      <a:noFill/>
                      <a:ln w="28575" cap="flat" cmpd="sng" algn="ctr">
                        <a:solidFill>
                          <a:schemeClr val="tx2"/>
                        </a:solidFill>
                        <a:prstDash val="solid"/>
                        <a:round/>
                        <a:headEnd type="none" w="med" len="med"/>
                        <a:tailEnd type="triangle"/>
                      </a:ln>
                      <a:effectLst/>
                    </p:spPr>
                  </p:cxnSp>
                  <p:sp>
                    <p:nvSpPr>
                      <p:cNvPr id="50" name="TextBox 49"/>
                      <p:cNvSpPr txBox="1"/>
                      <p:nvPr/>
                    </p:nvSpPr>
                    <p:spPr>
                      <a:xfrm>
                        <a:off x="5063179" y="2280392"/>
                        <a:ext cx="481914" cy="307777"/>
                      </a:xfrm>
                      <a:prstGeom prst="rect">
                        <a:avLst/>
                      </a:prstGeom>
                      <a:noFill/>
                    </p:spPr>
                    <p:txBody>
                      <a:bodyPr wrap="square" rtlCol="0">
                        <a:spAutoFit/>
                      </a:bodyPr>
                      <a:lstStyle/>
                      <a:p>
                        <a:r>
                          <a:rPr lang="en-US" sz="1400" dirty="0"/>
                          <a:t>P</a:t>
                        </a:r>
                        <a:r>
                          <a:rPr lang="en-US" sz="1400" baseline="-25000" dirty="0"/>
                          <a:t>0</a:t>
                        </a:r>
                      </a:p>
                    </p:txBody>
                  </p:sp>
                  <p:sp>
                    <p:nvSpPr>
                      <p:cNvPr id="51" name="TextBox 50"/>
                      <p:cNvSpPr txBox="1"/>
                      <p:nvPr/>
                    </p:nvSpPr>
                    <p:spPr>
                      <a:xfrm>
                        <a:off x="7652948" y="5391205"/>
                        <a:ext cx="481914" cy="307777"/>
                      </a:xfrm>
                      <a:prstGeom prst="rect">
                        <a:avLst/>
                      </a:prstGeom>
                      <a:noFill/>
                    </p:spPr>
                    <p:txBody>
                      <a:bodyPr wrap="square" rtlCol="0">
                        <a:spAutoFit/>
                      </a:bodyPr>
                      <a:lstStyle/>
                      <a:p>
                        <a:r>
                          <a:rPr lang="en-US" sz="1400" dirty="0"/>
                          <a:t>Q</a:t>
                        </a:r>
                        <a:r>
                          <a:rPr lang="en-US" sz="1400" baseline="-25000" dirty="0"/>
                          <a:t>0</a:t>
                        </a:r>
                      </a:p>
                    </p:txBody>
                  </p:sp>
                </p:grpSp>
              </p:grpSp>
            </p:grpSp>
          </p:grpSp>
        </p:grpSp>
      </p:grpSp>
      <p:grpSp>
        <p:nvGrpSpPr>
          <p:cNvPr id="93" name="Group 92"/>
          <p:cNvGrpSpPr/>
          <p:nvPr/>
        </p:nvGrpSpPr>
        <p:grpSpPr>
          <a:xfrm>
            <a:off x="5068328" y="77229"/>
            <a:ext cx="4434018" cy="5621752"/>
            <a:chOff x="5068328" y="77229"/>
            <a:chExt cx="4434018" cy="5621752"/>
          </a:xfrm>
        </p:grpSpPr>
        <p:grpSp>
          <p:nvGrpSpPr>
            <p:cNvPr id="92" name="Group 91"/>
            <p:cNvGrpSpPr/>
            <p:nvPr/>
          </p:nvGrpSpPr>
          <p:grpSpPr>
            <a:xfrm>
              <a:off x="5582936" y="77229"/>
              <a:ext cx="3919410" cy="5186749"/>
              <a:chOff x="5582936" y="77229"/>
              <a:chExt cx="3919410" cy="5186749"/>
            </a:xfrm>
          </p:grpSpPr>
          <p:cxnSp>
            <p:nvCxnSpPr>
              <p:cNvPr id="27" name="Straight Connector 26"/>
              <p:cNvCxnSpPr/>
              <p:nvPr/>
            </p:nvCxnSpPr>
            <p:spPr bwMode="auto">
              <a:xfrm flipV="1">
                <a:off x="5886964" y="77229"/>
                <a:ext cx="2980040" cy="3058298"/>
              </a:xfrm>
              <a:prstGeom prst="line">
                <a:avLst/>
              </a:prstGeom>
              <a:noFill/>
              <a:ln w="38100" cap="flat" cmpd="sng" algn="ctr">
                <a:solidFill>
                  <a:srgbClr val="C00000"/>
                </a:solidFill>
                <a:prstDash val="solid"/>
                <a:round/>
                <a:headEnd type="none" w="med" len="med"/>
                <a:tailEnd type="none" w="med" len="med"/>
              </a:ln>
              <a:effectLst/>
            </p:spPr>
          </p:cxnSp>
          <p:cxnSp>
            <p:nvCxnSpPr>
              <p:cNvPr id="32" name="Straight Connector 31"/>
              <p:cNvCxnSpPr/>
              <p:nvPr/>
            </p:nvCxnSpPr>
            <p:spPr bwMode="auto">
              <a:xfrm flipH="1" flipV="1">
                <a:off x="5638798" y="1686336"/>
                <a:ext cx="1626975" cy="4481"/>
              </a:xfrm>
              <a:prstGeom prst="line">
                <a:avLst/>
              </a:prstGeom>
              <a:noFill/>
              <a:ln w="9525" cap="flat" cmpd="sng" algn="ctr">
                <a:solidFill>
                  <a:schemeClr val="tx1"/>
                </a:solidFill>
                <a:prstDash val="dash"/>
                <a:round/>
                <a:headEnd type="none" w="med" len="med"/>
                <a:tailEnd type="none" w="med" len="med"/>
              </a:ln>
              <a:effectLst/>
            </p:spPr>
          </p:cxnSp>
          <p:cxnSp>
            <p:nvCxnSpPr>
              <p:cNvPr id="33" name="Straight Connector 32"/>
              <p:cNvCxnSpPr/>
              <p:nvPr/>
            </p:nvCxnSpPr>
            <p:spPr bwMode="auto">
              <a:xfrm flipH="1" flipV="1">
                <a:off x="5582936" y="2021875"/>
                <a:ext cx="1349462" cy="25744"/>
              </a:xfrm>
              <a:prstGeom prst="line">
                <a:avLst/>
              </a:prstGeom>
              <a:noFill/>
              <a:ln w="9525" cap="flat" cmpd="sng" algn="ctr">
                <a:solidFill>
                  <a:schemeClr val="tx1"/>
                </a:solidFill>
                <a:prstDash val="dash"/>
                <a:round/>
                <a:headEnd type="none" w="med" len="med"/>
                <a:tailEnd type="none" w="med" len="med"/>
              </a:ln>
              <a:effectLst/>
            </p:spPr>
          </p:cxnSp>
          <p:cxnSp>
            <p:nvCxnSpPr>
              <p:cNvPr id="37" name="Straight Connector 36"/>
              <p:cNvCxnSpPr/>
              <p:nvPr/>
            </p:nvCxnSpPr>
            <p:spPr bwMode="auto">
              <a:xfrm flipH="1">
                <a:off x="7293059" y="1781844"/>
                <a:ext cx="5406" cy="3469777"/>
              </a:xfrm>
              <a:prstGeom prst="line">
                <a:avLst/>
              </a:prstGeom>
              <a:noFill/>
              <a:ln w="9525" cap="flat" cmpd="sng" algn="ctr">
                <a:solidFill>
                  <a:schemeClr val="tx1"/>
                </a:solidFill>
                <a:prstDash val="dash"/>
                <a:round/>
                <a:headEnd type="none" w="med" len="med"/>
                <a:tailEnd type="none" w="med" len="med"/>
              </a:ln>
              <a:effectLst/>
            </p:spPr>
          </p:cxnSp>
          <p:cxnSp>
            <p:nvCxnSpPr>
              <p:cNvPr id="38" name="Straight Connector 37"/>
              <p:cNvCxnSpPr/>
              <p:nvPr/>
            </p:nvCxnSpPr>
            <p:spPr bwMode="auto">
              <a:xfrm flipH="1">
                <a:off x="6932398" y="2047619"/>
                <a:ext cx="6175" cy="3216359"/>
              </a:xfrm>
              <a:prstGeom prst="line">
                <a:avLst/>
              </a:prstGeom>
              <a:noFill/>
              <a:ln w="9525" cap="flat" cmpd="sng" algn="ctr">
                <a:solidFill>
                  <a:schemeClr val="tx1"/>
                </a:solidFill>
                <a:prstDash val="dash"/>
                <a:round/>
                <a:headEnd type="none" w="med" len="med"/>
                <a:tailEnd type="none" w="med" len="med"/>
              </a:ln>
              <a:effectLst/>
            </p:spPr>
          </p:cxnSp>
          <p:sp>
            <p:nvSpPr>
              <p:cNvPr id="41" name="TextBox 40"/>
              <p:cNvSpPr txBox="1"/>
              <p:nvPr/>
            </p:nvSpPr>
            <p:spPr>
              <a:xfrm>
                <a:off x="9020432" y="77229"/>
                <a:ext cx="481914" cy="307777"/>
              </a:xfrm>
              <a:prstGeom prst="rect">
                <a:avLst/>
              </a:prstGeom>
              <a:noFill/>
            </p:spPr>
            <p:txBody>
              <a:bodyPr wrap="square" rtlCol="0">
                <a:spAutoFit/>
              </a:bodyPr>
              <a:lstStyle/>
              <a:p>
                <a:r>
                  <a:rPr lang="en-US" sz="1400" dirty="0"/>
                  <a:t>S</a:t>
                </a:r>
                <a:r>
                  <a:rPr lang="en-US" sz="1400" baseline="-25000" dirty="0"/>
                  <a:t>2</a:t>
                </a:r>
              </a:p>
            </p:txBody>
          </p:sp>
          <p:cxnSp>
            <p:nvCxnSpPr>
              <p:cNvPr id="46" name="Straight Arrow Connector 45"/>
              <p:cNvCxnSpPr/>
              <p:nvPr/>
            </p:nvCxnSpPr>
            <p:spPr bwMode="auto">
              <a:xfrm flipH="1" flipV="1">
                <a:off x="8452534" y="717309"/>
                <a:ext cx="414471" cy="333015"/>
              </a:xfrm>
              <a:prstGeom prst="straightConnector1">
                <a:avLst/>
              </a:prstGeom>
              <a:noFill/>
              <a:ln w="19050" cap="flat" cmpd="sng" algn="ctr">
                <a:solidFill>
                  <a:schemeClr val="tx1"/>
                </a:solidFill>
                <a:prstDash val="solid"/>
                <a:round/>
                <a:headEnd type="none" w="med" len="med"/>
                <a:tailEnd type="triangle"/>
              </a:ln>
              <a:effectLst/>
            </p:spPr>
          </p:cxnSp>
        </p:grpSp>
        <p:sp>
          <p:nvSpPr>
            <p:cNvPr id="48" name="TextBox 47"/>
            <p:cNvSpPr txBox="1"/>
            <p:nvPr/>
          </p:nvSpPr>
          <p:spPr>
            <a:xfrm>
              <a:off x="5068328" y="1506170"/>
              <a:ext cx="481914" cy="307777"/>
            </a:xfrm>
            <a:prstGeom prst="rect">
              <a:avLst/>
            </a:prstGeom>
            <a:noFill/>
          </p:spPr>
          <p:txBody>
            <a:bodyPr wrap="square" rtlCol="0">
              <a:spAutoFit/>
            </a:bodyPr>
            <a:lstStyle/>
            <a:p>
              <a:r>
                <a:rPr lang="en-US" sz="1400" dirty="0"/>
                <a:t>P</a:t>
              </a:r>
              <a:r>
                <a:rPr lang="en-US" sz="1400" baseline="-25000" dirty="0"/>
                <a:t>2</a:t>
              </a:r>
            </a:p>
          </p:txBody>
        </p:sp>
        <p:sp>
          <p:nvSpPr>
            <p:cNvPr id="49" name="TextBox 48"/>
            <p:cNvSpPr txBox="1"/>
            <p:nvPr/>
          </p:nvSpPr>
          <p:spPr>
            <a:xfrm>
              <a:off x="5072704" y="1845387"/>
              <a:ext cx="481914" cy="307777"/>
            </a:xfrm>
            <a:prstGeom prst="rect">
              <a:avLst/>
            </a:prstGeom>
            <a:noFill/>
          </p:spPr>
          <p:txBody>
            <a:bodyPr wrap="square" rtlCol="0">
              <a:spAutoFit/>
            </a:bodyPr>
            <a:lstStyle/>
            <a:p>
              <a:r>
                <a:rPr lang="en-US" sz="1400" dirty="0"/>
                <a:t>P</a:t>
              </a:r>
              <a:r>
                <a:rPr lang="en-US" sz="1400" baseline="-25000" dirty="0"/>
                <a:t>1</a:t>
              </a:r>
            </a:p>
          </p:txBody>
        </p:sp>
        <p:sp>
          <p:nvSpPr>
            <p:cNvPr id="52" name="TextBox 51"/>
            <p:cNvSpPr txBox="1"/>
            <p:nvPr/>
          </p:nvSpPr>
          <p:spPr>
            <a:xfrm>
              <a:off x="7136027" y="5391204"/>
              <a:ext cx="481914" cy="307777"/>
            </a:xfrm>
            <a:prstGeom prst="rect">
              <a:avLst/>
            </a:prstGeom>
            <a:noFill/>
          </p:spPr>
          <p:txBody>
            <a:bodyPr wrap="square" rtlCol="0">
              <a:spAutoFit/>
            </a:bodyPr>
            <a:lstStyle/>
            <a:p>
              <a:r>
                <a:rPr lang="en-US" sz="1400" dirty="0"/>
                <a:t>Q</a:t>
              </a:r>
              <a:r>
                <a:rPr lang="en-US" sz="1400" baseline="-25000" dirty="0"/>
                <a:t>2</a:t>
              </a:r>
            </a:p>
          </p:txBody>
        </p:sp>
        <p:sp>
          <p:nvSpPr>
            <p:cNvPr id="53" name="TextBox 52"/>
            <p:cNvSpPr txBox="1"/>
            <p:nvPr/>
          </p:nvSpPr>
          <p:spPr>
            <a:xfrm>
              <a:off x="6773555" y="5378132"/>
              <a:ext cx="481914" cy="307777"/>
            </a:xfrm>
            <a:prstGeom prst="rect">
              <a:avLst/>
            </a:prstGeom>
            <a:noFill/>
          </p:spPr>
          <p:txBody>
            <a:bodyPr wrap="square" rtlCol="0">
              <a:spAutoFit/>
            </a:bodyPr>
            <a:lstStyle/>
            <a:p>
              <a:r>
                <a:rPr lang="en-US" sz="1400" dirty="0"/>
                <a:t>Q</a:t>
              </a:r>
              <a:r>
                <a:rPr lang="en-US" sz="1400" baseline="-25000" dirty="0"/>
                <a:t>1</a:t>
              </a:r>
            </a:p>
          </p:txBody>
        </p:sp>
      </p:grpSp>
    </p:spTree>
    <p:custDataLst>
      <p:tags r:id="rId1"/>
    </p:custDataLst>
    <p:extLst>
      <p:ext uri="{BB962C8B-B14F-4D97-AF65-F5344CB8AC3E}">
        <p14:creationId xmlns:p14="http://schemas.microsoft.com/office/powerpoint/2010/main" val="125244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3" y="0"/>
            <a:ext cx="12192000" cy="640080"/>
          </a:xfrm>
        </p:spPr>
        <p:txBody>
          <a:bodyPr/>
          <a:lstStyle/>
          <a:p>
            <a:r>
              <a:rPr lang="en-US" sz="2700" dirty="0"/>
              <a:t>Curve Shifting and Changes in Equilibrium	</a:t>
            </a:r>
          </a:p>
        </p:txBody>
      </p:sp>
      <p:sp>
        <p:nvSpPr>
          <p:cNvPr id="4" name="Text Placeholder 2"/>
          <p:cNvSpPr>
            <a:spLocks noGrp="1"/>
          </p:cNvSpPr>
          <p:nvPr>
            <p:ph type="body" sz="quarter" idx="11"/>
          </p:nvPr>
        </p:nvSpPr>
        <p:spPr>
          <a:xfrm>
            <a:off x="403654" y="825843"/>
            <a:ext cx="3686432" cy="5638800"/>
          </a:xfrm>
        </p:spPr>
        <p:txBody>
          <a:bodyPr/>
          <a:lstStyle/>
          <a:p>
            <a:pPr>
              <a:spcBef>
                <a:spcPct val="20000"/>
              </a:spcBef>
              <a:defRPr/>
            </a:pPr>
            <a:r>
              <a:rPr lang="en-US" dirty="0"/>
              <a:t>Consumers with demand D1 are more price responsive </a:t>
            </a:r>
            <a:r>
              <a:rPr lang="en-US" dirty="0">
                <a:sym typeface="Wingdings" panose="05000000000000000000" pitchFamily="2" charset="2"/>
              </a:rPr>
              <a:t> price goes up less and quantity goes down more.</a:t>
            </a:r>
          </a:p>
          <a:p>
            <a:pPr>
              <a:spcBef>
                <a:spcPct val="20000"/>
              </a:spcBef>
              <a:defRPr/>
            </a:pPr>
            <a:endParaRPr lang="en-US" dirty="0">
              <a:sym typeface="Wingdings" panose="05000000000000000000" pitchFamily="2" charset="2"/>
            </a:endParaRPr>
          </a:p>
          <a:p>
            <a:pPr>
              <a:spcBef>
                <a:spcPct val="20000"/>
              </a:spcBef>
              <a:defRPr/>
            </a:pPr>
            <a:r>
              <a:rPr lang="en-US" dirty="0">
                <a:sym typeface="Wingdings" panose="05000000000000000000" pitchFamily="2" charset="2"/>
              </a:rPr>
              <a:t>(than for consumers on D2)</a:t>
            </a:r>
            <a:endParaRPr lang="en-US" dirty="0"/>
          </a:p>
        </p:txBody>
      </p:sp>
      <p:sp>
        <p:nvSpPr>
          <p:cNvPr id="44" name="TextBox 43"/>
          <p:cNvSpPr txBox="1"/>
          <p:nvPr/>
        </p:nvSpPr>
        <p:spPr>
          <a:xfrm>
            <a:off x="8652303" y="3921322"/>
            <a:ext cx="481914" cy="307777"/>
          </a:xfrm>
          <a:prstGeom prst="rect">
            <a:avLst/>
          </a:prstGeom>
          <a:noFill/>
        </p:spPr>
        <p:txBody>
          <a:bodyPr wrap="square" rtlCol="0">
            <a:spAutoFit/>
          </a:bodyPr>
          <a:lstStyle/>
          <a:p>
            <a:r>
              <a:rPr lang="en-US" sz="1400" dirty="0"/>
              <a:t>D</a:t>
            </a:r>
            <a:r>
              <a:rPr lang="en-US" sz="1400" baseline="-25000" dirty="0"/>
              <a:t>2</a:t>
            </a:r>
          </a:p>
        </p:txBody>
      </p:sp>
      <p:grpSp>
        <p:nvGrpSpPr>
          <p:cNvPr id="94" name="Group 93"/>
          <p:cNvGrpSpPr/>
          <p:nvPr/>
        </p:nvGrpSpPr>
        <p:grpSpPr>
          <a:xfrm>
            <a:off x="5063179" y="612848"/>
            <a:ext cx="5567748" cy="5086134"/>
            <a:chOff x="5063179" y="612848"/>
            <a:chExt cx="5567748" cy="5086134"/>
          </a:xfrm>
        </p:grpSpPr>
        <p:cxnSp>
          <p:nvCxnSpPr>
            <p:cNvPr id="17" name="Straight Connector 16"/>
            <p:cNvCxnSpPr/>
            <p:nvPr/>
          </p:nvCxnSpPr>
          <p:spPr bwMode="auto">
            <a:xfrm flipH="1" flipV="1">
              <a:off x="5622322" y="2434281"/>
              <a:ext cx="2098589" cy="12356"/>
            </a:xfrm>
            <a:prstGeom prst="line">
              <a:avLst/>
            </a:prstGeom>
            <a:noFill/>
            <a:ln w="9525" cap="flat" cmpd="sng" algn="ctr">
              <a:solidFill>
                <a:schemeClr val="tx1"/>
              </a:solidFill>
              <a:prstDash val="dash"/>
              <a:round/>
              <a:headEnd type="none" w="med" len="med"/>
              <a:tailEnd type="none" w="med" len="med"/>
            </a:ln>
            <a:effectLst/>
          </p:spPr>
        </p:cxnSp>
        <p:cxnSp>
          <p:nvCxnSpPr>
            <p:cNvPr id="19" name="Straight Connector 18"/>
            <p:cNvCxnSpPr/>
            <p:nvPr/>
          </p:nvCxnSpPr>
          <p:spPr bwMode="auto">
            <a:xfrm>
              <a:off x="7720911" y="2446637"/>
              <a:ext cx="1" cy="2804984"/>
            </a:xfrm>
            <a:prstGeom prst="line">
              <a:avLst/>
            </a:prstGeom>
            <a:noFill/>
            <a:ln w="9525" cap="flat" cmpd="sng" algn="ctr">
              <a:solidFill>
                <a:schemeClr val="tx1"/>
              </a:solidFill>
              <a:prstDash val="dash"/>
              <a:round/>
              <a:headEnd type="none" w="med" len="med"/>
              <a:tailEnd type="none" w="med" len="med"/>
            </a:ln>
            <a:effectLst/>
          </p:spPr>
        </p:cxnSp>
        <p:grpSp>
          <p:nvGrpSpPr>
            <p:cNvPr id="91" name="Group 90"/>
            <p:cNvGrpSpPr/>
            <p:nvPr/>
          </p:nvGrpSpPr>
          <p:grpSpPr>
            <a:xfrm>
              <a:off x="5063179" y="612848"/>
              <a:ext cx="5567748" cy="5086134"/>
              <a:chOff x="5063179" y="612848"/>
              <a:chExt cx="5567748" cy="5086134"/>
            </a:xfrm>
          </p:grpSpPr>
          <p:cxnSp>
            <p:nvCxnSpPr>
              <p:cNvPr id="11" name="Straight Connector 10"/>
              <p:cNvCxnSpPr/>
              <p:nvPr/>
            </p:nvCxnSpPr>
            <p:spPr bwMode="auto">
              <a:xfrm flipV="1">
                <a:off x="6522306" y="624015"/>
                <a:ext cx="2980040" cy="3058298"/>
              </a:xfrm>
              <a:prstGeom prst="line">
                <a:avLst/>
              </a:prstGeom>
              <a:noFill/>
              <a:ln w="38100" cap="flat" cmpd="sng" algn="ctr">
                <a:solidFill>
                  <a:srgbClr val="C00000"/>
                </a:solidFill>
                <a:prstDash val="solid"/>
                <a:round/>
                <a:headEnd type="none" w="med" len="med"/>
                <a:tailEnd type="none" w="med" len="med"/>
              </a:ln>
              <a:effectLst/>
            </p:spPr>
          </p:cxnSp>
          <p:sp>
            <p:nvSpPr>
              <p:cNvPr id="42" name="TextBox 41"/>
              <p:cNvSpPr txBox="1"/>
              <p:nvPr/>
            </p:nvSpPr>
            <p:spPr>
              <a:xfrm>
                <a:off x="9509555" y="612848"/>
                <a:ext cx="481914" cy="307777"/>
              </a:xfrm>
              <a:prstGeom prst="rect">
                <a:avLst/>
              </a:prstGeom>
              <a:noFill/>
            </p:spPr>
            <p:txBody>
              <a:bodyPr wrap="square" rtlCol="0">
                <a:spAutoFit/>
              </a:bodyPr>
              <a:lstStyle/>
              <a:p>
                <a:r>
                  <a:rPr lang="en-US" sz="1400" dirty="0"/>
                  <a:t>S</a:t>
                </a:r>
                <a:r>
                  <a:rPr lang="en-US" sz="1400" baseline="-25000" dirty="0"/>
                  <a:t>1</a:t>
                </a:r>
              </a:p>
            </p:txBody>
          </p:sp>
          <p:grpSp>
            <p:nvGrpSpPr>
              <p:cNvPr id="90" name="Group 89"/>
              <p:cNvGrpSpPr/>
              <p:nvPr/>
            </p:nvGrpSpPr>
            <p:grpSpPr>
              <a:xfrm>
                <a:off x="5063179" y="673443"/>
                <a:ext cx="5567748" cy="5025539"/>
                <a:chOff x="5063179" y="673443"/>
                <a:chExt cx="5567748" cy="5025539"/>
              </a:xfrm>
            </p:grpSpPr>
            <p:sp>
              <p:nvSpPr>
                <p:cNvPr id="43" name="TextBox 42"/>
                <p:cNvSpPr txBox="1"/>
                <p:nvPr/>
              </p:nvSpPr>
              <p:spPr>
                <a:xfrm>
                  <a:off x="9733008" y="3275111"/>
                  <a:ext cx="481914" cy="307777"/>
                </a:xfrm>
                <a:prstGeom prst="rect">
                  <a:avLst/>
                </a:prstGeom>
                <a:noFill/>
              </p:spPr>
              <p:txBody>
                <a:bodyPr wrap="square" rtlCol="0">
                  <a:spAutoFit/>
                </a:bodyPr>
                <a:lstStyle/>
                <a:p>
                  <a:r>
                    <a:rPr lang="en-US" sz="1400" dirty="0"/>
                    <a:t>D</a:t>
                  </a:r>
                  <a:r>
                    <a:rPr lang="en-US" sz="1400" baseline="-25000" dirty="0"/>
                    <a:t>1</a:t>
                  </a:r>
                </a:p>
              </p:txBody>
            </p:sp>
            <p:grpSp>
              <p:nvGrpSpPr>
                <p:cNvPr id="89" name="Group 88"/>
                <p:cNvGrpSpPr/>
                <p:nvPr/>
              </p:nvGrpSpPr>
              <p:grpSpPr>
                <a:xfrm>
                  <a:off x="5063179" y="673443"/>
                  <a:ext cx="5567748" cy="5025539"/>
                  <a:chOff x="5063179" y="673443"/>
                  <a:chExt cx="5567748" cy="5025539"/>
                </a:xfrm>
              </p:grpSpPr>
              <p:cxnSp>
                <p:nvCxnSpPr>
                  <p:cNvPr id="9" name="Straight Connector 8"/>
                  <p:cNvCxnSpPr/>
                  <p:nvPr/>
                </p:nvCxnSpPr>
                <p:spPr bwMode="auto">
                  <a:xfrm>
                    <a:off x="5943600" y="1544595"/>
                    <a:ext cx="3657600" cy="1884405"/>
                  </a:xfrm>
                  <a:prstGeom prst="line">
                    <a:avLst/>
                  </a:prstGeom>
                  <a:noFill/>
                  <a:ln w="38100" cap="flat" cmpd="sng" algn="ctr">
                    <a:solidFill>
                      <a:srgbClr val="0070C0"/>
                    </a:solidFill>
                    <a:prstDash val="solid"/>
                    <a:round/>
                    <a:headEnd type="none" w="med" len="med"/>
                    <a:tailEnd type="none" w="med" len="med"/>
                  </a:ln>
                  <a:effectLst/>
                </p:spPr>
              </p:cxnSp>
              <p:grpSp>
                <p:nvGrpSpPr>
                  <p:cNvPr id="88" name="Group 87"/>
                  <p:cNvGrpSpPr/>
                  <p:nvPr/>
                </p:nvGrpSpPr>
                <p:grpSpPr>
                  <a:xfrm>
                    <a:off x="5063179" y="673443"/>
                    <a:ext cx="5567748" cy="5025539"/>
                    <a:chOff x="5063179" y="673443"/>
                    <a:chExt cx="5567748" cy="5025539"/>
                  </a:xfrm>
                </p:grpSpPr>
                <p:cxnSp>
                  <p:nvCxnSpPr>
                    <p:cNvPr id="13" name="Straight Connector 12"/>
                    <p:cNvCxnSpPr/>
                    <p:nvPr/>
                  </p:nvCxnSpPr>
                  <p:spPr bwMode="auto">
                    <a:xfrm>
                      <a:off x="6798790" y="834080"/>
                      <a:ext cx="1817986" cy="3243650"/>
                    </a:xfrm>
                    <a:prstGeom prst="line">
                      <a:avLst/>
                    </a:prstGeom>
                    <a:noFill/>
                    <a:ln w="38100" cap="flat" cmpd="sng" algn="ctr">
                      <a:solidFill>
                        <a:srgbClr val="0070C0"/>
                      </a:solidFill>
                      <a:prstDash val="solid"/>
                      <a:round/>
                      <a:headEnd type="none" w="med" len="med"/>
                      <a:tailEnd type="none" w="med" len="med"/>
                    </a:ln>
                    <a:effectLst/>
                  </p:spPr>
                </p:cxnSp>
                <p:grpSp>
                  <p:nvGrpSpPr>
                    <p:cNvPr id="87" name="Group 86"/>
                    <p:cNvGrpSpPr/>
                    <p:nvPr/>
                  </p:nvGrpSpPr>
                  <p:grpSpPr>
                    <a:xfrm>
                      <a:off x="5063179" y="673443"/>
                      <a:ext cx="5567748" cy="5025539"/>
                      <a:chOff x="5063179" y="673443"/>
                      <a:chExt cx="5567748" cy="5025539"/>
                    </a:xfrm>
                  </p:grpSpPr>
                  <p:cxnSp>
                    <p:nvCxnSpPr>
                      <p:cNvPr id="5" name="Straight Arrow Connector 4"/>
                      <p:cNvCxnSpPr/>
                      <p:nvPr/>
                    </p:nvCxnSpPr>
                    <p:spPr bwMode="auto">
                      <a:xfrm>
                        <a:off x="5638798" y="5251621"/>
                        <a:ext cx="4992129" cy="12357"/>
                      </a:xfrm>
                      <a:prstGeom prst="straightConnector1">
                        <a:avLst/>
                      </a:prstGeom>
                      <a:noFill/>
                      <a:ln w="28575" cap="flat" cmpd="sng" algn="ctr">
                        <a:solidFill>
                          <a:schemeClr val="tx2"/>
                        </a:solidFill>
                        <a:prstDash val="solid"/>
                        <a:round/>
                        <a:headEnd type="none" w="med" len="med"/>
                        <a:tailEnd type="triangle"/>
                      </a:ln>
                      <a:effectLst/>
                    </p:spPr>
                  </p:cxnSp>
                  <p:cxnSp>
                    <p:nvCxnSpPr>
                      <p:cNvPr id="6" name="Straight Arrow Connector 5"/>
                      <p:cNvCxnSpPr/>
                      <p:nvPr/>
                    </p:nvCxnSpPr>
                    <p:spPr bwMode="auto">
                      <a:xfrm flipH="1" flipV="1">
                        <a:off x="5622322" y="673443"/>
                        <a:ext cx="16476" cy="4590535"/>
                      </a:xfrm>
                      <a:prstGeom prst="straightConnector1">
                        <a:avLst/>
                      </a:prstGeom>
                      <a:noFill/>
                      <a:ln w="28575" cap="flat" cmpd="sng" algn="ctr">
                        <a:solidFill>
                          <a:schemeClr val="tx2"/>
                        </a:solidFill>
                        <a:prstDash val="solid"/>
                        <a:round/>
                        <a:headEnd type="none" w="med" len="med"/>
                        <a:tailEnd type="triangle"/>
                      </a:ln>
                      <a:effectLst/>
                    </p:spPr>
                  </p:cxnSp>
                  <p:sp>
                    <p:nvSpPr>
                      <p:cNvPr id="50" name="TextBox 49"/>
                      <p:cNvSpPr txBox="1"/>
                      <p:nvPr/>
                    </p:nvSpPr>
                    <p:spPr>
                      <a:xfrm>
                        <a:off x="5063179" y="2280392"/>
                        <a:ext cx="481914" cy="307777"/>
                      </a:xfrm>
                      <a:prstGeom prst="rect">
                        <a:avLst/>
                      </a:prstGeom>
                      <a:noFill/>
                    </p:spPr>
                    <p:txBody>
                      <a:bodyPr wrap="square" rtlCol="0">
                        <a:spAutoFit/>
                      </a:bodyPr>
                      <a:lstStyle/>
                      <a:p>
                        <a:r>
                          <a:rPr lang="en-US" sz="1400" dirty="0"/>
                          <a:t>P</a:t>
                        </a:r>
                        <a:r>
                          <a:rPr lang="en-US" sz="1400" baseline="-25000" dirty="0"/>
                          <a:t>0</a:t>
                        </a:r>
                      </a:p>
                    </p:txBody>
                  </p:sp>
                  <p:sp>
                    <p:nvSpPr>
                      <p:cNvPr id="51" name="TextBox 50"/>
                      <p:cNvSpPr txBox="1"/>
                      <p:nvPr/>
                    </p:nvSpPr>
                    <p:spPr>
                      <a:xfrm>
                        <a:off x="7652948" y="5391205"/>
                        <a:ext cx="481914" cy="307777"/>
                      </a:xfrm>
                      <a:prstGeom prst="rect">
                        <a:avLst/>
                      </a:prstGeom>
                      <a:noFill/>
                    </p:spPr>
                    <p:txBody>
                      <a:bodyPr wrap="square" rtlCol="0">
                        <a:spAutoFit/>
                      </a:bodyPr>
                      <a:lstStyle/>
                      <a:p>
                        <a:r>
                          <a:rPr lang="en-US" sz="1400" dirty="0"/>
                          <a:t>Q</a:t>
                        </a:r>
                        <a:r>
                          <a:rPr lang="en-US" sz="1400" baseline="-25000" dirty="0"/>
                          <a:t>0</a:t>
                        </a:r>
                      </a:p>
                    </p:txBody>
                  </p:sp>
                </p:grpSp>
              </p:grpSp>
            </p:grpSp>
          </p:grpSp>
        </p:grpSp>
      </p:grpSp>
      <p:grpSp>
        <p:nvGrpSpPr>
          <p:cNvPr id="93" name="Group 92"/>
          <p:cNvGrpSpPr/>
          <p:nvPr/>
        </p:nvGrpSpPr>
        <p:grpSpPr>
          <a:xfrm>
            <a:off x="5068328" y="77229"/>
            <a:ext cx="4434018" cy="5621752"/>
            <a:chOff x="5068328" y="77229"/>
            <a:chExt cx="4434018" cy="5621752"/>
          </a:xfrm>
        </p:grpSpPr>
        <p:grpSp>
          <p:nvGrpSpPr>
            <p:cNvPr id="92" name="Group 91"/>
            <p:cNvGrpSpPr/>
            <p:nvPr/>
          </p:nvGrpSpPr>
          <p:grpSpPr>
            <a:xfrm>
              <a:off x="5582936" y="77229"/>
              <a:ext cx="3919410" cy="5186749"/>
              <a:chOff x="5582936" y="77229"/>
              <a:chExt cx="3919410" cy="5186749"/>
            </a:xfrm>
          </p:grpSpPr>
          <p:cxnSp>
            <p:nvCxnSpPr>
              <p:cNvPr id="27" name="Straight Connector 26"/>
              <p:cNvCxnSpPr/>
              <p:nvPr/>
            </p:nvCxnSpPr>
            <p:spPr bwMode="auto">
              <a:xfrm flipV="1">
                <a:off x="5886964" y="77229"/>
                <a:ext cx="2980040" cy="3058298"/>
              </a:xfrm>
              <a:prstGeom prst="line">
                <a:avLst/>
              </a:prstGeom>
              <a:noFill/>
              <a:ln w="38100" cap="flat" cmpd="sng" algn="ctr">
                <a:solidFill>
                  <a:srgbClr val="C00000"/>
                </a:solidFill>
                <a:prstDash val="solid"/>
                <a:round/>
                <a:headEnd type="none" w="med" len="med"/>
                <a:tailEnd type="none" w="med" len="med"/>
              </a:ln>
              <a:effectLst/>
            </p:spPr>
          </p:cxnSp>
          <p:cxnSp>
            <p:nvCxnSpPr>
              <p:cNvPr id="32" name="Straight Connector 31"/>
              <p:cNvCxnSpPr/>
              <p:nvPr/>
            </p:nvCxnSpPr>
            <p:spPr bwMode="auto">
              <a:xfrm flipH="1" flipV="1">
                <a:off x="5638798" y="1686336"/>
                <a:ext cx="1626975" cy="4481"/>
              </a:xfrm>
              <a:prstGeom prst="line">
                <a:avLst/>
              </a:prstGeom>
              <a:noFill/>
              <a:ln w="9525" cap="flat" cmpd="sng" algn="ctr">
                <a:solidFill>
                  <a:schemeClr val="tx1"/>
                </a:solidFill>
                <a:prstDash val="dash"/>
                <a:round/>
                <a:headEnd type="none" w="med" len="med"/>
                <a:tailEnd type="none" w="med" len="med"/>
              </a:ln>
              <a:effectLst/>
            </p:spPr>
          </p:cxnSp>
          <p:cxnSp>
            <p:nvCxnSpPr>
              <p:cNvPr id="33" name="Straight Connector 32"/>
              <p:cNvCxnSpPr/>
              <p:nvPr/>
            </p:nvCxnSpPr>
            <p:spPr bwMode="auto">
              <a:xfrm flipH="1" flipV="1">
                <a:off x="5582936" y="2021875"/>
                <a:ext cx="1349462" cy="25744"/>
              </a:xfrm>
              <a:prstGeom prst="line">
                <a:avLst/>
              </a:prstGeom>
              <a:noFill/>
              <a:ln w="9525" cap="flat" cmpd="sng" algn="ctr">
                <a:solidFill>
                  <a:schemeClr val="tx1"/>
                </a:solidFill>
                <a:prstDash val="dash"/>
                <a:round/>
                <a:headEnd type="none" w="med" len="med"/>
                <a:tailEnd type="none" w="med" len="med"/>
              </a:ln>
              <a:effectLst/>
            </p:spPr>
          </p:cxnSp>
          <p:cxnSp>
            <p:nvCxnSpPr>
              <p:cNvPr id="37" name="Straight Connector 36"/>
              <p:cNvCxnSpPr/>
              <p:nvPr/>
            </p:nvCxnSpPr>
            <p:spPr bwMode="auto">
              <a:xfrm flipH="1">
                <a:off x="7293059" y="1781844"/>
                <a:ext cx="5406" cy="3469777"/>
              </a:xfrm>
              <a:prstGeom prst="line">
                <a:avLst/>
              </a:prstGeom>
              <a:noFill/>
              <a:ln w="9525" cap="flat" cmpd="sng" algn="ctr">
                <a:solidFill>
                  <a:schemeClr val="tx1"/>
                </a:solidFill>
                <a:prstDash val="dash"/>
                <a:round/>
                <a:headEnd type="none" w="med" len="med"/>
                <a:tailEnd type="none" w="med" len="med"/>
              </a:ln>
              <a:effectLst/>
            </p:spPr>
          </p:cxnSp>
          <p:cxnSp>
            <p:nvCxnSpPr>
              <p:cNvPr id="38" name="Straight Connector 37"/>
              <p:cNvCxnSpPr/>
              <p:nvPr/>
            </p:nvCxnSpPr>
            <p:spPr bwMode="auto">
              <a:xfrm flipH="1">
                <a:off x="6932398" y="2047619"/>
                <a:ext cx="6175" cy="3216359"/>
              </a:xfrm>
              <a:prstGeom prst="line">
                <a:avLst/>
              </a:prstGeom>
              <a:noFill/>
              <a:ln w="9525" cap="flat" cmpd="sng" algn="ctr">
                <a:solidFill>
                  <a:schemeClr val="tx1"/>
                </a:solidFill>
                <a:prstDash val="dash"/>
                <a:round/>
                <a:headEnd type="none" w="med" len="med"/>
                <a:tailEnd type="none" w="med" len="med"/>
              </a:ln>
              <a:effectLst/>
            </p:spPr>
          </p:cxnSp>
          <p:sp>
            <p:nvSpPr>
              <p:cNvPr id="41" name="TextBox 40"/>
              <p:cNvSpPr txBox="1"/>
              <p:nvPr/>
            </p:nvSpPr>
            <p:spPr>
              <a:xfrm>
                <a:off x="9020432" y="77229"/>
                <a:ext cx="481914" cy="307777"/>
              </a:xfrm>
              <a:prstGeom prst="rect">
                <a:avLst/>
              </a:prstGeom>
              <a:noFill/>
            </p:spPr>
            <p:txBody>
              <a:bodyPr wrap="square" rtlCol="0">
                <a:spAutoFit/>
              </a:bodyPr>
              <a:lstStyle/>
              <a:p>
                <a:r>
                  <a:rPr lang="en-US" sz="1400" dirty="0"/>
                  <a:t>S</a:t>
                </a:r>
                <a:r>
                  <a:rPr lang="en-US" sz="1400" baseline="-25000" dirty="0"/>
                  <a:t>2</a:t>
                </a:r>
              </a:p>
            </p:txBody>
          </p:sp>
          <p:cxnSp>
            <p:nvCxnSpPr>
              <p:cNvPr id="46" name="Straight Arrow Connector 45"/>
              <p:cNvCxnSpPr/>
              <p:nvPr/>
            </p:nvCxnSpPr>
            <p:spPr bwMode="auto">
              <a:xfrm flipH="1" flipV="1">
                <a:off x="8452534" y="717309"/>
                <a:ext cx="414471" cy="333015"/>
              </a:xfrm>
              <a:prstGeom prst="straightConnector1">
                <a:avLst/>
              </a:prstGeom>
              <a:noFill/>
              <a:ln w="19050" cap="flat" cmpd="sng" algn="ctr">
                <a:solidFill>
                  <a:schemeClr val="tx1"/>
                </a:solidFill>
                <a:prstDash val="solid"/>
                <a:round/>
                <a:headEnd type="none" w="med" len="med"/>
                <a:tailEnd type="triangle"/>
              </a:ln>
              <a:effectLst/>
            </p:spPr>
          </p:cxnSp>
        </p:grpSp>
        <p:sp>
          <p:nvSpPr>
            <p:cNvPr id="48" name="TextBox 47"/>
            <p:cNvSpPr txBox="1"/>
            <p:nvPr/>
          </p:nvSpPr>
          <p:spPr>
            <a:xfrm>
              <a:off x="5068328" y="1506170"/>
              <a:ext cx="481914" cy="307777"/>
            </a:xfrm>
            <a:prstGeom prst="rect">
              <a:avLst/>
            </a:prstGeom>
            <a:noFill/>
          </p:spPr>
          <p:txBody>
            <a:bodyPr wrap="square" rtlCol="0">
              <a:spAutoFit/>
            </a:bodyPr>
            <a:lstStyle/>
            <a:p>
              <a:r>
                <a:rPr lang="en-US" sz="1400" dirty="0"/>
                <a:t>P</a:t>
              </a:r>
              <a:r>
                <a:rPr lang="en-US" sz="1400" baseline="-25000" dirty="0"/>
                <a:t>2</a:t>
              </a:r>
            </a:p>
          </p:txBody>
        </p:sp>
        <p:sp>
          <p:nvSpPr>
            <p:cNvPr id="49" name="TextBox 48"/>
            <p:cNvSpPr txBox="1"/>
            <p:nvPr/>
          </p:nvSpPr>
          <p:spPr>
            <a:xfrm>
              <a:off x="5072704" y="1845387"/>
              <a:ext cx="481914" cy="307777"/>
            </a:xfrm>
            <a:prstGeom prst="rect">
              <a:avLst/>
            </a:prstGeom>
            <a:noFill/>
          </p:spPr>
          <p:txBody>
            <a:bodyPr wrap="square" rtlCol="0">
              <a:spAutoFit/>
            </a:bodyPr>
            <a:lstStyle/>
            <a:p>
              <a:r>
                <a:rPr lang="en-US" sz="1400" dirty="0"/>
                <a:t>P</a:t>
              </a:r>
              <a:r>
                <a:rPr lang="en-US" sz="1400" baseline="-25000" dirty="0"/>
                <a:t>1</a:t>
              </a:r>
            </a:p>
          </p:txBody>
        </p:sp>
        <p:sp>
          <p:nvSpPr>
            <p:cNvPr id="52" name="TextBox 51"/>
            <p:cNvSpPr txBox="1"/>
            <p:nvPr/>
          </p:nvSpPr>
          <p:spPr>
            <a:xfrm>
              <a:off x="7136027" y="5391204"/>
              <a:ext cx="481914" cy="307777"/>
            </a:xfrm>
            <a:prstGeom prst="rect">
              <a:avLst/>
            </a:prstGeom>
            <a:noFill/>
          </p:spPr>
          <p:txBody>
            <a:bodyPr wrap="square" rtlCol="0">
              <a:spAutoFit/>
            </a:bodyPr>
            <a:lstStyle/>
            <a:p>
              <a:r>
                <a:rPr lang="en-US" sz="1400" dirty="0"/>
                <a:t>Q</a:t>
              </a:r>
              <a:r>
                <a:rPr lang="en-US" sz="1400" baseline="-25000" dirty="0"/>
                <a:t>2</a:t>
              </a:r>
            </a:p>
          </p:txBody>
        </p:sp>
        <p:sp>
          <p:nvSpPr>
            <p:cNvPr id="53" name="TextBox 52"/>
            <p:cNvSpPr txBox="1"/>
            <p:nvPr/>
          </p:nvSpPr>
          <p:spPr>
            <a:xfrm>
              <a:off x="6773555" y="5378132"/>
              <a:ext cx="481914" cy="307777"/>
            </a:xfrm>
            <a:prstGeom prst="rect">
              <a:avLst/>
            </a:prstGeom>
            <a:noFill/>
          </p:spPr>
          <p:txBody>
            <a:bodyPr wrap="square" rtlCol="0">
              <a:spAutoFit/>
            </a:bodyPr>
            <a:lstStyle/>
            <a:p>
              <a:r>
                <a:rPr lang="en-US" sz="1400" dirty="0"/>
                <a:t>Q</a:t>
              </a:r>
              <a:r>
                <a:rPr lang="en-US" sz="1400" baseline="-25000" dirty="0"/>
                <a:t>1</a:t>
              </a:r>
            </a:p>
          </p:txBody>
        </p:sp>
      </p:grpSp>
    </p:spTree>
    <p:custDataLst>
      <p:tags r:id="rId1"/>
    </p:custDataLst>
    <p:extLst>
      <p:ext uri="{BB962C8B-B14F-4D97-AF65-F5344CB8AC3E}">
        <p14:creationId xmlns:p14="http://schemas.microsoft.com/office/powerpoint/2010/main" val="146775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What does this look like in the real world?</a:t>
            </a:r>
          </a:p>
        </p:txBody>
      </p:sp>
      <p:pic>
        <p:nvPicPr>
          <p:cNvPr id="5" name="Picture 4"/>
          <p:cNvPicPr>
            <a:picLocks noChangeAspect="1"/>
          </p:cNvPicPr>
          <p:nvPr/>
        </p:nvPicPr>
        <p:blipFill>
          <a:blip r:embed="rId4"/>
          <a:stretch>
            <a:fillRect/>
          </a:stretch>
        </p:blipFill>
        <p:spPr>
          <a:xfrm>
            <a:off x="1075679" y="640080"/>
            <a:ext cx="8575315" cy="5780681"/>
          </a:xfrm>
          <a:prstGeom prst="rect">
            <a:avLst/>
          </a:prstGeom>
        </p:spPr>
      </p:pic>
    </p:spTree>
    <p:custDataLst>
      <p:tags r:id="rId1"/>
    </p:custDataLst>
    <p:extLst>
      <p:ext uri="{BB962C8B-B14F-4D97-AF65-F5344CB8AC3E}">
        <p14:creationId xmlns:p14="http://schemas.microsoft.com/office/powerpoint/2010/main" val="30051431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riginal">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ts val="2400"/>
          </a:lnSpc>
          <a:defRPr b="1" dirty="0">
            <a:solidFill>
              <a:srgbClr val="7B0046"/>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27977</TotalTime>
  <Words>3610</Words>
  <Application>Microsoft Office PowerPoint</Application>
  <PresentationFormat>Widescreen</PresentationFormat>
  <Paragraphs>559</Paragraphs>
  <Slides>36</Slides>
  <Notes>32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50" baseType="lpstr">
      <vt:lpstr>宋体</vt:lpstr>
      <vt:lpstr>Arial</vt:lpstr>
      <vt:lpstr>Calibri</vt:lpstr>
      <vt:lpstr>Calibri Light</vt:lpstr>
      <vt:lpstr>Cambria Math</vt:lpstr>
      <vt:lpstr>Encode Sans Normal Black</vt:lpstr>
      <vt:lpstr>Lucida Grande</vt:lpstr>
      <vt:lpstr>Open Sans</vt:lpstr>
      <vt:lpstr>Times New Roman</vt:lpstr>
      <vt:lpstr>Univers LT Std 47 Cn Lt</vt:lpstr>
      <vt:lpstr>Univers LT Std 57 Cn</vt:lpstr>
      <vt:lpstr>Wingdings</vt:lpstr>
      <vt:lpstr>original</vt:lpstr>
      <vt:lpstr>Equation</vt:lpstr>
      <vt:lpstr>Econ 200  Module 2 Lecture 4</vt:lpstr>
      <vt:lpstr>Outline</vt:lpstr>
      <vt:lpstr>Class Administration</vt:lpstr>
      <vt:lpstr>Writing Assignment</vt:lpstr>
      <vt:lpstr>PowerPoint Presentation</vt:lpstr>
      <vt:lpstr>PowerPoint Presentation</vt:lpstr>
      <vt:lpstr>Curve Shifting and Changes in Equilibrium </vt:lpstr>
      <vt:lpstr>Curve Shifting and Changes in Equilibrium </vt:lpstr>
      <vt:lpstr>What does this look like in the real world?</vt:lpstr>
      <vt:lpstr>What does this look like in the real world?</vt:lpstr>
      <vt:lpstr>Price Elasticity of Demand</vt:lpstr>
      <vt:lpstr>Price Elasticity of Demand Terminology</vt:lpstr>
      <vt:lpstr>Percentage Changes and the Midpoint Formula</vt:lpstr>
      <vt:lpstr>The Midpoint Formula</vt:lpstr>
      <vt:lpstr>Calculating Price Elasticity of Demand—part 1</vt:lpstr>
      <vt:lpstr>Calculating Price Elasticity of Demand—part 2</vt:lpstr>
      <vt:lpstr>Calculating Price Elasticity of Demand—part 3</vt:lpstr>
      <vt:lpstr>Price Elasticity of Demand Terminology</vt:lpstr>
      <vt:lpstr>Price Elasticity of Demand Terminology</vt:lpstr>
      <vt:lpstr>How Do People Respond to Changes in the Price of Gasoline?</vt:lpstr>
      <vt:lpstr>What Determines the Price Elasticity of Demand?</vt:lpstr>
      <vt:lpstr>More Determinants of the Price Elasticity of Demand</vt:lpstr>
      <vt:lpstr>Some Real-World Price Elasticities of Demand</vt:lpstr>
      <vt:lpstr>Price Elasticity of Demand for Breakfast Cereal</vt:lpstr>
      <vt:lpstr>Elasticity and the Pricing Decision</vt:lpstr>
      <vt:lpstr>Effect of Cutting Price with Different Elasticities</vt:lpstr>
      <vt:lpstr>Elasticity and Total Revenue</vt:lpstr>
      <vt:lpstr>Elasticity and Total Revenue</vt:lpstr>
      <vt:lpstr>Elasticity and Total Revenue</vt:lpstr>
      <vt:lpstr>Price Elasticity of Supply</vt:lpstr>
      <vt:lpstr>Determinants of Price Elasticity of Supply</vt:lpstr>
      <vt:lpstr>Cross-Price Elasticity of Demand</vt:lpstr>
      <vt:lpstr>PowerPoint Presentation</vt:lpstr>
      <vt:lpstr>Income Elasticity of Demand </vt:lpstr>
      <vt:lpstr>Income Elasticity of Demand </vt:lpstr>
      <vt:lpstr>Four Measures of Elasticity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Knox</dc:creator>
  <cp:lastModifiedBy>Melissa Knox</cp:lastModifiedBy>
  <cp:revision>90</cp:revision>
  <cp:lastPrinted>2016-10-13T16:35:01Z</cp:lastPrinted>
  <dcterms:created xsi:type="dcterms:W3CDTF">2014-10-08T22:00:52Z</dcterms:created>
  <dcterms:modified xsi:type="dcterms:W3CDTF">2021-10-14T16:59:13Z</dcterms:modified>
</cp:coreProperties>
</file>