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4"/>
  </p:notesMasterIdLst>
  <p:handoutMasterIdLst>
    <p:handoutMasterId r:id="rId25"/>
  </p:handoutMasterIdLst>
  <p:sldIdLst>
    <p:sldId id="400" r:id="rId2"/>
    <p:sldId id="401" r:id="rId3"/>
    <p:sldId id="402" r:id="rId4"/>
    <p:sldId id="403" r:id="rId5"/>
    <p:sldId id="404" r:id="rId6"/>
    <p:sldId id="405" r:id="rId7"/>
    <p:sldId id="406" r:id="rId8"/>
    <p:sldId id="326" r:id="rId9"/>
    <p:sldId id="327" r:id="rId10"/>
    <p:sldId id="399" r:id="rId11"/>
    <p:sldId id="398" r:id="rId12"/>
    <p:sldId id="328" r:id="rId13"/>
    <p:sldId id="337" r:id="rId14"/>
    <p:sldId id="407" r:id="rId15"/>
    <p:sldId id="408" r:id="rId16"/>
    <p:sldId id="409" r:id="rId17"/>
    <p:sldId id="410" r:id="rId18"/>
    <p:sldId id="411" r:id="rId19"/>
    <p:sldId id="412" r:id="rId20"/>
    <p:sldId id="413" r:id="rId21"/>
    <p:sldId id="414" r:id="rId22"/>
    <p:sldId id="415" r:id="rId23"/>
  </p:sldIdLst>
  <p:sldSz cx="9144000" cy="6858000" type="screen4x3"/>
  <p:notesSz cx="6858000" cy="9296400"/>
  <p:embeddedFontLst>
    <p:embeddedFont>
      <p:font typeface="Encode Sans Normal Black" panose="020B0604020202020204" charset="0"/>
      <p:bold r:id="rId26"/>
    </p:embeddedFon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60"/>
  </p:normalViewPr>
  <p:slideViewPr>
    <p:cSldViewPr>
      <p:cViewPr varScale="1">
        <p:scale>
          <a:sx n="106" d="100"/>
          <a:sy n="106" d="100"/>
        </p:scale>
        <p:origin x="17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3177" tIns="46589" rIns="93177" bIns="46589" rtlCol="0"/>
          <a:lstStyle>
            <a:lvl1pPr algn="r">
              <a:defRPr sz="1200"/>
            </a:lvl1pPr>
          </a:lstStyle>
          <a:p>
            <a:fld id="{E58DA930-84F2-4598-A3A0-C1D6BBE151E7}" type="datetimeFigureOut">
              <a:rPr lang="en-US" smtClean="0"/>
              <a:t>10/18/2021</a:t>
            </a:fld>
            <a:endParaRPr lang="en-US"/>
          </a:p>
        </p:txBody>
      </p:sp>
      <p:sp>
        <p:nvSpPr>
          <p:cNvPr id="4" name="Footer Placeholder 3"/>
          <p:cNvSpPr>
            <a:spLocks noGrp="1"/>
          </p:cNvSpPr>
          <p:nvPr>
            <p:ph type="ftr" sz="quarter" idx="2"/>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8"/>
            <a:ext cx="2971800" cy="466433"/>
          </a:xfrm>
          <a:prstGeom prst="rect">
            <a:avLst/>
          </a:prstGeom>
        </p:spPr>
        <p:txBody>
          <a:bodyPr vert="horz" lIns="93177" tIns="46589" rIns="93177" bIns="46589" rtlCol="0" anchor="b"/>
          <a:lstStyle>
            <a:lvl1pPr algn="r">
              <a:defRPr sz="1200"/>
            </a:lvl1pPr>
          </a:lstStyle>
          <a:p>
            <a:fld id="{296315C0-C739-469A-A4A5-50EBDAC87369}" type="slidenum">
              <a:rPr lang="en-US" smtClean="0"/>
              <a:t>‹#›</a:t>
            </a:fld>
            <a:endParaRPr lang="en-US"/>
          </a:p>
        </p:txBody>
      </p:sp>
    </p:spTree>
    <p:extLst>
      <p:ext uri="{BB962C8B-B14F-4D97-AF65-F5344CB8AC3E}">
        <p14:creationId xmlns:p14="http://schemas.microsoft.com/office/powerpoint/2010/main" val="3893625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3177" tIns="46589" rIns="93177" bIns="46589" rtlCol="0"/>
          <a:lstStyle>
            <a:lvl1pPr algn="r">
              <a:defRPr sz="1200"/>
            </a:lvl1pPr>
          </a:lstStyle>
          <a:p>
            <a:fld id="{C75A2B39-A908-4D1C-8530-59EF021015BD}" type="datetimeFigureOut">
              <a:rPr lang="en-US" smtClean="0"/>
              <a:t>10/18/2021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3177" tIns="46589" rIns="93177" bIns="46589" rtlCol="0" anchor="b"/>
          <a:lstStyle>
            <a:lvl1pPr algn="r">
              <a:defRPr sz="1200"/>
            </a:lvl1pPr>
          </a:lstStyle>
          <a:p>
            <a:fld id="{B5CFF2B5-EE32-4A39-B2AE-1908FFEDC70E}" type="slidenum">
              <a:rPr lang="en-US" smtClean="0"/>
              <a:t>‹#›</a:t>
            </a:fld>
            <a:endParaRPr lang="en-US"/>
          </a:p>
        </p:txBody>
      </p:sp>
    </p:spTree>
    <p:extLst>
      <p:ext uri="{BB962C8B-B14F-4D97-AF65-F5344CB8AC3E}">
        <p14:creationId xmlns:p14="http://schemas.microsoft.com/office/powerpoint/2010/main" val="195640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 a competitive market, equilibrium occurs</a:t>
            </a:r>
          </a:p>
          <a:p>
            <a:r>
              <a:rPr lang="en-US" dirty="0"/>
              <a:t>at a quantity of 15,000 cups and a price</a:t>
            </a:r>
          </a:p>
          <a:p>
            <a:r>
              <a:rPr lang="en-US" dirty="0"/>
              <a:t>of $2.00 per cup, where marginal benefit</a:t>
            </a:r>
          </a:p>
          <a:p>
            <a:r>
              <a:rPr lang="en-US" dirty="0"/>
              <a:t>equals marginal cost. This level of output</a:t>
            </a:r>
          </a:p>
          <a:p>
            <a:r>
              <a:rPr lang="en-US" dirty="0"/>
              <a:t>is economically efficient because every cup</a:t>
            </a:r>
          </a:p>
          <a:p>
            <a:r>
              <a:rPr lang="en-US" dirty="0"/>
              <a:t>has been produced for which the marginal</a:t>
            </a:r>
          </a:p>
          <a:p>
            <a:r>
              <a:rPr lang="en-US" dirty="0"/>
              <a:t>benefit to buyers is greater than or equal to</a:t>
            </a:r>
          </a:p>
          <a:p>
            <a:r>
              <a:rPr lang="en-US" dirty="0"/>
              <a:t>the marginal cost to producers.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212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United States has maintained price floors for dairy products for over 60 years; the Milk Price Support Program began with the Agricultural Act of 1949. </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19</a:t>
            </a:fld>
            <a:endParaRPr lang="en-US" dirty="0"/>
          </a:p>
        </p:txBody>
      </p:sp>
    </p:spTree>
    <p:extLst>
      <p:ext uri="{BB962C8B-B14F-4D97-AF65-F5344CB8AC3E}">
        <p14:creationId xmlns:p14="http://schemas.microsoft.com/office/powerpoint/2010/main" val="412374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20</a:t>
            </a:fld>
            <a:endParaRPr lang="en-US" dirty="0"/>
          </a:p>
        </p:txBody>
      </p:sp>
    </p:spTree>
    <p:extLst>
      <p:ext uri="{BB962C8B-B14F-4D97-AF65-F5344CB8AC3E}">
        <p14:creationId xmlns:p14="http://schemas.microsoft.com/office/powerpoint/2010/main" val="327311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It should be clear that a price floor causes:</a:t>
            </a:r>
            <a:endParaRPr lang="en-US" sz="1200" dirty="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a:t>Total welfare</a:t>
            </a:r>
            <a:r>
              <a:rPr lang="en-US" sz="1200" baseline="0" dirty="0"/>
              <a:t> (or surplus) to decrease.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aseline="0" dirty="0"/>
              <a:t>Consumer surplus to fall.</a:t>
            </a:r>
            <a:endParaRPr lang="en-US" sz="1200" dirty="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a:t>Producer surplus to increase or decrease. Whether producer surplus increases</a:t>
            </a:r>
            <a:r>
              <a:rPr lang="en-US" sz="1200" baseline="0" dirty="0"/>
              <a:t> or decreases depends on whether the deadweight loss is smaller than the transfer. (Or, in this example, whether area 1 is larger or smaller than area 2.)</a:t>
            </a:r>
          </a:p>
        </p:txBody>
      </p:sp>
      <p:sp>
        <p:nvSpPr>
          <p:cNvPr id="4" name="Slide Number Placeholder 3"/>
          <p:cNvSpPr>
            <a:spLocks noGrp="1"/>
          </p:cNvSpPr>
          <p:nvPr>
            <p:ph type="sldNum" sz="quarter" idx="10"/>
          </p:nvPr>
        </p:nvSpPr>
        <p:spPr/>
        <p:txBody>
          <a:bodyPr/>
          <a:lstStyle/>
          <a:p>
            <a:fld id="{870802CB-EDD9-49AC-889B-1812BF6C7873}" type="slidenum">
              <a:rPr lang="en-US" smtClean="0"/>
              <a:t>21</a:t>
            </a:fld>
            <a:endParaRPr lang="en-US" dirty="0"/>
          </a:p>
        </p:txBody>
      </p:sp>
    </p:spTree>
    <p:extLst>
      <p:ext uri="{BB962C8B-B14F-4D97-AF65-F5344CB8AC3E}">
        <p14:creationId xmlns:p14="http://schemas.microsoft.com/office/powerpoint/2010/main" val="316614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economic surplus in a market is the</a:t>
            </a:r>
          </a:p>
          <a:p>
            <a:r>
              <a:rPr lang="en-US" dirty="0"/>
              <a:t>sum of the blue area, representing consumer</a:t>
            </a:r>
          </a:p>
          <a:p>
            <a:r>
              <a:rPr lang="en-US" dirty="0"/>
              <a:t>surplus, and the red area, representing producer</a:t>
            </a:r>
          </a:p>
          <a:p>
            <a:r>
              <a:rPr lang="en-US" dirty="0"/>
              <a:t>surplus.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486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a:t>
            </a:r>
            <a:r>
              <a:rPr lang="en-US" baseline="0" dirty="0"/>
              <a:t> that there are two effects going on that change consumer and producer surplus: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A change in price. A redistribution of surplus from consumers to producers (no change in total surplus).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dirty="0"/>
              <a:t>- This is zero-sum. What consumers lose, producers gain.</a:t>
            </a:r>
            <a:endParaRPr lang="en-US" dirty="0"/>
          </a:p>
          <a:p>
            <a:pPr marL="228600" indent="-228600">
              <a:buAutoNum type="arabicParenR"/>
            </a:pPr>
            <a:r>
              <a:rPr lang="en-US" baseline="0" dirty="0"/>
              <a:t>A change in quantity. Net decline in total surplus.</a:t>
            </a:r>
          </a:p>
          <a:p>
            <a:pPr marL="457200" lvl="1" indent="0">
              <a:buNone/>
            </a:pPr>
            <a:r>
              <a:rPr lang="en-US" baseline="0" dirty="0"/>
              <a:t>- This is not zero-sum. Consumers and producers are worse off!</a:t>
            </a:r>
          </a:p>
        </p:txBody>
      </p:sp>
      <p:sp>
        <p:nvSpPr>
          <p:cNvPr id="4" name="Slide Number Placeholder 3"/>
          <p:cNvSpPr>
            <a:spLocks noGrp="1"/>
          </p:cNvSpPr>
          <p:nvPr>
            <p:ph type="sldNum" sz="quarter" idx="10"/>
          </p:nvPr>
        </p:nvSpPr>
        <p:spPr/>
        <p:txBody>
          <a:bodyPr/>
          <a:lstStyle/>
          <a:p>
            <a:fld id="{870802CB-EDD9-49AC-889B-1812BF6C7873}" type="slidenum">
              <a:rPr lang="en-US" smtClean="0"/>
              <a:t>8</a:t>
            </a:fld>
            <a:endParaRPr lang="en-US" dirty="0"/>
          </a:p>
        </p:txBody>
      </p:sp>
    </p:spTree>
    <p:extLst>
      <p:ext uri="{BB962C8B-B14F-4D97-AF65-F5344CB8AC3E}">
        <p14:creationId xmlns:p14="http://schemas.microsoft.com/office/powerpoint/2010/main" val="217515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slide simply labels deadweight loss. The next slide goes into more detail. When a market is efficient, there is no exchange that can make anyone better off without someone becoming worse off. Efficiency is one of the most powerful features of a market system and is achieved without centralized coordination.</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9</a:t>
            </a:fld>
            <a:endParaRPr lang="en-US" dirty="0"/>
          </a:p>
        </p:txBody>
      </p:sp>
    </p:spTree>
    <p:extLst>
      <p:ext uri="{BB962C8B-B14F-4D97-AF65-F5344CB8AC3E}">
        <p14:creationId xmlns:p14="http://schemas.microsoft.com/office/powerpoint/2010/main" val="183247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there is also a deadweight loss of areas 4 and 5, the change in distribution is isolated in this analysis. It should be clear that the above redistribution is a zero-sum game. That is, whatever consumer surplus is lost in the left figure, producers gain, and whatever producer surplus is lost in the right figure, consumers gain. The analysis of the deadweight loss is provided on the next slide.</a:t>
            </a:r>
          </a:p>
        </p:txBody>
      </p:sp>
      <p:sp>
        <p:nvSpPr>
          <p:cNvPr id="4" name="Slide Number Placeholder 3"/>
          <p:cNvSpPr>
            <a:spLocks noGrp="1"/>
          </p:cNvSpPr>
          <p:nvPr>
            <p:ph type="sldNum" sz="quarter" idx="10"/>
          </p:nvPr>
        </p:nvSpPr>
        <p:spPr/>
        <p:txBody>
          <a:bodyPr/>
          <a:lstStyle/>
          <a:p>
            <a:fld id="{870802CB-EDD9-49AC-889B-1812BF6C7873}" type="slidenum">
              <a:rPr lang="en-US" smtClean="0"/>
              <a:t>10</a:t>
            </a:fld>
            <a:endParaRPr lang="en-US" dirty="0"/>
          </a:p>
        </p:txBody>
      </p:sp>
    </p:spTree>
    <p:extLst>
      <p:ext uri="{BB962C8B-B14F-4D97-AF65-F5344CB8AC3E}">
        <p14:creationId xmlns:p14="http://schemas.microsoft.com/office/powerpoint/2010/main" val="424642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Consumer surplus gets smaller</a:t>
            </a:r>
            <a:r>
              <a:rPr lang="en-US" baseline="0" dirty="0"/>
              <a:t> (from areas 1,2, and 4 to area 1). The area of triangle 1 is </a:t>
            </a:r>
            <a:r>
              <a:rPr lang="en-US" sz="1400" dirty="0"/>
              <a:t>CS = ½*20M*($500-$300) = $2B</a:t>
            </a:r>
            <a:r>
              <a:rPr lang="en-US" sz="1200" baseline="0" dirty="0"/>
              <a:t>. Producer surplus gets larger (from area 3 and 5 to areas 2 and 3).</a:t>
            </a:r>
            <a:endParaRPr lang="en-US" sz="1400" dirty="0"/>
          </a:p>
        </p:txBody>
      </p:sp>
      <p:sp>
        <p:nvSpPr>
          <p:cNvPr id="4" name="Slide Number Placeholder 3"/>
          <p:cNvSpPr>
            <a:spLocks noGrp="1"/>
          </p:cNvSpPr>
          <p:nvPr>
            <p:ph type="sldNum" sz="quarter" idx="10"/>
          </p:nvPr>
        </p:nvSpPr>
        <p:spPr/>
        <p:txBody>
          <a:bodyPr/>
          <a:lstStyle/>
          <a:p>
            <a:fld id="{459B4CBF-F1B4-4533-8DD5-69BE671403BF}" type="slidenum">
              <a:rPr lang="en-US" smtClean="0"/>
              <a:t>11</a:t>
            </a:fld>
            <a:endParaRPr lang="en-US" dirty="0"/>
          </a:p>
        </p:txBody>
      </p:sp>
    </p:spTree>
    <p:extLst>
      <p:ext uri="{BB962C8B-B14F-4D97-AF65-F5344CB8AC3E}">
        <p14:creationId xmlns:p14="http://schemas.microsoft.com/office/powerpoint/2010/main" val="2178911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a:solidFill>
                  <a:schemeClr val="tx1"/>
                </a:solidFill>
                <a:latin typeface="+mn-lt"/>
                <a:ea typeface="+mn-ea"/>
                <a:cs typeface="+mn-cs"/>
              </a:rPr>
              <a:t>Correcting market failures. </a:t>
            </a:r>
            <a:r>
              <a:rPr lang="en-US" sz="1200" b="0" i="0" u="none" strike="noStrike" kern="1200" baseline="0" dirty="0">
                <a:solidFill>
                  <a:schemeClr val="tx1"/>
                </a:solidFill>
                <a:latin typeface="+mn-lt"/>
                <a:ea typeface="+mn-ea"/>
                <a:cs typeface="+mn-cs"/>
              </a:rPr>
              <a:t>Our model of demand and supply has so far assumed that markets work efficiently—but in the real world, that’s not always true. For example, sometimes there is only one producer of a good, who faces no competition and can charge an inefficiently high price. Other times, one person’s use of a product or service imposes costs on other people that are not captured in prices paid by the first person, such as the pollution caused by burning the gas in your car. Situations in which the assumption of efficient, competitive markets fails to hold are called market failures. When there is a market failure, intervening can actually increase total surplus.</a:t>
            </a:r>
          </a:p>
          <a:p>
            <a:endParaRPr lang="en-US" sz="1200" b="0" i="0" u="none" strike="noStrike" kern="1200" baseline="0" dirty="0">
              <a:solidFill>
                <a:schemeClr val="tx1"/>
              </a:solidFill>
              <a:latin typeface="+mn-lt"/>
              <a:ea typeface="+mn-ea"/>
              <a:cs typeface="+mn-cs"/>
            </a:endParaRPr>
          </a:p>
          <a:p>
            <a:r>
              <a:rPr lang="en-US" sz="1200" b="1" i="1" u="none" strike="noStrike" kern="1200" baseline="0" dirty="0">
                <a:solidFill>
                  <a:schemeClr val="tx1"/>
                </a:solidFill>
                <a:latin typeface="+mn-lt"/>
                <a:ea typeface="+mn-ea"/>
                <a:cs typeface="+mn-cs"/>
              </a:rPr>
              <a:t>Changing the distribution of surplus. </a:t>
            </a:r>
            <a:r>
              <a:rPr lang="en-US" sz="1200" b="0" i="0" u="none" strike="noStrike" kern="1200" baseline="0" dirty="0">
                <a:solidFill>
                  <a:schemeClr val="tx1"/>
                </a:solidFill>
                <a:latin typeface="+mn-lt"/>
                <a:ea typeface="+mn-ea"/>
                <a:cs typeface="+mn-cs"/>
              </a:rPr>
              <a:t>Efficient markets maximize total surplus, but an efficient outcome may still be seen as unfair. For example, even if the job market is efficient, wages can still drop so low that some workers fall below the poverty line while their employers make healthy profits. The government might respond by intervening in the labor market to impose a minimum wage. This policy will change the distribution of surplus, reducing employers’ profits and lifting workers’ incomes. Reasonable people can—and often do—argue about whether a policy that benefits a certain group (such as minimum-wage workers) is justified or not. Our focus will be on accurately describing the benefits and costs of such policies.</a:t>
            </a:r>
          </a:p>
          <a:p>
            <a:endParaRPr lang="en-US" sz="1200" b="0" i="0" u="none" strike="noStrike" kern="1200" baseline="0" dirty="0">
              <a:solidFill>
                <a:schemeClr val="tx1"/>
              </a:solidFill>
              <a:latin typeface="+mn-lt"/>
              <a:ea typeface="+mn-ea"/>
              <a:cs typeface="+mn-cs"/>
            </a:endParaRPr>
          </a:p>
          <a:p>
            <a:r>
              <a:rPr lang="en-US" sz="1200" b="1" i="1" u="none" strike="noStrike" kern="1200" baseline="0" dirty="0">
                <a:solidFill>
                  <a:schemeClr val="tx1"/>
                </a:solidFill>
                <a:latin typeface="+mn-lt"/>
                <a:ea typeface="+mn-ea"/>
                <a:cs typeface="+mn-cs"/>
              </a:rPr>
              <a:t>Encouraging or discouraging consumption. </a:t>
            </a:r>
            <a:r>
              <a:rPr lang="en-US" sz="1200" b="0" i="0" u="none" strike="noStrike" kern="1200" baseline="0" dirty="0">
                <a:solidFill>
                  <a:schemeClr val="tx1"/>
                </a:solidFill>
                <a:latin typeface="+mn-lt"/>
                <a:ea typeface="+mn-ea"/>
                <a:cs typeface="+mn-cs"/>
              </a:rPr>
              <a:t>Around the world, many people judge certain products to be “good” or “bad” based on culture, health, religion, or other values. At the extreme, certain “bad” products are banned altogether, such as hard drugs. More often, governments use taxes to discourage people from consuming bad products without banning them altogether. Common examples are cigarettes and alcohol; many governments tax them heavily, with the aim of reducing smoking and drinking. In some cases, minimizing costs imposed on others (such as from pollution or secondhand smoke) is also part of the motivation for discouraging consumption. On the other hand, governments use subsidies</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to encourage people to consume “good” products or services. For instance, many governments provide public funding for schools to encourage education and for vaccinations to encourage parents to protect their children against disease.</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13</a:t>
            </a:fld>
            <a:endParaRPr lang="en-US" dirty="0"/>
          </a:p>
        </p:txBody>
      </p:sp>
    </p:spTree>
    <p:extLst>
      <p:ext uri="{BB962C8B-B14F-4D97-AF65-F5344CB8AC3E}">
        <p14:creationId xmlns:p14="http://schemas.microsoft.com/office/powerpoint/2010/main" val="3636252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left panel illustrates a hypothetical market for tortillas without a price ceiling. The equilibrium price is $0.50 per pound, and the equilibrium quantity is 50 million pounds. Let’s say that the government of Mexico responded to rising tortilla prices by setting a price ceiling of approximately $0.25 per pound, as shown in the right panel. When price falls, consumers will want to buy more tortillas. In this example, the price fell from $0.50 to $0.25, and as a result, quantity demanded increased from 50 million to 75 million pounds. A lower price means fewer producers will be willing to sell tortillas. When the price fell to $0.25, the quantity supplied dropped from 50 million to 25 million pounds. A lower price means higher quantity demanded, but lower quantity supplied. Supply and demand were no longer in equilibrium. The price ceiling created a </a:t>
            </a:r>
            <a:r>
              <a:rPr lang="en-US" sz="1200" b="0" i="1" u="none" strike="noStrike" kern="1200" baseline="0" dirty="0">
                <a:solidFill>
                  <a:schemeClr val="tx1"/>
                </a:solidFill>
                <a:latin typeface="+mn-lt"/>
                <a:ea typeface="+mn-ea"/>
                <a:cs typeface="+mn-cs"/>
              </a:rPr>
              <a:t>shortage </a:t>
            </a:r>
            <a:r>
              <a:rPr lang="en-US" sz="1200" b="0" i="0" u="none" strike="noStrike" kern="1200" baseline="0" dirty="0">
                <a:solidFill>
                  <a:schemeClr val="tx1"/>
                </a:solidFill>
                <a:latin typeface="+mn-lt"/>
                <a:ea typeface="+mn-ea"/>
                <a:cs typeface="+mn-cs"/>
              </a:rPr>
              <a:t>of tortillas, equal to the 50 million pound difference between the quantities supplied and demanded.</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15</a:t>
            </a:fld>
            <a:endParaRPr lang="en-US" dirty="0"/>
          </a:p>
        </p:txBody>
      </p:sp>
    </p:spTree>
    <p:extLst>
      <p:ext uri="{BB962C8B-B14F-4D97-AF65-F5344CB8AC3E}">
        <p14:creationId xmlns:p14="http://schemas.microsoft.com/office/powerpoint/2010/main" val="3020847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It should be clear that a price ceiling causes:</a:t>
            </a:r>
            <a:endParaRPr lang="en-US" sz="1200" dirty="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a:t>Total welfare</a:t>
            </a:r>
            <a:r>
              <a:rPr lang="en-US" sz="1200" baseline="0" dirty="0"/>
              <a:t> (or surplus) to decrease.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aseline="0" dirty="0"/>
              <a:t>Producer surplus to fall.</a:t>
            </a: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 Consumer surplus to either increase</a:t>
            </a:r>
            <a:r>
              <a:rPr lang="en-US" sz="1200" baseline="0" dirty="0"/>
              <a:t> or decrease. </a:t>
            </a:r>
            <a:r>
              <a:rPr lang="en-US" sz="1200" dirty="0"/>
              <a:t>Whether consumer surplus increases</a:t>
            </a:r>
            <a:r>
              <a:rPr lang="en-US" sz="1200" baseline="0" dirty="0"/>
              <a:t> or decreases depends on the whether the deadweight loss is smaller or larger than the transfer. (Or, in this example, whether area 1 is larger or smaller than area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Slide Number Placeholder 3"/>
          <p:cNvSpPr>
            <a:spLocks noGrp="1"/>
          </p:cNvSpPr>
          <p:nvPr>
            <p:ph type="sldNum" sz="quarter" idx="10"/>
          </p:nvPr>
        </p:nvSpPr>
        <p:spPr/>
        <p:txBody>
          <a:bodyPr/>
          <a:lstStyle/>
          <a:p>
            <a:fld id="{870802CB-EDD9-49AC-889B-1812BF6C7873}" type="slidenum">
              <a:rPr lang="en-US" smtClean="0"/>
              <a:t>17</a:t>
            </a:fld>
            <a:endParaRPr lang="en-US" dirty="0"/>
          </a:p>
        </p:txBody>
      </p:sp>
    </p:spTree>
    <p:extLst>
      <p:ext uri="{BB962C8B-B14F-4D97-AF65-F5344CB8AC3E}">
        <p14:creationId xmlns:p14="http://schemas.microsoft.com/office/powerpoint/2010/main" val="3732853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1405D64F-E050-41C2-A305-2652CC1A0B50}" type="slidenum">
              <a:rPr lang="en-US" smtClean="0"/>
              <a:t>‹#›</a:t>
            </a:fld>
            <a:endParaRPr lang="en-US"/>
          </a:p>
        </p:txBody>
      </p:sp>
    </p:spTree>
    <p:extLst>
      <p:ext uri="{BB962C8B-B14F-4D97-AF65-F5344CB8AC3E}">
        <p14:creationId xmlns:p14="http://schemas.microsoft.com/office/powerpoint/2010/main" val="39256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792162"/>
          </a:xfrm>
        </p:spPr>
        <p:txBody>
          <a:bodyPr/>
          <a:lstStyle>
            <a:lvl1pPr algn="l">
              <a:defRPr sz="4000" b="0" baseline="0">
                <a:solidFill>
                  <a:srgbClr val="002060"/>
                </a:solidFill>
                <a:latin typeface="+mn-lt"/>
              </a:defRPr>
            </a:lvl1pPr>
          </a:lstStyle>
          <a:p>
            <a:r>
              <a:rPr lang="en-US" dirty="0"/>
              <a:t>Slide title</a:t>
            </a:r>
          </a:p>
        </p:txBody>
      </p:sp>
      <p:sp>
        <p:nvSpPr>
          <p:cNvPr id="3" name="Content Placeholder 2"/>
          <p:cNvSpPr>
            <a:spLocks noGrp="1"/>
          </p:cNvSpPr>
          <p:nvPr>
            <p:ph idx="1"/>
          </p:nvPr>
        </p:nvSpPr>
        <p:spPr>
          <a:xfrm>
            <a:off x="457200" y="1219199"/>
            <a:ext cx="8229600" cy="5102352"/>
          </a:xfrm>
        </p:spPr>
        <p:txBody>
          <a:bodyPr/>
          <a:lstStyle>
            <a:lvl1pPr>
              <a:defRPr>
                <a:latin typeface="Calibri Light" pitchFamily="34" charset="0"/>
              </a:defRPr>
            </a:lvl1pPr>
            <a:lvl2pPr>
              <a:defRPr>
                <a:latin typeface="Calibri Light" pitchFamily="34" charset="0"/>
              </a:defRPr>
            </a:lvl2pPr>
            <a:lvl3pPr>
              <a:defRPr>
                <a:latin typeface="Calibri Light" pitchFamily="34" charset="0"/>
              </a:defRPr>
            </a:lvl3pPr>
            <a:lvl4pPr>
              <a:defRPr>
                <a:latin typeface="Calibri Light" pitchFamily="34" charset="0"/>
              </a:defRPr>
            </a:lvl4pPr>
            <a:lvl5pPr>
              <a:defRPr>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783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0" name="Title 9"/>
          <p:cNvSpPr>
            <a:spLocks noGrp="1"/>
          </p:cNvSpPr>
          <p:nvPr>
            <p:ph type="title"/>
          </p:nvPr>
        </p:nvSpPr>
        <p:spPr>
          <a:xfrm>
            <a:off x="457200" y="274638"/>
            <a:ext cx="8229600" cy="792162"/>
          </a:xfrm>
          <a:prstGeom prst="rect">
            <a:avLst/>
          </a:prstGeom>
        </p:spPr>
        <p:txBody>
          <a:bodyPr/>
          <a:lstStyle>
            <a:lvl1pPr algn="l">
              <a:defRPr sz="4000">
                <a:solidFill>
                  <a:srgbClr val="002060"/>
                </a:solidFill>
                <a:latin typeface="+mn-lt"/>
              </a:defRPr>
            </a:lvl1pPr>
          </a:lstStyle>
          <a:p>
            <a:r>
              <a:rPr lang="en-US" dirty="0"/>
              <a:t>Click to edit Master title style</a:t>
            </a:r>
          </a:p>
        </p:txBody>
      </p:sp>
    </p:spTree>
    <p:extLst>
      <p:ext uri="{BB962C8B-B14F-4D97-AF65-F5344CB8AC3E}">
        <p14:creationId xmlns:p14="http://schemas.microsoft.com/office/powerpoint/2010/main" val="112226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normAutofit/>
          </a:bodyPr>
          <a:lstStyle>
            <a:lvl1pPr algn="l">
              <a:defRPr sz="3200" b="0" i="0">
                <a:solidFill>
                  <a:schemeClr val="tx2"/>
                </a:solidFill>
                <a:latin typeface="Encode Sans Normal Black" charset="0"/>
                <a:ea typeface="Encode Sans Normal Black" charset="0"/>
                <a:cs typeface="Encode Sans Normal Black" charset="0"/>
              </a:defRPr>
            </a:lvl1pPr>
          </a:lstStyle>
          <a:p>
            <a:pPr lvl="0"/>
            <a:r>
              <a:rPr lang="en-US" dirty="0" smtClean="0"/>
              <a:t>TITLE HERE</a:t>
            </a:r>
            <a:br>
              <a:rPr lang="en-US" dirty="0" smtClean="0"/>
            </a:br>
            <a:r>
              <a:rPr lang="en-US" dirty="0" smtClean="0"/>
              <a:t>ENCODE NORMAL</a:t>
            </a:r>
            <a:br>
              <a:rPr lang="en-US" dirty="0" smtClean="0"/>
            </a:br>
            <a:r>
              <a:rPr lang="en-US" dirty="0" smtClean="0"/>
              <a:t>BLACK, 50 PT. </a:t>
            </a:r>
            <a:endParaRPr lang="en-US" dirty="0"/>
          </a:p>
        </p:txBody>
      </p:sp>
    </p:spTree>
    <p:extLst>
      <p:ext uri="{BB962C8B-B14F-4D97-AF65-F5344CB8AC3E}">
        <p14:creationId xmlns:p14="http://schemas.microsoft.com/office/powerpoint/2010/main" val="932078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normAutofit/>
          </a:bodyPr>
          <a:lstStyle>
            <a:lvl1pPr marL="342900" indent="-342900">
              <a:buFont typeface="Lucida Grande"/>
              <a:buChar char="&gt;"/>
              <a:defRPr sz="2000" b="0" i="0" baseline="0">
                <a:solidFill>
                  <a:schemeClr val="tx1"/>
                </a:solidFill>
                <a:latin typeface="Arial" panose="020B0604020202020204" pitchFamily="34" charset="0"/>
                <a:cs typeface="Arial" panose="020B0604020202020204" pitchFamily="34" charset="0"/>
              </a:defRPr>
            </a:lvl1pPr>
            <a:lvl2pPr>
              <a:defRPr sz="1800" b="0" i="0" baseline="0">
                <a:solidFill>
                  <a:schemeClr val="tx1"/>
                </a:solidFill>
                <a:latin typeface="Arial" panose="020B0604020202020204" pitchFamily="34" charset="0"/>
                <a:cs typeface="Arial" panose="020B0604020202020204" pitchFamily="34" charset="0"/>
              </a:defRPr>
            </a:lvl2pPr>
            <a:lvl3pPr marL="1143000" indent="-228600">
              <a:buSzPct val="100000"/>
              <a:buFont typeface="Lucida Grande"/>
              <a:buChar char="&gt;"/>
              <a:defRPr sz="1600" b="0" i="0" baseline="0">
                <a:solidFill>
                  <a:schemeClr val="tx1"/>
                </a:solidFill>
                <a:latin typeface="Arial" panose="020B0604020202020204" pitchFamily="34" charset="0"/>
                <a:cs typeface="Arial" panose="020B0604020202020204" pitchFamily="34" charset="0"/>
              </a:defRPr>
            </a:lvl3pPr>
            <a:lvl4pPr>
              <a:defRPr sz="1400" b="0" i="0" baseline="0">
                <a:solidFill>
                  <a:schemeClr val="tx1"/>
                </a:solidFill>
                <a:latin typeface="Arial" panose="020B0604020202020204" pitchFamily="34" charset="0"/>
                <a:cs typeface="Arial" panose="020B0604020202020204" pitchFamily="34" charset="0"/>
              </a:defRPr>
            </a:lvl4pPr>
            <a:lvl5pPr marL="2057400" indent="-228600">
              <a:buFont typeface="Lucida Grande"/>
              <a:buChar char="&gt;"/>
              <a:defRPr sz="1200" b="0" i="0" baseline="0">
                <a:solidFill>
                  <a:schemeClr val="tx1"/>
                </a:solidFill>
                <a:latin typeface="Arial" panose="020B0604020202020204" pitchFamily="34" charset="0"/>
                <a:cs typeface="Arial" panose="020B0604020202020204" pitchFamily="34" charset="0"/>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normAutofit/>
          </a:bodyPr>
          <a:lstStyle>
            <a:lvl1pPr algn="l">
              <a:defRPr sz="2400" b="0" i="0">
                <a:solidFill>
                  <a:srgbClr val="002060"/>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294949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Text with figure">
    <p:spTree>
      <p:nvGrpSpPr>
        <p:cNvPr id="1" name=""/>
        <p:cNvGrpSpPr/>
        <p:nvPr/>
      </p:nvGrpSpPr>
      <p:grpSpPr>
        <a:xfrm>
          <a:off x="0" y="0"/>
          <a:ext cx="0" cy="0"/>
          <a:chOff x="0" y="0"/>
          <a:chExt cx="0" cy="0"/>
        </a:xfrm>
      </p:grpSpPr>
      <p:sp>
        <p:nvSpPr>
          <p:cNvPr id="10" name="Title 4"/>
          <p:cNvSpPr>
            <a:spLocks noGrp="1"/>
          </p:cNvSpPr>
          <p:nvPr>
            <p:ph type="title"/>
          </p:nvPr>
        </p:nvSpPr>
        <p:spPr>
          <a:xfrm>
            <a:off x="0" y="0"/>
            <a:ext cx="9144000" cy="640080"/>
          </a:xfrm>
          <a:prstGeom prst="rect">
            <a:avLst/>
          </a:prstGeom>
        </p:spPr>
        <p:txBody>
          <a:bodyPr>
            <a:normAutofit/>
          </a:bodyPr>
          <a:lstStyle>
            <a:lvl1pPr algn="l">
              <a:defRPr sz="2400" b="0">
                <a:solidFill>
                  <a:srgbClr val="00206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3962400" cy="5638800"/>
          </a:xfrm>
          <a:prstGeom prst="rect">
            <a:avLst/>
          </a:prstGeom>
        </p:spPr>
        <p:txBody>
          <a:bodyPr>
            <a:normAutofit/>
          </a:bodyPr>
          <a:lstStyle>
            <a:lvl1pPr marL="0" indent="0">
              <a:spcBef>
                <a:spcPts val="338"/>
              </a:spcBef>
              <a:defRPr sz="1800" i="0" baseline="0">
                <a:latin typeface="Arial" panose="020B0604020202020204" pitchFamily="34" charset="0"/>
                <a:cs typeface="Arial" panose="020B0604020202020204" pitchFamily="34" charset="0"/>
              </a:defRPr>
            </a:lvl1pPr>
          </a:lstStyle>
          <a:p>
            <a:pPr lvl="0"/>
            <a:r>
              <a:rPr lang="en-US" dirty="0"/>
              <a:t>Text with figure content</a:t>
            </a:r>
          </a:p>
        </p:txBody>
      </p:sp>
      <p:sp>
        <p:nvSpPr>
          <p:cNvPr id="5"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marL="0" marR="0" lvl="0" indent="0" algn="r" defTabSz="6858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900" b="0" i="0" u="none" strike="noStrike" kern="1200" cap="none" spc="0" normalizeH="0" baseline="0" noProof="0" smtClean="0">
                <a:ln>
                  <a:noFill/>
                </a:ln>
                <a:solidFill>
                  <a:srgbClr val="000000"/>
                </a:solidFill>
                <a:effectLst/>
                <a:uLnTx/>
                <a:uFillTx/>
                <a:latin typeface="Arial"/>
                <a:ea typeface="+mn-ea"/>
                <a:cs typeface="Arial"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000000"/>
              </a:solidFill>
              <a:effectLst/>
              <a:uLnTx/>
              <a:uFillTx/>
              <a:latin typeface="Arial"/>
              <a:ea typeface="+mn-ea"/>
              <a:cs typeface="Arial" charset="0"/>
            </a:endParaRPr>
          </a:p>
        </p:txBody>
      </p:sp>
    </p:spTree>
    <p:extLst>
      <p:ext uri="{BB962C8B-B14F-4D97-AF65-F5344CB8AC3E}">
        <p14:creationId xmlns:p14="http://schemas.microsoft.com/office/powerpoint/2010/main" val="207509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marL="0" marR="0" lvl="0" indent="0" algn="r" defTabSz="6858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900" b="0" i="0" u="none" strike="noStrike" kern="1200" cap="none" spc="0" normalizeH="0" baseline="0" noProof="0" smtClean="0">
                <a:ln>
                  <a:noFill/>
                </a:ln>
                <a:solidFill>
                  <a:srgbClr val="000000"/>
                </a:solidFill>
                <a:effectLst/>
                <a:uLnTx/>
                <a:uFillTx/>
                <a:latin typeface="Arial"/>
                <a:ea typeface="+mn-ea"/>
                <a:cs typeface="Arial"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000000"/>
              </a:solidFill>
              <a:effectLst/>
              <a:uLnTx/>
              <a:uFillTx/>
              <a:latin typeface="Arial"/>
              <a:ea typeface="+mn-ea"/>
              <a:cs typeface="Arial" charset="0"/>
            </a:endParaRPr>
          </a:p>
        </p:txBody>
      </p:sp>
      <p:sp>
        <p:nvSpPr>
          <p:cNvPr id="8" name="Title 4"/>
          <p:cNvSpPr>
            <a:spLocks noGrp="1"/>
          </p:cNvSpPr>
          <p:nvPr>
            <p:ph type="title"/>
          </p:nvPr>
        </p:nvSpPr>
        <p:spPr>
          <a:xfrm>
            <a:off x="0" y="0"/>
            <a:ext cx="9144000" cy="640080"/>
          </a:xfrm>
          <a:prstGeom prst="rect">
            <a:avLst/>
          </a:prstGeom>
        </p:spPr>
        <p:txBody>
          <a:bodyPr/>
          <a:lstStyle>
            <a:lvl1pPr algn="l">
              <a:defRPr sz="2400" b="0">
                <a:solidFill>
                  <a:srgbClr val="00206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8839200" cy="5638800"/>
          </a:xfrm>
          <a:prstGeom prst="rect">
            <a:avLst/>
          </a:prstGeom>
        </p:spPr>
        <p:txBody>
          <a:bodyPr>
            <a:normAutofit/>
          </a:bodyPr>
          <a:lstStyle>
            <a:lvl1pPr marL="0" indent="0">
              <a:spcBef>
                <a:spcPts val="450"/>
              </a:spcBef>
              <a:defRPr sz="1800" i="0" baseline="0">
                <a:latin typeface="Arial" panose="020B0604020202020204" pitchFamily="34" charset="0"/>
                <a:cs typeface="Arial" panose="020B0604020202020204" pitchFamily="34" charset="0"/>
              </a:defRPr>
            </a:lvl1pPr>
          </a:lstStyle>
          <a:p>
            <a:pPr lvl="0"/>
            <a:r>
              <a:rPr lang="en-US" dirty="0"/>
              <a:t>Text-only content</a:t>
            </a:r>
          </a:p>
        </p:txBody>
      </p:sp>
    </p:spTree>
    <p:extLst>
      <p:ext uri="{BB962C8B-B14F-4D97-AF65-F5344CB8AC3E}">
        <p14:creationId xmlns:p14="http://schemas.microsoft.com/office/powerpoint/2010/main" val="165751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5_Text with figure">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152400" y="838200"/>
            <a:ext cx="3962400" cy="5638800"/>
          </a:xfrm>
          <a:prstGeom prst="rect">
            <a:avLst/>
          </a:prstGeom>
        </p:spPr>
        <p:txBody>
          <a:bodyPr>
            <a:normAutofit/>
          </a:bodyPr>
          <a:lstStyle>
            <a:lvl1pPr marL="0" indent="0">
              <a:spcBef>
                <a:spcPts val="338"/>
              </a:spcBef>
              <a:buNone/>
              <a:defRPr sz="1800" i="0" baseline="0">
                <a:latin typeface="Arial" panose="020B0604020202020204" pitchFamily="34" charset="0"/>
                <a:cs typeface="Arial" panose="020B0604020202020204" pitchFamily="34" charset="0"/>
              </a:defRPr>
            </a:lvl1pPr>
          </a:lstStyle>
          <a:p>
            <a:pPr lvl="0"/>
            <a:r>
              <a:rPr lang="en-US" dirty="0"/>
              <a:t>Text with figure content</a:t>
            </a:r>
          </a:p>
        </p:txBody>
      </p:sp>
    </p:spTree>
    <p:extLst>
      <p:ext uri="{BB962C8B-B14F-4D97-AF65-F5344CB8AC3E}">
        <p14:creationId xmlns:p14="http://schemas.microsoft.com/office/powerpoint/2010/main" val="79500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ext with figure">
    <p:spTree>
      <p:nvGrpSpPr>
        <p:cNvPr id="1" name=""/>
        <p:cNvGrpSpPr/>
        <p:nvPr/>
      </p:nvGrpSpPr>
      <p:grpSpPr>
        <a:xfrm>
          <a:off x="0" y="0"/>
          <a:ext cx="0" cy="0"/>
          <a:chOff x="0" y="0"/>
          <a:chExt cx="0" cy="0"/>
        </a:xfrm>
      </p:grpSpPr>
      <p:sp>
        <p:nvSpPr>
          <p:cNvPr id="10" name="Title 4"/>
          <p:cNvSpPr>
            <a:spLocks noGrp="1"/>
          </p:cNvSpPr>
          <p:nvPr>
            <p:ph type="title"/>
          </p:nvPr>
        </p:nvSpPr>
        <p:spPr>
          <a:xfrm>
            <a:off x="0" y="0"/>
            <a:ext cx="9144000" cy="640080"/>
          </a:xfrm>
          <a:prstGeom prst="rect">
            <a:avLst/>
          </a:prstGeom>
        </p:spPr>
        <p:txBody>
          <a:bodyPr/>
          <a:lstStyle>
            <a:lvl1pPr algn="l">
              <a:defRPr sz="2400" b="0">
                <a:solidFill>
                  <a:srgbClr val="00206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3962400" cy="5638800"/>
          </a:xfrm>
          <a:prstGeom prst="rect">
            <a:avLst/>
          </a:prstGeom>
        </p:spPr>
        <p:txBody>
          <a:bodyPr>
            <a:normAutofit/>
          </a:bodyPr>
          <a:lstStyle>
            <a:lvl1pPr marL="0" indent="0">
              <a:spcBef>
                <a:spcPts val="450"/>
              </a:spcBef>
              <a:defRPr sz="1800" i="0" baseline="0"/>
            </a:lvl1pPr>
          </a:lstStyle>
          <a:p>
            <a:pPr lvl="0"/>
            <a:r>
              <a:rPr lang="en-US" dirty="0"/>
              <a:t>Text with figure content</a:t>
            </a:r>
          </a:p>
        </p:txBody>
      </p:sp>
      <p:sp>
        <p:nvSpPr>
          <p:cNvPr id="6"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marL="0" marR="0" lvl="0" indent="0" algn="r" defTabSz="6858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900" b="0" i="0" u="none" strike="noStrike" kern="1200" cap="none" spc="0" normalizeH="0" baseline="0" noProof="0" smtClean="0">
                <a:ln>
                  <a:noFill/>
                </a:ln>
                <a:solidFill>
                  <a:srgbClr val="000000"/>
                </a:solidFill>
                <a:effectLst/>
                <a:uLnTx/>
                <a:uFillTx/>
                <a:latin typeface="Arial"/>
                <a:ea typeface="+mn-ea"/>
                <a:cs typeface="Arial"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000000"/>
              </a:solidFill>
              <a:effectLst/>
              <a:uLnTx/>
              <a:uFillTx/>
              <a:latin typeface="Arial"/>
              <a:ea typeface="+mn-ea"/>
              <a:cs typeface="Arial" charset="0"/>
            </a:endParaRPr>
          </a:p>
        </p:txBody>
      </p:sp>
    </p:spTree>
    <p:extLst>
      <p:ext uri="{BB962C8B-B14F-4D97-AF65-F5344CB8AC3E}">
        <p14:creationId xmlns:p14="http://schemas.microsoft.com/office/powerpoint/2010/main" val="395036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5D64F-E050-41C2-A305-2652CC1A0B50}" type="slidenum">
              <a:rPr lang="en-US" smtClean="0"/>
              <a:t>‹#›</a:t>
            </a:fld>
            <a:endParaRPr lang="en-US"/>
          </a:p>
        </p:txBody>
      </p:sp>
    </p:spTree>
    <p:extLst>
      <p:ext uri="{BB962C8B-B14F-4D97-AF65-F5344CB8AC3E}">
        <p14:creationId xmlns:p14="http://schemas.microsoft.com/office/powerpoint/2010/main" val="2580529567"/>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75" r:id="rId3"/>
    <p:sldLayoutId id="2147483691" r:id="rId4"/>
    <p:sldLayoutId id="2147483692" r:id="rId5"/>
    <p:sldLayoutId id="2147483700" r:id="rId6"/>
    <p:sldLayoutId id="2147483701" r:id="rId7"/>
    <p:sldLayoutId id="2147483702" r:id="rId8"/>
    <p:sldLayoutId id="2147483703"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2.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slideLayout" Target="../slideLayouts/slideLayout8.xml"/><Relationship Id="rId1" Type="http://schemas.openxmlformats.org/officeDocument/2006/relationships/tags" Target="../tags/tag4.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1756" y="1179824"/>
            <a:ext cx="7710243" cy="2641756"/>
          </a:xfrm>
        </p:spPr>
        <p:txBody>
          <a:bodyPr>
            <a:normAutofit/>
          </a:bodyPr>
          <a:lstStyle/>
          <a:p>
            <a:r>
              <a:rPr lang="en-US" sz="3200" b="0" dirty="0" smtClean="0"/>
              <a:t>Econ 200</a:t>
            </a:r>
            <a:br>
              <a:rPr lang="en-US" sz="3200" b="0" dirty="0" smtClean="0"/>
            </a:br>
            <a:r>
              <a:rPr lang="en-US" sz="3200" b="0" dirty="0" smtClean="0"/>
              <a:t>Module 2</a:t>
            </a:r>
            <a:br>
              <a:rPr lang="en-US" sz="3200" b="0" dirty="0" smtClean="0"/>
            </a:br>
            <a:r>
              <a:rPr lang="en-US" sz="3200" b="0" dirty="0" smtClean="0"/>
              <a:t>Lecture </a:t>
            </a:r>
            <a:r>
              <a:rPr lang="en-US" sz="3200" b="0" dirty="0"/>
              <a:t>6</a:t>
            </a:r>
          </a:p>
        </p:txBody>
      </p:sp>
    </p:spTree>
    <p:extLst>
      <p:ext uri="{BB962C8B-B14F-4D97-AF65-F5344CB8AC3E}">
        <p14:creationId xmlns:p14="http://schemas.microsoft.com/office/powerpoint/2010/main" val="477493431"/>
      </p:ext>
    </p:extLst>
  </p:cSld>
  <p:clrMapOvr>
    <a:masterClrMapping/>
  </p:clrMapOvr>
  <mc:AlternateContent xmlns:mc="http://schemas.openxmlformats.org/markup-compatibility/2006" xmlns:p14="http://schemas.microsoft.com/office/powerpoint/2010/main">
    <mc:Choice Requires="p14">
      <p:transition spd="slow" p14:dur="2000" advTm="31944"/>
    </mc:Choice>
    <mc:Fallback xmlns="">
      <p:transition spd="slow" advTm="3194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a:spLocks/>
          </p:cNvSpPr>
          <p:nvPr/>
        </p:nvSpPr>
        <p:spPr bwMode="auto">
          <a:xfrm>
            <a:off x="986500" y="2827725"/>
            <a:ext cx="2040758" cy="1501943"/>
          </a:xfrm>
          <a:custGeom>
            <a:avLst/>
            <a:gdLst>
              <a:gd name="T0" fmla="*/ 0 w 732"/>
              <a:gd name="T1" fmla="*/ 0 h 688"/>
              <a:gd name="T2" fmla="*/ 732 w 732"/>
              <a:gd name="T3" fmla="*/ 688 h 688"/>
              <a:gd name="T4" fmla="*/ 0 w 732"/>
              <a:gd name="T5" fmla="*/ 688 h 688"/>
              <a:gd name="T6" fmla="*/ 0 w 732"/>
              <a:gd name="T7" fmla="*/ 0 h 688"/>
            </a:gdLst>
            <a:ahLst/>
            <a:cxnLst>
              <a:cxn ang="0">
                <a:pos x="T0" y="T1"/>
              </a:cxn>
              <a:cxn ang="0">
                <a:pos x="T2" y="T3"/>
              </a:cxn>
              <a:cxn ang="0">
                <a:pos x="T4" y="T5"/>
              </a:cxn>
              <a:cxn ang="0">
                <a:pos x="T6" y="T7"/>
              </a:cxn>
            </a:cxnLst>
            <a:rect l="0" t="0" r="r" b="b"/>
            <a:pathLst>
              <a:path w="732" h="688">
                <a:moveTo>
                  <a:pt x="0" y="0"/>
                </a:moveTo>
                <a:lnTo>
                  <a:pt x="732" y="688"/>
                </a:lnTo>
                <a:lnTo>
                  <a:pt x="0" y="688"/>
                </a:lnTo>
                <a:lnTo>
                  <a:pt x="0" y="0"/>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Freeform 287"/>
          <p:cNvSpPr>
            <a:spLocks/>
          </p:cNvSpPr>
          <p:nvPr/>
        </p:nvSpPr>
        <p:spPr bwMode="auto">
          <a:xfrm>
            <a:off x="2369842" y="3823105"/>
            <a:ext cx="681900" cy="508842"/>
          </a:xfrm>
          <a:custGeom>
            <a:avLst/>
            <a:gdLst>
              <a:gd name="T0" fmla="*/ 244 w 244"/>
              <a:gd name="T1" fmla="*/ 230 h 230"/>
              <a:gd name="T2" fmla="*/ 0 w 244"/>
              <a:gd name="T3" fmla="*/ 0 h 230"/>
              <a:gd name="T4" fmla="*/ 0 w 244"/>
              <a:gd name="T5" fmla="*/ 230 h 230"/>
              <a:gd name="T6" fmla="*/ 244 w 244"/>
              <a:gd name="T7" fmla="*/ 230 h 230"/>
            </a:gdLst>
            <a:ahLst/>
            <a:cxnLst>
              <a:cxn ang="0">
                <a:pos x="T0" y="T1"/>
              </a:cxn>
              <a:cxn ang="0">
                <a:pos x="T2" y="T3"/>
              </a:cxn>
              <a:cxn ang="0">
                <a:pos x="T4" y="T5"/>
              </a:cxn>
              <a:cxn ang="0">
                <a:pos x="T6" y="T7"/>
              </a:cxn>
            </a:cxnLst>
            <a:rect l="0" t="0" r="r" b="b"/>
            <a:pathLst>
              <a:path w="244" h="230">
                <a:moveTo>
                  <a:pt x="244" y="230"/>
                </a:moveTo>
                <a:lnTo>
                  <a:pt x="0" y="0"/>
                </a:lnTo>
                <a:lnTo>
                  <a:pt x="0" y="230"/>
                </a:lnTo>
                <a:lnTo>
                  <a:pt x="244" y="2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Line 70"/>
          <p:cNvSpPr>
            <a:spLocks noChangeShapeType="1"/>
          </p:cNvSpPr>
          <p:nvPr/>
        </p:nvSpPr>
        <p:spPr bwMode="auto">
          <a:xfrm>
            <a:off x="1005185" y="2788138"/>
            <a:ext cx="3441290" cy="2590137"/>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Changing the Distribution of Total Surplus</a:t>
            </a:r>
          </a:p>
        </p:txBody>
      </p:sp>
      <p:sp>
        <p:nvSpPr>
          <p:cNvPr id="5" name="Freeform 4"/>
          <p:cNvSpPr>
            <a:spLocks/>
          </p:cNvSpPr>
          <p:nvPr/>
        </p:nvSpPr>
        <p:spPr bwMode="auto">
          <a:xfrm>
            <a:off x="986500" y="4329667"/>
            <a:ext cx="2040758" cy="999840"/>
          </a:xfrm>
          <a:custGeom>
            <a:avLst/>
            <a:gdLst>
              <a:gd name="T0" fmla="*/ 732 w 732"/>
              <a:gd name="T1" fmla="*/ 0 h 458"/>
              <a:gd name="T2" fmla="*/ 0 w 732"/>
              <a:gd name="T3" fmla="*/ 0 h 458"/>
              <a:gd name="T4" fmla="*/ 0 w 732"/>
              <a:gd name="T5" fmla="*/ 458 h 458"/>
              <a:gd name="T6" fmla="*/ 732 w 732"/>
              <a:gd name="T7" fmla="*/ 0 h 458"/>
            </a:gdLst>
            <a:ahLst/>
            <a:cxnLst>
              <a:cxn ang="0">
                <a:pos x="T0" y="T1"/>
              </a:cxn>
              <a:cxn ang="0">
                <a:pos x="T2" y="T3"/>
              </a:cxn>
              <a:cxn ang="0">
                <a:pos x="T4" y="T5"/>
              </a:cxn>
              <a:cxn ang="0">
                <a:pos x="T6" y="T7"/>
              </a:cxn>
            </a:cxnLst>
            <a:rect l="0" t="0" r="r" b="b"/>
            <a:pathLst>
              <a:path w="732" h="458">
                <a:moveTo>
                  <a:pt x="732" y="0"/>
                </a:moveTo>
                <a:lnTo>
                  <a:pt x="0" y="0"/>
                </a:lnTo>
                <a:lnTo>
                  <a:pt x="0" y="458"/>
                </a:lnTo>
                <a:lnTo>
                  <a:pt x="732"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p:nvSpPr>
        <p:spPr bwMode="auto">
          <a:xfrm>
            <a:off x="2366098" y="4332406"/>
            <a:ext cx="689388" cy="343544"/>
          </a:xfrm>
          <a:custGeom>
            <a:avLst/>
            <a:gdLst>
              <a:gd name="T0" fmla="*/ 0 w 244"/>
              <a:gd name="T1" fmla="*/ 0 h 152"/>
              <a:gd name="T2" fmla="*/ 0 w 244"/>
              <a:gd name="T3" fmla="*/ 152 h 152"/>
              <a:gd name="T4" fmla="*/ 244 w 244"/>
              <a:gd name="T5" fmla="*/ 0 h 152"/>
              <a:gd name="T6" fmla="*/ 0 w 244"/>
              <a:gd name="T7" fmla="*/ 0 h 152"/>
            </a:gdLst>
            <a:ahLst/>
            <a:cxnLst>
              <a:cxn ang="0">
                <a:pos x="T0" y="T1"/>
              </a:cxn>
              <a:cxn ang="0">
                <a:pos x="T2" y="T3"/>
              </a:cxn>
              <a:cxn ang="0">
                <a:pos x="T4" y="T5"/>
              </a:cxn>
              <a:cxn ang="0">
                <a:pos x="T6" y="T7"/>
              </a:cxn>
            </a:cxnLst>
            <a:rect l="0" t="0" r="r" b="b"/>
            <a:pathLst>
              <a:path w="244" h="152">
                <a:moveTo>
                  <a:pt x="0" y="0"/>
                </a:moveTo>
                <a:lnTo>
                  <a:pt x="0" y="152"/>
                </a:lnTo>
                <a:lnTo>
                  <a:pt x="24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987322" y="4332406"/>
            <a:ext cx="1378776" cy="1035151"/>
          </a:xfrm>
          <a:custGeom>
            <a:avLst/>
            <a:gdLst>
              <a:gd name="T0" fmla="*/ 0 w 488"/>
              <a:gd name="T1" fmla="*/ 0 h 458"/>
              <a:gd name="T2" fmla="*/ 0 w 488"/>
              <a:gd name="T3" fmla="*/ 458 h 458"/>
              <a:gd name="T4" fmla="*/ 488 w 488"/>
              <a:gd name="T5" fmla="*/ 152 h 458"/>
              <a:gd name="T6" fmla="*/ 488 w 488"/>
              <a:gd name="T7" fmla="*/ 0 h 458"/>
              <a:gd name="T8" fmla="*/ 0 w 488"/>
              <a:gd name="T9" fmla="*/ 0 h 458"/>
            </a:gdLst>
            <a:ahLst/>
            <a:cxnLst>
              <a:cxn ang="0">
                <a:pos x="T0" y="T1"/>
              </a:cxn>
              <a:cxn ang="0">
                <a:pos x="T2" y="T3"/>
              </a:cxn>
              <a:cxn ang="0">
                <a:pos x="T4" y="T5"/>
              </a:cxn>
              <a:cxn ang="0">
                <a:pos x="T6" y="T7"/>
              </a:cxn>
              <a:cxn ang="0">
                <a:pos x="T8" y="T9"/>
              </a:cxn>
            </a:cxnLst>
            <a:rect l="0" t="0" r="r" b="b"/>
            <a:pathLst>
              <a:path w="488" h="458">
                <a:moveTo>
                  <a:pt x="0" y="0"/>
                </a:moveTo>
                <a:lnTo>
                  <a:pt x="0" y="458"/>
                </a:lnTo>
                <a:lnTo>
                  <a:pt x="488" y="152"/>
                </a:lnTo>
                <a:lnTo>
                  <a:pt x="488" y="0"/>
                </a:lnTo>
                <a:lnTo>
                  <a:pt x="0"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a:off x="987322" y="2777420"/>
            <a:ext cx="1378776" cy="1554986"/>
          </a:xfrm>
          <a:custGeom>
            <a:avLst/>
            <a:gdLst>
              <a:gd name="T0" fmla="*/ 488 w 488"/>
              <a:gd name="T1" fmla="*/ 458 h 688"/>
              <a:gd name="T2" fmla="*/ 0 w 488"/>
              <a:gd name="T3" fmla="*/ 0 h 688"/>
              <a:gd name="T4" fmla="*/ 0 w 488"/>
              <a:gd name="T5" fmla="*/ 688 h 688"/>
              <a:gd name="T6" fmla="*/ 488 w 488"/>
              <a:gd name="T7" fmla="*/ 688 h 688"/>
              <a:gd name="T8" fmla="*/ 488 w 488"/>
              <a:gd name="T9" fmla="*/ 458 h 688"/>
            </a:gdLst>
            <a:ahLst/>
            <a:cxnLst>
              <a:cxn ang="0">
                <a:pos x="T0" y="T1"/>
              </a:cxn>
              <a:cxn ang="0">
                <a:pos x="T2" y="T3"/>
              </a:cxn>
              <a:cxn ang="0">
                <a:pos x="T4" y="T5"/>
              </a:cxn>
              <a:cxn ang="0">
                <a:pos x="T6" y="T7"/>
              </a:cxn>
              <a:cxn ang="0">
                <a:pos x="T8" y="T9"/>
              </a:cxn>
            </a:cxnLst>
            <a:rect l="0" t="0" r="r" b="b"/>
            <a:pathLst>
              <a:path w="488" h="688">
                <a:moveTo>
                  <a:pt x="488" y="458"/>
                </a:moveTo>
                <a:lnTo>
                  <a:pt x="0" y="0"/>
                </a:lnTo>
                <a:lnTo>
                  <a:pt x="0" y="688"/>
                </a:lnTo>
                <a:lnTo>
                  <a:pt x="488" y="688"/>
                </a:lnTo>
                <a:lnTo>
                  <a:pt x="488" y="458"/>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Line 12"/>
          <p:cNvSpPr>
            <a:spLocks noChangeShapeType="1"/>
          </p:cNvSpPr>
          <p:nvPr/>
        </p:nvSpPr>
        <p:spPr bwMode="auto">
          <a:xfrm>
            <a:off x="4083918"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3"/>
          <p:cNvSpPr>
            <a:spLocks noChangeShapeType="1"/>
          </p:cNvSpPr>
          <p:nvPr/>
        </p:nvSpPr>
        <p:spPr bwMode="auto">
          <a:xfrm>
            <a:off x="3744874"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14"/>
          <p:cNvSpPr>
            <a:spLocks noChangeShapeType="1"/>
          </p:cNvSpPr>
          <p:nvPr/>
        </p:nvSpPr>
        <p:spPr bwMode="auto">
          <a:xfrm>
            <a:off x="3400180"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15"/>
          <p:cNvSpPr>
            <a:spLocks noChangeShapeType="1"/>
          </p:cNvSpPr>
          <p:nvPr/>
        </p:nvSpPr>
        <p:spPr bwMode="auto">
          <a:xfrm>
            <a:off x="3055486"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Line 16"/>
          <p:cNvSpPr>
            <a:spLocks noChangeShapeType="1"/>
          </p:cNvSpPr>
          <p:nvPr/>
        </p:nvSpPr>
        <p:spPr bwMode="auto">
          <a:xfrm>
            <a:off x="2710792"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Line 17"/>
          <p:cNvSpPr>
            <a:spLocks noChangeShapeType="1"/>
          </p:cNvSpPr>
          <p:nvPr/>
        </p:nvSpPr>
        <p:spPr bwMode="auto">
          <a:xfrm>
            <a:off x="2366098"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18"/>
          <p:cNvSpPr>
            <a:spLocks noChangeShapeType="1"/>
          </p:cNvSpPr>
          <p:nvPr/>
        </p:nvSpPr>
        <p:spPr bwMode="auto">
          <a:xfrm>
            <a:off x="2021404"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Line 19"/>
          <p:cNvSpPr>
            <a:spLocks noChangeShapeType="1"/>
          </p:cNvSpPr>
          <p:nvPr/>
        </p:nvSpPr>
        <p:spPr bwMode="auto">
          <a:xfrm>
            <a:off x="1676710"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Line 20"/>
          <p:cNvSpPr>
            <a:spLocks noChangeShapeType="1"/>
          </p:cNvSpPr>
          <p:nvPr/>
        </p:nvSpPr>
        <p:spPr bwMode="auto">
          <a:xfrm>
            <a:off x="1332016"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2"/>
          <p:cNvSpPr>
            <a:spLocks noChangeArrowheads="1"/>
          </p:cNvSpPr>
          <p:nvPr/>
        </p:nvSpPr>
        <p:spPr bwMode="auto">
          <a:xfrm>
            <a:off x="829102" y="5403719"/>
            <a:ext cx="993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23"/>
          <p:cNvSpPr>
            <a:spLocks noChangeArrowheads="1"/>
          </p:cNvSpPr>
          <p:nvPr/>
        </p:nvSpPr>
        <p:spPr bwMode="auto">
          <a:xfrm>
            <a:off x="665231" y="476183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4"/>
          <p:cNvSpPr>
            <a:spLocks noChangeArrowheads="1"/>
          </p:cNvSpPr>
          <p:nvPr/>
        </p:nvSpPr>
        <p:spPr bwMode="auto">
          <a:xfrm>
            <a:off x="665231" y="4246520"/>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5"/>
          <p:cNvSpPr>
            <a:spLocks noChangeArrowheads="1"/>
          </p:cNvSpPr>
          <p:nvPr/>
        </p:nvSpPr>
        <p:spPr bwMode="auto">
          <a:xfrm>
            <a:off x="665231" y="372668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665231" y="3206849"/>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27"/>
          <p:cNvSpPr>
            <a:spLocks noChangeArrowheads="1"/>
          </p:cNvSpPr>
          <p:nvPr/>
        </p:nvSpPr>
        <p:spPr bwMode="auto">
          <a:xfrm>
            <a:off x="665231" y="2687014"/>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28"/>
          <p:cNvSpPr>
            <a:spLocks noChangeArrowheads="1"/>
          </p:cNvSpPr>
          <p:nvPr/>
        </p:nvSpPr>
        <p:spPr bwMode="auto">
          <a:xfrm>
            <a:off x="665231" y="2167178"/>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1292461" y="5403719"/>
            <a:ext cx="993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1591949" y="54037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31"/>
          <p:cNvSpPr>
            <a:spLocks noChangeArrowheads="1"/>
          </p:cNvSpPr>
          <p:nvPr/>
        </p:nvSpPr>
        <p:spPr bwMode="auto">
          <a:xfrm>
            <a:off x="1936643" y="54037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32"/>
          <p:cNvSpPr>
            <a:spLocks noChangeArrowheads="1"/>
          </p:cNvSpPr>
          <p:nvPr/>
        </p:nvSpPr>
        <p:spPr bwMode="auto">
          <a:xfrm>
            <a:off x="2281337" y="54037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a:spLocks noChangeArrowheads="1"/>
          </p:cNvSpPr>
          <p:nvPr/>
        </p:nvSpPr>
        <p:spPr bwMode="auto">
          <a:xfrm>
            <a:off x="2626032" y="54037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2970726" y="54037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35"/>
          <p:cNvSpPr>
            <a:spLocks noChangeArrowheads="1"/>
          </p:cNvSpPr>
          <p:nvPr/>
        </p:nvSpPr>
        <p:spPr bwMode="auto">
          <a:xfrm>
            <a:off x="3315420" y="54037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36"/>
          <p:cNvSpPr>
            <a:spLocks noChangeArrowheads="1"/>
          </p:cNvSpPr>
          <p:nvPr/>
        </p:nvSpPr>
        <p:spPr bwMode="auto">
          <a:xfrm>
            <a:off x="3660114" y="54037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37"/>
          <p:cNvSpPr>
            <a:spLocks noChangeArrowheads="1"/>
          </p:cNvSpPr>
          <p:nvPr/>
        </p:nvSpPr>
        <p:spPr bwMode="auto">
          <a:xfrm>
            <a:off x="4004808" y="54037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38"/>
          <p:cNvSpPr>
            <a:spLocks noChangeArrowheads="1"/>
          </p:cNvSpPr>
          <p:nvPr/>
        </p:nvSpPr>
        <p:spPr bwMode="auto">
          <a:xfrm>
            <a:off x="4349502" y="54037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42"/>
          <p:cNvSpPr>
            <a:spLocks noChangeArrowheads="1"/>
          </p:cNvSpPr>
          <p:nvPr/>
        </p:nvSpPr>
        <p:spPr bwMode="auto">
          <a:xfrm>
            <a:off x="228600" y="1905000"/>
            <a:ext cx="7069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43"/>
          <p:cNvSpPr>
            <a:spLocks noChangeArrowheads="1"/>
          </p:cNvSpPr>
          <p:nvPr/>
        </p:nvSpPr>
        <p:spPr bwMode="auto">
          <a:xfrm>
            <a:off x="4485119" y="5106909"/>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44"/>
          <p:cNvSpPr>
            <a:spLocks noChangeArrowheads="1"/>
          </p:cNvSpPr>
          <p:nvPr/>
        </p:nvSpPr>
        <p:spPr bwMode="auto">
          <a:xfrm>
            <a:off x="4502071" y="3478068"/>
            <a:ext cx="1202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5"/>
          <p:cNvSpPr>
            <a:spLocks noChangeArrowheads="1"/>
          </p:cNvSpPr>
          <p:nvPr/>
        </p:nvSpPr>
        <p:spPr bwMode="auto">
          <a:xfrm>
            <a:off x="2071985" y="5620694"/>
            <a:ext cx="25648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cameras (millions)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1" name="Rectangle 50"/>
          <p:cNvSpPr>
            <a:spLocks noChangeArrowheads="1"/>
          </p:cNvSpPr>
          <p:nvPr/>
        </p:nvSpPr>
        <p:spPr bwMode="auto">
          <a:xfrm>
            <a:off x="1501538" y="3437385"/>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52" name="Rectangle 51"/>
          <p:cNvSpPr>
            <a:spLocks noChangeArrowheads="1"/>
          </p:cNvSpPr>
          <p:nvPr/>
        </p:nvSpPr>
        <p:spPr bwMode="auto">
          <a:xfrm>
            <a:off x="1501538" y="3993383"/>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54" name="Rectangle 53"/>
          <p:cNvSpPr>
            <a:spLocks noChangeArrowheads="1"/>
          </p:cNvSpPr>
          <p:nvPr/>
        </p:nvSpPr>
        <p:spPr bwMode="auto">
          <a:xfrm>
            <a:off x="2518668" y="4377609"/>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54"/>
          <p:cNvSpPr>
            <a:spLocks noChangeArrowheads="1"/>
          </p:cNvSpPr>
          <p:nvPr/>
        </p:nvSpPr>
        <p:spPr bwMode="auto">
          <a:xfrm>
            <a:off x="1501538" y="4581023"/>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56" name="Line 61"/>
          <p:cNvSpPr>
            <a:spLocks noChangeShapeType="1"/>
          </p:cNvSpPr>
          <p:nvPr/>
        </p:nvSpPr>
        <p:spPr bwMode="auto">
          <a:xfrm>
            <a:off x="987322" y="2257584"/>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62"/>
          <p:cNvSpPr>
            <a:spLocks noChangeShapeType="1"/>
          </p:cNvSpPr>
          <p:nvPr/>
        </p:nvSpPr>
        <p:spPr bwMode="auto">
          <a:xfrm>
            <a:off x="987322" y="2777420"/>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63"/>
          <p:cNvSpPr>
            <a:spLocks noChangeShapeType="1"/>
          </p:cNvSpPr>
          <p:nvPr/>
        </p:nvSpPr>
        <p:spPr bwMode="auto">
          <a:xfrm>
            <a:off x="987322" y="3292735"/>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64"/>
          <p:cNvSpPr>
            <a:spLocks noChangeShapeType="1"/>
          </p:cNvSpPr>
          <p:nvPr/>
        </p:nvSpPr>
        <p:spPr bwMode="auto">
          <a:xfrm>
            <a:off x="987322" y="3812571"/>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Line 65"/>
          <p:cNvSpPr>
            <a:spLocks noChangeShapeType="1"/>
          </p:cNvSpPr>
          <p:nvPr/>
        </p:nvSpPr>
        <p:spPr bwMode="auto">
          <a:xfrm>
            <a:off x="987322" y="4332406"/>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Line 66"/>
          <p:cNvSpPr>
            <a:spLocks noChangeShapeType="1"/>
          </p:cNvSpPr>
          <p:nvPr/>
        </p:nvSpPr>
        <p:spPr bwMode="auto">
          <a:xfrm>
            <a:off x="987322" y="4852242"/>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Line 67"/>
          <p:cNvSpPr>
            <a:spLocks noChangeShapeType="1"/>
          </p:cNvSpPr>
          <p:nvPr/>
        </p:nvSpPr>
        <p:spPr bwMode="auto">
          <a:xfrm flipV="1">
            <a:off x="987322" y="2149097"/>
            <a:ext cx="0" cy="321846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68"/>
          <p:cNvSpPr>
            <a:spLocks noChangeShapeType="1"/>
          </p:cNvSpPr>
          <p:nvPr/>
        </p:nvSpPr>
        <p:spPr bwMode="auto">
          <a:xfrm>
            <a:off x="987323" y="5367557"/>
            <a:ext cx="356095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Line 69"/>
          <p:cNvSpPr>
            <a:spLocks noChangeShapeType="1"/>
          </p:cNvSpPr>
          <p:nvPr/>
        </p:nvSpPr>
        <p:spPr bwMode="auto">
          <a:xfrm>
            <a:off x="4428612" y="53133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71"/>
          <p:cNvSpPr>
            <a:spLocks noChangeShapeType="1"/>
          </p:cNvSpPr>
          <p:nvPr/>
        </p:nvSpPr>
        <p:spPr bwMode="auto">
          <a:xfrm flipV="1">
            <a:off x="3055486" y="52771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72"/>
          <p:cNvSpPr>
            <a:spLocks noChangeShapeType="1"/>
          </p:cNvSpPr>
          <p:nvPr/>
        </p:nvSpPr>
        <p:spPr bwMode="auto">
          <a:xfrm flipV="1">
            <a:off x="3055486" y="51325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73"/>
          <p:cNvSpPr>
            <a:spLocks noChangeShapeType="1"/>
          </p:cNvSpPr>
          <p:nvPr/>
        </p:nvSpPr>
        <p:spPr bwMode="auto">
          <a:xfrm flipV="1">
            <a:off x="3055486" y="49878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74"/>
          <p:cNvSpPr>
            <a:spLocks noChangeShapeType="1"/>
          </p:cNvSpPr>
          <p:nvPr/>
        </p:nvSpPr>
        <p:spPr bwMode="auto">
          <a:xfrm flipV="1">
            <a:off x="3055486" y="48432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75"/>
          <p:cNvSpPr>
            <a:spLocks noChangeShapeType="1"/>
          </p:cNvSpPr>
          <p:nvPr/>
        </p:nvSpPr>
        <p:spPr bwMode="auto">
          <a:xfrm flipV="1">
            <a:off x="3055486" y="46985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76"/>
          <p:cNvSpPr>
            <a:spLocks noChangeShapeType="1"/>
          </p:cNvSpPr>
          <p:nvPr/>
        </p:nvSpPr>
        <p:spPr bwMode="auto">
          <a:xfrm flipV="1">
            <a:off x="3055486" y="45539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Line 77"/>
          <p:cNvSpPr>
            <a:spLocks noChangeShapeType="1"/>
          </p:cNvSpPr>
          <p:nvPr/>
        </p:nvSpPr>
        <p:spPr bwMode="auto">
          <a:xfrm flipV="1">
            <a:off x="3055486" y="44092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Line 78"/>
          <p:cNvSpPr>
            <a:spLocks noChangeShapeType="1"/>
          </p:cNvSpPr>
          <p:nvPr/>
        </p:nvSpPr>
        <p:spPr bwMode="auto">
          <a:xfrm flipV="1">
            <a:off x="3055486" y="4336926"/>
            <a:ext cx="0" cy="18081"/>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Line 79"/>
          <p:cNvSpPr>
            <a:spLocks noChangeShapeType="1"/>
          </p:cNvSpPr>
          <p:nvPr/>
        </p:nvSpPr>
        <p:spPr bwMode="auto">
          <a:xfrm flipV="1">
            <a:off x="987322" y="3640799"/>
            <a:ext cx="3441290" cy="1726758"/>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104"/>
          <p:cNvSpPr>
            <a:spLocks noChangeShapeType="1"/>
          </p:cNvSpPr>
          <p:nvPr/>
        </p:nvSpPr>
        <p:spPr bwMode="auto">
          <a:xfrm flipH="1">
            <a:off x="2219180"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105"/>
          <p:cNvSpPr>
            <a:spLocks noChangeShapeType="1"/>
          </p:cNvSpPr>
          <p:nvPr/>
        </p:nvSpPr>
        <p:spPr bwMode="auto">
          <a:xfrm flipH="1">
            <a:off x="2038356"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106"/>
          <p:cNvSpPr>
            <a:spLocks noChangeShapeType="1"/>
          </p:cNvSpPr>
          <p:nvPr/>
        </p:nvSpPr>
        <p:spPr bwMode="auto">
          <a:xfrm flipH="1">
            <a:off x="1857533"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107"/>
          <p:cNvSpPr>
            <a:spLocks noChangeShapeType="1"/>
          </p:cNvSpPr>
          <p:nvPr/>
        </p:nvSpPr>
        <p:spPr bwMode="auto">
          <a:xfrm flipH="1">
            <a:off x="1676710"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 name="Line 108"/>
          <p:cNvSpPr>
            <a:spLocks noChangeShapeType="1"/>
          </p:cNvSpPr>
          <p:nvPr/>
        </p:nvSpPr>
        <p:spPr bwMode="auto">
          <a:xfrm flipH="1">
            <a:off x="1495887"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109"/>
          <p:cNvSpPr>
            <a:spLocks noChangeShapeType="1"/>
          </p:cNvSpPr>
          <p:nvPr/>
        </p:nvSpPr>
        <p:spPr bwMode="auto">
          <a:xfrm flipH="1">
            <a:off x="1315064"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110"/>
          <p:cNvSpPr>
            <a:spLocks noChangeShapeType="1"/>
          </p:cNvSpPr>
          <p:nvPr/>
        </p:nvSpPr>
        <p:spPr bwMode="auto">
          <a:xfrm flipH="1">
            <a:off x="1134241"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111"/>
          <p:cNvSpPr>
            <a:spLocks noChangeShapeType="1"/>
          </p:cNvSpPr>
          <p:nvPr/>
        </p:nvSpPr>
        <p:spPr bwMode="auto">
          <a:xfrm flipH="1">
            <a:off x="987322" y="4332406"/>
            <a:ext cx="7911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4"/>
          <p:cNvSpPr>
            <a:spLocks/>
          </p:cNvSpPr>
          <p:nvPr/>
        </p:nvSpPr>
        <p:spPr bwMode="auto">
          <a:xfrm>
            <a:off x="2569524" y="5164143"/>
            <a:ext cx="384249" cy="0"/>
          </a:xfrm>
          <a:custGeom>
            <a:avLst/>
            <a:gdLst>
              <a:gd name="T0" fmla="*/ 0 w 136"/>
              <a:gd name="T1" fmla="*/ 136 w 136"/>
              <a:gd name="T2" fmla="*/ 0 w 136"/>
            </a:gdLst>
            <a:ahLst/>
            <a:cxnLst>
              <a:cxn ang="0">
                <a:pos x="T0" y="0"/>
              </a:cxn>
              <a:cxn ang="0">
                <a:pos x="T1" y="0"/>
              </a:cxn>
              <a:cxn ang="0">
                <a:pos x="T2" y="0"/>
              </a:cxn>
            </a:cxnLst>
            <a:rect l="0" t="0" r="r" b="b"/>
            <a:pathLst>
              <a:path w="136">
                <a:moveTo>
                  <a:pt x="0" y="0"/>
                </a:moveTo>
                <a:lnTo>
                  <a:pt x="1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5"/>
          <p:cNvSpPr>
            <a:spLocks/>
          </p:cNvSpPr>
          <p:nvPr/>
        </p:nvSpPr>
        <p:spPr bwMode="auto">
          <a:xfrm>
            <a:off x="1179447" y="3961741"/>
            <a:ext cx="0" cy="307381"/>
          </a:xfrm>
          <a:custGeom>
            <a:avLst/>
            <a:gdLst>
              <a:gd name="T0" fmla="*/ 0 h 136"/>
              <a:gd name="T1" fmla="*/ 136 h 136"/>
              <a:gd name="T2" fmla="*/ 0 h 136"/>
            </a:gdLst>
            <a:ahLst/>
            <a:cxnLst>
              <a:cxn ang="0">
                <a:pos x="0" y="T0"/>
              </a:cxn>
              <a:cxn ang="0">
                <a:pos x="0" y="T1"/>
              </a:cxn>
              <a:cxn ang="0">
                <a:pos x="0" y="T2"/>
              </a:cxn>
            </a:cxnLst>
            <a:rect l="0" t="0" r="r" b="b"/>
            <a:pathLst>
              <a:path h="136">
                <a:moveTo>
                  <a:pt x="0" y="0"/>
                </a:moveTo>
                <a:lnTo>
                  <a:pt x="0" y="1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112"/>
          <p:cNvSpPr>
            <a:spLocks noChangeShapeType="1"/>
          </p:cNvSpPr>
          <p:nvPr/>
        </p:nvSpPr>
        <p:spPr bwMode="auto">
          <a:xfrm>
            <a:off x="987322"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113"/>
          <p:cNvSpPr>
            <a:spLocks noChangeShapeType="1"/>
          </p:cNvSpPr>
          <p:nvPr/>
        </p:nvSpPr>
        <p:spPr bwMode="auto">
          <a:xfrm>
            <a:off x="1168145"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114"/>
          <p:cNvSpPr>
            <a:spLocks noChangeShapeType="1"/>
          </p:cNvSpPr>
          <p:nvPr/>
        </p:nvSpPr>
        <p:spPr bwMode="auto">
          <a:xfrm>
            <a:off x="1348968"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115"/>
          <p:cNvSpPr>
            <a:spLocks noChangeShapeType="1"/>
          </p:cNvSpPr>
          <p:nvPr/>
        </p:nvSpPr>
        <p:spPr bwMode="auto">
          <a:xfrm>
            <a:off x="1529791"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Line 116"/>
          <p:cNvSpPr>
            <a:spLocks noChangeShapeType="1"/>
          </p:cNvSpPr>
          <p:nvPr/>
        </p:nvSpPr>
        <p:spPr bwMode="auto">
          <a:xfrm>
            <a:off x="1710615"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Line 117"/>
          <p:cNvSpPr>
            <a:spLocks noChangeShapeType="1"/>
          </p:cNvSpPr>
          <p:nvPr/>
        </p:nvSpPr>
        <p:spPr bwMode="auto">
          <a:xfrm>
            <a:off x="1891438"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Line 118"/>
          <p:cNvSpPr>
            <a:spLocks noChangeShapeType="1"/>
          </p:cNvSpPr>
          <p:nvPr/>
        </p:nvSpPr>
        <p:spPr bwMode="auto">
          <a:xfrm>
            <a:off x="2072261"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119"/>
          <p:cNvSpPr>
            <a:spLocks noChangeShapeType="1"/>
          </p:cNvSpPr>
          <p:nvPr/>
        </p:nvSpPr>
        <p:spPr bwMode="auto">
          <a:xfrm>
            <a:off x="2253084"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20"/>
          <p:cNvSpPr>
            <a:spLocks noChangeShapeType="1"/>
          </p:cNvSpPr>
          <p:nvPr/>
        </p:nvSpPr>
        <p:spPr bwMode="auto">
          <a:xfrm>
            <a:off x="2433907"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21"/>
          <p:cNvSpPr>
            <a:spLocks noChangeShapeType="1"/>
          </p:cNvSpPr>
          <p:nvPr/>
        </p:nvSpPr>
        <p:spPr bwMode="auto">
          <a:xfrm>
            <a:off x="2614730"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122"/>
          <p:cNvSpPr>
            <a:spLocks noChangeShapeType="1"/>
          </p:cNvSpPr>
          <p:nvPr/>
        </p:nvSpPr>
        <p:spPr bwMode="auto">
          <a:xfrm>
            <a:off x="2795553"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123"/>
          <p:cNvSpPr>
            <a:spLocks noChangeShapeType="1"/>
          </p:cNvSpPr>
          <p:nvPr/>
        </p:nvSpPr>
        <p:spPr bwMode="auto">
          <a:xfrm>
            <a:off x="2976376"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124"/>
          <p:cNvSpPr>
            <a:spLocks noChangeShapeType="1"/>
          </p:cNvSpPr>
          <p:nvPr/>
        </p:nvSpPr>
        <p:spPr bwMode="auto">
          <a:xfrm>
            <a:off x="3157199"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125"/>
          <p:cNvSpPr>
            <a:spLocks noChangeShapeType="1"/>
          </p:cNvSpPr>
          <p:nvPr/>
        </p:nvSpPr>
        <p:spPr bwMode="auto">
          <a:xfrm>
            <a:off x="3338022"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126"/>
          <p:cNvSpPr>
            <a:spLocks noChangeShapeType="1"/>
          </p:cNvSpPr>
          <p:nvPr/>
        </p:nvSpPr>
        <p:spPr bwMode="auto">
          <a:xfrm>
            <a:off x="3518846"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127"/>
          <p:cNvSpPr>
            <a:spLocks noChangeShapeType="1"/>
          </p:cNvSpPr>
          <p:nvPr/>
        </p:nvSpPr>
        <p:spPr bwMode="auto">
          <a:xfrm>
            <a:off x="3699669"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128"/>
          <p:cNvSpPr>
            <a:spLocks noChangeShapeType="1"/>
          </p:cNvSpPr>
          <p:nvPr/>
        </p:nvSpPr>
        <p:spPr bwMode="auto">
          <a:xfrm>
            <a:off x="3880492" y="3812571"/>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125"/>
          <p:cNvSpPr>
            <a:spLocks/>
          </p:cNvSpPr>
          <p:nvPr/>
        </p:nvSpPr>
        <p:spPr bwMode="auto">
          <a:xfrm>
            <a:off x="2320893" y="4635267"/>
            <a:ext cx="90412" cy="72325"/>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0"/>
                </a:lnTo>
                <a:lnTo>
                  <a:pt x="16" y="0"/>
                </a:lnTo>
                <a:lnTo>
                  <a:pt x="16" y="0"/>
                </a:lnTo>
                <a:lnTo>
                  <a:pt x="22" y="0"/>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89"/>
          <p:cNvSpPr>
            <a:spLocks noChangeShapeType="1"/>
          </p:cNvSpPr>
          <p:nvPr/>
        </p:nvSpPr>
        <p:spPr bwMode="auto">
          <a:xfrm flipV="1">
            <a:off x="2366098" y="52771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8" name="Line 90"/>
          <p:cNvSpPr>
            <a:spLocks noChangeShapeType="1"/>
          </p:cNvSpPr>
          <p:nvPr/>
        </p:nvSpPr>
        <p:spPr bwMode="auto">
          <a:xfrm flipV="1">
            <a:off x="2366098" y="51325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Line 91"/>
          <p:cNvSpPr>
            <a:spLocks noChangeShapeType="1"/>
          </p:cNvSpPr>
          <p:nvPr/>
        </p:nvSpPr>
        <p:spPr bwMode="auto">
          <a:xfrm flipV="1">
            <a:off x="2366098" y="49878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92"/>
          <p:cNvSpPr>
            <a:spLocks noChangeShapeType="1"/>
          </p:cNvSpPr>
          <p:nvPr/>
        </p:nvSpPr>
        <p:spPr bwMode="auto">
          <a:xfrm flipV="1">
            <a:off x="2366098" y="48432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Line 93"/>
          <p:cNvSpPr>
            <a:spLocks noChangeShapeType="1"/>
          </p:cNvSpPr>
          <p:nvPr/>
        </p:nvSpPr>
        <p:spPr bwMode="auto">
          <a:xfrm flipV="1">
            <a:off x="2366098" y="46985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Line 94"/>
          <p:cNvSpPr>
            <a:spLocks noChangeShapeType="1"/>
          </p:cNvSpPr>
          <p:nvPr/>
        </p:nvSpPr>
        <p:spPr bwMode="auto">
          <a:xfrm flipV="1">
            <a:off x="2366098" y="45539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Line 95"/>
          <p:cNvSpPr>
            <a:spLocks noChangeShapeType="1"/>
          </p:cNvSpPr>
          <p:nvPr/>
        </p:nvSpPr>
        <p:spPr bwMode="auto">
          <a:xfrm flipV="1">
            <a:off x="2366098" y="44092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99" name="Group 298"/>
          <p:cNvGrpSpPr/>
          <p:nvPr/>
        </p:nvGrpSpPr>
        <p:grpSpPr>
          <a:xfrm>
            <a:off x="4586586" y="1905027"/>
            <a:ext cx="4328814" cy="3931111"/>
            <a:chOff x="4586585" y="1905027"/>
            <a:chExt cx="4252615" cy="4038573"/>
          </a:xfrm>
        </p:grpSpPr>
        <p:sp>
          <p:nvSpPr>
            <p:cNvPr id="144" name="Freeform 143"/>
            <p:cNvSpPr>
              <a:spLocks/>
            </p:cNvSpPr>
            <p:nvPr/>
          </p:nvSpPr>
          <p:spPr bwMode="auto">
            <a:xfrm>
              <a:off x="5148896" y="4402385"/>
              <a:ext cx="2083753" cy="1058359"/>
            </a:xfrm>
            <a:custGeom>
              <a:avLst/>
              <a:gdLst>
                <a:gd name="T0" fmla="*/ 732 w 732"/>
                <a:gd name="T1" fmla="*/ 0 h 458"/>
                <a:gd name="T2" fmla="*/ 0 w 732"/>
                <a:gd name="T3" fmla="*/ 0 h 458"/>
                <a:gd name="T4" fmla="*/ 0 w 732"/>
                <a:gd name="T5" fmla="*/ 458 h 458"/>
                <a:gd name="T6" fmla="*/ 732 w 732"/>
                <a:gd name="T7" fmla="*/ 0 h 458"/>
              </a:gdLst>
              <a:ahLst/>
              <a:cxnLst>
                <a:cxn ang="0">
                  <a:pos x="T0" y="T1"/>
                </a:cxn>
                <a:cxn ang="0">
                  <a:pos x="T2" y="T3"/>
                </a:cxn>
                <a:cxn ang="0">
                  <a:pos x="T4" y="T5"/>
                </a:cxn>
                <a:cxn ang="0">
                  <a:pos x="T6" y="T7"/>
                </a:cxn>
              </a:cxnLst>
              <a:rect l="0" t="0" r="r" b="b"/>
              <a:pathLst>
                <a:path w="732" h="458">
                  <a:moveTo>
                    <a:pt x="732" y="0"/>
                  </a:moveTo>
                  <a:lnTo>
                    <a:pt x="0" y="0"/>
                  </a:lnTo>
                  <a:lnTo>
                    <a:pt x="0" y="458"/>
                  </a:lnTo>
                  <a:lnTo>
                    <a:pt x="732"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44"/>
            <p:cNvSpPr>
              <a:spLocks/>
            </p:cNvSpPr>
            <p:nvPr/>
          </p:nvSpPr>
          <p:spPr bwMode="auto">
            <a:xfrm>
              <a:off x="5142896" y="2815803"/>
              <a:ext cx="2089754" cy="1581941"/>
            </a:xfrm>
            <a:custGeom>
              <a:avLst/>
              <a:gdLst>
                <a:gd name="T0" fmla="*/ 0 w 732"/>
                <a:gd name="T1" fmla="*/ 0 h 688"/>
                <a:gd name="T2" fmla="*/ 732 w 732"/>
                <a:gd name="T3" fmla="*/ 688 h 688"/>
                <a:gd name="T4" fmla="*/ 0 w 732"/>
                <a:gd name="T5" fmla="*/ 688 h 688"/>
                <a:gd name="T6" fmla="*/ 0 w 732"/>
                <a:gd name="T7" fmla="*/ 0 h 688"/>
              </a:gdLst>
              <a:ahLst/>
              <a:cxnLst>
                <a:cxn ang="0">
                  <a:pos x="T0" y="T1"/>
                </a:cxn>
                <a:cxn ang="0">
                  <a:pos x="T2" y="T3"/>
                </a:cxn>
                <a:cxn ang="0">
                  <a:pos x="T4" y="T5"/>
                </a:cxn>
                <a:cxn ang="0">
                  <a:pos x="T6" y="T7"/>
                </a:cxn>
              </a:cxnLst>
              <a:rect l="0" t="0" r="r" b="b"/>
              <a:pathLst>
                <a:path w="732" h="688">
                  <a:moveTo>
                    <a:pt x="0" y="0"/>
                  </a:moveTo>
                  <a:lnTo>
                    <a:pt x="732" y="688"/>
                  </a:lnTo>
                  <a:lnTo>
                    <a:pt x="0" y="688"/>
                  </a:lnTo>
                  <a:lnTo>
                    <a:pt x="0" y="0"/>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45"/>
            <p:cNvSpPr>
              <a:spLocks/>
            </p:cNvSpPr>
            <p:nvPr/>
          </p:nvSpPr>
          <p:spPr bwMode="auto">
            <a:xfrm>
              <a:off x="6195580" y="3608330"/>
              <a:ext cx="1052126" cy="1332234"/>
            </a:xfrm>
            <a:custGeom>
              <a:avLst/>
              <a:gdLst>
                <a:gd name="T0" fmla="*/ 122 w 366"/>
                <a:gd name="T1" fmla="*/ 114 h 574"/>
                <a:gd name="T2" fmla="*/ 122 w 366"/>
                <a:gd name="T3" fmla="*/ 114 h 574"/>
                <a:gd name="T4" fmla="*/ 0 w 366"/>
                <a:gd name="T5" fmla="*/ 0 h 574"/>
                <a:gd name="T6" fmla="*/ 0 w 366"/>
                <a:gd name="T7" fmla="*/ 574 h 574"/>
                <a:gd name="T8" fmla="*/ 0 w 366"/>
                <a:gd name="T9" fmla="*/ 574 h 574"/>
                <a:gd name="T10" fmla="*/ 122 w 366"/>
                <a:gd name="T11" fmla="*/ 496 h 574"/>
                <a:gd name="T12" fmla="*/ 122 w 366"/>
                <a:gd name="T13" fmla="*/ 496 h 574"/>
                <a:gd name="T14" fmla="*/ 366 w 366"/>
                <a:gd name="T15" fmla="*/ 344 h 574"/>
                <a:gd name="T16" fmla="*/ 122 w 366"/>
                <a:gd name="T17" fmla="*/ 11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574">
                  <a:moveTo>
                    <a:pt x="122" y="114"/>
                  </a:moveTo>
                  <a:lnTo>
                    <a:pt x="122" y="114"/>
                  </a:lnTo>
                  <a:lnTo>
                    <a:pt x="0" y="0"/>
                  </a:lnTo>
                  <a:lnTo>
                    <a:pt x="0" y="574"/>
                  </a:lnTo>
                  <a:lnTo>
                    <a:pt x="0" y="574"/>
                  </a:lnTo>
                  <a:lnTo>
                    <a:pt x="122" y="496"/>
                  </a:lnTo>
                  <a:lnTo>
                    <a:pt x="122" y="496"/>
                  </a:lnTo>
                  <a:lnTo>
                    <a:pt x="366" y="344"/>
                  </a:lnTo>
                  <a:lnTo>
                    <a:pt x="122" y="1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46"/>
            <p:cNvSpPr>
              <a:spLocks/>
            </p:cNvSpPr>
            <p:nvPr/>
          </p:nvSpPr>
          <p:spPr bwMode="auto">
            <a:xfrm>
              <a:off x="5142896" y="2800920"/>
              <a:ext cx="1052126" cy="2130646"/>
            </a:xfrm>
            <a:custGeom>
              <a:avLst/>
              <a:gdLst>
                <a:gd name="T0" fmla="*/ 0 w 366"/>
                <a:gd name="T1" fmla="*/ 0 h 918"/>
                <a:gd name="T2" fmla="*/ 0 w 366"/>
                <a:gd name="T3" fmla="*/ 688 h 918"/>
                <a:gd name="T4" fmla="*/ 0 w 366"/>
                <a:gd name="T5" fmla="*/ 918 h 918"/>
                <a:gd name="T6" fmla="*/ 366 w 366"/>
                <a:gd name="T7" fmla="*/ 918 h 918"/>
                <a:gd name="T8" fmla="*/ 366 w 366"/>
                <a:gd name="T9" fmla="*/ 344 h 918"/>
                <a:gd name="T10" fmla="*/ 0 w 366"/>
                <a:gd name="T11" fmla="*/ 0 h 918"/>
              </a:gdLst>
              <a:ahLst/>
              <a:cxnLst>
                <a:cxn ang="0">
                  <a:pos x="T0" y="T1"/>
                </a:cxn>
                <a:cxn ang="0">
                  <a:pos x="T2" y="T3"/>
                </a:cxn>
                <a:cxn ang="0">
                  <a:pos x="T4" y="T5"/>
                </a:cxn>
                <a:cxn ang="0">
                  <a:pos x="T6" y="T7"/>
                </a:cxn>
                <a:cxn ang="0">
                  <a:pos x="T8" y="T9"/>
                </a:cxn>
                <a:cxn ang="0">
                  <a:pos x="T10" y="T11"/>
                </a:cxn>
              </a:cxnLst>
              <a:rect l="0" t="0" r="r" b="b"/>
              <a:pathLst>
                <a:path w="366" h="918">
                  <a:moveTo>
                    <a:pt x="0" y="0"/>
                  </a:moveTo>
                  <a:lnTo>
                    <a:pt x="0" y="688"/>
                  </a:lnTo>
                  <a:lnTo>
                    <a:pt x="0" y="918"/>
                  </a:lnTo>
                  <a:lnTo>
                    <a:pt x="366" y="918"/>
                  </a:lnTo>
                  <a:lnTo>
                    <a:pt x="366" y="344"/>
                  </a:lnTo>
                  <a:lnTo>
                    <a:pt x="0" y="0"/>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147"/>
            <p:cNvSpPr>
              <a:spLocks/>
            </p:cNvSpPr>
            <p:nvPr/>
          </p:nvSpPr>
          <p:spPr bwMode="auto">
            <a:xfrm>
              <a:off x="5142896" y="4931566"/>
              <a:ext cx="1052126" cy="529180"/>
            </a:xfrm>
            <a:custGeom>
              <a:avLst/>
              <a:gdLst>
                <a:gd name="T0" fmla="*/ 366 w 366"/>
                <a:gd name="T1" fmla="*/ 0 h 228"/>
                <a:gd name="T2" fmla="*/ 0 w 366"/>
                <a:gd name="T3" fmla="*/ 0 h 228"/>
                <a:gd name="T4" fmla="*/ 0 w 366"/>
                <a:gd name="T5" fmla="*/ 228 h 228"/>
                <a:gd name="T6" fmla="*/ 366 w 366"/>
                <a:gd name="T7" fmla="*/ 0 h 228"/>
              </a:gdLst>
              <a:ahLst/>
              <a:cxnLst>
                <a:cxn ang="0">
                  <a:pos x="T0" y="T1"/>
                </a:cxn>
                <a:cxn ang="0">
                  <a:pos x="T2" y="T3"/>
                </a:cxn>
                <a:cxn ang="0">
                  <a:pos x="T4" y="T5"/>
                </a:cxn>
                <a:cxn ang="0">
                  <a:pos x="T6" y="T7"/>
                </a:cxn>
              </a:cxnLst>
              <a:rect l="0" t="0" r="r" b="b"/>
              <a:pathLst>
                <a:path w="366" h="228">
                  <a:moveTo>
                    <a:pt x="366" y="0"/>
                  </a:moveTo>
                  <a:lnTo>
                    <a:pt x="0" y="0"/>
                  </a:lnTo>
                  <a:lnTo>
                    <a:pt x="0" y="228"/>
                  </a:lnTo>
                  <a:lnTo>
                    <a:pt x="366"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Line 11"/>
            <p:cNvSpPr>
              <a:spLocks noChangeShapeType="1"/>
            </p:cNvSpPr>
            <p:nvPr/>
          </p:nvSpPr>
          <p:spPr bwMode="auto">
            <a:xfrm>
              <a:off x="8293526"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3" name="Line 12"/>
            <p:cNvSpPr>
              <a:spLocks noChangeShapeType="1"/>
            </p:cNvSpPr>
            <p:nvPr/>
          </p:nvSpPr>
          <p:spPr bwMode="auto">
            <a:xfrm>
              <a:off x="7948566"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Line 13"/>
            <p:cNvSpPr>
              <a:spLocks noChangeShapeType="1"/>
            </p:cNvSpPr>
            <p:nvPr/>
          </p:nvSpPr>
          <p:spPr bwMode="auto">
            <a:xfrm>
              <a:off x="7597857"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Line 14"/>
            <p:cNvSpPr>
              <a:spLocks noChangeShapeType="1"/>
            </p:cNvSpPr>
            <p:nvPr/>
          </p:nvSpPr>
          <p:spPr bwMode="auto">
            <a:xfrm>
              <a:off x="7247149"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Line 15"/>
            <p:cNvSpPr>
              <a:spLocks noChangeShapeType="1"/>
            </p:cNvSpPr>
            <p:nvPr/>
          </p:nvSpPr>
          <p:spPr bwMode="auto">
            <a:xfrm>
              <a:off x="6896440"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Line 16"/>
            <p:cNvSpPr>
              <a:spLocks noChangeShapeType="1"/>
            </p:cNvSpPr>
            <p:nvPr/>
          </p:nvSpPr>
          <p:spPr bwMode="auto">
            <a:xfrm>
              <a:off x="6545731"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Line 17"/>
            <p:cNvSpPr>
              <a:spLocks noChangeShapeType="1"/>
            </p:cNvSpPr>
            <p:nvPr/>
          </p:nvSpPr>
          <p:spPr bwMode="auto">
            <a:xfrm>
              <a:off x="6195023"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Line 18"/>
            <p:cNvSpPr>
              <a:spLocks noChangeShapeType="1"/>
            </p:cNvSpPr>
            <p:nvPr/>
          </p:nvSpPr>
          <p:spPr bwMode="auto">
            <a:xfrm>
              <a:off x="5844314"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Line 19"/>
            <p:cNvSpPr>
              <a:spLocks noChangeShapeType="1"/>
            </p:cNvSpPr>
            <p:nvPr/>
          </p:nvSpPr>
          <p:spPr bwMode="auto">
            <a:xfrm>
              <a:off x="5493605"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Rectangle 160"/>
            <p:cNvSpPr>
              <a:spLocks noChangeArrowheads="1"/>
            </p:cNvSpPr>
            <p:nvPr/>
          </p:nvSpPr>
          <p:spPr bwMode="auto">
            <a:xfrm>
              <a:off x="4981915" y="549788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62" name="Rectangle 161"/>
            <p:cNvSpPr>
              <a:spLocks noChangeArrowheads="1"/>
            </p:cNvSpPr>
            <p:nvPr/>
          </p:nvSpPr>
          <p:spPr bwMode="auto">
            <a:xfrm>
              <a:off x="4815185" y="4838727"/>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63" name="Rectangle 162"/>
            <p:cNvSpPr>
              <a:spLocks noChangeArrowheads="1"/>
            </p:cNvSpPr>
            <p:nvPr/>
          </p:nvSpPr>
          <p:spPr bwMode="auto">
            <a:xfrm>
              <a:off x="4815185" y="4309547"/>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64" name="Rectangle 163"/>
            <p:cNvSpPr>
              <a:spLocks noChangeArrowheads="1"/>
            </p:cNvSpPr>
            <p:nvPr/>
          </p:nvSpPr>
          <p:spPr bwMode="auto">
            <a:xfrm>
              <a:off x="4815185" y="377572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65" name="Rectangle 164"/>
            <p:cNvSpPr>
              <a:spLocks noChangeArrowheads="1"/>
            </p:cNvSpPr>
            <p:nvPr/>
          </p:nvSpPr>
          <p:spPr bwMode="auto">
            <a:xfrm>
              <a:off x="4815185" y="3241903"/>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66" name="Rectangle 165"/>
            <p:cNvSpPr>
              <a:spLocks noChangeArrowheads="1"/>
            </p:cNvSpPr>
            <p:nvPr/>
          </p:nvSpPr>
          <p:spPr bwMode="auto">
            <a:xfrm>
              <a:off x="4815185" y="2708081"/>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67" name="Rectangle 166"/>
            <p:cNvSpPr>
              <a:spLocks noChangeArrowheads="1"/>
            </p:cNvSpPr>
            <p:nvPr/>
          </p:nvSpPr>
          <p:spPr bwMode="auto">
            <a:xfrm>
              <a:off x="4815185" y="2174259"/>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68" name="Rectangle 167"/>
            <p:cNvSpPr>
              <a:spLocks noChangeArrowheads="1"/>
            </p:cNvSpPr>
            <p:nvPr/>
          </p:nvSpPr>
          <p:spPr bwMode="auto">
            <a:xfrm>
              <a:off x="5453360" y="549788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69" name="Rectangle 168"/>
            <p:cNvSpPr>
              <a:spLocks noChangeArrowheads="1"/>
            </p:cNvSpPr>
            <p:nvPr/>
          </p:nvSpPr>
          <p:spPr bwMode="auto">
            <a:xfrm>
              <a:off x="5758074" y="5497881"/>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70" name="Rectangle 169"/>
            <p:cNvSpPr>
              <a:spLocks noChangeArrowheads="1"/>
            </p:cNvSpPr>
            <p:nvPr/>
          </p:nvSpPr>
          <p:spPr bwMode="auto">
            <a:xfrm>
              <a:off x="6108783" y="5497881"/>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71" name="Rectangle 170"/>
            <p:cNvSpPr>
              <a:spLocks noChangeArrowheads="1"/>
            </p:cNvSpPr>
            <p:nvPr/>
          </p:nvSpPr>
          <p:spPr bwMode="auto">
            <a:xfrm>
              <a:off x="6459491" y="5497881"/>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72" name="Rectangle 171"/>
            <p:cNvSpPr>
              <a:spLocks noChangeArrowheads="1"/>
            </p:cNvSpPr>
            <p:nvPr/>
          </p:nvSpPr>
          <p:spPr bwMode="auto">
            <a:xfrm>
              <a:off x="6810200" y="5497881"/>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73" name="Rectangle 172"/>
            <p:cNvSpPr>
              <a:spLocks noChangeArrowheads="1"/>
            </p:cNvSpPr>
            <p:nvPr/>
          </p:nvSpPr>
          <p:spPr bwMode="auto">
            <a:xfrm>
              <a:off x="7160909" y="5497881"/>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74" name="Rectangle 173"/>
            <p:cNvSpPr>
              <a:spLocks noChangeArrowheads="1"/>
            </p:cNvSpPr>
            <p:nvPr/>
          </p:nvSpPr>
          <p:spPr bwMode="auto">
            <a:xfrm>
              <a:off x="7511618" y="5497881"/>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75" name="Rectangle 174"/>
            <p:cNvSpPr>
              <a:spLocks noChangeArrowheads="1"/>
            </p:cNvSpPr>
            <p:nvPr/>
          </p:nvSpPr>
          <p:spPr bwMode="auto">
            <a:xfrm>
              <a:off x="7862326" y="5497881"/>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76" name="Rectangle 175"/>
            <p:cNvSpPr>
              <a:spLocks noChangeArrowheads="1"/>
            </p:cNvSpPr>
            <p:nvPr/>
          </p:nvSpPr>
          <p:spPr bwMode="auto">
            <a:xfrm>
              <a:off x="8213035" y="5497881"/>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77" name="Rectangle 176"/>
            <p:cNvSpPr>
              <a:spLocks noChangeArrowheads="1"/>
            </p:cNvSpPr>
            <p:nvPr/>
          </p:nvSpPr>
          <p:spPr bwMode="auto">
            <a:xfrm>
              <a:off x="8563744" y="5497881"/>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81" name="Rectangle 180"/>
            <p:cNvSpPr>
              <a:spLocks noChangeArrowheads="1"/>
            </p:cNvSpPr>
            <p:nvPr/>
          </p:nvSpPr>
          <p:spPr bwMode="auto">
            <a:xfrm>
              <a:off x="4586585" y="1905027"/>
              <a:ext cx="7069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82" name="Rectangle 181"/>
            <p:cNvSpPr>
              <a:spLocks noChangeArrowheads="1"/>
            </p:cNvSpPr>
            <p:nvPr/>
          </p:nvSpPr>
          <p:spPr bwMode="auto">
            <a:xfrm>
              <a:off x="8697485" y="5198882"/>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183" name="Rectangle 182"/>
            <p:cNvSpPr>
              <a:spLocks noChangeArrowheads="1"/>
            </p:cNvSpPr>
            <p:nvPr/>
          </p:nvSpPr>
          <p:spPr bwMode="auto">
            <a:xfrm>
              <a:off x="8718975" y="3520419"/>
              <a:ext cx="120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184" name="Rectangle 183"/>
            <p:cNvSpPr>
              <a:spLocks noChangeArrowheads="1"/>
            </p:cNvSpPr>
            <p:nvPr/>
          </p:nvSpPr>
          <p:spPr bwMode="auto">
            <a:xfrm>
              <a:off x="6262985" y="5728156"/>
              <a:ext cx="25648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cameras (millions)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91" name="Rectangle 190"/>
            <p:cNvSpPr>
              <a:spLocks noChangeArrowheads="1"/>
            </p:cNvSpPr>
            <p:nvPr/>
          </p:nvSpPr>
          <p:spPr bwMode="auto">
            <a:xfrm>
              <a:off x="5631589" y="3780367"/>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92" name="Rectangle 191"/>
            <p:cNvSpPr>
              <a:spLocks noChangeArrowheads="1"/>
            </p:cNvSpPr>
            <p:nvPr/>
          </p:nvSpPr>
          <p:spPr bwMode="auto">
            <a:xfrm>
              <a:off x="5424613" y="503833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93" name="Rectangle 192"/>
            <p:cNvSpPr>
              <a:spLocks noChangeArrowheads="1"/>
            </p:cNvSpPr>
            <p:nvPr/>
          </p:nvSpPr>
          <p:spPr bwMode="auto">
            <a:xfrm>
              <a:off x="6488238" y="412387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94" name="Rectangle 193"/>
            <p:cNvSpPr>
              <a:spLocks noChangeArrowheads="1"/>
            </p:cNvSpPr>
            <p:nvPr/>
          </p:nvSpPr>
          <p:spPr bwMode="auto">
            <a:xfrm>
              <a:off x="6488238" y="4444163"/>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95" name="Rectangle 194"/>
            <p:cNvSpPr>
              <a:spLocks noChangeArrowheads="1"/>
            </p:cNvSpPr>
            <p:nvPr/>
          </p:nvSpPr>
          <p:spPr bwMode="auto">
            <a:xfrm>
              <a:off x="5631589" y="4583421"/>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96" name="Line 64"/>
            <p:cNvSpPr>
              <a:spLocks noChangeShapeType="1"/>
            </p:cNvSpPr>
            <p:nvPr/>
          </p:nvSpPr>
          <p:spPr bwMode="auto">
            <a:xfrm>
              <a:off x="5142896" y="2267098"/>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65"/>
            <p:cNvSpPr>
              <a:spLocks noChangeShapeType="1"/>
            </p:cNvSpPr>
            <p:nvPr/>
          </p:nvSpPr>
          <p:spPr bwMode="auto">
            <a:xfrm>
              <a:off x="5142896" y="2800920"/>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Line 66"/>
            <p:cNvSpPr>
              <a:spLocks noChangeShapeType="1"/>
            </p:cNvSpPr>
            <p:nvPr/>
          </p:nvSpPr>
          <p:spPr bwMode="auto">
            <a:xfrm>
              <a:off x="5142896" y="3330100"/>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Line 67"/>
            <p:cNvSpPr>
              <a:spLocks noChangeShapeType="1"/>
            </p:cNvSpPr>
            <p:nvPr/>
          </p:nvSpPr>
          <p:spPr bwMode="auto">
            <a:xfrm>
              <a:off x="5142896" y="3863922"/>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Line 68"/>
            <p:cNvSpPr>
              <a:spLocks noChangeShapeType="1"/>
            </p:cNvSpPr>
            <p:nvPr/>
          </p:nvSpPr>
          <p:spPr bwMode="auto">
            <a:xfrm>
              <a:off x="5142896" y="4397744"/>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Line 69"/>
            <p:cNvSpPr>
              <a:spLocks noChangeShapeType="1"/>
            </p:cNvSpPr>
            <p:nvPr/>
          </p:nvSpPr>
          <p:spPr bwMode="auto">
            <a:xfrm>
              <a:off x="5142896" y="4931566"/>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2" name="Line 70"/>
            <p:cNvSpPr>
              <a:spLocks noChangeShapeType="1"/>
            </p:cNvSpPr>
            <p:nvPr/>
          </p:nvSpPr>
          <p:spPr bwMode="auto">
            <a:xfrm flipV="1">
              <a:off x="5142896" y="2155691"/>
              <a:ext cx="0" cy="3305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Line 72"/>
            <p:cNvSpPr>
              <a:spLocks noChangeShapeType="1"/>
            </p:cNvSpPr>
            <p:nvPr/>
          </p:nvSpPr>
          <p:spPr bwMode="auto">
            <a:xfrm>
              <a:off x="8644234" y="5405043"/>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Line 73"/>
            <p:cNvSpPr>
              <a:spLocks noChangeShapeType="1"/>
            </p:cNvSpPr>
            <p:nvPr/>
          </p:nvSpPr>
          <p:spPr bwMode="auto">
            <a:xfrm>
              <a:off x="5142896" y="2800920"/>
              <a:ext cx="3501338" cy="2659826"/>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74"/>
            <p:cNvSpPr>
              <a:spLocks noChangeShapeType="1"/>
            </p:cNvSpPr>
            <p:nvPr/>
          </p:nvSpPr>
          <p:spPr bwMode="auto">
            <a:xfrm flipV="1">
              <a:off x="7247149" y="5367907"/>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75"/>
            <p:cNvSpPr>
              <a:spLocks noChangeShapeType="1"/>
            </p:cNvSpPr>
            <p:nvPr/>
          </p:nvSpPr>
          <p:spPr bwMode="auto">
            <a:xfrm flipV="1">
              <a:off x="7247149" y="5219365"/>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76"/>
            <p:cNvSpPr>
              <a:spLocks noChangeShapeType="1"/>
            </p:cNvSpPr>
            <p:nvPr/>
          </p:nvSpPr>
          <p:spPr bwMode="auto">
            <a:xfrm flipV="1">
              <a:off x="7247149" y="5070824"/>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Line 77"/>
            <p:cNvSpPr>
              <a:spLocks noChangeShapeType="1"/>
            </p:cNvSpPr>
            <p:nvPr/>
          </p:nvSpPr>
          <p:spPr bwMode="auto">
            <a:xfrm flipV="1">
              <a:off x="7247149" y="4922282"/>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Line 78"/>
            <p:cNvSpPr>
              <a:spLocks noChangeShapeType="1"/>
            </p:cNvSpPr>
            <p:nvPr/>
          </p:nvSpPr>
          <p:spPr bwMode="auto">
            <a:xfrm flipV="1">
              <a:off x="7247149" y="4773740"/>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Line 79"/>
            <p:cNvSpPr>
              <a:spLocks noChangeShapeType="1"/>
            </p:cNvSpPr>
            <p:nvPr/>
          </p:nvSpPr>
          <p:spPr bwMode="auto">
            <a:xfrm flipV="1">
              <a:off x="7247149" y="4625198"/>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Line 80"/>
            <p:cNvSpPr>
              <a:spLocks noChangeShapeType="1"/>
            </p:cNvSpPr>
            <p:nvPr/>
          </p:nvSpPr>
          <p:spPr bwMode="auto">
            <a:xfrm flipV="1">
              <a:off x="7247149" y="4476656"/>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 name="Line 81"/>
            <p:cNvSpPr>
              <a:spLocks noChangeShapeType="1"/>
            </p:cNvSpPr>
            <p:nvPr/>
          </p:nvSpPr>
          <p:spPr bwMode="auto">
            <a:xfrm flipV="1">
              <a:off x="7247149" y="4402386"/>
              <a:ext cx="0" cy="1856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4" name="Line 82"/>
            <p:cNvSpPr>
              <a:spLocks noChangeShapeType="1"/>
            </p:cNvSpPr>
            <p:nvPr/>
          </p:nvSpPr>
          <p:spPr bwMode="auto">
            <a:xfrm flipV="1">
              <a:off x="5142896" y="3687528"/>
              <a:ext cx="3501338" cy="1773217"/>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214"/>
            <p:cNvSpPr>
              <a:spLocks/>
            </p:cNvSpPr>
            <p:nvPr/>
          </p:nvSpPr>
          <p:spPr bwMode="auto">
            <a:xfrm>
              <a:off x="7201154" y="4360608"/>
              <a:ext cx="91989" cy="74271"/>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Line 92"/>
            <p:cNvSpPr>
              <a:spLocks noChangeShapeType="1"/>
            </p:cNvSpPr>
            <p:nvPr/>
          </p:nvSpPr>
          <p:spPr bwMode="auto">
            <a:xfrm flipV="1">
              <a:off x="6195023" y="5367907"/>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24" name="Group 223"/>
            <p:cNvGrpSpPr/>
            <p:nvPr/>
          </p:nvGrpSpPr>
          <p:grpSpPr>
            <a:xfrm>
              <a:off x="6149028" y="3562196"/>
              <a:ext cx="91989" cy="1750008"/>
              <a:chOff x="1714843" y="4019369"/>
              <a:chExt cx="91989" cy="1750008"/>
            </a:xfrm>
          </p:grpSpPr>
          <p:sp>
            <p:nvSpPr>
              <p:cNvPr id="225" name="Freeform 224"/>
              <p:cNvSpPr>
                <a:spLocks/>
              </p:cNvSpPr>
              <p:nvPr/>
            </p:nvSpPr>
            <p:spPr bwMode="auto">
              <a:xfrm>
                <a:off x="1714843" y="4019369"/>
                <a:ext cx="91989" cy="74271"/>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225"/>
              <p:cNvSpPr>
                <a:spLocks/>
              </p:cNvSpPr>
              <p:nvPr/>
            </p:nvSpPr>
            <p:spPr bwMode="auto">
              <a:xfrm>
                <a:off x="1714843" y="5351603"/>
                <a:ext cx="91989" cy="74271"/>
              </a:xfrm>
              <a:custGeom>
                <a:avLst/>
                <a:gdLst>
                  <a:gd name="T0" fmla="*/ 32 w 32"/>
                  <a:gd name="T1" fmla="*/ 16 h 32"/>
                  <a:gd name="T2" fmla="*/ 32 w 32"/>
                  <a:gd name="T3" fmla="*/ 16 h 32"/>
                  <a:gd name="T4" fmla="*/ 30 w 32"/>
                  <a:gd name="T5" fmla="*/ 22 h 32"/>
                  <a:gd name="T6" fmla="*/ 28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8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2"/>
                    </a:lnTo>
                    <a:lnTo>
                      <a:pt x="16" y="32"/>
                    </a:lnTo>
                    <a:lnTo>
                      <a:pt x="16" y="32"/>
                    </a:lnTo>
                    <a:lnTo>
                      <a:pt x="10" y="32"/>
                    </a:lnTo>
                    <a:lnTo>
                      <a:pt x="4" y="28"/>
                    </a:lnTo>
                    <a:lnTo>
                      <a:pt x="2" y="22"/>
                    </a:lnTo>
                    <a:lnTo>
                      <a:pt x="0" y="16"/>
                    </a:lnTo>
                    <a:lnTo>
                      <a:pt x="0" y="16"/>
                    </a:lnTo>
                    <a:lnTo>
                      <a:pt x="2" y="10"/>
                    </a:lnTo>
                    <a:lnTo>
                      <a:pt x="4" y="6"/>
                    </a:lnTo>
                    <a:lnTo>
                      <a:pt x="10" y="2"/>
                    </a:lnTo>
                    <a:lnTo>
                      <a:pt x="16" y="0"/>
                    </a:lnTo>
                    <a:lnTo>
                      <a:pt x="16" y="0"/>
                    </a:lnTo>
                    <a:lnTo>
                      <a:pt x="22" y="2"/>
                    </a:lnTo>
                    <a:lnTo>
                      <a:pt x="28"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93"/>
              <p:cNvSpPr>
                <a:spLocks noChangeShapeType="1"/>
              </p:cNvSpPr>
              <p:nvPr/>
            </p:nvSpPr>
            <p:spPr bwMode="auto">
              <a:xfrm flipV="1">
                <a:off x="1760838" y="5676538"/>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Line 94"/>
              <p:cNvSpPr>
                <a:spLocks noChangeShapeType="1"/>
              </p:cNvSpPr>
              <p:nvPr/>
            </p:nvSpPr>
            <p:spPr bwMode="auto">
              <a:xfrm flipV="1">
                <a:off x="1760838" y="5527997"/>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9" name="Line 95"/>
              <p:cNvSpPr>
                <a:spLocks noChangeShapeType="1"/>
              </p:cNvSpPr>
              <p:nvPr/>
            </p:nvSpPr>
            <p:spPr bwMode="auto">
              <a:xfrm flipV="1">
                <a:off x="1760838" y="5379455"/>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0" name="Line 96"/>
              <p:cNvSpPr>
                <a:spLocks noChangeShapeType="1"/>
              </p:cNvSpPr>
              <p:nvPr/>
            </p:nvSpPr>
            <p:spPr bwMode="auto">
              <a:xfrm flipV="1">
                <a:off x="1760838" y="5230913"/>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97"/>
              <p:cNvSpPr>
                <a:spLocks noChangeShapeType="1"/>
              </p:cNvSpPr>
              <p:nvPr/>
            </p:nvSpPr>
            <p:spPr bwMode="auto">
              <a:xfrm flipV="1">
                <a:off x="1760838" y="5082371"/>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Line 98"/>
              <p:cNvSpPr>
                <a:spLocks noChangeShapeType="1"/>
              </p:cNvSpPr>
              <p:nvPr/>
            </p:nvSpPr>
            <p:spPr bwMode="auto">
              <a:xfrm flipV="1">
                <a:off x="1760838" y="4933829"/>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3" name="Line 99"/>
              <p:cNvSpPr>
                <a:spLocks noChangeShapeType="1"/>
              </p:cNvSpPr>
              <p:nvPr/>
            </p:nvSpPr>
            <p:spPr bwMode="auto">
              <a:xfrm flipV="1">
                <a:off x="1760838" y="4785288"/>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4" name="Line 100"/>
              <p:cNvSpPr>
                <a:spLocks noChangeShapeType="1"/>
              </p:cNvSpPr>
              <p:nvPr/>
            </p:nvSpPr>
            <p:spPr bwMode="auto">
              <a:xfrm flipV="1">
                <a:off x="1760838" y="4636746"/>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5" name="Line 101"/>
              <p:cNvSpPr>
                <a:spLocks noChangeShapeType="1"/>
              </p:cNvSpPr>
              <p:nvPr/>
            </p:nvSpPr>
            <p:spPr bwMode="auto">
              <a:xfrm flipV="1">
                <a:off x="1760838" y="4488204"/>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6" name="Line 102"/>
              <p:cNvSpPr>
                <a:spLocks noChangeShapeType="1"/>
              </p:cNvSpPr>
              <p:nvPr/>
            </p:nvSpPr>
            <p:spPr bwMode="auto">
              <a:xfrm flipV="1">
                <a:off x="1760838" y="4339662"/>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7" name="Line 103"/>
              <p:cNvSpPr>
                <a:spLocks noChangeShapeType="1"/>
              </p:cNvSpPr>
              <p:nvPr/>
            </p:nvSpPr>
            <p:spPr bwMode="auto">
              <a:xfrm flipV="1">
                <a:off x="1760838" y="4191121"/>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8" name="Line 104"/>
              <p:cNvSpPr>
                <a:spLocks noChangeShapeType="1"/>
              </p:cNvSpPr>
              <p:nvPr/>
            </p:nvSpPr>
            <p:spPr bwMode="auto">
              <a:xfrm flipV="1">
                <a:off x="1760838" y="4056505"/>
                <a:ext cx="0" cy="7891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39" name="Line 105"/>
            <p:cNvSpPr>
              <a:spLocks noChangeShapeType="1"/>
            </p:cNvSpPr>
            <p:nvPr/>
          </p:nvSpPr>
          <p:spPr bwMode="auto">
            <a:xfrm flipH="1">
              <a:off x="7132162"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0" name="Line 106"/>
            <p:cNvSpPr>
              <a:spLocks noChangeShapeType="1"/>
            </p:cNvSpPr>
            <p:nvPr/>
          </p:nvSpPr>
          <p:spPr bwMode="auto">
            <a:xfrm flipH="1">
              <a:off x="6948184"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1" name="Line 107"/>
            <p:cNvSpPr>
              <a:spLocks noChangeShapeType="1"/>
            </p:cNvSpPr>
            <p:nvPr/>
          </p:nvSpPr>
          <p:spPr bwMode="auto">
            <a:xfrm flipH="1">
              <a:off x="6764206"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2" name="Line 108"/>
            <p:cNvSpPr>
              <a:spLocks noChangeShapeType="1"/>
            </p:cNvSpPr>
            <p:nvPr/>
          </p:nvSpPr>
          <p:spPr bwMode="auto">
            <a:xfrm flipH="1">
              <a:off x="6580227"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3" name="Line 109"/>
            <p:cNvSpPr>
              <a:spLocks noChangeShapeType="1"/>
            </p:cNvSpPr>
            <p:nvPr/>
          </p:nvSpPr>
          <p:spPr bwMode="auto">
            <a:xfrm flipH="1">
              <a:off x="6396249"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4" name="Line 110"/>
            <p:cNvSpPr>
              <a:spLocks noChangeShapeType="1"/>
            </p:cNvSpPr>
            <p:nvPr/>
          </p:nvSpPr>
          <p:spPr bwMode="auto">
            <a:xfrm flipH="1">
              <a:off x="6212271"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5" name="Line 111"/>
            <p:cNvSpPr>
              <a:spLocks noChangeShapeType="1"/>
            </p:cNvSpPr>
            <p:nvPr/>
          </p:nvSpPr>
          <p:spPr bwMode="auto">
            <a:xfrm flipH="1">
              <a:off x="6028292"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6" name="Line 112"/>
            <p:cNvSpPr>
              <a:spLocks noChangeShapeType="1"/>
            </p:cNvSpPr>
            <p:nvPr/>
          </p:nvSpPr>
          <p:spPr bwMode="auto">
            <a:xfrm flipH="1">
              <a:off x="5844314"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7" name="Line 113"/>
            <p:cNvSpPr>
              <a:spLocks noChangeShapeType="1"/>
            </p:cNvSpPr>
            <p:nvPr/>
          </p:nvSpPr>
          <p:spPr bwMode="auto">
            <a:xfrm flipH="1">
              <a:off x="5660336"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8" name="Line 114"/>
            <p:cNvSpPr>
              <a:spLocks noChangeShapeType="1"/>
            </p:cNvSpPr>
            <p:nvPr/>
          </p:nvSpPr>
          <p:spPr bwMode="auto">
            <a:xfrm flipH="1">
              <a:off x="5476357"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9" name="Line 115"/>
            <p:cNvSpPr>
              <a:spLocks noChangeShapeType="1"/>
            </p:cNvSpPr>
            <p:nvPr/>
          </p:nvSpPr>
          <p:spPr bwMode="auto">
            <a:xfrm flipH="1">
              <a:off x="5292379" y="4397744"/>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0" name="Line 116"/>
            <p:cNvSpPr>
              <a:spLocks noChangeShapeType="1"/>
            </p:cNvSpPr>
            <p:nvPr/>
          </p:nvSpPr>
          <p:spPr bwMode="auto">
            <a:xfrm flipH="1">
              <a:off x="5142896" y="4397744"/>
              <a:ext cx="80491"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250"/>
            <p:cNvSpPr>
              <a:spLocks/>
            </p:cNvSpPr>
            <p:nvPr/>
          </p:nvSpPr>
          <p:spPr bwMode="auto">
            <a:xfrm>
              <a:off x="6511235" y="5251859"/>
              <a:ext cx="528938" cy="0"/>
            </a:xfrm>
            <a:custGeom>
              <a:avLst/>
              <a:gdLst>
                <a:gd name="T0" fmla="*/ 0 w 184"/>
                <a:gd name="T1" fmla="*/ 184 w 184"/>
                <a:gd name="T2" fmla="*/ 0 w 184"/>
              </a:gdLst>
              <a:ahLst/>
              <a:cxnLst>
                <a:cxn ang="0">
                  <a:pos x="T0" y="0"/>
                </a:cxn>
                <a:cxn ang="0">
                  <a:pos x="T1" y="0"/>
                </a:cxn>
                <a:cxn ang="0">
                  <a:pos x="T2" y="0"/>
                </a:cxn>
              </a:cxnLst>
              <a:rect l="0" t="0" r="r" b="b"/>
              <a:pathLst>
                <a:path w="184">
                  <a:moveTo>
                    <a:pt x="0" y="0"/>
                  </a:moveTo>
                  <a:lnTo>
                    <a:pt x="1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251"/>
            <p:cNvSpPr>
              <a:spLocks/>
            </p:cNvSpPr>
            <p:nvPr/>
          </p:nvSpPr>
          <p:spPr bwMode="auto">
            <a:xfrm>
              <a:off x="5338373" y="4425595"/>
              <a:ext cx="0" cy="385280"/>
            </a:xfrm>
            <a:custGeom>
              <a:avLst/>
              <a:gdLst>
                <a:gd name="T0" fmla="*/ 166 h 166"/>
                <a:gd name="T1" fmla="*/ 0 h 166"/>
                <a:gd name="T2" fmla="*/ 166 h 166"/>
              </a:gdLst>
              <a:ahLst/>
              <a:cxnLst>
                <a:cxn ang="0">
                  <a:pos x="0" y="T0"/>
                </a:cxn>
                <a:cxn ang="0">
                  <a:pos x="0" y="T1"/>
                </a:cxn>
                <a:cxn ang="0">
                  <a:pos x="0" y="T2"/>
                </a:cxn>
              </a:cxnLst>
              <a:rect l="0" t="0" r="r" b="b"/>
              <a:pathLst>
                <a:path h="166">
                  <a:moveTo>
                    <a:pt x="0" y="166"/>
                  </a:moveTo>
                  <a:lnTo>
                    <a:pt x="0" y="0"/>
                  </a:lnTo>
                  <a:lnTo>
                    <a:pt x="0"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Line 117"/>
            <p:cNvSpPr>
              <a:spLocks noChangeShapeType="1"/>
            </p:cNvSpPr>
            <p:nvPr/>
          </p:nvSpPr>
          <p:spPr bwMode="auto">
            <a:xfrm>
              <a:off x="5142896"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5" name="Line 118"/>
            <p:cNvSpPr>
              <a:spLocks noChangeShapeType="1"/>
            </p:cNvSpPr>
            <p:nvPr/>
          </p:nvSpPr>
          <p:spPr bwMode="auto">
            <a:xfrm>
              <a:off x="5326875"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6" name="Line 119"/>
            <p:cNvSpPr>
              <a:spLocks noChangeShapeType="1"/>
            </p:cNvSpPr>
            <p:nvPr/>
          </p:nvSpPr>
          <p:spPr bwMode="auto">
            <a:xfrm>
              <a:off x="5510853"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7" name="Line 120"/>
            <p:cNvSpPr>
              <a:spLocks noChangeShapeType="1"/>
            </p:cNvSpPr>
            <p:nvPr/>
          </p:nvSpPr>
          <p:spPr bwMode="auto">
            <a:xfrm>
              <a:off x="5694831"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8" name="Line 121"/>
            <p:cNvSpPr>
              <a:spLocks noChangeShapeType="1"/>
            </p:cNvSpPr>
            <p:nvPr/>
          </p:nvSpPr>
          <p:spPr bwMode="auto">
            <a:xfrm>
              <a:off x="5878810"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9" name="Line 122"/>
            <p:cNvSpPr>
              <a:spLocks noChangeShapeType="1"/>
            </p:cNvSpPr>
            <p:nvPr/>
          </p:nvSpPr>
          <p:spPr bwMode="auto">
            <a:xfrm>
              <a:off x="6062788"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0" name="Line 123"/>
            <p:cNvSpPr>
              <a:spLocks noChangeShapeType="1"/>
            </p:cNvSpPr>
            <p:nvPr/>
          </p:nvSpPr>
          <p:spPr bwMode="auto">
            <a:xfrm>
              <a:off x="6246766"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1" name="Line 124"/>
            <p:cNvSpPr>
              <a:spLocks noChangeShapeType="1"/>
            </p:cNvSpPr>
            <p:nvPr/>
          </p:nvSpPr>
          <p:spPr bwMode="auto">
            <a:xfrm>
              <a:off x="6430745"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2" name="Line 125"/>
            <p:cNvSpPr>
              <a:spLocks noChangeShapeType="1"/>
            </p:cNvSpPr>
            <p:nvPr/>
          </p:nvSpPr>
          <p:spPr bwMode="auto">
            <a:xfrm>
              <a:off x="6614723"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3" name="Line 126"/>
            <p:cNvSpPr>
              <a:spLocks noChangeShapeType="1"/>
            </p:cNvSpPr>
            <p:nvPr/>
          </p:nvSpPr>
          <p:spPr bwMode="auto">
            <a:xfrm>
              <a:off x="6798702"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4" name="Line 127"/>
            <p:cNvSpPr>
              <a:spLocks noChangeShapeType="1"/>
            </p:cNvSpPr>
            <p:nvPr/>
          </p:nvSpPr>
          <p:spPr bwMode="auto">
            <a:xfrm>
              <a:off x="6982680"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5" name="Line 128"/>
            <p:cNvSpPr>
              <a:spLocks noChangeShapeType="1"/>
            </p:cNvSpPr>
            <p:nvPr/>
          </p:nvSpPr>
          <p:spPr bwMode="auto">
            <a:xfrm>
              <a:off x="7166658"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6" name="Line 129"/>
            <p:cNvSpPr>
              <a:spLocks noChangeShapeType="1"/>
            </p:cNvSpPr>
            <p:nvPr/>
          </p:nvSpPr>
          <p:spPr bwMode="auto">
            <a:xfrm>
              <a:off x="7350637"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7" name="Line 130"/>
            <p:cNvSpPr>
              <a:spLocks noChangeShapeType="1"/>
            </p:cNvSpPr>
            <p:nvPr/>
          </p:nvSpPr>
          <p:spPr bwMode="auto">
            <a:xfrm>
              <a:off x="7534615"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8" name="Line 131"/>
            <p:cNvSpPr>
              <a:spLocks noChangeShapeType="1"/>
            </p:cNvSpPr>
            <p:nvPr/>
          </p:nvSpPr>
          <p:spPr bwMode="auto">
            <a:xfrm>
              <a:off x="7718593"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9" name="Line 132"/>
            <p:cNvSpPr>
              <a:spLocks noChangeShapeType="1"/>
            </p:cNvSpPr>
            <p:nvPr/>
          </p:nvSpPr>
          <p:spPr bwMode="auto">
            <a:xfrm>
              <a:off x="7902572" y="4931566"/>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7" name="Line 68"/>
            <p:cNvSpPr>
              <a:spLocks noChangeShapeType="1"/>
            </p:cNvSpPr>
            <p:nvPr/>
          </p:nvSpPr>
          <p:spPr bwMode="auto">
            <a:xfrm>
              <a:off x="5142896" y="5460746"/>
              <a:ext cx="356095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75" name="Freeform 74"/>
          <p:cNvSpPr>
            <a:spLocks/>
          </p:cNvSpPr>
          <p:nvPr/>
        </p:nvSpPr>
        <p:spPr bwMode="auto">
          <a:xfrm>
            <a:off x="3010281" y="4296244"/>
            <a:ext cx="90412" cy="72325"/>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7"/>
          <p:cNvSpPr>
            <a:spLocks/>
          </p:cNvSpPr>
          <p:nvPr/>
        </p:nvSpPr>
        <p:spPr bwMode="auto">
          <a:xfrm>
            <a:off x="2320893" y="3776408"/>
            <a:ext cx="90412" cy="72325"/>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2"/>
                </a:lnTo>
                <a:lnTo>
                  <a:pt x="16" y="0"/>
                </a:lnTo>
                <a:lnTo>
                  <a:pt x="16" y="0"/>
                </a:lnTo>
                <a:lnTo>
                  <a:pt x="22" y="2"/>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Line 96"/>
          <p:cNvSpPr>
            <a:spLocks noChangeShapeType="1"/>
          </p:cNvSpPr>
          <p:nvPr/>
        </p:nvSpPr>
        <p:spPr bwMode="auto">
          <a:xfrm flipV="1">
            <a:off x="2366098" y="42646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Line 97"/>
          <p:cNvSpPr>
            <a:spLocks noChangeShapeType="1"/>
          </p:cNvSpPr>
          <p:nvPr/>
        </p:nvSpPr>
        <p:spPr bwMode="auto">
          <a:xfrm flipV="1">
            <a:off x="2366098" y="4119952"/>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Line 98"/>
          <p:cNvSpPr>
            <a:spLocks noChangeShapeType="1"/>
          </p:cNvSpPr>
          <p:nvPr/>
        </p:nvSpPr>
        <p:spPr bwMode="auto">
          <a:xfrm flipV="1">
            <a:off x="2366098" y="3975302"/>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Line 99"/>
          <p:cNvSpPr>
            <a:spLocks noChangeShapeType="1"/>
          </p:cNvSpPr>
          <p:nvPr/>
        </p:nvSpPr>
        <p:spPr bwMode="auto">
          <a:xfrm flipV="1">
            <a:off x="2366098" y="3830652"/>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100"/>
          <p:cNvSpPr>
            <a:spLocks noChangeShapeType="1"/>
          </p:cNvSpPr>
          <p:nvPr/>
        </p:nvSpPr>
        <p:spPr bwMode="auto">
          <a:xfrm flipH="1">
            <a:off x="2942472"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101"/>
          <p:cNvSpPr>
            <a:spLocks noChangeShapeType="1"/>
          </p:cNvSpPr>
          <p:nvPr/>
        </p:nvSpPr>
        <p:spPr bwMode="auto">
          <a:xfrm flipH="1">
            <a:off x="2761649"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103"/>
          <p:cNvSpPr>
            <a:spLocks noChangeShapeType="1"/>
          </p:cNvSpPr>
          <p:nvPr/>
        </p:nvSpPr>
        <p:spPr bwMode="auto">
          <a:xfrm flipH="1">
            <a:off x="2400003"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3" name="Line 103"/>
          <p:cNvSpPr>
            <a:spLocks noChangeShapeType="1"/>
          </p:cNvSpPr>
          <p:nvPr/>
        </p:nvSpPr>
        <p:spPr bwMode="auto">
          <a:xfrm flipH="1">
            <a:off x="2569525" y="43324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2"/>
          <p:cNvSpPr>
            <a:spLocks noChangeArrowheads="1"/>
          </p:cNvSpPr>
          <p:nvPr/>
        </p:nvSpPr>
        <p:spPr bwMode="auto">
          <a:xfrm>
            <a:off x="2518668" y="4083789"/>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94" name="Rectangle 293"/>
          <p:cNvSpPr/>
          <p:nvPr/>
        </p:nvSpPr>
        <p:spPr>
          <a:xfrm>
            <a:off x="533401" y="912849"/>
            <a:ext cx="8381999"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an artificial price is imposed on a market, surplus is transferred between consumers and producers.</a:t>
            </a:r>
          </a:p>
        </p:txBody>
      </p:sp>
      <p:sp>
        <p:nvSpPr>
          <p:cNvPr id="295" name="Rectangle 294"/>
          <p:cNvSpPr/>
          <p:nvPr/>
        </p:nvSpPr>
        <p:spPr>
          <a:xfrm>
            <a:off x="986500" y="3826748"/>
            <a:ext cx="1383342" cy="5029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Rectangle 295"/>
          <p:cNvSpPr/>
          <p:nvPr/>
        </p:nvSpPr>
        <p:spPr>
          <a:xfrm>
            <a:off x="5158973" y="4340282"/>
            <a:ext cx="1069270" cy="5029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95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p:bldP spid="29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Calculating Change in Total Surplus</a:t>
            </a:r>
            <a:endParaRPr lang="en-US" sz="2400"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066800"/>
            <a:ext cx="8229600" cy="5254751"/>
          </a:xfrm>
        </p:spPr>
        <p:txBody>
          <a:bodyPr>
            <a:normAutofit/>
          </a:bodyPr>
          <a:lstStyle/>
          <a:p>
            <a:pPr marL="0" indent="0">
              <a:buNone/>
            </a:pPr>
            <a:r>
              <a:rPr lang="en-US" sz="1800" dirty="0">
                <a:latin typeface="Arial" panose="020B0604020202020204" pitchFamily="34" charset="0"/>
                <a:cs typeface="Arial" panose="020B0604020202020204" pitchFamily="34" charset="0"/>
              </a:rPr>
              <a:t>Use the following graph to calculate the </a:t>
            </a:r>
            <a:r>
              <a:rPr lang="en-US" sz="1800" i="1" dirty="0">
                <a:latin typeface="Arial" panose="020B0604020202020204" pitchFamily="34" charset="0"/>
                <a:cs typeface="Arial" panose="020B0604020202020204" pitchFamily="34" charset="0"/>
              </a:rPr>
              <a:t>difference </a:t>
            </a:r>
            <a:r>
              <a:rPr lang="en-US" sz="1800" dirty="0">
                <a:latin typeface="Arial" panose="020B0604020202020204" pitchFamily="34" charset="0"/>
                <a:cs typeface="Arial" panose="020B0604020202020204" pitchFamily="34" charset="0"/>
              </a:rPr>
              <a:t>in total surplus if the price increases from $200 to $300.</a:t>
            </a:r>
          </a:p>
        </p:txBody>
      </p:sp>
      <p:sp>
        <p:nvSpPr>
          <p:cNvPr id="5" name="Freeform 4"/>
          <p:cNvSpPr>
            <a:spLocks/>
          </p:cNvSpPr>
          <p:nvPr/>
        </p:nvSpPr>
        <p:spPr bwMode="auto">
          <a:xfrm>
            <a:off x="645989" y="4786867"/>
            <a:ext cx="2040758" cy="999840"/>
          </a:xfrm>
          <a:custGeom>
            <a:avLst/>
            <a:gdLst>
              <a:gd name="T0" fmla="*/ 732 w 732"/>
              <a:gd name="T1" fmla="*/ 0 h 458"/>
              <a:gd name="T2" fmla="*/ 0 w 732"/>
              <a:gd name="T3" fmla="*/ 0 h 458"/>
              <a:gd name="T4" fmla="*/ 0 w 732"/>
              <a:gd name="T5" fmla="*/ 458 h 458"/>
              <a:gd name="T6" fmla="*/ 732 w 732"/>
              <a:gd name="T7" fmla="*/ 0 h 458"/>
            </a:gdLst>
            <a:ahLst/>
            <a:cxnLst>
              <a:cxn ang="0">
                <a:pos x="T0" y="T1"/>
              </a:cxn>
              <a:cxn ang="0">
                <a:pos x="T2" y="T3"/>
              </a:cxn>
              <a:cxn ang="0">
                <a:pos x="T4" y="T5"/>
              </a:cxn>
              <a:cxn ang="0">
                <a:pos x="T6" y="T7"/>
              </a:cxn>
            </a:cxnLst>
            <a:rect l="0" t="0" r="r" b="b"/>
            <a:pathLst>
              <a:path w="732" h="458">
                <a:moveTo>
                  <a:pt x="732" y="0"/>
                </a:moveTo>
                <a:lnTo>
                  <a:pt x="0" y="0"/>
                </a:lnTo>
                <a:lnTo>
                  <a:pt x="0" y="458"/>
                </a:lnTo>
                <a:lnTo>
                  <a:pt x="732"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p:cNvSpPr>
            <a:spLocks/>
          </p:cNvSpPr>
          <p:nvPr/>
        </p:nvSpPr>
        <p:spPr bwMode="auto">
          <a:xfrm>
            <a:off x="645989" y="3284925"/>
            <a:ext cx="2040758" cy="1501943"/>
          </a:xfrm>
          <a:custGeom>
            <a:avLst/>
            <a:gdLst>
              <a:gd name="T0" fmla="*/ 0 w 732"/>
              <a:gd name="T1" fmla="*/ 0 h 688"/>
              <a:gd name="T2" fmla="*/ 732 w 732"/>
              <a:gd name="T3" fmla="*/ 688 h 688"/>
              <a:gd name="T4" fmla="*/ 0 w 732"/>
              <a:gd name="T5" fmla="*/ 688 h 688"/>
              <a:gd name="T6" fmla="*/ 0 w 732"/>
              <a:gd name="T7" fmla="*/ 0 h 688"/>
            </a:gdLst>
            <a:ahLst/>
            <a:cxnLst>
              <a:cxn ang="0">
                <a:pos x="T0" y="T1"/>
              </a:cxn>
              <a:cxn ang="0">
                <a:pos x="T2" y="T3"/>
              </a:cxn>
              <a:cxn ang="0">
                <a:pos x="T4" y="T5"/>
              </a:cxn>
              <a:cxn ang="0">
                <a:pos x="T6" y="T7"/>
              </a:cxn>
            </a:cxnLst>
            <a:rect l="0" t="0" r="r" b="b"/>
            <a:pathLst>
              <a:path w="732" h="688">
                <a:moveTo>
                  <a:pt x="0" y="0"/>
                </a:moveTo>
                <a:lnTo>
                  <a:pt x="732" y="688"/>
                </a:lnTo>
                <a:lnTo>
                  <a:pt x="0" y="688"/>
                </a:lnTo>
                <a:lnTo>
                  <a:pt x="0" y="0"/>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646811" y="4789606"/>
            <a:ext cx="1378776" cy="1035151"/>
          </a:xfrm>
          <a:custGeom>
            <a:avLst/>
            <a:gdLst>
              <a:gd name="T0" fmla="*/ 0 w 488"/>
              <a:gd name="T1" fmla="*/ 0 h 458"/>
              <a:gd name="T2" fmla="*/ 0 w 488"/>
              <a:gd name="T3" fmla="*/ 458 h 458"/>
              <a:gd name="T4" fmla="*/ 488 w 488"/>
              <a:gd name="T5" fmla="*/ 152 h 458"/>
              <a:gd name="T6" fmla="*/ 488 w 488"/>
              <a:gd name="T7" fmla="*/ 0 h 458"/>
              <a:gd name="T8" fmla="*/ 0 w 488"/>
              <a:gd name="T9" fmla="*/ 0 h 458"/>
            </a:gdLst>
            <a:ahLst/>
            <a:cxnLst>
              <a:cxn ang="0">
                <a:pos x="T0" y="T1"/>
              </a:cxn>
              <a:cxn ang="0">
                <a:pos x="T2" y="T3"/>
              </a:cxn>
              <a:cxn ang="0">
                <a:pos x="T4" y="T5"/>
              </a:cxn>
              <a:cxn ang="0">
                <a:pos x="T6" y="T7"/>
              </a:cxn>
              <a:cxn ang="0">
                <a:pos x="T8" y="T9"/>
              </a:cxn>
            </a:cxnLst>
            <a:rect l="0" t="0" r="r" b="b"/>
            <a:pathLst>
              <a:path w="488" h="458">
                <a:moveTo>
                  <a:pt x="0" y="0"/>
                </a:moveTo>
                <a:lnTo>
                  <a:pt x="0" y="458"/>
                </a:lnTo>
                <a:lnTo>
                  <a:pt x="488" y="152"/>
                </a:lnTo>
                <a:lnTo>
                  <a:pt x="488" y="0"/>
                </a:lnTo>
                <a:lnTo>
                  <a:pt x="0"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a:off x="646811" y="3234620"/>
            <a:ext cx="1378776" cy="1554986"/>
          </a:xfrm>
          <a:custGeom>
            <a:avLst/>
            <a:gdLst>
              <a:gd name="T0" fmla="*/ 488 w 488"/>
              <a:gd name="T1" fmla="*/ 458 h 688"/>
              <a:gd name="T2" fmla="*/ 0 w 488"/>
              <a:gd name="T3" fmla="*/ 0 h 688"/>
              <a:gd name="T4" fmla="*/ 0 w 488"/>
              <a:gd name="T5" fmla="*/ 688 h 688"/>
              <a:gd name="T6" fmla="*/ 488 w 488"/>
              <a:gd name="T7" fmla="*/ 688 h 688"/>
              <a:gd name="T8" fmla="*/ 488 w 488"/>
              <a:gd name="T9" fmla="*/ 458 h 688"/>
            </a:gdLst>
            <a:ahLst/>
            <a:cxnLst>
              <a:cxn ang="0">
                <a:pos x="T0" y="T1"/>
              </a:cxn>
              <a:cxn ang="0">
                <a:pos x="T2" y="T3"/>
              </a:cxn>
              <a:cxn ang="0">
                <a:pos x="T4" y="T5"/>
              </a:cxn>
              <a:cxn ang="0">
                <a:pos x="T6" y="T7"/>
              </a:cxn>
              <a:cxn ang="0">
                <a:pos x="T8" y="T9"/>
              </a:cxn>
            </a:cxnLst>
            <a:rect l="0" t="0" r="r" b="b"/>
            <a:pathLst>
              <a:path w="488" h="688">
                <a:moveTo>
                  <a:pt x="488" y="458"/>
                </a:moveTo>
                <a:lnTo>
                  <a:pt x="0" y="0"/>
                </a:lnTo>
                <a:lnTo>
                  <a:pt x="0" y="688"/>
                </a:lnTo>
                <a:lnTo>
                  <a:pt x="488" y="688"/>
                </a:lnTo>
                <a:lnTo>
                  <a:pt x="488" y="458"/>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Line 9"/>
          <p:cNvSpPr>
            <a:spLocks noChangeShapeType="1"/>
          </p:cNvSpPr>
          <p:nvPr/>
        </p:nvSpPr>
        <p:spPr bwMode="auto">
          <a:xfrm>
            <a:off x="5122183"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Line 10"/>
          <p:cNvSpPr>
            <a:spLocks noChangeShapeType="1"/>
          </p:cNvSpPr>
          <p:nvPr/>
        </p:nvSpPr>
        <p:spPr bwMode="auto">
          <a:xfrm>
            <a:off x="4777489"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Line 11"/>
          <p:cNvSpPr>
            <a:spLocks noChangeShapeType="1"/>
          </p:cNvSpPr>
          <p:nvPr/>
        </p:nvSpPr>
        <p:spPr bwMode="auto">
          <a:xfrm>
            <a:off x="4432795"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Line 12"/>
          <p:cNvSpPr>
            <a:spLocks noChangeShapeType="1"/>
          </p:cNvSpPr>
          <p:nvPr/>
        </p:nvSpPr>
        <p:spPr bwMode="auto">
          <a:xfrm>
            <a:off x="3743407"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3"/>
          <p:cNvSpPr>
            <a:spLocks noChangeShapeType="1"/>
          </p:cNvSpPr>
          <p:nvPr/>
        </p:nvSpPr>
        <p:spPr bwMode="auto">
          <a:xfrm>
            <a:off x="3404363"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14"/>
          <p:cNvSpPr>
            <a:spLocks noChangeShapeType="1"/>
          </p:cNvSpPr>
          <p:nvPr/>
        </p:nvSpPr>
        <p:spPr bwMode="auto">
          <a:xfrm>
            <a:off x="3059669"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15"/>
          <p:cNvSpPr>
            <a:spLocks noChangeShapeType="1"/>
          </p:cNvSpPr>
          <p:nvPr/>
        </p:nvSpPr>
        <p:spPr bwMode="auto">
          <a:xfrm>
            <a:off x="2714975"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Line 16"/>
          <p:cNvSpPr>
            <a:spLocks noChangeShapeType="1"/>
          </p:cNvSpPr>
          <p:nvPr/>
        </p:nvSpPr>
        <p:spPr bwMode="auto">
          <a:xfrm>
            <a:off x="2370281"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Line 17"/>
          <p:cNvSpPr>
            <a:spLocks noChangeShapeType="1"/>
          </p:cNvSpPr>
          <p:nvPr/>
        </p:nvSpPr>
        <p:spPr bwMode="auto">
          <a:xfrm>
            <a:off x="2025587"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18"/>
          <p:cNvSpPr>
            <a:spLocks noChangeShapeType="1"/>
          </p:cNvSpPr>
          <p:nvPr/>
        </p:nvSpPr>
        <p:spPr bwMode="auto">
          <a:xfrm>
            <a:off x="1680893"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Line 19"/>
          <p:cNvSpPr>
            <a:spLocks noChangeShapeType="1"/>
          </p:cNvSpPr>
          <p:nvPr/>
        </p:nvSpPr>
        <p:spPr bwMode="auto">
          <a:xfrm>
            <a:off x="1336199"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Line 20"/>
          <p:cNvSpPr>
            <a:spLocks noChangeShapeType="1"/>
          </p:cNvSpPr>
          <p:nvPr/>
        </p:nvSpPr>
        <p:spPr bwMode="auto">
          <a:xfrm>
            <a:off x="991505"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2"/>
          <p:cNvSpPr>
            <a:spLocks noChangeArrowheads="1"/>
          </p:cNvSpPr>
          <p:nvPr/>
        </p:nvSpPr>
        <p:spPr bwMode="auto">
          <a:xfrm>
            <a:off x="488591" y="5860919"/>
            <a:ext cx="993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4"/>
          <p:cNvSpPr>
            <a:spLocks noChangeArrowheads="1"/>
          </p:cNvSpPr>
          <p:nvPr/>
        </p:nvSpPr>
        <p:spPr bwMode="auto">
          <a:xfrm>
            <a:off x="324720" y="521903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5"/>
          <p:cNvSpPr>
            <a:spLocks noChangeArrowheads="1"/>
          </p:cNvSpPr>
          <p:nvPr/>
        </p:nvSpPr>
        <p:spPr bwMode="auto">
          <a:xfrm>
            <a:off x="324720" y="4703720"/>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324720" y="418388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27"/>
          <p:cNvSpPr>
            <a:spLocks noChangeArrowheads="1"/>
          </p:cNvSpPr>
          <p:nvPr/>
        </p:nvSpPr>
        <p:spPr bwMode="auto">
          <a:xfrm>
            <a:off x="324720" y="3664049"/>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28"/>
          <p:cNvSpPr>
            <a:spLocks noChangeArrowheads="1"/>
          </p:cNvSpPr>
          <p:nvPr/>
        </p:nvSpPr>
        <p:spPr bwMode="auto">
          <a:xfrm>
            <a:off x="324720" y="3144214"/>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324720" y="2624378"/>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951950" y="5860919"/>
            <a:ext cx="993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31"/>
          <p:cNvSpPr>
            <a:spLocks noChangeArrowheads="1"/>
          </p:cNvSpPr>
          <p:nvPr/>
        </p:nvSpPr>
        <p:spPr bwMode="auto">
          <a:xfrm>
            <a:off x="1251438"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32"/>
          <p:cNvSpPr>
            <a:spLocks noChangeArrowheads="1"/>
          </p:cNvSpPr>
          <p:nvPr/>
        </p:nvSpPr>
        <p:spPr bwMode="auto">
          <a:xfrm>
            <a:off x="1596132"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a:spLocks noChangeArrowheads="1"/>
          </p:cNvSpPr>
          <p:nvPr/>
        </p:nvSpPr>
        <p:spPr bwMode="auto">
          <a:xfrm>
            <a:off x="1940826"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2285521"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35"/>
          <p:cNvSpPr>
            <a:spLocks noChangeArrowheads="1"/>
          </p:cNvSpPr>
          <p:nvPr/>
        </p:nvSpPr>
        <p:spPr bwMode="auto">
          <a:xfrm>
            <a:off x="2630215"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36"/>
          <p:cNvSpPr>
            <a:spLocks noChangeArrowheads="1"/>
          </p:cNvSpPr>
          <p:nvPr/>
        </p:nvSpPr>
        <p:spPr bwMode="auto">
          <a:xfrm>
            <a:off x="2974909"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37"/>
          <p:cNvSpPr>
            <a:spLocks noChangeArrowheads="1"/>
          </p:cNvSpPr>
          <p:nvPr/>
        </p:nvSpPr>
        <p:spPr bwMode="auto">
          <a:xfrm>
            <a:off x="3319603"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38"/>
          <p:cNvSpPr>
            <a:spLocks noChangeArrowheads="1"/>
          </p:cNvSpPr>
          <p:nvPr/>
        </p:nvSpPr>
        <p:spPr bwMode="auto">
          <a:xfrm>
            <a:off x="3664297"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9"/>
          <p:cNvSpPr>
            <a:spLocks noChangeArrowheads="1"/>
          </p:cNvSpPr>
          <p:nvPr/>
        </p:nvSpPr>
        <p:spPr bwMode="auto">
          <a:xfrm>
            <a:off x="4008991"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1" name="Rectangle 40"/>
          <p:cNvSpPr>
            <a:spLocks noChangeArrowheads="1"/>
          </p:cNvSpPr>
          <p:nvPr/>
        </p:nvSpPr>
        <p:spPr bwMode="auto">
          <a:xfrm>
            <a:off x="4353685"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41"/>
          <p:cNvSpPr>
            <a:spLocks noChangeArrowheads="1"/>
          </p:cNvSpPr>
          <p:nvPr/>
        </p:nvSpPr>
        <p:spPr bwMode="auto">
          <a:xfrm>
            <a:off x="4698379"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42"/>
          <p:cNvSpPr>
            <a:spLocks noChangeArrowheads="1"/>
          </p:cNvSpPr>
          <p:nvPr/>
        </p:nvSpPr>
        <p:spPr bwMode="auto">
          <a:xfrm>
            <a:off x="5037422"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43"/>
          <p:cNvSpPr>
            <a:spLocks noChangeArrowheads="1"/>
          </p:cNvSpPr>
          <p:nvPr/>
        </p:nvSpPr>
        <p:spPr bwMode="auto">
          <a:xfrm>
            <a:off x="131274" y="2362200"/>
            <a:ext cx="7069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44"/>
          <p:cNvSpPr>
            <a:spLocks noChangeArrowheads="1"/>
          </p:cNvSpPr>
          <p:nvPr/>
        </p:nvSpPr>
        <p:spPr bwMode="auto">
          <a:xfrm>
            <a:off x="4144608" y="5564109"/>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5"/>
          <p:cNvSpPr>
            <a:spLocks noChangeArrowheads="1"/>
          </p:cNvSpPr>
          <p:nvPr/>
        </p:nvSpPr>
        <p:spPr bwMode="auto">
          <a:xfrm>
            <a:off x="4161560" y="3935268"/>
            <a:ext cx="1202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46"/>
          <p:cNvSpPr>
            <a:spLocks noChangeArrowheads="1"/>
          </p:cNvSpPr>
          <p:nvPr/>
        </p:nvSpPr>
        <p:spPr bwMode="auto">
          <a:xfrm>
            <a:off x="3048000" y="6077894"/>
            <a:ext cx="25648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cameras (millions)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7" name="Line 61"/>
          <p:cNvSpPr>
            <a:spLocks noChangeShapeType="1"/>
          </p:cNvSpPr>
          <p:nvPr/>
        </p:nvSpPr>
        <p:spPr bwMode="auto">
          <a:xfrm>
            <a:off x="646811" y="2714784"/>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62"/>
          <p:cNvSpPr>
            <a:spLocks noChangeShapeType="1"/>
          </p:cNvSpPr>
          <p:nvPr/>
        </p:nvSpPr>
        <p:spPr bwMode="auto">
          <a:xfrm>
            <a:off x="646811" y="3234620"/>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63"/>
          <p:cNvSpPr>
            <a:spLocks noChangeShapeType="1"/>
          </p:cNvSpPr>
          <p:nvPr/>
        </p:nvSpPr>
        <p:spPr bwMode="auto">
          <a:xfrm>
            <a:off x="646811" y="3749935"/>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Line 64"/>
          <p:cNvSpPr>
            <a:spLocks noChangeShapeType="1"/>
          </p:cNvSpPr>
          <p:nvPr/>
        </p:nvSpPr>
        <p:spPr bwMode="auto">
          <a:xfrm>
            <a:off x="646811" y="4269771"/>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Line 65"/>
          <p:cNvSpPr>
            <a:spLocks noChangeShapeType="1"/>
          </p:cNvSpPr>
          <p:nvPr/>
        </p:nvSpPr>
        <p:spPr bwMode="auto">
          <a:xfrm>
            <a:off x="646811" y="4789606"/>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Line 66"/>
          <p:cNvSpPr>
            <a:spLocks noChangeShapeType="1"/>
          </p:cNvSpPr>
          <p:nvPr/>
        </p:nvSpPr>
        <p:spPr bwMode="auto">
          <a:xfrm>
            <a:off x="646811" y="5309442"/>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67"/>
          <p:cNvSpPr>
            <a:spLocks noChangeShapeType="1"/>
          </p:cNvSpPr>
          <p:nvPr/>
        </p:nvSpPr>
        <p:spPr bwMode="auto">
          <a:xfrm flipV="1">
            <a:off x="646811" y="2606297"/>
            <a:ext cx="0" cy="321846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Line 68"/>
          <p:cNvSpPr>
            <a:spLocks noChangeShapeType="1"/>
          </p:cNvSpPr>
          <p:nvPr/>
        </p:nvSpPr>
        <p:spPr bwMode="auto">
          <a:xfrm>
            <a:off x="646811" y="5824757"/>
            <a:ext cx="461098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Line 69"/>
          <p:cNvSpPr>
            <a:spLocks noChangeShapeType="1"/>
          </p:cNvSpPr>
          <p:nvPr/>
        </p:nvSpPr>
        <p:spPr bwMode="auto">
          <a:xfrm>
            <a:off x="4088101"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70"/>
          <p:cNvSpPr>
            <a:spLocks noChangeShapeType="1"/>
          </p:cNvSpPr>
          <p:nvPr/>
        </p:nvSpPr>
        <p:spPr bwMode="auto">
          <a:xfrm>
            <a:off x="646811" y="3234620"/>
            <a:ext cx="3441290" cy="2590137"/>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71"/>
          <p:cNvSpPr>
            <a:spLocks noChangeShapeType="1"/>
          </p:cNvSpPr>
          <p:nvPr/>
        </p:nvSpPr>
        <p:spPr bwMode="auto">
          <a:xfrm flipV="1">
            <a:off x="2714975" y="57343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72"/>
          <p:cNvSpPr>
            <a:spLocks noChangeShapeType="1"/>
          </p:cNvSpPr>
          <p:nvPr/>
        </p:nvSpPr>
        <p:spPr bwMode="auto">
          <a:xfrm flipV="1">
            <a:off x="2714975" y="55897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73"/>
          <p:cNvSpPr>
            <a:spLocks noChangeShapeType="1"/>
          </p:cNvSpPr>
          <p:nvPr/>
        </p:nvSpPr>
        <p:spPr bwMode="auto">
          <a:xfrm flipV="1">
            <a:off x="2714975" y="54450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74"/>
          <p:cNvSpPr>
            <a:spLocks noChangeShapeType="1"/>
          </p:cNvSpPr>
          <p:nvPr/>
        </p:nvSpPr>
        <p:spPr bwMode="auto">
          <a:xfrm flipV="1">
            <a:off x="2714975" y="53004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75"/>
          <p:cNvSpPr>
            <a:spLocks noChangeShapeType="1"/>
          </p:cNvSpPr>
          <p:nvPr/>
        </p:nvSpPr>
        <p:spPr bwMode="auto">
          <a:xfrm flipV="1">
            <a:off x="2714975" y="51557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Line 76"/>
          <p:cNvSpPr>
            <a:spLocks noChangeShapeType="1"/>
          </p:cNvSpPr>
          <p:nvPr/>
        </p:nvSpPr>
        <p:spPr bwMode="auto">
          <a:xfrm flipV="1">
            <a:off x="2714975" y="50111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Line 77"/>
          <p:cNvSpPr>
            <a:spLocks noChangeShapeType="1"/>
          </p:cNvSpPr>
          <p:nvPr/>
        </p:nvSpPr>
        <p:spPr bwMode="auto">
          <a:xfrm flipV="1">
            <a:off x="2714975" y="48664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Line 78"/>
          <p:cNvSpPr>
            <a:spLocks noChangeShapeType="1"/>
          </p:cNvSpPr>
          <p:nvPr/>
        </p:nvSpPr>
        <p:spPr bwMode="auto">
          <a:xfrm flipV="1">
            <a:off x="2714975" y="4794126"/>
            <a:ext cx="0" cy="18081"/>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Line 79"/>
          <p:cNvSpPr>
            <a:spLocks noChangeShapeType="1"/>
          </p:cNvSpPr>
          <p:nvPr/>
        </p:nvSpPr>
        <p:spPr bwMode="auto">
          <a:xfrm flipV="1">
            <a:off x="646811" y="4097999"/>
            <a:ext cx="3441290" cy="1726758"/>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5"/>
          <p:cNvSpPr>
            <a:spLocks/>
          </p:cNvSpPr>
          <p:nvPr/>
        </p:nvSpPr>
        <p:spPr bwMode="auto">
          <a:xfrm>
            <a:off x="2669770" y="4753444"/>
            <a:ext cx="90412" cy="72325"/>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100"/>
          <p:cNvSpPr>
            <a:spLocks noChangeShapeType="1"/>
          </p:cNvSpPr>
          <p:nvPr/>
        </p:nvSpPr>
        <p:spPr bwMode="auto">
          <a:xfrm flipH="1">
            <a:off x="2601961"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101"/>
          <p:cNvSpPr>
            <a:spLocks noChangeShapeType="1"/>
          </p:cNvSpPr>
          <p:nvPr/>
        </p:nvSpPr>
        <p:spPr bwMode="auto">
          <a:xfrm flipH="1">
            <a:off x="2421138"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102"/>
          <p:cNvSpPr>
            <a:spLocks noChangeShapeType="1"/>
          </p:cNvSpPr>
          <p:nvPr/>
        </p:nvSpPr>
        <p:spPr bwMode="auto">
          <a:xfrm flipH="1">
            <a:off x="2240315"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103"/>
          <p:cNvSpPr>
            <a:spLocks noChangeShapeType="1"/>
          </p:cNvSpPr>
          <p:nvPr/>
        </p:nvSpPr>
        <p:spPr bwMode="auto">
          <a:xfrm flipH="1">
            <a:off x="2059492"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104"/>
          <p:cNvSpPr>
            <a:spLocks noChangeShapeType="1"/>
          </p:cNvSpPr>
          <p:nvPr/>
        </p:nvSpPr>
        <p:spPr bwMode="auto">
          <a:xfrm flipH="1">
            <a:off x="1878669"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105"/>
          <p:cNvSpPr>
            <a:spLocks noChangeShapeType="1"/>
          </p:cNvSpPr>
          <p:nvPr/>
        </p:nvSpPr>
        <p:spPr bwMode="auto">
          <a:xfrm flipH="1">
            <a:off x="1697845"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106"/>
          <p:cNvSpPr>
            <a:spLocks noChangeShapeType="1"/>
          </p:cNvSpPr>
          <p:nvPr/>
        </p:nvSpPr>
        <p:spPr bwMode="auto">
          <a:xfrm flipH="1">
            <a:off x="1517022"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 name="Line 107"/>
          <p:cNvSpPr>
            <a:spLocks noChangeShapeType="1"/>
          </p:cNvSpPr>
          <p:nvPr/>
        </p:nvSpPr>
        <p:spPr bwMode="auto">
          <a:xfrm flipH="1">
            <a:off x="1336199"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108"/>
          <p:cNvSpPr>
            <a:spLocks noChangeShapeType="1"/>
          </p:cNvSpPr>
          <p:nvPr/>
        </p:nvSpPr>
        <p:spPr bwMode="auto">
          <a:xfrm flipH="1">
            <a:off x="1155376"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109"/>
          <p:cNvSpPr>
            <a:spLocks noChangeShapeType="1"/>
          </p:cNvSpPr>
          <p:nvPr/>
        </p:nvSpPr>
        <p:spPr bwMode="auto">
          <a:xfrm flipH="1">
            <a:off x="974553"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110"/>
          <p:cNvSpPr>
            <a:spLocks noChangeShapeType="1"/>
          </p:cNvSpPr>
          <p:nvPr/>
        </p:nvSpPr>
        <p:spPr bwMode="auto">
          <a:xfrm flipH="1">
            <a:off x="793730"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111"/>
          <p:cNvSpPr>
            <a:spLocks noChangeShapeType="1"/>
          </p:cNvSpPr>
          <p:nvPr/>
        </p:nvSpPr>
        <p:spPr bwMode="auto">
          <a:xfrm flipH="1">
            <a:off x="646811" y="4789606"/>
            <a:ext cx="7911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5"/>
          <p:cNvSpPr>
            <a:spLocks/>
          </p:cNvSpPr>
          <p:nvPr/>
        </p:nvSpPr>
        <p:spPr bwMode="auto">
          <a:xfrm>
            <a:off x="2229013" y="5621343"/>
            <a:ext cx="384249" cy="0"/>
          </a:xfrm>
          <a:custGeom>
            <a:avLst/>
            <a:gdLst>
              <a:gd name="T0" fmla="*/ 0 w 136"/>
              <a:gd name="T1" fmla="*/ 136 w 136"/>
              <a:gd name="T2" fmla="*/ 0 w 136"/>
            </a:gdLst>
            <a:ahLst/>
            <a:cxnLst>
              <a:cxn ang="0">
                <a:pos x="T0" y="0"/>
              </a:cxn>
              <a:cxn ang="0">
                <a:pos x="T1" y="0"/>
              </a:cxn>
              <a:cxn ang="0">
                <a:pos x="T2" y="0"/>
              </a:cxn>
            </a:cxnLst>
            <a:rect l="0" t="0" r="r" b="b"/>
            <a:pathLst>
              <a:path w="136">
                <a:moveTo>
                  <a:pt x="0" y="0"/>
                </a:moveTo>
                <a:lnTo>
                  <a:pt x="1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6"/>
          <p:cNvSpPr>
            <a:spLocks/>
          </p:cNvSpPr>
          <p:nvPr/>
        </p:nvSpPr>
        <p:spPr bwMode="auto">
          <a:xfrm>
            <a:off x="838936" y="4418941"/>
            <a:ext cx="0" cy="307381"/>
          </a:xfrm>
          <a:custGeom>
            <a:avLst/>
            <a:gdLst>
              <a:gd name="T0" fmla="*/ 0 h 136"/>
              <a:gd name="T1" fmla="*/ 136 h 136"/>
              <a:gd name="T2" fmla="*/ 0 h 136"/>
            </a:gdLst>
            <a:ahLst/>
            <a:cxnLst>
              <a:cxn ang="0">
                <a:pos x="0" y="T0"/>
              </a:cxn>
              <a:cxn ang="0">
                <a:pos x="0" y="T1"/>
              </a:cxn>
              <a:cxn ang="0">
                <a:pos x="0" y="T2"/>
              </a:cxn>
            </a:cxnLst>
            <a:rect l="0" t="0" r="r" b="b"/>
            <a:pathLst>
              <a:path h="136">
                <a:moveTo>
                  <a:pt x="0" y="0"/>
                </a:moveTo>
                <a:lnTo>
                  <a:pt x="0" y="1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Content Placeholder 2"/>
          <p:cNvSpPr txBox="1">
            <a:spLocks/>
          </p:cNvSpPr>
          <p:nvPr/>
        </p:nvSpPr>
        <p:spPr>
          <a:xfrm>
            <a:off x="5026121" y="1870632"/>
            <a:ext cx="3886200" cy="38546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latin typeface="Arial" panose="020B0604020202020204" pitchFamily="34" charset="0"/>
                <a:cs typeface="Arial" panose="020B0604020202020204" pitchFamily="34" charset="0"/>
              </a:rPr>
              <a:t>When price is $200</a:t>
            </a:r>
          </a:p>
          <a:p>
            <a:pPr lvl="1"/>
            <a:r>
              <a:rPr lang="en-US" sz="1200" dirty="0">
                <a:latin typeface="Arial" panose="020B0604020202020204" pitchFamily="34" charset="0"/>
                <a:cs typeface="Arial" panose="020B0604020202020204" pitchFamily="34" charset="0"/>
              </a:rPr>
              <a:t>CS = $4.5 B and PS = $3B</a:t>
            </a:r>
          </a:p>
          <a:p>
            <a:pPr lvl="1"/>
            <a:r>
              <a:rPr lang="en-US" sz="1200" dirty="0">
                <a:latin typeface="Arial" panose="020B0604020202020204" pitchFamily="34" charset="0"/>
                <a:cs typeface="Arial" panose="020B0604020202020204" pitchFamily="34" charset="0"/>
              </a:rPr>
              <a:t>Total surplus = $7.5B</a:t>
            </a:r>
          </a:p>
          <a:p>
            <a:r>
              <a:rPr lang="en-US" sz="1600" dirty="0">
                <a:latin typeface="Arial" panose="020B0604020202020204" pitchFamily="34" charset="0"/>
                <a:cs typeface="Arial" panose="020B0604020202020204" pitchFamily="34" charset="0"/>
              </a:rPr>
              <a:t>When price is $300</a:t>
            </a:r>
          </a:p>
          <a:p>
            <a:pPr lvl="1"/>
            <a:r>
              <a:rPr lang="en-US" sz="1200" dirty="0">
                <a:latin typeface="Arial" panose="020B0604020202020204" pitchFamily="34" charset="0"/>
                <a:cs typeface="Arial" panose="020B0604020202020204" pitchFamily="34" charset="0"/>
              </a:rPr>
              <a:t>CS = ½ × 20M × ($500 - $300) = $2B</a:t>
            </a:r>
          </a:p>
          <a:p>
            <a:pPr lvl="1"/>
            <a:r>
              <a:rPr lang="en-US" sz="1200" dirty="0">
                <a:latin typeface="Arial" panose="020B0604020202020204" pitchFamily="34" charset="0"/>
                <a:cs typeface="Arial" panose="020B0604020202020204" pitchFamily="34" charset="0"/>
              </a:rPr>
              <a:t>PS = </a:t>
            </a:r>
            <a:r>
              <a:rPr lang="en-US" sz="1200" dirty="0" smtClean="0">
                <a:latin typeface="Arial" panose="020B0604020202020204" pitchFamily="34" charset="0"/>
                <a:cs typeface="Arial" panose="020B0604020202020204" pitchFamily="34" charset="0"/>
              </a:rPr>
              <a:t>($300-$133)x20m+ ½ ($133)x20m</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Total surplus = $2B + $</a:t>
            </a:r>
            <a:r>
              <a:rPr lang="en-US" sz="1200" dirty="0" smtClean="0">
                <a:latin typeface="Arial" panose="020B0604020202020204" pitchFamily="34" charset="0"/>
                <a:cs typeface="Arial" panose="020B0604020202020204" pitchFamily="34" charset="0"/>
              </a:rPr>
              <a:t>4.67B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6.67B</a:t>
            </a:r>
            <a:endParaRPr lang="en-US" sz="12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change in total surplus is equal to $</a:t>
            </a:r>
            <a:r>
              <a:rPr lang="en-US" sz="1600" dirty="0" smtClean="0">
                <a:latin typeface="Arial" panose="020B0604020202020204" pitchFamily="34" charset="0"/>
                <a:cs typeface="Arial" panose="020B0604020202020204" pitchFamily="34" charset="0"/>
              </a:rPr>
              <a:t>6.67B </a:t>
            </a:r>
            <a:r>
              <a:rPr lang="en-US" sz="1600" dirty="0">
                <a:latin typeface="Arial" panose="020B0604020202020204" pitchFamily="34" charset="0"/>
                <a:cs typeface="Arial" panose="020B0604020202020204" pitchFamily="34" charset="0"/>
              </a:rPr>
              <a:t>- $7.5B = </a:t>
            </a:r>
            <a:r>
              <a:rPr lang="en-US" sz="1600" dirty="0" smtClean="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0.83</a:t>
            </a:r>
            <a:r>
              <a:rPr lang="en-US" sz="1600" dirty="0" smtClean="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p:txBody>
      </p:sp>
      <p:grpSp>
        <p:nvGrpSpPr>
          <p:cNvPr id="79" name="Group 78"/>
          <p:cNvGrpSpPr/>
          <p:nvPr/>
        </p:nvGrpSpPr>
        <p:grpSpPr>
          <a:xfrm>
            <a:off x="646811" y="4233608"/>
            <a:ext cx="4452769" cy="492714"/>
            <a:chOff x="646811" y="4417270"/>
            <a:chExt cx="4452769" cy="492714"/>
          </a:xfrm>
        </p:grpSpPr>
        <p:sp>
          <p:nvSpPr>
            <p:cNvPr id="80" name="Freeform 79"/>
            <p:cNvSpPr>
              <a:spLocks/>
            </p:cNvSpPr>
            <p:nvPr/>
          </p:nvSpPr>
          <p:spPr bwMode="auto">
            <a:xfrm>
              <a:off x="1980382" y="4417270"/>
              <a:ext cx="90412" cy="72325"/>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2"/>
                  </a:lnTo>
                  <a:lnTo>
                    <a:pt x="16" y="0"/>
                  </a:lnTo>
                  <a:lnTo>
                    <a:pt x="16" y="0"/>
                  </a:lnTo>
                  <a:lnTo>
                    <a:pt x="22" y="2"/>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112"/>
            <p:cNvSpPr>
              <a:spLocks noChangeShapeType="1"/>
            </p:cNvSpPr>
            <p:nvPr/>
          </p:nvSpPr>
          <p:spPr bwMode="auto">
            <a:xfrm>
              <a:off x="646811"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113"/>
            <p:cNvSpPr>
              <a:spLocks noChangeShapeType="1"/>
            </p:cNvSpPr>
            <p:nvPr/>
          </p:nvSpPr>
          <p:spPr bwMode="auto">
            <a:xfrm>
              <a:off x="827634"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114"/>
            <p:cNvSpPr>
              <a:spLocks noChangeShapeType="1"/>
            </p:cNvSpPr>
            <p:nvPr/>
          </p:nvSpPr>
          <p:spPr bwMode="auto">
            <a:xfrm>
              <a:off x="1008457"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115"/>
            <p:cNvSpPr>
              <a:spLocks noChangeShapeType="1"/>
            </p:cNvSpPr>
            <p:nvPr/>
          </p:nvSpPr>
          <p:spPr bwMode="auto">
            <a:xfrm>
              <a:off x="1189280"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116"/>
            <p:cNvSpPr>
              <a:spLocks noChangeShapeType="1"/>
            </p:cNvSpPr>
            <p:nvPr/>
          </p:nvSpPr>
          <p:spPr bwMode="auto">
            <a:xfrm>
              <a:off x="1370104"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117"/>
            <p:cNvSpPr>
              <a:spLocks noChangeShapeType="1"/>
            </p:cNvSpPr>
            <p:nvPr/>
          </p:nvSpPr>
          <p:spPr bwMode="auto">
            <a:xfrm>
              <a:off x="1550927"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118"/>
            <p:cNvSpPr>
              <a:spLocks noChangeShapeType="1"/>
            </p:cNvSpPr>
            <p:nvPr/>
          </p:nvSpPr>
          <p:spPr bwMode="auto">
            <a:xfrm>
              <a:off x="1731750"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119"/>
            <p:cNvSpPr>
              <a:spLocks noChangeShapeType="1"/>
            </p:cNvSpPr>
            <p:nvPr/>
          </p:nvSpPr>
          <p:spPr bwMode="auto">
            <a:xfrm>
              <a:off x="1912573"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Line 120"/>
            <p:cNvSpPr>
              <a:spLocks noChangeShapeType="1"/>
            </p:cNvSpPr>
            <p:nvPr/>
          </p:nvSpPr>
          <p:spPr bwMode="auto">
            <a:xfrm>
              <a:off x="2093396"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Line 121"/>
            <p:cNvSpPr>
              <a:spLocks noChangeShapeType="1"/>
            </p:cNvSpPr>
            <p:nvPr/>
          </p:nvSpPr>
          <p:spPr bwMode="auto">
            <a:xfrm>
              <a:off x="2274219"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Line 122"/>
            <p:cNvSpPr>
              <a:spLocks noChangeShapeType="1"/>
            </p:cNvSpPr>
            <p:nvPr/>
          </p:nvSpPr>
          <p:spPr bwMode="auto">
            <a:xfrm>
              <a:off x="2455042"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123"/>
            <p:cNvSpPr>
              <a:spLocks noChangeShapeType="1"/>
            </p:cNvSpPr>
            <p:nvPr/>
          </p:nvSpPr>
          <p:spPr bwMode="auto">
            <a:xfrm>
              <a:off x="2635865"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24"/>
            <p:cNvSpPr>
              <a:spLocks noChangeShapeType="1"/>
            </p:cNvSpPr>
            <p:nvPr/>
          </p:nvSpPr>
          <p:spPr bwMode="auto">
            <a:xfrm>
              <a:off x="2816688"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25"/>
            <p:cNvSpPr>
              <a:spLocks noChangeShapeType="1"/>
            </p:cNvSpPr>
            <p:nvPr/>
          </p:nvSpPr>
          <p:spPr bwMode="auto">
            <a:xfrm>
              <a:off x="2997511"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126"/>
            <p:cNvSpPr>
              <a:spLocks noChangeShapeType="1"/>
            </p:cNvSpPr>
            <p:nvPr/>
          </p:nvSpPr>
          <p:spPr bwMode="auto">
            <a:xfrm>
              <a:off x="3178335"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127"/>
            <p:cNvSpPr>
              <a:spLocks noChangeShapeType="1"/>
            </p:cNvSpPr>
            <p:nvPr/>
          </p:nvSpPr>
          <p:spPr bwMode="auto">
            <a:xfrm>
              <a:off x="3359158"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128"/>
            <p:cNvSpPr>
              <a:spLocks noChangeShapeType="1"/>
            </p:cNvSpPr>
            <p:nvPr/>
          </p:nvSpPr>
          <p:spPr bwMode="auto">
            <a:xfrm>
              <a:off x="3539981"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129"/>
            <p:cNvSpPr>
              <a:spLocks noChangeShapeType="1"/>
            </p:cNvSpPr>
            <p:nvPr/>
          </p:nvSpPr>
          <p:spPr bwMode="auto">
            <a:xfrm>
              <a:off x="3720804"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130"/>
            <p:cNvSpPr>
              <a:spLocks noChangeShapeType="1"/>
            </p:cNvSpPr>
            <p:nvPr/>
          </p:nvSpPr>
          <p:spPr bwMode="auto">
            <a:xfrm>
              <a:off x="3901627"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131"/>
            <p:cNvSpPr>
              <a:spLocks noChangeShapeType="1"/>
            </p:cNvSpPr>
            <p:nvPr/>
          </p:nvSpPr>
          <p:spPr bwMode="auto">
            <a:xfrm>
              <a:off x="4082450"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132"/>
            <p:cNvSpPr>
              <a:spLocks noChangeShapeType="1"/>
            </p:cNvSpPr>
            <p:nvPr/>
          </p:nvSpPr>
          <p:spPr bwMode="auto">
            <a:xfrm>
              <a:off x="4263273"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133"/>
            <p:cNvSpPr>
              <a:spLocks noChangeShapeType="1"/>
            </p:cNvSpPr>
            <p:nvPr/>
          </p:nvSpPr>
          <p:spPr bwMode="auto">
            <a:xfrm>
              <a:off x="4444096"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134"/>
            <p:cNvSpPr>
              <a:spLocks noChangeShapeType="1"/>
            </p:cNvSpPr>
            <p:nvPr/>
          </p:nvSpPr>
          <p:spPr bwMode="auto">
            <a:xfrm>
              <a:off x="4624919"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135"/>
            <p:cNvSpPr>
              <a:spLocks noChangeShapeType="1"/>
            </p:cNvSpPr>
            <p:nvPr/>
          </p:nvSpPr>
          <p:spPr bwMode="auto">
            <a:xfrm>
              <a:off x="4805743"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136"/>
            <p:cNvSpPr>
              <a:spLocks noChangeShapeType="1"/>
            </p:cNvSpPr>
            <p:nvPr/>
          </p:nvSpPr>
          <p:spPr bwMode="auto">
            <a:xfrm>
              <a:off x="4986566"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57"/>
            <p:cNvSpPr>
              <a:spLocks noEditPoints="1"/>
            </p:cNvSpPr>
            <p:nvPr/>
          </p:nvSpPr>
          <p:spPr bwMode="auto">
            <a:xfrm rot="16200000">
              <a:off x="603742" y="4674790"/>
              <a:ext cx="356403" cy="113985"/>
            </a:xfrm>
            <a:custGeom>
              <a:avLst/>
              <a:gdLst>
                <a:gd name="T0" fmla="*/ 0 w 3781"/>
                <a:gd name="T1" fmla="*/ 247 h 631"/>
                <a:gd name="T2" fmla="*/ 3646 w 3781"/>
                <a:gd name="T3" fmla="*/ 247 h 631"/>
                <a:gd name="T4" fmla="*/ 3646 w 3781"/>
                <a:gd name="T5" fmla="*/ 383 h 631"/>
                <a:gd name="T6" fmla="*/ 0 w 3781"/>
                <a:gd name="T7" fmla="*/ 383 h 631"/>
                <a:gd name="T8" fmla="*/ 0 w 3781"/>
                <a:gd name="T9" fmla="*/ 247 h 631"/>
                <a:gd name="T10" fmla="*/ 3272 w 3781"/>
                <a:gd name="T11" fmla="*/ 19 h 631"/>
                <a:gd name="T12" fmla="*/ 3781 w 3781"/>
                <a:gd name="T13" fmla="*/ 315 h 631"/>
                <a:gd name="T14" fmla="*/ 3272 w 3781"/>
                <a:gd name="T15" fmla="*/ 612 h 631"/>
                <a:gd name="T16" fmla="*/ 3179 w 3781"/>
                <a:gd name="T17" fmla="*/ 588 h 631"/>
                <a:gd name="T18" fmla="*/ 3204 w 3781"/>
                <a:gd name="T19" fmla="*/ 495 h 631"/>
                <a:gd name="T20" fmla="*/ 3612 w 3781"/>
                <a:gd name="T21" fmla="*/ 257 h 631"/>
                <a:gd name="T22" fmla="*/ 3612 w 3781"/>
                <a:gd name="T23" fmla="*/ 374 h 631"/>
                <a:gd name="T24" fmla="*/ 3204 w 3781"/>
                <a:gd name="T25" fmla="*/ 136 h 631"/>
                <a:gd name="T26" fmla="*/ 3179 w 3781"/>
                <a:gd name="T27" fmla="*/ 43 h 631"/>
                <a:gd name="T28" fmla="*/ 3272 w 3781"/>
                <a:gd name="T29"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81" h="631">
                  <a:moveTo>
                    <a:pt x="0" y="247"/>
                  </a:moveTo>
                  <a:lnTo>
                    <a:pt x="3646" y="247"/>
                  </a:lnTo>
                  <a:lnTo>
                    <a:pt x="3646" y="383"/>
                  </a:lnTo>
                  <a:lnTo>
                    <a:pt x="0" y="383"/>
                  </a:lnTo>
                  <a:lnTo>
                    <a:pt x="0" y="247"/>
                  </a:lnTo>
                  <a:close/>
                  <a:moveTo>
                    <a:pt x="3272" y="19"/>
                  </a:moveTo>
                  <a:lnTo>
                    <a:pt x="3781" y="315"/>
                  </a:lnTo>
                  <a:lnTo>
                    <a:pt x="3272" y="612"/>
                  </a:lnTo>
                  <a:cubicBezTo>
                    <a:pt x="3240" y="631"/>
                    <a:pt x="3198" y="620"/>
                    <a:pt x="3179" y="588"/>
                  </a:cubicBezTo>
                  <a:cubicBezTo>
                    <a:pt x="3160" y="555"/>
                    <a:pt x="3171" y="514"/>
                    <a:pt x="3204" y="495"/>
                  </a:cubicBezTo>
                  <a:lnTo>
                    <a:pt x="3612" y="257"/>
                  </a:lnTo>
                  <a:lnTo>
                    <a:pt x="3612" y="374"/>
                  </a:lnTo>
                  <a:lnTo>
                    <a:pt x="3204" y="136"/>
                  </a:lnTo>
                  <a:cubicBezTo>
                    <a:pt x="3171" y="117"/>
                    <a:pt x="3160" y="76"/>
                    <a:pt x="3179" y="43"/>
                  </a:cubicBezTo>
                  <a:cubicBezTo>
                    <a:pt x="3198" y="11"/>
                    <a:pt x="3240" y="0"/>
                    <a:pt x="3272"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1" name="Group 120"/>
          <p:cNvGrpSpPr/>
          <p:nvPr/>
        </p:nvGrpSpPr>
        <p:grpSpPr>
          <a:xfrm>
            <a:off x="1980382" y="4287852"/>
            <a:ext cx="587674" cy="1536905"/>
            <a:chOff x="1980382" y="4471514"/>
            <a:chExt cx="587674" cy="1536905"/>
          </a:xfrm>
        </p:grpSpPr>
        <p:sp>
          <p:nvSpPr>
            <p:cNvPr id="122" name="Freeform 121"/>
            <p:cNvSpPr>
              <a:spLocks/>
            </p:cNvSpPr>
            <p:nvPr/>
          </p:nvSpPr>
          <p:spPr bwMode="auto">
            <a:xfrm>
              <a:off x="1980382" y="5276129"/>
              <a:ext cx="90412" cy="72325"/>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0"/>
                  </a:lnTo>
                  <a:lnTo>
                    <a:pt x="16" y="0"/>
                  </a:lnTo>
                  <a:lnTo>
                    <a:pt x="16" y="0"/>
                  </a:lnTo>
                  <a:lnTo>
                    <a:pt x="22" y="0"/>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89"/>
            <p:cNvSpPr>
              <a:spLocks noChangeShapeType="1"/>
            </p:cNvSpPr>
            <p:nvPr/>
          </p:nvSpPr>
          <p:spPr bwMode="auto">
            <a:xfrm flipV="1">
              <a:off x="2025587" y="591801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Line 90"/>
            <p:cNvSpPr>
              <a:spLocks noChangeShapeType="1"/>
            </p:cNvSpPr>
            <p:nvPr/>
          </p:nvSpPr>
          <p:spPr bwMode="auto">
            <a:xfrm flipV="1">
              <a:off x="2025587" y="577336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91"/>
            <p:cNvSpPr>
              <a:spLocks noChangeShapeType="1"/>
            </p:cNvSpPr>
            <p:nvPr/>
          </p:nvSpPr>
          <p:spPr bwMode="auto">
            <a:xfrm flipV="1">
              <a:off x="2025587" y="562871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92"/>
            <p:cNvSpPr>
              <a:spLocks noChangeShapeType="1"/>
            </p:cNvSpPr>
            <p:nvPr/>
          </p:nvSpPr>
          <p:spPr bwMode="auto">
            <a:xfrm flipV="1">
              <a:off x="2025587" y="548406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93"/>
            <p:cNvSpPr>
              <a:spLocks noChangeShapeType="1"/>
            </p:cNvSpPr>
            <p:nvPr/>
          </p:nvSpPr>
          <p:spPr bwMode="auto">
            <a:xfrm flipV="1">
              <a:off x="2025587" y="533941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8" name="Line 94"/>
            <p:cNvSpPr>
              <a:spLocks noChangeShapeType="1"/>
            </p:cNvSpPr>
            <p:nvPr/>
          </p:nvSpPr>
          <p:spPr bwMode="auto">
            <a:xfrm flipV="1">
              <a:off x="2025587" y="519476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Line 95"/>
            <p:cNvSpPr>
              <a:spLocks noChangeShapeType="1"/>
            </p:cNvSpPr>
            <p:nvPr/>
          </p:nvSpPr>
          <p:spPr bwMode="auto">
            <a:xfrm flipV="1">
              <a:off x="2025587" y="505011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96"/>
            <p:cNvSpPr>
              <a:spLocks noChangeShapeType="1"/>
            </p:cNvSpPr>
            <p:nvPr/>
          </p:nvSpPr>
          <p:spPr bwMode="auto">
            <a:xfrm flipV="1">
              <a:off x="2025587" y="490546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Line 97"/>
            <p:cNvSpPr>
              <a:spLocks noChangeShapeType="1"/>
            </p:cNvSpPr>
            <p:nvPr/>
          </p:nvSpPr>
          <p:spPr bwMode="auto">
            <a:xfrm flipV="1">
              <a:off x="2025587" y="4760814"/>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Line 98"/>
            <p:cNvSpPr>
              <a:spLocks noChangeShapeType="1"/>
            </p:cNvSpPr>
            <p:nvPr/>
          </p:nvSpPr>
          <p:spPr bwMode="auto">
            <a:xfrm flipV="1">
              <a:off x="2025587" y="4616164"/>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Line 99"/>
            <p:cNvSpPr>
              <a:spLocks noChangeShapeType="1"/>
            </p:cNvSpPr>
            <p:nvPr/>
          </p:nvSpPr>
          <p:spPr bwMode="auto">
            <a:xfrm flipV="1">
              <a:off x="2025587" y="4471514"/>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57"/>
            <p:cNvSpPr>
              <a:spLocks noEditPoints="1"/>
            </p:cNvSpPr>
            <p:nvPr/>
          </p:nvSpPr>
          <p:spPr bwMode="auto">
            <a:xfrm rot="10800000">
              <a:off x="2211653" y="5805005"/>
              <a:ext cx="356403" cy="113985"/>
            </a:xfrm>
            <a:custGeom>
              <a:avLst/>
              <a:gdLst>
                <a:gd name="T0" fmla="*/ 0 w 3781"/>
                <a:gd name="T1" fmla="*/ 247 h 631"/>
                <a:gd name="T2" fmla="*/ 3646 w 3781"/>
                <a:gd name="T3" fmla="*/ 247 h 631"/>
                <a:gd name="T4" fmla="*/ 3646 w 3781"/>
                <a:gd name="T5" fmla="*/ 383 h 631"/>
                <a:gd name="T6" fmla="*/ 0 w 3781"/>
                <a:gd name="T7" fmla="*/ 383 h 631"/>
                <a:gd name="T8" fmla="*/ 0 w 3781"/>
                <a:gd name="T9" fmla="*/ 247 h 631"/>
                <a:gd name="T10" fmla="*/ 3272 w 3781"/>
                <a:gd name="T11" fmla="*/ 19 h 631"/>
                <a:gd name="T12" fmla="*/ 3781 w 3781"/>
                <a:gd name="T13" fmla="*/ 315 h 631"/>
                <a:gd name="T14" fmla="*/ 3272 w 3781"/>
                <a:gd name="T15" fmla="*/ 612 h 631"/>
                <a:gd name="T16" fmla="*/ 3179 w 3781"/>
                <a:gd name="T17" fmla="*/ 588 h 631"/>
                <a:gd name="T18" fmla="*/ 3204 w 3781"/>
                <a:gd name="T19" fmla="*/ 495 h 631"/>
                <a:gd name="T20" fmla="*/ 3612 w 3781"/>
                <a:gd name="T21" fmla="*/ 257 h 631"/>
                <a:gd name="T22" fmla="*/ 3612 w 3781"/>
                <a:gd name="T23" fmla="*/ 374 h 631"/>
                <a:gd name="T24" fmla="*/ 3204 w 3781"/>
                <a:gd name="T25" fmla="*/ 136 h 631"/>
                <a:gd name="T26" fmla="*/ 3179 w 3781"/>
                <a:gd name="T27" fmla="*/ 43 h 631"/>
                <a:gd name="T28" fmla="*/ 3272 w 3781"/>
                <a:gd name="T29"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81" h="631">
                  <a:moveTo>
                    <a:pt x="0" y="247"/>
                  </a:moveTo>
                  <a:lnTo>
                    <a:pt x="3646" y="247"/>
                  </a:lnTo>
                  <a:lnTo>
                    <a:pt x="3646" y="383"/>
                  </a:lnTo>
                  <a:lnTo>
                    <a:pt x="0" y="383"/>
                  </a:lnTo>
                  <a:lnTo>
                    <a:pt x="0" y="247"/>
                  </a:lnTo>
                  <a:close/>
                  <a:moveTo>
                    <a:pt x="3272" y="19"/>
                  </a:moveTo>
                  <a:lnTo>
                    <a:pt x="3781" y="315"/>
                  </a:lnTo>
                  <a:lnTo>
                    <a:pt x="3272" y="612"/>
                  </a:lnTo>
                  <a:cubicBezTo>
                    <a:pt x="3240" y="631"/>
                    <a:pt x="3198" y="620"/>
                    <a:pt x="3179" y="588"/>
                  </a:cubicBezTo>
                  <a:cubicBezTo>
                    <a:pt x="3160" y="555"/>
                    <a:pt x="3171" y="514"/>
                    <a:pt x="3204" y="495"/>
                  </a:cubicBezTo>
                  <a:lnTo>
                    <a:pt x="3612" y="257"/>
                  </a:lnTo>
                  <a:lnTo>
                    <a:pt x="3612" y="374"/>
                  </a:lnTo>
                  <a:lnTo>
                    <a:pt x="3204" y="136"/>
                  </a:lnTo>
                  <a:cubicBezTo>
                    <a:pt x="3171" y="117"/>
                    <a:pt x="3160" y="76"/>
                    <a:pt x="3179" y="43"/>
                  </a:cubicBezTo>
                  <a:cubicBezTo>
                    <a:pt x="3198" y="11"/>
                    <a:pt x="3240" y="0"/>
                    <a:pt x="3272"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35" name="Rectangle 134"/>
          <p:cNvSpPr>
            <a:spLocks noChangeArrowheads="1"/>
          </p:cNvSpPr>
          <p:nvPr/>
        </p:nvSpPr>
        <p:spPr bwMode="auto">
          <a:xfrm>
            <a:off x="1161027" y="3894585"/>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36" name="Rectangle 135"/>
          <p:cNvSpPr>
            <a:spLocks noChangeArrowheads="1"/>
          </p:cNvSpPr>
          <p:nvPr/>
        </p:nvSpPr>
        <p:spPr bwMode="auto">
          <a:xfrm>
            <a:off x="1161027" y="4450583"/>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37" name="Rectangle 136"/>
          <p:cNvSpPr>
            <a:spLocks noChangeArrowheads="1"/>
          </p:cNvSpPr>
          <p:nvPr/>
        </p:nvSpPr>
        <p:spPr bwMode="auto">
          <a:xfrm>
            <a:off x="2178157" y="4540989"/>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38" name="Rectangle 137"/>
          <p:cNvSpPr>
            <a:spLocks noChangeArrowheads="1"/>
          </p:cNvSpPr>
          <p:nvPr/>
        </p:nvSpPr>
        <p:spPr bwMode="auto">
          <a:xfrm>
            <a:off x="2178157" y="4834809"/>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39" name="Rectangle 138"/>
          <p:cNvSpPr>
            <a:spLocks noChangeArrowheads="1"/>
          </p:cNvSpPr>
          <p:nvPr/>
        </p:nvSpPr>
        <p:spPr bwMode="auto">
          <a:xfrm>
            <a:off x="1161027" y="5038223"/>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cxnSp>
        <p:nvCxnSpPr>
          <p:cNvPr id="7" name="Straight Connector 6"/>
          <p:cNvCxnSpPr>
            <a:stCxn id="122" idx="18"/>
          </p:cNvCxnSpPr>
          <p:nvPr/>
        </p:nvCxnSpPr>
        <p:spPr>
          <a:xfrm flipH="1" flipV="1">
            <a:off x="645989" y="5101507"/>
            <a:ext cx="1413504"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698" y="4960118"/>
            <a:ext cx="666277" cy="276999"/>
          </a:xfrm>
          <a:prstGeom prst="rect">
            <a:avLst/>
          </a:prstGeom>
          <a:noFill/>
        </p:spPr>
        <p:txBody>
          <a:bodyPr wrap="square" rtlCol="0">
            <a:spAutoFit/>
          </a:bodyPr>
          <a:lstStyle/>
          <a:p>
            <a:r>
              <a:rPr lang="en-US" sz="1200" dirty="0" smtClean="0"/>
              <a:t>133.33</a:t>
            </a:r>
            <a:endParaRPr lang="en-US" sz="1200" dirty="0"/>
          </a:p>
        </p:txBody>
      </p:sp>
    </p:spTree>
    <p:extLst>
      <p:ext uri="{BB962C8B-B14F-4D97-AF65-F5344CB8AC3E}">
        <p14:creationId xmlns:p14="http://schemas.microsoft.com/office/powerpoint/2010/main" val="318792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reeform 86"/>
          <p:cNvSpPr>
            <a:spLocks/>
          </p:cNvSpPr>
          <p:nvPr/>
        </p:nvSpPr>
        <p:spPr bwMode="auto">
          <a:xfrm>
            <a:off x="781305" y="3225810"/>
            <a:ext cx="2054773" cy="1609665"/>
          </a:xfrm>
          <a:custGeom>
            <a:avLst/>
            <a:gdLst>
              <a:gd name="T0" fmla="*/ 0 w 732"/>
              <a:gd name="T1" fmla="*/ 0 h 688"/>
              <a:gd name="T2" fmla="*/ 732 w 732"/>
              <a:gd name="T3" fmla="*/ 688 h 688"/>
              <a:gd name="T4" fmla="*/ 0 w 732"/>
              <a:gd name="T5" fmla="*/ 688 h 688"/>
              <a:gd name="T6" fmla="*/ 0 w 732"/>
              <a:gd name="T7" fmla="*/ 0 h 688"/>
            </a:gdLst>
            <a:ahLst/>
            <a:cxnLst>
              <a:cxn ang="0">
                <a:pos x="T0" y="T1"/>
              </a:cxn>
              <a:cxn ang="0">
                <a:pos x="T2" y="T3"/>
              </a:cxn>
              <a:cxn ang="0">
                <a:pos x="T4" y="T5"/>
              </a:cxn>
              <a:cxn ang="0">
                <a:pos x="T6" y="T7"/>
              </a:cxn>
            </a:cxnLst>
            <a:rect l="0" t="0" r="r" b="b"/>
            <a:pathLst>
              <a:path w="732" h="688">
                <a:moveTo>
                  <a:pt x="0" y="0"/>
                </a:moveTo>
                <a:lnTo>
                  <a:pt x="732" y="688"/>
                </a:lnTo>
                <a:lnTo>
                  <a:pt x="0" y="688"/>
                </a:lnTo>
                <a:lnTo>
                  <a:pt x="0" y="0"/>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5"/>
          <p:cNvSpPr>
            <a:spLocks/>
          </p:cNvSpPr>
          <p:nvPr/>
        </p:nvSpPr>
        <p:spPr bwMode="auto">
          <a:xfrm>
            <a:off x="786059" y="4835474"/>
            <a:ext cx="2054773" cy="1085217"/>
          </a:xfrm>
          <a:custGeom>
            <a:avLst/>
            <a:gdLst>
              <a:gd name="T0" fmla="*/ 732 w 732"/>
              <a:gd name="T1" fmla="*/ 0 h 458"/>
              <a:gd name="T2" fmla="*/ 0 w 732"/>
              <a:gd name="T3" fmla="*/ 0 h 458"/>
              <a:gd name="T4" fmla="*/ 0 w 732"/>
              <a:gd name="T5" fmla="*/ 458 h 458"/>
              <a:gd name="T6" fmla="*/ 732 w 732"/>
              <a:gd name="T7" fmla="*/ 0 h 458"/>
            </a:gdLst>
            <a:ahLst/>
            <a:cxnLst>
              <a:cxn ang="0">
                <a:pos x="T0" y="T1"/>
              </a:cxn>
              <a:cxn ang="0">
                <a:pos x="T2" y="T3"/>
              </a:cxn>
              <a:cxn ang="0">
                <a:pos x="T4" y="T5"/>
              </a:cxn>
              <a:cxn ang="0">
                <a:pos x="T6" y="T7"/>
              </a:cxn>
            </a:cxnLst>
            <a:rect l="0" t="0" r="r" b="b"/>
            <a:pathLst>
              <a:path w="732" h="458">
                <a:moveTo>
                  <a:pt x="732" y="0"/>
                </a:moveTo>
                <a:lnTo>
                  <a:pt x="0" y="0"/>
                </a:lnTo>
                <a:lnTo>
                  <a:pt x="0" y="458"/>
                </a:lnTo>
                <a:lnTo>
                  <a:pt x="732"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Deadweight </a:t>
            </a:r>
            <a:r>
              <a:rPr lang="en-US" sz="2400" dirty="0" smtClean="0">
                <a:latin typeface="Arial" panose="020B0604020202020204" pitchFamily="34" charset="0"/>
                <a:cs typeface="Arial" panose="020B0604020202020204" pitchFamily="34" charset="0"/>
              </a:rPr>
              <a:t>Loss</a:t>
            </a:r>
            <a:endParaRPr lang="en-US" sz="2400" dirty="0">
              <a:latin typeface="Arial" panose="020B0604020202020204" pitchFamily="34" charset="0"/>
              <a:cs typeface="Arial" panose="020B0604020202020204" pitchFamily="34" charset="0"/>
            </a:endParaRPr>
          </a:p>
        </p:txBody>
      </p:sp>
      <p:sp>
        <p:nvSpPr>
          <p:cNvPr id="93" name="Content Placeholder 2"/>
          <p:cNvSpPr>
            <a:spLocks noGrp="1"/>
          </p:cNvSpPr>
          <p:nvPr>
            <p:ph idx="4294967295"/>
          </p:nvPr>
        </p:nvSpPr>
        <p:spPr>
          <a:xfrm>
            <a:off x="5602037" y="1981200"/>
            <a:ext cx="3276600" cy="4184209"/>
          </a:xfrm>
        </p:spPr>
        <p:txBody>
          <a:bodyPr>
            <a:noAutofit/>
          </a:bodyPr>
          <a:lstStyle/>
          <a:p>
            <a:pPr marL="0" indent="0">
              <a:buNone/>
            </a:pPr>
            <a:r>
              <a:rPr lang="en-US" sz="1800" dirty="0">
                <a:latin typeface="Arial" panose="020B0604020202020204" pitchFamily="34" charset="0"/>
                <a:cs typeface="Arial" panose="020B0604020202020204" pitchFamily="34" charset="0"/>
              </a:rPr>
              <a:t>The </a:t>
            </a:r>
            <a:r>
              <a:rPr lang="en-US" sz="1800" i="1" dirty="0">
                <a:solidFill>
                  <a:srgbClr val="9D0505"/>
                </a:solidFill>
                <a:latin typeface="Arial" panose="020B0604020202020204" pitchFamily="34" charset="0"/>
                <a:cs typeface="Arial" panose="020B0604020202020204" pitchFamily="34" charset="0"/>
              </a:rPr>
              <a:t>deadweight</a:t>
            </a:r>
            <a:r>
              <a:rPr lang="en-US" sz="1800" dirty="0">
                <a:solidFill>
                  <a:srgbClr val="9D0505"/>
                </a:solidFill>
                <a:latin typeface="Arial" panose="020B0604020202020204" pitchFamily="34" charset="0"/>
                <a:cs typeface="Arial" panose="020B0604020202020204" pitchFamily="34" charset="0"/>
              </a:rPr>
              <a:t> </a:t>
            </a:r>
            <a:r>
              <a:rPr lang="en-US" sz="1800" i="1" dirty="0">
                <a:solidFill>
                  <a:srgbClr val="9D0505"/>
                </a:solidFill>
                <a:latin typeface="Arial" panose="020B0604020202020204" pitchFamily="34" charset="0"/>
                <a:cs typeface="Arial" panose="020B0604020202020204" pitchFamily="34" charset="0"/>
              </a:rPr>
              <a:t>loss</a:t>
            </a:r>
            <a:r>
              <a:rPr lang="en-US" sz="1800" dirty="0">
                <a:solidFill>
                  <a:srgbClr val="9D0505"/>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is the loss of total surplus that results when the quantity of a good that is bought and sold is below the market equilibrium quantity.</a:t>
            </a:r>
          </a:p>
          <a:p>
            <a:r>
              <a:rPr lang="en-US" sz="1800" dirty="0">
                <a:latin typeface="Arial" panose="020B0604020202020204" pitchFamily="34" charset="0"/>
                <a:cs typeface="Arial" panose="020B0604020202020204" pitchFamily="34" charset="0"/>
              </a:rPr>
              <a:t>Reduction in cameras sold by 10 million.</a:t>
            </a:r>
          </a:p>
          <a:p>
            <a:r>
              <a:rPr lang="en-US" sz="1800" dirty="0">
                <a:latin typeface="Arial" panose="020B0604020202020204" pitchFamily="34" charset="0"/>
                <a:cs typeface="Arial" panose="020B0604020202020204" pitchFamily="34" charset="0"/>
              </a:rPr>
              <a:t>Reduces consumer and producer surplus.</a:t>
            </a:r>
          </a:p>
          <a:p>
            <a:r>
              <a:rPr lang="en-US" sz="1800" dirty="0">
                <a:latin typeface="Arial" panose="020B0604020202020204" pitchFamily="34" charset="0"/>
                <a:cs typeface="Arial" panose="020B0604020202020204" pitchFamily="34" charset="0"/>
              </a:rPr>
              <a:t>Deadweight loss is the gray triangle.</a:t>
            </a:r>
          </a:p>
        </p:txBody>
      </p:sp>
      <p:sp>
        <p:nvSpPr>
          <p:cNvPr id="6" name="Freeform 5"/>
          <p:cNvSpPr>
            <a:spLocks/>
          </p:cNvSpPr>
          <p:nvPr/>
        </p:nvSpPr>
        <p:spPr bwMode="auto">
          <a:xfrm>
            <a:off x="2165435" y="4294898"/>
            <a:ext cx="692065" cy="902694"/>
          </a:xfrm>
          <a:custGeom>
            <a:avLst/>
            <a:gdLst>
              <a:gd name="T0" fmla="*/ 0 w 244"/>
              <a:gd name="T1" fmla="*/ 0 h 382"/>
              <a:gd name="T2" fmla="*/ 0 w 244"/>
              <a:gd name="T3" fmla="*/ 0 h 382"/>
              <a:gd name="T4" fmla="*/ 0 w 244"/>
              <a:gd name="T5" fmla="*/ 0 h 382"/>
              <a:gd name="T6" fmla="*/ 0 w 244"/>
              <a:gd name="T7" fmla="*/ 382 h 382"/>
              <a:gd name="T8" fmla="*/ 0 w 244"/>
              <a:gd name="T9" fmla="*/ 382 h 382"/>
              <a:gd name="T10" fmla="*/ 0 w 244"/>
              <a:gd name="T11" fmla="*/ 382 h 382"/>
              <a:gd name="T12" fmla="*/ 244 w 244"/>
              <a:gd name="T13" fmla="*/ 230 h 382"/>
              <a:gd name="T14" fmla="*/ 0 w 244"/>
              <a:gd name="T15" fmla="*/ 0 h 3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382">
                <a:moveTo>
                  <a:pt x="0" y="0"/>
                </a:moveTo>
                <a:lnTo>
                  <a:pt x="0" y="0"/>
                </a:lnTo>
                <a:lnTo>
                  <a:pt x="0" y="0"/>
                </a:lnTo>
                <a:lnTo>
                  <a:pt x="0" y="382"/>
                </a:lnTo>
                <a:lnTo>
                  <a:pt x="0" y="382"/>
                </a:lnTo>
                <a:lnTo>
                  <a:pt x="0" y="382"/>
                </a:lnTo>
                <a:lnTo>
                  <a:pt x="244" y="2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Line 6"/>
          <p:cNvSpPr>
            <a:spLocks noChangeShapeType="1"/>
          </p:cNvSpPr>
          <p:nvPr/>
        </p:nvSpPr>
        <p:spPr bwMode="auto">
          <a:xfrm>
            <a:off x="5274056"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Line 7"/>
          <p:cNvSpPr>
            <a:spLocks noChangeShapeType="1"/>
          </p:cNvSpPr>
          <p:nvPr/>
        </p:nvSpPr>
        <p:spPr bwMode="auto">
          <a:xfrm>
            <a:off x="4928023"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Line 8"/>
          <p:cNvSpPr>
            <a:spLocks noChangeShapeType="1"/>
          </p:cNvSpPr>
          <p:nvPr/>
        </p:nvSpPr>
        <p:spPr bwMode="auto">
          <a:xfrm>
            <a:off x="4581991"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Line 9"/>
          <p:cNvSpPr>
            <a:spLocks noChangeShapeType="1"/>
          </p:cNvSpPr>
          <p:nvPr/>
        </p:nvSpPr>
        <p:spPr bwMode="auto">
          <a:xfrm>
            <a:off x="3889926"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Line 10"/>
          <p:cNvSpPr>
            <a:spLocks noChangeShapeType="1"/>
          </p:cNvSpPr>
          <p:nvPr/>
        </p:nvSpPr>
        <p:spPr bwMode="auto">
          <a:xfrm>
            <a:off x="3549566"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Line 11"/>
          <p:cNvSpPr>
            <a:spLocks noChangeShapeType="1"/>
          </p:cNvSpPr>
          <p:nvPr/>
        </p:nvSpPr>
        <p:spPr bwMode="auto">
          <a:xfrm>
            <a:off x="3203533"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Line 12"/>
          <p:cNvSpPr>
            <a:spLocks noChangeShapeType="1"/>
          </p:cNvSpPr>
          <p:nvPr/>
        </p:nvSpPr>
        <p:spPr bwMode="auto">
          <a:xfrm>
            <a:off x="2857501"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Line 13"/>
          <p:cNvSpPr>
            <a:spLocks noChangeShapeType="1"/>
          </p:cNvSpPr>
          <p:nvPr/>
        </p:nvSpPr>
        <p:spPr bwMode="auto">
          <a:xfrm>
            <a:off x="2511468"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4"/>
          <p:cNvSpPr>
            <a:spLocks noChangeShapeType="1"/>
          </p:cNvSpPr>
          <p:nvPr/>
        </p:nvSpPr>
        <p:spPr bwMode="auto">
          <a:xfrm>
            <a:off x="2165435"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15"/>
          <p:cNvSpPr>
            <a:spLocks noChangeShapeType="1"/>
          </p:cNvSpPr>
          <p:nvPr/>
        </p:nvSpPr>
        <p:spPr bwMode="auto">
          <a:xfrm>
            <a:off x="1819403"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16"/>
          <p:cNvSpPr>
            <a:spLocks noChangeShapeType="1"/>
          </p:cNvSpPr>
          <p:nvPr/>
        </p:nvSpPr>
        <p:spPr bwMode="auto">
          <a:xfrm>
            <a:off x="1473370"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Line 17"/>
          <p:cNvSpPr>
            <a:spLocks noChangeShapeType="1"/>
          </p:cNvSpPr>
          <p:nvPr/>
        </p:nvSpPr>
        <p:spPr bwMode="auto">
          <a:xfrm>
            <a:off x="1127338"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8"/>
          <p:cNvSpPr>
            <a:spLocks noChangeArrowheads="1"/>
          </p:cNvSpPr>
          <p:nvPr/>
        </p:nvSpPr>
        <p:spPr bwMode="auto">
          <a:xfrm>
            <a:off x="622470" y="5958501"/>
            <a:ext cx="993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19"/>
          <p:cNvSpPr>
            <a:spLocks noChangeArrowheads="1"/>
          </p:cNvSpPr>
          <p:nvPr/>
        </p:nvSpPr>
        <p:spPr bwMode="auto">
          <a:xfrm>
            <a:off x="457963" y="5287389"/>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1" name="Rectangle 20"/>
          <p:cNvSpPr>
            <a:spLocks noChangeArrowheads="1"/>
          </p:cNvSpPr>
          <p:nvPr/>
        </p:nvSpPr>
        <p:spPr bwMode="auto">
          <a:xfrm>
            <a:off x="457963" y="4748608"/>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457963" y="4205101"/>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22"/>
          <p:cNvSpPr>
            <a:spLocks noChangeArrowheads="1"/>
          </p:cNvSpPr>
          <p:nvPr/>
        </p:nvSpPr>
        <p:spPr bwMode="auto">
          <a:xfrm>
            <a:off x="457963" y="366159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23"/>
          <p:cNvSpPr>
            <a:spLocks noChangeArrowheads="1"/>
          </p:cNvSpPr>
          <p:nvPr/>
        </p:nvSpPr>
        <p:spPr bwMode="auto">
          <a:xfrm>
            <a:off x="457963" y="3118088"/>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4"/>
          <p:cNvSpPr>
            <a:spLocks noChangeArrowheads="1"/>
          </p:cNvSpPr>
          <p:nvPr/>
        </p:nvSpPr>
        <p:spPr bwMode="auto">
          <a:xfrm>
            <a:off x="457963" y="2574581"/>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5"/>
          <p:cNvSpPr>
            <a:spLocks noChangeArrowheads="1"/>
          </p:cNvSpPr>
          <p:nvPr/>
        </p:nvSpPr>
        <p:spPr bwMode="auto">
          <a:xfrm>
            <a:off x="1087629" y="5958501"/>
            <a:ext cx="993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1388280"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27"/>
          <p:cNvSpPr>
            <a:spLocks noChangeArrowheads="1"/>
          </p:cNvSpPr>
          <p:nvPr/>
        </p:nvSpPr>
        <p:spPr bwMode="auto">
          <a:xfrm>
            <a:off x="1734313"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28"/>
          <p:cNvSpPr>
            <a:spLocks noChangeArrowheads="1"/>
          </p:cNvSpPr>
          <p:nvPr/>
        </p:nvSpPr>
        <p:spPr bwMode="auto">
          <a:xfrm>
            <a:off x="2080345"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2426378"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2772411"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31"/>
          <p:cNvSpPr>
            <a:spLocks noChangeArrowheads="1"/>
          </p:cNvSpPr>
          <p:nvPr/>
        </p:nvSpPr>
        <p:spPr bwMode="auto">
          <a:xfrm>
            <a:off x="3118443"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32"/>
          <p:cNvSpPr>
            <a:spLocks noChangeArrowheads="1"/>
          </p:cNvSpPr>
          <p:nvPr/>
        </p:nvSpPr>
        <p:spPr bwMode="auto">
          <a:xfrm>
            <a:off x="3464476"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a:spLocks noChangeArrowheads="1"/>
          </p:cNvSpPr>
          <p:nvPr/>
        </p:nvSpPr>
        <p:spPr bwMode="auto">
          <a:xfrm>
            <a:off x="3810508"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4156541"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35"/>
          <p:cNvSpPr>
            <a:spLocks noChangeArrowheads="1"/>
          </p:cNvSpPr>
          <p:nvPr/>
        </p:nvSpPr>
        <p:spPr bwMode="auto">
          <a:xfrm>
            <a:off x="4502574"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36"/>
          <p:cNvSpPr>
            <a:spLocks noChangeArrowheads="1"/>
          </p:cNvSpPr>
          <p:nvPr/>
        </p:nvSpPr>
        <p:spPr bwMode="auto">
          <a:xfrm>
            <a:off x="4848606"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37"/>
          <p:cNvSpPr>
            <a:spLocks noChangeArrowheads="1"/>
          </p:cNvSpPr>
          <p:nvPr/>
        </p:nvSpPr>
        <p:spPr bwMode="auto">
          <a:xfrm>
            <a:off x="5188966" y="595850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42"/>
          <p:cNvSpPr>
            <a:spLocks noChangeArrowheads="1"/>
          </p:cNvSpPr>
          <p:nvPr/>
        </p:nvSpPr>
        <p:spPr bwMode="auto">
          <a:xfrm>
            <a:off x="457963" y="2300465"/>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43"/>
          <p:cNvSpPr>
            <a:spLocks noChangeArrowheads="1"/>
          </p:cNvSpPr>
          <p:nvPr/>
        </p:nvSpPr>
        <p:spPr bwMode="auto">
          <a:xfrm>
            <a:off x="4248590" y="5610725"/>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44"/>
          <p:cNvSpPr>
            <a:spLocks noChangeArrowheads="1"/>
          </p:cNvSpPr>
          <p:nvPr/>
        </p:nvSpPr>
        <p:spPr bwMode="auto">
          <a:xfrm>
            <a:off x="4309703" y="3945163"/>
            <a:ext cx="1202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5"/>
          <p:cNvSpPr>
            <a:spLocks noChangeArrowheads="1"/>
          </p:cNvSpPr>
          <p:nvPr/>
        </p:nvSpPr>
        <p:spPr bwMode="auto">
          <a:xfrm>
            <a:off x="3226396" y="6185356"/>
            <a:ext cx="25648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cameras (millions)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7" name="Line 46"/>
          <p:cNvSpPr>
            <a:spLocks noChangeShapeType="1"/>
          </p:cNvSpPr>
          <p:nvPr/>
        </p:nvSpPr>
        <p:spPr bwMode="auto">
          <a:xfrm>
            <a:off x="781305" y="2669104"/>
            <a:ext cx="680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Line 47"/>
          <p:cNvSpPr>
            <a:spLocks noChangeShapeType="1"/>
          </p:cNvSpPr>
          <p:nvPr/>
        </p:nvSpPr>
        <p:spPr bwMode="auto">
          <a:xfrm>
            <a:off x="781305" y="3212611"/>
            <a:ext cx="680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Line 48"/>
          <p:cNvSpPr>
            <a:spLocks noChangeShapeType="1"/>
          </p:cNvSpPr>
          <p:nvPr/>
        </p:nvSpPr>
        <p:spPr bwMode="auto">
          <a:xfrm>
            <a:off x="781305" y="3751392"/>
            <a:ext cx="680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Line 49"/>
          <p:cNvSpPr>
            <a:spLocks noChangeShapeType="1"/>
          </p:cNvSpPr>
          <p:nvPr/>
        </p:nvSpPr>
        <p:spPr bwMode="auto">
          <a:xfrm>
            <a:off x="781305" y="4294898"/>
            <a:ext cx="680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Line 50"/>
          <p:cNvSpPr>
            <a:spLocks noChangeShapeType="1"/>
          </p:cNvSpPr>
          <p:nvPr/>
        </p:nvSpPr>
        <p:spPr bwMode="auto">
          <a:xfrm>
            <a:off x="781305" y="4838405"/>
            <a:ext cx="680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 name="Line 51"/>
          <p:cNvSpPr>
            <a:spLocks noChangeShapeType="1"/>
          </p:cNvSpPr>
          <p:nvPr/>
        </p:nvSpPr>
        <p:spPr bwMode="auto">
          <a:xfrm>
            <a:off x="781305" y="5381912"/>
            <a:ext cx="680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Line 52"/>
          <p:cNvSpPr>
            <a:spLocks noChangeShapeType="1"/>
          </p:cNvSpPr>
          <p:nvPr/>
        </p:nvSpPr>
        <p:spPr bwMode="auto">
          <a:xfrm flipV="1">
            <a:off x="781305" y="2555677"/>
            <a:ext cx="0" cy="336501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53"/>
          <p:cNvSpPr>
            <a:spLocks noChangeShapeType="1"/>
          </p:cNvSpPr>
          <p:nvPr/>
        </p:nvSpPr>
        <p:spPr bwMode="auto">
          <a:xfrm>
            <a:off x="781305" y="5920692"/>
            <a:ext cx="462889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54"/>
          <p:cNvSpPr>
            <a:spLocks noChangeShapeType="1"/>
          </p:cNvSpPr>
          <p:nvPr/>
        </p:nvSpPr>
        <p:spPr bwMode="auto">
          <a:xfrm>
            <a:off x="4235958" y="5863978"/>
            <a:ext cx="0" cy="5671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55"/>
          <p:cNvSpPr>
            <a:spLocks noChangeShapeType="1"/>
          </p:cNvSpPr>
          <p:nvPr/>
        </p:nvSpPr>
        <p:spPr bwMode="auto">
          <a:xfrm>
            <a:off x="781305" y="3212611"/>
            <a:ext cx="3454653" cy="2708081"/>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56"/>
          <p:cNvSpPr>
            <a:spLocks noChangeShapeType="1"/>
          </p:cNvSpPr>
          <p:nvPr/>
        </p:nvSpPr>
        <p:spPr bwMode="auto">
          <a:xfrm flipV="1">
            <a:off x="2857501" y="5826169"/>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57"/>
          <p:cNvSpPr>
            <a:spLocks noChangeShapeType="1"/>
          </p:cNvSpPr>
          <p:nvPr/>
        </p:nvSpPr>
        <p:spPr bwMode="auto">
          <a:xfrm flipV="1">
            <a:off x="2857501" y="5674933"/>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58"/>
          <p:cNvSpPr>
            <a:spLocks noChangeShapeType="1"/>
          </p:cNvSpPr>
          <p:nvPr/>
        </p:nvSpPr>
        <p:spPr bwMode="auto">
          <a:xfrm flipV="1">
            <a:off x="2857501" y="5523696"/>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Line 59"/>
          <p:cNvSpPr>
            <a:spLocks noChangeShapeType="1"/>
          </p:cNvSpPr>
          <p:nvPr/>
        </p:nvSpPr>
        <p:spPr bwMode="auto">
          <a:xfrm flipV="1">
            <a:off x="2857501" y="5372459"/>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Line 60"/>
          <p:cNvSpPr>
            <a:spLocks noChangeShapeType="1"/>
          </p:cNvSpPr>
          <p:nvPr/>
        </p:nvSpPr>
        <p:spPr bwMode="auto">
          <a:xfrm flipV="1">
            <a:off x="2857501" y="5221223"/>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Line 61"/>
          <p:cNvSpPr>
            <a:spLocks noChangeShapeType="1"/>
          </p:cNvSpPr>
          <p:nvPr/>
        </p:nvSpPr>
        <p:spPr bwMode="auto">
          <a:xfrm flipV="1">
            <a:off x="2857501" y="5069986"/>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62"/>
          <p:cNvSpPr>
            <a:spLocks noChangeShapeType="1"/>
          </p:cNvSpPr>
          <p:nvPr/>
        </p:nvSpPr>
        <p:spPr bwMode="auto">
          <a:xfrm flipV="1">
            <a:off x="2857501" y="4918749"/>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Line 63"/>
          <p:cNvSpPr>
            <a:spLocks noChangeShapeType="1"/>
          </p:cNvSpPr>
          <p:nvPr/>
        </p:nvSpPr>
        <p:spPr bwMode="auto">
          <a:xfrm flipV="1">
            <a:off x="2857501" y="4843131"/>
            <a:ext cx="0" cy="1890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Line 64"/>
          <p:cNvSpPr>
            <a:spLocks noChangeShapeType="1"/>
          </p:cNvSpPr>
          <p:nvPr/>
        </p:nvSpPr>
        <p:spPr bwMode="auto">
          <a:xfrm flipV="1">
            <a:off x="781305" y="4115305"/>
            <a:ext cx="3454653" cy="1805387"/>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5"/>
          <p:cNvSpPr>
            <a:spLocks/>
          </p:cNvSpPr>
          <p:nvPr/>
        </p:nvSpPr>
        <p:spPr bwMode="auto">
          <a:xfrm>
            <a:off x="2812119" y="4800596"/>
            <a:ext cx="90763" cy="75618"/>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 name="Group 3"/>
          <p:cNvGrpSpPr/>
          <p:nvPr/>
        </p:nvGrpSpPr>
        <p:grpSpPr>
          <a:xfrm>
            <a:off x="2120054" y="4247637"/>
            <a:ext cx="90763" cy="1673055"/>
            <a:chOff x="2120054" y="4247637"/>
            <a:chExt cx="90763" cy="1673055"/>
          </a:xfrm>
        </p:grpSpPr>
        <p:sp>
          <p:nvSpPr>
            <p:cNvPr id="67" name="Freeform 66"/>
            <p:cNvSpPr>
              <a:spLocks/>
            </p:cNvSpPr>
            <p:nvPr/>
          </p:nvSpPr>
          <p:spPr bwMode="auto">
            <a:xfrm>
              <a:off x="2120054" y="4247637"/>
              <a:ext cx="90763" cy="75618"/>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0"/>
                  </a:lnTo>
                  <a:lnTo>
                    <a:pt x="16" y="0"/>
                  </a:lnTo>
                  <a:lnTo>
                    <a:pt x="16" y="0"/>
                  </a:lnTo>
                  <a:lnTo>
                    <a:pt x="22" y="0"/>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7"/>
            <p:cNvSpPr>
              <a:spLocks/>
            </p:cNvSpPr>
            <p:nvPr/>
          </p:nvSpPr>
          <p:spPr bwMode="auto">
            <a:xfrm>
              <a:off x="2120054" y="5159783"/>
              <a:ext cx="90763" cy="75618"/>
            </a:xfrm>
            <a:custGeom>
              <a:avLst/>
              <a:gdLst>
                <a:gd name="T0" fmla="*/ 32 w 32"/>
                <a:gd name="T1" fmla="*/ 16 h 32"/>
                <a:gd name="T2" fmla="*/ 32 w 32"/>
                <a:gd name="T3" fmla="*/ 16 h 32"/>
                <a:gd name="T4" fmla="*/ 30 w 32"/>
                <a:gd name="T5" fmla="*/ 22 h 32"/>
                <a:gd name="T6" fmla="*/ 28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8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2"/>
                  </a:lnTo>
                  <a:lnTo>
                    <a:pt x="16" y="32"/>
                  </a:lnTo>
                  <a:lnTo>
                    <a:pt x="16" y="32"/>
                  </a:lnTo>
                  <a:lnTo>
                    <a:pt x="10" y="32"/>
                  </a:lnTo>
                  <a:lnTo>
                    <a:pt x="4" y="28"/>
                  </a:lnTo>
                  <a:lnTo>
                    <a:pt x="2" y="22"/>
                  </a:lnTo>
                  <a:lnTo>
                    <a:pt x="0" y="16"/>
                  </a:lnTo>
                  <a:lnTo>
                    <a:pt x="0" y="16"/>
                  </a:lnTo>
                  <a:lnTo>
                    <a:pt x="2" y="10"/>
                  </a:lnTo>
                  <a:lnTo>
                    <a:pt x="4" y="6"/>
                  </a:lnTo>
                  <a:lnTo>
                    <a:pt x="10" y="2"/>
                  </a:lnTo>
                  <a:lnTo>
                    <a:pt x="16" y="0"/>
                  </a:lnTo>
                  <a:lnTo>
                    <a:pt x="16" y="0"/>
                  </a:lnTo>
                  <a:lnTo>
                    <a:pt x="22" y="2"/>
                  </a:lnTo>
                  <a:lnTo>
                    <a:pt x="28"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68"/>
            <p:cNvSpPr>
              <a:spLocks noChangeShapeType="1"/>
            </p:cNvSpPr>
            <p:nvPr/>
          </p:nvSpPr>
          <p:spPr bwMode="auto">
            <a:xfrm flipV="1">
              <a:off x="2165435" y="5826169"/>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69"/>
            <p:cNvSpPr>
              <a:spLocks noChangeShapeType="1"/>
            </p:cNvSpPr>
            <p:nvPr/>
          </p:nvSpPr>
          <p:spPr bwMode="auto">
            <a:xfrm flipV="1">
              <a:off x="2165435" y="5674933"/>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70"/>
            <p:cNvSpPr>
              <a:spLocks noChangeShapeType="1"/>
            </p:cNvSpPr>
            <p:nvPr/>
          </p:nvSpPr>
          <p:spPr bwMode="auto">
            <a:xfrm flipV="1">
              <a:off x="2165435" y="5523696"/>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Line 71"/>
            <p:cNvSpPr>
              <a:spLocks noChangeShapeType="1"/>
            </p:cNvSpPr>
            <p:nvPr/>
          </p:nvSpPr>
          <p:spPr bwMode="auto">
            <a:xfrm flipV="1">
              <a:off x="2165435" y="5372459"/>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Line 72"/>
            <p:cNvSpPr>
              <a:spLocks noChangeShapeType="1"/>
            </p:cNvSpPr>
            <p:nvPr/>
          </p:nvSpPr>
          <p:spPr bwMode="auto">
            <a:xfrm flipV="1">
              <a:off x="2165435" y="5221223"/>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Line 73"/>
            <p:cNvSpPr>
              <a:spLocks noChangeShapeType="1"/>
            </p:cNvSpPr>
            <p:nvPr/>
          </p:nvSpPr>
          <p:spPr bwMode="auto">
            <a:xfrm flipV="1">
              <a:off x="2165435" y="5069986"/>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Line 74"/>
            <p:cNvSpPr>
              <a:spLocks noChangeShapeType="1"/>
            </p:cNvSpPr>
            <p:nvPr/>
          </p:nvSpPr>
          <p:spPr bwMode="auto">
            <a:xfrm flipV="1">
              <a:off x="2165435" y="4918749"/>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Line 75"/>
            <p:cNvSpPr>
              <a:spLocks noChangeShapeType="1"/>
            </p:cNvSpPr>
            <p:nvPr/>
          </p:nvSpPr>
          <p:spPr bwMode="auto">
            <a:xfrm flipV="1">
              <a:off x="2165435" y="4767513"/>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Line 76"/>
            <p:cNvSpPr>
              <a:spLocks noChangeShapeType="1"/>
            </p:cNvSpPr>
            <p:nvPr/>
          </p:nvSpPr>
          <p:spPr bwMode="auto">
            <a:xfrm flipV="1">
              <a:off x="2165435" y="4616276"/>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Line 77"/>
            <p:cNvSpPr>
              <a:spLocks noChangeShapeType="1"/>
            </p:cNvSpPr>
            <p:nvPr/>
          </p:nvSpPr>
          <p:spPr bwMode="auto">
            <a:xfrm flipV="1">
              <a:off x="2165435" y="4465039"/>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Line 78"/>
            <p:cNvSpPr>
              <a:spLocks noChangeShapeType="1"/>
            </p:cNvSpPr>
            <p:nvPr/>
          </p:nvSpPr>
          <p:spPr bwMode="auto">
            <a:xfrm flipV="1">
              <a:off x="2165435" y="4313803"/>
              <a:ext cx="0" cy="945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3804836" y="4639907"/>
            <a:ext cx="1469220" cy="827075"/>
            <a:chOff x="3804836" y="4639907"/>
            <a:chExt cx="1469220" cy="827075"/>
          </a:xfrm>
        </p:grpSpPr>
        <p:sp>
          <p:nvSpPr>
            <p:cNvPr id="80" name="Rectangle 79"/>
            <p:cNvSpPr>
              <a:spLocks noChangeArrowheads="1"/>
            </p:cNvSpPr>
            <p:nvPr/>
          </p:nvSpPr>
          <p:spPr bwMode="auto">
            <a:xfrm>
              <a:off x="3804836" y="4639907"/>
              <a:ext cx="1469220" cy="827075"/>
            </a:xfrm>
            <a:prstGeom prst="rect">
              <a:avLst/>
            </a:prstGeom>
            <a:solidFill>
              <a:srgbClr val="C3DA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80"/>
            <p:cNvSpPr>
              <a:spLocks noChangeArrowheads="1"/>
            </p:cNvSpPr>
            <p:nvPr/>
          </p:nvSpPr>
          <p:spPr bwMode="auto">
            <a:xfrm>
              <a:off x="3895598" y="4701347"/>
              <a:ext cx="10109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Transactions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2" name="Rectangle 81"/>
            <p:cNvSpPr>
              <a:spLocks noChangeArrowheads="1"/>
            </p:cNvSpPr>
            <p:nvPr/>
          </p:nvSpPr>
          <p:spPr bwMode="auto">
            <a:xfrm>
              <a:off x="3895598" y="4862036"/>
              <a:ext cx="10932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that no longer</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3" name="Rectangle 82"/>
            <p:cNvSpPr>
              <a:spLocks noChangeArrowheads="1"/>
            </p:cNvSpPr>
            <p:nvPr/>
          </p:nvSpPr>
          <p:spPr bwMode="auto">
            <a:xfrm>
              <a:off x="3895598" y="5017998"/>
              <a:ext cx="13128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take place at the</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4" name="Rectangle 83"/>
            <p:cNvSpPr>
              <a:spLocks noChangeArrowheads="1"/>
            </p:cNvSpPr>
            <p:nvPr/>
          </p:nvSpPr>
          <p:spPr bwMode="auto">
            <a:xfrm>
              <a:off x="3895598" y="5178687"/>
              <a:ext cx="7662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new price</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grpSp>
      <p:sp>
        <p:nvSpPr>
          <p:cNvPr id="85" name="Rectangle 84"/>
          <p:cNvSpPr>
            <a:spLocks noChangeArrowheads="1"/>
          </p:cNvSpPr>
          <p:nvPr/>
        </p:nvSpPr>
        <p:spPr bwMode="auto">
          <a:xfrm>
            <a:off x="2664630" y="3718309"/>
            <a:ext cx="14106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Deadweight loss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89" name="Freeform 88"/>
          <p:cNvSpPr>
            <a:spLocks/>
          </p:cNvSpPr>
          <p:nvPr/>
        </p:nvSpPr>
        <p:spPr bwMode="auto">
          <a:xfrm>
            <a:off x="2165435" y="5802538"/>
            <a:ext cx="692065" cy="89797"/>
          </a:xfrm>
          <a:custGeom>
            <a:avLst/>
            <a:gdLst>
              <a:gd name="T0" fmla="*/ 146 w 244"/>
              <a:gd name="T1" fmla="*/ 20 h 38"/>
              <a:gd name="T2" fmla="*/ 146 w 244"/>
              <a:gd name="T3" fmla="*/ 20 h 38"/>
              <a:gd name="T4" fmla="*/ 138 w 244"/>
              <a:gd name="T5" fmla="*/ 20 h 38"/>
              <a:gd name="T6" fmla="*/ 130 w 244"/>
              <a:gd name="T7" fmla="*/ 18 h 38"/>
              <a:gd name="T8" fmla="*/ 124 w 244"/>
              <a:gd name="T9" fmla="*/ 14 h 38"/>
              <a:gd name="T10" fmla="*/ 122 w 244"/>
              <a:gd name="T11" fmla="*/ 6 h 38"/>
              <a:gd name="T12" fmla="*/ 120 w 244"/>
              <a:gd name="T13" fmla="*/ 6 h 38"/>
              <a:gd name="T14" fmla="*/ 120 w 244"/>
              <a:gd name="T15" fmla="*/ 6 h 38"/>
              <a:gd name="T16" fmla="*/ 118 w 244"/>
              <a:gd name="T17" fmla="*/ 14 h 38"/>
              <a:gd name="T18" fmla="*/ 112 w 244"/>
              <a:gd name="T19" fmla="*/ 18 h 38"/>
              <a:gd name="T20" fmla="*/ 104 w 244"/>
              <a:gd name="T21" fmla="*/ 20 h 38"/>
              <a:gd name="T22" fmla="*/ 96 w 244"/>
              <a:gd name="T23" fmla="*/ 20 h 38"/>
              <a:gd name="T24" fmla="*/ 24 w 244"/>
              <a:gd name="T25" fmla="*/ 20 h 38"/>
              <a:gd name="T26" fmla="*/ 24 w 244"/>
              <a:gd name="T27" fmla="*/ 20 h 38"/>
              <a:gd name="T28" fmla="*/ 14 w 244"/>
              <a:gd name="T29" fmla="*/ 22 h 38"/>
              <a:gd name="T30" fmla="*/ 8 w 244"/>
              <a:gd name="T31" fmla="*/ 26 h 38"/>
              <a:gd name="T32" fmla="*/ 6 w 244"/>
              <a:gd name="T33" fmla="*/ 32 h 38"/>
              <a:gd name="T34" fmla="*/ 2 w 244"/>
              <a:gd name="T35" fmla="*/ 38 h 38"/>
              <a:gd name="T36" fmla="*/ 0 w 244"/>
              <a:gd name="T37" fmla="*/ 38 h 38"/>
              <a:gd name="T38" fmla="*/ 0 w 244"/>
              <a:gd name="T39" fmla="*/ 38 h 38"/>
              <a:gd name="T40" fmla="*/ 2 w 244"/>
              <a:gd name="T41" fmla="*/ 30 h 38"/>
              <a:gd name="T42" fmla="*/ 6 w 244"/>
              <a:gd name="T43" fmla="*/ 22 h 38"/>
              <a:gd name="T44" fmla="*/ 12 w 244"/>
              <a:gd name="T45" fmla="*/ 16 h 38"/>
              <a:gd name="T46" fmla="*/ 18 w 244"/>
              <a:gd name="T47" fmla="*/ 14 h 38"/>
              <a:gd name="T48" fmla="*/ 24 w 244"/>
              <a:gd name="T49" fmla="*/ 14 h 38"/>
              <a:gd name="T50" fmla="*/ 100 w 244"/>
              <a:gd name="T51" fmla="*/ 14 h 38"/>
              <a:gd name="T52" fmla="*/ 100 w 244"/>
              <a:gd name="T53" fmla="*/ 14 h 38"/>
              <a:gd name="T54" fmla="*/ 108 w 244"/>
              <a:gd name="T55" fmla="*/ 12 h 38"/>
              <a:gd name="T56" fmla="*/ 112 w 244"/>
              <a:gd name="T57" fmla="*/ 10 h 38"/>
              <a:gd name="T58" fmla="*/ 118 w 244"/>
              <a:gd name="T59" fmla="*/ 6 h 38"/>
              <a:gd name="T60" fmla="*/ 120 w 244"/>
              <a:gd name="T61" fmla="*/ 0 h 38"/>
              <a:gd name="T62" fmla="*/ 124 w 244"/>
              <a:gd name="T63" fmla="*/ 0 h 38"/>
              <a:gd name="T64" fmla="*/ 124 w 244"/>
              <a:gd name="T65" fmla="*/ 0 h 38"/>
              <a:gd name="T66" fmla="*/ 126 w 244"/>
              <a:gd name="T67" fmla="*/ 6 h 38"/>
              <a:gd name="T68" fmla="*/ 130 w 244"/>
              <a:gd name="T69" fmla="*/ 10 h 38"/>
              <a:gd name="T70" fmla="*/ 134 w 244"/>
              <a:gd name="T71" fmla="*/ 12 h 38"/>
              <a:gd name="T72" fmla="*/ 142 w 244"/>
              <a:gd name="T73" fmla="*/ 14 h 38"/>
              <a:gd name="T74" fmla="*/ 220 w 244"/>
              <a:gd name="T75" fmla="*/ 14 h 38"/>
              <a:gd name="T76" fmla="*/ 220 w 244"/>
              <a:gd name="T77" fmla="*/ 14 h 38"/>
              <a:gd name="T78" fmla="*/ 226 w 244"/>
              <a:gd name="T79" fmla="*/ 14 h 38"/>
              <a:gd name="T80" fmla="*/ 230 w 244"/>
              <a:gd name="T81" fmla="*/ 16 h 38"/>
              <a:gd name="T82" fmla="*/ 238 w 244"/>
              <a:gd name="T83" fmla="*/ 22 h 38"/>
              <a:gd name="T84" fmla="*/ 242 w 244"/>
              <a:gd name="T85" fmla="*/ 30 h 38"/>
              <a:gd name="T86" fmla="*/ 244 w 244"/>
              <a:gd name="T87" fmla="*/ 38 h 38"/>
              <a:gd name="T88" fmla="*/ 240 w 244"/>
              <a:gd name="T89" fmla="*/ 38 h 38"/>
              <a:gd name="T90" fmla="*/ 240 w 244"/>
              <a:gd name="T91" fmla="*/ 38 h 38"/>
              <a:gd name="T92" fmla="*/ 238 w 244"/>
              <a:gd name="T93" fmla="*/ 32 h 38"/>
              <a:gd name="T94" fmla="*/ 234 w 244"/>
              <a:gd name="T95" fmla="*/ 26 h 38"/>
              <a:gd name="T96" fmla="*/ 228 w 244"/>
              <a:gd name="T97" fmla="*/ 22 h 38"/>
              <a:gd name="T98" fmla="*/ 220 w 244"/>
              <a:gd name="T99" fmla="*/ 20 h 38"/>
              <a:gd name="T100" fmla="*/ 146 w 244"/>
              <a:gd name="T101"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4" h="38">
                <a:moveTo>
                  <a:pt x="146" y="20"/>
                </a:moveTo>
                <a:lnTo>
                  <a:pt x="146" y="20"/>
                </a:lnTo>
                <a:lnTo>
                  <a:pt x="138" y="20"/>
                </a:lnTo>
                <a:lnTo>
                  <a:pt x="130" y="18"/>
                </a:lnTo>
                <a:lnTo>
                  <a:pt x="124" y="14"/>
                </a:lnTo>
                <a:lnTo>
                  <a:pt x="122" y="6"/>
                </a:lnTo>
                <a:lnTo>
                  <a:pt x="120" y="6"/>
                </a:lnTo>
                <a:lnTo>
                  <a:pt x="120" y="6"/>
                </a:lnTo>
                <a:lnTo>
                  <a:pt x="118" y="14"/>
                </a:lnTo>
                <a:lnTo>
                  <a:pt x="112" y="18"/>
                </a:lnTo>
                <a:lnTo>
                  <a:pt x="104" y="20"/>
                </a:lnTo>
                <a:lnTo>
                  <a:pt x="96" y="20"/>
                </a:lnTo>
                <a:lnTo>
                  <a:pt x="24" y="20"/>
                </a:lnTo>
                <a:lnTo>
                  <a:pt x="24" y="20"/>
                </a:lnTo>
                <a:lnTo>
                  <a:pt x="14" y="22"/>
                </a:lnTo>
                <a:lnTo>
                  <a:pt x="8" y="26"/>
                </a:lnTo>
                <a:lnTo>
                  <a:pt x="6" y="32"/>
                </a:lnTo>
                <a:lnTo>
                  <a:pt x="2" y="38"/>
                </a:lnTo>
                <a:lnTo>
                  <a:pt x="0" y="38"/>
                </a:lnTo>
                <a:lnTo>
                  <a:pt x="0" y="38"/>
                </a:lnTo>
                <a:lnTo>
                  <a:pt x="2" y="30"/>
                </a:lnTo>
                <a:lnTo>
                  <a:pt x="6" y="22"/>
                </a:lnTo>
                <a:lnTo>
                  <a:pt x="12" y="16"/>
                </a:lnTo>
                <a:lnTo>
                  <a:pt x="18" y="14"/>
                </a:lnTo>
                <a:lnTo>
                  <a:pt x="24" y="14"/>
                </a:lnTo>
                <a:lnTo>
                  <a:pt x="100" y="14"/>
                </a:lnTo>
                <a:lnTo>
                  <a:pt x="100" y="14"/>
                </a:lnTo>
                <a:lnTo>
                  <a:pt x="108" y="12"/>
                </a:lnTo>
                <a:lnTo>
                  <a:pt x="112" y="10"/>
                </a:lnTo>
                <a:lnTo>
                  <a:pt x="118" y="6"/>
                </a:lnTo>
                <a:lnTo>
                  <a:pt x="120" y="0"/>
                </a:lnTo>
                <a:lnTo>
                  <a:pt x="124" y="0"/>
                </a:lnTo>
                <a:lnTo>
                  <a:pt x="124" y="0"/>
                </a:lnTo>
                <a:lnTo>
                  <a:pt x="126" y="6"/>
                </a:lnTo>
                <a:lnTo>
                  <a:pt x="130" y="10"/>
                </a:lnTo>
                <a:lnTo>
                  <a:pt x="134" y="12"/>
                </a:lnTo>
                <a:lnTo>
                  <a:pt x="142" y="14"/>
                </a:lnTo>
                <a:lnTo>
                  <a:pt x="220" y="14"/>
                </a:lnTo>
                <a:lnTo>
                  <a:pt x="220" y="14"/>
                </a:lnTo>
                <a:lnTo>
                  <a:pt x="226" y="14"/>
                </a:lnTo>
                <a:lnTo>
                  <a:pt x="230" y="16"/>
                </a:lnTo>
                <a:lnTo>
                  <a:pt x="238" y="22"/>
                </a:lnTo>
                <a:lnTo>
                  <a:pt x="242" y="30"/>
                </a:lnTo>
                <a:lnTo>
                  <a:pt x="244" y="38"/>
                </a:lnTo>
                <a:lnTo>
                  <a:pt x="240" y="38"/>
                </a:lnTo>
                <a:lnTo>
                  <a:pt x="240" y="38"/>
                </a:lnTo>
                <a:lnTo>
                  <a:pt x="238" y="32"/>
                </a:lnTo>
                <a:lnTo>
                  <a:pt x="234" y="26"/>
                </a:lnTo>
                <a:lnTo>
                  <a:pt x="228" y="22"/>
                </a:lnTo>
                <a:lnTo>
                  <a:pt x="220" y="20"/>
                </a:lnTo>
                <a:lnTo>
                  <a:pt x="14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89"/>
          <p:cNvSpPr>
            <a:spLocks noChangeShapeType="1"/>
          </p:cNvSpPr>
          <p:nvPr/>
        </p:nvSpPr>
        <p:spPr bwMode="auto">
          <a:xfrm flipV="1">
            <a:off x="2517141" y="5292115"/>
            <a:ext cx="1287695" cy="51042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7"/>
          <p:cNvSpPr>
            <a:spLocks noEditPoints="1"/>
          </p:cNvSpPr>
          <p:nvPr/>
        </p:nvSpPr>
        <p:spPr bwMode="auto">
          <a:xfrm rot="7345449" flipV="1">
            <a:off x="2274900" y="4317023"/>
            <a:ext cx="942087" cy="136322"/>
          </a:xfrm>
          <a:custGeom>
            <a:avLst/>
            <a:gdLst>
              <a:gd name="T0" fmla="*/ 0 w 3781"/>
              <a:gd name="T1" fmla="*/ 247 h 631"/>
              <a:gd name="T2" fmla="*/ 3646 w 3781"/>
              <a:gd name="T3" fmla="*/ 247 h 631"/>
              <a:gd name="T4" fmla="*/ 3646 w 3781"/>
              <a:gd name="T5" fmla="*/ 383 h 631"/>
              <a:gd name="T6" fmla="*/ 0 w 3781"/>
              <a:gd name="T7" fmla="*/ 383 h 631"/>
              <a:gd name="T8" fmla="*/ 0 w 3781"/>
              <a:gd name="T9" fmla="*/ 247 h 631"/>
              <a:gd name="T10" fmla="*/ 3272 w 3781"/>
              <a:gd name="T11" fmla="*/ 19 h 631"/>
              <a:gd name="T12" fmla="*/ 3781 w 3781"/>
              <a:gd name="T13" fmla="*/ 315 h 631"/>
              <a:gd name="T14" fmla="*/ 3272 w 3781"/>
              <a:gd name="T15" fmla="*/ 612 h 631"/>
              <a:gd name="T16" fmla="*/ 3179 w 3781"/>
              <a:gd name="T17" fmla="*/ 588 h 631"/>
              <a:gd name="T18" fmla="*/ 3204 w 3781"/>
              <a:gd name="T19" fmla="*/ 495 h 631"/>
              <a:gd name="T20" fmla="*/ 3612 w 3781"/>
              <a:gd name="T21" fmla="*/ 257 h 631"/>
              <a:gd name="T22" fmla="*/ 3612 w 3781"/>
              <a:gd name="T23" fmla="*/ 374 h 631"/>
              <a:gd name="T24" fmla="*/ 3204 w 3781"/>
              <a:gd name="T25" fmla="*/ 136 h 631"/>
              <a:gd name="T26" fmla="*/ 3179 w 3781"/>
              <a:gd name="T27" fmla="*/ 43 h 631"/>
              <a:gd name="T28" fmla="*/ 3272 w 3781"/>
              <a:gd name="T29"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81" h="631">
                <a:moveTo>
                  <a:pt x="0" y="247"/>
                </a:moveTo>
                <a:lnTo>
                  <a:pt x="3646" y="247"/>
                </a:lnTo>
                <a:lnTo>
                  <a:pt x="3646" y="383"/>
                </a:lnTo>
                <a:lnTo>
                  <a:pt x="0" y="383"/>
                </a:lnTo>
                <a:lnTo>
                  <a:pt x="0" y="247"/>
                </a:lnTo>
                <a:close/>
                <a:moveTo>
                  <a:pt x="3272" y="19"/>
                </a:moveTo>
                <a:lnTo>
                  <a:pt x="3781" y="315"/>
                </a:lnTo>
                <a:lnTo>
                  <a:pt x="3272" y="612"/>
                </a:lnTo>
                <a:cubicBezTo>
                  <a:pt x="3240" y="631"/>
                  <a:pt x="3198" y="620"/>
                  <a:pt x="3179" y="588"/>
                </a:cubicBezTo>
                <a:cubicBezTo>
                  <a:pt x="3160" y="555"/>
                  <a:pt x="3171" y="514"/>
                  <a:pt x="3204" y="495"/>
                </a:cubicBezTo>
                <a:lnTo>
                  <a:pt x="3612" y="257"/>
                </a:lnTo>
                <a:lnTo>
                  <a:pt x="3612" y="374"/>
                </a:lnTo>
                <a:lnTo>
                  <a:pt x="3204" y="136"/>
                </a:lnTo>
                <a:cubicBezTo>
                  <a:pt x="3171" y="117"/>
                  <a:pt x="3160" y="76"/>
                  <a:pt x="3179" y="43"/>
                </a:cubicBezTo>
                <a:cubicBezTo>
                  <a:pt x="3198" y="11"/>
                  <a:pt x="3240" y="0"/>
                  <a:pt x="3272"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Rectangle 87"/>
          <p:cNvSpPr/>
          <p:nvPr/>
        </p:nvSpPr>
        <p:spPr>
          <a:xfrm>
            <a:off x="533400" y="1132582"/>
            <a:ext cx="838199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an artificial price is imposed on a market, a deadweight loss occurs.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024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uiExpand="1" build="p"/>
      <p:bldP spid="6" grpId="0" animBg="1"/>
      <p:bldP spid="85" grpId="0"/>
      <p:bldP spid="89" grpId="0" animBg="1"/>
      <p:bldP spid="90" grpId="0" animBg="1"/>
      <p:bldP spid="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Why Intervene?</a:t>
            </a:r>
          </a:p>
        </p:txBody>
      </p:sp>
      <p:sp>
        <p:nvSpPr>
          <p:cNvPr id="3" name="Content Placeholder 2"/>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There are three reasons why a government may step in and intervene in a market:</a:t>
            </a:r>
          </a:p>
          <a:p>
            <a:pPr lvl="1"/>
            <a:r>
              <a:rPr lang="en-US" sz="1800" dirty="0">
                <a:latin typeface="Arial" panose="020B0604020202020204" pitchFamily="34" charset="0"/>
                <a:cs typeface="Arial" panose="020B0604020202020204" pitchFamily="34" charset="0"/>
              </a:rPr>
              <a:t>Correcting </a:t>
            </a:r>
            <a:r>
              <a:rPr lang="en-US" sz="1800" i="1" dirty="0">
                <a:solidFill>
                  <a:srgbClr val="9D0505"/>
                </a:solidFill>
                <a:latin typeface="Arial" panose="020B0604020202020204" pitchFamily="34" charset="0"/>
                <a:cs typeface="Arial" panose="020B0604020202020204" pitchFamily="34" charset="0"/>
              </a:rPr>
              <a:t>market failures</a:t>
            </a:r>
            <a:r>
              <a:rPr lang="en-US" sz="1800" dirty="0">
                <a:latin typeface="Arial" panose="020B0604020202020204" pitchFamily="34" charset="0"/>
                <a:cs typeface="Arial" panose="020B0604020202020204" pitchFamily="34" charset="0"/>
              </a:rPr>
              <a:t> or </a:t>
            </a:r>
            <a:r>
              <a:rPr lang="en-US" sz="1800" i="1" dirty="0">
                <a:solidFill>
                  <a:srgbClr val="C00000"/>
                </a:solidFill>
                <a:latin typeface="Arial" panose="020B0604020202020204" pitchFamily="34" charset="0"/>
                <a:cs typeface="Arial" panose="020B0604020202020204" pitchFamily="34" charset="0"/>
              </a:rPr>
              <a:t>missing markets</a:t>
            </a:r>
            <a:r>
              <a:rPr lang="en-US" sz="1800"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Changing the distribution of benefits.</a:t>
            </a:r>
          </a:p>
          <a:p>
            <a:pPr lvl="1"/>
            <a:r>
              <a:rPr lang="en-US" sz="1800" dirty="0">
                <a:latin typeface="Arial" panose="020B0604020202020204" pitchFamily="34" charset="0"/>
                <a:cs typeface="Arial" panose="020B0604020202020204" pitchFamily="34" charset="0"/>
              </a:rPr>
              <a:t>Encouraging or discouraging consumption of certain goods.</a:t>
            </a:r>
          </a:p>
        </p:txBody>
      </p:sp>
    </p:spTree>
    <p:extLst>
      <p:ext uri="{BB962C8B-B14F-4D97-AF65-F5344CB8AC3E}">
        <p14:creationId xmlns:p14="http://schemas.microsoft.com/office/powerpoint/2010/main" val="355281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Controls</a:t>
            </a:r>
            <a:endParaRPr lang="en-US" dirty="0"/>
          </a:p>
        </p:txBody>
      </p:sp>
      <p:sp>
        <p:nvSpPr>
          <p:cNvPr id="3" name="Content Placeholder 2"/>
          <p:cNvSpPr>
            <a:spLocks noGrp="1"/>
          </p:cNvSpPr>
          <p:nvPr>
            <p:ph type="body" sz="quarter" idx="11"/>
          </p:nvPr>
        </p:nvSpPr>
        <p:spPr/>
        <p:txBody>
          <a:bodyPr/>
          <a:lstStyle/>
          <a:p>
            <a:r>
              <a:rPr lang="en-US" dirty="0" smtClean="0"/>
              <a:t>Price controls can be divided into categories:</a:t>
            </a:r>
          </a:p>
          <a:p>
            <a:pPr lvl="1"/>
            <a:r>
              <a:rPr lang="en-US" sz="2000" dirty="0" smtClean="0">
                <a:latin typeface="Arial" panose="020B0604020202020204" pitchFamily="34" charset="0"/>
                <a:cs typeface="Arial" panose="020B0604020202020204" pitchFamily="34" charset="0"/>
              </a:rPr>
              <a:t>Price ceiling: A maximum legal price at which a good can be sold.</a:t>
            </a:r>
          </a:p>
          <a:p>
            <a:pPr lvl="2"/>
            <a:r>
              <a:rPr lang="en-US" sz="1800" dirty="0" smtClean="0">
                <a:latin typeface="Arial" panose="020B0604020202020204" pitchFamily="34" charset="0"/>
                <a:cs typeface="Arial" panose="020B0604020202020204" pitchFamily="34" charset="0"/>
              </a:rPr>
              <a:t>Typically placed on essential goods and services such as food, gasoline, and electricity.</a:t>
            </a:r>
          </a:p>
          <a:p>
            <a:pPr lvl="2"/>
            <a:endParaRPr lang="en-US" sz="1800"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Price floor: A minimum legal price at which a good can be sold.</a:t>
            </a:r>
          </a:p>
          <a:p>
            <a:pPr lvl="2"/>
            <a:r>
              <a:rPr lang="en-US" sz="1800" dirty="0" smtClean="0">
                <a:latin typeface="Arial" panose="020B0604020202020204" pitchFamily="34" charset="0"/>
                <a:cs typeface="Arial" panose="020B0604020202020204" pitchFamily="34" charset="0"/>
              </a:rPr>
              <a:t>Typically placed on agricultural goods that are risky to produce.</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502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Price Ceilings</a:t>
            </a:r>
            <a:endParaRPr lang="en-US" dirty="0"/>
          </a:p>
        </p:txBody>
      </p:sp>
      <p:sp>
        <p:nvSpPr>
          <p:cNvPr id="115" name="Content Placeholder 2"/>
          <p:cNvSpPr>
            <a:spLocks noGrp="1"/>
          </p:cNvSpPr>
          <p:nvPr>
            <p:ph type="body" sz="quarter" idx="11"/>
          </p:nvPr>
        </p:nvSpPr>
        <p:spPr/>
        <p:txBody>
          <a:bodyPr/>
          <a:lstStyle/>
          <a:p>
            <a:r>
              <a:rPr lang="en-US" smtClean="0"/>
              <a:t>Suppose the Mexican government imposes a price ceiling on tortillas. What effect does this have on the market?</a:t>
            </a:r>
            <a:endParaRPr lang="en-US" dirty="0"/>
          </a:p>
        </p:txBody>
      </p:sp>
      <p:sp>
        <p:nvSpPr>
          <p:cNvPr id="5" name="AutoShape 3"/>
          <p:cNvSpPr>
            <a:spLocks noChangeAspect="1" noChangeArrowheads="1" noTextEdit="1"/>
          </p:cNvSpPr>
          <p:nvPr/>
        </p:nvSpPr>
        <p:spPr bwMode="auto">
          <a:xfrm>
            <a:off x="810845" y="1642285"/>
            <a:ext cx="7272934" cy="452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716999" y="2247829"/>
            <a:ext cx="3552162" cy="3096063"/>
          </a:xfrm>
          <a:custGeom>
            <a:avLst/>
            <a:gdLst>
              <a:gd name="T0" fmla="*/ 1504 w 1504"/>
              <a:gd name="T1" fmla="*/ 1362 h 1362"/>
              <a:gd name="T2" fmla="*/ 0 w 1504"/>
              <a:gd name="T3" fmla="*/ 1362 h 1362"/>
              <a:gd name="T4" fmla="*/ 0 w 1504"/>
              <a:gd name="T5" fmla="*/ 0 h 1362"/>
            </a:gdLst>
            <a:ahLst/>
            <a:cxnLst>
              <a:cxn ang="0">
                <a:pos x="T0" y="T1"/>
              </a:cxn>
              <a:cxn ang="0">
                <a:pos x="T2" y="T3"/>
              </a:cxn>
              <a:cxn ang="0">
                <a:pos x="T4" y="T5"/>
              </a:cxn>
            </a:cxnLst>
            <a:rect l="0" t="0" r="r" b="b"/>
            <a:pathLst>
              <a:path w="1504" h="1362">
                <a:moveTo>
                  <a:pt x="1504" y="1362"/>
                </a:moveTo>
                <a:lnTo>
                  <a:pt x="0" y="1362"/>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Line 8"/>
          <p:cNvSpPr>
            <a:spLocks noChangeShapeType="1"/>
          </p:cNvSpPr>
          <p:nvPr/>
        </p:nvSpPr>
        <p:spPr bwMode="auto">
          <a:xfrm>
            <a:off x="716999" y="2356942"/>
            <a:ext cx="5668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0" name="Line 9"/>
          <p:cNvSpPr>
            <a:spLocks noChangeShapeType="1"/>
          </p:cNvSpPr>
          <p:nvPr/>
        </p:nvSpPr>
        <p:spPr bwMode="auto">
          <a:xfrm>
            <a:off x="716999" y="2952513"/>
            <a:ext cx="5668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1" name="Line 10"/>
          <p:cNvSpPr>
            <a:spLocks noChangeShapeType="1"/>
          </p:cNvSpPr>
          <p:nvPr/>
        </p:nvSpPr>
        <p:spPr bwMode="auto">
          <a:xfrm>
            <a:off x="716999" y="3552631"/>
            <a:ext cx="5668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2" name="Line 11"/>
          <p:cNvSpPr>
            <a:spLocks noChangeShapeType="1"/>
          </p:cNvSpPr>
          <p:nvPr/>
        </p:nvSpPr>
        <p:spPr bwMode="auto">
          <a:xfrm>
            <a:off x="716999" y="4148203"/>
            <a:ext cx="5668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3" name="Line 12"/>
          <p:cNvSpPr>
            <a:spLocks noChangeShapeType="1"/>
          </p:cNvSpPr>
          <p:nvPr/>
        </p:nvSpPr>
        <p:spPr bwMode="auto">
          <a:xfrm>
            <a:off x="716999" y="4748321"/>
            <a:ext cx="5668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4" name="Line 13"/>
          <p:cNvSpPr>
            <a:spLocks noChangeShapeType="1"/>
          </p:cNvSpPr>
          <p:nvPr/>
        </p:nvSpPr>
        <p:spPr bwMode="auto">
          <a:xfrm>
            <a:off x="4155794" y="5289336"/>
            <a:ext cx="0" cy="5455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5" name="Line 14"/>
          <p:cNvSpPr>
            <a:spLocks noChangeShapeType="1"/>
          </p:cNvSpPr>
          <p:nvPr/>
        </p:nvSpPr>
        <p:spPr bwMode="auto">
          <a:xfrm>
            <a:off x="3296096" y="5289336"/>
            <a:ext cx="0" cy="5455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6" name="Line 15"/>
          <p:cNvSpPr>
            <a:spLocks noChangeShapeType="1"/>
          </p:cNvSpPr>
          <p:nvPr/>
        </p:nvSpPr>
        <p:spPr bwMode="auto">
          <a:xfrm>
            <a:off x="2436397" y="5289336"/>
            <a:ext cx="0" cy="5455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7" name="Line 16"/>
          <p:cNvSpPr>
            <a:spLocks noChangeShapeType="1"/>
          </p:cNvSpPr>
          <p:nvPr/>
        </p:nvSpPr>
        <p:spPr bwMode="auto">
          <a:xfrm>
            <a:off x="1576698" y="5289336"/>
            <a:ext cx="0" cy="5455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8" name="Rectangle 17"/>
          <p:cNvSpPr>
            <a:spLocks noChangeArrowheads="1"/>
          </p:cNvSpPr>
          <p:nvPr/>
        </p:nvSpPr>
        <p:spPr bwMode="auto">
          <a:xfrm>
            <a:off x="594185" y="536662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18"/>
          <p:cNvSpPr>
            <a:spLocks noChangeArrowheads="1"/>
          </p:cNvSpPr>
          <p:nvPr/>
        </p:nvSpPr>
        <p:spPr bwMode="auto">
          <a:xfrm>
            <a:off x="337948" y="465739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0.25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19"/>
          <p:cNvSpPr>
            <a:spLocks noChangeArrowheads="1"/>
          </p:cNvSpPr>
          <p:nvPr/>
        </p:nvSpPr>
        <p:spPr bwMode="auto">
          <a:xfrm>
            <a:off x="304800" y="4057276"/>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1" name="Rectangle 20"/>
          <p:cNvSpPr>
            <a:spLocks noChangeArrowheads="1"/>
          </p:cNvSpPr>
          <p:nvPr/>
        </p:nvSpPr>
        <p:spPr bwMode="auto">
          <a:xfrm>
            <a:off x="304800" y="346170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0.75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304800" y="283989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22"/>
          <p:cNvSpPr>
            <a:spLocks noChangeArrowheads="1"/>
          </p:cNvSpPr>
          <p:nvPr/>
        </p:nvSpPr>
        <p:spPr bwMode="auto">
          <a:xfrm>
            <a:off x="283274" y="2222956"/>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1.25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23"/>
          <p:cNvSpPr>
            <a:spLocks noChangeArrowheads="1"/>
          </p:cNvSpPr>
          <p:nvPr/>
        </p:nvSpPr>
        <p:spPr bwMode="auto">
          <a:xfrm>
            <a:off x="1510567" y="5366624"/>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4"/>
          <p:cNvSpPr>
            <a:spLocks noChangeArrowheads="1"/>
          </p:cNvSpPr>
          <p:nvPr/>
        </p:nvSpPr>
        <p:spPr bwMode="auto">
          <a:xfrm>
            <a:off x="2365542" y="5366624"/>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5"/>
          <p:cNvSpPr>
            <a:spLocks noChangeArrowheads="1"/>
          </p:cNvSpPr>
          <p:nvPr/>
        </p:nvSpPr>
        <p:spPr bwMode="auto">
          <a:xfrm>
            <a:off x="3225241" y="5366624"/>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75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4051875" y="5366624"/>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8" name="Line 27"/>
          <p:cNvSpPr>
            <a:spLocks noChangeShapeType="1"/>
          </p:cNvSpPr>
          <p:nvPr/>
        </p:nvSpPr>
        <p:spPr bwMode="auto">
          <a:xfrm>
            <a:off x="2436397" y="4148203"/>
            <a:ext cx="0" cy="9092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28"/>
          <p:cNvSpPr>
            <a:spLocks noChangeShapeType="1"/>
          </p:cNvSpPr>
          <p:nvPr/>
        </p:nvSpPr>
        <p:spPr bwMode="auto">
          <a:xfrm>
            <a:off x="2436397" y="4293686"/>
            <a:ext cx="0" cy="9092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Line 29"/>
          <p:cNvSpPr>
            <a:spLocks noChangeShapeType="1"/>
          </p:cNvSpPr>
          <p:nvPr/>
        </p:nvSpPr>
        <p:spPr bwMode="auto">
          <a:xfrm>
            <a:off x="2436397" y="4439169"/>
            <a:ext cx="0" cy="9092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Line 30"/>
          <p:cNvSpPr>
            <a:spLocks noChangeShapeType="1"/>
          </p:cNvSpPr>
          <p:nvPr/>
        </p:nvSpPr>
        <p:spPr bwMode="auto">
          <a:xfrm>
            <a:off x="2436397" y="4584652"/>
            <a:ext cx="0" cy="9092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Line 31"/>
          <p:cNvSpPr>
            <a:spLocks noChangeShapeType="1"/>
          </p:cNvSpPr>
          <p:nvPr/>
        </p:nvSpPr>
        <p:spPr bwMode="auto">
          <a:xfrm>
            <a:off x="2436397" y="4730135"/>
            <a:ext cx="0" cy="9092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Line 32"/>
          <p:cNvSpPr>
            <a:spLocks noChangeShapeType="1"/>
          </p:cNvSpPr>
          <p:nvPr/>
        </p:nvSpPr>
        <p:spPr bwMode="auto">
          <a:xfrm>
            <a:off x="2436397" y="4875618"/>
            <a:ext cx="0" cy="9092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33"/>
          <p:cNvSpPr>
            <a:spLocks noChangeShapeType="1"/>
          </p:cNvSpPr>
          <p:nvPr/>
        </p:nvSpPr>
        <p:spPr bwMode="auto">
          <a:xfrm>
            <a:off x="2436397" y="5021101"/>
            <a:ext cx="0" cy="9092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34"/>
          <p:cNvSpPr>
            <a:spLocks noChangeShapeType="1"/>
          </p:cNvSpPr>
          <p:nvPr/>
        </p:nvSpPr>
        <p:spPr bwMode="auto">
          <a:xfrm>
            <a:off x="2436397" y="5166585"/>
            <a:ext cx="0" cy="9092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6" name="Line 35"/>
          <p:cNvSpPr>
            <a:spLocks noChangeShapeType="1"/>
          </p:cNvSpPr>
          <p:nvPr/>
        </p:nvSpPr>
        <p:spPr bwMode="auto">
          <a:xfrm>
            <a:off x="2436397" y="5312068"/>
            <a:ext cx="0" cy="3182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7" name="Line 36"/>
          <p:cNvSpPr>
            <a:spLocks noChangeShapeType="1"/>
          </p:cNvSpPr>
          <p:nvPr/>
        </p:nvSpPr>
        <p:spPr bwMode="auto">
          <a:xfrm>
            <a:off x="735894"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8" name="Line 37"/>
          <p:cNvSpPr>
            <a:spLocks noChangeShapeType="1"/>
          </p:cNvSpPr>
          <p:nvPr/>
        </p:nvSpPr>
        <p:spPr bwMode="auto">
          <a:xfrm>
            <a:off x="887050"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Line 38"/>
          <p:cNvSpPr>
            <a:spLocks noChangeShapeType="1"/>
          </p:cNvSpPr>
          <p:nvPr/>
        </p:nvSpPr>
        <p:spPr bwMode="auto">
          <a:xfrm>
            <a:off x="1038205"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Line 39"/>
          <p:cNvSpPr>
            <a:spLocks noChangeShapeType="1"/>
          </p:cNvSpPr>
          <p:nvPr/>
        </p:nvSpPr>
        <p:spPr bwMode="auto">
          <a:xfrm>
            <a:off x="1189361"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 name="Line 40"/>
          <p:cNvSpPr>
            <a:spLocks noChangeShapeType="1"/>
          </p:cNvSpPr>
          <p:nvPr/>
        </p:nvSpPr>
        <p:spPr bwMode="auto">
          <a:xfrm>
            <a:off x="1340517"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41"/>
          <p:cNvSpPr>
            <a:spLocks noChangeShapeType="1"/>
          </p:cNvSpPr>
          <p:nvPr/>
        </p:nvSpPr>
        <p:spPr bwMode="auto">
          <a:xfrm>
            <a:off x="1491673"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42"/>
          <p:cNvSpPr>
            <a:spLocks noChangeShapeType="1"/>
          </p:cNvSpPr>
          <p:nvPr/>
        </p:nvSpPr>
        <p:spPr bwMode="auto">
          <a:xfrm>
            <a:off x="1642828"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43"/>
          <p:cNvSpPr>
            <a:spLocks noChangeShapeType="1"/>
          </p:cNvSpPr>
          <p:nvPr/>
        </p:nvSpPr>
        <p:spPr bwMode="auto">
          <a:xfrm>
            <a:off x="1793984"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44"/>
          <p:cNvSpPr>
            <a:spLocks noChangeShapeType="1"/>
          </p:cNvSpPr>
          <p:nvPr/>
        </p:nvSpPr>
        <p:spPr bwMode="auto">
          <a:xfrm>
            <a:off x="1945141"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45"/>
          <p:cNvSpPr>
            <a:spLocks noChangeShapeType="1"/>
          </p:cNvSpPr>
          <p:nvPr/>
        </p:nvSpPr>
        <p:spPr bwMode="auto">
          <a:xfrm>
            <a:off x="2096297"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46"/>
          <p:cNvSpPr>
            <a:spLocks noChangeShapeType="1"/>
          </p:cNvSpPr>
          <p:nvPr/>
        </p:nvSpPr>
        <p:spPr bwMode="auto">
          <a:xfrm>
            <a:off x="2247452" y="4148203"/>
            <a:ext cx="944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Line 47"/>
          <p:cNvSpPr>
            <a:spLocks noChangeShapeType="1"/>
          </p:cNvSpPr>
          <p:nvPr/>
        </p:nvSpPr>
        <p:spPr bwMode="auto">
          <a:xfrm>
            <a:off x="2398608" y="4148203"/>
            <a:ext cx="3778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8"/>
          <p:cNvSpPr>
            <a:spLocks noChangeArrowheads="1"/>
          </p:cNvSpPr>
          <p:nvPr/>
        </p:nvSpPr>
        <p:spPr bwMode="auto">
          <a:xfrm>
            <a:off x="1260216" y="5575756"/>
            <a:ext cx="30585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tortillas (millions of lbs.)</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54" name="Rectangle 53"/>
          <p:cNvSpPr>
            <a:spLocks noChangeArrowheads="1"/>
          </p:cNvSpPr>
          <p:nvPr/>
        </p:nvSpPr>
        <p:spPr bwMode="auto">
          <a:xfrm>
            <a:off x="4023533" y="2970699"/>
            <a:ext cx="945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sp>
        <p:nvSpPr>
          <p:cNvPr id="55" name="Rectangle 54"/>
          <p:cNvSpPr>
            <a:spLocks noChangeArrowheads="1"/>
          </p:cNvSpPr>
          <p:nvPr/>
        </p:nvSpPr>
        <p:spPr bwMode="auto">
          <a:xfrm>
            <a:off x="4023533" y="5134760"/>
            <a:ext cx="10259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sp>
        <p:nvSpPr>
          <p:cNvPr id="56" name="Rectangle 55"/>
          <p:cNvSpPr>
            <a:spLocks noChangeArrowheads="1"/>
          </p:cNvSpPr>
          <p:nvPr/>
        </p:nvSpPr>
        <p:spPr bwMode="auto">
          <a:xfrm>
            <a:off x="76200" y="1882666"/>
            <a:ext cx="965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($/lb.)</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57" name="Line 56"/>
          <p:cNvSpPr>
            <a:spLocks noChangeShapeType="1"/>
          </p:cNvSpPr>
          <p:nvPr/>
        </p:nvSpPr>
        <p:spPr bwMode="auto">
          <a:xfrm>
            <a:off x="716999" y="2952513"/>
            <a:ext cx="3212062" cy="2236803"/>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111"/>
          <p:cNvSpPr>
            <a:spLocks noChangeShapeType="1"/>
          </p:cNvSpPr>
          <p:nvPr/>
        </p:nvSpPr>
        <p:spPr bwMode="auto">
          <a:xfrm flipH="1">
            <a:off x="716999" y="3111635"/>
            <a:ext cx="3212062" cy="2232257"/>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2"/>
          <p:cNvSpPr>
            <a:spLocks/>
          </p:cNvSpPr>
          <p:nvPr/>
        </p:nvSpPr>
        <p:spPr bwMode="auto">
          <a:xfrm>
            <a:off x="2398608" y="4111832"/>
            <a:ext cx="75578" cy="72741"/>
          </a:xfrm>
          <a:custGeom>
            <a:avLst/>
            <a:gdLst>
              <a:gd name="T0" fmla="*/ 32 w 32"/>
              <a:gd name="T1" fmla="*/ 16 h 32"/>
              <a:gd name="T2" fmla="*/ 32 w 32"/>
              <a:gd name="T3" fmla="*/ 16 h 32"/>
              <a:gd name="T4" fmla="*/ 30 w 32"/>
              <a:gd name="T5" fmla="*/ 22 h 32"/>
              <a:gd name="T6" fmla="*/ 28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8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2"/>
                </a:lnTo>
                <a:lnTo>
                  <a:pt x="16" y="32"/>
                </a:lnTo>
                <a:lnTo>
                  <a:pt x="16" y="32"/>
                </a:lnTo>
                <a:lnTo>
                  <a:pt x="10" y="32"/>
                </a:lnTo>
                <a:lnTo>
                  <a:pt x="4" y="28"/>
                </a:lnTo>
                <a:lnTo>
                  <a:pt x="2" y="22"/>
                </a:lnTo>
                <a:lnTo>
                  <a:pt x="0" y="16"/>
                </a:lnTo>
                <a:lnTo>
                  <a:pt x="0" y="16"/>
                </a:lnTo>
                <a:lnTo>
                  <a:pt x="2" y="10"/>
                </a:lnTo>
                <a:lnTo>
                  <a:pt x="4" y="6"/>
                </a:lnTo>
                <a:lnTo>
                  <a:pt x="10" y="2"/>
                </a:lnTo>
                <a:lnTo>
                  <a:pt x="16" y="0"/>
                </a:lnTo>
                <a:lnTo>
                  <a:pt x="16" y="0"/>
                </a:lnTo>
                <a:lnTo>
                  <a:pt x="22" y="2"/>
                </a:lnTo>
                <a:lnTo>
                  <a:pt x="28"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57"/>
          <p:cNvSpPr>
            <a:spLocks noChangeShapeType="1"/>
          </p:cNvSpPr>
          <p:nvPr/>
        </p:nvSpPr>
        <p:spPr bwMode="auto">
          <a:xfrm>
            <a:off x="4870725" y="2352124"/>
            <a:ext cx="5298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59" name="Line 58"/>
          <p:cNvSpPr>
            <a:spLocks noChangeShapeType="1"/>
          </p:cNvSpPr>
          <p:nvPr/>
        </p:nvSpPr>
        <p:spPr bwMode="auto">
          <a:xfrm>
            <a:off x="4870725" y="2948526"/>
            <a:ext cx="5298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60" name="Line 59"/>
          <p:cNvSpPr>
            <a:spLocks noChangeShapeType="1"/>
          </p:cNvSpPr>
          <p:nvPr/>
        </p:nvSpPr>
        <p:spPr bwMode="auto">
          <a:xfrm>
            <a:off x="4870725" y="3549480"/>
            <a:ext cx="5298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61" name="Line 60"/>
          <p:cNvSpPr>
            <a:spLocks noChangeShapeType="1"/>
          </p:cNvSpPr>
          <p:nvPr/>
        </p:nvSpPr>
        <p:spPr bwMode="auto">
          <a:xfrm>
            <a:off x="4870725" y="4145883"/>
            <a:ext cx="5298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62" name="Line 61"/>
          <p:cNvSpPr>
            <a:spLocks noChangeShapeType="1"/>
          </p:cNvSpPr>
          <p:nvPr/>
        </p:nvSpPr>
        <p:spPr bwMode="auto">
          <a:xfrm>
            <a:off x="4870725" y="4746837"/>
            <a:ext cx="5298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63" name="Freeform 62"/>
          <p:cNvSpPr>
            <a:spLocks/>
          </p:cNvSpPr>
          <p:nvPr/>
        </p:nvSpPr>
        <p:spPr bwMode="auto">
          <a:xfrm>
            <a:off x="4870725" y="2242859"/>
            <a:ext cx="3622513" cy="3100380"/>
          </a:xfrm>
          <a:custGeom>
            <a:avLst/>
            <a:gdLst>
              <a:gd name="T0" fmla="*/ 1504 w 1504"/>
              <a:gd name="T1" fmla="*/ 1362 h 1362"/>
              <a:gd name="T2" fmla="*/ 0 w 1504"/>
              <a:gd name="T3" fmla="*/ 1362 h 1362"/>
              <a:gd name="T4" fmla="*/ 0 w 1504"/>
              <a:gd name="T5" fmla="*/ 0 h 1362"/>
            </a:gdLst>
            <a:ahLst/>
            <a:cxnLst>
              <a:cxn ang="0">
                <a:pos x="T0" y="T1"/>
              </a:cxn>
              <a:cxn ang="0">
                <a:pos x="T2" y="T3"/>
              </a:cxn>
              <a:cxn ang="0">
                <a:pos x="T4" y="T5"/>
              </a:cxn>
            </a:cxnLst>
            <a:rect l="0" t="0" r="r" b="b"/>
            <a:pathLst>
              <a:path w="1504" h="1362">
                <a:moveTo>
                  <a:pt x="1504" y="1362"/>
                </a:moveTo>
                <a:lnTo>
                  <a:pt x="0" y="1362"/>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Line 63"/>
          <p:cNvSpPr>
            <a:spLocks noChangeShapeType="1"/>
          </p:cNvSpPr>
          <p:nvPr/>
        </p:nvSpPr>
        <p:spPr bwMode="auto">
          <a:xfrm>
            <a:off x="8377626" y="5297713"/>
            <a:ext cx="0" cy="4552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65" name="Line 64"/>
          <p:cNvSpPr>
            <a:spLocks noChangeShapeType="1"/>
          </p:cNvSpPr>
          <p:nvPr/>
        </p:nvSpPr>
        <p:spPr bwMode="auto">
          <a:xfrm>
            <a:off x="7500901" y="5297713"/>
            <a:ext cx="0" cy="4552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66" name="Line 65"/>
          <p:cNvSpPr>
            <a:spLocks noChangeShapeType="1"/>
          </p:cNvSpPr>
          <p:nvPr/>
        </p:nvSpPr>
        <p:spPr bwMode="auto">
          <a:xfrm>
            <a:off x="6624176" y="5297713"/>
            <a:ext cx="0" cy="4552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67" name="Line 66"/>
          <p:cNvSpPr>
            <a:spLocks noChangeShapeType="1"/>
          </p:cNvSpPr>
          <p:nvPr/>
        </p:nvSpPr>
        <p:spPr bwMode="auto">
          <a:xfrm>
            <a:off x="5747451" y="5297713"/>
            <a:ext cx="0" cy="4552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68" name="Rectangle 67"/>
          <p:cNvSpPr>
            <a:spLocks noChangeArrowheads="1"/>
          </p:cNvSpPr>
          <p:nvPr/>
        </p:nvSpPr>
        <p:spPr bwMode="auto">
          <a:xfrm>
            <a:off x="4740662" y="537055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69" name="Rectangle 68"/>
          <p:cNvSpPr>
            <a:spLocks noChangeArrowheads="1"/>
          </p:cNvSpPr>
          <p:nvPr/>
        </p:nvSpPr>
        <p:spPr bwMode="auto">
          <a:xfrm>
            <a:off x="4435000" y="4647418"/>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0.25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0" name="Rectangle 69"/>
          <p:cNvSpPr>
            <a:spLocks noChangeArrowheads="1"/>
          </p:cNvSpPr>
          <p:nvPr/>
        </p:nvSpPr>
        <p:spPr bwMode="auto">
          <a:xfrm>
            <a:off x="4452748" y="4059382"/>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1" name="Rectangle 70"/>
          <p:cNvSpPr>
            <a:spLocks noChangeArrowheads="1"/>
          </p:cNvSpPr>
          <p:nvPr/>
        </p:nvSpPr>
        <p:spPr bwMode="auto">
          <a:xfrm>
            <a:off x="4445058" y="345842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0.75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2" name="Rectangle 71"/>
          <p:cNvSpPr>
            <a:spLocks noChangeArrowheads="1"/>
          </p:cNvSpPr>
          <p:nvPr/>
        </p:nvSpPr>
        <p:spPr bwMode="auto">
          <a:xfrm>
            <a:off x="4419600" y="286202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3" name="Rectangle 72"/>
          <p:cNvSpPr>
            <a:spLocks noChangeArrowheads="1"/>
          </p:cNvSpPr>
          <p:nvPr/>
        </p:nvSpPr>
        <p:spPr bwMode="auto">
          <a:xfrm>
            <a:off x="4419600" y="2261070"/>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1.25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4" name="Rectangle 73"/>
          <p:cNvSpPr>
            <a:spLocks noChangeArrowheads="1"/>
          </p:cNvSpPr>
          <p:nvPr/>
        </p:nvSpPr>
        <p:spPr bwMode="auto">
          <a:xfrm>
            <a:off x="5675193" y="537055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5" name="Rectangle 74"/>
          <p:cNvSpPr>
            <a:spLocks noChangeArrowheads="1"/>
          </p:cNvSpPr>
          <p:nvPr/>
        </p:nvSpPr>
        <p:spPr bwMode="auto">
          <a:xfrm>
            <a:off x="6551919" y="537055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6" name="Rectangle 75"/>
          <p:cNvSpPr>
            <a:spLocks noChangeArrowheads="1"/>
          </p:cNvSpPr>
          <p:nvPr/>
        </p:nvSpPr>
        <p:spPr bwMode="auto">
          <a:xfrm>
            <a:off x="7428643" y="537055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75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7" name="Rectangle 76"/>
          <p:cNvSpPr>
            <a:spLocks noChangeArrowheads="1"/>
          </p:cNvSpPr>
          <p:nvPr/>
        </p:nvSpPr>
        <p:spPr bwMode="auto">
          <a:xfrm>
            <a:off x="8271648" y="5370556"/>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84" name="Rectangle 83"/>
          <p:cNvSpPr>
            <a:spLocks noChangeArrowheads="1"/>
          </p:cNvSpPr>
          <p:nvPr/>
        </p:nvSpPr>
        <p:spPr bwMode="auto">
          <a:xfrm>
            <a:off x="4114800" y="2010672"/>
            <a:ext cx="10643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 / lb.)</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85" name="Rectangle 84"/>
          <p:cNvSpPr>
            <a:spLocks noChangeArrowheads="1"/>
          </p:cNvSpPr>
          <p:nvPr/>
        </p:nvSpPr>
        <p:spPr bwMode="auto">
          <a:xfrm>
            <a:off x="5419883" y="5575426"/>
            <a:ext cx="30585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tortillas (millions of lbs.)</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91" name="Line 90"/>
          <p:cNvSpPr>
            <a:spLocks noChangeShapeType="1"/>
          </p:cNvSpPr>
          <p:nvPr/>
        </p:nvSpPr>
        <p:spPr bwMode="auto">
          <a:xfrm>
            <a:off x="7500901" y="5329581"/>
            <a:ext cx="0" cy="455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96" name="Line 95"/>
          <p:cNvSpPr>
            <a:spLocks noChangeShapeType="1"/>
          </p:cNvSpPr>
          <p:nvPr/>
        </p:nvSpPr>
        <p:spPr bwMode="auto">
          <a:xfrm>
            <a:off x="5747451" y="5329581"/>
            <a:ext cx="0" cy="455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97" name="Rectangle 96"/>
          <p:cNvSpPr>
            <a:spLocks noChangeArrowheads="1"/>
          </p:cNvSpPr>
          <p:nvPr/>
        </p:nvSpPr>
        <p:spPr bwMode="auto">
          <a:xfrm>
            <a:off x="6339962" y="4919840"/>
            <a:ext cx="61234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Shortage</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00" name="Rectangle 99"/>
          <p:cNvSpPr>
            <a:spLocks noChangeArrowheads="1"/>
          </p:cNvSpPr>
          <p:nvPr/>
        </p:nvSpPr>
        <p:spPr bwMode="auto">
          <a:xfrm>
            <a:off x="8083779" y="3016816"/>
            <a:ext cx="945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01" name="Rectangle 100"/>
          <p:cNvSpPr>
            <a:spLocks noChangeArrowheads="1"/>
          </p:cNvSpPr>
          <p:nvPr/>
        </p:nvSpPr>
        <p:spPr bwMode="auto">
          <a:xfrm>
            <a:off x="8078962" y="5056420"/>
            <a:ext cx="10259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02" name="Line 101"/>
          <p:cNvSpPr>
            <a:spLocks noChangeShapeType="1"/>
          </p:cNvSpPr>
          <p:nvPr/>
        </p:nvSpPr>
        <p:spPr bwMode="auto">
          <a:xfrm flipH="1">
            <a:off x="4885177" y="3180713"/>
            <a:ext cx="3155248" cy="2153421"/>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Line 102"/>
          <p:cNvSpPr>
            <a:spLocks noChangeShapeType="1"/>
          </p:cNvSpPr>
          <p:nvPr/>
        </p:nvSpPr>
        <p:spPr bwMode="auto">
          <a:xfrm flipH="1" flipV="1">
            <a:off x="4870725" y="2948526"/>
            <a:ext cx="3155248" cy="2157974"/>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2" name="Group 51"/>
          <p:cNvGrpSpPr/>
          <p:nvPr/>
        </p:nvGrpSpPr>
        <p:grpSpPr>
          <a:xfrm>
            <a:off x="5708913" y="4710415"/>
            <a:ext cx="1830525" cy="564534"/>
            <a:chOff x="5708913" y="4710415"/>
            <a:chExt cx="1830525" cy="564534"/>
          </a:xfrm>
        </p:grpSpPr>
        <p:sp>
          <p:nvSpPr>
            <p:cNvPr id="87" name="Line 86"/>
            <p:cNvSpPr>
              <a:spLocks noChangeShapeType="1"/>
            </p:cNvSpPr>
            <p:nvPr/>
          </p:nvSpPr>
          <p:spPr bwMode="auto">
            <a:xfrm>
              <a:off x="7500901" y="4746837"/>
              <a:ext cx="0" cy="91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7"/>
            <p:cNvSpPr>
              <a:spLocks noChangeShapeType="1"/>
            </p:cNvSpPr>
            <p:nvPr/>
          </p:nvSpPr>
          <p:spPr bwMode="auto">
            <a:xfrm>
              <a:off x="7500901" y="4892523"/>
              <a:ext cx="0" cy="91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8"/>
            <p:cNvSpPr>
              <a:spLocks noChangeShapeType="1"/>
            </p:cNvSpPr>
            <p:nvPr/>
          </p:nvSpPr>
          <p:spPr bwMode="auto">
            <a:xfrm>
              <a:off x="7500901" y="5038209"/>
              <a:ext cx="0" cy="91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89"/>
            <p:cNvSpPr>
              <a:spLocks noChangeShapeType="1"/>
            </p:cNvSpPr>
            <p:nvPr/>
          </p:nvSpPr>
          <p:spPr bwMode="auto">
            <a:xfrm>
              <a:off x="7500901" y="5183895"/>
              <a:ext cx="0" cy="91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91"/>
            <p:cNvSpPr>
              <a:spLocks noChangeShapeType="1"/>
            </p:cNvSpPr>
            <p:nvPr/>
          </p:nvSpPr>
          <p:spPr bwMode="auto">
            <a:xfrm>
              <a:off x="5747451" y="4746837"/>
              <a:ext cx="0" cy="91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92"/>
            <p:cNvSpPr>
              <a:spLocks noChangeShapeType="1"/>
            </p:cNvSpPr>
            <p:nvPr/>
          </p:nvSpPr>
          <p:spPr bwMode="auto">
            <a:xfrm>
              <a:off x="5747451" y="4892523"/>
              <a:ext cx="0" cy="91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93"/>
            <p:cNvSpPr>
              <a:spLocks noChangeShapeType="1"/>
            </p:cNvSpPr>
            <p:nvPr/>
          </p:nvSpPr>
          <p:spPr bwMode="auto">
            <a:xfrm>
              <a:off x="5747451" y="5038209"/>
              <a:ext cx="0" cy="91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94"/>
            <p:cNvSpPr>
              <a:spLocks noChangeShapeType="1"/>
            </p:cNvSpPr>
            <p:nvPr/>
          </p:nvSpPr>
          <p:spPr bwMode="auto">
            <a:xfrm>
              <a:off x="5747451" y="5183895"/>
              <a:ext cx="0" cy="91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3"/>
            <p:cNvSpPr>
              <a:spLocks/>
            </p:cNvSpPr>
            <p:nvPr/>
          </p:nvSpPr>
          <p:spPr bwMode="auto">
            <a:xfrm>
              <a:off x="5708913" y="4710415"/>
              <a:ext cx="77075" cy="72843"/>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2"/>
                  </a:lnTo>
                  <a:lnTo>
                    <a:pt x="16" y="0"/>
                  </a:lnTo>
                  <a:lnTo>
                    <a:pt x="16" y="0"/>
                  </a:lnTo>
                  <a:lnTo>
                    <a:pt x="22" y="2"/>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4"/>
            <p:cNvSpPr>
              <a:spLocks/>
            </p:cNvSpPr>
            <p:nvPr/>
          </p:nvSpPr>
          <p:spPr bwMode="auto">
            <a:xfrm>
              <a:off x="7462363" y="4710415"/>
              <a:ext cx="77075" cy="72843"/>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2"/>
                  </a:lnTo>
                  <a:lnTo>
                    <a:pt x="16" y="0"/>
                  </a:lnTo>
                  <a:lnTo>
                    <a:pt x="16" y="0"/>
                  </a:lnTo>
                  <a:lnTo>
                    <a:pt x="22" y="2"/>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5233991" y="2611768"/>
            <a:ext cx="1447990" cy="499868"/>
            <a:chOff x="5233991" y="2611768"/>
            <a:chExt cx="1447990" cy="499868"/>
          </a:xfrm>
        </p:grpSpPr>
        <p:sp>
          <p:nvSpPr>
            <p:cNvPr id="106" name="Rectangle 105"/>
            <p:cNvSpPr>
              <a:spLocks noChangeArrowheads="1"/>
            </p:cNvSpPr>
            <p:nvPr/>
          </p:nvSpPr>
          <p:spPr bwMode="auto">
            <a:xfrm>
              <a:off x="5233991" y="2611768"/>
              <a:ext cx="1447990" cy="499868"/>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106"/>
            <p:cNvSpPr>
              <a:spLocks noChangeArrowheads="1"/>
            </p:cNvSpPr>
            <p:nvPr/>
          </p:nvSpPr>
          <p:spPr bwMode="auto">
            <a:xfrm>
              <a:off x="5246030" y="2639385"/>
              <a:ext cx="13833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Producers supply</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108" name="Rectangle 107"/>
            <p:cNvSpPr>
              <a:spLocks noChangeArrowheads="1"/>
            </p:cNvSpPr>
            <p:nvPr/>
          </p:nvSpPr>
          <p:spPr bwMode="auto">
            <a:xfrm>
              <a:off x="5284130" y="2870540"/>
              <a:ext cx="12899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a lower quantity.</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2" name="Group 1"/>
          <p:cNvGrpSpPr/>
          <p:nvPr/>
        </p:nvGrpSpPr>
        <p:grpSpPr>
          <a:xfrm>
            <a:off x="7139613" y="3734319"/>
            <a:ext cx="1775787" cy="523104"/>
            <a:chOff x="7139613" y="3734319"/>
            <a:chExt cx="1775787" cy="523104"/>
          </a:xfrm>
        </p:grpSpPr>
        <p:sp>
          <p:nvSpPr>
            <p:cNvPr id="109" name="Rectangle 108"/>
            <p:cNvSpPr>
              <a:spLocks noChangeArrowheads="1"/>
            </p:cNvSpPr>
            <p:nvPr/>
          </p:nvSpPr>
          <p:spPr bwMode="auto">
            <a:xfrm>
              <a:off x="7139613" y="3734319"/>
              <a:ext cx="1775787" cy="523104"/>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109"/>
            <p:cNvSpPr>
              <a:spLocks noChangeArrowheads="1"/>
            </p:cNvSpPr>
            <p:nvPr/>
          </p:nvSpPr>
          <p:spPr bwMode="auto">
            <a:xfrm>
              <a:off x="7211871" y="3761052"/>
              <a:ext cx="16110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Consumers demand</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111" name="Rectangle 110"/>
            <p:cNvSpPr>
              <a:spLocks noChangeArrowheads="1"/>
            </p:cNvSpPr>
            <p:nvPr/>
          </p:nvSpPr>
          <p:spPr bwMode="auto">
            <a:xfrm>
              <a:off x="7211871" y="3975556"/>
              <a:ext cx="135883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a higher quantity.</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grpSp>
      <p:sp>
        <p:nvSpPr>
          <p:cNvPr id="114" name="Freeform 113"/>
          <p:cNvSpPr>
            <a:spLocks/>
          </p:cNvSpPr>
          <p:nvPr/>
        </p:nvSpPr>
        <p:spPr bwMode="auto">
          <a:xfrm>
            <a:off x="5747451" y="4783260"/>
            <a:ext cx="1753450" cy="86501"/>
          </a:xfrm>
          <a:custGeom>
            <a:avLst/>
            <a:gdLst>
              <a:gd name="T0" fmla="*/ 338 w 728"/>
              <a:gd name="T1" fmla="*/ 18 h 38"/>
              <a:gd name="T2" fmla="*/ 338 w 728"/>
              <a:gd name="T3" fmla="*/ 18 h 38"/>
              <a:gd name="T4" fmla="*/ 348 w 728"/>
              <a:gd name="T5" fmla="*/ 18 h 38"/>
              <a:gd name="T6" fmla="*/ 354 w 728"/>
              <a:gd name="T7" fmla="*/ 22 h 38"/>
              <a:gd name="T8" fmla="*/ 360 w 728"/>
              <a:gd name="T9" fmla="*/ 26 h 38"/>
              <a:gd name="T10" fmla="*/ 364 w 728"/>
              <a:gd name="T11" fmla="*/ 32 h 38"/>
              <a:gd name="T12" fmla="*/ 364 w 728"/>
              <a:gd name="T13" fmla="*/ 32 h 38"/>
              <a:gd name="T14" fmla="*/ 364 w 728"/>
              <a:gd name="T15" fmla="*/ 32 h 38"/>
              <a:gd name="T16" fmla="*/ 368 w 728"/>
              <a:gd name="T17" fmla="*/ 26 h 38"/>
              <a:gd name="T18" fmla="*/ 374 w 728"/>
              <a:gd name="T19" fmla="*/ 22 h 38"/>
              <a:gd name="T20" fmla="*/ 380 w 728"/>
              <a:gd name="T21" fmla="*/ 18 h 38"/>
              <a:gd name="T22" fmla="*/ 388 w 728"/>
              <a:gd name="T23" fmla="*/ 18 h 38"/>
              <a:gd name="T24" fmla="*/ 704 w 728"/>
              <a:gd name="T25" fmla="*/ 18 h 38"/>
              <a:gd name="T26" fmla="*/ 704 w 728"/>
              <a:gd name="T27" fmla="*/ 18 h 38"/>
              <a:gd name="T28" fmla="*/ 712 w 728"/>
              <a:gd name="T29" fmla="*/ 16 h 38"/>
              <a:gd name="T30" fmla="*/ 718 w 728"/>
              <a:gd name="T31" fmla="*/ 14 h 38"/>
              <a:gd name="T32" fmla="*/ 722 w 728"/>
              <a:gd name="T33" fmla="*/ 8 h 38"/>
              <a:gd name="T34" fmla="*/ 724 w 728"/>
              <a:gd name="T35" fmla="*/ 0 h 38"/>
              <a:gd name="T36" fmla="*/ 728 w 728"/>
              <a:gd name="T37" fmla="*/ 0 h 38"/>
              <a:gd name="T38" fmla="*/ 728 w 728"/>
              <a:gd name="T39" fmla="*/ 0 h 38"/>
              <a:gd name="T40" fmla="*/ 726 w 728"/>
              <a:gd name="T41" fmla="*/ 8 h 38"/>
              <a:gd name="T42" fmla="*/ 722 w 728"/>
              <a:gd name="T43" fmla="*/ 16 h 38"/>
              <a:gd name="T44" fmla="*/ 714 w 728"/>
              <a:gd name="T45" fmla="*/ 22 h 38"/>
              <a:gd name="T46" fmla="*/ 710 w 728"/>
              <a:gd name="T47" fmla="*/ 24 h 38"/>
              <a:gd name="T48" fmla="*/ 704 w 728"/>
              <a:gd name="T49" fmla="*/ 24 h 38"/>
              <a:gd name="T50" fmla="*/ 384 w 728"/>
              <a:gd name="T51" fmla="*/ 24 h 38"/>
              <a:gd name="T52" fmla="*/ 384 w 728"/>
              <a:gd name="T53" fmla="*/ 24 h 38"/>
              <a:gd name="T54" fmla="*/ 378 w 728"/>
              <a:gd name="T55" fmla="*/ 26 h 38"/>
              <a:gd name="T56" fmla="*/ 372 w 728"/>
              <a:gd name="T57" fmla="*/ 28 h 38"/>
              <a:gd name="T58" fmla="*/ 368 w 728"/>
              <a:gd name="T59" fmla="*/ 32 h 38"/>
              <a:gd name="T60" fmla="*/ 366 w 728"/>
              <a:gd name="T61" fmla="*/ 38 h 38"/>
              <a:gd name="T62" fmla="*/ 362 w 728"/>
              <a:gd name="T63" fmla="*/ 38 h 38"/>
              <a:gd name="T64" fmla="*/ 362 w 728"/>
              <a:gd name="T65" fmla="*/ 38 h 38"/>
              <a:gd name="T66" fmla="*/ 360 w 728"/>
              <a:gd name="T67" fmla="*/ 32 h 38"/>
              <a:gd name="T68" fmla="*/ 356 w 728"/>
              <a:gd name="T69" fmla="*/ 28 h 38"/>
              <a:gd name="T70" fmla="*/ 350 w 728"/>
              <a:gd name="T71" fmla="*/ 26 h 38"/>
              <a:gd name="T72" fmla="*/ 344 w 728"/>
              <a:gd name="T73" fmla="*/ 24 h 38"/>
              <a:gd name="T74" fmla="*/ 24 w 728"/>
              <a:gd name="T75" fmla="*/ 24 h 38"/>
              <a:gd name="T76" fmla="*/ 24 w 728"/>
              <a:gd name="T77" fmla="*/ 24 h 38"/>
              <a:gd name="T78" fmla="*/ 18 w 728"/>
              <a:gd name="T79" fmla="*/ 24 h 38"/>
              <a:gd name="T80" fmla="*/ 12 w 728"/>
              <a:gd name="T81" fmla="*/ 22 h 38"/>
              <a:gd name="T82" fmla="*/ 6 w 728"/>
              <a:gd name="T83" fmla="*/ 16 h 38"/>
              <a:gd name="T84" fmla="*/ 2 w 728"/>
              <a:gd name="T85" fmla="*/ 8 h 38"/>
              <a:gd name="T86" fmla="*/ 0 w 728"/>
              <a:gd name="T87" fmla="*/ 0 h 38"/>
              <a:gd name="T88" fmla="*/ 2 w 728"/>
              <a:gd name="T89" fmla="*/ 0 h 38"/>
              <a:gd name="T90" fmla="*/ 2 w 728"/>
              <a:gd name="T91" fmla="*/ 0 h 38"/>
              <a:gd name="T92" fmla="*/ 6 w 728"/>
              <a:gd name="T93" fmla="*/ 8 h 38"/>
              <a:gd name="T94" fmla="*/ 8 w 728"/>
              <a:gd name="T95" fmla="*/ 14 h 38"/>
              <a:gd name="T96" fmla="*/ 14 w 728"/>
              <a:gd name="T97" fmla="*/ 16 h 38"/>
              <a:gd name="T98" fmla="*/ 24 w 728"/>
              <a:gd name="T99" fmla="*/ 18 h 38"/>
              <a:gd name="T100" fmla="*/ 338 w 728"/>
              <a:gd name="T101"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8" h="38">
                <a:moveTo>
                  <a:pt x="338" y="18"/>
                </a:moveTo>
                <a:lnTo>
                  <a:pt x="338" y="18"/>
                </a:lnTo>
                <a:lnTo>
                  <a:pt x="348" y="18"/>
                </a:lnTo>
                <a:lnTo>
                  <a:pt x="354" y="22"/>
                </a:lnTo>
                <a:lnTo>
                  <a:pt x="360" y="26"/>
                </a:lnTo>
                <a:lnTo>
                  <a:pt x="364" y="32"/>
                </a:lnTo>
                <a:lnTo>
                  <a:pt x="364" y="32"/>
                </a:lnTo>
                <a:lnTo>
                  <a:pt x="364" y="32"/>
                </a:lnTo>
                <a:lnTo>
                  <a:pt x="368" y="26"/>
                </a:lnTo>
                <a:lnTo>
                  <a:pt x="374" y="22"/>
                </a:lnTo>
                <a:lnTo>
                  <a:pt x="380" y="18"/>
                </a:lnTo>
                <a:lnTo>
                  <a:pt x="388" y="18"/>
                </a:lnTo>
                <a:lnTo>
                  <a:pt x="704" y="18"/>
                </a:lnTo>
                <a:lnTo>
                  <a:pt x="704" y="18"/>
                </a:lnTo>
                <a:lnTo>
                  <a:pt x="712" y="16"/>
                </a:lnTo>
                <a:lnTo>
                  <a:pt x="718" y="14"/>
                </a:lnTo>
                <a:lnTo>
                  <a:pt x="722" y="8"/>
                </a:lnTo>
                <a:lnTo>
                  <a:pt x="724" y="0"/>
                </a:lnTo>
                <a:lnTo>
                  <a:pt x="728" y="0"/>
                </a:lnTo>
                <a:lnTo>
                  <a:pt x="728" y="0"/>
                </a:lnTo>
                <a:lnTo>
                  <a:pt x="726" y="8"/>
                </a:lnTo>
                <a:lnTo>
                  <a:pt x="722" y="16"/>
                </a:lnTo>
                <a:lnTo>
                  <a:pt x="714" y="22"/>
                </a:lnTo>
                <a:lnTo>
                  <a:pt x="710" y="24"/>
                </a:lnTo>
                <a:lnTo>
                  <a:pt x="704" y="24"/>
                </a:lnTo>
                <a:lnTo>
                  <a:pt x="384" y="24"/>
                </a:lnTo>
                <a:lnTo>
                  <a:pt x="384" y="24"/>
                </a:lnTo>
                <a:lnTo>
                  <a:pt x="378" y="26"/>
                </a:lnTo>
                <a:lnTo>
                  <a:pt x="372" y="28"/>
                </a:lnTo>
                <a:lnTo>
                  <a:pt x="368" y="32"/>
                </a:lnTo>
                <a:lnTo>
                  <a:pt x="366" y="38"/>
                </a:lnTo>
                <a:lnTo>
                  <a:pt x="362" y="38"/>
                </a:lnTo>
                <a:lnTo>
                  <a:pt x="362" y="38"/>
                </a:lnTo>
                <a:lnTo>
                  <a:pt x="360" y="32"/>
                </a:lnTo>
                <a:lnTo>
                  <a:pt x="356" y="28"/>
                </a:lnTo>
                <a:lnTo>
                  <a:pt x="350" y="26"/>
                </a:lnTo>
                <a:lnTo>
                  <a:pt x="344" y="24"/>
                </a:lnTo>
                <a:lnTo>
                  <a:pt x="24" y="24"/>
                </a:lnTo>
                <a:lnTo>
                  <a:pt x="24" y="24"/>
                </a:lnTo>
                <a:lnTo>
                  <a:pt x="18" y="24"/>
                </a:lnTo>
                <a:lnTo>
                  <a:pt x="12" y="22"/>
                </a:lnTo>
                <a:lnTo>
                  <a:pt x="6" y="16"/>
                </a:lnTo>
                <a:lnTo>
                  <a:pt x="2" y="8"/>
                </a:lnTo>
                <a:lnTo>
                  <a:pt x="0" y="0"/>
                </a:lnTo>
                <a:lnTo>
                  <a:pt x="2" y="0"/>
                </a:lnTo>
                <a:lnTo>
                  <a:pt x="2" y="0"/>
                </a:lnTo>
                <a:lnTo>
                  <a:pt x="6" y="8"/>
                </a:lnTo>
                <a:lnTo>
                  <a:pt x="8" y="14"/>
                </a:lnTo>
                <a:lnTo>
                  <a:pt x="14" y="16"/>
                </a:lnTo>
                <a:lnTo>
                  <a:pt x="24" y="18"/>
                </a:lnTo>
                <a:lnTo>
                  <a:pt x="3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p:cNvGrpSpPr/>
          <p:nvPr/>
        </p:nvGrpSpPr>
        <p:grpSpPr>
          <a:xfrm>
            <a:off x="4870725" y="4573835"/>
            <a:ext cx="3764667" cy="333174"/>
            <a:chOff x="4870725" y="4573835"/>
            <a:chExt cx="3764667" cy="333174"/>
          </a:xfrm>
        </p:grpSpPr>
        <p:sp>
          <p:nvSpPr>
            <p:cNvPr id="86" name="Line 85"/>
            <p:cNvSpPr>
              <a:spLocks noChangeShapeType="1"/>
            </p:cNvSpPr>
            <p:nvPr/>
          </p:nvSpPr>
          <p:spPr bwMode="auto">
            <a:xfrm>
              <a:off x="4870725" y="4746837"/>
              <a:ext cx="3280493" cy="0"/>
            </a:xfrm>
            <a:prstGeom prst="line">
              <a:avLst/>
            </a:prstGeom>
            <a:noFill/>
            <a:ln w="1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Rectangle 97"/>
            <p:cNvSpPr>
              <a:spLocks noChangeArrowheads="1"/>
            </p:cNvSpPr>
            <p:nvPr/>
          </p:nvSpPr>
          <p:spPr bwMode="auto">
            <a:xfrm>
              <a:off x="8242746" y="4573835"/>
              <a:ext cx="3446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Price</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99" name="Rectangle 98"/>
            <p:cNvSpPr>
              <a:spLocks noChangeArrowheads="1"/>
            </p:cNvSpPr>
            <p:nvPr/>
          </p:nvSpPr>
          <p:spPr bwMode="auto">
            <a:xfrm>
              <a:off x="8189757" y="4737732"/>
              <a:ext cx="44563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ceiling</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grpSp>
      <p:sp>
        <p:nvSpPr>
          <p:cNvPr id="118" name="Rectangle 117"/>
          <p:cNvSpPr/>
          <p:nvPr/>
        </p:nvSpPr>
        <p:spPr>
          <a:xfrm>
            <a:off x="2293892" y="5343893"/>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p:cNvSpPr/>
          <p:nvPr/>
        </p:nvSpPr>
        <p:spPr>
          <a:xfrm>
            <a:off x="283274" y="4043727"/>
            <a:ext cx="449463" cy="2136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p:cNvSpPr/>
          <p:nvPr/>
        </p:nvSpPr>
        <p:spPr>
          <a:xfrm>
            <a:off x="5614952" y="5339246"/>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a:off x="4350034" y="4623007"/>
            <a:ext cx="526169" cy="239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a:off x="7356993" y="5362117"/>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a:off x="5638800" y="5334000"/>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715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14" grpId="0" animBg="1"/>
      <p:bldP spid="118" grpId="0" animBg="1"/>
      <p:bldP spid="119" grpId="0" animBg="1"/>
      <p:bldP spid="120" grpId="0" animBg="1"/>
      <p:bldP spid="121" grpId="0" animBg="1"/>
      <p:bldP spid="122" grpId="0" animBg="1"/>
      <p:bldP spid="1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Price Ceilings</a:t>
            </a:r>
            <a:endParaRPr lang="en-US" dirty="0"/>
          </a:p>
        </p:txBody>
      </p:sp>
      <p:sp>
        <p:nvSpPr>
          <p:cNvPr id="3" name="Content Placeholder 2"/>
          <p:cNvSpPr>
            <a:spLocks noGrp="1"/>
          </p:cNvSpPr>
          <p:nvPr>
            <p:ph type="body" sz="quarter" idx="11"/>
          </p:nvPr>
        </p:nvSpPr>
        <p:spPr/>
        <p:txBody>
          <a:bodyPr/>
          <a:lstStyle/>
          <a:p>
            <a:r>
              <a:rPr lang="en-US" dirty="0" smtClean="0"/>
              <a:t>Did the price ceiling meet the goal of providing low-priced tortillas to consumers?</a:t>
            </a:r>
          </a:p>
          <a:p>
            <a:pPr lvl="1"/>
            <a:r>
              <a:rPr lang="en-US" sz="1800" dirty="0" smtClean="0">
                <a:latin typeface="Arial" panose="020B0604020202020204" pitchFamily="34" charset="0"/>
                <a:cs typeface="Arial" panose="020B0604020202020204" pitchFamily="34" charset="0"/>
              </a:rPr>
              <a:t>Yes. Consumers were able to buy some tortillas at the low price of $0.25 a pound.</a:t>
            </a:r>
          </a:p>
          <a:p>
            <a:pPr lvl="1"/>
            <a:r>
              <a:rPr lang="en-US" sz="1800" dirty="0" smtClean="0">
                <a:latin typeface="Arial" panose="020B0604020202020204" pitchFamily="34" charset="0"/>
                <a:cs typeface="Arial" panose="020B0604020202020204" pitchFamily="34" charset="0"/>
              </a:rPr>
              <a:t>No. Consumers wanted to buy three times as many tortillas as producers were willing to supply.</a:t>
            </a:r>
          </a:p>
          <a:p>
            <a:pPr lvl="1"/>
            <a:endParaRPr lang="en-US" sz="1800" dirty="0" smtClean="0">
              <a:latin typeface="Arial" panose="020B0604020202020204" pitchFamily="34" charset="0"/>
              <a:cs typeface="Arial" panose="020B0604020202020204" pitchFamily="34" charset="0"/>
            </a:endParaRPr>
          </a:p>
          <a:p>
            <a:r>
              <a:rPr lang="en-US" dirty="0" smtClean="0"/>
              <a:t>How did the price ceiling affect welfare?</a:t>
            </a:r>
          </a:p>
          <a:p>
            <a:endParaRPr lang="en-US" dirty="0"/>
          </a:p>
        </p:txBody>
      </p:sp>
    </p:spTree>
    <p:extLst>
      <p:ext uri="{BB962C8B-B14F-4D97-AF65-F5344CB8AC3E}">
        <p14:creationId xmlns:p14="http://schemas.microsoft.com/office/powerpoint/2010/main" val="304961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Freeform 7"/>
          <p:cNvSpPr>
            <a:spLocks/>
          </p:cNvSpPr>
          <p:nvPr/>
        </p:nvSpPr>
        <p:spPr bwMode="auto">
          <a:xfrm>
            <a:off x="1040135" y="3392077"/>
            <a:ext cx="816630" cy="1755427"/>
          </a:xfrm>
          <a:custGeom>
            <a:avLst/>
            <a:gdLst>
              <a:gd name="T0" fmla="*/ 442 w 442"/>
              <a:gd name="T1" fmla="*/ 320 h 959"/>
              <a:gd name="T2" fmla="*/ 0 w 442"/>
              <a:gd name="T3" fmla="*/ 0 h 959"/>
              <a:gd name="T4" fmla="*/ 0 w 442"/>
              <a:gd name="T5" fmla="*/ 959 h 959"/>
              <a:gd name="T6" fmla="*/ 442 w 442"/>
              <a:gd name="T7" fmla="*/ 959 h 959"/>
              <a:gd name="T8" fmla="*/ 442 w 442"/>
              <a:gd name="T9" fmla="*/ 959 h 959"/>
              <a:gd name="T10" fmla="*/ 442 w 442"/>
              <a:gd name="T11" fmla="*/ 320 h 959"/>
            </a:gdLst>
            <a:ahLst/>
            <a:cxnLst>
              <a:cxn ang="0">
                <a:pos x="T0" y="T1"/>
              </a:cxn>
              <a:cxn ang="0">
                <a:pos x="T2" y="T3"/>
              </a:cxn>
              <a:cxn ang="0">
                <a:pos x="T4" y="T5"/>
              </a:cxn>
              <a:cxn ang="0">
                <a:pos x="T6" y="T7"/>
              </a:cxn>
              <a:cxn ang="0">
                <a:pos x="T8" y="T9"/>
              </a:cxn>
              <a:cxn ang="0">
                <a:pos x="T10" y="T11"/>
              </a:cxn>
            </a:cxnLst>
            <a:rect l="0" t="0" r="r" b="b"/>
            <a:pathLst>
              <a:path w="442" h="959">
                <a:moveTo>
                  <a:pt x="442" y="320"/>
                </a:moveTo>
                <a:lnTo>
                  <a:pt x="0" y="0"/>
                </a:lnTo>
                <a:lnTo>
                  <a:pt x="0" y="959"/>
                </a:lnTo>
                <a:lnTo>
                  <a:pt x="442" y="959"/>
                </a:lnTo>
                <a:lnTo>
                  <a:pt x="442" y="959"/>
                </a:lnTo>
                <a:lnTo>
                  <a:pt x="442" y="320"/>
                </a:lnTo>
                <a:close/>
              </a:path>
            </a:pathLst>
          </a:custGeom>
          <a:solidFill>
            <a:srgbClr val="ECB8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5"/>
          <p:cNvSpPr>
            <a:spLocks/>
          </p:cNvSpPr>
          <p:nvPr/>
        </p:nvSpPr>
        <p:spPr bwMode="auto">
          <a:xfrm flipH="1" flipV="1">
            <a:off x="1040135" y="4585547"/>
            <a:ext cx="816630" cy="582092"/>
          </a:xfrm>
          <a:custGeom>
            <a:avLst/>
            <a:gdLst>
              <a:gd name="T0" fmla="*/ 0 w 442"/>
              <a:gd name="T1" fmla="*/ 318 h 318"/>
              <a:gd name="T2" fmla="*/ 442 w 442"/>
              <a:gd name="T3" fmla="*/ 0 h 318"/>
              <a:gd name="T4" fmla="*/ 0 w 442"/>
              <a:gd name="T5" fmla="*/ 0 h 318"/>
              <a:gd name="T6" fmla="*/ 0 w 442"/>
              <a:gd name="T7" fmla="*/ 318 h 318"/>
            </a:gdLst>
            <a:ahLst/>
            <a:cxnLst>
              <a:cxn ang="0">
                <a:pos x="T0" y="T1"/>
              </a:cxn>
              <a:cxn ang="0">
                <a:pos x="T2" y="T3"/>
              </a:cxn>
              <a:cxn ang="0">
                <a:pos x="T4" y="T5"/>
              </a:cxn>
              <a:cxn ang="0">
                <a:pos x="T6" y="T7"/>
              </a:cxn>
            </a:cxnLst>
            <a:rect l="0" t="0" r="r" b="b"/>
            <a:pathLst>
              <a:path w="442" h="318">
                <a:moveTo>
                  <a:pt x="0" y="318"/>
                </a:moveTo>
                <a:lnTo>
                  <a:pt x="442" y="0"/>
                </a:lnTo>
                <a:lnTo>
                  <a:pt x="0" y="0"/>
                </a:lnTo>
                <a:lnTo>
                  <a:pt x="0" y="318"/>
                </a:lnTo>
                <a:close/>
              </a:path>
            </a:pathLst>
          </a:custGeom>
          <a:solidFill>
            <a:srgbClr val="A0B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5"/>
          <p:cNvSpPr>
            <a:spLocks/>
          </p:cNvSpPr>
          <p:nvPr/>
        </p:nvSpPr>
        <p:spPr bwMode="auto">
          <a:xfrm>
            <a:off x="1040135" y="4561467"/>
            <a:ext cx="863937" cy="629573"/>
          </a:xfrm>
          <a:custGeom>
            <a:avLst/>
            <a:gdLst>
              <a:gd name="T0" fmla="*/ 0 w 442"/>
              <a:gd name="T1" fmla="*/ 318 h 318"/>
              <a:gd name="T2" fmla="*/ 442 w 442"/>
              <a:gd name="T3" fmla="*/ 0 h 318"/>
              <a:gd name="T4" fmla="*/ 0 w 442"/>
              <a:gd name="T5" fmla="*/ 0 h 318"/>
              <a:gd name="T6" fmla="*/ 0 w 442"/>
              <a:gd name="T7" fmla="*/ 318 h 318"/>
            </a:gdLst>
            <a:ahLst/>
            <a:cxnLst>
              <a:cxn ang="0">
                <a:pos x="T0" y="T1"/>
              </a:cxn>
              <a:cxn ang="0">
                <a:pos x="T2" y="T3"/>
              </a:cxn>
              <a:cxn ang="0">
                <a:pos x="T4" y="T5"/>
              </a:cxn>
              <a:cxn ang="0">
                <a:pos x="T6" y="T7"/>
              </a:cxn>
            </a:cxnLst>
            <a:rect l="0" t="0" r="r" b="b"/>
            <a:pathLst>
              <a:path w="442" h="318">
                <a:moveTo>
                  <a:pt x="0" y="318"/>
                </a:moveTo>
                <a:lnTo>
                  <a:pt x="442" y="0"/>
                </a:lnTo>
                <a:lnTo>
                  <a:pt x="0" y="0"/>
                </a:lnTo>
                <a:lnTo>
                  <a:pt x="0" y="318"/>
                </a:lnTo>
                <a:close/>
              </a:path>
            </a:pathLst>
          </a:custGeom>
          <a:solidFill>
            <a:srgbClr val="A0B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b="66153"/>
          <a:stretch>
            <a:fillRect/>
          </a:stretch>
        </p:blipFill>
        <p:spPr bwMode="auto">
          <a:xfrm>
            <a:off x="1855841" y="3965605"/>
            <a:ext cx="81597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05" name="Freeform 5"/>
          <p:cNvSpPr>
            <a:spLocks/>
          </p:cNvSpPr>
          <p:nvPr/>
        </p:nvSpPr>
        <p:spPr bwMode="auto">
          <a:xfrm>
            <a:off x="1855841" y="4561468"/>
            <a:ext cx="816630" cy="582092"/>
          </a:xfrm>
          <a:custGeom>
            <a:avLst/>
            <a:gdLst>
              <a:gd name="T0" fmla="*/ 0 w 442"/>
              <a:gd name="T1" fmla="*/ 318 h 318"/>
              <a:gd name="T2" fmla="*/ 442 w 442"/>
              <a:gd name="T3" fmla="*/ 0 h 318"/>
              <a:gd name="T4" fmla="*/ 0 w 442"/>
              <a:gd name="T5" fmla="*/ 0 h 318"/>
              <a:gd name="T6" fmla="*/ 0 w 442"/>
              <a:gd name="T7" fmla="*/ 318 h 318"/>
            </a:gdLst>
            <a:ahLst/>
            <a:cxnLst>
              <a:cxn ang="0">
                <a:pos x="T0" y="T1"/>
              </a:cxn>
              <a:cxn ang="0">
                <a:pos x="T2" y="T3"/>
              </a:cxn>
              <a:cxn ang="0">
                <a:pos x="T4" y="T5"/>
              </a:cxn>
              <a:cxn ang="0">
                <a:pos x="T6" y="T7"/>
              </a:cxn>
            </a:cxnLst>
            <a:rect l="0" t="0" r="r" b="b"/>
            <a:pathLst>
              <a:path w="442" h="318">
                <a:moveTo>
                  <a:pt x="0" y="318"/>
                </a:moveTo>
                <a:lnTo>
                  <a:pt x="442" y="0"/>
                </a:lnTo>
                <a:lnTo>
                  <a:pt x="0" y="0"/>
                </a:lnTo>
                <a:lnTo>
                  <a:pt x="0" y="318"/>
                </a:lnTo>
                <a:close/>
              </a:path>
            </a:pathLst>
          </a:custGeom>
          <a:solidFill>
            <a:srgbClr val="A0B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lstStyle/>
          <a:p>
            <a:r>
              <a:rPr lang="en-US" smtClean="0"/>
              <a:t>Welfare Effects of a Price Ceiling</a:t>
            </a:r>
            <a:endParaRPr lang="en-US" dirty="0"/>
          </a:p>
        </p:txBody>
      </p:sp>
      <p:sp>
        <p:nvSpPr>
          <p:cNvPr id="99" name="Content Placeholder 2"/>
          <p:cNvSpPr>
            <a:spLocks noGrp="1"/>
          </p:cNvSpPr>
          <p:nvPr>
            <p:ph type="body" sz="quarter" idx="11"/>
          </p:nvPr>
        </p:nvSpPr>
        <p:spPr>
          <a:prstGeom prst="rect">
            <a:avLst/>
          </a:prstGeom>
        </p:spPr>
        <p:txBody>
          <a:bodyPr>
            <a:noAutofit/>
          </a:bodyPr>
          <a:lstStyle/>
          <a:p>
            <a:r>
              <a:rPr lang="en-US" dirty="0"/>
              <a:t>Reduction in tortillas sold by 25 million.</a:t>
            </a:r>
          </a:p>
          <a:p>
            <a:r>
              <a:rPr lang="en-US" dirty="0"/>
              <a:t>Deadweight loss occurs.</a:t>
            </a:r>
          </a:p>
          <a:p>
            <a:r>
              <a:rPr lang="en-US" dirty="0"/>
              <a:t>Transfer of surplus from producers to consumers.</a:t>
            </a:r>
          </a:p>
        </p:txBody>
      </p:sp>
      <p:sp>
        <p:nvSpPr>
          <p:cNvPr id="208" name="Freeform 5"/>
          <p:cNvSpPr>
            <a:spLocks/>
          </p:cNvSpPr>
          <p:nvPr/>
        </p:nvSpPr>
        <p:spPr bwMode="auto">
          <a:xfrm>
            <a:off x="1040135" y="5147505"/>
            <a:ext cx="816630" cy="582092"/>
          </a:xfrm>
          <a:custGeom>
            <a:avLst/>
            <a:gdLst>
              <a:gd name="T0" fmla="*/ 0 w 442"/>
              <a:gd name="T1" fmla="*/ 318 h 318"/>
              <a:gd name="T2" fmla="*/ 442 w 442"/>
              <a:gd name="T3" fmla="*/ 0 h 318"/>
              <a:gd name="T4" fmla="*/ 0 w 442"/>
              <a:gd name="T5" fmla="*/ 0 h 318"/>
              <a:gd name="T6" fmla="*/ 0 w 442"/>
              <a:gd name="T7" fmla="*/ 318 h 318"/>
            </a:gdLst>
            <a:ahLst/>
            <a:cxnLst>
              <a:cxn ang="0">
                <a:pos x="T0" y="T1"/>
              </a:cxn>
              <a:cxn ang="0">
                <a:pos x="T2" y="T3"/>
              </a:cxn>
              <a:cxn ang="0">
                <a:pos x="T4" y="T5"/>
              </a:cxn>
              <a:cxn ang="0">
                <a:pos x="T6" y="T7"/>
              </a:cxn>
            </a:cxnLst>
            <a:rect l="0" t="0" r="r" b="b"/>
            <a:pathLst>
              <a:path w="442" h="318">
                <a:moveTo>
                  <a:pt x="0" y="318"/>
                </a:moveTo>
                <a:lnTo>
                  <a:pt x="442" y="0"/>
                </a:lnTo>
                <a:lnTo>
                  <a:pt x="0" y="0"/>
                </a:lnTo>
                <a:lnTo>
                  <a:pt x="0" y="318"/>
                </a:lnTo>
                <a:close/>
              </a:path>
            </a:pathLst>
          </a:custGeom>
          <a:solidFill>
            <a:srgbClr val="A0B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6"/>
          <p:cNvSpPr>
            <a:spLocks/>
          </p:cNvSpPr>
          <p:nvPr/>
        </p:nvSpPr>
        <p:spPr bwMode="auto">
          <a:xfrm>
            <a:off x="1856765" y="3977829"/>
            <a:ext cx="816630" cy="1169674"/>
          </a:xfrm>
          <a:custGeom>
            <a:avLst/>
            <a:gdLst>
              <a:gd name="T0" fmla="*/ 442 w 442"/>
              <a:gd name="T1" fmla="*/ 318 h 639"/>
              <a:gd name="T2" fmla="*/ 0 w 442"/>
              <a:gd name="T3" fmla="*/ 0 h 639"/>
              <a:gd name="T4" fmla="*/ 0 w 442"/>
              <a:gd name="T5" fmla="*/ 639 h 639"/>
              <a:gd name="T6" fmla="*/ 442 w 442"/>
              <a:gd name="T7" fmla="*/ 318 h 639"/>
            </a:gdLst>
            <a:ahLst/>
            <a:cxnLst>
              <a:cxn ang="0">
                <a:pos x="T0" y="T1"/>
              </a:cxn>
              <a:cxn ang="0">
                <a:pos x="T2" y="T3"/>
              </a:cxn>
              <a:cxn ang="0">
                <a:pos x="T4" y="T5"/>
              </a:cxn>
              <a:cxn ang="0">
                <a:pos x="T6" y="T7"/>
              </a:cxn>
            </a:cxnLst>
            <a:rect l="0" t="0" r="r" b="b"/>
            <a:pathLst>
              <a:path w="442" h="639">
                <a:moveTo>
                  <a:pt x="442" y="318"/>
                </a:moveTo>
                <a:lnTo>
                  <a:pt x="0" y="0"/>
                </a:lnTo>
                <a:lnTo>
                  <a:pt x="0" y="639"/>
                </a:lnTo>
                <a:lnTo>
                  <a:pt x="442" y="318"/>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Rectangle 88"/>
          <p:cNvSpPr>
            <a:spLocks noChangeArrowheads="1"/>
          </p:cNvSpPr>
          <p:nvPr/>
        </p:nvSpPr>
        <p:spPr bwMode="auto">
          <a:xfrm>
            <a:off x="4426750" y="5004727"/>
            <a:ext cx="384319" cy="18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Price</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292" name="Rectangle 89"/>
          <p:cNvSpPr>
            <a:spLocks noChangeArrowheads="1"/>
          </p:cNvSpPr>
          <p:nvPr/>
        </p:nvSpPr>
        <p:spPr bwMode="auto">
          <a:xfrm>
            <a:off x="4382408" y="5178622"/>
            <a:ext cx="494390" cy="18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ceiling</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293" name="Rectangle 90"/>
          <p:cNvSpPr>
            <a:spLocks noChangeArrowheads="1"/>
          </p:cNvSpPr>
          <p:nvPr/>
        </p:nvSpPr>
        <p:spPr bwMode="auto">
          <a:xfrm>
            <a:off x="2641987" y="2554243"/>
            <a:ext cx="1725701"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Producer surplus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94" name="Rectangle 91"/>
          <p:cNvSpPr>
            <a:spLocks noChangeArrowheads="1"/>
          </p:cNvSpPr>
          <p:nvPr/>
        </p:nvSpPr>
        <p:spPr bwMode="auto">
          <a:xfrm>
            <a:off x="2350070" y="2557116"/>
            <a:ext cx="214319" cy="214165"/>
          </a:xfrm>
          <a:prstGeom prst="rect">
            <a:avLst/>
          </a:prstGeom>
          <a:solidFill>
            <a:srgbClr val="A0B9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5" name="Rectangle 92"/>
          <p:cNvSpPr>
            <a:spLocks noChangeArrowheads="1"/>
          </p:cNvSpPr>
          <p:nvPr/>
        </p:nvSpPr>
        <p:spPr bwMode="auto">
          <a:xfrm>
            <a:off x="2350992" y="2844764"/>
            <a:ext cx="214319" cy="214165"/>
          </a:xfrm>
          <a:prstGeom prst="rect">
            <a:avLst/>
          </a:prstGeom>
          <a:solidFill>
            <a:srgbClr val="ECB8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6" name="Rectangle 93"/>
          <p:cNvSpPr>
            <a:spLocks noChangeArrowheads="1"/>
          </p:cNvSpPr>
          <p:nvPr/>
        </p:nvSpPr>
        <p:spPr bwMode="auto">
          <a:xfrm>
            <a:off x="2641987" y="2844502"/>
            <a:ext cx="1841370"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Consumer surplus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97" name="Rectangle 94"/>
          <p:cNvSpPr>
            <a:spLocks noChangeArrowheads="1"/>
          </p:cNvSpPr>
          <p:nvPr/>
        </p:nvSpPr>
        <p:spPr bwMode="auto">
          <a:xfrm>
            <a:off x="2358384" y="3143644"/>
            <a:ext cx="214319" cy="212335"/>
          </a:xfrm>
          <a:prstGeom prst="rect">
            <a:avLst/>
          </a:prstGeom>
          <a:solidFill>
            <a:srgbClr val="9D9D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8" name="Rectangle 95"/>
          <p:cNvSpPr>
            <a:spLocks noChangeArrowheads="1"/>
          </p:cNvSpPr>
          <p:nvPr/>
        </p:nvSpPr>
        <p:spPr bwMode="auto">
          <a:xfrm>
            <a:off x="2641987" y="3111223"/>
            <a:ext cx="1641749"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Deadweight loss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13" name="Freeform 111"/>
          <p:cNvSpPr>
            <a:spLocks/>
          </p:cNvSpPr>
          <p:nvPr/>
        </p:nvSpPr>
        <p:spPr bwMode="auto">
          <a:xfrm>
            <a:off x="1040135" y="2701988"/>
            <a:ext cx="3373681" cy="3027609"/>
          </a:xfrm>
          <a:custGeom>
            <a:avLst/>
            <a:gdLst>
              <a:gd name="T0" fmla="*/ 1826 w 1826"/>
              <a:gd name="T1" fmla="*/ 1654 h 1654"/>
              <a:gd name="T2" fmla="*/ 0 w 1826"/>
              <a:gd name="T3" fmla="*/ 1654 h 1654"/>
              <a:gd name="T4" fmla="*/ 0 w 1826"/>
              <a:gd name="T5" fmla="*/ 0 h 1654"/>
            </a:gdLst>
            <a:ahLst/>
            <a:cxnLst>
              <a:cxn ang="0">
                <a:pos x="T0" y="T1"/>
              </a:cxn>
              <a:cxn ang="0">
                <a:pos x="T2" y="T3"/>
              </a:cxn>
              <a:cxn ang="0">
                <a:pos x="T4" y="T5"/>
              </a:cxn>
            </a:cxnLst>
            <a:rect l="0" t="0" r="r" b="b"/>
            <a:pathLst>
              <a:path w="1826" h="1654">
                <a:moveTo>
                  <a:pt x="1826" y="1654"/>
                </a:moveTo>
                <a:lnTo>
                  <a:pt x="0" y="1654"/>
                </a:lnTo>
                <a:lnTo>
                  <a:pt x="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4" name="Line 112"/>
          <p:cNvSpPr>
            <a:spLocks noChangeShapeType="1"/>
          </p:cNvSpPr>
          <p:nvPr/>
        </p:nvSpPr>
        <p:spPr bwMode="auto">
          <a:xfrm>
            <a:off x="1040135" y="2808155"/>
            <a:ext cx="5358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15" name="Line 113"/>
          <p:cNvSpPr>
            <a:spLocks noChangeShapeType="1"/>
          </p:cNvSpPr>
          <p:nvPr/>
        </p:nvSpPr>
        <p:spPr bwMode="auto">
          <a:xfrm>
            <a:off x="1040135" y="3392077"/>
            <a:ext cx="5358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17" name="Line 115"/>
          <p:cNvSpPr>
            <a:spLocks noChangeShapeType="1"/>
          </p:cNvSpPr>
          <p:nvPr/>
        </p:nvSpPr>
        <p:spPr bwMode="auto">
          <a:xfrm>
            <a:off x="1040135" y="4559921"/>
            <a:ext cx="5358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18" name="Line 116"/>
          <p:cNvSpPr>
            <a:spLocks noChangeShapeType="1"/>
          </p:cNvSpPr>
          <p:nvPr/>
        </p:nvSpPr>
        <p:spPr bwMode="auto">
          <a:xfrm>
            <a:off x="1040135" y="5147505"/>
            <a:ext cx="5358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19" name="Line 117"/>
          <p:cNvSpPr>
            <a:spLocks noChangeShapeType="1"/>
          </p:cNvSpPr>
          <p:nvPr/>
        </p:nvSpPr>
        <p:spPr bwMode="auto">
          <a:xfrm>
            <a:off x="4304809" y="5676512"/>
            <a:ext cx="0" cy="5308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144" name="Line 118"/>
          <p:cNvSpPr>
            <a:spLocks noChangeShapeType="1"/>
          </p:cNvSpPr>
          <p:nvPr/>
        </p:nvSpPr>
        <p:spPr bwMode="auto">
          <a:xfrm>
            <a:off x="3490026" y="5676512"/>
            <a:ext cx="0" cy="5308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145" name="Line 119"/>
          <p:cNvSpPr>
            <a:spLocks noChangeShapeType="1"/>
          </p:cNvSpPr>
          <p:nvPr/>
        </p:nvSpPr>
        <p:spPr bwMode="auto">
          <a:xfrm>
            <a:off x="2673396" y="5676512"/>
            <a:ext cx="0" cy="5308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146" name="Line 120"/>
          <p:cNvSpPr>
            <a:spLocks noChangeShapeType="1"/>
          </p:cNvSpPr>
          <p:nvPr/>
        </p:nvSpPr>
        <p:spPr bwMode="auto">
          <a:xfrm>
            <a:off x="1856765" y="5676512"/>
            <a:ext cx="0" cy="5308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147" name="Rectangle 121"/>
          <p:cNvSpPr>
            <a:spLocks noChangeArrowheads="1"/>
          </p:cNvSpPr>
          <p:nvPr/>
        </p:nvSpPr>
        <p:spPr bwMode="auto">
          <a:xfrm>
            <a:off x="918194" y="5751562"/>
            <a:ext cx="115668"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48" name="Rectangle 122"/>
          <p:cNvSpPr>
            <a:spLocks noChangeArrowheads="1"/>
          </p:cNvSpPr>
          <p:nvPr/>
        </p:nvSpPr>
        <p:spPr bwMode="auto">
          <a:xfrm>
            <a:off x="609600" y="5059642"/>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0.25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49" name="Rectangle 123"/>
          <p:cNvSpPr>
            <a:spLocks noChangeArrowheads="1"/>
          </p:cNvSpPr>
          <p:nvPr/>
        </p:nvSpPr>
        <p:spPr bwMode="auto">
          <a:xfrm>
            <a:off x="609600" y="4475719"/>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50" name="Rectangle 124"/>
          <p:cNvSpPr>
            <a:spLocks noChangeArrowheads="1"/>
          </p:cNvSpPr>
          <p:nvPr/>
        </p:nvSpPr>
        <p:spPr bwMode="auto">
          <a:xfrm>
            <a:off x="609600" y="3889966"/>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0.75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51" name="Rectangle 125"/>
          <p:cNvSpPr>
            <a:spLocks noChangeArrowheads="1"/>
          </p:cNvSpPr>
          <p:nvPr/>
        </p:nvSpPr>
        <p:spPr bwMode="auto">
          <a:xfrm>
            <a:off x="606878" y="330787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52" name="Rectangle 126"/>
          <p:cNvSpPr>
            <a:spLocks noChangeArrowheads="1"/>
          </p:cNvSpPr>
          <p:nvPr/>
        </p:nvSpPr>
        <p:spPr bwMode="auto">
          <a:xfrm>
            <a:off x="606878" y="2720292"/>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1.25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53" name="Rectangle 127"/>
          <p:cNvSpPr>
            <a:spLocks noChangeArrowheads="1"/>
          </p:cNvSpPr>
          <p:nvPr/>
        </p:nvSpPr>
        <p:spPr bwMode="auto">
          <a:xfrm>
            <a:off x="1788405" y="5751562"/>
            <a:ext cx="231337"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54" name="Rectangle 128"/>
          <p:cNvSpPr>
            <a:spLocks noChangeArrowheads="1"/>
          </p:cNvSpPr>
          <p:nvPr/>
        </p:nvSpPr>
        <p:spPr bwMode="auto">
          <a:xfrm>
            <a:off x="2605036" y="5751562"/>
            <a:ext cx="231337"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55" name="Rectangle 129"/>
          <p:cNvSpPr>
            <a:spLocks noChangeArrowheads="1"/>
          </p:cNvSpPr>
          <p:nvPr/>
        </p:nvSpPr>
        <p:spPr bwMode="auto">
          <a:xfrm>
            <a:off x="3421666" y="5751562"/>
            <a:ext cx="231337"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75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56" name="Rectangle 130"/>
          <p:cNvSpPr>
            <a:spLocks noChangeArrowheads="1"/>
          </p:cNvSpPr>
          <p:nvPr/>
        </p:nvSpPr>
        <p:spPr bwMode="auto">
          <a:xfrm>
            <a:off x="4206887" y="5751562"/>
            <a:ext cx="347006"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57" name="Line 131"/>
          <p:cNvSpPr>
            <a:spLocks noChangeShapeType="1"/>
          </p:cNvSpPr>
          <p:nvPr/>
        </p:nvSpPr>
        <p:spPr bwMode="auto">
          <a:xfrm>
            <a:off x="2673396" y="4559921"/>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9" name="Line 132"/>
          <p:cNvSpPr>
            <a:spLocks noChangeShapeType="1"/>
          </p:cNvSpPr>
          <p:nvPr/>
        </p:nvSpPr>
        <p:spPr bwMode="auto">
          <a:xfrm>
            <a:off x="2673396" y="4702698"/>
            <a:ext cx="0" cy="878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0" name="Line 133"/>
          <p:cNvSpPr>
            <a:spLocks noChangeShapeType="1"/>
          </p:cNvSpPr>
          <p:nvPr/>
        </p:nvSpPr>
        <p:spPr bwMode="auto">
          <a:xfrm>
            <a:off x="2673396" y="4845475"/>
            <a:ext cx="0" cy="878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1" name="Line 134"/>
          <p:cNvSpPr>
            <a:spLocks noChangeShapeType="1"/>
          </p:cNvSpPr>
          <p:nvPr/>
        </p:nvSpPr>
        <p:spPr bwMode="auto">
          <a:xfrm>
            <a:off x="2673396" y="4986423"/>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2" name="Line 135"/>
          <p:cNvSpPr>
            <a:spLocks noChangeShapeType="1"/>
          </p:cNvSpPr>
          <p:nvPr/>
        </p:nvSpPr>
        <p:spPr bwMode="auto">
          <a:xfrm>
            <a:off x="2673396" y="5129200"/>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3" name="Line 136"/>
          <p:cNvSpPr>
            <a:spLocks noChangeShapeType="1"/>
          </p:cNvSpPr>
          <p:nvPr/>
        </p:nvSpPr>
        <p:spPr bwMode="auto">
          <a:xfrm>
            <a:off x="2673396" y="5271977"/>
            <a:ext cx="0" cy="878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4" name="Line 137"/>
          <p:cNvSpPr>
            <a:spLocks noChangeShapeType="1"/>
          </p:cNvSpPr>
          <p:nvPr/>
        </p:nvSpPr>
        <p:spPr bwMode="auto">
          <a:xfrm>
            <a:off x="2673396" y="5412923"/>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5" name="Line 138"/>
          <p:cNvSpPr>
            <a:spLocks noChangeShapeType="1"/>
          </p:cNvSpPr>
          <p:nvPr/>
        </p:nvSpPr>
        <p:spPr bwMode="auto">
          <a:xfrm>
            <a:off x="2673396" y="5555700"/>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6" name="Line 139"/>
          <p:cNvSpPr>
            <a:spLocks noChangeShapeType="1"/>
          </p:cNvSpPr>
          <p:nvPr/>
        </p:nvSpPr>
        <p:spPr bwMode="auto">
          <a:xfrm>
            <a:off x="2673396" y="5698477"/>
            <a:ext cx="0" cy="3111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167" name="Line 140"/>
          <p:cNvSpPr>
            <a:spLocks noChangeShapeType="1"/>
          </p:cNvSpPr>
          <p:nvPr/>
        </p:nvSpPr>
        <p:spPr bwMode="auto">
          <a:xfrm>
            <a:off x="1056764" y="4559921"/>
            <a:ext cx="9053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168" name="Line 141"/>
          <p:cNvSpPr>
            <a:spLocks noChangeShapeType="1"/>
          </p:cNvSpPr>
          <p:nvPr/>
        </p:nvSpPr>
        <p:spPr bwMode="auto">
          <a:xfrm>
            <a:off x="1200875" y="4559921"/>
            <a:ext cx="9053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169" name="Line 142"/>
          <p:cNvSpPr>
            <a:spLocks noChangeShapeType="1"/>
          </p:cNvSpPr>
          <p:nvPr/>
        </p:nvSpPr>
        <p:spPr bwMode="auto">
          <a:xfrm>
            <a:off x="1344986" y="4559921"/>
            <a:ext cx="8868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0" name="Line 143"/>
          <p:cNvSpPr>
            <a:spLocks noChangeShapeType="1"/>
          </p:cNvSpPr>
          <p:nvPr/>
        </p:nvSpPr>
        <p:spPr bwMode="auto">
          <a:xfrm>
            <a:off x="1489097" y="4559921"/>
            <a:ext cx="8868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1" name="Line 144"/>
          <p:cNvSpPr>
            <a:spLocks noChangeShapeType="1"/>
          </p:cNvSpPr>
          <p:nvPr/>
        </p:nvSpPr>
        <p:spPr bwMode="auto">
          <a:xfrm>
            <a:off x="1631360" y="4559921"/>
            <a:ext cx="9053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2" name="Line 145"/>
          <p:cNvSpPr>
            <a:spLocks noChangeShapeType="1"/>
          </p:cNvSpPr>
          <p:nvPr/>
        </p:nvSpPr>
        <p:spPr bwMode="auto">
          <a:xfrm>
            <a:off x="1775472" y="4559921"/>
            <a:ext cx="9053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3" name="Line 146"/>
          <p:cNvSpPr>
            <a:spLocks noChangeShapeType="1"/>
          </p:cNvSpPr>
          <p:nvPr/>
        </p:nvSpPr>
        <p:spPr bwMode="auto">
          <a:xfrm>
            <a:off x="1919583" y="4559921"/>
            <a:ext cx="8868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4" name="Line 147"/>
          <p:cNvSpPr>
            <a:spLocks noChangeShapeType="1"/>
          </p:cNvSpPr>
          <p:nvPr/>
        </p:nvSpPr>
        <p:spPr bwMode="auto">
          <a:xfrm>
            <a:off x="2061847" y="4559921"/>
            <a:ext cx="9053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5" name="Line 148"/>
          <p:cNvSpPr>
            <a:spLocks noChangeShapeType="1"/>
          </p:cNvSpPr>
          <p:nvPr/>
        </p:nvSpPr>
        <p:spPr bwMode="auto">
          <a:xfrm>
            <a:off x="2205958" y="4559921"/>
            <a:ext cx="9053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6" name="Line 149"/>
          <p:cNvSpPr>
            <a:spLocks noChangeShapeType="1"/>
          </p:cNvSpPr>
          <p:nvPr/>
        </p:nvSpPr>
        <p:spPr bwMode="auto">
          <a:xfrm>
            <a:off x="2350070" y="4559921"/>
            <a:ext cx="8868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7" name="Line 150"/>
          <p:cNvSpPr>
            <a:spLocks noChangeShapeType="1"/>
          </p:cNvSpPr>
          <p:nvPr/>
        </p:nvSpPr>
        <p:spPr bwMode="auto">
          <a:xfrm>
            <a:off x="2492333" y="4559921"/>
            <a:ext cx="9053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8" name="Line 151"/>
          <p:cNvSpPr>
            <a:spLocks noChangeShapeType="1"/>
          </p:cNvSpPr>
          <p:nvPr/>
        </p:nvSpPr>
        <p:spPr bwMode="auto">
          <a:xfrm>
            <a:off x="2636444" y="4559921"/>
            <a:ext cx="3695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9" name="Rectangle 152"/>
          <p:cNvSpPr>
            <a:spLocks noChangeArrowheads="1"/>
          </p:cNvSpPr>
          <p:nvPr/>
        </p:nvSpPr>
        <p:spPr bwMode="auto">
          <a:xfrm>
            <a:off x="1208096" y="5999981"/>
            <a:ext cx="317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tortillas (millions of lbs.)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98" name="Rectangle 396"/>
          <p:cNvSpPr>
            <a:spLocks noChangeArrowheads="1"/>
          </p:cNvSpPr>
          <p:nvPr/>
        </p:nvSpPr>
        <p:spPr bwMode="auto">
          <a:xfrm>
            <a:off x="4179174" y="3414044"/>
            <a:ext cx="110073" cy="19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99" name="Rectangle 397"/>
          <p:cNvSpPr>
            <a:spLocks noChangeArrowheads="1"/>
          </p:cNvSpPr>
          <p:nvPr/>
        </p:nvSpPr>
        <p:spPr bwMode="auto">
          <a:xfrm>
            <a:off x="4179174" y="5524584"/>
            <a:ext cx="119400" cy="19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00" name="Rectangle 398"/>
          <p:cNvSpPr>
            <a:spLocks noChangeArrowheads="1"/>
          </p:cNvSpPr>
          <p:nvPr/>
        </p:nvSpPr>
        <p:spPr bwMode="auto">
          <a:xfrm>
            <a:off x="304799" y="2527756"/>
            <a:ext cx="965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($/lb.)</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01" name="Line 399"/>
          <p:cNvSpPr>
            <a:spLocks noChangeShapeType="1"/>
          </p:cNvSpPr>
          <p:nvPr/>
        </p:nvSpPr>
        <p:spPr bwMode="auto">
          <a:xfrm>
            <a:off x="1040135" y="3392078"/>
            <a:ext cx="3050355" cy="2185589"/>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2" name="Line 400"/>
          <p:cNvSpPr>
            <a:spLocks noChangeShapeType="1"/>
          </p:cNvSpPr>
          <p:nvPr/>
        </p:nvSpPr>
        <p:spPr bwMode="auto">
          <a:xfrm flipH="1">
            <a:off x="1040135" y="3547669"/>
            <a:ext cx="3050355" cy="2181928"/>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401"/>
          <p:cNvSpPr>
            <a:spLocks/>
          </p:cNvSpPr>
          <p:nvPr/>
        </p:nvSpPr>
        <p:spPr bwMode="auto">
          <a:xfrm>
            <a:off x="2636444" y="4525144"/>
            <a:ext cx="72056" cy="71388"/>
          </a:xfrm>
          <a:custGeom>
            <a:avLst/>
            <a:gdLst>
              <a:gd name="T0" fmla="*/ 39 w 39"/>
              <a:gd name="T1" fmla="*/ 19 h 39"/>
              <a:gd name="T2" fmla="*/ 39 w 39"/>
              <a:gd name="T3" fmla="*/ 19 h 39"/>
              <a:gd name="T4" fmla="*/ 37 w 39"/>
              <a:gd name="T5" fmla="*/ 29 h 39"/>
              <a:gd name="T6" fmla="*/ 34 w 39"/>
              <a:gd name="T7" fmla="*/ 34 h 39"/>
              <a:gd name="T8" fmla="*/ 27 w 39"/>
              <a:gd name="T9" fmla="*/ 39 h 39"/>
              <a:gd name="T10" fmla="*/ 20 w 39"/>
              <a:gd name="T11" fmla="*/ 39 h 39"/>
              <a:gd name="T12" fmla="*/ 20 w 39"/>
              <a:gd name="T13" fmla="*/ 39 h 39"/>
              <a:gd name="T14" fmla="*/ 12 w 39"/>
              <a:gd name="T15" fmla="*/ 39 h 39"/>
              <a:gd name="T16" fmla="*/ 5 w 39"/>
              <a:gd name="T17" fmla="*/ 34 h 39"/>
              <a:gd name="T18" fmla="*/ 3 w 39"/>
              <a:gd name="T19" fmla="*/ 29 h 39"/>
              <a:gd name="T20" fmla="*/ 0 w 39"/>
              <a:gd name="T21" fmla="*/ 19 h 39"/>
              <a:gd name="T22" fmla="*/ 0 w 39"/>
              <a:gd name="T23" fmla="*/ 19 h 39"/>
              <a:gd name="T24" fmla="*/ 3 w 39"/>
              <a:gd name="T25" fmla="*/ 12 h 39"/>
              <a:gd name="T26" fmla="*/ 5 w 39"/>
              <a:gd name="T27" fmla="*/ 7 h 39"/>
              <a:gd name="T28" fmla="*/ 12 w 39"/>
              <a:gd name="T29" fmla="*/ 2 h 39"/>
              <a:gd name="T30" fmla="*/ 20 w 39"/>
              <a:gd name="T31" fmla="*/ 0 h 39"/>
              <a:gd name="T32" fmla="*/ 20 w 39"/>
              <a:gd name="T33" fmla="*/ 0 h 39"/>
              <a:gd name="T34" fmla="*/ 27 w 39"/>
              <a:gd name="T35" fmla="*/ 2 h 39"/>
              <a:gd name="T36" fmla="*/ 34 w 39"/>
              <a:gd name="T37" fmla="*/ 7 h 39"/>
              <a:gd name="T38" fmla="*/ 37 w 39"/>
              <a:gd name="T39" fmla="*/ 12 h 39"/>
              <a:gd name="T40" fmla="*/ 39 w 39"/>
              <a:gd name="T41" fmla="*/ 19 h 39"/>
              <a:gd name="T42" fmla="*/ 39 w 39"/>
              <a:gd name="T4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39">
                <a:moveTo>
                  <a:pt x="39" y="19"/>
                </a:moveTo>
                <a:lnTo>
                  <a:pt x="39" y="19"/>
                </a:lnTo>
                <a:lnTo>
                  <a:pt x="37" y="29"/>
                </a:lnTo>
                <a:lnTo>
                  <a:pt x="34" y="34"/>
                </a:lnTo>
                <a:lnTo>
                  <a:pt x="27" y="39"/>
                </a:lnTo>
                <a:lnTo>
                  <a:pt x="20" y="39"/>
                </a:lnTo>
                <a:lnTo>
                  <a:pt x="20" y="39"/>
                </a:lnTo>
                <a:lnTo>
                  <a:pt x="12" y="39"/>
                </a:lnTo>
                <a:lnTo>
                  <a:pt x="5" y="34"/>
                </a:lnTo>
                <a:lnTo>
                  <a:pt x="3" y="29"/>
                </a:lnTo>
                <a:lnTo>
                  <a:pt x="0" y="19"/>
                </a:lnTo>
                <a:lnTo>
                  <a:pt x="0" y="19"/>
                </a:lnTo>
                <a:lnTo>
                  <a:pt x="3" y="12"/>
                </a:lnTo>
                <a:lnTo>
                  <a:pt x="5" y="7"/>
                </a:lnTo>
                <a:lnTo>
                  <a:pt x="12" y="2"/>
                </a:lnTo>
                <a:lnTo>
                  <a:pt x="20" y="0"/>
                </a:lnTo>
                <a:lnTo>
                  <a:pt x="20" y="0"/>
                </a:lnTo>
                <a:lnTo>
                  <a:pt x="27" y="2"/>
                </a:lnTo>
                <a:lnTo>
                  <a:pt x="34" y="7"/>
                </a:lnTo>
                <a:lnTo>
                  <a:pt x="37" y="12"/>
                </a:lnTo>
                <a:lnTo>
                  <a:pt x="39" y="19"/>
                </a:lnTo>
                <a:lnTo>
                  <a:pt x="3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l="3256" r="2849"/>
          <a:stretch>
            <a:fillRect/>
          </a:stretch>
        </p:blipFill>
        <p:spPr bwMode="auto">
          <a:xfrm>
            <a:off x="1046303" y="4566612"/>
            <a:ext cx="806469" cy="580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207" name="Rectangle 405"/>
          <p:cNvSpPr>
            <a:spLocks noChangeArrowheads="1"/>
          </p:cNvSpPr>
          <p:nvPr/>
        </p:nvSpPr>
        <p:spPr bwMode="auto">
          <a:xfrm>
            <a:off x="1411499" y="4755784"/>
            <a:ext cx="153350" cy="19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6" name="Line 404"/>
          <p:cNvSpPr>
            <a:spLocks noChangeShapeType="1"/>
          </p:cNvSpPr>
          <p:nvPr/>
        </p:nvSpPr>
        <p:spPr bwMode="auto">
          <a:xfrm>
            <a:off x="1040135" y="5147506"/>
            <a:ext cx="3264675" cy="0"/>
          </a:xfrm>
          <a:prstGeom prst="line">
            <a:avLst/>
          </a:prstGeom>
          <a:noFill/>
          <a:ln w="19">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6" name="Group 5"/>
          <p:cNvGrpSpPr/>
          <p:nvPr/>
        </p:nvGrpSpPr>
        <p:grpSpPr>
          <a:xfrm>
            <a:off x="1819814" y="3943052"/>
            <a:ext cx="72056" cy="1786543"/>
            <a:chOff x="1819814" y="3943052"/>
            <a:chExt cx="72056" cy="1786543"/>
          </a:xfrm>
        </p:grpSpPr>
        <p:sp>
          <p:nvSpPr>
            <p:cNvPr id="300" name="Line 97"/>
            <p:cNvSpPr>
              <a:spLocks noChangeShapeType="1"/>
            </p:cNvSpPr>
            <p:nvPr/>
          </p:nvSpPr>
          <p:spPr bwMode="auto">
            <a:xfrm flipV="1">
              <a:off x="1856765" y="5639902"/>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01" name="Line 98"/>
            <p:cNvSpPr>
              <a:spLocks noChangeShapeType="1"/>
            </p:cNvSpPr>
            <p:nvPr/>
          </p:nvSpPr>
          <p:spPr bwMode="auto">
            <a:xfrm flipV="1">
              <a:off x="1856765" y="5498956"/>
              <a:ext cx="0" cy="878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2" name="Line 99"/>
            <p:cNvSpPr>
              <a:spLocks noChangeShapeType="1"/>
            </p:cNvSpPr>
            <p:nvPr/>
          </p:nvSpPr>
          <p:spPr bwMode="auto">
            <a:xfrm flipV="1">
              <a:off x="1856765" y="5356179"/>
              <a:ext cx="0" cy="878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3" name="Line 100"/>
            <p:cNvSpPr>
              <a:spLocks noChangeShapeType="1"/>
            </p:cNvSpPr>
            <p:nvPr/>
          </p:nvSpPr>
          <p:spPr bwMode="auto">
            <a:xfrm flipV="1">
              <a:off x="1856765" y="5213402"/>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4" name="Line 101"/>
            <p:cNvSpPr>
              <a:spLocks noChangeShapeType="1"/>
            </p:cNvSpPr>
            <p:nvPr/>
          </p:nvSpPr>
          <p:spPr bwMode="auto">
            <a:xfrm flipV="1">
              <a:off x="1856765" y="5070625"/>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5" name="Line 102"/>
            <p:cNvSpPr>
              <a:spLocks noChangeShapeType="1"/>
            </p:cNvSpPr>
            <p:nvPr/>
          </p:nvSpPr>
          <p:spPr bwMode="auto">
            <a:xfrm flipV="1">
              <a:off x="1856765" y="4929677"/>
              <a:ext cx="0" cy="878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6" name="Line 103"/>
            <p:cNvSpPr>
              <a:spLocks noChangeShapeType="1"/>
            </p:cNvSpPr>
            <p:nvPr/>
          </p:nvSpPr>
          <p:spPr bwMode="auto">
            <a:xfrm flipV="1">
              <a:off x="1856765" y="4786900"/>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7" name="Line 104"/>
            <p:cNvSpPr>
              <a:spLocks noChangeShapeType="1"/>
            </p:cNvSpPr>
            <p:nvPr/>
          </p:nvSpPr>
          <p:spPr bwMode="auto">
            <a:xfrm flipV="1">
              <a:off x="1856765" y="4644123"/>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8" name="Line 105"/>
            <p:cNvSpPr>
              <a:spLocks noChangeShapeType="1"/>
            </p:cNvSpPr>
            <p:nvPr/>
          </p:nvSpPr>
          <p:spPr bwMode="auto">
            <a:xfrm flipV="1">
              <a:off x="1856765" y="4503177"/>
              <a:ext cx="0" cy="878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9" name="Line 106"/>
            <p:cNvSpPr>
              <a:spLocks noChangeShapeType="1"/>
            </p:cNvSpPr>
            <p:nvPr/>
          </p:nvSpPr>
          <p:spPr bwMode="auto">
            <a:xfrm flipV="1">
              <a:off x="1856765" y="4360400"/>
              <a:ext cx="0" cy="878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0" name="Line 107"/>
            <p:cNvSpPr>
              <a:spLocks noChangeShapeType="1"/>
            </p:cNvSpPr>
            <p:nvPr/>
          </p:nvSpPr>
          <p:spPr bwMode="auto">
            <a:xfrm flipV="1">
              <a:off x="1856765" y="4217622"/>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1" name="Line 108"/>
            <p:cNvSpPr>
              <a:spLocks noChangeShapeType="1"/>
            </p:cNvSpPr>
            <p:nvPr/>
          </p:nvSpPr>
          <p:spPr bwMode="auto">
            <a:xfrm flipV="1">
              <a:off x="1856765" y="4074845"/>
              <a:ext cx="0" cy="896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 name="Line 109"/>
            <p:cNvSpPr>
              <a:spLocks noChangeShapeType="1"/>
            </p:cNvSpPr>
            <p:nvPr/>
          </p:nvSpPr>
          <p:spPr bwMode="auto">
            <a:xfrm flipV="1">
              <a:off x="1856765" y="3977829"/>
              <a:ext cx="0" cy="43931"/>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402"/>
            <p:cNvSpPr>
              <a:spLocks/>
            </p:cNvSpPr>
            <p:nvPr/>
          </p:nvSpPr>
          <p:spPr bwMode="auto">
            <a:xfrm>
              <a:off x="1819814" y="3943052"/>
              <a:ext cx="72056" cy="69558"/>
            </a:xfrm>
            <a:custGeom>
              <a:avLst/>
              <a:gdLst>
                <a:gd name="T0" fmla="*/ 39 w 39"/>
                <a:gd name="T1" fmla="*/ 19 h 38"/>
                <a:gd name="T2" fmla="*/ 39 w 39"/>
                <a:gd name="T3" fmla="*/ 19 h 38"/>
                <a:gd name="T4" fmla="*/ 39 w 39"/>
                <a:gd name="T5" fmla="*/ 26 h 38"/>
                <a:gd name="T6" fmla="*/ 34 w 39"/>
                <a:gd name="T7" fmla="*/ 34 h 38"/>
                <a:gd name="T8" fmla="*/ 27 w 39"/>
                <a:gd name="T9" fmla="*/ 36 h 38"/>
                <a:gd name="T10" fmla="*/ 20 w 39"/>
                <a:gd name="T11" fmla="*/ 38 h 38"/>
                <a:gd name="T12" fmla="*/ 20 w 39"/>
                <a:gd name="T13" fmla="*/ 38 h 38"/>
                <a:gd name="T14" fmla="*/ 12 w 39"/>
                <a:gd name="T15" fmla="*/ 36 h 38"/>
                <a:gd name="T16" fmla="*/ 8 w 39"/>
                <a:gd name="T17" fmla="*/ 34 h 38"/>
                <a:gd name="T18" fmla="*/ 3 w 39"/>
                <a:gd name="T19" fmla="*/ 26 h 38"/>
                <a:gd name="T20" fmla="*/ 0 w 39"/>
                <a:gd name="T21" fmla="*/ 19 h 38"/>
                <a:gd name="T22" fmla="*/ 0 w 39"/>
                <a:gd name="T23" fmla="*/ 19 h 38"/>
                <a:gd name="T24" fmla="*/ 3 w 39"/>
                <a:gd name="T25" fmla="*/ 12 h 38"/>
                <a:gd name="T26" fmla="*/ 8 w 39"/>
                <a:gd name="T27" fmla="*/ 4 h 38"/>
                <a:gd name="T28" fmla="*/ 12 w 39"/>
                <a:gd name="T29" fmla="*/ 2 h 38"/>
                <a:gd name="T30" fmla="*/ 20 w 39"/>
                <a:gd name="T31" fmla="*/ 0 h 38"/>
                <a:gd name="T32" fmla="*/ 20 w 39"/>
                <a:gd name="T33" fmla="*/ 0 h 38"/>
                <a:gd name="T34" fmla="*/ 27 w 39"/>
                <a:gd name="T35" fmla="*/ 2 h 38"/>
                <a:gd name="T36" fmla="*/ 34 w 39"/>
                <a:gd name="T37" fmla="*/ 4 h 38"/>
                <a:gd name="T38" fmla="*/ 39 w 39"/>
                <a:gd name="T39" fmla="*/ 12 h 38"/>
                <a:gd name="T40" fmla="*/ 39 w 39"/>
                <a:gd name="T41" fmla="*/ 19 h 38"/>
                <a:gd name="T42" fmla="*/ 39 w 39"/>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38">
                  <a:moveTo>
                    <a:pt x="39" y="19"/>
                  </a:moveTo>
                  <a:lnTo>
                    <a:pt x="39" y="19"/>
                  </a:lnTo>
                  <a:lnTo>
                    <a:pt x="39" y="26"/>
                  </a:lnTo>
                  <a:lnTo>
                    <a:pt x="34" y="34"/>
                  </a:lnTo>
                  <a:lnTo>
                    <a:pt x="27" y="36"/>
                  </a:lnTo>
                  <a:lnTo>
                    <a:pt x="20" y="38"/>
                  </a:lnTo>
                  <a:lnTo>
                    <a:pt x="20" y="38"/>
                  </a:lnTo>
                  <a:lnTo>
                    <a:pt x="12" y="36"/>
                  </a:lnTo>
                  <a:lnTo>
                    <a:pt x="8" y="34"/>
                  </a:lnTo>
                  <a:lnTo>
                    <a:pt x="3" y="26"/>
                  </a:lnTo>
                  <a:lnTo>
                    <a:pt x="0" y="19"/>
                  </a:lnTo>
                  <a:lnTo>
                    <a:pt x="0" y="19"/>
                  </a:lnTo>
                  <a:lnTo>
                    <a:pt x="3" y="12"/>
                  </a:lnTo>
                  <a:lnTo>
                    <a:pt x="8" y="4"/>
                  </a:lnTo>
                  <a:lnTo>
                    <a:pt x="12" y="2"/>
                  </a:lnTo>
                  <a:lnTo>
                    <a:pt x="20" y="0"/>
                  </a:lnTo>
                  <a:lnTo>
                    <a:pt x="20" y="0"/>
                  </a:lnTo>
                  <a:lnTo>
                    <a:pt x="27" y="2"/>
                  </a:lnTo>
                  <a:lnTo>
                    <a:pt x="34" y="4"/>
                  </a:lnTo>
                  <a:lnTo>
                    <a:pt x="39" y="12"/>
                  </a:lnTo>
                  <a:lnTo>
                    <a:pt x="39" y="19"/>
                  </a:lnTo>
                  <a:lnTo>
                    <a:pt x="3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403"/>
            <p:cNvSpPr>
              <a:spLocks/>
            </p:cNvSpPr>
            <p:nvPr/>
          </p:nvSpPr>
          <p:spPr bwMode="auto">
            <a:xfrm>
              <a:off x="1819814" y="5110896"/>
              <a:ext cx="72056" cy="71388"/>
            </a:xfrm>
            <a:custGeom>
              <a:avLst/>
              <a:gdLst>
                <a:gd name="T0" fmla="*/ 39 w 39"/>
                <a:gd name="T1" fmla="*/ 20 h 39"/>
                <a:gd name="T2" fmla="*/ 39 w 39"/>
                <a:gd name="T3" fmla="*/ 20 h 39"/>
                <a:gd name="T4" fmla="*/ 39 w 39"/>
                <a:gd name="T5" fmla="*/ 27 h 39"/>
                <a:gd name="T6" fmla="*/ 34 w 39"/>
                <a:gd name="T7" fmla="*/ 34 h 39"/>
                <a:gd name="T8" fmla="*/ 27 w 39"/>
                <a:gd name="T9" fmla="*/ 37 h 39"/>
                <a:gd name="T10" fmla="*/ 20 w 39"/>
                <a:gd name="T11" fmla="*/ 39 h 39"/>
                <a:gd name="T12" fmla="*/ 20 w 39"/>
                <a:gd name="T13" fmla="*/ 39 h 39"/>
                <a:gd name="T14" fmla="*/ 12 w 39"/>
                <a:gd name="T15" fmla="*/ 37 h 39"/>
                <a:gd name="T16" fmla="*/ 8 w 39"/>
                <a:gd name="T17" fmla="*/ 34 h 39"/>
                <a:gd name="T18" fmla="*/ 3 w 39"/>
                <a:gd name="T19" fmla="*/ 27 h 39"/>
                <a:gd name="T20" fmla="*/ 0 w 39"/>
                <a:gd name="T21" fmla="*/ 20 h 39"/>
                <a:gd name="T22" fmla="*/ 0 w 39"/>
                <a:gd name="T23" fmla="*/ 20 h 39"/>
                <a:gd name="T24" fmla="*/ 3 w 39"/>
                <a:gd name="T25" fmla="*/ 12 h 39"/>
                <a:gd name="T26" fmla="*/ 8 w 39"/>
                <a:gd name="T27" fmla="*/ 5 h 39"/>
                <a:gd name="T28" fmla="*/ 12 w 39"/>
                <a:gd name="T29" fmla="*/ 3 h 39"/>
                <a:gd name="T30" fmla="*/ 20 w 39"/>
                <a:gd name="T31" fmla="*/ 0 h 39"/>
                <a:gd name="T32" fmla="*/ 20 w 39"/>
                <a:gd name="T33" fmla="*/ 0 h 39"/>
                <a:gd name="T34" fmla="*/ 27 w 39"/>
                <a:gd name="T35" fmla="*/ 3 h 39"/>
                <a:gd name="T36" fmla="*/ 34 w 39"/>
                <a:gd name="T37" fmla="*/ 5 h 39"/>
                <a:gd name="T38" fmla="*/ 39 w 39"/>
                <a:gd name="T39" fmla="*/ 12 h 39"/>
                <a:gd name="T40" fmla="*/ 39 w 39"/>
                <a:gd name="T41" fmla="*/ 20 h 39"/>
                <a:gd name="T42" fmla="*/ 39 w 39"/>
                <a:gd name="T43"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39">
                  <a:moveTo>
                    <a:pt x="39" y="20"/>
                  </a:moveTo>
                  <a:lnTo>
                    <a:pt x="39" y="20"/>
                  </a:lnTo>
                  <a:lnTo>
                    <a:pt x="39" y="27"/>
                  </a:lnTo>
                  <a:lnTo>
                    <a:pt x="34" y="34"/>
                  </a:lnTo>
                  <a:lnTo>
                    <a:pt x="27" y="37"/>
                  </a:lnTo>
                  <a:lnTo>
                    <a:pt x="20" y="39"/>
                  </a:lnTo>
                  <a:lnTo>
                    <a:pt x="20" y="39"/>
                  </a:lnTo>
                  <a:lnTo>
                    <a:pt x="12" y="37"/>
                  </a:lnTo>
                  <a:lnTo>
                    <a:pt x="8" y="34"/>
                  </a:lnTo>
                  <a:lnTo>
                    <a:pt x="3" y="27"/>
                  </a:lnTo>
                  <a:lnTo>
                    <a:pt x="0" y="20"/>
                  </a:lnTo>
                  <a:lnTo>
                    <a:pt x="0" y="20"/>
                  </a:lnTo>
                  <a:lnTo>
                    <a:pt x="3" y="12"/>
                  </a:lnTo>
                  <a:lnTo>
                    <a:pt x="8" y="5"/>
                  </a:lnTo>
                  <a:lnTo>
                    <a:pt x="12" y="3"/>
                  </a:lnTo>
                  <a:lnTo>
                    <a:pt x="20" y="0"/>
                  </a:lnTo>
                  <a:lnTo>
                    <a:pt x="20" y="0"/>
                  </a:lnTo>
                  <a:lnTo>
                    <a:pt x="27" y="3"/>
                  </a:lnTo>
                  <a:lnTo>
                    <a:pt x="34" y="5"/>
                  </a:lnTo>
                  <a:lnTo>
                    <a:pt x="39" y="12"/>
                  </a:lnTo>
                  <a:lnTo>
                    <a:pt x="39" y="20"/>
                  </a:lnTo>
                  <a:lnTo>
                    <a:pt x="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9" name="Rectangle 96"/>
          <p:cNvSpPr>
            <a:spLocks noChangeArrowheads="1"/>
          </p:cNvSpPr>
          <p:nvPr/>
        </p:nvSpPr>
        <p:spPr bwMode="auto">
          <a:xfrm>
            <a:off x="2202263" y="4462906"/>
            <a:ext cx="153350" cy="19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3820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uiExpand="1" build="p"/>
      <p:bldP spid="209" grpId="0" animBg="1"/>
      <p:bldP spid="291" grpId="0"/>
      <p:bldP spid="292" grpId="0"/>
      <p:bldP spid="207" grpId="0"/>
      <p:bldP spid="206" grpId="0" animBg="1"/>
      <p:bldP spid="2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Welfare Effects of a Price Ceiling</a:t>
            </a:r>
            <a:endParaRPr lang="en-US" dirty="0"/>
          </a:p>
        </p:txBody>
      </p:sp>
      <p:sp>
        <p:nvSpPr>
          <p:cNvPr id="3" name="Content Placeholder 2"/>
          <p:cNvSpPr>
            <a:spLocks noGrp="1"/>
          </p:cNvSpPr>
          <p:nvPr>
            <p:ph type="body" sz="quarter" idx="11"/>
          </p:nvPr>
        </p:nvSpPr>
        <p:spPr/>
        <p:txBody>
          <a:bodyPr>
            <a:normAutofit/>
          </a:bodyPr>
          <a:lstStyle/>
          <a:p>
            <a:r>
              <a:rPr lang="en-US" dirty="0" smtClean="0"/>
              <a:t>Are price ceilings worth the decrease in total surplus?</a:t>
            </a:r>
          </a:p>
          <a:p>
            <a:endParaRPr lang="en-US" dirty="0" smtClean="0"/>
          </a:p>
          <a:p>
            <a:r>
              <a:rPr lang="en-US" dirty="0" smtClean="0"/>
              <a:t>Because a price ceiling causes a shortage, goods must be rationed. But how?</a:t>
            </a:r>
          </a:p>
          <a:p>
            <a:pPr lvl="1"/>
            <a:r>
              <a:rPr lang="en-US" sz="1800" dirty="0" smtClean="0"/>
              <a:t>Rationed equally.</a:t>
            </a:r>
          </a:p>
          <a:p>
            <a:pPr lvl="1"/>
            <a:r>
              <a:rPr lang="en-US" sz="1800" dirty="0" smtClean="0"/>
              <a:t>First-come, first-served basis.</a:t>
            </a:r>
          </a:p>
          <a:p>
            <a:pPr lvl="1"/>
            <a:r>
              <a:rPr lang="en-US" sz="1800" dirty="0" smtClean="0"/>
              <a:t>Rationed to those who are given preference </a:t>
            </a:r>
          </a:p>
          <a:p>
            <a:pPr lvl="1"/>
            <a:endParaRPr lang="en-US" sz="1800" dirty="0" smtClean="0"/>
          </a:p>
          <a:p>
            <a:pPr lvl="1"/>
            <a:r>
              <a:rPr lang="en-US" sz="1800" dirty="0" smtClean="0">
                <a:sym typeface="Wingdings" panose="05000000000000000000" pitchFamily="2" charset="2"/>
              </a:rPr>
              <a:t></a:t>
            </a:r>
            <a:r>
              <a:rPr lang="en-US" sz="1800" dirty="0" smtClean="0"/>
              <a:t>Shortages cause people to engage in rent-seeking behavior, such as bribing whoever is in charge of allocating scarce supplies.</a:t>
            </a:r>
            <a:endParaRPr lang="en-US" sz="1800" dirty="0"/>
          </a:p>
        </p:txBody>
      </p:sp>
    </p:spTree>
    <p:extLst>
      <p:ext uri="{BB962C8B-B14F-4D97-AF65-F5344CB8AC3E}">
        <p14:creationId xmlns:p14="http://schemas.microsoft.com/office/powerpoint/2010/main" val="73976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Price Floors</a:t>
            </a:r>
            <a:endParaRPr lang="en-US" dirty="0"/>
          </a:p>
        </p:txBody>
      </p:sp>
      <p:sp>
        <p:nvSpPr>
          <p:cNvPr id="183" name="Content Placeholder 2"/>
          <p:cNvSpPr>
            <a:spLocks noGrp="1"/>
          </p:cNvSpPr>
          <p:nvPr>
            <p:ph type="body" sz="quarter" idx="11"/>
          </p:nvPr>
        </p:nvSpPr>
        <p:spPr/>
        <p:txBody>
          <a:bodyPr/>
          <a:lstStyle/>
          <a:p>
            <a:r>
              <a:rPr lang="en-US" smtClean="0"/>
              <a:t>Suppose the U.S. government imposes a price floor on milk. What effect does this have on the market?</a:t>
            </a:r>
            <a:endParaRPr lang="en-US" dirty="0"/>
          </a:p>
        </p:txBody>
      </p:sp>
      <p:sp>
        <p:nvSpPr>
          <p:cNvPr id="5" name="AutoShape 3"/>
          <p:cNvSpPr>
            <a:spLocks noChangeAspect="1" noChangeArrowheads="1" noTextEdit="1"/>
          </p:cNvSpPr>
          <p:nvPr/>
        </p:nvSpPr>
        <p:spPr bwMode="auto">
          <a:xfrm>
            <a:off x="1143000" y="1822450"/>
            <a:ext cx="6594475"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Line 6"/>
          <p:cNvSpPr>
            <a:spLocks noChangeShapeType="1"/>
          </p:cNvSpPr>
          <p:nvPr/>
        </p:nvSpPr>
        <p:spPr bwMode="auto">
          <a:xfrm>
            <a:off x="1012825" y="2625725"/>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Line 7"/>
          <p:cNvSpPr>
            <a:spLocks noChangeShapeType="1"/>
          </p:cNvSpPr>
          <p:nvPr/>
        </p:nvSpPr>
        <p:spPr bwMode="auto">
          <a:xfrm>
            <a:off x="1012825" y="2900362"/>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Line 8"/>
          <p:cNvSpPr>
            <a:spLocks noChangeShapeType="1"/>
          </p:cNvSpPr>
          <p:nvPr/>
        </p:nvSpPr>
        <p:spPr bwMode="auto">
          <a:xfrm>
            <a:off x="1012825" y="3168650"/>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Line 9"/>
          <p:cNvSpPr>
            <a:spLocks noChangeShapeType="1"/>
          </p:cNvSpPr>
          <p:nvPr/>
        </p:nvSpPr>
        <p:spPr bwMode="auto">
          <a:xfrm>
            <a:off x="1012825" y="3443287"/>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Line 10"/>
          <p:cNvSpPr>
            <a:spLocks noChangeShapeType="1"/>
          </p:cNvSpPr>
          <p:nvPr/>
        </p:nvSpPr>
        <p:spPr bwMode="auto">
          <a:xfrm>
            <a:off x="1012825" y="3713162"/>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Line 11"/>
          <p:cNvSpPr>
            <a:spLocks noChangeShapeType="1"/>
          </p:cNvSpPr>
          <p:nvPr/>
        </p:nvSpPr>
        <p:spPr bwMode="auto">
          <a:xfrm>
            <a:off x="1012825" y="3981450"/>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Line 12"/>
          <p:cNvSpPr>
            <a:spLocks noChangeShapeType="1"/>
          </p:cNvSpPr>
          <p:nvPr/>
        </p:nvSpPr>
        <p:spPr bwMode="auto">
          <a:xfrm>
            <a:off x="1012825" y="4256087"/>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Line 13"/>
          <p:cNvSpPr>
            <a:spLocks noChangeShapeType="1"/>
          </p:cNvSpPr>
          <p:nvPr/>
        </p:nvSpPr>
        <p:spPr bwMode="auto">
          <a:xfrm>
            <a:off x="1012825" y="4525962"/>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Line 14"/>
          <p:cNvSpPr>
            <a:spLocks noChangeShapeType="1"/>
          </p:cNvSpPr>
          <p:nvPr/>
        </p:nvSpPr>
        <p:spPr bwMode="auto">
          <a:xfrm>
            <a:off x="1012825" y="4799012"/>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5"/>
          <p:cNvSpPr>
            <a:spLocks/>
          </p:cNvSpPr>
          <p:nvPr/>
        </p:nvSpPr>
        <p:spPr bwMode="auto">
          <a:xfrm>
            <a:off x="1012825" y="2525712"/>
            <a:ext cx="2667000" cy="2543175"/>
          </a:xfrm>
          <a:custGeom>
            <a:avLst/>
            <a:gdLst>
              <a:gd name="T0" fmla="*/ 1680 w 1680"/>
              <a:gd name="T1" fmla="*/ 1602 h 1602"/>
              <a:gd name="T2" fmla="*/ 0 w 1680"/>
              <a:gd name="T3" fmla="*/ 1602 h 1602"/>
              <a:gd name="T4" fmla="*/ 0 w 1680"/>
              <a:gd name="T5" fmla="*/ 0 h 1602"/>
            </a:gdLst>
            <a:ahLst/>
            <a:cxnLst>
              <a:cxn ang="0">
                <a:pos x="T0" y="T1"/>
              </a:cxn>
              <a:cxn ang="0">
                <a:pos x="T2" y="T3"/>
              </a:cxn>
              <a:cxn ang="0">
                <a:pos x="T4" y="T5"/>
              </a:cxn>
            </a:cxnLst>
            <a:rect l="0" t="0" r="r" b="b"/>
            <a:pathLst>
              <a:path w="1680" h="1602">
                <a:moveTo>
                  <a:pt x="1680" y="1602"/>
                </a:moveTo>
                <a:lnTo>
                  <a:pt x="0" y="1602"/>
                </a:lnTo>
                <a:lnTo>
                  <a:pt x="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16"/>
          <p:cNvSpPr>
            <a:spLocks noChangeShapeType="1"/>
          </p:cNvSpPr>
          <p:nvPr/>
        </p:nvSpPr>
        <p:spPr bwMode="auto">
          <a:xfrm>
            <a:off x="3579813" y="5022850"/>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 name="Line 17"/>
          <p:cNvSpPr>
            <a:spLocks noChangeShapeType="1"/>
          </p:cNvSpPr>
          <p:nvPr/>
        </p:nvSpPr>
        <p:spPr bwMode="auto">
          <a:xfrm>
            <a:off x="3211513" y="5022850"/>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 name="Line 18"/>
          <p:cNvSpPr>
            <a:spLocks noChangeShapeType="1"/>
          </p:cNvSpPr>
          <p:nvPr/>
        </p:nvSpPr>
        <p:spPr bwMode="auto">
          <a:xfrm>
            <a:off x="2846388" y="5022850"/>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 name="Line 19"/>
          <p:cNvSpPr>
            <a:spLocks noChangeShapeType="1"/>
          </p:cNvSpPr>
          <p:nvPr/>
        </p:nvSpPr>
        <p:spPr bwMode="auto">
          <a:xfrm>
            <a:off x="2476500" y="5022850"/>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 name="Line 20"/>
          <p:cNvSpPr>
            <a:spLocks noChangeShapeType="1"/>
          </p:cNvSpPr>
          <p:nvPr/>
        </p:nvSpPr>
        <p:spPr bwMode="auto">
          <a:xfrm>
            <a:off x="2111375" y="5022850"/>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 name="Line 21"/>
          <p:cNvSpPr>
            <a:spLocks noChangeShapeType="1"/>
          </p:cNvSpPr>
          <p:nvPr/>
        </p:nvSpPr>
        <p:spPr bwMode="auto">
          <a:xfrm>
            <a:off x="1746250" y="5022850"/>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 name="Line 22"/>
          <p:cNvSpPr>
            <a:spLocks noChangeShapeType="1"/>
          </p:cNvSpPr>
          <p:nvPr/>
        </p:nvSpPr>
        <p:spPr bwMode="auto">
          <a:xfrm>
            <a:off x="1377950" y="5022850"/>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4" name="Rectangle 23"/>
          <p:cNvSpPr>
            <a:spLocks noChangeArrowheads="1"/>
          </p:cNvSpPr>
          <p:nvPr/>
        </p:nvSpPr>
        <p:spPr bwMode="auto">
          <a:xfrm>
            <a:off x="892175"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609600" y="4711700"/>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27"/>
          <p:cNvSpPr>
            <a:spLocks noChangeArrowheads="1"/>
          </p:cNvSpPr>
          <p:nvPr/>
        </p:nvSpPr>
        <p:spPr bwMode="auto">
          <a:xfrm>
            <a:off x="609600" y="444182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616839" y="4158118"/>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31"/>
          <p:cNvSpPr>
            <a:spLocks noChangeArrowheads="1"/>
          </p:cNvSpPr>
          <p:nvPr/>
        </p:nvSpPr>
        <p:spPr bwMode="auto">
          <a:xfrm>
            <a:off x="631636" y="3898900"/>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609600" y="3614519"/>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35"/>
          <p:cNvSpPr>
            <a:spLocks noChangeArrowheads="1"/>
          </p:cNvSpPr>
          <p:nvPr/>
        </p:nvSpPr>
        <p:spPr bwMode="auto">
          <a:xfrm>
            <a:off x="631636" y="335597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38"/>
          <p:cNvSpPr>
            <a:spLocks noChangeArrowheads="1"/>
          </p:cNvSpPr>
          <p:nvPr/>
        </p:nvSpPr>
        <p:spPr bwMode="auto">
          <a:xfrm>
            <a:off x="627573" y="308292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9"/>
          <p:cNvSpPr>
            <a:spLocks noChangeArrowheads="1"/>
          </p:cNvSpPr>
          <p:nvPr/>
        </p:nvSpPr>
        <p:spPr bwMode="auto">
          <a:xfrm>
            <a:off x="631636" y="281622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42"/>
          <p:cNvSpPr>
            <a:spLocks noChangeArrowheads="1"/>
          </p:cNvSpPr>
          <p:nvPr/>
        </p:nvSpPr>
        <p:spPr bwMode="auto">
          <a:xfrm>
            <a:off x="642748" y="2527756"/>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43"/>
          <p:cNvSpPr>
            <a:spLocks noChangeArrowheads="1"/>
          </p:cNvSpPr>
          <p:nvPr/>
        </p:nvSpPr>
        <p:spPr bwMode="auto">
          <a:xfrm>
            <a:off x="1349375"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44"/>
          <p:cNvSpPr>
            <a:spLocks noChangeArrowheads="1"/>
          </p:cNvSpPr>
          <p:nvPr/>
        </p:nvSpPr>
        <p:spPr bwMode="auto">
          <a:xfrm>
            <a:off x="1630028"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5"/>
          <p:cNvSpPr>
            <a:spLocks noChangeArrowheads="1"/>
          </p:cNvSpPr>
          <p:nvPr/>
        </p:nvSpPr>
        <p:spPr bwMode="auto">
          <a:xfrm>
            <a:off x="1724025"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46"/>
          <p:cNvSpPr>
            <a:spLocks noChangeArrowheads="1"/>
          </p:cNvSpPr>
          <p:nvPr/>
        </p:nvSpPr>
        <p:spPr bwMode="auto">
          <a:xfrm>
            <a:off x="2010883"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47"/>
          <p:cNvSpPr>
            <a:spLocks noChangeArrowheads="1"/>
          </p:cNvSpPr>
          <p:nvPr/>
        </p:nvSpPr>
        <p:spPr bwMode="auto">
          <a:xfrm>
            <a:off x="2108200"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9" name="Rectangle 48"/>
          <p:cNvSpPr>
            <a:spLocks noChangeArrowheads="1"/>
          </p:cNvSpPr>
          <p:nvPr/>
        </p:nvSpPr>
        <p:spPr bwMode="auto">
          <a:xfrm>
            <a:off x="2383318"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0" name="Rectangle 49"/>
          <p:cNvSpPr>
            <a:spLocks noChangeArrowheads="1"/>
          </p:cNvSpPr>
          <p:nvPr/>
        </p:nvSpPr>
        <p:spPr bwMode="auto">
          <a:xfrm>
            <a:off x="2476500"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1" name="Rectangle 50"/>
          <p:cNvSpPr>
            <a:spLocks noChangeArrowheads="1"/>
          </p:cNvSpPr>
          <p:nvPr/>
        </p:nvSpPr>
        <p:spPr bwMode="auto">
          <a:xfrm>
            <a:off x="2754939"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2" name="Rectangle 51"/>
          <p:cNvSpPr>
            <a:spLocks noChangeArrowheads="1"/>
          </p:cNvSpPr>
          <p:nvPr/>
        </p:nvSpPr>
        <p:spPr bwMode="auto">
          <a:xfrm>
            <a:off x="2841625"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3" name="Rectangle 52"/>
          <p:cNvSpPr>
            <a:spLocks noChangeArrowheads="1"/>
          </p:cNvSpPr>
          <p:nvPr/>
        </p:nvSpPr>
        <p:spPr bwMode="auto">
          <a:xfrm>
            <a:off x="3112127"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4" name="Rectangle 53"/>
          <p:cNvSpPr>
            <a:spLocks noChangeArrowheads="1"/>
          </p:cNvSpPr>
          <p:nvPr/>
        </p:nvSpPr>
        <p:spPr bwMode="auto">
          <a:xfrm>
            <a:off x="3211513"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54"/>
          <p:cNvSpPr>
            <a:spLocks noChangeArrowheads="1"/>
          </p:cNvSpPr>
          <p:nvPr/>
        </p:nvSpPr>
        <p:spPr bwMode="auto">
          <a:xfrm>
            <a:off x="3480427"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6" name="Rectangle 55"/>
          <p:cNvSpPr>
            <a:spLocks noChangeArrowheads="1"/>
          </p:cNvSpPr>
          <p:nvPr/>
        </p:nvSpPr>
        <p:spPr bwMode="auto">
          <a:xfrm>
            <a:off x="3576638" y="50847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8" name="Line 57"/>
          <p:cNvSpPr>
            <a:spLocks noChangeShapeType="1"/>
          </p:cNvSpPr>
          <p:nvPr/>
        </p:nvSpPr>
        <p:spPr bwMode="auto">
          <a:xfrm>
            <a:off x="1146175" y="371316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9" name="Line 58"/>
          <p:cNvSpPr>
            <a:spLocks noChangeShapeType="1"/>
          </p:cNvSpPr>
          <p:nvPr/>
        </p:nvSpPr>
        <p:spPr bwMode="auto">
          <a:xfrm>
            <a:off x="1277938" y="371316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0" name="Line 59"/>
          <p:cNvSpPr>
            <a:spLocks noChangeShapeType="1"/>
          </p:cNvSpPr>
          <p:nvPr/>
        </p:nvSpPr>
        <p:spPr bwMode="auto">
          <a:xfrm>
            <a:off x="1411288" y="371316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Line 60"/>
          <p:cNvSpPr>
            <a:spLocks noChangeShapeType="1"/>
          </p:cNvSpPr>
          <p:nvPr/>
        </p:nvSpPr>
        <p:spPr bwMode="auto">
          <a:xfrm>
            <a:off x="1543050" y="3713162"/>
            <a:ext cx="841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Line 61"/>
          <p:cNvSpPr>
            <a:spLocks noChangeShapeType="1"/>
          </p:cNvSpPr>
          <p:nvPr/>
        </p:nvSpPr>
        <p:spPr bwMode="auto">
          <a:xfrm>
            <a:off x="1676400" y="371316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62"/>
          <p:cNvSpPr>
            <a:spLocks noChangeShapeType="1"/>
          </p:cNvSpPr>
          <p:nvPr/>
        </p:nvSpPr>
        <p:spPr bwMode="auto">
          <a:xfrm>
            <a:off x="1809750" y="371316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Line 63"/>
          <p:cNvSpPr>
            <a:spLocks noChangeShapeType="1"/>
          </p:cNvSpPr>
          <p:nvPr/>
        </p:nvSpPr>
        <p:spPr bwMode="auto">
          <a:xfrm>
            <a:off x="1941513" y="371316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Line 64"/>
          <p:cNvSpPr>
            <a:spLocks noChangeShapeType="1"/>
          </p:cNvSpPr>
          <p:nvPr/>
        </p:nvSpPr>
        <p:spPr bwMode="auto">
          <a:xfrm>
            <a:off x="2074863" y="3713162"/>
            <a:ext cx="285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65"/>
          <p:cNvSpPr>
            <a:spLocks noChangeShapeType="1"/>
          </p:cNvSpPr>
          <p:nvPr/>
        </p:nvSpPr>
        <p:spPr bwMode="auto">
          <a:xfrm>
            <a:off x="2111375" y="3716337"/>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66"/>
          <p:cNvSpPr>
            <a:spLocks noChangeShapeType="1"/>
          </p:cNvSpPr>
          <p:nvPr/>
        </p:nvSpPr>
        <p:spPr bwMode="auto">
          <a:xfrm>
            <a:off x="2111375" y="3849687"/>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67"/>
          <p:cNvSpPr>
            <a:spLocks noChangeShapeType="1"/>
          </p:cNvSpPr>
          <p:nvPr/>
        </p:nvSpPr>
        <p:spPr bwMode="auto">
          <a:xfrm>
            <a:off x="2111375" y="3981450"/>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68"/>
          <p:cNvSpPr>
            <a:spLocks noChangeShapeType="1"/>
          </p:cNvSpPr>
          <p:nvPr/>
        </p:nvSpPr>
        <p:spPr bwMode="auto">
          <a:xfrm>
            <a:off x="2111375" y="4114800"/>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69"/>
          <p:cNvSpPr>
            <a:spLocks noChangeShapeType="1"/>
          </p:cNvSpPr>
          <p:nvPr/>
        </p:nvSpPr>
        <p:spPr bwMode="auto">
          <a:xfrm>
            <a:off x="2111375" y="4248150"/>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70"/>
          <p:cNvSpPr>
            <a:spLocks noChangeShapeType="1"/>
          </p:cNvSpPr>
          <p:nvPr/>
        </p:nvSpPr>
        <p:spPr bwMode="auto">
          <a:xfrm>
            <a:off x="2111375" y="4379912"/>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Line 71"/>
          <p:cNvSpPr>
            <a:spLocks noChangeShapeType="1"/>
          </p:cNvSpPr>
          <p:nvPr/>
        </p:nvSpPr>
        <p:spPr bwMode="auto">
          <a:xfrm>
            <a:off x="2111375" y="4513262"/>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Line 72"/>
          <p:cNvSpPr>
            <a:spLocks noChangeShapeType="1"/>
          </p:cNvSpPr>
          <p:nvPr/>
        </p:nvSpPr>
        <p:spPr bwMode="auto">
          <a:xfrm>
            <a:off x="2111375" y="4645025"/>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Line 73"/>
          <p:cNvSpPr>
            <a:spLocks noChangeShapeType="1"/>
          </p:cNvSpPr>
          <p:nvPr/>
        </p:nvSpPr>
        <p:spPr bwMode="auto">
          <a:xfrm>
            <a:off x="2111375" y="4778375"/>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Line 74"/>
          <p:cNvSpPr>
            <a:spLocks noChangeShapeType="1"/>
          </p:cNvSpPr>
          <p:nvPr/>
        </p:nvSpPr>
        <p:spPr bwMode="auto">
          <a:xfrm>
            <a:off x="2111375" y="4911725"/>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75"/>
          <p:cNvSpPr>
            <a:spLocks noChangeArrowheads="1"/>
          </p:cNvSpPr>
          <p:nvPr/>
        </p:nvSpPr>
        <p:spPr bwMode="auto">
          <a:xfrm>
            <a:off x="1106488" y="5302925"/>
            <a:ext cx="28196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milk (billions of gals.)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77" name="Rectangle 76"/>
          <p:cNvSpPr>
            <a:spLocks noChangeArrowheads="1"/>
          </p:cNvSpPr>
          <p:nvPr/>
        </p:nvSpPr>
        <p:spPr bwMode="auto">
          <a:xfrm>
            <a:off x="804863" y="2286000"/>
            <a:ext cx="10643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($/gal.)</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81" name="Rectangle 80"/>
          <p:cNvSpPr>
            <a:spLocks noChangeArrowheads="1"/>
          </p:cNvSpPr>
          <p:nvPr/>
        </p:nvSpPr>
        <p:spPr bwMode="auto">
          <a:xfrm>
            <a:off x="3190875" y="4414837"/>
            <a:ext cx="1698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2" name="Rectangle 81"/>
          <p:cNvSpPr>
            <a:spLocks noChangeArrowheads="1"/>
          </p:cNvSpPr>
          <p:nvPr/>
        </p:nvSpPr>
        <p:spPr bwMode="auto">
          <a:xfrm>
            <a:off x="3173413" y="2808287"/>
            <a:ext cx="161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3" name="Line 82"/>
          <p:cNvSpPr>
            <a:spLocks noChangeShapeType="1"/>
          </p:cNvSpPr>
          <p:nvPr/>
        </p:nvSpPr>
        <p:spPr bwMode="auto">
          <a:xfrm>
            <a:off x="1012826" y="2907506"/>
            <a:ext cx="2124076" cy="1564481"/>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3"/>
          <p:cNvSpPr>
            <a:spLocks noChangeShapeType="1"/>
          </p:cNvSpPr>
          <p:nvPr/>
        </p:nvSpPr>
        <p:spPr bwMode="auto">
          <a:xfrm flipH="1">
            <a:off x="1012825" y="2954336"/>
            <a:ext cx="2124076" cy="1571625"/>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4"/>
          <p:cNvSpPr>
            <a:spLocks/>
          </p:cNvSpPr>
          <p:nvPr/>
        </p:nvSpPr>
        <p:spPr bwMode="auto">
          <a:xfrm>
            <a:off x="2078038" y="3679825"/>
            <a:ext cx="66675" cy="66675"/>
          </a:xfrm>
          <a:custGeom>
            <a:avLst/>
            <a:gdLst>
              <a:gd name="T0" fmla="*/ 42 w 42"/>
              <a:gd name="T1" fmla="*/ 21 h 42"/>
              <a:gd name="T2" fmla="*/ 42 w 42"/>
              <a:gd name="T3" fmla="*/ 21 h 42"/>
              <a:gd name="T4" fmla="*/ 40 w 42"/>
              <a:gd name="T5" fmla="*/ 28 h 42"/>
              <a:gd name="T6" fmla="*/ 37 w 42"/>
              <a:gd name="T7" fmla="*/ 36 h 42"/>
              <a:gd name="T8" fmla="*/ 29 w 42"/>
              <a:gd name="T9" fmla="*/ 39 h 42"/>
              <a:gd name="T10" fmla="*/ 21 w 42"/>
              <a:gd name="T11" fmla="*/ 42 h 42"/>
              <a:gd name="T12" fmla="*/ 21 w 42"/>
              <a:gd name="T13" fmla="*/ 42 h 42"/>
              <a:gd name="T14" fmla="*/ 14 w 42"/>
              <a:gd name="T15" fmla="*/ 39 h 42"/>
              <a:gd name="T16" fmla="*/ 6 w 42"/>
              <a:gd name="T17" fmla="*/ 36 h 42"/>
              <a:gd name="T18" fmla="*/ 3 w 42"/>
              <a:gd name="T19" fmla="*/ 28 h 42"/>
              <a:gd name="T20" fmla="*/ 0 w 42"/>
              <a:gd name="T21" fmla="*/ 21 h 42"/>
              <a:gd name="T22" fmla="*/ 0 w 42"/>
              <a:gd name="T23" fmla="*/ 21 h 42"/>
              <a:gd name="T24" fmla="*/ 3 w 42"/>
              <a:gd name="T25" fmla="*/ 13 h 42"/>
              <a:gd name="T26" fmla="*/ 6 w 42"/>
              <a:gd name="T27" fmla="*/ 5 h 42"/>
              <a:gd name="T28" fmla="*/ 14 w 42"/>
              <a:gd name="T29" fmla="*/ 0 h 42"/>
              <a:gd name="T30" fmla="*/ 21 w 42"/>
              <a:gd name="T31" fmla="*/ 0 h 42"/>
              <a:gd name="T32" fmla="*/ 21 w 42"/>
              <a:gd name="T33" fmla="*/ 0 h 42"/>
              <a:gd name="T34" fmla="*/ 29 w 42"/>
              <a:gd name="T35" fmla="*/ 0 h 42"/>
              <a:gd name="T36" fmla="*/ 37 w 42"/>
              <a:gd name="T37" fmla="*/ 5 h 42"/>
              <a:gd name="T38" fmla="*/ 40 w 42"/>
              <a:gd name="T39" fmla="*/ 13 h 42"/>
              <a:gd name="T40" fmla="*/ 42 w 42"/>
              <a:gd name="T41" fmla="*/ 21 h 42"/>
              <a:gd name="T42" fmla="*/ 42 w 42"/>
              <a:gd name="T4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1"/>
                </a:moveTo>
                <a:lnTo>
                  <a:pt x="42" y="21"/>
                </a:lnTo>
                <a:lnTo>
                  <a:pt x="40" y="28"/>
                </a:lnTo>
                <a:lnTo>
                  <a:pt x="37" y="36"/>
                </a:lnTo>
                <a:lnTo>
                  <a:pt x="29" y="39"/>
                </a:lnTo>
                <a:lnTo>
                  <a:pt x="21" y="42"/>
                </a:lnTo>
                <a:lnTo>
                  <a:pt x="21" y="42"/>
                </a:lnTo>
                <a:lnTo>
                  <a:pt x="14" y="39"/>
                </a:lnTo>
                <a:lnTo>
                  <a:pt x="6" y="36"/>
                </a:lnTo>
                <a:lnTo>
                  <a:pt x="3" y="28"/>
                </a:lnTo>
                <a:lnTo>
                  <a:pt x="0" y="21"/>
                </a:lnTo>
                <a:lnTo>
                  <a:pt x="0" y="21"/>
                </a:lnTo>
                <a:lnTo>
                  <a:pt x="3" y="13"/>
                </a:lnTo>
                <a:lnTo>
                  <a:pt x="6" y="5"/>
                </a:lnTo>
                <a:lnTo>
                  <a:pt x="14" y="0"/>
                </a:lnTo>
                <a:lnTo>
                  <a:pt x="21" y="0"/>
                </a:lnTo>
                <a:lnTo>
                  <a:pt x="21" y="0"/>
                </a:lnTo>
                <a:lnTo>
                  <a:pt x="29" y="0"/>
                </a:lnTo>
                <a:lnTo>
                  <a:pt x="37" y="5"/>
                </a:lnTo>
                <a:lnTo>
                  <a:pt x="40" y="13"/>
                </a:lnTo>
                <a:lnTo>
                  <a:pt x="42" y="21"/>
                </a:lnTo>
                <a:lnTo>
                  <a:pt x="4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6"/>
          <p:cNvSpPr>
            <a:spLocks noChangeShapeType="1"/>
          </p:cNvSpPr>
          <p:nvPr/>
        </p:nvSpPr>
        <p:spPr bwMode="auto">
          <a:xfrm>
            <a:off x="4896811" y="2584231"/>
            <a:ext cx="412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88" name="Line 87"/>
          <p:cNvSpPr>
            <a:spLocks noChangeShapeType="1"/>
          </p:cNvSpPr>
          <p:nvPr/>
        </p:nvSpPr>
        <p:spPr bwMode="auto">
          <a:xfrm>
            <a:off x="4896811" y="2858868"/>
            <a:ext cx="412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89" name="Line 88"/>
          <p:cNvSpPr>
            <a:spLocks noChangeShapeType="1"/>
          </p:cNvSpPr>
          <p:nvPr/>
        </p:nvSpPr>
        <p:spPr bwMode="auto">
          <a:xfrm>
            <a:off x="4896811" y="3127156"/>
            <a:ext cx="412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0" name="Line 89"/>
          <p:cNvSpPr>
            <a:spLocks noChangeShapeType="1"/>
          </p:cNvSpPr>
          <p:nvPr/>
        </p:nvSpPr>
        <p:spPr bwMode="auto">
          <a:xfrm>
            <a:off x="4896811" y="3401793"/>
            <a:ext cx="412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1" name="Line 90"/>
          <p:cNvSpPr>
            <a:spLocks noChangeShapeType="1"/>
          </p:cNvSpPr>
          <p:nvPr/>
        </p:nvSpPr>
        <p:spPr bwMode="auto">
          <a:xfrm>
            <a:off x="4896811" y="3671668"/>
            <a:ext cx="412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2" name="Line 91"/>
          <p:cNvSpPr>
            <a:spLocks noChangeShapeType="1"/>
          </p:cNvSpPr>
          <p:nvPr/>
        </p:nvSpPr>
        <p:spPr bwMode="auto">
          <a:xfrm>
            <a:off x="4896811" y="3939956"/>
            <a:ext cx="412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3" name="Line 92"/>
          <p:cNvSpPr>
            <a:spLocks noChangeShapeType="1"/>
          </p:cNvSpPr>
          <p:nvPr/>
        </p:nvSpPr>
        <p:spPr bwMode="auto">
          <a:xfrm>
            <a:off x="4896811" y="4214593"/>
            <a:ext cx="412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4" name="Line 93"/>
          <p:cNvSpPr>
            <a:spLocks noChangeShapeType="1"/>
          </p:cNvSpPr>
          <p:nvPr/>
        </p:nvSpPr>
        <p:spPr bwMode="auto">
          <a:xfrm>
            <a:off x="4896811" y="4484468"/>
            <a:ext cx="412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5" name="Line 94"/>
          <p:cNvSpPr>
            <a:spLocks noChangeShapeType="1"/>
          </p:cNvSpPr>
          <p:nvPr/>
        </p:nvSpPr>
        <p:spPr bwMode="auto">
          <a:xfrm>
            <a:off x="4896811" y="4757518"/>
            <a:ext cx="412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6" name="Freeform 95"/>
          <p:cNvSpPr>
            <a:spLocks/>
          </p:cNvSpPr>
          <p:nvPr/>
        </p:nvSpPr>
        <p:spPr bwMode="auto">
          <a:xfrm>
            <a:off x="4896811" y="2484218"/>
            <a:ext cx="2662238" cy="2543175"/>
          </a:xfrm>
          <a:custGeom>
            <a:avLst/>
            <a:gdLst>
              <a:gd name="T0" fmla="*/ 1677 w 1677"/>
              <a:gd name="T1" fmla="*/ 1602 h 1602"/>
              <a:gd name="T2" fmla="*/ 0 w 1677"/>
              <a:gd name="T3" fmla="*/ 1602 h 1602"/>
              <a:gd name="T4" fmla="*/ 0 w 1677"/>
              <a:gd name="T5" fmla="*/ 0 h 1602"/>
            </a:gdLst>
            <a:ahLst/>
            <a:cxnLst>
              <a:cxn ang="0">
                <a:pos x="T0" y="T1"/>
              </a:cxn>
              <a:cxn ang="0">
                <a:pos x="T2" y="T3"/>
              </a:cxn>
              <a:cxn ang="0">
                <a:pos x="T4" y="T5"/>
              </a:cxn>
            </a:cxnLst>
            <a:rect l="0" t="0" r="r" b="b"/>
            <a:pathLst>
              <a:path w="1677" h="1602">
                <a:moveTo>
                  <a:pt x="1677" y="1602"/>
                </a:moveTo>
                <a:lnTo>
                  <a:pt x="0" y="1602"/>
                </a:lnTo>
                <a:lnTo>
                  <a:pt x="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96"/>
          <p:cNvSpPr>
            <a:spLocks noChangeShapeType="1"/>
          </p:cNvSpPr>
          <p:nvPr/>
        </p:nvSpPr>
        <p:spPr bwMode="auto">
          <a:xfrm>
            <a:off x="7460624" y="4981356"/>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8" name="Line 97"/>
          <p:cNvSpPr>
            <a:spLocks noChangeShapeType="1"/>
          </p:cNvSpPr>
          <p:nvPr/>
        </p:nvSpPr>
        <p:spPr bwMode="auto">
          <a:xfrm>
            <a:off x="7095499" y="4981356"/>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9" name="Line 98"/>
          <p:cNvSpPr>
            <a:spLocks noChangeShapeType="1"/>
          </p:cNvSpPr>
          <p:nvPr/>
        </p:nvSpPr>
        <p:spPr bwMode="auto">
          <a:xfrm>
            <a:off x="6725611" y="4981356"/>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0" name="Line 99"/>
          <p:cNvSpPr>
            <a:spLocks noChangeShapeType="1"/>
          </p:cNvSpPr>
          <p:nvPr/>
        </p:nvSpPr>
        <p:spPr bwMode="auto">
          <a:xfrm>
            <a:off x="6360486" y="4981356"/>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1" name="Line 100"/>
          <p:cNvSpPr>
            <a:spLocks noChangeShapeType="1"/>
          </p:cNvSpPr>
          <p:nvPr/>
        </p:nvSpPr>
        <p:spPr bwMode="auto">
          <a:xfrm>
            <a:off x="5995361" y="4981356"/>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2" name="Line 101"/>
          <p:cNvSpPr>
            <a:spLocks noChangeShapeType="1"/>
          </p:cNvSpPr>
          <p:nvPr/>
        </p:nvSpPr>
        <p:spPr bwMode="auto">
          <a:xfrm>
            <a:off x="5627061" y="4981356"/>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3" name="Line 102"/>
          <p:cNvSpPr>
            <a:spLocks noChangeShapeType="1"/>
          </p:cNvSpPr>
          <p:nvPr/>
        </p:nvSpPr>
        <p:spPr bwMode="auto">
          <a:xfrm>
            <a:off x="5261936" y="4981356"/>
            <a:ext cx="0" cy="460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4" name="Rectangle 103"/>
          <p:cNvSpPr>
            <a:spLocks noChangeArrowheads="1"/>
          </p:cNvSpPr>
          <p:nvPr/>
        </p:nvSpPr>
        <p:spPr bwMode="auto">
          <a:xfrm>
            <a:off x="4776161"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4" name="Rectangle 123"/>
          <p:cNvSpPr>
            <a:spLocks noChangeArrowheads="1"/>
          </p:cNvSpPr>
          <p:nvPr/>
        </p:nvSpPr>
        <p:spPr bwMode="auto">
          <a:xfrm>
            <a:off x="5228599"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5" name="Rectangle 124"/>
          <p:cNvSpPr>
            <a:spLocks noChangeArrowheads="1"/>
          </p:cNvSpPr>
          <p:nvPr/>
        </p:nvSpPr>
        <p:spPr bwMode="auto">
          <a:xfrm>
            <a:off x="5518631"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6" name="Rectangle 125"/>
          <p:cNvSpPr>
            <a:spLocks noChangeArrowheads="1"/>
          </p:cNvSpPr>
          <p:nvPr/>
        </p:nvSpPr>
        <p:spPr bwMode="auto">
          <a:xfrm>
            <a:off x="5627061"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7" name="Rectangle 126"/>
          <p:cNvSpPr>
            <a:spLocks noChangeArrowheads="1"/>
          </p:cNvSpPr>
          <p:nvPr/>
        </p:nvSpPr>
        <p:spPr bwMode="auto">
          <a:xfrm>
            <a:off x="5900738"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8" name="Rectangle 127"/>
          <p:cNvSpPr>
            <a:spLocks noChangeArrowheads="1"/>
          </p:cNvSpPr>
          <p:nvPr/>
        </p:nvSpPr>
        <p:spPr bwMode="auto">
          <a:xfrm>
            <a:off x="5992186"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9" name="Rectangle 128"/>
          <p:cNvSpPr>
            <a:spLocks noChangeArrowheads="1"/>
          </p:cNvSpPr>
          <p:nvPr/>
        </p:nvSpPr>
        <p:spPr bwMode="auto">
          <a:xfrm>
            <a:off x="6243325"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0" name="Rectangle 129"/>
          <p:cNvSpPr>
            <a:spLocks noChangeArrowheads="1"/>
          </p:cNvSpPr>
          <p:nvPr/>
        </p:nvSpPr>
        <p:spPr bwMode="auto">
          <a:xfrm>
            <a:off x="6357311"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1" name="Rectangle 130"/>
          <p:cNvSpPr>
            <a:spLocks noChangeArrowheads="1"/>
          </p:cNvSpPr>
          <p:nvPr/>
        </p:nvSpPr>
        <p:spPr bwMode="auto">
          <a:xfrm>
            <a:off x="6642581"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2" name="Rectangle 131"/>
          <p:cNvSpPr>
            <a:spLocks noChangeArrowheads="1"/>
          </p:cNvSpPr>
          <p:nvPr/>
        </p:nvSpPr>
        <p:spPr bwMode="auto">
          <a:xfrm>
            <a:off x="6725611"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3" name="Rectangle 132"/>
          <p:cNvSpPr>
            <a:spLocks noChangeArrowheads="1"/>
          </p:cNvSpPr>
          <p:nvPr/>
        </p:nvSpPr>
        <p:spPr bwMode="auto">
          <a:xfrm>
            <a:off x="6996113"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4" name="Rectangle 133"/>
          <p:cNvSpPr>
            <a:spLocks noChangeArrowheads="1"/>
          </p:cNvSpPr>
          <p:nvPr/>
        </p:nvSpPr>
        <p:spPr bwMode="auto">
          <a:xfrm>
            <a:off x="7090736"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5" name="Rectangle 134"/>
          <p:cNvSpPr>
            <a:spLocks noChangeArrowheads="1"/>
          </p:cNvSpPr>
          <p:nvPr/>
        </p:nvSpPr>
        <p:spPr bwMode="auto">
          <a:xfrm>
            <a:off x="7361238"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6" name="Rectangle 135"/>
          <p:cNvSpPr>
            <a:spLocks noChangeArrowheads="1"/>
          </p:cNvSpPr>
          <p:nvPr/>
        </p:nvSpPr>
        <p:spPr bwMode="auto">
          <a:xfrm>
            <a:off x="7460624" y="504326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50" name="Line 149"/>
          <p:cNvSpPr>
            <a:spLocks noChangeShapeType="1"/>
          </p:cNvSpPr>
          <p:nvPr/>
        </p:nvSpPr>
        <p:spPr bwMode="auto">
          <a:xfrm>
            <a:off x="5627061" y="4994056"/>
            <a:ext cx="0" cy="79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63" name="Line 162"/>
          <p:cNvSpPr>
            <a:spLocks noChangeShapeType="1"/>
          </p:cNvSpPr>
          <p:nvPr/>
        </p:nvSpPr>
        <p:spPr bwMode="auto">
          <a:xfrm>
            <a:off x="6360486" y="4994056"/>
            <a:ext cx="0" cy="79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64" name="Rectangle 163"/>
          <p:cNvSpPr>
            <a:spLocks noChangeArrowheads="1"/>
          </p:cNvSpPr>
          <p:nvPr/>
        </p:nvSpPr>
        <p:spPr bwMode="auto">
          <a:xfrm>
            <a:off x="5104130" y="5270956"/>
            <a:ext cx="28196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milk (billions of gals.)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65" name="Rectangle 164"/>
          <p:cNvSpPr>
            <a:spLocks noChangeArrowheads="1"/>
          </p:cNvSpPr>
          <p:nvPr/>
        </p:nvSpPr>
        <p:spPr bwMode="auto">
          <a:xfrm>
            <a:off x="4688849" y="2244506"/>
            <a:ext cx="10643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($/gal.)</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70" name="Rectangle 169"/>
          <p:cNvSpPr>
            <a:spLocks noChangeArrowheads="1"/>
          </p:cNvSpPr>
          <p:nvPr/>
        </p:nvSpPr>
        <p:spPr bwMode="auto">
          <a:xfrm>
            <a:off x="7074861" y="4373343"/>
            <a:ext cx="1698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1" name="Rectangle 170"/>
          <p:cNvSpPr>
            <a:spLocks noChangeArrowheads="1"/>
          </p:cNvSpPr>
          <p:nvPr/>
        </p:nvSpPr>
        <p:spPr bwMode="auto">
          <a:xfrm>
            <a:off x="7054224" y="2766793"/>
            <a:ext cx="161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2" name="Rectangle 171"/>
          <p:cNvSpPr>
            <a:spLocks noChangeArrowheads="1"/>
          </p:cNvSpPr>
          <p:nvPr/>
        </p:nvSpPr>
        <p:spPr bwMode="auto">
          <a:xfrm>
            <a:off x="5593724" y="3098581"/>
            <a:ext cx="10493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Excess supply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3" name="Rectangle 172"/>
          <p:cNvSpPr>
            <a:spLocks noChangeArrowheads="1"/>
          </p:cNvSpPr>
          <p:nvPr/>
        </p:nvSpPr>
        <p:spPr bwMode="auto">
          <a:xfrm>
            <a:off x="7501899" y="3311306"/>
            <a:ext cx="7667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Price floor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5" name="Line 174"/>
          <p:cNvSpPr>
            <a:spLocks noChangeShapeType="1"/>
          </p:cNvSpPr>
          <p:nvPr/>
        </p:nvSpPr>
        <p:spPr bwMode="auto">
          <a:xfrm flipH="1">
            <a:off x="4917448" y="2912842"/>
            <a:ext cx="2103438" cy="1571625"/>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Line 173"/>
          <p:cNvSpPr>
            <a:spLocks noChangeShapeType="1"/>
          </p:cNvSpPr>
          <p:nvPr/>
        </p:nvSpPr>
        <p:spPr bwMode="auto">
          <a:xfrm>
            <a:off x="4896811" y="2858868"/>
            <a:ext cx="2124075" cy="1571625"/>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78" name="Group 77"/>
          <p:cNvGrpSpPr/>
          <p:nvPr/>
        </p:nvGrpSpPr>
        <p:grpSpPr>
          <a:xfrm>
            <a:off x="5593724" y="3368456"/>
            <a:ext cx="800100" cy="1576388"/>
            <a:chOff x="5593724" y="3368456"/>
            <a:chExt cx="800100" cy="1576388"/>
          </a:xfrm>
        </p:grpSpPr>
        <p:sp>
          <p:nvSpPr>
            <p:cNvPr id="138" name="Line 137"/>
            <p:cNvSpPr>
              <a:spLocks noChangeShapeType="1"/>
            </p:cNvSpPr>
            <p:nvPr/>
          </p:nvSpPr>
          <p:spPr bwMode="auto">
            <a:xfrm>
              <a:off x="5627061" y="3401793"/>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Line 138"/>
            <p:cNvSpPr>
              <a:spLocks noChangeShapeType="1"/>
            </p:cNvSpPr>
            <p:nvPr/>
          </p:nvSpPr>
          <p:spPr bwMode="auto">
            <a:xfrm>
              <a:off x="5627061" y="3533556"/>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139"/>
            <p:cNvSpPr>
              <a:spLocks noChangeShapeType="1"/>
            </p:cNvSpPr>
            <p:nvPr/>
          </p:nvSpPr>
          <p:spPr bwMode="auto">
            <a:xfrm>
              <a:off x="5627061" y="3666906"/>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140"/>
            <p:cNvSpPr>
              <a:spLocks noChangeShapeType="1"/>
            </p:cNvSpPr>
            <p:nvPr/>
          </p:nvSpPr>
          <p:spPr bwMode="auto">
            <a:xfrm>
              <a:off x="5627061" y="3800256"/>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141"/>
            <p:cNvSpPr>
              <a:spLocks noChangeShapeType="1"/>
            </p:cNvSpPr>
            <p:nvPr/>
          </p:nvSpPr>
          <p:spPr bwMode="auto">
            <a:xfrm>
              <a:off x="5627061" y="3932018"/>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142"/>
            <p:cNvSpPr>
              <a:spLocks noChangeShapeType="1"/>
            </p:cNvSpPr>
            <p:nvPr/>
          </p:nvSpPr>
          <p:spPr bwMode="auto">
            <a:xfrm>
              <a:off x="5627061" y="4065368"/>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143"/>
            <p:cNvSpPr>
              <a:spLocks noChangeShapeType="1"/>
            </p:cNvSpPr>
            <p:nvPr/>
          </p:nvSpPr>
          <p:spPr bwMode="auto">
            <a:xfrm>
              <a:off x="5627061" y="4197131"/>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144"/>
            <p:cNvSpPr>
              <a:spLocks noChangeShapeType="1"/>
            </p:cNvSpPr>
            <p:nvPr/>
          </p:nvSpPr>
          <p:spPr bwMode="auto">
            <a:xfrm>
              <a:off x="5627061" y="4330481"/>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6" name="Line 145"/>
            <p:cNvSpPr>
              <a:spLocks noChangeShapeType="1"/>
            </p:cNvSpPr>
            <p:nvPr/>
          </p:nvSpPr>
          <p:spPr bwMode="auto">
            <a:xfrm>
              <a:off x="5627061" y="4463831"/>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7" name="Line 146"/>
            <p:cNvSpPr>
              <a:spLocks noChangeShapeType="1"/>
            </p:cNvSpPr>
            <p:nvPr/>
          </p:nvSpPr>
          <p:spPr bwMode="auto">
            <a:xfrm>
              <a:off x="5627061" y="4595593"/>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8" name="Line 147"/>
            <p:cNvSpPr>
              <a:spLocks noChangeShapeType="1"/>
            </p:cNvSpPr>
            <p:nvPr/>
          </p:nvSpPr>
          <p:spPr bwMode="auto">
            <a:xfrm>
              <a:off x="5627061" y="4728943"/>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9" name="Line 148"/>
            <p:cNvSpPr>
              <a:spLocks noChangeShapeType="1"/>
            </p:cNvSpPr>
            <p:nvPr/>
          </p:nvSpPr>
          <p:spPr bwMode="auto">
            <a:xfrm>
              <a:off x="5627061" y="4860706"/>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51" name="Line 150"/>
            <p:cNvSpPr>
              <a:spLocks noChangeShapeType="1"/>
            </p:cNvSpPr>
            <p:nvPr/>
          </p:nvSpPr>
          <p:spPr bwMode="auto">
            <a:xfrm>
              <a:off x="6360486" y="3401793"/>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2" name="Line 151"/>
            <p:cNvSpPr>
              <a:spLocks noChangeShapeType="1"/>
            </p:cNvSpPr>
            <p:nvPr/>
          </p:nvSpPr>
          <p:spPr bwMode="auto">
            <a:xfrm>
              <a:off x="6360486" y="3533556"/>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3" name="Line 152"/>
            <p:cNvSpPr>
              <a:spLocks noChangeShapeType="1"/>
            </p:cNvSpPr>
            <p:nvPr/>
          </p:nvSpPr>
          <p:spPr bwMode="auto">
            <a:xfrm>
              <a:off x="6360486" y="3666906"/>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Line 153"/>
            <p:cNvSpPr>
              <a:spLocks noChangeShapeType="1"/>
            </p:cNvSpPr>
            <p:nvPr/>
          </p:nvSpPr>
          <p:spPr bwMode="auto">
            <a:xfrm>
              <a:off x="6360486" y="3800256"/>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Line 154"/>
            <p:cNvSpPr>
              <a:spLocks noChangeShapeType="1"/>
            </p:cNvSpPr>
            <p:nvPr/>
          </p:nvSpPr>
          <p:spPr bwMode="auto">
            <a:xfrm>
              <a:off x="6360486" y="3932018"/>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Line 155"/>
            <p:cNvSpPr>
              <a:spLocks noChangeShapeType="1"/>
            </p:cNvSpPr>
            <p:nvPr/>
          </p:nvSpPr>
          <p:spPr bwMode="auto">
            <a:xfrm>
              <a:off x="6360486" y="4065368"/>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Line 156"/>
            <p:cNvSpPr>
              <a:spLocks noChangeShapeType="1"/>
            </p:cNvSpPr>
            <p:nvPr/>
          </p:nvSpPr>
          <p:spPr bwMode="auto">
            <a:xfrm>
              <a:off x="6360486" y="4197131"/>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Line 157"/>
            <p:cNvSpPr>
              <a:spLocks noChangeShapeType="1"/>
            </p:cNvSpPr>
            <p:nvPr/>
          </p:nvSpPr>
          <p:spPr bwMode="auto">
            <a:xfrm>
              <a:off x="6360486" y="4330481"/>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Line 158"/>
            <p:cNvSpPr>
              <a:spLocks noChangeShapeType="1"/>
            </p:cNvSpPr>
            <p:nvPr/>
          </p:nvSpPr>
          <p:spPr bwMode="auto">
            <a:xfrm>
              <a:off x="6360486" y="4463831"/>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Line 159"/>
            <p:cNvSpPr>
              <a:spLocks noChangeShapeType="1"/>
            </p:cNvSpPr>
            <p:nvPr/>
          </p:nvSpPr>
          <p:spPr bwMode="auto">
            <a:xfrm>
              <a:off x="6360486" y="4595593"/>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Line 160"/>
            <p:cNvSpPr>
              <a:spLocks noChangeShapeType="1"/>
            </p:cNvSpPr>
            <p:nvPr/>
          </p:nvSpPr>
          <p:spPr bwMode="auto">
            <a:xfrm>
              <a:off x="6360486" y="4728943"/>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Line 161"/>
            <p:cNvSpPr>
              <a:spLocks noChangeShapeType="1"/>
            </p:cNvSpPr>
            <p:nvPr/>
          </p:nvSpPr>
          <p:spPr bwMode="auto">
            <a:xfrm>
              <a:off x="6360486" y="4860706"/>
              <a:ext cx="0" cy="84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76" name="Freeform 175"/>
            <p:cNvSpPr>
              <a:spLocks/>
            </p:cNvSpPr>
            <p:nvPr/>
          </p:nvSpPr>
          <p:spPr bwMode="auto">
            <a:xfrm>
              <a:off x="5593724" y="3368456"/>
              <a:ext cx="66675" cy="66675"/>
            </a:xfrm>
            <a:custGeom>
              <a:avLst/>
              <a:gdLst>
                <a:gd name="T0" fmla="*/ 42 w 42"/>
                <a:gd name="T1" fmla="*/ 21 h 42"/>
                <a:gd name="T2" fmla="*/ 42 w 42"/>
                <a:gd name="T3" fmla="*/ 21 h 42"/>
                <a:gd name="T4" fmla="*/ 42 w 42"/>
                <a:gd name="T5" fmla="*/ 29 h 42"/>
                <a:gd name="T6" fmla="*/ 36 w 42"/>
                <a:gd name="T7" fmla="*/ 34 h 42"/>
                <a:gd name="T8" fmla="*/ 29 w 42"/>
                <a:gd name="T9" fmla="*/ 39 h 42"/>
                <a:gd name="T10" fmla="*/ 21 w 42"/>
                <a:gd name="T11" fmla="*/ 42 h 42"/>
                <a:gd name="T12" fmla="*/ 21 w 42"/>
                <a:gd name="T13" fmla="*/ 42 h 42"/>
                <a:gd name="T14" fmla="*/ 13 w 42"/>
                <a:gd name="T15" fmla="*/ 39 h 42"/>
                <a:gd name="T16" fmla="*/ 8 w 42"/>
                <a:gd name="T17" fmla="*/ 34 h 42"/>
                <a:gd name="T18" fmla="*/ 3 w 42"/>
                <a:gd name="T19" fmla="*/ 29 h 42"/>
                <a:gd name="T20" fmla="*/ 0 w 42"/>
                <a:gd name="T21" fmla="*/ 21 h 42"/>
                <a:gd name="T22" fmla="*/ 0 w 42"/>
                <a:gd name="T23" fmla="*/ 21 h 42"/>
                <a:gd name="T24" fmla="*/ 3 w 42"/>
                <a:gd name="T25" fmla="*/ 10 h 42"/>
                <a:gd name="T26" fmla="*/ 8 w 42"/>
                <a:gd name="T27" fmla="*/ 5 h 42"/>
                <a:gd name="T28" fmla="*/ 13 w 42"/>
                <a:gd name="T29" fmla="*/ 0 h 42"/>
                <a:gd name="T30" fmla="*/ 21 w 42"/>
                <a:gd name="T31" fmla="*/ 0 h 42"/>
                <a:gd name="T32" fmla="*/ 21 w 42"/>
                <a:gd name="T33" fmla="*/ 0 h 42"/>
                <a:gd name="T34" fmla="*/ 29 w 42"/>
                <a:gd name="T35" fmla="*/ 0 h 42"/>
                <a:gd name="T36" fmla="*/ 36 w 42"/>
                <a:gd name="T37" fmla="*/ 5 h 42"/>
                <a:gd name="T38" fmla="*/ 42 w 42"/>
                <a:gd name="T39" fmla="*/ 10 h 42"/>
                <a:gd name="T40" fmla="*/ 42 w 42"/>
                <a:gd name="T41" fmla="*/ 21 h 42"/>
                <a:gd name="T42" fmla="*/ 42 w 42"/>
                <a:gd name="T4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1"/>
                  </a:moveTo>
                  <a:lnTo>
                    <a:pt x="42" y="21"/>
                  </a:lnTo>
                  <a:lnTo>
                    <a:pt x="42" y="29"/>
                  </a:lnTo>
                  <a:lnTo>
                    <a:pt x="36" y="34"/>
                  </a:lnTo>
                  <a:lnTo>
                    <a:pt x="29" y="39"/>
                  </a:lnTo>
                  <a:lnTo>
                    <a:pt x="21" y="42"/>
                  </a:lnTo>
                  <a:lnTo>
                    <a:pt x="21" y="42"/>
                  </a:lnTo>
                  <a:lnTo>
                    <a:pt x="13" y="39"/>
                  </a:lnTo>
                  <a:lnTo>
                    <a:pt x="8" y="34"/>
                  </a:lnTo>
                  <a:lnTo>
                    <a:pt x="3" y="29"/>
                  </a:lnTo>
                  <a:lnTo>
                    <a:pt x="0" y="21"/>
                  </a:lnTo>
                  <a:lnTo>
                    <a:pt x="0" y="21"/>
                  </a:lnTo>
                  <a:lnTo>
                    <a:pt x="3" y="10"/>
                  </a:lnTo>
                  <a:lnTo>
                    <a:pt x="8" y="5"/>
                  </a:lnTo>
                  <a:lnTo>
                    <a:pt x="13" y="0"/>
                  </a:lnTo>
                  <a:lnTo>
                    <a:pt x="21" y="0"/>
                  </a:lnTo>
                  <a:lnTo>
                    <a:pt x="21" y="0"/>
                  </a:lnTo>
                  <a:lnTo>
                    <a:pt x="29" y="0"/>
                  </a:lnTo>
                  <a:lnTo>
                    <a:pt x="36" y="5"/>
                  </a:lnTo>
                  <a:lnTo>
                    <a:pt x="42" y="10"/>
                  </a:lnTo>
                  <a:lnTo>
                    <a:pt x="42" y="21"/>
                  </a:lnTo>
                  <a:lnTo>
                    <a:pt x="4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p:nvSpPr>
          <p:spPr bwMode="auto">
            <a:xfrm>
              <a:off x="6327149" y="3368456"/>
              <a:ext cx="66675" cy="66675"/>
            </a:xfrm>
            <a:custGeom>
              <a:avLst/>
              <a:gdLst>
                <a:gd name="T0" fmla="*/ 42 w 42"/>
                <a:gd name="T1" fmla="*/ 21 h 42"/>
                <a:gd name="T2" fmla="*/ 42 w 42"/>
                <a:gd name="T3" fmla="*/ 21 h 42"/>
                <a:gd name="T4" fmla="*/ 40 w 42"/>
                <a:gd name="T5" fmla="*/ 29 h 42"/>
                <a:gd name="T6" fmla="*/ 34 w 42"/>
                <a:gd name="T7" fmla="*/ 34 h 42"/>
                <a:gd name="T8" fmla="*/ 29 w 42"/>
                <a:gd name="T9" fmla="*/ 39 h 42"/>
                <a:gd name="T10" fmla="*/ 21 w 42"/>
                <a:gd name="T11" fmla="*/ 42 h 42"/>
                <a:gd name="T12" fmla="*/ 21 w 42"/>
                <a:gd name="T13" fmla="*/ 42 h 42"/>
                <a:gd name="T14" fmla="*/ 13 w 42"/>
                <a:gd name="T15" fmla="*/ 39 h 42"/>
                <a:gd name="T16" fmla="*/ 6 w 42"/>
                <a:gd name="T17" fmla="*/ 34 h 42"/>
                <a:gd name="T18" fmla="*/ 0 w 42"/>
                <a:gd name="T19" fmla="*/ 29 h 42"/>
                <a:gd name="T20" fmla="*/ 0 w 42"/>
                <a:gd name="T21" fmla="*/ 21 h 42"/>
                <a:gd name="T22" fmla="*/ 0 w 42"/>
                <a:gd name="T23" fmla="*/ 21 h 42"/>
                <a:gd name="T24" fmla="*/ 0 w 42"/>
                <a:gd name="T25" fmla="*/ 10 h 42"/>
                <a:gd name="T26" fmla="*/ 6 w 42"/>
                <a:gd name="T27" fmla="*/ 5 h 42"/>
                <a:gd name="T28" fmla="*/ 13 w 42"/>
                <a:gd name="T29" fmla="*/ 0 h 42"/>
                <a:gd name="T30" fmla="*/ 21 w 42"/>
                <a:gd name="T31" fmla="*/ 0 h 42"/>
                <a:gd name="T32" fmla="*/ 21 w 42"/>
                <a:gd name="T33" fmla="*/ 0 h 42"/>
                <a:gd name="T34" fmla="*/ 29 w 42"/>
                <a:gd name="T35" fmla="*/ 0 h 42"/>
                <a:gd name="T36" fmla="*/ 34 w 42"/>
                <a:gd name="T37" fmla="*/ 5 h 42"/>
                <a:gd name="T38" fmla="*/ 40 w 42"/>
                <a:gd name="T39" fmla="*/ 10 h 42"/>
                <a:gd name="T40" fmla="*/ 42 w 42"/>
                <a:gd name="T41" fmla="*/ 21 h 42"/>
                <a:gd name="T42" fmla="*/ 42 w 42"/>
                <a:gd name="T4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1"/>
                  </a:moveTo>
                  <a:lnTo>
                    <a:pt x="42" y="21"/>
                  </a:lnTo>
                  <a:lnTo>
                    <a:pt x="40" y="29"/>
                  </a:lnTo>
                  <a:lnTo>
                    <a:pt x="34" y="34"/>
                  </a:lnTo>
                  <a:lnTo>
                    <a:pt x="29" y="39"/>
                  </a:lnTo>
                  <a:lnTo>
                    <a:pt x="21" y="42"/>
                  </a:lnTo>
                  <a:lnTo>
                    <a:pt x="21" y="42"/>
                  </a:lnTo>
                  <a:lnTo>
                    <a:pt x="13" y="39"/>
                  </a:lnTo>
                  <a:lnTo>
                    <a:pt x="6" y="34"/>
                  </a:lnTo>
                  <a:lnTo>
                    <a:pt x="0" y="29"/>
                  </a:lnTo>
                  <a:lnTo>
                    <a:pt x="0" y="21"/>
                  </a:lnTo>
                  <a:lnTo>
                    <a:pt x="0" y="21"/>
                  </a:lnTo>
                  <a:lnTo>
                    <a:pt x="0" y="10"/>
                  </a:lnTo>
                  <a:lnTo>
                    <a:pt x="6" y="5"/>
                  </a:lnTo>
                  <a:lnTo>
                    <a:pt x="13" y="0"/>
                  </a:lnTo>
                  <a:lnTo>
                    <a:pt x="21" y="0"/>
                  </a:lnTo>
                  <a:lnTo>
                    <a:pt x="21" y="0"/>
                  </a:lnTo>
                  <a:lnTo>
                    <a:pt x="29" y="0"/>
                  </a:lnTo>
                  <a:lnTo>
                    <a:pt x="34" y="5"/>
                  </a:lnTo>
                  <a:lnTo>
                    <a:pt x="40" y="10"/>
                  </a:lnTo>
                  <a:lnTo>
                    <a:pt x="42" y="21"/>
                  </a:lnTo>
                  <a:lnTo>
                    <a:pt x="4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8" name="Freeform 177"/>
          <p:cNvSpPr>
            <a:spLocks/>
          </p:cNvSpPr>
          <p:nvPr/>
        </p:nvSpPr>
        <p:spPr bwMode="auto">
          <a:xfrm>
            <a:off x="5627061" y="3285906"/>
            <a:ext cx="733425" cy="82550"/>
          </a:xfrm>
          <a:custGeom>
            <a:avLst/>
            <a:gdLst>
              <a:gd name="T0" fmla="*/ 264 w 462"/>
              <a:gd name="T1" fmla="*/ 28 h 52"/>
              <a:gd name="T2" fmla="*/ 264 w 462"/>
              <a:gd name="T3" fmla="*/ 28 h 52"/>
              <a:gd name="T4" fmla="*/ 253 w 462"/>
              <a:gd name="T5" fmla="*/ 26 h 52"/>
              <a:gd name="T6" fmla="*/ 243 w 462"/>
              <a:gd name="T7" fmla="*/ 23 h 52"/>
              <a:gd name="T8" fmla="*/ 238 w 462"/>
              <a:gd name="T9" fmla="*/ 18 h 52"/>
              <a:gd name="T10" fmla="*/ 232 w 462"/>
              <a:gd name="T11" fmla="*/ 10 h 52"/>
              <a:gd name="T12" fmla="*/ 232 w 462"/>
              <a:gd name="T13" fmla="*/ 10 h 52"/>
              <a:gd name="T14" fmla="*/ 232 w 462"/>
              <a:gd name="T15" fmla="*/ 10 h 52"/>
              <a:gd name="T16" fmla="*/ 227 w 462"/>
              <a:gd name="T17" fmla="*/ 18 h 52"/>
              <a:gd name="T18" fmla="*/ 219 w 462"/>
              <a:gd name="T19" fmla="*/ 23 h 52"/>
              <a:gd name="T20" fmla="*/ 209 w 462"/>
              <a:gd name="T21" fmla="*/ 26 h 52"/>
              <a:gd name="T22" fmla="*/ 198 w 462"/>
              <a:gd name="T23" fmla="*/ 28 h 52"/>
              <a:gd name="T24" fmla="*/ 31 w 462"/>
              <a:gd name="T25" fmla="*/ 28 h 52"/>
              <a:gd name="T26" fmla="*/ 31 w 462"/>
              <a:gd name="T27" fmla="*/ 28 h 52"/>
              <a:gd name="T28" fmla="*/ 21 w 462"/>
              <a:gd name="T29" fmla="*/ 28 h 52"/>
              <a:gd name="T30" fmla="*/ 13 w 462"/>
              <a:gd name="T31" fmla="*/ 34 h 52"/>
              <a:gd name="T32" fmla="*/ 8 w 462"/>
              <a:gd name="T33" fmla="*/ 41 h 52"/>
              <a:gd name="T34" fmla="*/ 5 w 462"/>
              <a:gd name="T35" fmla="*/ 52 h 52"/>
              <a:gd name="T36" fmla="*/ 0 w 462"/>
              <a:gd name="T37" fmla="*/ 52 h 52"/>
              <a:gd name="T38" fmla="*/ 0 w 462"/>
              <a:gd name="T39" fmla="*/ 52 h 52"/>
              <a:gd name="T40" fmla="*/ 2 w 462"/>
              <a:gd name="T41" fmla="*/ 41 h 52"/>
              <a:gd name="T42" fmla="*/ 8 w 462"/>
              <a:gd name="T43" fmla="*/ 31 h 52"/>
              <a:gd name="T44" fmla="*/ 18 w 462"/>
              <a:gd name="T45" fmla="*/ 21 h 52"/>
              <a:gd name="T46" fmla="*/ 23 w 462"/>
              <a:gd name="T47" fmla="*/ 18 h 52"/>
              <a:gd name="T48" fmla="*/ 31 w 462"/>
              <a:gd name="T49" fmla="*/ 18 h 52"/>
              <a:gd name="T50" fmla="*/ 204 w 462"/>
              <a:gd name="T51" fmla="*/ 18 h 52"/>
              <a:gd name="T52" fmla="*/ 204 w 462"/>
              <a:gd name="T53" fmla="*/ 18 h 52"/>
              <a:gd name="T54" fmla="*/ 214 w 462"/>
              <a:gd name="T55" fmla="*/ 18 h 52"/>
              <a:gd name="T56" fmla="*/ 222 w 462"/>
              <a:gd name="T57" fmla="*/ 15 h 52"/>
              <a:gd name="T58" fmla="*/ 227 w 462"/>
              <a:gd name="T59" fmla="*/ 7 h 52"/>
              <a:gd name="T60" fmla="*/ 230 w 462"/>
              <a:gd name="T61" fmla="*/ 0 h 52"/>
              <a:gd name="T62" fmla="*/ 235 w 462"/>
              <a:gd name="T63" fmla="*/ 0 h 52"/>
              <a:gd name="T64" fmla="*/ 235 w 462"/>
              <a:gd name="T65" fmla="*/ 0 h 52"/>
              <a:gd name="T66" fmla="*/ 238 w 462"/>
              <a:gd name="T67" fmla="*/ 7 h 52"/>
              <a:gd name="T68" fmla="*/ 243 w 462"/>
              <a:gd name="T69" fmla="*/ 15 h 52"/>
              <a:gd name="T70" fmla="*/ 251 w 462"/>
              <a:gd name="T71" fmla="*/ 18 h 52"/>
              <a:gd name="T72" fmla="*/ 258 w 462"/>
              <a:gd name="T73" fmla="*/ 18 h 52"/>
              <a:gd name="T74" fmla="*/ 431 w 462"/>
              <a:gd name="T75" fmla="*/ 18 h 52"/>
              <a:gd name="T76" fmla="*/ 431 w 462"/>
              <a:gd name="T77" fmla="*/ 18 h 52"/>
              <a:gd name="T78" fmla="*/ 439 w 462"/>
              <a:gd name="T79" fmla="*/ 18 h 52"/>
              <a:gd name="T80" fmla="*/ 444 w 462"/>
              <a:gd name="T81" fmla="*/ 21 h 52"/>
              <a:gd name="T82" fmla="*/ 454 w 462"/>
              <a:gd name="T83" fmla="*/ 31 h 52"/>
              <a:gd name="T84" fmla="*/ 460 w 462"/>
              <a:gd name="T85" fmla="*/ 41 h 52"/>
              <a:gd name="T86" fmla="*/ 462 w 462"/>
              <a:gd name="T87" fmla="*/ 52 h 52"/>
              <a:gd name="T88" fmla="*/ 457 w 462"/>
              <a:gd name="T89" fmla="*/ 52 h 52"/>
              <a:gd name="T90" fmla="*/ 457 w 462"/>
              <a:gd name="T91" fmla="*/ 52 h 52"/>
              <a:gd name="T92" fmla="*/ 454 w 462"/>
              <a:gd name="T93" fmla="*/ 41 h 52"/>
              <a:gd name="T94" fmla="*/ 449 w 462"/>
              <a:gd name="T95" fmla="*/ 34 h 52"/>
              <a:gd name="T96" fmla="*/ 441 w 462"/>
              <a:gd name="T97" fmla="*/ 28 h 52"/>
              <a:gd name="T98" fmla="*/ 431 w 462"/>
              <a:gd name="T99" fmla="*/ 28 h 52"/>
              <a:gd name="T100" fmla="*/ 264 w 462"/>
              <a:gd name="T101"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2" h="52">
                <a:moveTo>
                  <a:pt x="264" y="28"/>
                </a:moveTo>
                <a:lnTo>
                  <a:pt x="264" y="28"/>
                </a:lnTo>
                <a:lnTo>
                  <a:pt x="253" y="26"/>
                </a:lnTo>
                <a:lnTo>
                  <a:pt x="243" y="23"/>
                </a:lnTo>
                <a:lnTo>
                  <a:pt x="238" y="18"/>
                </a:lnTo>
                <a:lnTo>
                  <a:pt x="232" y="10"/>
                </a:lnTo>
                <a:lnTo>
                  <a:pt x="232" y="10"/>
                </a:lnTo>
                <a:lnTo>
                  <a:pt x="232" y="10"/>
                </a:lnTo>
                <a:lnTo>
                  <a:pt x="227" y="18"/>
                </a:lnTo>
                <a:lnTo>
                  <a:pt x="219" y="23"/>
                </a:lnTo>
                <a:lnTo>
                  <a:pt x="209" y="26"/>
                </a:lnTo>
                <a:lnTo>
                  <a:pt x="198" y="28"/>
                </a:lnTo>
                <a:lnTo>
                  <a:pt x="31" y="28"/>
                </a:lnTo>
                <a:lnTo>
                  <a:pt x="31" y="28"/>
                </a:lnTo>
                <a:lnTo>
                  <a:pt x="21" y="28"/>
                </a:lnTo>
                <a:lnTo>
                  <a:pt x="13" y="34"/>
                </a:lnTo>
                <a:lnTo>
                  <a:pt x="8" y="41"/>
                </a:lnTo>
                <a:lnTo>
                  <a:pt x="5" y="52"/>
                </a:lnTo>
                <a:lnTo>
                  <a:pt x="0" y="52"/>
                </a:lnTo>
                <a:lnTo>
                  <a:pt x="0" y="52"/>
                </a:lnTo>
                <a:lnTo>
                  <a:pt x="2" y="41"/>
                </a:lnTo>
                <a:lnTo>
                  <a:pt x="8" y="31"/>
                </a:lnTo>
                <a:lnTo>
                  <a:pt x="18" y="21"/>
                </a:lnTo>
                <a:lnTo>
                  <a:pt x="23" y="18"/>
                </a:lnTo>
                <a:lnTo>
                  <a:pt x="31" y="18"/>
                </a:lnTo>
                <a:lnTo>
                  <a:pt x="204" y="18"/>
                </a:lnTo>
                <a:lnTo>
                  <a:pt x="204" y="18"/>
                </a:lnTo>
                <a:lnTo>
                  <a:pt x="214" y="18"/>
                </a:lnTo>
                <a:lnTo>
                  <a:pt x="222" y="15"/>
                </a:lnTo>
                <a:lnTo>
                  <a:pt x="227" y="7"/>
                </a:lnTo>
                <a:lnTo>
                  <a:pt x="230" y="0"/>
                </a:lnTo>
                <a:lnTo>
                  <a:pt x="235" y="0"/>
                </a:lnTo>
                <a:lnTo>
                  <a:pt x="235" y="0"/>
                </a:lnTo>
                <a:lnTo>
                  <a:pt x="238" y="7"/>
                </a:lnTo>
                <a:lnTo>
                  <a:pt x="243" y="15"/>
                </a:lnTo>
                <a:lnTo>
                  <a:pt x="251" y="18"/>
                </a:lnTo>
                <a:lnTo>
                  <a:pt x="258" y="18"/>
                </a:lnTo>
                <a:lnTo>
                  <a:pt x="431" y="18"/>
                </a:lnTo>
                <a:lnTo>
                  <a:pt x="431" y="18"/>
                </a:lnTo>
                <a:lnTo>
                  <a:pt x="439" y="18"/>
                </a:lnTo>
                <a:lnTo>
                  <a:pt x="444" y="21"/>
                </a:lnTo>
                <a:lnTo>
                  <a:pt x="454" y="31"/>
                </a:lnTo>
                <a:lnTo>
                  <a:pt x="460" y="41"/>
                </a:lnTo>
                <a:lnTo>
                  <a:pt x="462" y="52"/>
                </a:lnTo>
                <a:lnTo>
                  <a:pt x="457" y="52"/>
                </a:lnTo>
                <a:lnTo>
                  <a:pt x="457" y="52"/>
                </a:lnTo>
                <a:lnTo>
                  <a:pt x="454" y="41"/>
                </a:lnTo>
                <a:lnTo>
                  <a:pt x="449" y="34"/>
                </a:lnTo>
                <a:lnTo>
                  <a:pt x="441" y="28"/>
                </a:lnTo>
                <a:lnTo>
                  <a:pt x="431" y="28"/>
                </a:lnTo>
                <a:lnTo>
                  <a:pt x="26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Rectangle 185"/>
          <p:cNvSpPr/>
          <p:nvPr/>
        </p:nvSpPr>
        <p:spPr>
          <a:xfrm>
            <a:off x="533400" y="3591397"/>
            <a:ext cx="495854"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a:off x="1941513" y="5068887"/>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5456025" y="5027613"/>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p:cNvSpPr/>
          <p:nvPr/>
        </p:nvSpPr>
        <p:spPr>
          <a:xfrm>
            <a:off x="6171675" y="5042844"/>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189"/>
          <p:cNvSpPr/>
          <p:nvPr/>
        </p:nvSpPr>
        <p:spPr>
          <a:xfrm>
            <a:off x="4477464" y="3278416"/>
            <a:ext cx="403924"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Line 136"/>
          <p:cNvSpPr>
            <a:spLocks noChangeShapeType="1"/>
          </p:cNvSpPr>
          <p:nvPr/>
        </p:nvSpPr>
        <p:spPr bwMode="auto">
          <a:xfrm>
            <a:off x="4896811" y="3401793"/>
            <a:ext cx="2563813" cy="0"/>
          </a:xfrm>
          <a:prstGeom prst="line">
            <a:avLst/>
          </a:prstGeom>
          <a:noFill/>
          <a:ln w="2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Rectangle 190"/>
          <p:cNvSpPr/>
          <p:nvPr/>
        </p:nvSpPr>
        <p:spPr>
          <a:xfrm>
            <a:off x="6172200" y="5029200"/>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Rectangle 191"/>
          <p:cNvSpPr>
            <a:spLocks noChangeArrowheads="1"/>
          </p:cNvSpPr>
          <p:nvPr/>
        </p:nvSpPr>
        <p:spPr bwMode="auto">
          <a:xfrm>
            <a:off x="4492887" y="4662268"/>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93" name="Rectangle 192"/>
          <p:cNvSpPr>
            <a:spLocks noChangeArrowheads="1"/>
          </p:cNvSpPr>
          <p:nvPr/>
        </p:nvSpPr>
        <p:spPr bwMode="auto">
          <a:xfrm>
            <a:off x="4492887" y="439239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94" name="Rectangle 193"/>
          <p:cNvSpPr>
            <a:spLocks noChangeArrowheads="1"/>
          </p:cNvSpPr>
          <p:nvPr/>
        </p:nvSpPr>
        <p:spPr bwMode="auto">
          <a:xfrm>
            <a:off x="4500126" y="4108686"/>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95" name="Rectangle 194"/>
          <p:cNvSpPr>
            <a:spLocks noChangeArrowheads="1"/>
          </p:cNvSpPr>
          <p:nvPr/>
        </p:nvSpPr>
        <p:spPr bwMode="auto">
          <a:xfrm>
            <a:off x="4514923" y="3849468"/>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96" name="Rectangle 195"/>
          <p:cNvSpPr>
            <a:spLocks noChangeArrowheads="1"/>
          </p:cNvSpPr>
          <p:nvPr/>
        </p:nvSpPr>
        <p:spPr bwMode="auto">
          <a:xfrm>
            <a:off x="4495800" y="356508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97" name="Rectangle 196"/>
          <p:cNvSpPr>
            <a:spLocks noChangeArrowheads="1"/>
          </p:cNvSpPr>
          <p:nvPr/>
        </p:nvSpPr>
        <p:spPr bwMode="auto">
          <a:xfrm>
            <a:off x="4514923" y="330654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98" name="Rectangle 197"/>
          <p:cNvSpPr>
            <a:spLocks noChangeArrowheads="1"/>
          </p:cNvSpPr>
          <p:nvPr/>
        </p:nvSpPr>
        <p:spPr bwMode="auto">
          <a:xfrm>
            <a:off x="4510860" y="303349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99" name="Rectangle 198"/>
          <p:cNvSpPr>
            <a:spLocks noChangeArrowheads="1"/>
          </p:cNvSpPr>
          <p:nvPr/>
        </p:nvSpPr>
        <p:spPr bwMode="auto">
          <a:xfrm>
            <a:off x="4514923" y="276679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00" name="Rectangle 199"/>
          <p:cNvSpPr>
            <a:spLocks noChangeArrowheads="1"/>
          </p:cNvSpPr>
          <p:nvPr/>
        </p:nvSpPr>
        <p:spPr bwMode="auto">
          <a:xfrm>
            <a:off x="4526035" y="247832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3975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87"/>
                                        </p:tgtEl>
                                        <p:attrNameLst>
                                          <p:attrName>style.visibility</p:attrName>
                                        </p:attrNameLst>
                                      </p:cBhvr>
                                      <p:to>
                                        <p:strVal val="visible"/>
                                      </p:to>
                                    </p:set>
                                  </p:childTnLst>
                                  <p:subTnLst>
                                    <p:set>
                                      <p:cBhvr override="childStyle">
                                        <p:cTn dur="1" fill="hold" display="0" masterRel="nextClick" afterEffect="1"/>
                                        <p:tgtEl>
                                          <p:spTgt spid="18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0"/>
                                        </p:tgtEl>
                                        <p:attrNameLst>
                                          <p:attrName>style.visibility</p:attrName>
                                        </p:attrNameLst>
                                      </p:cBhvr>
                                      <p:to>
                                        <p:strVal val="visible"/>
                                      </p:to>
                                    </p:set>
                                  </p:childTnLst>
                                  <p:subTnLst>
                                    <p:set>
                                      <p:cBhvr override="childStyle">
                                        <p:cTn dur="1" fill="hold" display="0" masterRel="nextClick" afterEffect="1"/>
                                        <p:tgtEl>
                                          <p:spTgt spid="19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9"/>
                                        </p:tgtEl>
                                        <p:attrNameLst>
                                          <p:attrName>style.visibility</p:attrName>
                                        </p:attrNameLst>
                                      </p:cBhvr>
                                      <p:to>
                                        <p:strVal val="visible"/>
                                      </p:to>
                                    </p:set>
                                  </p:childTnLst>
                                  <p:subTnLst>
                                    <p:set>
                                      <p:cBhvr override="childStyle">
                                        <p:cTn dur="1" fill="hold" display="0" masterRel="nextClick" afterEffect="1"/>
                                        <p:tgtEl>
                                          <p:spTgt spid="189"/>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188"/>
                                        </p:tgtEl>
                                        <p:attrNameLst>
                                          <p:attrName>style.visibility</p:attrName>
                                        </p:attrNameLst>
                                      </p:cBhvr>
                                      <p:to>
                                        <p:strVal val="visible"/>
                                      </p:to>
                                    </p:set>
                                  </p:childTnLst>
                                  <p:subTnLst>
                                    <p:set>
                                      <p:cBhvr override="childStyle">
                                        <p:cTn dur="1" fill="hold" display="0" masterRel="nextClick" afterEffect="1"/>
                                        <p:tgtEl>
                                          <p:spTgt spid="188"/>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1"/>
                                        </p:tgtEl>
                                        <p:attrNameLst>
                                          <p:attrName>style.visibility</p:attrName>
                                        </p:attrNameLst>
                                      </p:cBhvr>
                                      <p:to>
                                        <p:strVal val="visible"/>
                                      </p:to>
                                    </p:set>
                                  </p:childTnLst>
                                  <p:subTnLst>
                                    <p:set>
                                      <p:cBhvr override="childStyle">
                                        <p:cTn dur="1" fill="hold" display="0" masterRel="nextClick" afterEffect="1"/>
                                        <p:tgtEl>
                                          <p:spTgt spid="19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8" grpId="0" animBg="1"/>
      <p:bldP spid="186" grpId="0" animBg="1"/>
      <p:bldP spid="187" grpId="0" animBg="1"/>
      <p:bldP spid="188" grpId="0" animBg="1"/>
      <p:bldP spid="189" grpId="0" animBg="1"/>
      <p:bldP spid="190" grpId="0" animBg="1"/>
      <p:bldP spid="137" grpId="0" animBg="1"/>
      <p:bldP spid="19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1800" b="0" dirty="0" smtClean="0">
                <a:solidFill>
                  <a:schemeClr val="tx1"/>
                </a:solidFill>
              </a:rPr>
              <a:t>Changes in Surplus</a:t>
            </a:r>
          </a:p>
          <a:p>
            <a:r>
              <a:rPr lang="en-US" sz="1800" b="0" dirty="0" smtClean="0">
                <a:solidFill>
                  <a:schemeClr val="tx1"/>
                </a:solidFill>
              </a:rPr>
              <a:t>Deadweight Loss</a:t>
            </a:r>
            <a:endParaRPr lang="en-US" sz="1800" b="0" dirty="0">
              <a:solidFill>
                <a:schemeClr val="tx1"/>
              </a:solidFill>
            </a:endParaRPr>
          </a:p>
          <a:p>
            <a:r>
              <a:rPr lang="en-US" sz="1800" b="0" dirty="0" smtClean="0">
                <a:solidFill>
                  <a:schemeClr val="tx1"/>
                </a:solidFill>
              </a:rPr>
              <a:t>Why intervene?</a:t>
            </a:r>
            <a:endParaRPr lang="en-US" sz="1800" b="0" dirty="0"/>
          </a:p>
          <a:p>
            <a:pPr marL="0" indent="0">
              <a:buNone/>
            </a:pPr>
            <a:r>
              <a:rPr lang="en-US" sz="1800" b="0" dirty="0" smtClean="0"/>
              <a:t>Readings covered: </a:t>
            </a:r>
            <a:r>
              <a:rPr lang="en-US" sz="1800" b="0" dirty="0" err="1" smtClean="0"/>
              <a:t>Ch</a:t>
            </a:r>
            <a:r>
              <a:rPr lang="en-US" sz="1800" b="0" dirty="0" smtClean="0"/>
              <a:t> 5.5-5.8 &amp; Appendix</a:t>
            </a:r>
          </a:p>
          <a:p>
            <a:pPr marL="0" indent="0">
              <a:buNone/>
            </a:pPr>
            <a:endParaRPr lang="en-US" sz="1800" b="0" dirty="0"/>
          </a:p>
        </p:txBody>
      </p:sp>
      <p:sp>
        <p:nvSpPr>
          <p:cNvPr id="3" name="Title 2"/>
          <p:cNvSpPr>
            <a:spLocks noGrp="1"/>
          </p:cNvSpPr>
          <p:nvPr>
            <p:ph type="title"/>
          </p:nvPr>
        </p:nvSpPr>
        <p:spPr/>
        <p:txBody>
          <a:bodyPr/>
          <a:lstStyle/>
          <a:p>
            <a:r>
              <a:rPr lang="en-US" dirty="0" smtClean="0"/>
              <a:t>Outline	</a:t>
            </a:r>
            <a:endParaRPr lang="en-US" dirty="0"/>
          </a:p>
        </p:txBody>
      </p:sp>
    </p:spTree>
    <p:extLst>
      <p:ext uri="{BB962C8B-B14F-4D97-AF65-F5344CB8AC3E}">
        <p14:creationId xmlns:p14="http://schemas.microsoft.com/office/powerpoint/2010/main" val="2700078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Price Floors</a:t>
            </a:r>
            <a:endParaRPr lang="en-US" dirty="0"/>
          </a:p>
        </p:txBody>
      </p:sp>
      <p:sp>
        <p:nvSpPr>
          <p:cNvPr id="3" name="Content Placeholder 2"/>
          <p:cNvSpPr>
            <a:spLocks noGrp="1"/>
          </p:cNvSpPr>
          <p:nvPr>
            <p:ph type="body" sz="quarter" idx="11"/>
          </p:nvPr>
        </p:nvSpPr>
        <p:spPr/>
        <p:txBody>
          <a:bodyPr/>
          <a:lstStyle/>
          <a:p>
            <a:r>
              <a:rPr lang="en-US" dirty="0" smtClean="0"/>
              <a:t>Did the price floor meet the goal of providing support to producers?</a:t>
            </a:r>
          </a:p>
          <a:p>
            <a:pPr lvl="1"/>
            <a:r>
              <a:rPr lang="en-US" sz="1800" dirty="0" smtClean="0"/>
              <a:t>Yes. Producers were able to sell some milk at a higher price of $3.00 per gallon.</a:t>
            </a:r>
          </a:p>
          <a:p>
            <a:pPr lvl="1"/>
            <a:r>
              <a:rPr lang="en-US" sz="1800" dirty="0" smtClean="0"/>
              <a:t>No. Some producers may not be able to sell all of their milk because demand no longer meets supply.</a:t>
            </a:r>
          </a:p>
          <a:p>
            <a:pPr lvl="1"/>
            <a:endParaRPr lang="en-US" sz="1800" dirty="0" smtClean="0"/>
          </a:p>
          <a:p>
            <a:r>
              <a:rPr lang="en-US" dirty="0" smtClean="0"/>
              <a:t>How did the price floor affect welfare?</a:t>
            </a:r>
            <a:endParaRPr lang="en-US" dirty="0"/>
          </a:p>
        </p:txBody>
      </p:sp>
    </p:spTree>
    <p:extLst>
      <p:ext uri="{BB962C8B-B14F-4D97-AF65-F5344CB8AC3E}">
        <p14:creationId xmlns:p14="http://schemas.microsoft.com/office/powerpoint/2010/main" val="5342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t="50281"/>
          <a:stretch>
            <a:fillRect/>
          </a:stretch>
        </p:blipFill>
        <p:spPr bwMode="auto">
          <a:xfrm>
            <a:off x="962613" y="4452175"/>
            <a:ext cx="1351457" cy="852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3" name="Title 2"/>
          <p:cNvSpPr>
            <a:spLocks noGrp="1"/>
          </p:cNvSpPr>
          <p:nvPr>
            <p:ph type="title"/>
          </p:nvPr>
        </p:nvSpPr>
        <p:spPr/>
        <p:txBody>
          <a:bodyPr/>
          <a:lstStyle/>
          <a:p>
            <a:r>
              <a:rPr lang="en-US" smtClean="0"/>
              <a:t>Welfare Effects of a Price Floor</a:t>
            </a:r>
            <a:endParaRPr lang="en-US" dirty="0"/>
          </a:p>
        </p:txBody>
      </p:sp>
      <p:sp>
        <p:nvSpPr>
          <p:cNvPr id="122" name="Content Placeholder 2"/>
          <p:cNvSpPr>
            <a:spLocks noGrp="1"/>
          </p:cNvSpPr>
          <p:nvPr>
            <p:ph type="body" sz="quarter" idx="11"/>
          </p:nvPr>
        </p:nvSpPr>
        <p:spPr/>
        <p:txBody>
          <a:bodyPr>
            <a:noAutofit/>
          </a:bodyPr>
          <a:lstStyle/>
          <a:p>
            <a:r>
              <a:rPr lang="en-US" dirty="0"/>
              <a:t>Reduction in milk sold by 5 million gallons.</a:t>
            </a:r>
          </a:p>
          <a:p>
            <a:r>
              <a:rPr lang="en-US" dirty="0"/>
              <a:t>Deadweight loss occurs    (Area 1).</a:t>
            </a:r>
          </a:p>
          <a:p>
            <a:r>
              <a:rPr lang="en-US" dirty="0"/>
              <a:t>Transfer of surplus (Area 2) from consumers to producers.</a:t>
            </a:r>
          </a:p>
        </p:txBody>
      </p:sp>
      <p:sp>
        <p:nvSpPr>
          <p:cNvPr id="6" name="Freeform 5"/>
          <p:cNvSpPr>
            <a:spLocks/>
          </p:cNvSpPr>
          <p:nvPr/>
        </p:nvSpPr>
        <p:spPr bwMode="auto">
          <a:xfrm>
            <a:off x="956404" y="3592773"/>
            <a:ext cx="1347999" cy="862129"/>
          </a:xfrm>
          <a:custGeom>
            <a:avLst/>
            <a:gdLst>
              <a:gd name="T0" fmla="*/ 412 w 412"/>
              <a:gd name="T1" fmla="*/ 284 h 284"/>
              <a:gd name="T2" fmla="*/ 0 w 412"/>
              <a:gd name="T3" fmla="*/ 0 h 284"/>
              <a:gd name="T4" fmla="*/ 0 w 412"/>
              <a:gd name="T5" fmla="*/ 284 h 284"/>
              <a:gd name="T6" fmla="*/ 412 w 412"/>
              <a:gd name="T7" fmla="*/ 284 h 284"/>
              <a:gd name="T8" fmla="*/ 412 w 412"/>
              <a:gd name="T9" fmla="*/ 284 h 284"/>
            </a:gdLst>
            <a:ahLst/>
            <a:cxnLst>
              <a:cxn ang="0">
                <a:pos x="T0" y="T1"/>
              </a:cxn>
              <a:cxn ang="0">
                <a:pos x="T2" y="T3"/>
              </a:cxn>
              <a:cxn ang="0">
                <a:pos x="T4" y="T5"/>
              </a:cxn>
              <a:cxn ang="0">
                <a:pos x="T6" y="T7"/>
              </a:cxn>
              <a:cxn ang="0">
                <a:pos x="T8" y="T9"/>
              </a:cxn>
            </a:cxnLst>
            <a:rect l="0" t="0" r="r" b="b"/>
            <a:pathLst>
              <a:path w="412" h="284">
                <a:moveTo>
                  <a:pt x="412" y="284"/>
                </a:moveTo>
                <a:lnTo>
                  <a:pt x="0" y="0"/>
                </a:lnTo>
                <a:lnTo>
                  <a:pt x="0" y="284"/>
                </a:lnTo>
                <a:lnTo>
                  <a:pt x="412" y="284"/>
                </a:lnTo>
                <a:lnTo>
                  <a:pt x="412" y="284"/>
                </a:lnTo>
                <a:close/>
              </a:path>
            </a:pathLst>
          </a:custGeom>
          <a:solidFill>
            <a:srgbClr val="ECB8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a:spLocks noChangeArrowheads="1"/>
          </p:cNvSpPr>
          <p:nvPr/>
        </p:nvSpPr>
        <p:spPr bwMode="auto">
          <a:xfrm>
            <a:off x="1861516" y="4164840"/>
            <a:ext cx="2198" cy="2015"/>
          </a:xfrm>
          <a:prstGeom prst="rect">
            <a:avLst/>
          </a:prstGeom>
          <a:solidFill>
            <a:srgbClr val="A0B9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1861516" y="4164840"/>
            <a:ext cx="452555" cy="568039"/>
          </a:xfrm>
          <a:custGeom>
            <a:avLst/>
            <a:gdLst>
              <a:gd name="T0" fmla="*/ 0 w 206"/>
              <a:gd name="T1" fmla="*/ 0 h 282"/>
              <a:gd name="T2" fmla="*/ 0 w 206"/>
              <a:gd name="T3" fmla="*/ 0 h 282"/>
              <a:gd name="T4" fmla="*/ 0 w 206"/>
              <a:gd name="T5" fmla="*/ 282 h 282"/>
              <a:gd name="T6" fmla="*/ 206 w 206"/>
              <a:gd name="T7" fmla="*/ 142 h 282"/>
              <a:gd name="T8" fmla="*/ 0 w 206"/>
              <a:gd name="T9" fmla="*/ 0 h 282"/>
            </a:gdLst>
            <a:ahLst/>
            <a:cxnLst>
              <a:cxn ang="0">
                <a:pos x="T0" y="T1"/>
              </a:cxn>
              <a:cxn ang="0">
                <a:pos x="T2" y="T3"/>
              </a:cxn>
              <a:cxn ang="0">
                <a:pos x="T4" y="T5"/>
              </a:cxn>
              <a:cxn ang="0">
                <a:pos x="T6" y="T7"/>
              </a:cxn>
              <a:cxn ang="0">
                <a:pos x="T8" y="T9"/>
              </a:cxn>
            </a:cxnLst>
            <a:rect l="0" t="0" r="r" b="b"/>
            <a:pathLst>
              <a:path w="206" h="282">
                <a:moveTo>
                  <a:pt x="0" y="0"/>
                </a:moveTo>
                <a:lnTo>
                  <a:pt x="0" y="0"/>
                </a:lnTo>
                <a:lnTo>
                  <a:pt x="0" y="282"/>
                </a:lnTo>
                <a:lnTo>
                  <a:pt x="206" y="142"/>
                </a:lnTo>
                <a:lnTo>
                  <a:pt x="0"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a:spLocks noChangeArrowheads="1"/>
          </p:cNvSpPr>
          <p:nvPr/>
        </p:nvSpPr>
        <p:spPr bwMode="auto">
          <a:xfrm>
            <a:off x="652683" y="2900898"/>
            <a:ext cx="10643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($/gal.)</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1304608" y="6185356"/>
            <a:ext cx="28196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milk (billions of gals.)</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30" name="Line 29"/>
          <p:cNvSpPr>
            <a:spLocks noChangeShapeType="1"/>
          </p:cNvSpPr>
          <p:nvPr/>
        </p:nvSpPr>
        <p:spPr bwMode="auto">
          <a:xfrm>
            <a:off x="956405" y="3306739"/>
            <a:ext cx="5272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1" name="Line 30"/>
          <p:cNvSpPr>
            <a:spLocks noChangeShapeType="1"/>
          </p:cNvSpPr>
          <p:nvPr/>
        </p:nvSpPr>
        <p:spPr bwMode="auto">
          <a:xfrm>
            <a:off x="956405" y="3592773"/>
            <a:ext cx="5272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2" name="Line 31"/>
          <p:cNvSpPr>
            <a:spLocks noChangeShapeType="1"/>
          </p:cNvSpPr>
          <p:nvPr/>
        </p:nvSpPr>
        <p:spPr bwMode="auto">
          <a:xfrm>
            <a:off x="956405" y="3878806"/>
            <a:ext cx="5272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3" name="Line 32"/>
          <p:cNvSpPr>
            <a:spLocks noChangeShapeType="1"/>
          </p:cNvSpPr>
          <p:nvPr/>
        </p:nvSpPr>
        <p:spPr bwMode="auto">
          <a:xfrm>
            <a:off x="956405" y="4164840"/>
            <a:ext cx="5272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4" name="Line 33"/>
          <p:cNvSpPr>
            <a:spLocks noChangeShapeType="1"/>
          </p:cNvSpPr>
          <p:nvPr/>
        </p:nvSpPr>
        <p:spPr bwMode="auto">
          <a:xfrm>
            <a:off x="956405" y="4450874"/>
            <a:ext cx="5272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5" name="Line 34"/>
          <p:cNvSpPr>
            <a:spLocks noChangeShapeType="1"/>
          </p:cNvSpPr>
          <p:nvPr/>
        </p:nvSpPr>
        <p:spPr bwMode="auto">
          <a:xfrm>
            <a:off x="956405" y="4732879"/>
            <a:ext cx="5272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6" name="Line 35"/>
          <p:cNvSpPr>
            <a:spLocks noChangeShapeType="1"/>
          </p:cNvSpPr>
          <p:nvPr/>
        </p:nvSpPr>
        <p:spPr bwMode="auto">
          <a:xfrm>
            <a:off x="956405" y="5018912"/>
            <a:ext cx="5272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7" name="Line 36"/>
          <p:cNvSpPr>
            <a:spLocks noChangeShapeType="1"/>
          </p:cNvSpPr>
          <p:nvPr/>
        </p:nvSpPr>
        <p:spPr bwMode="auto">
          <a:xfrm>
            <a:off x="956405" y="5304946"/>
            <a:ext cx="5272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8" name="Line 37"/>
          <p:cNvSpPr>
            <a:spLocks noChangeShapeType="1"/>
          </p:cNvSpPr>
          <p:nvPr/>
        </p:nvSpPr>
        <p:spPr bwMode="auto">
          <a:xfrm>
            <a:off x="956405" y="5590980"/>
            <a:ext cx="5272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39" name="Freeform 38"/>
          <p:cNvSpPr>
            <a:spLocks/>
          </p:cNvSpPr>
          <p:nvPr/>
        </p:nvSpPr>
        <p:spPr bwMode="auto">
          <a:xfrm>
            <a:off x="956405" y="3210052"/>
            <a:ext cx="3273335" cy="2666961"/>
          </a:xfrm>
          <a:custGeom>
            <a:avLst/>
            <a:gdLst>
              <a:gd name="T0" fmla="*/ 1490 w 1490"/>
              <a:gd name="T1" fmla="*/ 1324 h 1324"/>
              <a:gd name="T2" fmla="*/ 0 w 1490"/>
              <a:gd name="T3" fmla="*/ 1324 h 1324"/>
              <a:gd name="T4" fmla="*/ 0 w 1490"/>
              <a:gd name="T5" fmla="*/ 0 h 1324"/>
            </a:gdLst>
            <a:ahLst/>
            <a:cxnLst>
              <a:cxn ang="0">
                <a:pos x="T0" y="T1"/>
              </a:cxn>
              <a:cxn ang="0">
                <a:pos x="T2" y="T3"/>
              </a:cxn>
              <a:cxn ang="0">
                <a:pos x="T4" y="T5"/>
              </a:cxn>
            </a:cxnLst>
            <a:rect l="0" t="0" r="r" b="b"/>
            <a:pathLst>
              <a:path w="1490" h="1324">
                <a:moveTo>
                  <a:pt x="1490" y="1324"/>
                </a:moveTo>
                <a:lnTo>
                  <a:pt x="0" y="1324"/>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Line 39"/>
          <p:cNvSpPr>
            <a:spLocks noChangeShapeType="1"/>
          </p:cNvSpPr>
          <p:nvPr/>
        </p:nvSpPr>
        <p:spPr bwMode="auto">
          <a:xfrm>
            <a:off x="4124291" y="5828669"/>
            <a:ext cx="0" cy="483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 name="Line 40"/>
          <p:cNvSpPr>
            <a:spLocks noChangeShapeType="1"/>
          </p:cNvSpPr>
          <p:nvPr/>
        </p:nvSpPr>
        <p:spPr bwMode="auto">
          <a:xfrm>
            <a:off x="3671736" y="5828669"/>
            <a:ext cx="0" cy="483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41"/>
          <p:cNvSpPr>
            <a:spLocks noChangeShapeType="1"/>
          </p:cNvSpPr>
          <p:nvPr/>
        </p:nvSpPr>
        <p:spPr bwMode="auto">
          <a:xfrm>
            <a:off x="3219181" y="5828669"/>
            <a:ext cx="0" cy="483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42"/>
          <p:cNvSpPr>
            <a:spLocks noChangeShapeType="1"/>
          </p:cNvSpPr>
          <p:nvPr/>
        </p:nvSpPr>
        <p:spPr bwMode="auto">
          <a:xfrm>
            <a:off x="2766626" y="5828669"/>
            <a:ext cx="0" cy="483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43"/>
          <p:cNvSpPr>
            <a:spLocks noChangeShapeType="1"/>
          </p:cNvSpPr>
          <p:nvPr/>
        </p:nvSpPr>
        <p:spPr bwMode="auto">
          <a:xfrm>
            <a:off x="2314071" y="5828669"/>
            <a:ext cx="0" cy="483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44"/>
          <p:cNvSpPr>
            <a:spLocks noChangeShapeType="1"/>
          </p:cNvSpPr>
          <p:nvPr/>
        </p:nvSpPr>
        <p:spPr bwMode="auto">
          <a:xfrm>
            <a:off x="1408961" y="5828669"/>
            <a:ext cx="0" cy="483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45"/>
          <p:cNvSpPr>
            <a:spLocks noChangeShapeType="1"/>
          </p:cNvSpPr>
          <p:nvPr/>
        </p:nvSpPr>
        <p:spPr bwMode="auto">
          <a:xfrm>
            <a:off x="1861516" y="5828669"/>
            <a:ext cx="0" cy="483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6"/>
          <p:cNvSpPr>
            <a:spLocks noChangeArrowheads="1"/>
          </p:cNvSpPr>
          <p:nvPr/>
        </p:nvSpPr>
        <p:spPr bwMode="auto">
          <a:xfrm>
            <a:off x="745506" y="580449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7" name="Rectangle 56"/>
          <p:cNvSpPr>
            <a:spLocks noChangeArrowheads="1"/>
          </p:cNvSpPr>
          <p:nvPr/>
        </p:nvSpPr>
        <p:spPr bwMode="auto">
          <a:xfrm>
            <a:off x="1373811" y="589715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8" name="Rectangle 57"/>
          <p:cNvSpPr>
            <a:spLocks noChangeArrowheads="1"/>
          </p:cNvSpPr>
          <p:nvPr/>
        </p:nvSpPr>
        <p:spPr bwMode="auto">
          <a:xfrm>
            <a:off x="1795610" y="589715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9" name="Rectangle 58"/>
          <p:cNvSpPr>
            <a:spLocks noChangeArrowheads="1"/>
          </p:cNvSpPr>
          <p:nvPr/>
        </p:nvSpPr>
        <p:spPr bwMode="auto">
          <a:xfrm>
            <a:off x="2248165" y="589715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60" name="Rectangle 59"/>
          <p:cNvSpPr>
            <a:spLocks noChangeArrowheads="1"/>
          </p:cNvSpPr>
          <p:nvPr/>
        </p:nvSpPr>
        <p:spPr bwMode="auto">
          <a:xfrm>
            <a:off x="2700720" y="589715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60"/>
          <p:cNvSpPr>
            <a:spLocks noChangeArrowheads="1"/>
          </p:cNvSpPr>
          <p:nvPr/>
        </p:nvSpPr>
        <p:spPr bwMode="auto">
          <a:xfrm>
            <a:off x="3157669" y="589715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62" name="Rectangle 61"/>
          <p:cNvSpPr>
            <a:spLocks noChangeArrowheads="1"/>
          </p:cNvSpPr>
          <p:nvPr/>
        </p:nvSpPr>
        <p:spPr bwMode="auto">
          <a:xfrm>
            <a:off x="3610224" y="589715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63" name="Rectangle 62"/>
          <p:cNvSpPr>
            <a:spLocks noChangeArrowheads="1"/>
          </p:cNvSpPr>
          <p:nvPr/>
        </p:nvSpPr>
        <p:spPr bwMode="auto">
          <a:xfrm>
            <a:off x="4062779" y="589715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64" name="Line 63"/>
          <p:cNvSpPr>
            <a:spLocks noChangeShapeType="1"/>
          </p:cNvSpPr>
          <p:nvPr/>
        </p:nvSpPr>
        <p:spPr bwMode="auto">
          <a:xfrm>
            <a:off x="956405"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65" name="Line 64"/>
          <p:cNvSpPr>
            <a:spLocks noChangeShapeType="1"/>
          </p:cNvSpPr>
          <p:nvPr/>
        </p:nvSpPr>
        <p:spPr bwMode="auto">
          <a:xfrm>
            <a:off x="1097005"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65"/>
          <p:cNvSpPr>
            <a:spLocks noChangeShapeType="1"/>
          </p:cNvSpPr>
          <p:nvPr/>
        </p:nvSpPr>
        <p:spPr bwMode="auto">
          <a:xfrm>
            <a:off x="1237605"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66"/>
          <p:cNvSpPr>
            <a:spLocks noChangeShapeType="1"/>
          </p:cNvSpPr>
          <p:nvPr/>
        </p:nvSpPr>
        <p:spPr bwMode="auto">
          <a:xfrm>
            <a:off x="1378204"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67"/>
          <p:cNvSpPr>
            <a:spLocks noChangeShapeType="1"/>
          </p:cNvSpPr>
          <p:nvPr/>
        </p:nvSpPr>
        <p:spPr bwMode="auto">
          <a:xfrm>
            <a:off x="1518804"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68"/>
          <p:cNvSpPr>
            <a:spLocks noChangeShapeType="1"/>
          </p:cNvSpPr>
          <p:nvPr/>
        </p:nvSpPr>
        <p:spPr bwMode="auto">
          <a:xfrm>
            <a:off x="1659404"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69"/>
          <p:cNvSpPr>
            <a:spLocks noChangeShapeType="1"/>
          </p:cNvSpPr>
          <p:nvPr/>
        </p:nvSpPr>
        <p:spPr bwMode="auto">
          <a:xfrm>
            <a:off x="1800003"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70"/>
          <p:cNvSpPr>
            <a:spLocks noChangeShapeType="1"/>
          </p:cNvSpPr>
          <p:nvPr/>
        </p:nvSpPr>
        <p:spPr bwMode="auto">
          <a:xfrm>
            <a:off x="1940603"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Line 71"/>
          <p:cNvSpPr>
            <a:spLocks noChangeShapeType="1"/>
          </p:cNvSpPr>
          <p:nvPr/>
        </p:nvSpPr>
        <p:spPr bwMode="auto">
          <a:xfrm>
            <a:off x="2081203"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Line 72"/>
          <p:cNvSpPr>
            <a:spLocks noChangeShapeType="1"/>
          </p:cNvSpPr>
          <p:nvPr/>
        </p:nvSpPr>
        <p:spPr bwMode="auto">
          <a:xfrm>
            <a:off x="2221802" y="4450874"/>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Line 73"/>
          <p:cNvSpPr>
            <a:spLocks noChangeShapeType="1"/>
          </p:cNvSpPr>
          <p:nvPr/>
        </p:nvSpPr>
        <p:spPr bwMode="auto">
          <a:xfrm>
            <a:off x="956405" y="4164840"/>
            <a:ext cx="8787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81" name="Line 80"/>
          <p:cNvSpPr>
            <a:spLocks noChangeShapeType="1"/>
          </p:cNvSpPr>
          <p:nvPr/>
        </p:nvSpPr>
        <p:spPr bwMode="auto">
          <a:xfrm flipV="1">
            <a:off x="2314071" y="5796440"/>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1"/>
          <p:cNvSpPr>
            <a:spLocks noChangeShapeType="1"/>
          </p:cNvSpPr>
          <p:nvPr/>
        </p:nvSpPr>
        <p:spPr bwMode="auto">
          <a:xfrm flipV="1">
            <a:off x="2314071" y="5667524"/>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2"/>
          <p:cNvSpPr>
            <a:spLocks noChangeShapeType="1"/>
          </p:cNvSpPr>
          <p:nvPr/>
        </p:nvSpPr>
        <p:spPr bwMode="auto">
          <a:xfrm flipV="1">
            <a:off x="2314071" y="5538607"/>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3"/>
          <p:cNvSpPr>
            <a:spLocks noChangeShapeType="1"/>
          </p:cNvSpPr>
          <p:nvPr/>
        </p:nvSpPr>
        <p:spPr bwMode="auto">
          <a:xfrm flipV="1">
            <a:off x="2314071" y="5409691"/>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4"/>
          <p:cNvSpPr>
            <a:spLocks noChangeShapeType="1"/>
          </p:cNvSpPr>
          <p:nvPr/>
        </p:nvSpPr>
        <p:spPr bwMode="auto">
          <a:xfrm flipV="1">
            <a:off x="2314071" y="5280774"/>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5"/>
          <p:cNvSpPr>
            <a:spLocks noChangeShapeType="1"/>
          </p:cNvSpPr>
          <p:nvPr/>
        </p:nvSpPr>
        <p:spPr bwMode="auto">
          <a:xfrm flipV="1">
            <a:off x="2314071" y="5151857"/>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6"/>
          <p:cNvSpPr>
            <a:spLocks noChangeShapeType="1"/>
          </p:cNvSpPr>
          <p:nvPr/>
        </p:nvSpPr>
        <p:spPr bwMode="auto">
          <a:xfrm flipV="1">
            <a:off x="2314071" y="5022941"/>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7"/>
          <p:cNvSpPr>
            <a:spLocks noChangeShapeType="1"/>
          </p:cNvSpPr>
          <p:nvPr/>
        </p:nvSpPr>
        <p:spPr bwMode="auto">
          <a:xfrm flipV="1">
            <a:off x="2314071" y="4894024"/>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8"/>
          <p:cNvSpPr>
            <a:spLocks noChangeShapeType="1"/>
          </p:cNvSpPr>
          <p:nvPr/>
        </p:nvSpPr>
        <p:spPr bwMode="auto">
          <a:xfrm flipV="1">
            <a:off x="2314071" y="4765108"/>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89"/>
          <p:cNvSpPr>
            <a:spLocks noChangeShapeType="1"/>
          </p:cNvSpPr>
          <p:nvPr/>
        </p:nvSpPr>
        <p:spPr bwMode="auto">
          <a:xfrm flipV="1">
            <a:off x="2314071" y="4636191"/>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 name="Line 90"/>
          <p:cNvSpPr>
            <a:spLocks noChangeShapeType="1"/>
          </p:cNvSpPr>
          <p:nvPr/>
        </p:nvSpPr>
        <p:spPr bwMode="auto">
          <a:xfrm flipV="1">
            <a:off x="2314071" y="4507275"/>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91"/>
          <p:cNvSpPr>
            <a:spLocks noChangeShapeType="1"/>
          </p:cNvSpPr>
          <p:nvPr/>
        </p:nvSpPr>
        <p:spPr bwMode="auto">
          <a:xfrm flipV="1">
            <a:off x="2314071" y="4450874"/>
            <a:ext cx="0" cy="805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92"/>
          <p:cNvSpPr>
            <a:spLocks noChangeShapeType="1"/>
          </p:cNvSpPr>
          <p:nvPr/>
        </p:nvSpPr>
        <p:spPr bwMode="auto">
          <a:xfrm>
            <a:off x="956405" y="3592773"/>
            <a:ext cx="3167886" cy="1998207"/>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96"/>
          <p:cNvSpPr>
            <a:spLocks noChangeArrowheads="1"/>
          </p:cNvSpPr>
          <p:nvPr/>
        </p:nvSpPr>
        <p:spPr bwMode="auto">
          <a:xfrm>
            <a:off x="2409855" y="2633431"/>
            <a:ext cx="14827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Producer surplus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98" name="Rectangle 97"/>
          <p:cNvSpPr>
            <a:spLocks noChangeArrowheads="1"/>
          </p:cNvSpPr>
          <p:nvPr/>
        </p:nvSpPr>
        <p:spPr bwMode="auto">
          <a:xfrm>
            <a:off x="4172622" y="3153651"/>
            <a:ext cx="945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99" name="Rectangle 98"/>
          <p:cNvSpPr>
            <a:spLocks noChangeArrowheads="1"/>
          </p:cNvSpPr>
          <p:nvPr/>
        </p:nvSpPr>
        <p:spPr bwMode="auto">
          <a:xfrm>
            <a:off x="4150654" y="5595008"/>
            <a:ext cx="10259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00" name="Rectangle 99"/>
          <p:cNvSpPr>
            <a:spLocks noChangeArrowheads="1"/>
          </p:cNvSpPr>
          <p:nvPr/>
        </p:nvSpPr>
        <p:spPr bwMode="auto">
          <a:xfrm>
            <a:off x="2093505" y="2625374"/>
            <a:ext cx="210899" cy="193375"/>
          </a:xfrm>
          <a:prstGeom prst="rect">
            <a:avLst/>
          </a:prstGeom>
          <a:solidFill>
            <a:srgbClr val="A0B9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Rectangle 100"/>
          <p:cNvSpPr>
            <a:spLocks noChangeArrowheads="1"/>
          </p:cNvSpPr>
          <p:nvPr/>
        </p:nvSpPr>
        <p:spPr bwMode="auto">
          <a:xfrm>
            <a:off x="2093505" y="2915436"/>
            <a:ext cx="210899" cy="193375"/>
          </a:xfrm>
          <a:prstGeom prst="rect">
            <a:avLst/>
          </a:prstGeom>
          <a:solidFill>
            <a:srgbClr val="ECB8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Rectangle 101"/>
          <p:cNvSpPr>
            <a:spLocks noChangeArrowheads="1"/>
          </p:cNvSpPr>
          <p:nvPr/>
        </p:nvSpPr>
        <p:spPr bwMode="auto">
          <a:xfrm>
            <a:off x="2409855" y="2923493"/>
            <a:ext cx="1582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Consumer surplus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03" name="Rectangle 102"/>
          <p:cNvSpPr>
            <a:spLocks noChangeArrowheads="1"/>
          </p:cNvSpPr>
          <p:nvPr/>
        </p:nvSpPr>
        <p:spPr bwMode="auto">
          <a:xfrm>
            <a:off x="2093505" y="3205498"/>
            <a:ext cx="210899" cy="193375"/>
          </a:xfrm>
          <a:prstGeom prst="rect">
            <a:avLst/>
          </a:prstGeom>
          <a:solidFill>
            <a:srgbClr val="9D9D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103"/>
          <p:cNvSpPr>
            <a:spLocks noChangeArrowheads="1"/>
          </p:cNvSpPr>
          <p:nvPr/>
        </p:nvSpPr>
        <p:spPr bwMode="auto">
          <a:xfrm>
            <a:off x="2409855" y="3213556"/>
            <a:ext cx="14106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Deadweight loss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18" name="Line 118"/>
          <p:cNvSpPr>
            <a:spLocks noChangeShapeType="1"/>
          </p:cNvSpPr>
          <p:nvPr/>
        </p:nvSpPr>
        <p:spPr bwMode="auto">
          <a:xfrm>
            <a:off x="1861516" y="5840755"/>
            <a:ext cx="0" cy="3625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dirty="0"/>
          </a:p>
        </p:txBody>
      </p:sp>
      <p:sp>
        <p:nvSpPr>
          <p:cNvPr id="124" name="Rectangle 88"/>
          <p:cNvSpPr>
            <a:spLocks noChangeArrowheads="1"/>
          </p:cNvSpPr>
          <p:nvPr/>
        </p:nvSpPr>
        <p:spPr bwMode="auto">
          <a:xfrm>
            <a:off x="4350552" y="4005946"/>
            <a:ext cx="384319" cy="18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Price</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25" name="Rectangle 89"/>
          <p:cNvSpPr>
            <a:spLocks noChangeArrowheads="1"/>
          </p:cNvSpPr>
          <p:nvPr/>
        </p:nvSpPr>
        <p:spPr bwMode="auto">
          <a:xfrm>
            <a:off x="4306210" y="4179841"/>
            <a:ext cx="29815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floor</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94" name="Line 93"/>
          <p:cNvSpPr>
            <a:spLocks noChangeShapeType="1"/>
          </p:cNvSpPr>
          <p:nvPr/>
        </p:nvSpPr>
        <p:spPr bwMode="auto">
          <a:xfrm flipV="1">
            <a:off x="956405" y="3306739"/>
            <a:ext cx="3167886" cy="1998207"/>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4"/>
          <p:cNvSpPr>
            <a:spLocks/>
          </p:cNvSpPr>
          <p:nvPr/>
        </p:nvSpPr>
        <p:spPr bwMode="auto">
          <a:xfrm>
            <a:off x="2278921" y="4418645"/>
            <a:ext cx="70300" cy="64458"/>
          </a:xfrm>
          <a:custGeom>
            <a:avLst/>
            <a:gdLst>
              <a:gd name="T0" fmla="*/ 32 w 32"/>
              <a:gd name="T1" fmla="*/ 16 h 32"/>
              <a:gd name="T2" fmla="*/ 32 w 32"/>
              <a:gd name="T3" fmla="*/ 16 h 32"/>
              <a:gd name="T4" fmla="*/ 30 w 32"/>
              <a:gd name="T5" fmla="*/ 22 h 32"/>
              <a:gd name="T6" fmla="*/ 28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6"/>
                </a:lnTo>
                <a:lnTo>
                  <a:pt x="22" y="30"/>
                </a:lnTo>
                <a:lnTo>
                  <a:pt x="16" y="32"/>
                </a:lnTo>
                <a:lnTo>
                  <a:pt x="16" y="32"/>
                </a:lnTo>
                <a:lnTo>
                  <a:pt x="10" y="30"/>
                </a:lnTo>
                <a:lnTo>
                  <a:pt x="4" y="26"/>
                </a:lnTo>
                <a:lnTo>
                  <a:pt x="2" y="22"/>
                </a:lnTo>
                <a:lnTo>
                  <a:pt x="0" y="16"/>
                </a:lnTo>
                <a:lnTo>
                  <a:pt x="0" y="16"/>
                </a:lnTo>
                <a:lnTo>
                  <a:pt x="2" y="10"/>
                </a:lnTo>
                <a:lnTo>
                  <a:pt x="4" y="4"/>
                </a:lnTo>
                <a:lnTo>
                  <a:pt x="10" y="0"/>
                </a:lnTo>
                <a:lnTo>
                  <a:pt x="16" y="0"/>
                </a:lnTo>
                <a:lnTo>
                  <a:pt x="16" y="0"/>
                </a:lnTo>
                <a:lnTo>
                  <a:pt x="22" y="0"/>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l="3503" t="8911" r="6271" b="12253"/>
          <a:stretch>
            <a:fillRect/>
          </a:stretch>
        </p:blipFill>
        <p:spPr bwMode="auto">
          <a:xfrm>
            <a:off x="968576" y="4178198"/>
            <a:ext cx="885286" cy="268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9" name="Rectangle 119"/>
          <p:cNvSpPr>
            <a:spLocks noChangeArrowheads="1"/>
          </p:cNvSpPr>
          <p:nvPr/>
        </p:nvSpPr>
        <p:spPr bwMode="auto">
          <a:xfrm>
            <a:off x="1351007" y="4245818"/>
            <a:ext cx="144993" cy="17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1955981" y="4330015"/>
            <a:ext cx="144993" cy="17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3" name="Group 22"/>
          <p:cNvGrpSpPr/>
          <p:nvPr/>
        </p:nvGrpSpPr>
        <p:grpSpPr>
          <a:xfrm>
            <a:off x="1828800" y="4132611"/>
            <a:ext cx="70300" cy="1659801"/>
            <a:chOff x="1826366" y="4132611"/>
            <a:chExt cx="70300" cy="1659801"/>
          </a:xfrm>
        </p:grpSpPr>
        <p:sp>
          <p:nvSpPr>
            <p:cNvPr id="96" name="Freeform 95"/>
            <p:cNvSpPr>
              <a:spLocks/>
            </p:cNvSpPr>
            <p:nvPr/>
          </p:nvSpPr>
          <p:spPr bwMode="auto">
            <a:xfrm>
              <a:off x="1826366" y="4132611"/>
              <a:ext cx="70300" cy="64458"/>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2"/>
                  </a:lnTo>
                  <a:lnTo>
                    <a:pt x="16" y="0"/>
                  </a:lnTo>
                  <a:lnTo>
                    <a:pt x="16" y="0"/>
                  </a:lnTo>
                  <a:lnTo>
                    <a:pt x="22" y="2"/>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Line 105"/>
            <p:cNvSpPr>
              <a:spLocks noChangeShapeType="1"/>
            </p:cNvSpPr>
            <p:nvPr/>
          </p:nvSpPr>
          <p:spPr bwMode="auto">
            <a:xfrm>
              <a:off x="1861516" y="4164840"/>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106"/>
            <p:cNvSpPr>
              <a:spLocks noChangeShapeType="1"/>
            </p:cNvSpPr>
            <p:nvPr/>
          </p:nvSpPr>
          <p:spPr bwMode="auto">
            <a:xfrm>
              <a:off x="1861516" y="4293757"/>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07"/>
            <p:cNvSpPr>
              <a:spLocks noChangeShapeType="1"/>
            </p:cNvSpPr>
            <p:nvPr/>
          </p:nvSpPr>
          <p:spPr bwMode="auto">
            <a:xfrm>
              <a:off x="1861516" y="4422673"/>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08"/>
            <p:cNvSpPr>
              <a:spLocks noChangeShapeType="1"/>
            </p:cNvSpPr>
            <p:nvPr/>
          </p:nvSpPr>
          <p:spPr bwMode="auto">
            <a:xfrm>
              <a:off x="1861516" y="4551590"/>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109"/>
            <p:cNvSpPr>
              <a:spLocks noChangeShapeType="1"/>
            </p:cNvSpPr>
            <p:nvPr/>
          </p:nvSpPr>
          <p:spPr bwMode="auto">
            <a:xfrm>
              <a:off x="1861516" y="4680506"/>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110"/>
            <p:cNvSpPr>
              <a:spLocks noChangeShapeType="1"/>
            </p:cNvSpPr>
            <p:nvPr/>
          </p:nvSpPr>
          <p:spPr bwMode="auto">
            <a:xfrm>
              <a:off x="1861516" y="4809423"/>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111"/>
            <p:cNvSpPr>
              <a:spLocks noChangeShapeType="1"/>
            </p:cNvSpPr>
            <p:nvPr/>
          </p:nvSpPr>
          <p:spPr bwMode="auto">
            <a:xfrm>
              <a:off x="1861516" y="4938339"/>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112"/>
            <p:cNvSpPr>
              <a:spLocks noChangeShapeType="1"/>
            </p:cNvSpPr>
            <p:nvPr/>
          </p:nvSpPr>
          <p:spPr bwMode="auto">
            <a:xfrm>
              <a:off x="1861516" y="5067256"/>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113"/>
            <p:cNvSpPr>
              <a:spLocks noChangeShapeType="1"/>
            </p:cNvSpPr>
            <p:nvPr/>
          </p:nvSpPr>
          <p:spPr bwMode="auto">
            <a:xfrm>
              <a:off x="1861516" y="5196173"/>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114"/>
            <p:cNvSpPr>
              <a:spLocks noChangeShapeType="1"/>
            </p:cNvSpPr>
            <p:nvPr/>
          </p:nvSpPr>
          <p:spPr bwMode="auto">
            <a:xfrm>
              <a:off x="1861516" y="5325089"/>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115"/>
            <p:cNvSpPr>
              <a:spLocks noChangeShapeType="1"/>
            </p:cNvSpPr>
            <p:nvPr/>
          </p:nvSpPr>
          <p:spPr bwMode="auto">
            <a:xfrm>
              <a:off x="1861516" y="5454006"/>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116"/>
            <p:cNvSpPr>
              <a:spLocks noChangeShapeType="1"/>
            </p:cNvSpPr>
            <p:nvPr/>
          </p:nvSpPr>
          <p:spPr bwMode="auto">
            <a:xfrm>
              <a:off x="1861516" y="5582922"/>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117"/>
            <p:cNvSpPr>
              <a:spLocks noChangeShapeType="1"/>
            </p:cNvSpPr>
            <p:nvPr/>
          </p:nvSpPr>
          <p:spPr bwMode="auto">
            <a:xfrm>
              <a:off x="1861516" y="5711839"/>
              <a:ext cx="0" cy="8057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26" name="Line 404"/>
          <p:cNvSpPr>
            <a:spLocks noChangeShapeType="1"/>
          </p:cNvSpPr>
          <p:nvPr/>
        </p:nvSpPr>
        <p:spPr bwMode="auto">
          <a:xfrm>
            <a:off x="958182" y="4164840"/>
            <a:ext cx="3264675" cy="0"/>
          </a:xfrm>
          <a:prstGeom prst="line">
            <a:avLst/>
          </a:prstGeom>
          <a:noFill/>
          <a:ln w="19">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p:cNvSpPr>
            <a:spLocks noChangeArrowheads="1"/>
          </p:cNvSpPr>
          <p:nvPr/>
        </p:nvSpPr>
        <p:spPr bwMode="auto">
          <a:xfrm>
            <a:off x="538432" y="546054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1" name="Rectangle 120"/>
          <p:cNvSpPr>
            <a:spLocks noChangeArrowheads="1"/>
          </p:cNvSpPr>
          <p:nvPr/>
        </p:nvSpPr>
        <p:spPr bwMode="auto">
          <a:xfrm>
            <a:off x="538432" y="5190669"/>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7" name="Rectangle 126"/>
          <p:cNvSpPr>
            <a:spLocks noChangeArrowheads="1"/>
          </p:cNvSpPr>
          <p:nvPr/>
        </p:nvSpPr>
        <p:spPr bwMode="auto">
          <a:xfrm>
            <a:off x="545671" y="4906962"/>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8" name="Rectangle 127"/>
          <p:cNvSpPr>
            <a:spLocks noChangeArrowheads="1"/>
          </p:cNvSpPr>
          <p:nvPr/>
        </p:nvSpPr>
        <p:spPr bwMode="auto">
          <a:xfrm>
            <a:off x="560468" y="464774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29" name="Rectangle 128"/>
          <p:cNvSpPr>
            <a:spLocks noChangeArrowheads="1"/>
          </p:cNvSpPr>
          <p:nvPr/>
        </p:nvSpPr>
        <p:spPr bwMode="auto">
          <a:xfrm>
            <a:off x="581484" y="436336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0" name="Rectangle 129"/>
          <p:cNvSpPr>
            <a:spLocks noChangeArrowheads="1"/>
          </p:cNvSpPr>
          <p:nvPr/>
        </p:nvSpPr>
        <p:spPr bwMode="auto">
          <a:xfrm>
            <a:off x="560468" y="4045188"/>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1" name="Rectangle 130"/>
          <p:cNvSpPr>
            <a:spLocks noChangeArrowheads="1"/>
          </p:cNvSpPr>
          <p:nvPr/>
        </p:nvSpPr>
        <p:spPr bwMode="auto">
          <a:xfrm>
            <a:off x="567417" y="377108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2" name="Rectangle 131"/>
          <p:cNvSpPr>
            <a:spLocks noChangeArrowheads="1"/>
          </p:cNvSpPr>
          <p:nvPr/>
        </p:nvSpPr>
        <p:spPr bwMode="auto">
          <a:xfrm>
            <a:off x="560468" y="3488641"/>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3" name="Rectangle 132"/>
          <p:cNvSpPr>
            <a:spLocks noChangeArrowheads="1"/>
          </p:cNvSpPr>
          <p:nvPr/>
        </p:nvSpPr>
        <p:spPr bwMode="auto">
          <a:xfrm>
            <a:off x="560468" y="3183429"/>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4.50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5996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uiExpand="1" build="p"/>
      <p:bldP spid="8" grpId="0" animBg="1"/>
      <p:bldP spid="124" grpId="0"/>
      <p:bldP spid="125" grpId="0"/>
      <p:bldP spid="119" grpId="0"/>
      <p:bldP spid="11" grpId="0"/>
      <p:bldP spid="1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Welfare Effects of a Price Floor</a:t>
            </a:r>
            <a:endParaRPr lang="en-US" dirty="0"/>
          </a:p>
        </p:txBody>
      </p:sp>
      <p:sp>
        <p:nvSpPr>
          <p:cNvPr id="3" name="Content Placeholder 2"/>
          <p:cNvSpPr>
            <a:spLocks noGrp="1"/>
          </p:cNvSpPr>
          <p:nvPr>
            <p:ph type="body" sz="quarter" idx="11"/>
          </p:nvPr>
        </p:nvSpPr>
        <p:spPr/>
        <p:txBody>
          <a:bodyPr>
            <a:normAutofit/>
          </a:bodyPr>
          <a:lstStyle/>
          <a:p>
            <a:r>
              <a:rPr lang="en-US" dirty="0" smtClean="0"/>
              <a:t>Are price floors worth the decrease in total surplus?</a:t>
            </a:r>
          </a:p>
          <a:p>
            <a:endParaRPr lang="en-US" dirty="0" smtClean="0"/>
          </a:p>
          <a:p>
            <a:r>
              <a:rPr lang="en-US" dirty="0" smtClean="0"/>
              <a:t>One way to answer is through studying how much excess milk will the government have to buy.</a:t>
            </a:r>
          </a:p>
          <a:p>
            <a:pPr lvl="1"/>
            <a:r>
              <a:rPr lang="en-US" sz="1800" dirty="0" smtClean="0"/>
              <a:t>The answer is the entire amount of excess supply created by the price floor.</a:t>
            </a:r>
          </a:p>
          <a:p>
            <a:pPr lvl="1"/>
            <a:r>
              <a:rPr lang="en-US" sz="1800" dirty="0" smtClean="0"/>
              <a:t>In the above case, 10 billion gallons will be purchased at $3 per gallon.</a:t>
            </a:r>
          </a:p>
          <a:p>
            <a:pPr lvl="1"/>
            <a:r>
              <a:rPr lang="en-US" sz="1800" dirty="0" smtClean="0"/>
              <a:t>The cost to maintain the price floor is then $30 billion.</a:t>
            </a:r>
          </a:p>
          <a:p>
            <a:pPr lvl="1"/>
            <a:r>
              <a:rPr lang="en-US" sz="1800" dirty="0" smtClean="0"/>
              <a:t>What happens to the excess milk?</a:t>
            </a:r>
            <a:endParaRPr lang="en-US" sz="1800" dirty="0"/>
          </a:p>
        </p:txBody>
      </p:sp>
    </p:spTree>
    <p:extLst>
      <p:ext uri="{BB962C8B-B14F-4D97-AF65-F5344CB8AC3E}">
        <p14:creationId xmlns:p14="http://schemas.microsoft.com/office/powerpoint/2010/main" val="399538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Relate </a:t>
            </a:r>
            <a:r>
              <a:rPr lang="en-US" dirty="0" smtClean="0"/>
              <a:t>Surplus to </a:t>
            </a:r>
            <a:r>
              <a:rPr lang="en-US" dirty="0"/>
              <a:t>Efficiency?</a:t>
            </a:r>
          </a:p>
        </p:txBody>
      </p:sp>
      <p:sp>
        <p:nvSpPr>
          <p:cNvPr id="3" name="Text Placeholder 2"/>
          <p:cNvSpPr>
            <a:spLocks noGrp="1"/>
          </p:cNvSpPr>
          <p:nvPr>
            <p:ph type="body" sz="quarter" idx="11"/>
          </p:nvPr>
        </p:nvSpPr>
        <p:spPr>
          <a:xfrm>
            <a:off x="152400" y="1485900"/>
            <a:ext cx="8733503" cy="4229100"/>
          </a:xfrm>
        </p:spPr>
        <p:txBody>
          <a:bodyPr>
            <a:normAutofit/>
          </a:bodyPr>
          <a:lstStyle/>
          <a:p>
            <a:pPr>
              <a:spcBef>
                <a:spcPct val="10000"/>
              </a:spcBef>
              <a:spcAft>
                <a:spcPct val="10000"/>
              </a:spcAft>
              <a:buNone/>
            </a:pPr>
            <a:r>
              <a:rPr lang="en-US" sz="2000" dirty="0"/>
              <a:t>Two ways of defining </a:t>
            </a:r>
            <a:r>
              <a:rPr lang="en-US" sz="2000" b="1" dirty="0"/>
              <a:t>Economic Efficiency</a:t>
            </a:r>
            <a:r>
              <a:rPr lang="en-US" sz="2000" dirty="0"/>
              <a:t>:</a:t>
            </a:r>
          </a:p>
          <a:p>
            <a:pPr>
              <a:spcBef>
                <a:spcPct val="10000"/>
              </a:spcBef>
              <a:spcAft>
                <a:spcPct val="10000"/>
              </a:spcAft>
            </a:pPr>
            <a:endParaRPr lang="en-US" sz="2000" dirty="0"/>
          </a:p>
          <a:p>
            <a:pPr marL="342900" indent="-342900">
              <a:spcBef>
                <a:spcPct val="10000"/>
              </a:spcBef>
              <a:spcAft>
                <a:spcPct val="10000"/>
              </a:spcAft>
              <a:buFont typeface="+mj-lt"/>
              <a:buAutoNum type="arabicPeriod"/>
            </a:pPr>
            <a:r>
              <a:rPr lang="en-US" sz="2000" dirty="0"/>
              <a:t>A market is efficient if all trades take place where the </a:t>
            </a:r>
            <a:r>
              <a:rPr lang="en-US" sz="2000" b="1" i="1" dirty="0"/>
              <a:t>marginal benefit </a:t>
            </a:r>
            <a:r>
              <a:rPr lang="en-US" sz="2000" dirty="0"/>
              <a:t>equals or exceeds the </a:t>
            </a:r>
            <a:r>
              <a:rPr lang="en-US" sz="2000" b="1" i="1" dirty="0"/>
              <a:t>marginal cost</a:t>
            </a:r>
            <a:r>
              <a:rPr lang="en-US" sz="2000" dirty="0"/>
              <a:t>,</a:t>
            </a:r>
            <a:r>
              <a:rPr lang="en-US" sz="2000" i="1" dirty="0"/>
              <a:t> </a:t>
            </a:r>
            <a:r>
              <a:rPr lang="en-US" sz="2000" dirty="0"/>
              <a:t>and no other trades take place.</a:t>
            </a:r>
          </a:p>
          <a:p>
            <a:pPr marL="342900" indent="-342900">
              <a:spcBef>
                <a:spcPct val="10000"/>
              </a:spcBef>
              <a:spcAft>
                <a:spcPct val="10000"/>
              </a:spcAft>
              <a:buFont typeface="+mj-lt"/>
              <a:buAutoNum type="arabicPeriod"/>
            </a:pPr>
            <a:endParaRPr lang="en-US" sz="2000" dirty="0"/>
          </a:p>
          <a:p>
            <a:pPr marL="342900" indent="-342900">
              <a:spcBef>
                <a:spcPct val="10000"/>
              </a:spcBef>
              <a:spcAft>
                <a:spcPct val="10000"/>
              </a:spcAft>
              <a:buFont typeface="+mj-lt"/>
              <a:buAutoNum type="arabicPeriod"/>
            </a:pPr>
            <a:r>
              <a:rPr lang="en-US" sz="2000" dirty="0"/>
              <a:t>A market is efficient if it maximizes the sum of consumer and producer surplus (i.e. the total net benefit to consumers and firms), known as the </a:t>
            </a:r>
            <a:r>
              <a:rPr lang="en-US" sz="2000" b="1" i="1" dirty="0"/>
              <a:t>economic surplus or total welfare</a:t>
            </a:r>
            <a:r>
              <a:rPr lang="en-US" sz="2000" dirty="0"/>
              <a:t>.</a:t>
            </a:r>
          </a:p>
          <a:p>
            <a:pPr marL="342900" indent="-342900">
              <a:spcBef>
                <a:spcPct val="10000"/>
              </a:spcBef>
              <a:spcAft>
                <a:spcPct val="10000"/>
              </a:spcAft>
              <a:buFont typeface="+mj-lt"/>
              <a:buAutoNum type="arabicPeriod"/>
            </a:pPr>
            <a:endParaRPr lang="en-US" sz="1400" dirty="0"/>
          </a:p>
        </p:txBody>
      </p:sp>
    </p:spTree>
    <p:custDataLst>
      <p:tags r:id="rId1"/>
    </p:custDataLst>
    <p:extLst>
      <p:ext uri="{BB962C8B-B14F-4D97-AF65-F5344CB8AC3E}">
        <p14:creationId xmlns:p14="http://schemas.microsoft.com/office/powerpoint/2010/main" val="49245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Efficiency of Competitive Equilibrium</a:t>
            </a:r>
          </a:p>
        </p:txBody>
      </p:sp>
      <p:sp>
        <p:nvSpPr>
          <p:cNvPr id="6" name="Text Placeholder 2"/>
          <p:cNvSpPr>
            <a:spLocks noGrp="1"/>
          </p:cNvSpPr>
          <p:nvPr>
            <p:ph type="body" sz="quarter" idx="11"/>
          </p:nvPr>
        </p:nvSpPr>
        <p:spPr>
          <a:xfrm>
            <a:off x="152400" y="1485900"/>
            <a:ext cx="2966884" cy="4229100"/>
          </a:xfrm>
        </p:spPr>
        <p:txBody>
          <a:bodyPr>
            <a:normAutofit/>
          </a:bodyPr>
          <a:lstStyle/>
          <a:p>
            <a:pPr>
              <a:spcBef>
                <a:spcPts val="900"/>
              </a:spcBef>
            </a:pPr>
            <a:r>
              <a:rPr lang="en-US" sz="1800" dirty="0"/>
              <a:t>Demand: </a:t>
            </a:r>
            <a:r>
              <a:rPr lang="en-US" sz="1800" b="1" dirty="0"/>
              <a:t>Marginal Benefit</a:t>
            </a:r>
            <a:r>
              <a:rPr lang="en-US" sz="1800" dirty="0"/>
              <a:t> of each cup</a:t>
            </a:r>
          </a:p>
          <a:p>
            <a:pPr>
              <a:spcBef>
                <a:spcPts val="900"/>
              </a:spcBef>
            </a:pPr>
            <a:endParaRPr lang="en-US" sz="1800" dirty="0"/>
          </a:p>
          <a:p>
            <a:pPr>
              <a:spcBef>
                <a:spcPts val="900"/>
              </a:spcBef>
            </a:pPr>
            <a:r>
              <a:rPr lang="en-US" sz="1800" dirty="0"/>
              <a:t>Supply: </a:t>
            </a:r>
            <a:r>
              <a:rPr lang="en-US" sz="1800" b="1" dirty="0"/>
              <a:t>Marginal Cost </a:t>
            </a:r>
            <a:r>
              <a:rPr lang="en-US" sz="1800" dirty="0"/>
              <a:t>of each cup</a:t>
            </a:r>
          </a:p>
          <a:p>
            <a:pPr>
              <a:spcBef>
                <a:spcPts val="900"/>
              </a:spcBef>
            </a:pPr>
            <a:endParaRPr lang="en-US" sz="1800" dirty="0"/>
          </a:p>
          <a:p>
            <a:pPr>
              <a:spcBef>
                <a:spcPts val="900"/>
              </a:spcBef>
            </a:pPr>
            <a:r>
              <a:rPr lang="en-US" sz="1800" dirty="0"/>
              <a:t>If Q too low </a:t>
            </a:r>
            <a:r>
              <a:rPr lang="en-US" sz="1800" dirty="0">
                <a:sym typeface="Wingdings" panose="05000000000000000000" pitchFamily="2" charset="2"/>
              </a:rPr>
              <a:t>MB&gt;MC</a:t>
            </a:r>
          </a:p>
          <a:p>
            <a:pPr>
              <a:spcBef>
                <a:spcPts val="900"/>
              </a:spcBef>
            </a:pPr>
            <a:r>
              <a:rPr lang="en-US" sz="1800" dirty="0">
                <a:sym typeface="Wingdings" panose="05000000000000000000" pitchFamily="2" charset="2"/>
              </a:rPr>
              <a:t>If Q too high  MB&lt;MC</a:t>
            </a:r>
            <a:endParaRPr lang="en-US" sz="1800" dirty="0"/>
          </a:p>
        </p:txBody>
      </p:sp>
      <p:sp>
        <p:nvSpPr>
          <p:cNvPr id="16" name="Text Placeholder 2"/>
          <p:cNvSpPr txBox="1">
            <a:spLocks/>
          </p:cNvSpPr>
          <p:nvPr/>
        </p:nvSpPr>
        <p:spPr>
          <a:xfrm>
            <a:off x="274321" y="4914900"/>
            <a:ext cx="7662387" cy="885825"/>
          </a:xfrm>
          <a:prstGeom prst="rect">
            <a:avLst/>
          </a:prstGeom>
        </p:spPr>
        <p:txBody>
          <a:bodyPr/>
          <a:lstStyle>
            <a:lvl1pPr marL="0" indent="0" algn="l" rtl="0" eaLnBrk="0" fontAlgn="base" hangingPunct="0">
              <a:spcBef>
                <a:spcPts val="600"/>
              </a:spcBef>
              <a:spcAft>
                <a:spcPct val="0"/>
              </a:spcAft>
              <a:defRPr sz="2200" i="0" baseline="0">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a:lstStyle>
          <a:p>
            <a:pPr defTabSz="685800">
              <a:spcBef>
                <a:spcPts val="900"/>
              </a:spcBef>
            </a:pPr>
            <a:r>
              <a:rPr lang="en-US" sz="2000" dirty="0">
                <a:solidFill>
                  <a:srgbClr val="000000"/>
                </a:solidFill>
                <a:latin typeface="Arial"/>
              </a:rPr>
              <a:t>Only at the competitive equilibrium is the last unit valued by consumers and producers equally—economic efficiency.</a:t>
            </a:r>
          </a:p>
        </p:txBody>
      </p:sp>
      <p:pic>
        <p:nvPicPr>
          <p:cNvPr id="9" name="Picture 13" descr="Fig4-5-ppt-5"/>
          <p:cNvPicPr>
            <a:picLocks noChangeAspect="1" noChangeArrowheads="1"/>
          </p:cNvPicPr>
          <p:nvPr/>
        </p:nvPicPr>
        <p:blipFill>
          <a:blip r:embed="rId4" cstate="print"/>
          <a:srcRect/>
          <a:stretch>
            <a:fillRect/>
          </a:stretch>
        </p:blipFill>
        <p:spPr bwMode="auto">
          <a:xfrm>
            <a:off x="3218260" y="1541861"/>
            <a:ext cx="4718447" cy="2659856"/>
          </a:xfrm>
          <a:prstGeom prst="rect">
            <a:avLst/>
          </a:prstGeom>
          <a:noFill/>
          <a:ln w="9525">
            <a:noFill/>
            <a:miter lim="800000"/>
            <a:headEnd/>
            <a:tailEnd/>
          </a:ln>
        </p:spPr>
      </p:pic>
      <p:pic>
        <p:nvPicPr>
          <p:cNvPr id="10" name="Picture 14" descr="Fig4-5-ppt-1"/>
          <p:cNvPicPr>
            <a:picLocks noChangeAspect="1" noChangeArrowheads="1"/>
          </p:cNvPicPr>
          <p:nvPr/>
        </p:nvPicPr>
        <p:blipFill>
          <a:blip r:embed="rId5" cstate="print"/>
          <a:srcRect/>
          <a:stretch>
            <a:fillRect/>
          </a:stretch>
        </p:blipFill>
        <p:spPr bwMode="auto">
          <a:xfrm>
            <a:off x="3218260" y="1541861"/>
            <a:ext cx="4718447" cy="2659856"/>
          </a:xfrm>
          <a:prstGeom prst="rect">
            <a:avLst/>
          </a:prstGeom>
          <a:noFill/>
          <a:ln w="9525">
            <a:noFill/>
            <a:miter lim="800000"/>
            <a:headEnd/>
            <a:tailEnd/>
          </a:ln>
        </p:spPr>
      </p:pic>
      <p:pic>
        <p:nvPicPr>
          <p:cNvPr id="11" name="Picture 15" descr="Fig4-5-ppt-2"/>
          <p:cNvPicPr>
            <a:picLocks noChangeAspect="1" noChangeArrowheads="1"/>
          </p:cNvPicPr>
          <p:nvPr/>
        </p:nvPicPr>
        <p:blipFill>
          <a:blip r:embed="rId6" cstate="print"/>
          <a:srcRect/>
          <a:stretch>
            <a:fillRect/>
          </a:stretch>
        </p:blipFill>
        <p:spPr bwMode="auto">
          <a:xfrm>
            <a:off x="3218260" y="1541861"/>
            <a:ext cx="4718447" cy="2659856"/>
          </a:xfrm>
          <a:prstGeom prst="rect">
            <a:avLst/>
          </a:prstGeom>
          <a:noFill/>
          <a:ln w="9525">
            <a:noFill/>
            <a:miter lim="800000"/>
            <a:headEnd/>
            <a:tailEnd/>
          </a:ln>
        </p:spPr>
      </p:pic>
      <p:pic>
        <p:nvPicPr>
          <p:cNvPr id="12" name="Picture 16" descr="Fig4-5-ppt-3"/>
          <p:cNvPicPr>
            <a:picLocks noChangeAspect="1" noChangeArrowheads="1"/>
          </p:cNvPicPr>
          <p:nvPr/>
        </p:nvPicPr>
        <p:blipFill>
          <a:blip r:embed="rId7" cstate="print"/>
          <a:srcRect/>
          <a:stretch>
            <a:fillRect/>
          </a:stretch>
        </p:blipFill>
        <p:spPr bwMode="auto">
          <a:xfrm>
            <a:off x="3218260" y="1541861"/>
            <a:ext cx="4718447" cy="2659856"/>
          </a:xfrm>
          <a:prstGeom prst="rect">
            <a:avLst/>
          </a:prstGeom>
          <a:noFill/>
          <a:ln w="9525">
            <a:noFill/>
            <a:miter lim="800000"/>
            <a:headEnd/>
            <a:tailEnd/>
          </a:ln>
        </p:spPr>
      </p:pic>
      <p:pic>
        <p:nvPicPr>
          <p:cNvPr id="13" name="Picture 17" descr="Fig4-5-ppt-4"/>
          <p:cNvPicPr>
            <a:picLocks noChangeAspect="1" noChangeArrowheads="1"/>
          </p:cNvPicPr>
          <p:nvPr/>
        </p:nvPicPr>
        <p:blipFill>
          <a:blip r:embed="rId8" cstate="print"/>
          <a:srcRect/>
          <a:stretch>
            <a:fillRect/>
          </a:stretch>
        </p:blipFill>
        <p:spPr bwMode="auto">
          <a:xfrm>
            <a:off x="3218260" y="1541861"/>
            <a:ext cx="4718447" cy="2659856"/>
          </a:xfrm>
          <a:prstGeom prst="rect">
            <a:avLst/>
          </a:prstGeom>
          <a:noFill/>
          <a:ln w="9525">
            <a:noFill/>
            <a:miter lim="800000"/>
            <a:headEnd/>
            <a:tailEnd/>
          </a:ln>
        </p:spPr>
      </p:pic>
      <p:pic>
        <p:nvPicPr>
          <p:cNvPr id="14" name="Picture 18" descr="Fig4-5-ppt-6"/>
          <p:cNvPicPr>
            <a:picLocks noChangeAspect="1" noChangeArrowheads="1"/>
          </p:cNvPicPr>
          <p:nvPr/>
        </p:nvPicPr>
        <p:blipFill>
          <a:blip r:embed="rId9" cstate="print"/>
          <a:srcRect/>
          <a:stretch>
            <a:fillRect/>
          </a:stretch>
        </p:blipFill>
        <p:spPr bwMode="auto">
          <a:xfrm>
            <a:off x="3218260" y="1541861"/>
            <a:ext cx="4718447" cy="2659856"/>
          </a:xfrm>
          <a:prstGeom prst="rect">
            <a:avLst/>
          </a:prstGeom>
          <a:noFill/>
          <a:ln w="9525">
            <a:noFill/>
            <a:miter lim="800000"/>
            <a:headEnd/>
            <a:tailEnd/>
          </a:ln>
        </p:spPr>
      </p:pic>
      <p:pic>
        <p:nvPicPr>
          <p:cNvPr id="15" name="Picture 19" descr="Fig4-5-ppt-7"/>
          <p:cNvPicPr>
            <a:picLocks noChangeAspect="1" noChangeArrowheads="1"/>
          </p:cNvPicPr>
          <p:nvPr/>
        </p:nvPicPr>
        <p:blipFill>
          <a:blip r:embed="rId10" cstate="print"/>
          <a:srcRect/>
          <a:stretch>
            <a:fillRect/>
          </a:stretch>
        </p:blipFill>
        <p:spPr bwMode="auto">
          <a:xfrm>
            <a:off x="3218260" y="1541861"/>
            <a:ext cx="4718447" cy="265985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179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Efficiency of Competitive Equilibrium—Surplus</a:t>
            </a:r>
          </a:p>
        </p:txBody>
      </p:sp>
      <p:sp>
        <p:nvSpPr>
          <p:cNvPr id="6" name="Text Placeholder 2"/>
          <p:cNvSpPr>
            <a:spLocks noGrp="1"/>
          </p:cNvSpPr>
          <p:nvPr>
            <p:ph type="body" sz="quarter" idx="11"/>
          </p:nvPr>
        </p:nvSpPr>
        <p:spPr>
          <a:xfrm>
            <a:off x="152401" y="1485900"/>
            <a:ext cx="3190877" cy="4229100"/>
          </a:xfrm>
        </p:spPr>
        <p:txBody>
          <a:bodyPr>
            <a:normAutofit/>
          </a:bodyPr>
          <a:lstStyle/>
          <a:p>
            <a:pPr>
              <a:buNone/>
            </a:pPr>
            <a:r>
              <a:rPr lang="en-US" sz="2000" dirty="0"/>
              <a:t>At the competitive equilibrium quantity, the economic surplus (CS + PS)  is also maximized!</a:t>
            </a:r>
          </a:p>
          <a:p>
            <a:endParaRPr lang="en-US" sz="2800" dirty="0"/>
          </a:p>
        </p:txBody>
      </p:sp>
      <p:sp>
        <p:nvSpPr>
          <p:cNvPr id="17" name="TextBox 16"/>
          <p:cNvSpPr txBox="1">
            <a:spLocks noChangeArrowheads="1"/>
          </p:cNvSpPr>
          <p:nvPr/>
        </p:nvSpPr>
        <p:spPr bwMode="auto">
          <a:xfrm>
            <a:off x="270164" y="3371850"/>
            <a:ext cx="3073113" cy="1323439"/>
          </a:xfrm>
          <a:prstGeom prst="rect">
            <a:avLst/>
          </a:prstGeom>
          <a:noFill/>
          <a:ln w="9525">
            <a:noFill/>
            <a:miter lim="800000"/>
            <a:headEnd/>
            <a:tailEnd/>
          </a:ln>
        </p:spPr>
        <p:txBody>
          <a:bodyPr wrap="square">
            <a:spAutoFit/>
          </a:bodyPr>
          <a:lstStyle/>
          <a:p>
            <a:pPr defTabSz="685800" fontAlgn="base">
              <a:spcBef>
                <a:spcPct val="0"/>
              </a:spcBef>
              <a:spcAft>
                <a:spcPct val="0"/>
              </a:spcAft>
            </a:pPr>
            <a:r>
              <a:rPr lang="en-US" sz="2000" i="1" dirty="0">
                <a:solidFill>
                  <a:srgbClr val="000000"/>
                </a:solidFill>
                <a:latin typeface="Arial"/>
                <a:cs typeface="Arial" charset="0"/>
              </a:rPr>
              <a:t>Our two concepts of economic efficiency result in the same level of output.</a:t>
            </a:r>
          </a:p>
        </p:txBody>
      </p:sp>
      <p:pic>
        <p:nvPicPr>
          <p:cNvPr id="9" name="Picture 14" descr="Fig4-6-ppt-7"/>
          <p:cNvPicPr>
            <a:picLocks noChangeAspect="1" noChangeArrowheads="1"/>
          </p:cNvPicPr>
          <p:nvPr/>
        </p:nvPicPr>
        <p:blipFill>
          <a:blip r:embed="rId4" cstate="print"/>
          <a:srcRect/>
          <a:stretch>
            <a:fillRect/>
          </a:stretch>
        </p:blipFill>
        <p:spPr bwMode="auto">
          <a:xfrm>
            <a:off x="3507582" y="1477566"/>
            <a:ext cx="4293394" cy="2871788"/>
          </a:xfrm>
          <a:prstGeom prst="rect">
            <a:avLst/>
          </a:prstGeom>
          <a:noFill/>
          <a:ln w="9525">
            <a:noFill/>
            <a:miter lim="800000"/>
            <a:headEnd/>
            <a:tailEnd/>
          </a:ln>
        </p:spPr>
      </p:pic>
      <p:pic>
        <p:nvPicPr>
          <p:cNvPr id="10" name="Picture 15" descr="Fig4-6-ppt-6"/>
          <p:cNvPicPr>
            <a:picLocks noChangeAspect="1" noChangeArrowheads="1"/>
          </p:cNvPicPr>
          <p:nvPr/>
        </p:nvPicPr>
        <p:blipFill>
          <a:blip r:embed="rId5" cstate="print"/>
          <a:srcRect/>
          <a:stretch>
            <a:fillRect/>
          </a:stretch>
        </p:blipFill>
        <p:spPr bwMode="auto">
          <a:xfrm>
            <a:off x="3507582" y="1477566"/>
            <a:ext cx="4293394" cy="2871788"/>
          </a:xfrm>
          <a:prstGeom prst="rect">
            <a:avLst/>
          </a:prstGeom>
          <a:noFill/>
          <a:ln w="9525">
            <a:noFill/>
            <a:miter lim="800000"/>
            <a:headEnd/>
            <a:tailEnd/>
          </a:ln>
        </p:spPr>
      </p:pic>
      <p:pic>
        <p:nvPicPr>
          <p:cNvPr id="11" name="Picture 16" descr="Fig4-6-ppt-4"/>
          <p:cNvPicPr>
            <a:picLocks noChangeAspect="1" noChangeArrowheads="1"/>
          </p:cNvPicPr>
          <p:nvPr/>
        </p:nvPicPr>
        <p:blipFill>
          <a:blip r:embed="rId6" cstate="print"/>
          <a:srcRect/>
          <a:stretch>
            <a:fillRect/>
          </a:stretch>
        </p:blipFill>
        <p:spPr bwMode="auto">
          <a:xfrm>
            <a:off x="3507582" y="1477566"/>
            <a:ext cx="4293394" cy="2871788"/>
          </a:xfrm>
          <a:prstGeom prst="rect">
            <a:avLst/>
          </a:prstGeom>
          <a:noFill/>
          <a:ln w="9525">
            <a:noFill/>
            <a:miter lim="800000"/>
            <a:headEnd/>
            <a:tailEnd/>
          </a:ln>
        </p:spPr>
      </p:pic>
      <p:pic>
        <p:nvPicPr>
          <p:cNvPr id="12" name="Picture 17" descr="Fig4-6-ppt-1"/>
          <p:cNvPicPr>
            <a:picLocks noChangeAspect="1" noChangeArrowheads="1"/>
          </p:cNvPicPr>
          <p:nvPr/>
        </p:nvPicPr>
        <p:blipFill>
          <a:blip r:embed="rId7" cstate="print"/>
          <a:srcRect/>
          <a:stretch>
            <a:fillRect/>
          </a:stretch>
        </p:blipFill>
        <p:spPr bwMode="auto">
          <a:xfrm>
            <a:off x="3507582" y="1477566"/>
            <a:ext cx="4293394" cy="2871788"/>
          </a:xfrm>
          <a:prstGeom prst="rect">
            <a:avLst/>
          </a:prstGeom>
          <a:noFill/>
          <a:ln w="9525">
            <a:noFill/>
            <a:miter lim="800000"/>
            <a:headEnd/>
            <a:tailEnd/>
          </a:ln>
        </p:spPr>
      </p:pic>
      <p:pic>
        <p:nvPicPr>
          <p:cNvPr id="13" name="Picture 18" descr="Fig4-6-ppt-2"/>
          <p:cNvPicPr>
            <a:picLocks noChangeAspect="1" noChangeArrowheads="1"/>
          </p:cNvPicPr>
          <p:nvPr/>
        </p:nvPicPr>
        <p:blipFill>
          <a:blip r:embed="rId8" cstate="print"/>
          <a:srcRect/>
          <a:stretch>
            <a:fillRect/>
          </a:stretch>
        </p:blipFill>
        <p:spPr bwMode="auto">
          <a:xfrm>
            <a:off x="3507582" y="1477566"/>
            <a:ext cx="4293394" cy="2871788"/>
          </a:xfrm>
          <a:prstGeom prst="rect">
            <a:avLst/>
          </a:prstGeom>
          <a:noFill/>
          <a:ln w="9525">
            <a:noFill/>
            <a:miter lim="800000"/>
            <a:headEnd/>
            <a:tailEnd/>
          </a:ln>
        </p:spPr>
      </p:pic>
      <p:pic>
        <p:nvPicPr>
          <p:cNvPr id="14" name="Picture 19" descr="Fig4-6-ppt-3"/>
          <p:cNvPicPr>
            <a:picLocks noChangeAspect="1" noChangeArrowheads="1"/>
          </p:cNvPicPr>
          <p:nvPr/>
        </p:nvPicPr>
        <p:blipFill>
          <a:blip r:embed="rId9" cstate="print"/>
          <a:srcRect/>
          <a:stretch>
            <a:fillRect/>
          </a:stretch>
        </p:blipFill>
        <p:spPr bwMode="auto">
          <a:xfrm>
            <a:off x="3507582" y="1477566"/>
            <a:ext cx="4293394" cy="2871788"/>
          </a:xfrm>
          <a:prstGeom prst="rect">
            <a:avLst/>
          </a:prstGeom>
          <a:noFill/>
          <a:ln w="9525">
            <a:noFill/>
            <a:miter lim="800000"/>
            <a:headEnd/>
            <a:tailEnd/>
          </a:ln>
        </p:spPr>
      </p:pic>
      <p:pic>
        <p:nvPicPr>
          <p:cNvPr id="15" name="Picture 20" descr="Fig4-6-ppt-5"/>
          <p:cNvPicPr>
            <a:picLocks noChangeAspect="1" noChangeArrowheads="1"/>
          </p:cNvPicPr>
          <p:nvPr/>
        </p:nvPicPr>
        <p:blipFill>
          <a:blip r:embed="rId10" cstate="print"/>
          <a:srcRect/>
          <a:stretch>
            <a:fillRect/>
          </a:stretch>
        </p:blipFill>
        <p:spPr bwMode="auto">
          <a:xfrm>
            <a:off x="3507582" y="1477566"/>
            <a:ext cx="4293394" cy="2871788"/>
          </a:xfrm>
          <a:prstGeom prst="rect">
            <a:avLst/>
          </a:prstGeom>
          <a:noFill/>
          <a:ln w="9525">
            <a:noFill/>
            <a:miter lim="800000"/>
            <a:headEnd/>
            <a:tailEnd/>
          </a:ln>
        </p:spPr>
      </p:pic>
      <p:pic>
        <p:nvPicPr>
          <p:cNvPr id="16" name="Picture 21" descr="Fig4-6-ppt-8"/>
          <p:cNvPicPr>
            <a:picLocks noChangeAspect="1" noChangeArrowheads="1"/>
          </p:cNvPicPr>
          <p:nvPr/>
        </p:nvPicPr>
        <p:blipFill>
          <a:blip r:embed="rId11" cstate="print"/>
          <a:srcRect/>
          <a:stretch>
            <a:fillRect/>
          </a:stretch>
        </p:blipFill>
        <p:spPr bwMode="auto">
          <a:xfrm>
            <a:off x="3507582" y="1477566"/>
            <a:ext cx="4293394" cy="287178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27960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2"/>
          <p:cNvSpPr>
            <a:spLocks noGrp="1"/>
          </p:cNvSpPr>
          <p:nvPr>
            <p:ph type="body" sz="quarter" idx="11"/>
          </p:nvPr>
        </p:nvSpPr>
        <p:spPr>
          <a:xfrm>
            <a:off x="353292" y="4114800"/>
            <a:ext cx="7361959" cy="1600200"/>
          </a:xfrm>
        </p:spPr>
        <p:txBody>
          <a:bodyPr/>
          <a:lstStyle/>
          <a:p>
            <a:endParaRPr lang="en-US" b="1" i="1" dirty="0"/>
          </a:p>
          <a:p>
            <a:r>
              <a:rPr lang="en-US" dirty="0"/>
              <a:t>Deadweight Loss (DWL): The amount of inefficiency in a market. </a:t>
            </a:r>
          </a:p>
          <a:p>
            <a:endParaRPr lang="en-US" dirty="0"/>
          </a:p>
          <a:p>
            <a:r>
              <a:rPr lang="en-US" dirty="0"/>
              <a:t>In competitive equilibrium, deadweight loss is zero.</a:t>
            </a:r>
          </a:p>
          <a:p>
            <a:endParaRPr lang="en-US" dirty="0"/>
          </a:p>
        </p:txBody>
      </p:sp>
      <p:sp>
        <p:nvSpPr>
          <p:cNvPr id="3" name="Slide Number Placeholder 2"/>
          <p:cNvSpPr>
            <a:spLocks noGrp="1"/>
          </p:cNvSpPr>
          <p:nvPr>
            <p:ph type="sldNum" sz="quarter" idx="4294967295"/>
          </p:nvPr>
        </p:nvSpPr>
        <p:spPr>
          <a:xfrm>
            <a:off x="6553200" y="6356350"/>
            <a:ext cx="2133600" cy="365125"/>
          </a:xfrm>
        </p:spPr>
        <p:txBody>
          <a:bodyPr/>
          <a:lstStyle/>
          <a:p>
            <a:pPr defTabSz="685800"/>
            <a:endParaRPr lang="en-US" sz="1350" dirty="0">
              <a:solidFill>
                <a:srgbClr val="000000"/>
              </a:solidFill>
              <a:latin typeface="Arial"/>
            </a:endParaRPr>
          </a:p>
        </p:txBody>
      </p:sp>
      <p:sp>
        <p:nvSpPr>
          <p:cNvPr id="2" name="Title 1"/>
          <p:cNvSpPr>
            <a:spLocks noGrp="1"/>
          </p:cNvSpPr>
          <p:nvPr>
            <p:ph type="title" idx="4294967295"/>
          </p:nvPr>
        </p:nvSpPr>
        <p:spPr>
          <a:xfrm>
            <a:off x="0" y="20638"/>
            <a:ext cx="9144000" cy="479425"/>
          </a:xfrm>
          <a:prstGeom prst="rect">
            <a:avLst/>
          </a:prstGeom>
        </p:spPr>
        <p:txBody>
          <a:bodyPr/>
          <a:lstStyle/>
          <a:p>
            <a:r>
              <a:rPr lang="en-US" sz="2400" b="0" dirty="0">
                <a:solidFill>
                  <a:srgbClr val="002060"/>
                </a:solidFill>
              </a:rPr>
              <a:t>Economic Surplus if the Market is Not in Equilibrium</a:t>
            </a:r>
          </a:p>
        </p:txBody>
      </p:sp>
      <p:pic>
        <p:nvPicPr>
          <p:cNvPr id="9" name="Picture 11" descr="Fig4-7-ppt-8"/>
          <p:cNvPicPr>
            <a:picLocks noChangeAspect="1" noChangeArrowheads="1"/>
          </p:cNvPicPr>
          <p:nvPr/>
        </p:nvPicPr>
        <p:blipFill>
          <a:blip r:embed="rId3" cstate="print"/>
          <a:srcRect/>
          <a:stretch>
            <a:fillRect/>
          </a:stretch>
        </p:blipFill>
        <p:spPr bwMode="auto">
          <a:xfrm>
            <a:off x="1332311" y="1671637"/>
            <a:ext cx="6479381" cy="2443163"/>
          </a:xfrm>
          <a:prstGeom prst="rect">
            <a:avLst/>
          </a:prstGeom>
          <a:noFill/>
          <a:ln w="9525">
            <a:noFill/>
            <a:miter lim="800000"/>
            <a:headEnd/>
            <a:tailEnd/>
          </a:ln>
        </p:spPr>
      </p:pic>
      <p:pic>
        <p:nvPicPr>
          <p:cNvPr id="10" name="Picture 12" descr="Fig4-7-ppt-7"/>
          <p:cNvPicPr>
            <a:picLocks noChangeAspect="1" noChangeArrowheads="1"/>
          </p:cNvPicPr>
          <p:nvPr/>
        </p:nvPicPr>
        <p:blipFill>
          <a:blip r:embed="rId4" cstate="print"/>
          <a:srcRect/>
          <a:stretch>
            <a:fillRect/>
          </a:stretch>
        </p:blipFill>
        <p:spPr bwMode="auto">
          <a:xfrm>
            <a:off x="1332311" y="1671637"/>
            <a:ext cx="6479381" cy="2443163"/>
          </a:xfrm>
          <a:prstGeom prst="rect">
            <a:avLst/>
          </a:prstGeom>
          <a:noFill/>
          <a:ln w="9525">
            <a:noFill/>
            <a:miter lim="800000"/>
            <a:headEnd/>
            <a:tailEnd/>
          </a:ln>
        </p:spPr>
      </p:pic>
      <p:pic>
        <p:nvPicPr>
          <p:cNvPr id="11" name="Picture 13" descr="Fig4-7-ppt-6"/>
          <p:cNvPicPr>
            <a:picLocks noChangeAspect="1" noChangeArrowheads="1"/>
          </p:cNvPicPr>
          <p:nvPr/>
        </p:nvPicPr>
        <p:blipFill>
          <a:blip r:embed="rId5" cstate="print"/>
          <a:srcRect/>
          <a:stretch>
            <a:fillRect/>
          </a:stretch>
        </p:blipFill>
        <p:spPr bwMode="auto">
          <a:xfrm>
            <a:off x="1332311" y="1671637"/>
            <a:ext cx="6479381" cy="2443163"/>
          </a:xfrm>
          <a:prstGeom prst="rect">
            <a:avLst/>
          </a:prstGeom>
          <a:noFill/>
          <a:ln w="9525">
            <a:noFill/>
            <a:miter lim="800000"/>
            <a:headEnd/>
            <a:tailEnd/>
          </a:ln>
        </p:spPr>
      </p:pic>
      <p:pic>
        <p:nvPicPr>
          <p:cNvPr id="12" name="Picture 14" descr="Fig4-7-ppt-1"/>
          <p:cNvPicPr>
            <a:picLocks noChangeAspect="1" noChangeArrowheads="1"/>
          </p:cNvPicPr>
          <p:nvPr/>
        </p:nvPicPr>
        <p:blipFill>
          <a:blip r:embed="rId6" cstate="print"/>
          <a:srcRect/>
          <a:stretch>
            <a:fillRect/>
          </a:stretch>
        </p:blipFill>
        <p:spPr bwMode="auto">
          <a:xfrm>
            <a:off x="1332311" y="1671637"/>
            <a:ext cx="6479381" cy="2443163"/>
          </a:xfrm>
          <a:prstGeom prst="rect">
            <a:avLst/>
          </a:prstGeom>
          <a:noFill/>
          <a:ln w="9525">
            <a:noFill/>
            <a:miter lim="800000"/>
            <a:headEnd/>
            <a:tailEnd/>
          </a:ln>
        </p:spPr>
      </p:pic>
      <p:pic>
        <p:nvPicPr>
          <p:cNvPr id="13" name="Picture 15" descr="Fig4-7-ppt-2"/>
          <p:cNvPicPr>
            <a:picLocks noChangeAspect="1" noChangeArrowheads="1"/>
          </p:cNvPicPr>
          <p:nvPr/>
        </p:nvPicPr>
        <p:blipFill>
          <a:blip r:embed="rId7" cstate="print"/>
          <a:srcRect/>
          <a:stretch>
            <a:fillRect/>
          </a:stretch>
        </p:blipFill>
        <p:spPr bwMode="auto">
          <a:xfrm>
            <a:off x="1332311" y="1671637"/>
            <a:ext cx="6479381" cy="2443163"/>
          </a:xfrm>
          <a:prstGeom prst="rect">
            <a:avLst/>
          </a:prstGeom>
          <a:noFill/>
          <a:ln w="9525">
            <a:noFill/>
            <a:miter lim="800000"/>
            <a:headEnd/>
            <a:tailEnd/>
          </a:ln>
        </p:spPr>
      </p:pic>
      <p:pic>
        <p:nvPicPr>
          <p:cNvPr id="14" name="Picture 16" descr="Fig4-7-ppt-3"/>
          <p:cNvPicPr>
            <a:picLocks noChangeAspect="1" noChangeArrowheads="1"/>
          </p:cNvPicPr>
          <p:nvPr/>
        </p:nvPicPr>
        <p:blipFill>
          <a:blip r:embed="rId8" cstate="print"/>
          <a:srcRect/>
          <a:stretch>
            <a:fillRect/>
          </a:stretch>
        </p:blipFill>
        <p:spPr bwMode="auto">
          <a:xfrm>
            <a:off x="1332311" y="1671637"/>
            <a:ext cx="6479381" cy="2443163"/>
          </a:xfrm>
          <a:prstGeom prst="rect">
            <a:avLst/>
          </a:prstGeom>
          <a:noFill/>
          <a:ln w="9525">
            <a:noFill/>
            <a:miter lim="800000"/>
            <a:headEnd/>
            <a:tailEnd/>
          </a:ln>
        </p:spPr>
      </p:pic>
      <p:pic>
        <p:nvPicPr>
          <p:cNvPr id="15" name="Picture 17" descr="Fig4-7-ppt-4"/>
          <p:cNvPicPr>
            <a:picLocks noChangeAspect="1" noChangeArrowheads="1"/>
          </p:cNvPicPr>
          <p:nvPr/>
        </p:nvPicPr>
        <p:blipFill>
          <a:blip r:embed="rId9" cstate="print"/>
          <a:srcRect/>
          <a:stretch>
            <a:fillRect/>
          </a:stretch>
        </p:blipFill>
        <p:spPr bwMode="auto">
          <a:xfrm>
            <a:off x="1332311" y="1671637"/>
            <a:ext cx="6479381" cy="2443163"/>
          </a:xfrm>
          <a:prstGeom prst="rect">
            <a:avLst/>
          </a:prstGeom>
          <a:noFill/>
          <a:ln w="9525">
            <a:noFill/>
            <a:miter lim="800000"/>
            <a:headEnd/>
            <a:tailEnd/>
          </a:ln>
        </p:spPr>
      </p:pic>
      <p:pic>
        <p:nvPicPr>
          <p:cNvPr id="16" name="Picture 18" descr="Fig4-7-ppt-5"/>
          <p:cNvPicPr>
            <a:picLocks noChangeAspect="1" noChangeArrowheads="1"/>
          </p:cNvPicPr>
          <p:nvPr/>
        </p:nvPicPr>
        <p:blipFill>
          <a:blip r:embed="rId10" cstate="print"/>
          <a:srcRect/>
          <a:stretch>
            <a:fillRect/>
          </a:stretch>
        </p:blipFill>
        <p:spPr bwMode="auto">
          <a:xfrm>
            <a:off x="1332311" y="1671637"/>
            <a:ext cx="6479381" cy="244316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25957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Rent Control?</a:t>
            </a:r>
          </a:p>
        </p:txBody>
      </p:sp>
      <p:sp>
        <p:nvSpPr>
          <p:cNvPr id="6" name="Text Placeholder 2"/>
          <p:cNvSpPr>
            <a:spLocks noGrp="1"/>
          </p:cNvSpPr>
          <p:nvPr>
            <p:ph type="body" sz="quarter" idx="11"/>
          </p:nvPr>
        </p:nvSpPr>
        <p:spPr>
          <a:xfrm>
            <a:off x="152400" y="1676400"/>
            <a:ext cx="3962400" cy="4800600"/>
          </a:xfrm>
        </p:spPr>
        <p:txBody>
          <a:bodyPr>
            <a:normAutofit/>
          </a:bodyPr>
          <a:lstStyle/>
          <a:p>
            <a:r>
              <a:rPr lang="en-US" sz="1800" dirty="0"/>
              <a:t>Producer surplus equal to the area of the blue rectangle </a:t>
            </a:r>
            <a:r>
              <a:rPr lang="en-US" sz="1800" i="1" dirty="0"/>
              <a:t>A</a:t>
            </a:r>
            <a:r>
              <a:rPr lang="en-US" sz="1800" dirty="0"/>
              <a:t> is transferred from landlords to renters.</a:t>
            </a:r>
          </a:p>
          <a:p>
            <a:endParaRPr lang="en-US" sz="1800" dirty="0"/>
          </a:p>
          <a:p>
            <a:r>
              <a:rPr lang="en-US" sz="1800" dirty="0"/>
              <a:t>There is a deadweight loss equal to the areas of yellow triangles </a:t>
            </a:r>
            <a:r>
              <a:rPr lang="en-US" sz="1800" i="1" dirty="0"/>
              <a:t>B</a:t>
            </a:r>
            <a:r>
              <a:rPr lang="en-US" sz="1800" dirty="0"/>
              <a:t> and </a:t>
            </a:r>
            <a:r>
              <a:rPr lang="en-US" sz="1800" i="1" dirty="0"/>
              <a:t>C</a:t>
            </a:r>
            <a:r>
              <a:rPr lang="en-US" sz="1800" dirty="0"/>
              <a:t>.</a:t>
            </a:r>
          </a:p>
          <a:p>
            <a:endParaRPr lang="en-US" dirty="0"/>
          </a:p>
          <a:p>
            <a:endParaRPr lang="en-US" sz="1200" dirty="0"/>
          </a:p>
        </p:txBody>
      </p:sp>
      <p:pic>
        <p:nvPicPr>
          <p:cNvPr id="9" name="Picture 16" descr="Fig4-9-ppt-10"/>
          <p:cNvPicPr>
            <a:picLocks noChangeAspect="1" noChangeArrowheads="1"/>
          </p:cNvPicPr>
          <p:nvPr/>
        </p:nvPicPr>
        <p:blipFill>
          <a:blip r:embed="rId3" cstate="print"/>
          <a:srcRect/>
          <a:stretch>
            <a:fillRect/>
          </a:stretch>
        </p:blipFill>
        <p:spPr bwMode="auto">
          <a:xfrm>
            <a:off x="4200526" y="1846661"/>
            <a:ext cx="3504010" cy="2436019"/>
          </a:xfrm>
          <a:prstGeom prst="rect">
            <a:avLst/>
          </a:prstGeom>
          <a:noFill/>
          <a:ln w="9525">
            <a:noFill/>
            <a:miter lim="800000"/>
            <a:headEnd/>
            <a:tailEnd/>
          </a:ln>
        </p:spPr>
      </p:pic>
      <p:pic>
        <p:nvPicPr>
          <p:cNvPr id="10" name="Picture 17" descr="Fig4-9-ppt-8"/>
          <p:cNvPicPr>
            <a:picLocks noChangeAspect="1" noChangeArrowheads="1"/>
          </p:cNvPicPr>
          <p:nvPr/>
        </p:nvPicPr>
        <p:blipFill>
          <a:blip r:embed="rId4" cstate="print"/>
          <a:srcRect/>
          <a:stretch>
            <a:fillRect/>
          </a:stretch>
        </p:blipFill>
        <p:spPr bwMode="auto">
          <a:xfrm>
            <a:off x="4200526" y="1846661"/>
            <a:ext cx="3504010" cy="2436019"/>
          </a:xfrm>
          <a:prstGeom prst="rect">
            <a:avLst/>
          </a:prstGeom>
          <a:noFill/>
          <a:ln w="9525">
            <a:noFill/>
            <a:miter lim="800000"/>
            <a:headEnd/>
            <a:tailEnd/>
          </a:ln>
        </p:spPr>
      </p:pic>
      <p:pic>
        <p:nvPicPr>
          <p:cNvPr id="11" name="Picture 18" descr="Fig4-9-ppt-1"/>
          <p:cNvPicPr>
            <a:picLocks noChangeAspect="1" noChangeArrowheads="1"/>
          </p:cNvPicPr>
          <p:nvPr/>
        </p:nvPicPr>
        <p:blipFill>
          <a:blip r:embed="rId5" cstate="print"/>
          <a:srcRect/>
          <a:stretch>
            <a:fillRect/>
          </a:stretch>
        </p:blipFill>
        <p:spPr bwMode="auto">
          <a:xfrm>
            <a:off x="4200526" y="1846661"/>
            <a:ext cx="3504010" cy="2436019"/>
          </a:xfrm>
          <a:prstGeom prst="rect">
            <a:avLst/>
          </a:prstGeom>
          <a:noFill/>
          <a:ln w="9525">
            <a:noFill/>
            <a:miter lim="800000"/>
            <a:headEnd/>
            <a:tailEnd/>
          </a:ln>
        </p:spPr>
      </p:pic>
      <p:pic>
        <p:nvPicPr>
          <p:cNvPr id="12" name="Picture 19" descr="Fig4-9-ppt-2"/>
          <p:cNvPicPr>
            <a:picLocks noChangeAspect="1" noChangeArrowheads="1"/>
          </p:cNvPicPr>
          <p:nvPr/>
        </p:nvPicPr>
        <p:blipFill>
          <a:blip r:embed="rId6" cstate="print"/>
          <a:srcRect/>
          <a:stretch>
            <a:fillRect/>
          </a:stretch>
        </p:blipFill>
        <p:spPr bwMode="auto">
          <a:xfrm>
            <a:off x="4200526" y="1846661"/>
            <a:ext cx="3504010" cy="2436019"/>
          </a:xfrm>
          <a:prstGeom prst="rect">
            <a:avLst/>
          </a:prstGeom>
          <a:noFill/>
          <a:ln w="9525">
            <a:noFill/>
            <a:miter lim="800000"/>
            <a:headEnd/>
            <a:tailEnd/>
          </a:ln>
        </p:spPr>
      </p:pic>
      <p:pic>
        <p:nvPicPr>
          <p:cNvPr id="13" name="Picture 20" descr="Fig4-9-ppt-3"/>
          <p:cNvPicPr>
            <a:picLocks noChangeAspect="1" noChangeArrowheads="1"/>
          </p:cNvPicPr>
          <p:nvPr/>
        </p:nvPicPr>
        <p:blipFill>
          <a:blip r:embed="rId7" cstate="print"/>
          <a:srcRect/>
          <a:stretch>
            <a:fillRect/>
          </a:stretch>
        </p:blipFill>
        <p:spPr bwMode="auto">
          <a:xfrm>
            <a:off x="4200526" y="1846661"/>
            <a:ext cx="3504010" cy="2436019"/>
          </a:xfrm>
          <a:prstGeom prst="rect">
            <a:avLst/>
          </a:prstGeom>
          <a:noFill/>
          <a:ln w="9525">
            <a:noFill/>
            <a:miter lim="800000"/>
            <a:headEnd/>
            <a:tailEnd/>
          </a:ln>
        </p:spPr>
      </p:pic>
      <p:pic>
        <p:nvPicPr>
          <p:cNvPr id="14" name="Picture 25" descr="Fig4-9-ppt-9"/>
          <p:cNvPicPr>
            <a:picLocks noChangeAspect="1" noChangeArrowheads="1"/>
          </p:cNvPicPr>
          <p:nvPr/>
        </p:nvPicPr>
        <p:blipFill>
          <a:blip r:embed="rId8" cstate="print"/>
          <a:srcRect/>
          <a:stretch>
            <a:fillRect/>
          </a:stretch>
        </p:blipFill>
        <p:spPr bwMode="auto">
          <a:xfrm>
            <a:off x="4200526" y="1846661"/>
            <a:ext cx="3504010" cy="2436019"/>
          </a:xfrm>
          <a:prstGeom prst="rect">
            <a:avLst/>
          </a:prstGeom>
          <a:noFill/>
          <a:ln w="9525">
            <a:noFill/>
            <a:miter lim="800000"/>
            <a:headEnd/>
            <a:tailEnd/>
          </a:ln>
        </p:spPr>
      </p:pic>
      <p:pic>
        <p:nvPicPr>
          <p:cNvPr id="15" name="Picture 26" descr="Fig4-9-ppt-11"/>
          <p:cNvPicPr>
            <a:picLocks noChangeAspect="1" noChangeArrowheads="1"/>
          </p:cNvPicPr>
          <p:nvPr/>
        </p:nvPicPr>
        <p:blipFill>
          <a:blip r:embed="rId9" cstate="print"/>
          <a:srcRect/>
          <a:stretch>
            <a:fillRect/>
          </a:stretch>
        </p:blipFill>
        <p:spPr bwMode="auto">
          <a:xfrm>
            <a:off x="4200526" y="1846661"/>
            <a:ext cx="3504010" cy="2436019"/>
          </a:xfrm>
          <a:prstGeom prst="rect">
            <a:avLst/>
          </a:prstGeom>
          <a:noFill/>
          <a:ln w="9525">
            <a:noFill/>
            <a:miter lim="800000"/>
            <a:headEnd/>
            <a:tailEnd/>
          </a:ln>
        </p:spPr>
      </p:pic>
      <p:pic>
        <p:nvPicPr>
          <p:cNvPr id="16" name="Picture 27" descr="Fig4-9-ppt-12"/>
          <p:cNvPicPr>
            <a:picLocks noChangeAspect="1" noChangeArrowheads="1"/>
          </p:cNvPicPr>
          <p:nvPr/>
        </p:nvPicPr>
        <p:blipFill>
          <a:blip r:embed="rId10" cstate="print"/>
          <a:srcRect/>
          <a:stretch>
            <a:fillRect/>
          </a:stretch>
        </p:blipFill>
        <p:spPr bwMode="auto">
          <a:xfrm>
            <a:off x="4202907" y="1846660"/>
            <a:ext cx="3504010" cy="2437209"/>
          </a:xfrm>
          <a:prstGeom prst="rect">
            <a:avLst/>
          </a:prstGeom>
          <a:noFill/>
          <a:ln w="9525">
            <a:noFill/>
            <a:miter lim="800000"/>
            <a:headEnd/>
            <a:tailEnd/>
          </a:ln>
        </p:spPr>
      </p:pic>
      <p:pic>
        <p:nvPicPr>
          <p:cNvPr id="17" name="Picture 22" descr="Fig4-9-ppt-5"/>
          <p:cNvPicPr>
            <a:picLocks noChangeAspect="1" noChangeArrowheads="1"/>
          </p:cNvPicPr>
          <p:nvPr/>
        </p:nvPicPr>
        <p:blipFill>
          <a:blip r:embed="rId11" cstate="print"/>
          <a:srcRect/>
          <a:stretch>
            <a:fillRect/>
          </a:stretch>
        </p:blipFill>
        <p:spPr bwMode="auto">
          <a:xfrm>
            <a:off x="4200526" y="1846661"/>
            <a:ext cx="3504010" cy="2436019"/>
          </a:xfrm>
          <a:prstGeom prst="rect">
            <a:avLst/>
          </a:prstGeom>
          <a:noFill/>
          <a:ln w="9525">
            <a:noFill/>
            <a:miter lim="800000"/>
            <a:headEnd/>
            <a:tailEnd/>
          </a:ln>
        </p:spPr>
      </p:pic>
      <p:pic>
        <p:nvPicPr>
          <p:cNvPr id="18" name="Picture 17" descr="Fig4-9-ppt-4"/>
          <p:cNvPicPr>
            <a:picLocks noChangeAspect="1" noChangeArrowheads="1"/>
          </p:cNvPicPr>
          <p:nvPr/>
        </p:nvPicPr>
        <p:blipFill>
          <a:blip r:embed="rId12" cstate="print"/>
          <a:srcRect/>
          <a:stretch>
            <a:fillRect/>
          </a:stretch>
        </p:blipFill>
        <p:spPr bwMode="auto">
          <a:xfrm>
            <a:off x="4200526" y="1846661"/>
            <a:ext cx="3504010" cy="2436019"/>
          </a:xfrm>
          <a:prstGeom prst="rect">
            <a:avLst/>
          </a:prstGeom>
          <a:noFill/>
          <a:ln w="9525">
            <a:noFill/>
            <a:miter lim="800000"/>
            <a:headEnd/>
            <a:tailEnd/>
          </a:ln>
        </p:spPr>
      </p:pic>
      <p:pic>
        <p:nvPicPr>
          <p:cNvPr id="19" name="Picture 23" descr="Fig4-9-ppt-6"/>
          <p:cNvPicPr>
            <a:picLocks noChangeAspect="1" noChangeArrowheads="1"/>
          </p:cNvPicPr>
          <p:nvPr/>
        </p:nvPicPr>
        <p:blipFill>
          <a:blip r:embed="rId13" cstate="print"/>
          <a:srcRect/>
          <a:stretch>
            <a:fillRect/>
          </a:stretch>
        </p:blipFill>
        <p:spPr bwMode="auto">
          <a:xfrm>
            <a:off x="4200526" y="1846661"/>
            <a:ext cx="3504010" cy="2436019"/>
          </a:xfrm>
          <a:prstGeom prst="rect">
            <a:avLst/>
          </a:prstGeom>
          <a:noFill/>
          <a:ln w="9525">
            <a:noFill/>
            <a:miter lim="800000"/>
            <a:headEnd/>
            <a:tailEnd/>
          </a:ln>
        </p:spPr>
      </p:pic>
      <p:pic>
        <p:nvPicPr>
          <p:cNvPr id="20" name="Picture 24" descr="Fig4-9-ppt-7"/>
          <p:cNvPicPr>
            <a:picLocks noChangeAspect="1" noChangeArrowheads="1"/>
          </p:cNvPicPr>
          <p:nvPr/>
        </p:nvPicPr>
        <p:blipFill>
          <a:blip r:embed="rId14" cstate="print"/>
          <a:srcRect/>
          <a:stretch>
            <a:fillRect/>
          </a:stretch>
        </p:blipFill>
        <p:spPr bwMode="auto">
          <a:xfrm>
            <a:off x="4200526" y="1846661"/>
            <a:ext cx="3504010" cy="243601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16703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reeform 140"/>
          <p:cNvSpPr>
            <a:spLocks/>
          </p:cNvSpPr>
          <p:nvPr/>
        </p:nvSpPr>
        <p:spPr bwMode="auto">
          <a:xfrm>
            <a:off x="645989" y="4786867"/>
            <a:ext cx="2040758" cy="999840"/>
          </a:xfrm>
          <a:custGeom>
            <a:avLst/>
            <a:gdLst>
              <a:gd name="T0" fmla="*/ 732 w 732"/>
              <a:gd name="T1" fmla="*/ 0 h 458"/>
              <a:gd name="T2" fmla="*/ 0 w 732"/>
              <a:gd name="T3" fmla="*/ 0 h 458"/>
              <a:gd name="T4" fmla="*/ 0 w 732"/>
              <a:gd name="T5" fmla="*/ 458 h 458"/>
              <a:gd name="T6" fmla="*/ 732 w 732"/>
              <a:gd name="T7" fmla="*/ 0 h 458"/>
            </a:gdLst>
            <a:ahLst/>
            <a:cxnLst>
              <a:cxn ang="0">
                <a:pos x="T0" y="T1"/>
              </a:cxn>
              <a:cxn ang="0">
                <a:pos x="T2" y="T3"/>
              </a:cxn>
              <a:cxn ang="0">
                <a:pos x="T4" y="T5"/>
              </a:cxn>
              <a:cxn ang="0">
                <a:pos x="T6" y="T7"/>
              </a:cxn>
            </a:cxnLst>
            <a:rect l="0" t="0" r="r" b="b"/>
            <a:pathLst>
              <a:path w="732" h="458">
                <a:moveTo>
                  <a:pt x="732" y="0"/>
                </a:moveTo>
                <a:lnTo>
                  <a:pt x="0" y="0"/>
                </a:lnTo>
                <a:lnTo>
                  <a:pt x="0" y="458"/>
                </a:lnTo>
                <a:lnTo>
                  <a:pt x="732"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41"/>
          <p:cNvSpPr>
            <a:spLocks/>
          </p:cNvSpPr>
          <p:nvPr/>
        </p:nvSpPr>
        <p:spPr bwMode="auto">
          <a:xfrm>
            <a:off x="645989" y="3284925"/>
            <a:ext cx="2040758" cy="1501943"/>
          </a:xfrm>
          <a:custGeom>
            <a:avLst/>
            <a:gdLst>
              <a:gd name="T0" fmla="*/ 0 w 732"/>
              <a:gd name="T1" fmla="*/ 0 h 688"/>
              <a:gd name="T2" fmla="*/ 732 w 732"/>
              <a:gd name="T3" fmla="*/ 688 h 688"/>
              <a:gd name="T4" fmla="*/ 0 w 732"/>
              <a:gd name="T5" fmla="*/ 688 h 688"/>
              <a:gd name="T6" fmla="*/ 0 w 732"/>
              <a:gd name="T7" fmla="*/ 0 h 688"/>
            </a:gdLst>
            <a:ahLst/>
            <a:cxnLst>
              <a:cxn ang="0">
                <a:pos x="T0" y="T1"/>
              </a:cxn>
              <a:cxn ang="0">
                <a:pos x="T2" y="T3"/>
              </a:cxn>
              <a:cxn ang="0">
                <a:pos x="T4" y="T5"/>
              </a:cxn>
              <a:cxn ang="0">
                <a:pos x="T6" y="T7"/>
              </a:cxn>
            </a:cxnLst>
            <a:rect l="0" t="0" r="r" b="b"/>
            <a:pathLst>
              <a:path w="732" h="688">
                <a:moveTo>
                  <a:pt x="0" y="0"/>
                </a:moveTo>
                <a:lnTo>
                  <a:pt x="732" y="688"/>
                </a:lnTo>
                <a:lnTo>
                  <a:pt x="0" y="688"/>
                </a:lnTo>
                <a:lnTo>
                  <a:pt x="0" y="0"/>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Market Equilibrium and Efficiency</a:t>
            </a:r>
          </a:p>
        </p:txBody>
      </p:sp>
      <p:sp>
        <p:nvSpPr>
          <p:cNvPr id="138" name="Content Placeholder 2"/>
          <p:cNvSpPr>
            <a:spLocks noGrp="1"/>
          </p:cNvSpPr>
          <p:nvPr>
            <p:ph idx="4294967295"/>
          </p:nvPr>
        </p:nvSpPr>
        <p:spPr>
          <a:xfrm>
            <a:off x="5410199" y="2237555"/>
            <a:ext cx="3505199" cy="4191000"/>
          </a:xfrm>
        </p:spPr>
        <p:txBody>
          <a:bodyPr>
            <a:normAutofit/>
          </a:bodyPr>
          <a:lstStyle/>
          <a:p>
            <a:r>
              <a:rPr lang="en-US" sz="1800" dirty="0">
                <a:latin typeface="Arial" panose="020B0604020202020204" pitchFamily="34" charset="0"/>
                <a:cs typeface="Arial" panose="020B0604020202020204" pitchFamily="34" charset="0"/>
              </a:rPr>
              <a:t>Suppose the price increases from the equilibrium price of $200 to $300.</a:t>
            </a:r>
          </a:p>
          <a:p>
            <a:r>
              <a:rPr lang="en-US" sz="1800" dirty="0">
                <a:latin typeface="Arial" panose="020B0604020202020204" pitchFamily="34" charset="0"/>
                <a:cs typeface="Arial" panose="020B0604020202020204" pitchFamily="34" charset="0"/>
              </a:rPr>
              <a:t>Reduction in cameras sold by 10 million.</a:t>
            </a:r>
          </a:p>
          <a:p>
            <a:pPr lvl="1"/>
            <a:r>
              <a:rPr lang="en-US" sz="1400" dirty="0">
                <a:latin typeface="Arial" panose="020B0604020202020204" pitchFamily="34" charset="0"/>
                <a:cs typeface="Arial" panose="020B0604020202020204" pitchFamily="34" charset="0"/>
              </a:rPr>
              <a:t>Reduces consumer surplus.</a:t>
            </a:r>
          </a:p>
          <a:p>
            <a:pPr lvl="1"/>
            <a:r>
              <a:rPr lang="en-US" sz="1400" dirty="0">
                <a:latin typeface="Arial" panose="020B0604020202020204" pitchFamily="34" charset="0"/>
                <a:cs typeface="Arial" panose="020B0604020202020204" pitchFamily="34" charset="0"/>
              </a:rPr>
              <a:t>Reduces producer surplus.</a:t>
            </a:r>
            <a:endParaRPr lang="en-US" sz="1100" dirty="0">
              <a:latin typeface="Arial" panose="020B0604020202020204" pitchFamily="34" charset="0"/>
              <a:cs typeface="Arial" panose="020B0604020202020204" pitchFamily="34" charset="0"/>
            </a:endParaRPr>
          </a:p>
        </p:txBody>
      </p:sp>
      <p:sp>
        <p:nvSpPr>
          <p:cNvPr id="6" name="Freeform 5"/>
          <p:cNvSpPr>
            <a:spLocks/>
          </p:cNvSpPr>
          <p:nvPr/>
        </p:nvSpPr>
        <p:spPr bwMode="auto">
          <a:xfrm>
            <a:off x="2025587" y="4789606"/>
            <a:ext cx="689388" cy="343544"/>
          </a:xfrm>
          <a:custGeom>
            <a:avLst/>
            <a:gdLst>
              <a:gd name="T0" fmla="*/ 0 w 244"/>
              <a:gd name="T1" fmla="*/ 0 h 152"/>
              <a:gd name="T2" fmla="*/ 0 w 244"/>
              <a:gd name="T3" fmla="*/ 152 h 152"/>
              <a:gd name="T4" fmla="*/ 244 w 244"/>
              <a:gd name="T5" fmla="*/ 0 h 152"/>
              <a:gd name="T6" fmla="*/ 0 w 244"/>
              <a:gd name="T7" fmla="*/ 0 h 152"/>
            </a:gdLst>
            <a:ahLst/>
            <a:cxnLst>
              <a:cxn ang="0">
                <a:pos x="T0" y="T1"/>
              </a:cxn>
              <a:cxn ang="0">
                <a:pos x="T2" y="T3"/>
              </a:cxn>
              <a:cxn ang="0">
                <a:pos x="T4" y="T5"/>
              </a:cxn>
              <a:cxn ang="0">
                <a:pos x="T6" y="T7"/>
              </a:cxn>
            </a:cxnLst>
            <a:rect l="0" t="0" r="r" b="b"/>
            <a:pathLst>
              <a:path w="244" h="152">
                <a:moveTo>
                  <a:pt x="0" y="0"/>
                </a:moveTo>
                <a:lnTo>
                  <a:pt x="0" y="152"/>
                </a:lnTo>
                <a:lnTo>
                  <a:pt x="24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p:nvSpPr>
        <p:spPr bwMode="auto">
          <a:xfrm>
            <a:off x="2025587" y="4269771"/>
            <a:ext cx="689388" cy="519836"/>
          </a:xfrm>
          <a:custGeom>
            <a:avLst/>
            <a:gdLst>
              <a:gd name="T0" fmla="*/ 244 w 244"/>
              <a:gd name="T1" fmla="*/ 230 h 230"/>
              <a:gd name="T2" fmla="*/ 0 w 244"/>
              <a:gd name="T3" fmla="*/ 0 h 230"/>
              <a:gd name="T4" fmla="*/ 0 w 244"/>
              <a:gd name="T5" fmla="*/ 230 h 230"/>
              <a:gd name="T6" fmla="*/ 244 w 244"/>
              <a:gd name="T7" fmla="*/ 230 h 230"/>
            </a:gdLst>
            <a:ahLst/>
            <a:cxnLst>
              <a:cxn ang="0">
                <a:pos x="T0" y="T1"/>
              </a:cxn>
              <a:cxn ang="0">
                <a:pos x="T2" y="T3"/>
              </a:cxn>
              <a:cxn ang="0">
                <a:pos x="T4" y="T5"/>
              </a:cxn>
              <a:cxn ang="0">
                <a:pos x="T6" y="T7"/>
              </a:cxn>
            </a:cxnLst>
            <a:rect l="0" t="0" r="r" b="b"/>
            <a:pathLst>
              <a:path w="244" h="230">
                <a:moveTo>
                  <a:pt x="244" y="230"/>
                </a:moveTo>
                <a:lnTo>
                  <a:pt x="0" y="0"/>
                </a:lnTo>
                <a:lnTo>
                  <a:pt x="0" y="230"/>
                </a:lnTo>
                <a:lnTo>
                  <a:pt x="244" y="2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646811" y="3234620"/>
            <a:ext cx="1378776" cy="1554986"/>
          </a:xfrm>
          <a:custGeom>
            <a:avLst/>
            <a:gdLst>
              <a:gd name="T0" fmla="*/ 488 w 488"/>
              <a:gd name="T1" fmla="*/ 458 h 688"/>
              <a:gd name="T2" fmla="*/ 0 w 488"/>
              <a:gd name="T3" fmla="*/ 0 h 688"/>
              <a:gd name="T4" fmla="*/ 0 w 488"/>
              <a:gd name="T5" fmla="*/ 688 h 688"/>
              <a:gd name="T6" fmla="*/ 488 w 488"/>
              <a:gd name="T7" fmla="*/ 688 h 688"/>
              <a:gd name="T8" fmla="*/ 488 w 488"/>
              <a:gd name="T9" fmla="*/ 458 h 688"/>
            </a:gdLst>
            <a:ahLst/>
            <a:cxnLst>
              <a:cxn ang="0">
                <a:pos x="T0" y="T1"/>
              </a:cxn>
              <a:cxn ang="0">
                <a:pos x="T2" y="T3"/>
              </a:cxn>
              <a:cxn ang="0">
                <a:pos x="T4" y="T5"/>
              </a:cxn>
              <a:cxn ang="0">
                <a:pos x="T6" y="T7"/>
              </a:cxn>
              <a:cxn ang="0">
                <a:pos x="T8" y="T9"/>
              </a:cxn>
            </a:cxnLst>
            <a:rect l="0" t="0" r="r" b="b"/>
            <a:pathLst>
              <a:path w="488" h="688">
                <a:moveTo>
                  <a:pt x="488" y="458"/>
                </a:moveTo>
                <a:lnTo>
                  <a:pt x="0" y="0"/>
                </a:lnTo>
                <a:lnTo>
                  <a:pt x="0" y="688"/>
                </a:lnTo>
                <a:lnTo>
                  <a:pt x="488" y="688"/>
                </a:lnTo>
                <a:lnTo>
                  <a:pt x="488" y="458"/>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Line 9"/>
          <p:cNvSpPr>
            <a:spLocks noChangeShapeType="1"/>
          </p:cNvSpPr>
          <p:nvPr/>
        </p:nvSpPr>
        <p:spPr bwMode="auto">
          <a:xfrm>
            <a:off x="5122183"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646811" y="4789606"/>
            <a:ext cx="1378776" cy="1035151"/>
          </a:xfrm>
          <a:custGeom>
            <a:avLst/>
            <a:gdLst>
              <a:gd name="T0" fmla="*/ 0 w 488"/>
              <a:gd name="T1" fmla="*/ 0 h 458"/>
              <a:gd name="T2" fmla="*/ 0 w 488"/>
              <a:gd name="T3" fmla="*/ 458 h 458"/>
              <a:gd name="T4" fmla="*/ 488 w 488"/>
              <a:gd name="T5" fmla="*/ 152 h 458"/>
              <a:gd name="T6" fmla="*/ 488 w 488"/>
              <a:gd name="T7" fmla="*/ 0 h 458"/>
              <a:gd name="T8" fmla="*/ 0 w 488"/>
              <a:gd name="T9" fmla="*/ 0 h 458"/>
            </a:gdLst>
            <a:ahLst/>
            <a:cxnLst>
              <a:cxn ang="0">
                <a:pos x="T0" y="T1"/>
              </a:cxn>
              <a:cxn ang="0">
                <a:pos x="T2" y="T3"/>
              </a:cxn>
              <a:cxn ang="0">
                <a:pos x="T4" y="T5"/>
              </a:cxn>
              <a:cxn ang="0">
                <a:pos x="T6" y="T7"/>
              </a:cxn>
              <a:cxn ang="0">
                <a:pos x="T8" y="T9"/>
              </a:cxn>
            </a:cxnLst>
            <a:rect l="0" t="0" r="r" b="b"/>
            <a:pathLst>
              <a:path w="488" h="458">
                <a:moveTo>
                  <a:pt x="0" y="0"/>
                </a:moveTo>
                <a:lnTo>
                  <a:pt x="0" y="458"/>
                </a:lnTo>
                <a:lnTo>
                  <a:pt x="488" y="152"/>
                </a:lnTo>
                <a:lnTo>
                  <a:pt x="488" y="0"/>
                </a:lnTo>
                <a:lnTo>
                  <a:pt x="0"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Line 10"/>
          <p:cNvSpPr>
            <a:spLocks noChangeShapeType="1"/>
          </p:cNvSpPr>
          <p:nvPr/>
        </p:nvSpPr>
        <p:spPr bwMode="auto">
          <a:xfrm>
            <a:off x="4777489"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Line 11"/>
          <p:cNvSpPr>
            <a:spLocks noChangeShapeType="1"/>
          </p:cNvSpPr>
          <p:nvPr/>
        </p:nvSpPr>
        <p:spPr bwMode="auto">
          <a:xfrm>
            <a:off x="4432795"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Line 12"/>
          <p:cNvSpPr>
            <a:spLocks noChangeShapeType="1"/>
          </p:cNvSpPr>
          <p:nvPr/>
        </p:nvSpPr>
        <p:spPr bwMode="auto">
          <a:xfrm>
            <a:off x="3743407"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Line 13"/>
          <p:cNvSpPr>
            <a:spLocks noChangeShapeType="1"/>
          </p:cNvSpPr>
          <p:nvPr/>
        </p:nvSpPr>
        <p:spPr bwMode="auto">
          <a:xfrm>
            <a:off x="3404363"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4"/>
          <p:cNvSpPr>
            <a:spLocks noChangeShapeType="1"/>
          </p:cNvSpPr>
          <p:nvPr/>
        </p:nvSpPr>
        <p:spPr bwMode="auto">
          <a:xfrm>
            <a:off x="3059669"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15"/>
          <p:cNvSpPr>
            <a:spLocks noChangeShapeType="1"/>
          </p:cNvSpPr>
          <p:nvPr/>
        </p:nvSpPr>
        <p:spPr bwMode="auto">
          <a:xfrm>
            <a:off x="2714975"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16"/>
          <p:cNvSpPr>
            <a:spLocks noChangeShapeType="1"/>
          </p:cNvSpPr>
          <p:nvPr/>
        </p:nvSpPr>
        <p:spPr bwMode="auto">
          <a:xfrm>
            <a:off x="2370281"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Line 17"/>
          <p:cNvSpPr>
            <a:spLocks noChangeShapeType="1"/>
          </p:cNvSpPr>
          <p:nvPr/>
        </p:nvSpPr>
        <p:spPr bwMode="auto">
          <a:xfrm>
            <a:off x="2025587"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Line 18"/>
          <p:cNvSpPr>
            <a:spLocks noChangeShapeType="1"/>
          </p:cNvSpPr>
          <p:nvPr/>
        </p:nvSpPr>
        <p:spPr bwMode="auto">
          <a:xfrm>
            <a:off x="1680893"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19"/>
          <p:cNvSpPr>
            <a:spLocks noChangeShapeType="1"/>
          </p:cNvSpPr>
          <p:nvPr/>
        </p:nvSpPr>
        <p:spPr bwMode="auto">
          <a:xfrm>
            <a:off x="1336199"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Line 20"/>
          <p:cNvSpPr>
            <a:spLocks noChangeShapeType="1"/>
          </p:cNvSpPr>
          <p:nvPr/>
        </p:nvSpPr>
        <p:spPr bwMode="auto">
          <a:xfrm>
            <a:off x="991505"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1"/>
          <p:cNvSpPr>
            <a:spLocks noChangeArrowheads="1"/>
          </p:cNvSpPr>
          <p:nvPr/>
        </p:nvSpPr>
        <p:spPr bwMode="auto">
          <a:xfrm>
            <a:off x="488591" y="5860919"/>
            <a:ext cx="993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22"/>
          <p:cNvSpPr>
            <a:spLocks noChangeArrowheads="1"/>
          </p:cNvSpPr>
          <p:nvPr/>
        </p:nvSpPr>
        <p:spPr bwMode="auto">
          <a:xfrm>
            <a:off x="324720" y="521903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23"/>
          <p:cNvSpPr>
            <a:spLocks noChangeArrowheads="1"/>
          </p:cNvSpPr>
          <p:nvPr/>
        </p:nvSpPr>
        <p:spPr bwMode="auto">
          <a:xfrm>
            <a:off x="324720" y="4703720"/>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4"/>
          <p:cNvSpPr>
            <a:spLocks noChangeArrowheads="1"/>
          </p:cNvSpPr>
          <p:nvPr/>
        </p:nvSpPr>
        <p:spPr bwMode="auto">
          <a:xfrm>
            <a:off x="324720" y="418388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5"/>
          <p:cNvSpPr>
            <a:spLocks noChangeArrowheads="1"/>
          </p:cNvSpPr>
          <p:nvPr/>
        </p:nvSpPr>
        <p:spPr bwMode="auto">
          <a:xfrm>
            <a:off x="324720" y="3664049"/>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324720" y="3144214"/>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27"/>
          <p:cNvSpPr>
            <a:spLocks noChangeArrowheads="1"/>
          </p:cNvSpPr>
          <p:nvPr/>
        </p:nvSpPr>
        <p:spPr bwMode="auto">
          <a:xfrm>
            <a:off x="324720" y="2624378"/>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28"/>
          <p:cNvSpPr>
            <a:spLocks noChangeArrowheads="1"/>
          </p:cNvSpPr>
          <p:nvPr/>
        </p:nvSpPr>
        <p:spPr bwMode="auto">
          <a:xfrm>
            <a:off x="951950" y="5860919"/>
            <a:ext cx="993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1251438"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1596132"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31"/>
          <p:cNvSpPr>
            <a:spLocks noChangeArrowheads="1"/>
          </p:cNvSpPr>
          <p:nvPr/>
        </p:nvSpPr>
        <p:spPr bwMode="auto">
          <a:xfrm>
            <a:off x="1940826"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32"/>
          <p:cNvSpPr>
            <a:spLocks noChangeArrowheads="1"/>
          </p:cNvSpPr>
          <p:nvPr/>
        </p:nvSpPr>
        <p:spPr bwMode="auto">
          <a:xfrm>
            <a:off x="2285521"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a:spLocks noChangeArrowheads="1"/>
          </p:cNvSpPr>
          <p:nvPr/>
        </p:nvSpPr>
        <p:spPr bwMode="auto">
          <a:xfrm>
            <a:off x="2630215"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2974909"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35"/>
          <p:cNvSpPr>
            <a:spLocks noChangeArrowheads="1"/>
          </p:cNvSpPr>
          <p:nvPr/>
        </p:nvSpPr>
        <p:spPr bwMode="auto">
          <a:xfrm>
            <a:off x="3319603"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36"/>
          <p:cNvSpPr>
            <a:spLocks noChangeArrowheads="1"/>
          </p:cNvSpPr>
          <p:nvPr/>
        </p:nvSpPr>
        <p:spPr bwMode="auto">
          <a:xfrm>
            <a:off x="3664297"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37"/>
          <p:cNvSpPr>
            <a:spLocks noChangeArrowheads="1"/>
          </p:cNvSpPr>
          <p:nvPr/>
        </p:nvSpPr>
        <p:spPr bwMode="auto">
          <a:xfrm>
            <a:off x="4008991"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38"/>
          <p:cNvSpPr>
            <a:spLocks noChangeArrowheads="1"/>
          </p:cNvSpPr>
          <p:nvPr/>
        </p:nvSpPr>
        <p:spPr bwMode="auto">
          <a:xfrm>
            <a:off x="4353685"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9"/>
          <p:cNvSpPr>
            <a:spLocks noChangeArrowheads="1"/>
          </p:cNvSpPr>
          <p:nvPr/>
        </p:nvSpPr>
        <p:spPr bwMode="auto">
          <a:xfrm>
            <a:off x="4698379"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1" name="Rectangle 40"/>
          <p:cNvSpPr>
            <a:spLocks noChangeArrowheads="1"/>
          </p:cNvSpPr>
          <p:nvPr/>
        </p:nvSpPr>
        <p:spPr bwMode="auto">
          <a:xfrm>
            <a:off x="5037422" y="586091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9" name="Rectangle 48"/>
          <p:cNvSpPr>
            <a:spLocks noChangeArrowheads="1"/>
          </p:cNvSpPr>
          <p:nvPr/>
        </p:nvSpPr>
        <p:spPr bwMode="auto">
          <a:xfrm>
            <a:off x="131274" y="2362200"/>
            <a:ext cx="7069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0" name="Rectangle 49"/>
          <p:cNvSpPr>
            <a:spLocks noChangeArrowheads="1"/>
          </p:cNvSpPr>
          <p:nvPr/>
        </p:nvSpPr>
        <p:spPr bwMode="auto">
          <a:xfrm>
            <a:off x="4144608" y="5564109"/>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51" name="Rectangle 50"/>
          <p:cNvSpPr>
            <a:spLocks noChangeArrowheads="1"/>
          </p:cNvSpPr>
          <p:nvPr/>
        </p:nvSpPr>
        <p:spPr bwMode="auto">
          <a:xfrm>
            <a:off x="4161560" y="3935268"/>
            <a:ext cx="1202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52" name="Rectangle 51"/>
          <p:cNvSpPr>
            <a:spLocks noChangeArrowheads="1"/>
          </p:cNvSpPr>
          <p:nvPr/>
        </p:nvSpPr>
        <p:spPr bwMode="auto">
          <a:xfrm>
            <a:off x="3048000" y="6077894"/>
            <a:ext cx="25648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cameras (millions)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3" name="Rectangle 52"/>
          <p:cNvSpPr>
            <a:spLocks noChangeArrowheads="1"/>
          </p:cNvSpPr>
          <p:nvPr/>
        </p:nvSpPr>
        <p:spPr bwMode="auto">
          <a:xfrm>
            <a:off x="3658646" y="2854914"/>
            <a:ext cx="14827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Producer surplus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4" name="Rectangle 53"/>
          <p:cNvSpPr>
            <a:spLocks noChangeArrowheads="1"/>
          </p:cNvSpPr>
          <p:nvPr/>
        </p:nvSpPr>
        <p:spPr bwMode="auto">
          <a:xfrm>
            <a:off x="3251794" y="2836832"/>
            <a:ext cx="271235" cy="216975"/>
          </a:xfrm>
          <a:prstGeom prst="rect">
            <a:avLst/>
          </a:prstGeom>
          <a:solidFill>
            <a:srgbClr val="699A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4"/>
          <p:cNvSpPr>
            <a:spLocks noChangeArrowheads="1"/>
          </p:cNvSpPr>
          <p:nvPr/>
        </p:nvSpPr>
        <p:spPr bwMode="auto">
          <a:xfrm>
            <a:off x="3251794" y="3162295"/>
            <a:ext cx="271235" cy="216975"/>
          </a:xfrm>
          <a:prstGeom prst="rect">
            <a:avLst/>
          </a:prstGeom>
          <a:solidFill>
            <a:srgbClr val="E095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5"/>
          <p:cNvSpPr>
            <a:spLocks noChangeArrowheads="1"/>
          </p:cNvSpPr>
          <p:nvPr/>
        </p:nvSpPr>
        <p:spPr bwMode="auto">
          <a:xfrm>
            <a:off x="3658646" y="3180376"/>
            <a:ext cx="15821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Consumer surplus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7" name="Rectangle 56"/>
          <p:cNvSpPr>
            <a:spLocks noChangeArrowheads="1"/>
          </p:cNvSpPr>
          <p:nvPr/>
        </p:nvSpPr>
        <p:spPr bwMode="auto">
          <a:xfrm>
            <a:off x="1161027" y="3894585"/>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59" name="Rectangle 58"/>
          <p:cNvSpPr>
            <a:spLocks noChangeArrowheads="1"/>
          </p:cNvSpPr>
          <p:nvPr/>
        </p:nvSpPr>
        <p:spPr bwMode="auto">
          <a:xfrm>
            <a:off x="2178157" y="4540989"/>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60" name="Rectangle 59"/>
          <p:cNvSpPr>
            <a:spLocks noChangeArrowheads="1"/>
          </p:cNvSpPr>
          <p:nvPr/>
        </p:nvSpPr>
        <p:spPr bwMode="auto">
          <a:xfrm>
            <a:off x="2178157" y="4834809"/>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58" name="Rectangle 57"/>
          <p:cNvSpPr>
            <a:spLocks noChangeArrowheads="1"/>
          </p:cNvSpPr>
          <p:nvPr/>
        </p:nvSpPr>
        <p:spPr bwMode="auto">
          <a:xfrm>
            <a:off x="1161027" y="4450583"/>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60"/>
          <p:cNvSpPr>
            <a:spLocks noChangeArrowheads="1"/>
          </p:cNvSpPr>
          <p:nvPr/>
        </p:nvSpPr>
        <p:spPr bwMode="auto">
          <a:xfrm>
            <a:off x="1161027" y="5038223"/>
            <a:ext cx="75342" cy="16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62" name="Line 61"/>
          <p:cNvSpPr>
            <a:spLocks noChangeShapeType="1"/>
          </p:cNvSpPr>
          <p:nvPr/>
        </p:nvSpPr>
        <p:spPr bwMode="auto">
          <a:xfrm>
            <a:off x="646811" y="2714784"/>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62"/>
          <p:cNvSpPr>
            <a:spLocks noChangeShapeType="1"/>
          </p:cNvSpPr>
          <p:nvPr/>
        </p:nvSpPr>
        <p:spPr bwMode="auto">
          <a:xfrm>
            <a:off x="646811" y="3234620"/>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Line 63"/>
          <p:cNvSpPr>
            <a:spLocks noChangeShapeType="1"/>
          </p:cNvSpPr>
          <p:nvPr/>
        </p:nvSpPr>
        <p:spPr bwMode="auto">
          <a:xfrm>
            <a:off x="646811" y="3749935"/>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Line 64"/>
          <p:cNvSpPr>
            <a:spLocks noChangeShapeType="1"/>
          </p:cNvSpPr>
          <p:nvPr/>
        </p:nvSpPr>
        <p:spPr bwMode="auto">
          <a:xfrm>
            <a:off x="646811" y="4269771"/>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65"/>
          <p:cNvSpPr>
            <a:spLocks noChangeShapeType="1"/>
          </p:cNvSpPr>
          <p:nvPr/>
        </p:nvSpPr>
        <p:spPr bwMode="auto">
          <a:xfrm>
            <a:off x="646811" y="4789606"/>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66"/>
          <p:cNvSpPr>
            <a:spLocks noChangeShapeType="1"/>
          </p:cNvSpPr>
          <p:nvPr/>
        </p:nvSpPr>
        <p:spPr bwMode="auto">
          <a:xfrm>
            <a:off x="646811" y="5309442"/>
            <a:ext cx="6780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67"/>
          <p:cNvSpPr>
            <a:spLocks noChangeShapeType="1"/>
          </p:cNvSpPr>
          <p:nvPr/>
        </p:nvSpPr>
        <p:spPr bwMode="auto">
          <a:xfrm flipV="1">
            <a:off x="646811" y="2606297"/>
            <a:ext cx="0" cy="321846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68"/>
          <p:cNvSpPr>
            <a:spLocks noChangeShapeType="1"/>
          </p:cNvSpPr>
          <p:nvPr/>
        </p:nvSpPr>
        <p:spPr bwMode="auto">
          <a:xfrm>
            <a:off x="646811" y="5824757"/>
            <a:ext cx="461098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69"/>
          <p:cNvSpPr>
            <a:spLocks noChangeShapeType="1"/>
          </p:cNvSpPr>
          <p:nvPr/>
        </p:nvSpPr>
        <p:spPr bwMode="auto">
          <a:xfrm>
            <a:off x="4088101" y="5770513"/>
            <a:ext cx="0" cy="5424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70"/>
          <p:cNvSpPr>
            <a:spLocks noChangeShapeType="1"/>
          </p:cNvSpPr>
          <p:nvPr/>
        </p:nvSpPr>
        <p:spPr bwMode="auto">
          <a:xfrm>
            <a:off x="646811" y="3234620"/>
            <a:ext cx="3441290" cy="2590137"/>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Line 71"/>
          <p:cNvSpPr>
            <a:spLocks noChangeShapeType="1"/>
          </p:cNvSpPr>
          <p:nvPr/>
        </p:nvSpPr>
        <p:spPr bwMode="auto">
          <a:xfrm flipV="1">
            <a:off x="2714975" y="57343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Line 72"/>
          <p:cNvSpPr>
            <a:spLocks noChangeShapeType="1"/>
          </p:cNvSpPr>
          <p:nvPr/>
        </p:nvSpPr>
        <p:spPr bwMode="auto">
          <a:xfrm flipV="1">
            <a:off x="2714975" y="55897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Line 73"/>
          <p:cNvSpPr>
            <a:spLocks noChangeShapeType="1"/>
          </p:cNvSpPr>
          <p:nvPr/>
        </p:nvSpPr>
        <p:spPr bwMode="auto">
          <a:xfrm flipV="1">
            <a:off x="2714975" y="54450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Line 74"/>
          <p:cNvSpPr>
            <a:spLocks noChangeShapeType="1"/>
          </p:cNvSpPr>
          <p:nvPr/>
        </p:nvSpPr>
        <p:spPr bwMode="auto">
          <a:xfrm flipV="1">
            <a:off x="2714975" y="53004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Line 75"/>
          <p:cNvSpPr>
            <a:spLocks noChangeShapeType="1"/>
          </p:cNvSpPr>
          <p:nvPr/>
        </p:nvSpPr>
        <p:spPr bwMode="auto">
          <a:xfrm flipV="1">
            <a:off x="2714975" y="51557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Line 76"/>
          <p:cNvSpPr>
            <a:spLocks noChangeShapeType="1"/>
          </p:cNvSpPr>
          <p:nvPr/>
        </p:nvSpPr>
        <p:spPr bwMode="auto">
          <a:xfrm flipV="1">
            <a:off x="2714975" y="501110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Line 77"/>
          <p:cNvSpPr>
            <a:spLocks noChangeShapeType="1"/>
          </p:cNvSpPr>
          <p:nvPr/>
        </p:nvSpPr>
        <p:spPr bwMode="auto">
          <a:xfrm flipV="1">
            <a:off x="2714975" y="4866451"/>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Line 78"/>
          <p:cNvSpPr>
            <a:spLocks noChangeShapeType="1"/>
          </p:cNvSpPr>
          <p:nvPr/>
        </p:nvSpPr>
        <p:spPr bwMode="auto">
          <a:xfrm flipV="1">
            <a:off x="2714975" y="4794126"/>
            <a:ext cx="0" cy="18081"/>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79"/>
          <p:cNvSpPr>
            <a:spLocks noChangeShapeType="1"/>
          </p:cNvSpPr>
          <p:nvPr/>
        </p:nvSpPr>
        <p:spPr bwMode="auto">
          <a:xfrm flipV="1">
            <a:off x="646811" y="4097999"/>
            <a:ext cx="3441290" cy="1726758"/>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80"/>
          <p:cNvSpPr>
            <a:spLocks/>
          </p:cNvSpPr>
          <p:nvPr/>
        </p:nvSpPr>
        <p:spPr bwMode="auto">
          <a:xfrm>
            <a:off x="2669770" y="4753444"/>
            <a:ext cx="90412" cy="72325"/>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 name="Group 1"/>
          <p:cNvGrpSpPr/>
          <p:nvPr/>
        </p:nvGrpSpPr>
        <p:grpSpPr>
          <a:xfrm>
            <a:off x="1970775" y="3397738"/>
            <a:ext cx="1763025" cy="718729"/>
            <a:chOff x="2138602" y="3752785"/>
            <a:chExt cx="1763025" cy="718729"/>
          </a:xfrm>
        </p:grpSpPr>
        <p:sp>
          <p:nvSpPr>
            <p:cNvPr id="84" name="Rectangle 83"/>
            <p:cNvSpPr>
              <a:spLocks noChangeArrowheads="1"/>
            </p:cNvSpPr>
            <p:nvPr/>
          </p:nvSpPr>
          <p:spPr bwMode="auto">
            <a:xfrm>
              <a:off x="2138602" y="3752785"/>
              <a:ext cx="1763025" cy="718729"/>
            </a:xfrm>
            <a:prstGeom prst="rect">
              <a:avLst/>
            </a:prstGeom>
            <a:solidFill>
              <a:srgbClr val="C3DA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85" name="Rectangle 84"/>
            <p:cNvSpPr>
              <a:spLocks noChangeArrowheads="1"/>
            </p:cNvSpPr>
            <p:nvPr/>
          </p:nvSpPr>
          <p:spPr bwMode="auto">
            <a:xfrm>
              <a:off x="2223363" y="3811549"/>
              <a:ext cx="49853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Prices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6" name="Rectangle 85"/>
            <p:cNvSpPr>
              <a:spLocks noChangeArrowheads="1"/>
            </p:cNvSpPr>
            <p:nvPr/>
          </p:nvSpPr>
          <p:spPr bwMode="auto">
            <a:xfrm>
              <a:off x="2736386" y="3807030"/>
              <a:ext cx="5161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Univers LT Std 47 Cn Lt" charset="0"/>
                  <a:cs typeface="Arial" pitchFamily="34" charset="0"/>
                </a:rPr>
                <a:t>above</a:t>
              </a:r>
              <a:endParaRPr kumimoji="0" lang="en-US" sz="4400" b="1" i="0" u="none" strike="noStrike" cap="none" normalizeH="0" baseline="0" dirty="0">
                <a:ln>
                  <a:noFill/>
                </a:ln>
                <a:solidFill>
                  <a:schemeClr val="tx1"/>
                </a:solidFill>
                <a:effectLst/>
                <a:latin typeface="Arial" pitchFamily="34" charset="0"/>
                <a:cs typeface="Arial" pitchFamily="34" charset="0"/>
              </a:endParaRPr>
            </a:p>
          </p:txBody>
        </p:sp>
        <p:sp>
          <p:nvSpPr>
            <p:cNvPr id="87" name="Rectangle 86"/>
            <p:cNvSpPr>
              <a:spLocks noChangeArrowheads="1"/>
            </p:cNvSpPr>
            <p:nvPr/>
          </p:nvSpPr>
          <p:spPr bwMode="auto">
            <a:xfrm>
              <a:off x="3252554" y="3811549"/>
              <a:ext cx="5963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 market</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8" name="Rectangle 87"/>
            <p:cNvSpPr>
              <a:spLocks noChangeArrowheads="1"/>
            </p:cNvSpPr>
            <p:nvPr/>
          </p:nvSpPr>
          <p:spPr bwMode="auto">
            <a:xfrm>
              <a:off x="2223363" y="3981245"/>
              <a:ext cx="14619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equilibrium reduce</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9" name="Rectangle 88"/>
            <p:cNvSpPr>
              <a:spLocks noChangeArrowheads="1"/>
            </p:cNvSpPr>
            <p:nvPr/>
          </p:nvSpPr>
          <p:spPr bwMode="auto">
            <a:xfrm>
              <a:off x="2223363" y="4159039"/>
              <a:ext cx="10147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total surplus.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grpSp>
      <p:sp>
        <p:nvSpPr>
          <p:cNvPr id="101" name="Line 100"/>
          <p:cNvSpPr>
            <a:spLocks noChangeShapeType="1"/>
          </p:cNvSpPr>
          <p:nvPr/>
        </p:nvSpPr>
        <p:spPr bwMode="auto">
          <a:xfrm flipH="1">
            <a:off x="2601961"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101"/>
          <p:cNvSpPr>
            <a:spLocks noChangeShapeType="1"/>
          </p:cNvSpPr>
          <p:nvPr/>
        </p:nvSpPr>
        <p:spPr bwMode="auto">
          <a:xfrm flipH="1">
            <a:off x="2421138"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Line 102"/>
          <p:cNvSpPr>
            <a:spLocks noChangeShapeType="1"/>
          </p:cNvSpPr>
          <p:nvPr/>
        </p:nvSpPr>
        <p:spPr bwMode="auto">
          <a:xfrm flipH="1">
            <a:off x="2240315"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Line 103"/>
          <p:cNvSpPr>
            <a:spLocks noChangeShapeType="1"/>
          </p:cNvSpPr>
          <p:nvPr/>
        </p:nvSpPr>
        <p:spPr bwMode="auto">
          <a:xfrm flipH="1">
            <a:off x="2059492"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Line 104"/>
          <p:cNvSpPr>
            <a:spLocks noChangeShapeType="1"/>
          </p:cNvSpPr>
          <p:nvPr/>
        </p:nvSpPr>
        <p:spPr bwMode="auto">
          <a:xfrm flipH="1">
            <a:off x="1878669"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105"/>
          <p:cNvSpPr>
            <a:spLocks noChangeShapeType="1"/>
          </p:cNvSpPr>
          <p:nvPr/>
        </p:nvSpPr>
        <p:spPr bwMode="auto">
          <a:xfrm flipH="1">
            <a:off x="1697845"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06"/>
          <p:cNvSpPr>
            <a:spLocks noChangeShapeType="1"/>
          </p:cNvSpPr>
          <p:nvPr/>
        </p:nvSpPr>
        <p:spPr bwMode="auto">
          <a:xfrm flipH="1">
            <a:off x="1517022"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07"/>
          <p:cNvSpPr>
            <a:spLocks noChangeShapeType="1"/>
          </p:cNvSpPr>
          <p:nvPr/>
        </p:nvSpPr>
        <p:spPr bwMode="auto">
          <a:xfrm flipH="1">
            <a:off x="1336199"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108"/>
          <p:cNvSpPr>
            <a:spLocks noChangeShapeType="1"/>
          </p:cNvSpPr>
          <p:nvPr/>
        </p:nvSpPr>
        <p:spPr bwMode="auto">
          <a:xfrm flipH="1">
            <a:off x="1155376"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109"/>
          <p:cNvSpPr>
            <a:spLocks noChangeShapeType="1"/>
          </p:cNvSpPr>
          <p:nvPr/>
        </p:nvSpPr>
        <p:spPr bwMode="auto">
          <a:xfrm flipH="1">
            <a:off x="974553"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110"/>
          <p:cNvSpPr>
            <a:spLocks noChangeShapeType="1"/>
          </p:cNvSpPr>
          <p:nvPr/>
        </p:nvSpPr>
        <p:spPr bwMode="auto">
          <a:xfrm flipH="1">
            <a:off x="793730" y="4789606"/>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111"/>
          <p:cNvSpPr>
            <a:spLocks noChangeShapeType="1"/>
          </p:cNvSpPr>
          <p:nvPr/>
        </p:nvSpPr>
        <p:spPr bwMode="auto">
          <a:xfrm flipH="1">
            <a:off x="646811" y="4789606"/>
            <a:ext cx="7911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39"/>
          <p:cNvSpPr>
            <a:spLocks/>
          </p:cNvSpPr>
          <p:nvPr/>
        </p:nvSpPr>
        <p:spPr bwMode="auto">
          <a:xfrm>
            <a:off x="2229013" y="5621343"/>
            <a:ext cx="384249" cy="0"/>
          </a:xfrm>
          <a:custGeom>
            <a:avLst/>
            <a:gdLst>
              <a:gd name="T0" fmla="*/ 0 w 136"/>
              <a:gd name="T1" fmla="*/ 136 w 136"/>
              <a:gd name="T2" fmla="*/ 0 w 136"/>
            </a:gdLst>
            <a:ahLst/>
            <a:cxnLst>
              <a:cxn ang="0">
                <a:pos x="T0" y="0"/>
              </a:cxn>
              <a:cxn ang="0">
                <a:pos x="T1" y="0"/>
              </a:cxn>
              <a:cxn ang="0">
                <a:pos x="T2" y="0"/>
              </a:cxn>
            </a:cxnLst>
            <a:rect l="0" t="0" r="r" b="b"/>
            <a:pathLst>
              <a:path w="136">
                <a:moveTo>
                  <a:pt x="0" y="0"/>
                </a:moveTo>
                <a:lnTo>
                  <a:pt x="1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43"/>
          <p:cNvSpPr>
            <a:spLocks/>
          </p:cNvSpPr>
          <p:nvPr/>
        </p:nvSpPr>
        <p:spPr bwMode="auto">
          <a:xfrm>
            <a:off x="838936" y="4418941"/>
            <a:ext cx="0" cy="307381"/>
          </a:xfrm>
          <a:custGeom>
            <a:avLst/>
            <a:gdLst>
              <a:gd name="T0" fmla="*/ 0 h 136"/>
              <a:gd name="T1" fmla="*/ 136 h 136"/>
              <a:gd name="T2" fmla="*/ 0 h 136"/>
            </a:gdLst>
            <a:ahLst/>
            <a:cxnLst>
              <a:cxn ang="0">
                <a:pos x="0" y="T0"/>
              </a:cxn>
              <a:cxn ang="0">
                <a:pos x="0" y="T1"/>
              </a:cxn>
              <a:cxn ang="0">
                <a:pos x="0" y="T2"/>
              </a:cxn>
            </a:cxnLst>
            <a:rect l="0" t="0" r="r" b="b"/>
            <a:pathLst>
              <a:path h="136">
                <a:moveTo>
                  <a:pt x="0" y="0"/>
                </a:moveTo>
                <a:lnTo>
                  <a:pt x="0" y="1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 name="Group 3"/>
          <p:cNvGrpSpPr/>
          <p:nvPr/>
        </p:nvGrpSpPr>
        <p:grpSpPr>
          <a:xfrm>
            <a:off x="646811" y="4233608"/>
            <a:ext cx="4452769" cy="492714"/>
            <a:chOff x="646811" y="4417270"/>
            <a:chExt cx="4452769" cy="492714"/>
          </a:xfrm>
        </p:grpSpPr>
        <p:sp>
          <p:nvSpPr>
            <p:cNvPr id="82" name="Freeform 81"/>
            <p:cNvSpPr>
              <a:spLocks/>
            </p:cNvSpPr>
            <p:nvPr/>
          </p:nvSpPr>
          <p:spPr bwMode="auto">
            <a:xfrm>
              <a:off x="1980382" y="4417270"/>
              <a:ext cx="90412" cy="72325"/>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2"/>
                  </a:lnTo>
                  <a:lnTo>
                    <a:pt x="16" y="0"/>
                  </a:lnTo>
                  <a:lnTo>
                    <a:pt x="16" y="0"/>
                  </a:lnTo>
                  <a:lnTo>
                    <a:pt x="22" y="2"/>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112"/>
            <p:cNvSpPr>
              <a:spLocks noChangeShapeType="1"/>
            </p:cNvSpPr>
            <p:nvPr/>
          </p:nvSpPr>
          <p:spPr bwMode="auto">
            <a:xfrm>
              <a:off x="646811"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113"/>
            <p:cNvSpPr>
              <a:spLocks noChangeShapeType="1"/>
            </p:cNvSpPr>
            <p:nvPr/>
          </p:nvSpPr>
          <p:spPr bwMode="auto">
            <a:xfrm>
              <a:off x="827634"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114"/>
            <p:cNvSpPr>
              <a:spLocks noChangeShapeType="1"/>
            </p:cNvSpPr>
            <p:nvPr/>
          </p:nvSpPr>
          <p:spPr bwMode="auto">
            <a:xfrm>
              <a:off x="1008457"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115"/>
            <p:cNvSpPr>
              <a:spLocks noChangeShapeType="1"/>
            </p:cNvSpPr>
            <p:nvPr/>
          </p:nvSpPr>
          <p:spPr bwMode="auto">
            <a:xfrm>
              <a:off x="1189280"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116"/>
            <p:cNvSpPr>
              <a:spLocks noChangeShapeType="1"/>
            </p:cNvSpPr>
            <p:nvPr/>
          </p:nvSpPr>
          <p:spPr bwMode="auto">
            <a:xfrm>
              <a:off x="1370104"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117"/>
            <p:cNvSpPr>
              <a:spLocks noChangeShapeType="1"/>
            </p:cNvSpPr>
            <p:nvPr/>
          </p:nvSpPr>
          <p:spPr bwMode="auto">
            <a:xfrm>
              <a:off x="1550927"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118"/>
            <p:cNvSpPr>
              <a:spLocks noChangeShapeType="1"/>
            </p:cNvSpPr>
            <p:nvPr/>
          </p:nvSpPr>
          <p:spPr bwMode="auto">
            <a:xfrm>
              <a:off x="1731750"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119"/>
            <p:cNvSpPr>
              <a:spLocks noChangeShapeType="1"/>
            </p:cNvSpPr>
            <p:nvPr/>
          </p:nvSpPr>
          <p:spPr bwMode="auto">
            <a:xfrm>
              <a:off x="1912573"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1" name="Line 120"/>
            <p:cNvSpPr>
              <a:spLocks noChangeShapeType="1"/>
            </p:cNvSpPr>
            <p:nvPr/>
          </p:nvSpPr>
          <p:spPr bwMode="auto">
            <a:xfrm>
              <a:off x="2093396"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Line 121"/>
            <p:cNvSpPr>
              <a:spLocks noChangeShapeType="1"/>
            </p:cNvSpPr>
            <p:nvPr/>
          </p:nvSpPr>
          <p:spPr bwMode="auto">
            <a:xfrm>
              <a:off x="2274219"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122"/>
            <p:cNvSpPr>
              <a:spLocks noChangeShapeType="1"/>
            </p:cNvSpPr>
            <p:nvPr/>
          </p:nvSpPr>
          <p:spPr bwMode="auto">
            <a:xfrm>
              <a:off x="2455042"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Line 123"/>
            <p:cNvSpPr>
              <a:spLocks noChangeShapeType="1"/>
            </p:cNvSpPr>
            <p:nvPr/>
          </p:nvSpPr>
          <p:spPr bwMode="auto">
            <a:xfrm>
              <a:off x="2635865"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124"/>
            <p:cNvSpPr>
              <a:spLocks noChangeShapeType="1"/>
            </p:cNvSpPr>
            <p:nvPr/>
          </p:nvSpPr>
          <p:spPr bwMode="auto">
            <a:xfrm>
              <a:off x="2816688"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125"/>
            <p:cNvSpPr>
              <a:spLocks noChangeShapeType="1"/>
            </p:cNvSpPr>
            <p:nvPr/>
          </p:nvSpPr>
          <p:spPr bwMode="auto">
            <a:xfrm>
              <a:off x="2997511"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126"/>
            <p:cNvSpPr>
              <a:spLocks noChangeShapeType="1"/>
            </p:cNvSpPr>
            <p:nvPr/>
          </p:nvSpPr>
          <p:spPr bwMode="auto">
            <a:xfrm>
              <a:off x="3178335"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8" name="Line 127"/>
            <p:cNvSpPr>
              <a:spLocks noChangeShapeType="1"/>
            </p:cNvSpPr>
            <p:nvPr/>
          </p:nvSpPr>
          <p:spPr bwMode="auto">
            <a:xfrm>
              <a:off x="3359158"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Line 128"/>
            <p:cNvSpPr>
              <a:spLocks noChangeShapeType="1"/>
            </p:cNvSpPr>
            <p:nvPr/>
          </p:nvSpPr>
          <p:spPr bwMode="auto">
            <a:xfrm>
              <a:off x="3539981"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129"/>
            <p:cNvSpPr>
              <a:spLocks noChangeShapeType="1"/>
            </p:cNvSpPr>
            <p:nvPr/>
          </p:nvSpPr>
          <p:spPr bwMode="auto">
            <a:xfrm>
              <a:off x="3720804"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Line 130"/>
            <p:cNvSpPr>
              <a:spLocks noChangeShapeType="1"/>
            </p:cNvSpPr>
            <p:nvPr/>
          </p:nvSpPr>
          <p:spPr bwMode="auto">
            <a:xfrm>
              <a:off x="3901627"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Line 131"/>
            <p:cNvSpPr>
              <a:spLocks noChangeShapeType="1"/>
            </p:cNvSpPr>
            <p:nvPr/>
          </p:nvSpPr>
          <p:spPr bwMode="auto">
            <a:xfrm>
              <a:off x="4082450"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Line 132"/>
            <p:cNvSpPr>
              <a:spLocks noChangeShapeType="1"/>
            </p:cNvSpPr>
            <p:nvPr/>
          </p:nvSpPr>
          <p:spPr bwMode="auto">
            <a:xfrm>
              <a:off x="4263273"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Line 133"/>
            <p:cNvSpPr>
              <a:spLocks noChangeShapeType="1"/>
            </p:cNvSpPr>
            <p:nvPr/>
          </p:nvSpPr>
          <p:spPr bwMode="auto">
            <a:xfrm>
              <a:off x="4444096"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Line 134"/>
            <p:cNvSpPr>
              <a:spLocks noChangeShapeType="1"/>
            </p:cNvSpPr>
            <p:nvPr/>
          </p:nvSpPr>
          <p:spPr bwMode="auto">
            <a:xfrm>
              <a:off x="4624919"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Line 135"/>
            <p:cNvSpPr>
              <a:spLocks noChangeShapeType="1"/>
            </p:cNvSpPr>
            <p:nvPr/>
          </p:nvSpPr>
          <p:spPr bwMode="auto">
            <a:xfrm>
              <a:off x="4805743"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Line 136"/>
            <p:cNvSpPr>
              <a:spLocks noChangeShapeType="1"/>
            </p:cNvSpPr>
            <p:nvPr/>
          </p:nvSpPr>
          <p:spPr bwMode="auto">
            <a:xfrm>
              <a:off x="4986566" y="4453433"/>
              <a:ext cx="113014"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57"/>
            <p:cNvSpPr>
              <a:spLocks noEditPoints="1"/>
            </p:cNvSpPr>
            <p:nvPr/>
          </p:nvSpPr>
          <p:spPr bwMode="auto">
            <a:xfrm rot="16200000">
              <a:off x="603742" y="4674790"/>
              <a:ext cx="356403" cy="113985"/>
            </a:xfrm>
            <a:custGeom>
              <a:avLst/>
              <a:gdLst>
                <a:gd name="T0" fmla="*/ 0 w 3781"/>
                <a:gd name="T1" fmla="*/ 247 h 631"/>
                <a:gd name="T2" fmla="*/ 3646 w 3781"/>
                <a:gd name="T3" fmla="*/ 247 h 631"/>
                <a:gd name="T4" fmla="*/ 3646 w 3781"/>
                <a:gd name="T5" fmla="*/ 383 h 631"/>
                <a:gd name="T6" fmla="*/ 0 w 3781"/>
                <a:gd name="T7" fmla="*/ 383 h 631"/>
                <a:gd name="T8" fmla="*/ 0 w 3781"/>
                <a:gd name="T9" fmla="*/ 247 h 631"/>
                <a:gd name="T10" fmla="*/ 3272 w 3781"/>
                <a:gd name="T11" fmla="*/ 19 h 631"/>
                <a:gd name="T12" fmla="*/ 3781 w 3781"/>
                <a:gd name="T13" fmla="*/ 315 h 631"/>
                <a:gd name="T14" fmla="*/ 3272 w 3781"/>
                <a:gd name="T15" fmla="*/ 612 h 631"/>
                <a:gd name="T16" fmla="*/ 3179 w 3781"/>
                <a:gd name="T17" fmla="*/ 588 h 631"/>
                <a:gd name="T18" fmla="*/ 3204 w 3781"/>
                <a:gd name="T19" fmla="*/ 495 h 631"/>
                <a:gd name="T20" fmla="*/ 3612 w 3781"/>
                <a:gd name="T21" fmla="*/ 257 h 631"/>
                <a:gd name="T22" fmla="*/ 3612 w 3781"/>
                <a:gd name="T23" fmla="*/ 374 h 631"/>
                <a:gd name="T24" fmla="*/ 3204 w 3781"/>
                <a:gd name="T25" fmla="*/ 136 h 631"/>
                <a:gd name="T26" fmla="*/ 3179 w 3781"/>
                <a:gd name="T27" fmla="*/ 43 h 631"/>
                <a:gd name="T28" fmla="*/ 3272 w 3781"/>
                <a:gd name="T29"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81" h="631">
                  <a:moveTo>
                    <a:pt x="0" y="247"/>
                  </a:moveTo>
                  <a:lnTo>
                    <a:pt x="3646" y="247"/>
                  </a:lnTo>
                  <a:lnTo>
                    <a:pt x="3646" y="383"/>
                  </a:lnTo>
                  <a:lnTo>
                    <a:pt x="0" y="383"/>
                  </a:lnTo>
                  <a:lnTo>
                    <a:pt x="0" y="247"/>
                  </a:lnTo>
                  <a:close/>
                  <a:moveTo>
                    <a:pt x="3272" y="19"/>
                  </a:moveTo>
                  <a:lnTo>
                    <a:pt x="3781" y="315"/>
                  </a:lnTo>
                  <a:lnTo>
                    <a:pt x="3272" y="612"/>
                  </a:lnTo>
                  <a:cubicBezTo>
                    <a:pt x="3240" y="631"/>
                    <a:pt x="3198" y="620"/>
                    <a:pt x="3179" y="588"/>
                  </a:cubicBezTo>
                  <a:cubicBezTo>
                    <a:pt x="3160" y="555"/>
                    <a:pt x="3171" y="514"/>
                    <a:pt x="3204" y="495"/>
                  </a:cubicBezTo>
                  <a:lnTo>
                    <a:pt x="3612" y="257"/>
                  </a:lnTo>
                  <a:lnTo>
                    <a:pt x="3612" y="374"/>
                  </a:lnTo>
                  <a:lnTo>
                    <a:pt x="3204" y="136"/>
                  </a:lnTo>
                  <a:cubicBezTo>
                    <a:pt x="3171" y="117"/>
                    <a:pt x="3160" y="76"/>
                    <a:pt x="3179" y="43"/>
                  </a:cubicBezTo>
                  <a:cubicBezTo>
                    <a:pt x="3198" y="11"/>
                    <a:pt x="3240" y="0"/>
                    <a:pt x="3272"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p:cNvGrpSpPr/>
          <p:nvPr/>
        </p:nvGrpSpPr>
        <p:grpSpPr>
          <a:xfrm>
            <a:off x="1980382" y="4287852"/>
            <a:ext cx="587674" cy="1536905"/>
            <a:chOff x="1980382" y="4471514"/>
            <a:chExt cx="587674" cy="1536905"/>
          </a:xfrm>
        </p:grpSpPr>
        <p:sp>
          <p:nvSpPr>
            <p:cNvPr id="83" name="Freeform 82"/>
            <p:cNvSpPr>
              <a:spLocks/>
            </p:cNvSpPr>
            <p:nvPr/>
          </p:nvSpPr>
          <p:spPr bwMode="auto">
            <a:xfrm>
              <a:off x="1980382" y="5276129"/>
              <a:ext cx="90412" cy="72325"/>
            </a:xfrm>
            <a:custGeom>
              <a:avLst/>
              <a:gdLst>
                <a:gd name="T0" fmla="*/ 32 w 32"/>
                <a:gd name="T1" fmla="*/ 16 h 32"/>
                <a:gd name="T2" fmla="*/ 32 w 32"/>
                <a:gd name="T3" fmla="*/ 16 h 32"/>
                <a:gd name="T4" fmla="*/ 30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0"/>
                  </a:lnTo>
                  <a:lnTo>
                    <a:pt x="16" y="32"/>
                  </a:lnTo>
                  <a:lnTo>
                    <a:pt x="16" y="32"/>
                  </a:lnTo>
                  <a:lnTo>
                    <a:pt x="10" y="30"/>
                  </a:lnTo>
                  <a:lnTo>
                    <a:pt x="4" y="28"/>
                  </a:lnTo>
                  <a:lnTo>
                    <a:pt x="2" y="22"/>
                  </a:lnTo>
                  <a:lnTo>
                    <a:pt x="0" y="16"/>
                  </a:lnTo>
                  <a:lnTo>
                    <a:pt x="0" y="16"/>
                  </a:lnTo>
                  <a:lnTo>
                    <a:pt x="2" y="10"/>
                  </a:lnTo>
                  <a:lnTo>
                    <a:pt x="4" y="4"/>
                  </a:lnTo>
                  <a:lnTo>
                    <a:pt x="10" y="0"/>
                  </a:lnTo>
                  <a:lnTo>
                    <a:pt x="16" y="0"/>
                  </a:lnTo>
                  <a:lnTo>
                    <a:pt x="16" y="0"/>
                  </a:lnTo>
                  <a:lnTo>
                    <a:pt x="22" y="0"/>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89"/>
            <p:cNvSpPr>
              <a:spLocks noChangeShapeType="1"/>
            </p:cNvSpPr>
            <p:nvPr/>
          </p:nvSpPr>
          <p:spPr bwMode="auto">
            <a:xfrm flipV="1">
              <a:off x="2025587" y="591801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 name="Line 90"/>
            <p:cNvSpPr>
              <a:spLocks noChangeShapeType="1"/>
            </p:cNvSpPr>
            <p:nvPr/>
          </p:nvSpPr>
          <p:spPr bwMode="auto">
            <a:xfrm flipV="1">
              <a:off x="2025587" y="577336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91"/>
            <p:cNvSpPr>
              <a:spLocks noChangeShapeType="1"/>
            </p:cNvSpPr>
            <p:nvPr/>
          </p:nvSpPr>
          <p:spPr bwMode="auto">
            <a:xfrm flipV="1">
              <a:off x="2025587" y="562871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92"/>
            <p:cNvSpPr>
              <a:spLocks noChangeShapeType="1"/>
            </p:cNvSpPr>
            <p:nvPr/>
          </p:nvSpPr>
          <p:spPr bwMode="auto">
            <a:xfrm flipV="1">
              <a:off x="2025587" y="548406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93"/>
            <p:cNvSpPr>
              <a:spLocks noChangeShapeType="1"/>
            </p:cNvSpPr>
            <p:nvPr/>
          </p:nvSpPr>
          <p:spPr bwMode="auto">
            <a:xfrm flipV="1">
              <a:off x="2025587" y="533941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94"/>
            <p:cNvSpPr>
              <a:spLocks noChangeShapeType="1"/>
            </p:cNvSpPr>
            <p:nvPr/>
          </p:nvSpPr>
          <p:spPr bwMode="auto">
            <a:xfrm flipV="1">
              <a:off x="2025587" y="519476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95"/>
            <p:cNvSpPr>
              <a:spLocks noChangeShapeType="1"/>
            </p:cNvSpPr>
            <p:nvPr/>
          </p:nvSpPr>
          <p:spPr bwMode="auto">
            <a:xfrm flipV="1">
              <a:off x="2025587" y="505011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96"/>
            <p:cNvSpPr>
              <a:spLocks noChangeShapeType="1"/>
            </p:cNvSpPr>
            <p:nvPr/>
          </p:nvSpPr>
          <p:spPr bwMode="auto">
            <a:xfrm flipV="1">
              <a:off x="2025587" y="4905463"/>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97"/>
            <p:cNvSpPr>
              <a:spLocks noChangeShapeType="1"/>
            </p:cNvSpPr>
            <p:nvPr/>
          </p:nvSpPr>
          <p:spPr bwMode="auto">
            <a:xfrm flipV="1">
              <a:off x="2025587" y="4760814"/>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98"/>
            <p:cNvSpPr>
              <a:spLocks noChangeShapeType="1"/>
            </p:cNvSpPr>
            <p:nvPr/>
          </p:nvSpPr>
          <p:spPr bwMode="auto">
            <a:xfrm flipV="1">
              <a:off x="2025587" y="4616164"/>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99"/>
            <p:cNvSpPr>
              <a:spLocks noChangeShapeType="1"/>
            </p:cNvSpPr>
            <p:nvPr/>
          </p:nvSpPr>
          <p:spPr bwMode="auto">
            <a:xfrm flipV="1">
              <a:off x="2025587" y="4471514"/>
              <a:ext cx="0" cy="90406"/>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57"/>
            <p:cNvSpPr>
              <a:spLocks noEditPoints="1"/>
            </p:cNvSpPr>
            <p:nvPr/>
          </p:nvSpPr>
          <p:spPr bwMode="auto">
            <a:xfrm rot="10800000">
              <a:off x="2211653" y="5805005"/>
              <a:ext cx="356403" cy="113985"/>
            </a:xfrm>
            <a:custGeom>
              <a:avLst/>
              <a:gdLst>
                <a:gd name="T0" fmla="*/ 0 w 3781"/>
                <a:gd name="T1" fmla="*/ 247 h 631"/>
                <a:gd name="T2" fmla="*/ 3646 w 3781"/>
                <a:gd name="T3" fmla="*/ 247 h 631"/>
                <a:gd name="T4" fmla="*/ 3646 w 3781"/>
                <a:gd name="T5" fmla="*/ 383 h 631"/>
                <a:gd name="T6" fmla="*/ 0 w 3781"/>
                <a:gd name="T7" fmla="*/ 383 h 631"/>
                <a:gd name="T8" fmla="*/ 0 w 3781"/>
                <a:gd name="T9" fmla="*/ 247 h 631"/>
                <a:gd name="T10" fmla="*/ 3272 w 3781"/>
                <a:gd name="T11" fmla="*/ 19 h 631"/>
                <a:gd name="T12" fmla="*/ 3781 w 3781"/>
                <a:gd name="T13" fmla="*/ 315 h 631"/>
                <a:gd name="T14" fmla="*/ 3272 w 3781"/>
                <a:gd name="T15" fmla="*/ 612 h 631"/>
                <a:gd name="T16" fmla="*/ 3179 w 3781"/>
                <a:gd name="T17" fmla="*/ 588 h 631"/>
                <a:gd name="T18" fmla="*/ 3204 w 3781"/>
                <a:gd name="T19" fmla="*/ 495 h 631"/>
                <a:gd name="T20" fmla="*/ 3612 w 3781"/>
                <a:gd name="T21" fmla="*/ 257 h 631"/>
                <a:gd name="T22" fmla="*/ 3612 w 3781"/>
                <a:gd name="T23" fmla="*/ 374 h 631"/>
                <a:gd name="T24" fmla="*/ 3204 w 3781"/>
                <a:gd name="T25" fmla="*/ 136 h 631"/>
                <a:gd name="T26" fmla="*/ 3179 w 3781"/>
                <a:gd name="T27" fmla="*/ 43 h 631"/>
                <a:gd name="T28" fmla="*/ 3272 w 3781"/>
                <a:gd name="T29"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81" h="631">
                  <a:moveTo>
                    <a:pt x="0" y="247"/>
                  </a:moveTo>
                  <a:lnTo>
                    <a:pt x="3646" y="247"/>
                  </a:lnTo>
                  <a:lnTo>
                    <a:pt x="3646" y="383"/>
                  </a:lnTo>
                  <a:lnTo>
                    <a:pt x="0" y="383"/>
                  </a:lnTo>
                  <a:lnTo>
                    <a:pt x="0" y="247"/>
                  </a:lnTo>
                  <a:close/>
                  <a:moveTo>
                    <a:pt x="3272" y="19"/>
                  </a:moveTo>
                  <a:lnTo>
                    <a:pt x="3781" y="315"/>
                  </a:lnTo>
                  <a:lnTo>
                    <a:pt x="3272" y="612"/>
                  </a:lnTo>
                  <a:cubicBezTo>
                    <a:pt x="3240" y="631"/>
                    <a:pt x="3198" y="620"/>
                    <a:pt x="3179" y="588"/>
                  </a:cubicBezTo>
                  <a:cubicBezTo>
                    <a:pt x="3160" y="555"/>
                    <a:pt x="3171" y="514"/>
                    <a:pt x="3204" y="495"/>
                  </a:cubicBezTo>
                  <a:lnTo>
                    <a:pt x="3612" y="257"/>
                  </a:lnTo>
                  <a:lnTo>
                    <a:pt x="3612" y="374"/>
                  </a:lnTo>
                  <a:lnTo>
                    <a:pt x="3204" y="136"/>
                  </a:lnTo>
                  <a:cubicBezTo>
                    <a:pt x="3171" y="117"/>
                    <a:pt x="3160" y="76"/>
                    <a:pt x="3179" y="43"/>
                  </a:cubicBezTo>
                  <a:cubicBezTo>
                    <a:pt x="3198" y="11"/>
                    <a:pt x="3240" y="0"/>
                    <a:pt x="3272"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39" name="Rectangle 138"/>
          <p:cNvSpPr/>
          <p:nvPr/>
        </p:nvSpPr>
        <p:spPr>
          <a:xfrm>
            <a:off x="533400" y="1132582"/>
            <a:ext cx="8381999"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market equilibrium is the point that maximizes total well-being (total surplus) of all participants in the market.</a:t>
            </a:r>
          </a:p>
        </p:txBody>
      </p:sp>
      <p:sp>
        <p:nvSpPr>
          <p:cNvPr id="43" name="Isosceles Triangle 42"/>
          <p:cNvSpPr/>
          <p:nvPr/>
        </p:nvSpPr>
        <p:spPr>
          <a:xfrm>
            <a:off x="646811" y="3234620"/>
            <a:ext cx="1378776" cy="1035151"/>
          </a:xfrm>
          <a:prstGeom prst="triangle">
            <a:avLst>
              <a:gd name="adj" fmla="val 2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Isosceles Triangle 142"/>
          <p:cNvSpPr/>
          <p:nvPr/>
        </p:nvSpPr>
        <p:spPr>
          <a:xfrm>
            <a:off x="2028438" y="4276550"/>
            <a:ext cx="686537" cy="517576"/>
          </a:xfrm>
          <a:prstGeom prst="triangle">
            <a:avLst>
              <a:gd name="adj" fmla="val 2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Isosceles Triangle 144"/>
          <p:cNvSpPr/>
          <p:nvPr/>
        </p:nvSpPr>
        <p:spPr>
          <a:xfrm flipV="1">
            <a:off x="2027012" y="4779435"/>
            <a:ext cx="686537" cy="353715"/>
          </a:xfrm>
          <a:prstGeom prst="triangle">
            <a:avLst>
              <a:gd name="adj" fmla="val 2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647700" y="4269276"/>
            <a:ext cx="1388269" cy="1564481"/>
          </a:xfrm>
          <a:custGeom>
            <a:avLst/>
            <a:gdLst>
              <a:gd name="connsiteX0" fmla="*/ 0 w 1388269"/>
              <a:gd name="connsiteY0" fmla="*/ 0 h 1564481"/>
              <a:gd name="connsiteX1" fmla="*/ 1388269 w 1388269"/>
              <a:gd name="connsiteY1" fmla="*/ 4762 h 1564481"/>
              <a:gd name="connsiteX2" fmla="*/ 1381125 w 1388269"/>
              <a:gd name="connsiteY2" fmla="*/ 878681 h 1564481"/>
              <a:gd name="connsiteX3" fmla="*/ 2381 w 1388269"/>
              <a:gd name="connsiteY3" fmla="*/ 1564481 h 1564481"/>
              <a:gd name="connsiteX4" fmla="*/ 0 w 1388269"/>
              <a:gd name="connsiteY4" fmla="*/ 0 h 15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269" h="1564481">
                <a:moveTo>
                  <a:pt x="0" y="0"/>
                </a:moveTo>
                <a:lnTo>
                  <a:pt x="1388269" y="4762"/>
                </a:lnTo>
                <a:cubicBezTo>
                  <a:pt x="1385888" y="296068"/>
                  <a:pt x="1383506" y="587375"/>
                  <a:pt x="1381125" y="878681"/>
                </a:cubicBezTo>
                <a:lnTo>
                  <a:pt x="2381" y="1564481"/>
                </a:lnTo>
                <a:cubicBezTo>
                  <a:pt x="1587" y="1042987"/>
                  <a:pt x="794" y="521494"/>
                  <a:pt x="0" y="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Freeform 152"/>
          <p:cNvSpPr/>
          <p:nvPr/>
        </p:nvSpPr>
        <p:spPr>
          <a:xfrm>
            <a:off x="642938" y="3226288"/>
            <a:ext cx="1409700" cy="2605088"/>
          </a:xfrm>
          <a:custGeom>
            <a:avLst/>
            <a:gdLst>
              <a:gd name="connsiteX0" fmla="*/ 0 w 1409700"/>
              <a:gd name="connsiteY0" fmla="*/ 0 h 2605088"/>
              <a:gd name="connsiteX1" fmla="*/ 1409700 w 1409700"/>
              <a:gd name="connsiteY1" fmla="*/ 1052513 h 2605088"/>
              <a:gd name="connsiteX2" fmla="*/ 1395412 w 1409700"/>
              <a:gd name="connsiteY2" fmla="*/ 1909763 h 2605088"/>
              <a:gd name="connsiteX3" fmla="*/ 14287 w 1409700"/>
              <a:gd name="connsiteY3" fmla="*/ 2605088 h 2605088"/>
              <a:gd name="connsiteX4" fmla="*/ 0 w 1409700"/>
              <a:gd name="connsiteY4" fmla="*/ 0 h 2605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00" h="2605088">
                <a:moveTo>
                  <a:pt x="0" y="0"/>
                </a:moveTo>
                <a:lnTo>
                  <a:pt x="1409700" y="1052513"/>
                </a:lnTo>
                <a:lnTo>
                  <a:pt x="1395412" y="1909763"/>
                </a:lnTo>
                <a:lnTo>
                  <a:pt x="14287" y="2605088"/>
                </a:lnTo>
                <a:cubicBezTo>
                  <a:pt x="9525" y="1736725"/>
                  <a:pt x="4762" y="868363"/>
                  <a:pt x="0" y="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799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uiExpand="1" build="p"/>
      <p:bldP spid="6" grpId="0" uiExpand="1" animBg="1"/>
      <p:bldP spid="7" grpId="0" uiExpand="1" animBg="1"/>
      <p:bldP spid="57" grpId="0" uiExpand="1"/>
      <p:bldP spid="59" grpId="0" uiExpand="1"/>
      <p:bldP spid="60" grpId="0" uiExpand="1"/>
      <p:bldP spid="58" grpId="0" uiExpand="1"/>
      <p:bldP spid="61" grpId="0"/>
      <p:bldP spid="43" grpId="0" uiExpand="1" animBg="1"/>
      <p:bldP spid="143" grpId="0" uiExpand="1" animBg="1"/>
      <p:bldP spid="145" grpId="0" uiExpand="1" animBg="1"/>
      <p:bldP spid="48" grpId="0" animBg="1"/>
      <p:bldP spid="1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Freeform 142"/>
          <p:cNvSpPr>
            <a:spLocks/>
          </p:cNvSpPr>
          <p:nvPr/>
        </p:nvSpPr>
        <p:spPr bwMode="auto">
          <a:xfrm>
            <a:off x="714711" y="4859558"/>
            <a:ext cx="2083753" cy="1058359"/>
          </a:xfrm>
          <a:custGeom>
            <a:avLst/>
            <a:gdLst>
              <a:gd name="T0" fmla="*/ 732 w 732"/>
              <a:gd name="T1" fmla="*/ 0 h 458"/>
              <a:gd name="T2" fmla="*/ 0 w 732"/>
              <a:gd name="T3" fmla="*/ 0 h 458"/>
              <a:gd name="T4" fmla="*/ 0 w 732"/>
              <a:gd name="T5" fmla="*/ 458 h 458"/>
              <a:gd name="T6" fmla="*/ 732 w 732"/>
              <a:gd name="T7" fmla="*/ 0 h 458"/>
            </a:gdLst>
            <a:ahLst/>
            <a:cxnLst>
              <a:cxn ang="0">
                <a:pos x="T0" y="T1"/>
              </a:cxn>
              <a:cxn ang="0">
                <a:pos x="T2" y="T3"/>
              </a:cxn>
              <a:cxn ang="0">
                <a:pos x="T4" y="T5"/>
              </a:cxn>
              <a:cxn ang="0">
                <a:pos x="T6" y="T7"/>
              </a:cxn>
            </a:cxnLst>
            <a:rect l="0" t="0" r="r" b="b"/>
            <a:pathLst>
              <a:path w="732" h="458">
                <a:moveTo>
                  <a:pt x="732" y="0"/>
                </a:moveTo>
                <a:lnTo>
                  <a:pt x="0" y="0"/>
                </a:lnTo>
                <a:lnTo>
                  <a:pt x="0" y="458"/>
                </a:lnTo>
                <a:lnTo>
                  <a:pt x="732"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43"/>
          <p:cNvSpPr>
            <a:spLocks/>
          </p:cNvSpPr>
          <p:nvPr/>
        </p:nvSpPr>
        <p:spPr bwMode="auto">
          <a:xfrm>
            <a:off x="708711" y="3272976"/>
            <a:ext cx="2089754" cy="1581941"/>
          </a:xfrm>
          <a:custGeom>
            <a:avLst/>
            <a:gdLst>
              <a:gd name="T0" fmla="*/ 0 w 732"/>
              <a:gd name="T1" fmla="*/ 0 h 688"/>
              <a:gd name="T2" fmla="*/ 732 w 732"/>
              <a:gd name="T3" fmla="*/ 688 h 688"/>
              <a:gd name="T4" fmla="*/ 0 w 732"/>
              <a:gd name="T5" fmla="*/ 688 h 688"/>
              <a:gd name="T6" fmla="*/ 0 w 732"/>
              <a:gd name="T7" fmla="*/ 0 h 688"/>
            </a:gdLst>
            <a:ahLst/>
            <a:cxnLst>
              <a:cxn ang="0">
                <a:pos x="T0" y="T1"/>
              </a:cxn>
              <a:cxn ang="0">
                <a:pos x="T2" y="T3"/>
              </a:cxn>
              <a:cxn ang="0">
                <a:pos x="T4" y="T5"/>
              </a:cxn>
              <a:cxn ang="0">
                <a:pos x="T6" y="T7"/>
              </a:cxn>
            </a:cxnLst>
            <a:rect l="0" t="0" r="r" b="b"/>
            <a:pathLst>
              <a:path w="732" h="688">
                <a:moveTo>
                  <a:pt x="0" y="0"/>
                </a:moveTo>
                <a:lnTo>
                  <a:pt x="732" y="688"/>
                </a:lnTo>
                <a:lnTo>
                  <a:pt x="0" y="688"/>
                </a:lnTo>
                <a:lnTo>
                  <a:pt x="0" y="0"/>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Market Equilibrium and Efficiency</a:t>
            </a:r>
          </a:p>
        </p:txBody>
      </p:sp>
      <p:sp>
        <p:nvSpPr>
          <p:cNvPr id="154" name="Content Placeholder 2"/>
          <p:cNvSpPr>
            <a:spLocks noGrp="1"/>
          </p:cNvSpPr>
          <p:nvPr>
            <p:ph idx="4294967295"/>
          </p:nvPr>
        </p:nvSpPr>
        <p:spPr>
          <a:xfrm>
            <a:off x="5814110" y="2085975"/>
            <a:ext cx="3101290" cy="4314825"/>
          </a:xfrm>
          <a:prstGeom prst="rect">
            <a:avLst/>
          </a:prstGeom>
        </p:spPr>
        <p:txBody>
          <a:bodyPr>
            <a:noAutofit/>
          </a:bodyPr>
          <a:lstStyle/>
          <a:p>
            <a:r>
              <a:rPr lang="en-US" sz="1800" dirty="0">
                <a:latin typeface="Arial" panose="020B0604020202020204" pitchFamily="34" charset="0"/>
                <a:cs typeface="Arial" panose="020B0604020202020204" pitchFamily="34" charset="0"/>
              </a:rPr>
              <a:t>Suppose the price decreases from the equilibrium price of $200 to $100.</a:t>
            </a:r>
          </a:p>
          <a:p>
            <a:r>
              <a:rPr lang="en-US" sz="1800" dirty="0">
                <a:latin typeface="Arial" panose="020B0604020202020204" pitchFamily="34" charset="0"/>
                <a:cs typeface="Arial" panose="020B0604020202020204" pitchFamily="34" charset="0"/>
              </a:rPr>
              <a:t>Reduction in cameras sold by 15 million.</a:t>
            </a:r>
          </a:p>
          <a:p>
            <a:pPr lvl="1"/>
            <a:r>
              <a:rPr lang="en-US" sz="1800" dirty="0">
                <a:latin typeface="Arial" panose="020B0604020202020204" pitchFamily="34" charset="0"/>
                <a:cs typeface="Arial" panose="020B0604020202020204" pitchFamily="34" charset="0"/>
              </a:rPr>
              <a:t>Reduces consumer and producer surplus.</a:t>
            </a:r>
          </a:p>
          <a:p>
            <a:pPr lvl="1"/>
            <a:r>
              <a:rPr lang="en-US" sz="1800" dirty="0">
                <a:latin typeface="Arial" panose="020B0604020202020204" pitchFamily="34" charset="0"/>
                <a:cs typeface="Arial" panose="020B0604020202020204" pitchFamily="34" charset="0"/>
              </a:rPr>
              <a:t>Dead weight loss is areas 4 and 5.</a:t>
            </a:r>
          </a:p>
        </p:txBody>
      </p:sp>
      <p:sp>
        <p:nvSpPr>
          <p:cNvPr id="6" name="Freeform 5"/>
          <p:cNvSpPr>
            <a:spLocks/>
          </p:cNvSpPr>
          <p:nvPr/>
        </p:nvSpPr>
        <p:spPr bwMode="auto">
          <a:xfrm>
            <a:off x="1761395" y="4065503"/>
            <a:ext cx="1052126" cy="1332234"/>
          </a:xfrm>
          <a:custGeom>
            <a:avLst/>
            <a:gdLst>
              <a:gd name="T0" fmla="*/ 122 w 366"/>
              <a:gd name="T1" fmla="*/ 114 h 574"/>
              <a:gd name="T2" fmla="*/ 122 w 366"/>
              <a:gd name="T3" fmla="*/ 114 h 574"/>
              <a:gd name="T4" fmla="*/ 0 w 366"/>
              <a:gd name="T5" fmla="*/ 0 h 574"/>
              <a:gd name="T6" fmla="*/ 0 w 366"/>
              <a:gd name="T7" fmla="*/ 574 h 574"/>
              <a:gd name="T8" fmla="*/ 0 w 366"/>
              <a:gd name="T9" fmla="*/ 574 h 574"/>
              <a:gd name="T10" fmla="*/ 122 w 366"/>
              <a:gd name="T11" fmla="*/ 496 h 574"/>
              <a:gd name="T12" fmla="*/ 122 w 366"/>
              <a:gd name="T13" fmla="*/ 496 h 574"/>
              <a:gd name="T14" fmla="*/ 366 w 366"/>
              <a:gd name="T15" fmla="*/ 344 h 574"/>
              <a:gd name="T16" fmla="*/ 122 w 366"/>
              <a:gd name="T17" fmla="*/ 11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574">
                <a:moveTo>
                  <a:pt x="122" y="114"/>
                </a:moveTo>
                <a:lnTo>
                  <a:pt x="122" y="114"/>
                </a:lnTo>
                <a:lnTo>
                  <a:pt x="0" y="0"/>
                </a:lnTo>
                <a:lnTo>
                  <a:pt x="0" y="574"/>
                </a:lnTo>
                <a:lnTo>
                  <a:pt x="0" y="574"/>
                </a:lnTo>
                <a:lnTo>
                  <a:pt x="122" y="496"/>
                </a:lnTo>
                <a:lnTo>
                  <a:pt x="122" y="496"/>
                </a:lnTo>
                <a:lnTo>
                  <a:pt x="366" y="344"/>
                </a:lnTo>
                <a:lnTo>
                  <a:pt x="122" y="1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p:nvSpPr>
        <p:spPr bwMode="auto">
          <a:xfrm>
            <a:off x="708711" y="3258093"/>
            <a:ext cx="1052126" cy="2130646"/>
          </a:xfrm>
          <a:custGeom>
            <a:avLst/>
            <a:gdLst>
              <a:gd name="T0" fmla="*/ 0 w 366"/>
              <a:gd name="T1" fmla="*/ 0 h 918"/>
              <a:gd name="T2" fmla="*/ 0 w 366"/>
              <a:gd name="T3" fmla="*/ 688 h 918"/>
              <a:gd name="T4" fmla="*/ 0 w 366"/>
              <a:gd name="T5" fmla="*/ 918 h 918"/>
              <a:gd name="T6" fmla="*/ 366 w 366"/>
              <a:gd name="T7" fmla="*/ 918 h 918"/>
              <a:gd name="T8" fmla="*/ 366 w 366"/>
              <a:gd name="T9" fmla="*/ 344 h 918"/>
              <a:gd name="T10" fmla="*/ 0 w 366"/>
              <a:gd name="T11" fmla="*/ 0 h 918"/>
            </a:gdLst>
            <a:ahLst/>
            <a:cxnLst>
              <a:cxn ang="0">
                <a:pos x="T0" y="T1"/>
              </a:cxn>
              <a:cxn ang="0">
                <a:pos x="T2" y="T3"/>
              </a:cxn>
              <a:cxn ang="0">
                <a:pos x="T4" y="T5"/>
              </a:cxn>
              <a:cxn ang="0">
                <a:pos x="T6" y="T7"/>
              </a:cxn>
              <a:cxn ang="0">
                <a:pos x="T8" y="T9"/>
              </a:cxn>
              <a:cxn ang="0">
                <a:pos x="T10" y="T11"/>
              </a:cxn>
            </a:cxnLst>
            <a:rect l="0" t="0" r="r" b="b"/>
            <a:pathLst>
              <a:path w="366" h="918">
                <a:moveTo>
                  <a:pt x="0" y="0"/>
                </a:moveTo>
                <a:lnTo>
                  <a:pt x="0" y="688"/>
                </a:lnTo>
                <a:lnTo>
                  <a:pt x="0" y="918"/>
                </a:lnTo>
                <a:lnTo>
                  <a:pt x="366" y="918"/>
                </a:lnTo>
                <a:lnTo>
                  <a:pt x="366" y="344"/>
                </a:lnTo>
                <a:lnTo>
                  <a:pt x="0" y="0"/>
                </a:lnTo>
                <a:close/>
              </a:path>
            </a:pathLst>
          </a:custGeom>
          <a:solidFill>
            <a:srgbClr val="E09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708711" y="5388739"/>
            <a:ext cx="1052126" cy="529180"/>
          </a:xfrm>
          <a:custGeom>
            <a:avLst/>
            <a:gdLst>
              <a:gd name="T0" fmla="*/ 366 w 366"/>
              <a:gd name="T1" fmla="*/ 0 h 228"/>
              <a:gd name="T2" fmla="*/ 0 w 366"/>
              <a:gd name="T3" fmla="*/ 0 h 228"/>
              <a:gd name="T4" fmla="*/ 0 w 366"/>
              <a:gd name="T5" fmla="*/ 228 h 228"/>
              <a:gd name="T6" fmla="*/ 366 w 366"/>
              <a:gd name="T7" fmla="*/ 0 h 228"/>
            </a:gdLst>
            <a:ahLst/>
            <a:cxnLst>
              <a:cxn ang="0">
                <a:pos x="T0" y="T1"/>
              </a:cxn>
              <a:cxn ang="0">
                <a:pos x="T2" y="T3"/>
              </a:cxn>
              <a:cxn ang="0">
                <a:pos x="T4" y="T5"/>
              </a:cxn>
              <a:cxn ang="0">
                <a:pos x="T6" y="T7"/>
              </a:cxn>
            </a:cxnLst>
            <a:rect l="0" t="0" r="r" b="b"/>
            <a:pathLst>
              <a:path w="366" h="228">
                <a:moveTo>
                  <a:pt x="366" y="0"/>
                </a:moveTo>
                <a:lnTo>
                  <a:pt x="0" y="0"/>
                </a:lnTo>
                <a:lnTo>
                  <a:pt x="0" y="228"/>
                </a:lnTo>
                <a:lnTo>
                  <a:pt x="366" y="0"/>
                </a:lnTo>
                <a:close/>
              </a:path>
            </a:pathLst>
          </a:custGeom>
          <a:solidFill>
            <a:srgbClr val="8EB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Line 8"/>
          <p:cNvSpPr>
            <a:spLocks noChangeShapeType="1"/>
          </p:cNvSpPr>
          <p:nvPr/>
        </p:nvSpPr>
        <p:spPr bwMode="auto">
          <a:xfrm>
            <a:off x="5262175"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Line 9"/>
          <p:cNvSpPr>
            <a:spLocks noChangeShapeType="1"/>
          </p:cNvSpPr>
          <p:nvPr/>
        </p:nvSpPr>
        <p:spPr bwMode="auto">
          <a:xfrm>
            <a:off x="4911467"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Line 10"/>
          <p:cNvSpPr>
            <a:spLocks noChangeShapeType="1"/>
          </p:cNvSpPr>
          <p:nvPr/>
        </p:nvSpPr>
        <p:spPr bwMode="auto">
          <a:xfrm>
            <a:off x="4560758"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Line 11"/>
          <p:cNvSpPr>
            <a:spLocks noChangeShapeType="1"/>
          </p:cNvSpPr>
          <p:nvPr/>
        </p:nvSpPr>
        <p:spPr bwMode="auto">
          <a:xfrm>
            <a:off x="3859341"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Line 12"/>
          <p:cNvSpPr>
            <a:spLocks noChangeShapeType="1"/>
          </p:cNvSpPr>
          <p:nvPr/>
        </p:nvSpPr>
        <p:spPr bwMode="auto">
          <a:xfrm>
            <a:off x="3514381"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Line 13"/>
          <p:cNvSpPr>
            <a:spLocks noChangeShapeType="1"/>
          </p:cNvSpPr>
          <p:nvPr/>
        </p:nvSpPr>
        <p:spPr bwMode="auto">
          <a:xfrm>
            <a:off x="3163672"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4"/>
          <p:cNvSpPr>
            <a:spLocks noChangeShapeType="1"/>
          </p:cNvSpPr>
          <p:nvPr/>
        </p:nvSpPr>
        <p:spPr bwMode="auto">
          <a:xfrm>
            <a:off x="2812964"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15"/>
          <p:cNvSpPr>
            <a:spLocks noChangeShapeType="1"/>
          </p:cNvSpPr>
          <p:nvPr/>
        </p:nvSpPr>
        <p:spPr bwMode="auto">
          <a:xfrm>
            <a:off x="2462255"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16"/>
          <p:cNvSpPr>
            <a:spLocks noChangeShapeType="1"/>
          </p:cNvSpPr>
          <p:nvPr/>
        </p:nvSpPr>
        <p:spPr bwMode="auto">
          <a:xfrm>
            <a:off x="2111546"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Line 17"/>
          <p:cNvSpPr>
            <a:spLocks noChangeShapeType="1"/>
          </p:cNvSpPr>
          <p:nvPr/>
        </p:nvSpPr>
        <p:spPr bwMode="auto">
          <a:xfrm>
            <a:off x="1760838"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Line 18"/>
          <p:cNvSpPr>
            <a:spLocks noChangeShapeType="1"/>
          </p:cNvSpPr>
          <p:nvPr/>
        </p:nvSpPr>
        <p:spPr bwMode="auto">
          <a:xfrm>
            <a:off x="1410129"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19"/>
          <p:cNvSpPr>
            <a:spLocks noChangeShapeType="1"/>
          </p:cNvSpPr>
          <p:nvPr/>
        </p:nvSpPr>
        <p:spPr bwMode="auto">
          <a:xfrm>
            <a:off x="1059420"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20"/>
          <p:cNvSpPr>
            <a:spLocks noChangeArrowheads="1"/>
          </p:cNvSpPr>
          <p:nvPr/>
        </p:nvSpPr>
        <p:spPr bwMode="auto">
          <a:xfrm>
            <a:off x="547730" y="595505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381000" y="5295900"/>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22"/>
          <p:cNvSpPr>
            <a:spLocks noChangeArrowheads="1"/>
          </p:cNvSpPr>
          <p:nvPr/>
        </p:nvSpPr>
        <p:spPr bwMode="auto">
          <a:xfrm>
            <a:off x="381000" y="4766720"/>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23"/>
          <p:cNvSpPr>
            <a:spLocks noChangeArrowheads="1"/>
          </p:cNvSpPr>
          <p:nvPr/>
        </p:nvSpPr>
        <p:spPr bwMode="auto">
          <a:xfrm>
            <a:off x="381000" y="4232898"/>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4"/>
          <p:cNvSpPr>
            <a:spLocks noChangeArrowheads="1"/>
          </p:cNvSpPr>
          <p:nvPr/>
        </p:nvSpPr>
        <p:spPr bwMode="auto">
          <a:xfrm>
            <a:off x="381000" y="3699076"/>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5"/>
          <p:cNvSpPr>
            <a:spLocks noChangeArrowheads="1"/>
          </p:cNvSpPr>
          <p:nvPr/>
        </p:nvSpPr>
        <p:spPr bwMode="auto">
          <a:xfrm>
            <a:off x="381000" y="3165254"/>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381000" y="263143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27"/>
          <p:cNvSpPr>
            <a:spLocks noChangeArrowheads="1"/>
          </p:cNvSpPr>
          <p:nvPr/>
        </p:nvSpPr>
        <p:spPr bwMode="auto">
          <a:xfrm>
            <a:off x="1019175" y="595505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28"/>
          <p:cNvSpPr>
            <a:spLocks noChangeArrowheads="1"/>
          </p:cNvSpPr>
          <p:nvPr/>
        </p:nvSpPr>
        <p:spPr bwMode="auto">
          <a:xfrm>
            <a:off x="1323889"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1674598"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2025306"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31"/>
          <p:cNvSpPr>
            <a:spLocks noChangeArrowheads="1"/>
          </p:cNvSpPr>
          <p:nvPr/>
        </p:nvSpPr>
        <p:spPr bwMode="auto">
          <a:xfrm>
            <a:off x="2376015"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32"/>
          <p:cNvSpPr>
            <a:spLocks noChangeArrowheads="1"/>
          </p:cNvSpPr>
          <p:nvPr/>
        </p:nvSpPr>
        <p:spPr bwMode="auto">
          <a:xfrm>
            <a:off x="2726724"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a:spLocks noChangeArrowheads="1"/>
          </p:cNvSpPr>
          <p:nvPr/>
        </p:nvSpPr>
        <p:spPr bwMode="auto">
          <a:xfrm>
            <a:off x="3077433"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3428141"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35"/>
          <p:cNvSpPr>
            <a:spLocks noChangeArrowheads="1"/>
          </p:cNvSpPr>
          <p:nvPr/>
        </p:nvSpPr>
        <p:spPr bwMode="auto">
          <a:xfrm>
            <a:off x="3778850"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36"/>
          <p:cNvSpPr>
            <a:spLocks noChangeArrowheads="1"/>
          </p:cNvSpPr>
          <p:nvPr/>
        </p:nvSpPr>
        <p:spPr bwMode="auto">
          <a:xfrm>
            <a:off x="4129559"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37"/>
          <p:cNvSpPr>
            <a:spLocks noChangeArrowheads="1"/>
          </p:cNvSpPr>
          <p:nvPr/>
        </p:nvSpPr>
        <p:spPr bwMode="auto">
          <a:xfrm>
            <a:off x="4480267"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38"/>
          <p:cNvSpPr>
            <a:spLocks noChangeArrowheads="1"/>
          </p:cNvSpPr>
          <p:nvPr/>
        </p:nvSpPr>
        <p:spPr bwMode="auto">
          <a:xfrm>
            <a:off x="4830976"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60</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9"/>
          <p:cNvSpPr>
            <a:spLocks noChangeArrowheads="1"/>
          </p:cNvSpPr>
          <p:nvPr/>
        </p:nvSpPr>
        <p:spPr bwMode="auto">
          <a:xfrm>
            <a:off x="5175936" y="5955054"/>
            <a:ext cx="1987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65</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0" name="Rectangle 49"/>
          <p:cNvSpPr>
            <a:spLocks noChangeArrowheads="1"/>
          </p:cNvSpPr>
          <p:nvPr/>
        </p:nvSpPr>
        <p:spPr bwMode="auto">
          <a:xfrm>
            <a:off x="152400" y="2362200"/>
            <a:ext cx="7069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1" name="Rectangle 50"/>
          <p:cNvSpPr>
            <a:spLocks noChangeArrowheads="1"/>
          </p:cNvSpPr>
          <p:nvPr/>
        </p:nvSpPr>
        <p:spPr bwMode="auto">
          <a:xfrm>
            <a:off x="4263300" y="5656055"/>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52" name="Rectangle 51"/>
          <p:cNvSpPr>
            <a:spLocks noChangeArrowheads="1"/>
          </p:cNvSpPr>
          <p:nvPr/>
        </p:nvSpPr>
        <p:spPr bwMode="auto">
          <a:xfrm>
            <a:off x="4284790" y="3977592"/>
            <a:ext cx="120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53" name="Rectangle 52"/>
          <p:cNvSpPr>
            <a:spLocks noChangeArrowheads="1"/>
          </p:cNvSpPr>
          <p:nvPr/>
        </p:nvSpPr>
        <p:spPr bwMode="auto">
          <a:xfrm>
            <a:off x="3226395" y="6185329"/>
            <a:ext cx="25648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cameras (millions)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4" name="Rectangle 53"/>
          <p:cNvSpPr>
            <a:spLocks noChangeArrowheads="1"/>
          </p:cNvSpPr>
          <p:nvPr/>
        </p:nvSpPr>
        <p:spPr bwMode="auto">
          <a:xfrm>
            <a:off x="3773101" y="2533951"/>
            <a:ext cx="14827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Producer surplus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54"/>
          <p:cNvSpPr>
            <a:spLocks noChangeArrowheads="1"/>
          </p:cNvSpPr>
          <p:nvPr/>
        </p:nvSpPr>
        <p:spPr bwMode="auto">
          <a:xfrm>
            <a:off x="3359149" y="2520026"/>
            <a:ext cx="275968" cy="222813"/>
          </a:xfrm>
          <a:prstGeom prst="rect">
            <a:avLst/>
          </a:prstGeom>
          <a:solidFill>
            <a:srgbClr val="699A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5"/>
          <p:cNvSpPr>
            <a:spLocks noChangeArrowheads="1"/>
          </p:cNvSpPr>
          <p:nvPr/>
        </p:nvSpPr>
        <p:spPr bwMode="auto">
          <a:xfrm>
            <a:off x="3359149" y="2854245"/>
            <a:ext cx="275968" cy="222813"/>
          </a:xfrm>
          <a:prstGeom prst="rect">
            <a:avLst/>
          </a:prstGeom>
          <a:solidFill>
            <a:srgbClr val="E095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6"/>
          <p:cNvSpPr>
            <a:spLocks noChangeArrowheads="1"/>
          </p:cNvSpPr>
          <p:nvPr/>
        </p:nvSpPr>
        <p:spPr bwMode="auto">
          <a:xfrm>
            <a:off x="3773101" y="2868170"/>
            <a:ext cx="15821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Consumer surplus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58" name="Rectangle 57"/>
          <p:cNvSpPr>
            <a:spLocks noChangeArrowheads="1"/>
          </p:cNvSpPr>
          <p:nvPr/>
        </p:nvSpPr>
        <p:spPr bwMode="auto">
          <a:xfrm>
            <a:off x="3359149" y="3188464"/>
            <a:ext cx="275968" cy="22281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8"/>
          <p:cNvSpPr>
            <a:spLocks noChangeArrowheads="1"/>
          </p:cNvSpPr>
          <p:nvPr/>
        </p:nvSpPr>
        <p:spPr bwMode="auto">
          <a:xfrm>
            <a:off x="3773101" y="3202389"/>
            <a:ext cx="14106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Deadweight loss</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60" name="Rectangle 59"/>
          <p:cNvSpPr>
            <a:spLocks noChangeArrowheads="1"/>
          </p:cNvSpPr>
          <p:nvPr/>
        </p:nvSpPr>
        <p:spPr bwMode="auto">
          <a:xfrm>
            <a:off x="1197404" y="423754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60"/>
          <p:cNvSpPr>
            <a:spLocks noChangeArrowheads="1"/>
          </p:cNvSpPr>
          <p:nvPr/>
        </p:nvSpPr>
        <p:spPr bwMode="auto">
          <a:xfrm>
            <a:off x="990428" y="5495503"/>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62" name="Rectangle 61"/>
          <p:cNvSpPr>
            <a:spLocks noChangeArrowheads="1"/>
          </p:cNvSpPr>
          <p:nvPr/>
        </p:nvSpPr>
        <p:spPr bwMode="auto">
          <a:xfrm>
            <a:off x="2054053" y="4581043"/>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63" name="Rectangle 62"/>
          <p:cNvSpPr>
            <a:spLocks noChangeArrowheads="1"/>
          </p:cNvSpPr>
          <p:nvPr/>
        </p:nvSpPr>
        <p:spPr bwMode="auto">
          <a:xfrm>
            <a:off x="2054053" y="4901336"/>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64" name="Rectangle 63"/>
          <p:cNvSpPr>
            <a:spLocks noChangeArrowheads="1"/>
          </p:cNvSpPr>
          <p:nvPr/>
        </p:nvSpPr>
        <p:spPr bwMode="auto">
          <a:xfrm>
            <a:off x="1197404" y="5040594"/>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65" name="Line 64"/>
          <p:cNvSpPr>
            <a:spLocks noChangeShapeType="1"/>
          </p:cNvSpPr>
          <p:nvPr/>
        </p:nvSpPr>
        <p:spPr bwMode="auto">
          <a:xfrm>
            <a:off x="708711" y="2724271"/>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65"/>
          <p:cNvSpPr>
            <a:spLocks noChangeShapeType="1"/>
          </p:cNvSpPr>
          <p:nvPr/>
        </p:nvSpPr>
        <p:spPr bwMode="auto">
          <a:xfrm>
            <a:off x="708711" y="3258093"/>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66"/>
          <p:cNvSpPr>
            <a:spLocks noChangeShapeType="1"/>
          </p:cNvSpPr>
          <p:nvPr/>
        </p:nvSpPr>
        <p:spPr bwMode="auto">
          <a:xfrm>
            <a:off x="708711" y="3787273"/>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67"/>
          <p:cNvSpPr>
            <a:spLocks noChangeShapeType="1"/>
          </p:cNvSpPr>
          <p:nvPr/>
        </p:nvSpPr>
        <p:spPr bwMode="auto">
          <a:xfrm>
            <a:off x="708711" y="4321095"/>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68"/>
          <p:cNvSpPr>
            <a:spLocks noChangeShapeType="1"/>
          </p:cNvSpPr>
          <p:nvPr/>
        </p:nvSpPr>
        <p:spPr bwMode="auto">
          <a:xfrm>
            <a:off x="708711" y="4854917"/>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69"/>
          <p:cNvSpPr>
            <a:spLocks noChangeShapeType="1"/>
          </p:cNvSpPr>
          <p:nvPr/>
        </p:nvSpPr>
        <p:spPr bwMode="auto">
          <a:xfrm>
            <a:off x="708711" y="5388739"/>
            <a:ext cx="6899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70"/>
          <p:cNvSpPr>
            <a:spLocks noChangeShapeType="1"/>
          </p:cNvSpPr>
          <p:nvPr/>
        </p:nvSpPr>
        <p:spPr bwMode="auto">
          <a:xfrm flipV="1">
            <a:off x="708711" y="2612864"/>
            <a:ext cx="0" cy="330505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Line 71"/>
          <p:cNvSpPr>
            <a:spLocks noChangeShapeType="1"/>
          </p:cNvSpPr>
          <p:nvPr/>
        </p:nvSpPr>
        <p:spPr bwMode="auto">
          <a:xfrm>
            <a:off x="708711" y="5917919"/>
            <a:ext cx="469144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Line 72"/>
          <p:cNvSpPr>
            <a:spLocks noChangeShapeType="1"/>
          </p:cNvSpPr>
          <p:nvPr/>
        </p:nvSpPr>
        <p:spPr bwMode="auto">
          <a:xfrm>
            <a:off x="4210049" y="5862216"/>
            <a:ext cx="0" cy="5570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Line 73"/>
          <p:cNvSpPr>
            <a:spLocks noChangeShapeType="1"/>
          </p:cNvSpPr>
          <p:nvPr/>
        </p:nvSpPr>
        <p:spPr bwMode="auto">
          <a:xfrm>
            <a:off x="708711" y="3258093"/>
            <a:ext cx="3501338" cy="2659826"/>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Line 74"/>
          <p:cNvSpPr>
            <a:spLocks noChangeShapeType="1"/>
          </p:cNvSpPr>
          <p:nvPr/>
        </p:nvSpPr>
        <p:spPr bwMode="auto">
          <a:xfrm flipV="1">
            <a:off x="2812964" y="5825080"/>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Line 75"/>
          <p:cNvSpPr>
            <a:spLocks noChangeShapeType="1"/>
          </p:cNvSpPr>
          <p:nvPr/>
        </p:nvSpPr>
        <p:spPr bwMode="auto">
          <a:xfrm flipV="1">
            <a:off x="2812964" y="5676538"/>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Line 76"/>
          <p:cNvSpPr>
            <a:spLocks noChangeShapeType="1"/>
          </p:cNvSpPr>
          <p:nvPr/>
        </p:nvSpPr>
        <p:spPr bwMode="auto">
          <a:xfrm flipV="1">
            <a:off x="2812964" y="5527997"/>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Line 77"/>
          <p:cNvSpPr>
            <a:spLocks noChangeShapeType="1"/>
          </p:cNvSpPr>
          <p:nvPr/>
        </p:nvSpPr>
        <p:spPr bwMode="auto">
          <a:xfrm flipV="1">
            <a:off x="2812964" y="5379455"/>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Line 78"/>
          <p:cNvSpPr>
            <a:spLocks noChangeShapeType="1"/>
          </p:cNvSpPr>
          <p:nvPr/>
        </p:nvSpPr>
        <p:spPr bwMode="auto">
          <a:xfrm flipV="1">
            <a:off x="2812964" y="5230913"/>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79"/>
          <p:cNvSpPr>
            <a:spLocks noChangeShapeType="1"/>
          </p:cNvSpPr>
          <p:nvPr/>
        </p:nvSpPr>
        <p:spPr bwMode="auto">
          <a:xfrm flipV="1">
            <a:off x="2812964" y="5082371"/>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80"/>
          <p:cNvSpPr>
            <a:spLocks noChangeShapeType="1"/>
          </p:cNvSpPr>
          <p:nvPr/>
        </p:nvSpPr>
        <p:spPr bwMode="auto">
          <a:xfrm flipV="1">
            <a:off x="2812964" y="4933829"/>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1"/>
          <p:cNvSpPr>
            <a:spLocks noChangeShapeType="1"/>
          </p:cNvSpPr>
          <p:nvPr/>
        </p:nvSpPr>
        <p:spPr bwMode="auto">
          <a:xfrm flipV="1">
            <a:off x="2812964" y="4859559"/>
            <a:ext cx="0" cy="1856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2"/>
          <p:cNvSpPr>
            <a:spLocks noChangeShapeType="1"/>
          </p:cNvSpPr>
          <p:nvPr/>
        </p:nvSpPr>
        <p:spPr bwMode="auto">
          <a:xfrm flipV="1">
            <a:off x="708711" y="4144701"/>
            <a:ext cx="3501338" cy="1773217"/>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3"/>
          <p:cNvSpPr>
            <a:spLocks/>
          </p:cNvSpPr>
          <p:nvPr/>
        </p:nvSpPr>
        <p:spPr bwMode="auto">
          <a:xfrm>
            <a:off x="2766969" y="4817781"/>
            <a:ext cx="91989" cy="74271"/>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 name="Group 1"/>
          <p:cNvGrpSpPr/>
          <p:nvPr/>
        </p:nvGrpSpPr>
        <p:grpSpPr>
          <a:xfrm>
            <a:off x="2091724" y="3457696"/>
            <a:ext cx="1950480" cy="779844"/>
            <a:chOff x="5340350" y="3462036"/>
            <a:chExt cx="1950480" cy="779844"/>
          </a:xfrm>
        </p:grpSpPr>
        <p:sp>
          <p:nvSpPr>
            <p:cNvPr id="87" name="Rectangle 86"/>
            <p:cNvSpPr>
              <a:spLocks noChangeArrowheads="1"/>
            </p:cNvSpPr>
            <p:nvPr/>
          </p:nvSpPr>
          <p:spPr bwMode="auto">
            <a:xfrm>
              <a:off x="5340350" y="3462036"/>
              <a:ext cx="1950480" cy="779844"/>
            </a:xfrm>
            <a:prstGeom prst="rect">
              <a:avLst/>
            </a:prstGeom>
            <a:solidFill>
              <a:srgbClr val="C3DA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7"/>
            <p:cNvSpPr>
              <a:spLocks noChangeArrowheads="1"/>
            </p:cNvSpPr>
            <p:nvPr/>
          </p:nvSpPr>
          <p:spPr bwMode="auto">
            <a:xfrm>
              <a:off x="5426590" y="3505200"/>
              <a:ext cx="49853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Prices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9" name="Rectangle 88"/>
            <p:cNvSpPr>
              <a:spLocks noChangeArrowheads="1"/>
            </p:cNvSpPr>
            <p:nvPr/>
          </p:nvSpPr>
          <p:spPr bwMode="auto">
            <a:xfrm>
              <a:off x="5978448" y="3505200"/>
              <a:ext cx="5065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Univers LT Std 47 Cn Lt" charset="0"/>
                  <a:cs typeface="Arial" pitchFamily="34" charset="0"/>
                </a:rPr>
                <a:t>below</a:t>
              </a:r>
              <a:endParaRPr kumimoji="0" lang="en-US" sz="4400" b="1" i="0" u="none" strike="noStrike" cap="none" normalizeH="0" baseline="0" dirty="0">
                <a:ln>
                  <a:noFill/>
                </a:ln>
                <a:solidFill>
                  <a:schemeClr val="tx1"/>
                </a:solidFill>
                <a:effectLst/>
                <a:latin typeface="Arial" pitchFamily="34" charset="0"/>
                <a:cs typeface="Arial" pitchFamily="34" charset="0"/>
              </a:endParaRPr>
            </a:p>
          </p:txBody>
        </p:sp>
        <p:sp>
          <p:nvSpPr>
            <p:cNvPr id="90" name="Rectangle 89"/>
            <p:cNvSpPr>
              <a:spLocks noChangeArrowheads="1"/>
            </p:cNvSpPr>
            <p:nvPr/>
          </p:nvSpPr>
          <p:spPr bwMode="auto">
            <a:xfrm>
              <a:off x="6484530" y="3510230"/>
              <a:ext cx="5963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 market</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91" name="Rectangle 90"/>
            <p:cNvSpPr>
              <a:spLocks noChangeArrowheads="1"/>
            </p:cNvSpPr>
            <p:nvPr/>
          </p:nvSpPr>
          <p:spPr bwMode="auto">
            <a:xfrm>
              <a:off x="5426590" y="3712796"/>
              <a:ext cx="14619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equilibrium reduce</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92" name="Rectangle 91"/>
            <p:cNvSpPr>
              <a:spLocks noChangeArrowheads="1"/>
            </p:cNvSpPr>
            <p:nvPr/>
          </p:nvSpPr>
          <p:spPr bwMode="auto">
            <a:xfrm>
              <a:off x="5435912" y="3911581"/>
              <a:ext cx="10147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00"/>
                  </a:solidFill>
                  <a:effectLst/>
                  <a:latin typeface="Univers LT Std 57 Cn" charset="0"/>
                  <a:cs typeface="Arial" pitchFamily="34" charset="0"/>
                </a:rPr>
                <a:t>total surplus.</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grpSp>
      <p:sp>
        <p:nvSpPr>
          <p:cNvPr id="93" name="Line 92"/>
          <p:cNvSpPr>
            <a:spLocks noChangeShapeType="1"/>
          </p:cNvSpPr>
          <p:nvPr/>
        </p:nvSpPr>
        <p:spPr bwMode="auto">
          <a:xfrm flipV="1">
            <a:off x="1760838" y="5825080"/>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3" name="Group 42"/>
          <p:cNvGrpSpPr/>
          <p:nvPr/>
        </p:nvGrpSpPr>
        <p:grpSpPr>
          <a:xfrm>
            <a:off x="1714843" y="4019369"/>
            <a:ext cx="91989" cy="1750008"/>
            <a:chOff x="1714843" y="4019369"/>
            <a:chExt cx="91989" cy="1750008"/>
          </a:xfrm>
        </p:grpSpPr>
        <p:sp>
          <p:nvSpPr>
            <p:cNvPr id="85" name="Freeform 84"/>
            <p:cNvSpPr>
              <a:spLocks/>
            </p:cNvSpPr>
            <p:nvPr/>
          </p:nvSpPr>
          <p:spPr bwMode="auto">
            <a:xfrm>
              <a:off x="1714843" y="4019369"/>
              <a:ext cx="91989" cy="74271"/>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5"/>
            <p:cNvSpPr>
              <a:spLocks/>
            </p:cNvSpPr>
            <p:nvPr/>
          </p:nvSpPr>
          <p:spPr bwMode="auto">
            <a:xfrm>
              <a:off x="1714843" y="5351603"/>
              <a:ext cx="91989" cy="74271"/>
            </a:xfrm>
            <a:custGeom>
              <a:avLst/>
              <a:gdLst>
                <a:gd name="T0" fmla="*/ 32 w 32"/>
                <a:gd name="T1" fmla="*/ 16 h 32"/>
                <a:gd name="T2" fmla="*/ 32 w 32"/>
                <a:gd name="T3" fmla="*/ 16 h 32"/>
                <a:gd name="T4" fmla="*/ 30 w 32"/>
                <a:gd name="T5" fmla="*/ 22 h 32"/>
                <a:gd name="T6" fmla="*/ 28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8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2"/>
                  </a:lnTo>
                  <a:lnTo>
                    <a:pt x="16" y="32"/>
                  </a:lnTo>
                  <a:lnTo>
                    <a:pt x="16" y="32"/>
                  </a:lnTo>
                  <a:lnTo>
                    <a:pt x="10" y="32"/>
                  </a:lnTo>
                  <a:lnTo>
                    <a:pt x="4" y="28"/>
                  </a:lnTo>
                  <a:lnTo>
                    <a:pt x="2" y="22"/>
                  </a:lnTo>
                  <a:lnTo>
                    <a:pt x="0" y="16"/>
                  </a:lnTo>
                  <a:lnTo>
                    <a:pt x="0" y="16"/>
                  </a:lnTo>
                  <a:lnTo>
                    <a:pt x="2" y="10"/>
                  </a:lnTo>
                  <a:lnTo>
                    <a:pt x="4" y="6"/>
                  </a:lnTo>
                  <a:lnTo>
                    <a:pt x="10" y="2"/>
                  </a:lnTo>
                  <a:lnTo>
                    <a:pt x="16" y="0"/>
                  </a:lnTo>
                  <a:lnTo>
                    <a:pt x="16" y="0"/>
                  </a:lnTo>
                  <a:lnTo>
                    <a:pt x="22" y="2"/>
                  </a:lnTo>
                  <a:lnTo>
                    <a:pt x="28"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93"/>
            <p:cNvSpPr>
              <a:spLocks noChangeShapeType="1"/>
            </p:cNvSpPr>
            <p:nvPr/>
          </p:nvSpPr>
          <p:spPr bwMode="auto">
            <a:xfrm flipV="1">
              <a:off x="1760838" y="5676538"/>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94"/>
            <p:cNvSpPr>
              <a:spLocks noChangeShapeType="1"/>
            </p:cNvSpPr>
            <p:nvPr/>
          </p:nvSpPr>
          <p:spPr bwMode="auto">
            <a:xfrm flipV="1">
              <a:off x="1760838" y="5527997"/>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95"/>
            <p:cNvSpPr>
              <a:spLocks noChangeShapeType="1"/>
            </p:cNvSpPr>
            <p:nvPr/>
          </p:nvSpPr>
          <p:spPr bwMode="auto">
            <a:xfrm flipV="1">
              <a:off x="1760838" y="5379455"/>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96"/>
            <p:cNvSpPr>
              <a:spLocks noChangeShapeType="1"/>
            </p:cNvSpPr>
            <p:nvPr/>
          </p:nvSpPr>
          <p:spPr bwMode="auto">
            <a:xfrm flipV="1">
              <a:off x="1760838" y="5230913"/>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97"/>
            <p:cNvSpPr>
              <a:spLocks noChangeShapeType="1"/>
            </p:cNvSpPr>
            <p:nvPr/>
          </p:nvSpPr>
          <p:spPr bwMode="auto">
            <a:xfrm flipV="1">
              <a:off x="1760838" y="5082371"/>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98"/>
            <p:cNvSpPr>
              <a:spLocks noChangeShapeType="1"/>
            </p:cNvSpPr>
            <p:nvPr/>
          </p:nvSpPr>
          <p:spPr bwMode="auto">
            <a:xfrm flipV="1">
              <a:off x="1760838" y="4933829"/>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99"/>
            <p:cNvSpPr>
              <a:spLocks noChangeShapeType="1"/>
            </p:cNvSpPr>
            <p:nvPr/>
          </p:nvSpPr>
          <p:spPr bwMode="auto">
            <a:xfrm flipV="1">
              <a:off x="1760838" y="4785288"/>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100"/>
            <p:cNvSpPr>
              <a:spLocks noChangeShapeType="1"/>
            </p:cNvSpPr>
            <p:nvPr/>
          </p:nvSpPr>
          <p:spPr bwMode="auto">
            <a:xfrm flipV="1">
              <a:off x="1760838" y="4636746"/>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101"/>
            <p:cNvSpPr>
              <a:spLocks noChangeShapeType="1"/>
            </p:cNvSpPr>
            <p:nvPr/>
          </p:nvSpPr>
          <p:spPr bwMode="auto">
            <a:xfrm flipV="1">
              <a:off x="1760838" y="4488204"/>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Line 102"/>
            <p:cNvSpPr>
              <a:spLocks noChangeShapeType="1"/>
            </p:cNvSpPr>
            <p:nvPr/>
          </p:nvSpPr>
          <p:spPr bwMode="auto">
            <a:xfrm flipV="1">
              <a:off x="1760838" y="4339662"/>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Line 103"/>
            <p:cNvSpPr>
              <a:spLocks noChangeShapeType="1"/>
            </p:cNvSpPr>
            <p:nvPr/>
          </p:nvSpPr>
          <p:spPr bwMode="auto">
            <a:xfrm flipV="1">
              <a:off x="1760838" y="4191121"/>
              <a:ext cx="0" cy="9283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Line 104"/>
            <p:cNvSpPr>
              <a:spLocks noChangeShapeType="1"/>
            </p:cNvSpPr>
            <p:nvPr/>
          </p:nvSpPr>
          <p:spPr bwMode="auto">
            <a:xfrm flipV="1">
              <a:off x="1760838" y="4056505"/>
              <a:ext cx="0" cy="7891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06" name="Line 105"/>
          <p:cNvSpPr>
            <a:spLocks noChangeShapeType="1"/>
          </p:cNvSpPr>
          <p:nvPr/>
        </p:nvSpPr>
        <p:spPr bwMode="auto">
          <a:xfrm flipH="1">
            <a:off x="2697977"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06"/>
          <p:cNvSpPr>
            <a:spLocks noChangeShapeType="1"/>
          </p:cNvSpPr>
          <p:nvPr/>
        </p:nvSpPr>
        <p:spPr bwMode="auto">
          <a:xfrm flipH="1">
            <a:off x="2513999"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07"/>
          <p:cNvSpPr>
            <a:spLocks noChangeShapeType="1"/>
          </p:cNvSpPr>
          <p:nvPr/>
        </p:nvSpPr>
        <p:spPr bwMode="auto">
          <a:xfrm flipH="1">
            <a:off x="2330021"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108"/>
          <p:cNvSpPr>
            <a:spLocks noChangeShapeType="1"/>
          </p:cNvSpPr>
          <p:nvPr/>
        </p:nvSpPr>
        <p:spPr bwMode="auto">
          <a:xfrm flipH="1">
            <a:off x="2146042"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109"/>
          <p:cNvSpPr>
            <a:spLocks noChangeShapeType="1"/>
          </p:cNvSpPr>
          <p:nvPr/>
        </p:nvSpPr>
        <p:spPr bwMode="auto">
          <a:xfrm flipH="1">
            <a:off x="1962064"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110"/>
          <p:cNvSpPr>
            <a:spLocks noChangeShapeType="1"/>
          </p:cNvSpPr>
          <p:nvPr/>
        </p:nvSpPr>
        <p:spPr bwMode="auto">
          <a:xfrm flipH="1">
            <a:off x="1778086"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111"/>
          <p:cNvSpPr>
            <a:spLocks noChangeShapeType="1"/>
          </p:cNvSpPr>
          <p:nvPr/>
        </p:nvSpPr>
        <p:spPr bwMode="auto">
          <a:xfrm flipH="1">
            <a:off x="1594107"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112"/>
          <p:cNvSpPr>
            <a:spLocks noChangeShapeType="1"/>
          </p:cNvSpPr>
          <p:nvPr/>
        </p:nvSpPr>
        <p:spPr bwMode="auto">
          <a:xfrm flipH="1">
            <a:off x="1410129"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113"/>
          <p:cNvSpPr>
            <a:spLocks noChangeShapeType="1"/>
          </p:cNvSpPr>
          <p:nvPr/>
        </p:nvSpPr>
        <p:spPr bwMode="auto">
          <a:xfrm flipH="1">
            <a:off x="1226151"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114"/>
          <p:cNvSpPr>
            <a:spLocks noChangeShapeType="1"/>
          </p:cNvSpPr>
          <p:nvPr/>
        </p:nvSpPr>
        <p:spPr bwMode="auto">
          <a:xfrm flipH="1">
            <a:off x="1042172"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115"/>
          <p:cNvSpPr>
            <a:spLocks noChangeShapeType="1"/>
          </p:cNvSpPr>
          <p:nvPr/>
        </p:nvSpPr>
        <p:spPr bwMode="auto">
          <a:xfrm flipH="1">
            <a:off x="858194" y="4854917"/>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116"/>
          <p:cNvSpPr>
            <a:spLocks noChangeShapeType="1"/>
          </p:cNvSpPr>
          <p:nvPr/>
        </p:nvSpPr>
        <p:spPr bwMode="auto">
          <a:xfrm flipH="1">
            <a:off x="708711" y="4854917"/>
            <a:ext cx="80491"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44"/>
          <p:cNvSpPr>
            <a:spLocks/>
          </p:cNvSpPr>
          <p:nvPr/>
        </p:nvSpPr>
        <p:spPr bwMode="auto">
          <a:xfrm>
            <a:off x="2077050" y="5709032"/>
            <a:ext cx="528938" cy="0"/>
          </a:xfrm>
          <a:custGeom>
            <a:avLst/>
            <a:gdLst>
              <a:gd name="T0" fmla="*/ 0 w 184"/>
              <a:gd name="T1" fmla="*/ 184 w 184"/>
              <a:gd name="T2" fmla="*/ 0 w 184"/>
            </a:gdLst>
            <a:ahLst/>
            <a:cxnLst>
              <a:cxn ang="0">
                <a:pos x="T0" y="0"/>
              </a:cxn>
              <a:cxn ang="0">
                <a:pos x="T1" y="0"/>
              </a:cxn>
              <a:cxn ang="0">
                <a:pos x="T2" y="0"/>
              </a:cxn>
            </a:cxnLst>
            <a:rect l="0" t="0" r="r" b="b"/>
            <a:pathLst>
              <a:path w="184">
                <a:moveTo>
                  <a:pt x="0" y="0"/>
                </a:moveTo>
                <a:lnTo>
                  <a:pt x="1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148"/>
          <p:cNvSpPr>
            <a:spLocks/>
          </p:cNvSpPr>
          <p:nvPr/>
        </p:nvSpPr>
        <p:spPr bwMode="auto">
          <a:xfrm>
            <a:off x="904188" y="4882768"/>
            <a:ext cx="0" cy="385280"/>
          </a:xfrm>
          <a:custGeom>
            <a:avLst/>
            <a:gdLst>
              <a:gd name="T0" fmla="*/ 166 h 166"/>
              <a:gd name="T1" fmla="*/ 0 h 166"/>
              <a:gd name="T2" fmla="*/ 166 h 166"/>
            </a:gdLst>
            <a:ahLst/>
            <a:cxnLst>
              <a:cxn ang="0">
                <a:pos x="0" y="T0"/>
              </a:cxn>
              <a:cxn ang="0">
                <a:pos x="0" y="T1"/>
              </a:cxn>
              <a:cxn ang="0">
                <a:pos x="0" y="T2"/>
              </a:cxn>
            </a:cxnLst>
            <a:rect l="0" t="0" r="r" b="b"/>
            <a:pathLst>
              <a:path h="166">
                <a:moveTo>
                  <a:pt x="0" y="166"/>
                </a:moveTo>
                <a:lnTo>
                  <a:pt x="0" y="0"/>
                </a:lnTo>
                <a:lnTo>
                  <a:pt x="0"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7" name="Group 46"/>
          <p:cNvGrpSpPr/>
          <p:nvPr/>
        </p:nvGrpSpPr>
        <p:grpSpPr>
          <a:xfrm>
            <a:off x="708711" y="5388739"/>
            <a:ext cx="4530467" cy="0"/>
            <a:chOff x="708711" y="5388739"/>
            <a:chExt cx="4530467" cy="0"/>
          </a:xfrm>
        </p:grpSpPr>
        <p:sp>
          <p:nvSpPr>
            <p:cNvPr id="118" name="Line 117"/>
            <p:cNvSpPr>
              <a:spLocks noChangeShapeType="1"/>
            </p:cNvSpPr>
            <p:nvPr/>
          </p:nvSpPr>
          <p:spPr bwMode="auto">
            <a:xfrm>
              <a:off x="708711"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118"/>
            <p:cNvSpPr>
              <a:spLocks noChangeShapeType="1"/>
            </p:cNvSpPr>
            <p:nvPr/>
          </p:nvSpPr>
          <p:spPr bwMode="auto">
            <a:xfrm>
              <a:off x="892690"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119"/>
            <p:cNvSpPr>
              <a:spLocks noChangeShapeType="1"/>
            </p:cNvSpPr>
            <p:nvPr/>
          </p:nvSpPr>
          <p:spPr bwMode="auto">
            <a:xfrm>
              <a:off x="1076668"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1" name="Line 120"/>
            <p:cNvSpPr>
              <a:spLocks noChangeShapeType="1"/>
            </p:cNvSpPr>
            <p:nvPr/>
          </p:nvSpPr>
          <p:spPr bwMode="auto">
            <a:xfrm>
              <a:off x="1260646"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Line 121"/>
            <p:cNvSpPr>
              <a:spLocks noChangeShapeType="1"/>
            </p:cNvSpPr>
            <p:nvPr/>
          </p:nvSpPr>
          <p:spPr bwMode="auto">
            <a:xfrm>
              <a:off x="1444625"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122"/>
            <p:cNvSpPr>
              <a:spLocks noChangeShapeType="1"/>
            </p:cNvSpPr>
            <p:nvPr/>
          </p:nvSpPr>
          <p:spPr bwMode="auto">
            <a:xfrm>
              <a:off x="1628603"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Line 123"/>
            <p:cNvSpPr>
              <a:spLocks noChangeShapeType="1"/>
            </p:cNvSpPr>
            <p:nvPr/>
          </p:nvSpPr>
          <p:spPr bwMode="auto">
            <a:xfrm>
              <a:off x="1812581"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124"/>
            <p:cNvSpPr>
              <a:spLocks noChangeShapeType="1"/>
            </p:cNvSpPr>
            <p:nvPr/>
          </p:nvSpPr>
          <p:spPr bwMode="auto">
            <a:xfrm>
              <a:off x="1996560"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125"/>
            <p:cNvSpPr>
              <a:spLocks noChangeShapeType="1"/>
            </p:cNvSpPr>
            <p:nvPr/>
          </p:nvSpPr>
          <p:spPr bwMode="auto">
            <a:xfrm>
              <a:off x="2180538"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126"/>
            <p:cNvSpPr>
              <a:spLocks noChangeShapeType="1"/>
            </p:cNvSpPr>
            <p:nvPr/>
          </p:nvSpPr>
          <p:spPr bwMode="auto">
            <a:xfrm>
              <a:off x="2364517"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8" name="Line 127"/>
            <p:cNvSpPr>
              <a:spLocks noChangeShapeType="1"/>
            </p:cNvSpPr>
            <p:nvPr/>
          </p:nvSpPr>
          <p:spPr bwMode="auto">
            <a:xfrm>
              <a:off x="2548495"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Line 128"/>
            <p:cNvSpPr>
              <a:spLocks noChangeShapeType="1"/>
            </p:cNvSpPr>
            <p:nvPr/>
          </p:nvSpPr>
          <p:spPr bwMode="auto">
            <a:xfrm>
              <a:off x="2732473"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129"/>
            <p:cNvSpPr>
              <a:spLocks noChangeShapeType="1"/>
            </p:cNvSpPr>
            <p:nvPr/>
          </p:nvSpPr>
          <p:spPr bwMode="auto">
            <a:xfrm>
              <a:off x="2916452"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Line 130"/>
            <p:cNvSpPr>
              <a:spLocks noChangeShapeType="1"/>
            </p:cNvSpPr>
            <p:nvPr/>
          </p:nvSpPr>
          <p:spPr bwMode="auto">
            <a:xfrm>
              <a:off x="3100430"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Line 131"/>
            <p:cNvSpPr>
              <a:spLocks noChangeShapeType="1"/>
            </p:cNvSpPr>
            <p:nvPr/>
          </p:nvSpPr>
          <p:spPr bwMode="auto">
            <a:xfrm>
              <a:off x="3284408"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Line 132"/>
            <p:cNvSpPr>
              <a:spLocks noChangeShapeType="1"/>
            </p:cNvSpPr>
            <p:nvPr/>
          </p:nvSpPr>
          <p:spPr bwMode="auto">
            <a:xfrm>
              <a:off x="3468387"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Line 133"/>
            <p:cNvSpPr>
              <a:spLocks noChangeShapeType="1"/>
            </p:cNvSpPr>
            <p:nvPr/>
          </p:nvSpPr>
          <p:spPr bwMode="auto">
            <a:xfrm>
              <a:off x="3652365"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Line 134"/>
            <p:cNvSpPr>
              <a:spLocks noChangeShapeType="1"/>
            </p:cNvSpPr>
            <p:nvPr/>
          </p:nvSpPr>
          <p:spPr bwMode="auto">
            <a:xfrm>
              <a:off x="3836343"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Line 135"/>
            <p:cNvSpPr>
              <a:spLocks noChangeShapeType="1"/>
            </p:cNvSpPr>
            <p:nvPr/>
          </p:nvSpPr>
          <p:spPr bwMode="auto">
            <a:xfrm>
              <a:off x="4020322"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Line 136"/>
            <p:cNvSpPr>
              <a:spLocks noChangeShapeType="1"/>
            </p:cNvSpPr>
            <p:nvPr/>
          </p:nvSpPr>
          <p:spPr bwMode="auto">
            <a:xfrm>
              <a:off x="4204300"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8" name="Line 137"/>
            <p:cNvSpPr>
              <a:spLocks noChangeShapeType="1"/>
            </p:cNvSpPr>
            <p:nvPr/>
          </p:nvSpPr>
          <p:spPr bwMode="auto">
            <a:xfrm>
              <a:off x="4388278"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Line 138"/>
            <p:cNvSpPr>
              <a:spLocks noChangeShapeType="1"/>
            </p:cNvSpPr>
            <p:nvPr/>
          </p:nvSpPr>
          <p:spPr bwMode="auto">
            <a:xfrm>
              <a:off x="4572257"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139"/>
            <p:cNvSpPr>
              <a:spLocks noChangeShapeType="1"/>
            </p:cNvSpPr>
            <p:nvPr/>
          </p:nvSpPr>
          <p:spPr bwMode="auto">
            <a:xfrm>
              <a:off x="4756235"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140"/>
            <p:cNvSpPr>
              <a:spLocks noChangeShapeType="1"/>
            </p:cNvSpPr>
            <p:nvPr/>
          </p:nvSpPr>
          <p:spPr bwMode="auto">
            <a:xfrm>
              <a:off x="4940213"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141"/>
            <p:cNvSpPr>
              <a:spLocks noChangeShapeType="1"/>
            </p:cNvSpPr>
            <p:nvPr/>
          </p:nvSpPr>
          <p:spPr bwMode="auto">
            <a:xfrm>
              <a:off x="5124192" y="5388739"/>
              <a:ext cx="1149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52" name="Freeform 57"/>
          <p:cNvSpPr>
            <a:spLocks noEditPoints="1"/>
          </p:cNvSpPr>
          <p:nvPr/>
        </p:nvSpPr>
        <p:spPr bwMode="auto">
          <a:xfrm rot="5400000">
            <a:off x="702488" y="5067368"/>
            <a:ext cx="356403" cy="113985"/>
          </a:xfrm>
          <a:custGeom>
            <a:avLst/>
            <a:gdLst>
              <a:gd name="T0" fmla="*/ 0 w 3781"/>
              <a:gd name="T1" fmla="*/ 247 h 631"/>
              <a:gd name="T2" fmla="*/ 3646 w 3781"/>
              <a:gd name="T3" fmla="*/ 247 h 631"/>
              <a:gd name="T4" fmla="*/ 3646 w 3781"/>
              <a:gd name="T5" fmla="*/ 383 h 631"/>
              <a:gd name="T6" fmla="*/ 0 w 3781"/>
              <a:gd name="T7" fmla="*/ 383 h 631"/>
              <a:gd name="T8" fmla="*/ 0 w 3781"/>
              <a:gd name="T9" fmla="*/ 247 h 631"/>
              <a:gd name="T10" fmla="*/ 3272 w 3781"/>
              <a:gd name="T11" fmla="*/ 19 h 631"/>
              <a:gd name="T12" fmla="*/ 3781 w 3781"/>
              <a:gd name="T13" fmla="*/ 315 h 631"/>
              <a:gd name="T14" fmla="*/ 3272 w 3781"/>
              <a:gd name="T15" fmla="*/ 612 h 631"/>
              <a:gd name="T16" fmla="*/ 3179 w 3781"/>
              <a:gd name="T17" fmla="*/ 588 h 631"/>
              <a:gd name="T18" fmla="*/ 3204 w 3781"/>
              <a:gd name="T19" fmla="*/ 495 h 631"/>
              <a:gd name="T20" fmla="*/ 3612 w 3781"/>
              <a:gd name="T21" fmla="*/ 257 h 631"/>
              <a:gd name="T22" fmla="*/ 3612 w 3781"/>
              <a:gd name="T23" fmla="*/ 374 h 631"/>
              <a:gd name="T24" fmla="*/ 3204 w 3781"/>
              <a:gd name="T25" fmla="*/ 136 h 631"/>
              <a:gd name="T26" fmla="*/ 3179 w 3781"/>
              <a:gd name="T27" fmla="*/ 43 h 631"/>
              <a:gd name="T28" fmla="*/ 3272 w 3781"/>
              <a:gd name="T29"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81" h="631">
                <a:moveTo>
                  <a:pt x="0" y="247"/>
                </a:moveTo>
                <a:lnTo>
                  <a:pt x="3646" y="247"/>
                </a:lnTo>
                <a:lnTo>
                  <a:pt x="3646" y="383"/>
                </a:lnTo>
                <a:lnTo>
                  <a:pt x="0" y="383"/>
                </a:lnTo>
                <a:lnTo>
                  <a:pt x="0" y="247"/>
                </a:lnTo>
                <a:close/>
                <a:moveTo>
                  <a:pt x="3272" y="19"/>
                </a:moveTo>
                <a:lnTo>
                  <a:pt x="3781" y="315"/>
                </a:lnTo>
                <a:lnTo>
                  <a:pt x="3272" y="612"/>
                </a:lnTo>
                <a:cubicBezTo>
                  <a:pt x="3240" y="631"/>
                  <a:pt x="3198" y="620"/>
                  <a:pt x="3179" y="588"/>
                </a:cubicBezTo>
                <a:cubicBezTo>
                  <a:pt x="3160" y="555"/>
                  <a:pt x="3171" y="514"/>
                  <a:pt x="3204" y="495"/>
                </a:cubicBezTo>
                <a:lnTo>
                  <a:pt x="3612" y="257"/>
                </a:lnTo>
                <a:lnTo>
                  <a:pt x="3612" y="374"/>
                </a:lnTo>
                <a:lnTo>
                  <a:pt x="3204" y="136"/>
                </a:lnTo>
                <a:cubicBezTo>
                  <a:pt x="3171" y="117"/>
                  <a:pt x="3160" y="76"/>
                  <a:pt x="3179" y="43"/>
                </a:cubicBezTo>
                <a:cubicBezTo>
                  <a:pt x="3198" y="11"/>
                  <a:pt x="3240" y="0"/>
                  <a:pt x="3272"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7"/>
          <p:cNvSpPr>
            <a:spLocks noEditPoints="1"/>
          </p:cNvSpPr>
          <p:nvPr/>
        </p:nvSpPr>
        <p:spPr bwMode="auto">
          <a:xfrm rot="10800000">
            <a:off x="1985060" y="5709032"/>
            <a:ext cx="534688" cy="100060"/>
          </a:xfrm>
          <a:custGeom>
            <a:avLst/>
            <a:gdLst>
              <a:gd name="T0" fmla="*/ 0 w 3781"/>
              <a:gd name="T1" fmla="*/ 247 h 631"/>
              <a:gd name="T2" fmla="*/ 3646 w 3781"/>
              <a:gd name="T3" fmla="*/ 247 h 631"/>
              <a:gd name="T4" fmla="*/ 3646 w 3781"/>
              <a:gd name="T5" fmla="*/ 383 h 631"/>
              <a:gd name="T6" fmla="*/ 0 w 3781"/>
              <a:gd name="T7" fmla="*/ 383 h 631"/>
              <a:gd name="T8" fmla="*/ 0 w 3781"/>
              <a:gd name="T9" fmla="*/ 247 h 631"/>
              <a:gd name="T10" fmla="*/ 3272 w 3781"/>
              <a:gd name="T11" fmla="*/ 19 h 631"/>
              <a:gd name="T12" fmla="*/ 3781 w 3781"/>
              <a:gd name="T13" fmla="*/ 315 h 631"/>
              <a:gd name="T14" fmla="*/ 3272 w 3781"/>
              <a:gd name="T15" fmla="*/ 612 h 631"/>
              <a:gd name="T16" fmla="*/ 3179 w 3781"/>
              <a:gd name="T17" fmla="*/ 588 h 631"/>
              <a:gd name="T18" fmla="*/ 3204 w 3781"/>
              <a:gd name="T19" fmla="*/ 495 h 631"/>
              <a:gd name="T20" fmla="*/ 3612 w 3781"/>
              <a:gd name="T21" fmla="*/ 257 h 631"/>
              <a:gd name="T22" fmla="*/ 3612 w 3781"/>
              <a:gd name="T23" fmla="*/ 374 h 631"/>
              <a:gd name="T24" fmla="*/ 3204 w 3781"/>
              <a:gd name="T25" fmla="*/ 136 h 631"/>
              <a:gd name="T26" fmla="*/ 3179 w 3781"/>
              <a:gd name="T27" fmla="*/ 43 h 631"/>
              <a:gd name="T28" fmla="*/ 3272 w 3781"/>
              <a:gd name="T29"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81" h="631">
                <a:moveTo>
                  <a:pt x="0" y="247"/>
                </a:moveTo>
                <a:lnTo>
                  <a:pt x="3646" y="247"/>
                </a:lnTo>
                <a:lnTo>
                  <a:pt x="3646" y="383"/>
                </a:lnTo>
                <a:lnTo>
                  <a:pt x="0" y="383"/>
                </a:lnTo>
                <a:lnTo>
                  <a:pt x="0" y="247"/>
                </a:lnTo>
                <a:close/>
                <a:moveTo>
                  <a:pt x="3272" y="19"/>
                </a:moveTo>
                <a:lnTo>
                  <a:pt x="3781" y="315"/>
                </a:lnTo>
                <a:lnTo>
                  <a:pt x="3272" y="612"/>
                </a:lnTo>
                <a:cubicBezTo>
                  <a:pt x="3240" y="631"/>
                  <a:pt x="3198" y="620"/>
                  <a:pt x="3179" y="588"/>
                </a:cubicBezTo>
                <a:cubicBezTo>
                  <a:pt x="3160" y="555"/>
                  <a:pt x="3171" y="514"/>
                  <a:pt x="3204" y="495"/>
                </a:cubicBezTo>
                <a:lnTo>
                  <a:pt x="3612" y="257"/>
                </a:lnTo>
                <a:lnTo>
                  <a:pt x="3612" y="374"/>
                </a:lnTo>
                <a:lnTo>
                  <a:pt x="3204" y="136"/>
                </a:lnTo>
                <a:cubicBezTo>
                  <a:pt x="3171" y="117"/>
                  <a:pt x="3160" y="76"/>
                  <a:pt x="3179" y="43"/>
                </a:cubicBezTo>
                <a:cubicBezTo>
                  <a:pt x="3198" y="11"/>
                  <a:pt x="3240" y="0"/>
                  <a:pt x="3272"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Rectangle 147"/>
          <p:cNvSpPr/>
          <p:nvPr/>
        </p:nvSpPr>
        <p:spPr>
          <a:xfrm>
            <a:off x="533400" y="1132582"/>
            <a:ext cx="838199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Lowering the price from the market equilibrium price decreases total surplus.</a:t>
            </a:r>
            <a:endParaRPr lang="en-US" sz="2000" dirty="0">
              <a:latin typeface="Arial" panose="020B0604020202020204" pitchFamily="34" charset="0"/>
              <a:cs typeface="Arial" panose="020B0604020202020204" pitchFamily="34" charset="0"/>
            </a:endParaRPr>
          </a:p>
        </p:txBody>
      </p:sp>
      <p:sp>
        <p:nvSpPr>
          <p:cNvPr id="192" name="Isosceles Triangle 191"/>
          <p:cNvSpPr/>
          <p:nvPr/>
        </p:nvSpPr>
        <p:spPr>
          <a:xfrm flipV="1">
            <a:off x="712948" y="5388734"/>
            <a:ext cx="1048447" cy="529181"/>
          </a:xfrm>
          <a:prstGeom prst="triangle">
            <a:avLst>
              <a:gd name="adj" fmla="val 2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Isosceles Triangle 192"/>
          <p:cNvSpPr/>
          <p:nvPr/>
        </p:nvSpPr>
        <p:spPr>
          <a:xfrm>
            <a:off x="1761395" y="4056505"/>
            <a:ext cx="1051568" cy="808911"/>
          </a:xfrm>
          <a:prstGeom prst="triangle">
            <a:avLst>
              <a:gd name="adj" fmla="val 2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Isosceles Triangle 193"/>
          <p:cNvSpPr/>
          <p:nvPr/>
        </p:nvSpPr>
        <p:spPr>
          <a:xfrm flipV="1">
            <a:off x="1761395" y="4850722"/>
            <a:ext cx="1052126" cy="538013"/>
          </a:xfrm>
          <a:prstGeom prst="triangle">
            <a:avLst>
              <a:gd name="adj" fmla="val 2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1746250" y="4051300"/>
            <a:ext cx="1073150" cy="1343025"/>
          </a:xfrm>
          <a:custGeom>
            <a:avLst/>
            <a:gdLst>
              <a:gd name="connsiteX0" fmla="*/ 15875 w 1073150"/>
              <a:gd name="connsiteY0" fmla="*/ 0 h 1343025"/>
              <a:gd name="connsiteX1" fmla="*/ 1073150 w 1073150"/>
              <a:gd name="connsiteY1" fmla="*/ 803275 h 1343025"/>
              <a:gd name="connsiteX2" fmla="*/ 0 w 1073150"/>
              <a:gd name="connsiteY2" fmla="*/ 1343025 h 1343025"/>
              <a:gd name="connsiteX3" fmla="*/ 15875 w 10731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073150" h="1343025">
                <a:moveTo>
                  <a:pt x="15875" y="0"/>
                </a:moveTo>
                <a:lnTo>
                  <a:pt x="1073150" y="803275"/>
                </a:lnTo>
                <a:lnTo>
                  <a:pt x="0" y="1343025"/>
                </a:lnTo>
                <a:lnTo>
                  <a:pt x="15875"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08025" y="3257550"/>
            <a:ext cx="1054100" cy="2133600"/>
          </a:xfrm>
          <a:custGeom>
            <a:avLst/>
            <a:gdLst>
              <a:gd name="connsiteX0" fmla="*/ 0 w 1054100"/>
              <a:gd name="connsiteY0" fmla="*/ 0 h 2133600"/>
              <a:gd name="connsiteX1" fmla="*/ 3175 w 1054100"/>
              <a:gd name="connsiteY1" fmla="*/ 2127250 h 2133600"/>
              <a:gd name="connsiteX2" fmla="*/ 1050925 w 1054100"/>
              <a:gd name="connsiteY2" fmla="*/ 2133600 h 2133600"/>
              <a:gd name="connsiteX3" fmla="*/ 1054100 w 1054100"/>
              <a:gd name="connsiteY3" fmla="*/ 784225 h 2133600"/>
              <a:gd name="connsiteX4" fmla="*/ 0 w 1054100"/>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00" h="2133600">
                <a:moveTo>
                  <a:pt x="0" y="0"/>
                </a:moveTo>
                <a:cubicBezTo>
                  <a:pt x="1058" y="709083"/>
                  <a:pt x="2117" y="1418167"/>
                  <a:pt x="3175" y="2127250"/>
                </a:cubicBezTo>
                <a:lnTo>
                  <a:pt x="1050925" y="2133600"/>
                </a:lnTo>
                <a:cubicBezTo>
                  <a:pt x="1051983" y="1683808"/>
                  <a:pt x="1053042" y="1234017"/>
                  <a:pt x="1054100" y="784225"/>
                </a:cubicBezTo>
                <a:lnTo>
                  <a:pt x="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070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
                                        </p:tgtEl>
                                        <p:attrNameLst>
                                          <p:attrName>style.visibility</p:attrName>
                                        </p:attrNameLst>
                                      </p:cBhvr>
                                      <p:to>
                                        <p:strVal val="visible"/>
                                      </p:to>
                                    </p:set>
                                  </p:childTnLst>
                                  <p:subTnLst>
                                    <p:set>
                                      <p:cBhvr override="childStyle">
                                        <p:cTn dur="1" fill="hold" display="0" masterRel="nextClick" afterEffect="1"/>
                                        <p:tgtEl>
                                          <p:spTgt spid="194"/>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193"/>
                                        </p:tgtEl>
                                        <p:attrNameLst>
                                          <p:attrName>style.visibility</p:attrName>
                                        </p:attrNameLst>
                                      </p:cBhvr>
                                      <p:to>
                                        <p:strVal val="visible"/>
                                      </p:to>
                                    </p:set>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2"/>
                                        </p:tgtEl>
                                        <p:attrNameLst>
                                          <p:attrName>style.visibility</p:attrName>
                                        </p:attrNameLst>
                                      </p:cBhvr>
                                      <p:to>
                                        <p:strVal val="visible"/>
                                      </p:to>
                                    </p:set>
                                  </p:childTnLst>
                                  <p:subTnLst>
                                    <p:set>
                                      <p:cBhvr override="childStyle">
                                        <p:cTn dur="1" fill="hold" display="0" masterRel="nextClick" afterEffect="1"/>
                                        <p:tgtEl>
                                          <p:spTgt spid="192"/>
                                        </p:tgtEl>
                                        <p:attrNameLst>
                                          <p:attrName>style.visibility</p:attrName>
                                        </p:attrNameLst>
                                      </p:cBhvr>
                                      <p:to>
                                        <p:strVal val="hidden"/>
                                      </p:to>
                                    </p:set>
                                  </p:sub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uiExpand="1" build="p"/>
      <p:bldP spid="6" grpId="0" animBg="1"/>
      <p:bldP spid="7" grpId="0" animBg="1"/>
      <p:bldP spid="58" grpId="0" animBg="1"/>
      <p:bldP spid="59" grpId="0"/>
      <p:bldP spid="60" grpId="0"/>
      <p:bldP spid="61" grpId="0"/>
      <p:bldP spid="62" grpId="0"/>
      <p:bldP spid="63" grpId="0"/>
      <p:bldP spid="64" grpId="0"/>
      <p:bldP spid="152" grpId="0" animBg="1"/>
      <p:bldP spid="153" grpId="0" animBg="1"/>
      <p:bldP spid="192" grpId="0" animBg="1"/>
      <p:bldP spid="193" grpId="0" animBg="1"/>
      <p:bldP spid="194" grpId="0" animBg="1"/>
      <p:bldP spid="45" grpId="0" animBg="1"/>
      <p:bldP spid="4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16686</TotalTime>
  <Words>2636</Words>
  <Application>Microsoft Office PowerPoint</Application>
  <PresentationFormat>On-screen Show (4:3)</PresentationFormat>
  <Paragraphs>487</Paragraphs>
  <Slides>22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Lucida Grande</vt:lpstr>
      <vt:lpstr>Encode Sans Normal Black</vt:lpstr>
      <vt:lpstr>Univers LT Std 47 Cn Lt</vt:lpstr>
      <vt:lpstr>Arial</vt:lpstr>
      <vt:lpstr>Wingdings</vt:lpstr>
      <vt:lpstr>Calibri</vt:lpstr>
      <vt:lpstr>Calibri Light</vt:lpstr>
      <vt:lpstr>Univers LT Std 57 Cn</vt:lpstr>
      <vt:lpstr>Office Theme</vt:lpstr>
      <vt:lpstr>Econ 200 Module 2 Lecture 6</vt:lpstr>
      <vt:lpstr>Outline </vt:lpstr>
      <vt:lpstr>How Can We Relate Surplus to Efficiency?</vt:lpstr>
      <vt:lpstr>The Efficiency of Competitive Equilibrium</vt:lpstr>
      <vt:lpstr>The Efficiency of Competitive Equilibrium—Surplus</vt:lpstr>
      <vt:lpstr>Economic Surplus if the Market is Not in Equilibrium</vt:lpstr>
      <vt:lpstr>What about Rent Control?</vt:lpstr>
      <vt:lpstr>Market Equilibrium and Efficiency</vt:lpstr>
      <vt:lpstr>Market Equilibrium and Efficiency</vt:lpstr>
      <vt:lpstr>Changing the Distribution of Total Surplus</vt:lpstr>
      <vt:lpstr>Calculating Change in Total Surplus</vt:lpstr>
      <vt:lpstr>Deadweight Loss</vt:lpstr>
      <vt:lpstr>Why Intervene?</vt:lpstr>
      <vt:lpstr>Price Controls</vt:lpstr>
      <vt:lpstr>Price Ceilings</vt:lpstr>
      <vt:lpstr>Price Ceilings</vt:lpstr>
      <vt:lpstr>Welfare Effects of a Price Ceiling</vt:lpstr>
      <vt:lpstr>Welfare Effects of a Price Ceiling</vt:lpstr>
      <vt:lpstr>Price Floors</vt:lpstr>
      <vt:lpstr>Price Floors</vt:lpstr>
      <vt:lpstr>Welfare Effects of a Price Floor</vt:lpstr>
      <vt:lpstr>Welfare Effects of a Price Floor</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200: Lecture 6 October 14, 2014</dc:title>
  <dc:creator>Melissa</dc:creator>
  <cp:lastModifiedBy>Melissa Knox</cp:lastModifiedBy>
  <cp:revision>84</cp:revision>
  <cp:lastPrinted>2017-01-26T22:16:01Z</cp:lastPrinted>
  <dcterms:created xsi:type="dcterms:W3CDTF">2014-10-14T03:12:07Z</dcterms:created>
  <dcterms:modified xsi:type="dcterms:W3CDTF">2021-10-18T23:37:04Z</dcterms:modified>
</cp:coreProperties>
</file>