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7" r:id="rId2"/>
  </p:sldMasterIdLst>
  <p:notesMasterIdLst>
    <p:notesMasterId r:id="rId29"/>
  </p:notesMasterIdLst>
  <p:handoutMasterIdLst>
    <p:handoutMasterId r:id="rId30"/>
  </p:handoutMasterIdLst>
  <p:sldIdLst>
    <p:sldId id="411" r:id="rId3"/>
    <p:sldId id="412" r:id="rId4"/>
    <p:sldId id="352" r:id="rId5"/>
    <p:sldId id="353" r:id="rId6"/>
    <p:sldId id="354" r:id="rId7"/>
    <p:sldId id="355" r:id="rId8"/>
    <p:sldId id="370" r:id="rId9"/>
    <p:sldId id="358" r:id="rId10"/>
    <p:sldId id="360" r:id="rId11"/>
    <p:sldId id="402" r:id="rId12"/>
    <p:sldId id="403" r:id="rId13"/>
    <p:sldId id="404" r:id="rId14"/>
    <p:sldId id="405" r:id="rId15"/>
    <p:sldId id="406" r:id="rId16"/>
    <p:sldId id="407" r:id="rId17"/>
    <p:sldId id="408" r:id="rId18"/>
    <p:sldId id="409" r:id="rId19"/>
    <p:sldId id="410" r:id="rId20"/>
    <p:sldId id="417" r:id="rId21"/>
    <p:sldId id="418" r:id="rId22"/>
    <p:sldId id="420" r:id="rId23"/>
    <p:sldId id="421" r:id="rId24"/>
    <p:sldId id="413" r:id="rId25"/>
    <p:sldId id="414" r:id="rId26"/>
    <p:sldId id="415" r:id="rId27"/>
    <p:sldId id="416" r:id="rId2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104" d="100"/>
          <a:sy n="104" d="100"/>
        </p:scale>
        <p:origin x="1782"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3177" tIns="46589" rIns="93177" bIns="46589" rtlCol="0"/>
          <a:lstStyle>
            <a:lvl1pPr algn="r">
              <a:defRPr sz="1200"/>
            </a:lvl1pPr>
          </a:lstStyle>
          <a:p>
            <a:fld id="{E58DA930-84F2-4598-A3A0-C1D6BBE151E7}" type="datetimeFigureOut">
              <a:rPr lang="en-US" smtClean="0"/>
              <a:t>10/18/2021</a:t>
            </a:fld>
            <a:endParaRPr lang="en-US"/>
          </a:p>
        </p:txBody>
      </p:sp>
      <p:sp>
        <p:nvSpPr>
          <p:cNvPr id="4" name="Footer Placeholder 3"/>
          <p:cNvSpPr>
            <a:spLocks noGrp="1"/>
          </p:cNvSpPr>
          <p:nvPr>
            <p:ph type="ftr" sz="quarter" idx="2"/>
          </p:nvPr>
        </p:nvSpPr>
        <p:spPr>
          <a:xfrm>
            <a:off x="0" y="8829968"/>
            <a:ext cx="297180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8"/>
            <a:ext cx="2971800" cy="466433"/>
          </a:xfrm>
          <a:prstGeom prst="rect">
            <a:avLst/>
          </a:prstGeom>
        </p:spPr>
        <p:txBody>
          <a:bodyPr vert="horz" lIns="93177" tIns="46589" rIns="93177" bIns="46589" rtlCol="0" anchor="b"/>
          <a:lstStyle>
            <a:lvl1pPr algn="r">
              <a:defRPr sz="1200"/>
            </a:lvl1pPr>
          </a:lstStyle>
          <a:p>
            <a:fld id="{296315C0-C739-469A-A4A5-50EBDAC87369}" type="slidenum">
              <a:rPr lang="en-US" smtClean="0"/>
              <a:t>‹#›</a:t>
            </a:fld>
            <a:endParaRPr lang="en-US"/>
          </a:p>
        </p:txBody>
      </p:sp>
    </p:spTree>
    <p:extLst>
      <p:ext uri="{BB962C8B-B14F-4D97-AF65-F5344CB8AC3E}">
        <p14:creationId xmlns:p14="http://schemas.microsoft.com/office/powerpoint/2010/main" val="3893625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3177" tIns="46589" rIns="93177" bIns="46589" rtlCol="0"/>
          <a:lstStyle>
            <a:lvl1pPr algn="r">
              <a:defRPr sz="1200"/>
            </a:lvl1pPr>
          </a:lstStyle>
          <a:p>
            <a:fld id="{C75A2B39-A908-4D1C-8530-59EF021015BD}" type="datetimeFigureOut">
              <a:rPr lang="en-US" smtClean="0"/>
              <a:t>10/18/2021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3177" tIns="46589" rIns="93177" bIns="46589" rtlCol="0" anchor="b"/>
          <a:lstStyle>
            <a:lvl1pPr algn="r">
              <a:defRPr sz="1200"/>
            </a:lvl1pPr>
          </a:lstStyle>
          <a:p>
            <a:fld id="{B5CFF2B5-EE32-4A39-B2AE-1908FFEDC70E}" type="slidenum">
              <a:rPr lang="en-US" smtClean="0"/>
              <a:t>‹#›</a:t>
            </a:fld>
            <a:endParaRPr lang="en-US"/>
          </a:p>
        </p:txBody>
      </p:sp>
    </p:spTree>
    <p:extLst>
      <p:ext uri="{BB962C8B-B14F-4D97-AF65-F5344CB8AC3E}">
        <p14:creationId xmlns:p14="http://schemas.microsoft.com/office/powerpoint/2010/main" val="195640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5</a:t>
            </a:fld>
            <a:endParaRPr lang="en-US" dirty="0"/>
          </a:p>
        </p:txBody>
      </p:sp>
    </p:spTree>
    <p:extLst>
      <p:ext uri="{BB962C8B-B14F-4D97-AF65-F5344CB8AC3E}">
        <p14:creationId xmlns:p14="http://schemas.microsoft.com/office/powerpoint/2010/main" val="2046505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additional consumer surplus is ($0.70 - $0.53) × 50 + .5 × ($0.70 - $0.53) × (62 - 50) = $9.52 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additional producer surplus is ($0.88 - $0.70) × 50 + .5 × ($0.88 - $0.70) × (62 - 50) = $10.08 M</a:t>
            </a:r>
          </a:p>
        </p:txBody>
      </p:sp>
      <p:sp>
        <p:nvSpPr>
          <p:cNvPr id="4" name="Slide Number Placeholder 3"/>
          <p:cNvSpPr>
            <a:spLocks noGrp="1"/>
          </p:cNvSpPr>
          <p:nvPr>
            <p:ph type="sldNum" sz="quarter" idx="10"/>
          </p:nvPr>
        </p:nvSpPr>
        <p:spPr/>
        <p:txBody>
          <a:bodyPr/>
          <a:lstStyle/>
          <a:p>
            <a:fld id="{870802CB-EDD9-49AC-889B-1812BF6C7873}" type="slidenum">
              <a:rPr lang="en-US" smtClean="0"/>
              <a:t>15</a:t>
            </a:fld>
            <a:endParaRPr lang="en-US" dirty="0"/>
          </a:p>
        </p:txBody>
      </p:sp>
    </p:spTree>
    <p:extLst>
      <p:ext uri="{BB962C8B-B14F-4D97-AF65-F5344CB8AC3E}">
        <p14:creationId xmlns:p14="http://schemas.microsoft.com/office/powerpoint/2010/main" val="877771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16</a:t>
            </a:fld>
            <a:endParaRPr lang="en-US" dirty="0"/>
          </a:p>
        </p:txBody>
      </p:sp>
    </p:spTree>
    <p:extLst>
      <p:ext uri="{BB962C8B-B14F-4D97-AF65-F5344CB8AC3E}">
        <p14:creationId xmlns:p14="http://schemas.microsoft.com/office/powerpoint/2010/main" val="425571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far left and far right graphs are extremes (both supply</a:t>
            </a:r>
            <a:r>
              <a:rPr lang="en-US" baseline="0" dirty="0"/>
              <a:t> and demand are inelastic or elastic) and provide a clear demonstration of a small change in quantity or larger change in quantity.</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17</a:t>
            </a:fld>
            <a:endParaRPr lang="en-US" dirty="0"/>
          </a:p>
        </p:txBody>
      </p:sp>
    </p:spTree>
    <p:extLst>
      <p:ext uri="{BB962C8B-B14F-4D97-AF65-F5344CB8AC3E}">
        <p14:creationId xmlns:p14="http://schemas.microsoft.com/office/powerpoint/2010/main" val="167585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short run, both demand and supply are typically fixed (inelastic). In the long run, on both sides of the market, elasticity is often greater.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On the demand side, consumers might make small lifestyle changes over the medium term, such as buying a bus pass or shopping closer to home. Over the long run, they might make even bigger changes.</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When they need to buy a new car, for example, they will be inclined to buy a model that offers high gas mileage.</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If they move to a new job or home, they may place more weight than in the past on commuting distance.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On the supply side, producers will also be able to increase production (be more elastic over the long run).</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Because a higher price gives suppliers an incentive to produce more, they may invest in oil exploration, dig new wells, or take steps to increase the pumping capacity of existing wells.</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18</a:t>
            </a:fld>
            <a:endParaRPr lang="en-US" dirty="0"/>
          </a:p>
        </p:txBody>
      </p:sp>
    </p:spTree>
    <p:extLst>
      <p:ext uri="{BB962C8B-B14F-4D97-AF65-F5344CB8AC3E}">
        <p14:creationId xmlns:p14="http://schemas.microsoft.com/office/powerpoint/2010/main" val="3571739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0802CB-EDD9-49AC-889B-1812BF6C787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0963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0802CB-EDD9-49AC-889B-1812BF6C787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749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0802CB-EDD9-49AC-889B-1812BF6C787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7850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0802CB-EDD9-49AC-889B-1812BF6C787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19113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FF2B5-EE32-4A39-B2AE-1908FFEDC70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605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6</a:t>
            </a:fld>
            <a:endParaRPr lang="en-US" dirty="0"/>
          </a:p>
        </p:txBody>
      </p:sp>
    </p:spTree>
    <p:extLst>
      <p:ext uri="{BB962C8B-B14F-4D97-AF65-F5344CB8AC3E}">
        <p14:creationId xmlns:p14="http://schemas.microsoft.com/office/powerpoint/2010/main" val="166192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7</a:t>
            </a:fld>
            <a:endParaRPr lang="en-US" dirty="0"/>
          </a:p>
        </p:txBody>
      </p:sp>
    </p:spTree>
    <p:extLst>
      <p:ext uri="{BB962C8B-B14F-4D97-AF65-F5344CB8AC3E}">
        <p14:creationId xmlns:p14="http://schemas.microsoft.com/office/powerpoint/2010/main" val="1644357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8</a:t>
            </a:fld>
            <a:endParaRPr lang="en-US" dirty="0"/>
          </a:p>
        </p:txBody>
      </p:sp>
    </p:spTree>
    <p:extLst>
      <p:ext uri="{BB962C8B-B14F-4D97-AF65-F5344CB8AC3E}">
        <p14:creationId xmlns:p14="http://schemas.microsoft.com/office/powerpoint/2010/main" val="141017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Since a tax effectively changes the price of a good to both buyers and sellers, the relative responsiveness of supply and demand will determine the tax burden. Essentially, the side of the market that is more price elastic will be more able to adjust to price changes and will shoulder less of the tax burden. In t</a:t>
            </a:r>
            <a:r>
              <a:rPr lang="en-US" dirty="0"/>
              <a:t>he figure on the left, </a:t>
            </a:r>
            <a:r>
              <a:rPr lang="en-US" baseline="0" dirty="0"/>
              <a:t>the tax burden is shared equally, </a:t>
            </a:r>
            <a:r>
              <a:rPr lang="en-US" dirty="0"/>
              <a:t>since consumers lose the</a:t>
            </a:r>
            <a:r>
              <a:rPr lang="en-US" baseline="0" dirty="0"/>
              <a:t> same amount of surplus as producers. </a:t>
            </a:r>
            <a:r>
              <a:rPr lang="en-US" sz="1200" b="0" i="0" u="none" strike="noStrike" kern="1200" baseline="0" dirty="0">
                <a:solidFill>
                  <a:schemeClr val="tx1"/>
                </a:solidFill>
                <a:latin typeface="+mn-lt"/>
                <a:ea typeface="+mn-ea"/>
                <a:cs typeface="+mn-cs"/>
              </a:rPr>
              <a:t>In the middle figure, buyers paid $0.50 before the tax. After the tax, they pay $0.54, so their tax burden is $0.04 per Whizbang. Sellers, on the other hand, receive only $0.34 after the tax, so their tax burden, at $0.16 per Whizbang, is four times as large as that of buyers. In the figure on the right, buyers bear more of the burden than sellers. Buyers pay $0.66 and sellers receive $0.48. The relative tax burden borne by buyers and sellers is called the tax incidence.</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9</a:t>
            </a:fld>
            <a:endParaRPr lang="en-US" dirty="0"/>
          </a:p>
        </p:txBody>
      </p:sp>
    </p:spTree>
    <p:extLst>
      <p:ext uri="{BB962C8B-B14F-4D97-AF65-F5344CB8AC3E}">
        <p14:creationId xmlns:p14="http://schemas.microsoft.com/office/powerpoint/2010/main" val="80440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a:t>
            </a:r>
            <a:r>
              <a:rPr lang="en-US" baseline="0" dirty="0"/>
              <a:t> think of a subsidy as the reverse of a tax.</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11</a:t>
            </a:fld>
            <a:endParaRPr lang="en-US" dirty="0"/>
          </a:p>
        </p:txBody>
      </p:sp>
    </p:spTree>
    <p:extLst>
      <p:ext uri="{BB962C8B-B14F-4D97-AF65-F5344CB8AC3E}">
        <p14:creationId xmlns:p14="http://schemas.microsoft.com/office/powerpoint/2010/main" val="3476083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subsidy</a:t>
            </a:r>
            <a:r>
              <a:rPr lang="en-US" baseline="0" dirty="0"/>
              <a:t> is placed on the supply curve and the demand curve does not change.</a:t>
            </a:r>
          </a:p>
          <a:p>
            <a:pPr marL="228600" indent="-228600">
              <a:buAutoNum type="arabicParenR"/>
            </a:pPr>
            <a:r>
              <a:rPr lang="en-US" baseline="0" dirty="0"/>
              <a:t>Notice that the equilibrium quantity increases while:</a:t>
            </a:r>
          </a:p>
          <a:p>
            <a:pPr marL="457200" lvl="1" indent="0">
              <a:buNone/>
            </a:pPr>
            <a:r>
              <a:rPr lang="en-US" baseline="0" dirty="0"/>
              <a:t>- The price paid by consumers is </a:t>
            </a:r>
            <a:r>
              <a:rPr lang="en-US" i="1" baseline="0" dirty="0"/>
              <a:t>lower</a:t>
            </a:r>
            <a:r>
              <a:rPr lang="en-US" baseline="0" dirty="0"/>
              <a:t> than the equilibrium price.</a:t>
            </a:r>
          </a:p>
          <a:p>
            <a:pPr marL="457200" lvl="1" indent="0">
              <a:buNone/>
            </a:pPr>
            <a:r>
              <a:rPr lang="en-US" baseline="0" dirty="0"/>
              <a:t>- The price received by suppliers is </a:t>
            </a:r>
            <a:r>
              <a:rPr lang="en-US" i="1" baseline="0" dirty="0"/>
              <a:t>higher</a:t>
            </a:r>
            <a:r>
              <a:rPr lang="en-US" baseline="0" dirty="0"/>
              <a:t> than the equilibrium price.</a:t>
            </a:r>
          </a:p>
          <a:p>
            <a:pPr marL="228600" lvl="0" indent="-228600">
              <a:buAutoNum type="arabicParenR"/>
            </a:pPr>
            <a:r>
              <a:rPr lang="en-US" baseline="0" dirty="0"/>
              <a:t>The government has to pay for the subsidy, the cost of which equals the amount of the subsidy times the new equilibrium quantity.</a:t>
            </a:r>
          </a:p>
          <a:p>
            <a:pPr marL="457200" lvl="1" indent="0">
              <a:buNone/>
            </a:pPr>
            <a:endParaRPr lang="en-US" baseline="0" dirty="0"/>
          </a:p>
          <a:p>
            <a:r>
              <a:rPr lang="en-US" sz="1200" b="0" i="0" u="none" strike="noStrike" kern="1200" baseline="0" dirty="0">
                <a:solidFill>
                  <a:schemeClr val="tx1"/>
                </a:solidFill>
                <a:latin typeface="+mn-lt"/>
                <a:ea typeface="+mn-ea"/>
                <a:cs typeface="+mn-cs"/>
              </a:rPr>
              <a:t>A subsidy benefits both buyers and sellers, increasing total surplus </a:t>
            </a:r>
            <a:r>
              <a:rPr lang="en-US" sz="1200" b="0" i="1" u="none" strike="noStrike" kern="1200" baseline="0" dirty="0">
                <a:solidFill>
                  <a:schemeClr val="tx1"/>
                </a:solidFill>
                <a:latin typeface="+mn-lt"/>
                <a:ea typeface="+mn-ea"/>
                <a:cs typeface="+mn-cs"/>
              </a:rPr>
              <a:t>within </a:t>
            </a:r>
            <a:r>
              <a:rPr lang="en-US" sz="1200" b="0" i="0" u="none" strike="noStrike" kern="1200" baseline="0" dirty="0">
                <a:solidFill>
                  <a:schemeClr val="tx1"/>
                </a:solidFill>
                <a:latin typeface="+mn-lt"/>
                <a:ea typeface="+mn-ea"/>
                <a:cs typeface="+mn-cs"/>
              </a:rPr>
              <a:t>the market. However, the subsidy imposes a cost on the government, and ultimately on taxpayers. The consumers who benefit from the subsidy may not be the same as those paying the taxes.</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12</a:t>
            </a:fld>
            <a:endParaRPr lang="en-US" dirty="0"/>
          </a:p>
        </p:txBody>
      </p:sp>
    </p:spTree>
    <p:extLst>
      <p:ext uri="{BB962C8B-B14F-4D97-AF65-F5344CB8AC3E}">
        <p14:creationId xmlns:p14="http://schemas.microsoft.com/office/powerpoint/2010/main" val="314246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13</a:t>
            </a:fld>
            <a:endParaRPr lang="en-US" dirty="0"/>
          </a:p>
        </p:txBody>
      </p:sp>
    </p:spTree>
    <p:extLst>
      <p:ext uri="{BB962C8B-B14F-4D97-AF65-F5344CB8AC3E}">
        <p14:creationId xmlns:p14="http://schemas.microsoft.com/office/powerpoint/2010/main" val="160290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14</a:t>
            </a:fld>
            <a:endParaRPr lang="en-US" dirty="0"/>
          </a:p>
        </p:txBody>
      </p:sp>
    </p:spTree>
    <p:extLst>
      <p:ext uri="{BB962C8B-B14F-4D97-AF65-F5344CB8AC3E}">
        <p14:creationId xmlns:p14="http://schemas.microsoft.com/office/powerpoint/2010/main" val="226035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1405D64F-E050-41C2-A305-2652CC1A0B50}" type="slidenum">
              <a:rPr lang="en-US" smtClean="0"/>
              <a:t>‹#›</a:t>
            </a:fld>
            <a:endParaRPr lang="en-US"/>
          </a:p>
        </p:txBody>
      </p:sp>
    </p:spTree>
    <p:extLst>
      <p:ext uri="{BB962C8B-B14F-4D97-AF65-F5344CB8AC3E}">
        <p14:creationId xmlns:p14="http://schemas.microsoft.com/office/powerpoint/2010/main" val="392561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1143000"/>
          </a:xfrm>
          <a:prstGeom prst="rect">
            <a:avLst/>
          </a:prstGeom>
        </p:spPr>
        <p:txBody>
          <a:bodyPr/>
          <a:lstStyle>
            <a:lvl1pPr>
              <a:defRPr b="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838200" y="1447802"/>
            <a:ext cx="7848600" cy="4525963"/>
          </a:xfrm>
          <a:prstGeom prst="rect">
            <a:avLst/>
          </a:prstGeom>
        </p:spPr>
        <p:txBody>
          <a:bodyPr/>
          <a:lstStyle>
            <a:lvl1pPr marL="342900" indent="-342900">
              <a:buFont typeface="+mj-lt"/>
              <a:buAutoNum type="alphaLcPeriod"/>
              <a:defRPr sz="1800" i="0"/>
            </a:lvl1pPr>
            <a:lvl2pPr marL="600075" indent="-257175">
              <a:buFont typeface="+mj-lt"/>
              <a:buAutoNum type="alphaLcPeriod"/>
              <a:defRPr sz="1500" i="0"/>
            </a:lvl2pPr>
            <a:lvl3pPr marL="942975" indent="-257175">
              <a:buFont typeface="+mj-lt"/>
              <a:buAutoNum type="alphaLcPeriod"/>
              <a:defRPr sz="1350" i="0"/>
            </a:lvl3pPr>
            <a:lvl4pPr marL="1285875" indent="-257175">
              <a:buFont typeface="+mj-lt"/>
              <a:buAutoNum type="alphaLcPeriod"/>
              <a:defRPr sz="1350" i="0"/>
            </a:lvl4pPr>
            <a:lvl5pPr marL="1628775" indent="-257175">
              <a:buFont typeface="+mj-lt"/>
              <a:buAutoNum type="alphaLcPeriod"/>
              <a:defRPr sz="135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900" smtClean="0">
                <a:solidFill>
                  <a:schemeClr val="tx1"/>
                </a:solidFill>
                <a:cs typeface="Arial" charset="0"/>
              </a:rPr>
              <a:pPr algn="r">
                <a:defRPr/>
              </a:pPr>
              <a:t>‹#›</a:t>
            </a:fld>
            <a:endParaRPr lang="en-US" sz="900" dirty="0">
              <a:solidFill>
                <a:schemeClr val="tx1"/>
              </a:solidFill>
              <a:cs typeface="Arial" charset="0"/>
            </a:endParaRPr>
          </a:p>
        </p:txBody>
      </p:sp>
    </p:spTree>
    <p:extLst>
      <p:ext uri="{BB962C8B-B14F-4D97-AF65-F5344CB8AC3E}">
        <p14:creationId xmlns:p14="http://schemas.microsoft.com/office/powerpoint/2010/main" val="335124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ext with figure">
    <p:spTree>
      <p:nvGrpSpPr>
        <p:cNvPr id="1" name=""/>
        <p:cNvGrpSpPr/>
        <p:nvPr/>
      </p:nvGrpSpPr>
      <p:grpSpPr>
        <a:xfrm>
          <a:off x="0" y="0"/>
          <a:ext cx="0" cy="0"/>
          <a:chOff x="0" y="0"/>
          <a:chExt cx="0" cy="0"/>
        </a:xfrm>
      </p:grpSpPr>
      <p:sp>
        <p:nvSpPr>
          <p:cNvPr id="10" name="Title 4"/>
          <p:cNvSpPr>
            <a:spLocks noGrp="1"/>
          </p:cNvSpPr>
          <p:nvPr>
            <p:ph type="title"/>
          </p:nvPr>
        </p:nvSpPr>
        <p:spPr>
          <a:xfrm>
            <a:off x="0" y="0"/>
            <a:ext cx="9144000" cy="640080"/>
          </a:xfrm>
          <a:prstGeom prst="rect">
            <a:avLst/>
          </a:prstGeom>
        </p:spPr>
        <p:txBody>
          <a:bodyPr/>
          <a:lstStyle>
            <a:lvl1pPr>
              <a:defRPr sz="18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3962400" cy="5638800"/>
          </a:xfrm>
          <a:prstGeom prst="rect">
            <a:avLst/>
          </a:prstGeom>
        </p:spPr>
        <p:txBody>
          <a:bodyPr/>
          <a:lstStyle>
            <a:lvl1pPr marL="0" indent="0">
              <a:spcBef>
                <a:spcPts val="338"/>
              </a:spcBef>
              <a:defRPr sz="1238" i="0" baseline="0"/>
            </a:lvl1pPr>
          </a:lstStyle>
          <a:p>
            <a:pPr lvl="0"/>
            <a:r>
              <a:rPr lang="en-US" dirty="0"/>
              <a:t>Text with figure content</a:t>
            </a:r>
          </a:p>
        </p:txBody>
      </p:sp>
      <p:sp>
        <p:nvSpPr>
          <p:cNvPr id="5"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900" smtClean="0">
                <a:solidFill>
                  <a:schemeClr val="tx1"/>
                </a:solidFill>
                <a:cs typeface="Arial" charset="0"/>
              </a:rPr>
              <a:pPr algn="r">
                <a:defRPr/>
              </a:pPr>
              <a:t>‹#›</a:t>
            </a:fld>
            <a:endParaRPr lang="en-US" sz="900" dirty="0">
              <a:solidFill>
                <a:schemeClr val="tx1"/>
              </a:solidFill>
              <a:cs typeface="Arial" charset="0"/>
            </a:endParaRPr>
          </a:p>
        </p:txBody>
      </p:sp>
    </p:spTree>
    <p:extLst>
      <p:ext uri="{BB962C8B-B14F-4D97-AF65-F5344CB8AC3E}">
        <p14:creationId xmlns:p14="http://schemas.microsoft.com/office/powerpoint/2010/main" val="1224247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ext with figure">
    <p:spTree>
      <p:nvGrpSpPr>
        <p:cNvPr id="1" name=""/>
        <p:cNvGrpSpPr/>
        <p:nvPr/>
      </p:nvGrpSpPr>
      <p:grpSpPr>
        <a:xfrm>
          <a:off x="0" y="0"/>
          <a:ext cx="0" cy="0"/>
          <a:chOff x="0" y="0"/>
          <a:chExt cx="0" cy="0"/>
        </a:xfrm>
      </p:grpSpPr>
      <p:sp>
        <p:nvSpPr>
          <p:cNvPr id="10" name="Title 4"/>
          <p:cNvSpPr>
            <a:spLocks noGrp="1"/>
          </p:cNvSpPr>
          <p:nvPr>
            <p:ph type="title"/>
          </p:nvPr>
        </p:nvSpPr>
        <p:spPr>
          <a:xfrm>
            <a:off x="0" y="0"/>
            <a:ext cx="9144000" cy="640080"/>
          </a:xfrm>
          <a:prstGeom prst="rect">
            <a:avLst/>
          </a:prstGeom>
        </p:spPr>
        <p:txBody>
          <a:bodyPr/>
          <a:lstStyle>
            <a:lvl1pPr>
              <a:defRPr sz="18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3962400" cy="5638800"/>
          </a:xfrm>
          <a:prstGeom prst="rect">
            <a:avLst/>
          </a:prstGeom>
        </p:spPr>
        <p:txBody>
          <a:bodyPr/>
          <a:lstStyle>
            <a:lvl1pPr marL="0" indent="0">
              <a:spcBef>
                <a:spcPts val="338"/>
              </a:spcBef>
              <a:defRPr sz="1238" i="0" baseline="0"/>
            </a:lvl1pPr>
          </a:lstStyle>
          <a:p>
            <a:pPr lvl="0"/>
            <a:r>
              <a:rPr lang="en-US" dirty="0"/>
              <a:t>Text with figure content</a:t>
            </a:r>
          </a:p>
        </p:txBody>
      </p:sp>
      <p:sp>
        <p:nvSpPr>
          <p:cNvPr id="5"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900" smtClean="0">
                <a:solidFill>
                  <a:schemeClr val="tx1"/>
                </a:solidFill>
                <a:cs typeface="Arial" charset="0"/>
              </a:rPr>
              <a:pPr algn="r">
                <a:defRPr/>
              </a:pPr>
              <a:t>‹#›</a:t>
            </a:fld>
            <a:endParaRPr lang="en-US" sz="900" dirty="0">
              <a:solidFill>
                <a:schemeClr val="tx1"/>
              </a:solidFill>
              <a:cs typeface="Arial" charset="0"/>
            </a:endParaRPr>
          </a:p>
        </p:txBody>
      </p:sp>
    </p:spTree>
    <p:extLst>
      <p:ext uri="{BB962C8B-B14F-4D97-AF65-F5344CB8AC3E}">
        <p14:creationId xmlns:p14="http://schemas.microsoft.com/office/powerpoint/2010/main" val="1922431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ext with figure">
    <p:spTree>
      <p:nvGrpSpPr>
        <p:cNvPr id="1" name=""/>
        <p:cNvGrpSpPr/>
        <p:nvPr/>
      </p:nvGrpSpPr>
      <p:grpSpPr>
        <a:xfrm>
          <a:off x="0" y="0"/>
          <a:ext cx="0" cy="0"/>
          <a:chOff x="0" y="0"/>
          <a:chExt cx="0" cy="0"/>
        </a:xfrm>
      </p:grpSpPr>
      <p:sp>
        <p:nvSpPr>
          <p:cNvPr id="10" name="Title 4"/>
          <p:cNvSpPr>
            <a:spLocks noGrp="1"/>
          </p:cNvSpPr>
          <p:nvPr>
            <p:ph type="title"/>
          </p:nvPr>
        </p:nvSpPr>
        <p:spPr>
          <a:xfrm>
            <a:off x="0" y="0"/>
            <a:ext cx="9144000" cy="640080"/>
          </a:xfrm>
          <a:prstGeom prst="rect">
            <a:avLst/>
          </a:prstGeom>
        </p:spPr>
        <p:txBody>
          <a:bodyPr>
            <a:normAutofit/>
          </a:bodyPr>
          <a:lstStyle>
            <a:lvl1pPr>
              <a:defRPr sz="2700" b="0">
                <a:solidFill>
                  <a:schemeClr val="tx2"/>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3962400" cy="5638800"/>
          </a:xfrm>
          <a:prstGeom prst="rect">
            <a:avLst/>
          </a:prstGeom>
        </p:spPr>
        <p:txBody>
          <a:bodyPr>
            <a:normAutofit/>
          </a:bodyPr>
          <a:lstStyle>
            <a:lvl1pPr marL="0" indent="0">
              <a:spcBef>
                <a:spcPts val="338"/>
              </a:spcBef>
              <a:buNone/>
              <a:defRPr sz="1800" i="0" baseline="0"/>
            </a:lvl1pPr>
          </a:lstStyle>
          <a:p>
            <a:pPr lvl="0"/>
            <a:r>
              <a:rPr lang="en-US" dirty="0"/>
              <a:t>Text with figure content</a:t>
            </a:r>
          </a:p>
        </p:txBody>
      </p:sp>
      <p:sp>
        <p:nvSpPr>
          <p:cNvPr id="7" name="Slide Number Placeholder 6"/>
          <p:cNvSpPr>
            <a:spLocks noGrp="1"/>
          </p:cNvSpPr>
          <p:nvPr>
            <p:ph type="sldNum" sz="quarter" idx="14"/>
          </p:nvPr>
        </p:nvSpPr>
        <p:spPr/>
        <p:txBody>
          <a:bodyPr/>
          <a:lstStyle>
            <a:lvl1pPr>
              <a:defRPr>
                <a:solidFill>
                  <a:schemeClr val="tx1"/>
                </a:solidFill>
              </a:defRPr>
            </a:lvl1pPr>
          </a:lstStyle>
          <a:p>
            <a:endParaRPr lang="en-US" dirty="0"/>
          </a:p>
        </p:txBody>
      </p:sp>
    </p:spTree>
    <p:extLst>
      <p:ext uri="{BB962C8B-B14F-4D97-AF65-F5344CB8AC3E}">
        <p14:creationId xmlns:p14="http://schemas.microsoft.com/office/powerpoint/2010/main" val="325095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60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792162"/>
          </a:xfrm>
        </p:spPr>
        <p:txBody>
          <a:bodyPr/>
          <a:lstStyle>
            <a:lvl1pPr algn="l">
              <a:defRPr sz="4000" b="0" baseline="0">
                <a:solidFill>
                  <a:srgbClr val="002060"/>
                </a:solidFill>
                <a:latin typeface="+mn-lt"/>
              </a:defRPr>
            </a:lvl1pPr>
          </a:lstStyle>
          <a:p>
            <a:r>
              <a:rPr lang="en-US" dirty="0"/>
              <a:t>Slide title</a:t>
            </a:r>
          </a:p>
        </p:txBody>
      </p:sp>
      <p:sp>
        <p:nvSpPr>
          <p:cNvPr id="3" name="Content Placeholder 2"/>
          <p:cNvSpPr>
            <a:spLocks noGrp="1"/>
          </p:cNvSpPr>
          <p:nvPr>
            <p:ph idx="1"/>
          </p:nvPr>
        </p:nvSpPr>
        <p:spPr>
          <a:xfrm>
            <a:off x="457200" y="1219199"/>
            <a:ext cx="8229600" cy="5102352"/>
          </a:xfrm>
        </p:spPr>
        <p:txBody>
          <a:bodyPr/>
          <a:lstStyle>
            <a:lvl1pPr>
              <a:defRPr>
                <a:latin typeface="Calibri Light" pitchFamily="34" charset="0"/>
              </a:defRPr>
            </a:lvl1pPr>
            <a:lvl2pPr>
              <a:defRPr>
                <a:latin typeface="Calibri Light" pitchFamily="34" charset="0"/>
              </a:defRPr>
            </a:lvl2pPr>
            <a:lvl3pPr>
              <a:defRPr>
                <a:latin typeface="Calibri Light" pitchFamily="34" charset="0"/>
              </a:defRPr>
            </a:lvl3pPr>
            <a:lvl4pPr>
              <a:defRPr>
                <a:latin typeface="Calibri Light" pitchFamily="34" charset="0"/>
              </a:defRPr>
            </a:lvl4pPr>
            <a:lvl5pPr>
              <a:defRPr>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783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0" name="Title 9"/>
          <p:cNvSpPr>
            <a:spLocks noGrp="1"/>
          </p:cNvSpPr>
          <p:nvPr>
            <p:ph type="title"/>
          </p:nvPr>
        </p:nvSpPr>
        <p:spPr>
          <a:xfrm>
            <a:off x="457200" y="274638"/>
            <a:ext cx="8229600" cy="792162"/>
          </a:xfrm>
          <a:prstGeom prst="rect">
            <a:avLst/>
          </a:prstGeom>
        </p:spPr>
        <p:txBody>
          <a:bodyPr/>
          <a:lstStyle>
            <a:lvl1pPr algn="l">
              <a:defRPr sz="4000">
                <a:solidFill>
                  <a:srgbClr val="002060"/>
                </a:solidFill>
                <a:latin typeface="+mn-lt"/>
              </a:defRPr>
            </a:lvl1pPr>
          </a:lstStyle>
          <a:p>
            <a:r>
              <a:rPr lang="en-US" dirty="0"/>
              <a:t>Click to edit Master title style</a:t>
            </a:r>
          </a:p>
        </p:txBody>
      </p:sp>
    </p:spTree>
    <p:extLst>
      <p:ext uri="{BB962C8B-B14F-4D97-AF65-F5344CB8AC3E}">
        <p14:creationId xmlns:p14="http://schemas.microsoft.com/office/powerpoint/2010/main" val="112226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EFF49E-F22C-408E-A31C-7E76E3D0F7E1}"/>
              </a:ext>
            </a:extLst>
          </p:cNvPr>
          <p:cNvSpPr>
            <a:spLocks noGrp="1"/>
          </p:cNvSpPr>
          <p:nvPr>
            <p:ph type="sldNum" sz="quarter" idx="10"/>
          </p:nvPr>
        </p:nvSpPr>
        <p:spPr/>
        <p:txBody>
          <a:bodyPr/>
          <a:lstStyle/>
          <a:p>
            <a:fld id="{1405D64F-E050-41C2-A305-2652CC1A0B50}" type="slidenum">
              <a:rPr lang="en-US" smtClean="0"/>
              <a:t>‹#›</a:t>
            </a:fld>
            <a:endParaRPr lang="en-US"/>
          </a:p>
        </p:txBody>
      </p:sp>
    </p:spTree>
    <p:extLst>
      <p:ext uri="{BB962C8B-B14F-4D97-AF65-F5344CB8AC3E}">
        <p14:creationId xmlns:p14="http://schemas.microsoft.com/office/powerpoint/2010/main" val="12250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smtClean="0"/>
              <a:t>TITLE HERE</a:t>
            </a:r>
            <a:br>
              <a:rPr lang="en-US" dirty="0" smtClean="0"/>
            </a:br>
            <a:r>
              <a:rPr lang="en-US" dirty="0" smtClean="0"/>
              <a:t>ENCODE NORMAL</a:t>
            </a:r>
            <a:br>
              <a:rPr lang="en-US" dirty="0" smtClean="0"/>
            </a:br>
            <a:r>
              <a:rPr lang="en-US" dirty="0" smtClean="0"/>
              <a:t>BLACK, 50 PT. </a:t>
            </a:r>
            <a:endParaRPr lang="en-US" dirty="0"/>
          </a:p>
        </p:txBody>
      </p:sp>
    </p:spTree>
    <p:extLst>
      <p:ext uri="{BB962C8B-B14F-4D97-AF65-F5344CB8AC3E}">
        <p14:creationId xmlns:p14="http://schemas.microsoft.com/office/powerpoint/2010/main" val="255830590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extLst>
      <p:ext uri="{BB962C8B-B14F-4D97-AF65-F5344CB8AC3E}">
        <p14:creationId xmlns:p14="http://schemas.microsoft.com/office/powerpoint/2010/main" val="301704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900" smtClean="0">
                <a:solidFill>
                  <a:schemeClr val="tx1"/>
                </a:solidFill>
                <a:cs typeface="Arial" charset="0"/>
              </a:rPr>
              <a:pPr algn="r">
                <a:defRPr/>
              </a:pPr>
              <a:t>‹#›</a:t>
            </a:fld>
            <a:endParaRPr lang="en-US" sz="900" dirty="0">
              <a:solidFill>
                <a:schemeClr val="tx1"/>
              </a:solidFill>
              <a:cs typeface="Arial" charset="0"/>
            </a:endParaRPr>
          </a:p>
        </p:txBody>
      </p:sp>
      <p:sp>
        <p:nvSpPr>
          <p:cNvPr id="8" name="Title 4"/>
          <p:cNvSpPr>
            <a:spLocks noGrp="1"/>
          </p:cNvSpPr>
          <p:nvPr>
            <p:ph type="title"/>
          </p:nvPr>
        </p:nvSpPr>
        <p:spPr>
          <a:xfrm>
            <a:off x="0" y="0"/>
            <a:ext cx="9144000" cy="640080"/>
          </a:xfrm>
          <a:prstGeom prst="rect">
            <a:avLst/>
          </a:prstGeom>
        </p:spPr>
        <p:txBody>
          <a:bodyPr/>
          <a:lstStyle>
            <a:lvl1pPr>
              <a:defRPr sz="24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8839200" cy="5638800"/>
          </a:xfrm>
          <a:prstGeom prst="rect">
            <a:avLst/>
          </a:prstGeom>
        </p:spPr>
        <p:txBody>
          <a:bodyPr/>
          <a:lstStyle>
            <a:lvl1pPr marL="0" indent="0">
              <a:spcBef>
                <a:spcPts val="450"/>
              </a:spcBef>
              <a:defRPr sz="1650" i="0" baseline="0"/>
            </a:lvl1pPr>
          </a:lstStyle>
          <a:p>
            <a:pPr lvl="0"/>
            <a:r>
              <a:rPr lang="en-US" dirty="0"/>
              <a:t>Text-only content</a:t>
            </a:r>
          </a:p>
        </p:txBody>
      </p:sp>
    </p:spTree>
    <p:extLst>
      <p:ext uri="{BB962C8B-B14F-4D97-AF65-F5344CB8AC3E}">
        <p14:creationId xmlns:p14="http://schemas.microsoft.com/office/powerpoint/2010/main" val="429458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figure">
    <p:spTree>
      <p:nvGrpSpPr>
        <p:cNvPr id="1" name=""/>
        <p:cNvGrpSpPr/>
        <p:nvPr/>
      </p:nvGrpSpPr>
      <p:grpSpPr>
        <a:xfrm>
          <a:off x="0" y="0"/>
          <a:ext cx="0" cy="0"/>
          <a:chOff x="0" y="0"/>
          <a:chExt cx="0" cy="0"/>
        </a:xfrm>
      </p:grpSpPr>
      <p:sp>
        <p:nvSpPr>
          <p:cNvPr id="10" name="Title 4"/>
          <p:cNvSpPr>
            <a:spLocks noGrp="1"/>
          </p:cNvSpPr>
          <p:nvPr>
            <p:ph type="title"/>
          </p:nvPr>
        </p:nvSpPr>
        <p:spPr>
          <a:xfrm>
            <a:off x="0" y="0"/>
            <a:ext cx="9144000" cy="640080"/>
          </a:xfrm>
          <a:prstGeom prst="rect">
            <a:avLst/>
          </a:prstGeom>
        </p:spPr>
        <p:txBody>
          <a:bodyPr/>
          <a:lstStyle>
            <a:lvl1pPr>
              <a:defRPr sz="24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152400" y="838200"/>
            <a:ext cx="3962400" cy="5638800"/>
          </a:xfrm>
          <a:prstGeom prst="rect">
            <a:avLst/>
          </a:prstGeom>
        </p:spPr>
        <p:txBody>
          <a:bodyPr/>
          <a:lstStyle>
            <a:lvl1pPr marL="0" indent="0">
              <a:spcBef>
                <a:spcPts val="450"/>
              </a:spcBef>
              <a:defRPr sz="165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5867401" y="5562602"/>
            <a:ext cx="2290763" cy="449263"/>
          </a:xfrm>
          <a:prstGeom prst="rect">
            <a:avLst/>
          </a:prstGeom>
        </p:spPr>
        <p:txBody>
          <a:bodyPr/>
          <a:lstStyle>
            <a:lvl1pPr marL="0" indent="0">
              <a:spcBef>
                <a:spcPts val="450"/>
              </a:spcBef>
              <a:defRPr sz="1200" i="0"/>
            </a:lvl1pPr>
          </a:lstStyle>
          <a:p>
            <a:pPr lvl="0"/>
            <a:r>
              <a:rPr lang="en-US" dirty="0"/>
              <a:t>Caption</a:t>
            </a:r>
          </a:p>
        </p:txBody>
      </p:sp>
      <p:sp>
        <p:nvSpPr>
          <p:cNvPr id="6"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900" smtClean="0">
                <a:solidFill>
                  <a:schemeClr val="tx1"/>
                </a:solidFill>
                <a:cs typeface="Arial" charset="0"/>
              </a:rPr>
              <a:pPr algn="r">
                <a:defRPr/>
              </a:pPr>
              <a:t>‹#›</a:t>
            </a:fld>
            <a:endParaRPr lang="en-US" sz="900" dirty="0">
              <a:solidFill>
                <a:schemeClr val="tx1"/>
              </a:solidFill>
              <a:cs typeface="Arial" charset="0"/>
            </a:endParaRPr>
          </a:p>
        </p:txBody>
      </p:sp>
    </p:spTree>
    <p:extLst>
      <p:ext uri="{BB962C8B-B14F-4D97-AF65-F5344CB8AC3E}">
        <p14:creationId xmlns:p14="http://schemas.microsoft.com/office/powerpoint/2010/main" val="125074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TC">
    <p:spTree>
      <p:nvGrpSpPr>
        <p:cNvPr id="1" name=""/>
        <p:cNvGrpSpPr/>
        <p:nvPr/>
      </p:nvGrpSpPr>
      <p:grpSpPr>
        <a:xfrm>
          <a:off x="0" y="0"/>
          <a:ext cx="0" cy="0"/>
          <a:chOff x="0" y="0"/>
          <a:chExt cx="0" cy="0"/>
        </a:xfrm>
      </p:grpSpPr>
      <p:sp>
        <p:nvSpPr>
          <p:cNvPr id="16" name="Title 4"/>
          <p:cNvSpPr>
            <a:spLocks noGrp="1"/>
          </p:cNvSpPr>
          <p:nvPr>
            <p:ph type="title"/>
          </p:nvPr>
        </p:nvSpPr>
        <p:spPr>
          <a:xfrm>
            <a:off x="152401" y="0"/>
            <a:ext cx="8991600" cy="640080"/>
          </a:xfrm>
          <a:prstGeom prst="rect">
            <a:avLst/>
          </a:prstGeom>
        </p:spPr>
        <p:txBody>
          <a:bodyPr/>
          <a:lstStyle>
            <a:lvl1pPr>
              <a:defRPr sz="2400" b="0">
                <a:solidFill>
                  <a:schemeClr val="accent2">
                    <a:lumMod val="75000"/>
                  </a:schemeClr>
                </a:solidFill>
                <a:latin typeface="+mn-lt"/>
              </a:defRPr>
            </a:lvl1pPr>
          </a:lstStyle>
          <a:p>
            <a:r>
              <a:rPr lang="en-US" dirty="0"/>
              <a:t>Click to edit Master title style</a:t>
            </a:r>
          </a:p>
        </p:txBody>
      </p:sp>
      <p:sp>
        <p:nvSpPr>
          <p:cNvPr id="15" name="Text Placeholder 8"/>
          <p:cNvSpPr>
            <a:spLocks noGrp="1"/>
          </p:cNvSpPr>
          <p:nvPr>
            <p:ph type="body" sz="quarter" idx="11" hasCustomPrompt="1"/>
          </p:nvPr>
        </p:nvSpPr>
        <p:spPr>
          <a:xfrm>
            <a:off x="152400" y="838200"/>
            <a:ext cx="8839200" cy="5638800"/>
          </a:xfrm>
          <a:prstGeom prst="rect">
            <a:avLst/>
          </a:prstGeom>
        </p:spPr>
        <p:txBody>
          <a:bodyPr/>
          <a:lstStyle>
            <a:lvl1pPr marL="0" indent="0">
              <a:spcBef>
                <a:spcPts val="450"/>
              </a:spcBef>
              <a:defRPr sz="1650" i="0" baseline="0"/>
            </a:lvl1pPr>
          </a:lstStyle>
          <a:p>
            <a:pPr lvl="0"/>
            <a:r>
              <a:rPr lang="en-US" dirty="0"/>
              <a:t>MTC content</a:t>
            </a:r>
          </a:p>
        </p:txBody>
      </p:sp>
      <p:sp>
        <p:nvSpPr>
          <p:cNvPr id="5" name="Rectangle 4"/>
          <p:cNvSpPr>
            <a:spLocks noChangeArrowheads="1"/>
          </p:cNvSpPr>
          <p:nvPr userDrawn="1"/>
        </p:nvSpPr>
        <p:spPr bwMode="auto">
          <a:xfrm>
            <a:off x="8386763" y="6630988"/>
            <a:ext cx="762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900" smtClean="0">
                <a:solidFill>
                  <a:schemeClr val="tx1"/>
                </a:solidFill>
                <a:cs typeface="Arial" charset="0"/>
              </a:rPr>
              <a:pPr algn="r">
                <a:defRPr/>
              </a:pPr>
              <a:t>‹#›</a:t>
            </a:fld>
            <a:endParaRPr lang="en-US" sz="900" dirty="0">
              <a:solidFill>
                <a:schemeClr val="tx1"/>
              </a:solidFill>
              <a:cs typeface="Arial" charset="0"/>
            </a:endParaRPr>
          </a:p>
        </p:txBody>
      </p:sp>
    </p:spTree>
    <p:extLst>
      <p:ext uri="{BB962C8B-B14F-4D97-AF65-F5344CB8AC3E}">
        <p14:creationId xmlns:p14="http://schemas.microsoft.com/office/powerpoint/2010/main" val="2724852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5D64F-E050-41C2-A305-2652CC1A0B50}" type="slidenum">
              <a:rPr lang="en-US" smtClean="0"/>
              <a:t>‹#›</a:t>
            </a:fld>
            <a:endParaRPr lang="en-US"/>
          </a:p>
        </p:txBody>
      </p:sp>
    </p:spTree>
    <p:extLst>
      <p:ext uri="{BB962C8B-B14F-4D97-AF65-F5344CB8AC3E}">
        <p14:creationId xmlns:p14="http://schemas.microsoft.com/office/powerpoint/2010/main" val="2580529567"/>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75" r:id="rId3"/>
    <p:sldLayoutId id="2147483690" r:id="rId4"/>
    <p:sldLayoutId id="2147483691" r:id="rId5"/>
    <p:sldLayoutId id="2147483692"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3877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9" r:id="rId8"/>
  </p:sldLayoutIdLst>
  <p:hf hdr="0" ftr="0" dt="0"/>
  <p:txStyles>
    <p:titleStyle>
      <a:lvl1pPr algn="l" rtl="0" eaLnBrk="0" fontAlgn="base" hangingPunct="0">
        <a:spcBef>
          <a:spcPct val="0"/>
        </a:spcBef>
        <a:spcAft>
          <a:spcPct val="0"/>
        </a:spcAft>
        <a:defRPr sz="1800" b="1">
          <a:solidFill>
            <a:srgbClr val="194F8B"/>
          </a:solidFill>
          <a:latin typeface="+mj-lt"/>
          <a:ea typeface="+mj-ea"/>
          <a:cs typeface="+mj-cs"/>
        </a:defRPr>
      </a:lvl1pPr>
      <a:lvl2pPr algn="l" rtl="0" eaLnBrk="0" fontAlgn="base" hangingPunct="0">
        <a:spcBef>
          <a:spcPct val="0"/>
        </a:spcBef>
        <a:spcAft>
          <a:spcPct val="0"/>
        </a:spcAft>
        <a:defRPr sz="1800" b="1">
          <a:solidFill>
            <a:srgbClr val="194F8B"/>
          </a:solidFill>
          <a:latin typeface="Arial" charset="0"/>
        </a:defRPr>
      </a:lvl2pPr>
      <a:lvl3pPr algn="l" rtl="0" eaLnBrk="0" fontAlgn="base" hangingPunct="0">
        <a:spcBef>
          <a:spcPct val="0"/>
        </a:spcBef>
        <a:spcAft>
          <a:spcPct val="0"/>
        </a:spcAft>
        <a:defRPr sz="1800" b="1">
          <a:solidFill>
            <a:srgbClr val="194F8B"/>
          </a:solidFill>
          <a:latin typeface="Arial" charset="0"/>
        </a:defRPr>
      </a:lvl3pPr>
      <a:lvl4pPr algn="l" rtl="0" eaLnBrk="0" fontAlgn="base" hangingPunct="0">
        <a:spcBef>
          <a:spcPct val="0"/>
        </a:spcBef>
        <a:spcAft>
          <a:spcPct val="0"/>
        </a:spcAft>
        <a:defRPr sz="1800" b="1">
          <a:solidFill>
            <a:srgbClr val="194F8B"/>
          </a:solidFill>
          <a:latin typeface="Arial" charset="0"/>
        </a:defRPr>
      </a:lvl4pPr>
      <a:lvl5pPr algn="l" rtl="0" eaLnBrk="0" fontAlgn="base" hangingPunct="0">
        <a:spcBef>
          <a:spcPct val="0"/>
        </a:spcBef>
        <a:spcAft>
          <a:spcPct val="0"/>
        </a:spcAft>
        <a:defRPr sz="1800" b="1">
          <a:solidFill>
            <a:srgbClr val="194F8B"/>
          </a:solidFill>
          <a:latin typeface="Arial" charset="0"/>
        </a:defRPr>
      </a:lvl5pPr>
      <a:lvl6pPr marL="342900" algn="l" rtl="0" fontAlgn="base">
        <a:spcBef>
          <a:spcPct val="0"/>
        </a:spcBef>
        <a:spcAft>
          <a:spcPct val="0"/>
        </a:spcAft>
        <a:defRPr sz="1800" b="1">
          <a:solidFill>
            <a:srgbClr val="194F8B"/>
          </a:solidFill>
          <a:latin typeface="Arial" charset="0"/>
        </a:defRPr>
      </a:lvl6pPr>
      <a:lvl7pPr marL="685800" algn="l" rtl="0" fontAlgn="base">
        <a:spcBef>
          <a:spcPct val="0"/>
        </a:spcBef>
        <a:spcAft>
          <a:spcPct val="0"/>
        </a:spcAft>
        <a:defRPr sz="1800" b="1">
          <a:solidFill>
            <a:srgbClr val="194F8B"/>
          </a:solidFill>
          <a:latin typeface="Arial" charset="0"/>
        </a:defRPr>
      </a:lvl7pPr>
      <a:lvl8pPr marL="1028700" algn="l" rtl="0" fontAlgn="base">
        <a:spcBef>
          <a:spcPct val="0"/>
        </a:spcBef>
        <a:spcAft>
          <a:spcPct val="0"/>
        </a:spcAft>
        <a:defRPr sz="1800" b="1">
          <a:solidFill>
            <a:srgbClr val="194F8B"/>
          </a:solidFill>
          <a:latin typeface="Arial" charset="0"/>
        </a:defRPr>
      </a:lvl8pPr>
      <a:lvl9pPr marL="1371600" algn="l" rtl="0" fontAlgn="base">
        <a:spcBef>
          <a:spcPct val="0"/>
        </a:spcBef>
        <a:spcAft>
          <a:spcPct val="0"/>
        </a:spcAft>
        <a:defRPr sz="1800" b="1">
          <a:solidFill>
            <a:srgbClr val="194F8B"/>
          </a:solidFill>
          <a:latin typeface="Arial" charset="0"/>
        </a:defRPr>
      </a:lvl9pPr>
    </p:titleStyle>
    <p:bodyStyle>
      <a:lvl1pPr marL="257175" indent="-257175" algn="l" rtl="0" eaLnBrk="0" fontAlgn="base" hangingPunct="0">
        <a:spcBef>
          <a:spcPct val="20000"/>
        </a:spcBef>
        <a:spcAft>
          <a:spcPct val="0"/>
        </a:spcAft>
        <a:defRPr sz="1500" i="1">
          <a:solidFill>
            <a:schemeClr val="tx1"/>
          </a:solidFill>
          <a:latin typeface="+mn-lt"/>
          <a:ea typeface="+mn-ea"/>
          <a:cs typeface="+mn-cs"/>
        </a:defRPr>
      </a:lvl1pPr>
      <a:lvl2pPr marL="557213" indent="-214313" algn="l" rtl="0" eaLnBrk="0" fontAlgn="base" hangingPunct="0">
        <a:spcBef>
          <a:spcPct val="20000"/>
        </a:spcBef>
        <a:spcAft>
          <a:spcPct val="0"/>
        </a:spcAft>
        <a:defRPr i="1">
          <a:solidFill>
            <a:schemeClr val="tx1"/>
          </a:solidFill>
          <a:latin typeface="+mn-lt"/>
        </a:defRPr>
      </a:lvl2pPr>
      <a:lvl3pPr marL="857250" indent="-171450" algn="l" rtl="0" eaLnBrk="0" fontAlgn="base" hangingPunct="0">
        <a:spcBef>
          <a:spcPct val="20000"/>
        </a:spcBef>
        <a:spcAft>
          <a:spcPct val="0"/>
        </a:spcAft>
        <a:defRPr sz="1200" i="1">
          <a:solidFill>
            <a:schemeClr val="tx1"/>
          </a:solidFill>
          <a:latin typeface="+mn-lt"/>
        </a:defRPr>
      </a:lvl3pPr>
      <a:lvl4pPr marL="1200150" indent="-171450" algn="l" rtl="0" eaLnBrk="0" fontAlgn="base" hangingPunct="0">
        <a:spcBef>
          <a:spcPct val="20000"/>
        </a:spcBef>
        <a:spcAft>
          <a:spcPct val="0"/>
        </a:spcAft>
        <a:defRPr sz="1200">
          <a:solidFill>
            <a:schemeClr val="tx1"/>
          </a:solidFill>
          <a:latin typeface="+mn-lt"/>
        </a:defRPr>
      </a:lvl4pPr>
      <a:lvl5pPr marL="1543050" indent="-171450" algn="l" rtl="0" eaLnBrk="0" fontAlgn="base" hangingPunct="0">
        <a:spcBef>
          <a:spcPct val="20000"/>
        </a:spcBef>
        <a:spcAft>
          <a:spcPct val="0"/>
        </a:spcAft>
        <a:defRPr sz="1200">
          <a:solidFill>
            <a:schemeClr val="tx1"/>
          </a:solidFill>
          <a:latin typeface="+mn-lt"/>
        </a:defRPr>
      </a:lvl5pPr>
      <a:lvl6pPr marL="1885950" indent="-171450" algn="l" rtl="0" fontAlgn="base">
        <a:spcBef>
          <a:spcPct val="20000"/>
        </a:spcBef>
        <a:spcAft>
          <a:spcPct val="0"/>
        </a:spcAft>
        <a:defRPr sz="1200">
          <a:solidFill>
            <a:schemeClr val="tx1"/>
          </a:solidFill>
          <a:latin typeface="+mn-lt"/>
        </a:defRPr>
      </a:lvl6pPr>
      <a:lvl7pPr marL="2228850" indent="-171450" algn="l" rtl="0" fontAlgn="base">
        <a:spcBef>
          <a:spcPct val="20000"/>
        </a:spcBef>
        <a:spcAft>
          <a:spcPct val="0"/>
        </a:spcAft>
        <a:defRPr sz="1200">
          <a:solidFill>
            <a:schemeClr val="tx1"/>
          </a:solidFill>
          <a:latin typeface="+mn-lt"/>
        </a:defRPr>
      </a:lvl7pPr>
      <a:lvl8pPr marL="2571750" indent="-171450" algn="l" rtl="0" fontAlgn="base">
        <a:spcBef>
          <a:spcPct val="20000"/>
        </a:spcBef>
        <a:spcAft>
          <a:spcPct val="0"/>
        </a:spcAft>
        <a:defRPr sz="1200">
          <a:solidFill>
            <a:schemeClr val="tx1"/>
          </a:solidFill>
          <a:latin typeface="+mn-lt"/>
        </a:defRPr>
      </a:lvl8pPr>
      <a:lvl9pPr marL="2914650" indent="-171450" algn="l" rtl="0" fontAlgn="base">
        <a:spcBef>
          <a:spcPct val="20000"/>
        </a:spcBef>
        <a:spcAft>
          <a:spcPct val="0"/>
        </a:spcAft>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1756" y="1179824"/>
            <a:ext cx="7710243" cy="2641756"/>
          </a:xfrm>
        </p:spPr>
        <p:txBody>
          <a:bodyPr/>
          <a:lstStyle/>
          <a:p>
            <a:r>
              <a:rPr lang="en-US" dirty="0" smtClean="0"/>
              <a:t>Econ 200</a:t>
            </a:r>
            <a:br>
              <a:rPr lang="en-US" dirty="0" smtClean="0"/>
            </a:br>
            <a:r>
              <a:rPr lang="en-US" dirty="0" smtClean="0"/>
              <a:t>Lecture </a:t>
            </a:r>
            <a:r>
              <a:rPr lang="en-US" dirty="0" smtClean="0"/>
              <a:t>7</a:t>
            </a:r>
            <a:endParaRPr lang="en-US" dirty="0"/>
          </a:p>
        </p:txBody>
      </p:sp>
    </p:spTree>
    <p:extLst>
      <p:ext uri="{BB962C8B-B14F-4D97-AF65-F5344CB8AC3E}">
        <p14:creationId xmlns:p14="http://schemas.microsoft.com/office/powerpoint/2010/main" val="1356494014"/>
      </p:ext>
    </p:extLst>
  </p:cSld>
  <p:clrMapOvr>
    <a:masterClrMapping/>
  </p:clrMapOvr>
  <mc:AlternateContent xmlns:mc="http://schemas.openxmlformats.org/markup-compatibility/2006" xmlns:p14="http://schemas.microsoft.com/office/powerpoint/2010/main">
    <mc:Choice Requires="p14">
      <p:transition spd="slow" p14:dur="2000" advTm="31944"/>
    </mc:Choice>
    <mc:Fallback xmlns="">
      <p:transition spd="slow" advTm="3194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E30E8DC7-116B-4C9C-B3FE-E91F12CE2661}"/>
              </a:ext>
            </a:extLst>
          </p:cNvPr>
          <p:cNvSpPr/>
          <p:nvPr/>
        </p:nvSpPr>
        <p:spPr>
          <a:xfrm>
            <a:off x="1592223" y="1902725"/>
            <a:ext cx="1334866" cy="979428"/>
          </a:xfrm>
          <a:custGeom>
            <a:avLst/>
            <a:gdLst>
              <a:gd name="connsiteX0" fmla="*/ 0 w 1341485"/>
              <a:gd name="connsiteY0" fmla="*/ 0 h 952728"/>
              <a:gd name="connsiteX1" fmla="*/ 1341485 w 1341485"/>
              <a:gd name="connsiteY1" fmla="*/ 952728 h 952728"/>
              <a:gd name="connsiteX2" fmla="*/ 5476 w 1341485"/>
              <a:gd name="connsiteY2" fmla="*/ 952728 h 952728"/>
              <a:gd name="connsiteX3" fmla="*/ 0 w 1341485"/>
              <a:gd name="connsiteY3" fmla="*/ 0 h 952728"/>
            </a:gdLst>
            <a:ahLst/>
            <a:cxnLst>
              <a:cxn ang="0">
                <a:pos x="connsiteX0" y="connsiteY0"/>
              </a:cxn>
              <a:cxn ang="0">
                <a:pos x="connsiteX1" y="connsiteY1"/>
              </a:cxn>
              <a:cxn ang="0">
                <a:pos x="connsiteX2" y="connsiteY2"/>
              </a:cxn>
              <a:cxn ang="0">
                <a:pos x="connsiteX3" y="connsiteY3"/>
              </a:cxn>
            </a:cxnLst>
            <a:rect l="l" t="t" r="r" b="b"/>
            <a:pathLst>
              <a:path w="1341485" h="952728">
                <a:moveTo>
                  <a:pt x="0" y="0"/>
                </a:moveTo>
                <a:lnTo>
                  <a:pt x="1341485" y="952728"/>
                </a:lnTo>
                <a:lnTo>
                  <a:pt x="5476" y="952728"/>
                </a:lnTo>
                <a:cubicBezTo>
                  <a:pt x="3651" y="635152"/>
                  <a:pt x="1825" y="317576"/>
                  <a:pt x="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70FF8C7-F42E-4AE0-8552-A73ECF13910A}"/>
              </a:ext>
            </a:extLst>
          </p:cNvPr>
          <p:cNvSpPr/>
          <p:nvPr/>
        </p:nvSpPr>
        <p:spPr>
          <a:xfrm>
            <a:off x="1587880" y="2901988"/>
            <a:ext cx="2080671" cy="514692"/>
          </a:xfrm>
          <a:custGeom>
            <a:avLst/>
            <a:gdLst>
              <a:gd name="connsiteX0" fmla="*/ 0 w 2080671"/>
              <a:gd name="connsiteY0" fmla="*/ 0 h 514692"/>
              <a:gd name="connsiteX1" fmla="*/ 1341485 w 2080671"/>
              <a:gd name="connsiteY1" fmla="*/ 0 h 514692"/>
              <a:gd name="connsiteX2" fmla="*/ 2080671 w 2080671"/>
              <a:gd name="connsiteY2" fmla="*/ 514692 h 514692"/>
              <a:gd name="connsiteX3" fmla="*/ 16427 w 2080671"/>
              <a:gd name="connsiteY3" fmla="*/ 514692 h 514692"/>
              <a:gd name="connsiteX4" fmla="*/ 0 w 2080671"/>
              <a:gd name="connsiteY4" fmla="*/ 0 h 51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671" h="514692">
                <a:moveTo>
                  <a:pt x="0" y="0"/>
                </a:moveTo>
                <a:lnTo>
                  <a:pt x="1341485" y="0"/>
                </a:lnTo>
                <a:lnTo>
                  <a:pt x="2080671" y="514692"/>
                </a:lnTo>
                <a:lnTo>
                  <a:pt x="16427" y="51469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43ED4A9-FB0C-4D55-A920-7B1E356669C7}"/>
              </a:ext>
            </a:extLst>
          </p:cNvPr>
          <p:cNvSpPr/>
          <p:nvPr/>
        </p:nvSpPr>
        <p:spPr>
          <a:xfrm>
            <a:off x="1604307" y="3400254"/>
            <a:ext cx="2075194" cy="702872"/>
          </a:xfrm>
          <a:custGeom>
            <a:avLst/>
            <a:gdLst>
              <a:gd name="connsiteX0" fmla="*/ 0 w 2053293"/>
              <a:gd name="connsiteY0" fmla="*/ 21902 h 651578"/>
              <a:gd name="connsiteX1" fmla="*/ 2053293 w 2053293"/>
              <a:gd name="connsiteY1" fmla="*/ 0 h 651578"/>
              <a:gd name="connsiteX2" fmla="*/ 1303156 w 2053293"/>
              <a:gd name="connsiteY2" fmla="*/ 640627 h 651578"/>
              <a:gd name="connsiteX3" fmla="*/ 16426 w 2053293"/>
              <a:gd name="connsiteY3" fmla="*/ 651578 h 651578"/>
              <a:gd name="connsiteX4" fmla="*/ 0 w 2053293"/>
              <a:gd name="connsiteY4" fmla="*/ 21902 h 65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3293" h="651578">
                <a:moveTo>
                  <a:pt x="0" y="21902"/>
                </a:moveTo>
                <a:lnTo>
                  <a:pt x="2053293" y="0"/>
                </a:lnTo>
                <a:lnTo>
                  <a:pt x="1303156" y="640627"/>
                </a:lnTo>
                <a:lnTo>
                  <a:pt x="16426" y="651578"/>
                </a:lnTo>
                <a:lnTo>
                  <a:pt x="0" y="21902"/>
                </a:ln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862FD90-5E57-4534-B4C8-7EDBEF9AAC8B}"/>
              </a:ext>
            </a:extLst>
          </p:cNvPr>
          <p:cNvSpPr/>
          <p:nvPr/>
        </p:nvSpPr>
        <p:spPr>
          <a:xfrm>
            <a:off x="1584687" y="2895595"/>
            <a:ext cx="1355622" cy="1168234"/>
          </a:xfrm>
          <a:custGeom>
            <a:avLst/>
            <a:gdLst>
              <a:gd name="connsiteX0" fmla="*/ 0 w 1379813"/>
              <a:gd name="connsiteY0" fmla="*/ 0 h 1149844"/>
              <a:gd name="connsiteX1" fmla="*/ 1363387 w 1379813"/>
              <a:gd name="connsiteY1" fmla="*/ 21902 h 1149844"/>
              <a:gd name="connsiteX2" fmla="*/ 1379813 w 1379813"/>
              <a:gd name="connsiteY2" fmla="*/ 1149844 h 1149844"/>
              <a:gd name="connsiteX3" fmla="*/ 38328 w 1379813"/>
              <a:gd name="connsiteY3" fmla="*/ 1133418 h 1149844"/>
              <a:gd name="connsiteX4" fmla="*/ 0 w 1379813"/>
              <a:gd name="connsiteY4" fmla="*/ 0 h 1149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9813" h="1149844">
                <a:moveTo>
                  <a:pt x="0" y="0"/>
                </a:moveTo>
                <a:lnTo>
                  <a:pt x="1363387" y="21902"/>
                </a:lnTo>
                <a:lnTo>
                  <a:pt x="1379813" y="1149844"/>
                </a:lnTo>
                <a:lnTo>
                  <a:pt x="38328" y="1133418"/>
                </a:lnTo>
                <a:lnTo>
                  <a:pt x="0" y="0"/>
                </a:lnTo>
                <a:close/>
              </a:path>
            </a:pathLst>
          </a:cu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2115B0-1DFE-4262-8913-D582B99D7FD8}"/>
              </a:ext>
            </a:extLst>
          </p:cNvPr>
          <p:cNvSpPr>
            <a:spLocks noGrp="1"/>
          </p:cNvSpPr>
          <p:nvPr>
            <p:ph type="title"/>
          </p:nvPr>
        </p:nvSpPr>
        <p:spPr/>
        <p:txBody>
          <a:bodyPr/>
          <a:lstStyle/>
          <a:p>
            <a:r>
              <a:rPr lang="en-US" dirty="0"/>
              <a:t>Welfare Effects of a Tax</a:t>
            </a:r>
          </a:p>
        </p:txBody>
      </p:sp>
      <p:cxnSp>
        <p:nvCxnSpPr>
          <p:cNvPr id="4" name="Straight Arrow Connector 3">
            <a:extLst>
              <a:ext uri="{FF2B5EF4-FFF2-40B4-BE49-F238E27FC236}">
                <a16:creationId xmlns:a16="http://schemas.microsoft.com/office/drawing/2014/main" id="{5FEBE473-A4DC-4053-B0FB-8B71A69D7BF0}"/>
              </a:ext>
            </a:extLst>
          </p:cNvPr>
          <p:cNvCxnSpPr/>
          <p:nvPr/>
        </p:nvCxnSpPr>
        <p:spPr>
          <a:xfrm>
            <a:off x="1600200" y="5486400"/>
            <a:ext cx="5791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B1D3BF2-C2B4-44DB-9A5C-9CC1ACA725EE}"/>
              </a:ext>
            </a:extLst>
          </p:cNvPr>
          <p:cNvCxnSpPr>
            <a:cxnSpLocks/>
          </p:cNvCxnSpPr>
          <p:nvPr/>
        </p:nvCxnSpPr>
        <p:spPr>
          <a:xfrm flipV="1">
            <a:off x="1600200" y="1600200"/>
            <a:ext cx="0" cy="396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E0FD0B7-C047-46BE-8C17-D66A43606AC1}"/>
              </a:ext>
            </a:extLst>
          </p:cNvPr>
          <p:cNvCxnSpPr/>
          <p:nvPr/>
        </p:nvCxnSpPr>
        <p:spPr>
          <a:xfrm flipV="1">
            <a:off x="1600200" y="2133600"/>
            <a:ext cx="3505200" cy="3124200"/>
          </a:xfrm>
          <a:prstGeom prst="line">
            <a:avLst/>
          </a:prstGeom>
          <a:ln w="28575">
            <a:solidFill>
              <a:srgbClr val="256AB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0DFC810-B9CC-414E-9D22-0434CCCA95FE}"/>
              </a:ext>
            </a:extLst>
          </p:cNvPr>
          <p:cNvCxnSpPr>
            <a:cxnSpLocks/>
          </p:cNvCxnSpPr>
          <p:nvPr/>
        </p:nvCxnSpPr>
        <p:spPr>
          <a:xfrm flipV="1">
            <a:off x="1600200" y="1524000"/>
            <a:ext cx="2971800" cy="2514600"/>
          </a:xfrm>
          <a:prstGeom prst="line">
            <a:avLst/>
          </a:prstGeom>
          <a:ln w="28575">
            <a:solidFill>
              <a:srgbClr val="256AB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D9E1667-382F-4F2C-9304-DDEF24845599}"/>
              </a:ext>
            </a:extLst>
          </p:cNvPr>
          <p:cNvCxnSpPr/>
          <p:nvPr/>
        </p:nvCxnSpPr>
        <p:spPr>
          <a:xfrm>
            <a:off x="1600199" y="1905000"/>
            <a:ext cx="4876801" cy="3581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5C3046-139E-4E04-95DF-F7A95DA967CB}"/>
              </a:ext>
            </a:extLst>
          </p:cNvPr>
          <p:cNvCxnSpPr/>
          <p:nvPr/>
        </p:nvCxnSpPr>
        <p:spPr>
          <a:xfrm>
            <a:off x="2933700" y="2857500"/>
            <a:ext cx="0" cy="26289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D60F2D-28AB-48A8-8932-67C80D0AD161}"/>
              </a:ext>
            </a:extLst>
          </p:cNvPr>
          <p:cNvCxnSpPr>
            <a:cxnSpLocks/>
          </p:cNvCxnSpPr>
          <p:nvPr/>
        </p:nvCxnSpPr>
        <p:spPr>
          <a:xfrm>
            <a:off x="3657600" y="3429000"/>
            <a:ext cx="0" cy="2057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C3C68F2-9AE2-4FA4-9201-3E2269CB1B10}"/>
              </a:ext>
            </a:extLst>
          </p:cNvPr>
          <p:cNvCxnSpPr>
            <a:cxnSpLocks/>
          </p:cNvCxnSpPr>
          <p:nvPr/>
        </p:nvCxnSpPr>
        <p:spPr>
          <a:xfrm flipH="1">
            <a:off x="1600200" y="3429000"/>
            <a:ext cx="2057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C9A658-A2CD-4AA1-936B-A20DD3B39949}"/>
              </a:ext>
            </a:extLst>
          </p:cNvPr>
          <p:cNvCxnSpPr>
            <a:cxnSpLocks/>
            <a:stCxn id="33" idx="0"/>
          </p:cNvCxnSpPr>
          <p:nvPr/>
        </p:nvCxnSpPr>
        <p:spPr>
          <a:xfrm flipH="1">
            <a:off x="1600201" y="2891118"/>
            <a:ext cx="1331258" cy="448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979B285-DBCB-4497-83A3-6FEEC5259D9F}"/>
              </a:ext>
            </a:extLst>
          </p:cNvPr>
          <p:cNvSpPr txBox="1"/>
          <p:nvPr/>
        </p:nvSpPr>
        <p:spPr>
          <a:xfrm>
            <a:off x="4648200" y="1295400"/>
            <a:ext cx="1066800" cy="369332"/>
          </a:xfrm>
          <a:prstGeom prst="rect">
            <a:avLst/>
          </a:prstGeom>
          <a:noFill/>
        </p:spPr>
        <p:txBody>
          <a:bodyPr wrap="square" rtlCol="0">
            <a:spAutoFit/>
          </a:bodyPr>
          <a:lstStyle/>
          <a:p>
            <a:r>
              <a:rPr lang="en-US" dirty="0" err="1"/>
              <a:t>S+tax</a:t>
            </a:r>
            <a:endParaRPr lang="en-US" dirty="0"/>
          </a:p>
        </p:txBody>
      </p:sp>
      <p:sp>
        <p:nvSpPr>
          <p:cNvPr id="26" name="TextBox 25">
            <a:extLst>
              <a:ext uri="{FF2B5EF4-FFF2-40B4-BE49-F238E27FC236}">
                <a16:creationId xmlns:a16="http://schemas.microsoft.com/office/drawing/2014/main" id="{AB6E06B2-29A1-4928-8F74-3E3A1447973B}"/>
              </a:ext>
            </a:extLst>
          </p:cNvPr>
          <p:cNvSpPr txBox="1"/>
          <p:nvPr/>
        </p:nvSpPr>
        <p:spPr>
          <a:xfrm>
            <a:off x="5120914" y="1878568"/>
            <a:ext cx="670286" cy="369332"/>
          </a:xfrm>
          <a:prstGeom prst="rect">
            <a:avLst/>
          </a:prstGeom>
          <a:noFill/>
        </p:spPr>
        <p:txBody>
          <a:bodyPr wrap="square" rtlCol="0">
            <a:spAutoFit/>
          </a:bodyPr>
          <a:lstStyle/>
          <a:p>
            <a:r>
              <a:rPr lang="en-US" dirty="0"/>
              <a:t>S</a:t>
            </a:r>
          </a:p>
        </p:txBody>
      </p:sp>
      <p:sp>
        <p:nvSpPr>
          <p:cNvPr id="27" name="TextBox 26">
            <a:extLst>
              <a:ext uri="{FF2B5EF4-FFF2-40B4-BE49-F238E27FC236}">
                <a16:creationId xmlns:a16="http://schemas.microsoft.com/office/drawing/2014/main" id="{27E985D8-DD03-41A4-A9D6-C26982D22EC7}"/>
              </a:ext>
            </a:extLst>
          </p:cNvPr>
          <p:cNvSpPr txBox="1"/>
          <p:nvPr/>
        </p:nvSpPr>
        <p:spPr>
          <a:xfrm>
            <a:off x="6136495" y="4697968"/>
            <a:ext cx="492905" cy="369332"/>
          </a:xfrm>
          <a:prstGeom prst="rect">
            <a:avLst/>
          </a:prstGeom>
          <a:noFill/>
        </p:spPr>
        <p:txBody>
          <a:bodyPr wrap="square" rtlCol="0">
            <a:spAutoFit/>
          </a:bodyPr>
          <a:lstStyle/>
          <a:p>
            <a:r>
              <a:rPr lang="en-US" dirty="0"/>
              <a:t>D</a:t>
            </a:r>
          </a:p>
        </p:txBody>
      </p:sp>
      <p:sp>
        <p:nvSpPr>
          <p:cNvPr id="31" name="Freeform: Shape 30">
            <a:extLst>
              <a:ext uri="{FF2B5EF4-FFF2-40B4-BE49-F238E27FC236}">
                <a16:creationId xmlns:a16="http://schemas.microsoft.com/office/drawing/2014/main" id="{97E58409-114A-45BA-A3C0-6ECEEBF27C85}"/>
              </a:ext>
            </a:extLst>
          </p:cNvPr>
          <p:cNvSpPr/>
          <p:nvPr/>
        </p:nvSpPr>
        <p:spPr>
          <a:xfrm>
            <a:off x="1609782" y="4058435"/>
            <a:ext cx="1323918" cy="1170619"/>
          </a:xfrm>
          <a:custGeom>
            <a:avLst/>
            <a:gdLst>
              <a:gd name="connsiteX0" fmla="*/ 10951 w 1325059"/>
              <a:gd name="connsiteY0" fmla="*/ 5476 h 1188173"/>
              <a:gd name="connsiteX1" fmla="*/ 1325059 w 1325059"/>
              <a:gd name="connsiteY1" fmla="*/ 0 h 1188173"/>
              <a:gd name="connsiteX2" fmla="*/ 0 w 1325059"/>
              <a:gd name="connsiteY2" fmla="*/ 1188173 h 1188173"/>
              <a:gd name="connsiteX3" fmla="*/ 10951 w 1325059"/>
              <a:gd name="connsiteY3" fmla="*/ 5476 h 1188173"/>
            </a:gdLst>
            <a:ahLst/>
            <a:cxnLst>
              <a:cxn ang="0">
                <a:pos x="connsiteX0" y="connsiteY0"/>
              </a:cxn>
              <a:cxn ang="0">
                <a:pos x="connsiteX1" y="connsiteY1"/>
              </a:cxn>
              <a:cxn ang="0">
                <a:pos x="connsiteX2" y="connsiteY2"/>
              </a:cxn>
              <a:cxn ang="0">
                <a:pos x="connsiteX3" y="connsiteY3"/>
              </a:cxn>
            </a:cxnLst>
            <a:rect l="l" t="t" r="r" b="b"/>
            <a:pathLst>
              <a:path w="1325059" h="1188173">
                <a:moveTo>
                  <a:pt x="10951" y="5476"/>
                </a:moveTo>
                <a:lnTo>
                  <a:pt x="1325059" y="0"/>
                </a:lnTo>
                <a:lnTo>
                  <a:pt x="0" y="1188173"/>
                </a:lnTo>
                <a:lnTo>
                  <a:pt x="10951" y="5476"/>
                </a:ln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CD43FAC-E49B-451D-B85A-5E6F1BDBD396}"/>
              </a:ext>
            </a:extLst>
          </p:cNvPr>
          <p:cNvSpPr/>
          <p:nvPr/>
        </p:nvSpPr>
        <p:spPr>
          <a:xfrm>
            <a:off x="2931459" y="2891118"/>
            <a:ext cx="726141" cy="1156447"/>
          </a:xfrm>
          <a:custGeom>
            <a:avLst/>
            <a:gdLst>
              <a:gd name="connsiteX0" fmla="*/ 0 w 726141"/>
              <a:gd name="connsiteY0" fmla="*/ 0 h 1156447"/>
              <a:gd name="connsiteX1" fmla="*/ 726141 w 726141"/>
              <a:gd name="connsiteY1" fmla="*/ 497541 h 1156447"/>
              <a:gd name="connsiteX2" fmla="*/ 6723 w 726141"/>
              <a:gd name="connsiteY2" fmla="*/ 1156447 h 1156447"/>
              <a:gd name="connsiteX3" fmla="*/ 0 w 726141"/>
              <a:gd name="connsiteY3" fmla="*/ 0 h 1156447"/>
            </a:gdLst>
            <a:ahLst/>
            <a:cxnLst>
              <a:cxn ang="0">
                <a:pos x="connsiteX0" y="connsiteY0"/>
              </a:cxn>
              <a:cxn ang="0">
                <a:pos x="connsiteX1" y="connsiteY1"/>
              </a:cxn>
              <a:cxn ang="0">
                <a:pos x="connsiteX2" y="connsiteY2"/>
              </a:cxn>
              <a:cxn ang="0">
                <a:pos x="connsiteX3" y="connsiteY3"/>
              </a:cxn>
            </a:cxnLst>
            <a:rect l="l" t="t" r="r" b="b"/>
            <a:pathLst>
              <a:path w="726141" h="1156447">
                <a:moveTo>
                  <a:pt x="0" y="0"/>
                </a:moveTo>
                <a:lnTo>
                  <a:pt x="726141" y="497541"/>
                </a:lnTo>
                <a:lnTo>
                  <a:pt x="6723" y="115644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eft Brace 34">
            <a:extLst>
              <a:ext uri="{FF2B5EF4-FFF2-40B4-BE49-F238E27FC236}">
                <a16:creationId xmlns:a16="http://schemas.microsoft.com/office/drawing/2014/main" id="{2E474349-C03A-46F6-A92D-5B4C4D6FBC66}"/>
              </a:ext>
            </a:extLst>
          </p:cNvPr>
          <p:cNvSpPr/>
          <p:nvPr/>
        </p:nvSpPr>
        <p:spPr>
          <a:xfrm>
            <a:off x="1142999" y="2885440"/>
            <a:ext cx="228601" cy="1153157"/>
          </a:xfrm>
          <a:prstGeom prst="leftBrace">
            <a:avLst>
              <a:gd name="adj1" fmla="val 10069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6" name="TextBox 35">
            <a:extLst>
              <a:ext uri="{FF2B5EF4-FFF2-40B4-BE49-F238E27FC236}">
                <a16:creationId xmlns:a16="http://schemas.microsoft.com/office/drawing/2014/main" id="{D0C6E5C0-EEBF-4B40-B65F-FDF7D2B2C8F7}"/>
              </a:ext>
            </a:extLst>
          </p:cNvPr>
          <p:cNvSpPr txBox="1"/>
          <p:nvPr/>
        </p:nvSpPr>
        <p:spPr>
          <a:xfrm>
            <a:off x="684431" y="3244334"/>
            <a:ext cx="391951" cy="369332"/>
          </a:xfrm>
          <a:prstGeom prst="rect">
            <a:avLst/>
          </a:prstGeom>
          <a:noFill/>
        </p:spPr>
        <p:txBody>
          <a:bodyPr wrap="square" rtlCol="0">
            <a:spAutoFit/>
          </a:bodyPr>
          <a:lstStyle/>
          <a:p>
            <a:r>
              <a:rPr lang="en-US" dirty="0"/>
              <a:t>t</a:t>
            </a:r>
          </a:p>
        </p:txBody>
      </p:sp>
      <p:sp>
        <p:nvSpPr>
          <p:cNvPr id="37" name="TextBox 36">
            <a:extLst>
              <a:ext uri="{FF2B5EF4-FFF2-40B4-BE49-F238E27FC236}">
                <a16:creationId xmlns:a16="http://schemas.microsoft.com/office/drawing/2014/main" id="{7DB6A948-A04C-48A7-AAC2-490229D15EBF}"/>
              </a:ext>
            </a:extLst>
          </p:cNvPr>
          <p:cNvSpPr txBox="1"/>
          <p:nvPr/>
        </p:nvSpPr>
        <p:spPr>
          <a:xfrm>
            <a:off x="990600" y="1524000"/>
            <a:ext cx="304781" cy="369332"/>
          </a:xfrm>
          <a:prstGeom prst="rect">
            <a:avLst/>
          </a:prstGeom>
          <a:noFill/>
        </p:spPr>
        <p:txBody>
          <a:bodyPr wrap="square" rtlCol="0">
            <a:spAutoFit/>
          </a:bodyPr>
          <a:lstStyle/>
          <a:p>
            <a:r>
              <a:rPr lang="en-US" dirty="0"/>
              <a:t>P</a:t>
            </a:r>
          </a:p>
        </p:txBody>
      </p:sp>
      <p:sp>
        <p:nvSpPr>
          <p:cNvPr id="38" name="TextBox 37">
            <a:extLst>
              <a:ext uri="{FF2B5EF4-FFF2-40B4-BE49-F238E27FC236}">
                <a16:creationId xmlns:a16="http://schemas.microsoft.com/office/drawing/2014/main" id="{1FB42981-A2C2-4CEA-B602-1FE61F31805A}"/>
              </a:ext>
            </a:extLst>
          </p:cNvPr>
          <p:cNvSpPr txBox="1"/>
          <p:nvPr/>
        </p:nvSpPr>
        <p:spPr>
          <a:xfrm>
            <a:off x="7162800" y="5562600"/>
            <a:ext cx="304790" cy="369332"/>
          </a:xfrm>
          <a:prstGeom prst="rect">
            <a:avLst/>
          </a:prstGeom>
          <a:noFill/>
        </p:spPr>
        <p:txBody>
          <a:bodyPr wrap="square" rtlCol="0">
            <a:spAutoFit/>
          </a:bodyPr>
          <a:lstStyle/>
          <a:p>
            <a:r>
              <a:rPr lang="en-US" dirty="0"/>
              <a:t>Q</a:t>
            </a:r>
          </a:p>
        </p:txBody>
      </p:sp>
      <p:cxnSp>
        <p:nvCxnSpPr>
          <p:cNvPr id="21" name="Straight Connector 20">
            <a:extLst>
              <a:ext uri="{FF2B5EF4-FFF2-40B4-BE49-F238E27FC236}">
                <a16:creationId xmlns:a16="http://schemas.microsoft.com/office/drawing/2014/main" id="{B386E18A-88CC-4347-910F-D00718B99D79}"/>
              </a:ext>
            </a:extLst>
          </p:cNvPr>
          <p:cNvCxnSpPr>
            <a:cxnSpLocks/>
            <a:endCxn id="31" idx="0"/>
          </p:cNvCxnSpPr>
          <p:nvPr/>
        </p:nvCxnSpPr>
        <p:spPr>
          <a:xfrm flipH="1">
            <a:off x="1620724" y="4038600"/>
            <a:ext cx="1312976" cy="2523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33001654-D81E-40FD-86C3-1C736BF3E345}"/>
              </a:ext>
            </a:extLst>
          </p:cNvPr>
          <p:cNvSpPr/>
          <p:nvPr/>
        </p:nvSpPr>
        <p:spPr>
          <a:xfrm rot="16200000">
            <a:off x="3181349" y="5319183"/>
            <a:ext cx="228601" cy="723899"/>
          </a:xfrm>
          <a:prstGeom prst="leftBrace">
            <a:avLst>
              <a:gd name="adj1" fmla="val 10069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42" name="TextBox 41">
            <a:extLst>
              <a:ext uri="{FF2B5EF4-FFF2-40B4-BE49-F238E27FC236}">
                <a16:creationId xmlns:a16="http://schemas.microsoft.com/office/drawing/2014/main" id="{79464A85-AC5C-427B-BED3-99AC63D22483}"/>
              </a:ext>
            </a:extLst>
          </p:cNvPr>
          <p:cNvSpPr txBox="1"/>
          <p:nvPr/>
        </p:nvSpPr>
        <p:spPr>
          <a:xfrm>
            <a:off x="3064312" y="5841522"/>
            <a:ext cx="576976" cy="369332"/>
          </a:xfrm>
          <a:prstGeom prst="rect">
            <a:avLst/>
          </a:prstGeom>
          <a:noFill/>
        </p:spPr>
        <p:txBody>
          <a:bodyPr wrap="square" rtlCol="0">
            <a:spAutoFit/>
          </a:bodyPr>
          <a:lstStyle/>
          <a:p>
            <a:r>
              <a:rPr lang="el-GR" dirty="0"/>
              <a:t>Δ</a:t>
            </a:r>
            <a:r>
              <a:rPr lang="en-US" dirty="0"/>
              <a:t>Q</a:t>
            </a:r>
          </a:p>
        </p:txBody>
      </p:sp>
      <p:sp>
        <p:nvSpPr>
          <p:cNvPr id="43" name="TextBox 42">
            <a:extLst>
              <a:ext uri="{FF2B5EF4-FFF2-40B4-BE49-F238E27FC236}">
                <a16:creationId xmlns:a16="http://schemas.microsoft.com/office/drawing/2014/main" id="{1279F315-4EAA-48F4-9859-CD51F2F6CCDF}"/>
              </a:ext>
            </a:extLst>
          </p:cNvPr>
          <p:cNvSpPr txBox="1"/>
          <p:nvPr/>
        </p:nvSpPr>
        <p:spPr>
          <a:xfrm>
            <a:off x="5562601" y="1524000"/>
            <a:ext cx="3124199" cy="923330"/>
          </a:xfrm>
          <a:prstGeom prst="rect">
            <a:avLst/>
          </a:prstGeom>
          <a:noFill/>
        </p:spPr>
        <p:txBody>
          <a:bodyPr wrap="square" rtlCol="0">
            <a:spAutoFit/>
          </a:bodyPr>
          <a:lstStyle/>
          <a:p>
            <a:pPr marL="285750" indent="-285750">
              <a:buFont typeface="Arial" panose="020B0604020202020204" pitchFamily="34" charset="0"/>
              <a:buChar char="•"/>
            </a:pPr>
            <a:r>
              <a:rPr lang="en-US" dirty="0"/>
              <a:t>When the tax is introduced, the consumer and producer surplus fall.</a:t>
            </a:r>
          </a:p>
        </p:txBody>
      </p:sp>
      <p:sp>
        <p:nvSpPr>
          <p:cNvPr id="44" name="TextBox 43">
            <a:extLst>
              <a:ext uri="{FF2B5EF4-FFF2-40B4-BE49-F238E27FC236}">
                <a16:creationId xmlns:a16="http://schemas.microsoft.com/office/drawing/2014/main" id="{46412FAE-86A9-4F96-B3CD-F015C5F1BAF7}"/>
              </a:ext>
            </a:extLst>
          </p:cNvPr>
          <p:cNvSpPr txBox="1"/>
          <p:nvPr/>
        </p:nvSpPr>
        <p:spPr>
          <a:xfrm>
            <a:off x="5547229" y="2399093"/>
            <a:ext cx="31241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Tax revenue is the amount of the tax times the new quantity consumed.</a:t>
            </a:r>
          </a:p>
        </p:txBody>
      </p:sp>
      <p:sp>
        <p:nvSpPr>
          <p:cNvPr id="45" name="TextBox 44">
            <a:extLst>
              <a:ext uri="{FF2B5EF4-FFF2-40B4-BE49-F238E27FC236}">
                <a16:creationId xmlns:a16="http://schemas.microsoft.com/office/drawing/2014/main" id="{07C7DEF9-5D13-48AF-8A55-4CCBC9649B52}"/>
              </a:ext>
            </a:extLst>
          </p:cNvPr>
          <p:cNvSpPr txBox="1"/>
          <p:nvPr/>
        </p:nvSpPr>
        <p:spPr>
          <a:xfrm>
            <a:off x="5554915" y="3593107"/>
            <a:ext cx="3124199" cy="369332"/>
          </a:xfrm>
          <a:prstGeom prst="rect">
            <a:avLst/>
          </a:prstGeom>
          <a:noFill/>
        </p:spPr>
        <p:txBody>
          <a:bodyPr wrap="square" rtlCol="0">
            <a:spAutoFit/>
          </a:bodyPr>
          <a:lstStyle/>
          <a:p>
            <a:pPr marL="285750" indent="-285750">
              <a:buFont typeface="Arial" panose="020B0604020202020204" pitchFamily="34" charset="0"/>
              <a:buChar char="•"/>
            </a:pPr>
            <a:r>
              <a:rPr lang="en-US" dirty="0"/>
              <a:t>DWL = ½ t </a:t>
            </a:r>
            <a:r>
              <a:rPr lang="el-GR" dirty="0"/>
              <a:t>Δ</a:t>
            </a:r>
            <a:r>
              <a:rPr lang="en-US" dirty="0"/>
              <a:t>Q</a:t>
            </a:r>
          </a:p>
        </p:txBody>
      </p:sp>
    </p:spTree>
    <p:extLst>
      <p:ext uri="{BB962C8B-B14F-4D97-AF65-F5344CB8AC3E}">
        <p14:creationId xmlns:p14="http://schemas.microsoft.com/office/powerpoint/2010/main" val="20406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2" grpId="0" animBg="1"/>
      <p:bldP spid="30" grpId="0" animBg="1"/>
      <p:bldP spid="25" grpId="0"/>
      <p:bldP spid="26" grpId="0"/>
      <p:bldP spid="27" grpId="0"/>
      <p:bldP spid="31" grpId="0" animBg="1"/>
      <p:bldP spid="33" grpId="0" animBg="1"/>
      <p:bldP spid="35" grpId="0" animBg="1"/>
      <p:bldP spid="36" grpId="0"/>
      <p:bldP spid="41" grpId="0" animBg="1"/>
      <p:bldP spid="42" grpId="0"/>
      <p:bldP spid="43" grpId="0"/>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Subsidies</a:t>
            </a:r>
          </a:p>
        </p:txBody>
      </p:sp>
      <p:sp>
        <p:nvSpPr>
          <p:cNvPr id="3" name="Content Placeholder 2"/>
          <p:cNvSpPr>
            <a:spLocks noGrp="1"/>
          </p:cNvSpPr>
          <p:nvPr>
            <p:ph idx="1"/>
          </p:nvPr>
        </p:nvSpPr>
        <p:spPr/>
        <p:txBody>
          <a:bodyPr>
            <a:normAutofit/>
          </a:bodyPr>
          <a:lstStyle/>
          <a:p>
            <a:r>
              <a:rPr lang="en-US" dirty="0"/>
              <a:t>Using the case of tortillas in Mexico, rather than using price controls, what would happen if the government subsidized them?</a:t>
            </a:r>
          </a:p>
          <a:p>
            <a:pPr marL="0" indent="0">
              <a:buNone/>
            </a:pPr>
            <a:endParaRPr lang="en-US" dirty="0"/>
          </a:p>
          <a:p>
            <a:r>
              <a:rPr lang="en-US" dirty="0"/>
              <a:t>Subsidies have two primary effects.</a:t>
            </a:r>
          </a:p>
          <a:p>
            <a:pPr lvl="1"/>
            <a:r>
              <a:rPr lang="en-US" dirty="0"/>
              <a:t>Encourages production and consumption of the good that is subsidized.</a:t>
            </a:r>
          </a:p>
          <a:p>
            <a:pPr lvl="1"/>
            <a:r>
              <a:rPr lang="en-US" dirty="0"/>
              <a:t>Government provides money through the subsidy to producers who continue to sell the good.</a:t>
            </a:r>
          </a:p>
        </p:txBody>
      </p:sp>
    </p:spTree>
    <p:extLst>
      <p:ext uri="{BB962C8B-B14F-4D97-AF65-F5344CB8AC3E}">
        <p14:creationId xmlns:p14="http://schemas.microsoft.com/office/powerpoint/2010/main" val="238694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Subsidies</a:t>
            </a:r>
          </a:p>
        </p:txBody>
      </p:sp>
      <p:sp>
        <p:nvSpPr>
          <p:cNvPr id="151" name="Content Placeholder 2"/>
          <p:cNvSpPr>
            <a:spLocks noGrp="1"/>
          </p:cNvSpPr>
          <p:nvPr>
            <p:ph idx="4294967295"/>
          </p:nvPr>
        </p:nvSpPr>
        <p:spPr>
          <a:xfrm>
            <a:off x="4890073" y="2540455"/>
            <a:ext cx="4025326" cy="3552825"/>
          </a:xfrm>
        </p:spPr>
        <p:txBody>
          <a:bodyPr>
            <a:normAutofit/>
          </a:bodyPr>
          <a:lstStyle/>
          <a:p>
            <a:r>
              <a:rPr lang="en-US" sz="2200" dirty="0"/>
              <a:t>A new supply curve subtracts $0.35 from all prices, the amount of the subsidy.</a:t>
            </a:r>
          </a:p>
          <a:p>
            <a:pPr lvl="1"/>
            <a:r>
              <a:rPr lang="en-US" sz="1800" dirty="0"/>
              <a:t>Buyers pay $0.53.</a:t>
            </a:r>
          </a:p>
          <a:p>
            <a:pPr lvl="1"/>
            <a:r>
              <a:rPr lang="en-US" sz="1800" dirty="0"/>
              <a:t>Sellers receive $0.88.</a:t>
            </a:r>
          </a:p>
          <a:p>
            <a:r>
              <a:rPr lang="en-US" sz="2200" dirty="0"/>
              <a:t>The equilibrium quantity increases by 12 million tortillas.</a:t>
            </a:r>
          </a:p>
        </p:txBody>
      </p:sp>
      <p:sp>
        <p:nvSpPr>
          <p:cNvPr id="5" name="AutoShape 3"/>
          <p:cNvSpPr>
            <a:spLocks noChangeAspect="1" noChangeArrowheads="1" noTextEdit="1"/>
          </p:cNvSpPr>
          <p:nvPr/>
        </p:nvSpPr>
        <p:spPr bwMode="auto">
          <a:xfrm>
            <a:off x="1676400" y="1454150"/>
            <a:ext cx="5741988"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476"/>
          <p:cNvSpPr>
            <a:spLocks noChangeArrowheads="1"/>
          </p:cNvSpPr>
          <p:nvPr/>
        </p:nvSpPr>
        <p:spPr bwMode="auto">
          <a:xfrm>
            <a:off x="4396898" y="3230422"/>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8" name="Rectangle 477"/>
          <p:cNvSpPr>
            <a:spLocks noChangeArrowheads="1"/>
          </p:cNvSpPr>
          <p:nvPr/>
        </p:nvSpPr>
        <p:spPr bwMode="auto">
          <a:xfrm>
            <a:off x="4508120" y="3302247"/>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92" name="Line 491"/>
          <p:cNvSpPr>
            <a:spLocks noChangeShapeType="1"/>
          </p:cNvSpPr>
          <p:nvPr/>
        </p:nvSpPr>
        <p:spPr bwMode="auto">
          <a:xfrm flipH="1">
            <a:off x="2435056" y="3313569"/>
            <a:ext cx="1936274" cy="2490788"/>
          </a:xfrm>
          <a:prstGeom prst="line">
            <a:avLst/>
          </a:prstGeom>
          <a:noFill/>
          <a:ln w="38100">
            <a:solidFill>
              <a:srgbClr val="8EB4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9" name="Freeform 168"/>
          <p:cNvSpPr>
            <a:spLocks noEditPoints="1"/>
          </p:cNvSpPr>
          <p:nvPr/>
        </p:nvSpPr>
        <p:spPr bwMode="auto">
          <a:xfrm rot="16200000">
            <a:off x="3281384" y="3639952"/>
            <a:ext cx="431953" cy="95097"/>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520" name="Freeform 168"/>
          <p:cNvSpPr>
            <a:spLocks noEditPoints="1"/>
          </p:cNvSpPr>
          <p:nvPr/>
        </p:nvSpPr>
        <p:spPr bwMode="auto">
          <a:xfrm rot="10800000">
            <a:off x="2627034" y="5736507"/>
            <a:ext cx="259389" cy="83985"/>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52" name="Rectangle 151"/>
          <p:cNvSpPr/>
          <p:nvPr/>
        </p:nvSpPr>
        <p:spPr>
          <a:xfrm>
            <a:off x="533400" y="1132582"/>
            <a:ext cx="8381999" cy="769441"/>
          </a:xfrm>
          <a:prstGeom prst="rect">
            <a:avLst/>
          </a:prstGeom>
        </p:spPr>
        <p:txBody>
          <a:bodyPr wrap="square">
            <a:spAutoFit/>
          </a:bodyPr>
          <a:lstStyle/>
          <a:p>
            <a:r>
              <a:rPr lang="en-US" sz="2200" dirty="0">
                <a:latin typeface="Calibri Light"/>
              </a:rPr>
              <a:t>Suppose the government imposes a $0.35 subsidy on each unit sold, which the seller receives. What effect does this have on the market?</a:t>
            </a:r>
          </a:p>
        </p:txBody>
      </p:sp>
      <p:sp>
        <p:nvSpPr>
          <p:cNvPr id="155" name="Rectangle 154"/>
          <p:cNvSpPr/>
          <p:nvPr/>
        </p:nvSpPr>
        <p:spPr>
          <a:xfrm>
            <a:off x="2989778" y="6005243"/>
            <a:ext cx="342072"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p:cNvSpPr/>
          <p:nvPr/>
        </p:nvSpPr>
        <p:spPr>
          <a:xfrm>
            <a:off x="408142" y="4776893"/>
            <a:ext cx="447238" cy="2919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p:cNvSpPr/>
          <p:nvPr/>
        </p:nvSpPr>
        <p:spPr>
          <a:xfrm>
            <a:off x="367978" y="3013768"/>
            <a:ext cx="561225" cy="275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233"/>
          <p:cNvSpPr>
            <a:spLocks noChangeArrowheads="1"/>
          </p:cNvSpPr>
          <p:nvPr/>
        </p:nvSpPr>
        <p:spPr bwMode="auto">
          <a:xfrm>
            <a:off x="4118491" y="5782131"/>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73" name="Line 349"/>
          <p:cNvSpPr>
            <a:spLocks noChangeShapeType="1"/>
          </p:cNvSpPr>
          <p:nvPr/>
        </p:nvSpPr>
        <p:spPr bwMode="auto">
          <a:xfrm>
            <a:off x="2353191" y="583769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4" name="Line 350"/>
          <p:cNvSpPr>
            <a:spLocks noChangeShapeType="1"/>
          </p:cNvSpPr>
          <p:nvPr/>
        </p:nvSpPr>
        <p:spPr bwMode="auto">
          <a:xfrm>
            <a:off x="2353191" y="5958343"/>
            <a:ext cx="0" cy="349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75" name="Line 375"/>
          <p:cNvSpPr>
            <a:spLocks noChangeShapeType="1"/>
          </p:cNvSpPr>
          <p:nvPr/>
        </p:nvSpPr>
        <p:spPr bwMode="auto">
          <a:xfrm>
            <a:off x="3148528" y="5971043"/>
            <a:ext cx="0" cy="222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76" name="Line 394"/>
          <p:cNvSpPr>
            <a:spLocks noChangeShapeType="1"/>
          </p:cNvSpPr>
          <p:nvPr/>
        </p:nvSpPr>
        <p:spPr bwMode="auto">
          <a:xfrm flipH="1">
            <a:off x="937141" y="3136223"/>
            <a:ext cx="365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377" name="Group 376"/>
          <p:cNvGrpSpPr/>
          <p:nvPr/>
        </p:nvGrpSpPr>
        <p:grpSpPr>
          <a:xfrm>
            <a:off x="3311137" y="2862604"/>
            <a:ext cx="176346" cy="233021"/>
            <a:chOff x="5569546" y="1454150"/>
            <a:chExt cx="176346" cy="233021"/>
          </a:xfrm>
        </p:grpSpPr>
        <p:sp>
          <p:nvSpPr>
            <p:cNvPr id="378" name="Rectangle 474"/>
            <p:cNvSpPr>
              <a:spLocks noChangeArrowheads="1"/>
            </p:cNvSpPr>
            <p:nvPr/>
          </p:nvSpPr>
          <p:spPr bwMode="auto">
            <a:xfrm>
              <a:off x="5569546" y="145415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379" name="Rectangle 475"/>
            <p:cNvSpPr>
              <a:spLocks noChangeArrowheads="1"/>
            </p:cNvSpPr>
            <p:nvPr/>
          </p:nvSpPr>
          <p:spPr bwMode="auto">
            <a:xfrm>
              <a:off x="5670550" y="1525588"/>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380" name="Line 478"/>
          <p:cNvSpPr>
            <a:spLocks noChangeShapeType="1"/>
          </p:cNvSpPr>
          <p:nvPr/>
        </p:nvSpPr>
        <p:spPr bwMode="auto">
          <a:xfrm flipV="1">
            <a:off x="929203" y="2576968"/>
            <a:ext cx="0" cy="34163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1" name="Line 479"/>
          <p:cNvSpPr>
            <a:spLocks noChangeShapeType="1"/>
          </p:cNvSpPr>
          <p:nvPr/>
        </p:nvSpPr>
        <p:spPr bwMode="auto">
          <a:xfrm>
            <a:off x="929203" y="5993268"/>
            <a:ext cx="3351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2" name="Rectangle 481"/>
          <p:cNvSpPr>
            <a:spLocks noChangeArrowheads="1"/>
          </p:cNvSpPr>
          <p:nvPr/>
        </p:nvSpPr>
        <p:spPr bwMode="auto">
          <a:xfrm>
            <a:off x="457200" y="4018546"/>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0.70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83" name="Rectangle 482"/>
          <p:cNvSpPr>
            <a:spLocks noChangeArrowheads="1"/>
          </p:cNvSpPr>
          <p:nvPr/>
        </p:nvSpPr>
        <p:spPr bwMode="auto">
          <a:xfrm>
            <a:off x="2255559" y="6005243"/>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84" name="Rectangle 484"/>
          <p:cNvSpPr>
            <a:spLocks noChangeArrowheads="1"/>
          </p:cNvSpPr>
          <p:nvPr/>
        </p:nvSpPr>
        <p:spPr bwMode="auto">
          <a:xfrm>
            <a:off x="3058494" y="6005243"/>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85" name="Rectangle 489"/>
          <p:cNvSpPr>
            <a:spLocks noChangeArrowheads="1"/>
          </p:cNvSpPr>
          <p:nvPr/>
        </p:nvSpPr>
        <p:spPr bwMode="auto">
          <a:xfrm>
            <a:off x="457835" y="4823141"/>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86" name="Line 490"/>
          <p:cNvSpPr>
            <a:spLocks noChangeShapeType="1"/>
          </p:cNvSpPr>
          <p:nvPr/>
        </p:nvSpPr>
        <p:spPr bwMode="auto">
          <a:xfrm flipH="1">
            <a:off x="955397" y="2954937"/>
            <a:ext cx="2339516" cy="2958955"/>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7" name="Line 492"/>
          <p:cNvSpPr>
            <a:spLocks noChangeShapeType="1"/>
          </p:cNvSpPr>
          <p:nvPr/>
        </p:nvSpPr>
        <p:spPr bwMode="auto">
          <a:xfrm flipH="1" flipV="1">
            <a:off x="977621" y="2743199"/>
            <a:ext cx="3077369" cy="3088142"/>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8" name="Freeform 498"/>
          <p:cNvSpPr>
            <a:spLocks/>
          </p:cNvSpPr>
          <p:nvPr/>
        </p:nvSpPr>
        <p:spPr bwMode="auto">
          <a:xfrm>
            <a:off x="3386653" y="2881768"/>
            <a:ext cx="0" cy="514350"/>
          </a:xfrm>
          <a:custGeom>
            <a:avLst/>
            <a:gdLst>
              <a:gd name="T0" fmla="*/ 324 h 324"/>
              <a:gd name="T1" fmla="*/ 0 h 324"/>
              <a:gd name="T2" fmla="*/ 324 h 324"/>
            </a:gdLst>
            <a:ahLst/>
            <a:cxnLst>
              <a:cxn ang="0">
                <a:pos x="0" y="T0"/>
              </a:cxn>
              <a:cxn ang="0">
                <a:pos x="0" y="T1"/>
              </a:cxn>
              <a:cxn ang="0">
                <a:pos x="0" y="T2"/>
              </a:cxn>
            </a:cxnLst>
            <a:rect l="0" t="0" r="r" b="b"/>
            <a:pathLst>
              <a:path h="324">
                <a:moveTo>
                  <a:pt x="0" y="324"/>
                </a:moveTo>
                <a:lnTo>
                  <a:pt x="0" y="0"/>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9" name="Rectangle 388"/>
          <p:cNvSpPr>
            <a:spLocks noChangeArrowheads="1"/>
          </p:cNvSpPr>
          <p:nvPr/>
        </p:nvSpPr>
        <p:spPr bwMode="auto">
          <a:xfrm>
            <a:off x="1080808" y="6185356"/>
            <a:ext cx="34139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a:t>
            </a:r>
            <a:r>
              <a:rPr kumimoji="0" lang="en-US" sz="1400" b="1" i="0" u="none" strike="noStrike" cap="none" normalizeH="0" dirty="0">
                <a:ln>
                  <a:noFill/>
                </a:ln>
                <a:solidFill>
                  <a:srgbClr val="000000"/>
                </a:solidFill>
                <a:effectLst/>
                <a:latin typeface="Univers LT Std 47 Cn Lt" charset="0"/>
                <a:cs typeface="Arial" pitchFamily="34" charset="0"/>
              </a:rPr>
              <a:t> Tortillas (millions of lbs.)</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90" name="Rectangle 98"/>
          <p:cNvSpPr>
            <a:spLocks noChangeArrowheads="1"/>
          </p:cNvSpPr>
          <p:nvPr/>
        </p:nvSpPr>
        <p:spPr bwMode="auto">
          <a:xfrm>
            <a:off x="554553" y="2323424"/>
            <a:ext cx="9650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a:cs typeface="Arial" pitchFamily="34" charset="0"/>
              </a:rPr>
              <a:t>Price ($</a:t>
            </a:r>
            <a:r>
              <a:rPr kumimoji="0" lang="en-US" sz="1400" b="1" i="0" u="none" strike="noStrike" cap="none" normalizeH="0" baseline="0" dirty="0">
                <a:ln>
                  <a:noFill/>
                </a:ln>
                <a:solidFill>
                  <a:srgbClr val="000000"/>
                </a:solidFill>
                <a:effectLst/>
                <a:latin typeface="Univers LT Std 47 Cn Lt"/>
                <a:cs typeface="Times New Roman"/>
              </a:rPr>
              <a:t>/lb.)</a:t>
            </a:r>
            <a:endParaRPr kumimoji="0" lang="en-US" sz="2400" b="0" i="0" u="none" strike="noStrike" cap="none" normalizeH="0" baseline="0" dirty="0">
              <a:ln>
                <a:noFill/>
              </a:ln>
              <a:solidFill>
                <a:schemeClr val="tx1"/>
              </a:solidFill>
              <a:effectLst/>
              <a:latin typeface="Univers LT Std 47 Cn Lt"/>
              <a:cs typeface="Arial" pitchFamily="34" charset="0"/>
            </a:endParaRPr>
          </a:p>
        </p:txBody>
      </p:sp>
      <p:sp>
        <p:nvSpPr>
          <p:cNvPr id="391" name="Line 299"/>
          <p:cNvSpPr>
            <a:spLocks noChangeShapeType="1"/>
          </p:cNvSpPr>
          <p:nvPr/>
        </p:nvSpPr>
        <p:spPr bwMode="auto">
          <a:xfrm flipH="1">
            <a:off x="2281127"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2" name="Line 300"/>
          <p:cNvSpPr>
            <a:spLocks noChangeShapeType="1"/>
          </p:cNvSpPr>
          <p:nvPr/>
        </p:nvSpPr>
        <p:spPr bwMode="auto">
          <a:xfrm flipH="1">
            <a:off x="2160477"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3" name="Line 301"/>
          <p:cNvSpPr>
            <a:spLocks noChangeShapeType="1"/>
          </p:cNvSpPr>
          <p:nvPr/>
        </p:nvSpPr>
        <p:spPr bwMode="auto">
          <a:xfrm flipH="1">
            <a:off x="203982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4" name="Line 302"/>
          <p:cNvSpPr>
            <a:spLocks noChangeShapeType="1"/>
          </p:cNvSpPr>
          <p:nvPr/>
        </p:nvSpPr>
        <p:spPr bwMode="auto">
          <a:xfrm flipH="1">
            <a:off x="191917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5" name="Line 303"/>
          <p:cNvSpPr>
            <a:spLocks noChangeShapeType="1"/>
          </p:cNvSpPr>
          <p:nvPr/>
        </p:nvSpPr>
        <p:spPr bwMode="auto">
          <a:xfrm flipH="1">
            <a:off x="179852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6" name="Line 304"/>
          <p:cNvSpPr>
            <a:spLocks noChangeShapeType="1"/>
          </p:cNvSpPr>
          <p:nvPr/>
        </p:nvSpPr>
        <p:spPr bwMode="auto">
          <a:xfrm flipH="1">
            <a:off x="167787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7" name="Line 305"/>
          <p:cNvSpPr>
            <a:spLocks noChangeShapeType="1"/>
          </p:cNvSpPr>
          <p:nvPr/>
        </p:nvSpPr>
        <p:spPr bwMode="auto">
          <a:xfrm flipH="1">
            <a:off x="155564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8" name="Line 306"/>
          <p:cNvSpPr>
            <a:spLocks noChangeShapeType="1"/>
          </p:cNvSpPr>
          <p:nvPr/>
        </p:nvSpPr>
        <p:spPr bwMode="auto">
          <a:xfrm flipH="1">
            <a:off x="143499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9" name="Line 307"/>
          <p:cNvSpPr>
            <a:spLocks noChangeShapeType="1"/>
          </p:cNvSpPr>
          <p:nvPr/>
        </p:nvSpPr>
        <p:spPr bwMode="auto">
          <a:xfrm flipH="1">
            <a:off x="131434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0" name="Line 308"/>
          <p:cNvSpPr>
            <a:spLocks noChangeShapeType="1"/>
          </p:cNvSpPr>
          <p:nvPr/>
        </p:nvSpPr>
        <p:spPr bwMode="auto">
          <a:xfrm flipH="1">
            <a:off x="119369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1" name="Line 309"/>
          <p:cNvSpPr>
            <a:spLocks noChangeShapeType="1"/>
          </p:cNvSpPr>
          <p:nvPr/>
        </p:nvSpPr>
        <p:spPr bwMode="auto">
          <a:xfrm flipH="1">
            <a:off x="107304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2" name="Line 310"/>
          <p:cNvSpPr>
            <a:spLocks noChangeShapeType="1"/>
          </p:cNvSpPr>
          <p:nvPr/>
        </p:nvSpPr>
        <p:spPr bwMode="auto">
          <a:xfrm flipH="1">
            <a:off x="95239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3" name="Line 335"/>
          <p:cNvSpPr>
            <a:spLocks noChangeShapeType="1"/>
          </p:cNvSpPr>
          <p:nvPr/>
        </p:nvSpPr>
        <p:spPr bwMode="auto">
          <a:xfrm>
            <a:off x="2353191" y="41470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4" name="Line 336"/>
          <p:cNvSpPr>
            <a:spLocks noChangeShapeType="1"/>
          </p:cNvSpPr>
          <p:nvPr/>
        </p:nvSpPr>
        <p:spPr bwMode="auto">
          <a:xfrm>
            <a:off x="2353191" y="42676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5" name="Line 337"/>
          <p:cNvSpPr>
            <a:spLocks noChangeShapeType="1"/>
          </p:cNvSpPr>
          <p:nvPr/>
        </p:nvSpPr>
        <p:spPr bwMode="auto">
          <a:xfrm>
            <a:off x="2353191" y="43883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6" name="Line 338"/>
          <p:cNvSpPr>
            <a:spLocks noChangeShapeType="1"/>
          </p:cNvSpPr>
          <p:nvPr/>
        </p:nvSpPr>
        <p:spPr bwMode="auto">
          <a:xfrm>
            <a:off x="2353191" y="45089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7" name="Line 339"/>
          <p:cNvSpPr>
            <a:spLocks noChangeShapeType="1"/>
          </p:cNvSpPr>
          <p:nvPr/>
        </p:nvSpPr>
        <p:spPr bwMode="auto">
          <a:xfrm>
            <a:off x="2353191" y="46296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8" name="Line 340"/>
          <p:cNvSpPr>
            <a:spLocks noChangeShapeType="1"/>
          </p:cNvSpPr>
          <p:nvPr/>
        </p:nvSpPr>
        <p:spPr bwMode="auto">
          <a:xfrm>
            <a:off x="2353191" y="475184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9" name="Line 341"/>
          <p:cNvSpPr>
            <a:spLocks noChangeShapeType="1"/>
          </p:cNvSpPr>
          <p:nvPr/>
        </p:nvSpPr>
        <p:spPr bwMode="auto">
          <a:xfrm>
            <a:off x="2353191" y="487249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0" name="Line 342"/>
          <p:cNvSpPr>
            <a:spLocks noChangeShapeType="1"/>
          </p:cNvSpPr>
          <p:nvPr/>
        </p:nvSpPr>
        <p:spPr bwMode="auto">
          <a:xfrm>
            <a:off x="2353191" y="499314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1" name="Line 343"/>
          <p:cNvSpPr>
            <a:spLocks noChangeShapeType="1"/>
          </p:cNvSpPr>
          <p:nvPr/>
        </p:nvSpPr>
        <p:spPr bwMode="auto">
          <a:xfrm>
            <a:off x="2353191" y="511379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2" name="Line 344"/>
          <p:cNvSpPr>
            <a:spLocks noChangeShapeType="1"/>
          </p:cNvSpPr>
          <p:nvPr/>
        </p:nvSpPr>
        <p:spPr bwMode="auto">
          <a:xfrm>
            <a:off x="2353191" y="523444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3" name="Line 345"/>
          <p:cNvSpPr>
            <a:spLocks noChangeShapeType="1"/>
          </p:cNvSpPr>
          <p:nvPr/>
        </p:nvSpPr>
        <p:spPr bwMode="auto">
          <a:xfrm>
            <a:off x="2353191" y="535509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4" name="Line 346"/>
          <p:cNvSpPr>
            <a:spLocks noChangeShapeType="1"/>
          </p:cNvSpPr>
          <p:nvPr/>
        </p:nvSpPr>
        <p:spPr bwMode="auto">
          <a:xfrm>
            <a:off x="2353191" y="547574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 name="Line 347"/>
          <p:cNvSpPr>
            <a:spLocks noChangeShapeType="1"/>
          </p:cNvSpPr>
          <p:nvPr/>
        </p:nvSpPr>
        <p:spPr bwMode="auto">
          <a:xfrm>
            <a:off x="2353191" y="559639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6" name="Line 348"/>
          <p:cNvSpPr>
            <a:spLocks noChangeShapeType="1"/>
          </p:cNvSpPr>
          <p:nvPr/>
        </p:nvSpPr>
        <p:spPr bwMode="auto">
          <a:xfrm>
            <a:off x="2353191" y="571704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7" name="Freeform 493"/>
          <p:cNvSpPr>
            <a:spLocks/>
          </p:cNvSpPr>
          <p:nvPr/>
        </p:nvSpPr>
        <p:spPr bwMode="auto">
          <a:xfrm>
            <a:off x="2325409" y="4104598"/>
            <a:ext cx="60325" cy="60325"/>
          </a:xfrm>
          <a:custGeom>
            <a:avLst/>
            <a:gdLst>
              <a:gd name="T0" fmla="*/ 38 w 38"/>
              <a:gd name="T1" fmla="*/ 19 h 38"/>
              <a:gd name="T2" fmla="*/ 38 w 38"/>
              <a:gd name="T3" fmla="*/ 19 h 38"/>
              <a:gd name="T4" fmla="*/ 36 w 38"/>
              <a:gd name="T5" fmla="*/ 28 h 38"/>
              <a:gd name="T6" fmla="*/ 33 w 38"/>
              <a:gd name="T7" fmla="*/ 33 h 38"/>
              <a:gd name="T8" fmla="*/ 26 w 38"/>
              <a:gd name="T9" fmla="*/ 38 h 38"/>
              <a:gd name="T10" fmla="*/ 19 w 38"/>
              <a:gd name="T11" fmla="*/ 38 h 38"/>
              <a:gd name="T12" fmla="*/ 19 w 38"/>
              <a:gd name="T13" fmla="*/ 38 h 38"/>
              <a:gd name="T14" fmla="*/ 12 w 38"/>
              <a:gd name="T15" fmla="*/ 38 h 38"/>
              <a:gd name="T16" fmla="*/ 5 w 38"/>
              <a:gd name="T17" fmla="*/ 33 h 38"/>
              <a:gd name="T18" fmla="*/ 2 w 38"/>
              <a:gd name="T19" fmla="*/ 28 h 38"/>
              <a:gd name="T20" fmla="*/ 0 w 38"/>
              <a:gd name="T21" fmla="*/ 19 h 38"/>
              <a:gd name="T22" fmla="*/ 0 w 38"/>
              <a:gd name="T23" fmla="*/ 19 h 38"/>
              <a:gd name="T24" fmla="*/ 2 w 38"/>
              <a:gd name="T25" fmla="*/ 12 h 38"/>
              <a:gd name="T26" fmla="*/ 5 w 38"/>
              <a:gd name="T27" fmla="*/ 7 h 38"/>
              <a:gd name="T28" fmla="*/ 12 w 38"/>
              <a:gd name="T29" fmla="*/ 2 h 38"/>
              <a:gd name="T30" fmla="*/ 19 w 38"/>
              <a:gd name="T31" fmla="*/ 0 h 38"/>
              <a:gd name="T32" fmla="*/ 19 w 38"/>
              <a:gd name="T33" fmla="*/ 0 h 38"/>
              <a:gd name="T34" fmla="*/ 26 w 38"/>
              <a:gd name="T35" fmla="*/ 2 h 38"/>
              <a:gd name="T36" fmla="*/ 33 w 38"/>
              <a:gd name="T37" fmla="*/ 7 h 38"/>
              <a:gd name="T38" fmla="*/ 36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6" y="28"/>
                </a:lnTo>
                <a:lnTo>
                  <a:pt x="33" y="33"/>
                </a:lnTo>
                <a:lnTo>
                  <a:pt x="26" y="38"/>
                </a:lnTo>
                <a:lnTo>
                  <a:pt x="19" y="38"/>
                </a:lnTo>
                <a:lnTo>
                  <a:pt x="19" y="38"/>
                </a:lnTo>
                <a:lnTo>
                  <a:pt x="12" y="38"/>
                </a:lnTo>
                <a:lnTo>
                  <a:pt x="5" y="33"/>
                </a:lnTo>
                <a:lnTo>
                  <a:pt x="2" y="28"/>
                </a:lnTo>
                <a:lnTo>
                  <a:pt x="0" y="19"/>
                </a:lnTo>
                <a:lnTo>
                  <a:pt x="0" y="19"/>
                </a:lnTo>
                <a:lnTo>
                  <a:pt x="2" y="12"/>
                </a:lnTo>
                <a:lnTo>
                  <a:pt x="5" y="7"/>
                </a:lnTo>
                <a:lnTo>
                  <a:pt x="12" y="2"/>
                </a:lnTo>
                <a:lnTo>
                  <a:pt x="19" y="0"/>
                </a:lnTo>
                <a:lnTo>
                  <a:pt x="19" y="0"/>
                </a:lnTo>
                <a:lnTo>
                  <a:pt x="26" y="2"/>
                </a:lnTo>
                <a:lnTo>
                  <a:pt x="33" y="7"/>
                </a:lnTo>
                <a:lnTo>
                  <a:pt x="36"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8" name="Freeform 495"/>
          <p:cNvSpPr>
            <a:spLocks/>
          </p:cNvSpPr>
          <p:nvPr/>
        </p:nvSpPr>
        <p:spPr bwMode="auto">
          <a:xfrm>
            <a:off x="3112015" y="3108780"/>
            <a:ext cx="60325" cy="60325"/>
          </a:xfrm>
          <a:custGeom>
            <a:avLst/>
            <a:gdLst>
              <a:gd name="T0" fmla="*/ 38 w 38"/>
              <a:gd name="T1" fmla="*/ 19 h 38"/>
              <a:gd name="T2" fmla="*/ 38 w 38"/>
              <a:gd name="T3" fmla="*/ 19 h 38"/>
              <a:gd name="T4" fmla="*/ 38 w 38"/>
              <a:gd name="T5" fmla="*/ 29 h 38"/>
              <a:gd name="T6" fmla="*/ 33 w 38"/>
              <a:gd name="T7" fmla="*/ 34 h 38"/>
              <a:gd name="T8" fmla="*/ 29 w 38"/>
              <a:gd name="T9" fmla="*/ 38 h 38"/>
              <a:gd name="T10" fmla="*/ 19 w 38"/>
              <a:gd name="T11" fmla="*/ 38 h 38"/>
              <a:gd name="T12" fmla="*/ 19 w 38"/>
              <a:gd name="T13" fmla="*/ 38 h 38"/>
              <a:gd name="T14" fmla="*/ 12 w 38"/>
              <a:gd name="T15" fmla="*/ 38 h 38"/>
              <a:gd name="T16" fmla="*/ 7 w 38"/>
              <a:gd name="T17" fmla="*/ 34 h 38"/>
              <a:gd name="T18" fmla="*/ 2 w 38"/>
              <a:gd name="T19" fmla="*/ 29 h 38"/>
              <a:gd name="T20" fmla="*/ 0 w 38"/>
              <a:gd name="T21" fmla="*/ 19 h 38"/>
              <a:gd name="T22" fmla="*/ 0 w 38"/>
              <a:gd name="T23" fmla="*/ 19 h 38"/>
              <a:gd name="T24" fmla="*/ 2 w 38"/>
              <a:gd name="T25" fmla="*/ 12 h 38"/>
              <a:gd name="T26" fmla="*/ 7 w 38"/>
              <a:gd name="T27" fmla="*/ 7 h 38"/>
              <a:gd name="T28" fmla="*/ 12 w 38"/>
              <a:gd name="T29" fmla="*/ 3 h 38"/>
              <a:gd name="T30" fmla="*/ 19 w 38"/>
              <a:gd name="T31" fmla="*/ 0 h 38"/>
              <a:gd name="T32" fmla="*/ 19 w 38"/>
              <a:gd name="T33" fmla="*/ 0 h 38"/>
              <a:gd name="T34" fmla="*/ 29 w 38"/>
              <a:gd name="T35" fmla="*/ 3 h 38"/>
              <a:gd name="T36" fmla="*/ 33 w 38"/>
              <a:gd name="T37" fmla="*/ 7 h 38"/>
              <a:gd name="T38" fmla="*/ 38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8" y="29"/>
                </a:lnTo>
                <a:lnTo>
                  <a:pt x="33" y="34"/>
                </a:lnTo>
                <a:lnTo>
                  <a:pt x="29" y="38"/>
                </a:lnTo>
                <a:lnTo>
                  <a:pt x="19" y="38"/>
                </a:lnTo>
                <a:lnTo>
                  <a:pt x="19" y="38"/>
                </a:lnTo>
                <a:lnTo>
                  <a:pt x="12" y="38"/>
                </a:lnTo>
                <a:lnTo>
                  <a:pt x="7" y="34"/>
                </a:lnTo>
                <a:lnTo>
                  <a:pt x="2" y="29"/>
                </a:lnTo>
                <a:lnTo>
                  <a:pt x="0" y="19"/>
                </a:lnTo>
                <a:lnTo>
                  <a:pt x="0" y="19"/>
                </a:lnTo>
                <a:lnTo>
                  <a:pt x="2" y="12"/>
                </a:lnTo>
                <a:lnTo>
                  <a:pt x="7" y="7"/>
                </a:lnTo>
                <a:lnTo>
                  <a:pt x="12" y="3"/>
                </a:lnTo>
                <a:lnTo>
                  <a:pt x="19" y="0"/>
                </a:lnTo>
                <a:lnTo>
                  <a:pt x="19" y="0"/>
                </a:lnTo>
                <a:lnTo>
                  <a:pt x="29" y="3"/>
                </a:lnTo>
                <a:lnTo>
                  <a:pt x="33" y="7"/>
                </a:lnTo>
                <a:lnTo>
                  <a:pt x="38"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9" name="Freeform 502"/>
          <p:cNvSpPr>
            <a:spLocks/>
          </p:cNvSpPr>
          <p:nvPr/>
        </p:nvSpPr>
        <p:spPr bwMode="auto">
          <a:xfrm>
            <a:off x="2872303" y="5823405"/>
            <a:ext cx="155575" cy="0"/>
          </a:xfrm>
          <a:custGeom>
            <a:avLst/>
            <a:gdLst>
              <a:gd name="T0" fmla="*/ 98 w 98"/>
              <a:gd name="T1" fmla="*/ 0 w 98"/>
              <a:gd name="T2" fmla="*/ 98 w 98"/>
            </a:gdLst>
            <a:ahLst/>
            <a:cxnLst>
              <a:cxn ang="0">
                <a:pos x="T0" y="0"/>
              </a:cxn>
              <a:cxn ang="0">
                <a:pos x="T1" y="0"/>
              </a:cxn>
              <a:cxn ang="0">
                <a:pos x="T2" y="0"/>
              </a:cxn>
            </a:cxnLst>
            <a:rect l="0" t="0" r="r" b="b"/>
            <a:pathLst>
              <a:path w="98">
                <a:moveTo>
                  <a:pt x="98" y="0"/>
                </a:moveTo>
                <a:lnTo>
                  <a:pt x="0" y="0"/>
                </a:lnTo>
                <a:lnTo>
                  <a:pt x="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20" name="Group 419"/>
          <p:cNvGrpSpPr/>
          <p:nvPr/>
        </p:nvGrpSpPr>
        <p:grpSpPr>
          <a:xfrm>
            <a:off x="2483298" y="4044386"/>
            <a:ext cx="176346" cy="233021"/>
            <a:chOff x="5569546" y="1454150"/>
            <a:chExt cx="176346" cy="233021"/>
          </a:xfrm>
        </p:grpSpPr>
        <p:sp>
          <p:nvSpPr>
            <p:cNvPr id="421" name="Rectangle 474"/>
            <p:cNvSpPr>
              <a:spLocks noChangeArrowheads="1"/>
            </p:cNvSpPr>
            <p:nvPr/>
          </p:nvSpPr>
          <p:spPr bwMode="auto">
            <a:xfrm>
              <a:off x="5569546" y="145415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422" name="Rectangle 475"/>
            <p:cNvSpPr>
              <a:spLocks noChangeArrowheads="1"/>
            </p:cNvSpPr>
            <p:nvPr/>
          </p:nvSpPr>
          <p:spPr bwMode="auto">
            <a:xfrm>
              <a:off x="5670550" y="1525588"/>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423" name="Line 329"/>
          <p:cNvSpPr>
            <a:spLocks noChangeShapeType="1"/>
          </p:cNvSpPr>
          <p:nvPr/>
        </p:nvSpPr>
        <p:spPr bwMode="auto">
          <a:xfrm flipH="1">
            <a:off x="936347"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4" name="Line 374"/>
          <p:cNvSpPr>
            <a:spLocks noChangeShapeType="1"/>
          </p:cNvSpPr>
          <p:nvPr/>
        </p:nvSpPr>
        <p:spPr bwMode="auto">
          <a:xfrm>
            <a:off x="3148528" y="58488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5" name="Line 393"/>
          <p:cNvSpPr>
            <a:spLocks noChangeShapeType="1"/>
          </p:cNvSpPr>
          <p:nvPr/>
        </p:nvSpPr>
        <p:spPr bwMode="auto">
          <a:xfrm flipH="1">
            <a:off x="1019691"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6" name="Freeform 494"/>
          <p:cNvSpPr>
            <a:spLocks/>
          </p:cNvSpPr>
          <p:nvPr/>
        </p:nvSpPr>
        <p:spPr bwMode="auto">
          <a:xfrm>
            <a:off x="3112015" y="4879636"/>
            <a:ext cx="60325" cy="60325"/>
          </a:xfrm>
          <a:custGeom>
            <a:avLst/>
            <a:gdLst>
              <a:gd name="T0" fmla="*/ 38 w 38"/>
              <a:gd name="T1" fmla="*/ 19 h 38"/>
              <a:gd name="T2" fmla="*/ 38 w 38"/>
              <a:gd name="T3" fmla="*/ 19 h 38"/>
              <a:gd name="T4" fmla="*/ 38 w 38"/>
              <a:gd name="T5" fmla="*/ 26 h 38"/>
              <a:gd name="T6" fmla="*/ 33 w 38"/>
              <a:gd name="T7" fmla="*/ 33 h 38"/>
              <a:gd name="T8" fmla="*/ 29 w 38"/>
              <a:gd name="T9" fmla="*/ 38 h 38"/>
              <a:gd name="T10" fmla="*/ 19 w 38"/>
              <a:gd name="T11" fmla="*/ 38 h 38"/>
              <a:gd name="T12" fmla="*/ 19 w 38"/>
              <a:gd name="T13" fmla="*/ 38 h 38"/>
              <a:gd name="T14" fmla="*/ 12 w 38"/>
              <a:gd name="T15" fmla="*/ 38 h 38"/>
              <a:gd name="T16" fmla="*/ 7 w 38"/>
              <a:gd name="T17" fmla="*/ 33 h 38"/>
              <a:gd name="T18" fmla="*/ 2 w 38"/>
              <a:gd name="T19" fmla="*/ 26 h 38"/>
              <a:gd name="T20" fmla="*/ 0 w 38"/>
              <a:gd name="T21" fmla="*/ 19 h 38"/>
              <a:gd name="T22" fmla="*/ 0 w 38"/>
              <a:gd name="T23" fmla="*/ 19 h 38"/>
              <a:gd name="T24" fmla="*/ 2 w 38"/>
              <a:gd name="T25" fmla="*/ 12 h 38"/>
              <a:gd name="T26" fmla="*/ 7 w 38"/>
              <a:gd name="T27" fmla="*/ 4 h 38"/>
              <a:gd name="T28" fmla="*/ 12 w 38"/>
              <a:gd name="T29" fmla="*/ 2 h 38"/>
              <a:gd name="T30" fmla="*/ 19 w 38"/>
              <a:gd name="T31" fmla="*/ 0 h 38"/>
              <a:gd name="T32" fmla="*/ 19 w 38"/>
              <a:gd name="T33" fmla="*/ 0 h 38"/>
              <a:gd name="T34" fmla="*/ 29 w 38"/>
              <a:gd name="T35" fmla="*/ 2 h 38"/>
              <a:gd name="T36" fmla="*/ 33 w 38"/>
              <a:gd name="T37" fmla="*/ 4 h 38"/>
              <a:gd name="T38" fmla="*/ 38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8" y="26"/>
                </a:lnTo>
                <a:lnTo>
                  <a:pt x="33" y="33"/>
                </a:lnTo>
                <a:lnTo>
                  <a:pt x="29" y="38"/>
                </a:lnTo>
                <a:lnTo>
                  <a:pt x="19" y="38"/>
                </a:lnTo>
                <a:lnTo>
                  <a:pt x="19" y="38"/>
                </a:lnTo>
                <a:lnTo>
                  <a:pt x="12" y="38"/>
                </a:lnTo>
                <a:lnTo>
                  <a:pt x="7" y="33"/>
                </a:lnTo>
                <a:lnTo>
                  <a:pt x="2" y="26"/>
                </a:lnTo>
                <a:lnTo>
                  <a:pt x="0" y="19"/>
                </a:lnTo>
                <a:lnTo>
                  <a:pt x="0" y="19"/>
                </a:lnTo>
                <a:lnTo>
                  <a:pt x="2" y="12"/>
                </a:lnTo>
                <a:lnTo>
                  <a:pt x="7" y="4"/>
                </a:lnTo>
                <a:lnTo>
                  <a:pt x="12" y="2"/>
                </a:lnTo>
                <a:lnTo>
                  <a:pt x="19" y="0"/>
                </a:lnTo>
                <a:lnTo>
                  <a:pt x="19" y="0"/>
                </a:lnTo>
                <a:lnTo>
                  <a:pt x="29" y="2"/>
                </a:lnTo>
                <a:lnTo>
                  <a:pt x="33" y="4"/>
                </a:lnTo>
                <a:lnTo>
                  <a:pt x="38"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7" name="Line 312"/>
          <p:cNvSpPr>
            <a:spLocks noChangeShapeType="1"/>
          </p:cNvSpPr>
          <p:nvPr/>
        </p:nvSpPr>
        <p:spPr bwMode="auto">
          <a:xfrm flipH="1">
            <a:off x="298898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8" name="Line 313"/>
          <p:cNvSpPr>
            <a:spLocks noChangeShapeType="1"/>
          </p:cNvSpPr>
          <p:nvPr/>
        </p:nvSpPr>
        <p:spPr bwMode="auto">
          <a:xfrm flipH="1">
            <a:off x="286833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9" name="Line 314"/>
          <p:cNvSpPr>
            <a:spLocks noChangeShapeType="1"/>
          </p:cNvSpPr>
          <p:nvPr/>
        </p:nvSpPr>
        <p:spPr bwMode="auto">
          <a:xfrm flipH="1">
            <a:off x="274768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0" name="Line 315"/>
          <p:cNvSpPr>
            <a:spLocks noChangeShapeType="1"/>
          </p:cNvSpPr>
          <p:nvPr/>
        </p:nvSpPr>
        <p:spPr bwMode="auto">
          <a:xfrm flipH="1">
            <a:off x="262703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1" name="Line 316"/>
          <p:cNvSpPr>
            <a:spLocks noChangeShapeType="1"/>
          </p:cNvSpPr>
          <p:nvPr/>
        </p:nvSpPr>
        <p:spPr bwMode="auto">
          <a:xfrm flipH="1">
            <a:off x="250638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2" name="Line 317"/>
          <p:cNvSpPr>
            <a:spLocks noChangeShapeType="1"/>
          </p:cNvSpPr>
          <p:nvPr/>
        </p:nvSpPr>
        <p:spPr bwMode="auto">
          <a:xfrm flipH="1">
            <a:off x="238573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3" name="Line 318"/>
          <p:cNvSpPr>
            <a:spLocks noChangeShapeType="1"/>
          </p:cNvSpPr>
          <p:nvPr/>
        </p:nvSpPr>
        <p:spPr bwMode="auto">
          <a:xfrm flipH="1">
            <a:off x="226508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4" name="Line 319"/>
          <p:cNvSpPr>
            <a:spLocks noChangeShapeType="1"/>
          </p:cNvSpPr>
          <p:nvPr/>
        </p:nvSpPr>
        <p:spPr bwMode="auto">
          <a:xfrm flipH="1">
            <a:off x="214443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5" name="Line 320"/>
          <p:cNvSpPr>
            <a:spLocks noChangeShapeType="1"/>
          </p:cNvSpPr>
          <p:nvPr/>
        </p:nvSpPr>
        <p:spPr bwMode="auto">
          <a:xfrm flipH="1">
            <a:off x="202378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6" name="Line 321"/>
          <p:cNvSpPr>
            <a:spLocks noChangeShapeType="1"/>
          </p:cNvSpPr>
          <p:nvPr/>
        </p:nvSpPr>
        <p:spPr bwMode="auto">
          <a:xfrm flipH="1">
            <a:off x="190313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7" name="Line 322"/>
          <p:cNvSpPr>
            <a:spLocks noChangeShapeType="1"/>
          </p:cNvSpPr>
          <p:nvPr/>
        </p:nvSpPr>
        <p:spPr bwMode="auto">
          <a:xfrm flipH="1">
            <a:off x="178248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8" name="Line 323"/>
          <p:cNvSpPr>
            <a:spLocks noChangeShapeType="1"/>
          </p:cNvSpPr>
          <p:nvPr/>
        </p:nvSpPr>
        <p:spPr bwMode="auto">
          <a:xfrm flipH="1">
            <a:off x="166024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9" name="Line 324"/>
          <p:cNvSpPr>
            <a:spLocks noChangeShapeType="1"/>
          </p:cNvSpPr>
          <p:nvPr/>
        </p:nvSpPr>
        <p:spPr bwMode="auto">
          <a:xfrm flipH="1">
            <a:off x="153959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0" name="Line 325"/>
          <p:cNvSpPr>
            <a:spLocks noChangeShapeType="1"/>
          </p:cNvSpPr>
          <p:nvPr/>
        </p:nvSpPr>
        <p:spPr bwMode="auto">
          <a:xfrm flipH="1">
            <a:off x="141894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1" name="Line 326"/>
          <p:cNvSpPr>
            <a:spLocks noChangeShapeType="1"/>
          </p:cNvSpPr>
          <p:nvPr/>
        </p:nvSpPr>
        <p:spPr bwMode="auto">
          <a:xfrm flipH="1">
            <a:off x="129829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2" name="Line 327"/>
          <p:cNvSpPr>
            <a:spLocks noChangeShapeType="1"/>
          </p:cNvSpPr>
          <p:nvPr/>
        </p:nvSpPr>
        <p:spPr bwMode="auto">
          <a:xfrm flipH="1">
            <a:off x="117764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3" name="Line 328"/>
          <p:cNvSpPr>
            <a:spLocks noChangeShapeType="1"/>
          </p:cNvSpPr>
          <p:nvPr/>
        </p:nvSpPr>
        <p:spPr bwMode="auto">
          <a:xfrm flipH="1">
            <a:off x="1056997"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4" name="Line 352"/>
          <p:cNvSpPr>
            <a:spLocks noChangeShapeType="1"/>
          </p:cNvSpPr>
          <p:nvPr/>
        </p:nvSpPr>
        <p:spPr bwMode="auto">
          <a:xfrm>
            <a:off x="3148528" y="3191331"/>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5" name="Line 353"/>
          <p:cNvSpPr>
            <a:spLocks noChangeShapeType="1"/>
          </p:cNvSpPr>
          <p:nvPr/>
        </p:nvSpPr>
        <p:spPr bwMode="auto">
          <a:xfrm>
            <a:off x="3148528" y="331356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6" name="Line 354"/>
          <p:cNvSpPr>
            <a:spLocks noChangeShapeType="1"/>
          </p:cNvSpPr>
          <p:nvPr/>
        </p:nvSpPr>
        <p:spPr bwMode="auto">
          <a:xfrm>
            <a:off x="3148528" y="343421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7" name="Line 355"/>
          <p:cNvSpPr>
            <a:spLocks noChangeShapeType="1"/>
          </p:cNvSpPr>
          <p:nvPr/>
        </p:nvSpPr>
        <p:spPr bwMode="auto">
          <a:xfrm>
            <a:off x="3148528" y="355486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8" name="Line 356"/>
          <p:cNvSpPr>
            <a:spLocks noChangeShapeType="1"/>
          </p:cNvSpPr>
          <p:nvPr/>
        </p:nvSpPr>
        <p:spPr bwMode="auto">
          <a:xfrm>
            <a:off x="3148528" y="367551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9" name="Line 357"/>
          <p:cNvSpPr>
            <a:spLocks noChangeShapeType="1"/>
          </p:cNvSpPr>
          <p:nvPr/>
        </p:nvSpPr>
        <p:spPr bwMode="auto">
          <a:xfrm>
            <a:off x="3148528" y="379616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0" name="Line 358"/>
          <p:cNvSpPr>
            <a:spLocks noChangeShapeType="1"/>
          </p:cNvSpPr>
          <p:nvPr/>
        </p:nvSpPr>
        <p:spPr bwMode="auto">
          <a:xfrm>
            <a:off x="3148528" y="391681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1" name="Line 359"/>
          <p:cNvSpPr>
            <a:spLocks noChangeShapeType="1"/>
          </p:cNvSpPr>
          <p:nvPr/>
        </p:nvSpPr>
        <p:spPr bwMode="auto">
          <a:xfrm>
            <a:off x="3148528" y="403746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2" name="Line 360"/>
          <p:cNvSpPr>
            <a:spLocks noChangeShapeType="1"/>
          </p:cNvSpPr>
          <p:nvPr/>
        </p:nvSpPr>
        <p:spPr bwMode="auto">
          <a:xfrm>
            <a:off x="3148528" y="415811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3" name="Line 361"/>
          <p:cNvSpPr>
            <a:spLocks noChangeShapeType="1"/>
          </p:cNvSpPr>
          <p:nvPr/>
        </p:nvSpPr>
        <p:spPr bwMode="auto">
          <a:xfrm>
            <a:off x="3148528" y="427876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4" name="Line 362"/>
          <p:cNvSpPr>
            <a:spLocks noChangeShapeType="1"/>
          </p:cNvSpPr>
          <p:nvPr/>
        </p:nvSpPr>
        <p:spPr bwMode="auto">
          <a:xfrm>
            <a:off x="3148528" y="439941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5" name="Line 363"/>
          <p:cNvSpPr>
            <a:spLocks noChangeShapeType="1"/>
          </p:cNvSpPr>
          <p:nvPr/>
        </p:nvSpPr>
        <p:spPr bwMode="auto">
          <a:xfrm>
            <a:off x="3148528" y="452006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6" name="Line 364"/>
          <p:cNvSpPr>
            <a:spLocks noChangeShapeType="1"/>
          </p:cNvSpPr>
          <p:nvPr/>
        </p:nvSpPr>
        <p:spPr bwMode="auto">
          <a:xfrm>
            <a:off x="3148528" y="464230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7" name="Line 365"/>
          <p:cNvSpPr>
            <a:spLocks noChangeShapeType="1"/>
          </p:cNvSpPr>
          <p:nvPr/>
        </p:nvSpPr>
        <p:spPr bwMode="auto">
          <a:xfrm>
            <a:off x="3148528" y="476295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8" name="Line 366"/>
          <p:cNvSpPr>
            <a:spLocks noChangeShapeType="1"/>
          </p:cNvSpPr>
          <p:nvPr/>
        </p:nvSpPr>
        <p:spPr bwMode="auto">
          <a:xfrm>
            <a:off x="3148528" y="488360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9" name="Line 367"/>
          <p:cNvSpPr>
            <a:spLocks noChangeShapeType="1"/>
          </p:cNvSpPr>
          <p:nvPr/>
        </p:nvSpPr>
        <p:spPr bwMode="auto">
          <a:xfrm>
            <a:off x="3148528" y="500425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0" name="Line 368"/>
          <p:cNvSpPr>
            <a:spLocks noChangeShapeType="1"/>
          </p:cNvSpPr>
          <p:nvPr/>
        </p:nvSpPr>
        <p:spPr bwMode="auto">
          <a:xfrm>
            <a:off x="3148528" y="512490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1" name="Line 369"/>
          <p:cNvSpPr>
            <a:spLocks noChangeShapeType="1"/>
          </p:cNvSpPr>
          <p:nvPr/>
        </p:nvSpPr>
        <p:spPr bwMode="auto">
          <a:xfrm>
            <a:off x="3148528" y="52455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2" name="Line 370"/>
          <p:cNvSpPr>
            <a:spLocks noChangeShapeType="1"/>
          </p:cNvSpPr>
          <p:nvPr/>
        </p:nvSpPr>
        <p:spPr bwMode="auto">
          <a:xfrm>
            <a:off x="3148528" y="53662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3" name="Line 371"/>
          <p:cNvSpPr>
            <a:spLocks noChangeShapeType="1"/>
          </p:cNvSpPr>
          <p:nvPr/>
        </p:nvSpPr>
        <p:spPr bwMode="auto">
          <a:xfrm>
            <a:off x="3148528" y="54868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4" name="Line 372"/>
          <p:cNvSpPr>
            <a:spLocks noChangeShapeType="1"/>
          </p:cNvSpPr>
          <p:nvPr/>
        </p:nvSpPr>
        <p:spPr bwMode="auto">
          <a:xfrm>
            <a:off x="3148528" y="56075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5" name="Line 373"/>
          <p:cNvSpPr>
            <a:spLocks noChangeShapeType="1"/>
          </p:cNvSpPr>
          <p:nvPr/>
        </p:nvSpPr>
        <p:spPr bwMode="auto">
          <a:xfrm>
            <a:off x="3148528" y="57281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6" name="Line 377"/>
          <p:cNvSpPr>
            <a:spLocks noChangeShapeType="1"/>
          </p:cNvSpPr>
          <p:nvPr/>
        </p:nvSpPr>
        <p:spPr bwMode="auto">
          <a:xfrm flipH="1">
            <a:off x="295167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7" name="Line 378"/>
          <p:cNvSpPr>
            <a:spLocks noChangeShapeType="1"/>
          </p:cNvSpPr>
          <p:nvPr/>
        </p:nvSpPr>
        <p:spPr bwMode="auto">
          <a:xfrm flipH="1">
            <a:off x="283102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8" name="Line 379"/>
          <p:cNvSpPr>
            <a:spLocks noChangeShapeType="1"/>
          </p:cNvSpPr>
          <p:nvPr/>
        </p:nvSpPr>
        <p:spPr bwMode="auto">
          <a:xfrm flipH="1">
            <a:off x="271037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9" name="Line 380"/>
          <p:cNvSpPr>
            <a:spLocks noChangeShapeType="1"/>
          </p:cNvSpPr>
          <p:nvPr/>
        </p:nvSpPr>
        <p:spPr bwMode="auto">
          <a:xfrm flipH="1">
            <a:off x="258972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0" name="Line 381"/>
          <p:cNvSpPr>
            <a:spLocks noChangeShapeType="1"/>
          </p:cNvSpPr>
          <p:nvPr/>
        </p:nvSpPr>
        <p:spPr bwMode="auto">
          <a:xfrm flipH="1">
            <a:off x="246907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1" name="Line 382"/>
          <p:cNvSpPr>
            <a:spLocks noChangeShapeType="1"/>
          </p:cNvSpPr>
          <p:nvPr/>
        </p:nvSpPr>
        <p:spPr bwMode="auto">
          <a:xfrm flipH="1">
            <a:off x="234842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2" name="Line 383"/>
          <p:cNvSpPr>
            <a:spLocks noChangeShapeType="1"/>
          </p:cNvSpPr>
          <p:nvPr/>
        </p:nvSpPr>
        <p:spPr bwMode="auto">
          <a:xfrm flipH="1">
            <a:off x="222777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3" name="Line 384"/>
          <p:cNvSpPr>
            <a:spLocks noChangeShapeType="1"/>
          </p:cNvSpPr>
          <p:nvPr/>
        </p:nvSpPr>
        <p:spPr bwMode="auto">
          <a:xfrm flipH="1">
            <a:off x="210712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4" name="Line 385"/>
          <p:cNvSpPr>
            <a:spLocks noChangeShapeType="1"/>
          </p:cNvSpPr>
          <p:nvPr/>
        </p:nvSpPr>
        <p:spPr bwMode="auto">
          <a:xfrm flipH="1">
            <a:off x="198647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5" name="Line 386"/>
          <p:cNvSpPr>
            <a:spLocks noChangeShapeType="1"/>
          </p:cNvSpPr>
          <p:nvPr/>
        </p:nvSpPr>
        <p:spPr bwMode="auto">
          <a:xfrm flipH="1">
            <a:off x="186582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6" name="Line 387"/>
          <p:cNvSpPr>
            <a:spLocks noChangeShapeType="1"/>
          </p:cNvSpPr>
          <p:nvPr/>
        </p:nvSpPr>
        <p:spPr bwMode="auto">
          <a:xfrm flipH="1">
            <a:off x="174359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7" name="Line 388"/>
          <p:cNvSpPr>
            <a:spLocks noChangeShapeType="1"/>
          </p:cNvSpPr>
          <p:nvPr/>
        </p:nvSpPr>
        <p:spPr bwMode="auto">
          <a:xfrm flipH="1">
            <a:off x="162294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8" name="Line 389"/>
          <p:cNvSpPr>
            <a:spLocks noChangeShapeType="1"/>
          </p:cNvSpPr>
          <p:nvPr/>
        </p:nvSpPr>
        <p:spPr bwMode="auto">
          <a:xfrm flipH="1">
            <a:off x="150229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9" name="Line 390"/>
          <p:cNvSpPr>
            <a:spLocks noChangeShapeType="1"/>
          </p:cNvSpPr>
          <p:nvPr/>
        </p:nvSpPr>
        <p:spPr bwMode="auto">
          <a:xfrm flipH="1">
            <a:off x="138164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0" name="Line 391"/>
          <p:cNvSpPr>
            <a:spLocks noChangeShapeType="1"/>
          </p:cNvSpPr>
          <p:nvPr/>
        </p:nvSpPr>
        <p:spPr bwMode="auto">
          <a:xfrm flipH="1">
            <a:off x="126099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1" name="Line 392"/>
          <p:cNvSpPr>
            <a:spLocks noChangeShapeType="1"/>
          </p:cNvSpPr>
          <p:nvPr/>
        </p:nvSpPr>
        <p:spPr bwMode="auto">
          <a:xfrm flipH="1">
            <a:off x="1140341"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82" name="Group 481"/>
          <p:cNvGrpSpPr/>
          <p:nvPr/>
        </p:nvGrpSpPr>
        <p:grpSpPr>
          <a:xfrm>
            <a:off x="3270139" y="4819590"/>
            <a:ext cx="176346" cy="233021"/>
            <a:chOff x="5569546" y="2150205"/>
            <a:chExt cx="176346" cy="233021"/>
          </a:xfrm>
        </p:grpSpPr>
        <p:sp>
          <p:nvSpPr>
            <p:cNvPr id="483" name="Rectangle 474"/>
            <p:cNvSpPr>
              <a:spLocks noChangeArrowheads="1"/>
            </p:cNvSpPr>
            <p:nvPr/>
          </p:nvSpPr>
          <p:spPr bwMode="auto">
            <a:xfrm>
              <a:off x="5569546" y="2150205"/>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484" name="Rectangle 475"/>
            <p:cNvSpPr>
              <a:spLocks noChangeArrowheads="1"/>
            </p:cNvSpPr>
            <p:nvPr/>
          </p:nvSpPr>
          <p:spPr bwMode="auto">
            <a:xfrm>
              <a:off x="5670550" y="2221643"/>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50" b="1" dirty="0">
                  <a:solidFill>
                    <a:srgbClr val="000000"/>
                  </a:solidFill>
                  <a:latin typeface="Univers LT Std 47 Cn Lt" charset="0"/>
                  <a:cs typeface="Arial" pitchFamily="34" charset="0"/>
                </a:rPr>
                <a:t>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485" name="Line 377"/>
          <p:cNvSpPr>
            <a:spLocks noChangeShapeType="1"/>
          </p:cNvSpPr>
          <p:nvPr/>
        </p:nvSpPr>
        <p:spPr bwMode="auto">
          <a:xfrm flipH="1">
            <a:off x="305804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6" name="Rectangle 487"/>
          <p:cNvSpPr>
            <a:spLocks noChangeArrowheads="1"/>
          </p:cNvSpPr>
          <p:nvPr/>
        </p:nvSpPr>
        <p:spPr bwMode="auto">
          <a:xfrm>
            <a:off x="500887" y="306138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0.88</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4782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1">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51" presetID="1" presetClass="entr" presetSubtype="0" fill="hold" grpId="0" nodeType="withEffect">
                                  <p:stCondLst>
                                    <p:cond delay="0"/>
                                  </p:stCondLst>
                                  <p:childTnLst>
                                    <p:set>
                                      <p:cBhvr>
                                        <p:cTn id="52" dur="1" fill="hold">
                                          <p:stCondLst>
                                            <p:cond delay="0"/>
                                          </p:stCondLst>
                                        </p:cTn>
                                        <p:tgtEl>
                                          <p:spTgt spid="4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7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1">
                                            <p:txEl>
                                              <p:pRg st="2" end="2"/>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2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95" presetID="1" presetClass="entr" presetSubtype="0" fill="hold" grpId="0" nodeType="withEffect">
                                  <p:stCondLst>
                                    <p:cond delay="0"/>
                                  </p:stCondLst>
                                  <p:childTnLst>
                                    <p:set>
                                      <p:cBhvr>
                                        <p:cTn id="96" dur="1" fill="hold">
                                          <p:stCondLst>
                                            <p:cond delay="0"/>
                                          </p:stCondLst>
                                        </p:cTn>
                                        <p:tgtEl>
                                          <p:spTgt spid="42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2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3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3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3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3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3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3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3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3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4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4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4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2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51">
                                            <p:txEl>
                                              <p:pRg st="3" end="3"/>
                                            </p:txEl>
                                          </p:spTgt>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5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8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5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6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46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6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5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2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37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2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uiExpand="1" build="p"/>
      <p:bldP spid="77" grpId="0"/>
      <p:bldP spid="78" grpId="0"/>
      <p:bldP spid="92" grpId="0" animBg="1"/>
      <p:bldP spid="519" grpId="0" animBg="1"/>
      <p:bldP spid="520" grpId="0" animBg="1"/>
      <p:bldP spid="155" grpId="0" animBg="1"/>
      <p:bldP spid="156" grpId="0" animBg="1"/>
      <p:bldP spid="157" grpId="0" animBg="1"/>
      <p:bldP spid="375" grpId="0" animBg="1"/>
      <p:bldP spid="376" grpId="0" animBg="1"/>
      <p:bldP spid="384" grpId="0"/>
      <p:bldP spid="418" grpId="0" animBg="1"/>
      <p:bldP spid="423" grpId="0" animBg="1"/>
      <p:bldP spid="424" grpId="0" animBg="1"/>
      <p:bldP spid="425" grpId="0" animBg="1"/>
      <p:bldP spid="427" grpId="0" animBg="1"/>
      <p:bldP spid="428" grpId="0" animBg="1"/>
      <p:bldP spid="429" grpId="0" animBg="1"/>
      <p:bldP spid="430" grpId="0" animBg="1"/>
      <p:bldP spid="431" grpId="0" animBg="1"/>
      <p:bldP spid="432" grpId="0" animBg="1"/>
      <p:bldP spid="433" grpId="0" animBg="1"/>
      <p:bldP spid="434" grpId="0" animBg="1"/>
      <p:bldP spid="435" grpId="0" animBg="1"/>
      <p:bldP spid="436" grpId="0" animBg="1"/>
      <p:bldP spid="437" grpId="0" animBg="1"/>
      <p:bldP spid="438" grpId="0" animBg="1"/>
      <p:bldP spid="439" grpId="0" animBg="1"/>
      <p:bldP spid="440" grpId="0" animBg="1"/>
      <p:bldP spid="441" grpId="0" animBg="1"/>
      <p:bldP spid="442" grpId="0" animBg="1"/>
      <p:bldP spid="443" grpId="0" animBg="1"/>
      <p:bldP spid="444" grpId="0" animBg="1"/>
      <p:bldP spid="445" grpId="0" animBg="1"/>
      <p:bldP spid="446" grpId="0" animBg="1"/>
      <p:bldP spid="447" grpId="0" animBg="1"/>
      <p:bldP spid="448" grpId="0" animBg="1"/>
      <p:bldP spid="449" grpId="0" animBg="1"/>
      <p:bldP spid="450" grpId="0" animBg="1"/>
      <p:bldP spid="451" grpId="0" animBg="1"/>
      <p:bldP spid="452" grpId="0" animBg="1"/>
      <p:bldP spid="453" grpId="0" animBg="1"/>
      <p:bldP spid="454" grpId="0" animBg="1"/>
      <p:bldP spid="455" grpId="0" animBg="1"/>
      <p:bldP spid="456" grpId="0" animBg="1"/>
      <p:bldP spid="457" grpId="0" animBg="1"/>
      <p:bldP spid="458" grpId="0" animBg="1"/>
      <p:bldP spid="459" grpId="0" animBg="1"/>
      <p:bldP spid="460" grpId="0" animBg="1"/>
      <p:bldP spid="461" grpId="0" animBg="1"/>
      <p:bldP spid="462" grpId="0" animBg="1"/>
      <p:bldP spid="463" grpId="0" animBg="1"/>
      <p:bldP spid="464" grpId="0" animBg="1"/>
      <p:bldP spid="465" grpId="0" animBg="1"/>
      <p:bldP spid="466" grpId="0" animBg="1"/>
      <p:bldP spid="467" grpId="0" animBg="1"/>
      <p:bldP spid="468" grpId="0" animBg="1"/>
      <p:bldP spid="469" grpId="0" animBg="1"/>
      <p:bldP spid="470" grpId="0" animBg="1"/>
      <p:bldP spid="471" grpId="0" animBg="1"/>
      <p:bldP spid="472" grpId="0" animBg="1"/>
      <p:bldP spid="473" grpId="0" animBg="1"/>
      <p:bldP spid="474" grpId="0" animBg="1"/>
      <p:bldP spid="475" grpId="0" animBg="1"/>
      <p:bldP spid="476" grpId="0" animBg="1"/>
      <p:bldP spid="477" grpId="0" animBg="1"/>
      <p:bldP spid="478" grpId="0" animBg="1"/>
      <p:bldP spid="479" grpId="0" animBg="1"/>
      <p:bldP spid="480" grpId="0" animBg="1"/>
      <p:bldP spid="481" grpId="0" animBg="1"/>
      <p:bldP spid="48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reeform 186"/>
          <p:cNvSpPr>
            <a:spLocks/>
          </p:cNvSpPr>
          <p:nvPr/>
        </p:nvSpPr>
        <p:spPr bwMode="auto">
          <a:xfrm flipH="1">
            <a:off x="2353191" y="3313568"/>
            <a:ext cx="794544" cy="1596229"/>
          </a:xfrm>
          <a:custGeom>
            <a:avLst/>
            <a:gdLst>
              <a:gd name="T0" fmla="*/ 0 w 206"/>
              <a:gd name="T1" fmla="*/ 0 h 282"/>
              <a:gd name="T2" fmla="*/ 0 w 206"/>
              <a:gd name="T3" fmla="*/ 0 h 282"/>
              <a:gd name="T4" fmla="*/ 0 w 206"/>
              <a:gd name="T5" fmla="*/ 282 h 282"/>
              <a:gd name="T6" fmla="*/ 206 w 206"/>
              <a:gd name="T7" fmla="*/ 142 h 282"/>
              <a:gd name="T8" fmla="*/ 0 w 206"/>
              <a:gd name="T9" fmla="*/ 0 h 282"/>
            </a:gdLst>
            <a:ahLst/>
            <a:cxnLst>
              <a:cxn ang="0">
                <a:pos x="T0" y="T1"/>
              </a:cxn>
              <a:cxn ang="0">
                <a:pos x="T2" y="T3"/>
              </a:cxn>
              <a:cxn ang="0">
                <a:pos x="T4" y="T5"/>
              </a:cxn>
              <a:cxn ang="0">
                <a:pos x="T6" y="T7"/>
              </a:cxn>
              <a:cxn ang="0">
                <a:pos x="T8" y="T9"/>
              </a:cxn>
            </a:cxnLst>
            <a:rect l="0" t="0" r="r" b="b"/>
            <a:pathLst>
              <a:path w="206" h="282">
                <a:moveTo>
                  <a:pt x="0" y="0"/>
                </a:moveTo>
                <a:lnTo>
                  <a:pt x="0" y="0"/>
                </a:lnTo>
                <a:lnTo>
                  <a:pt x="0" y="282"/>
                </a:lnTo>
                <a:lnTo>
                  <a:pt x="206" y="142"/>
                </a:lnTo>
                <a:lnTo>
                  <a:pt x="0" y="0"/>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7" name="Freeform 936"/>
          <p:cNvSpPr>
            <a:spLocks/>
          </p:cNvSpPr>
          <p:nvPr/>
        </p:nvSpPr>
        <p:spPr bwMode="auto">
          <a:xfrm flipH="1">
            <a:off x="2516305" y="3138943"/>
            <a:ext cx="634325" cy="1596229"/>
          </a:xfrm>
          <a:custGeom>
            <a:avLst/>
            <a:gdLst>
              <a:gd name="T0" fmla="*/ 0 w 206"/>
              <a:gd name="T1" fmla="*/ 0 h 282"/>
              <a:gd name="T2" fmla="*/ 0 w 206"/>
              <a:gd name="T3" fmla="*/ 0 h 282"/>
              <a:gd name="T4" fmla="*/ 0 w 206"/>
              <a:gd name="T5" fmla="*/ 282 h 282"/>
              <a:gd name="T6" fmla="*/ 206 w 206"/>
              <a:gd name="T7" fmla="*/ 142 h 282"/>
              <a:gd name="T8" fmla="*/ 0 w 206"/>
              <a:gd name="T9" fmla="*/ 0 h 282"/>
            </a:gdLst>
            <a:ahLst/>
            <a:cxnLst>
              <a:cxn ang="0">
                <a:pos x="T0" y="T1"/>
              </a:cxn>
              <a:cxn ang="0">
                <a:pos x="T2" y="T3"/>
              </a:cxn>
              <a:cxn ang="0">
                <a:pos x="T4" y="T5"/>
              </a:cxn>
              <a:cxn ang="0">
                <a:pos x="T6" y="T7"/>
              </a:cxn>
              <a:cxn ang="0">
                <a:pos x="T8" y="T9"/>
              </a:cxn>
            </a:cxnLst>
            <a:rect l="0" t="0" r="r" b="b"/>
            <a:pathLst>
              <a:path w="206" h="282">
                <a:moveTo>
                  <a:pt x="0" y="0"/>
                </a:moveTo>
                <a:lnTo>
                  <a:pt x="0" y="0"/>
                </a:lnTo>
                <a:lnTo>
                  <a:pt x="0" y="282"/>
                </a:lnTo>
                <a:lnTo>
                  <a:pt x="206" y="142"/>
                </a:lnTo>
                <a:lnTo>
                  <a:pt x="0" y="0"/>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normAutofit/>
          </a:bodyPr>
          <a:lstStyle/>
          <a:p>
            <a:r>
              <a:rPr lang="en-US" dirty="0"/>
              <a:t>Deadweight Loss from Subsidy</a:t>
            </a:r>
            <a:endParaRPr lang="en-US" dirty="0">
              <a:latin typeface="+mj-lt"/>
            </a:endParaRPr>
          </a:p>
        </p:txBody>
      </p:sp>
      <p:sp>
        <p:nvSpPr>
          <p:cNvPr id="185" name="Content Placeholder 2"/>
          <p:cNvSpPr>
            <a:spLocks noGrp="1"/>
          </p:cNvSpPr>
          <p:nvPr>
            <p:ph idx="4294967295"/>
          </p:nvPr>
        </p:nvSpPr>
        <p:spPr>
          <a:xfrm>
            <a:off x="4787848" y="2554288"/>
            <a:ext cx="4127552" cy="3552825"/>
          </a:xfrm>
        </p:spPr>
        <p:txBody>
          <a:bodyPr>
            <a:normAutofit/>
          </a:bodyPr>
          <a:lstStyle/>
          <a:p>
            <a:r>
              <a:rPr lang="en-US" sz="2400" dirty="0"/>
              <a:t>Subsidy causes overproduction.</a:t>
            </a:r>
          </a:p>
          <a:p>
            <a:r>
              <a:rPr lang="en-US" sz="2400" dirty="0"/>
              <a:t>Overproduction causes welfare loss.</a:t>
            </a:r>
          </a:p>
          <a:p>
            <a:r>
              <a:rPr lang="en-US" sz="2400" dirty="0"/>
              <a:t>Measured as deadweight.</a:t>
            </a:r>
          </a:p>
        </p:txBody>
      </p:sp>
      <p:sp>
        <p:nvSpPr>
          <p:cNvPr id="186" name="Rectangle 185"/>
          <p:cNvSpPr/>
          <p:nvPr/>
        </p:nvSpPr>
        <p:spPr>
          <a:xfrm>
            <a:off x="533400" y="1132582"/>
            <a:ext cx="8381999" cy="1107996"/>
          </a:xfrm>
          <a:prstGeom prst="rect">
            <a:avLst/>
          </a:prstGeom>
        </p:spPr>
        <p:txBody>
          <a:bodyPr wrap="square">
            <a:spAutoFit/>
          </a:bodyPr>
          <a:lstStyle/>
          <a:p>
            <a:r>
              <a:rPr lang="en-US" sz="2200" dirty="0">
                <a:latin typeface="Calibri Light"/>
              </a:rPr>
              <a:t>Suppose the government imposes a $0.35 subsidy on each unit sold, which the seller receives. What effect does this have on the market?</a:t>
            </a:r>
          </a:p>
        </p:txBody>
      </p:sp>
      <p:sp>
        <p:nvSpPr>
          <p:cNvPr id="220" name="Rectangle 219"/>
          <p:cNvSpPr>
            <a:spLocks noChangeArrowheads="1"/>
          </p:cNvSpPr>
          <p:nvPr/>
        </p:nvSpPr>
        <p:spPr bwMode="auto">
          <a:xfrm>
            <a:off x="2667000" y="2443618"/>
            <a:ext cx="196850" cy="195263"/>
          </a:xfrm>
          <a:prstGeom prst="rect">
            <a:avLst/>
          </a:prstGeom>
          <a:solidFill>
            <a:srgbClr val="9D9D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Rectangle 220"/>
          <p:cNvSpPr>
            <a:spLocks noChangeArrowheads="1"/>
          </p:cNvSpPr>
          <p:nvPr/>
        </p:nvSpPr>
        <p:spPr bwMode="auto">
          <a:xfrm>
            <a:off x="2960687" y="2451556"/>
            <a:ext cx="14106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Deadweight loss</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818" name="Rectangle 233"/>
          <p:cNvSpPr>
            <a:spLocks noChangeArrowheads="1"/>
          </p:cNvSpPr>
          <p:nvPr/>
        </p:nvSpPr>
        <p:spPr bwMode="auto">
          <a:xfrm>
            <a:off x="4118491" y="5782131"/>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19" name="Line 349"/>
          <p:cNvSpPr>
            <a:spLocks noChangeShapeType="1"/>
          </p:cNvSpPr>
          <p:nvPr/>
        </p:nvSpPr>
        <p:spPr bwMode="auto">
          <a:xfrm>
            <a:off x="2353191" y="583769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0" name="Line 350"/>
          <p:cNvSpPr>
            <a:spLocks noChangeShapeType="1"/>
          </p:cNvSpPr>
          <p:nvPr/>
        </p:nvSpPr>
        <p:spPr bwMode="auto">
          <a:xfrm>
            <a:off x="2353191" y="5958343"/>
            <a:ext cx="0" cy="349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821" name="Line 375"/>
          <p:cNvSpPr>
            <a:spLocks noChangeShapeType="1"/>
          </p:cNvSpPr>
          <p:nvPr/>
        </p:nvSpPr>
        <p:spPr bwMode="auto">
          <a:xfrm>
            <a:off x="3148528" y="5971043"/>
            <a:ext cx="0" cy="222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822" name="Line 394"/>
          <p:cNvSpPr>
            <a:spLocks noChangeShapeType="1"/>
          </p:cNvSpPr>
          <p:nvPr/>
        </p:nvSpPr>
        <p:spPr bwMode="auto">
          <a:xfrm flipH="1">
            <a:off x="937141" y="3136223"/>
            <a:ext cx="365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823" name="Group 822"/>
          <p:cNvGrpSpPr/>
          <p:nvPr/>
        </p:nvGrpSpPr>
        <p:grpSpPr>
          <a:xfrm>
            <a:off x="3311137" y="2862604"/>
            <a:ext cx="176346" cy="233021"/>
            <a:chOff x="5569546" y="1454150"/>
            <a:chExt cx="176346" cy="233021"/>
          </a:xfrm>
        </p:grpSpPr>
        <p:sp>
          <p:nvSpPr>
            <p:cNvPr id="824" name="Rectangle 474"/>
            <p:cNvSpPr>
              <a:spLocks noChangeArrowheads="1"/>
            </p:cNvSpPr>
            <p:nvPr/>
          </p:nvSpPr>
          <p:spPr bwMode="auto">
            <a:xfrm>
              <a:off x="5569546" y="145415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25" name="Rectangle 475"/>
            <p:cNvSpPr>
              <a:spLocks noChangeArrowheads="1"/>
            </p:cNvSpPr>
            <p:nvPr/>
          </p:nvSpPr>
          <p:spPr bwMode="auto">
            <a:xfrm>
              <a:off x="5670550" y="1525588"/>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826" name="Line 478"/>
          <p:cNvSpPr>
            <a:spLocks noChangeShapeType="1"/>
          </p:cNvSpPr>
          <p:nvPr/>
        </p:nvSpPr>
        <p:spPr bwMode="auto">
          <a:xfrm flipV="1">
            <a:off x="929203" y="2576968"/>
            <a:ext cx="0" cy="34163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7" name="Line 479"/>
          <p:cNvSpPr>
            <a:spLocks noChangeShapeType="1"/>
          </p:cNvSpPr>
          <p:nvPr/>
        </p:nvSpPr>
        <p:spPr bwMode="auto">
          <a:xfrm>
            <a:off x="929203" y="5993268"/>
            <a:ext cx="3351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8" name="Rectangle 481"/>
          <p:cNvSpPr>
            <a:spLocks noChangeArrowheads="1"/>
          </p:cNvSpPr>
          <p:nvPr/>
        </p:nvSpPr>
        <p:spPr bwMode="auto">
          <a:xfrm>
            <a:off x="457200" y="4018546"/>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0.70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829" name="Rectangle 482"/>
          <p:cNvSpPr>
            <a:spLocks noChangeArrowheads="1"/>
          </p:cNvSpPr>
          <p:nvPr/>
        </p:nvSpPr>
        <p:spPr bwMode="auto">
          <a:xfrm>
            <a:off x="2255559" y="6005243"/>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830" name="Rectangle 484"/>
          <p:cNvSpPr>
            <a:spLocks noChangeArrowheads="1"/>
          </p:cNvSpPr>
          <p:nvPr/>
        </p:nvSpPr>
        <p:spPr bwMode="auto">
          <a:xfrm>
            <a:off x="3058494" y="6005243"/>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831" name="Rectangle 489"/>
          <p:cNvSpPr>
            <a:spLocks noChangeArrowheads="1"/>
          </p:cNvSpPr>
          <p:nvPr/>
        </p:nvSpPr>
        <p:spPr bwMode="auto">
          <a:xfrm>
            <a:off x="457835" y="4823141"/>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832" name="Line 490"/>
          <p:cNvSpPr>
            <a:spLocks noChangeShapeType="1"/>
          </p:cNvSpPr>
          <p:nvPr/>
        </p:nvSpPr>
        <p:spPr bwMode="auto">
          <a:xfrm flipH="1">
            <a:off x="955397" y="2954937"/>
            <a:ext cx="2339516" cy="2958955"/>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3" name="Line 492"/>
          <p:cNvSpPr>
            <a:spLocks noChangeShapeType="1"/>
          </p:cNvSpPr>
          <p:nvPr/>
        </p:nvSpPr>
        <p:spPr bwMode="auto">
          <a:xfrm flipH="1" flipV="1">
            <a:off x="977621" y="2743199"/>
            <a:ext cx="3077369" cy="3088142"/>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4" name="Freeform 498"/>
          <p:cNvSpPr>
            <a:spLocks/>
          </p:cNvSpPr>
          <p:nvPr/>
        </p:nvSpPr>
        <p:spPr bwMode="auto">
          <a:xfrm>
            <a:off x="3386653" y="2881768"/>
            <a:ext cx="0" cy="514350"/>
          </a:xfrm>
          <a:custGeom>
            <a:avLst/>
            <a:gdLst>
              <a:gd name="T0" fmla="*/ 324 h 324"/>
              <a:gd name="T1" fmla="*/ 0 h 324"/>
              <a:gd name="T2" fmla="*/ 324 h 324"/>
            </a:gdLst>
            <a:ahLst/>
            <a:cxnLst>
              <a:cxn ang="0">
                <a:pos x="0" y="T0"/>
              </a:cxn>
              <a:cxn ang="0">
                <a:pos x="0" y="T1"/>
              </a:cxn>
              <a:cxn ang="0">
                <a:pos x="0" y="T2"/>
              </a:cxn>
            </a:cxnLst>
            <a:rect l="0" t="0" r="r" b="b"/>
            <a:pathLst>
              <a:path h="324">
                <a:moveTo>
                  <a:pt x="0" y="324"/>
                </a:moveTo>
                <a:lnTo>
                  <a:pt x="0" y="0"/>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5" name="Rectangle 834"/>
          <p:cNvSpPr>
            <a:spLocks noChangeArrowheads="1"/>
          </p:cNvSpPr>
          <p:nvPr/>
        </p:nvSpPr>
        <p:spPr bwMode="auto">
          <a:xfrm>
            <a:off x="1080808" y="6185356"/>
            <a:ext cx="34139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a:t>
            </a:r>
            <a:r>
              <a:rPr kumimoji="0" lang="en-US" sz="1400" b="1" i="0" u="none" strike="noStrike" cap="none" normalizeH="0" dirty="0">
                <a:ln>
                  <a:noFill/>
                </a:ln>
                <a:solidFill>
                  <a:srgbClr val="000000"/>
                </a:solidFill>
                <a:effectLst/>
                <a:latin typeface="Univers LT Std 47 Cn Lt" charset="0"/>
                <a:cs typeface="Arial" pitchFamily="34" charset="0"/>
              </a:rPr>
              <a:t> Tortillas (millions of lbs.)</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836" name="Rectangle 98"/>
          <p:cNvSpPr>
            <a:spLocks noChangeArrowheads="1"/>
          </p:cNvSpPr>
          <p:nvPr/>
        </p:nvSpPr>
        <p:spPr bwMode="auto">
          <a:xfrm>
            <a:off x="554553" y="2323424"/>
            <a:ext cx="9650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a:cs typeface="Arial" pitchFamily="34" charset="0"/>
              </a:rPr>
              <a:t>Price ($</a:t>
            </a:r>
            <a:r>
              <a:rPr kumimoji="0" lang="en-US" sz="1400" b="1" i="0" u="none" strike="noStrike" cap="none" normalizeH="0" baseline="0" dirty="0">
                <a:ln>
                  <a:noFill/>
                </a:ln>
                <a:solidFill>
                  <a:srgbClr val="000000"/>
                </a:solidFill>
                <a:effectLst/>
                <a:latin typeface="Univers LT Std 47 Cn Lt"/>
                <a:cs typeface="Times New Roman"/>
              </a:rPr>
              <a:t>/lb.)</a:t>
            </a:r>
            <a:endParaRPr kumimoji="0" lang="en-US" sz="2400" b="0" i="0" u="none" strike="noStrike" cap="none" normalizeH="0" baseline="0" dirty="0">
              <a:ln>
                <a:noFill/>
              </a:ln>
              <a:solidFill>
                <a:schemeClr val="tx1"/>
              </a:solidFill>
              <a:effectLst/>
              <a:latin typeface="Univers LT Std 47 Cn Lt"/>
              <a:cs typeface="Arial" pitchFamily="34" charset="0"/>
            </a:endParaRPr>
          </a:p>
        </p:txBody>
      </p:sp>
      <p:sp>
        <p:nvSpPr>
          <p:cNvPr id="837" name="Line 299"/>
          <p:cNvSpPr>
            <a:spLocks noChangeShapeType="1"/>
          </p:cNvSpPr>
          <p:nvPr/>
        </p:nvSpPr>
        <p:spPr bwMode="auto">
          <a:xfrm flipH="1">
            <a:off x="2281127"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8" name="Line 300"/>
          <p:cNvSpPr>
            <a:spLocks noChangeShapeType="1"/>
          </p:cNvSpPr>
          <p:nvPr/>
        </p:nvSpPr>
        <p:spPr bwMode="auto">
          <a:xfrm flipH="1">
            <a:off x="2160477"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9" name="Line 301"/>
          <p:cNvSpPr>
            <a:spLocks noChangeShapeType="1"/>
          </p:cNvSpPr>
          <p:nvPr/>
        </p:nvSpPr>
        <p:spPr bwMode="auto">
          <a:xfrm flipH="1">
            <a:off x="203982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0" name="Line 302"/>
          <p:cNvSpPr>
            <a:spLocks noChangeShapeType="1"/>
          </p:cNvSpPr>
          <p:nvPr/>
        </p:nvSpPr>
        <p:spPr bwMode="auto">
          <a:xfrm flipH="1">
            <a:off x="191917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1" name="Line 303"/>
          <p:cNvSpPr>
            <a:spLocks noChangeShapeType="1"/>
          </p:cNvSpPr>
          <p:nvPr/>
        </p:nvSpPr>
        <p:spPr bwMode="auto">
          <a:xfrm flipH="1">
            <a:off x="179852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2" name="Line 304"/>
          <p:cNvSpPr>
            <a:spLocks noChangeShapeType="1"/>
          </p:cNvSpPr>
          <p:nvPr/>
        </p:nvSpPr>
        <p:spPr bwMode="auto">
          <a:xfrm flipH="1">
            <a:off x="167787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3" name="Line 305"/>
          <p:cNvSpPr>
            <a:spLocks noChangeShapeType="1"/>
          </p:cNvSpPr>
          <p:nvPr/>
        </p:nvSpPr>
        <p:spPr bwMode="auto">
          <a:xfrm flipH="1">
            <a:off x="155564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4" name="Line 306"/>
          <p:cNvSpPr>
            <a:spLocks noChangeShapeType="1"/>
          </p:cNvSpPr>
          <p:nvPr/>
        </p:nvSpPr>
        <p:spPr bwMode="auto">
          <a:xfrm flipH="1">
            <a:off x="143499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5" name="Line 307"/>
          <p:cNvSpPr>
            <a:spLocks noChangeShapeType="1"/>
          </p:cNvSpPr>
          <p:nvPr/>
        </p:nvSpPr>
        <p:spPr bwMode="auto">
          <a:xfrm flipH="1">
            <a:off x="131434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6" name="Line 308"/>
          <p:cNvSpPr>
            <a:spLocks noChangeShapeType="1"/>
          </p:cNvSpPr>
          <p:nvPr/>
        </p:nvSpPr>
        <p:spPr bwMode="auto">
          <a:xfrm flipH="1">
            <a:off x="119369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7" name="Line 309"/>
          <p:cNvSpPr>
            <a:spLocks noChangeShapeType="1"/>
          </p:cNvSpPr>
          <p:nvPr/>
        </p:nvSpPr>
        <p:spPr bwMode="auto">
          <a:xfrm flipH="1">
            <a:off x="107304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8" name="Line 310"/>
          <p:cNvSpPr>
            <a:spLocks noChangeShapeType="1"/>
          </p:cNvSpPr>
          <p:nvPr/>
        </p:nvSpPr>
        <p:spPr bwMode="auto">
          <a:xfrm flipH="1">
            <a:off x="95239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9" name="Line 335"/>
          <p:cNvSpPr>
            <a:spLocks noChangeShapeType="1"/>
          </p:cNvSpPr>
          <p:nvPr/>
        </p:nvSpPr>
        <p:spPr bwMode="auto">
          <a:xfrm>
            <a:off x="2353191" y="41470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0" name="Line 336"/>
          <p:cNvSpPr>
            <a:spLocks noChangeShapeType="1"/>
          </p:cNvSpPr>
          <p:nvPr/>
        </p:nvSpPr>
        <p:spPr bwMode="auto">
          <a:xfrm>
            <a:off x="2353191" y="42676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1" name="Line 337"/>
          <p:cNvSpPr>
            <a:spLocks noChangeShapeType="1"/>
          </p:cNvSpPr>
          <p:nvPr/>
        </p:nvSpPr>
        <p:spPr bwMode="auto">
          <a:xfrm>
            <a:off x="2353191" y="43883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2" name="Line 338"/>
          <p:cNvSpPr>
            <a:spLocks noChangeShapeType="1"/>
          </p:cNvSpPr>
          <p:nvPr/>
        </p:nvSpPr>
        <p:spPr bwMode="auto">
          <a:xfrm>
            <a:off x="2353191" y="45089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3" name="Line 339"/>
          <p:cNvSpPr>
            <a:spLocks noChangeShapeType="1"/>
          </p:cNvSpPr>
          <p:nvPr/>
        </p:nvSpPr>
        <p:spPr bwMode="auto">
          <a:xfrm>
            <a:off x="2353191" y="46296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4" name="Line 340"/>
          <p:cNvSpPr>
            <a:spLocks noChangeShapeType="1"/>
          </p:cNvSpPr>
          <p:nvPr/>
        </p:nvSpPr>
        <p:spPr bwMode="auto">
          <a:xfrm>
            <a:off x="2353191" y="475184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5" name="Line 341"/>
          <p:cNvSpPr>
            <a:spLocks noChangeShapeType="1"/>
          </p:cNvSpPr>
          <p:nvPr/>
        </p:nvSpPr>
        <p:spPr bwMode="auto">
          <a:xfrm>
            <a:off x="2353191" y="487249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6" name="Line 342"/>
          <p:cNvSpPr>
            <a:spLocks noChangeShapeType="1"/>
          </p:cNvSpPr>
          <p:nvPr/>
        </p:nvSpPr>
        <p:spPr bwMode="auto">
          <a:xfrm>
            <a:off x="2353191" y="499314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7" name="Line 343"/>
          <p:cNvSpPr>
            <a:spLocks noChangeShapeType="1"/>
          </p:cNvSpPr>
          <p:nvPr/>
        </p:nvSpPr>
        <p:spPr bwMode="auto">
          <a:xfrm>
            <a:off x="2353191" y="511379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8" name="Line 344"/>
          <p:cNvSpPr>
            <a:spLocks noChangeShapeType="1"/>
          </p:cNvSpPr>
          <p:nvPr/>
        </p:nvSpPr>
        <p:spPr bwMode="auto">
          <a:xfrm>
            <a:off x="2353191" y="523444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9" name="Line 345"/>
          <p:cNvSpPr>
            <a:spLocks noChangeShapeType="1"/>
          </p:cNvSpPr>
          <p:nvPr/>
        </p:nvSpPr>
        <p:spPr bwMode="auto">
          <a:xfrm>
            <a:off x="2353191" y="535509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0" name="Line 346"/>
          <p:cNvSpPr>
            <a:spLocks noChangeShapeType="1"/>
          </p:cNvSpPr>
          <p:nvPr/>
        </p:nvSpPr>
        <p:spPr bwMode="auto">
          <a:xfrm>
            <a:off x="2353191" y="547574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1" name="Line 347"/>
          <p:cNvSpPr>
            <a:spLocks noChangeShapeType="1"/>
          </p:cNvSpPr>
          <p:nvPr/>
        </p:nvSpPr>
        <p:spPr bwMode="auto">
          <a:xfrm>
            <a:off x="2353191" y="559639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2" name="Line 348"/>
          <p:cNvSpPr>
            <a:spLocks noChangeShapeType="1"/>
          </p:cNvSpPr>
          <p:nvPr/>
        </p:nvSpPr>
        <p:spPr bwMode="auto">
          <a:xfrm>
            <a:off x="2353191" y="571704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3" name="Freeform 493"/>
          <p:cNvSpPr>
            <a:spLocks/>
          </p:cNvSpPr>
          <p:nvPr/>
        </p:nvSpPr>
        <p:spPr bwMode="auto">
          <a:xfrm>
            <a:off x="2325409" y="4104598"/>
            <a:ext cx="60325" cy="60325"/>
          </a:xfrm>
          <a:custGeom>
            <a:avLst/>
            <a:gdLst>
              <a:gd name="T0" fmla="*/ 38 w 38"/>
              <a:gd name="T1" fmla="*/ 19 h 38"/>
              <a:gd name="T2" fmla="*/ 38 w 38"/>
              <a:gd name="T3" fmla="*/ 19 h 38"/>
              <a:gd name="T4" fmla="*/ 36 w 38"/>
              <a:gd name="T5" fmla="*/ 28 h 38"/>
              <a:gd name="T6" fmla="*/ 33 w 38"/>
              <a:gd name="T7" fmla="*/ 33 h 38"/>
              <a:gd name="T8" fmla="*/ 26 w 38"/>
              <a:gd name="T9" fmla="*/ 38 h 38"/>
              <a:gd name="T10" fmla="*/ 19 w 38"/>
              <a:gd name="T11" fmla="*/ 38 h 38"/>
              <a:gd name="T12" fmla="*/ 19 w 38"/>
              <a:gd name="T13" fmla="*/ 38 h 38"/>
              <a:gd name="T14" fmla="*/ 12 w 38"/>
              <a:gd name="T15" fmla="*/ 38 h 38"/>
              <a:gd name="T16" fmla="*/ 5 w 38"/>
              <a:gd name="T17" fmla="*/ 33 h 38"/>
              <a:gd name="T18" fmla="*/ 2 w 38"/>
              <a:gd name="T19" fmla="*/ 28 h 38"/>
              <a:gd name="T20" fmla="*/ 0 w 38"/>
              <a:gd name="T21" fmla="*/ 19 h 38"/>
              <a:gd name="T22" fmla="*/ 0 w 38"/>
              <a:gd name="T23" fmla="*/ 19 h 38"/>
              <a:gd name="T24" fmla="*/ 2 w 38"/>
              <a:gd name="T25" fmla="*/ 12 h 38"/>
              <a:gd name="T26" fmla="*/ 5 w 38"/>
              <a:gd name="T27" fmla="*/ 7 h 38"/>
              <a:gd name="T28" fmla="*/ 12 w 38"/>
              <a:gd name="T29" fmla="*/ 2 h 38"/>
              <a:gd name="T30" fmla="*/ 19 w 38"/>
              <a:gd name="T31" fmla="*/ 0 h 38"/>
              <a:gd name="T32" fmla="*/ 19 w 38"/>
              <a:gd name="T33" fmla="*/ 0 h 38"/>
              <a:gd name="T34" fmla="*/ 26 w 38"/>
              <a:gd name="T35" fmla="*/ 2 h 38"/>
              <a:gd name="T36" fmla="*/ 33 w 38"/>
              <a:gd name="T37" fmla="*/ 7 h 38"/>
              <a:gd name="T38" fmla="*/ 36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6" y="28"/>
                </a:lnTo>
                <a:lnTo>
                  <a:pt x="33" y="33"/>
                </a:lnTo>
                <a:lnTo>
                  <a:pt x="26" y="38"/>
                </a:lnTo>
                <a:lnTo>
                  <a:pt x="19" y="38"/>
                </a:lnTo>
                <a:lnTo>
                  <a:pt x="19" y="38"/>
                </a:lnTo>
                <a:lnTo>
                  <a:pt x="12" y="38"/>
                </a:lnTo>
                <a:lnTo>
                  <a:pt x="5" y="33"/>
                </a:lnTo>
                <a:lnTo>
                  <a:pt x="2" y="28"/>
                </a:lnTo>
                <a:lnTo>
                  <a:pt x="0" y="19"/>
                </a:lnTo>
                <a:lnTo>
                  <a:pt x="0" y="19"/>
                </a:lnTo>
                <a:lnTo>
                  <a:pt x="2" y="12"/>
                </a:lnTo>
                <a:lnTo>
                  <a:pt x="5" y="7"/>
                </a:lnTo>
                <a:lnTo>
                  <a:pt x="12" y="2"/>
                </a:lnTo>
                <a:lnTo>
                  <a:pt x="19" y="0"/>
                </a:lnTo>
                <a:lnTo>
                  <a:pt x="19" y="0"/>
                </a:lnTo>
                <a:lnTo>
                  <a:pt x="26" y="2"/>
                </a:lnTo>
                <a:lnTo>
                  <a:pt x="33" y="7"/>
                </a:lnTo>
                <a:lnTo>
                  <a:pt x="36"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4" name="Freeform 495"/>
          <p:cNvSpPr>
            <a:spLocks/>
          </p:cNvSpPr>
          <p:nvPr/>
        </p:nvSpPr>
        <p:spPr bwMode="auto">
          <a:xfrm>
            <a:off x="3112015" y="3108780"/>
            <a:ext cx="60325" cy="60325"/>
          </a:xfrm>
          <a:custGeom>
            <a:avLst/>
            <a:gdLst>
              <a:gd name="T0" fmla="*/ 38 w 38"/>
              <a:gd name="T1" fmla="*/ 19 h 38"/>
              <a:gd name="T2" fmla="*/ 38 w 38"/>
              <a:gd name="T3" fmla="*/ 19 h 38"/>
              <a:gd name="T4" fmla="*/ 38 w 38"/>
              <a:gd name="T5" fmla="*/ 29 h 38"/>
              <a:gd name="T6" fmla="*/ 33 w 38"/>
              <a:gd name="T7" fmla="*/ 34 h 38"/>
              <a:gd name="T8" fmla="*/ 29 w 38"/>
              <a:gd name="T9" fmla="*/ 38 h 38"/>
              <a:gd name="T10" fmla="*/ 19 w 38"/>
              <a:gd name="T11" fmla="*/ 38 h 38"/>
              <a:gd name="T12" fmla="*/ 19 w 38"/>
              <a:gd name="T13" fmla="*/ 38 h 38"/>
              <a:gd name="T14" fmla="*/ 12 w 38"/>
              <a:gd name="T15" fmla="*/ 38 h 38"/>
              <a:gd name="T16" fmla="*/ 7 w 38"/>
              <a:gd name="T17" fmla="*/ 34 h 38"/>
              <a:gd name="T18" fmla="*/ 2 w 38"/>
              <a:gd name="T19" fmla="*/ 29 h 38"/>
              <a:gd name="T20" fmla="*/ 0 w 38"/>
              <a:gd name="T21" fmla="*/ 19 h 38"/>
              <a:gd name="T22" fmla="*/ 0 w 38"/>
              <a:gd name="T23" fmla="*/ 19 h 38"/>
              <a:gd name="T24" fmla="*/ 2 w 38"/>
              <a:gd name="T25" fmla="*/ 12 h 38"/>
              <a:gd name="T26" fmla="*/ 7 w 38"/>
              <a:gd name="T27" fmla="*/ 7 h 38"/>
              <a:gd name="T28" fmla="*/ 12 w 38"/>
              <a:gd name="T29" fmla="*/ 3 h 38"/>
              <a:gd name="T30" fmla="*/ 19 w 38"/>
              <a:gd name="T31" fmla="*/ 0 h 38"/>
              <a:gd name="T32" fmla="*/ 19 w 38"/>
              <a:gd name="T33" fmla="*/ 0 h 38"/>
              <a:gd name="T34" fmla="*/ 29 w 38"/>
              <a:gd name="T35" fmla="*/ 3 h 38"/>
              <a:gd name="T36" fmla="*/ 33 w 38"/>
              <a:gd name="T37" fmla="*/ 7 h 38"/>
              <a:gd name="T38" fmla="*/ 38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8" y="29"/>
                </a:lnTo>
                <a:lnTo>
                  <a:pt x="33" y="34"/>
                </a:lnTo>
                <a:lnTo>
                  <a:pt x="29" y="38"/>
                </a:lnTo>
                <a:lnTo>
                  <a:pt x="19" y="38"/>
                </a:lnTo>
                <a:lnTo>
                  <a:pt x="19" y="38"/>
                </a:lnTo>
                <a:lnTo>
                  <a:pt x="12" y="38"/>
                </a:lnTo>
                <a:lnTo>
                  <a:pt x="7" y="34"/>
                </a:lnTo>
                <a:lnTo>
                  <a:pt x="2" y="29"/>
                </a:lnTo>
                <a:lnTo>
                  <a:pt x="0" y="19"/>
                </a:lnTo>
                <a:lnTo>
                  <a:pt x="0" y="19"/>
                </a:lnTo>
                <a:lnTo>
                  <a:pt x="2" y="12"/>
                </a:lnTo>
                <a:lnTo>
                  <a:pt x="7" y="7"/>
                </a:lnTo>
                <a:lnTo>
                  <a:pt x="12" y="3"/>
                </a:lnTo>
                <a:lnTo>
                  <a:pt x="19" y="0"/>
                </a:lnTo>
                <a:lnTo>
                  <a:pt x="19" y="0"/>
                </a:lnTo>
                <a:lnTo>
                  <a:pt x="29" y="3"/>
                </a:lnTo>
                <a:lnTo>
                  <a:pt x="33" y="7"/>
                </a:lnTo>
                <a:lnTo>
                  <a:pt x="38"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5" name="Freeform 502"/>
          <p:cNvSpPr>
            <a:spLocks/>
          </p:cNvSpPr>
          <p:nvPr/>
        </p:nvSpPr>
        <p:spPr bwMode="auto">
          <a:xfrm>
            <a:off x="2872303" y="5823405"/>
            <a:ext cx="155575" cy="0"/>
          </a:xfrm>
          <a:custGeom>
            <a:avLst/>
            <a:gdLst>
              <a:gd name="T0" fmla="*/ 98 w 98"/>
              <a:gd name="T1" fmla="*/ 0 w 98"/>
              <a:gd name="T2" fmla="*/ 98 w 98"/>
            </a:gdLst>
            <a:ahLst/>
            <a:cxnLst>
              <a:cxn ang="0">
                <a:pos x="T0" y="0"/>
              </a:cxn>
              <a:cxn ang="0">
                <a:pos x="T1" y="0"/>
              </a:cxn>
              <a:cxn ang="0">
                <a:pos x="T2" y="0"/>
              </a:cxn>
            </a:cxnLst>
            <a:rect l="0" t="0" r="r" b="b"/>
            <a:pathLst>
              <a:path w="98">
                <a:moveTo>
                  <a:pt x="98" y="0"/>
                </a:moveTo>
                <a:lnTo>
                  <a:pt x="0" y="0"/>
                </a:lnTo>
                <a:lnTo>
                  <a:pt x="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66" name="Group 865"/>
          <p:cNvGrpSpPr/>
          <p:nvPr/>
        </p:nvGrpSpPr>
        <p:grpSpPr>
          <a:xfrm>
            <a:off x="2483298" y="4044386"/>
            <a:ext cx="176346" cy="233021"/>
            <a:chOff x="5569546" y="1454150"/>
            <a:chExt cx="176346" cy="233021"/>
          </a:xfrm>
        </p:grpSpPr>
        <p:sp>
          <p:nvSpPr>
            <p:cNvPr id="867" name="Rectangle 474"/>
            <p:cNvSpPr>
              <a:spLocks noChangeArrowheads="1"/>
            </p:cNvSpPr>
            <p:nvPr/>
          </p:nvSpPr>
          <p:spPr bwMode="auto">
            <a:xfrm>
              <a:off x="5569546" y="145415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68" name="Rectangle 475"/>
            <p:cNvSpPr>
              <a:spLocks noChangeArrowheads="1"/>
            </p:cNvSpPr>
            <p:nvPr/>
          </p:nvSpPr>
          <p:spPr bwMode="auto">
            <a:xfrm>
              <a:off x="5670550" y="1525588"/>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869" name="Line 329"/>
          <p:cNvSpPr>
            <a:spLocks noChangeShapeType="1"/>
          </p:cNvSpPr>
          <p:nvPr/>
        </p:nvSpPr>
        <p:spPr bwMode="auto">
          <a:xfrm flipH="1">
            <a:off x="936347"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0" name="Line 374"/>
          <p:cNvSpPr>
            <a:spLocks noChangeShapeType="1"/>
          </p:cNvSpPr>
          <p:nvPr/>
        </p:nvSpPr>
        <p:spPr bwMode="auto">
          <a:xfrm>
            <a:off x="3148528" y="58488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1" name="Line 393"/>
          <p:cNvSpPr>
            <a:spLocks noChangeShapeType="1"/>
          </p:cNvSpPr>
          <p:nvPr/>
        </p:nvSpPr>
        <p:spPr bwMode="auto">
          <a:xfrm flipH="1">
            <a:off x="1019691"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2" name="Freeform 494"/>
          <p:cNvSpPr>
            <a:spLocks/>
          </p:cNvSpPr>
          <p:nvPr/>
        </p:nvSpPr>
        <p:spPr bwMode="auto">
          <a:xfrm>
            <a:off x="3112015" y="4879636"/>
            <a:ext cx="60325" cy="60325"/>
          </a:xfrm>
          <a:custGeom>
            <a:avLst/>
            <a:gdLst>
              <a:gd name="T0" fmla="*/ 38 w 38"/>
              <a:gd name="T1" fmla="*/ 19 h 38"/>
              <a:gd name="T2" fmla="*/ 38 w 38"/>
              <a:gd name="T3" fmla="*/ 19 h 38"/>
              <a:gd name="T4" fmla="*/ 38 w 38"/>
              <a:gd name="T5" fmla="*/ 26 h 38"/>
              <a:gd name="T6" fmla="*/ 33 w 38"/>
              <a:gd name="T7" fmla="*/ 33 h 38"/>
              <a:gd name="T8" fmla="*/ 29 w 38"/>
              <a:gd name="T9" fmla="*/ 38 h 38"/>
              <a:gd name="T10" fmla="*/ 19 w 38"/>
              <a:gd name="T11" fmla="*/ 38 h 38"/>
              <a:gd name="T12" fmla="*/ 19 w 38"/>
              <a:gd name="T13" fmla="*/ 38 h 38"/>
              <a:gd name="T14" fmla="*/ 12 w 38"/>
              <a:gd name="T15" fmla="*/ 38 h 38"/>
              <a:gd name="T16" fmla="*/ 7 w 38"/>
              <a:gd name="T17" fmla="*/ 33 h 38"/>
              <a:gd name="T18" fmla="*/ 2 w 38"/>
              <a:gd name="T19" fmla="*/ 26 h 38"/>
              <a:gd name="T20" fmla="*/ 0 w 38"/>
              <a:gd name="T21" fmla="*/ 19 h 38"/>
              <a:gd name="T22" fmla="*/ 0 w 38"/>
              <a:gd name="T23" fmla="*/ 19 h 38"/>
              <a:gd name="T24" fmla="*/ 2 w 38"/>
              <a:gd name="T25" fmla="*/ 12 h 38"/>
              <a:gd name="T26" fmla="*/ 7 w 38"/>
              <a:gd name="T27" fmla="*/ 4 h 38"/>
              <a:gd name="T28" fmla="*/ 12 w 38"/>
              <a:gd name="T29" fmla="*/ 2 h 38"/>
              <a:gd name="T30" fmla="*/ 19 w 38"/>
              <a:gd name="T31" fmla="*/ 0 h 38"/>
              <a:gd name="T32" fmla="*/ 19 w 38"/>
              <a:gd name="T33" fmla="*/ 0 h 38"/>
              <a:gd name="T34" fmla="*/ 29 w 38"/>
              <a:gd name="T35" fmla="*/ 2 h 38"/>
              <a:gd name="T36" fmla="*/ 33 w 38"/>
              <a:gd name="T37" fmla="*/ 4 h 38"/>
              <a:gd name="T38" fmla="*/ 38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8" y="26"/>
                </a:lnTo>
                <a:lnTo>
                  <a:pt x="33" y="33"/>
                </a:lnTo>
                <a:lnTo>
                  <a:pt x="29" y="38"/>
                </a:lnTo>
                <a:lnTo>
                  <a:pt x="19" y="38"/>
                </a:lnTo>
                <a:lnTo>
                  <a:pt x="19" y="38"/>
                </a:lnTo>
                <a:lnTo>
                  <a:pt x="12" y="38"/>
                </a:lnTo>
                <a:lnTo>
                  <a:pt x="7" y="33"/>
                </a:lnTo>
                <a:lnTo>
                  <a:pt x="2" y="26"/>
                </a:lnTo>
                <a:lnTo>
                  <a:pt x="0" y="19"/>
                </a:lnTo>
                <a:lnTo>
                  <a:pt x="0" y="19"/>
                </a:lnTo>
                <a:lnTo>
                  <a:pt x="2" y="12"/>
                </a:lnTo>
                <a:lnTo>
                  <a:pt x="7" y="4"/>
                </a:lnTo>
                <a:lnTo>
                  <a:pt x="12" y="2"/>
                </a:lnTo>
                <a:lnTo>
                  <a:pt x="19" y="0"/>
                </a:lnTo>
                <a:lnTo>
                  <a:pt x="19" y="0"/>
                </a:lnTo>
                <a:lnTo>
                  <a:pt x="29" y="2"/>
                </a:lnTo>
                <a:lnTo>
                  <a:pt x="33" y="4"/>
                </a:lnTo>
                <a:lnTo>
                  <a:pt x="38"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3" name="Line 312"/>
          <p:cNvSpPr>
            <a:spLocks noChangeShapeType="1"/>
          </p:cNvSpPr>
          <p:nvPr/>
        </p:nvSpPr>
        <p:spPr bwMode="auto">
          <a:xfrm flipH="1">
            <a:off x="298898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4" name="Line 313"/>
          <p:cNvSpPr>
            <a:spLocks noChangeShapeType="1"/>
          </p:cNvSpPr>
          <p:nvPr/>
        </p:nvSpPr>
        <p:spPr bwMode="auto">
          <a:xfrm flipH="1">
            <a:off x="286833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5" name="Line 314"/>
          <p:cNvSpPr>
            <a:spLocks noChangeShapeType="1"/>
          </p:cNvSpPr>
          <p:nvPr/>
        </p:nvSpPr>
        <p:spPr bwMode="auto">
          <a:xfrm flipH="1">
            <a:off x="274768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6" name="Line 315"/>
          <p:cNvSpPr>
            <a:spLocks noChangeShapeType="1"/>
          </p:cNvSpPr>
          <p:nvPr/>
        </p:nvSpPr>
        <p:spPr bwMode="auto">
          <a:xfrm flipH="1">
            <a:off x="262703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7" name="Line 316"/>
          <p:cNvSpPr>
            <a:spLocks noChangeShapeType="1"/>
          </p:cNvSpPr>
          <p:nvPr/>
        </p:nvSpPr>
        <p:spPr bwMode="auto">
          <a:xfrm flipH="1">
            <a:off x="250638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8" name="Line 317"/>
          <p:cNvSpPr>
            <a:spLocks noChangeShapeType="1"/>
          </p:cNvSpPr>
          <p:nvPr/>
        </p:nvSpPr>
        <p:spPr bwMode="auto">
          <a:xfrm flipH="1">
            <a:off x="238573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9" name="Line 318"/>
          <p:cNvSpPr>
            <a:spLocks noChangeShapeType="1"/>
          </p:cNvSpPr>
          <p:nvPr/>
        </p:nvSpPr>
        <p:spPr bwMode="auto">
          <a:xfrm flipH="1">
            <a:off x="226508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0" name="Line 319"/>
          <p:cNvSpPr>
            <a:spLocks noChangeShapeType="1"/>
          </p:cNvSpPr>
          <p:nvPr/>
        </p:nvSpPr>
        <p:spPr bwMode="auto">
          <a:xfrm flipH="1">
            <a:off x="214443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1" name="Line 320"/>
          <p:cNvSpPr>
            <a:spLocks noChangeShapeType="1"/>
          </p:cNvSpPr>
          <p:nvPr/>
        </p:nvSpPr>
        <p:spPr bwMode="auto">
          <a:xfrm flipH="1">
            <a:off x="202378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2" name="Line 321"/>
          <p:cNvSpPr>
            <a:spLocks noChangeShapeType="1"/>
          </p:cNvSpPr>
          <p:nvPr/>
        </p:nvSpPr>
        <p:spPr bwMode="auto">
          <a:xfrm flipH="1">
            <a:off x="190313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3" name="Line 322"/>
          <p:cNvSpPr>
            <a:spLocks noChangeShapeType="1"/>
          </p:cNvSpPr>
          <p:nvPr/>
        </p:nvSpPr>
        <p:spPr bwMode="auto">
          <a:xfrm flipH="1">
            <a:off x="178248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4" name="Line 323"/>
          <p:cNvSpPr>
            <a:spLocks noChangeShapeType="1"/>
          </p:cNvSpPr>
          <p:nvPr/>
        </p:nvSpPr>
        <p:spPr bwMode="auto">
          <a:xfrm flipH="1">
            <a:off x="166024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5" name="Line 324"/>
          <p:cNvSpPr>
            <a:spLocks noChangeShapeType="1"/>
          </p:cNvSpPr>
          <p:nvPr/>
        </p:nvSpPr>
        <p:spPr bwMode="auto">
          <a:xfrm flipH="1">
            <a:off x="153959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6" name="Line 325"/>
          <p:cNvSpPr>
            <a:spLocks noChangeShapeType="1"/>
          </p:cNvSpPr>
          <p:nvPr/>
        </p:nvSpPr>
        <p:spPr bwMode="auto">
          <a:xfrm flipH="1">
            <a:off x="141894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7" name="Line 326"/>
          <p:cNvSpPr>
            <a:spLocks noChangeShapeType="1"/>
          </p:cNvSpPr>
          <p:nvPr/>
        </p:nvSpPr>
        <p:spPr bwMode="auto">
          <a:xfrm flipH="1">
            <a:off x="129829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8" name="Line 327"/>
          <p:cNvSpPr>
            <a:spLocks noChangeShapeType="1"/>
          </p:cNvSpPr>
          <p:nvPr/>
        </p:nvSpPr>
        <p:spPr bwMode="auto">
          <a:xfrm flipH="1">
            <a:off x="117764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9" name="Line 328"/>
          <p:cNvSpPr>
            <a:spLocks noChangeShapeType="1"/>
          </p:cNvSpPr>
          <p:nvPr/>
        </p:nvSpPr>
        <p:spPr bwMode="auto">
          <a:xfrm flipH="1">
            <a:off x="1056997"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0" name="Line 352"/>
          <p:cNvSpPr>
            <a:spLocks noChangeShapeType="1"/>
          </p:cNvSpPr>
          <p:nvPr/>
        </p:nvSpPr>
        <p:spPr bwMode="auto">
          <a:xfrm>
            <a:off x="3148528" y="3191331"/>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1" name="Line 353"/>
          <p:cNvSpPr>
            <a:spLocks noChangeShapeType="1"/>
          </p:cNvSpPr>
          <p:nvPr/>
        </p:nvSpPr>
        <p:spPr bwMode="auto">
          <a:xfrm>
            <a:off x="3148528" y="331356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2" name="Line 354"/>
          <p:cNvSpPr>
            <a:spLocks noChangeShapeType="1"/>
          </p:cNvSpPr>
          <p:nvPr/>
        </p:nvSpPr>
        <p:spPr bwMode="auto">
          <a:xfrm>
            <a:off x="3148528" y="343421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3" name="Line 355"/>
          <p:cNvSpPr>
            <a:spLocks noChangeShapeType="1"/>
          </p:cNvSpPr>
          <p:nvPr/>
        </p:nvSpPr>
        <p:spPr bwMode="auto">
          <a:xfrm>
            <a:off x="3148528" y="355486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4" name="Line 356"/>
          <p:cNvSpPr>
            <a:spLocks noChangeShapeType="1"/>
          </p:cNvSpPr>
          <p:nvPr/>
        </p:nvSpPr>
        <p:spPr bwMode="auto">
          <a:xfrm>
            <a:off x="3148528" y="367551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5" name="Line 357"/>
          <p:cNvSpPr>
            <a:spLocks noChangeShapeType="1"/>
          </p:cNvSpPr>
          <p:nvPr/>
        </p:nvSpPr>
        <p:spPr bwMode="auto">
          <a:xfrm>
            <a:off x="3148528" y="379616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6" name="Line 358"/>
          <p:cNvSpPr>
            <a:spLocks noChangeShapeType="1"/>
          </p:cNvSpPr>
          <p:nvPr/>
        </p:nvSpPr>
        <p:spPr bwMode="auto">
          <a:xfrm>
            <a:off x="3148528" y="391681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7" name="Line 359"/>
          <p:cNvSpPr>
            <a:spLocks noChangeShapeType="1"/>
          </p:cNvSpPr>
          <p:nvPr/>
        </p:nvSpPr>
        <p:spPr bwMode="auto">
          <a:xfrm>
            <a:off x="3148528" y="403746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8" name="Line 360"/>
          <p:cNvSpPr>
            <a:spLocks noChangeShapeType="1"/>
          </p:cNvSpPr>
          <p:nvPr/>
        </p:nvSpPr>
        <p:spPr bwMode="auto">
          <a:xfrm>
            <a:off x="3148528" y="415811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9" name="Line 361"/>
          <p:cNvSpPr>
            <a:spLocks noChangeShapeType="1"/>
          </p:cNvSpPr>
          <p:nvPr/>
        </p:nvSpPr>
        <p:spPr bwMode="auto">
          <a:xfrm>
            <a:off x="3148528" y="427876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0" name="Line 362"/>
          <p:cNvSpPr>
            <a:spLocks noChangeShapeType="1"/>
          </p:cNvSpPr>
          <p:nvPr/>
        </p:nvSpPr>
        <p:spPr bwMode="auto">
          <a:xfrm>
            <a:off x="3148528" y="439941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1" name="Line 363"/>
          <p:cNvSpPr>
            <a:spLocks noChangeShapeType="1"/>
          </p:cNvSpPr>
          <p:nvPr/>
        </p:nvSpPr>
        <p:spPr bwMode="auto">
          <a:xfrm>
            <a:off x="3148528" y="452006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2" name="Line 364"/>
          <p:cNvSpPr>
            <a:spLocks noChangeShapeType="1"/>
          </p:cNvSpPr>
          <p:nvPr/>
        </p:nvSpPr>
        <p:spPr bwMode="auto">
          <a:xfrm>
            <a:off x="3148528" y="464230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3" name="Line 365"/>
          <p:cNvSpPr>
            <a:spLocks noChangeShapeType="1"/>
          </p:cNvSpPr>
          <p:nvPr/>
        </p:nvSpPr>
        <p:spPr bwMode="auto">
          <a:xfrm>
            <a:off x="3148528" y="476295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4" name="Line 366"/>
          <p:cNvSpPr>
            <a:spLocks noChangeShapeType="1"/>
          </p:cNvSpPr>
          <p:nvPr/>
        </p:nvSpPr>
        <p:spPr bwMode="auto">
          <a:xfrm>
            <a:off x="3148528" y="488360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5" name="Line 367"/>
          <p:cNvSpPr>
            <a:spLocks noChangeShapeType="1"/>
          </p:cNvSpPr>
          <p:nvPr/>
        </p:nvSpPr>
        <p:spPr bwMode="auto">
          <a:xfrm>
            <a:off x="3148528" y="500425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6" name="Line 368"/>
          <p:cNvSpPr>
            <a:spLocks noChangeShapeType="1"/>
          </p:cNvSpPr>
          <p:nvPr/>
        </p:nvSpPr>
        <p:spPr bwMode="auto">
          <a:xfrm>
            <a:off x="3148528" y="512490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7" name="Line 369"/>
          <p:cNvSpPr>
            <a:spLocks noChangeShapeType="1"/>
          </p:cNvSpPr>
          <p:nvPr/>
        </p:nvSpPr>
        <p:spPr bwMode="auto">
          <a:xfrm>
            <a:off x="3148528" y="52455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8" name="Line 370"/>
          <p:cNvSpPr>
            <a:spLocks noChangeShapeType="1"/>
          </p:cNvSpPr>
          <p:nvPr/>
        </p:nvSpPr>
        <p:spPr bwMode="auto">
          <a:xfrm>
            <a:off x="3148528" y="53662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9" name="Line 371"/>
          <p:cNvSpPr>
            <a:spLocks noChangeShapeType="1"/>
          </p:cNvSpPr>
          <p:nvPr/>
        </p:nvSpPr>
        <p:spPr bwMode="auto">
          <a:xfrm>
            <a:off x="3148528" y="54868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0" name="Line 372"/>
          <p:cNvSpPr>
            <a:spLocks noChangeShapeType="1"/>
          </p:cNvSpPr>
          <p:nvPr/>
        </p:nvSpPr>
        <p:spPr bwMode="auto">
          <a:xfrm>
            <a:off x="3148528" y="56075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1" name="Line 373"/>
          <p:cNvSpPr>
            <a:spLocks noChangeShapeType="1"/>
          </p:cNvSpPr>
          <p:nvPr/>
        </p:nvSpPr>
        <p:spPr bwMode="auto">
          <a:xfrm>
            <a:off x="3148528" y="57281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2" name="Line 377"/>
          <p:cNvSpPr>
            <a:spLocks noChangeShapeType="1"/>
          </p:cNvSpPr>
          <p:nvPr/>
        </p:nvSpPr>
        <p:spPr bwMode="auto">
          <a:xfrm flipH="1">
            <a:off x="295167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3" name="Line 378"/>
          <p:cNvSpPr>
            <a:spLocks noChangeShapeType="1"/>
          </p:cNvSpPr>
          <p:nvPr/>
        </p:nvSpPr>
        <p:spPr bwMode="auto">
          <a:xfrm flipH="1">
            <a:off x="283102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4" name="Line 379"/>
          <p:cNvSpPr>
            <a:spLocks noChangeShapeType="1"/>
          </p:cNvSpPr>
          <p:nvPr/>
        </p:nvSpPr>
        <p:spPr bwMode="auto">
          <a:xfrm flipH="1">
            <a:off x="271037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5" name="Line 380"/>
          <p:cNvSpPr>
            <a:spLocks noChangeShapeType="1"/>
          </p:cNvSpPr>
          <p:nvPr/>
        </p:nvSpPr>
        <p:spPr bwMode="auto">
          <a:xfrm flipH="1">
            <a:off x="258972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6" name="Line 381"/>
          <p:cNvSpPr>
            <a:spLocks noChangeShapeType="1"/>
          </p:cNvSpPr>
          <p:nvPr/>
        </p:nvSpPr>
        <p:spPr bwMode="auto">
          <a:xfrm flipH="1">
            <a:off x="246907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7" name="Line 382"/>
          <p:cNvSpPr>
            <a:spLocks noChangeShapeType="1"/>
          </p:cNvSpPr>
          <p:nvPr/>
        </p:nvSpPr>
        <p:spPr bwMode="auto">
          <a:xfrm flipH="1">
            <a:off x="234842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8" name="Line 383"/>
          <p:cNvSpPr>
            <a:spLocks noChangeShapeType="1"/>
          </p:cNvSpPr>
          <p:nvPr/>
        </p:nvSpPr>
        <p:spPr bwMode="auto">
          <a:xfrm flipH="1">
            <a:off x="222777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9" name="Line 384"/>
          <p:cNvSpPr>
            <a:spLocks noChangeShapeType="1"/>
          </p:cNvSpPr>
          <p:nvPr/>
        </p:nvSpPr>
        <p:spPr bwMode="auto">
          <a:xfrm flipH="1">
            <a:off x="210712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0" name="Line 385"/>
          <p:cNvSpPr>
            <a:spLocks noChangeShapeType="1"/>
          </p:cNvSpPr>
          <p:nvPr/>
        </p:nvSpPr>
        <p:spPr bwMode="auto">
          <a:xfrm flipH="1">
            <a:off x="198647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1" name="Line 386"/>
          <p:cNvSpPr>
            <a:spLocks noChangeShapeType="1"/>
          </p:cNvSpPr>
          <p:nvPr/>
        </p:nvSpPr>
        <p:spPr bwMode="auto">
          <a:xfrm flipH="1">
            <a:off x="186582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2" name="Line 387"/>
          <p:cNvSpPr>
            <a:spLocks noChangeShapeType="1"/>
          </p:cNvSpPr>
          <p:nvPr/>
        </p:nvSpPr>
        <p:spPr bwMode="auto">
          <a:xfrm flipH="1">
            <a:off x="174359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3" name="Line 388"/>
          <p:cNvSpPr>
            <a:spLocks noChangeShapeType="1"/>
          </p:cNvSpPr>
          <p:nvPr/>
        </p:nvSpPr>
        <p:spPr bwMode="auto">
          <a:xfrm flipH="1">
            <a:off x="162294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4" name="Line 389"/>
          <p:cNvSpPr>
            <a:spLocks noChangeShapeType="1"/>
          </p:cNvSpPr>
          <p:nvPr/>
        </p:nvSpPr>
        <p:spPr bwMode="auto">
          <a:xfrm flipH="1">
            <a:off x="150229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5" name="Line 390"/>
          <p:cNvSpPr>
            <a:spLocks noChangeShapeType="1"/>
          </p:cNvSpPr>
          <p:nvPr/>
        </p:nvSpPr>
        <p:spPr bwMode="auto">
          <a:xfrm flipH="1">
            <a:off x="138164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6" name="Line 391"/>
          <p:cNvSpPr>
            <a:spLocks noChangeShapeType="1"/>
          </p:cNvSpPr>
          <p:nvPr/>
        </p:nvSpPr>
        <p:spPr bwMode="auto">
          <a:xfrm flipH="1">
            <a:off x="126099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7" name="Line 392"/>
          <p:cNvSpPr>
            <a:spLocks noChangeShapeType="1"/>
          </p:cNvSpPr>
          <p:nvPr/>
        </p:nvSpPr>
        <p:spPr bwMode="auto">
          <a:xfrm flipH="1">
            <a:off x="1140341"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928" name="Group 927"/>
          <p:cNvGrpSpPr/>
          <p:nvPr/>
        </p:nvGrpSpPr>
        <p:grpSpPr>
          <a:xfrm>
            <a:off x="3270139" y="4819590"/>
            <a:ext cx="176346" cy="233021"/>
            <a:chOff x="5569546" y="2150205"/>
            <a:chExt cx="176346" cy="233021"/>
          </a:xfrm>
        </p:grpSpPr>
        <p:sp>
          <p:nvSpPr>
            <p:cNvPr id="929" name="Rectangle 474"/>
            <p:cNvSpPr>
              <a:spLocks noChangeArrowheads="1"/>
            </p:cNvSpPr>
            <p:nvPr/>
          </p:nvSpPr>
          <p:spPr bwMode="auto">
            <a:xfrm>
              <a:off x="5569546" y="2150205"/>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930" name="Rectangle 475"/>
            <p:cNvSpPr>
              <a:spLocks noChangeArrowheads="1"/>
            </p:cNvSpPr>
            <p:nvPr/>
          </p:nvSpPr>
          <p:spPr bwMode="auto">
            <a:xfrm>
              <a:off x="5670550" y="2221643"/>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50" b="1" dirty="0">
                  <a:solidFill>
                    <a:srgbClr val="000000"/>
                  </a:solidFill>
                  <a:latin typeface="Univers LT Std 47 Cn Lt" charset="0"/>
                  <a:cs typeface="Arial" pitchFamily="34" charset="0"/>
                </a:rPr>
                <a:t>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935" name="Line 377"/>
          <p:cNvSpPr>
            <a:spLocks noChangeShapeType="1"/>
          </p:cNvSpPr>
          <p:nvPr/>
        </p:nvSpPr>
        <p:spPr bwMode="auto">
          <a:xfrm flipH="1">
            <a:off x="305804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6" name="Rectangle 487"/>
          <p:cNvSpPr>
            <a:spLocks noChangeArrowheads="1"/>
          </p:cNvSpPr>
          <p:nvPr/>
        </p:nvSpPr>
        <p:spPr bwMode="auto">
          <a:xfrm>
            <a:off x="500887" y="306138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0.88</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348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937" grpId="0" animBg="1"/>
      <p:bldP spid="220" grpId="0" animBg="1"/>
      <p:bldP spid="2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929204" y="3136223"/>
            <a:ext cx="2219324" cy="1779627"/>
          </a:xfrm>
          <a:prstGeom prst="rect">
            <a:avLst/>
          </a:prstGeom>
          <a:solidFill>
            <a:srgbClr val="CCD5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normAutofit fontScale="90000"/>
          </a:bodyPr>
          <a:lstStyle/>
          <a:p>
            <a:r>
              <a:rPr lang="en-US" dirty="0"/>
              <a:t>Government Expenditures from Subsidy</a:t>
            </a:r>
            <a:endParaRPr lang="en-US" dirty="0">
              <a:latin typeface="+mj-lt"/>
            </a:endParaRPr>
          </a:p>
        </p:txBody>
      </p:sp>
      <p:sp>
        <p:nvSpPr>
          <p:cNvPr id="148" name="Content Placeholder 2"/>
          <p:cNvSpPr>
            <a:spLocks noGrp="1"/>
          </p:cNvSpPr>
          <p:nvPr>
            <p:ph idx="4294967295"/>
          </p:nvPr>
        </p:nvSpPr>
        <p:spPr>
          <a:xfrm>
            <a:off x="4510604" y="2554288"/>
            <a:ext cx="4404795" cy="3552825"/>
          </a:xfrm>
          <a:prstGeom prst="rect">
            <a:avLst/>
          </a:prstGeom>
        </p:spPr>
        <p:txBody>
          <a:bodyPr>
            <a:normAutofit/>
          </a:bodyPr>
          <a:lstStyle/>
          <a:p>
            <a:r>
              <a:rPr lang="en-US" sz="2400" dirty="0"/>
              <a:t>Government expenditure (GE) on the subsidy can be calculated</a:t>
            </a:r>
          </a:p>
          <a:p>
            <a:pPr marL="0" indent="0">
              <a:buNone/>
            </a:pPr>
            <a:endParaRPr lang="en-US" sz="2400" dirty="0"/>
          </a:p>
          <a:p>
            <a:pPr marL="365760" indent="0">
              <a:buNone/>
            </a:pPr>
            <a:r>
              <a:rPr lang="en-US" sz="2400" dirty="0"/>
              <a:t>GE = Subsidy × Q</a:t>
            </a:r>
            <a:r>
              <a:rPr lang="en-US" sz="2400" baseline="-25000" dirty="0"/>
              <a:t>post-subsidy</a:t>
            </a:r>
            <a:endParaRPr lang="en-US" sz="2400" dirty="0"/>
          </a:p>
          <a:p>
            <a:pPr marL="0" indent="0">
              <a:buNone/>
            </a:pPr>
            <a:endParaRPr lang="en-US" sz="2400" dirty="0"/>
          </a:p>
          <a:p>
            <a:r>
              <a:rPr lang="en-US" sz="2400" dirty="0"/>
              <a:t>The cost of this program is $0.35 × 62 M = $21.7 million.</a:t>
            </a:r>
          </a:p>
        </p:txBody>
      </p:sp>
      <p:sp>
        <p:nvSpPr>
          <p:cNvPr id="149" name="Rectangle 148"/>
          <p:cNvSpPr/>
          <p:nvPr/>
        </p:nvSpPr>
        <p:spPr>
          <a:xfrm>
            <a:off x="533400" y="1132582"/>
            <a:ext cx="8381999" cy="461665"/>
          </a:xfrm>
          <a:prstGeom prst="rect">
            <a:avLst/>
          </a:prstGeom>
        </p:spPr>
        <p:txBody>
          <a:bodyPr wrap="square">
            <a:spAutoFit/>
          </a:bodyPr>
          <a:lstStyle/>
          <a:p>
            <a:r>
              <a:rPr lang="en-US" sz="2400" dirty="0">
                <a:latin typeface="Calibri Light"/>
              </a:rPr>
              <a:t>The deadweight loss from the tax on sellers can be calculated.</a:t>
            </a:r>
          </a:p>
        </p:txBody>
      </p:sp>
      <p:sp>
        <p:nvSpPr>
          <p:cNvPr id="434" name="Rectangle 233"/>
          <p:cNvSpPr>
            <a:spLocks noChangeArrowheads="1"/>
          </p:cNvSpPr>
          <p:nvPr/>
        </p:nvSpPr>
        <p:spPr bwMode="auto">
          <a:xfrm>
            <a:off x="4118491" y="5782131"/>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35" name="Line 349"/>
          <p:cNvSpPr>
            <a:spLocks noChangeShapeType="1"/>
          </p:cNvSpPr>
          <p:nvPr/>
        </p:nvSpPr>
        <p:spPr bwMode="auto">
          <a:xfrm>
            <a:off x="2353191" y="583769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6" name="Line 350"/>
          <p:cNvSpPr>
            <a:spLocks noChangeShapeType="1"/>
          </p:cNvSpPr>
          <p:nvPr/>
        </p:nvSpPr>
        <p:spPr bwMode="auto">
          <a:xfrm>
            <a:off x="2353191" y="5958343"/>
            <a:ext cx="0" cy="349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437" name="Line 375"/>
          <p:cNvSpPr>
            <a:spLocks noChangeShapeType="1"/>
          </p:cNvSpPr>
          <p:nvPr/>
        </p:nvSpPr>
        <p:spPr bwMode="auto">
          <a:xfrm>
            <a:off x="3148528" y="5971043"/>
            <a:ext cx="0" cy="222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438" name="Line 394"/>
          <p:cNvSpPr>
            <a:spLocks noChangeShapeType="1"/>
          </p:cNvSpPr>
          <p:nvPr/>
        </p:nvSpPr>
        <p:spPr bwMode="auto">
          <a:xfrm flipH="1">
            <a:off x="937141" y="3136223"/>
            <a:ext cx="365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39" name="Group 438"/>
          <p:cNvGrpSpPr/>
          <p:nvPr/>
        </p:nvGrpSpPr>
        <p:grpSpPr>
          <a:xfrm>
            <a:off x="3311137" y="2862604"/>
            <a:ext cx="176346" cy="233021"/>
            <a:chOff x="5569546" y="1454150"/>
            <a:chExt cx="176346" cy="233021"/>
          </a:xfrm>
        </p:grpSpPr>
        <p:sp>
          <p:nvSpPr>
            <p:cNvPr id="440" name="Rectangle 474"/>
            <p:cNvSpPr>
              <a:spLocks noChangeArrowheads="1"/>
            </p:cNvSpPr>
            <p:nvPr/>
          </p:nvSpPr>
          <p:spPr bwMode="auto">
            <a:xfrm>
              <a:off x="5569546" y="145415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441" name="Rectangle 475"/>
            <p:cNvSpPr>
              <a:spLocks noChangeArrowheads="1"/>
            </p:cNvSpPr>
            <p:nvPr/>
          </p:nvSpPr>
          <p:spPr bwMode="auto">
            <a:xfrm>
              <a:off x="5670550" y="1525588"/>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442" name="Line 478"/>
          <p:cNvSpPr>
            <a:spLocks noChangeShapeType="1"/>
          </p:cNvSpPr>
          <p:nvPr/>
        </p:nvSpPr>
        <p:spPr bwMode="auto">
          <a:xfrm flipV="1">
            <a:off x="929203" y="2576968"/>
            <a:ext cx="0" cy="34163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3" name="Line 479"/>
          <p:cNvSpPr>
            <a:spLocks noChangeShapeType="1"/>
          </p:cNvSpPr>
          <p:nvPr/>
        </p:nvSpPr>
        <p:spPr bwMode="auto">
          <a:xfrm>
            <a:off x="929203" y="5993268"/>
            <a:ext cx="3351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4" name="Rectangle 481"/>
          <p:cNvSpPr>
            <a:spLocks noChangeArrowheads="1"/>
          </p:cNvSpPr>
          <p:nvPr/>
        </p:nvSpPr>
        <p:spPr bwMode="auto">
          <a:xfrm>
            <a:off x="457200" y="4018546"/>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0.70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45" name="Rectangle 482"/>
          <p:cNvSpPr>
            <a:spLocks noChangeArrowheads="1"/>
          </p:cNvSpPr>
          <p:nvPr/>
        </p:nvSpPr>
        <p:spPr bwMode="auto">
          <a:xfrm>
            <a:off x="2255559" y="6005243"/>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46" name="Rectangle 484"/>
          <p:cNvSpPr>
            <a:spLocks noChangeArrowheads="1"/>
          </p:cNvSpPr>
          <p:nvPr/>
        </p:nvSpPr>
        <p:spPr bwMode="auto">
          <a:xfrm>
            <a:off x="3058494" y="6005243"/>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47" name="Rectangle 489"/>
          <p:cNvSpPr>
            <a:spLocks noChangeArrowheads="1"/>
          </p:cNvSpPr>
          <p:nvPr/>
        </p:nvSpPr>
        <p:spPr bwMode="auto">
          <a:xfrm>
            <a:off x="457835" y="4823141"/>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48" name="Line 490"/>
          <p:cNvSpPr>
            <a:spLocks noChangeShapeType="1"/>
          </p:cNvSpPr>
          <p:nvPr/>
        </p:nvSpPr>
        <p:spPr bwMode="auto">
          <a:xfrm flipH="1">
            <a:off x="955397" y="2954937"/>
            <a:ext cx="2339516" cy="2958955"/>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9" name="Line 492"/>
          <p:cNvSpPr>
            <a:spLocks noChangeShapeType="1"/>
          </p:cNvSpPr>
          <p:nvPr/>
        </p:nvSpPr>
        <p:spPr bwMode="auto">
          <a:xfrm flipH="1" flipV="1">
            <a:off x="977621" y="2743199"/>
            <a:ext cx="3077369" cy="3088142"/>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0" name="Freeform 498"/>
          <p:cNvSpPr>
            <a:spLocks/>
          </p:cNvSpPr>
          <p:nvPr/>
        </p:nvSpPr>
        <p:spPr bwMode="auto">
          <a:xfrm>
            <a:off x="3386653" y="2881768"/>
            <a:ext cx="0" cy="514350"/>
          </a:xfrm>
          <a:custGeom>
            <a:avLst/>
            <a:gdLst>
              <a:gd name="T0" fmla="*/ 324 h 324"/>
              <a:gd name="T1" fmla="*/ 0 h 324"/>
              <a:gd name="T2" fmla="*/ 324 h 324"/>
            </a:gdLst>
            <a:ahLst/>
            <a:cxnLst>
              <a:cxn ang="0">
                <a:pos x="0" y="T0"/>
              </a:cxn>
              <a:cxn ang="0">
                <a:pos x="0" y="T1"/>
              </a:cxn>
              <a:cxn ang="0">
                <a:pos x="0" y="T2"/>
              </a:cxn>
            </a:cxnLst>
            <a:rect l="0" t="0" r="r" b="b"/>
            <a:pathLst>
              <a:path h="324">
                <a:moveTo>
                  <a:pt x="0" y="324"/>
                </a:moveTo>
                <a:lnTo>
                  <a:pt x="0" y="0"/>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1" name="Rectangle 450"/>
          <p:cNvSpPr>
            <a:spLocks noChangeArrowheads="1"/>
          </p:cNvSpPr>
          <p:nvPr/>
        </p:nvSpPr>
        <p:spPr bwMode="auto">
          <a:xfrm>
            <a:off x="1080808" y="6185356"/>
            <a:ext cx="34139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a:t>
            </a:r>
            <a:r>
              <a:rPr kumimoji="0" lang="en-US" sz="1400" b="1" i="0" u="none" strike="noStrike" cap="none" normalizeH="0" dirty="0">
                <a:ln>
                  <a:noFill/>
                </a:ln>
                <a:solidFill>
                  <a:srgbClr val="000000"/>
                </a:solidFill>
                <a:effectLst/>
                <a:latin typeface="Univers LT Std 47 Cn Lt" charset="0"/>
                <a:cs typeface="Arial" pitchFamily="34" charset="0"/>
              </a:rPr>
              <a:t> Tortillas (millions of lbs.)</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52" name="Rectangle 98"/>
          <p:cNvSpPr>
            <a:spLocks noChangeArrowheads="1"/>
          </p:cNvSpPr>
          <p:nvPr/>
        </p:nvSpPr>
        <p:spPr bwMode="auto">
          <a:xfrm>
            <a:off x="554553" y="2323424"/>
            <a:ext cx="9650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a:cs typeface="Arial" pitchFamily="34" charset="0"/>
              </a:rPr>
              <a:t>Price ($</a:t>
            </a:r>
            <a:r>
              <a:rPr kumimoji="0" lang="en-US" sz="1400" b="1" i="0" u="none" strike="noStrike" cap="none" normalizeH="0" baseline="0" dirty="0">
                <a:ln>
                  <a:noFill/>
                </a:ln>
                <a:solidFill>
                  <a:srgbClr val="000000"/>
                </a:solidFill>
                <a:effectLst/>
                <a:latin typeface="Univers LT Std 47 Cn Lt"/>
                <a:cs typeface="Times New Roman"/>
              </a:rPr>
              <a:t>/lb.)</a:t>
            </a:r>
            <a:endParaRPr kumimoji="0" lang="en-US" sz="2400" b="0" i="0" u="none" strike="noStrike" cap="none" normalizeH="0" baseline="0" dirty="0">
              <a:ln>
                <a:noFill/>
              </a:ln>
              <a:solidFill>
                <a:schemeClr val="tx1"/>
              </a:solidFill>
              <a:effectLst/>
              <a:latin typeface="Univers LT Std 47 Cn Lt"/>
              <a:cs typeface="Arial" pitchFamily="34" charset="0"/>
            </a:endParaRPr>
          </a:p>
        </p:txBody>
      </p:sp>
      <p:sp>
        <p:nvSpPr>
          <p:cNvPr id="453" name="Line 299"/>
          <p:cNvSpPr>
            <a:spLocks noChangeShapeType="1"/>
          </p:cNvSpPr>
          <p:nvPr/>
        </p:nvSpPr>
        <p:spPr bwMode="auto">
          <a:xfrm flipH="1">
            <a:off x="2281127"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4" name="Line 300"/>
          <p:cNvSpPr>
            <a:spLocks noChangeShapeType="1"/>
          </p:cNvSpPr>
          <p:nvPr/>
        </p:nvSpPr>
        <p:spPr bwMode="auto">
          <a:xfrm flipH="1">
            <a:off x="2160477"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5" name="Line 301"/>
          <p:cNvSpPr>
            <a:spLocks noChangeShapeType="1"/>
          </p:cNvSpPr>
          <p:nvPr/>
        </p:nvSpPr>
        <p:spPr bwMode="auto">
          <a:xfrm flipH="1">
            <a:off x="203982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6" name="Line 302"/>
          <p:cNvSpPr>
            <a:spLocks noChangeShapeType="1"/>
          </p:cNvSpPr>
          <p:nvPr/>
        </p:nvSpPr>
        <p:spPr bwMode="auto">
          <a:xfrm flipH="1">
            <a:off x="191917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7" name="Line 303"/>
          <p:cNvSpPr>
            <a:spLocks noChangeShapeType="1"/>
          </p:cNvSpPr>
          <p:nvPr/>
        </p:nvSpPr>
        <p:spPr bwMode="auto">
          <a:xfrm flipH="1">
            <a:off x="179852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8" name="Line 304"/>
          <p:cNvSpPr>
            <a:spLocks noChangeShapeType="1"/>
          </p:cNvSpPr>
          <p:nvPr/>
        </p:nvSpPr>
        <p:spPr bwMode="auto">
          <a:xfrm flipH="1">
            <a:off x="1677877" y="412901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9" name="Line 305"/>
          <p:cNvSpPr>
            <a:spLocks noChangeShapeType="1"/>
          </p:cNvSpPr>
          <p:nvPr/>
        </p:nvSpPr>
        <p:spPr bwMode="auto">
          <a:xfrm flipH="1">
            <a:off x="155564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0" name="Line 306"/>
          <p:cNvSpPr>
            <a:spLocks noChangeShapeType="1"/>
          </p:cNvSpPr>
          <p:nvPr/>
        </p:nvSpPr>
        <p:spPr bwMode="auto">
          <a:xfrm flipH="1">
            <a:off x="143499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1" name="Line 307"/>
          <p:cNvSpPr>
            <a:spLocks noChangeShapeType="1"/>
          </p:cNvSpPr>
          <p:nvPr/>
        </p:nvSpPr>
        <p:spPr bwMode="auto">
          <a:xfrm flipH="1">
            <a:off x="131434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2" name="Line 308"/>
          <p:cNvSpPr>
            <a:spLocks noChangeShapeType="1"/>
          </p:cNvSpPr>
          <p:nvPr/>
        </p:nvSpPr>
        <p:spPr bwMode="auto">
          <a:xfrm flipH="1">
            <a:off x="119369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3" name="Line 309"/>
          <p:cNvSpPr>
            <a:spLocks noChangeShapeType="1"/>
          </p:cNvSpPr>
          <p:nvPr/>
        </p:nvSpPr>
        <p:spPr bwMode="auto">
          <a:xfrm flipH="1">
            <a:off x="107304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4" name="Line 310"/>
          <p:cNvSpPr>
            <a:spLocks noChangeShapeType="1"/>
          </p:cNvSpPr>
          <p:nvPr/>
        </p:nvSpPr>
        <p:spPr bwMode="auto">
          <a:xfrm flipH="1">
            <a:off x="952390" y="412901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5" name="Line 335"/>
          <p:cNvSpPr>
            <a:spLocks noChangeShapeType="1"/>
          </p:cNvSpPr>
          <p:nvPr/>
        </p:nvSpPr>
        <p:spPr bwMode="auto">
          <a:xfrm>
            <a:off x="2353191" y="41470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6" name="Line 336"/>
          <p:cNvSpPr>
            <a:spLocks noChangeShapeType="1"/>
          </p:cNvSpPr>
          <p:nvPr/>
        </p:nvSpPr>
        <p:spPr bwMode="auto">
          <a:xfrm>
            <a:off x="2353191" y="42676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7" name="Line 337"/>
          <p:cNvSpPr>
            <a:spLocks noChangeShapeType="1"/>
          </p:cNvSpPr>
          <p:nvPr/>
        </p:nvSpPr>
        <p:spPr bwMode="auto">
          <a:xfrm>
            <a:off x="2353191" y="43883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8" name="Line 338"/>
          <p:cNvSpPr>
            <a:spLocks noChangeShapeType="1"/>
          </p:cNvSpPr>
          <p:nvPr/>
        </p:nvSpPr>
        <p:spPr bwMode="auto">
          <a:xfrm>
            <a:off x="2353191" y="45089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9" name="Line 339"/>
          <p:cNvSpPr>
            <a:spLocks noChangeShapeType="1"/>
          </p:cNvSpPr>
          <p:nvPr/>
        </p:nvSpPr>
        <p:spPr bwMode="auto">
          <a:xfrm>
            <a:off x="2353191" y="46296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0" name="Line 340"/>
          <p:cNvSpPr>
            <a:spLocks noChangeShapeType="1"/>
          </p:cNvSpPr>
          <p:nvPr/>
        </p:nvSpPr>
        <p:spPr bwMode="auto">
          <a:xfrm>
            <a:off x="2353191" y="475184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1" name="Line 341"/>
          <p:cNvSpPr>
            <a:spLocks noChangeShapeType="1"/>
          </p:cNvSpPr>
          <p:nvPr/>
        </p:nvSpPr>
        <p:spPr bwMode="auto">
          <a:xfrm>
            <a:off x="2353191" y="487249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2" name="Line 342"/>
          <p:cNvSpPr>
            <a:spLocks noChangeShapeType="1"/>
          </p:cNvSpPr>
          <p:nvPr/>
        </p:nvSpPr>
        <p:spPr bwMode="auto">
          <a:xfrm>
            <a:off x="2353191" y="499314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3" name="Line 343"/>
          <p:cNvSpPr>
            <a:spLocks noChangeShapeType="1"/>
          </p:cNvSpPr>
          <p:nvPr/>
        </p:nvSpPr>
        <p:spPr bwMode="auto">
          <a:xfrm>
            <a:off x="2353191" y="511379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4" name="Line 344"/>
          <p:cNvSpPr>
            <a:spLocks noChangeShapeType="1"/>
          </p:cNvSpPr>
          <p:nvPr/>
        </p:nvSpPr>
        <p:spPr bwMode="auto">
          <a:xfrm>
            <a:off x="2353191" y="523444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5" name="Line 345"/>
          <p:cNvSpPr>
            <a:spLocks noChangeShapeType="1"/>
          </p:cNvSpPr>
          <p:nvPr/>
        </p:nvSpPr>
        <p:spPr bwMode="auto">
          <a:xfrm>
            <a:off x="2353191" y="535509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6" name="Line 346"/>
          <p:cNvSpPr>
            <a:spLocks noChangeShapeType="1"/>
          </p:cNvSpPr>
          <p:nvPr/>
        </p:nvSpPr>
        <p:spPr bwMode="auto">
          <a:xfrm>
            <a:off x="2353191" y="547574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7" name="Line 347"/>
          <p:cNvSpPr>
            <a:spLocks noChangeShapeType="1"/>
          </p:cNvSpPr>
          <p:nvPr/>
        </p:nvSpPr>
        <p:spPr bwMode="auto">
          <a:xfrm>
            <a:off x="2353191" y="559639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8" name="Line 348"/>
          <p:cNvSpPr>
            <a:spLocks noChangeShapeType="1"/>
          </p:cNvSpPr>
          <p:nvPr/>
        </p:nvSpPr>
        <p:spPr bwMode="auto">
          <a:xfrm>
            <a:off x="2353191" y="571704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9" name="Freeform 493"/>
          <p:cNvSpPr>
            <a:spLocks/>
          </p:cNvSpPr>
          <p:nvPr/>
        </p:nvSpPr>
        <p:spPr bwMode="auto">
          <a:xfrm>
            <a:off x="2325409" y="4104598"/>
            <a:ext cx="60325" cy="60325"/>
          </a:xfrm>
          <a:custGeom>
            <a:avLst/>
            <a:gdLst>
              <a:gd name="T0" fmla="*/ 38 w 38"/>
              <a:gd name="T1" fmla="*/ 19 h 38"/>
              <a:gd name="T2" fmla="*/ 38 w 38"/>
              <a:gd name="T3" fmla="*/ 19 h 38"/>
              <a:gd name="T4" fmla="*/ 36 w 38"/>
              <a:gd name="T5" fmla="*/ 28 h 38"/>
              <a:gd name="T6" fmla="*/ 33 w 38"/>
              <a:gd name="T7" fmla="*/ 33 h 38"/>
              <a:gd name="T8" fmla="*/ 26 w 38"/>
              <a:gd name="T9" fmla="*/ 38 h 38"/>
              <a:gd name="T10" fmla="*/ 19 w 38"/>
              <a:gd name="T11" fmla="*/ 38 h 38"/>
              <a:gd name="T12" fmla="*/ 19 w 38"/>
              <a:gd name="T13" fmla="*/ 38 h 38"/>
              <a:gd name="T14" fmla="*/ 12 w 38"/>
              <a:gd name="T15" fmla="*/ 38 h 38"/>
              <a:gd name="T16" fmla="*/ 5 w 38"/>
              <a:gd name="T17" fmla="*/ 33 h 38"/>
              <a:gd name="T18" fmla="*/ 2 w 38"/>
              <a:gd name="T19" fmla="*/ 28 h 38"/>
              <a:gd name="T20" fmla="*/ 0 w 38"/>
              <a:gd name="T21" fmla="*/ 19 h 38"/>
              <a:gd name="T22" fmla="*/ 0 w 38"/>
              <a:gd name="T23" fmla="*/ 19 h 38"/>
              <a:gd name="T24" fmla="*/ 2 w 38"/>
              <a:gd name="T25" fmla="*/ 12 h 38"/>
              <a:gd name="T26" fmla="*/ 5 w 38"/>
              <a:gd name="T27" fmla="*/ 7 h 38"/>
              <a:gd name="T28" fmla="*/ 12 w 38"/>
              <a:gd name="T29" fmla="*/ 2 h 38"/>
              <a:gd name="T30" fmla="*/ 19 w 38"/>
              <a:gd name="T31" fmla="*/ 0 h 38"/>
              <a:gd name="T32" fmla="*/ 19 w 38"/>
              <a:gd name="T33" fmla="*/ 0 h 38"/>
              <a:gd name="T34" fmla="*/ 26 w 38"/>
              <a:gd name="T35" fmla="*/ 2 h 38"/>
              <a:gd name="T36" fmla="*/ 33 w 38"/>
              <a:gd name="T37" fmla="*/ 7 h 38"/>
              <a:gd name="T38" fmla="*/ 36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6" y="28"/>
                </a:lnTo>
                <a:lnTo>
                  <a:pt x="33" y="33"/>
                </a:lnTo>
                <a:lnTo>
                  <a:pt x="26" y="38"/>
                </a:lnTo>
                <a:lnTo>
                  <a:pt x="19" y="38"/>
                </a:lnTo>
                <a:lnTo>
                  <a:pt x="19" y="38"/>
                </a:lnTo>
                <a:lnTo>
                  <a:pt x="12" y="38"/>
                </a:lnTo>
                <a:lnTo>
                  <a:pt x="5" y="33"/>
                </a:lnTo>
                <a:lnTo>
                  <a:pt x="2" y="28"/>
                </a:lnTo>
                <a:lnTo>
                  <a:pt x="0" y="19"/>
                </a:lnTo>
                <a:lnTo>
                  <a:pt x="0" y="19"/>
                </a:lnTo>
                <a:lnTo>
                  <a:pt x="2" y="12"/>
                </a:lnTo>
                <a:lnTo>
                  <a:pt x="5" y="7"/>
                </a:lnTo>
                <a:lnTo>
                  <a:pt x="12" y="2"/>
                </a:lnTo>
                <a:lnTo>
                  <a:pt x="19" y="0"/>
                </a:lnTo>
                <a:lnTo>
                  <a:pt x="19" y="0"/>
                </a:lnTo>
                <a:lnTo>
                  <a:pt x="26" y="2"/>
                </a:lnTo>
                <a:lnTo>
                  <a:pt x="33" y="7"/>
                </a:lnTo>
                <a:lnTo>
                  <a:pt x="36"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0" name="Freeform 495"/>
          <p:cNvSpPr>
            <a:spLocks/>
          </p:cNvSpPr>
          <p:nvPr/>
        </p:nvSpPr>
        <p:spPr bwMode="auto">
          <a:xfrm>
            <a:off x="3112015" y="3108780"/>
            <a:ext cx="60325" cy="60325"/>
          </a:xfrm>
          <a:custGeom>
            <a:avLst/>
            <a:gdLst>
              <a:gd name="T0" fmla="*/ 38 w 38"/>
              <a:gd name="T1" fmla="*/ 19 h 38"/>
              <a:gd name="T2" fmla="*/ 38 w 38"/>
              <a:gd name="T3" fmla="*/ 19 h 38"/>
              <a:gd name="T4" fmla="*/ 38 w 38"/>
              <a:gd name="T5" fmla="*/ 29 h 38"/>
              <a:gd name="T6" fmla="*/ 33 w 38"/>
              <a:gd name="T7" fmla="*/ 34 h 38"/>
              <a:gd name="T8" fmla="*/ 29 w 38"/>
              <a:gd name="T9" fmla="*/ 38 h 38"/>
              <a:gd name="T10" fmla="*/ 19 w 38"/>
              <a:gd name="T11" fmla="*/ 38 h 38"/>
              <a:gd name="T12" fmla="*/ 19 w 38"/>
              <a:gd name="T13" fmla="*/ 38 h 38"/>
              <a:gd name="T14" fmla="*/ 12 w 38"/>
              <a:gd name="T15" fmla="*/ 38 h 38"/>
              <a:gd name="T16" fmla="*/ 7 w 38"/>
              <a:gd name="T17" fmla="*/ 34 h 38"/>
              <a:gd name="T18" fmla="*/ 2 w 38"/>
              <a:gd name="T19" fmla="*/ 29 h 38"/>
              <a:gd name="T20" fmla="*/ 0 w 38"/>
              <a:gd name="T21" fmla="*/ 19 h 38"/>
              <a:gd name="T22" fmla="*/ 0 w 38"/>
              <a:gd name="T23" fmla="*/ 19 h 38"/>
              <a:gd name="T24" fmla="*/ 2 w 38"/>
              <a:gd name="T25" fmla="*/ 12 h 38"/>
              <a:gd name="T26" fmla="*/ 7 w 38"/>
              <a:gd name="T27" fmla="*/ 7 h 38"/>
              <a:gd name="T28" fmla="*/ 12 w 38"/>
              <a:gd name="T29" fmla="*/ 3 h 38"/>
              <a:gd name="T30" fmla="*/ 19 w 38"/>
              <a:gd name="T31" fmla="*/ 0 h 38"/>
              <a:gd name="T32" fmla="*/ 19 w 38"/>
              <a:gd name="T33" fmla="*/ 0 h 38"/>
              <a:gd name="T34" fmla="*/ 29 w 38"/>
              <a:gd name="T35" fmla="*/ 3 h 38"/>
              <a:gd name="T36" fmla="*/ 33 w 38"/>
              <a:gd name="T37" fmla="*/ 7 h 38"/>
              <a:gd name="T38" fmla="*/ 38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8" y="29"/>
                </a:lnTo>
                <a:lnTo>
                  <a:pt x="33" y="34"/>
                </a:lnTo>
                <a:lnTo>
                  <a:pt x="29" y="38"/>
                </a:lnTo>
                <a:lnTo>
                  <a:pt x="19" y="38"/>
                </a:lnTo>
                <a:lnTo>
                  <a:pt x="19" y="38"/>
                </a:lnTo>
                <a:lnTo>
                  <a:pt x="12" y="38"/>
                </a:lnTo>
                <a:lnTo>
                  <a:pt x="7" y="34"/>
                </a:lnTo>
                <a:lnTo>
                  <a:pt x="2" y="29"/>
                </a:lnTo>
                <a:lnTo>
                  <a:pt x="0" y="19"/>
                </a:lnTo>
                <a:lnTo>
                  <a:pt x="0" y="19"/>
                </a:lnTo>
                <a:lnTo>
                  <a:pt x="2" y="12"/>
                </a:lnTo>
                <a:lnTo>
                  <a:pt x="7" y="7"/>
                </a:lnTo>
                <a:lnTo>
                  <a:pt x="12" y="3"/>
                </a:lnTo>
                <a:lnTo>
                  <a:pt x="19" y="0"/>
                </a:lnTo>
                <a:lnTo>
                  <a:pt x="19" y="0"/>
                </a:lnTo>
                <a:lnTo>
                  <a:pt x="29" y="3"/>
                </a:lnTo>
                <a:lnTo>
                  <a:pt x="33" y="7"/>
                </a:lnTo>
                <a:lnTo>
                  <a:pt x="38"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1" name="Freeform 502"/>
          <p:cNvSpPr>
            <a:spLocks/>
          </p:cNvSpPr>
          <p:nvPr/>
        </p:nvSpPr>
        <p:spPr bwMode="auto">
          <a:xfrm>
            <a:off x="2872303" y="5823405"/>
            <a:ext cx="155575" cy="0"/>
          </a:xfrm>
          <a:custGeom>
            <a:avLst/>
            <a:gdLst>
              <a:gd name="T0" fmla="*/ 98 w 98"/>
              <a:gd name="T1" fmla="*/ 0 w 98"/>
              <a:gd name="T2" fmla="*/ 98 w 98"/>
            </a:gdLst>
            <a:ahLst/>
            <a:cxnLst>
              <a:cxn ang="0">
                <a:pos x="T0" y="0"/>
              </a:cxn>
              <a:cxn ang="0">
                <a:pos x="T1" y="0"/>
              </a:cxn>
              <a:cxn ang="0">
                <a:pos x="T2" y="0"/>
              </a:cxn>
            </a:cxnLst>
            <a:rect l="0" t="0" r="r" b="b"/>
            <a:pathLst>
              <a:path w="98">
                <a:moveTo>
                  <a:pt x="98" y="0"/>
                </a:moveTo>
                <a:lnTo>
                  <a:pt x="0" y="0"/>
                </a:lnTo>
                <a:lnTo>
                  <a:pt x="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82" name="Group 481"/>
          <p:cNvGrpSpPr/>
          <p:nvPr/>
        </p:nvGrpSpPr>
        <p:grpSpPr>
          <a:xfrm>
            <a:off x="2483298" y="4044386"/>
            <a:ext cx="176346" cy="233021"/>
            <a:chOff x="5569546" y="1454150"/>
            <a:chExt cx="176346" cy="233021"/>
          </a:xfrm>
        </p:grpSpPr>
        <p:sp>
          <p:nvSpPr>
            <p:cNvPr id="483" name="Rectangle 474"/>
            <p:cNvSpPr>
              <a:spLocks noChangeArrowheads="1"/>
            </p:cNvSpPr>
            <p:nvPr/>
          </p:nvSpPr>
          <p:spPr bwMode="auto">
            <a:xfrm>
              <a:off x="5569546" y="145415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484" name="Rectangle 475"/>
            <p:cNvSpPr>
              <a:spLocks noChangeArrowheads="1"/>
            </p:cNvSpPr>
            <p:nvPr/>
          </p:nvSpPr>
          <p:spPr bwMode="auto">
            <a:xfrm>
              <a:off x="5670550" y="1525588"/>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485" name="Line 329"/>
          <p:cNvSpPr>
            <a:spLocks noChangeShapeType="1"/>
          </p:cNvSpPr>
          <p:nvPr/>
        </p:nvSpPr>
        <p:spPr bwMode="auto">
          <a:xfrm flipH="1">
            <a:off x="936347"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6" name="Line 374"/>
          <p:cNvSpPr>
            <a:spLocks noChangeShapeType="1"/>
          </p:cNvSpPr>
          <p:nvPr/>
        </p:nvSpPr>
        <p:spPr bwMode="auto">
          <a:xfrm>
            <a:off x="3148528" y="58488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7" name="Line 393"/>
          <p:cNvSpPr>
            <a:spLocks noChangeShapeType="1"/>
          </p:cNvSpPr>
          <p:nvPr/>
        </p:nvSpPr>
        <p:spPr bwMode="auto">
          <a:xfrm flipH="1">
            <a:off x="1019691"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8" name="Freeform 494"/>
          <p:cNvSpPr>
            <a:spLocks/>
          </p:cNvSpPr>
          <p:nvPr/>
        </p:nvSpPr>
        <p:spPr bwMode="auto">
          <a:xfrm>
            <a:off x="3112015" y="4879636"/>
            <a:ext cx="60325" cy="60325"/>
          </a:xfrm>
          <a:custGeom>
            <a:avLst/>
            <a:gdLst>
              <a:gd name="T0" fmla="*/ 38 w 38"/>
              <a:gd name="T1" fmla="*/ 19 h 38"/>
              <a:gd name="T2" fmla="*/ 38 w 38"/>
              <a:gd name="T3" fmla="*/ 19 h 38"/>
              <a:gd name="T4" fmla="*/ 38 w 38"/>
              <a:gd name="T5" fmla="*/ 26 h 38"/>
              <a:gd name="T6" fmla="*/ 33 w 38"/>
              <a:gd name="T7" fmla="*/ 33 h 38"/>
              <a:gd name="T8" fmla="*/ 29 w 38"/>
              <a:gd name="T9" fmla="*/ 38 h 38"/>
              <a:gd name="T10" fmla="*/ 19 w 38"/>
              <a:gd name="T11" fmla="*/ 38 h 38"/>
              <a:gd name="T12" fmla="*/ 19 w 38"/>
              <a:gd name="T13" fmla="*/ 38 h 38"/>
              <a:gd name="T14" fmla="*/ 12 w 38"/>
              <a:gd name="T15" fmla="*/ 38 h 38"/>
              <a:gd name="T16" fmla="*/ 7 w 38"/>
              <a:gd name="T17" fmla="*/ 33 h 38"/>
              <a:gd name="T18" fmla="*/ 2 w 38"/>
              <a:gd name="T19" fmla="*/ 26 h 38"/>
              <a:gd name="T20" fmla="*/ 0 w 38"/>
              <a:gd name="T21" fmla="*/ 19 h 38"/>
              <a:gd name="T22" fmla="*/ 0 w 38"/>
              <a:gd name="T23" fmla="*/ 19 h 38"/>
              <a:gd name="T24" fmla="*/ 2 w 38"/>
              <a:gd name="T25" fmla="*/ 12 h 38"/>
              <a:gd name="T26" fmla="*/ 7 w 38"/>
              <a:gd name="T27" fmla="*/ 4 h 38"/>
              <a:gd name="T28" fmla="*/ 12 w 38"/>
              <a:gd name="T29" fmla="*/ 2 h 38"/>
              <a:gd name="T30" fmla="*/ 19 w 38"/>
              <a:gd name="T31" fmla="*/ 0 h 38"/>
              <a:gd name="T32" fmla="*/ 19 w 38"/>
              <a:gd name="T33" fmla="*/ 0 h 38"/>
              <a:gd name="T34" fmla="*/ 29 w 38"/>
              <a:gd name="T35" fmla="*/ 2 h 38"/>
              <a:gd name="T36" fmla="*/ 33 w 38"/>
              <a:gd name="T37" fmla="*/ 4 h 38"/>
              <a:gd name="T38" fmla="*/ 38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8" y="26"/>
                </a:lnTo>
                <a:lnTo>
                  <a:pt x="33" y="33"/>
                </a:lnTo>
                <a:lnTo>
                  <a:pt x="29" y="38"/>
                </a:lnTo>
                <a:lnTo>
                  <a:pt x="19" y="38"/>
                </a:lnTo>
                <a:lnTo>
                  <a:pt x="19" y="38"/>
                </a:lnTo>
                <a:lnTo>
                  <a:pt x="12" y="38"/>
                </a:lnTo>
                <a:lnTo>
                  <a:pt x="7" y="33"/>
                </a:lnTo>
                <a:lnTo>
                  <a:pt x="2" y="26"/>
                </a:lnTo>
                <a:lnTo>
                  <a:pt x="0" y="19"/>
                </a:lnTo>
                <a:lnTo>
                  <a:pt x="0" y="19"/>
                </a:lnTo>
                <a:lnTo>
                  <a:pt x="2" y="12"/>
                </a:lnTo>
                <a:lnTo>
                  <a:pt x="7" y="4"/>
                </a:lnTo>
                <a:lnTo>
                  <a:pt x="12" y="2"/>
                </a:lnTo>
                <a:lnTo>
                  <a:pt x="19" y="0"/>
                </a:lnTo>
                <a:lnTo>
                  <a:pt x="19" y="0"/>
                </a:lnTo>
                <a:lnTo>
                  <a:pt x="29" y="2"/>
                </a:lnTo>
                <a:lnTo>
                  <a:pt x="33" y="4"/>
                </a:lnTo>
                <a:lnTo>
                  <a:pt x="38"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9" name="Line 312"/>
          <p:cNvSpPr>
            <a:spLocks noChangeShapeType="1"/>
          </p:cNvSpPr>
          <p:nvPr/>
        </p:nvSpPr>
        <p:spPr bwMode="auto">
          <a:xfrm flipH="1">
            <a:off x="298898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0" name="Line 313"/>
          <p:cNvSpPr>
            <a:spLocks noChangeShapeType="1"/>
          </p:cNvSpPr>
          <p:nvPr/>
        </p:nvSpPr>
        <p:spPr bwMode="auto">
          <a:xfrm flipH="1">
            <a:off x="286833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1" name="Line 314"/>
          <p:cNvSpPr>
            <a:spLocks noChangeShapeType="1"/>
          </p:cNvSpPr>
          <p:nvPr/>
        </p:nvSpPr>
        <p:spPr bwMode="auto">
          <a:xfrm flipH="1">
            <a:off x="274768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2" name="Line 315"/>
          <p:cNvSpPr>
            <a:spLocks noChangeShapeType="1"/>
          </p:cNvSpPr>
          <p:nvPr/>
        </p:nvSpPr>
        <p:spPr bwMode="auto">
          <a:xfrm flipH="1">
            <a:off x="262703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3" name="Line 316"/>
          <p:cNvSpPr>
            <a:spLocks noChangeShapeType="1"/>
          </p:cNvSpPr>
          <p:nvPr/>
        </p:nvSpPr>
        <p:spPr bwMode="auto">
          <a:xfrm flipH="1">
            <a:off x="250638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4" name="Line 317"/>
          <p:cNvSpPr>
            <a:spLocks noChangeShapeType="1"/>
          </p:cNvSpPr>
          <p:nvPr/>
        </p:nvSpPr>
        <p:spPr bwMode="auto">
          <a:xfrm flipH="1">
            <a:off x="2385734"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5" name="Line 318"/>
          <p:cNvSpPr>
            <a:spLocks noChangeShapeType="1"/>
          </p:cNvSpPr>
          <p:nvPr/>
        </p:nvSpPr>
        <p:spPr bwMode="auto">
          <a:xfrm flipH="1">
            <a:off x="226508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6" name="Line 319"/>
          <p:cNvSpPr>
            <a:spLocks noChangeShapeType="1"/>
          </p:cNvSpPr>
          <p:nvPr/>
        </p:nvSpPr>
        <p:spPr bwMode="auto">
          <a:xfrm flipH="1">
            <a:off x="214443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7" name="Line 320"/>
          <p:cNvSpPr>
            <a:spLocks noChangeShapeType="1"/>
          </p:cNvSpPr>
          <p:nvPr/>
        </p:nvSpPr>
        <p:spPr bwMode="auto">
          <a:xfrm flipH="1">
            <a:off x="202378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8" name="Line 321"/>
          <p:cNvSpPr>
            <a:spLocks noChangeShapeType="1"/>
          </p:cNvSpPr>
          <p:nvPr/>
        </p:nvSpPr>
        <p:spPr bwMode="auto">
          <a:xfrm flipH="1">
            <a:off x="190313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9" name="Line 322"/>
          <p:cNvSpPr>
            <a:spLocks noChangeShapeType="1"/>
          </p:cNvSpPr>
          <p:nvPr/>
        </p:nvSpPr>
        <p:spPr bwMode="auto">
          <a:xfrm flipH="1">
            <a:off x="1782484"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0" name="Line 323"/>
          <p:cNvSpPr>
            <a:spLocks noChangeShapeType="1"/>
          </p:cNvSpPr>
          <p:nvPr/>
        </p:nvSpPr>
        <p:spPr bwMode="auto">
          <a:xfrm flipH="1">
            <a:off x="166024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1" name="Line 324"/>
          <p:cNvSpPr>
            <a:spLocks noChangeShapeType="1"/>
          </p:cNvSpPr>
          <p:nvPr/>
        </p:nvSpPr>
        <p:spPr bwMode="auto">
          <a:xfrm flipH="1">
            <a:off x="153959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2" name="Line 325"/>
          <p:cNvSpPr>
            <a:spLocks noChangeShapeType="1"/>
          </p:cNvSpPr>
          <p:nvPr/>
        </p:nvSpPr>
        <p:spPr bwMode="auto">
          <a:xfrm flipH="1">
            <a:off x="141894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3" name="Line 326"/>
          <p:cNvSpPr>
            <a:spLocks noChangeShapeType="1"/>
          </p:cNvSpPr>
          <p:nvPr/>
        </p:nvSpPr>
        <p:spPr bwMode="auto">
          <a:xfrm flipH="1">
            <a:off x="129829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4" name="Line 327"/>
          <p:cNvSpPr>
            <a:spLocks noChangeShapeType="1"/>
          </p:cNvSpPr>
          <p:nvPr/>
        </p:nvSpPr>
        <p:spPr bwMode="auto">
          <a:xfrm flipH="1">
            <a:off x="1177647" y="49119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5" name="Line 328"/>
          <p:cNvSpPr>
            <a:spLocks noChangeShapeType="1"/>
          </p:cNvSpPr>
          <p:nvPr/>
        </p:nvSpPr>
        <p:spPr bwMode="auto">
          <a:xfrm flipH="1">
            <a:off x="1056997" y="49119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6" name="Line 352"/>
          <p:cNvSpPr>
            <a:spLocks noChangeShapeType="1"/>
          </p:cNvSpPr>
          <p:nvPr/>
        </p:nvSpPr>
        <p:spPr bwMode="auto">
          <a:xfrm>
            <a:off x="3148528" y="3191331"/>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7" name="Line 353"/>
          <p:cNvSpPr>
            <a:spLocks noChangeShapeType="1"/>
          </p:cNvSpPr>
          <p:nvPr/>
        </p:nvSpPr>
        <p:spPr bwMode="auto">
          <a:xfrm>
            <a:off x="3148528" y="331356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8" name="Line 354"/>
          <p:cNvSpPr>
            <a:spLocks noChangeShapeType="1"/>
          </p:cNvSpPr>
          <p:nvPr/>
        </p:nvSpPr>
        <p:spPr bwMode="auto">
          <a:xfrm>
            <a:off x="3148528" y="343421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9" name="Line 355"/>
          <p:cNvSpPr>
            <a:spLocks noChangeShapeType="1"/>
          </p:cNvSpPr>
          <p:nvPr/>
        </p:nvSpPr>
        <p:spPr bwMode="auto">
          <a:xfrm>
            <a:off x="3148528" y="355486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0" name="Line 356"/>
          <p:cNvSpPr>
            <a:spLocks noChangeShapeType="1"/>
          </p:cNvSpPr>
          <p:nvPr/>
        </p:nvSpPr>
        <p:spPr bwMode="auto">
          <a:xfrm>
            <a:off x="3148528" y="367551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1" name="Line 357"/>
          <p:cNvSpPr>
            <a:spLocks noChangeShapeType="1"/>
          </p:cNvSpPr>
          <p:nvPr/>
        </p:nvSpPr>
        <p:spPr bwMode="auto">
          <a:xfrm>
            <a:off x="3148528" y="3796168"/>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2" name="Line 358"/>
          <p:cNvSpPr>
            <a:spLocks noChangeShapeType="1"/>
          </p:cNvSpPr>
          <p:nvPr/>
        </p:nvSpPr>
        <p:spPr bwMode="auto">
          <a:xfrm>
            <a:off x="3148528" y="391681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3" name="Line 359"/>
          <p:cNvSpPr>
            <a:spLocks noChangeShapeType="1"/>
          </p:cNvSpPr>
          <p:nvPr/>
        </p:nvSpPr>
        <p:spPr bwMode="auto">
          <a:xfrm>
            <a:off x="3148528" y="403746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4" name="Line 360"/>
          <p:cNvSpPr>
            <a:spLocks noChangeShapeType="1"/>
          </p:cNvSpPr>
          <p:nvPr/>
        </p:nvSpPr>
        <p:spPr bwMode="auto">
          <a:xfrm>
            <a:off x="3148528" y="415811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5" name="Line 361"/>
          <p:cNvSpPr>
            <a:spLocks noChangeShapeType="1"/>
          </p:cNvSpPr>
          <p:nvPr/>
        </p:nvSpPr>
        <p:spPr bwMode="auto">
          <a:xfrm>
            <a:off x="3148528" y="427876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6" name="Line 362"/>
          <p:cNvSpPr>
            <a:spLocks noChangeShapeType="1"/>
          </p:cNvSpPr>
          <p:nvPr/>
        </p:nvSpPr>
        <p:spPr bwMode="auto">
          <a:xfrm>
            <a:off x="3148528" y="439941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7" name="Line 363"/>
          <p:cNvSpPr>
            <a:spLocks noChangeShapeType="1"/>
          </p:cNvSpPr>
          <p:nvPr/>
        </p:nvSpPr>
        <p:spPr bwMode="auto">
          <a:xfrm>
            <a:off x="3148528" y="452006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8" name="Line 364"/>
          <p:cNvSpPr>
            <a:spLocks noChangeShapeType="1"/>
          </p:cNvSpPr>
          <p:nvPr/>
        </p:nvSpPr>
        <p:spPr bwMode="auto">
          <a:xfrm>
            <a:off x="3148528" y="464230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9" name="Line 365"/>
          <p:cNvSpPr>
            <a:spLocks noChangeShapeType="1"/>
          </p:cNvSpPr>
          <p:nvPr/>
        </p:nvSpPr>
        <p:spPr bwMode="auto">
          <a:xfrm>
            <a:off x="3148528" y="476295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0" name="Line 366"/>
          <p:cNvSpPr>
            <a:spLocks noChangeShapeType="1"/>
          </p:cNvSpPr>
          <p:nvPr/>
        </p:nvSpPr>
        <p:spPr bwMode="auto">
          <a:xfrm>
            <a:off x="3148528" y="488360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1" name="Line 367"/>
          <p:cNvSpPr>
            <a:spLocks noChangeShapeType="1"/>
          </p:cNvSpPr>
          <p:nvPr/>
        </p:nvSpPr>
        <p:spPr bwMode="auto">
          <a:xfrm>
            <a:off x="3148528" y="500425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2" name="Line 368"/>
          <p:cNvSpPr>
            <a:spLocks noChangeShapeType="1"/>
          </p:cNvSpPr>
          <p:nvPr/>
        </p:nvSpPr>
        <p:spPr bwMode="auto">
          <a:xfrm>
            <a:off x="3148528" y="512490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3" name="Line 369"/>
          <p:cNvSpPr>
            <a:spLocks noChangeShapeType="1"/>
          </p:cNvSpPr>
          <p:nvPr/>
        </p:nvSpPr>
        <p:spPr bwMode="auto">
          <a:xfrm>
            <a:off x="3148528" y="52455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4" name="Line 370"/>
          <p:cNvSpPr>
            <a:spLocks noChangeShapeType="1"/>
          </p:cNvSpPr>
          <p:nvPr/>
        </p:nvSpPr>
        <p:spPr bwMode="auto">
          <a:xfrm>
            <a:off x="3148528" y="53662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5" name="Line 371"/>
          <p:cNvSpPr>
            <a:spLocks noChangeShapeType="1"/>
          </p:cNvSpPr>
          <p:nvPr/>
        </p:nvSpPr>
        <p:spPr bwMode="auto">
          <a:xfrm>
            <a:off x="3148528" y="54868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6" name="Line 372"/>
          <p:cNvSpPr>
            <a:spLocks noChangeShapeType="1"/>
          </p:cNvSpPr>
          <p:nvPr/>
        </p:nvSpPr>
        <p:spPr bwMode="auto">
          <a:xfrm>
            <a:off x="3148528" y="560750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7" name="Line 373"/>
          <p:cNvSpPr>
            <a:spLocks noChangeShapeType="1"/>
          </p:cNvSpPr>
          <p:nvPr/>
        </p:nvSpPr>
        <p:spPr bwMode="auto">
          <a:xfrm>
            <a:off x="3148528" y="572815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8" name="Line 377"/>
          <p:cNvSpPr>
            <a:spLocks noChangeShapeType="1"/>
          </p:cNvSpPr>
          <p:nvPr/>
        </p:nvSpPr>
        <p:spPr bwMode="auto">
          <a:xfrm flipH="1">
            <a:off x="295167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9" name="Line 378"/>
          <p:cNvSpPr>
            <a:spLocks noChangeShapeType="1"/>
          </p:cNvSpPr>
          <p:nvPr/>
        </p:nvSpPr>
        <p:spPr bwMode="auto">
          <a:xfrm flipH="1">
            <a:off x="283102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0" name="Line 379"/>
          <p:cNvSpPr>
            <a:spLocks noChangeShapeType="1"/>
          </p:cNvSpPr>
          <p:nvPr/>
        </p:nvSpPr>
        <p:spPr bwMode="auto">
          <a:xfrm flipH="1">
            <a:off x="271037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1" name="Line 380"/>
          <p:cNvSpPr>
            <a:spLocks noChangeShapeType="1"/>
          </p:cNvSpPr>
          <p:nvPr/>
        </p:nvSpPr>
        <p:spPr bwMode="auto">
          <a:xfrm flipH="1">
            <a:off x="258972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2" name="Line 381"/>
          <p:cNvSpPr>
            <a:spLocks noChangeShapeType="1"/>
          </p:cNvSpPr>
          <p:nvPr/>
        </p:nvSpPr>
        <p:spPr bwMode="auto">
          <a:xfrm flipH="1">
            <a:off x="2469078"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3" name="Line 382"/>
          <p:cNvSpPr>
            <a:spLocks noChangeShapeType="1"/>
          </p:cNvSpPr>
          <p:nvPr/>
        </p:nvSpPr>
        <p:spPr bwMode="auto">
          <a:xfrm flipH="1">
            <a:off x="234842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4" name="Line 383"/>
          <p:cNvSpPr>
            <a:spLocks noChangeShapeType="1"/>
          </p:cNvSpPr>
          <p:nvPr/>
        </p:nvSpPr>
        <p:spPr bwMode="auto">
          <a:xfrm flipH="1">
            <a:off x="222777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5" name="Line 384"/>
          <p:cNvSpPr>
            <a:spLocks noChangeShapeType="1"/>
          </p:cNvSpPr>
          <p:nvPr/>
        </p:nvSpPr>
        <p:spPr bwMode="auto">
          <a:xfrm flipH="1">
            <a:off x="210712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6" name="Line 385"/>
          <p:cNvSpPr>
            <a:spLocks noChangeShapeType="1"/>
          </p:cNvSpPr>
          <p:nvPr/>
        </p:nvSpPr>
        <p:spPr bwMode="auto">
          <a:xfrm flipH="1">
            <a:off x="198647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7" name="Line 386"/>
          <p:cNvSpPr>
            <a:spLocks noChangeShapeType="1"/>
          </p:cNvSpPr>
          <p:nvPr/>
        </p:nvSpPr>
        <p:spPr bwMode="auto">
          <a:xfrm flipH="1">
            <a:off x="1865828"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8" name="Line 387"/>
          <p:cNvSpPr>
            <a:spLocks noChangeShapeType="1"/>
          </p:cNvSpPr>
          <p:nvPr/>
        </p:nvSpPr>
        <p:spPr bwMode="auto">
          <a:xfrm flipH="1">
            <a:off x="174359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9" name="Line 388"/>
          <p:cNvSpPr>
            <a:spLocks noChangeShapeType="1"/>
          </p:cNvSpPr>
          <p:nvPr/>
        </p:nvSpPr>
        <p:spPr bwMode="auto">
          <a:xfrm flipH="1">
            <a:off x="162294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0" name="Line 389"/>
          <p:cNvSpPr>
            <a:spLocks noChangeShapeType="1"/>
          </p:cNvSpPr>
          <p:nvPr/>
        </p:nvSpPr>
        <p:spPr bwMode="auto">
          <a:xfrm flipH="1">
            <a:off x="150229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1" name="Line 390"/>
          <p:cNvSpPr>
            <a:spLocks noChangeShapeType="1"/>
          </p:cNvSpPr>
          <p:nvPr/>
        </p:nvSpPr>
        <p:spPr bwMode="auto">
          <a:xfrm flipH="1">
            <a:off x="138164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2" name="Line 391"/>
          <p:cNvSpPr>
            <a:spLocks noChangeShapeType="1"/>
          </p:cNvSpPr>
          <p:nvPr/>
        </p:nvSpPr>
        <p:spPr bwMode="auto">
          <a:xfrm flipH="1">
            <a:off x="126099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3" name="Line 392"/>
          <p:cNvSpPr>
            <a:spLocks noChangeShapeType="1"/>
          </p:cNvSpPr>
          <p:nvPr/>
        </p:nvSpPr>
        <p:spPr bwMode="auto">
          <a:xfrm flipH="1">
            <a:off x="1140341" y="3136223"/>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544" name="Group 543"/>
          <p:cNvGrpSpPr/>
          <p:nvPr/>
        </p:nvGrpSpPr>
        <p:grpSpPr>
          <a:xfrm>
            <a:off x="3270139" y="4819590"/>
            <a:ext cx="176346" cy="233021"/>
            <a:chOff x="5569546" y="2150205"/>
            <a:chExt cx="176346" cy="233021"/>
          </a:xfrm>
        </p:grpSpPr>
        <p:sp>
          <p:nvSpPr>
            <p:cNvPr id="545" name="Rectangle 474"/>
            <p:cNvSpPr>
              <a:spLocks noChangeArrowheads="1"/>
            </p:cNvSpPr>
            <p:nvPr/>
          </p:nvSpPr>
          <p:spPr bwMode="auto">
            <a:xfrm>
              <a:off x="5569546" y="2150205"/>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546" name="Rectangle 475"/>
            <p:cNvSpPr>
              <a:spLocks noChangeArrowheads="1"/>
            </p:cNvSpPr>
            <p:nvPr/>
          </p:nvSpPr>
          <p:spPr bwMode="auto">
            <a:xfrm>
              <a:off x="5670550" y="2221643"/>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50" b="1" dirty="0">
                  <a:solidFill>
                    <a:srgbClr val="000000"/>
                  </a:solidFill>
                  <a:latin typeface="Univers LT Std 47 Cn Lt" charset="0"/>
                  <a:cs typeface="Arial" pitchFamily="34" charset="0"/>
                </a:rPr>
                <a:t>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551" name="Line 377"/>
          <p:cNvSpPr>
            <a:spLocks noChangeShapeType="1"/>
          </p:cNvSpPr>
          <p:nvPr/>
        </p:nvSpPr>
        <p:spPr bwMode="auto">
          <a:xfrm flipH="1">
            <a:off x="3058041" y="3136223"/>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2" name="Rectangle 487"/>
          <p:cNvSpPr>
            <a:spLocks noChangeArrowheads="1"/>
          </p:cNvSpPr>
          <p:nvPr/>
        </p:nvSpPr>
        <p:spPr bwMode="auto">
          <a:xfrm>
            <a:off x="500887" y="306138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0.88</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76" name="Rectangle 75"/>
          <p:cNvSpPr>
            <a:spLocks noChangeArrowheads="1"/>
          </p:cNvSpPr>
          <p:nvPr/>
        </p:nvSpPr>
        <p:spPr bwMode="auto">
          <a:xfrm>
            <a:off x="1010960" y="3416694"/>
            <a:ext cx="2093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000" b="1" i="0" u="none" strike="noStrike" cap="none" normalizeH="0" baseline="0" dirty="0">
                <a:ln>
                  <a:noFill/>
                </a:ln>
                <a:solidFill>
                  <a:srgbClr val="000000"/>
                </a:solidFill>
                <a:effectLst/>
                <a:latin typeface="Univers LT Std 47 Cn Lt" charset="0"/>
                <a:cs typeface="Arial" pitchFamily="34" charset="0"/>
              </a:rPr>
              <a:t>Government </a:t>
            </a:r>
            <a:r>
              <a:rPr lang="en-US" sz="1000" b="1" dirty="0">
                <a:solidFill>
                  <a:srgbClr val="000000"/>
                </a:solidFill>
                <a:latin typeface="Univers LT Std 47 Cn Lt" charset="0"/>
                <a:cs typeface="Arial" pitchFamily="34" charset="0"/>
              </a:rPr>
              <a:t>expenditure</a:t>
            </a:r>
          </a:p>
          <a:p>
            <a:pPr lvl="0" fontAlgn="base">
              <a:spcBef>
                <a:spcPct val="0"/>
              </a:spcBef>
              <a:spcAft>
                <a:spcPct val="0"/>
              </a:spcAft>
            </a:pPr>
            <a:r>
              <a:rPr lang="en-US" sz="1000" b="1" dirty="0">
                <a:solidFill>
                  <a:srgbClr val="000000"/>
                </a:solidFill>
                <a:latin typeface="Univers LT Std 47 Cn Lt" charset="0"/>
                <a:cs typeface="Arial" pitchFamily="34" charset="0"/>
              </a:rPr>
              <a:t> = $21.7 million ($0.35 *62 million)</a:t>
            </a:r>
          </a:p>
        </p:txBody>
      </p:sp>
    </p:spTree>
    <p:extLst>
      <p:ext uri="{BB962C8B-B14F-4D97-AF65-F5344CB8AC3E}">
        <p14:creationId xmlns:p14="http://schemas.microsoft.com/office/powerpoint/2010/main" val="217923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Picture 3"/>
          <p:cNvPicPr>
            <a:picLocks noChangeAspect="1" noChangeArrowheads="1"/>
          </p:cNvPicPr>
          <p:nvPr/>
        </p:nvPicPr>
        <p:blipFill>
          <a:blip r:embed="rId3">
            <a:extLst>
              <a:ext uri="{28A0092B-C50C-407E-A947-70E740481C1C}">
                <a14:useLocalDpi xmlns:a14="http://schemas.microsoft.com/office/drawing/2010/main" val="0"/>
              </a:ext>
            </a:extLst>
          </a:blip>
          <a:srcRect t="50281"/>
          <a:stretch>
            <a:fillRect/>
          </a:stretch>
        </p:blipFill>
        <p:spPr bwMode="auto">
          <a:xfrm>
            <a:off x="5168678" y="2975825"/>
            <a:ext cx="2218737" cy="28265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25" name="Freeform 124"/>
          <p:cNvSpPr>
            <a:spLocks/>
          </p:cNvSpPr>
          <p:nvPr/>
        </p:nvSpPr>
        <p:spPr bwMode="auto">
          <a:xfrm>
            <a:off x="1005936" y="2566221"/>
            <a:ext cx="2196138" cy="2179154"/>
          </a:xfrm>
          <a:custGeom>
            <a:avLst/>
            <a:gdLst>
              <a:gd name="T0" fmla="*/ 412 w 412"/>
              <a:gd name="T1" fmla="*/ 284 h 284"/>
              <a:gd name="T2" fmla="*/ 0 w 412"/>
              <a:gd name="T3" fmla="*/ 0 h 284"/>
              <a:gd name="T4" fmla="*/ 0 w 412"/>
              <a:gd name="T5" fmla="*/ 284 h 284"/>
              <a:gd name="T6" fmla="*/ 412 w 412"/>
              <a:gd name="T7" fmla="*/ 284 h 284"/>
              <a:gd name="T8" fmla="*/ 412 w 412"/>
              <a:gd name="T9" fmla="*/ 284 h 284"/>
            </a:gdLst>
            <a:ahLst/>
            <a:cxnLst>
              <a:cxn ang="0">
                <a:pos x="T0" y="T1"/>
              </a:cxn>
              <a:cxn ang="0">
                <a:pos x="T2" y="T3"/>
              </a:cxn>
              <a:cxn ang="0">
                <a:pos x="T4" y="T5"/>
              </a:cxn>
              <a:cxn ang="0">
                <a:pos x="T6" y="T7"/>
              </a:cxn>
              <a:cxn ang="0">
                <a:pos x="T8" y="T9"/>
              </a:cxn>
            </a:cxnLst>
            <a:rect l="0" t="0" r="r" b="b"/>
            <a:pathLst>
              <a:path w="412" h="284">
                <a:moveTo>
                  <a:pt x="412" y="284"/>
                </a:moveTo>
                <a:lnTo>
                  <a:pt x="0" y="0"/>
                </a:lnTo>
                <a:lnTo>
                  <a:pt x="0" y="284"/>
                </a:lnTo>
                <a:lnTo>
                  <a:pt x="412" y="284"/>
                </a:lnTo>
                <a:lnTo>
                  <a:pt x="412" y="284"/>
                </a:lnTo>
                <a:close/>
              </a:path>
            </a:pathLst>
          </a:custGeom>
          <a:solidFill>
            <a:srgbClr val="ECB8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lstStyle/>
          <a:p>
            <a:r>
              <a:rPr lang="en-US" dirty="0"/>
              <a:t>Changes in CS and PS from Subsidy</a:t>
            </a:r>
          </a:p>
        </p:txBody>
      </p:sp>
      <p:sp>
        <p:nvSpPr>
          <p:cNvPr id="149" name="Rectangle 148"/>
          <p:cNvSpPr/>
          <p:nvPr/>
        </p:nvSpPr>
        <p:spPr>
          <a:xfrm>
            <a:off x="396374" y="1007256"/>
            <a:ext cx="8686799" cy="830997"/>
          </a:xfrm>
          <a:prstGeom prst="rect">
            <a:avLst/>
          </a:prstGeom>
        </p:spPr>
        <p:txBody>
          <a:bodyPr wrap="square">
            <a:spAutoFit/>
          </a:bodyPr>
          <a:lstStyle/>
          <a:p>
            <a:r>
              <a:rPr lang="en-US" sz="2400" dirty="0">
                <a:latin typeface="Calibri Light"/>
              </a:rPr>
              <a:t>Both consumer and producer surplus increase, but not enough to offset the cost of the subsidy.  The difference is the deadweight loss.</a:t>
            </a:r>
          </a:p>
        </p:txBody>
      </p:sp>
      <p:sp>
        <p:nvSpPr>
          <p:cNvPr id="305" name="Rectangle 233"/>
          <p:cNvSpPr>
            <a:spLocks noChangeArrowheads="1"/>
          </p:cNvSpPr>
          <p:nvPr/>
        </p:nvSpPr>
        <p:spPr bwMode="auto">
          <a:xfrm>
            <a:off x="4172037" y="5617708"/>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08" name="Line 349"/>
          <p:cNvSpPr>
            <a:spLocks noChangeShapeType="1"/>
          </p:cNvSpPr>
          <p:nvPr/>
        </p:nvSpPr>
        <p:spPr bwMode="auto">
          <a:xfrm>
            <a:off x="2406737" y="5673270"/>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9" name="Line 350"/>
          <p:cNvSpPr>
            <a:spLocks noChangeShapeType="1"/>
          </p:cNvSpPr>
          <p:nvPr/>
        </p:nvSpPr>
        <p:spPr bwMode="auto">
          <a:xfrm>
            <a:off x="2406737" y="5793920"/>
            <a:ext cx="0" cy="349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10" name="Line 375"/>
          <p:cNvSpPr>
            <a:spLocks noChangeShapeType="1"/>
          </p:cNvSpPr>
          <p:nvPr/>
        </p:nvSpPr>
        <p:spPr bwMode="auto">
          <a:xfrm>
            <a:off x="3202074" y="5806620"/>
            <a:ext cx="0" cy="222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11" name="Line 394"/>
          <p:cNvSpPr>
            <a:spLocks noChangeShapeType="1"/>
          </p:cNvSpPr>
          <p:nvPr/>
        </p:nvSpPr>
        <p:spPr bwMode="auto">
          <a:xfrm flipH="1">
            <a:off x="990687" y="2971800"/>
            <a:ext cx="365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312" name="Group 311"/>
          <p:cNvGrpSpPr/>
          <p:nvPr/>
        </p:nvGrpSpPr>
        <p:grpSpPr>
          <a:xfrm>
            <a:off x="3364683" y="2698181"/>
            <a:ext cx="176346" cy="233021"/>
            <a:chOff x="5569546" y="1454150"/>
            <a:chExt cx="176346" cy="233021"/>
          </a:xfrm>
        </p:grpSpPr>
        <p:sp>
          <p:nvSpPr>
            <p:cNvPr id="313" name="Rectangle 474"/>
            <p:cNvSpPr>
              <a:spLocks noChangeArrowheads="1"/>
            </p:cNvSpPr>
            <p:nvPr/>
          </p:nvSpPr>
          <p:spPr bwMode="auto">
            <a:xfrm>
              <a:off x="5569546" y="145415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314" name="Rectangle 475"/>
            <p:cNvSpPr>
              <a:spLocks noChangeArrowheads="1"/>
            </p:cNvSpPr>
            <p:nvPr/>
          </p:nvSpPr>
          <p:spPr bwMode="auto">
            <a:xfrm>
              <a:off x="5670550" y="1525588"/>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317" name="Line 478"/>
          <p:cNvSpPr>
            <a:spLocks noChangeShapeType="1"/>
          </p:cNvSpPr>
          <p:nvPr/>
        </p:nvSpPr>
        <p:spPr bwMode="auto">
          <a:xfrm flipV="1">
            <a:off x="982749" y="2412545"/>
            <a:ext cx="0" cy="34163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8" name="Line 479"/>
          <p:cNvSpPr>
            <a:spLocks noChangeShapeType="1"/>
          </p:cNvSpPr>
          <p:nvPr/>
        </p:nvSpPr>
        <p:spPr bwMode="auto">
          <a:xfrm>
            <a:off x="982749" y="5828845"/>
            <a:ext cx="3351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9" name="Rectangle 481"/>
          <p:cNvSpPr>
            <a:spLocks noChangeArrowheads="1"/>
          </p:cNvSpPr>
          <p:nvPr/>
        </p:nvSpPr>
        <p:spPr bwMode="auto">
          <a:xfrm>
            <a:off x="510746" y="385412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0.70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20" name="Rectangle 482"/>
          <p:cNvSpPr>
            <a:spLocks noChangeArrowheads="1"/>
          </p:cNvSpPr>
          <p:nvPr/>
        </p:nvSpPr>
        <p:spPr bwMode="auto">
          <a:xfrm>
            <a:off x="2309105" y="5840820"/>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21" name="Rectangle 484"/>
          <p:cNvSpPr>
            <a:spLocks noChangeArrowheads="1"/>
          </p:cNvSpPr>
          <p:nvPr/>
        </p:nvSpPr>
        <p:spPr bwMode="auto">
          <a:xfrm>
            <a:off x="3112040" y="5840820"/>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23" name="Rectangle 489"/>
          <p:cNvSpPr>
            <a:spLocks noChangeArrowheads="1"/>
          </p:cNvSpPr>
          <p:nvPr/>
        </p:nvSpPr>
        <p:spPr bwMode="auto">
          <a:xfrm>
            <a:off x="511381" y="4658718"/>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24" name="Line 490"/>
          <p:cNvSpPr>
            <a:spLocks noChangeShapeType="1"/>
          </p:cNvSpPr>
          <p:nvPr/>
        </p:nvSpPr>
        <p:spPr bwMode="auto">
          <a:xfrm flipH="1">
            <a:off x="1008943" y="2790514"/>
            <a:ext cx="2339516" cy="2958955"/>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6" name="Line 492"/>
          <p:cNvSpPr>
            <a:spLocks noChangeShapeType="1"/>
          </p:cNvSpPr>
          <p:nvPr/>
        </p:nvSpPr>
        <p:spPr bwMode="auto">
          <a:xfrm flipH="1" flipV="1">
            <a:off x="1031167" y="2578776"/>
            <a:ext cx="3077369" cy="3088142"/>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498"/>
          <p:cNvSpPr>
            <a:spLocks/>
          </p:cNvSpPr>
          <p:nvPr/>
        </p:nvSpPr>
        <p:spPr bwMode="auto">
          <a:xfrm>
            <a:off x="3440199" y="2717345"/>
            <a:ext cx="0" cy="514350"/>
          </a:xfrm>
          <a:custGeom>
            <a:avLst/>
            <a:gdLst>
              <a:gd name="T0" fmla="*/ 324 h 324"/>
              <a:gd name="T1" fmla="*/ 0 h 324"/>
              <a:gd name="T2" fmla="*/ 324 h 324"/>
            </a:gdLst>
            <a:ahLst/>
            <a:cxnLst>
              <a:cxn ang="0">
                <a:pos x="0" y="T0"/>
              </a:cxn>
              <a:cxn ang="0">
                <a:pos x="0" y="T1"/>
              </a:cxn>
              <a:cxn ang="0">
                <a:pos x="0" y="T2"/>
              </a:cxn>
            </a:cxnLst>
            <a:rect l="0" t="0" r="r" b="b"/>
            <a:pathLst>
              <a:path h="324">
                <a:moveTo>
                  <a:pt x="0" y="324"/>
                </a:moveTo>
                <a:lnTo>
                  <a:pt x="0" y="0"/>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Rectangle 327"/>
          <p:cNvSpPr>
            <a:spLocks noChangeArrowheads="1"/>
          </p:cNvSpPr>
          <p:nvPr/>
        </p:nvSpPr>
        <p:spPr bwMode="auto">
          <a:xfrm>
            <a:off x="1134354" y="6020933"/>
            <a:ext cx="34139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a:t>
            </a:r>
            <a:r>
              <a:rPr kumimoji="0" lang="en-US" sz="1400" b="1" i="0" u="none" strike="noStrike" cap="none" normalizeH="0" dirty="0">
                <a:ln>
                  <a:noFill/>
                </a:ln>
                <a:solidFill>
                  <a:srgbClr val="000000"/>
                </a:solidFill>
                <a:effectLst/>
                <a:latin typeface="Univers LT Std 47 Cn Lt" charset="0"/>
                <a:cs typeface="Arial" pitchFamily="34" charset="0"/>
              </a:rPr>
              <a:t> Tortillas (millions of lbs.)</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29" name="Rectangle 98"/>
          <p:cNvSpPr>
            <a:spLocks noChangeArrowheads="1"/>
          </p:cNvSpPr>
          <p:nvPr/>
        </p:nvSpPr>
        <p:spPr bwMode="auto">
          <a:xfrm>
            <a:off x="608099" y="2159001"/>
            <a:ext cx="9650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a:cs typeface="Arial" pitchFamily="34" charset="0"/>
              </a:rPr>
              <a:t>Price ($</a:t>
            </a:r>
            <a:r>
              <a:rPr kumimoji="0" lang="en-US" sz="1400" b="1" i="0" u="none" strike="noStrike" cap="none" normalizeH="0" baseline="0" dirty="0">
                <a:ln>
                  <a:noFill/>
                </a:ln>
                <a:solidFill>
                  <a:srgbClr val="000000"/>
                </a:solidFill>
                <a:effectLst/>
                <a:latin typeface="Univers LT Std 47 Cn Lt"/>
                <a:cs typeface="Times New Roman"/>
              </a:rPr>
              <a:t>/lb.)</a:t>
            </a:r>
            <a:endParaRPr kumimoji="0" lang="en-US" sz="2400" b="0" i="0" u="none" strike="noStrike" cap="none" normalizeH="0" baseline="0" dirty="0">
              <a:ln>
                <a:noFill/>
              </a:ln>
              <a:solidFill>
                <a:schemeClr val="tx1"/>
              </a:solidFill>
              <a:effectLst/>
              <a:latin typeface="Univers LT Std 47 Cn Lt"/>
              <a:cs typeface="Arial" pitchFamily="34" charset="0"/>
            </a:endParaRPr>
          </a:p>
        </p:txBody>
      </p:sp>
      <p:sp>
        <p:nvSpPr>
          <p:cNvPr id="333" name="Line 299"/>
          <p:cNvSpPr>
            <a:spLocks noChangeShapeType="1"/>
          </p:cNvSpPr>
          <p:nvPr/>
        </p:nvSpPr>
        <p:spPr bwMode="auto">
          <a:xfrm flipH="1">
            <a:off x="2334673" y="3964588"/>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4" name="Line 300"/>
          <p:cNvSpPr>
            <a:spLocks noChangeShapeType="1"/>
          </p:cNvSpPr>
          <p:nvPr/>
        </p:nvSpPr>
        <p:spPr bwMode="auto">
          <a:xfrm flipH="1">
            <a:off x="2214023" y="3964588"/>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5" name="Line 301"/>
          <p:cNvSpPr>
            <a:spLocks noChangeShapeType="1"/>
          </p:cNvSpPr>
          <p:nvPr/>
        </p:nvSpPr>
        <p:spPr bwMode="auto">
          <a:xfrm flipH="1">
            <a:off x="2093373" y="3964588"/>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6" name="Line 302"/>
          <p:cNvSpPr>
            <a:spLocks noChangeShapeType="1"/>
          </p:cNvSpPr>
          <p:nvPr/>
        </p:nvSpPr>
        <p:spPr bwMode="auto">
          <a:xfrm flipH="1">
            <a:off x="1972723" y="3964588"/>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7" name="Line 303"/>
          <p:cNvSpPr>
            <a:spLocks noChangeShapeType="1"/>
          </p:cNvSpPr>
          <p:nvPr/>
        </p:nvSpPr>
        <p:spPr bwMode="auto">
          <a:xfrm flipH="1">
            <a:off x="1852073" y="3964588"/>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8" name="Line 304"/>
          <p:cNvSpPr>
            <a:spLocks noChangeShapeType="1"/>
          </p:cNvSpPr>
          <p:nvPr/>
        </p:nvSpPr>
        <p:spPr bwMode="auto">
          <a:xfrm flipH="1">
            <a:off x="1731423" y="3964588"/>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9" name="Line 305"/>
          <p:cNvSpPr>
            <a:spLocks noChangeShapeType="1"/>
          </p:cNvSpPr>
          <p:nvPr/>
        </p:nvSpPr>
        <p:spPr bwMode="auto">
          <a:xfrm flipH="1">
            <a:off x="1609186" y="3964588"/>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0" name="Line 306"/>
          <p:cNvSpPr>
            <a:spLocks noChangeShapeType="1"/>
          </p:cNvSpPr>
          <p:nvPr/>
        </p:nvSpPr>
        <p:spPr bwMode="auto">
          <a:xfrm flipH="1">
            <a:off x="1488536" y="3964588"/>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1" name="Line 307"/>
          <p:cNvSpPr>
            <a:spLocks noChangeShapeType="1"/>
          </p:cNvSpPr>
          <p:nvPr/>
        </p:nvSpPr>
        <p:spPr bwMode="auto">
          <a:xfrm flipH="1">
            <a:off x="1367886" y="3964588"/>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2" name="Line 308"/>
          <p:cNvSpPr>
            <a:spLocks noChangeShapeType="1"/>
          </p:cNvSpPr>
          <p:nvPr/>
        </p:nvSpPr>
        <p:spPr bwMode="auto">
          <a:xfrm flipH="1">
            <a:off x="1247236" y="3964588"/>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3" name="Line 309"/>
          <p:cNvSpPr>
            <a:spLocks noChangeShapeType="1"/>
          </p:cNvSpPr>
          <p:nvPr/>
        </p:nvSpPr>
        <p:spPr bwMode="auto">
          <a:xfrm flipH="1">
            <a:off x="1126586" y="3964588"/>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4" name="Line 310"/>
          <p:cNvSpPr>
            <a:spLocks noChangeShapeType="1"/>
          </p:cNvSpPr>
          <p:nvPr/>
        </p:nvSpPr>
        <p:spPr bwMode="auto">
          <a:xfrm flipH="1">
            <a:off x="1005936" y="3964588"/>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9" name="Line 335"/>
          <p:cNvSpPr>
            <a:spLocks noChangeShapeType="1"/>
          </p:cNvSpPr>
          <p:nvPr/>
        </p:nvSpPr>
        <p:spPr bwMode="auto">
          <a:xfrm>
            <a:off x="2406737" y="398258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0" name="Line 336"/>
          <p:cNvSpPr>
            <a:spLocks noChangeShapeType="1"/>
          </p:cNvSpPr>
          <p:nvPr/>
        </p:nvSpPr>
        <p:spPr bwMode="auto">
          <a:xfrm>
            <a:off x="2406737" y="410323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1" name="Line 337"/>
          <p:cNvSpPr>
            <a:spLocks noChangeShapeType="1"/>
          </p:cNvSpPr>
          <p:nvPr/>
        </p:nvSpPr>
        <p:spPr bwMode="auto">
          <a:xfrm>
            <a:off x="2406737" y="422388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2" name="Line 338"/>
          <p:cNvSpPr>
            <a:spLocks noChangeShapeType="1"/>
          </p:cNvSpPr>
          <p:nvPr/>
        </p:nvSpPr>
        <p:spPr bwMode="auto">
          <a:xfrm>
            <a:off x="2406737" y="434453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3" name="Line 339"/>
          <p:cNvSpPr>
            <a:spLocks noChangeShapeType="1"/>
          </p:cNvSpPr>
          <p:nvPr/>
        </p:nvSpPr>
        <p:spPr bwMode="auto">
          <a:xfrm>
            <a:off x="2406737" y="446518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4" name="Line 340"/>
          <p:cNvSpPr>
            <a:spLocks noChangeShapeType="1"/>
          </p:cNvSpPr>
          <p:nvPr/>
        </p:nvSpPr>
        <p:spPr bwMode="auto">
          <a:xfrm>
            <a:off x="2406737" y="4587420"/>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5" name="Line 341"/>
          <p:cNvSpPr>
            <a:spLocks noChangeShapeType="1"/>
          </p:cNvSpPr>
          <p:nvPr/>
        </p:nvSpPr>
        <p:spPr bwMode="auto">
          <a:xfrm>
            <a:off x="2406737" y="4708070"/>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6" name="Line 342"/>
          <p:cNvSpPr>
            <a:spLocks noChangeShapeType="1"/>
          </p:cNvSpPr>
          <p:nvPr/>
        </p:nvSpPr>
        <p:spPr bwMode="auto">
          <a:xfrm>
            <a:off x="2406737" y="4828720"/>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7" name="Line 343"/>
          <p:cNvSpPr>
            <a:spLocks noChangeShapeType="1"/>
          </p:cNvSpPr>
          <p:nvPr/>
        </p:nvSpPr>
        <p:spPr bwMode="auto">
          <a:xfrm>
            <a:off x="2406737" y="4949370"/>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8" name="Line 344"/>
          <p:cNvSpPr>
            <a:spLocks noChangeShapeType="1"/>
          </p:cNvSpPr>
          <p:nvPr/>
        </p:nvSpPr>
        <p:spPr bwMode="auto">
          <a:xfrm>
            <a:off x="2406737" y="5070020"/>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9" name="Line 345"/>
          <p:cNvSpPr>
            <a:spLocks noChangeShapeType="1"/>
          </p:cNvSpPr>
          <p:nvPr/>
        </p:nvSpPr>
        <p:spPr bwMode="auto">
          <a:xfrm>
            <a:off x="2406737" y="5190670"/>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0" name="Line 346"/>
          <p:cNvSpPr>
            <a:spLocks noChangeShapeType="1"/>
          </p:cNvSpPr>
          <p:nvPr/>
        </p:nvSpPr>
        <p:spPr bwMode="auto">
          <a:xfrm>
            <a:off x="2406737" y="5311320"/>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1" name="Line 347"/>
          <p:cNvSpPr>
            <a:spLocks noChangeShapeType="1"/>
          </p:cNvSpPr>
          <p:nvPr/>
        </p:nvSpPr>
        <p:spPr bwMode="auto">
          <a:xfrm>
            <a:off x="2406737" y="5431970"/>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2" name="Line 348"/>
          <p:cNvSpPr>
            <a:spLocks noChangeShapeType="1"/>
          </p:cNvSpPr>
          <p:nvPr/>
        </p:nvSpPr>
        <p:spPr bwMode="auto">
          <a:xfrm>
            <a:off x="2406737" y="5552620"/>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4" name="Freeform 493"/>
          <p:cNvSpPr>
            <a:spLocks/>
          </p:cNvSpPr>
          <p:nvPr/>
        </p:nvSpPr>
        <p:spPr bwMode="auto">
          <a:xfrm>
            <a:off x="2378955" y="3940175"/>
            <a:ext cx="60325" cy="60325"/>
          </a:xfrm>
          <a:custGeom>
            <a:avLst/>
            <a:gdLst>
              <a:gd name="T0" fmla="*/ 38 w 38"/>
              <a:gd name="T1" fmla="*/ 19 h 38"/>
              <a:gd name="T2" fmla="*/ 38 w 38"/>
              <a:gd name="T3" fmla="*/ 19 h 38"/>
              <a:gd name="T4" fmla="*/ 36 w 38"/>
              <a:gd name="T5" fmla="*/ 28 h 38"/>
              <a:gd name="T6" fmla="*/ 33 w 38"/>
              <a:gd name="T7" fmla="*/ 33 h 38"/>
              <a:gd name="T8" fmla="*/ 26 w 38"/>
              <a:gd name="T9" fmla="*/ 38 h 38"/>
              <a:gd name="T10" fmla="*/ 19 w 38"/>
              <a:gd name="T11" fmla="*/ 38 h 38"/>
              <a:gd name="T12" fmla="*/ 19 w 38"/>
              <a:gd name="T13" fmla="*/ 38 h 38"/>
              <a:gd name="T14" fmla="*/ 12 w 38"/>
              <a:gd name="T15" fmla="*/ 38 h 38"/>
              <a:gd name="T16" fmla="*/ 5 w 38"/>
              <a:gd name="T17" fmla="*/ 33 h 38"/>
              <a:gd name="T18" fmla="*/ 2 w 38"/>
              <a:gd name="T19" fmla="*/ 28 h 38"/>
              <a:gd name="T20" fmla="*/ 0 w 38"/>
              <a:gd name="T21" fmla="*/ 19 h 38"/>
              <a:gd name="T22" fmla="*/ 0 w 38"/>
              <a:gd name="T23" fmla="*/ 19 h 38"/>
              <a:gd name="T24" fmla="*/ 2 w 38"/>
              <a:gd name="T25" fmla="*/ 12 h 38"/>
              <a:gd name="T26" fmla="*/ 5 w 38"/>
              <a:gd name="T27" fmla="*/ 7 h 38"/>
              <a:gd name="T28" fmla="*/ 12 w 38"/>
              <a:gd name="T29" fmla="*/ 2 h 38"/>
              <a:gd name="T30" fmla="*/ 19 w 38"/>
              <a:gd name="T31" fmla="*/ 0 h 38"/>
              <a:gd name="T32" fmla="*/ 19 w 38"/>
              <a:gd name="T33" fmla="*/ 0 h 38"/>
              <a:gd name="T34" fmla="*/ 26 w 38"/>
              <a:gd name="T35" fmla="*/ 2 h 38"/>
              <a:gd name="T36" fmla="*/ 33 w 38"/>
              <a:gd name="T37" fmla="*/ 7 h 38"/>
              <a:gd name="T38" fmla="*/ 36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6" y="28"/>
                </a:lnTo>
                <a:lnTo>
                  <a:pt x="33" y="33"/>
                </a:lnTo>
                <a:lnTo>
                  <a:pt x="26" y="38"/>
                </a:lnTo>
                <a:lnTo>
                  <a:pt x="19" y="38"/>
                </a:lnTo>
                <a:lnTo>
                  <a:pt x="19" y="38"/>
                </a:lnTo>
                <a:lnTo>
                  <a:pt x="12" y="38"/>
                </a:lnTo>
                <a:lnTo>
                  <a:pt x="5" y="33"/>
                </a:lnTo>
                <a:lnTo>
                  <a:pt x="2" y="28"/>
                </a:lnTo>
                <a:lnTo>
                  <a:pt x="0" y="19"/>
                </a:lnTo>
                <a:lnTo>
                  <a:pt x="0" y="19"/>
                </a:lnTo>
                <a:lnTo>
                  <a:pt x="2" y="12"/>
                </a:lnTo>
                <a:lnTo>
                  <a:pt x="5" y="7"/>
                </a:lnTo>
                <a:lnTo>
                  <a:pt x="12" y="2"/>
                </a:lnTo>
                <a:lnTo>
                  <a:pt x="19" y="0"/>
                </a:lnTo>
                <a:lnTo>
                  <a:pt x="19" y="0"/>
                </a:lnTo>
                <a:lnTo>
                  <a:pt x="26" y="2"/>
                </a:lnTo>
                <a:lnTo>
                  <a:pt x="33" y="7"/>
                </a:lnTo>
                <a:lnTo>
                  <a:pt x="36"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5" name="Freeform 495"/>
          <p:cNvSpPr>
            <a:spLocks/>
          </p:cNvSpPr>
          <p:nvPr/>
        </p:nvSpPr>
        <p:spPr bwMode="auto">
          <a:xfrm>
            <a:off x="3165561" y="2944357"/>
            <a:ext cx="60325" cy="60325"/>
          </a:xfrm>
          <a:custGeom>
            <a:avLst/>
            <a:gdLst>
              <a:gd name="T0" fmla="*/ 38 w 38"/>
              <a:gd name="T1" fmla="*/ 19 h 38"/>
              <a:gd name="T2" fmla="*/ 38 w 38"/>
              <a:gd name="T3" fmla="*/ 19 h 38"/>
              <a:gd name="T4" fmla="*/ 38 w 38"/>
              <a:gd name="T5" fmla="*/ 29 h 38"/>
              <a:gd name="T6" fmla="*/ 33 w 38"/>
              <a:gd name="T7" fmla="*/ 34 h 38"/>
              <a:gd name="T8" fmla="*/ 29 w 38"/>
              <a:gd name="T9" fmla="*/ 38 h 38"/>
              <a:gd name="T10" fmla="*/ 19 w 38"/>
              <a:gd name="T11" fmla="*/ 38 h 38"/>
              <a:gd name="T12" fmla="*/ 19 w 38"/>
              <a:gd name="T13" fmla="*/ 38 h 38"/>
              <a:gd name="T14" fmla="*/ 12 w 38"/>
              <a:gd name="T15" fmla="*/ 38 h 38"/>
              <a:gd name="T16" fmla="*/ 7 w 38"/>
              <a:gd name="T17" fmla="*/ 34 h 38"/>
              <a:gd name="T18" fmla="*/ 2 w 38"/>
              <a:gd name="T19" fmla="*/ 29 h 38"/>
              <a:gd name="T20" fmla="*/ 0 w 38"/>
              <a:gd name="T21" fmla="*/ 19 h 38"/>
              <a:gd name="T22" fmla="*/ 0 w 38"/>
              <a:gd name="T23" fmla="*/ 19 h 38"/>
              <a:gd name="T24" fmla="*/ 2 w 38"/>
              <a:gd name="T25" fmla="*/ 12 h 38"/>
              <a:gd name="T26" fmla="*/ 7 w 38"/>
              <a:gd name="T27" fmla="*/ 7 h 38"/>
              <a:gd name="T28" fmla="*/ 12 w 38"/>
              <a:gd name="T29" fmla="*/ 3 h 38"/>
              <a:gd name="T30" fmla="*/ 19 w 38"/>
              <a:gd name="T31" fmla="*/ 0 h 38"/>
              <a:gd name="T32" fmla="*/ 19 w 38"/>
              <a:gd name="T33" fmla="*/ 0 h 38"/>
              <a:gd name="T34" fmla="*/ 29 w 38"/>
              <a:gd name="T35" fmla="*/ 3 h 38"/>
              <a:gd name="T36" fmla="*/ 33 w 38"/>
              <a:gd name="T37" fmla="*/ 7 h 38"/>
              <a:gd name="T38" fmla="*/ 38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8" y="29"/>
                </a:lnTo>
                <a:lnTo>
                  <a:pt x="33" y="34"/>
                </a:lnTo>
                <a:lnTo>
                  <a:pt x="29" y="38"/>
                </a:lnTo>
                <a:lnTo>
                  <a:pt x="19" y="38"/>
                </a:lnTo>
                <a:lnTo>
                  <a:pt x="19" y="38"/>
                </a:lnTo>
                <a:lnTo>
                  <a:pt x="12" y="38"/>
                </a:lnTo>
                <a:lnTo>
                  <a:pt x="7" y="34"/>
                </a:lnTo>
                <a:lnTo>
                  <a:pt x="2" y="29"/>
                </a:lnTo>
                <a:lnTo>
                  <a:pt x="0" y="19"/>
                </a:lnTo>
                <a:lnTo>
                  <a:pt x="0" y="19"/>
                </a:lnTo>
                <a:lnTo>
                  <a:pt x="2" y="12"/>
                </a:lnTo>
                <a:lnTo>
                  <a:pt x="7" y="7"/>
                </a:lnTo>
                <a:lnTo>
                  <a:pt x="12" y="3"/>
                </a:lnTo>
                <a:lnTo>
                  <a:pt x="19" y="0"/>
                </a:lnTo>
                <a:lnTo>
                  <a:pt x="19" y="0"/>
                </a:lnTo>
                <a:lnTo>
                  <a:pt x="29" y="3"/>
                </a:lnTo>
                <a:lnTo>
                  <a:pt x="33" y="7"/>
                </a:lnTo>
                <a:lnTo>
                  <a:pt x="38"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6" name="Freeform 502"/>
          <p:cNvSpPr>
            <a:spLocks/>
          </p:cNvSpPr>
          <p:nvPr/>
        </p:nvSpPr>
        <p:spPr bwMode="auto">
          <a:xfrm>
            <a:off x="2925849" y="5658982"/>
            <a:ext cx="155575" cy="0"/>
          </a:xfrm>
          <a:custGeom>
            <a:avLst/>
            <a:gdLst>
              <a:gd name="T0" fmla="*/ 98 w 98"/>
              <a:gd name="T1" fmla="*/ 0 w 98"/>
              <a:gd name="T2" fmla="*/ 98 w 98"/>
            </a:gdLst>
            <a:ahLst/>
            <a:cxnLst>
              <a:cxn ang="0">
                <a:pos x="T0" y="0"/>
              </a:cxn>
              <a:cxn ang="0">
                <a:pos x="T1" y="0"/>
              </a:cxn>
              <a:cxn ang="0">
                <a:pos x="T2" y="0"/>
              </a:cxn>
            </a:cxnLst>
            <a:rect l="0" t="0" r="r" b="b"/>
            <a:pathLst>
              <a:path w="98">
                <a:moveTo>
                  <a:pt x="98" y="0"/>
                </a:moveTo>
                <a:lnTo>
                  <a:pt x="0" y="0"/>
                </a:lnTo>
                <a:lnTo>
                  <a:pt x="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67" name="Group 366"/>
          <p:cNvGrpSpPr/>
          <p:nvPr/>
        </p:nvGrpSpPr>
        <p:grpSpPr>
          <a:xfrm>
            <a:off x="2536844" y="3879963"/>
            <a:ext cx="176346" cy="233021"/>
            <a:chOff x="5569546" y="1454150"/>
            <a:chExt cx="176346" cy="233021"/>
          </a:xfrm>
        </p:grpSpPr>
        <p:sp>
          <p:nvSpPr>
            <p:cNvPr id="368" name="Rectangle 474"/>
            <p:cNvSpPr>
              <a:spLocks noChangeArrowheads="1"/>
            </p:cNvSpPr>
            <p:nvPr/>
          </p:nvSpPr>
          <p:spPr bwMode="auto">
            <a:xfrm>
              <a:off x="5569546" y="145415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369" name="Rectangle 475"/>
            <p:cNvSpPr>
              <a:spLocks noChangeArrowheads="1"/>
            </p:cNvSpPr>
            <p:nvPr/>
          </p:nvSpPr>
          <p:spPr bwMode="auto">
            <a:xfrm>
              <a:off x="5670550" y="1525588"/>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371" name="Line 329"/>
          <p:cNvSpPr>
            <a:spLocks noChangeShapeType="1"/>
          </p:cNvSpPr>
          <p:nvPr/>
        </p:nvSpPr>
        <p:spPr bwMode="auto">
          <a:xfrm flipH="1">
            <a:off x="989893" y="47475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2" name="Line 374"/>
          <p:cNvSpPr>
            <a:spLocks noChangeShapeType="1"/>
          </p:cNvSpPr>
          <p:nvPr/>
        </p:nvSpPr>
        <p:spPr bwMode="auto">
          <a:xfrm>
            <a:off x="3202074" y="568438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3" name="Line 393"/>
          <p:cNvSpPr>
            <a:spLocks noChangeShapeType="1"/>
          </p:cNvSpPr>
          <p:nvPr/>
        </p:nvSpPr>
        <p:spPr bwMode="auto">
          <a:xfrm flipH="1">
            <a:off x="1073237" y="29718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4" name="Freeform 494"/>
          <p:cNvSpPr>
            <a:spLocks/>
          </p:cNvSpPr>
          <p:nvPr/>
        </p:nvSpPr>
        <p:spPr bwMode="auto">
          <a:xfrm>
            <a:off x="3165561" y="4715213"/>
            <a:ext cx="60325" cy="60325"/>
          </a:xfrm>
          <a:custGeom>
            <a:avLst/>
            <a:gdLst>
              <a:gd name="T0" fmla="*/ 38 w 38"/>
              <a:gd name="T1" fmla="*/ 19 h 38"/>
              <a:gd name="T2" fmla="*/ 38 w 38"/>
              <a:gd name="T3" fmla="*/ 19 h 38"/>
              <a:gd name="T4" fmla="*/ 38 w 38"/>
              <a:gd name="T5" fmla="*/ 26 h 38"/>
              <a:gd name="T6" fmla="*/ 33 w 38"/>
              <a:gd name="T7" fmla="*/ 33 h 38"/>
              <a:gd name="T8" fmla="*/ 29 w 38"/>
              <a:gd name="T9" fmla="*/ 38 h 38"/>
              <a:gd name="T10" fmla="*/ 19 w 38"/>
              <a:gd name="T11" fmla="*/ 38 h 38"/>
              <a:gd name="T12" fmla="*/ 19 w 38"/>
              <a:gd name="T13" fmla="*/ 38 h 38"/>
              <a:gd name="T14" fmla="*/ 12 w 38"/>
              <a:gd name="T15" fmla="*/ 38 h 38"/>
              <a:gd name="T16" fmla="*/ 7 w 38"/>
              <a:gd name="T17" fmla="*/ 33 h 38"/>
              <a:gd name="T18" fmla="*/ 2 w 38"/>
              <a:gd name="T19" fmla="*/ 26 h 38"/>
              <a:gd name="T20" fmla="*/ 0 w 38"/>
              <a:gd name="T21" fmla="*/ 19 h 38"/>
              <a:gd name="T22" fmla="*/ 0 w 38"/>
              <a:gd name="T23" fmla="*/ 19 h 38"/>
              <a:gd name="T24" fmla="*/ 2 w 38"/>
              <a:gd name="T25" fmla="*/ 12 h 38"/>
              <a:gd name="T26" fmla="*/ 7 w 38"/>
              <a:gd name="T27" fmla="*/ 4 h 38"/>
              <a:gd name="T28" fmla="*/ 12 w 38"/>
              <a:gd name="T29" fmla="*/ 2 h 38"/>
              <a:gd name="T30" fmla="*/ 19 w 38"/>
              <a:gd name="T31" fmla="*/ 0 h 38"/>
              <a:gd name="T32" fmla="*/ 19 w 38"/>
              <a:gd name="T33" fmla="*/ 0 h 38"/>
              <a:gd name="T34" fmla="*/ 29 w 38"/>
              <a:gd name="T35" fmla="*/ 2 h 38"/>
              <a:gd name="T36" fmla="*/ 33 w 38"/>
              <a:gd name="T37" fmla="*/ 4 h 38"/>
              <a:gd name="T38" fmla="*/ 38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8" y="26"/>
                </a:lnTo>
                <a:lnTo>
                  <a:pt x="33" y="33"/>
                </a:lnTo>
                <a:lnTo>
                  <a:pt x="29" y="38"/>
                </a:lnTo>
                <a:lnTo>
                  <a:pt x="19" y="38"/>
                </a:lnTo>
                <a:lnTo>
                  <a:pt x="19" y="38"/>
                </a:lnTo>
                <a:lnTo>
                  <a:pt x="12" y="38"/>
                </a:lnTo>
                <a:lnTo>
                  <a:pt x="7" y="33"/>
                </a:lnTo>
                <a:lnTo>
                  <a:pt x="2" y="26"/>
                </a:lnTo>
                <a:lnTo>
                  <a:pt x="0" y="19"/>
                </a:lnTo>
                <a:lnTo>
                  <a:pt x="0" y="19"/>
                </a:lnTo>
                <a:lnTo>
                  <a:pt x="2" y="12"/>
                </a:lnTo>
                <a:lnTo>
                  <a:pt x="7" y="4"/>
                </a:lnTo>
                <a:lnTo>
                  <a:pt x="12" y="2"/>
                </a:lnTo>
                <a:lnTo>
                  <a:pt x="19" y="0"/>
                </a:lnTo>
                <a:lnTo>
                  <a:pt x="19" y="0"/>
                </a:lnTo>
                <a:lnTo>
                  <a:pt x="29" y="2"/>
                </a:lnTo>
                <a:lnTo>
                  <a:pt x="33" y="4"/>
                </a:lnTo>
                <a:lnTo>
                  <a:pt x="38"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5" name="Line 312"/>
          <p:cNvSpPr>
            <a:spLocks noChangeShapeType="1"/>
          </p:cNvSpPr>
          <p:nvPr/>
        </p:nvSpPr>
        <p:spPr bwMode="auto">
          <a:xfrm flipH="1">
            <a:off x="3042530" y="47475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6" name="Line 313"/>
          <p:cNvSpPr>
            <a:spLocks noChangeShapeType="1"/>
          </p:cNvSpPr>
          <p:nvPr/>
        </p:nvSpPr>
        <p:spPr bwMode="auto">
          <a:xfrm flipH="1">
            <a:off x="2921880" y="47475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7" name="Line 314"/>
          <p:cNvSpPr>
            <a:spLocks noChangeShapeType="1"/>
          </p:cNvSpPr>
          <p:nvPr/>
        </p:nvSpPr>
        <p:spPr bwMode="auto">
          <a:xfrm flipH="1">
            <a:off x="2801230" y="47475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8" name="Line 315"/>
          <p:cNvSpPr>
            <a:spLocks noChangeShapeType="1"/>
          </p:cNvSpPr>
          <p:nvPr/>
        </p:nvSpPr>
        <p:spPr bwMode="auto">
          <a:xfrm flipH="1">
            <a:off x="2680580" y="47475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9" name="Line 316"/>
          <p:cNvSpPr>
            <a:spLocks noChangeShapeType="1"/>
          </p:cNvSpPr>
          <p:nvPr/>
        </p:nvSpPr>
        <p:spPr bwMode="auto">
          <a:xfrm flipH="1">
            <a:off x="2559930" y="47475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0" name="Line 317"/>
          <p:cNvSpPr>
            <a:spLocks noChangeShapeType="1"/>
          </p:cNvSpPr>
          <p:nvPr/>
        </p:nvSpPr>
        <p:spPr bwMode="auto">
          <a:xfrm flipH="1">
            <a:off x="2439280" y="47475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1" name="Line 318"/>
          <p:cNvSpPr>
            <a:spLocks noChangeShapeType="1"/>
          </p:cNvSpPr>
          <p:nvPr/>
        </p:nvSpPr>
        <p:spPr bwMode="auto">
          <a:xfrm flipH="1">
            <a:off x="2318630" y="47475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2" name="Line 319"/>
          <p:cNvSpPr>
            <a:spLocks noChangeShapeType="1"/>
          </p:cNvSpPr>
          <p:nvPr/>
        </p:nvSpPr>
        <p:spPr bwMode="auto">
          <a:xfrm flipH="1">
            <a:off x="2197980" y="47475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3" name="Line 320"/>
          <p:cNvSpPr>
            <a:spLocks noChangeShapeType="1"/>
          </p:cNvSpPr>
          <p:nvPr/>
        </p:nvSpPr>
        <p:spPr bwMode="auto">
          <a:xfrm flipH="1">
            <a:off x="2077330" y="47475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4" name="Line 321"/>
          <p:cNvSpPr>
            <a:spLocks noChangeShapeType="1"/>
          </p:cNvSpPr>
          <p:nvPr/>
        </p:nvSpPr>
        <p:spPr bwMode="auto">
          <a:xfrm flipH="1">
            <a:off x="1956680" y="47475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5" name="Line 322"/>
          <p:cNvSpPr>
            <a:spLocks noChangeShapeType="1"/>
          </p:cNvSpPr>
          <p:nvPr/>
        </p:nvSpPr>
        <p:spPr bwMode="auto">
          <a:xfrm flipH="1">
            <a:off x="1836030" y="47475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6" name="Line 323"/>
          <p:cNvSpPr>
            <a:spLocks noChangeShapeType="1"/>
          </p:cNvSpPr>
          <p:nvPr/>
        </p:nvSpPr>
        <p:spPr bwMode="auto">
          <a:xfrm flipH="1">
            <a:off x="1713793" y="47475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7" name="Line 324"/>
          <p:cNvSpPr>
            <a:spLocks noChangeShapeType="1"/>
          </p:cNvSpPr>
          <p:nvPr/>
        </p:nvSpPr>
        <p:spPr bwMode="auto">
          <a:xfrm flipH="1">
            <a:off x="1593143" y="47475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8" name="Line 325"/>
          <p:cNvSpPr>
            <a:spLocks noChangeShapeType="1"/>
          </p:cNvSpPr>
          <p:nvPr/>
        </p:nvSpPr>
        <p:spPr bwMode="auto">
          <a:xfrm flipH="1">
            <a:off x="1472493" y="47475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9" name="Line 326"/>
          <p:cNvSpPr>
            <a:spLocks noChangeShapeType="1"/>
          </p:cNvSpPr>
          <p:nvPr/>
        </p:nvSpPr>
        <p:spPr bwMode="auto">
          <a:xfrm flipH="1">
            <a:off x="1351843" y="47475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0" name="Line 327"/>
          <p:cNvSpPr>
            <a:spLocks noChangeShapeType="1"/>
          </p:cNvSpPr>
          <p:nvPr/>
        </p:nvSpPr>
        <p:spPr bwMode="auto">
          <a:xfrm flipH="1">
            <a:off x="1231193" y="47475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1" name="Line 328"/>
          <p:cNvSpPr>
            <a:spLocks noChangeShapeType="1"/>
          </p:cNvSpPr>
          <p:nvPr/>
        </p:nvSpPr>
        <p:spPr bwMode="auto">
          <a:xfrm flipH="1">
            <a:off x="1110543" y="47475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3" name="Line 352"/>
          <p:cNvSpPr>
            <a:spLocks noChangeShapeType="1"/>
          </p:cNvSpPr>
          <p:nvPr/>
        </p:nvSpPr>
        <p:spPr bwMode="auto">
          <a:xfrm>
            <a:off x="3202074" y="3026908"/>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4" name="Line 353"/>
          <p:cNvSpPr>
            <a:spLocks noChangeShapeType="1"/>
          </p:cNvSpPr>
          <p:nvPr/>
        </p:nvSpPr>
        <p:spPr bwMode="auto">
          <a:xfrm>
            <a:off x="3202074" y="3149145"/>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5" name="Line 354"/>
          <p:cNvSpPr>
            <a:spLocks noChangeShapeType="1"/>
          </p:cNvSpPr>
          <p:nvPr/>
        </p:nvSpPr>
        <p:spPr bwMode="auto">
          <a:xfrm>
            <a:off x="3202074" y="3269795"/>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6" name="Line 355"/>
          <p:cNvSpPr>
            <a:spLocks noChangeShapeType="1"/>
          </p:cNvSpPr>
          <p:nvPr/>
        </p:nvSpPr>
        <p:spPr bwMode="auto">
          <a:xfrm>
            <a:off x="3202074" y="3390445"/>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7" name="Line 356"/>
          <p:cNvSpPr>
            <a:spLocks noChangeShapeType="1"/>
          </p:cNvSpPr>
          <p:nvPr/>
        </p:nvSpPr>
        <p:spPr bwMode="auto">
          <a:xfrm>
            <a:off x="3202074" y="3511095"/>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8" name="Line 357"/>
          <p:cNvSpPr>
            <a:spLocks noChangeShapeType="1"/>
          </p:cNvSpPr>
          <p:nvPr/>
        </p:nvSpPr>
        <p:spPr bwMode="auto">
          <a:xfrm>
            <a:off x="3202074" y="3631745"/>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9" name="Line 358"/>
          <p:cNvSpPr>
            <a:spLocks noChangeShapeType="1"/>
          </p:cNvSpPr>
          <p:nvPr/>
        </p:nvSpPr>
        <p:spPr bwMode="auto">
          <a:xfrm>
            <a:off x="3202074" y="3752395"/>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0" name="Line 359"/>
          <p:cNvSpPr>
            <a:spLocks noChangeShapeType="1"/>
          </p:cNvSpPr>
          <p:nvPr/>
        </p:nvSpPr>
        <p:spPr bwMode="auto">
          <a:xfrm>
            <a:off x="3202074" y="3873045"/>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1" name="Line 360"/>
          <p:cNvSpPr>
            <a:spLocks noChangeShapeType="1"/>
          </p:cNvSpPr>
          <p:nvPr/>
        </p:nvSpPr>
        <p:spPr bwMode="auto">
          <a:xfrm>
            <a:off x="3202074" y="3993695"/>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2" name="Line 361"/>
          <p:cNvSpPr>
            <a:spLocks noChangeShapeType="1"/>
          </p:cNvSpPr>
          <p:nvPr/>
        </p:nvSpPr>
        <p:spPr bwMode="auto">
          <a:xfrm>
            <a:off x="3202074" y="4114345"/>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3" name="Line 362"/>
          <p:cNvSpPr>
            <a:spLocks noChangeShapeType="1"/>
          </p:cNvSpPr>
          <p:nvPr/>
        </p:nvSpPr>
        <p:spPr bwMode="auto">
          <a:xfrm>
            <a:off x="3202074" y="4234995"/>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4" name="Line 363"/>
          <p:cNvSpPr>
            <a:spLocks noChangeShapeType="1"/>
          </p:cNvSpPr>
          <p:nvPr/>
        </p:nvSpPr>
        <p:spPr bwMode="auto">
          <a:xfrm>
            <a:off x="3202074" y="4355645"/>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5" name="Line 364"/>
          <p:cNvSpPr>
            <a:spLocks noChangeShapeType="1"/>
          </p:cNvSpPr>
          <p:nvPr/>
        </p:nvSpPr>
        <p:spPr bwMode="auto">
          <a:xfrm>
            <a:off x="3202074" y="447788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6" name="Line 365"/>
          <p:cNvSpPr>
            <a:spLocks noChangeShapeType="1"/>
          </p:cNvSpPr>
          <p:nvPr/>
        </p:nvSpPr>
        <p:spPr bwMode="auto">
          <a:xfrm>
            <a:off x="3202074" y="459853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7" name="Line 366"/>
          <p:cNvSpPr>
            <a:spLocks noChangeShapeType="1"/>
          </p:cNvSpPr>
          <p:nvPr/>
        </p:nvSpPr>
        <p:spPr bwMode="auto">
          <a:xfrm>
            <a:off x="3202074" y="471918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8" name="Line 367"/>
          <p:cNvSpPr>
            <a:spLocks noChangeShapeType="1"/>
          </p:cNvSpPr>
          <p:nvPr/>
        </p:nvSpPr>
        <p:spPr bwMode="auto">
          <a:xfrm>
            <a:off x="3202074" y="483983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9" name="Line 368"/>
          <p:cNvSpPr>
            <a:spLocks noChangeShapeType="1"/>
          </p:cNvSpPr>
          <p:nvPr/>
        </p:nvSpPr>
        <p:spPr bwMode="auto">
          <a:xfrm>
            <a:off x="3202074" y="4960483"/>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0" name="Line 369"/>
          <p:cNvSpPr>
            <a:spLocks noChangeShapeType="1"/>
          </p:cNvSpPr>
          <p:nvPr/>
        </p:nvSpPr>
        <p:spPr bwMode="auto">
          <a:xfrm>
            <a:off x="3202074" y="508113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1" name="Line 370"/>
          <p:cNvSpPr>
            <a:spLocks noChangeShapeType="1"/>
          </p:cNvSpPr>
          <p:nvPr/>
        </p:nvSpPr>
        <p:spPr bwMode="auto">
          <a:xfrm>
            <a:off x="3202074" y="520178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2" name="Line 371"/>
          <p:cNvSpPr>
            <a:spLocks noChangeShapeType="1"/>
          </p:cNvSpPr>
          <p:nvPr/>
        </p:nvSpPr>
        <p:spPr bwMode="auto">
          <a:xfrm>
            <a:off x="3202074" y="532243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3" name="Line 372"/>
          <p:cNvSpPr>
            <a:spLocks noChangeShapeType="1"/>
          </p:cNvSpPr>
          <p:nvPr/>
        </p:nvSpPr>
        <p:spPr bwMode="auto">
          <a:xfrm>
            <a:off x="3202074" y="544308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4" name="Line 373"/>
          <p:cNvSpPr>
            <a:spLocks noChangeShapeType="1"/>
          </p:cNvSpPr>
          <p:nvPr/>
        </p:nvSpPr>
        <p:spPr bwMode="auto">
          <a:xfrm>
            <a:off x="3202074" y="5563733"/>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 name="Line 377"/>
          <p:cNvSpPr>
            <a:spLocks noChangeShapeType="1"/>
          </p:cNvSpPr>
          <p:nvPr/>
        </p:nvSpPr>
        <p:spPr bwMode="auto">
          <a:xfrm flipH="1">
            <a:off x="3005224" y="29718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6" name="Line 378"/>
          <p:cNvSpPr>
            <a:spLocks noChangeShapeType="1"/>
          </p:cNvSpPr>
          <p:nvPr/>
        </p:nvSpPr>
        <p:spPr bwMode="auto">
          <a:xfrm flipH="1">
            <a:off x="2884574" y="29718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7" name="Line 379"/>
          <p:cNvSpPr>
            <a:spLocks noChangeShapeType="1"/>
          </p:cNvSpPr>
          <p:nvPr/>
        </p:nvSpPr>
        <p:spPr bwMode="auto">
          <a:xfrm flipH="1">
            <a:off x="2763924" y="29718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8" name="Line 380"/>
          <p:cNvSpPr>
            <a:spLocks noChangeShapeType="1"/>
          </p:cNvSpPr>
          <p:nvPr/>
        </p:nvSpPr>
        <p:spPr bwMode="auto">
          <a:xfrm flipH="1">
            <a:off x="2643274" y="29718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9" name="Line 381"/>
          <p:cNvSpPr>
            <a:spLocks noChangeShapeType="1"/>
          </p:cNvSpPr>
          <p:nvPr/>
        </p:nvSpPr>
        <p:spPr bwMode="auto">
          <a:xfrm flipH="1">
            <a:off x="2522624" y="29718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0" name="Line 382"/>
          <p:cNvSpPr>
            <a:spLocks noChangeShapeType="1"/>
          </p:cNvSpPr>
          <p:nvPr/>
        </p:nvSpPr>
        <p:spPr bwMode="auto">
          <a:xfrm flipH="1">
            <a:off x="2401974" y="29718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1" name="Line 383"/>
          <p:cNvSpPr>
            <a:spLocks noChangeShapeType="1"/>
          </p:cNvSpPr>
          <p:nvPr/>
        </p:nvSpPr>
        <p:spPr bwMode="auto">
          <a:xfrm flipH="1">
            <a:off x="2281324" y="29718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2" name="Line 384"/>
          <p:cNvSpPr>
            <a:spLocks noChangeShapeType="1"/>
          </p:cNvSpPr>
          <p:nvPr/>
        </p:nvSpPr>
        <p:spPr bwMode="auto">
          <a:xfrm flipH="1">
            <a:off x="2160674" y="29718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3" name="Line 385"/>
          <p:cNvSpPr>
            <a:spLocks noChangeShapeType="1"/>
          </p:cNvSpPr>
          <p:nvPr/>
        </p:nvSpPr>
        <p:spPr bwMode="auto">
          <a:xfrm flipH="1">
            <a:off x="2040024" y="29718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4" name="Line 386"/>
          <p:cNvSpPr>
            <a:spLocks noChangeShapeType="1"/>
          </p:cNvSpPr>
          <p:nvPr/>
        </p:nvSpPr>
        <p:spPr bwMode="auto">
          <a:xfrm flipH="1">
            <a:off x="1919374" y="29718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5" name="Line 387"/>
          <p:cNvSpPr>
            <a:spLocks noChangeShapeType="1"/>
          </p:cNvSpPr>
          <p:nvPr/>
        </p:nvSpPr>
        <p:spPr bwMode="auto">
          <a:xfrm flipH="1">
            <a:off x="1797137" y="29718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6" name="Line 388"/>
          <p:cNvSpPr>
            <a:spLocks noChangeShapeType="1"/>
          </p:cNvSpPr>
          <p:nvPr/>
        </p:nvSpPr>
        <p:spPr bwMode="auto">
          <a:xfrm flipH="1">
            <a:off x="1676487" y="29718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7" name="Line 389"/>
          <p:cNvSpPr>
            <a:spLocks noChangeShapeType="1"/>
          </p:cNvSpPr>
          <p:nvPr/>
        </p:nvSpPr>
        <p:spPr bwMode="auto">
          <a:xfrm flipH="1">
            <a:off x="1555837" y="29718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8" name="Line 390"/>
          <p:cNvSpPr>
            <a:spLocks noChangeShapeType="1"/>
          </p:cNvSpPr>
          <p:nvPr/>
        </p:nvSpPr>
        <p:spPr bwMode="auto">
          <a:xfrm flipH="1">
            <a:off x="1435187" y="29718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9" name="Line 391"/>
          <p:cNvSpPr>
            <a:spLocks noChangeShapeType="1"/>
          </p:cNvSpPr>
          <p:nvPr/>
        </p:nvSpPr>
        <p:spPr bwMode="auto">
          <a:xfrm flipH="1">
            <a:off x="1314537" y="29718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0" name="Line 392"/>
          <p:cNvSpPr>
            <a:spLocks noChangeShapeType="1"/>
          </p:cNvSpPr>
          <p:nvPr/>
        </p:nvSpPr>
        <p:spPr bwMode="auto">
          <a:xfrm flipH="1">
            <a:off x="1193887" y="2971800"/>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31" name="Group 430"/>
          <p:cNvGrpSpPr/>
          <p:nvPr/>
        </p:nvGrpSpPr>
        <p:grpSpPr>
          <a:xfrm>
            <a:off x="3323685" y="4655167"/>
            <a:ext cx="176346" cy="233021"/>
            <a:chOff x="5569546" y="2150205"/>
            <a:chExt cx="176346" cy="233021"/>
          </a:xfrm>
        </p:grpSpPr>
        <p:sp>
          <p:nvSpPr>
            <p:cNvPr id="432" name="Rectangle 474"/>
            <p:cNvSpPr>
              <a:spLocks noChangeArrowheads="1"/>
            </p:cNvSpPr>
            <p:nvPr/>
          </p:nvSpPr>
          <p:spPr bwMode="auto">
            <a:xfrm>
              <a:off x="5569546" y="2150205"/>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433" name="Rectangle 475"/>
            <p:cNvSpPr>
              <a:spLocks noChangeArrowheads="1"/>
            </p:cNvSpPr>
            <p:nvPr/>
          </p:nvSpPr>
          <p:spPr bwMode="auto">
            <a:xfrm>
              <a:off x="5670550" y="2221643"/>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50" b="1" dirty="0">
                  <a:solidFill>
                    <a:srgbClr val="000000"/>
                  </a:solidFill>
                  <a:latin typeface="Univers LT Std 47 Cn Lt" charset="0"/>
                  <a:cs typeface="Arial" pitchFamily="34" charset="0"/>
                </a:rPr>
                <a:t>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137" name="Rectangle 90"/>
          <p:cNvSpPr>
            <a:spLocks noChangeArrowheads="1"/>
          </p:cNvSpPr>
          <p:nvPr/>
        </p:nvSpPr>
        <p:spPr bwMode="auto">
          <a:xfrm>
            <a:off x="6181906" y="6312577"/>
            <a:ext cx="1725701" cy="2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Producer surplus</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38" name="Rectangle 91"/>
          <p:cNvSpPr>
            <a:spLocks noChangeArrowheads="1"/>
          </p:cNvSpPr>
          <p:nvPr/>
        </p:nvSpPr>
        <p:spPr bwMode="auto">
          <a:xfrm>
            <a:off x="5920946" y="6332316"/>
            <a:ext cx="214319" cy="214165"/>
          </a:xfrm>
          <a:prstGeom prst="rect">
            <a:avLst/>
          </a:prstGeom>
          <a:solidFill>
            <a:srgbClr val="A0B9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Rectangle 92"/>
          <p:cNvSpPr>
            <a:spLocks noChangeArrowheads="1"/>
          </p:cNvSpPr>
          <p:nvPr/>
        </p:nvSpPr>
        <p:spPr bwMode="auto">
          <a:xfrm>
            <a:off x="1592035" y="6341143"/>
            <a:ext cx="214319" cy="214165"/>
          </a:xfrm>
          <a:prstGeom prst="rect">
            <a:avLst/>
          </a:prstGeom>
          <a:solidFill>
            <a:srgbClr val="ECB8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93"/>
          <p:cNvSpPr>
            <a:spLocks noChangeArrowheads="1"/>
          </p:cNvSpPr>
          <p:nvPr/>
        </p:nvSpPr>
        <p:spPr bwMode="auto">
          <a:xfrm>
            <a:off x="1852073" y="6324015"/>
            <a:ext cx="1841370" cy="2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Consumer surplus</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43" name="Line 377"/>
          <p:cNvSpPr>
            <a:spLocks noChangeShapeType="1"/>
          </p:cNvSpPr>
          <p:nvPr/>
        </p:nvSpPr>
        <p:spPr bwMode="auto">
          <a:xfrm flipH="1">
            <a:off x="3111587" y="297180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487"/>
          <p:cNvSpPr>
            <a:spLocks noChangeArrowheads="1"/>
          </p:cNvSpPr>
          <p:nvPr/>
        </p:nvSpPr>
        <p:spPr bwMode="auto">
          <a:xfrm>
            <a:off x="554433" y="2896960"/>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0.88</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27" name="Rectangle 233"/>
          <p:cNvSpPr>
            <a:spLocks noChangeArrowheads="1"/>
          </p:cNvSpPr>
          <p:nvPr/>
        </p:nvSpPr>
        <p:spPr bwMode="auto">
          <a:xfrm>
            <a:off x="8357378" y="5617709"/>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8" name="Line 349"/>
          <p:cNvSpPr>
            <a:spLocks noChangeShapeType="1"/>
          </p:cNvSpPr>
          <p:nvPr/>
        </p:nvSpPr>
        <p:spPr bwMode="auto">
          <a:xfrm>
            <a:off x="6592078" y="5673271"/>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9" name="Line 350"/>
          <p:cNvSpPr>
            <a:spLocks noChangeShapeType="1"/>
          </p:cNvSpPr>
          <p:nvPr/>
        </p:nvSpPr>
        <p:spPr bwMode="auto">
          <a:xfrm>
            <a:off x="6592078" y="5793921"/>
            <a:ext cx="0" cy="349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130" name="Line 375"/>
          <p:cNvSpPr>
            <a:spLocks noChangeShapeType="1"/>
          </p:cNvSpPr>
          <p:nvPr/>
        </p:nvSpPr>
        <p:spPr bwMode="auto">
          <a:xfrm>
            <a:off x="7387415" y="5806621"/>
            <a:ext cx="0" cy="222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131" name="Line 394"/>
          <p:cNvSpPr>
            <a:spLocks noChangeShapeType="1"/>
          </p:cNvSpPr>
          <p:nvPr/>
        </p:nvSpPr>
        <p:spPr bwMode="auto">
          <a:xfrm flipH="1">
            <a:off x="5176028" y="2971801"/>
            <a:ext cx="365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132" name="Group 131"/>
          <p:cNvGrpSpPr/>
          <p:nvPr/>
        </p:nvGrpSpPr>
        <p:grpSpPr>
          <a:xfrm>
            <a:off x="7550024" y="2698182"/>
            <a:ext cx="176346" cy="233021"/>
            <a:chOff x="5569546" y="1454150"/>
            <a:chExt cx="176346" cy="233021"/>
          </a:xfrm>
        </p:grpSpPr>
        <p:sp>
          <p:nvSpPr>
            <p:cNvPr id="133" name="Rectangle 474"/>
            <p:cNvSpPr>
              <a:spLocks noChangeArrowheads="1"/>
            </p:cNvSpPr>
            <p:nvPr/>
          </p:nvSpPr>
          <p:spPr bwMode="auto">
            <a:xfrm>
              <a:off x="5569546" y="145415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134" name="Rectangle 475"/>
            <p:cNvSpPr>
              <a:spLocks noChangeArrowheads="1"/>
            </p:cNvSpPr>
            <p:nvPr/>
          </p:nvSpPr>
          <p:spPr bwMode="auto">
            <a:xfrm>
              <a:off x="5670550" y="1525588"/>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135" name="Line 478"/>
          <p:cNvSpPr>
            <a:spLocks noChangeShapeType="1"/>
          </p:cNvSpPr>
          <p:nvPr/>
        </p:nvSpPr>
        <p:spPr bwMode="auto">
          <a:xfrm flipV="1">
            <a:off x="5168090" y="2412546"/>
            <a:ext cx="0" cy="34163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Line 479"/>
          <p:cNvSpPr>
            <a:spLocks noChangeShapeType="1"/>
          </p:cNvSpPr>
          <p:nvPr/>
        </p:nvSpPr>
        <p:spPr bwMode="auto">
          <a:xfrm>
            <a:off x="5168090" y="5828846"/>
            <a:ext cx="3351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481"/>
          <p:cNvSpPr>
            <a:spLocks noChangeArrowheads="1"/>
          </p:cNvSpPr>
          <p:nvPr/>
        </p:nvSpPr>
        <p:spPr bwMode="auto">
          <a:xfrm>
            <a:off x="4696087" y="3854124"/>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0.70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42" name="Rectangle 482"/>
          <p:cNvSpPr>
            <a:spLocks noChangeArrowheads="1"/>
          </p:cNvSpPr>
          <p:nvPr/>
        </p:nvSpPr>
        <p:spPr bwMode="auto">
          <a:xfrm>
            <a:off x="6494446" y="584082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46" name="Rectangle 484"/>
          <p:cNvSpPr>
            <a:spLocks noChangeArrowheads="1"/>
          </p:cNvSpPr>
          <p:nvPr/>
        </p:nvSpPr>
        <p:spPr bwMode="auto">
          <a:xfrm>
            <a:off x="7297381" y="584082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62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47" name="Rectangle 489"/>
          <p:cNvSpPr>
            <a:spLocks noChangeArrowheads="1"/>
          </p:cNvSpPr>
          <p:nvPr/>
        </p:nvSpPr>
        <p:spPr bwMode="auto">
          <a:xfrm>
            <a:off x="4696722" y="4658719"/>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48" name="Line 490"/>
          <p:cNvSpPr>
            <a:spLocks noChangeShapeType="1"/>
          </p:cNvSpPr>
          <p:nvPr/>
        </p:nvSpPr>
        <p:spPr bwMode="auto">
          <a:xfrm flipH="1">
            <a:off x="5194284" y="2790515"/>
            <a:ext cx="2339516" cy="2958955"/>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0" name="Line 492"/>
          <p:cNvSpPr>
            <a:spLocks noChangeShapeType="1"/>
          </p:cNvSpPr>
          <p:nvPr/>
        </p:nvSpPr>
        <p:spPr bwMode="auto">
          <a:xfrm flipH="1" flipV="1">
            <a:off x="5216508" y="2578777"/>
            <a:ext cx="3077369" cy="3088142"/>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498"/>
          <p:cNvSpPr>
            <a:spLocks/>
          </p:cNvSpPr>
          <p:nvPr/>
        </p:nvSpPr>
        <p:spPr bwMode="auto">
          <a:xfrm>
            <a:off x="7625540" y="2717346"/>
            <a:ext cx="0" cy="514350"/>
          </a:xfrm>
          <a:custGeom>
            <a:avLst/>
            <a:gdLst>
              <a:gd name="T0" fmla="*/ 324 h 324"/>
              <a:gd name="T1" fmla="*/ 0 h 324"/>
              <a:gd name="T2" fmla="*/ 324 h 324"/>
            </a:gdLst>
            <a:ahLst/>
            <a:cxnLst>
              <a:cxn ang="0">
                <a:pos x="0" y="T0"/>
              </a:cxn>
              <a:cxn ang="0">
                <a:pos x="0" y="T1"/>
              </a:cxn>
              <a:cxn ang="0">
                <a:pos x="0" y="T2"/>
              </a:cxn>
            </a:cxnLst>
            <a:rect l="0" t="0" r="r" b="b"/>
            <a:pathLst>
              <a:path h="324">
                <a:moveTo>
                  <a:pt x="0" y="324"/>
                </a:moveTo>
                <a:lnTo>
                  <a:pt x="0" y="0"/>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Rectangle 151"/>
          <p:cNvSpPr>
            <a:spLocks noChangeArrowheads="1"/>
          </p:cNvSpPr>
          <p:nvPr/>
        </p:nvSpPr>
        <p:spPr bwMode="auto">
          <a:xfrm>
            <a:off x="5319695" y="6020934"/>
            <a:ext cx="34139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a:t>
            </a:r>
            <a:r>
              <a:rPr kumimoji="0" lang="en-US" sz="1400" b="1" i="0" u="none" strike="noStrike" cap="none" normalizeH="0" dirty="0">
                <a:ln>
                  <a:noFill/>
                </a:ln>
                <a:solidFill>
                  <a:srgbClr val="000000"/>
                </a:solidFill>
                <a:effectLst/>
                <a:latin typeface="Univers LT Std 47 Cn Lt" charset="0"/>
                <a:cs typeface="Arial" pitchFamily="34" charset="0"/>
              </a:rPr>
              <a:t> Tortillas (millions of lbs.)</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53" name="Rectangle 98"/>
          <p:cNvSpPr>
            <a:spLocks noChangeArrowheads="1"/>
          </p:cNvSpPr>
          <p:nvPr/>
        </p:nvSpPr>
        <p:spPr bwMode="auto">
          <a:xfrm>
            <a:off x="4793440" y="2159002"/>
            <a:ext cx="9650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a:cs typeface="Arial" pitchFamily="34" charset="0"/>
              </a:rPr>
              <a:t>Price ($</a:t>
            </a:r>
            <a:r>
              <a:rPr kumimoji="0" lang="en-US" sz="1400" b="1" i="0" u="none" strike="noStrike" cap="none" normalizeH="0" baseline="0" dirty="0">
                <a:ln>
                  <a:noFill/>
                </a:ln>
                <a:solidFill>
                  <a:srgbClr val="000000"/>
                </a:solidFill>
                <a:effectLst/>
                <a:latin typeface="Univers LT Std 47 Cn Lt"/>
                <a:cs typeface="Times New Roman"/>
              </a:rPr>
              <a:t>/lb.)</a:t>
            </a:r>
            <a:endParaRPr kumimoji="0" lang="en-US" sz="2400" b="0" i="0" u="none" strike="noStrike" cap="none" normalizeH="0" baseline="0" dirty="0">
              <a:ln>
                <a:noFill/>
              </a:ln>
              <a:solidFill>
                <a:schemeClr val="tx1"/>
              </a:solidFill>
              <a:effectLst/>
              <a:latin typeface="Univers LT Std 47 Cn Lt"/>
              <a:cs typeface="Arial" pitchFamily="34" charset="0"/>
            </a:endParaRPr>
          </a:p>
        </p:txBody>
      </p:sp>
      <p:sp>
        <p:nvSpPr>
          <p:cNvPr id="154" name="Line 299"/>
          <p:cNvSpPr>
            <a:spLocks noChangeShapeType="1"/>
          </p:cNvSpPr>
          <p:nvPr/>
        </p:nvSpPr>
        <p:spPr bwMode="auto">
          <a:xfrm flipH="1">
            <a:off x="6520014" y="3964589"/>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Line 300"/>
          <p:cNvSpPr>
            <a:spLocks noChangeShapeType="1"/>
          </p:cNvSpPr>
          <p:nvPr/>
        </p:nvSpPr>
        <p:spPr bwMode="auto">
          <a:xfrm flipH="1">
            <a:off x="6399364" y="3964589"/>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Line 301"/>
          <p:cNvSpPr>
            <a:spLocks noChangeShapeType="1"/>
          </p:cNvSpPr>
          <p:nvPr/>
        </p:nvSpPr>
        <p:spPr bwMode="auto">
          <a:xfrm flipH="1">
            <a:off x="6278714" y="3964589"/>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Line 302"/>
          <p:cNvSpPr>
            <a:spLocks noChangeShapeType="1"/>
          </p:cNvSpPr>
          <p:nvPr/>
        </p:nvSpPr>
        <p:spPr bwMode="auto">
          <a:xfrm flipH="1">
            <a:off x="6158064" y="3964589"/>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Line 303"/>
          <p:cNvSpPr>
            <a:spLocks noChangeShapeType="1"/>
          </p:cNvSpPr>
          <p:nvPr/>
        </p:nvSpPr>
        <p:spPr bwMode="auto">
          <a:xfrm flipH="1">
            <a:off x="6037414" y="3964589"/>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Line 304"/>
          <p:cNvSpPr>
            <a:spLocks noChangeShapeType="1"/>
          </p:cNvSpPr>
          <p:nvPr/>
        </p:nvSpPr>
        <p:spPr bwMode="auto">
          <a:xfrm flipH="1">
            <a:off x="5916764" y="3964589"/>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Line 305"/>
          <p:cNvSpPr>
            <a:spLocks noChangeShapeType="1"/>
          </p:cNvSpPr>
          <p:nvPr/>
        </p:nvSpPr>
        <p:spPr bwMode="auto">
          <a:xfrm flipH="1">
            <a:off x="5794527" y="3964589"/>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Line 306"/>
          <p:cNvSpPr>
            <a:spLocks noChangeShapeType="1"/>
          </p:cNvSpPr>
          <p:nvPr/>
        </p:nvSpPr>
        <p:spPr bwMode="auto">
          <a:xfrm flipH="1">
            <a:off x="5673877" y="3964589"/>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Line 307"/>
          <p:cNvSpPr>
            <a:spLocks noChangeShapeType="1"/>
          </p:cNvSpPr>
          <p:nvPr/>
        </p:nvSpPr>
        <p:spPr bwMode="auto">
          <a:xfrm flipH="1">
            <a:off x="5553227" y="3964589"/>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Line 308"/>
          <p:cNvSpPr>
            <a:spLocks noChangeShapeType="1"/>
          </p:cNvSpPr>
          <p:nvPr/>
        </p:nvSpPr>
        <p:spPr bwMode="auto">
          <a:xfrm flipH="1">
            <a:off x="5432577" y="3964589"/>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Line 309"/>
          <p:cNvSpPr>
            <a:spLocks noChangeShapeType="1"/>
          </p:cNvSpPr>
          <p:nvPr/>
        </p:nvSpPr>
        <p:spPr bwMode="auto">
          <a:xfrm flipH="1">
            <a:off x="5311927" y="3964589"/>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10"/>
          <p:cNvSpPr>
            <a:spLocks noChangeShapeType="1"/>
          </p:cNvSpPr>
          <p:nvPr/>
        </p:nvSpPr>
        <p:spPr bwMode="auto">
          <a:xfrm flipH="1">
            <a:off x="5191277" y="3964589"/>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6" name="Line 335"/>
          <p:cNvSpPr>
            <a:spLocks noChangeShapeType="1"/>
          </p:cNvSpPr>
          <p:nvPr/>
        </p:nvSpPr>
        <p:spPr bwMode="auto">
          <a:xfrm>
            <a:off x="6592078" y="398258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7" name="Line 336"/>
          <p:cNvSpPr>
            <a:spLocks noChangeShapeType="1"/>
          </p:cNvSpPr>
          <p:nvPr/>
        </p:nvSpPr>
        <p:spPr bwMode="auto">
          <a:xfrm>
            <a:off x="6592078" y="410323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Line 337"/>
          <p:cNvSpPr>
            <a:spLocks noChangeShapeType="1"/>
          </p:cNvSpPr>
          <p:nvPr/>
        </p:nvSpPr>
        <p:spPr bwMode="auto">
          <a:xfrm>
            <a:off x="6592078" y="422388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Line 338"/>
          <p:cNvSpPr>
            <a:spLocks noChangeShapeType="1"/>
          </p:cNvSpPr>
          <p:nvPr/>
        </p:nvSpPr>
        <p:spPr bwMode="auto">
          <a:xfrm>
            <a:off x="6592078" y="434453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Line 339"/>
          <p:cNvSpPr>
            <a:spLocks noChangeShapeType="1"/>
          </p:cNvSpPr>
          <p:nvPr/>
        </p:nvSpPr>
        <p:spPr bwMode="auto">
          <a:xfrm>
            <a:off x="6592078" y="446518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Line 340"/>
          <p:cNvSpPr>
            <a:spLocks noChangeShapeType="1"/>
          </p:cNvSpPr>
          <p:nvPr/>
        </p:nvSpPr>
        <p:spPr bwMode="auto">
          <a:xfrm>
            <a:off x="6592078" y="4587421"/>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Line 341"/>
          <p:cNvSpPr>
            <a:spLocks noChangeShapeType="1"/>
          </p:cNvSpPr>
          <p:nvPr/>
        </p:nvSpPr>
        <p:spPr bwMode="auto">
          <a:xfrm>
            <a:off x="6592078" y="4708071"/>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Line 342"/>
          <p:cNvSpPr>
            <a:spLocks noChangeShapeType="1"/>
          </p:cNvSpPr>
          <p:nvPr/>
        </p:nvSpPr>
        <p:spPr bwMode="auto">
          <a:xfrm>
            <a:off x="6592078" y="4828721"/>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Line 343"/>
          <p:cNvSpPr>
            <a:spLocks noChangeShapeType="1"/>
          </p:cNvSpPr>
          <p:nvPr/>
        </p:nvSpPr>
        <p:spPr bwMode="auto">
          <a:xfrm>
            <a:off x="6592078" y="4949371"/>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Line 344"/>
          <p:cNvSpPr>
            <a:spLocks noChangeShapeType="1"/>
          </p:cNvSpPr>
          <p:nvPr/>
        </p:nvSpPr>
        <p:spPr bwMode="auto">
          <a:xfrm>
            <a:off x="6592078" y="5070021"/>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Line 345"/>
          <p:cNvSpPr>
            <a:spLocks noChangeShapeType="1"/>
          </p:cNvSpPr>
          <p:nvPr/>
        </p:nvSpPr>
        <p:spPr bwMode="auto">
          <a:xfrm>
            <a:off x="6592078" y="5190671"/>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Line 346"/>
          <p:cNvSpPr>
            <a:spLocks noChangeShapeType="1"/>
          </p:cNvSpPr>
          <p:nvPr/>
        </p:nvSpPr>
        <p:spPr bwMode="auto">
          <a:xfrm>
            <a:off x="6592078" y="5311321"/>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Line 347"/>
          <p:cNvSpPr>
            <a:spLocks noChangeShapeType="1"/>
          </p:cNvSpPr>
          <p:nvPr/>
        </p:nvSpPr>
        <p:spPr bwMode="auto">
          <a:xfrm>
            <a:off x="6592078" y="5431971"/>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348"/>
          <p:cNvSpPr>
            <a:spLocks noChangeShapeType="1"/>
          </p:cNvSpPr>
          <p:nvPr/>
        </p:nvSpPr>
        <p:spPr bwMode="auto">
          <a:xfrm>
            <a:off x="6592078" y="5552621"/>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493"/>
          <p:cNvSpPr>
            <a:spLocks/>
          </p:cNvSpPr>
          <p:nvPr/>
        </p:nvSpPr>
        <p:spPr bwMode="auto">
          <a:xfrm>
            <a:off x="6564296" y="3940176"/>
            <a:ext cx="60325" cy="60325"/>
          </a:xfrm>
          <a:custGeom>
            <a:avLst/>
            <a:gdLst>
              <a:gd name="T0" fmla="*/ 38 w 38"/>
              <a:gd name="T1" fmla="*/ 19 h 38"/>
              <a:gd name="T2" fmla="*/ 38 w 38"/>
              <a:gd name="T3" fmla="*/ 19 h 38"/>
              <a:gd name="T4" fmla="*/ 36 w 38"/>
              <a:gd name="T5" fmla="*/ 28 h 38"/>
              <a:gd name="T6" fmla="*/ 33 w 38"/>
              <a:gd name="T7" fmla="*/ 33 h 38"/>
              <a:gd name="T8" fmla="*/ 26 w 38"/>
              <a:gd name="T9" fmla="*/ 38 h 38"/>
              <a:gd name="T10" fmla="*/ 19 w 38"/>
              <a:gd name="T11" fmla="*/ 38 h 38"/>
              <a:gd name="T12" fmla="*/ 19 w 38"/>
              <a:gd name="T13" fmla="*/ 38 h 38"/>
              <a:gd name="T14" fmla="*/ 12 w 38"/>
              <a:gd name="T15" fmla="*/ 38 h 38"/>
              <a:gd name="T16" fmla="*/ 5 w 38"/>
              <a:gd name="T17" fmla="*/ 33 h 38"/>
              <a:gd name="T18" fmla="*/ 2 w 38"/>
              <a:gd name="T19" fmla="*/ 28 h 38"/>
              <a:gd name="T20" fmla="*/ 0 w 38"/>
              <a:gd name="T21" fmla="*/ 19 h 38"/>
              <a:gd name="T22" fmla="*/ 0 w 38"/>
              <a:gd name="T23" fmla="*/ 19 h 38"/>
              <a:gd name="T24" fmla="*/ 2 w 38"/>
              <a:gd name="T25" fmla="*/ 12 h 38"/>
              <a:gd name="T26" fmla="*/ 5 w 38"/>
              <a:gd name="T27" fmla="*/ 7 h 38"/>
              <a:gd name="T28" fmla="*/ 12 w 38"/>
              <a:gd name="T29" fmla="*/ 2 h 38"/>
              <a:gd name="T30" fmla="*/ 19 w 38"/>
              <a:gd name="T31" fmla="*/ 0 h 38"/>
              <a:gd name="T32" fmla="*/ 19 w 38"/>
              <a:gd name="T33" fmla="*/ 0 h 38"/>
              <a:gd name="T34" fmla="*/ 26 w 38"/>
              <a:gd name="T35" fmla="*/ 2 h 38"/>
              <a:gd name="T36" fmla="*/ 33 w 38"/>
              <a:gd name="T37" fmla="*/ 7 h 38"/>
              <a:gd name="T38" fmla="*/ 36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6" y="28"/>
                </a:lnTo>
                <a:lnTo>
                  <a:pt x="33" y="33"/>
                </a:lnTo>
                <a:lnTo>
                  <a:pt x="26" y="38"/>
                </a:lnTo>
                <a:lnTo>
                  <a:pt x="19" y="38"/>
                </a:lnTo>
                <a:lnTo>
                  <a:pt x="19" y="38"/>
                </a:lnTo>
                <a:lnTo>
                  <a:pt x="12" y="38"/>
                </a:lnTo>
                <a:lnTo>
                  <a:pt x="5" y="33"/>
                </a:lnTo>
                <a:lnTo>
                  <a:pt x="2" y="28"/>
                </a:lnTo>
                <a:lnTo>
                  <a:pt x="0" y="19"/>
                </a:lnTo>
                <a:lnTo>
                  <a:pt x="0" y="19"/>
                </a:lnTo>
                <a:lnTo>
                  <a:pt x="2" y="12"/>
                </a:lnTo>
                <a:lnTo>
                  <a:pt x="5" y="7"/>
                </a:lnTo>
                <a:lnTo>
                  <a:pt x="12" y="2"/>
                </a:lnTo>
                <a:lnTo>
                  <a:pt x="19" y="0"/>
                </a:lnTo>
                <a:lnTo>
                  <a:pt x="19" y="0"/>
                </a:lnTo>
                <a:lnTo>
                  <a:pt x="26" y="2"/>
                </a:lnTo>
                <a:lnTo>
                  <a:pt x="33" y="7"/>
                </a:lnTo>
                <a:lnTo>
                  <a:pt x="36"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495"/>
          <p:cNvSpPr>
            <a:spLocks/>
          </p:cNvSpPr>
          <p:nvPr/>
        </p:nvSpPr>
        <p:spPr bwMode="auto">
          <a:xfrm>
            <a:off x="7350902" y="2944358"/>
            <a:ext cx="60325" cy="60325"/>
          </a:xfrm>
          <a:custGeom>
            <a:avLst/>
            <a:gdLst>
              <a:gd name="T0" fmla="*/ 38 w 38"/>
              <a:gd name="T1" fmla="*/ 19 h 38"/>
              <a:gd name="T2" fmla="*/ 38 w 38"/>
              <a:gd name="T3" fmla="*/ 19 h 38"/>
              <a:gd name="T4" fmla="*/ 38 w 38"/>
              <a:gd name="T5" fmla="*/ 29 h 38"/>
              <a:gd name="T6" fmla="*/ 33 w 38"/>
              <a:gd name="T7" fmla="*/ 34 h 38"/>
              <a:gd name="T8" fmla="*/ 29 w 38"/>
              <a:gd name="T9" fmla="*/ 38 h 38"/>
              <a:gd name="T10" fmla="*/ 19 w 38"/>
              <a:gd name="T11" fmla="*/ 38 h 38"/>
              <a:gd name="T12" fmla="*/ 19 w 38"/>
              <a:gd name="T13" fmla="*/ 38 h 38"/>
              <a:gd name="T14" fmla="*/ 12 w 38"/>
              <a:gd name="T15" fmla="*/ 38 h 38"/>
              <a:gd name="T16" fmla="*/ 7 w 38"/>
              <a:gd name="T17" fmla="*/ 34 h 38"/>
              <a:gd name="T18" fmla="*/ 2 w 38"/>
              <a:gd name="T19" fmla="*/ 29 h 38"/>
              <a:gd name="T20" fmla="*/ 0 w 38"/>
              <a:gd name="T21" fmla="*/ 19 h 38"/>
              <a:gd name="T22" fmla="*/ 0 w 38"/>
              <a:gd name="T23" fmla="*/ 19 h 38"/>
              <a:gd name="T24" fmla="*/ 2 w 38"/>
              <a:gd name="T25" fmla="*/ 12 h 38"/>
              <a:gd name="T26" fmla="*/ 7 w 38"/>
              <a:gd name="T27" fmla="*/ 7 h 38"/>
              <a:gd name="T28" fmla="*/ 12 w 38"/>
              <a:gd name="T29" fmla="*/ 3 h 38"/>
              <a:gd name="T30" fmla="*/ 19 w 38"/>
              <a:gd name="T31" fmla="*/ 0 h 38"/>
              <a:gd name="T32" fmla="*/ 19 w 38"/>
              <a:gd name="T33" fmla="*/ 0 h 38"/>
              <a:gd name="T34" fmla="*/ 29 w 38"/>
              <a:gd name="T35" fmla="*/ 3 h 38"/>
              <a:gd name="T36" fmla="*/ 33 w 38"/>
              <a:gd name="T37" fmla="*/ 7 h 38"/>
              <a:gd name="T38" fmla="*/ 38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8" y="29"/>
                </a:lnTo>
                <a:lnTo>
                  <a:pt x="33" y="34"/>
                </a:lnTo>
                <a:lnTo>
                  <a:pt x="29" y="38"/>
                </a:lnTo>
                <a:lnTo>
                  <a:pt x="19" y="38"/>
                </a:lnTo>
                <a:lnTo>
                  <a:pt x="19" y="38"/>
                </a:lnTo>
                <a:lnTo>
                  <a:pt x="12" y="38"/>
                </a:lnTo>
                <a:lnTo>
                  <a:pt x="7" y="34"/>
                </a:lnTo>
                <a:lnTo>
                  <a:pt x="2" y="29"/>
                </a:lnTo>
                <a:lnTo>
                  <a:pt x="0" y="19"/>
                </a:lnTo>
                <a:lnTo>
                  <a:pt x="0" y="19"/>
                </a:lnTo>
                <a:lnTo>
                  <a:pt x="2" y="12"/>
                </a:lnTo>
                <a:lnTo>
                  <a:pt x="7" y="7"/>
                </a:lnTo>
                <a:lnTo>
                  <a:pt x="12" y="3"/>
                </a:lnTo>
                <a:lnTo>
                  <a:pt x="19" y="0"/>
                </a:lnTo>
                <a:lnTo>
                  <a:pt x="19" y="0"/>
                </a:lnTo>
                <a:lnTo>
                  <a:pt x="29" y="3"/>
                </a:lnTo>
                <a:lnTo>
                  <a:pt x="33" y="7"/>
                </a:lnTo>
                <a:lnTo>
                  <a:pt x="38"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502"/>
          <p:cNvSpPr>
            <a:spLocks/>
          </p:cNvSpPr>
          <p:nvPr/>
        </p:nvSpPr>
        <p:spPr bwMode="auto">
          <a:xfrm>
            <a:off x="7111190" y="5658983"/>
            <a:ext cx="155575" cy="0"/>
          </a:xfrm>
          <a:custGeom>
            <a:avLst/>
            <a:gdLst>
              <a:gd name="T0" fmla="*/ 98 w 98"/>
              <a:gd name="T1" fmla="*/ 0 w 98"/>
              <a:gd name="T2" fmla="*/ 98 w 98"/>
            </a:gdLst>
            <a:ahLst/>
            <a:cxnLst>
              <a:cxn ang="0">
                <a:pos x="T0" y="0"/>
              </a:cxn>
              <a:cxn ang="0">
                <a:pos x="T1" y="0"/>
              </a:cxn>
              <a:cxn ang="0">
                <a:pos x="T2" y="0"/>
              </a:cxn>
            </a:cxnLst>
            <a:rect l="0" t="0" r="r" b="b"/>
            <a:pathLst>
              <a:path w="98">
                <a:moveTo>
                  <a:pt x="98" y="0"/>
                </a:moveTo>
                <a:lnTo>
                  <a:pt x="0" y="0"/>
                </a:lnTo>
                <a:lnTo>
                  <a:pt x="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83" name="Group 182"/>
          <p:cNvGrpSpPr/>
          <p:nvPr/>
        </p:nvGrpSpPr>
        <p:grpSpPr>
          <a:xfrm>
            <a:off x="6722185" y="3879964"/>
            <a:ext cx="176346" cy="233021"/>
            <a:chOff x="5569546" y="1454150"/>
            <a:chExt cx="176346" cy="233021"/>
          </a:xfrm>
        </p:grpSpPr>
        <p:sp>
          <p:nvSpPr>
            <p:cNvPr id="184" name="Rectangle 474"/>
            <p:cNvSpPr>
              <a:spLocks noChangeArrowheads="1"/>
            </p:cNvSpPr>
            <p:nvPr/>
          </p:nvSpPr>
          <p:spPr bwMode="auto">
            <a:xfrm>
              <a:off x="5569546" y="145415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185" name="Rectangle 475"/>
            <p:cNvSpPr>
              <a:spLocks noChangeArrowheads="1"/>
            </p:cNvSpPr>
            <p:nvPr/>
          </p:nvSpPr>
          <p:spPr bwMode="auto">
            <a:xfrm>
              <a:off x="5670550" y="1525588"/>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186" name="Line 329"/>
          <p:cNvSpPr>
            <a:spLocks noChangeShapeType="1"/>
          </p:cNvSpPr>
          <p:nvPr/>
        </p:nvSpPr>
        <p:spPr bwMode="auto">
          <a:xfrm flipH="1">
            <a:off x="5175234" y="47475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7" name="Line 374"/>
          <p:cNvSpPr>
            <a:spLocks noChangeShapeType="1"/>
          </p:cNvSpPr>
          <p:nvPr/>
        </p:nvSpPr>
        <p:spPr bwMode="auto">
          <a:xfrm>
            <a:off x="7387415" y="568438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8" name="Line 393"/>
          <p:cNvSpPr>
            <a:spLocks noChangeShapeType="1"/>
          </p:cNvSpPr>
          <p:nvPr/>
        </p:nvSpPr>
        <p:spPr bwMode="auto">
          <a:xfrm flipH="1">
            <a:off x="5258578" y="29718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494"/>
          <p:cNvSpPr>
            <a:spLocks/>
          </p:cNvSpPr>
          <p:nvPr/>
        </p:nvSpPr>
        <p:spPr bwMode="auto">
          <a:xfrm>
            <a:off x="7350902" y="4715214"/>
            <a:ext cx="60325" cy="60325"/>
          </a:xfrm>
          <a:custGeom>
            <a:avLst/>
            <a:gdLst>
              <a:gd name="T0" fmla="*/ 38 w 38"/>
              <a:gd name="T1" fmla="*/ 19 h 38"/>
              <a:gd name="T2" fmla="*/ 38 w 38"/>
              <a:gd name="T3" fmla="*/ 19 h 38"/>
              <a:gd name="T4" fmla="*/ 38 w 38"/>
              <a:gd name="T5" fmla="*/ 26 h 38"/>
              <a:gd name="T6" fmla="*/ 33 w 38"/>
              <a:gd name="T7" fmla="*/ 33 h 38"/>
              <a:gd name="T8" fmla="*/ 29 w 38"/>
              <a:gd name="T9" fmla="*/ 38 h 38"/>
              <a:gd name="T10" fmla="*/ 19 w 38"/>
              <a:gd name="T11" fmla="*/ 38 h 38"/>
              <a:gd name="T12" fmla="*/ 19 w 38"/>
              <a:gd name="T13" fmla="*/ 38 h 38"/>
              <a:gd name="T14" fmla="*/ 12 w 38"/>
              <a:gd name="T15" fmla="*/ 38 h 38"/>
              <a:gd name="T16" fmla="*/ 7 w 38"/>
              <a:gd name="T17" fmla="*/ 33 h 38"/>
              <a:gd name="T18" fmla="*/ 2 w 38"/>
              <a:gd name="T19" fmla="*/ 26 h 38"/>
              <a:gd name="T20" fmla="*/ 0 w 38"/>
              <a:gd name="T21" fmla="*/ 19 h 38"/>
              <a:gd name="T22" fmla="*/ 0 w 38"/>
              <a:gd name="T23" fmla="*/ 19 h 38"/>
              <a:gd name="T24" fmla="*/ 2 w 38"/>
              <a:gd name="T25" fmla="*/ 12 h 38"/>
              <a:gd name="T26" fmla="*/ 7 w 38"/>
              <a:gd name="T27" fmla="*/ 4 h 38"/>
              <a:gd name="T28" fmla="*/ 12 w 38"/>
              <a:gd name="T29" fmla="*/ 2 h 38"/>
              <a:gd name="T30" fmla="*/ 19 w 38"/>
              <a:gd name="T31" fmla="*/ 0 h 38"/>
              <a:gd name="T32" fmla="*/ 19 w 38"/>
              <a:gd name="T33" fmla="*/ 0 h 38"/>
              <a:gd name="T34" fmla="*/ 29 w 38"/>
              <a:gd name="T35" fmla="*/ 2 h 38"/>
              <a:gd name="T36" fmla="*/ 33 w 38"/>
              <a:gd name="T37" fmla="*/ 4 h 38"/>
              <a:gd name="T38" fmla="*/ 38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8" y="26"/>
                </a:lnTo>
                <a:lnTo>
                  <a:pt x="33" y="33"/>
                </a:lnTo>
                <a:lnTo>
                  <a:pt x="29" y="38"/>
                </a:lnTo>
                <a:lnTo>
                  <a:pt x="19" y="38"/>
                </a:lnTo>
                <a:lnTo>
                  <a:pt x="19" y="38"/>
                </a:lnTo>
                <a:lnTo>
                  <a:pt x="12" y="38"/>
                </a:lnTo>
                <a:lnTo>
                  <a:pt x="7" y="33"/>
                </a:lnTo>
                <a:lnTo>
                  <a:pt x="2" y="26"/>
                </a:lnTo>
                <a:lnTo>
                  <a:pt x="0" y="19"/>
                </a:lnTo>
                <a:lnTo>
                  <a:pt x="0" y="19"/>
                </a:lnTo>
                <a:lnTo>
                  <a:pt x="2" y="12"/>
                </a:lnTo>
                <a:lnTo>
                  <a:pt x="7" y="4"/>
                </a:lnTo>
                <a:lnTo>
                  <a:pt x="12" y="2"/>
                </a:lnTo>
                <a:lnTo>
                  <a:pt x="19" y="0"/>
                </a:lnTo>
                <a:lnTo>
                  <a:pt x="19" y="0"/>
                </a:lnTo>
                <a:lnTo>
                  <a:pt x="29" y="2"/>
                </a:lnTo>
                <a:lnTo>
                  <a:pt x="33" y="4"/>
                </a:lnTo>
                <a:lnTo>
                  <a:pt x="38"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312"/>
          <p:cNvSpPr>
            <a:spLocks noChangeShapeType="1"/>
          </p:cNvSpPr>
          <p:nvPr/>
        </p:nvSpPr>
        <p:spPr bwMode="auto">
          <a:xfrm flipH="1">
            <a:off x="7227871" y="47475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313"/>
          <p:cNvSpPr>
            <a:spLocks noChangeShapeType="1"/>
          </p:cNvSpPr>
          <p:nvPr/>
        </p:nvSpPr>
        <p:spPr bwMode="auto">
          <a:xfrm flipH="1">
            <a:off x="7107221" y="47475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314"/>
          <p:cNvSpPr>
            <a:spLocks noChangeShapeType="1"/>
          </p:cNvSpPr>
          <p:nvPr/>
        </p:nvSpPr>
        <p:spPr bwMode="auto">
          <a:xfrm flipH="1">
            <a:off x="6986571" y="47475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315"/>
          <p:cNvSpPr>
            <a:spLocks noChangeShapeType="1"/>
          </p:cNvSpPr>
          <p:nvPr/>
        </p:nvSpPr>
        <p:spPr bwMode="auto">
          <a:xfrm flipH="1">
            <a:off x="6865921" y="47475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316"/>
          <p:cNvSpPr>
            <a:spLocks noChangeShapeType="1"/>
          </p:cNvSpPr>
          <p:nvPr/>
        </p:nvSpPr>
        <p:spPr bwMode="auto">
          <a:xfrm flipH="1">
            <a:off x="6745271" y="47475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317"/>
          <p:cNvSpPr>
            <a:spLocks noChangeShapeType="1"/>
          </p:cNvSpPr>
          <p:nvPr/>
        </p:nvSpPr>
        <p:spPr bwMode="auto">
          <a:xfrm flipH="1">
            <a:off x="6624621" y="47475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318"/>
          <p:cNvSpPr>
            <a:spLocks noChangeShapeType="1"/>
          </p:cNvSpPr>
          <p:nvPr/>
        </p:nvSpPr>
        <p:spPr bwMode="auto">
          <a:xfrm flipH="1">
            <a:off x="6503971" y="47475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319"/>
          <p:cNvSpPr>
            <a:spLocks noChangeShapeType="1"/>
          </p:cNvSpPr>
          <p:nvPr/>
        </p:nvSpPr>
        <p:spPr bwMode="auto">
          <a:xfrm flipH="1">
            <a:off x="6383321" y="47475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Line 320"/>
          <p:cNvSpPr>
            <a:spLocks noChangeShapeType="1"/>
          </p:cNvSpPr>
          <p:nvPr/>
        </p:nvSpPr>
        <p:spPr bwMode="auto">
          <a:xfrm flipH="1">
            <a:off x="6262671" y="47475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Line 321"/>
          <p:cNvSpPr>
            <a:spLocks noChangeShapeType="1"/>
          </p:cNvSpPr>
          <p:nvPr/>
        </p:nvSpPr>
        <p:spPr bwMode="auto">
          <a:xfrm flipH="1">
            <a:off x="6142021" y="47475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Line 322"/>
          <p:cNvSpPr>
            <a:spLocks noChangeShapeType="1"/>
          </p:cNvSpPr>
          <p:nvPr/>
        </p:nvSpPr>
        <p:spPr bwMode="auto">
          <a:xfrm flipH="1">
            <a:off x="6021371" y="47475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Line 323"/>
          <p:cNvSpPr>
            <a:spLocks noChangeShapeType="1"/>
          </p:cNvSpPr>
          <p:nvPr/>
        </p:nvSpPr>
        <p:spPr bwMode="auto">
          <a:xfrm flipH="1">
            <a:off x="5899134" y="47475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2" name="Line 324"/>
          <p:cNvSpPr>
            <a:spLocks noChangeShapeType="1"/>
          </p:cNvSpPr>
          <p:nvPr/>
        </p:nvSpPr>
        <p:spPr bwMode="auto">
          <a:xfrm flipH="1">
            <a:off x="5778484" y="47475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3" name="Line 325"/>
          <p:cNvSpPr>
            <a:spLocks noChangeShapeType="1"/>
          </p:cNvSpPr>
          <p:nvPr/>
        </p:nvSpPr>
        <p:spPr bwMode="auto">
          <a:xfrm flipH="1">
            <a:off x="5657834" y="47475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Line 326"/>
          <p:cNvSpPr>
            <a:spLocks noChangeShapeType="1"/>
          </p:cNvSpPr>
          <p:nvPr/>
        </p:nvSpPr>
        <p:spPr bwMode="auto">
          <a:xfrm flipH="1">
            <a:off x="5537184" y="47475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Line 327"/>
          <p:cNvSpPr>
            <a:spLocks noChangeShapeType="1"/>
          </p:cNvSpPr>
          <p:nvPr/>
        </p:nvSpPr>
        <p:spPr bwMode="auto">
          <a:xfrm flipH="1">
            <a:off x="5416534" y="47475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328"/>
          <p:cNvSpPr>
            <a:spLocks noChangeShapeType="1"/>
          </p:cNvSpPr>
          <p:nvPr/>
        </p:nvSpPr>
        <p:spPr bwMode="auto">
          <a:xfrm flipH="1">
            <a:off x="5295884" y="47475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352"/>
          <p:cNvSpPr>
            <a:spLocks noChangeShapeType="1"/>
          </p:cNvSpPr>
          <p:nvPr/>
        </p:nvSpPr>
        <p:spPr bwMode="auto">
          <a:xfrm>
            <a:off x="7387415" y="3026909"/>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353"/>
          <p:cNvSpPr>
            <a:spLocks noChangeShapeType="1"/>
          </p:cNvSpPr>
          <p:nvPr/>
        </p:nvSpPr>
        <p:spPr bwMode="auto">
          <a:xfrm>
            <a:off x="7387415" y="314914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Line 354"/>
          <p:cNvSpPr>
            <a:spLocks noChangeShapeType="1"/>
          </p:cNvSpPr>
          <p:nvPr/>
        </p:nvSpPr>
        <p:spPr bwMode="auto">
          <a:xfrm>
            <a:off x="7387415" y="326979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Line 355"/>
          <p:cNvSpPr>
            <a:spLocks noChangeShapeType="1"/>
          </p:cNvSpPr>
          <p:nvPr/>
        </p:nvSpPr>
        <p:spPr bwMode="auto">
          <a:xfrm>
            <a:off x="7387415" y="339044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Line 356"/>
          <p:cNvSpPr>
            <a:spLocks noChangeShapeType="1"/>
          </p:cNvSpPr>
          <p:nvPr/>
        </p:nvSpPr>
        <p:spPr bwMode="auto">
          <a:xfrm>
            <a:off x="7387415" y="351109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Line 357"/>
          <p:cNvSpPr>
            <a:spLocks noChangeShapeType="1"/>
          </p:cNvSpPr>
          <p:nvPr/>
        </p:nvSpPr>
        <p:spPr bwMode="auto">
          <a:xfrm>
            <a:off x="7387415" y="3631746"/>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 name="Line 358"/>
          <p:cNvSpPr>
            <a:spLocks noChangeShapeType="1"/>
          </p:cNvSpPr>
          <p:nvPr/>
        </p:nvSpPr>
        <p:spPr bwMode="auto">
          <a:xfrm>
            <a:off x="7387415" y="375239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4" name="Line 359"/>
          <p:cNvSpPr>
            <a:spLocks noChangeShapeType="1"/>
          </p:cNvSpPr>
          <p:nvPr/>
        </p:nvSpPr>
        <p:spPr bwMode="auto">
          <a:xfrm>
            <a:off x="7387415" y="387304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Line 360"/>
          <p:cNvSpPr>
            <a:spLocks noChangeShapeType="1"/>
          </p:cNvSpPr>
          <p:nvPr/>
        </p:nvSpPr>
        <p:spPr bwMode="auto">
          <a:xfrm>
            <a:off x="7387415" y="399369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Line 361"/>
          <p:cNvSpPr>
            <a:spLocks noChangeShapeType="1"/>
          </p:cNvSpPr>
          <p:nvPr/>
        </p:nvSpPr>
        <p:spPr bwMode="auto">
          <a:xfrm>
            <a:off x="7387415" y="411434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Line 362"/>
          <p:cNvSpPr>
            <a:spLocks noChangeShapeType="1"/>
          </p:cNvSpPr>
          <p:nvPr/>
        </p:nvSpPr>
        <p:spPr bwMode="auto">
          <a:xfrm>
            <a:off x="7387415" y="423499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Line 363"/>
          <p:cNvSpPr>
            <a:spLocks noChangeShapeType="1"/>
          </p:cNvSpPr>
          <p:nvPr/>
        </p:nvSpPr>
        <p:spPr bwMode="auto">
          <a:xfrm>
            <a:off x="7387415" y="435564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Line 364"/>
          <p:cNvSpPr>
            <a:spLocks noChangeShapeType="1"/>
          </p:cNvSpPr>
          <p:nvPr/>
        </p:nvSpPr>
        <p:spPr bwMode="auto">
          <a:xfrm>
            <a:off x="7387415" y="4477884"/>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Line 365"/>
          <p:cNvSpPr>
            <a:spLocks noChangeShapeType="1"/>
          </p:cNvSpPr>
          <p:nvPr/>
        </p:nvSpPr>
        <p:spPr bwMode="auto">
          <a:xfrm>
            <a:off x="7387415" y="4598534"/>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Line 366"/>
          <p:cNvSpPr>
            <a:spLocks noChangeShapeType="1"/>
          </p:cNvSpPr>
          <p:nvPr/>
        </p:nvSpPr>
        <p:spPr bwMode="auto">
          <a:xfrm>
            <a:off x="7387415" y="4719184"/>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Line 367"/>
          <p:cNvSpPr>
            <a:spLocks noChangeShapeType="1"/>
          </p:cNvSpPr>
          <p:nvPr/>
        </p:nvSpPr>
        <p:spPr bwMode="auto">
          <a:xfrm>
            <a:off x="7387415" y="4839834"/>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Line 368"/>
          <p:cNvSpPr>
            <a:spLocks noChangeShapeType="1"/>
          </p:cNvSpPr>
          <p:nvPr/>
        </p:nvSpPr>
        <p:spPr bwMode="auto">
          <a:xfrm>
            <a:off x="7387415" y="4960484"/>
            <a:ext cx="0" cy="746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Line 369"/>
          <p:cNvSpPr>
            <a:spLocks noChangeShapeType="1"/>
          </p:cNvSpPr>
          <p:nvPr/>
        </p:nvSpPr>
        <p:spPr bwMode="auto">
          <a:xfrm>
            <a:off x="7387415" y="508113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Line 370"/>
          <p:cNvSpPr>
            <a:spLocks noChangeShapeType="1"/>
          </p:cNvSpPr>
          <p:nvPr/>
        </p:nvSpPr>
        <p:spPr bwMode="auto">
          <a:xfrm>
            <a:off x="7387415" y="520178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371"/>
          <p:cNvSpPr>
            <a:spLocks noChangeShapeType="1"/>
          </p:cNvSpPr>
          <p:nvPr/>
        </p:nvSpPr>
        <p:spPr bwMode="auto">
          <a:xfrm>
            <a:off x="7387415" y="532243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372"/>
          <p:cNvSpPr>
            <a:spLocks noChangeShapeType="1"/>
          </p:cNvSpPr>
          <p:nvPr/>
        </p:nvSpPr>
        <p:spPr bwMode="auto">
          <a:xfrm>
            <a:off x="7387415" y="544308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8" name="Line 373"/>
          <p:cNvSpPr>
            <a:spLocks noChangeShapeType="1"/>
          </p:cNvSpPr>
          <p:nvPr/>
        </p:nvSpPr>
        <p:spPr bwMode="auto">
          <a:xfrm>
            <a:off x="7387415" y="556373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9" name="Line 377"/>
          <p:cNvSpPr>
            <a:spLocks noChangeShapeType="1"/>
          </p:cNvSpPr>
          <p:nvPr/>
        </p:nvSpPr>
        <p:spPr bwMode="auto">
          <a:xfrm flipH="1">
            <a:off x="7190565" y="29718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0" name="Line 378"/>
          <p:cNvSpPr>
            <a:spLocks noChangeShapeType="1"/>
          </p:cNvSpPr>
          <p:nvPr/>
        </p:nvSpPr>
        <p:spPr bwMode="auto">
          <a:xfrm flipH="1">
            <a:off x="7069915" y="29718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Line 379"/>
          <p:cNvSpPr>
            <a:spLocks noChangeShapeType="1"/>
          </p:cNvSpPr>
          <p:nvPr/>
        </p:nvSpPr>
        <p:spPr bwMode="auto">
          <a:xfrm flipH="1">
            <a:off x="6949265" y="29718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2" name="Line 380"/>
          <p:cNvSpPr>
            <a:spLocks noChangeShapeType="1"/>
          </p:cNvSpPr>
          <p:nvPr/>
        </p:nvSpPr>
        <p:spPr bwMode="auto">
          <a:xfrm flipH="1">
            <a:off x="6828615" y="29718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3" name="Line 381"/>
          <p:cNvSpPr>
            <a:spLocks noChangeShapeType="1"/>
          </p:cNvSpPr>
          <p:nvPr/>
        </p:nvSpPr>
        <p:spPr bwMode="auto">
          <a:xfrm flipH="1">
            <a:off x="6707965" y="29718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4" name="Line 382"/>
          <p:cNvSpPr>
            <a:spLocks noChangeShapeType="1"/>
          </p:cNvSpPr>
          <p:nvPr/>
        </p:nvSpPr>
        <p:spPr bwMode="auto">
          <a:xfrm flipH="1">
            <a:off x="6587315" y="29718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5" name="Line 383"/>
          <p:cNvSpPr>
            <a:spLocks noChangeShapeType="1"/>
          </p:cNvSpPr>
          <p:nvPr/>
        </p:nvSpPr>
        <p:spPr bwMode="auto">
          <a:xfrm flipH="1">
            <a:off x="6466665" y="29718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6" name="Line 384"/>
          <p:cNvSpPr>
            <a:spLocks noChangeShapeType="1"/>
          </p:cNvSpPr>
          <p:nvPr/>
        </p:nvSpPr>
        <p:spPr bwMode="auto">
          <a:xfrm flipH="1">
            <a:off x="6346015" y="29718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7" name="Line 385"/>
          <p:cNvSpPr>
            <a:spLocks noChangeShapeType="1"/>
          </p:cNvSpPr>
          <p:nvPr/>
        </p:nvSpPr>
        <p:spPr bwMode="auto">
          <a:xfrm flipH="1">
            <a:off x="6225365" y="29718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8" name="Line 386"/>
          <p:cNvSpPr>
            <a:spLocks noChangeShapeType="1"/>
          </p:cNvSpPr>
          <p:nvPr/>
        </p:nvSpPr>
        <p:spPr bwMode="auto">
          <a:xfrm flipH="1">
            <a:off x="6104715" y="29718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9" name="Line 387"/>
          <p:cNvSpPr>
            <a:spLocks noChangeShapeType="1"/>
          </p:cNvSpPr>
          <p:nvPr/>
        </p:nvSpPr>
        <p:spPr bwMode="auto">
          <a:xfrm flipH="1">
            <a:off x="5982478" y="29718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0" name="Line 388"/>
          <p:cNvSpPr>
            <a:spLocks noChangeShapeType="1"/>
          </p:cNvSpPr>
          <p:nvPr/>
        </p:nvSpPr>
        <p:spPr bwMode="auto">
          <a:xfrm flipH="1">
            <a:off x="5861828" y="29718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1" name="Line 389"/>
          <p:cNvSpPr>
            <a:spLocks noChangeShapeType="1"/>
          </p:cNvSpPr>
          <p:nvPr/>
        </p:nvSpPr>
        <p:spPr bwMode="auto">
          <a:xfrm flipH="1">
            <a:off x="5741178" y="29718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2" name="Line 390"/>
          <p:cNvSpPr>
            <a:spLocks noChangeShapeType="1"/>
          </p:cNvSpPr>
          <p:nvPr/>
        </p:nvSpPr>
        <p:spPr bwMode="auto">
          <a:xfrm flipH="1">
            <a:off x="5620528" y="29718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3" name="Line 391"/>
          <p:cNvSpPr>
            <a:spLocks noChangeShapeType="1"/>
          </p:cNvSpPr>
          <p:nvPr/>
        </p:nvSpPr>
        <p:spPr bwMode="auto">
          <a:xfrm flipH="1">
            <a:off x="5499878" y="29718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4" name="Line 392"/>
          <p:cNvSpPr>
            <a:spLocks noChangeShapeType="1"/>
          </p:cNvSpPr>
          <p:nvPr/>
        </p:nvSpPr>
        <p:spPr bwMode="auto">
          <a:xfrm flipH="1">
            <a:off x="5379228" y="2971801"/>
            <a:ext cx="746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45" name="Group 244"/>
          <p:cNvGrpSpPr/>
          <p:nvPr/>
        </p:nvGrpSpPr>
        <p:grpSpPr>
          <a:xfrm>
            <a:off x="7509026" y="4655168"/>
            <a:ext cx="176346" cy="233021"/>
            <a:chOff x="5569546" y="2150205"/>
            <a:chExt cx="176346" cy="233021"/>
          </a:xfrm>
        </p:grpSpPr>
        <p:sp>
          <p:nvSpPr>
            <p:cNvPr id="246" name="Rectangle 474"/>
            <p:cNvSpPr>
              <a:spLocks noChangeArrowheads="1"/>
            </p:cNvSpPr>
            <p:nvPr/>
          </p:nvSpPr>
          <p:spPr bwMode="auto">
            <a:xfrm>
              <a:off x="5569546" y="2150205"/>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47" name="Rectangle 475"/>
            <p:cNvSpPr>
              <a:spLocks noChangeArrowheads="1"/>
            </p:cNvSpPr>
            <p:nvPr/>
          </p:nvSpPr>
          <p:spPr bwMode="auto">
            <a:xfrm>
              <a:off x="5670550" y="2221643"/>
              <a:ext cx="7534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50" b="1" dirty="0">
                  <a:solidFill>
                    <a:srgbClr val="000000"/>
                  </a:solidFill>
                  <a:latin typeface="Univers LT Std 47 Cn Lt" charset="0"/>
                  <a:cs typeface="Arial" pitchFamily="34" charset="0"/>
                </a:rPr>
                <a:t>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248" name="Line 377"/>
          <p:cNvSpPr>
            <a:spLocks noChangeShapeType="1"/>
          </p:cNvSpPr>
          <p:nvPr/>
        </p:nvSpPr>
        <p:spPr bwMode="auto">
          <a:xfrm flipH="1">
            <a:off x="7296928" y="297180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9" name="Rectangle 487"/>
          <p:cNvSpPr>
            <a:spLocks noChangeArrowheads="1"/>
          </p:cNvSpPr>
          <p:nvPr/>
        </p:nvSpPr>
        <p:spPr bwMode="auto">
          <a:xfrm>
            <a:off x="4739774" y="2896961"/>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0.88</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8" name="Freeform 7"/>
          <p:cNvSpPr/>
          <p:nvPr/>
        </p:nvSpPr>
        <p:spPr>
          <a:xfrm>
            <a:off x="979999" y="3960898"/>
            <a:ext cx="2242457" cy="805543"/>
          </a:xfrm>
          <a:custGeom>
            <a:avLst/>
            <a:gdLst>
              <a:gd name="connsiteX0" fmla="*/ 0 w 2242457"/>
              <a:gd name="connsiteY0" fmla="*/ 10885 h 805543"/>
              <a:gd name="connsiteX1" fmla="*/ 1458686 w 2242457"/>
              <a:gd name="connsiteY1" fmla="*/ 0 h 805543"/>
              <a:gd name="connsiteX2" fmla="*/ 2242457 w 2242457"/>
              <a:gd name="connsiteY2" fmla="*/ 805543 h 805543"/>
              <a:gd name="connsiteX3" fmla="*/ 0 w 2242457"/>
              <a:gd name="connsiteY3" fmla="*/ 783771 h 805543"/>
              <a:gd name="connsiteX4" fmla="*/ 0 w 2242457"/>
              <a:gd name="connsiteY4" fmla="*/ 10885 h 80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457" h="805543">
                <a:moveTo>
                  <a:pt x="0" y="10885"/>
                </a:moveTo>
                <a:lnTo>
                  <a:pt x="1458686" y="0"/>
                </a:lnTo>
                <a:lnTo>
                  <a:pt x="2242457" y="805543"/>
                </a:lnTo>
                <a:lnTo>
                  <a:pt x="0" y="783771"/>
                </a:lnTo>
                <a:lnTo>
                  <a:pt x="0" y="10885"/>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Freeform 254"/>
          <p:cNvSpPr/>
          <p:nvPr/>
        </p:nvSpPr>
        <p:spPr>
          <a:xfrm flipV="1">
            <a:off x="5168090" y="2971800"/>
            <a:ext cx="2228677" cy="1000496"/>
          </a:xfrm>
          <a:custGeom>
            <a:avLst/>
            <a:gdLst>
              <a:gd name="connsiteX0" fmla="*/ 0 w 2242457"/>
              <a:gd name="connsiteY0" fmla="*/ 10885 h 805543"/>
              <a:gd name="connsiteX1" fmla="*/ 1458686 w 2242457"/>
              <a:gd name="connsiteY1" fmla="*/ 0 h 805543"/>
              <a:gd name="connsiteX2" fmla="*/ 2242457 w 2242457"/>
              <a:gd name="connsiteY2" fmla="*/ 805543 h 805543"/>
              <a:gd name="connsiteX3" fmla="*/ 0 w 2242457"/>
              <a:gd name="connsiteY3" fmla="*/ 783771 h 805543"/>
              <a:gd name="connsiteX4" fmla="*/ 0 w 2242457"/>
              <a:gd name="connsiteY4" fmla="*/ 10885 h 80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457" h="805543">
                <a:moveTo>
                  <a:pt x="0" y="10885"/>
                </a:moveTo>
                <a:lnTo>
                  <a:pt x="1458686" y="0"/>
                </a:lnTo>
                <a:lnTo>
                  <a:pt x="2242457" y="805543"/>
                </a:lnTo>
                <a:lnTo>
                  <a:pt x="0" y="783771"/>
                </a:lnTo>
                <a:lnTo>
                  <a:pt x="0" y="10885"/>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549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Government Intervention: A Summary</a:t>
            </a:r>
          </a:p>
        </p:txBody>
      </p:sp>
      <p:grpSp>
        <p:nvGrpSpPr>
          <p:cNvPr id="4" name="Group 4"/>
          <p:cNvGrpSpPr>
            <a:grpSpLocks noChangeAspect="1"/>
          </p:cNvGrpSpPr>
          <p:nvPr/>
        </p:nvGrpSpPr>
        <p:grpSpPr bwMode="auto">
          <a:xfrm>
            <a:off x="141502" y="1067423"/>
            <a:ext cx="8773898" cy="5257177"/>
            <a:chOff x="725" y="909"/>
            <a:chExt cx="4411" cy="2643"/>
          </a:xfrm>
        </p:grpSpPr>
        <p:sp>
          <p:nvSpPr>
            <p:cNvPr id="5" name="AutoShape 3"/>
            <p:cNvSpPr>
              <a:spLocks noChangeAspect="1" noChangeArrowheads="1" noTextEdit="1"/>
            </p:cNvSpPr>
            <p:nvPr/>
          </p:nvSpPr>
          <p:spPr bwMode="auto">
            <a:xfrm>
              <a:off x="725" y="909"/>
              <a:ext cx="4411" cy="2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6" name="Freeform 5"/>
            <p:cNvSpPr>
              <a:spLocks noEditPoints="1"/>
            </p:cNvSpPr>
            <p:nvPr/>
          </p:nvSpPr>
          <p:spPr bwMode="auto">
            <a:xfrm>
              <a:off x="725" y="909"/>
              <a:ext cx="4411" cy="156"/>
            </a:xfrm>
            <a:custGeom>
              <a:avLst/>
              <a:gdLst>
                <a:gd name="T0" fmla="*/ 3143 w 4411"/>
                <a:gd name="T1" fmla="*/ 0 h 156"/>
                <a:gd name="T2" fmla="*/ 4411 w 4411"/>
                <a:gd name="T3" fmla="*/ 0 h 156"/>
                <a:gd name="T4" fmla="*/ 4411 w 4411"/>
                <a:gd name="T5" fmla="*/ 156 h 156"/>
                <a:gd name="T6" fmla="*/ 3143 w 4411"/>
                <a:gd name="T7" fmla="*/ 156 h 156"/>
                <a:gd name="T8" fmla="*/ 3143 w 4411"/>
                <a:gd name="T9" fmla="*/ 0 h 156"/>
                <a:gd name="T10" fmla="*/ 2206 w 4411"/>
                <a:gd name="T11" fmla="*/ 0 h 156"/>
                <a:gd name="T12" fmla="*/ 3143 w 4411"/>
                <a:gd name="T13" fmla="*/ 0 h 156"/>
                <a:gd name="T14" fmla="*/ 3143 w 4411"/>
                <a:gd name="T15" fmla="*/ 156 h 156"/>
                <a:gd name="T16" fmla="*/ 2206 w 4411"/>
                <a:gd name="T17" fmla="*/ 156 h 156"/>
                <a:gd name="T18" fmla="*/ 2206 w 4411"/>
                <a:gd name="T19" fmla="*/ 0 h 156"/>
                <a:gd name="T20" fmla="*/ 1480 w 4411"/>
                <a:gd name="T21" fmla="*/ 0 h 156"/>
                <a:gd name="T22" fmla="*/ 2206 w 4411"/>
                <a:gd name="T23" fmla="*/ 0 h 156"/>
                <a:gd name="T24" fmla="*/ 2206 w 4411"/>
                <a:gd name="T25" fmla="*/ 156 h 156"/>
                <a:gd name="T26" fmla="*/ 1480 w 4411"/>
                <a:gd name="T27" fmla="*/ 156 h 156"/>
                <a:gd name="T28" fmla="*/ 1480 w 4411"/>
                <a:gd name="T29" fmla="*/ 0 h 156"/>
                <a:gd name="T30" fmla="*/ 616 w 4411"/>
                <a:gd name="T31" fmla="*/ 0 h 156"/>
                <a:gd name="T32" fmla="*/ 1480 w 4411"/>
                <a:gd name="T33" fmla="*/ 0 h 156"/>
                <a:gd name="T34" fmla="*/ 1480 w 4411"/>
                <a:gd name="T35" fmla="*/ 156 h 156"/>
                <a:gd name="T36" fmla="*/ 616 w 4411"/>
                <a:gd name="T37" fmla="*/ 156 h 156"/>
                <a:gd name="T38" fmla="*/ 616 w 4411"/>
                <a:gd name="T39" fmla="*/ 0 h 156"/>
                <a:gd name="T40" fmla="*/ 0 w 4411"/>
                <a:gd name="T41" fmla="*/ 0 h 156"/>
                <a:gd name="T42" fmla="*/ 616 w 4411"/>
                <a:gd name="T43" fmla="*/ 0 h 156"/>
                <a:gd name="T44" fmla="*/ 616 w 4411"/>
                <a:gd name="T45" fmla="*/ 156 h 156"/>
                <a:gd name="T46" fmla="*/ 0 w 4411"/>
                <a:gd name="T47" fmla="*/ 156 h 156"/>
                <a:gd name="T48" fmla="*/ 0 w 4411"/>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11" h="156">
                  <a:moveTo>
                    <a:pt x="3143" y="0"/>
                  </a:moveTo>
                  <a:lnTo>
                    <a:pt x="4411" y="0"/>
                  </a:lnTo>
                  <a:lnTo>
                    <a:pt x="4411" y="156"/>
                  </a:lnTo>
                  <a:lnTo>
                    <a:pt x="3143" y="156"/>
                  </a:lnTo>
                  <a:lnTo>
                    <a:pt x="3143" y="0"/>
                  </a:lnTo>
                  <a:close/>
                  <a:moveTo>
                    <a:pt x="2206" y="0"/>
                  </a:moveTo>
                  <a:lnTo>
                    <a:pt x="3143" y="0"/>
                  </a:lnTo>
                  <a:lnTo>
                    <a:pt x="3143" y="156"/>
                  </a:lnTo>
                  <a:lnTo>
                    <a:pt x="2206" y="156"/>
                  </a:lnTo>
                  <a:lnTo>
                    <a:pt x="2206" y="0"/>
                  </a:lnTo>
                  <a:close/>
                  <a:moveTo>
                    <a:pt x="1480" y="0"/>
                  </a:moveTo>
                  <a:lnTo>
                    <a:pt x="2206" y="0"/>
                  </a:lnTo>
                  <a:lnTo>
                    <a:pt x="2206" y="156"/>
                  </a:lnTo>
                  <a:lnTo>
                    <a:pt x="1480" y="156"/>
                  </a:lnTo>
                  <a:lnTo>
                    <a:pt x="1480" y="0"/>
                  </a:lnTo>
                  <a:close/>
                  <a:moveTo>
                    <a:pt x="616" y="0"/>
                  </a:moveTo>
                  <a:lnTo>
                    <a:pt x="1480" y="0"/>
                  </a:lnTo>
                  <a:lnTo>
                    <a:pt x="1480" y="156"/>
                  </a:lnTo>
                  <a:lnTo>
                    <a:pt x="616" y="156"/>
                  </a:lnTo>
                  <a:lnTo>
                    <a:pt x="616" y="0"/>
                  </a:lnTo>
                  <a:close/>
                  <a:moveTo>
                    <a:pt x="0" y="0"/>
                  </a:moveTo>
                  <a:lnTo>
                    <a:pt x="616" y="0"/>
                  </a:lnTo>
                  <a:lnTo>
                    <a:pt x="616" y="156"/>
                  </a:lnTo>
                  <a:lnTo>
                    <a:pt x="0" y="156"/>
                  </a:lnTo>
                  <a:lnTo>
                    <a:pt x="0" y="0"/>
                  </a:lnTo>
                  <a:close/>
                </a:path>
              </a:pathLst>
            </a:custGeom>
            <a:solidFill>
              <a:srgbClr val="E4E8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7" name="Freeform 6"/>
            <p:cNvSpPr>
              <a:spLocks noEditPoints="1"/>
            </p:cNvSpPr>
            <p:nvPr/>
          </p:nvSpPr>
          <p:spPr bwMode="auto">
            <a:xfrm>
              <a:off x="725" y="1065"/>
              <a:ext cx="4411" cy="1864"/>
            </a:xfrm>
            <a:custGeom>
              <a:avLst/>
              <a:gdLst>
                <a:gd name="T0" fmla="*/ 3143 w 4411"/>
                <a:gd name="T1" fmla="*/ 964 h 1864"/>
                <a:gd name="T2" fmla="*/ 4411 w 4411"/>
                <a:gd name="T3" fmla="*/ 964 h 1864"/>
                <a:gd name="T4" fmla="*/ 4411 w 4411"/>
                <a:gd name="T5" fmla="*/ 1864 h 1864"/>
                <a:gd name="T6" fmla="*/ 3143 w 4411"/>
                <a:gd name="T7" fmla="*/ 1864 h 1864"/>
                <a:gd name="T8" fmla="*/ 3143 w 4411"/>
                <a:gd name="T9" fmla="*/ 964 h 1864"/>
                <a:gd name="T10" fmla="*/ 2206 w 4411"/>
                <a:gd name="T11" fmla="*/ 964 h 1864"/>
                <a:gd name="T12" fmla="*/ 3143 w 4411"/>
                <a:gd name="T13" fmla="*/ 964 h 1864"/>
                <a:gd name="T14" fmla="*/ 3143 w 4411"/>
                <a:gd name="T15" fmla="*/ 1864 h 1864"/>
                <a:gd name="T16" fmla="*/ 2206 w 4411"/>
                <a:gd name="T17" fmla="*/ 1864 h 1864"/>
                <a:gd name="T18" fmla="*/ 2206 w 4411"/>
                <a:gd name="T19" fmla="*/ 964 h 1864"/>
                <a:gd name="T20" fmla="*/ 1480 w 4411"/>
                <a:gd name="T21" fmla="*/ 964 h 1864"/>
                <a:gd name="T22" fmla="*/ 2206 w 4411"/>
                <a:gd name="T23" fmla="*/ 964 h 1864"/>
                <a:gd name="T24" fmla="*/ 2206 w 4411"/>
                <a:gd name="T25" fmla="*/ 1864 h 1864"/>
                <a:gd name="T26" fmla="*/ 1480 w 4411"/>
                <a:gd name="T27" fmla="*/ 1864 h 1864"/>
                <a:gd name="T28" fmla="*/ 1480 w 4411"/>
                <a:gd name="T29" fmla="*/ 964 h 1864"/>
                <a:gd name="T30" fmla="*/ 616 w 4411"/>
                <a:gd name="T31" fmla="*/ 964 h 1864"/>
                <a:gd name="T32" fmla="*/ 1480 w 4411"/>
                <a:gd name="T33" fmla="*/ 964 h 1864"/>
                <a:gd name="T34" fmla="*/ 1480 w 4411"/>
                <a:gd name="T35" fmla="*/ 1864 h 1864"/>
                <a:gd name="T36" fmla="*/ 616 w 4411"/>
                <a:gd name="T37" fmla="*/ 1864 h 1864"/>
                <a:gd name="T38" fmla="*/ 616 w 4411"/>
                <a:gd name="T39" fmla="*/ 964 h 1864"/>
                <a:gd name="T40" fmla="*/ 0 w 4411"/>
                <a:gd name="T41" fmla="*/ 964 h 1864"/>
                <a:gd name="T42" fmla="*/ 616 w 4411"/>
                <a:gd name="T43" fmla="*/ 964 h 1864"/>
                <a:gd name="T44" fmla="*/ 616 w 4411"/>
                <a:gd name="T45" fmla="*/ 1864 h 1864"/>
                <a:gd name="T46" fmla="*/ 0 w 4411"/>
                <a:gd name="T47" fmla="*/ 1864 h 1864"/>
                <a:gd name="T48" fmla="*/ 0 w 4411"/>
                <a:gd name="T49" fmla="*/ 964 h 1864"/>
                <a:gd name="T50" fmla="*/ 3143 w 4411"/>
                <a:gd name="T51" fmla="*/ 0 h 1864"/>
                <a:gd name="T52" fmla="*/ 4411 w 4411"/>
                <a:gd name="T53" fmla="*/ 0 h 1864"/>
                <a:gd name="T54" fmla="*/ 4411 w 4411"/>
                <a:gd name="T55" fmla="*/ 529 h 1864"/>
                <a:gd name="T56" fmla="*/ 3143 w 4411"/>
                <a:gd name="T57" fmla="*/ 529 h 1864"/>
                <a:gd name="T58" fmla="*/ 3143 w 4411"/>
                <a:gd name="T59" fmla="*/ 0 h 1864"/>
                <a:gd name="T60" fmla="*/ 2206 w 4411"/>
                <a:gd name="T61" fmla="*/ 0 h 1864"/>
                <a:gd name="T62" fmla="*/ 3143 w 4411"/>
                <a:gd name="T63" fmla="*/ 0 h 1864"/>
                <a:gd name="T64" fmla="*/ 3143 w 4411"/>
                <a:gd name="T65" fmla="*/ 529 h 1864"/>
                <a:gd name="T66" fmla="*/ 2206 w 4411"/>
                <a:gd name="T67" fmla="*/ 529 h 1864"/>
                <a:gd name="T68" fmla="*/ 2206 w 4411"/>
                <a:gd name="T69" fmla="*/ 0 h 1864"/>
                <a:gd name="T70" fmla="*/ 1480 w 4411"/>
                <a:gd name="T71" fmla="*/ 0 h 1864"/>
                <a:gd name="T72" fmla="*/ 2206 w 4411"/>
                <a:gd name="T73" fmla="*/ 0 h 1864"/>
                <a:gd name="T74" fmla="*/ 2206 w 4411"/>
                <a:gd name="T75" fmla="*/ 529 h 1864"/>
                <a:gd name="T76" fmla="*/ 1480 w 4411"/>
                <a:gd name="T77" fmla="*/ 529 h 1864"/>
                <a:gd name="T78" fmla="*/ 1480 w 4411"/>
                <a:gd name="T79" fmla="*/ 0 h 1864"/>
                <a:gd name="T80" fmla="*/ 616 w 4411"/>
                <a:gd name="T81" fmla="*/ 0 h 1864"/>
                <a:gd name="T82" fmla="*/ 1480 w 4411"/>
                <a:gd name="T83" fmla="*/ 0 h 1864"/>
                <a:gd name="T84" fmla="*/ 1480 w 4411"/>
                <a:gd name="T85" fmla="*/ 529 h 1864"/>
                <a:gd name="T86" fmla="*/ 616 w 4411"/>
                <a:gd name="T87" fmla="*/ 529 h 1864"/>
                <a:gd name="T88" fmla="*/ 616 w 4411"/>
                <a:gd name="T89" fmla="*/ 0 h 1864"/>
                <a:gd name="T90" fmla="*/ 0 w 4411"/>
                <a:gd name="T91" fmla="*/ 0 h 1864"/>
                <a:gd name="T92" fmla="*/ 616 w 4411"/>
                <a:gd name="T93" fmla="*/ 0 h 1864"/>
                <a:gd name="T94" fmla="*/ 616 w 4411"/>
                <a:gd name="T95" fmla="*/ 529 h 1864"/>
                <a:gd name="T96" fmla="*/ 0 w 4411"/>
                <a:gd name="T97" fmla="*/ 529 h 1864"/>
                <a:gd name="T98" fmla="*/ 0 w 4411"/>
                <a:gd name="T99" fmla="*/ 0 h 1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11" h="1864">
                  <a:moveTo>
                    <a:pt x="3143" y="964"/>
                  </a:moveTo>
                  <a:lnTo>
                    <a:pt x="4411" y="964"/>
                  </a:lnTo>
                  <a:lnTo>
                    <a:pt x="4411" y="1864"/>
                  </a:lnTo>
                  <a:lnTo>
                    <a:pt x="3143" y="1864"/>
                  </a:lnTo>
                  <a:lnTo>
                    <a:pt x="3143" y="964"/>
                  </a:lnTo>
                  <a:close/>
                  <a:moveTo>
                    <a:pt x="2206" y="964"/>
                  </a:moveTo>
                  <a:lnTo>
                    <a:pt x="3143" y="964"/>
                  </a:lnTo>
                  <a:lnTo>
                    <a:pt x="3143" y="1864"/>
                  </a:lnTo>
                  <a:lnTo>
                    <a:pt x="2206" y="1864"/>
                  </a:lnTo>
                  <a:lnTo>
                    <a:pt x="2206" y="964"/>
                  </a:lnTo>
                  <a:close/>
                  <a:moveTo>
                    <a:pt x="1480" y="964"/>
                  </a:moveTo>
                  <a:lnTo>
                    <a:pt x="2206" y="964"/>
                  </a:lnTo>
                  <a:lnTo>
                    <a:pt x="2206" y="1864"/>
                  </a:lnTo>
                  <a:lnTo>
                    <a:pt x="1480" y="1864"/>
                  </a:lnTo>
                  <a:lnTo>
                    <a:pt x="1480" y="964"/>
                  </a:lnTo>
                  <a:close/>
                  <a:moveTo>
                    <a:pt x="616" y="964"/>
                  </a:moveTo>
                  <a:lnTo>
                    <a:pt x="1480" y="964"/>
                  </a:lnTo>
                  <a:lnTo>
                    <a:pt x="1480" y="1864"/>
                  </a:lnTo>
                  <a:lnTo>
                    <a:pt x="616" y="1864"/>
                  </a:lnTo>
                  <a:lnTo>
                    <a:pt x="616" y="964"/>
                  </a:lnTo>
                  <a:close/>
                  <a:moveTo>
                    <a:pt x="0" y="964"/>
                  </a:moveTo>
                  <a:lnTo>
                    <a:pt x="616" y="964"/>
                  </a:lnTo>
                  <a:lnTo>
                    <a:pt x="616" y="1864"/>
                  </a:lnTo>
                  <a:lnTo>
                    <a:pt x="0" y="1864"/>
                  </a:lnTo>
                  <a:lnTo>
                    <a:pt x="0" y="964"/>
                  </a:lnTo>
                  <a:close/>
                  <a:moveTo>
                    <a:pt x="3143" y="0"/>
                  </a:moveTo>
                  <a:lnTo>
                    <a:pt x="4411" y="0"/>
                  </a:lnTo>
                  <a:lnTo>
                    <a:pt x="4411" y="529"/>
                  </a:lnTo>
                  <a:lnTo>
                    <a:pt x="3143" y="529"/>
                  </a:lnTo>
                  <a:lnTo>
                    <a:pt x="3143" y="0"/>
                  </a:lnTo>
                  <a:close/>
                  <a:moveTo>
                    <a:pt x="2206" y="0"/>
                  </a:moveTo>
                  <a:lnTo>
                    <a:pt x="3143" y="0"/>
                  </a:lnTo>
                  <a:lnTo>
                    <a:pt x="3143" y="529"/>
                  </a:lnTo>
                  <a:lnTo>
                    <a:pt x="2206" y="529"/>
                  </a:lnTo>
                  <a:lnTo>
                    <a:pt x="2206" y="0"/>
                  </a:lnTo>
                  <a:close/>
                  <a:moveTo>
                    <a:pt x="1480" y="0"/>
                  </a:moveTo>
                  <a:lnTo>
                    <a:pt x="2206" y="0"/>
                  </a:lnTo>
                  <a:lnTo>
                    <a:pt x="2206" y="529"/>
                  </a:lnTo>
                  <a:lnTo>
                    <a:pt x="1480" y="529"/>
                  </a:lnTo>
                  <a:lnTo>
                    <a:pt x="1480" y="0"/>
                  </a:lnTo>
                  <a:close/>
                  <a:moveTo>
                    <a:pt x="616" y="0"/>
                  </a:moveTo>
                  <a:lnTo>
                    <a:pt x="1480" y="0"/>
                  </a:lnTo>
                  <a:lnTo>
                    <a:pt x="1480" y="529"/>
                  </a:lnTo>
                  <a:lnTo>
                    <a:pt x="616" y="529"/>
                  </a:lnTo>
                  <a:lnTo>
                    <a:pt x="616" y="0"/>
                  </a:lnTo>
                  <a:close/>
                  <a:moveTo>
                    <a:pt x="0" y="0"/>
                  </a:moveTo>
                  <a:lnTo>
                    <a:pt x="616" y="0"/>
                  </a:lnTo>
                  <a:lnTo>
                    <a:pt x="616" y="529"/>
                  </a:lnTo>
                  <a:lnTo>
                    <a:pt x="0" y="529"/>
                  </a:lnTo>
                  <a:lnTo>
                    <a:pt x="0" y="0"/>
                  </a:lnTo>
                  <a:close/>
                </a:path>
              </a:pathLst>
            </a:custGeom>
            <a:solidFill>
              <a:srgbClr val="F1F9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8" name="Freeform 7"/>
            <p:cNvSpPr>
              <a:spLocks noEditPoints="1"/>
            </p:cNvSpPr>
            <p:nvPr/>
          </p:nvSpPr>
          <p:spPr bwMode="auto">
            <a:xfrm>
              <a:off x="725" y="1594"/>
              <a:ext cx="4411" cy="1958"/>
            </a:xfrm>
            <a:custGeom>
              <a:avLst/>
              <a:gdLst>
                <a:gd name="T0" fmla="*/ 3143 w 4411"/>
                <a:gd name="T1" fmla="*/ 1335 h 1958"/>
                <a:gd name="T2" fmla="*/ 4411 w 4411"/>
                <a:gd name="T3" fmla="*/ 1335 h 1958"/>
                <a:gd name="T4" fmla="*/ 4411 w 4411"/>
                <a:gd name="T5" fmla="*/ 1958 h 1958"/>
                <a:gd name="T6" fmla="*/ 3143 w 4411"/>
                <a:gd name="T7" fmla="*/ 1958 h 1958"/>
                <a:gd name="T8" fmla="*/ 3143 w 4411"/>
                <a:gd name="T9" fmla="*/ 1335 h 1958"/>
                <a:gd name="T10" fmla="*/ 2206 w 4411"/>
                <a:gd name="T11" fmla="*/ 1335 h 1958"/>
                <a:gd name="T12" fmla="*/ 3143 w 4411"/>
                <a:gd name="T13" fmla="*/ 1335 h 1958"/>
                <a:gd name="T14" fmla="*/ 3143 w 4411"/>
                <a:gd name="T15" fmla="*/ 1958 h 1958"/>
                <a:gd name="T16" fmla="*/ 2206 w 4411"/>
                <a:gd name="T17" fmla="*/ 1958 h 1958"/>
                <a:gd name="T18" fmla="*/ 2206 w 4411"/>
                <a:gd name="T19" fmla="*/ 1335 h 1958"/>
                <a:gd name="T20" fmla="*/ 1480 w 4411"/>
                <a:gd name="T21" fmla="*/ 1335 h 1958"/>
                <a:gd name="T22" fmla="*/ 2206 w 4411"/>
                <a:gd name="T23" fmla="*/ 1335 h 1958"/>
                <a:gd name="T24" fmla="*/ 2206 w 4411"/>
                <a:gd name="T25" fmla="*/ 1958 h 1958"/>
                <a:gd name="T26" fmla="*/ 1480 w 4411"/>
                <a:gd name="T27" fmla="*/ 1958 h 1958"/>
                <a:gd name="T28" fmla="*/ 1480 w 4411"/>
                <a:gd name="T29" fmla="*/ 1335 h 1958"/>
                <a:gd name="T30" fmla="*/ 616 w 4411"/>
                <a:gd name="T31" fmla="*/ 1335 h 1958"/>
                <a:gd name="T32" fmla="*/ 1480 w 4411"/>
                <a:gd name="T33" fmla="*/ 1335 h 1958"/>
                <a:gd name="T34" fmla="*/ 1480 w 4411"/>
                <a:gd name="T35" fmla="*/ 1958 h 1958"/>
                <a:gd name="T36" fmla="*/ 616 w 4411"/>
                <a:gd name="T37" fmla="*/ 1958 h 1958"/>
                <a:gd name="T38" fmla="*/ 616 w 4411"/>
                <a:gd name="T39" fmla="*/ 1335 h 1958"/>
                <a:gd name="T40" fmla="*/ 0 w 4411"/>
                <a:gd name="T41" fmla="*/ 1335 h 1958"/>
                <a:gd name="T42" fmla="*/ 616 w 4411"/>
                <a:gd name="T43" fmla="*/ 1335 h 1958"/>
                <a:gd name="T44" fmla="*/ 616 w 4411"/>
                <a:gd name="T45" fmla="*/ 1958 h 1958"/>
                <a:gd name="T46" fmla="*/ 0 w 4411"/>
                <a:gd name="T47" fmla="*/ 1958 h 1958"/>
                <a:gd name="T48" fmla="*/ 0 w 4411"/>
                <a:gd name="T49" fmla="*/ 1335 h 1958"/>
                <a:gd name="T50" fmla="*/ 3143 w 4411"/>
                <a:gd name="T51" fmla="*/ 0 h 1958"/>
                <a:gd name="T52" fmla="*/ 4411 w 4411"/>
                <a:gd name="T53" fmla="*/ 0 h 1958"/>
                <a:gd name="T54" fmla="*/ 4411 w 4411"/>
                <a:gd name="T55" fmla="*/ 435 h 1958"/>
                <a:gd name="T56" fmla="*/ 3143 w 4411"/>
                <a:gd name="T57" fmla="*/ 435 h 1958"/>
                <a:gd name="T58" fmla="*/ 3143 w 4411"/>
                <a:gd name="T59" fmla="*/ 0 h 1958"/>
                <a:gd name="T60" fmla="*/ 2206 w 4411"/>
                <a:gd name="T61" fmla="*/ 0 h 1958"/>
                <a:gd name="T62" fmla="*/ 3143 w 4411"/>
                <a:gd name="T63" fmla="*/ 0 h 1958"/>
                <a:gd name="T64" fmla="*/ 3143 w 4411"/>
                <a:gd name="T65" fmla="*/ 435 h 1958"/>
                <a:gd name="T66" fmla="*/ 2206 w 4411"/>
                <a:gd name="T67" fmla="*/ 435 h 1958"/>
                <a:gd name="T68" fmla="*/ 2206 w 4411"/>
                <a:gd name="T69" fmla="*/ 0 h 1958"/>
                <a:gd name="T70" fmla="*/ 1480 w 4411"/>
                <a:gd name="T71" fmla="*/ 0 h 1958"/>
                <a:gd name="T72" fmla="*/ 2206 w 4411"/>
                <a:gd name="T73" fmla="*/ 0 h 1958"/>
                <a:gd name="T74" fmla="*/ 2206 w 4411"/>
                <a:gd name="T75" fmla="*/ 435 h 1958"/>
                <a:gd name="T76" fmla="*/ 1480 w 4411"/>
                <a:gd name="T77" fmla="*/ 435 h 1958"/>
                <a:gd name="T78" fmla="*/ 1480 w 4411"/>
                <a:gd name="T79" fmla="*/ 0 h 1958"/>
                <a:gd name="T80" fmla="*/ 616 w 4411"/>
                <a:gd name="T81" fmla="*/ 0 h 1958"/>
                <a:gd name="T82" fmla="*/ 1480 w 4411"/>
                <a:gd name="T83" fmla="*/ 0 h 1958"/>
                <a:gd name="T84" fmla="*/ 1480 w 4411"/>
                <a:gd name="T85" fmla="*/ 435 h 1958"/>
                <a:gd name="T86" fmla="*/ 616 w 4411"/>
                <a:gd name="T87" fmla="*/ 435 h 1958"/>
                <a:gd name="T88" fmla="*/ 616 w 4411"/>
                <a:gd name="T89" fmla="*/ 0 h 1958"/>
                <a:gd name="T90" fmla="*/ 0 w 4411"/>
                <a:gd name="T91" fmla="*/ 0 h 1958"/>
                <a:gd name="T92" fmla="*/ 616 w 4411"/>
                <a:gd name="T93" fmla="*/ 0 h 1958"/>
                <a:gd name="T94" fmla="*/ 616 w 4411"/>
                <a:gd name="T95" fmla="*/ 435 h 1958"/>
                <a:gd name="T96" fmla="*/ 0 w 4411"/>
                <a:gd name="T97" fmla="*/ 435 h 1958"/>
                <a:gd name="T98" fmla="*/ 0 w 4411"/>
                <a:gd name="T99" fmla="*/ 0 h 1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11" h="1958">
                  <a:moveTo>
                    <a:pt x="3143" y="1335"/>
                  </a:moveTo>
                  <a:lnTo>
                    <a:pt x="4411" y="1335"/>
                  </a:lnTo>
                  <a:lnTo>
                    <a:pt x="4411" y="1958"/>
                  </a:lnTo>
                  <a:lnTo>
                    <a:pt x="3143" y="1958"/>
                  </a:lnTo>
                  <a:lnTo>
                    <a:pt x="3143" y="1335"/>
                  </a:lnTo>
                  <a:close/>
                  <a:moveTo>
                    <a:pt x="2206" y="1335"/>
                  </a:moveTo>
                  <a:lnTo>
                    <a:pt x="3143" y="1335"/>
                  </a:lnTo>
                  <a:lnTo>
                    <a:pt x="3143" y="1958"/>
                  </a:lnTo>
                  <a:lnTo>
                    <a:pt x="2206" y="1958"/>
                  </a:lnTo>
                  <a:lnTo>
                    <a:pt x="2206" y="1335"/>
                  </a:lnTo>
                  <a:close/>
                  <a:moveTo>
                    <a:pt x="1480" y="1335"/>
                  </a:moveTo>
                  <a:lnTo>
                    <a:pt x="2206" y="1335"/>
                  </a:lnTo>
                  <a:lnTo>
                    <a:pt x="2206" y="1958"/>
                  </a:lnTo>
                  <a:lnTo>
                    <a:pt x="1480" y="1958"/>
                  </a:lnTo>
                  <a:lnTo>
                    <a:pt x="1480" y="1335"/>
                  </a:lnTo>
                  <a:close/>
                  <a:moveTo>
                    <a:pt x="616" y="1335"/>
                  </a:moveTo>
                  <a:lnTo>
                    <a:pt x="1480" y="1335"/>
                  </a:lnTo>
                  <a:lnTo>
                    <a:pt x="1480" y="1958"/>
                  </a:lnTo>
                  <a:lnTo>
                    <a:pt x="616" y="1958"/>
                  </a:lnTo>
                  <a:lnTo>
                    <a:pt x="616" y="1335"/>
                  </a:lnTo>
                  <a:close/>
                  <a:moveTo>
                    <a:pt x="0" y="1335"/>
                  </a:moveTo>
                  <a:lnTo>
                    <a:pt x="616" y="1335"/>
                  </a:lnTo>
                  <a:lnTo>
                    <a:pt x="616" y="1958"/>
                  </a:lnTo>
                  <a:lnTo>
                    <a:pt x="0" y="1958"/>
                  </a:lnTo>
                  <a:lnTo>
                    <a:pt x="0" y="1335"/>
                  </a:lnTo>
                  <a:close/>
                  <a:moveTo>
                    <a:pt x="3143" y="0"/>
                  </a:moveTo>
                  <a:lnTo>
                    <a:pt x="4411" y="0"/>
                  </a:lnTo>
                  <a:lnTo>
                    <a:pt x="4411" y="435"/>
                  </a:lnTo>
                  <a:lnTo>
                    <a:pt x="3143" y="435"/>
                  </a:lnTo>
                  <a:lnTo>
                    <a:pt x="3143" y="0"/>
                  </a:lnTo>
                  <a:close/>
                  <a:moveTo>
                    <a:pt x="2206" y="0"/>
                  </a:moveTo>
                  <a:lnTo>
                    <a:pt x="3143" y="0"/>
                  </a:lnTo>
                  <a:lnTo>
                    <a:pt x="3143" y="435"/>
                  </a:lnTo>
                  <a:lnTo>
                    <a:pt x="2206" y="435"/>
                  </a:lnTo>
                  <a:lnTo>
                    <a:pt x="2206" y="0"/>
                  </a:lnTo>
                  <a:close/>
                  <a:moveTo>
                    <a:pt x="1480" y="0"/>
                  </a:moveTo>
                  <a:lnTo>
                    <a:pt x="2206" y="0"/>
                  </a:lnTo>
                  <a:lnTo>
                    <a:pt x="2206" y="435"/>
                  </a:lnTo>
                  <a:lnTo>
                    <a:pt x="1480" y="435"/>
                  </a:lnTo>
                  <a:lnTo>
                    <a:pt x="1480" y="0"/>
                  </a:lnTo>
                  <a:close/>
                  <a:moveTo>
                    <a:pt x="616" y="0"/>
                  </a:moveTo>
                  <a:lnTo>
                    <a:pt x="1480" y="0"/>
                  </a:lnTo>
                  <a:lnTo>
                    <a:pt x="1480" y="435"/>
                  </a:lnTo>
                  <a:lnTo>
                    <a:pt x="616" y="435"/>
                  </a:lnTo>
                  <a:lnTo>
                    <a:pt x="616" y="0"/>
                  </a:lnTo>
                  <a:close/>
                  <a:moveTo>
                    <a:pt x="0" y="0"/>
                  </a:moveTo>
                  <a:lnTo>
                    <a:pt x="616" y="0"/>
                  </a:lnTo>
                  <a:lnTo>
                    <a:pt x="616" y="435"/>
                  </a:lnTo>
                  <a:lnTo>
                    <a:pt x="0" y="435"/>
                  </a:lnTo>
                  <a:lnTo>
                    <a:pt x="0" y="0"/>
                  </a:lnTo>
                  <a:close/>
                </a:path>
              </a:pathLst>
            </a:custGeom>
            <a:solidFill>
              <a:srgbClr val="DBF0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200" dirty="0">
                <a:latin typeface="Calibri Light" pitchFamily="34" charset="0"/>
              </a:endParaRPr>
            </a:p>
          </p:txBody>
        </p:sp>
        <p:sp>
          <p:nvSpPr>
            <p:cNvPr id="9" name="Line 8"/>
            <p:cNvSpPr>
              <a:spLocks noChangeShapeType="1"/>
            </p:cNvSpPr>
            <p:nvPr/>
          </p:nvSpPr>
          <p:spPr bwMode="auto">
            <a:xfrm flipV="1">
              <a:off x="1341" y="909"/>
              <a:ext cx="0" cy="154"/>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10" name="Line 9"/>
            <p:cNvSpPr>
              <a:spLocks noChangeShapeType="1"/>
            </p:cNvSpPr>
            <p:nvPr/>
          </p:nvSpPr>
          <p:spPr bwMode="auto">
            <a:xfrm flipV="1">
              <a:off x="2205" y="909"/>
              <a:ext cx="0" cy="154"/>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11" name="Line 10"/>
            <p:cNvSpPr>
              <a:spLocks noChangeShapeType="1"/>
            </p:cNvSpPr>
            <p:nvPr/>
          </p:nvSpPr>
          <p:spPr bwMode="auto">
            <a:xfrm flipV="1">
              <a:off x="2931" y="909"/>
              <a:ext cx="0" cy="154"/>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12" name="Line 11"/>
            <p:cNvSpPr>
              <a:spLocks noChangeShapeType="1"/>
            </p:cNvSpPr>
            <p:nvPr/>
          </p:nvSpPr>
          <p:spPr bwMode="auto">
            <a:xfrm flipV="1">
              <a:off x="3868" y="909"/>
              <a:ext cx="0" cy="154"/>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13" name="Freeform 12"/>
            <p:cNvSpPr>
              <a:spLocks/>
            </p:cNvSpPr>
            <p:nvPr/>
          </p:nvSpPr>
          <p:spPr bwMode="auto">
            <a:xfrm>
              <a:off x="725" y="1065"/>
              <a:ext cx="1480" cy="0"/>
            </a:xfrm>
            <a:custGeom>
              <a:avLst/>
              <a:gdLst>
                <a:gd name="T0" fmla="*/ 0 w 1480"/>
                <a:gd name="T1" fmla="*/ 616 w 1480"/>
                <a:gd name="T2" fmla="*/ 1480 w 1480"/>
              </a:gdLst>
              <a:ahLst/>
              <a:cxnLst>
                <a:cxn ang="0">
                  <a:pos x="T0" y="0"/>
                </a:cxn>
                <a:cxn ang="0">
                  <a:pos x="T1" y="0"/>
                </a:cxn>
                <a:cxn ang="0">
                  <a:pos x="T2" y="0"/>
                </a:cxn>
              </a:cxnLst>
              <a:rect l="0" t="0" r="r" b="b"/>
              <a:pathLst>
                <a:path w="1480">
                  <a:moveTo>
                    <a:pt x="0" y="0"/>
                  </a:moveTo>
                  <a:lnTo>
                    <a:pt x="616" y="0"/>
                  </a:lnTo>
                  <a:lnTo>
                    <a:pt x="1480" y="0"/>
                  </a:lnTo>
                </a:path>
              </a:pathLst>
            </a:custGeom>
            <a:noFill/>
            <a:ln w="7">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14" name="Line 13"/>
            <p:cNvSpPr>
              <a:spLocks noChangeShapeType="1"/>
            </p:cNvSpPr>
            <p:nvPr/>
          </p:nvSpPr>
          <p:spPr bwMode="auto">
            <a:xfrm flipV="1">
              <a:off x="1341" y="1070"/>
              <a:ext cx="0" cy="521"/>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15" name="Line 14"/>
            <p:cNvSpPr>
              <a:spLocks noChangeShapeType="1"/>
            </p:cNvSpPr>
            <p:nvPr/>
          </p:nvSpPr>
          <p:spPr bwMode="auto">
            <a:xfrm>
              <a:off x="2205" y="1065"/>
              <a:ext cx="726"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16" name="Line 15"/>
            <p:cNvSpPr>
              <a:spLocks noChangeShapeType="1"/>
            </p:cNvSpPr>
            <p:nvPr/>
          </p:nvSpPr>
          <p:spPr bwMode="auto">
            <a:xfrm flipV="1">
              <a:off x="2205" y="1070"/>
              <a:ext cx="0" cy="521"/>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17" name="Line 16"/>
            <p:cNvSpPr>
              <a:spLocks noChangeShapeType="1"/>
            </p:cNvSpPr>
            <p:nvPr/>
          </p:nvSpPr>
          <p:spPr bwMode="auto">
            <a:xfrm>
              <a:off x="2931" y="1065"/>
              <a:ext cx="937"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18" name="Line 17"/>
            <p:cNvSpPr>
              <a:spLocks noChangeShapeType="1"/>
            </p:cNvSpPr>
            <p:nvPr/>
          </p:nvSpPr>
          <p:spPr bwMode="auto">
            <a:xfrm flipV="1">
              <a:off x="2931" y="1070"/>
              <a:ext cx="0" cy="521"/>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19" name="Line 18"/>
            <p:cNvSpPr>
              <a:spLocks noChangeShapeType="1"/>
            </p:cNvSpPr>
            <p:nvPr/>
          </p:nvSpPr>
          <p:spPr bwMode="auto">
            <a:xfrm>
              <a:off x="3868" y="1065"/>
              <a:ext cx="1268"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20" name="Line 19"/>
            <p:cNvSpPr>
              <a:spLocks noChangeShapeType="1"/>
            </p:cNvSpPr>
            <p:nvPr/>
          </p:nvSpPr>
          <p:spPr bwMode="auto">
            <a:xfrm flipV="1">
              <a:off x="3868" y="1070"/>
              <a:ext cx="0" cy="521"/>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21" name="Line 20"/>
            <p:cNvSpPr>
              <a:spLocks noChangeShapeType="1"/>
            </p:cNvSpPr>
            <p:nvPr/>
          </p:nvSpPr>
          <p:spPr bwMode="auto">
            <a:xfrm flipV="1">
              <a:off x="1341" y="2033"/>
              <a:ext cx="0" cy="894"/>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22" name="Line 21"/>
            <p:cNvSpPr>
              <a:spLocks noChangeShapeType="1"/>
            </p:cNvSpPr>
            <p:nvPr/>
          </p:nvSpPr>
          <p:spPr bwMode="auto">
            <a:xfrm flipV="1">
              <a:off x="2205" y="2033"/>
              <a:ext cx="0" cy="894"/>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23" name="Line 22"/>
            <p:cNvSpPr>
              <a:spLocks noChangeShapeType="1"/>
            </p:cNvSpPr>
            <p:nvPr/>
          </p:nvSpPr>
          <p:spPr bwMode="auto">
            <a:xfrm flipV="1">
              <a:off x="2931" y="2033"/>
              <a:ext cx="0" cy="894"/>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24" name="Line 23"/>
            <p:cNvSpPr>
              <a:spLocks noChangeShapeType="1"/>
            </p:cNvSpPr>
            <p:nvPr/>
          </p:nvSpPr>
          <p:spPr bwMode="auto">
            <a:xfrm flipV="1">
              <a:off x="3868" y="2033"/>
              <a:ext cx="0" cy="894"/>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25" name="Line 24"/>
            <p:cNvSpPr>
              <a:spLocks noChangeShapeType="1"/>
            </p:cNvSpPr>
            <p:nvPr/>
          </p:nvSpPr>
          <p:spPr bwMode="auto">
            <a:xfrm>
              <a:off x="725" y="1594"/>
              <a:ext cx="616"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26" name="Line 25"/>
            <p:cNvSpPr>
              <a:spLocks noChangeShapeType="1"/>
            </p:cNvSpPr>
            <p:nvPr/>
          </p:nvSpPr>
          <p:spPr bwMode="auto">
            <a:xfrm>
              <a:off x="725" y="2029"/>
              <a:ext cx="616"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27" name="Line 26"/>
            <p:cNvSpPr>
              <a:spLocks noChangeShapeType="1"/>
            </p:cNvSpPr>
            <p:nvPr/>
          </p:nvSpPr>
          <p:spPr bwMode="auto">
            <a:xfrm>
              <a:off x="1341" y="1594"/>
              <a:ext cx="864"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28" name="Line 27"/>
            <p:cNvSpPr>
              <a:spLocks noChangeShapeType="1"/>
            </p:cNvSpPr>
            <p:nvPr/>
          </p:nvSpPr>
          <p:spPr bwMode="auto">
            <a:xfrm flipV="1">
              <a:off x="1341" y="1598"/>
              <a:ext cx="0" cy="42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29" name="Line 28"/>
            <p:cNvSpPr>
              <a:spLocks noChangeShapeType="1"/>
            </p:cNvSpPr>
            <p:nvPr/>
          </p:nvSpPr>
          <p:spPr bwMode="auto">
            <a:xfrm>
              <a:off x="1341" y="2029"/>
              <a:ext cx="864"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30" name="Line 29"/>
            <p:cNvSpPr>
              <a:spLocks noChangeShapeType="1"/>
            </p:cNvSpPr>
            <p:nvPr/>
          </p:nvSpPr>
          <p:spPr bwMode="auto">
            <a:xfrm>
              <a:off x="2205" y="1594"/>
              <a:ext cx="726"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31" name="Line 30"/>
            <p:cNvSpPr>
              <a:spLocks noChangeShapeType="1"/>
            </p:cNvSpPr>
            <p:nvPr/>
          </p:nvSpPr>
          <p:spPr bwMode="auto">
            <a:xfrm flipV="1">
              <a:off x="2205" y="1598"/>
              <a:ext cx="0" cy="42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32" name="Line 31"/>
            <p:cNvSpPr>
              <a:spLocks noChangeShapeType="1"/>
            </p:cNvSpPr>
            <p:nvPr/>
          </p:nvSpPr>
          <p:spPr bwMode="auto">
            <a:xfrm>
              <a:off x="2205" y="2029"/>
              <a:ext cx="726"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33" name="Line 32"/>
            <p:cNvSpPr>
              <a:spLocks noChangeShapeType="1"/>
            </p:cNvSpPr>
            <p:nvPr/>
          </p:nvSpPr>
          <p:spPr bwMode="auto">
            <a:xfrm>
              <a:off x="2931" y="1594"/>
              <a:ext cx="937"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34" name="Line 33"/>
            <p:cNvSpPr>
              <a:spLocks noChangeShapeType="1"/>
            </p:cNvSpPr>
            <p:nvPr/>
          </p:nvSpPr>
          <p:spPr bwMode="auto">
            <a:xfrm flipV="1">
              <a:off x="2931" y="1598"/>
              <a:ext cx="0" cy="42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35" name="Line 34"/>
            <p:cNvSpPr>
              <a:spLocks noChangeShapeType="1"/>
            </p:cNvSpPr>
            <p:nvPr/>
          </p:nvSpPr>
          <p:spPr bwMode="auto">
            <a:xfrm>
              <a:off x="2931" y="2029"/>
              <a:ext cx="937"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36" name="Line 35"/>
            <p:cNvSpPr>
              <a:spLocks noChangeShapeType="1"/>
            </p:cNvSpPr>
            <p:nvPr/>
          </p:nvSpPr>
          <p:spPr bwMode="auto">
            <a:xfrm>
              <a:off x="3868" y="1594"/>
              <a:ext cx="1268"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37" name="Line 36"/>
            <p:cNvSpPr>
              <a:spLocks noChangeShapeType="1"/>
            </p:cNvSpPr>
            <p:nvPr/>
          </p:nvSpPr>
          <p:spPr bwMode="auto">
            <a:xfrm flipV="1">
              <a:off x="3868" y="1598"/>
              <a:ext cx="0" cy="42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38" name="Line 37"/>
            <p:cNvSpPr>
              <a:spLocks noChangeShapeType="1"/>
            </p:cNvSpPr>
            <p:nvPr/>
          </p:nvSpPr>
          <p:spPr bwMode="auto">
            <a:xfrm>
              <a:off x="3868" y="2029"/>
              <a:ext cx="1268"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39" name="Freeform 38"/>
            <p:cNvSpPr>
              <a:spLocks/>
            </p:cNvSpPr>
            <p:nvPr/>
          </p:nvSpPr>
          <p:spPr bwMode="auto">
            <a:xfrm>
              <a:off x="725" y="2929"/>
              <a:ext cx="1480" cy="0"/>
            </a:xfrm>
            <a:custGeom>
              <a:avLst/>
              <a:gdLst>
                <a:gd name="T0" fmla="*/ 0 w 1480"/>
                <a:gd name="T1" fmla="*/ 616 w 1480"/>
                <a:gd name="T2" fmla="*/ 1480 w 1480"/>
              </a:gdLst>
              <a:ahLst/>
              <a:cxnLst>
                <a:cxn ang="0">
                  <a:pos x="T0" y="0"/>
                </a:cxn>
                <a:cxn ang="0">
                  <a:pos x="T1" y="0"/>
                </a:cxn>
                <a:cxn ang="0">
                  <a:pos x="T2" y="0"/>
                </a:cxn>
              </a:cxnLst>
              <a:rect l="0" t="0" r="r" b="b"/>
              <a:pathLst>
                <a:path w="1480">
                  <a:moveTo>
                    <a:pt x="0" y="0"/>
                  </a:moveTo>
                  <a:lnTo>
                    <a:pt x="616" y="0"/>
                  </a:lnTo>
                  <a:lnTo>
                    <a:pt x="1480" y="0"/>
                  </a:lnTo>
                </a:path>
              </a:pathLst>
            </a:custGeom>
            <a:noFill/>
            <a:ln w="7">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40" name="Line 39"/>
            <p:cNvSpPr>
              <a:spLocks noChangeShapeType="1"/>
            </p:cNvSpPr>
            <p:nvPr/>
          </p:nvSpPr>
          <p:spPr bwMode="auto">
            <a:xfrm flipV="1">
              <a:off x="1341" y="2933"/>
              <a:ext cx="0" cy="61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41" name="Line 40"/>
            <p:cNvSpPr>
              <a:spLocks noChangeShapeType="1"/>
            </p:cNvSpPr>
            <p:nvPr/>
          </p:nvSpPr>
          <p:spPr bwMode="auto">
            <a:xfrm>
              <a:off x="2205" y="2929"/>
              <a:ext cx="726"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42" name="Line 41"/>
            <p:cNvSpPr>
              <a:spLocks noChangeShapeType="1"/>
            </p:cNvSpPr>
            <p:nvPr/>
          </p:nvSpPr>
          <p:spPr bwMode="auto">
            <a:xfrm flipV="1">
              <a:off x="2205" y="2933"/>
              <a:ext cx="0" cy="61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43" name="Line 42"/>
            <p:cNvSpPr>
              <a:spLocks noChangeShapeType="1"/>
            </p:cNvSpPr>
            <p:nvPr/>
          </p:nvSpPr>
          <p:spPr bwMode="auto">
            <a:xfrm>
              <a:off x="2931" y="2929"/>
              <a:ext cx="937"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44" name="Line 43"/>
            <p:cNvSpPr>
              <a:spLocks noChangeShapeType="1"/>
            </p:cNvSpPr>
            <p:nvPr/>
          </p:nvSpPr>
          <p:spPr bwMode="auto">
            <a:xfrm flipV="1">
              <a:off x="2931" y="2933"/>
              <a:ext cx="0" cy="61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45" name="Line 44"/>
            <p:cNvSpPr>
              <a:spLocks noChangeShapeType="1"/>
            </p:cNvSpPr>
            <p:nvPr/>
          </p:nvSpPr>
          <p:spPr bwMode="auto">
            <a:xfrm>
              <a:off x="3868" y="2929"/>
              <a:ext cx="1268" cy="0"/>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46" name="Line 45"/>
            <p:cNvSpPr>
              <a:spLocks noChangeShapeType="1"/>
            </p:cNvSpPr>
            <p:nvPr/>
          </p:nvSpPr>
          <p:spPr bwMode="auto">
            <a:xfrm flipV="1">
              <a:off x="3868" y="2933"/>
              <a:ext cx="0" cy="619"/>
            </a:xfrm>
            <a:prstGeom prst="line">
              <a:avLst/>
            </a:prstGeom>
            <a:noFill/>
            <a:ln w="7">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latin typeface="Calibri Light" pitchFamily="34" charset="0"/>
              </a:endParaRPr>
            </a:p>
          </p:txBody>
        </p:sp>
        <p:sp>
          <p:nvSpPr>
            <p:cNvPr id="47" name="Rectangle 46"/>
            <p:cNvSpPr>
              <a:spLocks noChangeArrowheads="1"/>
            </p:cNvSpPr>
            <p:nvPr/>
          </p:nvSpPr>
          <p:spPr bwMode="auto">
            <a:xfrm>
              <a:off x="768" y="945"/>
              <a:ext cx="4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Light" pitchFamily="34" charset="0"/>
                  <a:cs typeface="Arial" pitchFamily="34" charset="0"/>
                </a:rPr>
                <a:t>Intervention</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49" name="Rectangle 48"/>
            <p:cNvSpPr>
              <a:spLocks noChangeArrowheads="1"/>
            </p:cNvSpPr>
            <p:nvPr/>
          </p:nvSpPr>
          <p:spPr bwMode="auto">
            <a:xfrm>
              <a:off x="1440" y="945"/>
              <a:ext cx="58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Light" pitchFamily="34" charset="0"/>
                  <a:cs typeface="Arial" pitchFamily="34" charset="0"/>
                </a:rPr>
                <a:t>Reason for using</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51" name="Rectangle 50"/>
            <p:cNvSpPr>
              <a:spLocks noChangeArrowheads="1"/>
            </p:cNvSpPr>
            <p:nvPr/>
          </p:nvSpPr>
          <p:spPr bwMode="auto">
            <a:xfrm>
              <a:off x="2256" y="945"/>
              <a:ext cx="6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Light" pitchFamily="34" charset="0"/>
                  <a:cs typeface="Arial" pitchFamily="34" charset="0"/>
                </a:rPr>
                <a:t>Effect on price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53" name="Rectangle 52"/>
            <p:cNvSpPr>
              <a:spLocks noChangeArrowheads="1"/>
            </p:cNvSpPr>
            <p:nvPr/>
          </p:nvSpPr>
          <p:spPr bwMode="auto">
            <a:xfrm>
              <a:off x="3024" y="945"/>
              <a:ext cx="75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Light" pitchFamily="34" charset="0"/>
                  <a:cs typeface="Arial" pitchFamily="34" charset="0"/>
                </a:rPr>
                <a:t>Effect on quantity</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55" name="Rectangle 54"/>
            <p:cNvSpPr>
              <a:spLocks noChangeArrowheads="1"/>
            </p:cNvSpPr>
            <p:nvPr/>
          </p:nvSpPr>
          <p:spPr bwMode="auto">
            <a:xfrm>
              <a:off x="3969" y="945"/>
              <a:ext cx="92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Light" pitchFamily="34" charset="0"/>
                  <a:cs typeface="Arial" pitchFamily="34" charset="0"/>
                </a:rPr>
                <a:t>Who gains and who loses?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56" name="Rectangle 55"/>
            <p:cNvSpPr>
              <a:spLocks noChangeArrowheads="1"/>
            </p:cNvSpPr>
            <p:nvPr/>
          </p:nvSpPr>
          <p:spPr bwMode="auto">
            <a:xfrm>
              <a:off x="867" y="1101"/>
              <a:ext cx="3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Light" pitchFamily="34" charset="0"/>
                  <a:cs typeface="Arial" pitchFamily="34" charset="0"/>
                </a:rPr>
                <a:t>Price floor</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57" name="Rectangle 56"/>
            <p:cNvSpPr>
              <a:spLocks noChangeArrowheads="1"/>
            </p:cNvSpPr>
            <p:nvPr/>
          </p:nvSpPr>
          <p:spPr bwMode="auto">
            <a:xfrm>
              <a:off x="1396" y="1103"/>
              <a:ext cx="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58" name="Rectangle 57"/>
            <p:cNvSpPr>
              <a:spLocks noChangeArrowheads="1"/>
            </p:cNvSpPr>
            <p:nvPr/>
          </p:nvSpPr>
          <p:spPr bwMode="auto">
            <a:xfrm>
              <a:off x="1428" y="1103"/>
              <a:ext cx="73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o protect producers’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59" name="Rectangle 58"/>
            <p:cNvSpPr>
              <a:spLocks noChangeArrowheads="1"/>
            </p:cNvSpPr>
            <p:nvPr/>
          </p:nvSpPr>
          <p:spPr bwMode="auto">
            <a:xfrm>
              <a:off x="1396" y="1196"/>
              <a:ext cx="2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income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60" name="Rectangle 59"/>
            <p:cNvSpPr>
              <a:spLocks noChangeArrowheads="1"/>
            </p:cNvSpPr>
            <p:nvPr/>
          </p:nvSpPr>
          <p:spPr bwMode="auto">
            <a:xfrm>
              <a:off x="2257" y="1103"/>
              <a:ext cx="55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Price cannot go</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61" name="Rectangle 60"/>
            <p:cNvSpPr>
              <a:spLocks noChangeArrowheads="1"/>
            </p:cNvSpPr>
            <p:nvPr/>
          </p:nvSpPr>
          <p:spPr bwMode="auto">
            <a:xfrm>
              <a:off x="2257" y="1196"/>
              <a:ext cx="48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below the set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62" name="Rectangle 61"/>
            <p:cNvSpPr>
              <a:spLocks noChangeArrowheads="1"/>
            </p:cNvSpPr>
            <p:nvPr/>
          </p:nvSpPr>
          <p:spPr bwMode="auto">
            <a:xfrm>
              <a:off x="2257" y="1289"/>
              <a:ext cx="3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minimum.</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63" name="Rectangle 62"/>
            <p:cNvSpPr>
              <a:spLocks noChangeArrowheads="1"/>
            </p:cNvSpPr>
            <p:nvPr/>
          </p:nvSpPr>
          <p:spPr bwMode="auto">
            <a:xfrm>
              <a:off x="2983" y="1103"/>
              <a:ext cx="71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Quantity demanded</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64" name="Rectangle 63"/>
            <p:cNvSpPr>
              <a:spLocks noChangeArrowheads="1"/>
            </p:cNvSpPr>
            <p:nvPr/>
          </p:nvSpPr>
          <p:spPr bwMode="auto">
            <a:xfrm>
              <a:off x="2983" y="1196"/>
              <a:ext cx="82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decreases and quantity</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65" name="Rectangle 64"/>
            <p:cNvSpPr>
              <a:spLocks noChangeArrowheads="1"/>
            </p:cNvSpPr>
            <p:nvPr/>
          </p:nvSpPr>
          <p:spPr bwMode="auto">
            <a:xfrm>
              <a:off x="2983" y="1289"/>
              <a:ext cx="67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supplied increases,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66" name="Rectangle 65"/>
            <p:cNvSpPr>
              <a:spLocks noChangeArrowheads="1"/>
            </p:cNvSpPr>
            <p:nvPr/>
          </p:nvSpPr>
          <p:spPr bwMode="auto">
            <a:xfrm>
              <a:off x="2983" y="1382"/>
              <a:ext cx="8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creating excess supply.</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69" name="Rectangle 68"/>
            <p:cNvSpPr>
              <a:spLocks noChangeArrowheads="1"/>
            </p:cNvSpPr>
            <p:nvPr/>
          </p:nvSpPr>
          <p:spPr bwMode="auto">
            <a:xfrm>
              <a:off x="3921" y="1103"/>
              <a:ext cx="91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Producers who can sell all</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70" name="Rectangle 69"/>
            <p:cNvSpPr>
              <a:spLocks noChangeArrowheads="1"/>
            </p:cNvSpPr>
            <p:nvPr/>
          </p:nvSpPr>
          <p:spPr bwMode="auto">
            <a:xfrm>
              <a:off x="3921" y="1196"/>
              <a:ext cx="111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their goods earn more revenue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71" name="Rectangle 70"/>
            <p:cNvSpPr>
              <a:spLocks noChangeArrowheads="1"/>
            </p:cNvSpPr>
            <p:nvPr/>
          </p:nvSpPr>
          <p:spPr bwMode="auto">
            <a:xfrm>
              <a:off x="3921" y="1289"/>
              <a:ext cx="10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per item; other producers are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72" name="Rectangle 71"/>
            <p:cNvSpPr>
              <a:spLocks noChangeArrowheads="1"/>
            </p:cNvSpPr>
            <p:nvPr/>
          </p:nvSpPr>
          <p:spPr bwMode="auto">
            <a:xfrm>
              <a:off x="3921" y="1382"/>
              <a:ext cx="110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stuck with an unwanted excess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73" name="Rectangle 72"/>
            <p:cNvSpPr>
              <a:spLocks noChangeArrowheads="1"/>
            </p:cNvSpPr>
            <p:nvPr/>
          </p:nvSpPr>
          <p:spPr bwMode="auto">
            <a:xfrm>
              <a:off x="3921" y="1475"/>
              <a:ext cx="25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dirty="0">
                  <a:solidFill>
                    <a:srgbClr val="000000"/>
                  </a:solidFill>
                  <a:latin typeface="Calibri Light" pitchFamily="34" charset="0"/>
                  <a:cs typeface="Arial" pitchFamily="34" charset="0"/>
                </a:rPr>
                <a:t>s</a:t>
              </a:r>
              <a:r>
                <a:rPr kumimoji="0" lang="en-US" sz="1100" b="0" i="0" u="none" strike="noStrike" cap="none" normalizeH="0" baseline="0" dirty="0">
                  <a:ln>
                    <a:noFill/>
                  </a:ln>
                  <a:solidFill>
                    <a:srgbClr val="000000"/>
                  </a:solidFill>
                  <a:effectLst/>
                  <a:latin typeface="Calibri Light" pitchFamily="34" charset="0"/>
                  <a:cs typeface="Arial" pitchFamily="34" charset="0"/>
                </a:rPr>
                <a:t>upply.</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76" name="Rectangle 75"/>
            <p:cNvSpPr>
              <a:spLocks noChangeArrowheads="1"/>
            </p:cNvSpPr>
            <p:nvPr/>
          </p:nvSpPr>
          <p:spPr bwMode="auto">
            <a:xfrm>
              <a:off x="828" y="1629"/>
              <a:ext cx="41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Light" pitchFamily="34" charset="0"/>
                  <a:cs typeface="Arial" pitchFamily="34" charset="0"/>
                </a:rPr>
                <a:t>Price ceiling</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77" name="Rectangle 76"/>
            <p:cNvSpPr>
              <a:spLocks noChangeArrowheads="1"/>
            </p:cNvSpPr>
            <p:nvPr/>
          </p:nvSpPr>
          <p:spPr bwMode="auto">
            <a:xfrm>
              <a:off x="1394" y="1631"/>
              <a:ext cx="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78" name="Rectangle 77"/>
            <p:cNvSpPr>
              <a:spLocks noChangeArrowheads="1"/>
            </p:cNvSpPr>
            <p:nvPr/>
          </p:nvSpPr>
          <p:spPr bwMode="auto">
            <a:xfrm>
              <a:off x="1428" y="1631"/>
              <a:ext cx="61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o keep consumer</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79" name="Rectangle 78"/>
            <p:cNvSpPr>
              <a:spLocks noChangeArrowheads="1"/>
            </p:cNvSpPr>
            <p:nvPr/>
          </p:nvSpPr>
          <p:spPr bwMode="auto">
            <a:xfrm>
              <a:off x="1394" y="1724"/>
              <a:ext cx="3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costs low</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80" name="Rectangle 79"/>
            <p:cNvSpPr>
              <a:spLocks noChangeArrowheads="1"/>
            </p:cNvSpPr>
            <p:nvPr/>
          </p:nvSpPr>
          <p:spPr bwMode="auto">
            <a:xfrm>
              <a:off x="2257" y="1631"/>
              <a:ext cx="55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Price cannot go</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81" name="Rectangle 80"/>
            <p:cNvSpPr>
              <a:spLocks noChangeArrowheads="1"/>
            </p:cNvSpPr>
            <p:nvPr/>
          </p:nvSpPr>
          <p:spPr bwMode="auto">
            <a:xfrm>
              <a:off x="2257" y="1724"/>
              <a:ext cx="48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above the set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82" name="Rectangle 81"/>
            <p:cNvSpPr>
              <a:spLocks noChangeArrowheads="1"/>
            </p:cNvSpPr>
            <p:nvPr/>
          </p:nvSpPr>
          <p:spPr bwMode="auto">
            <a:xfrm>
              <a:off x="2257" y="1817"/>
              <a:ext cx="3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maximum.</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83" name="Rectangle 82"/>
            <p:cNvSpPr>
              <a:spLocks noChangeArrowheads="1"/>
            </p:cNvSpPr>
            <p:nvPr/>
          </p:nvSpPr>
          <p:spPr bwMode="auto">
            <a:xfrm>
              <a:off x="2983" y="1631"/>
              <a:ext cx="71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Quantity demanded</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84" name="Rectangle 83"/>
            <p:cNvSpPr>
              <a:spLocks noChangeArrowheads="1"/>
            </p:cNvSpPr>
            <p:nvPr/>
          </p:nvSpPr>
          <p:spPr bwMode="auto">
            <a:xfrm>
              <a:off x="2983" y="1724"/>
              <a:ext cx="80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increases and quantity</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85" name="Rectangle 84"/>
            <p:cNvSpPr>
              <a:spLocks noChangeArrowheads="1"/>
            </p:cNvSpPr>
            <p:nvPr/>
          </p:nvSpPr>
          <p:spPr bwMode="auto">
            <a:xfrm>
              <a:off x="2983" y="1817"/>
              <a:ext cx="69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supplied decreases,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86" name="Rectangle 85"/>
            <p:cNvSpPr>
              <a:spLocks noChangeArrowheads="1"/>
            </p:cNvSpPr>
            <p:nvPr/>
          </p:nvSpPr>
          <p:spPr bwMode="auto">
            <a:xfrm>
              <a:off x="2983" y="1910"/>
              <a:ext cx="70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creating a shortage.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87" name="Rectangle 86"/>
            <p:cNvSpPr>
              <a:spLocks noChangeArrowheads="1"/>
            </p:cNvSpPr>
            <p:nvPr/>
          </p:nvSpPr>
          <p:spPr bwMode="auto">
            <a:xfrm>
              <a:off x="3921" y="1631"/>
              <a:ext cx="111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Consumers who can buy all the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88" name="Rectangle 87"/>
            <p:cNvSpPr>
              <a:spLocks noChangeArrowheads="1"/>
            </p:cNvSpPr>
            <p:nvPr/>
          </p:nvSpPr>
          <p:spPr bwMode="auto">
            <a:xfrm>
              <a:off x="3921" y="1724"/>
              <a:ext cx="110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goods they want benefit; other</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89" name="Rectangle 88"/>
            <p:cNvSpPr>
              <a:spLocks noChangeArrowheads="1"/>
            </p:cNvSpPr>
            <p:nvPr/>
          </p:nvSpPr>
          <p:spPr bwMode="auto">
            <a:xfrm>
              <a:off x="3921" y="1817"/>
              <a:ext cx="120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consumers suffer from shortages.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90" name="Rectangle 89"/>
            <p:cNvSpPr>
              <a:spLocks noChangeArrowheads="1"/>
            </p:cNvSpPr>
            <p:nvPr/>
          </p:nvSpPr>
          <p:spPr bwMode="auto">
            <a:xfrm>
              <a:off x="987" y="2064"/>
              <a:ext cx="4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Light" pitchFamily="34" charset="0"/>
                  <a:cs typeface="Arial" pitchFamily="34" charset="0"/>
                </a:rPr>
                <a:t>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91" name="Rectangle 90"/>
            <p:cNvSpPr>
              <a:spLocks noChangeArrowheads="1"/>
            </p:cNvSpPr>
            <p:nvPr/>
          </p:nvSpPr>
          <p:spPr bwMode="auto">
            <a:xfrm>
              <a:off x="1021" y="2064"/>
              <a:ext cx="7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Light" pitchFamily="34" charset="0"/>
                  <a:cs typeface="Arial" pitchFamily="34" charset="0"/>
                </a:rPr>
                <a:t>ax</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92" name="Rectangle 91"/>
            <p:cNvSpPr>
              <a:spLocks noChangeArrowheads="1"/>
            </p:cNvSpPr>
            <p:nvPr/>
          </p:nvSpPr>
          <p:spPr bwMode="auto">
            <a:xfrm>
              <a:off x="1394" y="2066"/>
              <a:ext cx="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93" name="Rectangle 92"/>
            <p:cNvSpPr>
              <a:spLocks noChangeArrowheads="1"/>
            </p:cNvSpPr>
            <p:nvPr/>
          </p:nvSpPr>
          <p:spPr bwMode="auto">
            <a:xfrm>
              <a:off x="1428" y="2066"/>
              <a:ext cx="5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o discourage an</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94" name="Rectangle 93"/>
            <p:cNvSpPr>
              <a:spLocks noChangeArrowheads="1"/>
            </p:cNvSpPr>
            <p:nvPr/>
          </p:nvSpPr>
          <p:spPr bwMode="auto">
            <a:xfrm>
              <a:off x="1394" y="2159"/>
              <a:ext cx="60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activity or collect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95" name="Rectangle 94"/>
            <p:cNvSpPr>
              <a:spLocks noChangeArrowheads="1"/>
            </p:cNvSpPr>
            <p:nvPr/>
          </p:nvSpPr>
          <p:spPr bwMode="auto">
            <a:xfrm>
              <a:off x="1394" y="2252"/>
              <a:ext cx="71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money to pay for its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96" name="Rectangle 95"/>
            <p:cNvSpPr>
              <a:spLocks noChangeArrowheads="1"/>
            </p:cNvSpPr>
            <p:nvPr/>
          </p:nvSpPr>
          <p:spPr bwMode="auto">
            <a:xfrm>
              <a:off x="1394" y="2345"/>
              <a:ext cx="62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consequences; to</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97" name="Rectangle 96"/>
            <p:cNvSpPr>
              <a:spLocks noChangeArrowheads="1"/>
            </p:cNvSpPr>
            <p:nvPr/>
          </p:nvSpPr>
          <p:spPr bwMode="auto">
            <a:xfrm>
              <a:off x="1394" y="2438"/>
              <a:ext cx="75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increase government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98" name="Rectangle 97"/>
            <p:cNvSpPr>
              <a:spLocks noChangeArrowheads="1"/>
            </p:cNvSpPr>
            <p:nvPr/>
          </p:nvSpPr>
          <p:spPr bwMode="auto">
            <a:xfrm>
              <a:off x="1394" y="2531"/>
              <a:ext cx="29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revenue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99" name="Rectangle 98"/>
            <p:cNvSpPr>
              <a:spLocks noChangeArrowheads="1"/>
            </p:cNvSpPr>
            <p:nvPr/>
          </p:nvSpPr>
          <p:spPr bwMode="auto">
            <a:xfrm>
              <a:off x="2257" y="2066"/>
              <a:ext cx="52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Price increases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00" name="Rectangle 99"/>
            <p:cNvSpPr>
              <a:spLocks noChangeArrowheads="1"/>
            </p:cNvSpPr>
            <p:nvPr/>
          </p:nvSpPr>
          <p:spPr bwMode="auto">
            <a:xfrm>
              <a:off x="2777" y="2066"/>
              <a:ext cx="2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01" name="Rectangle 100"/>
            <p:cNvSpPr>
              <a:spLocks noChangeArrowheads="1"/>
            </p:cNvSpPr>
            <p:nvPr/>
          </p:nvSpPr>
          <p:spPr bwMode="auto">
            <a:xfrm>
              <a:off x="2983" y="2066"/>
              <a:ext cx="72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Equilibrium quantity</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02" name="Rectangle 101"/>
            <p:cNvSpPr>
              <a:spLocks noChangeArrowheads="1"/>
            </p:cNvSpPr>
            <p:nvPr/>
          </p:nvSpPr>
          <p:spPr bwMode="auto">
            <a:xfrm>
              <a:off x="2983" y="2159"/>
              <a:ext cx="3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decreases.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03" name="Rectangle 102"/>
            <p:cNvSpPr>
              <a:spLocks noChangeArrowheads="1"/>
            </p:cNvSpPr>
            <p:nvPr/>
          </p:nvSpPr>
          <p:spPr bwMode="auto">
            <a:xfrm>
              <a:off x="3921" y="2066"/>
              <a:ext cx="112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Government receives increased</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04" name="Rectangle 103"/>
            <p:cNvSpPr>
              <a:spLocks noChangeArrowheads="1"/>
            </p:cNvSpPr>
            <p:nvPr/>
          </p:nvSpPr>
          <p:spPr bwMode="auto">
            <a:xfrm>
              <a:off x="3921" y="2159"/>
              <a:ext cx="113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revenue; society may gain if the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05" name="Rectangle 104"/>
            <p:cNvSpPr>
              <a:spLocks noChangeArrowheads="1"/>
            </p:cNvSpPr>
            <p:nvPr/>
          </p:nvSpPr>
          <p:spPr bwMode="auto">
            <a:xfrm>
              <a:off x="3921" y="2252"/>
              <a:ext cx="106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tax decreases socially harmful</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06" name="Rectangle 105"/>
            <p:cNvSpPr>
              <a:spLocks noChangeArrowheads="1"/>
            </p:cNvSpPr>
            <p:nvPr/>
          </p:nvSpPr>
          <p:spPr bwMode="auto">
            <a:xfrm>
              <a:off x="3921" y="2345"/>
              <a:ext cx="33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dirty="0">
                  <a:solidFill>
                    <a:srgbClr val="000000"/>
                  </a:solidFill>
                  <a:latin typeface="Calibri Light" pitchFamily="34" charset="0"/>
                  <a:cs typeface="Arial" pitchFamily="34" charset="0"/>
                </a:rPr>
                <a:t>b</a:t>
              </a:r>
              <a:r>
                <a:rPr kumimoji="0" lang="en-US" sz="1100" b="0" i="0" u="none" strike="noStrike" cap="none" normalizeH="0" baseline="0" dirty="0">
                  <a:ln>
                    <a:noFill/>
                  </a:ln>
                  <a:solidFill>
                    <a:srgbClr val="000000"/>
                  </a:solidFill>
                  <a:effectLst/>
                  <a:latin typeface="Calibri Light" pitchFamily="34" charset="0"/>
                  <a:cs typeface="Arial" pitchFamily="34" charset="0"/>
                </a:rPr>
                <a:t>ehavior.</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07" name="Rectangle 106"/>
            <p:cNvSpPr>
              <a:spLocks noChangeArrowheads="1"/>
            </p:cNvSpPr>
            <p:nvPr/>
          </p:nvSpPr>
          <p:spPr bwMode="auto">
            <a:xfrm>
              <a:off x="4183" y="234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08" name="Rectangle 107"/>
            <p:cNvSpPr>
              <a:spLocks noChangeArrowheads="1"/>
            </p:cNvSpPr>
            <p:nvPr/>
          </p:nvSpPr>
          <p:spPr bwMode="auto">
            <a:xfrm>
              <a:off x="4274" y="2345"/>
              <a:ext cx="73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Buyers and sellers of</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09" name="Rectangle 108"/>
            <p:cNvSpPr>
              <a:spLocks noChangeArrowheads="1"/>
            </p:cNvSpPr>
            <p:nvPr/>
          </p:nvSpPr>
          <p:spPr bwMode="auto">
            <a:xfrm>
              <a:off x="3921" y="2438"/>
              <a:ext cx="11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the good that is taxed share the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10" name="Rectangle 109"/>
            <p:cNvSpPr>
              <a:spLocks noChangeArrowheads="1"/>
            </p:cNvSpPr>
            <p:nvPr/>
          </p:nvSpPr>
          <p:spPr bwMode="auto">
            <a:xfrm>
              <a:off x="3921" y="2531"/>
              <a:ext cx="107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cost. Which group bears more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11" name="Rectangle 110"/>
            <p:cNvSpPr>
              <a:spLocks noChangeArrowheads="1"/>
            </p:cNvSpPr>
            <p:nvPr/>
          </p:nvSpPr>
          <p:spPr bwMode="auto">
            <a:xfrm>
              <a:off x="3921" y="2624"/>
              <a:ext cx="107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of the burden depends on the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12" name="Rectangle 111"/>
            <p:cNvSpPr>
              <a:spLocks noChangeArrowheads="1"/>
            </p:cNvSpPr>
            <p:nvPr/>
          </p:nvSpPr>
          <p:spPr bwMode="auto">
            <a:xfrm>
              <a:off x="3921" y="2717"/>
              <a:ext cx="10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price elasticity of supply and</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13" name="Rectangle 112"/>
            <p:cNvSpPr>
              <a:spLocks noChangeArrowheads="1"/>
            </p:cNvSpPr>
            <p:nvPr/>
          </p:nvSpPr>
          <p:spPr bwMode="auto">
            <a:xfrm>
              <a:off x="3921" y="2810"/>
              <a:ext cx="31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demand.</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14" name="Rectangle 113"/>
            <p:cNvSpPr>
              <a:spLocks noChangeArrowheads="1"/>
            </p:cNvSpPr>
            <p:nvPr/>
          </p:nvSpPr>
          <p:spPr bwMode="auto">
            <a:xfrm>
              <a:off x="911" y="2964"/>
              <a:ext cx="2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Calibri Light" pitchFamily="34" charset="0"/>
                  <a:cs typeface="Arial" pitchFamily="34" charset="0"/>
                </a:rPr>
                <a:t>Subsidy</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15" name="Rectangle 114"/>
            <p:cNvSpPr>
              <a:spLocks noChangeArrowheads="1"/>
            </p:cNvSpPr>
            <p:nvPr/>
          </p:nvSpPr>
          <p:spPr bwMode="auto">
            <a:xfrm>
              <a:off x="1394" y="2966"/>
              <a:ext cx="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16" name="Rectangle 115"/>
            <p:cNvSpPr>
              <a:spLocks noChangeArrowheads="1"/>
            </p:cNvSpPr>
            <p:nvPr/>
          </p:nvSpPr>
          <p:spPr bwMode="auto">
            <a:xfrm>
              <a:off x="1428" y="2966"/>
              <a:ext cx="55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o encourage an</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17" name="Rectangle 116"/>
            <p:cNvSpPr>
              <a:spLocks noChangeArrowheads="1"/>
            </p:cNvSpPr>
            <p:nvPr/>
          </p:nvSpPr>
          <p:spPr bwMode="auto">
            <a:xfrm>
              <a:off x="1394" y="3059"/>
              <a:ext cx="66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activity; to provide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18" name="Rectangle 117"/>
            <p:cNvSpPr>
              <a:spLocks noChangeArrowheads="1"/>
            </p:cNvSpPr>
            <p:nvPr/>
          </p:nvSpPr>
          <p:spPr bwMode="auto">
            <a:xfrm>
              <a:off x="1394" y="3152"/>
              <a:ext cx="7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benefits to a certain</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19" name="Rectangle 118"/>
            <p:cNvSpPr>
              <a:spLocks noChangeArrowheads="1"/>
            </p:cNvSpPr>
            <p:nvPr/>
          </p:nvSpPr>
          <p:spPr bwMode="auto">
            <a:xfrm>
              <a:off x="1394" y="3245"/>
              <a:ext cx="21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group</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20" name="Rectangle 119"/>
            <p:cNvSpPr>
              <a:spLocks noChangeArrowheads="1"/>
            </p:cNvSpPr>
            <p:nvPr/>
          </p:nvSpPr>
          <p:spPr bwMode="auto">
            <a:xfrm>
              <a:off x="2257" y="2966"/>
              <a:ext cx="55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Price decreases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21" name="Rectangle 120"/>
            <p:cNvSpPr>
              <a:spLocks noChangeArrowheads="1"/>
            </p:cNvSpPr>
            <p:nvPr/>
          </p:nvSpPr>
          <p:spPr bwMode="auto">
            <a:xfrm>
              <a:off x="2800" y="2966"/>
              <a:ext cx="2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22" name="Rectangle 121"/>
            <p:cNvSpPr>
              <a:spLocks noChangeArrowheads="1"/>
            </p:cNvSpPr>
            <p:nvPr/>
          </p:nvSpPr>
          <p:spPr bwMode="auto">
            <a:xfrm>
              <a:off x="2983" y="2966"/>
              <a:ext cx="72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Equilibrium quantity</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23" name="Rectangle 122"/>
            <p:cNvSpPr>
              <a:spLocks noChangeArrowheads="1"/>
            </p:cNvSpPr>
            <p:nvPr/>
          </p:nvSpPr>
          <p:spPr bwMode="auto">
            <a:xfrm>
              <a:off x="2983" y="3059"/>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increases.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24" name="Rectangle 123"/>
            <p:cNvSpPr>
              <a:spLocks noChangeArrowheads="1"/>
            </p:cNvSpPr>
            <p:nvPr/>
          </p:nvSpPr>
          <p:spPr bwMode="auto">
            <a:xfrm>
              <a:off x="3921" y="2966"/>
              <a:ext cx="10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Buyers purchase more goods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25" name="Rectangle 124"/>
            <p:cNvSpPr>
              <a:spLocks noChangeArrowheads="1"/>
            </p:cNvSpPr>
            <p:nvPr/>
          </p:nvSpPr>
          <p:spPr bwMode="auto">
            <a:xfrm>
              <a:off x="3921" y="3059"/>
              <a:ext cx="10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at a lower price. Society may</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26" name="Rectangle 125"/>
            <p:cNvSpPr>
              <a:spLocks noChangeArrowheads="1"/>
            </p:cNvSpPr>
            <p:nvPr/>
          </p:nvSpPr>
          <p:spPr bwMode="auto">
            <a:xfrm>
              <a:off x="3921" y="3152"/>
              <a:ext cx="11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benefit if the subsidy encourages</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27" name="Rectangle 126"/>
            <p:cNvSpPr>
              <a:spLocks noChangeArrowheads="1"/>
            </p:cNvSpPr>
            <p:nvPr/>
          </p:nvSpPr>
          <p:spPr bwMode="auto">
            <a:xfrm>
              <a:off x="3921" y="3245"/>
              <a:ext cx="97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socially beneficial behavior.</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29" name="Rectangle 128"/>
            <p:cNvSpPr>
              <a:spLocks noChangeArrowheads="1"/>
            </p:cNvSpPr>
            <p:nvPr/>
          </p:nvSpPr>
          <p:spPr bwMode="auto">
            <a:xfrm>
              <a:off x="4901" y="3245"/>
              <a:ext cx="13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The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30" name="Rectangle 129"/>
            <p:cNvSpPr>
              <a:spLocks noChangeArrowheads="1"/>
            </p:cNvSpPr>
            <p:nvPr/>
          </p:nvSpPr>
          <p:spPr bwMode="auto">
            <a:xfrm>
              <a:off x="3921" y="3338"/>
              <a:ext cx="11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government and ultimately the</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sp>
          <p:nvSpPr>
            <p:cNvPr id="131" name="Rectangle 130"/>
            <p:cNvSpPr>
              <a:spLocks noChangeArrowheads="1"/>
            </p:cNvSpPr>
            <p:nvPr/>
          </p:nvSpPr>
          <p:spPr bwMode="auto">
            <a:xfrm>
              <a:off x="3921" y="3431"/>
              <a:ext cx="85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Calibri Light" pitchFamily="34" charset="0"/>
                  <a:cs typeface="Arial" pitchFamily="34" charset="0"/>
                </a:rPr>
                <a:t>taxpayers bear the cost.</a:t>
              </a:r>
              <a:endParaRPr kumimoji="0" lang="en-US" sz="2400" b="0" i="0" u="none" strike="noStrike" cap="none" normalizeH="0" baseline="0" dirty="0">
                <a:ln>
                  <a:noFill/>
                </a:ln>
                <a:solidFill>
                  <a:schemeClr val="tx1"/>
                </a:solidFill>
                <a:effectLst/>
                <a:latin typeface="Calibri Light" pitchFamily="34" charset="0"/>
                <a:cs typeface="Arial" pitchFamily="34" charset="0"/>
              </a:endParaRPr>
            </a:p>
          </p:txBody>
        </p:sp>
      </p:grpSp>
    </p:spTree>
    <p:extLst>
      <p:ext uri="{BB962C8B-B14F-4D97-AF65-F5344CB8AC3E}">
        <p14:creationId xmlns:p14="http://schemas.microsoft.com/office/powerpoint/2010/main" val="279665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How big is the effect of a tax or subsidy?</a:t>
            </a:r>
          </a:p>
        </p:txBody>
      </p:sp>
      <p:sp>
        <p:nvSpPr>
          <p:cNvPr id="134" name="Rectangle 131"/>
          <p:cNvSpPr>
            <a:spLocks noChangeArrowheads="1"/>
          </p:cNvSpPr>
          <p:nvPr/>
        </p:nvSpPr>
        <p:spPr bwMode="auto">
          <a:xfrm>
            <a:off x="1923490" y="3434678"/>
            <a:ext cx="138697" cy="23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7" name="Content Placeholder 7"/>
          <p:cNvSpPr txBox="1">
            <a:spLocks/>
          </p:cNvSpPr>
          <p:nvPr/>
        </p:nvSpPr>
        <p:spPr>
          <a:xfrm>
            <a:off x="152400" y="5562600"/>
            <a:ext cx="22078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fontAlgn="base">
              <a:spcBef>
                <a:spcPct val="0"/>
              </a:spcBef>
              <a:spcAft>
                <a:spcPct val="0"/>
              </a:spcAft>
              <a:buNone/>
            </a:pPr>
            <a:r>
              <a:rPr lang="en-US" sz="1200" b="1" u="sng" dirty="0">
                <a:solidFill>
                  <a:srgbClr val="000000"/>
                </a:solidFill>
                <a:latin typeface="Univers LT Std 47 Cn Lt" charset="0"/>
                <a:cs typeface="Arial" pitchFamily="34" charset="0"/>
              </a:rPr>
              <a:t>Inelastic supply and demand:</a:t>
            </a:r>
          </a:p>
          <a:p>
            <a:pPr marL="0" lvl="0" indent="0" fontAlgn="base">
              <a:spcBef>
                <a:spcPct val="0"/>
              </a:spcBef>
              <a:spcAft>
                <a:spcPct val="0"/>
              </a:spcAft>
              <a:buNone/>
            </a:pPr>
            <a:r>
              <a:rPr lang="en-US" sz="1200" dirty="0">
                <a:latin typeface="Arial" pitchFamily="34" charset="0"/>
                <a:cs typeface="Arial" pitchFamily="34" charset="0"/>
              </a:rPr>
              <a:t>Equilibrium quantity decreases by 3 M.</a:t>
            </a:r>
          </a:p>
        </p:txBody>
      </p:sp>
      <p:sp>
        <p:nvSpPr>
          <p:cNvPr id="168" name="Content Placeholder 7"/>
          <p:cNvSpPr txBox="1">
            <a:spLocks/>
          </p:cNvSpPr>
          <p:nvPr/>
        </p:nvSpPr>
        <p:spPr>
          <a:xfrm>
            <a:off x="2288000" y="5562600"/>
            <a:ext cx="22078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fontAlgn="base">
              <a:spcBef>
                <a:spcPct val="0"/>
              </a:spcBef>
              <a:spcAft>
                <a:spcPct val="0"/>
              </a:spcAft>
              <a:buNone/>
            </a:pPr>
            <a:r>
              <a:rPr lang="en-US" sz="1200" b="1" u="sng" dirty="0">
                <a:solidFill>
                  <a:srgbClr val="000000"/>
                </a:solidFill>
                <a:latin typeface="Univers LT Std 47 Cn Lt" charset="0"/>
                <a:cs typeface="Arial" pitchFamily="34" charset="0"/>
              </a:rPr>
              <a:t>Inelastic supply and elastic demand:</a:t>
            </a:r>
          </a:p>
          <a:p>
            <a:pPr marL="0" lvl="0" indent="0" fontAlgn="base">
              <a:spcBef>
                <a:spcPct val="0"/>
              </a:spcBef>
              <a:spcAft>
                <a:spcPct val="0"/>
              </a:spcAft>
              <a:buNone/>
            </a:pPr>
            <a:r>
              <a:rPr lang="en-US" sz="1200" dirty="0">
                <a:latin typeface="Arial" pitchFamily="34" charset="0"/>
                <a:cs typeface="Arial" pitchFamily="34" charset="0"/>
              </a:rPr>
              <a:t>Equilibrium quantity decreases by 7 M.</a:t>
            </a:r>
          </a:p>
        </p:txBody>
      </p:sp>
      <p:sp>
        <p:nvSpPr>
          <p:cNvPr id="171" name="Content Placeholder 7"/>
          <p:cNvSpPr txBox="1">
            <a:spLocks/>
          </p:cNvSpPr>
          <p:nvPr/>
        </p:nvSpPr>
        <p:spPr>
          <a:xfrm>
            <a:off x="4497800" y="5562600"/>
            <a:ext cx="22078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fontAlgn="base">
              <a:spcBef>
                <a:spcPct val="0"/>
              </a:spcBef>
              <a:spcAft>
                <a:spcPct val="0"/>
              </a:spcAft>
              <a:buNone/>
            </a:pPr>
            <a:r>
              <a:rPr lang="en-US" sz="1200" b="1" u="sng" dirty="0">
                <a:solidFill>
                  <a:srgbClr val="000000"/>
                </a:solidFill>
                <a:latin typeface="Univers LT Std 47 Cn Lt" charset="0"/>
                <a:cs typeface="Arial" pitchFamily="34" charset="0"/>
              </a:rPr>
              <a:t>Elastic supply and inelastic demand:</a:t>
            </a:r>
          </a:p>
          <a:p>
            <a:pPr marL="0" lvl="0" indent="0" fontAlgn="base">
              <a:spcBef>
                <a:spcPct val="0"/>
              </a:spcBef>
              <a:spcAft>
                <a:spcPct val="0"/>
              </a:spcAft>
              <a:buNone/>
            </a:pPr>
            <a:r>
              <a:rPr lang="en-US" sz="1200" dirty="0">
                <a:latin typeface="Arial" pitchFamily="34" charset="0"/>
                <a:cs typeface="Arial" pitchFamily="34" charset="0"/>
              </a:rPr>
              <a:t>Equilibrium quantity decreases by 4 M.</a:t>
            </a:r>
          </a:p>
        </p:txBody>
      </p:sp>
      <p:sp>
        <p:nvSpPr>
          <p:cNvPr id="172" name="Content Placeholder 7"/>
          <p:cNvSpPr txBox="1">
            <a:spLocks/>
          </p:cNvSpPr>
          <p:nvPr/>
        </p:nvSpPr>
        <p:spPr>
          <a:xfrm>
            <a:off x="6707600" y="5562600"/>
            <a:ext cx="22078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fontAlgn="base">
              <a:spcBef>
                <a:spcPct val="0"/>
              </a:spcBef>
              <a:spcAft>
                <a:spcPct val="0"/>
              </a:spcAft>
              <a:buNone/>
            </a:pPr>
            <a:r>
              <a:rPr lang="en-US" sz="1200" b="1" u="sng" dirty="0">
                <a:solidFill>
                  <a:srgbClr val="000000"/>
                </a:solidFill>
                <a:latin typeface="Univers LT Std 47 Cn Lt" charset="0"/>
                <a:cs typeface="Arial" pitchFamily="34" charset="0"/>
              </a:rPr>
              <a:t>Elastic supply and demand:</a:t>
            </a:r>
          </a:p>
          <a:p>
            <a:pPr marL="0" lvl="0" indent="0" fontAlgn="base">
              <a:spcBef>
                <a:spcPct val="0"/>
              </a:spcBef>
              <a:spcAft>
                <a:spcPct val="0"/>
              </a:spcAft>
              <a:buNone/>
            </a:pPr>
            <a:r>
              <a:rPr lang="en-US" sz="1200" dirty="0">
                <a:latin typeface="Arial" pitchFamily="34" charset="0"/>
                <a:cs typeface="Arial" pitchFamily="34" charset="0"/>
              </a:rPr>
              <a:t>Equilibrium quantity decreases by 20 M.</a:t>
            </a:r>
          </a:p>
        </p:txBody>
      </p:sp>
      <p:sp>
        <p:nvSpPr>
          <p:cNvPr id="176" name="Rectangle 175"/>
          <p:cNvSpPr/>
          <p:nvPr/>
        </p:nvSpPr>
        <p:spPr>
          <a:xfrm>
            <a:off x="533400" y="1132582"/>
            <a:ext cx="8381999" cy="1477328"/>
          </a:xfrm>
          <a:prstGeom prst="rect">
            <a:avLst/>
          </a:prstGeom>
        </p:spPr>
        <p:txBody>
          <a:bodyPr wrap="square">
            <a:spAutoFit/>
          </a:bodyPr>
          <a:lstStyle/>
          <a:p>
            <a:r>
              <a:rPr lang="en-US" dirty="0">
                <a:latin typeface="Calibri Light"/>
              </a:rPr>
              <a:t>Can the effect of a tax or subsidy on the equilibrium quantity be predicted ahead of time?</a:t>
            </a:r>
          </a:p>
          <a:p>
            <a:pPr marL="285750" indent="-285750">
              <a:buFont typeface="Arial" pitchFamily="34" charset="0"/>
              <a:buChar char="•"/>
            </a:pPr>
            <a:r>
              <a:rPr lang="en-US" dirty="0">
                <a:latin typeface="Calibri Light"/>
              </a:rPr>
              <a:t>Yes, if the price elasticity of supply and demand are known.</a:t>
            </a:r>
          </a:p>
          <a:p>
            <a:pPr marL="285750" indent="-285750">
              <a:buFont typeface="Arial" pitchFamily="34" charset="0"/>
              <a:buChar char="•"/>
            </a:pPr>
            <a:r>
              <a:rPr lang="en-US" dirty="0">
                <a:latin typeface="Calibri Light"/>
              </a:rPr>
              <a:t>The more elastic the supply or demand is, the greater the change in quantity.</a:t>
            </a:r>
          </a:p>
          <a:p>
            <a:r>
              <a:rPr lang="en-US" dirty="0">
                <a:latin typeface="Calibri Light"/>
              </a:rPr>
              <a:t>Suppose there is a $0.20 tax paid by the seller.</a:t>
            </a:r>
          </a:p>
        </p:txBody>
      </p:sp>
      <p:grpSp>
        <p:nvGrpSpPr>
          <p:cNvPr id="6" name="Group 5"/>
          <p:cNvGrpSpPr/>
          <p:nvPr/>
        </p:nvGrpSpPr>
        <p:grpSpPr>
          <a:xfrm>
            <a:off x="109348" y="2967453"/>
            <a:ext cx="2247958" cy="2518947"/>
            <a:chOff x="109348" y="2891253"/>
            <a:chExt cx="2247958" cy="2518947"/>
          </a:xfrm>
        </p:grpSpPr>
        <p:sp>
          <p:nvSpPr>
            <p:cNvPr id="11" name="Line 8"/>
            <p:cNvSpPr>
              <a:spLocks noChangeShapeType="1"/>
            </p:cNvSpPr>
            <p:nvPr/>
          </p:nvSpPr>
          <p:spPr bwMode="auto">
            <a:xfrm flipV="1">
              <a:off x="494239" y="3116596"/>
              <a:ext cx="0" cy="186683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Line 9"/>
            <p:cNvSpPr>
              <a:spLocks noChangeShapeType="1"/>
            </p:cNvSpPr>
            <p:nvPr/>
          </p:nvSpPr>
          <p:spPr bwMode="auto">
            <a:xfrm>
              <a:off x="494239" y="3253042"/>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Line 10"/>
            <p:cNvSpPr>
              <a:spLocks noChangeShapeType="1"/>
            </p:cNvSpPr>
            <p:nvPr/>
          </p:nvSpPr>
          <p:spPr bwMode="auto">
            <a:xfrm>
              <a:off x="494239" y="3683055"/>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Line 11"/>
            <p:cNvSpPr>
              <a:spLocks noChangeShapeType="1"/>
            </p:cNvSpPr>
            <p:nvPr/>
          </p:nvSpPr>
          <p:spPr bwMode="auto">
            <a:xfrm>
              <a:off x="494239" y="4119270"/>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Line 12"/>
            <p:cNvSpPr>
              <a:spLocks noChangeShapeType="1"/>
            </p:cNvSpPr>
            <p:nvPr/>
          </p:nvSpPr>
          <p:spPr bwMode="auto">
            <a:xfrm>
              <a:off x="494239" y="4549283"/>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Line 13"/>
            <p:cNvSpPr>
              <a:spLocks noChangeShapeType="1"/>
            </p:cNvSpPr>
            <p:nvPr/>
          </p:nvSpPr>
          <p:spPr bwMode="auto">
            <a:xfrm>
              <a:off x="494239" y="4983430"/>
              <a:ext cx="152735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Line 14"/>
            <p:cNvSpPr>
              <a:spLocks noChangeShapeType="1"/>
            </p:cNvSpPr>
            <p:nvPr/>
          </p:nvSpPr>
          <p:spPr bwMode="auto">
            <a:xfrm>
              <a:off x="1850760"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Line 15"/>
            <p:cNvSpPr>
              <a:spLocks noChangeShapeType="1"/>
            </p:cNvSpPr>
            <p:nvPr/>
          </p:nvSpPr>
          <p:spPr bwMode="auto">
            <a:xfrm>
              <a:off x="1512475"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Line 16"/>
            <p:cNvSpPr>
              <a:spLocks noChangeShapeType="1"/>
            </p:cNvSpPr>
            <p:nvPr/>
          </p:nvSpPr>
          <p:spPr bwMode="auto">
            <a:xfrm>
              <a:off x="1175882"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Line 17"/>
            <p:cNvSpPr>
              <a:spLocks noChangeShapeType="1"/>
            </p:cNvSpPr>
            <p:nvPr/>
          </p:nvSpPr>
          <p:spPr bwMode="auto">
            <a:xfrm>
              <a:off x="837597"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Rectangle 18"/>
            <p:cNvSpPr>
              <a:spLocks noChangeArrowheads="1"/>
            </p:cNvSpPr>
            <p:nvPr/>
          </p:nvSpPr>
          <p:spPr bwMode="auto">
            <a:xfrm>
              <a:off x="374148" y="501857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19"/>
            <p:cNvSpPr>
              <a:spLocks noChangeArrowheads="1"/>
            </p:cNvSpPr>
            <p:nvPr/>
          </p:nvSpPr>
          <p:spPr bwMode="auto">
            <a:xfrm>
              <a:off x="109348" y="4435577"/>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0.20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20"/>
            <p:cNvSpPr>
              <a:spLocks noChangeArrowheads="1"/>
            </p:cNvSpPr>
            <p:nvPr/>
          </p:nvSpPr>
          <p:spPr bwMode="auto">
            <a:xfrm>
              <a:off x="109348" y="4001430"/>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0.40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21"/>
            <p:cNvSpPr>
              <a:spLocks noChangeArrowheads="1"/>
            </p:cNvSpPr>
            <p:nvPr/>
          </p:nvSpPr>
          <p:spPr bwMode="auto">
            <a:xfrm>
              <a:off x="109348" y="3571417"/>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0.60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22"/>
            <p:cNvSpPr>
              <a:spLocks noChangeArrowheads="1"/>
            </p:cNvSpPr>
            <p:nvPr/>
          </p:nvSpPr>
          <p:spPr bwMode="auto">
            <a:xfrm>
              <a:off x="109348" y="313520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23"/>
            <p:cNvSpPr>
              <a:spLocks noChangeArrowheads="1"/>
            </p:cNvSpPr>
            <p:nvPr/>
          </p:nvSpPr>
          <p:spPr bwMode="auto">
            <a:xfrm>
              <a:off x="768250"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24"/>
            <p:cNvSpPr>
              <a:spLocks noChangeArrowheads="1"/>
            </p:cNvSpPr>
            <p:nvPr/>
          </p:nvSpPr>
          <p:spPr bwMode="auto">
            <a:xfrm>
              <a:off x="1106534"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8" name="Rectangle 25"/>
            <p:cNvSpPr>
              <a:spLocks noChangeArrowheads="1"/>
            </p:cNvSpPr>
            <p:nvPr/>
          </p:nvSpPr>
          <p:spPr bwMode="auto">
            <a:xfrm>
              <a:off x="1448201"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26"/>
            <p:cNvSpPr>
              <a:spLocks noChangeArrowheads="1"/>
            </p:cNvSpPr>
            <p:nvPr/>
          </p:nvSpPr>
          <p:spPr bwMode="auto">
            <a:xfrm>
              <a:off x="1786486"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37"/>
            <p:cNvSpPr>
              <a:spLocks noChangeArrowheads="1"/>
            </p:cNvSpPr>
            <p:nvPr/>
          </p:nvSpPr>
          <p:spPr bwMode="auto">
            <a:xfrm>
              <a:off x="152400" y="2910437"/>
              <a:ext cx="50334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40"/>
            <p:cNvSpPr>
              <a:spLocks noChangeArrowheads="1"/>
            </p:cNvSpPr>
            <p:nvPr/>
          </p:nvSpPr>
          <p:spPr bwMode="auto">
            <a:xfrm>
              <a:off x="1842302" y="4702268"/>
              <a:ext cx="162377" cy="23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6" name="Line 103"/>
            <p:cNvSpPr>
              <a:spLocks noChangeShapeType="1"/>
            </p:cNvSpPr>
            <p:nvPr/>
          </p:nvSpPr>
          <p:spPr bwMode="auto">
            <a:xfrm>
              <a:off x="1263836" y="3259245"/>
              <a:ext cx="554786" cy="1436822"/>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104"/>
            <p:cNvSpPr>
              <a:spLocks noChangeShapeType="1"/>
            </p:cNvSpPr>
            <p:nvPr/>
          </p:nvSpPr>
          <p:spPr bwMode="auto">
            <a:xfrm flipH="1">
              <a:off x="800386" y="3122798"/>
              <a:ext cx="986100" cy="1256960"/>
            </a:xfrm>
            <a:prstGeom prst="line">
              <a:avLst/>
            </a:prstGeom>
            <a:noFill/>
            <a:ln w="38100">
              <a:solidFill>
                <a:srgbClr val="8EB4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105"/>
            <p:cNvSpPr>
              <a:spLocks noChangeShapeType="1"/>
            </p:cNvSpPr>
            <p:nvPr/>
          </p:nvSpPr>
          <p:spPr bwMode="auto">
            <a:xfrm flipH="1">
              <a:off x="800386" y="3536272"/>
              <a:ext cx="1004705" cy="1273499"/>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6"/>
            <p:cNvSpPr>
              <a:spLocks/>
            </p:cNvSpPr>
            <p:nvPr/>
          </p:nvSpPr>
          <p:spPr bwMode="auto">
            <a:xfrm>
              <a:off x="1476955" y="3852579"/>
              <a:ext cx="72732" cy="90964"/>
            </a:xfrm>
            <a:custGeom>
              <a:avLst/>
              <a:gdLst>
                <a:gd name="T0" fmla="*/ 43 w 43"/>
                <a:gd name="T1" fmla="*/ 22 h 44"/>
                <a:gd name="T2" fmla="*/ 43 w 43"/>
                <a:gd name="T3" fmla="*/ 22 h 44"/>
                <a:gd name="T4" fmla="*/ 43 w 43"/>
                <a:gd name="T5" fmla="*/ 30 h 44"/>
                <a:gd name="T6" fmla="*/ 38 w 43"/>
                <a:gd name="T7" fmla="*/ 38 h 44"/>
                <a:gd name="T8" fmla="*/ 30 w 43"/>
                <a:gd name="T9" fmla="*/ 44 h 44"/>
                <a:gd name="T10" fmla="*/ 21 w 43"/>
                <a:gd name="T11" fmla="*/ 44 h 44"/>
                <a:gd name="T12" fmla="*/ 21 w 43"/>
                <a:gd name="T13" fmla="*/ 44 h 44"/>
                <a:gd name="T14" fmla="*/ 13 w 43"/>
                <a:gd name="T15" fmla="*/ 44 h 44"/>
                <a:gd name="T16" fmla="*/ 8 w 43"/>
                <a:gd name="T17" fmla="*/ 38 h 44"/>
                <a:gd name="T18" fmla="*/ 2 w 43"/>
                <a:gd name="T19" fmla="*/ 30 h 44"/>
                <a:gd name="T20" fmla="*/ 0 w 43"/>
                <a:gd name="T21" fmla="*/ 22 h 44"/>
                <a:gd name="T22" fmla="*/ 0 w 43"/>
                <a:gd name="T23" fmla="*/ 22 h 44"/>
                <a:gd name="T24" fmla="*/ 2 w 43"/>
                <a:gd name="T25" fmla="*/ 14 h 44"/>
                <a:gd name="T26" fmla="*/ 8 w 43"/>
                <a:gd name="T27" fmla="*/ 8 h 44"/>
                <a:gd name="T28" fmla="*/ 13 w 43"/>
                <a:gd name="T29" fmla="*/ 3 h 44"/>
                <a:gd name="T30" fmla="*/ 21 w 43"/>
                <a:gd name="T31" fmla="*/ 0 h 44"/>
                <a:gd name="T32" fmla="*/ 21 w 43"/>
                <a:gd name="T33" fmla="*/ 0 h 44"/>
                <a:gd name="T34" fmla="*/ 30 w 43"/>
                <a:gd name="T35" fmla="*/ 3 h 44"/>
                <a:gd name="T36" fmla="*/ 38 w 43"/>
                <a:gd name="T37" fmla="*/ 8 h 44"/>
                <a:gd name="T38" fmla="*/ 43 w 43"/>
                <a:gd name="T39" fmla="*/ 14 h 44"/>
                <a:gd name="T40" fmla="*/ 43 w 43"/>
                <a:gd name="T41" fmla="*/ 22 h 44"/>
                <a:gd name="T42" fmla="*/ 43 w 43"/>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44">
                  <a:moveTo>
                    <a:pt x="43" y="22"/>
                  </a:moveTo>
                  <a:lnTo>
                    <a:pt x="43" y="22"/>
                  </a:lnTo>
                  <a:lnTo>
                    <a:pt x="43" y="30"/>
                  </a:lnTo>
                  <a:lnTo>
                    <a:pt x="38" y="38"/>
                  </a:lnTo>
                  <a:lnTo>
                    <a:pt x="30" y="44"/>
                  </a:lnTo>
                  <a:lnTo>
                    <a:pt x="21" y="44"/>
                  </a:lnTo>
                  <a:lnTo>
                    <a:pt x="21" y="44"/>
                  </a:lnTo>
                  <a:lnTo>
                    <a:pt x="13" y="44"/>
                  </a:lnTo>
                  <a:lnTo>
                    <a:pt x="8" y="38"/>
                  </a:lnTo>
                  <a:lnTo>
                    <a:pt x="2" y="30"/>
                  </a:lnTo>
                  <a:lnTo>
                    <a:pt x="0" y="22"/>
                  </a:lnTo>
                  <a:lnTo>
                    <a:pt x="0" y="22"/>
                  </a:lnTo>
                  <a:lnTo>
                    <a:pt x="2" y="14"/>
                  </a:lnTo>
                  <a:lnTo>
                    <a:pt x="8" y="8"/>
                  </a:lnTo>
                  <a:lnTo>
                    <a:pt x="13" y="3"/>
                  </a:lnTo>
                  <a:lnTo>
                    <a:pt x="21" y="0"/>
                  </a:lnTo>
                  <a:lnTo>
                    <a:pt x="21" y="0"/>
                  </a:lnTo>
                  <a:lnTo>
                    <a:pt x="30" y="3"/>
                  </a:lnTo>
                  <a:lnTo>
                    <a:pt x="38" y="8"/>
                  </a:lnTo>
                  <a:lnTo>
                    <a:pt x="43" y="14"/>
                  </a:lnTo>
                  <a:lnTo>
                    <a:pt x="43" y="22"/>
                  </a:lnTo>
                  <a:lnTo>
                    <a:pt x="4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7"/>
            <p:cNvSpPr>
              <a:spLocks/>
            </p:cNvSpPr>
            <p:nvPr/>
          </p:nvSpPr>
          <p:spPr bwMode="auto">
            <a:xfrm>
              <a:off x="1373779" y="3575552"/>
              <a:ext cx="74423" cy="90964"/>
            </a:xfrm>
            <a:custGeom>
              <a:avLst/>
              <a:gdLst>
                <a:gd name="T0" fmla="*/ 44 w 44"/>
                <a:gd name="T1" fmla="*/ 22 h 44"/>
                <a:gd name="T2" fmla="*/ 44 w 44"/>
                <a:gd name="T3" fmla="*/ 22 h 44"/>
                <a:gd name="T4" fmla="*/ 44 w 44"/>
                <a:gd name="T5" fmla="*/ 30 h 44"/>
                <a:gd name="T6" fmla="*/ 39 w 44"/>
                <a:gd name="T7" fmla="*/ 36 h 44"/>
                <a:gd name="T8" fmla="*/ 30 w 44"/>
                <a:gd name="T9" fmla="*/ 41 h 44"/>
                <a:gd name="T10" fmla="*/ 22 w 44"/>
                <a:gd name="T11" fmla="*/ 44 h 44"/>
                <a:gd name="T12" fmla="*/ 22 w 44"/>
                <a:gd name="T13" fmla="*/ 44 h 44"/>
                <a:gd name="T14" fmla="*/ 14 w 44"/>
                <a:gd name="T15" fmla="*/ 41 h 44"/>
                <a:gd name="T16" fmla="*/ 6 w 44"/>
                <a:gd name="T17" fmla="*/ 36 h 44"/>
                <a:gd name="T18" fmla="*/ 3 w 44"/>
                <a:gd name="T19" fmla="*/ 30 h 44"/>
                <a:gd name="T20" fmla="*/ 0 w 44"/>
                <a:gd name="T21" fmla="*/ 22 h 44"/>
                <a:gd name="T22" fmla="*/ 0 w 44"/>
                <a:gd name="T23" fmla="*/ 22 h 44"/>
                <a:gd name="T24" fmla="*/ 3 w 44"/>
                <a:gd name="T25" fmla="*/ 14 h 44"/>
                <a:gd name="T26" fmla="*/ 6 w 44"/>
                <a:gd name="T27" fmla="*/ 5 h 44"/>
                <a:gd name="T28" fmla="*/ 14 w 44"/>
                <a:gd name="T29" fmla="*/ 0 h 44"/>
                <a:gd name="T30" fmla="*/ 22 w 44"/>
                <a:gd name="T31" fmla="*/ 0 h 44"/>
                <a:gd name="T32" fmla="*/ 22 w 44"/>
                <a:gd name="T33" fmla="*/ 0 h 44"/>
                <a:gd name="T34" fmla="*/ 30 w 44"/>
                <a:gd name="T35" fmla="*/ 0 h 44"/>
                <a:gd name="T36" fmla="*/ 39 w 44"/>
                <a:gd name="T37" fmla="*/ 5 h 44"/>
                <a:gd name="T38" fmla="*/ 44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4" y="30"/>
                  </a:lnTo>
                  <a:lnTo>
                    <a:pt x="39" y="36"/>
                  </a:lnTo>
                  <a:lnTo>
                    <a:pt x="30" y="41"/>
                  </a:lnTo>
                  <a:lnTo>
                    <a:pt x="22" y="44"/>
                  </a:lnTo>
                  <a:lnTo>
                    <a:pt x="22" y="44"/>
                  </a:lnTo>
                  <a:lnTo>
                    <a:pt x="14" y="41"/>
                  </a:lnTo>
                  <a:lnTo>
                    <a:pt x="6" y="36"/>
                  </a:lnTo>
                  <a:lnTo>
                    <a:pt x="3" y="30"/>
                  </a:lnTo>
                  <a:lnTo>
                    <a:pt x="0" y="22"/>
                  </a:lnTo>
                  <a:lnTo>
                    <a:pt x="0" y="22"/>
                  </a:lnTo>
                  <a:lnTo>
                    <a:pt x="3" y="14"/>
                  </a:lnTo>
                  <a:lnTo>
                    <a:pt x="6" y="5"/>
                  </a:lnTo>
                  <a:lnTo>
                    <a:pt x="14" y="0"/>
                  </a:lnTo>
                  <a:lnTo>
                    <a:pt x="22" y="0"/>
                  </a:lnTo>
                  <a:lnTo>
                    <a:pt x="22" y="0"/>
                  </a:lnTo>
                  <a:lnTo>
                    <a:pt x="30" y="0"/>
                  </a:lnTo>
                  <a:lnTo>
                    <a:pt x="39" y="5"/>
                  </a:lnTo>
                  <a:lnTo>
                    <a:pt x="44" y="14"/>
                  </a:lnTo>
                  <a:lnTo>
                    <a:pt x="44" y="22"/>
                  </a:lnTo>
                  <a:lnTo>
                    <a:pt x="4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Rectangle 128"/>
            <p:cNvSpPr>
              <a:spLocks noChangeArrowheads="1"/>
            </p:cNvSpPr>
            <p:nvPr/>
          </p:nvSpPr>
          <p:spPr bwMode="auto">
            <a:xfrm>
              <a:off x="1850760" y="2891253"/>
              <a:ext cx="167451" cy="24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2" name="Rectangle 129"/>
            <p:cNvSpPr>
              <a:spLocks noChangeArrowheads="1"/>
            </p:cNvSpPr>
            <p:nvPr/>
          </p:nvSpPr>
          <p:spPr bwMode="auto">
            <a:xfrm>
              <a:off x="1933639" y="2959476"/>
              <a:ext cx="138697" cy="23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3" name="Rectangle 130"/>
            <p:cNvSpPr>
              <a:spLocks noChangeArrowheads="1"/>
            </p:cNvSpPr>
            <p:nvPr/>
          </p:nvSpPr>
          <p:spPr bwMode="auto">
            <a:xfrm>
              <a:off x="1850760" y="3292323"/>
              <a:ext cx="167451" cy="24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6" name="Freeform 133"/>
            <p:cNvSpPr>
              <a:spLocks/>
            </p:cNvSpPr>
            <p:nvPr/>
          </p:nvSpPr>
          <p:spPr bwMode="auto">
            <a:xfrm>
              <a:off x="1591972" y="3377084"/>
              <a:ext cx="106560" cy="175727"/>
            </a:xfrm>
            <a:custGeom>
              <a:avLst/>
              <a:gdLst>
                <a:gd name="T0" fmla="*/ 33 w 63"/>
                <a:gd name="T1" fmla="*/ 0 h 85"/>
                <a:gd name="T2" fmla="*/ 0 w 63"/>
                <a:gd name="T3" fmla="*/ 85 h 85"/>
                <a:gd name="T4" fmla="*/ 0 w 63"/>
                <a:gd name="T5" fmla="*/ 85 h 85"/>
                <a:gd name="T6" fmla="*/ 5 w 63"/>
                <a:gd name="T7" fmla="*/ 82 h 85"/>
                <a:gd name="T8" fmla="*/ 19 w 63"/>
                <a:gd name="T9" fmla="*/ 77 h 85"/>
                <a:gd name="T10" fmla="*/ 30 w 63"/>
                <a:gd name="T11" fmla="*/ 74 h 85"/>
                <a:gd name="T12" fmla="*/ 38 w 63"/>
                <a:gd name="T13" fmla="*/ 77 h 85"/>
                <a:gd name="T14" fmla="*/ 49 w 63"/>
                <a:gd name="T15" fmla="*/ 80 h 85"/>
                <a:gd name="T16" fmla="*/ 63 w 63"/>
                <a:gd name="T17" fmla="*/ 85 h 85"/>
                <a:gd name="T18" fmla="*/ 33 w 63"/>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85">
                  <a:moveTo>
                    <a:pt x="33" y="0"/>
                  </a:moveTo>
                  <a:lnTo>
                    <a:pt x="0" y="85"/>
                  </a:lnTo>
                  <a:lnTo>
                    <a:pt x="0" y="85"/>
                  </a:lnTo>
                  <a:lnTo>
                    <a:pt x="5" y="82"/>
                  </a:lnTo>
                  <a:lnTo>
                    <a:pt x="19" y="77"/>
                  </a:lnTo>
                  <a:lnTo>
                    <a:pt x="30" y="74"/>
                  </a:lnTo>
                  <a:lnTo>
                    <a:pt x="38" y="77"/>
                  </a:lnTo>
                  <a:lnTo>
                    <a:pt x="49" y="80"/>
                  </a:lnTo>
                  <a:lnTo>
                    <a:pt x="63" y="8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168"/>
            <p:cNvSpPr>
              <a:spLocks noEditPoints="1"/>
            </p:cNvSpPr>
            <p:nvPr/>
          </p:nvSpPr>
          <p:spPr bwMode="auto">
            <a:xfrm rot="5400000">
              <a:off x="1504270" y="3499391"/>
              <a:ext cx="259389" cy="83985"/>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grpSp>
          <p:nvGrpSpPr>
            <p:cNvPr id="177" name="Group 176"/>
            <p:cNvGrpSpPr/>
            <p:nvPr/>
          </p:nvGrpSpPr>
          <p:grpSpPr>
            <a:xfrm>
              <a:off x="381000" y="5256312"/>
              <a:ext cx="1976306" cy="153888"/>
              <a:chOff x="685800" y="4348391"/>
              <a:chExt cx="1854878" cy="118168"/>
            </a:xfrm>
          </p:grpSpPr>
          <p:sp>
            <p:nvSpPr>
              <p:cNvPr id="178" name="Rectangle 38"/>
              <p:cNvSpPr>
                <a:spLocks noChangeArrowheads="1"/>
              </p:cNvSpPr>
              <p:nvPr/>
            </p:nvSpPr>
            <p:spPr bwMode="auto">
              <a:xfrm>
                <a:off x="685800" y="4348391"/>
                <a:ext cx="1302909" cy="11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Quantity of Whizbangs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91" name="Rectangle 39"/>
              <p:cNvSpPr>
                <a:spLocks noChangeArrowheads="1"/>
              </p:cNvSpPr>
              <p:nvPr/>
            </p:nvSpPr>
            <p:spPr bwMode="auto">
              <a:xfrm>
                <a:off x="2006575" y="4348391"/>
                <a:ext cx="534103" cy="11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(millions)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grpSp>
      <p:grpSp>
        <p:nvGrpSpPr>
          <p:cNvPr id="2" name="Group 1"/>
          <p:cNvGrpSpPr/>
          <p:nvPr/>
        </p:nvGrpSpPr>
        <p:grpSpPr>
          <a:xfrm>
            <a:off x="2286000" y="2983992"/>
            <a:ext cx="2128706" cy="2479358"/>
            <a:chOff x="2286000" y="2907792"/>
            <a:chExt cx="2128706" cy="2479358"/>
          </a:xfrm>
        </p:grpSpPr>
        <p:sp>
          <p:nvSpPr>
            <p:cNvPr id="8" name="Rectangle 5"/>
            <p:cNvSpPr>
              <a:spLocks noChangeArrowheads="1"/>
            </p:cNvSpPr>
            <p:nvPr/>
          </p:nvSpPr>
          <p:spPr bwMode="auto">
            <a:xfrm>
              <a:off x="4118956" y="3350209"/>
              <a:ext cx="167451" cy="24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6"/>
            <p:cNvSpPr>
              <a:spLocks noChangeArrowheads="1"/>
            </p:cNvSpPr>
            <p:nvPr/>
          </p:nvSpPr>
          <p:spPr bwMode="auto">
            <a:xfrm>
              <a:off x="4201836" y="3418432"/>
              <a:ext cx="138697" cy="23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7"/>
            <p:cNvSpPr>
              <a:spLocks noChangeArrowheads="1"/>
            </p:cNvSpPr>
            <p:nvPr/>
          </p:nvSpPr>
          <p:spPr bwMode="auto">
            <a:xfrm>
              <a:off x="4161242" y="3937342"/>
              <a:ext cx="175908" cy="24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4" name="Line 41"/>
            <p:cNvSpPr>
              <a:spLocks noChangeShapeType="1"/>
            </p:cNvSpPr>
            <p:nvPr/>
          </p:nvSpPr>
          <p:spPr bwMode="auto">
            <a:xfrm flipV="1">
              <a:off x="2652494" y="3116596"/>
              <a:ext cx="0" cy="186683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5" name="Line 42"/>
            <p:cNvSpPr>
              <a:spLocks noChangeShapeType="1"/>
            </p:cNvSpPr>
            <p:nvPr/>
          </p:nvSpPr>
          <p:spPr bwMode="auto">
            <a:xfrm>
              <a:off x="2652494" y="3253042"/>
              <a:ext cx="5412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6" name="Line 43"/>
            <p:cNvSpPr>
              <a:spLocks noChangeShapeType="1"/>
            </p:cNvSpPr>
            <p:nvPr/>
          </p:nvSpPr>
          <p:spPr bwMode="auto">
            <a:xfrm>
              <a:off x="2652494" y="3683055"/>
              <a:ext cx="5412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7" name="Line 44"/>
            <p:cNvSpPr>
              <a:spLocks noChangeShapeType="1"/>
            </p:cNvSpPr>
            <p:nvPr/>
          </p:nvSpPr>
          <p:spPr bwMode="auto">
            <a:xfrm>
              <a:off x="2652494" y="4119270"/>
              <a:ext cx="5412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8" name="Line 45"/>
            <p:cNvSpPr>
              <a:spLocks noChangeShapeType="1"/>
            </p:cNvSpPr>
            <p:nvPr/>
          </p:nvSpPr>
          <p:spPr bwMode="auto">
            <a:xfrm>
              <a:off x="2652494" y="4549283"/>
              <a:ext cx="54126"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9" name="Line 46"/>
            <p:cNvSpPr>
              <a:spLocks noChangeShapeType="1"/>
            </p:cNvSpPr>
            <p:nvPr/>
          </p:nvSpPr>
          <p:spPr bwMode="auto">
            <a:xfrm>
              <a:off x="2652494" y="4983430"/>
              <a:ext cx="152735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Line 47"/>
            <p:cNvSpPr>
              <a:spLocks noChangeShapeType="1"/>
            </p:cNvSpPr>
            <p:nvPr/>
          </p:nvSpPr>
          <p:spPr bwMode="auto">
            <a:xfrm>
              <a:off x="4007322"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1" name="Line 48"/>
            <p:cNvSpPr>
              <a:spLocks noChangeShapeType="1"/>
            </p:cNvSpPr>
            <p:nvPr/>
          </p:nvSpPr>
          <p:spPr bwMode="auto">
            <a:xfrm>
              <a:off x="3670730"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2" name="Line 49"/>
            <p:cNvSpPr>
              <a:spLocks noChangeShapeType="1"/>
            </p:cNvSpPr>
            <p:nvPr/>
          </p:nvSpPr>
          <p:spPr bwMode="auto">
            <a:xfrm>
              <a:off x="3332445"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3" name="Line 50"/>
            <p:cNvSpPr>
              <a:spLocks noChangeShapeType="1"/>
            </p:cNvSpPr>
            <p:nvPr/>
          </p:nvSpPr>
          <p:spPr bwMode="auto">
            <a:xfrm>
              <a:off x="2994161"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4" name="Rectangle 51"/>
            <p:cNvSpPr>
              <a:spLocks noChangeArrowheads="1"/>
            </p:cNvSpPr>
            <p:nvPr/>
          </p:nvSpPr>
          <p:spPr bwMode="auto">
            <a:xfrm>
              <a:off x="2530711" y="501857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55" name="Rectangle 52"/>
            <p:cNvSpPr>
              <a:spLocks noChangeArrowheads="1"/>
            </p:cNvSpPr>
            <p:nvPr/>
          </p:nvSpPr>
          <p:spPr bwMode="auto">
            <a:xfrm>
              <a:off x="2286000" y="4435577"/>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dirty="0">
                  <a:solidFill>
                    <a:srgbClr val="000000"/>
                  </a:solidFill>
                  <a:latin typeface="Univers LT Std 57 Cn" charset="0"/>
                  <a:cs typeface="Arial" pitchFamily="34" charset="0"/>
                </a:rPr>
                <a:t>0.20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56" name="Rectangle 53"/>
            <p:cNvSpPr>
              <a:spLocks noChangeArrowheads="1"/>
            </p:cNvSpPr>
            <p:nvPr/>
          </p:nvSpPr>
          <p:spPr bwMode="auto">
            <a:xfrm>
              <a:off x="2286000" y="4001430"/>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0.40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57" name="Rectangle 54"/>
            <p:cNvSpPr>
              <a:spLocks noChangeArrowheads="1"/>
            </p:cNvSpPr>
            <p:nvPr/>
          </p:nvSpPr>
          <p:spPr bwMode="auto">
            <a:xfrm>
              <a:off x="2286000" y="3571417"/>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0.60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58" name="Rectangle 55"/>
            <p:cNvSpPr>
              <a:spLocks noChangeArrowheads="1"/>
            </p:cNvSpPr>
            <p:nvPr/>
          </p:nvSpPr>
          <p:spPr bwMode="auto">
            <a:xfrm>
              <a:off x="2286000" y="313520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59" name="Rectangle 56"/>
            <p:cNvSpPr>
              <a:spLocks noChangeArrowheads="1"/>
            </p:cNvSpPr>
            <p:nvPr/>
          </p:nvSpPr>
          <p:spPr bwMode="auto">
            <a:xfrm>
              <a:off x="2924812"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60" name="Rectangle 57"/>
            <p:cNvSpPr>
              <a:spLocks noChangeArrowheads="1"/>
            </p:cNvSpPr>
            <p:nvPr/>
          </p:nvSpPr>
          <p:spPr bwMode="auto">
            <a:xfrm>
              <a:off x="3263096"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61" name="Rectangle 58"/>
            <p:cNvSpPr>
              <a:spLocks noChangeArrowheads="1"/>
            </p:cNvSpPr>
            <p:nvPr/>
          </p:nvSpPr>
          <p:spPr bwMode="auto">
            <a:xfrm>
              <a:off x="3601381"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62" name="Rectangle 59"/>
            <p:cNvSpPr>
              <a:spLocks noChangeArrowheads="1"/>
            </p:cNvSpPr>
            <p:nvPr/>
          </p:nvSpPr>
          <p:spPr bwMode="auto">
            <a:xfrm>
              <a:off x="3943048"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63" name="Rectangle 60"/>
            <p:cNvSpPr>
              <a:spLocks noChangeArrowheads="1"/>
            </p:cNvSpPr>
            <p:nvPr/>
          </p:nvSpPr>
          <p:spPr bwMode="auto">
            <a:xfrm>
              <a:off x="2308962" y="2910437"/>
              <a:ext cx="50334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24" name="Line 121"/>
            <p:cNvSpPr>
              <a:spLocks noChangeShapeType="1"/>
            </p:cNvSpPr>
            <p:nvPr/>
          </p:nvSpPr>
          <p:spPr bwMode="auto">
            <a:xfrm>
              <a:off x="3082115" y="3672719"/>
              <a:ext cx="1018236" cy="320443"/>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Line 122"/>
            <p:cNvSpPr>
              <a:spLocks noChangeShapeType="1"/>
            </p:cNvSpPr>
            <p:nvPr/>
          </p:nvSpPr>
          <p:spPr bwMode="auto">
            <a:xfrm flipH="1">
              <a:off x="3082115" y="3116596"/>
              <a:ext cx="1018236" cy="1256960"/>
            </a:xfrm>
            <a:prstGeom prst="line">
              <a:avLst/>
            </a:prstGeom>
            <a:noFill/>
            <a:ln w="38100">
              <a:solidFill>
                <a:srgbClr val="8EB4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123"/>
            <p:cNvSpPr>
              <a:spLocks noChangeShapeType="1"/>
            </p:cNvSpPr>
            <p:nvPr/>
          </p:nvSpPr>
          <p:spPr bwMode="auto">
            <a:xfrm flipV="1">
              <a:off x="3082115" y="3552811"/>
              <a:ext cx="981025" cy="1256960"/>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124"/>
            <p:cNvSpPr>
              <a:spLocks/>
            </p:cNvSpPr>
            <p:nvPr/>
          </p:nvSpPr>
          <p:spPr bwMode="auto">
            <a:xfrm>
              <a:off x="3758684" y="3852579"/>
              <a:ext cx="72732" cy="90964"/>
            </a:xfrm>
            <a:custGeom>
              <a:avLst/>
              <a:gdLst>
                <a:gd name="T0" fmla="*/ 43 w 43"/>
                <a:gd name="T1" fmla="*/ 22 h 44"/>
                <a:gd name="T2" fmla="*/ 43 w 43"/>
                <a:gd name="T3" fmla="*/ 22 h 44"/>
                <a:gd name="T4" fmla="*/ 41 w 43"/>
                <a:gd name="T5" fmla="*/ 30 h 44"/>
                <a:gd name="T6" fmla="*/ 35 w 43"/>
                <a:gd name="T7" fmla="*/ 38 h 44"/>
                <a:gd name="T8" fmla="*/ 30 w 43"/>
                <a:gd name="T9" fmla="*/ 41 h 44"/>
                <a:gd name="T10" fmla="*/ 21 w 43"/>
                <a:gd name="T11" fmla="*/ 44 h 44"/>
                <a:gd name="T12" fmla="*/ 21 w 43"/>
                <a:gd name="T13" fmla="*/ 44 h 44"/>
                <a:gd name="T14" fmla="*/ 13 w 43"/>
                <a:gd name="T15" fmla="*/ 41 h 44"/>
                <a:gd name="T16" fmla="*/ 5 w 43"/>
                <a:gd name="T17" fmla="*/ 38 h 44"/>
                <a:gd name="T18" fmla="*/ 0 w 43"/>
                <a:gd name="T19" fmla="*/ 30 h 44"/>
                <a:gd name="T20" fmla="*/ 0 w 43"/>
                <a:gd name="T21" fmla="*/ 22 h 44"/>
                <a:gd name="T22" fmla="*/ 0 w 43"/>
                <a:gd name="T23" fmla="*/ 22 h 44"/>
                <a:gd name="T24" fmla="*/ 0 w 43"/>
                <a:gd name="T25" fmla="*/ 14 h 44"/>
                <a:gd name="T26" fmla="*/ 5 w 43"/>
                <a:gd name="T27" fmla="*/ 6 h 44"/>
                <a:gd name="T28" fmla="*/ 13 w 43"/>
                <a:gd name="T29" fmla="*/ 3 h 44"/>
                <a:gd name="T30" fmla="*/ 21 w 43"/>
                <a:gd name="T31" fmla="*/ 0 h 44"/>
                <a:gd name="T32" fmla="*/ 21 w 43"/>
                <a:gd name="T33" fmla="*/ 0 h 44"/>
                <a:gd name="T34" fmla="*/ 30 w 43"/>
                <a:gd name="T35" fmla="*/ 3 h 44"/>
                <a:gd name="T36" fmla="*/ 35 w 43"/>
                <a:gd name="T37" fmla="*/ 6 h 44"/>
                <a:gd name="T38" fmla="*/ 41 w 43"/>
                <a:gd name="T39" fmla="*/ 14 h 44"/>
                <a:gd name="T40" fmla="*/ 43 w 43"/>
                <a:gd name="T41" fmla="*/ 22 h 44"/>
                <a:gd name="T42" fmla="*/ 43 w 43"/>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44">
                  <a:moveTo>
                    <a:pt x="43" y="22"/>
                  </a:moveTo>
                  <a:lnTo>
                    <a:pt x="43" y="22"/>
                  </a:lnTo>
                  <a:lnTo>
                    <a:pt x="41" y="30"/>
                  </a:lnTo>
                  <a:lnTo>
                    <a:pt x="35" y="38"/>
                  </a:lnTo>
                  <a:lnTo>
                    <a:pt x="30" y="41"/>
                  </a:lnTo>
                  <a:lnTo>
                    <a:pt x="21" y="44"/>
                  </a:lnTo>
                  <a:lnTo>
                    <a:pt x="21" y="44"/>
                  </a:lnTo>
                  <a:lnTo>
                    <a:pt x="13" y="41"/>
                  </a:lnTo>
                  <a:lnTo>
                    <a:pt x="5" y="38"/>
                  </a:lnTo>
                  <a:lnTo>
                    <a:pt x="0" y="30"/>
                  </a:lnTo>
                  <a:lnTo>
                    <a:pt x="0" y="22"/>
                  </a:lnTo>
                  <a:lnTo>
                    <a:pt x="0" y="22"/>
                  </a:lnTo>
                  <a:lnTo>
                    <a:pt x="0" y="14"/>
                  </a:lnTo>
                  <a:lnTo>
                    <a:pt x="5" y="6"/>
                  </a:lnTo>
                  <a:lnTo>
                    <a:pt x="13" y="3"/>
                  </a:lnTo>
                  <a:lnTo>
                    <a:pt x="21" y="0"/>
                  </a:lnTo>
                  <a:lnTo>
                    <a:pt x="21" y="0"/>
                  </a:lnTo>
                  <a:lnTo>
                    <a:pt x="30" y="3"/>
                  </a:lnTo>
                  <a:lnTo>
                    <a:pt x="35" y="6"/>
                  </a:lnTo>
                  <a:lnTo>
                    <a:pt x="41" y="14"/>
                  </a:lnTo>
                  <a:lnTo>
                    <a:pt x="43" y="22"/>
                  </a:lnTo>
                  <a:lnTo>
                    <a:pt x="4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125"/>
            <p:cNvSpPr>
              <a:spLocks/>
            </p:cNvSpPr>
            <p:nvPr/>
          </p:nvSpPr>
          <p:spPr bwMode="auto">
            <a:xfrm>
              <a:off x="3484673" y="3790558"/>
              <a:ext cx="74423" cy="90964"/>
            </a:xfrm>
            <a:custGeom>
              <a:avLst/>
              <a:gdLst>
                <a:gd name="T0" fmla="*/ 44 w 44"/>
                <a:gd name="T1" fmla="*/ 22 h 44"/>
                <a:gd name="T2" fmla="*/ 44 w 44"/>
                <a:gd name="T3" fmla="*/ 22 h 44"/>
                <a:gd name="T4" fmla="*/ 44 w 44"/>
                <a:gd name="T5" fmla="*/ 30 h 44"/>
                <a:gd name="T6" fmla="*/ 38 w 44"/>
                <a:gd name="T7" fmla="*/ 36 h 44"/>
                <a:gd name="T8" fmla="*/ 30 w 44"/>
                <a:gd name="T9" fmla="*/ 41 h 44"/>
                <a:gd name="T10" fmla="*/ 22 w 44"/>
                <a:gd name="T11" fmla="*/ 44 h 44"/>
                <a:gd name="T12" fmla="*/ 22 w 44"/>
                <a:gd name="T13" fmla="*/ 44 h 44"/>
                <a:gd name="T14" fmla="*/ 14 w 44"/>
                <a:gd name="T15" fmla="*/ 41 h 44"/>
                <a:gd name="T16" fmla="*/ 6 w 44"/>
                <a:gd name="T17" fmla="*/ 36 h 44"/>
                <a:gd name="T18" fmla="*/ 3 w 44"/>
                <a:gd name="T19" fmla="*/ 30 h 44"/>
                <a:gd name="T20" fmla="*/ 0 w 44"/>
                <a:gd name="T21" fmla="*/ 22 h 44"/>
                <a:gd name="T22" fmla="*/ 0 w 44"/>
                <a:gd name="T23" fmla="*/ 22 h 44"/>
                <a:gd name="T24" fmla="*/ 3 w 44"/>
                <a:gd name="T25" fmla="*/ 14 h 44"/>
                <a:gd name="T26" fmla="*/ 6 w 44"/>
                <a:gd name="T27" fmla="*/ 5 h 44"/>
                <a:gd name="T28" fmla="*/ 14 w 44"/>
                <a:gd name="T29" fmla="*/ 0 h 44"/>
                <a:gd name="T30" fmla="*/ 22 w 44"/>
                <a:gd name="T31" fmla="*/ 0 h 44"/>
                <a:gd name="T32" fmla="*/ 22 w 44"/>
                <a:gd name="T33" fmla="*/ 0 h 44"/>
                <a:gd name="T34" fmla="*/ 30 w 44"/>
                <a:gd name="T35" fmla="*/ 0 h 44"/>
                <a:gd name="T36" fmla="*/ 38 w 44"/>
                <a:gd name="T37" fmla="*/ 5 h 44"/>
                <a:gd name="T38" fmla="*/ 44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4" y="30"/>
                  </a:lnTo>
                  <a:lnTo>
                    <a:pt x="38" y="36"/>
                  </a:lnTo>
                  <a:lnTo>
                    <a:pt x="30" y="41"/>
                  </a:lnTo>
                  <a:lnTo>
                    <a:pt x="22" y="44"/>
                  </a:lnTo>
                  <a:lnTo>
                    <a:pt x="22" y="44"/>
                  </a:lnTo>
                  <a:lnTo>
                    <a:pt x="14" y="41"/>
                  </a:lnTo>
                  <a:lnTo>
                    <a:pt x="6" y="36"/>
                  </a:lnTo>
                  <a:lnTo>
                    <a:pt x="3" y="30"/>
                  </a:lnTo>
                  <a:lnTo>
                    <a:pt x="0" y="22"/>
                  </a:lnTo>
                  <a:lnTo>
                    <a:pt x="0" y="22"/>
                  </a:lnTo>
                  <a:lnTo>
                    <a:pt x="3" y="14"/>
                  </a:lnTo>
                  <a:lnTo>
                    <a:pt x="6" y="5"/>
                  </a:lnTo>
                  <a:lnTo>
                    <a:pt x="14" y="0"/>
                  </a:lnTo>
                  <a:lnTo>
                    <a:pt x="22" y="0"/>
                  </a:lnTo>
                  <a:lnTo>
                    <a:pt x="22" y="0"/>
                  </a:lnTo>
                  <a:lnTo>
                    <a:pt x="30" y="0"/>
                  </a:lnTo>
                  <a:lnTo>
                    <a:pt x="38" y="5"/>
                  </a:lnTo>
                  <a:lnTo>
                    <a:pt x="44" y="14"/>
                  </a:lnTo>
                  <a:lnTo>
                    <a:pt x="44" y="22"/>
                  </a:lnTo>
                  <a:lnTo>
                    <a:pt x="4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Rectangle 126"/>
            <p:cNvSpPr>
              <a:spLocks noChangeArrowheads="1"/>
            </p:cNvSpPr>
            <p:nvPr/>
          </p:nvSpPr>
          <p:spPr bwMode="auto">
            <a:xfrm>
              <a:off x="4118956" y="2907792"/>
              <a:ext cx="167451" cy="24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0" name="Rectangle 127"/>
            <p:cNvSpPr>
              <a:spLocks noChangeArrowheads="1"/>
            </p:cNvSpPr>
            <p:nvPr/>
          </p:nvSpPr>
          <p:spPr bwMode="auto">
            <a:xfrm>
              <a:off x="4201836" y="2976015"/>
              <a:ext cx="138697" cy="23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11" name="Freeform 168"/>
            <p:cNvSpPr>
              <a:spLocks noEditPoints="1"/>
            </p:cNvSpPr>
            <p:nvPr/>
          </p:nvSpPr>
          <p:spPr bwMode="auto">
            <a:xfrm rot="5400000">
              <a:off x="3719107" y="3585243"/>
              <a:ext cx="259389" cy="83985"/>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grpSp>
          <p:nvGrpSpPr>
            <p:cNvPr id="212" name="Group 211"/>
            <p:cNvGrpSpPr/>
            <p:nvPr/>
          </p:nvGrpSpPr>
          <p:grpSpPr>
            <a:xfrm>
              <a:off x="2438400" y="5233262"/>
              <a:ext cx="1976306" cy="153888"/>
              <a:chOff x="685800" y="4348391"/>
              <a:chExt cx="1854878" cy="118168"/>
            </a:xfrm>
          </p:grpSpPr>
          <p:sp>
            <p:nvSpPr>
              <p:cNvPr id="213" name="Rectangle 38"/>
              <p:cNvSpPr>
                <a:spLocks noChangeArrowheads="1"/>
              </p:cNvSpPr>
              <p:nvPr/>
            </p:nvSpPr>
            <p:spPr bwMode="auto">
              <a:xfrm>
                <a:off x="685800" y="4348391"/>
                <a:ext cx="1302909" cy="11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Quantity of Whizbangs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4" name="Rectangle 39"/>
              <p:cNvSpPr>
                <a:spLocks noChangeArrowheads="1"/>
              </p:cNvSpPr>
              <p:nvPr/>
            </p:nvSpPr>
            <p:spPr bwMode="auto">
              <a:xfrm>
                <a:off x="2006575" y="4348391"/>
                <a:ext cx="534103" cy="11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(millions)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grpSp>
      <p:grpSp>
        <p:nvGrpSpPr>
          <p:cNvPr id="4" name="Group 3"/>
          <p:cNvGrpSpPr/>
          <p:nvPr/>
        </p:nvGrpSpPr>
        <p:grpSpPr>
          <a:xfrm>
            <a:off x="4495800" y="2986637"/>
            <a:ext cx="2057400" cy="2476713"/>
            <a:chOff x="4495800" y="2910437"/>
            <a:chExt cx="2057400" cy="2476713"/>
          </a:xfrm>
        </p:grpSpPr>
        <p:sp>
          <p:nvSpPr>
            <p:cNvPr id="64" name="Line 61"/>
            <p:cNvSpPr>
              <a:spLocks noChangeShapeType="1"/>
            </p:cNvSpPr>
            <p:nvPr/>
          </p:nvSpPr>
          <p:spPr bwMode="auto">
            <a:xfrm flipV="1">
              <a:off x="4897010" y="3116596"/>
              <a:ext cx="0" cy="186683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Line 62"/>
            <p:cNvSpPr>
              <a:spLocks noChangeShapeType="1"/>
            </p:cNvSpPr>
            <p:nvPr/>
          </p:nvSpPr>
          <p:spPr bwMode="auto">
            <a:xfrm>
              <a:off x="4897010" y="3253042"/>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6" name="Line 63"/>
            <p:cNvSpPr>
              <a:spLocks noChangeShapeType="1"/>
            </p:cNvSpPr>
            <p:nvPr/>
          </p:nvSpPr>
          <p:spPr bwMode="auto">
            <a:xfrm>
              <a:off x="4897010" y="3683055"/>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7" name="Line 64"/>
            <p:cNvSpPr>
              <a:spLocks noChangeShapeType="1"/>
            </p:cNvSpPr>
            <p:nvPr/>
          </p:nvSpPr>
          <p:spPr bwMode="auto">
            <a:xfrm>
              <a:off x="4897010" y="4119270"/>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8" name="Line 65"/>
            <p:cNvSpPr>
              <a:spLocks noChangeShapeType="1"/>
            </p:cNvSpPr>
            <p:nvPr/>
          </p:nvSpPr>
          <p:spPr bwMode="auto">
            <a:xfrm>
              <a:off x="4897010" y="4549283"/>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9" name="Line 66"/>
            <p:cNvSpPr>
              <a:spLocks noChangeShapeType="1"/>
            </p:cNvSpPr>
            <p:nvPr/>
          </p:nvSpPr>
          <p:spPr bwMode="auto">
            <a:xfrm>
              <a:off x="4897010" y="4983430"/>
              <a:ext cx="152735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Line 67"/>
            <p:cNvSpPr>
              <a:spLocks noChangeShapeType="1"/>
            </p:cNvSpPr>
            <p:nvPr/>
          </p:nvSpPr>
          <p:spPr bwMode="auto">
            <a:xfrm>
              <a:off x="6253530"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1" name="Line 68"/>
            <p:cNvSpPr>
              <a:spLocks noChangeShapeType="1"/>
            </p:cNvSpPr>
            <p:nvPr/>
          </p:nvSpPr>
          <p:spPr bwMode="auto">
            <a:xfrm>
              <a:off x="5915246"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2" name="Line 69"/>
            <p:cNvSpPr>
              <a:spLocks noChangeShapeType="1"/>
            </p:cNvSpPr>
            <p:nvPr/>
          </p:nvSpPr>
          <p:spPr bwMode="auto">
            <a:xfrm>
              <a:off x="5576962"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3" name="Line 70"/>
            <p:cNvSpPr>
              <a:spLocks noChangeShapeType="1"/>
            </p:cNvSpPr>
            <p:nvPr/>
          </p:nvSpPr>
          <p:spPr bwMode="auto">
            <a:xfrm>
              <a:off x="5235294"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4" name="Rectangle 71"/>
            <p:cNvSpPr>
              <a:spLocks noChangeArrowheads="1"/>
            </p:cNvSpPr>
            <p:nvPr/>
          </p:nvSpPr>
          <p:spPr bwMode="auto">
            <a:xfrm>
              <a:off x="4771845" y="501857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75" name="Rectangle 72"/>
            <p:cNvSpPr>
              <a:spLocks noChangeArrowheads="1"/>
            </p:cNvSpPr>
            <p:nvPr/>
          </p:nvSpPr>
          <p:spPr bwMode="auto">
            <a:xfrm>
              <a:off x="4495800" y="4435577"/>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dirty="0">
                  <a:solidFill>
                    <a:srgbClr val="000000"/>
                  </a:solidFill>
                  <a:latin typeface="Univers LT Std 57 Cn" charset="0"/>
                  <a:cs typeface="Arial" pitchFamily="34" charset="0"/>
                </a:rPr>
                <a:t>0.20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76" name="Rectangle 73"/>
            <p:cNvSpPr>
              <a:spLocks noChangeArrowheads="1"/>
            </p:cNvSpPr>
            <p:nvPr/>
          </p:nvSpPr>
          <p:spPr bwMode="auto">
            <a:xfrm>
              <a:off x="4495800" y="4001430"/>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dirty="0">
                  <a:solidFill>
                    <a:srgbClr val="000000"/>
                  </a:solidFill>
                  <a:latin typeface="Univers LT Std 57 Cn" charset="0"/>
                  <a:cs typeface="Arial" pitchFamily="34" charset="0"/>
                </a:rPr>
                <a:t>0.40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77" name="Rectangle 74"/>
            <p:cNvSpPr>
              <a:spLocks noChangeArrowheads="1"/>
            </p:cNvSpPr>
            <p:nvPr/>
          </p:nvSpPr>
          <p:spPr bwMode="auto">
            <a:xfrm>
              <a:off x="4495800" y="3571417"/>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dirty="0">
                  <a:solidFill>
                    <a:srgbClr val="000000"/>
                  </a:solidFill>
                  <a:latin typeface="Univers LT Std 57 Cn" charset="0"/>
                  <a:cs typeface="Arial" pitchFamily="34" charset="0"/>
                </a:rPr>
                <a:t>0.60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78" name="Rectangle 75"/>
            <p:cNvSpPr>
              <a:spLocks noChangeArrowheads="1"/>
            </p:cNvSpPr>
            <p:nvPr/>
          </p:nvSpPr>
          <p:spPr bwMode="auto">
            <a:xfrm>
              <a:off x="4495800" y="313520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dirty="0">
                  <a:solidFill>
                    <a:srgbClr val="000000"/>
                  </a:solidFill>
                  <a:latin typeface="Univers LT Std 57 Cn" charset="0"/>
                  <a:cs typeface="Arial" pitchFamily="34" charset="0"/>
                </a:rPr>
                <a:t>0.80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79" name="Rectangle 76"/>
            <p:cNvSpPr>
              <a:spLocks noChangeArrowheads="1"/>
            </p:cNvSpPr>
            <p:nvPr/>
          </p:nvSpPr>
          <p:spPr bwMode="auto">
            <a:xfrm>
              <a:off x="5169329"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80" name="Rectangle 77"/>
            <p:cNvSpPr>
              <a:spLocks noChangeArrowheads="1"/>
            </p:cNvSpPr>
            <p:nvPr/>
          </p:nvSpPr>
          <p:spPr bwMode="auto">
            <a:xfrm>
              <a:off x="5507614"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81" name="Rectangle 78"/>
            <p:cNvSpPr>
              <a:spLocks noChangeArrowheads="1"/>
            </p:cNvSpPr>
            <p:nvPr/>
          </p:nvSpPr>
          <p:spPr bwMode="auto">
            <a:xfrm>
              <a:off x="5845898"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82" name="Rectangle 79"/>
            <p:cNvSpPr>
              <a:spLocks noChangeArrowheads="1"/>
            </p:cNvSpPr>
            <p:nvPr/>
          </p:nvSpPr>
          <p:spPr bwMode="auto">
            <a:xfrm>
              <a:off x="6182491"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83" name="Rectangle 80"/>
            <p:cNvSpPr>
              <a:spLocks noChangeArrowheads="1"/>
            </p:cNvSpPr>
            <p:nvPr/>
          </p:nvSpPr>
          <p:spPr bwMode="auto">
            <a:xfrm>
              <a:off x="4555171" y="2910437"/>
              <a:ext cx="50334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41" name="Rectangle 138"/>
            <p:cNvSpPr>
              <a:spLocks noChangeArrowheads="1"/>
            </p:cNvSpPr>
            <p:nvPr/>
          </p:nvSpPr>
          <p:spPr bwMode="auto">
            <a:xfrm>
              <a:off x="6104685" y="4441780"/>
              <a:ext cx="175908" cy="24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2" name="Rectangle 139"/>
            <p:cNvSpPr>
              <a:spLocks noChangeArrowheads="1"/>
            </p:cNvSpPr>
            <p:nvPr/>
          </p:nvSpPr>
          <p:spPr bwMode="auto">
            <a:xfrm>
              <a:off x="6243382" y="3683055"/>
              <a:ext cx="167451" cy="24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3" name="Rectangle 140"/>
            <p:cNvSpPr>
              <a:spLocks noChangeArrowheads="1"/>
            </p:cNvSpPr>
            <p:nvPr/>
          </p:nvSpPr>
          <p:spPr bwMode="auto">
            <a:xfrm>
              <a:off x="6326262" y="3751279"/>
              <a:ext cx="138697" cy="23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4" name="Rectangle 141"/>
            <p:cNvSpPr>
              <a:spLocks noChangeArrowheads="1"/>
            </p:cNvSpPr>
            <p:nvPr/>
          </p:nvSpPr>
          <p:spPr bwMode="auto">
            <a:xfrm>
              <a:off x="6243382" y="3207560"/>
              <a:ext cx="167451" cy="24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5" name="Rectangle 142"/>
            <p:cNvSpPr>
              <a:spLocks noChangeArrowheads="1"/>
            </p:cNvSpPr>
            <p:nvPr/>
          </p:nvSpPr>
          <p:spPr bwMode="auto">
            <a:xfrm>
              <a:off x="6326262" y="3275784"/>
              <a:ext cx="138697" cy="23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9" name="Line 156"/>
            <p:cNvSpPr>
              <a:spLocks noChangeShapeType="1"/>
            </p:cNvSpPr>
            <p:nvPr/>
          </p:nvSpPr>
          <p:spPr bwMode="auto">
            <a:xfrm flipV="1">
              <a:off x="5174403" y="3813300"/>
              <a:ext cx="1004705" cy="316308"/>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Line 157"/>
            <p:cNvSpPr>
              <a:spLocks noChangeShapeType="1"/>
            </p:cNvSpPr>
            <p:nvPr/>
          </p:nvSpPr>
          <p:spPr bwMode="auto">
            <a:xfrm flipV="1">
              <a:off x="5145212" y="3377084"/>
              <a:ext cx="1004705" cy="316308"/>
            </a:xfrm>
            <a:prstGeom prst="line">
              <a:avLst/>
            </a:prstGeom>
            <a:noFill/>
            <a:ln w="38100">
              <a:solidFill>
                <a:srgbClr val="8EB4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Line 158"/>
            <p:cNvSpPr>
              <a:spLocks noChangeShapeType="1"/>
            </p:cNvSpPr>
            <p:nvPr/>
          </p:nvSpPr>
          <p:spPr bwMode="auto">
            <a:xfrm flipH="1" flipV="1">
              <a:off x="5646310" y="3242706"/>
              <a:ext cx="463450" cy="1176334"/>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159"/>
            <p:cNvSpPr>
              <a:spLocks/>
            </p:cNvSpPr>
            <p:nvPr/>
          </p:nvSpPr>
          <p:spPr bwMode="auto">
            <a:xfrm>
              <a:off x="5867886" y="3852579"/>
              <a:ext cx="74423" cy="90964"/>
            </a:xfrm>
            <a:custGeom>
              <a:avLst/>
              <a:gdLst>
                <a:gd name="T0" fmla="*/ 44 w 44"/>
                <a:gd name="T1" fmla="*/ 22 h 44"/>
                <a:gd name="T2" fmla="*/ 44 w 44"/>
                <a:gd name="T3" fmla="*/ 22 h 44"/>
                <a:gd name="T4" fmla="*/ 41 w 44"/>
                <a:gd name="T5" fmla="*/ 30 h 44"/>
                <a:gd name="T6" fmla="*/ 39 w 44"/>
                <a:gd name="T7" fmla="*/ 38 h 44"/>
                <a:gd name="T8" fmla="*/ 30 w 44"/>
                <a:gd name="T9" fmla="*/ 41 h 44"/>
                <a:gd name="T10" fmla="*/ 22 w 44"/>
                <a:gd name="T11" fmla="*/ 44 h 44"/>
                <a:gd name="T12" fmla="*/ 22 w 44"/>
                <a:gd name="T13" fmla="*/ 44 h 44"/>
                <a:gd name="T14" fmla="*/ 14 w 44"/>
                <a:gd name="T15" fmla="*/ 41 h 44"/>
                <a:gd name="T16" fmla="*/ 6 w 44"/>
                <a:gd name="T17" fmla="*/ 38 h 44"/>
                <a:gd name="T18" fmla="*/ 3 w 44"/>
                <a:gd name="T19" fmla="*/ 30 h 44"/>
                <a:gd name="T20" fmla="*/ 0 w 44"/>
                <a:gd name="T21" fmla="*/ 22 h 44"/>
                <a:gd name="T22" fmla="*/ 0 w 44"/>
                <a:gd name="T23" fmla="*/ 22 h 44"/>
                <a:gd name="T24" fmla="*/ 3 w 44"/>
                <a:gd name="T25" fmla="*/ 14 h 44"/>
                <a:gd name="T26" fmla="*/ 6 w 44"/>
                <a:gd name="T27" fmla="*/ 6 h 44"/>
                <a:gd name="T28" fmla="*/ 14 w 44"/>
                <a:gd name="T29" fmla="*/ 3 h 44"/>
                <a:gd name="T30" fmla="*/ 22 w 44"/>
                <a:gd name="T31" fmla="*/ 0 h 44"/>
                <a:gd name="T32" fmla="*/ 22 w 44"/>
                <a:gd name="T33" fmla="*/ 0 h 44"/>
                <a:gd name="T34" fmla="*/ 30 w 44"/>
                <a:gd name="T35" fmla="*/ 3 h 44"/>
                <a:gd name="T36" fmla="*/ 39 w 44"/>
                <a:gd name="T37" fmla="*/ 6 h 44"/>
                <a:gd name="T38" fmla="*/ 41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1" y="30"/>
                  </a:lnTo>
                  <a:lnTo>
                    <a:pt x="39" y="38"/>
                  </a:lnTo>
                  <a:lnTo>
                    <a:pt x="30" y="41"/>
                  </a:lnTo>
                  <a:lnTo>
                    <a:pt x="22" y="44"/>
                  </a:lnTo>
                  <a:lnTo>
                    <a:pt x="22" y="44"/>
                  </a:lnTo>
                  <a:lnTo>
                    <a:pt x="14" y="41"/>
                  </a:lnTo>
                  <a:lnTo>
                    <a:pt x="6" y="38"/>
                  </a:lnTo>
                  <a:lnTo>
                    <a:pt x="3" y="30"/>
                  </a:lnTo>
                  <a:lnTo>
                    <a:pt x="0" y="22"/>
                  </a:lnTo>
                  <a:lnTo>
                    <a:pt x="0" y="22"/>
                  </a:lnTo>
                  <a:lnTo>
                    <a:pt x="3" y="14"/>
                  </a:lnTo>
                  <a:lnTo>
                    <a:pt x="6" y="6"/>
                  </a:lnTo>
                  <a:lnTo>
                    <a:pt x="14" y="3"/>
                  </a:lnTo>
                  <a:lnTo>
                    <a:pt x="22" y="0"/>
                  </a:lnTo>
                  <a:lnTo>
                    <a:pt x="22" y="0"/>
                  </a:lnTo>
                  <a:lnTo>
                    <a:pt x="30" y="3"/>
                  </a:lnTo>
                  <a:lnTo>
                    <a:pt x="39" y="6"/>
                  </a:lnTo>
                  <a:lnTo>
                    <a:pt x="41" y="14"/>
                  </a:lnTo>
                  <a:lnTo>
                    <a:pt x="44" y="22"/>
                  </a:lnTo>
                  <a:lnTo>
                    <a:pt x="4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160"/>
            <p:cNvSpPr>
              <a:spLocks/>
            </p:cNvSpPr>
            <p:nvPr/>
          </p:nvSpPr>
          <p:spPr bwMode="auto">
            <a:xfrm>
              <a:off x="5734264" y="3484587"/>
              <a:ext cx="74423" cy="90964"/>
            </a:xfrm>
            <a:custGeom>
              <a:avLst/>
              <a:gdLst>
                <a:gd name="T0" fmla="*/ 44 w 44"/>
                <a:gd name="T1" fmla="*/ 22 h 44"/>
                <a:gd name="T2" fmla="*/ 44 w 44"/>
                <a:gd name="T3" fmla="*/ 22 h 44"/>
                <a:gd name="T4" fmla="*/ 41 w 44"/>
                <a:gd name="T5" fmla="*/ 30 h 44"/>
                <a:gd name="T6" fmla="*/ 36 w 44"/>
                <a:gd name="T7" fmla="*/ 39 h 44"/>
                <a:gd name="T8" fmla="*/ 30 w 44"/>
                <a:gd name="T9" fmla="*/ 44 h 44"/>
                <a:gd name="T10" fmla="*/ 22 w 44"/>
                <a:gd name="T11" fmla="*/ 44 h 44"/>
                <a:gd name="T12" fmla="*/ 22 w 44"/>
                <a:gd name="T13" fmla="*/ 44 h 44"/>
                <a:gd name="T14" fmla="*/ 11 w 44"/>
                <a:gd name="T15" fmla="*/ 44 h 44"/>
                <a:gd name="T16" fmla="*/ 6 w 44"/>
                <a:gd name="T17" fmla="*/ 39 h 44"/>
                <a:gd name="T18" fmla="*/ 0 w 44"/>
                <a:gd name="T19" fmla="*/ 30 h 44"/>
                <a:gd name="T20" fmla="*/ 0 w 44"/>
                <a:gd name="T21" fmla="*/ 22 h 44"/>
                <a:gd name="T22" fmla="*/ 0 w 44"/>
                <a:gd name="T23" fmla="*/ 22 h 44"/>
                <a:gd name="T24" fmla="*/ 0 w 44"/>
                <a:gd name="T25" fmla="*/ 14 h 44"/>
                <a:gd name="T26" fmla="*/ 6 w 44"/>
                <a:gd name="T27" fmla="*/ 6 h 44"/>
                <a:gd name="T28" fmla="*/ 11 w 44"/>
                <a:gd name="T29" fmla="*/ 3 h 44"/>
                <a:gd name="T30" fmla="*/ 22 w 44"/>
                <a:gd name="T31" fmla="*/ 0 h 44"/>
                <a:gd name="T32" fmla="*/ 22 w 44"/>
                <a:gd name="T33" fmla="*/ 0 h 44"/>
                <a:gd name="T34" fmla="*/ 30 w 44"/>
                <a:gd name="T35" fmla="*/ 3 h 44"/>
                <a:gd name="T36" fmla="*/ 36 w 44"/>
                <a:gd name="T37" fmla="*/ 6 h 44"/>
                <a:gd name="T38" fmla="*/ 41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1" y="30"/>
                  </a:lnTo>
                  <a:lnTo>
                    <a:pt x="36" y="39"/>
                  </a:lnTo>
                  <a:lnTo>
                    <a:pt x="30" y="44"/>
                  </a:lnTo>
                  <a:lnTo>
                    <a:pt x="22" y="44"/>
                  </a:lnTo>
                  <a:lnTo>
                    <a:pt x="22" y="44"/>
                  </a:lnTo>
                  <a:lnTo>
                    <a:pt x="11" y="44"/>
                  </a:lnTo>
                  <a:lnTo>
                    <a:pt x="6" y="39"/>
                  </a:lnTo>
                  <a:lnTo>
                    <a:pt x="0" y="30"/>
                  </a:lnTo>
                  <a:lnTo>
                    <a:pt x="0" y="22"/>
                  </a:lnTo>
                  <a:lnTo>
                    <a:pt x="0" y="22"/>
                  </a:lnTo>
                  <a:lnTo>
                    <a:pt x="0" y="14"/>
                  </a:lnTo>
                  <a:lnTo>
                    <a:pt x="6" y="6"/>
                  </a:lnTo>
                  <a:lnTo>
                    <a:pt x="11" y="3"/>
                  </a:lnTo>
                  <a:lnTo>
                    <a:pt x="22" y="0"/>
                  </a:lnTo>
                  <a:lnTo>
                    <a:pt x="22" y="0"/>
                  </a:lnTo>
                  <a:lnTo>
                    <a:pt x="30" y="3"/>
                  </a:lnTo>
                  <a:lnTo>
                    <a:pt x="36" y="6"/>
                  </a:lnTo>
                  <a:lnTo>
                    <a:pt x="41" y="14"/>
                  </a:lnTo>
                  <a:lnTo>
                    <a:pt x="44" y="22"/>
                  </a:lnTo>
                  <a:lnTo>
                    <a:pt x="4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168"/>
            <p:cNvSpPr>
              <a:spLocks noEditPoints="1"/>
            </p:cNvSpPr>
            <p:nvPr/>
          </p:nvSpPr>
          <p:spPr bwMode="auto">
            <a:xfrm rot="5400000">
              <a:off x="5435313" y="3738367"/>
              <a:ext cx="259389" cy="83985"/>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grpSp>
          <p:nvGrpSpPr>
            <p:cNvPr id="215" name="Group 214"/>
            <p:cNvGrpSpPr/>
            <p:nvPr/>
          </p:nvGrpSpPr>
          <p:grpSpPr>
            <a:xfrm>
              <a:off x="4576894" y="5233262"/>
              <a:ext cx="1976306" cy="153888"/>
              <a:chOff x="685800" y="4348391"/>
              <a:chExt cx="1854878" cy="118168"/>
            </a:xfrm>
          </p:grpSpPr>
          <p:sp>
            <p:nvSpPr>
              <p:cNvPr id="216" name="Rectangle 38"/>
              <p:cNvSpPr>
                <a:spLocks noChangeArrowheads="1"/>
              </p:cNvSpPr>
              <p:nvPr/>
            </p:nvSpPr>
            <p:spPr bwMode="auto">
              <a:xfrm>
                <a:off x="685800" y="4348391"/>
                <a:ext cx="1302909" cy="11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Quantity of Whizbangs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17" name="Rectangle 39"/>
              <p:cNvSpPr>
                <a:spLocks noChangeArrowheads="1"/>
              </p:cNvSpPr>
              <p:nvPr/>
            </p:nvSpPr>
            <p:spPr bwMode="auto">
              <a:xfrm>
                <a:off x="2006575" y="4348391"/>
                <a:ext cx="534103" cy="11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(millions)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grpSp>
      <p:grpSp>
        <p:nvGrpSpPr>
          <p:cNvPr id="5" name="Group 4"/>
          <p:cNvGrpSpPr/>
          <p:nvPr/>
        </p:nvGrpSpPr>
        <p:grpSpPr>
          <a:xfrm>
            <a:off x="6662548" y="2986637"/>
            <a:ext cx="2176652" cy="2476713"/>
            <a:chOff x="6662548" y="2910437"/>
            <a:chExt cx="2176652" cy="2476713"/>
          </a:xfrm>
        </p:grpSpPr>
        <p:sp>
          <p:nvSpPr>
            <p:cNvPr id="84" name="Line 81"/>
            <p:cNvSpPr>
              <a:spLocks noChangeShapeType="1"/>
            </p:cNvSpPr>
            <p:nvPr/>
          </p:nvSpPr>
          <p:spPr bwMode="auto">
            <a:xfrm flipV="1">
              <a:off x="7062030" y="3116596"/>
              <a:ext cx="0" cy="186683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2"/>
            <p:cNvSpPr>
              <a:spLocks noChangeShapeType="1"/>
            </p:cNvSpPr>
            <p:nvPr/>
          </p:nvSpPr>
          <p:spPr bwMode="auto">
            <a:xfrm>
              <a:off x="7062030" y="3253042"/>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86" name="Line 83"/>
            <p:cNvSpPr>
              <a:spLocks noChangeShapeType="1"/>
            </p:cNvSpPr>
            <p:nvPr/>
          </p:nvSpPr>
          <p:spPr bwMode="auto">
            <a:xfrm>
              <a:off x="7062030" y="3683055"/>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87" name="Line 84"/>
            <p:cNvSpPr>
              <a:spLocks noChangeShapeType="1"/>
            </p:cNvSpPr>
            <p:nvPr/>
          </p:nvSpPr>
          <p:spPr bwMode="auto">
            <a:xfrm>
              <a:off x="7062030" y="4119270"/>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88" name="Line 85"/>
            <p:cNvSpPr>
              <a:spLocks noChangeShapeType="1"/>
            </p:cNvSpPr>
            <p:nvPr/>
          </p:nvSpPr>
          <p:spPr bwMode="auto">
            <a:xfrm>
              <a:off x="7062030" y="4549283"/>
              <a:ext cx="55817"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89" name="Line 86"/>
            <p:cNvSpPr>
              <a:spLocks noChangeShapeType="1"/>
            </p:cNvSpPr>
            <p:nvPr/>
          </p:nvSpPr>
          <p:spPr bwMode="auto">
            <a:xfrm>
              <a:off x="7062030" y="4983430"/>
              <a:ext cx="152735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 name="Line 87"/>
            <p:cNvSpPr>
              <a:spLocks noChangeShapeType="1"/>
            </p:cNvSpPr>
            <p:nvPr/>
          </p:nvSpPr>
          <p:spPr bwMode="auto">
            <a:xfrm>
              <a:off x="8418551"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1" name="Line 88"/>
            <p:cNvSpPr>
              <a:spLocks noChangeShapeType="1"/>
            </p:cNvSpPr>
            <p:nvPr/>
          </p:nvSpPr>
          <p:spPr bwMode="auto">
            <a:xfrm>
              <a:off x="8080266"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2" name="Line 89"/>
            <p:cNvSpPr>
              <a:spLocks noChangeShapeType="1"/>
            </p:cNvSpPr>
            <p:nvPr/>
          </p:nvSpPr>
          <p:spPr bwMode="auto">
            <a:xfrm>
              <a:off x="7738599"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3" name="Line 90"/>
            <p:cNvSpPr>
              <a:spLocks noChangeShapeType="1"/>
            </p:cNvSpPr>
            <p:nvPr/>
          </p:nvSpPr>
          <p:spPr bwMode="auto">
            <a:xfrm>
              <a:off x="7400315" y="4917275"/>
              <a:ext cx="0" cy="66156"/>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94" name="Rectangle 91"/>
            <p:cNvSpPr>
              <a:spLocks noChangeArrowheads="1"/>
            </p:cNvSpPr>
            <p:nvPr/>
          </p:nvSpPr>
          <p:spPr bwMode="auto">
            <a:xfrm>
              <a:off x="6936865" y="501857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95" name="Rectangle 92"/>
            <p:cNvSpPr>
              <a:spLocks noChangeArrowheads="1"/>
            </p:cNvSpPr>
            <p:nvPr/>
          </p:nvSpPr>
          <p:spPr bwMode="auto">
            <a:xfrm>
              <a:off x="6662548" y="4435577"/>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0.20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96" name="Rectangle 93"/>
            <p:cNvSpPr>
              <a:spLocks noChangeArrowheads="1"/>
            </p:cNvSpPr>
            <p:nvPr/>
          </p:nvSpPr>
          <p:spPr bwMode="auto">
            <a:xfrm>
              <a:off x="6662548" y="4001430"/>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0.40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97" name="Rectangle 94"/>
            <p:cNvSpPr>
              <a:spLocks noChangeArrowheads="1"/>
            </p:cNvSpPr>
            <p:nvPr/>
          </p:nvSpPr>
          <p:spPr bwMode="auto">
            <a:xfrm>
              <a:off x="6662548" y="3571417"/>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0.60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98" name="Rectangle 95"/>
            <p:cNvSpPr>
              <a:spLocks noChangeArrowheads="1"/>
            </p:cNvSpPr>
            <p:nvPr/>
          </p:nvSpPr>
          <p:spPr bwMode="auto">
            <a:xfrm>
              <a:off x="6662548" y="3135203"/>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99" name="Rectangle 96"/>
            <p:cNvSpPr>
              <a:spLocks noChangeArrowheads="1"/>
            </p:cNvSpPr>
            <p:nvPr/>
          </p:nvSpPr>
          <p:spPr bwMode="auto">
            <a:xfrm>
              <a:off x="7330967"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00" name="Rectangle 97"/>
            <p:cNvSpPr>
              <a:spLocks noChangeArrowheads="1"/>
            </p:cNvSpPr>
            <p:nvPr/>
          </p:nvSpPr>
          <p:spPr bwMode="auto">
            <a:xfrm>
              <a:off x="7674325"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01" name="Rectangle 98"/>
            <p:cNvSpPr>
              <a:spLocks noChangeArrowheads="1"/>
            </p:cNvSpPr>
            <p:nvPr/>
          </p:nvSpPr>
          <p:spPr bwMode="auto">
            <a:xfrm>
              <a:off x="8010918"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02" name="Rectangle 99"/>
            <p:cNvSpPr>
              <a:spLocks noChangeArrowheads="1"/>
            </p:cNvSpPr>
            <p:nvPr/>
          </p:nvSpPr>
          <p:spPr bwMode="auto">
            <a:xfrm>
              <a:off x="8349203" y="50185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03" name="Rectangle 100"/>
            <p:cNvSpPr>
              <a:spLocks noChangeArrowheads="1"/>
            </p:cNvSpPr>
            <p:nvPr/>
          </p:nvSpPr>
          <p:spPr bwMode="auto">
            <a:xfrm>
              <a:off x="6720191" y="2910437"/>
              <a:ext cx="50334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Price ($)</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69" name="Freeform 166"/>
            <p:cNvSpPr>
              <a:spLocks/>
            </p:cNvSpPr>
            <p:nvPr/>
          </p:nvSpPr>
          <p:spPr bwMode="auto">
            <a:xfrm>
              <a:off x="8034598" y="3852579"/>
              <a:ext cx="74423" cy="90964"/>
            </a:xfrm>
            <a:custGeom>
              <a:avLst/>
              <a:gdLst>
                <a:gd name="T0" fmla="*/ 44 w 44"/>
                <a:gd name="T1" fmla="*/ 22 h 44"/>
                <a:gd name="T2" fmla="*/ 44 w 44"/>
                <a:gd name="T3" fmla="*/ 22 h 44"/>
                <a:gd name="T4" fmla="*/ 41 w 44"/>
                <a:gd name="T5" fmla="*/ 30 h 44"/>
                <a:gd name="T6" fmla="*/ 38 w 44"/>
                <a:gd name="T7" fmla="*/ 38 h 44"/>
                <a:gd name="T8" fmla="*/ 30 w 44"/>
                <a:gd name="T9" fmla="*/ 41 h 44"/>
                <a:gd name="T10" fmla="*/ 22 w 44"/>
                <a:gd name="T11" fmla="*/ 44 h 44"/>
                <a:gd name="T12" fmla="*/ 22 w 44"/>
                <a:gd name="T13" fmla="*/ 44 h 44"/>
                <a:gd name="T14" fmla="*/ 14 w 44"/>
                <a:gd name="T15" fmla="*/ 41 h 44"/>
                <a:gd name="T16" fmla="*/ 5 w 44"/>
                <a:gd name="T17" fmla="*/ 38 h 44"/>
                <a:gd name="T18" fmla="*/ 3 w 44"/>
                <a:gd name="T19" fmla="*/ 30 h 44"/>
                <a:gd name="T20" fmla="*/ 0 w 44"/>
                <a:gd name="T21" fmla="*/ 22 h 44"/>
                <a:gd name="T22" fmla="*/ 0 w 44"/>
                <a:gd name="T23" fmla="*/ 22 h 44"/>
                <a:gd name="T24" fmla="*/ 3 w 44"/>
                <a:gd name="T25" fmla="*/ 14 h 44"/>
                <a:gd name="T26" fmla="*/ 5 w 44"/>
                <a:gd name="T27" fmla="*/ 6 h 44"/>
                <a:gd name="T28" fmla="*/ 14 w 44"/>
                <a:gd name="T29" fmla="*/ 3 h 44"/>
                <a:gd name="T30" fmla="*/ 22 w 44"/>
                <a:gd name="T31" fmla="*/ 0 h 44"/>
                <a:gd name="T32" fmla="*/ 22 w 44"/>
                <a:gd name="T33" fmla="*/ 0 h 44"/>
                <a:gd name="T34" fmla="*/ 30 w 44"/>
                <a:gd name="T35" fmla="*/ 3 h 44"/>
                <a:gd name="T36" fmla="*/ 38 w 44"/>
                <a:gd name="T37" fmla="*/ 6 h 44"/>
                <a:gd name="T38" fmla="*/ 41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1" y="30"/>
                  </a:lnTo>
                  <a:lnTo>
                    <a:pt x="38" y="38"/>
                  </a:lnTo>
                  <a:lnTo>
                    <a:pt x="30" y="41"/>
                  </a:lnTo>
                  <a:lnTo>
                    <a:pt x="22" y="44"/>
                  </a:lnTo>
                  <a:lnTo>
                    <a:pt x="22" y="44"/>
                  </a:lnTo>
                  <a:lnTo>
                    <a:pt x="14" y="41"/>
                  </a:lnTo>
                  <a:lnTo>
                    <a:pt x="5" y="38"/>
                  </a:lnTo>
                  <a:lnTo>
                    <a:pt x="3" y="30"/>
                  </a:lnTo>
                  <a:lnTo>
                    <a:pt x="0" y="22"/>
                  </a:lnTo>
                  <a:lnTo>
                    <a:pt x="0" y="22"/>
                  </a:lnTo>
                  <a:lnTo>
                    <a:pt x="3" y="14"/>
                  </a:lnTo>
                  <a:lnTo>
                    <a:pt x="5" y="6"/>
                  </a:lnTo>
                  <a:lnTo>
                    <a:pt x="14" y="3"/>
                  </a:lnTo>
                  <a:lnTo>
                    <a:pt x="22" y="0"/>
                  </a:lnTo>
                  <a:lnTo>
                    <a:pt x="22" y="0"/>
                  </a:lnTo>
                  <a:lnTo>
                    <a:pt x="30" y="3"/>
                  </a:lnTo>
                  <a:lnTo>
                    <a:pt x="38" y="6"/>
                  </a:lnTo>
                  <a:lnTo>
                    <a:pt x="41" y="14"/>
                  </a:lnTo>
                  <a:lnTo>
                    <a:pt x="44" y="22"/>
                  </a:lnTo>
                  <a:lnTo>
                    <a:pt x="4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167"/>
            <p:cNvSpPr>
              <a:spLocks/>
            </p:cNvSpPr>
            <p:nvPr/>
          </p:nvSpPr>
          <p:spPr bwMode="auto">
            <a:xfrm>
              <a:off x="7354647" y="3637573"/>
              <a:ext cx="74423" cy="90964"/>
            </a:xfrm>
            <a:custGeom>
              <a:avLst/>
              <a:gdLst>
                <a:gd name="T0" fmla="*/ 44 w 44"/>
                <a:gd name="T1" fmla="*/ 22 h 44"/>
                <a:gd name="T2" fmla="*/ 44 w 44"/>
                <a:gd name="T3" fmla="*/ 22 h 44"/>
                <a:gd name="T4" fmla="*/ 44 w 44"/>
                <a:gd name="T5" fmla="*/ 30 h 44"/>
                <a:gd name="T6" fmla="*/ 38 w 44"/>
                <a:gd name="T7" fmla="*/ 38 h 44"/>
                <a:gd name="T8" fmla="*/ 30 w 44"/>
                <a:gd name="T9" fmla="*/ 41 h 44"/>
                <a:gd name="T10" fmla="*/ 22 w 44"/>
                <a:gd name="T11" fmla="*/ 44 h 44"/>
                <a:gd name="T12" fmla="*/ 22 w 44"/>
                <a:gd name="T13" fmla="*/ 44 h 44"/>
                <a:gd name="T14" fmla="*/ 13 w 44"/>
                <a:gd name="T15" fmla="*/ 41 h 44"/>
                <a:gd name="T16" fmla="*/ 8 w 44"/>
                <a:gd name="T17" fmla="*/ 38 h 44"/>
                <a:gd name="T18" fmla="*/ 2 w 44"/>
                <a:gd name="T19" fmla="*/ 30 h 44"/>
                <a:gd name="T20" fmla="*/ 0 w 44"/>
                <a:gd name="T21" fmla="*/ 22 h 44"/>
                <a:gd name="T22" fmla="*/ 0 w 44"/>
                <a:gd name="T23" fmla="*/ 22 h 44"/>
                <a:gd name="T24" fmla="*/ 2 w 44"/>
                <a:gd name="T25" fmla="*/ 14 h 44"/>
                <a:gd name="T26" fmla="*/ 8 w 44"/>
                <a:gd name="T27" fmla="*/ 6 h 44"/>
                <a:gd name="T28" fmla="*/ 13 w 44"/>
                <a:gd name="T29" fmla="*/ 3 h 44"/>
                <a:gd name="T30" fmla="*/ 22 w 44"/>
                <a:gd name="T31" fmla="*/ 0 h 44"/>
                <a:gd name="T32" fmla="*/ 22 w 44"/>
                <a:gd name="T33" fmla="*/ 0 h 44"/>
                <a:gd name="T34" fmla="*/ 30 w 44"/>
                <a:gd name="T35" fmla="*/ 3 h 44"/>
                <a:gd name="T36" fmla="*/ 38 w 44"/>
                <a:gd name="T37" fmla="*/ 6 h 44"/>
                <a:gd name="T38" fmla="*/ 44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4" y="30"/>
                  </a:lnTo>
                  <a:lnTo>
                    <a:pt x="38" y="38"/>
                  </a:lnTo>
                  <a:lnTo>
                    <a:pt x="30" y="41"/>
                  </a:lnTo>
                  <a:lnTo>
                    <a:pt x="22" y="44"/>
                  </a:lnTo>
                  <a:lnTo>
                    <a:pt x="22" y="44"/>
                  </a:lnTo>
                  <a:lnTo>
                    <a:pt x="13" y="41"/>
                  </a:lnTo>
                  <a:lnTo>
                    <a:pt x="8" y="38"/>
                  </a:lnTo>
                  <a:lnTo>
                    <a:pt x="2" y="30"/>
                  </a:lnTo>
                  <a:lnTo>
                    <a:pt x="0" y="22"/>
                  </a:lnTo>
                  <a:lnTo>
                    <a:pt x="0" y="22"/>
                  </a:lnTo>
                  <a:lnTo>
                    <a:pt x="2" y="14"/>
                  </a:lnTo>
                  <a:lnTo>
                    <a:pt x="8" y="6"/>
                  </a:lnTo>
                  <a:lnTo>
                    <a:pt x="13" y="3"/>
                  </a:lnTo>
                  <a:lnTo>
                    <a:pt x="22" y="0"/>
                  </a:lnTo>
                  <a:lnTo>
                    <a:pt x="22" y="0"/>
                  </a:lnTo>
                  <a:lnTo>
                    <a:pt x="30" y="3"/>
                  </a:lnTo>
                  <a:lnTo>
                    <a:pt x="38" y="6"/>
                  </a:lnTo>
                  <a:lnTo>
                    <a:pt x="44" y="14"/>
                  </a:lnTo>
                  <a:lnTo>
                    <a:pt x="44" y="22"/>
                  </a:lnTo>
                  <a:lnTo>
                    <a:pt x="4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Rectangle 176"/>
            <p:cNvSpPr>
              <a:spLocks noChangeArrowheads="1"/>
            </p:cNvSpPr>
            <p:nvPr/>
          </p:nvSpPr>
          <p:spPr bwMode="auto">
            <a:xfrm>
              <a:off x="8447305" y="3920803"/>
              <a:ext cx="175908" cy="24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0" name="Rectangle 177"/>
            <p:cNvSpPr>
              <a:spLocks noChangeArrowheads="1"/>
            </p:cNvSpPr>
            <p:nvPr/>
          </p:nvSpPr>
          <p:spPr bwMode="auto">
            <a:xfrm>
              <a:off x="8455762" y="3610698"/>
              <a:ext cx="167451" cy="24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1" name="Rectangle 178"/>
            <p:cNvSpPr>
              <a:spLocks noChangeArrowheads="1"/>
            </p:cNvSpPr>
            <p:nvPr/>
          </p:nvSpPr>
          <p:spPr bwMode="auto">
            <a:xfrm>
              <a:off x="8535259" y="3676853"/>
              <a:ext cx="138697" cy="23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2" name="Rectangle 179"/>
            <p:cNvSpPr>
              <a:spLocks noChangeArrowheads="1"/>
            </p:cNvSpPr>
            <p:nvPr/>
          </p:nvSpPr>
          <p:spPr bwMode="auto">
            <a:xfrm>
              <a:off x="8437157" y="3145539"/>
              <a:ext cx="167451" cy="24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3" name="Rectangle 180"/>
            <p:cNvSpPr>
              <a:spLocks noChangeArrowheads="1"/>
            </p:cNvSpPr>
            <p:nvPr/>
          </p:nvSpPr>
          <p:spPr bwMode="auto">
            <a:xfrm>
              <a:off x="8520036" y="3213763"/>
              <a:ext cx="138697" cy="23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6" name="Line 183"/>
            <p:cNvSpPr>
              <a:spLocks noChangeShapeType="1"/>
            </p:cNvSpPr>
            <p:nvPr/>
          </p:nvSpPr>
          <p:spPr bwMode="auto">
            <a:xfrm flipV="1">
              <a:off x="7224407" y="3377084"/>
              <a:ext cx="1119721" cy="361790"/>
            </a:xfrm>
            <a:prstGeom prst="line">
              <a:avLst/>
            </a:prstGeom>
            <a:noFill/>
            <a:ln w="38100">
              <a:solidFill>
                <a:srgbClr val="8EB4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7" name="Line 184"/>
            <p:cNvSpPr>
              <a:spLocks noChangeShapeType="1"/>
            </p:cNvSpPr>
            <p:nvPr/>
          </p:nvSpPr>
          <p:spPr bwMode="auto">
            <a:xfrm>
              <a:off x="7224407" y="3627236"/>
              <a:ext cx="1151859" cy="365925"/>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8" name="Line 185"/>
            <p:cNvSpPr>
              <a:spLocks noChangeShapeType="1"/>
            </p:cNvSpPr>
            <p:nvPr/>
          </p:nvSpPr>
          <p:spPr bwMode="auto">
            <a:xfrm flipV="1">
              <a:off x="7224407" y="3813300"/>
              <a:ext cx="1119721" cy="355587"/>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186"/>
            <p:cNvSpPr>
              <a:spLocks/>
            </p:cNvSpPr>
            <p:nvPr/>
          </p:nvSpPr>
          <p:spPr bwMode="auto">
            <a:xfrm>
              <a:off x="8034598" y="3852579"/>
              <a:ext cx="74423" cy="90964"/>
            </a:xfrm>
            <a:custGeom>
              <a:avLst/>
              <a:gdLst>
                <a:gd name="T0" fmla="*/ 44 w 44"/>
                <a:gd name="T1" fmla="*/ 22 h 44"/>
                <a:gd name="T2" fmla="*/ 44 w 44"/>
                <a:gd name="T3" fmla="*/ 22 h 44"/>
                <a:gd name="T4" fmla="*/ 41 w 44"/>
                <a:gd name="T5" fmla="*/ 30 h 44"/>
                <a:gd name="T6" fmla="*/ 38 w 44"/>
                <a:gd name="T7" fmla="*/ 38 h 44"/>
                <a:gd name="T8" fmla="*/ 30 w 44"/>
                <a:gd name="T9" fmla="*/ 41 h 44"/>
                <a:gd name="T10" fmla="*/ 22 w 44"/>
                <a:gd name="T11" fmla="*/ 44 h 44"/>
                <a:gd name="T12" fmla="*/ 22 w 44"/>
                <a:gd name="T13" fmla="*/ 44 h 44"/>
                <a:gd name="T14" fmla="*/ 14 w 44"/>
                <a:gd name="T15" fmla="*/ 41 h 44"/>
                <a:gd name="T16" fmla="*/ 5 w 44"/>
                <a:gd name="T17" fmla="*/ 38 h 44"/>
                <a:gd name="T18" fmla="*/ 3 w 44"/>
                <a:gd name="T19" fmla="*/ 30 h 44"/>
                <a:gd name="T20" fmla="*/ 0 w 44"/>
                <a:gd name="T21" fmla="*/ 22 h 44"/>
                <a:gd name="T22" fmla="*/ 0 w 44"/>
                <a:gd name="T23" fmla="*/ 22 h 44"/>
                <a:gd name="T24" fmla="*/ 3 w 44"/>
                <a:gd name="T25" fmla="*/ 14 h 44"/>
                <a:gd name="T26" fmla="*/ 5 w 44"/>
                <a:gd name="T27" fmla="*/ 6 h 44"/>
                <a:gd name="T28" fmla="*/ 14 w 44"/>
                <a:gd name="T29" fmla="*/ 3 h 44"/>
                <a:gd name="T30" fmla="*/ 22 w 44"/>
                <a:gd name="T31" fmla="*/ 0 h 44"/>
                <a:gd name="T32" fmla="*/ 22 w 44"/>
                <a:gd name="T33" fmla="*/ 0 h 44"/>
                <a:gd name="T34" fmla="*/ 30 w 44"/>
                <a:gd name="T35" fmla="*/ 3 h 44"/>
                <a:gd name="T36" fmla="*/ 38 w 44"/>
                <a:gd name="T37" fmla="*/ 6 h 44"/>
                <a:gd name="T38" fmla="*/ 41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1" y="30"/>
                  </a:lnTo>
                  <a:lnTo>
                    <a:pt x="38" y="38"/>
                  </a:lnTo>
                  <a:lnTo>
                    <a:pt x="30" y="41"/>
                  </a:lnTo>
                  <a:lnTo>
                    <a:pt x="22" y="44"/>
                  </a:lnTo>
                  <a:lnTo>
                    <a:pt x="22" y="44"/>
                  </a:lnTo>
                  <a:lnTo>
                    <a:pt x="14" y="41"/>
                  </a:lnTo>
                  <a:lnTo>
                    <a:pt x="5" y="38"/>
                  </a:lnTo>
                  <a:lnTo>
                    <a:pt x="3" y="30"/>
                  </a:lnTo>
                  <a:lnTo>
                    <a:pt x="0" y="22"/>
                  </a:lnTo>
                  <a:lnTo>
                    <a:pt x="0" y="22"/>
                  </a:lnTo>
                  <a:lnTo>
                    <a:pt x="3" y="14"/>
                  </a:lnTo>
                  <a:lnTo>
                    <a:pt x="5" y="6"/>
                  </a:lnTo>
                  <a:lnTo>
                    <a:pt x="14" y="3"/>
                  </a:lnTo>
                  <a:lnTo>
                    <a:pt x="22" y="0"/>
                  </a:lnTo>
                  <a:lnTo>
                    <a:pt x="22" y="0"/>
                  </a:lnTo>
                  <a:lnTo>
                    <a:pt x="30" y="3"/>
                  </a:lnTo>
                  <a:lnTo>
                    <a:pt x="38" y="6"/>
                  </a:lnTo>
                  <a:lnTo>
                    <a:pt x="41" y="14"/>
                  </a:lnTo>
                  <a:lnTo>
                    <a:pt x="44" y="22"/>
                  </a:lnTo>
                  <a:lnTo>
                    <a:pt x="4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187"/>
            <p:cNvSpPr>
              <a:spLocks/>
            </p:cNvSpPr>
            <p:nvPr/>
          </p:nvSpPr>
          <p:spPr bwMode="auto">
            <a:xfrm>
              <a:off x="7354647" y="3637573"/>
              <a:ext cx="74423" cy="90964"/>
            </a:xfrm>
            <a:custGeom>
              <a:avLst/>
              <a:gdLst>
                <a:gd name="T0" fmla="*/ 44 w 44"/>
                <a:gd name="T1" fmla="*/ 22 h 44"/>
                <a:gd name="T2" fmla="*/ 44 w 44"/>
                <a:gd name="T3" fmla="*/ 22 h 44"/>
                <a:gd name="T4" fmla="*/ 44 w 44"/>
                <a:gd name="T5" fmla="*/ 30 h 44"/>
                <a:gd name="T6" fmla="*/ 38 w 44"/>
                <a:gd name="T7" fmla="*/ 38 h 44"/>
                <a:gd name="T8" fmla="*/ 30 w 44"/>
                <a:gd name="T9" fmla="*/ 41 h 44"/>
                <a:gd name="T10" fmla="*/ 22 w 44"/>
                <a:gd name="T11" fmla="*/ 44 h 44"/>
                <a:gd name="T12" fmla="*/ 22 w 44"/>
                <a:gd name="T13" fmla="*/ 44 h 44"/>
                <a:gd name="T14" fmla="*/ 13 w 44"/>
                <a:gd name="T15" fmla="*/ 41 h 44"/>
                <a:gd name="T16" fmla="*/ 8 w 44"/>
                <a:gd name="T17" fmla="*/ 38 h 44"/>
                <a:gd name="T18" fmla="*/ 2 w 44"/>
                <a:gd name="T19" fmla="*/ 30 h 44"/>
                <a:gd name="T20" fmla="*/ 0 w 44"/>
                <a:gd name="T21" fmla="*/ 22 h 44"/>
                <a:gd name="T22" fmla="*/ 0 w 44"/>
                <a:gd name="T23" fmla="*/ 22 h 44"/>
                <a:gd name="T24" fmla="*/ 2 w 44"/>
                <a:gd name="T25" fmla="*/ 14 h 44"/>
                <a:gd name="T26" fmla="*/ 8 w 44"/>
                <a:gd name="T27" fmla="*/ 6 h 44"/>
                <a:gd name="T28" fmla="*/ 13 w 44"/>
                <a:gd name="T29" fmla="*/ 3 h 44"/>
                <a:gd name="T30" fmla="*/ 22 w 44"/>
                <a:gd name="T31" fmla="*/ 0 h 44"/>
                <a:gd name="T32" fmla="*/ 22 w 44"/>
                <a:gd name="T33" fmla="*/ 0 h 44"/>
                <a:gd name="T34" fmla="*/ 30 w 44"/>
                <a:gd name="T35" fmla="*/ 3 h 44"/>
                <a:gd name="T36" fmla="*/ 38 w 44"/>
                <a:gd name="T37" fmla="*/ 6 h 44"/>
                <a:gd name="T38" fmla="*/ 44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4" y="30"/>
                  </a:lnTo>
                  <a:lnTo>
                    <a:pt x="38" y="38"/>
                  </a:lnTo>
                  <a:lnTo>
                    <a:pt x="30" y="41"/>
                  </a:lnTo>
                  <a:lnTo>
                    <a:pt x="22" y="44"/>
                  </a:lnTo>
                  <a:lnTo>
                    <a:pt x="22" y="44"/>
                  </a:lnTo>
                  <a:lnTo>
                    <a:pt x="13" y="41"/>
                  </a:lnTo>
                  <a:lnTo>
                    <a:pt x="8" y="38"/>
                  </a:lnTo>
                  <a:lnTo>
                    <a:pt x="2" y="30"/>
                  </a:lnTo>
                  <a:lnTo>
                    <a:pt x="0" y="22"/>
                  </a:lnTo>
                  <a:lnTo>
                    <a:pt x="0" y="22"/>
                  </a:lnTo>
                  <a:lnTo>
                    <a:pt x="2" y="14"/>
                  </a:lnTo>
                  <a:lnTo>
                    <a:pt x="8" y="6"/>
                  </a:lnTo>
                  <a:lnTo>
                    <a:pt x="13" y="3"/>
                  </a:lnTo>
                  <a:lnTo>
                    <a:pt x="22" y="0"/>
                  </a:lnTo>
                  <a:lnTo>
                    <a:pt x="22" y="0"/>
                  </a:lnTo>
                  <a:lnTo>
                    <a:pt x="30" y="3"/>
                  </a:lnTo>
                  <a:lnTo>
                    <a:pt x="38" y="6"/>
                  </a:lnTo>
                  <a:lnTo>
                    <a:pt x="44" y="14"/>
                  </a:lnTo>
                  <a:lnTo>
                    <a:pt x="44" y="22"/>
                  </a:lnTo>
                  <a:lnTo>
                    <a:pt x="4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168"/>
            <p:cNvSpPr>
              <a:spLocks noEditPoints="1"/>
            </p:cNvSpPr>
            <p:nvPr/>
          </p:nvSpPr>
          <p:spPr bwMode="auto">
            <a:xfrm rot="5400000">
              <a:off x="7800377" y="3644582"/>
              <a:ext cx="259389" cy="83985"/>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grpSp>
          <p:nvGrpSpPr>
            <p:cNvPr id="221" name="Group 220"/>
            <p:cNvGrpSpPr/>
            <p:nvPr/>
          </p:nvGrpSpPr>
          <p:grpSpPr>
            <a:xfrm>
              <a:off x="6862894" y="5233262"/>
              <a:ext cx="1976306" cy="153888"/>
              <a:chOff x="685800" y="4348391"/>
              <a:chExt cx="1854878" cy="118168"/>
            </a:xfrm>
          </p:grpSpPr>
          <p:sp>
            <p:nvSpPr>
              <p:cNvPr id="222" name="Rectangle 38"/>
              <p:cNvSpPr>
                <a:spLocks noChangeArrowheads="1"/>
              </p:cNvSpPr>
              <p:nvPr/>
            </p:nvSpPr>
            <p:spPr bwMode="auto">
              <a:xfrm>
                <a:off x="685800" y="4348391"/>
                <a:ext cx="1302909" cy="11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Quantity of Whizbangs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3" name="Rectangle 39"/>
              <p:cNvSpPr>
                <a:spLocks noChangeArrowheads="1"/>
              </p:cNvSpPr>
              <p:nvPr/>
            </p:nvSpPr>
            <p:spPr bwMode="auto">
              <a:xfrm>
                <a:off x="2006575" y="4348391"/>
                <a:ext cx="534103" cy="11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(millions)</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grpSp>
    </p:spTree>
    <p:extLst>
      <p:ext uri="{BB962C8B-B14F-4D97-AF65-F5344CB8AC3E}">
        <p14:creationId xmlns:p14="http://schemas.microsoft.com/office/powerpoint/2010/main" val="58723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67" grpId="0"/>
      <p:bldP spid="168" grpId="0"/>
      <p:bldP spid="171" grpId="0"/>
      <p:bldP spid="17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Long-Run Versus Short-Run Impact</a:t>
            </a:r>
          </a:p>
        </p:txBody>
      </p:sp>
      <p:sp>
        <p:nvSpPr>
          <p:cNvPr id="40" name="Content Placeholder 2"/>
          <p:cNvSpPr>
            <a:spLocks noGrp="1"/>
          </p:cNvSpPr>
          <p:nvPr>
            <p:ph idx="1"/>
          </p:nvPr>
        </p:nvSpPr>
        <p:spPr/>
        <p:txBody>
          <a:bodyPr>
            <a:normAutofit/>
          </a:bodyPr>
          <a:lstStyle/>
          <a:p>
            <a:pPr marL="0" indent="0">
              <a:spcBef>
                <a:spcPts val="0"/>
              </a:spcBef>
              <a:buNone/>
            </a:pPr>
            <a:r>
              <a:rPr lang="en-US" sz="1800" dirty="0"/>
              <a:t>The effect of a government intervention may be lagged.</a:t>
            </a:r>
          </a:p>
          <a:p>
            <a:pPr>
              <a:spcBef>
                <a:spcPts val="0"/>
              </a:spcBef>
            </a:pPr>
            <a:r>
              <a:rPr lang="en-US" sz="1800" dirty="0"/>
              <a:t>One example is gasoline and price controls of gasoline.</a:t>
            </a:r>
          </a:p>
          <a:p>
            <a:pPr>
              <a:spcBef>
                <a:spcPts val="0"/>
              </a:spcBef>
            </a:pPr>
            <a:r>
              <a:rPr lang="en-US" sz="1800" dirty="0"/>
              <a:t>Because buyers and sellers take time to respond to changes in price, sometimes the full effect of price controls becomes clear only in the long-run.</a:t>
            </a:r>
          </a:p>
        </p:txBody>
      </p:sp>
      <p:sp>
        <p:nvSpPr>
          <p:cNvPr id="18" name="Line 16"/>
          <p:cNvSpPr>
            <a:spLocks noChangeShapeType="1"/>
          </p:cNvSpPr>
          <p:nvPr/>
        </p:nvSpPr>
        <p:spPr bwMode="auto">
          <a:xfrm flipV="1">
            <a:off x="766763" y="2787521"/>
            <a:ext cx="0" cy="2305049"/>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Line 17"/>
          <p:cNvSpPr>
            <a:spLocks noChangeShapeType="1"/>
          </p:cNvSpPr>
          <p:nvPr/>
        </p:nvSpPr>
        <p:spPr bwMode="auto">
          <a:xfrm>
            <a:off x="766763" y="5092571"/>
            <a:ext cx="30829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18"/>
          <p:cNvSpPr>
            <a:spLocks noChangeArrowheads="1"/>
          </p:cNvSpPr>
          <p:nvPr/>
        </p:nvSpPr>
        <p:spPr bwMode="auto">
          <a:xfrm>
            <a:off x="766763" y="2538284"/>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27"/>
          <p:cNvSpPr>
            <a:spLocks noChangeArrowheads="1"/>
          </p:cNvSpPr>
          <p:nvPr/>
        </p:nvSpPr>
        <p:spPr bwMode="auto">
          <a:xfrm>
            <a:off x="1224324" y="5194756"/>
            <a:ext cx="22233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Gasoline (billions of gals.)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44" name="Rectangle 142"/>
          <p:cNvSpPr>
            <a:spLocks noChangeArrowheads="1"/>
          </p:cNvSpPr>
          <p:nvPr/>
        </p:nvSpPr>
        <p:spPr bwMode="auto">
          <a:xfrm>
            <a:off x="3900488" y="3851146"/>
            <a:ext cx="3446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Price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floor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5" name="Rectangle 143"/>
          <p:cNvSpPr>
            <a:spLocks noChangeArrowheads="1"/>
          </p:cNvSpPr>
          <p:nvPr/>
        </p:nvSpPr>
        <p:spPr bwMode="auto">
          <a:xfrm>
            <a:off x="2990851" y="4913183"/>
            <a:ext cx="166688"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6" name="Rectangle 144"/>
          <p:cNvSpPr>
            <a:spLocks noChangeArrowheads="1"/>
          </p:cNvSpPr>
          <p:nvPr/>
        </p:nvSpPr>
        <p:spPr bwMode="auto">
          <a:xfrm>
            <a:off x="7253288" y="4913183"/>
            <a:ext cx="166688"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7" name="Rectangle 145"/>
          <p:cNvSpPr>
            <a:spLocks noChangeArrowheads="1"/>
          </p:cNvSpPr>
          <p:nvPr/>
        </p:nvSpPr>
        <p:spPr bwMode="auto">
          <a:xfrm>
            <a:off x="2921001" y="3128834"/>
            <a:ext cx="161925"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8" name="Rectangle 146"/>
          <p:cNvSpPr>
            <a:spLocks noChangeArrowheads="1"/>
          </p:cNvSpPr>
          <p:nvPr/>
        </p:nvSpPr>
        <p:spPr bwMode="auto">
          <a:xfrm>
            <a:off x="7770813" y="3628896"/>
            <a:ext cx="161925"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9" name="Line 147"/>
          <p:cNvSpPr>
            <a:spLocks noChangeShapeType="1"/>
          </p:cNvSpPr>
          <p:nvPr/>
        </p:nvSpPr>
        <p:spPr bwMode="auto">
          <a:xfrm>
            <a:off x="766763" y="3941634"/>
            <a:ext cx="3082925" cy="0"/>
          </a:xfrm>
          <a:prstGeom prst="line">
            <a:avLst/>
          </a:prstGeom>
          <a:noFill/>
          <a:ln w="22">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Line 158"/>
          <p:cNvSpPr>
            <a:spLocks noChangeShapeType="1"/>
          </p:cNvSpPr>
          <p:nvPr/>
        </p:nvSpPr>
        <p:spPr bwMode="auto">
          <a:xfrm>
            <a:off x="1779588" y="3287584"/>
            <a:ext cx="1146175" cy="1701800"/>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Line 159"/>
          <p:cNvSpPr>
            <a:spLocks noChangeShapeType="1"/>
          </p:cNvSpPr>
          <p:nvPr/>
        </p:nvSpPr>
        <p:spPr bwMode="auto">
          <a:xfrm flipH="1">
            <a:off x="1746251" y="3287584"/>
            <a:ext cx="1146175" cy="1701800"/>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160"/>
          <p:cNvSpPr>
            <a:spLocks/>
          </p:cNvSpPr>
          <p:nvPr/>
        </p:nvSpPr>
        <p:spPr bwMode="auto">
          <a:xfrm>
            <a:off x="2301876" y="4082921"/>
            <a:ext cx="68263" cy="68262"/>
          </a:xfrm>
          <a:custGeom>
            <a:avLst/>
            <a:gdLst>
              <a:gd name="T0" fmla="*/ 43 w 43"/>
              <a:gd name="T1" fmla="*/ 22 h 43"/>
              <a:gd name="T2" fmla="*/ 43 w 43"/>
              <a:gd name="T3" fmla="*/ 22 h 43"/>
              <a:gd name="T4" fmla="*/ 40 w 43"/>
              <a:gd name="T5" fmla="*/ 30 h 43"/>
              <a:gd name="T6" fmla="*/ 38 w 43"/>
              <a:gd name="T7" fmla="*/ 35 h 43"/>
              <a:gd name="T8" fmla="*/ 29 w 43"/>
              <a:gd name="T9" fmla="*/ 41 h 43"/>
              <a:gd name="T10" fmla="*/ 21 w 43"/>
              <a:gd name="T11" fmla="*/ 43 h 43"/>
              <a:gd name="T12" fmla="*/ 21 w 43"/>
              <a:gd name="T13" fmla="*/ 43 h 43"/>
              <a:gd name="T14" fmla="*/ 13 w 43"/>
              <a:gd name="T15" fmla="*/ 41 h 43"/>
              <a:gd name="T16" fmla="*/ 5 w 43"/>
              <a:gd name="T17" fmla="*/ 35 h 43"/>
              <a:gd name="T18" fmla="*/ 3 w 43"/>
              <a:gd name="T19" fmla="*/ 30 h 43"/>
              <a:gd name="T20" fmla="*/ 0 w 43"/>
              <a:gd name="T21" fmla="*/ 22 h 43"/>
              <a:gd name="T22" fmla="*/ 0 w 43"/>
              <a:gd name="T23" fmla="*/ 22 h 43"/>
              <a:gd name="T24" fmla="*/ 3 w 43"/>
              <a:gd name="T25" fmla="*/ 11 h 43"/>
              <a:gd name="T26" fmla="*/ 5 w 43"/>
              <a:gd name="T27" fmla="*/ 6 h 43"/>
              <a:gd name="T28" fmla="*/ 13 w 43"/>
              <a:gd name="T29" fmla="*/ 0 h 43"/>
              <a:gd name="T30" fmla="*/ 21 w 43"/>
              <a:gd name="T31" fmla="*/ 0 h 43"/>
              <a:gd name="T32" fmla="*/ 21 w 43"/>
              <a:gd name="T33" fmla="*/ 0 h 43"/>
              <a:gd name="T34" fmla="*/ 29 w 43"/>
              <a:gd name="T35" fmla="*/ 0 h 43"/>
              <a:gd name="T36" fmla="*/ 38 w 43"/>
              <a:gd name="T37" fmla="*/ 6 h 43"/>
              <a:gd name="T38" fmla="*/ 40 w 43"/>
              <a:gd name="T39" fmla="*/ 11 h 43"/>
              <a:gd name="T40" fmla="*/ 43 w 43"/>
              <a:gd name="T41" fmla="*/ 22 h 43"/>
              <a:gd name="T42" fmla="*/ 43 w 43"/>
              <a:gd name="T43"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43">
                <a:moveTo>
                  <a:pt x="43" y="22"/>
                </a:moveTo>
                <a:lnTo>
                  <a:pt x="43" y="22"/>
                </a:lnTo>
                <a:lnTo>
                  <a:pt x="40" y="30"/>
                </a:lnTo>
                <a:lnTo>
                  <a:pt x="38" y="35"/>
                </a:lnTo>
                <a:lnTo>
                  <a:pt x="29" y="41"/>
                </a:lnTo>
                <a:lnTo>
                  <a:pt x="21" y="43"/>
                </a:lnTo>
                <a:lnTo>
                  <a:pt x="21" y="43"/>
                </a:lnTo>
                <a:lnTo>
                  <a:pt x="13" y="41"/>
                </a:lnTo>
                <a:lnTo>
                  <a:pt x="5" y="35"/>
                </a:lnTo>
                <a:lnTo>
                  <a:pt x="3" y="30"/>
                </a:lnTo>
                <a:lnTo>
                  <a:pt x="0" y="22"/>
                </a:lnTo>
                <a:lnTo>
                  <a:pt x="0" y="22"/>
                </a:lnTo>
                <a:lnTo>
                  <a:pt x="3" y="11"/>
                </a:lnTo>
                <a:lnTo>
                  <a:pt x="5" y="6"/>
                </a:lnTo>
                <a:lnTo>
                  <a:pt x="13" y="0"/>
                </a:lnTo>
                <a:lnTo>
                  <a:pt x="21" y="0"/>
                </a:lnTo>
                <a:lnTo>
                  <a:pt x="21" y="0"/>
                </a:lnTo>
                <a:lnTo>
                  <a:pt x="29" y="0"/>
                </a:lnTo>
                <a:lnTo>
                  <a:pt x="38" y="6"/>
                </a:lnTo>
                <a:lnTo>
                  <a:pt x="40" y="11"/>
                </a:lnTo>
                <a:lnTo>
                  <a:pt x="43" y="22"/>
                </a:lnTo>
                <a:lnTo>
                  <a:pt x="4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161"/>
          <p:cNvSpPr>
            <a:spLocks/>
          </p:cNvSpPr>
          <p:nvPr/>
        </p:nvSpPr>
        <p:spPr bwMode="auto">
          <a:xfrm>
            <a:off x="2417763" y="3908296"/>
            <a:ext cx="68263" cy="68262"/>
          </a:xfrm>
          <a:custGeom>
            <a:avLst/>
            <a:gdLst>
              <a:gd name="T0" fmla="*/ 43 w 43"/>
              <a:gd name="T1" fmla="*/ 21 h 43"/>
              <a:gd name="T2" fmla="*/ 43 w 43"/>
              <a:gd name="T3" fmla="*/ 21 h 43"/>
              <a:gd name="T4" fmla="*/ 43 w 43"/>
              <a:gd name="T5" fmla="*/ 29 h 43"/>
              <a:gd name="T6" fmla="*/ 37 w 43"/>
              <a:gd name="T7" fmla="*/ 37 h 43"/>
              <a:gd name="T8" fmla="*/ 29 w 43"/>
              <a:gd name="T9" fmla="*/ 40 h 43"/>
              <a:gd name="T10" fmla="*/ 21 w 43"/>
              <a:gd name="T11" fmla="*/ 43 h 43"/>
              <a:gd name="T12" fmla="*/ 21 w 43"/>
              <a:gd name="T13" fmla="*/ 43 h 43"/>
              <a:gd name="T14" fmla="*/ 13 w 43"/>
              <a:gd name="T15" fmla="*/ 40 h 43"/>
              <a:gd name="T16" fmla="*/ 8 w 43"/>
              <a:gd name="T17" fmla="*/ 37 h 43"/>
              <a:gd name="T18" fmla="*/ 2 w 43"/>
              <a:gd name="T19" fmla="*/ 29 h 43"/>
              <a:gd name="T20" fmla="*/ 0 w 43"/>
              <a:gd name="T21" fmla="*/ 21 h 43"/>
              <a:gd name="T22" fmla="*/ 0 w 43"/>
              <a:gd name="T23" fmla="*/ 21 h 43"/>
              <a:gd name="T24" fmla="*/ 2 w 43"/>
              <a:gd name="T25" fmla="*/ 13 h 43"/>
              <a:gd name="T26" fmla="*/ 8 w 43"/>
              <a:gd name="T27" fmla="*/ 5 h 43"/>
              <a:gd name="T28" fmla="*/ 13 w 43"/>
              <a:gd name="T29" fmla="*/ 2 h 43"/>
              <a:gd name="T30" fmla="*/ 21 w 43"/>
              <a:gd name="T31" fmla="*/ 0 h 43"/>
              <a:gd name="T32" fmla="*/ 21 w 43"/>
              <a:gd name="T33" fmla="*/ 0 h 43"/>
              <a:gd name="T34" fmla="*/ 29 w 43"/>
              <a:gd name="T35" fmla="*/ 2 h 43"/>
              <a:gd name="T36" fmla="*/ 37 w 43"/>
              <a:gd name="T37" fmla="*/ 5 h 43"/>
              <a:gd name="T38" fmla="*/ 43 w 43"/>
              <a:gd name="T39" fmla="*/ 13 h 43"/>
              <a:gd name="T40" fmla="*/ 43 w 43"/>
              <a:gd name="T41" fmla="*/ 21 h 43"/>
              <a:gd name="T42" fmla="*/ 43 w 43"/>
              <a:gd name="T4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43">
                <a:moveTo>
                  <a:pt x="43" y="21"/>
                </a:moveTo>
                <a:lnTo>
                  <a:pt x="43" y="21"/>
                </a:lnTo>
                <a:lnTo>
                  <a:pt x="43" y="29"/>
                </a:lnTo>
                <a:lnTo>
                  <a:pt x="37" y="37"/>
                </a:lnTo>
                <a:lnTo>
                  <a:pt x="29" y="40"/>
                </a:lnTo>
                <a:lnTo>
                  <a:pt x="21" y="43"/>
                </a:lnTo>
                <a:lnTo>
                  <a:pt x="21" y="43"/>
                </a:lnTo>
                <a:lnTo>
                  <a:pt x="13" y="40"/>
                </a:lnTo>
                <a:lnTo>
                  <a:pt x="8" y="37"/>
                </a:lnTo>
                <a:lnTo>
                  <a:pt x="2" y="29"/>
                </a:lnTo>
                <a:lnTo>
                  <a:pt x="0" y="21"/>
                </a:lnTo>
                <a:lnTo>
                  <a:pt x="0" y="21"/>
                </a:lnTo>
                <a:lnTo>
                  <a:pt x="2" y="13"/>
                </a:lnTo>
                <a:lnTo>
                  <a:pt x="8" y="5"/>
                </a:lnTo>
                <a:lnTo>
                  <a:pt x="13" y="2"/>
                </a:lnTo>
                <a:lnTo>
                  <a:pt x="21" y="0"/>
                </a:lnTo>
                <a:lnTo>
                  <a:pt x="21" y="0"/>
                </a:lnTo>
                <a:lnTo>
                  <a:pt x="29" y="2"/>
                </a:lnTo>
                <a:lnTo>
                  <a:pt x="37" y="5"/>
                </a:lnTo>
                <a:lnTo>
                  <a:pt x="43" y="13"/>
                </a:lnTo>
                <a:lnTo>
                  <a:pt x="43" y="21"/>
                </a:lnTo>
                <a:lnTo>
                  <a:pt x="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162"/>
          <p:cNvSpPr>
            <a:spLocks/>
          </p:cNvSpPr>
          <p:nvPr/>
        </p:nvSpPr>
        <p:spPr bwMode="auto">
          <a:xfrm>
            <a:off x="2185988" y="3908296"/>
            <a:ext cx="68263" cy="68262"/>
          </a:xfrm>
          <a:custGeom>
            <a:avLst/>
            <a:gdLst>
              <a:gd name="T0" fmla="*/ 43 w 43"/>
              <a:gd name="T1" fmla="*/ 21 h 43"/>
              <a:gd name="T2" fmla="*/ 43 w 43"/>
              <a:gd name="T3" fmla="*/ 21 h 43"/>
              <a:gd name="T4" fmla="*/ 41 w 43"/>
              <a:gd name="T5" fmla="*/ 29 h 43"/>
              <a:gd name="T6" fmla="*/ 38 w 43"/>
              <a:gd name="T7" fmla="*/ 37 h 43"/>
              <a:gd name="T8" fmla="*/ 30 w 43"/>
              <a:gd name="T9" fmla="*/ 40 h 43"/>
              <a:gd name="T10" fmla="*/ 22 w 43"/>
              <a:gd name="T11" fmla="*/ 43 h 43"/>
              <a:gd name="T12" fmla="*/ 22 w 43"/>
              <a:gd name="T13" fmla="*/ 43 h 43"/>
              <a:gd name="T14" fmla="*/ 14 w 43"/>
              <a:gd name="T15" fmla="*/ 40 h 43"/>
              <a:gd name="T16" fmla="*/ 5 w 43"/>
              <a:gd name="T17" fmla="*/ 37 h 43"/>
              <a:gd name="T18" fmla="*/ 3 w 43"/>
              <a:gd name="T19" fmla="*/ 29 h 43"/>
              <a:gd name="T20" fmla="*/ 0 w 43"/>
              <a:gd name="T21" fmla="*/ 21 h 43"/>
              <a:gd name="T22" fmla="*/ 0 w 43"/>
              <a:gd name="T23" fmla="*/ 21 h 43"/>
              <a:gd name="T24" fmla="*/ 3 w 43"/>
              <a:gd name="T25" fmla="*/ 13 h 43"/>
              <a:gd name="T26" fmla="*/ 5 w 43"/>
              <a:gd name="T27" fmla="*/ 5 h 43"/>
              <a:gd name="T28" fmla="*/ 14 w 43"/>
              <a:gd name="T29" fmla="*/ 2 h 43"/>
              <a:gd name="T30" fmla="*/ 22 w 43"/>
              <a:gd name="T31" fmla="*/ 0 h 43"/>
              <a:gd name="T32" fmla="*/ 22 w 43"/>
              <a:gd name="T33" fmla="*/ 0 h 43"/>
              <a:gd name="T34" fmla="*/ 30 w 43"/>
              <a:gd name="T35" fmla="*/ 2 h 43"/>
              <a:gd name="T36" fmla="*/ 38 w 43"/>
              <a:gd name="T37" fmla="*/ 5 h 43"/>
              <a:gd name="T38" fmla="*/ 41 w 43"/>
              <a:gd name="T39" fmla="*/ 13 h 43"/>
              <a:gd name="T40" fmla="*/ 43 w 43"/>
              <a:gd name="T41" fmla="*/ 21 h 43"/>
              <a:gd name="T42" fmla="*/ 43 w 43"/>
              <a:gd name="T4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43">
                <a:moveTo>
                  <a:pt x="43" y="21"/>
                </a:moveTo>
                <a:lnTo>
                  <a:pt x="43" y="21"/>
                </a:lnTo>
                <a:lnTo>
                  <a:pt x="41" y="29"/>
                </a:lnTo>
                <a:lnTo>
                  <a:pt x="38" y="37"/>
                </a:lnTo>
                <a:lnTo>
                  <a:pt x="30" y="40"/>
                </a:lnTo>
                <a:lnTo>
                  <a:pt x="22" y="43"/>
                </a:lnTo>
                <a:lnTo>
                  <a:pt x="22" y="43"/>
                </a:lnTo>
                <a:lnTo>
                  <a:pt x="14" y="40"/>
                </a:lnTo>
                <a:lnTo>
                  <a:pt x="5" y="37"/>
                </a:lnTo>
                <a:lnTo>
                  <a:pt x="3" y="29"/>
                </a:lnTo>
                <a:lnTo>
                  <a:pt x="0" y="21"/>
                </a:lnTo>
                <a:lnTo>
                  <a:pt x="0" y="21"/>
                </a:lnTo>
                <a:lnTo>
                  <a:pt x="3" y="13"/>
                </a:lnTo>
                <a:lnTo>
                  <a:pt x="5" y="5"/>
                </a:lnTo>
                <a:lnTo>
                  <a:pt x="14" y="2"/>
                </a:lnTo>
                <a:lnTo>
                  <a:pt x="22" y="0"/>
                </a:lnTo>
                <a:lnTo>
                  <a:pt x="22" y="0"/>
                </a:lnTo>
                <a:lnTo>
                  <a:pt x="30" y="2"/>
                </a:lnTo>
                <a:lnTo>
                  <a:pt x="38" y="5"/>
                </a:lnTo>
                <a:lnTo>
                  <a:pt x="41" y="13"/>
                </a:lnTo>
                <a:lnTo>
                  <a:pt x="43" y="21"/>
                </a:lnTo>
                <a:lnTo>
                  <a:pt x="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166"/>
          <p:cNvSpPr>
            <a:spLocks/>
          </p:cNvSpPr>
          <p:nvPr/>
        </p:nvSpPr>
        <p:spPr bwMode="auto">
          <a:xfrm>
            <a:off x="2193926" y="3825746"/>
            <a:ext cx="282575" cy="82550"/>
          </a:xfrm>
          <a:custGeom>
            <a:avLst/>
            <a:gdLst>
              <a:gd name="T0" fmla="*/ 122 w 178"/>
              <a:gd name="T1" fmla="*/ 27 h 52"/>
              <a:gd name="T2" fmla="*/ 122 w 178"/>
              <a:gd name="T3" fmla="*/ 27 h 52"/>
              <a:gd name="T4" fmla="*/ 111 w 178"/>
              <a:gd name="T5" fmla="*/ 27 h 52"/>
              <a:gd name="T6" fmla="*/ 100 w 178"/>
              <a:gd name="T7" fmla="*/ 22 h 52"/>
              <a:gd name="T8" fmla="*/ 95 w 178"/>
              <a:gd name="T9" fmla="*/ 17 h 52"/>
              <a:gd name="T10" fmla="*/ 89 w 178"/>
              <a:gd name="T11" fmla="*/ 9 h 52"/>
              <a:gd name="T12" fmla="*/ 89 w 178"/>
              <a:gd name="T13" fmla="*/ 9 h 52"/>
              <a:gd name="T14" fmla="*/ 89 w 178"/>
              <a:gd name="T15" fmla="*/ 9 h 52"/>
              <a:gd name="T16" fmla="*/ 84 w 178"/>
              <a:gd name="T17" fmla="*/ 17 h 52"/>
              <a:gd name="T18" fmla="*/ 76 w 178"/>
              <a:gd name="T19" fmla="*/ 22 h 52"/>
              <a:gd name="T20" fmla="*/ 68 w 178"/>
              <a:gd name="T21" fmla="*/ 27 h 52"/>
              <a:gd name="T22" fmla="*/ 54 w 178"/>
              <a:gd name="T23" fmla="*/ 27 h 52"/>
              <a:gd name="T24" fmla="*/ 33 w 178"/>
              <a:gd name="T25" fmla="*/ 27 h 52"/>
              <a:gd name="T26" fmla="*/ 33 w 178"/>
              <a:gd name="T27" fmla="*/ 27 h 52"/>
              <a:gd name="T28" fmla="*/ 19 w 178"/>
              <a:gd name="T29" fmla="*/ 30 h 52"/>
              <a:gd name="T30" fmla="*/ 11 w 178"/>
              <a:gd name="T31" fmla="*/ 33 h 52"/>
              <a:gd name="T32" fmla="*/ 6 w 178"/>
              <a:gd name="T33" fmla="*/ 41 h 52"/>
              <a:gd name="T34" fmla="*/ 3 w 178"/>
              <a:gd name="T35" fmla="*/ 52 h 52"/>
              <a:gd name="T36" fmla="*/ 0 w 178"/>
              <a:gd name="T37" fmla="*/ 52 h 52"/>
              <a:gd name="T38" fmla="*/ 0 w 178"/>
              <a:gd name="T39" fmla="*/ 52 h 52"/>
              <a:gd name="T40" fmla="*/ 3 w 178"/>
              <a:gd name="T41" fmla="*/ 41 h 52"/>
              <a:gd name="T42" fmla="*/ 9 w 178"/>
              <a:gd name="T43" fmla="*/ 30 h 52"/>
              <a:gd name="T44" fmla="*/ 17 w 178"/>
              <a:gd name="T45" fmla="*/ 22 h 52"/>
              <a:gd name="T46" fmla="*/ 25 w 178"/>
              <a:gd name="T47" fmla="*/ 19 h 52"/>
              <a:gd name="T48" fmla="*/ 33 w 178"/>
              <a:gd name="T49" fmla="*/ 19 h 52"/>
              <a:gd name="T50" fmla="*/ 62 w 178"/>
              <a:gd name="T51" fmla="*/ 19 h 52"/>
              <a:gd name="T52" fmla="*/ 62 w 178"/>
              <a:gd name="T53" fmla="*/ 19 h 52"/>
              <a:gd name="T54" fmla="*/ 71 w 178"/>
              <a:gd name="T55" fmla="*/ 17 h 52"/>
              <a:gd name="T56" fmla="*/ 79 w 178"/>
              <a:gd name="T57" fmla="*/ 14 h 52"/>
              <a:gd name="T58" fmla="*/ 84 w 178"/>
              <a:gd name="T59" fmla="*/ 9 h 52"/>
              <a:gd name="T60" fmla="*/ 87 w 178"/>
              <a:gd name="T61" fmla="*/ 0 h 52"/>
              <a:gd name="T62" fmla="*/ 92 w 178"/>
              <a:gd name="T63" fmla="*/ 0 h 52"/>
              <a:gd name="T64" fmla="*/ 92 w 178"/>
              <a:gd name="T65" fmla="*/ 0 h 52"/>
              <a:gd name="T66" fmla="*/ 95 w 178"/>
              <a:gd name="T67" fmla="*/ 9 h 52"/>
              <a:gd name="T68" fmla="*/ 100 w 178"/>
              <a:gd name="T69" fmla="*/ 14 h 52"/>
              <a:gd name="T70" fmla="*/ 108 w 178"/>
              <a:gd name="T71" fmla="*/ 17 h 52"/>
              <a:gd name="T72" fmla="*/ 116 w 178"/>
              <a:gd name="T73" fmla="*/ 19 h 52"/>
              <a:gd name="T74" fmla="*/ 146 w 178"/>
              <a:gd name="T75" fmla="*/ 19 h 52"/>
              <a:gd name="T76" fmla="*/ 146 w 178"/>
              <a:gd name="T77" fmla="*/ 19 h 52"/>
              <a:gd name="T78" fmla="*/ 154 w 178"/>
              <a:gd name="T79" fmla="*/ 19 h 52"/>
              <a:gd name="T80" fmla="*/ 162 w 178"/>
              <a:gd name="T81" fmla="*/ 22 h 52"/>
              <a:gd name="T82" fmla="*/ 173 w 178"/>
              <a:gd name="T83" fmla="*/ 30 h 52"/>
              <a:gd name="T84" fmla="*/ 178 w 178"/>
              <a:gd name="T85" fmla="*/ 41 h 52"/>
              <a:gd name="T86" fmla="*/ 178 w 178"/>
              <a:gd name="T87" fmla="*/ 52 h 52"/>
              <a:gd name="T88" fmla="*/ 176 w 178"/>
              <a:gd name="T89" fmla="*/ 52 h 52"/>
              <a:gd name="T90" fmla="*/ 176 w 178"/>
              <a:gd name="T91" fmla="*/ 52 h 52"/>
              <a:gd name="T92" fmla="*/ 173 w 178"/>
              <a:gd name="T93" fmla="*/ 41 h 52"/>
              <a:gd name="T94" fmla="*/ 168 w 178"/>
              <a:gd name="T95" fmla="*/ 33 h 52"/>
              <a:gd name="T96" fmla="*/ 159 w 178"/>
              <a:gd name="T97" fmla="*/ 30 h 52"/>
              <a:gd name="T98" fmla="*/ 149 w 178"/>
              <a:gd name="T99" fmla="*/ 27 h 52"/>
              <a:gd name="T100" fmla="*/ 122 w 178"/>
              <a:gd name="T10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8" h="52">
                <a:moveTo>
                  <a:pt x="122" y="27"/>
                </a:moveTo>
                <a:lnTo>
                  <a:pt x="122" y="27"/>
                </a:lnTo>
                <a:lnTo>
                  <a:pt x="111" y="27"/>
                </a:lnTo>
                <a:lnTo>
                  <a:pt x="100" y="22"/>
                </a:lnTo>
                <a:lnTo>
                  <a:pt x="95" y="17"/>
                </a:lnTo>
                <a:lnTo>
                  <a:pt x="89" y="9"/>
                </a:lnTo>
                <a:lnTo>
                  <a:pt x="89" y="9"/>
                </a:lnTo>
                <a:lnTo>
                  <a:pt x="89" y="9"/>
                </a:lnTo>
                <a:lnTo>
                  <a:pt x="84" y="17"/>
                </a:lnTo>
                <a:lnTo>
                  <a:pt x="76" y="22"/>
                </a:lnTo>
                <a:lnTo>
                  <a:pt x="68" y="27"/>
                </a:lnTo>
                <a:lnTo>
                  <a:pt x="54" y="27"/>
                </a:lnTo>
                <a:lnTo>
                  <a:pt x="33" y="27"/>
                </a:lnTo>
                <a:lnTo>
                  <a:pt x="33" y="27"/>
                </a:lnTo>
                <a:lnTo>
                  <a:pt x="19" y="30"/>
                </a:lnTo>
                <a:lnTo>
                  <a:pt x="11" y="33"/>
                </a:lnTo>
                <a:lnTo>
                  <a:pt x="6" y="41"/>
                </a:lnTo>
                <a:lnTo>
                  <a:pt x="3" y="52"/>
                </a:lnTo>
                <a:lnTo>
                  <a:pt x="0" y="52"/>
                </a:lnTo>
                <a:lnTo>
                  <a:pt x="0" y="52"/>
                </a:lnTo>
                <a:lnTo>
                  <a:pt x="3" y="41"/>
                </a:lnTo>
                <a:lnTo>
                  <a:pt x="9" y="30"/>
                </a:lnTo>
                <a:lnTo>
                  <a:pt x="17" y="22"/>
                </a:lnTo>
                <a:lnTo>
                  <a:pt x="25" y="19"/>
                </a:lnTo>
                <a:lnTo>
                  <a:pt x="33" y="19"/>
                </a:lnTo>
                <a:lnTo>
                  <a:pt x="62" y="19"/>
                </a:lnTo>
                <a:lnTo>
                  <a:pt x="62" y="19"/>
                </a:lnTo>
                <a:lnTo>
                  <a:pt x="71" y="17"/>
                </a:lnTo>
                <a:lnTo>
                  <a:pt x="79" y="14"/>
                </a:lnTo>
                <a:lnTo>
                  <a:pt x="84" y="9"/>
                </a:lnTo>
                <a:lnTo>
                  <a:pt x="87" y="0"/>
                </a:lnTo>
                <a:lnTo>
                  <a:pt x="92" y="0"/>
                </a:lnTo>
                <a:lnTo>
                  <a:pt x="92" y="0"/>
                </a:lnTo>
                <a:lnTo>
                  <a:pt x="95" y="9"/>
                </a:lnTo>
                <a:lnTo>
                  <a:pt x="100" y="14"/>
                </a:lnTo>
                <a:lnTo>
                  <a:pt x="108" y="17"/>
                </a:lnTo>
                <a:lnTo>
                  <a:pt x="116" y="19"/>
                </a:lnTo>
                <a:lnTo>
                  <a:pt x="146" y="19"/>
                </a:lnTo>
                <a:lnTo>
                  <a:pt x="146" y="19"/>
                </a:lnTo>
                <a:lnTo>
                  <a:pt x="154" y="19"/>
                </a:lnTo>
                <a:lnTo>
                  <a:pt x="162" y="22"/>
                </a:lnTo>
                <a:lnTo>
                  <a:pt x="173" y="30"/>
                </a:lnTo>
                <a:lnTo>
                  <a:pt x="178" y="41"/>
                </a:lnTo>
                <a:lnTo>
                  <a:pt x="178" y="52"/>
                </a:lnTo>
                <a:lnTo>
                  <a:pt x="176" y="52"/>
                </a:lnTo>
                <a:lnTo>
                  <a:pt x="176" y="52"/>
                </a:lnTo>
                <a:lnTo>
                  <a:pt x="173" y="41"/>
                </a:lnTo>
                <a:lnTo>
                  <a:pt x="168" y="33"/>
                </a:lnTo>
                <a:lnTo>
                  <a:pt x="159" y="30"/>
                </a:lnTo>
                <a:lnTo>
                  <a:pt x="149" y="27"/>
                </a:lnTo>
                <a:lnTo>
                  <a:pt x="12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Line 168"/>
          <p:cNvSpPr>
            <a:spLocks noChangeShapeType="1"/>
          </p:cNvSpPr>
          <p:nvPr/>
        </p:nvSpPr>
        <p:spPr bwMode="auto">
          <a:xfrm flipV="1">
            <a:off x="4692651" y="2787521"/>
            <a:ext cx="0" cy="2305049"/>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Line 169"/>
          <p:cNvSpPr>
            <a:spLocks noChangeShapeType="1"/>
          </p:cNvSpPr>
          <p:nvPr/>
        </p:nvSpPr>
        <p:spPr bwMode="auto">
          <a:xfrm>
            <a:off x="4692651" y="5092571"/>
            <a:ext cx="30829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Rectangle 170"/>
          <p:cNvSpPr>
            <a:spLocks noChangeArrowheads="1"/>
          </p:cNvSpPr>
          <p:nvPr/>
        </p:nvSpPr>
        <p:spPr bwMode="auto">
          <a:xfrm>
            <a:off x="4692651" y="2538284"/>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86" name="Rectangle 184"/>
          <p:cNvSpPr>
            <a:spLocks noChangeArrowheads="1"/>
          </p:cNvSpPr>
          <p:nvPr/>
        </p:nvSpPr>
        <p:spPr bwMode="auto">
          <a:xfrm>
            <a:off x="7823201" y="3851146"/>
            <a:ext cx="3446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Price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floor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7" name="Line 185"/>
          <p:cNvSpPr>
            <a:spLocks noChangeShapeType="1"/>
          </p:cNvSpPr>
          <p:nvPr/>
        </p:nvSpPr>
        <p:spPr bwMode="auto">
          <a:xfrm>
            <a:off x="4692651" y="3941634"/>
            <a:ext cx="3082925" cy="0"/>
          </a:xfrm>
          <a:prstGeom prst="line">
            <a:avLst/>
          </a:prstGeom>
          <a:noFill/>
          <a:ln w="22">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199"/>
          <p:cNvSpPr>
            <a:spLocks/>
          </p:cNvSpPr>
          <p:nvPr/>
        </p:nvSpPr>
        <p:spPr bwMode="auto">
          <a:xfrm>
            <a:off x="5129213" y="3825746"/>
            <a:ext cx="2265363" cy="82550"/>
          </a:xfrm>
          <a:custGeom>
            <a:avLst/>
            <a:gdLst>
              <a:gd name="T0" fmla="*/ 746 w 1427"/>
              <a:gd name="T1" fmla="*/ 27 h 52"/>
              <a:gd name="T2" fmla="*/ 746 w 1427"/>
              <a:gd name="T3" fmla="*/ 27 h 52"/>
              <a:gd name="T4" fmla="*/ 735 w 1427"/>
              <a:gd name="T5" fmla="*/ 27 h 52"/>
              <a:gd name="T6" fmla="*/ 724 w 1427"/>
              <a:gd name="T7" fmla="*/ 22 h 52"/>
              <a:gd name="T8" fmla="*/ 719 w 1427"/>
              <a:gd name="T9" fmla="*/ 17 h 52"/>
              <a:gd name="T10" fmla="*/ 713 w 1427"/>
              <a:gd name="T11" fmla="*/ 9 h 52"/>
              <a:gd name="T12" fmla="*/ 713 w 1427"/>
              <a:gd name="T13" fmla="*/ 9 h 52"/>
              <a:gd name="T14" fmla="*/ 713 w 1427"/>
              <a:gd name="T15" fmla="*/ 9 h 52"/>
              <a:gd name="T16" fmla="*/ 708 w 1427"/>
              <a:gd name="T17" fmla="*/ 17 h 52"/>
              <a:gd name="T18" fmla="*/ 700 w 1427"/>
              <a:gd name="T19" fmla="*/ 22 h 52"/>
              <a:gd name="T20" fmla="*/ 692 w 1427"/>
              <a:gd name="T21" fmla="*/ 27 h 52"/>
              <a:gd name="T22" fmla="*/ 678 w 1427"/>
              <a:gd name="T23" fmla="*/ 27 h 52"/>
              <a:gd name="T24" fmla="*/ 29 w 1427"/>
              <a:gd name="T25" fmla="*/ 27 h 52"/>
              <a:gd name="T26" fmla="*/ 29 w 1427"/>
              <a:gd name="T27" fmla="*/ 27 h 52"/>
              <a:gd name="T28" fmla="*/ 18 w 1427"/>
              <a:gd name="T29" fmla="*/ 30 h 52"/>
              <a:gd name="T30" fmla="*/ 10 w 1427"/>
              <a:gd name="T31" fmla="*/ 33 h 52"/>
              <a:gd name="T32" fmla="*/ 5 w 1427"/>
              <a:gd name="T33" fmla="*/ 41 h 52"/>
              <a:gd name="T34" fmla="*/ 2 w 1427"/>
              <a:gd name="T35" fmla="*/ 52 h 52"/>
              <a:gd name="T36" fmla="*/ 0 w 1427"/>
              <a:gd name="T37" fmla="*/ 52 h 52"/>
              <a:gd name="T38" fmla="*/ 0 w 1427"/>
              <a:gd name="T39" fmla="*/ 52 h 52"/>
              <a:gd name="T40" fmla="*/ 0 w 1427"/>
              <a:gd name="T41" fmla="*/ 41 h 52"/>
              <a:gd name="T42" fmla="*/ 5 w 1427"/>
              <a:gd name="T43" fmla="*/ 30 h 52"/>
              <a:gd name="T44" fmla="*/ 16 w 1427"/>
              <a:gd name="T45" fmla="*/ 22 h 52"/>
              <a:gd name="T46" fmla="*/ 24 w 1427"/>
              <a:gd name="T47" fmla="*/ 19 h 52"/>
              <a:gd name="T48" fmla="*/ 32 w 1427"/>
              <a:gd name="T49" fmla="*/ 19 h 52"/>
              <a:gd name="T50" fmla="*/ 687 w 1427"/>
              <a:gd name="T51" fmla="*/ 19 h 52"/>
              <a:gd name="T52" fmla="*/ 687 w 1427"/>
              <a:gd name="T53" fmla="*/ 19 h 52"/>
              <a:gd name="T54" fmla="*/ 695 w 1427"/>
              <a:gd name="T55" fmla="*/ 17 h 52"/>
              <a:gd name="T56" fmla="*/ 703 w 1427"/>
              <a:gd name="T57" fmla="*/ 14 h 52"/>
              <a:gd name="T58" fmla="*/ 708 w 1427"/>
              <a:gd name="T59" fmla="*/ 9 h 52"/>
              <a:gd name="T60" fmla="*/ 711 w 1427"/>
              <a:gd name="T61" fmla="*/ 0 h 52"/>
              <a:gd name="T62" fmla="*/ 716 w 1427"/>
              <a:gd name="T63" fmla="*/ 0 h 52"/>
              <a:gd name="T64" fmla="*/ 716 w 1427"/>
              <a:gd name="T65" fmla="*/ 0 h 52"/>
              <a:gd name="T66" fmla="*/ 719 w 1427"/>
              <a:gd name="T67" fmla="*/ 9 h 52"/>
              <a:gd name="T68" fmla="*/ 724 w 1427"/>
              <a:gd name="T69" fmla="*/ 14 h 52"/>
              <a:gd name="T70" fmla="*/ 732 w 1427"/>
              <a:gd name="T71" fmla="*/ 17 h 52"/>
              <a:gd name="T72" fmla="*/ 740 w 1427"/>
              <a:gd name="T73" fmla="*/ 19 h 52"/>
              <a:gd name="T74" fmla="*/ 1395 w 1427"/>
              <a:gd name="T75" fmla="*/ 19 h 52"/>
              <a:gd name="T76" fmla="*/ 1395 w 1427"/>
              <a:gd name="T77" fmla="*/ 19 h 52"/>
              <a:gd name="T78" fmla="*/ 1403 w 1427"/>
              <a:gd name="T79" fmla="*/ 19 h 52"/>
              <a:gd name="T80" fmla="*/ 1411 w 1427"/>
              <a:gd name="T81" fmla="*/ 22 h 52"/>
              <a:gd name="T82" fmla="*/ 1419 w 1427"/>
              <a:gd name="T83" fmla="*/ 30 h 52"/>
              <a:gd name="T84" fmla="*/ 1425 w 1427"/>
              <a:gd name="T85" fmla="*/ 41 h 52"/>
              <a:gd name="T86" fmla="*/ 1427 w 1427"/>
              <a:gd name="T87" fmla="*/ 52 h 52"/>
              <a:gd name="T88" fmla="*/ 1425 w 1427"/>
              <a:gd name="T89" fmla="*/ 52 h 52"/>
              <a:gd name="T90" fmla="*/ 1425 w 1427"/>
              <a:gd name="T91" fmla="*/ 52 h 52"/>
              <a:gd name="T92" fmla="*/ 1422 w 1427"/>
              <a:gd name="T93" fmla="*/ 41 h 52"/>
              <a:gd name="T94" fmla="*/ 1417 w 1427"/>
              <a:gd name="T95" fmla="*/ 33 h 52"/>
              <a:gd name="T96" fmla="*/ 1409 w 1427"/>
              <a:gd name="T97" fmla="*/ 30 h 52"/>
              <a:gd name="T98" fmla="*/ 1395 w 1427"/>
              <a:gd name="T99" fmla="*/ 27 h 52"/>
              <a:gd name="T100" fmla="*/ 746 w 1427"/>
              <a:gd name="T10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27" h="52">
                <a:moveTo>
                  <a:pt x="746" y="27"/>
                </a:moveTo>
                <a:lnTo>
                  <a:pt x="746" y="27"/>
                </a:lnTo>
                <a:lnTo>
                  <a:pt x="735" y="27"/>
                </a:lnTo>
                <a:lnTo>
                  <a:pt x="724" y="22"/>
                </a:lnTo>
                <a:lnTo>
                  <a:pt x="719" y="17"/>
                </a:lnTo>
                <a:lnTo>
                  <a:pt x="713" y="9"/>
                </a:lnTo>
                <a:lnTo>
                  <a:pt x="713" y="9"/>
                </a:lnTo>
                <a:lnTo>
                  <a:pt x="713" y="9"/>
                </a:lnTo>
                <a:lnTo>
                  <a:pt x="708" y="17"/>
                </a:lnTo>
                <a:lnTo>
                  <a:pt x="700" y="22"/>
                </a:lnTo>
                <a:lnTo>
                  <a:pt x="692" y="27"/>
                </a:lnTo>
                <a:lnTo>
                  <a:pt x="678" y="27"/>
                </a:lnTo>
                <a:lnTo>
                  <a:pt x="29" y="27"/>
                </a:lnTo>
                <a:lnTo>
                  <a:pt x="29" y="27"/>
                </a:lnTo>
                <a:lnTo>
                  <a:pt x="18" y="30"/>
                </a:lnTo>
                <a:lnTo>
                  <a:pt x="10" y="33"/>
                </a:lnTo>
                <a:lnTo>
                  <a:pt x="5" y="41"/>
                </a:lnTo>
                <a:lnTo>
                  <a:pt x="2" y="52"/>
                </a:lnTo>
                <a:lnTo>
                  <a:pt x="0" y="52"/>
                </a:lnTo>
                <a:lnTo>
                  <a:pt x="0" y="52"/>
                </a:lnTo>
                <a:lnTo>
                  <a:pt x="0" y="41"/>
                </a:lnTo>
                <a:lnTo>
                  <a:pt x="5" y="30"/>
                </a:lnTo>
                <a:lnTo>
                  <a:pt x="16" y="22"/>
                </a:lnTo>
                <a:lnTo>
                  <a:pt x="24" y="19"/>
                </a:lnTo>
                <a:lnTo>
                  <a:pt x="32" y="19"/>
                </a:lnTo>
                <a:lnTo>
                  <a:pt x="687" y="19"/>
                </a:lnTo>
                <a:lnTo>
                  <a:pt x="687" y="19"/>
                </a:lnTo>
                <a:lnTo>
                  <a:pt x="695" y="17"/>
                </a:lnTo>
                <a:lnTo>
                  <a:pt x="703" y="14"/>
                </a:lnTo>
                <a:lnTo>
                  <a:pt x="708" y="9"/>
                </a:lnTo>
                <a:lnTo>
                  <a:pt x="711" y="0"/>
                </a:lnTo>
                <a:lnTo>
                  <a:pt x="716" y="0"/>
                </a:lnTo>
                <a:lnTo>
                  <a:pt x="716" y="0"/>
                </a:lnTo>
                <a:lnTo>
                  <a:pt x="719" y="9"/>
                </a:lnTo>
                <a:lnTo>
                  <a:pt x="724" y="14"/>
                </a:lnTo>
                <a:lnTo>
                  <a:pt x="732" y="17"/>
                </a:lnTo>
                <a:lnTo>
                  <a:pt x="740" y="19"/>
                </a:lnTo>
                <a:lnTo>
                  <a:pt x="1395" y="19"/>
                </a:lnTo>
                <a:lnTo>
                  <a:pt x="1395" y="19"/>
                </a:lnTo>
                <a:lnTo>
                  <a:pt x="1403" y="19"/>
                </a:lnTo>
                <a:lnTo>
                  <a:pt x="1411" y="22"/>
                </a:lnTo>
                <a:lnTo>
                  <a:pt x="1419" y="30"/>
                </a:lnTo>
                <a:lnTo>
                  <a:pt x="1425" y="41"/>
                </a:lnTo>
                <a:lnTo>
                  <a:pt x="1427" y="52"/>
                </a:lnTo>
                <a:lnTo>
                  <a:pt x="1425" y="52"/>
                </a:lnTo>
                <a:lnTo>
                  <a:pt x="1425" y="52"/>
                </a:lnTo>
                <a:lnTo>
                  <a:pt x="1422" y="41"/>
                </a:lnTo>
                <a:lnTo>
                  <a:pt x="1417" y="33"/>
                </a:lnTo>
                <a:lnTo>
                  <a:pt x="1409" y="30"/>
                </a:lnTo>
                <a:lnTo>
                  <a:pt x="1395" y="27"/>
                </a:lnTo>
                <a:lnTo>
                  <a:pt x="74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Line 200"/>
          <p:cNvSpPr>
            <a:spLocks noChangeShapeType="1"/>
          </p:cNvSpPr>
          <p:nvPr/>
        </p:nvSpPr>
        <p:spPr bwMode="auto">
          <a:xfrm flipV="1">
            <a:off x="5351463" y="3779709"/>
            <a:ext cx="2373313" cy="1209675"/>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3" name="Line 201"/>
          <p:cNvSpPr>
            <a:spLocks noChangeShapeType="1"/>
          </p:cNvSpPr>
          <p:nvPr/>
        </p:nvSpPr>
        <p:spPr bwMode="auto">
          <a:xfrm>
            <a:off x="4794251" y="3774946"/>
            <a:ext cx="2378075" cy="1214437"/>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02"/>
          <p:cNvSpPr>
            <a:spLocks/>
          </p:cNvSpPr>
          <p:nvPr/>
        </p:nvSpPr>
        <p:spPr bwMode="auto">
          <a:xfrm>
            <a:off x="6227763" y="4494083"/>
            <a:ext cx="68263" cy="68262"/>
          </a:xfrm>
          <a:custGeom>
            <a:avLst/>
            <a:gdLst>
              <a:gd name="T0" fmla="*/ 43 w 43"/>
              <a:gd name="T1" fmla="*/ 21 h 43"/>
              <a:gd name="T2" fmla="*/ 43 w 43"/>
              <a:gd name="T3" fmla="*/ 21 h 43"/>
              <a:gd name="T4" fmla="*/ 40 w 43"/>
              <a:gd name="T5" fmla="*/ 29 h 43"/>
              <a:gd name="T6" fmla="*/ 35 w 43"/>
              <a:gd name="T7" fmla="*/ 35 h 43"/>
              <a:gd name="T8" fmla="*/ 30 w 43"/>
              <a:gd name="T9" fmla="*/ 40 h 43"/>
              <a:gd name="T10" fmla="*/ 21 w 43"/>
              <a:gd name="T11" fmla="*/ 43 h 43"/>
              <a:gd name="T12" fmla="*/ 21 w 43"/>
              <a:gd name="T13" fmla="*/ 43 h 43"/>
              <a:gd name="T14" fmla="*/ 13 w 43"/>
              <a:gd name="T15" fmla="*/ 40 h 43"/>
              <a:gd name="T16" fmla="*/ 5 w 43"/>
              <a:gd name="T17" fmla="*/ 35 h 43"/>
              <a:gd name="T18" fmla="*/ 0 w 43"/>
              <a:gd name="T19" fmla="*/ 29 h 43"/>
              <a:gd name="T20" fmla="*/ 0 w 43"/>
              <a:gd name="T21" fmla="*/ 21 h 43"/>
              <a:gd name="T22" fmla="*/ 0 w 43"/>
              <a:gd name="T23" fmla="*/ 21 h 43"/>
              <a:gd name="T24" fmla="*/ 0 w 43"/>
              <a:gd name="T25" fmla="*/ 10 h 43"/>
              <a:gd name="T26" fmla="*/ 5 w 43"/>
              <a:gd name="T27" fmla="*/ 5 h 43"/>
              <a:gd name="T28" fmla="*/ 13 w 43"/>
              <a:gd name="T29" fmla="*/ 0 h 43"/>
              <a:gd name="T30" fmla="*/ 21 w 43"/>
              <a:gd name="T31" fmla="*/ 0 h 43"/>
              <a:gd name="T32" fmla="*/ 21 w 43"/>
              <a:gd name="T33" fmla="*/ 0 h 43"/>
              <a:gd name="T34" fmla="*/ 30 w 43"/>
              <a:gd name="T35" fmla="*/ 0 h 43"/>
              <a:gd name="T36" fmla="*/ 35 w 43"/>
              <a:gd name="T37" fmla="*/ 5 h 43"/>
              <a:gd name="T38" fmla="*/ 40 w 43"/>
              <a:gd name="T39" fmla="*/ 10 h 43"/>
              <a:gd name="T40" fmla="*/ 43 w 43"/>
              <a:gd name="T41" fmla="*/ 21 h 43"/>
              <a:gd name="T42" fmla="*/ 43 w 43"/>
              <a:gd name="T4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43">
                <a:moveTo>
                  <a:pt x="43" y="21"/>
                </a:moveTo>
                <a:lnTo>
                  <a:pt x="43" y="21"/>
                </a:lnTo>
                <a:lnTo>
                  <a:pt x="40" y="29"/>
                </a:lnTo>
                <a:lnTo>
                  <a:pt x="35" y="35"/>
                </a:lnTo>
                <a:lnTo>
                  <a:pt x="30" y="40"/>
                </a:lnTo>
                <a:lnTo>
                  <a:pt x="21" y="43"/>
                </a:lnTo>
                <a:lnTo>
                  <a:pt x="21" y="43"/>
                </a:lnTo>
                <a:lnTo>
                  <a:pt x="13" y="40"/>
                </a:lnTo>
                <a:lnTo>
                  <a:pt x="5" y="35"/>
                </a:lnTo>
                <a:lnTo>
                  <a:pt x="0" y="29"/>
                </a:lnTo>
                <a:lnTo>
                  <a:pt x="0" y="21"/>
                </a:lnTo>
                <a:lnTo>
                  <a:pt x="0" y="21"/>
                </a:lnTo>
                <a:lnTo>
                  <a:pt x="0" y="10"/>
                </a:lnTo>
                <a:lnTo>
                  <a:pt x="5" y="5"/>
                </a:lnTo>
                <a:lnTo>
                  <a:pt x="13" y="0"/>
                </a:lnTo>
                <a:lnTo>
                  <a:pt x="21" y="0"/>
                </a:lnTo>
                <a:lnTo>
                  <a:pt x="21" y="0"/>
                </a:lnTo>
                <a:lnTo>
                  <a:pt x="30" y="0"/>
                </a:lnTo>
                <a:lnTo>
                  <a:pt x="35" y="5"/>
                </a:lnTo>
                <a:lnTo>
                  <a:pt x="40" y="10"/>
                </a:lnTo>
                <a:lnTo>
                  <a:pt x="43" y="21"/>
                </a:lnTo>
                <a:lnTo>
                  <a:pt x="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03"/>
          <p:cNvSpPr>
            <a:spLocks/>
          </p:cNvSpPr>
          <p:nvPr/>
        </p:nvSpPr>
        <p:spPr bwMode="auto">
          <a:xfrm>
            <a:off x="7369176" y="3908296"/>
            <a:ext cx="68263" cy="68262"/>
          </a:xfrm>
          <a:custGeom>
            <a:avLst/>
            <a:gdLst>
              <a:gd name="T0" fmla="*/ 43 w 43"/>
              <a:gd name="T1" fmla="*/ 21 h 43"/>
              <a:gd name="T2" fmla="*/ 43 w 43"/>
              <a:gd name="T3" fmla="*/ 21 h 43"/>
              <a:gd name="T4" fmla="*/ 41 w 43"/>
              <a:gd name="T5" fmla="*/ 29 h 43"/>
              <a:gd name="T6" fmla="*/ 38 w 43"/>
              <a:gd name="T7" fmla="*/ 37 h 43"/>
              <a:gd name="T8" fmla="*/ 30 w 43"/>
              <a:gd name="T9" fmla="*/ 40 h 43"/>
              <a:gd name="T10" fmla="*/ 22 w 43"/>
              <a:gd name="T11" fmla="*/ 43 h 43"/>
              <a:gd name="T12" fmla="*/ 22 w 43"/>
              <a:gd name="T13" fmla="*/ 43 h 43"/>
              <a:gd name="T14" fmla="*/ 14 w 43"/>
              <a:gd name="T15" fmla="*/ 40 h 43"/>
              <a:gd name="T16" fmla="*/ 6 w 43"/>
              <a:gd name="T17" fmla="*/ 37 h 43"/>
              <a:gd name="T18" fmla="*/ 3 w 43"/>
              <a:gd name="T19" fmla="*/ 29 h 43"/>
              <a:gd name="T20" fmla="*/ 0 w 43"/>
              <a:gd name="T21" fmla="*/ 21 h 43"/>
              <a:gd name="T22" fmla="*/ 0 w 43"/>
              <a:gd name="T23" fmla="*/ 21 h 43"/>
              <a:gd name="T24" fmla="*/ 3 w 43"/>
              <a:gd name="T25" fmla="*/ 13 h 43"/>
              <a:gd name="T26" fmla="*/ 6 w 43"/>
              <a:gd name="T27" fmla="*/ 5 h 43"/>
              <a:gd name="T28" fmla="*/ 14 w 43"/>
              <a:gd name="T29" fmla="*/ 2 h 43"/>
              <a:gd name="T30" fmla="*/ 22 w 43"/>
              <a:gd name="T31" fmla="*/ 0 h 43"/>
              <a:gd name="T32" fmla="*/ 22 w 43"/>
              <a:gd name="T33" fmla="*/ 0 h 43"/>
              <a:gd name="T34" fmla="*/ 30 w 43"/>
              <a:gd name="T35" fmla="*/ 2 h 43"/>
              <a:gd name="T36" fmla="*/ 38 w 43"/>
              <a:gd name="T37" fmla="*/ 5 h 43"/>
              <a:gd name="T38" fmla="*/ 41 w 43"/>
              <a:gd name="T39" fmla="*/ 13 h 43"/>
              <a:gd name="T40" fmla="*/ 43 w 43"/>
              <a:gd name="T41" fmla="*/ 21 h 43"/>
              <a:gd name="T42" fmla="*/ 43 w 43"/>
              <a:gd name="T4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43">
                <a:moveTo>
                  <a:pt x="43" y="21"/>
                </a:moveTo>
                <a:lnTo>
                  <a:pt x="43" y="21"/>
                </a:lnTo>
                <a:lnTo>
                  <a:pt x="41" y="29"/>
                </a:lnTo>
                <a:lnTo>
                  <a:pt x="38" y="37"/>
                </a:lnTo>
                <a:lnTo>
                  <a:pt x="30" y="40"/>
                </a:lnTo>
                <a:lnTo>
                  <a:pt x="22" y="43"/>
                </a:lnTo>
                <a:lnTo>
                  <a:pt x="22" y="43"/>
                </a:lnTo>
                <a:lnTo>
                  <a:pt x="14" y="40"/>
                </a:lnTo>
                <a:lnTo>
                  <a:pt x="6" y="37"/>
                </a:lnTo>
                <a:lnTo>
                  <a:pt x="3" y="29"/>
                </a:lnTo>
                <a:lnTo>
                  <a:pt x="0" y="21"/>
                </a:lnTo>
                <a:lnTo>
                  <a:pt x="0" y="21"/>
                </a:lnTo>
                <a:lnTo>
                  <a:pt x="3" y="13"/>
                </a:lnTo>
                <a:lnTo>
                  <a:pt x="6" y="5"/>
                </a:lnTo>
                <a:lnTo>
                  <a:pt x="14" y="2"/>
                </a:lnTo>
                <a:lnTo>
                  <a:pt x="22" y="0"/>
                </a:lnTo>
                <a:lnTo>
                  <a:pt x="22" y="0"/>
                </a:lnTo>
                <a:lnTo>
                  <a:pt x="30" y="2"/>
                </a:lnTo>
                <a:lnTo>
                  <a:pt x="38" y="5"/>
                </a:lnTo>
                <a:lnTo>
                  <a:pt x="41" y="13"/>
                </a:lnTo>
                <a:lnTo>
                  <a:pt x="43" y="21"/>
                </a:lnTo>
                <a:lnTo>
                  <a:pt x="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204"/>
          <p:cNvSpPr>
            <a:spLocks/>
          </p:cNvSpPr>
          <p:nvPr/>
        </p:nvSpPr>
        <p:spPr bwMode="auto">
          <a:xfrm>
            <a:off x="5086351" y="3908296"/>
            <a:ext cx="68263" cy="68262"/>
          </a:xfrm>
          <a:custGeom>
            <a:avLst/>
            <a:gdLst>
              <a:gd name="T0" fmla="*/ 43 w 43"/>
              <a:gd name="T1" fmla="*/ 21 h 43"/>
              <a:gd name="T2" fmla="*/ 43 w 43"/>
              <a:gd name="T3" fmla="*/ 21 h 43"/>
              <a:gd name="T4" fmla="*/ 40 w 43"/>
              <a:gd name="T5" fmla="*/ 29 h 43"/>
              <a:gd name="T6" fmla="*/ 35 w 43"/>
              <a:gd name="T7" fmla="*/ 37 h 43"/>
              <a:gd name="T8" fmla="*/ 29 w 43"/>
              <a:gd name="T9" fmla="*/ 40 h 43"/>
              <a:gd name="T10" fmla="*/ 21 w 43"/>
              <a:gd name="T11" fmla="*/ 43 h 43"/>
              <a:gd name="T12" fmla="*/ 21 w 43"/>
              <a:gd name="T13" fmla="*/ 43 h 43"/>
              <a:gd name="T14" fmla="*/ 13 w 43"/>
              <a:gd name="T15" fmla="*/ 40 h 43"/>
              <a:gd name="T16" fmla="*/ 5 w 43"/>
              <a:gd name="T17" fmla="*/ 37 h 43"/>
              <a:gd name="T18" fmla="*/ 0 w 43"/>
              <a:gd name="T19" fmla="*/ 29 h 43"/>
              <a:gd name="T20" fmla="*/ 0 w 43"/>
              <a:gd name="T21" fmla="*/ 21 h 43"/>
              <a:gd name="T22" fmla="*/ 0 w 43"/>
              <a:gd name="T23" fmla="*/ 21 h 43"/>
              <a:gd name="T24" fmla="*/ 0 w 43"/>
              <a:gd name="T25" fmla="*/ 13 h 43"/>
              <a:gd name="T26" fmla="*/ 5 w 43"/>
              <a:gd name="T27" fmla="*/ 5 h 43"/>
              <a:gd name="T28" fmla="*/ 13 w 43"/>
              <a:gd name="T29" fmla="*/ 2 h 43"/>
              <a:gd name="T30" fmla="*/ 21 w 43"/>
              <a:gd name="T31" fmla="*/ 0 h 43"/>
              <a:gd name="T32" fmla="*/ 21 w 43"/>
              <a:gd name="T33" fmla="*/ 0 h 43"/>
              <a:gd name="T34" fmla="*/ 29 w 43"/>
              <a:gd name="T35" fmla="*/ 2 h 43"/>
              <a:gd name="T36" fmla="*/ 35 w 43"/>
              <a:gd name="T37" fmla="*/ 5 h 43"/>
              <a:gd name="T38" fmla="*/ 40 w 43"/>
              <a:gd name="T39" fmla="*/ 13 h 43"/>
              <a:gd name="T40" fmla="*/ 43 w 43"/>
              <a:gd name="T41" fmla="*/ 21 h 43"/>
              <a:gd name="T42" fmla="*/ 43 w 43"/>
              <a:gd name="T4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43">
                <a:moveTo>
                  <a:pt x="43" y="21"/>
                </a:moveTo>
                <a:lnTo>
                  <a:pt x="43" y="21"/>
                </a:lnTo>
                <a:lnTo>
                  <a:pt x="40" y="29"/>
                </a:lnTo>
                <a:lnTo>
                  <a:pt x="35" y="37"/>
                </a:lnTo>
                <a:lnTo>
                  <a:pt x="29" y="40"/>
                </a:lnTo>
                <a:lnTo>
                  <a:pt x="21" y="43"/>
                </a:lnTo>
                <a:lnTo>
                  <a:pt x="21" y="43"/>
                </a:lnTo>
                <a:lnTo>
                  <a:pt x="13" y="40"/>
                </a:lnTo>
                <a:lnTo>
                  <a:pt x="5" y="37"/>
                </a:lnTo>
                <a:lnTo>
                  <a:pt x="0" y="29"/>
                </a:lnTo>
                <a:lnTo>
                  <a:pt x="0" y="21"/>
                </a:lnTo>
                <a:lnTo>
                  <a:pt x="0" y="21"/>
                </a:lnTo>
                <a:lnTo>
                  <a:pt x="0" y="13"/>
                </a:lnTo>
                <a:lnTo>
                  <a:pt x="5" y="5"/>
                </a:lnTo>
                <a:lnTo>
                  <a:pt x="13" y="2"/>
                </a:lnTo>
                <a:lnTo>
                  <a:pt x="21" y="0"/>
                </a:lnTo>
                <a:lnTo>
                  <a:pt x="21" y="0"/>
                </a:lnTo>
                <a:lnTo>
                  <a:pt x="29" y="2"/>
                </a:lnTo>
                <a:lnTo>
                  <a:pt x="35" y="5"/>
                </a:lnTo>
                <a:lnTo>
                  <a:pt x="40" y="13"/>
                </a:lnTo>
                <a:lnTo>
                  <a:pt x="43" y="21"/>
                </a:lnTo>
                <a:lnTo>
                  <a:pt x="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Rectangle 27"/>
          <p:cNvSpPr>
            <a:spLocks noChangeArrowheads="1"/>
          </p:cNvSpPr>
          <p:nvPr/>
        </p:nvSpPr>
        <p:spPr bwMode="auto">
          <a:xfrm>
            <a:off x="5114926" y="5183454"/>
            <a:ext cx="22233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Gasoline (billions of gals.)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09" name="Rectangle 27"/>
          <p:cNvSpPr>
            <a:spLocks noChangeArrowheads="1"/>
          </p:cNvSpPr>
          <p:nvPr/>
        </p:nvSpPr>
        <p:spPr bwMode="auto">
          <a:xfrm>
            <a:off x="1689647" y="2894340"/>
            <a:ext cx="12423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a:solidFill>
                  <a:srgbClr val="000000"/>
                </a:solidFill>
                <a:latin typeface="Univers LT Std 47 Cn Lt" charset="0"/>
                <a:cs typeface="Arial" pitchFamily="34" charset="0"/>
              </a:rPr>
              <a:t>Excess supply</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10" name="Rectangle 27"/>
          <p:cNvSpPr>
            <a:spLocks noChangeArrowheads="1"/>
          </p:cNvSpPr>
          <p:nvPr/>
        </p:nvSpPr>
        <p:spPr bwMode="auto">
          <a:xfrm>
            <a:off x="5593899" y="2894340"/>
            <a:ext cx="12423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a:solidFill>
                  <a:srgbClr val="000000"/>
                </a:solidFill>
                <a:latin typeface="Univers LT Std 47 Cn Lt" charset="0"/>
                <a:cs typeface="Arial" pitchFamily="34" charset="0"/>
              </a:rPr>
              <a:t>Excess supply</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11" name="Freeform 168"/>
          <p:cNvSpPr>
            <a:spLocks noEditPoints="1"/>
          </p:cNvSpPr>
          <p:nvPr/>
        </p:nvSpPr>
        <p:spPr bwMode="auto">
          <a:xfrm rot="16200000">
            <a:off x="2072191" y="3434719"/>
            <a:ext cx="496677" cy="132557"/>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12" name="Freeform 168"/>
          <p:cNvSpPr>
            <a:spLocks noEditPoints="1"/>
          </p:cNvSpPr>
          <p:nvPr/>
        </p:nvSpPr>
        <p:spPr bwMode="auto">
          <a:xfrm rot="16200000">
            <a:off x="5985774" y="3390163"/>
            <a:ext cx="496677" cy="132557"/>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41" name="Content Placeholder 7"/>
          <p:cNvSpPr txBox="1">
            <a:spLocks/>
          </p:cNvSpPr>
          <p:nvPr/>
        </p:nvSpPr>
        <p:spPr>
          <a:xfrm>
            <a:off x="685800" y="5486400"/>
            <a:ext cx="3593307" cy="819851"/>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1588">
              <a:buFont typeface="Arial" pitchFamily="34" charset="0"/>
              <a:buNone/>
            </a:pPr>
            <a:r>
              <a:rPr lang="en-US" sz="2200" dirty="0"/>
              <a:t>In the short run, driving habits are difficult to change and producers take time to increase production.</a:t>
            </a:r>
          </a:p>
          <a:p>
            <a:pPr marL="1588" indent="-1588">
              <a:buFont typeface="Arial" pitchFamily="34" charset="0"/>
              <a:buNone/>
            </a:pPr>
            <a:r>
              <a:rPr lang="en-US" sz="2200" u="sng" dirty="0"/>
              <a:t>Effect on quantity is small.</a:t>
            </a:r>
          </a:p>
        </p:txBody>
      </p:sp>
      <p:sp>
        <p:nvSpPr>
          <p:cNvPr id="42" name="Content Placeholder 7"/>
          <p:cNvSpPr txBox="1">
            <a:spLocks/>
          </p:cNvSpPr>
          <p:nvPr/>
        </p:nvSpPr>
        <p:spPr>
          <a:xfrm>
            <a:off x="4692651" y="5486400"/>
            <a:ext cx="3271124" cy="819851"/>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1588">
              <a:buFont typeface="Arial" pitchFamily="34" charset="0"/>
              <a:buNone/>
            </a:pPr>
            <a:r>
              <a:rPr lang="en-US" sz="2200" dirty="0"/>
              <a:t>In the long run, driving habits can be changed and producers can increase production.</a:t>
            </a:r>
          </a:p>
          <a:p>
            <a:pPr marL="1588" indent="-1588">
              <a:buFont typeface="Arial" pitchFamily="34" charset="0"/>
              <a:buNone/>
            </a:pPr>
            <a:r>
              <a:rPr lang="en-US" sz="2200" u="sng" dirty="0"/>
              <a:t>Effect on quantity is large.</a:t>
            </a:r>
          </a:p>
        </p:txBody>
      </p:sp>
    </p:spTree>
    <p:extLst>
      <p:ext uri="{BB962C8B-B14F-4D97-AF65-F5344CB8AC3E}">
        <p14:creationId xmlns:p14="http://schemas.microsoft.com/office/powerpoint/2010/main" val="325856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0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9" grpId="0"/>
      <p:bldP spid="144" grpId="0"/>
      <p:bldP spid="145" grpId="0"/>
      <p:bldP spid="146" grpId="0"/>
      <p:bldP spid="147" grpId="0"/>
      <p:bldP spid="148" grpId="0"/>
      <p:bldP spid="149" grpId="0" animBg="1"/>
      <p:bldP spid="160" grpId="0" animBg="1"/>
      <p:bldP spid="161" grpId="0" animBg="1"/>
      <p:bldP spid="162" grpId="0" animBg="1"/>
      <p:bldP spid="163" grpId="0" animBg="1"/>
      <p:bldP spid="164" grpId="0" animBg="1"/>
      <p:bldP spid="168" grpId="0" animBg="1"/>
      <p:bldP spid="170" grpId="0" animBg="1"/>
      <p:bldP spid="171" grpId="0" animBg="1"/>
      <p:bldP spid="172" grpId="0"/>
      <p:bldP spid="186" grpId="0"/>
      <p:bldP spid="187" grpId="0" animBg="1"/>
      <p:bldP spid="201" grpId="0" animBg="1"/>
      <p:bldP spid="202" grpId="0" animBg="1"/>
      <p:bldP spid="203" grpId="0" animBg="1"/>
      <p:bldP spid="204" grpId="0" animBg="1"/>
      <p:bldP spid="205" grpId="0" animBg="1"/>
      <p:bldP spid="206" grpId="0" animBg="1"/>
      <p:bldP spid="208" grpId="0"/>
      <p:bldP spid="209" grpId="0"/>
      <p:bldP spid="210" grpId="0"/>
      <p:bldP spid="211" grpId="0" animBg="1"/>
      <p:bldP spid="212" grpId="0" animBg="1"/>
      <p:bldP spid="41"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685801" y="762001"/>
            <a:ext cx="7143750" cy="2554545"/>
          </a:xfrm>
          <a:prstGeom prst="rect">
            <a:avLst/>
          </a:prstGeom>
        </p:spPr>
        <p:txBody>
          <a:bodyPr wrap="square">
            <a:spAutoFit/>
          </a:bodyPr>
          <a:lstStyle/>
          <a:p>
            <a:r>
              <a:rPr lang="en-US" sz="2000" dirty="0">
                <a:solidFill>
                  <a:prstClr val="black"/>
                </a:solidFill>
                <a:latin typeface="Calibri Light" pitchFamily="34" charset="0"/>
              </a:rPr>
              <a:t>Suppose the government has been convinced to institute a price ceiling on housing rentals for $400 per month. Demand for housing is given as P = 900 - 20Q and supply is </a:t>
            </a:r>
          </a:p>
          <a:p>
            <a:r>
              <a:rPr lang="en-US" sz="2000" dirty="0">
                <a:solidFill>
                  <a:prstClr val="black"/>
                </a:solidFill>
                <a:latin typeface="Calibri Light" pitchFamily="34" charset="0"/>
              </a:rPr>
              <a:t>P = 40Q, where Q is measured in thousands of housing units.</a:t>
            </a:r>
          </a:p>
          <a:p>
            <a:endParaRPr lang="en-US" sz="2000" dirty="0">
              <a:solidFill>
                <a:prstClr val="black"/>
              </a:solidFill>
              <a:latin typeface="Calibri Light" pitchFamily="34" charset="0"/>
            </a:endParaRPr>
          </a:p>
          <a:p>
            <a:endParaRPr lang="en-US" sz="2000" dirty="0">
              <a:solidFill>
                <a:prstClr val="black"/>
              </a:solidFill>
              <a:latin typeface="Calibri Light" pitchFamily="34" charset="0"/>
            </a:endParaRPr>
          </a:p>
          <a:p>
            <a:endParaRPr lang="en-US" sz="2000" dirty="0">
              <a:solidFill>
                <a:prstClr val="black"/>
              </a:solidFill>
              <a:latin typeface="Calibri Light" pitchFamily="34" charset="0"/>
            </a:endParaRPr>
          </a:p>
          <a:p>
            <a:r>
              <a:rPr lang="en-US" sz="2000" dirty="0">
                <a:solidFill>
                  <a:prstClr val="black"/>
                </a:solidFill>
                <a:latin typeface="Calibri Light" pitchFamily="34" charset="0"/>
              </a:rPr>
              <a:t>What is the total housing shortage in this market?</a:t>
            </a:r>
          </a:p>
        </p:txBody>
      </p:sp>
    </p:spTree>
    <p:extLst>
      <p:ext uri="{BB962C8B-B14F-4D97-AF65-F5344CB8AC3E}">
        <p14:creationId xmlns:p14="http://schemas.microsoft.com/office/powerpoint/2010/main" val="340949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accent4">
                    <a:lumMod val="50000"/>
                  </a:schemeClr>
                </a:solidFill>
              </a:rPr>
              <a:t>Price </a:t>
            </a:r>
            <a:r>
              <a:rPr lang="en-US" dirty="0" smtClean="0">
                <a:solidFill>
                  <a:schemeClr val="accent4">
                    <a:lumMod val="50000"/>
                  </a:schemeClr>
                </a:solidFill>
              </a:rPr>
              <a:t>Incentives</a:t>
            </a:r>
          </a:p>
          <a:p>
            <a:pPr lvl="1"/>
            <a:r>
              <a:rPr lang="en-US" dirty="0" smtClean="0">
                <a:solidFill>
                  <a:schemeClr val="accent4">
                    <a:lumMod val="50000"/>
                  </a:schemeClr>
                </a:solidFill>
              </a:rPr>
              <a:t>Taxes</a:t>
            </a:r>
          </a:p>
          <a:p>
            <a:pPr lvl="1"/>
            <a:r>
              <a:rPr lang="en-US" dirty="0" smtClean="0">
                <a:solidFill>
                  <a:schemeClr val="accent4">
                    <a:lumMod val="50000"/>
                  </a:schemeClr>
                </a:solidFill>
              </a:rPr>
              <a:t>Subsidies</a:t>
            </a:r>
          </a:p>
          <a:p>
            <a:r>
              <a:rPr lang="en-US" dirty="0" smtClean="0">
                <a:solidFill>
                  <a:schemeClr val="accent4">
                    <a:lumMod val="50000"/>
                  </a:schemeClr>
                </a:solidFill>
              </a:rPr>
              <a:t>Examples</a:t>
            </a:r>
            <a:endParaRPr lang="en-US" dirty="0" smtClean="0">
              <a:solidFill>
                <a:schemeClr val="accent4">
                  <a:lumMod val="50000"/>
                </a:schemeClr>
              </a:solidFill>
            </a:endParaRPr>
          </a:p>
          <a:p>
            <a:pPr marL="0" indent="0">
              <a:buNone/>
            </a:pPr>
            <a:endParaRPr lang="en-US" dirty="0" smtClean="0"/>
          </a:p>
          <a:p>
            <a:pPr marL="0" indent="0">
              <a:buNone/>
            </a:pPr>
            <a:r>
              <a:rPr lang="en-US" dirty="0" smtClean="0"/>
              <a:t>Readings: </a:t>
            </a:r>
            <a:r>
              <a:rPr lang="en-US" dirty="0" smtClean="0"/>
              <a:t>Chapter </a:t>
            </a:r>
            <a:r>
              <a:rPr lang="en-US" dirty="0" smtClean="0"/>
              <a:t>6</a:t>
            </a:r>
            <a:endParaRPr lang="en-US" dirty="0"/>
          </a:p>
        </p:txBody>
      </p:sp>
      <p:sp>
        <p:nvSpPr>
          <p:cNvPr id="3" name="Title 2"/>
          <p:cNvSpPr>
            <a:spLocks noGrp="1"/>
          </p:cNvSpPr>
          <p:nvPr>
            <p:ph type="title"/>
          </p:nvPr>
        </p:nvSpPr>
        <p:spPr/>
        <p:txBody>
          <a:bodyPr/>
          <a:lstStyle/>
          <a:p>
            <a:r>
              <a:rPr lang="en-US" dirty="0" smtClean="0"/>
              <a:t>Outline	</a:t>
            </a:r>
            <a:endParaRPr lang="en-US" dirty="0"/>
          </a:p>
        </p:txBody>
      </p:sp>
    </p:spTree>
    <p:extLst>
      <p:ext uri="{BB962C8B-B14F-4D97-AF65-F5344CB8AC3E}">
        <p14:creationId xmlns:p14="http://schemas.microsoft.com/office/powerpoint/2010/main" val="2884688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81000" y="457200"/>
            <a:ext cx="7296150" cy="4462760"/>
          </a:xfrm>
          <a:prstGeom prst="rect">
            <a:avLst/>
          </a:prstGeom>
        </p:spPr>
        <p:txBody>
          <a:bodyPr wrap="square">
            <a:spAutoFit/>
          </a:bodyPr>
          <a:lstStyle/>
          <a:p>
            <a:r>
              <a:rPr lang="en-US" sz="2000" dirty="0">
                <a:solidFill>
                  <a:prstClr val="black"/>
                </a:solidFill>
                <a:latin typeface="Calibri Light" pitchFamily="34" charset="0"/>
              </a:rPr>
              <a:t>Suppose the government has been convinced to institute a price ceiling on housing rentals for $400 per month. Demand for housing is given as P = 900 - 20Q and supply is </a:t>
            </a:r>
          </a:p>
          <a:p>
            <a:r>
              <a:rPr lang="en-US" sz="2000" dirty="0">
                <a:solidFill>
                  <a:prstClr val="black"/>
                </a:solidFill>
                <a:latin typeface="Calibri Light" pitchFamily="34" charset="0"/>
              </a:rPr>
              <a:t>P = 40Q, where Q is measured in thousands of housing units.</a:t>
            </a:r>
          </a:p>
          <a:p>
            <a:pPr lvl="1"/>
            <a:r>
              <a:rPr lang="en-US" sz="2000" dirty="0">
                <a:solidFill>
                  <a:prstClr val="black"/>
                </a:solidFill>
                <a:latin typeface="Calibri Light" pitchFamily="34" charset="0"/>
              </a:rPr>
              <a:t>1.	Solve for the quantity demanded with a price control.</a:t>
            </a:r>
          </a:p>
          <a:p>
            <a:pPr marL="685800" lvl="1" indent="-342900">
              <a:buFont typeface="+mj-lt"/>
              <a:buAutoNum type="arabicPeriod"/>
            </a:pPr>
            <a:endParaRPr lang="en-US" sz="1050" dirty="0">
              <a:solidFill>
                <a:prstClr val="black"/>
              </a:solidFill>
              <a:latin typeface="Calibri Light" pitchFamily="34" charset="0"/>
            </a:endParaRPr>
          </a:p>
          <a:p>
            <a:pPr lvl="1"/>
            <a:r>
              <a:rPr lang="en-US" sz="2000" dirty="0">
                <a:solidFill>
                  <a:prstClr val="black"/>
                </a:solidFill>
                <a:latin typeface="Calibri Light" pitchFamily="34" charset="0"/>
              </a:rPr>
              <a:t>400 = 900 - 20(</a:t>
            </a:r>
            <a:r>
              <a:rPr lang="en-US" sz="2000" i="1" dirty="0">
                <a:solidFill>
                  <a:prstClr val="black"/>
                </a:solidFill>
                <a:latin typeface="Calibri Light" pitchFamily="34" charset="0"/>
              </a:rPr>
              <a:t>Q</a:t>
            </a:r>
            <a:r>
              <a:rPr lang="en-US" sz="2000" i="1" baseline="-25000" dirty="0">
                <a:solidFill>
                  <a:prstClr val="black"/>
                </a:solidFill>
                <a:latin typeface="Calibri Light" pitchFamily="34" charset="0"/>
              </a:rPr>
              <a:t>d</a:t>
            </a:r>
            <a:r>
              <a:rPr lang="en-US" sz="2000" i="1" dirty="0">
                <a:solidFill>
                  <a:prstClr val="black"/>
                </a:solidFill>
                <a:latin typeface="Calibri Light" pitchFamily="34" charset="0"/>
              </a:rPr>
              <a:t>)</a:t>
            </a:r>
            <a:r>
              <a:rPr lang="en-US" sz="2000" dirty="0">
                <a:solidFill>
                  <a:prstClr val="black"/>
                </a:solidFill>
                <a:latin typeface="Calibri Light" pitchFamily="34" charset="0"/>
              </a:rPr>
              <a:t> =&gt; </a:t>
            </a:r>
            <a:r>
              <a:rPr lang="en-US" sz="2000" i="1" dirty="0">
                <a:solidFill>
                  <a:prstClr val="black"/>
                </a:solidFill>
                <a:latin typeface="Calibri Light" pitchFamily="34" charset="0"/>
              </a:rPr>
              <a:t>Q</a:t>
            </a:r>
            <a:r>
              <a:rPr lang="en-US" sz="2000" i="1" baseline="-25000" dirty="0">
                <a:solidFill>
                  <a:prstClr val="black"/>
                </a:solidFill>
                <a:latin typeface="Calibri Light" pitchFamily="34" charset="0"/>
              </a:rPr>
              <a:t>d</a:t>
            </a:r>
            <a:r>
              <a:rPr lang="en-US" sz="2000" dirty="0">
                <a:solidFill>
                  <a:prstClr val="black"/>
                </a:solidFill>
                <a:latin typeface="Calibri Light" pitchFamily="34" charset="0"/>
              </a:rPr>
              <a:t> = 25,000 housing units.</a:t>
            </a:r>
          </a:p>
          <a:p>
            <a:pPr lvl="1"/>
            <a:endParaRPr lang="en-US" sz="2000" dirty="0">
              <a:solidFill>
                <a:prstClr val="black"/>
              </a:solidFill>
              <a:latin typeface="Calibri Light" pitchFamily="34" charset="0"/>
            </a:endParaRPr>
          </a:p>
          <a:p>
            <a:pPr lvl="1"/>
            <a:r>
              <a:rPr lang="en-US" sz="2000" dirty="0">
                <a:solidFill>
                  <a:prstClr val="black"/>
                </a:solidFill>
                <a:latin typeface="Calibri Light" pitchFamily="34" charset="0"/>
              </a:rPr>
              <a:t>2. Solve for the quantity supplied with a price control.</a:t>
            </a:r>
          </a:p>
          <a:p>
            <a:pPr lvl="1"/>
            <a:r>
              <a:rPr lang="en-US" sz="2000" dirty="0">
                <a:solidFill>
                  <a:prstClr val="black"/>
                </a:solidFill>
                <a:latin typeface="Calibri Light" pitchFamily="34" charset="0"/>
              </a:rPr>
              <a:t>400 = 40(</a:t>
            </a:r>
            <a:r>
              <a:rPr lang="en-US" sz="2000" i="1" dirty="0">
                <a:solidFill>
                  <a:prstClr val="black"/>
                </a:solidFill>
                <a:latin typeface="Calibri Light" pitchFamily="34" charset="0"/>
              </a:rPr>
              <a:t>Q</a:t>
            </a:r>
            <a:r>
              <a:rPr lang="en-US" sz="2000" i="1" baseline="-25000" dirty="0">
                <a:solidFill>
                  <a:prstClr val="black"/>
                </a:solidFill>
                <a:latin typeface="Calibri Light" pitchFamily="34" charset="0"/>
              </a:rPr>
              <a:t>s</a:t>
            </a:r>
            <a:r>
              <a:rPr lang="en-US" sz="2000" dirty="0">
                <a:solidFill>
                  <a:prstClr val="black"/>
                </a:solidFill>
                <a:latin typeface="Calibri Light" pitchFamily="34" charset="0"/>
              </a:rPr>
              <a:t>) =&gt; </a:t>
            </a:r>
            <a:r>
              <a:rPr lang="en-US" sz="2000" i="1" dirty="0">
                <a:solidFill>
                  <a:prstClr val="black"/>
                </a:solidFill>
                <a:latin typeface="Calibri Light" pitchFamily="34" charset="0"/>
              </a:rPr>
              <a:t>Q</a:t>
            </a:r>
            <a:r>
              <a:rPr lang="en-US" sz="2000" i="1" baseline="-25000" dirty="0">
                <a:solidFill>
                  <a:prstClr val="black"/>
                </a:solidFill>
                <a:latin typeface="Calibri Light" pitchFamily="34" charset="0"/>
              </a:rPr>
              <a:t>s</a:t>
            </a:r>
            <a:r>
              <a:rPr lang="en-US" sz="2000" dirty="0">
                <a:solidFill>
                  <a:prstClr val="black"/>
                </a:solidFill>
                <a:latin typeface="Calibri Light" pitchFamily="34" charset="0"/>
              </a:rPr>
              <a:t> = 10,000 housing units.</a:t>
            </a:r>
          </a:p>
          <a:p>
            <a:pPr lvl="1"/>
            <a:endParaRPr lang="en-US" sz="2000" dirty="0">
              <a:solidFill>
                <a:prstClr val="black"/>
              </a:solidFill>
              <a:latin typeface="Calibri Light" pitchFamily="34" charset="0"/>
            </a:endParaRPr>
          </a:p>
          <a:p>
            <a:pPr lvl="1"/>
            <a:r>
              <a:rPr lang="en-US" sz="2000" dirty="0">
                <a:solidFill>
                  <a:prstClr val="black"/>
                </a:solidFill>
                <a:latin typeface="Calibri Light" pitchFamily="34" charset="0"/>
              </a:rPr>
              <a:t>3. The shortage is the difference.</a:t>
            </a:r>
          </a:p>
          <a:p>
            <a:pPr lvl="1"/>
            <a:r>
              <a:rPr lang="en-US" sz="2000" dirty="0">
                <a:solidFill>
                  <a:prstClr val="black"/>
                </a:solidFill>
                <a:latin typeface="Calibri Light" pitchFamily="34" charset="0"/>
              </a:rPr>
              <a:t>Shortage = </a:t>
            </a:r>
            <a:r>
              <a:rPr lang="en-US" sz="2000" dirty="0" err="1">
                <a:solidFill>
                  <a:prstClr val="black"/>
                </a:solidFill>
                <a:latin typeface="Calibri Light" pitchFamily="34" charset="0"/>
              </a:rPr>
              <a:t>Qd</a:t>
            </a:r>
            <a:r>
              <a:rPr lang="en-US" sz="2000" dirty="0">
                <a:solidFill>
                  <a:prstClr val="black"/>
                </a:solidFill>
                <a:latin typeface="Calibri Light" pitchFamily="34" charset="0"/>
              </a:rPr>
              <a:t>-Qs=15,000</a:t>
            </a:r>
          </a:p>
          <a:p>
            <a:pPr lvl="1"/>
            <a:r>
              <a:rPr lang="en-US" sz="2000" dirty="0">
                <a:solidFill>
                  <a:prstClr val="black"/>
                </a:solidFill>
                <a:latin typeface="Calibri Light" pitchFamily="34" charset="0"/>
              </a:rPr>
              <a:t>(Since </a:t>
            </a:r>
            <a:r>
              <a:rPr lang="en-US" sz="2000" i="1" dirty="0">
                <a:solidFill>
                  <a:prstClr val="black"/>
                </a:solidFill>
                <a:latin typeface="Calibri Light" pitchFamily="34" charset="0"/>
              </a:rPr>
              <a:t>Q</a:t>
            </a:r>
            <a:r>
              <a:rPr lang="en-US" sz="2000" i="1" baseline="-25000" dirty="0">
                <a:solidFill>
                  <a:prstClr val="black"/>
                </a:solidFill>
                <a:latin typeface="Calibri Light" pitchFamily="34" charset="0"/>
              </a:rPr>
              <a:t>d</a:t>
            </a:r>
            <a:r>
              <a:rPr lang="en-US" sz="2000" dirty="0">
                <a:solidFill>
                  <a:prstClr val="black"/>
                </a:solidFill>
                <a:latin typeface="Calibri Light" pitchFamily="34" charset="0"/>
              </a:rPr>
              <a:t> &gt; </a:t>
            </a:r>
            <a:r>
              <a:rPr lang="en-US" sz="2000" i="1" dirty="0">
                <a:solidFill>
                  <a:prstClr val="black"/>
                </a:solidFill>
                <a:latin typeface="Calibri Light" pitchFamily="34" charset="0"/>
              </a:rPr>
              <a:t>Q</a:t>
            </a:r>
            <a:r>
              <a:rPr lang="en-US" sz="2000" i="1" baseline="-25000" dirty="0">
                <a:solidFill>
                  <a:prstClr val="black"/>
                </a:solidFill>
                <a:latin typeface="Calibri Light" pitchFamily="34" charset="0"/>
              </a:rPr>
              <a:t>s</a:t>
            </a:r>
            <a:r>
              <a:rPr lang="en-US" sz="2000" dirty="0">
                <a:solidFill>
                  <a:prstClr val="black"/>
                </a:solidFill>
                <a:latin typeface="Calibri Light" pitchFamily="34" charset="0"/>
              </a:rPr>
              <a:t>, a housing shortage </a:t>
            </a:r>
            <a:r>
              <a:rPr lang="en-US" sz="2000">
                <a:solidFill>
                  <a:prstClr val="black"/>
                </a:solidFill>
                <a:latin typeface="Calibri Light" pitchFamily="34" charset="0"/>
              </a:rPr>
              <a:t>occurs.)</a:t>
            </a:r>
            <a:endParaRPr lang="en-US" sz="2000" dirty="0">
              <a:solidFill>
                <a:prstClr val="black"/>
              </a:solidFill>
              <a:latin typeface="Calibri Light" pitchFamily="34" charset="0"/>
            </a:endParaRPr>
          </a:p>
          <a:p>
            <a:pPr marL="342900" lvl="1"/>
            <a:endParaRPr lang="en-US" sz="1350" dirty="0">
              <a:solidFill>
                <a:prstClr val="black"/>
              </a:solidFill>
              <a:latin typeface="Calibri Light" pitchFamily="34" charset="0"/>
            </a:endParaRPr>
          </a:p>
        </p:txBody>
      </p:sp>
    </p:spTree>
    <p:extLst>
      <p:ext uri="{BB962C8B-B14F-4D97-AF65-F5344CB8AC3E}">
        <p14:creationId xmlns:p14="http://schemas.microsoft.com/office/powerpoint/2010/main" val="3512972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81000" y="457200"/>
            <a:ext cx="7296150" cy="1631216"/>
          </a:xfrm>
          <a:prstGeom prst="rect">
            <a:avLst/>
          </a:prstGeom>
        </p:spPr>
        <p:txBody>
          <a:bodyPr wrap="square">
            <a:spAutoFit/>
          </a:bodyPr>
          <a:lstStyle/>
          <a:p>
            <a:r>
              <a:rPr lang="en-US" sz="2000" dirty="0">
                <a:solidFill>
                  <a:prstClr val="black"/>
                </a:solidFill>
                <a:latin typeface="Calibri Light" pitchFamily="34" charset="0"/>
              </a:rPr>
              <a:t>Suppose the government has been convinced to institute a price ceiling on housing rentals for $400 per month. Demand for housing is given as P = 900 - 20Q and supply is </a:t>
            </a:r>
            <a:r>
              <a:rPr lang="en-US" sz="2000" dirty="0" smtClean="0">
                <a:solidFill>
                  <a:prstClr val="black"/>
                </a:solidFill>
                <a:latin typeface="Calibri Light" pitchFamily="34" charset="0"/>
              </a:rPr>
              <a:t>P </a:t>
            </a:r>
            <a:r>
              <a:rPr lang="en-US" sz="2000" dirty="0">
                <a:solidFill>
                  <a:prstClr val="black"/>
                </a:solidFill>
                <a:latin typeface="Calibri Light" pitchFamily="34" charset="0"/>
              </a:rPr>
              <a:t>= 40Q, where Q is measured in thousands of housing units</a:t>
            </a:r>
            <a:r>
              <a:rPr lang="en-US" sz="2000" dirty="0" smtClean="0">
                <a:solidFill>
                  <a:prstClr val="black"/>
                </a:solidFill>
                <a:latin typeface="Calibri Light" pitchFamily="34" charset="0"/>
              </a:rPr>
              <a:t>.  </a:t>
            </a:r>
            <a:r>
              <a:rPr lang="en-US" sz="2000" dirty="0" smtClean="0">
                <a:solidFill>
                  <a:prstClr val="black"/>
                </a:solidFill>
                <a:latin typeface="Calibri Light" pitchFamily="34" charset="0"/>
              </a:rPr>
              <a:t>Find the deadweight loss from this policy.</a:t>
            </a:r>
            <a:endParaRPr lang="en-US" sz="2000" dirty="0">
              <a:solidFill>
                <a:prstClr val="black"/>
              </a:solidFill>
              <a:latin typeface="Calibri Light" pitchFamily="34" charset="0"/>
            </a:endParaRPr>
          </a:p>
        </p:txBody>
      </p:sp>
      <p:grpSp>
        <p:nvGrpSpPr>
          <p:cNvPr id="3" name="Group 2"/>
          <p:cNvGrpSpPr/>
          <p:nvPr/>
        </p:nvGrpSpPr>
        <p:grpSpPr>
          <a:xfrm>
            <a:off x="490368" y="2753286"/>
            <a:ext cx="4157832" cy="2414472"/>
            <a:chOff x="653824" y="2528047"/>
            <a:chExt cx="5543775" cy="3219295"/>
          </a:xfrm>
        </p:grpSpPr>
        <p:cxnSp>
          <p:nvCxnSpPr>
            <p:cNvPr id="4" name="Straight Arrow Connector 3"/>
            <p:cNvCxnSpPr/>
            <p:nvPr/>
          </p:nvCxnSpPr>
          <p:spPr>
            <a:xfrm flipV="1">
              <a:off x="1527586" y="2528047"/>
              <a:ext cx="0" cy="27324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527586" y="5260489"/>
              <a:ext cx="2472466" cy="23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08587" y="2753958"/>
              <a:ext cx="1322741" cy="249071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567029" y="2845075"/>
              <a:ext cx="1887370" cy="241513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03642" y="2528047"/>
              <a:ext cx="408792" cy="400109"/>
            </a:xfrm>
            <a:prstGeom prst="rect">
              <a:avLst/>
            </a:prstGeom>
            <a:noFill/>
          </p:spPr>
          <p:txBody>
            <a:bodyPr wrap="square" rtlCol="0">
              <a:spAutoFit/>
            </a:bodyPr>
            <a:lstStyle/>
            <a:p>
              <a:r>
                <a:rPr lang="en-US" sz="1350" dirty="0"/>
                <a:t>P</a:t>
              </a:r>
            </a:p>
          </p:txBody>
        </p:sp>
        <p:sp>
          <p:nvSpPr>
            <p:cNvPr id="9" name="TextBox 8"/>
            <p:cNvSpPr txBox="1"/>
            <p:nvPr/>
          </p:nvSpPr>
          <p:spPr>
            <a:xfrm>
              <a:off x="3856615" y="5347233"/>
              <a:ext cx="2340984" cy="400109"/>
            </a:xfrm>
            <a:prstGeom prst="rect">
              <a:avLst/>
            </a:prstGeom>
            <a:noFill/>
          </p:spPr>
          <p:txBody>
            <a:bodyPr wrap="square" rtlCol="0">
              <a:spAutoFit/>
            </a:bodyPr>
            <a:lstStyle/>
            <a:p>
              <a:r>
                <a:rPr lang="en-US" sz="1350" dirty="0"/>
                <a:t>Q, thousands of units</a:t>
              </a:r>
            </a:p>
          </p:txBody>
        </p:sp>
        <p:sp>
          <p:nvSpPr>
            <p:cNvPr id="10" name="TextBox 9"/>
            <p:cNvSpPr txBox="1"/>
            <p:nvPr/>
          </p:nvSpPr>
          <p:spPr>
            <a:xfrm>
              <a:off x="3564837" y="2558339"/>
              <a:ext cx="419548" cy="400109"/>
            </a:xfrm>
            <a:prstGeom prst="rect">
              <a:avLst/>
            </a:prstGeom>
            <a:noFill/>
          </p:spPr>
          <p:txBody>
            <a:bodyPr wrap="square" rtlCol="0">
              <a:spAutoFit/>
            </a:bodyPr>
            <a:lstStyle/>
            <a:p>
              <a:r>
                <a:rPr lang="en-US" sz="1350" dirty="0"/>
                <a:t>S</a:t>
              </a:r>
            </a:p>
          </p:txBody>
        </p:sp>
        <p:sp>
          <p:nvSpPr>
            <p:cNvPr id="11" name="TextBox 10"/>
            <p:cNvSpPr txBox="1"/>
            <p:nvPr/>
          </p:nvSpPr>
          <p:spPr>
            <a:xfrm>
              <a:off x="3700631" y="4883972"/>
              <a:ext cx="299421" cy="400109"/>
            </a:xfrm>
            <a:prstGeom prst="rect">
              <a:avLst/>
            </a:prstGeom>
            <a:noFill/>
          </p:spPr>
          <p:txBody>
            <a:bodyPr wrap="square" rtlCol="0">
              <a:spAutoFit/>
            </a:bodyPr>
            <a:lstStyle/>
            <a:p>
              <a:r>
                <a:rPr lang="en-US" sz="1350" dirty="0"/>
                <a:t>D</a:t>
              </a:r>
            </a:p>
          </p:txBody>
        </p:sp>
        <p:cxnSp>
          <p:nvCxnSpPr>
            <p:cNvPr id="12" name="Straight Connector 11"/>
            <p:cNvCxnSpPr/>
            <p:nvPr/>
          </p:nvCxnSpPr>
          <p:spPr>
            <a:xfrm>
              <a:off x="2560904" y="4010529"/>
              <a:ext cx="10757" cy="12332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085129" y="3225799"/>
              <a:ext cx="0" cy="2018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539259" y="4536000"/>
              <a:ext cx="2683114" cy="3612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3824" y="4354005"/>
              <a:ext cx="722633" cy="400109"/>
            </a:xfrm>
            <a:prstGeom prst="rect">
              <a:avLst/>
            </a:prstGeom>
            <a:noFill/>
          </p:spPr>
          <p:txBody>
            <a:bodyPr wrap="square" rtlCol="0">
              <a:spAutoFit/>
            </a:bodyPr>
            <a:lstStyle/>
            <a:p>
              <a:r>
                <a:rPr lang="en-US" sz="1350" dirty="0"/>
                <a:t>$400</a:t>
              </a:r>
            </a:p>
          </p:txBody>
        </p:sp>
        <p:sp>
          <p:nvSpPr>
            <p:cNvPr id="20" name="TextBox 19"/>
            <p:cNvSpPr txBox="1"/>
            <p:nvPr/>
          </p:nvSpPr>
          <p:spPr>
            <a:xfrm>
              <a:off x="1838062" y="5300554"/>
              <a:ext cx="672652" cy="348813"/>
            </a:xfrm>
            <a:prstGeom prst="rect">
              <a:avLst/>
            </a:prstGeom>
            <a:noFill/>
          </p:spPr>
          <p:txBody>
            <a:bodyPr wrap="square" rtlCol="0">
              <a:spAutoFit/>
            </a:bodyPr>
            <a:lstStyle/>
            <a:p>
              <a:r>
                <a:rPr lang="en-US" sz="1100" dirty="0"/>
                <a:t>10</a:t>
              </a:r>
            </a:p>
          </p:txBody>
        </p:sp>
      </p:grpSp>
      <p:sp>
        <p:nvSpPr>
          <p:cNvPr id="30" name="TextBox 29"/>
          <p:cNvSpPr txBox="1"/>
          <p:nvPr/>
        </p:nvSpPr>
        <p:spPr>
          <a:xfrm>
            <a:off x="1752600" y="4840877"/>
            <a:ext cx="504489" cy="261610"/>
          </a:xfrm>
          <a:prstGeom prst="rect">
            <a:avLst/>
          </a:prstGeom>
          <a:noFill/>
        </p:spPr>
        <p:txBody>
          <a:bodyPr wrap="square" rtlCol="0">
            <a:spAutoFit/>
          </a:bodyPr>
          <a:lstStyle/>
          <a:p>
            <a:r>
              <a:rPr lang="en-US" sz="1100" dirty="0" smtClean="0"/>
              <a:t>15</a:t>
            </a:r>
            <a:endParaRPr lang="en-US" sz="1100" dirty="0"/>
          </a:p>
        </p:txBody>
      </p:sp>
      <p:sp>
        <p:nvSpPr>
          <p:cNvPr id="32" name="TextBox 31"/>
          <p:cNvSpPr txBox="1"/>
          <p:nvPr/>
        </p:nvSpPr>
        <p:spPr>
          <a:xfrm>
            <a:off x="494164" y="3706696"/>
            <a:ext cx="541975" cy="300082"/>
          </a:xfrm>
          <a:prstGeom prst="rect">
            <a:avLst/>
          </a:prstGeom>
          <a:noFill/>
        </p:spPr>
        <p:txBody>
          <a:bodyPr wrap="square" rtlCol="0">
            <a:spAutoFit/>
          </a:bodyPr>
          <a:lstStyle/>
          <a:p>
            <a:r>
              <a:rPr lang="en-US" sz="1350" dirty="0" smtClean="0"/>
              <a:t>$600</a:t>
            </a:r>
            <a:endParaRPr lang="en-US" sz="1350" dirty="0"/>
          </a:p>
        </p:txBody>
      </p:sp>
      <p:cxnSp>
        <p:nvCxnSpPr>
          <p:cNvPr id="36" name="Straight Connector 35"/>
          <p:cNvCxnSpPr/>
          <p:nvPr/>
        </p:nvCxnSpPr>
        <p:spPr>
          <a:xfrm flipH="1">
            <a:off x="1143000" y="3856737"/>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154444" y="3245884"/>
            <a:ext cx="409403"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5993" y="3095843"/>
            <a:ext cx="541975" cy="300082"/>
          </a:xfrm>
          <a:prstGeom prst="rect">
            <a:avLst/>
          </a:prstGeom>
          <a:noFill/>
        </p:spPr>
        <p:txBody>
          <a:bodyPr wrap="square" rtlCol="0">
            <a:spAutoFit/>
          </a:bodyPr>
          <a:lstStyle/>
          <a:p>
            <a:r>
              <a:rPr lang="en-US" sz="1350" dirty="0" smtClean="0"/>
              <a:t>$700</a:t>
            </a:r>
            <a:endParaRPr lang="en-US" sz="1350" dirty="0"/>
          </a:p>
        </p:txBody>
      </p:sp>
      <p:sp>
        <p:nvSpPr>
          <p:cNvPr id="2" name="TextBox 1"/>
          <p:cNvSpPr txBox="1"/>
          <p:nvPr/>
        </p:nvSpPr>
        <p:spPr>
          <a:xfrm>
            <a:off x="4343400" y="2209800"/>
            <a:ext cx="2971800" cy="2585323"/>
          </a:xfrm>
          <a:prstGeom prst="rect">
            <a:avLst/>
          </a:prstGeom>
          <a:noFill/>
        </p:spPr>
        <p:txBody>
          <a:bodyPr wrap="square" rtlCol="0">
            <a:spAutoFit/>
          </a:bodyPr>
          <a:lstStyle/>
          <a:p>
            <a:r>
              <a:rPr lang="en-US" dirty="0" smtClean="0"/>
              <a:t>900-20Q=40Q</a:t>
            </a:r>
          </a:p>
          <a:p>
            <a:r>
              <a:rPr lang="en-US" dirty="0" smtClean="0"/>
              <a:t>900=60Q</a:t>
            </a:r>
          </a:p>
          <a:p>
            <a:r>
              <a:rPr lang="en-US" dirty="0" smtClean="0"/>
              <a:t>Q=15 (thousand of apartments)</a:t>
            </a:r>
          </a:p>
          <a:p>
            <a:r>
              <a:rPr lang="en-US" dirty="0" smtClean="0"/>
              <a:t>P=40*15=$600</a:t>
            </a:r>
          </a:p>
          <a:p>
            <a:endParaRPr lang="en-US" dirty="0"/>
          </a:p>
          <a:p>
            <a:r>
              <a:rPr lang="en-US" dirty="0" smtClean="0"/>
              <a:t>P=900-20*10=700</a:t>
            </a:r>
          </a:p>
          <a:p>
            <a:endParaRPr lang="en-US" dirty="0" smtClean="0"/>
          </a:p>
          <a:p>
            <a:endParaRPr lang="en-US" dirty="0"/>
          </a:p>
        </p:txBody>
      </p:sp>
    </p:spTree>
    <p:extLst>
      <p:ext uri="{BB962C8B-B14F-4D97-AF65-F5344CB8AC3E}">
        <p14:creationId xmlns:p14="http://schemas.microsoft.com/office/powerpoint/2010/main" val="4259428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381000" y="457200"/>
            <a:ext cx="7296150" cy="1323439"/>
          </a:xfrm>
          <a:prstGeom prst="rect">
            <a:avLst/>
          </a:prstGeom>
        </p:spPr>
        <p:txBody>
          <a:bodyPr wrap="square">
            <a:spAutoFit/>
          </a:bodyPr>
          <a:lstStyle/>
          <a:p>
            <a:r>
              <a:rPr lang="en-US" sz="2000" dirty="0">
                <a:solidFill>
                  <a:prstClr val="black"/>
                </a:solidFill>
                <a:latin typeface="Calibri Light" pitchFamily="34" charset="0"/>
              </a:rPr>
              <a:t>Suppose the government has been convinced to institute a price ceiling on housing rentals for $400 per month. Demand for housing is given as P = 900 - 20Q and supply is </a:t>
            </a:r>
            <a:r>
              <a:rPr lang="en-US" sz="2000" dirty="0" smtClean="0">
                <a:solidFill>
                  <a:prstClr val="black"/>
                </a:solidFill>
                <a:latin typeface="Calibri Light" pitchFamily="34" charset="0"/>
              </a:rPr>
              <a:t>P </a:t>
            </a:r>
            <a:r>
              <a:rPr lang="en-US" sz="2000" dirty="0">
                <a:solidFill>
                  <a:prstClr val="black"/>
                </a:solidFill>
                <a:latin typeface="Calibri Light" pitchFamily="34" charset="0"/>
              </a:rPr>
              <a:t>= 40Q, where Q is measured in thousands of housing units</a:t>
            </a:r>
            <a:r>
              <a:rPr lang="en-US" sz="2000" dirty="0" smtClean="0">
                <a:solidFill>
                  <a:prstClr val="black"/>
                </a:solidFill>
                <a:latin typeface="Calibri Light" pitchFamily="34" charset="0"/>
              </a:rPr>
              <a:t>. Find the deadweight loss of this policy.</a:t>
            </a:r>
            <a:endParaRPr lang="en-US" sz="2000" dirty="0">
              <a:solidFill>
                <a:prstClr val="black"/>
              </a:solidFill>
              <a:latin typeface="Calibri Light" pitchFamily="34" charset="0"/>
            </a:endParaRPr>
          </a:p>
        </p:txBody>
      </p:sp>
      <p:grpSp>
        <p:nvGrpSpPr>
          <p:cNvPr id="3" name="Group 2"/>
          <p:cNvGrpSpPr/>
          <p:nvPr/>
        </p:nvGrpSpPr>
        <p:grpSpPr>
          <a:xfrm>
            <a:off x="490368" y="2753286"/>
            <a:ext cx="4157832" cy="2414472"/>
            <a:chOff x="653824" y="2528047"/>
            <a:chExt cx="5543775" cy="3219295"/>
          </a:xfrm>
        </p:grpSpPr>
        <p:cxnSp>
          <p:nvCxnSpPr>
            <p:cNvPr id="4" name="Straight Arrow Connector 3"/>
            <p:cNvCxnSpPr/>
            <p:nvPr/>
          </p:nvCxnSpPr>
          <p:spPr>
            <a:xfrm flipV="1">
              <a:off x="1527586" y="2528047"/>
              <a:ext cx="0" cy="27324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527586" y="5260489"/>
              <a:ext cx="2472466" cy="233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08587" y="2753958"/>
              <a:ext cx="1322741" cy="249071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567029" y="2845075"/>
              <a:ext cx="1887370" cy="241513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03642" y="2528047"/>
              <a:ext cx="408792" cy="400109"/>
            </a:xfrm>
            <a:prstGeom prst="rect">
              <a:avLst/>
            </a:prstGeom>
            <a:noFill/>
          </p:spPr>
          <p:txBody>
            <a:bodyPr wrap="square" rtlCol="0">
              <a:spAutoFit/>
            </a:bodyPr>
            <a:lstStyle/>
            <a:p>
              <a:r>
                <a:rPr lang="en-US" sz="1350" dirty="0"/>
                <a:t>P</a:t>
              </a:r>
            </a:p>
          </p:txBody>
        </p:sp>
        <p:sp>
          <p:nvSpPr>
            <p:cNvPr id="9" name="TextBox 8"/>
            <p:cNvSpPr txBox="1"/>
            <p:nvPr/>
          </p:nvSpPr>
          <p:spPr>
            <a:xfrm>
              <a:off x="3856615" y="5347233"/>
              <a:ext cx="2340984" cy="400109"/>
            </a:xfrm>
            <a:prstGeom prst="rect">
              <a:avLst/>
            </a:prstGeom>
            <a:noFill/>
          </p:spPr>
          <p:txBody>
            <a:bodyPr wrap="square" rtlCol="0">
              <a:spAutoFit/>
            </a:bodyPr>
            <a:lstStyle/>
            <a:p>
              <a:r>
                <a:rPr lang="en-US" sz="1350" dirty="0"/>
                <a:t>Q, thousands of units</a:t>
              </a:r>
            </a:p>
          </p:txBody>
        </p:sp>
        <p:sp>
          <p:nvSpPr>
            <p:cNvPr id="10" name="TextBox 9"/>
            <p:cNvSpPr txBox="1"/>
            <p:nvPr/>
          </p:nvSpPr>
          <p:spPr>
            <a:xfrm>
              <a:off x="3564837" y="2558339"/>
              <a:ext cx="419548" cy="400109"/>
            </a:xfrm>
            <a:prstGeom prst="rect">
              <a:avLst/>
            </a:prstGeom>
            <a:noFill/>
          </p:spPr>
          <p:txBody>
            <a:bodyPr wrap="square" rtlCol="0">
              <a:spAutoFit/>
            </a:bodyPr>
            <a:lstStyle/>
            <a:p>
              <a:r>
                <a:rPr lang="en-US" sz="1350" dirty="0"/>
                <a:t>S</a:t>
              </a:r>
            </a:p>
          </p:txBody>
        </p:sp>
        <p:sp>
          <p:nvSpPr>
            <p:cNvPr id="11" name="TextBox 10"/>
            <p:cNvSpPr txBox="1"/>
            <p:nvPr/>
          </p:nvSpPr>
          <p:spPr>
            <a:xfrm>
              <a:off x="3700631" y="4883972"/>
              <a:ext cx="299421" cy="400109"/>
            </a:xfrm>
            <a:prstGeom prst="rect">
              <a:avLst/>
            </a:prstGeom>
            <a:noFill/>
          </p:spPr>
          <p:txBody>
            <a:bodyPr wrap="square" rtlCol="0">
              <a:spAutoFit/>
            </a:bodyPr>
            <a:lstStyle/>
            <a:p>
              <a:r>
                <a:rPr lang="en-US" sz="1350" dirty="0"/>
                <a:t>D</a:t>
              </a:r>
            </a:p>
          </p:txBody>
        </p:sp>
        <p:cxnSp>
          <p:nvCxnSpPr>
            <p:cNvPr id="12" name="Straight Connector 11"/>
            <p:cNvCxnSpPr/>
            <p:nvPr/>
          </p:nvCxnSpPr>
          <p:spPr>
            <a:xfrm>
              <a:off x="2560904" y="4010529"/>
              <a:ext cx="10757" cy="12332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085129" y="3225799"/>
              <a:ext cx="0" cy="20188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539259" y="4536000"/>
              <a:ext cx="2683114" cy="3612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3824" y="4354005"/>
              <a:ext cx="722633" cy="400109"/>
            </a:xfrm>
            <a:prstGeom prst="rect">
              <a:avLst/>
            </a:prstGeom>
            <a:noFill/>
          </p:spPr>
          <p:txBody>
            <a:bodyPr wrap="square" rtlCol="0">
              <a:spAutoFit/>
            </a:bodyPr>
            <a:lstStyle/>
            <a:p>
              <a:r>
                <a:rPr lang="en-US" sz="1350" dirty="0"/>
                <a:t>$400</a:t>
              </a:r>
            </a:p>
          </p:txBody>
        </p:sp>
        <p:sp>
          <p:nvSpPr>
            <p:cNvPr id="20" name="TextBox 19"/>
            <p:cNvSpPr txBox="1"/>
            <p:nvPr/>
          </p:nvSpPr>
          <p:spPr>
            <a:xfrm>
              <a:off x="1838062" y="5300554"/>
              <a:ext cx="672652" cy="348813"/>
            </a:xfrm>
            <a:prstGeom prst="rect">
              <a:avLst/>
            </a:prstGeom>
            <a:noFill/>
          </p:spPr>
          <p:txBody>
            <a:bodyPr wrap="square" rtlCol="0">
              <a:spAutoFit/>
            </a:bodyPr>
            <a:lstStyle/>
            <a:p>
              <a:r>
                <a:rPr lang="en-US" sz="1100" dirty="0"/>
                <a:t>10</a:t>
              </a:r>
            </a:p>
          </p:txBody>
        </p:sp>
      </p:grpSp>
      <p:sp>
        <p:nvSpPr>
          <p:cNvPr id="30" name="TextBox 29"/>
          <p:cNvSpPr txBox="1"/>
          <p:nvPr/>
        </p:nvSpPr>
        <p:spPr>
          <a:xfrm>
            <a:off x="1752600" y="4840877"/>
            <a:ext cx="504489" cy="261610"/>
          </a:xfrm>
          <a:prstGeom prst="rect">
            <a:avLst/>
          </a:prstGeom>
          <a:noFill/>
        </p:spPr>
        <p:txBody>
          <a:bodyPr wrap="square" rtlCol="0">
            <a:spAutoFit/>
          </a:bodyPr>
          <a:lstStyle/>
          <a:p>
            <a:r>
              <a:rPr lang="en-US" sz="1100" dirty="0"/>
              <a:t>15</a:t>
            </a:r>
          </a:p>
        </p:txBody>
      </p:sp>
      <p:sp>
        <p:nvSpPr>
          <p:cNvPr id="32" name="TextBox 31"/>
          <p:cNvSpPr txBox="1"/>
          <p:nvPr/>
        </p:nvSpPr>
        <p:spPr>
          <a:xfrm>
            <a:off x="494164" y="3706696"/>
            <a:ext cx="541975" cy="300082"/>
          </a:xfrm>
          <a:prstGeom prst="rect">
            <a:avLst/>
          </a:prstGeom>
          <a:noFill/>
        </p:spPr>
        <p:txBody>
          <a:bodyPr wrap="square" rtlCol="0">
            <a:spAutoFit/>
          </a:bodyPr>
          <a:lstStyle/>
          <a:p>
            <a:r>
              <a:rPr lang="en-US" sz="1350" dirty="0"/>
              <a:t>$600</a:t>
            </a:r>
          </a:p>
        </p:txBody>
      </p:sp>
      <p:sp>
        <p:nvSpPr>
          <p:cNvPr id="31" name="TextBox 30"/>
          <p:cNvSpPr txBox="1"/>
          <p:nvPr/>
        </p:nvSpPr>
        <p:spPr>
          <a:xfrm>
            <a:off x="4343400" y="2922719"/>
            <a:ext cx="3962400" cy="646331"/>
          </a:xfrm>
          <a:prstGeom prst="rect">
            <a:avLst/>
          </a:prstGeom>
          <a:noFill/>
        </p:spPr>
        <p:txBody>
          <a:bodyPr wrap="square" rtlCol="0">
            <a:spAutoFit/>
          </a:bodyPr>
          <a:lstStyle/>
          <a:p>
            <a:r>
              <a:rPr lang="en-US" dirty="0"/>
              <a:t>DWL= ½ (15,000-10,000)($700-$400)</a:t>
            </a:r>
          </a:p>
          <a:p>
            <a:r>
              <a:rPr lang="en-US" dirty="0"/>
              <a:t>=$750,000</a:t>
            </a:r>
          </a:p>
        </p:txBody>
      </p:sp>
      <p:cxnSp>
        <p:nvCxnSpPr>
          <p:cNvPr id="36" name="Straight Connector 35"/>
          <p:cNvCxnSpPr/>
          <p:nvPr/>
        </p:nvCxnSpPr>
        <p:spPr>
          <a:xfrm flipH="1">
            <a:off x="1143000" y="3856737"/>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154444" y="3245884"/>
            <a:ext cx="409403"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5993" y="3095843"/>
            <a:ext cx="541975" cy="300082"/>
          </a:xfrm>
          <a:prstGeom prst="rect">
            <a:avLst/>
          </a:prstGeom>
          <a:noFill/>
        </p:spPr>
        <p:txBody>
          <a:bodyPr wrap="square" rtlCol="0">
            <a:spAutoFit/>
          </a:bodyPr>
          <a:lstStyle/>
          <a:p>
            <a:r>
              <a:rPr lang="en-US" sz="1350" dirty="0"/>
              <a:t>$700</a:t>
            </a:r>
          </a:p>
        </p:txBody>
      </p:sp>
      <p:sp>
        <p:nvSpPr>
          <p:cNvPr id="39" name="Freeform 38"/>
          <p:cNvSpPr/>
          <p:nvPr/>
        </p:nvSpPr>
        <p:spPr>
          <a:xfrm>
            <a:off x="1581893" y="3241141"/>
            <a:ext cx="337442" cy="1032095"/>
          </a:xfrm>
          <a:custGeom>
            <a:avLst/>
            <a:gdLst>
              <a:gd name="connsiteX0" fmla="*/ 11517 w 337442"/>
              <a:gd name="connsiteY0" fmla="*/ 0 h 1032095"/>
              <a:gd name="connsiteX1" fmla="*/ 337442 w 337442"/>
              <a:gd name="connsiteY1" fmla="*/ 615635 h 1032095"/>
              <a:gd name="connsiteX2" fmla="*/ 2463 w 337442"/>
              <a:gd name="connsiteY2" fmla="*/ 1032095 h 1032095"/>
              <a:gd name="connsiteX3" fmla="*/ 11517 w 337442"/>
              <a:gd name="connsiteY3" fmla="*/ 0 h 1032095"/>
            </a:gdLst>
            <a:ahLst/>
            <a:cxnLst>
              <a:cxn ang="0">
                <a:pos x="connsiteX0" y="connsiteY0"/>
              </a:cxn>
              <a:cxn ang="0">
                <a:pos x="connsiteX1" y="connsiteY1"/>
              </a:cxn>
              <a:cxn ang="0">
                <a:pos x="connsiteX2" y="connsiteY2"/>
              </a:cxn>
              <a:cxn ang="0">
                <a:pos x="connsiteX3" y="connsiteY3"/>
              </a:cxn>
            </a:cxnLst>
            <a:rect l="l" t="t" r="r" b="b"/>
            <a:pathLst>
              <a:path w="337442" h="1032095">
                <a:moveTo>
                  <a:pt x="11517" y="0"/>
                </a:moveTo>
                <a:lnTo>
                  <a:pt x="337442" y="615635"/>
                </a:lnTo>
                <a:lnTo>
                  <a:pt x="2463" y="1032095"/>
                </a:lnTo>
                <a:cubicBezTo>
                  <a:pt x="-555" y="688063"/>
                  <a:pt x="-3572" y="344032"/>
                  <a:pt x="1151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3260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400" y="304800"/>
            <a:ext cx="8839200" cy="6172200"/>
          </a:xfrm>
        </p:spPr>
        <p:txBody>
          <a:bodyPr/>
          <a:lstStyle/>
          <a:p>
            <a:r>
              <a:rPr lang="en-US" dirty="0" smtClean="0"/>
              <a:t>The market for broccoli in </a:t>
            </a:r>
            <a:r>
              <a:rPr lang="en-US" dirty="0" err="1" smtClean="0"/>
              <a:t>Ironia</a:t>
            </a:r>
            <a:r>
              <a:rPr lang="en-US" dirty="0" smtClean="0"/>
              <a:t> is characterized by weekly demand and supply equations, with Q in thousands of bushels:</a:t>
            </a:r>
            <a:br>
              <a:rPr lang="en-US" dirty="0" smtClean="0"/>
            </a:br>
            <a:r>
              <a:rPr lang="en-US" dirty="0" err="1" smtClean="0"/>
              <a:t>Qd</a:t>
            </a:r>
            <a:r>
              <a:rPr lang="en-US" dirty="0" smtClean="0"/>
              <a:t>=1000-200P</a:t>
            </a:r>
          </a:p>
          <a:p>
            <a:r>
              <a:rPr lang="en-US" dirty="0" smtClean="0"/>
              <a:t>Qs=300P</a:t>
            </a:r>
          </a:p>
          <a:p>
            <a:endParaRPr lang="en-US" dirty="0"/>
          </a:p>
          <a:p>
            <a:r>
              <a:rPr lang="en-US" dirty="0" smtClean="0"/>
              <a:t>With no market intervention, the equilibrium price of broccoli is $2 and the quantity sold is 600,000 bushels.</a:t>
            </a:r>
          </a:p>
          <a:p>
            <a:endParaRPr lang="en-US" dirty="0"/>
          </a:p>
          <a:p>
            <a:r>
              <a:rPr lang="en-US" dirty="0" smtClean="0"/>
              <a:t>Find the deadweight loss in this market if the government decides to subsidize broccoli purchases by giving producers a $1 subsidy per bushel sold.  The new supply curve is given by Qs=300+300P.</a:t>
            </a:r>
          </a:p>
        </p:txBody>
      </p:sp>
    </p:spTree>
    <p:extLst>
      <p:ext uri="{BB962C8B-B14F-4D97-AF65-F5344CB8AC3E}">
        <p14:creationId xmlns:p14="http://schemas.microsoft.com/office/powerpoint/2010/main" val="2671095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400" y="304800"/>
            <a:ext cx="3276600" cy="6172200"/>
          </a:xfrm>
        </p:spPr>
        <p:txBody>
          <a:bodyPr/>
          <a:lstStyle/>
          <a:p>
            <a:r>
              <a:rPr lang="en-US" sz="1600" dirty="0" smtClean="0"/>
              <a:t>The market for broccoli in </a:t>
            </a:r>
            <a:r>
              <a:rPr lang="en-US" sz="1600" dirty="0" err="1" smtClean="0"/>
              <a:t>Ironia</a:t>
            </a:r>
            <a:r>
              <a:rPr lang="en-US" sz="1600" dirty="0" smtClean="0"/>
              <a:t> is characterized by weekly demand and supply equations, with Q in thousands of bushels:</a:t>
            </a:r>
            <a:br>
              <a:rPr lang="en-US" sz="1600" dirty="0" smtClean="0"/>
            </a:br>
            <a:r>
              <a:rPr lang="en-US" sz="1600" dirty="0" err="1" smtClean="0"/>
              <a:t>Qd</a:t>
            </a:r>
            <a:r>
              <a:rPr lang="en-US" sz="1600" dirty="0" smtClean="0"/>
              <a:t>=1000-200P</a:t>
            </a:r>
          </a:p>
          <a:p>
            <a:r>
              <a:rPr lang="en-US" sz="1600" dirty="0" smtClean="0"/>
              <a:t>Qs=300P</a:t>
            </a:r>
          </a:p>
          <a:p>
            <a:endParaRPr lang="en-US" sz="1600" dirty="0"/>
          </a:p>
          <a:p>
            <a:r>
              <a:rPr lang="en-US" sz="1600" dirty="0" smtClean="0"/>
              <a:t>With no market intervention, the equilibrium price of broccoli is $2 and the quantity sold is 600,000 bushels.</a:t>
            </a:r>
          </a:p>
          <a:p>
            <a:endParaRPr lang="en-US" sz="1600" dirty="0"/>
          </a:p>
          <a:p>
            <a:r>
              <a:rPr lang="en-US" sz="1600" dirty="0" smtClean="0"/>
              <a:t>Find the deadweight loss in this market if the government decides to subsidize broccoli purchases by giving producers a $1 subsidy per bushel sold.  The new supply curve is given by Qs=300P+300.</a:t>
            </a:r>
          </a:p>
        </p:txBody>
      </p:sp>
      <p:pic>
        <p:nvPicPr>
          <p:cNvPr id="2" name="Picture 1"/>
          <p:cNvPicPr>
            <a:picLocks noChangeAspect="1"/>
          </p:cNvPicPr>
          <p:nvPr/>
        </p:nvPicPr>
        <p:blipFill>
          <a:blip r:embed="rId3"/>
          <a:stretch>
            <a:fillRect/>
          </a:stretch>
        </p:blipFill>
        <p:spPr>
          <a:xfrm>
            <a:off x="3553044" y="1562100"/>
            <a:ext cx="5199786" cy="3314700"/>
          </a:xfrm>
          <a:prstGeom prst="rect">
            <a:avLst/>
          </a:prstGeom>
        </p:spPr>
      </p:pic>
    </p:spTree>
    <p:extLst>
      <p:ext uri="{BB962C8B-B14F-4D97-AF65-F5344CB8AC3E}">
        <p14:creationId xmlns:p14="http://schemas.microsoft.com/office/powerpoint/2010/main" val="2588215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400" y="304800"/>
            <a:ext cx="3276600" cy="6172200"/>
          </a:xfrm>
        </p:spPr>
        <p:txBody>
          <a:bodyPr/>
          <a:lstStyle/>
          <a:p>
            <a:r>
              <a:rPr lang="en-US" sz="1600" dirty="0" smtClean="0"/>
              <a:t>The market for broccoli in </a:t>
            </a:r>
            <a:r>
              <a:rPr lang="en-US" sz="1600" dirty="0" err="1" smtClean="0"/>
              <a:t>Ironia</a:t>
            </a:r>
            <a:r>
              <a:rPr lang="en-US" sz="1600" dirty="0" smtClean="0"/>
              <a:t> is characterized by weekly demand and supply equations, with Q in thousands of bushels:</a:t>
            </a:r>
            <a:br>
              <a:rPr lang="en-US" sz="1600" dirty="0" smtClean="0"/>
            </a:br>
            <a:r>
              <a:rPr lang="en-US" sz="1600" dirty="0" err="1" smtClean="0"/>
              <a:t>Qd</a:t>
            </a:r>
            <a:r>
              <a:rPr lang="en-US" sz="1600" dirty="0" smtClean="0"/>
              <a:t>=1000-200P</a:t>
            </a:r>
          </a:p>
          <a:p>
            <a:r>
              <a:rPr lang="en-US" sz="1600" dirty="0" smtClean="0"/>
              <a:t>Qs=300P</a:t>
            </a:r>
          </a:p>
          <a:p>
            <a:endParaRPr lang="en-US" sz="1600" dirty="0"/>
          </a:p>
          <a:p>
            <a:r>
              <a:rPr lang="en-US" sz="1600" dirty="0" smtClean="0"/>
              <a:t>With no market intervention, the equilibrium price of broccoli is $2 and the quantity sold is 600,000 bushels.</a:t>
            </a:r>
          </a:p>
          <a:p>
            <a:endParaRPr lang="en-US" sz="1600" dirty="0"/>
          </a:p>
          <a:p>
            <a:r>
              <a:rPr lang="en-US" sz="1600" dirty="0" smtClean="0"/>
              <a:t>Find the deadweight loss in this market if the government decides to subsidize broccoli purchases by giving producers a $1 subsidy per bushel sold.  The new supply curve is given by Qs=300P+300.</a:t>
            </a:r>
          </a:p>
          <a:p>
            <a:endParaRPr lang="en-US" sz="1600" dirty="0"/>
          </a:p>
          <a:p>
            <a:r>
              <a:rPr lang="en-US" sz="1600" dirty="0" smtClean="0"/>
              <a:t>DWL= ½ ($1)(720,000-600,000)</a:t>
            </a:r>
          </a:p>
          <a:p>
            <a:r>
              <a:rPr lang="en-US" sz="1600" dirty="0" smtClean="0"/>
              <a:t>=$60,000</a:t>
            </a:r>
          </a:p>
        </p:txBody>
      </p:sp>
      <p:pic>
        <p:nvPicPr>
          <p:cNvPr id="4" name="Picture 3"/>
          <p:cNvPicPr>
            <a:picLocks noChangeAspect="1"/>
          </p:cNvPicPr>
          <p:nvPr/>
        </p:nvPicPr>
        <p:blipFill>
          <a:blip r:embed="rId2"/>
          <a:stretch>
            <a:fillRect/>
          </a:stretch>
        </p:blipFill>
        <p:spPr>
          <a:xfrm>
            <a:off x="3429000" y="1447800"/>
            <a:ext cx="5637879" cy="3357562"/>
          </a:xfrm>
          <a:prstGeom prst="rect">
            <a:avLst/>
          </a:prstGeom>
        </p:spPr>
      </p:pic>
    </p:spTree>
    <p:extLst>
      <p:ext uri="{BB962C8B-B14F-4D97-AF65-F5344CB8AC3E}">
        <p14:creationId xmlns:p14="http://schemas.microsoft.com/office/powerpoint/2010/main" val="211915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1" y="1295400"/>
            <a:ext cx="8700728" cy="5181600"/>
          </a:xfrm>
          <a:prstGeom prst="rect">
            <a:avLst/>
          </a:prstGeom>
        </p:spPr>
      </p:pic>
    </p:spTree>
    <p:extLst>
      <p:ext uri="{BB962C8B-B14F-4D97-AF65-F5344CB8AC3E}">
        <p14:creationId xmlns:p14="http://schemas.microsoft.com/office/powerpoint/2010/main" val="181828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Taxes and Subsidies</a:t>
            </a:r>
          </a:p>
        </p:txBody>
      </p:sp>
      <p:sp>
        <p:nvSpPr>
          <p:cNvPr id="3" name="Content Placeholder 2"/>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Price incentives can be divided into categories:</a:t>
            </a:r>
          </a:p>
          <a:p>
            <a:pPr lvl="1">
              <a:buClr>
                <a:schemeClr val="tx1"/>
              </a:buClr>
            </a:pPr>
            <a:r>
              <a:rPr lang="en-US" sz="2400" i="1" dirty="0">
                <a:solidFill>
                  <a:srgbClr val="9D0505"/>
                </a:solidFill>
                <a:latin typeface="Arial" panose="020B0604020202020204" pitchFamily="34" charset="0"/>
                <a:cs typeface="Arial" panose="020B0604020202020204" pitchFamily="34" charset="0"/>
              </a:rPr>
              <a:t>Taxes</a:t>
            </a:r>
            <a:r>
              <a:rPr lang="en-US" sz="2400" dirty="0">
                <a:latin typeface="Arial" panose="020B0604020202020204" pitchFamily="34" charset="0"/>
                <a:cs typeface="Arial" panose="020B0604020202020204" pitchFamily="34" charset="0"/>
              </a:rPr>
              <a:t>: Either the buyer or the seller must pay some extra amount to the government on top of the sale price.</a:t>
            </a:r>
          </a:p>
          <a:p>
            <a:pPr lvl="2"/>
            <a:r>
              <a:rPr lang="en-US" sz="2000" dirty="0">
                <a:latin typeface="Arial" panose="020B0604020202020204" pitchFamily="34" charset="0"/>
                <a:cs typeface="Arial" panose="020B0604020202020204" pitchFamily="34" charset="0"/>
              </a:rPr>
              <a:t>Typically placed on seller.</a:t>
            </a:r>
          </a:p>
          <a:p>
            <a:pPr lvl="1">
              <a:buClr>
                <a:schemeClr val="tx1"/>
              </a:buClr>
            </a:pPr>
            <a:r>
              <a:rPr lang="en-US" sz="2400" i="1" dirty="0">
                <a:solidFill>
                  <a:srgbClr val="9D0505"/>
                </a:solidFill>
                <a:latin typeface="Arial" panose="020B0604020202020204" pitchFamily="34" charset="0"/>
                <a:cs typeface="Arial" panose="020B0604020202020204" pitchFamily="34" charset="0"/>
              </a:rPr>
              <a:t>Subsidies</a:t>
            </a:r>
            <a:r>
              <a:rPr lang="en-US" sz="2400" dirty="0">
                <a:latin typeface="Arial" panose="020B0604020202020204" pitchFamily="34" charset="0"/>
                <a:cs typeface="Arial" panose="020B0604020202020204" pitchFamily="34" charset="0"/>
              </a:rPr>
              <a:t>: Either the buyer or the seller receives a payment from the government that lowers the sale price.</a:t>
            </a:r>
          </a:p>
        </p:txBody>
      </p:sp>
    </p:spTree>
    <p:extLst>
      <p:ext uri="{BB962C8B-B14F-4D97-AF65-F5344CB8AC3E}">
        <p14:creationId xmlns:p14="http://schemas.microsoft.com/office/powerpoint/2010/main" val="125188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Taxes</a:t>
            </a:r>
          </a:p>
        </p:txBody>
      </p:sp>
      <p:sp>
        <p:nvSpPr>
          <p:cNvPr id="3" name="Content Placeholder 2"/>
          <p:cNvSpPr>
            <a:spLocks noGrp="1"/>
          </p:cNvSpPr>
          <p:nvPr>
            <p:ph idx="1"/>
          </p:nvPr>
        </p:nvSpPr>
        <p:spPr/>
        <p:txBody>
          <a:bodyPr>
            <a:noAutofit/>
          </a:bodyPr>
          <a:lstStyle/>
          <a:p>
            <a:pPr marL="0" indent="0">
              <a:buNone/>
            </a:pPr>
            <a:r>
              <a:rPr lang="en-US" sz="2000" dirty="0" smtClean="0">
                <a:latin typeface="Arial" panose="020B0604020202020204" pitchFamily="34" charset="0"/>
                <a:cs typeface="Arial" panose="020B0604020202020204" pitchFamily="34" charset="0"/>
                <a:sym typeface="Wingdings" panose="05000000000000000000" pitchFamily="2" charset="2"/>
              </a:rPr>
              <a:t>Why might the government use taxes or subsidies for redistribution rather than price ceilings or floors?</a:t>
            </a:r>
          </a:p>
          <a:p>
            <a:pPr marL="0" indent="0">
              <a:buNone/>
            </a:pPr>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sym typeface="Wingdings" panose="05000000000000000000" pitchFamily="2" charset="2"/>
              </a:rPr>
              <a:t>Taxes </a:t>
            </a:r>
            <a:r>
              <a:rPr lang="en-US" sz="2000" dirty="0" smtClean="0">
                <a:latin typeface="Arial" panose="020B0604020202020204" pitchFamily="34" charset="0"/>
                <a:cs typeface="Arial" panose="020B0604020202020204" pitchFamily="34" charset="0"/>
              </a:rPr>
              <a:t>reduce </a:t>
            </a:r>
            <a:r>
              <a:rPr lang="en-US" sz="2000" dirty="0">
                <a:latin typeface="Arial" panose="020B0604020202020204" pitchFamily="34" charset="0"/>
                <a:cs typeface="Arial" panose="020B0604020202020204" pitchFamily="34" charset="0"/>
              </a:rPr>
              <a:t>consumption and provide a new source of public revenue</a:t>
            </a:r>
            <a:r>
              <a:rPr lang="en-US" sz="2000" dirty="0" smtClean="0">
                <a:latin typeface="Arial" panose="020B0604020202020204" pitchFamily="34" charset="0"/>
                <a:cs typeface="Arial" panose="020B0604020202020204" pitchFamily="34" charset="0"/>
              </a:rPr>
              <a:t>.</a:t>
            </a:r>
          </a:p>
          <a:p>
            <a:pPr marL="0" indent="0">
              <a:buNone/>
            </a:pPr>
            <a:r>
              <a:rPr lang="en-US" sz="2000" dirty="0" smtClean="0">
                <a:latin typeface="Arial" panose="020B0604020202020204" pitchFamily="34" charset="0"/>
                <a:cs typeface="Arial" panose="020B0604020202020204" pitchFamily="34" charset="0"/>
                <a:sym typeface="Wingdings" panose="05000000000000000000" pitchFamily="2" charset="2"/>
              </a:rPr>
              <a:t>Subsidies increase consumption but cost the government money.</a:t>
            </a:r>
          </a:p>
          <a:p>
            <a:pPr marL="0" indent="0">
              <a:buNone/>
            </a:pPr>
            <a:endParaRPr lang="en-US" sz="2000" dirty="0">
              <a:latin typeface="Arial" panose="020B0604020202020204" pitchFamily="34" charset="0"/>
              <a:cs typeface="Arial" panose="020B0604020202020204" pitchFamily="34" charset="0"/>
              <a:sym typeface="Wingdings" panose="05000000000000000000" pitchFamily="2" charset="2"/>
            </a:endParaRPr>
          </a:p>
          <a:p>
            <a:pPr marL="0" indent="0">
              <a:buNone/>
            </a:pPr>
            <a:r>
              <a:rPr lang="en-US" sz="2000" dirty="0" smtClean="0">
                <a:latin typeface="Arial" panose="020B0604020202020204" pitchFamily="34" charset="0"/>
                <a:cs typeface="Arial" panose="020B0604020202020204" pitchFamily="34" charset="0"/>
                <a:sym typeface="Wingdings" panose="05000000000000000000" pitchFamily="2" charset="2"/>
              </a:rPr>
              <a:t>We will look at burdens/benefits to buyers and sellers, distributional effects, and deadweight loss of these policies.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92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ine 579"/>
          <p:cNvSpPr>
            <a:spLocks noChangeShapeType="1"/>
          </p:cNvSpPr>
          <p:nvPr/>
        </p:nvSpPr>
        <p:spPr bwMode="auto">
          <a:xfrm flipH="1" flipV="1">
            <a:off x="3264694" y="2793216"/>
            <a:ext cx="2130425" cy="1930400"/>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Line 576"/>
          <p:cNvSpPr>
            <a:spLocks noChangeShapeType="1"/>
          </p:cNvSpPr>
          <p:nvPr/>
        </p:nvSpPr>
        <p:spPr bwMode="auto">
          <a:xfrm flipH="1">
            <a:off x="2837656" y="3156634"/>
            <a:ext cx="2557463" cy="2324100"/>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Line 576"/>
          <p:cNvSpPr>
            <a:spLocks noChangeShapeType="1"/>
          </p:cNvSpPr>
          <p:nvPr/>
        </p:nvSpPr>
        <p:spPr bwMode="auto">
          <a:xfrm flipH="1">
            <a:off x="2837656" y="3156524"/>
            <a:ext cx="2557463" cy="2324100"/>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normAutofit/>
          </a:bodyPr>
          <a:lstStyle/>
          <a:p>
            <a:r>
              <a:rPr lang="en-US" dirty="0">
                <a:latin typeface="+mj-lt"/>
              </a:rPr>
              <a:t>Effects of a Tax Paid by the Seller</a:t>
            </a:r>
          </a:p>
        </p:txBody>
      </p:sp>
      <p:sp>
        <p:nvSpPr>
          <p:cNvPr id="185" name="Content Placeholder 2"/>
          <p:cNvSpPr>
            <a:spLocks noGrp="1"/>
          </p:cNvSpPr>
          <p:nvPr>
            <p:ph idx="4294967295"/>
          </p:nvPr>
        </p:nvSpPr>
        <p:spPr>
          <a:xfrm>
            <a:off x="5820569" y="2554288"/>
            <a:ext cx="3323431" cy="3552825"/>
          </a:xfrm>
        </p:spPr>
        <p:txBody>
          <a:bodyPr>
            <a:normAutofit fontScale="92500" lnSpcReduction="10000"/>
          </a:bodyPr>
          <a:lstStyle/>
          <a:p>
            <a:r>
              <a:rPr lang="en-US" sz="2400" dirty="0"/>
              <a:t>The new supply curve adds $0.20 to all prices, the amount of the tax.</a:t>
            </a:r>
          </a:p>
          <a:p>
            <a:r>
              <a:rPr lang="en-US" sz="2400" dirty="0"/>
              <a:t>Taxes drives a wedge between the buyer’s price and the seller’s price.</a:t>
            </a:r>
          </a:p>
          <a:p>
            <a:r>
              <a:rPr lang="en-US" sz="2400" dirty="0"/>
              <a:t>The equilibrium quantity decreases from 30 million to 25 million.</a:t>
            </a:r>
          </a:p>
        </p:txBody>
      </p:sp>
      <p:sp>
        <p:nvSpPr>
          <p:cNvPr id="385" name="Line 5"/>
          <p:cNvSpPr>
            <a:spLocks noChangeShapeType="1"/>
          </p:cNvSpPr>
          <p:nvPr/>
        </p:nvSpPr>
        <p:spPr bwMode="auto">
          <a:xfrm>
            <a:off x="1982788" y="2772459"/>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88" name="Line 8"/>
          <p:cNvSpPr>
            <a:spLocks noChangeShapeType="1"/>
          </p:cNvSpPr>
          <p:nvPr/>
        </p:nvSpPr>
        <p:spPr bwMode="auto">
          <a:xfrm>
            <a:off x="1982788" y="5091796"/>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89" name="Freeform 9"/>
          <p:cNvSpPr>
            <a:spLocks/>
          </p:cNvSpPr>
          <p:nvPr/>
        </p:nvSpPr>
        <p:spPr bwMode="auto">
          <a:xfrm>
            <a:off x="1982788" y="2680384"/>
            <a:ext cx="3933825" cy="3184525"/>
          </a:xfrm>
          <a:custGeom>
            <a:avLst/>
            <a:gdLst>
              <a:gd name="T0" fmla="*/ 2478 w 2478"/>
              <a:gd name="T1" fmla="*/ 2006 h 2006"/>
              <a:gd name="T2" fmla="*/ 0 w 2478"/>
              <a:gd name="T3" fmla="*/ 2006 h 2006"/>
              <a:gd name="T4" fmla="*/ 0 w 2478"/>
              <a:gd name="T5" fmla="*/ 0 h 2006"/>
            </a:gdLst>
            <a:ahLst/>
            <a:cxnLst>
              <a:cxn ang="0">
                <a:pos x="T0" y="T1"/>
              </a:cxn>
              <a:cxn ang="0">
                <a:pos x="T2" y="T3"/>
              </a:cxn>
              <a:cxn ang="0">
                <a:pos x="T4" y="T5"/>
              </a:cxn>
            </a:cxnLst>
            <a:rect l="0" t="0" r="r" b="b"/>
            <a:pathLst>
              <a:path w="2478" h="2006">
                <a:moveTo>
                  <a:pt x="2478" y="2006"/>
                </a:moveTo>
                <a:lnTo>
                  <a:pt x="0" y="2006"/>
                </a:lnTo>
                <a:lnTo>
                  <a:pt x="0"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0" name="Line 10"/>
          <p:cNvSpPr>
            <a:spLocks noChangeShapeType="1"/>
          </p:cNvSpPr>
          <p:nvPr/>
        </p:nvSpPr>
        <p:spPr bwMode="auto">
          <a:xfrm>
            <a:off x="5824538" y="5802996"/>
            <a:ext cx="0" cy="619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91" name="Line 11"/>
          <p:cNvSpPr>
            <a:spLocks noChangeShapeType="1"/>
          </p:cNvSpPr>
          <p:nvPr/>
        </p:nvSpPr>
        <p:spPr bwMode="auto">
          <a:xfrm>
            <a:off x="5392738" y="5802996"/>
            <a:ext cx="0" cy="619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92" name="Line 12"/>
          <p:cNvSpPr>
            <a:spLocks noChangeShapeType="1"/>
          </p:cNvSpPr>
          <p:nvPr/>
        </p:nvSpPr>
        <p:spPr bwMode="auto">
          <a:xfrm>
            <a:off x="4970463" y="5802996"/>
            <a:ext cx="0" cy="619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93" name="Line 13"/>
          <p:cNvSpPr>
            <a:spLocks noChangeShapeType="1"/>
          </p:cNvSpPr>
          <p:nvPr/>
        </p:nvSpPr>
        <p:spPr bwMode="auto">
          <a:xfrm>
            <a:off x="4543426" y="5802996"/>
            <a:ext cx="0" cy="619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94" name="Line 14"/>
          <p:cNvSpPr>
            <a:spLocks noChangeShapeType="1"/>
          </p:cNvSpPr>
          <p:nvPr/>
        </p:nvSpPr>
        <p:spPr bwMode="auto">
          <a:xfrm>
            <a:off x="4116388" y="5802996"/>
            <a:ext cx="0" cy="619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95" name="Line 15"/>
          <p:cNvSpPr>
            <a:spLocks noChangeShapeType="1"/>
          </p:cNvSpPr>
          <p:nvPr/>
        </p:nvSpPr>
        <p:spPr bwMode="auto">
          <a:xfrm>
            <a:off x="3689351" y="5802996"/>
            <a:ext cx="0" cy="619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96" name="Line 16"/>
          <p:cNvSpPr>
            <a:spLocks noChangeShapeType="1"/>
          </p:cNvSpPr>
          <p:nvPr/>
        </p:nvSpPr>
        <p:spPr bwMode="auto">
          <a:xfrm>
            <a:off x="3262313" y="5802996"/>
            <a:ext cx="0" cy="619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97" name="Line 17"/>
          <p:cNvSpPr>
            <a:spLocks noChangeShapeType="1"/>
          </p:cNvSpPr>
          <p:nvPr/>
        </p:nvSpPr>
        <p:spPr bwMode="auto">
          <a:xfrm>
            <a:off x="2835276" y="5802996"/>
            <a:ext cx="0" cy="619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98" name="Line 18"/>
          <p:cNvSpPr>
            <a:spLocks noChangeShapeType="1"/>
          </p:cNvSpPr>
          <p:nvPr/>
        </p:nvSpPr>
        <p:spPr bwMode="auto">
          <a:xfrm>
            <a:off x="2408238" y="5802996"/>
            <a:ext cx="0" cy="6191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399" name="Rectangle 19"/>
          <p:cNvSpPr>
            <a:spLocks noChangeArrowheads="1"/>
          </p:cNvSpPr>
          <p:nvPr/>
        </p:nvSpPr>
        <p:spPr bwMode="auto">
          <a:xfrm>
            <a:off x="1878013"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00" name="Rectangle 20"/>
          <p:cNvSpPr>
            <a:spLocks noChangeArrowheads="1"/>
          </p:cNvSpPr>
          <p:nvPr/>
        </p:nvSpPr>
        <p:spPr bwMode="auto">
          <a:xfrm>
            <a:off x="1579854" y="4984530"/>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0.20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02" name="Rectangle 22"/>
          <p:cNvSpPr>
            <a:spLocks noChangeArrowheads="1"/>
          </p:cNvSpPr>
          <p:nvPr/>
        </p:nvSpPr>
        <p:spPr bwMode="auto">
          <a:xfrm>
            <a:off x="1579854" y="4203024"/>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0.40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05" name="Rectangle 25"/>
          <p:cNvSpPr>
            <a:spLocks noChangeArrowheads="1"/>
          </p:cNvSpPr>
          <p:nvPr/>
        </p:nvSpPr>
        <p:spPr bwMode="auto">
          <a:xfrm>
            <a:off x="1604074" y="3437624"/>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0.60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07" name="Rectangle 27"/>
          <p:cNvSpPr>
            <a:spLocks noChangeArrowheads="1"/>
          </p:cNvSpPr>
          <p:nvPr/>
        </p:nvSpPr>
        <p:spPr bwMode="auto">
          <a:xfrm>
            <a:off x="1600200" y="2696259"/>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08" name="Rectangle 28"/>
          <p:cNvSpPr>
            <a:spLocks noChangeArrowheads="1"/>
          </p:cNvSpPr>
          <p:nvPr/>
        </p:nvSpPr>
        <p:spPr bwMode="auto">
          <a:xfrm>
            <a:off x="2378076"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09" name="Rectangle 29"/>
          <p:cNvSpPr>
            <a:spLocks noChangeArrowheads="1"/>
          </p:cNvSpPr>
          <p:nvPr/>
        </p:nvSpPr>
        <p:spPr bwMode="auto">
          <a:xfrm>
            <a:off x="2743200"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10" name="Rectangle 30"/>
          <p:cNvSpPr>
            <a:spLocks noChangeArrowheads="1"/>
          </p:cNvSpPr>
          <p:nvPr/>
        </p:nvSpPr>
        <p:spPr bwMode="auto">
          <a:xfrm>
            <a:off x="2832101"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11" name="Rectangle 31"/>
          <p:cNvSpPr>
            <a:spLocks noChangeArrowheads="1"/>
          </p:cNvSpPr>
          <p:nvPr/>
        </p:nvSpPr>
        <p:spPr bwMode="auto">
          <a:xfrm>
            <a:off x="3162927"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12" name="Rectangle 32"/>
          <p:cNvSpPr>
            <a:spLocks noChangeArrowheads="1"/>
          </p:cNvSpPr>
          <p:nvPr/>
        </p:nvSpPr>
        <p:spPr bwMode="auto">
          <a:xfrm>
            <a:off x="3259138"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13" name="Rectangle 33"/>
          <p:cNvSpPr>
            <a:spLocks noChangeArrowheads="1"/>
          </p:cNvSpPr>
          <p:nvPr/>
        </p:nvSpPr>
        <p:spPr bwMode="auto">
          <a:xfrm>
            <a:off x="3581400"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14" name="Rectangle 34"/>
          <p:cNvSpPr>
            <a:spLocks noChangeArrowheads="1"/>
          </p:cNvSpPr>
          <p:nvPr/>
        </p:nvSpPr>
        <p:spPr bwMode="auto">
          <a:xfrm>
            <a:off x="3686176"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15" name="Rectangle 35"/>
          <p:cNvSpPr>
            <a:spLocks noChangeArrowheads="1"/>
          </p:cNvSpPr>
          <p:nvPr/>
        </p:nvSpPr>
        <p:spPr bwMode="auto">
          <a:xfrm>
            <a:off x="4009545"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16" name="Rectangle 36"/>
          <p:cNvSpPr>
            <a:spLocks noChangeArrowheads="1"/>
          </p:cNvSpPr>
          <p:nvPr/>
        </p:nvSpPr>
        <p:spPr bwMode="auto">
          <a:xfrm>
            <a:off x="4113213"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17" name="Rectangle 37"/>
          <p:cNvSpPr>
            <a:spLocks noChangeArrowheads="1"/>
          </p:cNvSpPr>
          <p:nvPr/>
        </p:nvSpPr>
        <p:spPr bwMode="auto">
          <a:xfrm>
            <a:off x="4448803"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18" name="Rectangle 38"/>
          <p:cNvSpPr>
            <a:spLocks noChangeArrowheads="1"/>
          </p:cNvSpPr>
          <p:nvPr/>
        </p:nvSpPr>
        <p:spPr bwMode="auto">
          <a:xfrm>
            <a:off x="4540251"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19" name="Rectangle 39"/>
          <p:cNvSpPr>
            <a:spLocks noChangeArrowheads="1"/>
          </p:cNvSpPr>
          <p:nvPr/>
        </p:nvSpPr>
        <p:spPr bwMode="auto">
          <a:xfrm>
            <a:off x="4876800"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20" name="Rectangle 40"/>
          <p:cNvSpPr>
            <a:spLocks noChangeArrowheads="1"/>
          </p:cNvSpPr>
          <p:nvPr/>
        </p:nvSpPr>
        <p:spPr bwMode="auto">
          <a:xfrm>
            <a:off x="4965701"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21" name="Rectangle 41"/>
          <p:cNvSpPr>
            <a:spLocks noChangeArrowheads="1"/>
          </p:cNvSpPr>
          <p:nvPr/>
        </p:nvSpPr>
        <p:spPr bwMode="auto">
          <a:xfrm>
            <a:off x="5310814"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22" name="Rectangle 42"/>
          <p:cNvSpPr>
            <a:spLocks noChangeArrowheads="1"/>
          </p:cNvSpPr>
          <p:nvPr/>
        </p:nvSpPr>
        <p:spPr bwMode="auto">
          <a:xfrm>
            <a:off x="5392738"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23" name="Rectangle 43"/>
          <p:cNvSpPr>
            <a:spLocks noChangeArrowheads="1"/>
          </p:cNvSpPr>
          <p:nvPr/>
        </p:nvSpPr>
        <p:spPr bwMode="auto">
          <a:xfrm>
            <a:off x="5741822"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24" name="Rectangle 44"/>
          <p:cNvSpPr>
            <a:spLocks noChangeArrowheads="1"/>
          </p:cNvSpPr>
          <p:nvPr/>
        </p:nvSpPr>
        <p:spPr bwMode="auto">
          <a:xfrm>
            <a:off x="5819776" y="588554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25" name="Rectangle 45"/>
          <p:cNvSpPr>
            <a:spLocks noChangeArrowheads="1"/>
          </p:cNvSpPr>
          <p:nvPr/>
        </p:nvSpPr>
        <p:spPr bwMode="auto">
          <a:xfrm>
            <a:off x="1222144" y="2453371"/>
            <a:ext cx="43922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428" name="Rectangle 48"/>
          <p:cNvSpPr>
            <a:spLocks noChangeArrowheads="1"/>
          </p:cNvSpPr>
          <p:nvPr/>
        </p:nvSpPr>
        <p:spPr bwMode="auto">
          <a:xfrm>
            <a:off x="1676400" y="2438408"/>
            <a:ext cx="2180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430" name="Rectangle 50"/>
          <p:cNvSpPr>
            <a:spLocks noChangeArrowheads="1"/>
          </p:cNvSpPr>
          <p:nvPr/>
        </p:nvSpPr>
        <p:spPr bwMode="auto">
          <a:xfrm>
            <a:off x="3112697" y="6185356"/>
            <a:ext cx="28309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Whizbangs (millions)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grpSp>
        <p:nvGrpSpPr>
          <p:cNvPr id="587" name="Group 586"/>
          <p:cNvGrpSpPr/>
          <p:nvPr/>
        </p:nvGrpSpPr>
        <p:grpSpPr>
          <a:xfrm>
            <a:off x="5046663" y="2591484"/>
            <a:ext cx="166654" cy="253243"/>
            <a:chOff x="6189663" y="1566863"/>
            <a:chExt cx="166654" cy="253243"/>
          </a:xfrm>
        </p:grpSpPr>
        <p:sp>
          <p:nvSpPr>
            <p:cNvPr id="77" name="Rectangle 475"/>
            <p:cNvSpPr>
              <a:spLocks noChangeArrowheads="1"/>
            </p:cNvSpPr>
            <p:nvPr/>
          </p:nvSpPr>
          <p:spPr bwMode="auto">
            <a:xfrm>
              <a:off x="6189663" y="1566863"/>
              <a:ext cx="9457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78" name="Rectangle 476"/>
            <p:cNvSpPr>
              <a:spLocks noChangeArrowheads="1"/>
            </p:cNvSpPr>
            <p:nvPr/>
          </p:nvSpPr>
          <p:spPr bwMode="auto">
            <a:xfrm>
              <a:off x="6277769" y="1650829"/>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sp>
        <p:nvSpPr>
          <p:cNvPr id="85" name="Rectangle 483"/>
          <p:cNvSpPr>
            <a:spLocks noChangeArrowheads="1"/>
          </p:cNvSpPr>
          <p:nvPr/>
        </p:nvSpPr>
        <p:spPr bwMode="auto">
          <a:xfrm>
            <a:off x="5435600" y="4707621"/>
            <a:ext cx="10259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D</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86" name="Line 484"/>
          <p:cNvSpPr>
            <a:spLocks noChangeShapeType="1"/>
          </p:cNvSpPr>
          <p:nvPr/>
        </p:nvSpPr>
        <p:spPr bwMode="auto">
          <a:xfrm>
            <a:off x="1982788" y="3929746"/>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485"/>
          <p:cNvSpPr>
            <a:spLocks noChangeShapeType="1"/>
          </p:cNvSpPr>
          <p:nvPr/>
        </p:nvSpPr>
        <p:spPr bwMode="auto">
          <a:xfrm>
            <a:off x="2105025" y="3929746"/>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486"/>
          <p:cNvSpPr>
            <a:spLocks noChangeShapeType="1"/>
          </p:cNvSpPr>
          <p:nvPr/>
        </p:nvSpPr>
        <p:spPr bwMode="auto">
          <a:xfrm>
            <a:off x="2228850" y="3929746"/>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487"/>
          <p:cNvSpPr>
            <a:spLocks noChangeShapeType="1"/>
          </p:cNvSpPr>
          <p:nvPr/>
        </p:nvSpPr>
        <p:spPr bwMode="auto">
          <a:xfrm>
            <a:off x="2351088" y="3929746"/>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 name="Line 488"/>
          <p:cNvSpPr>
            <a:spLocks noChangeShapeType="1"/>
          </p:cNvSpPr>
          <p:nvPr/>
        </p:nvSpPr>
        <p:spPr bwMode="auto">
          <a:xfrm>
            <a:off x="2474913" y="3929746"/>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 name="Line 489"/>
          <p:cNvSpPr>
            <a:spLocks noChangeShapeType="1"/>
          </p:cNvSpPr>
          <p:nvPr/>
        </p:nvSpPr>
        <p:spPr bwMode="auto">
          <a:xfrm>
            <a:off x="2597150" y="3929746"/>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490"/>
          <p:cNvSpPr>
            <a:spLocks noChangeShapeType="1"/>
          </p:cNvSpPr>
          <p:nvPr/>
        </p:nvSpPr>
        <p:spPr bwMode="auto">
          <a:xfrm>
            <a:off x="2720975" y="3929746"/>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491"/>
          <p:cNvSpPr>
            <a:spLocks noChangeShapeType="1"/>
          </p:cNvSpPr>
          <p:nvPr/>
        </p:nvSpPr>
        <p:spPr bwMode="auto">
          <a:xfrm>
            <a:off x="2843213" y="3929746"/>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492"/>
          <p:cNvSpPr>
            <a:spLocks noChangeShapeType="1"/>
          </p:cNvSpPr>
          <p:nvPr/>
        </p:nvSpPr>
        <p:spPr bwMode="auto">
          <a:xfrm>
            <a:off x="2967038" y="3929746"/>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493"/>
          <p:cNvSpPr>
            <a:spLocks noChangeShapeType="1"/>
          </p:cNvSpPr>
          <p:nvPr/>
        </p:nvSpPr>
        <p:spPr bwMode="auto">
          <a:xfrm>
            <a:off x="3089275" y="3929746"/>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494"/>
          <p:cNvSpPr>
            <a:spLocks noChangeShapeType="1"/>
          </p:cNvSpPr>
          <p:nvPr/>
        </p:nvSpPr>
        <p:spPr bwMode="auto">
          <a:xfrm>
            <a:off x="3213100" y="3929746"/>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495"/>
          <p:cNvSpPr>
            <a:spLocks noChangeShapeType="1"/>
          </p:cNvSpPr>
          <p:nvPr/>
        </p:nvSpPr>
        <p:spPr bwMode="auto">
          <a:xfrm>
            <a:off x="3335338" y="3929746"/>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496"/>
          <p:cNvSpPr>
            <a:spLocks noChangeShapeType="1"/>
          </p:cNvSpPr>
          <p:nvPr/>
        </p:nvSpPr>
        <p:spPr bwMode="auto">
          <a:xfrm>
            <a:off x="3459163" y="3929746"/>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497"/>
          <p:cNvSpPr>
            <a:spLocks noChangeShapeType="1"/>
          </p:cNvSpPr>
          <p:nvPr/>
        </p:nvSpPr>
        <p:spPr bwMode="auto">
          <a:xfrm>
            <a:off x="3581400" y="3929746"/>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498"/>
          <p:cNvSpPr>
            <a:spLocks noChangeShapeType="1"/>
          </p:cNvSpPr>
          <p:nvPr/>
        </p:nvSpPr>
        <p:spPr bwMode="auto">
          <a:xfrm>
            <a:off x="3705225" y="3929746"/>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499"/>
          <p:cNvSpPr>
            <a:spLocks noChangeShapeType="1"/>
          </p:cNvSpPr>
          <p:nvPr/>
        </p:nvSpPr>
        <p:spPr bwMode="auto">
          <a:xfrm>
            <a:off x="3827463" y="3929746"/>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500"/>
          <p:cNvSpPr>
            <a:spLocks noChangeShapeType="1"/>
          </p:cNvSpPr>
          <p:nvPr/>
        </p:nvSpPr>
        <p:spPr bwMode="auto">
          <a:xfrm>
            <a:off x="3951288" y="3929746"/>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Line 501"/>
          <p:cNvSpPr>
            <a:spLocks noChangeShapeType="1"/>
          </p:cNvSpPr>
          <p:nvPr/>
        </p:nvSpPr>
        <p:spPr bwMode="auto">
          <a:xfrm>
            <a:off x="4073525" y="3929746"/>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Line 502"/>
          <p:cNvSpPr>
            <a:spLocks noChangeShapeType="1"/>
          </p:cNvSpPr>
          <p:nvPr/>
        </p:nvSpPr>
        <p:spPr bwMode="auto">
          <a:xfrm>
            <a:off x="4197350" y="3929746"/>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Line 503"/>
          <p:cNvSpPr>
            <a:spLocks noChangeShapeType="1"/>
          </p:cNvSpPr>
          <p:nvPr/>
        </p:nvSpPr>
        <p:spPr bwMode="auto">
          <a:xfrm>
            <a:off x="4319588" y="3929746"/>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504"/>
          <p:cNvSpPr>
            <a:spLocks noChangeShapeType="1"/>
          </p:cNvSpPr>
          <p:nvPr/>
        </p:nvSpPr>
        <p:spPr bwMode="auto">
          <a:xfrm>
            <a:off x="4443413" y="3929746"/>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505"/>
          <p:cNvSpPr>
            <a:spLocks noChangeShapeType="1"/>
          </p:cNvSpPr>
          <p:nvPr/>
        </p:nvSpPr>
        <p:spPr bwMode="auto">
          <a:xfrm>
            <a:off x="1982788" y="3553290"/>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Line 523"/>
          <p:cNvSpPr>
            <a:spLocks noChangeShapeType="1"/>
          </p:cNvSpPr>
          <p:nvPr/>
        </p:nvSpPr>
        <p:spPr bwMode="auto">
          <a:xfrm>
            <a:off x="1982788" y="4326402"/>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541"/>
          <p:cNvSpPr>
            <a:spLocks noChangeShapeType="1"/>
          </p:cNvSpPr>
          <p:nvPr/>
        </p:nvSpPr>
        <p:spPr bwMode="auto">
          <a:xfrm flipV="1">
            <a:off x="4116388" y="5788709"/>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162" name="Line 560"/>
          <p:cNvSpPr>
            <a:spLocks noChangeShapeType="1"/>
          </p:cNvSpPr>
          <p:nvPr/>
        </p:nvSpPr>
        <p:spPr bwMode="auto">
          <a:xfrm flipV="1">
            <a:off x="4543425" y="5788709"/>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163" name="Line 561"/>
          <p:cNvSpPr>
            <a:spLocks noChangeShapeType="1"/>
          </p:cNvSpPr>
          <p:nvPr/>
        </p:nvSpPr>
        <p:spPr bwMode="auto">
          <a:xfrm flipV="1">
            <a:off x="4543425" y="5664884"/>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Line 562"/>
          <p:cNvSpPr>
            <a:spLocks noChangeShapeType="1"/>
          </p:cNvSpPr>
          <p:nvPr/>
        </p:nvSpPr>
        <p:spPr bwMode="auto">
          <a:xfrm flipV="1">
            <a:off x="4543425" y="554264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563"/>
          <p:cNvSpPr>
            <a:spLocks noChangeShapeType="1"/>
          </p:cNvSpPr>
          <p:nvPr/>
        </p:nvSpPr>
        <p:spPr bwMode="auto">
          <a:xfrm flipV="1">
            <a:off x="4543425" y="5418821"/>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6" name="Line 564"/>
          <p:cNvSpPr>
            <a:spLocks noChangeShapeType="1"/>
          </p:cNvSpPr>
          <p:nvPr/>
        </p:nvSpPr>
        <p:spPr bwMode="auto">
          <a:xfrm flipV="1">
            <a:off x="4543425" y="529658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7" name="Line 565"/>
          <p:cNvSpPr>
            <a:spLocks noChangeShapeType="1"/>
          </p:cNvSpPr>
          <p:nvPr/>
        </p:nvSpPr>
        <p:spPr bwMode="auto">
          <a:xfrm flipV="1">
            <a:off x="4543425" y="5172759"/>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Line 566"/>
          <p:cNvSpPr>
            <a:spLocks noChangeShapeType="1"/>
          </p:cNvSpPr>
          <p:nvPr/>
        </p:nvSpPr>
        <p:spPr bwMode="auto">
          <a:xfrm flipV="1">
            <a:off x="4543425" y="5048934"/>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Line 567"/>
          <p:cNvSpPr>
            <a:spLocks noChangeShapeType="1"/>
          </p:cNvSpPr>
          <p:nvPr/>
        </p:nvSpPr>
        <p:spPr bwMode="auto">
          <a:xfrm flipV="1">
            <a:off x="4543425" y="492669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Line 568"/>
          <p:cNvSpPr>
            <a:spLocks noChangeShapeType="1"/>
          </p:cNvSpPr>
          <p:nvPr/>
        </p:nvSpPr>
        <p:spPr bwMode="auto">
          <a:xfrm flipV="1">
            <a:off x="4543425" y="4802871"/>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Line 569"/>
          <p:cNvSpPr>
            <a:spLocks noChangeShapeType="1"/>
          </p:cNvSpPr>
          <p:nvPr/>
        </p:nvSpPr>
        <p:spPr bwMode="auto">
          <a:xfrm flipV="1">
            <a:off x="4543425" y="468063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Line 570"/>
          <p:cNvSpPr>
            <a:spLocks noChangeShapeType="1"/>
          </p:cNvSpPr>
          <p:nvPr/>
        </p:nvSpPr>
        <p:spPr bwMode="auto">
          <a:xfrm flipV="1">
            <a:off x="4543425" y="4556809"/>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Line 571"/>
          <p:cNvSpPr>
            <a:spLocks noChangeShapeType="1"/>
          </p:cNvSpPr>
          <p:nvPr/>
        </p:nvSpPr>
        <p:spPr bwMode="auto">
          <a:xfrm flipV="1">
            <a:off x="4543425" y="4434571"/>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Line 572"/>
          <p:cNvSpPr>
            <a:spLocks noChangeShapeType="1"/>
          </p:cNvSpPr>
          <p:nvPr/>
        </p:nvSpPr>
        <p:spPr bwMode="auto">
          <a:xfrm flipV="1">
            <a:off x="4543425" y="4310746"/>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Line 573"/>
          <p:cNvSpPr>
            <a:spLocks noChangeShapeType="1"/>
          </p:cNvSpPr>
          <p:nvPr/>
        </p:nvSpPr>
        <p:spPr bwMode="auto">
          <a:xfrm flipV="1">
            <a:off x="4543425" y="4188509"/>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Line 574"/>
          <p:cNvSpPr>
            <a:spLocks noChangeShapeType="1"/>
          </p:cNvSpPr>
          <p:nvPr/>
        </p:nvSpPr>
        <p:spPr bwMode="auto">
          <a:xfrm flipV="1">
            <a:off x="4543425" y="4064684"/>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Line 575"/>
          <p:cNvSpPr>
            <a:spLocks noChangeShapeType="1"/>
          </p:cNvSpPr>
          <p:nvPr/>
        </p:nvSpPr>
        <p:spPr bwMode="auto">
          <a:xfrm flipV="1">
            <a:off x="4543425" y="394244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580"/>
          <p:cNvSpPr>
            <a:spLocks/>
          </p:cNvSpPr>
          <p:nvPr/>
        </p:nvSpPr>
        <p:spPr bwMode="auto">
          <a:xfrm>
            <a:off x="4510088" y="3901170"/>
            <a:ext cx="60325" cy="61913"/>
          </a:xfrm>
          <a:custGeom>
            <a:avLst/>
            <a:gdLst>
              <a:gd name="T0" fmla="*/ 38 w 38"/>
              <a:gd name="T1" fmla="*/ 19 h 39"/>
              <a:gd name="T2" fmla="*/ 38 w 38"/>
              <a:gd name="T3" fmla="*/ 19 h 39"/>
              <a:gd name="T4" fmla="*/ 36 w 38"/>
              <a:gd name="T5" fmla="*/ 27 h 39"/>
              <a:gd name="T6" fmla="*/ 31 w 38"/>
              <a:gd name="T7" fmla="*/ 34 h 39"/>
              <a:gd name="T8" fmla="*/ 26 w 38"/>
              <a:gd name="T9" fmla="*/ 39 h 39"/>
              <a:gd name="T10" fmla="*/ 19 w 38"/>
              <a:gd name="T11" fmla="*/ 39 h 39"/>
              <a:gd name="T12" fmla="*/ 19 w 38"/>
              <a:gd name="T13" fmla="*/ 39 h 39"/>
              <a:gd name="T14" fmla="*/ 12 w 38"/>
              <a:gd name="T15" fmla="*/ 39 h 39"/>
              <a:gd name="T16" fmla="*/ 4 w 38"/>
              <a:gd name="T17" fmla="*/ 34 h 39"/>
              <a:gd name="T18" fmla="*/ 0 w 38"/>
              <a:gd name="T19" fmla="*/ 27 h 39"/>
              <a:gd name="T20" fmla="*/ 0 w 38"/>
              <a:gd name="T21" fmla="*/ 19 h 39"/>
              <a:gd name="T22" fmla="*/ 0 w 38"/>
              <a:gd name="T23" fmla="*/ 19 h 39"/>
              <a:gd name="T24" fmla="*/ 0 w 38"/>
              <a:gd name="T25" fmla="*/ 12 h 39"/>
              <a:gd name="T26" fmla="*/ 4 w 38"/>
              <a:gd name="T27" fmla="*/ 7 h 39"/>
              <a:gd name="T28" fmla="*/ 12 w 38"/>
              <a:gd name="T29" fmla="*/ 2 h 39"/>
              <a:gd name="T30" fmla="*/ 19 w 38"/>
              <a:gd name="T31" fmla="*/ 0 h 39"/>
              <a:gd name="T32" fmla="*/ 19 w 38"/>
              <a:gd name="T33" fmla="*/ 0 h 39"/>
              <a:gd name="T34" fmla="*/ 26 w 38"/>
              <a:gd name="T35" fmla="*/ 2 h 39"/>
              <a:gd name="T36" fmla="*/ 31 w 38"/>
              <a:gd name="T37" fmla="*/ 7 h 39"/>
              <a:gd name="T38" fmla="*/ 36 w 38"/>
              <a:gd name="T39" fmla="*/ 12 h 39"/>
              <a:gd name="T40" fmla="*/ 38 w 38"/>
              <a:gd name="T41" fmla="*/ 19 h 39"/>
              <a:gd name="T42" fmla="*/ 38 w 38"/>
              <a:gd name="T4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9">
                <a:moveTo>
                  <a:pt x="38" y="19"/>
                </a:moveTo>
                <a:lnTo>
                  <a:pt x="38" y="19"/>
                </a:lnTo>
                <a:lnTo>
                  <a:pt x="36" y="27"/>
                </a:lnTo>
                <a:lnTo>
                  <a:pt x="31" y="34"/>
                </a:lnTo>
                <a:lnTo>
                  <a:pt x="26" y="39"/>
                </a:lnTo>
                <a:lnTo>
                  <a:pt x="19" y="39"/>
                </a:lnTo>
                <a:lnTo>
                  <a:pt x="19" y="39"/>
                </a:lnTo>
                <a:lnTo>
                  <a:pt x="12" y="39"/>
                </a:lnTo>
                <a:lnTo>
                  <a:pt x="4" y="34"/>
                </a:lnTo>
                <a:lnTo>
                  <a:pt x="0" y="27"/>
                </a:lnTo>
                <a:lnTo>
                  <a:pt x="0" y="19"/>
                </a:lnTo>
                <a:lnTo>
                  <a:pt x="0" y="19"/>
                </a:lnTo>
                <a:lnTo>
                  <a:pt x="0" y="12"/>
                </a:lnTo>
                <a:lnTo>
                  <a:pt x="4" y="7"/>
                </a:lnTo>
                <a:lnTo>
                  <a:pt x="12" y="2"/>
                </a:lnTo>
                <a:lnTo>
                  <a:pt x="19" y="0"/>
                </a:lnTo>
                <a:lnTo>
                  <a:pt x="19" y="0"/>
                </a:lnTo>
                <a:lnTo>
                  <a:pt x="26" y="2"/>
                </a:lnTo>
                <a:lnTo>
                  <a:pt x="31" y="7"/>
                </a:lnTo>
                <a:lnTo>
                  <a:pt x="36"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582"/>
          <p:cNvSpPr>
            <a:spLocks/>
          </p:cNvSpPr>
          <p:nvPr/>
        </p:nvSpPr>
        <p:spPr bwMode="auto">
          <a:xfrm>
            <a:off x="1450975" y="3545571"/>
            <a:ext cx="73025" cy="773113"/>
          </a:xfrm>
          <a:custGeom>
            <a:avLst/>
            <a:gdLst>
              <a:gd name="T0" fmla="*/ 24 w 46"/>
              <a:gd name="T1" fmla="*/ 213 h 487"/>
              <a:gd name="T2" fmla="*/ 24 w 46"/>
              <a:gd name="T3" fmla="*/ 213 h 487"/>
              <a:gd name="T4" fmla="*/ 24 w 46"/>
              <a:gd name="T5" fmla="*/ 223 h 487"/>
              <a:gd name="T6" fmla="*/ 22 w 46"/>
              <a:gd name="T7" fmla="*/ 233 h 487"/>
              <a:gd name="T8" fmla="*/ 17 w 46"/>
              <a:gd name="T9" fmla="*/ 238 h 487"/>
              <a:gd name="T10" fmla="*/ 7 w 46"/>
              <a:gd name="T11" fmla="*/ 242 h 487"/>
              <a:gd name="T12" fmla="*/ 7 w 46"/>
              <a:gd name="T13" fmla="*/ 242 h 487"/>
              <a:gd name="T14" fmla="*/ 7 w 46"/>
              <a:gd name="T15" fmla="*/ 242 h 487"/>
              <a:gd name="T16" fmla="*/ 17 w 46"/>
              <a:gd name="T17" fmla="*/ 247 h 487"/>
              <a:gd name="T18" fmla="*/ 22 w 46"/>
              <a:gd name="T19" fmla="*/ 254 h 487"/>
              <a:gd name="T20" fmla="*/ 24 w 46"/>
              <a:gd name="T21" fmla="*/ 262 h 487"/>
              <a:gd name="T22" fmla="*/ 24 w 46"/>
              <a:gd name="T23" fmla="*/ 274 h 487"/>
              <a:gd name="T24" fmla="*/ 24 w 46"/>
              <a:gd name="T25" fmla="*/ 458 h 487"/>
              <a:gd name="T26" fmla="*/ 24 w 46"/>
              <a:gd name="T27" fmla="*/ 458 h 487"/>
              <a:gd name="T28" fmla="*/ 27 w 46"/>
              <a:gd name="T29" fmla="*/ 468 h 487"/>
              <a:gd name="T30" fmla="*/ 32 w 46"/>
              <a:gd name="T31" fmla="*/ 475 h 487"/>
              <a:gd name="T32" fmla="*/ 39 w 46"/>
              <a:gd name="T33" fmla="*/ 480 h 487"/>
              <a:gd name="T34" fmla="*/ 46 w 46"/>
              <a:gd name="T35" fmla="*/ 482 h 487"/>
              <a:gd name="T36" fmla="*/ 46 w 46"/>
              <a:gd name="T37" fmla="*/ 487 h 487"/>
              <a:gd name="T38" fmla="*/ 46 w 46"/>
              <a:gd name="T39" fmla="*/ 487 h 487"/>
              <a:gd name="T40" fmla="*/ 39 w 46"/>
              <a:gd name="T41" fmla="*/ 485 h 487"/>
              <a:gd name="T42" fmla="*/ 27 w 46"/>
              <a:gd name="T43" fmla="*/ 480 h 487"/>
              <a:gd name="T44" fmla="*/ 19 w 46"/>
              <a:gd name="T45" fmla="*/ 470 h 487"/>
              <a:gd name="T46" fmla="*/ 17 w 46"/>
              <a:gd name="T47" fmla="*/ 465 h 487"/>
              <a:gd name="T48" fmla="*/ 17 w 46"/>
              <a:gd name="T49" fmla="*/ 458 h 487"/>
              <a:gd name="T50" fmla="*/ 17 w 46"/>
              <a:gd name="T51" fmla="*/ 267 h 487"/>
              <a:gd name="T52" fmla="*/ 17 w 46"/>
              <a:gd name="T53" fmla="*/ 267 h 487"/>
              <a:gd name="T54" fmla="*/ 15 w 46"/>
              <a:gd name="T55" fmla="*/ 259 h 487"/>
              <a:gd name="T56" fmla="*/ 12 w 46"/>
              <a:gd name="T57" fmla="*/ 252 h 487"/>
              <a:gd name="T58" fmla="*/ 7 w 46"/>
              <a:gd name="T59" fmla="*/ 247 h 487"/>
              <a:gd name="T60" fmla="*/ 0 w 46"/>
              <a:gd name="T61" fmla="*/ 245 h 487"/>
              <a:gd name="T62" fmla="*/ 0 w 46"/>
              <a:gd name="T63" fmla="*/ 240 h 487"/>
              <a:gd name="T64" fmla="*/ 0 w 46"/>
              <a:gd name="T65" fmla="*/ 240 h 487"/>
              <a:gd name="T66" fmla="*/ 7 w 46"/>
              <a:gd name="T67" fmla="*/ 238 h 487"/>
              <a:gd name="T68" fmla="*/ 12 w 46"/>
              <a:gd name="T69" fmla="*/ 233 h 487"/>
              <a:gd name="T70" fmla="*/ 15 w 46"/>
              <a:gd name="T71" fmla="*/ 225 h 487"/>
              <a:gd name="T72" fmla="*/ 17 w 46"/>
              <a:gd name="T73" fmla="*/ 218 h 487"/>
              <a:gd name="T74" fmla="*/ 17 w 46"/>
              <a:gd name="T75" fmla="*/ 29 h 487"/>
              <a:gd name="T76" fmla="*/ 17 w 46"/>
              <a:gd name="T77" fmla="*/ 29 h 487"/>
              <a:gd name="T78" fmla="*/ 17 w 46"/>
              <a:gd name="T79" fmla="*/ 22 h 487"/>
              <a:gd name="T80" fmla="*/ 19 w 46"/>
              <a:gd name="T81" fmla="*/ 15 h 487"/>
              <a:gd name="T82" fmla="*/ 27 w 46"/>
              <a:gd name="T83" fmla="*/ 7 h 487"/>
              <a:gd name="T84" fmla="*/ 39 w 46"/>
              <a:gd name="T85" fmla="*/ 2 h 487"/>
              <a:gd name="T86" fmla="*/ 46 w 46"/>
              <a:gd name="T87" fmla="*/ 0 h 487"/>
              <a:gd name="T88" fmla="*/ 46 w 46"/>
              <a:gd name="T89" fmla="*/ 2 h 487"/>
              <a:gd name="T90" fmla="*/ 46 w 46"/>
              <a:gd name="T91" fmla="*/ 2 h 487"/>
              <a:gd name="T92" fmla="*/ 39 w 46"/>
              <a:gd name="T93" fmla="*/ 5 h 487"/>
              <a:gd name="T94" fmla="*/ 32 w 46"/>
              <a:gd name="T95" fmla="*/ 10 h 487"/>
              <a:gd name="T96" fmla="*/ 27 w 46"/>
              <a:gd name="T97" fmla="*/ 17 h 487"/>
              <a:gd name="T98" fmla="*/ 24 w 46"/>
              <a:gd name="T99" fmla="*/ 29 h 487"/>
              <a:gd name="T100" fmla="*/ 24 w 46"/>
              <a:gd name="T101" fmla="*/ 21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 h="487">
                <a:moveTo>
                  <a:pt x="24" y="213"/>
                </a:moveTo>
                <a:lnTo>
                  <a:pt x="24" y="213"/>
                </a:lnTo>
                <a:lnTo>
                  <a:pt x="24" y="223"/>
                </a:lnTo>
                <a:lnTo>
                  <a:pt x="22" y="233"/>
                </a:lnTo>
                <a:lnTo>
                  <a:pt x="17" y="238"/>
                </a:lnTo>
                <a:lnTo>
                  <a:pt x="7" y="242"/>
                </a:lnTo>
                <a:lnTo>
                  <a:pt x="7" y="242"/>
                </a:lnTo>
                <a:lnTo>
                  <a:pt x="7" y="242"/>
                </a:lnTo>
                <a:lnTo>
                  <a:pt x="17" y="247"/>
                </a:lnTo>
                <a:lnTo>
                  <a:pt x="22" y="254"/>
                </a:lnTo>
                <a:lnTo>
                  <a:pt x="24" y="262"/>
                </a:lnTo>
                <a:lnTo>
                  <a:pt x="24" y="274"/>
                </a:lnTo>
                <a:lnTo>
                  <a:pt x="24" y="458"/>
                </a:lnTo>
                <a:lnTo>
                  <a:pt x="24" y="458"/>
                </a:lnTo>
                <a:lnTo>
                  <a:pt x="27" y="468"/>
                </a:lnTo>
                <a:lnTo>
                  <a:pt x="32" y="475"/>
                </a:lnTo>
                <a:lnTo>
                  <a:pt x="39" y="480"/>
                </a:lnTo>
                <a:lnTo>
                  <a:pt x="46" y="482"/>
                </a:lnTo>
                <a:lnTo>
                  <a:pt x="46" y="487"/>
                </a:lnTo>
                <a:lnTo>
                  <a:pt x="46" y="487"/>
                </a:lnTo>
                <a:lnTo>
                  <a:pt x="39" y="485"/>
                </a:lnTo>
                <a:lnTo>
                  <a:pt x="27" y="480"/>
                </a:lnTo>
                <a:lnTo>
                  <a:pt x="19" y="470"/>
                </a:lnTo>
                <a:lnTo>
                  <a:pt x="17" y="465"/>
                </a:lnTo>
                <a:lnTo>
                  <a:pt x="17" y="458"/>
                </a:lnTo>
                <a:lnTo>
                  <a:pt x="17" y="267"/>
                </a:lnTo>
                <a:lnTo>
                  <a:pt x="17" y="267"/>
                </a:lnTo>
                <a:lnTo>
                  <a:pt x="15" y="259"/>
                </a:lnTo>
                <a:lnTo>
                  <a:pt x="12" y="252"/>
                </a:lnTo>
                <a:lnTo>
                  <a:pt x="7" y="247"/>
                </a:lnTo>
                <a:lnTo>
                  <a:pt x="0" y="245"/>
                </a:lnTo>
                <a:lnTo>
                  <a:pt x="0" y="240"/>
                </a:lnTo>
                <a:lnTo>
                  <a:pt x="0" y="240"/>
                </a:lnTo>
                <a:lnTo>
                  <a:pt x="7" y="238"/>
                </a:lnTo>
                <a:lnTo>
                  <a:pt x="12" y="233"/>
                </a:lnTo>
                <a:lnTo>
                  <a:pt x="15" y="225"/>
                </a:lnTo>
                <a:lnTo>
                  <a:pt x="17" y="218"/>
                </a:lnTo>
                <a:lnTo>
                  <a:pt x="17" y="29"/>
                </a:lnTo>
                <a:lnTo>
                  <a:pt x="17" y="29"/>
                </a:lnTo>
                <a:lnTo>
                  <a:pt x="17" y="22"/>
                </a:lnTo>
                <a:lnTo>
                  <a:pt x="19" y="15"/>
                </a:lnTo>
                <a:lnTo>
                  <a:pt x="27" y="7"/>
                </a:lnTo>
                <a:lnTo>
                  <a:pt x="39" y="2"/>
                </a:lnTo>
                <a:lnTo>
                  <a:pt x="46" y="0"/>
                </a:lnTo>
                <a:lnTo>
                  <a:pt x="46" y="2"/>
                </a:lnTo>
                <a:lnTo>
                  <a:pt x="46" y="2"/>
                </a:lnTo>
                <a:lnTo>
                  <a:pt x="39" y="5"/>
                </a:lnTo>
                <a:lnTo>
                  <a:pt x="32" y="10"/>
                </a:lnTo>
                <a:lnTo>
                  <a:pt x="27" y="17"/>
                </a:lnTo>
                <a:lnTo>
                  <a:pt x="24" y="29"/>
                </a:lnTo>
                <a:lnTo>
                  <a:pt x="24"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86" name="Freeform 168"/>
          <p:cNvSpPr>
            <a:spLocks noEditPoints="1"/>
          </p:cNvSpPr>
          <p:nvPr/>
        </p:nvSpPr>
        <p:spPr bwMode="auto">
          <a:xfrm rot="5400000">
            <a:off x="4592638" y="3238543"/>
            <a:ext cx="431953" cy="95097"/>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grpSp>
        <p:nvGrpSpPr>
          <p:cNvPr id="588" name="Group 587"/>
          <p:cNvGrpSpPr/>
          <p:nvPr/>
        </p:nvGrpSpPr>
        <p:grpSpPr>
          <a:xfrm>
            <a:off x="5389563" y="2942321"/>
            <a:ext cx="166654" cy="253243"/>
            <a:chOff x="6189663" y="1566863"/>
            <a:chExt cx="166654" cy="253243"/>
          </a:xfrm>
        </p:grpSpPr>
        <p:sp>
          <p:nvSpPr>
            <p:cNvPr id="589" name="Rectangle 475"/>
            <p:cNvSpPr>
              <a:spLocks noChangeArrowheads="1"/>
            </p:cNvSpPr>
            <p:nvPr/>
          </p:nvSpPr>
          <p:spPr bwMode="auto">
            <a:xfrm>
              <a:off x="6189663" y="1566863"/>
              <a:ext cx="9457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590" name="Rectangle 476"/>
            <p:cNvSpPr>
              <a:spLocks noChangeArrowheads="1"/>
            </p:cNvSpPr>
            <p:nvPr/>
          </p:nvSpPr>
          <p:spPr bwMode="auto">
            <a:xfrm>
              <a:off x="6277769" y="1650829"/>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b="1" dirty="0">
                  <a:solidFill>
                    <a:srgbClr val="000000"/>
                  </a:solidFill>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594" name="Group 593"/>
          <p:cNvGrpSpPr/>
          <p:nvPr/>
        </p:nvGrpSpPr>
        <p:grpSpPr>
          <a:xfrm>
            <a:off x="3996253" y="3162227"/>
            <a:ext cx="166654" cy="253243"/>
            <a:chOff x="6189663" y="1566863"/>
            <a:chExt cx="166654" cy="253243"/>
          </a:xfrm>
        </p:grpSpPr>
        <p:sp>
          <p:nvSpPr>
            <p:cNvPr id="595" name="Rectangle 475"/>
            <p:cNvSpPr>
              <a:spLocks noChangeArrowheads="1"/>
            </p:cNvSpPr>
            <p:nvPr/>
          </p:nvSpPr>
          <p:spPr bwMode="auto">
            <a:xfrm>
              <a:off x="6189663" y="1566863"/>
              <a:ext cx="9457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E</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596" name="Rectangle 476"/>
            <p:cNvSpPr>
              <a:spLocks noChangeArrowheads="1"/>
            </p:cNvSpPr>
            <p:nvPr/>
          </p:nvSpPr>
          <p:spPr bwMode="auto">
            <a:xfrm>
              <a:off x="6277769" y="1650829"/>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597" name="Group 596"/>
          <p:cNvGrpSpPr/>
          <p:nvPr/>
        </p:nvGrpSpPr>
        <p:grpSpPr>
          <a:xfrm>
            <a:off x="4423290" y="3577981"/>
            <a:ext cx="166654" cy="253243"/>
            <a:chOff x="6189663" y="1566863"/>
            <a:chExt cx="166654" cy="253243"/>
          </a:xfrm>
        </p:grpSpPr>
        <p:sp>
          <p:nvSpPr>
            <p:cNvPr id="598" name="Rectangle 475"/>
            <p:cNvSpPr>
              <a:spLocks noChangeArrowheads="1"/>
            </p:cNvSpPr>
            <p:nvPr/>
          </p:nvSpPr>
          <p:spPr bwMode="auto">
            <a:xfrm>
              <a:off x="6189663" y="1566863"/>
              <a:ext cx="9457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E</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599" name="Rectangle 476"/>
            <p:cNvSpPr>
              <a:spLocks noChangeArrowheads="1"/>
            </p:cNvSpPr>
            <p:nvPr/>
          </p:nvSpPr>
          <p:spPr bwMode="auto">
            <a:xfrm>
              <a:off x="6277769" y="1650829"/>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1</a:t>
              </a:r>
            </a:p>
          </p:txBody>
        </p:sp>
      </p:grpSp>
      <p:sp>
        <p:nvSpPr>
          <p:cNvPr id="179" name="Line 577"/>
          <p:cNvSpPr>
            <a:spLocks noChangeShapeType="1"/>
          </p:cNvSpPr>
          <p:nvPr/>
        </p:nvSpPr>
        <p:spPr bwMode="auto">
          <a:xfrm flipH="1">
            <a:off x="2843213" y="2783571"/>
            <a:ext cx="2135188" cy="1935163"/>
          </a:xfrm>
          <a:prstGeom prst="line">
            <a:avLst/>
          </a:prstGeom>
          <a:noFill/>
          <a:ln w="38100">
            <a:solidFill>
              <a:srgbClr val="8EB4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4" name="Group 3"/>
          <p:cNvGrpSpPr/>
          <p:nvPr/>
        </p:nvGrpSpPr>
        <p:grpSpPr>
          <a:xfrm>
            <a:off x="6887" y="3247077"/>
            <a:ext cx="4133313" cy="1675987"/>
            <a:chOff x="13237" y="3239358"/>
            <a:chExt cx="4133313" cy="1675987"/>
          </a:xfrm>
        </p:grpSpPr>
        <p:sp>
          <p:nvSpPr>
            <p:cNvPr id="31" name="Rectangle 429"/>
            <p:cNvSpPr>
              <a:spLocks noChangeArrowheads="1"/>
            </p:cNvSpPr>
            <p:nvPr/>
          </p:nvSpPr>
          <p:spPr bwMode="auto">
            <a:xfrm>
              <a:off x="22225" y="3239358"/>
              <a:ext cx="14619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Buyers pay $0.60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08" name="Line 506"/>
            <p:cNvSpPr>
              <a:spLocks noChangeShapeType="1"/>
            </p:cNvSpPr>
            <p:nvPr/>
          </p:nvSpPr>
          <p:spPr bwMode="auto">
            <a:xfrm>
              <a:off x="2105025" y="3545571"/>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507"/>
            <p:cNvSpPr>
              <a:spLocks noChangeShapeType="1"/>
            </p:cNvSpPr>
            <p:nvPr/>
          </p:nvSpPr>
          <p:spPr bwMode="auto">
            <a:xfrm>
              <a:off x="2228850" y="354557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508"/>
            <p:cNvSpPr>
              <a:spLocks noChangeShapeType="1"/>
            </p:cNvSpPr>
            <p:nvPr/>
          </p:nvSpPr>
          <p:spPr bwMode="auto">
            <a:xfrm>
              <a:off x="2351088" y="3545571"/>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509"/>
            <p:cNvSpPr>
              <a:spLocks noChangeShapeType="1"/>
            </p:cNvSpPr>
            <p:nvPr/>
          </p:nvSpPr>
          <p:spPr bwMode="auto">
            <a:xfrm>
              <a:off x="2474913" y="354557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Line 510"/>
            <p:cNvSpPr>
              <a:spLocks noChangeShapeType="1"/>
            </p:cNvSpPr>
            <p:nvPr/>
          </p:nvSpPr>
          <p:spPr bwMode="auto">
            <a:xfrm>
              <a:off x="2597150" y="3545571"/>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Line 511"/>
            <p:cNvSpPr>
              <a:spLocks noChangeShapeType="1"/>
            </p:cNvSpPr>
            <p:nvPr/>
          </p:nvSpPr>
          <p:spPr bwMode="auto">
            <a:xfrm>
              <a:off x="2720975" y="354557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Line 512"/>
            <p:cNvSpPr>
              <a:spLocks noChangeShapeType="1"/>
            </p:cNvSpPr>
            <p:nvPr/>
          </p:nvSpPr>
          <p:spPr bwMode="auto">
            <a:xfrm>
              <a:off x="2843213" y="3545571"/>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513"/>
            <p:cNvSpPr>
              <a:spLocks noChangeShapeType="1"/>
            </p:cNvSpPr>
            <p:nvPr/>
          </p:nvSpPr>
          <p:spPr bwMode="auto">
            <a:xfrm>
              <a:off x="2967038" y="354557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514"/>
            <p:cNvSpPr>
              <a:spLocks noChangeShapeType="1"/>
            </p:cNvSpPr>
            <p:nvPr/>
          </p:nvSpPr>
          <p:spPr bwMode="auto">
            <a:xfrm>
              <a:off x="3089275" y="3545571"/>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515"/>
            <p:cNvSpPr>
              <a:spLocks noChangeShapeType="1"/>
            </p:cNvSpPr>
            <p:nvPr/>
          </p:nvSpPr>
          <p:spPr bwMode="auto">
            <a:xfrm>
              <a:off x="3213100" y="354557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516"/>
            <p:cNvSpPr>
              <a:spLocks noChangeShapeType="1"/>
            </p:cNvSpPr>
            <p:nvPr/>
          </p:nvSpPr>
          <p:spPr bwMode="auto">
            <a:xfrm>
              <a:off x="3335338" y="3545571"/>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517"/>
            <p:cNvSpPr>
              <a:spLocks noChangeShapeType="1"/>
            </p:cNvSpPr>
            <p:nvPr/>
          </p:nvSpPr>
          <p:spPr bwMode="auto">
            <a:xfrm>
              <a:off x="3459163" y="354557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518"/>
            <p:cNvSpPr>
              <a:spLocks noChangeShapeType="1"/>
            </p:cNvSpPr>
            <p:nvPr/>
          </p:nvSpPr>
          <p:spPr bwMode="auto">
            <a:xfrm>
              <a:off x="3581400" y="3545571"/>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1" name="Line 519"/>
            <p:cNvSpPr>
              <a:spLocks noChangeShapeType="1"/>
            </p:cNvSpPr>
            <p:nvPr/>
          </p:nvSpPr>
          <p:spPr bwMode="auto">
            <a:xfrm>
              <a:off x="3705225" y="354557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 name="Line 520"/>
            <p:cNvSpPr>
              <a:spLocks noChangeShapeType="1"/>
            </p:cNvSpPr>
            <p:nvPr/>
          </p:nvSpPr>
          <p:spPr bwMode="auto">
            <a:xfrm>
              <a:off x="3827463" y="3545571"/>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 name="Line 521"/>
            <p:cNvSpPr>
              <a:spLocks noChangeShapeType="1"/>
            </p:cNvSpPr>
            <p:nvPr/>
          </p:nvSpPr>
          <p:spPr bwMode="auto">
            <a:xfrm>
              <a:off x="3951288" y="3545571"/>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524"/>
            <p:cNvSpPr>
              <a:spLocks noChangeShapeType="1"/>
            </p:cNvSpPr>
            <p:nvPr/>
          </p:nvSpPr>
          <p:spPr bwMode="auto">
            <a:xfrm>
              <a:off x="2105025" y="4318684"/>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7" name="Line 525"/>
            <p:cNvSpPr>
              <a:spLocks noChangeShapeType="1"/>
            </p:cNvSpPr>
            <p:nvPr/>
          </p:nvSpPr>
          <p:spPr bwMode="auto">
            <a:xfrm>
              <a:off x="2228850" y="4318684"/>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8" name="Line 526"/>
            <p:cNvSpPr>
              <a:spLocks noChangeShapeType="1"/>
            </p:cNvSpPr>
            <p:nvPr/>
          </p:nvSpPr>
          <p:spPr bwMode="auto">
            <a:xfrm>
              <a:off x="2351088" y="4318684"/>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9" name="Line 527"/>
            <p:cNvSpPr>
              <a:spLocks noChangeShapeType="1"/>
            </p:cNvSpPr>
            <p:nvPr/>
          </p:nvSpPr>
          <p:spPr bwMode="auto">
            <a:xfrm>
              <a:off x="2474913" y="4318684"/>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Line 528"/>
            <p:cNvSpPr>
              <a:spLocks noChangeShapeType="1"/>
            </p:cNvSpPr>
            <p:nvPr/>
          </p:nvSpPr>
          <p:spPr bwMode="auto">
            <a:xfrm>
              <a:off x="2597150" y="4318684"/>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Line 529"/>
            <p:cNvSpPr>
              <a:spLocks noChangeShapeType="1"/>
            </p:cNvSpPr>
            <p:nvPr/>
          </p:nvSpPr>
          <p:spPr bwMode="auto">
            <a:xfrm>
              <a:off x="2720975" y="4318684"/>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Line 530"/>
            <p:cNvSpPr>
              <a:spLocks noChangeShapeType="1"/>
            </p:cNvSpPr>
            <p:nvPr/>
          </p:nvSpPr>
          <p:spPr bwMode="auto">
            <a:xfrm>
              <a:off x="2843213" y="4318684"/>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Line 531"/>
            <p:cNvSpPr>
              <a:spLocks noChangeShapeType="1"/>
            </p:cNvSpPr>
            <p:nvPr/>
          </p:nvSpPr>
          <p:spPr bwMode="auto">
            <a:xfrm>
              <a:off x="2967038" y="4318684"/>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4" name="Line 532"/>
            <p:cNvSpPr>
              <a:spLocks noChangeShapeType="1"/>
            </p:cNvSpPr>
            <p:nvPr/>
          </p:nvSpPr>
          <p:spPr bwMode="auto">
            <a:xfrm>
              <a:off x="3089275" y="4318684"/>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Line 533"/>
            <p:cNvSpPr>
              <a:spLocks noChangeShapeType="1"/>
            </p:cNvSpPr>
            <p:nvPr/>
          </p:nvSpPr>
          <p:spPr bwMode="auto">
            <a:xfrm>
              <a:off x="3213100" y="4318684"/>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Line 534"/>
            <p:cNvSpPr>
              <a:spLocks noChangeShapeType="1"/>
            </p:cNvSpPr>
            <p:nvPr/>
          </p:nvSpPr>
          <p:spPr bwMode="auto">
            <a:xfrm>
              <a:off x="3335338" y="4318684"/>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7" name="Line 535"/>
            <p:cNvSpPr>
              <a:spLocks noChangeShapeType="1"/>
            </p:cNvSpPr>
            <p:nvPr/>
          </p:nvSpPr>
          <p:spPr bwMode="auto">
            <a:xfrm>
              <a:off x="3459163" y="4318684"/>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8" name="Line 536"/>
            <p:cNvSpPr>
              <a:spLocks noChangeShapeType="1"/>
            </p:cNvSpPr>
            <p:nvPr/>
          </p:nvSpPr>
          <p:spPr bwMode="auto">
            <a:xfrm>
              <a:off x="3581400" y="4318684"/>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9" name="Line 537"/>
            <p:cNvSpPr>
              <a:spLocks noChangeShapeType="1"/>
            </p:cNvSpPr>
            <p:nvPr/>
          </p:nvSpPr>
          <p:spPr bwMode="auto">
            <a:xfrm>
              <a:off x="3705225" y="4318684"/>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538"/>
            <p:cNvSpPr>
              <a:spLocks noChangeShapeType="1"/>
            </p:cNvSpPr>
            <p:nvPr/>
          </p:nvSpPr>
          <p:spPr bwMode="auto">
            <a:xfrm>
              <a:off x="3827463" y="4318684"/>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539"/>
            <p:cNvSpPr>
              <a:spLocks noChangeShapeType="1"/>
            </p:cNvSpPr>
            <p:nvPr/>
          </p:nvSpPr>
          <p:spPr bwMode="auto">
            <a:xfrm>
              <a:off x="3951288" y="4318684"/>
              <a:ext cx="7620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578"/>
            <p:cNvSpPr>
              <a:spLocks/>
            </p:cNvSpPr>
            <p:nvPr/>
          </p:nvSpPr>
          <p:spPr bwMode="auto">
            <a:xfrm>
              <a:off x="4086225" y="4288521"/>
              <a:ext cx="60325" cy="60325"/>
            </a:xfrm>
            <a:custGeom>
              <a:avLst/>
              <a:gdLst>
                <a:gd name="T0" fmla="*/ 38 w 38"/>
                <a:gd name="T1" fmla="*/ 19 h 38"/>
                <a:gd name="T2" fmla="*/ 38 w 38"/>
                <a:gd name="T3" fmla="*/ 19 h 38"/>
                <a:gd name="T4" fmla="*/ 36 w 38"/>
                <a:gd name="T5" fmla="*/ 26 h 38"/>
                <a:gd name="T6" fmla="*/ 31 w 38"/>
                <a:gd name="T7" fmla="*/ 31 h 38"/>
                <a:gd name="T8" fmla="*/ 26 w 38"/>
                <a:gd name="T9" fmla="*/ 36 h 38"/>
                <a:gd name="T10" fmla="*/ 19 w 38"/>
                <a:gd name="T11" fmla="*/ 38 h 38"/>
                <a:gd name="T12" fmla="*/ 19 w 38"/>
                <a:gd name="T13" fmla="*/ 38 h 38"/>
                <a:gd name="T14" fmla="*/ 12 w 38"/>
                <a:gd name="T15" fmla="*/ 36 h 38"/>
                <a:gd name="T16" fmla="*/ 5 w 38"/>
                <a:gd name="T17" fmla="*/ 31 h 38"/>
                <a:gd name="T18" fmla="*/ 0 w 38"/>
                <a:gd name="T19" fmla="*/ 26 h 38"/>
                <a:gd name="T20" fmla="*/ 0 w 38"/>
                <a:gd name="T21" fmla="*/ 19 h 38"/>
                <a:gd name="T22" fmla="*/ 0 w 38"/>
                <a:gd name="T23" fmla="*/ 19 h 38"/>
                <a:gd name="T24" fmla="*/ 0 w 38"/>
                <a:gd name="T25" fmla="*/ 12 h 38"/>
                <a:gd name="T26" fmla="*/ 5 w 38"/>
                <a:gd name="T27" fmla="*/ 5 h 38"/>
                <a:gd name="T28" fmla="*/ 12 w 38"/>
                <a:gd name="T29" fmla="*/ 0 h 38"/>
                <a:gd name="T30" fmla="*/ 19 w 38"/>
                <a:gd name="T31" fmla="*/ 0 h 38"/>
                <a:gd name="T32" fmla="*/ 19 w 38"/>
                <a:gd name="T33" fmla="*/ 0 h 38"/>
                <a:gd name="T34" fmla="*/ 26 w 38"/>
                <a:gd name="T35" fmla="*/ 0 h 38"/>
                <a:gd name="T36" fmla="*/ 31 w 38"/>
                <a:gd name="T37" fmla="*/ 5 h 38"/>
                <a:gd name="T38" fmla="*/ 36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6" y="26"/>
                  </a:lnTo>
                  <a:lnTo>
                    <a:pt x="31" y="31"/>
                  </a:lnTo>
                  <a:lnTo>
                    <a:pt x="26" y="36"/>
                  </a:lnTo>
                  <a:lnTo>
                    <a:pt x="19" y="38"/>
                  </a:lnTo>
                  <a:lnTo>
                    <a:pt x="19" y="38"/>
                  </a:lnTo>
                  <a:lnTo>
                    <a:pt x="12" y="36"/>
                  </a:lnTo>
                  <a:lnTo>
                    <a:pt x="5" y="31"/>
                  </a:lnTo>
                  <a:lnTo>
                    <a:pt x="0" y="26"/>
                  </a:lnTo>
                  <a:lnTo>
                    <a:pt x="0" y="19"/>
                  </a:lnTo>
                  <a:lnTo>
                    <a:pt x="0" y="19"/>
                  </a:lnTo>
                  <a:lnTo>
                    <a:pt x="0" y="12"/>
                  </a:lnTo>
                  <a:lnTo>
                    <a:pt x="5" y="5"/>
                  </a:lnTo>
                  <a:lnTo>
                    <a:pt x="12" y="0"/>
                  </a:lnTo>
                  <a:lnTo>
                    <a:pt x="19" y="0"/>
                  </a:lnTo>
                  <a:lnTo>
                    <a:pt x="19" y="0"/>
                  </a:lnTo>
                  <a:lnTo>
                    <a:pt x="26" y="0"/>
                  </a:lnTo>
                  <a:lnTo>
                    <a:pt x="31" y="5"/>
                  </a:lnTo>
                  <a:lnTo>
                    <a:pt x="36"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581"/>
            <p:cNvSpPr>
              <a:spLocks/>
            </p:cNvSpPr>
            <p:nvPr/>
          </p:nvSpPr>
          <p:spPr bwMode="auto">
            <a:xfrm>
              <a:off x="4086225" y="3515409"/>
              <a:ext cx="60325" cy="60325"/>
            </a:xfrm>
            <a:custGeom>
              <a:avLst/>
              <a:gdLst>
                <a:gd name="T0" fmla="*/ 38 w 38"/>
                <a:gd name="T1" fmla="*/ 19 h 38"/>
                <a:gd name="T2" fmla="*/ 38 w 38"/>
                <a:gd name="T3" fmla="*/ 19 h 38"/>
                <a:gd name="T4" fmla="*/ 36 w 38"/>
                <a:gd name="T5" fmla="*/ 26 h 38"/>
                <a:gd name="T6" fmla="*/ 31 w 38"/>
                <a:gd name="T7" fmla="*/ 31 h 38"/>
                <a:gd name="T8" fmla="*/ 26 w 38"/>
                <a:gd name="T9" fmla="*/ 36 h 38"/>
                <a:gd name="T10" fmla="*/ 19 w 38"/>
                <a:gd name="T11" fmla="*/ 38 h 38"/>
                <a:gd name="T12" fmla="*/ 19 w 38"/>
                <a:gd name="T13" fmla="*/ 38 h 38"/>
                <a:gd name="T14" fmla="*/ 12 w 38"/>
                <a:gd name="T15" fmla="*/ 36 h 38"/>
                <a:gd name="T16" fmla="*/ 5 w 38"/>
                <a:gd name="T17" fmla="*/ 31 h 38"/>
                <a:gd name="T18" fmla="*/ 0 w 38"/>
                <a:gd name="T19" fmla="*/ 26 h 38"/>
                <a:gd name="T20" fmla="*/ 0 w 38"/>
                <a:gd name="T21" fmla="*/ 19 h 38"/>
                <a:gd name="T22" fmla="*/ 0 w 38"/>
                <a:gd name="T23" fmla="*/ 19 h 38"/>
                <a:gd name="T24" fmla="*/ 0 w 38"/>
                <a:gd name="T25" fmla="*/ 12 h 38"/>
                <a:gd name="T26" fmla="*/ 5 w 38"/>
                <a:gd name="T27" fmla="*/ 5 h 38"/>
                <a:gd name="T28" fmla="*/ 12 w 38"/>
                <a:gd name="T29" fmla="*/ 0 h 38"/>
                <a:gd name="T30" fmla="*/ 19 w 38"/>
                <a:gd name="T31" fmla="*/ 0 h 38"/>
                <a:gd name="T32" fmla="*/ 19 w 38"/>
                <a:gd name="T33" fmla="*/ 0 h 38"/>
                <a:gd name="T34" fmla="*/ 26 w 38"/>
                <a:gd name="T35" fmla="*/ 0 h 38"/>
                <a:gd name="T36" fmla="*/ 31 w 38"/>
                <a:gd name="T37" fmla="*/ 5 h 38"/>
                <a:gd name="T38" fmla="*/ 36 w 38"/>
                <a:gd name="T39" fmla="*/ 12 h 38"/>
                <a:gd name="T40" fmla="*/ 38 w 38"/>
                <a:gd name="T41" fmla="*/ 19 h 38"/>
                <a:gd name="T42" fmla="*/ 38 w 38"/>
                <a:gd name="T43"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9"/>
                  </a:moveTo>
                  <a:lnTo>
                    <a:pt x="38" y="19"/>
                  </a:lnTo>
                  <a:lnTo>
                    <a:pt x="36" y="26"/>
                  </a:lnTo>
                  <a:lnTo>
                    <a:pt x="31" y="31"/>
                  </a:lnTo>
                  <a:lnTo>
                    <a:pt x="26" y="36"/>
                  </a:lnTo>
                  <a:lnTo>
                    <a:pt x="19" y="38"/>
                  </a:lnTo>
                  <a:lnTo>
                    <a:pt x="19" y="38"/>
                  </a:lnTo>
                  <a:lnTo>
                    <a:pt x="12" y="36"/>
                  </a:lnTo>
                  <a:lnTo>
                    <a:pt x="5" y="31"/>
                  </a:lnTo>
                  <a:lnTo>
                    <a:pt x="0" y="26"/>
                  </a:lnTo>
                  <a:lnTo>
                    <a:pt x="0" y="19"/>
                  </a:lnTo>
                  <a:lnTo>
                    <a:pt x="0" y="19"/>
                  </a:lnTo>
                  <a:lnTo>
                    <a:pt x="0" y="12"/>
                  </a:lnTo>
                  <a:lnTo>
                    <a:pt x="5" y="5"/>
                  </a:lnTo>
                  <a:lnTo>
                    <a:pt x="12" y="0"/>
                  </a:lnTo>
                  <a:lnTo>
                    <a:pt x="19" y="0"/>
                  </a:lnTo>
                  <a:lnTo>
                    <a:pt x="19" y="0"/>
                  </a:lnTo>
                  <a:lnTo>
                    <a:pt x="26" y="0"/>
                  </a:lnTo>
                  <a:lnTo>
                    <a:pt x="31" y="5"/>
                  </a:lnTo>
                  <a:lnTo>
                    <a:pt x="36" y="12"/>
                  </a:lnTo>
                  <a:lnTo>
                    <a:pt x="38" y="19"/>
                  </a:lnTo>
                  <a:lnTo>
                    <a:pt x="3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0" name="Rectangle 429"/>
            <p:cNvSpPr>
              <a:spLocks noChangeArrowheads="1"/>
            </p:cNvSpPr>
            <p:nvPr/>
          </p:nvSpPr>
          <p:spPr bwMode="auto">
            <a:xfrm>
              <a:off x="13237" y="4484458"/>
              <a:ext cx="17520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Sellers</a:t>
              </a:r>
              <a:r>
                <a:rPr kumimoji="0" lang="en-US" sz="1400" b="1" i="0" u="none" strike="noStrike" cap="none" normalizeH="0" dirty="0">
                  <a:ln>
                    <a:noFill/>
                  </a:ln>
                  <a:solidFill>
                    <a:srgbClr val="000000"/>
                  </a:solidFill>
                  <a:effectLst/>
                  <a:latin typeface="Univers LT Std 47 Cn Lt" charset="0"/>
                  <a:cs typeface="Arial" pitchFamily="34" charset="0"/>
                </a:rPr>
                <a:t> receive $0.40</a:t>
              </a:r>
              <a:endParaRPr kumimoji="0" lang="en-US" sz="1400" b="1" i="0" u="none" strike="noStrike" cap="none" normalizeH="0" baseline="0" dirty="0">
                <a:ln>
                  <a:noFill/>
                </a:ln>
                <a:solidFill>
                  <a:srgbClr val="000000"/>
                </a:solidFill>
                <a:effectLst/>
                <a:latin typeface="Univers LT Std 47 Cn Lt"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a:solidFill>
                    <a:srgbClr val="000000"/>
                  </a:solidFill>
                  <a:latin typeface="Univers LT Std 47 Cn Lt" charset="0"/>
                  <a:cs typeface="Arial" pitchFamily="34" charset="0"/>
                </a:rPr>
                <a:t>            after the tax</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grpSp>
      <p:sp>
        <p:nvSpPr>
          <p:cNvPr id="601" name="Rectangle 429"/>
          <p:cNvSpPr>
            <a:spLocks noChangeArrowheads="1"/>
          </p:cNvSpPr>
          <p:nvPr/>
        </p:nvSpPr>
        <p:spPr bwMode="auto">
          <a:xfrm>
            <a:off x="504363" y="3824405"/>
            <a:ext cx="9275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a:solidFill>
                  <a:srgbClr val="000000"/>
                </a:solidFill>
                <a:latin typeface="Univers LT Std 47 Cn Lt" charset="0"/>
                <a:cs typeface="Arial" pitchFamily="34" charset="0"/>
              </a:rPr>
              <a:t>Tax Wedge</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grpSp>
        <p:nvGrpSpPr>
          <p:cNvPr id="7" name="Group 6"/>
          <p:cNvGrpSpPr/>
          <p:nvPr/>
        </p:nvGrpSpPr>
        <p:grpSpPr>
          <a:xfrm>
            <a:off x="4116388" y="3577093"/>
            <a:ext cx="369887" cy="2170003"/>
            <a:chOff x="4116388" y="3572559"/>
            <a:chExt cx="369887" cy="2170003"/>
          </a:xfrm>
        </p:grpSpPr>
        <p:sp>
          <p:nvSpPr>
            <p:cNvPr id="157" name="Line 555"/>
            <p:cNvSpPr>
              <a:spLocks noChangeShapeType="1"/>
            </p:cNvSpPr>
            <p:nvPr/>
          </p:nvSpPr>
          <p:spPr bwMode="auto">
            <a:xfrm flipV="1">
              <a:off x="4116388" y="4064684"/>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Line 556"/>
            <p:cNvSpPr>
              <a:spLocks noChangeShapeType="1"/>
            </p:cNvSpPr>
            <p:nvPr/>
          </p:nvSpPr>
          <p:spPr bwMode="auto">
            <a:xfrm flipV="1">
              <a:off x="4116388" y="394244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Line 557"/>
            <p:cNvSpPr>
              <a:spLocks noChangeShapeType="1"/>
            </p:cNvSpPr>
            <p:nvPr/>
          </p:nvSpPr>
          <p:spPr bwMode="auto">
            <a:xfrm flipV="1">
              <a:off x="4116388" y="3818621"/>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Line 558"/>
            <p:cNvSpPr>
              <a:spLocks noChangeShapeType="1"/>
            </p:cNvSpPr>
            <p:nvPr/>
          </p:nvSpPr>
          <p:spPr bwMode="auto">
            <a:xfrm flipV="1">
              <a:off x="4116388" y="369638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Line 559"/>
            <p:cNvSpPr>
              <a:spLocks noChangeShapeType="1"/>
            </p:cNvSpPr>
            <p:nvPr/>
          </p:nvSpPr>
          <p:spPr bwMode="auto">
            <a:xfrm flipV="1">
              <a:off x="4116388" y="3572559"/>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542"/>
            <p:cNvSpPr>
              <a:spLocks noChangeShapeType="1"/>
            </p:cNvSpPr>
            <p:nvPr/>
          </p:nvSpPr>
          <p:spPr bwMode="auto">
            <a:xfrm flipV="1">
              <a:off x="4116388" y="5664774"/>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543"/>
            <p:cNvSpPr>
              <a:spLocks noChangeShapeType="1"/>
            </p:cNvSpPr>
            <p:nvPr/>
          </p:nvSpPr>
          <p:spPr bwMode="auto">
            <a:xfrm flipV="1">
              <a:off x="4116388" y="554253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Line 544"/>
            <p:cNvSpPr>
              <a:spLocks noChangeShapeType="1"/>
            </p:cNvSpPr>
            <p:nvPr/>
          </p:nvSpPr>
          <p:spPr bwMode="auto">
            <a:xfrm flipV="1">
              <a:off x="4116388" y="5418711"/>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Line 545"/>
            <p:cNvSpPr>
              <a:spLocks noChangeShapeType="1"/>
            </p:cNvSpPr>
            <p:nvPr/>
          </p:nvSpPr>
          <p:spPr bwMode="auto">
            <a:xfrm flipV="1">
              <a:off x="4116388" y="529647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Line 546"/>
            <p:cNvSpPr>
              <a:spLocks noChangeShapeType="1"/>
            </p:cNvSpPr>
            <p:nvPr/>
          </p:nvSpPr>
          <p:spPr bwMode="auto">
            <a:xfrm flipV="1">
              <a:off x="4116388" y="5172649"/>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Line 547"/>
            <p:cNvSpPr>
              <a:spLocks noChangeShapeType="1"/>
            </p:cNvSpPr>
            <p:nvPr/>
          </p:nvSpPr>
          <p:spPr bwMode="auto">
            <a:xfrm flipV="1">
              <a:off x="4116388" y="5048824"/>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2" name="Line 548"/>
            <p:cNvSpPr>
              <a:spLocks noChangeShapeType="1"/>
            </p:cNvSpPr>
            <p:nvPr/>
          </p:nvSpPr>
          <p:spPr bwMode="auto">
            <a:xfrm flipV="1">
              <a:off x="4116388" y="4926586"/>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3" name="Line 549"/>
            <p:cNvSpPr>
              <a:spLocks noChangeShapeType="1"/>
            </p:cNvSpPr>
            <p:nvPr/>
          </p:nvSpPr>
          <p:spPr bwMode="auto">
            <a:xfrm flipV="1">
              <a:off x="4116388" y="4802761"/>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Line 550"/>
            <p:cNvSpPr>
              <a:spLocks noChangeShapeType="1"/>
            </p:cNvSpPr>
            <p:nvPr/>
          </p:nvSpPr>
          <p:spPr bwMode="auto">
            <a:xfrm flipV="1">
              <a:off x="4116388" y="4680524"/>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Line 551"/>
            <p:cNvSpPr>
              <a:spLocks noChangeShapeType="1"/>
            </p:cNvSpPr>
            <p:nvPr/>
          </p:nvSpPr>
          <p:spPr bwMode="auto">
            <a:xfrm flipV="1">
              <a:off x="4116388" y="4556699"/>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552"/>
            <p:cNvSpPr>
              <a:spLocks noChangeShapeType="1"/>
            </p:cNvSpPr>
            <p:nvPr/>
          </p:nvSpPr>
          <p:spPr bwMode="auto">
            <a:xfrm flipV="1">
              <a:off x="4116388" y="4434461"/>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553"/>
            <p:cNvSpPr>
              <a:spLocks noChangeShapeType="1"/>
            </p:cNvSpPr>
            <p:nvPr/>
          </p:nvSpPr>
          <p:spPr bwMode="auto">
            <a:xfrm flipV="1">
              <a:off x="4116388" y="4310636"/>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554"/>
            <p:cNvSpPr>
              <a:spLocks noChangeShapeType="1"/>
            </p:cNvSpPr>
            <p:nvPr/>
          </p:nvSpPr>
          <p:spPr bwMode="auto">
            <a:xfrm flipV="1">
              <a:off x="4116388" y="4188399"/>
              <a:ext cx="0" cy="762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168"/>
            <p:cNvSpPr>
              <a:spLocks noEditPoints="1"/>
            </p:cNvSpPr>
            <p:nvPr/>
          </p:nvSpPr>
          <p:spPr bwMode="auto">
            <a:xfrm>
              <a:off x="4181475" y="5579048"/>
              <a:ext cx="304800" cy="117475"/>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11" name="Rectangle 210"/>
          <p:cNvSpPr/>
          <p:nvPr/>
        </p:nvSpPr>
        <p:spPr>
          <a:xfrm>
            <a:off x="3951288" y="5869891"/>
            <a:ext cx="342072"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8466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5">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uiExpand="1" build="p"/>
      <p:bldP spid="184" grpId="0" animBg="1"/>
      <p:bldP spid="586" grpId="0" uiExpand="1" animBg="1"/>
      <p:bldP spid="179" grpId="0" animBg="1"/>
      <p:bldP spid="601" grpId="0"/>
      <p:bldP spid="2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Effects of a Tax Paid by the Seller</a:t>
            </a:r>
          </a:p>
        </p:txBody>
      </p:sp>
      <p:sp>
        <p:nvSpPr>
          <p:cNvPr id="148" name="Content Placeholder 2"/>
          <p:cNvSpPr>
            <a:spLocks noGrp="1"/>
          </p:cNvSpPr>
          <p:nvPr>
            <p:ph idx="4294967295"/>
          </p:nvPr>
        </p:nvSpPr>
        <p:spPr>
          <a:xfrm>
            <a:off x="6347314" y="2186444"/>
            <a:ext cx="2895600" cy="4151312"/>
          </a:xfrm>
          <a:prstGeom prst="rect">
            <a:avLst/>
          </a:prstGeom>
        </p:spPr>
        <p:txBody>
          <a:bodyPr>
            <a:normAutofit/>
          </a:bodyPr>
          <a:lstStyle/>
          <a:p>
            <a:r>
              <a:rPr lang="en-US" sz="2400" dirty="0"/>
              <a:t>The tax revenue generated is</a:t>
            </a:r>
          </a:p>
          <a:p>
            <a:pPr marL="0" indent="0" algn="ctr">
              <a:buNone/>
            </a:pPr>
            <a:r>
              <a:rPr lang="en-US" sz="2000" dirty="0"/>
              <a:t>TR = Tax × Q</a:t>
            </a:r>
            <a:r>
              <a:rPr lang="en-US" sz="2000" baseline="-25000" dirty="0"/>
              <a:t>post-tax</a:t>
            </a:r>
            <a:endParaRPr lang="en-US" sz="2000" dirty="0"/>
          </a:p>
          <a:p>
            <a:r>
              <a:rPr lang="en-US" sz="2400" dirty="0"/>
              <a:t>Tax revenue is a transfer from consumers and producers to the government.</a:t>
            </a:r>
          </a:p>
        </p:txBody>
      </p:sp>
      <p:sp>
        <p:nvSpPr>
          <p:cNvPr id="5" name="AutoShape 3"/>
          <p:cNvSpPr>
            <a:spLocks noChangeAspect="1" noChangeArrowheads="1" noTextEdit="1"/>
          </p:cNvSpPr>
          <p:nvPr/>
        </p:nvSpPr>
        <p:spPr bwMode="auto">
          <a:xfrm>
            <a:off x="1819275" y="1038225"/>
            <a:ext cx="51816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p:cNvSpPr>
            <a:spLocks/>
          </p:cNvSpPr>
          <p:nvPr/>
        </p:nvSpPr>
        <p:spPr bwMode="auto">
          <a:xfrm>
            <a:off x="3961982" y="3595370"/>
            <a:ext cx="452438" cy="817563"/>
          </a:xfrm>
          <a:custGeom>
            <a:avLst/>
            <a:gdLst>
              <a:gd name="T0" fmla="*/ 0 w 285"/>
              <a:gd name="T1" fmla="*/ 0 h 515"/>
              <a:gd name="T2" fmla="*/ 285 w 285"/>
              <a:gd name="T3" fmla="*/ 256 h 515"/>
              <a:gd name="T4" fmla="*/ 0 w 285"/>
              <a:gd name="T5" fmla="*/ 515 h 515"/>
              <a:gd name="T6" fmla="*/ 0 w 285"/>
              <a:gd name="T7" fmla="*/ 0 h 515"/>
            </a:gdLst>
            <a:ahLst/>
            <a:cxnLst>
              <a:cxn ang="0">
                <a:pos x="T0" y="T1"/>
              </a:cxn>
              <a:cxn ang="0">
                <a:pos x="T2" y="T3"/>
              </a:cxn>
              <a:cxn ang="0">
                <a:pos x="T4" y="T5"/>
              </a:cxn>
              <a:cxn ang="0">
                <a:pos x="T6" y="T7"/>
              </a:cxn>
            </a:cxnLst>
            <a:rect l="0" t="0" r="r" b="b"/>
            <a:pathLst>
              <a:path w="285" h="515">
                <a:moveTo>
                  <a:pt x="0" y="0"/>
                </a:moveTo>
                <a:lnTo>
                  <a:pt x="285" y="256"/>
                </a:lnTo>
                <a:lnTo>
                  <a:pt x="0" y="515"/>
                </a:lnTo>
                <a:lnTo>
                  <a:pt x="0" y="0"/>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Line 7"/>
          <p:cNvSpPr>
            <a:spLocks noChangeShapeType="1"/>
          </p:cNvSpPr>
          <p:nvPr/>
        </p:nvSpPr>
        <p:spPr bwMode="auto">
          <a:xfrm>
            <a:off x="1702970" y="2776220"/>
            <a:ext cx="49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 name="Line 8"/>
          <p:cNvSpPr>
            <a:spLocks noChangeShapeType="1"/>
          </p:cNvSpPr>
          <p:nvPr/>
        </p:nvSpPr>
        <p:spPr bwMode="auto">
          <a:xfrm>
            <a:off x="1702970" y="3595370"/>
            <a:ext cx="49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0" name="Line 9"/>
          <p:cNvSpPr>
            <a:spLocks noChangeShapeType="1"/>
          </p:cNvSpPr>
          <p:nvPr/>
        </p:nvSpPr>
        <p:spPr bwMode="auto">
          <a:xfrm>
            <a:off x="1702970" y="4412932"/>
            <a:ext cx="49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 name="Line 10"/>
          <p:cNvSpPr>
            <a:spLocks noChangeShapeType="1"/>
          </p:cNvSpPr>
          <p:nvPr/>
        </p:nvSpPr>
        <p:spPr bwMode="auto">
          <a:xfrm>
            <a:off x="1702970" y="5232082"/>
            <a:ext cx="49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 name="Line 12"/>
          <p:cNvSpPr>
            <a:spLocks noChangeShapeType="1"/>
          </p:cNvSpPr>
          <p:nvPr/>
        </p:nvSpPr>
        <p:spPr bwMode="auto">
          <a:xfrm>
            <a:off x="5768557"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 name="Line 13"/>
          <p:cNvSpPr>
            <a:spLocks noChangeShapeType="1"/>
          </p:cNvSpPr>
          <p:nvPr/>
        </p:nvSpPr>
        <p:spPr bwMode="auto">
          <a:xfrm>
            <a:off x="5312945"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 name="Line 14"/>
          <p:cNvSpPr>
            <a:spLocks noChangeShapeType="1"/>
          </p:cNvSpPr>
          <p:nvPr/>
        </p:nvSpPr>
        <p:spPr bwMode="auto">
          <a:xfrm>
            <a:off x="4865270"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 name="Line 15"/>
          <p:cNvSpPr>
            <a:spLocks noChangeShapeType="1"/>
          </p:cNvSpPr>
          <p:nvPr/>
        </p:nvSpPr>
        <p:spPr bwMode="auto">
          <a:xfrm>
            <a:off x="4414420"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 name="Line 16"/>
          <p:cNvSpPr>
            <a:spLocks noChangeShapeType="1"/>
          </p:cNvSpPr>
          <p:nvPr/>
        </p:nvSpPr>
        <p:spPr bwMode="auto">
          <a:xfrm>
            <a:off x="3961982"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 name="Line 17"/>
          <p:cNvSpPr>
            <a:spLocks noChangeShapeType="1"/>
          </p:cNvSpPr>
          <p:nvPr/>
        </p:nvSpPr>
        <p:spPr bwMode="auto">
          <a:xfrm>
            <a:off x="3509545"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 name="Line 18"/>
          <p:cNvSpPr>
            <a:spLocks noChangeShapeType="1"/>
          </p:cNvSpPr>
          <p:nvPr/>
        </p:nvSpPr>
        <p:spPr bwMode="auto">
          <a:xfrm>
            <a:off x="3058695"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 name="Line 19"/>
          <p:cNvSpPr>
            <a:spLocks noChangeShapeType="1"/>
          </p:cNvSpPr>
          <p:nvPr/>
        </p:nvSpPr>
        <p:spPr bwMode="auto">
          <a:xfrm>
            <a:off x="2606257"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 name="Line 20"/>
          <p:cNvSpPr>
            <a:spLocks noChangeShapeType="1"/>
          </p:cNvSpPr>
          <p:nvPr/>
        </p:nvSpPr>
        <p:spPr bwMode="auto">
          <a:xfrm>
            <a:off x="2155407"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 name="Rectangle 21"/>
          <p:cNvSpPr>
            <a:spLocks noChangeArrowheads="1"/>
          </p:cNvSpPr>
          <p:nvPr/>
        </p:nvSpPr>
        <p:spPr bwMode="auto">
          <a:xfrm>
            <a:off x="159343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0"/>
          <p:cNvSpPr>
            <a:spLocks noChangeArrowheads="1"/>
          </p:cNvSpPr>
          <p:nvPr/>
        </p:nvSpPr>
        <p:spPr bwMode="auto">
          <a:xfrm>
            <a:off x="2122070"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31"/>
          <p:cNvSpPr>
            <a:spLocks noChangeArrowheads="1"/>
          </p:cNvSpPr>
          <p:nvPr/>
        </p:nvSpPr>
        <p:spPr bwMode="auto">
          <a:xfrm>
            <a:off x="25141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32"/>
          <p:cNvSpPr>
            <a:spLocks noChangeArrowheads="1"/>
          </p:cNvSpPr>
          <p:nvPr/>
        </p:nvSpPr>
        <p:spPr bwMode="auto">
          <a:xfrm>
            <a:off x="26030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a:spLocks noChangeArrowheads="1"/>
          </p:cNvSpPr>
          <p:nvPr/>
        </p:nvSpPr>
        <p:spPr bwMode="auto">
          <a:xfrm>
            <a:off x="29713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34"/>
          <p:cNvSpPr>
            <a:spLocks noChangeArrowheads="1"/>
          </p:cNvSpPr>
          <p:nvPr/>
        </p:nvSpPr>
        <p:spPr bwMode="auto">
          <a:xfrm>
            <a:off x="30475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35"/>
          <p:cNvSpPr>
            <a:spLocks noChangeArrowheads="1"/>
          </p:cNvSpPr>
          <p:nvPr/>
        </p:nvSpPr>
        <p:spPr bwMode="auto">
          <a:xfrm>
            <a:off x="3405396"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36"/>
          <p:cNvSpPr>
            <a:spLocks noChangeArrowheads="1"/>
          </p:cNvSpPr>
          <p:nvPr/>
        </p:nvSpPr>
        <p:spPr bwMode="auto">
          <a:xfrm>
            <a:off x="3506370"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37"/>
          <p:cNvSpPr>
            <a:spLocks noChangeArrowheads="1"/>
          </p:cNvSpPr>
          <p:nvPr/>
        </p:nvSpPr>
        <p:spPr bwMode="auto">
          <a:xfrm>
            <a:off x="38857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38"/>
          <p:cNvSpPr>
            <a:spLocks noChangeArrowheads="1"/>
          </p:cNvSpPr>
          <p:nvPr/>
        </p:nvSpPr>
        <p:spPr bwMode="auto">
          <a:xfrm>
            <a:off x="3957220"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39"/>
          <p:cNvSpPr>
            <a:spLocks noChangeArrowheads="1"/>
          </p:cNvSpPr>
          <p:nvPr/>
        </p:nvSpPr>
        <p:spPr bwMode="auto">
          <a:xfrm>
            <a:off x="4319796"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1" name="Rectangle 40"/>
          <p:cNvSpPr>
            <a:spLocks noChangeArrowheads="1"/>
          </p:cNvSpPr>
          <p:nvPr/>
        </p:nvSpPr>
        <p:spPr bwMode="auto">
          <a:xfrm>
            <a:off x="4409657"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41"/>
          <p:cNvSpPr>
            <a:spLocks noChangeArrowheads="1"/>
          </p:cNvSpPr>
          <p:nvPr/>
        </p:nvSpPr>
        <p:spPr bwMode="auto">
          <a:xfrm>
            <a:off x="4776996"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42"/>
          <p:cNvSpPr>
            <a:spLocks noChangeArrowheads="1"/>
          </p:cNvSpPr>
          <p:nvPr/>
        </p:nvSpPr>
        <p:spPr bwMode="auto">
          <a:xfrm>
            <a:off x="4862095"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4" name="Rectangle 43"/>
          <p:cNvSpPr>
            <a:spLocks noChangeArrowheads="1"/>
          </p:cNvSpPr>
          <p:nvPr/>
        </p:nvSpPr>
        <p:spPr bwMode="auto">
          <a:xfrm>
            <a:off x="5234196"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5" name="Rectangle 44"/>
          <p:cNvSpPr>
            <a:spLocks noChangeArrowheads="1"/>
          </p:cNvSpPr>
          <p:nvPr/>
        </p:nvSpPr>
        <p:spPr bwMode="auto">
          <a:xfrm>
            <a:off x="5312945"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45"/>
          <p:cNvSpPr>
            <a:spLocks noChangeArrowheads="1"/>
          </p:cNvSpPr>
          <p:nvPr/>
        </p:nvSpPr>
        <p:spPr bwMode="auto">
          <a:xfrm>
            <a:off x="5691396"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7" name="Rectangle 46"/>
          <p:cNvSpPr>
            <a:spLocks noChangeArrowheads="1"/>
          </p:cNvSpPr>
          <p:nvPr/>
        </p:nvSpPr>
        <p:spPr bwMode="auto">
          <a:xfrm>
            <a:off x="57653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8" name="Rectangle 47"/>
          <p:cNvSpPr>
            <a:spLocks noChangeArrowheads="1"/>
          </p:cNvSpPr>
          <p:nvPr/>
        </p:nvSpPr>
        <p:spPr bwMode="auto">
          <a:xfrm>
            <a:off x="1219200" y="2439670"/>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a:t>
            </a:r>
            <a:r>
              <a:rPr kumimoji="0" lang="en-US" sz="1400" b="1" i="0" u="none" strike="noStrike" cap="none" normalizeH="0" baseline="0" dirty="0">
                <a:ln>
                  <a:noFill/>
                </a:ln>
                <a:solidFill>
                  <a:srgbClr val="000000"/>
                </a:solidFill>
                <a:effectLst/>
                <a:latin typeface="Univers LT Std 47 Cn Lt"/>
                <a:cs typeface="Arial" pitchFamily="34" charset="0"/>
              </a:rPr>
              <a:t>($</a:t>
            </a:r>
            <a:r>
              <a:rPr kumimoji="0" lang="en-US" sz="1400" b="1" i="0" u="none" strike="noStrike" cap="none" normalizeH="0" baseline="0" dirty="0">
                <a:ln>
                  <a:noFill/>
                </a:ln>
                <a:solidFill>
                  <a:srgbClr val="000000"/>
                </a:solidFill>
                <a:effectLst/>
                <a:latin typeface="Univers LT Std 47 Cn Lt"/>
                <a:cs typeface="Times New Roman"/>
              </a:rPr>
              <a:t>)</a:t>
            </a:r>
            <a:endParaRPr kumimoji="0" lang="en-US" sz="2000" b="0" i="0" u="none" strike="noStrike" cap="none" normalizeH="0" baseline="0" dirty="0">
              <a:ln>
                <a:noFill/>
              </a:ln>
              <a:solidFill>
                <a:schemeClr val="tx1"/>
              </a:solidFill>
              <a:effectLst/>
              <a:latin typeface="Univers LT Std 47 Cn Lt"/>
              <a:cs typeface="Arial" pitchFamily="34" charset="0"/>
            </a:endParaRPr>
          </a:p>
        </p:txBody>
      </p:sp>
      <p:sp>
        <p:nvSpPr>
          <p:cNvPr id="53" name="Rectangle 52"/>
          <p:cNvSpPr>
            <a:spLocks noChangeArrowheads="1"/>
          </p:cNvSpPr>
          <p:nvPr/>
        </p:nvSpPr>
        <p:spPr bwMode="auto">
          <a:xfrm>
            <a:off x="3238589" y="6337756"/>
            <a:ext cx="27812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Whizbangs</a:t>
            </a:r>
            <a:r>
              <a:rPr kumimoji="0" lang="en-US" sz="1400" b="1" i="0" u="none" strike="noStrike" cap="none" normalizeH="0" dirty="0">
                <a:ln>
                  <a:noFill/>
                </a:ln>
                <a:solidFill>
                  <a:srgbClr val="000000"/>
                </a:solidFill>
                <a:effectLst/>
                <a:latin typeface="Univers LT Std 47 Cn Lt" charset="0"/>
                <a:cs typeface="Arial" pitchFamily="34" charset="0"/>
              </a:rPr>
              <a:t> (millions)</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0" name="Rectangle 69"/>
          <p:cNvSpPr>
            <a:spLocks noChangeArrowheads="1"/>
          </p:cNvSpPr>
          <p:nvPr/>
        </p:nvSpPr>
        <p:spPr bwMode="auto">
          <a:xfrm>
            <a:off x="76200" y="3906748"/>
            <a:ext cx="2944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Tax</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2" name="Rectangle 71"/>
          <p:cNvSpPr>
            <a:spLocks noChangeArrowheads="1"/>
          </p:cNvSpPr>
          <p:nvPr/>
        </p:nvSpPr>
        <p:spPr bwMode="auto">
          <a:xfrm>
            <a:off x="417469" y="3916045"/>
            <a:ext cx="6508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 = $0.20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5" name="Rectangle 74"/>
          <p:cNvSpPr>
            <a:spLocks noChangeArrowheads="1"/>
          </p:cNvSpPr>
          <p:nvPr/>
        </p:nvSpPr>
        <p:spPr bwMode="auto">
          <a:xfrm>
            <a:off x="2869978" y="3261995"/>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82" name="Rectangle 81"/>
          <p:cNvSpPr>
            <a:spLocks noChangeArrowheads="1"/>
          </p:cNvSpPr>
          <p:nvPr/>
        </p:nvSpPr>
        <p:spPr bwMode="auto">
          <a:xfrm>
            <a:off x="4947820" y="258572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3" name="Rectangle 82"/>
          <p:cNvSpPr>
            <a:spLocks noChangeArrowheads="1"/>
          </p:cNvSpPr>
          <p:nvPr/>
        </p:nvSpPr>
        <p:spPr bwMode="auto">
          <a:xfrm>
            <a:off x="5046786" y="2633702"/>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4" name="Rectangle 83"/>
          <p:cNvSpPr>
            <a:spLocks noChangeArrowheads="1"/>
          </p:cNvSpPr>
          <p:nvPr/>
        </p:nvSpPr>
        <p:spPr bwMode="auto">
          <a:xfrm>
            <a:off x="4329786" y="3738245"/>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5" name="Rectangle 84"/>
          <p:cNvSpPr>
            <a:spLocks noChangeArrowheads="1"/>
          </p:cNvSpPr>
          <p:nvPr/>
        </p:nvSpPr>
        <p:spPr bwMode="auto">
          <a:xfrm>
            <a:off x="4417595" y="3785870"/>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6" name="Rectangle 85"/>
          <p:cNvSpPr>
            <a:spLocks noChangeArrowheads="1"/>
          </p:cNvSpPr>
          <p:nvPr/>
        </p:nvSpPr>
        <p:spPr bwMode="auto">
          <a:xfrm>
            <a:off x="3901657" y="332232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8" name="Rectangle 87"/>
          <p:cNvSpPr>
            <a:spLocks noChangeArrowheads="1"/>
          </p:cNvSpPr>
          <p:nvPr/>
        </p:nvSpPr>
        <p:spPr bwMode="auto">
          <a:xfrm>
            <a:off x="5357395" y="3000057"/>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9" name="Rectangle 88"/>
          <p:cNvSpPr>
            <a:spLocks noChangeArrowheads="1"/>
          </p:cNvSpPr>
          <p:nvPr/>
        </p:nvSpPr>
        <p:spPr bwMode="auto">
          <a:xfrm>
            <a:off x="5459433" y="3049270"/>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90" name="Rectangle 89"/>
          <p:cNvSpPr>
            <a:spLocks noChangeArrowheads="1"/>
          </p:cNvSpPr>
          <p:nvPr/>
        </p:nvSpPr>
        <p:spPr bwMode="auto">
          <a:xfrm>
            <a:off x="5357395" y="4824095"/>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91" name="Line 90"/>
          <p:cNvSpPr>
            <a:spLocks noChangeShapeType="1"/>
          </p:cNvSpPr>
          <p:nvPr/>
        </p:nvSpPr>
        <p:spPr bwMode="auto">
          <a:xfrm>
            <a:off x="1702970"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2" name="Line 91"/>
          <p:cNvSpPr>
            <a:spLocks noChangeShapeType="1"/>
          </p:cNvSpPr>
          <p:nvPr/>
        </p:nvSpPr>
        <p:spPr bwMode="auto">
          <a:xfrm>
            <a:off x="1833145"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3" name="Line 92"/>
          <p:cNvSpPr>
            <a:spLocks noChangeShapeType="1"/>
          </p:cNvSpPr>
          <p:nvPr/>
        </p:nvSpPr>
        <p:spPr bwMode="auto">
          <a:xfrm>
            <a:off x="1963320"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93"/>
          <p:cNvSpPr>
            <a:spLocks noChangeShapeType="1"/>
          </p:cNvSpPr>
          <p:nvPr/>
        </p:nvSpPr>
        <p:spPr bwMode="auto">
          <a:xfrm>
            <a:off x="2093495"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94"/>
          <p:cNvSpPr>
            <a:spLocks noChangeShapeType="1"/>
          </p:cNvSpPr>
          <p:nvPr/>
        </p:nvSpPr>
        <p:spPr bwMode="auto">
          <a:xfrm>
            <a:off x="2223670"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95"/>
          <p:cNvSpPr>
            <a:spLocks noChangeShapeType="1"/>
          </p:cNvSpPr>
          <p:nvPr/>
        </p:nvSpPr>
        <p:spPr bwMode="auto">
          <a:xfrm>
            <a:off x="2353845"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96"/>
          <p:cNvSpPr>
            <a:spLocks noChangeShapeType="1"/>
          </p:cNvSpPr>
          <p:nvPr/>
        </p:nvSpPr>
        <p:spPr bwMode="auto">
          <a:xfrm>
            <a:off x="2484020"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97"/>
          <p:cNvSpPr>
            <a:spLocks noChangeShapeType="1"/>
          </p:cNvSpPr>
          <p:nvPr/>
        </p:nvSpPr>
        <p:spPr bwMode="auto">
          <a:xfrm>
            <a:off x="2614195"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98"/>
          <p:cNvSpPr>
            <a:spLocks noChangeShapeType="1"/>
          </p:cNvSpPr>
          <p:nvPr/>
        </p:nvSpPr>
        <p:spPr bwMode="auto">
          <a:xfrm>
            <a:off x="2744370"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99"/>
          <p:cNvSpPr>
            <a:spLocks noChangeShapeType="1"/>
          </p:cNvSpPr>
          <p:nvPr/>
        </p:nvSpPr>
        <p:spPr bwMode="auto">
          <a:xfrm>
            <a:off x="2874545"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100"/>
          <p:cNvSpPr>
            <a:spLocks noChangeShapeType="1"/>
          </p:cNvSpPr>
          <p:nvPr/>
        </p:nvSpPr>
        <p:spPr bwMode="auto">
          <a:xfrm>
            <a:off x="3004720"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101"/>
          <p:cNvSpPr>
            <a:spLocks noChangeShapeType="1"/>
          </p:cNvSpPr>
          <p:nvPr/>
        </p:nvSpPr>
        <p:spPr bwMode="auto">
          <a:xfrm>
            <a:off x="3136482"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Line 102"/>
          <p:cNvSpPr>
            <a:spLocks noChangeShapeType="1"/>
          </p:cNvSpPr>
          <p:nvPr/>
        </p:nvSpPr>
        <p:spPr bwMode="auto">
          <a:xfrm>
            <a:off x="3266657"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Line 103"/>
          <p:cNvSpPr>
            <a:spLocks noChangeShapeType="1"/>
          </p:cNvSpPr>
          <p:nvPr/>
        </p:nvSpPr>
        <p:spPr bwMode="auto">
          <a:xfrm>
            <a:off x="3396832"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Line 104"/>
          <p:cNvSpPr>
            <a:spLocks noChangeShapeType="1"/>
          </p:cNvSpPr>
          <p:nvPr/>
        </p:nvSpPr>
        <p:spPr bwMode="auto">
          <a:xfrm>
            <a:off x="3527007"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105"/>
          <p:cNvSpPr>
            <a:spLocks noChangeShapeType="1"/>
          </p:cNvSpPr>
          <p:nvPr/>
        </p:nvSpPr>
        <p:spPr bwMode="auto">
          <a:xfrm>
            <a:off x="3657182"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106"/>
          <p:cNvSpPr>
            <a:spLocks noChangeShapeType="1"/>
          </p:cNvSpPr>
          <p:nvPr/>
        </p:nvSpPr>
        <p:spPr bwMode="auto">
          <a:xfrm>
            <a:off x="3787357"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107"/>
          <p:cNvSpPr>
            <a:spLocks noChangeShapeType="1"/>
          </p:cNvSpPr>
          <p:nvPr/>
        </p:nvSpPr>
        <p:spPr bwMode="auto">
          <a:xfrm>
            <a:off x="3917532" y="3595370"/>
            <a:ext cx="444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108"/>
          <p:cNvSpPr>
            <a:spLocks noChangeShapeType="1"/>
          </p:cNvSpPr>
          <p:nvPr/>
        </p:nvSpPr>
        <p:spPr bwMode="auto">
          <a:xfrm>
            <a:off x="1702970"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0" name="Line 109"/>
          <p:cNvSpPr>
            <a:spLocks noChangeShapeType="1"/>
          </p:cNvSpPr>
          <p:nvPr/>
        </p:nvSpPr>
        <p:spPr bwMode="auto">
          <a:xfrm>
            <a:off x="1833145"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1" name="Line 110"/>
          <p:cNvSpPr>
            <a:spLocks noChangeShapeType="1"/>
          </p:cNvSpPr>
          <p:nvPr/>
        </p:nvSpPr>
        <p:spPr bwMode="auto">
          <a:xfrm>
            <a:off x="1963320"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Line 111"/>
          <p:cNvSpPr>
            <a:spLocks noChangeShapeType="1"/>
          </p:cNvSpPr>
          <p:nvPr/>
        </p:nvSpPr>
        <p:spPr bwMode="auto">
          <a:xfrm>
            <a:off x="2093495"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Line 112"/>
          <p:cNvSpPr>
            <a:spLocks noChangeShapeType="1"/>
          </p:cNvSpPr>
          <p:nvPr/>
        </p:nvSpPr>
        <p:spPr bwMode="auto">
          <a:xfrm>
            <a:off x="2223670"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Line 113"/>
          <p:cNvSpPr>
            <a:spLocks noChangeShapeType="1"/>
          </p:cNvSpPr>
          <p:nvPr/>
        </p:nvSpPr>
        <p:spPr bwMode="auto">
          <a:xfrm>
            <a:off x="2353845"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114"/>
          <p:cNvSpPr>
            <a:spLocks noChangeShapeType="1"/>
          </p:cNvSpPr>
          <p:nvPr/>
        </p:nvSpPr>
        <p:spPr bwMode="auto">
          <a:xfrm>
            <a:off x="2484020"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115"/>
          <p:cNvSpPr>
            <a:spLocks noChangeShapeType="1"/>
          </p:cNvSpPr>
          <p:nvPr/>
        </p:nvSpPr>
        <p:spPr bwMode="auto">
          <a:xfrm>
            <a:off x="2614195"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116"/>
          <p:cNvSpPr>
            <a:spLocks noChangeShapeType="1"/>
          </p:cNvSpPr>
          <p:nvPr/>
        </p:nvSpPr>
        <p:spPr bwMode="auto">
          <a:xfrm>
            <a:off x="2744370"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117"/>
          <p:cNvSpPr>
            <a:spLocks noChangeShapeType="1"/>
          </p:cNvSpPr>
          <p:nvPr/>
        </p:nvSpPr>
        <p:spPr bwMode="auto">
          <a:xfrm>
            <a:off x="2874545"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119"/>
          <p:cNvSpPr>
            <a:spLocks noChangeShapeType="1"/>
          </p:cNvSpPr>
          <p:nvPr/>
        </p:nvSpPr>
        <p:spPr bwMode="auto">
          <a:xfrm>
            <a:off x="3136482"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1" name="Line 120"/>
          <p:cNvSpPr>
            <a:spLocks noChangeShapeType="1"/>
          </p:cNvSpPr>
          <p:nvPr/>
        </p:nvSpPr>
        <p:spPr bwMode="auto">
          <a:xfrm>
            <a:off x="3266657"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 name="Line 121"/>
          <p:cNvSpPr>
            <a:spLocks noChangeShapeType="1"/>
          </p:cNvSpPr>
          <p:nvPr/>
        </p:nvSpPr>
        <p:spPr bwMode="auto">
          <a:xfrm>
            <a:off x="3396832"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 name="Line 122"/>
          <p:cNvSpPr>
            <a:spLocks noChangeShapeType="1"/>
          </p:cNvSpPr>
          <p:nvPr/>
        </p:nvSpPr>
        <p:spPr bwMode="auto">
          <a:xfrm>
            <a:off x="3527007"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 name="Line 123"/>
          <p:cNvSpPr>
            <a:spLocks noChangeShapeType="1"/>
          </p:cNvSpPr>
          <p:nvPr/>
        </p:nvSpPr>
        <p:spPr bwMode="auto">
          <a:xfrm>
            <a:off x="3657182"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Line 124"/>
          <p:cNvSpPr>
            <a:spLocks noChangeShapeType="1"/>
          </p:cNvSpPr>
          <p:nvPr/>
        </p:nvSpPr>
        <p:spPr bwMode="auto">
          <a:xfrm>
            <a:off x="3787357"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125"/>
          <p:cNvSpPr>
            <a:spLocks noChangeShapeType="1"/>
          </p:cNvSpPr>
          <p:nvPr/>
        </p:nvSpPr>
        <p:spPr bwMode="auto">
          <a:xfrm>
            <a:off x="3917532" y="4412932"/>
            <a:ext cx="444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7" name="Line 126"/>
          <p:cNvSpPr>
            <a:spLocks noChangeShapeType="1"/>
          </p:cNvSpPr>
          <p:nvPr/>
        </p:nvSpPr>
        <p:spPr bwMode="auto">
          <a:xfrm flipV="1">
            <a:off x="3961982" y="5968682"/>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28" name="Line 127"/>
          <p:cNvSpPr>
            <a:spLocks noChangeShapeType="1"/>
          </p:cNvSpPr>
          <p:nvPr/>
        </p:nvSpPr>
        <p:spPr bwMode="auto">
          <a:xfrm flipV="1">
            <a:off x="3961982" y="5838507"/>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29" name="Line 128"/>
          <p:cNvSpPr>
            <a:spLocks noChangeShapeType="1"/>
          </p:cNvSpPr>
          <p:nvPr/>
        </p:nvSpPr>
        <p:spPr bwMode="auto">
          <a:xfrm flipV="1">
            <a:off x="3961982" y="5708332"/>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Line 129"/>
          <p:cNvSpPr>
            <a:spLocks noChangeShapeType="1"/>
          </p:cNvSpPr>
          <p:nvPr/>
        </p:nvSpPr>
        <p:spPr bwMode="auto">
          <a:xfrm flipV="1">
            <a:off x="3961982" y="5578157"/>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Line 130"/>
          <p:cNvSpPr>
            <a:spLocks noChangeShapeType="1"/>
          </p:cNvSpPr>
          <p:nvPr/>
        </p:nvSpPr>
        <p:spPr bwMode="auto">
          <a:xfrm flipV="1">
            <a:off x="3961982" y="5447982"/>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Line 131"/>
          <p:cNvSpPr>
            <a:spLocks noChangeShapeType="1"/>
          </p:cNvSpPr>
          <p:nvPr/>
        </p:nvSpPr>
        <p:spPr bwMode="auto">
          <a:xfrm flipV="1">
            <a:off x="3961982" y="5317807"/>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Line 132"/>
          <p:cNvSpPr>
            <a:spLocks noChangeShapeType="1"/>
          </p:cNvSpPr>
          <p:nvPr/>
        </p:nvSpPr>
        <p:spPr bwMode="auto">
          <a:xfrm flipV="1">
            <a:off x="3961982" y="5187632"/>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4" name="Line 133"/>
          <p:cNvSpPr>
            <a:spLocks noChangeShapeType="1"/>
          </p:cNvSpPr>
          <p:nvPr/>
        </p:nvSpPr>
        <p:spPr bwMode="auto">
          <a:xfrm flipV="1">
            <a:off x="3961982" y="5055870"/>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Line 134"/>
          <p:cNvSpPr>
            <a:spLocks noChangeShapeType="1"/>
          </p:cNvSpPr>
          <p:nvPr/>
        </p:nvSpPr>
        <p:spPr bwMode="auto">
          <a:xfrm flipV="1">
            <a:off x="3961982" y="4925695"/>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Line 135"/>
          <p:cNvSpPr>
            <a:spLocks noChangeShapeType="1"/>
          </p:cNvSpPr>
          <p:nvPr/>
        </p:nvSpPr>
        <p:spPr bwMode="auto">
          <a:xfrm flipV="1">
            <a:off x="3961982" y="4795520"/>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7" name="Line 136"/>
          <p:cNvSpPr>
            <a:spLocks noChangeShapeType="1"/>
          </p:cNvSpPr>
          <p:nvPr/>
        </p:nvSpPr>
        <p:spPr bwMode="auto">
          <a:xfrm flipV="1">
            <a:off x="3961982" y="4665345"/>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8" name="Line 137"/>
          <p:cNvSpPr>
            <a:spLocks noChangeShapeType="1"/>
          </p:cNvSpPr>
          <p:nvPr/>
        </p:nvSpPr>
        <p:spPr bwMode="auto">
          <a:xfrm flipV="1">
            <a:off x="3961982" y="4535170"/>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9" name="Line 138"/>
          <p:cNvSpPr>
            <a:spLocks noChangeShapeType="1"/>
          </p:cNvSpPr>
          <p:nvPr/>
        </p:nvSpPr>
        <p:spPr bwMode="auto">
          <a:xfrm flipV="1">
            <a:off x="3961982" y="4404995"/>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139"/>
          <p:cNvSpPr>
            <a:spLocks noChangeShapeType="1"/>
          </p:cNvSpPr>
          <p:nvPr/>
        </p:nvSpPr>
        <p:spPr bwMode="auto">
          <a:xfrm flipV="1">
            <a:off x="3961982" y="4274820"/>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140"/>
          <p:cNvSpPr>
            <a:spLocks noChangeShapeType="1"/>
          </p:cNvSpPr>
          <p:nvPr/>
        </p:nvSpPr>
        <p:spPr bwMode="auto">
          <a:xfrm flipV="1">
            <a:off x="3961982" y="4144645"/>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141"/>
          <p:cNvSpPr>
            <a:spLocks noChangeShapeType="1"/>
          </p:cNvSpPr>
          <p:nvPr/>
        </p:nvSpPr>
        <p:spPr bwMode="auto">
          <a:xfrm flipV="1">
            <a:off x="3961982" y="4014470"/>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142"/>
          <p:cNvSpPr>
            <a:spLocks noChangeShapeType="1"/>
          </p:cNvSpPr>
          <p:nvPr/>
        </p:nvSpPr>
        <p:spPr bwMode="auto">
          <a:xfrm flipV="1">
            <a:off x="3961982" y="3884295"/>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143"/>
          <p:cNvSpPr>
            <a:spLocks noChangeShapeType="1"/>
          </p:cNvSpPr>
          <p:nvPr/>
        </p:nvSpPr>
        <p:spPr bwMode="auto">
          <a:xfrm flipV="1">
            <a:off x="3961982" y="3754120"/>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144"/>
          <p:cNvSpPr>
            <a:spLocks noChangeShapeType="1"/>
          </p:cNvSpPr>
          <p:nvPr/>
        </p:nvSpPr>
        <p:spPr bwMode="auto">
          <a:xfrm flipV="1">
            <a:off x="3961982" y="3623945"/>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6" name="Line 145"/>
          <p:cNvSpPr>
            <a:spLocks noChangeShapeType="1"/>
          </p:cNvSpPr>
          <p:nvPr/>
        </p:nvSpPr>
        <p:spPr bwMode="auto">
          <a:xfrm flipH="1">
            <a:off x="2606257" y="3184207"/>
            <a:ext cx="2706688" cy="2459038"/>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7" name="Line 146"/>
          <p:cNvSpPr>
            <a:spLocks noChangeShapeType="1"/>
          </p:cNvSpPr>
          <p:nvPr/>
        </p:nvSpPr>
        <p:spPr bwMode="auto">
          <a:xfrm flipH="1">
            <a:off x="2613568" y="2770386"/>
            <a:ext cx="2259013" cy="2047875"/>
          </a:xfrm>
          <a:prstGeom prst="line">
            <a:avLst/>
          </a:prstGeom>
          <a:noFill/>
          <a:ln w="38100">
            <a:solidFill>
              <a:srgbClr val="8EB4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150"/>
          <p:cNvSpPr>
            <a:spLocks/>
          </p:cNvSpPr>
          <p:nvPr/>
        </p:nvSpPr>
        <p:spPr bwMode="auto">
          <a:xfrm>
            <a:off x="3930232" y="4381182"/>
            <a:ext cx="65088" cy="65088"/>
          </a:xfrm>
          <a:custGeom>
            <a:avLst/>
            <a:gdLst>
              <a:gd name="T0" fmla="*/ 41 w 41"/>
              <a:gd name="T1" fmla="*/ 20 h 41"/>
              <a:gd name="T2" fmla="*/ 41 w 41"/>
              <a:gd name="T3" fmla="*/ 20 h 41"/>
              <a:gd name="T4" fmla="*/ 38 w 41"/>
              <a:gd name="T5" fmla="*/ 28 h 41"/>
              <a:gd name="T6" fmla="*/ 33 w 41"/>
              <a:gd name="T7" fmla="*/ 33 h 41"/>
              <a:gd name="T8" fmla="*/ 28 w 41"/>
              <a:gd name="T9" fmla="*/ 38 h 41"/>
              <a:gd name="T10" fmla="*/ 20 w 41"/>
              <a:gd name="T11" fmla="*/ 41 h 41"/>
              <a:gd name="T12" fmla="*/ 20 w 41"/>
              <a:gd name="T13" fmla="*/ 41 h 41"/>
              <a:gd name="T14" fmla="*/ 12 w 41"/>
              <a:gd name="T15" fmla="*/ 38 h 41"/>
              <a:gd name="T16" fmla="*/ 5 w 41"/>
              <a:gd name="T17" fmla="*/ 33 h 41"/>
              <a:gd name="T18" fmla="*/ 0 w 41"/>
              <a:gd name="T19" fmla="*/ 28 h 41"/>
              <a:gd name="T20" fmla="*/ 0 w 41"/>
              <a:gd name="T21" fmla="*/ 20 h 41"/>
              <a:gd name="T22" fmla="*/ 0 w 41"/>
              <a:gd name="T23" fmla="*/ 20 h 41"/>
              <a:gd name="T24" fmla="*/ 0 w 41"/>
              <a:gd name="T25" fmla="*/ 13 h 41"/>
              <a:gd name="T26" fmla="*/ 5 w 41"/>
              <a:gd name="T27" fmla="*/ 5 h 41"/>
              <a:gd name="T28" fmla="*/ 12 w 41"/>
              <a:gd name="T29" fmla="*/ 0 h 41"/>
              <a:gd name="T30" fmla="*/ 20 w 41"/>
              <a:gd name="T31" fmla="*/ 0 h 41"/>
              <a:gd name="T32" fmla="*/ 20 w 41"/>
              <a:gd name="T33" fmla="*/ 0 h 41"/>
              <a:gd name="T34" fmla="*/ 28 w 41"/>
              <a:gd name="T35" fmla="*/ 0 h 41"/>
              <a:gd name="T36" fmla="*/ 33 w 41"/>
              <a:gd name="T37" fmla="*/ 5 h 41"/>
              <a:gd name="T38" fmla="*/ 38 w 41"/>
              <a:gd name="T39" fmla="*/ 13 h 41"/>
              <a:gd name="T40" fmla="*/ 41 w 41"/>
              <a:gd name="T41" fmla="*/ 20 h 41"/>
              <a:gd name="T42" fmla="*/ 41 w 41"/>
              <a:gd name="T43"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41">
                <a:moveTo>
                  <a:pt x="41" y="20"/>
                </a:moveTo>
                <a:lnTo>
                  <a:pt x="41" y="20"/>
                </a:lnTo>
                <a:lnTo>
                  <a:pt x="38" y="28"/>
                </a:lnTo>
                <a:lnTo>
                  <a:pt x="33" y="33"/>
                </a:lnTo>
                <a:lnTo>
                  <a:pt x="28" y="38"/>
                </a:lnTo>
                <a:lnTo>
                  <a:pt x="20" y="41"/>
                </a:lnTo>
                <a:lnTo>
                  <a:pt x="20" y="41"/>
                </a:lnTo>
                <a:lnTo>
                  <a:pt x="12" y="38"/>
                </a:lnTo>
                <a:lnTo>
                  <a:pt x="5" y="33"/>
                </a:lnTo>
                <a:lnTo>
                  <a:pt x="0" y="28"/>
                </a:lnTo>
                <a:lnTo>
                  <a:pt x="0" y="20"/>
                </a:lnTo>
                <a:lnTo>
                  <a:pt x="0" y="20"/>
                </a:lnTo>
                <a:lnTo>
                  <a:pt x="0" y="13"/>
                </a:lnTo>
                <a:lnTo>
                  <a:pt x="5" y="5"/>
                </a:lnTo>
                <a:lnTo>
                  <a:pt x="12" y="0"/>
                </a:lnTo>
                <a:lnTo>
                  <a:pt x="20" y="0"/>
                </a:lnTo>
                <a:lnTo>
                  <a:pt x="20" y="0"/>
                </a:lnTo>
                <a:lnTo>
                  <a:pt x="28" y="0"/>
                </a:lnTo>
                <a:lnTo>
                  <a:pt x="33" y="5"/>
                </a:lnTo>
                <a:lnTo>
                  <a:pt x="38" y="13"/>
                </a:lnTo>
                <a:lnTo>
                  <a:pt x="41" y="20"/>
                </a:lnTo>
                <a:lnTo>
                  <a:pt x="4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Line 151"/>
          <p:cNvSpPr>
            <a:spLocks noChangeShapeType="1"/>
          </p:cNvSpPr>
          <p:nvPr/>
        </p:nvSpPr>
        <p:spPr bwMode="auto">
          <a:xfrm flipH="1" flipV="1">
            <a:off x="3058695" y="2776220"/>
            <a:ext cx="2254250" cy="2044700"/>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152"/>
          <p:cNvSpPr>
            <a:spLocks/>
          </p:cNvSpPr>
          <p:nvPr/>
        </p:nvSpPr>
        <p:spPr bwMode="auto">
          <a:xfrm>
            <a:off x="4381082" y="3970020"/>
            <a:ext cx="65088" cy="65088"/>
          </a:xfrm>
          <a:custGeom>
            <a:avLst/>
            <a:gdLst>
              <a:gd name="T0" fmla="*/ 41 w 41"/>
              <a:gd name="T1" fmla="*/ 20 h 41"/>
              <a:gd name="T2" fmla="*/ 41 w 41"/>
              <a:gd name="T3" fmla="*/ 20 h 41"/>
              <a:gd name="T4" fmla="*/ 39 w 41"/>
              <a:gd name="T5" fmla="*/ 28 h 41"/>
              <a:gd name="T6" fmla="*/ 33 w 41"/>
              <a:gd name="T7" fmla="*/ 36 h 41"/>
              <a:gd name="T8" fmla="*/ 28 w 41"/>
              <a:gd name="T9" fmla="*/ 41 h 41"/>
              <a:gd name="T10" fmla="*/ 21 w 41"/>
              <a:gd name="T11" fmla="*/ 41 h 41"/>
              <a:gd name="T12" fmla="*/ 21 w 41"/>
              <a:gd name="T13" fmla="*/ 41 h 41"/>
              <a:gd name="T14" fmla="*/ 13 w 41"/>
              <a:gd name="T15" fmla="*/ 41 h 41"/>
              <a:gd name="T16" fmla="*/ 5 w 41"/>
              <a:gd name="T17" fmla="*/ 36 h 41"/>
              <a:gd name="T18" fmla="*/ 0 w 41"/>
              <a:gd name="T19" fmla="*/ 28 h 41"/>
              <a:gd name="T20" fmla="*/ 0 w 41"/>
              <a:gd name="T21" fmla="*/ 20 h 41"/>
              <a:gd name="T22" fmla="*/ 0 w 41"/>
              <a:gd name="T23" fmla="*/ 20 h 41"/>
              <a:gd name="T24" fmla="*/ 0 w 41"/>
              <a:gd name="T25" fmla="*/ 13 h 41"/>
              <a:gd name="T26" fmla="*/ 5 w 41"/>
              <a:gd name="T27" fmla="*/ 7 h 41"/>
              <a:gd name="T28" fmla="*/ 13 w 41"/>
              <a:gd name="T29" fmla="*/ 2 h 41"/>
              <a:gd name="T30" fmla="*/ 21 w 41"/>
              <a:gd name="T31" fmla="*/ 0 h 41"/>
              <a:gd name="T32" fmla="*/ 21 w 41"/>
              <a:gd name="T33" fmla="*/ 0 h 41"/>
              <a:gd name="T34" fmla="*/ 28 w 41"/>
              <a:gd name="T35" fmla="*/ 2 h 41"/>
              <a:gd name="T36" fmla="*/ 33 w 41"/>
              <a:gd name="T37" fmla="*/ 7 h 41"/>
              <a:gd name="T38" fmla="*/ 39 w 41"/>
              <a:gd name="T39" fmla="*/ 13 h 41"/>
              <a:gd name="T40" fmla="*/ 41 w 41"/>
              <a:gd name="T41" fmla="*/ 20 h 41"/>
              <a:gd name="T42" fmla="*/ 41 w 41"/>
              <a:gd name="T43"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41">
                <a:moveTo>
                  <a:pt x="41" y="20"/>
                </a:moveTo>
                <a:lnTo>
                  <a:pt x="41" y="20"/>
                </a:lnTo>
                <a:lnTo>
                  <a:pt x="39" y="28"/>
                </a:lnTo>
                <a:lnTo>
                  <a:pt x="33" y="36"/>
                </a:lnTo>
                <a:lnTo>
                  <a:pt x="28" y="41"/>
                </a:lnTo>
                <a:lnTo>
                  <a:pt x="21" y="41"/>
                </a:lnTo>
                <a:lnTo>
                  <a:pt x="21" y="41"/>
                </a:lnTo>
                <a:lnTo>
                  <a:pt x="13" y="41"/>
                </a:lnTo>
                <a:lnTo>
                  <a:pt x="5" y="36"/>
                </a:lnTo>
                <a:lnTo>
                  <a:pt x="0" y="28"/>
                </a:lnTo>
                <a:lnTo>
                  <a:pt x="0" y="20"/>
                </a:lnTo>
                <a:lnTo>
                  <a:pt x="0" y="20"/>
                </a:lnTo>
                <a:lnTo>
                  <a:pt x="0" y="13"/>
                </a:lnTo>
                <a:lnTo>
                  <a:pt x="5" y="7"/>
                </a:lnTo>
                <a:lnTo>
                  <a:pt x="13" y="2"/>
                </a:lnTo>
                <a:lnTo>
                  <a:pt x="21" y="0"/>
                </a:lnTo>
                <a:lnTo>
                  <a:pt x="21" y="0"/>
                </a:lnTo>
                <a:lnTo>
                  <a:pt x="28" y="2"/>
                </a:lnTo>
                <a:lnTo>
                  <a:pt x="33" y="7"/>
                </a:lnTo>
                <a:lnTo>
                  <a:pt x="39" y="13"/>
                </a:lnTo>
                <a:lnTo>
                  <a:pt x="41" y="20"/>
                </a:lnTo>
                <a:lnTo>
                  <a:pt x="4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153"/>
          <p:cNvSpPr>
            <a:spLocks/>
          </p:cNvSpPr>
          <p:nvPr/>
        </p:nvSpPr>
        <p:spPr bwMode="auto">
          <a:xfrm>
            <a:off x="3930232" y="3562032"/>
            <a:ext cx="65088" cy="65088"/>
          </a:xfrm>
          <a:custGeom>
            <a:avLst/>
            <a:gdLst>
              <a:gd name="T0" fmla="*/ 41 w 41"/>
              <a:gd name="T1" fmla="*/ 21 h 41"/>
              <a:gd name="T2" fmla="*/ 41 w 41"/>
              <a:gd name="T3" fmla="*/ 21 h 41"/>
              <a:gd name="T4" fmla="*/ 38 w 41"/>
              <a:gd name="T5" fmla="*/ 29 h 41"/>
              <a:gd name="T6" fmla="*/ 33 w 41"/>
              <a:gd name="T7" fmla="*/ 34 h 41"/>
              <a:gd name="T8" fmla="*/ 28 w 41"/>
              <a:gd name="T9" fmla="*/ 39 h 41"/>
              <a:gd name="T10" fmla="*/ 20 w 41"/>
              <a:gd name="T11" fmla="*/ 41 h 41"/>
              <a:gd name="T12" fmla="*/ 20 w 41"/>
              <a:gd name="T13" fmla="*/ 41 h 41"/>
              <a:gd name="T14" fmla="*/ 12 w 41"/>
              <a:gd name="T15" fmla="*/ 39 h 41"/>
              <a:gd name="T16" fmla="*/ 5 w 41"/>
              <a:gd name="T17" fmla="*/ 34 h 41"/>
              <a:gd name="T18" fmla="*/ 0 w 41"/>
              <a:gd name="T19" fmla="*/ 29 h 41"/>
              <a:gd name="T20" fmla="*/ 0 w 41"/>
              <a:gd name="T21" fmla="*/ 21 h 41"/>
              <a:gd name="T22" fmla="*/ 0 w 41"/>
              <a:gd name="T23" fmla="*/ 21 h 41"/>
              <a:gd name="T24" fmla="*/ 0 w 41"/>
              <a:gd name="T25" fmla="*/ 13 h 41"/>
              <a:gd name="T26" fmla="*/ 5 w 41"/>
              <a:gd name="T27" fmla="*/ 5 h 41"/>
              <a:gd name="T28" fmla="*/ 12 w 41"/>
              <a:gd name="T29" fmla="*/ 0 h 41"/>
              <a:gd name="T30" fmla="*/ 20 w 41"/>
              <a:gd name="T31" fmla="*/ 0 h 41"/>
              <a:gd name="T32" fmla="*/ 20 w 41"/>
              <a:gd name="T33" fmla="*/ 0 h 41"/>
              <a:gd name="T34" fmla="*/ 28 w 41"/>
              <a:gd name="T35" fmla="*/ 0 h 41"/>
              <a:gd name="T36" fmla="*/ 33 w 41"/>
              <a:gd name="T37" fmla="*/ 5 h 41"/>
              <a:gd name="T38" fmla="*/ 38 w 41"/>
              <a:gd name="T39" fmla="*/ 13 h 41"/>
              <a:gd name="T40" fmla="*/ 41 w 41"/>
              <a:gd name="T41" fmla="*/ 21 h 41"/>
              <a:gd name="T42" fmla="*/ 41 w 41"/>
              <a:gd name="T43"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41">
                <a:moveTo>
                  <a:pt x="41" y="21"/>
                </a:moveTo>
                <a:lnTo>
                  <a:pt x="41" y="21"/>
                </a:lnTo>
                <a:lnTo>
                  <a:pt x="38" y="29"/>
                </a:lnTo>
                <a:lnTo>
                  <a:pt x="33" y="34"/>
                </a:lnTo>
                <a:lnTo>
                  <a:pt x="28" y="39"/>
                </a:lnTo>
                <a:lnTo>
                  <a:pt x="20" y="41"/>
                </a:lnTo>
                <a:lnTo>
                  <a:pt x="20" y="41"/>
                </a:lnTo>
                <a:lnTo>
                  <a:pt x="12" y="39"/>
                </a:lnTo>
                <a:lnTo>
                  <a:pt x="5" y="34"/>
                </a:lnTo>
                <a:lnTo>
                  <a:pt x="0" y="29"/>
                </a:lnTo>
                <a:lnTo>
                  <a:pt x="0" y="21"/>
                </a:lnTo>
                <a:lnTo>
                  <a:pt x="0" y="21"/>
                </a:lnTo>
                <a:lnTo>
                  <a:pt x="0" y="13"/>
                </a:lnTo>
                <a:lnTo>
                  <a:pt x="5" y="5"/>
                </a:lnTo>
                <a:lnTo>
                  <a:pt x="12" y="0"/>
                </a:lnTo>
                <a:lnTo>
                  <a:pt x="20" y="0"/>
                </a:lnTo>
                <a:lnTo>
                  <a:pt x="20" y="0"/>
                </a:lnTo>
                <a:lnTo>
                  <a:pt x="28" y="0"/>
                </a:lnTo>
                <a:lnTo>
                  <a:pt x="33" y="5"/>
                </a:lnTo>
                <a:lnTo>
                  <a:pt x="38" y="13"/>
                </a:lnTo>
                <a:lnTo>
                  <a:pt x="41" y="21"/>
                </a:lnTo>
                <a:lnTo>
                  <a:pt x="4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154"/>
          <p:cNvSpPr>
            <a:spLocks/>
          </p:cNvSpPr>
          <p:nvPr/>
        </p:nvSpPr>
        <p:spPr bwMode="auto">
          <a:xfrm>
            <a:off x="1175087" y="3616206"/>
            <a:ext cx="77788" cy="829270"/>
          </a:xfrm>
          <a:custGeom>
            <a:avLst/>
            <a:gdLst>
              <a:gd name="T0" fmla="*/ 26 w 49"/>
              <a:gd name="T1" fmla="*/ 226 h 515"/>
              <a:gd name="T2" fmla="*/ 26 w 49"/>
              <a:gd name="T3" fmla="*/ 226 h 515"/>
              <a:gd name="T4" fmla="*/ 26 w 49"/>
              <a:gd name="T5" fmla="*/ 236 h 515"/>
              <a:gd name="T6" fmla="*/ 23 w 49"/>
              <a:gd name="T7" fmla="*/ 246 h 515"/>
              <a:gd name="T8" fmla="*/ 18 w 49"/>
              <a:gd name="T9" fmla="*/ 251 h 515"/>
              <a:gd name="T10" fmla="*/ 8 w 49"/>
              <a:gd name="T11" fmla="*/ 256 h 515"/>
              <a:gd name="T12" fmla="*/ 8 w 49"/>
              <a:gd name="T13" fmla="*/ 256 h 515"/>
              <a:gd name="T14" fmla="*/ 8 w 49"/>
              <a:gd name="T15" fmla="*/ 256 h 515"/>
              <a:gd name="T16" fmla="*/ 18 w 49"/>
              <a:gd name="T17" fmla="*/ 261 h 515"/>
              <a:gd name="T18" fmla="*/ 23 w 49"/>
              <a:gd name="T19" fmla="*/ 269 h 515"/>
              <a:gd name="T20" fmla="*/ 26 w 49"/>
              <a:gd name="T21" fmla="*/ 277 h 515"/>
              <a:gd name="T22" fmla="*/ 26 w 49"/>
              <a:gd name="T23" fmla="*/ 290 h 515"/>
              <a:gd name="T24" fmla="*/ 26 w 49"/>
              <a:gd name="T25" fmla="*/ 485 h 515"/>
              <a:gd name="T26" fmla="*/ 26 w 49"/>
              <a:gd name="T27" fmla="*/ 485 h 515"/>
              <a:gd name="T28" fmla="*/ 29 w 49"/>
              <a:gd name="T29" fmla="*/ 495 h 515"/>
              <a:gd name="T30" fmla="*/ 34 w 49"/>
              <a:gd name="T31" fmla="*/ 502 h 515"/>
              <a:gd name="T32" fmla="*/ 41 w 49"/>
              <a:gd name="T33" fmla="*/ 508 h 515"/>
              <a:gd name="T34" fmla="*/ 49 w 49"/>
              <a:gd name="T35" fmla="*/ 510 h 515"/>
              <a:gd name="T36" fmla="*/ 49 w 49"/>
              <a:gd name="T37" fmla="*/ 515 h 515"/>
              <a:gd name="T38" fmla="*/ 49 w 49"/>
              <a:gd name="T39" fmla="*/ 515 h 515"/>
              <a:gd name="T40" fmla="*/ 41 w 49"/>
              <a:gd name="T41" fmla="*/ 513 h 515"/>
              <a:gd name="T42" fmla="*/ 29 w 49"/>
              <a:gd name="T43" fmla="*/ 508 h 515"/>
              <a:gd name="T44" fmla="*/ 21 w 49"/>
              <a:gd name="T45" fmla="*/ 497 h 515"/>
              <a:gd name="T46" fmla="*/ 18 w 49"/>
              <a:gd name="T47" fmla="*/ 492 h 515"/>
              <a:gd name="T48" fmla="*/ 18 w 49"/>
              <a:gd name="T49" fmla="*/ 485 h 515"/>
              <a:gd name="T50" fmla="*/ 18 w 49"/>
              <a:gd name="T51" fmla="*/ 282 h 515"/>
              <a:gd name="T52" fmla="*/ 18 w 49"/>
              <a:gd name="T53" fmla="*/ 282 h 515"/>
              <a:gd name="T54" fmla="*/ 16 w 49"/>
              <a:gd name="T55" fmla="*/ 274 h 515"/>
              <a:gd name="T56" fmla="*/ 13 w 49"/>
              <a:gd name="T57" fmla="*/ 267 h 515"/>
              <a:gd name="T58" fmla="*/ 8 w 49"/>
              <a:gd name="T59" fmla="*/ 261 h 515"/>
              <a:gd name="T60" fmla="*/ 0 w 49"/>
              <a:gd name="T61" fmla="*/ 259 h 515"/>
              <a:gd name="T62" fmla="*/ 0 w 49"/>
              <a:gd name="T63" fmla="*/ 254 h 515"/>
              <a:gd name="T64" fmla="*/ 0 w 49"/>
              <a:gd name="T65" fmla="*/ 254 h 515"/>
              <a:gd name="T66" fmla="*/ 8 w 49"/>
              <a:gd name="T67" fmla="*/ 251 h 515"/>
              <a:gd name="T68" fmla="*/ 13 w 49"/>
              <a:gd name="T69" fmla="*/ 246 h 515"/>
              <a:gd name="T70" fmla="*/ 16 w 49"/>
              <a:gd name="T71" fmla="*/ 238 h 515"/>
              <a:gd name="T72" fmla="*/ 18 w 49"/>
              <a:gd name="T73" fmla="*/ 231 h 515"/>
              <a:gd name="T74" fmla="*/ 18 w 49"/>
              <a:gd name="T75" fmla="*/ 31 h 515"/>
              <a:gd name="T76" fmla="*/ 18 w 49"/>
              <a:gd name="T77" fmla="*/ 31 h 515"/>
              <a:gd name="T78" fmla="*/ 18 w 49"/>
              <a:gd name="T79" fmla="*/ 23 h 515"/>
              <a:gd name="T80" fmla="*/ 21 w 49"/>
              <a:gd name="T81" fmla="*/ 15 h 515"/>
              <a:gd name="T82" fmla="*/ 29 w 49"/>
              <a:gd name="T83" fmla="*/ 8 h 515"/>
              <a:gd name="T84" fmla="*/ 41 w 49"/>
              <a:gd name="T85" fmla="*/ 2 h 515"/>
              <a:gd name="T86" fmla="*/ 49 w 49"/>
              <a:gd name="T87" fmla="*/ 0 h 515"/>
              <a:gd name="T88" fmla="*/ 49 w 49"/>
              <a:gd name="T89" fmla="*/ 2 h 515"/>
              <a:gd name="T90" fmla="*/ 49 w 49"/>
              <a:gd name="T91" fmla="*/ 2 h 515"/>
              <a:gd name="T92" fmla="*/ 41 w 49"/>
              <a:gd name="T93" fmla="*/ 5 h 515"/>
              <a:gd name="T94" fmla="*/ 34 w 49"/>
              <a:gd name="T95" fmla="*/ 10 h 515"/>
              <a:gd name="T96" fmla="*/ 29 w 49"/>
              <a:gd name="T97" fmla="*/ 18 h 515"/>
              <a:gd name="T98" fmla="*/ 26 w 49"/>
              <a:gd name="T99" fmla="*/ 31 h 515"/>
              <a:gd name="T100" fmla="*/ 26 w 49"/>
              <a:gd name="T101" fmla="*/ 22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 h="515">
                <a:moveTo>
                  <a:pt x="26" y="226"/>
                </a:moveTo>
                <a:lnTo>
                  <a:pt x="26" y="226"/>
                </a:lnTo>
                <a:lnTo>
                  <a:pt x="26" y="236"/>
                </a:lnTo>
                <a:lnTo>
                  <a:pt x="23" y="246"/>
                </a:lnTo>
                <a:lnTo>
                  <a:pt x="18" y="251"/>
                </a:lnTo>
                <a:lnTo>
                  <a:pt x="8" y="256"/>
                </a:lnTo>
                <a:lnTo>
                  <a:pt x="8" y="256"/>
                </a:lnTo>
                <a:lnTo>
                  <a:pt x="8" y="256"/>
                </a:lnTo>
                <a:lnTo>
                  <a:pt x="18" y="261"/>
                </a:lnTo>
                <a:lnTo>
                  <a:pt x="23" y="269"/>
                </a:lnTo>
                <a:lnTo>
                  <a:pt x="26" y="277"/>
                </a:lnTo>
                <a:lnTo>
                  <a:pt x="26" y="290"/>
                </a:lnTo>
                <a:lnTo>
                  <a:pt x="26" y="485"/>
                </a:lnTo>
                <a:lnTo>
                  <a:pt x="26" y="485"/>
                </a:lnTo>
                <a:lnTo>
                  <a:pt x="29" y="495"/>
                </a:lnTo>
                <a:lnTo>
                  <a:pt x="34" y="502"/>
                </a:lnTo>
                <a:lnTo>
                  <a:pt x="41" y="508"/>
                </a:lnTo>
                <a:lnTo>
                  <a:pt x="49" y="510"/>
                </a:lnTo>
                <a:lnTo>
                  <a:pt x="49" y="515"/>
                </a:lnTo>
                <a:lnTo>
                  <a:pt x="49" y="515"/>
                </a:lnTo>
                <a:lnTo>
                  <a:pt x="41" y="513"/>
                </a:lnTo>
                <a:lnTo>
                  <a:pt x="29" y="508"/>
                </a:lnTo>
                <a:lnTo>
                  <a:pt x="21" y="497"/>
                </a:lnTo>
                <a:lnTo>
                  <a:pt x="18" y="492"/>
                </a:lnTo>
                <a:lnTo>
                  <a:pt x="18" y="485"/>
                </a:lnTo>
                <a:lnTo>
                  <a:pt x="18" y="282"/>
                </a:lnTo>
                <a:lnTo>
                  <a:pt x="18" y="282"/>
                </a:lnTo>
                <a:lnTo>
                  <a:pt x="16" y="274"/>
                </a:lnTo>
                <a:lnTo>
                  <a:pt x="13" y="267"/>
                </a:lnTo>
                <a:lnTo>
                  <a:pt x="8" y="261"/>
                </a:lnTo>
                <a:lnTo>
                  <a:pt x="0" y="259"/>
                </a:lnTo>
                <a:lnTo>
                  <a:pt x="0" y="254"/>
                </a:lnTo>
                <a:lnTo>
                  <a:pt x="0" y="254"/>
                </a:lnTo>
                <a:lnTo>
                  <a:pt x="8" y="251"/>
                </a:lnTo>
                <a:lnTo>
                  <a:pt x="13" y="246"/>
                </a:lnTo>
                <a:lnTo>
                  <a:pt x="16" y="238"/>
                </a:lnTo>
                <a:lnTo>
                  <a:pt x="18" y="231"/>
                </a:lnTo>
                <a:lnTo>
                  <a:pt x="18" y="31"/>
                </a:lnTo>
                <a:lnTo>
                  <a:pt x="18" y="31"/>
                </a:lnTo>
                <a:lnTo>
                  <a:pt x="18" y="23"/>
                </a:lnTo>
                <a:lnTo>
                  <a:pt x="21" y="15"/>
                </a:lnTo>
                <a:lnTo>
                  <a:pt x="29" y="8"/>
                </a:lnTo>
                <a:lnTo>
                  <a:pt x="41" y="2"/>
                </a:lnTo>
                <a:lnTo>
                  <a:pt x="49" y="0"/>
                </a:lnTo>
                <a:lnTo>
                  <a:pt x="49" y="2"/>
                </a:lnTo>
                <a:lnTo>
                  <a:pt x="49" y="2"/>
                </a:lnTo>
                <a:lnTo>
                  <a:pt x="41" y="5"/>
                </a:lnTo>
                <a:lnTo>
                  <a:pt x="34" y="10"/>
                </a:lnTo>
                <a:lnTo>
                  <a:pt x="29" y="18"/>
                </a:lnTo>
                <a:lnTo>
                  <a:pt x="26" y="31"/>
                </a:lnTo>
                <a:lnTo>
                  <a:pt x="26"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6" name="Freeform 155"/>
          <p:cNvSpPr>
            <a:spLocks/>
          </p:cNvSpPr>
          <p:nvPr/>
        </p:nvSpPr>
        <p:spPr bwMode="auto">
          <a:xfrm>
            <a:off x="1702970" y="3481070"/>
            <a:ext cx="2251075" cy="80963"/>
          </a:xfrm>
          <a:custGeom>
            <a:avLst/>
            <a:gdLst>
              <a:gd name="T0" fmla="*/ 744 w 1418"/>
              <a:gd name="T1" fmla="*/ 28 h 51"/>
              <a:gd name="T2" fmla="*/ 744 w 1418"/>
              <a:gd name="T3" fmla="*/ 28 h 51"/>
              <a:gd name="T4" fmla="*/ 733 w 1418"/>
              <a:gd name="T5" fmla="*/ 26 h 51"/>
              <a:gd name="T6" fmla="*/ 723 w 1418"/>
              <a:gd name="T7" fmla="*/ 23 h 51"/>
              <a:gd name="T8" fmla="*/ 715 w 1418"/>
              <a:gd name="T9" fmla="*/ 18 h 51"/>
              <a:gd name="T10" fmla="*/ 713 w 1418"/>
              <a:gd name="T11" fmla="*/ 10 h 51"/>
              <a:gd name="T12" fmla="*/ 710 w 1418"/>
              <a:gd name="T13" fmla="*/ 10 h 51"/>
              <a:gd name="T14" fmla="*/ 710 w 1418"/>
              <a:gd name="T15" fmla="*/ 10 h 51"/>
              <a:gd name="T16" fmla="*/ 708 w 1418"/>
              <a:gd name="T17" fmla="*/ 18 h 51"/>
              <a:gd name="T18" fmla="*/ 700 w 1418"/>
              <a:gd name="T19" fmla="*/ 23 h 51"/>
              <a:gd name="T20" fmla="*/ 690 w 1418"/>
              <a:gd name="T21" fmla="*/ 26 h 51"/>
              <a:gd name="T22" fmla="*/ 679 w 1418"/>
              <a:gd name="T23" fmla="*/ 28 h 51"/>
              <a:gd name="T24" fmla="*/ 31 w 1418"/>
              <a:gd name="T25" fmla="*/ 28 h 51"/>
              <a:gd name="T26" fmla="*/ 31 w 1418"/>
              <a:gd name="T27" fmla="*/ 28 h 51"/>
              <a:gd name="T28" fmla="*/ 18 w 1418"/>
              <a:gd name="T29" fmla="*/ 28 h 51"/>
              <a:gd name="T30" fmla="*/ 10 w 1418"/>
              <a:gd name="T31" fmla="*/ 33 h 51"/>
              <a:gd name="T32" fmla="*/ 5 w 1418"/>
              <a:gd name="T33" fmla="*/ 41 h 51"/>
              <a:gd name="T34" fmla="*/ 3 w 1418"/>
              <a:gd name="T35" fmla="*/ 51 h 51"/>
              <a:gd name="T36" fmla="*/ 0 w 1418"/>
              <a:gd name="T37" fmla="*/ 51 h 51"/>
              <a:gd name="T38" fmla="*/ 0 w 1418"/>
              <a:gd name="T39" fmla="*/ 51 h 51"/>
              <a:gd name="T40" fmla="*/ 3 w 1418"/>
              <a:gd name="T41" fmla="*/ 41 h 51"/>
              <a:gd name="T42" fmla="*/ 8 w 1418"/>
              <a:gd name="T43" fmla="*/ 31 h 51"/>
              <a:gd name="T44" fmla="*/ 15 w 1418"/>
              <a:gd name="T45" fmla="*/ 23 h 51"/>
              <a:gd name="T46" fmla="*/ 23 w 1418"/>
              <a:gd name="T47" fmla="*/ 21 h 51"/>
              <a:gd name="T48" fmla="*/ 31 w 1418"/>
              <a:gd name="T49" fmla="*/ 18 h 51"/>
              <a:gd name="T50" fmla="*/ 685 w 1418"/>
              <a:gd name="T51" fmla="*/ 18 h 51"/>
              <a:gd name="T52" fmla="*/ 685 w 1418"/>
              <a:gd name="T53" fmla="*/ 18 h 51"/>
              <a:gd name="T54" fmla="*/ 695 w 1418"/>
              <a:gd name="T55" fmla="*/ 18 h 51"/>
              <a:gd name="T56" fmla="*/ 700 w 1418"/>
              <a:gd name="T57" fmla="*/ 15 h 51"/>
              <a:gd name="T58" fmla="*/ 705 w 1418"/>
              <a:gd name="T59" fmla="*/ 10 h 51"/>
              <a:gd name="T60" fmla="*/ 710 w 1418"/>
              <a:gd name="T61" fmla="*/ 0 h 51"/>
              <a:gd name="T62" fmla="*/ 713 w 1418"/>
              <a:gd name="T63" fmla="*/ 0 h 51"/>
              <a:gd name="T64" fmla="*/ 713 w 1418"/>
              <a:gd name="T65" fmla="*/ 0 h 51"/>
              <a:gd name="T66" fmla="*/ 718 w 1418"/>
              <a:gd name="T67" fmla="*/ 10 h 51"/>
              <a:gd name="T68" fmla="*/ 723 w 1418"/>
              <a:gd name="T69" fmla="*/ 15 h 51"/>
              <a:gd name="T70" fmla="*/ 728 w 1418"/>
              <a:gd name="T71" fmla="*/ 18 h 51"/>
              <a:gd name="T72" fmla="*/ 738 w 1418"/>
              <a:gd name="T73" fmla="*/ 18 h 51"/>
              <a:gd name="T74" fmla="*/ 1387 w 1418"/>
              <a:gd name="T75" fmla="*/ 18 h 51"/>
              <a:gd name="T76" fmla="*/ 1387 w 1418"/>
              <a:gd name="T77" fmla="*/ 18 h 51"/>
              <a:gd name="T78" fmla="*/ 1395 w 1418"/>
              <a:gd name="T79" fmla="*/ 21 h 51"/>
              <a:gd name="T80" fmla="*/ 1400 w 1418"/>
              <a:gd name="T81" fmla="*/ 23 h 51"/>
              <a:gd name="T82" fmla="*/ 1410 w 1418"/>
              <a:gd name="T83" fmla="*/ 31 h 51"/>
              <a:gd name="T84" fmla="*/ 1415 w 1418"/>
              <a:gd name="T85" fmla="*/ 41 h 51"/>
              <a:gd name="T86" fmla="*/ 1418 w 1418"/>
              <a:gd name="T87" fmla="*/ 51 h 51"/>
              <a:gd name="T88" fmla="*/ 1413 w 1418"/>
              <a:gd name="T89" fmla="*/ 51 h 51"/>
              <a:gd name="T90" fmla="*/ 1413 w 1418"/>
              <a:gd name="T91" fmla="*/ 51 h 51"/>
              <a:gd name="T92" fmla="*/ 1410 w 1418"/>
              <a:gd name="T93" fmla="*/ 41 h 51"/>
              <a:gd name="T94" fmla="*/ 1405 w 1418"/>
              <a:gd name="T95" fmla="*/ 33 h 51"/>
              <a:gd name="T96" fmla="*/ 1397 w 1418"/>
              <a:gd name="T97" fmla="*/ 28 h 51"/>
              <a:gd name="T98" fmla="*/ 1387 w 1418"/>
              <a:gd name="T99" fmla="*/ 28 h 51"/>
              <a:gd name="T100" fmla="*/ 744 w 1418"/>
              <a:gd name="T101" fmla="*/ 2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18" h="51">
                <a:moveTo>
                  <a:pt x="744" y="28"/>
                </a:moveTo>
                <a:lnTo>
                  <a:pt x="744" y="28"/>
                </a:lnTo>
                <a:lnTo>
                  <a:pt x="733" y="26"/>
                </a:lnTo>
                <a:lnTo>
                  <a:pt x="723" y="23"/>
                </a:lnTo>
                <a:lnTo>
                  <a:pt x="715" y="18"/>
                </a:lnTo>
                <a:lnTo>
                  <a:pt x="713" y="10"/>
                </a:lnTo>
                <a:lnTo>
                  <a:pt x="710" y="10"/>
                </a:lnTo>
                <a:lnTo>
                  <a:pt x="710" y="10"/>
                </a:lnTo>
                <a:lnTo>
                  <a:pt x="708" y="18"/>
                </a:lnTo>
                <a:lnTo>
                  <a:pt x="700" y="23"/>
                </a:lnTo>
                <a:lnTo>
                  <a:pt x="690" y="26"/>
                </a:lnTo>
                <a:lnTo>
                  <a:pt x="679" y="28"/>
                </a:lnTo>
                <a:lnTo>
                  <a:pt x="31" y="28"/>
                </a:lnTo>
                <a:lnTo>
                  <a:pt x="31" y="28"/>
                </a:lnTo>
                <a:lnTo>
                  <a:pt x="18" y="28"/>
                </a:lnTo>
                <a:lnTo>
                  <a:pt x="10" y="33"/>
                </a:lnTo>
                <a:lnTo>
                  <a:pt x="5" y="41"/>
                </a:lnTo>
                <a:lnTo>
                  <a:pt x="3" y="51"/>
                </a:lnTo>
                <a:lnTo>
                  <a:pt x="0" y="51"/>
                </a:lnTo>
                <a:lnTo>
                  <a:pt x="0" y="51"/>
                </a:lnTo>
                <a:lnTo>
                  <a:pt x="3" y="41"/>
                </a:lnTo>
                <a:lnTo>
                  <a:pt x="8" y="31"/>
                </a:lnTo>
                <a:lnTo>
                  <a:pt x="15" y="23"/>
                </a:lnTo>
                <a:lnTo>
                  <a:pt x="23" y="21"/>
                </a:lnTo>
                <a:lnTo>
                  <a:pt x="31" y="18"/>
                </a:lnTo>
                <a:lnTo>
                  <a:pt x="685" y="18"/>
                </a:lnTo>
                <a:lnTo>
                  <a:pt x="685" y="18"/>
                </a:lnTo>
                <a:lnTo>
                  <a:pt x="695" y="18"/>
                </a:lnTo>
                <a:lnTo>
                  <a:pt x="700" y="15"/>
                </a:lnTo>
                <a:lnTo>
                  <a:pt x="705" y="10"/>
                </a:lnTo>
                <a:lnTo>
                  <a:pt x="710" y="0"/>
                </a:lnTo>
                <a:lnTo>
                  <a:pt x="713" y="0"/>
                </a:lnTo>
                <a:lnTo>
                  <a:pt x="713" y="0"/>
                </a:lnTo>
                <a:lnTo>
                  <a:pt x="718" y="10"/>
                </a:lnTo>
                <a:lnTo>
                  <a:pt x="723" y="15"/>
                </a:lnTo>
                <a:lnTo>
                  <a:pt x="728" y="18"/>
                </a:lnTo>
                <a:lnTo>
                  <a:pt x="738" y="18"/>
                </a:lnTo>
                <a:lnTo>
                  <a:pt x="1387" y="18"/>
                </a:lnTo>
                <a:lnTo>
                  <a:pt x="1387" y="18"/>
                </a:lnTo>
                <a:lnTo>
                  <a:pt x="1395" y="21"/>
                </a:lnTo>
                <a:lnTo>
                  <a:pt x="1400" y="23"/>
                </a:lnTo>
                <a:lnTo>
                  <a:pt x="1410" y="31"/>
                </a:lnTo>
                <a:lnTo>
                  <a:pt x="1415" y="41"/>
                </a:lnTo>
                <a:lnTo>
                  <a:pt x="1418" y="51"/>
                </a:lnTo>
                <a:lnTo>
                  <a:pt x="1413" y="51"/>
                </a:lnTo>
                <a:lnTo>
                  <a:pt x="1413" y="51"/>
                </a:lnTo>
                <a:lnTo>
                  <a:pt x="1410" y="41"/>
                </a:lnTo>
                <a:lnTo>
                  <a:pt x="1405" y="33"/>
                </a:lnTo>
                <a:lnTo>
                  <a:pt x="1397" y="28"/>
                </a:lnTo>
                <a:lnTo>
                  <a:pt x="1387" y="28"/>
                </a:lnTo>
                <a:lnTo>
                  <a:pt x="74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Rectangle 161"/>
          <p:cNvSpPr>
            <a:spLocks noChangeArrowheads="1"/>
          </p:cNvSpPr>
          <p:nvPr/>
        </p:nvSpPr>
        <p:spPr bwMode="auto">
          <a:xfrm>
            <a:off x="4592220" y="2276157"/>
            <a:ext cx="196850" cy="195263"/>
          </a:xfrm>
          <a:prstGeom prst="rect">
            <a:avLst/>
          </a:prstGeom>
          <a:solidFill>
            <a:srgbClr val="9D9D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p:cNvSpPr>
            <a:spLocks noChangeArrowheads="1"/>
          </p:cNvSpPr>
          <p:nvPr/>
        </p:nvSpPr>
        <p:spPr bwMode="auto">
          <a:xfrm>
            <a:off x="4885907" y="2284095"/>
            <a:ext cx="14106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Deadweight loss</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64" name="Freeform 168"/>
          <p:cNvSpPr>
            <a:spLocks noEditPoints="1"/>
          </p:cNvSpPr>
          <p:nvPr/>
        </p:nvSpPr>
        <p:spPr bwMode="auto">
          <a:xfrm rot="5400000">
            <a:off x="2650708" y="4919421"/>
            <a:ext cx="431953" cy="95097"/>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73" name="Rectangle 72"/>
          <p:cNvSpPr>
            <a:spLocks noChangeArrowheads="1"/>
          </p:cNvSpPr>
          <p:nvPr/>
        </p:nvSpPr>
        <p:spPr bwMode="auto">
          <a:xfrm>
            <a:off x="1717222" y="3272313"/>
            <a:ext cx="21704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b="1" dirty="0">
                <a:solidFill>
                  <a:srgbClr val="000000"/>
                </a:solidFill>
                <a:latin typeface="Univers LT Std 47 Cn Lt" charset="0"/>
                <a:cs typeface="Arial" pitchFamily="34" charset="0"/>
              </a:rPr>
              <a:t>Quantity sold = 25 million</a:t>
            </a:r>
          </a:p>
        </p:txBody>
      </p:sp>
      <p:sp>
        <p:nvSpPr>
          <p:cNvPr id="150" name="Rectangle 149"/>
          <p:cNvSpPr/>
          <p:nvPr/>
        </p:nvSpPr>
        <p:spPr>
          <a:xfrm>
            <a:off x="1702970" y="3192020"/>
            <a:ext cx="2259806" cy="3760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p:cNvSpPr/>
          <p:nvPr/>
        </p:nvSpPr>
        <p:spPr>
          <a:xfrm>
            <a:off x="52384" y="3887226"/>
            <a:ext cx="1090616" cy="2442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a:spLocks noChangeArrowheads="1"/>
          </p:cNvSpPr>
          <p:nvPr/>
        </p:nvSpPr>
        <p:spPr bwMode="auto">
          <a:xfrm>
            <a:off x="3992905" y="3380035"/>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a:spLocks noChangeArrowheads="1"/>
          </p:cNvSpPr>
          <p:nvPr/>
        </p:nvSpPr>
        <p:spPr bwMode="auto">
          <a:xfrm>
            <a:off x="1702970" y="3598862"/>
            <a:ext cx="2259013" cy="814069"/>
          </a:xfrm>
          <a:prstGeom prst="rect">
            <a:avLst/>
          </a:prstGeom>
          <a:solidFill>
            <a:srgbClr val="CCD5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75"/>
          <p:cNvSpPr>
            <a:spLocks noChangeArrowheads="1"/>
          </p:cNvSpPr>
          <p:nvPr/>
        </p:nvSpPr>
        <p:spPr bwMode="auto">
          <a:xfrm>
            <a:off x="1981200" y="3847233"/>
            <a:ext cx="14779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000" b="1" i="0" u="none" strike="noStrike" cap="none" normalizeH="0" baseline="0" dirty="0">
                <a:ln>
                  <a:noFill/>
                </a:ln>
                <a:solidFill>
                  <a:srgbClr val="000000"/>
                </a:solidFill>
                <a:effectLst/>
                <a:latin typeface="Univers LT Std 47 Cn Lt" charset="0"/>
                <a:cs typeface="Arial" pitchFamily="34" charset="0"/>
              </a:rPr>
              <a:t>Tax </a:t>
            </a:r>
            <a:r>
              <a:rPr lang="en-US" sz="1000" b="1" dirty="0">
                <a:solidFill>
                  <a:srgbClr val="000000"/>
                </a:solidFill>
                <a:latin typeface="Univers LT Std 47 Cn Lt" charset="0"/>
                <a:cs typeface="Arial" pitchFamily="34" charset="0"/>
              </a:rPr>
              <a:t>revenue = $5 million</a:t>
            </a:r>
            <a:endParaRPr lang="en-US" dirty="0">
              <a:latin typeface="Arial" pitchFamily="34" charset="0"/>
              <a:cs typeface="Arial" pitchFamily="34" charset="0"/>
            </a:endParaRPr>
          </a:p>
          <a:p>
            <a:pPr lvl="0" algn="ctr" fontAlgn="base">
              <a:spcBef>
                <a:spcPct val="0"/>
              </a:spcBef>
              <a:spcAft>
                <a:spcPct val="0"/>
              </a:spcAft>
            </a:pPr>
            <a:r>
              <a:rPr lang="en-US" sz="1000" b="1" dirty="0">
                <a:solidFill>
                  <a:srgbClr val="000000"/>
                </a:solidFill>
                <a:latin typeface="Univers LT Std 47 Cn Lt" charset="0"/>
                <a:cs typeface="Arial" pitchFamily="34" charset="0"/>
              </a:rPr>
              <a:t>($0.20 *25 million)</a:t>
            </a:r>
          </a:p>
        </p:txBody>
      </p:sp>
      <p:sp>
        <p:nvSpPr>
          <p:cNvPr id="119" name="Line 118"/>
          <p:cNvSpPr>
            <a:spLocks noChangeShapeType="1"/>
          </p:cNvSpPr>
          <p:nvPr/>
        </p:nvSpPr>
        <p:spPr bwMode="auto">
          <a:xfrm>
            <a:off x="3004720"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p:cNvSpPr>
          <p:nvPr/>
        </p:nvSpPr>
        <p:spPr bwMode="auto">
          <a:xfrm>
            <a:off x="1702970" y="2679382"/>
            <a:ext cx="4164013" cy="3370263"/>
          </a:xfrm>
          <a:custGeom>
            <a:avLst/>
            <a:gdLst>
              <a:gd name="T0" fmla="*/ 2623 w 2623"/>
              <a:gd name="T1" fmla="*/ 2123 h 2123"/>
              <a:gd name="T2" fmla="*/ 0 w 2623"/>
              <a:gd name="T3" fmla="*/ 2123 h 2123"/>
              <a:gd name="T4" fmla="*/ 0 w 2623"/>
              <a:gd name="T5" fmla="*/ 0 h 2123"/>
            </a:gdLst>
            <a:ahLst/>
            <a:cxnLst>
              <a:cxn ang="0">
                <a:pos x="T0" y="T1"/>
              </a:cxn>
              <a:cxn ang="0">
                <a:pos x="T2" y="T3"/>
              </a:cxn>
              <a:cxn ang="0">
                <a:pos x="T4" y="T5"/>
              </a:cxn>
            </a:cxnLst>
            <a:rect l="0" t="0" r="r" b="b"/>
            <a:pathLst>
              <a:path w="2623" h="2123">
                <a:moveTo>
                  <a:pt x="2623" y="2123"/>
                </a:moveTo>
                <a:lnTo>
                  <a:pt x="0" y="2123"/>
                </a:lnTo>
                <a:lnTo>
                  <a:pt x="0"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Rectangle 20"/>
          <p:cNvSpPr>
            <a:spLocks noChangeArrowheads="1"/>
          </p:cNvSpPr>
          <p:nvPr/>
        </p:nvSpPr>
        <p:spPr bwMode="auto">
          <a:xfrm>
            <a:off x="1295273" y="5127105"/>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0.20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59" name="Rectangle 22"/>
          <p:cNvSpPr>
            <a:spLocks noChangeArrowheads="1"/>
          </p:cNvSpPr>
          <p:nvPr/>
        </p:nvSpPr>
        <p:spPr bwMode="auto">
          <a:xfrm>
            <a:off x="1312047" y="4315301"/>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0.40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60" name="Rectangle 25"/>
          <p:cNvSpPr>
            <a:spLocks noChangeArrowheads="1"/>
          </p:cNvSpPr>
          <p:nvPr/>
        </p:nvSpPr>
        <p:spPr bwMode="auto">
          <a:xfrm>
            <a:off x="1317018" y="3508484"/>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0.60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61" name="Rectangle 27"/>
          <p:cNvSpPr>
            <a:spLocks noChangeArrowheads="1"/>
          </p:cNvSpPr>
          <p:nvPr/>
        </p:nvSpPr>
        <p:spPr bwMode="auto">
          <a:xfrm>
            <a:off x="1313144" y="2723019"/>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6980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uiExpand="1" build="p"/>
      <p:bldP spid="6" grpId="0" animBg="1"/>
      <p:bldP spid="70" grpId="0"/>
      <p:bldP spid="72" grpId="0"/>
      <p:bldP spid="155" grpId="0" animBg="1"/>
      <p:bldP spid="156" grpId="0" animBg="1"/>
      <p:bldP spid="162" grpId="0" animBg="1"/>
      <p:bldP spid="163" grpId="0"/>
      <p:bldP spid="73" grpId="0"/>
      <p:bldP spid="150" grpId="0" animBg="1"/>
      <p:bldP spid="157" grpId="0" animBg="1"/>
      <p:bldP spid="7" grpId="0"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Effects of a Tax Paid by the Seller</a:t>
            </a:r>
          </a:p>
        </p:txBody>
      </p:sp>
      <p:sp>
        <p:nvSpPr>
          <p:cNvPr id="148" name="Content Placeholder 2"/>
          <p:cNvSpPr>
            <a:spLocks noGrp="1"/>
          </p:cNvSpPr>
          <p:nvPr>
            <p:ph idx="4294967295"/>
          </p:nvPr>
        </p:nvSpPr>
        <p:spPr>
          <a:xfrm>
            <a:off x="6199313" y="2079354"/>
            <a:ext cx="2895600" cy="4151312"/>
          </a:xfrm>
          <a:prstGeom prst="rect">
            <a:avLst/>
          </a:prstGeom>
        </p:spPr>
        <p:txBody>
          <a:bodyPr>
            <a:normAutofit/>
          </a:bodyPr>
          <a:lstStyle/>
          <a:p>
            <a:r>
              <a:rPr lang="en-US" sz="2400" dirty="0"/>
              <a:t>Deadweight loss occurs from loss of quantity sold.</a:t>
            </a:r>
          </a:p>
          <a:p>
            <a:r>
              <a:rPr lang="en-US" sz="2400" dirty="0"/>
              <a:t>CS and PS may shrink.</a:t>
            </a:r>
          </a:p>
        </p:txBody>
      </p:sp>
      <p:sp>
        <p:nvSpPr>
          <p:cNvPr id="5" name="AutoShape 3"/>
          <p:cNvSpPr>
            <a:spLocks noChangeAspect="1" noChangeArrowheads="1" noTextEdit="1"/>
          </p:cNvSpPr>
          <p:nvPr/>
        </p:nvSpPr>
        <p:spPr bwMode="auto">
          <a:xfrm>
            <a:off x="1819275" y="1038225"/>
            <a:ext cx="51816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p:cNvSpPr>
            <a:spLocks/>
          </p:cNvSpPr>
          <p:nvPr/>
        </p:nvSpPr>
        <p:spPr bwMode="auto">
          <a:xfrm>
            <a:off x="3961982" y="3595370"/>
            <a:ext cx="452438" cy="817563"/>
          </a:xfrm>
          <a:custGeom>
            <a:avLst/>
            <a:gdLst>
              <a:gd name="T0" fmla="*/ 0 w 285"/>
              <a:gd name="T1" fmla="*/ 0 h 515"/>
              <a:gd name="T2" fmla="*/ 285 w 285"/>
              <a:gd name="T3" fmla="*/ 256 h 515"/>
              <a:gd name="T4" fmla="*/ 0 w 285"/>
              <a:gd name="T5" fmla="*/ 515 h 515"/>
              <a:gd name="T6" fmla="*/ 0 w 285"/>
              <a:gd name="T7" fmla="*/ 0 h 515"/>
            </a:gdLst>
            <a:ahLst/>
            <a:cxnLst>
              <a:cxn ang="0">
                <a:pos x="T0" y="T1"/>
              </a:cxn>
              <a:cxn ang="0">
                <a:pos x="T2" y="T3"/>
              </a:cxn>
              <a:cxn ang="0">
                <a:pos x="T4" y="T5"/>
              </a:cxn>
              <a:cxn ang="0">
                <a:pos x="T6" y="T7"/>
              </a:cxn>
            </a:cxnLst>
            <a:rect l="0" t="0" r="r" b="b"/>
            <a:pathLst>
              <a:path w="285" h="515">
                <a:moveTo>
                  <a:pt x="0" y="0"/>
                </a:moveTo>
                <a:lnTo>
                  <a:pt x="285" y="256"/>
                </a:lnTo>
                <a:lnTo>
                  <a:pt x="0" y="515"/>
                </a:lnTo>
                <a:lnTo>
                  <a:pt x="0" y="0"/>
                </a:lnTo>
                <a:close/>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Line 7"/>
          <p:cNvSpPr>
            <a:spLocks noChangeShapeType="1"/>
          </p:cNvSpPr>
          <p:nvPr/>
        </p:nvSpPr>
        <p:spPr bwMode="auto">
          <a:xfrm>
            <a:off x="1702970" y="2776220"/>
            <a:ext cx="49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 name="Line 8"/>
          <p:cNvSpPr>
            <a:spLocks noChangeShapeType="1"/>
          </p:cNvSpPr>
          <p:nvPr/>
        </p:nvSpPr>
        <p:spPr bwMode="auto">
          <a:xfrm>
            <a:off x="1702970" y="3595370"/>
            <a:ext cx="49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0" name="Line 9"/>
          <p:cNvSpPr>
            <a:spLocks noChangeShapeType="1"/>
          </p:cNvSpPr>
          <p:nvPr/>
        </p:nvSpPr>
        <p:spPr bwMode="auto">
          <a:xfrm>
            <a:off x="1702970" y="4412932"/>
            <a:ext cx="49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 name="Line 10"/>
          <p:cNvSpPr>
            <a:spLocks noChangeShapeType="1"/>
          </p:cNvSpPr>
          <p:nvPr/>
        </p:nvSpPr>
        <p:spPr bwMode="auto">
          <a:xfrm>
            <a:off x="1702970" y="5232082"/>
            <a:ext cx="4921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 name="Line 12"/>
          <p:cNvSpPr>
            <a:spLocks noChangeShapeType="1"/>
          </p:cNvSpPr>
          <p:nvPr/>
        </p:nvSpPr>
        <p:spPr bwMode="auto">
          <a:xfrm>
            <a:off x="5768557"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 name="Line 13"/>
          <p:cNvSpPr>
            <a:spLocks noChangeShapeType="1"/>
          </p:cNvSpPr>
          <p:nvPr/>
        </p:nvSpPr>
        <p:spPr bwMode="auto">
          <a:xfrm>
            <a:off x="5312945"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 name="Line 14"/>
          <p:cNvSpPr>
            <a:spLocks noChangeShapeType="1"/>
          </p:cNvSpPr>
          <p:nvPr/>
        </p:nvSpPr>
        <p:spPr bwMode="auto">
          <a:xfrm>
            <a:off x="4865270"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 name="Line 15"/>
          <p:cNvSpPr>
            <a:spLocks noChangeShapeType="1"/>
          </p:cNvSpPr>
          <p:nvPr/>
        </p:nvSpPr>
        <p:spPr bwMode="auto">
          <a:xfrm>
            <a:off x="4414420"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 name="Line 16"/>
          <p:cNvSpPr>
            <a:spLocks noChangeShapeType="1"/>
          </p:cNvSpPr>
          <p:nvPr/>
        </p:nvSpPr>
        <p:spPr bwMode="auto">
          <a:xfrm>
            <a:off x="3961982"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 name="Line 17"/>
          <p:cNvSpPr>
            <a:spLocks noChangeShapeType="1"/>
          </p:cNvSpPr>
          <p:nvPr/>
        </p:nvSpPr>
        <p:spPr bwMode="auto">
          <a:xfrm>
            <a:off x="3509545"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 name="Line 18"/>
          <p:cNvSpPr>
            <a:spLocks noChangeShapeType="1"/>
          </p:cNvSpPr>
          <p:nvPr/>
        </p:nvSpPr>
        <p:spPr bwMode="auto">
          <a:xfrm>
            <a:off x="3058695"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 name="Line 19"/>
          <p:cNvSpPr>
            <a:spLocks noChangeShapeType="1"/>
          </p:cNvSpPr>
          <p:nvPr/>
        </p:nvSpPr>
        <p:spPr bwMode="auto">
          <a:xfrm>
            <a:off x="2606257"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 name="Line 20"/>
          <p:cNvSpPr>
            <a:spLocks noChangeShapeType="1"/>
          </p:cNvSpPr>
          <p:nvPr/>
        </p:nvSpPr>
        <p:spPr bwMode="auto">
          <a:xfrm>
            <a:off x="2155407" y="5984557"/>
            <a:ext cx="0" cy="650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 name="Rectangle 21"/>
          <p:cNvSpPr>
            <a:spLocks noChangeArrowheads="1"/>
          </p:cNvSpPr>
          <p:nvPr/>
        </p:nvSpPr>
        <p:spPr bwMode="auto">
          <a:xfrm>
            <a:off x="159343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0"/>
          <p:cNvSpPr>
            <a:spLocks noChangeArrowheads="1"/>
          </p:cNvSpPr>
          <p:nvPr/>
        </p:nvSpPr>
        <p:spPr bwMode="auto">
          <a:xfrm>
            <a:off x="2122070"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31"/>
          <p:cNvSpPr>
            <a:spLocks noChangeArrowheads="1"/>
          </p:cNvSpPr>
          <p:nvPr/>
        </p:nvSpPr>
        <p:spPr bwMode="auto">
          <a:xfrm>
            <a:off x="25141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32"/>
          <p:cNvSpPr>
            <a:spLocks noChangeArrowheads="1"/>
          </p:cNvSpPr>
          <p:nvPr/>
        </p:nvSpPr>
        <p:spPr bwMode="auto">
          <a:xfrm>
            <a:off x="26030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a:spLocks noChangeArrowheads="1"/>
          </p:cNvSpPr>
          <p:nvPr/>
        </p:nvSpPr>
        <p:spPr bwMode="auto">
          <a:xfrm>
            <a:off x="29713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34"/>
          <p:cNvSpPr>
            <a:spLocks noChangeArrowheads="1"/>
          </p:cNvSpPr>
          <p:nvPr/>
        </p:nvSpPr>
        <p:spPr bwMode="auto">
          <a:xfrm>
            <a:off x="30475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35"/>
          <p:cNvSpPr>
            <a:spLocks noChangeArrowheads="1"/>
          </p:cNvSpPr>
          <p:nvPr/>
        </p:nvSpPr>
        <p:spPr bwMode="auto">
          <a:xfrm>
            <a:off x="3405396"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36"/>
          <p:cNvSpPr>
            <a:spLocks noChangeArrowheads="1"/>
          </p:cNvSpPr>
          <p:nvPr/>
        </p:nvSpPr>
        <p:spPr bwMode="auto">
          <a:xfrm>
            <a:off x="3506370"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37"/>
          <p:cNvSpPr>
            <a:spLocks noChangeArrowheads="1"/>
          </p:cNvSpPr>
          <p:nvPr/>
        </p:nvSpPr>
        <p:spPr bwMode="auto">
          <a:xfrm>
            <a:off x="38857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38"/>
          <p:cNvSpPr>
            <a:spLocks noChangeArrowheads="1"/>
          </p:cNvSpPr>
          <p:nvPr/>
        </p:nvSpPr>
        <p:spPr bwMode="auto">
          <a:xfrm>
            <a:off x="3957220"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39"/>
          <p:cNvSpPr>
            <a:spLocks noChangeArrowheads="1"/>
          </p:cNvSpPr>
          <p:nvPr/>
        </p:nvSpPr>
        <p:spPr bwMode="auto">
          <a:xfrm>
            <a:off x="4319796"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1" name="Rectangle 40"/>
          <p:cNvSpPr>
            <a:spLocks noChangeArrowheads="1"/>
          </p:cNvSpPr>
          <p:nvPr/>
        </p:nvSpPr>
        <p:spPr bwMode="auto">
          <a:xfrm>
            <a:off x="4409657"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41"/>
          <p:cNvSpPr>
            <a:spLocks noChangeArrowheads="1"/>
          </p:cNvSpPr>
          <p:nvPr/>
        </p:nvSpPr>
        <p:spPr bwMode="auto">
          <a:xfrm>
            <a:off x="4776996"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42"/>
          <p:cNvSpPr>
            <a:spLocks noChangeArrowheads="1"/>
          </p:cNvSpPr>
          <p:nvPr/>
        </p:nvSpPr>
        <p:spPr bwMode="auto">
          <a:xfrm>
            <a:off x="4862095"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4" name="Rectangle 43"/>
          <p:cNvSpPr>
            <a:spLocks noChangeArrowheads="1"/>
          </p:cNvSpPr>
          <p:nvPr/>
        </p:nvSpPr>
        <p:spPr bwMode="auto">
          <a:xfrm>
            <a:off x="5234196"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5" name="Rectangle 44"/>
          <p:cNvSpPr>
            <a:spLocks noChangeArrowheads="1"/>
          </p:cNvSpPr>
          <p:nvPr/>
        </p:nvSpPr>
        <p:spPr bwMode="auto">
          <a:xfrm>
            <a:off x="5312945"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45"/>
          <p:cNvSpPr>
            <a:spLocks noChangeArrowheads="1"/>
          </p:cNvSpPr>
          <p:nvPr/>
        </p:nvSpPr>
        <p:spPr bwMode="auto">
          <a:xfrm>
            <a:off x="5691396"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7" name="Rectangle 46"/>
          <p:cNvSpPr>
            <a:spLocks noChangeArrowheads="1"/>
          </p:cNvSpPr>
          <p:nvPr/>
        </p:nvSpPr>
        <p:spPr bwMode="auto">
          <a:xfrm>
            <a:off x="5765382" y="607028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48" name="Rectangle 47"/>
          <p:cNvSpPr>
            <a:spLocks noChangeArrowheads="1"/>
          </p:cNvSpPr>
          <p:nvPr/>
        </p:nvSpPr>
        <p:spPr bwMode="auto">
          <a:xfrm>
            <a:off x="1219200" y="2439670"/>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a:t>
            </a:r>
            <a:r>
              <a:rPr kumimoji="0" lang="en-US" sz="1400" b="1" i="0" u="none" strike="noStrike" cap="none" normalizeH="0" baseline="0" dirty="0">
                <a:ln>
                  <a:noFill/>
                </a:ln>
                <a:solidFill>
                  <a:srgbClr val="000000"/>
                </a:solidFill>
                <a:effectLst/>
                <a:latin typeface="Univers LT Std 47 Cn Lt"/>
                <a:cs typeface="Arial" pitchFamily="34" charset="0"/>
              </a:rPr>
              <a:t>($</a:t>
            </a:r>
            <a:r>
              <a:rPr kumimoji="0" lang="en-US" sz="1400" b="1" i="0" u="none" strike="noStrike" cap="none" normalizeH="0" baseline="0" dirty="0">
                <a:ln>
                  <a:noFill/>
                </a:ln>
                <a:solidFill>
                  <a:srgbClr val="000000"/>
                </a:solidFill>
                <a:effectLst/>
                <a:latin typeface="Univers LT Std 47 Cn Lt"/>
                <a:cs typeface="Times New Roman"/>
              </a:rPr>
              <a:t>)</a:t>
            </a:r>
            <a:endParaRPr kumimoji="0" lang="en-US" sz="2000" b="0" i="0" u="none" strike="noStrike" cap="none" normalizeH="0" baseline="0" dirty="0">
              <a:ln>
                <a:noFill/>
              </a:ln>
              <a:solidFill>
                <a:schemeClr val="tx1"/>
              </a:solidFill>
              <a:effectLst/>
              <a:latin typeface="Univers LT Std 47 Cn Lt"/>
              <a:cs typeface="Arial" pitchFamily="34" charset="0"/>
            </a:endParaRPr>
          </a:p>
        </p:txBody>
      </p:sp>
      <p:sp>
        <p:nvSpPr>
          <p:cNvPr id="53" name="Rectangle 52"/>
          <p:cNvSpPr>
            <a:spLocks noChangeArrowheads="1"/>
          </p:cNvSpPr>
          <p:nvPr/>
        </p:nvSpPr>
        <p:spPr bwMode="auto">
          <a:xfrm>
            <a:off x="3238589" y="6337756"/>
            <a:ext cx="27812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Whizbangs</a:t>
            </a:r>
            <a:r>
              <a:rPr kumimoji="0" lang="en-US" sz="1400" b="1" i="0" u="none" strike="noStrike" cap="none" normalizeH="0" dirty="0">
                <a:ln>
                  <a:noFill/>
                </a:ln>
                <a:solidFill>
                  <a:srgbClr val="000000"/>
                </a:solidFill>
                <a:effectLst/>
                <a:latin typeface="Univers LT Std 47 Cn Lt" charset="0"/>
                <a:cs typeface="Arial" pitchFamily="34" charset="0"/>
              </a:rPr>
              <a:t> (millions)</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0" name="Rectangle 69"/>
          <p:cNvSpPr>
            <a:spLocks noChangeArrowheads="1"/>
          </p:cNvSpPr>
          <p:nvPr/>
        </p:nvSpPr>
        <p:spPr bwMode="auto">
          <a:xfrm>
            <a:off x="76200" y="3906748"/>
            <a:ext cx="2944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Tax</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2" name="Rectangle 71"/>
          <p:cNvSpPr>
            <a:spLocks noChangeArrowheads="1"/>
          </p:cNvSpPr>
          <p:nvPr/>
        </p:nvSpPr>
        <p:spPr bwMode="auto">
          <a:xfrm>
            <a:off x="417469" y="3916045"/>
            <a:ext cx="6508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 = $0.20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5" name="Rectangle 74"/>
          <p:cNvSpPr>
            <a:spLocks noChangeArrowheads="1"/>
          </p:cNvSpPr>
          <p:nvPr/>
        </p:nvSpPr>
        <p:spPr bwMode="auto">
          <a:xfrm>
            <a:off x="2869978" y="3261995"/>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82" name="Rectangle 81"/>
          <p:cNvSpPr>
            <a:spLocks noChangeArrowheads="1"/>
          </p:cNvSpPr>
          <p:nvPr/>
        </p:nvSpPr>
        <p:spPr bwMode="auto">
          <a:xfrm>
            <a:off x="4947820" y="258572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3" name="Rectangle 82"/>
          <p:cNvSpPr>
            <a:spLocks noChangeArrowheads="1"/>
          </p:cNvSpPr>
          <p:nvPr/>
        </p:nvSpPr>
        <p:spPr bwMode="auto">
          <a:xfrm>
            <a:off x="5046786" y="2633702"/>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4" name="Rectangle 83"/>
          <p:cNvSpPr>
            <a:spLocks noChangeArrowheads="1"/>
          </p:cNvSpPr>
          <p:nvPr/>
        </p:nvSpPr>
        <p:spPr bwMode="auto">
          <a:xfrm>
            <a:off x="4329786" y="3738245"/>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5" name="Rectangle 84"/>
          <p:cNvSpPr>
            <a:spLocks noChangeArrowheads="1"/>
          </p:cNvSpPr>
          <p:nvPr/>
        </p:nvSpPr>
        <p:spPr bwMode="auto">
          <a:xfrm>
            <a:off x="4417595" y="3785870"/>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6" name="Rectangle 85"/>
          <p:cNvSpPr>
            <a:spLocks noChangeArrowheads="1"/>
          </p:cNvSpPr>
          <p:nvPr/>
        </p:nvSpPr>
        <p:spPr bwMode="auto">
          <a:xfrm>
            <a:off x="3901657" y="332232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8" name="Rectangle 87"/>
          <p:cNvSpPr>
            <a:spLocks noChangeArrowheads="1"/>
          </p:cNvSpPr>
          <p:nvPr/>
        </p:nvSpPr>
        <p:spPr bwMode="auto">
          <a:xfrm>
            <a:off x="5357395" y="3000057"/>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S</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9" name="Rectangle 88"/>
          <p:cNvSpPr>
            <a:spLocks noChangeArrowheads="1"/>
          </p:cNvSpPr>
          <p:nvPr/>
        </p:nvSpPr>
        <p:spPr bwMode="auto">
          <a:xfrm>
            <a:off x="5459433" y="3049270"/>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1</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90" name="Rectangle 89"/>
          <p:cNvSpPr>
            <a:spLocks noChangeArrowheads="1"/>
          </p:cNvSpPr>
          <p:nvPr/>
        </p:nvSpPr>
        <p:spPr bwMode="auto">
          <a:xfrm>
            <a:off x="5357395" y="4824095"/>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Univers LT Std 47 Cn Lt" charset="0"/>
                <a:cs typeface="Arial" pitchFamily="34" charset="0"/>
              </a:rPr>
              <a:t>D</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91" name="Line 90"/>
          <p:cNvSpPr>
            <a:spLocks noChangeShapeType="1"/>
          </p:cNvSpPr>
          <p:nvPr/>
        </p:nvSpPr>
        <p:spPr bwMode="auto">
          <a:xfrm>
            <a:off x="1702970"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2" name="Line 91"/>
          <p:cNvSpPr>
            <a:spLocks noChangeShapeType="1"/>
          </p:cNvSpPr>
          <p:nvPr/>
        </p:nvSpPr>
        <p:spPr bwMode="auto">
          <a:xfrm>
            <a:off x="1833145"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3" name="Line 92"/>
          <p:cNvSpPr>
            <a:spLocks noChangeShapeType="1"/>
          </p:cNvSpPr>
          <p:nvPr/>
        </p:nvSpPr>
        <p:spPr bwMode="auto">
          <a:xfrm>
            <a:off x="1963320"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93"/>
          <p:cNvSpPr>
            <a:spLocks noChangeShapeType="1"/>
          </p:cNvSpPr>
          <p:nvPr/>
        </p:nvSpPr>
        <p:spPr bwMode="auto">
          <a:xfrm>
            <a:off x="2093495"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94"/>
          <p:cNvSpPr>
            <a:spLocks noChangeShapeType="1"/>
          </p:cNvSpPr>
          <p:nvPr/>
        </p:nvSpPr>
        <p:spPr bwMode="auto">
          <a:xfrm>
            <a:off x="2223670"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95"/>
          <p:cNvSpPr>
            <a:spLocks noChangeShapeType="1"/>
          </p:cNvSpPr>
          <p:nvPr/>
        </p:nvSpPr>
        <p:spPr bwMode="auto">
          <a:xfrm>
            <a:off x="2353845"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96"/>
          <p:cNvSpPr>
            <a:spLocks noChangeShapeType="1"/>
          </p:cNvSpPr>
          <p:nvPr/>
        </p:nvSpPr>
        <p:spPr bwMode="auto">
          <a:xfrm>
            <a:off x="2484020"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97"/>
          <p:cNvSpPr>
            <a:spLocks noChangeShapeType="1"/>
          </p:cNvSpPr>
          <p:nvPr/>
        </p:nvSpPr>
        <p:spPr bwMode="auto">
          <a:xfrm>
            <a:off x="2614195"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98"/>
          <p:cNvSpPr>
            <a:spLocks noChangeShapeType="1"/>
          </p:cNvSpPr>
          <p:nvPr/>
        </p:nvSpPr>
        <p:spPr bwMode="auto">
          <a:xfrm>
            <a:off x="2744370"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99"/>
          <p:cNvSpPr>
            <a:spLocks noChangeShapeType="1"/>
          </p:cNvSpPr>
          <p:nvPr/>
        </p:nvSpPr>
        <p:spPr bwMode="auto">
          <a:xfrm>
            <a:off x="2874545"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100"/>
          <p:cNvSpPr>
            <a:spLocks noChangeShapeType="1"/>
          </p:cNvSpPr>
          <p:nvPr/>
        </p:nvSpPr>
        <p:spPr bwMode="auto">
          <a:xfrm>
            <a:off x="3004720" y="3595370"/>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101"/>
          <p:cNvSpPr>
            <a:spLocks noChangeShapeType="1"/>
          </p:cNvSpPr>
          <p:nvPr/>
        </p:nvSpPr>
        <p:spPr bwMode="auto">
          <a:xfrm>
            <a:off x="3136482"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Line 102"/>
          <p:cNvSpPr>
            <a:spLocks noChangeShapeType="1"/>
          </p:cNvSpPr>
          <p:nvPr/>
        </p:nvSpPr>
        <p:spPr bwMode="auto">
          <a:xfrm>
            <a:off x="3266657"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Line 103"/>
          <p:cNvSpPr>
            <a:spLocks noChangeShapeType="1"/>
          </p:cNvSpPr>
          <p:nvPr/>
        </p:nvSpPr>
        <p:spPr bwMode="auto">
          <a:xfrm>
            <a:off x="3396832"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Line 104"/>
          <p:cNvSpPr>
            <a:spLocks noChangeShapeType="1"/>
          </p:cNvSpPr>
          <p:nvPr/>
        </p:nvSpPr>
        <p:spPr bwMode="auto">
          <a:xfrm>
            <a:off x="3527007"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105"/>
          <p:cNvSpPr>
            <a:spLocks noChangeShapeType="1"/>
          </p:cNvSpPr>
          <p:nvPr/>
        </p:nvSpPr>
        <p:spPr bwMode="auto">
          <a:xfrm>
            <a:off x="3657182"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106"/>
          <p:cNvSpPr>
            <a:spLocks noChangeShapeType="1"/>
          </p:cNvSpPr>
          <p:nvPr/>
        </p:nvSpPr>
        <p:spPr bwMode="auto">
          <a:xfrm>
            <a:off x="3787357" y="3595370"/>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107"/>
          <p:cNvSpPr>
            <a:spLocks noChangeShapeType="1"/>
          </p:cNvSpPr>
          <p:nvPr/>
        </p:nvSpPr>
        <p:spPr bwMode="auto">
          <a:xfrm>
            <a:off x="3917532" y="3595370"/>
            <a:ext cx="444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108"/>
          <p:cNvSpPr>
            <a:spLocks noChangeShapeType="1"/>
          </p:cNvSpPr>
          <p:nvPr/>
        </p:nvSpPr>
        <p:spPr bwMode="auto">
          <a:xfrm>
            <a:off x="1702970"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0" name="Line 109"/>
          <p:cNvSpPr>
            <a:spLocks noChangeShapeType="1"/>
          </p:cNvSpPr>
          <p:nvPr/>
        </p:nvSpPr>
        <p:spPr bwMode="auto">
          <a:xfrm>
            <a:off x="1833145"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1" name="Line 110"/>
          <p:cNvSpPr>
            <a:spLocks noChangeShapeType="1"/>
          </p:cNvSpPr>
          <p:nvPr/>
        </p:nvSpPr>
        <p:spPr bwMode="auto">
          <a:xfrm>
            <a:off x="1963320"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Line 111"/>
          <p:cNvSpPr>
            <a:spLocks noChangeShapeType="1"/>
          </p:cNvSpPr>
          <p:nvPr/>
        </p:nvSpPr>
        <p:spPr bwMode="auto">
          <a:xfrm>
            <a:off x="2093495"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Line 112"/>
          <p:cNvSpPr>
            <a:spLocks noChangeShapeType="1"/>
          </p:cNvSpPr>
          <p:nvPr/>
        </p:nvSpPr>
        <p:spPr bwMode="auto">
          <a:xfrm>
            <a:off x="2223670"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Line 113"/>
          <p:cNvSpPr>
            <a:spLocks noChangeShapeType="1"/>
          </p:cNvSpPr>
          <p:nvPr/>
        </p:nvSpPr>
        <p:spPr bwMode="auto">
          <a:xfrm>
            <a:off x="2353845"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114"/>
          <p:cNvSpPr>
            <a:spLocks noChangeShapeType="1"/>
          </p:cNvSpPr>
          <p:nvPr/>
        </p:nvSpPr>
        <p:spPr bwMode="auto">
          <a:xfrm>
            <a:off x="2484020"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115"/>
          <p:cNvSpPr>
            <a:spLocks noChangeShapeType="1"/>
          </p:cNvSpPr>
          <p:nvPr/>
        </p:nvSpPr>
        <p:spPr bwMode="auto">
          <a:xfrm>
            <a:off x="2614195"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116"/>
          <p:cNvSpPr>
            <a:spLocks noChangeShapeType="1"/>
          </p:cNvSpPr>
          <p:nvPr/>
        </p:nvSpPr>
        <p:spPr bwMode="auto">
          <a:xfrm>
            <a:off x="2744370"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117"/>
          <p:cNvSpPr>
            <a:spLocks noChangeShapeType="1"/>
          </p:cNvSpPr>
          <p:nvPr/>
        </p:nvSpPr>
        <p:spPr bwMode="auto">
          <a:xfrm>
            <a:off x="2874545"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119"/>
          <p:cNvSpPr>
            <a:spLocks noChangeShapeType="1"/>
          </p:cNvSpPr>
          <p:nvPr/>
        </p:nvSpPr>
        <p:spPr bwMode="auto">
          <a:xfrm>
            <a:off x="3136482"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1" name="Line 120"/>
          <p:cNvSpPr>
            <a:spLocks noChangeShapeType="1"/>
          </p:cNvSpPr>
          <p:nvPr/>
        </p:nvSpPr>
        <p:spPr bwMode="auto">
          <a:xfrm>
            <a:off x="3266657"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 name="Line 121"/>
          <p:cNvSpPr>
            <a:spLocks noChangeShapeType="1"/>
          </p:cNvSpPr>
          <p:nvPr/>
        </p:nvSpPr>
        <p:spPr bwMode="auto">
          <a:xfrm>
            <a:off x="3396832"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 name="Line 122"/>
          <p:cNvSpPr>
            <a:spLocks noChangeShapeType="1"/>
          </p:cNvSpPr>
          <p:nvPr/>
        </p:nvSpPr>
        <p:spPr bwMode="auto">
          <a:xfrm>
            <a:off x="3527007"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 name="Line 123"/>
          <p:cNvSpPr>
            <a:spLocks noChangeShapeType="1"/>
          </p:cNvSpPr>
          <p:nvPr/>
        </p:nvSpPr>
        <p:spPr bwMode="auto">
          <a:xfrm>
            <a:off x="3657182"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Line 124"/>
          <p:cNvSpPr>
            <a:spLocks noChangeShapeType="1"/>
          </p:cNvSpPr>
          <p:nvPr/>
        </p:nvSpPr>
        <p:spPr bwMode="auto">
          <a:xfrm>
            <a:off x="3787357" y="4412932"/>
            <a:ext cx="809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125"/>
          <p:cNvSpPr>
            <a:spLocks noChangeShapeType="1"/>
          </p:cNvSpPr>
          <p:nvPr/>
        </p:nvSpPr>
        <p:spPr bwMode="auto">
          <a:xfrm>
            <a:off x="3917532" y="4412932"/>
            <a:ext cx="444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7" name="Line 126"/>
          <p:cNvSpPr>
            <a:spLocks noChangeShapeType="1"/>
          </p:cNvSpPr>
          <p:nvPr/>
        </p:nvSpPr>
        <p:spPr bwMode="auto">
          <a:xfrm flipV="1">
            <a:off x="3961982" y="5968682"/>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28" name="Line 127"/>
          <p:cNvSpPr>
            <a:spLocks noChangeShapeType="1"/>
          </p:cNvSpPr>
          <p:nvPr/>
        </p:nvSpPr>
        <p:spPr bwMode="auto">
          <a:xfrm flipV="1">
            <a:off x="3961982" y="5838507"/>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29" name="Line 128"/>
          <p:cNvSpPr>
            <a:spLocks noChangeShapeType="1"/>
          </p:cNvSpPr>
          <p:nvPr/>
        </p:nvSpPr>
        <p:spPr bwMode="auto">
          <a:xfrm flipV="1">
            <a:off x="3961982" y="5708332"/>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Line 129"/>
          <p:cNvSpPr>
            <a:spLocks noChangeShapeType="1"/>
          </p:cNvSpPr>
          <p:nvPr/>
        </p:nvSpPr>
        <p:spPr bwMode="auto">
          <a:xfrm flipV="1">
            <a:off x="3961982" y="5578157"/>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Line 130"/>
          <p:cNvSpPr>
            <a:spLocks noChangeShapeType="1"/>
          </p:cNvSpPr>
          <p:nvPr/>
        </p:nvSpPr>
        <p:spPr bwMode="auto">
          <a:xfrm flipV="1">
            <a:off x="3961982" y="5447982"/>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Line 131"/>
          <p:cNvSpPr>
            <a:spLocks noChangeShapeType="1"/>
          </p:cNvSpPr>
          <p:nvPr/>
        </p:nvSpPr>
        <p:spPr bwMode="auto">
          <a:xfrm flipV="1">
            <a:off x="3961982" y="5317807"/>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Line 132"/>
          <p:cNvSpPr>
            <a:spLocks noChangeShapeType="1"/>
          </p:cNvSpPr>
          <p:nvPr/>
        </p:nvSpPr>
        <p:spPr bwMode="auto">
          <a:xfrm flipV="1">
            <a:off x="3961982" y="5187632"/>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4" name="Line 133"/>
          <p:cNvSpPr>
            <a:spLocks noChangeShapeType="1"/>
          </p:cNvSpPr>
          <p:nvPr/>
        </p:nvSpPr>
        <p:spPr bwMode="auto">
          <a:xfrm flipV="1">
            <a:off x="3961982" y="5055870"/>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Line 134"/>
          <p:cNvSpPr>
            <a:spLocks noChangeShapeType="1"/>
          </p:cNvSpPr>
          <p:nvPr/>
        </p:nvSpPr>
        <p:spPr bwMode="auto">
          <a:xfrm flipV="1">
            <a:off x="3961982" y="4925695"/>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Line 135"/>
          <p:cNvSpPr>
            <a:spLocks noChangeShapeType="1"/>
          </p:cNvSpPr>
          <p:nvPr/>
        </p:nvSpPr>
        <p:spPr bwMode="auto">
          <a:xfrm flipV="1">
            <a:off x="3961982" y="4795520"/>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7" name="Line 136"/>
          <p:cNvSpPr>
            <a:spLocks noChangeShapeType="1"/>
          </p:cNvSpPr>
          <p:nvPr/>
        </p:nvSpPr>
        <p:spPr bwMode="auto">
          <a:xfrm flipV="1">
            <a:off x="3961982" y="4665345"/>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8" name="Line 137"/>
          <p:cNvSpPr>
            <a:spLocks noChangeShapeType="1"/>
          </p:cNvSpPr>
          <p:nvPr/>
        </p:nvSpPr>
        <p:spPr bwMode="auto">
          <a:xfrm flipV="1">
            <a:off x="3961982" y="4535170"/>
            <a:ext cx="0" cy="8255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9" name="Line 138"/>
          <p:cNvSpPr>
            <a:spLocks noChangeShapeType="1"/>
          </p:cNvSpPr>
          <p:nvPr/>
        </p:nvSpPr>
        <p:spPr bwMode="auto">
          <a:xfrm flipV="1">
            <a:off x="3961982" y="4404995"/>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139"/>
          <p:cNvSpPr>
            <a:spLocks noChangeShapeType="1"/>
          </p:cNvSpPr>
          <p:nvPr/>
        </p:nvSpPr>
        <p:spPr bwMode="auto">
          <a:xfrm flipV="1">
            <a:off x="3961982" y="4274820"/>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140"/>
          <p:cNvSpPr>
            <a:spLocks noChangeShapeType="1"/>
          </p:cNvSpPr>
          <p:nvPr/>
        </p:nvSpPr>
        <p:spPr bwMode="auto">
          <a:xfrm flipV="1">
            <a:off x="3961982" y="4144645"/>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141"/>
          <p:cNvSpPr>
            <a:spLocks noChangeShapeType="1"/>
          </p:cNvSpPr>
          <p:nvPr/>
        </p:nvSpPr>
        <p:spPr bwMode="auto">
          <a:xfrm flipV="1">
            <a:off x="3961982" y="4014470"/>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142"/>
          <p:cNvSpPr>
            <a:spLocks noChangeShapeType="1"/>
          </p:cNvSpPr>
          <p:nvPr/>
        </p:nvSpPr>
        <p:spPr bwMode="auto">
          <a:xfrm flipV="1">
            <a:off x="3961982" y="3884295"/>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143"/>
          <p:cNvSpPr>
            <a:spLocks noChangeShapeType="1"/>
          </p:cNvSpPr>
          <p:nvPr/>
        </p:nvSpPr>
        <p:spPr bwMode="auto">
          <a:xfrm flipV="1">
            <a:off x="3961982" y="3754120"/>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144"/>
          <p:cNvSpPr>
            <a:spLocks noChangeShapeType="1"/>
          </p:cNvSpPr>
          <p:nvPr/>
        </p:nvSpPr>
        <p:spPr bwMode="auto">
          <a:xfrm flipV="1">
            <a:off x="3961982" y="3623945"/>
            <a:ext cx="0" cy="80963"/>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6" name="Line 145"/>
          <p:cNvSpPr>
            <a:spLocks noChangeShapeType="1"/>
          </p:cNvSpPr>
          <p:nvPr/>
        </p:nvSpPr>
        <p:spPr bwMode="auto">
          <a:xfrm flipH="1">
            <a:off x="2606257" y="3184207"/>
            <a:ext cx="2706688" cy="2459038"/>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7" name="Line 146"/>
          <p:cNvSpPr>
            <a:spLocks noChangeShapeType="1"/>
          </p:cNvSpPr>
          <p:nvPr/>
        </p:nvSpPr>
        <p:spPr bwMode="auto">
          <a:xfrm flipH="1">
            <a:off x="2613568" y="2770386"/>
            <a:ext cx="2259013" cy="2047875"/>
          </a:xfrm>
          <a:prstGeom prst="line">
            <a:avLst/>
          </a:prstGeom>
          <a:noFill/>
          <a:ln w="38100">
            <a:solidFill>
              <a:srgbClr val="8EB4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150"/>
          <p:cNvSpPr>
            <a:spLocks/>
          </p:cNvSpPr>
          <p:nvPr/>
        </p:nvSpPr>
        <p:spPr bwMode="auto">
          <a:xfrm>
            <a:off x="3930232" y="4381182"/>
            <a:ext cx="65088" cy="65088"/>
          </a:xfrm>
          <a:custGeom>
            <a:avLst/>
            <a:gdLst>
              <a:gd name="T0" fmla="*/ 41 w 41"/>
              <a:gd name="T1" fmla="*/ 20 h 41"/>
              <a:gd name="T2" fmla="*/ 41 w 41"/>
              <a:gd name="T3" fmla="*/ 20 h 41"/>
              <a:gd name="T4" fmla="*/ 38 w 41"/>
              <a:gd name="T5" fmla="*/ 28 h 41"/>
              <a:gd name="T6" fmla="*/ 33 w 41"/>
              <a:gd name="T7" fmla="*/ 33 h 41"/>
              <a:gd name="T8" fmla="*/ 28 w 41"/>
              <a:gd name="T9" fmla="*/ 38 h 41"/>
              <a:gd name="T10" fmla="*/ 20 w 41"/>
              <a:gd name="T11" fmla="*/ 41 h 41"/>
              <a:gd name="T12" fmla="*/ 20 w 41"/>
              <a:gd name="T13" fmla="*/ 41 h 41"/>
              <a:gd name="T14" fmla="*/ 12 w 41"/>
              <a:gd name="T15" fmla="*/ 38 h 41"/>
              <a:gd name="T16" fmla="*/ 5 w 41"/>
              <a:gd name="T17" fmla="*/ 33 h 41"/>
              <a:gd name="T18" fmla="*/ 0 w 41"/>
              <a:gd name="T19" fmla="*/ 28 h 41"/>
              <a:gd name="T20" fmla="*/ 0 w 41"/>
              <a:gd name="T21" fmla="*/ 20 h 41"/>
              <a:gd name="T22" fmla="*/ 0 w 41"/>
              <a:gd name="T23" fmla="*/ 20 h 41"/>
              <a:gd name="T24" fmla="*/ 0 w 41"/>
              <a:gd name="T25" fmla="*/ 13 h 41"/>
              <a:gd name="T26" fmla="*/ 5 w 41"/>
              <a:gd name="T27" fmla="*/ 5 h 41"/>
              <a:gd name="T28" fmla="*/ 12 w 41"/>
              <a:gd name="T29" fmla="*/ 0 h 41"/>
              <a:gd name="T30" fmla="*/ 20 w 41"/>
              <a:gd name="T31" fmla="*/ 0 h 41"/>
              <a:gd name="T32" fmla="*/ 20 w 41"/>
              <a:gd name="T33" fmla="*/ 0 h 41"/>
              <a:gd name="T34" fmla="*/ 28 w 41"/>
              <a:gd name="T35" fmla="*/ 0 h 41"/>
              <a:gd name="T36" fmla="*/ 33 w 41"/>
              <a:gd name="T37" fmla="*/ 5 h 41"/>
              <a:gd name="T38" fmla="*/ 38 w 41"/>
              <a:gd name="T39" fmla="*/ 13 h 41"/>
              <a:gd name="T40" fmla="*/ 41 w 41"/>
              <a:gd name="T41" fmla="*/ 20 h 41"/>
              <a:gd name="T42" fmla="*/ 41 w 41"/>
              <a:gd name="T43"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41">
                <a:moveTo>
                  <a:pt x="41" y="20"/>
                </a:moveTo>
                <a:lnTo>
                  <a:pt x="41" y="20"/>
                </a:lnTo>
                <a:lnTo>
                  <a:pt x="38" y="28"/>
                </a:lnTo>
                <a:lnTo>
                  <a:pt x="33" y="33"/>
                </a:lnTo>
                <a:lnTo>
                  <a:pt x="28" y="38"/>
                </a:lnTo>
                <a:lnTo>
                  <a:pt x="20" y="41"/>
                </a:lnTo>
                <a:lnTo>
                  <a:pt x="20" y="41"/>
                </a:lnTo>
                <a:lnTo>
                  <a:pt x="12" y="38"/>
                </a:lnTo>
                <a:lnTo>
                  <a:pt x="5" y="33"/>
                </a:lnTo>
                <a:lnTo>
                  <a:pt x="0" y="28"/>
                </a:lnTo>
                <a:lnTo>
                  <a:pt x="0" y="20"/>
                </a:lnTo>
                <a:lnTo>
                  <a:pt x="0" y="20"/>
                </a:lnTo>
                <a:lnTo>
                  <a:pt x="0" y="13"/>
                </a:lnTo>
                <a:lnTo>
                  <a:pt x="5" y="5"/>
                </a:lnTo>
                <a:lnTo>
                  <a:pt x="12" y="0"/>
                </a:lnTo>
                <a:lnTo>
                  <a:pt x="20" y="0"/>
                </a:lnTo>
                <a:lnTo>
                  <a:pt x="20" y="0"/>
                </a:lnTo>
                <a:lnTo>
                  <a:pt x="28" y="0"/>
                </a:lnTo>
                <a:lnTo>
                  <a:pt x="33" y="5"/>
                </a:lnTo>
                <a:lnTo>
                  <a:pt x="38" y="13"/>
                </a:lnTo>
                <a:lnTo>
                  <a:pt x="41" y="20"/>
                </a:lnTo>
                <a:lnTo>
                  <a:pt x="4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Line 151"/>
          <p:cNvSpPr>
            <a:spLocks noChangeShapeType="1"/>
          </p:cNvSpPr>
          <p:nvPr/>
        </p:nvSpPr>
        <p:spPr bwMode="auto">
          <a:xfrm flipH="1" flipV="1">
            <a:off x="3058695" y="2776220"/>
            <a:ext cx="2254250" cy="2044700"/>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152"/>
          <p:cNvSpPr>
            <a:spLocks/>
          </p:cNvSpPr>
          <p:nvPr/>
        </p:nvSpPr>
        <p:spPr bwMode="auto">
          <a:xfrm>
            <a:off x="4381082" y="3970020"/>
            <a:ext cx="65088" cy="65088"/>
          </a:xfrm>
          <a:custGeom>
            <a:avLst/>
            <a:gdLst>
              <a:gd name="T0" fmla="*/ 41 w 41"/>
              <a:gd name="T1" fmla="*/ 20 h 41"/>
              <a:gd name="T2" fmla="*/ 41 w 41"/>
              <a:gd name="T3" fmla="*/ 20 h 41"/>
              <a:gd name="T4" fmla="*/ 39 w 41"/>
              <a:gd name="T5" fmla="*/ 28 h 41"/>
              <a:gd name="T6" fmla="*/ 33 w 41"/>
              <a:gd name="T7" fmla="*/ 36 h 41"/>
              <a:gd name="T8" fmla="*/ 28 w 41"/>
              <a:gd name="T9" fmla="*/ 41 h 41"/>
              <a:gd name="T10" fmla="*/ 21 w 41"/>
              <a:gd name="T11" fmla="*/ 41 h 41"/>
              <a:gd name="T12" fmla="*/ 21 w 41"/>
              <a:gd name="T13" fmla="*/ 41 h 41"/>
              <a:gd name="T14" fmla="*/ 13 w 41"/>
              <a:gd name="T15" fmla="*/ 41 h 41"/>
              <a:gd name="T16" fmla="*/ 5 w 41"/>
              <a:gd name="T17" fmla="*/ 36 h 41"/>
              <a:gd name="T18" fmla="*/ 0 w 41"/>
              <a:gd name="T19" fmla="*/ 28 h 41"/>
              <a:gd name="T20" fmla="*/ 0 w 41"/>
              <a:gd name="T21" fmla="*/ 20 h 41"/>
              <a:gd name="T22" fmla="*/ 0 w 41"/>
              <a:gd name="T23" fmla="*/ 20 h 41"/>
              <a:gd name="T24" fmla="*/ 0 w 41"/>
              <a:gd name="T25" fmla="*/ 13 h 41"/>
              <a:gd name="T26" fmla="*/ 5 w 41"/>
              <a:gd name="T27" fmla="*/ 7 h 41"/>
              <a:gd name="T28" fmla="*/ 13 w 41"/>
              <a:gd name="T29" fmla="*/ 2 h 41"/>
              <a:gd name="T30" fmla="*/ 21 w 41"/>
              <a:gd name="T31" fmla="*/ 0 h 41"/>
              <a:gd name="T32" fmla="*/ 21 w 41"/>
              <a:gd name="T33" fmla="*/ 0 h 41"/>
              <a:gd name="T34" fmla="*/ 28 w 41"/>
              <a:gd name="T35" fmla="*/ 2 h 41"/>
              <a:gd name="T36" fmla="*/ 33 w 41"/>
              <a:gd name="T37" fmla="*/ 7 h 41"/>
              <a:gd name="T38" fmla="*/ 39 w 41"/>
              <a:gd name="T39" fmla="*/ 13 h 41"/>
              <a:gd name="T40" fmla="*/ 41 w 41"/>
              <a:gd name="T41" fmla="*/ 20 h 41"/>
              <a:gd name="T42" fmla="*/ 41 w 41"/>
              <a:gd name="T43"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41">
                <a:moveTo>
                  <a:pt x="41" y="20"/>
                </a:moveTo>
                <a:lnTo>
                  <a:pt x="41" y="20"/>
                </a:lnTo>
                <a:lnTo>
                  <a:pt x="39" y="28"/>
                </a:lnTo>
                <a:lnTo>
                  <a:pt x="33" y="36"/>
                </a:lnTo>
                <a:lnTo>
                  <a:pt x="28" y="41"/>
                </a:lnTo>
                <a:lnTo>
                  <a:pt x="21" y="41"/>
                </a:lnTo>
                <a:lnTo>
                  <a:pt x="21" y="41"/>
                </a:lnTo>
                <a:lnTo>
                  <a:pt x="13" y="41"/>
                </a:lnTo>
                <a:lnTo>
                  <a:pt x="5" y="36"/>
                </a:lnTo>
                <a:lnTo>
                  <a:pt x="0" y="28"/>
                </a:lnTo>
                <a:lnTo>
                  <a:pt x="0" y="20"/>
                </a:lnTo>
                <a:lnTo>
                  <a:pt x="0" y="20"/>
                </a:lnTo>
                <a:lnTo>
                  <a:pt x="0" y="13"/>
                </a:lnTo>
                <a:lnTo>
                  <a:pt x="5" y="7"/>
                </a:lnTo>
                <a:lnTo>
                  <a:pt x="13" y="2"/>
                </a:lnTo>
                <a:lnTo>
                  <a:pt x="21" y="0"/>
                </a:lnTo>
                <a:lnTo>
                  <a:pt x="21" y="0"/>
                </a:lnTo>
                <a:lnTo>
                  <a:pt x="28" y="2"/>
                </a:lnTo>
                <a:lnTo>
                  <a:pt x="33" y="7"/>
                </a:lnTo>
                <a:lnTo>
                  <a:pt x="39" y="13"/>
                </a:lnTo>
                <a:lnTo>
                  <a:pt x="41" y="20"/>
                </a:lnTo>
                <a:lnTo>
                  <a:pt x="41"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153"/>
          <p:cNvSpPr>
            <a:spLocks/>
          </p:cNvSpPr>
          <p:nvPr/>
        </p:nvSpPr>
        <p:spPr bwMode="auto">
          <a:xfrm>
            <a:off x="3930232" y="3562032"/>
            <a:ext cx="65088" cy="65088"/>
          </a:xfrm>
          <a:custGeom>
            <a:avLst/>
            <a:gdLst>
              <a:gd name="T0" fmla="*/ 41 w 41"/>
              <a:gd name="T1" fmla="*/ 21 h 41"/>
              <a:gd name="T2" fmla="*/ 41 w 41"/>
              <a:gd name="T3" fmla="*/ 21 h 41"/>
              <a:gd name="T4" fmla="*/ 38 w 41"/>
              <a:gd name="T5" fmla="*/ 29 h 41"/>
              <a:gd name="T6" fmla="*/ 33 w 41"/>
              <a:gd name="T7" fmla="*/ 34 h 41"/>
              <a:gd name="T8" fmla="*/ 28 w 41"/>
              <a:gd name="T9" fmla="*/ 39 h 41"/>
              <a:gd name="T10" fmla="*/ 20 w 41"/>
              <a:gd name="T11" fmla="*/ 41 h 41"/>
              <a:gd name="T12" fmla="*/ 20 w 41"/>
              <a:gd name="T13" fmla="*/ 41 h 41"/>
              <a:gd name="T14" fmla="*/ 12 w 41"/>
              <a:gd name="T15" fmla="*/ 39 h 41"/>
              <a:gd name="T16" fmla="*/ 5 w 41"/>
              <a:gd name="T17" fmla="*/ 34 h 41"/>
              <a:gd name="T18" fmla="*/ 0 w 41"/>
              <a:gd name="T19" fmla="*/ 29 h 41"/>
              <a:gd name="T20" fmla="*/ 0 w 41"/>
              <a:gd name="T21" fmla="*/ 21 h 41"/>
              <a:gd name="T22" fmla="*/ 0 w 41"/>
              <a:gd name="T23" fmla="*/ 21 h 41"/>
              <a:gd name="T24" fmla="*/ 0 w 41"/>
              <a:gd name="T25" fmla="*/ 13 h 41"/>
              <a:gd name="T26" fmla="*/ 5 w 41"/>
              <a:gd name="T27" fmla="*/ 5 h 41"/>
              <a:gd name="T28" fmla="*/ 12 w 41"/>
              <a:gd name="T29" fmla="*/ 0 h 41"/>
              <a:gd name="T30" fmla="*/ 20 w 41"/>
              <a:gd name="T31" fmla="*/ 0 h 41"/>
              <a:gd name="T32" fmla="*/ 20 w 41"/>
              <a:gd name="T33" fmla="*/ 0 h 41"/>
              <a:gd name="T34" fmla="*/ 28 w 41"/>
              <a:gd name="T35" fmla="*/ 0 h 41"/>
              <a:gd name="T36" fmla="*/ 33 w 41"/>
              <a:gd name="T37" fmla="*/ 5 h 41"/>
              <a:gd name="T38" fmla="*/ 38 w 41"/>
              <a:gd name="T39" fmla="*/ 13 h 41"/>
              <a:gd name="T40" fmla="*/ 41 w 41"/>
              <a:gd name="T41" fmla="*/ 21 h 41"/>
              <a:gd name="T42" fmla="*/ 41 w 41"/>
              <a:gd name="T43"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41">
                <a:moveTo>
                  <a:pt x="41" y="21"/>
                </a:moveTo>
                <a:lnTo>
                  <a:pt x="41" y="21"/>
                </a:lnTo>
                <a:lnTo>
                  <a:pt x="38" y="29"/>
                </a:lnTo>
                <a:lnTo>
                  <a:pt x="33" y="34"/>
                </a:lnTo>
                <a:lnTo>
                  <a:pt x="28" y="39"/>
                </a:lnTo>
                <a:lnTo>
                  <a:pt x="20" y="41"/>
                </a:lnTo>
                <a:lnTo>
                  <a:pt x="20" y="41"/>
                </a:lnTo>
                <a:lnTo>
                  <a:pt x="12" y="39"/>
                </a:lnTo>
                <a:lnTo>
                  <a:pt x="5" y="34"/>
                </a:lnTo>
                <a:lnTo>
                  <a:pt x="0" y="29"/>
                </a:lnTo>
                <a:lnTo>
                  <a:pt x="0" y="21"/>
                </a:lnTo>
                <a:lnTo>
                  <a:pt x="0" y="21"/>
                </a:lnTo>
                <a:lnTo>
                  <a:pt x="0" y="13"/>
                </a:lnTo>
                <a:lnTo>
                  <a:pt x="5" y="5"/>
                </a:lnTo>
                <a:lnTo>
                  <a:pt x="12" y="0"/>
                </a:lnTo>
                <a:lnTo>
                  <a:pt x="20" y="0"/>
                </a:lnTo>
                <a:lnTo>
                  <a:pt x="20" y="0"/>
                </a:lnTo>
                <a:lnTo>
                  <a:pt x="28" y="0"/>
                </a:lnTo>
                <a:lnTo>
                  <a:pt x="33" y="5"/>
                </a:lnTo>
                <a:lnTo>
                  <a:pt x="38" y="13"/>
                </a:lnTo>
                <a:lnTo>
                  <a:pt x="41" y="21"/>
                </a:lnTo>
                <a:lnTo>
                  <a:pt x="4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154"/>
          <p:cNvSpPr>
            <a:spLocks/>
          </p:cNvSpPr>
          <p:nvPr/>
        </p:nvSpPr>
        <p:spPr bwMode="auto">
          <a:xfrm>
            <a:off x="1175087" y="3616206"/>
            <a:ext cx="77788" cy="829270"/>
          </a:xfrm>
          <a:custGeom>
            <a:avLst/>
            <a:gdLst>
              <a:gd name="T0" fmla="*/ 26 w 49"/>
              <a:gd name="T1" fmla="*/ 226 h 515"/>
              <a:gd name="T2" fmla="*/ 26 w 49"/>
              <a:gd name="T3" fmla="*/ 226 h 515"/>
              <a:gd name="T4" fmla="*/ 26 w 49"/>
              <a:gd name="T5" fmla="*/ 236 h 515"/>
              <a:gd name="T6" fmla="*/ 23 w 49"/>
              <a:gd name="T7" fmla="*/ 246 h 515"/>
              <a:gd name="T8" fmla="*/ 18 w 49"/>
              <a:gd name="T9" fmla="*/ 251 h 515"/>
              <a:gd name="T10" fmla="*/ 8 w 49"/>
              <a:gd name="T11" fmla="*/ 256 h 515"/>
              <a:gd name="T12" fmla="*/ 8 w 49"/>
              <a:gd name="T13" fmla="*/ 256 h 515"/>
              <a:gd name="T14" fmla="*/ 8 w 49"/>
              <a:gd name="T15" fmla="*/ 256 h 515"/>
              <a:gd name="T16" fmla="*/ 18 w 49"/>
              <a:gd name="T17" fmla="*/ 261 h 515"/>
              <a:gd name="T18" fmla="*/ 23 w 49"/>
              <a:gd name="T19" fmla="*/ 269 h 515"/>
              <a:gd name="T20" fmla="*/ 26 w 49"/>
              <a:gd name="T21" fmla="*/ 277 h 515"/>
              <a:gd name="T22" fmla="*/ 26 w 49"/>
              <a:gd name="T23" fmla="*/ 290 h 515"/>
              <a:gd name="T24" fmla="*/ 26 w 49"/>
              <a:gd name="T25" fmla="*/ 485 h 515"/>
              <a:gd name="T26" fmla="*/ 26 w 49"/>
              <a:gd name="T27" fmla="*/ 485 h 515"/>
              <a:gd name="T28" fmla="*/ 29 w 49"/>
              <a:gd name="T29" fmla="*/ 495 h 515"/>
              <a:gd name="T30" fmla="*/ 34 w 49"/>
              <a:gd name="T31" fmla="*/ 502 h 515"/>
              <a:gd name="T32" fmla="*/ 41 w 49"/>
              <a:gd name="T33" fmla="*/ 508 h 515"/>
              <a:gd name="T34" fmla="*/ 49 w 49"/>
              <a:gd name="T35" fmla="*/ 510 h 515"/>
              <a:gd name="T36" fmla="*/ 49 w 49"/>
              <a:gd name="T37" fmla="*/ 515 h 515"/>
              <a:gd name="T38" fmla="*/ 49 w 49"/>
              <a:gd name="T39" fmla="*/ 515 h 515"/>
              <a:gd name="T40" fmla="*/ 41 w 49"/>
              <a:gd name="T41" fmla="*/ 513 h 515"/>
              <a:gd name="T42" fmla="*/ 29 w 49"/>
              <a:gd name="T43" fmla="*/ 508 h 515"/>
              <a:gd name="T44" fmla="*/ 21 w 49"/>
              <a:gd name="T45" fmla="*/ 497 h 515"/>
              <a:gd name="T46" fmla="*/ 18 w 49"/>
              <a:gd name="T47" fmla="*/ 492 h 515"/>
              <a:gd name="T48" fmla="*/ 18 w 49"/>
              <a:gd name="T49" fmla="*/ 485 h 515"/>
              <a:gd name="T50" fmla="*/ 18 w 49"/>
              <a:gd name="T51" fmla="*/ 282 h 515"/>
              <a:gd name="T52" fmla="*/ 18 w 49"/>
              <a:gd name="T53" fmla="*/ 282 h 515"/>
              <a:gd name="T54" fmla="*/ 16 w 49"/>
              <a:gd name="T55" fmla="*/ 274 h 515"/>
              <a:gd name="T56" fmla="*/ 13 w 49"/>
              <a:gd name="T57" fmla="*/ 267 h 515"/>
              <a:gd name="T58" fmla="*/ 8 w 49"/>
              <a:gd name="T59" fmla="*/ 261 h 515"/>
              <a:gd name="T60" fmla="*/ 0 w 49"/>
              <a:gd name="T61" fmla="*/ 259 h 515"/>
              <a:gd name="T62" fmla="*/ 0 w 49"/>
              <a:gd name="T63" fmla="*/ 254 h 515"/>
              <a:gd name="T64" fmla="*/ 0 w 49"/>
              <a:gd name="T65" fmla="*/ 254 h 515"/>
              <a:gd name="T66" fmla="*/ 8 w 49"/>
              <a:gd name="T67" fmla="*/ 251 h 515"/>
              <a:gd name="T68" fmla="*/ 13 w 49"/>
              <a:gd name="T69" fmla="*/ 246 h 515"/>
              <a:gd name="T70" fmla="*/ 16 w 49"/>
              <a:gd name="T71" fmla="*/ 238 h 515"/>
              <a:gd name="T72" fmla="*/ 18 w 49"/>
              <a:gd name="T73" fmla="*/ 231 h 515"/>
              <a:gd name="T74" fmla="*/ 18 w 49"/>
              <a:gd name="T75" fmla="*/ 31 h 515"/>
              <a:gd name="T76" fmla="*/ 18 w 49"/>
              <a:gd name="T77" fmla="*/ 31 h 515"/>
              <a:gd name="T78" fmla="*/ 18 w 49"/>
              <a:gd name="T79" fmla="*/ 23 h 515"/>
              <a:gd name="T80" fmla="*/ 21 w 49"/>
              <a:gd name="T81" fmla="*/ 15 h 515"/>
              <a:gd name="T82" fmla="*/ 29 w 49"/>
              <a:gd name="T83" fmla="*/ 8 h 515"/>
              <a:gd name="T84" fmla="*/ 41 w 49"/>
              <a:gd name="T85" fmla="*/ 2 h 515"/>
              <a:gd name="T86" fmla="*/ 49 w 49"/>
              <a:gd name="T87" fmla="*/ 0 h 515"/>
              <a:gd name="T88" fmla="*/ 49 w 49"/>
              <a:gd name="T89" fmla="*/ 2 h 515"/>
              <a:gd name="T90" fmla="*/ 49 w 49"/>
              <a:gd name="T91" fmla="*/ 2 h 515"/>
              <a:gd name="T92" fmla="*/ 41 w 49"/>
              <a:gd name="T93" fmla="*/ 5 h 515"/>
              <a:gd name="T94" fmla="*/ 34 w 49"/>
              <a:gd name="T95" fmla="*/ 10 h 515"/>
              <a:gd name="T96" fmla="*/ 29 w 49"/>
              <a:gd name="T97" fmla="*/ 18 h 515"/>
              <a:gd name="T98" fmla="*/ 26 w 49"/>
              <a:gd name="T99" fmla="*/ 31 h 515"/>
              <a:gd name="T100" fmla="*/ 26 w 49"/>
              <a:gd name="T101" fmla="*/ 22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 h="515">
                <a:moveTo>
                  <a:pt x="26" y="226"/>
                </a:moveTo>
                <a:lnTo>
                  <a:pt x="26" y="226"/>
                </a:lnTo>
                <a:lnTo>
                  <a:pt x="26" y="236"/>
                </a:lnTo>
                <a:lnTo>
                  <a:pt x="23" y="246"/>
                </a:lnTo>
                <a:lnTo>
                  <a:pt x="18" y="251"/>
                </a:lnTo>
                <a:lnTo>
                  <a:pt x="8" y="256"/>
                </a:lnTo>
                <a:lnTo>
                  <a:pt x="8" y="256"/>
                </a:lnTo>
                <a:lnTo>
                  <a:pt x="8" y="256"/>
                </a:lnTo>
                <a:lnTo>
                  <a:pt x="18" y="261"/>
                </a:lnTo>
                <a:lnTo>
                  <a:pt x="23" y="269"/>
                </a:lnTo>
                <a:lnTo>
                  <a:pt x="26" y="277"/>
                </a:lnTo>
                <a:lnTo>
                  <a:pt x="26" y="290"/>
                </a:lnTo>
                <a:lnTo>
                  <a:pt x="26" y="485"/>
                </a:lnTo>
                <a:lnTo>
                  <a:pt x="26" y="485"/>
                </a:lnTo>
                <a:lnTo>
                  <a:pt x="29" y="495"/>
                </a:lnTo>
                <a:lnTo>
                  <a:pt x="34" y="502"/>
                </a:lnTo>
                <a:lnTo>
                  <a:pt x="41" y="508"/>
                </a:lnTo>
                <a:lnTo>
                  <a:pt x="49" y="510"/>
                </a:lnTo>
                <a:lnTo>
                  <a:pt x="49" y="515"/>
                </a:lnTo>
                <a:lnTo>
                  <a:pt x="49" y="515"/>
                </a:lnTo>
                <a:lnTo>
                  <a:pt x="41" y="513"/>
                </a:lnTo>
                <a:lnTo>
                  <a:pt x="29" y="508"/>
                </a:lnTo>
                <a:lnTo>
                  <a:pt x="21" y="497"/>
                </a:lnTo>
                <a:lnTo>
                  <a:pt x="18" y="492"/>
                </a:lnTo>
                <a:lnTo>
                  <a:pt x="18" y="485"/>
                </a:lnTo>
                <a:lnTo>
                  <a:pt x="18" y="282"/>
                </a:lnTo>
                <a:lnTo>
                  <a:pt x="18" y="282"/>
                </a:lnTo>
                <a:lnTo>
                  <a:pt x="16" y="274"/>
                </a:lnTo>
                <a:lnTo>
                  <a:pt x="13" y="267"/>
                </a:lnTo>
                <a:lnTo>
                  <a:pt x="8" y="261"/>
                </a:lnTo>
                <a:lnTo>
                  <a:pt x="0" y="259"/>
                </a:lnTo>
                <a:lnTo>
                  <a:pt x="0" y="254"/>
                </a:lnTo>
                <a:lnTo>
                  <a:pt x="0" y="254"/>
                </a:lnTo>
                <a:lnTo>
                  <a:pt x="8" y="251"/>
                </a:lnTo>
                <a:lnTo>
                  <a:pt x="13" y="246"/>
                </a:lnTo>
                <a:lnTo>
                  <a:pt x="16" y="238"/>
                </a:lnTo>
                <a:lnTo>
                  <a:pt x="18" y="231"/>
                </a:lnTo>
                <a:lnTo>
                  <a:pt x="18" y="31"/>
                </a:lnTo>
                <a:lnTo>
                  <a:pt x="18" y="31"/>
                </a:lnTo>
                <a:lnTo>
                  <a:pt x="18" y="23"/>
                </a:lnTo>
                <a:lnTo>
                  <a:pt x="21" y="15"/>
                </a:lnTo>
                <a:lnTo>
                  <a:pt x="29" y="8"/>
                </a:lnTo>
                <a:lnTo>
                  <a:pt x="41" y="2"/>
                </a:lnTo>
                <a:lnTo>
                  <a:pt x="49" y="0"/>
                </a:lnTo>
                <a:lnTo>
                  <a:pt x="49" y="2"/>
                </a:lnTo>
                <a:lnTo>
                  <a:pt x="49" y="2"/>
                </a:lnTo>
                <a:lnTo>
                  <a:pt x="41" y="5"/>
                </a:lnTo>
                <a:lnTo>
                  <a:pt x="34" y="10"/>
                </a:lnTo>
                <a:lnTo>
                  <a:pt x="29" y="18"/>
                </a:lnTo>
                <a:lnTo>
                  <a:pt x="26" y="31"/>
                </a:lnTo>
                <a:lnTo>
                  <a:pt x="26"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6" name="Freeform 155"/>
          <p:cNvSpPr>
            <a:spLocks/>
          </p:cNvSpPr>
          <p:nvPr/>
        </p:nvSpPr>
        <p:spPr bwMode="auto">
          <a:xfrm>
            <a:off x="1702970" y="3481070"/>
            <a:ext cx="2251075" cy="80963"/>
          </a:xfrm>
          <a:custGeom>
            <a:avLst/>
            <a:gdLst>
              <a:gd name="T0" fmla="*/ 744 w 1418"/>
              <a:gd name="T1" fmla="*/ 28 h 51"/>
              <a:gd name="T2" fmla="*/ 744 w 1418"/>
              <a:gd name="T3" fmla="*/ 28 h 51"/>
              <a:gd name="T4" fmla="*/ 733 w 1418"/>
              <a:gd name="T5" fmla="*/ 26 h 51"/>
              <a:gd name="T6" fmla="*/ 723 w 1418"/>
              <a:gd name="T7" fmla="*/ 23 h 51"/>
              <a:gd name="T8" fmla="*/ 715 w 1418"/>
              <a:gd name="T9" fmla="*/ 18 h 51"/>
              <a:gd name="T10" fmla="*/ 713 w 1418"/>
              <a:gd name="T11" fmla="*/ 10 h 51"/>
              <a:gd name="T12" fmla="*/ 710 w 1418"/>
              <a:gd name="T13" fmla="*/ 10 h 51"/>
              <a:gd name="T14" fmla="*/ 710 w 1418"/>
              <a:gd name="T15" fmla="*/ 10 h 51"/>
              <a:gd name="T16" fmla="*/ 708 w 1418"/>
              <a:gd name="T17" fmla="*/ 18 h 51"/>
              <a:gd name="T18" fmla="*/ 700 w 1418"/>
              <a:gd name="T19" fmla="*/ 23 h 51"/>
              <a:gd name="T20" fmla="*/ 690 w 1418"/>
              <a:gd name="T21" fmla="*/ 26 h 51"/>
              <a:gd name="T22" fmla="*/ 679 w 1418"/>
              <a:gd name="T23" fmla="*/ 28 h 51"/>
              <a:gd name="T24" fmla="*/ 31 w 1418"/>
              <a:gd name="T25" fmla="*/ 28 h 51"/>
              <a:gd name="T26" fmla="*/ 31 w 1418"/>
              <a:gd name="T27" fmla="*/ 28 h 51"/>
              <a:gd name="T28" fmla="*/ 18 w 1418"/>
              <a:gd name="T29" fmla="*/ 28 h 51"/>
              <a:gd name="T30" fmla="*/ 10 w 1418"/>
              <a:gd name="T31" fmla="*/ 33 h 51"/>
              <a:gd name="T32" fmla="*/ 5 w 1418"/>
              <a:gd name="T33" fmla="*/ 41 h 51"/>
              <a:gd name="T34" fmla="*/ 3 w 1418"/>
              <a:gd name="T35" fmla="*/ 51 h 51"/>
              <a:gd name="T36" fmla="*/ 0 w 1418"/>
              <a:gd name="T37" fmla="*/ 51 h 51"/>
              <a:gd name="T38" fmla="*/ 0 w 1418"/>
              <a:gd name="T39" fmla="*/ 51 h 51"/>
              <a:gd name="T40" fmla="*/ 3 w 1418"/>
              <a:gd name="T41" fmla="*/ 41 h 51"/>
              <a:gd name="T42" fmla="*/ 8 w 1418"/>
              <a:gd name="T43" fmla="*/ 31 h 51"/>
              <a:gd name="T44" fmla="*/ 15 w 1418"/>
              <a:gd name="T45" fmla="*/ 23 h 51"/>
              <a:gd name="T46" fmla="*/ 23 w 1418"/>
              <a:gd name="T47" fmla="*/ 21 h 51"/>
              <a:gd name="T48" fmla="*/ 31 w 1418"/>
              <a:gd name="T49" fmla="*/ 18 h 51"/>
              <a:gd name="T50" fmla="*/ 685 w 1418"/>
              <a:gd name="T51" fmla="*/ 18 h 51"/>
              <a:gd name="T52" fmla="*/ 685 w 1418"/>
              <a:gd name="T53" fmla="*/ 18 h 51"/>
              <a:gd name="T54" fmla="*/ 695 w 1418"/>
              <a:gd name="T55" fmla="*/ 18 h 51"/>
              <a:gd name="T56" fmla="*/ 700 w 1418"/>
              <a:gd name="T57" fmla="*/ 15 h 51"/>
              <a:gd name="T58" fmla="*/ 705 w 1418"/>
              <a:gd name="T59" fmla="*/ 10 h 51"/>
              <a:gd name="T60" fmla="*/ 710 w 1418"/>
              <a:gd name="T61" fmla="*/ 0 h 51"/>
              <a:gd name="T62" fmla="*/ 713 w 1418"/>
              <a:gd name="T63" fmla="*/ 0 h 51"/>
              <a:gd name="T64" fmla="*/ 713 w 1418"/>
              <a:gd name="T65" fmla="*/ 0 h 51"/>
              <a:gd name="T66" fmla="*/ 718 w 1418"/>
              <a:gd name="T67" fmla="*/ 10 h 51"/>
              <a:gd name="T68" fmla="*/ 723 w 1418"/>
              <a:gd name="T69" fmla="*/ 15 h 51"/>
              <a:gd name="T70" fmla="*/ 728 w 1418"/>
              <a:gd name="T71" fmla="*/ 18 h 51"/>
              <a:gd name="T72" fmla="*/ 738 w 1418"/>
              <a:gd name="T73" fmla="*/ 18 h 51"/>
              <a:gd name="T74" fmla="*/ 1387 w 1418"/>
              <a:gd name="T75" fmla="*/ 18 h 51"/>
              <a:gd name="T76" fmla="*/ 1387 w 1418"/>
              <a:gd name="T77" fmla="*/ 18 h 51"/>
              <a:gd name="T78" fmla="*/ 1395 w 1418"/>
              <a:gd name="T79" fmla="*/ 21 h 51"/>
              <a:gd name="T80" fmla="*/ 1400 w 1418"/>
              <a:gd name="T81" fmla="*/ 23 h 51"/>
              <a:gd name="T82" fmla="*/ 1410 w 1418"/>
              <a:gd name="T83" fmla="*/ 31 h 51"/>
              <a:gd name="T84" fmla="*/ 1415 w 1418"/>
              <a:gd name="T85" fmla="*/ 41 h 51"/>
              <a:gd name="T86" fmla="*/ 1418 w 1418"/>
              <a:gd name="T87" fmla="*/ 51 h 51"/>
              <a:gd name="T88" fmla="*/ 1413 w 1418"/>
              <a:gd name="T89" fmla="*/ 51 h 51"/>
              <a:gd name="T90" fmla="*/ 1413 w 1418"/>
              <a:gd name="T91" fmla="*/ 51 h 51"/>
              <a:gd name="T92" fmla="*/ 1410 w 1418"/>
              <a:gd name="T93" fmla="*/ 41 h 51"/>
              <a:gd name="T94" fmla="*/ 1405 w 1418"/>
              <a:gd name="T95" fmla="*/ 33 h 51"/>
              <a:gd name="T96" fmla="*/ 1397 w 1418"/>
              <a:gd name="T97" fmla="*/ 28 h 51"/>
              <a:gd name="T98" fmla="*/ 1387 w 1418"/>
              <a:gd name="T99" fmla="*/ 28 h 51"/>
              <a:gd name="T100" fmla="*/ 744 w 1418"/>
              <a:gd name="T101" fmla="*/ 2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18" h="51">
                <a:moveTo>
                  <a:pt x="744" y="28"/>
                </a:moveTo>
                <a:lnTo>
                  <a:pt x="744" y="28"/>
                </a:lnTo>
                <a:lnTo>
                  <a:pt x="733" y="26"/>
                </a:lnTo>
                <a:lnTo>
                  <a:pt x="723" y="23"/>
                </a:lnTo>
                <a:lnTo>
                  <a:pt x="715" y="18"/>
                </a:lnTo>
                <a:lnTo>
                  <a:pt x="713" y="10"/>
                </a:lnTo>
                <a:lnTo>
                  <a:pt x="710" y="10"/>
                </a:lnTo>
                <a:lnTo>
                  <a:pt x="710" y="10"/>
                </a:lnTo>
                <a:lnTo>
                  <a:pt x="708" y="18"/>
                </a:lnTo>
                <a:lnTo>
                  <a:pt x="700" y="23"/>
                </a:lnTo>
                <a:lnTo>
                  <a:pt x="690" y="26"/>
                </a:lnTo>
                <a:lnTo>
                  <a:pt x="679" y="28"/>
                </a:lnTo>
                <a:lnTo>
                  <a:pt x="31" y="28"/>
                </a:lnTo>
                <a:lnTo>
                  <a:pt x="31" y="28"/>
                </a:lnTo>
                <a:lnTo>
                  <a:pt x="18" y="28"/>
                </a:lnTo>
                <a:lnTo>
                  <a:pt x="10" y="33"/>
                </a:lnTo>
                <a:lnTo>
                  <a:pt x="5" y="41"/>
                </a:lnTo>
                <a:lnTo>
                  <a:pt x="3" y="51"/>
                </a:lnTo>
                <a:lnTo>
                  <a:pt x="0" y="51"/>
                </a:lnTo>
                <a:lnTo>
                  <a:pt x="0" y="51"/>
                </a:lnTo>
                <a:lnTo>
                  <a:pt x="3" y="41"/>
                </a:lnTo>
                <a:lnTo>
                  <a:pt x="8" y="31"/>
                </a:lnTo>
                <a:lnTo>
                  <a:pt x="15" y="23"/>
                </a:lnTo>
                <a:lnTo>
                  <a:pt x="23" y="21"/>
                </a:lnTo>
                <a:lnTo>
                  <a:pt x="31" y="18"/>
                </a:lnTo>
                <a:lnTo>
                  <a:pt x="685" y="18"/>
                </a:lnTo>
                <a:lnTo>
                  <a:pt x="685" y="18"/>
                </a:lnTo>
                <a:lnTo>
                  <a:pt x="695" y="18"/>
                </a:lnTo>
                <a:lnTo>
                  <a:pt x="700" y="15"/>
                </a:lnTo>
                <a:lnTo>
                  <a:pt x="705" y="10"/>
                </a:lnTo>
                <a:lnTo>
                  <a:pt x="710" y="0"/>
                </a:lnTo>
                <a:lnTo>
                  <a:pt x="713" y="0"/>
                </a:lnTo>
                <a:lnTo>
                  <a:pt x="713" y="0"/>
                </a:lnTo>
                <a:lnTo>
                  <a:pt x="718" y="10"/>
                </a:lnTo>
                <a:lnTo>
                  <a:pt x="723" y="15"/>
                </a:lnTo>
                <a:lnTo>
                  <a:pt x="728" y="18"/>
                </a:lnTo>
                <a:lnTo>
                  <a:pt x="738" y="18"/>
                </a:lnTo>
                <a:lnTo>
                  <a:pt x="1387" y="18"/>
                </a:lnTo>
                <a:lnTo>
                  <a:pt x="1387" y="18"/>
                </a:lnTo>
                <a:lnTo>
                  <a:pt x="1395" y="21"/>
                </a:lnTo>
                <a:lnTo>
                  <a:pt x="1400" y="23"/>
                </a:lnTo>
                <a:lnTo>
                  <a:pt x="1410" y="31"/>
                </a:lnTo>
                <a:lnTo>
                  <a:pt x="1415" y="41"/>
                </a:lnTo>
                <a:lnTo>
                  <a:pt x="1418" y="51"/>
                </a:lnTo>
                <a:lnTo>
                  <a:pt x="1413" y="51"/>
                </a:lnTo>
                <a:lnTo>
                  <a:pt x="1413" y="51"/>
                </a:lnTo>
                <a:lnTo>
                  <a:pt x="1410" y="41"/>
                </a:lnTo>
                <a:lnTo>
                  <a:pt x="1405" y="33"/>
                </a:lnTo>
                <a:lnTo>
                  <a:pt x="1397" y="28"/>
                </a:lnTo>
                <a:lnTo>
                  <a:pt x="1387" y="28"/>
                </a:lnTo>
                <a:lnTo>
                  <a:pt x="74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Rectangle 161"/>
          <p:cNvSpPr>
            <a:spLocks noChangeArrowheads="1"/>
          </p:cNvSpPr>
          <p:nvPr/>
        </p:nvSpPr>
        <p:spPr bwMode="auto">
          <a:xfrm>
            <a:off x="4592220" y="2276157"/>
            <a:ext cx="196850" cy="195263"/>
          </a:xfrm>
          <a:prstGeom prst="rect">
            <a:avLst/>
          </a:prstGeom>
          <a:solidFill>
            <a:srgbClr val="9D9D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p:cNvSpPr>
            <a:spLocks noChangeArrowheads="1"/>
          </p:cNvSpPr>
          <p:nvPr/>
        </p:nvSpPr>
        <p:spPr bwMode="auto">
          <a:xfrm>
            <a:off x="4885907" y="2284095"/>
            <a:ext cx="14106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Deadweight loss</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64" name="Freeform 168"/>
          <p:cNvSpPr>
            <a:spLocks noEditPoints="1"/>
          </p:cNvSpPr>
          <p:nvPr/>
        </p:nvSpPr>
        <p:spPr bwMode="auto">
          <a:xfrm rot="5400000">
            <a:off x="2650708" y="4919421"/>
            <a:ext cx="431953" cy="95097"/>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73" name="Rectangle 72"/>
          <p:cNvSpPr>
            <a:spLocks noChangeArrowheads="1"/>
          </p:cNvSpPr>
          <p:nvPr/>
        </p:nvSpPr>
        <p:spPr bwMode="auto">
          <a:xfrm>
            <a:off x="1717222" y="3272313"/>
            <a:ext cx="21704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b="1" dirty="0">
                <a:solidFill>
                  <a:srgbClr val="000000"/>
                </a:solidFill>
                <a:latin typeface="Univers LT Std 47 Cn Lt" charset="0"/>
                <a:cs typeface="Arial" pitchFamily="34" charset="0"/>
              </a:rPr>
              <a:t>Quantity sold = 25 million</a:t>
            </a:r>
          </a:p>
        </p:txBody>
      </p:sp>
      <p:sp>
        <p:nvSpPr>
          <p:cNvPr id="150" name="Rectangle 149"/>
          <p:cNvSpPr/>
          <p:nvPr/>
        </p:nvSpPr>
        <p:spPr>
          <a:xfrm>
            <a:off x="1702970" y="3192020"/>
            <a:ext cx="2259806" cy="3760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p:cNvSpPr/>
          <p:nvPr/>
        </p:nvSpPr>
        <p:spPr>
          <a:xfrm>
            <a:off x="52384" y="3887226"/>
            <a:ext cx="1090616" cy="2442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a:spLocks noChangeArrowheads="1"/>
          </p:cNvSpPr>
          <p:nvPr/>
        </p:nvSpPr>
        <p:spPr bwMode="auto">
          <a:xfrm>
            <a:off x="3992905" y="3380035"/>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a:spLocks noChangeArrowheads="1"/>
          </p:cNvSpPr>
          <p:nvPr/>
        </p:nvSpPr>
        <p:spPr bwMode="auto">
          <a:xfrm>
            <a:off x="1702970" y="3598862"/>
            <a:ext cx="2259013" cy="814069"/>
          </a:xfrm>
          <a:prstGeom prst="rect">
            <a:avLst/>
          </a:prstGeom>
          <a:solidFill>
            <a:srgbClr val="CCD5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75"/>
          <p:cNvSpPr>
            <a:spLocks noChangeArrowheads="1"/>
          </p:cNvSpPr>
          <p:nvPr/>
        </p:nvSpPr>
        <p:spPr bwMode="auto">
          <a:xfrm>
            <a:off x="1981200" y="3847233"/>
            <a:ext cx="14779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000" b="1" i="0" u="none" strike="noStrike" cap="none" normalizeH="0" baseline="0" dirty="0">
                <a:ln>
                  <a:noFill/>
                </a:ln>
                <a:solidFill>
                  <a:srgbClr val="000000"/>
                </a:solidFill>
                <a:effectLst/>
                <a:latin typeface="Univers LT Std 47 Cn Lt" charset="0"/>
                <a:cs typeface="Arial" pitchFamily="34" charset="0"/>
              </a:rPr>
              <a:t>Tax </a:t>
            </a:r>
            <a:r>
              <a:rPr lang="en-US" sz="1000" b="1" dirty="0">
                <a:solidFill>
                  <a:srgbClr val="000000"/>
                </a:solidFill>
                <a:latin typeface="Univers LT Std 47 Cn Lt" charset="0"/>
                <a:cs typeface="Arial" pitchFamily="34" charset="0"/>
              </a:rPr>
              <a:t>revenue = $5 million</a:t>
            </a:r>
            <a:endParaRPr lang="en-US" dirty="0">
              <a:latin typeface="Arial" pitchFamily="34" charset="0"/>
              <a:cs typeface="Arial" pitchFamily="34" charset="0"/>
            </a:endParaRPr>
          </a:p>
          <a:p>
            <a:pPr lvl="0" algn="ctr" fontAlgn="base">
              <a:spcBef>
                <a:spcPct val="0"/>
              </a:spcBef>
              <a:spcAft>
                <a:spcPct val="0"/>
              </a:spcAft>
            </a:pPr>
            <a:r>
              <a:rPr lang="en-US" sz="1000" b="1" dirty="0">
                <a:solidFill>
                  <a:srgbClr val="000000"/>
                </a:solidFill>
                <a:latin typeface="Univers LT Std 47 Cn Lt" charset="0"/>
                <a:cs typeface="Arial" pitchFamily="34" charset="0"/>
              </a:rPr>
              <a:t>($0.20 *25 million)</a:t>
            </a:r>
          </a:p>
        </p:txBody>
      </p:sp>
      <p:sp>
        <p:nvSpPr>
          <p:cNvPr id="119" name="Line 118"/>
          <p:cNvSpPr>
            <a:spLocks noChangeShapeType="1"/>
          </p:cNvSpPr>
          <p:nvPr/>
        </p:nvSpPr>
        <p:spPr bwMode="auto">
          <a:xfrm>
            <a:off x="3004720" y="4412932"/>
            <a:ext cx="82550"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p:cNvSpPr>
          <p:nvPr/>
        </p:nvSpPr>
        <p:spPr bwMode="auto">
          <a:xfrm>
            <a:off x="1702970" y="2679382"/>
            <a:ext cx="4164013" cy="3370263"/>
          </a:xfrm>
          <a:custGeom>
            <a:avLst/>
            <a:gdLst>
              <a:gd name="T0" fmla="*/ 2623 w 2623"/>
              <a:gd name="T1" fmla="*/ 2123 h 2123"/>
              <a:gd name="T2" fmla="*/ 0 w 2623"/>
              <a:gd name="T3" fmla="*/ 2123 h 2123"/>
              <a:gd name="T4" fmla="*/ 0 w 2623"/>
              <a:gd name="T5" fmla="*/ 0 h 2123"/>
            </a:gdLst>
            <a:ahLst/>
            <a:cxnLst>
              <a:cxn ang="0">
                <a:pos x="T0" y="T1"/>
              </a:cxn>
              <a:cxn ang="0">
                <a:pos x="T2" y="T3"/>
              </a:cxn>
              <a:cxn ang="0">
                <a:pos x="T4" y="T5"/>
              </a:cxn>
            </a:cxnLst>
            <a:rect l="0" t="0" r="r" b="b"/>
            <a:pathLst>
              <a:path w="2623" h="2123">
                <a:moveTo>
                  <a:pt x="2623" y="2123"/>
                </a:moveTo>
                <a:lnTo>
                  <a:pt x="0" y="2123"/>
                </a:lnTo>
                <a:lnTo>
                  <a:pt x="0"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Rectangle 20"/>
          <p:cNvSpPr>
            <a:spLocks noChangeArrowheads="1"/>
          </p:cNvSpPr>
          <p:nvPr/>
        </p:nvSpPr>
        <p:spPr bwMode="auto">
          <a:xfrm>
            <a:off x="1295273" y="5127105"/>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0.20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59" name="Rectangle 22"/>
          <p:cNvSpPr>
            <a:spLocks noChangeArrowheads="1"/>
          </p:cNvSpPr>
          <p:nvPr/>
        </p:nvSpPr>
        <p:spPr bwMode="auto">
          <a:xfrm>
            <a:off x="1312047" y="4315301"/>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0.40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60" name="Rectangle 25"/>
          <p:cNvSpPr>
            <a:spLocks noChangeArrowheads="1"/>
          </p:cNvSpPr>
          <p:nvPr/>
        </p:nvSpPr>
        <p:spPr bwMode="auto">
          <a:xfrm>
            <a:off x="1317018" y="3508484"/>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0.60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61" name="Rectangle 27"/>
          <p:cNvSpPr>
            <a:spLocks noChangeArrowheads="1"/>
          </p:cNvSpPr>
          <p:nvPr/>
        </p:nvSpPr>
        <p:spPr bwMode="auto">
          <a:xfrm>
            <a:off x="1313144" y="2723019"/>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3835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uiExpand="1" build="p"/>
      <p:bldP spid="6" grpId="0" animBg="1"/>
      <p:bldP spid="70" grpId="0"/>
      <p:bldP spid="72" grpId="0"/>
      <p:bldP spid="155" grpId="0" animBg="1"/>
      <p:bldP spid="156" grpId="0" animBg="1"/>
      <p:bldP spid="162" grpId="0" animBg="1"/>
      <p:bldP spid="163" grpId="0"/>
      <p:bldP spid="73" grpId="0"/>
      <p:bldP spid="150" grpId="0" animBg="1"/>
      <p:bldP spid="157" grpId="0" animBg="1"/>
      <p:bldP spid="7" grpId="0" animBg="1"/>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Line 199"/>
          <p:cNvSpPr>
            <a:spLocks noChangeShapeType="1"/>
          </p:cNvSpPr>
          <p:nvPr/>
        </p:nvSpPr>
        <p:spPr bwMode="auto">
          <a:xfrm flipH="1">
            <a:off x="3461210" y="3153796"/>
            <a:ext cx="2049463" cy="1860550"/>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Line 200"/>
          <p:cNvSpPr>
            <a:spLocks noChangeShapeType="1"/>
          </p:cNvSpPr>
          <p:nvPr/>
        </p:nvSpPr>
        <p:spPr bwMode="auto">
          <a:xfrm flipH="1" flipV="1">
            <a:off x="3304214" y="2778353"/>
            <a:ext cx="2179638" cy="1976438"/>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normAutofit/>
          </a:bodyPr>
          <a:lstStyle/>
          <a:p>
            <a:r>
              <a:rPr lang="en-US" dirty="0">
                <a:latin typeface="+mj-lt"/>
              </a:rPr>
              <a:t>Effects of a Tax Paid by the Buyer</a:t>
            </a:r>
          </a:p>
        </p:txBody>
      </p:sp>
      <p:sp>
        <p:nvSpPr>
          <p:cNvPr id="215" name="Content Placeholder 2"/>
          <p:cNvSpPr>
            <a:spLocks noGrp="1"/>
          </p:cNvSpPr>
          <p:nvPr>
            <p:ph idx="4294967295"/>
          </p:nvPr>
        </p:nvSpPr>
        <p:spPr>
          <a:xfrm>
            <a:off x="5903746" y="1607004"/>
            <a:ext cx="3054627" cy="4260850"/>
          </a:xfrm>
          <a:prstGeom prst="rect">
            <a:avLst/>
          </a:prstGeom>
        </p:spPr>
        <p:txBody>
          <a:bodyPr>
            <a:normAutofit/>
          </a:bodyPr>
          <a:lstStyle/>
          <a:p>
            <a:r>
              <a:rPr lang="en-US" sz="2200" dirty="0"/>
              <a:t>The new demand curve is $0.20 lower, the amount of the tax.</a:t>
            </a:r>
          </a:p>
          <a:p>
            <a:r>
              <a:rPr lang="en-US" sz="2200" dirty="0"/>
              <a:t>Taxes drives a wedge between the buyer’s price and the seller’s price.</a:t>
            </a:r>
          </a:p>
          <a:p>
            <a:r>
              <a:rPr lang="en-US" sz="2200" dirty="0"/>
              <a:t>The equilibrium quantity decreases from 30 million to 25 million.</a:t>
            </a:r>
          </a:p>
        </p:txBody>
      </p:sp>
      <p:sp>
        <p:nvSpPr>
          <p:cNvPr id="10" name="Line 5"/>
          <p:cNvSpPr>
            <a:spLocks noChangeShapeType="1"/>
          </p:cNvSpPr>
          <p:nvPr/>
        </p:nvSpPr>
        <p:spPr bwMode="auto">
          <a:xfrm>
            <a:off x="1994527" y="2778353"/>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 name="Line 6"/>
          <p:cNvSpPr>
            <a:spLocks noChangeShapeType="1"/>
          </p:cNvSpPr>
          <p:nvPr/>
        </p:nvSpPr>
        <p:spPr bwMode="auto">
          <a:xfrm>
            <a:off x="1994527" y="3568928"/>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2" name="Line 7"/>
          <p:cNvSpPr>
            <a:spLocks noChangeShapeType="1"/>
          </p:cNvSpPr>
          <p:nvPr/>
        </p:nvSpPr>
        <p:spPr bwMode="auto">
          <a:xfrm>
            <a:off x="1994527" y="4361090"/>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 name="Line 8"/>
          <p:cNvSpPr>
            <a:spLocks noChangeShapeType="1"/>
          </p:cNvSpPr>
          <p:nvPr/>
        </p:nvSpPr>
        <p:spPr bwMode="auto">
          <a:xfrm>
            <a:off x="1994527" y="5151665"/>
            <a:ext cx="460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 name="Freeform 9"/>
          <p:cNvSpPr>
            <a:spLocks/>
          </p:cNvSpPr>
          <p:nvPr/>
        </p:nvSpPr>
        <p:spPr bwMode="auto">
          <a:xfrm>
            <a:off x="1994527" y="2684690"/>
            <a:ext cx="4024313" cy="3257550"/>
          </a:xfrm>
          <a:custGeom>
            <a:avLst/>
            <a:gdLst>
              <a:gd name="T0" fmla="*/ 2535 w 2535"/>
              <a:gd name="T1" fmla="*/ 2052 h 2052"/>
              <a:gd name="T2" fmla="*/ 0 w 2535"/>
              <a:gd name="T3" fmla="*/ 2052 h 2052"/>
              <a:gd name="T4" fmla="*/ 0 w 2535"/>
              <a:gd name="T5" fmla="*/ 0 h 2052"/>
            </a:gdLst>
            <a:ahLst/>
            <a:cxnLst>
              <a:cxn ang="0">
                <a:pos x="T0" y="T1"/>
              </a:cxn>
              <a:cxn ang="0">
                <a:pos x="T2" y="T3"/>
              </a:cxn>
              <a:cxn ang="0">
                <a:pos x="T4" y="T5"/>
              </a:cxn>
            </a:cxnLst>
            <a:rect l="0" t="0" r="r" b="b"/>
            <a:pathLst>
              <a:path w="2535" h="2052">
                <a:moveTo>
                  <a:pt x="2535" y="2052"/>
                </a:moveTo>
                <a:lnTo>
                  <a:pt x="0" y="2052"/>
                </a:lnTo>
                <a:lnTo>
                  <a:pt x="0" y="0"/>
                </a:lnTo>
              </a:path>
            </a:pathLst>
          </a:custGeom>
          <a:noFill/>
          <a:ln w="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Line 10"/>
          <p:cNvSpPr>
            <a:spLocks noChangeShapeType="1"/>
          </p:cNvSpPr>
          <p:nvPr/>
        </p:nvSpPr>
        <p:spPr bwMode="auto">
          <a:xfrm>
            <a:off x="5925177" y="5878740"/>
            <a:ext cx="0" cy="635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16" name="Line 11"/>
          <p:cNvSpPr>
            <a:spLocks noChangeShapeType="1"/>
          </p:cNvSpPr>
          <p:nvPr/>
        </p:nvSpPr>
        <p:spPr bwMode="auto">
          <a:xfrm>
            <a:off x="5483852" y="5878740"/>
            <a:ext cx="0" cy="635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17" name="Line 12"/>
          <p:cNvSpPr>
            <a:spLocks noChangeShapeType="1"/>
          </p:cNvSpPr>
          <p:nvPr/>
        </p:nvSpPr>
        <p:spPr bwMode="auto">
          <a:xfrm>
            <a:off x="5050464" y="5878740"/>
            <a:ext cx="0" cy="635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18" name="Line 13"/>
          <p:cNvSpPr>
            <a:spLocks noChangeShapeType="1"/>
          </p:cNvSpPr>
          <p:nvPr/>
        </p:nvSpPr>
        <p:spPr bwMode="auto">
          <a:xfrm>
            <a:off x="4613902" y="5878740"/>
            <a:ext cx="0" cy="635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19" name="Line 14"/>
          <p:cNvSpPr>
            <a:spLocks noChangeShapeType="1"/>
          </p:cNvSpPr>
          <p:nvPr/>
        </p:nvSpPr>
        <p:spPr bwMode="auto">
          <a:xfrm>
            <a:off x="4177339" y="5878740"/>
            <a:ext cx="0" cy="635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0" name="Line 15"/>
          <p:cNvSpPr>
            <a:spLocks noChangeShapeType="1"/>
          </p:cNvSpPr>
          <p:nvPr/>
        </p:nvSpPr>
        <p:spPr bwMode="auto">
          <a:xfrm>
            <a:off x="3740777" y="5878740"/>
            <a:ext cx="0" cy="635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1" name="Line 16"/>
          <p:cNvSpPr>
            <a:spLocks noChangeShapeType="1"/>
          </p:cNvSpPr>
          <p:nvPr/>
        </p:nvSpPr>
        <p:spPr bwMode="auto">
          <a:xfrm>
            <a:off x="3304214" y="5878740"/>
            <a:ext cx="0" cy="635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2" name="Line 17"/>
          <p:cNvSpPr>
            <a:spLocks noChangeShapeType="1"/>
          </p:cNvSpPr>
          <p:nvPr/>
        </p:nvSpPr>
        <p:spPr bwMode="auto">
          <a:xfrm>
            <a:off x="2867652" y="5878740"/>
            <a:ext cx="0" cy="635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3" name="Line 18"/>
          <p:cNvSpPr>
            <a:spLocks noChangeShapeType="1"/>
          </p:cNvSpPr>
          <p:nvPr/>
        </p:nvSpPr>
        <p:spPr bwMode="auto">
          <a:xfrm>
            <a:off x="2431089" y="5878740"/>
            <a:ext cx="0" cy="6350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4" name="Rectangle 19"/>
          <p:cNvSpPr>
            <a:spLocks noChangeArrowheads="1"/>
          </p:cNvSpPr>
          <p:nvPr/>
        </p:nvSpPr>
        <p:spPr bwMode="auto">
          <a:xfrm>
            <a:off x="1888164"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28"/>
          <p:cNvSpPr>
            <a:spLocks noChangeArrowheads="1"/>
          </p:cNvSpPr>
          <p:nvPr/>
        </p:nvSpPr>
        <p:spPr bwMode="auto">
          <a:xfrm>
            <a:off x="2399339"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29"/>
          <p:cNvSpPr>
            <a:spLocks noChangeArrowheads="1"/>
          </p:cNvSpPr>
          <p:nvPr/>
        </p:nvSpPr>
        <p:spPr bwMode="auto">
          <a:xfrm>
            <a:off x="2785728"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30"/>
          <p:cNvSpPr>
            <a:spLocks noChangeArrowheads="1"/>
          </p:cNvSpPr>
          <p:nvPr/>
        </p:nvSpPr>
        <p:spPr bwMode="auto">
          <a:xfrm>
            <a:off x="2862889"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31"/>
          <p:cNvSpPr>
            <a:spLocks noChangeArrowheads="1"/>
          </p:cNvSpPr>
          <p:nvPr/>
        </p:nvSpPr>
        <p:spPr bwMode="auto">
          <a:xfrm>
            <a:off x="3204828"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1</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32"/>
          <p:cNvSpPr>
            <a:spLocks noChangeArrowheads="1"/>
          </p:cNvSpPr>
          <p:nvPr/>
        </p:nvSpPr>
        <p:spPr bwMode="auto">
          <a:xfrm>
            <a:off x="3299452"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33"/>
          <p:cNvSpPr>
            <a:spLocks noChangeArrowheads="1"/>
          </p:cNvSpPr>
          <p:nvPr/>
        </p:nvSpPr>
        <p:spPr bwMode="auto">
          <a:xfrm>
            <a:off x="3647114"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34"/>
          <p:cNvSpPr>
            <a:spLocks noChangeArrowheads="1"/>
          </p:cNvSpPr>
          <p:nvPr/>
        </p:nvSpPr>
        <p:spPr bwMode="auto">
          <a:xfrm>
            <a:off x="3737602"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35"/>
          <p:cNvSpPr>
            <a:spLocks noChangeArrowheads="1"/>
          </p:cNvSpPr>
          <p:nvPr/>
        </p:nvSpPr>
        <p:spPr bwMode="auto">
          <a:xfrm>
            <a:off x="4081128"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1" name="Rectangle 36"/>
          <p:cNvSpPr>
            <a:spLocks noChangeArrowheads="1"/>
          </p:cNvSpPr>
          <p:nvPr/>
        </p:nvSpPr>
        <p:spPr bwMode="auto">
          <a:xfrm>
            <a:off x="4174164"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37"/>
          <p:cNvSpPr>
            <a:spLocks noChangeArrowheads="1"/>
          </p:cNvSpPr>
          <p:nvPr/>
        </p:nvSpPr>
        <p:spPr bwMode="auto">
          <a:xfrm>
            <a:off x="4501503"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38"/>
          <p:cNvSpPr>
            <a:spLocks noChangeArrowheads="1"/>
          </p:cNvSpPr>
          <p:nvPr/>
        </p:nvSpPr>
        <p:spPr bwMode="auto">
          <a:xfrm>
            <a:off x="4610727"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4" name="Rectangle 39"/>
          <p:cNvSpPr>
            <a:spLocks noChangeArrowheads="1"/>
          </p:cNvSpPr>
          <p:nvPr/>
        </p:nvSpPr>
        <p:spPr bwMode="auto">
          <a:xfrm>
            <a:off x="4942514"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5" name="Rectangle 40"/>
          <p:cNvSpPr>
            <a:spLocks noChangeArrowheads="1"/>
          </p:cNvSpPr>
          <p:nvPr/>
        </p:nvSpPr>
        <p:spPr bwMode="auto">
          <a:xfrm>
            <a:off x="5047289"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41"/>
          <p:cNvSpPr>
            <a:spLocks noChangeArrowheads="1"/>
          </p:cNvSpPr>
          <p:nvPr/>
        </p:nvSpPr>
        <p:spPr bwMode="auto">
          <a:xfrm>
            <a:off x="5399714"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7" name="Rectangle 42"/>
          <p:cNvSpPr>
            <a:spLocks noChangeArrowheads="1"/>
          </p:cNvSpPr>
          <p:nvPr/>
        </p:nvSpPr>
        <p:spPr bwMode="auto">
          <a:xfrm>
            <a:off x="5483852"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8" name="Rectangle 43"/>
          <p:cNvSpPr>
            <a:spLocks noChangeArrowheads="1"/>
          </p:cNvSpPr>
          <p:nvPr/>
        </p:nvSpPr>
        <p:spPr bwMode="auto">
          <a:xfrm>
            <a:off x="5833728"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4</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9" name="Rectangle 44"/>
          <p:cNvSpPr>
            <a:spLocks noChangeArrowheads="1"/>
          </p:cNvSpPr>
          <p:nvPr/>
        </p:nvSpPr>
        <p:spPr bwMode="auto">
          <a:xfrm>
            <a:off x="5920414" y="59612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96" name="Rectangle 91"/>
          <p:cNvSpPr>
            <a:spLocks noChangeArrowheads="1"/>
          </p:cNvSpPr>
          <p:nvPr/>
        </p:nvSpPr>
        <p:spPr bwMode="auto">
          <a:xfrm>
            <a:off x="24218" y="3600678"/>
            <a:ext cx="14619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Buyers pay $0.60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98" name="Rectangle 93"/>
          <p:cNvSpPr>
            <a:spLocks noChangeArrowheads="1"/>
          </p:cNvSpPr>
          <p:nvPr/>
        </p:nvSpPr>
        <p:spPr bwMode="auto">
          <a:xfrm>
            <a:off x="83550" y="4650243"/>
            <a:ext cx="175208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Sellers receive $0.40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05" name="Rectangle 100"/>
          <p:cNvSpPr>
            <a:spLocks noChangeArrowheads="1"/>
          </p:cNvSpPr>
          <p:nvPr/>
        </p:nvSpPr>
        <p:spPr bwMode="auto">
          <a:xfrm>
            <a:off x="4555164" y="3708628"/>
            <a:ext cx="1412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6" name="Rectangle 101"/>
          <p:cNvSpPr>
            <a:spLocks noChangeArrowheads="1"/>
          </p:cNvSpPr>
          <p:nvPr/>
        </p:nvSpPr>
        <p:spPr bwMode="auto">
          <a:xfrm>
            <a:off x="4618664" y="3754665"/>
            <a:ext cx="1174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Univers LT Std 47 Cn Lt"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7" name="Rectangle 102"/>
          <p:cNvSpPr>
            <a:spLocks noChangeArrowheads="1"/>
          </p:cNvSpPr>
          <p:nvPr/>
        </p:nvSpPr>
        <p:spPr bwMode="auto">
          <a:xfrm>
            <a:off x="3980489" y="4592865"/>
            <a:ext cx="1412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8" name="Rectangle 103"/>
          <p:cNvSpPr>
            <a:spLocks noChangeArrowheads="1"/>
          </p:cNvSpPr>
          <p:nvPr/>
        </p:nvSpPr>
        <p:spPr bwMode="auto">
          <a:xfrm>
            <a:off x="4043989" y="4640490"/>
            <a:ext cx="1174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Univers LT Std 47 Cn Lt"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9" name="Rectangle 104"/>
          <p:cNvSpPr>
            <a:spLocks noChangeArrowheads="1"/>
          </p:cNvSpPr>
          <p:nvPr/>
        </p:nvSpPr>
        <p:spPr bwMode="auto">
          <a:xfrm>
            <a:off x="5526714" y="2995840"/>
            <a:ext cx="1412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0" name="Rectangle 105"/>
          <p:cNvSpPr>
            <a:spLocks noChangeArrowheads="1"/>
          </p:cNvSpPr>
          <p:nvPr/>
        </p:nvSpPr>
        <p:spPr bwMode="auto">
          <a:xfrm>
            <a:off x="5526714" y="4757965"/>
            <a:ext cx="14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1" name="Rectangle 106"/>
          <p:cNvSpPr>
            <a:spLocks noChangeArrowheads="1"/>
          </p:cNvSpPr>
          <p:nvPr/>
        </p:nvSpPr>
        <p:spPr bwMode="auto">
          <a:xfrm>
            <a:off x="5601327" y="4805590"/>
            <a:ext cx="1174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Univers LT Std 47 Cn Lt"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2" name="Line 107"/>
          <p:cNvSpPr>
            <a:spLocks noChangeShapeType="1"/>
          </p:cNvSpPr>
          <p:nvPr/>
        </p:nvSpPr>
        <p:spPr bwMode="auto">
          <a:xfrm>
            <a:off x="1994527" y="39626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3" name="Line 108"/>
          <p:cNvSpPr>
            <a:spLocks noChangeShapeType="1"/>
          </p:cNvSpPr>
          <p:nvPr/>
        </p:nvSpPr>
        <p:spPr bwMode="auto">
          <a:xfrm>
            <a:off x="2119939" y="39626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4" name="Line 109"/>
          <p:cNvSpPr>
            <a:spLocks noChangeShapeType="1"/>
          </p:cNvSpPr>
          <p:nvPr/>
        </p:nvSpPr>
        <p:spPr bwMode="auto">
          <a:xfrm>
            <a:off x="2245352" y="39626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110"/>
          <p:cNvSpPr>
            <a:spLocks noChangeShapeType="1"/>
          </p:cNvSpPr>
          <p:nvPr/>
        </p:nvSpPr>
        <p:spPr bwMode="auto">
          <a:xfrm>
            <a:off x="2372352" y="39626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111"/>
          <p:cNvSpPr>
            <a:spLocks noChangeShapeType="1"/>
          </p:cNvSpPr>
          <p:nvPr/>
        </p:nvSpPr>
        <p:spPr bwMode="auto">
          <a:xfrm>
            <a:off x="2497764" y="39626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112"/>
          <p:cNvSpPr>
            <a:spLocks noChangeShapeType="1"/>
          </p:cNvSpPr>
          <p:nvPr/>
        </p:nvSpPr>
        <p:spPr bwMode="auto">
          <a:xfrm>
            <a:off x="2623177" y="39626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113"/>
          <p:cNvSpPr>
            <a:spLocks noChangeShapeType="1"/>
          </p:cNvSpPr>
          <p:nvPr/>
        </p:nvSpPr>
        <p:spPr bwMode="auto">
          <a:xfrm>
            <a:off x="2750177" y="39626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114"/>
          <p:cNvSpPr>
            <a:spLocks noChangeShapeType="1"/>
          </p:cNvSpPr>
          <p:nvPr/>
        </p:nvSpPr>
        <p:spPr bwMode="auto">
          <a:xfrm>
            <a:off x="2875589" y="39626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115"/>
          <p:cNvSpPr>
            <a:spLocks noChangeShapeType="1"/>
          </p:cNvSpPr>
          <p:nvPr/>
        </p:nvSpPr>
        <p:spPr bwMode="auto">
          <a:xfrm>
            <a:off x="3001002" y="39626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1" name="Line 116"/>
          <p:cNvSpPr>
            <a:spLocks noChangeShapeType="1"/>
          </p:cNvSpPr>
          <p:nvPr/>
        </p:nvSpPr>
        <p:spPr bwMode="auto">
          <a:xfrm>
            <a:off x="3126414" y="39626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 name="Line 117"/>
          <p:cNvSpPr>
            <a:spLocks noChangeShapeType="1"/>
          </p:cNvSpPr>
          <p:nvPr/>
        </p:nvSpPr>
        <p:spPr bwMode="auto">
          <a:xfrm>
            <a:off x="3253414" y="39626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 name="Line 118"/>
          <p:cNvSpPr>
            <a:spLocks noChangeShapeType="1"/>
          </p:cNvSpPr>
          <p:nvPr/>
        </p:nvSpPr>
        <p:spPr bwMode="auto">
          <a:xfrm>
            <a:off x="3378827" y="39626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 name="Line 119"/>
          <p:cNvSpPr>
            <a:spLocks noChangeShapeType="1"/>
          </p:cNvSpPr>
          <p:nvPr/>
        </p:nvSpPr>
        <p:spPr bwMode="auto">
          <a:xfrm>
            <a:off x="3504239" y="39626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Line 120"/>
          <p:cNvSpPr>
            <a:spLocks noChangeShapeType="1"/>
          </p:cNvSpPr>
          <p:nvPr/>
        </p:nvSpPr>
        <p:spPr bwMode="auto">
          <a:xfrm>
            <a:off x="3631239" y="39626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121"/>
          <p:cNvSpPr>
            <a:spLocks noChangeShapeType="1"/>
          </p:cNvSpPr>
          <p:nvPr/>
        </p:nvSpPr>
        <p:spPr bwMode="auto">
          <a:xfrm>
            <a:off x="3756652" y="39626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7" name="Line 122"/>
          <p:cNvSpPr>
            <a:spLocks noChangeShapeType="1"/>
          </p:cNvSpPr>
          <p:nvPr/>
        </p:nvSpPr>
        <p:spPr bwMode="auto">
          <a:xfrm>
            <a:off x="3882064" y="39626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8" name="Line 123"/>
          <p:cNvSpPr>
            <a:spLocks noChangeShapeType="1"/>
          </p:cNvSpPr>
          <p:nvPr/>
        </p:nvSpPr>
        <p:spPr bwMode="auto">
          <a:xfrm>
            <a:off x="4009064" y="39626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9" name="Line 124"/>
          <p:cNvSpPr>
            <a:spLocks noChangeShapeType="1"/>
          </p:cNvSpPr>
          <p:nvPr/>
        </p:nvSpPr>
        <p:spPr bwMode="auto">
          <a:xfrm>
            <a:off x="4134477" y="39626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Line 125"/>
          <p:cNvSpPr>
            <a:spLocks noChangeShapeType="1"/>
          </p:cNvSpPr>
          <p:nvPr/>
        </p:nvSpPr>
        <p:spPr bwMode="auto">
          <a:xfrm>
            <a:off x="4259889" y="39626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Line 126"/>
          <p:cNvSpPr>
            <a:spLocks noChangeShapeType="1"/>
          </p:cNvSpPr>
          <p:nvPr/>
        </p:nvSpPr>
        <p:spPr bwMode="auto">
          <a:xfrm>
            <a:off x="4386889" y="39626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Line 127"/>
          <p:cNvSpPr>
            <a:spLocks noChangeShapeType="1"/>
          </p:cNvSpPr>
          <p:nvPr/>
        </p:nvSpPr>
        <p:spPr bwMode="auto">
          <a:xfrm>
            <a:off x="4512302" y="39626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Line 128"/>
          <p:cNvSpPr>
            <a:spLocks noChangeShapeType="1"/>
          </p:cNvSpPr>
          <p:nvPr/>
        </p:nvSpPr>
        <p:spPr bwMode="auto">
          <a:xfrm>
            <a:off x="1994527" y="35689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1" name="Line 146"/>
          <p:cNvSpPr>
            <a:spLocks noChangeShapeType="1"/>
          </p:cNvSpPr>
          <p:nvPr/>
        </p:nvSpPr>
        <p:spPr bwMode="auto">
          <a:xfrm>
            <a:off x="1994527" y="436109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9" name="Line 164"/>
          <p:cNvSpPr>
            <a:spLocks noChangeShapeType="1"/>
          </p:cNvSpPr>
          <p:nvPr/>
        </p:nvSpPr>
        <p:spPr bwMode="auto">
          <a:xfrm flipV="1">
            <a:off x="4177339" y="586286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188" name="Line 183"/>
          <p:cNvSpPr>
            <a:spLocks noChangeShapeType="1"/>
          </p:cNvSpPr>
          <p:nvPr/>
        </p:nvSpPr>
        <p:spPr bwMode="auto">
          <a:xfrm flipV="1">
            <a:off x="4613902" y="586286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189" name="Line 184"/>
          <p:cNvSpPr>
            <a:spLocks noChangeShapeType="1"/>
          </p:cNvSpPr>
          <p:nvPr/>
        </p:nvSpPr>
        <p:spPr bwMode="auto">
          <a:xfrm flipV="1">
            <a:off x="4613902" y="573745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185"/>
          <p:cNvSpPr>
            <a:spLocks noChangeShapeType="1"/>
          </p:cNvSpPr>
          <p:nvPr/>
        </p:nvSpPr>
        <p:spPr bwMode="auto">
          <a:xfrm flipV="1">
            <a:off x="4613902" y="5612040"/>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186"/>
          <p:cNvSpPr>
            <a:spLocks noChangeShapeType="1"/>
          </p:cNvSpPr>
          <p:nvPr/>
        </p:nvSpPr>
        <p:spPr bwMode="auto">
          <a:xfrm flipV="1">
            <a:off x="4613902" y="5486628"/>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187"/>
          <p:cNvSpPr>
            <a:spLocks noChangeShapeType="1"/>
          </p:cNvSpPr>
          <p:nvPr/>
        </p:nvSpPr>
        <p:spPr bwMode="auto">
          <a:xfrm flipV="1">
            <a:off x="4613902" y="5359628"/>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188"/>
          <p:cNvSpPr>
            <a:spLocks noChangeShapeType="1"/>
          </p:cNvSpPr>
          <p:nvPr/>
        </p:nvSpPr>
        <p:spPr bwMode="auto">
          <a:xfrm flipV="1">
            <a:off x="4613902" y="5234215"/>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189"/>
          <p:cNvSpPr>
            <a:spLocks noChangeShapeType="1"/>
          </p:cNvSpPr>
          <p:nvPr/>
        </p:nvSpPr>
        <p:spPr bwMode="auto">
          <a:xfrm flipV="1">
            <a:off x="4613902" y="5108803"/>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190"/>
          <p:cNvSpPr>
            <a:spLocks noChangeShapeType="1"/>
          </p:cNvSpPr>
          <p:nvPr/>
        </p:nvSpPr>
        <p:spPr bwMode="auto">
          <a:xfrm flipV="1">
            <a:off x="4613902" y="498180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191"/>
          <p:cNvSpPr>
            <a:spLocks noChangeShapeType="1"/>
          </p:cNvSpPr>
          <p:nvPr/>
        </p:nvSpPr>
        <p:spPr bwMode="auto">
          <a:xfrm flipV="1">
            <a:off x="4613902" y="485639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192"/>
          <p:cNvSpPr>
            <a:spLocks noChangeShapeType="1"/>
          </p:cNvSpPr>
          <p:nvPr/>
        </p:nvSpPr>
        <p:spPr bwMode="auto">
          <a:xfrm flipV="1">
            <a:off x="4613902" y="4730978"/>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Line 193"/>
          <p:cNvSpPr>
            <a:spLocks noChangeShapeType="1"/>
          </p:cNvSpPr>
          <p:nvPr/>
        </p:nvSpPr>
        <p:spPr bwMode="auto">
          <a:xfrm flipV="1">
            <a:off x="4613902" y="4603978"/>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Line 194"/>
          <p:cNvSpPr>
            <a:spLocks noChangeShapeType="1"/>
          </p:cNvSpPr>
          <p:nvPr/>
        </p:nvSpPr>
        <p:spPr bwMode="auto">
          <a:xfrm flipV="1">
            <a:off x="4613902" y="447856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Line 195"/>
          <p:cNvSpPr>
            <a:spLocks noChangeShapeType="1"/>
          </p:cNvSpPr>
          <p:nvPr/>
        </p:nvSpPr>
        <p:spPr bwMode="auto">
          <a:xfrm flipV="1">
            <a:off x="4613902" y="4353153"/>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Line 196"/>
          <p:cNvSpPr>
            <a:spLocks noChangeShapeType="1"/>
          </p:cNvSpPr>
          <p:nvPr/>
        </p:nvSpPr>
        <p:spPr bwMode="auto">
          <a:xfrm flipV="1">
            <a:off x="4613902" y="422615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2" name="Line 197"/>
          <p:cNvSpPr>
            <a:spLocks noChangeShapeType="1"/>
          </p:cNvSpPr>
          <p:nvPr/>
        </p:nvSpPr>
        <p:spPr bwMode="auto">
          <a:xfrm flipV="1">
            <a:off x="4613902" y="410074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3" name="Line 198"/>
          <p:cNvSpPr>
            <a:spLocks noChangeShapeType="1"/>
          </p:cNvSpPr>
          <p:nvPr/>
        </p:nvSpPr>
        <p:spPr bwMode="auto">
          <a:xfrm flipV="1">
            <a:off x="4613902" y="3975328"/>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Rectangle 201"/>
          <p:cNvSpPr>
            <a:spLocks noChangeArrowheads="1"/>
          </p:cNvSpPr>
          <p:nvPr/>
        </p:nvSpPr>
        <p:spPr bwMode="auto">
          <a:xfrm>
            <a:off x="5526714" y="5553303"/>
            <a:ext cx="14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07" name="Rectangle 202"/>
          <p:cNvSpPr>
            <a:spLocks noChangeArrowheads="1"/>
          </p:cNvSpPr>
          <p:nvPr/>
        </p:nvSpPr>
        <p:spPr bwMode="auto">
          <a:xfrm>
            <a:off x="5601327" y="5600928"/>
            <a:ext cx="1174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Univers LT Std 47 Cn Lt"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09" name="Freeform 204"/>
          <p:cNvSpPr>
            <a:spLocks/>
          </p:cNvSpPr>
          <p:nvPr/>
        </p:nvSpPr>
        <p:spPr bwMode="auto">
          <a:xfrm>
            <a:off x="4582152" y="3932465"/>
            <a:ext cx="63500" cy="61913"/>
          </a:xfrm>
          <a:custGeom>
            <a:avLst/>
            <a:gdLst>
              <a:gd name="T0" fmla="*/ 40 w 40"/>
              <a:gd name="T1" fmla="*/ 19 h 39"/>
              <a:gd name="T2" fmla="*/ 40 w 40"/>
              <a:gd name="T3" fmla="*/ 19 h 39"/>
              <a:gd name="T4" fmla="*/ 38 w 40"/>
              <a:gd name="T5" fmla="*/ 27 h 39"/>
              <a:gd name="T6" fmla="*/ 33 w 40"/>
              <a:gd name="T7" fmla="*/ 34 h 39"/>
              <a:gd name="T8" fmla="*/ 28 w 40"/>
              <a:gd name="T9" fmla="*/ 39 h 39"/>
              <a:gd name="T10" fmla="*/ 20 w 40"/>
              <a:gd name="T11" fmla="*/ 39 h 39"/>
              <a:gd name="T12" fmla="*/ 20 w 40"/>
              <a:gd name="T13" fmla="*/ 39 h 39"/>
              <a:gd name="T14" fmla="*/ 13 w 40"/>
              <a:gd name="T15" fmla="*/ 39 h 39"/>
              <a:gd name="T16" fmla="*/ 5 w 40"/>
              <a:gd name="T17" fmla="*/ 34 h 39"/>
              <a:gd name="T18" fmla="*/ 0 w 40"/>
              <a:gd name="T19" fmla="*/ 27 h 39"/>
              <a:gd name="T20" fmla="*/ 0 w 40"/>
              <a:gd name="T21" fmla="*/ 19 h 39"/>
              <a:gd name="T22" fmla="*/ 0 w 40"/>
              <a:gd name="T23" fmla="*/ 19 h 39"/>
              <a:gd name="T24" fmla="*/ 0 w 40"/>
              <a:gd name="T25" fmla="*/ 12 h 39"/>
              <a:gd name="T26" fmla="*/ 5 w 40"/>
              <a:gd name="T27" fmla="*/ 7 h 39"/>
              <a:gd name="T28" fmla="*/ 13 w 40"/>
              <a:gd name="T29" fmla="*/ 2 h 39"/>
              <a:gd name="T30" fmla="*/ 20 w 40"/>
              <a:gd name="T31" fmla="*/ 0 h 39"/>
              <a:gd name="T32" fmla="*/ 20 w 40"/>
              <a:gd name="T33" fmla="*/ 0 h 39"/>
              <a:gd name="T34" fmla="*/ 28 w 40"/>
              <a:gd name="T35" fmla="*/ 2 h 39"/>
              <a:gd name="T36" fmla="*/ 33 w 40"/>
              <a:gd name="T37" fmla="*/ 7 h 39"/>
              <a:gd name="T38" fmla="*/ 38 w 40"/>
              <a:gd name="T39" fmla="*/ 12 h 39"/>
              <a:gd name="T40" fmla="*/ 40 w 40"/>
              <a:gd name="T41" fmla="*/ 19 h 39"/>
              <a:gd name="T42" fmla="*/ 40 w 40"/>
              <a:gd name="T4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39">
                <a:moveTo>
                  <a:pt x="40" y="19"/>
                </a:moveTo>
                <a:lnTo>
                  <a:pt x="40" y="19"/>
                </a:lnTo>
                <a:lnTo>
                  <a:pt x="38" y="27"/>
                </a:lnTo>
                <a:lnTo>
                  <a:pt x="33" y="34"/>
                </a:lnTo>
                <a:lnTo>
                  <a:pt x="28" y="39"/>
                </a:lnTo>
                <a:lnTo>
                  <a:pt x="20" y="39"/>
                </a:lnTo>
                <a:lnTo>
                  <a:pt x="20" y="39"/>
                </a:lnTo>
                <a:lnTo>
                  <a:pt x="13" y="39"/>
                </a:lnTo>
                <a:lnTo>
                  <a:pt x="5" y="34"/>
                </a:lnTo>
                <a:lnTo>
                  <a:pt x="0" y="27"/>
                </a:lnTo>
                <a:lnTo>
                  <a:pt x="0" y="19"/>
                </a:lnTo>
                <a:lnTo>
                  <a:pt x="0" y="19"/>
                </a:lnTo>
                <a:lnTo>
                  <a:pt x="0" y="12"/>
                </a:lnTo>
                <a:lnTo>
                  <a:pt x="5" y="7"/>
                </a:lnTo>
                <a:lnTo>
                  <a:pt x="13" y="2"/>
                </a:lnTo>
                <a:lnTo>
                  <a:pt x="20" y="0"/>
                </a:lnTo>
                <a:lnTo>
                  <a:pt x="20" y="0"/>
                </a:lnTo>
                <a:lnTo>
                  <a:pt x="28" y="2"/>
                </a:lnTo>
                <a:lnTo>
                  <a:pt x="33" y="7"/>
                </a:lnTo>
                <a:lnTo>
                  <a:pt x="38" y="12"/>
                </a:lnTo>
                <a:lnTo>
                  <a:pt x="40" y="19"/>
                </a:lnTo>
                <a:lnTo>
                  <a:pt x="4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207"/>
          <p:cNvSpPr>
            <a:spLocks/>
          </p:cNvSpPr>
          <p:nvPr/>
        </p:nvSpPr>
        <p:spPr bwMode="auto">
          <a:xfrm>
            <a:off x="1525176" y="3597503"/>
            <a:ext cx="74613" cy="792163"/>
          </a:xfrm>
          <a:custGeom>
            <a:avLst/>
            <a:gdLst>
              <a:gd name="T0" fmla="*/ 25 w 47"/>
              <a:gd name="T1" fmla="*/ 219 h 499"/>
              <a:gd name="T2" fmla="*/ 25 w 47"/>
              <a:gd name="T3" fmla="*/ 219 h 499"/>
              <a:gd name="T4" fmla="*/ 25 w 47"/>
              <a:gd name="T5" fmla="*/ 229 h 499"/>
              <a:gd name="T6" fmla="*/ 23 w 47"/>
              <a:gd name="T7" fmla="*/ 238 h 499"/>
              <a:gd name="T8" fmla="*/ 18 w 47"/>
              <a:gd name="T9" fmla="*/ 243 h 499"/>
              <a:gd name="T10" fmla="*/ 8 w 47"/>
              <a:gd name="T11" fmla="*/ 248 h 499"/>
              <a:gd name="T12" fmla="*/ 8 w 47"/>
              <a:gd name="T13" fmla="*/ 248 h 499"/>
              <a:gd name="T14" fmla="*/ 8 w 47"/>
              <a:gd name="T15" fmla="*/ 248 h 499"/>
              <a:gd name="T16" fmla="*/ 18 w 47"/>
              <a:gd name="T17" fmla="*/ 253 h 499"/>
              <a:gd name="T18" fmla="*/ 23 w 47"/>
              <a:gd name="T19" fmla="*/ 261 h 499"/>
              <a:gd name="T20" fmla="*/ 25 w 47"/>
              <a:gd name="T21" fmla="*/ 268 h 499"/>
              <a:gd name="T22" fmla="*/ 25 w 47"/>
              <a:gd name="T23" fmla="*/ 281 h 499"/>
              <a:gd name="T24" fmla="*/ 25 w 47"/>
              <a:gd name="T25" fmla="*/ 469 h 499"/>
              <a:gd name="T26" fmla="*/ 25 w 47"/>
              <a:gd name="T27" fmla="*/ 469 h 499"/>
              <a:gd name="T28" fmla="*/ 27 w 47"/>
              <a:gd name="T29" fmla="*/ 479 h 499"/>
              <a:gd name="T30" fmla="*/ 32 w 47"/>
              <a:gd name="T31" fmla="*/ 486 h 499"/>
              <a:gd name="T32" fmla="*/ 40 w 47"/>
              <a:gd name="T33" fmla="*/ 491 h 499"/>
              <a:gd name="T34" fmla="*/ 47 w 47"/>
              <a:gd name="T35" fmla="*/ 494 h 499"/>
              <a:gd name="T36" fmla="*/ 47 w 47"/>
              <a:gd name="T37" fmla="*/ 499 h 499"/>
              <a:gd name="T38" fmla="*/ 47 w 47"/>
              <a:gd name="T39" fmla="*/ 499 h 499"/>
              <a:gd name="T40" fmla="*/ 40 w 47"/>
              <a:gd name="T41" fmla="*/ 496 h 499"/>
              <a:gd name="T42" fmla="*/ 27 w 47"/>
              <a:gd name="T43" fmla="*/ 491 h 499"/>
              <a:gd name="T44" fmla="*/ 20 w 47"/>
              <a:gd name="T45" fmla="*/ 481 h 499"/>
              <a:gd name="T46" fmla="*/ 18 w 47"/>
              <a:gd name="T47" fmla="*/ 476 h 499"/>
              <a:gd name="T48" fmla="*/ 18 w 47"/>
              <a:gd name="T49" fmla="*/ 469 h 499"/>
              <a:gd name="T50" fmla="*/ 18 w 47"/>
              <a:gd name="T51" fmla="*/ 273 h 499"/>
              <a:gd name="T52" fmla="*/ 18 w 47"/>
              <a:gd name="T53" fmla="*/ 273 h 499"/>
              <a:gd name="T54" fmla="*/ 15 w 47"/>
              <a:gd name="T55" fmla="*/ 266 h 499"/>
              <a:gd name="T56" fmla="*/ 13 w 47"/>
              <a:gd name="T57" fmla="*/ 258 h 499"/>
              <a:gd name="T58" fmla="*/ 8 w 47"/>
              <a:gd name="T59" fmla="*/ 253 h 499"/>
              <a:gd name="T60" fmla="*/ 0 w 47"/>
              <a:gd name="T61" fmla="*/ 251 h 499"/>
              <a:gd name="T62" fmla="*/ 0 w 47"/>
              <a:gd name="T63" fmla="*/ 246 h 499"/>
              <a:gd name="T64" fmla="*/ 0 w 47"/>
              <a:gd name="T65" fmla="*/ 246 h 499"/>
              <a:gd name="T66" fmla="*/ 8 w 47"/>
              <a:gd name="T67" fmla="*/ 243 h 499"/>
              <a:gd name="T68" fmla="*/ 13 w 47"/>
              <a:gd name="T69" fmla="*/ 238 h 499"/>
              <a:gd name="T70" fmla="*/ 15 w 47"/>
              <a:gd name="T71" fmla="*/ 231 h 499"/>
              <a:gd name="T72" fmla="*/ 18 w 47"/>
              <a:gd name="T73" fmla="*/ 224 h 499"/>
              <a:gd name="T74" fmla="*/ 18 w 47"/>
              <a:gd name="T75" fmla="*/ 30 h 499"/>
              <a:gd name="T76" fmla="*/ 18 w 47"/>
              <a:gd name="T77" fmla="*/ 30 h 499"/>
              <a:gd name="T78" fmla="*/ 18 w 47"/>
              <a:gd name="T79" fmla="*/ 23 h 499"/>
              <a:gd name="T80" fmla="*/ 20 w 47"/>
              <a:gd name="T81" fmla="*/ 15 h 499"/>
              <a:gd name="T82" fmla="*/ 27 w 47"/>
              <a:gd name="T83" fmla="*/ 8 h 499"/>
              <a:gd name="T84" fmla="*/ 40 w 47"/>
              <a:gd name="T85" fmla="*/ 3 h 499"/>
              <a:gd name="T86" fmla="*/ 47 w 47"/>
              <a:gd name="T87" fmla="*/ 0 h 499"/>
              <a:gd name="T88" fmla="*/ 47 w 47"/>
              <a:gd name="T89" fmla="*/ 3 h 499"/>
              <a:gd name="T90" fmla="*/ 47 w 47"/>
              <a:gd name="T91" fmla="*/ 3 h 499"/>
              <a:gd name="T92" fmla="*/ 40 w 47"/>
              <a:gd name="T93" fmla="*/ 5 h 499"/>
              <a:gd name="T94" fmla="*/ 32 w 47"/>
              <a:gd name="T95" fmla="*/ 10 h 499"/>
              <a:gd name="T96" fmla="*/ 27 w 47"/>
              <a:gd name="T97" fmla="*/ 18 h 499"/>
              <a:gd name="T98" fmla="*/ 25 w 47"/>
              <a:gd name="T99" fmla="*/ 30 h 499"/>
              <a:gd name="T100" fmla="*/ 25 w 47"/>
              <a:gd name="T101" fmla="*/ 2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 h="499">
                <a:moveTo>
                  <a:pt x="25" y="219"/>
                </a:moveTo>
                <a:lnTo>
                  <a:pt x="25" y="219"/>
                </a:lnTo>
                <a:lnTo>
                  <a:pt x="25" y="229"/>
                </a:lnTo>
                <a:lnTo>
                  <a:pt x="23" y="238"/>
                </a:lnTo>
                <a:lnTo>
                  <a:pt x="18" y="243"/>
                </a:lnTo>
                <a:lnTo>
                  <a:pt x="8" y="248"/>
                </a:lnTo>
                <a:lnTo>
                  <a:pt x="8" y="248"/>
                </a:lnTo>
                <a:lnTo>
                  <a:pt x="8" y="248"/>
                </a:lnTo>
                <a:lnTo>
                  <a:pt x="18" y="253"/>
                </a:lnTo>
                <a:lnTo>
                  <a:pt x="23" y="261"/>
                </a:lnTo>
                <a:lnTo>
                  <a:pt x="25" y="268"/>
                </a:lnTo>
                <a:lnTo>
                  <a:pt x="25" y="281"/>
                </a:lnTo>
                <a:lnTo>
                  <a:pt x="25" y="469"/>
                </a:lnTo>
                <a:lnTo>
                  <a:pt x="25" y="469"/>
                </a:lnTo>
                <a:lnTo>
                  <a:pt x="27" y="479"/>
                </a:lnTo>
                <a:lnTo>
                  <a:pt x="32" y="486"/>
                </a:lnTo>
                <a:lnTo>
                  <a:pt x="40" y="491"/>
                </a:lnTo>
                <a:lnTo>
                  <a:pt x="47" y="494"/>
                </a:lnTo>
                <a:lnTo>
                  <a:pt x="47" y="499"/>
                </a:lnTo>
                <a:lnTo>
                  <a:pt x="47" y="499"/>
                </a:lnTo>
                <a:lnTo>
                  <a:pt x="40" y="496"/>
                </a:lnTo>
                <a:lnTo>
                  <a:pt x="27" y="491"/>
                </a:lnTo>
                <a:lnTo>
                  <a:pt x="20" y="481"/>
                </a:lnTo>
                <a:lnTo>
                  <a:pt x="18" y="476"/>
                </a:lnTo>
                <a:lnTo>
                  <a:pt x="18" y="469"/>
                </a:lnTo>
                <a:lnTo>
                  <a:pt x="18" y="273"/>
                </a:lnTo>
                <a:lnTo>
                  <a:pt x="18" y="273"/>
                </a:lnTo>
                <a:lnTo>
                  <a:pt x="15" y="266"/>
                </a:lnTo>
                <a:lnTo>
                  <a:pt x="13" y="258"/>
                </a:lnTo>
                <a:lnTo>
                  <a:pt x="8" y="253"/>
                </a:lnTo>
                <a:lnTo>
                  <a:pt x="0" y="251"/>
                </a:lnTo>
                <a:lnTo>
                  <a:pt x="0" y="246"/>
                </a:lnTo>
                <a:lnTo>
                  <a:pt x="0" y="246"/>
                </a:lnTo>
                <a:lnTo>
                  <a:pt x="8" y="243"/>
                </a:lnTo>
                <a:lnTo>
                  <a:pt x="13" y="238"/>
                </a:lnTo>
                <a:lnTo>
                  <a:pt x="15" y="231"/>
                </a:lnTo>
                <a:lnTo>
                  <a:pt x="18" y="224"/>
                </a:lnTo>
                <a:lnTo>
                  <a:pt x="18" y="30"/>
                </a:lnTo>
                <a:lnTo>
                  <a:pt x="18" y="30"/>
                </a:lnTo>
                <a:lnTo>
                  <a:pt x="18" y="23"/>
                </a:lnTo>
                <a:lnTo>
                  <a:pt x="20" y="15"/>
                </a:lnTo>
                <a:lnTo>
                  <a:pt x="27" y="8"/>
                </a:lnTo>
                <a:lnTo>
                  <a:pt x="40" y="3"/>
                </a:lnTo>
                <a:lnTo>
                  <a:pt x="47" y="0"/>
                </a:lnTo>
                <a:lnTo>
                  <a:pt x="47" y="3"/>
                </a:lnTo>
                <a:lnTo>
                  <a:pt x="47" y="3"/>
                </a:lnTo>
                <a:lnTo>
                  <a:pt x="40" y="5"/>
                </a:lnTo>
                <a:lnTo>
                  <a:pt x="32" y="10"/>
                </a:lnTo>
                <a:lnTo>
                  <a:pt x="27" y="18"/>
                </a:lnTo>
                <a:lnTo>
                  <a:pt x="25" y="30"/>
                </a:lnTo>
                <a:lnTo>
                  <a:pt x="25" y="2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10" name="Rectangle 209"/>
          <p:cNvSpPr>
            <a:spLocks noChangeArrowheads="1"/>
          </p:cNvSpPr>
          <p:nvPr/>
        </p:nvSpPr>
        <p:spPr bwMode="auto">
          <a:xfrm>
            <a:off x="2570833" y="6254710"/>
            <a:ext cx="27812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Quantity of Whizbangs</a:t>
            </a:r>
            <a:r>
              <a:rPr kumimoji="0" lang="en-US" sz="1400" b="1" i="0" u="none" strike="noStrike" cap="none" normalizeH="0" dirty="0">
                <a:ln>
                  <a:noFill/>
                </a:ln>
                <a:solidFill>
                  <a:srgbClr val="000000"/>
                </a:solidFill>
                <a:effectLst/>
                <a:latin typeface="Univers LT Std 47 Cn Lt" charset="0"/>
                <a:cs typeface="Arial" pitchFamily="34" charset="0"/>
              </a:rPr>
              <a:t> (millions)</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11" name="Rectangle 210"/>
          <p:cNvSpPr>
            <a:spLocks noChangeArrowheads="1"/>
          </p:cNvSpPr>
          <p:nvPr/>
        </p:nvSpPr>
        <p:spPr bwMode="auto">
          <a:xfrm>
            <a:off x="1431514" y="2383971"/>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Price </a:t>
            </a:r>
            <a:r>
              <a:rPr kumimoji="0" lang="en-US" sz="1400" b="1" u="none" strike="noStrike" cap="none" normalizeH="0" baseline="0" dirty="0">
                <a:ln>
                  <a:noFill/>
                </a:ln>
                <a:solidFill>
                  <a:srgbClr val="000000"/>
                </a:solidFill>
                <a:effectLst/>
                <a:latin typeface="Univers LT Std 47 Cn Lt"/>
                <a:cs typeface="Arial" pitchFamily="34" charset="0"/>
              </a:rPr>
              <a:t>($</a:t>
            </a:r>
            <a:r>
              <a:rPr kumimoji="0" lang="en-US" sz="1400" b="1" u="none" strike="noStrike" cap="none" normalizeH="0" baseline="0" dirty="0">
                <a:ln>
                  <a:noFill/>
                </a:ln>
                <a:solidFill>
                  <a:srgbClr val="000000"/>
                </a:solidFill>
                <a:effectLst/>
                <a:latin typeface="Univers LT Std 47 Cn Lt"/>
                <a:cs typeface="Times New Roman"/>
              </a:rPr>
              <a:t>)</a:t>
            </a:r>
            <a:endParaRPr kumimoji="0" lang="en-US" sz="2000" b="0" u="none" strike="noStrike" cap="none" normalizeH="0" baseline="0" dirty="0">
              <a:ln>
                <a:noFill/>
              </a:ln>
              <a:solidFill>
                <a:schemeClr val="tx1"/>
              </a:solidFill>
              <a:effectLst/>
              <a:latin typeface="Univers LT Std 47 Cn Lt"/>
              <a:cs typeface="Arial" pitchFamily="34" charset="0"/>
            </a:endParaRPr>
          </a:p>
        </p:txBody>
      </p:sp>
      <p:sp>
        <p:nvSpPr>
          <p:cNvPr id="212" name="Rectangle 93"/>
          <p:cNvSpPr>
            <a:spLocks noChangeArrowheads="1"/>
          </p:cNvSpPr>
          <p:nvPr/>
        </p:nvSpPr>
        <p:spPr bwMode="auto">
          <a:xfrm>
            <a:off x="285287" y="3924983"/>
            <a:ext cx="9275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a:solidFill>
                  <a:srgbClr val="000000"/>
                </a:solidFill>
                <a:latin typeface="Univers LT Std 47 Cn Lt" charset="0"/>
                <a:cs typeface="Arial" pitchFamily="34" charset="0"/>
              </a:rPr>
              <a:t>Tax Wedge</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13" name="Freeform 168"/>
          <p:cNvSpPr>
            <a:spLocks noEditPoints="1"/>
          </p:cNvSpPr>
          <p:nvPr/>
        </p:nvSpPr>
        <p:spPr bwMode="auto">
          <a:xfrm rot="16200000">
            <a:off x="5090107" y="4950205"/>
            <a:ext cx="431953" cy="95097"/>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14" name="Freeform 168"/>
          <p:cNvSpPr>
            <a:spLocks noEditPoints="1"/>
          </p:cNvSpPr>
          <p:nvPr/>
        </p:nvSpPr>
        <p:spPr bwMode="auto">
          <a:xfrm>
            <a:off x="4259889" y="5678792"/>
            <a:ext cx="295275" cy="84061"/>
          </a:xfrm>
          <a:custGeom>
            <a:avLst/>
            <a:gdLst>
              <a:gd name="T0" fmla="*/ 3300 w 3300"/>
              <a:gd name="T1" fmla="*/ 247 h 631"/>
              <a:gd name="T2" fmla="*/ 135 w 3300"/>
              <a:gd name="T3" fmla="*/ 247 h 631"/>
              <a:gd name="T4" fmla="*/ 135 w 3300"/>
              <a:gd name="T5" fmla="*/ 383 h 631"/>
              <a:gd name="T6" fmla="*/ 3300 w 3300"/>
              <a:gd name="T7" fmla="*/ 383 h 631"/>
              <a:gd name="T8" fmla="*/ 3300 w 3300"/>
              <a:gd name="T9" fmla="*/ 247 h 631"/>
              <a:gd name="T10" fmla="*/ 509 w 3300"/>
              <a:gd name="T11" fmla="*/ 19 h 631"/>
              <a:gd name="T12" fmla="*/ 0 w 3300"/>
              <a:gd name="T13" fmla="*/ 315 h 631"/>
              <a:gd name="T14" fmla="*/ 509 w 3300"/>
              <a:gd name="T15" fmla="*/ 612 h 631"/>
              <a:gd name="T16" fmla="*/ 602 w 3300"/>
              <a:gd name="T17" fmla="*/ 588 h 631"/>
              <a:gd name="T18" fmla="*/ 577 w 3300"/>
              <a:gd name="T19" fmla="*/ 495 h 631"/>
              <a:gd name="T20" fmla="*/ 577 w 3300"/>
              <a:gd name="T21" fmla="*/ 495 h 631"/>
              <a:gd name="T22" fmla="*/ 169 w 3300"/>
              <a:gd name="T23" fmla="*/ 257 h 631"/>
              <a:gd name="T24" fmla="*/ 169 w 3300"/>
              <a:gd name="T25" fmla="*/ 374 h 631"/>
              <a:gd name="T26" fmla="*/ 577 w 3300"/>
              <a:gd name="T27" fmla="*/ 136 h 631"/>
              <a:gd name="T28" fmla="*/ 602 w 3300"/>
              <a:gd name="T29" fmla="*/ 43 h 631"/>
              <a:gd name="T30" fmla="*/ 509 w 3300"/>
              <a:gd name="T31" fmla="*/ 1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0" h="631">
                <a:moveTo>
                  <a:pt x="3300" y="247"/>
                </a:moveTo>
                <a:lnTo>
                  <a:pt x="135" y="247"/>
                </a:lnTo>
                <a:lnTo>
                  <a:pt x="135" y="383"/>
                </a:lnTo>
                <a:lnTo>
                  <a:pt x="3300" y="383"/>
                </a:lnTo>
                <a:lnTo>
                  <a:pt x="3300" y="247"/>
                </a:lnTo>
                <a:close/>
                <a:moveTo>
                  <a:pt x="509" y="19"/>
                </a:moveTo>
                <a:lnTo>
                  <a:pt x="0" y="315"/>
                </a:lnTo>
                <a:lnTo>
                  <a:pt x="509" y="612"/>
                </a:lnTo>
                <a:cubicBezTo>
                  <a:pt x="541" y="631"/>
                  <a:pt x="583" y="620"/>
                  <a:pt x="602" y="588"/>
                </a:cubicBezTo>
                <a:cubicBezTo>
                  <a:pt x="621" y="555"/>
                  <a:pt x="610" y="514"/>
                  <a:pt x="577" y="495"/>
                </a:cubicBezTo>
                <a:lnTo>
                  <a:pt x="577" y="495"/>
                </a:lnTo>
                <a:lnTo>
                  <a:pt x="169" y="257"/>
                </a:lnTo>
                <a:lnTo>
                  <a:pt x="169" y="374"/>
                </a:lnTo>
                <a:lnTo>
                  <a:pt x="577" y="136"/>
                </a:lnTo>
                <a:cubicBezTo>
                  <a:pt x="610" y="117"/>
                  <a:pt x="621" y="76"/>
                  <a:pt x="602" y="43"/>
                </a:cubicBezTo>
                <a:cubicBezTo>
                  <a:pt x="583" y="11"/>
                  <a:pt x="541" y="0"/>
                  <a:pt x="509" y="19"/>
                </a:cubicBezTo>
                <a:close/>
              </a:path>
            </a:pathLst>
          </a:custGeom>
          <a:solidFill>
            <a:schemeClr val="tx1"/>
          </a:solidFill>
          <a:ln w="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17" name="Rectangle 216"/>
          <p:cNvSpPr/>
          <p:nvPr/>
        </p:nvSpPr>
        <p:spPr>
          <a:xfrm>
            <a:off x="4002335" y="5940793"/>
            <a:ext cx="342072" cy="246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Line 203"/>
          <p:cNvSpPr>
            <a:spLocks noChangeShapeType="1"/>
          </p:cNvSpPr>
          <p:nvPr/>
        </p:nvSpPr>
        <p:spPr bwMode="auto">
          <a:xfrm flipH="1" flipV="1">
            <a:off x="2435057" y="2778353"/>
            <a:ext cx="3052763" cy="2767013"/>
          </a:xfrm>
          <a:prstGeom prst="line">
            <a:avLst/>
          </a:prstGeom>
          <a:noFill/>
          <a:ln w="38100">
            <a:solidFill>
              <a:srgbClr val="E095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p:cNvGrpSpPr/>
          <p:nvPr/>
        </p:nvGrpSpPr>
        <p:grpSpPr>
          <a:xfrm>
            <a:off x="2119939" y="3538765"/>
            <a:ext cx="2089150" cy="2278063"/>
            <a:chOff x="2119939" y="3538765"/>
            <a:chExt cx="2089150" cy="2278063"/>
          </a:xfrm>
        </p:grpSpPr>
        <p:sp>
          <p:nvSpPr>
            <p:cNvPr id="134" name="Line 129"/>
            <p:cNvSpPr>
              <a:spLocks noChangeShapeType="1"/>
            </p:cNvSpPr>
            <p:nvPr/>
          </p:nvSpPr>
          <p:spPr bwMode="auto">
            <a:xfrm>
              <a:off x="2119939" y="35689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5" name="Line 130"/>
            <p:cNvSpPr>
              <a:spLocks noChangeShapeType="1"/>
            </p:cNvSpPr>
            <p:nvPr/>
          </p:nvSpPr>
          <p:spPr bwMode="auto">
            <a:xfrm>
              <a:off x="2245352" y="35689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Line 131"/>
            <p:cNvSpPr>
              <a:spLocks noChangeShapeType="1"/>
            </p:cNvSpPr>
            <p:nvPr/>
          </p:nvSpPr>
          <p:spPr bwMode="auto">
            <a:xfrm>
              <a:off x="2372352" y="35689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139"/>
            <p:cNvSpPr>
              <a:spLocks noChangeShapeType="1"/>
            </p:cNvSpPr>
            <p:nvPr/>
          </p:nvSpPr>
          <p:spPr bwMode="auto">
            <a:xfrm>
              <a:off x="3378827" y="35689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140"/>
            <p:cNvSpPr>
              <a:spLocks noChangeShapeType="1"/>
            </p:cNvSpPr>
            <p:nvPr/>
          </p:nvSpPr>
          <p:spPr bwMode="auto">
            <a:xfrm>
              <a:off x="3504239" y="35689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6" name="Line 141"/>
            <p:cNvSpPr>
              <a:spLocks noChangeShapeType="1"/>
            </p:cNvSpPr>
            <p:nvPr/>
          </p:nvSpPr>
          <p:spPr bwMode="auto">
            <a:xfrm>
              <a:off x="3631239" y="35689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7" name="Line 142"/>
            <p:cNvSpPr>
              <a:spLocks noChangeShapeType="1"/>
            </p:cNvSpPr>
            <p:nvPr/>
          </p:nvSpPr>
          <p:spPr bwMode="auto">
            <a:xfrm>
              <a:off x="3756652" y="35689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8" name="Line 143"/>
            <p:cNvSpPr>
              <a:spLocks noChangeShapeType="1"/>
            </p:cNvSpPr>
            <p:nvPr/>
          </p:nvSpPr>
          <p:spPr bwMode="auto">
            <a:xfrm>
              <a:off x="3882064" y="35689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9" name="Line 144"/>
            <p:cNvSpPr>
              <a:spLocks noChangeShapeType="1"/>
            </p:cNvSpPr>
            <p:nvPr/>
          </p:nvSpPr>
          <p:spPr bwMode="auto">
            <a:xfrm>
              <a:off x="4009064" y="35689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2" name="Line 147"/>
            <p:cNvSpPr>
              <a:spLocks noChangeShapeType="1"/>
            </p:cNvSpPr>
            <p:nvPr/>
          </p:nvSpPr>
          <p:spPr bwMode="auto">
            <a:xfrm>
              <a:off x="2119939" y="436109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3" name="Line 148"/>
            <p:cNvSpPr>
              <a:spLocks noChangeShapeType="1"/>
            </p:cNvSpPr>
            <p:nvPr/>
          </p:nvSpPr>
          <p:spPr bwMode="auto">
            <a:xfrm>
              <a:off x="2245352" y="436109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4" name="Line 149"/>
            <p:cNvSpPr>
              <a:spLocks noChangeShapeType="1"/>
            </p:cNvSpPr>
            <p:nvPr/>
          </p:nvSpPr>
          <p:spPr bwMode="auto">
            <a:xfrm>
              <a:off x="2372352" y="436109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7" name="Line 132"/>
            <p:cNvSpPr>
              <a:spLocks noChangeShapeType="1"/>
            </p:cNvSpPr>
            <p:nvPr/>
          </p:nvSpPr>
          <p:spPr bwMode="auto">
            <a:xfrm>
              <a:off x="2497764" y="35689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8" name="Line 133"/>
            <p:cNvSpPr>
              <a:spLocks noChangeShapeType="1"/>
            </p:cNvSpPr>
            <p:nvPr/>
          </p:nvSpPr>
          <p:spPr bwMode="auto">
            <a:xfrm>
              <a:off x="2623177" y="35689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9" name="Line 134"/>
            <p:cNvSpPr>
              <a:spLocks noChangeShapeType="1"/>
            </p:cNvSpPr>
            <p:nvPr/>
          </p:nvSpPr>
          <p:spPr bwMode="auto">
            <a:xfrm>
              <a:off x="2750177" y="35689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135"/>
            <p:cNvSpPr>
              <a:spLocks noChangeShapeType="1"/>
            </p:cNvSpPr>
            <p:nvPr/>
          </p:nvSpPr>
          <p:spPr bwMode="auto">
            <a:xfrm>
              <a:off x="2875589" y="35689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136"/>
            <p:cNvSpPr>
              <a:spLocks noChangeShapeType="1"/>
            </p:cNvSpPr>
            <p:nvPr/>
          </p:nvSpPr>
          <p:spPr bwMode="auto">
            <a:xfrm>
              <a:off x="3001002" y="35689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137"/>
            <p:cNvSpPr>
              <a:spLocks noChangeShapeType="1"/>
            </p:cNvSpPr>
            <p:nvPr/>
          </p:nvSpPr>
          <p:spPr bwMode="auto">
            <a:xfrm>
              <a:off x="3126414" y="356892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138"/>
            <p:cNvSpPr>
              <a:spLocks noChangeShapeType="1"/>
            </p:cNvSpPr>
            <p:nvPr/>
          </p:nvSpPr>
          <p:spPr bwMode="auto">
            <a:xfrm>
              <a:off x="3253414" y="3568928"/>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0" name="Line 145"/>
            <p:cNvSpPr>
              <a:spLocks noChangeShapeType="1"/>
            </p:cNvSpPr>
            <p:nvPr/>
          </p:nvSpPr>
          <p:spPr bwMode="auto">
            <a:xfrm>
              <a:off x="4134477" y="3568928"/>
              <a:ext cx="428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Line 150"/>
            <p:cNvSpPr>
              <a:spLocks noChangeShapeType="1"/>
            </p:cNvSpPr>
            <p:nvPr/>
          </p:nvSpPr>
          <p:spPr bwMode="auto">
            <a:xfrm>
              <a:off x="2497764" y="436109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Line 151"/>
            <p:cNvSpPr>
              <a:spLocks noChangeShapeType="1"/>
            </p:cNvSpPr>
            <p:nvPr/>
          </p:nvSpPr>
          <p:spPr bwMode="auto">
            <a:xfrm>
              <a:off x="2623177" y="436109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Line 152"/>
            <p:cNvSpPr>
              <a:spLocks noChangeShapeType="1"/>
            </p:cNvSpPr>
            <p:nvPr/>
          </p:nvSpPr>
          <p:spPr bwMode="auto">
            <a:xfrm>
              <a:off x="2750177" y="436109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Line 153"/>
            <p:cNvSpPr>
              <a:spLocks noChangeShapeType="1"/>
            </p:cNvSpPr>
            <p:nvPr/>
          </p:nvSpPr>
          <p:spPr bwMode="auto">
            <a:xfrm>
              <a:off x="2875589" y="436109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Line 154"/>
            <p:cNvSpPr>
              <a:spLocks noChangeShapeType="1"/>
            </p:cNvSpPr>
            <p:nvPr/>
          </p:nvSpPr>
          <p:spPr bwMode="auto">
            <a:xfrm>
              <a:off x="3001002" y="436109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Line 155"/>
            <p:cNvSpPr>
              <a:spLocks noChangeShapeType="1"/>
            </p:cNvSpPr>
            <p:nvPr/>
          </p:nvSpPr>
          <p:spPr bwMode="auto">
            <a:xfrm>
              <a:off x="3126414" y="436109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Line 156"/>
            <p:cNvSpPr>
              <a:spLocks noChangeShapeType="1"/>
            </p:cNvSpPr>
            <p:nvPr/>
          </p:nvSpPr>
          <p:spPr bwMode="auto">
            <a:xfrm>
              <a:off x="3253414" y="436109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Line 157"/>
            <p:cNvSpPr>
              <a:spLocks noChangeShapeType="1"/>
            </p:cNvSpPr>
            <p:nvPr/>
          </p:nvSpPr>
          <p:spPr bwMode="auto">
            <a:xfrm>
              <a:off x="3378827" y="436109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Line 158"/>
            <p:cNvSpPr>
              <a:spLocks noChangeShapeType="1"/>
            </p:cNvSpPr>
            <p:nvPr/>
          </p:nvSpPr>
          <p:spPr bwMode="auto">
            <a:xfrm>
              <a:off x="3504239" y="436109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Line 159"/>
            <p:cNvSpPr>
              <a:spLocks noChangeShapeType="1"/>
            </p:cNvSpPr>
            <p:nvPr/>
          </p:nvSpPr>
          <p:spPr bwMode="auto">
            <a:xfrm>
              <a:off x="3631239" y="436109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160"/>
            <p:cNvSpPr>
              <a:spLocks noChangeShapeType="1"/>
            </p:cNvSpPr>
            <p:nvPr/>
          </p:nvSpPr>
          <p:spPr bwMode="auto">
            <a:xfrm>
              <a:off x="3756652" y="436109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6" name="Line 161"/>
            <p:cNvSpPr>
              <a:spLocks noChangeShapeType="1"/>
            </p:cNvSpPr>
            <p:nvPr/>
          </p:nvSpPr>
          <p:spPr bwMode="auto">
            <a:xfrm>
              <a:off x="3882064" y="436109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7" name="Line 162"/>
            <p:cNvSpPr>
              <a:spLocks noChangeShapeType="1"/>
            </p:cNvSpPr>
            <p:nvPr/>
          </p:nvSpPr>
          <p:spPr bwMode="auto">
            <a:xfrm>
              <a:off x="4009064" y="436109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Line 165"/>
            <p:cNvSpPr>
              <a:spLocks noChangeShapeType="1"/>
            </p:cNvSpPr>
            <p:nvPr/>
          </p:nvSpPr>
          <p:spPr bwMode="auto">
            <a:xfrm flipV="1">
              <a:off x="4177339" y="573745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Line 166"/>
            <p:cNvSpPr>
              <a:spLocks noChangeShapeType="1"/>
            </p:cNvSpPr>
            <p:nvPr/>
          </p:nvSpPr>
          <p:spPr bwMode="auto">
            <a:xfrm flipV="1">
              <a:off x="4177339" y="5612040"/>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Line 167"/>
            <p:cNvSpPr>
              <a:spLocks noChangeShapeType="1"/>
            </p:cNvSpPr>
            <p:nvPr/>
          </p:nvSpPr>
          <p:spPr bwMode="auto">
            <a:xfrm flipV="1">
              <a:off x="4177339" y="5486628"/>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Line 168"/>
            <p:cNvSpPr>
              <a:spLocks noChangeShapeType="1"/>
            </p:cNvSpPr>
            <p:nvPr/>
          </p:nvSpPr>
          <p:spPr bwMode="auto">
            <a:xfrm flipV="1">
              <a:off x="4177339" y="5359628"/>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Line 169"/>
            <p:cNvSpPr>
              <a:spLocks noChangeShapeType="1"/>
            </p:cNvSpPr>
            <p:nvPr/>
          </p:nvSpPr>
          <p:spPr bwMode="auto">
            <a:xfrm flipV="1">
              <a:off x="4177339" y="5234215"/>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Line 170"/>
            <p:cNvSpPr>
              <a:spLocks noChangeShapeType="1"/>
            </p:cNvSpPr>
            <p:nvPr/>
          </p:nvSpPr>
          <p:spPr bwMode="auto">
            <a:xfrm flipV="1">
              <a:off x="4177339" y="5108803"/>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Line 171"/>
            <p:cNvSpPr>
              <a:spLocks noChangeShapeType="1"/>
            </p:cNvSpPr>
            <p:nvPr/>
          </p:nvSpPr>
          <p:spPr bwMode="auto">
            <a:xfrm flipV="1">
              <a:off x="4177339" y="498180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Line 172"/>
            <p:cNvSpPr>
              <a:spLocks noChangeShapeType="1"/>
            </p:cNvSpPr>
            <p:nvPr/>
          </p:nvSpPr>
          <p:spPr bwMode="auto">
            <a:xfrm flipV="1">
              <a:off x="4177339" y="485639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Line 173"/>
            <p:cNvSpPr>
              <a:spLocks noChangeShapeType="1"/>
            </p:cNvSpPr>
            <p:nvPr/>
          </p:nvSpPr>
          <p:spPr bwMode="auto">
            <a:xfrm flipV="1">
              <a:off x="4177339" y="4730978"/>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174"/>
            <p:cNvSpPr>
              <a:spLocks noChangeShapeType="1"/>
            </p:cNvSpPr>
            <p:nvPr/>
          </p:nvSpPr>
          <p:spPr bwMode="auto">
            <a:xfrm flipV="1">
              <a:off x="4177339" y="4603978"/>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175"/>
            <p:cNvSpPr>
              <a:spLocks noChangeShapeType="1"/>
            </p:cNvSpPr>
            <p:nvPr/>
          </p:nvSpPr>
          <p:spPr bwMode="auto">
            <a:xfrm flipV="1">
              <a:off x="4177339" y="447856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1" name="Line 176"/>
            <p:cNvSpPr>
              <a:spLocks noChangeShapeType="1"/>
            </p:cNvSpPr>
            <p:nvPr/>
          </p:nvSpPr>
          <p:spPr bwMode="auto">
            <a:xfrm flipV="1">
              <a:off x="4177339" y="4353153"/>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2" name="Line 177"/>
            <p:cNvSpPr>
              <a:spLocks noChangeShapeType="1"/>
            </p:cNvSpPr>
            <p:nvPr/>
          </p:nvSpPr>
          <p:spPr bwMode="auto">
            <a:xfrm flipV="1">
              <a:off x="4177339" y="422615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3" name="Line 178"/>
            <p:cNvSpPr>
              <a:spLocks noChangeShapeType="1"/>
            </p:cNvSpPr>
            <p:nvPr/>
          </p:nvSpPr>
          <p:spPr bwMode="auto">
            <a:xfrm flipV="1">
              <a:off x="4177339" y="410074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4" name="Line 179"/>
            <p:cNvSpPr>
              <a:spLocks noChangeShapeType="1"/>
            </p:cNvSpPr>
            <p:nvPr/>
          </p:nvSpPr>
          <p:spPr bwMode="auto">
            <a:xfrm flipV="1">
              <a:off x="4177339" y="3975328"/>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5" name="Line 180"/>
            <p:cNvSpPr>
              <a:spLocks noChangeShapeType="1"/>
            </p:cNvSpPr>
            <p:nvPr/>
          </p:nvSpPr>
          <p:spPr bwMode="auto">
            <a:xfrm flipV="1">
              <a:off x="4177339" y="3848328"/>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6" name="Line 181"/>
            <p:cNvSpPr>
              <a:spLocks noChangeShapeType="1"/>
            </p:cNvSpPr>
            <p:nvPr/>
          </p:nvSpPr>
          <p:spPr bwMode="auto">
            <a:xfrm flipV="1">
              <a:off x="4177339" y="372291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7" name="Line 182"/>
            <p:cNvSpPr>
              <a:spLocks noChangeShapeType="1"/>
            </p:cNvSpPr>
            <p:nvPr/>
          </p:nvSpPr>
          <p:spPr bwMode="auto">
            <a:xfrm flipV="1">
              <a:off x="4177339" y="3597503"/>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206"/>
            <p:cNvSpPr>
              <a:spLocks/>
            </p:cNvSpPr>
            <p:nvPr/>
          </p:nvSpPr>
          <p:spPr bwMode="auto">
            <a:xfrm>
              <a:off x="4145589" y="3538765"/>
              <a:ext cx="63500" cy="61913"/>
            </a:xfrm>
            <a:custGeom>
              <a:avLst/>
              <a:gdLst>
                <a:gd name="T0" fmla="*/ 40 w 40"/>
                <a:gd name="T1" fmla="*/ 19 h 39"/>
                <a:gd name="T2" fmla="*/ 40 w 40"/>
                <a:gd name="T3" fmla="*/ 19 h 39"/>
                <a:gd name="T4" fmla="*/ 38 w 40"/>
                <a:gd name="T5" fmla="*/ 27 h 39"/>
                <a:gd name="T6" fmla="*/ 33 w 40"/>
                <a:gd name="T7" fmla="*/ 32 h 39"/>
                <a:gd name="T8" fmla="*/ 28 w 40"/>
                <a:gd name="T9" fmla="*/ 37 h 39"/>
                <a:gd name="T10" fmla="*/ 20 w 40"/>
                <a:gd name="T11" fmla="*/ 39 h 39"/>
                <a:gd name="T12" fmla="*/ 20 w 40"/>
                <a:gd name="T13" fmla="*/ 39 h 39"/>
                <a:gd name="T14" fmla="*/ 13 w 40"/>
                <a:gd name="T15" fmla="*/ 37 h 39"/>
                <a:gd name="T16" fmla="*/ 5 w 40"/>
                <a:gd name="T17" fmla="*/ 32 h 39"/>
                <a:gd name="T18" fmla="*/ 0 w 40"/>
                <a:gd name="T19" fmla="*/ 27 h 39"/>
                <a:gd name="T20" fmla="*/ 0 w 40"/>
                <a:gd name="T21" fmla="*/ 19 h 39"/>
                <a:gd name="T22" fmla="*/ 0 w 40"/>
                <a:gd name="T23" fmla="*/ 19 h 39"/>
                <a:gd name="T24" fmla="*/ 0 w 40"/>
                <a:gd name="T25" fmla="*/ 12 h 39"/>
                <a:gd name="T26" fmla="*/ 5 w 40"/>
                <a:gd name="T27" fmla="*/ 5 h 39"/>
                <a:gd name="T28" fmla="*/ 13 w 40"/>
                <a:gd name="T29" fmla="*/ 0 h 39"/>
                <a:gd name="T30" fmla="*/ 20 w 40"/>
                <a:gd name="T31" fmla="*/ 0 h 39"/>
                <a:gd name="T32" fmla="*/ 20 w 40"/>
                <a:gd name="T33" fmla="*/ 0 h 39"/>
                <a:gd name="T34" fmla="*/ 28 w 40"/>
                <a:gd name="T35" fmla="*/ 0 h 39"/>
                <a:gd name="T36" fmla="*/ 33 w 40"/>
                <a:gd name="T37" fmla="*/ 5 h 39"/>
                <a:gd name="T38" fmla="*/ 38 w 40"/>
                <a:gd name="T39" fmla="*/ 12 h 39"/>
                <a:gd name="T40" fmla="*/ 40 w 40"/>
                <a:gd name="T41" fmla="*/ 19 h 39"/>
                <a:gd name="T42" fmla="*/ 40 w 40"/>
                <a:gd name="T4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39">
                  <a:moveTo>
                    <a:pt x="40" y="19"/>
                  </a:moveTo>
                  <a:lnTo>
                    <a:pt x="40" y="19"/>
                  </a:lnTo>
                  <a:lnTo>
                    <a:pt x="38" y="27"/>
                  </a:lnTo>
                  <a:lnTo>
                    <a:pt x="33" y="32"/>
                  </a:lnTo>
                  <a:lnTo>
                    <a:pt x="28" y="37"/>
                  </a:lnTo>
                  <a:lnTo>
                    <a:pt x="20" y="39"/>
                  </a:lnTo>
                  <a:lnTo>
                    <a:pt x="20" y="39"/>
                  </a:lnTo>
                  <a:lnTo>
                    <a:pt x="13" y="37"/>
                  </a:lnTo>
                  <a:lnTo>
                    <a:pt x="5" y="32"/>
                  </a:lnTo>
                  <a:lnTo>
                    <a:pt x="0" y="27"/>
                  </a:lnTo>
                  <a:lnTo>
                    <a:pt x="0" y="19"/>
                  </a:lnTo>
                  <a:lnTo>
                    <a:pt x="0" y="19"/>
                  </a:lnTo>
                  <a:lnTo>
                    <a:pt x="0" y="12"/>
                  </a:lnTo>
                  <a:lnTo>
                    <a:pt x="5" y="5"/>
                  </a:lnTo>
                  <a:lnTo>
                    <a:pt x="13" y="0"/>
                  </a:lnTo>
                  <a:lnTo>
                    <a:pt x="20" y="0"/>
                  </a:lnTo>
                  <a:lnTo>
                    <a:pt x="20" y="0"/>
                  </a:lnTo>
                  <a:lnTo>
                    <a:pt x="28" y="0"/>
                  </a:lnTo>
                  <a:lnTo>
                    <a:pt x="33" y="5"/>
                  </a:lnTo>
                  <a:lnTo>
                    <a:pt x="38" y="12"/>
                  </a:lnTo>
                  <a:lnTo>
                    <a:pt x="40" y="19"/>
                  </a:lnTo>
                  <a:lnTo>
                    <a:pt x="4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208"/>
            <p:cNvSpPr>
              <a:spLocks/>
            </p:cNvSpPr>
            <p:nvPr/>
          </p:nvSpPr>
          <p:spPr bwMode="auto">
            <a:xfrm>
              <a:off x="4145589" y="4329340"/>
              <a:ext cx="63500" cy="63500"/>
            </a:xfrm>
            <a:custGeom>
              <a:avLst/>
              <a:gdLst>
                <a:gd name="T0" fmla="*/ 40 w 40"/>
                <a:gd name="T1" fmla="*/ 20 h 40"/>
                <a:gd name="T2" fmla="*/ 40 w 40"/>
                <a:gd name="T3" fmla="*/ 20 h 40"/>
                <a:gd name="T4" fmla="*/ 38 w 40"/>
                <a:gd name="T5" fmla="*/ 27 h 40"/>
                <a:gd name="T6" fmla="*/ 33 w 40"/>
                <a:gd name="T7" fmla="*/ 32 h 40"/>
                <a:gd name="T8" fmla="*/ 28 w 40"/>
                <a:gd name="T9" fmla="*/ 37 h 40"/>
                <a:gd name="T10" fmla="*/ 20 w 40"/>
                <a:gd name="T11" fmla="*/ 40 h 40"/>
                <a:gd name="T12" fmla="*/ 20 w 40"/>
                <a:gd name="T13" fmla="*/ 40 h 40"/>
                <a:gd name="T14" fmla="*/ 13 w 40"/>
                <a:gd name="T15" fmla="*/ 37 h 40"/>
                <a:gd name="T16" fmla="*/ 5 w 40"/>
                <a:gd name="T17" fmla="*/ 32 h 40"/>
                <a:gd name="T18" fmla="*/ 0 w 40"/>
                <a:gd name="T19" fmla="*/ 27 h 40"/>
                <a:gd name="T20" fmla="*/ 0 w 40"/>
                <a:gd name="T21" fmla="*/ 20 h 40"/>
                <a:gd name="T22" fmla="*/ 0 w 40"/>
                <a:gd name="T23" fmla="*/ 20 h 40"/>
                <a:gd name="T24" fmla="*/ 0 w 40"/>
                <a:gd name="T25" fmla="*/ 12 h 40"/>
                <a:gd name="T26" fmla="*/ 5 w 40"/>
                <a:gd name="T27" fmla="*/ 5 h 40"/>
                <a:gd name="T28" fmla="*/ 13 w 40"/>
                <a:gd name="T29" fmla="*/ 0 h 40"/>
                <a:gd name="T30" fmla="*/ 20 w 40"/>
                <a:gd name="T31" fmla="*/ 0 h 40"/>
                <a:gd name="T32" fmla="*/ 20 w 40"/>
                <a:gd name="T33" fmla="*/ 0 h 40"/>
                <a:gd name="T34" fmla="*/ 28 w 40"/>
                <a:gd name="T35" fmla="*/ 0 h 40"/>
                <a:gd name="T36" fmla="*/ 33 w 40"/>
                <a:gd name="T37" fmla="*/ 5 h 40"/>
                <a:gd name="T38" fmla="*/ 38 w 40"/>
                <a:gd name="T39" fmla="*/ 12 h 40"/>
                <a:gd name="T40" fmla="*/ 40 w 40"/>
                <a:gd name="T41" fmla="*/ 20 h 40"/>
                <a:gd name="T42" fmla="*/ 40 w 40"/>
                <a:gd name="T43"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0">
                  <a:moveTo>
                    <a:pt x="40" y="20"/>
                  </a:moveTo>
                  <a:lnTo>
                    <a:pt x="40" y="20"/>
                  </a:lnTo>
                  <a:lnTo>
                    <a:pt x="38" y="27"/>
                  </a:lnTo>
                  <a:lnTo>
                    <a:pt x="33" y="32"/>
                  </a:lnTo>
                  <a:lnTo>
                    <a:pt x="28" y="37"/>
                  </a:lnTo>
                  <a:lnTo>
                    <a:pt x="20" y="40"/>
                  </a:lnTo>
                  <a:lnTo>
                    <a:pt x="20" y="40"/>
                  </a:lnTo>
                  <a:lnTo>
                    <a:pt x="13" y="37"/>
                  </a:lnTo>
                  <a:lnTo>
                    <a:pt x="5" y="32"/>
                  </a:lnTo>
                  <a:lnTo>
                    <a:pt x="0" y="27"/>
                  </a:lnTo>
                  <a:lnTo>
                    <a:pt x="0" y="20"/>
                  </a:lnTo>
                  <a:lnTo>
                    <a:pt x="0" y="20"/>
                  </a:lnTo>
                  <a:lnTo>
                    <a:pt x="0" y="12"/>
                  </a:lnTo>
                  <a:lnTo>
                    <a:pt x="5" y="5"/>
                  </a:lnTo>
                  <a:lnTo>
                    <a:pt x="13" y="0"/>
                  </a:lnTo>
                  <a:lnTo>
                    <a:pt x="20" y="0"/>
                  </a:lnTo>
                  <a:lnTo>
                    <a:pt x="20" y="0"/>
                  </a:lnTo>
                  <a:lnTo>
                    <a:pt x="28" y="0"/>
                  </a:lnTo>
                  <a:lnTo>
                    <a:pt x="33" y="5"/>
                  </a:lnTo>
                  <a:lnTo>
                    <a:pt x="38" y="12"/>
                  </a:lnTo>
                  <a:lnTo>
                    <a:pt x="40" y="20"/>
                  </a:lnTo>
                  <a:lnTo>
                    <a:pt x="4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26" name="Rectangle 20"/>
          <p:cNvSpPr>
            <a:spLocks noChangeArrowheads="1"/>
          </p:cNvSpPr>
          <p:nvPr/>
        </p:nvSpPr>
        <p:spPr bwMode="auto">
          <a:xfrm>
            <a:off x="1599789" y="5127105"/>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0.20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27" name="Rectangle 22"/>
          <p:cNvSpPr>
            <a:spLocks noChangeArrowheads="1"/>
          </p:cNvSpPr>
          <p:nvPr/>
        </p:nvSpPr>
        <p:spPr bwMode="auto">
          <a:xfrm>
            <a:off x="1616563" y="4315301"/>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0.40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28" name="Rectangle 25"/>
          <p:cNvSpPr>
            <a:spLocks noChangeArrowheads="1"/>
          </p:cNvSpPr>
          <p:nvPr/>
        </p:nvSpPr>
        <p:spPr bwMode="auto">
          <a:xfrm>
            <a:off x="1621534" y="3508484"/>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0.60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229" name="Rectangle 27"/>
          <p:cNvSpPr>
            <a:spLocks noChangeArrowheads="1"/>
          </p:cNvSpPr>
          <p:nvPr/>
        </p:nvSpPr>
        <p:spPr bwMode="auto">
          <a:xfrm>
            <a:off x="1617660" y="2723019"/>
            <a:ext cx="3478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0.80</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7681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uiExpand="1" build="p"/>
      <p:bldP spid="96" grpId="0"/>
      <p:bldP spid="98" grpId="0"/>
      <p:bldP spid="107" grpId="0"/>
      <p:bldP spid="108" grpId="0"/>
      <p:bldP spid="206" grpId="0"/>
      <p:bldP spid="207" grpId="0"/>
      <p:bldP spid="8" grpId="0" animBg="1"/>
      <p:bldP spid="212" grpId="0"/>
      <p:bldP spid="213" grpId="0" animBg="1"/>
      <p:bldP spid="214" grpId="0" animBg="1"/>
      <p:bldP spid="217" grpId="0" animBg="1"/>
      <p:bldP spid="2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Incidence</a:t>
            </a:r>
          </a:p>
        </p:txBody>
      </p:sp>
      <p:grpSp>
        <p:nvGrpSpPr>
          <p:cNvPr id="5" name="Group 4"/>
          <p:cNvGrpSpPr/>
          <p:nvPr/>
        </p:nvGrpSpPr>
        <p:grpSpPr>
          <a:xfrm>
            <a:off x="1069539" y="6259836"/>
            <a:ext cx="4004712" cy="218051"/>
            <a:chOff x="3677200" y="6487549"/>
            <a:chExt cx="4004712" cy="218051"/>
          </a:xfrm>
        </p:grpSpPr>
        <p:sp>
          <p:nvSpPr>
            <p:cNvPr id="70" name="Rectangle 469"/>
            <p:cNvSpPr>
              <a:spLocks noChangeArrowheads="1"/>
            </p:cNvSpPr>
            <p:nvPr/>
          </p:nvSpPr>
          <p:spPr bwMode="auto">
            <a:xfrm>
              <a:off x="3956300" y="6487549"/>
              <a:ext cx="159152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Sellers’ tax burden</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71" name="Rectangle 470"/>
            <p:cNvSpPr>
              <a:spLocks noChangeArrowheads="1"/>
            </p:cNvSpPr>
            <p:nvPr/>
          </p:nvSpPr>
          <p:spPr bwMode="auto">
            <a:xfrm>
              <a:off x="3677200" y="6500815"/>
              <a:ext cx="190500" cy="188912"/>
            </a:xfrm>
            <a:prstGeom prst="rect">
              <a:avLst/>
            </a:prstGeom>
            <a:solidFill>
              <a:srgbClr val="C8D4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471"/>
            <p:cNvSpPr>
              <a:spLocks noChangeArrowheads="1"/>
            </p:cNvSpPr>
            <p:nvPr/>
          </p:nvSpPr>
          <p:spPr bwMode="auto">
            <a:xfrm>
              <a:off x="5810098" y="6500815"/>
              <a:ext cx="190500" cy="188912"/>
            </a:xfrm>
            <a:prstGeom prst="rect">
              <a:avLst/>
            </a:prstGeom>
            <a:solidFill>
              <a:srgbClr val="ECB8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472"/>
            <p:cNvSpPr>
              <a:spLocks noChangeArrowheads="1"/>
            </p:cNvSpPr>
            <p:nvPr/>
          </p:nvSpPr>
          <p:spPr bwMode="auto">
            <a:xfrm>
              <a:off x="6071150" y="6490156"/>
              <a:ext cx="16107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charset="0"/>
                  <a:cs typeface="Arial" pitchFamily="34" charset="0"/>
                </a:rPr>
                <a:t>Buyers’ tax burden</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6" name="Group 5"/>
          <p:cNvGrpSpPr/>
          <p:nvPr/>
        </p:nvGrpSpPr>
        <p:grpSpPr>
          <a:xfrm>
            <a:off x="5638800" y="2834803"/>
            <a:ext cx="2524125" cy="3017926"/>
            <a:chOff x="5638800" y="2511654"/>
            <a:chExt cx="2524125" cy="3017926"/>
          </a:xfrm>
        </p:grpSpPr>
        <p:sp>
          <p:nvSpPr>
            <p:cNvPr id="274" name="Rectangle 5"/>
            <p:cNvSpPr>
              <a:spLocks noChangeArrowheads="1"/>
            </p:cNvSpPr>
            <p:nvPr/>
          </p:nvSpPr>
          <p:spPr bwMode="auto">
            <a:xfrm>
              <a:off x="6140450" y="3594101"/>
              <a:ext cx="1150938" cy="111125"/>
            </a:xfrm>
            <a:prstGeom prst="rect">
              <a:avLst/>
            </a:prstGeom>
            <a:solidFill>
              <a:srgbClr val="C8D4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Rectangle 10"/>
            <p:cNvSpPr>
              <a:spLocks noChangeArrowheads="1"/>
            </p:cNvSpPr>
            <p:nvPr/>
          </p:nvSpPr>
          <p:spPr bwMode="auto">
            <a:xfrm>
              <a:off x="6140450" y="3136901"/>
              <a:ext cx="1150938" cy="457200"/>
            </a:xfrm>
            <a:prstGeom prst="rect">
              <a:avLst/>
            </a:prstGeom>
            <a:solidFill>
              <a:srgbClr val="ECB8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Rectangle 357"/>
            <p:cNvSpPr>
              <a:spLocks noChangeArrowheads="1"/>
            </p:cNvSpPr>
            <p:nvPr/>
          </p:nvSpPr>
          <p:spPr bwMode="auto">
            <a:xfrm>
              <a:off x="7966075" y="2733675"/>
              <a:ext cx="141288"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6" name="Rectangle 358"/>
            <p:cNvSpPr>
              <a:spLocks noChangeArrowheads="1"/>
            </p:cNvSpPr>
            <p:nvPr/>
          </p:nvSpPr>
          <p:spPr bwMode="auto">
            <a:xfrm>
              <a:off x="8037513" y="2794000"/>
              <a:ext cx="103188"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rgbClr val="000000"/>
                  </a:solidFill>
                  <a:effectLst/>
                  <a:latin typeface="Univers LT Std 47 Cn Lt"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7" name="Rectangle 359"/>
            <p:cNvSpPr>
              <a:spLocks noChangeArrowheads="1"/>
            </p:cNvSpPr>
            <p:nvPr/>
          </p:nvSpPr>
          <p:spPr bwMode="auto">
            <a:xfrm>
              <a:off x="7966075" y="3298825"/>
              <a:ext cx="141288"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8" name="Rectangle 360"/>
            <p:cNvSpPr>
              <a:spLocks noChangeArrowheads="1"/>
            </p:cNvSpPr>
            <p:nvPr/>
          </p:nvSpPr>
          <p:spPr bwMode="auto">
            <a:xfrm>
              <a:off x="8037513" y="3357562"/>
              <a:ext cx="103188"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rgbClr val="000000"/>
                  </a:solidFill>
                  <a:effectLst/>
                  <a:latin typeface="Univers LT Std 47 Cn Lt"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29" name="Rectangle 361"/>
            <p:cNvSpPr>
              <a:spLocks noChangeArrowheads="1"/>
            </p:cNvSpPr>
            <p:nvPr/>
          </p:nvSpPr>
          <p:spPr bwMode="auto">
            <a:xfrm>
              <a:off x="7966075" y="3841750"/>
              <a:ext cx="14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30" name="Line 362"/>
            <p:cNvSpPr>
              <a:spLocks noChangeShapeType="1"/>
            </p:cNvSpPr>
            <p:nvPr/>
          </p:nvSpPr>
          <p:spPr bwMode="auto">
            <a:xfrm flipV="1">
              <a:off x="6140450" y="2774950"/>
              <a:ext cx="0" cy="224313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Line 363"/>
            <p:cNvSpPr>
              <a:spLocks noChangeShapeType="1"/>
            </p:cNvSpPr>
            <p:nvPr/>
          </p:nvSpPr>
          <p:spPr bwMode="auto">
            <a:xfrm>
              <a:off x="6140450" y="5018087"/>
              <a:ext cx="20224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2" name="Rectangle 364"/>
            <p:cNvSpPr>
              <a:spLocks noChangeArrowheads="1"/>
            </p:cNvSpPr>
            <p:nvPr/>
          </p:nvSpPr>
          <p:spPr bwMode="auto">
            <a:xfrm>
              <a:off x="5638800" y="3057525"/>
              <a:ext cx="4472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$0.66</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34" name="Rectangle 366"/>
            <p:cNvSpPr>
              <a:spLocks noChangeArrowheads="1"/>
            </p:cNvSpPr>
            <p:nvPr/>
          </p:nvSpPr>
          <p:spPr bwMode="auto">
            <a:xfrm>
              <a:off x="7620000" y="5038497"/>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35" name="Rectangle 367"/>
            <p:cNvSpPr>
              <a:spLocks noChangeArrowheads="1"/>
            </p:cNvSpPr>
            <p:nvPr/>
          </p:nvSpPr>
          <p:spPr bwMode="auto">
            <a:xfrm>
              <a:off x="7708900" y="5037137"/>
              <a:ext cx="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36" name="Rectangle 368"/>
            <p:cNvSpPr>
              <a:spLocks noChangeArrowheads="1"/>
            </p:cNvSpPr>
            <p:nvPr/>
          </p:nvSpPr>
          <p:spPr bwMode="auto">
            <a:xfrm>
              <a:off x="7178195" y="5037138"/>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37" name="Rectangle 369"/>
            <p:cNvSpPr>
              <a:spLocks noChangeArrowheads="1"/>
            </p:cNvSpPr>
            <p:nvPr/>
          </p:nvSpPr>
          <p:spPr bwMode="auto">
            <a:xfrm>
              <a:off x="7288213" y="5037137"/>
              <a:ext cx="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38" name="Rectangle 370"/>
            <p:cNvSpPr>
              <a:spLocks noChangeArrowheads="1"/>
            </p:cNvSpPr>
            <p:nvPr/>
          </p:nvSpPr>
          <p:spPr bwMode="auto">
            <a:xfrm>
              <a:off x="5649286" y="3635832"/>
              <a:ext cx="4472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$0.46</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240" name="Freeform 372"/>
            <p:cNvSpPr>
              <a:spLocks/>
            </p:cNvSpPr>
            <p:nvPr/>
          </p:nvSpPr>
          <p:spPr bwMode="auto">
            <a:xfrm>
              <a:off x="7740650" y="3149600"/>
              <a:ext cx="87313" cy="117475"/>
            </a:xfrm>
            <a:custGeom>
              <a:avLst/>
              <a:gdLst>
                <a:gd name="T0" fmla="*/ 28 w 55"/>
                <a:gd name="T1" fmla="*/ 0 h 74"/>
                <a:gd name="T2" fmla="*/ 0 w 55"/>
                <a:gd name="T3" fmla="*/ 74 h 74"/>
                <a:gd name="T4" fmla="*/ 0 w 55"/>
                <a:gd name="T5" fmla="*/ 74 h 74"/>
                <a:gd name="T6" fmla="*/ 5 w 55"/>
                <a:gd name="T7" fmla="*/ 72 h 74"/>
                <a:gd name="T8" fmla="*/ 18 w 55"/>
                <a:gd name="T9" fmla="*/ 67 h 74"/>
                <a:gd name="T10" fmla="*/ 25 w 55"/>
                <a:gd name="T11" fmla="*/ 67 h 74"/>
                <a:gd name="T12" fmla="*/ 35 w 55"/>
                <a:gd name="T13" fmla="*/ 67 h 74"/>
                <a:gd name="T14" fmla="*/ 45 w 55"/>
                <a:gd name="T15" fmla="*/ 69 h 74"/>
                <a:gd name="T16" fmla="*/ 55 w 55"/>
                <a:gd name="T17" fmla="*/ 74 h 74"/>
                <a:gd name="T18" fmla="*/ 28 w 5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74">
                  <a:moveTo>
                    <a:pt x="28" y="0"/>
                  </a:moveTo>
                  <a:lnTo>
                    <a:pt x="0" y="74"/>
                  </a:lnTo>
                  <a:lnTo>
                    <a:pt x="0" y="74"/>
                  </a:lnTo>
                  <a:lnTo>
                    <a:pt x="5" y="72"/>
                  </a:lnTo>
                  <a:lnTo>
                    <a:pt x="18" y="67"/>
                  </a:lnTo>
                  <a:lnTo>
                    <a:pt x="25" y="67"/>
                  </a:lnTo>
                  <a:lnTo>
                    <a:pt x="35" y="67"/>
                  </a:lnTo>
                  <a:lnTo>
                    <a:pt x="45" y="69"/>
                  </a:lnTo>
                  <a:lnTo>
                    <a:pt x="55" y="74"/>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373"/>
            <p:cNvSpPr>
              <a:spLocks/>
            </p:cNvSpPr>
            <p:nvPr/>
          </p:nvSpPr>
          <p:spPr bwMode="auto">
            <a:xfrm>
              <a:off x="7740650" y="3149600"/>
              <a:ext cx="87313" cy="117475"/>
            </a:xfrm>
            <a:custGeom>
              <a:avLst/>
              <a:gdLst>
                <a:gd name="T0" fmla="*/ 28 w 55"/>
                <a:gd name="T1" fmla="*/ 0 h 74"/>
                <a:gd name="T2" fmla="*/ 0 w 55"/>
                <a:gd name="T3" fmla="*/ 74 h 74"/>
                <a:gd name="T4" fmla="*/ 0 w 55"/>
                <a:gd name="T5" fmla="*/ 74 h 74"/>
                <a:gd name="T6" fmla="*/ 5 w 55"/>
                <a:gd name="T7" fmla="*/ 72 h 74"/>
                <a:gd name="T8" fmla="*/ 18 w 55"/>
                <a:gd name="T9" fmla="*/ 67 h 74"/>
                <a:gd name="T10" fmla="*/ 25 w 55"/>
                <a:gd name="T11" fmla="*/ 67 h 74"/>
                <a:gd name="T12" fmla="*/ 35 w 55"/>
                <a:gd name="T13" fmla="*/ 67 h 74"/>
                <a:gd name="T14" fmla="*/ 45 w 55"/>
                <a:gd name="T15" fmla="*/ 69 h 74"/>
                <a:gd name="T16" fmla="*/ 55 w 55"/>
                <a:gd name="T17" fmla="*/ 74 h 74"/>
                <a:gd name="T18" fmla="*/ 28 w 5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74">
                  <a:moveTo>
                    <a:pt x="28" y="0"/>
                  </a:moveTo>
                  <a:lnTo>
                    <a:pt x="0" y="74"/>
                  </a:lnTo>
                  <a:lnTo>
                    <a:pt x="0" y="74"/>
                  </a:lnTo>
                  <a:lnTo>
                    <a:pt x="5" y="72"/>
                  </a:lnTo>
                  <a:lnTo>
                    <a:pt x="18" y="67"/>
                  </a:lnTo>
                  <a:lnTo>
                    <a:pt x="25" y="67"/>
                  </a:lnTo>
                  <a:lnTo>
                    <a:pt x="35" y="67"/>
                  </a:lnTo>
                  <a:lnTo>
                    <a:pt x="45" y="69"/>
                  </a:lnTo>
                  <a:lnTo>
                    <a:pt x="55" y="74"/>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Line 374"/>
            <p:cNvSpPr>
              <a:spLocks noChangeShapeType="1"/>
            </p:cNvSpPr>
            <p:nvPr/>
          </p:nvSpPr>
          <p:spPr bwMode="auto">
            <a:xfrm>
              <a:off x="7785100" y="3203575"/>
              <a:ext cx="0" cy="220662"/>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3" name="Line 375"/>
            <p:cNvSpPr>
              <a:spLocks noChangeShapeType="1"/>
            </p:cNvSpPr>
            <p:nvPr/>
          </p:nvSpPr>
          <p:spPr bwMode="auto">
            <a:xfrm>
              <a:off x="6140450" y="31369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4" name="Line 376"/>
            <p:cNvSpPr>
              <a:spLocks noChangeShapeType="1"/>
            </p:cNvSpPr>
            <p:nvPr/>
          </p:nvSpPr>
          <p:spPr bwMode="auto">
            <a:xfrm>
              <a:off x="6265863" y="31369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5" name="Line 377"/>
            <p:cNvSpPr>
              <a:spLocks noChangeShapeType="1"/>
            </p:cNvSpPr>
            <p:nvPr/>
          </p:nvSpPr>
          <p:spPr bwMode="auto">
            <a:xfrm>
              <a:off x="6392863" y="31369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6" name="Line 378"/>
            <p:cNvSpPr>
              <a:spLocks noChangeShapeType="1"/>
            </p:cNvSpPr>
            <p:nvPr/>
          </p:nvSpPr>
          <p:spPr bwMode="auto">
            <a:xfrm>
              <a:off x="6518275" y="31369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7" name="Line 379"/>
            <p:cNvSpPr>
              <a:spLocks noChangeShapeType="1"/>
            </p:cNvSpPr>
            <p:nvPr/>
          </p:nvSpPr>
          <p:spPr bwMode="auto">
            <a:xfrm>
              <a:off x="6645275" y="31369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8" name="Line 380"/>
            <p:cNvSpPr>
              <a:spLocks noChangeShapeType="1"/>
            </p:cNvSpPr>
            <p:nvPr/>
          </p:nvSpPr>
          <p:spPr bwMode="auto">
            <a:xfrm>
              <a:off x="6770688" y="31369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9" name="Line 381"/>
            <p:cNvSpPr>
              <a:spLocks noChangeShapeType="1"/>
            </p:cNvSpPr>
            <p:nvPr/>
          </p:nvSpPr>
          <p:spPr bwMode="auto">
            <a:xfrm>
              <a:off x="6897688" y="31369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0" name="Line 382"/>
            <p:cNvSpPr>
              <a:spLocks noChangeShapeType="1"/>
            </p:cNvSpPr>
            <p:nvPr/>
          </p:nvSpPr>
          <p:spPr bwMode="auto">
            <a:xfrm>
              <a:off x="7023100" y="31369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1" name="Line 383"/>
            <p:cNvSpPr>
              <a:spLocks noChangeShapeType="1"/>
            </p:cNvSpPr>
            <p:nvPr/>
          </p:nvSpPr>
          <p:spPr bwMode="auto">
            <a:xfrm>
              <a:off x="7150100" y="31369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2" name="Line 384"/>
            <p:cNvSpPr>
              <a:spLocks noChangeShapeType="1"/>
            </p:cNvSpPr>
            <p:nvPr/>
          </p:nvSpPr>
          <p:spPr bwMode="auto">
            <a:xfrm>
              <a:off x="7275513" y="3136900"/>
              <a:ext cx="158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3" name="Line 385"/>
            <p:cNvSpPr>
              <a:spLocks noChangeShapeType="1"/>
            </p:cNvSpPr>
            <p:nvPr/>
          </p:nvSpPr>
          <p:spPr bwMode="auto">
            <a:xfrm>
              <a:off x="7291388" y="313690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4" name="Line 386"/>
            <p:cNvSpPr>
              <a:spLocks noChangeShapeType="1"/>
            </p:cNvSpPr>
            <p:nvPr/>
          </p:nvSpPr>
          <p:spPr bwMode="auto">
            <a:xfrm>
              <a:off x="7291388" y="3263900"/>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5" name="Line 387"/>
            <p:cNvSpPr>
              <a:spLocks noChangeShapeType="1"/>
            </p:cNvSpPr>
            <p:nvPr/>
          </p:nvSpPr>
          <p:spPr bwMode="auto">
            <a:xfrm>
              <a:off x="7291388" y="3389312"/>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6" name="Line 388"/>
            <p:cNvSpPr>
              <a:spLocks noChangeShapeType="1"/>
            </p:cNvSpPr>
            <p:nvPr/>
          </p:nvSpPr>
          <p:spPr bwMode="auto">
            <a:xfrm>
              <a:off x="7291388" y="3516312"/>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7" name="Line 389"/>
            <p:cNvSpPr>
              <a:spLocks noChangeShapeType="1"/>
            </p:cNvSpPr>
            <p:nvPr/>
          </p:nvSpPr>
          <p:spPr bwMode="auto">
            <a:xfrm>
              <a:off x="7291388" y="364172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8" name="Line 390"/>
            <p:cNvSpPr>
              <a:spLocks noChangeShapeType="1"/>
            </p:cNvSpPr>
            <p:nvPr/>
          </p:nvSpPr>
          <p:spPr bwMode="auto">
            <a:xfrm>
              <a:off x="7291388" y="3768725"/>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9" name="Line 391"/>
            <p:cNvSpPr>
              <a:spLocks noChangeShapeType="1"/>
            </p:cNvSpPr>
            <p:nvPr/>
          </p:nvSpPr>
          <p:spPr bwMode="auto">
            <a:xfrm>
              <a:off x="7291388" y="3894137"/>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0" name="Line 392"/>
            <p:cNvSpPr>
              <a:spLocks noChangeShapeType="1"/>
            </p:cNvSpPr>
            <p:nvPr/>
          </p:nvSpPr>
          <p:spPr bwMode="auto">
            <a:xfrm>
              <a:off x="7291388" y="4021137"/>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1" name="Line 393"/>
            <p:cNvSpPr>
              <a:spLocks noChangeShapeType="1"/>
            </p:cNvSpPr>
            <p:nvPr/>
          </p:nvSpPr>
          <p:spPr bwMode="auto">
            <a:xfrm>
              <a:off x="7291388" y="414655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2" name="Line 394"/>
            <p:cNvSpPr>
              <a:spLocks noChangeShapeType="1"/>
            </p:cNvSpPr>
            <p:nvPr/>
          </p:nvSpPr>
          <p:spPr bwMode="auto">
            <a:xfrm>
              <a:off x="7291388" y="4273550"/>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3" name="Line 395"/>
            <p:cNvSpPr>
              <a:spLocks noChangeShapeType="1"/>
            </p:cNvSpPr>
            <p:nvPr/>
          </p:nvSpPr>
          <p:spPr bwMode="auto">
            <a:xfrm>
              <a:off x="7291388" y="4398962"/>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4" name="Line 396"/>
            <p:cNvSpPr>
              <a:spLocks noChangeShapeType="1"/>
            </p:cNvSpPr>
            <p:nvPr/>
          </p:nvSpPr>
          <p:spPr bwMode="auto">
            <a:xfrm>
              <a:off x="7291388" y="4525962"/>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5" name="Line 397"/>
            <p:cNvSpPr>
              <a:spLocks noChangeShapeType="1"/>
            </p:cNvSpPr>
            <p:nvPr/>
          </p:nvSpPr>
          <p:spPr bwMode="auto">
            <a:xfrm>
              <a:off x="7291388" y="465137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6" name="Line 398"/>
            <p:cNvSpPr>
              <a:spLocks noChangeShapeType="1"/>
            </p:cNvSpPr>
            <p:nvPr/>
          </p:nvSpPr>
          <p:spPr bwMode="auto">
            <a:xfrm>
              <a:off x="7291388" y="4776787"/>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7" name="Line 399"/>
            <p:cNvSpPr>
              <a:spLocks noChangeShapeType="1"/>
            </p:cNvSpPr>
            <p:nvPr/>
          </p:nvSpPr>
          <p:spPr bwMode="auto">
            <a:xfrm>
              <a:off x="7291388" y="4903787"/>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8" name="Line 400"/>
            <p:cNvSpPr>
              <a:spLocks noChangeShapeType="1"/>
            </p:cNvSpPr>
            <p:nvPr/>
          </p:nvSpPr>
          <p:spPr bwMode="auto">
            <a:xfrm>
              <a:off x="6140450" y="35941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9" name="Line 401"/>
            <p:cNvSpPr>
              <a:spLocks noChangeShapeType="1"/>
            </p:cNvSpPr>
            <p:nvPr/>
          </p:nvSpPr>
          <p:spPr bwMode="auto">
            <a:xfrm>
              <a:off x="6265863"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0" name="Line 402"/>
            <p:cNvSpPr>
              <a:spLocks noChangeShapeType="1"/>
            </p:cNvSpPr>
            <p:nvPr/>
          </p:nvSpPr>
          <p:spPr bwMode="auto">
            <a:xfrm>
              <a:off x="6392863" y="35941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1" name="Line 403"/>
            <p:cNvSpPr>
              <a:spLocks noChangeShapeType="1"/>
            </p:cNvSpPr>
            <p:nvPr/>
          </p:nvSpPr>
          <p:spPr bwMode="auto">
            <a:xfrm>
              <a:off x="6518275"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2" name="Line 404"/>
            <p:cNvSpPr>
              <a:spLocks noChangeShapeType="1"/>
            </p:cNvSpPr>
            <p:nvPr/>
          </p:nvSpPr>
          <p:spPr bwMode="auto">
            <a:xfrm>
              <a:off x="6645275" y="35941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3" name="Line 405"/>
            <p:cNvSpPr>
              <a:spLocks noChangeShapeType="1"/>
            </p:cNvSpPr>
            <p:nvPr/>
          </p:nvSpPr>
          <p:spPr bwMode="auto">
            <a:xfrm>
              <a:off x="6770688"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Line 407"/>
            <p:cNvSpPr>
              <a:spLocks noChangeShapeType="1"/>
            </p:cNvSpPr>
            <p:nvPr/>
          </p:nvSpPr>
          <p:spPr bwMode="auto">
            <a:xfrm>
              <a:off x="6897688" y="35941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Line 408"/>
            <p:cNvSpPr>
              <a:spLocks noChangeShapeType="1"/>
            </p:cNvSpPr>
            <p:nvPr/>
          </p:nvSpPr>
          <p:spPr bwMode="auto">
            <a:xfrm>
              <a:off x="7023100"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Line 409"/>
            <p:cNvSpPr>
              <a:spLocks noChangeShapeType="1"/>
            </p:cNvSpPr>
            <p:nvPr/>
          </p:nvSpPr>
          <p:spPr bwMode="auto">
            <a:xfrm>
              <a:off x="7150100" y="35941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Line 410"/>
            <p:cNvSpPr>
              <a:spLocks noChangeShapeType="1"/>
            </p:cNvSpPr>
            <p:nvPr/>
          </p:nvSpPr>
          <p:spPr bwMode="auto">
            <a:xfrm>
              <a:off x="7275513"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Line 411"/>
            <p:cNvSpPr>
              <a:spLocks noChangeShapeType="1"/>
            </p:cNvSpPr>
            <p:nvPr/>
          </p:nvSpPr>
          <p:spPr bwMode="auto">
            <a:xfrm>
              <a:off x="7402513" y="35941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Line 412"/>
            <p:cNvSpPr>
              <a:spLocks noChangeShapeType="1"/>
            </p:cNvSpPr>
            <p:nvPr/>
          </p:nvSpPr>
          <p:spPr bwMode="auto">
            <a:xfrm>
              <a:off x="7527925"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Line 413"/>
            <p:cNvSpPr>
              <a:spLocks noChangeShapeType="1"/>
            </p:cNvSpPr>
            <p:nvPr/>
          </p:nvSpPr>
          <p:spPr bwMode="auto">
            <a:xfrm>
              <a:off x="7654925" y="3594100"/>
              <a:ext cx="539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Line 414"/>
            <p:cNvSpPr>
              <a:spLocks noChangeShapeType="1"/>
            </p:cNvSpPr>
            <p:nvPr/>
          </p:nvSpPr>
          <p:spPr bwMode="auto">
            <a:xfrm>
              <a:off x="7708900" y="359410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Line 415"/>
            <p:cNvSpPr>
              <a:spLocks noChangeShapeType="1"/>
            </p:cNvSpPr>
            <p:nvPr/>
          </p:nvSpPr>
          <p:spPr bwMode="auto">
            <a:xfrm>
              <a:off x="7708900" y="3721100"/>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Line 416"/>
            <p:cNvSpPr>
              <a:spLocks noChangeShapeType="1"/>
            </p:cNvSpPr>
            <p:nvPr/>
          </p:nvSpPr>
          <p:spPr bwMode="auto">
            <a:xfrm>
              <a:off x="7708900" y="384651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Line 417"/>
            <p:cNvSpPr>
              <a:spLocks noChangeShapeType="1"/>
            </p:cNvSpPr>
            <p:nvPr/>
          </p:nvSpPr>
          <p:spPr bwMode="auto">
            <a:xfrm>
              <a:off x="7708900" y="3973513"/>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Line 418"/>
            <p:cNvSpPr>
              <a:spLocks noChangeShapeType="1"/>
            </p:cNvSpPr>
            <p:nvPr/>
          </p:nvSpPr>
          <p:spPr bwMode="auto">
            <a:xfrm>
              <a:off x="7708900" y="409892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Line 419"/>
            <p:cNvSpPr>
              <a:spLocks noChangeShapeType="1"/>
            </p:cNvSpPr>
            <p:nvPr/>
          </p:nvSpPr>
          <p:spPr bwMode="auto">
            <a:xfrm>
              <a:off x="7708900" y="4225925"/>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Line 420"/>
            <p:cNvSpPr>
              <a:spLocks noChangeShapeType="1"/>
            </p:cNvSpPr>
            <p:nvPr/>
          </p:nvSpPr>
          <p:spPr bwMode="auto">
            <a:xfrm>
              <a:off x="7708900" y="4351338"/>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Line 421"/>
            <p:cNvSpPr>
              <a:spLocks noChangeShapeType="1"/>
            </p:cNvSpPr>
            <p:nvPr/>
          </p:nvSpPr>
          <p:spPr bwMode="auto">
            <a:xfrm>
              <a:off x="7708900" y="4478338"/>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Line 422"/>
            <p:cNvSpPr>
              <a:spLocks noChangeShapeType="1"/>
            </p:cNvSpPr>
            <p:nvPr/>
          </p:nvSpPr>
          <p:spPr bwMode="auto">
            <a:xfrm>
              <a:off x="7708900" y="460375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Line 423"/>
            <p:cNvSpPr>
              <a:spLocks noChangeShapeType="1"/>
            </p:cNvSpPr>
            <p:nvPr/>
          </p:nvSpPr>
          <p:spPr bwMode="auto">
            <a:xfrm>
              <a:off x="7708900" y="4730750"/>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Line 424"/>
            <p:cNvSpPr>
              <a:spLocks noChangeShapeType="1"/>
            </p:cNvSpPr>
            <p:nvPr/>
          </p:nvSpPr>
          <p:spPr bwMode="auto">
            <a:xfrm>
              <a:off x="7708900" y="485616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Line 425"/>
            <p:cNvSpPr>
              <a:spLocks noChangeShapeType="1"/>
            </p:cNvSpPr>
            <p:nvPr/>
          </p:nvSpPr>
          <p:spPr bwMode="auto">
            <a:xfrm>
              <a:off x="7708900" y="4983163"/>
              <a:ext cx="0" cy="349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27" name="Line 426"/>
            <p:cNvSpPr>
              <a:spLocks noChangeShapeType="1"/>
            </p:cNvSpPr>
            <p:nvPr/>
          </p:nvSpPr>
          <p:spPr bwMode="auto">
            <a:xfrm>
              <a:off x="6140450" y="3705225"/>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427"/>
            <p:cNvSpPr>
              <a:spLocks noChangeShapeType="1"/>
            </p:cNvSpPr>
            <p:nvPr/>
          </p:nvSpPr>
          <p:spPr bwMode="auto">
            <a:xfrm>
              <a:off x="6265863" y="37052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428"/>
            <p:cNvSpPr>
              <a:spLocks noChangeShapeType="1"/>
            </p:cNvSpPr>
            <p:nvPr/>
          </p:nvSpPr>
          <p:spPr bwMode="auto">
            <a:xfrm>
              <a:off x="6392863" y="3705225"/>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Line 429"/>
            <p:cNvSpPr>
              <a:spLocks noChangeShapeType="1"/>
            </p:cNvSpPr>
            <p:nvPr/>
          </p:nvSpPr>
          <p:spPr bwMode="auto">
            <a:xfrm>
              <a:off x="6518275" y="37052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Line 430"/>
            <p:cNvSpPr>
              <a:spLocks noChangeShapeType="1"/>
            </p:cNvSpPr>
            <p:nvPr/>
          </p:nvSpPr>
          <p:spPr bwMode="auto">
            <a:xfrm>
              <a:off x="6645275" y="3705225"/>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Line 431"/>
            <p:cNvSpPr>
              <a:spLocks noChangeShapeType="1"/>
            </p:cNvSpPr>
            <p:nvPr/>
          </p:nvSpPr>
          <p:spPr bwMode="auto">
            <a:xfrm>
              <a:off x="6770688" y="37052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Line 432"/>
            <p:cNvSpPr>
              <a:spLocks noChangeShapeType="1"/>
            </p:cNvSpPr>
            <p:nvPr/>
          </p:nvSpPr>
          <p:spPr bwMode="auto">
            <a:xfrm>
              <a:off x="6897688" y="3705225"/>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433"/>
            <p:cNvSpPr>
              <a:spLocks noChangeShapeType="1"/>
            </p:cNvSpPr>
            <p:nvPr/>
          </p:nvSpPr>
          <p:spPr bwMode="auto">
            <a:xfrm>
              <a:off x="7023100" y="37052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434"/>
            <p:cNvSpPr>
              <a:spLocks noChangeShapeType="1"/>
            </p:cNvSpPr>
            <p:nvPr/>
          </p:nvSpPr>
          <p:spPr bwMode="auto">
            <a:xfrm>
              <a:off x="7150100" y="3705225"/>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435"/>
            <p:cNvSpPr>
              <a:spLocks noChangeShapeType="1"/>
            </p:cNvSpPr>
            <p:nvPr/>
          </p:nvSpPr>
          <p:spPr bwMode="auto">
            <a:xfrm>
              <a:off x="7275513" y="3705225"/>
              <a:ext cx="158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436"/>
            <p:cNvSpPr>
              <a:spLocks noChangeShapeType="1"/>
            </p:cNvSpPr>
            <p:nvPr/>
          </p:nvSpPr>
          <p:spPr bwMode="auto">
            <a:xfrm flipV="1">
              <a:off x="6688138" y="3503613"/>
              <a:ext cx="1352550" cy="363537"/>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Line 437"/>
            <p:cNvSpPr>
              <a:spLocks noChangeShapeType="1"/>
            </p:cNvSpPr>
            <p:nvPr/>
          </p:nvSpPr>
          <p:spPr bwMode="auto">
            <a:xfrm flipV="1">
              <a:off x="6688138" y="2935288"/>
              <a:ext cx="1352550" cy="363537"/>
            </a:xfrm>
            <a:prstGeom prst="line">
              <a:avLst/>
            </a:prstGeom>
            <a:noFill/>
            <a:ln w="38100">
              <a:solidFill>
                <a:srgbClr val="8EB4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Line 438"/>
            <p:cNvSpPr>
              <a:spLocks noChangeShapeType="1"/>
            </p:cNvSpPr>
            <p:nvPr/>
          </p:nvSpPr>
          <p:spPr bwMode="auto">
            <a:xfrm>
              <a:off x="6935788" y="2754313"/>
              <a:ext cx="993775" cy="1076325"/>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439"/>
            <p:cNvSpPr>
              <a:spLocks/>
            </p:cNvSpPr>
            <p:nvPr/>
          </p:nvSpPr>
          <p:spPr bwMode="auto">
            <a:xfrm>
              <a:off x="7259638" y="3105150"/>
              <a:ext cx="63500" cy="63500"/>
            </a:xfrm>
            <a:custGeom>
              <a:avLst/>
              <a:gdLst>
                <a:gd name="T0" fmla="*/ 40 w 40"/>
                <a:gd name="T1" fmla="*/ 20 h 40"/>
                <a:gd name="T2" fmla="*/ 40 w 40"/>
                <a:gd name="T3" fmla="*/ 20 h 40"/>
                <a:gd name="T4" fmla="*/ 37 w 40"/>
                <a:gd name="T5" fmla="*/ 30 h 40"/>
                <a:gd name="T6" fmla="*/ 35 w 40"/>
                <a:gd name="T7" fmla="*/ 35 h 40"/>
                <a:gd name="T8" fmla="*/ 27 w 40"/>
                <a:gd name="T9" fmla="*/ 40 h 40"/>
                <a:gd name="T10" fmla="*/ 20 w 40"/>
                <a:gd name="T11" fmla="*/ 40 h 40"/>
                <a:gd name="T12" fmla="*/ 20 w 40"/>
                <a:gd name="T13" fmla="*/ 40 h 40"/>
                <a:gd name="T14" fmla="*/ 13 w 40"/>
                <a:gd name="T15" fmla="*/ 40 h 40"/>
                <a:gd name="T16" fmla="*/ 5 w 40"/>
                <a:gd name="T17" fmla="*/ 35 h 40"/>
                <a:gd name="T18" fmla="*/ 3 w 40"/>
                <a:gd name="T19" fmla="*/ 30 h 40"/>
                <a:gd name="T20" fmla="*/ 0 w 40"/>
                <a:gd name="T21" fmla="*/ 20 h 40"/>
                <a:gd name="T22" fmla="*/ 0 w 40"/>
                <a:gd name="T23" fmla="*/ 20 h 40"/>
                <a:gd name="T24" fmla="*/ 3 w 40"/>
                <a:gd name="T25" fmla="*/ 13 h 40"/>
                <a:gd name="T26" fmla="*/ 5 w 40"/>
                <a:gd name="T27" fmla="*/ 8 h 40"/>
                <a:gd name="T28" fmla="*/ 13 w 40"/>
                <a:gd name="T29" fmla="*/ 3 h 40"/>
                <a:gd name="T30" fmla="*/ 20 w 40"/>
                <a:gd name="T31" fmla="*/ 0 h 40"/>
                <a:gd name="T32" fmla="*/ 20 w 40"/>
                <a:gd name="T33" fmla="*/ 0 h 40"/>
                <a:gd name="T34" fmla="*/ 27 w 40"/>
                <a:gd name="T35" fmla="*/ 3 h 40"/>
                <a:gd name="T36" fmla="*/ 35 w 40"/>
                <a:gd name="T37" fmla="*/ 8 h 40"/>
                <a:gd name="T38" fmla="*/ 37 w 40"/>
                <a:gd name="T39" fmla="*/ 13 h 40"/>
                <a:gd name="T40" fmla="*/ 40 w 40"/>
                <a:gd name="T41" fmla="*/ 20 h 40"/>
                <a:gd name="T42" fmla="*/ 40 w 40"/>
                <a:gd name="T43"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0">
                  <a:moveTo>
                    <a:pt x="40" y="20"/>
                  </a:moveTo>
                  <a:lnTo>
                    <a:pt x="40" y="20"/>
                  </a:lnTo>
                  <a:lnTo>
                    <a:pt x="37" y="30"/>
                  </a:lnTo>
                  <a:lnTo>
                    <a:pt x="35" y="35"/>
                  </a:lnTo>
                  <a:lnTo>
                    <a:pt x="27" y="40"/>
                  </a:lnTo>
                  <a:lnTo>
                    <a:pt x="20" y="40"/>
                  </a:lnTo>
                  <a:lnTo>
                    <a:pt x="20" y="40"/>
                  </a:lnTo>
                  <a:lnTo>
                    <a:pt x="13" y="40"/>
                  </a:lnTo>
                  <a:lnTo>
                    <a:pt x="5" y="35"/>
                  </a:lnTo>
                  <a:lnTo>
                    <a:pt x="3" y="30"/>
                  </a:lnTo>
                  <a:lnTo>
                    <a:pt x="0" y="20"/>
                  </a:lnTo>
                  <a:lnTo>
                    <a:pt x="0" y="20"/>
                  </a:lnTo>
                  <a:lnTo>
                    <a:pt x="3" y="13"/>
                  </a:lnTo>
                  <a:lnTo>
                    <a:pt x="5" y="8"/>
                  </a:lnTo>
                  <a:lnTo>
                    <a:pt x="13" y="3"/>
                  </a:lnTo>
                  <a:lnTo>
                    <a:pt x="20" y="0"/>
                  </a:lnTo>
                  <a:lnTo>
                    <a:pt x="20" y="0"/>
                  </a:lnTo>
                  <a:lnTo>
                    <a:pt x="27" y="3"/>
                  </a:lnTo>
                  <a:lnTo>
                    <a:pt x="35" y="8"/>
                  </a:lnTo>
                  <a:lnTo>
                    <a:pt x="37" y="13"/>
                  </a:lnTo>
                  <a:lnTo>
                    <a:pt x="40" y="20"/>
                  </a:lnTo>
                  <a:lnTo>
                    <a:pt x="4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40"/>
            <p:cNvSpPr>
              <a:spLocks/>
            </p:cNvSpPr>
            <p:nvPr/>
          </p:nvSpPr>
          <p:spPr bwMode="auto">
            <a:xfrm>
              <a:off x="7259638" y="3673475"/>
              <a:ext cx="63500" cy="63500"/>
            </a:xfrm>
            <a:custGeom>
              <a:avLst/>
              <a:gdLst>
                <a:gd name="T0" fmla="*/ 40 w 40"/>
                <a:gd name="T1" fmla="*/ 20 h 40"/>
                <a:gd name="T2" fmla="*/ 40 w 40"/>
                <a:gd name="T3" fmla="*/ 20 h 40"/>
                <a:gd name="T4" fmla="*/ 37 w 40"/>
                <a:gd name="T5" fmla="*/ 30 h 40"/>
                <a:gd name="T6" fmla="*/ 35 w 40"/>
                <a:gd name="T7" fmla="*/ 35 h 40"/>
                <a:gd name="T8" fmla="*/ 27 w 40"/>
                <a:gd name="T9" fmla="*/ 40 h 40"/>
                <a:gd name="T10" fmla="*/ 20 w 40"/>
                <a:gd name="T11" fmla="*/ 40 h 40"/>
                <a:gd name="T12" fmla="*/ 20 w 40"/>
                <a:gd name="T13" fmla="*/ 40 h 40"/>
                <a:gd name="T14" fmla="*/ 13 w 40"/>
                <a:gd name="T15" fmla="*/ 40 h 40"/>
                <a:gd name="T16" fmla="*/ 5 w 40"/>
                <a:gd name="T17" fmla="*/ 35 h 40"/>
                <a:gd name="T18" fmla="*/ 3 w 40"/>
                <a:gd name="T19" fmla="*/ 30 h 40"/>
                <a:gd name="T20" fmla="*/ 0 w 40"/>
                <a:gd name="T21" fmla="*/ 20 h 40"/>
                <a:gd name="T22" fmla="*/ 0 w 40"/>
                <a:gd name="T23" fmla="*/ 20 h 40"/>
                <a:gd name="T24" fmla="*/ 3 w 40"/>
                <a:gd name="T25" fmla="*/ 12 h 40"/>
                <a:gd name="T26" fmla="*/ 5 w 40"/>
                <a:gd name="T27" fmla="*/ 7 h 40"/>
                <a:gd name="T28" fmla="*/ 13 w 40"/>
                <a:gd name="T29" fmla="*/ 2 h 40"/>
                <a:gd name="T30" fmla="*/ 20 w 40"/>
                <a:gd name="T31" fmla="*/ 0 h 40"/>
                <a:gd name="T32" fmla="*/ 20 w 40"/>
                <a:gd name="T33" fmla="*/ 0 h 40"/>
                <a:gd name="T34" fmla="*/ 27 w 40"/>
                <a:gd name="T35" fmla="*/ 2 h 40"/>
                <a:gd name="T36" fmla="*/ 35 w 40"/>
                <a:gd name="T37" fmla="*/ 7 h 40"/>
                <a:gd name="T38" fmla="*/ 37 w 40"/>
                <a:gd name="T39" fmla="*/ 12 h 40"/>
                <a:gd name="T40" fmla="*/ 40 w 40"/>
                <a:gd name="T41" fmla="*/ 20 h 40"/>
                <a:gd name="T42" fmla="*/ 40 w 40"/>
                <a:gd name="T43"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0">
                  <a:moveTo>
                    <a:pt x="40" y="20"/>
                  </a:moveTo>
                  <a:lnTo>
                    <a:pt x="40" y="20"/>
                  </a:lnTo>
                  <a:lnTo>
                    <a:pt x="37" y="30"/>
                  </a:lnTo>
                  <a:lnTo>
                    <a:pt x="35" y="35"/>
                  </a:lnTo>
                  <a:lnTo>
                    <a:pt x="27" y="40"/>
                  </a:lnTo>
                  <a:lnTo>
                    <a:pt x="20" y="40"/>
                  </a:lnTo>
                  <a:lnTo>
                    <a:pt x="20" y="40"/>
                  </a:lnTo>
                  <a:lnTo>
                    <a:pt x="13" y="40"/>
                  </a:lnTo>
                  <a:lnTo>
                    <a:pt x="5" y="35"/>
                  </a:lnTo>
                  <a:lnTo>
                    <a:pt x="3" y="30"/>
                  </a:lnTo>
                  <a:lnTo>
                    <a:pt x="0" y="20"/>
                  </a:lnTo>
                  <a:lnTo>
                    <a:pt x="0" y="20"/>
                  </a:lnTo>
                  <a:lnTo>
                    <a:pt x="3" y="12"/>
                  </a:lnTo>
                  <a:lnTo>
                    <a:pt x="5" y="7"/>
                  </a:lnTo>
                  <a:lnTo>
                    <a:pt x="13" y="2"/>
                  </a:lnTo>
                  <a:lnTo>
                    <a:pt x="20" y="0"/>
                  </a:lnTo>
                  <a:lnTo>
                    <a:pt x="20" y="0"/>
                  </a:lnTo>
                  <a:lnTo>
                    <a:pt x="27" y="2"/>
                  </a:lnTo>
                  <a:lnTo>
                    <a:pt x="35" y="7"/>
                  </a:lnTo>
                  <a:lnTo>
                    <a:pt x="37" y="12"/>
                  </a:lnTo>
                  <a:lnTo>
                    <a:pt x="40" y="20"/>
                  </a:lnTo>
                  <a:lnTo>
                    <a:pt x="4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41"/>
            <p:cNvSpPr>
              <a:spLocks/>
            </p:cNvSpPr>
            <p:nvPr/>
          </p:nvSpPr>
          <p:spPr bwMode="auto">
            <a:xfrm>
              <a:off x="7677150" y="3562350"/>
              <a:ext cx="63500" cy="63500"/>
            </a:xfrm>
            <a:custGeom>
              <a:avLst/>
              <a:gdLst>
                <a:gd name="T0" fmla="*/ 40 w 40"/>
                <a:gd name="T1" fmla="*/ 20 h 40"/>
                <a:gd name="T2" fmla="*/ 40 w 40"/>
                <a:gd name="T3" fmla="*/ 20 h 40"/>
                <a:gd name="T4" fmla="*/ 40 w 40"/>
                <a:gd name="T5" fmla="*/ 28 h 40"/>
                <a:gd name="T6" fmla="*/ 35 w 40"/>
                <a:gd name="T7" fmla="*/ 35 h 40"/>
                <a:gd name="T8" fmla="*/ 28 w 40"/>
                <a:gd name="T9" fmla="*/ 38 h 40"/>
                <a:gd name="T10" fmla="*/ 20 w 40"/>
                <a:gd name="T11" fmla="*/ 40 h 40"/>
                <a:gd name="T12" fmla="*/ 20 w 40"/>
                <a:gd name="T13" fmla="*/ 40 h 40"/>
                <a:gd name="T14" fmla="*/ 13 w 40"/>
                <a:gd name="T15" fmla="*/ 38 h 40"/>
                <a:gd name="T16" fmla="*/ 5 w 40"/>
                <a:gd name="T17" fmla="*/ 35 h 40"/>
                <a:gd name="T18" fmla="*/ 3 w 40"/>
                <a:gd name="T19" fmla="*/ 28 h 40"/>
                <a:gd name="T20" fmla="*/ 0 w 40"/>
                <a:gd name="T21" fmla="*/ 20 h 40"/>
                <a:gd name="T22" fmla="*/ 0 w 40"/>
                <a:gd name="T23" fmla="*/ 20 h 40"/>
                <a:gd name="T24" fmla="*/ 3 w 40"/>
                <a:gd name="T25" fmla="*/ 13 h 40"/>
                <a:gd name="T26" fmla="*/ 5 w 40"/>
                <a:gd name="T27" fmla="*/ 5 h 40"/>
                <a:gd name="T28" fmla="*/ 13 w 40"/>
                <a:gd name="T29" fmla="*/ 3 h 40"/>
                <a:gd name="T30" fmla="*/ 20 w 40"/>
                <a:gd name="T31" fmla="*/ 0 h 40"/>
                <a:gd name="T32" fmla="*/ 20 w 40"/>
                <a:gd name="T33" fmla="*/ 0 h 40"/>
                <a:gd name="T34" fmla="*/ 28 w 40"/>
                <a:gd name="T35" fmla="*/ 3 h 40"/>
                <a:gd name="T36" fmla="*/ 35 w 40"/>
                <a:gd name="T37" fmla="*/ 5 h 40"/>
                <a:gd name="T38" fmla="*/ 40 w 40"/>
                <a:gd name="T39" fmla="*/ 13 h 40"/>
                <a:gd name="T40" fmla="*/ 40 w 40"/>
                <a:gd name="T41" fmla="*/ 20 h 40"/>
                <a:gd name="T42" fmla="*/ 40 w 40"/>
                <a:gd name="T43"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0">
                  <a:moveTo>
                    <a:pt x="40" y="20"/>
                  </a:moveTo>
                  <a:lnTo>
                    <a:pt x="40" y="20"/>
                  </a:lnTo>
                  <a:lnTo>
                    <a:pt x="40" y="28"/>
                  </a:lnTo>
                  <a:lnTo>
                    <a:pt x="35" y="35"/>
                  </a:lnTo>
                  <a:lnTo>
                    <a:pt x="28" y="38"/>
                  </a:lnTo>
                  <a:lnTo>
                    <a:pt x="20" y="40"/>
                  </a:lnTo>
                  <a:lnTo>
                    <a:pt x="20" y="40"/>
                  </a:lnTo>
                  <a:lnTo>
                    <a:pt x="13" y="38"/>
                  </a:lnTo>
                  <a:lnTo>
                    <a:pt x="5" y="35"/>
                  </a:lnTo>
                  <a:lnTo>
                    <a:pt x="3" y="28"/>
                  </a:lnTo>
                  <a:lnTo>
                    <a:pt x="0" y="20"/>
                  </a:lnTo>
                  <a:lnTo>
                    <a:pt x="0" y="20"/>
                  </a:lnTo>
                  <a:lnTo>
                    <a:pt x="3" y="13"/>
                  </a:lnTo>
                  <a:lnTo>
                    <a:pt x="5" y="5"/>
                  </a:lnTo>
                  <a:lnTo>
                    <a:pt x="13" y="3"/>
                  </a:lnTo>
                  <a:lnTo>
                    <a:pt x="20" y="0"/>
                  </a:lnTo>
                  <a:lnTo>
                    <a:pt x="20" y="0"/>
                  </a:lnTo>
                  <a:lnTo>
                    <a:pt x="28" y="3"/>
                  </a:lnTo>
                  <a:lnTo>
                    <a:pt x="35" y="5"/>
                  </a:lnTo>
                  <a:lnTo>
                    <a:pt x="40" y="13"/>
                  </a:lnTo>
                  <a:lnTo>
                    <a:pt x="40" y="20"/>
                  </a:lnTo>
                  <a:lnTo>
                    <a:pt x="4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466"/>
            <p:cNvSpPr>
              <a:spLocks noChangeArrowheads="1"/>
            </p:cNvSpPr>
            <p:nvPr/>
          </p:nvSpPr>
          <p:spPr bwMode="auto">
            <a:xfrm>
              <a:off x="6170779" y="4478338"/>
              <a:ext cx="1309521" cy="433388"/>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467"/>
            <p:cNvSpPr>
              <a:spLocks noChangeArrowheads="1"/>
            </p:cNvSpPr>
            <p:nvPr/>
          </p:nvSpPr>
          <p:spPr bwMode="auto">
            <a:xfrm>
              <a:off x="6175215" y="4513848"/>
              <a:ext cx="113492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rgbClr val="000000"/>
                  </a:solidFill>
                  <a:effectLst/>
                  <a:latin typeface="Univers LT Std 57 Cn" charset="0"/>
                  <a:cs typeface="Arial" pitchFamily="34" charset="0"/>
                </a:rPr>
                <a:t>Buyers pay $0.66,</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69" name="Rectangle 468"/>
            <p:cNvSpPr>
              <a:spLocks noChangeArrowheads="1"/>
            </p:cNvSpPr>
            <p:nvPr/>
          </p:nvSpPr>
          <p:spPr bwMode="auto">
            <a:xfrm>
              <a:off x="6179344" y="4699585"/>
              <a:ext cx="13320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rgbClr val="000000"/>
                  </a:solidFill>
                  <a:effectLst/>
                  <a:latin typeface="Univers LT Std 57 Cn" charset="0"/>
                  <a:cs typeface="Arial" pitchFamily="34" charset="0"/>
                </a:rPr>
                <a:t>sellers receive $0.46</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477" name="Rectangle 98"/>
            <p:cNvSpPr>
              <a:spLocks noChangeArrowheads="1"/>
            </p:cNvSpPr>
            <p:nvPr/>
          </p:nvSpPr>
          <p:spPr bwMode="auto">
            <a:xfrm>
              <a:off x="5890726" y="2511654"/>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a:cs typeface="Arial" pitchFamily="34" charset="0"/>
                </a:rPr>
                <a:t>Price ($</a:t>
              </a:r>
              <a:r>
                <a:rPr kumimoji="0" lang="en-US" sz="1400" b="1" i="0" u="none" strike="noStrike" cap="none" normalizeH="0" baseline="0" dirty="0">
                  <a:ln>
                    <a:noFill/>
                  </a:ln>
                  <a:solidFill>
                    <a:srgbClr val="000000"/>
                  </a:solidFill>
                  <a:effectLst/>
                  <a:latin typeface="Univers LT Std 47 Cn Lt"/>
                  <a:cs typeface="Times New Roman"/>
                </a:rPr>
                <a:t>)</a:t>
              </a:r>
              <a:endParaRPr kumimoji="0" lang="en-US" sz="2400" b="0" i="0" u="none" strike="noStrike" cap="none" normalizeH="0" baseline="0" dirty="0">
                <a:ln>
                  <a:noFill/>
                </a:ln>
                <a:solidFill>
                  <a:schemeClr val="tx1"/>
                </a:solidFill>
                <a:effectLst/>
                <a:latin typeface="Univers LT Std 47 Cn Lt"/>
                <a:cs typeface="Arial" pitchFamily="34" charset="0"/>
              </a:endParaRPr>
            </a:p>
          </p:txBody>
        </p:sp>
      </p:grpSp>
      <p:grpSp>
        <p:nvGrpSpPr>
          <p:cNvPr id="4" name="Group 3"/>
          <p:cNvGrpSpPr/>
          <p:nvPr/>
        </p:nvGrpSpPr>
        <p:grpSpPr>
          <a:xfrm>
            <a:off x="3134162" y="2841380"/>
            <a:ext cx="2464951" cy="3011349"/>
            <a:chOff x="3134162" y="2518231"/>
            <a:chExt cx="2464951" cy="3011349"/>
          </a:xfrm>
        </p:grpSpPr>
        <p:sp>
          <p:nvSpPr>
            <p:cNvPr id="277" name="Rectangle 8"/>
            <p:cNvSpPr>
              <a:spLocks noChangeArrowheads="1"/>
            </p:cNvSpPr>
            <p:nvPr/>
          </p:nvSpPr>
          <p:spPr bwMode="auto">
            <a:xfrm>
              <a:off x="3576638" y="3594101"/>
              <a:ext cx="1150938" cy="454025"/>
            </a:xfrm>
            <a:prstGeom prst="rect">
              <a:avLst/>
            </a:prstGeom>
            <a:solidFill>
              <a:srgbClr val="C8D4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Rectangle 9"/>
            <p:cNvSpPr>
              <a:spLocks noChangeArrowheads="1"/>
            </p:cNvSpPr>
            <p:nvPr/>
          </p:nvSpPr>
          <p:spPr bwMode="auto">
            <a:xfrm>
              <a:off x="3576638" y="3479801"/>
              <a:ext cx="1150938" cy="114300"/>
            </a:xfrm>
            <a:prstGeom prst="rect">
              <a:avLst/>
            </a:prstGeom>
            <a:solidFill>
              <a:srgbClr val="ECB8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1" name="Line 202"/>
            <p:cNvSpPr>
              <a:spLocks noChangeShapeType="1"/>
            </p:cNvSpPr>
            <p:nvPr/>
          </p:nvSpPr>
          <p:spPr bwMode="auto">
            <a:xfrm>
              <a:off x="3576638" y="34798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2" name="Line 203"/>
            <p:cNvSpPr>
              <a:spLocks noChangeShapeType="1"/>
            </p:cNvSpPr>
            <p:nvPr/>
          </p:nvSpPr>
          <p:spPr bwMode="auto">
            <a:xfrm>
              <a:off x="3702050" y="34798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3" name="Line 204"/>
            <p:cNvSpPr>
              <a:spLocks noChangeShapeType="1"/>
            </p:cNvSpPr>
            <p:nvPr/>
          </p:nvSpPr>
          <p:spPr bwMode="auto">
            <a:xfrm>
              <a:off x="3829050" y="34798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Line 206"/>
            <p:cNvSpPr>
              <a:spLocks noChangeShapeType="1"/>
            </p:cNvSpPr>
            <p:nvPr/>
          </p:nvSpPr>
          <p:spPr bwMode="auto">
            <a:xfrm>
              <a:off x="3954463" y="34798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5" name="Line 207"/>
            <p:cNvSpPr>
              <a:spLocks noChangeShapeType="1"/>
            </p:cNvSpPr>
            <p:nvPr/>
          </p:nvSpPr>
          <p:spPr bwMode="auto">
            <a:xfrm>
              <a:off x="4081463" y="34798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Line 208"/>
            <p:cNvSpPr>
              <a:spLocks noChangeShapeType="1"/>
            </p:cNvSpPr>
            <p:nvPr/>
          </p:nvSpPr>
          <p:spPr bwMode="auto">
            <a:xfrm>
              <a:off x="4206875" y="34798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Line 209"/>
            <p:cNvSpPr>
              <a:spLocks noChangeShapeType="1"/>
            </p:cNvSpPr>
            <p:nvPr/>
          </p:nvSpPr>
          <p:spPr bwMode="auto">
            <a:xfrm>
              <a:off x="4333875" y="34798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Line 210"/>
            <p:cNvSpPr>
              <a:spLocks noChangeShapeType="1"/>
            </p:cNvSpPr>
            <p:nvPr/>
          </p:nvSpPr>
          <p:spPr bwMode="auto">
            <a:xfrm>
              <a:off x="4459288" y="34798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Line 211"/>
            <p:cNvSpPr>
              <a:spLocks noChangeShapeType="1"/>
            </p:cNvSpPr>
            <p:nvPr/>
          </p:nvSpPr>
          <p:spPr bwMode="auto">
            <a:xfrm>
              <a:off x="4586288" y="34798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212"/>
            <p:cNvSpPr>
              <a:spLocks noChangeShapeType="1"/>
            </p:cNvSpPr>
            <p:nvPr/>
          </p:nvSpPr>
          <p:spPr bwMode="auto">
            <a:xfrm>
              <a:off x="4711700" y="3479800"/>
              <a:ext cx="158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213"/>
            <p:cNvSpPr>
              <a:spLocks noChangeShapeType="1"/>
            </p:cNvSpPr>
            <p:nvPr/>
          </p:nvSpPr>
          <p:spPr bwMode="auto">
            <a:xfrm>
              <a:off x="4727575" y="347980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214"/>
            <p:cNvSpPr>
              <a:spLocks noChangeShapeType="1"/>
            </p:cNvSpPr>
            <p:nvPr/>
          </p:nvSpPr>
          <p:spPr bwMode="auto">
            <a:xfrm>
              <a:off x="4727575" y="3606800"/>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215"/>
            <p:cNvSpPr>
              <a:spLocks noChangeShapeType="1"/>
            </p:cNvSpPr>
            <p:nvPr/>
          </p:nvSpPr>
          <p:spPr bwMode="auto">
            <a:xfrm>
              <a:off x="4727575" y="3732212"/>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216"/>
            <p:cNvSpPr>
              <a:spLocks noChangeShapeType="1"/>
            </p:cNvSpPr>
            <p:nvPr/>
          </p:nvSpPr>
          <p:spPr bwMode="auto">
            <a:xfrm>
              <a:off x="4727575" y="3859212"/>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217"/>
            <p:cNvSpPr>
              <a:spLocks noChangeShapeType="1"/>
            </p:cNvSpPr>
            <p:nvPr/>
          </p:nvSpPr>
          <p:spPr bwMode="auto">
            <a:xfrm>
              <a:off x="4727575" y="398462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218"/>
            <p:cNvSpPr>
              <a:spLocks noChangeShapeType="1"/>
            </p:cNvSpPr>
            <p:nvPr/>
          </p:nvSpPr>
          <p:spPr bwMode="auto">
            <a:xfrm>
              <a:off x="4727575" y="4111625"/>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219"/>
            <p:cNvSpPr>
              <a:spLocks noChangeShapeType="1"/>
            </p:cNvSpPr>
            <p:nvPr/>
          </p:nvSpPr>
          <p:spPr bwMode="auto">
            <a:xfrm>
              <a:off x="4727575" y="4237037"/>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220"/>
            <p:cNvSpPr>
              <a:spLocks noChangeShapeType="1"/>
            </p:cNvSpPr>
            <p:nvPr/>
          </p:nvSpPr>
          <p:spPr bwMode="auto">
            <a:xfrm>
              <a:off x="4727575" y="4364037"/>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221"/>
            <p:cNvSpPr>
              <a:spLocks noChangeShapeType="1"/>
            </p:cNvSpPr>
            <p:nvPr/>
          </p:nvSpPr>
          <p:spPr bwMode="auto">
            <a:xfrm>
              <a:off x="4727575" y="448945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 name="Line 222"/>
            <p:cNvSpPr>
              <a:spLocks noChangeShapeType="1"/>
            </p:cNvSpPr>
            <p:nvPr/>
          </p:nvSpPr>
          <p:spPr bwMode="auto">
            <a:xfrm>
              <a:off x="4727575" y="4616450"/>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 name="Line 223"/>
            <p:cNvSpPr>
              <a:spLocks noChangeShapeType="1"/>
            </p:cNvSpPr>
            <p:nvPr/>
          </p:nvSpPr>
          <p:spPr bwMode="auto">
            <a:xfrm>
              <a:off x="4727575" y="4741862"/>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224"/>
            <p:cNvSpPr>
              <a:spLocks noChangeShapeType="1"/>
            </p:cNvSpPr>
            <p:nvPr/>
          </p:nvSpPr>
          <p:spPr bwMode="auto">
            <a:xfrm>
              <a:off x="4727575" y="4868862"/>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225"/>
            <p:cNvSpPr>
              <a:spLocks noChangeShapeType="1"/>
            </p:cNvSpPr>
            <p:nvPr/>
          </p:nvSpPr>
          <p:spPr bwMode="auto">
            <a:xfrm>
              <a:off x="4727575" y="4994275"/>
              <a:ext cx="0" cy="2063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94" name="Line 226"/>
            <p:cNvSpPr>
              <a:spLocks noChangeShapeType="1"/>
            </p:cNvSpPr>
            <p:nvPr/>
          </p:nvSpPr>
          <p:spPr bwMode="auto">
            <a:xfrm>
              <a:off x="3576638"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227"/>
            <p:cNvSpPr>
              <a:spLocks noChangeShapeType="1"/>
            </p:cNvSpPr>
            <p:nvPr/>
          </p:nvSpPr>
          <p:spPr bwMode="auto">
            <a:xfrm>
              <a:off x="3702050"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228"/>
            <p:cNvSpPr>
              <a:spLocks noChangeShapeType="1"/>
            </p:cNvSpPr>
            <p:nvPr/>
          </p:nvSpPr>
          <p:spPr bwMode="auto">
            <a:xfrm>
              <a:off x="3829050"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229"/>
            <p:cNvSpPr>
              <a:spLocks noChangeShapeType="1"/>
            </p:cNvSpPr>
            <p:nvPr/>
          </p:nvSpPr>
          <p:spPr bwMode="auto">
            <a:xfrm>
              <a:off x="3954463"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230"/>
            <p:cNvSpPr>
              <a:spLocks noChangeShapeType="1"/>
            </p:cNvSpPr>
            <p:nvPr/>
          </p:nvSpPr>
          <p:spPr bwMode="auto">
            <a:xfrm>
              <a:off x="4081463"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231"/>
            <p:cNvSpPr>
              <a:spLocks noChangeShapeType="1"/>
            </p:cNvSpPr>
            <p:nvPr/>
          </p:nvSpPr>
          <p:spPr bwMode="auto">
            <a:xfrm>
              <a:off x="4206875"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232"/>
            <p:cNvSpPr>
              <a:spLocks noChangeShapeType="1"/>
            </p:cNvSpPr>
            <p:nvPr/>
          </p:nvSpPr>
          <p:spPr bwMode="auto">
            <a:xfrm>
              <a:off x="4333875"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233"/>
            <p:cNvSpPr>
              <a:spLocks noChangeShapeType="1"/>
            </p:cNvSpPr>
            <p:nvPr/>
          </p:nvSpPr>
          <p:spPr bwMode="auto">
            <a:xfrm>
              <a:off x="4459288"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234"/>
            <p:cNvSpPr>
              <a:spLocks noChangeShapeType="1"/>
            </p:cNvSpPr>
            <p:nvPr/>
          </p:nvSpPr>
          <p:spPr bwMode="auto">
            <a:xfrm>
              <a:off x="4586288" y="35941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Line 235"/>
            <p:cNvSpPr>
              <a:spLocks noChangeShapeType="1"/>
            </p:cNvSpPr>
            <p:nvPr/>
          </p:nvSpPr>
          <p:spPr bwMode="auto">
            <a:xfrm>
              <a:off x="4711700"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Line 236"/>
            <p:cNvSpPr>
              <a:spLocks noChangeShapeType="1"/>
            </p:cNvSpPr>
            <p:nvPr/>
          </p:nvSpPr>
          <p:spPr bwMode="auto">
            <a:xfrm>
              <a:off x="4838700" y="3594100"/>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5" name="Line 237"/>
            <p:cNvSpPr>
              <a:spLocks noChangeShapeType="1"/>
            </p:cNvSpPr>
            <p:nvPr/>
          </p:nvSpPr>
          <p:spPr bwMode="auto">
            <a:xfrm>
              <a:off x="4964113" y="3594100"/>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238"/>
            <p:cNvSpPr>
              <a:spLocks noChangeShapeType="1"/>
            </p:cNvSpPr>
            <p:nvPr/>
          </p:nvSpPr>
          <p:spPr bwMode="auto">
            <a:xfrm>
              <a:off x="5091113" y="3594100"/>
              <a:ext cx="55563"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239"/>
            <p:cNvSpPr>
              <a:spLocks noChangeShapeType="1"/>
            </p:cNvSpPr>
            <p:nvPr/>
          </p:nvSpPr>
          <p:spPr bwMode="auto">
            <a:xfrm>
              <a:off x="5146675" y="359410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240"/>
            <p:cNvSpPr>
              <a:spLocks noChangeShapeType="1"/>
            </p:cNvSpPr>
            <p:nvPr/>
          </p:nvSpPr>
          <p:spPr bwMode="auto">
            <a:xfrm>
              <a:off x="5146675" y="3721100"/>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241"/>
            <p:cNvSpPr>
              <a:spLocks noChangeShapeType="1"/>
            </p:cNvSpPr>
            <p:nvPr/>
          </p:nvSpPr>
          <p:spPr bwMode="auto">
            <a:xfrm>
              <a:off x="5146675" y="3846512"/>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242"/>
            <p:cNvSpPr>
              <a:spLocks noChangeShapeType="1"/>
            </p:cNvSpPr>
            <p:nvPr/>
          </p:nvSpPr>
          <p:spPr bwMode="auto">
            <a:xfrm>
              <a:off x="5146675" y="3973512"/>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243"/>
            <p:cNvSpPr>
              <a:spLocks noChangeShapeType="1"/>
            </p:cNvSpPr>
            <p:nvPr/>
          </p:nvSpPr>
          <p:spPr bwMode="auto">
            <a:xfrm>
              <a:off x="5146675" y="4098925"/>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Line 244"/>
            <p:cNvSpPr>
              <a:spLocks noChangeShapeType="1"/>
            </p:cNvSpPr>
            <p:nvPr/>
          </p:nvSpPr>
          <p:spPr bwMode="auto">
            <a:xfrm>
              <a:off x="5146675" y="4225925"/>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Line 245"/>
            <p:cNvSpPr>
              <a:spLocks noChangeShapeType="1"/>
            </p:cNvSpPr>
            <p:nvPr/>
          </p:nvSpPr>
          <p:spPr bwMode="auto">
            <a:xfrm>
              <a:off x="5146675" y="4351337"/>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Line 246"/>
            <p:cNvSpPr>
              <a:spLocks noChangeShapeType="1"/>
            </p:cNvSpPr>
            <p:nvPr/>
          </p:nvSpPr>
          <p:spPr bwMode="auto">
            <a:xfrm>
              <a:off x="5146675" y="4478337"/>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247"/>
            <p:cNvSpPr>
              <a:spLocks noChangeShapeType="1"/>
            </p:cNvSpPr>
            <p:nvPr/>
          </p:nvSpPr>
          <p:spPr bwMode="auto">
            <a:xfrm>
              <a:off x="5146675" y="4603750"/>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248"/>
            <p:cNvSpPr>
              <a:spLocks noChangeShapeType="1"/>
            </p:cNvSpPr>
            <p:nvPr/>
          </p:nvSpPr>
          <p:spPr bwMode="auto">
            <a:xfrm>
              <a:off x="5146675" y="4730750"/>
              <a:ext cx="0" cy="7778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249"/>
            <p:cNvSpPr>
              <a:spLocks noChangeShapeType="1"/>
            </p:cNvSpPr>
            <p:nvPr/>
          </p:nvSpPr>
          <p:spPr bwMode="auto">
            <a:xfrm>
              <a:off x="5146675" y="4856162"/>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250"/>
            <p:cNvSpPr>
              <a:spLocks noChangeShapeType="1"/>
            </p:cNvSpPr>
            <p:nvPr/>
          </p:nvSpPr>
          <p:spPr bwMode="auto">
            <a:xfrm>
              <a:off x="5146675" y="4983162"/>
              <a:ext cx="0" cy="349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119" name="Line 251"/>
            <p:cNvSpPr>
              <a:spLocks noChangeShapeType="1"/>
            </p:cNvSpPr>
            <p:nvPr/>
          </p:nvSpPr>
          <p:spPr bwMode="auto">
            <a:xfrm>
              <a:off x="3576638" y="40481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252"/>
            <p:cNvSpPr>
              <a:spLocks noChangeShapeType="1"/>
            </p:cNvSpPr>
            <p:nvPr/>
          </p:nvSpPr>
          <p:spPr bwMode="auto">
            <a:xfrm>
              <a:off x="3702050" y="40481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1" name="Line 253"/>
            <p:cNvSpPr>
              <a:spLocks noChangeShapeType="1"/>
            </p:cNvSpPr>
            <p:nvPr/>
          </p:nvSpPr>
          <p:spPr bwMode="auto">
            <a:xfrm>
              <a:off x="3829050" y="40481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 name="Line 254"/>
            <p:cNvSpPr>
              <a:spLocks noChangeShapeType="1"/>
            </p:cNvSpPr>
            <p:nvPr/>
          </p:nvSpPr>
          <p:spPr bwMode="auto">
            <a:xfrm>
              <a:off x="3954463" y="40481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 name="Line 255"/>
            <p:cNvSpPr>
              <a:spLocks noChangeShapeType="1"/>
            </p:cNvSpPr>
            <p:nvPr/>
          </p:nvSpPr>
          <p:spPr bwMode="auto">
            <a:xfrm>
              <a:off x="4081463" y="40481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 name="Line 256"/>
            <p:cNvSpPr>
              <a:spLocks noChangeShapeType="1"/>
            </p:cNvSpPr>
            <p:nvPr/>
          </p:nvSpPr>
          <p:spPr bwMode="auto">
            <a:xfrm>
              <a:off x="4206875" y="40481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Line 257"/>
            <p:cNvSpPr>
              <a:spLocks noChangeShapeType="1"/>
            </p:cNvSpPr>
            <p:nvPr/>
          </p:nvSpPr>
          <p:spPr bwMode="auto">
            <a:xfrm>
              <a:off x="4333875" y="40481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258"/>
            <p:cNvSpPr>
              <a:spLocks noChangeShapeType="1"/>
            </p:cNvSpPr>
            <p:nvPr/>
          </p:nvSpPr>
          <p:spPr bwMode="auto">
            <a:xfrm>
              <a:off x="4459288" y="4048125"/>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7" name="Line 259"/>
            <p:cNvSpPr>
              <a:spLocks noChangeShapeType="1"/>
            </p:cNvSpPr>
            <p:nvPr/>
          </p:nvSpPr>
          <p:spPr bwMode="auto">
            <a:xfrm>
              <a:off x="4586288" y="4048125"/>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8" name="Line 260"/>
            <p:cNvSpPr>
              <a:spLocks noChangeShapeType="1"/>
            </p:cNvSpPr>
            <p:nvPr/>
          </p:nvSpPr>
          <p:spPr bwMode="auto">
            <a:xfrm>
              <a:off x="4711700" y="4048125"/>
              <a:ext cx="158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Rectangle 312"/>
            <p:cNvSpPr>
              <a:spLocks noChangeArrowheads="1"/>
            </p:cNvSpPr>
            <p:nvPr/>
          </p:nvSpPr>
          <p:spPr bwMode="auto">
            <a:xfrm>
              <a:off x="5402263" y="2619375"/>
              <a:ext cx="141288"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1" name="Rectangle 313"/>
            <p:cNvSpPr>
              <a:spLocks noChangeArrowheads="1"/>
            </p:cNvSpPr>
            <p:nvPr/>
          </p:nvSpPr>
          <p:spPr bwMode="auto">
            <a:xfrm>
              <a:off x="5473700" y="2679700"/>
              <a:ext cx="103188"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rgbClr val="000000"/>
                  </a:solidFill>
                  <a:effectLst/>
                  <a:latin typeface="Univers LT Std 47 Cn Lt"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2" name="Rectangle 314"/>
            <p:cNvSpPr>
              <a:spLocks noChangeArrowheads="1"/>
            </p:cNvSpPr>
            <p:nvPr/>
          </p:nvSpPr>
          <p:spPr bwMode="auto">
            <a:xfrm>
              <a:off x="5402263" y="3155950"/>
              <a:ext cx="141288"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3" name="Rectangle 315"/>
            <p:cNvSpPr>
              <a:spLocks noChangeArrowheads="1"/>
            </p:cNvSpPr>
            <p:nvPr/>
          </p:nvSpPr>
          <p:spPr bwMode="auto">
            <a:xfrm>
              <a:off x="5473700" y="3216275"/>
              <a:ext cx="103188"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rgbClr val="000000"/>
                  </a:solidFill>
                  <a:effectLst/>
                  <a:latin typeface="Univers LT Std 47 Cn Lt"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4" name="Rectangle 316"/>
            <p:cNvSpPr>
              <a:spLocks noChangeArrowheads="1"/>
            </p:cNvSpPr>
            <p:nvPr/>
          </p:nvSpPr>
          <p:spPr bwMode="auto">
            <a:xfrm>
              <a:off x="5418138" y="3594100"/>
              <a:ext cx="14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5" name="Line 317"/>
            <p:cNvSpPr>
              <a:spLocks noChangeShapeType="1"/>
            </p:cNvSpPr>
            <p:nvPr/>
          </p:nvSpPr>
          <p:spPr bwMode="auto">
            <a:xfrm flipV="1">
              <a:off x="3576638" y="2774950"/>
              <a:ext cx="0" cy="224313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6" name="Line 318"/>
            <p:cNvSpPr>
              <a:spLocks noChangeShapeType="1"/>
            </p:cNvSpPr>
            <p:nvPr/>
          </p:nvSpPr>
          <p:spPr bwMode="auto">
            <a:xfrm>
              <a:off x="3576638" y="5018087"/>
              <a:ext cx="20224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7" name="Rectangle 319"/>
            <p:cNvSpPr>
              <a:spLocks noChangeArrowheads="1"/>
            </p:cNvSpPr>
            <p:nvPr/>
          </p:nvSpPr>
          <p:spPr bwMode="auto">
            <a:xfrm>
              <a:off x="3134162" y="3402012"/>
              <a:ext cx="4472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$0.54</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88" name="Rectangle 320"/>
            <p:cNvSpPr>
              <a:spLocks noChangeArrowheads="1"/>
            </p:cNvSpPr>
            <p:nvPr/>
          </p:nvSpPr>
          <p:spPr bwMode="auto">
            <a:xfrm>
              <a:off x="5047290" y="50371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89" name="Rectangle 321"/>
            <p:cNvSpPr>
              <a:spLocks noChangeArrowheads="1"/>
            </p:cNvSpPr>
            <p:nvPr/>
          </p:nvSpPr>
          <p:spPr bwMode="auto">
            <a:xfrm>
              <a:off x="5146675" y="503713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90" name="Rectangle 322"/>
            <p:cNvSpPr>
              <a:spLocks noChangeArrowheads="1"/>
            </p:cNvSpPr>
            <p:nvPr/>
          </p:nvSpPr>
          <p:spPr bwMode="auto">
            <a:xfrm>
              <a:off x="4625014" y="5037137"/>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91" name="Rectangle 323"/>
            <p:cNvSpPr>
              <a:spLocks noChangeArrowheads="1"/>
            </p:cNvSpPr>
            <p:nvPr/>
          </p:nvSpPr>
          <p:spPr bwMode="auto">
            <a:xfrm>
              <a:off x="4727575" y="5037137"/>
              <a:ext cx="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92" name="Rectangle 324"/>
            <p:cNvSpPr>
              <a:spLocks noChangeArrowheads="1"/>
            </p:cNvSpPr>
            <p:nvPr/>
          </p:nvSpPr>
          <p:spPr bwMode="auto">
            <a:xfrm>
              <a:off x="3134162" y="3968750"/>
              <a:ext cx="4472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$0.34</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93" name="Freeform 325"/>
            <p:cNvSpPr>
              <a:spLocks/>
            </p:cNvSpPr>
            <p:nvPr/>
          </p:nvSpPr>
          <p:spPr bwMode="auto">
            <a:xfrm>
              <a:off x="5176838" y="3094037"/>
              <a:ext cx="87313" cy="117475"/>
            </a:xfrm>
            <a:custGeom>
              <a:avLst/>
              <a:gdLst>
                <a:gd name="T0" fmla="*/ 28 w 55"/>
                <a:gd name="T1" fmla="*/ 0 h 74"/>
                <a:gd name="T2" fmla="*/ 0 w 55"/>
                <a:gd name="T3" fmla="*/ 74 h 74"/>
                <a:gd name="T4" fmla="*/ 0 w 55"/>
                <a:gd name="T5" fmla="*/ 74 h 74"/>
                <a:gd name="T6" fmla="*/ 5 w 55"/>
                <a:gd name="T7" fmla="*/ 72 h 74"/>
                <a:gd name="T8" fmla="*/ 18 w 55"/>
                <a:gd name="T9" fmla="*/ 69 h 74"/>
                <a:gd name="T10" fmla="*/ 25 w 55"/>
                <a:gd name="T11" fmla="*/ 67 h 74"/>
                <a:gd name="T12" fmla="*/ 35 w 55"/>
                <a:gd name="T13" fmla="*/ 67 h 74"/>
                <a:gd name="T14" fmla="*/ 45 w 55"/>
                <a:gd name="T15" fmla="*/ 69 h 74"/>
                <a:gd name="T16" fmla="*/ 55 w 55"/>
                <a:gd name="T17" fmla="*/ 74 h 74"/>
                <a:gd name="T18" fmla="*/ 28 w 5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74">
                  <a:moveTo>
                    <a:pt x="28" y="0"/>
                  </a:moveTo>
                  <a:lnTo>
                    <a:pt x="0" y="74"/>
                  </a:lnTo>
                  <a:lnTo>
                    <a:pt x="0" y="74"/>
                  </a:lnTo>
                  <a:lnTo>
                    <a:pt x="5" y="72"/>
                  </a:lnTo>
                  <a:lnTo>
                    <a:pt x="18" y="69"/>
                  </a:lnTo>
                  <a:lnTo>
                    <a:pt x="25" y="67"/>
                  </a:lnTo>
                  <a:lnTo>
                    <a:pt x="35" y="67"/>
                  </a:lnTo>
                  <a:lnTo>
                    <a:pt x="45" y="69"/>
                  </a:lnTo>
                  <a:lnTo>
                    <a:pt x="55" y="74"/>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326"/>
            <p:cNvSpPr>
              <a:spLocks/>
            </p:cNvSpPr>
            <p:nvPr/>
          </p:nvSpPr>
          <p:spPr bwMode="auto">
            <a:xfrm>
              <a:off x="5176838" y="3094037"/>
              <a:ext cx="87313" cy="117475"/>
            </a:xfrm>
            <a:custGeom>
              <a:avLst/>
              <a:gdLst>
                <a:gd name="T0" fmla="*/ 28 w 55"/>
                <a:gd name="T1" fmla="*/ 0 h 74"/>
                <a:gd name="T2" fmla="*/ 0 w 55"/>
                <a:gd name="T3" fmla="*/ 74 h 74"/>
                <a:gd name="T4" fmla="*/ 0 w 55"/>
                <a:gd name="T5" fmla="*/ 74 h 74"/>
                <a:gd name="T6" fmla="*/ 5 w 55"/>
                <a:gd name="T7" fmla="*/ 72 h 74"/>
                <a:gd name="T8" fmla="*/ 18 w 55"/>
                <a:gd name="T9" fmla="*/ 69 h 74"/>
                <a:gd name="T10" fmla="*/ 25 w 55"/>
                <a:gd name="T11" fmla="*/ 67 h 74"/>
                <a:gd name="T12" fmla="*/ 35 w 55"/>
                <a:gd name="T13" fmla="*/ 67 h 74"/>
                <a:gd name="T14" fmla="*/ 45 w 55"/>
                <a:gd name="T15" fmla="*/ 69 h 74"/>
                <a:gd name="T16" fmla="*/ 55 w 55"/>
                <a:gd name="T17" fmla="*/ 74 h 74"/>
                <a:gd name="T18" fmla="*/ 28 w 5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74">
                  <a:moveTo>
                    <a:pt x="28" y="0"/>
                  </a:moveTo>
                  <a:lnTo>
                    <a:pt x="0" y="74"/>
                  </a:lnTo>
                  <a:lnTo>
                    <a:pt x="0" y="74"/>
                  </a:lnTo>
                  <a:lnTo>
                    <a:pt x="5" y="72"/>
                  </a:lnTo>
                  <a:lnTo>
                    <a:pt x="18" y="69"/>
                  </a:lnTo>
                  <a:lnTo>
                    <a:pt x="25" y="67"/>
                  </a:lnTo>
                  <a:lnTo>
                    <a:pt x="35" y="67"/>
                  </a:lnTo>
                  <a:lnTo>
                    <a:pt x="45" y="69"/>
                  </a:lnTo>
                  <a:lnTo>
                    <a:pt x="55" y="74"/>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327"/>
            <p:cNvSpPr>
              <a:spLocks noChangeShapeType="1"/>
            </p:cNvSpPr>
            <p:nvPr/>
          </p:nvSpPr>
          <p:spPr bwMode="auto">
            <a:xfrm>
              <a:off x="5224463" y="3149600"/>
              <a:ext cx="0" cy="223837"/>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328"/>
            <p:cNvSpPr>
              <a:spLocks noChangeShapeType="1"/>
            </p:cNvSpPr>
            <p:nvPr/>
          </p:nvSpPr>
          <p:spPr bwMode="auto">
            <a:xfrm flipV="1">
              <a:off x="4089400" y="3341687"/>
              <a:ext cx="1289050" cy="1400175"/>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329"/>
            <p:cNvSpPr>
              <a:spLocks noChangeShapeType="1"/>
            </p:cNvSpPr>
            <p:nvPr/>
          </p:nvSpPr>
          <p:spPr bwMode="auto">
            <a:xfrm flipV="1">
              <a:off x="4089400" y="2770187"/>
              <a:ext cx="1289050" cy="1400175"/>
            </a:xfrm>
            <a:prstGeom prst="line">
              <a:avLst/>
            </a:prstGeom>
            <a:noFill/>
            <a:ln w="38100">
              <a:solidFill>
                <a:srgbClr val="8EB4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Line 330"/>
            <p:cNvSpPr>
              <a:spLocks noChangeShapeType="1"/>
            </p:cNvSpPr>
            <p:nvPr/>
          </p:nvSpPr>
          <p:spPr bwMode="auto">
            <a:xfrm>
              <a:off x="4057650" y="3294062"/>
              <a:ext cx="1320800" cy="363537"/>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331"/>
            <p:cNvSpPr>
              <a:spLocks/>
            </p:cNvSpPr>
            <p:nvPr/>
          </p:nvSpPr>
          <p:spPr bwMode="auto">
            <a:xfrm>
              <a:off x="4695825" y="3448050"/>
              <a:ext cx="63500" cy="63500"/>
            </a:xfrm>
            <a:custGeom>
              <a:avLst/>
              <a:gdLst>
                <a:gd name="T0" fmla="*/ 40 w 40"/>
                <a:gd name="T1" fmla="*/ 20 h 40"/>
                <a:gd name="T2" fmla="*/ 40 w 40"/>
                <a:gd name="T3" fmla="*/ 20 h 40"/>
                <a:gd name="T4" fmla="*/ 38 w 40"/>
                <a:gd name="T5" fmla="*/ 28 h 40"/>
                <a:gd name="T6" fmla="*/ 35 w 40"/>
                <a:gd name="T7" fmla="*/ 35 h 40"/>
                <a:gd name="T8" fmla="*/ 28 w 40"/>
                <a:gd name="T9" fmla="*/ 38 h 40"/>
                <a:gd name="T10" fmla="*/ 20 w 40"/>
                <a:gd name="T11" fmla="*/ 40 h 40"/>
                <a:gd name="T12" fmla="*/ 20 w 40"/>
                <a:gd name="T13" fmla="*/ 40 h 40"/>
                <a:gd name="T14" fmla="*/ 13 w 40"/>
                <a:gd name="T15" fmla="*/ 38 h 40"/>
                <a:gd name="T16" fmla="*/ 5 w 40"/>
                <a:gd name="T17" fmla="*/ 35 h 40"/>
                <a:gd name="T18" fmla="*/ 3 w 40"/>
                <a:gd name="T19" fmla="*/ 28 h 40"/>
                <a:gd name="T20" fmla="*/ 0 w 40"/>
                <a:gd name="T21" fmla="*/ 20 h 40"/>
                <a:gd name="T22" fmla="*/ 0 w 40"/>
                <a:gd name="T23" fmla="*/ 20 h 40"/>
                <a:gd name="T24" fmla="*/ 3 w 40"/>
                <a:gd name="T25" fmla="*/ 13 h 40"/>
                <a:gd name="T26" fmla="*/ 5 w 40"/>
                <a:gd name="T27" fmla="*/ 5 h 40"/>
                <a:gd name="T28" fmla="*/ 13 w 40"/>
                <a:gd name="T29" fmla="*/ 3 h 40"/>
                <a:gd name="T30" fmla="*/ 20 w 40"/>
                <a:gd name="T31" fmla="*/ 0 h 40"/>
                <a:gd name="T32" fmla="*/ 20 w 40"/>
                <a:gd name="T33" fmla="*/ 0 h 40"/>
                <a:gd name="T34" fmla="*/ 28 w 40"/>
                <a:gd name="T35" fmla="*/ 3 h 40"/>
                <a:gd name="T36" fmla="*/ 35 w 40"/>
                <a:gd name="T37" fmla="*/ 5 h 40"/>
                <a:gd name="T38" fmla="*/ 38 w 40"/>
                <a:gd name="T39" fmla="*/ 13 h 40"/>
                <a:gd name="T40" fmla="*/ 40 w 40"/>
                <a:gd name="T41" fmla="*/ 20 h 40"/>
                <a:gd name="T42" fmla="*/ 40 w 40"/>
                <a:gd name="T43"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0">
                  <a:moveTo>
                    <a:pt x="40" y="20"/>
                  </a:moveTo>
                  <a:lnTo>
                    <a:pt x="40" y="20"/>
                  </a:lnTo>
                  <a:lnTo>
                    <a:pt x="38" y="28"/>
                  </a:lnTo>
                  <a:lnTo>
                    <a:pt x="35" y="35"/>
                  </a:lnTo>
                  <a:lnTo>
                    <a:pt x="28" y="38"/>
                  </a:lnTo>
                  <a:lnTo>
                    <a:pt x="20" y="40"/>
                  </a:lnTo>
                  <a:lnTo>
                    <a:pt x="20" y="40"/>
                  </a:lnTo>
                  <a:lnTo>
                    <a:pt x="13" y="38"/>
                  </a:lnTo>
                  <a:lnTo>
                    <a:pt x="5" y="35"/>
                  </a:lnTo>
                  <a:lnTo>
                    <a:pt x="3" y="28"/>
                  </a:lnTo>
                  <a:lnTo>
                    <a:pt x="0" y="20"/>
                  </a:lnTo>
                  <a:lnTo>
                    <a:pt x="0" y="20"/>
                  </a:lnTo>
                  <a:lnTo>
                    <a:pt x="3" y="13"/>
                  </a:lnTo>
                  <a:lnTo>
                    <a:pt x="5" y="5"/>
                  </a:lnTo>
                  <a:lnTo>
                    <a:pt x="13" y="3"/>
                  </a:lnTo>
                  <a:lnTo>
                    <a:pt x="20" y="0"/>
                  </a:lnTo>
                  <a:lnTo>
                    <a:pt x="20" y="0"/>
                  </a:lnTo>
                  <a:lnTo>
                    <a:pt x="28" y="3"/>
                  </a:lnTo>
                  <a:lnTo>
                    <a:pt x="35" y="5"/>
                  </a:lnTo>
                  <a:lnTo>
                    <a:pt x="38" y="13"/>
                  </a:lnTo>
                  <a:lnTo>
                    <a:pt x="40" y="20"/>
                  </a:lnTo>
                  <a:lnTo>
                    <a:pt x="4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332"/>
            <p:cNvSpPr>
              <a:spLocks/>
            </p:cNvSpPr>
            <p:nvPr/>
          </p:nvSpPr>
          <p:spPr bwMode="auto">
            <a:xfrm>
              <a:off x="4695825" y="4016375"/>
              <a:ext cx="63500" cy="63500"/>
            </a:xfrm>
            <a:custGeom>
              <a:avLst/>
              <a:gdLst>
                <a:gd name="T0" fmla="*/ 40 w 40"/>
                <a:gd name="T1" fmla="*/ 20 h 40"/>
                <a:gd name="T2" fmla="*/ 40 w 40"/>
                <a:gd name="T3" fmla="*/ 20 h 40"/>
                <a:gd name="T4" fmla="*/ 38 w 40"/>
                <a:gd name="T5" fmla="*/ 27 h 40"/>
                <a:gd name="T6" fmla="*/ 35 w 40"/>
                <a:gd name="T7" fmla="*/ 35 h 40"/>
                <a:gd name="T8" fmla="*/ 28 w 40"/>
                <a:gd name="T9" fmla="*/ 40 h 40"/>
                <a:gd name="T10" fmla="*/ 20 w 40"/>
                <a:gd name="T11" fmla="*/ 40 h 40"/>
                <a:gd name="T12" fmla="*/ 20 w 40"/>
                <a:gd name="T13" fmla="*/ 40 h 40"/>
                <a:gd name="T14" fmla="*/ 13 w 40"/>
                <a:gd name="T15" fmla="*/ 40 h 40"/>
                <a:gd name="T16" fmla="*/ 5 w 40"/>
                <a:gd name="T17" fmla="*/ 35 h 40"/>
                <a:gd name="T18" fmla="*/ 3 w 40"/>
                <a:gd name="T19" fmla="*/ 27 h 40"/>
                <a:gd name="T20" fmla="*/ 0 w 40"/>
                <a:gd name="T21" fmla="*/ 20 h 40"/>
                <a:gd name="T22" fmla="*/ 0 w 40"/>
                <a:gd name="T23" fmla="*/ 20 h 40"/>
                <a:gd name="T24" fmla="*/ 3 w 40"/>
                <a:gd name="T25" fmla="*/ 12 h 40"/>
                <a:gd name="T26" fmla="*/ 5 w 40"/>
                <a:gd name="T27" fmla="*/ 8 h 40"/>
                <a:gd name="T28" fmla="*/ 13 w 40"/>
                <a:gd name="T29" fmla="*/ 3 h 40"/>
                <a:gd name="T30" fmla="*/ 20 w 40"/>
                <a:gd name="T31" fmla="*/ 0 h 40"/>
                <a:gd name="T32" fmla="*/ 20 w 40"/>
                <a:gd name="T33" fmla="*/ 0 h 40"/>
                <a:gd name="T34" fmla="*/ 28 w 40"/>
                <a:gd name="T35" fmla="*/ 3 h 40"/>
                <a:gd name="T36" fmla="*/ 35 w 40"/>
                <a:gd name="T37" fmla="*/ 8 h 40"/>
                <a:gd name="T38" fmla="*/ 38 w 40"/>
                <a:gd name="T39" fmla="*/ 12 h 40"/>
                <a:gd name="T40" fmla="*/ 40 w 40"/>
                <a:gd name="T41" fmla="*/ 20 h 40"/>
                <a:gd name="T42" fmla="*/ 40 w 40"/>
                <a:gd name="T43"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0">
                  <a:moveTo>
                    <a:pt x="40" y="20"/>
                  </a:moveTo>
                  <a:lnTo>
                    <a:pt x="40" y="20"/>
                  </a:lnTo>
                  <a:lnTo>
                    <a:pt x="38" y="27"/>
                  </a:lnTo>
                  <a:lnTo>
                    <a:pt x="35" y="35"/>
                  </a:lnTo>
                  <a:lnTo>
                    <a:pt x="28" y="40"/>
                  </a:lnTo>
                  <a:lnTo>
                    <a:pt x="20" y="40"/>
                  </a:lnTo>
                  <a:lnTo>
                    <a:pt x="20" y="40"/>
                  </a:lnTo>
                  <a:lnTo>
                    <a:pt x="13" y="40"/>
                  </a:lnTo>
                  <a:lnTo>
                    <a:pt x="5" y="35"/>
                  </a:lnTo>
                  <a:lnTo>
                    <a:pt x="3" y="27"/>
                  </a:lnTo>
                  <a:lnTo>
                    <a:pt x="0" y="20"/>
                  </a:lnTo>
                  <a:lnTo>
                    <a:pt x="0" y="20"/>
                  </a:lnTo>
                  <a:lnTo>
                    <a:pt x="3" y="12"/>
                  </a:lnTo>
                  <a:lnTo>
                    <a:pt x="5" y="8"/>
                  </a:lnTo>
                  <a:lnTo>
                    <a:pt x="13" y="3"/>
                  </a:lnTo>
                  <a:lnTo>
                    <a:pt x="20" y="0"/>
                  </a:lnTo>
                  <a:lnTo>
                    <a:pt x="20" y="0"/>
                  </a:lnTo>
                  <a:lnTo>
                    <a:pt x="28" y="3"/>
                  </a:lnTo>
                  <a:lnTo>
                    <a:pt x="35" y="8"/>
                  </a:lnTo>
                  <a:lnTo>
                    <a:pt x="38" y="12"/>
                  </a:lnTo>
                  <a:lnTo>
                    <a:pt x="40" y="20"/>
                  </a:lnTo>
                  <a:lnTo>
                    <a:pt x="4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333"/>
            <p:cNvSpPr>
              <a:spLocks/>
            </p:cNvSpPr>
            <p:nvPr/>
          </p:nvSpPr>
          <p:spPr bwMode="auto">
            <a:xfrm>
              <a:off x="5114925" y="3562350"/>
              <a:ext cx="61913" cy="63500"/>
            </a:xfrm>
            <a:custGeom>
              <a:avLst/>
              <a:gdLst>
                <a:gd name="T0" fmla="*/ 39 w 39"/>
                <a:gd name="T1" fmla="*/ 20 h 40"/>
                <a:gd name="T2" fmla="*/ 39 w 39"/>
                <a:gd name="T3" fmla="*/ 20 h 40"/>
                <a:gd name="T4" fmla="*/ 39 w 39"/>
                <a:gd name="T5" fmla="*/ 28 h 40"/>
                <a:gd name="T6" fmla="*/ 34 w 39"/>
                <a:gd name="T7" fmla="*/ 35 h 40"/>
                <a:gd name="T8" fmla="*/ 27 w 39"/>
                <a:gd name="T9" fmla="*/ 38 h 40"/>
                <a:gd name="T10" fmla="*/ 20 w 39"/>
                <a:gd name="T11" fmla="*/ 40 h 40"/>
                <a:gd name="T12" fmla="*/ 20 w 39"/>
                <a:gd name="T13" fmla="*/ 40 h 40"/>
                <a:gd name="T14" fmla="*/ 12 w 39"/>
                <a:gd name="T15" fmla="*/ 38 h 40"/>
                <a:gd name="T16" fmla="*/ 7 w 39"/>
                <a:gd name="T17" fmla="*/ 35 h 40"/>
                <a:gd name="T18" fmla="*/ 2 w 39"/>
                <a:gd name="T19" fmla="*/ 28 h 40"/>
                <a:gd name="T20" fmla="*/ 0 w 39"/>
                <a:gd name="T21" fmla="*/ 20 h 40"/>
                <a:gd name="T22" fmla="*/ 0 w 39"/>
                <a:gd name="T23" fmla="*/ 20 h 40"/>
                <a:gd name="T24" fmla="*/ 2 w 39"/>
                <a:gd name="T25" fmla="*/ 13 h 40"/>
                <a:gd name="T26" fmla="*/ 7 w 39"/>
                <a:gd name="T27" fmla="*/ 5 h 40"/>
                <a:gd name="T28" fmla="*/ 12 w 39"/>
                <a:gd name="T29" fmla="*/ 3 h 40"/>
                <a:gd name="T30" fmla="*/ 20 w 39"/>
                <a:gd name="T31" fmla="*/ 0 h 40"/>
                <a:gd name="T32" fmla="*/ 20 w 39"/>
                <a:gd name="T33" fmla="*/ 0 h 40"/>
                <a:gd name="T34" fmla="*/ 27 w 39"/>
                <a:gd name="T35" fmla="*/ 3 h 40"/>
                <a:gd name="T36" fmla="*/ 34 w 39"/>
                <a:gd name="T37" fmla="*/ 5 h 40"/>
                <a:gd name="T38" fmla="*/ 39 w 39"/>
                <a:gd name="T39" fmla="*/ 13 h 40"/>
                <a:gd name="T40" fmla="*/ 39 w 39"/>
                <a:gd name="T41" fmla="*/ 20 h 40"/>
                <a:gd name="T42" fmla="*/ 39 w 39"/>
                <a:gd name="T43"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40">
                  <a:moveTo>
                    <a:pt x="39" y="20"/>
                  </a:moveTo>
                  <a:lnTo>
                    <a:pt x="39" y="20"/>
                  </a:lnTo>
                  <a:lnTo>
                    <a:pt x="39" y="28"/>
                  </a:lnTo>
                  <a:lnTo>
                    <a:pt x="34" y="35"/>
                  </a:lnTo>
                  <a:lnTo>
                    <a:pt x="27" y="38"/>
                  </a:lnTo>
                  <a:lnTo>
                    <a:pt x="20" y="40"/>
                  </a:lnTo>
                  <a:lnTo>
                    <a:pt x="20" y="40"/>
                  </a:lnTo>
                  <a:lnTo>
                    <a:pt x="12" y="38"/>
                  </a:lnTo>
                  <a:lnTo>
                    <a:pt x="7" y="35"/>
                  </a:lnTo>
                  <a:lnTo>
                    <a:pt x="2" y="28"/>
                  </a:lnTo>
                  <a:lnTo>
                    <a:pt x="0" y="20"/>
                  </a:lnTo>
                  <a:lnTo>
                    <a:pt x="0" y="20"/>
                  </a:lnTo>
                  <a:lnTo>
                    <a:pt x="2" y="13"/>
                  </a:lnTo>
                  <a:lnTo>
                    <a:pt x="7" y="5"/>
                  </a:lnTo>
                  <a:lnTo>
                    <a:pt x="12" y="3"/>
                  </a:lnTo>
                  <a:lnTo>
                    <a:pt x="20" y="0"/>
                  </a:lnTo>
                  <a:lnTo>
                    <a:pt x="20" y="0"/>
                  </a:lnTo>
                  <a:lnTo>
                    <a:pt x="27" y="3"/>
                  </a:lnTo>
                  <a:lnTo>
                    <a:pt x="34" y="5"/>
                  </a:lnTo>
                  <a:lnTo>
                    <a:pt x="39" y="13"/>
                  </a:lnTo>
                  <a:lnTo>
                    <a:pt x="39" y="20"/>
                  </a:lnTo>
                  <a:lnTo>
                    <a:pt x="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6" name="Rectangle 98"/>
            <p:cNvSpPr>
              <a:spLocks noChangeArrowheads="1"/>
            </p:cNvSpPr>
            <p:nvPr/>
          </p:nvSpPr>
          <p:spPr bwMode="auto">
            <a:xfrm>
              <a:off x="3323738" y="2518231"/>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a:cs typeface="Arial" pitchFamily="34" charset="0"/>
                </a:rPr>
                <a:t>Price ($</a:t>
              </a:r>
              <a:r>
                <a:rPr kumimoji="0" lang="en-US" sz="1400" b="1" i="0" u="none" strike="noStrike" cap="none" normalizeH="0" baseline="0" dirty="0">
                  <a:ln>
                    <a:noFill/>
                  </a:ln>
                  <a:solidFill>
                    <a:srgbClr val="000000"/>
                  </a:solidFill>
                  <a:effectLst/>
                  <a:latin typeface="Univers LT Std 47 Cn Lt"/>
                  <a:cs typeface="Times New Roman"/>
                </a:rPr>
                <a:t>)</a:t>
              </a:r>
              <a:endParaRPr kumimoji="0" lang="en-US" sz="2400" b="0" i="0" u="none" strike="noStrike" cap="none" normalizeH="0" baseline="0" dirty="0">
                <a:ln>
                  <a:noFill/>
                </a:ln>
                <a:solidFill>
                  <a:schemeClr val="tx1"/>
                </a:solidFill>
                <a:effectLst/>
                <a:latin typeface="Univers LT Std 47 Cn Lt"/>
                <a:cs typeface="Arial" pitchFamily="34" charset="0"/>
              </a:endParaRPr>
            </a:p>
          </p:txBody>
        </p:sp>
        <p:grpSp>
          <p:nvGrpSpPr>
            <p:cNvPr id="483" name="Group 482"/>
            <p:cNvGrpSpPr/>
            <p:nvPr/>
          </p:nvGrpSpPr>
          <p:grpSpPr>
            <a:xfrm>
              <a:off x="3538553" y="2772798"/>
              <a:ext cx="1521437" cy="433388"/>
              <a:chOff x="4793030" y="5984596"/>
              <a:chExt cx="1521437" cy="433388"/>
            </a:xfrm>
          </p:grpSpPr>
          <p:sp>
            <p:nvSpPr>
              <p:cNvPr id="481" name="Rectangle 466"/>
              <p:cNvSpPr>
                <a:spLocks noChangeArrowheads="1"/>
              </p:cNvSpPr>
              <p:nvPr/>
            </p:nvSpPr>
            <p:spPr bwMode="auto">
              <a:xfrm>
                <a:off x="4865688" y="5984596"/>
                <a:ext cx="1305092" cy="433388"/>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2" name="TextBox 481"/>
              <p:cNvSpPr txBox="1"/>
              <p:nvPr/>
            </p:nvSpPr>
            <p:spPr>
              <a:xfrm>
                <a:off x="4793030" y="5984596"/>
                <a:ext cx="1521437" cy="430887"/>
              </a:xfrm>
              <a:prstGeom prst="rect">
                <a:avLst/>
              </a:prstGeom>
              <a:noFill/>
            </p:spPr>
            <p:txBody>
              <a:bodyPr wrap="square" rtlCol="0">
                <a:spAutoFit/>
              </a:bodyPr>
              <a:lstStyle/>
              <a:p>
                <a:r>
                  <a:rPr lang="en-US" sz="1100" dirty="0">
                    <a:latin typeface="Univers LT Std 47 Cn Lt"/>
                  </a:rPr>
                  <a:t>Buyers pay $0.54,</a:t>
                </a:r>
                <a:r>
                  <a:rPr lang="en-US" sz="1100" dirty="0">
                    <a:latin typeface="Univers LT Std 47 Cn Lt"/>
                    <a:cs typeface="Times New Roman"/>
                  </a:rPr>
                  <a:t> sellers receive $0.34</a:t>
                </a:r>
                <a:endParaRPr lang="en-US" sz="1100" dirty="0">
                  <a:latin typeface="Univers LT Std 47 Cn Lt"/>
                </a:endParaRPr>
              </a:p>
            </p:txBody>
          </p:sp>
        </p:grpSp>
      </p:grpSp>
      <p:grpSp>
        <p:nvGrpSpPr>
          <p:cNvPr id="2" name="Group 1"/>
          <p:cNvGrpSpPr/>
          <p:nvPr/>
        </p:nvGrpSpPr>
        <p:grpSpPr>
          <a:xfrm>
            <a:off x="609600" y="2858050"/>
            <a:ext cx="3159504" cy="2994680"/>
            <a:chOff x="609600" y="2534901"/>
            <a:chExt cx="3159504" cy="2994680"/>
          </a:xfrm>
        </p:grpSpPr>
        <p:sp>
          <p:nvSpPr>
            <p:cNvPr id="275" name="Rectangle 6"/>
            <p:cNvSpPr>
              <a:spLocks noChangeArrowheads="1"/>
            </p:cNvSpPr>
            <p:nvPr/>
          </p:nvSpPr>
          <p:spPr bwMode="auto">
            <a:xfrm>
              <a:off x="1071563" y="3309938"/>
              <a:ext cx="1309688" cy="284163"/>
            </a:xfrm>
            <a:prstGeom prst="rect">
              <a:avLst/>
            </a:prstGeom>
            <a:solidFill>
              <a:srgbClr val="ECB8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Rectangle 7"/>
            <p:cNvSpPr>
              <a:spLocks noChangeArrowheads="1"/>
            </p:cNvSpPr>
            <p:nvPr/>
          </p:nvSpPr>
          <p:spPr bwMode="auto">
            <a:xfrm>
              <a:off x="1071563" y="3594101"/>
              <a:ext cx="1309688" cy="284163"/>
            </a:xfrm>
            <a:prstGeom prst="rect">
              <a:avLst/>
            </a:prstGeom>
            <a:solidFill>
              <a:srgbClr val="C8D4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7" name="Rectangle 98"/>
            <p:cNvSpPr>
              <a:spLocks noChangeArrowheads="1"/>
            </p:cNvSpPr>
            <p:nvPr/>
          </p:nvSpPr>
          <p:spPr bwMode="auto">
            <a:xfrm>
              <a:off x="837713" y="2534901"/>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Univers LT Std 47 Cn Lt"/>
                  <a:cs typeface="Arial" pitchFamily="34" charset="0"/>
                </a:rPr>
                <a:t>Price ($</a:t>
              </a:r>
              <a:r>
                <a:rPr kumimoji="0" lang="en-US" sz="1400" b="1" i="0" u="none" strike="noStrike" cap="none" normalizeH="0" baseline="0" dirty="0">
                  <a:ln>
                    <a:noFill/>
                  </a:ln>
                  <a:solidFill>
                    <a:srgbClr val="000000"/>
                  </a:solidFill>
                  <a:effectLst/>
                  <a:latin typeface="Univers LT Std 47 Cn Lt"/>
                  <a:cs typeface="Times New Roman"/>
                </a:rPr>
                <a:t>)</a:t>
              </a:r>
              <a:endParaRPr kumimoji="0" lang="en-US" sz="2400" b="0" i="0" u="none" strike="noStrike" cap="none" normalizeH="0" baseline="0" dirty="0">
                <a:ln>
                  <a:noFill/>
                </a:ln>
                <a:solidFill>
                  <a:schemeClr val="tx1"/>
                </a:solidFill>
                <a:effectLst/>
                <a:latin typeface="Univers LT Std 47 Cn Lt"/>
                <a:cs typeface="Arial" pitchFamily="34" charset="0"/>
              </a:endParaRPr>
            </a:p>
          </p:txBody>
        </p:sp>
        <p:sp>
          <p:nvSpPr>
            <p:cNvPr id="386" name="Rectangle 117"/>
            <p:cNvSpPr>
              <a:spLocks noChangeArrowheads="1"/>
            </p:cNvSpPr>
            <p:nvPr/>
          </p:nvSpPr>
          <p:spPr bwMode="auto">
            <a:xfrm>
              <a:off x="2901950" y="2619376"/>
              <a:ext cx="1412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87" name="Rectangle 118"/>
            <p:cNvSpPr>
              <a:spLocks noChangeArrowheads="1"/>
            </p:cNvSpPr>
            <p:nvPr/>
          </p:nvSpPr>
          <p:spPr bwMode="auto">
            <a:xfrm>
              <a:off x="2973388" y="2679701"/>
              <a:ext cx="103188"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rgbClr val="000000"/>
                  </a:solidFill>
                  <a:effectLst/>
                  <a:latin typeface="Univers LT Std 47 Cn Lt"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88" name="Rectangle 119"/>
            <p:cNvSpPr>
              <a:spLocks noChangeArrowheads="1"/>
            </p:cNvSpPr>
            <p:nvPr/>
          </p:nvSpPr>
          <p:spPr bwMode="auto">
            <a:xfrm>
              <a:off x="2901950" y="3155951"/>
              <a:ext cx="1412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89" name="Rectangle 120"/>
            <p:cNvSpPr>
              <a:spLocks noChangeArrowheads="1"/>
            </p:cNvSpPr>
            <p:nvPr/>
          </p:nvSpPr>
          <p:spPr bwMode="auto">
            <a:xfrm>
              <a:off x="2973388" y="3216276"/>
              <a:ext cx="103188"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rgbClr val="000000"/>
                  </a:solidFill>
                  <a:effectLst/>
                  <a:latin typeface="Univers LT Std 47 Cn Lt"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90" name="Rectangle 121"/>
            <p:cNvSpPr>
              <a:spLocks noChangeArrowheads="1"/>
            </p:cNvSpPr>
            <p:nvPr/>
          </p:nvSpPr>
          <p:spPr bwMode="auto">
            <a:xfrm>
              <a:off x="2901950" y="3841751"/>
              <a:ext cx="14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Univers LT Std 47 Cn Lt" charset="0"/>
                  <a:cs typeface="Arial" pitchFamily="34" charset="0"/>
                </a:rPr>
                <a:t>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91" name="Line 122"/>
            <p:cNvSpPr>
              <a:spLocks noChangeShapeType="1"/>
            </p:cNvSpPr>
            <p:nvPr/>
          </p:nvSpPr>
          <p:spPr bwMode="auto">
            <a:xfrm flipV="1">
              <a:off x="1071563" y="2774951"/>
              <a:ext cx="0" cy="22431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2" name="Line 123"/>
            <p:cNvSpPr>
              <a:spLocks noChangeShapeType="1"/>
            </p:cNvSpPr>
            <p:nvPr/>
          </p:nvSpPr>
          <p:spPr bwMode="auto">
            <a:xfrm>
              <a:off x="1071563" y="5018088"/>
              <a:ext cx="202723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3" name="Rectangle 124"/>
            <p:cNvSpPr>
              <a:spLocks noChangeArrowheads="1"/>
            </p:cNvSpPr>
            <p:nvPr/>
          </p:nvSpPr>
          <p:spPr bwMode="auto">
            <a:xfrm>
              <a:off x="609600" y="3232151"/>
              <a:ext cx="4472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$0.60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95" name="Rectangle 126"/>
            <p:cNvSpPr>
              <a:spLocks noChangeArrowheads="1"/>
            </p:cNvSpPr>
            <p:nvPr/>
          </p:nvSpPr>
          <p:spPr bwMode="auto">
            <a:xfrm>
              <a:off x="2551740" y="503713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3</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96" name="Rectangle 127"/>
            <p:cNvSpPr>
              <a:spLocks noChangeArrowheads="1"/>
            </p:cNvSpPr>
            <p:nvPr/>
          </p:nvSpPr>
          <p:spPr bwMode="auto">
            <a:xfrm>
              <a:off x="2641600" y="503713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97" name="Rectangle 128"/>
            <p:cNvSpPr>
              <a:spLocks noChangeArrowheads="1"/>
            </p:cNvSpPr>
            <p:nvPr/>
          </p:nvSpPr>
          <p:spPr bwMode="auto">
            <a:xfrm>
              <a:off x="2313614" y="5037138"/>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25</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98" name="Rectangle 129"/>
            <p:cNvSpPr>
              <a:spLocks noChangeArrowheads="1"/>
            </p:cNvSpPr>
            <p:nvPr/>
          </p:nvSpPr>
          <p:spPr bwMode="auto">
            <a:xfrm>
              <a:off x="2386013" y="5037138"/>
              <a:ext cx="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399" name="Rectangle 130"/>
            <p:cNvSpPr>
              <a:spLocks noChangeArrowheads="1"/>
            </p:cNvSpPr>
            <p:nvPr/>
          </p:nvSpPr>
          <p:spPr bwMode="auto">
            <a:xfrm>
              <a:off x="609600" y="3798888"/>
              <a:ext cx="4472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Univers LT Std 57 Cn" charset="0"/>
                  <a:cs typeface="Arial" pitchFamily="34" charset="0"/>
                </a:rPr>
                <a:t>$0.40</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401" name="Freeform 132"/>
            <p:cNvSpPr>
              <a:spLocks/>
            </p:cNvSpPr>
            <p:nvPr/>
          </p:nvSpPr>
          <p:spPr bwMode="auto">
            <a:xfrm>
              <a:off x="2676525" y="3094038"/>
              <a:ext cx="87313" cy="117475"/>
            </a:xfrm>
            <a:custGeom>
              <a:avLst/>
              <a:gdLst>
                <a:gd name="T0" fmla="*/ 28 w 55"/>
                <a:gd name="T1" fmla="*/ 0 h 74"/>
                <a:gd name="T2" fmla="*/ 0 w 55"/>
                <a:gd name="T3" fmla="*/ 74 h 74"/>
                <a:gd name="T4" fmla="*/ 0 w 55"/>
                <a:gd name="T5" fmla="*/ 74 h 74"/>
                <a:gd name="T6" fmla="*/ 5 w 55"/>
                <a:gd name="T7" fmla="*/ 72 h 74"/>
                <a:gd name="T8" fmla="*/ 18 w 55"/>
                <a:gd name="T9" fmla="*/ 69 h 74"/>
                <a:gd name="T10" fmla="*/ 25 w 55"/>
                <a:gd name="T11" fmla="*/ 67 h 74"/>
                <a:gd name="T12" fmla="*/ 35 w 55"/>
                <a:gd name="T13" fmla="*/ 67 h 74"/>
                <a:gd name="T14" fmla="*/ 45 w 55"/>
                <a:gd name="T15" fmla="*/ 69 h 74"/>
                <a:gd name="T16" fmla="*/ 55 w 55"/>
                <a:gd name="T17" fmla="*/ 74 h 74"/>
                <a:gd name="T18" fmla="*/ 28 w 5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74">
                  <a:moveTo>
                    <a:pt x="28" y="0"/>
                  </a:moveTo>
                  <a:lnTo>
                    <a:pt x="0" y="74"/>
                  </a:lnTo>
                  <a:lnTo>
                    <a:pt x="0" y="74"/>
                  </a:lnTo>
                  <a:lnTo>
                    <a:pt x="5" y="72"/>
                  </a:lnTo>
                  <a:lnTo>
                    <a:pt x="18" y="69"/>
                  </a:lnTo>
                  <a:lnTo>
                    <a:pt x="25" y="67"/>
                  </a:lnTo>
                  <a:lnTo>
                    <a:pt x="35" y="67"/>
                  </a:lnTo>
                  <a:lnTo>
                    <a:pt x="45" y="69"/>
                  </a:lnTo>
                  <a:lnTo>
                    <a:pt x="55" y="74"/>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2" name="Freeform 133"/>
            <p:cNvSpPr>
              <a:spLocks/>
            </p:cNvSpPr>
            <p:nvPr/>
          </p:nvSpPr>
          <p:spPr bwMode="auto">
            <a:xfrm>
              <a:off x="2676525" y="3094038"/>
              <a:ext cx="87313" cy="117475"/>
            </a:xfrm>
            <a:custGeom>
              <a:avLst/>
              <a:gdLst>
                <a:gd name="T0" fmla="*/ 28 w 55"/>
                <a:gd name="T1" fmla="*/ 0 h 74"/>
                <a:gd name="T2" fmla="*/ 0 w 55"/>
                <a:gd name="T3" fmla="*/ 74 h 74"/>
                <a:gd name="T4" fmla="*/ 0 w 55"/>
                <a:gd name="T5" fmla="*/ 74 h 74"/>
                <a:gd name="T6" fmla="*/ 5 w 55"/>
                <a:gd name="T7" fmla="*/ 72 h 74"/>
                <a:gd name="T8" fmla="*/ 18 w 55"/>
                <a:gd name="T9" fmla="*/ 69 h 74"/>
                <a:gd name="T10" fmla="*/ 25 w 55"/>
                <a:gd name="T11" fmla="*/ 67 h 74"/>
                <a:gd name="T12" fmla="*/ 35 w 55"/>
                <a:gd name="T13" fmla="*/ 67 h 74"/>
                <a:gd name="T14" fmla="*/ 45 w 55"/>
                <a:gd name="T15" fmla="*/ 69 h 74"/>
                <a:gd name="T16" fmla="*/ 55 w 55"/>
                <a:gd name="T17" fmla="*/ 74 h 74"/>
                <a:gd name="T18" fmla="*/ 28 w 55"/>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74">
                  <a:moveTo>
                    <a:pt x="28" y="0"/>
                  </a:moveTo>
                  <a:lnTo>
                    <a:pt x="0" y="74"/>
                  </a:lnTo>
                  <a:lnTo>
                    <a:pt x="0" y="74"/>
                  </a:lnTo>
                  <a:lnTo>
                    <a:pt x="5" y="72"/>
                  </a:lnTo>
                  <a:lnTo>
                    <a:pt x="18" y="69"/>
                  </a:lnTo>
                  <a:lnTo>
                    <a:pt x="25" y="67"/>
                  </a:lnTo>
                  <a:lnTo>
                    <a:pt x="35" y="67"/>
                  </a:lnTo>
                  <a:lnTo>
                    <a:pt x="45" y="69"/>
                  </a:lnTo>
                  <a:lnTo>
                    <a:pt x="55" y="74"/>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3" name="Line 134"/>
            <p:cNvSpPr>
              <a:spLocks noChangeShapeType="1"/>
            </p:cNvSpPr>
            <p:nvPr/>
          </p:nvSpPr>
          <p:spPr bwMode="auto">
            <a:xfrm>
              <a:off x="2720975" y="3149601"/>
              <a:ext cx="0" cy="22383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4" name="Line 135"/>
            <p:cNvSpPr>
              <a:spLocks noChangeShapeType="1"/>
            </p:cNvSpPr>
            <p:nvPr/>
          </p:nvSpPr>
          <p:spPr bwMode="auto">
            <a:xfrm>
              <a:off x="1071563" y="330993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405" name="Line 136"/>
            <p:cNvSpPr>
              <a:spLocks noChangeShapeType="1"/>
            </p:cNvSpPr>
            <p:nvPr/>
          </p:nvSpPr>
          <p:spPr bwMode="auto">
            <a:xfrm>
              <a:off x="1198563" y="330993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6" name="Line 137"/>
            <p:cNvSpPr>
              <a:spLocks noChangeShapeType="1"/>
            </p:cNvSpPr>
            <p:nvPr/>
          </p:nvSpPr>
          <p:spPr bwMode="auto">
            <a:xfrm>
              <a:off x="1323975" y="330993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7" name="Line 138"/>
            <p:cNvSpPr>
              <a:spLocks noChangeShapeType="1"/>
            </p:cNvSpPr>
            <p:nvPr/>
          </p:nvSpPr>
          <p:spPr bwMode="auto">
            <a:xfrm>
              <a:off x="1450975" y="330993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8" name="Line 139"/>
            <p:cNvSpPr>
              <a:spLocks noChangeShapeType="1"/>
            </p:cNvSpPr>
            <p:nvPr/>
          </p:nvSpPr>
          <p:spPr bwMode="auto">
            <a:xfrm>
              <a:off x="1576388" y="330993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9" name="Line 140"/>
            <p:cNvSpPr>
              <a:spLocks noChangeShapeType="1"/>
            </p:cNvSpPr>
            <p:nvPr/>
          </p:nvSpPr>
          <p:spPr bwMode="auto">
            <a:xfrm>
              <a:off x="1703388" y="330993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0" name="Line 141"/>
            <p:cNvSpPr>
              <a:spLocks noChangeShapeType="1"/>
            </p:cNvSpPr>
            <p:nvPr/>
          </p:nvSpPr>
          <p:spPr bwMode="auto">
            <a:xfrm>
              <a:off x="1828800" y="330993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1" name="Line 142"/>
            <p:cNvSpPr>
              <a:spLocks noChangeShapeType="1"/>
            </p:cNvSpPr>
            <p:nvPr/>
          </p:nvSpPr>
          <p:spPr bwMode="auto">
            <a:xfrm>
              <a:off x="1955800" y="330993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2" name="Line 143"/>
            <p:cNvSpPr>
              <a:spLocks noChangeShapeType="1"/>
            </p:cNvSpPr>
            <p:nvPr/>
          </p:nvSpPr>
          <p:spPr bwMode="auto">
            <a:xfrm>
              <a:off x="2081213" y="330993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3" name="Line 144"/>
            <p:cNvSpPr>
              <a:spLocks noChangeShapeType="1"/>
            </p:cNvSpPr>
            <p:nvPr/>
          </p:nvSpPr>
          <p:spPr bwMode="auto">
            <a:xfrm>
              <a:off x="2208213" y="3309938"/>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4" name="Line 145"/>
            <p:cNvSpPr>
              <a:spLocks noChangeShapeType="1"/>
            </p:cNvSpPr>
            <p:nvPr/>
          </p:nvSpPr>
          <p:spPr bwMode="auto">
            <a:xfrm>
              <a:off x="2333625" y="3309938"/>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5" name="Line 146"/>
            <p:cNvSpPr>
              <a:spLocks noChangeShapeType="1"/>
            </p:cNvSpPr>
            <p:nvPr/>
          </p:nvSpPr>
          <p:spPr bwMode="auto">
            <a:xfrm>
              <a:off x="2381250" y="3309938"/>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6" name="Line 147"/>
            <p:cNvSpPr>
              <a:spLocks noChangeShapeType="1"/>
            </p:cNvSpPr>
            <p:nvPr/>
          </p:nvSpPr>
          <p:spPr bwMode="auto">
            <a:xfrm>
              <a:off x="2381250" y="3436938"/>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7" name="Line 148"/>
            <p:cNvSpPr>
              <a:spLocks noChangeShapeType="1"/>
            </p:cNvSpPr>
            <p:nvPr/>
          </p:nvSpPr>
          <p:spPr bwMode="auto">
            <a:xfrm>
              <a:off x="2381250" y="3562351"/>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8" name="Line 149"/>
            <p:cNvSpPr>
              <a:spLocks noChangeShapeType="1"/>
            </p:cNvSpPr>
            <p:nvPr/>
          </p:nvSpPr>
          <p:spPr bwMode="auto">
            <a:xfrm>
              <a:off x="2381250" y="3689351"/>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9" name="Line 150"/>
            <p:cNvSpPr>
              <a:spLocks noChangeShapeType="1"/>
            </p:cNvSpPr>
            <p:nvPr/>
          </p:nvSpPr>
          <p:spPr bwMode="auto">
            <a:xfrm>
              <a:off x="2381250" y="381476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0" name="Line 151"/>
            <p:cNvSpPr>
              <a:spLocks noChangeShapeType="1"/>
            </p:cNvSpPr>
            <p:nvPr/>
          </p:nvSpPr>
          <p:spPr bwMode="auto">
            <a:xfrm>
              <a:off x="2381250" y="394176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1" name="Line 152"/>
            <p:cNvSpPr>
              <a:spLocks noChangeShapeType="1"/>
            </p:cNvSpPr>
            <p:nvPr/>
          </p:nvSpPr>
          <p:spPr bwMode="auto">
            <a:xfrm>
              <a:off x="2381250" y="4067176"/>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2" name="Line 153"/>
            <p:cNvSpPr>
              <a:spLocks noChangeShapeType="1"/>
            </p:cNvSpPr>
            <p:nvPr/>
          </p:nvSpPr>
          <p:spPr bwMode="auto">
            <a:xfrm>
              <a:off x="2381250" y="4194176"/>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3" name="Line 154"/>
            <p:cNvSpPr>
              <a:spLocks noChangeShapeType="1"/>
            </p:cNvSpPr>
            <p:nvPr/>
          </p:nvSpPr>
          <p:spPr bwMode="auto">
            <a:xfrm>
              <a:off x="2381250" y="4319588"/>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4" name="Line 155"/>
            <p:cNvSpPr>
              <a:spLocks noChangeShapeType="1"/>
            </p:cNvSpPr>
            <p:nvPr/>
          </p:nvSpPr>
          <p:spPr bwMode="auto">
            <a:xfrm>
              <a:off x="2381250" y="4446588"/>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5" name="Line 156"/>
            <p:cNvSpPr>
              <a:spLocks noChangeShapeType="1"/>
            </p:cNvSpPr>
            <p:nvPr/>
          </p:nvSpPr>
          <p:spPr bwMode="auto">
            <a:xfrm>
              <a:off x="2381250" y="4572001"/>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6" name="Line 157"/>
            <p:cNvSpPr>
              <a:spLocks noChangeShapeType="1"/>
            </p:cNvSpPr>
            <p:nvPr/>
          </p:nvSpPr>
          <p:spPr bwMode="auto">
            <a:xfrm>
              <a:off x="2381250" y="4699001"/>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7" name="Line 158"/>
            <p:cNvSpPr>
              <a:spLocks noChangeShapeType="1"/>
            </p:cNvSpPr>
            <p:nvPr/>
          </p:nvSpPr>
          <p:spPr bwMode="auto">
            <a:xfrm>
              <a:off x="2381250" y="482441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8" name="Line 159"/>
            <p:cNvSpPr>
              <a:spLocks noChangeShapeType="1"/>
            </p:cNvSpPr>
            <p:nvPr/>
          </p:nvSpPr>
          <p:spPr bwMode="auto">
            <a:xfrm>
              <a:off x="2381250" y="4951413"/>
              <a:ext cx="0" cy="666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429" name="Line 160"/>
            <p:cNvSpPr>
              <a:spLocks noChangeShapeType="1"/>
            </p:cNvSpPr>
            <p:nvPr/>
          </p:nvSpPr>
          <p:spPr bwMode="auto">
            <a:xfrm>
              <a:off x="1071563" y="35941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430" name="Line 161"/>
            <p:cNvSpPr>
              <a:spLocks noChangeShapeType="1"/>
            </p:cNvSpPr>
            <p:nvPr/>
          </p:nvSpPr>
          <p:spPr bwMode="auto">
            <a:xfrm>
              <a:off x="1198563" y="35941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1" name="Line 162"/>
            <p:cNvSpPr>
              <a:spLocks noChangeShapeType="1"/>
            </p:cNvSpPr>
            <p:nvPr/>
          </p:nvSpPr>
          <p:spPr bwMode="auto">
            <a:xfrm>
              <a:off x="1323975" y="35941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2" name="Line 163"/>
            <p:cNvSpPr>
              <a:spLocks noChangeShapeType="1"/>
            </p:cNvSpPr>
            <p:nvPr/>
          </p:nvSpPr>
          <p:spPr bwMode="auto">
            <a:xfrm>
              <a:off x="1450975" y="35941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3" name="Line 164"/>
            <p:cNvSpPr>
              <a:spLocks noChangeShapeType="1"/>
            </p:cNvSpPr>
            <p:nvPr/>
          </p:nvSpPr>
          <p:spPr bwMode="auto">
            <a:xfrm>
              <a:off x="1576388" y="35941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4" name="Line 165"/>
            <p:cNvSpPr>
              <a:spLocks noChangeShapeType="1"/>
            </p:cNvSpPr>
            <p:nvPr/>
          </p:nvSpPr>
          <p:spPr bwMode="auto">
            <a:xfrm>
              <a:off x="1703388" y="35941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5" name="Line 166"/>
            <p:cNvSpPr>
              <a:spLocks noChangeShapeType="1"/>
            </p:cNvSpPr>
            <p:nvPr/>
          </p:nvSpPr>
          <p:spPr bwMode="auto">
            <a:xfrm>
              <a:off x="1828800" y="35941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6" name="Line 167"/>
            <p:cNvSpPr>
              <a:spLocks noChangeShapeType="1"/>
            </p:cNvSpPr>
            <p:nvPr/>
          </p:nvSpPr>
          <p:spPr bwMode="auto">
            <a:xfrm>
              <a:off x="1955800" y="35941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7" name="Line 168"/>
            <p:cNvSpPr>
              <a:spLocks noChangeShapeType="1"/>
            </p:cNvSpPr>
            <p:nvPr/>
          </p:nvSpPr>
          <p:spPr bwMode="auto">
            <a:xfrm>
              <a:off x="2081213" y="35941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8" name="Line 169"/>
            <p:cNvSpPr>
              <a:spLocks noChangeShapeType="1"/>
            </p:cNvSpPr>
            <p:nvPr/>
          </p:nvSpPr>
          <p:spPr bwMode="auto">
            <a:xfrm>
              <a:off x="2208213" y="35941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9" name="Line 170"/>
            <p:cNvSpPr>
              <a:spLocks noChangeShapeType="1"/>
            </p:cNvSpPr>
            <p:nvPr/>
          </p:nvSpPr>
          <p:spPr bwMode="auto">
            <a:xfrm>
              <a:off x="2333625" y="3594101"/>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0" name="Line 171"/>
            <p:cNvSpPr>
              <a:spLocks noChangeShapeType="1"/>
            </p:cNvSpPr>
            <p:nvPr/>
          </p:nvSpPr>
          <p:spPr bwMode="auto">
            <a:xfrm>
              <a:off x="2460625" y="3594101"/>
              <a:ext cx="77788"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1" name="Line 172"/>
            <p:cNvSpPr>
              <a:spLocks noChangeShapeType="1"/>
            </p:cNvSpPr>
            <p:nvPr/>
          </p:nvSpPr>
          <p:spPr bwMode="auto">
            <a:xfrm>
              <a:off x="2586038" y="3594101"/>
              <a:ext cx="603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2" name="Line 173"/>
            <p:cNvSpPr>
              <a:spLocks noChangeShapeType="1"/>
            </p:cNvSpPr>
            <p:nvPr/>
          </p:nvSpPr>
          <p:spPr bwMode="auto">
            <a:xfrm>
              <a:off x="2646363" y="3594101"/>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3" name="Line 174"/>
            <p:cNvSpPr>
              <a:spLocks noChangeShapeType="1"/>
            </p:cNvSpPr>
            <p:nvPr/>
          </p:nvSpPr>
          <p:spPr bwMode="auto">
            <a:xfrm>
              <a:off x="2646363" y="3721101"/>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4" name="Line 175"/>
            <p:cNvSpPr>
              <a:spLocks noChangeShapeType="1"/>
            </p:cNvSpPr>
            <p:nvPr/>
          </p:nvSpPr>
          <p:spPr bwMode="auto">
            <a:xfrm>
              <a:off x="2646363" y="384651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5" name="Line 176"/>
            <p:cNvSpPr>
              <a:spLocks noChangeShapeType="1"/>
            </p:cNvSpPr>
            <p:nvPr/>
          </p:nvSpPr>
          <p:spPr bwMode="auto">
            <a:xfrm>
              <a:off x="2646363" y="3973513"/>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6" name="Line 177"/>
            <p:cNvSpPr>
              <a:spLocks noChangeShapeType="1"/>
            </p:cNvSpPr>
            <p:nvPr/>
          </p:nvSpPr>
          <p:spPr bwMode="auto">
            <a:xfrm>
              <a:off x="2646363" y="4098926"/>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7" name="Line 178"/>
            <p:cNvSpPr>
              <a:spLocks noChangeShapeType="1"/>
            </p:cNvSpPr>
            <p:nvPr/>
          </p:nvSpPr>
          <p:spPr bwMode="auto">
            <a:xfrm>
              <a:off x="2646363" y="4225926"/>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8" name="Line 179"/>
            <p:cNvSpPr>
              <a:spLocks noChangeShapeType="1"/>
            </p:cNvSpPr>
            <p:nvPr/>
          </p:nvSpPr>
          <p:spPr bwMode="auto">
            <a:xfrm>
              <a:off x="2646363" y="4351338"/>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9" name="Line 180"/>
            <p:cNvSpPr>
              <a:spLocks noChangeShapeType="1"/>
            </p:cNvSpPr>
            <p:nvPr/>
          </p:nvSpPr>
          <p:spPr bwMode="auto">
            <a:xfrm>
              <a:off x="2646363" y="4478338"/>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0" name="Line 181"/>
            <p:cNvSpPr>
              <a:spLocks noChangeShapeType="1"/>
            </p:cNvSpPr>
            <p:nvPr/>
          </p:nvSpPr>
          <p:spPr bwMode="auto">
            <a:xfrm>
              <a:off x="2646363" y="4603751"/>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1" name="Line 182"/>
            <p:cNvSpPr>
              <a:spLocks noChangeShapeType="1"/>
            </p:cNvSpPr>
            <p:nvPr/>
          </p:nvSpPr>
          <p:spPr bwMode="auto">
            <a:xfrm>
              <a:off x="2646363" y="4730751"/>
              <a:ext cx="0" cy="77788"/>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2" name="Line 183"/>
            <p:cNvSpPr>
              <a:spLocks noChangeShapeType="1"/>
            </p:cNvSpPr>
            <p:nvPr/>
          </p:nvSpPr>
          <p:spPr bwMode="auto">
            <a:xfrm>
              <a:off x="2646363" y="4856163"/>
              <a:ext cx="0" cy="7937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3" name="Line 184"/>
            <p:cNvSpPr>
              <a:spLocks noChangeShapeType="1"/>
            </p:cNvSpPr>
            <p:nvPr/>
          </p:nvSpPr>
          <p:spPr bwMode="auto">
            <a:xfrm>
              <a:off x="2646363" y="4983163"/>
              <a:ext cx="0" cy="34925"/>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454" name="Line 185"/>
            <p:cNvSpPr>
              <a:spLocks noChangeShapeType="1"/>
            </p:cNvSpPr>
            <p:nvPr/>
          </p:nvSpPr>
          <p:spPr bwMode="auto">
            <a:xfrm>
              <a:off x="1071563" y="3878263"/>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200" dirty="0"/>
            </a:p>
          </p:txBody>
        </p:sp>
        <p:sp>
          <p:nvSpPr>
            <p:cNvPr id="455" name="Line 186"/>
            <p:cNvSpPr>
              <a:spLocks noChangeShapeType="1"/>
            </p:cNvSpPr>
            <p:nvPr/>
          </p:nvSpPr>
          <p:spPr bwMode="auto">
            <a:xfrm>
              <a:off x="1198563" y="3878263"/>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6" name="Line 187"/>
            <p:cNvSpPr>
              <a:spLocks noChangeShapeType="1"/>
            </p:cNvSpPr>
            <p:nvPr/>
          </p:nvSpPr>
          <p:spPr bwMode="auto">
            <a:xfrm>
              <a:off x="1323975" y="3878263"/>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7" name="Line 188"/>
            <p:cNvSpPr>
              <a:spLocks noChangeShapeType="1"/>
            </p:cNvSpPr>
            <p:nvPr/>
          </p:nvSpPr>
          <p:spPr bwMode="auto">
            <a:xfrm>
              <a:off x="1450975" y="3878263"/>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8" name="Line 189"/>
            <p:cNvSpPr>
              <a:spLocks noChangeShapeType="1"/>
            </p:cNvSpPr>
            <p:nvPr/>
          </p:nvSpPr>
          <p:spPr bwMode="auto">
            <a:xfrm>
              <a:off x="1576388" y="3878263"/>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9" name="Line 190"/>
            <p:cNvSpPr>
              <a:spLocks noChangeShapeType="1"/>
            </p:cNvSpPr>
            <p:nvPr/>
          </p:nvSpPr>
          <p:spPr bwMode="auto">
            <a:xfrm>
              <a:off x="1703388" y="3878263"/>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0" name="Line 191"/>
            <p:cNvSpPr>
              <a:spLocks noChangeShapeType="1"/>
            </p:cNvSpPr>
            <p:nvPr/>
          </p:nvSpPr>
          <p:spPr bwMode="auto">
            <a:xfrm>
              <a:off x="1828800" y="3878263"/>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1" name="Line 192"/>
            <p:cNvSpPr>
              <a:spLocks noChangeShapeType="1"/>
            </p:cNvSpPr>
            <p:nvPr/>
          </p:nvSpPr>
          <p:spPr bwMode="auto">
            <a:xfrm>
              <a:off x="1955800" y="3878263"/>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2" name="Line 193"/>
            <p:cNvSpPr>
              <a:spLocks noChangeShapeType="1"/>
            </p:cNvSpPr>
            <p:nvPr/>
          </p:nvSpPr>
          <p:spPr bwMode="auto">
            <a:xfrm>
              <a:off x="2081213" y="3878263"/>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3" name="Line 194"/>
            <p:cNvSpPr>
              <a:spLocks noChangeShapeType="1"/>
            </p:cNvSpPr>
            <p:nvPr/>
          </p:nvSpPr>
          <p:spPr bwMode="auto">
            <a:xfrm>
              <a:off x="2208213" y="3878263"/>
              <a:ext cx="7937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4" name="Line 195"/>
            <p:cNvSpPr>
              <a:spLocks noChangeShapeType="1"/>
            </p:cNvSpPr>
            <p:nvPr/>
          </p:nvSpPr>
          <p:spPr bwMode="auto">
            <a:xfrm>
              <a:off x="2333625" y="3878263"/>
              <a:ext cx="47625" cy="0"/>
            </a:xfrm>
            <a:prstGeom prst="line">
              <a:avLst/>
            </a:prstGeom>
            <a:noFill/>
            <a:ln w="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5" name="Line 196"/>
            <p:cNvSpPr>
              <a:spLocks noChangeShapeType="1"/>
            </p:cNvSpPr>
            <p:nvPr/>
          </p:nvSpPr>
          <p:spPr bwMode="auto">
            <a:xfrm flipV="1">
              <a:off x="1584325" y="3341688"/>
              <a:ext cx="1293813" cy="1392238"/>
            </a:xfrm>
            <a:prstGeom prst="line">
              <a:avLst/>
            </a:prstGeom>
            <a:noFill/>
            <a:ln w="38100">
              <a:solidFill>
                <a:srgbClr val="558E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6" name="Line 197"/>
            <p:cNvSpPr>
              <a:spLocks noChangeShapeType="1"/>
            </p:cNvSpPr>
            <p:nvPr/>
          </p:nvSpPr>
          <p:spPr bwMode="auto">
            <a:xfrm flipV="1">
              <a:off x="1584325" y="2774951"/>
              <a:ext cx="1293813" cy="1390650"/>
            </a:xfrm>
            <a:prstGeom prst="line">
              <a:avLst/>
            </a:prstGeom>
            <a:noFill/>
            <a:ln w="38100">
              <a:solidFill>
                <a:srgbClr val="8EB4E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7" name="Line 198"/>
            <p:cNvSpPr>
              <a:spLocks noChangeShapeType="1"/>
            </p:cNvSpPr>
            <p:nvPr/>
          </p:nvSpPr>
          <p:spPr bwMode="auto">
            <a:xfrm>
              <a:off x="1865313" y="2774951"/>
              <a:ext cx="1012825" cy="1060450"/>
            </a:xfrm>
            <a:prstGeom prst="line">
              <a:avLst/>
            </a:prstGeom>
            <a:noFill/>
            <a:ln w="38100">
              <a:solidFill>
                <a:srgbClr val="E46C0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8" name="Freeform 199"/>
            <p:cNvSpPr>
              <a:spLocks/>
            </p:cNvSpPr>
            <p:nvPr/>
          </p:nvSpPr>
          <p:spPr bwMode="auto">
            <a:xfrm>
              <a:off x="2349500" y="3279776"/>
              <a:ext cx="63500" cy="61913"/>
            </a:xfrm>
            <a:custGeom>
              <a:avLst/>
              <a:gdLst>
                <a:gd name="T0" fmla="*/ 40 w 40"/>
                <a:gd name="T1" fmla="*/ 19 h 39"/>
                <a:gd name="T2" fmla="*/ 40 w 40"/>
                <a:gd name="T3" fmla="*/ 19 h 39"/>
                <a:gd name="T4" fmla="*/ 38 w 40"/>
                <a:gd name="T5" fmla="*/ 27 h 39"/>
                <a:gd name="T6" fmla="*/ 35 w 40"/>
                <a:gd name="T7" fmla="*/ 34 h 39"/>
                <a:gd name="T8" fmla="*/ 28 w 40"/>
                <a:gd name="T9" fmla="*/ 37 h 39"/>
                <a:gd name="T10" fmla="*/ 20 w 40"/>
                <a:gd name="T11" fmla="*/ 39 h 39"/>
                <a:gd name="T12" fmla="*/ 20 w 40"/>
                <a:gd name="T13" fmla="*/ 39 h 39"/>
                <a:gd name="T14" fmla="*/ 13 w 40"/>
                <a:gd name="T15" fmla="*/ 37 h 39"/>
                <a:gd name="T16" fmla="*/ 5 w 40"/>
                <a:gd name="T17" fmla="*/ 34 h 39"/>
                <a:gd name="T18" fmla="*/ 0 w 40"/>
                <a:gd name="T19" fmla="*/ 27 h 39"/>
                <a:gd name="T20" fmla="*/ 0 w 40"/>
                <a:gd name="T21" fmla="*/ 19 h 39"/>
                <a:gd name="T22" fmla="*/ 0 w 40"/>
                <a:gd name="T23" fmla="*/ 19 h 39"/>
                <a:gd name="T24" fmla="*/ 0 w 40"/>
                <a:gd name="T25" fmla="*/ 12 h 39"/>
                <a:gd name="T26" fmla="*/ 5 w 40"/>
                <a:gd name="T27" fmla="*/ 5 h 39"/>
                <a:gd name="T28" fmla="*/ 13 w 40"/>
                <a:gd name="T29" fmla="*/ 2 h 39"/>
                <a:gd name="T30" fmla="*/ 20 w 40"/>
                <a:gd name="T31" fmla="*/ 0 h 39"/>
                <a:gd name="T32" fmla="*/ 20 w 40"/>
                <a:gd name="T33" fmla="*/ 0 h 39"/>
                <a:gd name="T34" fmla="*/ 28 w 40"/>
                <a:gd name="T35" fmla="*/ 2 h 39"/>
                <a:gd name="T36" fmla="*/ 35 w 40"/>
                <a:gd name="T37" fmla="*/ 5 h 39"/>
                <a:gd name="T38" fmla="*/ 38 w 40"/>
                <a:gd name="T39" fmla="*/ 12 h 39"/>
                <a:gd name="T40" fmla="*/ 40 w 40"/>
                <a:gd name="T41" fmla="*/ 19 h 39"/>
                <a:gd name="T42" fmla="*/ 40 w 40"/>
                <a:gd name="T4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39">
                  <a:moveTo>
                    <a:pt x="40" y="19"/>
                  </a:moveTo>
                  <a:lnTo>
                    <a:pt x="40" y="19"/>
                  </a:lnTo>
                  <a:lnTo>
                    <a:pt x="38" y="27"/>
                  </a:lnTo>
                  <a:lnTo>
                    <a:pt x="35" y="34"/>
                  </a:lnTo>
                  <a:lnTo>
                    <a:pt x="28" y="37"/>
                  </a:lnTo>
                  <a:lnTo>
                    <a:pt x="20" y="39"/>
                  </a:lnTo>
                  <a:lnTo>
                    <a:pt x="20" y="39"/>
                  </a:lnTo>
                  <a:lnTo>
                    <a:pt x="13" y="37"/>
                  </a:lnTo>
                  <a:lnTo>
                    <a:pt x="5" y="34"/>
                  </a:lnTo>
                  <a:lnTo>
                    <a:pt x="0" y="27"/>
                  </a:lnTo>
                  <a:lnTo>
                    <a:pt x="0" y="19"/>
                  </a:lnTo>
                  <a:lnTo>
                    <a:pt x="0" y="19"/>
                  </a:lnTo>
                  <a:lnTo>
                    <a:pt x="0" y="12"/>
                  </a:lnTo>
                  <a:lnTo>
                    <a:pt x="5" y="5"/>
                  </a:lnTo>
                  <a:lnTo>
                    <a:pt x="13" y="2"/>
                  </a:lnTo>
                  <a:lnTo>
                    <a:pt x="20" y="0"/>
                  </a:lnTo>
                  <a:lnTo>
                    <a:pt x="20" y="0"/>
                  </a:lnTo>
                  <a:lnTo>
                    <a:pt x="28" y="2"/>
                  </a:lnTo>
                  <a:lnTo>
                    <a:pt x="35" y="5"/>
                  </a:lnTo>
                  <a:lnTo>
                    <a:pt x="38" y="12"/>
                  </a:lnTo>
                  <a:lnTo>
                    <a:pt x="40" y="19"/>
                  </a:lnTo>
                  <a:lnTo>
                    <a:pt x="4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9" name="Freeform 200"/>
            <p:cNvSpPr>
              <a:spLocks/>
            </p:cNvSpPr>
            <p:nvPr/>
          </p:nvSpPr>
          <p:spPr bwMode="auto">
            <a:xfrm>
              <a:off x="2349500" y="3846513"/>
              <a:ext cx="63500" cy="63500"/>
            </a:xfrm>
            <a:custGeom>
              <a:avLst/>
              <a:gdLst>
                <a:gd name="T0" fmla="*/ 40 w 40"/>
                <a:gd name="T1" fmla="*/ 20 h 40"/>
                <a:gd name="T2" fmla="*/ 40 w 40"/>
                <a:gd name="T3" fmla="*/ 20 h 40"/>
                <a:gd name="T4" fmla="*/ 38 w 40"/>
                <a:gd name="T5" fmla="*/ 28 h 40"/>
                <a:gd name="T6" fmla="*/ 35 w 40"/>
                <a:gd name="T7" fmla="*/ 35 h 40"/>
                <a:gd name="T8" fmla="*/ 28 w 40"/>
                <a:gd name="T9" fmla="*/ 38 h 40"/>
                <a:gd name="T10" fmla="*/ 20 w 40"/>
                <a:gd name="T11" fmla="*/ 40 h 40"/>
                <a:gd name="T12" fmla="*/ 20 w 40"/>
                <a:gd name="T13" fmla="*/ 40 h 40"/>
                <a:gd name="T14" fmla="*/ 13 w 40"/>
                <a:gd name="T15" fmla="*/ 38 h 40"/>
                <a:gd name="T16" fmla="*/ 5 w 40"/>
                <a:gd name="T17" fmla="*/ 35 h 40"/>
                <a:gd name="T18" fmla="*/ 0 w 40"/>
                <a:gd name="T19" fmla="*/ 28 h 40"/>
                <a:gd name="T20" fmla="*/ 0 w 40"/>
                <a:gd name="T21" fmla="*/ 20 h 40"/>
                <a:gd name="T22" fmla="*/ 0 w 40"/>
                <a:gd name="T23" fmla="*/ 20 h 40"/>
                <a:gd name="T24" fmla="*/ 0 w 40"/>
                <a:gd name="T25" fmla="*/ 13 h 40"/>
                <a:gd name="T26" fmla="*/ 5 w 40"/>
                <a:gd name="T27" fmla="*/ 5 h 40"/>
                <a:gd name="T28" fmla="*/ 13 w 40"/>
                <a:gd name="T29" fmla="*/ 3 h 40"/>
                <a:gd name="T30" fmla="*/ 20 w 40"/>
                <a:gd name="T31" fmla="*/ 0 h 40"/>
                <a:gd name="T32" fmla="*/ 20 w 40"/>
                <a:gd name="T33" fmla="*/ 0 h 40"/>
                <a:gd name="T34" fmla="*/ 28 w 40"/>
                <a:gd name="T35" fmla="*/ 3 h 40"/>
                <a:gd name="T36" fmla="*/ 35 w 40"/>
                <a:gd name="T37" fmla="*/ 5 h 40"/>
                <a:gd name="T38" fmla="*/ 38 w 40"/>
                <a:gd name="T39" fmla="*/ 13 h 40"/>
                <a:gd name="T40" fmla="*/ 40 w 40"/>
                <a:gd name="T41" fmla="*/ 20 h 40"/>
                <a:gd name="T42" fmla="*/ 40 w 40"/>
                <a:gd name="T43"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0">
                  <a:moveTo>
                    <a:pt x="40" y="20"/>
                  </a:moveTo>
                  <a:lnTo>
                    <a:pt x="40" y="20"/>
                  </a:lnTo>
                  <a:lnTo>
                    <a:pt x="38" y="28"/>
                  </a:lnTo>
                  <a:lnTo>
                    <a:pt x="35" y="35"/>
                  </a:lnTo>
                  <a:lnTo>
                    <a:pt x="28" y="38"/>
                  </a:lnTo>
                  <a:lnTo>
                    <a:pt x="20" y="40"/>
                  </a:lnTo>
                  <a:lnTo>
                    <a:pt x="20" y="40"/>
                  </a:lnTo>
                  <a:lnTo>
                    <a:pt x="13" y="38"/>
                  </a:lnTo>
                  <a:lnTo>
                    <a:pt x="5" y="35"/>
                  </a:lnTo>
                  <a:lnTo>
                    <a:pt x="0" y="28"/>
                  </a:lnTo>
                  <a:lnTo>
                    <a:pt x="0" y="20"/>
                  </a:lnTo>
                  <a:lnTo>
                    <a:pt x="0" y="20"/>
                  </a:lnTo>
                  <a:lnTo>
                    <a:pt x="0" y="13"/>
                  </a:lnTo>
                  <a:lnTo>
                    <a:pt x="5" y="5"/>
                  </a:lnTo>
                  <a:lnTo>
                    <a:pt x="13" y="3"/>
                  </a:lnTo>
                  <a:lnTo>
                    <a:pt x="20" y="0"/>
                  </a:lnTo>
                  <a:lnTo>
                    <a:pt x="20" y="0"/>
                  </a:lnTo>
                  <a:lnTo>
                    <a:pt x="28" y="3"/>
                  </a:lnTo>
                  <a:lnTo>
                    <a:pt x="35" y="5"/>
                  </a:lnTo>
                  <a:lnTo>
                    <a:pt x="38" y="13"/>
                  </a:lnTo>
                  <a:lnTo>
                    <a:pt x="40" y="20"/>
                  </a:lnTo>
                  <a:lnTo>
                    <a:pt x="4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0" name="Freeform 201"/>
            <p:cNvSpPr>
              <a:spLocks/>
            </p:cNvSpPr>
            <p:nvPr/>
          </p:nvSpPr>
          <p:spPr bwMode="auto">
            <a:xfrm>
              <a:off x="2614613" y="3562351"/>
              <a:ext cx="61913" cy="63500"/>
            </a:xfrm>
            <a:custGeom>
              <a:avLst/>
              <a:gdLst>
                <a:gd name="T0" fmla="*/ 39 w 39"/>
                <a:gd name="T1" fmla="*/ 20 h 40"/>
                <a:gd name="T2" fmla="*/ 39 w 39"/>
                <a:gd name="T3" fmla="*/ 20 h 40"/>
                <a:gd name="T4" fmla="*/ 37 w 39"/>
                <a:gd name="T5" fmla="*/ 28 h 40"/>
                <a:gd name="T6" fmla="*/ 32 w 39"/>
                <a:gd name="T7" fmla="*/ 35 h 40"/>
                <a:gd name="T8" fmla="*/ 27 w 39"/>
                <a:gd name="T9" fmla="*/ 38 h 40"/>
                <a:gd name="T10" fmla="*/ 20 w 39"/>
                <a:gd name="T11" fmla="*/ 40 h 40"/>
                <a:gd name="T12" fmla="*/ 20 w 39"/>
                <a:gd name="T13" fmla="*/ 40 h 40"/>
                <a:gd name="T14" fmla="*/ 12 w 39"/>
                <a:gd name="T15" fmla="*/ 38 h 40"/>
                <a:gd name="T16" fmla="*/ 5 w 39"/>
                <a:gd name="T17" fmla="*/ 35 h 40"/>
                <a:gd name="T18" fmla="*/ 0 w 39"/>
                <a:gd name="T19" fmla="*/ 28 h 40"/>
                <a:gd name="T20" fmla="*/ 0 w 39"/>
                <a:gd name="T21" fmla="*/ 20 h 40"/>
                <a:gd name="T22" fmla="*/ 0 w 39"/>
                <a:gd name="T23" fmla="*/ 20 h 40"/>
                <a:gd name="T24" fmla="*/ 0 w 39"/>
                <a:gd name="T25" fmla="*/ 13 h 40"/>
                <a:gd name="T26" fmla="*/ 5 w 39"/>
                <a:gd name="T27" fmla="*/ 5 h 40"/>
                <a:gd name="T28" fmla="*/ 12 w 39"/>
                <a:gd name="T29" fmla="*/ 3 h 40"/>
                <a:gd name="T30" fmla="*/ 20 w 39"/>
                <a:gd name="T31" fmla="*/ 0 h 40"/>
                <a:gd name="T32" fmla="*/ 20 w 39"/>
                <a:gd name="T33" fmla="*/ 0 h 40"/>
                <a:gd name="T34" fmla="*/ 27 w 39"/>
                <a:gd name="T35" fmla="*/ 3 h 40"/>
                <a:gd name="T36" fmla="*/ 32 w 39"/>
                <a:gd name="T37" fmla="*/ 5 h 40"/>
                <a:gd name="T38" fmla="*/ 37 w 39"/>
                <a:gd name="T39" fmla="*/ 13 h 40"/>
                <a:gd name="T40" fmla="*/ 39 w 39"/>
                <a:gd name="T41" fmla="*/ 20 h 40"/>
                <a:gd name="T42" fmla="*/ 39 w 39"/>
                <a:gd name="T43"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40">
                  <a:moveTo>
                    <a:pt x="39" y="20"/>
                  </a:moveTo>
                  <a:lnTo>
                    <a:pt x="39" y="20"/>
                  </a:lnTo>
                  <a:lnTo>
                    <a:pt x="37" y="28"/>
                  </a:lnTo>
                  <a:lnTo>
                    <a:pt x="32" y="35"/>
                  </a:lnTo>
                  <a:lnTo>
                    <a:pt x="27" y="38"/>
                  </a:lnTo>
                  <a:lnTo>
                    <a:pt x="20" y="40"/>
                  </a:lnTo>
                  <a:lnTo>
                    <a:pt x="20" y="40"/>
                  </a:lnTo>
                  <a:lnTo>
                    <a:pt x="12" y="38"/>
                  </a:lnTo>
                  <a:lnTo>
                    <a:pt x="5" y="35"/>
                  </a:lnTo>
                  <a:lnTo>
                    <a:pt x="0" y="28"/>
                  </a:lnTo>
                  <a:lnTo>
                    <a:pt x="0" y="20"/>
                  </a:lnTo>
                  <a:lnTo>
                    <a:pt x="0" y="20"/>
                  </a:lnTo>
                  <a:lnTo>
                    <a:pt x="0" y="13"/>
                  </a:lnTo>
                  <a:lnTo>
                    <a:pt x="5" y="5"/>
                  </a:lnTo>
                  <a:lnTo>
                    <a:pt x="12" y="3"/>
                  </a:lnTo>
                  <a:lnTo>
                    <a:pt x="20" y="0"/>
                  </a:lnTo>
                  <a:lnTo>
                    <a:pt x="20" y="0"/>
                  </a:lnTo>
                  <a:lnTo>
                    <a:pt x="27" y="3"/>
                  </a:lnTo>
                  <a:lnTo>
                    <a:pt x="32" y="5"/>
                  </a:lnTo>
                  <a:lnTo>
                    <a:pt x="37" y="13"/>
                  </a:lnTo>
                  <a:lnTo>
                    <a:pt x="39" y="20"/>
                  </a:lnTo>
                  <a:lnTo>
                    <a:pt x="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8" name="Rectangle 477"/>
            <p:cNvSpPr>
              <a:spLocks noChangeArrowheads="1"/>
            </p:cNvSpPr>
            <p:nvPr/>
          </p:nvSpPr>
          <p:spPr bwMode="auto">
            <a:xfrm>
              <a:off x="1207367" y="5246822"/>
              <a:ext cx="256173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Quantity of Whizbangs</a:t>
              </a:r>
              <a:r>
                <a:rPr kumimoji="0" lang="en-US" sz="1100" b="1" i="0" u="none" strike="noStrike" cap="none" normalizeH="0" dirty="0">
                  <a:ln>
                    <a:noFill/>
                  </a:ln>
                  <a:solidFill>
                    <a:srgbClr val="000000"/>
                  </a:solidFill>
                  <a:effectLst/>
                  <a:latin typeface="Univers LT Std 47 Cn Lt" charset="0"/>
                  <a:cs typeface="Arial" pitchFamily="34" charset="0"/>
                </a:rPr>
                <a:t> (mil.)</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grpSp>
          <p:nvGrpSpPr>
            <p:cNvPr id="484" name="Group 483"/>
            <p:cNvGrpSpPr/>
            <p:nvPr/>
          </p:nvGrpSpPr>
          <p:grpSpPr>
            <a:xfrm>
              <a:off x="1069539" y="4525963"/>
              <a:ext cx="1529199" cy="433388"/>
              <a:chOff x="4808725" y="5984596"/>
              <a:chExt cx="1584192" cy="433388"/>
            </a:xfrm>
          </p:grpSpPr>
          <p:sp>
            <p:nvSpPr>
              <p:cNvPr id="485" name="Rectangle 466"/>
              <p:cNvSpPr>
                <a:spLocks noChangeArrowheads="1"/>
              </p:cNvSpPr>
              <p:nvPr/>
            </p:nvSpPr>
            <p:spPr bwMode="auto">
              <a:xfrm>
                <a:off x="4865687" y="5984596"/>
                <a:ext cx="1478540" cy="433388"/>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6" name="TextBox 485"/>
              <p:cNvSpPr txBox="1"/>
              <p:nvPr/>
            </p:nvSpPr>
            <p:spPr>
              <a:xfrm>
                <a:off x="4808725" y="5986849"/>
                <a:ext cx="1584192" cy="430887"/>
              </a:xfrm>
              <a:prstGeom prst="rect">
                <a:avLst/>
              </a:prstGeom>
              <a:noFill/>
            </p:spPr>
            <p:txBody>
              <a:bodyPr wrap="square" rtlCol="0">
                <a:spAutoFit/>
              </a:bodyPr>
              <a:lstStyle/>
              <a:p>
                <a:r>
                  <a:rPr lang="en-US" sz="1100" dirty="0">
                    <a:latin typeface="Univers LT Std 47 Cn Lt"/>
                  </a:rPr>
                  <a:t>Buyers pay $0.60,</a:t>
                </a:r>
                <a:r>
                  <a:rPr lang="en-US" sz="1100" dirty="0">
                    <a:latin typeface="Univers LT Std 47 Cn Lt"/>
                    <a:cs typeface="Times New Roman"/>
                  </a:rPr>
                  <a:t> sellers receive $0.40</a:t>
                </a:r>
                <a:endParaRPr lang="en-US" sz="1100" dirty="0">
                  <a:latin typeface="Univers LT Std 47 Cn Lt"/>
                </a:endParaRPr>
              </a:p>
            </p:txBody>
          </p:sp>
        </p:grpSp>
      </p:grpSp>
      <p:sp>
        <p:nvSpPr>
          <p:cNvPr id="291" name="Rectangle 290"/>
          <p:cNvSpPr/>
          <p:nvPr/>
        </p:nvSpPr>
        <p:spPr>
          <a:xfrm>
            <a:off x="533400" y="1132582"/>
            <a:ext cx="8381999" cy="1200329"/>
          </a:xfrm>
          <a:prstGeom prst="rect">
            <a:avLst/>
          </a:prstGeom>
        </p:spPr>
        <p:txBody>
          <a:bodyPr wrap="square">
            <a:spAutoFit/>
          </a:bodyPr>
          <a:lstStyle/>
          <a:p>
            <a:r>
              <a:rPr lang="en-US" dirty="0">
                <a:latin typeface="Calibri Light"/>
              </a:rPr>
              <a:t>Suppose the government imposes a $0.20 tax on each unit sold, which the seller must pay. Who bears the burden, or </a:t>
            </a:r>
            <a:r>
              <a:rPr lang="en-US" i="1" dirty="0">
                <a:solidFill>
                  <a:srgbClr val="9D0505"/>
                </a:solidFill>
                <a:latin typeface="Calibri Light"/>
              </a:rPr>
              <a:t>tax incidence</a:t>
            </a:r>
            <a:r>
              <a:rPr lang="en-US" dirty="0">
                <a:latin typeface="Calibri Light"/>
              </a:rPr>
              <a:t>, of a tax?</a:t>
            </a:r>
          </a:p>
          <a:p>
            <a:endParaRPr lang="en-US" dirty="0">
              <a:latin typeface="Calibri Light"/>
            </a:endParaRPr>
          </a:p>
          <a:p>
            <a:r>
              <a:rPr lang="en-US" dirty="0">
                <a:latin typeface="Calibri Light"/>
                <a:sym typeface="Wingdings" panose="05000000000000000000" pitchFamily="2" charset="2"/>
              </a:rPr>
              <a:t></a:t>
            </a:r>
            <a:r>
              <a:rPr lang="en-US" dirty="0">
                <a:latin typeface="Calibri Light"/>
              </a:rPr>
              <a:t>Whichever side of the market is more price elastic will shoulder less of the burden.</a:t>
            </a:r>
          </a:p>
        </p:txBody>
      </p:sp>
      <p:sp>
        <p:nvSpPr>
          <p:cNvPr id="281" name="Rectangle 280"/>
          <p:cNvSpPr>
            <a:spLocks noChangeArrowheads="1"/>
          </p:cNvSpPr>
          <p:nvPr/>
        </p:nvSpPr>
        <p:spPr bwMode="auto">
          <a:xfrm>
            <a:off x="6125063" y="5634421"/>
            <a:ext cx="256173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Quantity of Whizbangs</a:t>
            </a:r>
            <a:r>
              <a:rPr kumimoji="0" lang="en-US" sz="1100" b="1" i="0" u="none" strike="noStrike" cap="none" normalizeH="0" dirty="0">
                <a:ln>
                  <a:noFill/>
                </a:ln>
                <a:solidFill>
                  <a:srgbClr val="000000"/>
                </a:solidFill>
                <a:effectLst/>
                <a:latin typeface="Univers LT Std 47 Cn Lt" charset="0"/>
                <a:cs typeface="Arial" pitchFamily="34" charset="0"/>
              </a:rPr>
              <a:t> (mil.)</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282" name="Rectangle 281"/>
          <p:cNvSpPr>
            <a:spLocks noChangeArrowheads="1"/>
          </p:cNvSpPr>
          <p:nvPr/>
        </p:nvSpPr>
        <p:spPr bwMode="auto">
          <a:xfrm>
            <a:off x="3714176" y="5565729"/>
            <a:ext cx="256173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00000"/>
                </a:solidFill>
                <a:effectLst/>
                <a:latin typeface="Univers LT Std 47 Cn Lt" charset="0"/>
                <a:cs typeface="Arial" pitchFamily="34" charset="0"/>
              </a:rPr>
              <a:t>Quantity of Whizbangs</a:t>
            </a:r>
            <a:r>
              <a:rPr kumimoji="0" lang="en-US" sz="1100" b="1" i="0" u="none" strike="noStrike" cap="none" normalizeH="0" dirty="0">
                <a:ln>
                  <a:noFill/>
                </a:ln>
                <a:solidFill>
                  <a:srgbClr val="000000"/>
                </a:solidFill>
                <a:effectLst/>
                <a:latin typeface="Univers LT Std 47 Cn Lt" charset="0"/>
                <a:cs typeface="Arial" pitchFamily="34" charset="0"/>
              </a:rPr>
              <a:t> (mil.)</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8811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ts val="2400"/>
          </a:lnSpc>
          <a:defRPr b="1" dirty="0">
            <a:solidFill>
              <a:srgbClr val="7B0046"/>
            </a:solidFill>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21137</TotalTime>
  <Words>2631</Words>
  <Application>Microsoft Office PowerPoint</Application>
  <PresentationFormat>On-screen Show (4:3)</PresentationFormat>
  <Paragraphs>629</Paragraphs>
  <Slides>26</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Arial</vt:lpstr>
      <vt:lpstr>Calibri</vt:lpstr>
      <vt:lpstr>Calibri Light</vt:lpstr>
      <vt:lpstr>Encode Sans Normal Black</vt:lpstr>
      <vt:lpstr>Lucida Grande</vt:lpstr>
      <vt:lpstr>Open Sans</vt:lpstr>
      <vt:lpstr>Times New Roman</vt:lpstr>
      <vt:lpstr>Univers LT Std 47 Cn Lt</vt:lpstr>
      <vt:lpstr>Univers LT Std 57 Cn</vt:lpstr>
      <vt:lpstr>Wingdings</vt:lpstr>
      <vt:lpstr>Office Theme</vt:lpstr>
      <vt:lpstr>original</vt:lpstr>
      <vt:lpstr>Econ 200 Lecture 7</vt:lpstr>
      <vt:lpstr>Outline </vt:lpstr>
      <vt:lpstr>Taxes and Subsidies</vt:lpstr>
      <vt:lpstr>Taxes</vt:lpstr>
      <vt:lpstr>Effects of a Tax Paid by the Seller</vt:lpstr>
      <vt:lpstr>Effects of a Tax Paid by the Seller</vt:lpstr>
      <vt:lpstr>Effects of a Tax Paid by the Seller</vt:lpstr>
      <vt:lpstr>Effects of a Tax Paid by the Buyer</vt:lpstr>
      <vt:lpstr>Tax Incidence</vt:lpstr>
      <vt:lpstr>Welfare Effects of a Tax</vt:lpstr>
      <vt:lpstr>Subsidies</vt:lpstr>
      <vt:lpstr>Subsidies</vt:lpstr>
      <vt:lpstr>Deadweight Loss from Subsidy</vt:lpstr>
      <vt:lpstr>Government Expenditures from Subsidy</vt:lpstr>
      <vt:lpstr>Changes in CS and PS from Subsidy</vt:lpstr>
      <vt:lpstr>Government Intervention: A Summary</vt:lpstr>
      <vt:lpstr>How big is the effect of a tax or subsidy?</vt:lpstr>
      <vt:lpstr>Long-Run Versus Short-Run Impact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200: Lecture 6 October 14, 2014</dc:title>
  <dc:creator>Melissa</dc:creator>
  <cp:lastModifiedBy>Melissa Knox</cp:lastModifiedBy>
  <cp:revision>73</cp:revision>
  <cp:lastPrinted>2017-01-26T22:16:01Z</cp:lastPrinted>
  <dcterms:created xsi:type="dcterms:W3CDTF">2014-10-14T03:12:07Z</dcterms:created>
  <dcterms:modified xsi:type="dcterms:W3CDTF">2021-10-22T04:19:49Z</dcterms:modified>
</cp:coreProperties>
</file>