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handoutMasterIdLst>
    <p:handoutMasterId r:id="rId25"/>
  </p:handoutMasterIdLst>
  <p:sldIdLst>
    <p:sldId id="501" r:id="rId2"/>
    <p:sldId id="509" r:id="rId3"/>
    <p:sldId id="510" r:id="rId4"/>
    <p:sldId id="467" r:id="rId5"/>
    <p:sldId id="468" r:id="rId6"/>
    <p:sldId id="469" r:id="rId7"/>
    <p:sldId id="470" r:id="rId8"/>
    <p:sldId id="471" r:id="rId9"/>
    <p:sldId id="472" r:id="rId10"/>
    <p:sldId id="432" r:id="rId11"/>
    <p:sldId id="503" r:id="rId12"/>
    <p:sldId id="504" r:id="rId13"/>
    <p:sldId id="505" r:id="rId14"/>
    <p:sldId id="506" r:id="rId15"/>
    <p:sldId id="508" r:id="rId16"/>
    <p:sldId id="507" r:id="rId17"/>
    <p:sldId id="511" r:id="rId18"/>
    <p:sldId id="512" r:id="rId19"/>
    <p:sldId id="513" r:id="rId20"/>
    <p:sldId id="514" r:id="rId21"/>
    <p:sldId id="515" r:id="rId22"/>
    <p:sldId id="516" r:id="rId23"/>
  </p:sldIdLst>
  <p:sldSz cx="9144000" cy="6858000" type="screen4x3"/>
  <p:notesSz cx="6858000" cy="9296400"/>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32">
          <p15:clr>
            <a:srgbClr val="A4A3A4"/>
          </p15:clr>
        </p15:guide>
        <p15:guide id="2" pos="288">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a:srgbClr val="6600CC"/>
    <a:srgbClr val="256ABD"/>
    <a:srgbClr val="89B8CF"/>
    <a:srgbClr val="0066B3"/>
    <a:srgbClr val="0D29B3"/>
    <a:srgbClr val="B10B2D"/>
    <a:srgbClr val="E7E6DD"/>
    <a:srgbClr val="4B7520"/>
    <a:srgbClr val="B9D3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010" autoAdjust="0"/>
    <p:restoredTop sz="72808" autoAdjust="0"/>
  </p:normalViewPr>
  <p:slideViewPr>
    <p:cSldViewPr>
      <p:cViewPr varScale="1">
        <p:scale>
          <a:sx n="60" d="100"/>
          <a:sy n="60" d="100"/>
        </p:scale>
        <p:origin x="1469" y="53"/>
      </p:cViewPr>
      <p:guideLst>
        <p:guide orient="horz" pos="432"/>
        <p:guide pos="288"/>
      </p:guideLst>
    </p:cSldViewPr>
  </p:slideViewPr>
  <p:outlineViewPr>
    <p:cViewPr>
      <p:scale>
        <a:sx n="33" d="100"/>
        <a:sy n="33" d="100"/>
      </p:scale>
      <p:origin x="0" y="185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2" d="100"/>
          <a:sy n="62" d="100"/>
        </p:scale>
        <p:origin x="-2682" y="-7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9" tIns="46590" rIns="93179" bIns="4659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3179" tIns="46590" rIns="93179" bIns="46590" rtlCol="0"/>
          <a:lstStyle>
            <a:lvl1pPr algn="r">
              <a:defRPr sz="1200"/>
            </a:lvl1pPr>
          </a:lstStyle>
          <a:p>
            <a:fld id="{58A9BB3A-BCAC-4EC9-978D-B0F7BBA33729}" type="datetimeFigureOut">
              <a:rPr lang="en-US" smtClean="0"/>
              <a:pPr/>
              <a:t>11/1/2021</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3179" tIns="46590" rIns="93179" bIns="4659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3179" tIns="46590" rIns="93179" bIns="46590" rtlCol="0" anchor="b"/>
          <a:lstStyle>
            <a:lvl1pPr algn="r">
              <a:defRPr sz="1200"/>
            </a:lvl1pPr>
          </a:lstStyle>
          <a:p>
            <a:fld id="{092BC712-8560-4688-9A6D-0AD76F9D5667}" type="slidenum">
              <a:rPr lang="en-US" smtClean="0"/>
              <a:pPr/>
              <a:t>‹#›</a:t>
            </a:fld>
            <a:endParaRPr lang="en-US"/>
          </a:p>
        </p:txBody>
      </p:sp>
    </p:spTree>
    <p:extLst>
      <p:ext uri="{BB962C8B-B14F-4D97-AF65-F5344CB8AC3E}">
        <p14:creationId xmlns:p14="http://schemas.microsoft.com/office/powerpoint/2010/main" val="1609268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9" tIns="46590" rIns="93179" bIns="4659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3179" tIns="46590" rIns="93179" bIns="46590" rtlCol="0"/>
          <a:lstStyle>
            <a:lvl1pPr algn="r" fontAlgn="auto">
              <a:spcBef>
                <a:spcPts val="0"/>
              </a:spcBef>
              <a:spcAft>
                <a:spcPts val="0"/>
              </a:spcAft>
              <a:defRPr sz="1200">
                <a:latin typeface="+mn-lt"/>
                <a:cs typeface="+mn-cs"/>
              </a:defRPr>
            </a:lvl1pPr>
          </a:lstStyle>
          <a:p>
            <a:pPr>
              <a:defRPr/>
            </a:pPr>
            <a:fld id="{4FB82966-E6E4-47C2-8832-A05F41FF2268}" type="datetimeFigureOut">
              <a:rPr lang="en-US"/>
              <a:pPr>
                <a:defRPr/>
              </a:pPr>
              <a:t>11/1/2021</a:t>
            </a:fld>
            <a:endParaRPr lang="en-US"/>
          </a:p>
        </p:txBody>
      </p:sp>
      <p:sp>
        <p:nvSpPr>
          <p:cNvPr id="4" name="Slide Image Placeholder 3"/>
          <p:cNvSpPr>
            <a:spLocks noGrp="1" noRot="1" noChangeAspect="1"/>
          </p:cNvSpPr>
          <p:nvPr>
            <p:ph type="sldImg" idx="2"/>
          </p:nvPr>
        </p:nvSpPr>
        <p:spPr>
          <a:xfrm>
            <a:off x="1106488" y="696913"/>
            <a:ext cx="4646612" cy="3486150"/>
          </a:xfrm>
          <a:prstGeom prst="rect">
            <a:avLst/>
          </a:prstGeom>
          <a:noFill/>
          <a:ln w="12700">
            <a:solidFill>
              <a:prstClr val="black"/>
            </a:solidFill>
          </a:ln>
        </p:spPr>
        <p:txBody>
          <a:bodyPr vert="horz" lIns="93179" tIns="46590" rIns="93179" bIns="46590" rtlCol="0" anchor="ctr"/>
          <a:lstStyle/>
          <a:p>
            <a:pPr lvl="0"/>
            <a:endParaRPr lang="en-US" noProof="0"/>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3179" tIns="46590" rIns="93179" bIns="4659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3179" tIns="46590" rIns="93179" bIns="4659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3179" tIns="46590" rIns="93179" bIns="46590" rtlCol="0" anchor="b"/>
          <a:lstStyle>
            <a:lvl1pPr algn="r" fontAlgn="auto">
              <a:spcBef>
                <a:spcPts val="0"/>
              </a:spcBef>
              <a:spcAft>
                <a:spcPts val="0"/>
              </a:spcAft>
              <a:defRPr sz="1200">
                <a:latin typeface="+mn-lt"/>
                <a:cs typeface="+mn-cs"/>
              </a:defRPr>
            </a:lvl1pPr>
          </a:lstStyle>
          <a:p>
            <a:pPr>
              <a:defRPr/>
            </a:pPr>
            <a:fld id="{180FDDB8-901D-4D46-A4E8-DCBCC8570ABF}" type="slidenum">
              <a:rPr lang="en-US"/>
              <a:pPr>
                <a:defRPr/>
              </a:pPr>
              <a:t>‹#›</a:t>
            </a:fld>
            <a:endParaRPr lang="en-US"/>
          </a:p>
        </p:txBody>
      </p:sp>
    </p:spTree>
    <p:extLst>
      <p:ext uri="{BB962C8B-B14F-4D97-AF65-F5344CB8AC3E}">
        <p14:creationId xmlns:p14="http://schemas.microsoft.com/office/powerpoint/2010/main" val="33465200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3</a:t>
            </a:fld>
            <a:endParaRPr lang="en-US"/>
          </a:p>
        </p:txBody>
      </p:sp>
    </p:spTree>
    <p:extLst>
      <p:ext uri="{BB962C8B-B14F-4D97-AF65-F5344CB8AC3E}">
        <p14:creationId xmlns:p14="http://schemas.microsoft.com/office/powerpoint/2010/main" val="211946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E852A893-E331-4A6D-A2D6-E2BE74705F2E}" type="slidenum">
              <a:rPr lang="en-US" smtClean="0"/>
              <a:t>14</a:t>
            </a:fld>
            <a:endParaRPr lang="en-US" dirty="0"/>
          </a:p>
        </p:txBody>
      </p:sp>
    </p:spTree>
    <p:extLst>
      <p:ext uri="{BB962C8B-B14F-4D97-AF65-F5344CB8AC3E}">
        <p14:creationId xmlns:p14="http://schemas.microsoft.com/office/powerpoint/2010/main" val="642074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E039F57-2E1C-4FC2-AABC-E2D3D29B83B2}" type="slidenum">
              <a:rPr lang="en-US" smtClean="0"/>
              <a:t>15</a:t>
            </a:fld>
            <a:endParaRPr lang="en-US" dirty="0"/>
          </a:p>
        </p:txBody>
      </p:sp>
    </p:spTree>
    <p:extLst>
      <p:ext uri="{BB962C8B-B14F-4D97-AF65-F5344CB8AC3E}">
        <p14:creationId xmlns:p14="http://schemas.microsoft.com/office/powerpoint/2010/main" val="346463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Notice that the effect of the quota is very similar to the effect of a tariff. Under a tariff, the government collects tax revenue equal to the quantity of imports multiplied by the difference between the domestic price and the world price. Under a quota, the tax revenue goes to whoever holds the rights to import.</a:t>
            </a:r>
            <a:endParaRPr lang="en-US" dirty="0"/>
          </a:p>
        </p:txBody>
      </p:sp>
      <p:sp>
        <p:nvSpPr>
          <p:cNvPr id="4" name="3 Marcador de número de diapositiva"/>
          <p:cNvSpPr>
            <a:spLocks noGrp="1"/>
          </p:cNvSpPr>
          <p:nvPr>
            <p:ph type="sldNum" sz="quarter" idx="10"/>
          </p:nvPr>
        </p:nvSpPr>
        <p:spPr/>
        <p:txBody>
          <a:bodyPr/>
          <a:lstStyle/>
          <a:p>
            <a:fld id="{E852A893-E331-4A6D-A2D6-E2BE74705F2E}" type="slidenum">
              <a:rPr lang="en-US" smtClean="0"/>
              <a:t>16</a:t>
            </a:fld>
            <a:endParaRPr lang="en-US" dirty="0"/>
          </a:p>
        </p:txBody>
      </p:sp>
    </p:spTree>
    <p:extLst>
      <p:ext uri="{BB962C8B-B14F-4D97-AF65-F5344CB8AC3E}">
        <p14:creationId xmlns:p14="http://schemas.microsoft.com/office/powerpoint/2010/main" val="3841815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E039F57-2E1C-4FC2-AABC-E2D3D29B83B2}" type="slidenum">
              <a:rPr lang="en-US" smtClean="0"/>
              <a:t>17</a:t>
            </a:fld>
            <a:endParaRPr lang="en-US" dirty="0"/>
          </a:p>
        </p:txBody>
      </p:sp>
    </p:spTree>
    <p:extLst>
      <p:ext uri="{BB962C8B-B14F-4D97-AF65-F5344CB8AC3E}">
        <p14:creationId xmlns:p14="http://schemas.microsoft.com/office/powerpoint/2010/main" val="11270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Natural resources and climate: </a:t>
            </a:r>
            <a:r>
              <a:rPr lang="en-US" sz="1200" b="0" i="0" u="none" strike="noStrike" kern="1200" baseline="0" dirty="0">
                <a:solidFill>
                  <a:schemeClr val="tx1"/>
                </a:solidFill>
                <a:latin typeface="+mn-lt"/>
                <a:ea typeface="+mn-ea"/>
                <a:cs typeface="+mn-cs"/>
              </a:rPr>
              <a:t>Diversity in climate and natural resources is an important determinant of comparative advantage. Certain parts of California and France, for instance, have a complex combination of soil and weather that allows them to grow grapes that make world-class wine. Climate and geography may also affect the costs of transporting goods to other places once they are produced. For instance, a country with great seaports will be able to trade different goods than a landlocked country far from major consumer markets, such as Lesotho.</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1" i="0" u="none" strike="noStrike" kern="1200" baseline="0" dirty="0">
                <a:solidFill>
                  <a:schemeClr val="tx1"/>
                </a:solidFill>
                <a:latin typeface="+mn-lt"/>
                <a:ea typeface="+mn-ea"/>
                <a:cs typeface="+mn-cs"/>
              </a:rPr>
              <a:t>Factor endowment: </a:t>
            </a:r>
            <a:r>
              <a:rPr lang="en-US" sz="1200" b="0" i="0" u="none" strike="noStrike" kern="1200" baseline="0" dirty="0">
                <a:solidFill>
                  <a:schemeClr val="tx1"/>
                </a:solidFill>
                <a:latin typeface="+mn-lt"/>
                <a:ea typeface="+mn-ea"/>
                <a:cs typeface="+mn-cs"/>
              </a:rPr>
              <a:t>The relative abundance of different factors of production makes some countries better suited to produce certain goods. For instance, a country with a lot of land relative to its population, such as New Zealand or Argentina, may have a comparative advantage in </a:t>
            </a:r>
            <a:r>
              <a:rPr lang="en-US" sz="1200" b="0" i="1" u="none" strike="noStrike" kern="1200" baseline="0" dirty="0">
                <a:solidFill>
                  <a:schemeClr val="tx1"/>
                </a:solidFill>
                <a:latin typeface="+mn-lt"/>
                <a:ea typeface="+mn-ea"/>
                <a:cs typeface="+mn-cs"/>
              </a:rPr>
              <a:t>land-intensive </a:t>
            </a:r>
            <a:r>
              <a:rPr lang="en-US" sz="1200" b="0" i="0" u="none" strike="noStrike" kern="1200" baseline="0" dirty="0">
                <a:solidFill>
                  <a:schemeClr val="tx1"/>
                </a:solidFill>
                <a:latin typeface="+mn-lt"/>
                <a:ea typeface="+mn-ea"/>
                <a:cs typeface="+mn-cs"/>
              </a:rPr>
              <a:t>activities such as grazing cattle or sheep. A country with plenty of capital and little land, such as Hong Kong or Japan, might do well with more </a:t>
            </a:r>
            <a:r>
              <a:rPr lang="en-US" sz="1200" b="0" i="1" u="none" strike="noStrike" kern="1200" baseline="0" dirty="0">
                <a:solidFill>
                  <a:schemeClr val="tx1"/>
                </a:solidFill>
                <a:latin typeface="+mn-lt"/>
                <a:ea typeface="+mn-ea"/>
                <a:cs typeface="+mn-cs"/>
              </a:rPr>
              <a:t>capital-intensive </a:t>
            </a:r>
            <a:r>
              <a:rPr lang="en-US" sz="1200" b="0" i="0" u="none" strike="noStrike" kern="1200" baseline="0" dirty="0">
                <a:solidFill>
                  <a:schemeClr val="tx1"/>
                </a:solidFill>
                <a:latin typeface="+mn-lt"/>
                <a:ea typeface="+mn-ea"/>
                <a:cs typeface="+mn-cs"/>
              </a:rPr>
              <a:t>activities, such as producing high-tech electronics, providing financial services, or biomedical research. Clothing manufacturing is labor-intensive, requiring relatively little capital or technology. As workforces became more educated in countries that were early leaders in the textile industry, cheap labor became less abundant relative to skilled labor and capital, so comparative advantage shifted toward countries with more cheap labor relative to the other factors of production.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1" i="0" u="none" strike="noStrike" kern="1200" baseline="0" dirty="0">
                <a:solidFill>
                  <a:schemeClr val="tx1"/>
                </a:solidFill>
                <a:latin typeface="+mn-lt"/>
                <a:ea typeface="+mn-ea"/>
                <a:cs typeface="+mn-cs"/>
              </a:rPr>
              <a:t>Technology:</a:t>
            </a:r>
            <a:r>
              <a:rPr lang="en-US" sz="1200" b="0" i="0" u="none" strike="noStrike" kern="1200" baseline="0" dirty="0">
                <a:solidFill>
                  <a:schemeClr val="tx1"/>
                </a:solidFill>
                <a:latin typeface="+mn-lt"/>
                <a:ea typeface="+mn-ea"/>
                <a:cs typeface="+mn-cs"/>
              </a:rPr>
              <a:t> Over time, technology tends to spread from country to country, equalizing opportunity costs. However, at any given time, technology or production processes developed in a particular country may give that country a temporary comparative advantage. We saw in the Specialization and Exchange chapter that the invention of the power loom initially gave Great Britain an advantage at clothing production, but the new technology quickly spread to the United States, erasing that advantage.</a:t>
            </a:r>
            <a:endParaRPr lang="en-US" dirty="0"/>
          </a:p>
        </p:txBody>
      </p:sp>
      <p:sp>
        <p:nvSpPr>
          <p:cNvPr id="4" name="3 Marcador de número de diapositiva"/>
          <p:cNvSpPr>
            <a:spLocks noGrp="1"/>
          </p:cNvSpPr>
          <p:nvPr>
            <p:ph type="sldNum" sz="quarter" idx="10"/>
          </p:nvPr>
        </p:nvSpPr>
        <p:spPr/>
        <p:txBody>
          <a:bodyPr/>
          <a:lstStyle/>
          <a:p>
            <a:fld id="{E852A893-E331-4A6D-A2D6-E2BE74705F2E}" type="slidenum">
              <a:rPr lang="en-US" smtClean="0"/>
              <a:t>4</a:t>
            </a:fld>
            <a:endParaRPr lang="en-US" dirty="0"/>
          </a:p>
        </p:txBody>
      </p:sp>
    </p:spTree>
    <p:extLst>
      <p:ext uri="{BB962C8B-B14F-4D97-AF65-F5344CB8AC3E}">
        <p14:creationId xmlns:p14="http://schemas.microsoft.com/office/powerpoint/2010/main" val="179224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i="1" dirty="0"/>
          </a:p>
        </p:txBody>
      </p:sp>
      <p:sp>
        <p:nvSpPr>
          <p:cNvPr id="4" name="3 Marcador de número de diapositiva"/>
          <p:cNvSpPr>
            <a:spLocks noGrp="1"/>
          </p:cNvSpPr>
          <p:nvPr>
            <p:ph type="sldNum" sz="quarter" idx="10"/>
          </p:nvPr>
        </p:nvSpPr>
        <p:spPr/>
        <p:txBody>
          <a:bodyPr/>
          <a:lstStyle/>
          <a:p>
            <a:fld id="{E852A893-E331-4A6D-A2D6-E2BE74705F2E}" type="slidenum">
              <a:rPr lang="en-US" smtClean="0"/>
              <a:t>5</a:t>
            </a:fld>
            <a:endParaRPr lang="en-US" dirty="0"/>
          </a:p>
        </p:txBody>
      </p:sp>
    </p:spTree>
    <p:extLst>
      <p:ext uri="{BB962C8B-B14F-4D97-AF65-F5344CB8AC3E}">
        <p14:creationId xmlns:p14="http://schemas.microsoft.com/office/powerpoint/2010/main" val="85388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E852A893-E331-4A6D-A2D6-E2BE74705F2E}" type="slidenum">
              <a:rPr lang="en-US" smtClean="0"/>
              <a:t>6</a:t>
            </a:fld>
            <a:endParaRPr lang="en-US" dirty="0"/>
          </a:p>
        </p:txBody>
      </p:sp>
    </p:spTree>
    <p:extLst>
      <p:ext uri="{BB962C8B-B14F-4D97-AF65-F5344CB8AC3E}">
        <p14:creationId xmlns:p14="http://schemas.microsoft.com/office/powerpoint/2010/main" val="1094656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Producers lose surplus and consumers gain surplus when the </a:t>
            </a:r>
            <a:r>
              <a:rPr lang="en-US" u="none" dirty="0"/>
              <a:t>world price is</a:t>
            </a:r>
            <a:r>
              <a:rPr lang="es-CO" u="none" dirty="0"/>
              <a:t> </a:t>
            </a:r>
            <a:r>
              <a:rPr lang="en-US" u="none" dirty="0"/>
              <a:t>less than the domestic price.</a:t>
            </a:r>
          </a:p>
          <a:p>
            <a:endParaRPr lang="en-US" dirty="0"/>
          </a:p>
        </p:txBody>
      </p:sp>
      <p:sp>
        <p:nvSpPr>
          <p:cNvPr id="4" name="Slide Number Placeholder 3"/>
          <p:cNvSpPr>
            <a:spLocks noGrp="1"/>
          </p:cNvSpPr>
          <p:nvPr>
            <p:ph type="sldNum" sz="quarter" idx="10"/>
          </p:nvPr>
        </p:nvSpPr>
        <p:spPr/>
        <p:txBody>
          <a:bodyPr/>
          <a:lstStyle/>
          <a:p>
            <a:fld id="{0D468F2F-99D1-4F73-98D5-22931B0BEBC7}" type="slidenum">
              <a:rPr lang="en-US" smtClean="0"/>
              <a:t>7</a:t>
            </a:fld>
            <a:endParaRPr lang="en-US" dirty="0"/>
          </a:p>
        </p:txBody>
      </p:sp>
    </p:spTree>
    <p:extLst>
      <p:ext uri="{BB962C8B-B14F-4D97-AF65-F5344CB8AC3E}">
        <p14:creationId xmlns:p14="http://schemas.microsoft.com/office/powerpoint/2010/main" val="2756919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E852A893-E331-4A6D-A2D6-E2BE74705F2E}" type="slidenum">
              <a:rPr lang="en-US" smtClean="0"/>
              <a:t>8</a:t>
            </a:fld>
            <a:endParaRPr lang="en-US" dirty="0"/>
          </a:p>
        </p:txBody>
      </p:sp>
    </p:spTree>
    <p:extLst>
      <p:ext uri="{BB962C8B-B14F-4D97-AF65-F5344CB8AC3E}">
        <p14:creationId xmlns:p14="http://schemas.microsoft.com/office/powerpoint/2010/main" val="391486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Before there was much international trade, land owners in Bangladesh benefited greatly from their control over that scarce resource, using cheap labor that was in plentiful supply; land was scarce in relation to labor. With international trade, textile firms seeking cheap labor moved in. Bangladeshis earned enough from textile work to import food from countries where land is less scarce; price of labor has risen, and the price of land has fallen. When the U.S. didn’t engage in much trade, this was good for the low-skilled workers, since they were scarce relative to highly-skilled workers. Now that trade has increased, l</a:t>
            </a:r>
            <a:r>
              <a:rPr lang="en-US" sz="1200" b="0" i="0" u="none" strike="noStrike" kern="1200" baseline="0" dirty="0">
                <a:solidFill>
                  <a:schemeClr val="tx1"/>
                </a:solidFill>
                <a:latin typeface="+mn-lt"/>
                <a:ea typeface="+mn-ea"/>
                <a:cs typeface="+mn-cs"/>
                <a:sym typeface="Wingdings" pitchFamily="2" charset="2"/>
              </a:rPr>
              <a:t>ow-skilled workers are no longer scarce; now, highly-skilled workers are in higher demand.</a:t>
            </a:r>
            <a:endParaRPr lang="en-US" dirty="0"/>
          </a:p>
        </p:txBody>
      </p:sp>
      <p:sp>
        <p:nvSpPr>
          <p:cNvPr id="4" name="3 Marcador de número de diapositiva"/>
          <p:cNvSpPr>
            <a:spLocks noGrp="1"/>
          </p:cNvSpPr>
          <p:nvPr>
            <p:ph type="sldNum" sz="quarter" idx="10"/>
          </p:nvPr>
        </p:nvSpPr>
        <p:spPr/>
        <p:txBody>
          <a:bodyPr/>
          <a:lstStyle/>
          <a:p>
            <a:fld id="{E852A893-E331-4A6D-A2D6-E2BE74705F2E}" type="slidenum">
              <a:rPr lang="en-US" smtClean="0"/>
              <a:t>11</a:t>
            </a:fld>
            <a:endParaRPr lang="en-US" dirty="0"/>
          </a:p>
        </p:txBody>
      </p:sp>
    </p:spTree>
    <p:extLst>
      <p:ext uri="{BB962C8B-B14F-4D97-AF65-F5344CB8AC3E}">
        <p14:creationId xmlns:p14="http://schemas.microsoft.com/office/powerpoint/2010/main" val="3713002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12</a:t>
            </a:fld>
            <a:endParaRPr lang="en-US"/>
          </a:p>
        </p:txBody>
      </p:sp>
    </p:spTree>
    <p:extLst>
      <p:ext uri="{BB962C8B-B14F-4D97-AF65-F5344CB8AC3E}">
        <p14:creationId xmlns:p14="http://schemas.microsoft.com/office/powerpoint/2010/main" val="19868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Under a tariff, the U.S. government collects tax revenue equal to the quantity of imports multiplied by the difference between the domestic price and the world price. In 2002, the United States imposed a tariff of up to 30 percent on the sale price of imported steel for a three-year period. The world price before the tariff is $250. With a $75 tariff, the effective world price increases to $325. The higher price increases the quantity supplied domestically and decreases the quantity demanded domestically. As a result, the quantity of imports also decreases.</a:t>
            </a:r>
            <a:endParaRPr lang="en-US" dirty="0"/>
          </a:p>
        </p:txBody>
      </p:sp>
      <p:sp>
        <p:nvSpPr>
          <p:cNvPr id="4" name="3 Marcador de número de diapositiva"/>
          <p:cNvSpPr>
            <a:spLocks noGrp="1"/>
          </p:cNvSpPr>
          <p:nvPr>
            <p:ph type="sldNum" sz="quarter" idx="10"/>
          </p:nvPr>
        </p:nvSpPr>
        <p:spPr/>
        <p:txBody>
          <a:bodyPr/>
          <a:lstStyle/>
          <a:p>
            <a:fld id="{E852A893-E331-4A6D-A2D6-E2BE74705F2E}" type="slidenum">
              <a:rPr lang="en-US" smtClean="0"/>
              <a:t>13</a:t>
            </a:fld>
            <a:endParaRPr lang="en-US" dirty="0"/>
          </a:p>
        </p:txBody>
      </p:sp>
    </p:spTree>
    <p:extLst>
      <p:ext uri="{BB962C8B-B14F-4D97-AF65-F5344CB8AC3E}">
        <p14:creationId xmlns:p14="http://schemas.microsoft.com/office/powerpoint/2010/main" val="115882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EC6649E-615B-4544-A958-7DCBDC2A5161}" type="datetimeFigureOut">
              <a:rPr lang="en-US" smtClean="0">
                <a:solidFill>
                  <a:prstClr val="black">
                    <a:tint val="75000"/>
                  </a:prstClr>
                </a:solidFill>
              </a:rPr>
              <a:pPr/>
              <a:t>11/1/2021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A0545-537D-4B39-8B55-FB82F01529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956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9EF81B78-AD51-421F-8D8B-5E603864CF1F}" type="slidenum">
              <a:rPr lang="en-US" sz="1200" smtClean="0">
                <a:solidFill>
                  <a:schemeClr val="tx1"/>
                </a:solidFill>
                <a:cs typeface="+mn-cs"/>
              </a:rPr>
              <a:pPr algn="r" fontAlgn="auto">
                <a:spcBef>
                  <a:spcPts val="0"/>
                </a:spcBef>
                <a:spcAft>
                  <a:spcPts val="0"/>
                </a:spcAft>
                <a:defRPr/>
              </a:pPr>
              <a:t>‹#›</a:t>
            </a:fld>
            <a:endParaRPr lang="en-US" sz="1200" dirty="0">
              <a:solidFill>
                <a:schemeClr val="tx1"/>
              </a:solidFill>
              <a:cs typeface="+mn-cs"/>
            </a:endParaRPr>
          </a:p>
        </p:txBody>
      </p:sp>
      <p:sp>
        <p:nvSpPr>
          <p:cNvPr id="8" name="Title 4"/>
          <p:cNvSpPr>
            <a:spLocks noGrp="1"/>
          </p:cNvSpPr>
          <p:nvPr>
            <p:ph type="title" hasCustomPrompt="1"/>
          </p:nvPr>
        </p:nvSpPr>
        <p:spPr>
          <a:xfrm>
            <a:off x="0" y="0"/>
            <a:ext cx="9144000" cy="640080"/>
          </a:xfrm>
          <a:prstGeom prst="rect">
            <a:avLst/>
          </a:prstGeom>
        </p:spPr>
        <p:txBody>
          <a:bodyPr/>
          <a:lstStyle>
            <a:lvl1pPr>
              <a:defRPr sz="3200" b="0">
                <a:solidFill>
                  <a:srgbClr val="00206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8839200" cy="5638800"/>
          </a:xfrm>
          <a:prstGeom prst="rect">
            <a:avLst/>
          </a:prstGeom>
        </p:spPr>
        <p:txBody>
          <a:bodyPr/>
          <a:lstStyle>
            <a:lvl1pPr marL="0" indent="0">
              <a:spcBef>
                <a:spcPts val="600"/>
              </a:spcBef>
              <a:buNone/>
              <a:defRPr sz="2200" i="0" baseline="0"/>
            </a:lvl1pPr>
          </a:lstStyle>
          <a:p>
            <a:pPr lvl="0"/>
            <a:r>
              <a:rPr lang="en-US" dirty="0"/>
              <a:t>Text-only content</a:t>
            </a:r>
          </a:p>
        </p:txBody>
      </p:sp>
    </p:spTree>
    <p:extLst>
      <p:ext uri="{BB962C8B-B14F-4D97-AF65-F5344CB8AC3E}">
        <p14:creationId xmlns:p14="http://schemas.microsoft.com/office/powerpoint/2010/main" val="87338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792162"/>
          </a:xfrm>
        </p:spPr>
        <p:txBody>
          <a:bodyPr>
            <a:normAutofit/>
          </a:bodyPr>
          <a:lstStyle>
            <a:lvl1pPr>
              <a:defRPr sz="3600" b="0" baseline="0">
                <a:solidFill>
                  <a:srgbClr val="002060"/>
                </a:solidFill>
                <a:latin typeface="Arial" panose="020B0604020202020204" pitchFamily="34" charset="0"/>
                <a:cs typeface="Arial" panose="020B0604020202020204" pitchFamily="34" charset="0"/>
              </a:defRPr>
            </a:lvl1pPr>
          </a:lstStyle>
          <a:p>
            <a:r>
              <a:rPr lang="en-US" dirty="0"/>
              <a:t>Slide Title</a:t>
            </a:r>
          </a:p>
        </p:txBody>
      </p:sp>
      <p:sp>
        <p:nvSpPr>
          <p:cNvPr id="3" name="Content Placeholder 2"/>
          <p:cNvSpPr>
            <a:spLocks noGrp="1"/>
          </p:cNvSpPr>
          <p:nvPr>
            <p:ph idx="1"/>
          </p:nvPr>
        </p:nvSpPr>
        <p:spPr>
          <a:xfrm>
            <a:off x="457200" y="1219199"/>
            <a:ext cx="8229600" cy="51023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2"/>
          <p:cNvSpPr txBox="1">
            <a:spLocks noGrp="1"/>
          </p:cNvSpPr>
          <p:nvPr userDrawn="1"/>
        </p:nvSpPr>
        <p:spPr bwMode="auto">
          <a:xfrm>
            <a:off x="7924800" y="6629400"/>
            <a:ext cx="762000" cy="228600"/>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fld id="{451DBA47-D638-4758-BB63-B9BD378BEACE}" type="slidenum">
              <a:rPr lang="en-US" altLang="zh-CN" sz="1200" smtClean="0">
                <a:latin typeface="+mn-lt"/>
                <a:ea typeface="宋体" charset="-122"/>
              </a:rPr>
              <a:pPr algn="r" eaLnBrk="1" hangingPunct="1">
                <a:defRPr/>
              </a:pPr>
              <a:t>‹#›</a:t>
            </a:fld>
            <a:endParaRPr lang="en-US" altLang="zh-CN" sz="1200" dirty="0">
              <a:latin typeface="+mn-lt"/>
              <a:ea typeface="宋体" charset="-122"/>
            </a:endParaRPr>
          </a:p>
        </p:txBody>
      </p:sp>
    </p:spTree>
    <p:extLst>
      <p:ext uri="{BB962C8B-B14F-4D97-AF65-F5344CB8AC3E}">
        <p14:creationId xmlns:p14="http://schemas.microsoft.com/office/powerpoint/2010/main" val="318687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74638"/>
            <a:ext cx="8229600" cy="792162"/>
          </a:xfrm>
          <a:prstGeom prst="rect">
            <a:avLst/>
          </a:prstGeom>
        </p:spPr>
        <p:txBody>
          <a:bodyPr>
            <a:normAutofit/>
          </a:bodyPr>
          <a:lstStyle>
            <a:lvl1pPr>
              <a:defRPr sz="3600">
                <a:solidFill>
                  <a:srgbClr val="00206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5" name="Slide Number Placeholder 2"/>
          <p:cNvSpPr txBox="1">
            <a:spLocks noGrp="1"/>
          </p:cNvSpPr>
          <p:nvPr userDrawn="1"/>
        </p:nvSpPr>
        <p:spPr bwMode="auto">
          <a:xfrm>
            <a:off x="7924800" y="6629400"/>
            <a:ext cx="762000" cy="228600"/>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fld id="{451DBA47-D638-4758-BB63-B9BD378BEACE}" type="slidenum">
              <a:rPr lang="en-US" altLang="zh-CN" sz="1200" smtClean="0">
                <a:latin typeface="+mn-lt"/>
                <a:ea typeface="宋体" charset="-122"/>
              </a:rPr>
              <a:pPr algn="r" eaLnBrk="1" hangingPunct="1">
                <a:defRPr/>
              </a:pPr>
              <a:t>‹#›</a:t>
            </a:fld>
            <a:endParaRPr lang="en-US" altLang="zh-CN" sz="1200" dirty="0">
              <a:latin typeface="+mn-lt"/>
              <a:ea typeface="宋体" charset="-122"/>
            </a:endParaRPr>
          </a:p>
        </p:txBody>
      </p:sp>
    </p:spTree>
    <p:extLst>
      <p:ext uri="{BB962C8B-B14F-4D97-AF65-F5344CB8AC3E}">
        <p14:creationId xmlns:p14="http://schemas.microsoft.com/office/powerpoint/2010/main" val="370783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spcBef>
                <a:spcPts val="0"/>
              </a:spcBef>
              <a:spcAft>
                <a:spcPts val="0"/>
              </a:spcAft>
            </a:pPr>
            <a:fld id="{AEC6649E-615B-4544-A958-7DCBDC2A5161}" type="datetimeFigureOut">
              <a:rPr lang="en-US" smtClean="0">
                <a:solidFill>
                  <a:prstClr val="black">
                    <a:tint val="75000"/>
                  </a:prstClr>
                </a:solidFill>
                <a:latin typeface="Calibri" panose="020F0502020204030204"/>
                <a:cs typeface="+mn-cs"/>
              </a:rPr>
              <a:pPr fontAlgn="auto">
                <a:spcBef>
                  <a:spcPts val="0"/>
                </a:spcBef>
                <a:spcAft>
                  <a:spcPts val="0"/>
                </a:spcAft>
              </a:pPr>
              <a:t>11/1/2021</a:t>
            </a:fld>
            <a:endParaRPr lang="en-US">
              <a:solidFill>
                <a:prstClr val="black">
                  <a:tint val="75000"/>
                </a:prstClr>
              </a:solidFill>
              <a:latin typeface="Calibri" panose="020F0502020204030204"/>
              <a:cs typeface="+mn-cs"/>
            </a:endParaRPr>
          </a:p>
        </p:txBody>
      </p:sp>
      <p:sp>
        <p:nvSpPr>
          <p:cNvPr id="3" name="Footer Placeholder 2"/>
          <p:cNvSpPr>
            <a:spLocks noGrp="1"/>
          </p:cNvSpPr>
          <p:nvPr>
            <p:ph type="ftr" sz="quarter" idx="11"/>
          </p:nvPr>
        </p:nvSpPr>
        <p:spPr/>
        <p:txBody>
          <a:bodyPr/>
          <a:lstStyle/>
          <a:p>
            <a:pPr fontAlgn="auto">
              <a:spcBef>
                <a:spcPts val="0"/>
              </a:spcBef>
              <a:spcAft>
                <a:spcPts val="0"/>
              </a:spcAft>
            </a:pPr>
            <a:endParaRPr lang="en-US">
              <a:solidFill>
                <a:prstClr val="black">
                  <a:tint val="75000"/>
                </a:prstClr>
              </a:solidFill>
              <a:latin typeface="Calibri" panose="020F0502020204030204"/>
              <a:cs typeface="+mn-cs"/>
            </a:endParaRPr>
          </a:p>
        </p:txBody>
      </p:sp>
      <p:sp>
        <p:nvSpPr>
          <p:cNvPr id="4" name="Slide Number Placeholder 3"/>
          <p:cNvSpPr>
            <a:spLocks noGrp="1"/>
          </p:cNvSpPr>
          <p:nvPr>
            <p:ph type="sldNum" sz="quarter" idx="12"/>
          </p:nvPr>
        </p:nvSpPr>
        <p:spPr/>
        <p:txBody>
          <a:bodyPr/>
          <a:lstStyle/>
          <a:p>
            <a:pPr fontAlgn="auto">
              <a:spcBef>
                <a:spcPts val="0"/>
              </a:spcBef>
              <a:spcAft>
                <a:spcPts val="0"/>
              </a:spcAft>
            </a:pPr>
            <a:fld id="{00DA0545-537D-4B39-8B55-FB82F0152990}" type="slidenum">
              <a:rPr lang="en-US" smtClean="0">
                <a:solidFill>
                  <a:prstClr val="black">
                    <a:tint val="75000"/>
                  </a:prstClr>
                </a:solidFill>
                <a:latin typeface="Calibri" panose="020F0502020204030204"/>
                <a:cs typeface="+mn-cs"/>
              </a:rPr>
              <a:pPr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07848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smtClean="0"/>
              <a:t>TITLE HERE</a:t>
            </a:r>
            <a:br>
              <a:rPr lang="en-US" dirty="0" smtClean="0"/>
            </a:br>
            <a:r>
              <a:rPr lang="en-US" dirty="0" smtClean="0"/>
              <a:t>ENCODE NORMAL</a:t>
            </a:r>
            <a:br>
              <a:rPr lang="en-US" dirty="0" smtClean="0"/>
            </a:br>
            <a:r>
              <a:rPr lang="en-US" dirty="0" smtClean="0"/>
              <a:t>BLACK, 50 PT. </a:t>
            </a:r>
            <a:endParaRPr lang="en-US" dirty="0"/>
          </a:p>
        </p:txBody>
      </p:sp>
    </p:spTree>
    <p:extLst>
      <p:ext uri="{BB962C8B-B14F-4D97-AF65-F5344CB8AC3E}">
        <p14:creationId xmlns:p14="http://schemas.microsoft.com/office/powerpoint/2010/main" val="342586236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extLst>
      <p:ext uri="{BB962C8B-B14F-4D97-AF65-F5344CB8AC3E}">
        <p14:creationId xmlns:p14="http://schemas.microsoft.com/office/powerpoint/2010/main" val="405412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1143000"/>
          </a:xfrm>
          <a:prstGeom prst="rect">
            <a:avLst/>
          </a:prstGeom>
        </p:spPr>
        <p:txBody>
          <a:bodyPr/>
          <a:lstStyle>
            <a:lvl1pPr>
              <a:defRPr b="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8200" y="1447800"/>
            <a:ext cx="7848600" cy="4525963"/>
          </a:xfrm>
          <a:prstGeom prst="rect">
            <a:avLst/>
          </a:prstGeom>
        </p:spPr>
        <p:txBody>
          <a:bodyPr/>
          <a:lstStyle>
            <a:lvl1pPr marL="457200" indent="-457200">
              <a:buFont typeface="+mj-lt"/>
              <a:buAutoNum type="alphaLcPeriod"/>
              <a:defRPr sz="2400" i="0"/>
            </a:lvl1pPr>
            <a:lvl2pPr marL="800100" indent="-342900">
              <a:buFont typeface="+mj-lt"/>
              <a:buAutoNum type="alphaLcPeriod"/>
              <a:defRPr sz="2000" i="0"/>
            </a:lvl2pPr>
            <a:lvl3pPr marL="1257300" indent="-342900">
              <a:buFont typeface="+mj-lt"/>
              <a:buAutoNum type="alphaLcPeriod"/>
              <a:defRPr sz="1800" i="0"/>
            </a:lvl3pPr>
            <a:lvl4pPr marL="1714500" indent="-342900">
              <a:buFont typeface="+mj-lt"/>
              <a:buAutoNum type="alphaLcPeriod"/>
              <a:defRPr sz="1800" i="0"/>
            </a:lvl4pPr>
            <a:lvl5pPr marL="2171700" indent="-342900">
              <a:buFont typeface="+mj-lt"/>
              <a:buAutoNum type="alphaLcPeriod"/>
              <a:defRPr sz="1800" i="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ChangeArrowheads="1"/>
          </p:cNvSpPr>
          <p:nvPr userDrawn="1"/>
        </p:nvSpPr>
        <p:spPr bwMode="auto">
          <a:xfrm>
            <a:off x="8386763" y="6629400"/>
            <a:ext cx="762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3A96D008-6778-4077-A097-294B4C7802BA}" type="slidenum">
              <a:rPr lang="en-US" sz="1200" smtClean="0">
                <a:solidFill>
                  <a:schemeClr val="tx1"/>
                </a:solidFill>
                <a:cs typeface="+mn-cs"/>
              </a:rPr>
              <a:pPr algn="r" fontAlgn="auto">
                <a:spcBef>
                  <a:spcPts val="0"/>
                </a:spcBef>
                <a:spcAft>
                  <a:spcPts val="0"/>
                </a:spcAft>
                <a:defRPr/>
              </a:pPr>
              <a:t>‹#›</a:t>
            </a:fld>
            <a:endParaRPr lang="en-US" sz="1200" dirty="0">
              <a:solidFill>
                <a:schemeClr val="tx1"/>
              </a:solidFill>
              <a:cs typeface="+mn-cs"/>
            </a:endParaRPr>
          </a:p>
        </p:txBody>
      </p:sp>
    </p:spTree>
    <p:extLst>
      <p:ext uri="{BB962C8B-B14F-4D97-AF65-F5344CB8AC3E}">
        <p14:creationId xmlns:p14="http://schemas.microsoft.com/office/powerpoint/2010/main" val="90088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AEC6649E-615B-4544-A958-7DCBDC2A5161}" type="datetimeFigureOut">
              <a:rPr lang="en-US" smtClean="0">
                <a:solidFill>
                  <a:prstClr val="black">
                    <a:tint val="75000"/>
                  </a:prstClr>
                </a:solidFill>
                <a:latin typeface="Calibri" panose="020F0502020204030204"/>
                <a:cs typeface="+mn-cs"/>
              </a:rPr>
              <a:pPr fontAlgn="auto">
                <a:spcBef>
                  <a:spcPts val="0"/>
                </a:spcBef>
                <a:spcAft>
                  <a:spcPts val="0"/>
                </a:spcAft>
              </a:pPr>
              <a:t>11/1/2021</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00DA0545-537D-4B39-8B55-FB82F0152990}" type="slidenum">
              <a:rPr lang="en-US" smtClean="0">
                <a:solidFill>
                  <a:prstClr val="black">
                    <a:tint val="75000"/>
                  </a:prstClr>
                </a:solidFill>
                <a:latin typeface="Calibri" panose="020F0502020204030204"/>
                <a:cs typeface="+mn-cs"/>
              </a:rPr>
              <a:pPr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292852143"/>
      </p:ext>
    </p:extLst>
  </p:cSld>
  <p:clrMap bg1="lt1" tx1="dk1" bg2="lt2" tx2="dk2" accent1="accent1" accent2="accent2" accent3="accent3" accent4="accent4" accent5="accent5" accent6="accent6" hlink="hlink" folHlink="folHlink"/>
  <p:sldLayoutIdLst>
    <p:sldLayoutId id="2147483679" r:id="rId1"/>
    <p:sldLayoutId id="2147483707" r:id="rId2"/>
    <p:sldLayoutId id="2147483710" r:id="rId3"/>
    <p:sldLayoutId id="2147483711" r:id="rId4"/>
    <p:sldLayoutId id="2147483713" r:id="rId5"/>
    <p:sldLayoutId id="2147483715" r:id="rId6"/>
    <p:sldLayoutId id="2147483716" r:id="rId7"/>
    <p:sldLayoutId id="2147483717" r:id="rId8"/>
  </p:sldLayoutIdLst>
  <p:txStyles>
    <p:titleStyle>
      <a:lvl1pPr algn="l" defTabSz="685800" rtl="0" eaLnBrk="1" latinLnBrk="0" hangingPunct="1">
        <a:lnSpc>
          <a:spcPct val="90000"/>
        </a:lnSpc>
        <a:spcBef>
          <a:spcPct val="0"/>
        </a:spcBef>
        <a:buNone/>
        <a:defRPr sz="3300" kern="1200">
          <a:solidFill>
            <a:srgbClr val="002060"/>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1756" y="1179824"/>
            <a:ext cx="7710243" cy="2641756"/>
          </a:xfrm>
        </p:spPr>
        <p:txBody>
          <a:bodyPr/>
          <a:lstStyle/>
          <a:p>
            <a:r>
              <a:rPr lang="en-US" dirty="0" smtClean="0"/>
              <a:t>Econ 200</a:t>
            </a:r>
            <a:br>
              <a:rPr lang="en-US" dirty="0" smtClean="0"/>
            </a:br>
            <a:r>
              <a:rPr lang="en-US" dirty="0" smtClean="0"/>
              <a:t>Module 3</a:t>
            </a:r>
            <a:br>
              <a:rPr lang="en-US" dirty="0" smtClean="0"/>
            </a:br>
            <a:r>
              <a:rPr lang="en-US" smtClean="0"/>
              <a:t>Lecture </a:t>
            </a:r>
            <a:r>
              <a:rPr lang="en-US" smtClean="0"/>
              <a:t>8</a:t>
            </a:r>
            <a:endParaRPr lang="en-US" dirty="0"/>
          </a:p>
        </p:txBody>
      </p:sp>
    </p:spTree>
    <p:extLst>
      <p:ext uri="{BB962C8B-B14F-4D97-AF65-F5344CB8AC3E}">
        <p14:creationId xmlns:p14="http://schemas.microsoft.com/office/powerpoint/2010/main" val="25428456"/>
      </p:ext>
    </p:extLst>
  </p:cSld>
  <p:clrMapOvr>
    <a:masterClrMapping/>
  </p:clrMapOvr>
  <mc:AlternateContent xmlns:mc="http://schemas.openxmlformats.org/markup-compatibility/2006" xmlns:p14="http://schemas.microsoft.com/office/powerpoint/2010/main">
    <mc:Choice Requires="p14">
      <p:transition spd="slow" p14:dur="2000" advTm="31944"/>
    </mc:Choice>
    <mc:Fallback xmlns="">
      <p:transition spd="slow" advTm="3194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Don’t We See Complete Specialization?</a:t>
            </a:r>
          </a:p>
        </p:txBody>
      </p:sp>
      <p:sp>
        <p:nvSpPr>
          <p:cNvPr id="4" name="Text Placeholder 2"/>
          <p:cNvSpPr>
            <a:spLocks noGrp="1"/>
          </p:cNvSpPr>
          <p:nvPr>
            <p:ph type="body" sz="quarter" idx="11"/>
          </p:nvPr>
        </p:nvSpPr>
        <p:spPr>
          <a:xfrm>
            <a:off x="381000" y="990600"/>
            <a:ext cx="7505700" cy="5410200"/>
          </a:xfrm>
        </p:spPr>
        <p:txBody>
          <a:bodyPr>
            <a:normAutofit fontScale="92500" lnSpcReduction="10000"/>
          </a:bodyPr>
          <a:lstStyle/>
          <a:p>
            <a:pPr>
              <a:spcBef>
                <a:spcPct val="20000"/>
              </a:spcBef>
              <a:spcAft>
                <a:spcPts val="900"/>
              </a:spcAft>
              <a:defRPr/>
            </a:pPr>
            <a:r>
              <a:rPr lang="en-US" dirty="0"/>
              <a:t>In the real world, products are not generally produced by only one nation. </a:t>
            </a:r>
            <a:endParaRPr lang="en-US" dirty="0" smtClean="0"/>
          </a:p>
          <a:p>
            <a:pPr>
              <a:spcBef>
                <a:spcPct val="20000"/>
              </a:spcBef>
              <a:spcAft>
                <a:spcPts val="900"/>
              </a:spcAft>
              <a:defRPr/>
            </a:pPr>
            <a:endParaRPr lang="en-US" dirty="0"/>
          </a:p>
          <a:p>
            <a:pPr>
              <a:spcBef>
                <a:spcPct val="20000"/>
              </a:spcBef>
              <a:spcAft>
                <a:spcPts val="900"/>
              </a:spcAft>
              <a:defRPr/>
            </a:pPr>
            <a:r>
              <a:rPr lang="en-US" dirty="0" smtClean="0"/>
              <a:t>Reasons </a:t>
            </a:r>
            <a:r>
              <a:rPr lang="en-US" dirty="0"/>
              <a:t>include:</a:t>
            </a:r>
          </a:p>
          <a:p>
            <a:pPr marL="257175" indent="-257175">
              <a:spcBef>
                <a:spcPct val="20000"/>
              </a:spcBef>
              <a:spcAft>
                <a:spcPts val="900"/>
              </a:spcAft>
              <a:buFont typeface="Arial" pitchFamily="34" charset="0"/>
              <a:buChar char="•"/>
              <a:defRPr/>
            </a:pPr>
            <a:r>
              <a:rPr lang="en-US" dirty="0">
                <a:ea typeface="SimSun" pitchFamily="2" charset="-122"/>
              </a:rPr>
              <a:t>Not all goods and services can be traded internationally (medical services, for example).</a:t>
            </a:r>
          </a:p>
          <a:p>
            <a:pPr marL="257175" indent="-257175">
              <a:spcBef>
                <a:spcPct val="20000"/>
              </a:spcBef>
              <a:spcAft>
                <a:spcPts val="900"/>
              </a:spcAft>
              <a:buFont typeface="Arial" pitchFamily="34" charset="0"/>
              <a:buChar char="•"/>
              <a:defRPr/>
            </a:pPr>
            <a:r>
              <a:rPr lang="en-US" dirty="0">
                <a:ea typeface="SimSun" pitchFamily="2" charset="-122"/>
              </a:rPr>
              <a:t>Production of many goods involves increasing opportunity costs (so small amounts of production are likely to take place in several countries)</a:t>
            </a:r>
          </a:p>
          <a:p>
            <a:pPr marL="257175" indent="-257175">
              <a:spcBef>
                <a:spcPct val="20000"/>
              </a:spcBef>
              <a:spcAft>
                <a:spcPts val="900"/>
              </a:spcAft>
              <a:buFont typeface="Arial" pitchFamily="34" charset="0"/>
              <a:buChar char="•"/>
              <a:defRPr/>
            </a:pPr>
            <a:r>
              <a:rPr lang="en-US" dirty="0">
                <a:ea typeface="SimSun" pitchFamily="2" charset="-122"/>
              </a:rPr>
              <a:t>Tastes for products differ (cars, for example); countries might have comparative advantages in different sub-types of products.</a:t>
            </a:r>
          </a:p>
          <a:p>
            <a:pPr marL="257175" indent="-257175">
              <a:spcBef>
                <a:spcPct val="20000"/>
              </a:spcBef>
              <a:spcAft>
                <a:spcPts val="900"/>
              </a:spcAft>
              <a:buFont typeface="Arial" pitchFamily="34" charset="0"/>
              <a:buChar char="•"/>
              <a:defRPr/>
            </a:pPr>
            <a:r>
              <a:rPr lang="en-US" sz="2000" dirty="0"/>
              <a:t>Trade agreements between countries that may stymie specialization.</a:t>
            </a:r>
          </a:p>
          <a:p>
            <a:pPr marL="257175" indent="-257175">
              <a:spcBef>
                <a:spcPct val="20000"/>
              </a:spcBef>
              <a:spcAft>
                <a:spcPts val="900"/>
              </a:spcAft>
              <a:buFont typeface="Arial" pitchFamily="34" charset="0"/>
              <a:buChar char="•"/>
              <a:defRPr/>
            </a:pPr>
            <a:r>
              <a:rPr lang="en-US" sz="2200" dirty="0"/>
              <a:t>Differences in the natural resources, climate, and relative factor endowment of different areas.</a:t>
            </a:r>
          </a:p>
          <a:p>
            <a:pPr marL="257175" indent="-257175">
              <a:spcBef>
                <a:spcPct val="20000"/>
              </a:spcBef>
              <a:spcAft>
                <a:spcPts val="900"/>
              </a:spcAft>
              <a:buFont typeface="Arial" pitchFamily="34" charset="0"/>
              <a:buChar char="•"/>
              <a:defRPr/>
            </a:pPr>
            <a:endParaRPr lang="en-US" dirty="0">
              <a:ea typeface="SimSun" pitchFamily="2" charset="-122"/>
            </a:endParaRPr>
          </a:p>
        </p:txBody>
      </p:sp>
    </p:spTree>
    <p:custDataLst>
      <p:tags r:id="rId1"/>
    </p:custDataLst>
    <p:extLst>
      <p:ext uri="{BB962C8B-B14F-4D97-AF65-F5344CB8AC3E}">
        <p14:creationId xmlns:p14="http://schemas.microsoft.com/office/powerpoint/2010/main" val="66129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sz="3200" dirty="0"/>
              <a:t>International </a:t>
            </a:r>
            <a:r>
              <a:rPr lang="en-US" sz="3200" dirty="0" smtClean="0"/>
              <a:t>Labor </a:t>
            </a:r>
            <a:r>
              <a:rPr lang="en-US" sz="3200" dirty="0"/>
              <a:t>and </a:t>
            </a:r>
            <a:r>
              <a:rPr lang="en-US" sz="3200" dirty="0" smtClean="0"/>
              <a:t>Capital</a:t>
            </a:r>
            <a:endParaRPr lang="en-US" sz="3200" dirty="0"/>
          </a:p>
        </p:txBody>
      </p:sp>
      <p:sp>
        <p:nvSpPr>
          <p:cNvPr id="5" name="4 Marcador de contenido"/>
          <p:cNvSpPr>
            <a:spLocks noGrp="1"/>
          </p:cNvSpPr>
          <p:nvPr>
            <p:ph idx="1"/>
          </p:nvPr>
        </p:nvSpPr>
        <p:spPr/>
        <p:txBody>
          <a:bodyPr>
            <a:normAutofit/>
          </a:bodyPr>
          <a:lstStyle/>
          <a:p>
            <a:pPr marL="0" indent="0">
              <a:buNone/>
            </a:pPr>
            <a:r>
              <a:rPr lang="en-US" sz="2400" dirty="0"/>
              <a:t>Although countries gain from trade liberalization, certain segments of the population lose out</a:t>
            </a:r>
            <a:r>
              <a:rPr lang="en-US" sz="2400" dirty="0" smtClean="0"/>
              <a:t>.</a:t>
            </a:r>
          </a:p>
          <a:p>
            <a:pPr marL="0" indent="0">
              <a:buNone/>
            </a:pPr>
            <a:endParaRPr lang="en-US" sz="2400" dirty="0"/>
          </a:p>
          <a:p>
            <a:pPr marL="0" indent="0">
              <a:buNone/>
            </a:pPr>
            <a:r>
              <a:rPr lang="en-US" sz="2400" dirty="0"/>
              <a:t>As a rule of thumb, free trade increases demand for factors of production that are domestically abundant, and it increases the supply of factors that are domestically scarce.</a:t>
            </a:r>
          </a:p>
          <a:p>
            <a:pPr lvl="1"/>
            <a:r>
              <a:rPr lang="en-US" sz="2000" dirty="0"/>
              <a:t>Causes factor prices to converge across countries.</a:t>
            </a:r>
          </a:p>
          <a:p>
            <a:pPr lvl="1"/>
            <a:r>
              <a:rPr lang="en-US" sz="2000" dirty="0"/>
              <a:t>Owners of domestically scarce factors of production lose due to increased competition, and owners of domestically abundant factors gain from increased demand.</a:t>
            </a:r>
          </a:p>
        </p:txBody>
      </p:sp>
    </p:spTree>
    <p:extLst>
      <p:ext uri="{BB962C8B-B14F-4D97-AF65-F5344CB8AC3E}">
        <p14:creationId xmlns:p14="http://schemas.microsoft.com/office/powerpoint/2010/main" val="139869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640080"/>
          </a:xfrm>
        </p:spPr>
        <p:txBody>
          <a:bodyPr/>
          <a:lstStyle/>
          <a:p>
            <a:r>
              <a:rPr lang="en-US" dirty="0"/>
              <a:t>Government Policies in Restriction of Trade</a:t>
            </a:r>
          </a:p>
        </p:txBody>
      </p:sp>
      <p:sp>
        <p:nvSpPr>
          <p:cNvPr id="4" name="Text Placeholder 2"/>
          <p:cNvSpPr>
            <a:spLocks noGrp="1"/>
          </p:cNvSpPr>
          <p:nvPr>
            <p:ph type="body" sz="quarter" idx="11"/>
          </p:nvPr>
        </p:nvSpPr>
        <p:spPr>
          <a:xfrm>
            <a:off x="609600" y="838200"/>
            <a:ext cx="8382000" cy="5638800"/>
          </a:xfrm>
        </p:spPr>
        <p:txBody>
          <a:bodyPr/>
          <a:lstStyle/>
          <a:p>
            <a:pPr>
              <a:spcAft>
                <a:spcPts val="1200"/>
              </a:spcAft>
            </a:pPr>
            <a:endParaRPr lang="en-US" b="1" dirty="0"/>
          </a:p>
          <a:p>
            <a:pPr>
              <a:spcAft>
                <a:spcPts val="1200"/>
              </a:spcAft>
            </a:pPr>
            <a:r>
              <a:rPr lang="en-US" sz="2400" b="1" dirty="0"/>
              <a:t>Tariffs</a:t>
            </a:r>
            <a:r>
              <a:rPr lang="en-US" sz="2400" dirty="0"/>
              <a:t>:</a:t>
            </a:r>
          </a:p>
          <a:p>
            <a:pPr>
              <a:spcAft>
                <a:spcPts val="1200"/>
              </a:spcAft>
            </a:pPr>
            <a:r>
              <a:rPr lang="en-US" sz="2400" dirty="0"/>
              <a:t>Taxes imposed by a government on goods imported into a country.</a:t>
            </a:r>
            <a:endParaRPr lang="en-US" sz="2400" b="1" dirty="0"/>
          </a:p>
          <a:p>
            <a:pPr>
              <a:spcAft>
                <a:spcPts val="1200"/>
              </a:spcAft>
            </a:pPr>
            <a:r>
              <a:rPr lang="en-US" sz="2400" b="1" dirty="0"/>
              <a:t>Quotas and Voluntary Export Restraints (VERs)</a:t>
            </a:r>
            <a:r>
              <a:rPr lang="en-US" sz="2400" dirty="0"/>
              <a:t>:</a:t>
            </a:r>
          </a:p>
          <a:p>
            <a:pPr>
              <a:spcAft>
                <a:spcPts val="1200"/>
              </a:spcAft>
            </a:pPr>
            <a:r>
              <a:rPr lang="en-US" sz="2400" dirty="0"/>
              <a:t>Limits imposed upon (quotas) or negotiated between (VERs) countries on the quantity of a good imported by one country from another.</a:t>
            </a:r>
          </a:p>
        </p:txBody>
      </p:sp>
    </p:spTree>
    <p:custDataLst>
      <p:tags r:id="rId1"/>
    </p:custDataLst>
    <p:extLst>
      <p:ext uri="{BB962C8B-B14F-4D97-AF65-F5344CB8AC3E}">
        <p14:creationId xmlns:p14="http://schemas.microsoft.com/office/powerpoint/2010/main" val="303293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5"/>
          <p:cNvSpPr>
            <a:spLocks noChangeShapeType="1"/>
          </p:cNvSpPr>
          <p:nvPr/>
        </p:nvSpPr>
        <p:spPr bwMode="auto">
          <a:xfrm flipV="1">
            <a:off x="610413" y="2587229"/>
            <a:ext cx="0" cy="341236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Line 6"/>
          <p:cNvSpPr>
            <a:spLocks noChangeShapeType="1"/>
          </p:cNvSpPr>
          <p:nvPr/>
        </p:nvSpPr>
        <p:spPr bwMode="auto">
          <a:xfrm>
            <a:off x="610413" y="5999597"/>
            <a:ext cx="415567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 name="Line 7"/>
          <p:cNvSpPr>
            <a:spLocks noChangeShapeType="1"/>
          </p:cNvSpPr>
          <p:nvPr/>
        </p:nvSpPr>
        <p:spPr bwMode="auto">
          <a:xfrm flipV="1">
            <a:off x="3241366" y="5931621"/>
            <a:ext cx="0" cy="679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 name="Line 27"/>
          <p:cNvSpPr>
            <a:spLocks noChangeShapeType="1"/>
          </p:cNvSpPr>
          <p:nvPr/>
        </p:nvSpPr>
        <p:spPr bwMode="auto">
          <a:xfrm>
            <a:off x="3241366" y="4828152"/>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8" name="Line 28"/>
          <p:cNvSpPr>
            <a:spLocks noChangeShapeType="1"/>
          </p:cNvSpPr>
          <p:nvPr/>
        </p:nvSpPr>
        <p:spPr bwMode="auto">
          <a:xfrm>
            <a:off x="3241366" y="5007155"/>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 name="Line 29"/>
          <p:cNvSpPr>
            <a:spLocks noChangeShapeType="1"/>
          </p:cNvSpPr>
          <p:nvPr/>
        </p:nvSpPr>
        <p:spPr bwMode="auto">
          <a:xfrm>
            <a:off x="3241366" y="5186156"/>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 name="Line 30"/>
          <p:cNvSpPr>
            <a:spLocks noChangeShapeType="1"/>
          </p:cNvSpPr>
          <p:nvPr/>
        </p:nvSpPr>
        <p:spPr bwMode="auto">
          <a:xfrm>
            <a:off x="3241366" y="5362893"/>
            <a:ext cx="0" cy="11329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1" name="Line 31"/>
          <p:cNvSpPr>
            <a:spLocks noChangeShapeType="1"/>
          </p:cNvSpPr>
          <p:nvPr/>
        </p:nvSpPr>
        <p:spPr bwMode="auto">
          <a:xfrm>
            <a:off x="3241366" y="5541895"/>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2" name="Line 32"/>
          <p:cNvSpPr>
            <a:spLocks noChangeShapeType="1"/>
          </p:cNvSpPr>
          <p:nvPr/>
        </p:nvSpPr>
        <p:spPr bwMode="auto">
          <a:xfrm>
            <a:off x="3241366" y="5720897"/>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3" name="Line 33"/>
          <p:cNvSpPr>
            <a:spLocks noChangeShapeType="1"/>
          </p:cNvSpPr>
          <p:nvPr/>
        </p:nvSpPr>
        <p:spPr bwMode="auto">
          <a:xfrm>
            <a:off x="3241366" y="5899899"/>
            <a:ext cx="0" cy="9969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3" name="Line 93"/>
          <p:cNvSpPr>
            <a:spLocks noChangeShapeType="1"/>
          </p:cNvSpPr>
          <p:nvPr/>
        </p:nvSpPr>
        <p:spPr bwMode="auto">
          <a:xfrm flipV="1">
            <a:off x="610413" y="3228464"/>
            <a:ext cx="3141896" cy="2057390"/>
          </a:xfrm>
          <a:prstGeom prst="line">
            <a:avLst/>
          </a:prstGeom>
          <a:noFill/>
          <a:ln w="38100">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4" name="Line 94"/>
          <p:cNvSpPr>
            <a:spLocks noChangeShapeType="1"/>
          </p:cNvSpPr>
          <p:nvPr/>
        </p:nvSpPr>
        <p:spPr bwMode="auto">
          <a:xfrm>
            <a:off x="610413" y="2720914"/>
            <a:ext cx="3010510" cy="2408597"/>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5" name="Rectangle 95"/>
          <p:cNvSpPr>
            <a:spLocks noChangeArrowheads="1"/>
          </p:cNvSpPr>
          <p:nvPr/>
        </p:nvSpPr>
        <p:spPr bwMode="auto">
          <a:xfrm>
            <a:off x="388193" y="2285871"/>
            <a:ext cx="619119"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0" name="Rectangle 100"/>
          <p:cNvSpPr>
            <a:spLocks noChangeArrowheads="1"/>
          </p:cNvSpPr>
          <p:nvPr/>
        </p:nvSpPr>
        <p:spPr bwMode="auto">
          <a:xfrm>
            <a:off x="2110802" y="6289625"/>
            <a:ext cx="1714864"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steel (tons)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3" name="Rectangle 103"/>
          <p:cNvSpPr>
            <a:spLocks noChangeArrowheads="1"/>
          </p:cNvSpPr>
          <p:nvPr/>
        </p:nvSpPr>
        <p:spPr bwMode="auto">
          <a:xfrm>
            <a:off x="2035478" y="5118181"/>
            <a:ext cx="576535" cy="7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Imports</a:t>
            </a:r>
          </a:p>
          <a:p>
            <a:pPr algn="ctr" fontAlgn="base">
              <a:spcBef>
                <a:spcPct val="0"/>
              </a:spcBef>
              <a:spcAft>
                <a:spcPct val="0"/>
              </a:spcAft>
            </a:pPr>
            <a:r>
              <a:rPr lang="en-US" sz="1200" b="1" dirty="0">
                <a:solidFill>
                  <a:srgbClr val="000000"/>
                </a:solidFill>
                <a:latin typeface="Univers LT Std 47 Cn Lt" charset="0"/>
                <a:cs typeface="Arial" pitchFamily="34" charset="0"/>
              </a:rPr>
              <a:t>without</a:t>
            </a:r>
            <a:endParaRPr lang="en-US" sz="1200"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a:latin typeface="Arial" pitchFamily="34" charset="0"/>
                <a:cs typeface="Arial" pitchFamily="34" charset="0"/>
              </a:rPr>
              <a:t>tariff</a:t>
            </a:r>
            <a:endParaRPr kumimoji="0" lang="en-US" sz="1200" b="1" i="0" u="none" strike="noStrike" cap="none" normalizeH="0" baseline="0" dirty="0">
              <a:ln>
                <a:noFill/>
              </a:ln>
              <a:solidFill>
                <a:schemeClr val="tx1"/>
              </a:solidFill>
              <a:effectLst/>
              <a:latin typeface="Arial" pitchFamily="34" charset="0"/>
              <a:cs typeface="Arial" pitchFamily="34" charset="0"/>
            </a:endParaRPr>
          </a:p>
        </p:txBody>
      </p:sp>
      <p:sp>
        <p:nvSpPr>
          <p:cNvPr id="110" name="Rectangle 110"/>
          <p:cNvSpPr>
            <a:spLocks noChangeArrowheads="1"/>
          </p:cNvSpPr>
          <p:nvPr/>
        </p:nvSpPr>
        <p:spPr bwMode="auto">
          <a:xfrm>
            <a:off x="304800" y="4712595"/>
            <a:ext cx="260424"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1" name="Rectangle 111"/>
          <p:cNvSpPr>
            <a:spLocks noChangeArrowheads="1"/>
          </p:cNvSpPr>
          <p:nvPr/>
        </p:nvSpPr>
        <p:spPr bwMode="auto">
          <a:xfrm>
            <a:off x="503358" y="6029052"/>
            <a:ext cx="86809"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2" name="Rectangle 112"/>
          <p:cNvSpPr>
            <a:spLocks noChangeArrowheads="1"/>
          </p:cNvSpPr>
          <p:nvPr/>
        </p:nvSpPr>
        <p:spPr bwMode="auto">
          <a:xfrm>
            <a:off x="1281939" y="6029052"/>
            <a:ext cx="86809"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8</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nvGrpSpPr>
          <p:cNvPr id="104" name="103 Grupo"/>
          <p:cNvGrpSpPr/>
          <p:nvPr/>
        </p:nvGrpSpPr>
        <p:grpSpPr>
          <a:xfrm>
            <a:off x="1779905" y="4476947"/>
            <a:ext cx="173615" cy="1815680"/>
            <a:chOff x="1779905" y="3943676"/>
            <a:chExt cx="173615" cy="1815680"/>
          </a:xfrm>
        </p:grpSpPr>
        <p:sp>
          <p:nvSpPr>
            <p:cNvPr id="10" name="Line 10"/>
            <p:cNvSpPr>
              <a:spLocks noChangeShapeType="1"/>
            </p:cNvSpPr>
            <p:nvPr/>
          </p:nvSpPr>
          <p:spPr bwMode="auto">
            <a:xfrm flipV="1">
              <a:off x="1839921" y="5398350"/>
              <a:ext cx="0" cy="679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 name="Line 18"/>
            <p:cNvSpPr>
              <a:spLocks noChangeShapeType="1"/>
            </p:cNvSpPr>
            <p:nvPr/>
          </p:nvSpPr>
          <p:spPr bwMode="auto">
            <a:xfrm>
              <a:off x="1839921" y="3943676"/>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 name="Line 19"/>
            <p:cNvSpPr>
              <a:spLocks noChangeShapeType="1"/>
            </p:cNvSpPr>
            <p:nvPr/>
          </p:nvSpPr>
          <p:spPr bwMode="auto">
            <a:xfrm>
              <a:off x="1839921" y="4122677"/>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Line 20"/>
            <p:cNvSpPr>
              <a:spLocks noChangeShapeType="1"/>
            </p:cNvSpPr>
            <p:nvPr/>
          </p:nvSpPr>
          <p:spPr bwMode="auto">
            <a:xfrm>
              <a:off x="1839921" y="4301680"/>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 name="Line 21"/>
            <p:cNvSpPr>
              <a:spLocks noChangeShapeType="1"/>
            </p:cNvSpPr>
            <p:nvPr/>
          </p:nvSpPr>
          <p:spPr bwMode="auto">
            <a:xfrm>
              <a:off x="1839921" y="4478416"/>
              <a:ext cx="0" cy="11329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 name="Line 22"/>
            <p:cNvSpPr>
              <a:spLocks noChangeShapeType="1"/>
            </p:cNvSpPr>
            <p:nvPr/>
          </p:nvSpPr>
          <p:spPr bwMode="auto">
            <a:xfrm>
              <a:off x="1839921" y="4657417"/>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 name="Line 23"/>
            <p:cNvSpPr>
              <a:spLocks noChangeShapeType="1"/>
            </p:cNvSpPr>
            <p:nvPr/>
          </p:nvSpPr>
          <p:spPr bwMode="auto">
            <a:xfrm>
              <a:off x="1839921" y="4836420"/>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 name="Line 24"/>
            <p:cNvSpPr>
              <a:spLocks noChangeShapeType="1"/>
            </p:cNvSpPr>
            <p:nvPr/>
          </p:nvSpPr>
          <p:spPr bwMode="auto">
            <a:xfrm>
              <a:off x="1839921" y="5015421"/>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 name="Line 25"/>
            <p:cNvSpPr>
              <a:spLocks noChangeShapeType="1"/>
            </p:cNvSpPr>
            <p:nvPr/>
          </p:nvSpPr>
          <p:spPr bwMode="auto">
            <a:xfrm>
              <a:off x="1839921" y="5192157"/>
              <a:ext cx="0" cy="11329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 name="Line 26"/>
            <p:cNvSpPr>
              <a:spLocks noChangeShapeType="1"/>
            </p:cNvSpPr>
            <p:nvPr/>
          </p:nvSpPr>
          <p:spPr bwMode="auto">
            <a:xfrm>
              <a:off x="1839921" y="5371160"/>
              <a:ext cx="0" cy="951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3" name="Rectangle 113"/>
            <p:cNvSpPr>
              <a:spLocks noChangeArrowheads="1"/>
            </p:cNvSpPr>
            <p:nvPr/>
          </p:nvSpPr>
          <p:spPr bwMode="auto">
            <a:xfrm>
              <a:off x="1779905" y="5495781"/>
              <a:ext cx="173615"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14</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108" name="107 Grupo"/>
          <p:cNvGrpSpPr/>
          <p:nvPr/>
        </p:nvGrpSpPr>
        <p:grpSpPr>
          <a:xfrm>
            <a:off x="2746642" y="4476947"/>
            <a:ext cx="173615" cy="1815680"/>
            <a:chOff x="2746642" y="3943676"/>
            <a:chExt cx="173615" cy="1815680"/>
          </a:xfrm>
        </p:grpSpPr>
        <p:sp>
          <p:nvSpPr>
            <p:cNvPr id="8" name="Line 8"/>
            <p:cNvSpPr>
              <a:spLocks noChangeShapeType="1"/>
            </p:cNvSpPr>
            <p:nvPr/>
          </p:nvSpPr>
          <p:spPr bwMode="auto">
            <a:xfrm flipV="1">
              <a:off x="2806658" y="5398350"/>
              <a:ext cx="0" cy="679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4" name="Line 34"/>
            <p:cNvSpPr>
              <a:spLocks noChangeShapeType="1"/>
            </p:cNvSpPr>
            <p:nvPr/>
          </p:nvSpPr>
          <p:spPr bwMode="auto">
            <a:xfrm>
              <a:off x="2806658" y="3943676"/>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35"/>
            <p:cNvSpPr>
              <a:spLocks noChangeShapeType="1"/>
            </p:cNvSpPr>
            <p:nvPr/>
          </p:nvSpPr>
          <p:spPr bwMode="auto">
            <a:xfrm>
              <a:off x="2806658" y="4122677"/>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Line 36"/>
            <p:cNvSpPr>
              <a:spLocks noChangeShapeType="1"/>
            </p:cNvSpPr>
            <p:nvPr/>
          </p:nvSpPr>
          <p:spPr bwMode="auto">
            <a:xfrm>
              <a:off x="2806658" y="4301680"/>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7" name="Line 37"/>
            <p:cNvSpPr>
              <a:spLocks noChangeShapeType="1"/>
            </p:cNvSpPr>
            <p:nvPr/>
          </p:nvSpPr>
          <p:spPr bwMode="auto">
            <a:xfrm>
              <a:off x="2806658" y="4478416"/>
              <a:ext cx="0" cy="11329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8" name="Line 38"/>
            <p:cNvSpPr>
              <a:spLocks noChangeShapeType="1"/>
            </p:cNvSpPr>
            <p:nvPr/>
          </p:nvSpPr>
          <p:spPr bwMode="auto">
            <a:xfrm>
              <a:off x="2806658" y="4657417"/>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9" name="Line 39"/>
            <p:cNvSpPr>
              <a:spLocks noChangeShapeType="1"/>
            </p:cNvSpPr>
            <p:nvPr/>
          </p:nvSpPr>
          <p:spPr bwMode="auto">
            <a:xfrm>
              <a:off x="2806658" y="4836420"/>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0" name="Line 40"/>
            <p:cNvSpPr>
              <a:spLocks noChangeShapeType="1"/>
            </p:cNvSpPr>
            <p:nvPr/>
          </p:nvSpPr>
          <p:spPr bwMode="auto">
            <a:xfrm>
              <a:off x="2806658" y="5015421"/>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1" name="Line 41"/>
            <p:cNvSpPr>
              <a:spLocks noChangeShapeType="1"/>
            </p:cNvSpPr>
            <p:nvPr/>
          </p:nvSpPr>
          <p:spPr bwMode="auto">
            <a:xfrm>
              <a:off x="2806658" y="5192157"/>
              <a:ext cx="0" cy="11329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2" name="Line 42"/>
            <p:cNvSpPr>
              <a:spLocks noChangeShapeType="1"/>
            </p:cNvSpPr>
            <p:nvPr/>
          </p:nvSpPr>
          <p:spPr bwMode="auto">
            <a:xfrm>
              <a:off x="2806658" y="5371160"/>
              <a:ext cx="0" cy="951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4" name="Rectangle 114"/>
            <p:cNvSpPr>
              <a:spLocks noChangeArrowheads="1"/>
            </p:cNvSpPr>
            <p:nvPr/>
          </p:nvSpPr>
          <p:spPr bwMode="auto">
            <a:xfrm>
              <a:off x="2746642" y="5495781"/>
              <a:ext cx="173615"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116" name="Rectangle 116"/>
          <p:cNvSpPr>
            <a:spLocks noChangeArrowheads="1"/>
          </p:cNvSpPr>
          <p:nvPr/>
        </p:nvSpPr>
        <p:spPr bwMode="auto">
          <a:xfrm>
            <a:off x="3352800" y="2971671"/>
            <a:ext cx="1257893"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 supply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0" name="Rectangle 120"/>
          <p:cNvSpPr>
            <a:spLocks noChangeArrowheads="1"/>
          </p:cNvSpPr>
          <p:nvPr/>
        </p:nvSpPr>
        <p:spPr bwMode="auto">
          <a:xfrm>
            <a:off x="3831789" y="4705797"/>
            <a:ext cx="863622"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World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1" name="Rectangle 121"/>
          <p:cNvSpPr>
            <a:spLocks noChangeArrowheads="1"/>
          </p:cNvSpPr>
          <p:nvPr/>
        </p:nvSpPr>
        <p:spPr bwMode="auto">
          <a:xfrm>
            <a:off x="3352800" y="5181471"/>
            <a:ext cx="1352890"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 demand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nvGrpSpPr>
          <p:cNvPr id="2" name="Group 1"/>
          <p:cNvGrpSpPr/>
          <p:nvPr/>
        </p:nvGrpSpPr>
        <p:grpSpPr>
          <a:xfrm>
            <a:off x="304800" y="4308296"/>
            <a:ext cx="4440505" cy="321198"/>
            <a:chOff x="304800" y="4155896"/>
            <a:chExt cx="4440505" cy="321198"/>
          </a:xfrm>
        </p:grpSpPr>
        <p:sp>
          <p:nvSpPr>
            <p:cNvPr id="43" name="Line 43"/>
            <p:cNvSpPr>
              <a:spLocks noChangeShapeType="1"/>
            </p:cNvSpPr>
            <p:nvPr/>
          </p:nvSpPr>
          <p:spPr bwMode="auto">
            <a:xfrm>
              <a:off x="610413" y="4324547"/>
              <a:ext cx="8110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4" name="Line 44"/>
            <p:cNvSpPr>
              <a:spLocks noChangeShapeType="1"/>
            </p:cNvSpPr>
            <p:nvPr/>
          </p:nvSpPr>
          <p:spPr bwMode="auto">
            <a:xfrm>
              <a:off x="738554"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5" name="Line 45"/>
            <p:cNvSpPr>
              <a:spLocks noChangeShapeType="1"/>
            </p:cNvSpPr>
            <p:nvPr/>
          </p:nvSpPr>
          <p:spPr bwMode="auto">
            <a:xfrm>
              <a:off x="866696"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6" name="Line 46"/>
            <p:cNvSpPr>
              <a:spLocks noChangeShapeType="1"/>
            </p:cNvSpPr>
            <p:nvPr/>
          </p:nvSpPr>
          <p:spPr bwMode="auto">
            <a:xfrm>
              <a:off x="994837"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7" name="Line 47"/>
            <p:cNvSpPr>
              <a:spLocks noChangeShapeType="1"/>
            </p:cNvSpPr>
            <p:nvPr/>
          </p:nvSpPr>
          <p:spPr bwMode="auto">
            <a:xfrm>
              <a:off x="1121356"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8" name="Line 48"/>
            <p:cNvSpPr>
              <a:spLocks noChangeShapeType="1"/>
            </p:cNvSpPr>
            <p:nvPr/>
          </p:nvSpPr>
          <p:spPr bwMode="auto">
            <a:xfrm>
              <a:off x="1249498"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9" name="Line 49"/>
            <p:cNvSpPr>
              <a:spLocks noChangeShapeType="1"/>
            </p:cNvSpPr>
            <p:nvPr/>
          </p:nvSpPr>
          <p:spPr bwMode="auto">
            <a:xfrm>
              <a:off x="1377639"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0" name="Line 50"/>
            <p:cNvSpPr>
              <a:spLocks noChangeShapeType="1"/>
            </p:cNvSpPr>
            <p:nvPr/>
          </p:nvSpPr>
          <p:spPr bwMode="auto">
            <a:xfrm>
              <a:off x="1504158" y="4324547"/>
              <a:ext cx="8110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1" name="Line 51"/>
            <p:cNvSpPr>
              <a:spLocks noChangeShapeType="1"/>
            </p:cNvSpPr>
            <p:nvPr/>
          </p:nvSpPr>
          <p:spPr bwMode="auto">
            <a:xfrm>
              <a:off x="1632300"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2" name="Line 52"/>
            <p:cNvSpPr>
              <a:spLocks noChangeShapeType="1"/>
            </p:cNvSpPr>
            <p:nvPr/>
          </p:nvSpPr>
          <p:spPr bwMode="auto">
            <a:xfrm>
              <a:off x="1760441"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3" name="Line 53"/>
            <p:cNvSpPr>
              <a:spLocks noChangeShapeType="1"/>
            </p:cNvSpPr>
            <p:nvPr/>
          </p:nvSpPr>
          <p:spPr bwMode="auto">
            <a:xfrm>
              <a:off x="1888582"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4" name="Line 54"/>
            <p:cNvSpPr>
              <a:spLocks noChangeShapeType="1"/>
            </p:cNvSpPr>
            <p:nvPr/>
          </p:nvSpPr>
          <p:spPr bwMode="auto">
            <a:xfrm>
              <a:off x="2015102" y="4324547"/>
              <a:ext cx="8110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5" name="Line 55"/>
            <p:cNvSpPr>
              <a:spLocks noChangeShapeType="1"/>
            </p:cNvSpPr>
            <p:nvPr/>
          </p:nvSpPr>
          <p:spPr bwMode="auto">
            <a:xfrm>
              <a:off x="2143243"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6" name="Line 56"/>
            <p:cNvSpPr>
              <a:spLocks noChangeShapeType="1"/>
            </p:cNvSpPr>
            <p:nvPr/>
          </p:nvSpPr>
          <p:spPr bwMode="auto">
            <a:xfrm>
              <a:off x="2271384"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7" name="Line 57"/>
            <p:cNvSpPr>
              <a:spLocks noChangeShapeType="1"/>
            </p:cNvSpPr>
            <p:nvPr/>
          </p:nvSpPr>
          <p:spPr bwMode="auto">
            <a:xfrm>
              <a:off x="2399525"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8" name="Line 58"/>
            <p:cNvSpPr>
              <a:spLocks noChangeShapeType="1"/>
            </p:cNvSpPr>
            <p:nvPr/>
          </p:nvSpPr>
          <p:spPr bwMode="auto">
            <a:xfrm>
              <a:off x="2526045" y="4324547"/>
              <a:ext cx="8110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9" name="Line 59"/>
            <p:cNvSpPr>
              <a:spLocks noChangeShapeType="1"/>
            </p:cNvSpPr>
            <p:nvPr/>
          </p:nvSpPr>
          <p:spPr bwMode="auto">
            <a:xfrm>
              <a:off x="2654186"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0" name="Line 60"/>
            <p:cNvSpPr>
              <a:spLocks noChangeShapeType="1"/>
            </p:cNvSpPr>
            <p:nvPr/>
          </p:nvSpPr>
          <p:spPr bwMode="auto">
            <a:xfrm>
              <a:off x="2782327"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1" name="Line 61"/>
            <p:cNvSpPr>
              <a:spLocks noChangeShapeType="1"/>
            </p:cNvSpPr>
            <p:nvPr/>
          </p:nvSpPr>
          <p:spPr bwMode="auto">
            <a:xfrm>
              <a:off x="2910469"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2" name="Line 62"/>
            <p:cNvSpPr>
              <a:spLocks noChangeShapeType="1"/>
            </p:cNvSpPr>
            <p:nvPr/>
          </p:nvSpPr>
          <p:spPr bwMode="auto">
            <a:xfrm>
              <a:off x="3036988" y="4324547"/>
              <a:ext cx="8110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3" name="Line 63"/>
            <p:cNvSpPr>
              <a:spLocks noChangeShapeType="1"/>
            </p:cNvSpPr>
            <p:nvPr/>
          </p:nvSpPr>
          <p:spPr bwMode="auto">
            <a:xfrm>
              <a:off x="3165129"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4" name="Line 64"/>
            <p:cNvSpPr>
              <a:spLocks noChangeShapeType="1"/>
            </p:cNvSpPr>
            <p:nvPr/>
          </p:nvSpPr>
          <p:spPr bwMode="auto">
            <a:xfrm>
              <a:off x="3293271"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5" name="Line 65"/>
            <p:cNvSpPr>
              <a:spLocks noChangeShapeType="1"/>
            </p:cNvSpPr>
            <p:nvPr/>
          </p:nvSpPr>
          <p:spPr bwMode="auto">
            <a:xfrm>
              <a:off x="3421412"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Line 66"/>
            <p:cNvSpPr>
              <a:spLocks noChangeShapeType="1"/>
            </p:cNvSpPr>
            <p:nvPr/>
          </p:nvSpPr>
          <p:spPr bwMode="auto">
            <a:xfrm>
              <a:off x="3547931" y="4324547"/>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7" name="Line 67"/>
            <p:cNvSpPr>
              <a:spLocks noChangeShapeType="1"/>
            </p:cNvSpPr>
            <p:nvPr/>
          </p:nvSpPr>
          <p:spPr bwMode="auto">
            <a:xfrm>
              <a:off x="3676073" y="4324547"/>
              <a:ext cx="7623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9" name="Rectangle 109"/>
            <p:cNvSpPr>
              <a:spLocks noChangeArrowheads="1"/>
            </p:cNvSpPr>
            <p:nvPr/>
          </p:nvSpPr>
          <p:spPr bwMode="auto">
            <a:xfrm>
              <a:off x="304800" y="4213519"/>
              <a:ext cx="260424"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325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7" name="Rectangle 117"/>
            <p:cNvSpPr>
              <a:spLocks noChangeArrowheads="1"/>
            </p:cNvSpPr>
            <p:nvPr/>
          </p:nvSpPr>
          <p:spPr bwMode="auto">
            <a:xfrm>
              <a:off x="3048000" y="4155896"/>
              <a:ext cx="1697305"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World price + $75 tariff</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122" name="Freeform 122"/>
          <p:cNvSpPr>
            <a:spLocks/>
          </p:cNvSpPr>
          <p:nvPr/>
        </p:nvSpPr>
        <p:spPr bwMode="auto">
          <a:xfrm>
            <a:off x="1807480" y="4433895"/>
            <a:ext cx="64882" cy="63811"/>
          </a:xfrm>
          <a:custGeom>
            <a:avLst/>
            <a:gdLst>
              <a:gd name="T0" fmla="*/ 40 w 40"/>
              <a:gd name="T1" fmla="*/ 19 h 39"/>
              <a:gd name="T2" fmla="*/ 40 w 40"/>
              <a:gd name="T3" fmla="*/ 19 h 39"/>
              <a:gd name="T4" fmla="*/ 37 w 40"/>
              <a:gd name="T5" fmla="*/ 27 h 39"/>
              <a:gd name="T6" fmla="*/ 32 w 40"/>
              <a:gd name="T7" fmla="*/ 31 h 39"/>
              <a:gd name="T8" fmla="*/ 28 w 40"/>
              <a:gd name="T9" fmla="*/ 36 h 39"/>
              <a:gd name="T10" fmla="*/ 20 w 40"/>
              <a:gd name="T11" fmla="*/ 39 h 39"/>
              <a:gd name="T12" fmla="*/ 20 w 40"/>
              <a:gd name="T13" fmla="*/ 39 h 39"/>
              <a:gd name="T14" fmla="*/ 13 w 40"/>
              <a:gd name="T15" fmla="*/ 36 h 39"/>
              <a:gd name="T16" fmla="*/ 5 w 40"/>
              <a:gd name="T17" fmla="*/ 31 h 39"/>
              <a:gd name="T18" fmla="*/ 0 w 40"/>
              <a:gd name="T19" fmla="*/ 27 h 39"/>
              <a:gd name="T20" fmla="*/ 0 w 40"/>
              <a:gd name="T21" fmla="*/ 19 h 39"/>
              <a:gd name="T22" fmla="*/ 0 w 40"/>
              <a:gd name="T23" fmla="*/ 19 h 39"/>
              <a:gd name="T24" fmla="*/ 0 w 40"/>
              <a:gd name="T25" fmla="*/ 12 h 39"/>
              <a:gd name="T26" fmla="*/ 5 w 40"/>
              <a:gd name="T27" fmla="*/ 4 h 39"/>
              <a:gd name="T28" fmla="*/ 13 w 40"/>
              <a:gd name="T29" fmla="*/ 0 h 39"/>
              <a:gd name="T30" fmla="*/ 20 w 40"/>
              <a:gd name="T31" fmla="*/ 0 h 39"/>
              <a:gd name="T32" fmla="*/ 20 w 40"/>
              <a:gd name="T33" fmla="*/ 0 h 39"/>
              <a:gd name="T34" fmla="*/ 28 w 40"/>
              <a:gd name="T35" fmla="*/ 0 h 39"/>
              <a:gd name="T36" fmla="*/ 32 w 40"/>
              <a:gd name="T37" fmla="*/ 4 h 39"/>
              <a:gd name="T38" fmla="*/ 37 w 40"/>
              <a:gd name="T39" fmla="*/ 12 h 39"/>
              <a:gd name="T40" fmla="*/ 40 w 40"/>
              <a:gd name="T41" fmla="*/ 19 h 39"/>
              <a:gd name="T42" fmla="*/ 40 w 40"/>
              <a:gd name="T4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39">
                <a:moveTo>
                  <a:pt x="40" y="19"/>
                </a:moveTo>
                <a:lnTo>
                  <a:pt x="40" y="19"/>
                </a:lnTo>
                <a:lnTo>
                  <a:pt x="37" y="27"/>
                </a:lnTo>
                <a:lnTo>
                  <a:pt x="32" y="31"/>
                </a:lnTo>
                <a:lnTo>
                  <a:pt x="28" y="36"/>
                </a:lnTo>
                <a:lnTo>
                  <a:pt x="20" y="39"/>
                </a:lnTo>
                <a:lnTo>
                  <a:pt x="20" y="39"/>
                </a:lnTo>
                <a:lnTo>
                  <a:pt x="13" y="36"/>
                </a:lnTo>
                <a:lnTo>
                  <a:pt x="5" y="31"/>
                </a:lnTo>
                <a:lnTo>
                  <a:pt x="0" y="27"/>
                </a:lnTo>
                <a:lnTo>
                  <a:pt x="0" y="19"/>
                </a:lnTo>
                <a:lnTo>
                  <a:pt x="0" y="19"/>
                </a:lnTo>
                <a:lnTo>
                  <a:pt x="0" y="12"/>
                </a:lnTo>
                <a:lnTo>
                  <a:pt x="5" y="4"/>
                </a:lnTo>
                <a:lnTo>
                  <a:pt x="13" y="0"/>
                </a:lnTo>
                <a:lnTo>
                  <a:pt x="20" y="0"/>
                </a:lnTo>
                <a:lnTo>
                  <a:pt x="20" y="0"/>
                </a:lnTo>
                <a:lnTo>
                  <a:pt x="28" y="0"/>
                </a:lnTo>
                <a:lnTo>
                  <a:pt x="32" y="4"/>
                </a:lnTo>
                <a:lnTo>
                  <a:pt x="37" y="12"/>
                </a:lnTo>
                <a:lnTo>
                  <a:pt x="40" y="19"/>
                </a:lnTo>
                <a:lnTo>
                  <a:pt x="40" y="19"/>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23" name="Freeform 123"/>
          <p:cNvSpPr>
            <a:spLocks/>
          </p:cNvSpPr>
          <p:nvPr/>
        </p:nvSpPr>
        <p:spPr bwMode="auto">
          <a:xfrm>
            <a:off x="2774218" y="4433895"/>
            <a:ext cx="63260" cy="63811"/>
          </a:xfrm>
          <a:custGeom>
            <a:avLst/>
            <a:gdLst>
              <a:gd name="T0" fmla="*/ 39 w 39"/>
              <a:gd name="T1" fmla="*/ 19 h 39"/>
              <a:gd name="T2" fmla="*/ 39 w 39"/>
              <a:gd name="T3" fmla="*/ 19 h 39"/>
              <a:gd name="T4" fmla="*/ 37 w 39"/>
              <a:gd name="T5" fmla="*/ 27 h 39"/>
              <a:gd name="T6" fmla="*/ 32 w 39"/>
              <a:gd name="T7" fmla="*/ 31 h 39"/>
              <a:gd name="T8" fmla="*/ 27 w 39"/>
              <a:gd name="T9" fmla="*/ 36 h 39"/>
              <a:gd name="T10" fmla="*/ 20 w 39"/>
              <a:gd name="T11" fmla="*/ 39 h 39"/>
              <a:gd name="T12" fmla="*/ 20 w 39"/>
              <a:gd name="T13" fmla="*/ 39 h 39"/>
              <a:gd name="T14" fmla="*/ 10 w 39"/>
              <a:gd name="T15" fmla="*/ 36 h 39"/>
              <a:gd name="T16" fmla="*/ 5 w 39"/>
              <a:gd name="T17" fmla="*/ 31 h 39"/>
              <a:gd name="T18" fmla="*/ 0 w 39"/>
              <a:gd name="T19" fmla="*/ 27 h 39"/>
              <a:gd name="T20" fmla="*/ 0 w 39"/>
              <a:gd name="T21" fmla="*/ 19 h 39"/>
              <a:gd name="T22" fmla="*/ 0 w 39"/>
              <a:gd name="T23" fmla="*/ 19 h 39"/>
              <a:gd name="T24" fmla="*/ 0 w 39"/>
              <a:gd name="T25" fmla="*/ 12 h 39"/>
              <a:gd name="T26" fmla="*/ 5 w 39"/>
              <a:gd name="T27" fmla="*/ 4 h 39"/>
              <a:gd name="T28" fmla="*/ 10 w 39"/>
              <a:gd name="T29" fmla="*/ 0 h 39"/>
              <a:gd name="T30" fmla="*/ 20 w 39"/>
              <a:gd name="T31" fmla="*/ 0 h 39"/>
              <a:gd name="T32" fmla="*/ 20 w 39"/>
              <a:gd name="T33" fmla="*/ 0 h 39"/>
              <a:gd name="T34" fmla="*/ 27 w 39"/>
              <a:gd name="T35" fmla="*/ 0 h 39"/>
              <a:gd name="T36" fmla="*/ 32 w 39"/>
              <a:gd name="T37" fmla="*/ 4 h 39"/>
              <a:gd name="T38" fmla="*/ 37 w 39"/>
              <a:gd name="T39" fmla="*/ 12 h 39"/>
              <a:gd name="T40" fmla="*/ 39 w 39"/>
              <a:gd name="T41" fmla="*/ 19 h 39"/>
              <a:gd name="T42" fmla="*/ 39 w 39"/>
              <a:gd name="T4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39">
                <a:moveTo>
                  <a:pt x="39" y="19"/>
                </a:moveTo>
                <a:lnTo>
                  <a:pt x="39" y="19"/>
                </a:lnTo>
                <a:lnTo>
                  <a:pt x="37" y="27"/>
                </a:lnTo>
                <a:lnTo>
                  <a:pt x="32" y="31"/>
                </a:lnTo>
                <a:lnTo>
                  <a:pt x="27" y="36"/>
                </a:lnTo>
                <a:lnTo>
                  <a:pt x="20" y="39"/>
                </a:lnTo>
                <a:lnTo>
                  <a:pt x="20" y="39"/>
                </a:lnTo>
                <a:lnTo>
                  <a:pt x="10" y="36"/>
                </a:lnTo>
                <a:lnTo>
                  <a:pt x="5" y="31"/>
                </a:lnTo>
                <a:lnTo>
                  <a:pt x="0" y="27"/>
                </a:lnTo>
                <a:lnTo>
                  <a:pt x="0" y="19"/>
                </a:lnTo>
                <a:lnTo>
                  <a:pt x="0" y="19"/>
                </a:lnTo>
                <a:lnTo>
                  <a:pt x="0" y="12"/>
                </a:lnTo>
                <a:lnTo>
                  <a:pt x="5" y="4"/>
                </a:lnTo>
                <a:lnTo>
                  <a:pt x="10" y="0"/>
                </a:lnTo>
                <a:lnTo>
                  <a:pt x="20" y="0"/>
                </a:lnTo>
                <a:lnTo>
                  <a:pt x="20" y="0"/>
                </a:lnTo>
                <a:lnTo>
                  <a:pt x="27" y="0"/>
                </a:lnTo>
                <a:lnTo>
                  <a:pt x="32" y="4"/>
                </a:lnTo>
                <a:lnTo>
                  <a:pt x="37" y="12"/>
                </a:lnTo>
                <a:lnTo>
                  <a:pt x="39" y="19"/>
                </a:lnTo>
                <a:lnTo>
                  <a:pt x="39" y="19"/>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grpSp>
        <p:nvGrpSpPr>
          <p:cNvPr id="1024" name="1023 Grupo"/>
          <p:cNvGrpSpPr/>
          <p:nvPr/>
        </p:nvGrpSpPr>
        <p:grpSpPr>
          <a:xfrm>
            <a:off x="3184594" y="4785102"/>
            <a:ext cx="173615" cy="1507525"/>
            <a:chOff x="3184594" y="4251831"/>
            <a:chExt cx="173615" cy="1507525"/>
          </a:xfrm>
        </p:grpSpPr>
        <p:sp>
          <p:nvSpPr>
            <p:cNvPr id="115" name="Rectangle 115"/>
            <p:cNvSpPr>
              <a:spLocks noChangeArrowheads="1"/>
            </p:cNvSpPr>
            <p:nvPr/>
          </p:nvSpPr>
          <p:spPr bwMode="auto">
            <a:xfrm>
              <a:off x="3184594" y="5495781"/>
              <a:ext cx="173615"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4" name="Freeform 124"/>
            <p:cNvSpPr>
              <a:spLocks/>
            </p:cNvSpPr>
            <p:nvPr/>
          </p:nvSpPr>
          <p:spPr bwMode="auto">
            <a:xfrm>
              <a:off x="3208925" y="4251831"/>
              <a:ext cx="63260" cy="59281"/>
            </a:xfrm>
            <a:custGeom>
              <a:avLst/>
              <a:gdLst>
                <a:gd name="T0" fmla="*/ 39 w 39"/>
                <a:gd name="T1" fmla="*/ 19 h 39"/>
                <a:gd name="T2" fmla="*/ 39 w 39"/>
                <a:gd name="T3" fmla="*/ 19 h 39"/>
                <a:gd name="T4" fmla="*/ 39 w 39"/>
                <a:gd name="T5" fmla="*/ 27 h 39"/>
                <a:gd name="T6" fmla="*/ 35 w 39"/>
                <a:gd name="T7" fmla="*/ 32 h 39"/>
                <a:gd name="T8" fmla="*/ 30 w 39"/>
                <a:gd name="T9" fmla="*/ 36 h 39"/>
                <a:gd name="T10" fmla="*/ 20 w 39"/>
                <a:gd name="T11" fmla="*/ 39 h 39"/>
                <a:gd name="T12" fmla="*/ 20 w 39"/>
                <a:gd name="T13" fmla="*/ 39 h 39"/>
                <a:gd name="T14" fmla="*/ 12 w 39"/>
                <a:gd name="T15" fmla="*/ 36 h 39"/>
                <a:gd name="T16" fmla="*/ 7 w 39"/>
                <a:gd name="T17" fmla="*/ 32 h 39"/>
                <a:gd name="T18" fmla="*/ 3 w 39"/>
                <a:gd name="T19" fmla="*/ 27 h 39"/>
                <a:gd name="T20" fmla="*/ 0 w 39"/>
                <a:gd name="T21" fmla="*/ 19 h 39"/>
                <a:gd name="T22" fmla="*/ 0 w 39"/>
                <a:gd name="T23" fmla="*/ 19 h 39"/>
                <a:gd name="T24" fmla="*/ 3 w 39"/>
                <a:gd name="T25" fmla="*/ 9 h 39"/>
                <a:gd name="T26" fmla="*/ 7 w 39"/>
                <a:gd name="T27" fmla="*/ 4 h 39"/>
                <a:gd name="T28" fmla="*/ 12 w 39"/>
                <a:gd name="T29" fmla="*/ 0 h 39"/>
                <a:gd name="T30" fmla="*/ 20 w 39"/>
                <a:gd name="T31" fmla="*/ 0 h 39"/>
                <a:gd name="T32" fmla="*/ 20 w 39"/>
                <a:gd name="T33" fmla="*/ 0 h 39"/>
                <a:gd name="T34" fmla="*/ 30 w 39"/>
                <a:gd name="T35" fmla="*/ 0 h 39"/>
                <a:gd name="T36" fmla="*/ 35 w 39"/>
                <a:gd name="T37" fmla="*/ 4 h 39"/>
                <a:gd name="T38" fmla="*/ 39 w 39"/>
                <a:gd name="T39" fmla="*/ 9 h 39"/>
                <a:gd name="T40" fmla="*/ 39 w 39"/>
                <a:gd name="T41" fmla="*/ 19 h 39"/>
                <a:gd name="T42" fmla="*/ 39 w 39"/>
                <a:gd name="T4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39">
                  <a:moveTo>
                    <a:pt x="39" y="19"/>
                  </a:moveTo>
                  <a:lnTo>
                    <a:pt x="39" y="19"/>
                  </a:lnTo>
                  <a:lnTo>
                    <a:pt x="39" y="27"/>
                  </a:lnTo>
                  <a:lnTo>
                    <a:pt x="35" y="32"/>
                  </a:lnTo>
                  <a:lnTo>
                    <a:pt x="30" y="36"/>
                  </a:lnTo>
                  <a:lnTo>
                    <a:pt x="20" y="39"/>
                  </a:lnTo>
                  <a:lnTo>
                    <a:pt x="20" y="39"/>
                  </a:lnTo>
                  <a:lnTo>
                    <a:pt x="12" y="36"/>
                  </a:lnTo>
                  <a:lnTo>
                    <a:pt x="7" y="32"/>
                  </a:lnTo>
                  <a:lnTo>
                    <a:pt x="3" y="27"/>
                  </a:lnTo>
                  <a:lnTo>
                    <a:pt x="0" y="19"/>
                  </a:lnTo>
                  <a:lnTo>
                    <a:pt x="0" y="19"/>
                  </a:lnTo>
                  <a:lnTo>
                    <a:pt x="3" y="9"/>
                  </a:lnTo>
                  <a:lnTo>
                    <a:pt x="7" y="4"/>
                  </a:lnTo>
                  <a:lnTo>
                    <a:pt x="12" y="0"/>
                  </a:lnTo>
                  <a:lnTo>
                    <a:pt x="20" y="0"/>
                  </a:lnTo>
                  <a:lnTo>
                    <a:pt x="20" y="0"/>
                  </a:lnTo>
                  <a:lnTo>
                    <a:pt x="30" y="0"/>
                  </a:lnTo>
                  <a:lnTo>
                    <a:pt x="35" y="4"/>
                  </a:lnTo>
                  <a:lnTo>
                    <a:pt x="39" y="9"/>
                  </a:lnTo>
                  <a:lnTo>
                    <a:pt x="39" y="19"/>
                  </a:lnTo>
                  <a:lnTo>
                    <a:pt x="39" y="19"/>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grpSp>
      <p:grpSp>
        <p:nvGrpSpPr>
          <p:cNvPr id="134" name="133 Grupo"/>
          <p:cNvGrpSpPr/>
          <p:nvPr/>
        </p:nvGrpSpPr>
        <p:grpSpPr>
          <a:xfrm>
            <a:off x="1281939" y="4785103"/>
            <a:ext cx="63260" cy="1214493"/>
            <a:chOff x="1281939" y="4251832"/>
            <a:chExt cx="63260" cy="1214493"/>
          </a:xfrm>
        </p:grpSpPr>
        <p:sp>
          <p:nvSpPr>
            <p:cNvPr id="9" name="Line 9"/>
            <p:cNvSpPr>
              <a:spLocks noChangeShapeType="1"/>
            </p:cNvSpPr>
            <p:nvPr/>
          </p:nvSpPr>
          <p:spPr bwMode="auto">
            <a:xfrm flipV="1">
              <a:off x="1312757" y="5398350"/>
              <a:ext cx="0" cy="679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 name="Line 11"/>
            <p:cNvSpPr>
              <a:spLocks noChangeShapeType="1"/>
            </p:cNvSpPr>
            <p:nvPr/>
          </p:nvSpPr>
          <p:spPr bwMode="auto">
            <a:xfrm>
              <a:off x="1312757" y="4294881"/>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 name="Line 12"/>
            <p:cNvSpPr>
              <a:spLocks noChangeShapeType="1"/>
            </p:cNvSpPr>
            <p:nvPr/>
          </p:nvSpPr>
          <p:spPr bwMode="auto">
            <a:xfrm>
              <a:off x="1312757" y="4473884"/>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 name="Line 13"/>
            <p:cNvSpPr>
              <a:spLocks noChangeShapeType="1"/>
            </p:cNvSpPr>
            <p:nvPr/>
          </p:nvSpPr>
          <p:spPr bwMode="auto">
            <a:xfrm>
              <a:off x="1312757" y="4652885"/>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 name="Line 14"/>
            <p:cNvSpPr>
              <a:spLocks noChangeShapeType="1"/>
            </p:cNvSpPr>
            <p:nvPr/>
          </p:nvSpPr>
          <p:spPr bwMode="auto">
            <a:xfrm>
              <a:off x="1312757" y="4829622"/>
              <a:ext cx="0" cy="11329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 name="Line 15"/>
            <p:cNvSpPr>
              <a:spLocks noChangeShapeType="1"/>
            </p:cNvSpPr>
            <p:nvPr/>
          </p:nvSpPr>
          <p:spPr bwMode="auto">
            <a:xfrm>
              <a:off x="1312757" y="5008624"/>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 name="Line 16"/>
            <p:cNvSpPr>
              <a:spLocks noChangeShapeType="1"/>
            </p:cNvSpPr>
            <p:nvPr/>
          </p:nvSpPr>
          <p:spPr bwMode="auto">
            <a:xfrm>
              <a:off x="1312757" y="5187626"/>
              <a:ext cx="0" cy="11102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Line 17"/>
            <p:cNvSpPr>
              <a:spLocks noChangeShapeType="1"/>
            </p:cNvSpPr>
            <p:nvPr/>
          </p:nvSpPr>
          <p:spPr bwMode="auto">
            <a:xfrm>
              <a:off x="1312757" y="5366628"/>
              <a:ext cx="0" cy="9969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5" name="Freeform 125"/>
            <p:cNvSpPr>
              <a:spLocks/>
            </p:cNvSpPr>
            <p:nvPr/>
          </p:nvSpPr>
          <p:spPr bwMode="auto">
            <a:xfrm>
              <a:off x="1281939" y="4251832"/>
              <a:ext cx="63260" cy="59280"/>
            </a:xfrm>
            <a:custGeom>
              <a:avLst/>
              <a:gdLst>
                <a:gd name="T0" fmla="*/ 39 w 39"/>
                <a:gd name="T1" fmla="*/ 19 h 39"/>
                <a:gd name="T2" fmla="*/ 39 w 39"/>
                <a:gd name="T3" fmla="*/ 19 h 39"/>
                <a:gd name="T4" fmla="*/ 37 w 39"/>
                <a:gd name="T5" fmla="*/ 27 h 39"/>
                <a:gd name="T6" fmla="*/ 34 w 39"/>
                <a:gd name="T7" fmla="*/ 32 h 39"/>
                <a:gd name="T8" fmla="*/ 27 w 39"/>
                <a:gd name="T9" fmla="*/ 36 h 39"/>
                <a:gd name="T10" fmla="*/ 19 w 39"/>
                <a:gd name="T11" fmla="*/ 39 h 39"/>
                <a:gd name="T12" fmla="*/ 19 w 39"/>
                <a:gd name="T13" fmla="*/ 39 h 39"/>
                <a:gd name="T14" fmla="*/ 12 w 39"/>
                <a:gd name="T15" fmla="*/ 36 h 39"/>
                <a:gd name="T16" fmla="*/ 5 w 39"/>
                <a:gd name="T17" fmla="*/ 32 h 39"/>
                <a:gd name="T18" fmla="*/ 2 w 39"/>
                <a:gd name="T19" fmla="*/ 27 h 39"/>
                <a:gd name="T20" fmla="*/ 0 w 39"/>
                <a:gd name="T21" fmla="*/ 19 h 39"/>
                <a:gd name="T22" fmla="*/ 0 w 39"/>
                <a:gd name="T23" fmla="*/ 19 h 39"/>
                <a:gd name="T24" fmla="*/ 2 w 39"/>
                <a:gd name="T25" fmla="*/ 9 h 39"/>
                <a:gd name="T26" fmla="*/ 5 w 39"/>
                <a:gd name="T27" fmla="*/ 4 h 39"/>
                <a:gd name="T28" fmla="*/ 12 w 39"/>
                <a:gd name="T29" fmla="*/ 0 h 39"/>
                <a:gd name="T30" fmla="*/ 19 w 39"/>
                <a:gd name="T31" fmla="*/ 0 h 39"/>
                <a:gd name="T32" fmla="*/ 19 w 39"/>
                <a:gd name="T33" fmla="*/ 0 h 39"/>
                <a:gd name="T34" fmla="*/ 27 w 39"/>
                <a:gd name="T35" fmla="*/ 0 h 39"/>
                <a:gd name="T36" fmla="*/ 34 w 39"/>
                <a:gd name="T37" fmla="*/ 4 h 39"/>
                <a:gd name="T38" fmla="*/ 37 w 39"/>
                <a:gd name="T39" fmla="*/ 9 h 39"/>
                <a:gd name="T40" fmla="*/ 39 w 39"/>
                <a:gd name="T41" fmla="*/ 19 h 39"/>
                <a:gd name="T42" fmla="*/ 39 w 39"/>
                <a:gd name="T4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39">
                  <a:moveTo>
                    <a:pt x="39" y="19"/>
                  </a:moveTo>
                  <a:lnTo>
                    <a:pt x="39" y="19"/>
                  </a:lnTo>
                  <a:lnTo>
                    <a:pt x="37" y="27"/>
                  </a:lnTo>
                  <a:lnTo>
                    <a:pt x="34" y="32"/>
                  </a:lnTo>
                  <a:lnTo>
                    <a:pt x="27" y="36"/>
                  </a:lnTo>
                  <a:lnTo>
                    <a:pt x="19" y="39"/>
                  </a:lnTo>
                  <a:lnTo>
                    <a:pt x="19" y="39"/>
                  </a:lnTo>
                  <a:lnTo>
                    <a:pt x="12" y="36"/>
                  </a:lnTo>
                  <a:lnTo>
                    <a:pt x="5" y="32"/>
                  </a:lnTo>
                  <a:lnTo>
                    <a:pt x="2" y="27"/>
                  </a:lnTo>
                  <a:lnTo>
                    <a:pt x="0" y="19"/>
                  </a:lnTo>
                  <a:lnTo>
                    <a:pt x="0" y="19"/>
                  </a:lnTo>
                  <a:lnTo>
                    <a:pt x="2" y="9"/>
                  </a:lnTo>
                  <a:lnTo>
                    <a:pt x="5" y="4"/>
                  </a:lnTo>
                  <a:lnTo>
                    <a:pt x="12" y="0"/>
                  </a:lnTo>
                  <a:lnTo>
                    <a:pt x="19" y="0"/>
                  </a:lnTo>
                  <a:lnTo>
                    <a:pt x="19" y="0"/>
                  </a:lnTo>
                  <a:lnTo>
                    <a:pt x="27" y="0"/>
                  </a:lnTo>
                  <a:lnTo>
                    <a:pt x="34" y="4"/>
                  </a:lnTo>
                  <a:lnTo>
                    <a:pt x="37" y="9"/>
                  </a:lnTo>
                  <a:lnTo>
                    <a:pt x="39" y="19"/>
                  </a:lnTo>
                  <a:lnTo>
                    <a:pt x="39" y="19"/>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grpSp>
      <p:sp>
        <p:nvSpPr>
          <p:cNvPr id="127" name="Freeform 127"/>
          <p:cNvSpPr>
            <a:spLocks/>
          </p:cNvSpPr>
          <p:nvPr/>
        </p:nvSpPr>
        <p:spPr bwMode="auto">
          <a:xfrm>
            <a:off x="1317624" y="4878001"/>
            <a:ext cx="1923742" cy="129154"/>
          </a:xfrm>
          <a:custGeom>
            <a:avLst/>
            <a:gdLst>
              <a:gd name="T0" fmla="*/ 583 w 1186"/>
              <a:gd name="T1" fmla="*/ 27 h 57"/>
              <a:gd name="T2" fmla="*/ 583 w 1186"/>
              <a:gd name="T3" fmla="*/ 27 h 57"/>
              <a:gd name="T4" fmla="*/ 595 w 1186"/>
              <a:gd name="T5" fmla="*/ 27 h 57"/>
              <a:gd name="T6" fmla="*/ 605 w 1186"/>
              <a:gd name="T7" fmla="*/ 32 h 57"/>
              <a:gd name="T8" fmla="*/ 612 w 1186"/>
              <a:gd name="T9" fmla="*/ 37 h 57"/>
              <a:gd name="T10" fmla="*/ 620 w 1186"/>
              <a:gd name="T11" fmla="*/ 47 h 57"/>
              <a:gd name="T12" fmla="*/ 620 w 1186"/>
              <a:gd name="T13" fmla="*/ 47 h 57"/>
              <a:gd name="T14" fmla="*/ 620 w 1186"/>
              <a:gd name="T15" fmla="*/ 47 h 57"/>
              <a:gd name="T16" fmla="*/ 625 w 1186"/>
              <a:gd name="T17" fmla="*/ 37 h 57"/>
              <a:gd name="T18" fmla="*/ 632 w 1186"/>
              <a:gd name="T19" fmla="*/ 32 h 57"/>
              <a:gd name="T20" fmla="*/ 642 w 1186"/>
              <a:gd name="T21" fmla="*/ 27 h 57"/>
              <a:gd name="T22" fmla="*/ 657 w 1186"/>
              <a:gd name="T23" fmla="*/ 27 h 57"/>
              <a:gd name="T24" fmla="*/ 1151 w 1186"/>
              <a:gd name="T25" fmla="*/ 27 h 57"/>
              <a:gd name="T26" fmla="*/ 1151 w 1186"/>
              <a:gd name="T27" fmla="*/ 27 h 57"/>
              <a:gd name="T28" fmla="*/ 1164 w 1186"/>
              <a:gd name="T29" fmla="*/ 25 h 57"/>
              <a:gd name="T30" fmla="*/ 1171 w 1186"/>
              <a:gd name="T31" fmla="*/ 20 h 57"/>
              <a:gd name="T32" fmla="*/ 1178 w 1186"/>
              <a:gd name="T33" fmla="*/ 10 h 57"/>
              <a:gd name="T34" fmla="*/ 1181 w 1186"/>
              <a:gd name="T35" fmla="*/ 0 h 57"/>
              <a:gd name="T36" fmla="*/ 1186 w 1186"/>
              <a:gd name="T37" fmla="*/ 0 h 57"/>
              <a:gd name="T38" fmla="*/ 1186 w 1186"/>
              <a:gd name="T39" fmla="*/ 0 h 57"/>
              <a:gd name="T40" fmla="*/ 1183 w 1186"/>
              <a:gd name="T41" fmla="*/ 10 h 57"/>
              <a:gd name="T42" fmla="*/ 1176 w 1186"/>
              <a:gd name="T43" fmla="*/ 23 h 57"/>
              <a:gd name="T44" fmla="*/ 1171 w 1186"/>
              <a:gd name="T45" fmla="*/ 30 h 57"/>
              <a:gd name="T46" fmla="*/ 1166 w 1186"/>
              <a:gd name="T47" fmla="*/ 32 h 57"/>
              <a:gd name="T48" fmla="*/ 1159 w 1186"/>
              <a:gd name="T49" fmla="*/ 35 h 57"/>
              <a:gd name="T50" fmla="*/ 1149 w 1186"/>
              <a:gd name="T51" fmla="*/ 37 h 57"/>
              <a:gd name="T52" fmla="*/ 649 w 1186"/>
              <a:gd name="T53" fmla="*/ 37 h 57"/>
              <a:gd name="T54" fmla="*/ 649 w 1186"/>
              <a:gd name="T55" fmla="*/ 37 h 57"/>
              <a:gd name="T56" fmla="*/ 640 w 1186"/>
              <a:gd name="T57" fmla="*/ 37 h 57"/>
              <a:gd name="T58" fmla="*/ 632 w 1186"/>
              <a:gd name="T59" fmla="*/ 42 h 57"/>
              <a:gd name="T60" fmla="*/ 625 w 1186"/>
              <a:gd name="T61" fmla="*/ 47 h 57"/>
              <a:gd name="T62" fmla="*/ 622 w 1186"/>
              <a:gd name="T63" fmla="*/ 57 h 57"/>
              <a:gd name="T64" fmla="*/ 617 w 1186"/>
              <a:gd name="T65" fmla="*/ 57 h 57"/>
              <a:gd name="T66" fmla="*/ 617 w 1186"/>
              <a:gd name="T67" fmla="*/ 57 h 57"/>
              <a:gd name="T68" fmla="*/ 612 w 1186"/>
              <a:gd name="T69" fmla="*/ 47 h 57"/>
              <a:gd name="T70" fmla="*/ 608 w 1186"/>
              <a:gd name="T71" fmla="*/ 42 h 57"/>
              <a:gd name="T72" fmla="*/ 598 w 1186"/>
              <a:gd name="T73" fmla="*/ 37 h 57"/>
              <a:gd name="T74" fmla="*/ 588 w 1186"/>
              <a:gd name="T75" fmla="*/ 37 h 57"/>
              <a:gd name="T76" fmla="*/ 34 w 1186"/>
              <a:gd name="T77" fmla="*/ 37 h 57"/>
              <a:gd name="T78" fmla="*/ 34 w 1186"/>
              <a:gd name="T79" fmla="*/ 37 h 57"/>
              <a:gd name="T80" fmla="*/ 24 w 1186"/>
              <a:gd name="T81" fmla="*/ 35 h 57"/>
              <a:gd name="T82" fmla="*/ 17 w 1186"/>
              <a:gd name="T83" fmla="*/ 32 h 57"/>
              <a:gd name="T84" fmla="*/ 12 w 1186"/>
              <a:gd name="T85" fmla="*/ 30 h 57"/>
              <a:gd name="T86" fmla="*/ 7 w 1186"/>
              <a:gd name="T87" fmla="*/ 23 h 57"/>
              <a:gd name="T88" fmla="*/ 2 w 1186"/>
              <a:gd name="T89" fmla="*/ 10 h 57"/>
              <a:gd name="T90" fmla="*/ 0 w 1186"/>
              <a:gd name="T91" fmla="*/ 0 h 57"/>
              <a:gd name="T92" fmla="*/ 2 w 1186"/>
              <a:gd name="T93" fmla="*/ 0 h 57"/>
              <a:gd name="T94" fmla="*/ 2 w 1186"/>
              <a:gd name="T95" fmla="*/ 0 h 57"/>
              <a:gd name="T96" fmla="*/ 7 w 1186"/>
              <a:gd name="T97" fmla="*/ 10 h 57"/>
              <a:gd name="T98" fmla="*/ 12 w 1186"/>
              <a:gd name="T99" fmla="*/ 20 h 57"/>
              <a:gd name="T100" fmla="*/ 22 w 1186"/>
              <a:gd name="T101" fmla="*/ 25 h 57"/>
              <a:gd name="T102" fmla="*/ 34 w 1186"/>
              <a:gd name="T103" fmla="*/ 27 h 57"/>
              <a:gd name="T104" fmla="*/ 583 w 1186"/>
              <a:gd name="T105"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6" h="57">
                <a:moveTo>
                  <a:pt x="583" y="27"/>
                </a:moveTo>
                <a:lnTo>
                  <a:pt x="583" y="27"/>
                </a:lnTo>
                <a:lnTo>
                  <a:pt x="595" y="27"/>
                </a:lnTo>
                <a:lnTo>
                  <a:pt x="605" y="32"/>
                </a:lnTo>
                <a:lnTo>
                  <a:pt x="612" y="37"/>
                </a:lnTo>
                <a:lnTo>
                  <a:pt x="620" y="47"/>
                </a:lnTo>
                <a:lnTo>
                  <a:pt x="620" y="47"/>
                </a:lnTo>
                <a:lnTo>
                  <a:pt x="620" y="47"/>
                </a:lnTo>
                <a:lnTo>
                  <a:pt x="625" y="37"/>
                </a:lnTo>
                <a:lnTo>
                  <a:pt x="632" y="32"/>
                </a:lnTo>
                <a:lnTo>
                  <a:pt x="642" y="27"/>
                </a:lnTo>
                <a:lnTo>
                  <a:pt x="657" y="27"/>
                </a:lnTo>
                <a:lnTo>
                  <a:pt x="1151" y="27"/>
                </a:lnTo>
                <a:lnTo>
                  <a:pt x="1151" y="27"/>
                </a:lnTo>
                <a:lnTo>
                  <a:pt x="1164" y="25"/>
                </a:lnTo>
                <a:lnTo>
                  <a:pt x="1171" y="20"/>
                </a:lnTo>
                <a:lnTo>
                  <a:pt x="1178" y="10"/>
                </a:lnTo>
                <a:lnTo>
                  <a:pt x="1181" y="0"/>
                </a:lnTo>
                <a:lnTo>
                  <a:pt x="1186" y="0"/>
                </a:lnTo>
                <a:lnTo>
                  <a:pt x="1186" y="0"/>
                </a:lnTo>
                <a:lnTo>
                  <a:pt x="1183" y="10"/>
                </a:lnTo>
                <a:lnTo>
                  <a:pt x="1176" y="23"/>
                </a:lnTo>
                <a:lnTo>
                  <a:pt x="1171" y="30"/>
                </a:lnTo>
                <a:lnTo>
                  <a:pt x="1166" y="32"/>
                </a:lnTo>
                <a:lnTo>
                  <a:pt x="1159" y="35"/>
                </a:lnTo>
                <a:lnTo>
                  <a:pt x="1149" y="37"/>
                </a:lnTo>
                <a:lnTo>
                  <a:pt x="649" y="37"/>
                </a:lnTo>
                <a:lnTo>
                  <a:pt x="649" y="37"/>
                </a:lnTo>
                <a:lnTo>
                  <a:pt x="640" y="37"/>
                </a:lnTo>
                <a:lnTo>
                  <a:pt x="632" y="42"/>
                </a:lnTo>
                <a:lnTo>
                  <a:pt x="625" y="47"/>
                </a:lnTo>
                <a:lnTo>
                  <a:pt x="622" y="57"/>
                </a:lnTo>
                <a:lnTo>
                  <a:pt x="617" y="57"/>
                </a:lnTo>
                <a:lnTo>
                  <a:pt x="617" y="57"/>
                </a:lnTo>
                <a:lnTo>
                  <a:pt x="612" y="47"/>
                </a:lnTo>
                <a:lnTo>
                  <a:pt x="608" y="42"/>
                </a:lnTo>
                <a:lnTo>
                  <a:pt x="598" y="37"/>
                </a:lnTo>
                <a:lnTo>
                  <a:pt x="588" y="37"/>
                </a:lnTo>
                <a:lnTo>
                  <a:pt x="34" y="37"/>
                </a:lnTo>
                <a:lnTo>
                  <a:pt x="34" y="37"/>
                </a:lnTo>
                <a:lnTo>
                  <a:pt x="24" y="35"/>
                </a:lnTo>
                <a:lnTo>
                  <a:pt x="17" y="32"/>
                </a:lnTo>
                <a:lnTo>
                  <a:pt x="12" y="30"/>
                </a:lnTo>
                <a:lnTo>
                  <a:pt x="7" y="23"/>
                </a:lnTo>
                <a:lnTo>
                  <a:pt x="2" y="10"/>
                </a:lnTo>
                <a:lnTo>
                  <a:pt x="0" y="0"/>
                </a:lnTo>
                <a:lnTo>
                  <a:pt x="2" y="0"/>
                </a:lnTo>
                <a:lnTo>
                  <a:pt x="2" y="0"/>
                </a:lnTo>
                <a:lnTo>
                  <a:pt x="7" y="10"/>
                </a:lnTo>
                <a:lnTo>
                  <a:pt x="12" y="20"/>
                </a:lnTo>
                <a:lnTo>
                  <a:pt x="22" y="25"/>
                </a:lnTo>
                <a:lnTo>
                  <a:pt x="34" y="27"/>
                </a:lnTo>
                <a:lnTo>
                  <a:pt x="583"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nvGrpSpPr>
          <p:cNvPr id="119" name="118 Grupo"/>
          <p:cNvGrpSpPr/>
          <p:nvPr/>
        </p:nvGrpSpPr>
        <p:grpSpPr>
          <a:xfrm>
            <a:off x="3444120" y="4533592"/>
            <a:ext cx="72992" cy="233384"/>
            <a:chOff x="3444120" y="4000321"/>
            <a:chExt cx="72992" cy="233384"/>
          </a:xfrm>
        </p:grpSpPr>
        <p:sp>
          <p:nvSpPr>
            <p:cNvPr id="128" name="Line 128"/>
            <p:cNvSpPr>
              <a:spLocks noChangeShapeType="1"/>
            </p:cNvSpPr>
            <p:nvPr/>
          </p:nvSpPr>
          <p:spPr bwMode="auto">
            <a:xfrm flipV="1">
              <a:off x="3479805" y="4066032"/>
              <a:ext cx="0" cy="167673"/>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9" name="Freeform 129"/>
            <p:cNvSpPr>
              <a:spLocks/>
            </p:cNvSpPr>
            <p:nvPr/>
          </p:nvSpPr>
          <p:spPr bwMode="auto">
            <a:xfrm>
              <a:off x="3444120" y="4000321"/>
              <a:ext cx="72992" cy="138217"/>
            </a:xfrm>
            <a:custGeom>
              <a:avLst/>
              <a:gdLst>
                <a:gd name="T0" fmla="*/ 22 w 45"/>
                <a:gd name="T1" fmla="*/ 0 h 61"/>
                <a:gd name="T2" fmla="*/ 0 w 45"/>
                <a:gd name="T3" fmla="*/ 61 h 61"/>
                <a:gd name="T4" fmla="*/ 0 w 45"/>
                <a:gd name="T5" fmla="*/ 61 h 61"/>
                <a:gd name="T6" fmla="*/ 3 w 45"/>
                <a:gd name="T7" fmla="*/ 59 h 61"/>
                <a:gd name="T8" fmla="*/ 13 w 45"/>
                <a:gd name="T9" fmla="*/ 56 h 61"/>
                <a:gd name="T10" fmla="*/ 20 w 45"/>
                <a:gd name="T11" fmla="*/ 56 h 61"/>
                <a:gd name="T12" fmla="*/ 27 w 45"/>
                <a:gd name="T13" fmla="*/ 56 h 61"/>
                <a:gd name="T14" fmla="*/ 37 w 45"/>
                <a:gd name="T15" fmla="*/ 56 h 61"/>
                <a:gd name="T16" fmla="*/ 45 w 45"/>
                <a:gd name="T17" fmla="*/ 61 h 61"/>
                <a:gd name="T18" fmla="*/ 22 w 45"/>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61">
                  <a:moveTo>
                    <a:pt x="22" y="0"/>
                  </a:moveTo>
                  <a:lnTo>
                    <a:pt x="0" y="61"/>
                  </a:lnTo>
                  <a:lnTo>
                    <a:pt x="0" y="61"/>
                  </a:lnTo>
                  <a:lnTo>
                    <a:pt x="3" y="59"/>
                  </a:lnTo>
                  <a:lnTo>
                    <a:pt x="13" y="56"/>
                  </a:lnTo>
                  <a:lnTo>
                    <a:pt x="20" y="56"/>
                  </a:lnTo>
                  <a:lnTo>
                    <a:pt x="27" y="56"/>
                  </a:lnTo>
                  <a:lnTo>
                    <a:pt x="37" y="56"/>
                  </a:lnTo>
                  <a:lnTo>
                    <a:pt x="45" y="61"/>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106" name="105 Grupo"/>
          <p:cNvGrpSpPr/>
          <p:nvPr/>
        </p:nvGrpSpPr>
        <p:grpSpPr>
          <a:xfrm>
            <a:off x="1839921" y="3518492"/>
            <a:ext cx="1092585" cy="915403"/>
            <a:chOff x="1839921" y="2985221"/>
            <a:chExt cx="1092585" cy="915403"/>
          </a:xfrm>
        </p:grpSpPr>
        <p:sp>
          <p:nvSpPr>
            <p:cNvPr id="101" name="Rectangle 101"/>
            <p:cNvSpPr>
              <a:spLocks noChangeArrowheads="1"/>
            </p:cNvSpPr>
            <p:nvPr/>
          </p:nvSpPr>
          <p:spPr bwMode="auto">
            <a:xfrm>
              <a:off x="1995637" y="2985221"/>
              <a:ext cx="936869"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Imports with</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2" name="Rectangle 102"/>
            <p:cNvSpPr>
              <a:spLocks noChangeArrowheads="1"/>
            </p:cNvSpPr>
            <p:nvPr/>
          </p:nvSpPr>
          <p:spPr bwMode="auto">
            <a:xfrm>
              <a:off x="2195148" y="3195946"/>
              <a:ext cx="348869" cy="2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tariff</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6" name="Freeform 126"/>
            <p:cNvSpPr>
              <a:spLocks/>
            </p:cNvSpPr>
            <p:nvPr/>
          </p:nvSpPr>
          <p:spPr bwMode="auto">
            <a:xfrm>
              <a:off x="1839921" y="3764673"/>
              <a:ext cx="966737" cy="135951"/>
            </a:xfrm>
            <a:custGeom>
              <a:avLst/>
              <a:gdLst>
                <a:gd name="T0" fmla="*/ 335 w 596"/>
                <a:gd name="T1" fmla="*/ 32 h 60"/>
                <a:gd name="T2" fmla="*/ 335 w 596"/>
                <a:gd name="T3" fmla="*/ 32 h 60"/>
                <a:gd name="T4" fmla="*/ 320 w 596"/>
                <a:gd name="T5" fmla="*/ 32 h 60"/>
                <a:gd name="T6" fmla="*/ 310 w 596"/>
                <a:gd name="T7" fmla="*/ 28 h 60"/>
                <a:gd name="T8" fmla="*/ 303 w 596"/>
                <a:gd name="T9" fmla="*/ 20 h 60"/>
                <a:gd name="T10" fmla="*/ 298 w 596"/>
                <a:gd name="T11" fmla="*/ 13 h 60"/>
                <a:gd name="T12" fmla="*/ 298 w 596"/>
                <a:gd name="T13" fmla="*/ 13 h 60"/>
                <a:gd name="T14" fmla="*/ 298 w 596"/>
                <a:gd name="T15" fmla="*/ 13 h 60"/>
                <a:gd name="T16" fmla="*/ 290 w 596"/>
                <a:gd name="T17" fmla="*/ 20 h 60"/>
                <a:gd name="T18" fmla="*/ 283 w 596"/>
                <a:gd name="T19" fmla="*/ 28 h 60"/>
                <a:gd name="T20" fmla="*/ 273 w 596"/>
                <a:gd name="T21" fmla="*/ 32 h 60"/>
                <a:gd name="T22" fmla="*/ 261 w 596"/>
                <a:gd name="T23" fmla="*/ 32 h 60"/>
                <a:gd name="T24" fmla="*/ 35 w 596"/>
                <a:gd name="T25" fmla="*/ 32 h 60"/>
                <a:gd name="T26" fmla="*/ 35 w 596"/>
                <a:gd name="T27" fmla="*/ 32 h 60"/>
                <a:gd name="T28" fmla="*/ 22 w 596"/>
                <a:gd name="T29" fmla="*/ 35 h 60"/>
                <a:gd name="T30" fmla="*/ 12 w 596"/>
                <a:gd name="T31" fmla="*/ 40 h 60"/>
                <a:gd name="T32" fmla="*/ 8 w 596"/>
                <a:gd name="T33" fmla="*/ 47 h 60"/>
                <a:gd name="T34" fmla="*/ 5 w 596"/>
                <a:gd name="T35" fmla="*/ 60 h 60"/>
                <a:gd name="T36" fmla="*/ 0 w 596"/>
                <a:gd name="T37" fmla="*/ 60 h 60"/>
                <a:gd name="T38" fmla="*/ 0 w 596"/>
                <a:gd name="T39" fmla="*/ 60 h 60"/>
                <a:gd name="T40" fmla="*/ 3 w 596"/>
                <a:gd name="T41" fmla="*/ 47 h 60"/>
                <a:gd name="T42" fmla="*/ 8 w 596"/>
                <a:gd name="T43" fmla="*/ 35 h 60"/>
                <a:gd name="T44" fmla="*/ 12 w 596"/>
                <a:gd name="T45" fmla="*/ 30 h 60"/>
                <a:gd name="T46" fmla="*/ 17 w 596"/>
                <a:gd name="T47" fmla="*/ 25 h 60"/>
                <a:gd name="T48" fmla="*/ 27 w 596"/>
                <a:gd name="T49" fmla="*/ 23 h 60"/>
                <a:gd name="T50" fmla="*/ 35 w 596"/>
                <a:gd name="T51" fmla="*/ 23 h 60"/>
                <a:gd name="T52" fmla="*/ 266 w 596"/>
                <a:gd name="T53" fmla="*/ 23 h 60"/>
                <a:gd name="T54" fmla="*/ 266 w 596"/>
                <a:gd name="T55" fmla="*/ 23 h 60"/>
                <a:gd name="T56" fmla="*/ 276 w 596"/>
                <a:gd name="T57" fmla="*/ 20 h 60"/>
                <a:gd name="T58" fmla="*/ 286 w 596"/>
                <a:gd name="T59" fmla="*/ 18 h 60"/>
                <a:gd name="T60" fmla="*/ 290 w 596"/>
                <a:gd name="T61" fmla="*/ 10 h 60"/>
                <a:gd name="T62" fmla="*/ 295 w 596"/>
                <a:gd name="T63" fmla="*/ 0 h 60"/>
                <a:gd name="T64" fmla="*/ 300 w 596"/>
                <a:gd name="T65" fmla="*/ 0 h 60"/>
                <a:gd name="T66" fmla="*/ 300 w 596"/>
                <a:gd name="T67" fmla="*/ 0 h 60"/>
                <a:gd name="T68" fmla="*/ 303 w 596"/>
                <a:gd name="T69" fmla="*/ 10 h 60"/>
                <a:gd name="T70" fmla="*/ 310 w 596"/>
                <a:gd name="T71" fmla="*/ 18 h 60"/>
                <a:gd name="T72" fmla="*/ 318 w 596"/>
                <a:gd name="T73" fmla="*/ 20 h 60"/>
                <a:gd name="T74" fmla="*/ 327 w 596"/>
                <a:gd name="T75" fmla="*/ 23 h 60"/>
                <a:gd name="T76" fmla="*/ 559 w 596"/>
                <a:gd name="T77" fmla="*/ 23 h 60"/>
                <a:gd name="T78" fmla="*/ 559 w 596"/>
                <a:gd name="T79" fmla="*/ 23 h 60"/>
                <a:gd name="T80" fmla="*/ 569 w 596"/>
                <a:gd name="T81" fmla="*/ 23 h 60"/>
                <a:gd name="T82" fmla="*/ 576 w 596"/>
                <a:gd name="T83" fmla="*/ 25 h 60"/>
                <a:gd name="T84" fmla="*/ 581 w 596"/>
                <a:gd name="T85" fmla="*/ 30 h 60"/>
                <a:gd name="T86" fmla="*/ 586 w 596"/>
                <a:gd name="T87" fmla="*/ 35 h 60"/>
                <a:gd name="T88" fmla="*/ 593 w 596"/>
                <a:gd name="T89" fmla="*/ 47 h 60"/>
                <a:gd name="T90" fmla="*/ 596 w 596"/>
                <a:gd name="T91" fmla="*/ 60 h 60"/>
                <a:gd name="T92" fmla="*/ 591 w 596"/>
                <a:gd name="T93" fmla="*/ 60 h 60"/>
                <a:gd name="T94" fmla="*/ 591 w 596"/>
                <a:gd name="T95" fmla="*/ 60 h 60"/>
                <a:gd name="T96" fmla="*/ 588 w 596"/>
                <a:gd name="T97" fmla="*/ 47 h 60"/>
                <a:gd name="T98" fmla="*/ 581 w 596"/>
                <a:gd name="T99" fmla="*/ 40 h 60"/>
                <a:gd name="T100" fmla="*/ 573 w 596"/>
                <a:gd name="T101" fmla="*/ 35 h 60"/>
                <a:gd name="T102" fmla="*/ 559 w 596"/>
                <a:gd name="T103" fmla="*/ 32 h 60"/>
                <a:gd name="T104" fmla="*/ 335 w 596"/>
                <a:gd name="T105"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6" h="60">
                  <a:moveTo>
                    <a:pt x="335" y="32"/>
                  </a:moveTo>
                  <a:lnTo>
                    <a:pt x="335" y="32"/>
                  </a:lnTo>
                  <a:lnTo>
                    <a:pt x="320" y="32"/>
                  </a:lnTo>
                  <a:lnTo>
                    <a:pt x="310" y="28"/>
                  </a:lnTo>
                  <a:lnTo>
                    <a:pt x="303" y="20"/>
                  </a:lnTo>
                  <a:lnTo>
                    <a:pt x="298" y="13"/>
                  </a:lnTo>
                  <a:lnTo>
                    <a:pt x="298" y="13"/>
                  </a:lnTo>
                  <a:lnTo>
                    <a:pt x="298" y="13"/>
                  </a:lnTo>
                  <a:lnTo>
                    <a:pt x="290" y="20"/>
                  </a:lnTo>
                  <a:lnTo>
                    <a:pt x="283" y="28"/>
                  </a:lnTo>
                  <a:lnTo>
                    <a:pt x="273" y="32"/>
                  </a:lnTo>
                  <a:lnTo>
                    <a:pt x="261" y="32"/>
                  </a:lnTo>
                  <a:lnTo>
                    <a:pt x="35" y="32"/>
                  </a:lnTo>
                  <a:lnTo>
                    <a:pt x="35" y="32"/>
                  </a:lnTo>
                  <a:lnTo>
                    <a:pt x="22" y="35"/>
                  </a:lnTo>
                  <a:lnTo>
                    <a:pt x="12" y="40"/>
                  </a:lnTo>
                  <a:lnTo>
                    <a:pt x="8" y="47"/>
                  </a:lnTo>
                  <a:lnTo>
                    <a:pt x="5" y="60"/>
                  </a:lnTo>
                  <a:lnTo>
                    <a:pt x="0" y="60"/>
                  </a:lnTo>
                  <a:lnTo>
                    <a:pt x="0" y="60"/>
                  </a:lnTo>
                  <a:lnTo>
                    <a:pt x="3" y="47"/>
                  </a:lnTo>
                  <a:lnTo>
                    <a:pt x="8" y="35"/>
                  </a:lnTo>
                  <a:lnTo>
                    <a:pt x="12" y="30"/>
                  </a:lnTo>
                  <a:lnTo>
                    <a:pt x="17" y="25"/>
                  </a:lnTo>
                  <a:lnTo>
                    <a:pt x="27" y="23"/>
                  </a:lnTo>
                  <a:lnTo>
                    <a:pt x="35" y="23"/>
                  </a:lnTo>
                  <a:lnTo>
                    <a:pt x="266" y="23"/>
                  </a:lnTo>
                  <a:lnTo>
                    <a:pt x="266" y="23"/>
                  </a:lnTo>
                  <a:lnTo>
                    <a:pt x="276" y="20"/>
                  </a:lnTo>
                  <a:lnTo>
                    <a:pt x="286" y="18"/>
                  </a:lnTo>
                  <a:lnTo>
                    <a:pt x="290" y="10"/>
                  </a:lnTo>
                  <a:lnTo>
                    <a:pt x="295" y="0"/>
                  </a:lnTo>
                  <a:lnTo>
                    <a:pt x="300" y="0"/>
                  </a:lnTo>
                  <a:lnTo>
                    <a:pt x="300" y="0"/>
                  </a:lnTo>
                  <a:lnTo>
                    <a:pt x="303" y="10"/>
                  </a:lnTo>
                  <a:lnTo>
                    <a:pt x="310" y="18"/>
                  </a:lnTo>
                  <a:lnTo>
                    <a:pt x="318" y="20"/>
                  </a:lnTo>
                  <a:lnTo>
                    <a:pt x="327" y="23"/>
                  </a:lnTo>
                  <a:lnTo>
                    <a:pt x="559" y="23"/>
                  </a:lnTo>
                  <a:lnTo>
                    <a:pt x="559" y="23"/>
                  </a:lnTo>
                  <a:lnTo>
                    <a:pt x="569" y="23"/>
                  </a:lnTo>
                  <a:lnTo>
                    <a:pt x="576" y="25"/>
                  </a:lnTo>
                  <a:lnTo>
                    <a:pt x="581" y="30"/>
                  </a:lnTo>
                  <a:lnTo>
                    <a:pt x="586" y="35"/>
                  </a:lnTo>
                  <a:lnTo>
                    <a:pt x="593" y="47"/>
                  </a:lnTo>
                  <a:lnTo>
                    <a:pt x="596" y="60"/>
                  </a:lnTo>
                  <a:lnTo>
                    <a:pt x="591" y="60"/>
                  </a:lnTo>
                  <a:lnTo>
                    <a:pt x="591" y="60"/>
                  </a:lnTo>
                  <a:lnTo>
                    <a:pt x="588" y="47"/>
                  </a:lnTo>
                  <a:lnTo>
                    <a:pt x="581" y="40"/>
                  </a:lnTo>
                  <a:lnTo>
                    <a:pt x="573" y="35"/>
                  </a:lnTo>
                  <a:lnTo>
                    <a:pt x="559" y="32"/>
                  </a:lnTo>
                  <a:lnTo>
                    <a:pt x="335"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1" name="Line 131"/>
            <p:cNvSpPr>
              <a:spLocks noChangeShapeType="1"/>
            </p:cNvSpPr>
            <p:nvPr/>
          </p:nvSpPr>
          <p:spPr bwMode="auto">
            <a:xfrm>
              <a:off x="2323290" y="3393074"/>
              <a:ext cx="0" cy="351207"/>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4" name="3 Título"/>
          <p:cNvSpPr>
            <a:spLocks noGrp="1"/>
          </p:cNvSpPr>
          <p:nvPr>
            <p:ph type="title"/>
          </p:nvPr>
        </p:nvSpPr>
        <p:spPr>
          <a:xfrm>
            <a:off x="457200" y="228600"/>
            <a:ext cx="8229600" cy="792162"/>
          </a:xfrm>
        </p:spPr>
        <p:txBody>
          <a:bodyPr>
            <a:normAutofit/>
          </a:bodyPr>
          <a:lstStyle/>
          <a:p>
            <a:r>
              <a:rPr lang="en-US" sz="3200" dirty="0"/>
              <a:t>Tariffs</a:t>
            </a:r>
          </a:p>
        </p:txBody>
      </p:sp>
      <p:sp>
        <p:nvSpPr>
          <p:cNvPr id="97" name="96 Marcador de contenido"/>
          <p:cNvSpPr>
            <a:spLocks noGrp="1"/>
          </p:cNvSpPr>
          <p:nvPr>
            <p:ph idx="1"/>
          </p:nvPr>
        </p:nvSpPr>
        <p:spPr>
          <a:xfrm>
            <a:off x="457200" y="990600"/>
            <a:ext cx="8229600" cy="5254751"/>
          </a:xfrm>
        </p:spPr>
        <p:txBody>
          <a:bodyPr>
            <a:normAutofit/>
          </a:bodyPr>
          <a:lstStyle/>
          <a:p>
            <a:pPr>
              <a:lnSpc>
                <a:spcPct val="90000"/>
              </a:lnSpc>
              <a:spcBef>
                <a:spcPts val="300"/>
              </a:spcBef>
            </a:pPr>
            <a:r>
              <a:rPr lang="en-US" sz="2400" dirty="0"/>
              <a:t>A </a:t>
            </a:r>
            <a:r>
              <a:rPr lang="en-US" sz="2400" i="1" dirty="0">
                <a:solidFill>
                  <a:srgbClr val="9D0505"/>
                </a:solidFill>
              </a:rPr>
              <a:t>tariff</a:t>
            </a:r>
            <a:r>
              <a:rPr lang="en-US" sz="2400" dirty="0"/>
              <a:t> is a tax targeted at certain imports.</a:t>
            </a:r>
          </a:p>
          <a:p>
            <a:pPr>
              <a:lnSpc>
                <a:spcPct val="90000"/>
              </a:lnSpc>
              <a:spcBef>
                <a:spcPts val="300"/>
              </a:spcBef>
            </a:pPr>
            <a:r>
              <a:rPr lang="en-US" sz="2400" dirty="0"/>
              <a:t>The purpose is to reduce the quantity of imports to protect domestic producers.</a:t>
            </a:r>
          </a:p>
        </p:txBody>
      </p:sp>
      <p:grpSp>
        <p:nvGrpSpPr>
          <p:cNvPr id="1025" name="1024 Grupo"/>
          <p:cNvGrpSpPr/>
          <p:nvPr/>
        </p:nvGrpSpPr>
        <p:grpSpPr>
          <a:xfrm>
            <a:off x="613711" y="4828152"/>
            <a:ext cx="3141896" cy="0"/>
            <a:chOff x="762813" y="6553053"/>
            <a:chExt cx="3141896" cy="0"/>
          </a:xfrm>
        </p:grpSpPr>
        <p:sp>
          <p:nvSpPr>
            <p:cNvPr id="168" name="Line 43"/>
            <p:cNvSpPr>
              <a:spLocks noChangeShapeType="1"/>
            </p:cNvSpPr>
            <p:nvPr/>
          </p:nvSpPr>
          <p:spPr bwMode="auto">
            <a:xfrm>
              <a:off x="762813" y="6553053"/>
              <a:ext cx="8110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9" name="Line 44"/>
            <p:cNvSpPr>
              <a:spLocks noChangeShapeType="1"/>
            </p:cNvSpPr>
            <p:nvPr/>
          </p:nvSpPr>
          <p:spPr bwMode="auto">
            <a:xfrm>
              <a:off x="890954"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0" name="Line 45"/>
            <p:cNvSpPr>
              <a:spLocks noChangeShapeType="1"/>
            </p:cNvSpPr>
            <p:nvPr/>
          </p:nvSpPr>
          <p:spPr bwMode="auto">
            <a:xfrm>
              <a:off x="1019096"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1" name="Line 46"/>
            <p:cNvSpPr>
              <a:spLocks noChangeShapeType="1"/>
            </p:cNvSpPr>
            <p:nvPr/>
          </p:nvSpPr>
          <p:spPr bwMode="auto">
            <a:xfrm>
              <a:off x="1147237"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2" name="Line 47"/>
            <p:cNvSpPr>
              <a:spLocks noChangeShapeType="1"/>
            </p:cNvSpPr>
            <p:nvPr/>
          </p:nvSpPr>
          <p:spPr bwMode="auto">
            <a:xfrm>
              <a:off x="1273756"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3" name="Line 48"/>
            <p:cNvSpPr>
              <a:spLocks noChangeShapeType="1"/>
            </p:cNvSpPr>
            <p:nvPr/>
          </p:nvSpPr>
          <p:spPr bwMode="auto">
            <a:xfrm>
              <a:off x="1401898"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4" name="Line 49"/>
            <p:cNvSpPr>
              <a:spLocks noChangeShapeType="1"/>
            </p:cNvSpPr>
            <p:nvPr/>
          </p:nvSpPr>
          <p:spPr bwMode="auto">
            <a:xfrm>
              <a:off x="1530039"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5" name="Line 50"/>
            <p:cNvSpPr>
              <a:spLocks noChangeShapeType="1"/>
            </p:cNvSpPr>
            <p:nvPr/>
          </p:nvSpPr>
          <p:spPr bwMode="auto">
            <a:xfrm>
              <a:off x="1656558" y="6553053"/>
              <a:ext cx="8110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6" name="Line 51"/>
            <p:cNvSpPr>
              <a:spLocks noChangeShapeType="1"/>
            </p:cNvSpPr>
            <p:nvPr/>
          </p:nvSpPr>
          <p:spPr bwMode="auto">
            <a:xfrm>
              <a:off x="1784700"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7" name="Line 52"/>
            <p:cNvSpPr>
              <a:spLocks noChangeShapeType="1"/>
            </p:cNvSpPr>
            <p:nvPr/>
          </p:nvSpPr>
          <p:spPr bwMode="auto">
            <a:xfrm>
              <a:off x="1912841"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8" name="Line 53"/>
            <p:cNvSpPr>
              <a:spLocks noChangeShapeType="1"/>
            </p:cNvSpPr>
            <p:nvPr/>
          </p:nvSpPr>
          <p:spPr bwMode="auto">
            <a:xfrm>
              <a:off x="2040982"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9" name="Line 54"/>
            <p:cNvSpPr>
              <a:spLocks noChangeShapeType="1"/>
            </p:cNvSpPr>
            <p:nvPr/>
          </p:nvSpPr>
          <p:spPr bwMode="auto">
            <a:xfrm>
              <a:off x="2167502" y="6553053"/>
              <a:ext cx="8110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0" name="Line 55"/>
            <p:cNvSpPr>
              <a:spLocks noChangeShapeType="1"/>
            </p:cNvSpPr>
            <p:nvPr/>
          </p:nvSpPr>
          <p:spPr bwMode="auto">
            <a:xfrm>
              <a:off x="2295643"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1" name="Line 56"/>
            <p:cNvSpPr>
              <a:spLocks noChangeShapeType="1"/>
            </p:cNvSpPr>
            <p:nvPr/>
          </p:nvSpPr>
          <p:spPr bwMode="auto">
            <a:xfrm>
              <a:off x="2423784"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2" name="Line 57"/>
            <p:cNvSpPr>
              <a:spLocks noChangeShapeType="1"/>
            </p:cNvSpPr>
            <p:nvPr/>
          </p:nvSpPr>
          <p:spPr bwMode="auto">
            <a:xfrm>
              <a:off x="2551925"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3" name="Line 58"/>
            <p:cNvSpPr>
              <a:spLocks noChangeShapeType="1"/>
            </p:cNvSpPr>
            <p:nvPr/>
          </p:nvSpPr>
          <p:spPr bwMode="auto">
            <a:xfrm>
              <a:off x="2678445" y="6553053"/>
              <a:ext cx="8110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4" name="Line 59"/>
            <p:cNvSpPr>
              <a:spLocks noChangeShapeType="1"/>
            </p:cNvSpPr>
            <p:nvPr/>
          </p:nvSpPr>
          <p:spPr bwMode="auto">
            <a:xfrm>
              <a:off x="2806586"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5" name="Line 60"/>
            <p:cNvSpPr>
              <a:spLocks noChangeShapeType="1"/>
            </p:cNvSpPr>
            <p:nvPr/>
          </p:nvSpPr>
          <p:spPr bwMode="auto">
            <a:xfrm>
              <a:off x="2934727"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6" name="Line 61"/>
            <p:cNvSpPr>
              <a:spLocks noChangeShapeType="1"/>
            </p:cNvSpPr>
            <p:nvPr/>
          </p:nvSpPr>
          <p:spPr bwMode="auto">
            <a:xfrm>
              <a:off x="3062869"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7" name="Line 62"/>
            <p:cNvSpPr>
              <a:spLocks noChangeShapeType="1"/>
            </p:cNvSpPr>
            <p:nvPr/>
          </p:nvSpPr>
          <p:spPr bwMode="auto">
            <a:xfrm>
              <a:off x="3189388" y="6553053"/>
              <a:ext cx="8110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8" name="Line 63"/>
            <p:cNvSpPr>
              <a:spLocks noChangeShapeType="1"/>
            </p:cNvSpPr>
            <p:nvPr/>
          </p:nvSpPr>
          <p:spPr bwMode="auto">
            <a:xfrm>
              <a:off x="3317529"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9" name="Line 64"/>
            <p:cNvSpPr>
              <a:spLocks noChangeShapeType="1"/>
            </p:cNvSpPr>
            <p:nvPr/>
          </p:nvSpPr>
          <p:spPr bwMode="auto">
            <a:xfrm>
              <a:off x="3445671"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0" name="Line 65"/>
            <p:cNvSpPr>
              <a:spLocks noChangeShapeType="1"/>
            </p:cNvSpPr>
            <p:nvPr/>
          </p:nvSpPr>
          <p:spPr bwMode="auto">
            <a:xfrm>
              <a:off x="3573812"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1" name="Line 66"/>
            <p:cNvSpPr>
              <a:spLocks noChangeShapeType="1"/>
            </p:cNvSpPr>
            <p:nvPr/>
          </p:nvSpPr>
          <p:spPr bwMode="auto">
            <a:xfrm>
              <a:off x="3700331" y="6553053"/>
              <a:ext cx="79481"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2" name="Line 67"/>
            <p:cNvSpPr>
              <a:spLocks noChangeShapeType="1"/>
            </p:cNvSpPr>
            <p:nvPr/>
          </p:nvSpPr>
          <p:spPr bwMode="auto">
            <a:xfrm>
              <a:off x="3828473" y="6553053"/>
              <a:ext cx="7623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30" name="8 Marcador de contenido"/>
          <p:cNvSpPr txBox="1">
            <a:spLocks/>
          </p:cNvSpPr>
          <p:nvPr/>
        </p:nvSpPr>
        <p:spPr>
          <a:xfrm>
            <a:off x="5105400" y="2932667"/>
            <a:ext cx="3733800" cy="22489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A tariff has two effects:</a:t>
            </a:r>
          </a:p>
          <a:p>
            <a:pPr lvl="1"/>
            <a:r>
              <a:rPr lang="en-US" sz="1800" dirty="0">
                <a:latin typeface="Arial" panose="020B0604020202020204" pitchFamily="34" charset="0"/>
                <a:cs typeface="Arial" panose="020B0604020202020204" pitchFamily="34" charset="0"/>
              </a:rPr>
              <a:t>Increases the world price for domestic consumers.</a:t>
            </a:r>
          </a:p>
          <a:p>
            <a:pPr lvl="1"/>
            <a:r>
              <a:rPr lang="en-US" sz="1800" dirty="0">
                <a:latin typeface="Arial" panose="020B0604020202020204" pitchFamily="34" charset="0"/>
                <a:cs typeface="Arial" panose="020B0604020202020204" pitchFamily="34" charset="0"/>
              </a:rPr>
              <a:t>Decreases the amount of shortage made up by imports.</a:t>
            </a:r>
          </a:p>
          <a:p>
            <a:endParaRPr lang="en-US" sz="2400" dirty="0"/>
          </a:p>
        </p:txBody>
      </p:sp>
    </p:spTree>
    <p:extLst>
      <p:ext uri="{BB962C8B-B14F-4D97-AF65-F5344CB8AC3E}">
        <p14:creationId xmlns:p14="http://schemas.microsoft.com/office/powerpoint/2010/main" val="300258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3" grpId="0" animBg="1"/>
      <p:bldP spid="13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4919348" y="3592513"/>
            <a:ext cx="796925" cy="471488"/>
            <a:chOff x="4919348" y="3897313"/>
            <a:chExt cx="796925" cy="471488"/>
          </a:xfrm>
        </p:grpSpPr>
        <p:sp>
          <p:nvSpPr>
            <p:cNvPr id="26" name="Freeform 9"/>
            <p:cNvSpPr>
              <a:spLocks/>
            </p:cNvSpPr>
            <p:nvPr/>
          </p:nvSpPr>
          <p:spPr bwMode="auto">
            <a:xfrm>
              <a:off x="4919348" y="3897313"/>
              <a:ext cx="796925" cy="471488"/>
            </a:xfrm>
            <a:custGeom>
              <a:avLst/>
              <a:gdLst>
                <a:gd name="T0" fmla="*/ 0 w 502"/>
                <a:gd name="T1" fmla="*/ 0 h 297"/>
                <a:gd name="T2" fmla="*/ 0 w 502"/>
                <a:gd name="T3" fmla="*/ 297 h 297"/>
                <a:gd name="T4" fmla="*/ 502 w 502"/>
                <a:gd name="T5" fmla="*/ 0 h 297"/>
                <a:gd name="T6" fmla="*/ 0 w 502"/>
                <a:gd name="T7" fmla="*/ 0 h 297"/>
              </a:gdLst>
              <a:ahLst/>
              <a:cxnLst>
                <a:cxn ang="0">
                  <a:pos x="T0" y="T1"/>
                </a:cxn>
                <a:cxn ang="0">
                  <a:pos x="T2" y="T3"/>
                </a:cxn>
                <a:cxn ang="0">
                  <a:pos x="T4" y="T5"/>
                </a:cxn>
                <a:cxn ang="0">
                  <a:pos x="T6" y="T7"/>
                </a:cxn>
              </a:cxnLst>
              <a:rect l="0" t="0" r="r" b="b"/>
              <a:pathLst>
                <a:path w="502" h="297">
                  <a:moveTo>
                    <a:pt x="0" y="0"/>
                  </a:moveTo>
                  <a:lnTo>
                    <a:pt x="0" y="297"/>
                  </a:lnTo>
                  <a:lnTo>
                    <a:pt x="502" y="0"/>
                  </a:lnTo>
                  <a:lnTo>
                    <a:pt x="0" y="0"/>
                  </a:lnTo>
                  <a:close/>
                </a:path>
              </a:pathLst>
            </a:custGeom>
            <a:solidFill>
              <a:srgbClr val="739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5" name="Rectangle 118"/>
            <p:cNvSpPr>
              <a:spLocks noChangeArrowheads="1"/>
            </p:cNvSpPr>
            <p:nvPr/>
          </p:nvSpPr>
          <p:spPr bwMode="auto">
            <a:xfrm>
              <a:off x="4955067" y="4104740"/>
              <a:ext cx="120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G</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6" name="Rectangle 119"/>
            <p:cNvSpPr>
              <a:spLocks noChangeArrowheads="1"/>
            </p:cNvSpPr>
            <p:nvPr/>
          </p:nvSpPr>
          <p:spPr bwMode="auto">
            <a:xfrm>
              <a:off x="5146047" y="3909497"/>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27" name="Freeform 10"/>
          <p:cNvSpPr>
            <a:spLocks/>
          </p:cNvSpPr>
          <p:nvPr/>
        </p:nvSpPr>
        <p:spPr bwMode="auto">
          <a:xfrm>
            <a:off x="1142136" y="3797300"/>
            <a:ext cx="457200" cy="238125"/>
          </a:xfrm>
          <a:custGeom>
            <a:avLst/>
            <a:gdLst>
              <a:gd name="T0" fmla="*/ 288 w 288"/>
              <a:gd name="T1" fmla="*/ 0 h 150"/>
              <a:gd name="T2" fmla="*/ 0 w 288"/>
              <a:gd name="T3" fmla="*/ 150 h 150"/>
              <a:gd name="T4" fmla="*/ 0 w 288"/>
              <a:gd name="T5" fmla="*/ 0 h 150"/>
              <a:gd name="T6" fmla="*/ 288 w 288"/>
              <a:gd name="T7" fmla="*/ 0 h 150"/>
            </a:gdLst>
            <a:ahLst/>
            <a:cxnLst>
              <a:cxn ang="0">
                <a:pos x="T0" y="T1"/>
              </a:cxn>
              <a:cxn ang="0">
                <a:pos x="T2" y="T3"/>
              </a:cxn>
              <a:cxn ang="0">
                <a:pos x="T4" y="T5"/>
              </a:cxn>
              <a:cxn ang="0">
                <a:pos x="T6" y="T7"/>
              </a:cxn>
            </a:cxnLst>
            <a:rect l="0" t="0" r="r" b="b"/>
            <a:pathLst>
              <a:path w="288" h="150">
                <a:moveTo>
                  <a:pt x="288" y="0"/>
                </a:moveTo>
                <a:lnTo>
                  <a:pt x="0" y="150"/>
                </a:lnTo>
                <a:lnTo>
                  <a:pt x="0" y="0"/>
                </a:lnTo>
                <a:lnTo>
                  <a:pt x="288" y="0"/>
                </a:lnTo>
                <a:close/>
              </a:path>
            </a:pathLst>
          </a:custGeom>
          <a:solidFill>
            <a:srgbClr val="739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8" name="Freeform 11"/>
          <p:cNvSpPr>
            <a:spLocks/>
          </p:cNvSpPr>
          <p:nvPr/>
        </p:nvSpPr>
        <p:spPr bwMode="auto">
          <a:xfrm>
            <a:off x="1142136" y="2600325"/>
            <a:ext cx="1708150" cy="1196975"/>
          </a:xfrm>
          <a:custGeom>
            <a:avLst/>
            <a:gdLst>
              <a:gd name="T0" fmla="*/ 0 w 1076"/>
              <a:gd name="T1" fmla="*/ 0 h 754"/>
              <a:gd name="T2" fmla="*/ 1076 w 1076"/>
              <a:gd name="T3" fmla="*/ 754 h 754"/>
              <a:gd name="T4" fmla="*/ 0 w 1076"/>
              <a:gd name="T5" fmla="*/ 754 h 754"/>
              <a:gd name="T6" fmla="*/ 0 w 1076"/>
              <a:gd name="T7" fmla="*/ 0 h 754"/>
            </a:gdLst>
            <a:ahLst/>
            <a:cxnLst>
              <a:cxn ang="0">
                <a:pos x="T0" y="T1"/>
              </a:cxn>
              <a:cxn ang="0">
                <a:pos x="T2" y="T3"/>
              </a:cxn>
              <a:cxn ang="0">
                <a:pos x="T4" y="T5"/>
              </a:cxn>
              <a:cxn ang="0">
                <a:pos x="T6" y="T7"/>
              </a:cxn>
            </a:cxnLst>
            <a:rect l="0" t="0" r="r" b="b"/>
            <a:pathLst>
              <a:path w="1076" h="754">
                <a:moveTo>
                  <a:pt x="0" y="0"/>
                </a:moveTo>
                <a:lnTo>
                  <a:pt x="1076" y="754"/>
                </a:lnTo>
                <a:lnTo>
                  <a:pt x="0" y="754"/>
                </a:lnTo>
                <a:lnTo>
                  <a:pt x="0" y="0"/>
                </a:lnTo>
                <a:close/>
              </a:path>
            </a:pathLst>
          </a:custGeom>
          <a:solidFill>
            <a:srgbClr val="E3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nvGrpSpPr>
          <p:cNvPr id="32" name="Group 31"/>
          <p:cNvGrpSpPr/>
          <p:nvPr/>
        </p:nvGrpSpPr>
        <p:grpSpPr>
          <a:xfrm>
            <a:off x="5373373" y="3592513"/>
            <a:ext cx="1254126" cy="230187"/>
            <a:chOff x="5373373" y="3897313"/>
            <a:chExt cx="1254126" cy="230187"/>
          </a:xfrm>
        </p:grpSpPr>
        <p:sp>
          <p:nvSpPr>
            <p:cNvPr id="24" name="Freeform 7"/>
            <p:cNvSpPr>
              <a:spLocks/>
            </p:cNvSpPr>
            <p:nvPr/>
          </p:nvSpPr>
          <p:spPr bwMode="auto">
            <a:xfrm>
              <a:off x="6340161" y="3897313"/>
              <a:ext cx="287338" cy="204788"/>
            </a:xfrm>
            <a:custGeom>
              <a:avLst/>
              <a:gdLst>
                <a:gd name="T0" fmla="*/ 0 w 181"/>
                <a:gd name="T1" fmla="*/ 0 h 129"/>
                <a:gd name="T2" fmla="*/ 0 w 181"/>
                <a:gd name="T3" fmla="*/ 129 h 129"/>
                <a:gd name="T4" fmla="*/ 181 w 181"/>
                <a:gd name="T5" fmla="*/ 129 h 129"/>
                <a:gd name="T6" fmla="*/ 0 w 181"/>
                <a:gd name="T7" fmla="*/ 0 h 129"/>
              </a:gdLst>
              <a:ahLst/>
              <a:cxnLst>
                <a:cxn ang="0">
                  <a:pos x="T0" y="T1"/>
                </a:cxn>
                <a:cxn ang="0">
                  <a:pos x="T2" y="T3"/>
                </a:cxn>
                <a:cxn ang="0">
                  <a:pos x="T4" y="T5"/>
                </a:cxn>
                <a:cxn ang="0">
                  <a:pos x="T6" y="T7"/>
                </a:cxn>
              </a:cxnLst>
              <a:rect l="0" t="0" r="r" b="b"/>
              <a:pathLst>
                <a:path w="181" h="129">
                  <a:moveTo>
                    <a:pt x="0" y="0"/>
                  </a:moveTo>
                  <a:lnTo>
                    <a:pt x="0" y="129"/>
                  </a:lnTo>
                  <a:lnTo>
                    <a:pt x="181" y="129"/>
                  </a:lnTo>
                  <a:lnTo>
                    <a:pt x="0" y="0"/>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5" name="Freeform 8"/>
            <p:cNvSpPr>
              <a:spLocks/>
            </p:cNvSpPr>
            <p:nvPr/>
          </p:nvSpPr>
          <p:spPr bwMode="auto">
            <a:xfrm>
              <a:off x="5373373" y="3897313"/>
              <a:ext cx="342900" cy="204788"/>
            </a:xfrm>
            <a:custGeom>
              <a:avLst/>
              <a:gdLst>
                <a:gd name="T0" fmla="*/ 216 w 216"/>
                <a:gd name="T1" fmla="*/ 0 h 129"/>
                <a:gd name="T2" fmla="*/ 216 w 216"/>
                <a:gd name="T3" fmla="*/ 129 h 129"/>
                <a:gd name="T4" fmla="*/ 0 w 216"/>
                <a:gd name="T5" fmla="*/ 129 h 129"/>
                <a:gd name="T6" fmla="*/ 216 w 216"/>
                <a:gd name="T7" fmla="*/ 0 h 129"/>
              </a:gdLst>
              <a:ahLst/>
              <a:cxnLst>
                <a:cxn ang="0">
                  <a:pos x="T0" y="T1"/>
                </a:cxn>
                <a:cxn ang="0">
                  <a:pos x="T2" y="T3"/>
                </a:cxn>
                <a:cxn ang="0">
                  <a:pos x="T4" y="T5"/>
                </a:cxn>
                <a:cxn ang="0">
                  <a:pos x="T6" y="T7"/>
                </a:cxn>
              </a:cxnLst>
              <a:rect l="0" t="0" r="r" b="b"/>
              <a:pathLst>
                <a:path w="216" h="129">
                  <a:moveTo>
                    <a:pt x="216" y="0"/>
                  </a:moveTo>
                  <a:lnTo>
                    <a:pt x="216" y="129"/>
                  </a:lnTo>
                  <a:lnTo>
                    <a:pt x="0" y="129"/>
                  </a:lnTo>
                  <a:lnTo>
                    <a:pt x="216" y="0"/>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8" name="Rectangle 121"/>
            <p:cNvSpPr>
              <a:spLocks noChangeArrowheads="1"/>
            </p:cNvSpPr>
            <p:nvPr/>
          </p:nvSpPr>
          <p:spPr bwMode="auto">
            <a:xfrm>
              <a:off x="5603247" y="3934897"/>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0" name="Rectangle 123"/>
            <p:cNvSpPr>
              <a:spLocks noChangeArrowheads="1"/>
            </p:cNvSpPr>
            <p:nvPr/>
          </p:nvSpPr>
          <p:spPr bwMode="auto">
            <a:xfrm>
              <a:off x="6354135" y="3942834"/>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F</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39" name="Group 38"/>
          <p:cNvGrpSpPr/>
          <p:nvPr/>
        </p:nvGrpSpPr>
        <p:grpSpPr>
          <a:xfrm>
            <a:off x="5716273" y="3592513"/>
            <a:ext cx="623888" cy="213241"/>
            <a:chOff x="5716273" y="3897313"/>
            <a:chExt cx="623888" cy="213241"/>
          </a:xfrm>
        </p:grpSpPr>
        <p:sp>
          <p:nvSpPr>
            <p:cNvPr id="22" name="Rectangle 5"/>
            <p:cNvSpPr>
              <a:spLocks noChangeArrowheads="1"/>
            </p:cNvSpPr>
            <p:nvPr/>
          </p:nvSpPr>
          <p:spPr bwMode="auto">
            <a:xfrm>
              <a:off x="5716273" y="3897313"/>
              <a:ext cx="623888" cy="204788"/>
            </a:xfrm>
            <a:prstGeom prst="rect">
              <a:avLst/>
            </a:prstGeom>
            <a:solidFill>
              <a:srgbClr val="CCD5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9" name="Rectangle 122"/>
            <p:cNvSpPr>
              <a:spLocks noChangeArrowheads="1"/>
            </p:cNvSpPr>
            <p:nvPr/>
          </p:nvSpPr>
          <p:spPr bwMode="auto">
            <a:xfrm>
              <a:off x="6000436" y="3925888"/>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115" name="Group 114"/>
          <p:cNvGrpSpPr/>
          <p:nvPr/>
        </p:nvGrpSpPr>
        <p:grpSpPr>
          <a:xfrm>
            <a:off x="4919348" y="2600325"/>
            <a:ext cx="1414463" cy="1027629"/>
            <a:chOff x="4919348" y="2905125"/>
            <a:chExt cx="1414463" cy="1027629"/>
          </a:xfrm>
        </p:grpSpPr>
        <p:sp>
          <p:nvSpPr>
            <p:cNvPr id="23" name="Freeform 6"/>
            <p:cNvSpPr>
              <a:spLocks/>
            </p:cNvSpPr>
            <p:nvPr/>
          </p:nvSpPr>
          <p:spPr bwMode="auto">
            <a:xfrm>
              <a:off x="4919348" y="2905125"/>
              <a:ext cx="1414463" cy="992188"/>
            </a:xfrm>
            <a:custGeom>
              <a:avLst/>
              <a:gdLst>
                <a:gd name="T0" fmla="*/ 0 w 891"/>
                <a:gd name="T1" fmla="*/ 0 h 625"/>
                <a:gd name="T2" fmla="*/ 0 w 891"/>
                <a:gd name="T3" fmla="*/ 625 h 625"/>
                <a:gd name="T4" fmla="*/ 891 w 891"/>
                <a:gd name="T5" fmla="*/ 625 h 625"/>
                <a:gd name="T6" fmla="*/ 0 w 891"/>
                <a:gd name="T7" fmla="*/ 0 h 625"/>
              </a:gdLst>
              <a:ahLst/>
              <a:cxnLst>
                <a:cxn ang="0">
                  <a:pos x="T0" y="T1"/>
                </a:cxn>
                <a:cxn ang="0">
                  <a:pos x="T2" y="T3"/>
                </a:cxn>
                <a:cxn ang="0">
                  <a:pos x="T4" y="T5"/>
                </a:cxn>
                <a:cxn ang="0">
                  <a:pos x="T6" y="T7"/>
                </a:cxn>
              </a:cxnLst>
              <a:rect l="0" t="0" r="r" b="b"/>
              <a:pathLst>
                <a:path w="891" h="625">
                  <a:moveTo>
                    <a:pt x="0" y="0"/>
                  </a:moveTo>
                  <a:lnTo>
                    <a:pt x="0" y="625"/>
                  </a:lnTo>
                  <a:lnTo>
                    <a:pt x="891" y="625"/>
                  </a:lnTo>
                  <a:lnTo>
                    <a:pt x="0" y="0"/>
                  </a:lnTo>
                  <a:close/>
                </a:path>
              </a:pathLst>
            </a:custGeom>
            <a:solidFill>
              <a:srgbClr val="E3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7" name="Rectangle 120"/>
            <p:cNvSpPr>
              <a:spLocks noChangeArrowheads="1"/>
            </p:cNvSpPr>
            <p:nvPr/>
          </p:nvSpPr>
          <p:spPr bwMode="auto">
            <a:xfrm>
              <a:off x="5184461" y="3463925"/>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1" name="Rectangle 124"/>
            <p:cNvSpPr>
              <a:spLocks noChangeArrowheads="1"/>
            </p:cNvSpPr>
            <p:nvPr/>
          </p:nvSpPr>
          <p:spPr bwMode="auto">
            <a:xfrm>
              <a:off x="6011548" y="3748088"/>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B</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4" name="3 Título"/>
          <p:cNvSpPr>
            <a:spLocks noGrp="1"/>
          </p:cNvSpPr>
          <p:nvPr>
            <p:ph type="title"/>
          </p:nvPr>
        </p:nvSpPr>
        <p:spPr/>
        <p:txBody>
          <a:bodyPr>
            <a:normAutofit/>
          </a:bodyPr>
          <a:lstStyle/>
          <a:p>
            <a:r>
              <a:rPr lang="en-US" sz="3200" dirty="0"/>
              <a:t>Domestic </a:t>
            </a:r>
            <a:r>
              <a:rPr lang="en-US" sz="3200" dirty="0" smtClean="0"/>
              <a:t>Welfare </a:t>
            </a:r>
            <a:r>
              <a:rPr lang="en-US" sz="3200" dirty="0"/>
              <a:t>E</a:t>
            </a:r>
            <a:r>
              <a:rPr lang="en-US" sz="3200" dirty="0" smtClean="0"/>
              <a:t>ffects </a:t>
            </a:r>
            <a:r>
              <a:rPr lang="en-US" sz="3200" dirty="0"/>
              <a:t>of a </a:t>
            </a:r>
            <a:r>
              <a:rPr lang="en-US" sz="3200" dirty="0" smtClean="0"/>
              <a:t>Tariff</a:t>
            </a:r>
            <a:endParaRPr lang="en-US" sz="3200" dirty="0"/>
          </a:p>
        </p:txBody>
      </p:sp>
      <p:sp>
        <p:nvSpPr>
          <p:cNvPr id="225" name="4 Marcador de contenido"/>
          <p:cNvSpPr>
            <a:spLocks noGrp="1"/>
          </p:cNvSpPr>
          <p:nvPr>
            <p:ph idx="1"/>
          </p:nvPr>
        </p:nvSpPr>
        <p:spPr/>
        <p:txBody>
          <a:bodyPr>
            <a:normAutofit/>
          </a:bodyPr>
          <a:lstStyle/>
          <a:p>
            <a:pPr marL="0" indent="0">
              <a:buNone/>
            </a:pPr>
            <a:r>
              <a:rPr lang="en-US" sz="2800" dirty="0"/>
              <a:t>There are substantial welfare effects of imposing a tariff.</a:t>
            </a:r>
            <a:endParaRPr lang="en-US" sz="2800" dirty="0">
              <a:sym typeface="Wingdings" pitchFamily="2" charset="2"/>
            </a:endParaRPr>
          </a:p>
        </p:txBody>
      </p:sp>
      <p:grpSp>
        <p:nvGrpSpPr>
          <p:cNvPr id="295" name="Group 294"/>
          <p:cNvGrpSpPr/>
          <p:nvPr/>
        </p:nvGrpSpPr>
        <p:grpSpPr>
          <a:xfrm>
            <a:off x="5663886" y="3797301"/>
            <a:ext cx="796980" cy="894278"/>
            <a:chOff x="5663886" y="4102101"/>
            <a:chExt cx="796980" cy="894278"/>
          </a:xfrm>
        </p:grpSpPr>
        <p:sp>
          <p:nvSpPr>
            <p:cNvPr id="133" name="Rectangle 116"/>
            <p:cNvSpPr>
              <a:spLocks noChangeArrowheads="1"/>
            </p:cNvSpPr>
            <p:nvPr/>
          </p:nvSpPr>
          <p:spPr bwMode="auto">
            <a:xfrm>
              <a:off x="6290948" y="48117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4" name="Rectangle 127"/>
            <p:cNvSpPr>
              <a:spLocks noChangeArrowheads="1"/>
            </p:cNvSpPr>
            <p:nvPr/>
          </p:nvSpPr>
          <p:spPr bwMode="auto">
            <a:xfrm>
              <a:off x="5663886" y="48117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14</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82" name="Line 165"/>
            <p:cNvSpPr>
              <a:spLocks noChangeShapeType="1"/>
            </p:cNvSpPr>
            <p:nvPr/>
          </p:nvSpPr>
          <p:spPr bwMode="auto">
            <a:xfrm flipV="1">
              <a:off x="6340161" y="47196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3" name="Line 166"/>
            <p:cNvSpPr>
              <a:spLocks noChangeShapeType="1"/>
            </p:cNvSpPr>
            <p:nvPr/>
          </p:nvSpPr>
          <p:spPr bwMode="auto">
            <a:xfrm flipV="1">
              <a:off x="6340161" y="46053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4" name="Line 167"/>
            <p:cNvSpPr>
              <a:spLocks noChangeShapeType="1"/>
            </p:cNvSpPr>
            <p:nvPr/>
          </p:nvSpPr>
          <p:spPr bwMode="auto">
            <a:xfrm flipV="1">
              <a:off x="6340161" y="4492625"/>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5" name="Line 168"/>
            <p:cNvSpPr>
              <a:spLocks noChangeShapeType="1"/>
            </p:cNvSpPr>
            <p:nvPr/>
          </p:nvSpPr>
          <p:spPr bwMode="auto">
            <a:xfrm flipV="1">
              <a:off x="6340161" y="4379913"/>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6" name="Line 169"/>
            <p:cNvSpPr>
              <a:spLocks noChangeShapeType="1"/>
            </p:cNvSpPr>
            <p:nvPr/>
          </p:nvSpPr>
          <p:spPr bwMode="auto">
            <a:xfrm flipV="1">
              <a:off x="6340161" y="4265613"/>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7" name="Line 170"/>
            <p:cNvSpPr>
              <a:spLocks noChangeShapeType="1"/>
            </p:cNvSpPr>
            <p:nvPr/>
          </p:nvSpPr>
          <p:spPr bwMode="auto">
            <a:xfrm flipV="1">
              <a:off x="6340161" y="4152900"/>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0" name="Line 173"/>
            <p:cNvSpPr>
              <a:spLocks noChangeShapeType="1"/>
            </p:cNvSpPr>
            <p:nvPr/>
          </p:nvSpPr>
          <p:spPr bwMode="auto">
            <a:xfrm flipV="1">
              <a:off x="5716273" y="47196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1" name="Line 174"/>
            <p:cNvSpPr>
              <a:spLocks noChangeShapeType="1"/>
            </p:cNvSpPr>
            <p:nvPr/>
          </p:nvSpPr>
          <p:spPr bwMode="auto">
            <a:xfrm flipV="1">
              <a:off x="5716273" y="46053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2" name="Line 175"/>
            <p:cNvSpPr>
              <a:spLocks noChangeShapeType="1"/>
            </p:cNvSpPr>
            <p:nvPr/>
          </p:nvSpPr>
          <p:spPr bwMode="auto">
            <a:xfrm flipV="1">
              <a:off x="5716273" y="4492625"/>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3" name="Line 176"/>
            <p:cNvSpPr>
              <a:spLocks noChangeShapeType="1"/>
            </p:cNvSpPr>
            <p:nvPr/>
          </p:nvSpPr>
          <p:spPr bwMode="auto">
            <a:xfrm flipV="1">
              <a:off x="5716273" y="4379913"/>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4" name="Line 177"/>
            <p:cNvSpPr>
              <a:spLocks noChangeShapeType="1"/>
            </p:cNvSpPr>
            <p:nvPr/>
          </p:nvSpPr>
          <p:spPr bwMode="auto">
            <a:xfrm flipV="1">
              <a:off x="5716273" y="4265613"/>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5" name="Line 178"/>
            <p:cNvSpPr>
              <a:spLocks noChangeShapeType="1"/>
            </p:cNvSpPr>
            <p:nvPr/>
          </p:nvSpPr>
          <p:spPr bwMode="auto">
            <a:xfrm flipV="1">
              <a:off x="5716273" y="4152900"/>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nvGrpSpPr>
            <p:cNvPr id="279" name="Group 278"/>
            <p:cNvGrpSpPr/>
            <p:nvPr/>
          </p:nvGrpSpPr>
          <p:grpSpPr>
            <a:xfrm>
              <a:off x="5716273" y="4102101"/>
              <a:ext cx="623888" cy="284678"/>
              <a:chOff x="5716273" y="4102101"/>
              <a:chExt cx="623888" cy="284678"/>
            </a:xfrm>
          </p:grpSpPr>
          <p:sp>
            <p:nvSpPr>
              <p:cNvPr id="134" name="Rectangle 117"/>
              <p:cNvSpPr>
                <a:spLocks noChangeArrowheads="1"/>
              </p:cNvSpPr>
              <p:nvPr/>
            </p:nvSpPr>
            <p:spPr bwMode="auto">
              <a:xfrm>
                <a:off x="5760343" y="4202113"/>
                <a:ext cx="5642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Imports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6" name="Freeform 216"/>
              <p:cNvSpPr>
                <a:spLocks/>
              </p:cNvSpPr>
              <p:nvPr/>
            </p:nvSpPr>
            <p:spPr bwMode="auto">
              <a:xfrm>
                <a:off x="5716273" y="4102101"/>
                <a:ext cx="623888" cy="85725"/>
              </a:xfrm>
              <a:custGeom>
                <a:avLst/>
                <a:gdLst>
                  <a:gd name="T0" fmla="*/ 163 w 393"/>
                  <a:gd name="T1" fmla="*/ 25 h 54"/>
                  <a:gd name="T2" fmla="*/ 163 w 393"/>
                  <a:gd name="T3" fmla="*/ 25 h 54"/>
                  <a:gd name="T4" fmla="*/ 175 w 393"/>
                  <a:gd name="T5" fmla="*/ 25 h 54"/>
                  <a:gd name="T6" fmla="*/ 186 w 393"/>
                  <a:gd name="T7" fmla="*/ 29 h 54"/>
                  <a:gd name="T8" fmla="*/ 192 w 393"/>
                  <a:gd name="T9" fmla="*/ 36 h 54"/>
                  <a:gd name="T10" fmla="*/ 197 w 393"/>
                  <a:gd name="T11" fmla="*/ 43 h 54"/>
                  <a:gd name="T12" fmla="*/ 197 w 393"/>
                  <a:gd name="T13" fmla="*/ 43 h 54"/>
                  <a:gd name="T14" fmla="*/ 197 w 393"/>
                  <a:gd name="T15" fmla="*/ 43 h 54"/>
                  <a:gd name="T16" fmla="*/ 201 w 393"/>
                  <a:gd name="T17" fmla="*/ 36 h 54"/>
                  <a:gd name="T18" fmla="*/ 210 w 393"/>
                  <a:gd name="T19" fmla="*/ 29 h 54"/>
                  <a:gd name="T20" fmla="*/ 219 w 393"/>
                  <a:gd name="T21" fmla="*/ 25 h 54"/>
                  <a:gd name="T22" fmla="*/ 230 w 393"/>
                  <a:gd name="T23" fmla="*/ 25 h 54"/>
                  <a:gd name="T24" fmla="*/ 362 w 393"/>
                  <a:gd name="T25" fmla="*/ 25 h 54"/>
                  <a:gd name="T26" fmla="*/ 362 w 393"/>
                  <a:gd name="T27" fmla="*/ 25 h 54"/>
                  <a:gd name="T28" fmla="*/ 375 w 393"/>
                  <a:gd name="T29" fmla="*/ 23 h 54"/>
                  <a:gd name="T30" fmla="*/ 382 w 393"/>
                  <a:gd name="T31" fmla="*/ 18 h 54"/>
                  <a:gd name="T32" fmla="*/ 387 w 393"/>
                  <a:gd name="T33" fmla="*/ 12 h 54"/>
                  <a:gd name="T34" fmla="*/ 391 w 393"/>
                  <a:gd name="T35" fmla="*/ 0 h 54"/>
                  <a:gd name="T36" fmla="*/ 393 w 393"/>
                  <a:gd name="T37" fmla="*/ 0 h 54"/>
                  <a:gd name="T38" fmla="*/ 393 w 393"/>
                  <a:gd name="T39" fmla="*/ 0 h 54"/>
                  <a:gd name="T40" fmla="*/ 393 w 393"/>
                  <a:gd name="T41" fmla="*/ 12 h 54"/>
                  <a:gd name="T42" fmla="*/ 387 w 393"/>
                  <a:gd name="T43" fmla="*/ 23 h 54"/>
                  <a:gd name="T44" fmla="*/ 382 w 393"/>
                  <a:gd name="T45" fmla="*/ 27 h 54"/>
                  <a:gd name="T46" fmla="*/ 378 w 393"/>
                  <a:gd name="T47" fmla="*/ 32 h 54"/>
                  <a:gd name="T48" fmla="*/ 371 w 393"/>
                  <a:gd name="T49" fmla="*/ 34 h 54"/>
                  <a:gd name="T50" fmla="*/ 362 w 393"/>
                  <a:gd name="T51" fmla="*/ 34 h 54"/>
                  <a:gd name="T52" fmla="*/ 224 w 393"/>
                  <a:gd name="T53" fmla="*/ 34 h 54"/>
                  <a:gd name="T54" fmla="*/ 224 w 393"/>
                  <a:gd name="T55" fmla="*/ 34 h 54"/>
                  <a:gd name="T56" fmla="*/ 215 w 393"/>
                  <a:gd name="T57" fmla="*/ 36 h 54"/>
                  <a:gd name="T58" fmla="*/ 208 w 393"/>
                  <a:gd name="T59" fmla="*/ 38 h 54"/>
                  <a:gd name="T60" fmla="*/ 204 w 393"/>
                  <a:gd name="T61" fmla="*/ 45 h 54"/>
                  <a:gd name="T62" fmla="*/ 199 w 393"/>
                  <a:gd name="T63" fmla="*/ 54 h 54"/>
                  <a:gd name="T64" fmla="*/ 195 w 393"/>
                  <a:gd name="T65" fmla="*/ 54 h 54"/>
                  <a:gd name="T66" fmla="*/ 195 w 393"/>
                  <a:gd name="T67" fmla="*/ 54 h 54"/>
                  <a:gd name="T68" fmla="*/ 192 w 393"/>
                  <a:gd name="T69" fmla="*/ 45 h 54"/>
                  <a:gd name="T70" fmla="*/ 186 w 393"/>
                  <a:gd name="T71" fmla="*/ 38 h 54"/>
                  <a:gd name="T72" fmla="*/ 179 w 393"/>
                  <a:gd name="T73" fmla="*/ 36 h 54"/>
                  <a:gd name="T74" fmla="*/ 170 w 393"/>
                  <a:gd name="T75" fmla="*/ 34 h 54"/>
                  <a:gd name="T76" fmla="*/ 32 w 393"/>
                  <a:gd name="T77" fmla="*/ 34 h 54"/>
                  <a:gd name="T78" fmla="*/ 32 w 393"/>
                  <a:gd name="T79" fmla="*/ 34 h 54"/>
                  <a:gd name="T80" fmla="*/ 23 w 393"/>
                  <a:gd name="T81" fmla="*/ 34 h 54"/>
                  <a:gd name="T82" fmla="*/ 16 w 393"/>
                  <a:gd name="T83" fmla="*/ 32 h 54"/>
                  <a:gd name="T84" fmla="*/ 12 w 393"/>
                  <a:gd name="T85" fmla="*/ 27 h 54"/>
                  <a:gd name="T86" fmla="*/ 7 w 393"/>
                  <a:gd name="T87" fmla="*/ 23 h 54"/>
                  <a:gd name="T88" fmla="*/ 3 w 393"/>
                  <a:gd name="T89" fmla="*/ 12 h 54"/>
                  <a:gd name="T90" fmla="*/ 0 w 393"/>
                  <a:gd name="T91" fmla="*/ 0 h 54"/>
                  <a:gd name="T92" fmla="*/ 3 w 393"/>
                  <a:gd name="T93" fmla="*/ 0 h 54"/>
                  <a:gd name="T94" fmla="*/ 3 w 393"/>
                  <a:gd name="T95" fmla="*/ 0 h 54"/>
                  <a:gd name="T96" fmla="*/ 7 w 393"/>
                  <a:gd name="T97" fmla="*/ 12 h 54"/>
                  <a:gd name="T98" fmla="*/ 12 w 393"/>
                  <a:gd name="T99" fmla="*/ 18 h 54"/>
                  <a:gd name="T100" fmla="*/ 20 w 393"/>
                  <a:gd name="T101" fmla="*/ 23 h 54"/>
                  <a:gd name="T102" fmla="*/ 32 w 393"/>
                  <a:gd name="T103" fmla="*/ 25 h 54"/>
                  <a:gd name="T104" fmla="*/ 163 w 393"/>
                  <a:gd name="T105" fmla="*/ 2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54">
                    <a:moveTo>
                      <a:pt x="163" y="25"/>
                    </a:moveTo>
                    <a:lnTo>
                      <a:pt x="163" y="25"/>
                    </a:lnTo>
                    <a:lnTo>
                      <a:pt x="175" y="25"/>
                    </a:lnTo>
                    <a:lnTo>
                      <a:pt x="186" y="29"/>
                    </a:lnTo>
                    <a:lnTo>
                      <a:pt x="192" y="36"/>
                    </a:lnTo>
                    <a:lnTo>
                      <a:pt x="197" y="43"/>
                    </a:lnTo>
                    <a:lnTo>
                      <a:pt x="197" y="43"/>
                    </a:lnTo>
                    <a:lnTo>
                      <a:pt x="197" y="43"/>
                    </a:lnTo>
                    <a:lnTo>
                      <a:pt x="201" y="36"/>
                    </a:lnTo>
                    <a:lnTo>
                      <a:pt x="210" y="29"/>
                    </a:lnTo>
                    <a:lnTo>
                      <a:pt x="219" y="25"/>
                    </a:lnTo>
                    <a:lnTo>
                      <a:pt x="230" y="25"/>
                    </a:lnTo>
                    <a:lnTo>
                      <a:pt x="362" y="25"/>
                    </a:lnTo>
                    <a:lnTo>
                      <a:pt x="362" y="25"/>
                    </a:lnTo>
                    <a:lnTo>
                      <a:pt x="375" y="23"/>
                    </a:lnTo>
                    <a:lnTo>
                      <a:pt x="382" y="18"/>
                    </a:lnTo>
                    <a:lnTo>
                      <a:pt x="387" y="12"/>
                    </a:lnTo>
                    <a:lnTo>
                      <a:pt x="391" y="0"/>
                    </a:lnTo>
                    <a:lnTo>
                      <a:pt x="393" y="0"/>
                    </a:lnTo>
                    <a:lnTo>
                      <a:pt x="393" y="0"/>
                    </a:lnTo>
                    <a:lnTo>
                      <a:pt x="393" y="12"/>
                    </a:lnTo>
                    <a:lnTo>
                      <a:pt x="387" y="23"/>
                    </a:lnTo>
                    <a:lnTo>
                      <a:pt x="382" y="27"/>
                    </a:lnTo>
                    <a:lnTo>
                      <a:pt x="378" y="32"/>
                    </a:lnTo>
                    <a:lnTo>
                      <a:pt x="371" y="34"/>
                    </a:lnTo>
                    <a:lnTo>
                      <a:pt x="362" y="34"/>
                    </a:lnTo>
                    <a:lnTo>
                      <a:pt x="224" y="34"/>
                    </a:lnTo>
                    <a:lnTo>
                      <a:pt x="224" y="34"/>
                    </a:lnTo>
                    <a:lnTo>
                      <a:pt x="215" y="36"/>
                    </a:lnTo>
                    <a:lnTo>
                      <a:pt x="208" y="38"/>
                    </a:lnTo>
                    <a:lnTo>
                      <a:pt x="204" y="45"/>
                    </a:lnTo>
                    <a:lnTo>
                      <a:pt x="199" y="54"/>
                    </a:lnTo>
                    <a:lnTo>
                      <a:pt x="195" y="54"/>
                    </a:lnTo>
                    <a:lnTo>
                      <a:pt x="195" y="54"/>
                    </a:lnTo>
                    <a:lnTo>
                      <a:pt x="192" y="45"/>
                    </a:lnTo>
                    <a:lnTo>
                      <a:pt x="186" y="38"/>
                    </a:lnTo>
                    <a:lnTo>
                      <a:pt x="179" y="36"/>
                    </a:lnTo>
                    <a:lnTo>
                      <a:pt x="170" y="34"/>
                    </a:lnTo>
                    <a:lnTo>
                      <a:pt x="32" y="34"/>
                    </a:lnTo>
                    <a:lnTo>
                      <a:pt x="32" y="34"/>
                    </a:lnTo>
                    <a:lnTo>
                      <a:pt x="23" y="34"/>
                    </a:lnTo>
                    <a:lnTo>
                      <a:pt x="16" y="32"/>
                    </a:lnTo>
                    <a:lnTo>
                      <a:pt x="12" y="27"/>
                    </a:lnTo>
                    <a:lnTo>
                      <a:pt x="7" y="23"/>
                    </a:lnTo>
                    <a:lnTo>
                      <a:pt x="3" y="12"/>
                    </a:lnTo>
                    <a:lnTo>
                      <a:pt x="0" y="0"/>
                    </a:lnTo>
                    <a:lnTo>
                      <a:pt x="3" y="0"/>
                    </a:lnTo>
                    <a:lnTo>
                      <a:pt x="3" y="0"/>
                    </a:lnTo>
                    <a:lnTo>
                      <a:pt x="7" y="12"/>
                    </a:lnTo>
                    <a:lnTo>
                      <a:pt x="12" y="18"/>
                    </a:lnTo>
                    <a:lnTo>
                      <a:pt x="20" y="23"/>
                    </a:lnTo>
                    <a:lnTo>
                      <a:pt x="32" y="25"/>
                    </a:lnTo>
                    <a:lnTo>
                      <a:pt x="16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sp>
        <p:nvSpPr>
          <p:cNvPr id="226" name="Content Placeholder 2"/>
          <p:cNvSpPr txBox="1">
            <a:spLocks/>
          </p:cNvSpPr>
          <p:nvPr/>
        </p:nvSpPr>
        <p:spPr>
          <a:xfrm>
            <a:off x="374680" y="4953000"/>
            <a:ext cx="3892520" cy="137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Under trade without a tariff on imports:</a:t>
            </a:r>
          </a:p>
          <a:p>
            <a:r>
              <a:rPr lang="en-US" sz="1800" dirty="0"/>
              <a:t>Consumer surplus is A + B + C +D + E+ F.</a:t>
            </a:r>
          </a:p>
          <a:p>
            <a:r>
              <a:rPr lang="en-US" sz="1800" dirty="0"/>
              <a:t>Producer surplus is G.</a:t>
            </a:r>
          </a:p>
        </p:txBody>
      </p:sp>
      <p:sp>
        <p:nvSpPr>
          <p:cNvPr id="227" name="Content Placeholder 2"/>
          <p:cNvSpPr txBox="1">
            <a:spLocks/>
          </p:cNvSpPr>
          <p:nvPr/>
        </p:nvSpPr>
        <p:spPr>
          <a:xfrm>
            <a:off x="4794280" y="5029200"/>
            <a:ext cx="3892520" cy="17526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Under trade with a tariff on imports:</a:t>
            </a:r>
          </a:p>
          <a:p>
            <a:r>
              <a:rPr lang="en-US" dirty="0"/>
              <a:t>Quantity of imports decreases.</a:t>
            </a:r>
          </a:p>
          <a:p>
            <a:r>
              <a:rPr lang="en-US" dirty="0"/>
              <a:t>New world price is higher.</a:t>
            </a:r>
          </a:p>
          <a:p>
            <a:r>
              <a:rPr lang="en-US" dirty="0"/>
              <a:t>Consumer surplus is A + B.</a:t>
            </a:r>
          </a:p>
          <a:p>
            <a:r>
              <a:rPr lang="en-US" dirty="0"/>
              <a:t>Producer surplus is C + G.</a:t>
            </a:r>
          </a:p>
          <a:p>
            <a:r>
              <a:rPr lang="en-US" dirty="0"/>
              <a:t>Government tax revenue is E.</a:t>
            </a:r>
          </a:p>
          <a:p>
            <a:r>
              <a:rPr lang="en-US" dirty="0"/>
              <a:t>Deadweight loss is D + F.</a:t>
            </a:r>
          </a:p>
        </p:txBody>
      </p:sp>
      <p:sp>
        <p:nvSpPr>
          <p:cNvPr id="255" name="Rectangle 118"/>
          <p:cNvSpPr>
            <a:spLocks noChangeArrowheads="1"/>
          </p:cNvSpPr>
          <p:nvPr/>
        </p:nvSpPr>
        <p:spPr bwMode="auto">
          <a:xfrm>
            <a:off x="1178719" y="3796765"/>
            <a:ext cx="120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G</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56" name="Rectangle 119"/>
          <p:cNvSpPr>
            <a:spLocks noChangeArrowheads="1"/>
          </p:cNvSpPr>
          <p:nvPr/>
        </p:nvSpPr>
        <p:spPr bwMode="auto">
          <a:xfrm>
            <a:off x="1369699" y="3601522"/>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57" name="Rectangle 121"/>
          <p:cNvSpPr>
            <a:spLocks noChangeArrowheads="1"/>
          </p:cNvSpPr>
          <p:nvPr/>
        </p:nvSpPr>
        <p:spPr bwMode="auto">
          <a:xfrm>
            <a:off x="1826899" y="3626922"/>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58" name="Rectangle 123"/>
          <p:cNvSpPr>
            <a:spLocks noChangeArrowheads="1"/>
          </p:cNvSpPr>
          <p:nvPr/>
        </p:nvSpPr>
        <p:spPr bwMode="auto">
          <a:xfrm>
            <a:off x="2577787" y="3634859"/>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F</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59" name="Rectangle 122"/>
          <p:cNvSpPr>
            <a:spLocks noChangeArrowheads="1"/>
          </p:cNvSpPr>
          <p:nvPr/>
        </p:nvSpPr>
        <p:spPr bwMode="auto">
          <a:xfrm>
            <a:off x="2224088" y="3617913"/>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60" name="Rectangle 120"/>
          <p:cNvSpPr>
            <a:spLocks noChangeArrowheads="1"/>
          </p:cNvSpPr>
          <p:nvPr/>
        </p:nvSpPr>
        <p:spPr bwMode="auto">
          <a:xfrm>
            <a:off x="1408113" y="3155950"/>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61" name="Rectangle 124"/>
          <p:cNvSpPr>
            <a:spLocks noChangeArrowheads="1"/>
          </p:cNvSpPr>
          <p:nvPr/>
        </p:nvSpPr>
        <p:spPr bwMode="auto">
          <a:xfrm>
            <a:off x="2235200" y="3440113"/>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B</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nvGrpSpPr>
          <p:cNvPr id="296" name="Group 295"/>
          <p:cNvGrpSpPr/>
          <p:nvPr/>
        </p:nvGrpSpPr>
        <p:grpSpPr>
          <a:xfrm>
            <a:off x="4613825" y="2057400"/>
            <a:ext cx="3786667" cy="2800866"/>
            <a:chOff x="4613825" y="2362200"/>
            <a:chExt cx="3786667" cy="2800866"/>
          </a:xfrm>
        </p:grpSpPr>
        <p:sp>
          <p:nvSpPr>
            <p:cNvPr id="145" name="Line 128"/>
            <p:cNvSpPr>
              <a:spLocks noChangeShapeType="1"/>
            </p:cNvSpPr>
            <p:nvPr/>
          </p:nvSpPr>
          <p:spPr bwMode="auto">
            <a:xfrm>
              <a:off x="4919348" y="4791075"/>
              <a:ext cx="313690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5" name="Rectangle 188"/>
            <p:cNvSpPr>
              <a:spLocks noChangeArrowheads="1"/>
            </p:cNvSpPr>
            <p:nvPr/>
          </p:nvSpPr>
          <p:spPr bwMode="auto">
            <a:xfrm>
              <a:off x="5859148" y="2905125"/>
              <a:ext cx="12150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Deadweight loss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08" name="Rectangle 191"/>
            <p:cNvSpPr>
              <a:spLocks noChangeArrowheads="1"/>
            </p:cNvSpPr>
            <p:nvPr/>
          </p:nvSpPr>
          <p:spPr bwMode="auto">
            <a:xfrm>
              <a:off x="5603561" y="2894013"/>
              <a:ext cx="169863" cy="169863"/>
            </a:xfrm>
            <a:prstGeom prst="rect">
              <a:avLst/>
            </a:prstGeom>
            <a:solidFill>
              <a:srgbClr val="9D9D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9" name="Rectangle 192"/>
            <p:cNvSpPr>
              <a:spLocks noChangeArrowheads="1"/>
            </p:cNvSpPr>
            <p:nvPr/>
          </p:nvSpPr>
          <p:spPr bwMode="auto">
            <a:xfrm>
              <a:off x="5603561" y="2638425"/>
              <a:ext cx="169863" cy="169863"/>
            </a:xfrm>
            <a:prstGeom prst="rect">
              <a:avLst/>
            </a:prstGeom>
            <a:solidFill>
              <a:srgbClr val="CCD5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10" name="Rectangle 193"/>
            <p:cNvSpPr>
              <a:spLocks noChangeArrowheads="1"/>
            </p:cNvSpPr>
            <p:nvPr/>
          </p:nvSpPr>
          <p:spPr bwMode="auto">
            <a:xfrm>
              <a:off x="5859148" y="2649538"/>
              <a:ext cx="15372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Government revenue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6" name="Line 89"/>
            <p:cNvSpPr>
              <a:spLocks noChangeShapeType="1"/>
            </p:cNvSpPr>
            <p:nvPr/>
          </p:nvSpPr>
          <p:spPr bwMode="auto">
            <a:xfrm>
              <a:off x="4925698" y="2894013"/>
              <a:ext cx="2343150" cy="1665288"/>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7" name="Line 90"/>
            <p:cNvSpPr>
              <a:spLocks noChangeShapeType="1"/>
            </p:cNvSpPr>
            <p:nvPr/>
          </p:nvSpPr>
          <p:spPr bwMode="auto">
            <a:xfrm flipH="1">
              <a:off x="4919348" y="2979738"/>
              <a:ext cx="2349500" cy="1389063"/>
            </a:xfrm>
            <a:prstGeom prst="line">
              <a:avLst/>
            </a:prstGeom>
            <a:noFill/>
            <a:ln w="38100">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8" name="Rectangle 91"/>
            <p:cNvSpPr>
              <a:spLocks noChangeArrowheads="1"/>
            </p:cNvSpPr>
            <p:nvPr/>
          </p:nvSpPr>
          <p:spPr bwMode="auto">
            <a:xfrm>
              <a:off x="4712973" y="2362200"/>
              <a:ext cx="6059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4" name="Rectangle 97"/>
            <p:cNvSpPr>
              <a:spLocks noChangeArrowheads="1"/>
            </p:cNvSpPr>
            <p:nvPr/>
          </p:nvSpPr>
          <p:spPr bwMode="auto">
            <a:xfrm>
              <a:off x="5724211" y="4978400"/>
              <a:ext cx="249427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steel (millions of tons)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1" name="Rectangle 114"/>
            <p:cNvSpPr>
              <a:spLocks noChangeArrowheads="1"/>
            </p:cNvSpPr>
            <p:nvPr/>
          </p:nvSpPr>
          <p:spPr bwMode="auto">
            <a:xfrm>
              <a:off x="4816161" y="4811713"/>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2" name="Rectangle 115"/>
            <p:cNvSpPr>
              <a:spLocks noChangeArrowheads="1"/>
            </p:cNvSpPr>
            <p:nvPr/>
          </p:nvSpPr>
          <p:spPr bwMode="auto">
            <a:xfrm>
              <a:off x="6575111" y="48117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3" name="Rectangle 126"/>
            <p:cNvSpPr>
              <a:spLocks noChangeArrowheads="1"/>
            </p:cNvSpPr>
            <p:nvPr/>
          </p:nvSpPr>
          <p:spPr bwMode="auto">
            <a:xfrm>
              <a:off x="5347973" y="4811713"/>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8</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7" name="Line 130"/>
            <p:cNvSpPr>
              <a:spLocks noChangeShapeType="1"/>
            </p:cNvSpPr>
            <p:nvPr/>
          </p:nvSpPr>
          <p:spPr bwMode="auto">
            <a:xfrm flipV="1">
              <a:off x="6627498" y="4745038"/>
              <a:ext cx="0" cy="460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8" name="Freeform 131"/>
            <p:cNvSpPr>
              <a:spLocks/>
            </p:cNvSpPr>
            <p:nvPr/>
          </p:nvSpPr>
          <p:spPr bwMode="auto">
            <a:xfrm>
              <a:off x="6029011" y="3667125"/>
              <a:ext cx="57150" cy="55563"/>
            </a:xfrm>
            <a:custGeom>
              <a:avLst/>
              <a:gdLst>
                <a:gd name="T0" fmla="*/ 36 w 36"/>
                <a:gd name="T1" fmla="*/ 18 h 35"/>
                <a:gd name="T2" fmla="*/ 36 w 36"/>
                <a:gd name="T3" fmla="*/ 18 h 35"/>
                <a:gd name="T4" fmla="*/ 33 w 36"/>
                <a:gd name="T5" fmla="*/ 27 h 35"/>
                <a:gd name="T6" fmla="*/ 31 w 36"/>
                <a:gd name="T7" fmla="*/ 31 h 35"/>
                <a:gd name="T8" fmla="*/ 24 w 36"/>
                <a:gd name="T9" fmla="*/ 35 h 35"/>
                <a:gd name="T10" fmla="*/ 18 w 36"/>
                <a:gd name="T11" fmla="*/ 35 h 35"/>
                <a:gd name="T12" fmla="*/ 18 w 36"/>
                <a:gd name="T13" fmla="*/ 35 h 35"/>
                <a:gd name="T14" fmla="*/ 11 w 36"/>
                <a:gd name="T15" fmla="*/ 35 h 35"/>
                <a:gd name="T16" fmla="*/ 4 w 36"/>
                <a:gd name="T17" fmla="*/ 31 h 35"/>
                <a:gd name="T18" fmla="*/ 2 w 36"/>
                <a:gd name="T19" fmla="*/ 27 h 35"/>
                <a:gd name="T20" fmla="*/ 0 w 36"/>
                <a:gd name="T21" fmla="*/ 18 h 35"/>
                <a:gd name="T22" fmla="*/ 0 w 36"/>
                <a:gd name="T23" fmla="*/ 18 h 35"/>
                <a:gd name="T24" fmla="*/ 2 w 36"/>
                <a:gd name="T25" fmla="*/ 11 h 35"/>
                <a:gd name="T26" fmla="*/ 4 w 36"/>
                <a:gd name="T27" fmla="*/ 6 h 35"/>
                <a:gd name="T28" fmla="*/ 11 w 36"/>
                <a:gd name="T29" fmla="*/ 2 h 35"/>
                <a:gd name="T30" fmla="*/ 18 w 36"/>
                <a:gd name="T31" fmla="*/ 0 h 35"/>
                <a:gd name="T32" fmla="*/ 18 w 36"/>
                <a:gd name="T33" fmla="*/ 0 h 35"/>
                <a:gd name="T34" fmla="*/ 24 w 36"/>
                <a:gd name="T35" fmla="*/ 2 h 35"/>
                <a:gd name="T36" fmla="*/ 31 w 36"/>
                <a:gd name="T37" fmla="*/ 6 h 35"/>
                <a:gd name="T38" fmla="*/ 33 w 36"/>
                <a:gd name="T39" fmla="*/ 11 h 35"/>
                <a:gd name="T40" fmla="*/ 36 w 36"/>
                <a:gd name="T41" fmla="*/ 18 h 35"/>
                <a:gd name="T42" fmla="*/ 36 w 36"/>
                <a:gd name="T43"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5">
                  <a:moveTo>
                    <a:pt x="36" y="18"/>
                  </a:moveTo>
                  <a:lnTo>
                    <a:pt x="36" y="18"/>
                  </a:lnTo>
                  <a:lnTo>
                    <a:pt x="33" y="27"/>
                  </a:lnTo>
                  <a:lnTo>
                    <a:pt x="31" y="31"/>
                  </a:lnTo>
                  <a:lnTo>
                    <a:pt x="24" y="35"/>
                  </a:lnTo>
                  <a:lnTo>
                    <a:pt x="18" y="35"/>
                  </a:lnTo>
                  <a:lnTo>
                    <a:pt x="18" y="35"/>
                  </a:lnTo>
                  <a:lnTo>
                    <a:pt x="11" y="35"/>
                  </a:lnTo>
                  <a:lnTo>
                    <a:pt x="4" y="31"/>
                  </a:lnTo>
                  <a:lnTo>
                    <a:pt x="2" y="27"/>
                  </a:lnTo>
                  <a:lnTo>
                    <a:pt x="0" y="18"/>
                  </a:lnTo>
                  <a:lnTo>
                    <a:pt x="0" y="18"/>
                  </a:lnTo>
                  <a:lnTo>
                    <a:pt x="2" y="11"/>
                  </a:lnTo>
                  <a:lnTo>
                    <a:pt x="4" y="6"/>
                  </a:lnTo>
                  <a:lnTo>
                    <a:pt x="11" y="2"/>
                  </a:lnTo>
                  <a:lnTo>
                    <a:pt x="18" y="0"/>
                  </a:lnTo>
                  <a:lnTo>
                    <a:pt x="18" y="0"/>
                  </a:lnTo>
                  <a:lnTo>
                    <a:pt x="24" y="2"/>
                  </a:lnTo>
                  <a:lnTo>
                    <a:pt x="31" y="6"/>
                  </a:lnTo>
                  <a:lnTo>
                    <a:pt x="33" y="11"/>
                  </a:lnTo>
                  <a:lnTo>
                    <a:pt x="36" y="18"/>
                  </a:lnTo>
                  <a:lnTo>
                    <a:pt x="36"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50" name="Freeform 133"/>
            <p:cNvSpPr>
              <a:spLocks/>
            </p:cNvSpPr>
            <p:nvPr/>
          </p:nvSpPr>
          <p:spPr bwMode="auto">
            <a:xfrm>
              <a:off x="4890773" y="4340225"/>
              <a:ext cx="57150" cy="57150"/>
            </a:xfrm>
            <a:custGeom>
              <a:avLst/>
              <a:gdLst>
                <a:gd name="T0" fmla="*/ 36 w 36"/>
                <a:gd name="T1" fmla="*/ 18 h 36"/>
                <a:gd name="T2" fmla="*/ 36 w 36"/>
                <a:gd name="T3" fmla="*/ 18 h 36"/>
                <a:gd name="T4" fmla="*/ 34 w 36"/>
                <a:gd name="T5" fmla="*/ 27 h 36"/>
                <a:gd name="T6" fmla="*/ 29 w 36"/>
                <a:gd name="T7" fmla="*/ 31 h 36"/>
                <a:gd name="T8" fmla="*/ 25 w 36"/>
                <a:gd name="T9" fmla="*/ 36 h 36"/>
                <a:gd name="T10" fmla="*/ 18 w 36"/>
                <a:gd name="T11" fmla="*/ 36 h 36"/>
                <a:gd name="T12" fmla="*/ 18 w 36"/>
                <a:gd name="T13" fmla="*/ 36 h 36"/>
                <a:gd name="T14" fmla="*/ 9 w 36"/>
                <a:gd name="T15" fmla="*/ 36 h 36"/>
                <a:gd name="T16" fmla="*/ 5 w 36"/>
                <a:gd name="T17" fmla="*/ 31 h 36"/>
                <a:gd name="T18" fmla="*/ 0 w 36"/>
                <a:gd name="T19" fmla="*/ 27 h 36"/>
                <a:gd name="T20" fmla="*/ 0 w 36"/>
                <a:gd name="T21" fmla="*/ 18 h 36"/>
                <a:gd name="T22" fmla="*/ 0 w 36"/>
                <a:gd name="T23" fmla="*/ 18 h 36"/>
                <a:gd name="T24" fmla="*/ 0 w 36"/>
                <a:gd name="T25" fmla="*/ 11 h 36"/>
                <a:gd name="T26" fmla="*/ 5 w 36"/>
                <a:gd name="T27" fmla="*/ 7 h 36"/>
                <a:gd name="T28" fmla="*/ 9 w 36"/>
                <a:gd name="T29" fmla="*/ 2 h 36"/>
                <a:gd name="T30" fmla="*/ 18 w 36"/>
                <a:gd name="T31" fmla="*/ 0 h 36"/>
                <a:gd name="T32" fmla="*/ 18 w 36"/>
                <a:gd name="T33" fmla="*/ 0 h 36"/>
                <a:gd name="T34" fmla="*/ 25 w 36"/>
                <a:gd name="T35" fmla="*/ 2 h 36"/>
                <a:gd name="T36" fmla="*/ 29 w 36"/>
                <a:gd name="T37" fmla="*/ 7 h 36"/>
                <a:gd name="T38" fmla="*/ 34 w 36"/>
                <a:gd name="T39" fmla="*/ 11 h 36"/>
                <a:gd name="T40" fmla="*/ 36 w 36"/>
                <a:gd name="T41" fmla="*/ 18 h 36"/>
                <a:gd name="T42" fmla="*/ 36 w 36"/>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36" y="18"/>
                  </a:moveTo>
                  <a:lnTo>
                    <a:pt x="36" y="18"/>
                  </a:lnTo>
                  <a:lnTo>
                    <a:pt x="34" y="27"/>
                  </a:lnTo>
                  <a:lnTo>
                    <a:pt x="29" y="31"/>
                  </a:lnTo>
                  <a:lnTo>
                    <a:pt x="25" y="36"/>
                  </a:lnTo>
                  <a:lnTo>
                    <a:pt x="18" y="36"/>
                  </a:lnTo>
                  <a:lnTo>
                    <a:pt x="18" y="36"/>
                  </a:lnTo>
                  <a:lnTo>
                    <a:pt x="9" y="36"/>
                  </a:lnTo>
                  <a:lnTo>
                    <a:pt x="5" y="31"/>
                  </a:lnTo>
                  <a:lnTo>
                    <a:pt x="0" y="27"/>
                  </a:lnTo>
                  <a:lnTo>
                    <a:pt x="0" y="18"/>
                  </a:lnTo>
                  <a:lnTo>
                    <a:pt x="0" y="18"/>
                  </a:lnTo>
                  <a:lnTo>
                    <a:pt x="0" y="11"/>
                  </a:lnTo>
                  <a:lnTo>
                    <a:pt x="5" y="7"/>
                  </a:lnTo>
                  <a:lnTo>
                    <a:pt x="9" y="2"/>
                  </a:lnTo>
                  <a:lnTo>
                    <a:pt x="18" y="0"/>
                  </a:lnTo>
                  <a:lnTo>
                    <a:pt x="18" y="0"/>
                  </a:lnTo>
                  <a:lnTo>
                    <a:pt x="25" y="2"/>
                  </a:lnTo>
                  <a:lnTo>
                    <a:pt x="29" y="7"/>
                  </a:lnTo>
                  <a:lnTo>
                    <a:pt x="34" y="11"/>
                  </a:lnTo>
                  <a:lnTo>
                    <a:pt x="36" y="18"/>
                  </a:lnTo>
                  <a:lnTo>
                    <a:pt x="36"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75" name="Line 158"/>
            <p:cNvSpPr>
              <a:spLocks noChangeShapeType="1"/>
            </p:cNvSpPr>
            <p:nvPr/>
          </p:nvSpPr>
          <p:spPr bwMode="auto">
            <a:xfrm flipV="1">
              <a:off x="6627498" y="47196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6" name="Line 159"/>
            <p:cNvSpPr>
              <a:spLocks noChangeShapeType="1"/>
            </p:cNvSpPr>
            <p:nvPr/>
          </p:nvSpPr>
          <p:spPr bwMode="auto">
            <a:xfrm flipV="1">
              <a:off x="6627498" y="46053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7" name="Line 160"/>
            <p:cNvSpPr>
              <a:spLocks noChangeShapeType="1"/>
            </p:cNvSpPr>
            <p:nvPr/>
          </p:nvSpPr>
          <p:spPr bwMode="auto">
            <a:xfrm flipV="1">
              <a:off x="6627498" y="4492625"/>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8" name="Line 161"/>
            <p:cNvSpPr>
              <a:spLocks noChangeShapeType="1"/>
            </p:cNvSpPr>
            <p:nvPr/>
          </p:nvSpPr>
          <p:spPr bwMode="auto">
            <a:xfrm flipV="1">
              <a:off x="6627498" y="4379913"/>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9" name="Line 162"/>
            <p:cNvSpPr>
              <a:spLocks noChangeShapeType="1"/>
            </p:cNvSpPr>
            <p:nvPr/>
          </p:nvSpPr>
          <p:spPr bwMode="auto">
            <a:xfrm flipV="1">
              <a:off x="6627498" y="4265613"/>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8" name="Line 181"/>
            <p:cNvSpPr>
              <a:spLocks noChangeShapeType="1"/>
            </p:cNvSpPr>
            <p:nvPr/>
          </p:nvSpPr>
          <p:spPr bwMode="auto">
            <a:xfrm flipV="1">
              <a:off x="5373373" y="47196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9" name="Line 182"/>
            <p:cNvSpPr>
              <a:spLocks noChangeShapeType="1"/>
            </p:cNvSpPr>
            <p:nvPr/>
          </p:nvSpPr>
          <p:spPr bwMode="auto">
            <a:xfrm flipV="1">
              <a:off x="5373373" y="46053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0" name="Line 183"/>
            <p:cNvSpPr>
              <a:spLocks noChangeShapeType="1"/>
            </p:cNvSpPr>
            <p:nvPr/>
          </p:nvSpPr>
          <p:spPr bwMode="auto">
            <a:xfrm flipV="1">
              <a:off x="5373373" y="4492625"/>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1" name="Line 184"/>
            <p:cNvSpPr>
              <a:spLocks noChangeShapeType="1"/>
            </p:cNvSpPr>
            <p:nvPr/>
          </p:nvSpPr>
          <p:spPr bwMode="auto">
            <a:xfrm flipV="1">
              <a:off x="5373373" y="4379913"/>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2" name="Line 185"/>
            <p:cNvSpPr>
              <a:spLocks noChangeShapeType="1"/>
            </p:cNvSpPr>
            <p:nvPr/>
          </p:nvSpPr>
          <p:spPr bwMode="auto">
            <a:xfrm flipV="1">
              <a:off x="5373373" y="4265613"/>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6" name="Rectangle 189"/>
            <p:cNvSpPr>
              <a:spLocks noChangeArrowheads="1"/>
            </p:cNvSpPr>
            <p:nvPr/>
          </p:nvSpPr>
          <p:spPr bwMode="auto">
            <a:xfrm>
              <a:off x="7276786" y="4027488"/>
              <a:ext cx="11237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200" b="1" dirty="0">
                  <a:solidFill>
                    <a:srgbClr val="000000"/>
                  </a:solidFill>
                  <a:latin typeface="Univers LT Std 47 Cn Lt" charset="0"/>
                  <a:cs typeface="Arial" pitchFamily="34" charset="0"/>
                </a:rPr>
                <a:t>Old world price</a:t>
              </a:r>
              <a:endParaRPr lang="en-US" sz="1200" dirty="0">
                <a:latin typeface="Arial" pitchFamily="34" charset="0"/>
                <a:cs typeface="Arial" pitchFamily="34" charset="0"/>
              </a:endParaRPr>
            </a:p>
          </p:txBody>
        </p:sp>
        <p:sp>
          <p:nvSpPr>
            <p:cNvPr id="21" name="Line 221"/>
            <p:cNvSpPr>
              <a:spLocks noChangeShapeType="1"/>
            </p:cNvSpPr>
            <p:nvPr/>
          </p:nvSpPr>
          <p:spPr bwMode="auto">
            <a:xfrm flipV="1">
              <a:off x="4919348" y="2571751"/>
              <a:ext cx="0" cy="221932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1" name="Freeform 134"/>
            <p:cNvSpPr>
              <a:spLocks/>
            </p:cNvSpPr>
            <p:nvPr/>
          </p:nvSpPr>
          <p:spPr bwMode="auto">
            <a:xfrm>
              <a:off x="6598923" y="4075113"/>
              <a:ext cx="57150" cy="55563"/>
            </a:xfrm>
            <a:custGeom>
              <a:avLst/>
              <a:gdLst>
                <a:gd name="T0" fmla="*/ 36 w 36"/>
                <a:gd name="T1" fmla="*/ 17 h 35"/>
                <a:gd name="T2" fmla="*/ 36 w 36"/>
                <a:gd name="T3" fmla="*/ 17 h 35"/>
                <a:gd name="T4" fmla="*/ 34 w 36"/>
                <a:gd name="T5" fmla="*/ 24 h 35"/>
                <a:gd name="T6" fmla="*/ 29 w 36"/>
                <a:gd name="T7" fmla="*/ 31 h 35"/>
                <a:gd name="T8" fmla="*/ 25 w 36"/>
                <a:gd name="T9" fmla="*/ 35 h 35"/>
                <a:gd name="T10" fmla="*/ 18 w 36"/>
                <a:gd name="T11" fmla="*/ 35 h 35"/>
                <a:gd name="T12" fmla="*/ 18 w 36"/>
                <a:gd name="T13" fmla="*/ 35 h 35"/>
                <a:gd name="T14" fmla="*/ 11 w 36"/>
                <a:gd name="T15" fmla="*/ 35 h 35"/>
                <a:gd name="T16" fmla="*/ 5 w 36"/>
                <a:gd name="T17" fmla="*/ 31 h 35"/>
                <a:gd name="T18" fmla="*/ 0 w 36"/>
                <a:gd name="T19" fmla="*/ 24 h 35"/>
                <a:gd name="T20" fmla="*/ 0 w 36"/>
                <a:gd name="T21" fmla="*/ 17 h 35"/>
                <a:gd name="T22" fmla="*/ 0 w 36"/>
                <a:gd name="T23" fmla="*/ 17 h 35"/>
                <a:gd name="T24" fmla="*/ 0 w 36"/>
                <a:gd name="T25" fmla="*/ 11 h 35"/>
                <a:gd name="T26" fmla="*/ 5 w 36"/>
                <a:gd name="T27" fmla="*/ 6 h 35"/>
                <a:gd name="T28" fmla="*/ 11 w 36"/>
                <a:gd name="T29" fmla="*/ 2 h 35"/>
                <a:gd name="T30" fmla="*/ 18 w 36"/>
                <a:gd name="T31" fmla="*/ 0 h 35"/>
                <a:gd name="T32" fmla="*/ 18 w 36"/>
                <a:gd name="T33" fmla="*/ 0 h 35"/>
                <a:gd name="T34" fmla="*/ 25 w 36"/>
                <a:gd name="T35" fmla="*/ 2 h 35"/>
                <a:gd name="T36" fmla="*/ 29 w 36"/>
                <a:gd name="T37" fmla="*/ 6 h 35"/>
                <a:gd name="T38" fmla="*/ 34 w 36"/>
                <a:gd name="T39" fmla="*/ 11 h 35"/>
                <a:gd name="T40" fmla="*/ 36 w 36"/>
                <a:gd name="T41" fmla="*/ 17 h 35"/>
                <a:gd name="T42" fmla="*/ 36 w 36"/>
                <a:gd name="T4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5">
                  <a:moveTo>
                    <a:pt x="36" y="17"/>
                  </a:moveTo>
                  <a:lnTo>
                    <a:pt x="36" y="17"/>
                  </a:lnTo>
                  <a:lnTo>
                    <a:pt x="34" y="24"/>
                  </a:lnTo>
                  <a:lnTo>
                    <a:pt x="29" y="31"/>
                  </a:lnTo>
                  <a:lnTo>
                    <a:pt x="25" y="35"/>
                  </a:lnTo>
                  <a:lnTo>
                    <a:pt x="18" y="35"/>
                  </a:lnTo>
                  <a:lnTo>
                    <a:pt x="18" y="35"/>
                  </a:lnTo>
                  <a:lnTo>
                    <a:pt x="11" y="35"/>
                  </a:lnTo>
                  <a:lnTo>
                    <a:pt x="5" y="31"/>
                  </a:lnTo>
                  <a:lnTo>
                    <a:pt x="0" y="24"/>
                  </a:lnTo>
                  <a:lnTo>
                    <a:pt x="0" y="17"/>
                  </a:lnTo>
                  <a:lnTo>
                    <a:pt x="0" y="17"/>
                  </a:lnTo>
                  <a:lnTo>
                    <a:pt x="0" y="11"/>
                  </a:lnTo>
                  <a:lnTo>
                    <a:pt x="5" y="6"/>
                  </a:lnTo>
                  <a:lnTo>
                    <a:pt x="11" y="2"/>
                  </a:lnTo>
                  <a:lnTo>
                    <a:pt x="18" y="0"/>
                  </a:lnTo>
                  <a:lnTo>
                    <a:pt x="18" y="0"/>
                  </a:lnTo>
                  <a:lnTo>
                    <a:pt x="25" y="2"/>
                  </a:lnTo>
                  <a:lnTo>
                    <a:pt x="29" y="6"/>
                  </a:lnTo>
                  <a:lnTo>
                    <a:pt x="34" y="11"/>
                  </a:lnTo>
                  <a:lnTo>
                    <a:pt x="36" y="17"/>
                  </a:lnTo>
                  <a:lnTo>
                    <a:pt x="3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2" name="Freeform 135"/>
            <p:cNvSpPr>
              <a:spLocks/>
            </p:cNvSpPr>
            <p:nvPr/>
          </p:nvSpPr>
          <p:spPr bwMode="auto">
            <a:xfrm>
              <a:off x="5344798" y="4075113"/>
              <a:ext cx="57150" cy="55563"/>
            </a:xfrm>
            <a:custGeom>
              <a:avLst/>
              <a:gdLst>
                <a:gd name="T0" fmla="*/ 36 w 36"/>
                <a:gd name="T1" fmla="*/ 17 h 35"/>
                <a:gd name="T2" fmla="*/ 36 w 36"/>
                <a:gd name="T3" fmla="*/ 17 h 35"/>
                <a:gd name="T4" fmla="*/ 36 w 36"/>
                <a:gd name="T5" fmla="*/ 24 h 35"/>
                <a:gd name="T6" fmla="*/ 31 w 36"/>
                <a:gd name="T7" fmla="*/ 31 h 35"/>
                <a:gd name="T8" fmla="*/ 24 w 36"/>
                <a:gd name="T9" fmla="*/ 35 h 35"/>
                <a:gd name="T10" fmla="*/ 18 w 36"/>
                <a:gd name="T11" fmla="*/ 35 h 35"/>
                <a:gd name="T12" fmla="*/ 18 w 36"/>
                <a:gd name="T13" fmla="*/ 35 h 35"/>
                <a:gd name="T14" fmla="*/ 11 w 36"/>
                <a:gd name="T15" fmla="*/ 35 h 35"/>
                <a:gd name="T16" fmla="*/ 7 w 36"/>
                <a:gd name="T17" fmla="*/ 31 h 35"/>
                <a:gd name="T18" fmla="*/ 2 w 36"/>
                <a:gd name="T19" fmla="*/ 24 h 35"/>
                <a:gd name="T20" fmla="*/ 0 w 36"/>
                <a:gd name="T21" fmla="*/ 17 h 35"/>
                <a:gd name="T22" fmla="*/ 0 w 36"/>
                <a:gd name="T23" fmla="*/ 17 h 35"/>
                <a:gd name="T24" fmla="*/ 2 w 36"/>
                <a:gd name="T25" fmla="*/ 11 h 35"/>
                <a:gd name="T26" fmla="*/ 7 w 36"/>
                <a:gd name="T27" fmla="*/ 6 h 35"/>
                <a:gd name="T28" fmla="*/ 11 w 36"/>
                <a:gd name="T29" fmla="*/ 2 h 35"/>
                <a:gd name="T30" fmla="*/ 18 w 36"/>
                <a:gd name="T31" fmla="*/ 0 h 35"/>
                <a:gd name="T32" fmla="*/ 18 w 36"/>
                <a:gd name="T33" fmla="*/ 0 h 35"/>
                <a:gd name="T34" fmla="*/ 24 w 36"/>
                <a:gd name="T35" fmla="*/ 2 h 35"/>
                <a:gd name="T36" fmla="*/ 31 w 36"/>
                <a:gd name="T37" fmla="*/ 6 h 35"/>
                <a:gd name="T38" fmla="*/ 36 w 36"/>
                <a:gd name="T39" fmla="*/ 11 h 35"/>
                <a:gd name="T40" fmla="*/ 36 w 36"/>
                <a:gd name="T41" fmla="*/ 17 h 35"/>
                <a:gd name="T42" fmla="*/ 36 w 36"/>
                <a:gd name="T4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5">
                  <a:moveTo>
                    <a:pt x="36" y="17"/>
                  </a:moveTo>
                  <a:lnTo>
                    <a:pt x="36" y="17"/>
                  </a:lnTo>
                  <a:lnTo>
                    <a:pt x="36" y="24"/>
                  </a:lnTo>
                  <a:lnTo>
                    <a:pt x="31" y="31"/>
                  </a:lnTo>
                  <a:lnTo>
                    <a:pt x="24" y="35"/>
                  </a:lnTo>
                  <a:lnTo>
                    <a:pt x="18" y="35"/>
                  </a:lnTo>
                  <a:lnTo>
                    <a:pt x="18" y="35"/>
                  </a:lnTo>
                  <a:lnTo>
                    <a:pt x="11" y="35"/>
                  </a:lnTo>
                  <a:lnTo>
                    <a:pt x="7" y="31"/>
                  </a:lnTo>
                  <a:lnTo>
                    <a:pt x="2" y="24"/>
                  </a:lnTo>
                  <a:lnTo>
                    <a:pt x="0" y="17"/>
                  </a:lnTo>
                  <a:lnTo>
                    <a:pt x="0" y="17"/>
                  </a:lnTo>
                  <a:lnTo>
                    <a:pt x="2" y="11"/>
                  </a:lnTo>
                  <a:lnTo>
                    <a:pt x="7" y="6"/>
                  </a:lnTo>
                  <a:lnTo>
                    <a:pt x="11" y="2"/>
                  </a:lnTo>
                  <a:lnTo>
                    <a:pt x="18" y="0"/>
                  </a:lnTo>
                  <a:lnTo>
                    <a:pt x="18" y="0"/>
                  </a:lnTo>
                  <a:lnTo>
                    <a:pt x="24" y="2"/>
                  </a:lnTo>
                  <a:lnTo>
                    <a:pt x="31" y="6"/>
                  </a:lnTo>
                  <a:lnTo>
                    <a:pt x="36" y="11"/>
                  </a:lnTo>
                  <a:lnTo>
                    <a:pt x="36" y="17"/>
                  </a:lnTo>
                  <a:lnTo>
                    <a:pt x="36" y="17"/>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80" name="Line 163"/>
            <p:cNvSpPr>
              <a:spLocks noChangeShapeType="1"/>
            </p:cNvSpPr>
            <p:nvPr/>
          </p:nvSpPr>
          <p:spPr bwMode="auto">
            <a:xfrm flipV="1">
              <a:off x="6627498" y="4152900"/>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1" name="Line 164"/>
            <p:cNvSpPr>
              <a:spLocks noChangeShapeType="1"/>
            </p:cNvSpPr>
            <p:nvPr/>
          </p:nvSpPr>
          <p:spPr bwMode="auto">
            <a:xfrm flipV="1">
              <a:off x="6627498" y="4102100"/>
              <a:ext cx="0" cy="79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3" name="Line 186"/>
            <p:cNvSpPr>
              <a:spLocks noChangeShapeType="1"/>
            </p:cNvSpPr>
            <p:nvPr/>
          </p:nvSpPr>
          <p:spPr bwMode="auto">
            <a:xfrm flipV="1">
              <a:off x="5373373" y="4152900"/>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4" name="Line 187"/>
            <p:cNvSpPr>
              <a:spLocks noChangeShapeType="1"/>
            </p:cNvSpPr>
            <p:nvPr/>
          </p:nvSpPr>
          <p:spPr bwMode="auto">
            <a:xfrm flipV="1">
              <a:off x="5373373" y="4102100"/>
              <a:ext cx="0" cy="79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1" name="Line 194"/>
            <p:cNvSpPr>
              <a:spLocks noChangeShapeType="1"/>
            </p:cNvSpPr>
            <p:nvPr/>
          </p:nvSpPr>
          <p:spPr bwMode="auto">
            <a:xfrm>
              <a:off x="4919348"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2" name="Line 195"/>
            <p:cNvSpPr>
              <a:spLocks noChangeShapeType="1"/>
            </p:cNvSpPr>
            <p:nvPr/>
          </p:nvSpPr>
          <p:spPr bwMode="auto">
            <a:xfrm>
              <a:off x="5032061"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3" name="Line 196"/>
            <p:cNvSpPr>
              <a:spLocks noChangeShapeType="1"/>
            </p:cNvSpPr>
            <p:nvPr/>
          </p:nvSpPr>
          <p:spPr bwMode="auto">
            <a:xfrm>
              <a:off x="5146361"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4" name="Line 197"/>
            <p:cNvSpPr>
              <a:spLocks noChangeShapeType="1"/>
            </p:cNvSpPr>
            <p:nvPr/>
          </p:nvSpPr>
          <p:spPr bwMode="auto">
            <a:xfrm>
              <a:off x="5259073"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5" name="Line 198"/>
            <p:cNvSpPr>
              <a:spLocks noChangeShapeType="1"/>
            </p:cNvSpPr>
            <p:nvPr/>
          </p:nvSpPr>
          <p:spPr bwMode="auto">
            <a:xfrm>
              <a:off x="5373373" y="4102100"/>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6" name="Line 199"/>
            <p:cNvSpPr>
              <a:spLocks noChangeShapeType="1"/>
            </p:cNvSpPr>
            <p:nvPr/>
          </p:nvSpPr>
          <p:spPr bwMode="auto">
            <a:xfrm>
              <a:off x="5486086"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7" name="Line 200"/>
            <p:cNvSpPr>
              <a:spLocks noChangeShapeType="1"/>
            </p:cNvSpPr>
            <p:nvPr/>
          </p:nvSpPr>
          <p:spPr bwMode="auto">
            <a:xfrm>
              <a:off x="5600386" y="4102100"/>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8" name="Line 201"/>
            <p:cNvSpPr>
              <a:spLocks noChangeShapeType="1"/>
            </p:cNvSpPr>
            <p:nvPr/>
          </p:nvSpPr>
          <p:spPr bwMode="auto">
            <a:xfrm>
              <a:off x="5713098"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9" name="Line 202"/>
            <p:cNvSpPr>
              <a:spLocks noChangeShapeType="1"/>
            </p:cNvSpPr>
            <p:nvPr/>
          </p:nvSpPr>
          <p:spPr bwMode="auto">
            <a:xfrm>
              <a:off x="5827398" y="4102100"/>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0" name="Line 203"/>
            <p:cNvSpPr>
              <a:spLocks noChangeShapeType="1"/>
            </p:cNvSpPr>
            <p:nvPr/>
          </p:nvSpPr>
          <p:spPr bwMode="auto">
            <a:xfrm>
              <a:off x="5940111"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1" name="Line 204"/>
            <p:cNvSpPr>
              <a:spLocks noChangeShapeType="1"/>
            </p:cNvSpPr>
            <p:nvPr/>
          </p:nvSpPr>
          <p:spPr bwMode="auto">
            <a:xfrm>
              <a:off x="6052823"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Line 206"/>
            <p:cNvSpPr>
              <a:spLocks noChangeShapeType="1"/>
            </p:cNvSpPr>
            <p:nvPr/>
          </p:nvSpPr>
          <p:spPr bwMode="auto">
            <a:xfrm>
              <a:off x="6167123" y="4102101"/>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 name="Line 207"/>
            <p:cNvSpPr>
              <a:spLocks noChangeShapeType="1"/>
            </p:cNvSpPr>
            <p:nvPr/>
          </p:nvSpPr>
          <p:spPr bwMode="auto">
            <a:xfrm>
              <a:off x="6279836" y="4102101"/>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 name="Line 208"/>
            <p:cNvSpPr>
              <a:spLocks noChangeShapeType="1"/>
            </p:cNvSpPr>
            <p:nvPr/>
          </p:nvSpPr>
          <p:spPr bwMode="auto">
            <a:xfrm>
              <a:off x="6394136" y="4102101"/>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Line 209"/>
            <p:cNvSpPr>
              <a:spLocks noChangeShapeType="1"/>
            </p:cNvSpPr>
            <p:nvPr/>
          </p:nvSpPr>
          <p:spPr bwMode="auto">
            <a:xfrm>
              <a:off x="6506848" y="4102101"/>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 name="Line 210"/>
            <p:cNvSpPr>
              <a:spLocks noChangeShapeType="1"/>
            </p:cNvSpPr>
            <p:nvPr/>
          </p:nvSpPr>
          <p:spPr bwMode="auto">
            <a:xfrm>
              <a:off x="6621148" y="4102101"/>
              <a:ext cx="69850"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 name="Line 211"/>
            <p:cNvSpPr>
              <a:spLocks noChangeShapeType="1"/>
            </p:cNvSpPr>
            <p:nvPr/>
          </p:nvSpPr>
          <p:spPr bwMode="auto">
            <a:xfrm>
              <a:off x="6733861" y="4102101"/>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 name="Line 212"/>
            <p:cNvSpPr>
              <a:spLocks noChangeShapeType="1"/>
            </p:cNvSpPr>
            <p:nvPr/>
          </p:nvSpPr>
          <p:spPr bwMode="auto">
            <a:xfrm>
              <a:off x="6848161" y="4102101"/>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 name="Line 213"/>
            <p:cNvSpPr>
              <a:spLocks noChangeShapeType="1"/>
            </p:cNvSpPr>
            <p:nvPr/>
          </p:nvSpPr>
          <p:spPr bwMode="auto">
            <a:xfrm>
              <a:off x="6960873" y="4102101"/>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 name="Line 214"/>
            <p:cNvSpPr>
              <a:spLocks noChangeShapeType="1"/>
            </p:cNvSpPr>
            <p:nvPr/>
          </p:nvSpPr>
          <p:spPr bwMode="auto">
            <a:xfrm>
              <a:off x="7075173" y="4102101"/>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 name="Line 215"/>
            <p:cNvSpPr>
              <a:spLocks noChangeShapeType="1"/>
            </p:cNvSpPr>
            <p:nvPr/>
          </p:nvSpPr>
          <p:spPr bwMode="auto">
            <a:xfrm>
              <a:off x="7187886" y="4102101"/>
              <a:ext cx="4921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9" name="Line 172"/>
            <p:cNvSpPr>
              <a:spLocks noChangeShapeType="1"/>
            </p:cNvSpPr>
            <p:nvPr/>
          </p:nvSpPr>
          <p:spPr bwMode="auto">
            <a:xfrm flipV="1">
              <a:off x="6340161" y="3925888"/>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8" name="Line 171"/>
            <p:cNvSpPr>
              <a:spLocks noChangeShapeType="1"/>
            </p:cNvSpPr>
            <p:nvPr/>
          </p:nvSpPr>
          <p:spPr bwMode="auto">
            <a:xfrm flipV="1">
              <a:off x="6340161" y="4038600"/>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7" name="Line 180"/>
            <p:cNvSpPr>
              <a:spLocks noChangeShapeType="1"/>
            </p:cNvSpPr>
            <p:nvPr/>
          </p:nvSpPr>
          <p:spPr bwMode="auto">
            <a:xfrm flipV="1">
              <a:off x="5716273" y="3925888"/>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6" name="Line 179"/>
            <p:cNvSpPr>
              <a:spLocks noChangeShapeType="1"/>
            </p:cNvSpPr>
            <p:nvPr/>
          </p:nvSpPr>
          <p:spPr bwMode="auto">
            <a:xfrm flipV="1">
              <a:off x="5716273" y="4038600"/>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9" name="Rectangle 112"/>
            <p:cNvSpPr>
              <a:spLocks noChangeArrowheads="1"/>
            </p:cNvSpPr>
            <p:nvPr/>
          </p:nvSpPr>
          <p:spPr bwMode="auto">
            <a:xfrm>
              <a:off x="4613825" y="4030663"/>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282" name="Group 281"/>
          <p:cNvGrpSpPr/>
          <p:nvPr/>
        </p:nvGrpSpPr>
        <p:grpSpPr>
          <a:xfrm>
            <a:off x="4613825" y="3517900"/>
            <a:ext cx="4324121" cy="252414"/>
            <a:chOff x="4613825" y="3822700"/>
            <a:chExt cx="4324121" cy="252414"/>
          </a:xfrm>
        </p:grpSpPr>
        <p:sp>
          <p:nvSpPr>
            <p:cNvPr id="19" name="Freeform 219"/>
            <p:cNvSpPr>
              <a:spLocks/>
            </p:cNvSpPr>
            <p:nvPr/>
          </p:nvSpPr>
          <p:spPr bwMode="auto">
            <a:xfrm>
              <a:off x="7049773" y="3925888"/>
              <a:ext cx="66675" cy="88900"/>
            </a:xfrm>
            <a:custGeom>
              <a:avLst/>
              <a:gdLst>
                <a:gd name="T0" fmla="*/ 20 w 42"/>
                <a:gd name="T1" fmla="*/ 0 h 56"/>
                <a:gd name="T2" fmla="*/ 0 w 42"/>
                <a:gd name="T3" fmla="*/ 56 h 56"/>
                <a:gd name="T4" fmla="*/ 0 w 42"/>
                <a:gd name="T5" fmla="*/ 56 h 56"/>
                <a:gd name="T6" fmla="*/ 4 w 42"/>
                <a:gd name="T7" fmla="*/ 53 h 56"/>
                <a:gd name="T8" fmla="*/ 13 w 42"/>
                <a:gd name="T9" fmla="*/ 51 h 56"/>
                <a:gd name="T10" fmla="*/ 20 w 42"/>
                <a:gd name="T11" fmla="*/ 49 h 56"/>
                <a:gd name="T12" fmla="*/ 27 w 42"/>
                <a:gd name="T13" fmla="*/ 51 h 56"/>
                <a:gd name="T14" fmla="*/ 33 w 42"/>
                <a:gd name="T15" fmla="*/ 51 h 56"/>
                <a:gd name="T16" fmla="*/ 42 w 42"/>
                <a:gd name="T17" fmla="*/ 56 h 56"/>
                <a:gd name="T18" fmla="*/ 20 w 42"/>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6">
                  <a:moveTo>
                    <a:pt x="20" y="0"/>
                  </a:moveTo>
                  <a:lnTo>
                    <a:pt x="0" y="56"/>
                  </a:lnTo>
                  <a:lnTo>
                    <a:pt x="0" y="56"/>
                  </a:lnTo>
                  <a:lnTo>
                    <a:pt x="4" y="53"/>
                  </a:lnTo>
                  <a:lnTo>
                    <a:pt x="13" y="51"/>
                  </a:lnTo>
                  <a:lnTo>
                    <a:pt x="20" y="49"/>
                  </a:lnTo>
                  <a:lnTo>
                    <a:pt x="27" y="51"/>
                  </a:lnTo>
                  <a:lnTo>
                    <a:pt x="33" y="51"/>
                  </a:lnTo>
                  <a:lnTo>
                    <a:pt x="42" y="56"/>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nvGrpSpPr>
            <p:cNvPr id="281" name="Group 280"/>
            <p:cNvGrpSpPr/>
            <p:nvPr/>
          </p:nvGrpSpPr>
          <p:grpSpPr>
            <a:xfrm>
              <a:off x="4613825" y="3822700"/>
              <a:ext cx="4324121" cy="252414"/>
              <a:chOff x="4613825" y="3822700"/>
              <a:chExt cx="4324121" cy="252414"/>
            </a:xfrm>
          </p:grpSpPr>
          <p:sp>
            <p:nvSpPr>
              <p:cNvPr id="146" name="Line 129"/>
              <p:cNvSpPr>
                <a:spLocks noChangeShapeType="1"/>
              </p:cNvSpPr>
              <p:nvPr/>
            </p:nvSpPr>
            <p:spPr bwMode="auto">
              <a:xfrm>
                <a:off x="4919348" y="3897313"/>
                <a:ext cx="460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9" name="Freeform 132"/>
              <p:cNvSpPr>
                <a:spLocks/>
              </p:cNvSpPr>
              <p:nvPr/>
            </p:nvSpPr>
            <p:spPr bwMode="auto">
              <a:xfrm>
                <a:off x="6308411" y="3868738"/>
                <a:ext cx="57150" cy="57150"/>
              </a:xfrm>
              <a:custGeom>
                <a:avLst/>
                <a:gdLst>
                  <a:gd name="T0" fmla="*/ 36 w 36"/>
                  <a:gd name="T1" fmla="*/ 18 h 36"/>
                  <a:gd name="T2" fmla="*/ 36 w 36"/>
                  <a:gd name="T3" fmla="*/ 18 h 36"/>
                  <a:gd name="T4" fmla="*/ 34 w 36"/>
                  <a:gd name="T5" fmla="*/ 25 h 36"/>
                  <a:gd name="T6" fmla="*/ 31 w 36"/>
                  <a:gd name="T7" fmla="*/ 31 h 36"/>
                  <a:gd name="T8" fmla="*/ 25 w 36"/>
                  <a:gd name="T9" fmla="*/ 34 h 36"/>
                  <a:gd name="T10" fmla="*/ 18 w 36"/>
                  <a:gd name="T11" fmla="*/ 36 h 36"/>
                  <a:gd name="T12" fmla="*/ 18 w 36"/>
                  <a:gd name="T13" fmla="*/ 36 h 36"/>
                  <a:gd name="T14" fmla="*/ 11 w 36"/>
                  <a:gd name="T15" fmla="*/ 34 h 36"/>
                  <a:gd name="T16" fmla="*/ 5 w 36"/>
                  <a:gd name="T17" fmla="*/ 31 h 36"/>
                  <a:gd name="T18" fmla="*/ 2 w 36"/>
                  <a:gd name="T19" fmla="*/ 25 h 36"/>
                  <a:gd name="T20" fmla="*/ 0 w 36"/>
                  <a:gd name="T21" fmla="*/ 18 h 36"/>
                  <a:gd name="T22" fmla="*/ 0 w 36"/>
                  <a:gd name="T23" fmla="*/ 18 h 36"/>
                  <a:gd name="T24" fmla="*/ 2 w 36"/>
                  <a:gd name="T25" fmla="*/ 11 h 36"/>
                  <a:gd name="T26" fmla="*/ 5 w 36"/>
                  <a:gd name="T27" fmla="*/ 4 h 36"/>
                  <a:gd name="T28" fmla="*/ 11 w 36"/>
                  <a:gd name="T29" fmla="*/ 2 h 36"/>
                  <a:gd name="T30" fmla="*/ 18 w 36"/>
                  <a:gd name="T31" fmla="*/ 0 h 36"/>
                  <a:gd name="T32" fmla="*/ 18 w 36"/>
                  <a:gd name="T33" fmla="*/ 0 h 36"/>
                  <a:gd name="T34" fmla="*/ 25 w 36"/>
                  <a:gd name="T35" fmla="*/ 2 h 36"/>
                  <a:gd name="T36" fmla="*/ 31 w 36"/>
                  <a:gd name="T37" fmla="*/ 4 h 36"/>
                  <a:gd name="T38" fmla="*/ 34 w 36"/>
                  <a:gd name="T39" fmla="*/ 11 h 36"/>
                  <a:gd name="T40" fmla="*/ 36 w 36"/>
                  <a:gd name="T41" fmla="*/ 18 h 36"/>
                  <a:gd name="T42" fmla="*/ 36 w 36"/>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36" y="18"/>
                    </a:moveTo>
                    <a:lnTo>
                      <a:pt x="36" y="18"/>
                    </a:lnTo>
                    <a:lnTo>
                      <a:pt x="34" y="25"/>
                    </a:lnTo>
                    <a:lnTo>
                      <a:pt x="31" y="31"/>
                    </a:lnTo>
                    <a:lnTo>
                      <a:pt x="25" y="34"/>
                    </a:lnTo>
                    <a:lnTo>
                      <a:pt x="18" y="36"/>
                    </a:lnTo>
                    <a:lnTo>
                      <a:pt x="18" y="36"/>
                    </a:lnTo>
                    <a:lnTo>
                      <a:pt x="11" y="34"/>
                    </a:lnTo>
                    <a:lnTo>
                      <a:pt x="5" y="31"/>
                    </a:lnTo>
                    <a:lnTo>
                      <a:pt x="2" y="25"/>
                    </a:lnTo>
                    <a:lnTo>
                      <a:pt x="0" y="18"/>
                    </a:lnTo>
                    <a:lnTo>
                      <a:pt x="0" y="18"/>
                    </a:lnTo>
                    <a:lnTo>
                      <a:pt x="2" y="11"/>
                    </a:lnTo>
                    <a:lnTo>
                      <a:pt x="5" y="4"/>
                    </a:lnTo>
                    <a:lnTo>
                      <a:pt x="11" y="2"/>
                    </a:lnTo>
                    <a:lnTo>
                      <a:pt x="18" y="0"/>
                    </a:lnTo>
                    <a:lnTo>
                      <a:pt x="18" y="0"/>
                    </a:lnTo>
                    <a:lnTo>
                      <a:pt x="25" y="2"/>
                    </a:lnTo>
                    <a:lnTo>
                      <a:pt x="31" y="4"/>
                    </a:lnTo>
                    <a:lnTo>
                      <a:pt x="34" y="11"/>
                    </a:lnTo>
                    <a:lnTo>
                      <a:pt x="36" y="18"/>
                    </a:ln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3" name="Freeform 136"/>
              <p:cNvSpPr>
                <a:spLocks/>
              </p:cNvSpPr>
              <p:nvPr/>
            </p:nvSpPr>
            <p:spPr bwMode="auto">
              <a:xfrm>
                <a:off x="5687698" y="3868738"/>
                <a:ext cx="57150" cy="57150"/>
              </a:xfrm>
              <a:custGeom>
                <a:avLst/>
                <a:gdLst>
                  <a:gd name="T0" fmla="*/ 36 w 36"/>
                  <a:gd name="T1" fmla="*/ 18 h 36"/>
                  <a:gd name="T2" fmla="*/ 36 w 36"/>
                  <a:gd name="T3" fmla="*/ 18 h 36"/>
                  <a:gd name="T4" fmla="*/ 34 w 36"/>
                  <a:gd name="T5" fmla="*/ 25 h 36"/>
                  <a:gd name="T6" fmla="*/ 30 w 36"/>
                  <a:gd name="T7" fmla="*/ 31 h 36"/>
                  <a:gd name="T8" fmla="*/ 25 w 36"/>
                  <a:gd name="T9" fmla="*/ 34 h 36"/>
                  <a:gd name="T10" fmla="*/ 18 w 36"/>
                  <a:gd name="T11" fmla="*/ 36 h 36"/>
                  <a:gd name="T12" fmla="*/ 18 w 36"/>
                  <a:gd name="T13" fmla="*/ 36 h 36"/>
                  <a:gd name="T14" fmla="*/ 12 w 36"/>
                  <a:gd name="T15" fmla="*/ 34 h 36"/>
                  <a:gd name="T16" fmla="*/ 5 w 36"/>
                  <a:gd name="T17" fmla="*/ 31 h 36"/>
                  <a:gd name="T18" fmla="*/ 0 w 36"/>
                  <a:gd name="T19" fmla="*/ 25 h 36"/>
                  <a:gd name="T20" fmla="*/ 0 w 36"/>
                  <a:gd name="T21" fmla="*/ 18 h 36"/>
                  <a:gd name="T22" fmla="*/ 0 w 36"/>
                  <a:gd name="T23" fmla="*/ 18 h 36"/>
                  <a:gd name="T24" fmla="*/ 0 w 36"/>
                  <a:gd name="T25" fmla="*/ 11 h 36"/>
                  <a:gd name="T26" fmla="*/ 5 w 36"/>
                  <a:gd name="T27" fmla="*/ 4 h 36"/>
                  <a:gd name="T28" fmla="*/ 12 w 36"/>
                  <a:gd name="T29" fmla="*/ 2 h 36"/>
                  <a:gd name="T30" fmla="*/ 18 w 36"/>
                  <a:gd name="T31" fmla="*/ 0 h 36"/>
                  <a:gd name="T32" fmla="*/ 18 w 36"/>
                  <a:gd name="T33" fmla="*/ 0 h 36"/>
                  <a:gd name="T34" fmla="*/ 25 w 36"/>
                  <a:gd name="T35" fmla="*/ 2 h 36"/>
                  <a:gd name="T36" fmla="*/ 30 w 36"/>
                  <a:gd name="T37" fmla="*/ 4 h 36"/>
                  <a:gd name="T38" fmla="*/ 34 w 36"/>
                  <a:gd name="T39" fmla="*/ 11 h 36"/>
                  <a:gd name="T40" fmla="*/ 36 w 36"/>
                  <a:gd name="T41" fmla="*/ 18 h 36"/>
                  <a:gd name="T42" fmla="*/ 36 w 36"/>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36" y="18"/>
                    </a:moveTo>
                    <a:lnTo>
                      <a:pt x="36" y="18"/>
                    </a:lnTo>
                    <a:lnTo>
                      <a:pt x="34" y="25"/>
                    </a:lnTo>
                    <a:lnTo>
                      <a:pt x="30" y="31"/>
                    </a:lnTo>
                    <a:lnTo>
                      <a:pt x="25" y="34"/>
                    </a:lnTo>
                    <a:lnTo>
                      <a:pt x="18" y="36"/>
                    </a:lnTo>
                    <a:lnTo>
                      <a:pt x="18" y="36"/>
                    </a:lnTo>
                    <a:lnTo>
                      <a:pt x="12" y="34"/>
                    </a:lnTo>
                    <a:lnTo>
                      <a:pt x="5" y="31"/>
                    </a:lnTo>
                    <a:lnTo>
                      <a:pt x="0" y="25"/>
                    </a:lnTo>
                    <a:lnTo>
                      <a:pt x="0" y="18"/>
                    </a:lnTo>
                    <a:lnTo>
                      <a:pt x="0" y="18"/>
                    </a:lnTo>
                    <a:lnTo>
                      <a:pt x="0" y="11"/>
                    </a:lnTo>
                    <a:lnTo>
                      <a:pt x="5" y="4"/>
                    </a:lnTo>
                    <a:lnTo>
                      <a:pt x="12" y="2"/>
                    </a:lnTo>
                    <a:lnTo>
                      <a:pt x="18" y="0"/>
                    </a:lnTo>
                    <a:lnTo>
                      <a:pt x="18" y="0"/>
                    </a:lnTo>
                    <a:lnTo>
                      <a:pt x="25" y="2"/>
                    </a:lnTo>
                    <a:lnTo>
                      <a:pt x="30" y="4"/>
                    </a:lnTo>
                    <a:lnTo>
                      <a:pt x="34" y="11"/>
                    </a:lnTo>
                    <a:lnTo>
                      <a:pt x="36" y="18"/>
                    </a:lnTo>
                    <a:lnTo>
                      <a:pt x="36"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54" name="Line 137"/>
              <p:cNvSpPr>
                <a:spLocks noChangeShapeType="1"/>
              </p:cNvSpPr>
              <p:nvPr/>
            </p:nvSpPr>
            <p:spPr bwMode="auto">
              <a:xfrm>
                <a:off x="4919348"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5" name="Line 138"/>
              <p:cNvSpPr>
                <a:spLocks noChangeShapeType="1"/>
              </p:cNvSpPr>
              <p:nvPr/>
            </p:nvSpPr>
            <p:spPr bwMode="auto">
              <a:xfrm>
                <a:off x="5032061"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6" name="Line 139"/>
              <p:cNvSpPr>
                <a:spLocks noChangeShapeType="1"/>
              </p:cNvSpPr>
              <p:nvPr/>
            </p:nvSpPr>
            <p:spPr bwMode="auto">
              <a:xfrm>
                <a:off x="5146361"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7" name="Line 140"/>
              <p:cNvSpPr>
                <a:spLocks noChangeShapeType="1"/>
              </p:cNvSpPr>
              <p:nvPr/>
            </p:nvSpPr>
            <p:spPr bwMode="auto">
              <a:xfrm>
                <a:off x="5259073"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8" name="Line 141"/>
              <p:cNvSpPr>
                <a:spLocks noChangeShapeType="1"/>
              </p:cNvSpPr>
              <p:nvPr/>
            </p:nvSpPr>
            <p:spPr bwMode="auto">
              <a:xfrm>
                <a:off x="5373373" y="3897313"/>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9" name="Line 142"/>
              <p:cNvSpPr>
                <a:spLocks noChangeShapeType="1"/>
              </p:cNvSpPr>
              <p:nvPr/>
            </p:nvSpPr>
            <p:spPr bwMode="auto">
              <a:xfrm>
                <a:off x="5486086"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0" name="Line 143"/>
              <p:cNvSpPr>
                <a:spLocks noChangeShapeType="1"/>
              </p:cNvSpPr>
              <p:nvPr/>
            </p:nvSpPr>
            <p:spPr bwMode="auto">
              <a:xfrm>
                <a:off x="5600386" y="3897313"/>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1" name="Line 144"/>
              <p:cNvSpPr>
                <a:spLocks noChangeShapeType="1"/>
              </p:cNvSpPr>
              <p:nvPr/>
            </p:nvSpPr>
            <p:spPr bwMode="auto">
              <a:xfrm>
                <a:off x="5713098"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2" name="Line 145"/>
              <p:cNvSpPr>
                <a:spLocks noChangeShapeType="1"/>
              </p:cNvSpPr>
              <p:nvPr/>
            </p:nvSpPr>
            <p:spPr bwMode="auto">
              <a:xfrm>
                <a:off x="5827398" y="3897313"/>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3" name="Line 146"/>
              <p:cNvSpPr>
                <a:spLocks noChangeShapeType="1"/>
              </p:cNvSpPr>
              <p:nvPr/>
            </p:nvSpPr>
            <p:spPr bwMode="auto">
              <a:xfrm>
                <a:off x="5940111"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4" name="Line 147"/>
              <p:cNvSpPr>
                <a:spLocks noChangeShapeType="1"/>
              </p:cNvSpPr>
              <p:nvPr/>
            </p:nvSpPr>
            <p:spPr bwMode="auto">
              <a:xfrm>
                <a:off x="6052823"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5" name="Line 148"/>
              <p:cNvSpPr>
                <a:spLocks noChangeShapeType="1"/>
              </p:cNvSpPr>
              <p:nvPr/>
            </p:nvSpPr>
            <p:spPr bwMode="auto">
              <a:xfrm>
                <a:off x="6167123"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6" name="Line 149"/>
              <p:cNvSpPr>
                <a:spLocks noChangeShapeType="1"/>
              </p:cNvSpPr>
              <p:nvPr/>
            </p:nvSpPr>
            <p:spPr bwMode="auto">
              <a:xfrm>
                <a:off x="6279836" y="3897313"/>
                <a:ext cx="71438"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7" name="Line 150"/>
              <p:cNvSpPr>
                <a:spLocks noChangeShapeType="1"/>
              </p:cNvSpPr>
              <p:nvPr/>
            </p:nvSpPr>
            <p:spPr bwMode="auto">
              <a:xfrm>
                <a:off x="6394136" y="3897313"/>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8" name="Line 151"/>
              <p:cNvSpPr>
                <a:spLocks noChangeShapeType="1"/>
              </p:cNvSpPr>
              <p:nvPr/>
            </p:nvSpPr>
            <p:spPr bwMode="auto">
              <a:xfrm>
                <a:off x="6506848"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9" name="Line 152"/>
              <p:cNvSpPr>
                <a:spLocks noChangeShapeType="1"/>
              </p:cNvSpPr>
              <p:nvPr/>
            </p:nvSpPr>
            <p:spPr bwMode="auto">
              <a:xfrm>
                <a:off x="6621148" y="3897313"/>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0" name="Line 153"/>
              <p:cNvSpPr>
                <a:spLocks noChangeShapeType="1"/>
              </p:cNvSpPr>
              <p:nvPr/>
            </p:nvSpPr>
            <p:spPr bwMode="auto">
              <a:xfrm>
                <a:off x="6733861"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1" name="Line 154"/>
              <p:cNvSpPr>
                <a:spLocks noChangeShapeType="1"/>
              </p:cNvSpPr>
              <p:nvPr/>
            </p:nvSpPr>
            <p:spPr bwMode="auto">
              <a:xfrm>
                <a:off x="6848161" y="3897313"/>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2" name="Line 155"/>
              <p:cNvSpPr>
                <a:spLocks noChangeShapeType="1"/>
              </p:cNvSpPr>
              <p:nvPr/>
            </p:nvSpPr>
            <p:spPr bwMode="auto">
              <a:xfrm>
                <a:off x="6960873" y="3897313"/>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3" name="Line 156"/>
              <p:cNvSpPr>
                <a:spLocks noChangeShapeType="1"/>
              </p:cNvSpPr>
              <p:nvPr/>
            </p:nvSpPr>
            <p:spPr bwMode="auto">
              <a:xfrm>
                <a:off x="7075173" y="3897313"/>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4" name="Line 157"/>
              <p:cNvSpPr>
                <a:spLocks noChangeShapeType="1"/>
              </p:cNvSpPr>
              <p:nvPr/>
            </p:nvSpPr>
            <p:spPr bwMode="auto">
              <a:xfrm>
                <a:off x="7187886" y="3897313"/>
                <a:ext cx="4921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7" name="Rectangle 190"/>
              <p:cNvSpPr>
                <a:spLocks noChangeArrowheads="1"/>
              </p:cNvSpPr>
              <p:nvPr/>
            </p:nvSpPr>
            <p:spPr bwMode="auto">
              <a:xfrm>
                <a:off x="7276786" y="3822700"/>
                <a:ext cx="16611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200" b="1" dirty="0">
                    <a:solidFill>
                      <a:srgbClr val="000000"/>
                    </a:solidFill>
                    <a:latin typeface="Univers LT Std 47 Cn Lt" charset="0"/>
                    <a:cs typeface="Arial" pitchFamily="34" charset="0"/>
                  </a:rPr>
                  <a:t>World price + $75 tariff</a:t>
                </a:r>
                <a:endParaRPr lang="en-US" sz="1200" dirty="0">
                  <a:latin typeface="Arial" pitchFamily="34" charset="0"/>
                  <a:cs typeface="Arial" pitchFamily="34" charset="0"/>
                </a:endParaRPr>
              </a:p>
            </p:txBody>
          </p:sp>
          <p:sp>
            <p:nvSpPr>
              <p:cNvPr id="18" name="Line 218"/>
              <p:cNvSpPr>
                <a:spLocks noChangeShapeType="1"/>
              </p:cNvSpPr>
              <p:nvPr/>
            </p:nvSpPr>
            <p:spPr bwMode="auto">
              <a:xfrm flipV="1">
                <a:off x="7084698" y="3968751"/>
                <a:ext cx="0" cy="106363"/>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0" name="Rectangle 113"/>
              <p:cNvSpPr>
                <a:spLocks noChangeArrowheads="1"/>
              </p:cNvSpPr>
              <p:nvPr/>
            </p:nvSpPr>
            <p:spPr bwMode="auto">
              <a:xfrm>
                <a:off x="4613825" y="3825875"/>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325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grpSp>
      <p:grpSp>
        <p:nvGrpSpPr>
          <p:cNvPr id="280" name="Group 279"/>
          <p:cNvGrpSpPr/>
          <p:nvPr/>
        </p:nvGrpSpPr>
        <p:grpSpPr>
          <a:xfrm>
            <a:off x="838200" y="2057400"/>
            <a:ext cx="3374710" cy="2800866"/>
            <a:chOff x="838200" y="2362200"/>
            <a:chExt cx="3374710" cy="2800866"/>
          </a:xfrm>
        </p:grpSpPr>
        <p:sp>
          <p:nvSpPr>
            <p:cNvPr id="83" name="Rectangle 66"/>
            <p:cNvSpPr>
              <a:spLocks noChangeArrowheads="1"/>
            </p:cNvSpPr>
            <p:nvPr/>
          </p:nvSpPr>
          <p:spPr bwMode="auto">
            <a:xfrm>
              <a:off x="1826348" y="2638425"/>
              <a:ext cx="169863" cy="169863"/>
            </a:xfrm>
            <a:prstGeom prst="rect">
              <a:avLst/>
            </a:prstGeom>
            <a:solidFill>
              <a:srgbClr val="739F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Rectangle 67"/>
            <p:cNvSpPr>
              <a:spLocks noChangeArrowheads="1"/>
            </p:cNvSpPr>
            <p:nvPr/>
          </p:nvSpPr>
          <p:spPr bwMode="auto">
            <a:xfrm>
              <a:off x="2081936" y="2649538"/>
              <a:ext cx="12743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Producer surplus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9" name="Rectangle 62"/>
            <p:cNvSpPr>
              <a:spLocks noChangeArrowheads="1"/>
            </p:cNvSpPr>
            <p:nvPr/>
          </p:nvSpPr>
          <p:spPr bwMode="auto">
            <a:xfrm>
              <a:off x="2081936" y="2905125"/>
              <a:ext cx="13593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Consumer surplus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2" name="Rectangle 65"/>
            <p:cNvSpPr>
              <a:spLocks noChangeArrowheads="1"/>
            </p:cNvSpPr>
            <p:nvPr/>
          </p:nvSpPr>
          <p:spPr bwMode="auto">
            <a:xfrm>
              <a:off x="1826348" y="2894013"/>
              <a:ext cx="169863" cy="169863"/>
            </a:xfrm>
            <a:prstGeom prst="rect">
              <a:avLst/>
            </a:prstGeom>
            <a:solidFill>
              <a:srgbClr val="E39B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89" name="Line 72"/>
            <p:cNvSpPr>
              <a:spLocks noChangeShapeType="1"/>
            </p:cNvSpPr>
            <p:nvPr/>
          </p:nvSpPr>
          <p:spPr bwMode="auto">
            <a:xfrm>
              <a:off x="1596161"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 name="Line 12"/>
            <p:cNvSpPr>
              <a:spLocks noChangeShapeType="1"/>
            </p:cNvSpPr>
            <p:nvPr/>
          </p:nvSpPr>
          <p:spPr bwMode="auto">
            <a:xfrm>
              <a:off x="1142136" y="2905125"/>
              <a:ext cx="2354263" cy="1651000"/>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 name="Line 13"/>
            <p:cNvSpPr>
              <a:spLocks noChangeShapeType="1"/>
            </p:cNvSpPr>
            <p:nvPr/>
          </p:nvSpPr>
          <p:spPr bwMode="auto">
            <a:xfrm flipH="1">
              <a:off x="1142136" y="3121025"/>
              <a:ext cx="2354263" cy="1219200"/>
            </a:xfrm>
            <a:prstGeom prst="line">
              <a:avLst/>
            </a:prstGeom>
            <a:noFill/>
            <a:ln w="38100">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1" name="Rectangle 14"/>
            <p:cNvSpPr>
              <a:spLocks noChangeArrowheads="1"/>
            </p:cNvSpPr>
            <p:nvPr/>
          </p:nvSpPr>
          <p:spPr bwMode="auto">
            <a:xfrm>
              <a:off x="972273" y="2362200"/>
              <a:ext cx="6059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20"/>
            <p:cNvSpPr>
              <a:spLocks noChangeArrowheads="1"/>
            </p:cNvSpPr>
            <p:nvPr/>
          </p:nvSpPr>
          <p:spPr bwMode="auto">
            <a:xfrm>
              <a:off x="1546948" y="4978400"/>
              <a:ext cx="249427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steel (millions of tons)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25"/>
            <p:cNvSpPr>
              <a:spLocks noChangeArrowheads="1"/>
            </p:cNvSpPr>
            <p:nvPr/>
          </p:nvSpPr>
          <p:spPr bwMode="auto">
            <a:xfrm>
              <a:off x="838200" y="4030663"/>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26"/>
            <p:cNvSpPr>
              <a:spLocks noChangeArrowheads="1"/>
            </p:cNvSpPr>
            <p:nvPr/>
          </p:nvSpPr>
          <p:spPr bwMode="auto">
            <a:xfrm>
              <a:off x="838200" y="365918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400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4" name="Rectangle 27"/>
            <p:cNvSpPr>
              <a:spLocks noChangeArrowheads="1"/>
            </p:cNvSpPr>
            <p:nvPr/>
          </p:nvSpPr>
          <p:spPr bwMode="auto">
            <a:xfrm>
              <a:off x="1040536" y="4811713"/>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7" name="Line 30"/>
            <p:cNvSpPr>
              <a:spLocks noChangeShapeType="1"/>
            </p:cNvSpPr>
            <p:nvPr/>
          </p:nvSpPr>
          <p:spPr bwMode="auto">
            <a:xfrm flipV="1">
              <a:off x="1142136" y="2571750"/>
              <a:ext cx="0" cy="221932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8" name="Line 31"/>
            <p:cNvSpPr>
              <a:spLocks noChangeShapeType="1"/>
            </p:cNvSpPr>
            <p:nvPr/>
          </p:nvSpPr>
          <p:spPr bwMode="auto">
            <a:xfrm>
              <a:off x="1142136" y="4791075"/>
              <a:ext cx="235426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9" name="Line 32"/>
            <p:cNvSpPr>
              <a:spLocks noChangeShapeType="1"/>
            </p:cNvSpPr>
            <p:nvPr/>
          </p:nvSpPr>
          <p:spPr bwMode="auto">
            <a:xfrm>
              <a:off x="1142136" y="3730625"/>
              <a:ext cx="5080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1" name="Freeform 34"/>
            <p:cNvSpPr>
              <a:spLocks/>
            </p:cNvSpPr>
            <p:nvPr/>
          </p:nvSpPr>
          <p:spPr bwMode="auto">
            <a:xfrm>
              <a:off x="2291486" y="3702050"/>
              <a:ext cx="55563" cy="57150"/>
            </a:xfrm>
            <a:custGeom>
              <a:avLst/>
              <a:gdLst>
                <a:gd name="T0" fmla="*/ 35 w 35"/>
                <a:gd name="T1" fmla="*/ 18 h 36"/>
                <a:gd name="T2" fmla="*/ 35 w 35"/>
                <a:gd name="T3" fmla="*/ 18 h 36"/>
                <a:gd name="T4" fmla="*/ 33 w 35"/>
                <a:gd name="T5" fmla="*/ 25 h 36"/>
                <a:gd name="T6" fmla="*/ 31 w 35"/>
                <a:gd name="T7" fmla="*/ 29 h 36"/>
                <a:gd name="T8" fmla="*/ 24 w 35"/>
                <a:gd name="T9" fmla="*/ 34 h 36"/>
                <a:gd name="T10" fmla="*/ 18 w 35"/>
                <a:gd name="T11" fmla="*/ 36 h 36"/>
                <a:gd name="T12" fmla="*/ 18 w 35"/>
                <a:gd name="T13" fmla="*/ 36 h 36"/>
                <a:gd name="T14" fmla="*/ 11 w 35"/>
                <a:gd name="T15" fmla="*/ 34 h 36"/>
                <a:gd name="T16" fmla="*/ 4 w 35"/>
                <a:gd name="T17" fmla="*/ 29 h 36"/>
                <a:gd name="T18" fmla="*/ 2 w 35"/>
                <a:gd name="T19" fmla="*/ 25 h 36"/>
                <a:gd name="T20" fmla="*/ 0 w 35"/>
                <a:gd name="T21" fmla="*/ 18 h 36"/>
                <a:gd name="T22" fmla="*/ 0 w 35"/>
                <a:gd name="T23" fmla="*/ 18 h 36"/>
                <a:gd name="T24" fmla="*/ 2 w 35"/>
                <a:gd name="T25" fmla="*/ 11 h 36"/>
                <a:gd name="T26" fmla="*/ 4 w 35"/>
                <a:gd name="T27" fmla="*/ 5 h 36"/>
                <a:gd name="T28" fmla="*/ 11 w 35"/>
                <a:gd name="T29" fmla="*/ 0 h 36"/>
                <a:gd name="T30" fmla="*/ 18 w 35"/>
                <a:gd name="T31" fmla="*/ 0 h 36"/>
                <a:gd name="T32" fmla="*/ 18 w 35"/>
                <a:gd name="T33" fmla="*/ 0 h 36"/>
                <a:gd name="T34" fmla="*/ 24 w 35"/>
                <a:gd name="T35" fmla="*/ 0 h 36"/>
                <a:gd name="T36" fmla="*/ 31 w 35"/>
                <a:gd name="T37" fmla="*/ 5 h 36"/>
                <a:gd name="T38" fmla="*/ 33 w 35"/>
                <a:gd name="T39" fmla="*/ 11 h 36"/>
                <a:gd name="T40" fmla="*/ 35 w 35"/>
                <a:gd name="T41" fmla="*/ 18 h 36"/>
                <a:gd name="T42" fmla="*/ 35 w 35"/>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6">
                  <a:moveTo>
                    <a:pt x="35" y="18"/>
                  </a:moveTo>
                  <a:lnTo>
                    <a:pt x="35" y="18"/>
                  </a:lnTo>
                  <a:lnTo>
                    <a:pt x="33" y="25"/>
                  </a:lnTo>
                  <a:lnTo>
                    <a:pt x="31" y="29"/>
                  </a:lnTo>
                  <a:lnTo>
                    <a:pt x="24" y="34"/>
                  </a:lnTo>
                  <a:lnTo>
                    <a:pt x="18" y="36"/>
                  </a:lnTo>
                  <a:lnTo>
                    <a:pt x="18" y="36"/>
                  </a:lnTo>
                  <a:lnTo>
                    <a:pt x="11" y="34"/>
                  </a:lnTo>
                  <a:lnTo>
                    <a:pt x="4" y="29"/>
                  </a:lnTo>
                  <a:lnTo>
                    <a:pt x="2" y="25"/>
                  </a:lnTo>
                  <a:lnTo>
                    <a:pt x="0" y="18"/>
                  </a:lnTo>
                  <a:lnTo>
                    <a:pt x="0" y="18"/>
                  </a:lnTo>
                  <a:lnTo>
                    <a:pt x="2" y="11"/>
                  </a:lnTo>
                  <a:lnTo>
                    <a:pt x="4" y="5"/>
                  </a:lnTo>
                  <a:lnTo>
                    <a:pt x="11" y="0"/>
                  </a:lnTo>
                  <a:lnTo>
                    <a:pt x="18" y="0"/>
                  </a:lnTo>
                  <a:lnTo>
                    <a:pt x="18" y="0"/>
                  </a:lnTo>
                  <a:lnTo>
                    <a:pt x="24" y="0"/>
                  </a:lnTo>
                  <a:lnTo>
                    <a:pt x="31" y="5"/>
                  </a:lnTo>
                  <a:lnTo>
                    <a:pt x="33" y="11"/>
                  </a:lnTo>
                  <a:lnTo>
                    <a:pt x="35" y="18"/>
                  </a:lnTo>
                  <a:lnTo>
                    <a:pt x="35"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4" name="Line 37"/>
            <p:cNvSpPr>
              <a:spLocks noChangeShapeType="1"/>
            </p:cNvSpPr>
            <p:nvPr/>
          </p:nvSpPr>
          <p:spPr bwMode="auto">
            <a:xfrm>
              <a:off x="1142136" y="3730625"/>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5" name="Line 38"/>
            <p:cNvSpPr>
              <a:spLocks noChangeShapeType="1"/>
            </p:cNvSpPr>
            <p:nvPr/>
          </p:nvSpPr>
          <p:spPr bwMode="auto">
            <a:xfrm>
              <a:off x="1256436" y="3730625"/>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6" name="Line 39"/>
            <p:cNvSpPr>
              <a:spLocks noChangeShapeType="1"/>
            </p:cNvSpPr>
            <p:nvPr/>
          </p:nvSpPr>
          <p:spPr bwMode="auto">
            <a:xfrm>
              <a:off x="1369148" y="3730625"/>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7" name="Line 40"/>
            <p:cNvSpPr>
              <a:spLocks noChangeShapeType="1"/>
            </p:cNvSpPr>
            <p:nvPr/>
          </p:nvSpPr>
          <p:spPr bwMode="auto">
            <a:xfrm>
              <a:off x="1483448" y="3730625"/>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8" name="Line 41"/>
            <p:cNvSpPr>
              <a:spLocks noChangeShapeType="1"/>
            </p:cNvSpPr>
            <p:nvPr/>
          </p:nvSpPr>
          <p:spPr bwMode="auto">
            <a:xfrm>
              <a:off x="1596161" y="3730625"/>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9" name="Line 42"/>
            <p:cNvSpPr>
              <a:spLocks noChangeShapeType="1"/>
            </p:cNvSpPr>
            <p:nvPr/>
          </p:nvSpPr>
          <p:spPr bwMode="auto">
            <a:xfrm>
              <a:off x="1710461" y="3730625"/>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0" name="Line 43"/>
            <p:cNvSpPr>
              <a:spLocks noChangeShapeType="1"/>
            </p:cNvSpPr>
            <p:nvPr/>
          </p:nvSpPr>
          <p:spPr bwMode="auto">
            <a:xfrm>
              <a:off x="1823173" y="3730625"/>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1" name="Line 44"/>
            <p:cNvSpPr>
              <a:spLocks noChangeShapeType="1"/>
            </p:cNvSpPr>
            <p:nvPr/>
          </p:nvSpPr>
          <p:spPr bwMode="auto">
            <a:xfrm>
              <a:off x="1935886" y="3730625"/>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2" name="Line 45"/>
            <p:cNvSpPr>
              <a:spLocks noChangeShapeType="1"/>
            </p:cNvSpPr>
            <p:nvPr/>
          </p:nvSpPr>
          <p:spPr bwMode="auto">
            <a:xfrm>
              <a:off x="2050186" y="3730625"/>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3" name="Line 46"/>
            <p:cNvSpPr>
              <a:spLocks noChangeShapeType="1"/>
            </p:cNvSpPr>
            <p:nvPr/>
          </p:nvSpPr>
          <p:spPr bwMode="auto">
            <a:xfrm>
              <a:off x="2162898" y="3730625"/>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4" name="Line 47"/>
            <p:cNvSpPr>
              <a:spLocks noChangeShapeType="1"/>
            </p:cNvSpPr>
            <p:nvPr/>
          </p:nvSpPr>
          <p:spPr bwMode="auto">
            <a:xfrm>
              <a:off x="2277198" y="3730625"/>
              <a:ext cx="4286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5" name="Rectangle 28"/>
            <p:cNvSpPr>
              <a:spLocks noChangeArrowheads="1"/>
            </p:cNvSpPr>
            <p:nvPr/>
          </p:nvSpPr>
          <p:spPr bwMode="auto">
            <a:xfrm>
              <a:off x="2797898" y="48117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2" name="Freeform 35"/>
            <p:cNvSpPr>
              <a:spLocks/>
            </p:cNvSpPr>
            <p:nvPr/>
          </p:nvSpPr>
          <p:spPr bwMode="auto">
            <a:xfrm>
              <a:off x="2823298" y="4075113"/>
              <a:ext cx="55563" cy="55563"/>
            </a:xfrm>
            <a:custGeom>
              <a:avLst/>
              <a:gdLst>
                <a:gd name="T0" fmla="*/ 35 w 35"/>
                <a:gd name="T1" fmla="*/ 17 h 35"/>
                <a:gd name="T2" fmla="*/ 35 w 35"/>
                <a:gd name="T3" fmla="*/ 17 h 35"/>
                <a:gd name="T4" fmla="*/ 35 w 35"/>
                <a:gd name="T5" fmla="*/ 24 h 35"/>
                <a:gd name="T6" fmla="*/ 31 w 35"/>
                <a:gd name="T7" fmla="*/ 31 h 35"/>
                <a:gd name="T8" fmla="*/ 24 w 35"/>
                <a:gd name="T9" fmla="*/ 35 h 35"/>
                <a:gd name="T10" fmla="*/ 17 w 35"/>
                <a:gd name="T11" fmla="*/ 35 h 35"/>
                <a:gd name="T12" fmla="*/ 17 w 35"/>
                <a:gd name="T13" fmla="*/ 35 h 35"/>
                <a:gd name="T14" fmla="*/ 11 w 35"/>
                <a:gd name="T15" fmla="*/ 35 h 35"/>
                <a:gd name="T16" fmla="*/ 6 w 35"/>
                <a:gd name="T17" fmla="*/ 31 h 35"/>
                <a:gd name="T18" fmla="*/ 2 w 35"/>
                <a:gd name="T19" fmla="*/ 24 h 35"/>
                <a:gd name="T20" fmla="*/ 0 w 35"/>
                <a:gd name="T21" fmla="*/ 17 h 35"/>
                <a:gd name="T22" fmla="*/ 0 w 35"/>
                <a:gd name="T23" fmla="*/ 17 h 35"/>
                <a:gd name="T24" fmla="*/ 2 w 35"/>
                <a:gd name="T25" fmla="*/ 11 h 35"/>
                <a:gd name="T26" fmla="*/ 6 w 35"/>
                <a:gd name="T27" fmla="*/ 6 h 35"/>
                <a:gd name="T28" fmla="*/ 11 w 35"/>
                <a:gd name="T29" fmla="*/ 2 h 35"/>
                <a:gd name="T30" fmla="*/ 17 w 35"/>
                <a:gd name="T31" fmla="*/ 0 h 35"/>
                <a:gd name="T32" fmla="*/ 17 w 35"/>
                <a:gd name="T33" fmla="*/ 0 h 35"/>
                <a:gd name="T34" fmla="*/ 24 w 35"/>
                <a:gd name="T35" fmla="*/ 2 h 35"/>
                <a:gd name="T36" fmla="*/ 31 w 35"/>
                <a:gd name="T37" fmla="*/ 6 h 35"/>
                <a:gd name="T38" fmla="*/ 35 w 35"/>
                <a:gd name="T39" fmla="*/ 11 h 35"/>
                <a:gd name="T40" fmla="*/ 35 w 35"/>
                <a:gd name="T41" fmla="*/ 17 h 35"/>
                <a:gd name="T42" fmla="*/ 35 w 35"/>
                <a:gd name="T4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5">
                  <a:moveTo>
                    <a:pt x="35" y="17"/>
                  </a:moveTo>
                  <a:lnTo>
                    <a:pt x="35" y="17"/>
                  </a:lnTo>
                  <a:lnTo>
                    <a:pt x="35" y="24"/>
                  </a:lnTo>
                  <a:lnTo>
                    <a:pt x="31" y="31"/>
                  </a:lnTo>
                  <a:lnTo>
                    <a:pt x="24" y="35"/>
                  </a:lnTo>
                  <a:lnTo>
                    <a:pt x="17" y="35"/>
                  </a:lnTo>
                  <a:lnTo>
                    <a:pt x="17" y="35"/>
                  </a:lnTo>
                  <a:lnTo>
                    <a:pt x="11" y="35"/>
                  </a:lnTo>
                  <a:lnTo>
                    <a:pt x="6" y="31"/>
                  </a:lnTo>
                  <a:lnTo>
                    <a:pt x="2" y="24"/>
                  </a:lnTo>
                  <a:lnTo>
                    <a:pt x="0" y="17"/>
                  </a:lnTo>
                  <a:lnTo>
                    <a:pt x="0" y="17"/>
                  </a:lnTo>
                  <a:lnTo>
                    <a:pt x="2" y="11"/>
                  </a:lnTo>
                  <a:lnTo>
                    <a:pt x="6" y="6"/>
                  </a:lnTo>
                  <a:lnTo>
                    <a:pt x="11" y="2"/>
                  </a:lnTo>
                  <a:lnTo>
                    <a:pt x="17" y="0"/>
                  </a:lnTo>
                  <a:lnTo>
                    <a:pt x="17" y="0"/>
                  </a:lnTo>
                  <a:lnTo>
                    <a:pt x="24" y="2"/>
                  </a:lnTo>
                  <a:lnTo>
                    <a:pt x="31" y="6"/>
                  </a:lnTo>
                  <a:lnTo>
                    <a:pt x="35" y="11"/>
                  </a:lnTo>
                  <a:lnTo>
                    <a:pt x="35" y="17"/>
                  </a:lnTo>
                  <a:lnTo>
                    <a:pt x="35" y="17"/>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50" name="Line 33"/>
            <p:cNvSpPr>
              <a:spLocks noChangeShapeType="1"/>
            </p:cNvSpPr>
            <p:nvPr/>
          </p:nvSpPr>
          <p:spPr bwMode="auto">
            <a:xfrm flipV="1">
              <a:off x="2850286" y="4745038"/>
              <a:ext cx="0" cy="460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5" name="Line 48"/>
            <p:cNvSpPr>
              <a:spLocks noChangeShapeType="1"/>
            </p:cNvSpPr>
            <p:nvPr/>
          </p:nvSpPr>
          <p:spPr bwMode="auto">
            <a:xfrm flipV="1">
              <a:off x="2850286" y="47196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Line 49"/>
            <p:cNvSpPr>
              <a:spLocks noChangeShapeType="1"/>
            </p:cNvSpPr>
            <p:nvPr/>
          </p:nvSpPr>
          <p:spPr bwMode="auto">
            <a:xfrm flipV="1">
              <a:off x="2850286" y="46053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7" name="Line 50"/>
            <p:cNvSpPr>
              <a:spLocks noChangeShapeType="1"/>
            </p:cNvSpPr>
            <p:nvPr/>
          </p:nvSpPr>
          <p:spPr bwMode="auto">
            <a:xfrm flipV="1">
              <a:off x="2850286" y="4492625"/>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Line 51"/>
            <p:cNvSpPr>
              <a:spLocks noChangeShapeType="1"/>
            </p:cNvSpPr>
            <p:nvPr/>
          </p:nvSpPr>
          <p:spPr bwMode="auto">
            <a:xfrm flipV="1">
              <a:off x="2850286" y="4379913"/>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9" name="Line 52"/>
            <p:cNvSpPr>
              <a:spLocks noChangeShapeType="1"/>
            </p:cNvSpPr>
            <p:nvPr/>
          </p:nvSpPr>
          <p:spPr bwMode="auto">
            <a:xfrm flipV="1">
              <a:off x="2850286" y="4265613"/>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0" name="Line 53"/>
            <p:cNvSpPr>
              <a:spLocks noChangeShapeType="1"/>
            </p:cNvSpPr>
            <p:nvPr/>
          </p:nvSpPr>
          <p:spPr bwMode="auto">
            <a:xfrm flipV="1">
              <a:off x="2850286" y="4152900"/>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1" name="Line 54"/>
            <p:cNvSpPr>
              <a:spLocks noChangeShapeType="1"/>
            </p:cNvSpPr>
            <p:nvPr/>
          </p:nvSpPr>
          <p:spPr bwMode="auto">
            <a:xfrm flipV="1">
              <a:off x="2850286" y="4102100"/>
              <a:ext cx="0" cy="79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6" name="Rectangle 29"/>
            <p:cNvSpPr>
              <a:spLocks noChangeArrowheads="1"/>
            </p:cNvSpPr>
            <p:nvPr/>
          </p:nvSpPr>
          <p:spPr bwMode="auto">
            <a:xfrm>
              <a:off x="1570761" y="4811713"/>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8</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3" name="Freeform 36"/>
            <p:cNvSpPr>
              <a:spLocks/>
            </p:cNvSpPr>
            <p:nvPr/>
          </p:nvSpPr>
          <p:spPr bwMode="auto">
            <a:xfrm>
              <a:off x="1570761" y="4075113"/>
              <a:ext cx="57150" cy="55563"/>
            </a:xfrm>
            <a:custGeom>
              <a:avLst/>
              <a:gdLst>
                <a:gd name="T0" fmla="*/ 36 w 36"/>
                <a:gd name="T1" fmla="*/ 17 h 35"/>
                <a:gd name="T2" fmla="*/ 36 w 36"/>
                <a:gd name="T3" fmla="*/ 17 h 35"/>
                <a:gd name="T4" fmla="*/ 34 w 36"/>
                <a:gd name="T5" fmla="*/ 24 h 35"/>
                <a:gd name="T6" fmla="*/ 29 w 36"/>
                <a:gd name="T7" fmla="*/ 31 h 35"/>
                <a:gd name="T8" fmla="*/ 25 w 36"/>
                <a:gd name="T9" fmla="*/ 35 h 35"/>
                <a:gd name="T10" fmla="*/ 18 w 36"/>
                <a:gd name="T11" fmla="*/ 35 h 35"/>
                <a:gd name="T12" fmla="*/ 18 w 36"/>
                <a:gd name="T13" fmla="*/ 35 h 35"/>
                <a:gd name="T14" fmla="*/ 9 w 36"/>
                <a:gd name="T15" fmla="*/ 35 h 35"/>
                <a:gd name="T16" fmla="*/ 5 w 36"/>
                <a:gd name="T17" fmla="*/ 31 h 35"/>
                <a:gd name="T18" fmla="*/ 0 w 36"/>
                <a:gd name="T19" fmla="*/ 24 h 35"/>
                <a:gd name="T20" fmla="*/ 0 w 36"/>
                <a:gd name="T21" fmla="*/ 17 h 35"/>
                <a:gd name="T22" fmla="*/ 0 w 36"/>
                <a:gd name="T23" fmla="*/ 17 h 35"/>
                <a:gd name="T24" fmla="*/ 0 w 36"/>
                <a:gd name="T25" fmla="*/ 11 h 35"/>
                <a:gd name="T26" fmla="*/ 5 w 36"/>
                <a:gd name="T27" fmla="*/ 6 h 35"/>
                <a:gd name="T28" fmla="*/ 9 w 36"/>
                <a:gd name="T29" fmla="*/ 2 h 35"/>
                <a:gd name="T30" fmla="*/ 18 w 36"/>
                <a:gd name="T31" fmla="*/ 0 h 35"/>
                <a:gd name="T32" fmla="*/ 18 w 36"/>
                <a:gd name="T33" fmla="*/ 0 h 35"/>
                <a:gd name="T34" fmla="*/ 25 w 36"/>
                <a:gd name="T35" fmla="*/ 2 h 35"/>
                <a:gd name="T36" fmla="*/ 29 w 36"/>
                <a:gd name="T37" fmla="*/ 6 h 35"/>
                <a:gd name="T38" fmla="*/ 34 w 36"/>
                <a:gd name="T39" fmla="*/ 11 h 35"/>
                <a:gd name="T40" fmla="*/ 36 w 36"/>
                <a:gd name="T41" fmla="*/ 17 h 35"/>
                <a:gd name="T42" fmla="*/ 36 w 36"/>
                <a:gd name="T4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5">
                  <a:moveTo>
                    <a:pt x="36" y="17"/>
                  </a:moveTo>
                  <a:lnTo>
                    <a:pt x="36" y="17"/>
                  </a:lnTo>
                  <a:lnTo>
                    <a:pt x="34" y="24"/>
                  </a:lnTo>
                  <a:lnTo>
                    <a:pt x="29" y="31"/>
                  </a:lnTo>
                  <a:lnTo>
                    <a:pt x="25" y="35"/>
                  </a:lnTo>
                  <a:lnTo>
                    <a:pt x="18" y="35"/>
                  </a:lnTo>
                  <a:lnTo>
                    <a:pt x="18" y="35"/>
                  </a:lnTo>
                  <a:lnTo>
                    <a:pt x="9" y="35"/>
                  </a:lnTo>
                  <a:lnTo>
                    <a:pt x="5" y="31"/>
                  </a:lnTo>
                  <a:lnTo>
                    <a:pt x="0" y="24"/>
                  </a:lnTo>
                  <a:lnTo>
                    <a:pt x="0" y="17"/>
                  </a:lnTo>
                  <a:lnTo>
                    <a:pt x="0" y="17"/>
                  </a:lnTo>
                  <a:lnTo>
                    <a:pt x="0" y="11"/>
                  </a:lnTo>
                  <a:lnTo>
                    <a:pt x="5" y="6"/>
                  </a:lnTo>
                  <a:lnTo>
                    <a:pt x="9" y="2"/>
                  </a:lnTo>
                  <a:lnTo>
                    <a:pt x="18" y="0"/>
                  </a:lnTo>
                  <a:lnTo>
                    <a:pt x="18" y="0"/>
                  </a:lnTo>
                  <a:lnTo>
                    <a:pt x="25" y="2"/>
                  </a:lnTo>
                  <a:lnTo>
                    <a:pt x="29" y="6"/>
                  </a:lnTo>
                  <a:lnTo>
                    <a:pt x="34" y="11"/>
                  </a:lnTo>
                  <a:lnTo>
                    <a:pt x="36" y="17"/>
                  </a:lnTo>
                  <a:lnTo>
                    <a:pt x="36" y="17"/>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2" name="Line 55"/>
            <p:cNvSpPr>
              <a:spLocks noChangeShapeType="1"/>
            </p:cNvSpPr>
            <p:nvPr/>
          </p:nvSpPr>
          <p:spPr bwMode="auto">
            <a:xfrm flipV="1">
              <a:off x="1599336" y="47196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3" name="Line 56"/>
            <p:cNvSpPr>
              <a:spLocks noChangeShapeType="1"/>
            </p:cNvSpPr>
            <p:nvPr/>
          </p:nvSpPr>
          <p:spPr bwMode="auto">
            <a:xfrm flipV="1">
              <a:off x="1599336" y="4605338"/>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4" name="Line 57"/>
            <p:cNvSpPr>
              <a:spLocks noChangeShapeType="1"/>
            </p:cNvSpPr>
            <p:nvPr/>
          </p:nvSpPr>
          <p:spPr bwMode="auto">
            <a:xfrm flipV="1">
              <a:off x="1599336" y="4492625"/>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5" name="Line 58"/>
            <p:cNvSpPr>
              <a:spLocks noChangeShapeType="1"/>
            </p:cNvSpPr>
            <p:nvPr/>
          </p:nvSpPr>
          <p:spPr bwMode="auto">
            <a:xfrm flipV="1">
              <a:off x="1599336" y="4379913"/>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6" name="Line 59"/>
            <p:cNvSpPr>
              <a:spLocks noChangeShapeType="1"/>
            </p:cNvSpPr>
            <p:nvPr/>
          </p:nvSpPr>
          <p:spPr bwMode="auto">
            <a:xfrm flipV="1">
              <a:off x="1599336" y="4265613"/>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7" name="Line 60"/>
            <p:cNvSpPr>
              <a:spLocks noChangeShapeType="1"/>
            </p:cNvSpPr>
            <p:nvPr/>
          </p:nvSpPr>
          <p:spPr bwMode="auto">
            <a:xfrm flipV="1">
              <a:off x="1599336" y="4152900"/>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8" name="Line 61"/>
            <p:cNvSpPr>
              <a:spLocks noChangeShapeType="1"/>
            </p:cNvSpPr>
            <p:nvPr/>
          </p:nvSpPr>
          <p:spPr bwMode="auto">
            <a:xfrm flipV="1">
              <a:off x="1599336" y="4102100"/>
              <a:ext cx="0" cy="79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0" name="Rectangle 63"/>
            <p:cNvSpPr>
              <a:spLocks noChangeArrowheads="1"/>
            </p:cNvSpPr>
            <p:nvPr/>
          </p:nvSpPr>
          <p:spPr bwMode="auto">
            <a:xfrm>
              <a:off x="3499573" y="3963988"/>
              <a:ext cx="71333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Old world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1" name="Rectangle 64"/>
            <p:cNvSpPr>
              <a:spLocks noChangeArrowheads="1"/>
            </p:cNvSpPr>
            <p:nvPr/>
          </p:nvSpPr>
          <p:spPr bwMode="auto">
            <a:xfrm>
              <a:off x="3499573" y="4092575"/>
              <a:ext cx="367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5" name="Line 68"/>
            <p:cNvSpPr>
              <a:spLocks noChangeShapeType="1"/>
            </p:cNvSpPr>
            <p:nvPr/>
          </p:nvSpPr>
          <p:spPr bwMode="auto">
            <a:xfrm>
              <a:off x="1142136"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Line 69"/>
            <p:cNvSpPr>
              <a:spLocks noChangeShapeType="1"/>
            </p:cNvSpPr>
            <p:nvPr/>
          </p:nvSpPr>
          <p:spPr bwMode="auto">
            <a:xfrm>
              <a:off x="1256436" y="4102100"/>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Line 70"/>
            <p:cNvSpPr>
              <a:spLocks noChangeShapeType="1"/>
            </p:cNvSpPr>
            <p:nvPr/>
          </p:nvSpPr>
          <p:spPr bwMode="auto">
            <a:xfrm>
              <a:off x="1369148"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8" name="Line 71"/>
            <p:cNvSpPr>
              <a:spLocks noChangeShapeType="1"/>
            </p:cNvSpPr>
            <p:nvPr/>
          </p:nvSpPr>
          <p:spPr bwMode="auto">
            <a:xfrm>
              <a:off x="1483448" y="4102100"/>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0" name="Line 73"/>
            <p:cNvSpPr>
              <a:spLocks noChangeShapeType="1"/>
            </p:cNvSpPr>
            <p:nvPr/>
          </p:nvSpPr>
          <p:spPr bwMode="auto">
            <a:xfrm>
              <a:off x="1710461" y="4102100"/>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1" name="Line 74"/>
            <p:cNvSpPr>
              <a:spLocks noChangeShapeType="1"/>
            </p:cNvSpPr>
            <p:nvPr/>
          </p:nvSpPr>
          <p:spPr bwMode="auto">
            <a:xfrm>
              <a:off x="1823173"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2" name="Line 75"/>
            <p:cNvSpPr>
              <a:spLocks noChangeShapeType="1"/>
            </p:cNvSpPr>
            <p:nvPr/>
          </p:nvSpPr>
          <p:spPr bwMode="auto">
            <a:xfrm>
              <a:off x="1935886"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3" name="Line 76"/>
            <p:cNvSpPr>
              <a:spLocks noChangeShapeType="1"/>
            </p:cNvSpPr>
            <p:nvPr/>
          </p:nvSpPr>
          <p:spPr bwMode="auto">
            <a:xfrm>
              <a:off x="2050186"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4" name="Line 77"/>
            <p:cNvSpPr>
              <a:spLocks noChangeShapeType="1"/>
            </p:cNvSpPr>
            <p:nvPr/>
          </p:nvSpPr>
          <p:spPr bwMode="auto">
            <a:xfrm>
              <a:off x="2162898"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5" name="Line 78"/>
            <p:cNvSpPr>
              <a:spLocks noChangeShapeType="1"/>
            </p:cNvSpPr>
            <p:nvPr/>
          </p:nvSpPr>
          <p:spPr bwMode="auto">
            <a:xfrm>
              <a:off x="2277198" y="4102100"/>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6" name="Line 79"/>
            <p:cNvSpPr>
              <a:spLocks noChangeShapeType="1"/>
            </p:cNvSpPr>
            <p:nvPr/>
          </p:nvSpPr>
          <p:spPr bwMode="auto">
            <a:xfrm>
              <a:off x="2389911"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7" name="Line 80"/>
            <p:cNvSpPr>
              <a:spLocks noChangeShapeType="1"/>
            </p:cNvSpPr>
            <p:nvPr/>
          </p:nvSpPr>
          <p:spPr bwMode="auto">
            <a:xfrm>
              <a:off x="2504211" y="4102100"/>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8" name="Line 81"/>
            <p:cNvSpPr>
              <a:spLocks noChangeShapeType="1"/>
            </p:cNvSpPr>
            <p:nvPr/>
          </p:nvSpPr>
          <p:spPr bwMode="auto">
            <a:xfrm>
              <a:off x="2616923"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9" name="Line 82"/>
            <p:cNvSpPr>
              <a:spLocks noChangeShapeType="1"/>
            </p:cNvSpPr>
            <p:nvPr/>
          </p:nvSpPr>
          <p:spPr bwMode="auto">
            <a:xfrm>
              <a:off x="2731223" y="4102100"/>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0" name="Line 83"/>
            <p:cNvSpPr>
              <a:spLocks noChangeShapeType="1"/>
            </p:cNvSpPr>
            <p:nvPr/>
          </p:nvSpPr>
          <p:spPr bwMode="auto">
            <a:xfrm>
              <a:off x="2843936"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1" name="Line 84"/>
            <p:cNvSpPr>
              <a:spLocks noChangeShapeType="1"/>
            </p:cNvSpPr>
            <p:nvPr/>
          </p:nvSpPr>
          <p:spPr bwMode="auto">
            <a:xfrm>
              <a:off x="2956648"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2" name="Line 85"/>
            <p:cNvSpPr>
              <a:spLocks noChangeShapeType="1"/>
            </p:cNvSpPr>
            <p:nvPr/>
          </p:nvSpPr>
          <p:spPr bwMode="auto">
            <a:xfrm>
              <a:off x="3070948"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3" name="Line 86"/>
            <p:cNvSpPr>
              <a:spLocks noChangeShapeType="1"/>
            </p:cNvSpPr>
            <p:nvPr/>
          </p:nvSpPr>
          <p:spPr bwMode="auto">
            <a:xfrm>
              <a:off x="3183661" y="4102100"/>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4" name="Line 87"/>
            <p:cNvSpPr>
              <a:spLocks noChangeShapeType="1"/>
            </p:cNvSpPr>
            <p:nvPr/>
          </p:nvSpPr>
          <p:spPr bwMode="auto">
            <a:xfrm>
              <a:off x="3297961" y="4102100"/>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5" name="Line 88"/>
            <p:cNvSpPr>
              <a:spLocks noChangeShapeType="1"/>
            </p:cNvSpPr>
            <p:nvPr/>
          </p:nvSpPr>
          <p:spPr bwMode="auto">
            <a:xfrm>
              <a:off x="3410673" y="4102100"/>
              <a:ext cx="5080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2" name="Rectangle 125"/>
            <p:cNvSpPr>
              <a:spLocks noChangeArrowheads="1"/>
            </p:cNvSpPr>
            <p:nvPr/>
          </p:nvSpPr>
          <p:spPr bwMode="auto">
            <a:xfrm>
              <a:off x="1981200" y="4233863"/>
              <a:ext cx="5642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Imports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7" name="Freeform 217"/>
            <p:cNvSpPr>
              <a:spLocks/>
            </p:cNvSpPr>
            <p:nvPr/>
          </p:nvSpPr>
          <p:spPr bwMode="auto">
            <a:xfrm>
              <a:off x="1599336" y="4138613"/>
              <a:ext cx="1247775" cy="80963"/>
            </a:xfrm>
            <a:custGeom>
              <a:avLst/>
              <a:gdLst>
                <a:gd name="T0" fmla="*/ 360 w 786"/>
                <a:gd name="T1" fmla="*/ 22 h 51"/>
                <a:gd name="T2" fmla="*/ 360 w 786"/>
                <a:gd name="T3" fmla="*/ 22 h 51"/>
                <a:gd name="T4" fmla="*/ 373 w 786"/>
                <a:gd name="T5" fmla="*/ 24 h 51"/>
                <a:gd name="T6" fmla="*/ 382 w 786"/>
                <a:gd name="T7" fmla="*/ 27 h 51"/>
                <a:gd name="T8" fmla="*/ 389 w 786"/>
                <a:gd name="T9" fmla="*/ 33 h 51"/>
                <a:gd name="T10" fmla="*/ 393 w 786"/>
                <a:gd name="T11" fmla="*/ 42 h 51"/>
                <a:gd name="T12" fmla="*/ 396 w 786"/>
                <a:gd name="T13" fmla="*/ 42 h 51"/>
                <a:gd name="T14" fmla="*/ 396 w 786"/>
                <a:gd name="T15" fmla="*/ 42 h 51"/>
                <a:gd name="T16" fmla="*/ 400 w 786"/>
                <a:gd name="T17" fmla="*/ 33 h 51"/>
                <a:gd name="T18" fmla="*/ 407 w 786"/>
                <a:gd name="T19" fmla="*/ 27 h 51"/>
                <a:gd name="T20" fmla="*/ 416 w 786"/>
                <a:gd name="T21" fmla="*/ 24 h 51"/>
                <a:gd name="T22" fmla="*/ 427 w 786"/>
                <a:gd name="T23" fmla="*/ 22 h 51"/>
                <a:gd name="T24" fmla="*/ 755 w 786"/>
                <a:gd name="T25" fmla="*/ 22 h 51"/>
                <a:gd name="T26" fmla="*/ 755 w 786"/>
                <a:gd name="T27" fmla="*/ 22 h 51"/>
                <a:gd name="T28" fmla="*/ 766 w 786"/>
                <a:gd name="T29" fmla="*/ 20 h 51"/>
                <a:gd name="T30" fmla="*/ 775 w 786"/>
                <a:gd name="T31" fmla="*/ 15 h 51"/>
                <a:gd name="T32" fmla="*/ 780 w 786"/>
                <a:gd name="T33" fmla="*/ 9 h 51"/>
                <a:gd name="T34" fmla="*/ 784 w 786"/>
                <a:gd name="T35" fmla="*/ 0 h 51"/>
                <a:gd name="T36" fmla="*/ 786 w 786"/>
                <a:gd name="T37" fmla="*/ 0 h 51"/>
                <a:gd name="T38" fmla="*/ 786 w 786"/>
                <a:gd name="T39" fmla="*/ 0 h 51"/>
                <a:gd name="T40" fmla="*/ 784 w 786"/>
                <a:gd name="T41" fmla="*/ 9 h 51"/>
                <a:gd name="T42" fmla="*/ 780 w 786"/>
                <a:gd name="T43" fmla="*/ 20 h 51"/>
                <a:gd name="T44" fmla="*/ 775 w 786"/>
                <a:gd name="T45" fmla="*/ 24 h 51"/>
                <a:gd name="T46" fmla="*/ 771 w 786"/>
                <a:gd name="T47" fmla="*/ 29 h 51"/>
                <a:gd name="T48" fmla="*/ 764 w 786"/>
                <a:gd name="T49" fmla="*/ 31 h 51"/>
                <a:gd name="T50" fmla="*/ 755 w 786"/>
                <a:gd name="T51" fmla="*/ 33 h 51"/>
                <a:gd name="T52" fmla="*/ 422 w 786"/>
                <a:gd name="T53" fmla="*/ 33 h 51"/>
                <a:gd name="T54" fmla="*/ 422 w 786"/>
                <a:gd name="T55" fmla="*/ 33 h 51"/>
                <a:gd name="T56" fmla="*/ 413 w 786"/>
                <a:gd name="T57" fmla="*/ 33 h 51"/>
                <a:gd name="T58" fmla="*/ 404 w 786"/>
                <a:gd name="T59" fmla="*/ 35 h 51"/>
                <a:gd name="T60" fmla="*/ 400 w 786"/>
                <a:gd name="T61" fmla="*/ 42 h 51"/>
                <a:gd name="T62" fmla="*/ 398 w 786"/>
                <a:gd name="T63" fmla="*/ 51 h 51"/>
                <a:gd name="T64" fmla="*/ 391 w 786"/>
                <a:gd name="T65" fmla="*/ 51 h 51"/>
                <a:gd name="T66" fmla="*/ 391 w 786"/>
                <a:gd name="T67" fmla="*/ 51 h 51"/>
                <a:gd name="T68" fmla="*/ 389 w 786"/>
                <a:gd name="T69" fmla="*/ 42 h 51"/>
                <a:gd name="T70" fmla="*/ 382 w 786"/>
                <a:gd name="T71" fmla="*/ 35 h 51"/>
                <a:gd name="T72" fmla="*/ 375 w 786"/>
                <a:gd name="T73" fmla="*/ 33 h 51"/>
                <a:gd name="T74" fmla="*/ 366 w 786"/>
                <a:gd name="T75" fmla="*/ 33 h 51"/>
                <a:gd name="T76" fmla="*/ 34 w 786"/>
                <a:gd name="T77" fmla="*/ 33 h 51"/>
                <a:gd name="T78" fmla="*/ 34 w 786"/>
                <a:gd name="T79" fmla="*/ 33 h 51"/>
                <a:gd name="T80" fmla="*/ 25 w 786"/>
                <a:gd name="T81" fmla="*/ 31 h 51"/>
                <a:gd name="T82" fmla="*/ 18 w 786"/>
                <a:gd name="T83" fmla="*/ 29 h 51"/>
                <a:gd name="T84" fmla="*/ 14 w 786"/>
                <a:gd name="T85" fmla="*/ 24 h 51"/>
                <a:gd name="T86" fmla="*/ 9 w 786"/>
                <a:gd name="T87" fmla="*/ 20 h 51"/>
                <a:gd name="T88" fmla="*/ 3 w 786"/>
                <a:gd name="T89" fmla="*/ 9 h 51"/>
                <a:gd name="T90" fmla="*/ 0 w 786"/>
                <a:gd name="T91" fmla="*/ 0 h 51"/>
                <a:gd name="T92" fmla="*/ 5 w 786"/>
                <a:gd name="T93" fmla="*/ 0 h 51"/>
                <a:gd name="T94" fmla="*/ 5 w 786"/>
                <a:gd name="T95" fmla="*/ 0 h 51"/>
                <a:gd name="T96" fmla="*/ 7 w 786"/>
                <a:gd name="T97" fmla="*/ 9 h 51"/>
                <a:gd name="T98" fmla="*/ 14 w 786"/>
                <a:gd name="T99" fmla="*/ 15 h 51"/>
                <a:gd name="T100" fmla="*/ 20 w 786"/>
                <a:gd name="T101" fmla="*/ 20 h 51"/>
                <a:gd name="T102" fmla="*/ 32 w 786"/>
                <a:gd name="T103" fmla="*/ 22 h 51"/>
                <a:gd name="T104" fmla="*/ 360 w 786"/>
                <a:gd name="T105"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6" h="51">
                  <a:moveTo>
                    <a:pt x="360" y="22"/>
                  </a:moveTo>
                  <a:lnTo>
                    <a:pt x="360" y="22"/>
                  </a:lnTo>
                  <a:lnTo>
                    <a:pt x="373" y="24"/>
                  </a:lnTo>
                  <a:lnTo>
                    <a:pt x="382" y="27"/>
                  </a:lnTo>
                  <a:lnTo>
                    <a:pt x="389" y="33"/>
                  </a:lnTo>
                  <a:lnTo>
                    <a:pt x="393" y="42"/>
                  </a:lnTo>
                  <a:lnTo>
                    <a:pt x="396" y="42"/>
                  </a:lnTo>
                  <a:lnTo>
                    <a:pt x="396" y="42"/>
                  </a:lnTo>
                  <a:lnTo>
                    <a:pt x="400" y="33"/>
                  </a:lnTo>
                  <a:lnTo>
                    <a:pt x="407" y="27"/>
                  </a:lnTo>
                  <a:lnTo>
                    <a:pt x="416" y="24"/>
                  </a:lnTo>
                  <a:lnTo>
                    <a:pt x="427" y="22"/>
                  </a:lnTo>
                  <a:lnTo>
                    <a:pt x="755" y="22"/>
                  </a:lnTo>
                  <a:lnTo>
                    <a:pt x="755" y="22"/>
                  </a:lnTo>
                  <a:lnTo>
                    <a:pt x="766" y="20"/>
                  </a:lnTo>
                  <a:lnTo>
                    <a:pt x="775" y="15"/>
                  </a:lnTo>
                  <a:lnTo>
                    <a:pt x="780" y="9"/>
                  </a:lnTo>
                  <a:lnTo>
                    <a:pt x="784" y="0"/>
                  </a:lnTo>
                  <a:lnTo>
                    <a:pt x="786" y="0"/>
                  </a:lnTo>
                  <a:lnTo>
                    <a:pt x="786" y="0"/>
                  </a:lnTo>
                  <a:lnTo>
                    <a:pt x="784" y="9"/>
                  </a:lnTo>
                  <a:lnTo>
                    <a:pt x="780" y="20"/>
                  </a:lnTo>
                  <a:lnTo>
                    <a:pt x="775" y="24"/>
                  </a:lnTo>
                  <a:lnTo>
                    <a:pt x="771" y="29"/>
                  </a:lnTo>
                  <a:lnTo>
                    <a:pt x="764" y="31"/>
                  </a:lnTo>
                  <a:lnTo>
                    <a:pt x="755" y="33"/>
                  </a:lnTo>
                  <a:lnTo>
                    <a:pt x="422" y="33"/>
                  </a:lnTo>
                  <a:lnTo>
                    <a:pt x="422" y="33"/>
                  </a:lnTo>
                  <a:lnTo>
                    <a:pt x="413" y="33"/>
                  </a:lnTo>
                  <a:lnTo>
                    <a:pt x="404" y="35"/>
                  </a:lnTo>
                  <a:lnTo>
                    <a:pt x="400" y="42"/>
                  </a:lnTo>
                  <a:lnTo>
                    <a:pt x="398" y="51"/>
                  </a:lnTo>
                  <a:lnTo>
                    <a:pt x="391" y="51"/>
                  </a:lnTo>
                  <a:lnTo>
                    <a:pt x="391" y="51"/>
                  </a:lnTo>
                  <a:lnTo>
                    <a:pt x="389" y="42"/>
                  </a:lnTo>
                  <a:lnTo>
                    <a:pt x="382" y="35"/>
                  </a:lnTo>
                  <a:lnTo>
                    <a:pt x="375" y="33"/>
                  </a:lnTo>
                  <a:lnTo>
                    <a:pt x="366" y="33"/>
                  </a:lnTo>
                  <a:lnTo>
                    <a:pt x="34" y="33"/>
                  </a:lnTo>
                  <a:lnTo>
                    <a:pt x="34" y="33"/>
                  </a:lnTo>
                  <a:lnTo>
                    <a:pt x="25" y="31"/>
                  </a:lnTo>
                  <a:lnTo>
                    <a:pt x="18" y="29"/>
                  </a:lnTo>
                  <a:lnTo>
                    <a:pt x="14" y="24"/>
                  </a:lnTo>
                  <a:lnTo>
                    <a:pt x="9" y="20"/>
                  </a:lnTo>
                  <a:lnTo>
                    <a:pt x="3" y="9"/>
                  </a:lnTo>
                  <a:lnTo>
                    <a:pt x="0" y="0"/>
                  </a:lnTo>
                  <a:lnTo>
                    <a:pt x="5" y="0"/>
                  </a:lnTo>
                  <a:lnTo>
                    <a:pt x="5" y="0"/>
                  </a:lnTo>
                  <a:lnTo>
                    <a:pt x="7" y="9"/>
                  </a:lnTo>
                  <a:lnTo>
                    <a:pt x="14" y="15"/>
                  </a:lnTo>
                  <a:lnTo>
                    <a:pt x="20" y="20"/>
                  </a:lnTo>
                  <a:lnTo>
                    <a:pt x="32" y="22"/>
                  </a:lnTo>
                  <a:lnTo>
                    <a:pt x="36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62" name="Line 137"/>
            <p:cNvSpPr>
              <a:spLocks noChangeShapeType="1"/>
            </p:cNvSpPr>
            <p:nvPr/>
          </p:nvSpPr>
          <p:spPr bwMode="auto">
            <a:xfrm>
              <a:off x="1143000" y="3894138"/>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3" name="Line 138"/>
            <p:cNvSpPr>
              <a:spLocks noChangeShapeType="1"/>
            </p:cNvSpPr>
            <p:nvPr/>
          </p:nvSpPr>
          <p:spPr bwMode="auto">
            <a:xfrm>
              <a:off x="1255713" y="3894138"/>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4" name="Line 139"/>
            <p:cNvSpPr>
              <a:spLocks noChangeShapeType="1"/>
            </p:cNvSpPr>
            <p:nvPr/>
          </p:nvSpPr>
          <p:spPr bwMode="auto">
            <a:xfrm>
              <a:off x="1370013" y="3894138"/>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5" name="Line 140"/>
            <p:cNvSpPr>
              <a:spLocks noChangeShapeType="1"/>
            </p:cNvSpPr>
            <p:nvPr/>
          </p:nvSpPr>
          <p:spPr bwMode="auto">
            <a:xfrm>
              <a:off x="1482725" y="3894138"/>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6" name="Line 141"/>
            <p:cNvSpPr>
              <a:spLocks noChangeShapeType="1"/>
            </p:cNvSpPr>
            <p:nvPr/>
          </p:nvSpPr>
          <p:spPr bwMode="auto">
            <a:xfrm>
              <a:off x="1597025" y="3894138"/>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7" name="Line 142"/>
            <p:cNvSpPr>
              <a:spLocks noChangeShapeType="1"/>
            </p:cNvSpPr>
            <p:nvPr/>
          </p:nvSpPr>
          <p:spPr bwMode="auto">
            <a:xfrm>
              <a:off x="1709738" y="3894138"/>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8" name="Line 143"/>
            <p:cNvSpPr>
              <a:spLocks noChangeShapeType="1"/>
            </p:cNvSpPr>
            <p:nvPr/>
          </p:nvSpPr>
          <p:spPr bwMode="auto">
            <a:xfrm>
              <a:off x="1824038" y="3894138"/>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9" name="Line 144"/>
            <p:cNvSpPr>
              <a:spLocks noChangeShapeType="1"/>
            </p:cNvSpPr>
            <p:nvPr/>
          </p:nvSpPr>
          <p:spPr bwMode="auto">
            <a:xfrm>
              <a:off x="1936750" y="3894138"/>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0" name="Line 145"/>
            <p:cNvSpPr>
              <a:spLocks noChangeShapeType="1"/>
            </p:cNvSpPr>
            <p:nvPr/>
          </p:nvSpPr>
          <p:spPr bwMode="auto">
            <a:xfrm>
              <a:off x="2051050" y="3894138"/>
              <a:ext cx="698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1" name="Line 146"/>
            <p:cNvSpPr>
              <a:spLocks noChangeShapeType="1"/>
            </p:cNvSpPr>
            <p:nvPr/>
          </p:nvSpPr>
          <p:spPr bwMode="auto">
            <a:xfrm>
              <a:off x="2163763" y="3894138"/>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2" name="Line 147"/>
            <p:cNvSpPr>
              <a:spLocks noChangeShapeType="1"/>
            </p:cNvSpPr>
            <p:nvPr/>
          </p:nvSpPr>
          <p:spPr bwMode="auto">
            <a:xfrm>
              <a:off x="2276475" y="3894138"/>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3" name="Line 148"/>
            <p:cNvSpPr>
              <a:spLocks noChangeShapeType="1"/>
            </p:cNvSpPr>
            <p:nvPr/>
          </p:nvSpPr>
          <p:spPr bwMode="auto">
            <a:xfrm>
              <a:off x="2390775" y="3894138"/>
              <a:ext cx="7143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4" name="Line 172"/>
            <p:cNvSpPr>
              <a:spLocks noChangeShapeType="1"/>
            </p:cNvSpPr>
            <p:nvPr/>
          </p:nvSpPr>
          <p:spPr bwMode="auto">
            <a:xfrm flipV="1">
              <a:off x="2563813" y="3922713"/>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5" name="Line 171"/>
            <p:cNvSpPr>
              <a:spLocks noChangeShapeType="1"/>
            </p:cNvSpPr>
            <p:nvPr/>
          </p:nvSpPr>
          <p:spPr bwMode="auto">
            <a:xfrm flipV="1">
              <a:off x="2563813" y="4035425"/>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6" name="Line 180"/>
            <p:cNvSpPr>
              <a:spLocks noChangeShapeType="1"/>
            </p:cNvSpPr>
            <p:nvPr/>
          </p:nvSpPr>
          <p:spPr bwMode="auto">
            <a:xfrm flipV="1">
              <a:off x="1939925" y="3922713"/>
              <a:ext cx="0" cy="69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7" name="Line 179"/>
            <p:cNvSpPr>
              <a:spLocks noChangeShapeType="1"/>
            </p:cNvSpPr>
            <p:nvPr/>
          </p:nvSpPr>
          <p:spPr bwMode="auto">
            <a:xfrm flipV="1">
              <a:off x="1939925" y="4035425"/>
              <a:ext cx="0" cy="714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38192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6">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7">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7">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7">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7">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7">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7">
                                            <p:txEl>
                                              <p:pRg st="6" end="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26" grpId="0" uiExpand="1" build="p"/>
      <p:bldP spid="227" grpId="0" uiExpand="1" build="p"/>
      <p:bldP spid="255" grpId="0"/>
      <p:bldP spid="256" grpId="0"/>
      <p:bldP spid="257" grpId="0"/>
      <p:bldP spid="258" grpId="0"/>
      <p:bldP spid="259" grpId="0"/>
      <p:bldP spid="260" grpId="0"/>
      <p:bldP spid="2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Breakdown of Welfare Effects</a:t>
            </a:r>
            <a:endParaRPr lang="en-US" sz="3200" dirty="0"/>
          </a:p>
        </p:txBody>
      </p:sp>
      <p:sp>
        <p:nvSpPr>
          <p:cNvPr id="223" name="222 Marcador de contenido"/>
          <p:cNvSpPr>
            <a:spLocks noGrp="1"/>
          </p:cNvSpPr>
          <p:nvPr>
            <p:ph idx="1"/>
          </p:nvPr>
        </p:nvSpPr>
        <p:spPr/>
        <p:txBody>
          <a:bodyPr>
            <a:normAutofit/>
          </a:bodyPr>
          <a:lstStyle/>
          <a:p>
            <a:pPr marL="0" indent="0">
              <a:buNone/>
            </a:pPr>
            <a:r>
              <a:rPr lang="en-US" sz="2400" dirty="0"/>
              <a:t>A tariff of $t per unit is imposed on foreign copper</a:t>
            </a:r>
            <a:r>
              <a:rPr lang="en-US" sz="2400" dirty="0" smtClean="0"/>
              <a:t>.</a:t>
            </a:r>
            <a:endParaRPr lang="en-US" sz="2400" dirty="0"/>
          </a:p>
        </p:txBody>
      </p:sp>
      <p:sp>
        <p:nvSpPr>
          <p:cNvPr id="7" name="Freeform 9"/>
          <p:cNvSpPr>
            <a:spLocks/>
          </p:cNvSpPr>
          <p:nvPr/>
        </p:nvSpPr>
        <p:spPr bwMode="auto">
          <a:xfrm>
            <a:off x="585894" y="4423929"/>
            <a:ext cx="931963" cy="572703"/>
          </a:xfrm>
          <a:custGeom>
            <a:avLst/>
            <a:gdLst>
              <a:gd name="T0" fmla="*/ 0 w 502"/>
              <a:gd name="T1" fmla="*/ 0 h 297"/>
              <a:gd name="T2" fmla="*/ 0 w 502"/>
              <a:gd name="T3" fmla="*/ 297 h 297"/>
              <a:gd name="T4" fmla="*/ 502 w 502"/>
              <a:gd name="T5" fmla="*/ 0 h 297"/>
              <a:gd name="T6" fmla="*/ 0 w 502"/>
              <a:gd name="T7" fmla="*/ 0 h 297"/>
            </a:gdLst>
            <a:ahLst/>
            <a:cxnLst>
              <a:cxn ang="0">
                <a:pos x="T0" y="T1"/>
              </a:cxn>
              <a:cxn ang="0">
                <a:pos x="T2" y="T3"/>
              </a:cxn>
              <a:cxn ang="0">
                <a:pos x="T4" y="T5"/>
              </a:cxn>
              <a:cxn ang="0">
                <a:pos x="T6" y="T7"/>
              </a:cxn>
            </a:cxnLst>
            <a:rect l="0" t="0" r="r" b="b"/>
            <a:pathLst>
              <a:path w="502" h="297">
                <a:moveTo>
                  <a:pt x="0" y="0"/>
                </a:moveTo>
                <a:lnTo>
                  <a:pt x="0" y="297"/>
                </a:lnTo>
                <a:lnTo>
                  <a:pt x="502" y="0"/>
                </a:lnTo>
                <a:lnTo>
                  <a:pt x="0" y="0"/>
                </a:lnTo>
                <a:close/>
              </a:path>
            </a:pathLst>
          </a:custGeom>
          <a:solidFill>
            <a:srgbClr val="739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8" name="Rectangle 118"/>
          <p:cNvSpPr>
            <a:spLocks noChangeArrowheads="1"/>
          </p:cNvSpPr>
          <p:nvPr/>
        </p:nvSpPr>
        <p:spPr bwMode="auto">
          <a:xfrm>
            <a:off x="627666" y="4675885"/>
            <a:ext cx="140598"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G</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19"/>
          <p:cNvSpPr>
            <a:spLocks noChangeArrowheads="1"/>
          </p:cNvSpPr>
          <p:nvPr/>
        </p:nvSpPr>
        <p:spPr bwMode="auto">
          <a:xfrm>
            <a:off x="851007" y="4438729"/>
            <a:ext cx="12935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 name="Line 128"/>
          <p:cNvSpPr>
            <a:spLocks noChangeShapeType="1"/>
          </p:cNvSpPr>
          <p:nvPr/>
        </p:nvSpPr>
        <p:spPr bwMode="auto">
          <a:xfrm>
            <a:off x="585894" y="5509556"/>
            <a:ext cx="2932905" cy="1"/>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 name="Freeform 7"/>
          <p:cNvSpPr>
            <a:spLocks/>
          </p:cNvSpPr>
          <p:nvPr/>
        </p:nvSpPr>
        <p:spPr bwMode="auto">
          <a:xfrm>
            <a:off x="2247462" y="4423937"/>
            <a:ext cx="336027" cy="248751"/>
          </a:xfrm>
          <a:custGeom>
            <a:avLst/>
            <a:gdLst>
              <a:gd name="T0" fmla="*/ 0 w 181"/>
              <a:gd name="T1" fmla="*/ 0 h 129"/>
              <a:gd name="T2" fmla="*/ 0 w 181"/>
              <a:gd name="T3" fmla="*/ 129 h 129"/>
              <a:gd name="T4" fmla="*/ 181 w 181"/>
              <a:gd name="T5" fmla="*/ 129 h 129"/>
              <a:gd name="T6" fmla="*/ 0 w 181"/>
              <a:gd name="T7" fmla="*/ 0 h 129"/>
            </a:gdLst>
            <a:ahLst/>
            <a:cxnLst>
              <a:cxn ang="0">
                <a:pos x="T0" y="T1"/>
              </a:cxn>
              <a:cxn ang="0">
                <a:pos x="T2" y="T3"/>
              </a:cxn>
              <a:cxn ang="0">
                <a:pos x="T4" y="T5"/>
              </a:cxn>
              <a:cxn ang="0">
                <a:pos x="T6" y="T7"/>
              </a:cxn>
            </a:cxnLst>
            <a:rect l="0" t="0" r="r" b="b"/>
            <a:pathLst>
              <a:path w="181" h="129">
                <a:moveTo>
                  <a:pt x="0" y="0"/>
                </a:moveTo>
                <a:lnTo>
                  <a:pt x="0" y="129"/>
                </a:lnTo>
                <a:lnTo>
                  <a:pt x="181" y="129"/>
                </a:lnTo>
                <a:lnTo>
                  <a:pt x="0" y="0"/>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7" name="Freeform 8"/>
          <p:cNvSpPr>
            <a:spLocks/>
          </p:cNvSpPr>
          <p:nvPr/>
        </p:nvSpPr>
        <p:spPr bwMode="auto">
          <a:xfrm>
            <a:off x="1116853" y="4423937"/>
            <a:ext cx="401004" cy="248750"/>
          </a:xfrm>
          <a:custGeom>
            <a:avLst/>
            <a:gdLst>
              <a:gd name="T0" fmla="*/ 216 w 216"/>
              <a:gd name="T1" fmla="*/ 0 h 129"/>
              <a:gd name="T2" fmla="*/ 216 w 216"/>
              <a:gd name="T3" fmla="*/ 129 h 129"/>
              <a:gd name="T4" fmla="*/ 0 w 216"/>
              <a:gd name="T5" fmla="*/ 129 h 129"/>
              <a:gd name="T6" fmla="*/ 216 w 216"/>
              <a:gd name="T7" fmla="*/ 0 h 129"/>
            </a:gdLst>
            <a:ahLst/>
            <a:cxnLst>
              <a:cxn ang="0">
                <a:pos x="T0" y="T1"/>
              </a:cxn>
              <a:cxn ang="0">
                <a:pos x="T2" y="T3"/>
              </a:cxn>
              <a:cxn ang="0">
                <a:pos x="T4" y="T5"/>
              </a:cxn>
              <a:cxn ang="0">
                <a:pos x="T6" y="T7"/>
              </a:cxn>
            </a:cxnLst>
            <a:rect l="0" t="0" r="r" b="b"/>
            <a:pathLst>
              <a:path w="216" h="129">
                <a:moveTo>
                  <a:pt x="216" y="0"/>
                </a:moveTo>
                <a:lnTo>
                  <a:pt x="216" y="129"/>
                </a:lnTo>
                <a:lnTo>
                  <a:pt x="0" y="129"/>
                </a:lnTo>
                <a:lnTo>
                  <a:pt x="216" y="0"/>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8" name="Rectangle 121"/>
          <p:cNvSpPr>
            <a:spLocks noChangeArrowheads="1"/>
          </p:cNvSpPr>
          <p:nvPr/>
        </p:nvSpPr>
        <p:spPr bwMode="auto">
          <a:xfrm>
            <a:off x="1385679" y="4469589"/>
            <a:ext cx="12935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123"/>
          <p:cNvSpPr>
            <a:spLocks noChangeArrowheads="1"/>
          </p:cNvSpPr>
          <p:nvPr/>
        </p:nvSpPr>
        <p:spPr bwMode="auto">
          <a:xfrm>
            <a:off x="2263804" y="4479230"/>
            <a:ext cx="110604"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F</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5"/>
          <p:cNvSpPr>
            <a:spLocks noChangeArrowheads="1"/>
          </p:cNvSpPr>
          <p:nvPr/>
        </p:nvSpPr>
        <p:spPr bwMode="auto">
          <a:xfrm>
            <a:off x="1517857" y="4423932"/>
            <a:ext cx="729605" cy="248750"/>
          </a:xfrm>
          <a:prstGeom prst="rect">
            <a:avLst/>
          </a:prstGeom>
          <a:solidFill>
            <a:srgbClr val="CCD5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Rectangle 122"/>
          <p:cNvSpPr>
            <a:spLocks noChangeArrowheads="1"/>
          </p:cNvSpPr>
          <p:nvPr/>
        </p:nvSpPr>
        <p:spPr bwMode="auto">
          <a:xfrm>
            <a:off x="1850171" y="4458641"/>
            <a:ext cx="119976"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7" name="Freeform 6"/>
          <p:cNvSpPr>
            <a:spLocks/>
          </p:cNvSpPr>
          <p:nvPr/>
        </p:nvSpPr>
        <p:spPr bwMode="auto">
          <a:xfrm>
            <a:off x="585894" y="3218746"/>
            <a:ext cx="1654142" cy="1205183"/>
          </a:xfrm>
          <a:custGeom>
            <a:avLst/>
            <a:gdLst>
              <a:gd name="T0" fmla="*/ 0 w 891"/>
              <a:gd name="T1" fmla="*/ 0 h 625"/>
              <a:gd name="T2" fmla="*/ 0 w 891"/>
              <a:gd name="T3" fmla="*/ 625 h 625"/>
              <a:gd name="T4" fmla="*/ 891 w 891"/>
              <a:gd name="T5" fmla="*/ 625 h 625"/>
              <a:gd name="T6" fmla="*/ 0 w 891"/>
              <a:gd name="T7" fmla="*/ 0 h 625"/>
            </a:gdLst>
            <a:ahLst/>
            <a:cxnLst>
              <a:cxn ang="0">
                <a:pos x="T0" y="T1"/>
              </a:cxn>
              <a:cxn ang="0">
                <a:pos x="T2" y="T3"/>
              </a:cxn>
              <a:cxn ang="0">
                <a:pos x="T4" y="T5"/>
              </a:cxn>
              <a:cxn ang="0">
                <a:pos x="T6" y="T7"/>
              </a:cxn>
            </a:cxnLst>
            <a:rect l="0" t="0" r="r" b="b"/>
            <a:pathLst>
              <a:path w="891" h="625">
                <a:moveTo>
                  <a:pt x="0" y="0"/>
                </a:moveTo>
                <a:lnTo>
                  <a:pt x="0" y="625"/>
                </a:lnTo>
                <a:lnTo>
                  <a:pt x="891" y="625"/>
                </a:lnTo>
                <a:lnTo>
                  <a:pt x="0" y="0"/>
                </a:lnTo>
                <a:close/>
              </a:path>
            </a:pathLst>
          </a:custGeom>
          <a:solidFill>
            <a:srgbClr val="E3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8" name="Rectangle 120"/>
          <p:cNvSpPr>
            <a:spLocks noChangeArrowheads="1"/>
          </p:cNvSpPr>
          <p:nvPr/>
        </p:nvSpPr>
        <p:spPr bwMode="auto">
          <a:xfrm>
            <a:off x="895930" y="3897505"/>
            <a:ext cx="12935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124"/>
          <p:cNvSpPr>
            <a:spLocks noChangeArrowheads="1"/>
          </p:cNvSpPr>
          <p:nvPr/>
        </p:nvSpPr>
        <p:spPr bwMode="auto">
          <a:xfrm>
            <a:off x="1863166" y="4242669"/>
            <a:ext cx="12935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B</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9" name="Line 89"/>
          <p:cNvSpPr>
            <a:spLocks noChangeShapeType="1"/>
          </p:cNvSpPr>
          <p:nvPr/>
        </p:nvSpPr>
        <p:spPr bwMode="auto">
          <a:xfrm>
            <a:off x="593320" y="3205249"/>
            <a:ext cx="2740194" cy="2022779"/>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0" name="Line 90"/>
          <p:cNvSpPr>
            <a:spLocks noChangeShapeType="1"/>
          </p:cNvSpPr>
          <p:nvPr/>
        </p:nvSpPr>
        <p:spPr bwMode="auto">
          <a:xfrm flipH="1">
            <a:off x="585894" y="3309376"/>
            <a:ext cx="2747620" cy="1687256"/>
          </a:xfrm>
          <a:prstGeom prst="line">
            <a:avLst/>
          </a:prstGeom>
          <a:noFill/>
          <a:ln w="38100">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1" name="Rectangle 91"/>
          <p:cNvSpPr>
            <a:spLocks noChangeArrowheads="1"/>
          </p:cNvSpPr>
          <p:nvPr/>
        </p:nvSpPr>
        <p:spPr bwMode="auto">
          <a:xfrm>
            <a:off x="344549" y="2559270"/>
            <a:ext cx="70861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3" name="Rectangle 97"/>
          <p:cNvSpPr>
            <a:spLocks noChangeArrowheads="1"/>
          </p:cNvSpPr>
          <p:nvPr/>
        </p:nvSpPr>
        <p:spPr bwMode="auto">
          <a:xfrm>
            <a:off x="861020" y="5758934"/>
            <a:ext cx="26577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copper (millions of tons)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4" name="Rectangle 112"/>
          <p:cNvSpPr>
            <a:spLocks noChangeArrowheads="1"/>
          </p:cNvSpPr>
          <p:nvPr/>
        </p:nvSpPr>
        <p:spPr bwMode="auto">
          <a:xfrm>
            <a:off x="228600" y="4585906"/>
            <a:ext cx="213200" cy="18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Pw</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5" name="Rectangle 114"/>
          <p:cNvSpPr>
            <a:spLocks noChangeArrowheads="1"/>
          </p:cNvSpPr>
          <p:nvPr/>
        </p:nvSpPr>
        <p:spPr bwMode="auto">
          <a:xfrm>
            <a:off x="465222" y="5534625"/>
            <a:ext cx="99356"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6" name="Rectangle 115"/>
          <p:cNvSpPr>
            <a:spLocks noChangeArrowheads="1"/>
          </p:cNvSpPr>
          <p:nvPr/>
        </p:nvSpPr>
        <p:spPr bwMode="auto">
          <a:xfrm>
            <a:off x="2522224" y="5534625"/>
            <a:ext cx="19871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7" name="Rectangle 126"/>
          <p:cNvSpPr>
            <a:spLocks noChangeArrowheads="1"/>
          </p:cNvSpPr>
          <p:nvPr/>
        </p:nvSpPr>
        <p:spPr bwMode="auto">
          <a:xfrm>
            <a:off x="1087149" y="5534625"/>
            <a:ext cx="99356"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8</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8" name="Line 130"/>
          <p:cNvSpPr>
            <a:spLocks noChangeShapeType="1"/>
          </p:cNvSpPr>
          <p:nvPr/>
        </p:nvSpPr>
        <p:spPr bwMode="auto">
          <a:xfrm flipV="1">
            <a:off x="2583488" y="5453637"/>
            <a:ext cx="0" cy="55921"/>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9" name="Freeform 131"/>
          <p:cNvSpPr>
            <a:spLocks/>
          </p:cNvSpPr>
          <p:nvPr/>
        </p:nvSpPr>
        <p:spPr bwMode="auto">
          <a:xfrm>
            <a:off x="1883588" y="4144326"/>
            <a:ext cx="66834" cy="67491"/>
          </a:xfrm>
          <a:custGeom>
            <a:avLst/>
            <a:gdLst>
              <a:gd name="T0" fmla="*/ 36 w 36"/>
              <a:gd name="T1" fmla="*/ 18 h 35"/>
              <a:gd name="T2" fmla="*/ 36 w 36"/>
              <a:gd name="T3" fmla="*/ 18 h 35"/>
              <a:gd name="T4" fmla="*/ 33 w 36"/>
              <a:gd name="T5" fmla="*/ 27 h 35"/>
              <a:gd name="T6" fmla="*/ 31 w 36"/>
              <a:gd name="T7" fmla="*/ 31 h 35"/>
              <a:gd name="T8" fmla="*/ 24 w 36"/>
              <a:gd name="T9" fmla="*/ 35 h 35"/>
              <a:gd name="T10" fmla="*/ 18 w 36"/>
              <a:gd name="T11" fmla="*/ 35 h 35"/>
              <a:gd name="T12" fmla="*/ 18 w 36"/>
              <a:gd name="T13" fmla="*/ 35 h 35"/>
              <a:gd name="T14" fmla="*/ 11 w 36"/>
              <a:gd name="T15" fmla="*/ 35 h 35"/>
              <a:gd name="T16" fmla="*/ 4 w 36"/>
              <a:gd name="T17" fmla="*/ 31 h 35"/>
              <a:gd name="T18" fmla="*/ 2 w 36"/>
              <a:gd name="T19" fmla="*/ 27 h 35"/>
              <a:gd name="T20" fmla="*/ 0 w 36"/>
              <a:gd name="T21" fmla="*/ 18 h 35"/>
              <a:gd name="T22" fmla="*/ 0 w 36"/>
              <a:gd name="T23" fmla="*/ 18 h 35"/>
              <a:gd name="T24" fmla="*/ 2 w 36"/>
              <a:gd name="T25" fmla="*/ 11 h 35"/>
              <a:gd name="T26" fmla="*/ 4 w 36"/>
              <a:gd name="T27" fmla="*/ 6 h 35"/>
              <a:gd name="T28" fmla="*/ 11 w 36"/>
              <a:gd name="T29" fmla="*/ 2 h 35"/>
              <a:gd name="T30" fmla="*/ 18 w 36"/>
              <a:gd name="T31" fmla="*/ 0 h 35"/>
              <a:gd name="T32" fmla="*/ 18 w 36"/>
              <a:gd name="T33" fmla="*/ 0 h 35"/>
              <a:gd name="T34" fmla="*/ 24 w 36"/>
              <a:gd name="T35" fmla="*/ 2 h 35"/>
              <a:gd name="T36" fmla="*/ 31 w 36"/>
              <a:gd name="T37" fmla="*/ 6 h 35"/>
              <a:gd name="T38" fmla="*/ 33 w 36"/>
              <a:gd name="T39" fmla="*/ 11 h 35"/>
              <a:gd name="T40" fmla="*/ 36 w 36"/>
              <a:gd name="T41" fmla="*/ 18 h 35"/>
              <a:gd name="T42" fmla="*/ 36 w 36"/>
              <a:gd name="T43"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5">
                <a:moveTo>
                  <a:pt x="36" y="18"/>
                </a:moveTo>
                <a:lnTo>
                  <a:pt x="36" y="18"/>
                </a:lnTo>
                <a:lnTo>
                  <a:pt x="33" y="27"/>
                </a:lnTo>
                <a:lnTo>
                  <a:pt x="31" y="31"/>
                </a:lnTo>
                <a:lnTo>
                  <a:pt x="24" y="35"/>
                </a:lnTo>
                <a:lnTo>
                  <a:pt x="18" y="35"/>
                </a:lnTo>
                <a:lnTo>
                  <a:pt x="18" y="35"/>
                </a:lnTo>
                <a:lnTo>
                  <a:pt x="11" y="35"/>
                </a:lnTo>
                <a:lnTo>
                  <a:pt x="4" y="31"/>
                </a:lnTo>
                <a:lnTo>
                  <a:pt x="2" y="27"/>
                </a:lnTo>
                <a:lnTo>
                  <a:pt x="0" y="18"/>
                </a:lnTo>
                <a:lnTo>
                  <a:pt x="0" y="18"/>
                </a:lnTo>
                <a:lnTo>
                  <a:pt x="2" y="11"/>
                </a:lnTo>
                <a:lnTo>
                  <a:pt x="4" y="6"/>
                </a:lnTo>
                <a:lnTo>
                  <a:pt x="11" y="2"/>
                </a:lnTo>
                <a:lnTo>
                  <a:pt x="18" y="0"/>
                </a:lnTo>
                <a:lnTo>
                  <a:pt x="18" y="0"/>
                </a:lnTo>
                <a:lnTo>
                  <a:pt x="24" y="2"/>
                </a:lnTo>
                <a:lnTo>
                  <a:pt x="31" y="6"/>
                </a:lnTo>
                <a:lnTo>
                  <a:pt x="33" y="11"/>
                </a:lnTo>
                <a:lnTo>
                  <a:pt x="36" y="18"/>
                </a:lnTo>
                <a:lnTo>
                  <a:pt x="36"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20" name="Freeform 133"/>
          <p:cNvSpPr>
            <a:spLocks/>
          </p:cNvSpPr>
          <p:nvPr/>
        </p:nvSpPr>
        <p:spPr bwMode="auto">
          <a:xfrm>
            <a:off x="552477" y="4961922"/>
            <a:ext cx="66834" cy="69419"/>
          </a:xfrm>
          <a:custGeom>
            <a:avLst/>
            <a:gdLst>
              <a:gd name="T0" fmla="*/ 36 w 36"/>
              <a:gd name="T1" fmla="*/ 18 h 36"/>
              <a:gd name="T2" fmla="*/ 36 w 36"/>
              <a:gd name="T3" fmla="*/ 18 h 36"/>
              <a:gd name="T4" fmla="*/ 34 w 36"/>
              <a:gd name="T5" fmla="*/ 27 h 36"/>
              <a:gd name="T6" fmla="*/ 29 w 36"/>
              <a:gd name="T7" fmla="*/ 31 h 36"/>
              <a:gd name="T8" fmla="*/ 25 w 36"/>
              <a:gd name="T9" fmla="*/ 36 h 36"/>
              <a:gd name="T10" fmla="*/ 18 w 36"/>
              <a:gd name="T11" fmla="*/ 36 h 36"/>
              <a:gd name="T12" fmla="*/ 18 w 36"/>
              <a:gd name="T13" fmla="*/ 36 h 36"/>
              <a:gd name="T14" fmla="*/ 9 w 36"/>
              <a:gd name="T15" fmla="*/ 36 h 36"/>
              <a:gd name="T16" fmla="*/ 5 w 36"/>
              <a:gd name="T17" fmla="*/ 31 h 36"/>
              <a:gd name="T18" fmla="*/ 0 w 36"/>
              <a:gd name="T19" fmla="*/ 27 h 36"/>
              <a:gd name="T20" fmla="*/ 0 w 36"/>
              <a:gd name="T21" fmla="*/ 18 h 36"/>
              <a:gd name="T22" fmla="*/ 0 w 36"/>
              <a:gd name="T23" fmla="*/ 18 h 36"/>
              <a:gd name="T24" fmla="*/ 0 w 36"/>
              <a:gd name="T25" fmla="*/ 11 h 36"/>
              <a:gd name="T26" fmla="*/ 5 w 36"/>
              <a:gd name="T27" fmla="*/ 7 h 36"/>
              <a:gd name="T28" fmla="*/ 9 w 36"/>
              <a:gd name="T29" fmla="*/ 2 h 36"/>
              <a:gd name="T30" fmla="*/ 18 w 36"/>
              <a:gd name="T31" fmla="*/ 0 h 36"/>
              <a:gd name="T32" fmla="*/ 18 w 36"/>
              <a:gd name="T33" fmla="*/ 0 h 36"/>
              <a:gd name="T34" fmla="*/ 25 w 36"/>
              <a:gd name="T35" fmla="*/ 2 h 36"/>
              <a:gd name="T36" fmla="*/ 29 w 36"/>
              <a:gd name="T37" fmla="*/ 7 h 36"/>
              <a:gd name="T38" fmla="*/ 34 w 36"/>
              <a:gd name="T39" fmla="*/ 11 h 36"/>
              <a:gd name="T40" fmla="*/ 36 w 36"/>
              <a:gd name="T41" fmla="*/ 18 h 36"/>
              <a:gd name="T42" fmla="*/ 36 w 36"/>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36" y="18"/>
                </a:moveTo>
                <a:lnTo>
                  <a:pt x="36" y="18"/>
                </a:lnTo>
                <a:lnTo>
                  <a:pt x="34" y="27"/>
                </a:lnTo>
                <a:lnTo>
                  <a:pt x="29" y="31"/>
                </a:lnTo>
                <a:lnTo>
                  <a:pt x="25" y="36"/>
                </a:lnTo>
                <a:lnTo>
                  <a:pt x="18" y="36"/>
                </a:lnTo>
                <a:lnTo>
                  <a:pt x="18" y="36"/>
                </a:lnTo>
                <a:lnTo>
                  <a:pt x="9" y="36"/>
                </a:lnTo>
                <a:lnTo>
                  <a:pt x="5" y="31"/>
                </a:lnTo>
                <a:lnTo>
                  <a:pt x="0" y="27"/>
                </a:lnTo>
                <a:lnTo>
                  <a:pt x="0" y="18"/>
                </a:lnTo>
                <a:lnTo>
                  <a:pt x="0" y="18"/>
                </a:lnTo>
                <a:lnTo>
                  <a:pt x="0" y="11"/>
                </a:lnTo>
                <a:lnTo>
                  <a:pt x="5" y="7"/>
                </a:lnTo>
                <a:lnTo>
                  <a:pt x="9" y="2"/>
                </a:lnTo>
                <a:lnTo>
                  <a:pt x="18" y="0"/>
                </a:lnTo>
                <a:lnTo>
                  <a:pt x="18" y="0"/>
                </a:lnTo>
                <a:lnTo>
                  <a:pt x="25" y="2"/>
                </a:lnTo>
                <a:lnTo>
                  <a:pt x="29" y="7"/>
                </a:lnTo>
                <a:lnTo>
                  <a:pt x="34" y="11"/>
                </a:lnTo>
                <a:lnTo>
                  <a:pt x="36" y="18"/>
                </a:lnTo>
                <a:lnTo>
                  <a:pt x="36"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21" name="Line 158"/>
          <p:cNvSpPr>
            <a:spLocks noChangeShapeType="1"/>
          </p:cNvSpPr>
          <p:nvPr/>
        </p:nvSpPr>
        <p:spPr bwMode="auto">
          <a:xfrm flipV="1">
            <a:off x="2583488" y="5422784"/>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2" name="Line 159"/>
          <p:cNvSpPr>
            <a:spLocks noChangeShapeType="1"/>
          </p:cNvSpPr>
          <p:nvPr/>
        </p:nvSpPr>
        <p:spPr bwMode="auto">
          <a:xfrm flipV="1">
            <a:off x="2583488" y="5283947"/>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3" name="Line 160"/>
          <p:cNvSpPr>
            <a:spLocks noChangeShapeType="1"/>
          </p:cNvSpPr>
          <p:nvPr/>
        </p:nvSpPr>
        <p:spPr bwMode="auto">
          <a:xfrm flipV="1">
            <a:off x="2583488" y="5147038"/>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4" name="Line 161"/>
          <p:cNvSpPr>
            <a:spLocks noChangeShapeType="1"/>
          </p:cNvSpPr>
          <p:nvPr/>
        </p:nvSpPr>
        <p:spPr bwMode="auto">
          <a:xfrm flipV="1">
            <a:off x="2583488" y="5010130"/>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5" name="Line 162"/>
          <p:cNvSpPr>
            <a:spLocks noChangeShapeType="1"/>
          </p:cNvSpPr>
          <p:nvPr/>
        </p:nvSpPr>
        <p:spPr bwMode="auto">
          <a:xfrm flipV="1">
            <a:off x="2583488" y="4871293"/>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6" name="Line 181"/>
          <p:cNvSpPr>
            <a:spLocks noChangeShapeType="1"/>
          </p:cNvSpPr>
          <p:nvPr/>
        </p:nvSpPr>
        <p:spPr bwMode="auto">
          <a:xfrm flipV="1">
            <a:off x="1116853" y="5422784"/>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7" name="Line 182"/>
          <p:cNvSpPr>
            <a:spLocks noChangeShapeType="1"/>
          </p:cNvSpPr>
          <p:nvPr/>
        </p:nvSpPr>
        <p:spPr bwMode="auto">
          <a:xfrm flipV="1">
            <a:off x="1116853" y="5283947"/>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8" name="Line 183"/>
          <p:cNvSpPr>
            <a:spLocks noChangeShapeType="1"/>
          </p:cNvSpPr>
          <p:nvPr/>
        </p:nvSpPr>
        <p:spPr bwMode="auto">
          <a:xfrm flipV="1">
            <a:off x="1116853" y="5147038"/>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9" name="Line 184"/>
          <p:cNvSpPr>
            <a:spLocks noChangeShapeType="1"/>
          </p:cNvSpPr>
          <p:nvPr/>
        </p:nvSpPr>
        <p:spPr bwMode="auto">
          <a:xfrm flipV="1">
            <a:off x="1116853" y="5010130"/>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0" name="Line 185"/>
          <p:cNvSpPr>
            <a:spLocks noChangeShapeType="1"/>
          </p:cNvSpPr>
          <p:nvPr/>
        </p:nvSpPr>
        <p:spPr bwMode="auto">
          <a:xfrm flipV="1">
            <a:off x="1116853" y="4871293"/>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1" name="Rectangle 189"/>
          <p:cNvSpPr>
            <a:spLocks noChangeArrowheads="1"/>
          </p:cNvSpPr>
          <p:nvPr/>
        </p:nvSpPr>
        <p:spPr bwMode="auto">
          <a:xfrm>
            <a:off x="2733197" y="4582049"/>
            <a:ext cx="11237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Old world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5" name="Line 221"/>
          <p:cNvSpPr>
            <a:spLocks noChangeShapeType="1"/>
          </p:cNvSpPr>
          <p:nvPr/>
        </p:nvSpPr>
        <p:spPr bwMode="auto">
          <a:xfrm flipV="1">
            <a:off x="585894" y="2813806"/>
            <a:ext cx="0" cy="2695752"/>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2" name="Rectangle 113"/>
          <p:cNvSpPr>
            <a:spLocks noChangeArrowheads="1"/>
          </p:cNvSpPr>
          <p:nvPr/>
        </p:nvSpPr>
        <p:spPr bwMode="auto">
          <a:xfrm>
            <a:off x="76200" y="4337156"/>
            <a:ext cx="43281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Pw + 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5" name="Line 129"/>
          <p:cNvSpPr>
            <a:spLocks noChangeShapeType="1"/>
          </p:cNvSpPr>
          <p:nvPr/>
        </p:nvSpPr>
        <p:spPr bwMode="auto">
          <a:xfrm>
            <a:off x="585894" y="4423929"/>
            <a:ext cx="5383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6" name="Freeform 132"/>
          <p:cNvSpPr>
            <a:spLocks/>
          </p:cNvSpPr>
          <p:nvPr/>
        </p:nvSpPr>
        <p:spPr bwMode="auto">
          <a:xfrm>
            <a:off x="2210332" y="4389220"/>
            <a:ext cx="66834" cy="69418"/>
          </a:xfrm>
          <a:custGeom>
            <a:avLst/>
            <a:gdLst>
              <a:gd name="T0" fmla="*/ 36 w 36"/>
              <a:gd name="T1" fmla="*/ 18 h 36"/>
              <a:gd name="T2" fmla="*/ 36 w 36"/>
              <a:gd name="T3" fmla="*/ 18 h 36"/>
              <a:gd name="T4" fmla="*/ 34 w 36"/>
              <a:gd name="T5" fmla="*/ 25 h 36"/>
              <a:gd name="T6" fmla="*/ 31 w 36"/>
              <a:gd name="T7" fmla="*/ 31 h 36"/>
              <a:gd name="T8" fmla="*/ 25 w 36"/>
              <a:gd name="T9" fmla="*/ 34 h 36"/>
              <a:gd name="T10" fmla="*/ 18 w 36"/>
              <a:gd name="T11" fmla="*/ 36 h 36"/>
              <a:gd name="T12" fmla="*/ 18 w 36"/>
              <a:gd name="T13" fmla="*/ 36 h 36"/>
              <a:gd name="T14" fmla="*/ 11 w 36"/>
              <a:gd name="T15" fmla="*/ 34 h 36"/>
              <a:gd name="T16" fmla="*/ 5 w 36"/>
              <a:gd name="T17" fmla="*/ 31 h 36"/>
              <a:gd name="T18" fmla="*/ 2 w 36"/>
              <a:gd name="T19" fmla="*/ 25 h 36"/>
              <a:gd name="T20" fmla="*/ 0 w 36"/>
              <a:gd name="T21" fmla="*/ 18 h 36"/>
              <a:gd name="T22" fmla="*/ 0 w 36"/>
              <a:gd name="T23" fmla="*/ 18 h 36"/>
              <a:gd name="T24" fmla="*/ 2 w 36"/>
              <a:gd name="T25" fmla="*/ 11 h 36"/>
              <a:gd name="T26" fmla="*/ 5 w 36"/>
              <a:gd name="T27" fmla="*/ 4 h 36"/>
              <a:gd name="T28" fmla="*/ 11 w 36"/>
              <a:gd name="T29" fmla="*/ 2 h 36"/>
              <a:gd name="T30" fmla="*/ 18 w 36"/>
              <a:gd name="T31" fmla="*/ 0 h 36"/>
              <a:gd name="T32" fmla="*/ 18 w 36"/>
              <a:gd name="T33" fmla="*/ 0 h 36"/>
              <a:gd name="T34" fmla="*/ 25 w 36"/>
              <a:gd name="T35" fmla="*/ 2 h 36"/>
              <a:gd name="T36" fmla="*/ 31 w 36"/>
              <a:gd name="T37" fmla="*/ 4 h 36"/>
              <a:gd name="T38" fmla="*/ 34 w 36"/>
              <a:gd name="T39" fmla="*/ 11 h 36"/>
              <a:gd name="T40" fmla="*/ 36 w 36"/>
              <a:gd name="T41" fmla="*/ 18 h 36"/>
              <a:gd name="T42" fmla="*/ 36 w 36"/>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36" y="18"/>
                </a:moveTo>
                <a:lnTo>
                  <a:pt x="36" y="18"/>
                </a:lnTo>
                <a:lnTo>
                  <a:pt x="34" y="25"/>
                </a:lnTo>
                <a:lnTo>
                  <a:pt x="31" y="31"/>
                </a:lnTo>
                <a:lnTo>
                  <a:pt x="25" y="34"/>
                </a:lnTo>
                <a:lnTo>
                  <a:pt x="18" y="36"/>
                </a:lnTo>
                <a:lnTo>
                  <a:pt x="18" y="36"/>
                </a:lnTo>
                <a:lnTo>
                  <a:pt x="11" y="34"/>
                </a:lnTo>
                <a:lnTo>
                  <a:pt x="5" y="31"/>
                </a:lnTo>
                <a:lnTo>
                  <a:pt x="2" y="25"/>
                </a:lnTo>
                <a:lnTo>
                  <a:pt x="0" y="18"/>
                </a:lnTo>
                <a:lnTo>
                  <a:pt x="0" y="18"/>
                </a:lnTo>
                <a:lnTo>
                  <a:pt x="2" y="11"/>
                </a:lnTo>
                <a:lnTo>
                  <a:pt x="5" y="4"/>
                </a:lnTo>
                <a:lnTo>
                  <a:pt x="11" y="2"/>
                </a:lnTo>
                <a:lnTo>
                  <a:pt x="18" y="0"/>
                </a:lnTo>
                <a:lnTo>
                  <a:pt x="18" y="0"/>
                </a:lnTo>
                <a:lnTo>
                  <a:pt x="25" y="2"/>
                </a:lnTo>
                <a:lnTo>
                  <a:pt x="31" y="4"/>
                </a:lnTo>
                <a:lnTo>
                  <a:pt x="34" y="11"/>
                </a:lnTo>
                <a:lnTo>
                  <a:pt x="36" y="18"/>
                </a:ln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7" name="Freeform 136"/>
          <p:cNvSpPr>
            <a:spLocks/>
          </p:cNvSpPr>
          <p:nvPr/>
        </p:nvSpPr>
        <p:spPr bwMode="auto">
          <a:xfrm>
            <a:off x="1484440" y="4389220"/>
            <a:ext cx="66834" cy="69418"/>
          </a:xfrm>
          <a:custGeom>
            <a:avLst/>
            <a:gdLst>
              <a:gd name="T0" fmla="*/ 36 w 36"/>
              <a:gd name="T1" fmla="*/ 18 h 36"/>
              <a:gd name="T2" fmla="*/ 36 w 36"/>
              <a:gd name="T3" fmla="*/ 18 h 36"/>
              <a:gd name="T4" fmla="*/ 34 w 36"/>
              <a:gd name="T5" fmla="*/ 25 h 36"/>
              <a:gd name="T6" fmla="*/ 30 w 36"/>
              <a:gd name="T7" fmla="*/ 31 h 36"/>
              <a:gd name="T8" fmla="*/ 25 w 36"/>
              <a:gd name="T9" fmla="*/ 34 h 36"/>
              <a:gd name="T10" fmla="*/ 18 w 36"/>
              <a:gd name="T11" fmla="*/ 36 h 36"/>
              <a:gd name="T12" fmla="*/ 18 w 36"/>
              <a:gd name="T13" fmla="*/ 36 h 36"/>
              <a:gd name="T14" fmla="*/ 12 w 36"/>
              <a:gd name="T15" fmla="*/ 34 h 36"/>
              <a:gd name="T16" fmla="*/ 5 w 36"/>
              <a:gd name="T17" fmla="*/ 31 h 36"/>
              <a:gd name="T18" fmla="*/ 0 w 36"/>
              <a:gd name="T19" fmla="*/ 25 h 36"/>
              <a:gd name="T20" fmla="*/ 0 w 36"/>
              <a:gd name="T21" fmla="*/ 18 h 36"/>
              <a:gd name="T22" fmla="*/ 0 w 36"/>
              <a:gd name="T23" fmla="*/ 18 h 36"/>
              <a:gd name="T24" fmla="*/ 0 w 36"/>
              <a:gd name="T25" fmla="*/ 11 h 36"/>
              <a:gd name="T26" fmla="*/ 5 w 36"/>
              <a:gd name="T27" fmla="*/ 4 h 36"/>
              <a:gd name="T28" fmla="*/ 12 w 36"/>
              <a:gd name="T29" fmla="*/ 2 h 36"/>
              <a:gd name="T30" fmla="*/ 18 w 36"/>
              <a:gd name="T31" fmla="*/ 0 h 36"/>
              <a:gd name="T32" fmla="*/ 18 w 36"/>
              <a:gd name="T33" fmla="*/ 0 h 36"/>
              <a:gd name="T34" fmla="*/ 25 w 36"/>
              <a:gd name="T35" fmla="*/ 2 h 36"/>
              <a:gd name="T36" fmla="*/ 30 w 36"/>
              <a:gd name="T37" fmla="*/ 4 h 36"/>
              <a:gd name="T38" fmla="*/ 34 w 36"/>
              <a:gd name="T39" fmla="*/ 11 h 36"/>
              <a:gd name="T40" fmla="*/ 36 w 36"/>
              <a:gd name="T41" fmla="*/ 18 h 36"/>
              <a:gd name="T42" fmla="*/ 36 w 36"/>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36" y="18"/>
                </a:moveTo>
                <a:lnTo>
                  <a:pt x="36" y="18"/>
                </a:lnTo>
                <a:lnTo>
                  <a:pt x="34" y="25"/>
                </a:lnTo>
                <a:lnTo>
                  <a:pt x="30" y="31"/>
                </a:lnTo>
                <a:lnTo>
                  <a:pt x="25" y="34"/>
                </a:lnTo>
                <a:lnTo>
                  <a:pt x="18" y="36"/>
                </a:lnTo>
                <a:lnTo>
                  <a:pt x="18" y="36"/>
                </a:lnTo>
                <a:lnTo>
                  <a:pt x="12" y="34"/>
                </a:lnTo>
                <a:lnTo>
                  <a:pt x="5" y="31"/>
                </a:lnTo>
                <a:lnTo>
                  <a:pt x="0" y="25"/>
                </a:lnTo>
                <a:lnTo>
                  <a:pt x="0" y="18"/>
                </a:lnTo>
                <a:lnTo>
                  <a:pt x="0" y="18"/>
                </a:lnTo>
                <a:lnTo>
                  <a:pt x="0" y="11"/>
                </a:lnTo>
                <a:lnTo>
                  <a:pt x="5" y="4"/>
                </a:lnTo>
                <a:lnTo>
                  <a:pt x="12" y="2"/>
                </a:lnTo>
                <a:lnTo>
                  <a:pt x="18" y="0"/>
                </a:lnTo>
                <a:lnTo>
                  <a:pt x="18" y="0"/>
                </a:lnTo>
                <a:lnTo>
                  <a:pt x="25" y="2"/>
                </a:lnTo>
                <a:lnTo>
                  <a:pt x="30" y="4"/>
                </a:lnTo>
                <a:lnTo>
                  <a:pt x="34" y="11"/>
                </a:lnTo>
                <a:lnTo>
                  <a:pt x="36" y="18"/>
                </a:lnTo>
                <a:lnTo>
                  <a:pt x="36"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48" name="Line 137"/>
          <p:cNvSpPr>
            <a:spLocks noChangeShapeType="1"/>
          </p:cNvSpPr>
          <p:nvPr/>
        </p:nvSpPr>
        <p:spPr bwMode="auto">
          <a:xfrm>
            <a:off x="585894"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9" name="Line 138"/>
          <p:cNvSpPr>
            <a:spLocks noChangeShapeType="1"/>
          </p:cNvSpPr>
          <p:nvPr/>
        </p:nvSpPr>
        <p:spPr bwMode="auto">
          <a:xfrm>
            <a:off x="717706"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0" name="Line 139"/>
          <p:cNvSpPr>
            <a:spLocks noChangeShapeType="1"/>
          </p:cNvSpPr>
          <p:nvPr/>
        </p:nvSpPr>
        <p:spPr bwMode="auto">
          <a:xfrm>
            <a:off x="851374"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1" name="Line 140"/>
          <p:cNvSpPr>
            <a:spLocks noChangeShapeType="1"/>
          </p:cNvSpPr>
          <p:nvPr/>
        </p:nvSpPr>
        <p:spPr bwMode="auto">
          <a:xfrm>
            <a:off x="983185"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2" name="Line 141"/>
          <p:cNvSpPr>
            <a:spLocks noChangeShapeType="1"/>
          </p:cNvSpPr>
          <p:nvPr/>
        </p:nvSpPr>
        <p:spPr bwMode="auto">
          <a:xfrm>
            <a:off x="1116853" y="442392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3" name="Line 142"/>
          <p:cNvSpPr>
            <a:spLocks noChangeShapeType="1"/>
          </p:cNvSpPr>
          <p:nvPr/>
        </p:nvSpPr>
        <p:spPr bwMode="auto">
          <a:xfrm>
            <a:off x="1248665"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4" name="Line 143"/>
          <p:cNvSpPr>
            <a:spLocks noChangeShapeType="1"/>
          </p:cNvSpPr>
          <p:nvPr/>
        </p:nvSpPr>
        <p:spPr bwMode="auto">
          <a:xfrm>
            <a:off x="1382333" y="442392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5" name="Line 144"/>
          <p:cNvSpPr>
            <a:spLocks noChangeShapeType="1"/>
          </p:cNvSpPr>
          <p:nvPr/>
        </p:nvSpPr>
        <p:spPr bwMode="auto">
          <a:xfrm>
            <a:off x="1514144"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6" name="Line 145"/>
          <p:cNvSpPr>
            <a:spLocks noChangeShapeType="1"/>
          </p:cNvSpPr>
          <p:nvPr/>
        </p:nvSpPr>
        <p:spPr bwMode="auto">
          <a:xfrm>
            <a:off x="1647812" y="442392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7" name="Line 146"/>
          <p:cNvSpPr>
            <a:spLocks noChangeShapeType="1"/>
          </p:cNvSpPr>
          <p:nvPr/>
        </p:nvSpPr>
        <p:spPr bwMode="auto">
          <a:xfrm>
            <a:off x="1779624"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8" name="Line 147"/>
          <p:cNvSpPr>
            <a:spLocks noChangeShapeType="1"/>
          </p:cNvSpPr>
          <p:nvPr/>
        </p:nvSpPr>
        <p:spPr bwMode="auto">
          <a:xfrm>
            <a:off x="1911435"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9" name="Line 148"/>
          <p:cNvSpPr>
            <a:spLocks noChangeShapeType="1"/>
          </p:cNvSpPr>
          <p:nvPr/>
        </p:nvSpPr>
        <p:spPr bwMode="auto">
          <a:xfrm>
            <a:off x="2045103"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0" name="Line 149"/>
          <p:cNvSpPr>
            <a:spLocks noChangeShapeType="1"/>
          </p:cNvSpPr>
          <p:nvPr/>
        </p:nvSpPr>
        <p:spPr bwMode="auto">
          <a:xfrm>
            <a:off x="2176915" y="4423929"/>
            <a:ext cx="83543"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1" name="Line 150"/>
          <p:cNvSpPr>
            <a:spLocks noChangeShapeType="1"/>
          </p:cNvSpPr>
          <p:nvPr/>
        </p:nvSpPr>
        <p:spPr bwMode="auto">
          <a:xfrm>
            <a:off x="2310583" y="442392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2" name="Line 151"/>
          <p:cNvSpPr>
            <a:spLocks noChangeShapeType="1"/>
          </p:cNvSpPr>
          <p:nvPr/>
        </p:nvSpPr>
        <p:spPr bwMode="auto">
          <a:xfrm>
            <a:off x="2442394"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3" name="Line 152"/>
          <p:cNvSpPr>
            <a:spLocks noChangeShapeType="1"/>
          </p:cNvSpPr>
          <p:nvPr/>
        </p:nvSpPr>
        <p:spPr bwMode="auto">
          <a:xfrm>
            <a:off x="2576062" y="442392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4" name="Rectangle 190"/>
          <p:cNvSpPr>
            <a:spLocks noChangeArrowheads="1"/>
          </p:cNvSpPr>
          <p:nvPr/>
        </p:nvSpPr>
        <p:spPr bwMode="auto">
          <a:xfrm>
            <a:off x="2733197" y="4333299"/>
            <a:ext cx="1381603" cy="22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New world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9" name="Line 218"/>
          <p:cNvSpPr>
            <a:spLocks noChangeShapeType="1"/>
          </p:cNvSpPr>
          <p:nvPr/>
        </p:nvSpPr>
        <p:spPr bwMode="auto">
          <a:xfrm flipV="1">
            <a:off x="2705987" y="4510703"/>
            <a:ext cx="0" cy="129196"/>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0" name="Freeform 219"/>
          <p:cNvSpPr>
            <a:spLocks/>
          </p:cNvSpPr>
          <p:nvPr/>
        </p:nvSpPr>
        <p:spPr bwMode="auto">
          <a:xfrm>
            <a:off x="2667000" y="4446468"/>
            <a:ext cx="77973" cy="107985"/>
          </a:xfrm>
          <a:custGeom>
            <a:avLst/>
            <a:gdLst>
              <a:gd name="T0" fmla="*/ 20 w 42"/>
              <a:gd name="T1" fmla="*/ 0 h 56"/>
              <a:gd name="T2" fmla="*/ 0 w 42"/>
              <a:gd name="T3" fmla="*/ 56 h 56"/>
              <a:gd name="T4" fmla="*/ 0 w 42"/>
              <a:gd name="T5" fmla="*/ 56 h 56"/>
              <a:gd name="T6" fmla="*/ 4 w 42"/>
              <a:gd name="T7" fmla="*/ 53 h 56"/>
              <a:gd name="T8" fmla="*/ 13 w 42"/>
              <a:gd name="T9" fmla="*/ 51 h 56"/>
              <a:gd name="T10" fmla="*/ 20 w 42"/>
              <a:gd name="T11" fmla="*/ 49 h 56"/>
              <a:gd name="T12" fmla="*/ 27 w 42"/>
              <a:gd name="T13" fmla="*/ 51 h 56"/>
              <a:gd name="T14" fmla="*/ 33 w 42"/>
              <a:gd name="T15" fmla="*/ 51 h 56"/>
              <a:gd name="T16" fmla="*/ 42 w 42"/>
              <a:gd name="T17" fmla="*/ 56 h 56"/>
              <a:gd name="T18" fmla="*/ 20 w 42"/>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6">
                <a:moveTo>
                  <a:pt x="20" y="0"/>
                </a:moveTo>
                <a:lnTo>
                  <a:pt x="0" y="56"/>
                </a:lnTo>
                <a:lnTo>
                  <a:pt x="0" y="56"/>
                </a:lnTo>
                <a:lnTo>
                  <a:pt x="4" y="53"/>
                </a:lnTo>
                <a:lnTo>
                  <a:pt x="13" y="51"/>
                </a:lnTo>
                <a:lnTo>
                  <a:pt x="20" y="49"/>
                </a:lnTo>
                <a:lnTo>
                  <a:pt x="27" y="51"/>
                </a:lnTo>
                <a:lnTo>
                  <a:pt x="33" y="51"/>
                </a:lnTo>
                <a:lnTo>
                  <a:pt x="42" y="56"/>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69" name="Freeform 134"/>
          <p:cNvSpPr>
            <a:spLocks/>
          </p:cNvSpPr>
          <p:nvPr/>
        </p:nvSpPr>
        <p:spPr bwMode="auto">
          <a:xfrm>
            <a:off x="2550071" y="4639898"/>
            <a:ext cx="66834" cy="67491"/>
          </a:xfrm>
          <a:custGeom>
            <a:avLst/>
            <a:gdLst>
              <a:gd name="T0" fmla="*/ 36 w 36"/>
              <a:gd name="T1" fmla="*/ 17 h 35"/>
              <a:gd name="T2" fmla="*/ 36 w 36"/>
              <a:gd name="T3" fmla="*/ 17 h 35"/>
              <a:gd name="T4" fmla="*/ 34 w 36"/>
              <a:gd name="T5" fmla="*/ 24 h 35"/>
              <a:gd name="T6" fmla="*/ 29 w 36"/>
              <a:gd name="T7" fmla="*/ 31 h 35"/>
              <a:gd name="T8" fmla="*/ 25 w 36"/>
              <a:gd name="T9" fmla="*/ 35 h 35"/>
              <a:gd name="T10" fmla="*/ 18 w 36"/>
              <a:gd name="T11" fmla="*/ 35 h 35"/>
              <a:gd name="T12" fmla="*/ 18 w 36"/>
              <a:gd name="T13" fmla="*/ 35 h 35"/>
              <a:gd name="T14" fmla="*/ 11 w 36"/>
              <a:gd name="T15" fmla="*/ 35 h 35"/>
              <a:gd name="T16" fmla="*/ 5 w 36"/>
              <a:gd name="T17" fmla="*/ 31 h 35"/>
              <a:gd name="T18" fmla="*/ 0 w 36"/>
              <a:gd name="T19" fmla="*/ 24 h 35"/>
              <a:gd name="T20" fmla="*/ 0 w 36"/>
              <a:gd name="T21" fmla="*/ 17 h 35"/>
              <a:gd name="T22" fmla="*/ 0 w 36"/>
              <a:gd name="T23" fmla="*/ 17 h 35"/>
              <a:gd name="T24" fmla="*/ 0 w 36"/>
              <a:gd name="T25" fmla="*/ 11 h 35"/>
              <a:gd name="T26" fmla="*/ 5 w 36"/>
              <a:gd name="T27" fmla="*/ 6 h 35"/>
              <a:gd name="T28" fmla="*/ 11 w 36"/>
              <a:gd name="T29" fmla="*/ 2 h 35"/>
              <a:gd name="T30" fmla="*/ 18 w 36"/>
              <a:gd name="T31" fmla="*/ 0 h 35"/>
              <a:gd name="T32" fmla="*/ 18 w 36"/>
              <a:gd name="T33" fmla="*/ 0 h 35"/>
              <a:gd name="T34" fmla="*/ 25 w 36"/>
              <a:gd name="T35" fmla="*/ 2 h 35"/>
              <a:gd name="T36" fmla="*/ 29 w 36"/>
              <a:gd name="T37" fmla="*/ 6 h 35"/>
              <a:gd name="T38" fmla="*/ 34 w 36"/>
              <a:gd name="T39" fmla="*/ 11 h 35"/>
              <a:gd name="T40" fmla="*/ 36 w 36"/>
              <a:gd name="T41" fmla="*/ 17 h 35"/>
              <a:gd name="T42" fmla="*/ 36 w 36"/>
              <a:gd name="T4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5">
                <a:moveTo>
                  <a:pt x="36" y="17"/>
                </a:moveTo>
                <a:lnTo>
                  <a:pt x="36" y="17"/>
                </a:lnTo>
                <a:lnTo>
                  <a:pt x="34" y="24"/>
                </a:lnTo>
                <a:lnTo>
                  <a:pt x="29" y="31"/>
                </a:lnTo>
                <a:lnTo>
                  <a:pt x="25" y="35"/>
                </a:lnTo>
                <a:lnTo>
                  <a:pt x="18" y="35"/>
                </a:lnTo>
                <a:lnTo>
                  <a:pt x="18" y="35"/>
                </a:lnTo>
                <a:lnTo>
                  <a:pt x="11" y="35"/>
                </a:lnTo>
                <a:lnTo>
                  <a:pt x="5" y="31"/>
                </a:lnTo>
                <a:lnTo>
                  <a:pt x="0" y="24"/>
                </a:lnTo>
                <a:lnTo>
                  <a:pt x="0" y="17"/>
                </a:lnTo>
                <a:lnTo>
                  <a:pt x="0" y="17"/>
                </a:lnTo>
                <a:lnTo>
                  <a:pt x="0" y="11"/>
                </a:lnTo>
                <a:lnTo>
                  <a:pt x="5" y="6"/>
                </a:lnTo>
                <a:lnTo>
                  <a:pt x="11" y="2"/>
                </a:lnTo>
                <a:lnTo>
                  <a:pt x="18" y="0"/>
                </a:lnTo>
                <a:lnTo>
                  <a:pt x="18" y="0"/>
                </a:lnTo>
                <a:lnTo>
                  <a:pt x="25" y="2"/>
                </a:lnTo>
                <a:lnTo>
                  <a:pt x="29" y="6"/>
                </a:lnTo>
                <a:lnTo>
                  <a:pt x="34" y="11"/>
                </a:lnTo>
                <a:lnTo>
                  <a:pt x="36" y="17"/>
                </a:lnTo>
                <a:lnTo>
                  <a:pt x="3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0" name="Freeform 135"/>
          <p:cNvSpPr>
            <a:spLocks/>
          </p:cNvSpPr>
          <p:nvPr/>
        </p:nvSpPr>
        <p:spPr bwMode="auto">
          <a:xfrm>
            <a:off x="1083436" y="4639898"/>
            <a:ext cx="66834" cy="67491"/>
          </a:xfrm>
          <a:custGeom>
            <a:avLst/>
            <a:gdLst>
              <a:gd name="T0" fmla="*/ 36 w 36"/>
              <a:gd name="T1" fmla="*/ 17 h 35"/>
              <a:gd name="T2" fmla="*/ 36 w 36"/>
              <a:gd name="T3" fmla="*/ 17 h 35"/>
              <a:gd name="T4" fmla="*/ 36 w 36"/>
              <a:gd name="T5" fmla="*/ 24 h 35"/>
              <a:gd name="T6" fmla="*/ 31 w 36"/>
              <a:gd name="T7" fmla="*/ 31 h 35"/>
              <a:gd name="T8" fmla="*/ 24 w 36"/>
              <a:gd name="T9" fmla="*/ 35 h 35"/>
              <a:gd name="T10" fmla="*/ 18 w 36"/>
              <a:gd name="T11" fmla="*/ 35 h 35"/>
              <a:gd name="T12" fmla="*/ 18 w 36"/>
              <a:gd name="T13" fmla="*/ 35 h 35"/>
              <a:gd name="T14" fmla="*/ 11 w 36"/>
              <a:gd name="T15" fmla="*/ 35 h 35"/>
              <a:gd name="T16" fmla="*/ 7 w 36"/>
              <a:gd name="T17" fmla="*/ 31 h 35"/>
              <a:gd name="T18" fmla="*/ 2 w 36"/>
              <a:gd name="T19" fmla="*/ 24 h 35"/>
              <a:gd name="T20" fmla="*/ 0 w 36"/>
              <a:gd name="T21" fmla="*/ 17 h 35"/>
              <a:gd name="T22" fmla="*/ 0 w 36"/>
              <a:gd name="T23" fmla="*/ 17 h 35"/>
              <a:gd name="T24" fmla="*/ 2 w 36"/>
              <a:gd name="T25" fmla="*/ 11 h 35"/>
              <a:gd name="T26" fmla="*/ 7 w 36"/>
              <a:gd name="T27" fmla="*/ 6 h 35"/>
              <a:gd name="T28" fmla="*/ 11 w 36"/>
              <a:gd name="T29" fmla="*/ 2 h 35"/>
              <a:gd name="T30" fmla="*/ 18 w 36"/>
              <a:gd name="T31" fmla="*/ 0 h 35"/>
              <a:gd name="T32" fmla="*/ 18 w 36"/>
              <a:gd name="T33" fmla="*/ 0 h 35"/>
              <a:gd name="T34" fmla="*/ 24 w 36"/>
              <a:gd name="T35" fmla="*/ 2 h 35"/>
              <a:gd name="T36" fmla="*/ 31 w 36"/>
              <a:gd name="T37" fmla="*/ 6 h 35"/>
              <a:gd name="T38" fmla="*/ 36 w 36"/>
              <a:gd name="T39" fmla="*/ 11 h 35"/>
              <a:gd name="T40" fmla="*/ 36 w 36"/>
              <a:gd name="T41" fmla="*/ 17 h 35"/>
              <a:gd name="T42" fmla="*/ 36 w 36"/>
              <a:gd name="T4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5">
                <a:moveTo>
                  <a:pt x="36" y="17"/>
                </a:moveTo>
                <a:lnTo>
                  <a:pt x="36" y="17"/>
                </a:lnTo>
                <a:lnTo>
                  <a:pt x="36" y="24"/>
                </a:lnTo>
                <a:lnTo>
                  <a:pt x="31" y="31"/>
                </a:lnTo>
                <a:lnTo>
                  <a:pt x="24" y="35"/>
                </a:lnTo>
                <a:lnTo>
                  <a:pt x="18" y="35"/>
                </a:lnTo>
                <a:lnTo>
                  <a:pt x="18" y="35"/>
                </a:lnTo>
                <a:lnTo>
                  <a:pt x="11" y="35"/>
                </a:lnTo>
                <a:lnTo>
                  <a:pt x="7" y="31"/>
                </a:lnTo>
                <a:lnTo>
                  <a:pt x="2" y="24"/>
                </a:lnTo>
                <a:lnTo>
                  <a:pt x="0" y="17"/>
                </a:lnTo>
                <a:lnTo>
                  <a:pt x="0" y="17"/>
                </a:lnTo>
                <a:lnTo>
                  <a:pt x="2" y="11"/>
                </a:lnTo>
                <a:lnTo>
                  <a:pt x="7" y="6"/>
                </a:lnTo>
                <a:lnTo>
                  <a:pt x="11" y="2"/>
                </a:lnTo>
                <a:lnTo>
                  <a:pt x="18" y="0"/>
                </a:lnTo>
                <a:lnTo>
                  <a:pt x="18" y="0"/>
                </a:lnTo>
                <a:lnTo>
                  <a:pt x="24" y="2"/>
                </a:lnTo>
                <a:lnTo>
                  <a:pt x="31" y="6"/>
                </a:lnTo>
                <a:lnTo>
                  <a:pt x="36" y="11"/>
                </a:lnTo>
                <a:lnTo>
                  <a:pt x="36" y="17"/>
                </a:lnTo>
                <a:lnTo>
                  <a:pt x="36" y="17"/>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71" name="Line 163"/>
          <p:cNvSpPr>
            <a:spLocks noChangeShapeType="1"/>
          </p:cNvSpPr>
          <p:nvPr/>
        </p:nvSpPr>
        <p:spPr bwMode="auto">
          <a:xfrm flipV="1">
            <a:off x="2583488" y="4734384"/>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2" name="Line 164"/>
          <p:cNvSpPr>
            <a:spLocks noChangeShapeType="1"/>
          </p:cNvSpPr>
          <p:nvPr/>
        </p:nvSpPr>
        <p:spPr bwMode="auto">
          <a:xfrm flipV="1">
            <a:off x="2583488" y="4672678"/>
            <a:ext cx="0" cy="9642"/>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3" name="Line 186"/>
          <p:cNvSpPr>
            <a:spLocks noChangeShapeType="1"/>
          </p:cNvSpPr>
          <p:nvPr/>
        </p:nvSpPr>
        <p:spPr bwMode="auto">
          <a:xfrm flipV="1">
            <a:off x="1116853" y="4734384"/>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4" name="Line 187"/>
          <p:cNvSpPr>
            <a:spLocks noChangeShapeType="1"/>
          </p:cNvSpPr>
          <p:nvPr/>
        </p:nvSpPr>
        <p:spPr bwMode="auto">
          <a:xfrm flipV="1">
            <a:off x="1116853" y="4672678"/>
            <a:ext cx="0" cy="9642"/>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5" name="Line 194"/>
          <p:cNvSpPr>
            <a:spLocks noChangeShapeType="1"/>
          </p:cNvSpPr>
          <p:nvPr/>
        </p:nvSpPr>
        <p:spPr bwMode="auto">
          <a:xfrm>
            <a:off x="585894"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6" name="Line 195"/>
          <p:cNvSpPr>
            <a:spLocks noChangeShapeType="1"/>
          </p:cNvSpPr>
          <p:nvPr/>
        </p:nvSpPr>
        <p:spPr bwMode="auto">
          <a:xfrm>
            <a:off x="717706"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7" name="Line 196"/>
          <p:cNvSpPr>
            <a:spLocks noChangeShapeType="1"/>
          </p:cNvSpPr>
          <p:nvPr/>
        </p:nvSpPr>
        <p:spPr bwMode="auto">
          <a:xfrm>
            <a:off x="851374"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8" name="Line 197"/>
          <p:cNvSpPr>
            <a:spLocks noChangeShapeType="1"/>
          </p:cNvSpPr>
          <p:nvPr/>
        </p:nvSpPr>
        <p:spPr bwMode="auto">
          <a:xfrm>
            <a:off x="983185"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9" name="Line 198"/>
          <p:cNvSpPr>
            <a:spLocks noChangeShapeType="1"/>
          </p:cNvSpPr>
          <p:nvPr/>
        </p:nvSpPr>
        <p:spPr bwMode="auto">
          <a:xfrm>
            <a:off x="1116853" y="4672678"/>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0" name="Line 199"/>
          <p:cNvSpPr>
            <a:spLocks noChangeShapeType="1"/>
          </p:cNvSpPr>
          <p:nvPr/>
        </p:nvSpPr>
        <p:spPr bwMode="auto">
          <a:xfrm>
            <a:off x="1248665"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1" name="Line 200"/>
          <p:cNvSpPr>
            <a:spLocks noChangeShapeType="1"/>
          </p:cNvSpPr>
          <p:nvPr/>
        </p:nvSpPr>
        <p:spPr bwMode="auto">
          <a:xfrm>
            <a:off x="1382333" y="4672678"/>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2" name="Line 201"/>
          <p:cNvSpPr>
            <a:spLocks noChangeShapeType="1"/>
          </p:cNvSpPr>
          <p:nvPr/>
        </p:nvSpPr>
        <p:spPr bwMode="auto">
          <a:xfrm>
            <a:off x="1514144"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3" name="Line 202"/>
          <p:cNvSpPr>
            <a:spLocks noChangeShapeType="1"/>
          </p:cNvSpPr>
          <p:nvPr/>
        </p:nvSpPr>
        <p:spPr bwMode="auto">
          <a:xfrm>
            <a:off x="1647812" y="4672678"/>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4" name="Line 203"/>
          <p:cNvSpPr>
            <a:spLocks noChangeShapeType="1"/>
          </p:cNvSpPr>
          <p:nvPr/>
        </p:nvSpPr>
        <p:spPr bwMode="auto">
          <a:xfrm>
            <a:off x="1779624"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5" name="Line 204"/>
          <p:cNvSpPr>
            <a:spLocks noChangeShapeType="1"/>
          </p:cNvSpPr>
          <p:nvPr/>
        </p:nvSpPr>
        <p:spPr bwMode="auto">
          <a:xfrm>
            <a:off x="1911435"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6" name="Line 206"/>
          <p:cNvSpPr>
            <a:spLocks noChangeShapeType="1"/>
          </p:cNvSpPr>
          <p:nvPr/>
        </p:nvSpPr>
        <p:spPr bwMode="auto">
          <a:xfrm>
            <a:off x="2045103" y="467267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7" name="Line 207"/>
          <p:cNvSpPr>
            <a:spLocks noChangeShapeType="1"/>
          </p:cNvSpPr>
          <p:nvPr/>
        </p:nvSpPr>
        <p:spPr bwMode="auto">
          <a:xfrm>
            <a:off x="2176915" y="467267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8" name="Line 208"/>
          <p:cNvSpPr>
            <a:spLocks noChangeShapeType="1"/>
          </p:cNvSpPr>
          <p:nvPr/>
        </p:nvSpPr>
        <p:spPr bwMode="auto">
          <a:xfrm>
            <a:off x="2310583" y="467267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9" name="Line 209"/>
          <p:cNvSpPr>
            <a:spLocks noChangeShapeType="1"/>
          </p:cNvSpPr>
          <p:nvPr/>
        </p:nvSpPr>
        <p:spPr bwMode="auto">
          <a:xfrm>
            <a:off x="2442394" y="467267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0" name="Line 210"/>
          <p:cNvSpPr>
            <a:spLocks noChangeShapeType="1"/>
          </p:cNvSpPr>
          <p:nvPr/>
        </p:nvSpPr>
        <p:spPr bwMode="auto">
          <a:xfrm>
            <a:off x="2576062" y="4672679"/>
            <a:ext cx="81686"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9" name="Rectangle 116"/>
          <p:cNvSpPr>
            <a:spLocks noChangeArrowheads="1"/>
          </p:cNvSpPr>
          <p:nvPr/>
        </p:nvSpPr>
        <p:spPr bwMode="auto">
          <a:xfrm>
            <a:off x="2189910" y="5534625"/>
            <a:ext cx="19871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01" name="Rectangle 127"/>
          <p:cNvSpPr>
            <a:spLocks noChangeArrowheads="1"/>
          </p:cNvSpPr>
          <p:nvPr/>
        </p:nvSpPr>
        <p:spPr bwMode="auto">
          <a:xfrm>
            <a:off x="1456593" y="5534625"/>
            <a:ext cx="19871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14</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2" name="Line 165"/>
          <p:cNvSpPr>
            <a:spLocks noChangeShapeType="1"/>
          </p:cNvSpPr>
          <p:nvPr/>
        </p:nvSpPr>
        <p:spPr bwMode="auto">
          <a:xfrm flipV="1">
            <a:off x="2247462" y="5422784"/>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3" name="Line 166"/>
          <p:cNvSpPr>
            <a:spLocks noChangeShapeType="1"/>
          </p:cNvSpPr>
          <p:nvPr/>
        </p:nvSpPr>
        <p:spPr bwMode="auto">
          <a:xfrm flipV="1">
            <a:off x="2247462" y="5283947"/>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4" name="Line 167"/>
          <p:cNvSpPr>
            <a:spLocks noChangeShapeType="1"/>
          </p:cNvSpPr>
          <p:nvPr/>
        </p:nvSpPr>
        <p:spPr bwMode="auto">
          <a:xfrm flipV="1">
            <a:off x="2247462" y="5147038"/>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5" name="Line 168"/>
          <p:cNvSpPr>
            <a:spLocks noChangeShapeType="1"/>
          </p:cNvSpPr>
          <p:nvPr/>
        </p:nvSpPr>
        <p:spPr bwMode="auto">
          <a:xfrm flipV="1">
            <a:off x="2247462" y="5010130"/>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6" name="Line 169"/>
          <p:cNvSpPr>
            <a:spLocks noChangeShapeType="1"/>
          </p:cNvSpPr>
          <p:nvPr/>
        </p:nvSpPr>
        <p:spPr bwMode="auto">
          <a:xfrm flipV="1">
            <a:off x="2247462" y="4871293"/>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7" name="Line 172"/>
          <p:cNvSpPr>
            <a:spLocks noChangeShapeType="1"/>
          </p:cNvSpPr>
          <p:nvPr/>
        </p:nvSpPr>
        <p:spPr bwMode="auto">
          <a:xfrm flipV="1">
            <a:off x="2247462" y="4458638"/>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8" name="Line 170"/>
          <p:cNvSpPr>
            <a:spLocks noChangeShapeType="1"/>
          </p:cNvSpPr>
          <p:nvPr/>
        </p:nvSpPr>
        <p:spPr bwMode="auto">
          <a:xfrm flipV="1">
            <a:off x="2247462" y="4734383"/>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9" name="Line 171"/>
          <p:cNvSpPr>
            <a:spLocks noChangeShapeType="1"/>
          </p:cNvSpPr>
          <p:nvPr/>
        </p:nvSpPr>
        <p:spPr bwMode="auto">
          <a:xfrm flipV="1">
            <a:off x="2247462" y="4595546"/>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4" name="Line 173"/>
          <p:cNvSpPr>
            <a:spLocks noChangeShapeType="1"/>
          </p:cNvSpPr>
          <p:nvPr/>
        </p:nvSpPr>
        <p:spPr bwMode="auto">
          <a:xfrm flipV="1">
            <a:off x="1517857" y="5422784"/>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5" name="Line 174"/>
          <p:cNvSpPr>
            <a:spLocks noChangeShapeType="1"/>
          </p:cNvSpPr>
          <p:nvPr/>
        </p:nvSpPr>
        <p:spPr bwMode="auto">
          <a:xfrm flipV="1">
            <a:off x="1517857" y="5283947"/>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6" name="Line 175"/>
          <p:cNvSpPr>
            <a:spLocks noChangeShapeType="1"/>
          </p:cNvSpPr>
          <p:nvPr/>
        </p:nvSpPr>
        <p:spPr bwMode="auto">
          <a:xfrm flipV="1">
            <a:off x="1517857" y="5147038"/>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7" name="Line 176"/>
          <p:cNvSpPr>
            <a:spLocks noChangeShapeType="1"/>
          </p:cNvSpPr>
          <p:nvPr/>
        </p:nvSpPr>
        <p:spPr bwMode="auto">
          <a:xfrm flipV="1">
            <a:off x="1517857" y="5010130"/>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8" name="Line 177"/>
          <p:cNvSpPr>
            <a:spLocks noChangeShapeType="1"/>
          </p:cNvSpPr>
          <p:nvPr/>
        </p:nvSpPr>
        <p:spPr bwMode="auto">
          <a:xfrm flipV="1">
            <a:off x="1517857" y="4871293"/>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9" name="Line 180"/>
          <p:cNvSpPr>
            <a:spLocks noChangeShapeType="1"/>
          </p:cNvSpPr>
          <p:nvPr/>
        </p:nvSpPr>
        <p:spPr bwMode="auto">
          <a:xfrm flipV="1">
            <a:off x="1517857" y="4458638"/>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0" name="Line 178"/>
          <p:cNvSpPr>
            <a:spLocks noChangeShapeType="1"/>
          </p:cNvSpPr>
          <p:nvPr/>
        </p:nvSpPr>
        <p:spPr bwMode="auto">
          <a:xfrm flipV="1">
            <a:off x="1517857" y="4734383"/>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1" name="Line 179"/>
          <p:cNvSpPr>
            <a:spLocks noChangeShapeType="1"/>
          </p:cNvSpPr>
          <p:nvPr/>
        </p:nvSpPr>
        <p:spPr bwMode="auto">
          <a:xfrm flipV="1">
            <a:off x="1517857" y="4595546"/>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3" name="Rectangle 117"/>
          <p:cNvSpPr>
            <a:spLocks noChangeArrowheads="1"/>
          </p:cNvSpPr>
          <p:nvPr/>
        </p:nvSpPr>
        <p:spPr bwMode="auto">
          <a:xfrm>
            <a:off x="1679373" y="4794161"/>
            <a:ext cx="659869"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Imports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4" name="Freeform 216"/>
          <p:cNvSpPr>
            <a:spLocks/>
          </p:cNvSpPr>
          <p:nvPr/>
        </p:nvSpPr>
        <p:spPr bwMode="auto">
          <a:xfrm>
            <a:off x="1517857" y="4672679"/>
            <a:ext cx="729605" cy="104128"/>
          </a:xfrm>
          <a:custGeom>
            <a:avLst/>
            <a:gdLst>
              <a:gd name="T0" fmla="*/ 163 w 393"/>
              <a:gd name="T1" fmla="*/ 25 h 54"/>
              <a:gd name="T2" fmla="*/ 163 w 393"/>
              <a:gd name="T3" fmla="*/ 25 h 54"/>
              <a:gd name="T4" fmla="*/ 175 w 393"/>
              <a:gd name="T5" fmla="*/ 25 h 54"/>
              <a:gd name="T6" fmla="*/ 186 w 393"/>
              <a:gd name="T7" fmla="*/ 29 h 54"/>
              <a:gd name="T8" fmla="*/ 192 w 393"/>
              <a:gd name="T9" fmla="*/ 36 h 54"/>
              <a:gd name="T10" fmla="*/ 197 w 393"/>
              <a:gd name="T11" fmla="*/ 43 h 54"/>
              <a:gd name="T12" fmla="*/ 197 w 393"/>
              <a:gd name="T13" fmla="*/ 43 h 54"/>
              <a:gd name="T14" fmla="*/ 197 w 393"/>
              <a:gd name="T15" fmla="*/ 43 h 54"/>
              <a:gd name="T16" fmla="*/ 201 w 393"/>
              <a:gd name="T17" fmla="*/ 36 h 54"/>
              <a:gd name="T18" fmla="*/ 210 w 393"/>
              <a:gd name="T19" fmla="*/ 29 h 54"/>
              <a:gd name="T20" fmla="*/ 219 w 393"/>
              <a:gd name="T21" fmla="*/ 25 h 54"/>
              <a:gd name="T22" fmla="*/ 230 w 393"/>
              <a:gd name="T23" fmla="*/ 25 h 54"/>
              <a:gd name="T24" fmla="*/ 362 w 393"/>
              <a:gd name="T25" fmla="*/ 25 h 54"/>
              <a:gd name="T26" fmla="*/ 362 w 393"/>
              <a:gd name="T27" fmla="*/ 25 h 54"/>
              <a:gd name="T28" fmla="*/ 375 w 393"/>
              <a:gd name="T29" fmla="*/ 23 h 54"/>
              <a:gd name="T30" fmla="*/ 382 w 393"/>
              <a:gd name="T31" fmla="*/ 18 h 54"/>
              <a:gd name="T32" fmla="*/ 387 w 393"/>
              <a:gd name="T33" fmla="*/ 12 h 54"/>
              <a:gd name="T34" fmla="*/ 391 w 393"/>
              <a:gd name="T35" fmla="*/ 0 h 54"/>
              <a:gd name="T36" fmla="*/ 393 w 393"/>
              <a:gd name="T37" fmla="*/ 0 h 54"/>
              <a:gd name="T38" fmla="*/ 393 w 393"/>
              <a:gd name="T39" fmla="*/ 0 h 54"/>
              <a:gd name="T40" fmla="*/ 393 w 393"/>
              <a:gd name="T41" fmla="*/ 12 h 54"/>
              <a:gd name="T42" fmla="*/ 387 w 393"/>
              <a:gd name="T43" fmla="*/ 23 h 54"/>
              <a:gd name="T44" fmla="*/ 382 w 393"/>
              <a:gd name="T45" fmla="*/ 27 h 54"/>
              <a:gd name="T46" fmla="*/ 378 w 393"/>
              <a:gd name="T47" fmla="*/ 32 h 54"/>
              <a:gd name="T48" fmla="*/ 371 w 393"/>
              <a:gd name="T49" fmla="*/ 34 h 54"/>
              <a:gd name="T50" fmla="*/ 362 w 393"/>
              <a:gd name="T51" fmla="*/ 34 h 54"/>
              <a:gd name="T52" fmla="*/ 224 w 393"/>
              <a:gd name="T53" fmla="*/ 34 h 54"/>
              <a:gd name="T54" fmla="*/ 224 w 393"/>
              <a:gd name="T55" fmla="*/ 34 h 54"/>
              <a:gd name="T56" fmla="*/ 215 w 393"/>
              <a:gd name="T57" fmla="*/ 36 h 54"/>
              <a:gd name="T58" fmla="*/ 208 w 393"/>
              <a:gd name="T59" fmla="*/ 38 h 54"/>
              <a:gd name="T60" fmla="*/ 204 w 393"/>
              <a:gd name="T61" fmla="*/ 45 h 54"/>
              <a:gd name="T62" fmla="*/ 199 w 393"/>
              <a:gd name="T63" fmla="*/ 54 h 54"/>
              <a:gd name="T64" fmla="*/ 195 w 393"/>
              <a:gd name="T65" fmla="*/ 54 h 54"/>
              <a:gd name="T66" fmla="*/ 195 w 393"/>
              <a:gd name="T67" fmla="*/ 54 h 54"/>
              <a:gd name="T68" fmla="*/ 192 w 393"/>
              <a:gd name="T69" fmla="*/ 45 h 54"/>
              <a:gd name="T70" fmla="*/ 186 w 393"/>
              <a:gd name="T71" fmla="*/ 38 h 54"/>
              <a:gd name="T72" fmla="*/ 179 w 393"/>
              <a:gd name="T73" fmla="*/ 36 h 54"/>
              <a:gd name="T74" fmla="*/ 170 w 393"/>
              <a:gd name="T75" fmla="*/ 34 h 54"/>
              <a:gd name="T76" fmla="*/ 32 w 393"/>
              <a:gd name="T77" fmla="*/ 34 h 54"/>
              <a:gd name="T78" fmla="*/ 32 w 393"/>
              <a:gd name="T79" fmla="*/ 34 h 54"/>
              <a:gd name="T80" fmla="*/ 23 w 393"/>
              <a:gd name="T81" fmla="*/ 34 h 54"/>
              <a:gd name="T82" fmla="*/ 16 w 393"/>
              <a:gd name="T83" fmla="*/ 32 h 54"/>
              <a:gd name="T84" fmla="*/ 12 w 393"/>
              <a:gd name="T85" fmla="*/ 27 h 54"/>
              <a:gd name="T86" fmla="*/ 7 w 393"/>
              <a:gd name="T87" fmla="*/ 23 h 54"/>
              <a:gd name="T88" fmla="*/ 3 w 393"/>
              <a:gd name="T89" fmla="*/ 12 h 54"/>
              <a:gd name="T90" fmla="*/ 0 w 393"/>
              <a:gd name="T91" fmla="*/ 0 h 54"/>
              <a:gd name="T92" fmla="*/ 3 w 393"/>
              <a:gd name="T93" fmla="*/ 0 h 54"/>
              <a:gd name="T94" fmla="*/ 3 w 393"/>
              <a:gd name="T95" fmla="*/ 0 h 54"/>
              <a:gd name="T96" fmla="*/ 7 w 393"/>
              <a:gd name="T97" fmla="*/ 12 h 54"/>
              <a:gd name="T98" fmla="*/ 12 w 393"/>
              <a:gd name="T99" fmla="*/ 18 h 54"/>
              <a:gd name="T100" fmla="*/ 20 w 393"/>
              <a:gd name="T101" fmla="*/ 23 h 54"/>
              <a:gd name="T102" fmla="*/ 32 w 393"/>
              <a:gd name="T103" fmla="*/ 25 h 54"/>
              <a:gd name="T104" fmla="*/ 163 w 393"/>
              <a:gd name="T105" fmla="*/ 2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54">
                <a:moveTo>
                  <a:pt x="163" y="25"/>
                </a:moveTo>
                <a:lnTo>
                  <a:pt x="163" y="25"/>
                </a:lnTo>
                <a:lnTo>
                  <a:pt x="175" y="25"/>
                </a:lnTo>
                <a:lnTo>
                  <a:pt x="186" y="29"/>
                </a:lnTo>
                <a:lnTo>
                  <a:pt x="192" y="36"/>
                </a:lnTo>
                <a:lnTo>
                  <a:pt x="197" y="43"/>
                </a:lnTo>
                <a:lnTo>
                  <a:pt x="197" y="43"/>
                </a:lnTo>
                <a:lnTo>
                  <a:pt x="197" y="43"/>
                </a:lnTo>
                <a:lnTo>
                  <a:pt x="201" y="36"/>
                </a:lnTo>
                <a:lnTo>
                  <a:pt x="210" y="29"/>
                </a:lnTo>
                <a:lnTo>
                  <a:pt x="219" y="25"/>
                </a:lnTo>
                <a:lnTo>
                  <a:pt x="230" y="25"/>
                </a:lnTo>
                <a:lnTo>
                  <a:pt x="362" y="25"/>
                </a:lnTo>
                <a:lnTo>
                  <a:pt x="362" y="25"/>
                </a:lnTo>
                <a:lnTo>
                  <a:pt x="375" y="23"/>
                </a:lnTo>
                <a:lnTo>
                  <a:pt x="382" y="18"/>
                </a:lnTo>
                <a:lnTo>
                  <a:pt x="387" y="12"/>
                </a:lnTo>
                <a:lnTo>
                  <a:pt x="391" y="0"/>
                </a:lnTo>
                <a:lnTo>
                  <a:pt x="393" y="0"/>
                </a:lnTo>
                <a:lnTo>
                  <a:pt x="393" y="0"/>
                </a:lnTo>
                <a:lnTo>
                  <a:pt x="393" y="12"/>
                </a:lnTo>
                <a:lnTo>
                  <a:pt x="387" y="23"/>
                </a:lnTo>
                <a:lnTo>
                  <a:pt x="382" y="27"/>
                </a:lnTo>
                <a:lnTo>
                  <a:pt x="378" y="32"/>
                </a:lnTo>
                <a:lnTo>
                  <a:pt x="371" y="34"/>
                </a:lnTo>
                <a:lnTo>
                  <a:pt x="362" y="34"/>
                </a:lnTo>
                <a:lnTo>
                  <a:pt x="224" y="34"/>
                </a:lnTo>
                <a:lnTo>
                  <a:pt x="224" y="34"/>
                </a:lnTo>
                <a:lnTo>
                  <a:pt x="215" y="36"/>
                </a:lnTo>
                <a:lnTo>
                  <a:pt x="208" y="38"/>
                </a:lnTo>
                <a:lnTo>
                  <a:pt x="204" y="45"/>
                </a:lnTo>
                <a:lnTo>
                  <a:pt x="199" y="54"/>
                </a:lnTo>
                <a:lnTo>
                  <a:pt x="195" y="54"/>
                </a:lnTo>
                <a:lnTo>
                  <a:pt x="195" y="54"/>
                </a:lnTo>
                <a:lnTo>
                  <a:pt x="192" y="45"/>
                </a:lnTo>
                <a:lnTo>
                  <a:pt x="186" y="38"/>
                </a:lnTo>
                <a:lnTo>
                  <a:pt x="179" y="36"/>
                </a:lnTo>
                <a:lnTo>
                  <a:pt x="170" y="34"/>
                </a:lnTo>
                <a:lnTo>
                  <a:pt x="32" y="34"/>
                </a:lnTo>
                <a:lnTo>
                  <a:pt x="32" y="34"/>
                </a:lnTo>
                <a:lnTo>
                  <a:pt x="23" y="34"/>
                </a:lnTo>
                <a:lnTo>
                  <a:pt x="16" y="32"/>
                </a:lnTo>
                <a:lnTo>
                  <a:pt x="12" y="27"/>
                </a:lnTo>
                <a:lnTo>
                  <a:pt x="7" y="23"/>
                </a:lnTo>
                <a:lnTo>
                  <a:pt x="3" y="12"/>
                </a:lnTo>
                <a:lnTo>
                  <a:pt x="0" y="0"/>
                </a:lnTo>
                <a:lnTo>
                  <a:pt x="3" y="0"/>
                </a:lnTo>
                <a:lnTo>
                  <a:pt x="3" y="0"/>
                </a:lnTo>
                <a:lnTo>
                  <a:pt x="7" y="12"/>
                </a:lnTo>
                <a:lnTo>
                  <a:pt x="12" y="18"/>
                </a:lnTo>
                <a:lnTo>
                  <a:pt x="20" y="23"/>
                </a:lnTo>
                <a:lnTo>
                  <a:pt x="32" y="25"/>
                </a:lnTo>
                <a:lnTo>
                  <a:pt x="16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aphicFrame>
        <p:nvGraphicFramePr>
          <p:cNvPr id="196" name="Table 195"/>
          <p:cNvGraphicFramePr>
            <a:graphicFrameLocks noGrp="1"/>
          </p:cNvGraphicFramePr>
          <p:nvPr>
            <p:extLst/>
          </p:nvPr>
        </p:nvGraphicFramePr>
        <p:xfrm>
          <a:off x="3969492" y="3068817"/>
          <a:ext cx="5029200" cy="2286000"/>
        </p:xfrm>
        <a:graphic>
          <a:graphicData uri="http://schemas.openxmlformats.org/drawingml/2006/table">
            <a:tbl>
              <a:tblPr firstRow="1" bandRow="1">
                <a:tableStyleId>{3B4B98B0-60AC-42C2-AFA5-B58CD77FA1E5}</a:tableStyleId>
              </a:tblPr>
              <a:tblGrid>
                <a:gridCol w="1211296">
                  <a:extLst>
                    <a:ext uri="{9D8B030D-6E8A-4147-A177-3AD203B41FA5}">
                      <a16:colId xmlns:a16="http://schemas.microsoft.com/office/drawing/2014/main" val="20000"/>
                    </a:ext>
                  </a:extLst>
                </a:gridCol>
                <a:gridCol w="1348238">
                  <a:extLst>
                    <a:ext uri="{9D8B030D-6E8A-4147-A177-3AD203B41FA5}">
                      <a16:colId xmlns:a16="http://schemas.microsoft.com/office/drawing/2014/main" val="20001"/>
                    </a:ext>
                  </a:extLst>
                </a:gridCol>
                <a:gridCol w="743090">
                  <a:extLst>
                    <a:ext uri="{9D8B030D-6E8A-4147-A177-3AD203B41FA5}">
                      <a16:colId xmlns:a16="http://schemas.microsoft.com/office/drawing/2014/main" val="20002"/>
                    </a:ext>
                  </a:extLst>
                </a:gridCol>
                <a:gridCol w="1726576">
                  <a:extLst>
                    <a:ext uri="{9D8B030D-6E8A-4147-A177-3AD203B41FA5}">
                      <a16:colId xmlns:a16="http://schemas.microsoft.com/office/drawing/2014/main" val="20003"/>
                    </a:ext>
                  </a:extLst>
                </a:gridCol>
              </a:tblGrid>
              <a:tr h="380354">
                <a:tc>
                  <a:txBody>
                    <a:bodyPr/>
                    <a:lstStyle/>
                    <a:p>
                      <a:pPr algn="ctr"/>
                      <a:r>
                        <a:rPr lang="en-US" sz="2000" dirty="0">
                          <a:latin typeface="Calibri Light" pitchFamily="34" charset="0"/>
                        </a:rPr>
                        <a:t>Measure</a:t>
                      </a:r>
                      <a:endParaRPr lang="en-US" sz="2000" b="0" dirty="0">
                        <a:latin typeface="Calibri Light"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4E8D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Light" pitchFamily="34" charset="0"/>
                        </a:rPr>
                        <a:t>Before</a:t>
                      </a:r>
                      <a:endParaRPr lang="en-US" sz="2000" b="0" dirty="0">
                        <a:latin typeface="Calibri Light"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4E8D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Light" pitchFamily="34" charset="0"/>
                        </a:rPr>
                        <a:t>After</a:t>
                      </a:r>
                      <a:endParaRPr lang="en-US" sz="2000" b="0" dirty="0">
                        <a:latin typeface="Calibri Light"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4E8D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Light" pitchFamily="34" charset="0"/>
                        </a:rPr>
                        <a:t>Change</a:t>
                      </a:r>
                      <a:endParaRPr lang="en-US" sz="2000" b="0" dirty="0">
                        <a:latin typeface="Calibri Light"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4E8D0"/>
                    </a:solidFill>
                  </a:tcPr>
                </a:tc>
                <a:extLst>
                  <a:ext uri="{0D108BD9-81ED-4DB2-BD59-A6C34878D82A}">
                    <a16:rowId xmlns:a16="http://schemas.microsoft.com/office/drawing/2014/main" val="10000"/>
                  </a:ext>
                </a:extLst>
              </a:tr>
              <a:tr h="380354">
                <a:tc>
                  <a:txBody>
                    <a:bodyPr/>
                    <a:lstStyle/>
                    <a:p>
                      <a:pPr algn="ctr"/>
                      <a:r>
                        <a:rPr lang="en-US" sz="2000" b="0" dirty="0">
                          <a:latin typeface="Calibri Light" pitchFamily="34" charset="0"/>
                        </a:rPr>
                        <a:t>CS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latin typeface="Calibri Light" pitchFamily="34" charset="0"/>
                        </a:rPr>
                        <a:t>A + B + C + D+ E + 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algn="ctr"/>
                      <a:r>
                        <a:rPr lang="en-US" sz="2000" b="0" dirty="0">
                          <a:latin typeface="Calibri Light" pitchFamily="34" charset="0"/>
                        </a:rPr>
                        <a:t>A + 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algn="ctr"/>
                      <a:r>
                        <a:rPr lang="en-US" sz="2000" b="0" dirty="0">
                          <a:latin typeface="Calibri Light" pitchFamily="34" charset="0"/>
                        </a:rPr>
                        <a:t>- (C +</a:t>
                      </a:r>
                      <a:r>
                        <a:rPr lang="en-US" sz="2000" b="0" baseline="0" dirty="0">
                          <a:latin typeface="Calibri Light" pitchFamily="34" charset="0"/>
                        </a:rPr>
                        <a:t> D + E + F)</a:t>
                      </a:r>
                      <a:endParaRPr lang="en-US" sz="2000" b="0" dirty="0">
                        <a:latin typeface="Calibri Light"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extLst>
                  <a:ext uri="{0D108BD9-81ED-4DB2-BD59-A6C34878D82A}">
                    <a16:rowId xmlns:a16="http://schemas.microsoft.com/office/drawing/2014/main" val="10001"/>
                  </a:ext>
                </a:extLst>
              </a:tr>
              <a:tr h="380354">
                <a:tc>
                  <a:txBody>
                    <a:bodyPr/>
                    <a:lstStyle/>
                    <a:p>
                      <a:pPr algn="ctr"/>
                      <a:r>
                        <a:rPr lang="en-US" sz="2000" b="0" dirty="0">
                          <a:latin typeface="Calibri Light" pitchFamily="34" charset="0"/>
                        </a:rPr>
                        <a:t>PS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G + 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extLst>
                  <a:ext uri="{0D108BD9-81ED-4DB2-BD59-A6C34878D82A}">
                    <a16:rowId xmlns:a16="http://schemas.microsoft.com/office/drawing/2014/main" val="10002"/>
                  </a:ext>
                </a:extLst>
              </a:tr>
              <a:tr h="380354">
                <a:tc>
                  <a:txBody>
                    <a:bodyPr/>
                    <a:lstStyle/>
                    <a:p>
                      <a:pPr algn="ctr"/>
                      <a:r>
                        <a:rPr lang="en-US" sz="2000" b="0" dirty="0">
                          <a:latin typeface="Calibri Light" pitchFamily="34" charset="0"/>
                        </a:rPr>
                        <a:t>Gov’t Rev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algn="ctr"/>
                      <a:r>
                        <a:rPr lang="en-US" sz="2000" b="0" dirty="0">
                          <a:latin typeface="Calibri Light" pitchFamily="34"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algn="ctr"/>
                      <a:r>
                        <a:rPr lang="en-US" sz="2000" b="0" dirty="0">
                          <a:latin typeface="Calibri Light" pitchFamily="34" charset="0"/>
                        </a:rPr>
                        <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algn="ctr"/>
                      <a:r>
                        <a:rPr lang="en-US" sz="2000" b="0" dirty="0">
                          <a:latin typeface="Calibri Light" pitchFamily="34" charset="0"/>
                        </a:rPr>
                        <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extLst>
                  <a:ext uri="{0D108BD9-81ED-4DB2-BD59-A6C34878D82A}">
                    <a16:rowId xmlns:a16="http://schemas.microsoft.com/office/drawing/2014/main" val="10003"/>
                  </a:ext>
                </a:extLst>
              </a:tr>
              <a:tr h="380354">
                <a:tc>
                  <a:txBody>
                    <a:bodyPr/>
                    <a:lstStyle/>
                    <a:p>
                      <a:pPr algn="ctr"/>
                      <a:r>
                        <a:rPr lang="en-US" sz="2000" b="0" dirty="0">
                          <a:latin typeface="Calibri Light" pitchFamily="34" charset="0"/>
                        </a:rPr>
                        <a:t>DWL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D + 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+(D + 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02945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98744" y="2939005"/>
            <a:ext cx="1756297" cy="1737130"/>
            <a:chOff x="598744" y="2939005"/>
            <a:chExt cx="1756297" cy="1737130"/>
          </a:xfrm>
        </p:grpSpPr>
        <p:sp>
          <p:nvSpPr>
            <p:cNvPr id="9" name="Freeform 9"/>
            <p:cNvSpPr>
              <a:spLocks/>
            </p:cNvSpPr>
            <p:nvPr/>
          </p:nvSpPr>
          <p:spPr bwMode="auto">
            <a:xfrm>
              <a:off x="598744" y="2939005"/>
              <a:ext cx="1756297" cy="1737130"/>
            </a:xfrm>
            <a:custGeom>
              <a:avLst/>
              <a:gdLst>
                <a:gd name="T0" fmla="*/ 0 w 1557"/>
                <a:gd name="T1" fmla="*/ 0 h 734"/>
                <a:gd name="T2" fmla="*/ 0 w 1557"/>
                <a:gd name="T3" fmla="*/ 734 h 734"/>
                <a:gd name="T4" fmla="*/ 874 w 1557"/>
                <a:gd name="T5" fmla="*/ 734 h 734"/>
                <a:gd name="T6" fmla="*/ 1557 w 1557"/>
                <a:gd name="T7" fmla="*/ 734 h 734"/>
                <a:gd name="T8" fmla="*/ 1148 w 1557"/>
                <a:gd name="T9" fmla="*/ 541 h 734"/>
                <a:gd name="T10" fmla="*/ 0 w 1557"/>
                <a:gd name="T11" fmla="*/ 0 h 734"/>
              </a:gdLst>
              <a:ahLst/>
              <a:cxnLst>
                <a:cxn ang="0">
                  <a:pos x="T0" y="T1"/>
                </a:cxn>
                <a:cxn ang="0">
                  <a:pos x="T2" y="T3"/>
                </a:cxn>
                <a:cxn ang="0">
                  <a:pos x="T4" y="T5"/>
                </a:cxn>
                <a:cxn ang="0">
                  <a:pos x="T6" y="T7"/>
                </a:cxn>
                <a:cxn ang="0">
                  <a:pos x="T8" y="T9"/>
                </a:cxn>
                <a:cxn ang="0">
                  <a:pos x="T10" y="T11"/>
                </a:cxn>
              </a:cxnLst>
              <a:rect l="0" t="0" r="r" b="b"/>
              <a:pathLst>
                <a:path w="1557" h="734">
                  <a:moveTo>
                    <a:pt x="0" y="0"/>
                  </a:moveTo>
                  <a:lnTo>
                    <a:pt x="0" y="734"/>
                  </a:lnTo>
                  <a:lnTo>
                    <a:pt x="874" y="734"/>
                  </a:lnTo>
                  <a:lnTo>
                    <a:pt x="1557" y="734"/>
                  </a:lnTo>
                  <a:lnTo>
                    <a:pt x="1148" y="541"/>
                  </a:lnTo>
                  <a:lnTo>
                    <a:pt x="0" y="0"/>
                  </a:lnTo>
                  <a:close/>
                </a:path>
              </a:pathLst>
            </a:custGeom>
            <a:solidFill>
              <a:srgbClr val="E3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8" name="Rectangle 38"/>
            <p:cNvSpPr>
              <a:spLocks noChangeArrowheads="1"/>
            </p:cNvSpPr>
            <p:nvPr/>
          </p:nvSpPr>
          <p:spPr bwMode="auto">
            <a:xfrm>
              <a:off x="1064609" y="3966136"/>
              <a:ext cx="78593"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42"/>
            <p:cNvSpPr>
              <a:spLocks noChangeArrowheads="1"/>
            </p:cNvSpPr>
            <p:nvPr/>
          </p:nvSpPr>
          <p:spPr bwMode="auto">
            <a:xfrm>
              <a:off x="1888416" y="4360600"/>
              <a:ext cx="78593"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B</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127" name="Rectangle 127"/>
          <p:cNvSpPr>
            <a:spLocks noChangeArrowheads="1"/>
          </p:cNvSpPr>
          <p:nvPr/>
        </p:nvSpPr>
        <p:spPr bwMode="auto">
          <a:xfrm>
            <a:off x="3453714" y="3267970"/>
            <a:ext cx="965886"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Consumer surplus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1" name="Rectangle 131"/>
          <p:cNvSpPr>
            <a:spLocks noChangeArrowheads="1"/>
          </p:cNvSpPr>
          <p:nvPr/>
        </p:nvSpPr>
        <p:spPr bwMode="auto">
          <a:xfrm>
            <a:off x="3265338" y="3251404"/>
            <a:ext cx="125208" cy="265066"/>
          </a:xfrm>
          <a:prstGeom prst="rect">
            <a:avLst/>
          </a:prstGeom>
          <a:solidFill>
            <a:srgbClr val="E39B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nvGrpSpPr>
          <p:cNvPr id="4" name="Group 3"/>
          <p:cNvGrpSpPr/>
          <p:nvPr/>
        </p:nvGrpSpPr>
        <p:grpSpPr>
          <a:xfrm>
            <a:off x="598744" y="4676135"/>
            <a:ext cx="985873" cy="1386864"/>
            <a:chOff x="598744" y="4676135"/>
            <a:chExt cx="985873" cy="1386864"/>
          </a:xfrm>
        </p:grpSpPr>
        <p:sp>
          <p:nvSpPr>
            <p:cNvPr id="8" name="Freeform 8"/>
            <p:cNvSpPr>
              <a:spLocks/>
            </p:cNvSpPr>
            <p:nvPr/>
          </p:nvSpPr>
          <p:spPr bwMode="auto">
            <a:xfrm>
              <a:off x="598744" y="4676135"/>
              <a:ext cx="985873" cy="1386864"/>
            </a:xfrm>
            <a:custGeom>
              <a:avLst/>
              <a:gdLst>
                <a:gd name="T0" fmla="*/ 0 w 874"/>
                <a:gd name="T1" fmla="*/ 586 h 586"/>
                <a:gd name="T2" fmla="*/ 44 w 874"/>
                <a:gd name="T3" fmla="*/ 586 h 586"/>
                <a:gd name="T4" fmla="*/ 874 w 874"/>
                <a:gd name="T5" fmla="*/ 0 h 586"/>
                <a:gd name="T6" fmla="*/ 0 w 874"/>
                <a:gd name="T7" fmla="*/ 0 h 586"/>
                <a:gd name="T8" fmla="*/ 0 w 874"/>
                <a:gd name="T9" fmla="*/ 586 h 586"/>
              </a:gdLst>
              <a:ahLst/>
              <a:cxnLst>
                <a:cxn ang="0">
                  <a:pos x="T0" y="T1"/>
                </a:cxn>
                <a:cxn ang="0">
                  <a:pos x="T2" y="T3"/>
                </a:cxn>
                <a:cxn ang="0">
                  <a:pos x="T4" y="T5"/>
                </a:cxn>
                <a:cxn ang="0">
                  <a:pos x="T6" y="T7"/>
                </a:cxn>
                <a:cxn ang="0">
                  <a:pos x="T8" y="T9"/>
                </a:cxn>
              </a:cxnLst>
              <a:rect l="0" t="0" r="r" b="b"/>
              <a:pathLst>
                <a:path w="874" h="586">
                  <a:moveTo>
                    <a:pt x="0" y="586"/>
                  </a:moveTo>
                  <a:lnTo>
                    <a:pt x="44" y="586"/>
                  </a:lnTo>
                  <a:lnTo>
                    <a:pt x="874" y="0"/>
                  </a:lnTo>
                  <a:lnTo>
                    <a:pt x="0" y="0"/>
                  </a:lnTo>
                  <a:lnTo>
                    <a:pt x="0" y="586"/>
                  </a:lnTo>
                  <a:close/>
                </a:path>
              </a:pathLst>
            </a:custGeom>
            <a:solidFill>
              <a:srgbClr val="739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Rectangle 36"/>
            <p:cNvSpPr>
              <a:spLocks noChangeArrowheads="1"/>
            </p:cNvSpPr>
            <p:nvPr/>
          </p:nvSpPr>
          <p:spPr bwMode="auto">
            <a:xfrm>
              <a:off x="761176" y="5291467"/>
              <a:ext cx="85427"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G</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37"/>
            <p:cNvSpPr>
              <a:spLocks noChangeArrowheads="1"/>
            </p:cNvSpPr>
            <p:nvPr/>
          </p:nvSpPr>
          <p:spPr bwMode="auto">
            <a:xfrm>
              <a:off x="947480" y="4692316"/>
              <a:ext cx="78593"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132" name="Rectangle 132"/>
          <p:cNvSpPr>
            <a:spLocks noChangeArrowheads="1"/>
          </p:cNvSpPr>
          <p:nvPr/>
        </p:nvSpPr>
        <p:spPr bwMode="auto">
          <a:xfrm>
            <a:off x="3265338" y="2856171"/>
            <a:ext cx="125208" cy="262700"/>
          </a:xfrm>
          <a:prstGeom prst="rect">
            <a:avLst/>
          </a:prstGeom>
          <a:solidFill>
            <a:srgbClr val="739F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3" name="Rectangle 133"/>
          <p:cNvSpPr>
            <a:spLocks noChangeArrowheads="1"/>
          </p:cNvSpPr>
          <p:nvPr/>
        </p:nvSpPr>
        <p:spPr bwMode="auto">
          <a:xfrm>
            <a:off x="3453714" y="2872738"/>
            <a:ext cx="905519"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Producer surplus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10"/>
          <p:cNvSpPr>
            <a:spLocks noChangeArrowheads="1"/>
          </p:cNvSpPr>
          <p:nvPr/>
        </p:nvSpPr>
        <p:spPr bwMode="auto">
          <a:xfrm>
            <a:off x="431800" y="2340435"/>
            <a:ext cx="430548"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1576721" y="6354098"/>
            <a:ext cx="1406686"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jeans (millions)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33"/>
          <p:cNvSpPr>
            <a:spLocks noChangeArrowheads="1"/>
          </p:cNvSpPr>
          <p:nvPr/>
        </p:nvSpPr>
        <p:spPr bwMode="auto">
          <a:xfrm>
            <a:off x="522040" y="6098498"/>
            <a:ext cx="60368"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5" name="Line 45"/>
          <p:cNvSpPr>
            <a:spLocks noChangeShapeType="1"/>
          </p:cNvSpPr>
          <p:nvPr/>
        </p:nvSpPr>
        <p:spPr bwMode="auto">
          <a:xfrm flipV="1">
            <a:off x="598744" y="2619504"/>
            <a:ext cx="0" cy="344349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6" name="Line 46"/>
          <p:cNvSpPr>
            <a:spLocks noChangeShapeType="1"/>
          </p:cNvSpPr>
          <p:nvPr/>
        </p:nvSpPr>
        <p:spPr bwMode="auto">
          <a:xfrm>
            <a:off x="598744" y="6062999"/>
            <a:ext cx="297341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nvGrpSpPr>
          <p:cNvPr id="16" name="Group 15"/>
          <p:cNvGrpSpPr/>
          <p:nvPr/>
        </p:nvGrpSpPr>
        <p:grpSpPr>
          <a:xfrm>
            <a:off x="1584617" y="4676135"/>
            <a:ext cx="770424" cy="319500"/>
            <a:chOff x="1584617" y="4676135"/>
            <a:chExt cx="770424" cy="319500"/>
          </a:xfrm>
        </p:grpSpPr>
        <p:sp>
          <p:nvSpPr>
            <p:cNvPr id="5" name="Rectangle 5"/>
            <p:cNvSpPr>
              <a:spLocks noChangeArrowheads="1"/>
            </p:cNvSpPr>
            <p:nvPr/>
          </p:nvSpPr>
          <p:spPr bwMode="auto">
            <a:xfrm>
              <a:off x="1584617" y="4676135"/>
              <a:ext cx="770424" cy="319500"/>
            </a:xfrm>
            <a:prstGeom prst="rect">
              <a:avLst/>
            </a:prstGeom>
            <a:solidFill>
              <a:srgbClr val="F39A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41" name="Rectangle 41"/>
            <p:cNvSpPr>
              <a:spLocks noChangeArrowheads="1"/>
            </p:cNvSpPr>
            <p:nvPr/>
          </p:nvSpPr>
          <p:spPr bwMode="auto">
            <a:xfrm>
              <a:off x="1948961" y="4705332"/>
              <a:ext cx="72897"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134" name="Rectangle 134"/>
          <p:cNvSpPr>
            <a:spLocks noChangeArrowheads="1"/>
          </p:cNvSpPr>
          <p:nvPr/>
        </p:nvSpPr>
        <p:spPr bwMode="auto">
          <a:xfrm>
            <a:off x="3453714" y="4060803"/>
            <a:ext cx="613930"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Quota rents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5" name="Rectangle 135"/>
          <p:cNvSpPr>
            <a:spLocks noChangeArrowheads="1"/>
          </p:cNvSpPr>
          <p:nvPr/>
        </p:nvSpPr>
        <p:spPr bwMode="auto">
          <a:xfrm>
            <a:off x="3265338" y="4044235"/>
            <a:ext cx="125208" cy="265066"/>
          </a:xfrm>
          <a:prstGeom prst="rect">
            <a:avLst/>
          </a:prstGeom>
          <a:solidFill>
            <a:srgbClr val="F39A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 name="11 Título"/>
          <p:cNvSpPr>
            <a:spLocks noGrp="1"/>
          </p:cNvSpPr>
          <p:nvPr>
            <p:ph type="title"/>
          </p:nvPr>
        </p:nvSpPr>
        <p:spPr/>
        <p:txBody>
          <a:bodyPr>
            <a:normAutofit/>
          </a:bodyPr>
          <a:lstStyle/>
          <a:p>
            <a:r>
              <a:rPr lang="en-US" sz="3200" dirty="0"/>
              <a:t>Quotas</a:t>
            </a:r>
          </a:p>
        </p:txBody>
      </p:sp>
      <p:sp>
        <p:nvSpPr>
          <p:cNvPr id="14" name="13 Marcador de contenido"/>
          <p:cNvSpPr>
            <a:spLocks noGrp="1"/>
          </p:cNvSpPr>
          <p:nvPr>
            <p:ph idx="1"/>
          </p:nvPr>
        </p:nvSpPr>
        <p:spPr>
          <a:xfrm>
            <a:off x="457200" y="1066800"/>
            <a:ext cx="8229600" cy="5254751"/>
          </a:xfrm>
        </p:spPr>
        <p:txBody>
          <a:bodyPr>
            <a:normAutofit/>
          </a:bodyPr>
          <a:lstStyle/>
          <a:p>
            <a:pPr>
              <a:lnSpc>
                <a:spcPct val="90000"/>
              </a:lnSpc>
              <a:spcBef>
                <a:spcPts val="300"/>
              </a:spcBef>
            </a:pPr>
            <a:r>
              <a:rPr lang="en-US" sz="2200" dirty="0"/>
              <a:t>A</a:t>
            </a:r>
            <a:r>
              <a:rPr lang="en-US" sz="2200" b="1" dirty="0"/>
              <a:t> </a:t>
            </a:r>
            <a:r>
              <a:rPr lang="en-US" sz="2200" i="1" dirty="0">
                <a:solidFill>
                  <a:srgbClr val="9D0505"/>
                </a:solidFill>
              </a:rPr>
              <a:t>quota</a:t>
            </a:r>
            <a:r>
              <a:rPr lang="en-US" sz="2200" b="1" dirty="0">
                <a:solidFill>
                  <a:srgbClr val="9D0505"/>
                </a:solidFill>
              </a:rPr>
              <a:t> </a:t>
            </a:r>
            <a:r>
              <a:rPr lang="en-US" sz="2200" dirty="0"/>
              <a:t>is</a:t>
            </a:r>
            <a:r>
              <a:rPr lang="en-US" sz="2200" b="1" dirty="0"/>
              <a:t> </a:t>
            </a:r>
            <a:r>
              <a:rPr lang="en-US" sz="2200" dirty="0"/>
              <a:t>a limit on the amount of a particular good that can be imported.</a:t>
            </a:r>
          </a:p>
          <a:p>
            <a:pPr>
              <a:lnSpc>
                <a:spcPct val="90000"/>
              </a:lnSpc>
              <a:spcBef>
                <a:spcPts val="300"/>
              </a:spcBef>
              <a:buClr>
                <a:schemeClr val="tx1"/>
              </a:buClr>
            </a:pPr>
            <a:r>
              <a:rPr lang="en-US" sz="2200" i="1" dirty="0">
                <a:solidFill>
                  <a:srgbClr val="9D0505"/>
                </a:solidFill>
              </a:rPr>
              <a:t>Quota rents</a:t>
            </a:r>
            <a:r>
              <a:rPr lang="en-US" sz="2200" dirty="0">
                <a:solidFill>
                  <a:srgbClr val="9D0505"/>
                </a:solidFill>
              </a:rPr>
              <a:t> </a:t>
            </a:r>
            <a:r>
              <a:rPr lang="en-US" sz="2200" dirty="0"/>
              <a:t>are</a:t>
            </a:r>
            <a:r>
              <a:rPr lang="en-US" sz="2200" b="1" dirty="0"/>
              <a:t> </a:t>
            </a:r>
            <a:r>
              <a:rPr lang="en-US" sz="2200" dirty="0"/>
              <a:t>profits earned by foreign firms or governments under a quota.</a:t>
            </a:r>
          </a:p>
        </p:txBody>
      </p:sp>
      <p:sp>
        <p:nvSpPr>
          <p:cNvPr id="136" name="Rectangle 136"/>
          <p:cNvSpPr>
            <a:spLocks noChangeArrowheads="1"/>
          </p:cNvSpPr>
          <p:nvPr/>
        </p:nvSpPr>
        <p:spPr bwMode="auto">
          <a:xfrm>
            <a:off x="3265338" y="3649003"/>
            <a:ext cx="125208" cy="262700"/>
          </a:xfrm>
          <a:prstGeom prst="rect">
            <a:avLst/>
          </a:prstGeom>
          <a:solidFill>
            <a:srgbClr val="9D9D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7" name="Rectangle 137"/>
          <p:cNvSpPr>
            <a:spLocks noChangeArrowheads="1"/>
          </p:cNvSpPr>
          <p:nvPr/>
        </p:nvSpPr>
        <p:spPr bwMode="auto">
          <a:xfrm>
            <a:off x="3453714" y="3663203"/>
            <a:ext cx="863374"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Deadweight loss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nvGrpSpPr>
          <p:cNvPr id="13" name="Group 12"/>
          <p:cNvGrpSpPr/>
          <p:nvPr/>
        </p:nvGrpSpPr>
        <p:grpSpPr>
          <a:xfrm>
            <a:off x="1369169" y="4676135"/>
            <a:ext cx="1310737" cy="325001"/>
            <a:chOff x="1369169" y="4676135"/>
            <a:chExt cx="1310737" cy="325001"/>
          </a:xfrm>
        </p:grpSpPr>
        <p:sp>
          <p:nvSpPr>
            <p:cNvPr id="6" name="Freeform 6"/>
            <p:cNvSpPr>
              <a:spLocks/>
            </p:cNvSpPr>
            <p:nvPr/>
          </p:nvSpPr>
          <p:spPr bwMode="auto">
            <a:xfrm>
              <a:off x="1369169" y="4676135"/>
              <a:ext cx="215448" cy="319500"/>
            </a:xfrm>
            <a:custGeom>
              <a:avLst/>
              <a:gdLst>
                <a:gd name="T0" fmla="*/ 0 w 191"/>
                <a:gd name="T1" fmla="*/ 135 h 135"/>
                <a:gd name="T2" fmla="*/ 191 w 191"/>
                <a:gd name="T3" fmla="*/ 135 h 135"/>
                <a:gd name="T4" fmla="*/ 191 w 191"/>
                <a:gd name="T5" fmla="*/ 0 h 135"/>
                <a:gd name="T6" fmla="*/ 0 w 191"/>
                <a:gd name="T7" fmla="*/ 135 h 135"/>
              </a:gdLst>
              <a:ahLst/>
              <a:cxnLst>
                <a:cxn ang="0">
                  <a:pos x="T0" y="T1"/>
                </a:cxn>
                <a:cxn ang="0">
                  <a:pos x="T2" y="T3"/>
                </a:cxn>
                <a:cxn ang="0">
                  <a:pos x="T4" y="T5"/>
                </a:cxn>
                <a:cxn ang="0">
                  <a:pos x="T6" y="T7"/>
                </a:cxn>
              </a:cxnLst>
              <a:rect l="0" t="0" r="r" b="b"/>
              <a:pathLst>
                <a:path w="191" h="135">
                  <a:moveTo>
                    <a:pt x="0" y="135"/>
                  </a:moveTo>
                  <a:lnTo>
                    <a:pt x="191" y="135"/>
                  </a:lnTo>
                  <a:lnTo>
                    <a:pt x="191" y="0"/>
                  </a:lnTo>
                  <a:lnTo>
                    <a:pt x="0" y="135"/>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7" name="Freeform 7"/>
            <p:cNvSpPr>
              <a:spLocks/>
            </p:cNvSpPr>
            <p:nvPr/>
          </p:nvSpPr>
          <p:spPr bwMode="auto">
            <a:xfrm>
              <a:off x="2355042" y="4676135"/>
              <a:ext cx="324864" cy="319500"/>
            </a:xfrm>
            <a:custGeom>
              <a:avLst/>
              <a:gdLst>
                <a:gd name="T0" fmla="*/ 288 w 288"/>
                <a:gd name="T1" fmla="*/ 135 h 135"/>
                <a:gd name="T2" fmla="*/ 0 w 288"/>
                <a:gd name="T3" fmla="*/ 0 h 135"/>
                <a:gd name="T4" fmla="*/ 0 w 288"/>
                <a:gd name="T5" fmla="*/ 135 h 135"/>
                <a:gd name="T6" fmla="*/ 288 w 288"/>
                <a:gd name="T7" fmla="*/ 135 h 135"/>
              </a:gdLst>
              <a:ahLst/>
              <a:cxnLst>
                <a:cxn ang="0">
                  <a:pos x="T0" y="T1"/>
                </a:cxn>
                <a:cxn ang="0">
                  <a:pos x="T2" y="T3"/>
                </a:cxn>
                <a:cxn ang="0">
                  <a:pos x="T4" y="T5"/>
                </a:cxn>
                <a:cxn ang="0">
                  <a:pos x="T6" y="T7"/>
                </a:cxn>
              </a:cxnLst>
              <a:rect l="0" t="0" r="r" b="b"/>
              <a:pathLst>
                <a:path w="288" h="135">
                  <a:moveTo>
                    <a:pt x="288" y="135"/>
                  </a:moveTo>
                  <a:lnTo>
                    <a:pt x="0" y="0"/>
                  </a:lnTo>
                  <a:lnTo>
                    <a:pt x="0" y="135"/>
                  </a:lnTo>
                  <a:lnTo>
                    <a:pt x="288" y="135"/>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9" name="Rectangle 39"/>
            <p:cNvSpPr>
              <a:spLocks noChangeArrowheads="1"/>
            </p:cNvSpPr>
            <p:nvPr/>
          </p:nvSpPr>
          <p:spPr bwMode="auto">
            <a:xfrm>
              <a:off x="1498128" y="4725834"/>
              <a:ext cx="78593"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40"/>
            <p:cNvSpPr>
              <a:spLocks noChangeArrowheads="1"/>
            </p:cNvSpPr>
            <p:nvPr/>
          </p:nvSpPr>
          <p:spPr bwMode="auto">
            <a:xfrm>
              <a:off x="2384737" y="4725834"/>
              <a:ext cx="67203"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F</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34" name="Rectangle 34"/>
          <p:cNvSpPr>
            <a:spLocks noChangeArrowheads="1"/>
          </p:cNvSpPr>
          <p:nvPr/>
        </p:nvSpPr>
        <p:spPr bwMode="auto">
          <a:xfrm>
            <a:off x="2594178" y="6098498"/>
            <a:ext cx="272225"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1,350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7" name="Line 77"/>
          <p:cNvSpPr>
            <a:spLocks noChangeShapeType="1"/>
          </p:cNvSpPr>
          <p:nvPr/>
        </p:nvSpPr>
        <p:spPr bwMode="auto">
          <a:xfrm flipV="1">
            <a:off x="2679906" y="5954133"/>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8" name="Line 78"/>
          <p:cNvSpPr>
            <a:spLocks noChangeShapeType="1"/>
          </p:cNvSpPr>
          <p:nvPr/>
        </p:nvSpPr>
        <p:spPr bwMode="auto">
          <a:xfrm flipV="1">
            <a:off x="2679906" y="5776632"/>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79"/>
          <p:cNvSpPr>
            <a:spLocks noChangeShapeType="1"/>
          </p:cNvSpPr>
          <p:nvPr/>
        </p:nvSpPr>
        <p:spPr bwMode="auto">
          <a:xfrm flipV="1">
            <a:off x="2679906" y="5601499"/>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0" name="Line 80"/>
          <p:cNvSpPr>
            <a:spLocks noChangeShapeType="1"/>
          </p:cNvSpPr>
          <p:nvPr/>
        </p:nvSpPr>
        <p:spPr bwMode="auto">
          <a:xfrm flipV="1">
            <a:off x="2679906" y="5426366"/>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1" name="Line 81"/>
          <p:cNvSpPr>
            <a:spLocks noChangeShapeType="1"/>
          </p:cNvSpPr>
          <p:nvPr/>
        </p:nvSpPr>
        <p:spPr bwMode="auto">
          <a:xfrm flipV="1">
            <a:off x="2679906" y="5248867"/>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82"/>
          <p:cNvSpPr>
            <a:spLocks noChangeShapeType="1"/>
          </p:cNvSpPr>
          <p:nvPr/>
        </p:nvSpPr>
        <p:spPr bwMode="auto">
          <a:xfrm flipV="1">
            <a:off x="2679906" y="5073734"/>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3" name="Rectangle 43"/>
          <p:cNvSpPr>
            <a:spLocks noChangeArrowheads="1"/>
          </p:cNvSpPr>
          <p:nvPr/>
        </p:nvSpPr>
        <p:spPr bwMode="auto">
          <a:xfrm>
            <a:off x="1193800" y="6098498"/>
            <a:ext cx="181104"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500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0" name="Line 120"/>
          <p:cNvSpPr>
            <a:spLocks noChangeShapeType="1"/>
          </p:cNvSpPr>
          <p:nvPr/>
        </p:nvSpPr>
        <p:spPr bwMode="auto">
          <a:xfrm flipV="1">
            <a:off x="1369169" y="5954133"/>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1" name="Line 121"/>
          <p:cNvSpPr>
            <a:spLocks noChangeShapeType="1"/>
          </p:cNvSpPr>
          <p:nvPr/>
        </p:nvSpPr>
        <p:spPr bwMode="auto">
          <a:xfrm flipV="1">
            <a:off x="1369169" y="5776632"/>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2" name="Line 122"/>
          <p:cNvSpPr>
            <a:spLocks noChangeShapeType="1"/>
          </p:cNvSpPr>
          <p:nvPr/>
        </p:nvSpPr>
        <p:spPr bwMode="auto">
          <a:xfrm flipV="1">
            <a:off x="1369169" y="5601499"/>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3" name="Line 123"/>
          <p:cNvSpPr>
            <a:spLocks noChangeShapeType="1"/>
          </p:cNvSpPr>
          <p:nvPr/>
        </p:nvSpPr>
        <p:spPr bwMode="auto">
          <a:xfrm flipV="1">
            <a:off x="1369169" y="5426366"/>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4" name="Line 124"/>
          <p:cNvSpPr>
            <a:spLocks noChangeShapeType="1"/>
          </p:cNvSpPr>
          <p:nvPr/>
        </p:nvSpPr>
        <p:spPr bwMode="auto">
          <a:xfrm flipV="1">
            <a:off x="1369169" y="5248867"/>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5" name="Line 125"/>
          <p:cNvSpPr>
            <a:spLocks noChangeShapeType="1"/>
          </p:cNvSpPr>
          <p:nvPr/>
        </p:nvSpPr>
        <p:spPr bwMode="auto">
          <a:xfrm flipV="1">
            <a:off x="1369169" y="5073734"/>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9" name="Rectangle 129"/>
          <p:cNvSpPr>
            <a:spLocks noChangeArrowheads="1"/>
          </p:cNvSpPr>
          <p:nvPr/>
        </p:nvSpPr>
        <p:spPr bwMode="auto">
          <a:xfrm>
            <a:off x="3000258" y="2415934"/>
            <a:ext cx="874764"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 supply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0" name="Rectangle 130"/>
          <p:cNvSpPr>
            <a:spLocks noChangeArrowheads="1"/>
          </p:cNvSpPr>
          <p:nvPr/>
        </p:nvSpPr>
        <p:spPr bwMode="auto">
          <a:xfrm>
            <a:off x="3020562" y="5215734"/>
            <a:ext cx="940827"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 demand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72" name="Line 172"/>
          <p:cNvSpPr>
            <a:spLocks noChangeShapeType="1"/>
          </p:cNvSpPr>
          <p:nvPr/>
        </p:nvSpPr>
        <p:spPr bwMode="auto">
          <a:xfrm>
            <a:off x="598744" y="2939005"/>
            <a:ext cx="2375570" cy="2347729"/>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3" name="Line 173"/>
          <p:cNvSpPr>
            <a:spLocks noChangeShapeType="1"/>
          </p:cNvSpPr>
          <p:nvPr/>
        </p:nvSpPr>
        <p:spPr bwMode="auto">
          <a:xfrm flipV="1">
            <a:off x="615664" y="2690503"/>
            <a:ext cx="2331578" cy="3372493"/>
          </a:xfrm>
          <a:prstGeom prst="line">
            <a:avLst/>
          </a:prstGeom>
          <a:noFill/>
          <a:ln w="38100">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1" name="Rectangle 31"/>
          <p:cNvSpPr>
            <a:spLocks noChangeArrowheads="1"/>
          </p:cNvSpPr>
          <p:nvPr/>
        </p:nvSpPr>
        <p:spPr bwMode="auto">
          <a:xfrm>
            <a:off x="355600" y="4886767"/>
            <a:ext cx="120736"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3" name="Line 83"/>
          <p:cNvSpPr>
            <a:spLocks noChangeShapeType="1"/>
          </p:cNvSpPr>
          <p:nvPr/>
        </p:nvSpPr>
        <p:spPr bwMode="auto">
          <a:xfrm flipV="1">
            <a:off x="2679906" y="4995634"/>
            <a:ext cx="0" cy="118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6" name="Line 126"/>
          <p:cNvSpPr>
            <a:spLocks noChangeShapeType="1"/>
          </p:cNvSpPr>
          <p:nvPr/>
        </p:nvSpPr>
        <p:spPr bwMode="auto">
          <a:xfrm flipV="1">
            <a:off x="1369169" y="4995634"/>
            <a:ext cx="0" cy="118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8" name="Line 138"/>
          <p:cNvSpPr>
            <a:spLocks noChangeShapeType="1"/>
          </p:cNvSpPr>
          <p:nvPr/>
        </p:nvSpPr>
        <p:spPr bwMode="auto">
          <a:xfrm>
            <a:off x="598744"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9" name="Line 139"/>
          <p:cNvSpPr>
            <a:spLocks noChangeShapeType="1"/>
          </p:cNvSpPr>
          <p:nvPr/>
        </p:nvSpPr>
        <p:spPr bwMode="auto">
          <a:xfrm>
            <a:off x="682216"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0" name="Line 140"/>
          <p:cNvSpPr>
            <a:spLocks noChangeShapeType="1"/>
          </p:cNvSpPr>
          <p:nvPr/>
        </p:nvSpPr>
        <p:spPr bwMode="auto">
          <a:xfrm>
            <a:off x="765688"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1" name="Line 141"/>
          <p:cNvSpPr>
            <a:spLocks noChangeShapeType="1"/>
          </p:cNvSpPr>
          <p:nvPr/>
        </p:nvSpPr>
        <p:spPr bwMode="auto">
          <a:xfrm>
            <a:off x="850289"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2" name="Line 142"/>
          <p:cNvSpPr>
            <a:spLocks noChangeShapeType="1"/>
          </p:cNvSpPr>
          <p:nvPr/>
        </p:nvSpPr>
        <p:spPr bwMode="auto">
          <a:xfrm>
            <a:off x="933761"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3" name="Line 143"/>
          <p:cNvSpPr>
            <a:spLocks noChangeShapeType="1"/>
          </p:cNvSpPr>
          <p:nvPr/>
        </p:nvSpPr>
        <p:spPr bwMode="auto">
          <a:xfrm>
            <a:off x="1017233"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4" name="Line 144"/>
          <p:cNvSpPr>
            <a:spLocks noChangeShapeType="1"/>
          </p:cNvSpPr>
          <p:nvPr/>
        </p:nvSpPr>
        <p:spPr bwMode="auto">
          <a:xfrm>
            <a:off x="1101832"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5" name="Line 145"/>
          <p:cNvSpPr>
            <a:spLocks noChangeShapeType="1"/>
          </p:cNvSpPr>
          <p:nvPr/>
        </p:nvSpPr>
        <p:spPr bwMode="auto">
          <a:xfrm>
            <a:off x="1185305"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6" name="Line 146"/>
          <p:cNvSpPr>
            <a:spLocks noChangeShapeType="1"/>
          </p:cNvSpPr>
          <p:nvPr/>
        </p:nvSpPr>
        <p:spPr bwMode="auto">
          <a:xfrm>
            <a:off x="1269905"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7" name="Line 147"/>
          <p:cNvSpPr>
            <a:spLocks noChangeShapeType="1"/>
          </p:cNvSpPr>
          <p:nvPr/>
        </p:nvSpPr>
        <p:spPr bwMode="auto">
          <a:xfrm>
            <a:off x="1353377"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8" name="Line 148"/>
          <p:cNvSpPr>
            <a:spLocks noChangeShapeType="1"/>
          </p:cNvSpPr>
          <p:nvPr/>
        </p:nvSpPr>
        <p:spPr bwMode="auto">
          <a:xfrm>
            <a:off x="1436849"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9" name="Line 149"/>
          <p:cNvSpPr>
            <a:spLocks noChangeShapeType="1"/>
          </p:cNvSpPr>
          <p:nvPr/>
        </p:nvSpPr>
        <p:spPr bwMode="auto">
          <a:xfrm>
            <a:off x="1521449"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0" name="Line 150"/>
          <p:cNvSpPr>
            <a:spLocks noChangeShapeType="1"/>
          </p:cNvSpPr>
          <p:nvPr/>
        </p:nvSpPr>
        <p:spPr bwMode="auto">
          <a:xfrm>
            <a:off x="1604921"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1" name="Line 151"/>
          <p:cNvSpPr>
            <a:spLocks noChangeShapeType="1"/>
          </p:cNvSpPr>
          <p:nvPr/>
        </p:nvSpPr>
        <p:spPr bwMode="auto">
          <a:xfrm>
            <a:off x="1689521"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2" name="Line 152"/>
          <p:cNvSpPr>
            <a:spLocks noChangeShapeType="1"/>
          </p:cNvSpPr>
          <p:nvPr/>
        </p:nvSpPr>
        <p:spPr bwMode="auto">
          <a:xfrm>
            <a:off x="1772993"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3" name="Line 153"/>
          <p:cNvSpPr>
            <a:spLocks noChangeShapeType="1"/>
          </p:cNvSpPr>
          <p:nvPr/>
        </p:nvSpPr>
        <p:spPr bwMode="auto">
          <a:xfrm>
            <a:off x="1856465"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4" name="Line 154"/>
          <p:cNvSpPr>
            <a:spLocks noChangeShapeType="1"/>
          </p:cNvSpPr>
          <p:nvPr/>
        </p:nvSpPr>
        <p:spPr bwMode="auto">
          <a:xfrm>
            <a:off x="1941065"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5" name="Line 155"/>
          <p:cNvSpPr>
            <a:spLocks noChangeShapeType="1"/>
          </p:cNvSpPr>
          <p:nvPr/>
        </p:nvSpPr>
        <p:spPr bwMode="auto">
          <a:xfrm>
            <a:off x="2024537"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6" name="Line 156"/>
          <p:cNvSpPr>
            <a:spLocks noChangeShapeType="1"/>
          </p:cNvSpPr>
          <p:nvPr/>
        </p:nvSpPr>
        <p:spPr bwMode="auto">
          <a:xfrm>
            <a:off x="2108009"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7" name="Line 157"/>
          <p:cNvSpPr>
            <a:spLocks noChangeShapeType="1"/>
          </p:cNvSpPr>
          <p:nvPr/>
        </p:nvSpPr>
        <p:spPr bwMode="auto">
          <a:xfrm>
            <a:off x="2192610"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8" name="Line 158"/>
          <p:cNvSpPr>
            <a:spLocks noChangeShapeType="1"/>
          </p:cNvSpPr>
          <p:nvPr/>
        </p:nvSpPr>
        <p:spPr bwMode="auto">
          <a:xfrm>
            <a:off x="2276082"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9" name="Line 159"/>
          <p:cNvSpPr>
            <a:spLocks noChangeShapeType="1"/>
          </p:cNvSpPr>
          <p:nvPr/>
        </p:nvSpPr>
        <p:spPr bwMode="auto">
          <a:xfrm>
            <a:off x="2360681"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0" name="Line 160"/>
          <p:cNvSpPr>
            <a:spLocks noChangeShapeType="1"/>
          </p:cNvSpPr>
          <p:nvPr/>
        </p:nvSpPr>
        <p:spPr bwMode="auto">
          <a:xfrm>
            <a:off x="2444153"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1" name="Line 161"/>
          <p:cNvSpPr>
            <a:spLocks noChangeShapeType="1"/>
          </p:cNvSpPr>
          <p:nvPr/>
        </p:nvSpPr>
        <p:spPr bwMode="auto">
          <a:xfrm>
            <a:off x="2527625"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2" name="Line 162"/>
          <p:cNvSpPr>
            <a:spLocks noChangeShapeType="1"/>
          </p:cNvSpPr>
          <p:nvPr/>
        </p:nvSpPr>
        <p:spPr bwMode="auto">
          <a:xfrm>
            <a:off x="2612226"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3" name="Line 163"/>
          <p:cNvSpPr>
            <a:spLocks noChangeShapeType="1"/>
          </p:cNvSpPr>
          <p:nvPr/>
        </p:nvSpPr>
        <p:spPr bwMode="auto">
          <a:xfrm>
            <a:off x="2695698" y="4995634"/>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4" name="Line 164"/>
          <p:cNvSpPr>
            <a:spLocks noChangeShapeType="1"/>
          </p:cNvSpPr>
          <p:nvPr/>
        </p:nvSpPr>
        <p:spPr bwMode="auto">
          <a:xfrm>
            <a:off x="2780298"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5" name="Line 165"/>
          <p:cNvSpPr>
            <a:spLocks noChangeShapeType="1"/>
          </p:cNvSpPr>
          <p:nvPr/>
        </p:nvSpPr>
        <p:spPr bwMode="auto">
          <a:xfrm>
            <a:off x="2863770" y="4995634"/>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6" name="Line 166"/>
          <p:cNvSpPr>
            <a:spLocks noChangeShapeType="1"/>
          </p:cNvSpPr>
          <p:nvPr/>
        </p:nvSpPr>
        <p:spPr bwMode="auto">
          <a:xfrm>
            <a:off x="2947242" y="4995634"/>
            <a:ext cx="2707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4" name="Freeform 174"/>
          <p:cNvSpPr>
            <a:spLocks/>
          </p:cNvSpPr>
          <p:nvPr/>
        </p:nvSpPr>
        <p:spPr bwMode="auto">
          <a:xfrm>
            <a:off x="1347737" y="4953034"/>
            <a:ext cx="42864" cy="87567"/>
          </a:xfrm>
          <a:custGeom>
            <a:avLst/>
            <a:gdLst>
              <a:gd name="T0" fmla="*/ 38 w 38"/>
              <a:gd name="T1" fmla="*/ 18 h 37"/>
              <a:gd name="T2" fmla="*/ 38 w 38"/>
              <a:gd name="T3" fmla="*/ 18 h 37"/>
              <a:gd name="T4" fmla="*/ 35 w 38"/>
              <a:gd name="T5" fmla="*/ 25 h 37"/>
              <a:gd name="T6" fmla="*/ 31 w 38"/>
              <a:gd name="T7" fmla="*/ 32 h 37"/>
              <a:gd name="T8" fmla="*/ 26 w 38"/>
              <a:gd name="T9" fmla="*/ 37 h 37"/>
              <a:gd name="T10" fmla="*/ 19 w 38"/>
              <a:gd name="T11" fmla="*/ 37 h 37"/>
              <a:gd name="T12" fmla="*/ 19 w 38"/>
              <a:gd name="T13" fmla="*/ 37 h 37"/>
              <a:gd name="T14" fmla="*/ 12 w 38"/>
              <a:gd name="T15" fmla="*/ 37 h 37"/>
              <a:gd name="T16" fmla="*/ 5 w 38"/>
              <a:gd name="T17" fmla="*/ 32 h 37"/>
              <a:gd name="T18" fmla="*/ 0 w 38"/>
              <a:gd name="T19" fmla="*/ 25 h 37"/>
              <a:gd name="T20" fmla="*/ 0 w 38"/>
              <a:gd name="T21" fmla="*/ 18 h 37"/>
              <a:gd name="T22" fmla="*/ 0 w 38"/>
              <a:gd name="T23" fmla="*/ 18 h 37"/>
              <a:gd name="T24" fmla="*/ 0 w 38"/>
              <a:gd name="T25" fmla="*/ 11 h 37"/>
              <a:gd name="T26" fmla="*/ 5 w 38"/>
              <a:gd name="T27" fmla="*/ 7 h 37"/>
              <a:gd name="T28" fmla="*/ 12 w 38"/>
              <a:gd name="T29" fmla="*/ 2 h 37"/>
              <a:gd name="T30" fmla="*/ 19 w 38"/>
              <a:gd name="T31" fmla="*/ 0 h 37"/>
              <a:gd name="T32" fmla="*/ 19 w 38"/>
              <a:gd name="T33" fmla="*/ 0 h 37"/>
              <a:gd name="T34" fmla="*/ 26 w 38"/>
              <a:gd name="T35" fmla="*/ 2 h 37"/>
              <a:gd name="T36" fmla="*/ 31 w 38"/>
              <a:gd name="T37" fmla="*/ 7 h 37"/>
              <a:gd name="T38" fmla="*/ 35 w 38"/>
              <a:gd name="T39" fmla="*/ 11 h 37"/>
              <a:gd name="T40" fmla="*/ 38 w 38"/>
              <a:gd name="T41" fmla="*/ 18 h 37"/>
              <a:gd name="T42" fmla="*/ 38 w 38"/>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7">
                <a:moveTo>
                  <a:pt x="38" y="18"/>
                </a:moveTo>
                <a:lnTo>
                  <a:pt x="38" y="18"/>
                </a:lnTo>
                <a:lnTo>
                  <a:pt x="35" y="25"/>
                </a:lnTo>
                <a:lnTo>
                  <a:pt x="31" y="32"/>
                </a:lnTo>
                <a:lnTo>
                  <a:pt x="26" y="37"/>
                </a:lnTo>
                <a:lnTo>
                  <a:pt x="19" y="37"/>
                </a:lnTo>
                <a:lnTo>
                  <a:pt x="19" y="37"/>
                </a:lnTo>
                <a:lnTo>
                  <a:pt x="12" y="37"/>
                </a:lnTo>
                <a:lnTo>
                  <a:pt x="5" y="32"/>
                </a:lnTo>
                <a:lnTo>
                  <a:pt x="0" y="25"/>
                </a:lnTo>
                <a:lnTo>
                  <a:pt x="0" y="18"/>
                </a:lnTo>
                <a:lnTo>
                  <a:pt x="0" y="18"/>
                </a:lnTo>
                <a:lnTo>
                  <a:pt x="0" y="11"/>
                </a:lnTo>
                <a:lnTo>
                  <a:pt x="5" y="7"/>
                </a:lnTo>
                <a:lnTo>
                  <a:pt x="12" y="2"/>
                </a:lnTo>
                <a:lnTo>
                  <a:pt x="19" y="0"/>
                </a:lnTo>
                <a:lnTo>
                  <a:pt x="19" y="0"/>
                </a:lnTo>
                <a:lnTo>
                  <a:pt x="26" y="2"/>
                </a:lnTo>
                <a:lnTo>
                  <a:pt x="31" y="7"/>
                </a:lnTo>
                <a:lnTo>
                  <a:pt x="35" y="11"/>
                </a:lnTo>
                <a:lnTo>
                  <a:pt x="38" y="18"/>
                </a:lnTo>
                <a:lnTo>
                  <a:pt x="38"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77" name="Freeform 177"/>
          <p:cNvSpPr>
            <a:spLocks/>
          </p:cNvSpPr>
          <p:nvPr/>
        </p:nvSpPr>
        <p:spPr bwMode="auto">
          <a:xfrm>
            <a:off x="2659602" y="4953034"/>
            <a:ext cx="41736" cy="87567"/>
          </a:xfrm>
          <a:custGeom>
            <a:avLst/>
            <a:gdLst>
              <a:gd name="T0" fmla="*/ 37 w 37"/>
              <a:gd name="T1" fmla="*/ 18 h 37"/>
              <a:gd name="T2" fmla="*/ 37 w 37"/>
              <a:gd name="T3" fmla="*/ 18 h 37"/>
              <a:gd name="T4" fmla="*/ 35 w 37"/>
              <a:gd name="T5" fmla="*/ 25 h 37"/>
              <a:gd name="T6" fmla="*/ 30 w 37"/>
              <a:gd name="T7" fmla="*/ 32 h 37"/>
              <a:gd name="T8" fmla="*/ 25 w 37"/>
              <a:gd name="T9" fmla="*/ 37 h 37"/>
              <a:gd name="T10" fmla="*/ 18 w 37"/>
              <a:gd name="T11" fmla="*/ 37 h 37"/>
              <a:gd name="T12" fmla="*/ 18 w 37"/>
              <a:gd name="T13" fmla="*/ 37 h 37"/>
              <a:gd name="T14" fmla="*/ 9 w 37"/>
              <a:gd name="T15" fmla="*/ 37 h 37"/>
              <a:gd name="T16" fmla="*/ 4 w 37"/>
              <a:gd name="T17" fmla="*/ 32 h 37"/>
              <a:gd name="T18" fmla="*/ 0 w 37"/>
              <a:gd name="T19" fmla="*/ 25 h 37"/>
              <a:gd name="T20" fmla="*/ 0 w 37"/>
              <a:gd name="T21" fmla="*/ 18 h 37"/>
              <a:gd name="T22" fmla="*/ 0 w 37"/>
              <a:gd name="T23" fmla="*/ 18 h 37"/>
              <a:gd name="T24" fmla="*/ 0 w 37"/>
              <a:gd name="T25" fmla="*/ 11 h 37"/>
              <a:gd name="T26" fmla="*/ 4 w 37"/>
              <a:gd name="T27" fmla="*/ 7 h 37"/>
              <a:gd name="T28" fmla="*/ 9 w 37"/>
              <a:gd name="T29" fmla="*/ 2 h 37"/>
              <a:gd name="T30" fmla="*/ 18 w 37"/>
              <a:gd name="T31" fmla="*/ 0 h 37"/>
              <a:gd name="T32" fmla="*/ 18 w 37"/>
              <a:gd name="T33" fmla="*/ 0 h 37"/>
              <a:gd name="T34" fmla="*/ 25 w 37"/>
              <a:gd name="T35" fmla="*/ 2 h 37"/>
              <a:gd name="T36" fmla="*/ 30 w 37"/>
              <a:gd name="T37" fmla="*/ 7 h 37"/>
              <a:gd name="T38" fmla="*/ 35 w 37"/>
              <a:gd name="T39" fmla="*/ 11 h 37"/>
              <a:gd name="T40" fmla="*/ 37 w 37"/>
              <a:gd name="T41" fmla="*/ 18 h 37"/>
              <a:gd name="T42" fmla="*/ 37 w 37"/>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37" y="18"/>
                </a:moveTo>
                <a:lnTo>
                  <a:pt x="37" y="18"/>
                </a:lnTo>
                <a:lnTo>
                  <a:pt x="35" y="25"/>
                </a:lnTo>
                <a:lnTo>
                  <a:pt x="30" y="32"/>
                </a:lnTo>
                <a:lnTo>
                  <a:pt x="25" y="37"/>
                </a:lnTo>
                <a:lnTo>
                  <a:pt x="18" y="37"/>
                </a:lnTo>
                <a:lnTo>
                  <a:pt x="18" y="37"/>
                </a:lnTo>
                <a:lnTo>
                  <a:pt x="9" y="37"/>
                </a:lnTo>
                <a:lnTo>
                  <a:pt x="4" y="32"/>
                </a:lnTo>
                <a:lnTo>
                  <a:pt x="0" y="25"/>
                </a:lnTo>
                <a:lnTo>
                  <a:pt x="0" y="18"/>
                </a:lnTo>
                <a:lnTo>
                  <a:pt x="0" y="18"/>
                </a:lnTo>
                <a:lnTo>
                  <a:pt x="0" y="11"/>
                </a:lnTo>
                <a:lnTo>
                  <a:pt x="4" y="7"/>
                </a:lnTo>
                <a:lnTo>
                  <a:pt x="9" y="2"/>
                </a:lnTo>
                <a:lnTo>
                  <a:pt x="18" y="0"/>
                </a:lnTo>
                <a:lnTo>
                  <a:pt x="18" y="0"/>
                </a:lnTo>
                <a:lnTo>
                  <a:pt x="25" y="2"/>
                </a:lnTo>
                <a:lnTo>
                  <a:pt x="30" y="7"/>
                </a:lnTo>
                <a:lnTo>
                  <a:pt x="35" y="11"/>
                </a:lnTo>
                <a:lnTo>
                  <a:pt x="37" y="18"/>
                </a:lnTo>
                <a:lnTo>
                  <a:pt x="37"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78" name="Rectangle 178"/>
          <p:cNvSpPr>
            <a:spLocks noChangeArrowheads="1"/>
          </p:cNvSpPr>
          <p:nvPr/>
        </p:nvSpPr>
        <p:spPr bwMode="auto">
          <a:xfrm>
            <a:off x="3089244" y="4896234"/>
            <a:ext cx="11465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Old World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1" name="Line 101"/>
          <p:cNvSpPr>
            <a:spLocks noChangeShapeType="1"/>
          </p:cNvSpPr>
          <p:nvPr/>
        </p:nvSpPr>
        <p:spPr bwMode="auto">
          <a:xfrm>
            <a:off x="2355042" y="3071538"/>
            <a:ext cx="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nvGrpSpPr>
          <p:cNvPr id="2" name="Group 1"/>
          <p:cNvGrpSpPr/>
          <p:nvPr/>
        </p:nvGrpSpPr>
        <p:grpSpPr>
          <a:xfrm>
            <a:off x="1427100" y="2690504"/>
            <a:ext cx="1127032" cy="3592660"/>
            <a:chOff x="1427100" y="2690504"/>
            <a:chExt cx="1127032" cy="3592660"/>
          </a:xfrm>
        </p:grpSpPr>
        <p:sp>
          <p:nvSpPr>
            <p:cNvPr id="35" name="Rectangle 35"/>
            <p:cNvSpPr>
              <a:spLocks noChangeArrowheads="1"/>
            </p:cNvSpPr>
            <p:nvPr/>
          </p:nvSpPr>
          <p:spPr bwMode="auto">
            <a:xfrm>
              <a:off x="2108009" y="6098498"/>
              <a:ext cx="4461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1,140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4" name="Rectangle 44"/>
            <p:cNvSpPr>
              <a:spLocks noChangeArrowheads="1"/>
            </p:cNvSpPr>
            <p:nvPr/>
          </p:nvSpPr>
          <p:spPr bwMode="auto">
            <a:xfrm>
              <a:off x="1525961" y="6098498"/>
              <a:ext cx="33050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640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68" name="Rectangle 168"/>
            <p:cNvSpPr>
              <a:spLocks noChangeArrowheads="1"/>
            </p:cNvSpPr>
            <p:nvPr/>
          </p:nvSpPr>
          <p:spPr bwMode="auto">
            <a:xfrm>
              <a:off x="1427100" y="2690504"/>
              <a:ext cx="1008030"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Quota = 500 million</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71" name="Freeform 171"/>
            <p:cNvSpPr>
              <a:spLocks/>
            </p:cNvSpPr>
            <p:nvPr/>
          </p:nvSpPr>
          <p:spPr bwMode="auto">
            <a:xfrm>
              <a:off x="1586873" y="2922437"/>
              <a:ext cx="765912" cy="125434"/>
            </a:xfrm>
            <a:custGeom>
              <a:avLst/>
              <a:gdLst>
                <a:gd name="T0" fmla="*/ 374 w 679"/>
                <a:gd name="T1" fmla="*/ 30 h 53"/>
                <a:gd name="T2" fmla="*/ 374 w 679"/>
                <a:gd name="T3" fmla="*/ 30 h 53"/>
                <a:gd name="T4" fmla="*/ 363 w 679"/>
                <a:gd name="T5" fmla="*/ 28 h 53"/>
                <a:gd name="T6" fmla="*/ 353 w 679"/>
                <a:gd name="T7" fmla="*/ 25 h 53"/>
                <a:gd name="T8" fmla="*/ 344 w 679"/>
                <a:gd name="T9" fmla="*/ 18 h 53"/>
                <a:gd name="T10" fmla="*/ 339 w 679"/>
                <a:gd name="T11" fmla="*/ 9 h 53"/>
                <a:gd name="T12" fmla="*/ 339 w 679"/>
                <a:gd name="T13" fmla="*/ 9 h 53"/>
                <a:gd name="T14" fmla="*/ 339 w 679"/>
                <a:gd name="T15" fmla="*/ 9 h 53"/>
                <a:gd name="T16" fmla="*/ 335 w 679"/>
                <a:gd name="T17" fmla="*/ 18 h 53"/>
                <a:gd name="T18" fmla="*/ 328 w 679"/>
                <a:gd name="T19" fmla="*/ 25 h 53"/>
                <a:gd name="T20" fmla="*/ 316 w 679"/>
                <a:gd name="T21" fmla="*/ 28 h 53"/>
                <a:gd name="T22" fmla="*/ 304 w 679"/>
                <a:gd name="T23" fmla="*/ 30 h 53"/>
                <a:gd name="T24" fmla="*/ 32 w 679"/>
                <a:gd name="T25" fmla="*/ 30 h 53"/>
                <a:gd name="T26" fmla="*/ 32 w 679"/>
                <a:gd name="T27" fmla="*/ 30 h 53"/>
                <a:gd name="T28" fmla="*/ 21 w 679"/>
                <a:gd name="T29" fmla="*/ 32 h 53"/>
                <a:gd name="T30" fmla="*/ 12 w 679"/>
                <a:gd name="T31" fmla="*/ 37 h 53"/>
                <a:gd name="T32" fmla="*/ 7 w 679"/>
                <a:gd name="T33" fmla="*/ 44 h 53"/>
                <a:gd name="T34" fmla="*/ 5 w 679"/>
                <a:gd name="T35" fmla="*/ 53 h 53"/>
                <a:gd name="T36" fmla="*/ 0 w 679"/>
                <a:gd name="T37" fmla="*/ 53 h 53"/>
                <a:gd name="T38" fmla="*/ 0 w 679"/>
                <a:gd name="T39" fmla="*/ 53 h 53"/>
                <a:gd name="T40" fmla="*/ 2 w 679"/>
                <a:gd name="T41" fmla="*/ 44 h 53"/>
                <a:gd name="T42" fmla="*/ 7 w 679"/>
                <a:gd name="T43" fmla="*/ 32 h 53"/>
                <a:gd name="T44" fmla="*/ 12 w 679"/>
                <a:gd name="T45" fmla="*/ 28 h 53"/>
                <a:gd name="T46" fmla="*/ 18 w 679"/>
                <a:gd name="T47" fmla="*/ 23 h 53"/>
                <a:gd name="T48" fmla="*/ 25 w 679"/>
                <a:gd name="T49" fmla="*/ 21 h 53"/>
                <a:gd name="T50" fmla="*/ 32 w 679"/>
                <a:gd name="T51" fmla="*/ 18 h 53"/>
                <a:gd name="T52" fmla="*/ 311 w 679"/>
                <a:gd name="T53" fmla="*/ 18 h 53"/>
                <a:gd name="T54" fmla="*/ 311 w 679"/>
                <a:gd name="T55" fmla="*/ 18 h 53"/>
                <a:gd name="T56" fmla="*/ 321 w 679"/>
                <a:gd name="T57" fmla="*/ 18 h 53"/>
                <a:gd name="T58" fmla="*/ 328 w 679"/>
                <a:gd name="T59" fmla="*/ 16 h 53"/>
                <a:gd name="T60" fmla="*/ 335 w 679"/>
                <a:gd name="T61" fmla="*/ 9 h 53"/>
                <a:gd name="T62" fmla="*/ 337 w 679"/>
                <a:gd name="T63" fmla="*/ 0 h 53"/>
                <a:gd name="T64" fmla="*/ 342 w 679"/>
                <a:gd name="T65" fmla="*/ 0 h 53"/>
                <a:gd name="T66" fmla="*/ 342 w 679"/>
                <a:gd name="T67" fmla="*/ 0 h 53"/>
                <a:gd name="T68" fmla="*/ 346 w 679"/>
                <a:gd name="T69" fmla="*/ 9 h 53"/>
                <a:gd name="T70" fmla="*/ 351 w 679"/>
                <a:gd name="T71" fmla="*/ 16 h 53"/>
                <a:gd name="T72" fmla="*/ 358 w 679"/>
                <a:gd name="T73" fmla="*/ 18 h 53"/>
                <a:gd name="T74" fmla="*/ 367 w 679"/>
                <a:gd name="T75" fmla="*/ 18 h 53"/>
                <a:gd name="T76" fmla="*/ 646 w 679"/>
                <a:gd name="T77" fmla="*/ 18 h 53"/>
                <a:gd name="T78" fmla="*/ 646 w 679"/>
                <a:gd name="T79" fmla="*/ 18 h 53"/>
                <a:gd name="T80" fmla="*/ 655 w 679"/>
                <a:gd name="T81" fmla="*/ 21 h 53"/>
                <a:gd name="T82" fmla="*/ 662 w 679"/>
                <a:gd name="T83" fmla="*/ 23 h 53"/>
                <a:gd name="T84" fmla="*/ 667 w 679"/>
                <a:gd name="T85" fmla="*/ 28 h 53"/>
                <a:gd name="T86" fmla="*/ 672 w 679"/>
                <a:gd name="T87" fmla="*/ 32 h 53"/>
                <a:gd name="T88" fmla="*/ 676 w 679"/>
                <a:gd name="T89" fmla="*/ 44 h 53"/>
                <a:gd name="T90" fmla="*/ 679 w 679"/>
                <a:gd name="T91" fmla="*/ 53 h 53"/>
                <a:gd name="T92" fmla="*/ 676 w 679"/>
                <a:gd name="T93" fmla="*/ 53 h 53"/>
                <a:gd name="T94" fmla="*/ 676 w 679"/>
                <a:gd name="T95" fmla="*/ 53 h 53"/>
                <a:gd name="T96" fmla="*/ 672 w 679"/>
                <a:gd name="T97" fmla="*/ 44 h 53"/>
                <a:gd name="T98" fmla="*/ 667 w 679"/>
                <a:gd name="T99" fmla="*/ 37 h 53"/>
                <a:gd name="T100" fmla="*/ 658 w 679"/>
                <a:gd name="T101" fmla="*/ 32 h 53"/>
                <a:gd name="T102" fmla="*/ 646 w 679"/>
                <a:gd name="T103" fmla="*/ 30 h 53"/>
                <a:gd name="T104" fmla="*/ 374 w 679"/>
                <a:gd name="T105" fmla="*/ 3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9" h="53">
                  <a:moveTo>
                    <a:pt x="374" y="30"/>
                  </a:moveTo>
                  <a:lnTo>
                    <a:pt x="374" y="30"/>
                  </a:lnTo>
                  <a:lnTo>
                    <a:pt x="363" y="28"/>
                  </a:lnTo>
                  <a:lnTo>
                    <a:pt x="353" y="25"/>
                  </a:lnTo>
                  <a:lnTo>
                    <a:pt x="344" y="18"/>
                  </a:lnTo>
                  <a:lnTo>
                    <a:pt x="339" y="9"/>
                  </a:lnTo>
                  <a:lnTo>
                    <a:pt x="339" y="9"/>
                  </a:lnTo>
                  <a:lnTo>
                    <a:pt x="339" y="9"/>
                  </a:lnTo>
                  <a:lnTo>
                    <a:pt x="335" y="18"/>
                  </a:lnTo>
                  <a:lnTo>
                    <a:pt x="328" y="25"/>
                  </a:lnTo>
                  <a:lnTo>
                    <a:pt x="316" y="28"/>
                  </a:lnTo>
                  <a:lnTo>
                    <a:pt x="304" y="30"/>
                  </a:lnTo>
                  <a:lnTo>
                    <a:pt x="32" y="30"/>
                  </a:lnTo>
                  <a:lnTo>
                    <a:pt x="32" y="30"/>
                  </a:lnTo>
                  <a:lnTo>
                    <a:pt x="21" y="32"/>
                  </a:lnTo>
                  <a:lnTo>
                    <a:pt x="12" y="37"/>
                  </a:lnTo>
                  <a:lnTo>
                    <a:pt x="7" y="44"/>
                  </a:lnTo>
                  <a:lnTo>
                    <a:pt x="5" y="53"/>
                  </a:lnTo>
                  <a:lnTo>
                    <a:pt x="0" y="53"/>
                  </a:lnTo>
                  <a:lnTo>
                    <a:pt x="0" y="53"/>
                  </a:lnTo>
                  <a:lnTo>
                    <a:pt x="2" y="44"/>
                  </a:lnTo>
                  <a:lnTo>
                    <a:pt x="7" y="32"/>
                  </a:lnTo>
                  <a:lnTo>
                    <a:pt x="12" y="28"/>
                  </a:lnTo>
                  <a:lnTo>
                    <a:pt x="18" y="23"/>
                  </a:lnTo>
                  <a:lnTo>
                    <a:pt x="25" y="21"/>
                  </a:lnTo>
                  <a:lnTo>
                    <a:pt x="32" y="18"/>
                  </a:lnTo>
                  <a:lnTo>
                    <a:pt x="311" y="18"/>
                  </a:lnTo>
                  <a:lnTo>
                    <a:pt x="311" y="18"/>
                  </a:lnTo>
                  <a:lnTo>
                    <a:pt x="321" y="18"/>
                  </a:lnTo>
                  <a:lnTo>
                    <a:pt x="328" y="16"/>
                  </a:lnTo>
                  <a:lnTo>
                    <a:pt x="335" y="9"/>
                  </a:lnTo>
                  <a:lnTo>
                    <a:pt x="337" y="0"/>
                  </a:lnTo>
                  <a:lnTo>
                    <a:pt x="342" y="0"/>
                  </a:lnTo>
                  <a:lnTo>
                    <a:pt x="342" y="0"/>
                  </a:lnTo>
                  <a:lnTo>
                    <a:pt x="346" y="9"/>
                  </a:lnTo>
                  <a:lnTo>
                    <a:pt x="351" y="16"/>
                  </a:lnTo>
                  <a:lnTo>
                    <a:pt x="358" y="18"/>
                  </a:lnTo>
                  <a:lnTo>
                    <a:pt x="367" y="18"/>
                  </a:lnTo>
                  <a:lnTo>
                    <a:pt x="646" y="18"/>
                  </a:lnTo>
                  <a:lnTo>
                    <a:pt x="646" y="18"/>
                  </a:lnTo>
                  <a:lnTo>
                    <a:pt x="655" y="21"/>
                  </a:lnTo>
                  <a:lnTo>
                    <a:pt x="662" y="23"/>
                  </a:lnTo>
                  <a:lnTo>
                    <a:pt x="667" y="28"/>
                  </a:lnTo>
                  <a:lnTo>
                    <a:pt x="672" y="32"/>
                  </a:lnTo>
                  <a:lnTo>
                    <a:pt x="676" y="44"/>
                  </a:lnTo>
                  <a:lnTo>
                    <a:pt x="679" y="53"/>
                  </a:lnTo>
                  <a:lnTo>
                    <a:pt x="676" y="53"/>
                  </a:lnTo>
                  <a:lnTo>
                    <a:pt x="676" y="53"/>
                  </a:lnTo>
                  <a:lnTo>
                    <a:pt x="672" y="44"/>
                  </a:lnTo>
                  <a:lnTo>
                    <a:pt x="667" y="37"/>
                  </a:lnTo>
                  <a:lnTo>
                    <a:pt x="658" y="32"/>
                  </a:lnTo>
                  <a:lnTo>
                    <a:pt x="646" y="30"/>
                  </a:lnTo>
                  <a:lnTo>
                    <a:pt x="374"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02" name="Line 102"/>
            <p:cNvSpPr>
              <a:spLocks noChangeShapeType="1"/>
            </p:cNvSpPr>
            <p:nvPr/>
          </p:nvSpPr>
          <p:spPr bwMode="auto">
            <a:xfrm flipV="1">
              <a:off x="1584617" y="5954133"/>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3" name="Line 103"/>
            <p:cNvSpPr>
              <a:spLocks noChangeShapeType="1"/>
            </p:cNvSpPr>
            <p:nvPr/>
          </p:nvSpPr>
          <p:spPr bwMode="auto">
            <a:xfrm flipV="1">
              <a:off x="1584617" y="5776632"/>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4" name="Line 104"/>
            <p:cNvSpPr>
              <a:spLocks noChangeShapeType="1"/>
            </p:cNvSpPr>
            <p:nvPr/>
          </p:nvSpPr>
          <p:spPr bwMode="auto">
            <a:xfrm flipV="1">
              <a:off x="1584617" y="5601499"/>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5" name="Line 105"/>
            <p:cNvSpPr>
              <a:spLocks noChangeShapeType="1"/>
            </p:cNvSpPr>
            <p:nvPr/>
          </p:nvSpPr>
          <p:spPr bwMode="auto">
            <a:xfrm flipV="1">
              <a:off x="1584617" y="5426366"/>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6" name="Line 106"/>
            <p:cNvSpPr>
              <a:spLocks noChangeShapeType="1"/>
            </p:cNvSpPr>
            <p:nvPr/>
          </p:nvSpPr>
          <p:spPr bwMode="auto">
            <a:xfrm flipV="1">
              <a:off x="1584617" y="5248867"/>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7" name="Line 107"/>
            <p:cNvSpPr>
              <a:spLocks noChangeShapeType="1"/>
            </p:cNvSpPr>
            <p:nvPr/>
          </p:nvSpPr>
          <p:spPr bwMode="auto">
            <a:xfrm flipV="1">
              <a:off x="1584617" y="5073734"/>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8" name="Line 108"/>
            <p:cNvSpPr>
              <a:spLocks noChangeShapeType="1"/>
            </p:cNvSpPr>
            <p:nvPr/>
          </p:nvSpPr>
          <p:spPr bwMode="auto">
            <a:xfrm flipV="1">
              <a:off x="1584617" y="4896234"/>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9" name="Line 109"/>
            <p:cNvSpPr>
              <a:spLocks noChangeShapeType="1"/>
            </p:cNvSpPr>
            <p:nvPr/>
          </p:nvSpPr>
          <p:spPr bwMode="auto">
            <a:xfrm flipV="1">
              <a:off x="1584617" y="4721101"/>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0" name="Line 110"/>
            <p:cNvSpPr>
              <a:spLocks noChangeShapeType="1"/>
            </p:cNvSpPr>
            <p:nvPr/>
          </p:nvSpPr>
          <p:spPr bwMode="auto">
            <a:xfrm flipV="1">
              <a:off x="1584617" y="4545968"/>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1" name="Line 111"/>
            <p:cNvSpPr>
              <a:spLocks noChangeShapeType="1"/>
            </p:cNvSpPr>
            <p:nvPr/>
          </p:nvSpPr>
          <p:spPr bwMode="auto">
            <a:xfrm flipV="1">
              <a:off x="1584617" y="4368469"/>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2" name="Line 112"/>
            <p:cNvSpPr>
              <a:spLocks noChangeShapeType="1"/>
            </p:cNvSpPr>
            <p:nvPr/>
          </p:nvSpPr>
          <p:spPr bwMode="auto">
            <a:xfrm flipV="1">
              <a:off x="1584617" y="4193336"/>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3" name="Line 113"/>
            <p:cNvSpPr>
              <a:spLocks noChangeShapeType="1"/>
            </p:cNvSpPr>
            <p:nvPr/>
          </p:nvSpPr>
          <p:spPr bwMode="auto">
            <a:xfrm flipV="1">
              <a:off x="1584617" y="4015835"/>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4" name="Line 114"/>
            <p:cNvSpPr>
              <a:spLocks noChangeShapeType="1"/>
            </p:cNvSpPr>
            <p:nvPr/>
          </p:nvSpPr>
          <p:spPr bwMode="auto">
            <a:xfrm flipV="1">
              <a:off x="1584617" y="3840702"/>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5" name="Line 115"/>
            <p:cNvSpPr>
              <a:spLocks noChangeShapeType="1"/>
            </p:cNvSpPr>
            <p:nvPr/>
          </p:nvSpPr>
          <p:spPr bwMode="auto">
            <a:xfrm flipV="1">
              <a:off x="1584617" y="3665569"/>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6" name="Line 116"/>
            <p:cNvSpPr>
              <a:spLocks noChangeShapeType="1"/>
            </p:cNvSpPr>
            <p:nvPr/>
          </p:nvSpPr>
          <p:spPr bwMode="auto">
            <a:xfrm flipV="1">
              <a:off x="1584617" y="3488070"/>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7" name="Line 117"/>
            <p:cNvSpPr>
              <a:spLocks noChangeShapeType="1"/>
            </p:cNvSpPr>
            <p:nvPr/>
          </p:nvSpPr>
          <p:spPr bwMode="auto">
            <a:xfrm flipV="1">
              <a:off x="1584617" y="3312937"/>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8" name="Line 118"/>
            <p:cNvSpPr>
              <a:spLocks noChangeShapeType="1"/>
            </p:cNvSpPr>
            <p:nvPr/>
          </p:nvSpPr>
          <p:spPr bwMode="auto">
            <a:xfrm flipV="1">
              <a:off x="1584617" y="3135437"/>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9" name="Line 119"/>
            <p:cNvSpPr>
              <a:spLocks noChangeShapeType="1"/>
            </p:cNvSpPr>
            <p:nvPr/>
          </p:nvSpPr>
          <p:spPr bwMode="auto">
            <a:xfrm>
              <a:off x="1584617" y="3071538"/>
              <a:ext cx="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5" name="Freeform 175"/>
            <p:cNvSpPr>
              <a:spLocks/>
            </p:cNvSpPr>
            <p:nvPr/>
          </p:nvSpPr>
          <p:spPr bwMode="auto">
            <a:xfrm>
              <a:off x="1563185" y="4633535"/>
              <a:ext cx="41736" cy="87567"/>
            </a:xfrm>
            <a:custGeom>
              <a:avLst/>
              <a:gdLst>
                <a:gd name="T0" fmla="*/ 37 w 37"/>
                <a:gd name="T1" fmla="*/ 18 h 37"/>
                <a:gd name="T2" fmla="*/ 37 w 37"/>
                <a:gd name="T3" fmla="*/ 18 h 37"/>
                <a:gd name="T4" fmla="*/ 35 w 37"/>
                <a:gd name="T5" fmla="*/ 25 h 37"/>
                <a:gd name="T6" fmla="*/ 33 w 37"/>
                <a:gd name="T7" fmla="*/ 32 h 37"/>
                <a:gd name="T8" fmla="*/ 26 w 37"/>
                <a:gd name="T9" fmla="*/ 35 h 37"/>
                <a:gd name="T10" fmla="*/ 19 w 37"/>
                <a:gd name="T11" fmla="*/ 37 h 37"/>
                <a:gd name="T12" fmla="*/ 19 w 37"/>
                <a:gd name="T13" fmla="*/ 37 h 37"/>
                <a:gd name="T14" fmla="*/ 12 w 37"/>
                <a:gd name="T15" fmla="*/ 35 h 37"/>
                <a:gd name="T16" fmla="*/ 5 w 37"/>
                <a:gd name="T17" fmla="*/ 32 h 37"/>
                <a:gd name="T18" fmla="*/ 2 w 37"/>
                <a:gd name="T19" fmla="*/ 25 h 37"/>
                <a:gd name="T20" fmla="*/ 0 w 37"/>
                <a:gd name="T21" fmla="*/ 18 h 37"/>
                <a:gd name="T22" fmla="*/ 0 w 37"/>
                <a:gd name="T23" fmla="*/ 18 h 37"/>
                <a:gd name="T24" fmla="*/ 2 w 37"/>
                <a:gd name="T25" fmla="*/ 11 h 37"/>
                <a:gd name="T26" fmla="*/ 5 w 37"/>
                <a:gd name="T27" fmla="*/ 4 h 37"/>
                <a:gd name="T28" fmla="*/ 12 w 37"/>
                <a:gd name="T29" fmla="*/ 2 h 37"/>
                <a:gd name="T30" fmla="*/ 19 w 37"/>
                <a:gd name="T31" fmla="*/ 0 h 37"/>
                <a:gd name="T32" fmla="*/ 19 w 37"/>
                <a:gd name="T33" fmla="*/ 0 h 37"/>
                <a:gd name="T34" fmla="*/ 26 w 37"/>
                <a:gd name="T35" fmla="*/ 2 h 37"/>
                <a:gd name="T36" fmla="*/ 33 w 37"/>
                <a:gd name="T37" fmla="*/ 4 h 37"/>
                <a:gd name="T38" fmla="*/ 35 w 37"/>
                <a:gd name="T39" fmla="*/ 11 h 37"/>
                <a:gd name="T40" fmla="*/ 37 w 37"/>
                <a:gd name="T41" fmla="*/ 18 h 37"/>
                <a:gd name="T42" fmla="*/ 37 w 37"/>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37" y="18"/>
                  </a:moveTo>
                  <a:lnTo>
                    <a:pt x="37" y="18"/>
                  </a:lnTo>
                  <a:lnTo>
                    <a:pt x="35" y="25"/>
                  </a:lnTo>
                  <a:lnTo>
                    <a:pt x="33" y="32"/>
                  </a:lnTo>
                  <a:lnTo>
                    <a:pt x="26" y="35"/>
                  </a:lnTo>
                  <a:lnTo>
                    <a:pt x="19" y="37"/>
                  </a:lnTo>
                  <a:lnTo>
                    <a:pt x="19" y="37"/>
                  </a:lnTo>
                  <a:lnTo>
                    <a:pt x="12" y="35"/>
                  </a:lnTo>
                  <a:lnTo>
                    <a:pt x="5" y="32"/>
                  </a:lnTo>
                  <a:lnTo>
                    <a:pt x="2" y="25"/>
                  </a:lnTo>
                  <a:lnTo>
                    <a:pt x="0" y="18"/>
                  </a:lnTo>
                  <a:lnTo>
                    <a:pt x="0" y="18"/>
                  </a:lnTo>
                  <a:lnTo>
                    <a:pt x="2" y="11"/>
                  </a:lnTo>
                  <a:lnTo>
                    <a:pt x="5" y="4"/>
                  </a:lnTo>
                  <a:lnTo>
                    <a:pt x="12" y="2"/>
                  </a:lnTo>
                  <a:lnTo>
                    <a:pt x="19" y="0"/>
                  </a:lnTo>
                  <a:lnTo>
                    <a:pt x="19" y="0"/>
                  </a:lnTo>
                  <a:lnTo>
                    <a:pt x="26" y="2"/>
                  </a:lnTo>
                  <a:lnTo>
                    <a:pt x="33" y="4"/>
                  </a:lnTo>
                  <a:lnTo>
                    <a:pt x="35" y="11"/>
                  </a:lnTo>
                  <a:lnTo>
                    <a:pt x="37" y="18"/>
                  </a:lnTo>
                  <a:lnTo>
                    <a:pt x="37"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4" name="Line 84"/>
            <p:cNvSpPr>
              <a:spLocks noChangeShapeType="1"/>
            </p:cNvSpPr>
            <p:nvPr/>
          </p:nvSpPr>
          <p:spPr bwMode="auto">
            <a:xfrm flipV="1">
              <a:off x="2355042" y="5954133"/>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85"/>
            <p:cNvSpPr>
              <a:spLocks noChangeShapeType="1"/>
            </p:cNvSpPr>
            <p:nvPr/>
          </p:nvSpPr>
          <p:spPr bwMode="auto">
            <a:xfrm flipV="1">
              <a:off x="2355042" y="5776632"/>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Line 86"/>
            <p:cNvSpPr>
              <a:spLocks noChangeShapeType="1"/>
            </p:cNvSpPr>
            <p:nvPr/>
          </p:nvSpPr>
          <p:spPr bwMode="auto">
            <a:xfrm flipV="1">
              <a:off x="2355042" y="5601499"/>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Line 87"/>
            <p:cNvSpPr>
              <a:spLocks noChangeShapeType="1"/>
            </p:cNvSpPr>
            <p:nvPr/>
          </p:nvSpPr>
          <p:spPr bwMode="auto">
            <a:xfrm flipV="1">
              <a:off x="2355042" y="5426366"/>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8" name="Line 88"/>
            <p:cNvSpPr>
              <a:spLocks noChangeShapeType="1"/>
            </p:cNvSpPr>
            <p:nvPr/>
          </p:nvSpPr>
          <p:spPr bwMode="auto">
            <a:xfrm flipV="1">
              <a:off x="2355042" y="5248867"/>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9" name="Line 89"/>
            <p:cNvSpPr>
              <a:spLocks noChangeShapeType="1"/>
            </p:cNvSpPr>
            <p:nvPr/>
          </p:nvSpPr>
          <p:spPr bwMode="auto">
            <a:xfrm flipV="1">
              <a:off x="2355042" y="5073734"/>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0" name="Line 90"/>
            <p:cNvSpPr>
              <a:spLocks noChangeShapeType="1"/>
            </p:cNvSpPr>
            <p:nvPr/>
          </p:nvSpPr>
          <p:spPr bwMode="auto">
            <a:xfrm flipV="1">
              <a:off x="2355042" y="4896234"/>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1" name="Line 91"/>
            <p:cNvSpPr>
              <a:spLocks noChangeShapeType="1"/>
            </p:cNvSpPr>
            <p:nvPr/>
          </p:nvSpPr>
          <p:spPr bwMode="auto">
            <a:xfrm flipV="1">
              <a:off x="2355042" y="4721101"/>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2" name="Line 92"/>
            <p:cNvSpPr>
              <a:spLocks noChangeShapeType="1"/>
            </p:cNvSpPr>
            <p:nvPr/>
          </p:nvSpPr>
          <p:spPr bwMode="auto">
            <a:xfrm flipV="1">
              <a:off x="2355042" y="4545968"/>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3" name="Line 93"/>
            <p:cNvSpPr>
              <a:spLocks noChangeShapeType="1"/>
            </p:cNvSpPr>
            <p:nvPr/>
          </p:nvSpPr>
          <p:spPr bwMode="auto">
            <a:xfrm flipV="1">
              <a:off x="2355042" y="4368469"/>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4" name="Line 94"/>
            <p:cNvSpPr>
              <a:spLocks noChangeShapeType="1"/>
            </p:cNvSpPr>
            <p:nvPr/>
          </p:nvSpPr>
          <p:spPr bwMode="auto">
            <a:xfrm flipV="1">
              <a:off x="2355042" y="4193336"/>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5" name="Line 95"/>
            <p:cNvSpPr>
              <a:spLocks noChangeShapeType="1"/>
            </p:cNvSpPr>
            <p:nvPr/>
          </p:nvSpPr>
          <p:spPr bwMode="auto">
            <a:xfrm flipV="1">
              <a:off x="2355042" y="4015835"/>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6" name="Line 96"/>
            <p:cNvSpPr>
              <a:spLocks noChangeShapeType="1"/>
            </p:cNvSpPr>
            <p:nvPr/>
          </p:nvSpPr>
          <p:spPr bwMode="auto">
            <a:xfrm flipV="1">
              <a:off x="2355042" y="3840702"/>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7" name="Line 97"/>
            <p:cNvSpPr>
              <a:spLocks noChangeShapeType="1"/>
            </p:cNvSpPr>
            <p:nvPr/>
          </p:nvSpPr>
          <p:spPr bwMode="auto">
            <a:xfrm flipV="1">
              <a:off x="2355042" y="3665569"/>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8" name="Line 98"/>
            <p:cNvSpPr>
              <a:spLocks noChangeShapeType="1"/>
            </p:cNvSpPr>
            <p:nvPr/>
          </p:nvSpPr>
          <p:spPr bwMode="auto">
            <a:xfrm flipV="1">
              <a:off x="2355042" y="3488070"/>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9" name="Line 99"/>
            <p:cNvSpPr>
              <a:spLocks noChangeShapeType="1"/>
            </p:cNvSpPr>
            <p:nvPr/>
          </p:nvSpPr>
          <p:spPr bwMode="auto">
            <a:xfrm flipV="1">
              <a:off x="2355042" y="3312937"/>
              <a:ext cx="0" cy="10886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0" name="Line 100"/>
            <p:cNvSpPr>
              <a:spLocks noChangeShapeType="1"/>
            </p:cNvSpPr>
            <p:nvPr/>
          </p:nvSpPr>
          <p:spPr bwMode="auto">
            <a:xfrm flipV="1">
              <a:off x="2355042" y="3135437"/>
              <a:ext cx="0" cy="11123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6" name="Freeform 176"/>
            <p:cNvSpPr>
              <a:spLocks/>
            </p:cNvSpPr>
            <p:nvPr/>
          </p:nvSpPr>
          <p:spPr bwMode="auto">
            <a:xfrm>
              <a:off x="2333609" y="4633535"/>
              <a:ext cx="42864" cy="87567"/>
            </a:xfrm>
            <a:custGeom>
              <a:avLst/>
              <a:gdLst>
                <a:gd name="T0" fmla="*/ 38 w 38"/>
                <a:gd name="T1" fmla="*/ 18 h 37"/>
                <a:gd name="T2" fmla="*/ 38 w 38"/>
                <a:gd name="T3" fmla="*/ 18 h 37"/>
                <a:gd name="T4" fmla="*/ 35 w 38"/>
                <a:gd name="T5" fmla="*/ 25 h 37"/>
                <a:gd name="T6" fmla="*/ 33 w 38"/>
                <a:gd name="T7" fmla="*/ 32 h 37"/>
                <a:gd name="T8" fmla="*/ 26 w 38"/>
                <a:gd name="T9" fmla="*/ 35 h 37"/>
                <a:gd name="T10" fmla="*/ 19 w 38"/>
                <a:gd name="T11" fmla="*/ 37 h 37"/>
                <a:gd name="T12" fmla="*/ 19 w 38"/>
                <a:gd name="T13" fmla="*/ 37 h 37"/>
                <a:gd name="T14" fmla="*/ 12 w 38"/>
                <a:gd name="T15" fmla="*/ 35 h 37"/>
                <a:gd name="T16" fmla="*/ 5 w 38"/>
                <a:gd name="T17" fmla="*/ 32 h 37"/>
                <a:gd name="T18" fmla="*/ 3 w 38"/>
                <a:gd name="T19" fmla="*/ 25 h 37"/>
                <a:gd name="T20" fmla="*/ 0 w 38"/>
                <a:gd name="T21" fmla="*/ 18 h 37"/>
                <a:gd name="T22" fmla="*/ 0 w 38"/>
                <a:gd name="T23" fmla="*/ 18 h 37"/>
                <a:gd name="T24" fmla="*/ 3 w 38"/>
                <a:gd name="T25" fmla="*/ 11 h 37"/>
                <a:gd name="T26" fmla="*/ 5 w 38"/>
                <a:gd name="T27" fmla="*/ 4 h 37"/>
                <a:gd name="T28" fmla="*/ 12 w 38"/>
                <a:gd name="T29" fmla="*/ 2 h 37"/>
                <a:gd name="T30" fmla="*/ 19 w 38"/>
                <a:gd name="T31" fmla="*/ 0 h 37"/>
                <a:gd name="T32" fmla="*/ 19 w 38"/>
                <a:gd name="T33" fmla="*/ 0 h 37"/>
                <a:gd name="T34" fmla="*/ 26 w 38"/>
                <a:gd name="T35" fmla="*/ 2 h 37"/>
                <a:gd name="T36" fmla="*/ 33 w 38"/>
                <a:gd name="T37" fmla="*/ 4 h 37"/>
                <a:gd name="T38" fmla="*/ 35 w 38"/>
                <a:gd name="T39" fmla="*/ 11 h 37"/>
                <a:gd name="T40" fmla="*/ 38 w 38"/>
                <a:gd name="T41" fmla="*/ 18 h 37"/>
                <a:gd name="T42" fmla="*/ 38 w 38"/>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7">
                  <a:moveTo>
                    <a:pt x="38" y="18"/>
                  </a:moveTo>
                  <a:lnTo>
                    <a:pt x="38" y="18"/>
                  </a:lnTo>
                  <a:lnTo>
                    <a:pt x="35" y="25"/>
                  </a:lnTo>
                  <a:lnTo>
                    <a:pt x="33" y="32"/>
                  </a:lnTo>
                  <a:lnTo>
                    <a:pt x="26" y="35"/>
                  </a:lnTo>
                  <a:lnTo>
                    <a:pt x="19" y="37"/>
                  </a:lnTo>
                  <a:lnTo>
                    <a:pt x="19" y="37"/>
                  </a:lnTo>
                  <a:lnTo>
                    <a:pt x="12" y="35"/>
                  </a:lnTo>
                  <a:lnTo>
                    <a:pt x="5" y="32"/>
                  </a:lnTo>
                  <a:lnTo>
                    <a:pt x="3" y="25"/>
                  </a:lnTo>
                  <a:lnTo>
                    <a:pt x="0" y="18"/>
                  </a:lnTo>
                  <a:lnTo>
                    <a:pt x="0" y="18"/>
                  </a:lnTo>
                  <a:lnTo>
                    <a:pt x="3" y="11"/>
                  </a:lnTo>
                  <a:lnTo>
                    <a:pt x="5" y="4"/>
                  </a:lnTo>
                  <a:lnTo>
                    <a:pt x="12" y="2"/>
                  </a:lnTo>
                  <a:lnTo>
                    <a:pt x="19" y="0"/>
                  </a:lnTo>
                  <a:lnTo>
                    <a:pt x="19" y="0"/>
                  </a:lnTo>
                  <a:lnTo>
                    <a:pt x="26" y="2"/>
                  </a:lnTo>
                  <a:lnTo>
                    <a:pt x="33" y="4"/>
                  </a:lnTo>
                  <a:lnTo>
                    <a:pt x="35" y="11"/>
                  </a:lnTo>
                  <a:lnTo>
                    <a:pt x="38" y="18"/>
                  </a:lnTo>
                  <a:lnTo>
                    <a:pt x="38"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grpSp>
      <p:sp>
        <p:nvSpPr>
          <p:cNvPr id="185" name="8 Marcador de contenido"/>
          <p:cNvSpPr txBox="1">
            <a:spLocks/>
          </p:cNvSpPr>
          <p:nvPr/>
        </p:nvSpPr>
        <p:spPr>
          <a:xfrm>
            <a:off x="5105400" y="2339735"/>
            <a:ext cx="3733800" cy="3592631"/>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quota has a few effects:</a:t>
            </a:r>
          </a:p>
          <a:p>
            <a:r>
              <a:rPr lang="en-US" dirty="0"/>
              <a:t>Decreases imports.</a:t>
            </a:r>
          </a:p>
          <a:p>
            <a:r>
              <a:rPr lang="en-US" dirty="0"/>
              <a:t>Increases import price.</a:t>
            </a:r>
          </a:p>
          <a:p>
            <a:r>
              <a:rPr lang="en-US" dirty="0"/>
              <a:t>Increases producer surplus by C.</a:t>
            </a:r>
          </a:p>
          <a:p>
            <a:r>
              <a:rPr lang="en-US" dirty="0"/>
              <a:t>Decreases consumer surplus by C + D + E + F.</a:t>
            </a:r>
          </a:p>
          <a:p>
            <a:r>
              <a:rPr lang="en-US" dirty="0"/>
              <a:t>Foreign companies earn quota rents of E.</a:t>
            </a:r>
          </a:p>
          <a:p>
            <a:r>
              <a:rPr lang="en-US" dirty="0"/>
              <a:t>Deadweight loss of D + F occurs.</a:t>
            </a:r>
          </a:p>
          <a:p>
            <a:pPr lvl="1"/>
            <a:endParaRPr lang="en-US" sz="3200" dirty="0"/>
          </a:p>
          <a:p>
            <a:endParaRPr lang="en-US" sz="2400" dirty="0"/>
          </a:p>
        </p:txBody>
      </p:sp>
      <p:grpSp>
        <p:nvGrpSpPr>
          <p:cNvPr id="3" name="Group 2"/>
          <p:cNvGrpSpPr/>
          <p:nvPr/>
        </p:nvGrpSpPr>
        <p:grpSpPr>
          <a:xfrm>
            <a:off x="355600" y="4539734"/>
            <a:ext cx="3946418" cy="463000"/>
            <a:chOff x="355600" y="4539734"/>
            <a:chExt cx="3946418" cy="463000"/>
          </a:xfrm>
        </p:grpSpPr>
        <p:sp>
          <p:nvSpPr>
            <p:cNvPr id="32" name="Rectangle 32"/>
            <p:cNvSpPr>
              <a:spLocks noChangeArrowheads="1"/>
            </p:cNvSpPr>
            <p:nvPr/>
          </p:nvSpPr>
          <p:spPr bwMode="auto">
            <a:xfrm>
              <a:off x="355600" y="4567268"/>
              <a:ext cx="120736"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32</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7" name="Line 47"/>
            <p:cNvSpPr>
              <a:spLocks noChangeShapeType="1"/>
            </p:cNvSpPr>
            <p:nvPr/>
          </p:nvSpPr>
          <p:spPr bwMode="auto">
            <a:xfrm>
              <a:off x="598744" y="4676135"/>
              <a:ext cx="3384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8" name="Line 48"/>
            <p:cNvSpPr>
              <a:spLocks noChangeShapeType="1"/>
            </p:cNvSpPr>
            <p:nvPr/>
          </p:nvSpPr>
          <p:spPr bwMode="auto">
            <a:xfrm>
              <a:off x="598744"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9" name="Line 49"/>
            <p:cNvSpPr>
              <a:spLocks noChangeShapeType="1"/>
            </p:cNvSpPr>
            <p:nvPr/>
          </p:nvSpPr>
          <p:spPr bwMode="auto">
            <a:xfrm>
              <a:off x="682216"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0" name="Line 50"/>
            <p:cNvSpPr>
              <a:spLocks noChangeShapeType="1"/>
            </p:cNvSpPr>
            <p:nvPr/>
          </p:nvSpPr>
          <p:spPr bwMode="auto">
            <a:xfrm>
              <a:off x="765688"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1" name="Line 51"/>
            <p:cNvSpPr>
              <a:spLocks noChangeShapeType="1"/>
            </p:cNvSpPr>
            <p:nvPr/>
          </p:nvSpPr>
          <p:spPr bwMode="auto">
            <a:xfrm>
              <a:off x="850289"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2" name="Line 52"/>
            <p:cNvSpPr>
              <a:spLocks noChangeShapeType="1"/>
            </p:cNvSpPr>
            <p:nvPr/>
          </p:nvSpPr>
          <p:spPr bwMode="auto">
            <a:xfrm>
              <a:off x="933761"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3" name="Line 53"/>
            <p:cNvSpPr>
              <a:spLocks noChangeShapeType="1"/>
            </p:cNvSpPr>
            <p:nvPr/>
          </p:nvSpPr>
          <p:spPr bwMode="auto">
            <a:xfrm>
              <a:off x="1017233"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4" name="Line 54"/>
            <p:cNvSpPr>
              <a:spLocks noChangeShapeType="1"/>
            </p:cNvSpPr>
            <p:nvPr/>
          </p:nvSpPr>
          <p:spPr bwMode="auto">
            <a:xfrm>
              <a:off x="1101832"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5" name="Line 55"/>
            <p:cNvSpPr>
              <a:spLocks noChangeShapeType="1"/>
            </p:cNvSpPr>
            <p:nvPr/>
          </p:nvSpPr>
          <p:spPr bwMode="auto">
            <a:xfrm>
              <a:off x="1185305"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6" name="Line 56"/>
            <p:cNvSpPr>
              <a:spLocks noChangeShapeType="1"/>
            </p:cNvSpPr>
            <p:nvPr/>
          </p:nvSpPr>
          <p:spPr bwMode="auto">
            <a:xfrm>
              <a:off x="1269905"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7" name="Line 57"/>
            <p:cNvSpPr>
              <a:spLocks noChangeShapeType="1"/>
            </p:cNvSpPr>
            <p:nvPr/>
          </p:nvSpPr>
          <p:spPr bwMode="auto">
            <a:xfrm>
              <a:off x="1353377"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8" name="Line 58"/>
            <p:cNvSpPr>
              <a:spLocks noChangeShapeType="1"/>
            </p:cNvSpPr>
            <p:nvPr/>
          </p:nvSpPr>
          <p:spPr bwMode="auto">
            <a:xfrm>
              <a:off x="1436849"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9" name="Line 59"/>
            <p:cNvSpPr>
              <a:spLocks noChangeShapeType="1"/>
            </p:cNvSpPr>
            <p:nvPr/>
          </p:nvSpPr>
          <p:spPr bwMode="auto">
            <a:xfrm>
              <a:off x="1521449"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0" name="Line 60"/>
            <p:cNvSpPr>
              <a:spLocks noChangeShapeType="1"/>
            </p:cNvSpPr>
            <p:nvPr/>
          </p:nvSpPr>
          <p:spPr bwMode="auto">
            <a:xfrm>
              <a:off x="1604921"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1" name="Line 61"/>
            <p:cNvSpPr>
              <a:spLocks noChangeShapeType="1"/>
            </p:cNvSpPr>
            <p:nvPr/>
          </p:nvSpPr>
          <p:spPr bwMode="auto">
            <a:xfrm>
              <a:off x="1689521"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2" name="Line 62"/>
            <p:cNvSpPr>
              <a:spLocks noChangeShapeType="1"/>
            </p:cNvSpPr>
            <p:nvPr/>
          </p:nvSpPr>
          <p:spPr bwMode="auto">
            <a:xfrm>
              <a:off x="1772993"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3" name="Line 63"/>
            <p:cNvSpPr>
              <a:spLocks noChangeShapeType="1"/>
            </p:cNvSpPr>
            <p:nvPr/>
          </p:nvSpPr>
          <p:spPr bwMode="auto">
            <a:xfrm>
              <a:off x="1856465"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4" name="Line 64"/>
            <p:cNvSpPr>
              <a:spLocks noChangeShapeType="1"/>
            </p:cNvSpPr>
            <p:nvPr/>
          </p:nvSpPr>
          <p:spPr bwMode="auto">
            <a:xfrm>
              <a:off x="1941065"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5" name="Line 65"/>
            <p:cNvSpPr>
              <a:spLocks noChangeShapeType="1"/>
            </p:cNvSpPr>
            <p:nvPr/>
          </p:nvSpPr>
          <p:spPr bwMode="auto">
            <a:xfrm>
              <a:off x="2024537"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Line 66"/>
            <p:cNvSpPr>
              <a:spLocks noChangeShapeType="1"/>
            </p:cNvSpPr>
            <p:nvPr/>
          </p:nvSpPr>
          <p:spPr bwMode="auto">
            <a:xfrm>
              <a:off x="2108009"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7" name="Line 67"/>
            <p:cNvSpPr>
              <a:spLocks noChangeShapeType="1"/>
            </p:cNvSpPr>
            <p:nvPr/>
          </p:nvSpPr>
          <p:spPr bwMode="auto">
            <a:xfrm>
              <a:off x="2192610"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Line 68"/>
            <p:cNvSpPr>
              <a:spLocks noChangeShapeType="1"/>
            </p:cNvSpPr>
            <p:nvPr/>
          </p:nvSpPr>
          <p:spPr bwMode="auto">
            <a:xfrm>
              <a:off x="2276082"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9" name="Line 69"/>
            <p:cNvSpPr>
              <a:spLocks noChangeShapeType="1"/>
            </p:cNvSpPr>
            <p:nvPr/>
          </p:nvSpPr>
          <p:spPr bwMode="auto">
            <a:xfrm>
              <a:off x="2360681"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0" name="Line 70"/>
            <p:cNvSpPr>
              <a:spLocks noChangeShapeType="1"/>
            </p:cNvSpPr>
            <p:nvPr/>
          </p:nvSpPr>
          <p:spPr bwMode="auto">
            <a:xfrm>
              <a:off x="2444153"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1" name="Line 71"/>
            <p:cNvSpPr>
              <a:spLocks noChangeShapeType="1"/>
            </p:cNvSpPr>
            <p:nvPr/>
          </p:nvSpPr>
          <p:spPr bwMode="auto">
            <a:xfrm>
              <a:off x="2527625"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72"/>
            <p:cNvSpPr>
              <a:spLocks noChangeShapeType="1"/>
            </p:cNvSpPr>
            <p:nvPr/>
          </p:nvSpPr>
          <p:spPr bwMode="auto">
            <a:xfrm>
              <a:off x="2612226"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3" name="Line 73"/>
            <p:cNvSpPr>
              <a:spLocks noChangeShapeType="1"/>
            </p:cNvSpPr>
            <p:nvPr/>
          </p:nvSpPr>
          <p:spPr bwMode="auto">
            <a:xfrm>
              <a:off x="2695698" y="4676135"/>
              <a:ext cx="5301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4" name="Line 74"/>
            <p:cNvSpPr>
              <a:spLocks noChangeShapeType="1"/>
            </p:cNvSpPr>
            <p:nvPr/>
          </p:nvSpPr>
          <p:spPr bwMode="auto">
            <a:xfrm>
              <a:off x="2780298"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5" name="Line 75"/>
            <p:cNvSpPr>
              <a:spLocks noChangeShapeType="1"/>
            </p:cNvSpPr>
            <p:nvPr/>
          </p:nvSpPr>
          <p:spPr bwMode="auto">
            <a:xfrm>
              <a:off x="2863770" y="4676135"/>
              <a:ext cx="518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6" name="Line 76"/>
            <p:cNvSpPr>
              <a:spLocks noChangeShapeType="1"/>
            </p:cNvSpPr>
            <p:nvPr/>
          </p:nvSpPr>
          <p:spPr bwMode="auto">
            <a:xfrm>
              <a:off x="2947242" y="4676135"/>
              <a:ext cx="2707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8" name="Rectangle 128"/>
            <p:cNvSpPr>
              <a:spLocks noChangeArrowheads="1"/>
            </p:cNvSpPr>
            <p:nvPr/>
          </p:nvSpPr>
          <p:spPr bwMode="auto">
            <a:xfrm>
              <a:off x="3117570" y="4725834"/>
              <a:ext cx="885016" cy="2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$7 price increase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67" name="Freeform 167"/>
            <p:cNvSpPr>
              <a:spLocks/>
            </p:cNvSpPr>
            <p:nvPr/>
          </p:nvSpPr>
          <p:spPr bwMode="auto">
            <a:xfrm>
              <a:off x="3023946" y="4683234"/>
              <a:ext cx="59784" cy="319500"/>
            </a:xfrm>
            <a:custGeom>
              <a:avLst/>
              <a:gdLst>
                <a:gd name="T0" fmla="*/ 25 w 53"/>
                <a:gd name="T1" fmla="*/ 100 h 135"/>
                <a:gd name="T2" fmla="*/ 25 w 53"/>
                <a:gd name="T3" fmla="*/ 100 h 135"/>
                <a:gd name="T4" fmla="*/ 25 w 53"/>
                <a:gd name="T5" fmla="*/ 88 h 135"/>
                <a:gd name="T6" fmla="*/ 30 w 53"/>
                <a:gd name="T7" fmla="*/ 79 h 135"/>
                <a:gd name="T8" fmla="*/ 35 w 53"/>
                <a:gd name="T9" fmla="*/ 69 h 135"/>
                <a:gd name="T10" fmla="*/ 44 w 53"/>
                <a:gd name="T11" fmla="*/ 65 h 135"/>
                <a:gd name="T12" fmla="*/ 44 w 53"/>
                <a:gd name="T13" fmla="*/ 65 h 135"/>
                <a:gd name="T14" fmla="*/ 44 w 53"/>
                <a:gd name="T15" fmla="*/ 65 h 135"/>
                <a:gd name="T16" fmla="*/ 35 w 53"/>
                <a:gd name="T17" fmla="*/ 60 h 135"/>
                <a:gd name="T18" fmla="*/ 30 w 53"/>
                <a:gd name="T19" fmla="*/ 53 h 135"/>
                <a:gd name="T20" fmla="*/ 25 w 53"/>
                <a:gd name="T21" fmla="*/ 42 h 135"/>
                <a:gd name="T22" fmla="*/ 25 w 53"/>
                <a:gd name="T23" fmla="*/ 30 h 135"/>
                <a:gd name="T24" fmla="*/ 25 w 53"/>
                <a:gd name="T25" fmla="*/ 32 h 135"/>
                <a:gd name="T26" fmla="*/ 25 w 53"/>
                <a:gd name="T27" fmla="*/ 32 h 135"/>
                <a:gd name="T28" fmla="*/ 23 w 53"/>
                <a:gd name="T29" fmla="*/ 21 h 135"/>
                <a:gd name="T30" fmla="*/ 18 w 53"/>
                <a:gd name="T31" fmla="*/ 11 h 135"/>
                <a:gd name="T32" fmla="*/ 11 w 53"/>
                <a:gd name="T33" fmla="*/ 7 h 135"/>
                <a:gd name="T34" fmla="*/ 0 w 53"/>
                <a:gd name="T35" fmla="*/ 4 h 135"/>
                <a:gd name="T36" fmla="*/ 0 w 53"/>
                <a:gd name="T37" fmla="*/ 0 h 135"/>
                <a:gd name="T38" fmla="*/ 0 w 53"/>
                <a:gd name="T39" fmla="*/ 0 h 135"/>
                <a:gd name="T40" fmla="*/ 11 w 53"/>
                <a:gd name="T41" fmla="*/ 2 h 135"/>
                <a:gd name="T42" fmla="*/ 23 w 53"/>
                <a:gd name="T43" fmla="*/ 7 h 135"/>
                <a:gd name="T44" fmla="*/ 28 w 53"/>
                <a:gd name="T45" fmla="*/ 11 h 135"/>
                <a:gd name="T46" fmla="*/ 30 w 53"/>
                <a:gd name="T47" fmla="*/ 16 h 135"/>
                <a:gd name="T48" fmla="*/ 35 w 53"/>
                <a:gd name="T49" fmla="*/ 25 h 135"/>
                <a:gd name="T50" fmla="*/ 35 w 53"/>
                <a:gd name="T51" fmla="*/ 32 h 135"/>
                <a:gd name="T52" fmla="*/ 35 w 53"/>
                <a:gd name="T53" fmla="*/ 37 h 135"/>
                <a:gd name="T54" fmla="*/ 35 w 53"/>
                <a:gd name="T55" fmla="*/ 37 h 135"/>
                <a:gd name="T56" fmla="*/ 35 w 53"/>
                <a:gd name="T57" fmla="*/ 46 h 135"/>
                <a:gd name="T58" fmla="*/ 39 w 53"/>
                <a:gd name="T59" fmla="*/ 53 h 135"/>
                <a:gd name="T60" fmla="*/ 44 w 53"/>
                <a:gd name="T61" fmla="*/ 60 h 135"/>
                <a:gd name="T62" fmla="*/ 53 w 53"/>
                <a:gd name="T63" fmla="*/ 62 h 135"/>
                <a:gd name="T64" fmla="*/ 53 w 53"/>
                <a:gd name="T65" fmla="*/ 67 h 135"/>
                <a:gd name="T66" fmla="*/ 53 w 53"/>
                <a:gd name="T67" fmla="*/ 67 h 135"/>
                <a:gd name="T68" fmla="*/ 44 w 53"/>
                <a:gd name="T69" fmla="*/ 72 h 135"/>
                <a:gd name="T70" fmla="*/ 39 w 53"/>
                <a:gd name="T71" fmla="*/ 76 h 135"/>
                <a:gd name="T72" fmla="*/ 35 w 53"/>
                <a:gd name="T73" fmla="*/ 83 h 135"/>
                <a:gd name="T74" fmla="*/ 35 w 53"/>
                <a:gd name="T75" fmla="*/ 93 h 135"/>
                <a:gd name="T76" fmla="*/ 35 w 53"/>
                <a:gd name="T77" fmla="*/ 100 h 135"/>
                <a:gd name="T78" fmla="*/ 35 w 53"/>
                <a:gd name="T79" fmla="*/ 100 h 135"/>
                <a:gd name="T80" fmla="*/ 35 w 53"/>
                <a:gd name="T81" fmla="*/ 109 h 135"/>
                <a:gd name="T82" fmla="*/ 30 w 53"/>
                <a:gd name="T83" fmla="*/ 116 h 135"/>
                <a:gd name="T84" fmla="*/ 28 w 53"/>
                <a:gd name="T85" fmla="*/ 121 h 135"/>
                <a:gd name="T86" fmla="*/ 23 w 53"/>
                <a:gd name="T87" fmla="*/ 125 h 135"/>
                <a:gd name="T88" fmla="*/ 11 w 53"/>
                <a:gd name="T89" fmla="*/ 132 h 135"/>
                <a:gd name="T90" fmla="*/ 0 w 53"/>
                <a:gd name="T91" fmla="*/ 135 h 135"/>
                <a:gd name="T92" fmla="*/ 0 w 53"/>
                <a:gd name="T93" fmla="*/ 130 h 135"/>
                <a:gd name="T94" fmla="*/ 0 w 53"/>
                <a:gd name="T95" fmla="*/ 130 h 135"/>
                <a:gd name="T96" fmla="*/ 11 w 53"/>
                <a:gd name="T97" fmla="*/ 128 h 135"/>
                <a:gd name="T98" fmla="*/ 18 w 53"/>
                <a:gd name="T99" fmla="*/ 121 h 135"/>
                <a:gd name="T100" fmla="*/ 23 w 53"/>
                <a:gd name="T101" fmla="*/ 114 h 135"/>
                <a:gd name="T102" fmla="*/ 25 w 53"/>
                <a:gd name="T103" fmla="*/ 102 h 135"/>
                <a:gd name="T104" fmla="*/ 25 w 53"/>
                <a:gd name="T105" fmla="*/ 10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 h="135">
                  <a:moveTo>
                    <a:pt x="25" y="100"/>
                  </a:moveTo>
                  <a:lnTo>
                    <a:pt x="25" y="100"/>
                  </a:lnTo>
                  <a:lnTo>
                    <a:pt x="25" y="88"/>
                  </a:lnTo>
                  <a:lnTo>
                    <a:pt x="30" y="79"/>
                  </a:lnTo>
                  <a:lnTo>
                    <a:pt x="35" y="69"/>
                  </a:lnTo>
                  <a:lnTo>
                    <a:pt x="44" y="65"/>
                  </a:lnTo>
                  <a:lnTo>
                    <a:pt x="44" y="65"/>
                  </a:lnTo>
                  <a:lnTo>
                    <a:pt x="44" y="65"/>
                  </a:lnTo>
                  <a:lnTo>
                    <a:pt x="35" y="60"/>
                  </a:lnTo>
                  <a:lnTo>
                    <a:pt x="30" y="53"/>
                  </a:lnTo>
                  <a:lnTo>
                    <a:pt x="25" y="42"/>
                  </a:lnTo>
                  <a:lnTo>
                    <a:pt x="25" y="30"/>
                  </a:lnTo>
                  <a:lnTo>
                    <a:pt x="25" y="32"/>
                  </a:lnTo>
                  <a:lnTo>
                    <a:pt x="25" y="32"/>
                  </a:lnTo>
                  <a:lnTo>
                    <a:pt x="23" y="21"/>
                  </a:lnTo>
                  <a:lnTo>
                    <a:pt x="18" y="11"/>
                  </a:lnTo>
                  <a:lnTo>
                    <a:pt x="11" y="7"/>
                  </a:lnTo>
                  <a:lnTo>
                    <a:pt x="0" y="4"/>
                  </a:lnTo>
                  <a:lnTo>
                    <a:pt x="0" y="0"/>
                  </a:lnTo>
                  <a:lnTo>
                    <a:pt x="0" y="0"/>
                  </a:lnTo>
                  <a:lnTo>
                    <a:pt x="11" y="2"/>
                  </a:lnTo>
                  <a:lnTo>
                    <a:pt x="23" y="7"/>
                  </a:lnTo>
                  <a:lnTo>
                    <a:pt x="28" y="11"/>
                  </a:lnTo>
                  <a:lnTo>
                    <a:pt x="30" y="16"/>
                  </a:lnTo>
                  <a:lnTo>
                    <a:pt x="35" y="25"/>
                  </a:lnTo>
                  <a:lnTo>
                    <a:pt x="35" y="32"/>
                  </a:lnTo>
                  <a:lnTo>
                    <a:pt x="35" y="37"/>
                  </a:lnTo>
                  <a:lnTo>
                    <a:pt x="35" y="37"/>
                  </a:lnTo>
                  <a:lnTo>
                    <a:pt x="35" y="46"/>
                  </a:lnTo>
                  <a:lnTo>
                    <a:pt x="39" y="53"/>
                  </a:lnTo>
                  <a:lnTo>
                    <a:pt x="44" y="60"/>
                  </a:lnTo>
                  <a:lnTo>
                    <a:pt x="53" y="62"/>
                  </a:lnTo>
                  <a:lnTo>
                    <a:pt x="53" y="67"/>
                  </a:lnTo>
                  <a:lnTo>
                    <a:pt x="53" y="67"/>
                  </a:lnTo>
                  <a:lnTo>
                    <a:pt x="44" y="72"/>
                  </a:lnTo>
                  <a:lnTo>
                    <a:pt x="39" y="76"/>
                  </a:lnTo>
                  <a:lnTo>
                    <a:pt x="35" y="83"/>
                  </a:lnTo>
                  <a:lnTo>
                    <a:pt x="35" y="93"/>
                  </a:lnTo>
                  <a:lnTo>
                    <a:pt x="35" y="100"/>
                  </a:lnTo>
                  <a:lnTo>
                    <a:pt x="35" y="100"/>
                  </a:lnTo>
                  <a:lnTo>
                    <a:pt x="35" y="109"/>
                  </a:lnTo>
                  <a:lnTo>
                    <a:pt x="30" y="116"/>
                  </a:lnTo>
                  <a:lnTo>
                    <a:pt x="28" y="121"/>
                  </a:lnTo>
                  <a:lnTo>
                    <a:pt x="23" y="125"/>
                  </a:lnTo>
                  <a:lnTo>
                    <a:pt x="11" y="132"/>
                  </a:lnTo>
                  <a:lnTo>
                    <a:pt x="0" y="135"/>
                  </a:lnTo>
                  <a:lnTo>
                    <a:pt x="0" y="130"/>
                  </a:lnTo>
                  <a:lnTo>
                    <a:pt x="0" y="130"/>
                  </a:lnTo>
                  <a:lnTo>
                    <a:pt x="11" y="128"/>
                  </a:lnTo>
                  <a:lnTo>
                    <a:pt x="18" y="121"/>
                  </a:lnTo>
                  <a:lnTo>
                    <a:pt x="23" y="114"/>
                  </a:lnTo>
                  <a:lnTo>
                    <a:pt x="25" y="102"/>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6" name="Rectangle 178"/>
            <p:cNvSpPr>
              <a:spLocks noChangeArrowheads="1"/>
            </p:cNvSpPr>
            <p:nvPr/>
          </p:nvSpPr>
          <p:spPr bwMode="auto">
            <a:xfrm>
              <a:off x="3120604" y="4539734"/>
              <a:ext cx="11814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Univers LT Std 47 Cn Lt" charset="0"/>
                  <a:cs typeface="Arial" pitchFamily="34" charset="0"/>
                </a:rPr>
                <a:t>New world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70284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5">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5">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5">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8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of Welfare Effects</a:t>
            </a:r>
            <a:endParaRPr lang="en-US" dirty="0"/>
          </a:p>
        </p:txBody>
      </p:sp>
      <p:sp>
        <p:nvSpPr>
          <p:cNvPr id="223" name="222 Marcador de contenido"/>
          <p:cNvSpPr>
            <a:spLocks noGrp="1"/>
          </p:cNvSpPr>
          <p:nvPr>
            <p:ph idx="1"/>
          </p:nvPr>
        </p:nvSpPr>
        <p:spPr/>
        <p:txBody>
          <a:bodyPr>
            <a:normAutofit/>
          </a:bodyPr>
          <a:lstStyle/>
          <a:p>
            <a:pPr marL="0" indent="0">
              <a:buNone/>
            </a:pPr>
            <a:r>
              <a:rPr lang="en-US" sz="3000" dirty="0" smtClean="0"/>
              <a:t>An import quota of 11 million tons is imposed on </a:t>
            </a:r>
            <a:r>
              <a:rPr lang="en-US" sz="3000" dirty="0" smtClean="0"/>
              <a:t>foreign producers of </a:t>
            </a:r>
            <a:r>
              <a:rPr lang="en-US" sz="3000" dirty="0" smtClean="0"/>
              <a:t>copper.</a:t>
            </a:r>
            <a:endParaRPr lang="en-US" sz="3000" dirty="0"/>
          </a:p>
        </p:txBody>
      </p:sp>
      <p:sp>
        <p:nvSpPr>
          <p:cNvPr id="7" name="Freeform 9"/>
          <p:cNvSpPr>
            <a:spLocks/>
          </p:cNvSpPr>
          <p:nvPr/>
        </p:nvSpPr>
        <p:spPr bwMode="auto">
          <a:xfrm>
            <a:off x="585894" y="4423929"/>
            <a:ext cx="931963" cy="572703"/>
          </a:xfrm>
          <a:custGeom>
            <a:avLst/>
            <a:gdLst>
              <a:gd name="T0" fmla="*/ 0 w 502"/>
              <a:gd name="T1" fmla="*/ 0 h 297"/>
              <a:gd name="T2" fmla="*/ 0 w 502"/>
              <a:gd name="T3" fmla="*/ 297 h 297"/>
              <a:gd name="T4" fmla="*/ 502 w 502"/>
              <a:gd name="T5" fmla="*/ 0 h 297"/>
              <a:gd name="T6" fmla="*/ 0 w 502"/>
              <a:gd name="T7" fmla="*/ 0 h 297"/>
            </a:gdLst>
            <a:ahLst/>
            <a:cxnLst>
              <a:cxn ang="0">
                <a:pos x="T0" y="T1"/>
              </a:cxn>
              <a:cxn ang="0">
                <a:pos x="T2" y="T3"/>
              </a:cxn>
              <a:cxn ang="0">
                <a:pos x="T4" y="T5"/>
              </a:cxn>
              <a:cxn ang="0">
                <a:pos x="T6" y="T7"/>
              </a:cxn>
            </a:cxnLst>
            <a:rect l="0" t="0" r="r" b="b"/>
            <a:pathLst>
              <a:path w="502" h="297">
                <a:moveTo>
                  <a:pt x="0" y="0"/>
                </a:moveTo>
                <a:lnTo>
                  <a:pt x="0" y="297"/>
                </a:lnTo>
                <a:lnTo>
                  <a:pt x="502" y="0"/>
                </a:lnTo>
                <a:lnTo>
                  <a:pt x="0" y="0"/>
                </a:lnTo>
                <a:close/>
              </a:path>
            </a:pathLst>
          </a:custGeom>
          <a:solidFill>
            <a:srgbClr val="739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8" name="Rectangle 118"/>
          <p:cNvSpPr>
            <a:spLocks noChangeArrowheads="1"/>
          </p:cNvSpPr>
          <p:nvPr/>
        </p:nvSpPr>
        <p:spPr bwMode="auto">
          <a:xfrm>
            <a:off x="627666" y="4675885"/>
            <a:ext cx="140598"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G</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19"/>
          <p:cNvSpPr>
            <a:spLocks noChangeArrowheads="1"/>
          </p:cNvSpPr>
          <p:nvPr/>
        </p:nvSpPr>
        <p:spPr bwMode="auto">
          <a:xfrm>
            <a:off x="851007" y="4438729"/>
            <a:ext cx="12935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 name="Line 128"/>
          <p:cNvSpPr>
            <a:spLocks noChangeShapeType="1"/>
          </p:cNvSpPr>
          <p:nvPr/>
        </p:nvSpPr>
        <p:spPr bwMode="auto">
          <a:xfrm>
            <a:off x="585894" y="5509556"/>
            <a:ext cx="2932905" cy="1"/>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 name="Freeform 7"/>
          <p:cNvSpPr>
            <a:spLocks/>
          </p:cNvSpPr>
          <p:nvPr/>
        </p:nvSpPr>
        <p:spPr bwMode="auto">
          <a:xfrm>
            <a:off x="2247462" y="4423937"/>
            <a:ext cx="336027" cy="248751"/>
          </a:xfrm>
          <a:custGeom>
            <a:avLst/>
            <a:gdLst>
              <a:gd name="T0" fmla="*/ 0 w 181"/>
              <a:gd name="T1" fmla="*/ 0 h 129"/>
              <a:gd name="T2" fmla="*/ 0 w 181"/>
              <a:gd name="T3" fmla="*/ 129 h 129"/>
              <a:gd name="T4" fmla="*/ 181 w 181"/>
              <a:gd name="T5" fmla="*/ 129 h 129"/>
              <a:gd name="T6" fmla="*/ 0 w 181"/>
              <a:gd name="T7" fmla="*/ 0 h 129"/>
            </a:gdLst>
            <a:ahLst/>
            <a:cxnLst>
              <a:cxn ang="0">
                <a:pos x="T0" y="T1"/>
              </a:cxn>
              <a:cxn ang="0">
                <a:pos x="T2" y="T3"/>
              </a:cxn>
              <a:cxn ang="0">
                <a:pos x="T4" y="T5"/>
              </a:cxn>
              <a:cxn ang="0">
                <a:pos x="T6" y="T7"/>
              </a:cxn>
            </a:cxnLst>
            <a:rect l="0" t="0" r="r" b="b"/>
            <a:pathLst>
              <a:path w="181" h="129">
                <a:moveTo>
                  <a:pt x="0" y="0"/>
                </a:moveTo>
                <a:lnTo>
                  <a:pt x="0" y="129"/>
                </a:lnTo>
                <a:lnTo>
                  <a:pt x="181" y="129"/>
                </a:lnTo>
                <a:lnTo>
                  <a:pt x="0" y="0"/>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7" name="Freeform 8"/>
          <p:cNvSpPr>
            <a:spLocks/>
          </p:cNvSpPr>
          <p:nvPr/>
        </p:nvSpPr>
        <p:spPr bwMode="auto">
          <a:xfrm>
            <a:off x="1116853" y="4423937"/>
            <a:ext cx="401004" cy="248750"/>
          </a:xfrm>
          <a:custGeom>
            <a:avLst/>
            <a:gdLst>
              <a:gd name="T0" fmla="*/ 216 w 216"/>
              <a:gd name="T1" fmla="*/ 0 h 129"/>
              <a:gd name="T2" fmla="*/ 216 w 216"/>
              <a:gd name="T3" fmla="*/ 129 h 129"/>
              <a:gd name="T4" fmla="*/ 0 w 216"/>
              <a:gd name="T5" fmla="*/ 129 h 129"/>
              <a:gd name="T6" fmla="*/ 216 w 216"/>
              <a:gd name="T7" fmla="*/ 0 h 129"/>
            </a:gdLst>
            <a:ahLst/>
            <a:cxnLst>
              <a:cxn ang="0">
                <a:pos x="T0" y="T1"/>
              </a:cxn>
              <a:cxn ang="0">
                <a:pos x="T2" y="T3"/>
              </a:cxn>
              <a:cxn ang="0">
                <a:pos x="T4" y="T5"/>
              </a:cxn>
              <a:cxn ang="0">
                <a:pos x="T6" y="T7"/>
              </a:cxn>
            </a:cxnLst>
            <a:rect l="0" t="0" r="r" b="b"/>
            <a:pathLst>
              <a:path w="216" h="129">
                <a:moveTo>
                  <a:pt x="216" y="0"/>
                </a:moveTo>
                <a:lnTo>
                  <a:pt x="216" y="129"/>
                </a:lnTo>
                <a:lnTo>
                  <a:pt x="0" y="129"/>
                </a:lnTo>
                <a:lnTo>
                  <a:pt x="216" y="0"/>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8" name="Rectangle 121"/>
          <p:cNvSpPr>
            <a:spLocks noChangeArrowheads="1"/>
          </p:cNvSpPr>
          <p:nvPr/>
        </p:nvSpPr>
        <p:spPr bwMode="auto">
          <a:xfrm>
            <a:off x="1385679" y="4469589"/>
            <a:ext cx="12935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123"/>
          <p:cNvSpPr>
            <a:spLocks noChangeArrowheads="1"/>
          </p:cNvSpPr>
          <p:nvPr/>
        </p:nvSpPr>
        <p:spPr bwMode="auto">
          <a:xfrm>
            <a:off x="2263804" y="4479230"/>
            <a:ext cx="110604"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F</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5"/>
          <p:cNvSpPr>
            <a:spLocks noChangeArrowheads="1"/>
          </p:cNvSpPr>
          <p:nvPr/>
        </p:nvSpPr>
        <p:spPr bwMode="auto">
          <a:xfrm>
            <a:off x="1517857" y="4423932"/>
            <a:ext cx="729605" cy="248750"/>
          </a:xfrm>
          <a:prstGeom prst="rect">
            <a:avLst/>
          </a:prstGeom>
          <a:solidFill>
            <a:srgbClr val="CCD5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Rectangle 122"/>
          <p:cNvSpPr>
            <a:spLocks noChangeArrowheads="1"/>
          </p:cNvSpPr>
          <p:nvPr/>
        </p:nvSpPr>
        <p:spPr bwMode="auto">
          <a:xfrm>
            <a:off x="1850171" y="4458641"/>
            <a:ext cx="119976"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7" name="Freeform 6"/>
          <p:cNvSpPr>
            <a:spLocks/>
          </p:cNvSpPr>
          <p:nvPr/>
        </p:nvSpPr>
        <p:spPr bwMode="auto">
          <a:xfrm>
            <a:off x="585894" y="3218746"/>
            <a:ext cx="1654142" cy="1205183"/>
          </a:xfrm>
          <a:custGeom>
            <a:avLst/>
            <a:gdLst>
              <a:gd name="T0" fmla="*/ 0 w 891"/>
              <a:gd name="T1" fmla="*/ 0 h 625"/>
              <a:gd name="T2" fmla="*/ 0 w 891"/>
              <a:gd name="T3" fmla="*/ 625 h 625"/>
              <a:gd name="T4" fmla="*/ 891 w 891"/>
              <a:gd name="T5" fmla="*/ 625 h 625"/>
              <a:gd name="T6" fmla="*/ 0 w 891"/>
              <a:gd name="T7" fmla="*/ 0 h 625"/>
            </a:gdLst>
            <a:ahLst/>
            <a:cxnLst>
              <a:cxn ang="0">
                <a:pos x="T0" y="T1"/>
              </a:cxn>
              <a:cxn ang="0">
                <a:pos x="T2" y="T3"/>
              </a:cxn>
              <a:cxn ang="0">
                <a:pos x="T4" y="T5"/>
              </a:cxn>
              <a:cxn ang="0">
                <a:pos x="T6" y="T7"/>
              </a:cxn>
            </a:cxnLst>
            <a:rect l="0" t="0" r="r" b="b"/>
            <a:pathLst>
              <a:path w="891" h="625">
                <a:moveTo>
                  <a:pt x="0" y="0"/>
                </a:moveTo>
                <a:lnTo>
                  <a:pt x="0" y="625"/>
                </a:lnTo>
                <a:lnTo>
                  <a:pt x="891" y="625"/>
                </a:lnTo>
                <a:lnTo>
                  <a:pt x="0" y="0"/>
                </a:lnTo>
                <a:close/>
              </a:path>
            </a:pathLst>
          </a:custGeom>
          <a:solidFill>
            <a:srgbClr val="E3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8" name="Rectangle 120"/>
          <p:cNvSpPr>
            <a:spLocks noChangeArrowheads="1"/>
          </p:cNvSpPr>
          <p:nvPr/>
        </p:nvSpPr>
        <p:spPr bwMode="auto">
          <a:xfrm>
            <a:off x="895930" y="3897505"/>
            <a:ext cx="12935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124"/>
          <p:cNvSpPr>
            <a:spLocks noChangeArrowheads="1"/>
          </p:cNvSpPr>
          <p:nvPr/>
        </p:nvSpPr>
        <p:spPr bwMode="auto">
          <a:xfrm>
            <a:off x="1863166" y="4242669"/>
            <a:ext cx="12935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B</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9" name="Line 89"/>
          <p:cNvSpPr>
            <a:spLocks noChangeShapeType="1"/>
          </p:cNvSpPr>
          <p:nvPr/>
        </p:nvSpPr>
        <p:spPr bwMode="auto">
          <a:xfrm>
            <a:off x="593320" y="3205249"/>
            <a:ext cx="2740194" cy="2022779"/>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0" name="Line 90"/>
          <p:cNvSpPr>
            <a:spLocks noChangeShapeType="1"/>
          </p:cNvSpPr>
          <p:nvPr/>
        </p:nvSpPr>
        <p:spPr bwMode="auto">
          <a:xfrm flipH="1">
            <a:off x="585894" y="3309376"/>
            <a:ext cx="2747620" cy="1687256"/>
          </a:xfrm>
          <a:prstGeom prst="line">
            <a:avLst/>
          </a:prstGeom>
          <a:noFill/>
          <a:ln w="38100">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1" name="Rectangle 91"/>
          <p:cNvSpPr>
            <a:spLocks noChangeArrowheads="1"/>
          </p:cNvSpPr>
          <p:nvPr/>
        </p:nvSpPr>
        <p:spPr bwMode="auto">
          <a:xfrm>
            <a:off x="344549" y="2559270"/>
            <a:ext cx="70861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3" name="Rectangle 97"/>
          <p:cNvSpPr>
            <a:spLocks noChangeArrowheads="1"/>
          </p:cNvSpPr>
          <p:nvPr/>
        </p:nvSpPr>
        <p:spPr bwMode="auto">
          <a:xfrm>
            <a:off x="861020" y="5758934"/>
            <a:ext cx="26577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copper (millions of tons)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4" name="Rectangle 112"/>
          <p:cNvSpPr>
            <a:spLocks noChangeArrowheads="1"/>
          </p:cNvSpPr>
          <p:nvPr/>
        </p:nvSpPr>
        <p:spPr bwMode="auto">
          <a:xfrm>
            <a:off x="228600" y="4585906"/>
            <a:ext cx="213200" cy="18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Pw</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5" name="Rectangle 114"/>
          <p:cNvSpPr>
            <a:spLocks noChangeArrowheads="1"/>
          </p:cNvSpPr>
          <p:nvPr/>
        </p:nvSpPr>
        <p:spPr bwMode="auto">
          <a:xfrm>
            <a:off x="465222" y="5534625"/>
            <a:ext cx="99356"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6" name="Rectangle 115"/>
          <p:cNvSpPr>
            <a:spLocks noChangeArrowheads="1"/>
          </p:cNvSpPr>
          <p:nvPr/>
        </p:nvSpPr>
        <p:spPr bwMode="auto">
          <a:xfrm>
            <a:off x="2522224" y="5534625"/>
            <a:ext cx="19871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7" name="Rectangle 126"/>
          <p:cNvSpPr>
            <a:spLocks noChangeArrowheads="1"/>
          </p:cNvSpPr>
          <p:nvPr/>
        </p:nvSpPr>
        <p:spPr bwMode="auto">
          <a:xfrm>
            <a:off x="1087149" y="5534625"/>
            <a:ext cx="99356"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8</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8" name="Line 130"/>
          <p:cNvSpPr>
            <a:spLocks noChangeShapeType="1"/>
          </p:cNvSpPr>
          <p:nvPr/>
        </p:nvSpPr>
        <p:spPr bwMode="auto">
          <a:xfrm flipV="1">
            <a:off x="2583488" y="5453637"/>
            <a:ext cx="0" cy="55921"/>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9" name="Freeform 131"/>
          <p:cNvSpPr>
            <a:spLocks/>
          </p:cNvSpPr>
          <p:nvPr/>
        </p:nvSpPr>
        <p:spPr bwMode="auto">
          <a:xfrm>
            <a:off x="1883588" y="4144326"/>
            <a:ext cx="66834" cy="67491"/>
          </a:xfrm>
          <a:custGeom>
            <a:avLst/>
            <a:gdLst>
              <a:gd name="T0" fmla="*/ 36 w 36"/>
              <a:gd name="T1" fmla="*/ 18 h 35"/>
              <a:gd name="T2" fmla="*/ 36 w 36"/>
              <a:gd name="T3" fmla="*/ 18 h 35"/>
              <a:gd name="T4" fmla="*/ 33 w 36"/>
              <a:gd name="T5" fmla="*/ 27 h 35"/>
              <a:gd name="T6" fmla="*/ 31 w 36"/>
              <a:gd name="T7" fmla="*/ 31 h 35"/>
              <a:gd name="T8" fmla="*/ 24 w 36"/>
              <a:gd name="T9" fmla="*/ 35 h 35"/>
              <a:gd name="T10" fmla="*/ 18 w 36"/>
              <a:gd name="T11" fmla="*/ 35 h 35"/>
              <a:gd name="T12" fmla="*/ 18 w 36"/>
              <a:gd name="T13" fmla="*/ 35 h 35"/>
              <a:gd name="T14" fmla="*/ 11 w 36"/>
              <a:gd name="T15" fmla="*/ 35 h 35"/>
              <a:gd name="T16" fmla="*/ 4 w 36"/>
              <a:gd name="T17" fmla="*/ 31 h 35"/>
              <a:gd name="T18" fmla="*/ 2 w 36"/>
              <a:gd name="T19" fmla="*/ 27 h 35"/>
              <a:gd name="T20" fmla="*/ 0 w 36"/>
              <a:gd name="T21" fmla="*/ 18 h 35"/>
              <a:gd name="T22" fmla="*/ 0 w 36"/>
              <a:gd name="T23" fmla="*/ 18 h 35"/>
              <a:gd name="T24" fmla="*/ 2 w 36"/>
              <a:gd name="T25" fmla="*/ 11 h 35"/>
              <a:gd name="T26" fmla="*/ 4 w 36"/>
              <a:gd name="T27" fmla="*/ 6 h 35"/>
              <a:gd name="T28" fmla="*/ 11 w 36"/>
              <a:gd name="T29" fmla="*/ 2 h 35"/>
              <a:gd name="T30" fmla="*/ 18 w 36"/>
              <a:gd name="T31" fmla="*/ 0 h 35"/>
              <a:gd name="T32" fmla="*/ 18 w 36"/>
              <a:gd name="T33" fmla="*/ 0 h 35"/>
              <a:gd name="T34" fmla="*/ 24 w 36"/>
              <a:gd name="T35" fmla="*/ 2 h 35"/>
              <a:gd name="T36" fmla="*/ 31 w 36"/>
              <a:gd name="T37" fmla="*/ 6 h 35"/>
              <a:gd name="T38" fmla="*/ 33 w 36"/>
              <a:gd name="T39" fmla="*/ 11 h 35"/>
              <a:gd name="T40" fmla="*/ 36 w 36"/>
              <a:gd name="T41" fmla="*/ 18 h 35"/>
              <a:gd name="T42" fmla="*/ 36 w 36"/>
              <a:gd name="T43"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5">
                <a:moveTo>
                  <a:pt x="36" y="18"/>
                </a:moveTo>
                <a:lnTo>
                  <a:pt x="36" y="18"/>
                </a:lnTo>
                <a:lnTo>
                  <a:pt x="33" y="27"/>
                </a:lnTo>
                <a:lnTo>
                  <a:pt x="31" y="31"/>
                </a:lnTo>
                <a:lnTo>
                  <a:pt x="24" y="35"/>
                </a:lnTo>
                <a:lnTo>
                  <a:pt x="18" y="35"/>
                </a:lnTo>
                <a:lnTo>
                  <a:pt x="18" y="35"/>
                </a:lnTo>
                <a:lnTo>
                  <a:pt x="11" y="35"/>
                </a:lnTo>
                <a:lnTo>
                  <a:pt x="4" y="31"/>
                </a:lnTo>
                <a:lnTo>
                  <a:pt x="2" y="27"/>
                </a:lnTo>
                <a:lnTo>
                  <a:pt x="0" y="18"/>
                </a:lnTo>
                <a:lnTo>
                  <a:pt x="0" y="18"/>
                </a:lnTo>
                <a:lnTo>
                  <a:pt x="2" y="11"/>
                </a:lnTo>
                <a:lnTo>
                  <a:pt x="4" y="6"/>
                </a:lnTo>
                <a:lnTo>
                  <a:pt x="11" y="2"/>
                </a:lnTo>
                <a:lnTo>
                  <a:pt x="18" y="0"/>
                </a:lnTo>
                <a:lnTo>
                  <a:pt x="18" y="0"/>
                </a:lnTo>
                <a:lnTo>
                  <a:pt x="24" y="2"/>
                </a:lnTo>
                <a:lnTo>
                  <a:pt x="31" y="6"/>
                </a:lnTo>
                <a:lnTo>
                  <a:pt x="33" y="11"/>
                </a:lnTo>
                <a:lnTo>
                  <a:pt x="36" y="18"/>
                </a:lnTo>
                <a:lnTo>
                  <a:pt x="36"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20" name="Freeform 133"/>
          <p:cNvSpPr>
            <a:spLocks/>
          </p:cNvSpPr>
          <p:nvPr/>
        </p:nvSpPr>
        <p:spPr bwMode="auto">
          <a:xfrm>
            <a:off x="552477" y="4961922"/>
            <a:ext cx="66834" cy="69419"/>
          </a:xfrm>
          <a:custGeom>
            <a:avLst/>
            <a:gdLst>
              <a:gd name="T0" fmla="*/ 36 w 36"/>
              <a:gd name="T1" fmla="*/ 18 h 36"/>
              <a:gd name="T2" fmla="*/ 36 w 36"/>
              <a:gd name="T3" fmla="*/ 18 h 36"/>
              <a:gd name="T4" fmla="*/ 34 w 36"/>
              <a:gd name="T5" fmla="*/ 27 h 36"/>
              <a:gd name="T6" fmla="*/ 29 w 36"/>
              <a:gd name="T7" fmla="*/ 31 h 36"/>
              <a:gd name="T8" fmla="*/ 25 w 36"/>
              <a:gd name="T9" fmla="*/ 36 h 36"/>
              <a:gd name="T10" fmla="*/ 18 w 36"/>
              <a:gd name="T11" fmla="*/ 36 h 36"/>
              <a:gd name="T12" fmla="*/ 18 w 36"/>
              <a:gd name="T13" fmla="*/ 36 h 36"/>
              <a:gd name="T14" fmla="*/ 9 w 36"/>
              <a:gd name="T15" fmla="*/ 36 h 36"/>
              <a:gd name="T16" fmla="*/ 5 w 36"/>
              <a:gd name="T17" fmla="*/ 31 h 36"/>
              <a:gd name="T18" fmla="*/ 0 w 36"/>
              <a:gd name="T19" fmla="*/ 27 h 36"/>
              <a:gd name="T20" fmla="*/ 0 w 36"/>
              <a:gd name="T21" fmla="*/ 18 h 36"/>
              <a:gd name="T22" fmla="*/ 0 w 36"/>
              <a:gd name="T23" fmla="*/ 18 h 36"/>
              <a:gd name="T24" fmla="*/ 0 w 36"/>
              <a:gd name="T25" fmla="*/ 11 h 36"/>
              <a:gd name="T26" fmla="*/ 5 w 36"/>
              <a:gd name="T27" fmla="*/ 7 h 36"/>
              <a:gd name="T28" fmla="*/ 9 w 36"/>
              <a:gd name="T29" fmla="*/ 2 h 36"/>
              <a:gd name="T30" fmla="*/ 18 w 36"/>
              <a:gd name="T31" fmla="*/ 0 h 36"/>
              <a:gd name="T32" fmla="*/ 18 w 36"/>
              <a:gd name="T33" fmla="*/ 0 h 36"/>
              <a:gd name="T34" fmla="*/ 25 w 36"/>
              <a:gd name="T35" fmla="*/ 2 h 36"/>
              <a:gd name="T36" fmla="*/ 29 w 36"/>
              <a:gd name="T37" fmla="*/ 7 h 36"/>
              <a:gd name="T38" fmla="*/ 34 w 36"/>
              <a:gd name="T39" fmla="*/ 11 h 36"/>
              <a:gd name="T40" fmla="*/ 36 w 36"/>
              <a:gd name="T41" fmla="*/ 18 h 36"/>
              <a:gd name="T42" fmla="*/ 36 w 36"/>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36" y="18"/>
                </a:moveTo>
                <a:lnTo>
                  <a:pt x="36" y="18"/>
                </a:lnTo>
                <a:lnTo>
                  <a:pt x="34" y="27"/>
                </a:lnTo>
                <a:lnTo>
                  <a:pt x="29" y="31"/>
                </a:lnTo>
                <a:lnTo>
                  <a:pt x="25" y="36"/>
                </a:lnTo>
                <a:lnTo>
                  <a:pt x="18" y="36"/>
                </a:lnTo>
                <a:lnTo>
                  <a:pt x="18" y="36"/>
                </a:lnTo>
                <a:lnTo>
                  <a:pt x="9" y="36"/>
                </a:lnTo>
                <a:lnTo>
                  <a:pt x="5" y="31"/>
                </a:lnTo>
                <a:lnTo>
                  <a:pt x="0" y="27"/>
                </a:lnTo>
                <a:lnTo>
                  <a:pt x="0" y="18"/>
                </a:lnTo>
                <a:lnTo>
                  <a:pt x="0" y="18"/>
                </a:lnTo>
                <a:lnTo>
                  <a:pt x="0" y="11"/>
                </a:lnTo>
                <a:lnTo>
                  <a:pt x="5" y="7"/>
                </a:lnTo>
                <a:lnTo>
                  <a:pt x="9" y="2"/>
                </a:lnTo>
                <a:lnTo>
                  <a:pt x="18" y="0"/>
                </a:lnTo>
                <a:lnTo>
                  <a:pt x="18" y="0"/>
                </a:lnTo>
                <a:lnTo>
                  <a:pt x="25" y="2"/>
                </a:lnTo>
                <a:lnTo>
                  <a:pt x="29" y="7"/>
                </a:lnTo>
                <a:lnTo>
                  <a:pt x="34" y="11"/>
                </a:lnTo>
                <a:lnTo>
                  <a:pt x="36" y="18"/>
                </a:lnTo>
                <a:lnTo>
                  <a:pt x="36"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21" name="Line 158"/>
          <p:cNvSpPr>
            <a:spLocks noChangeShapeType="1"/>
          </p:cNvSpPr>
          <p:nvPr/>
        </p:nvSpPr>
        <p:spPr bwMode="auto">
          <a:xfrm flipV="1">
            <a:off x="2583488" y="5422784"/>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2" name="Line 159"/>
          <p:cNvSpPr>
            <a:spLocks noChangeShapeType="1"/>
          </p:cNvSpPr>
          <p:nvPr/>
        </p:nvSpPr>
        <p:spPr bwMode="auto">
          <a:xfrm flipV="1">
            <a:off x="2583488" y="5283947"/>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3" name="Line 160"/>
          <p:cNvSpPr>
            <a:spLocks noChangeShapeType="1"/>
          </p:cNvSpPr>
          <p:nvPr/>
        </p:nvSpPr>
        <p:spPr bwMode="auto">
          <a:xfrm flipV="1">
            <a:off x="2583488" y="5147038"/>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4" name="Line 161"/>
          <p:cNvSpPr>
            <a:spLocks noChangeShapeType="1"/>
          </p:cNvSpPr>
          <p:nvPr/>
        </p:nvSpPr>
        <p:spPr bwMode="auto">
          <a:xfrm flipV="1">
            <a:off x="2583488" y="5010130"/>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5" name="Line 162"/>
          <p:cNvSpPr>
            <a:spLocks noChangeShapeType="1"/>
          </p:cNvSpPr>
          <p:nvPr/>
        </p:nvSpPr>
        <p:spPr bwMode="auto">
          <a:xfrm flipV="1">
            <a:off x="2583488" y="4871293"/>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6" name="Line 181"/>
          <p:cNvSpPr>
            <a:spLocks noChangeShapeType="1"/>
          </p:cNvSpPr>
          <p:nvPr/>
        </p:nvSpPr>
        <p:spPr bwMode="auto">
          <a:xfrm flipV="1">
            <a:off x="1116853" y="5422784"/>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7" name="Line 182"/>
          <p:cNvSpPr>
            <a:spLocks noChangeShapeType="1"/>
          </p:cNvSpPr>
          <p:nvPr/>
        </p:nvSpPr>
        <p:spPr bwMode="auto">
          <a:xfrm flipV="1">
            <a:off x="1116853" y="5283947"/>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8" name="Line 183"/>
          <p:cNvSpPr>
            <a:spLocks noChangeShapeType="1"/>
          </p:cNvSpPr>
          <p:nvPr/>
        </p:nvSpPr>
        <p:spPr bwMode="auto">
          <a:xfrm flipV="1">
            <a:off x="1116853" y="5147038"/>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9" name="Line 184"/>
          <p:cNvSpPr>
            <a:spLocks noChangeShapeType="1"/>
          </p:cNvSpPr>
          <p:nvPr/>
        </p:nvSpPr>
        <p:spPr bwMode="auto">
          <a:xfrm flipV="1">
            <a:off x="1116853" y="5010130"/>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0" name="Line 185"/>
          <p:cNvSpPr>
            <a:spLocks noChangeShapeType="1"/>
          </p:cNvSpPr>
          <p:nvPr/>
        </p:nvSpPr>
        <p:spPr bwMode="auto">
          <a:xfrm flipV="1">
            <a:off x="1116853" y="4871293"/>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1" name="Rectangle 189"/>
          <p:cNvSpPr>
            <a:spLocks noChangeArrowheads="1"/>
          </p:cNvSpPr>
          <p:nvPr/>
        </p:nvSpPr>
        <p:spPr bwMode="auto">
          <a:xfrm>
            <a:off x="2733197" y="4582049"/>
            <a:ext cx="11237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Old world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5" name="Line 221"/>
          <p:cNvSpPr>
            <a:spLocks noChangeShapeType="1"/>
          </p:cNvSpPr>
          <p:nvPr/>
        </p:nvSpPr>
        <p:spPr bwMode="auto">
          <a:xfrm flipV="1">
            <a:off x="585894" y="2813806"/>
            <a:ext cx="0" cy="2695752"/>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2" name="Rectangle 113"/>
          <p:cNvSpPr>
            <a:spLocks noChangeArrowheads="1"/>
          </p:cNvSpPr>
          <p:nvPr/>
        </p:nvSpPr>
        <p:spPr bwMode="auto">
          <a:xfrm>
            <a:off x="-15468" y="4338796"/>
            <a:ext cx="56265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Univers LT Std 57 Cn" charset="0"/>
                <a:cs typeface="Arial" pitchFamily="34" charset="0"/>
              </a:rPr>
              <a:t>New Pw</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5" name="Line 129"/>
          <p:cNvSpPr>
            <a:spLocks noChangeShapeType="1"/>
          </p:cNvSpPr>
          <p:nvPr/>
        </p:nvSpPr>
        <p:spPr bwMode="auto">
          <a:xfrm>
            <a:off x="585894" y="4423929"/>
            <a:ext cx="53839"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6" name="Freeform 132"/>
          <p:cNvSpPr>
            <a:spLocks/>
          </p:cNvSpPr>
          <p:nvPr/>
        </p:nvSpPr>
        <p:spPr bwMode="auto">
          <a:xfrm>
            <a:off x="2210332" y="4389220"/>
            <a:ext cx="66834" cy="69418"/>
          </a:xfrm>
          <a:custGeom>
            <a:avLst/>
            <a:gdLst>
              <a:gd name="T0" fmla="*/ 36 w 36"/>
              <a:gd name="T1" fmla="*/ 18 h 36"/>
              <a:gd name="T2" fmla="*/ 36 w 36"/>
              <a:gd name="T3" fmla="*/ 18 h 36"/>
              <a:gd name="T4" fmla="*/ 34 w 36"/>
              <a:gd name="T5" fmla="*/ 25 h 36"/>
              <a:gd name="T6" fmla="*/ 31 w 36"/>
              <a:gd name="T7" fmla="*/ 31 h 36"/>
              <a:gd name="T8" fmla="*/ 25 w 36"/>
              <a:gd name="T9" fmla="*/ 34 h 36"/>
              <a:gd name="T10" fmla="*/ 18 w 36"/>
              <a:gd name="T11" fmla="*/ 36 h 36"/>
              <a:gd name="T12" fmla="*/ 18 w 36"/>
              <a:gd name="T13" fmla="*/ 36 h 36"/>
              <a:gd name="T14" fmla="*/ 11 w 36"/>
              <a:gd name="T15" fmla="*/ 34 h 36"/>
              <a:gd name="T16" fmla="*/ 5 w 36"/>
              <a:gd name="T17" fmla="*/ 31 h 36"/>
              <a:gd name="T18" fmla="*/ 2 w 36"/>
              <a:gd name="T19" fmla="*/ 25 h 36"/>
              <a:gd name="T20" fmla="*/ 0 w 36"/>
              <a:gd name="T21" fmla="*/ 18 h 36"/>
              <a:gd name="T22" fmla="*/ 0 w 36"/>
              <a:gd name="T23" fmla="*/ 18 h 36"/>
              <a:gd name="T24" fmla="*/ 2 w 36"/>
              <a:gd name="T25" fmla="*/ 11 h 36"/>
              <a:gd name="T26" fmla="*/ 5 w 36"/>
              <a:gd name="T27" fmla="*/ 4 h 36"/>
              <a:gd name="T28" fmla="*/ 11 w 36"/>
              <a:gd name="T29" fmla="*/ 2 h 36"/>
              <a:gd name="T30" fmla="*/ 18 w 36"/>
              <a:gd name="T31" fmla="*/ 0 h 36"/>
              <a:gd name="T32" fmla="*/ 18 w 36"/>
              <a:gd name="T33" fmla="*/ 0 h 36"/>
              <a:gd name="T34" fmla="*/ 25 w 36"/>
              <a:gd name="T35" fmla="*/ 2 h 36"/>
              <a:gd name="T36" fmla="*/ 31 w 36"/>
              <a:gd name="T37" fmla="*/ 4 h 36"/>
              <a:gd name="T38" fmla="*/ 34 w 36"/>
              <a:gd name="T39" fmla="*/ 11 h 36"/>
              <a:gd name="T40" fmla="*/ 36 w 36"/>
              <a:gd name="T41" fmla="*/ 18 h 36"/>
              <a:gd name="T42" fmla="*/ 36 w 36"/>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36" y="18"/>
                </a:moveTo>
                <a:lnTo>
                  <a:pt x="36" y="18"/>
                </a:lnTo>
                <a:lnTo>
                  <a:pt x="34" y="25"/>
                </a:lnTo>
                <a:lnTo>
                  <a:pt x="31" y="31"/>
                </a:lnTo>
                <a:lnTo>
                  <a:pt x="25" y="34"/>
                </a:lnTo>
                <a:lnTo>
                  <a:pt x="18" y="36"/>
                </a:lnTo>
                <a:lnTo>
                  <a:pt x="18" y="36"/>
                </a:lnTo>
                <a:lnTo>
                  <a:pt x="11" y="34"/>
                </a:lnTo>
                <a:lnTo>
                  <a:pt x="5" y="31"/>
                </a:lnTo>
                <a:lnTo>
                  <a:pt x="2" y="25"/>
                </a:lnTo>
                <a:lnTo>
                  <a:pt x="0" y="18"/>
                </a:lnTo>
                <a:lnTo>
                  <a:pt x="0" y="18"/>
                </a:lnTo>
                <a:lnTo>
                  <a:pt x="2" y="11"/>
                </a:lnTo>
                <a:lnTo>
                  <a:pt x="5" y="4"/>
                </a:lnTo>
                <a:lnTo>
                  <a:pt x="11" y="2"/>
                </a:lnTo>
                <a:lnTo>
                  <a:pt x="18" y="0"/>
                </a:lnTo>
                <a:lnTo>
                  <a:pt x="18" y="0"/>
                </a:lnTo>
                <a:lnTo>
                  <a:pt x="25" y="2"/>
                </a:lnTo>
                <a:lnTo>
                  <a:pt x="31" y="4"/>
                </a:lnTo>
                <a:lnTo>
                  <a:pt x="34" y="11"/>
                </a:lnTo>
                <a:lnTo>
                  <a:pt x="36" y="18"/>
                </a:ln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7" name="Freeform 136"/>
          <p:cNvSpPr>
            <a:spLocks/>
          </p:cNvSpPr>
          <p:nvPr/>
        </p:nvSpPr>
        <p:spPr bwMode="auto">
          <a:xfrm>
            <a:off x="1484440" y="4389220"/>
            <a:ext cx="66834" cy="69418"/>
          </a:xfrm>
          <a:custGeom>
            <a:avLst/>
            <a:gdLst>
              <a:gd name="T0" fmla="*/ 36 w 36"/>
              <a:gd name="T1" fmla="*/ 18 h 36"/>
              <a:gd name="T2" fmla="*/ 36 w 36"/>
              <a:gd name="T3" fmla="*/ 18 h 36"/>
              <a:gd name="T4" fmla="*/ 34 w 36"/>
              <a:gd name="T5" fmla="*/ 25 h 36"/>
              <a:gd name="T6" fmla="*/ 30 w 36"/>
              <a:gd name="T7" fmla="*/ 31 h 36"/>
              <a:gd name="T8" fmla="*/ 25 w 36"/>
              <a:gd name="T9" fmla="*/ 34 h 36"/>
              <a:gd name="T10" fmla="*/ 18 w 36"/>
              <a:gd name="T11" fmla="*/ 36 h 36"/>
              <a:gd name="T12" fmla="*/ 18 w 36"/>
              <a:gd name="T13" fmla="*/ 36 h 36"/>
              <a:gd name="T14" fmla="*/ 12 w 36"/>
              <a:gd name="T15" fmla="*/ 34 h 36"/>
              <a:gd name="T16" fmla="*/ 5 w 36"/>
              <a:gd name="T17" fmla="*/ 31 h 36"/>
              <a:gd name="T18" fmla="*/ 0 w 36"/>
              <a:gd name="T19" fmla="*/ 25 h 36"/>
              <a:gd name="T20" fmla="*/ 0 w 36"/>
              <a:gd name="T21" fmla="*/ 18 h 36"/>
              <a:gd name="T22" fmla="*/ 0 w 36"/>
              <a:gd name="T23" fmla="*/ 18 h 36"/>
              <a:gd name="T24" fmla="*/ 0 w 36"/>
              <a:gd name="T25" fmla="*/ 11 h 36"/>
              <a:gd name="T26" fmla="*/ 5 w 36"/>
              <a:gd name="T27" fmla="*/ 4 h 36"/>
              <a:gd name="T28" fmla="*/ 12 w 36"/>
              <a:gd name="T29" fmla="*/ 2 h 36"/>
              <a:gd name="T30" fmla="*/ 18 w 36"/>
              <a:gd name="T31" fmla="*/ 0 h 36"/>
              <a:gd name="T32" fmla="*/ 18 w 36"/>
              <a:gd name="T33" fmla="*/ 0 h 36"/>
              <a:gd name="T34" fmla="*/ 25 w 36"/>
              <a:gd name="T35" fmla="*/ 2 h 36"/>
              <a:gd name="T36" fmla="*/ 30 w 36"/>
              <a:gd name="T37" fmla="*/ 4 h 36"/>
              <a:gd name="T38" fmla="*/ 34 w 36"/>
              <a:gd name="T39" fmla="*/ 11 h 36"/>
              <a:gd name="T40" fmla="*/ 36 w 36"/>
              <a:gd name="T41" fmla="*/ 18 h 36"/>
              <a:gd name="T42" fmla="*/ 36 w 36"/>
              <a:gd name="T4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36" y="18"/>
                </a:moveTo>
                <a:lnTo>
                  <a:pt x="36" y="18"/>
                </a:lnTo>
                <a:lnTo>
                  <a:pt x="34" y="25"/>
                </a:lnTo>
                <a:lnTo>
                  <a:pt x="30" y="31"/>
                </a:lnTo>
                <a:lnTo>
                  <a:pt x="25" y="34"/>
                </a:lnTo>
                <a:lnTo>
                  <a:pt x="18" y="36"/>
                </a:lnTo>
                <a:lnTo>
                  <a:pt x="18" y="36"/>
                </a:lnTo>
                <a:lnTo>
                  <a:pt x="12" y="34"/>
                </a:lnTo>
                <a:lnTo>
                  <a:pt x="5" y="31"/>
                </a:lnTo>
                <a:lnTo>
                  <a:pt x="0" y="25"/>
                </a:lnTo>
                <a:lnTo>
                  <a:pt x="0" y="18"/>
                </a:lnTo>
                <a:lnTo>
                  <a:pt x="0" y="18"/>
                </a:lnTo>
                <a:lnTo>
                  <a:pt x="0" y="11"/>
                </a:lnTo>
                <a:lnTo>
                  <a:pt x="5" y="4"/>
                </a:lnTo>
                <a:lnTo>
                  <a:pt x="12" y="2"/>
                </a:lnTo>
                <a:lnTo>
                  <a:pt x="18" y="0"/>
                </a:lnTo>
                <a:lnTo>
                  <a:pt x="18" y="0"/>
                </a:lnTo>
                <a:lnTo>
                  <a:pt x="25" y="2"/>
                </a:lnTo>
                <a:lnTo>
                  <a:pt x="30" y="4"/>
                </a:lnTo>
                <a:lnTo>
                  <a:pt x="34" y="11"/>
                </a:lnTo>
                <a:lnTo>
                  <a:pt x="36" y="18"/>
                </a:lnTo>
                <a:lnTo>
                  <a:pt x="36"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48" name="Line 137"/>
          <p:cNvSpPr>
            <a:spLocks noChangeShapeType="1"/>
          </p:cNvSpPr>
          <p:nvPr/>
        </p:nvSpPr>
        <p:spPr bwMode="auto">
          <a:xfrm>
            <a:off x="585894"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9" name="Line 138"/>
          <p:cNvSpPr>
            <a:spLocks noChangeShapeType="1"/>
          </p:cNvSpPr>
          <p:nvPr/>
        </p:nvSpPr>
        <p:spPr bwMode="auto">
          <a:xfrm>
            <a:off x="717706"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0" name="Line 139"/>
          <p:cNvSpPr>
            <a:spLocks noChangeShapeType="1"/>
          </p:cNvSpPr>
          <p:nvPr/>
        </p:nvSpPr>
        <p:spPr bwMode="auto">
          <a:xfrm>
            <a:off x="851374"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1" name="Line 140"/>
          <p:cNvSpPr>
            <a:spLocks noChangeShapeType="1"/>
          </p:cNvSpPr>
          <p:nvPr/>
        </p:nvSpPr>
        <p:spPr bwMode="auto">
          <a:xfrm>
            <a:off x="983185"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2" name="Line 141"/>
          <p:cNvSpPr>
            <a:spLocks noChangeShapeType="1"/>
          </p:cNvSpPr>
          <p:nvPr/>
        </p:nvSpPr>
        <p:spPr bwMode="auto">
          <a:xfrm>
            <a:off x="1116853" y="442392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3" name="Line 142"/>
          <p:cNvSpPr>
            <a:spLocks noChangeShapeType="1"/>
          </p:cNvSpPr>
          <p:nvPr/>
        </p:nvSpPr>
        <p:spPr bwMode="auto">
          <a:xfrm>
            <a:off x="1248665"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4" name="Line 143"/>
          <p:cNvSpPr>
            <a:spLocks noChangeShapeType="1"/>
          </p:cNvSpPr>
          <p:nvPr/>
        </p:nvSpPr>
        <p:spPr bwMode="auto">
          <a:xfrm>
            <a:off x="1382333" y="442392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5" name="Line 144"/>
          <p:cNvSpPr>
            <a:spLocks noChangeShapeType="1"/>
          </p:cNvSpPr>
          <p:nvPr/>
        </p:nvSpPr>
        <p:spPr bwMode="auto">
          <a:xfrm>
            <a:off x="1514144"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6" name="Line 145"/>
          <p:cNvSpPr>
            <a:spLocks noChangeShapeType="1"/>
          </p:cNvSpPr>
          <p:nvPr/>
        </p:nvSpPr>
        <p:spPr bwMode="auto">
          <a:xfrm>
            <a:off x="1647812" y="442392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7" name="Line 146"/>
          <p:cNvSpPr>
            <a:spLocks noChangeShapeType="1"/>
          </p:cNvSpPr>
          <p:nvPr/>
        </p:nvSpPr>
        <p:spPr bwMode="auto">
          <a:xfrm>
            <a:off x="1779624"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8" name="Line 147"/>
          <p:cNvSpPr>
            <a:spLocks noChangeShapeType="1"/>
          </p:cNvSpPr>
          <p:nvPr/>
        </p:nvSpPr>
        <p:spPr bwMode="auto">
          <a:xfrm>
            <a:off x="1911435"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9" name="Line 148"/>
          <p:cNvSpPr>
            <a:spLocks noChangeShapeType="1"/>
          </p:cNvSpPr>
          <p:nvPr/>
        </p:nvSpPr>
        <p:spPr bwMode="auto">
          <a:xfrm>
            <a:off x="2045103"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0" name="Line 149"/>
          <p:cNvSpPr>
            <a:spLocks noChangeShapeType="1"/>
          </p:cNvSpPr>
          <p:nvPr/>
        </p:nvSpPr>
        <p:spPr bwMode="auto">
          <a:xfrm>
            <a:off x="2176915" y="4423929"/>
            <a:ext cx="83543" cy="0"/>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1" name="Line 150"/>
          <p:cNvSpPr>
            <a:spLocks noChangeShapeType="1"/>
          </p:cNvSpPr>
          <p:nvPr/>
        </p:nvSpPr>
        <p:spPr bwMode="auto">
          <a:xfrm>
            <a:off x="2310583" y="442392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2" name="Line 151"/>
          <p:cNvSpPr>
            <a:spLocks noChangeShapeType="1"/>
          </p:cNvSpPr>
          <p:nvPr/>
        </p:nvSpPr>
        <p:spPr bwMode="auto">
          <a:xfrm>
            <a:off x="2442394" y="442392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3" name="Line 152"/>
          <p:cNvSpPr>
            <a:spLocks noChangeShapeType="1"/>
          </p:cNvSpPr>
          <p:nvPr/>
        </p:nvSpPr>
        <p:spPr bwMode="auto">
          <a:xfrm>
            <a:off x="2576062" y="442392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4" name="Rectangle 190"/>
          <p:cNvSpPr>
            <a:spLocks noChangeArrowheads="1"/>
          </p:cNvSpPr>
          <p:nvPr/>
        </p:nvSpPr>
        <p:spPr bwMode="auto">
          <a:xfrm>
            <a:off x="2733197" y="4333299"/>
            <a:ext cx="1381603" cy="22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New world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9" name="Line 218"/>
          <p:cNvSpPr>
            <a:spLocks noChangeShapeType="1"/>
          </p:cNvSpPr>
          <p:nvPr/>
        </p:nvSpPr>
        <p:spPr bwMode="auto">
          <a:xfrm flipV="1">
            <a:off x="2705987" y="4510703"/>
            <a:ext cx="0" cy="129196"/>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0" name="Freeform 219"/>
          <p:cNvSpPr>
            <a:spLocks/>
          </p:cNvSpPr>
          <p:nvPr/>
        </p:nvSpPr>
        <p:spPr bwMode="auto">
          <a:xfrm>
            <a:off x="2667000" y="4446468"/>
            <a:ext cx="77973" cy="107985"/>
          </a:xfrm>
          <a:custGeom>
            <a:avLst/>
            <a:gdLst>
              <a:gd name="T0" fmla="*/ 20 w 42"/>
              <a:gd name="T1" fmla="*/ 0 h 56"/>
              <a:gd name="T2" fmla="*/ 0 w 42"/>
              <a:gd name="T3" fmla="*/ 56 h 56"/>
              <a:gd name="T4" fmla="*/ 0 w 42"/>
              <a:gd name="T5" fmla="*/ 56 h 56"/>
              <a:gd name="T6" fmla="*/ 4 w 42"/>
              <a:gd name="T7" fmla="*/ 53 h 56"/>
              <a:gd name="T8" fmla="*/ 13 w 42"/>
              <a:gd name="T9" fmla="*/ 51 h 56"/>
              <a:gd name="T10" fmla="*/ 20 w 42"/>
              <a:gd name="T11" fmla="*/ 49 h 56"/>
              <a:gd name="T12" fmla="*/ 27 w 42"/>
              <a:gd name="T13" fmla="*/ 51 h 56"/>
              <a:gd name="T14" fmla="*/ 33 w 42"/>
              <a:gd name="T15" fmla="*/ 51 h 56"/>
              <a:gd name="T16" fmla="*/ 42 w 42"/>
              <a:gd name="T17" fmla="*/ 56 h 56"/>
              <a:gd name="T18" fmla="*/ 20 w 42"/>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6">
                <a:moveTo>
                  <a:pt x="20" y="0"/>
                </a:moveTo>
                <a:lnTo>
                  <a:pt x="0" y="56"/>
                </a:lnTo>
                <a:lnTo>
                  <a:pt x="0" y="56"/>
                </a:lnTo>
                <a:lnTo>
                  <a:pt x="4" y="53"/>
                </a:lnTo>
                <a:lnTo>
                  <a:pt x="13" y="51"/>
                </a:lnTo>
                <a:lnTo>
                  <a:pt x="20" y="49"/>
                </a:lnTo>
                <a:lnTo>
                  <a:pt x="27" y="51"/>
                </a:lnTo>
                <a:lnTo>
                  <a:pt x="33" y="51"/>
                </a:lnTo>
                <a:lnTo>
                  <a:pt x="42" y="56"/>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69" name="Freeform 134"/>
          <p:cNvSpPr>
            <a:spLocks/>
          </p:cNvSpPr>
          <p:nvPr/>
        </p:nvSpPr>
        <p:spPr bwMode="auto">
          <a:xfrm>
            <a:off x="2550071" y="4639898"/>
            <a:ext cx="66834" cy="67491"/>
          </a:xfrm>
          <a:custGeom>
            <a:avLst/>
            <a:gdLst>
              <a:gd name="T0" fmla="*/ 36 w 36"/>
              <a:gd name="T1" fmla="*/ 17 h 35"/>
              <a:gd name="T2" fmla="*/ 36 w 36"/>
              <a:gd name="T3" fmla="*/ 17 h 35"/>
              <a:gd name="T4" fmla="*/ 34 w 36"/>
              <a:gd name="T5" fmla="*/ 24 h 35"/>
              <a:gd name="T6" fmla="*/ 29 w 36"/>
              <a:gd name="T7" fmla="*/ 31 h 35"/>
              <a:gd name="T8" fmla="*/ 25 w 36"/>
              <a:gd name="T9" fmla="*/ 35 h 35"/>
              <a:gd name="T10" fmla="*/ 18 w 36"/>
              <a:gd name="T11" fmla="*/ 35 h 35"/>
              <a:gd name="T12" fmla="*/ 18 w 36"/>
              <a:gd name="T13" fmla="*/ 35 h 35"/>
              <a:gd name="T14" fmla="*/ 11 w 36"/>
              <a:gd name="T15" fmla="*/ 35 h 35"/>
              <a:gd name="T16" fmla="*/ 5 w 36"/>
              <a:gd name="T17" fmla="*/ 31 h 35"/>
              <a:gd name="T18" fmla="*/ 0 w 36"/>
              <a:gd name="T19" fmla="*/ 24 h 35"/>
              <a:gd name="T20" fmla="*/ 0 w 36"/>
              <a:gd name="T21" fmla="*/ 17 h 35"/>
              <a:gd name="T22" fmla="*/ 0 w 36"/>
              <a:gd name="T23" fmla="*/ 17 h 35"/>
              <a:gd name="T24" fmla="*/ 0 w 36"/>
              <a:gd name="T25" fmla="*/ 11 h 35"/>
              <a:gd name="T26" fmla="*/ 5 w 36"/>
              <a:gd name="T27" fmla="*/ 6 h 35"/>
              <a:gd name="T28" fmla="*/ 11 w 36"/>
              <a:gd name="T29" fmla="*/ 2 h 35"/>
              <a:gd name="T30" fmla="*/ 18 w 36"/>
              <a:gd name="T31" fmla="*/ 0 h 35"/>
              <a:gd name="T32" fmla="*/ 18 w 36"/>
              <a:gd name="T33" fmla="*/ 0 h 35"/>
              <a:gd name="T34" fmla="*/ 25 w 36"/>
              <a:gd name="T35" fmla="*/ 2 h 35"/>
              <a:gd name="T36" fmla="*/ 29 w 36"/>
              <a:gd name="T37" fmla="*/ 6 h 35"/>
              <a:gd name="T38" fmla="*/ 34 w 36"/>
              <a:gd name="T39" fmla="*/ 11 h 35"/>
              <a:gd name="T40" fmla="*/ 36 w 36"/>
              <a:gd name="T41" fmla="*/ 17 h 35"/>
              <a:gd name="T42" fmla="*/ 36 w 36"/>
              <a:gd name="T4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5">
                <a:moveTo>
                  <a:pt x="36" y="17"/>
                </a:moveTo>
                <a:lnTo>
                  <a:pt x="36" y="17"/>
                </a:lnTo>
                <a:lnTo>
                  <a:pt x="34" y="24"/>
                </a:lnTo>
                <a:lnTo>
                  <a:pt x="29" y="31"/>
                </a:lnTo>
                <a:lnTo>
                  <a:pt x="25" y="35"/>
                </a:lnTo>
                <a:lnTo>
                  <a:pt x="18" y="35"/>
                </a:lnTo>
                <a:lnTo>
                  <a:pt x="18" y="35"/>
                </a:lnTo>
                <a:lnTo>
                  <a:pt x="11" y="35"/>
                </a:lnTo>
                <a:lnTo>
                  <a:pt x="5" y="31"/>
                </a:lnTo>
                <a:lnTo>
                  <a:pt x="0" y="24"/>
                </a:lnTo>
                <a:lnTo>
                  <a:pt x="0" y="17"/>
                </a:lnTo>
                <a:lnTo>
                  <a:pt x="0" y="17"/>
                </a:lnTo>
                <a:lnTo>
                  <a:pt x="0" y="11"/>
                </a:lnTo>
                <a:lnTo>
                  <a:pt x="5" y="6"/>
                </a:lnTo>
                <a:lnTo>
                  <a:pt x="11" y="2"/>
                </a:lnTo>
                <a:lnTo>
                  <a:pt x="18" y="0"/>
                </a:lnTo>
                <a:lnTo>
                  <a:pt x="18" y="0"/>
                </a:lnTo>
                <a:lnTo>
                  <a:pt x="25" y="2"/>
                </a:lnTo>
                <a:lnTo>
                  <a:pt x="29" y="6"/>
                </a:lnTo>
                <a:lnTo>
                  <a:pt x="34" y="11"/>
                </a:lnTo>
                <a:lnTo>
                  <a:pt x="36" y="17"/>
                </a:lnTo>
                <a:lnTo>
                  <a:pt x="3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0" name="Freeform 135"/>
          <p:cNvSpPr>
            <a:spLocks/>
          </p:cNvSpPr>
          <p:nvPr/>
        </p:nvSpPr>
        <p:spPr bwMode="auto">
          <a:xfrm>
            <a:off x="1083436" y="4639898"/>
            <a:ext cx="66834" cy="67491"/>
          </a:xfrm>
          <a:custGeom>
            <a:avLst/>
            <a:gdLst>
              <a:gd name="T0" fmla="*/ 36 w 36"/>
              <a:gd name="T1" fmla="*/ 17 h 35"/>
              <a:gd name="T2" fmla="*/ 36 w 36"/>
              <a:gd name="T3" fmla="*/ 17 h 35"/>
              <a:gd name="T4" fmla="*/ 36 w 36"/>
              <a:gd name="T5" fmla="*/ 24 h 35"/>
              <a:gd name="T6" fmla="*/ 31 w 36"/>
              <a:gd name="T7" fmla="*/ 31 h 35"/>
              <a:gd name="T8" fmla="*/ 24 w 36"/>
              <a:gd name="T9" fmla="*/ 35 h 35"/>
              <a:gd name="T10" fmla="*/ 18 w 36"/>
              <a:gd name="T11" fmla="*/ 35 h 35"/>
              <a:gd name="T12" fmla="*/ 18 w 36"/>
              <a:gd name="T13" fmla="*/ 35 h 35"/>
              <a:gd name="T14" fmla="*/ 11 w 36"/>
              <a:gd name="T15" fmla="*/ 35 h 35"/>
              <a:gd name="T16" fmla="*/ 7 w 36"/>
              <a:gd name="T17" fmla="*/ 31 h 35"/>
              <a:gd name="T18" fmla="*/ 2 w 36"/>
              <a:gd name="T19" fmla="*/ 24 h 35"/>
              <a:gd name="T20" fmla="*/ 0 w 36"/>
              <a:gd name="T21" fmla="*/ 17 h 35"/>
              <a:gd name="T22" fmla="*/ 0 w 36"/>
              <a:gd name="T23" fmla="*/ 17 h 35"/>
              <a:gd name="T24" fmla="*/ 2 w 36"/>
              <a:gd name="T25" fmla="*/ 11 h 35"/>
              <a:gd name="T26" fmla="*/ 7 w 36"/>
              <a:gd name="T27" fmla="*/ 6 h 35"/>
              <a:gd name="T28" fmla="*/ 11 w 36"/>
              <a:gd name="T29" fmla="*/ 2 h 35"/>
              <a:gd name="T30" fmla="*/ 18 w 36"/>
              <a:gd name="T31" fmla="*/ 0 h 35"/>
              <a:gd name="T32" fmla="*/ 18 w 36"/>
              <a:gd name="T33" fmla="*/ 0 h 35"/>
              <a:gd name="T34" fmla="*/ 24 w 36"/>
              <a:gd name="T35" fmla="*/ 2 h 35"/>
              <a:gd name="T36" fmla="*/ 31 w 36"/>
              <a:gd name="T37" fmla="*/ 6 h 35"/>
              <a:gd name="T38" fmla="*/ 36 w 36"/>
              <a:gd name="T39" fmla="*/ 11 h 35"/>
              <a:gd name="T40" fmla="*/ 36 w 36"/>
              <a:gd name="T41" fmla="*/ 17 h 35"/>
              <a:gd name="T42" fmla="*/ 36 w 36"/>
              <a:gd name="T4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5">
                <a:moveTo>
                  <a:pt x="36" y="17"/>
                </a:moveTo>
                <a:lnTo>
                  <a:pt x="36" y="17"/>
                </a:lnTo>
                <a:lnTo>
                  <a:pt x="36" y="24"/>
                </a:lnTo>
                <a:lnTo>
                  <a:pt x="31" y="31"/>
                </a:lnTo>
                <a:lnTo>
                  <a:pt x="24" y="35"/>
                </a:lnTo>
                <a:lnTo>
                  <a:pt x="18" y="35"/>
                </a:lnTo>
                <a:lnTo>
                  <a:pt x="18" y="35"/>
                </a:lnTo>
                <a:lnTo>
                  <a:pt x="11" y="35"/>
                </a:lnTo>
                <a:lnTo>
                  <a:pt x="7" y="31"/>
                </a:lnTo>
                <a:lnTo>
                  <a:pt x="2" y="24"/>
                </a:lnTo>
                <a:lnTo>
                  <a:pt x="0" y="17"/>
                </a:lnTo>
                <a:lnTo>
                  <a:pt x="0" y="17"/>
                </a:lnTo>
                <a:lnTo>
                  <a:pt x="2" y="11"/>
                </a:lnTo>
                <a:lnTo>
                  <a:pt x="7" y="6"/>
                </a:lnTo>
                <a:lnTo>
                  <a:pt x="11" y="2"/>
                </a:lnTo>
                <a:lnTo>
                  <a:pt x="18" y="0"/>
                </a:lnTo>
                <a:lnTo>
                  <a:pt x="18" y="0"/>
                </a:lnTo>
                <a:lnTo>
                  <a:pt x="24" y="2"/>
                </a:lnTo>
                <a:lnTo>
                  <a:pt x="31" y="6"/>
                </a:lnTo>
                <a:lnTo>
                  <a:pt x="36" y="11"/>
                </a:lnTo>
                <a:lnTo>
                  <a:pt x="36" y="17"/>
                </a:lnTo>
                <a:lnTo>
                  <a:pt x="36" y="17"/>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71" name="Line 163"/>
          <p:cNvSpPr>
            <a:spLocks noChangeShapeType="1"/>
          </p:cNvSpPr>
          <p:nvPr/>
        </p:nvSpPr>
        <p:spPr bwMode="auto">
          <a:xfrm flipV="1">
            <a:off x="2583488" y="4734384"/>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2" name="Line 164"/>
          <p:cNvSpPr>
            <a:spLocks noChangeShapeType="1"/>
          </p:cNvSpPr>
          <p:nvPr/>
        </p:nvSpPr>
        <p:spPr bwMode="auto">
          <a:xfrm flipV="1">
            <a:off x="2583488" y="4672678"/>
            <a:ext cx="0" cy="9642"/>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3" name="Line 186"/>
          <p:cNvSpPr>
            <a:spLocks noChangeShapeType="1"/>
          </p:cNvSpPr>
          <p:nvPr/>
        </p:nvSpPr>
        <p:spPr bwMode="auto">
          <a:xfrm flipV="1">
            <a:off x="1116853" y="4734384"/>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4" name="Line 187"/>
          <p:cNvSpPr>
            <a:spLocks noChangeShapeType="1"/>
          </p:cNvSpPr>
          <p:nvPr/>
        </p:nvSpPr>
        <p:spPr bwMode="auto">
          <a:xfrm flipV="1">
            <a:off x="1116853" y="4672678"/>
            <a:ext cx="0" cy="9642"/>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5" name="Line 194"/>
          <p:cNvSpPr>
            <a:spLocks noChangeShapeType="1"/>
          </p:cNvSpPr>
          <p:nvPr/>
        </p:nvSpPr>
        <p:spPr bwMode="auto">
          <a:xfrm>
            <a:off x="585894"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6" name="Line 195"/>
          <p:cNvSpPr>
            <a:spLocks noChangeShapeType="1"/>
          </p:cNvSpPr>
          <p:nvPr/>
        </p:nvSpPr>
        <p:spPr bwMode="auto">
          <a:xfrm>
            <a:off x="717706"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7" name="Line 196"/>
          <p:cNvSpPr>
            <a:spLocks noChangeShapeType="1"/>
          </p:cNvSpPr>
          <p:nvPr/>
        </p:nvSpPr>
        <p:spPr bwMode="auto">
          <a:xfrm>
            <a:off x="851374"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8" name="Line 197"/>
          <p:cNvSpPr>
            <a:spLocks noChangeShapeType="1"/>
          </p:cNvSpPr>
          <p:nvPr/>
        </p:nvSpPr>
        <p:spPr bwMode="auto">
          <a:xfrm>
            <a:off x="983185"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9" name="Line 198"/>
          <p:cNvSpPr>
            <a:spLocks noChangeShapeType="1"/>
          </p:cNvSpPr>
          <p:nvPr/>
        </p:nvSpPr>
        <p:spPr bwMode="auto">
          <a:xfrm>
            <a:off x="1116853" y="4672678"/>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0" name="Line 199"/>
          <p:cNvSpPr>
            <a:spLocks noChangeShapeType="1"/>
          </p:cNvSpPr>
          <p:nvPr/>
        </p:nvSpPr>
        <p:spPr bwMode="auto">
          <a:xfrm>
            <a:off x="1248665"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1" name="Line 200"/>
          <p:cNvSpPr>
            <a:spLocks noChangeShapeType="1"/>
          </p:cNvSpPr>
          <p:nvPr/>
        </p:nvSpPr>
        <p:spPr bwMode="auto">
          <a:xfrm>
            <a:off x="1382333" y="4672678"/>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2" name="Line 201"/>
          <p:cNvSpPr>
            <a:spLocks noChangeShapeType="1"/>
          </p:cNvSpPr>
          <p:nvPr/>
        </p:nvSpPr>
        <p:spPr bwMode="auto">
          <a:xfrm>
            <a:off x="1514144"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3" name="Line 202"/>
          <p:cNvSpPr>
            <a:spLocks noChangeShapeType="1"/>
          </p:cNvSpPr>
          <p:nvPr/>
        </p:nvSpPr>
        <p:spPr bwMode="auto">
          <a:xfrm>
            <a:off x="1647812" y="4672678"/>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4" name="Line 203"/>
          <p:cNvSpPr>
            <a:spLocks noChangeShapeType="1"/>
          </p:cNvSpPr>
          <p:nvPr/>
        </p:nvSpPr>
        <p:spPr bwMode="auto">
          <a:xfrm>
            <a:off x="1779624"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5" name="Line 204"/>
          <p:cNvSpPr>
            <a:spLocks noChangeShapeType="1"/>
          </p:cNvSpPr>
          <p:nvPr/>
        </p:nvSpPr>
        <p:spPr bwMode="auto">
          <a:xfrm>
            <a:off x="1911435" y="4672678"/>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6" name="Line 206"/>
          <p:cNvSpPr>
            <a:spLocks noChangeShapeType="1"/>
          </p:cNvSpPr>
          <p:nvPr/>
        </p:nvSpPr>
        <p:spPr bwMode="auto">
          <a:xfrm>
            <a:off x="2045103" y="467267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7" name="Line 207"/>
          <p:cNvSpPr>
            <a:spLocks noChangeShapeType="1"/>
          </p:cNvSpPr>
          <p:nvPr/>
        </p:nvSpPr>
        <p:spPr bwMode="auto">
          <a:xfrm>
            <a:off x="2176915" y="467267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8" name="Line 208"/>
          <p:cNvSpPr>
            <a:spLocks noChangeShapeType="1"/>
          </p:cNvSpPr>
          <p:nvPr/>
        </p:nvSpPr>
        <p:spPr bwMode="auto">
          <a:xfrm>
            <a:off x="2310583" y="4672679"/>
            <a:ext cx="8168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9" name="Line 209"/>
          <p:cNvSpPr>
            <a:spLocks noChangeShapeType="1"/>
          </p:cNvSpPr>
          <p:nvPr/>
        </p:nvSpPr>
        <p:spPr bwMode="auto">
          <a:xfrm>
            <a:off x="2442394" y="4672679"/>
            <a:ext cx="8354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0" name="Line 210"/>
          <p:cNvSpPr>
            <a:spLocks noChangeShapeType="1"/>
          </p:cNvSpPr>
          <p:nvPr/>
        </p:nvSpPr>
        <p:spPr bwMode="auto">
          <a:xfrm>
            <a:off x="2576062" y="4672679"/>
            <a:ext cx="81686"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9" name="Rectangle 116"/>
          <p:cNvSpPr>
            <a:spLocks noChangeArrowheads="1"/>
          </p:cNvSpPr>
          <p:nvPr/>
        </p:nvSpPr>
        <p:spPr bwMode="auto">
          <a:xfrm>
            <a:off x="2189910" y="5534625"/>
            <a:ext cx="19871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01" name="Rectangle 127"/>
          <p:cNvSpPr>
            <a:spLocks noChangeArrowheads="1"/>
          </p:cNvSpPr>
          <p:nvPr/>
        </p:nvSpPr>
        <p:spPr bwMode="auto">
          <a:xfrm>
            <a:off x="1456593" y="5534625"/>
            <a:ext cx="198710" cy="22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14</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2" name="Line 165"/>
          <p:cNvSpPr>
            <a:spLocks noChangeShapeType="1"/>
          </p:cNvSpPr>
          <p:nvPr/>
        </p:nvSpPr>
        <p:spPr bwMode="auto">
          <a:xfrm flipV="1">
            <a:off x="2247462" y="5422784"/>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3" name="Line 166"/>
          <p:cNvSpPr>
            <a:spLocks noChangeShapeType="1"/>
          </p:cNvSpPr>
          <p:nvPr/>
        </p:nvSpPr>
        <p:spPr bwMode="auto">
          <a:xfrm flipV="1">
            <a:off x="2247462" y="5283947"/>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4" name="Line 167"/>
          <p:cNvSpPr>
            <a:spLocks noChangeShapeType="1"/>
          </p:cNvSpPr>
          <p:nvPr/>
        </p:nvSpPr>
        <p:spPr bwMode="auto">
          <a:xfrm flipV="1">
            <a:off x="2247462" y="5147038"/>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5" name="Line 168"/>
          <p:cNvSpPr>
            <a:spLocks noChangeShapeType="1"/>
          </p:cNvSpPr>
          <p:nvPr/>
        </p:nvSpPr>
        <p:spPr bwMode="auto">
          <a:xfrm flipV="1">
            <a:off x="2247462" y="5010130"/>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6" name="Line 169"/>
          <p:cNvSpPr>
            <a:spLocks noChangeShapeType="1"/>
          </p:cNvSpPr>
          <p:nvPr/>
        </p:nvSpPr>
        <p:spPr bwMode="auto">
          <a:xfrm flipV="1">
            <a:off x="2247462" y="4871293"/>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7" name="Line 172"/>
          <p:cNvSpPr>
            <a:spLocks noChangeShapeType="1"/>
          </p:cNvSpPr>
          <p:nvPr/>
        </p:nvSpPr>
        <p:spPr bwMode="auto">
          <a:xfrm flipV="1">
            <a:off x="2247462" y="4458638"/>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8" name="Line 170"/>
          <p:cNvSpPr>
            <a:spLocks noChangeShapeType="1"/>
          </p:cNvSpPr>
          <p:nvPr/>
        </p:nvSpPr>
        <p:spPr bwMode="auto">
          <a:xfrm flipV="1">
            <a:off x="2247462" y="4734383"/>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9" name="Line 171"/>
          <p:cNvSpPr>
            <a:spLocks noChangeShapeType="1"/>
          </p:cNvSpPr>
          <p:nvPr/>
        </p:nvSpPr>
        <p:spPr bwMode="auto">
          <a:xfrm flipV="1">
            <a:off x="2247462" y="4595546"/>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4" name="Line 173"/>
          <p:cNvSpPr>
            <a:spLocks noChangeShapeType="1"/>
          </p:cNvSpPr>
          <p:nvPr/>
        </p:nvSpPr>
        <p:spPr bwMode="auto">
          <a:xfrm flipV="1">
            <a:off x="1517857" y="5422784"/>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5" name="Line 174"/>
          <p:cNvSpPr>
            <a:spLocks noChangeShapeType="1"/>
          </p:cNvSpPr>
          <p:nvPr/>
        </p:nvSpPr>
        <p:spPr bwMode="auto">
          <a:xfrm flipV="1">
            <a:off x="1517857" y="5283947"/>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6" name="Line 175"/>
          <p:cNvSpPr>
            <a:spLocks noChangeShapeType="1"/>
          </p:cNvSpPr>
          <p:nvPr/>
        </p:nvSpPr>
        <p:spPr bwMode="auto">
          <a:xfrm flipV="1">
            <a:off x="1517857" y="5147038"/>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7" name="Line 176"/>
          <p:cNvSpPr>
            <a:spLocks noChangeShapeType="1"/>
          </p:cNvSpPr>
          <p:nvPr/>
        </p:nvSpPr>
        <p:spPr bwMode="auto">
          <a:xfrm flipV="1">
            <a:off x="1517857" y="5010130"/>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8" name="Line 177"/>
          <p:cNvSpPr>
            <a:spLocks noChangeShapeType="1"/>
          </p:cNvSpPr>
          <p:nvPr/>
        </p:nvSpPr>
        <p:spPr bwMode="auto">
          <a:xfrm flipV="1">
            <a:off x="1517857" y="4871293"/>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9" name="Line 180"/>
          <p:cNvSpPr>
            <a:spLocks noChangeShapeType="1"/>
          </p:cNvSpPr>
          <p:nvPr/>
        </p:nvSpPr>
        <p:spPr bwMode="auto">
          <a:xfrm flipV="1">
            <a:off x="1517857" y="4458638"/>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0" name="Line 178"/>
          <p:cNvSpPr>
            <a:spLocks noChangeShapeType="1"/>
          </p:cNvSpPr>
          <p:nvPr/>
        </p:nvSpPr>
        <p:spPr bwMode="auto">
          <a:xfrm flipV="1">
            <a:off x="1517857" y="4734383"/>
            <a:ext cx="0" cy="8484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1" name="Line 179"/>
          <p:cNvSpPr>
            <a:spLocks noChangeShapeType="1"/>
          </p:cNvSpPr>
          <p:nvPr/>
        </p:nvSpPr>
        <p:spPr bwMode="auto">
          <a:xfrm flipV="1">
            <a:off x="1517857" y="4595546"/>
            <a:ext cx="0" cy="8677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3" name="Rectangle 117"/>
          <p:cNvSpPr>
            <a:spLocks noChangeArrowheads="1"/>
          </p:cNvSpPr>
          <p:nvPr/>
        </p:nvSpPr>
        <p:spPr bwMode="auto">
          <a:xfrm>
            <a:off x="1679373" y="4794161"/>
            <a:ext cx="4456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smtClean="0">
                <a:solidFill>
                  <a:srgbClr val="000000"/>
                </a:solidFill>
                <a:latin typeface="Univers LT Std 47 Cn Lt" charset="0"/>
                <a:cs typeface="Arial" pitchFamily="34" charset="0"/>
              </a:rPr>
              <a:t>Quota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4" name="Freeform 216"/>
          <p:cNvSpPr>
            <a:spLocks/>
          </p:cNvSpPr>
          <p:nvPr/>
        </p:nvSpPr>
        <p:spPr bwMode="auto">
          <a:xfrm>
            <a:off x="1517857" y="4672679"/>
            <a:ext cx="729605" cy="104128"/>
          </a:xfrm>
          <a:custGeom>
            <a:avLst/>
            <a:gdLst>
              <a:gd name="T0" fmla="*/ 163 w 393"/>
              <a:gd name="T1" fmla="*/ 25 h 54"/>
              <a:gd name="T2" fmla="*/ 163 w 393"/>
              <a:gd name="T3" fmla="*/ 25 h 54"/>
              <a:gd name="T4" fmla="*/ 175 w 393"/>
              <a:gd name="T5" fmla="*/ 25 h 54"/>
              <a:gd name="T6" fmla="*/ 186 w 393"/>
              <a:gd name="T7" fmla="*/ 29 h 54"/>
              <a:gd name="T8" fmla="*/ 192 w 393"/>
              <a:gd name="T9" fmla="*/ 36 h 54"/>
              <a:gd name="T10" fmla="*/ 197 w 393"/>
              <a:gd name="T11" fmla="*/ 43 h 54"/>
              <a:gd name="T12" fmla="*/ 197 w 393"/>
              <a:gd name="T13" fmla="*/ 43 h 54"/>
              <a:gd name="T14" fmla="*/ 197 w 393"/>
              <a:gd name="T15" fmla="*/ 43 h 54"/>
              <a:gd name="T16" fmla="*/ 201 w 393"/>
              <a:gd name="T17" fmla="*/ 36 h 54"/>
              <a:gd name="T18" fmla="*/ 210 w 393"/>
              <a:gd name="T19" fmla="*/ 29 h 54"/>
              <a:gd name="T20" fmla="*/ 219 w 393"/>
              <a:gd name="T21" fmla="*/ 25 h 54"/>
              <a:gd name="T22" fmla="*/ 230 w 393"/>
              <a:gd name="T23" fmla="*/ 25 h 54"/>
              <a:gd name="T24" fmla="*/ 362 w 393"/>
              <a:gd name="T25" fmla="*/ 25 h 54"/>
              <a:gd name="T26" fmla="*/ 362 w 393"/>
              <a:gd name="T27" fmla="*/ 25 h 54"/>
              <a:gd name="T28" fmla="*/ 375 w 393"/>
              <a:gd name="T29" fmla="*/ 23 h 54"/>
              <a:gd name="T30" fmla="*/ 382 w 393"/>
              <a:gd name="T31" fmla="*/ 18 h 54"/>
              <a:gd name="T32" fmla="*/ 387 w 393"/>
              <a:gd name="T33" fmla="*/ 12 h 54"/>
              <a:gd name="T34" fmla="*/ 391 w 393"/>
              <a:gd name="T35" fmla="*/ 0 h 54"/>
              <a:gd name="T36" fmla="*/ 393 w 393"/>
              <a:gd name="T37" fmla="*/ 0 h 54"/>
              <a:gd name="T38" fmla="*/ 393 w 393"/>
              <a:gd name="T39" fmla="*/ 0 h 54"/>
              <a:gd name="T40" fmla="*/ 393 w 393"/>
              <a:gd name="T41" fmla="*/ 12 h 54"/>
              <a:gd name="T42" fmla="*/ 387 w 393"/>
              <a:gd name="T43" fmla="*/ 23 h 54"/>
              <a:gd name="T44" fmla="*/ 382 w 393"/>
              <a:gd name="T45" fmla="*/ 27 h 54"/>
              <a:gd name="T46" fmla="*/ 378 w 393"/>
              <a:gd name="T47" fmla="*/ 32 h 54"/>
              <a:gd name="T48" fmla="*/ 371 w 393"/>
              <a:gd name="T49" fmla="*/ 34 h 54"/>
              <a:gd name="T50" fmla="*/ 362 w 393"/>
              <a:gd name="T51" fmla="*/ 34 h 54"/>
              <a:gd name="T52" fmla="*/ 224 w 393"/>
              <a:gd name="T53" fmla="*/ 34 h 54"/>
              <a:gd name="T54" fmla="*/ 224 w 393"/>
              <a:gd name="T55" fmla="*/ 34 h 54"/>
              <a:gd name="T56" fmla="*/ 215 w 393"/>
              <a:gd name="T57" fmla="*/ 36 h 54"/>
              <a:gd name="T58" fmla="*/ 208 w 393"/>
              <a:gd name="T59" fmla="*/ 38 h 54"/>
              <a:gd name="T60" fmla="*/ 204 w 393"/>
              <a:gd name="T61" fmla="*/ 45 h 54"/>
              <a:gd name="T62" fmla="*/ 199 w 393"/>
              <a:gd name="T63" fmla="*/ 54 h 54"/>
              <a:gd name="T64" fmla="*/ 195 w 393"/>
              <a:gd name="T65" fmla="*/ 54 h 54"/>
              <a:gd name="T66" fmla="*/ 195 w 393"/>
              <a:gd name="T67" fmla="*/ 54 h 54"/>
              <a:gd name="T68" fmla="*/ 192 w 393"/>
              <a:gd name="T69" fmla="*/ 45 h 54"/>
              <a:gd name="T70" fmla="*/ 186 w 393"/>
              <a:gd name="T71" fmla="*/ 38 h 54"/>
              <a:gd name="T72" fmla="*/ 179 w 393"/>
              <a:gd name="T73" fmla="*/ 36 h 54"/>
              <a:gd name="T74" fmla="*/ 170 w 393"/>
              <a:gd name="T75" fmla="*/ 34 h 54"/>
              <a:gd name="T76" fmla="*/ 32 w 393"/>
              <a:gd name="T77" fmla="*/ 34 h 54"/>
              <a:gd name="T78" fmla="*/ 32 w 393"/>
              <a:gd name="T79" fmla="*/ 34 h 54"/>
              <a:gd name="T80" fmla="*/ 23 w 393"/>
              <a:gd name="T81" fmla="*/ 34 h 54"/>
              <a:gd name="T82" fmla="*/ 16 w 393"/>
              <a:gd name="T83" fmla="*/ 32 h 54"/>
              <a:gd name="T84" fmla="*/ 12 w 393"/>
              <a:gd name="T85" fmla="*/ 27 h 54"/>
              <a:gd name="T86" fmla="*/ 7 w 393"/>
              <a:gd name="T87" fmla="*/ 23 h 54"/>
              <a:gd name="T88" fmla="*/ 3 w 393"/>
              <a:gd name="T89" fmla="*/ 12 h 54"/>
              <a:gd name="T90" fmla="*/ 0 w 393"/>
              <a:gd name="T91" fmla="*/ 0 h 54"/>
              <a:gd name="T92" fmla="*/ 3 w 393"/>
              <a:gd name="T93" fmla="*/ 0 h 54"/>
              <a:gd name="T94" fmla="*/ 3 w 393"/>
              <a:gd name="T95" fmla="*/ 0 h 54"/>
              <a:gd name="T96" fmla="*/ 7 w 393"/>
              <a:gd name="T97" fmla="*/ 12 h 54"/>
              <a:gd name="T98" fmla="*/ 12 w 393"/>
              <a:gd name="T99" fmla="*/ 18 h 54"/>
              <a:gd name="T100" fmla="*/ 20 w 393"/>
              <a:gd name="T101" fmla="*/ 23 h 54"/>
              <a:gd name="T102" fmla="*/ 32 w 393"/>
              <a:gd name="T103" fmla="*/ 25 h 54"/>
              <a:gd name="T104" fmla="*/ 163 w 393"/>
              <a:gd name="T105" fmla="*/ 2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54">
                <a:moveTo>
                  <a:pt x="163" y="25"/>
                </a:moveTo>
                <a:lnTo>
                  <a:pt x="163" y="25"/>
                </a:lnTo>
                <a:lnTo>
                  <a:pt x="175" y="25"/>
                </a:lnTo>
                <a:lnTo>
                  <a:pt x="186" y="29"/>
                </a:lnTo>
                <a:lnTo>
                  <a:pt x="192" y="36"/>
                </a:lnTo>
                <a:lnTo>
                  <a:pt x="197" y="43"/>
                </a:lnTo>
                <a:lnTo>
                  <a:pt x="197" y="43"/>
                </a:lnTo>
                <a:lnTo>
                  <a:pt x="197" y="43"/>
                </a:lnTo>
                <a:lnTo>
                  <a:pt x="201" y="36"/>
                </a:lnTo>
                <a:lnTo>
                  <a:pt x="210" y="29"/>
                </a:lnTo>
                <a:lnTo>
                  <a:pt x="219" y="25"/>
                </a:lnTo>
                <a:lnTo>
                  <a:pt x="230" y="25"/>
                </a:lnTo>
                <a:lnTo>
                  <a:pt x="362" y="25"/>
                </a:lnTo>
                <a:lnTo>
                  <a:pt x="362" y="25"/>
                </a:lnTo>
                <a:lnTo>
                  <a:pt x="375" y="23"/>
                </a:lnTo>
                <a:lnTo>
                  <a:pt x="382" y="18"/>
                </a:lnTo>
                <a:lnTo>
                  <a:pt x="387" y="12"/>
                </a:lnTo>
                <a:lnTo>
                  <a:pt x="391" y="0"/>
                </a:lnTo>
                <a:lnTo>
                  <a:pt x="393" y="0"/>
                </a:lnTo>
                <a:lnTo>
                  <a:pt x="393" y="0"/>
                </a:lnTo>
                <a:lnTo>
                  <a:pt x="393" y="12"/>
                </a:lnTo>
                <a:lnTo>
                  <a:pt x="387" y="23"/>
                </a:lnTo>
                <a:lnTo>
                  <a:pt x="382" y="27"/>
                </a:lnTo>
                <a:lnTo>
                  <a:pt x="378" y="32"/>
                </a:lnTo>
                <a:lnTo>
                  <a:pt x="371" y="34"/>
                </a:lnTo>
                <a:lnTo>
                  <a:pt x="362" y="34"/>
                </a:lnTo>
                <a:lnTo>
                  <a:pt x="224" y="34"/>
                </a:lnTo>
                <a:lnTo>
                  <a:pt x="224" y="34"/>
                </a:lnTo>
                <a:lnTo>
                  <a:pt x="215" y="36"/>
                </a:lnTo>
                <a:lnTo>
                  <a:pt x="208" y="38"/>
                </a:lnTo>
                <a:lnTo>
                  <a:pt x="204" y="45"/>
                </a:lnTo>
                <a:lnTo>
                  <a:pt x="199" y="54"/>
                </a:lnTo>
                <a:lnTo>
                  <a:pt x="195" y="54"/>
                </a:lnTo>
                <a:lnTo>
                  <a:pt x="195" y="54"/>
                </a:lnTo>
                <a:lnTo>
                  <a:pt x="192" y="45"/>
                </a:lnTo>
                <a:lnTo>
                  <a:pt x="186" y="38"/>
                </a:lnTo>
                <a:lnTo>
                  <a:pt x="179" y="36"/>
                </a:lnTo>
                <a:lnTo>
                  <a:pt x="170" y="34"/>
                </a:lnTo>
                <a:lnTo>
                  <a:pt x="32" y="34"/>
                </a:lnTo>
                <a:lnTo>
                  <a:pt x="32" y="34"/>
                </a:lnTo>
                <a:lnTo>
                  <a:pt x="23" y="34"/>
                </a:lnTo>
                <a:lnTo>
                  <a:pt x="16" y="32"/>
                </a:lnTo>
                <a:lnTo>
                  <a:pt x="12" y="27"/>
                </a:lnTo>
                <a:lnTo>
                  <a:pt x="7" y="23"/>
                </a:lnTo>
                <a:lnTo>
                  <a:pt x="3" y="12"/>
                </a:lnTo>
                <a:lnTo>
                  <a:pt x="0" y="0"/>
                </a:lnTo>
                <a:lnTo>
                  <a:pt x="3" y="0"/>
                </a:lnTo>
                <a:lnTo>
                  <a:pt x="3" y="0"/>
                </a:lnTo>
                <a:lnTo>
                  <a:pt x="7" y="12"/>
                </a:lnTo>
                <a:lnTo>
                  <a:pt x="12" y="18"/>
                </a:lnTo>
                <a:lnTo>
                  <a:pt x="20" y="23"/>
                </a:lnTo>
                <a:lnTo>
                  <a:pt x="32" y="25"/>
                </a:lnTo>
                <a:lnTo>
                  <a:pt x="16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aphicFrame>
        <p:nvGraphicFramePr>
          <p:cNvPr id="196" name="Table 195"/>
          <p:cNvGraphicFramePr>
            <a:graphicFrameLocks noGrp="1"/>
          </p:cNvGraphicFramePr>
          <p:nvPr>
            <p:extLst/>
          </p:nvPr>
        </p:nvGraphicFramePr>
        <p:xfrm>
          <a:off x="3969492" y="3068817"/>
          <a:ext cx="5029200" cy="2590800"/>
        </p:xfrm>
        <a:graphic>
          <a:graphicData uri="http://schemas.openxmlformats.org/drawingml/2006/table">
            <a:tbl>
              <a:tblPr firstRow="1" bandRow="1">
                <a:tableStyleId>{3B4B98B0-60AC-42C2-AFA5-B58CD77FA1E5}</a:tableStyleId>
              </a:tblPr>
              <a:tblGrid>
                <a:gridCol w="1211296">
                  <a:extLst>
                    <a:ext uri="{9D8B030D-6E8A-4147-A177-3AD203B41FA5}">
                      <a16:colId xmlns:a16="http://schemas.microsoft.com/office/drawing/2014/main" val="20000"/>
                    </a:ext>
                  </a:extLst>
                </a:gridCol>
                <a:gridCol w="1348238">
                  <a:extLst>
                    <a:ext uri="{9D8B030D-6E8A-4147-A177-3AD203B41FA5}">
                      <a16:colId xmlns:a16="http://schemas.microsoft.com/office/drawing/2014/main" val="20001"/>
                    </a:ext>
                  </a:extLst>
                </a:gridCol>
                <a:gridCol w="743090">
                  <a:extLst>
                    <a:ext uri="{9D8B030D-6E8A-4147-A177-3AD203B41FA5}">
                      <a16:colId xmlns:a16="http://schemas.microsoft.com/office/drawing/2014/main" val="20002"/>
                    </a:ext>
                  </a:extLst>
                </a:gridCol>
                <a:gridCol w="1726576">
                  <a:extLst>
                    <a:ext uri="{9D8B030D-6E8A-4147-A177-3AD203B41FA5}">
                      <a16:colId xmlns:a16="http://schemas.microsoft.com/office/drawing/2014/main" val="20003"/>
                    </a:ext>
                  </a:extLst>
                </a:gridCol>
              </a:tblGrid>
              <a:tr h="380354">
                <a:tc>
                  <a:txBody>
                    <a:bodyPr/>
                    <a:lstStyle/>
                    <a:p>
                      <a:pPr algn="ctr"/>
                      <a:r>
                        <a:rPr lang="en-US" sz="2000" dirty="0">
                          <a:latin typeface="Calibri Light" pitchFamily="34" charset="0"/>
                        </a:rPr>
                        <a:t>Measure</a:t>
                      </a:r>
                      <a:endParaRPr lang="en-US" sz="2000" b="0" dirty="0">
                        <a:latin typeface="Calibri Light"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4E8D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Light" pitchFamily="34" charset="0"/>
                        </a:rPr>
                        <a:t>Before</a:t>
                      </a:r>
                      <a:endParaRPr lang="en-US" sz="2000" b="0" dirty="0">
                        <a:latin typeface="Calibri Light"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4E8D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Light" pitchFamily="34" charset="0"/>
                        </a:rPr>
                        <a:t>After</a:t>
                      </a:r>
                      <a:endParaRPr lang="en-US" sz="2000" b="0" dirty="0">
                        <a:latin typeface="Calibri Light"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4E8D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Light" pitchFamily="34" charset="0"/>
                        </a:rPr>
                        <a:t>Change</a:t>
                      </a:r>
                      <a:endParaRPr lang="en-US" sz="2000" b="0" dirty="0">
                        <a:latin typeface="Calibri Light"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4E8D0"/>
                    </a:solidFill>
                  </a:tcPr>
                </a:tc>
                <a:extLst>
                  <a:ext uri="{0D108BD9-81ED-4DB2-BD59-A6C34878D82A}">
                    <a16:rowId xmlns:a16="http://schemas.microsoft.com/office/drawing/2014/main" val="10000"/>
                  </a:ext>
                </a:extLst>
              </a:tr>
              <a:tr h="380354">
                <a:tc>
                  <a:txBody>
                    <a:bodyPr/>
                    <a:lstStyle/>
                    <a:p>
                      <a:pPr algn="ctr"/>
                      <a:r>
                        <a:rPr lang="en-US" sz="2000" b="0" dirty="0">
                          <a:latin typeface="Calibri Light" pitchFamily="34" charset="0"/>
                        </a:rPr>
                        <a:t>CS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latin typeface="Calibri Light" pitchFamily="34" charset="0"/>
                        </a:rPr>
                        <a:t>A + B + C + D+ E + 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algn="ctr"/>
                      <a:r>
                        <a:rPr lang="en-US" sz="2000" b="0" dirty="0">
                          <a:latin typeface="Calibri Light" pitchFamily="34" charset="0"/>
                        </a:rPr>
                        <a:t>A + 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algn="ctr"/>
                      <a:r>
                        <a:rPr lang="en-US" sz="2000" b="0" dirty="0">
                          <a:latin typeface="Calibri Light" pitchFamily="34" charset="0"/>
                        </a:rPr>
                        <a:t>- (C +</a:t>
                      </a:r>
                      <a:r>
                        <a:rPr lang="en-US" sz="2000" b="0" baseline="0" dirty="0">
                          <a:latin typeface="Calibri Light" pitchFamily="34" charset="0"/>
                        </a:rPr>
                        <a:t> D + E + F)</a:t>
                      </a:r>
                      <a:endParaRPr lang="en-US" sz="2000" b="0" dirty="0">
                        <a:latin typeface="Calibri Light"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extLst>
                  <a:ext uri="{0D108BD9-81ED-4DB2-BD59-A6C34878D82A}">
                    <a16:rowId xmlns:a16="http://schemas.microsoft.com/office/drawing/2014/main" val="10001"/>
                  </a:ext>
                </a:extLst>
              </a:tr>
              <a:tr h="380354">
                <a:tc>
                  <a:txBody>
                    <a:bodyPr/>
                    <a:lstStyle/>
                    <a:p>
                      <a:pPr algn="ctr"/>
                      <a:r>
                        <a:rPr lang="en-US" sz="2000" b="0" dirty="0">
                          <a:latin typeface="Calibri Light" pitchFamily="34" charset="0"/>
                        </a:rPr>
                        <a:t>PS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G + 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extLst>
                  <a:ext uri="{0D108BD9-81ED-4DB2-BD59-A6C34878D82A}">
                    <a16:rowId xmlns:a16="http://schemas.microsoft.com/office/drawing/2014/main" val="10002"/>
                  </a:ext>
                </a:extLst>
              </a:tr>
              <a:tr h="380354">
                <a:tc>
                  <a:txBody>
                    <a:bodyPr/>
                    <a:lstStyle/>
                    <a:p>
                      <a:pPr algn="ctr"/>
                      <a:r>
                        <a:rPr lang="en-US" sz="2000" b="0" dirty="0" smtClean="0">
                          <a:latin typeface="Calibri Light" pitchFamily="34" charset="0"/>
                        </a:rPr>
                        <a:t>Quota</a:t>
                      </a:r>
                      <a:r>
                        <a:rPr lang="en-US" sz="2000" b="0" baseline="0" dirty="0" smtClean="0">
                          <a:latin typeface="Calibri Light" pitchFamily="34" charset="0"/>
                        </a:rPr>
                        <a:t> Rents</a:t>
                      </a:r>
                      <a:endParaRPr lang="en-US" sz="2000" b="0" dirty="0">
                        <a:latin typeface="Calibri Light"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algn="ctr"/>
                      <a:r>
                        <a:rPr lang="en-US" sz="2000" b="0" dirty="0">
                          <a:latin typeface="Calibri Light" pitchFamily="34"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algn="ctr"/>
                      <a:r>
                        <a:rPr lang="en-US" sz="2000" b="0" dirty="0">
                          <a:latin typeface="Calibri Light" pitchFamily="34" charset="0"/>
                        </a:rPr>
                        <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tc>
                  <a:txBody>
                    <a:bodyPr/>
                    <a:lstStyle/>
                    <a:p>
                      <a:pPr algn="ctr"/>
                      <a:r>
                        <a:rPr lang="en-US" sz="2000" b="0" dirty="0">
                          <a:latin typeface="Calibri Light" pitchFamily="34" charset="0"/>
                        </a:rPr>
                        <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9FE"/>
                    </a:solidFill>
                  </a:tcPr>
                </a:tc>
                <a:extLst>
                  <a:ext uri="{0D108BD9-81ED-4DB2-BD59-A6C34878D82A}">
                    <a16:rowId xmlns:a16="http://schemas.microsoft.com/office/drawing/2014/main" val="10003"/>
                  </a:ext>
                </a:extLst>
              </a:tr>
              <a:tr h="380354">
                <a:tc>
                  <a:txBody>
                    <a:bodyPr/>
                    <a:lstStyle/>
                    <a:p>
                      <a:pPr algn="ctr"/>
                      <a:r>
                        <a:rPr lang="en-US" sz="2000" b="0" dirty="0">
                          <a:latin typeface="Calibri Light" pitchFamily="34" charset="0"/>
                        </a:rPr>
                        <a:t>DWL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D + 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000" b="0" dirty="0">
                          <a:latin typeface="Calibri Light" pitchFamily="34" charset="0"/>
                        </a:rPr>
                        <a:t>+(D + 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0831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OSG_fig8_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413" y="1611313"/>
            <a:ext cx="393065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PQuestion"/>
          <p:cNvSpPr>
            <a:spLocks noGrp="1"/>
          </p:cNvSpPr>
          <p:nvPr>
            <p:ph type="title"/>
          </p:nvPr>
        </p:nvSpPr>
        <p:spPr/>
        <p:txBody>
          <a:bodyPr>
            <a:normAutofit/>
          </a:bodyPr>
          <a:lstStyle/>
          <a:p>
            <a:r>
              <a:rPr lang="en-US" sz="2200" dirty="0" smtClean="0"/>
              <a:t>Refer to the figure below.  The figure shows the impact of a tariff on lumber.  What is the deadweight loss of the tariff</a:t>
            </a:r>
            <a:r>
              <a:rPr lang="en-US" sz="2200" dirty="0" smtClean="0"/>
              <a:t>? How much surplus do consumers lose?</a:t>
            </a:r>
            <a:endParaRPr lang="en-US" sz="2200" dirty="0" smtClean="0"/>
          </a:p>
        </p:txBody>
      </p:sp>
    </p:spTree>
    <p:custDataLst>
      <p:tags r:id="rId1"/>
    </p:custDataLst>
    <p:extLst>
      <p:ext uri="{BB962C8B-B14F-4D97-AF65-F5344CB8AC3E}">
        <p14:creationId xmlns:p14="http://schemas.microsoft.com/office/powerpoint/2010/main" val="78809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OSG_fig8_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413" y="1611313"/>
            <a:ext cx="393065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PQuestion"/>
          <p:cNvSpPr>
            <a:spLocks noGrp="1"/>
          </p:cNvSpPr>
          <p:nvPr>
            <p:ph type="title"/>
          </p:nvPr>
        </p:nvSpPr>
        <p:spPr/>
        <p:txBody>
          <a:bodyPr>
            <a:normAutofit/>
          </a:bodyPr>
          <a:lstStyle/>
          <a:p>
            <a:r>
              <a:rPr lang="en-US" sz="2200" dirty="0" smtClean="0"/>
              <a:t>Refer to the figure below.  The figure shows the impact of a tariff on lumber.  What is the deadweight loss of the tariff?</a:t>
            </a:r>
          </a:p>
        </p:txBody>
      </p:sp>
      <p:sp>
        <p:nvSpPr>
          <p:cNvPr id="3" name="TextBox 2"/>
          <p:cNvSpPr txBox="1"/>
          <p:nvPr/>
        </p:nvSpPr>
        <p:spPr>
          <a:xfrm>
            <a:off x="5638800" y="1738947"/>
            <a:ext cx="2743200" cy="3139321"/>
          </a:xfrm>
          <a:prstGeom prst="rect">
            <a:avLst/>
          </a:prstGeom>
          <a:noFill/>
        </p:spPr>
        <p:txBody>
          <a:bodyPr wrap="square" rtlCol="0">
            <a:spAutoFit/>
          </a:bodyPr>
          <a:lstStyle/>
          <a:p>
            <a:r>
              <a:rPr lang="en-US" dirty="0" smtClean="0"/>
              <a:t>DWL= ½ (200)*($0.50)+ ½ (100)*($0.50) = $75/board foot x1000 board feet = $</a:t>
            </a:r>
            <a:r>
              <a:rPr lang="en-US" dirty="0" smtClean="0"/>
              <a:t>75,000</a:t>
            </a:r>
          </a:p>
          <a:p>
            <a:endParaRPr lang="en-US" dirty="0"/>
          </a:p>
          <a:p>
            <a:r>
              <a:rPr lang="en-US" dirty="0" smtClean="0">
                <a:latin typeface="Calibri" panose="020F0502020204030204" pitchFamily="34" charset="0"/>
                <a:cs typeface="Calibri" panose="020F0502020204030204" pitchFamily="34" charset="0"/>
              </a:rPr>
              <a:t>ΔCS=</a:t>
            </a:r>
            <a:r>
              <a:rPr lang="en-US" dirty="0" err="1" smtClean="0">
                <a:latin typeface="Calibri" panose="020F0502020204030204" pitchFamily="34" charset="0"/>
                <a:cs typeface="Calibri" panose="020F0502020204030204" pitchFamily="34" charset="0"/>
              </a:rPr>
              <a:t>DWL+Revenue</a:t>
            </a:r>
            <a:r>
              <a:rPr lang="en-US" dirty="0" smtClean="0">
                <a:latin typeface="Calibri" panose="020F0502020204030204" pitchFamily="34" charset="0"/>
                <a:cs typeface="Calibri" panose="020F0502020204030204" pitchFamily="34" charset="0"/>
              </a:rPr>
              <a:t>+</a:t>
            </a:r>
            <a:r>
              <a:rPr lang="el-GR" dirty="0" smtClean="0">
                <a:latin typeface="Calibri" panose="020F0502020204030204" pitchFamily="34" charset="0"/>
                <a:cs typeface="Calibri" panose="020F0502020204030204" pitchFamily="34" charset="0"/>
              </a:rPr>
              <a:t>Δ</a:t>
            </a:r>
            <a:r>
              <a:rPr lang="en-US" dirty="0" smtClean="0">
                <a:latin typeface="Calibri" panose="020F0502020204030204" pitchFamily="34" charset="0"/>
                <a:cs typeface="Calibri" panose="020F0502020204030204" pitchFamily="34" charset="0"/>
              </a:rPr>
              <a:t>PS </a:t>
            </a:r>
          </a:p>
          <a:p>
            <a:r>
              <a:rPr lang="en-US" dirty="0" smtClean="0">
                <a:latin typeface="Calibri" panose="020F0502020204030204" pitchFamily="34" charset="0"/>
                <a:cs typeface="Calibri" panose="020F0502020204030204" pitchFamily="34" charset="0"/>
              </a:rPr>
              <a:t>=$75,000+$0.50*200,000+ ($0.50*700,000+</a:t>
            </a:r>
          </a:p>
          <a:p>
            <a:r>
              <a:rPr lang="en-US" dirty="0" smtClean="0">
                <a:latin typeface="Calibri" panose="020F0502020204030204" pitchFamily="34" charset="0"/>
                <a:cs typeface="Calibri" panose="020F0502020204030204" pitchFamily="34" charset="0"/>
              </a:rPr>
              <a:t> ½*$0.50*200,000)</a:t>
            </a:r>
          </a:p>
          <a:p>
            <a:r>
              <a:rPr lang="en-US" dirty="0" smtClean="0">
                <a:latin typeface="Calibri" panose="020F0502020204030204" pitchFamily="34" charset="0"/>
                <a:cs typeface="Calibri" panose="020F0502020204030204" pitchFamily="34" charset="0"/>
              </a:rPr>
              <a:t>= $575,000 (check my math??)</a:t>
            </a:r>
            <a:endParaRPr lang="en-US" dirty="0"/>
          </a:p>
        </p:txBody>
      </p:sp>
    </p:spTree>
    <p:custDataLst>
      <p:tags r:id="rId1"/>
    </p:custDataLst>
    <p:extLst>
      <p:ext uri="{BB962C8B-B14F-4D97-AF65-F5344CB8AC3E}">
        <p14:creationId xmlns:p14="http://schemas.microsoft.com/office/powerpoint/2010/main" val="375558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a:buAutoNum type="arabicPeriod"/>
            </a:pPr>
            <a:r>
              <a:rPr lang="en-US" dirty="0">
                <a:latin typeface="Arial" panose="020B0604020202020204" pitchFamily="34" charset="0"/>
                <a:cs typeface="Arial" panose="020B0604020202020204" pitchFamily="34" charset="0"/>
              </a:rPr>
              <a:t>Review Gains from Trade </a:t>
            </a:r>
          </a:p>
          <a:p>
            <a:pPr>
              <a:buAutoNum type="arabicPeriod"/>
            </a:pPr>
            <a:r>
              <a:rPr lang="en-US" dirty="0">
                <a:latin typeface="Arial" panose="020B0604020202020204" pitchFamily="34" charset="0"/>
                <a:cs typeface="Arial" panose="020B0604020202020204" pitchFamily="34" charset="0"/>
              </a:rPr>
              <a:t>Welfare Effects of Trade </a:t>
            </a:r>
            <a:endParaRPr lang="en-US" dirty="0" smtClean="0">
              <a:latin typeface="Arial" panose="020B0604020202020204" pitchFamily="34" charset="0"/>
              <a:cs typeface="Arial" panose="020B0604020202020204" pitchFamily="34" charset="0"/>
            </a:endParaRPr>
          </a:p>
          <a:p>
            <a:pPr>
              <a:buAutoNum type="arabicPeriod"/>
            </a:pPr>
            <a:r>
              <a:rPr lang="en-US" dirty="0" smtClean="0">
                <a:latin typeface="Arial" panose="020B0604020202020204" pitchFamily="34" charset="0"/>
                <a:cs typeface="Arial" panose="020B0604020202020204" pitchFamily="34" charset="0"/>
              </a:rPr>
              <a:t>Trade Restrictions and Welfare</a:t>
            </a:r>
          </a:p>
          <a:p>
            <a:pPr marL="342900" lvl="1" indent="0">
              <a:buNone/>
            </a:pPr>
            <a:endParaRPr lang="en-US" dirty="0">
              <a:latin typeface="Arial" panose="020B0604020202020204" pitchFamily="34" charset="0"/>
              <a:cs typeface="Arial" panose="020B0604020202020204" pitchFamily="34" charset="0"/>
            </a:endParaRPr>
          </a:p>
          <a:p>
            <a:pPr marL="0" indent="0">
              <a:buNone/>
            </a:pPr>
            <a:endParaRPr lang="en-US" dirty="0" smtClean="0"/>
          </a:p>
          <a:p>
            <a:pPr marL="0" indent="0">
              <a:buNone/>
            </a:pPr>
            <a:r>
              <a:rPr lang="en-US" dirty="0" smtClean="0"/>
              <a:t>Readings: Chapter 17</a:t>
            </a:r>
            <a:endParaRPr lang="en-US" dirty="0"/>
          </a:p>
        </p:txBody>
      </p:sp>
      <p:sp>
        <p:nvSpPr>
          <p:cNvPr id="3" name="Title 2"/>
          <p:cNvSpPr>
            <a:spLocks noGrp="1"/>
          </p:cNvSpPr>
          <p:nvPr>
            <p:ph type="title"/>
          </p:nvPr>
        </p:nvSpPr>
        <p:spPr/>
        <p:txBody>
          <a:bodyPr/>
          <a:lstStyle/>
          <a:p>
            <a:r>
              <a:rPr lang="en-US" dirty="0" smtClean="0"/>
              <a:t>Outline	</a:t>
            </a:r>
            <a:endParaRPr lang="en-US" dirty="0"/>
          </a:p>
        </p:txBody>
      </p:sp>
    </p:spTree>
    <p:extLst>
      <p:ext uri="{BB962C8B-B14F-4D97-AF65-F5344CB8AC3E}">
        <p14:creationId xmlns:p14="http://schemas.microsoft.com/office/powerpoint/2010/main" val="3206000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400" y="381000"/>
            <a:ext cx="8839200" cy="6096000"/>
          </a:xfrm>
        </p:spPr>
        <p:txBody>
          <a:bodyPr/>
          <a:lstStyle/>
          <a:p>
            <a:r>
              <a:rPr lang="en-US" dirty="0" smtClean="0"/>
              <a:t>The U.S. demand for steel is given by P=1000-10Q where Q is in million of tons per year.  The U.S. supply of steel is given by P=10Q.</a:t>
            </a:r>
          </a:p>
          <a:p>
            <a:endParaRPr lang="en-US" dirty="0"/>
          </a:p>
          <a:p>
            <a:r>
              <a:rPr lang="en-US" dirty="0" smtClean="0"/>
              <a:t>The world price of steel is $400/ton.  How much steel would the U.S. import at this price?  </a:t>
            </a:r>
          </a:p>
          <a:p>
            <a:endParaRPr lang="en-US" dirty="0"/>
          </a:p>
          <a:p>
            <a:endParaRPr lang="en-US" dirty="0" smtClean="0"/>
          </a:p>
        </p:txBody>
      </p:sp>
    </p:spTree>
    <p:extLst>
      <p:ext uri="{BB962C8B-B14F-4D97-AF65-F5344CB8AC3E}">
        <p14:creationId xmlns:p14="http://schemas.microsoft.com/office/powerpoint/2010/main" val="3498537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400" y="381000"/>
            <a:ext cx="8839200" cy="6096000"/>
          </a:xfrm>
        </p:spPr>
        <p:txBody>
          <a:bodyPr/>
          <a:lstStyle/>
          <a:p>
            <a:r>
              <a:rPr lang="en-US" dirty="0" smtClean="0"/>
              <a:t>The U.S. demand for steel is given by P=1000-10Q where Q is in million of tons per year.  The U.S. supply of steel is given by P=10Q.</a:t>
            </a:r>
          </a:p>
          <a:p>
            <a:endParaRPr lang="en-US" dirty="0"/>
          </a:p>
          <a:p>
            <a:r>
              <a:rPr lang="en-US" dirty="0" smtClean="0"/>
              <a:t>The world price of steel is $400/ton.  How much steel would the U.S. import at this price?  </a:t>
            </a:r>
          </a:p>
          <a:p>
            <a:endParaRPr lang="en-US" dirty="0"/>
          </a:p>
          <a:p>
            <a:r>
              <a:rPr lang="en-US" dirty="0" err="1" smtClean="0"/>
              <a:t>Qd</a:t>
            </a:r>
            <a:r>
              <a:rPr lang="en-US" dirty="0" smtClean="0"/>
              <a:t>: 400=1000-10Q</a:t>
            </a:r>
          </a:p>
          <a:p>
            <a:r>
              <a:rPr lang="en-US" dirty="0" smtClean="0"/>
              <a:t>10Q=600</a:t>
            </a:r>
          </a:p>
          <a:p>
            <a:r>
              <a:rPr lang="en-US" dirty="0" smtClean="0"/>
              <a:t>Q = 60 million tons</a:t>
            </a:r>
          </a:p>
          <a:p>
            <a:endParaRPr lang="en-US" dirty="0"/>
          </a:p>
          <a:p>
            <a:r>
              <a:rPr lang="en-US" dirty="0" smtClean="0"/>
              <a:t>Qs: 400=10Q</a:t>
            </a:r>
          </a:p>
          <a:p>
            <a:r>
              <a:rPr lang="en-US" dirty="0" smtClean="0"/>
              <a:t>Q=40 million tons</a:t>
            </a:r>
          </a:p>
          <a:p>
            <a:endParaRPr lang="en-US" dirty="0"/>
          </a:p>
          <a:p>
            <a:r>
              <a:rPr lang="en-US" dirty="0" smtClean="0"/>
              <a:t>Imports = (60-40) million tons</a:t>
            </a:r>
          </a:p>
          <a:p>
            <a:r>
              <a:rPr lang="en-US" dirty="0" smtClean="0"/>
              <a:t>= 20 million tons</a:t>
            </a:r>
          </a:p>
          <a:p>
            <a:endParaRPr lang="en-US" dirty="0" smtClean="0"/>
          </a:p>
        </p:txBody>
      </p:sp>
    </p:spTree>
    <p:extLst>
      <p:ext uri="{BB962C8B-B14F-4D97-AF65-F5344CB8AC3E}">
        <p14:creationId xmlns:p14="http://schemas.microsoft.com/office/powerpoint/2010/main" val="4166994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400" y="381000"/>
            <a:ext cx="8839200" cy="6096000"/>
          </a:xfrm>
        </p:spPr>
        <p:txBody>
          <a:bodyPr/>
          <a:lstStyle/>
          <a:p>
            <a:r>
              <a:rPr lang="en-US" dirty="0" smtClean="0"/>
              <a:t>The U.S. demand for steel is given by P=1000-10Q where Q is in million of tons per year.  The U.S. supply of steel is given by P=10Q.</a:t>
            </a:r>
          </a:p>
          <a:p>
            <a:endParaRPr lang="en-US" dirty="0"/>
          </a:p>
          <a:p>
            <a:r>
              <a:rPr lang="en-US" dirty="0" smtClean="0"/>
              <a:t>The world price of steel is $400/ton, but now the U.S. places an import quota of 20 million tons on steel.  What will the new import price be?</a:t>
            </a:r>
            <a:endParaRPr lang="en-US" dirty="0"/>
          </a:p>
          <a:p>
            <a:endParaRPr lang="en-US" dirty="0" smtClean="0"/>
          </a:p>
        </p:txBody>
      </p:sp>
    </p:spTree>
    <p:extLst>
      <p:ext uri="{BB962C8B-B14F-4D97-AF65-F5344CB8AC3E}">
        <p14:creationId xmlns:p14="http://schemas.microsoft.com/office/powerpoint/2010/main" val="355176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trade? A Review</a:t>
            </a:r>
          </a:p>
        </p:txBody>
      </p:sp>
      <p:sp>
        <p:nvSpPr>
          <p:cNvPr id="4" name="Content Placeholder 3"/>
          <p:cNvSpPr>
            <a:spLocks noGrp="1"/>
          </p:cNvSpPr>
          <p:nvPr>
            <p:ph idx="1"/>
          </p:nvPr>
        </p:nvSpPr>
        <p:spPr/>
        <p:txBody>
          <a:bodyPr>
            <a:normAutofit/>
          </a:bodyPr>
          <a:lstStyle/>
          <a:p>
            <a:r>
              <a:rPr lang="en-US" sz="2400" dirty="0"/>
              <a:t>Suppose that the U.S. and </a:t>
            </a:r>
            <a:r>
              <a:rPr lang="en-US" sz="2400" dirty="0" smtClean="0"/>
              <a:t>Bangladesh </a:t>
            </a:r>
            <a:r>
              <a:rPr lang="en-US" sz="2400" dirty="0"/>
              <a:t>produce wheat and T-shirts.</a:t>
            </a:r>
          </a:p>
          <a:p>
            <a:r>
              <a:rPr lang="en-US" sz="2400" dirty="0"/>
              <a:t>Their production capabilities are summarized as followed.</a:t>
            </a:r>
          </a:p>
        </p:txBody>
      </p:sp>
      <p:grpSp>
        <p:nvGrpSpPr>
          <p:cNvPr id="5" name="Group 4"/>
          <p:cNvGrpSpPr>
            <a:grpSpLocks noChangeAspect="1"/>
          </p:cNvGrpSpPr>
          <p:nvPr/>
        </p:nvGrpSpPr>
        <p:grpSpPr bwMode="auto">
          <a:xfrm>
            <a:off x="869950" y="2479675"/>
            <a:ext cx="7207250" cy="2244725"/>
            <a:chOff x="548" y="1562"/>
            <a:chExt cx="4540" cy="1414"/>
          </a:xfrm>
        </p:grpSpPr>
        <p:sp>
          <p:nvSpPr>
            <p:cNvPr id="6" name="AutoShape 3"/>
            <p:cNvSpPr>
              <a:spLocks noChangeAspect="1" noChangeArrowheads="1" noTextEdit="1"/>
            </p:cNvSpPr>
            <p:nvPr/>
          </p:nvSpPr>
          <p:spPr bwMode="auto">
            <a:xfrm>
              <a:off x="548" y="1562"/>
              <a:ext cx="4540" cy="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7" name="Freeform 5"/>
            <p:cNvSpPr>
              <a:spLocks noEditPoints="1"/>
            </p:cNvSpPr>
            <p:nvPr/>
          </p:nvSpPr>
          <p:spPr bwMode="auto">
            <a:xfrm>
              <a:off x="548" y="1562"/>
              <a:ext cx="4540" cy="364"/>
            </a:xfrm>
            <a:custGeom>
              <a:avLst/>
              <a:gdLst>
                <a:gd name="T0" fmla="*/ 3788 w 4540"/>
                <a:gd name="T1" fmla="*/ 0 h 364"/>
                <a:gd name="T2" fmla="*/ 4540 w 4540"/>
                <a:gd name="T3" fmla="*/ 0 h 364"/>
                <a:gd name="T4" fmla="*/ 4540 w 4540"/>
                <a:gd name="T5" fmla="*/ 364 h 364"/>
                <a:gd name="T6" fmla="*/ 3788 w 4540"/>
                <a:gd name="T7" fmla="*/ 364 h 364"/>
                <a:gd name="T8" fmla="*/ 3788 w 4540"/>
                <a:gd name="T9" fmla="*/ 0 h 364"/>
                <a:gd name="T10" fmla="*/ 3036 w 4540"/>
                <a:gd name="T11" fmla="*/ 0 h 364"/>
                <a:gd name="T12" fmla="*/ 3788 w 4540"/>
                <a:gd name="T13" fmla="*/ 0 h 364"/>
                <a:gd name="T14" fmla="*/ 3788 w 4540"/>
                <a:gd name="T15" fmla="*/ 364 h 364"/>
                <a:gd name="T16" fmla="*/ 3036 w 4540"/>
                <a:gd name="T17" fmla="*/ 364 h 364"/>
                <a:gd name="T18" fmla="*/ 3036 w 4540"/>
                <a:gd name="T19" fmla="*/ 0 h 364"/>
                <a:gd name="T20" fmla="*/ 2313 w 4540"/>
                <a:gd name="T21" fmla="*/ 0 h 364"/>
                <a:gd name="T22" fmla="*/ 3036 w 4540"/>
                <a:gd name="T23" fmla="*/ 0 h 364"/>
                <a:gd name="T24" fmla="*/ 3036 w 4540"/>
                <a:gd name="T25" fmla="*/ 364 h 364"/>
                <a:gd name="T26" fmla="*/ 2313 w 4540"/>
                <a:gd name="T27" fmla="*/ 364 h 364"/>
                <a:gd name="T28" fmla="*/ 2313 w 4540"/>
                <a:gd name="T29" fmla="*/ 0 h 364"/>
                <a:gd name="T30" fmla="*/ 1589 w 4540"/>
                <a:gd name="T31" fmla="*/ 0 h 364"/>
                <a:gd name="T32" fmla="*/ 2313 w 4540"/>
                <a:gd name="T33" fmla="*/ 0 h 364"/>
                <a:gd name="T34" fmla="*/ 2313 w 4540"/>
                <a:gd name="T35" fmla="*/ 364 h 364"/>
                <a:gd name="T36" fmla="*/ 1589 w 4540"/>
                <a:gd name="T37" fmla="*/ 364 h 364"/>
                <a:gd name="T38" fmla="*/ 1589 w 4540"/>
                <a:gd name="T39" fmla="*/ 0 h 364"/>
                <a:gd name="T40" fmla="*/ 804 w 4540"/>
                <a:gd name="T41" fmla="*/ 0 h 364"/>
                <a:gd name="T42" fmla="*/ 1589 w 4540"/>
                <a:gd name="T43" fmla="*/ 0 h 364"/>
                <a:gd name="T44" fmla="*/ 1589 w 4540"/>
                <a:gd name="T45" fmla="*/ 364 h 364"/>
                <a:gd name="T46" fmla="*/ 804 w 4540"/>
                <a:gd name="T47" fmla="*/ 364 h 364"/>
                <a:gd name="T48" fmla="*/ 804 w 4540"/>
                <a:gd name="T49" fmla="*/ 0 h 364"/>
                <a:gd name="T50" fmla="*/ 0 w 4540"/>
                <a:gd name="T51" fmla="*/ 0 h 364"/>
                <a:gd name="T52" fmla="*/ 804 w 4540"/>
                <a:gd name="T53" fmla="*/ 0 h 364"/>
                <a:gd name="T54" fmla="*/ 804 w 4540"/>
                <a:gd name="T55" fmla="*/ 364 h 364"/>
                <a:gd name="T56" fmla="*/ 0 w 4540"/>
                <a:gd name="T57" fmla="*/ 364 h 364"/>
                <a:gd name="T58" fmla="*/ 0 w 4540"/>
                <a:gd name="T5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540" h="364">
                  <a:moveTo>
                    <a:pt x="3788" y="0"/>
                  </a:moveTo>
                  <a:lnTo>
                    <a:pt x="4540" y="0"/>
                  </a:lnTo>
                  <a:lnTo>
                    <a:pt x="4540" y="364"/>
                  </a:lnTo>
                  <a:lnTo>
                    <a:pt x="3788" y="364"/>
                  </a:lnTo>
                  <a:lnTo>
                    <a:pt x="3788" y="0"/>
                  </a:lnTo>
                  <a:close/>
                  <a:moveTo>
                    <a:pt x="3036" y="0"/>
                  </a:moveTo>
                  <a:lnTo>
                    <a:pt x="3788" y="0"/>
                  </a:lnTo>
                  <a:lnTo>
                    <a:pt x="3788" y="364"/>
                  </a:lnTo>
                  <a:lnTo>
                    <a:pt x="3036" y="364"/>
                  </a:lnTo>
                  <a:lnTo>
                    <a:pt x="3036" y="0"/>
                  </a:lnTo>
                  <a:close/>
                  <a:moveTo>
                    <a:pt x="2313" y="0"/>
                  </a:moveTo>
                  <a:lnTo>
                    <a:pt x="3036" y="0"/>
                  </a:lnTo>
                  <a:lnTo>
                    <a:pt x="3036" y="364"/>
                  </a:lnTo>
                  <a:lnTo>
                    <a:pt x="2313" y="364"/>
                  </a:lnTo>
                  <a:lnTo>
                    <a:pt x="2313" y="0"/>
                  </a:lnTo>
                  <a:close/>
                  <a:moveTo>
                    <a:pt x="1589" y="0"/>
                  </a:moveTo>
                  <a:lnTo>
                    <a:pt x="2313" y="0"/>
                  </a:lnTo>
                  <a:lnTo>
                    <a:pt x="2313" y="364"/>
                  </a:lnTo>
                  <a:lnTo>
                    <a:pt x="1589" y="364"/>
                  </a:lnTo>
                  <a:lnTo>
                    <a:pt x="1589" y="0"/>
                  </a:lnTo>
                  <a:close/>
                  <a:moveTo>
                    <a:pt x="804" y="0"/>
                  </a:moveTo>
                  <a:lnTo>
                    <a:pt x="1589" y="0"/>
                  </a:lnTo>
                  <a:lnTo>
                    <a:pt x="1589" y="364"/>
                  </a:lnTo>
                  <a:lnTo>
                    <a:pt x="804" y="364"/>
                  </a:lnTo>
                  <a:lnTo>
                    <a:pt x="804" y="0"/>
                  </a:lnTo>
                  <a:close/>
                  <a:moveTo>
                    <a:pt x="0" y="0"/>
                  </a:moveTo>
                  <a:lnTo>
                    <a:pt x="804" y="0"/>
                  </a:lnTo>
                  <a:lnTo>
                    <a:pt x="804" y="364"/>
                  </a:lnTo>
                  <a:lnTo>
                    <a:pt x="0" y="364"/>
                  </a:lnTo>
                  <a:lnTo>
                    <a:pt x="0" y="0"/>
                  </a:lnTo>
                  <a:close/>
                </a:path>
              </a:pathLst>
            </a:custGeom>
            <a:solidFill>
              <a:srgbClr val="DAE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8" name="Freeform 6"/>
            <p:cNvSpPr>
              <a:spLocks noEditPoints="1"/>
            </p:cNvSpPr>
            <p:nvPr/>
          </p:nvSpPr>
          <p:spPr bwMode="auto">
            <a:xfrm>
              <a:off x="548" y="1926"/>
              <a:ext cx="4540" cy="525"/>
            </a:xfrm>
            <a:custGeom>
              <a:avLst/>
              <a:gdLst>
                <a:gd name="T0" fmla="*/ 4540 w 4540"/>
                <a:gd name="T1" fmla="*/ 350 h 525"/>
                <a:gd name="T2" fmla="*/ 3788 w 4540"/>
                <a:gd name="T3" fmla="*/ 525 h 525"/>
                <a:gd name="T4" fmla="*/ 3036 w 4540"/>
                <a:gd name="T5" fmla="*/ 350 h 525"/>
                <a:gd name="T6" fmla="*/ 3788 w 4540"/>
                <a:gd name="T7" fmla="*/ 525 h 525"/>
                <a:gd name="T8" fmla="*/ 3036 w 4540"/>
                <a:gd name="T9" fmla="*/ 350 h 525"/>
                <a:gd name="T10" fmla="*/ 3036 w 4540"/>
                <a:gd name="T11" fmla="*/ 350 h 525"/>
                <a:gd name="T12" fmla="*/ 2313 w 4540"/>
                <a:gd name="T13" fmla="*/ 525 h 525"/>
                <a:gd name="T14" fmla="*/ 1589 w 4540"/>
                <a:gd name="T15" fmla="*/ 350 h 525"/>
                <a:gd name="T16" fmla="*/ 2313 w 4540"/>
                <a:gd name="T17" fmla="*/ 525 h 525"/>
                <a:gd name="T18" fmla="*/ 1589 w 4540"/>
                <a:gd name="T19" fmla="*/ 350 h 525"/>
                <a:gd name="T20" fmla="*/ 1589 w 4540"/>
                <a:gd name="T21" fmla="*/ 350 h 525"/>
                <a:gd name="T22" fmla="*/ 804 w 4540"/>
                <a:gd name="T23" fmla="*/ 525 h 525"/>
                <a:gd name="T24" fmla="*/ 0 w 4540"/>
                <a:gd name="T25" fmla="*/ 350 h 525"/>
                <a:gd name="T26" fmla="*/ 804 w 4540"/>
                <a:gd name="T27" fmla="*/ 525 h 525"/>
                <a:gd name="T28" fmla="*/ 0 w 4540"/>
                <a:gd name="T29" fmla="*/ 350 h 525"/>
                <a:gd name="T30" fmla="*/ 4540 w 4540"/>
                <a:gd name="T31" fmla="*/ 175 h 525"/>
                <a:gd name="T32" fmla="*/ 3788 w 4540"/>
                <a:gd name="T33" fmla="*/ 350 h 525"/>
                <a:gd name="T34" fmla="*/ 3036 w 4540"/>
                <a:gd name="T35" fmla="*/ 175 h 525"/>
                <a:gd name="T36" fmla="*/ 3788 w 4540"/>
                <a:gd name="T37" fmla="*/ 350 h 525"/>
                <a:gd name="T38" fmla="*/ 3036 w 4540"/>
                <a:gd name="T39" fmla="*/ 175 h 525"/>
                <a:gd name="T40" fmla="*/ 3036 w 4540"/>
                <a:gd name="T41" fmla="*/ 175 h 525"/>
                <a:gd name="T42" fmla="*/ 2313 w 4540"/>
                <a:gd name="T43" fmla="*/ 350 h 525"/>
                <a:gd name="T44" fmla="*/ 1589 w 4540"/>
                <a:gd name="T45" fmla="*/ 175 h 525"/>
                <a:gd name="T46" fmla="*/ 2313 w 4540"/>
                <a:gd name="T47" fmla="*/ 350 h 525"/>
                <a:gd name="T48" fmla="*/ 1589 w 4540"/>
                <a:gd name="T49" fmla="*/ 175 h 525"/>
                <a:gd name="T50" fmla="*/ 1589 w 4540"/>
                <a:gd name="T51" fmla="*/ 175 h 525"/>
                <a:gd name="T52" fmla="*/ 804 w 4540"/>
                <a:gd name="T53" fmla="*/ 350 h 525"/>
                <a:gd name="T54" fmla="*/ 0 w 4540"/>
                <a:gd name="T55" fmla="*/ 175 h 525"/>
                <a:gd name="T56" fmla="*/ 804 w 4540"/>
                <a:gd name="T57" fmla="*/ 350 h 525"/>
                <a:gd name="T58" fmla="*/ 0 w 4540"/>
                <a:gd name="T59" fmla="*/ 175 h 525"/>
                <a:gd name="T60" fmla="*/ 4540 w 4540"/>
                <a:gd name="T61" fmla="*/ 0 h 525"/>
                <a:gd name="T62" fmla="*/ 3788 w 4540"/>
                <a:gd name="T63" fmla="*/ 175 h 525"/>
                <a:gd name="T64" fmla="*/ 3036 w 4540"/>
                <a:gd name="T65" fmla="*/ 0 h 525"/>
                <a:gd name="T66" fmla="*/ 3788 w 4540"/>
                <a:gd name="T67" fmla="*/ 175 h 525"/>
                <a:gd name="T68" fmla="*/ 3036 w 4540"/>
                <a:gd name="T69" fmla="*/ 0 h 525"/>
                <a:gd name="T70" fmla="*/ 3036 w 4540"/>
                <a:gd name="T71" fmla="*/ 0 h 525"/>
                <a:gd name="T72" fmla="*/ 2313 w 4540"/>
                <a:gd name="T73" fmla="*/ 175 h 525"/>
                <a:gd name="T74" fmla="*/ 1589 w 4540"/>
                <a:gd name="T75" fmla="*/ 0 h 525"/>
                <a:gd name="T76" fmla="*/ 2313 w 4540"/>
                <a:gd name="T77" fmla="*/ 175 h 525"/>
                <a:gd name="T78" fmla="*/ 1589 w 4540"/>
                <a:gd name="T79" fmla="*/ 0 h 525"/>
                <a:gd name="T80" fmla="*/ 1589 w 4540"/>
                <a:gd name="T81" fmla="*/ 0 h 525"/>
                <a:gd name="T82" fmla="*/ 804 w 4540"/>
                <a:gd name="T83" fmla="*/ 175 h 525"/>
                <a:gd name="T84" fmla="*/ 0 w 4540"/>
                <a:gd name="T85" fmla="*/ 0 h 525"/>
                <a:gd name="T86" fmla="*/ 804 w 4540"/>
                <a:gd name="T87" fmla="*/ 175 h 525"/>
                <a:gd name="T88" fmla="*/ 0 w 4540"/>
                <a:gd name="T89"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40" h="525">
                  <a:moveTo>
                    <a:pt x="3788" y="350"/>
                  </a:moveTo>
                  <a:lnTo>
                    <a:pt x="4540" y="350"/>
                  </a:lnTo>
                  <a:lnTo>
                    <a:pt x="4540" y="525"/>
                  </a:lnTo>
                  <a:lnTo>
                    <a:pt x="3788" y="525"/>
                  </a:lnTo>
                  <a:lnTo>
                    <a:pt x="3788" y="350"/>
                  </a:lnTo>
                  <a:close/>
                  <a:moveTo>
                    <a:pt x="3036" y="350"/>
                  </a:moveTo>
                  <a:lnTo>
                    <a:pt x="3788" y="350"/>
                  </a:lnTo>
                  <a:lnTo>
                    <a:pt x="3788" y="525"/>
                  </a:lnTo>
                  <a:lnTo>
                    <a:pt x="3036" y="525"/>
                  </a:lnTo>
                  <a:lnTo>
                    <a:pt x="3036" y="350"/>
                  </a:lnTo>
                  <a:close/>
                  <a:moveTo>
                    <a:pt x="2313" y="350"/>
                  </a:moveTo>
                  <a:lnTo>
                    <a:pt x="3036" y="350"/>
                  </a:lnTo>
                  <a:lnTo>
                    <a:pt x="3036" y="525"/>
                  </a:lnTo>
                  <a:lnTo>
                    <a:pt x="2313" y="525"/>
                  </a:lnTo>
                  <a:lnTo>
                    <a:pt x="2313" y="350"/>
                  </a:lnTo>
                  <a:close/>
                  <a:moveTo>
                    <a:pt x="1589" y="350"/>
                  </a:moveTo>
                  <a:lnTo>
                    <a:pt x="2313" y="350"/>
                  </a:lnTo>
                  <a:lnTo>
                    <a:pt x="2313" y="525"/>
                  </a:lnTo>
                  <a:lnTo>
                    <a:pt x="1589" y="525"/>
                  </a:lnTo>
                  <a:lnTo>
                    <a:pt x="1589" y="350"/>
                  </a:lnTo>
                  <a:close/>
                  <a:moveTo>
                    <a:pt x="804" y="350"/>
                  </a:moveTo>
                  <a:lnTo>
                    <a:pt x="1589" y="350"/>
                  </a:lnTo>
                  <a:lnTo>
                    <a:pt x="1589" y="525"/>
                  </a:lnTo>
                  <a:lnTo>
                    <a:pt x="804" y="525"/>
                  </a:lnTo>
                  <a:lnTo>
                    <a:pt x="804" y="350"/>
                  </a:lnTo>
                  <a:close/>
                  <a:moveTo>
                    <a:pt x="0" y="350"/>
                  </a:moveTo>
                  <a:lnTo>
                    <a:pt x="804" y="350"/>
                  </a:lnTo>
                  <a:lnTo>
                    <a:pt x="804" y="525"/>
                  </a:lnTo>
                  <a:lnTo>
                    <a:pt x="0" y="525"/>
                  </a:lnTo>
                  <a:lnTo>
                    <a:pt x="0" y="350"/>
                  </a:lnTo>
                  <a:close/>
                  <a:moveTo>
                    <a:pt x="3788" y="175"/>
                  </a:moveTo>
                  <a:lnTo>
                    <a:pt x="4540" y="175"/>
                  </a:lnTo>
                  <a:lnTo>
                    <a:pt x="4540" y="350"/>
                  </a:lnTo>
                  <a:lnTo>
                    <a:pt x="3788" y="350"/>
                  </a:lnTo>
                  <a:lnTo>
                    <a:pt x="3788" y="175"/>
                  </a:lnTo>
                  <a:close/>
                  <a:moveTo>
                    <a:pt x="3036" y="175"/>
                  </a:moveTo>
                  <a:lnTo>
                    <a:pt x="3788" y="175"/>
                  </a:lnTo>
                  <a:lnTo>
                    <a:pt x="3788" y="350"/>
                  </a:lnTo>
                  <a:lnTo>
                    <a:pt x="3036" y="350"/>
                  </a:lnTo>
                  <a:lnTo>
                    <a:pt x="3036" y="175"/>
                  </a:lnTo>
                  <a:close/>
                  <a:moveTo>
                    <a:pt x="2313" y="175"/>
                  </a:moveTo>
                  <a:lnTo>
                    <a:pt x="3036" y="175"/>
                  </a:lnTo>
                  <a:lnTo>
                    <a:pt x="3036" y="350"/>
                  </a:lnTo>
                  <a:lnTo>
                    <a:pt x="2313" y="350"/>
                  </a:lnTo>
                  <a:lnTo>
                    <a:pt x="2313" y="175"/>
                  </a:lnTo>
                  <a:close/>
                  <a:moveTo>
                    <a:pt x="1589" y="175"/>
                  </a:moveTo>
                  <a:lnTo>
                    <a:pt x="2313" y="175"/>
                  </a:lnTo>
                  <a:lnTo>
                    <a:pt x="2313" y="350"/>
                  </a:lnTo>
                  <a:lnTo>
                    <a:pt x="1589" y="350"/>
                  </a:lnTo>
                  <a:lnTo>
                    <a:pt x="1589" y="175"/>
                  </a:lnTo>
                  <a:close/>
                  <a:moveTo>
                    <a:pt x="804" y="175"/>
                  </a:moveTo>
                  <a:lnTo>
                    <a:pt x="1589" y="175"/>
                  </a:lnTo>
                  <a:lnTo>
                    <a:pt x="1589" y="350"/>
                  </a:lnTo>
                  <a:lnTo>
                    <a:pt x="804" y="350"/>
                  </a:lnTo>
                  <a:lnTo>
                    <a:pt x="804" y="175"/>
                  </a:lnTo>
                  <a:close/>
                  <a:moveTo>
                    <a:pt x="0" y="175"/>
                  </a:moveTo>
                  <a:lnTo>
                    <a:pt x="804" y="175"/>
                  </a:lnTo>
                  <a:lnTo>
                    <a:pt x="804" y="350"/>
                  </a:lnTo>
                  <a:lnTo>
                    <a:pt x="0" y="350"/>
                  </a:lnTo>
                  <a:lnTo>
                    <a:pt x="0" y="175"/>
                  </a:lnTo>
                  <a:close/>
                  <a:moveTo>
                    <a:pt x="3788" y="0"/>
                  </a:moveTo>
                  <a:lnTo>
                    <a:pt x="4540" y="0"/>
                  </a:lnTo>
                  <a:lnTo>
                    <a:pt x="4540" y="175"/>
                  </a:lnTo>
                  <a:lnTo>
                    <a:pt x="3788" y="175"/>
                  </a:lnTo>
                  <a:lnTo>
                    <a:pt x="3788" y="0"/>
                  </a:lnTo>
                  <a:close/>
                  <a:moveTo>
                    <a:pt x="3036" y="0"/>
                  </a:moveTo>
                  <a:lnTo>
                    <a:pt x="3788" y="0"/>
                  </a:lnTo>
                  <a:lnTo>
                    <a:pt x="3788" y="175"/>
                  </a:lnTo>
                  <a:lnTo>
                    <a:pt x="3036" y="175"/>
                  </a:lnTo>
                  <a:lnTo>
                    <a:pt x="3036" y="0"/>
                  </a:lnTo>
                  <a:close/>
                  <a:moveTo>
                    <a:pt x="2313" y="0"/>
                  </a:moveTo>
                  <a:lnTo>
                    <a:pt x="3036" y="0"/>
                  </a:lnTo>
                  <a:lnTo>
                    <a:pt x="3036" y="175"/>
                  </a:lnTo>
                  <a:lnTo>
                    <a:pt x="2313" y="175"/>
                  </a:lnTo>
                  <a:lnTo>
                    <a:pt x="2313" y="0"/>
                  </a:lnTo>
                  <a:close/>
                  <a:moveTo>
                    <a:pt x="1589" y="0"/>
                  </a:moveTo>
                  <a:lnTo>
                    <a:pt x="2313" y="0"/>
                  </a:lnTo>
                  <a:lnTo>
                    <a:pt x="2313" y="175"/>
                  </a:lnTo>
                  <a:lnTo>
                    <a:pt x="1589" y="175"/>
                  </a:lnTo>
                  <a:lnTo>
                    <a:pt x="1589" y="0"/>
                  </a:lnTo>
                  <a:close/>
                  <a:moveTo>
                    <a:pt x="804" y="0"/>
                  </a:moveTo>
                  <a:lnTo>
                    <a:pt x="1589" y="0"/>
                  </a:lnTo>
                  <a:lnTo>
                    <a:pt x="1589" y="175"/>
                  </a:lnTo>
                  <a:lnTo>
                    <a:pt x="804" y="175"/>
                  </a:lnTo>
                  <a:lnTo>
                    <a:pt x="804" y="0"/>
                  </a:lnTo>
                  <a:close/>
                  <a:moveTo>
                    <a:pt x="0" y="0"/>
                  </a:moveTo>
                  <a:lnTo>
                    <a:pt x="804" y="0"/>
                  </a:lnTo>
                  <a:lnTo>
                    <a:pt x="804" y="175"/>
                  </a:lnTo>
                  <a:lnTo>
                    <a:pt x="0" y="175"/>
                  </a:lnTo>
                  <a:lnTo>
                    <a:pt x="0" y="0"/>
                  </a:lnTo>
                  <a:close/>
                </a:path>
              </a:pathLst>
            </a:custGeom>
            <a:solidFill>
              <a:srgbClr val="E9F7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Freeform 7"/>
            <p:cNvSpPr>
              <a:spLocks noEditPoints="1"/>
            </p:cNvSpPr>
            <p:nvPr/>
          </p:nvSpPr>
          <p:spPr bwMode="auto">
            <a:xfrm>
              <a:off x="548" y="2451"/>
              <a:ext cx="4540" cy="525"/>
            </a:xfrm>
            <a:custGeom>
              <a:avLst/>
              <a:gdLst>
                <a:gd name="T0" fmla="*/ 4540 w 4540"/>
                <a:gd name="T1" fmla="*/ 350 h 525"/>
                <a:gd name="T2" fmla="*/ 3788 w 4540"/>
                <a:gd name="T3" fmla="*/ 525 h 525"/>
                <a:gd name="T4" fmla="*/ 3036 w 4540"/>
                <a:gd name="T5" fmla="*/ 350 h 525"/>
                <a:gd name="T6" fmla="*/ 3788 w 4540"/>
                <a:gd name="T7" fmla="*/ 525 h 525"/>
                <a:gd name="T8" fmla="*/ 3036 w 4540"/>
                <a:gd name="T9" fmla="*/ 350 h 525"/>
                <a:gd name="T10" fmla="*/ 3036 w 4540"/>
                <a:gd name="T11" fmla="*/ 350 h 525"/>
                <a:gd name="T12" fmla="*/ 2313 w 4540"/>
                <a:gd name="T13" fmla="*/ 525 h 525"/>
                <a:gd name="T14" fmla="*/ 1589 w 4540"/>
                <a:gd name="T15" fmla="*/ 350 h 525"/>
                <a:gd name="T16" fmla="*/ 2313 w 4540"/>
                <a:gd name="T17" fmla="*/ 525 h 525"/>
                <a:gd name="T18" fmla="*/ 1589 w 4540"/>
                <a:gd name="T19" fmla="*/ 350 h 525"/>
                <a:gd name="T20" fmla="*/ 1589 w 4540"/>
                <a:gd name="T21" fmla="*/ 350 h 525"/>
                <a:gd name="T22" fmla="*/ 804 w 4540"/>
                <a:gd name="T23" fmla="*/ 525 h 525"/>
                <a:gd name="T24" fmla="*/ 0 w 4540"/>
                <a:gd name="T25" fmla="*/ 350 h 525"/>
                <a:gd name="T26" fmla="*/ 804 w 4540"/>
                <a:gd name="T27" fmla="*/ 525 h 525"/>
                <a:gd name="T28" fmla="*/ 0 w 4540"/>
                <a:gd name="T29" fmla="*/ 350 h 525"/>
                <a:gd name="T30" fmla="*/ 4540 w 4540"/>
                <a:gd name="T31" fmla="*/ 175 h 525"/>
                <a:gd name="T32" fmla="*/ 3788 w 4540"/>
                <a:gd name="T33" fmla="*/ 350 h 525"/>
                <a:gd name="T34" fmla="*/ 3036 w 4540"/>
                <a:gd name="T35" fmla="*/ 175 h 525"/>
                <a:gd name="T36" fmla="*/ 3788 w 4540"/>
                <a:gd name="T37" fmla="*/ 350 h 525"/>
                <a:gd name="T38" fmla="*/ 3036 w 4540"/>
                <a:gd name="T39" fmla="*/ 175 h 525"/>
                <a:gd name="T40" fmla="*/ 3036 w 4540"/>
                <a:gd name="T41" fmla="*/ 175 h 525"/>
                <a:gd name="T42" fmla="*/ 2313 w 4540"/>
                <a:gd name="T43" fmla="*/ 350 h 525"/>
                <a:gd name="T44" fmla="*/ 1589 w 4540"/>
                <a:gd name="T45" fmla="*/ 175 h 525"/>
                <a:gd name="T46" fmla="*/ 2313 w 4540"/>
                <a:gd name="T47" fmla="*/ 350 h 525"/>
                <a:gd name="T48" fmla="*/ 1589 w 4540"/>
                <a:gd name="T49" fmla="*/ 175 h 525"/>
                <a:gd name="T50" fmla="*/ 1589 w 4540"/>
                <a:gd name="T51" fmla="*/ 175 h 525"/>
                <a:gd name="T52" fmla="*/ 804 w 4540"/>
                <a:gd name="T53" fmla="*/ 350 h 525"/>
                <a:gd name="T54" fmla="*/ 0 w 4540"/>
                <a:gd name="T55" fmla="*/ 175 h 525"/>
                <a:gd name="T56" fmla="*/ 804 w 4540"/>
                <a:gd name="T57" fmla="*/ 350 h 525"/>
                <a:gd name="T58" fmla="*/ 0 w 4540"/>
                <a:gd name="T59" fmla="*/ 175 h 525"/>
                <a:gd name="T60" fmla="*/ 4540 w 4540"/>
                <a:gd name="T61" fmla="*/ 0 h 525"/>
                <a:gd name="T62" fmla="*/ 3788 w 4540"/>
                <a:gd name="T63" fmla="*/ 175 h 525"/>
                <a:gd name="T64" fmla="*/ 3036 w 4540"/>
                <a:gd name="T65" fmla="*/ 0 h 525"/>
                <a:gd name="T66" fmla="*/ 3788 w 4540"/>
                <a:gd name="T67" fmla="*/ 175 h 525"/>
                <a:gd name="T68" fmla="*/ 3036 w 4540"/>
                <a:gd name="T69" fmla="*/ 0 h 525"/>
                <a:gd name="T70" fmla="*/ 3036 w 4540"/>
                <a:gd name="T71" fmla="*/ 0 h 525"/>
                <a:gd name="T72" fmla="*/ 2313 w 4540"/>
                <a:gd name="T73" fmla="*/ 175 h 525"/>
                <a:gd name="T74" fmla="*/ 1589 w 4540"/>
                <a:gd name="T75" fmla="*/ 0 h 525"/>
                <a:gd name="T76" fmla="*/ 2313 w 4540"/>
                <a:gd name="T77" fmla="*/ 175 h 525"/>
                <a:gd name="T78" fmla="*/ 1589 w 4540"/>
                <a:gd name="T79" fmla="*/ 0 h 525"/>
                <a:gd name="T80" fmla="*/ 1589 w 4540"/>
                <a:gd name="T81" fmla="*/ 0 h 525"/>
                <a:gd name="T82" fmla="*/ 804 w 4540"/>
                <a:gd name="T83" fmla="*/ 175 h 525"/>
                <a:gd name="T84" fmla="*/ 0 w 4540"/>
                <a:gd name="T85" fmla="*/ 0 h 525"/>
                <a:gd name="T86" fmla="*/ 804 w 4540"/>
                <a:gd name="T87" fmla="*/ 175 h 525"/>
                <a:gd name="T88" fmla="*/ 0 w 4540"/>
                <a:gd name="T89"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40" h="525">
                  <a:moveTo>
                    <a:pt x="3788" y="350"/>
                  </a:moveTo>
                  <a:lnTo>
                    <a:pt x="4540" y="350"/>
                  </a:lnTo>
                  <a:lnTo>
                    <a:pt x="4540" y="525"/>
                  </a:lnTo>
                  <a:lnTo>
                    <a:pt x="3788" y="525"/>
                  </a:lnTo>
                  <a:lnTo>
                    <a:pt x="3788" y="350"/>
                  </a:lnTo>
                  <a:close/>
                  <a:moveTo>
                    <a:pt x="3036" y="350"/>
                  </a:moveTo>
                  <a:lnTo>
                    <a:pt x="3788" y="350"/>
                  </a:lnTo>
                  <a:lnTo>
                    <a:pt x="3788" y="525"/>
                  </a:lnTo>
                  <a:lnTo>
                    <a:pt x="3036" y="525"/>
                  </a:lnTo>
                  <a:lnTo>
                    <a:pt x="3036" y="350"/>
                  </a:lnTo>
                  <a:close/>
                  <a:moveTo>
                    <a:pt x="2313" y="350"/>
                  </a:moveTo>
                  <a:lnTo>
                    <a:pt x="3036" y="350"/>
                  </a:lnTo>
                  <a:lnTo>
                    <a:pt x="3036" y="525"/>
                  </a:lnTo>
                  <a:lnTo>
                    <a:pt x="2313" y="525"/>
                  </a:lnTo>
                  <a:lnTo>
                    <a:pt x="2313" y="350"/>
                  </a:lnTo>
                  <a:close/>
                  <a:moveTo>
                    <a:pt x="1589" y="350"/>
                  </a:moveTo>
                  <a:lnTo>
                    <a:pt x="2313" y="350"/>
                  </a:lnTo>
                  <a:lnTo>
                    <a:pt x="2313" y="525"/>
                  </a:lnTo>
                  <a:lnTo>
                    <a:pt x="1589" y="525"/>
                  </a:lnTo>
                  <a:lnTo>
                    <a:pt x="1589" y="350"/>
                  </a:lnTo>
                  <a:close/>
                  <a:moveTo>
                    <a:pt x="804" y="350"/>
                  </a:moveTo>
                  <a:lnTo>
                    <a:pt x="1589" y="350"/>
                  </a:lnTo>
                  <a:lnTo>
                    <a:pt x="1589" y="525"/>
                  </a:lnTo>
                  <a:lnTo>
                    <a:pt x="804" y="525"/>
                  </a:lnTo>
                  <a:lnTo>
                    <a:pt x="804" y="350"/>
                  </a:lnTo>
                  <a:close/>
                  <a:moveTo>
                    <a:pt x="0" y="350"/>
                  </a:moveTo>
                  <a:lnTo>
                    <a:pt x="804" y="350"/>
                  </a:lnTo>
                  <a:lnTo>
                    <a:pt x="804" y="525"/>
                  </a:lnTo>
                  <a:lnTo>
                    <a:pt x="0" y="525"/>
                  </a:lnTo>
                  <a:lnTo>
                    <a:pt x="0" y="350"/>
                  </a:lnTo>
                  <a:close/>
                  <a:moveTo>
                    <a:pt x="3788" y="175"/>
                  </a:moveTo>
                  <a:lnTo>
                    <a:pt x="4540" y="175"/>
                  </a:lnTo>
                  <a:lnTo>
                    <a:pt x="4540" y="350"/>
                  </a:lnTo>
                  <a:lnTo>
                    <a:pt x="3788" y="350"/>
                  </a:lnTo>
                  <a:lnTo>
                    <a:pt x="3788" y="175"/>
                  </a:lnTo>
                  <a:close/>
                  <a:moveTo>
                    <a:pt x="3036" y="175"/>
                  </a:moveTo>
                  <a:lnTo>
                    <a:pt x="3788" y="175"/>
                  </a:lnTo>
                  <a:lnTo>
                    <a:pt x="3788" y="350"/>
                  </a:lnTo>
                  <a:lnTo>
                    <a:pt x="3036" y="350"/>
                  </a:lnTo>
                  <a:lnTo>
                    <a:pt x="3036" y="175"/>
                  </a:lnTo>
                  <a:close/>
                  <a:moveTo>
                    <a:pt x="2313" y="175"/>
                  </a:moveTo>
                  <a:lnTo>
                    <a:pt x="3036" y="175"/>
                  </a:lnTo>
                  <a:lnTo>
                    <a:pt x="3036" y="350"/>
                  </a:lnTo>
                  <a:lnTo>
                    <a:pt x="2313" y="350"/>
                  </a:lnTo>
                  <a:lnTo>
                    <a:pt x="2313" y="175"/>
                  </a:lnTo>
                  <a:close/>
                  <a:moveTo>
                    <a:pt x="1589" y="175"/>
                  </a:moveTo>
                  <a:lnTo>
                    <a:pt x="2313" y="175"/>
                  </a:lnTo>
                  <a:lnTo>
                    <a:pt x="2313" y="350"/>
                  </a:lnTo>
                  <a:lnTo>
                    <a:pt x="1589" y="350"/>
                  </a:lnTo>
                  <a:lnTo>
                    <a:pt x="1589" y="175"/>
                  </a:lnTo>
                  <a:close/>
                  <a:moveTo>
                    <a:pt x="804" y="175"/>
                  </a:moveTo>
                  <a:lnTo>
                    <a:pt x="1589" y="175"/>
                  </a:lnTo>
                  <a:lnTo>
                    <a:pt x="1589" y="350"/>
                  </a:lnTo>
                  <a:lnTo>
                    <a:pt x="804" y="350"/>
                  </a:lnTo>
                  <a:lnTo>
                    <a:pt x="804" y="175"/>
                  </a:lnTo>
                  <a:close/>
                  <a:moveTo>
                    <a:pt x="0" y="175"/>
                  </a:moveTo>
                  <a:lnTo>
                    <a:pt x="804" y="175"/>
                  </a:lnTo>
                  <a:lnTo>
                    <a:pt x="804" y="350"/>
                  </a:lnTo>
                  <a:lnTo>
                    <a:pt x="0" y="350"/>
                  </a:lnTo>
                  <a:lnTo>
                    <a:pt x="0" y="175"/>
                  </a:lnTo>
                  <a:close/>
                  <a:moveTo>
                    <a:pt x="3788" y="0"/>
                  </a:moveTo>
                  <a:lnTo>
                    <a:pt x="4540" y="0"/>
                  </a:lnTo>
                  <a:lnTo>
                    <a:pt x="4540" y="175"/>
                  </a:lnTo>
                  <a:lnTo>
                    <a:pt x="3788" y="175"/>
                  </a:lnTo>
                  <a:lnTo>
                    <a:pt x="3788" y="0"/>
                  </a:lnTo>
                  <a:close/>
                  <a:moveTo>
                    <a:pt x="3036" y="0"/>
                  </a:moveTo>
                  <a:lnTo>
                    <a:pt x="3788" y="0"/>
                  </a:lnTo>
                  <a:lnTo>
                    <a:pt x="3788" y="175"/>
                  </a:lnTo>
                  <a:lnTo>
                    <a:pt x="3036" y="175"/>
                  </a:lnTo>
                  <a:lnTo>
                    <a:pt x="3036" y="0"/>
                  </a:lnTo>
                  <a:close/>
                  <a:moveTo>
                    <a:pt x="2313" y="0"/>
                  </a:moveTo>
                  <a:lnTo>
                    <a:pt x="3036" y="0"/>
                  </a:lnTo>
                  <a:lnTo>
                    <a:pt x="3036" y="175"/>
                  </a:lnTo>
                  <a:lnTo>
                    <a:pt x="2313" y="175"/>
                  </a:lnTo>
                  <a:lnTo>
                    <a:pt x="2313" y="0"/>
                  </a:lnTo>
                  <a:close/>
                  <a:moveTo>
                    <a:pt x="1589" y="0"/>
                  </a:moveTo>
                  <a:lnTo>
                    <a:pt x="2313" y="0"/>
                  </a:lnTo>
                  <a:lnTo>
                    <a:pt x="2313" y="175"/>
                  </a:lnTo>
                  <a:lnTo>
                    <a:pt x="1589" y="175"/>
                  </a:lnTo>
                  <a:lnTo>
                    <a:pt x="1589" y="0"/>
                  </a:lnTo>
                  <a:close/>
                  <a:moveTo>
                    <a:pt x="804" y="0"/>
                  </a:moveTo>
                  <a:lnTo>
                    <a:pt x="1589" y="0"/>
                  </a:lnTo>
                  <a:lnTo>
                    <a:pt x="1589" y="175"/>
                  </a:lnTo>
                  <a:lnTo>
                    <a:pt x="804" y="175"/>
                  </a:lnTo>
                  <a:lnTo>
                    <a:pt x="804" y="0"/>
                  </a:lnTo>
                  <a:close/>
                  <a:moveTo>
                    <a:pt x="0" y="0"/>
                  </a:moveTo>
                  <a:lnTo>
                    <a:pt x="804" y="0"/>
                  </a:lnTo>
                  <a:lnTo>
                    <a:pt x="804" y="175"/>
                  </a:lnTo>
                  <a:lnTo>
                    <a:pt x="0" y="175"/>
                  </a:lnTo>
                  <a:lnTo>
                    <a:pt x="0" y="0"/>
                  </a:lnTo>
                  <a:close/>
                </a:path>
              </a:pathLst>
            </a:custGeom>
            <a:solidFill>
              <a:srgbClr val="CFE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0" name="Line 8"/>
            <p:cNvSpPr>
              <a:spLocks noChangeShapeType="1"/>
            </p:cNvSpPr>
            <p:nvPr/>
          </p:nvSpPr>
          <p:spPr bwMode="auto">
            <a:xfrm flipV="1">
              <a:off x="1352" y="1562"/>
              <a:ext cx="0" cy="35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 name="Line 9"/>
            <p:cNvSpPr>
              <a:spLocks noChangeShapeType="1"/>
            </p:cNvSpPr>
            <p:nvPr/>
          </p:nvSpPr>
          <p:spPr bwMode="auto">
            <a:xfrm flipV="1">
              <a:off x="2137" y="1562"/>
              <a:ext cx="0" cy="35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 name="Line 10"/>
            <p:cNvSpPr>
              <a:spLocks noChangeShapeType="1"/>
            </p:cNvSpPr>
            <p:nvPr/>
          </p:nvSpPr>
          <p:spPr bwMode="auto">
            <a:xfrm flipV="1">
              <a:off x="2861" y="1562"/>
              <a:ext cx="0" cy="35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 name="Line 11"/>
            <p:cNvSpPr>
              <a:spLocks noChangeShapeType="1"/>
            </p:cNvSpPr>
            <p:nvPr/>
          </p:nvSpPr>
          <p:spPr bwMode="auto">
            <a:xfrm flipV="1">
              <a:off x="3584" y="1562"/>
              <a:ext cx="0" cy="35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 name="Line 12"/>
            <p:cNvSpPr>
              <a:spLocks noChangeShapeType="1"/>
            </p:cNvSpPr>
            <p:nvPr/>
          </p:nvSpPr>
          <p:spPr bwMode="auto">
            <a:xfrm flipV="1">
              <a:off x="4336" y="1562"/>
              <a:ext cx="0" cy="35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 name="Freeform 13"/>
            <p:cNvSpPr>
              <a:spLocks/>
            </p:cNvSpPr>
            <p:nvPr/>
          </p:nvSpPr>
          <p:spPr bwMode="auto">
            <a:xfrm>
              <a:off x="548" y="1926"/>
              <a:ext cx="1589" cy="0"/>
            </a:xfrm>
            <a:custGeom>
              <a:avLst/>
              <a:gdLst>
                <a:gd name="T0" fmla="*/ 0 w 1589"/>
                <a:gd name="T1" fmla="*/ 804 w 1589"/>
                <a:gd name="T2" fmla="*/ 1589 w 1589"/>
              </a:gdLst>
              <a:ahLst/>
              <a:cxnLst>
                <a:cxn ang="0">
                  <a:pos x="T0" y="0"/>
                </a:cxn>
                <a:cxn ang="0">
                  <a:pos x="T1" y="0"/>
                </a:cxn>
                <a:cxn ang="0">
                  <a:pos x="T2" y="0"/>
                </a:cxn>
              </a:cxnLst>
              <a:rect l="0" t="0" r="r" b="b"/>
              <a:pathLst>
                <a:path w="1589">
                  <a:moveTo>
                    <a:pt x="0" y="0"/>
                  </a:moveTo>
                  <a:lnTo>
                    <a:pt x="804" y="0"/>
                  </a:lnTo>
                  <a:lnTo>
                    <a:pt x="1589" y="0"/>
                  </a:lnTo>
                </a:path>
              </a:pathLst>
            </a:custGeom>
            <a:noFill/>
            <a:ln w="7">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 name="Line 14"/>
            <p:cNvSpPr>
              <a:spLocks noChangeShapeType="1"/>
            </p:cNvSpPr>
            <p:nvPr/>
          </p:nvSpPr>
          <p:spPr bwMode="auto">
            <a:xfrm flipV="1">
              <a:off x="1352" y="1929"/>
              <a:ext cx="0" cy="167"/>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Line 15"/>
            <p:cNvSpPr>
              <a:spLocks noChangeShapeType="1"/>
            </p:cNvSpPr>
            <p:nvPr/>
          </p:nvSpPr>
          <p:spPr bwMode="auto">
            <a:xfrm>
              <a:off x="2137" y="1926"/>
              <a:ext cx="724"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 name="Line 16"/>
            <p:cNvSpPr>
              <a:spLocks noChangeShapeType="1"/>
            </p:cNvSpPr>
            <p:nvPr/>
          </p:nvSpPr>
          <p:spPr bwMode="auto">
            <a:xfrm flipV="1">
              <a:off x="2137" y="1929"/>
              <a:ext cx="0" cy="167"/>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 name="Line 17"/>
            <p:cNvSpPr>
              <a:spLocks noChangeShapeType="1"/>
            </p:cNvSpPr>
            <p:nvPr/>
          </p:nvSpPr>
          <p:spPr bwMode="auto">
            <a:xfrm>
              <a:off x="2861" y="1926"/>
              <a:ext cx="723"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Line 18"/>
            <p:cNvSpPr>
              <a:spLocks noChangeShapeType="1"/>
            </p:cNvSpPr>
            <p:nvPr/>
          </p:nvSpPr>
          <p:spPr bwMode="auto">
            <a:xfrm flipV="1">
              <a:off x="2861" y="1929"/>
              <a:ext cx="0" cy="167"/>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 name="Line 19"/>
            <p:cNvSpPr>
              <a:spLocks noChangeShapeType="1"/>
            </p:cNvSpPr>
            <p:nvPr/>
          </p:nvSpPr>
          <p:spPr bwMode="auto">
            <a:xfrm>
              <a:off x="3584" y="1926"/>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 name="Line 20"/>
            <p:cNvSpPr>
              <a:spLocks noChangeShapeType="1"/>
            </p:cNvSpPr>
            <p:nvPr/>
          </p:nvSpPr>
          <p:spPr bwMode="auto">
            <a:xfrm flipV="1">
              <a:off x="3584" y="1929"/>
              <a:ext cx="0" cy="167"/>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 name="Line 21"/>
            <p:cNvSpPr>
              <a:spLocks noChangeShapeType="1"/>
            </p:cNvSpPr>
            <p:nvPr/>
          </p:nvSpPr>
          <p:spPr bwMode="auto">
            <a:xfrm>
              <a:off x="4336" y="1926"/>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 name="Line 22"/>
            <p:cNvSpPr>
              <a:spLocks noChangeShapeType="1"/>
            </p:cNvSpPr>
            <p:nvPr/>
          </p:nvSpPr>
          <p:spPr bwMode="auto">
            <a:xfrm flipV="1">
              <a:off x="4336" y="1929"/>
              <a:ext cx="0" cy="167"/>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 name="Freeform 23"/>
            <p:cNvSpPr>
              <a:spLocks/>
            </p:cNvSpPr>
            <p:nvPr/>
          </p:nvSpPr>
          <p:spPr bwMode="auto">
            <a:xfrm>
              <a:off x="548" y="2101"/>
              <a:ext cx="1589" cy="0"/>
            </a:xfrm>
            <a:custGeom>
              <a:avLst/>
              <a:gdLst>
                <a:gd name="T0" fmla="*/ 0 w 1589"/>
                <a:gd name="T1" fmla="*/ 804 w 1589"/>
                <a:gd name="T2" fmla="*/ 1589 w 1589"/>
              </a:gdLst>
              <a:ahLst/>
              <a:cxnLst>
                <a:cxn ang="0">
                  <a:pos x="T0" y="0"/>
                </a:cxn>
                <a:cxn ang="0">
                  <a:pos x="T1" y="0"/>
                </a:cxn>
                <a:cxn ang="0">
                  <a:pos x="T2" y="0"/>
                </a:cxn>
              </a:cxnLst>
              <a:rect l="0" t="0" r="r" b="b"/>
              <a:pathLst>
                <a:path w="1589">
                  <a:moveTo>
                    <a:pt x="0" y="0"/>
                  </a:moveTo>
                  <a:lnTo>
                    <a:pt x="804" y="0"/>
                  </a:lnTo>
                  <a:lnTo>
                    <a:pt x="1589" y="0"/>
                  </a:lnTo>
                </a:path>
              </a:pathLst>
            </a:custGeom>
            <a:noFill/>
            <a:ln w="7">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 name="Line 24"/>
            <p:cNvSpPr>
              <a:spLocks noChangeShapeType="1"/>
            </p:cNvSpPr>
            <p:nvPr/>
          </p:nvSpPr>
          <p:spPr bwMode="auto">
            <a:xfrm flipV="1">
              <a:off x="1352" y="2103"/>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 name="Line 25"/>
            <p:cNvSpPr>
              <a:spLocks noChangeShapeType="1"/>
            </p:cNvSpPr>
            <p:nvPr/>
          </p:nvSpPr>
          <p:spPr bwMode="auto">
            <a:xfrm>
              <a:off x="2137" y="2101"/>
              <a:ext cx="724"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8" name="Line 26"/>
            <p:cNvSpPr>
              <a:spLocks noChangeShapeType="1"/>
            </p:cNvSpPr>
            <p:nvPr/>
          </p:nvSpPr>
          <p:spPr bwMode="auto">
            <a:xfrm flipV="1">
              <a:off x="2137" y="2103"/>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 name="Line 27"/>
            <p:cNvSpPr>
              <a:spLocks noChangeShapeType="1"/>
            </p:cNvSpPr>
            <p:nvPr/>
          </p:nvSpPr>
          <p:spPr bwMode="auto">
            <a:xfrm>
              <a:off x="2861" y="2101"/>
              <a:ext cx="723"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 name="Line 28"/>
            <p:cNvSpPr>
              <a:spLocks noChangeShapeType="1"/>
            </p:cNvSpPr>
            <p:nvPr/>
          </p:nvSpPr>
          <p:spPr bwMode="auto">
            <a:xfrm flipV="1">
              <a:off x="2861" y="2103"/>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1" name="Line 29"/>
            <p:cNvSpPr>
              <a:spLocks noChangeShapeType="1"/>
            </p:cNvSpPr>
            <p:nvPr/>
          </p:nvSpPr>
          <p:spPr bwMode="auto">
            <a:xfrm>
              <a:off x="3584" y="2101"/>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2" name="Line 30"/>
            <p:cNvSpPr>
              <a:spLocks noChangeShapeType="1"/>
            </p:cNvSpPr>
            <p:nvPr/>
          </p:nvSpPr>
          <p:spPr bwMode="auto">
            <a:xfrm flipV="1">
              <a:off x="3584" y="2103"/>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3" name="Line 31"/>
            <p:cNvSpPr>
              <a:spLocks noChangeShapeType="1"/>
            </p:cNvSpPr>
            <p:nvPr/>
          </p:nvSpPr>
          <p:spPr bwMode="auto">
            <a:xfrm>
              <a:off x="4336" y="2101"/>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4" name="Line 32"/>
            <p:cNvSpPr>
              <a:spLocks noChangeShapeType="1"/>
            </p:cNvSpPr>
            <p:nvPr/>
          </p:nvSpPr>
          <p:spPr bwMode="auto">
            <a:xfrm flipV="1">
              <a:off x="4336" y="2103"/>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Freeform 33"/>
            <p:cNvSpPr>
              <a:spLocks/>
            </p:cNvSpPr>
            <p:nvPr/>
          </p:nvSpPr>
          <p:spPr bwMode="auto">
            <a:xfrm>
              <a:off x="548" y="2276"/>
              <a:ext cx="1589" cy="0"/>
            </a:xfrm>
            <a:custGeom>
              <a:avLst/>
              <a:gdLst>
                <a:gd name="T0" fmla="*/ 0 w 1589"/>
                <a:gd name="T1" fmla="*/ 804 w 1589"/>
                <a:gd name="T2" fmla="*/ 1589 w 1589"/>
              </a:gdLst>
              <a:ahLst/>
              <a:cxnLst>
                <a:cxn ang="0">
                  <a:pos x="T0" y="0"/>
                </a:cxn>
                <a:cxn ang="0">
                  <a:pos x="T1" y="0"/>
                </a:cxn>
                <a:cxn ang="0">
                  <a:pos x="T2" y="0"/>
                </a:cxn>
              </a:cxnLst>
              <a:rect l="0" t="0" r="r" b="b"/>
              <a:pathLst>
                <a:path w="1589">
                  <a:moveTo>
                    <a:pt x="0" y="0"/>
                  </a:moveTo>
                  <a:lnTo>
                    <a:pt x="804" y="0"/>
                  </a:lnTo>
                  <a:lnTo>
                    <a:pt x="1589" y="0"/>
                  </a:lnTo>
                </a:path>
              </a:pathLst>
            </a:custGeom>
            <a:noFill/>
            <a:ln w="7">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Line 34"/>
            <p:cNvSpPr>
              <a:spLocks noChangeShapeType="1"/>
            </p:cNvSpPr>
            <p:nvPr/>
          </p:nvSpPr>
          <p:spPr bwMode="auto">
            <a:xfrm flipV="1">
              <a:off x="1352" y="2278"/>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7" name="Line 35"/>
            <p:cNvSpPr>
              <a:spLocks noChangeShapeType="1"/>
            </p:cNvSpPr>
            <p:nvPr/>
          </p:nvSpPr>
          <p:spPr bwMode="auto">
            <a:xfrm>
              <a:off x="2137" y="2276"/>
              <a:ext cx="724"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8" name="Line 36"/>
            <p:cNvSpPr>
              <a:spLocks noChangeShapeType="1"/>
            </p:cNvSpPr>
            <p:nvPr/>
          </p:nvSpPr>
          <p:spPr bwMode="auto">
            <a:xfrm flipV="1">
              <a:off x="2137" y="2278"/>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9" name="Line 37"/>
            <p:cNvSpPr>
              <a:spLocks noChangeShapeType="1"/>
            </p:cNvSpPr>
            <p:nvPr/>
          </p:nvSpPr>
          <p:spPr bwMode="auto">
            <a:xfrm>
              <a:off x="2861" y="2276"/>
              <a:ext cx="723"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0" name="Line 38"/>
            <p:cNvSpPr>
              <a:spLocks noChangeShapeType="1"/>
            </p:cNvSpPr>
            <p:nvPr/>
          </p:nvSpPr>
          <p:spPr bwMode="auto">
            <a:xfrm flipV="1">
              <a:off x="2861" y="2278"/>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1" name="Line 39"/>
            <p:cNvSpPr>
              <a:spLocks noChangeShapeType="1"/>
            </p:cNvSpPr>
            <p:nvPr/>
          </p:nvSpPr>
          <p:spPr bwMode="auto">
            <a:xfrm>
              <a:off x="3584" y="2276"/>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2" name="Line 40"/>
            <p:cNvSpPr>
              <a:spLocks noChangeShapeType="1"/>
            </p:cNvSpPr>
            <p:nvPr/>
          </p:nvSpPr>
          <p:spPr bwMode="auto">
            <a:xfrm flipV="1">
              <a:off x="3584" y="2278"/>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3" name="Line 41"/>
            <p:cNvSpPr>
              <a:spLocks noChangeShapeType="1"/>
            </p:cNvSpPr>
            <p:nvPr/>
          </p:nvSpPr>
          <p:spPr bwMode="auto">
            <a:xfrm>
              <a:off x="4336" y="2276"/>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4" name="Line 42"/>
            <p:cNvSpPr>
              <a:spLocks noChangeShapeType="1"/>
            </p:cNvSpPr>
            <p:nvPr/>
          </p:nvSpPr>
          <p:spPr bwMode="auto">
            <a:xfrm flipV="1">
              <a:off x="4336" y="2278"/>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5" name="Freeform 43"/>
            <p:cNvSpPr>
              <a:spLocks/>
            </p:cNvSpPr>
            <p:nvPr/>
          </p:nvSpPr>
          <p:spPr bwMode="auto">
            <a:xfrm>
              <a:off x="548" y="2451"/>
              <a:ext cx="1589" cy="0"/>
            </a:xfrm>
            <a:custGeom>
              <a:avLst/>
              <a:gdLst>
                <a:gd name="T0" fmla="*/ 0 w 1589"/>
                <a:gd name="T1" fmla="*/ 804 w 1589"/>
                <a:gd name="T2" fmla="*/ 1589 w 1589"/>
              </a:gdLst>
              <a:ahLst/>
              <a:cxnLst>
                <a:cxn ang="0">
                  <a:pos x="T0" y="0"/>
                </a:cxn>
                <a:cxn ang="0">
                  <a:pos x="T1" y="0"/>
                </a:cxn>
                <a:cxn ang="0">
                  <a:pos x="T2" y="0"/>
                </a:cxn>
              </a:cxnLst>
              <a:rect l="0" t="0" r="r" b="b"/>
              <a:pathLst>
                <a:path w="1589">
                  <a:moveTo>
                    <a:pt x="0" y="0"/>
                  </a:moveTo>
                  <a:lnTo>
                    <a:pt x="804" y="0"/>
                  </a:lnTo>
                  <a:lnTo>
                    <a:pt x="1589" y="0"/>
                  </a:lnTo>
                </a:path>
              </a:pathLst>
            </a:custGeom>
            <a:noFill/>
            <a:ln w="7">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6" name="Line 44"/>
            <p:cNvSpPr>
              <a:spLocks noChangeShapeType="1"/>
            </p:cNvSpPr>
            <p:nvPr/>
          </p:nvSpPr>
          <p:spPr bwMode="auto">
            <a:xfrm flipV="1">
              <a:off x="1352" y="2453"/>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7" name="Line 45"/>
            <p:cNvSpPr>
              <a:spLocks noChangeShapeType="1"/>
            </p:cNvSpPr>
            <p:nvPr/>
          </p:nvSpPr>
          <p:spPr bwMode="auto">
            <a:xfrm>
              <a:off x="2137" y="2451"/>
              <a:ext cx="724"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8" name="Line 46"/>
            <p:cNvSpPr>
              <a:spLocks noChangeShapeType="1"/>
            </p:cNvSpPr>
            <p:nvPr/>
          </p:nvSpPr>
          <p:spPr bwMode="auto">
            <a:xfrm flipV="1">
              <a:off x="2137" y="2453"/>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9" name="Line 47"/>
            <p:cNvSpPr>
              <a:spLocks noChangeShapeType="1"/>
            </p:cNvSpPr>
            <p:nvPr/>
          </p:nvSpPr>
          <p:spPr bwMode="auto">
            <a:xfrm>
              <a:off x="2861" y="2451"/>
              <a:ext cx="723"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0" name="Line 48"/>
            <p:cNvSpPr>
              <a:spLocks noChangeShapeType="1"/>
            </p:cNvSpPr>
            <p:nvPr/>
          </p:nvSpPr>
          <p:spPr bwMode="auto">
            <a:xfrm flipV="1">
              <a:off x="2861" y="2453"/>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1" name="Line 49"/>
            <p:cNvSpPr>
              <a:spLocks noChangeShapeType="1"/>
            </p:cNvSpPr>
            <p:nvPr/>
          </p:nvSpPr>
          <p:spPr bwMode="auto">
            <a:xfrm>
              <a:off x="3584" y="2451"/>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2" name="Line 50"/>
            <p:cNvSpPr>
              <a:spLocks noChangeShapeType="1"/>
            </p:cNvSpPr>
            <p:nvPr/>
          </p:nvSpPr>
          <p:spPr bwMode="auto">
            <a:xfrm flipV="1">
              <a:off x="3584" y="2453"/>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3" name="Line 51"/>
            <p:cNvSpPr>
              <a:spLocks noChangeShapeType="1"/>
            </p:cNvSpPr>
            <p:nvPr/>
          </p:nvSpPr>
          <p:spPr bwMode="auto">
            <a:xfrm>
              <a:off x="4336" y="2451"/>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4" name="Line 52"/>
            <p:cNvSpPr>
              <a:spLocks noChangeShapeType="1"/>
            </p:cNvSpPr>
            <p:nvPr/>
          </p:nvSpPr>
          <p:spPr bwMode="auto">
            <a:xfrm flipV="1">
              <a:off x="4336" y="2453"/>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5" name="Freeform 53"/>
            <p:cNvSpPr>
              <a:spLocks/>
            </p:cNvSpPr>
            <p:nvPr/>
          </p:nvSpPr>
          <p:spPr bwMode="auto">
            <a:xfrm>
              <a:off x="548" y="2626"/>
              <a:ext cx="1589" cy="0"/>
            </a:xfrm>
            <a:custGeom>
              <a:avLst/>
              <a:gdLst>
                <a:gd name="T0" fmla="*/ 0 w 1589"/>
                <a:gd name="T1" fmla="*/ 804 w 1589"/>
                <a:gd name="T2" fmla="*/ 1589 w 1589"/>
              </a:gdLst>
              <a:ahLst/>
              <a:cxnLst>
                <a:cxn ang="0">
                  <a:pos x="T0" y="0"/>
                </a:cxn>
                <a:cxn ang="0">
                  <a:pos x="T1" y="0"/>
                </a:cxn>
                <a:cxn ang="0">
                  <a:pos x="T2" y="0"/>
                </a:cxn>
              </a:cxnLst>
              <a:rect l="0" t="0" r="r" b="b"/>
              <a:pathLst>
                <a:path w="1589">
                  <a:moveTo>
                    <a:pt x="0" y="0"/>
                  </a:moveTo>
                  <a:lnTo>
                    <a:pt x="804" y="0"/>
                  </a:lnTo>
                  <a:lnTo>
                    <a:pt x="1589" y="0"/>
                  </a:lnTo>
                </a:path>
              </a:pathLst>
            </a:custGeom>
            <a:noFill/>
            <a:ln w="7">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6" name="Line 54"/>
            <p:cNvSpPr>
              <a:spLocks noChangeShapeType="1"/>
            </p:cNvSpPr>
            <p:nvPr/>
          </p:nvSpPr>
          <p:spPr bwMode="auto">
            <a:xfrm flipV="1">
              <a:off x="1352" y="2628"/>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7" name="Line 55"/>
            <p:cNvSpPr>
              <a:spLocks noChangeShapeType="1"/>
            </p:cNvSpPr>
            <p:nvPr/>
          </p:nvSpPr>
          <p:spPr bwMode="auto">
            <a:xfrm>
              <a:off x="2137" y="2626"/>
              <a:ext cx="724"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8" name="Line 56"/>
            <p:cNvSpPr>
              <a:spLocks noChangeShapeType="1"/>
            </p:cNvSpPr>
            <p:nvPr/>
          </p:nvSpPr>
          <p:spPr bwMode="auto">
            <a:xfrm flipV="1">
              <a:off x="2137" y="2628"/>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9" name="Line 57"/>
            <p:cNvSpPr>
              <a:spLocks noChangeShapeType="1"/>
            </p:cNvSpPr>
            <p:nvPr/>
          </p:nvSpPr>
          <p:spPr bwMode="auto">
            <a:xfrm>
              <a:off x="2861" y="2626"/>
              <a:ext cx="723"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0" name="Line 58"/>
            <p:cNvSpPr>
              <a:spLocks noChangeShapeType="1"/>
            </p:cNvSpPr>
            <p:nvPr/>
          </p:nvSpPr>
          <p:spPr bwMode="auto">
            <a:xfrm flipV="1">
              <a:off x="2861" y="2628"/>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1" name="Line 59"/>
            <p:cNvSpPr>
              <a:spLocks noChangeShapeType="1"/>
            </p:cNvSpPr>
            <p:nvPr/>
          </p:nvSpPr>
          <p:spPr bwMode="auto">
            <a:xfrm>
              <a:off x="3584" y="2626"/>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2" name="Line 60"/>
            <p:cNvSpPr>
              <a:spLocks noChangeShapeType="1"/>
            </p:cNvSpPr>
            <p:nvPr/>
          </p:nvSpPr>
          <p:spPr bwMode="auto">
            <a:xfrm flipV="1">
              <a:off x="3584" y="2628"/>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3" name="Line 61"/>
            <p:cNvSpPr>
              <a:spLocks noChangeShapeType="1"/>
            </p:cNvSpPr>
            <p:nvPr/>
          </p:nvSpPr>
          <p:spPr bwMode="auto">
            <a:xfrm>
              <a:off x="4336" y="2626"/>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4" name="Line 62"/>
            <p:cNvSpPr>
              <a:spLocks noChangeShapeType="1"/>
            </p:cNvSpPr>
            <p:nvPr/>
          </p:nvSpPr>
          <p:spPr bwMode="auto">
            <a:xfrm flipV="1">
              <a:off x="4336" y="2628"/>
              <a:ext cx="0" cy="168"/>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5" name="Freeform 63"/>
            <p:cNvSpPr>
              <a:spLocks/>
            </p:cNvSpPr>
            <p:nvPr/>
          </p:nvSpPr>
          <p:spPr bwMode="auto">
            <a:xfrm>
              <a:off x="548" y="2801"/>
              <a:ext cx="1589" cy="0"/>
            </a:xfrm>
            <a:custGeom>
              <a:avLst/>
              <a:gdLst>
                <a:gd name="T0" fmla="*/ 0 w 1589"/>
                <a:gd name="T1" fmla="*/ 804 w 1589"/>
                <a:gd name="T2" fmla="*/ 1589 w 1589"/>
              </a:gdLst>
              <a:ahLst/>
              <a:cxnLst>
                <a:cxn ang="0">
                  <a:pos x="T0" y="0"/>
                </a:cxn>
                <a:cxn ang="0">
                  <a:pos x="T1" y="0"/>
                </a:cxn>
                <a:cxn ang="0">
                  <a:pos x="T2" y="0"/>
                </a:cxn>
              </a:cxnLst>
              <a:rect l="0" t="0" r="r" b="b"/>
              <a:pathLst>
                <a:path w="1589">
                  <a:moveTo>
                    <a:pt x="0" y="0"/>
                  </a:moveTo>
                  <a:lnTo>
                    <a:pt x="804" y="0"/>
                  </a:lnTo>
                  <a:lnTo>
                    <a:pt x="1589" y="0"/>
                  </a:lnTo>
                </a:path>
              </a:pathLst>
            </a:custGeom>
            <a:noFill/>
            <a:ln w="7">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Line 64"/>
            <p:cNvSpPr>
              <a:spLocks noChangeShapeType="1"/>
            </p:cNvSpPr>
            <p:nvPr/>
          </p:nvSpPr>
          <p:spPr bwMode="auto">
            <a:xfrm flipV="1">
              <a:off x="1352" y="2803"/>
              <a:ext cx="0" cy="173"/>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7" name="Line 65"/>
            <p:cNvSpPr>
              <a:spLocks noChangeShapeType="1"/>
            </p:cNvSpPr>
            <p:nvPr/>
          </p:nvSpPr>
          <p:spPr bwMode="auto">
            <a:xfrm>
              <a:off x="2137" y="2801"/>
              <a:ext cx="724"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Line 66"/>
            <p:cNvSpPr>
              <a:spLocks noChangeShapeType="1"/>
            </p:cNvSpPr>
            <p:nvPr/>
          </p:nvSpPr>
          <p:spPr bwMode="auto">
            <a:xfrm flipV="1">
              <a:off x="2137" y="2803"/>
              <a:ext cx="0" cy="173"/>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9" name="Line 67"/>
            <p:cNvSpPr>
              <a:spLocks noChangeShapeType="1"/>
            </p:cNvSpPr>
            <p:nvPr/>
          </p:nvSpPr>
          <p:spPr bwMode="auto">
            <a:xfrm>
              <a:off x="2861" y="2801"/>
              <a:ext cx="723"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0" name="Line 68"/>
            <p:cNvSpPr>
              <a:spLocks noChangeShapeType="1"/>
            </p:cNvSpPr>
            <p:nvPr/>
          </p:nvSpPr>
          <p:spPr bwMode="auto">
            <a:xfrm flipV="1">
              <a:off x="2861" y="2803"/>
              <a:ext cx="0" cy="173"/>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1" name="Line 69"/>
            <p:cNvSpPr>
              <a:spLocks noChangeShapeType="1"/>
            </p:cNvSpPr>
            <p:nvPr/>
          </p:nvSpPr>
          <p:spPr bwMode="auto">
            <a:xfrm>
              <a:off x="3584" y="2801"/>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70"/>
            <p:cNvSpPr>
              <a:spLocks noChangeShapeType="1"/>
            </p:cNvSpPr>
            <p:nvPr/>
          </p:nvSpPr>
          <p:spPr bwMode="auto">
            <a:xfrm flipV="1">
              <a:off x="3584" y="2803"/>
              <a:ext cx="0" cy="173"/>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3" name="Line 71"/>
            <p:cNvSpPr>
              <a:spLocks noChangeShapeType="1"/>
            </p:cNvSpPr>
            <p:nvPr/>
          </p:nvSpPr>
          <p:spPr bwMode="auto">
            <a:xfrm>
              <a:off x="4336" y="2801"/>
              <a:ext cx="752"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4" name="Line 72"/>
            <p:cNvSpPr>
              <a:spLocks noChangeShapeType="1"/>
            </p:cNvSpPr>
            <p:nvPr/>
          </p:nvSpPr>
          <p:spPr bwMode="auto">
            <a:xfrm flipV="1">
              <a:off x="4336" y="2803"/>
              <a:ext cx="0" cy="173"/>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5" name="Rectangle 73"/>
            <p:cNvSpPr>
              <a:spLocks noChangeArrowheads="1"/>
            </p:cNvSpPr>
            <p:nvPr/>
          </p:nvSpPr>
          <p:spPr bwMode="auto">
            <a:xfrm>
              <a:off x="1539" y="1704"/>
              <a:ext cx="37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Country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6" name="Rectangle 74"/>
            <p:cNvSpPr>
              <a:spLocks noChangeArrowheads="1"/>
            </p:cNvSpPr>
            <p:nvPr/>
          </p:nvSpPr>
          <p:spPr bwMode="auto">
            <a:xfrm>
              <a:off x="2310" y="1600"/>
              <a:ext cx="29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Wheat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7" name="Rectangle 75"/>
            <p:cNvSpPr>
              <a:spLocks noChangeArrowheads="1"/>
            </p:cNvSpPr>
            <p:nvPr/>
          </p:nvSpPr>
          <p:spPr bwMode="auto">
            <a:xfrm>
              <a:off x="2263" y="1704"/>
              <a:ext cx="4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produced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8" name="Rectangle 76"/>
            <p:cNvSpPr>
              <a:spLocks noChangeArrowheads="1"/>
            </p:cNvSpPr>
            <p:nvPr/>
          </p:nvSpPr>
          <p:spPr bwMode="auto">
            <a:xfrm>
              <a:off x="2385" y="1808"/>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LT Std 57 Cn" charset="0"/>
                  <a:cs typeface="Arial" pitchFamily="34" charset="0"/>
                </a:rPr>
                <a:t>(billions)</a:t>
              </a:r>
              <a:endParaRPr kumimoji="0" lang="en-US" sz="800" b="0" i="0" u="none" strike="noStrike" cap="none" normalizeH="0" baseline="0" dirty="0">
                <a:ln>
                  <a:noFill/>
                </a:ln>
                <a:solidFill>
                  <a:schemeClr val="tx1"/>
                </a:solidFill>
                <a:effectLst/>
                <a:latin typeface="Arial" pitchFamily="34" charset="0"/>
                <a:cs typeface="Arial" pitchFamily="34" charset="0"/>
              </a:endParaRPr>
            </a:p>
          </p:txBody>
        </p:sp>
        <p:sp>
          <p:nvSpPr>
            <p:cNvPr id="79" name="Rectangle 77"/>
            <p:cNvSpPr>
              <a:spLocks noChangeArrowheads="1"/>
            </p:cNvSpPr>
            <p:nvPr/>
          </p:nvSpPr>
          <p:spPr bwMode="auto">
            <a:xfrm>
              <a:off x="3019" y="1600"/>
              <a:ext cx="35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T-shirts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1" name="Rectangle 79"/>
            <p:cNvSpPr>
              <a:spLocks noChangeArrowheads="1"/>
            </p:cNvSpPr>
            <p:nvPr/>
          </p:nvSpPr>
          <p:spPr bwMode="auto">
            <a:xfrm>
              <a:off x="2986" y="1704"/>
              <a:ext cx="4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produced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2" name="Rectangle 80"/>
            <p:cNvSpPr>
              <a:spLocks noChangeArrowheads="1"/>
            </p:cNvSpPr>
            <p:nvPr/>
          </p:nvSpPr>
          <p:spPr bwMode="auto">
            <a:xfrm>
              <a:off x="3109" y="1808"/>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LT Std 57 Cn" charset="0"/>
                  <a:cs typeface="Arial" pitchFamily="34" charset="0"/>
                </a:rPr>
                <a:t>(billions)</a:t>
              </a:r>
              <a:endParaRPr kumimoji="0" lang="en-US" sz="800" b="0" i="0" u="none" strike="noStrike" cap="none" normalizeH="0" baseline="0" dirty="0">
                <a:ln>
                  <a:noFill/>
                </a:ln>
                <a:solidFill>
                  <a:schemeClr val="tx1"/>
                </a:solidFill>
                <a:effectLst/>
                <a:latin typeface="Arial" pitchFamily="34" charset="0"/>
                <a:cs typeface="Arial" pitchFamily="34" charset="0"/>
              </a:endParaRPr>
            </a:p>
          </p:txBody>
        </p:sp>
        <p:sp>
          <p:nvSpPr>
            <p:cNvPr id="83" name="Rectangle 81"/>
            <p:cNvSpPr>
              <a:spLocks noChangeArrowheads="1"/>
            </p:cNvSpPr>
            <p:nvPr/>
          </p:nvSpPr>
          <p:spPr bwMode="auto">
            <a:xfrm>
              <a:off x="3771" y="1600"/>
              <a:ext cx="29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Wheat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4" name="Rectangle 82"/>
            <p:cNvSpPr>
              <a:spLocks noChangeArrowheads="1"/>
            </p:cNvSpPr>
            <p:nvPr/>
          </p:nvSpPr>
          <p:spPr bwMode="auto">
            <a:xfrm>
              <a:off x="3707" y="1704"/>
              <a:ext cx="4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consumed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5" name="Rectangle 83"/>
            <p:cNvSpPr>
              <a:spLocks noChangeArrowheads="1"/>
            </p:cNvSpPr>
            <p:nvPr/>
          </p:nvSpPr>
          <p:spPr bwMode="auto">
            <a:xfrm>
              <a:off x="3847" y="1808"/>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LT Std 57 Cn" charset="0"/>
                  <a:cs typeface="Arial" pitchFamily="34" charset="0"/>
                </a:rPr>
                <a:t>(billions)</a:t>
              </a:r>
              <a:endParaRPr kumimoji="0" lang="en-US" sz="800" b="0" i="0" u="none" strike="noStrike" cap="none" normalizeH="0" baseline="0" dirty="0">
                <a:ln>
                  <a:noFill/>
                </a:ln>
                <a:solidFill>
                  <a:schemeClr val="tx1"/>
                </a:solidFill>
                <a:effectLst/>
                <a:latin typeface="Arial" pitchFamily="34" charset="0"/>
                <a:cs typeface="Arial" pitchFamily="34" charset="0"/>
              </a:endParaRPr>
            </a:p>
          </p:txBody>
        </p:sp>
        <p:sp>
          <p:nvSpPr>
            <p:cNvPr id="86" name="Rectangle 84"/>
            <p:cNvSpPr>
              <a:spLocks noChangeArrowheads="1"/>
            </p:cNvSpPr>
            <p:nvPr/>
          </p:nvSpPr>
          <p:spPr bwMode="auto">
            <a:xfrm>
              <a:off x="4509" y="1600"/>
              <a:ext cx="35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T-shirts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8" name="Rectangle 86"/>
            <p:cNvSpPr>
              <a:spLocks noChangeArrowheads="1"/>
            </p:cNvSpPr>
            <p:nvPr/>
          </p:nvSpPr>
          <p:spPr bwMode="auto">
            <a:xfrm>
              <a:off x="4462" y="1704"/>
              <a:ext cx="4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consumed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9" name="Rectangle 87"/>
            <p:cNvSpPr>
              <a:spLocks noChangeArrowheads="1"/>
            </p:cNvSpPr>
            <p:nvPr/>
          </p:nvSpPr>
          <p:spPr bwMode="auto">
            <a:xfrm>
              <a:off x="4599" y="1808"/>
              <a:ext cx="2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LT Std 57 Cn" charset="0"/>
                  <a:cs typeface="Arial" pitchFamily="34" charset="0"/>
                </a:rPr>
                <a:t>(billions)</a:t>
              </a:r>
              <a:endParaRPr kumimoji="0" lang="en-US" sz="800" b="0" i="0" u="none" strike="noStrike" cap="none" normalizeH="0" baseline="0" dirty="0">
                <a:ln>
                  <a:noFill/>
                </a:ln>
                <a:solidFill>
                  <a:schemeClr val="tx1"/>
                </a:solidFill>
                <a:effectLst/>
                <a:latin typeface="Arial" pitchFamily="34" charset="0"/>
                <a:cs typeface="Arial" pitchFamily="34" charset="0"/>
              </a:endParaRPr>
            </a:p>
          </p:txBody>
        </p:sp>
        <p:sp>
          <p:nvSpPr>
            <p:cNvPr id="90" name="Rectangle 88"/>
            <p:cNvSpPr>
              <a:spLocks noChangeArrowheads="1"/>
            </p:cNvSpPr>
            <p:nvPr/>
          </p:nvSpPr>
          <p:spPr bwMode="auto">
            <a:xfrm>
              <a:off x="1442" y="1966"/>
              <a:ext cx="5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United States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1" name="Rectangle 89"/>
            <p:cNvSpPr>
              <a:spLocks noChangeArrowheads="1"/>
            </p:cNvSpPr>
            <p:nvPr/>
          </p:nvSpPr>
          <p:spPr bwMode="auto">
            <a:xfrm>
              <a:off x="3175" y="1966"/>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 name="Rectangle 90"/>
            <p:cNvSpPr>
              <a:spLocks noChangeArrowheads="1"/>
            </p:cNvSpPr>
            <p:nvPr/>
          </p:nvSpPr>
          <p:spPr bwMode="auto">
            <a:xfrm>
              <a:off x="3913" y="1966"/>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3" name="Rectangle 91"/>
            <p:cNvSpPr>
              <a:spLocks noChangeArrowheads="1"/>
            </p:cNvSpPr>
            <p:nvPr/>
          </p:nvSpPr>
          <p:spPr bwMode="auto">
            <a:xfrm>
              <a:off x="4665" y="1966"/>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4" name="Rectangle 92"/>
            <p:cNvSpPr>
              <a:spLocks noChangeArrowheads="1"/>
            </p:cNvSpPr>
            <p:nvPr/>
          </p:nvSpPr>
          <p:spPr bwMode="auto">
            <a:xfrm>
              <a:off x="709" y="2141"/>
              <a:ext cx="5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Without trade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5" name="Rectangle 93"/>
            <p:cNvSpPr>
              <a:spLocks noChangeArrowheads="1"/>
            </p:cNvSpPr>
            <p:nvPr/>
          </p:nvSpPr>
          <p:spPr bwMode="auto">
            <a:xfrm>
              <a:off x="1485" y="2141"/>
              <a:ext cx="50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Univers LT Std 57 Cn" charset="0"/>
                  <a:cs typeface="Arial" pitchFamily="34" charset="0"/>
                </a:rPr>
                <a:t>Bangladesh</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6" name="Rectangle 94"/>
            <p:cNvSpPr>
              <a:spLocks noChangeArrowheads="1"/>
            </p:cNvSpPr>
            <p:nvPr/>
          </p:nvSpPr>
          <p:spPr bwMode="auto">
            <a:xfrm>
              <a:off x="3175" y="2141"/>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7" name="Rectangle 95"/>
            <p:cNvSpPr>
              <a:spLocks noChangeArrowheads="1"/>
            </p:cNvSpPr>
            <p:nvPr/>
          </p:nvSpPr>
          <p:spPr bwMode="auto">
            <a:xfrm>
              <a:off x="3913" y="2141"/>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8" name="Rectangle 96"/>
            <p:cNvSpPr>
              <a:spLocks noChangeArrowheads="1"/>
            </p:cNvSpPr>
            <p:nvPr/>
          </p:nvSpPr>
          <p:spPr bwMode="auto">
            <a:xfrm>
              <a:off x="4665" y="2141"/>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9" name="Rectangle 97"/>
            <p:cNvSpPr>
              <a:spLocks noChangeArrowheads="1"/>
            </p:cNvSpPr>
            <p:nvPr/>
          </p:nvSpPr>
          <p:spPr bwMode="auto">
            <a:xfrm>
              <a:off x="1586" y="2314"/>
              <a:ext cx="22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Total</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1" name="Rectangle 99"/>
            <p:cNvSpPr>
              <a:spLocks noChangeArrowheads="1"/>
            </p:cNvSpPr>
            <p:nvPr/>
          </p:nvSpPr>
          <p:spPr bwMode="auto">
            <a:xfrm>
              <a:off x="3175" y="2314"/>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1.3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2" name="Rectangle 100"/>
            <p:cNvSpPr>
              <a:spLocks noChangeArrowheads="1"/>
            </p:cNvSpPr>
            <p:nvPr/>
          </p:nvSpPr>
          <p:spPr bwMode="auto">
            <a:xfrm>
              <a:off x="3913" y="2314"/>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3" name="Rectangle 101"/>
            <p:cNvSpPr>
              <a:spLocks noChangeArrowheads="1"/>
            </p:cNvSpPr>
            <p:nvPr/>
          </p:nvSpPr>
          <p:spPr bwMode="auto">
            <a:xfrm>
              <a:off x="4665" y="2314"/>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1.3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4" name="Rectangle 102"/>
            <p:cNvSpPr>
              <a:spLocks noChangeArrowheads="1"/>
            </p:cNvSpPr>
            <p:nvPr/>
          </p:nvSpPr>
          <p:spPr bwMode="auto">
            <a:xfrm>
              <a:off x="1440" y="2491"/>
              <a:ext cx="5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United States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5" name="Rectangle 103"/>
            <p:cNvSpPr>
              <a:spLocks noChangeArrowheads="1"/>
            </p:cNvSpPr>
            <p:nvPr/>
          </p:nvSpPr>
          <p:spPr bwMode="auto">
            <a:xfrm>
              <a:off x="2449" y="2491"/>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6" name="Rectangle 104"/>
            <p:cNvSpPr>
              <a:spLocks noChangeArrowheads="1"/>
            </p:cNvSpPr>
            <p:nvPr/>
          </p:nvSpPr>
          <p:spPr bwMode="auto">
            <a:xfrm>
              <a:off x="3175" y="2491"/>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7" name="Rectangle 105"/>
            <p:cNvSpPr>
              <a:spLocks noChangeArrowheads="1"/>
            </p:cNvSpPr>
            <p:nvPr/>
          </p:nvSpPr>
          <p:spPr bwMode="auto">
            <a:xfrm>
              <a:off x="3910" y="2491"/>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8" name="Rectangle 106"/>
            <p:cNvSpPr>
              <a:spLocks noChangeArrowheads="1"/>
            </p:cNvSpPr>
            <p:nvPr/>
          </p:nvSpPr>
          <p:spPr bwMode="auto">
            <a:xfrm>
              <a:off x="4662" y="2491"/>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0.8</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9" name="Rectangle 107"/>
            <p:cNvSpPr>
              <a:spLocks noChangeArrowheads="1"/>
            </p:cNvSpPr>
            <p:nvPr/>
          </p:nvSpPr>
          <p:spPr bwMode="auto">
            <a:xfrm>
              <a:off x="709" y="2666"/>
              <a:ext cx="43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With trade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0" name="Rectangle 108"/>
            <p:cNvSpPr>
              <a:spLocks noChangeArrowheads="1"/>
            </p:cNvSpPr>
            <p:nvPr/>
          </p:nvSpPr>
          <p:spPr bwMode="auto">
            <a:xfrm>
              <a:off x="1507" y="2666"/>
              <a:ext cx="50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Univers LT Std 57 Cn" charset="0"/>
                  <a:cs typeface="Arial" pitchFamily="34" charset="0"/>
                </a:rPr>
                <a:t>Bangladesh</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1" name="Rectangle 109"/>
            <p:cNvSpPr>
              <a:spLocks noChangeArrowheads="1"/>
            </p:cNvSpPr>
            <p:nvPr/>
          </p:nvSpPr>
          <p:spPr bwMode="auto">
            <a:xfrm>
              <a:off x="3175" y="2666"/>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2" name="Rectangle 110"/>
            <p:cNvSpPr>
              <a:spLocks noChangeArrowheads="1"/>
            </p:cNvSpPr>
            <p:nvPr/>
          </p:nvSpPr>
          <p:spPr bwMode="auto">
            <a:xfrm>
              <a:off x="3910" y="2666"/>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2.4</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3" name="Rectangle 111"/>
            <p:cNvSpPr>
              <a:spLocks noChangeArrowheads="1"/>
            </p:cNvSpPr>
            <p:nvPr/>
          </p:nvSpPr>
          <p:spPr bwMode="auto">
            <a:xfrm>
              <a:off x="4662" y="2666"/>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1.2</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4" name="Rectangle 112"/>
            <p:cNvSpPr>
              <a:spLocks noChangeArrowheads="1"/>
            </p:cNvSpPr>
            <p:nvPr/>
          </p:nvSpPr>
          <p:spPr bwMode="auto">
            <a:xfrm>
              <a:off x="1586" y="2839"/>
              <a:ext cx="22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Total</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6" name="Rectangle 114"/>
            <p:cNvSpPr>
              <a:spLocks noChangeArrowheads="1"/>
            </p:cNvSpPr>
            <p:nvPr/>
          </p:nvSpPr>
          <p:spPr bwMode="auto">
            <a:xfrm>
              <a:off x="2449" y="2839"/>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3.5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7" name="Rectangle 115"/>
            <p:cNvSpPr>
              <a:spLocks noChangeArrowheads="1"/>
            </p:cNvSpPr>
            <p:nvPr/>
          </p:nvSpPr>
          <p:spPr bwMode="auto">
            <a:xfrm>
              <a:off x="3910" y="2839"/>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3.5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8" name="Rectangle 116"/>
            <p:cNvSpPr>
              <a:spLocks noChangeArrowheads="1"/>
            </p:cNvSpPr>
            <p:nvPr/>
          </p:nvSpPr>
          <p:spPr bwMode="auto">
            <a:xfrm>
              <a:off x="4665" y="2839"/>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2</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9" name="Rectangle 117"/>
            <p:cNvSpPr>
              <a:spLocks noChangeArrowheads="1"/>
            </p:cNvSpPr>
            <p:nvPr/>
          </p:nvSpPr>
          <p:spPr bwMode="auto">
            <a:xfrm>
              <a:off x="2449" y="1966"/>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0" name="Rectangle 118"/>
            <p:cNvSpPr>
              <a:spLocks noChangeArrowheads="1"/>
            </p:cNvSpPr>
            <p:nvPr/>
          </p:nvSpPr>
          <p:spPr bwMode="auto">
            <a:xfrm>
              <a:off x="2449" y="2666"/>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1" name="Rectangle 119"/>
            <p:cNvSpPr>
              <a:spLocks noChangeArrowheads="1"/>
            </p:cNvSpPr>
            <p:nvPr/>
          </p:nvSpPr>
          <p:spPr bwMode="auto">
            <a:xfrm>
              <a:off x="2449" y="2141"/>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2" name="Rectangle 120"/>
            <p:cNvSpPr>
              <a:spLocks noChangeArrowheads="1"/>
            </p:cNvSpPr>
            <p:nvPr/>
          </p:nvSpPr>
          <p:spPr bwMode="auto">
            <a:xfrm>
              <a:off x="2449" y="2314"/>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3" name="Rectangle 121"/>
            <p:cNvSpPr>
              <a:spLocks noChangeArrowheads="1"/>
            </p:cNvSpPr>
            <p:nvPr/>
          </p:nvSpPr>
          <p:spPr bwMode="auto">
            <a:xfrm>
              <a:off x="3175" y="2839"/>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2</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124" name="Content Placeholder 3"/>
          <p:cNvSpPr txBox="1">
            <a:spLocks/>
          </p:cNvSpPr>
          <p:nvPr/>
        </p:nvSpPr>
        <p:spPr>
          <a:xfrm>
            <a:off x="457200" y="5105400"/>
            <a:ext cx="8229600" cy="13716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Without specialization and trade, they are able to produce on their PPF, but are still inefficiently using their resources.</a:t>
            </a:r>
          </a:p>
          <a:p>
            <a:r>
              <a:rPr lang="en-US" dirty="0">
                <a:latin typeface="Arial" panose="020B0604020202020204" pitchFamily="34" charset="0"/>
                <a:cs typeface="Arial" panose="020B0604020202020204" pitchFamily="34" charset="0"/>
              </a:rPr>
              <a:t>With specialization and trade, they coordinate their production and produce more goods.</a:t>
            </a:r>
          </a:p>
        </p:txBody>
      </p:sp>
    </p:spTree>
    <p:extLst>
      <p:ext uri="{BB962C8B-B14F-4D97-AF65-F5344CB8AC3E}">
        <p14:creationId xmlns:p14="http://schemas.microsoft.com/office/powerpoint/2010/main" val="282978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200" dirty="0"/>
              <a:t>The Roots of Comparative Advantage</a:t>
            </a:r>
            <a:endParaRPr lang="es-CO" sz="3200" dirty="0"/>
          </a:p>
        </p:txBody>
      </p:sp>
      <p:sp>
        <p:nvSpPr>
          <p:cNvPr id="3" name="Marcador de contenido 2"/>
          <p:cNvSpPr>
            <a:spLocks noGrp="1"/>
          </p:cNvSpPr>
          <p:nvPr>
            <p:ph idx="1"/>
          </p:nvPr>
        </p:nvSpPr>
        <p:spPr/>
        <p:txBody>
          <a:bodyPr>
            <a:normAutofit/>
          </a:bodyPr>
          <a:lstStyle/>
          <a:p>
            <a:r>
              <a:rPr lang="en-US" sz="2000" dirty="0"/>
              <a:t>Firms produce the goods and services in which they have a comparative advantage by responding to input and output prices and choosing to produce the good that earns the highest profits.</a:t>
            </a:r>
          </a:p>
          <a:p>
            <a:endParaRPr lang="en-US" sz="2000" dirty="0"/>
          </a:p>
          <a:p>
            <a:r>
              <a:rPr lang="en-US" sz="2000" dirty="0"/>
              <a:t>The characteristics that affect the costs of production are:</a:t>
            </a:r>
          </a:p>
          <a:p>
            <a:endParaRPr lang="en-US" sz="2600" dirty="0"/>
          </a:p>
          <a:p>
            <a:endParaRPr lang="en-US" sz="2600" dirty="0"/>
          </a:p>
          <a:p>
            <a:endParaRPr lang="en-US" sz="2600" dirty="0"/>
          </a:p>
          <a:p>
            <a:pPr marL="0" indent="0">
              <a:buNone/>
            </a:pPr>
            <a:endParaRPr lang="en-US" sz="2600" dirty="0"/>
          </a:p>
        </p:txBody>
      </p:sp>
      <p:graphicFrame>
        <p:nvGraphicFramePr>
          <p:cNvPr id="4" name="Table 3"/>
          <p:cNvGraphicFramePr>
            <a:graphicFrameLocks noGrp="1"/>
          </p:cNvGraphicFramePr>
          <p:nvPr>
            <p:extLst>
              <p:ext uri="{D42A27DB-BD31-4B8C-83A1-F6EECF244321}">
                <p14:modId xmlns:p14="http://schemas.microsoft.com/office/powerpoint/2010/main" val="198628059"/>
              </p:ext>
            </p:extLst>
          </p:nvPr>
        </p:nvGraphicFramePr>
        <p:xfrm>
          <a:off x="762000" y="3048000"/>
          <a:ext cx="7620000" cy="944880"/>
        </p:xfrm>
        <a:graphic>
          <a:graphicData uri="http://schemas.openxmlformats.org/drawingml/2006/table">
            <a:tbl>
              <a:tblPr firstRow="1" bandRow="1">
                <a:tableStyleId>{69CF1AB2-1976-4502-BF36-3FF5EA218861}</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0840">
                <a:tc>
                  <a:txBody>
                    <a:bodyPr/>
                    <a:lstStyle/>
                    <a:p>
                      <a:pPr algn="ctr"/>
                      <a:r>
                        <a:rPr lang="en-US" sz="2500" b="0" dirty="0"/>
                        <a:t>Technology</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AF0F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b="0" dirty="0"/>
                        <a:t>Factor</a:t>
                      </a:r>
                      <a:r>
                        <a:rPr lang="en-US" sz="2500" b="0" baseline="0" dirty="0"/>
                        <a:t> endowment</a:t>
                      </a:r>
                      <a:endParaRPr lang="en-US" sz="2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extLst>
                  <a:ext uri="{0D108BD9-81ED-4DB2-BD59-A6C34878D82A}">
                    <a16:rowId xmlns:a16="http://schemas.microsoft.com/office/drawing/2014/main" val="10000"/>
                  </a:ext>
                </a:extLst>
              </a:tr>
              <a:tr h="370840">
                <a:tc gridSpan="2">
                  <a:txBody>
                    <a:bodyPr/>
                    <a:lstStyle/>
                    <a:p>
                      <a:pPr algn="ctr"/>
                      <a:r>
                        <a:rPr lang="en-US" sz="2500" b="0" dirty="0"/>
                        <a:t>Natural resources and climate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hMerge="1">
                  <a:txBody>
                    <a:bodyPr/>
                    <a:lstStyle/>
                    <a:p>
                      <a:pPr algn="ctr"/>
                      <a:endParaRPr lang="en-US" sz="2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2216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sz="3200" dirty="0"/>
              <a:t>From Autarky to Free Trade</a:t>
            </a:r>
          </a:p>
        </p:txBody>
      </p:sp>
      <p:sp>
        <p:nvSpPr>
          <p:cNvPr id="4" name="3 Marcador de contenido"/>
          <p:cNvSpPr>
            <a:spLocks noGrp="1"/>
          </p:cNvSpPr>
          <p:nvPr>
            <p:ph idx="1"/>
          </p:nvPr>
        </p:nvSpPr>
        <p:spPr>
          <a:xfrm>
            <a:off x="457200" y="914400"/>
            <a:ext cx="8229600" cy="5407151"/>
          </a:xfrm>
        </p:spPr>
        <p:txBody>
          <a:bodyPr>
            <a:normAutofit/>
          </a:bodyPr>
          <a:lstStyle/>
          <a:p>
            <a:pPr marL="0" indent="0">
              <a:buClr>
                <a:schemeClr val="tx1"/>
              </a:buClr>
              <a:buNone/>
            </a:pPr>
            <a:r>
              <a:rPr lang="en-US" sz="2800" dirty="0"/>
              <a:t>An economy that is self-contained and does not engage in </a:t>
            </a:r>
            <a:r>
              <a:rPr lang="en-US" sz="2800" dirty="0" smtClean="0"/>
              <a:t>trade (import or export goods or services) </a:t>
            </a:r>
            <a:r>
              <a:rPr lang="en-US" sz="2800" dirty="0"/>
              <a:t>with outsiders is an </a:t>
            </a:r>
            <a:r>
              <a:rPr lang="en-US" sz="2800" i="1" dirty="0" smtClean="0">
                <a:solidFill>
                  <a:srgbClr val="9D0505"/>
                </a:solidFill>
              </a:rPr>
              <a:t>autarky</a:t>
            </a:r>
            <a:r>
              <a:rPr lang="en-US" sz="2800" dirty="0" smtClean="0"/>
              <a:t>.</a:t>
            </a:r>
            <a:endParaRPr lang="en-US" sz="2800" dirty="0"/>
          </a:p>
        </p:txBody>
      </p:sp>
      <p:grpSp>
        <p:nvGrpSpPr>
          <p:cNvPr id="5" name="4 Grupo"/>
          <p:cNvGrpSpPr/>
          <p:nvPr/>
        </p:nvGrpSpPr>
        <p:grpSpPr>
          <a:xfrm>
            <a:off x="228600" y="2362200"/>
            <a:ext cx="4524051" cy="3788478"/>
            <a:chOff x="908979" y="2779010"/>
            <a:chExt cx="3998755" cy="2742129"/>
          </a:xfrm>
        </p:grpSpPr>
        <p:sp>
          <p:nvSpPr>
            <p:cNvPr id="6" name="Line 5"/>
            <p:cNvSpPr>
              <a:spLocks noChangeShapeType="1"/>
            </p:cNvSpPr>
            <p:nvPr/>
          </p:nvSpPr>
          <p:spPr bwMode="auto">
            <a:xfrm flipV="1">
              <a:off x="1206939" y="2966335"/>
              <a:ext cx="0" cy="21637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 name="Line 6"/>
            <p:cNvSpPr>
              <a:spLocks noChangeShapeType="1"/>
            </p:cNvSpPr>
            <p:nvPr/>
          </p:nvSpPr>
          <p:spPr bwMode="auto">
            <a:xfrm>
              <a:off x="1206939" y="5130098"/>
              <a:ext cx="34671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 name="Line 7"/>
            <p:cNvSpPr>
              <a:spLocks noChangeShapeType="1"/>
            </p:cNvSpPr>
            <p:nvPr/>
          </p:nvSpPr>
          <p:spPr bwMode="auto">
            <a:xfrm>
              <a:off x="1206939" y="3061585"/>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Line 8"/>
            <p:cNvSpPr>
              <a:spLocks noChangeShapeType="1"/>
            </p:cNvSpPr>
            <p:nvPr/>
          </p:nvSpPr>
          <p:spPr bwMode="auto">
            <a:xfrm>
              <a:off x="1206939" y="3267960"/>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 name="Line 9"/>
            <p:cNvSpPr>
              <a:spLocks noChangeShapeType="1"/>
            </p:cNvSpPr>
            <p:nvPr/>
          </p:nvSpPr>
          <p:spPr bwMode="auto">
            <a:xfrm>
              <a:off x="1206939" y="3474335"/>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 name="Line 10"/>
            <p:cNvSpPr>
              <a:spLocks noChangeShapeType="1"/>
            </p:cNvSpPr>
            <p:nvPr/>
          </p:nvSpPr>
          <p:spPr bwMode="auto">
            <a:xfrm>
              <a:off x="1206939" y="3682298"/>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 name="Line 11"/>
            <p:cNvSpPr>
              <a:spLocks noChangeShapeType="1"/>
            </p:cNvSpPr>
            <p:nvPr/>
          </p:nvSpPr>
          <p:spPr bwMode="auto">
            <a:xfrm>
              <a:off x="1206939" y="3888673"/>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 name="Line 12"/>
            <p:cNvSpPr>
              <a:spLocks noChangeShapeType="1"/>
            </p:cNvSpPr>
            <p:nvPr/>
          </p:nvSpPr>
          <p:spPr bwMode="auto">
            <a:xfrm>
              <a:off x="1206939" y="4095048"/>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 name="Line 13"/>
            <p:cNvSpPr>
              <a:spLocks noChangeShapeType="1"/>
            </p:cNvSpPr>
            <p:nvPr/>
          </p:nvSpPr>
          <p:spPr bwMode="auto">
            <a:xfrm>
              <a:off x="1206939" y="4303010"/>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 name="Line 14"/>
            <p:cNvSpPr>
              <a:spLocks noChangeShapeType="1"/>
            </p:cNvSpPr>
            <p:nvPr/>
          </p:nvSpPr>
          <p:spPr bwMode="auto">
            <a:xfrm>
              <a:off x="1206939" y="4509385"/>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 name="Line 15"/>
            <p:cNvSpPr>
              <a:spLocks noChangeShapeType="1"/>
            </p:cNvSpPr>
            <p:nvPr/>
          </p:nvSpPr>
          <p:spPr bwMode="auto">
            <a:xfrm>
              <a:off x="1206939" y="4715760"/>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Line 16"/>
            <p:cNvSpPr>
              <a:spLocks noChangeShapeType="1"/>
            </p:cNvSpPr>
            <p:nvPr/>
          </p:nvSpPr>
          <p:spPr bwMode="auto">
            <a:xfrm>
              <a:off x="1206939" y="4922135"/>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 name="Line 17"/>
            <p:cNvSpPr>
              <a:spLocks noChangeShapeType="1"/>
            </p:cNvSpPr>
            <p:nvPr/>
          </p:nvSpPr>
          <p:spPr bwMode="auto">
            <a:xfrm flipV="1">
              <a:off x="4578789"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 name="Line 18"/>
            <p:cNvSpPr>
              <a:spLocks noChangeShapeType="1"/>
            </p:cNvSpPr>
            <p:nvPr/>
          </p:nvSpPr>
          <p:spPr bwMode="auto">
            <a:xfrm flipV="1">
              <a:off x="4296214"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Line 19"/>
            <p:cNvSpPr>
              <a:spLocks noChangeShapeType="1"/>
            </p:cNvSpPr>
            <p:nvPr/>
          </p:nvSpPr>
          <p:spPr bwMode="auto">
            <a:xfrm flipV="1">
              <a:off x="4018402"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 name="Line 20"/>
            <p:cNvSpPr>
              <a:spLocks noChangeShapeType="1"/>
            </p:cNvSpPr>
            <p:nvPr/>
          </p:nvSpPr>
          <p:spPr bwMode="auto">
            <a:xfrm flipV="1">
              <a:off x="3735827"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 name="Line 21"/>
            <p:cNvSpPr>
              <a:spLocks noChangeShapeType="1"/>
            </p:cNvSpPr>
            <p:nvPr/>
          </p:nvSpPr>
          <p:spPr bwMode="auto">
            <a:xfrm flipV="1">
              <a:off x="3453252"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 name="Line 22"/>
            <p:cNvSpPr>
              <a:spLocks noChangeShapeType="1"/>
            </p:cNvSpPr>
            <p:nvPr/>
          </p:nvSpPr>
          <p:spPr bwMode="auto">
            <a:xfrm flipV="1">
              <a:off x="3175439"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 name="Line 23"/>
            <p:cNvSpPr>
              <a:spLocks noChangeShapeType="1"/>
            </p:cNvSpPr>
            <p:nvPr/>
          </p:nvSpPr>
          <p:spPr bwMode="auto">
            <a:xfrm flipV="1">
              <a:off x="2892864"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 name="Line 24"/>
            <p:cNvSpPr>
              <a:spLocks noChangeShapeType="1"/>
            </p:cNvSpPr>
            <p:nvPr/>
          </p:nvSpPr>
          <p:spPr bwMode="auto">
            <a:xfrm flipV="1">
              <a:off x="2610289"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 name="Line 25"/>
            <p:cNvSpPr>
              <a:spLocks noChangeShapeType="1"/>
            </p:cNvSpPr>
            <p:nvPr/>
          </p:nvSpPr>
          <p:spPr bwMode="auto">
            <a:xfrm flipV="1">
              <a:off x="2332477"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 name="Line 26"/>
            <p:cNvSpPr>
              <a:spLocks noChangeShapeType="1"/>
            </p:cNvSpPr>
            <p:nvPr/>
          </p:nvSpPr>
          <p:spPr bwMode="auto">
            <a:xfrm flipV="1">
              <a:off x="2049902"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8" name="Line 27"/>
            <p:cNvSpPr>
              <a:spLocks noChangeShapeType="1"/>
            </p:cNvSpPr>
            <p:nvPr/>
          </p:nvSpPr>
          <p:spPr bwMode="auto">
            <a:xfrm flipV="1">
              <a:off x="1767327"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 name="Line 28"/>
            <p:cNvSpPr>
              <a:spLocks noChangeShapeType="1"/>
            </p:cNvSpPr>
            <p:nvPr/>
          </p:nvSpPr>
          <p:spPr bwMode="auto">
            <a:xfrm flipV="1">
              <a:off x="1489514" y="5082473"/>
              <a:ext cx="0" cy="476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 name="Line 29"/>
            <p:cNvSpPr>
              <a:spLocks noChangeShapeType="1"/>
            </p:cNvSpPr>
            <p:nvPr/>
          </p:nvSpPr>
          <p:spPr bwMode="auto">
            <a:xfrm flipV="1">
              <a:off x="1206939" y="3320348"/>
              <a:ext cx="2949575" cy="1809750"/>
            </a:xfrm>
            <a:prstGeom prst="line">
              <a:avLst/>
            </a:prstGeom>
            <a:noFill/>
            <a:ln w="38100">
              <a:solidFill>
                <a:srgbClr val="1D81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1" name="Line 30"/>
            <p:cNvSpPr>
              <a:spLocks noChangeShapeType="1"/>
            </p:cNvSpPr>
            <p:nvPr/>
          </p:nvSpPr>
          <p:spPr bwMode="auto">
            <a:xfrm>
              <a:off x="1206939" y="3061585"/>
              <a:ext cx="2949575" cy="1809750"/>
            </a:xfrm>
            <a:prstGeom prst="line">
              <a:avLst/>
            </a:prstGeom>
            <a:noFill/>
            <a:ln w="38100">
              <a:solidFill>
                <a:srgbClr val="D4712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2" name="Freeform 31"/>
            <p:cNvSpPr>
              <a:spLocks/>
            </p:cNvSpPr>
            <p:nvPr/>
          </p:nvSpPr>
          <p:spPr bwMode="auto">
            <a:xfrm>
              <a:off x="2861114" y="4076573"/>
              <a:ext cx="63500" cy="50226"/>
            </a:xfrm>
            <a:custGeom>
              <a:avLst/>
              <a:gdLst>
                <a:gd name="T0" fmla="*/ 40 w 40"/>
                <a:gd name="T1" fmla="*/ 20 h 40"/>
                <a:gd name="T2" fmla="*/ 40 w 40"/>
                <a:gd name="T3" fmla="*/ 20 h 40"/>
                <a:gd name="T4" fmla="*/ 37 w 40"/>
                <a:gd name="T5" fmla="*/ 28 h 40"/>
                <a:gd name="T6" fmla="*/ 35 w 40"/>
                <a:gd name="T7" fmla="*/ 33 h 40"/>
                <a:gd name="T8" fmla="*/ 27 w 40"/>
                <a:gd name="T9" fmla="*/ 38 h 40"/>
                <a:gd name="T10" fmla="*/ 20 w 40"/>
                <a:gd name="T11" fmla="*/ 40 h 40"/>
                <a:gd name="T12" fmla="*/ 20 w 40"/>
                <a:gd name="T13" fmla="*/ 40 h 40"/>
                <a:gd name="T14" fmla="*/ 12 w 40"/>
                <a:gd name="T15" fmla="*/ 38 h 40"/>
                <a:gd name="T16" fmla="*/ 5 w 40"/>
                <a:gd name="T17" fmla="*/ 33 h 40"/>
                <a:gd name="T18" fmla="*/ 2 w 40"/>
                <a:gd name="T19" fmla="*/ 28 h 40"/>
                <a:gd name="T20" fmla="*/ 0 w 40"/>
                <a:gd name="T21" fmla="*/ 20 h 40"/>
                <a:gd name="T22" fmla="*/ 0 w 40"/>
                <a:gd name="T23" fmla="*/ 20 h 40"/>
                <a:gd name="T24" fmla="*/ 2 w 40"/>
                <a:gd name="T25" fmla="*/ 13 h 40"/>
                <a:gd name="T26" fmla="*/ 5 w 40"/>
                <a:gd name="T27" fmla="*/ 5 h 40"/>
                <a:gd name="T28" fmla="*/ 12 w 40"/>
                <a:gd name="T29" fmla="*/ 0 h 40"/>
                <a:gd name="T30" fmla="*/ 20 w 40"/>
                <a:gd name="T31" fmla="*/ 0 h 40"/>
                <a:gd name="T32" fmla="*/ 20 w 40"/>
                <a:gd name="T33" fmla="*/ 0 h 40"/>
                <a:gd name="T34" fmla="*/ 27 w 40"/>
                <a:gd name="T35" fmla="*/ 0 h 40"/>
                <a:gd name="T36" fmla="*/ 35 w 40"/>
                <a:gd name="T37" fmla="*/ 5 h 40"/>
                <a:gd name="T38" fmla="*/ 37 w 40"/>
                <a:gd name="T39" fmla="*/ 13 h 40"/>
                <a:gd name="T40" fmla="*/ 40 w 40"/>
                <a:gd name="T41" fmla="*/ 20 h 40"/>
                <a:gd name="T42" fmla="*/ 40 w 40"/>
                <a:gd name="T43"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0">
                  <a:moveTo>
                    <a:pt x="40" y="20"/>
                  </a:moveTo>
                  <a:lnTo>
                    <a:pt x="40" y="20"/>
                  </a:lnTo>
                  <a:lnTo>
                    <a:pt x="37" y="28"/>
                  </a:lnTo>
                  <a:lnTo>
                    <a:pt x="35" y="33"/>
                  </a:lnTo>
                  <a:lnTo>
                    <a:pt x="27" y="38"/>
                  </a:lnTo>
                  <a:lnTo>
                    <a:pt x="20" y="40"/>
                  </a:lnTo>
                  <a:lnTo>
                    <a:pt x="20" y="40"/>
                  </a:lnTo>
                  <a:lnTo>
                    <a:pt x="12" y="38"/>
                  </a:lnTo>
                  <a:lnTo>
                    <a:pt x="5" y="33"/>
                  </a:lnTo>
                  <a:lnTo>
                    <a:pt x="2" y="28"/>
                  </a:lnTo>
                  <a:lnTo>
                    <a:pt x="0" y="20"/>
                  </a:lnTo>
                  <a:lnTo>
                    <a:pt x="0" y="20"/>
                  </a:lnTo>
                  <a:lnTo>
                    <a:pt x="2" y="13"/>
                  </a:lnTo>
                  <a:lnTo>
                    <a:pt x="5" y="5"/>
                  </a:lnTo>
                  <a:lnTo>
                    <a:pt x="12" y="0"/>
                  </a:lnTo>
                  <a:lnTo>
                    <a:pt x="20" y="0"/>
                  </a:lnTo>
                  <a:lnTo>
                    <a:pt x="20" y="0"/>
                  </a:lnTo>
                  <a:lnTo>
                    <a:pt x="27" y="0"/>
                  </a:lnTo>
                  <a:lnTo>
                    <a:pt x="35" y="5"/>
                  </a:lnTo>
                  <a:lnTo>
                    <a:pt x="37" y="13"/>
                  </a:lnTo>
                  <a:lnTo>
                    <a:pt x="40" y="20"/>
                  </a:lnTo>
                  <a:lnTo>
                    <a:pt x="4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3" name="Line 32"/>
            <p:cNvSpPr>
              <a:spLocks noChangeShapeType="1"/>
            </p:cNvSpPr>
            <p:nvPr/>
          </p:nvSpPr>
          <p:spPr bwMode="auto">
            <a:xfrm>
              <a:off x="2892864" y="4087111"/>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4" name="Line 33"/>
            <p:cNvSpPr>
              <a:spLocks noChangeShapeType="1"/>
            </p:cNvSpPr>
            <p:nvPr/>
          </p:nvSpPr>
          <p:spPr bwMode="auto">
            <a:xfrm>
              <a:off x="2892864" y="4222048"/>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34"/>
            <p:cNvSpPr>
              <a:spLocks noChangeShapeType="1"/>
            </p:cNvSpPr>
            <p:nvPr/>
          </p:nvSpPr>
          <p:spPr bwMode="auto">
            <a:xfrm>
              <a:off x="2892864" y="435063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Line 35"/>
            <p:cNvSpPr>
              <a:spLocks noChangeShapeType="1"/>
            </p:cNvSpPr>
            <p:nvPr/>
          </p:nvSpPr>
          <p:spPr bwMode="auto">
            <a:xfrm>
              <a:off x="2892864" y="447763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7" name="Line 36"/>
            <p:cNvSpPr>
              <a:spLocks noChangeShapeType="1"/>
            </p:cNvSpPr>
            <p:nvPr/>
          </p:nvSpPr>
          <p:spPr bwMode="auto">
            <a:xfrm>
              <a:off x="2892864" y="460463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8" name="Line 37"/>
            <p:cNvSpPr>
              <a:spLocks noChangeShapeType="1"/>
            </p:cNvSpPr>
            <p:nvPr/>
          </p:nvSpPr>
          <p:spPr bwMode="auto">
            <a:xfrm>
              <a:off x="2892864" y="473163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9" name="Line 38"/>
            <p:cNvSpPr>
              <a:spLocks noChangeShapeType="1"/>
            </p:cNvSpPr>
            <p:nvPr/>
          </p:nvSpPr>
          <p:spPr bwMode="auto">
            <a:xfrm>
              <a:off x="2892864" y="485863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0" name="Line 39"/>
            <p:cNvSpPr>
              <a:spLocks noChangeShapeType="1"/>
            </p:cNvSpPr>
            <p:nvPr/>
          </p:nvSpPr>
          <p:spPr bwMode="auto">
            <a:xfrm>
              <a:off x="2892864" y="4985635"/>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1" name="Line 40"/>
            <p:cNvSpPr>
              <a:spLocks noChangeShapeType="1"/>
            </p:cNvSpPr>
            <p:nvPr/>
          </p:nvSpPr>
          <p:spPr bwMode="auto">
            <a:xfrm>
              <a:off x="2892864" y="5114223"/>
              <a:ext cx="0" cy="158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2" name="Line 41"/>
            <p:cNvSpPr>
              <a:spLocks noChangeShapeType="1"/>
            </p:cNvSpPr>
            <p:nvPr/>
          </p:nvSpPr>
          <p:spPr bwMode="auto">
            <a:xfrm>
              <a:off x="1206939" y="409504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3" name="Line 42"/>
            <p:cNvSpPr>
              <a:spLocks noChangeShapeType="1"/>
            </p:cNvSpPr>
            <p:nvPr/>
          </p:nvSpPr>
          <p:spPr bwMode="auto">
            <a:xfrm>
              <a:off x="1333939" y="409504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4" name="Line 43"/>
            <p:cNvSpPr>
              <a:spLocks noChangeShapeType="1"/>
            </p:cNvSpPr>
            <p:nvPr/>
          </p:nvSpPr>
          <p:spPr bwMode="auto">
            <a:xfrm>
              <a:off x="1460939" y="409504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5" name="Line 44"/>
            <p:cNvSpPr>
              <a:spLocks noChangeShapeType="1"/>
            </p:cNvSpPr>
            <p:nvPr/>
          </p:nvSpPr>
          <p:spPr bwMode="auto">
            <a:xfrm>
              <a:off x="1587939" y="409504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6" name="Line 45"/>
            <p:cNvSpPr>
              <a:spLocks noChangeShapeType="1"/>
            </p:cNvSpPr>
            <p:nvPr/>
          </p:nvSpPr>
          <p:spPr bwMode="auto">
            <a:xfrm>
              <a:off x="1714939" y="409504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7" name="Line 46"/>
            <p:cNvSpPr>
              <a:spLocks noChangeShapeType="1"/>
            </p:cNvSpPr>
            <p:nvPr/>
          </p:nvSpPr>
          <p:spPr bwMode="auto">
            <a:xfrm>
              <a:off x="1841939" y="4095048"/>
              <a:ext cx="80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8" name="Line 47"/>
            <p:cNvSpPr>
              <a:spLocks noChangeShapeType="1"/>
            </p:cNvSpPr>
            <p:nvPr/>
          </p:nvSpPr>
          <p:spPr bwMode="auto">
            <a:xfrm>
              <a:off x="1970527" y="409504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9" name="Line 48"/>
            <p:cNvSpPr>
              <a:spLocks noChangeShapeType="1"/>
            </p:cNvSpPr>
            <p:nvPr/>
          </p:nvSpPr>
          <p:spPr bwMode="auto">
            <a:xfrm>
              <a:off x="2097527" y="409504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0" name="Line 49"/>
            <p:cNvSpPr>
              <a:spLocks noChangeShapeType="1"/>
            </p:cNvSpPr>
            <p:nvPr/>
          </p:nvSpPr>
          <p:spPr bwMode="auto">
            <a:xfrm>
              <a:off x="2224527" y="409504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1" name="Line 50"/>
            <p:cNvSpPr>
              <a:spLocks noChangeShapeType="1"/>
            </p:cNvSpPr>
            <p:nvPr/>
          </p:nvSpPr>
          <p:spPr bwMode="auto">
            <a:xfrm>
              <a:off x="2351527" y="409504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2" name="Line 51"/>
            <p:cNvSpPr>
              <a:spLocks noChangeShapeType="1"/>
            </p:cNvSpPr>
            <p:nvPr/>
          </p:nvSpPr>
          <p:spPr bwMode="auto">
            <a:xfrm>
              <a:off x="2478527" y="409504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3" name="Line 52"/>
            <p:cNvSpPr>
              <a:spLocks noChangeShapeType="1"/>
            </p:cNvSpPr>
            <p:nvPr/>
          </p:nvSpPr>
          <p:spPr bwMode="auto">
            <a:xfrm>
              <a:off x="2605527" y="4095048"/>
              <a:ext cx="80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4" name="Line 53"/>
            <p:cNvSpPr>
              <a:spLocks noChangeShapeType="1"/>
            </p:cNvSpPr>
            <p:nvPr/>
          </p:nvSpPr>
          <p:spPr bwMode="auto">
            <a:xfrm>
              <a:off x="2734114" y="409504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5" name="Line 54"/>
            <p:cNvSpPr>
              <a:spLocks noChangeShapeType="1"/>
            </p:cNvSpPr>
            <p:nvPr/>
          </p:nvSpPr>
          <p:spPr bwMode="auto">
            <a:xfrm>
              <a:off x="2861114" y="4095048"/>
              <a:ext cx="317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6" name="Rectangle 55"/>
            <p:cNvSpPr>
              <a:spLocks noChangeArrowheads="1"/>
            </p:cNvSpPr>
            <p:nvPr/>
          </p:nvSpPr>
          <p:spPr bwMode="auto">
            <a:xfrm>
              <a:off x="908979" y="2779010"/>
              <a:ext cx="6059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7" name="Rectangle 60"/>
            <p:cNvSpPr>
              <a:spLocks noChangeArrowheads="1"/>
            </p:cNvSpPr>
            <p:nvPr/>
          </p:nvSpPr>
          <p:spPr bwMode="auto">
            <a:xfrm>
              <a:off x="2248339" y="5336473"/>
              <a:ext cx="20053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shirts (millions)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8" name="Rectangle 64"/>
            <p:cNvSpPr>
              <a:spLocks noChangeArrowheads="1"/>
            </p:cNvSpPr>
            <p:nvPr/>
          </p:nvSpPr>
          <p:spPr bwMode="auto">
            <a:xfrm>
              <a:off x="981514" y="298062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50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9" name="Rectangle 65"/>
            <p:cNvSpPr>
              <a:spLocks noChangeArrowheads="1"/>
            </p:cNvSpPr>
            <p:nvPr/>
          </p:nvSpPr>
          <p:spPr bwMode="auto">
            <a:xfrm>
              <a:off x="981514" y="318858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45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0" name="Rectangle 66"/>
            <p:cNvSpPr>
              <a:spLocks noChangeArrowheads="1"/>
            </p:cNvSpPr>
            <p:nvPr/>
          </p:nvSpPr>
          <p:spPr bwMode="auto">
            <a:xfrm>
              <a:off x="981514" y="3394960"/>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40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1" name="Rectangle 67"/>
            <p:cNvSpPr>
              <a:spLocks noChangeArrowheads="1"/>
            </p:cNvSpPr>
            <p:nvPr/>
          </p:nvSpPr>
          <p:spPr bwMode="auto">
            <a:xfrm>
              <a:off x="981514" y="360133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2" name="Rectangle 68"/>
            <p:cNvSpPr>
              <a:spLocks noChangeArrowheads="1"/>
            </p:cNvSpPr>
            <p:nvPr/>
          </p:nvSpPr>
          <p:spPr bwMode="auto">
            <a:xfrm>
              <a:off x="981514" y="3809298"/>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3" name="Rectangle 69"/>
            <p:cNvSpPr>
              <a:spLocks noChangeArrowheads="1"/>
            </p:cNvSpPr>
            <p:nvPr/>
          </p:nvSpPr>
          <p:spPr bwMode="auto">
            <a:xfrm>
              <a:off x="981514" y="401567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4" name="Rectangle 70"/>
            <p:cNvSpPr>
              <a:spLocks noChangeArrowheads="1"/>
            </p:cNvSpPr>
            <p:nvPr/>
          </p:nvSpPr>
          <p:spPr bwMode="auto">
            <a:xfrm>
              <a:off x="981514" y="4222048"/>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5" name="Rectangle 71"/>
            <p:cNvSpPr>
              <a:spLocks noChangeArrowheads="1"/>
            </p:cNvSpPr>
            <p:nvPr/>
          </p:nvSpPr>
          <p:spPr bwMode="auto">
            <a:xfrm>
              <a:off x="981514" y="442842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6" name="Rectangle 72"/>
            <p:cNvSpPr>
              <a:spLocks noChangeArrowheads="1"/>
            </p:cNvSpPr>
            <p:nvPr/>
          </p:nvSpPr>
          <p:spPr bwMode="auto">
            <a:xfrm>
              <a:off x="981514" y="463638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7" name="Rectangle 73"/>
            <p:cNvSpPr>
              <a:spLocks noChangeArrowheads="1"/>
            </p:cNvSpPr>
            <p:nvPr/>
          </p:nvSpPr>
          <p:spPr bwMode="auto">
            <a:xfrm>
              <a:off x="1037076" y="484276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8" name="Rectangle 74"/>
            <p:cNvSpPr>
              <a:spLocks noChangeArrowheads="1"/>
            </p:cNvSpPr>
            <p:nvPr/>
          </p:nvSpPr>
          <p:spPr bwMode="auto">
            <a:xfrm>
              <a:off x="1098989" y="5149148"/>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9" name="Rectangle 75"/>
            <p:cNvSpPr>
              <a:spLocks noChangeArrowheads="1"/>
            </p:cNvSpPr>
            <p:nvPr/>
          </p:nvSpPr>
          <p:spPr bwMode="auto">
            <a:xfrm>
              <a:off x="1429189" y="5149148"/>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50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0" name="Rectangle 76"/>
            <p:cNvSpPr>
              <a:spLocks noChangeArrowheads="1"/>
            </p:cNvSpPr>
            <p:nvPr/>
          </p:nvSpPr>
          <p:spPr bwMode="auto">
            <a:xfrm>
              <a:off x="1680014" y="514914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1" name="Rectangle 77"/>
            <p:cNvSpPr>
              <a:spLocks noChangeArrowheads="1"/>
            </p:cNvSpPr>
            <p:nvPr/>
          </p:nvSpPr>
          <p:spPr bwMode="auto">
            <a:xfrm>
              <a:off x="1962589" y="514914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150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2" name="Rectangle 78"/>
            <p:cNvSpPr>
              <a:spLocks noChangeArrowheads="1"/>
            </p:cNvSpPr>
            <p:nvPr/>
          </p:nvSpPr>
          <p:spPr bwMode="auto">
            <a:xfrm>
              <a:off x="2243577" y="514914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3" name="Rectangle 79"/>
            <p:cNvSpPr>
              <a:spLocks noChangeArrowheads="1"/>
            </p:cNvSpPr>
            <p:nvPr/>
          </p:nvSpPr>
          <p:spPr bwMode="auto">
            <a:xfrm>
              <a:off x="2522977" y="514914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4" name="Rectangle 80"/>
            <p:cNvSpPr>
              <a:spLocks noChangeArrowheads="1"/>
            </p:cNvSpPr>
            <p:nvPr/>
          </p:nvSpPr>
          <p:spPr bwMode="auto">
            <a:xfrm>
              <a:off x="2805552" y="514914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5" name="Rectangle 81"/>
            <p:cNvSpPr>
              <a:spLocks noChangeArrowheads="1"/>
            </p:cNvSpPr>
            <p:nvPr/>
          </p:nvSpPr>
          <p:spPr bwMode="auto">
            <a:xfrm>
              <a:off x="3088127" y="514914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350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6" name="Rectangle 82"/>
            <p:cNvSpPr>
              <a:spLocks noChangeArrowheads="1"/>
            </p:cNvSpPr>
            <p:nvPr/>
          </p:nvSpPr>
          <p:spPr bwMode="auto">
            <a:xfrm>
              <a:off x="3365939" y="514914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400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7" name="Rectangle 83"/>
            <p:cNvSpPr>
              <a:spLocks noChangeArrowheads="1"/>
            </p:cNvSpPr>
            <p:nvPr/>
          </p:nvSpPr>
          <p:spPr bwMode="auto">
            <a:xfrm>
              <a:off x="3648514" y="514914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450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8" name="Rectangle 84"/>
            <p:cNvSpPr>
              <a:spLocks noChangeArrowheads="1"/>
            </p:cNvSpPr>
            <p:nvPr/>
          </p:nvSpPr>
          <p:spPr bwMode="auto">
            <a:xfrm>
              <a:off x="3931089" y="514914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500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9" name="Rectangle 85"/>
            <p:cNvSpPr>
              <a:spLocks noChangeArrowheads="1"/>
            </p:cNvSpPr>
            <p:nvPr/>
          </p:nvSpPr>
          <p:spPr bwMode="auto">
            <a:xfrm>
              <a:off x="4208902" y="514914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550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0" name="Rectangle 86"/>
            <p:cNvSpPr>
              <a:spLocks noChangeArrowheads="1"/>
            </p:cNvSpPr>
            <p:nvPr/>
          </p:nvSpPr>
          <p:spPr bwMode="auto">
            <a:xfrm>
              <a:off x="4491477" y="514914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600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1" name="Rectangle 87"/>
            <p:cNvSpPr>
              <a:spLocks noChangeArrowheads="1"/>
            </p:cNvSpPr>
            <p:nvPr/>
          </p:nvSpPr>
          <p:spPr bwMode="auto">
            <a:xfrm>
              <a:off x="4216839" y="3148898"/>
              <a:ext cx="6908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2" name="Rectangle 88"/>
            <p:cNvSpPr>
              <a:spLocks noChangeArrowheads="1"/>
            </p:cNvSpPr>
            <p:nvPr/>
          </p:nvSpPr>
          <p:spPr bwMode="auto">
            <a:xfrm>
              <a:off x="4216839" y="3291773"/>
              <a:ext cx="4969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supply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3" name="Rectangle 89"/>
            <p:cNvSpPr>
              <a:spLocks noChangeArrowheads="1"/>
            </p:cNvSpPr>
            <p:nvPr/>
          </p:nvSpPr>
          <p:spPr bwMode="auto">
            <a:xfrm>
              <a:off x="4216839" y="4720523"/>
              <a:ext cx="6908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4" name="Rectangle 90"/>
            <p:cNvSpPr>
              <a:spLocks noChangeArrowheads="1"/>
            </p:cNvSpPr>
            <p:nvPr/>
          </p:nvSpPr>
          <p:spPr bwMode="auto">
            <a:xfrm>
              <a:off x="4216839" y="4863398"/>
              <a:ext cx="5899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demand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85" name="3 Marcador de contenido"/>
          <p:cNvSpPr txBox="1">
            <a:spLocks/>
          </p:cNvSpPr>
          <p:nvPr/>
        </p:nvSpPr>
        <p:spPr>
          <a:xfrm>
            <a:off x="4789170" y="2617331"/>
            <a:ext cx="4308217" cy="40138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tx1"/>
              </a:buClr>
            </a:pPr>
            <a:r>
              <a:rPr lang="en-US" sz="1800" i="1" dirty="0" smtClean="0">
                <a:solidFill>
                  <a:srgbClr val="9D0505"/>
                </a:solidFill>
                <a:latin typeface="Arial" panose="020B0604020202020204" pitchFamily="34" charset="0"/>
                <a:cs typeface="Arial" panose="020B0604020202020204" pitchFamily="34" charset="0"/>
              </a:rPr>
              <a:t>Imports</a:t>
            </a:r>
            <a:r>
              <a:rPr lang="en-US" sz="1800" b="1" dirty="0" smtClean="0">
                <a:solidFill>
                  <a:srgbClr val="9D0505"/>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are goods and services that are produced in other countries and consumed domestically.</a:t>
            </a:r>
          </a:p>
          <a:p>
            <a:pPr lvl="1">
              <a:buClr>
                <a:schemeClr val="tx1"/>
              </a:buClr>
            </a:pPr>
            <a:r>
              <a:rPr lang="en-US" sz="1800" i="1" dirty="0">
                <a:solidFill>
                  <a:srgbClr val="9D0505"/>
                </a:solidFill>
                <a:latin typeface="Arial" panose="020B0604020202020204" pitchFamily="34" charset="0"/>
                <a:cs typeface="Arial" panose="020B0604020202020204" pitchFamily="34" charset="0"/>
              </a:rPr>
              <a:t>Exports</a:t>
            </a:r>
            <a:r>
              <a:rPr lang="en-US" sz="1800" b="1" dirty="0">
                <a:solidFill>
                  <a:srgbClr val="9D0505"/>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are goods and services that are produced domestically and consumed in other countries.</a:t>
            </a:r>
          </a:p>
          <a:p>
            <a:pPr marL="0" indent="0">
              <a:buClr>
                <a:schemeClr val="tx1"/>
              </a:buClr>
              <a:buNone/>
            </a:pPr>
            <a:endParaRPr lang="en-US" dirty="0"/>
          </a:p>
        </p:txBody>
      </p:sp>
      <p:sp>
        <p:nvSpPr>
          <p:cNvPr id="86" name="Rectangle 85"/>
          <p:cNvSpPr/>
          <p:nvPr/>
        </p:nvSpPr>
        <p:spPr>
          <a:xfrm>
            <a:off x="2225565" y="4045227"/>
            <a:ext cx="459144" cy="2703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7" name="Rectangle 86"/>
          <p:cNvSpPr/>
          <p:nvPr/>
        </p:nvSpPr>
        <p:spPr>
          <a:xfrm>
            <a:off x="2259663" y="5588490"/>
            <a:ext cx="459144" cy="2703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8" name="Rectangle 87"/>
          <p:cNvSpPr/>
          <p:nvPr/>
        </p:nvSpPr>
        <p:spPr>
          <a:xfrm>
            <a:off x="192012" y="4019702"/>
            <a:ext cx="459144" cy="2703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18644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uiExpand="1" build="p"/>
      <p:bldP spid="86" grpId="0" animBg="1"/>
      <p:bldP spid="87" grpId="0" animBg="1"/>
      <p:bldP spid="8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a:bodyPr>
          <a:lstStyle/>
          <a:p>
            <a:r>
              <a:rPr lang="en-US" sz="3200" dirty="0"/>
              <a:t>From Autarky to Free Trade</a:t>
            </a:r>
          </a:p>
        </p:txBody>
      </p:sp>
      <p:sp>
        <p:nvSpPr>
          <p:cNvPr id="111" name="3 Marcador de contenido"/>
          <p:cNvSpPr>
            <a:spLocks noGrp="1"/>
          </p:cNvSpPr>
          <p:nvPr>
            <p:ph idx="1"/>
          </p:nvPr>
        </p:nvSpPr>
        <p:spPr/>
        <p:txBody>
          <a:bodyPr>
            <a:normAutofit/>
          </a:bodyPr>
          <a:lstStyle/>
          <a:p>
            <a:pPr marL="0" indent="0">
              <a:buClr>
                <a:schemeClr val="tx1"/>
              </a:buClr>
              <a:buNone/>
            </a:pPr>
            <a:r>
              <a:rPr lang="en-US" dirty="0"/>
              <a:t>When an economy decides to engage in trade, the domestic price and quantity change.</a:t>
            </a:r>
          </a:p>
        </p:txBody>
      </p:sp>
      <p:sp>
        <p:nvSpPr>
          <p:cNvPr id="9" name="8 Marcador de contenido"/>
          <p:cNvSpPr>
            <a:spLocks noGrp="1"/>
          </p:cNvSpPr>
          <p:nvPr>
            <p:ph sz="half" idx="4294967295"/>
          </p:nvPr>
        </p:nvSpPr>
        <p:spPr>
          <a:xfrm>
            <a:off x="4935732" y="3248710"/>
            <a:ext cx="3606987" cy="2782287"/>
          </a:xfrm>
          <a:prstGeom prst="rect">
            <a:avLst/>
          </a:prstGeom>
        </p:spPr>
        <p:txBody>
          <a:bodyPr>
            <a:noAutofit/>
          </a:bodyPr>
          <a:lstStyle/>
          <a:p>
            <a:pPr marL="0" indent="0">
              <a:buNone/>
            </a:pPr>
            <a:r>
              <a:rPr lang="en-US" sz="2000" dirty="0"/>
              <a:t>If the world price is less than autarky domestic price:</a:t>
            </a:r>
          </a:p>
          <a:p>
            <a:pPr lvl="1"/>
            <a:r>
              <a:rPr lang="en-US" sz="1800" dirty="0"/>
              <a:t>Domestic price decreases to equal the world price.</a:t>
            </a:r>
          </a:p>
          <a:p>
            <a:pPr lvl="1"/>
            <a:r>
              <a:rPr lang="en-US" sz="1800" dirty="0"/>
              <a:t>Excess demand occurs.</a:t>
            </a:r>
          </a:p>
        </p:txBody>
      </p:sp>
      <p:sp>
        <p:nvSpPr>
          <p:cNvPr id="11" name="Rectangle 5"/>
          <p:cNvSpPr>
            <a:spLocks noChangeArrowheads="1"/>
          </p:cNvSpPr>
          <p:nvPr/>
        </p:nvSpPr>
        <p:spPr bwMode="auto">
          <a:xfrm>
            <a:off x="1203649" y="5997929"/>
            <a:ext cx="20053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shirts (millions)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6"/>
          <p:cNvSpPr>
            <a:spLocks noChangeArrowheads="1"/>
          </p:cNvSpPr>
          <p:nvPr/>
        </p:nvSpPr>
        <p:spPr bwMode="auto">
          <a:xfrm>
            <a:off x="1412804" y="5150916"/>
            <a:ext cx="5642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Imports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9" name="Line 20"/>
          <p:cNvSpPr>
            <a:spLocks noChangeShapeType="1"/>
          </p:cNvSpPr>
          <p:nvPr/>
        </p:nvSpPr>
        <p:spPr bwMode="auto">
          <a:xfrm flipV="1">
            <a:off x="492240" y="3132373"/>
            <a:ext cx="0" cy="261655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Line 21"/>
          <p:cNvSpPr>
            <a:spLocks noChangeShapeType="1"/>
          </p:cNvSpPr>
          <p:nvPr/>
        </p:nvSpPr>
        <p:spPr bwMode="auto">
          <a:xfrm>
            <a:off x="492240" y="5748927"/>
            <a:ext cx="247482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 name="Line 25"/>
          <p:cNvSpPr>
            <a:spLocks noChangeShapeType="1"/>
          </p:cNvSpPr>
          <p:nvPr/>
        </p:nvSpPr>
        <p:spPr bwMode="auto">
          <a:xfrm flipV="1">
            <a:off x="492240" y="3560981"/>
            <a:ext cx="2031933" cy="2187946"/>
          </a:xfrm>
          <a:prstGeom prst="line">
            <a:avLst/>
          </a:prstGeom>
          <a:noFill/>
          <a:ln w="38100">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 name="Line 26"/>
          <p:cNvSpPr>
            <a:spLocks noChangeShapeType="1"/>
          </p:cNvSpPr>
          <p:nvPr/>
        </p:nvSpPr>
        <p:spPr bwMode="auto">
          <a:xfrm>
            <a:off x="492240" y="3248710"/>
            <a:ext cx="2031933" cy="2187946"/>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3" name="Rectangle 94"/>
          <p:cNvSpPr>
            <a:spLocks noChangeArrowheads="1"/>
          </p:cNvSpPr>
          <p:nvPr/>
        </p:nvSpPr>
        <p:spPr bwMode="auto">
          <a:xfrm>
            <a:off x="313225" y="2905823"/>
            <a:ext cx="6059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6" name="Rectangle 97"/>
          <p:cNvSpPr>
            <a:spLocks noChangeArrowheads="1"/>
          </p:cNvSpPr>
          <p:nvPr/>
        </p:nvSpPr>
        <p:spPr bwMode="auto">
          <a:xfrm>
            <a:off x="417844" y="577341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3" name="Line 24"/>
          <p:cNvSpPr>
            <a:spLocks noChangeShapeType="1"/>
          </p:cNvSpPr>
          <p:nvPr/>
        </p:nvSpPr>
        <p:spPr bwMode="auto">
          <a:xfrm flipV="1">
            <a:off x="1187375" y="5691780"/>
            <a:ext cx="0" cy="5714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7" name="Rectangle 98"/>
          <p:cNvSpPr>
            <a:spLocks noChangeArrowheads="1"/>
          </p:cNvSpPr>
          <p:nvPr/>
        </p:nvSpPr>
        <p:spPr bwMode="auto">
          <a:xfrm>
            <a:off x="1126928" y="5773419"/>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180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nvGrpSpPr>
          <p:cNvPr id="5" name="Group 4"/>
          <p:cNvGrpSpPr/>
          <p:nvPr/>
        </p:nvGrpSpPr>
        <p:grpSpPr>
          <a:xfrm>
            <a:off x="1187375" y="4997842"/>
            <a:ext cx="931109" cy="712306"/>
            <a:chOff x="1115314" y="4911419"/>
            <a:chExt cx="931109" cy="712306"/>
          </a:xfrm>
        </p:grpSpPr>
        <p:sp>
          <p:nvSpPr>
            <p:cNvPr id="13" name="Freeform 14"/>
            <p:cNvSpPr>
              <a:spLocks/>
            </p:cNvSpPr>
            <p:nvPr/>
          </p:nvSpPr>
          <p:spPr bwMode="auto">
            <a:xfrm>
              <a:off x="1117639" y="4950198"/>
              <a:ext cx="926459" cy="110213"/>
            </a:xfrm>
            <a:custGeom>
              <a:avLst/>
              <a:gdLst>
                <a:gd name="T0" fmla="*/ 363 w 797"/>
                <a:gd name="T1" fmla="*/ 24 h 54"/>
                <a:gd name="T2" fmla="*/ 363 w 797"/>
                <a:gd name="T3" fmla="*/ 24 h 54"/>
                <a:gd name="T4" fmla="*/ 375 w 797"/>
                <a:gd name="T5" fmla="*/ 26 h 54"/>
                <a:gd name="T6" fmla="*/ 384 w 797"/>
                <a:gd name="T7" fmla="*/ 29 h 54"/>
                <a:gd name="T8" fmla="*/ 394 w 797"/>
                <a:gd name="T9" fmla="*/ 36 h 54"/>
                <a:gd name="T10" fmla="*/ 399 w 797"/>
                <a:gd name="T11" fmla="*/ 45 h 54"/>
                <a:gd name="T12" fmla="*/ 399 w 797"/>
                <a:gd name="T13" fmla="*/ 45 h 54"/>
                <a:gd name="T14" fmla="*/ 399 w 797"/>
                <a:gd name="T15" fmla="*/ 45 h 54"/>
                <a:gd name="T16" fmla="*/ 403 w 797"/>
                <a:gd name="T17" fmla="*/ 36 h 54"/>
                <a:gd name="T18" fmla="*/ 410 w 797"/>
                <a:gd name="T19" fmla="*/ 29 h 54"/>
                <a:gd name="T20" fmla="*/ 422 w 797"/>
                <a:gd name="T21" fmla="*/ 26 h 54"/>
                <a:gd name="T22" fmla="*/ 434 w 797"/>
                <a:gd name="T23" fmla="*/ 24 h 54"/>
                <a:gd name="T24" fmla="*/ 764 w 797"/>
                <a:gd name="T25" fmla="*/ 24 h 54"/>
                <a:gd name="T26" fmla="*/ 764 w 797"/>
                <a:gd name="T27" fmla="*/ 24 h 54"/>
                <a:gd name="T28" fmla="*/ 775 w 797"/>
                <a:gd name="T29" fmla="*/ 24 h 54"/>
                <a:gd name="T30" fmla="*/ 783 w 797"/>
                <a:gd name="T31" fmla="*/ 19 h 54"/>
                <a:gd name="T32" fmla="*/ 790 w 797"/>
                <a:gd name="T33" fmla="*/ 10 h 54"/>
                <a:gd name="T34" fmla="*/ 792 w 797"/>
                <a:gd name="T35" fmla="*/ 0 h 54"/>
                <a:gd name="T36" fmla="*/ 797 w 797"/>
                <a:gd name="T37" fmla="*/ 0 h 54"/>
                <a:gd name="T38" fmla="*/ 797 w 797"/>
                <a:gd name="T39" fmla="*/ 0 h 54"/>
                <a:gd name="T40" fmla="*/ 794 w 797"/>
                <a:gd name="T41" fmla="*/ 10 h 54"/>
                <a:gd name="T42" fmla="*/ 787 w 797"/>
                <a:gd name="T43" fmla="*/ 21 h 54"/>
                <a:gd name="T44" fmla="*/ 785 w 797"/>
                <a:gd name="T45" fmla="*/ 26 h 54"/>
                <a:gd name="T46" fmla="*/ 778 w 797"/>
                <a:gd name="T47" fmla="*/ 31 h 54"/>
                <a:gd name="T48" fmla="*/ 771 w 797"/>
                <a:gd name="T49" fmla="*/ 33 h 54"/>
                <a:gd name="T50" fmla="*/ 761 w 797"/>
                <a:gd name="T51" fmla="*/ 36 h 54"/>
                <a:gd name="T52" fmla="*/ 427 w 797"/>
                <a:gd name="T53" fmla="*/ 36 h 54"/>
                <a:gd name="T54" fmla="*/ 427 w 797"/>
                <a:gd name="T55" fmla="*/ 36 h 54"/>
                <a:gd name="T56" fmla="*/ 417 w 797"/>
                <a:gd name="T57" fmla="*/ 36 h 54"/>
                <a:gd name="T58" fmla="*/ 410 w 797"/>
                <a:gd name="T59" fmla="*/ 40 h 54"/>
                <a:gd name="T60" fmla="*/ 403 w 797"/>
                <a:gd name="T61" fmla="*/ 45 h 54"/>
                <a:gd name="T62" fmla="*/ 401 w 797"/>
                <a:gd name="T63" fmla="*/ 54 h 54"/>
                <a:gd name="T64" fmla="*/ 396 w 797"/>
                <a:gd name="T65" fmla="*/ 54 h 54"/>
                <a:gd name="T66" fmla="*/ 396 w 797"/>
                <a:gd name="T67" fmla="*/ 54 h 54"/>
                <a:gd name="T68" fmla="*/ 391 w 797"/>
                <a:gd name="T69" fmla="*/ 45 h 54"/>
                <a:gd name="T70" fmla="*/ 387 w 797"/>
                <a:gd name="T71" fmla="*/ 40 h 54"/>
                <a:gd name="T72" fmla="*/ 380 w 797"/>
                <a:gd name="T73" fmla="*/ 36 h 54"/>
                <a:gd name="T74" fmla="*/ 370 w 797"/>
                <a:gd name="T75" fmla="*/ 36 h 54"/>
                <a:gd name="T76" fmla="*/ 36 w 797"/>
                <a:gd name="T77" fmla="*/ 36 h 54"/>
                <a:gd name="T78" fmla="*/ 36 w 797"/>
                <a:gd name="T79" fmla="*/ 36 h 54"/>
                <a:gd name="T80" fmla="*/ 26 w 797"/>
                <a:gd name="T81" fmla="*/ 33 h 54"/>
                <a:gd name="T82" fmla="*/ 19 w 797"/>
                <a:gd name="T83" fmla="*/ 31 h 54"/>
                <a:gd name="T84" fmla="*/ 12 w 797"/>
                <a:gd name="T85" fmla="*/ 26 h 54"/>
                <a:gd name="T86" fmla="*/ 7 w 797"/>
                <a:gd name="T87" fmla="*/ 21 h 54"/>
                <a:gd name="T88" fmla="*/ 3 w 797"/>
                <a:gd name="T89" fmla="*/ 10 h 54"/>
                <a:gd name="T90" fmla="*/ 0 w 797"/>
                <a:gd name="T91" fmla="*/ 0 h 54"/>
                <a:gd name="T92" fmla="*/ 5 w 797"/>
                <a:gd name="T93" fmla="*/ 0 h 54"/>
                <a:gd name="T94" fmla="*/ 5 w 797"/>
                <a:gd name="T95" fmla="*/ 0 h 54"/>
                <a:gd name="T96" fmla="*/ 7 w 797"/>
                <a:gd name="T97" fmla="*/ 10 h 54"/>
                <a:gd name="T98" fmla="*/ 12 w 797"/>
                <a:gd name="T99" fmla="*/ 19 h 54"/>
                <a:gd name="T100" fmla="*/ 22 w 797"/>
                <a:gd name="T101" fmla="*/ 24 h 54"/>
                <a:gd name="T102" fmla="*/ 33 w 797"/>
                <a:gd name="T103" fmla="*/ 24 h 54"/>
                <a:gd name="T104" fmla="*/ 363 w 797"/>
                <a:gd name="T105"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7" h="54">
                  <a:moveTo>
                    <a:pt x="363" y="24"/>
                  </a:moveTo>
                  <a:lnTo>
                    <a:pt x="363" y="24"/>
                  </a:lnTo>
                  <a:lnTo>
                    <a:pt x="375" y="26"/>
                  </a:lnTo>
                  <a:lnTo>
                    <a:pt x="384" y="29"/>
                  </a:lnTo>
                  <a:lnTo>
                    <a:pt x="394" y="36"/>
                  </a:lnTo>
                  <a:lnTo>
                    <a:pt x="399" y="45"/>
                  </a:lnTo>
                  <a:lnTo>
                    <a:pt x="399" y="45"/>
                  </a:lnTo>
                  <a:lnTo>
                    <a:pt x="399" y="45"/>
                  </a:lnTo>
                  <a:lnTo>
                    <a:pt x="403" y="36"/>
                  </a:lnTo>
                  <a:lnTo>
                    <a:pt x="410" y="29"/>
                  </a:lnTo>
                  <a:lnTo>
                    <a:pt x="422" y="26"/>
                  </a:lnTo>
                  <a:lnTo>
                    <a:pt x="434" y="24"/>
                  </a:lnTo>
                  <a:lnTo>
                    <a:pt x="764" y="24"/>
                  </a:lnTo>
                  <a:lnTo>
                    <a:pt x="764" y="24"/>
                  </a:lnTo>
                  <a:lnTo>
                    <a:pt x="775" y="24"/>
                  </a:lnTo>
                  <a:lnTo>
                    <a:pt x="783" y="19"/>
                  </a:lnTo>
                  <a:lnTo>
                    <a:pt x="790" y="10"/>
                  </a:lnTo>
                  <a:lnTo>
                    <a:pt x="792" y="0"/>
                  </a:lnTo>
                  <a:lnTo>
                    <a:pt x="797" y="0"/>
                  </a:lnTo>
                  <a:lnTo>
                    <a:pt x="797" y="0"/>
                  </a:lnTo>
                  <a:lnTo>
                    <a:pt x="794" y="10"/>
                  </a:lnTo>
                  <a:lnTo>
                    <a:pt x="787" y="21"/>
                  </a:lnTo>
                  <a:lnTo>
                    <a:pt x="785" y="26"/>
                  </a:lnTo>
                  <a:lnTo>
                    <a:pt x="778" y="31"/>
                  </a:lnTo>
                  <a:lnTo>
                    <a:pt x="771" y="33"/>
                  </a:lnTo>
                  <a:lnTo>
                    <a:pt x="761" y="36"/>
                  </a:lnTo>
                  <a:lnTo>
                    <a:pt x="427" y="36"/>
                  </a:lnTo>
                  <a:lnTo>
                    <a:pt x="427" y="36"/>
                  </a:lnTo>
                  <a:lnTo>
                    <a:pt x="417" y="36"/>
                  </a:lnTo>
                  <a:lnTo>
                    <a:pt x="410" y="40"/>
                  </a:lnTo>
                  <a:lnTo>
                    <a:pt x="403" y="45"/>
                  </a:lnTo>
                  <a:lnTo>
                    <a:pt x="401" y="54"/>
                  </a:lnTo>
                  <a:lnTo>
                    <a:pt x="396" y="54"/>
                  </a:lnTo>
                  <a:lnTo>
                    <a:pt x="396" y="54"/>
                  </a:lnTo>
                  <a:lnTo>
                    <a:pt x="391" y="45"/>
                  </a:lnTo>
                  <a:lnTo>
                    <a:pt x="387" y="40"/>
                  </a:lnTo>
                  <a:lnTo>
                    <a:pt x="380" y="36"/>
                  </a:lnTo>
                  <a:lnTo>
                    <a:pt x="370" y="36"/>
                  </a:lnTo>
                  <a:lnTo>
                    <a:pt x="36" y="36"/>
                  </a:lnTo>
                  <a:lnTo>
                    <a:pt x="36" y="36"/>
                  </a:lnTo>
                  <a:lnTo>
                    <a:pt x="26" y="33"/>
                  </a:lnTo>
                  <a:lnTo>
                    <a:pt x="19" y="31"/>
                  </a:lnTo>
                  <a:lnTo>
                    <a:pt x="12" y="26"/>
                  </a:lnTo>
                  <a:lnTo>
                    <a:pt x="7" y="21"/>
                  </a:lnTo>
                  <a:lnTo>
                    <a:pt x="3" y="10"/>
                  </a:lnTo>
                  <a:lnTo>
                    <a:pt x="0" y="0"/>
                  </a:lnTo>
                  <a:lnTo>
                    <a:pt x="5" y="0"/>
                  </a:lnTo>
                  <a:lnTo>
                    <a:pt x="5" y="0"/>
                  </a:lnTo>
                  <a:lnTo>
                    <a:pt x="7" y="10"/>
                  </a:lnTo>
                  <a:lnTo>
                    <a:pt x="12" y="19"/>
                  </a:lnTo>
                  <a:lnTo>
                    <a:pt x="22" y="24"/>
                  </a:lnTo>
                  <a:lnTo>
                    <a:pt x="33" y="24"/>
                  </a:lnTo>
                  <a:lnTo>
                    <a:pt x="363"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7" name="Line 28"/>
            <p:cNvSpPr>
              <a:spLocks noChangeShapeType="1"/>
            </p:cNvSpPr>
            <p:nvPr/>
          </p:nvSpPr>
          <p:spPr bwMode="auto">
            <a:xfrm>
              <a:off x="1115314" y="4911419"/>
              <a:ext cx="0" cy="9796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8" name="Line 29"/>
            <p:cNvSpPr>
              <a:spLocks noChangeShapeType="1"/>
            </p:cNvSpPr>
            <p:nvPr/>
          </p:nvSpPr>
          <p:spPr bwMode="auto">
            <a:xfrm>
              <a:off x="1115314" y="5066535"/>
              <a:ext cx="0" cy="9592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 name="Line 30"/>
            <p:cNvSpPr>
              <a:spLocks noChangeShapeType="1"/>
            </p:cNvSpPr>
            <p:nvPr/>
          </p:nvSpPr>
          <p:spPr bwMode="auto">
            <a:xfrm>
              <a:off x="1115314" y="5219609"/>
              <a:ext cx="0" cy="9592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 name="Line 31"/>
            <p:cNvSpPr>
              <a:spLocks noChangeShapeType="1"/>
            </p:cNvSpPr>
            <p:nvPr/>
          </p:nvSpPr>
          <p:spPr bwMode="auto">
            <a:xfrm>
              <a:off x="1115314" y="5374725"/>
              <a:ext cx="0" cy="9592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1" name="Line 32"/>
            <p:cNvSpPr>
              <a:spLocks noChangeShapeType="1"/>
            </p:cNvSpPr>
            <p:nvPr/>
          </p:nvSpPr>
          <p:spPr bwMode="auto">
            <a:xfrm>
              <a:off x="1115314" y="5527799"/>
              <a:ext cx="0" cy="9592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2" name="Line 33"/>
            <p:cNvSpPr>
              <a:spLocks noChangeShapeType="1"/>
            </p:cNvSpPr>
            <p:nvPr/>
          </p:nvSpPr>
          <p:spPr bwMode="auto">
            <a:xfrm>
              <a:off x="2046423" y="4911419"/>
              <a:ext cx="0" cy="9796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3" name="Line 34"/>
            <p:cNvSpPr>
              <a:spLocks noChangeShapeType="1"/>
            </p:cNvSpPr>
            <p:nvPr/>
          </p:nvSpPr>
          <p:spPr bwMode="auto">
            <a:xfrm>
              <a:off x="2046423" y="5066535"/>
              <a:ext cx="0" cy="9592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4" name="Line 35"/>
            <p:cNvSpPr>
              <a:spLocks noChangeShapeType="1"/>
            </p:cNvSpPr>
            <p:nvPr/>
          </p:nvSpPr>
          <p:spPr bwMode="auto">
            <a:xfrm>
              <a:off x="2046423" y="5219609"/>
              <a:ext cx="0" cy="9592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36"/>
            <p:cNvSpPr>
              <a:spLocks noChangeShapeType="1"/>
            </p:cNvSpPr>
            <p:nvPr/>
          </p:nvSpPr>
          <p:spPr bwMode="auto">
            <a:xfrm>
              <a:off x="2046423" y="5374725"/>
              <a:ext cx="0" cy="9592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Line 37"/>
            <p:cNvSpPr>
              <a:spLocks noChangeShapeType="1"/>
            </p:cNvSpPr>
            <p:nvPr/>
          </p:nvSpPr>
          <p:spPr bwMode="auto">
            <a:xfrm>
              <a:off x="2046423" y="5527799"/>
              <a:ext cx="0" cy="9592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98" name="Line 99"/>
          <p:cNvSpPr>
            <a:spLocks noChangeShapeType="1"/>
          </p:cNvSpPr>
          <p:nvPr/>
        </p:nvSpPr>
        <p:spPr bwMode="auto">
          <a:xfrm flipV="1">
            <a:off x="2118484" y="5691780"/>
            <a:ext cx="0" cy="5714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9" name="Rectangle 100"/>
          <p:cNvSpPr>
            <a:spLocks noChangeArrowheads="1"/>
          </p:cNvSpPr>
          <p:nvPr/>
        </p:nvSpPr>
        <p:spPr bwMode="auto">
          <a:xfrm>
            <a:off x="2058038" y="5773419"/>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420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0" name="Line 101"/>
          <p:cNvSpPr>
            <a:spLocks noChangeShapeType="1"/>
          </p:cNvSpPr>
          <p:nvPr/>
        </p:nvSpPr>
        <p:spPr bwMode="auto">
          <a:xfrm flipV="1">
            <a:off x="1653511" y="5691780"/>
            <a:ext cx="0" cy="5714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1" name="Rectangle 102"/>
          <p:cNvSpPr>
            <a:spLocks noChangeArrowheads="1"/>
          </p:cNvSpPr>
          <p:nvPr/>
        </p:nvSpPr>
        <p:spPr bwMode="auto">
          <a:xfrm>
            <a:off x="1593064" y="5773419"/>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2" name="Rectangle 103"/>
          <p:cNvSpPr>
            <a:spLocks noChangeArrowheads="1"/>
          </p:cNvSpPr>
          <p:nvPr/>
        </p:nvSpPr>
        <p:spPr bwMode="auto">
          <a:xfrm>
            <a:off x="2564858" y="3352800"/>
            <a:ext cx="12311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 supply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3" name="Rectangle 104"/>
          <p:cNvSpPr>
            <a:spLocks noChangeArrowheads="1"/>
          </p:cNvSpPr>
          <p:nvPr/>
        </p:nvSpPr>
        <p:spPr bwMode="auto">
          <a:xfrm>
            <a:off x="2564858" y="5373385"/>
            <a:ext cx="13240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 demand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 name="Rectangle 15"/>
          <p:cNvSpPr>
            <a:spLocks noChangeArrowheads="1"/>
          </p:cNvSpPr>
          <p:nvPr/>
        </p:nvSpPr>
        <p:spPr bwMode="auto">
          <a:xfrm>
            <a:off x="2942649" y="4397789"/>
            <a:ext cx="16991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Autarky domestic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 name="Line 22"/>
          <p:cNvSpPr>
            <a:spLocks noChangeShapeType="1"/>
          </p:cNvSpPr>
          <p:nvPr/>
        </p:nvSpPr>
        <p:spPr bwMode="auto">
          <a:xfrm>
            <a:off x="492240" y="4497799"/>
            <a:ext cx="3254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 name="Line 23"/>
          <p:cNvSpPr>
            <a:spLocks noChangeShapeType="1"/>
          </p:cNvSpPr>
          <p:nvPr/>
        </p:nvSpPr>
        <p:spPr bwMode="auto">
          <a:xfrm>
            <a:off x="492240" y="4997841"/>
            <a:ext cx="3254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 name="Freeform 27"/>
          <p:cNvSpPr>
            <a:spLocks/>
          </p:cNvSpPr>
          <p:nvPr/>
        </p:nvSpPr>
        <p:spPr bwMode="auto">
          <a:xfrm>
            <a:off x="1631424" y="4461060"/>
            <a:ext cx="63508" cy="75516"/>
          </a:xfrm>
          <a:custGeom>
            <a:avLst/>
            <a:gdLst>
              <a:gd name="T0" fmla="*/ 37 w 37"/>
              <a:gd name="T1" fmla="*/ 18 h 37"/>
              <a:gd name="T2" fmla="*/ 37 w 37"/>
              <a:gd name="T3" fmla="*/ 18 h 37"/>
              <a:gd name="T4" fmla="*/ 35 w 37"/>
              <a:gd name="T5" fmla="*/ 25 h 37"/>
              <a:gd name="T6" fmla="*/ 33 w 37"/>
              <a:gd name="T7" fmla="*/ 30 h 37"/>
              <a:gd name="T8" fmla="*/ 26 w 37"/>
              <a:gd name="T9" fmla="*/ 35 h 37"/>
              <a:gd name="T10" fmla="*/ 19 w 37"/>
              <a:gd name="T11" fmla="*/ 37 h 37"/>
              <a:gd name="T12" fmla="*/ 19 w 37"/>
              <a:gd name="T13" fmla="*/ 37 h 37"/>
              <a:gd name="T14" fmla="*/ 11 w 37"/>
              <a:gd name="T15" fmla="*/ 35 h 37"/>
              <a:gd name="T16" fmla="*/ 4 w 37"/>
              <a:gd name="T17" fmla="*/ 30 h 37"/>
              <a:gd name="T18" fmla="*/ 2 w 37"/>
              <a:gd name="T19" fmla="*/ 25 h 37"/>
              <a:gd name="T20" fmla="*/ 0 w 37"/>
              <a:gd name="T21" fmla="*/ 18 h 37"/>
              <a:gd name="T22" fmla="*/ 0 w 37"/>
              <a:gd name="T23" fmla="*/ 18 h 37"/>
              <a:gd name="T24" fmla="*/ 2 w 37"/>
              <a:gd name="T25" fmla="*/ 11 h 37"/>
              <a:gd name="T26" fmla="*/ 4 w 37"/>
              <a:gd name="T27" fmla="*/ 4 h 37"/>
              <a:gd name="T28" fmla="*/ 11 w 37"/>
              <a:gd name="T29" fmla="*/ 0 h 37"/>
              <a:gd name="T30" fmla="*/ 19 w 37"/>
              <a:gd name="T31" fmla="*/ 0 h 37"/>
              <a:gd name="T32" fmla="*/ 19 w 37"/>
              <a:gd name="T33" fmla="*/ 0 h 37"/>
              <a:gd name="T34" fmla="*/ 26 w 37"/>
              <a:gd name="T35" fmla="*/ 0 h 37"/>
              <a:gd name="T36" fmla="*/ 33 w 37"/>
              <a:gd name="T37" fmla="*/ 4 h 37"/>
              <a:gd name="T38" fmla="*/ 35 w 37"/>
              <a:gd name="T39" fmla="*/ 11 h 37"/>
              <a:gd name="T40" fmla="*/ 37 w 37"/>
              <a:gd name="T41" fmla="*/ 18 h 37"/>
              <a:gd name="T42" fmla="*/ 37 w 37"/>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37" y="18"/>
                </a:moveTo>
                <a:lnTo>
                  <a:pt x="37" y="18"/>
                </a:lnTo>
                <a:lnTo>
                  <a:pt x="35" y="25"/>
                </a:lnTo>
                <a:lnTo>
                  <a:pt x="33" y="30"/>
                </a:lnTo>
                <a:lnTo>
                  <a:pt x="26" y="35"/>
                </a:lnTo>
                <a:lnTo>
                  <a:pt x="19" y="37"/>
                </a:lnTo>
                <a:lnTo>
                  <a:pt x="19" y="37"/>
                </a:lnTo>
                <a:lnTo>
                  <a:pt x="11" y="35"/>
                </a:lnTo>
                <a:lnTo>
                  <a:pt x="4" y="30"/>
                </a:lnTo>
                <a:lnTo>
                  <a:pt x="2" y="25"/>
                </a:lnTo>
                <a:lnTo>
                  <a:pt x="0" y="18"/>
                </a:lnTo>
                <a:lnTo>
                  <a:pt x="0" y="18"/>
                </a:lnTo>
                <a:lnTo>
                  <a:pt x="2" y="11"/>
                </a:lnTo>
                <a:lnTo>
                  <a:pt x="4" y="4"/>
                </a:lnTo>
                <a:lnTo>
                  <a:pt x="11" y="0"/>
                </a:lnTo>
                <a:lnTo>
                  <a:pt x="19" y="0"/>
                </a:lnTo>
                <a:lnTo>
                  <a:pt x="19" y="0"/>
                </a:lnTo>
                <a:lnTo>
                  <a:pt x="26" y="0"/>
                </a:lnTo>
                <a:lnTo>
                  <a:pt x="33" y="4"/>
                </a:lnTo>
                <a:lnTo>
                  <a:pt x="35" y="11"/>
                </a:lnTo>
                <a:lnTo>
                  <a:pt x="37" y="18"/>
                </a:lnTo>
                <a:lnTo>
                  <a:pt x="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7" name="Line 38"/>
          <p:cNvSpPr>
            <a:spLocks noChangeShapeType="1"/>
          </p:cNvSpPr>
          <p:nvPr/>
        </p:nvSpPr>
        <p:spPr bwMode="auto">
          <a:xfrm>
            <a:off x="492240"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8" name="Line 39"/>
          <p:cNvSpPr>
            <a:spLocks noChangeShapeType="1"/>
          </p:cNvSpPr>
          <p:nvPr/>
        </p:nvSpPr>
        <p:spPr bwMode="auto">
          <a:xfrm>
            <a:off x="579423"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9" name="Line 40"/>
          <p:cNvSpPr>
            <a:spLocks noChangeShapeType="1"/>
          </p:cNvSpPr>
          <p:nvPr/>
        </p:nvSpPr>
        <p:spPr bwMode="auto">
          <a:xfrm>
            <a:off x="666605"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0" name="Line 41"/>
          <p:cNvSpPr>
            <a:spLocks noChangeShapeType="1"/>
          </p:cNvSpPr>
          <p:nvPr/>
        </p:nvSpPr>
        <p:spPr bwMode="auto">
          <a:xfrm>
            <a:off x="754950"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1" name="Line 42"/>
          <p:cNvSpPr>
            <a:spLocks noChangeShapeType="1"/>
          </p:cNvSpPr>
          <p:nvPr/>
        </p:nvSpPr>
        <p:spPr bwMode="auto">
          <a:xfrm>
            <a:off x="842132"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2" name="Line 43"/>
          <p:cNvSpPr>
            <a:spLocks noChangeShapeType="1"/>
          </p:cNvSpPr>
          <p:nvPr/>
        </p:nvSpPr>
        <p:spPr bwMode="auto">
          <a:xfrm>
            <a:off x="930477"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3" name="Line 44"/>
          <p:cNvSpPr>
            <a:spLocks noChangeShapeType="1"/>
          </p:cNvSpPr>
          <p:nvPr/>
        </p:nvSpPr>
        <p:spPr bwMode="auto">
          <a:xfrm>
            <a:off x="1017660"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4" name="Line 45"/>
          <p:cNvSpPr>
            <a:spLocks noChangeShapeType="1"/>
          </p:cNvSpPr>
          <p:nvPr/>
        </p:nvSpPr>
        <p:spPr bwMode="auto">
          <a:xfrm>
            <a:off x="1104842"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5" name="Line 46"/>
          <p:cNvSpPr>
            <a:spLocks noChangeShapeType="1"/>
          </p:cNvSpPr>
          <p:nvPr/>
        </p:nvSpPr>
        <p:spPr bwMode="auto">
          <a:xfrm>
            <a:off x="1193187"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6" name="Line 47"/>
          <p:cNvSpPr>
            <a:spLocks noChangeShapeType="1"/>
          </p:cNvSpPr>
          <p:nvPr/>
        </p:nvSpPr>
        <p:spPr bwMode="auto">
          <a:xfrm>
            <a:off x="1280369"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7" name="Line 48"/>
          <p:cNvSpPr>
            <a:spLocks noChangeShapeType="1"/>
          </p:cNvSpPr>
          <p:nvPr/>
        </p:nvSpPr>
        <p:spPr bwMode="auto">
          <a:xfrm>
            <a:off x="1367552" y="4497799"/>
            <a:ext cx="5579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8" name="Line 49"/>
          <p:cNvSpPr>
            <a:spLocks noChangeShapeType="1"/>
          </p:cNvSpPr>
          <p:nvPr/>
        </p:nvSpPr>
        <p:spPr bwMode="auto">
          <a:xfrm>
            <a:off x="1455897"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9" name="Line 50"/>
          <p:cNvSpPr>
            <a:spLocks noChangeShapeType="1"/>
          </p:cNvSpPr>
          <p:nvPr/>
        </p:nvSpPr>
        <p:spPr bwMode="auto">
          <a:xfrm>
            <a:off x="1543079"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1" name="Line 52"/>
          <p:cNvSpPr>
            <a:spLocks noChangeShapeType="1"/>
          </p:cNvSpPr>
          <p:nvPr/>
        </p:nvSpPr>
        <p:spPr bwMode="auto">
          <a:xfrm>
            <a:off x="1718607"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2" name="Line 53"/>
          <p:cNvSpPr>
            <a:spLocks noChangeShapeType="1"/>
          </p:cNvSpPr>
          <p:nvPr/>
        </p:nvSpPr>
        <p:spPr bwMode="auto">
          <a:xfrm>
            <a:off x="1805789" y="4497799"/>
            <a:ext cx="5579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3" name="Line 54"/>
          <p:cNvSpPr>
            <a:spLocks noChangeShapeType="1"/>
          </p:cNvSpPr>
          <p:nvPr/>
        </p:nvSpPr>
        <p:spPr bwMode="auto">
          <a:xfrm>
            <a:off x="1894134"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4" name="Line 55"/>
          <p:cNvSpPr>
            <a:spLocks noChangeShapeType="1"/>
          </p:cNvSpPr>
          <p:nvPr/>
        </p:nvSpPr>
        <p:spPr bwMode="auto">
          <a:xfrm>
            <a:off x="1981317"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5" name="Line 56"/>
          <p:cNvSpPr>
            <a:spLocks noChangeShapeType="1"/>
          </p:cNvSpPr>
          <p:nvPr/>
        </p:nvSpPr>
        <p:spPr bwMode="auto">
          <a:xfrm>
            <a:off x="2069662"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6" name="Line 57"/>
          <p:cNvSpPr>
            <a:spLocks noChangeShapeType="1"/>
          </p:cNvSpPr>
          <p:nvPr/>
        </p:nvSpPr>
        <p:spPr bwMode="auto">
          <a:xfrm>
            <a:off x="2156844"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7" name="Line 58"/>
          <p:cNvSpPr>
            <a:spLocks noChangeShapeType="1"/>
          </p:cNvSpPr>
          <p:nvPr/>
        </p:nvSpPr>
        <p:spPr bwMode="auto">
          <a:xfrm>
            <a:off x="2244027" y="4497799"/>
            <a:ext cx="5579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8" name="Line 59"/>
          <p:cNvSpPr>
            <a:spLocks noChangeShapeType="1"/>
          </p:cNvSpPr>
          <p:nvPr/>
        </p:nvSpPr>
        <p:spPr bwMode="auto">
          <a:xfrm>
            <a:off x="2332372"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9" name="Line 60"/>
          <p:cNvSpPr>
            <a:spLocks noChangeShapeType="1"/>
          </p:cNvSpPr>
          <p:nvPr/>
        </p:nvSpPr>
        <p:spPr bwMode="auto">
          <a:xfrm>
            <a:off x="2419554"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0" name="Line 61"/>
          <p:cNvSpPr>
            <a:spLocks noChangeShapeType="1"/>
          </p:cNvSpPr>
          <p:nvPr/>
        </p:nvSpPr>
        <p:spPr bwMode="auto">
          <a:xfrm>
            <a:off x="2507899"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1" name="Line 62"/>
          <p:cNvSpPr>
            <a:spLocks noChangeShapeType="1"/>
          </p:cNvSpPr>
          <p:nvPr/>
        </p:nvSpPr>
        <p:spPr bwMode="auto">
          <a:xfrm>
            <a:off x="2595082"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2" name="Line 63"/>
          <p:cNvSpPr>
            <a:spLocks noChangeShapeType="1"/>
          </p:cNvSpPr>
          <p:nvPr/>
        </p:nvSpPr>
        <p:spPr bwMode="auto">
          <a:xfrm>
            <a:off x="2682264"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3" name="Line 64"/>
          <p:cNvSpPr>
            <a:spLocks noChangeShapeType="1"/>
          </p:cNvSpPr>
          <p:nvPr/>
        </p:nvSpPr>
        <p:spPr bwMode="auto">
          <a:xfrm>
            <a:off x="2770609" y="4497799"/>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4" name="Line 65"/>
          <p:cNvSpPr>
            <a:spLocks noChangeShapeType="1"/>
          </p:cNvSpPr>
          <p:nvPr/>
        </p:nvSpPr>
        <p:spPr bwMode="auto">
          <a:xfrm>
            <a:off x="2857792" y="4497799"/>
            <a:ext cx="220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5" name="Line 66"/>
          <p:cNvSpPr>
            <a:spLocks noChangeShapeType="1"/>
          </p:cNvSpPr>
          <p:nvPr/>
        </p:nvSpPr>
        <p:spPr bwMode="auto">
          <a:xfrm>
            <a:off x="492240" y="4997841"/>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4" name="Rectangle 95"/>
          <p:cNvSpPr>
            <a:spLocks noChangeArrowheads="1"/>
          </p:cNvSpPr>
          <p:nvPr/>
        </p:nvSpPr>
        <p:spPr bwMode="auto">
          <a:xfrm>
            <a:off x="300661" y="4403913"/>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5" name="Rectangle 96"/>
          <p:cNvSpPr>
            <a:spLocks noChangeArrowheads="1"/>
          </p:cNvSpPr>
          <p:nvPr/>
        </p:nvSpPr>
        <p:spPr bwMode="auto">
          <a:xfrm>
            <a:off x="300661" y="490395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nvGrpSpPr>
          <p:cNvPr id="4" name="Group 3"/>
          <p:cNvGrpSpPr/>
          <p:nvPr/>
        </p:nvGrpSpPr>
        <p:grpSpPr>
          <a:xfrm>
            <a:off x="579423" y="4614135"/>
            <a:ext cx="3208457" cy="468364"/>
            <a:chOff x="507362" y="4527712"/>
            <a:chExt cx="3208457" cy="468364"/>
          </a:xfrm>
        </p:grpSpPr>
        <p:sp>
          <p:nvSpPr>
            <p:cNvPr id="16" name="Freeform 17"/>
            <p:cNvSpPr>
              <a:spLocks/>
            </p:cNvSpPr>
            <p:nvPr/>
          </p:nvSpPr>
          <p:spPr bwMode="auto">
            <a:xfrm>
              <a:off x="2397478" y="4672624"/>
              <a:ext cx="48822" cy="120418"/>
            </a:xfrm>
            <a:custGeom>
              <a:avLst/>
              <a:gdLst>
                <a:gd name="T0" fmla="*/ 21 w 42"/>
                <a:gd name="T1" fmla="*/ 59 h 59"/>
                <a:gd name="T2" fmla="*/ 42 w 42"/>
                <a:gd name="T3" fmla="*/ 0 h 59"/>
                <a:gd name="T4" fmla="*/ 42 w 42"/>
                <a:gd name="T5" fmla="*/ 0 h 59"/>
                <a:gd name="T6" fmla="*/ 40 w 42"/>
                <a:gd name="T7" fmla="*/ 2 h 59"/>
                <a:gd name="T8" fmla="*/ 30 w 42"/>
                <a:gd name="T9" fmla="*/ 4 h 59"/>
                <a:gd name="T10" fmla="*/ 23 w 42"/>
                <a:gd name="T11" fmla="*/ 7 h 59"/>
                <a:gd name="T12" fmla="*/ 16 w 42"/>
                <a:gd name="T13" fmla="*/ 7 h 59"/>
                <a:gd name="T14" fmla="*/ 7 w 42"/>
                <a:gd name="T15" fmla="*/ 4 h 59"/>
                <a:gd name="T16" fmla="*/ 0 w 42"/>
                <a:gd name="T17" fmla="*/ 0 h 59"/>
                <a:gd name="T18" fmla="*/ 21 w 42"/>
                <a:gd name="T1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9">
                  <a:moveTo>
                    <a:pt x="21" y="59"/>
                  </a:moveTo>
                  <a:lnTo>
                    <a:pt x="42" y="0"/>
                  </a:lnTo>
                  <a:lnTo>
                    <a:pt x="42" y="0"/>
                  </a:lnTo>
                  <a:lnTo>
                    <a:pt x="40" y="2"/>
                  </a:lnTo>
                  <a:lnTo>
                    <a:pt x="30" y="4"/>
                  </a:lnTo>
                  <a:lnTo>
                    <a:pt x="23" y="7"/>
                  </a:lnTo>
                  <a:lnTo>
                    <a:pt x="16" y="7"/>
                  </a:lnTo>
                  <a:lnTo>
                    <a:pt x="7" y="4"/>
                  </a:lnTo>
                  <a:lnTo>
                    <a:pt x="0" y="0"/>
                  </a:lnTo>
                  <a:lnTo>
                    <a:pt x="21"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 name="Line 19"/>
            <p:cNvSpPr>
              <a:spLocks noChangeShapeType="1"/>
            </p:cNvSpPr>
            <p:nvPr/>
          </p:nvSpPr>
          <p:spPr bwMode="auto">
            <a:xfrm>
              <a:off x="2421889" y="4527712"/>
              <a:ext cx="0" cy="212263"/>
            </a:xfrm>
            <a:prstGeom prst="line">
              <a:avLst/>
            </a:prstGeom>
            <a:noFill/>
            <a:ln w="1905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 name="Rectangle 16"/>
            <p:cNvSpPr>
              <a:spLocks noChangeArrowheads="1"/>
            </p:cNvSpPr>
            <p:nvPr/>
          </p:nvSpPr>
          <p:spPr bwMode="auto">
            <a:xfrm>
              <a:off x="2870588" y="4811410"/>
              <a:ext cx="8452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World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6" name="Line 67"/>
            <p:cNvSpPr>
              <a:spLocks noChangeShapeType="1"/>
            </p:cNvSpPr>
            <p:nvPr/>
          </p:nvSpPr>
          <p:spPr bwMode="auto">
            <a:xfrm>
              <a:off x="507362"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7" name="Line 68"/>
            <p:cNvSpPr>
              <a:spLocks noChangeShapeType="1"/>
            </p:cNvSpPr>
            <p:nvPr/>
          </p:nvSpPr>
          <p:spPr bwMode="auto">
            <a:xfrm>
              <a:off x="594544"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Line 69"/>
            <p:cNvSpPr>
              <a:spLocks noChangeShapeType="1"/>
            </p:cNvSpPr>
            <p:nvPr/>
          </p:nvSpPr>
          <p:spPr bwMode="auto">
            <a:xfrm>
              <a:off x="682889"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9" name="Line 70"/>
            <p:cNvSpPr>
              <a:spLocks noChangeShapeType="1"/>
            </p:cNvSpPr>
            <p:nvPr/>
          </p:nvSpPr>
          <p:spPr bwMode="auto">
            <a:xfrm>
              <a:off x="770071"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0" name="Line 71"/>
            <p:cNvSpPr>
              <a:spLocks noChangeShapeType="1"/>
            </p:cNvSpPr>
            <p:nvPr/>
          </p:nvSpPr>
          <p:spPr bwMode="auto">
            <a:xfrm>
              <a:off x="858416"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1" name="Line 72"/>
            <p:cNvSpPr>
              <a:spLocks noChangeShapeType="1"/>
            </p:cNvSpPr>
            <p:nvPr/>
          </p:nvSpPr>
          <p:spPr bwMode="auto">
            <a:xfrm>
              <a:off x="945599"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73"/>
            <p:cNvSpPr>
              <a:spLocks noChangeShapeType="1"/>
            </p:cNvSpPr>
            <p:nvPr/>
          </p:nvSpPr>
          <p:spPr bwMode="auto">
            <a:xfrm>
              <a:off x="1032781"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3" name="Line 74"/>
            <p:cNvSpPr>
              <a:spLocks noChangeShapeType="1"/>
            </p:cNvSpPr>
            <p:nvPr/>
          </p:nvSpPr>
          <p:spPr bwMode="auto">
            <a:xfrm>
              <a:off x="1121126"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4" name="Line 75"/>
            <p:cNvSpPr>
              <a:spLocks noChangeShapeType="1"/>
            </p:cNvSpPr>
            <p:nvPr/>
          </p:nvSpPr>
          <p:spPr bwMode="auto">
            <a:xfrm>
              <a:off x="1208308"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5" name="Line 76"/>
            <p:cNvSpPr>
              <a:spLocks noChangeShapeType="1"/>
            </p:cNvSpPr>
            <p:nvPr/>
          </p:nvSpPr>
          <p:spPr bwMode="auto">
            <a:xfrm>
              <a:off x="1295491" y="4911418"/>
              <a:ext cx="5579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6" name="Line 77"/>
            <p:cNvSpPr>
              <a:spLocks noChangeShapeType="1"/>
            </p:cNvSpPr>
            <p:nvPr/>
          </p:nvSpPr>
          <p:spPr bwMode="auto">
            <a:xfrm>
              <a:off x="1383836"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7" name="Line 78"/>
            <p:cNvSpPr>
              <a:spLocks noChangeShapeType="1"/>
            </p:cNvSpPr>
            <p:nvPr/>
          </p:nvSpPr>
          <p:spPr bwMode="auto">
            <a:xfrm>
              <a:off x="1471018"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8" name="Line 79"/>
            <p:cNvSpPr>
              <a:spLocks noChangeShapeType="1"/>
            </p:cNvSpPr>
            <p:nvPr/>
          </p:nvSpPr>
          <p:spPr bwMode="auto">
            <a:xfrm>
              <a:off x="1559363"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80"/>
            <p:cNvSpPr>
              <a:spLocks noChangeShapeType="1"/>
            </p:cNvSpPr>
            <p:nvPr/>
          </p:nvSpPr>
          <p:spPr bwMode="auto">
            <a:xfrm>
              <a:off x="1646546"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0" name="Line 81"/>
            <p:cNvSpPr>
              <a:spLocks noChangeShapeType="1"/>
            </p:cNvSpPr>
            <p:nvPr/>
          </p:nvSpPr>
          <p:spPr bwMode="auto">
            <a:xfrm>
              <a:off x="1733728" y="4911418"/>
              <a:ext cx="5579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1" name="Line 82"/>
            <p:cNvSpPr>
              <a:spLocks noChangeShapeType="1"/>
            </p:cNvSpPr>
            <p:nvPr/>
          </p:nvSpPr>
          <p:spPr bwMode="auto">
            <a:xfrm>
              <a:off x="1822073"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83"/>
            <p:cNvSpPr>
              <a:spLocks noChangeShapeType="1"/>
            </p:cNvSpPr>
            <p:nvPr/>
          </p:nvSpPr>
          <p:spPr bwMode="auto">
            <a:xfrm>
              <a:off x="1909256"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Line 84"/>
            <p:cNvSpPr>
              <a:spLocks noChangeShapeType="1"/>
            </p:cNvSpPr>
            <p:nvPr/>
          </p:nvSpPr>
          <p:spPr bwMode="auto">
            <a:xfrm>
              <a:off x="1997601"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Line 85"/>
            <p:cNvSpPr>
              <a:spLocks noChangeShapeType="1"/>
            </p:cNvSpPr>
            <p:nvPr/>
          </p:nvSpPr>
          <p:spPr bwMode="auto">
            <a:xfrm>
              <a:off x="2084783"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86"/>
            <p:cNvSpPr>
              <a:spLocks noChangeShapeType="1"/>
            </p:cNvSpPr>
            <p:nvPr/>
          </p:nvSpPr>
          <p:spPr bwMode="auto">
            <a:xfrm>
              <a:off x="2171966" y="4911418"/>
              <a:ext cx="5579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Line 87"/>
            <p:cNvSpPr>
              <a:spLocks noChangeShapeType="1"/>
            </p:cNvSpPr>
            <p:nvPr/>
          </p:nvSpPr>
          <p:spPr bwMode="auto">
            <a:xfrm>
              <a:off x="2260311"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Line 88"/>
            <p:cNvSpPr>
              <a:spLocks noChangeShapeType="1"/>
            </p:cNvSpPr>
            <p:nvPr/>
          </p:nvSpPr>
          <p:spPr bwMode="auto">
            <a:xfrm>
              <a:off x="2347493"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8" name="Line 89"/>
            <p:cNvSpPr>
              <a:spLocks noChangeShapeType="1"/>
            </p:cNvSpPr>
            <p:nvPr/>
          </p:nvSpPr>
          <p:spPr bwMode="auto">
            <a:xfrm>
              <a:off x="2435838"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9" name="Line 90"/>
            <p:cNvSpPr>
              <a:spLocks noChangeShapeType="1"/>
            </p:cNvSpPr>
            <p:nvPr/>
          </p:nvSpPr>
          <p:spPr bwMode="auto">
            <a:xfrm>
              <a:off x="2523021"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0" name="Line 91"/>
            <p:cNvSpPr>
              <a:spLocks noChangeShapeType="1"/>
            </p:cNvSpPr>
            <p:nvPr/>
          </p:nvSpPr>
          <p:spPr bwMode="auto">
            <a:xfrm>
              <a:off x="2610203"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1" name="Line 92"/>
            <p:cNvSpPr>
              <a:spLocks noChangeShapeType="1"/>
            </p:cNvSpPr>
            <p:nvPr/>
          </p:nvSpPr>
          <p:spPr bwMode="auto">
            <a:xfrm>
              <a:off x="2698548" y="4911418"/>
              <a:ext cx="5463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2" name="Line 93"/>
            <p:cNvSpPr>
              <a:spLocks noChangeShapeType="1"/>
            </p:cNvSpPr>
            <p:nvPr/>
          </p:nvSpPr>
          <p:spPr bwMode="auto">
            <a:xfrm>
              <a:off x="2785731" y="4911418"/>
              <a:ext cx="2208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4" name="Freeform 105"/>
            <p:cNvSpPr>
              <a:spLocks/>
            </p:cNvSpPr>
            <p:nvPr/>
          </p:nvSpPr>
          <p:spPr bwMode="auto">
            <a:xfrm>
              <a:off x="1092454" y="4886638"/>
              <a:ext cx="45719" cy="46453"/>
            </a:xfrm>
            <a:custGeom>
              <a:avLst/>
              <a:gdLst>
                <a:gd name="T0" fmla="*/ 38 w 38"/>
                <a:gd name="T1" fmla="*/ 18 h 37"/>
                <a:gd name="T2" fmla="*/ 38 w 38"/>
                <a:gd name="T3" fmla="*/ 18 h 37"/>
                <a:gd name="T4" fmla="*/ 38 w 38"/>
                <a:gd name="T5" fmla="*/ 25 h 37"/>
                <a:gd name="T6" fmla="*/ 33 w 38"/>
                <a:gd name="T7" fmla="*/ 30 h 37"/>
                <a:gd name="T8" fmla="*/ 26 w 38"/>
                <a:gd name="T9" fmla="*/ 35 h 37"/>
                <a:gd name="T10" fmla="*/ 19 w 38"/>
                <a:gd name="T11" fmla="*/ 37 h 37"/>
                <a:gd name="T12" fmla="*/ 19 w 38"/>
                <a:gd name="T13" fmla="*/ 37 h 37"/>
                <a:gd name="T14" fmla="*/ 12 w 38"/>
                <a:gd name="T15" fmla="*/ 35 h 37"/>
                <a:gd name="T16" fmla="*/ 7 w 38"/>
                <a:gd name="T17" fmla="*/ 30 h 37"/>
                <a:gd name="T18" fmla="*/ 3 w 38"/>
                <a:gd name="T19" fmla="*/ 25 h 37"/>
                <a:gd name="T20" fmla="*/ 0 w 38"/>
                <a:gd name="T21" fmla="*/ 18 h 37"/>
                <a:gd name="T22" fmla="*/ 0 w 38"/>
                <a:gd name="T23" fmla="*/ 18 h 37"/>
                <a:gd name="T24" fmla="*/ 3 w 38"/>
                <a:gd name="T25" fmla="*/ 11 h 37"/>
                <a:gd name="T26" fmla="*/ 7 w 38"/>
                <a:gd name="T27" fmla="*/ 4 h 37"/>
                <a:gd name="T28" fmla="*/ 12 w 38"/>
                <a:gd name="T29" fmla="*/ 0 h 37"/>
                <a:gd name="T30" fmla="*/ 19 w 38"/>
                <a:gd name="T31" fmla="*/ 0 h 37"/>
                <a:gd name="T32" fmla="*/ 19 w 38"/>
                <a:gd name="T33" fmla="*/ 0 h 37"/>
                <a:gd name="T34" fmla="*/ 26 w 38"/>
                <a:gd name="T35" fmla="*/ 0 h 37"/>
                <a:gd name="T36" fmla="*/ 33 w 38"/>
                <a:gd name="T37" fmla="*/ 4 h 37"/>
                <a:gd name="T38" fmla="*/ 38 w 38"/>
                <a:gd name="T39" fmla="*/ 11 h 37"/>
                <a:gd name="T40" fmla="*/ 38 w 38"/>
                <a:gd name="T41" fmla="*/ 18 h 37"/>
                <a:gd name="T42" fmla="*/ 38 w 38"/>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7">
                  <a:moveTo>
                    <a:pt x="38" y="18"/>
                  </a:moveTo>
                  <a:lnTo>
                    <a:pt x="38" y="18"/>
                  </a:lnTo>
                  <a:lnTo>
                    <a:pt x="38" y="25"/>
                  </a:lnTo>
                  <a:lnTo>
                    <a:pt x="33" y="30"/>
                  </a:lnTo>
                  <a:lnTo>
                    <a:pt x="26" y="35"/>
                  </a:lnTo>
                  <a:lnTo>
                    <a:pt x="19" y="37"/>
                  </a:lnTo>
                  <a:lnTo>
                    <a:pt x="19" y="37"/>
                  </a:lnTo>
                  <a:lnTo>
                    <a:pt x="12" y="35"/>
                  </a:lnTo>
                  <a:lnTo>
                    <a:pt x="7" y="30"/>
                  </a:lnTo>
                  <a:lnTo>
                    <a:pt x="3" y="25"/>
                  </a:lnTo>
                  <a:lnTo>
                    <a:pt x="0" y="18"/>
                  </a:lnTo>
                  <a:lnTo>
                    <a:pt x="0" y="18"/>
                  </a:lnTo>
                  <a:lnTo>
                    <a:pt x="3" y="11"/>
                  </a:lnTo>
                  <a:lnTo>
                    <a:pt x="7" y="4"/>
                  </a:lnTo>
                  <a:lnTo>
                    <a:pt x="12" y="0"/>
                  </a:lnTo>
                  <a:lnTo>
                    <a:pt x="19" y="0"/>
                  </a:lnTo>
                  <a:lnTo>
                    <a:pt x="19" y="0"/>
                  </a:lnTo>
                  <a:lnTo>
                    <a:pt x="26" y="0"/>
                  </a:lnTo>
                  <a:lnTo>
                    <a:pt x="33" y="4"/>
                  </a:lnTo>
                  <a:lnTo>
                    <a:pt x="38" y="11"/>
                  </a:lnTo>
                  <a:lnTo>
                    <a:pt x="38" y="18"/>
                  </a:lnTo>
                  <a:lnTo>
                    <a:pt x="38" y="18"/>
                  </a:lnTo>
                  <a:close/>
                </a:path>
              </a:pathLst>
            </a:custGeom>
            <a:solidFill>
              <a:srgbClr val="000000"/>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05" name="Freeform 106"/>
            <p:cNvSpPr>
              <a:spLocks/>
            </p:cNvSpPr>
            <p:nvPr/>
          </p:nvSpPr>
          <p:spPr bwMode="auto">
            <a:xfrm>
              <a:off x="2024337" y="4874680"/>
              <a:ext cx="60446" cy="58411"/>
            </a:xfrm>
            <a:custGeom>
              <a:avLst/>
              <a:gdLst>
                <a:gd name="T0" fmla="*/ 38 w 38"/>
                <a:gd name="T1" fmla="*/ 18 h 37"/>
                <a:gd name="T2" fmla="*/ 38 w 38"/>
                <a:gd name="T3" fmla="*/ 18 h 37"/>
                <a:gd name="T4" fmla="*/ 36 w 38"/>
                <a:gd name="T5" fmla="*/ 25 h 37"/>
                <a:gd name="T6" fmla="*/ 31 w 38"/>
                <a:gd name="T7" fmla="*/ 30 h 37"/>
                <a:gd name="T8" fmla="*/ 26 w 38"/>
                <a:gd name="T9" fmla="*/ 35 h 37"/>
                <a:gd name="T10" fmla="*/ 19 w 38"/>
                <a:gd name="T11" fmla="*/ 37 h 37"/>
                <a:gd name="T12" fmla="*/ 19 w 38"/>
                <a:gd name="T13" fmla="*/ 37 h 37"/>
                <a:gd name="T14" fmla="*/ 10 w 38"/>
                <a:gd name="T15" fmla="*/ 35 h 37"/>
                <a:gd name="T16" fmla="*/ 5 w 38"/>
                <a:gd name="T17" fmla="*/ 30 h 37"/>
                <a:gd name="T18" fmla="*/ 0 w 38"/>
                <a:gd name="T19" fmla="*/ 25 h 37"/>
                <a:gd name="T20" fmla="*/ 0 w 38"/>
                <a:gd name="T21" fmla="*/ 18 h 37"/>
                <a:gd name="T22" fmla="*/ 0 w 38"/>
                <a:gd name="T23" fmla="*/ 18 h 37"/>
                <a:gd name="T24" fmla="*/ 0 w 38"/>
                <a:gd name="T25" fmla="*/ 11 h 37"/>
                <a:gd name="T26" fmla="*/ 5 w 38"/>
                <a:gd name="T27" fmla="*/ 4 h 37"/>
                <a:gd name="T28" fmla="*/ 10 w 38"/>
                <a:gd name="T29" fmla="*/ 0 h 37"/>
                <a:gd name="T30" fmla="*/ 19 w 38"/>
                <a:gd name="T31" fmla="*/ 0 h 37"/>
                <a:gd name="T32" fmla="*/ 19 w 38"/>
                <a:gd name="T33" fmla="*/ 0 h 37"/>
                <a:gd name="T34" fmla="*/ 26 w 38"/>
                <a:gd name="T35" fmla="*/ 0 h 37"/>
                <a:gd name="T36" fmla="*/ 31 w 38"/>
                <a:gd name="T37" fmla="*/ 4 h 37"/>
                <a:gd name="T38" fmla="*/ 36 w 38"/>
                <a:gd name="T39" fmla="*/ 11 h 37"/>
                <a:gd name="T40" fmla="*/ 38 w 38"/>
                <a:gd name="T41" fmla="*/ 18 h 37"/>
                <a:gd name="T42" fmla="*/ 38 w 38"/>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7">
                  <a:moveTo>
                    <a:pt x="38" y="18"/>
                  </a:moveTo>
                  <a:lnTo>
                    <a:pt x="38" y="18"/>
                  </a:lnTo>
                  <a:lnTo>
                    <a:pt x="36" y="25"/>
                  </a:lnTo>
                  <a:lnTo>
                    <a:pt x="31" y="30"/>
                  </a:lnTo>
                  <a:lnTo>
                    <a:pt x="26" y="35"/>
                  </a:lnTo>
                  <a:lnTo>
                    <a:pt x="19" y="37"/>
                  </a:lnTo>
                  <a:lnTo>
                    <a:pt x="19" y="37"/>
                  </a:lnTo>
                  <a:lnTo>
                    <a:pt x="10" y="35"/>
                  </a:lnTo>
                  <a:lnTo>
                    <a:pt x="5" y="30"/>
                  </a:lnTo>
                  <a:lnTo>
                    <a:pt x="0" y="25"/>
                  </a:lnTo>
                  <a:lnTo>
                    <a:pt x="0" y="18"/>
                  </a:lnTo>
                  <a:lnTo>
                    <a:pt x="0" y="18"/>
                  </a:lnTo>
                  <a:lnTo>
                    <a:pt x="0" y="11"/>
                  </a:lnTo>
                  <a:lnTo>
                    <a:pt x="5" y="4"/>
                  </a:lnTo>
                  <a:lnTo>
                    <a:pt x="10" y="0"/>
                  </a:lnTo>
                  <a:lnTo>
                    <a:pt x="19" y="0"/>
                  </a:lnTo>
                  <a:lnTo>
                    <a:pt x="19" y="0"/>
                  </a:lnTo>
                  <a:lnTo>
                    <a:pt x="26" y="0"/>
                  </a:lnTo>
                  <a:lnTo>
                    <a:pt x="31" y="4"/>
                  </a:lnTo>
                  <a:lnTo>
                    <a:pt x="36" y="11"/>
                  </a:lnTo>
                  <a:lnTo>
                    <a:pt x="38" y="18"/>
                  </a:lnTo>
                  <a:lnTo>
                    <a:pt x="38" y="18"/>
                  </a:lnTo>
                  <a:close/>
                </a:path>
              </a:pathLst>
            </a:custGeom>
            <a:solidFill>
              <a:srgbClr val="000000"/>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140939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a:spLocks/>
          </p:cNvSpPr>
          <p:nvPr/>
        </p:nvSpPr>
        <p:spPr bwMode="auto">
          <a:xfrm>
            <a:off x="758825" y="3558659"/>
            <a:ext cx="1279525" cy="946150"/>
          </a:xfrm>
          <a:custGeom>
            <a:avLst/>
            <a:gdLst>
              <a:gd name="T0" fmla="*/ 0 w 806"/>
              <a:gd name="T1" fmla="*/ 0 h 596"/>
              <a:gd name="T2" fmla="*/ 0 w 806"/>
              <a:gd name="T3" fmla="*/ 596 h 596"/>
              <a:gd name="T4" fmla="*/ 806 w 806"/>
              <a:gd name="T5" fmla="*/ 0 h 596"/>
              <a:gd name="T6" fmla="*/ 806 w 806"/>
              <a:gd name="T7" fmla="*/ 0 h 596"/>
              <a:gd name="T8" fmla="*/ 0 w 806"/>
              <a:gd name="T9" fmla="*/ 0 h 596"/>
            </a:gdLst>
            <a:ahLst/>
            <a:cxnLst>
              <a:cxn ang="0">
                <a:pos x="T0" y="T1"/>
              </a:cxn>
              <a:cxn ang="0">
                <a:pos x="T2" y="T3"/>
              </a:cxn>
              <a:cxn ang="0">
                <a:pos x="T4" y="T5"/>
              </a:cxn>
              <a:cxn ang="0">
                <a:pos x="T6" y="T7"/>
              </a:cxn>
              <a:cxn ang="0">
                <a:pos x="T8" y="T9"/>
              </a:cxn>
            </a:cxnLst>
            <a:rect l="0" t="0" r="r" b="b"/>
            <a:pathLst>
              <a:path w="806" h="596">
                <a:moveTo>
                  <a:pt x="0" y="0"/>
                </a:moveTo>
                <a:lnTo>
                  <a:pt x="0" y="596"/>
                </a:lnTo>
                <a:lnTo>
                  <a:pt x="806" y="0"/>
                </a:lnTo>
                <a:lnTo>
                  <a:pt x="806" y="0"/>
                </a:lnTo>
                <a:lnTo>
                  <a:pt x="0" y="0"/>
                </a:lnTo>
                <a:close/>
              </a:path>
            </a:pathLst>
          </a:custGeom>
          <a:solidFill>
            <a:srgbClr val="739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0" name="Rectangle 137"/>
          <p:cNvSpPr>
            <a:spLocks noChangeArrowheads="1"/>
          </p:cNvSpPr>
          <p:nvPr/>
        </p:nvSpPr>
        <p:spPr bwMode="auto">
          <a:xfrm>
            <a:off x="2846723" y="3334865"/>
            <a:ext cx="173037" cy="174625"/>
          </a:xfrm>
          <a:prstGeom prst="rect">
            <a:avLst/>
          </a:prstGeom>
          <a:solidFill>
            <a:srgbClr val="739F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1" name="Rectangle 138"/>
          <p:cNvSpPr>
            <a:spLocks noChangeArrowheads="1"/>
          </p:cNvSpPr>
          <p:nvPr/>
        </p:nvSpPr>
        <p:spPr bwMode="auto">
          <a:xfrm>
            <a:off x="3107073" y="3344390"/>
            <a:ext cx="12743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Producer surplus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 name="Freeform 8"/>
          <p:cNvSpPr>
            <a:spLocks/>
          </p:cNvSpPr>
          <p:nvPr/>
        </p:nvSpPr>
        <p:spPr bwMode="auto">
          <a:xfrm>
            <a:off x="758825" y="2614096"/>
            <a:ext cx="1279525" cy="944563"/>
          </a:xfrm>
          <a:custGeom>
            <a:avLst/>
            <a:gdLst>
              <a:gd name="T0" fmla="*/ 0 w 806"/>
              <a:gd name="T1" fmla="*/ 0 h 595"/>
              <a:gd name="T2" fmla="*/ 0 w 806"/>
              <a:gd name="T3" fmla="*/ 595 h 595"/>
              <a:gd name="T4" fmla="*/ 806 w 806"/>
              <a:gd name="T5" fmla="*/ 595 h 595"/>
              <a:gd name="T6" fmla="*/ 0 w 806"/>
              <a:gd name="T7" fmla="*/ 0 h 595"/>
            </a:gdLst>
            <a:ahLst/>
            <a:cxnLst>
              <a:cxn ang="0">
                <a:pos x="T0" y="T1"/>
              </a:cxn>
              <a:cxn ang="0">
                <a:pos x="T2" y="T3"/>
              </a:cxn>
              <a:cxn ang="0">
                <a:pos x="T4" y="T5"/>
              </a:cxn>
              <a:cxn ang="0">
                <a:pos x="T6" y="T7"/>
              </a:cxn>
            </a:cxnLst>
            <a:rect l="0" t="0" r="r" b="b"/>
            <a:pathLst>
              <a:path w="806" h="595">
                <a:moveTo>
                  <a:pt x="0" y="0"/>
                </a:moveTo>
                <a:lnTo>
                  <a:pt x="0" y="595"/>
                </a:lnTo>
                <a:lnTo>
                  <a:pt x="806" y="595"/>
                </a:lnTo>
                <a:lnTo>
                  <a:pt x="0" y="0"/>
                </a:lnTo>
                <a:close/>
              </a:path>
            </a:pathLst>
          </a:custGeom>
          <a:solidFill>
            <a:srgbClr val="E3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8" name="Rectangle 135"/>
          <p:cNvSpPr>
            <a:spLocks noChangeArrowheads="1"/>
          </p:cNvSpPr>
          <p:nvPr/>
        </p:nvSpPr>
        <p:spPr bwMode="auto">
          <a:xfrm>
            <a:off x="3103562" y="3643867"/>
            <a:ext cx="13593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Consumer surplus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9" name="Rectangle 136"/>
          <p:cNvSpPr>
            <a:spLocks noChangeArrowheads="1"/>
          </p:cNvSpPr>
          <p:nvPr/>
        </p:nvSpPr>
        <p:spPr bwMode="auto">
          <a:xfrm>
            <a:off x="2843212" y="3634342"/>
            <a:ext cx="173037" cy="174625"/>
          </a:xfrm>
          <a:prstGeom prst="rect">
            <a:avLst/>
          </a:prstGeom>
          <a:solidFill>
            <a:srgbClr val="E39B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1 Título"/>
          <p:cNvSpPr>
            <a:spLocks noGrp="1"/>
          </p:cNvSpPr>
          <p:nvPr>
            <p:ph type="title"/>
          </p:nvPr>
        </p:nvSpPr>
        <p:spPr/>
        <p:txBody>
          <a:bodyPr>
            <a:normAutofit/>
          </a:bodyPr>
          <a:lstStyle/>
          <a:p>
            <a:r>
              <a:rPr lang="en-US" sz="3200" dirty="0"/>
              <a:t>From Autarky to Free Trade</a:t>
            </a:r>
          </a:p>
        </p:txBody>
      </p:sp>
      <p:sp>
        <p:nvSpPr>
          <p:cNvPr id="122" name="121 Marcador de contenido"/>
          <p:cNvSpPr>
            <a:spLocks noGrp="1"/>
          </p:cNvSpPr>
          <p:nvPr>
            <p:ph idx="1"/>
          </p:nvPr>
        </p:nvSpPr>
        <p:spPr/>
        <p:txBody>
          <a:bodyPr>
            <a:normAutofit/>
          </a:bodyPr>
          <a:lstStyle/>
          <a:p>
            <a:pPr marL="0" indent="0">
              <a:buNone/>
            </a:pPr>
            <a:r>
              <a:rPr lang="en-US" dirty="0"/>
              <a:t>Consumer and producer surpluses are affected.</a:t>
            </a:r>
          </a:p>
        </p:txBody>
      </p:sp>
      <p:sp>
        <p:nvSpPr>
          <p:cNvPr id="10" name="Rectangle 9"/>
          <p:cNvSpPr>
            <a:spLocks noChangeArrowheads="1"/>
          </p:cNvSpPr>
          <p:nvPr/>
        </p:nvSpPr>
        <p:spPr bwMode="auto">
          <a:xfrm>
            <a:off x="457200" y="2355334"/>
            <a:ext cx="6059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1441450" y="4692134"/>
            <a:ext cx="20053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shirts (millions)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524641" y="3478490"/>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12"/>
          <p:cNvSpPr>
            <a:spLocks noChangeArrowheads="1"/>
          </p:cNvSpPr>
          <p:nvPr/>
        </p:nvSpPr>
        <p:spPr bwMode="auto">
          <a:xfrm>
            <a:off x="660400" y="4527034"/>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 name="Rectangle 13"/>
          <p:cNvSpPr>
            <a:spLocks noChangeArrowheads="1"/>
          </p:cNvSpPr>
          <p:nvPr/>
        </p:nvSpPr>
        <p:spPr bwMode="auto">
          <a:xfrm>
            <a:off x="1958975" y="4527034"/>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300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 name="Line 14"/>
          <p:cNvSpPr>
            <a:spLocks noChangeShapeType="1"/>
          </p:cNvSpPr>
          <p:nvPr/>
        </p:nvSpPr>
        <p:spPr bwMode="auto">
          <a:xfrm flipV="1">
            <a:off x="758825" y="2526784"/>
            <a:ext cx="0" cy="1978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 name="Line 15"/>
          <p:cNvSpPr>
            <a:spLocks noChangeShapeType="1"/>
          </p:cNvSpPr>
          <p:nvPr/>
        </p:nvSpPr>
        <p:spPr bwMode="auto">
          <a:xfrm>
            <a:off x="758825" y="4504809"/>
            <a:ext cx="26463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a:spLocks noChangeArrowheads="1"/>
          </p:cNvSpPr>
          <p:nvPr/>
        </p:nvSpPr>
        <p:spPr bwMode="auto">
          <a:xfrm>
            <a:off x="3154362" y="2595046"/>
            <a:ext cx="6908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7"/>
          <p:cNvSpPr>
            <a:spLocks noChangeArrowheads="1"/>
          </p:cNvSpPr>
          <p:nvPr/>
        </p:nvSpPr>
        <p:spPr bwMode="auto">
          <a:xfrm>
            <a:off x="3154362" y="2725221"/>
            <a:ext cx="4969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supply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9" name="Rectangle 18"/>
          <p:cNvSpPr>
            <a:spLocks noChangeArrowheads="1"/>
          </p:cNvSpPr>
          <p:nvPr/>
        </p:nvSpPr>
        <p:spPr bwMode="auto">
          <a:xfrm>
            <a:off x="3154362" y="4198421"/>
            <a:ext cx="6908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19"/>
          <p:cNvSpPr>
            <a:spLocks noChangeArrowheads="1"/>
          </p:cNvSpPr>
          <p:nvPr/>
        </p:nvSpPr>
        <p:spPr bwMode="auto">
          <a:xfrm>
            <a:off x="3154362" y="4328596"/>
            <a:ext cx="5899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demand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 name="Line 20"/>
          <p:cNvSpPr>
            <a:spLocks noChangeShapeType="1"/>
          </p:cNvSpPr>
          <p:nvPr/>
        </p:nvSpPr>
        <p:spPr bwMode="auto">
          <a:xfrm>
            <a:off x="758825" y="3558659"/>
            <a:ext cx="428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 name="Line 21"/>
          <p:cNvSpPr>
            <a:spLocks noChangeShapeType="1"/>
          </p:cNvSpPr>
          <p:nvPr/>
        </p:nvSpPr>
        <p:spPr bwMode="auto">
          <a:xfrm flipV="1">
            <a:off x="758825" y="2769671"/>
            <a:ext cx="2344737" cy="1735138"/>
          </a:xfrm>
          <a:prstGeom prst="line">
            <a:avLst/>
          </a:prstGeom>
          <a:noFill/>
          <a:ln w="38100">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 name="Line 22"/>
          <p:cNvSpPr>
            <a:spLocks noChangeShapeType="1"/>
          </p:cNvSpPr>
          <p:nvPr/>
        </p:nvSpPr>
        <p:spPr bwMode="auto">
          <a:xfrm>
            <a:off x="758825" y="2614096"/>
            <a:ext cx="2344737" cy="1733550"/>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 name="Freeform 23"/>
          <p:cNvSpPr>
            <a:spLocks/>
          </p:cNvSpPr>
          <p:nvPr/>
        </p:nvSpPr>
        <p:spPr bwMode="auto">
          <a:xfrm>
            <a:off x="2009775" y="3530084"/>
            <a:ext cx="57150" cy="58738"/>
          </a:xfrm>
          <a:custGeom>
            <a:avLst/>
            <a:gdLst>
              <a:gd name="T0" fmla="*/ 36 w 36"/>
              <a:gd name="T1" fmla="*/ 18 h 37"/>
              <a:gd name="T2" fmla="*/ 36 w 36"/>
              <a:gd name="T3" fmla="*/ 18 h 37"/>
              <a:gd name="T4" fmla="*/ 34 w 36"/>
              <a:gd name="T5" fmla="*/ 25 h 37"/>
              <a:gd name="T6" fmla="*/ 32 w 36"/>
              <a:gd name="T7" fmla="*/ 32 h 37"/>
              <a:gd name="T8" fmla="*/ 25 w 36"/>
              <a:gd name="T9" fmla="*/ 34 h 37"/>
              <a:gd name="T10" fmla="*/ 18 w 36"/>
              <a:gd name="T11" fmla="*/ 37 h 37"/>
              <a:gd name="T12" fmla="*/ 18 w 36"/>
              <a:gd name="T13" fmla="*/ 37 h 37"/>
              <a:gd name="T14" fmla="*/ 11 w 36"/>
              <a:gd name="T15" fmla="*/ 34 h 37"/>
              <a:gd name="T16" fmla="*/ 4 w 36"/>
              <a:gd name="T17" fmla="*/ 32 h 37"/>
              <a:gd name="T18" fmla="*/ 0 w 36"/>
              <a:gd name="T19" fmla="*/ 25 h 37"/>
              <a:gd name="T20" fmla="*/ 0 w 36"/>
              <a:gd name="T21" fmla="*/ 18 h 37"/>
              <a:gd name="T22" fmla="*/ 0 w 36"/>
              <a:gd name="T23" fmla="*/ 18 h 37"/>
              <a:gd name="T24" fmla="*/ 0 w 36"/>
              <a:gd name="T25" fmla="*/ 11 h 37"/>
              <a:gd name="T26" fmla="*/ 4 w 36"/>
              <a:gd name="T27" fmla="*/ 4 h 37"/>
              <a:gd name="T28" fmla="*/ 11 w 36"/>
              <a:gd name="T29" fmla="*/ 2 h 37"/>
              <a:gd name="T30" fmla="*/ 18 w 36"/>
              <a:gd name="T31" fmla="*/ 0 h 37"/>
              <a:gd name="T32" fmla="*/ 18 w 36"/>
              <a:gd name="T33" fmla="*/ 0 h 37"/>
              <a:gd name="T34" fmla="*/ 25 w 36"/>
              <a:gd name="T35" fmla="*/ 2 h 37"/>
              <a:gd name="T36" fmla="*/ 32 w 36"/>
              <a:gd name="T37" fmla="*/ 4 h 37"/>
              <a:gd name="T38" fmla="*/ 34 w 36"/>
              <a:gd name="T39" fmla="*/ 11 h 37"/>
              <a:gd name="T40" fmla="*/ 36 w 36"/>
              <a:gd name="T41" fmla="*/ 18 h 37"/>
              <a:gd name="T42" fmla="*/ 36 w 36"/>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7">
                <a:moveTo>
                  <a:pt x="36" y="18"/>
                </a:moveTo>
                <a:lnTo>
                  <a:pt x="36" y="18"/>
                </a:lnTo>
                <a:lnTo>
                  <a:pt x="34" y="25"/>
                </a:lnTo>
                <a:lnTo>
                  <a:pt x="32" y="32"/>
                </a:lnTo>
                <a:lnTo>
                  <a:pt x="25" y="34"/>
                </a:lnTo>
                <a:lnTo>
                  <a:pt x="18" y="37"/>
                </a:lnTo>
                <a:lnTo>
                  <a:pt x="18" y="37"/>
                </a:lnTo>
                <a:lnTo>
                  <a:pt x="11" y="34"/>
                </a:lnTo>
                <a:lnTo>
                  <a:pt x="4" y="32"/>
                </a:lnTo>
                <a:lnTo>
                  <a:pt x="0" y="25"/>
                </a:lnTo>
                <a:lnTo>
                  <a:pt x="0" y="18"/>
                </a:lnTo>
                <a:lnTo>
                  <a:pt x="0" y="18"/>
                </a:lnTo>
                <a:lnTo>
                  <a:pt x="0" y="11"/>
                </a:lnTo>
                <a:lnTo>
                  <a:pt x="4" y="4"/>
                </a:lnTo>
                <a:lnTo>
                  <a:pt x="11" y="2"/>
                </a:lnTo>
                <a:lnTo>
                  <a:pt x="18" y="0"/>
                </a:lnTo>
                <a:lnTo>
                  <a:pt x="18" y="0"/>
                </a:lnTo>
                <a:lnTo>
                  <a:pt x="25" y="2"/>
                </a:lnTo>
                <a:lnTo>
                  <a:pt x="32" y="4"/>
                </a:lnTo>
                <a:lnTo>
                  <a:pt x="34" y="11"/>
                </a:lnTo>
                <a:lnTo>
                  <a:pt x="36" y="18"/>
                </a:ln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5" name="Line 24"/>
          <p:cNvSpPr>
            <a:spLocks noChangeShapeType="1"/>
          </p:cNvSpPr>
          <p:nvPr/>
        </p:nvSpPr>
        <p:spPr bwMode="auto">
          <a:xfrm>
            <a:off x="2038350" y="3558659"/>
            <a:ext cx="0" cy="73025"/>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 name="Line 25"/>
          <p:cNvSpPr>
            <a:spLocks noChangeShapeType="1"/>
          </p:cNvSpPr>
          <p:nvPr/>
        </p:nvSpPr>
        <p:spPr bwMode="auto">
          <a:xfrm>
            <a:off x="2038350" y="3674546"/>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7" name="Line 26"/>
          <p:cNvSpPr>
            <a:spLocks noChangeShapeType="1"/>
          </p:cNvSpPr>
          <p:nvPr/>
        </p:nvSpPr>
        <p:spPr bwMode="auto">
          <a:xfrm>
            <a:off x="2038350" y="3792021"/>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8" name="Line 27"/>
          <p:cNvSpPr>
            <a:spLocks noChangeShapeType="1"/>
          </p:cNvSpPr>
          <p:nvPr/>
        </p:nvSpPr>
        <p:spPr bwMode="auto">
          <a:xfrm>
            <a:off x="2038350" y="3907909"/>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 name="Line 28"/>
          <p:cNvSpPr>
            <a:spLocks noChangeShapeType="1"/>
          </p:cNvSpPr>
          <p:nvPr/>
        </p:nvSpPr>
        <p:spPr bwMode="auto">
          <a:xfrm>
            <a:off x="2038350" y="4023796"/>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 name="Line 29"/>
          <p:cNvSpPr>
            <a:spLocks noChangeShapeType="1"/>
          </p:cNvSpPr>
          <p:nvPr/>
        </p:nvSpPr>
        <p:spPr bwMode="auto">
          <a:xfrm>
            <a:off x="2038350" y="4141271"/>
            <a:ext cx="0" cy="714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1" name="Line 30"/>
          <p:cNvSpPr>
            <a:spLocks noChangeShapeType="1"/>
          </p:cNvSpPr>
          <p:nvPr/>
        </p:nvSpPr>
        <p:spPr bwMode="auto">
          <a:xfrm>
            <a:off x="2038350" y="4257159"/>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2" name="Line 31"/>
          <p:cNvSpPr>
            <a:spLocks noChangeShapeType="1"/>
          </p:cNvSpPr>
          <p:nvPr/>
        </p:nvSpPr>
        <p:spPr bwMode="auto">
          <a:xfrm>
            <a:off x="2038350" y="4373046"/>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3" name="Line 32"/>
          <p:cNvSpPr>
            <a:spLocks noChangeShapeType="1"/>
          </p:cNvSpPr>
          <p:nvPr/>
        </p:nvSpPr>
        <p:spPr bwMode="auto">
          <a:xfrm>
            <a:off x="2038350" y="4488934"/>
            <a:ext cx="0" cy="158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4" name="Line 33"/>
          <p:cNvSpPr>
            <a:spLocks noChangeShapeType="1"/>
          </p:cNvSpPr>
          <p:nvPr/>
        </p:nvSpPr>
        <p:spPr bwMode="auto">
          <a:xfrm>
            <a:off x="758825"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34"/>
          <p:cNvSpPr>
            <a:spLocks noChangeShapeType="1"/>
          </p:cNvSpPr>
          <p:nvPr/>
        </p:nvSpPr>
        <p:spPr bwMode="auto">
          <a:xfrm>
            <a:off x="874712"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Line 35"/>
          <p:cNvSpPr>
            <a:spLocks noChangeShapeType="1"/>
          </p:cNvSpPr>
          <p:nvPr/>
        </p:nvSpPr>
        <p:spPr bwMode="auto">
          <a:xfrm>
            <a:off x="990600"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7" name="Line 36"/>
          <p:cNvSpPr>
            <a:spLocks noChangeShapeType="1"/>
          </p:cNvSpPr>
          <p:nvPr/>
        </p:nvSpPr>
        <p:spPr bwMode="auto">
          <a:xfrm>
            <a:off x="1108075"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8" name="Line 37"/>
          <p:cNvSpPr>
            <a:spLocks noChangeShapeType="1"/>
          </p:cNvSpPr>
          <p:nvPr/>
        </p:nvSpPr>
        <p:spPr bwMode="auto">
          <a:xfrm>
            <a:off x="1223962"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9" name="Line 38"/>
          <p:cNvSpPr>
            <a:spLocks noChangeShapeType="1"/>
          </p:cNvSpPr>
          <p:nvPr/>
        </p:nvSpPr>
        <p:spPr bwMode="auto">
          <a:xfrm>
            <a:off x="1339850"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0" name="Line 39"/>
          <p:cNvSpPr>
            <a:spLocks noChangeShapeType="1"/>
          </p:cNvSpPr>
          <p:nvPr/>
        </p:nvSpPr>
        <p:spPr bwMode="auto">
          <a:xfrm>
            <a:off x="1457325" y="3558659"/>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1" name="Line 40"/>
          <p:cNvSpPr>
            <a:spLocks noChangeShapeType="1"/>
          </p:cNvSpPr>
          <p:nvPr/>
        </p:nvSpPr>
        <p:spPr bwMode="auto">
          <a:xfrm>
            <a:off x="1573212"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2" name="Line 41"/>
          <p:cNvSpPr>
            <a:spLocks noChangeShapeType="1"/>
          </p:cNvSpPr>
          <p:nvPr/>
        </p:nvSpPr>
        <p:spPr bwMode="auto">
          <a:xfrm>
            <a:off x="1689100"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3" name="Line 42"/>
          <p:cNvSpPr>
            <a:spLocks noChangeShapeType="1"/>
          </p:cNvSpPr>
          <p:nvPr/>
        </p:nvSpPr>
        <p:spPr bwMode="auto">
          <a:xfrm>
            <a:off x="1804987"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4" name="Line 43"/>
          <p:cNvSpPr>
            <a:spLocks noChangeShapeType="1"/>
          </p:cNvSpPr>
          <p:nvPr/>
        </p:nvSpPr>
        <p:spPr bwMode="auto">
          <a:xfrm>
            <a:off x="1922462" y="3558659"/>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5" name="Rectangle 44"/>
          <p:cNvSpPr>
            <a:spLocks noChangeArrowheads="1"/>
          </p:cNvSpPr>
          <p:nvPr/>
        </p:nvSpPr>
        <p:spPr bwMode="auto">
          <a:xfrm>
            <a:off x="4836431" y="2355334"/>
            <a:ext cx="6059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45"/>
          <p:cNvSpPr>
            <a:spLocks noChangeArrowheads="1"/>
          </p:cNvSpPr>
          <p:nvPr/>
        </p:nvSpPr>
        <p:spPr bwMode="auto">
          <a:xfrm>
            <a:off x="1401762" y="2075933"/>
            <a:ext cx="16334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Surplus under autarky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 name="Freeform 6"/>
          <p:cNvSpPr>
            <a:spLocks/>
          </p:cNvSpPr>
          <p:nvPr/>
        </p:nvSpPr>
        <p:spPr bwMode="auto">
          <a:xfrm>
            <a:off x="5141231" y="2614096"/>
            <a:ext cx="1789112" cy="1322388"/>
          </a:xfrm>
          <a:custGeom>
            <a:avLst/>
            <a:gdLst>
              <a:gd name="T0" fmla="*/ 0 w 1127"/>
              <a:gd name="T1" fmla="*/ 0 h 833"/>
              <a:gd name="T2" fmla="*/ 1127 w 1127"/>
              <a:gd name="T3" fmla="*/ 833 h 833"/>
              <a:gd name="T4" fmla="*/ 0 w 1127"/>
              <a:gd name="T5" fmla="*/ 833 h 833"/>
              <a:gd name="T6" fmla="*/ 0 w 1127"/>
              <a:gd name="T7" fmla="*/ 0 h 833"/>
            </a:gdLst>
            <a:ahLst/>
            <a:cxnLst>
              <a:cxn ang="0">
                <a:pos x="T0" y="T1"/>
              </a:cxn>
              <a:cxn ang="0">
                <a:pos x="T2" y="T3"/>
              </a:cxn>
              <a:cxn ang="0">
                <a:pos x="T4" y="T5"/>
              </a:cxn>
              <a:cxn ang="0">
                <a:pos x="T6" y="T7"/>
              </a:cxn>
            </a:cxnLst>
            <a:rect l="0" t="0" r="r" b="b"/>
            <a:pathLst>
              <a:path w="1127" h="833">
                <a:moveTo>
                  <a:pt x="0" y="0"/>
                </a:moveTo>
                <a:lnTo>
                  <a:pt x="1127" y="833"/>
                </a:lnTo>
                <a:lnTo>
                  <a:pt x="0" y="833"/>
                </a:lnTo>
                <a:lnTo>
                  <a:pt x="0" y="0"/>
                </a:lnTo>
                <a:close/>
              </a:path>
            </a:pathLst>
          </a:custGeom>
          <a:solidFill>
            <a:srgbClr val="E3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48" name="Rectangle 47"/>
          <p:cNvSpPr>
            <a:spLocks noChangeArrowheads="1"/>
          </p:cNvSpPr>
          <p:nvPr/>
        </p:nvSpPr>
        <p:spPr bwMode="auto">
          <a:xfrm>
            <a:off x="5268231" y="3198296"/>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9" name="Rectangle 48"/>
          <p:cNvSpPr>
            <a:spLocks noChangeArrowheads="1"/>
          </p:cNvSpPr>
          <p:nvPr/>
        </p:nvSpPr>
        <p:spPr bwMode="auto">
          <a:xfrm>
            <a:off x="5268231" y="3671371"/>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B</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0" name="Rectangle 49"/>
          <p:cNvSpPr>
            <a:spLocks noChangeArrowheads="1"/>
          </p:cNvSpPr>
          <p:nvPr/>
        </p:nvSpPr>
        <p:spPr bwMode="auto">
          <a:xfrm>
            <a:off x="6384244" y="3671371"/>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 name="Freeform 5"/>
          <p:cNvSpPr>
            <a:spLocks/>
          </p:cNvSpPr>
          <p:nvPr/>
        </p:nvSpPr>
        <p:spPr bwMode="auto">
          <a:xfrm>
            <a:off x="5141231" y="3936484"/>
            <a:ext cx="766762" cy="568325"/>
          </a:xfrm>
          <a:custGeom>
            <a:avLst/>
            <a:gdLst>
              <a:gd name="T0" fmla="*/ 483 w 483"/>
              <a:gd name="T1" fmla="*/ 0 h 358"/>
              <a:gd name="T2" fmla="*/ 0 w 483"/>
              <a:gd name="T3" fmla="*/ 358 h 358"/>
              <a:gd name="T4" fmla="*/ 0 w 483"/>
              <a:gd name="T5" fmla="*/ 0 h 358"/>
              <a:gd name="T6" fmla="*/ 483 w 483"/>
              <a:gd name="T7" fmla="*/ 0 h 358"/>
            </a:gdLst>
            <a:ahLst/>
            <a:cxnLst>
              <a:cxn ang="0">
                <a:pos x="T0" y="T1"/>
              </a:cxn>
              <a:cxn ang="0">
                <a:pos x="T2" y="T3"/>
              </a:cxn>
              <a:cxn ang="0">
                <a:pos x="T4" y="T5"/>
              </a:cxn>
              <a:cxn ang="0">
                <a:pos x="T6" y="T7"/>
              </a:cxn>
            </a:cxnLst>
            <a:rect l="0" t="0" r="r" b="b"/>
            <a:pathLst>
              <a:path w="483" h="358">
                <a:moveTo>
                  <a:pt x="483" y="0"/>
                </a:moveTo>
                <a:lnTo>
                  <a:pt x="0" y="358"/>
                </a:lnTo>
                <a:lnTo>
                  <a:pt x="0" y="0"/>
                </a:lnTo>
                <a:lnTo>
                  <a:pt x="483" y="0"/>
                </a:lnTo>
                <a:close/>
              </a:path>
            </a:pathLst>
          </a:custGeom>
          <a:solidFill>
            <a:srgbClr val="739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51" name="Rectangle 50"/>
          <p:cNvSpPr>
            <a:spLocks noChangeArrowheads="1"/>
          </p:cNvSpPr>
          <p:nvPr/>
        </p:nvSpPr>
        <p:spPr bwMode="auto">
          <a:xfrm>
            <a:off x="5268231" y="4093646"/>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2" name="Rectangle 51"/>
          <p:cNvSpPr>
            <a:spLocks noChangeArrowheads="1"/>
          </p:cNvSpPr>
          <p:nvPr/>
        </p:nvSpPr>
        <p:spPr bwMode="auto">
          <a:xfrm>
            <a:off x="5825444" y="4692134"/>
            <a:ext cx="20053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shirts (millions)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4" name="Rectangle 53"/>
          <p:cNvSpPr>
            <a:spLocks noChangeArrowheads="1"/>
          </p:cNvSpPr>
          <p:nvPr/>
        </p:nvSpPr>
        <p:spPr bwMode="auto">
          <a:xfrm>
            <a:off x="4903872" y="3478490"/>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5" name="Rectangle 54"/>
          <p:cNvSpPr>
            <a:spLocks noChangeArrowheads="1"/>
          </p:cNvSpPr>
          <p:nvPr/>
        </p:nvSpPr>
        <p:spPr bwMode="auto">
          <a:xfrm>
            <a:off x="4903872" y="3856315"/>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6" name="Rectangle 55"/>
          <p:cNvSpPr>
            <a:spLocks noChangeArrowheads="1"/>
          </p:cNvSpPr>
          <p:nvPr/>
        </p:nvSpPr>
        <p:spPr bwMode="auto">
          <a:xfrm>
            <a:off x="5042806" y="4527034"/>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9" name="Line 58"/>
          <p:cNvSpPr>
            <a:spLocks noChangeShapeType="1"/>
          </p:cNvSpPr>
          <p:nvPr/>
        </p:nvSpPr>
        <p:spPr bwMode="auto">
          <a:xfrm flipV="1">
            <a:off x="5141231" y="2526784"/>
            <a:ext cx="0" cy="1978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0" name="Line 59"/>
          <p:cNvSpPr>
            <a:spLocks noChangeShapeType="1"/>
          </p:cNvSpPr>
          <p:nvPr/>
        </p:nvSpPr>
        <p:spPr bwMode="auto">
          <a:xfrm>
            <a:off x="5141231" y="4504809"/>
            <a:ext cx="264318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1" name="Rectangle 60"/>
          <p:cNvSpPr>
            <a:spLocks noChangeArrowheads="1"/>
          </p:cNvSpPr>
          <p:nvPr/>
        </p:nvSpPr>
        <p:spPr bwMode="auto">
          <a:xfrm>
            <a:off x="7536769" y="2595046"/>
            <a:ext cx="6908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2" name="Rectangle 61"/>
          <p:cNvSpPr>
            <a:spLocks noChangeArrowheads="1"/>
          </p:cNvSpPr>
          <p:nvPr/>
        </p:nvSpPr>
        <p:spPr bwMode="auto">
          <a:xfrm>
            <a:off x="7536769" y="2725221"/>
            <a:ext cx="4969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supply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4" name="Rectangle 63"/>
          <p:cNvSpPr>
            <a:spLocks noChangeArrowheads="1"/>
          </p:cNvSpPr>
          <p:nvPr/>
        </p:nvSpPr>
        <p:spPr bwMode="auto">
          <a:xfrm>
            <a:off x="7536769" y="4198421"/>
            <a:ext cx="6908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5" name="Rectangle 64"/>
          <p:cNvSpPr>
            <a:spLocks noChangeArrowheads="1"/>
          </p:cNvSpPr>
          <p:nvPr/>
        </p:nvSpPr>
        <p:spPr bwMode="auto">
          <a:xfrm>
            <a:off x="7536769" y="4328596"/>
            <a:ext cx="5899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demand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6" name="Line 65"/>
          <p:cNvSpPr>
            <a:spLocks noChangeShapeType="1"/>
          </p:cNvSpPr>
          <p:nvPr/>
        </p:nvSpPr>
        <p:spPr bwMode="auto">
          <a:xfrm>
            <a:off x="5141231" y="3558659"/>
            <a:ext cx="428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0" name="Line 69"/>
          <p:cNvSpPr>
            <a:spLocks noChangeShapeType="1"/>
          </p:cNvSpPr>
          <p:nvPr/>
        </p:nvSpPr>
        <p:spPr bwMode="auto">
          <a:xfrm flipV="1">
            <a:off x="5141231" y="2769671"/>
            <a:ext cx="2344737" cy="1735138"/>
          </a:xfrm>
          <a:prstGeom prst="line">
            <a:avLst/>
          </a:prstGeom>
          <a:noFill/>
          <a:ln w="38100">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1" name="Line 70"/>
          <p:cNvSpPr>
            <a:spLocks noChangeShapeType="1"/>
          </p:cNvSpPr>
          <p:nvPr/>
        </p:nvSpPr>
        <p:spPr bwMode="auto">
          <a:xfrm>
            <a:off x="5141231" y="2614096"/>
            <a:ext cx="2344737" cy="1733550"/>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Freeform 71"/>
          <p:cNvSpPr>
            <a:spLocks/>
          </p:cNvSpPr>
          <p:nvPr/>
        </p:nvSpPr>
        <p:spPr bwMode="auto">
          <a:xfrm>
            <a:off x="6392181" y="3530084"/>
            <a:ext cx="57150" cy="58738"/>
          </a:xfrm>
          <a:custGeom>
            <a:avLst/>
            <a:gdLst>
              <a:gd name="T0" fmla="*/ 36 w 36"/>
              <a:gd name="T1" fmla="*/ 18 h 37"/>
              <a:gd name="T2" fmla="*/ 36 w 36"/>
              <a:gd name="T3" fmla="*/ 18 h 37"/>
              <a:gd name="T4" fmla="*/ 34 w 36"/>
              <a:gd name="T5" fmla="*/ 25 h 37"/>
              <a:gd name="T6" fmla="*/ 30 w 36"/>
              <a:gd name="T7" fmla="*/ 32 h 37"/>
              <a:gd name="T8" fmla="*/ 25 w 36"/>
              <a:gd name="T9" fmla="*/ 34 h 37"/>
              <a:gd name="T10" fmla="*/ 18 w 36"/>
              <a:gd name="T11" fmla="*/ 37 h 37"/>
              <a:gd name="T12" fmla="*/ 18 w 36"/>
              <a:gd name="T13" fmla="*/ 37 h 37"/>
              <a:gd name="T14" fmla="*/ 9 w 36"/>
              <a:gd name="T15" fmla="*/ 34 h 37"/>
              <a:gd name="T16" fmla="*/ 4 w 36"/>
              <a:gd name="T17" fmla="*/ 32 h 37"/>
              <a:gd name="T18" fmla="*/ 0 w 36"/>
              <a:gd name="T19" fmla="*/ 25 h 37"/>
              <a:gd name="T20" fmla="*/ 0 w 36"/>
              <a:gd name="T21" fmla="*/ 18 h 37"/>
              <a:gd name="T22" fmla="*/ 0 w 36"/>
              <a:gd name="T23" fmla="*/ 18 h 37"/>
              <a:gd name="T24" fmla="*/ 0 w 36"/>
              <a:gd name="T25" fmla="*/ 11 h 37"/>
              <a:gd name="T26" fmla="*/ 4 w 36"/>
              <a:gd name="T27" fmla="*/ 4 h 37"/>
              <a:gd name="T28" fmla="*/ 9 w 36"/>
              <a:gd name="T29" fmla="*/ 2 h 37"/>
              <a:gd name="T30" fmla="*/ 18 w 36"/>
              <a:gd name="T31" fmla="*/ 0 h 37"/>
              <a:gd name="T32" fmla="*/ 18 w 36"/>
              <a:gd name="T33" fmla="*/ 0 h 37"/>
              <a:gd name="T34" fmla="*/ 25 w 36"/>
              <a:gd name="T35" fmla="*/ 2 h 37"/>
              <a:gd name="T36" fmla="*/ 30 w 36"/>
              <a:gd name="T37" fmla="*/ 4 h 37"/>
              <a:gd name="T38" fmla="*/ 34 w 36"/>
              <a:gd name="T39" fmla="*/ 11 h 37"/>
              <a:gd name="T40" fmla="*/ 36 w 36"/>
              <a:gd name="T41" fmla="*/ 18 h 37"/>
              <a:gd name="T42" fmla="*/ 36 w 36"/>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7">
                <a:moveTo>
                  <a:pt x="36" y="18"/>
                </a:moveTo>
                <a:lnTo>
                  <a:pt x="36" y="18"/>
                </a:lnTo>
                <a:lnTo>
                  <a:pt x="34" y="25"/>
                </a:lnTo>
                <a:lnTo>
                  <a:pt x="30" y="32"/>
                </a:lnTo>
                <a:lnTo>
                  <a:pt x="25" y="34"/>
                </a:lnTo>
                <a:lnTo>
                  <a:pt x="18" y="37"/>
                </a:lnTo>
                <a:lnTo>
                  <a:pt x="18" y="37"/>
                </a:lnTo>
                <a:lnTo>
                  <a:pt x="9" y="34"/>
                </a:lnTo>
                <a:lnTo>
                  <a:pt x="4" y="32"/>
                </a:lnTo>
                <a:lnTo>
                  <a:pt x="0" y="25"/>
                </a:lnTo>
                <a:lnTo>
                  <a:pt x="0" y="18"/>
                </a:lnTo>
                <a:lnTo>
                  <a:pt x="0" y="18"/>
                </a:lnTo>
                <a:lnTo>
                  <a:pt x="0" y="11"/>
                </a:lnTo>
                <a:lnTo>
                  <a:pt x="4" y="4"/>
                </a:lnTo>
                <a:lnTo>
                  <a:pt x="9" y="2"/>
                </a:lnTo>
                <a:lnTo>
                  <a:pt x="18" y="0"/>
                </a:lnTo>
                <a:lnTo>
                  <a:pt x="18" y="0"/>
                </a:lnTo>
                <a:lnTo>
                  <a:pt x="25" y="2"/>
                </a:lnTo>
                <a:lnTo>
                  <a:pt x="30" y="4"/>
                </a:lnTo>
                <a:lnTo>
                  <a:pt x="34" y="11"/>
                </a:lnTo>
                <a:lnTo>
                  <a:pt x="36" y="18"/>
                </a:lnTo>
                <a:lnTo>
                  <a:pt x="36"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85" name="Line 84"/>
          <p:cNvSpPr>
            <a:spLocks noChangeShapeType="1"/>
          </p:cNvSpPr>
          <p:nvPr/>
        </p:nvSpPr>
        <p:spPr bwMode="auto">
          <a:xfrm>
            <a:off x="5141231"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Line 85"/>
          <p:cNvSpPr>
            <a:spLocks noChangeShapeType="1"/>
          </p:cNvSpPr>
          <p:nvPr/>
        </p:nvSpPr>
        <p:spPr bwMode="auto">
          <a:xfrm>
            <a:off x="5257119"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Line 86"/>
          <p:cNvSpPr>
            <a:spLocks noChangeShapeType="1"/>
          </p:cNvSpPr>
          <p:nvPr/>
        </p:nvSpPr>
        <p:spPr bwMode="auto">
          <a:xfrm>
            <a:off x="5374594" y="3558659"/>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8" name="Line 87"/>
          <p:cNvSpPr>
            <a:spLocks noChangeShapeType="1"/>
          </p:cNvSpPr>
          <p:nvPr/>
        </p:nvSpPr>
        <p:spPr bwMode="auto">
          <a:xfrm>
            <a:off x="5490481"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9" name="Line 88"/>
          <p:cNvSpPr>
            <a:spLocks noChangeShapeType="1"/>
          </p:cNvSpPr>
          <p:nvPr/>
        </p:nvSpPr>
        <p:spPr bwMode="auto">
          <a:xfrm>
            <a:off x="5606369"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0" name="Line 89"/>
          <p:cNvSpPr>
            <a:spLocks noChangeShapeType="1"/>
          </p:cNvSpPr>
          <p:nvPr/>
        </p:nvSpPr>
        <p:spPr bwMode="auto">
          <a:xfrm>
            <a:off x="5722256"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1" name="Line 90"/>
          <p:cNvSpPr>
            <a:spLocks noChangeShapeType="1"/>
          </p:cNvSpPr>
          <p:nvPr/>
        </p:nvSpPr>
        <p:spPr bwMode="auto">
          <a:xfrm>
            <a:off x="5839731" y="3558659"/>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2" name="Line 91"/>
          <p:cNvSpPr>
            <a:spLocks noChangeShapeType="1"/>
          </p:cNvSpPr>
          <p:nvPr/>
        </p:nvSpPr>
        <p:spPr bwMode="auto">
          <a:xfrm>
            <a:off x="5955619"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3" name="Line 92"/>
          <p:cNvSpPr>
            <a:spLocks noChangeShapeType="1"/>
          </p:cNvSpPr>
          <p:nvPr/>
        </p:nvSpPr>
        <p:spPr bwMode="auto">
          <a:xfrm>
            <a:off x="6071506"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4" name="Line 93"/>
          <p:cNvSpPr>
            <a:spLocks noChangeShapeType="1"/>
          </p:cNvSpPr>
          <p:nvPr/>
        </p:nvSpPr>
        <p:spPr bwMode="auto">
          <a:xfrm>
            <a:off x="6188981" y="3558659"/>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5" name="Line 94"/>
          <p:cNvSpPr>
            <a:spLocks noChangeShapeType="1"/>
          </p:cNvSpPr>
          <p:nvPr/>
        </p:nvSpPr>
        <p:spPr bwMode="auto">
          <a:xfrm>
            <a:off x="6304869" y="3558659"/>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7" name="Rectangle 46"/>
          <p:cNvSpPr>
            <a:spLocks noChangeArrowheads="1"/>
          </p:cNvSpPr>
          <p:nvPr/>
        </p:nvSpPr>
        <p:spPr bwMode="auto">
          <a:xfrm>
            <a:off x="5876244" y="2075933"/>
            <a:ext cx="1367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Surplus after trade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nvGrpSpPr>
          <p:cNvPr id="132" name="131 Grupo"/>
          <p:cNvGrpSpPr/>
          <p:nvPr/>
        </p:nvGrpSpPr>
        <p:grpSpPr>
          <a:xfrm>
            <a:off x="5828619" y="3936484"/>
            <a:ext cx="254878" cy="775216"/>
            <a:chOff x="5700713" y="5838825"/>
            <a:chExt cx="254878" cy="775216"/>
          </a:xfrm>
        </p:grpSpPr>
        <p:sp>
          <p:nvSpPr>
            <p:cNvPr id="57" name="Rectangle 56"/>
            <p:cNvSpPr>
              <a:spLocks noChangeArrowheads="1"/>
            </p:cNvSpPr>
            <p:nvPr/>
          </p:nvSpPr>
          <p:spPr bwMode="auto">
            <a:xfrm>
              <a:off x="5700713" y="6429375"/>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180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9" name="Line 68"/>
            <p:cNvSpPr>
              <a:spLocks noChangeShapeType="1"/>
            </p:cNvSpPr>
            <p:nvPr/>
          </p:nvSpPr>
          <p:spPr bwMode="auto">
            <a:xfrm flipV="1">
              <a:off x="5780088" y="6362700"/>
              <a:ext cx="0" cy="444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5" name="Line 74"/>
            <p:cNvSpPr>
              <a:spLocks noChangeShapeType="1"/>
            </p:cNvSpPr>
            <p:nvPr/>
          </p:nvSpPr>
          <p:spPr bwMode="auto">
            <a:xfrm>
              <a:off x="5780088" y="5838825"/>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6" name="Line 75"/>
            <p:cNvSpPr>
              <a:spLocks noChangeShapeType="1"/>
            </p:cNvSpPr>
            <p:nvPr/>
          </p:nvSpPr>
          <p:spPr bwMode="auto">
            <a:xfrm>
              <a:off x="5780088" y="5956300"/>
              <a:ext cx="0" cy="714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7" name="Line 76"/>
            <p:cNvSpPr>
              <a:spLocks noChangeShapeType="1"/>
            </p:cNvSpPr>
            <p:nvPr/>
          </p:nvSpPr>
          <p:spPr bwMode="auto">
            <a:xfrm>
              <a:off x="5780088" y="6072187"/>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8" name="Line 77"/>
            <p:cNvSpPr>
              <a:spLocks noChangeShapeType="1"/>
            </p:cNvSpPr>
            <p:nvPr/>
          </p:nvSpPr>
          <p:spPr bwMode="auto">
            <a:xfrm>
              <a:off x="5780088" y="6188075"/>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78"/>
            <p:cNvSpPr>
              <a:spLocks noChangeShapeType="1"/>
            </p:cNvSpPr>
            <p:nvPr/>
          </p:nvSpPr>
          <p:spPr bwMode="auto">
            <a:xfrm>
              <a:off x="5780088" y="6303962"/>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133" name="132 Grupo"/>
          <p:cNvGrpSpPr/>
          <p:nvPr/>
        </p:nvGrpSpPr>
        <p:grpSpPr>
          <a:xfrm>
            <a:off x="6849381" y="3936484"/>
            <a:ext cx="254878" cy="775216"/>
            <a:chOff x="6721475" y="5838825"/>
            <a:chExt cx="254878" cy="775216"/>
          </a:xfrm>
        </p:grpSpPr>
        <p:sp>
          <p:nvSpPr>
            <p:cNvPr id="58" name="Rectangle 57"/>
            <p:cNvSpPr>
              <a:spLocks noChangeArrowheads="1"/>
            </p:cNvSpPr>
            <p:nvPr/>
          </p:nvSpPr>
          <p:spPr bwMode="auto">
            <a:xfrm>
              <a:off x="6721475" y="6429375"/>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420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8" name="Line 67"/>
            <p:cNvSpPr>
              <a:spLocks noChangeShapeType="1"/>
            </p:cNvSpPr>
            <p:nvPr/>
          </p:nvSpPr>
          <p:spPr bwMode="auto">
            <a:xfrm flipV="1">
              <a:off x="6802438" y="6362700"/>
              <a:ext cx="0" cy="444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0" name="Line 79"/>
            <p:cNvSpPr>
              <a:spLocks noChangeShapeType="1"/>
            </p:cNvSpPr>
            <p:nvPr/>
          </p:nvSpPr>
          <p:spPr bwMode="auto">
            <a:xfrm>
              <a:off x="6802438" y="5838825"/>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1" name="Line 80"/>
            <p:cNvSpPr>
              <a:spLocks noChangeShapeType="1"/>
            </p:cNvSpPr>
            <p:nvPr/>
          </p:nvSpPr>
          <p:spPr bwMode="auto">
            <a:xfrm>
              <a:off x="6802438" y="5956300"/>
              <a:ext cx="0" cy="714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81"/>
            <p:cNvSpPr>
              <a:spLocks noChangeShapeType="1"/>
            </p:cNvSpPr>
            <p:nvPr/>
          </p:nvSpPr>
          <p:spPr bwMode="auto">
            <a:xfrm>
              <a:off x="6802438" y="6072187"/>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Line 82"/>
            <p:cNvSpPr>
              <a:spLocks noChangeShapeType="1"/>
            </p:cNvSpPr>
            <p:nvPr/>
          </p:nvSpPr>
          <p:spPr bwMode="auto">
            <a:xfrm>
              <a:off x="6802438" y="6188075"/>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Line 83"/>
            <p:cNvSpPr>
              <a:spLocks noChangeShapeType="1"/>
            </p:cNvSpPr>
            <p:nvPr/>
          </p:nvSpPr>
          <p:spPr bwMode="auto">
            <a:xfrm>
              <a:off x="6802438" y="6303962"/>
              <a:ext cx="0" cy="730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131" name="130 Grupo"/>
          <p:cNvGrpSpPr/>
          <p:nvPr/>
        </p:nvGrpSpPr>
        <p:grpSpPr>
          <a:xfrm>
            <a:off x="5141231" y="3860284"/>
            <a:ext cx="3240769" cy="184666"/>
            <a:chOff x="5013325" y="5762625"/>
            <a:chExt cx="3240769" cy="184666"/>
          </a:xfrm>
        </p:grpSpPr>
        <p:sp>
          <p:nvSpPr>
            <p:cNvPr id="63" name="Rectangle 62"/>
            <p:cNvSpPr>
              <a:spLocks noChangeArrowheads="1"/>
            </p:cNvSpPr>
            <p:nvPr/>
          </p:nvSpPr>
          <p:spPr bwMode="auto">
            <a:xfrm>
              <a:off x="7408863" y="5762625"/>
              <a:ext cx="8452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World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7" name="Line 66"/>
            <p:cNvSpPr>
              <a:spLocks noChangeShapeType="1"/>
            </p:cNvSpPr>
            <p:nvPr/>
          </p:nvSpPr>
          <p:spPr bwMode="auto">
            <a:xfrm>
              <a:off x="5013325" y="5838825"/>
              <a:ext cx="428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3" name="Freeform 72"/>
            <p:cNvSpPr>
              <a:spLocks/>
            </p:cNvSpPr>
            <p:nvPr/>
          </p:nvSpPr>
          <p:spPr bwMode="auto">
            <a:xfrm>
              <a:off x="5751513" y="5810250"/>
              <a:ext cx="58737" cy="58738"/>
            </a:xfrm>
            <a:custGeom>
              <a:avLst/>
              <a:gdLst>
                <a:gd name="T0" fmla="*/ 37 w 37"/>
                <a:gd name="T1" fmla="*/ 18 h 37"/>
                <a:gd name="T2" fmla="*/ 37 w 37"/>
                <a:gd name="T3" fmla="*/ 18 h 37"/>
                <a:gd name="T4" fmla="*/ 34 w 37"/>
                <a:gd name="T5" fmla="*/ 25 h 37"/>
                <a:gd name="T6" fmla="*/ 30 w 37"/>
                <a:gd name="T7" fmla="*/ 32 h 37"/>
                <a:gd name="T8" fmla="*/ 25 w 37"/>
                <a:gd name="T9" fmla="*/ 34 h 37"/>
                <a:gd name="T10" fmla="*/ 18 w 37"/>
                <a:gd name="T11" fmla="*/ 37 h 37"/>
                <a:gd name="T12" fmla="*/ 18 w 37"/>
                <a:gd name="T13" fmla="*/ 37 h 37"/>
                <a:gd name="T14" fmla="*/ 11 w 37"/>
                <a:gd name="T15" fmla="*/ 34 h 37"/>
                <a:gd name="T16" fmla="*/ 4 w 37"/>
                <a:gd name="T17" fmla="*/ 32 h 37"/>
                <a:gd name="T18" fmla="*/ 0 w 37"/>
                <a:gd name="T19" fmla="*/ 25 h 37"/>
                <a:gd name="T20" fmla="*/ 0 w 37"/>
                <a:gd name="T21" fmla="*/ 18 h 37"/>
                <a:gd name="T22" fmla="*/ 0 w 37"/>
                <a:gd name="T23" fmla="*/ 18 h 37"/>
                <a:gd name="T24" fmla="*/ 0 w 37"/>
                <a:gd name="T25" fmla="*/ 11 h 37"/>
                <a:gd name="T26" fmla="*/ 4 w 37"/>
                <a:gd name="T27" fmla="*/ 5 h 37"/>
                <a:gd name="T28" fmla="*/ 11 w 37"/>
                <a:gd name="T29" fmla="*/ 2 h 37"/>
                <a:gd name="T30" fmla="*/ 18 w 37"/>
                <a:gd name="T31" fmla="*/ 0 h 37"/>
                <a:gd name="T32" fmla="*/ 18 w 37"/>
                <a:gd name="T33" fmla="*/ 0 h 37"/>
                <a:gd name="T34" fmla="*/ 25 w 37"/>
                <a:gd name="T35" fmla="*/ 2 h 37"/>
                <a:gd name="T36" fmla="*/ 30 w 37"/>
                <a:gd name="T37" fmla="*/ 5 h 37"/>
                <a:gd name="T38" fmla="*/ 34 w 37"/>
                <a:gd name="T39" fmla="*/ 11 h 37"/>
                <a:gd name="T40" fmla="*/ 37 w 37"/>
                <a:gd name="T41" fmla="*/ 18 h 37"/>
                <a:gd name="T42" fmla="*/ 37 w 37"/>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37" y="18"/>
                  </a:moveTo>
                  <a:lnTo>
                    <a:pt x="37" y="18"/>
                  </a:lnTo>
                  <a:lnTo>
                    <a:pt x="34" y="25"/>
                  </a:lnTo>
                  <a:lnTo>
                    <a:pt x="30" y="32"/>
                  </a:lnTo>
                  <a:lnTo>
                    <a:pt x="25" y="34"/>
                  </a:lnTo>
                  <a:lnTo>
                    <a:pt x="18" y="37"/>
                  </a:lnTo>
                  <a:lnTo>
                    <a:pt x="18" y="37"/>
                  </a:lnTo>
                  <a:lnTo>
                    <a:pt x="11" y="34"/>
                  </a:lnTo>
                  <a:lnTo>
                    <a:pt x="4" y="32"/>
                  </a:lnTo>
                  <a:lnTo>
                    <a:pt x="0" y="25"/>
                  </a:lnTo>
                  <a:lnTo>
                    <a:pt x="0" y="18"/>
                  </a:lnTo>
                  <a:lnTo>
                    <a:pt x="0" y="18"/>
                  </a:lnTo>
                  <a:lnTo>
                    <a:pt x="0" y="11"/>
                  </a:lnTo>
                  <a:lnTo>
                    <a:pt x="4" y="5"/>
                  </a:lnTo>
                  <a:lnTo>
                    <a:pt x="11" y="2"/>
                  </a:lnTo>
                  <a:lnTo>
                    <a:pt x="18" y="0"/>
                  </a:lnTo>
                  <a:lnTo>
                    <a:pt x="18" y="0"/>
                  </a:lnTo>
                  <a:lnTo>
                    <a:pt x="25" y="2"/>
                  </a:lnTo>
                  <a:lnTo>
                    <a:pt x="30" y="5"/>
                  </a:lnTo>
                  <a:lnTo>
                    <a:pt x="34" y="11"/>
                  </a:lnTo>
                  <a:lnTo>
                    <a:pt x="37" y="18"/>
                  </a:lnTo>
                  <a:lnTo>
                    <a:pt x="37"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74" name="Freeform 73"/>
            <p:cNvSpPr>
              <a:spLocks/>
            </p:cNvSpPr>
            <p:nvPr/>
          </p:nvSpPr>
          <p:spPr bwMode="auto">
            <a:xfrm>
              <a:off x="6772275" y="5810250"/>
              <a:ext cx="58737" cy="58738"/>
            </a:xfrm>
            <a:custGeom>
              <a:avLst/>
              <a:gdLst>
                <a:gd name="T0" fmla="*/ 37 w 37"/>
                <a:gd name="T1" fmla="*/ 18 h 37"/>
                <a:gd name="T2" fmla="*/ 37 w 37"/>
                <a:gd name="T3" fmla="*/ 18 h 37"/>
                <a:gd name="T4" fmla="*/ 35 w 37"/>
                <a:gd name="T5" fmla="*/ 25 h 37"/>
                <a:gd name="T6" fmla="*/ 32 w 37"/>
                <a:gd name="T7" fmla="*/ 32 h 37"/>
                <a:gd name="T8" fmla="*/ 26 w 37"/>
                <a:gd name="T9" fmla="*/ 34 h 37"/>
                <a:gd name="T10" fmla="*/ 19 w 37"/>
                <a:gd name="T11" fmla="*/ 37 h 37"/>
                <a:gd name="T12" fmla="*/ 19 w 37"/>
                <a:gd name="T13" fmla="*/ 37 h 37"/>
                <a:gd name="T14" fmla="*/ 12 w 37"/>
                <a:gd name="T15" fmla="*/ 34 h 37"/>
                <a:gd name="T16" fmla="*/ 5 w 37"/>
                <a:gd name="T17" fmla="*/ 32 h 37"/>
                <a:gd name="T18" fmla="*/ 3 w 37"/>
                <a:gd name="T19" fmla="*/ 25 h 37"/>
                <a:gd name="T20" fmla="*/ 0 w 37"/>
                <a:gd name="T21" fmla="*/ 18 h 37"/>
                <a:gd name="T22" fmla="*/ 0 w 37"/>
                <a:gd name="T23" fmla="*/ 18 h 37"/>
                <a:gd name="T24" fmla="*/ 3 w 37"/>
                <a:gd name="T25" fmla="*/ 11 h 37"/>
                <a:gd name="T26" fmla="*/ 5 w 37"/>
                <a:gd name="T27" fmla="*/ 5 h 37"/>
                <a:gd name="T28" fmla="*/ 12 w 37"/>
                <a:gd name="T29" fmla="*/ 2 h 37"/>
                <a:gd name="T30" fmla="*/ 19 w 37"/>
                <a:gd name="T31" fmla="*/ 0 h 37"/>
                <a:gd name="T32" fmla="*/ 19 w 37"/>
                <a:gd name="T33" fmla="*/ 0 h 37"/>
                <a:gd name="T34" fmla="*/ 26 w 37"/>
                <a:gd name="T35" fmla="*/ 2 h 37"/>
                <a:gd name="T36" fmla="*/ 32 w 37"/>
                <a:gd name="T37" fmla="*/ 5 h 37"/>
                <a:gd name="T38" fmla="*/ 35 w 37"/>
                <a:gd name="T39" fmla="*/ 11 h 37"/>
                <a:gd name="T40" fmla="*/ 37 w 37"/>
                <a:gd name="T41" fmla="*/ 18 h 37"/>
                <a:gd name="T42" fmla="*/ 37 w 37"/>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37" y="18"/>
                  </a:moveTo>
                  <a:lnTo>
                    <a:pt x="37" y="18"/>
                  </a:lnTo>
                  <a:lnTo>
                    <a:pt x="35" y="25"/>
                  </a:lnTo>
                  <a:lnTo>
                    <a:pt x="32" y="32"/>
                  </a:lnTo>
                  <a:lnTo>
                    <a:pt x="26" y="34"/>
                  </a:lnTo>
                  <a:lnTo>
                    <a:pt x="19" y="37"/>
                  </a:lnTo>
                  <a:lnTo>
                    <a:pt x="19" y="37"/>
                  </a:lnTo>
                  <a:lnTo>
                    <a:pt x="12" y="34"/>
                  </a:lnTo>
                  <a:lnTo>
                    <a:pt x="5" y="32"/>
                  </a:lnTo>
                  <a:lnTo>
                    <a:pt x="3" y="25"/>
                  </a:lnTo>
                  <a:lnTo>
                    <a:pt x="0" y="18"/>
                  </a:lnTo>
                  <a:lnTo>
                    <a:pt x="0" y="18"/>
                  </a:lnTo>
                  <a:lnTo>
                    <a:pt x="3" y="11"/>
                  </a:lnTo>
                  <a:lnTo>
                    <a:pt x="5" y="5"/>
                  </a:lnTo>
                  <a:lnTo>
                    <a:pt x="12" y="2"/>
                  </a:lnTo>
                  <a:lnTo>
                    <a:pt x="19" y="0"/>
                  </a:lnTo>
                  <a:lnTo>
                    <a:pt x="19" y="0"/>
                  </a:lnTo>
                  <a:lnTo>
                    <a:pt x="26" y="2"/>
                  </a:lnTo>
                  <a:lnTo>
                    <a:pt x="32" y="5"/>
                  </a:lnTo>
                  <a:lnTo>
                    <a:pt x="35" y="11"/>
                  </a:lnTo>
                  <a:lnTo>
                    <a:pt x="37" y="18"/>
                  </a:lnTo>
                  <a:lnTo>
                    <a:pt x="37"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96" name="Line 95"/>
            <p:cNvSpPr>
              <a:spLocks noChangeShapeType="1"/>
            </p:cNvSpPr>
            <p:nvPr/>
          </p:nvSpPr>
          <p:spPr bwMode="auto">
            <a:xfrm>
              <a:off x="5013325"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7" name="Line 96"/>
            <p:cNvSpPr>
              <a:spLocks noChangeShapeType="1"/>
            </p:cNvSpPr>
            <p:nvPr/>
          </p:nvSpPr>
          <p:spPr bwMode="auto">
            <a:xfrm>
              <a:off x="5129213"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8" name="Line 97"/>
            <p:cNvSpPr>
              <a:spLocks noChangeShapeType="1"/>
            </p:cNvSpPr>
            <p:nvPr/>
          </p:nvSpPr>
          <p:spPr bwMode="auto">
            <a:xfrm>
              <a:off x="5246688" y="5838825"/>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9" name="Line 98"/>
            <p:cNvSpPr>
              <a:spLocks noChangeShapeType="1"/>
            </p:cNvSpPr>
            <p:nvPr/>
          </p:nvSpPr>
          <p:spPr bwMode="auto">
            <a:xfrm>
              <a:off x="5362575"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0" name="Line 99"/>
            <p:cNvSpPr>
              <a:spLocks noChangeShapeType="1"/>
            </p:cNvSpPr>
            <p:nvPr/>
          </p:nvSpPr>
          <p:spPr bwMode="auto">
            <a:xfrm>
              <a:off x="5478463"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1" name="Line 100"/>
            <p:cNvSpPr>
              <a:spLocks noChangeShapeType="1"/>
            </p:cNvSpPr>
            <p:nvPr/>
          </p:nvSpPr>
          <p:spPr bwMode="auto">
            <a:xfrm>
              <a:off x="5594350"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2" name="Line 101"/>
            <p:cNvSpPr>
              <a:spLocks noChangeShapeType="1"/>
            </p:cNvSpPr>
            <p:nvPr/>
          </p:nvSpPr>
          <p:spPr bwMode="auto">
            <a:xfrm>
              <a:off x="5711825" y="5838825"/>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3" name="Line 102"/>
            <p:cNvSpPr>
              <a:spLocks noChangeShapeType="1"/>
            </p:cNvSpPr>
            <p:nvPr/>
          </p:nvSpPr>
          <p:spPr bwMode="auto">
            <a:xfrm>
              <a:off x="5827713"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4" name="Line 103"/>
            <p:cNvSpPr>
              <a:spLocks noChangeShapeType="1"/>
            </p:cNvSpPr>
            <p:nvPr/>
          </p:nvSpPr>
          <p:spPr bwMode="auto">
            <a:xfrm>
              <a:off x="5943600"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5" name="Line 104"/>
            <p:cNvSpPr>
              <a:spLocks noChangeShapeType="1"/>
            </p:cNvSpPr>
            <p:nvPr/>
          </p:nvSpPr>
          <p:spPr bwMode="auto">
            <a:xfrm>
              <a:off x="6061075" y="5838825"/>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6" name="Line 105"/>
            <p:cNvSpPr>
              <a:spLocks noChangeShapeType="1"/>
            </p:cNvSpPr>
            <p:nvPr/>
          </p:nvSpPr>
          <p:spPr bwMode="auto">
            <a:xfrm>
              <a:off x="6176963"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7" name="Line 106"/>
            <p:cNvSpPr>
              <a:spLocks noChangeShapeType="1"/>
            </p:cNvSpPr>
            <p:nvPr/>
          </p:nvSpPr>
          <p:spPr bwMode="auto">
            <a:xfrm>
              <a:off x="6292850"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8" name="Line 107"/>
            <p:cNvSpPr>
              <a:spLocks noChangeShapeType="1"/>
            </p:cNvSpPr>
            <p:nvPr/>
          </p:nvSpPr>
          <p:spPr bwMode="auto">
            <a:xfrm>
              <a:off x="6408738"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9" name="Line 108"/>
            <p:cNvSpPr>
              <a:spLocks noChangeShapeType="1"/>
            </p:cNvSpPr>
            <p:nvPr/>
          </p:nvSpPr>
          <p:spPr bwMode="auto">
            <a:xfrm>
              <a:off x="6526213" y="5838825"/>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0" name="Line 109"/>
            <p:cNvSpPr>
              <a:spLocks noChangeShapeType="1"/>
            </p:cNvSpPr>
            <p:nvPr/>
          </p:nvSpPr>
          <p:spPr bwMode="auto">
            <a:xfrm>
              <a:off x="6642100"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1" name="Line 110"/>
            <p:cNvSpPr>
              <a:spLocks noChangeShapeType="1"/>
            </p:cNvSpPr>
            <p:nvPr/>
          </p:nvSpPr>
          <p:spPr bwMode="auto">
            <a:xfrm>
              <a:off x="6757988"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2" name="Line 111"/>
            <p:cNvSpPr>
              <a:spLocks noChangeShapeType="1"/>
            </p:cNvSpPr>
            <p:nvPr/>
          </p:nvSpPr>
          <p:spPr bwMode="auto">
            <a:xfrm>
              <a:off x="6873875"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3" name="Line 112"/>
            <p:cNvSpPr>
              <a:spLocks noChangeShapeType="1"/>
            </p:cNvSpPr>
            <p:nvPr/>
          </p:nvSpPr>
          <p:spPr bwMode="auto">
            <a:xfrm>
              <a:off x="6991350"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4" name="Line 113"/>
            <p:cNvSpPr>
              <a:spLocks noChangeShapeType="1"/>
            </p:cNvSpPr>
            <p:nvPr/>
          </p:nvSpPr>
          <p:spPr bwMode="auto">
            <a:xfrm>
              <a:off x="7107238"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5" name="Line 114"/>
            <p:cNvSpPr>
              <a:spLocks noChangeShapeType="1"/>
            </p:cNvSpPr>
            <p:nvPr/>
          </p:nvSpPr>
          <p:spPr bwMode="auto">
            <a:xfrm>
              <a:off x="7223125" y="5838825"/>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6" name="Line 115"/>
            <p:cNvSpPr>
              <a:spLocks noChangeShapeType="1"/>
            </p:cNvSpPr>
            <p:nvPr/>
          </p:nvSpPr>
          <p:spPr bwMode="auto">
            <a:xfrm>
              <a:off x="7340600" y="5838825"/>
              <a:ext cx="174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53" name="Rectangle 52"/>
          <p:cNvSpPr>
            <a:spLocks noChangeArrowheads="1"/>
          </p:cNvSpPr>
          <p:nvPr/>
        </p:nvSpPr>
        <p:spPr bwMode="auto">
          <a:xfrm>
            <a:off x="6239781" y="4052371"/>
            <a:ext cx="5642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Imports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7" name="Freeform 116"/>
          <p:cNvSpPr>
            <a:spLocks/>
          </p:cNvSpPr>
          <p:nvPr/>
        </p:nvSpPr>
        <p:spPr bwMode="auto">
          <a:xfrm>
            <a:off x="5907994" y="3966646"/>
            <a:ext cx="1017587" cy="82550"/>
          </a:xfrm>
          <a:custGeom>
            <a:avLst/>
            <a:gdLst>
              <a:gd name="T0" fmla="*/ 286 w 641"/>
              <a:gd name="T1" fmla="*/ 25 h 52"/>
              <a:gd name="T2" fmla="*/ 286 w 641"/>
              <a:gd name="T3" fmla="*/ 25 h 52"/>
              <a:gd name="T4" fmla="*/ 298 w 641"/>
              <a:gd name="T5" fmla="*/ 25 h 52"/>
              <a:gd name="T6" fmla="*/ 309 w 641"/>
              <a:gd name="T7" fmla="*/ 29 h 52"/>
              <a:gd name="T8" fmla="*/ 316 w 641"/>
              <a:gd name="T9" fmla="*/ 34 h 52"/>
              <a:gd name="T10" fmla="*/ 321 w 641"/>
              <a:gd name="T11" fmla="*/ 43 h 52"/>
              <a:gd name="T12" fmla="*/ 321 w 641"/>
              <a:gd name="T13" fmla="*/ 43 h 52"/>
              <a:gd name="T14" fmla="*/ 321 w 641"/>
              <a:gd name="T15" fmla="*/ 43 h 52"/>
              <a:gd name="T16" fmla="*/ 328 w 641"/>
              <a:gd name="T17" fmla="*/ 34 h 52"/>
              <a:gd name="T18" fmla="*/ 335 w 641"/>
              <a:gd name="T19" fmla="*/ 29 h 52"/>
              <a:gd name="T20" fmla="*/ 344 w 641"/>
              <a:gd name="T21" fmla="*/ 25 h 52"/>
              <a:gd name="T22" fmla="*/ 355 w 641"/>
              <a:gd name="T23" fmla="*/ 25 h 52"/>
              <a:gd name="T24" fmla="*/ 609 w 641"/>
              <a:gd name="T25" fmla="*/ 25 h 52"/>
              <a:gd name="T26" fmla="*/ 609 w 641"/>
              <a:gd name="T27" fmla="*/ 25 h 52"/>
              <a:gd name="T28" fmla="*/ 621 w 641"/>
              <a:gd name="T29" fmla="*/ 23 h 52"/>
              <a:gd name="T30" fmla="*/ 630 w 641"/>
              <a:gd name="T31" fmla="*/ 18 h 52"/>
              <a:gd name="T32" fmla="*/ 634 w 641"/>
              <a:gd name="T33" fmla="*/ 9 h 52"/>
              <a:gd name="T34" fmla="*/ 637 w 641"/>
              <a:gd name="T35" fmla="*/ 0 h 52"/>
              <a:gd name="T36" fmla="*/ 641 w 641"/>
              <a:gd name="T37" fmla="*/ 0 h 52"/>
              <a:gd name="T38" fmla="*/ 641 w 641"/>
              <a:gd name="T39" fmla="*/ 0 h 52"/>
              <a:gd name="T40" fmla="*/ 639 w 641"/>
              <a:gd name="T41" fmla="*/ 9 h 52"/>
              <a:gd name="T42" fmla="*/ 634 w 641"/>
              <a:gd name="T43" fmla="*/ 20 h 52"/>
              <a:gd name="T44" fmla="*/ 630 w 641"/>
              <a:gd name="T45" fmla="*/ 27 h 52"/>
              <a:gd name="T46" fmla="*/ 623 w 641"/>
              <a:gd name="T47" fmla="*/ 29 h 52"/>
              <a:gd name="T48" fmla="*/ 616 w 641"/>
              <a:gd name="T49" fmla="*/ 32 h 52"/>
              <a:gd name="T50" fmla="*/ 609 w 641"/>
              <a:gd name="T51" fmla="*/ 34 h 52"/>
              <a:gd name="T52" fmla="*/ 351 w 641"/>
              <a:gd name="T53" fmla="*/ 34 h 52"/>
              <a:gd name="T54" fmla="*/ 351 w 641"/>
              <a:gd name="T55" fmla="*/ 34 h 52"/>
              <a:gd name="T56" fmla="*/ 341 w 641"/>
              <a:gd name="T57" fmla="*/ 34 h 52"/>
              <a:gd name="T58" fmla="*/ 332 w 641"/>
              <a:gd name="T59" fmla="*/ 39 h 52"/>
              <a:gd name="T60" fmla="*/ 328 w 641"/>
              <a:gd name="T61" fmla="*/ 43 h 52"/>
              <a:gd name="T62" fmla="*/ 323 w 641"/>
              <a:gd name="T63" fmla="*/ 52 h 52"/>
              <a:gd name="T64" fmla="*/ 318 w 641"/>
              <a:gd name="T65" fmla="*/ 52 h 52"/>
              <a:gd name="T66" fmla="*/ 318 w 641"/>
              <a:gd name="T67" fmla="*/ 52 h 52"/>
              <a:gd name="T68" fmla="*/ 316 w 641"/>
              <a:gd name="T69" fmla="*/ 43 h 52"/>
              <a:gd name="T70" fmla="*/ 309 w 641"/>
              <a:gd name="T71" fmla="*/ 39 h 52"/>
              <a:gd name="T72" fmla="*/ 302 w 641"/>
              <a:gd name="T73" fmla="*/ 34 h 52"/>
              <a:gd name="T74" fmla="*/ 293 w 641"/>
              <a:gd name="T75" fmla="*/ 34 h 52"/>
              <a:gd name="T76" fmla="*/ 35 w 641"/>
              <a:gd name="T77" fmla="*/ 34 h 52"/>
              <a:gd name="T78" fmla="*/ 35 w 641"/>
              <a:gd name="T79" fmla="*/ 34 h 52"/>
              <a:gd name="T80" fmla="*/ 25 w 641"/>
              <a:gd name="T81" fmla="*/ 32 h 52"/>
              <a:gd name="T82" fmla="*/ 19 w 641"/>
              <a:gd name="T83" fmla="*/ 29 h 52"/>
              <a:gd name="T84" fmla="*/ 14 w 641"/>
              <a:gd name="T85" fmla="*/ 27 h 52"/>
              <a:gd name="T86" fmla="*/ 9 w 641"/>
              <a:gd name="T87" fmla="*/ 20 h 52"/>
              <a:gd name="T88" fmla="*/ 2 w 641"/>
              <a:gd name="T89" fmla="*/ 9 h 52"/>
              <a:gd name="T90" fmla="*/ 0 w 641"/>
              <a:gd name="T91" fmla="*/ 0 h 52"/>
              <a:gd name="T92" fmla="*/ 5 w 641"/>
              <a:gd name="T93" fmla="*/ 0 h 52"/>
              <a:gd name="T94" fmla="*/ 5 w 641"/>
              <a:gd name="T95" fmla="*/ 0 h 52"/>
              <a:gd name="T96" fmla="*/ 7 w 641"/>
              <a:gd name="T97" fmla="*/ 9 h 52"/>
              <a:gd name="T98" fmla="*/ 14 w 641"/>
              <a:gd name="T99" fmla="*/ 18 h 52"/>
              <a:gd name="T100" fmla="*/ 21 w 641"/>
              <a:gd name="T101" fmla="*/ 23 h 52"/>
              <a:gd name="T102" fmla="*/ 35 w 641"/>
              <a:gd name="T103" fmla="*/ 25 h 52"/>
              <a:gd name="T104" fmla="*/ 286 w 641"/>
              <a:gd name="T105"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1" h="52">
                <a:moveTo>
                  <a:pt x="286" y="25"/>
                </a:moveTo>
                <a:lnTo>
                  <a:pt x="286" y="25"/>
                </a:lnTo>
                <a:lnTo>
                  <a:pt x="298" y="25"/>
                </a:lnTo>
                <a:lnTo>
                  <a:pt x="309" y="29"/>
                </a:lnTo>
                <a:lnTo>
                  <a:pt x="316" y="34"/>
                </a:lnTo>
                <a:lnTo>
                  <a:pt x="321" y="43"/>
                </a:lnTo>
                <a:lnTo>
                  <a:pt x="321" y="43"/>
                </a:lnTo>
                <a:lnTo>
                  <a:pt x="321" y="43"/>
                </a:lnTo>
                <a:lnTo>
                  <a:pt x="328" y="34"/>
                </a:lnTo>
                <a:lnTo>
                  <a:pt x="335" y="29"/>
                </a:lnTo>
                <a:lnTo>
                  <a:pt x="344" y="25"/>
                </a:lnTo>
                <a:lnTo>
                  <a:pt x="355" y="25"/>
                </a:lnTo>
                <a:lnTo>
                  <a:pt x="609" y="25"/>
                </a:lnTo>
                <a:lnTo>
                  <a:pt x="609" y="25"/>
                </a:lnTo>
                <a:lnTo>
                  <a:pt x="621" y="23"/>
                </a:lnTo>
                <a:lnTo>
                  <a:pt x="630" y="18"/>
                </a:lnTo>
                <a:lnTo>
                  <a:pt x="634" y="9"/>
                </a:lnTo>
                <a:lnTo>
                  <a:pt x="637" y="0"/>
                </a:lnTo>
                <a:lnTo>
                  <a:pt x="641" y="0"/>
                </a:lnTo>
                <a:lnTo>
                  <a:pt x="641" y="0"/>
                </a:lnTo>
                <a:lnTo>
                  <a:pt x="639" y="9"/>
                </a:lnTo>
                <a:lnTo>
                  <a:pt x="634" y="20"/>
                </a:lnTo>
                <a:lnTo>
                  <a:pt x="630" y="27"/>
                </a:lnTo>
                <a:lnTo>
                  <a:pt x="623" y="29"/>
                </a:lnTo>
                <a:lnTo>
                  <a:pt x="616" y="32"/>
                </a:lnTo>
                <a:lnTo>
                  <a:pt x="609" y="34"/>
                </a:lnTo>
                <a:lnTo>
                  <a:pt x="351" y="34"/>
                </a:lnTo>
                <a:lnTo>
                  <a:pt x="351" y="34"/>
                </a:lnTo>
                <a:lnTo>
                  <a:pt x="341" y="34"/>
                </a:lnTo>
                <a:lnTo>
                  <a:pt x="332" y="39"/>
                </a:lnTo>
                <a:lnTo>
                  <a:pt x="328" y="43"/>
                </a:lnTo>
                <a:lnTo>
                  <a:pt x="323" y="52"/>
                </a:lnTo>
                <a:lnTo>
                  <a:pt x="318" y="52"/>
                </a:lnTo>
                <a:lnTo>
                  <a:pt x="318" y="52"/>
                </a:lnTo>
                <a:lnTo>
                  <a:pt x="316" y="43"/>
                </a:lnTo>
                <a:lnTo>
                  <a:pt x="309" y="39"/>
                </a:lnTo>
                <a:lnTo>
                  <a:pt x="302" y="34"/>
                </a:lnTo>
                <a:lnTo>
                  <a:pt x="293" y="34"/>
                </a:lnTo>
                <a:lnTo>
                  <a:pt x="35" y="34"/>
                </a:lnTo>
                <a:lnTo>
                  <a:pt x="35" y="34"/>
                </a:lnTo>
                <a:lnTo>
                  <a:pt x="25" y="32"/>
                </a:lnTo>
                <a:lnTo>
                  <a:pt x="19" y="29"/>
                </a:lnTo>
                <a:lnTo>
                  <a:pt x="14" y="27"/>
                </a:lnTo>
                <a:lnTo>
                  <a:pt x="9" y="20"/>
                </a:lnTo>
                <a:lnTo>
                  <a:pt x="2" y="9"/>
                </a:lnTo>
                <a:lnTo>
                  <a:pt x="0" y="0"/>
                </a:lnTo>
                <a:lnTo>
                  <a:pt x="5" y="0"/>
                </a:lnTo>
                <a:lnTo>
                  <a:pt x="5" y="0"/>
                </a:lnTo>
                <a:lnTo>
                  <a:pt x="7" y="9"/>
                </a:lnTo>
                <a:lnTo>
                  <a:pt x="14" y="18"/>
                </a:lnTo>
                <a:lnTo>
                  <a:pt x="21" y="23"/>
                </a:lnTo>
                <a:lnTo>
                  <a:pt x="35" y="25"/>
                </a:lnTo>
                <a:lnTo>
                  <a:pt x="28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7" name="Rectangle 136"/>
          <p:cNvSpPr>
            <a:spLocks noChangeArrowheads="1"/>
          </p:cNvSpPr>
          <p:nvPr/>
        </p:nvSpPr>
        <p:spPr bwMode="auto">
          <a:xfrm>
            <a:off x="957779" y="3140023"/>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2" name="Line 96"/>
          <p:cNvSpPr>
            <a:spLocks noChangeShapeType="1"/>
          </p:cNvSpPr>
          <p:nvPr/>
        </p:nvSpPr>
        <p:spPr bwMode="auto">
          <a:xfrm>
            <a:off x="762000" y="3936484"/>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3" name="Line 97"/>
          <p:cNvSpPr>
            <a:spLocks noChangeShapeType="1"/>
          </p:cNvSpPr>
          <p:nvPr/>
        </p:nvSpPr>
        <p:spPr bwMode="auto">
          <a:xfrm>
            <a:off x="879475" y="3936484"/>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4" name="Line 98"/>
          <p:cNvSpPr>
            <a:spLocks noChangeShapeType="1"/>
          </p:cNvSpPr>
          <p:nvPr/>
        </p:nvSpPr>
        <p:spPr bwMode="auto">
          <a:xfrm>
            <a:off x="995362" y="3936484"/>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5" name="Line 99"/>
          <p:cNvSpPr>
            <a:spLocks noChangeShapeType="1"/>
          </p:cNvSpPr>
          <p:nvPr/>
        </p:nvSpPr>
        <p:spPr bwMode="auto">
          <a:xfrm>
            <a:off x="1111250" y="3936484"/>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6" name="Line 100"/>
          <p:cNvSpPr>
            <a:spLocks noChangeShapeType="1"/>
          </p:cNvSpPr>
          <p:nvPr/>
        </p:nvSpPr>
        <p:spPr bwMode="auto">
          <a:xfrm>
            <a:off x="1227137" y="3936484"/>
            <a:ext cx="730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7" name="Line 101"/>
          <p:cNvSpPr>
            <a:spLocks noChangeShapeType="1"/>
          </p:cNvSpPr>
          <p:nvPr/>
        </p:nvSpPr>
        <p:spPr bwMode="auto">
          <a:xfrm>
            <a:off x="1344612" y="3936484"/>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8" name="Line 101"/>
          <p:cNvSpPr>
            <a:spLocks noChangeShapeType="1"/>
          </p:cNvSpPr>
          <p:nvPr/>
        </p:nvSpPr>
        <p:spPr bwMode="auto">
          <a:xfrm>
            <a:off x="1447800" y="3937556"/>
            <a:ext cx="7143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9" name="Rectangle 148"/>
          <p:cNvSpPr>
            <a:spLocks noChangeArrowheads="1"/>
          </p:cNvSpPr>
          <p:nvPr/>
        </p:nvSpPr>
        <p:spPr bwMode="auto">
          <a:xfrm>
            <a:off x="957779" y="3637516"/>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B</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0" name="Rectangle 149"/>
          <p:cNvSpPr>
            <a:spLocks noChangeArrowheads="1"/>
          </p:cNvSpPr>
          <p:nvPr/>
        </p:nvSpPr>
        <p:spPr bwMode="auto">
          <a:xfrm>
            <a:off x="945700" y="4035980"/>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1" name="Content Placeholder 2"/>
          <p:cNvSpPr txBox="1">
            <a:spLocks/>
          </p:cNvSpPr>
          <p:nvPr/>
        </p:nvSpPr>
        <p:spPr>
          <a:xfrm>
            <a:off x="374680" y="5029200"/>
            <a:ext cx="3892520" cy="137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Arial" panose="020B0604020202020204" pitchFamily="34" charset="0"/>
                <a:cs typeface="Arial" panose="020B0604020202020204" pitchFamily="34" charset="0"/>
              </a:rPr>
              <a:t>Under autarky:</a:t>
            </a:r>
          </a:p>
          <a:p>
            <a:r>
              <a:rPr lang="en-US" sz="1800" dirty="0">
                <a:latin typeface="Arial" panose="020B0604020202020204" pitchFamily="34" charset="0"/>
                <a:cs typeface="Arial" panose="020B0604020202020204" pitchFamily="34" charset="0"/>
              </a:rPr>
              <a:t>Consumer surplus is A.</a:t>
            </a:r>
          </a:p>
          <a:p>
            <a:r>
              <a:rPr lang="en-US" sz="1800" dirty="0">
                <a:latin typeface="Arial" panose="020B0604020202020204" pitchFamily="34" charset="0"/>
                <a:cs typeface="Arial" panose="020B0604020202020204" pitchFamily="34" charset="0"/>
              </a:rPr>
              <a:t>Producer surplus is B + D.</a:t>
            </a:r>
          </a:p>
        </p:txBody>
      </p:sp>
      <p:sp>
        <p:nvSpPr>
          <p:cNvPr id="152" name="Content Placeholder 2"/>
          <p:cNvSpPr txBox="1">
            <a:spLocks/>
          </p:cNvSpPr>
          <p:nvPr/>
        </p:nvSpPr>
        <p:spPr>
          <a:xfrm>
            <a:off x="4572000" y="5029200"/>
            <a:ext cx="4267200" cy="13716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After trade:</a:t>
            </a:r>
          </a:p>
          <a:p>
            <a:r>
              <a:rPr lang="en-US" dirty="0">
                <a:latin typeface="Arial" panose="020B0604020202020204" pitchFamily="34" charset="0"/>
                <a:cs typeface="Arial" panose="020B0604020202020204" pitchFamily="34" charset="0"/>
              </a:rPr>
              <a:t>Consumer surplus increases to </a:t>
            </a: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 B + C.</a:t>
            </a:r>
          </a:p>
          <a:p>
            <a:r>
              <a:rPr lang="en-US" dirty="0">
                <a:latin typeface="Arial" panose="020B0604020202020204" pitchFamily="34" charset="0"/>
                <a:cs typeface="Arial" panose="020B0604020202020204" pitchFamily="34" charset="0"/>
              </a:rPr>
              <a:t>Producer surplus decreases to D.</a:t>
            </a:r>
          </a:p>
          <a:p>
            <a:r>
              <a:rPr lang="en-US" dirty="0">
                <a:latin typeface="Arial" panose="020B0604020202020204" pitchFamily="34" charset="0"/>
                <a:cs typeface="Arial" panose="020B0604020202020204" pitchFamily="34" charset="0"/>
              </a:rPr>
              <a:t>Total surplus increases by C.</a:t>
            </a:r>
          </a:p>
        </p:txBody>
      </p:sp>
    </p:spTree>
    <p:extLst>
      <p:ext uri="{BB962C8B-B14F-4D97-AF65-F5344CB8AC3E}">
        <p14:creationId xmlns:p14="http://schemas.microsoft.com/office/powerpoint/2010/main" val="25701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2">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2">
                                            <p:txEl>
                                              <p:pRg st="2" end="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P spid="48" grpId="0"/>
      <p:bldP spid="49" grpId="0"/>
      <p:bldP spid="50" grpId="0"/>
      <p:bldP spid="6" grpId="0" animBg="1"/>
      <p:bldP spid="51" grpId="0"/>
      <p:bldP spid="137" grpId="0"/>
      <p:bldP spid="142" grpId="0" animBg="1"/>
      <p:bldP spid="143" grpId="0" animBg="1"/>
      <p:bldP spid="144" grpId="0" animBg="1"/>
      <p:bldP spid="145" grpId="0" animBg="1"/>
      <p:bldP spid="146" grpId="0" animBg="1"/>
      <p:bldP spid="147" grpId="0" animBg="1"/>
      <p:bldP spid="148" grpId="0" animBg="1"/>
      <p:bldP spid="149" grpId="0"/>
      <p:bldP spid="150" grpId="0"/>
      <p:bldP spid="151" grpId="0" uiExpand="1" build="p"/>
      <p:bldP spid="15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a:bodyPr>
          <a:lstStyle/>
          <a:p>
            <a:r>
              <a:rPr lang="en-US" sz="3200" dirty="0"/>
              <a:t>From Autarky to Free Trade</a:t>
            </a:r>
          </a:p>
        </p:txBody>
      </p:sp>
      <p:sp>
        <p:nvSpPr>
          <p:cNvPr id="9" name="8 Marcador de contenido"/>
          <p:cNvSpPr>
            <a:spLocks noGrp="1"/>
          </p:cNvSpPr>
          <p:nvPr>
            <p:ph idx="1"/>
          </p:nvPr>
        </p:nvSpPr>
        <p:spPr/>
        <p:txBody>
          <a:bodyPr>
            <a:normAutofit/>
          </a:bodyPr>
          <a:lstStyle/>
          <a:p>
            <a:pPr marL="0" indent="0">
              <a:buNone/>
            </a:pPr>
            <a:r>
              <a:rPr lang="en-US" dirty="0"/>
              <a:t>Producers export their goods and services when the world price is greater than the domestic price.</a:t>
            </a:r>
          </a:p>
        </p:txBody>
      </p:sp>
      <p:sp>
        <p:nvSpPr>
          <p:cNvPr id="107" name="Line 5"/>
          <p:cNvSpPr>
            <a:spLocks noChangeShapeType="1"/>
          </p:cNvSpPr>
          <p:nvPr/>
        </p:nvSpPr>
        <p:spPr bwMode="auto">
          <a:xfrm flipH="1">
            <a:off x="686156" y="3460949"/>
            <a:ext cx="2616826" cy="2211136"/>
          </a:xfrm>
          <a:prstGeom prst="line">
            <a:avLst/>
          </a:prstGeom>
          <a:noFill/>
          <a:ln w="38100">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8" name="Line 6"/>
          <p:cNvSpPr>
            <a:spLocks noChangeShapeType="1"/>
          </p:cNvSpPr>
          <p:nvPr/>
        </p:nvSpPr>
        <p:spPr bwMode="auto">
          <a:xfrm>
            <a:off x="686156" y="3128261"/>
            <a:ext cx="2616826" cy="2213398"/>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09" name="Rectangle 7"/>
          <p:cNvSpPr>
            <a:spLocks noChangeArrowheads="1"/>
          </p:cNvSpPr>
          <p:nvPr/>
        </p:nvSpPr>
        <p:spPr bwMode="auto">
          <a:xfrm>
            <a:off x="290737" y="2860935"/>
            <a:ext cx="539028"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0" name="Rectangle 8"/>
          <p:cNvSpPr>
            <a:spLocks noChangeArrowheads="1"/>
          </p:cNvSpPr>
          <p:nvPr/>
        </p:nvSpPr>
        <p:spPr bwMode="auto">
          <a:xfrm>
            <a:off x="1259514" y="6289935"/>
            <a:ext cx="2295863"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wheat (millions of tons)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4" name="Rectangle 18"/>
          <p:cNvSpPr>
            <a:spLocks noChangeArrowheads="1"/>
          </p:cNvSpPr>
          <p:nvPr/>
        </p:nvSpPr>
        <p:spPr bwMode="auto">
          <a:xfrm>
            <a:off x="383943" y="6045510"/>
            <a:ext cx="75579"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6" name="Rectangle 20"/>
          <p:cNvSpPr>
            <a:spLocks noChangeArrowheads="1"/>
          </p:cNvSpPr>
          <p:nvPr/>
        </p:nvSpPr>
        <p:spPr bwMode="auto">
          <a:xfrm>
            <a:off x="2143557" y="6045510"/>
            <a:ext cx="151156"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60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8" name="Line 22"/>
          <p:cNvSpPr>
            <a:spLocks noChangeShapeType="1"/>
          </p:cNvSpPr>
          <p:nvPr/>
        </p:nvSpPr>
        <p:spPr bwMode="auto">
          <a:xfrm flipH="1" flipV="1">
            <a:off x="459522" y="3128260"/>
            <a:ext cx="11978" cy="289235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19" name="Line 23"/>
          <p:cNvSpPr>
            <a:spLocks noChangeShapeType="1"/>
          </p:cNvSpPr>
          <p:nvPr/>
        </p:nvSpPr>
        <p:spPr bwMode="auto">
          <a:xfrm>
            <a:off x="471500" y="6020616"/>
            <a:ext cx="3048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0" name="Rectangle 24"/>
          <p:cNvSpPr>
            <a:spLocks noChangeArrowheads="1"/>
          </p:cNvSpPr>
          <p:nvPr/>
        </p:nvSpPr>
        <p:spPr bwMode="auto">
          <a:xfrm>
            <a:off x="3372180" y="3243683"/>
            <a:ext cx="1095169"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 supply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3" name="Rectangle 27"/>
          <p:cNvSpPr>
            <a:spLocks noChangeArrowheads="1"/>
          </p:cNvSpPr>
          <p:nvPr/>
        </p:nvSpPr>
        <p:spPr bwMode="auto">
          <a:xfrm>
            <a:off x="3048000" y="5451735"/>
            <a:ext cx="1177877"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 demand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5" name="Rectangle 19"/>
          <p:cNvSpPr>
            <a:spLocks noChangeArrowheads="1"/>
          </p:cNvSpPr>
          <p:nvPr/>
        </p:nvSpPr>
        <p:spPr bwMode="auto">
          <a:xfrm>
            <a:off x="1570200" y="6045510"/>
            <a:ext cx="151156"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40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7" name="Rectangle 21"/>
          <p:cNvSpPr>
            <a:spLocks noChangeArrowheads="1"/>
          </p:cNvSpPr>
          <p:nvPr/>
        </p:nvSpPr>
        <p:spPr bwMode="auto">
          <a:xfrm>
            <a:off x="2719739" y="6045510"/>
            <a:ext cx="151156"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80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nvGrpSpPr>
          <p:cNvPr id="11" name="Group 10"/>
          <p:cNvGrpSpPr/>
          <p:nvPr/>
        </p:nvGrpSpPr>
        <p:grpSpPr>
          <a:xfrm>
            <a:off x="1618215" y="3913587"/>
            <a:ext cx="1148128" cy="2107029"/>
            <a:chOff x="1618215" y="3913587"/>
            <a:chExt cx="1148128" cy="2107029"/>
          </a:xfrm>
        </p:grpSpPr>
        <p:sp>
          <p:nvSpPr>
            <p:cNvPr id="125" name="Line 29"/>
            <p:cNvSpPr>
              <a:spLocks noChangeShapeType="1"/>
            </p:cNvSpPr>
            <p:nvPr/>
          </p:nvSpPr>
          <p:spPr bwMode="auto">
            <a:xfrm flipV="1">
              <a:off x="1618215" y="5959509"/>
              <a:ext cx="0" cy="61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9" name="Line 33"/>
            <p:cNvSpPr>
              <a:spLocks noChangeShapeType="1"/>
            </p:cNvSpPr>
            <p:nvPr/>
          </p:nvSpPr>
          <p:spPr bwMode="auto">
            <a:xfrm>
              <a:off x="1618215" y="3913587"/>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0" name="Line 34"/>
            <p:cNvSpPr>
              <a:spLocks noChangeShapeType="1"/>
            </p:cNvSpPr>
            <p:nvPr/>
          </p:nvSpPr>
          <p:spPr bwMode="auto">
            <a:xfrm>
              <a:off x="1618215" y="4078800"/>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1" name="Line 35"/>
            <p:cNvSpPr>
              <a:spLocks noChangeShapeType="1"/>
            </p:cNvSpPr>
            <p:nvPr/>
          </p:nvSpPr>
          <p:spPr bwMode="auto">
            <a:xfrm>
              <a:off x="1618215" y="4246276"/>
              <a:ext cx="0" cy="10184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2" name="Line 36"/>
            <p:cNvSpPr>
              <a:spLocks noChangeShapeType="1"/>
            </p:cNvSpPr>
            <p:nvPr/>
          </p:nvSpPr>
          <p:spPr bwMode="auto">
            <a:xfrm>
              <a:off x="1618215" y="4411488"/>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3" name="Line 37"/>
            <p:cNvSpPr>
              <a:spLocks noChangeShapeType="1"/>
            </p:cNvSpPr>
            <p:nvPr/>
          </p:nvSpPr>
          <p:spPr bwMode="auto">
            <a:xfrm>
              <a:off x="1618215" y="4576702"/>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4" name="Line 38"/>
            <p:cNvSpPr>
              <a:spLocks noChangeShapeType="1"/>
            </p:cNvSpPr>
            <p:nvPr/>
          </p:nvSpPr>
          <p:spPr bwMode="auto">
            <a:xfrm>
              <a:off x="1618215" y="4744178"/>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5" name="Line 39"/>
            <p:cNvSpPr>
              <a:spLocks noChangeShapeType="1"/>
            </p:cNvSpPr>
            <p:nvPr/>
          </p:nvSpPr>
          <p:spPr bwMode="auto">
            <a:xfrm>
              <a:off x="1618215" y="4909390"/>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6" name="Line 40"/>
            <p:cNvSpPr>
              <a:spLocks noChangeShapeType="1"/>
            </p:cNvSpPr>
            <p:nvPr/>
          </p:nvSpPr>
          <p:spPr bwMode="auto">
            <a:xfrm>
              <a:off x="1618215" y="5076866"/>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7" name="Line 41"/>
            <p:cNvSpPr>
              <a:spLocks noChangeShapeType="1"/>
            </p:cNvSpPr>
            <p:nvPr/>
          </p:nvSpPr>
          <p:spPr bwMode="auto">
            <a:xfrm>
              <a:off x="1618215" y="5242079"/>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8" name="Line 42"/>
            <p:cNvSpPr>
              <a:spLocks noChangeShapeType="1"/>
            </p:cNvSpPr>
            <p:nvPr/>
          </p:nvSpPr>
          <p:spPr bwMode="auto">
            <a:xfrm>
              <a:off x="1618215" y="5407291"/>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39" name="Line 43"/>
            <p:cNvSpPr>
              <a:spLocks noChangeShapeType="1"/>
            </p:cNvSpPr>
            <p:nvPr/>
          </p:nvSpPr>
          <p:spPr bwMode="auto">
            <a:xfrm>
              <a:off x="1618215" y="5574767"/>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0" name="Line 44"/>
            <p:cNvSpPr>
              <a:spLocks noChangeShapeType="1"/>
            </p:cNvSpPr>
            <p:nvPr/>
          </p:nvSpPr>
          <p:spPr bwMode="auto">
            <a:xfrm>
              <a:off x="1618215" y="5739980"/>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1" name="Line 45"/>
            <p:cNvSpPr>
              <a:spLocks noChangeShapeType="1"/>
            </p:cNvSpPr>
            <p:nvPr/>
          </p:nvSpPr>
          <p:spPr bwMode="auto">
            <a:xfrm>
              <a:off x="1618215" y="5907456"/>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24" name="Line 28"/>
            <p:cNvSpPr>
              <a:spLocks noChangeShapeType="1"/>
            </p:cNvSpPr>
            <p:nvPr/>
          </p:nvSpPr>
          <p:spPr bwMode="auto">
            <a:xfrm flipV="1">
              <a:off x="2766343" y="5959509"/>
              <a:ext cx="0" cy="61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2" name="Line 46"/>
            <p:cNvSpPr>
              <a:spLocks noChangeShapeType="1"/>
            </p:cNvSpPr>
            <p:nvPr/>
          </p:nvSpPr>
          <p:spPr bwMode="auto">
            <a:xfrm>
              <a:off x="2766343" y="3913587"/>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3" name="Line 47"/>
            <p:cNvSpPr>
              <a:spLocks noChangeShapeType="1"/>
            </p:cNvSpPr>
            <p:nvPr/>
          </p:nvSpPr>
          <p:spPr bwMode="auto">
            <a:xfrm>
              <a:off x="2766343" y="4078800"/>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4" name="Line 48"/>
            <p:cNvSpPr>
              <a:spLocks noChangeShapeType="1"/>
            </p:cNvSpPr>
            <p:nvPr/>
          </p:nvSpPr>
          <p:spPr bwMode="auto">
            <a:xfrm>
              <a:off x="2766343" y="4246276"/>
              <a:ext cx="0" cy="101844"/>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5" name="Line 49"/>
            <p:cNvSpPr>
              <a:spLocks noChangeShapeType="1"/>
            </p:cNvSpPr>
            <p:nvPr/>
          </p:nvSpPr>
          <p:spPr bwMode="auto">
            <a:xfrm>
              <a:off x="2766343" y="4411488"/>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6" name="Line 50"/>
            <p:cNvSpPr>
              <a:spLocks noChangeShapeType="1"/>
            </p:cNvSpPr>
            <p:nvPr/>
          </p:nvSpPr>
          <p:spPr bwMode="auto">
            <a:xfrm>
              <a:off x="2766343" y="4576702"/>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7" name="Line 51"/>
            <p:cNvSpPr>
              <a:spLocks noChangeShapeType="1"/>
            </p:cNvSpPr>
            <p:nvPr/>
          </p:nvSpPr>
          <p:spPr bwMode="auto">
            <a:xfrm>
              <a:off x="2766343" y="4744178"/>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8" name="Line 52"/>
            <p:cNvSpPr>
              <a:spLocks noChangeShapeType="1"/>
            </p:cNvSpPr>
            <p:nvPr/>
          </p:nvSpPr>
          <p:spPr bwMode="auto">
            <a:xfrm>
              <a:off x="2766343" y="4909390"/>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9" name="Line 53"/>
            <p:cNvSpPr>
              <a:spLocks noChangeShapeType="1"/>
            </p:cNvSpPr>
            <p:nvPr/>
          </p:nvSpPr>
          <p:spPr bwMode="auto">
            <a:xfrm>
              <a:off x="2766343" y="5076866"/>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0" name="Line 54"/>
            <p:cNvSpPr>
              <a:spLocks noChangeShapeType="1"/>
            </p:cNvSpPr>
            <p:nvPr/>
          </p:nvSpPr>
          <p:spPr bwMode="auto">
            <a:xfrm>
              <a:off x="2766343" y="5242079"/>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1" name="Line 55"/>
            <p:cNvSpPr>
              <a:spLocks noChangeShapeType="1"/>
            </p:cNvSpPr>
            <p:nvPr/>
          </p:nvSpPr>
          <p:spPr bwMode="auto">
            <a:xfrm>
              <a:off x="2766343" y="5407291"/>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2" name="Line 56"/>
            <p:cNvSpPr>
              <a:spLocks noChangeShapeType="1"/>
            </p:cNvSpPr>
            <p:nvPr/>
          </p:nvSpPr>
          <p:spPr bwMode="auto">
            <a:xfrm>
              <a:off x="2766343" y="5574767"/>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3" name="Line 57"/>
            <p:cNvSpPr>
              <a:spLocks noChangeShapeType="1"/>
            </p:cNvSpPr>
            <p:nvPr/>
          </p:nvSpPr>
          <p:spPr bwMode="auto">
            <a:xfrm>
              <a:off x="2766343" y="5739980"/>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4" name="Line 58"/>
            <p:cNvSpPr>
              <a:spLocks noChangeShapeType="1"/>
            </p:cNvSpPr>
            <p:nvPr/>
          </p:nvSpPr>
          <p:spPr bwMode="auto">
            <a:xfrm>
              <a:off x="2766343" y="5907456"/>
              <a:ext cx="0" cy="10410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12" name="Rectangle 16"/>
          <p:cNvSpPr>
            <a:spLocks noChangeArrowheads="1"/>
          </p:cNvSpPr>
          <p:nvPr/>
        </p:nvSpPr>
        <p:spPr bwMode="auto">
          <a:xfrm>
            <a:off x="152400" y="3807218"/>
            <a:ext cx="226735"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260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2" name="Rectangle 26"/>
          <p:cNvSpPr>
            <a:spLocks noChangeArrowheads="1"/>
          </p:cNvSpPr>
          <p:nvPr/>
        </p:nvSpPr>
        <p:spPr bwMode="auto">
          <a:xfrm>
            <a:off x="3517638" y="3802691"/>
            <a:ext cx="751902"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World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nvGrpSpPr>
          <p:cNvPr id="4" name="3 Grupo"/>
          <p:cNvGrpSpPr/>
          <p:nvPr/>
        </p:nvGrpSpPr>
        <p:grpSpPr>
          <a:xfrm>
            <a:off x="471500" y="3886200"/>
            <a:ext cx="2968467" cy="68125"/>
            <a:chOff x="471500" y="3124200"/>
            <a:chExt cx="2968467" cy="68125"/>
          </a:xfrm>
        </p:grpSpPr>
        <p:sp>
          <p:nvSpPr>
            <p:cNvPr id="127" name="Freeform 31"/>
            <p:cNvSpPr>
              <a:spLocks/>
            </p:cNvSpPr>
            <p:nvPr/>
          </p:nvSpPr>
          <p:spPr bwMode="auto">
            <a:xfrm>
              <a:off x="1592794" y="3146606"/>
              <a:ext cx="52983" cy="45719"/>
            </a:xfrm>
            <a:custGeom>
              <a:avLst/>
              <a:gdLst>
                <a:gd name="T0" fmla="*/ 37 w 37"/>
                <a:gd name="T1" fmla="*/ 19 h 37"/>
                <a:gd name="T2" fmla="*/ 37 w 37"/>
                <a:gd name="T3" fmla="*/ 19 h 37"/>
                <a:gd name="T4" fmla="*/ 37 w 37"/>
                <a:gd name="T5" fmla="*/ 26 h 37"/>
                <a:gd name="T6" fmla="*/ 32 w 37"/>
                <a:gd name="T7" fmla="*/ 32 h 37"/>
                <a:gd name="T8" fmla="*/ 25 w 37"/>
                <a:gd name="T9" fmla="*/ 37 h 37"/>
                <a:gd name="T10" fmla="*/ 18 w 37"/>
                <a:gd name="T11" fmla="*/ 37 h 37"/>
                <a:gd name="T12" fmla="*/ 18 w 37"/>
                <a:gd name="T13" fmla="*/ 37 h 37"/>
                <a:gd name="T14" fmla="*/ 11 w 37"/>
                <a:gd name="T15" fmla="*/ 37 h 37"/>
                <a:gd name="T16" fmla="*/ 7 w 37"/>
                <a:gd name="T17" fmla="*/ 32 h 37"/>
                <a:gd name="T18" fmla="*/ 2 w 37"/>
                <a:gd name="T19" fmla="*/ 26 h 37"/>
                <a:gd name="T20" fmla="*/ 0 w 37"/>
                <a:gd name="T21" fmla="*/ 19 h 37"/>
                <a:gd name="T22" fmla="*/ 0 w 37"/>
                <a:gd name="T23" fmla="*/ 19 h 37"/>
                <a:gd name="T24" fmla="*/ 2 w 37"/>
                <a:gd name="T25" fmla="*/ 12 h 37"/>
                <a:gd name="T26" fmla="*/ 7 w 37"/>
                <a:gd name="T27" fmla="*/ 7 h 37"/>
                <a:gd name="T28" fmla="*/ 11 w 37"/>
                <a:gd name="T29" fmla="*/ 3 h 37"/>
                <a:gd name="T30" fmla="*/ 18 w 37"/>
                <a:gd name="T31" fmla="*/ 0 h 37"/>
                <a:gd name="T32" fmla="*/ 18 w 37"/>
                <a:gd name="T33" fmla="*/ 0 h 37"/>
                <a:gd name="T34" fmla="*/ 25 w 37"/>
                <a:gd name="T35" fmla="*/ 3 h 37"/>
                <a:gd name="T36" fmla="*/ 32 w 37"/>
                <a:gd name="T37" fmla="*/ 7 h 37"/>
                <a:gd name="T38" fmla="*/ 37 w 37"/>
                <a:gd name="T39" fmla="*/ 12 h 37"/>
                <a:gd name="T40" fmla="*/ 37 w 37"/>
                <a:gd name="T41" fmla="*/ 19 h 37"/>
                <a:gd name="T42" fmla="*/ 37 w 37"/>
                <a:gd name="T43"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37" y="19"/>
                  </a:moveTo>
                  <a:lnTo>
                    <a:pt x="37" y="19"/>
                  </a:lnTo>
                  <a:lnTo>
                    <a:pt x="37" y="26"/>
                  </a:lnTo>
                  <a:lnTo>
                    <a:pt x="32" y="32"/>
                  </a:lnTo>
                  <a:lnTo>
                    <a:pt x="25" y="37"/>
                  </a:lnTo>
                  <a:lnTo>
                    <a:pt x="18" y="37"/>
                  </a:lnTo>
                  <a:lnTo>
                    <a:pt x="18" y="37"/>
                  </a:lnTo>
                  <a:lnTo>
                    <a:pt x="11" y="37"/>
                  </a:lnTo>
                  <a:lnTo>
                    <a:pt x="7" y="32"/>
                  </a:lnTo>
                  <a:lnTo>
                    <a:pt x="2" y="26"/>
                  </a:lnTo>
                  <a:lnTo>
                    <a:pt x="0" y="19"/>
                  </a:lnTo>
                  <a:lnTo>
                    <a:pt x="0" y="19"/>
                  </a:lnTo>
                  <a:lnTo>
                    <a:pt x="2" y="12"/>
                  </a:lnTo>
                  <a:lnTo>
                    <a:pt x="7" y="7"/>
                  </a:lnTo>
                  <a:lnTo>
                    <a:pt x="11" y="3"/>
                  </a:lnTo>
                  <a:lnTo>
                    <a:pt x="18" y="0"/>
                  </a:lnTo>
                  <a:lnTo>
                    <a:pt x="18" y="0"/>
                  </a:lnTo>
                  <a:lnTo>
                    <a:pt x="25" y="3"/>
                  </a:lnTo>
                  <a:lnTo>
                    <a:pt x="32" y="7"/>
                  </a:lnTo>
                  <a:lnTo>
                    <a:pt x="37" y="12"/>
                  </a:lnTo>
                  <a:lnTo>
                    <a:pt x="37" y="19"/>
                  </a:lnTo>
                  <a:lnTo>
                    <a:pt x="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8" name="Freeform 32"/>
            <p:cNvSpPr>
              <a:spLocks/>
            </p:cNvSpPr>
            <p:nvPr/>
          </p:nvSpPr>
          <p:spPr bwMode="auto">
            <a:xfrm>
              <a:off x="2739509" y="3124200"/>
              <a:ext cx="55807" cy="52650"/>
            </a:xfrm>
            <a:custGeom>
              <a:avLst/>
              <a:gdLst>
                <a:gd name="T0" fmla="*/ 37 w 37"/>
                <a:gd name="T1" fmla="*/ 19 h 37"/>
                <a:gd name="T2" fmla="*/ 37 w 37"/>
                <a:gd name="T3" fmla="*/ 19 h 37"/>
                <a:gd name="T4" fmla="*/ 37 w 37"/>
                <a:gd name="T5" fmla="*/ 26 h 37"/>
                <a:gd name="T6" fmla="*/ 32 w 37"/>
                <a:gd name="T7" fmla="*/ 32 h 37"/>
                <a:gd name="T8" fmla="*/ 25 w 37"/>
                <a:gd name="T9" fmla="*/ 37 h 37"/>
                <a:gd name="T10" fmla="*/ 19 w 37"/>
                <a:gd name="T11" fmla="*/ 37 h 37"/>
                <a:gd name="T12" fmla="*/ 19 w 37"/>
                <a:gd name="T13" fmla="*/ 37 h 37"/>
                <a:gd name="T14" fmla="*/ 12 w 37"/>
                <a:gd name="T15" fmla="*/ 37 h 37"/>
                <a:gd name="T16" fmla="*/ 7 w 37"/>
                <a:gd name="T17" fmla="*/ 32 h 37"/>
                <a:gd name="T18" fmla="*/ 2 w 37"/>
                <a:gd name="T19" fmla="*/ 26 h 37"/>
                <a:gd name="T20" fmla="*/ 0 w 37"/>
                <a:gd name="T21" fmla="*/ 19 h 37"/>
                <a:gd name="T22" fmla="*/ 0 w 37"/>
                <a:gd name="T23" fmla="*/ 19 h 37"/>
                <a:gd name="T24" fmla="*/ 2 w 37"/>
                <a:gd name="T25" fmla="*/ 12 h 37"/>
                <a:gd name="T26" fmla="*/ 7 w 37"/>
                <a:gd name="T27" fmla="*/ 7 h 37"/>
                <a:gd name="T28" fmla="*/ 12 w 37"/>
                <a:gd name="T29" fmla="*/ 3 h 37"/>
                <a:gd name="T30" fmla="*/ 19 w 37"/>
                <a:gd name="T31" fmla="*/ 0 h 37"/>
                <a:gd name="T32" fmla="*/ 19 w 37"/>
                <a:gd name="T33" fmla="*/ 0 h 37"/>
                <a:gd name="T34" fmla="*/ 25 w 37"/>
                <a:gd name="T35" fmla="*/ 3 h 37"/>
                <a:gd name="T36" fmla="*/ 32 w 37"/>
                <a:gd name="T37" fmla="*/ 7 h 37"/>
                <a:gd name="T38" fmla="*/ 37 w 37"/>
                <a:gd name="T39" fmla="*/ 12 h 37"/>
                <a:gd name="T40" fmla="*/ 37 w 37"/>
                <a:gd name="T41" fmla="*/ 19 h 37"/>
                <a:gd name="T42" fmla="*/ 37 w 37"/>
                <a:gd name="T43"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37" y="19"/>
                  </a:moveTo>
                  <a:lnTo>
                    <a:pt x="37" y="19"/>
                  </a:lnTo>
                  <a:lnTo>
                    <a:pt x="37" y="26"/>
                  </a:lnTo>
                  <a:lnTo>
                    <a:pt x="32" y="32"/>
                  </a:lnTo>
                  <a:lnTo>
                    <a:pt x="25" y="37"/>
                  </a:lnTo>
                  <a:lnTo>
                    <a:pt x="19" y="37"/>
                  </a:lnTo>
                  <a:lnTo>
                    <a:pt x="19" y="37"/>
                  </a:lnTo>
                  <a:lnTo>
                    <a:pt x="12" y="37"/>
                  </a:lnTo>
                  <a:lnTo>
                    <a:pt x="7" y="32"/>
                  </a:lnTo>
                  <a:lnTo>
                    <a:pt x="2" y="26"/>
                  </a:lnTo>
                  <a:lnTo>
                    <a:pt x="0" y="19"/>
                  </a:lnTo>
                  <a:lnTo>
                    <a:pt x="0" y="19"/>
                  </a:lnTo>
                  <a:lnTo>
                    <a:pt x="2" y="12"/>
                  </a:lnTo>
                  <a:lnTo>
                    <a:pt x="7" y="7"/>
                  </a:lnTo>
                  <a:lnTo>
                    <a:pt x="12" y="3"/>
                  </a:lnTo>
                  <a:lnTo>
                    <a:pt x="19" y="0"/>
                  </a:lnTo>
                  <a:lnTo>
                    <a:pt x="19" y="0"/>
                  </a:lnTo>
                  <a:lnTo>
                    <a:pt x="25" y="3"/>
                  </a:lnTo>
                  <a:lnTo>
                    <a:pt x="32" y="7"/>
                  </a:lnTo>
                  <a:lnTo>
                    <a:pt x="37" y="12"/>
                  </a:lnTo>
                  <a:lnTo>
                    <a:pt x="37" y="19"/>
                  </a:lnTo>
                  <a:lnTo>
                    <a:pt x="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5" name="Line 59"/>
            <p:cNvSpPr>
              <a:spLocks noChangeShapeType="1"/>
            </p:cNvSpPr>
            <p:nvPr/>
          </p:nvSpPr>
          <p:spPr bwMode="auto">
            <a:xfrm>
              <a:off x="471500"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6" name="Line 60"/>
            <p:cNvSpPr>
              <a:spLocks noChangeShapeType="1"/>
            </p:cNvSpPr>
            <p:nvPr/>
          </p:nvSpPr>
          <p:spPr bwMode="auto">
            <a:xfrm>
              <a:off x="576004" y="3151587"/>
              <a:ext cx="63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7" name="Line 61"/>
            <p:cNvSpPr>
              <a:spLocks noChangeShapeType="1"/>
            </p:cNvSpPr>
            <p:nvPr/>
          </p:nvSpPr>
          <p:spPr bwMode="auto">
            <a:xfrm>
              <a:off x="679096"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8" name="Line 62"/>
            <p:cNvSpPr>
              <a:spLocks noChangeShapeType="1"/>
            </p:cNvSpPr>
            <p:nvPr/>
          </p:nvSpPr>
          <p:spPr bwMode="auto">
            <a:xfrm>
              <a:off x="782186"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9" name="Line 63"/>
            <p:cNvSpPr>
              <a:spLocks noChangeShapeType="1"/>
            </p:cNvSpPr>
            <p:nvPr/>
          </p:nvSpPr>
          <p:spPr bwMode="auto">
            <a:xfrm>
              <a:off x="886690"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0" name="Line 64"/>
            <p:cNvSpPr>
              <a:spLocks noChangeShapeType="1"/>
            </p:cNvSpPr>
            <p:nvPr/>
          </p:nvSpPr>
          <p:spPr bwMode="auto">
            <a:xfrm>
              <a:off x="989782"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1" name="Line 65"/>
            <p:cNvSpPr>
              <a:spLocks noChangeShapeType="1"/>
            </p:cNvSpPr>
            <p:nvPr/>
          </p:nvSpPr>
          <p:spPr bwMode="auto">
            <a:xfrm>
              <a:off x="1094285"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2" name="Line 66"/>
            <p:cNvSpPr>
              <a:spLocks noChangeShapeType="1"/>
            </p:cNvSpPr>
            <p:nvPr/>
          </p:nvSpPr>
          <p:spPr bwMode="auto">
            <a:xfrm>
              <a:off x="1197376"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3" name="Line 67"/>
            <p:cNvSpPr>
              <a:spLocks noChangeShapeType="1"/>
            </p:cNvSpPr>
            <p:nvPr/>
          </p:nvSpPr>
          <p:spPr bwMode="auto">
            <a:xfrm>
              <a:off x="1301880" y="3151587"/>
              <a:ext cx="63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4" name="Line 68"/>
            <p:cNvSpPr>
              <a:spLocks noChangeShapeType="1"/>
            </p:cNvSpPr>
            <p:nvPr/>
          </p:nvSpPr>
          <p:spPr bwMode="auto">
            <a:xfrm>
              <a:off x="1404972"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5" name="Line 69"/>
            <p:cNvSpPr>
              <a:spLocks noChangeShapeType="1"/>
            </p:cNvSpPr>
            <p:nvPr/>
          </p:nvSpPr>
          <p:spPr bwMode="auto">
            <a:xfrm>
              <a:off x="1508063"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6" name="Line 70"/>
            <p:cNvSpPr>
              <a:spLocks noChangeShapeType="1"/>
            </p:cNvSpPr>
            <p:nvPr/>
          </p:nvSpPr>
          <p:spPr bwMode="auto">
            <a:xfrm>
              <a:off x="1612566" y="3151587"/>
              <a:ext cx="64962"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7" name="Line 71"/>
            <p:cNvSpPr>
              <a:spLocks noChangeShapeType="1"/>
            </p:cNvSpPr>
            <p:nvPr/>
          </p:nvSpPr>
          <p:spPr bwMode="auto">
            <a:xfrm>
              <a:off x="1715658"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8" name="Line 72"/>
            <p:cNvSpPr>
              <a:spLocks noChangeShapeType="1"/>
            </p:cNvSpPr>
            <p:nvPr/>
          </p:nvSpPr>
          <p:spPr bwMode="auto">
            <a:xfrm>
              <a:off x="1820162"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9" name="Line 73"/>
            <p:cNvSpPr>
              <a:spLocks noChangeShapeType="1"/>
            </p:cNvSpPr>
            <p:nvPr/>
          </p:nvSpPr>
          <p:spPr bwMode="auto">
            <a:xfrm>
              <a:off x="1923252"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0" name="Line 74"/>
            <p:cNvSpPr>
              <a:spLocks noChangeShapeType="1"/>
            </p:cNvSpPr>
            <p:nvPr/>
          </p:nvSpPr>
          <p:spPr bwMode="auto">
            <a:xfrm>
              <a:off x="2026344"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1" name="Line 75"/>
            <p:cNvSpPr>
              <a:spLocks noChangeShapeType="1"/>
            </p:cNvSpPr>
            <p:nvPr/>
          </p:nvSpPr>
          <p:spPr bwMode="auto">
            <a:xfrm>
              <a:off x="2130848"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2" name="Line 76"/>
            <p:cNvSpPr>
              <a:spLocks noChangeShapeType="1"/>
            </p:cNvSpPr>
            <p:nvPr/>
          </p:nvSpPr>
          <p:spPr bwMode="auto">
            <a:xfrm>
              <a:off x="2233939"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3" name="Line 77"/>
            <p:cNvSpPr>
              <a:spLocks noChangeShapeType="1"/>
            </p:cNvSpPr>
            <p:nvPr/>
          </p:nvSpPr>
          <p:spPr bwMode="auto">
            <a:xfrm>
              <a:off x="2338442"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4" name="Line 78"/>
            <p:cNvSpPr>
              <a:spLocks noChangeShapeType="1"/>
            </p:cNvSpPr>
            <p:nvPr/>
          </p:nvSpPr>
          <p:spPr bwMode="auto">
            <a:xfrm>
              <a:off x="2441534"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5" name="Line 79"/>
            <p:cNvSpPr>
              <a:spLocks noChangeShapeType="1"/>
            </p:cNvSpPr>
            <p:nvPr/>
          </p:nvSpPr>
          <p:spPr bwMode="auto">
            <a:xfrm>
              <a:off x="2546038" y="3151587"/>
              <a:ext cx="63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6" name="Line 80"/>
            <p:cNvSpPr>
              <a:spLocks noChangeShapeType="1"/>
            </p:cNvSpPr>
            <p:nvPr/>
          </p:nvSpPr>
          <p:spPr bwMode="auto">
            <a:xfrm>
              <a:off x="2649129"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7" name="Line 81"/>
            <p:cNvSpPr>
              <a:spLocks noChangeShapeType="1"/>
            </p:cNvSpPr>
            <p:nvPr/>
          </p:nvSpPr>
          <p:spPr bwMode="auto">
            <a:xfrm>
              <a:off x="2752220" y="3151587"/>
              <a:ext cx="64962" cy="0"/>
            </a:xfrm>
            <a:prstGeom prst="line">
              <a:avLst/>
            </a:prstGeom>
            <a:noFill/>
            <a:ln w="31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8" name="Line 82"/>
            <p:cNvSpPr>
              <a:spLocks noChangeShapeType="1"/>
            </p:cNvSpPr>
            <p:nvPr/>
          </p:nvSpPr>
          <p:spPr bwMode="auto">
            <a:xfrm>
              <a:off x="2856724"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9" name="Line 83"/>
            <p:cNvSpPr>
              <a:spLocks noChangeShapeType="1"/>
            </p:cNvSpPr>
            <p:nvPr/>
          </p:nvSpPr>
          <p:spPr bwMode="auto">
            <a:xfrm>
              <a:off x="2959815"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0" name="Line 84"/>
            <p:cNvSpPr>
              <a:spLocks noChangeShapeType="1"/>
            </p:cNvSpPr>
            <p:nvPr/>
          </p:nvSpPr>
          <p:spPr bwMode="auto">
            <a:xfrm>
              <a:off x="3064318"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1" name="Line 85"/>
            <p:cNvSpPr>
              <a:spLocks noChangeShapeType="1"/>
            </p:cNvSpPr>
            <p:nvPr/>
          </p:nvSpPr>
          <p:spPr bwMode="auto">
            <a:xfrm>
              <a:off x="3167410"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2" name="Line 86"/>
            <p:cNvSpPr>
              <a:spLocks noChangeShapeType="1"/>
            </p:cNvSpPr>
            <p:nvPr/>
          </p:nvSpPr>
          <p:spPr bwMode="auto">
            <a:xfrm>
              <a:off x="3270501"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3" name="Line 87"/>
            <p:cNvSpPr>
              <a:spLocks noChangeShapeType="1"/>
            </p:cNvSpPr>
            <p:nvPr/>
          </p:nvSpPr>
          <p:spPr bwMode="auto">
            <a:xfrm>
              <a:off x="3375005" y="3151587"/>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3" name="2 Grupo"/>
          <p:cNvGrpSpPr/>
          <p:nvPr/>
        </p:nvGrpSpPr>
        <p:grpSpPr>
          <a:xfrm>
            <a:off x="152400" y="4296066"/>
            <a:ext cx="4318977" cy="280636"/>
            <a:chOff x="152400" y="3534066"/>
            <a:chExt cx="4318977" cy="280636"/>
          </a:xfrm>
        </p:grpSpPr>
        <p:sp>
          <p:nvSpPr>
            <p:cNvPr id="113" name="Rectangle 17"/>
            <p:cNvSpPr>
              <a:spLocks noChangeArrowheads="1"/>
            </p:cNvSpPr>
            <p:nvPr/>
          </p:nvSpPr>
          <p:spPr bwMode="auto">
            <a:xfrm>
              <a:off x="152400" y="3534066"/>
              <a:ext cx="226735"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nvGrpSpPr>
            <p:cNvPr id="2" name="1 Grupo"/>
            <p:cNvGrpSpPr/>
            <p:nvPr/>
          </p:nvGrpSpPr>
          <p:grpSpPr>
            <a:xfrm>
              <a:off x="471500" y="3551437"/>
              <a:ext cx="3999877" cy="263265"/>
              <a:chOff x="471500" y="3551437"/>
              <a:chExt cx="3999877" cy="263265"/>
            </a:xfrm>
          </p:grpSpPr>
          <p:sp>
            <p:nvSpPr>
              <p:cNvPr id="121" name="Rectangle 25"/>
              <p:cNvSpPr>
                <a:spLocks noChangeArrowheads="1"/>
              </p:cNvSpPr>
              <p:nvPr/>
            </p:nvSpPr>
            <p:spPr bwMode="auto">
              <a:xfrm>
                <a:off x="2959815" y="3551437"/>
                <a:ext cx="1511562" cy="26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Autarky domestic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6" name="Freeform 30"/>
              <p:cNvSpPr>
                <a:spLocks/>
              </p:cNvSpPr>
              <p:nvPr/>
            </p:nvSpPr>
            <p:spPr bwMode="auto">
              <a:xfrm>
                <a:off x="2166153" y="3619979"/>
                <a:ext cx="52982" cy="45719"/>
              </a:xfrm>
              <a:custGeom>
                <a:avLst/>
                <a:gdLst>
                  <a:gd name="T0" fmla="*/ 37 w 37"/>
                  <a:gd name="T1" fmla="*/ 18 h 37"/>
                  <a:gd name="T2" fmla="*/ 37 w 37"/>
                  <a:gd name="T3" fmla="*/ 18 h 37"/>
                  <a:gd name="T4" fmla="*/ 37 w 37"/>
                  <a:gd name="T5" fmla="*/ 25 h 37"/>
                  <a:gd name="T6" fmla="*/ 32 w 37"/>
                  <a:gd name="T7" fmla="*/ 30 h 37"/>
                  <a:gd name="T8" fmla="*/ 25 w 37"/>
                  <a:gd name="T9" fmla="*/ 34 h 37"/>
                  <a:gd name="T10" fmla="*/ 18 w 37"/>
                  <a:gd name="T11" fmla="*/ 37 h 37"/>
                  <a:gd name="T12" fmla="*/ 18 w 37"/>
                  <a:gd name="T13" fmla="*/ 37 h 37"/>
                  <a:gd name="T14" fmla="*/ 12 w 37"/>
                  <a:gd name="T15" fmla="*/ 34 h 37"/>
                  <a:gd name="T16" fmla="*/ 7 w 37"/>
                  <a:gd name="T17" fmla="*/ 30 h 37"/>
                  <a:gd name="T18" fmla="*/ 2 w 37"/>
                  <a:gd name="T19" fmla="*/ 25 h 37"/>
                  <a:gd name="T20" fmla="*/ 0 w 37"/>
                  <a:gd name="T21" fmla="*/ 18 h 37"/>
                  <a:gd name="T22" fmla="*/ 0 w 37"/>
                  <a:gd name="T23" fmla="*/ 18 h 37"/>
                  <a:gd name="T24" fmla="*/ 2 w 37"/>
                  <a:gd name="T25" fmla="*/ 11 h 37"/>
                  <a:gd name="T26" fmla="*/ 7 w 37"/>
                  <a:gd name="T27" fmla="*/ 5 h 37"/>
                  <a:gd name="T28" fmla="*/ 12 w 37"/>
                  <a:gd name="T29" fmla="*/ 0 h 37"/>
                  <a:gd name="T30" fmla="*/ 18 w 37"/>
                  <a:gd name="T31" fmla="*/ 0 h 37"/>
                  <a:gd name="T32" fmla="*/ 18 w 37"/>
                  <a:gd name="T33" fmla="*/ 0 h 37"/>
                  <a:gd name="T34" fmla="*/ 25 w 37"/>
                  <a:gd name="T35" fmla="*/ 0 h 37"/>
                  <a:gd name="T36" fmla="*/ 32 w 37"/>
                  <a:gd name="T37" fmla="*/ 5 h 37"/>
                  <a:gd name="T38" fmla="*/ 37 w 37"/>
                  <a:gd name="T39" fmla="*/ 11 h 37"/>
                  <a:gd name="T40" fmla="*/ 37 w 37"/>
                  <a:gd name="T41" fmla="*/ 18 h 37"/>
                  <a:gd name="T42" fmla="*/ 37 w 37"/>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37" y="18"/>
                    </a:moveTo>
                    <a:lnTo>
                      <a:pt x="37" y="18"/>
                    </a:lnTo>
                    <a:lnTo>
                      <a:pt x="37" y="25"/>
                    </a:lnTo>
                    <a:lnTo>
                      <a:pt x="32" y="30"/>
                    </a:lnTo>
                    <a:lnTo>
                      <a:pt x="25" y="34"/>
                    </a:lnTo>
                    <a:lnTo>
                      <a:pt x="18" y="37"/>
                    </a:lnTo>
                    <a:lnTo>
                      <a:pt x="18" y="37"/>
                    </a:lnTo>
                    <a:lnTo>
                      <a:pt x="12" y="34"/>
                    </a:lnTo>
                    <a:lnTo>
                      <a:pt x="7" y="30"/>
                    </a:lnTo>
                    <a:lnTo>
                      <a:pt x="2" y="25"/>
                    </a:lnTo>
                    <a:lnTo>
                      <a:pt x="0" y="18"/>
                    </a:lnTo>
                    <a:lnTo>
                      <a:pt x="0" y="18"/>
                    </a:lnTo>
                    <a:lnTo>
                      <a:pt x="2" y="11"/>
                    </a:lnTo>
                    <a:lnTo>
                      <a:pt x="7" y="5"/>
                    </a:lnTo>
                    <a:lnTo>
                      <a:pt x="12" y="0"/>
                    </a:lnTo>
                    <a:lnTo>
                      <a:pt x="18" y="0"/>
                    </a:lnTo>
                    <a:lnTo>
                      <a:pt x="18" y="0"/>
                    </a:lnTo>
                    <a:lnTo>
                      <a:pt x="25" y="0"/>
                    </a:lnTo>
                    <a:lnTo>
                      <a:pt x="32" y="5"/>
                    </a:lnTo>
                    <a:lnTo>
                      <a:pt x="37" y="11"/>
                    </a:lnTo>
                    <a:lnTo>
                      <a:pt x="37" y="18"/>
                    </a:lnTo>
                    <a:lnTo>
                      <a:pt x="37"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84" name="Line 88"/>
              <p:cNvSpPr>
                <a:spLocks noChangeShapeType="1"/>
              </p:cNvSpPr>
              <p:nvPr/>
            </p:nvSpPr>
            <p:spPr bwMode="auto">
              <a:xfrm>
                <a:off x="471500"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5" name="Line 89"/>
              <p:cNvSpPr>
                <a:spLocks noChangeShapeType="1"/>
              </p:cNvSpPr>
              <p:nvPr/>
            </p:nvSpPr>
            <p:spPr bwMode="auto">
              <a:xfrm>
                <a:off x="576004" y="3638173"/>
                <a:ext cx="63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6" name="Line 90"/>
              <p:cNvSpPr>
                <a:spLocks noChangeShapeType="1"/>
              </p:cNvSpPr>
              <p:nvPr/>
            </p:nvSpPr>
            <p:spPr bwMode="auto">
              <a:xfrm>
                <a:off x="679096"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7" name="Line 91"/>
              <p:cNvSpPr>
                <a:spLocks noChangeShapeType="1"/>
              </p:cNvSpPr>
              <p:nvPr/>
            </p:nvSpPr>
            <p:spPr bwMode="auto">
              <a:xfrm>
                <a:off x="782186"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8" name="Line 92"/>
              <p:cNvSpPr>
                <a:spLocks noChangeShapeType="1"/>
              </p:cNvSpPr>
              <p:nvPr/>
            </p:nvSpPr>
            <p:spPr bwMode="auto">
              <a:xfrm>
                <a:off x="886690"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9" name="Line 93"/>
              <p:cNvSpPr>
                <a:spLocks noChangeShapeType="1"/>
              </p:cNvSpPr>
              <p:nvPr/>
            </p:nvSpPr>
            <p:spPr bwMode="auto">
              <a:xfrm>
                <a:off x="989782"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0" name="Line 94"/>
              <p:cNvSpPr>
                <a:spLocks noChangeShapeType="1"/>
              </p:cNvSpPr>
              <p:nvPr/>
            </p:nvSpPr>
            <p:spPr bwMode="auto">
              <a:xfrm>
                <a:off x="1094285"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1" name="Line 95"/>
              <p:cNvSpPr>
                <a:spLocks noChangeShapeType="1"/>
              </p:cNvSpPr>
              <p:nvPr/>
            </p:nvSpPr>
            <p:spPr bwMode="auto">
              <a:xfrm>
                <a:off x="1197376"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2" name="Line 96"/>
              <p:cNvSpPr>
                <a:spLocks noChangeShapeType="1"/>
              </p:cNvSpPr>
              <p:nvPr/>
            </p:nvSpPr>
            <p:spPr bwMode="auto">
              <a:xfrm>
                <a:off x="1301880" y="3638173"/>
                <a:ext cx="63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3" name="Line 97"/>
              <p:cNvSpPr>
                <a:spLocks noChangeShapeType="1"/>
              </p:cNvSpPr>
              <p:nvPr/>
            </p:nvSpPr>
            <p:spPr bwMode="auto">
              <a:xfrm>
                <a:off x="1404972"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4" name="Line 98"/>
              <p:cNvSpPr>
                <a:spLocks noChangeShapeType="1"/>
              </p:cNvSpPr>
              <p:nvPr/>
            </p:nvSpPr>
            <p:spPr bwMode="auto">
              <a:xfrm>
                <a:off x="1508063"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5" name="Line 99"/>
              <p:cNvSpPr>
                <a:spLocks noChangeShapeType="1"/>
              </p:cNvSpPr>
              <p:nvPr/>
            </p:nvSpPr>
            <p:spPr bwMode="auto">
              <a:xfrm>
                <a:off x="1612566"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6" name="Line 100"/>
              <p:cNvSpPr>
                <a:spLocks noChangeShapeType="1"/>
              </p:cNvSpPr>
              <p:nvPr/>
            </p:nvSpPr>
            <p:spPr bwMode="auto">
              <a:xfrm>
                <a:off x="1715658"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7" name="Line 101"/>
              <p:cNvSpPr>
                <a:spLocks noChangeShapeType="1"/>
              </p:cNvSpPr>
              <p:nvPr/>
            </p:nvSpPr>
            <p:spPr bwMode="auto">
              <a:xfrm>
                <a:off x="1820162"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8" name="Line 102"/>
              <p:cNvSpPr>
                <a:spLocks noChangeShapeType="1"/>
              </p:cNvSpPr>
              <p:nvPr/>
            </p:nvSpPr>
            <p:spPr bwMode="auto">
              <a:xfrm>
                <a:off x="1923252"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9" name="Line 103"/>
              <p:cNvSpPr>
                <a:spLocks noChangeShapeType="1"/>
              </p:cNvSpPr>
              <p:nvPr/>
            </p:nvSpPr>
            <p:spPr bwMode="auto">
              <a:xfrm>
                <a:off x="2026344"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0" name="Line 104"/>
              <p:cNvSpPr>
                <a:spLocks noChangeShapeType="1"/>
              </p:cNvSpPr>
              <p:nvPr/>
            </p:nvSpPr>
            <p:spPr bwMode="auto">
              <a:xfrm>
                <a:off x="2130848"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1" name="Line 105"/>
              <p:cNvSpPr>
                <a:spLocks noChangeShapeType="1"/>
              </p:cNvSpPr>
              <p:nvPr/>
            </p:nvSpPr>
            <p:spPr bwMode="auto">
              <a:xfrm>
                <a:off x="2233939"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2" name="Line 106"/>
              <p:cNvSpPr>
                <a:spLocks noChangeShapeType="1"/>
              </p:cNvSpPr>
              <p:nvPr/>
            </p:nvSpPr>
            <p:spPr bwMode="auto">
              <a:xfrm>
                <a:off x="2338442"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3" name="Line 107"/>
              <p:cNvSpPr>
                <a:spLocks noChangeShapeType="1"/>
              </p:cNvSpPr>
              <p:nvPr/>
            </p:nvSpPr>
            <p:spPr bwMode="auto">
              <a:xfrm>
                <a:off x="2441534"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4" name="Line 108"/>
              <p:cNvSpPr>
                <a:spLocks noChangeShapeType="1"/>
              </p:cNvSpPr>
              <p:nvPr/>
            </p:nvSpPr>
            <p:spPr bwMode="auto">
              <a:xfrm>
                <a:off x="2546038" y="3638173"/>
                <a:ext cx="63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5" name="Line 109"/>
              <p:cNvSpPr>
                <a:spLocks noChangeShapeType="1"/>
              </p:cNvSpPr>
              <p:nvPr/>
            </p:nvSpPr>
            <p:spPr bwMode="auto">
              <a:xfrm>
                <a:off x="2649129"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6" name="Line 110"/>
              <p:cNvSpPr>
                <a:spLocks noChangeShapeType="1"/>
              </p:cNvSpPr>
              <p:nvPr/>
            </p:nvSpPr>
            <p:spPr bwMode="auto">
              <a:xfrm>
                <a:off x="2752220"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7" name="Line 111"/>
              <p:cNvSpPr>
                <a:spLocks noChangeShapeType="1"/>
              </p:cNvSpPr>
              <p:nvPr/>
            </p:nvSpPr>
            <p:spPr bwMode="auto">
              <a:xfrm>
                <a:off x="2856724" y="3638173"/>
                <a:ext cx="64962"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sp>
        <p:nvSpPr>
          <p:cNvPr id="111" name="Rectangle 9"/>
          <p:cNvSpPr>
            <a:spLocks noChangeArrowheads="1"/>
          </p:cNvSpPr>
          <p:nvPr/>
        </p:nvSpPr>
        <p:spPr bwMode="auto">
          <a:xfrm>
            <a:off x="1917315" y="3565938"/>
            <a:ext cx="60363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Exports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3" name="Freeform 117"/>
          <p:cNvSpPr>
            <a:spLocks/>
          </p:cNvSpPr>
          <p:nvPr/>
        </p:nvSpPr>
        <p:spPr bwMode="auto">
          <a:xfrm>
            <a:off x="1618215" y="3752901"/>
            <a:ext cx="1148128" cy="117686"/>
          </a:xfrm>
          <a:custGeom>
            <a:avLst/>
            <a:gdLst>
              <a:gd name="T0" fmla="*/ 441 w 813"/>
              <a:gd name="T1" fmla="*/ 29 h 52"/>
              <a:gd name="T2" fmla="*/ 441 w 813"/>
              <a:gd name="T3" fmla="*/ 29 h 52"/>
              <a:gd name="T4" fmla="*/ 429 w 813"/>
              <a:gd name="T5" fmla="*/ 27 h 52"/>
              <a:gd name="T6" fmla="*/ 420 w 813"/>
              <a:gd name="T7" fmla="*/ 25 h 52"/>
              <a:gd name="T8" fmla="*/ 413 w 813"/>
              <a:gd name="T9" fmla="*/ 18 h 52"/>
              <a:gd name="T10" fmla="*/ 406 w 813"/>
              <a:gd name="T11" fmla="*/ 9 h 52"/>
              <a:gd name="T12" fmla="*/ 406 w 813"/>
              <a:gd name="T13" fmla="*/ 9 h 52"/>
              <a:gd name="T14" fmla="*/ 406 w 813"/>
              <a:gd name="T15" fmla="*/ 9 h 52"/>
              <a:gd name="T16" fmla="*/ 402 w 813"/>
              <a:gd name="T17" fmla="*/ 18 h 52"/>
              <a:gd name="T18" fmla="*/ 395 w 813"/>
              <a:gd name="T19" fmla="*/ 25 h 52"/>
              <a:gd name="T20" fmla="*/ 384 w 813"/>
              <a:gd name="T21" fmla="*/ 27 h 52"/>
              <a:gd name="T22" fmla="*/ 372 w 813"/>
              <a:gd name="T23" fmla="*/ 29 h 52"/>
              <a:gd name="T24" fmla="*/ 32 w 813"/>
              <a:gd name="T25" fmla="*/ 29 h 52"/>
              <a:gd name="T26" fmla="*/ 32 w 813"/>
              <a:gd name="T27" fmla="*/ 29 h 52"/>
              <a:gd name="T28" fmla="*/ 21 w 813"/>
              <a:gd name="T29" fmla="*/ 29 h 52"/>
              <a:gd name="T30" fmla="*/ 12 w 813"/>
              <a:gd name="T31" fmla="*/ 34 h 52"/>
              <a:gd name="T32" fmla="*/ 7 w 813"/>
              <a:gd name="T33" fmla="*/ 43 h 52"/>
              <a:gd name="T34" fmla="*/ 5 w 813"/>
              <a:gd name="T35" fmla="*/ 52 h 52"/>
              <a:gd name="T36" fmla="*/ 0 w 813"/>
              <a:gd name="T37" fmla="*/ 52 h 52"/>
              <a:gd name="T38" fmla="*/ 0 w 813"/>
              <a:gd name="T39" fmla="*/ 52 h 52"/>
              <a:gd name="T40" fmla="*/ 3 w 813"/>
              <a:gd name="T41" fmla="*/ 43 h 52"/>
              <a:gd name="T42" fmla="*/ 7 w 813"/>
              <a:gd name="T43" fmla="*/ 32 h 52"/>
              <a:gd name="T44" fmla="*/ 12 w 813"/>
              <a:gd name="T45" fmla="*/ 27 h 52"/>
              <a:gd name="T46" fmla="*/ 19 w 813"/>
              <a:gd name="T47" fmla="*/ 23 h 52"/>
              <a:gd name="T48" fmla="*/ 26 w 813"/>
              <a:gd name="T49" fmla="*/ 20 h 52"/>
              <a:gd name="T50" fmla="*/ 35 w 813"/>
              <a:gd name="T51" fmla="*/ 18 h 52"/>
              <a:gd name="T52" fmla="*/ 379 w 813"/>
              <a:gd name="T53" fmla="*/ 18 h 52"/>
              <a:gd name="T54" fmla="*/ 379 w 813"/>
              <a:gd name="T55" fmla="*/ 18 h 52"/>
              <a:gd name="T56" fmla="*/ 388 w 813"/>
              <a:gd name="T57" fmla="*/ 18 h 52"/>
              <a:gd name="T58" fmla="*/ 395 w 813"/>
              <a:gd name="T59" fmla="*/ 16 h 52"/>
              <a:gd name="T60" fmla="*/ 402 w 813"/>
              <a:gd name="T61" fmla="*/ 9 h 52"/>
              <a:gd name="T62" fmla="*/ 404 w 813"/>
              <a:gd name="T63" fmla="*/ 0 h 52"/>
              <a:gd name="T64" fmla="*/ 409 w 813"/>
              <a:gd name="T65" fmla="*/ 0 h 52"/>
              <a:gd name="T66" fmla="*/ 409 w 813"/>
              <a:gd name="T67" fmla="*/ 0 h 52"/>
              <a:gd name="T68" fmla="*/ 413 w 813"/>
              <a:gd name="T69" fmla="*/ 9 h 52"/>
              <a:gd name="T70" fmla="*/ 418 w 813"/>
              <a:gd name="T71" fmla="*/ 16 h 52"/>
              <a:gd name="T72" fmla="*/ 425 w 813"/>
              <a:gd name="T73" fmla="*/ 18 h 52"/>
              <a:gd name="T74" fmla="*/ 434 w 813"/>
              <a:gd name="T75" fmla="*/ 18 h 52"/>
              <a:gd name="T76" fmla="*/ 780 w 813"/>
              <a:gd name="T77" fmla="*/ 18 h 52"/>
              <a:gd name="T78" fmla="*/ 780 w 813"/>
              <a:gd name="T79" fmla="*/ 18 h 52"/>
              <a:gd name="T80" fmla="*/ 790 w 813"/>
              <a:gd name="T81" fmla="*/ 20 h 52"/>
              <a:gd name="T82" fmla="*/ 796 w 813"/>
              <a:gd name="T83" fmla="*/ 23 h 52"/>
              <a:gd name="T84" fmla="*/ 801 w 813"/>
              <a:gd name="T85" fmla="*/ 27 h 52"/>
              <a:gd name="T86" fmla="*/ 806 w 813"/>
              <a:gd name="T87" fmla="*/ 32 h 52"/>
              <a:gd name="T88" fmla="*/ 810 w 813"/>
              <a:gd name="T89" fmla="*/ 43 h 52"/>
              <a:gd name="T90" fmla="*/ 813 w 813"/>
              <a:gd name="T91" fmla="*/ 52 h 52"/>
              <a:gd name="T92" fmla="*/ 810 w 813"/>
              <a:gd name="T93" fmla="*/ 52 h 52"/>
              <a:gd name="T94" fmla="*/ 810 w 813"/>
              <a:gd name="T95" fmla="*/ 52 h 52"/>
              <a:gd name="T96" fmla="*/ 806 w 813"/>
              <a:gd name="T97" fmla="*/ 43 h 52"/>
              <a:gd name="T98" fmla="*/ 801 w 813"/>
              <a:gd name="T99" fmla="*/ 34 h 52"/>
              <a:gd name="T100" fmla="*/ 792 w 813"/>
              <a:gd name="T101" fmla="*/ 29 h 52"/>
              <a:gd name="T102" fmla="*/ 780 w 813"/>
              <a:gd name="T103" fmla="*/ 29 h 52"/>
              <a:gd name="T104" fmla="*/ 441 w 813"/>
              <a:gd name="T105" fmla="*/ 2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3" h="52">
                <a:moveTo>
                  <a:pt x="441" y="29"/>
                </a:moveTo>
                <a:lnTo>
                  <a:pt x="441" y="29"/>
                </a:lnTo>
                <a:lnTo>
                  <a:pt x="429" y="27"/>
                </a:lnTo>
                <a:lnTo>
                  <a:pt x="420" y="25"/>
                </a:lnTo>
                <a:lnTo>
                  <a:pt x="413" y="18"/>
                </a:lnTo>
                <a:lnTo>
                  <a:pt x="406" y="9"/>
                </a:lnTo>
                <a:lnTo>
                  <a:pt x="406" y="9"/>
                </a:lnTo>
                <a:lnTo>
                  <a:pt x="406" y="9"/>
                </a:lnTo>
                <a:lnTo>
                  <a:pt x="402" y="18"/>
                </a:lnTo>
                <a:lnTo>
                  <a:pt x="395" y="25"/>
                </a:lnTo>
                <a:lnTo>
                  <a:pt x="384" y="27"/>
                </a:lnTo>
                <a:lnTo>
                  <a:pt x="372" y="29"/>
                </a:lnTo>
                <a:lnTo>
                  <a:pt x="32" y="29"/>
                </a:lnTo>
                <a:lnTo>
                  <a:pt x="32" y="29"/>
                </a:lnTo>
                <a:lnTo>
                  <a:pt x="21" y="29"/>
                </a:lnTo>
                <a:lnTo>
                  <a:pt x="12" y="34"/>
                </a:lnTo>
                <a:lnTo>
                  <a:pt x="7" y="43"/>
                </a:lnTo>
                <a:lnTo>
                  <a:pt x="5" y="52"/>
                </a:lnTo>
                <a:lnTo>
                  <a:pt x="0" y="52"/>
                </a:lnTo>
                <a:lnTo>
                  <a:pt x="0" y="52"/>
                </a:lnTo>
                <a:lnTo>
                  <a:pt x="3" y="43"/>
                </a:lnTo>
                <a:lnTo>
                  <a:pt x="7" y="32"/>
                </a:lnTo>
                <a:lnTo>
                  <a:pt x="12" y="27"/>
                </a:lnTo>
                <a:lnTo>
                  <a:pt x="19" y="23"/>
                </a:lnTo>
                <a:lnTo>
                  <a:pt x="26" y="20"/>
                </a:lnTo>
                <a:lnTo>
                  <a:pt x="35" y="18"/>
                </a:lnTo>
                <a:lnTo>
                  <a:pt x="379" y="18"/>
                </a:lnTo>
                <a:lnTo>
                  <a:pt x="379" y="18"/>
                </a:lnTo>
                <a:lnTo>
                  <a:pt x="388" y="18"/>
                </a:lnTo>
                <a:lnTo>
                  <a:pt x="395" y="16"/>
                </a:lnTo>
                <a:lnTo>
                  <a:pt x="402" y="9"/>
                </a:lnTo>
                <a:lnTo>
                  <a:pt x="404" y="0"/>
                </a:lnTo>
                <a:lnTo>
                  <a:pt x="409" y="0"/>
                </a:lnTo>
                <a:lnTo>
                  <a:pt x="409" y="0"/>
                </a:lnTo>
                <a:lnTo>
                  <a:pt x="413" y="9"/>
                </a:lnTo>
                <a:lnTo>
                  <a:pt x="418" y="16"/>
                </a:lnTo>
                <a:lnTo>
                  <a:pt x="425" y="18"/>
                </a:lnTo>
                <a:lnTo>
                  <a:pt x="434" y="18"/>
                </a:lnTo>
                <a:lnTo>
                  <a:pt x="780" y="18"/>
                </a:lnTo>
                <a:lnTo>
                  <a:pt x="780" y="18"/>
                </a:lnTo>
                <a:lnTo>
                  <a:pt x="790" y="20"/>
                </a:lnTo>
                <a:lnTo>
                  <a:pt x="796" y="23"/>
                </a:lnTo>
                <a:lnTo>
                  <a:pt x="801" y="27"/>
                </a:lnTo>
                <a:lnTo>
                  <a:pt x="806" y="32"/>
                </a:lnTo>
                <a:lnTo>
                  <a:pt x="810" y="43"/>
                </a:lnTo>
                <a:lnTo>
                  <a:pt x="813" y="52"/>
                </a:lnTo>
                <a:lnTo>
                  <a:pt x="810" y="52"/>
                </a:lnTo>
                <a:lnTo>
                  <a:pt x="810" y="52"/>
                </a:lnTo>
                <a:lnTo>
                  <a:pt x="806" y="43"/>
                </a:lnTo>
                <a:lnTo>
                  <a:pt x="801" y="34"/>
                </a:lnTo>
                <a:lnTo>
                  <a:pt x="792" y="29"/>
                </a:lnTo>
                <a:lnTo>
                  <a:pt x="780" y="29"/>
                </a:lnTo>
                <a:lnTo>
                  <a:pt x="441"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nvGrpSpPr>
          <p:cNvPr id="8" name="7 Grupo"/>
          <p:cNvGrpSpPr/>
          <p:nvPr/>
        </p:nvGrpSpPr>
        <p:grpSpPr>
          <a:xfrm>
            <a:off x="2986647" y="4010905"/>
            <a:ext cx="57901" cy="291952"/>
            <a:chOff x="2986647" y="3248905"/>
            <a:chExt cx="57901" cy="291952"/>
          </a:xfrm>
        </p:grpSpPr>
        <p:sp>
          <p:nvSpPr>
            <p:cNvPr id="214" name="Freeform 118"/>
            <p:cNvSpPr>
              <a:spLocks/>
            </p:cNvSpPr>
            <p:nvPr/>
          </p:nvSpPr>
          <p:spPr bwMode="auto">
            <a:xfrm>
              <a:off x="2986647" y="3248905"/>
              <a:ext cx="57901" cy="135791"/>
            </a:xfrm>
            <a:custGeom>
              <a:avLst/>
              <a:gdLst>
                <a:gd name="T0" fmla="*/ 20 w 41"/>
                <a:gd name="T1" fmla="*/ 0 h 60"/>
                <a:gd name="T2" fmla="*/ 0 w 41"/>
                <a:gd name="T3" fmla="*/ 60 h 60"/>
                <a:gd name="T4" fmla="*/ 0 w 41"/>
                <a:gd name="T5" fmla="*/ 60 h 60"/>
                <a:gd name="T6" fmla="*/ 4 w 41"/>
                <a:gd name="T7" fmla="*/ 58 h 60"/>
                <a:gd name="T8" fmla="*/ 13 w 41"/>
                <a:gd name="T9" fmla="*/ 53 h 60"/>
                <a:gd name="T10" fmla="*/ 20 w 41"/>
                <a:gd name="T11" fmla="*/ 53 h 60"/>
                <a:gd name="T12" fmla="*/ 27 w 41"/>
                <a:gd name="T13" fmla="*/ 53 h 60"/>
                <a:gd name="T14" fmla="*/ 34 w 41"/>
                <a:gd name="T15" fmla="*/ 55 h 60"/>
                <a:gd name="T16" fmla="*/ 41 w 41"/>
                <a:gd name="T17" fmla="*/ 60 h 60"/>
                <a:gd name="T18" fmla="*/ 20 w 41"/>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60">
                  <a:moveTo>
                    <a:pt x="20" y="0"/>
                  </a:moveTo>
                  <a:lnTo>
                    <a:pt x="0" y="60"/>
                  </a:lnTo>
                  <a:lnTo>
                    <a:pt x="0" y="60"/>
                  </a:lnTo>
                  <a:lnTo>
                    <a:pt x="4" y="58"/>
                  </a:lnTo>
                  <a:lnTo>
                    <a:pt x="13" y="53"/>
                  </a:lnTo>
                  <a:lnTo>
                    <a:pt x="20" y="53"/>
                  </a:lnTo>
                  <a:lnTo>
                    <a:pt x="27" y="53"/>
                  </a:lnTo>
                  <a:lnTo>
                    <a:pt x="34" y="55"/>
                  </a:lnTo>
                  <a:lnTo>
                    <a:pt x="41" y="6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15" name="Freeform 119"/>
            <p:cNvSpPr>
              <a:spLocks/>
            </p:cNvSpPr>
            <p:nvPr/>
          </p:nvSpPr>
          <p:spPr bwMode="auto">
            <a:xfrm>
              <a:off x="2986647" y="3248905"/>
              <a:ext cx="57901" cy="135791"/>
            </a:xfrm>
            <a:custGeom>
              <a:avLst/>
              <a:gdLst>
                <a:gd name="T0" fmla="*/ 20 w 41"/>
                <a:gd name="T1" fmla="*/ 0 h 60"/>
                <a:gd name="T2" fmla="*/ 0 w 41"/>
                <a:gd name="T3" fmla="*/ 60 h 60"/>
                <a:gd name="T4" fmla="*/ 0 w 41"/>
                <a:gd name="T5" fmla="*/ 60 h 60"/>
                <a:gd name="T6" fmla="*/ 4 w 41"/>
                <a:gd name="T7" fmla="*/ 58 h 60"/>
                <a:gd name="T8" fmla="*/ 13 w 41"/>
                <a:gd name="T9" fmla="*/ 53 h 60"/>
                <a:gd name="T10" fmla="*/ 20 w 41"/>
                <a:gd name="T11" fmla="*/ 53 h 60"/>
                <a:gd name="T12" fmla="*/ 27 w 41"/>
                <a:gd name="T13" fmla="*/ 53 h 60"/>
                <a:gd name="T14" fmla="*/ 34 w 41"/>
                <a:gd name="T15" fmla="*/ 55 h 60"/>
                <a:gd name="T16" fmla="*/ 41 w 41"/>
                <a:gd name="T17" fmla="*/ 60 h 60"/>
                <a:gd name="T18" fmla="*/ 20 w 41"/>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60">
                  <a:moveTo>
                    <a:pt x="20" y="0"/>
                  </a:moveTo>
                  <a:lnTo>
                    <a:pt x="0" y="60"/>
                  </a:lnTo>
                  <a:lnTo>
                    <a:pt x="0" y="60"/>
                  </a:lnTo>
                  <a:lnTo>
                    <a:pt x="4" y="58"/>
                  </a:lnTo>
                  <a:lnTo>
                    <a:pt x="13" y="53"/>
                  </a:lnTo>
                  <a:lnTo>
                    <a:pt x="20" y="53"/>
                  </a:lnTo>
                  <a:lnTo>
                    <a:pt x="27" y="53"/>
                  </a:lnTo>
                  <a:lnTo>
                    <a:pt x="34" y="55"/>
                  </a:lnTo>
                  <a:lnTo>
                    <a:pt x="41" y="60"/>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16" name="Line 120"/>
            <p:cNvSpPr>
              <a:spLocks noChangeShapeType="1"/>
            </p:cNvSpPr>
            <p:nvPr/>
          </p:nvSpPr>
          <p:spPr bwMode="auto">
            <a:xfrm flipV="1">
              <a:off x="3014892" y="3312274"/>
              <a:ext cx="0" cy="228583"/>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220" name="8 Marcador de contenido"/>
          <p:cNvSpPr txBox="1">
            <a:spLocks/>
          </p:cNvSpPr>
          <p:nvPr/>
        </p:nvSpPr>
        <p:spPr>
          <a:xfrm>
            <a:off x="4853167" y="2981740"/>
            <a:ext cx="4180876" cy="288939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If the world price is greater than autarky domestic price:</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Domestic price increases to equal the world price.</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Excess supply occurs.</a:t>
            </a:r>
          </a:p>
        </p:txBody>
      </p:sp>
    </p:spTree>
    <p:extLst>
      <p:ext uri="{BB962C8B-B14F-4D97-AF65-F5344CB8AC3E}">
        <p14:creationId xmlns:p14="http://schemas.microsoft.com/office/powerpoint/2010/main" val="120494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0">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22" grpId="0"/>
      <p:bldP spid="111" grpId="0"/>
      <p:bldP spid="213" grpId="0" animBg="1"/>
      <p:bldP spid="22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Freeform 6"/>
          <p:cNvSpPr>
            <a:spLocks/>
          </p:cNvSpPr>
          <p:nvPr/>
        </p:nvSpPr>
        <p:spPr bwMode="auto">
          <a:xfrm>
            <a:off x="4783442" y="2783994"/>
            <a:ext cx="1904671" cy="1226291"/>
          </a:xfrm>
          <a:custGeom>
            <a:avLst/>
            <a:gdLst>
              <a:gd name="T0" fmla="*/ 0 w 1275"/>
              <a:gd name="T1" fmla="*/ 852 h 852"/>
              <a:gd name="T2" fmla="*/ 1275 w 1275"/>
              <a:gd name="T3" fmla="*/ 0 h 852"/>
              <a:gd name="T4" fmla="*/ 0 w 1275"/>
              <a:gd name="T5" fmla="*/ 0 h 852"/>
              <a:gd name="T6" fmla="*/ 0 w 1275"/>
              <a:gd name="T7" fmla="*/ 852 h 852"/>
            </a:gdLst>
            <a:ahLst/>
            <a:cxnLst>
              <a:cxn ang="0">
                <a:pos x="T0" y="T1"/>
              </a:cxn>
              <a:cxn ang="0">
                <a:pos x="T2" y="T3"/>
              </a:cxn>
              <a:cxn ang="0">
                <a:pos x="T4" y="T5"/>
              </a:cxn>
              <a:cxn ang="0">
                <a:pos x="T6" y="T7"/>
              </a:cxn>
            </a:cxnLst>
            <a:rect l="0" t="0" r="r" b="b"/>
            <a:pathLst>
              <a:path w="1275" h="852">
                <a:moveTo>
                  <a:pt x="0" y="852"/>
                </a:moveTo>
                <a:lnTo>
                  <a:pt x="1275" y="0"/>
                </a:lnTo>
                <a:lnTo>
                  <a:pt x="0" y="0"/>
                </a:lnTo>
                <a:lnTo>
                  <a:pt x="0" y="852"/>
                </a:lnTo>
                <a:close/>
              </a:path>
            </a:pathLst>
          </a:custGeom>
          <a:solidFill>
            <a:srgbClr val="739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6" name="Rectangle 75"/>
          <p:cNvSpPr>
            <a:spLocks noChangeArrowheads="1"/>
          </p:cNvSpPr>
          <p:nvPr/>
        </p:nvSpPr>
        <p:spPr bwMode="auto">
          <a:xfrm>
            <a:off x="4944779" y="2868913"/>
            <a:ext cx="104084"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B</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77" name="Rectangle 76"/>
          <p:cNvSpPr>
            <a:spLocks noChangeArrowheads="1"/>
          </p:cNvSpPr>
          <p:nvPr/>
        </p:nvSpPr>
        <p:spPr bwMode="auto">
          <a:xfrm>
            <a:off x="5823168" y="2925047"/>
            <a:ext cx="104084"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78" name="Rectangle 77"/>
          <p:cNvSpPr>
            <a:spLocks noChangeArrowheads="1"/>
          </p:cNvSpPr>
          <p:nvPr/>
        </p:nvSpPr>
        <p:spPr bwMode="auto">
          <a:xfrm>
            <a:off x="5823168" y="3143822"/>
            <a:ext cx="88999"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F</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79" name="Rectangle 78"/>
          <p:cNvSpPr>
            <a:spLocks noChangeArrowheads="1"/>
          </p:cNvSpPr>
          <p:nvPr/>
        </p:nvSpPr>
        <p:spPr bwMode="auto">
          <a:xfrm>
            <a:off x="6177213" y="2840127"/>
            <a:ext cx="104084"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80" name="Rectangle 79"/>
          <p:cNvSpPr>
            <a:spLocks noChangeArrowheads="1"/>
          </p:cNvSpPr>
          <p:nvPr/>
        </p:nvSpPr>
        <p:spPr bwMode="auto">
          <a:xfrm>
            <a:off x="4944779" y="3352521"/>
            <a:ext cx="96540"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1" name="Freeform 8"/>
          <p:cNvSpPr>
            <a:spLocks/>
          </p:cNvSpPr>
          <p:nvPr/>
        </p:nvSpPr>
        <p:spPr bwMode="auto">
          <a:xfrm>
            <a:off x="900902" y="2172288"/>
            <a:ext cx="1431117" cy="918279"/>
          </a:xfrm>
          <a:custGeom>
            <a:avLst/>
            <a:gdLst>
              <a:gd name="T0" fmla="*/ 0 w 958"/>
              <a:gd name="T1" fmla="*/ 638 h 638"/>
              <a:gd name="T2" fmla="*/ 958 w 958"/>
              <a:gd name="T3" fmla="*/ 638 h 638"/>
              <a:gd name="T4" fmla="*/ 0 w 958"/>
              <a:gd name="T5" fmla="*/ 0 h 638"/>
              <a:gd name="T6" fmla="*/ 0 w 958"/>
              <a:gd name="T7" fmla="*/ 638 h 638"/>
            </a:gdLst>
            <a:ahLst/>
            <a:cxnLst>
              <a:cxn ang="0">
                <a:pos x="T0" y="T1"/>
              </a:cxn>
              <a:cxn ang="0">
                <a:pos x="T2" y="T3"/>
              </a:cxn>
              <a:cxn ang="0">
                <a:pos x="T4" y="T5"/>
              </a:cxn>
              <a:cxn ang="0">
                <a:pos x="T6" y="T7"/>
              </a:cxn>
            </a:cxnLst>
            <a:rect l="0" t="0" r="r" b="b"/>
            <a:pathLst>
              <a:path w="958" h="638">
                <a:moveTo>
                  <a:pt x="0" y="638"/>
                </a:moveTo>
                <a:lnTo>
                  <a:pt x="958" y="638"/>
                </a:lnTo>
                <a:lnTo>
                  <a:pt x="0" y="0"/>
                </a:lnTo>
                <a:lnTo>
                  <a:pt x="0" y="638"/>
                </a:lnTo>
                <a:close/>
              </a:path>
            </a:pathLst>
          </a:custGeom>
          <a:solidFill>
            <a:srgbClr val="E3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70" name="Rectangle 169"/>
          <p:cNvSpPr>
            <a:spLocks noChangeArrowheads="1"/>
          </p:cNvSpPr>
          <p:nvPr/>
        </p:nvSpPr>
        <p:spPr bwMode="auto">
          <a:xfrm>
            <a:off x="3089150" y="3175395"/>
            <a:ext cx="1279163"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Consumer surplus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71" name="Rectangle 178"/>
          <p:cNvSpPr>
            <a:spLocks noChangeArrowheads="1"/>
          </p:cNvSpPr>
          <p:nvPr/>
        </p:nvSpPr>
        <p:spPr bwMode="auto">
          <a:xfrm>
            <a:off x="2841169" y="3166759"/>
            <a:ext cx="164324" cy="158324"/>
          </a:xfrm>
          <a:prstGeom prst="rect">
            <a:avLst/>
          </a:prstGeom>
          <a:solidFill>
            <a:srgbClr val="E39B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0" name="Freeform 7"/>
          <p:cNvSpPr>
            <a:spLocks/>
          </p:cNvSpPr>
          <p:nvPr/>
        </p:nvSpPr>
        <p:spPr bwMode="auto">
          <a:xfrm>
            <a:off x="900902" y="3090567"/>
            <a:ext cx="1431117" cy="919719"/>
          </a:xfrm>
          <a:custGeom>
            <a:avLst/>
            <a:gdLst>
              <a:gd name="T0" fmla="*/ 0 w 958"/>
              <a:gd name="T1" fmla="*/ 639 h 639"/>
              <a:gd name="T2" fmla="*/ 958 w 958"/>
              <a:gd name="T3" fmla="*/ 0 h 639"/>
              <a:gd name="T4" fmla="*/ 0 w 958"/>
              <a:gd name="T5" fmla="*/ 0 h 639"/>
              <a:gd name="T6" fmla="*/ 0 w 958"/>
              <a:gd name="T7" fmla="*/ 639 h 639"/>
            </a:gdLst>
            <a:ahLst/>
            <a:cxnLst>
              <a:cxn ang="0">
                <a:pos x="T0" y="T1"/>
              </a:cxn>
              <a:cxn ang="0">
                <a:pos x="T2" y="T3"/>
              </a:cxn>
              <a:cxn ang="0">
                <a:pos x="T4" y="T5"/>
              </a:cxn>
              <a:cxn ang="0">
                <a:pos x="T6" y="T7"/>
              </a:cxn>
            </a:cxnLst>
            <a:rect l="0" t="0" r="r" b="b"/>
            <a:pathLst>
              <a:path w="958" h="639">
                <a:moveTo>
                  <a:pt x="0" y="639"/>
                </a:moveTo>
                <a:lnTo>
                  <a:pt x="958" y="0"/>
                </a:lnTo>
                <a:lnTo>
                  <a:pt x="0" y="0"/>
                </a:lnTo>
                <a:lnTo>
                  <a:pt x="0" y="639"/>
                </a:lnTo>
                <a:close/>
              </a:path>
            </a:pathLst>
          </a:custGeom>
          <a:solidFill>
            <a:srgbClr val="739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72" name="Rectangle 179"/>
          <p:cNvSpPr>
            <a:spLocks noChangeArrowheads="1"/>
          </p:cNvSpPr>
          <p:nvPr/>
        </p:nvSpPr>
        <p:spPr bwMode="auto">
          <a:xfrm>
            <a:off x="2841169" y="2936719"/>
            <a:ext cx="164324" cy="158324"/>
          </a:xfrm>
          <a:prstGeom prst="rect">
            <a:avLst/>
          </a:prstGeom>
          <a:solidFill>
            <a:srgbClr val="739F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73" name="Rectangle 180"/>
          <p:cNvSpPr>
            <a:spLocks noChangeArrowheads="1"/>
          </p:cNvSpPr>
          <p:nvPr/>
        </p:nvSpPr>
        <p:spPr bwMode="auto">
          <a:xfrm>
            <a:off x="3089150" y="2946795"/>
            <a:ext cx="1199216"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Producer</a:t>
            </a:r>
            <a:r>
              <a:rPr kumimoji="0" lang="en-US" sz="1200" b="1" i="0" u="none" strike="noStrike" cap="none" normalizeH="0" dirty="0">
                <a:ln>
                  <a:noFill/>
                </a:ln>
                <a:solidFill>
                  <a:srgbClr val="000000"/>
                </a:solidFill>
                <a:effectLst/>
                <a:latin typeface="Univers LT Std 47 Cn Lt" charset="0"/>
                <a:cs typeface="Arial" pitchFamily="34" charset="0"/>
              </a:rPr>
              <a:t> surplus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 name="1 Título"/>
          <p:cNvSpPr>
            <a:spLocks noGrp="1"/>
          </p:cNvSpPr>
          <p:nvPr>
            <p:ph type="title"/>
          </p:nvPr>
        </p:nvSpPr>
        <p:spPr/>
        <p:txBody>
          <a:bodyPr>
            <a:normAutofit/>
          </a:bodyPr>
          <a:lstStyle/>
          <a:p>
            <a:r>
              <a:rPr lang="en-US" dirty="0"/>
              <a:t>From Autarky to Free Trade</a:t>
            </a:r>
          </a:p>
        </p:txBody>
      </p:sp>
      <p:sp>
        <p:nvSpPr>
          <p:cNvPr id="142" name="Line 9"/>
          <p:cNvSpPr>
            <a:spLocks noChangeShapeType="1"/>
          </p:cNvSpPr>
          <p:nvPr/>
        </p:nvSpPr>
        <p:spPr bwMode="auto">
          <a:xfrm>
            <a:off x="900902" y="2175166"/>
            <a:ext cx="2354322" cy="1511274"/>
          </a:xfrm>
          <a:prstGeom prst="line">
            <a:avLst/>
          </a:prstGeom>
          <a:noFill/>
          <a:ln w="28575">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3" name="Line 10"/>
          <p:cNvSpPr>
            <a:spLocks noChangeShapeType="1"/>
          </p:cNvSpPr>
          <p:nvPr/>
        </p:nvSpPr>
        <p:spPr bwMode="auto">
          <a:xfrm flipH="1">
            <a:off x="900902" y="2496133"/>
            <a:ext cx="2354322" cy="1514153"/>
          </a:xfrm>
          <a:prstGeom prst="line">
            <a:avLst/>
          </a:prstGeom>
          <a:noFill/>
          <a:ln w="28575">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44" name="Rectangle 11"/>
          <p:cNvSpPr>
            <a:spLocks noChangeArrowheads="1"/>
          </p:cNvSpPr>
          <p:nvPr/>
        </p:nvSpPr>
        <p:spPr bwMode="auto">
          <a:xfrm>
            <a:off x="705206" y="1926166"/>
            <a:ext cx="570193"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7" name="Rectangle 18"/>
          <p:cNvSpPr>
            <a:spLocks noChangeArrowheads="1"/>
          </p:cNvSpPr>
          <p:nvPr/>
        </p:nvSpPr>
        <p:spPr bwMode="auto">
          <a:xfrm>
            <a:off x="1600028" y="4328372"/>
            <a:ext cx="2428601"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wheat (millions of tons)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8" name="Rectangle 43"/>
          <p:cNvSpPr>
            <a:spLocks noChangeArrowheads="1"/>
          </p:cNvSpPr>
          <p:nvPr/>
        </p:nvSpPr>
        <p:spPr bwMode="auto">
          <a:xfrm>
            <a:off x="609600" y="3027237"/>
            <a:ext cx="239844"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9" name="Rectangle 44"/>
          <p:cNvSpPr>
            <a:spLocks noChangeArrowheads="1"/>
          </p:cNvSpPr>
          <p:nvPr/>
        </p:nvSpPr>
        <p:spPr bwMode="auto">
          <a:xfrm>
            <a:off x="803801" y="4152777"/>
            <a:ext cx="79949"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0" name="Rectangle 45"/>
          <p:cNvSpPr>
            <a:spLocks noChangeArrowheads="1"/>
          </p:cNvSpPr>
          <p:nvPr/>
        </p:nvSpPr>
        <p:spPr bwMode="auto">
          <a:xfrm>
            <a:off x="2279733" y="4152777"/>
            <a:ext cx="159895"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60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1" name="Line 46"/>
          <p:cNvSpPr>
            <a:spLocks noChangeShapeType="1"/>
          </p:cNvSpPr>
          <p:nvPr/>
        </p:nvSpPr>
        <p:spPr bwMode="auto">
          <a:xfrm flipV="1">
            <a:off x="900902" y="2088808"/>
            <a:ext cx="0" cy="203086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2" name="Line 47"/>
          <p:cNvSpPr>
            <a:spLocks noChangeShapeType="1"/>
          </p:cNvSpPr>
          <p:nvPr/>
        </p:nvSpPr>
        <p:spPr bwMode="auto">
          <a:xfrm>
            <a:off x="900902" y="4119673"/>
            <a:ext cx="294439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53" name="Rectangle 48"/>
          <p:cNvSpPr>
            <a:spLocks noChangeArrowheads="1"/>
          </p:cNvSpPr>
          <p:nvPr/>
        </p:nvSpPr>
        <p:spPr bwMode="auto">
          <a:xfrm>
            <a:off x="2905661" y="2284554"/>
            <a:ext cx="1158487"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 supply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5" name="Rectangle 50"/>
          <p:cNvSpPr>
            <a:spLocks noChangeArrowheads="1"/>
          </p:cNvSpPr>
          <p:nvPr/>
        </p:nvSpPr>
        <p:spPr bwMode="auto">
          <a:xfrm>
            <a:off x="7227395" y="2300387"/>
            <a:ext cx="650142"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6" name="Rectangle 51"/>
          <p:cNvSpPr>
            <a:spLocks noChangeArrowheads="1"/>
          </p:cNvSpPr>
          <p:nvPr/>
        </p:nvSpPr>
        <p:spPr bwMode="auto">
          <a:xfrm>
            <a:off x="7227395" y="2419849"/>
            <a:ext cx="467619"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supply</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7" name="Rectangle 52"/>
          <p:cNvSpPr>
            <a:spLocks noChangeArrowheads="1"/>
          </p:cNvSpPr>
          <p:nvPr/>
        </p:nvSpPr>
        <p:spPr bwMode="auto">
          <a:xfrm>
            <a:off x="2905661" y="3778556"/>
            <a:ext cx="1245977"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 demand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8" name="Rectangle 53"/>
          <p:cNvSpPr>
            <a:spLocks noChangeArrowheads="1"/>
          </p:cNvSpPr>
          <p:nvPr/>
        </p:nvSpPr>
        <p:spPr bwMode="auto">
          <a:xfrm>
            <a:off x="7227395" y="3584250"/>
            <a:ext cx="650142"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Domestic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9" name="Rectangle 54"/>
          <p:cNvSpPr>
            <a:spLocks noChangeArrowheads="1"/>
          </p:cNvSpPr>
          <p:nvPr/>
        </p:nvSpPr>
        <p:spPr bwMode="auto">
          <a:xfrm>
            <a:off x="7227395" y="3702273"/>
            <a:ext cx="555109"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demand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60" name="Freeform 55"/>
          <p:cNvSpPr>
            <a:spLocks/>
          </p:cNvSpPr>
          <p:nvPr/>
        </p:nvSpPr>
        <p:spPr bwMode="auto">
          <a:xfrm>
            <a:off x="2305129" y="3064659"/>
            <a:ext cx="53779" cy="53255"/>
          </a:xfrm>
          <a:custGeom>
            <a:avLst/>
            <a:gdLst>
              <a:gd name="T0" fmla="*/ 36 w 36"/>
              <a:gd name="T1" fmla="*/ 18 h 37"/>
              <a:gd name="T2" fmla="*/ 36 w 36"/>
              <a:gd name="T3" fmla="*/ 18 h 37"/>
              <a:gd name="T4" fmla="*/ 34 w 36"/>
              <a:gd name="T5" fmla="*/ 25 h 37"/>
              <a:gd name="T6" fmla="*/ 29 w 36"/>
              <a:gd name="T7" fmla="*/ 32 h 37"/>
              <a:gd name="T8" fmla="*/ 25 w 36"/>
              <a:gd name="T9" fmla="*/ 37 h 37"/>
              <a:gd name="T10" fmla="*/ 18 w 36"/>
              <a:gd name="T11" fmla="*/ 37 h 37"/>
              <a:gd name="T12" fmla="*/ 18 w 36"/>
              <a:gd name="T13" fmla="*/ 37 h 37"/>
              <a:gd name="T14" fmla="*/ 11 w 36"/>
              <a:gd name="T15" fmla="*/ 37 h 37"/>
              <a:gd name="T16" fmla="*/ 4 w 36"/>
              <a:gd name="T17" fmla="*/ 32 h 37"/>
              <a:gd name="T18" fmla="*/ 0 w 36"/>
              <a:gd name="T19" fmla="*/ 25 h 37"/>
              <a:gd name="T20" fmla="*/ 0 w 36"/>
              <a:gd name="T21" fmla="*/ 18 h 37"/>
              <a:gd name="T22" fmla="*/ 0 w 36"/>
              <a:gd name="T23" fmla="*/ 18 h 37"/>
              <a:gd name="T24" fmla="*/ 0 w 36"/>
              <a:gd name="T25" fmla="*/ 12 h 37"/>
              <a:gd name="T26" fmla="*/ 4 w 36"/>
              <a:gd name="T27" fmla="*/ 7 h 37"/>
              <a:gd name="T28" fmla="*/ 11 w 36"/>
              <a:gd name="T29" fmla="*/ 2 h 37"/>
              <a:gd name="T30" fmla="*/ 18 w 36"/>
              <a:gd name="T31" fmla="*/ 0 h 37"/>
              <a:gd name="T32" fmla="*/ 18 w 36"/>
              <a:gd name="T33" fmla="*/ 0 h 37"/>
              <a:gd name="T34" fmla="*/ 25 w 36"/>
              <a:gd name="T35" fmla="*/ 2 h 37"/>
              <a:gd name="T36" fmla="*/ 29 w 36"/>
              <a:gd name="T37" fmla="*/ 7 h 37"/>
              <a:gd name="T38" fmla="*/ 34 w 36"/>
              <a:gd name="T39" fmla="*/ 12 h 37"/>
              <a:gd name="T40" fmla="*/ 36 w 36"/>
              <a:gd name="T41" fmla="*/ 18 h 37"/>
              <a:gd name="T42" fmla="*/ 36 w 36"/>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7">
                <a:moveTo>
                  <a:pt x="36" y="18"/>
                </a:moveTo>
                <a:lnTo>
                  <a:pt x="36" y="18"/>
                </a:lnTo>
                <a:lnTo>
                  <a:pt x="34" y="25"/>
                </a:lnTo>
                <a:lnTo>
                  <a:pt x="29" y="32"/>
                </a:lnTo>
                <a:lnTo>
                  <a:pt x="25" y="37"/>
                </a:lnTo>
                <a:lnTo>
                  <a:pt x="18" y="37"/>
                </a:lnTo>
                <a:lnTo>
                  <a:pt x="18" y="37"/>
                </a:lnTo>
                <a:lnTo>
                  <a:pt x="11" y="37"/>
                </a:lnTo>
                <a:lnTo>
                  <a:pt x="4" y="32"/>
                </a:lnTo>
                <a:lnTo>
                  <a:pt x="0" y="25"/>
                </a:lnTo>
                <a:lnTo>
                  <a:pt x="0" y="18"/>
                </a:lnTo>
                <a:lnTo>
                  <a:pt x="0" y="18"/>
                </a:lnTo>
                <a:lnTo>
                  <a:pt x="0" y="12"/>
                </a:lnTo>
                <a:lnTo>
                  <a:pt x="4" y="7"/>
                </a:lnTo>
                <a:lnTo>
                  <a:pt x="11" y="2"/>
                </a:lnTo>
                <a:lnTo>
                  <a:pt x="18" y="0"/>
                </a:lnTo>
                <a:lnTo>
                  <a:pt x="18" y="0"/>
                </a:lnTo>
                <a:lnTo>
                  <a:pt x="25" y="2"/>
                </a:lnTo>
                <a:lnTo>
                  <a:pt x="29" y="7"/>
                </a:lnTo>
                <a:lnTo>
                  <a:pt x="34" y="12"/>
                </a:lnTo>
                <a:lnTo>
                  <a:pt x="36" y="18"/>
                </a:lnTo>
                <a:lnTo>
                  <a:pt x="36"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61" name="Line 56"/>
          <p:cNvSpPr>
            <a:spLocks noChangeShapeType="1"/>
          </p:cNvSpPr>
          <p:nvPr/>
        </p:nvSpPr>
        <p:spPr bwMode="auto">
          <a:xfrm>
            <a:off x="2332019" y="3090567"/>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2" name="Line 57"/>
          <p:cNvSpPr>
            <a:spLocks noChangeShapeType="1"/>
          </p:cNvSpPr>
          <p:nvPr/>
        </p:nvSpPr>
        <p:spPr bwMode="auto">
          <a:xfrm>
            <a:off x="2332019" y="3197076"/>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3" name="Line 58"/>
          <p:cNvSpPr>
            <a:spLocks noChangeShapeType="1"/>
          </p:cNvSpPr>
          <p:nvPr/>
        </p:nvSpPr>
        <p:spPr bwMode="auto">
          <a:xfrm>
            <a:off x="2332019" y="3302146"/>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4" name="Line 59"/>
          <p:cNvSpPr>
            <a:spLocks noChangeShapeType="1"/>
          </p:cNvSpPr>
          <p:nvPr/>
        </p:nvSpPr>
        <p:spPr bwMode="auto">
          <a:xfrm>
            <a:off x="2332019" y="3408654"/>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5" name="Line 60"/>
          <p:cNvSpPr>
            <a:spLocks noChangeShapeType="1"/>
          </p:cNvSpPr>
          <p:nvPr/>
        </p:nvSpPr>
        <p:spPr bwMode="auto">
          <a:xfrm>
            <a:off x="2332019" y="3515163"/>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6" name="Line 61"/>
          <p:cNvSpPr>
            <a:spLocks noChangeShapeType="1"/>
          </p:cNvSpPr>
          <p:nvPr/>
        </p:nvSpPr>
        <p:spPr bwMode="auto">
          <a:xfrm>
            <a:off x="2332019" y="3620232"/>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7" name="Line 62"/>
          <p:cNvSpPr>
            <a:spLocks noChangeShapeType="1"/>
          </p:cNvSpPr>
          <p:nvPr/>
        </p:nvSpPr>
        <p:spPr bwMode="auto">
          <a:xfrm>
            <a:off x="2332019" y="3726741"/>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8" name="Line 63"/>
          <p:cNvSpPr>
            <a:spLocks noChangeShapeType="1"/>
          </p:cNvSpPr>
          <p:nvPr/>
        </p:nvSpPr>
        <p:spPr bwMode="auto">
          <a:xfrm>
            <a:off x="2332019" y="3831811"/>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69" name="Line 64"/>
          <p:cNvSpPr>
            <a:spLocks noChangeShapeType="1"/>
          </p:cNvSpPr>
          <p:nvPr/>
        </p:nvSpPr>
        <p:spPr bwMode="auto">
          <a:xfrm>
            <a:off x="2332019" y="3938320"/>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0" name="Line 65"/>
          <p:cNvSpPr>
            <a:spLocks noChangeShapeType="1"/>
          </p:cNvSpPr>
          <p:nvPr/>
        </p:nvSpPr>
        <p:spPr bwMode="auto">
          <a:xfrm>
            <a:off x="2332019" y="4043389"/>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1" name="Line 66"/>
          <p:cNvSpPr>
            <a:spLocks noChangeShapeType="1"/>
          </p:cNvSpPr>
          <p:nvPr/>
        </p:nvSpPr>
        <p:spPr bwMode="auto">
          <a:xfrm>
            <a:off x="4783442" y="2175166"/>
            <a:ext cx="2354322" cy="1511274"/>
          </a:xfrm>
          <a:prstGeom prst="line">
            <a:avLst/>
          </a:prstGeom>
          <a:noFill/>
          <a:ln w="28575">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2" name="Line 67"/>
          <p:cNvSpPr>
            <a:spLocks noChangeShapeType="1"/>
          </p:cNvSpPr>
          <p:nvPr/>
        </p:nvSpPr>
        <p:spPr bwMode="auto">
          <a:xfrm flipH="1">
            <a:off x="4783442" y="2496133"/>
            <a:ext cx="2354322" cy="1514153"/>
          </a:xfrm>
          <a:prstGeom prst="line">
            <a:avLst/>
          </a:prstGeom>
          <a:noFill/>
          <a:ln w="28575">
            <a:solidFill>
              <a:srgbClr val="0E7D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3" name="Rectangle 68"/>
          <p:cNvSpPr>
            <a:spLocks noChangeArrowheads="1"/>
          </p:cNvSpPr>
          <p:nvPr/>
        </p:nvSpPr>
        <p:spPr bwMode="auto">
          <a:xfrm>
            <a:off x="4583265" y="1926166"/>
            <a:ext cx="570193"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74" name="Rectangle 73"/>
          <p:cNvSpPr>
            <a:spLocks noChangeArrowheads="1"/>
          </p:cNvSpPr>
          <p:nvPr/>
        </p:nvSpPr>
        <p:spPr bwMode="auto">
          <a:xfrm>
            <a:off x="5479580" y="4328372"/>
            <a:ext cx="2428601"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Quantity of wheat (millions of tons)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38" name="Freeform 5"/>
          <p:cNvSpPr>
            <a:spLocks/>
          </p:cNvSpPr>
          <p:nvPr/>
        </p:nvSpPr>
        <p:spPr bwMode="auto">
          <a:xfrm>
            <a:off x="4783442" y="2175166"/>
            <a:ext cx="953082" cy="611707"/>
          </a:xfrm>
          <a:custGeom>
            <a:avLst/>
            <a:gdLst>
              <a:gd name="T0" fmla="*/ 0 w 638"/>
              <a:gd name="T1" fmla="*/ 0 h 425"/>
              <a:gd name="T2" fmla="*/ 638 w 638"/>
              <a:gd name="T3" fmla="*/ 425 h 425"/>
              <a:gd name="T4" fmla="*/ 0 w 638"/>
              <a:gd name="T5" fmla="*/ 425 h 425"/>
              <a:gd name="T6" fmla="*/ 0 w 638"/>
              <a:gd name="T7" fmla="*/ 0 h 425"/>
            </a:gdLst>
            <a:ahLst/>
            <a:cxnLst>
              <a:cxn ang="0">
                <a:pos x="T0" y="T1"/>
              </a:cxn>
              <a:cxn ang="0">
                <a:pos x="T2" y="T3"/>
              </a:cxn>
              <a:cxn ang="0">
                <a:pos x="T4" y="T5"/>
              </a:cxn>
              <a:cxn ang="0">
                <a:pos x="T6" y="T7"/>
              </a:cxn>
            </a:cxnLst>
            <a:rect l="0" t="0" r="r" b="b"/>
            <a:pathLst>
              <a:path w="638" h="425">
                <a:moveTo>
                  <a:pt x="0" y="0"/>
                </a:moveTo>
                <a:lnTo>
                  <a:pt x="638" y="425"/>
                </a:lnTo>
                <a:lnTo>
                  <a:pt x="0" y="425"/>
                </a:lnTo>
                <a:lnTo>
                  <a:pt x="0" y="0"/>
                </a:lnTo>
                <a:close/>
              </a:path>
            </a:pathLst>
          </a:custGeom>
          <a:solidFill>
            <a:srgbClr val="E3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1" name="Rectangle 80"/>
          <p:cNvSpPr>
            <a:spLocks noChangeArrowheads="1"/>
          </p:cNvSpPr>
          <p:nvPr/>
        </p:nvSpPr>
        <p:spPr bwMode="auto">
          <a:xfrm>
            <a:off x="4944779" y="2524919"/>
            <a:ext cx="104084"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83" name="Rectangle 82"/>
          <p:cNvSpPr>
            <a:spLocks noChangeArrowheads="1"/>
          </p:cNvSpPr>
          <p:nvPr/>
        </p:nvSpPr>
        <p:spPr bwMode="auto">
          <a:xfrm>
            <a:off x="4487659" y="3027237"/>
            <a:ext cx="239844"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200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84" name="Rectangle 83"/>
          <p:cNvSpPr>
            <a:spLocks noChangeArrowheads="1"/>
          </p:cNvSpPr>
          <p:nvPr/>
        </p:nvSpPr>
        <p:spPr bwMode="auto">
          <a:xfrm>
            <a:off x="4683354" y="4152777"/>
            <a:ext cx="79949"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86" name="Rectangle 85"/>
          <p:cNvSpPr>
            <a:spLocks noChangeArrowheads="1"/>
          </p:cNvSpPr>
          <p:nvPr/>
        </p:nvSpPr>
        <p:spPr bwMode="auto">
          <a:xfrm>
            <a:off x="6159287" y="4152777"/>
            <a:ext cx="159895"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60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88" name="Line 87"/>
          <p:cNvSpPr>
            <a:spLocks noChangeShapeType="1"/>
          </p:cNvSpPr>
          <p:nvPr/>
        </p:nvSpPr>
        <p:spPr bwMode="auto">
          <a:xfrm flipV="1">
            <a:off x="4783442" y="2088808"/>
            <a:ext cx="0" cy="203086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9" name="Line 88"/>
          <p:cNvSpPr>
            <a:spLocks noChangeShapeType="1"/>
          </p:cNvSpPr>
          <p:nvPr/>
        </p:nvSpPr>
        <p:spPr bwMode="auto">
          <a:xfrm>
            <a:off x="4783442" y="4119673"/>
            <a:ext cx="2941409"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2" name="Freeform 91"/>
          <p:cNvSpPr>
            <a:spLocks/>
          </p:cNvSpPr>
          <p:nvPr/>
        </p:nvSpPr>
        <p:spPr bwMode="auto">
          <a:xfrm>
            <a:off x="6183188" y="3064659"/>
            <a:ext cx="55273" cy="53255"/>
          </a:xfrm>
          <a:custGeom>
            <a:avLst/>
            <a:gdLst>
              <a:gd name="T0" fmla="*/ 37 w 37"/>
              <a:gd name="T1" fmla="*/ 18 h 37"/>
              <a:gd name="T2" fmla="*/ 37 w 37"/>
              <a:gd name="T3" fmla="*/ 18 h 37"/>
              <a:gd name="T4" fmla="*/ 37 w 37"/>
              <a:gd name="T5" fmla="*/ 25 h 37"/>
              <a:gd name="T6" fmla="*/ 32 w 37"/>
              <a:gd name="T7" fmla="*/ 32 h 37"/>
              <a:gd name="T8" fmla="*/ 25 w 37"/>
              <a:gd name="T9" fmla="*/ 37 h 37"/>
              <a:gd name="T10" fmla="*/ 19 w 37"/>
              <a:gd name="T11" fmla="*/ 37 h 37"/>
              <a:gd name="T12" fmla="*/ 19 w 37"/>
              <a:gd name="T13" fmla="*/ 37 h 37"/>
              <a:gd name="T14" fmla="*/ 12 w 37"/>
              <a:gd name="T15" fmla="*/ 37 h 37"/>
              <a:gd name="T16" fmla="*/ 7 w 37"/>
              <a:gd name="T17" fmla="*/ 32 h 37"/>
              <a:gd name="T18" fmla="*/ 2 w 37"/>
              <a:gd name="T19" fmla="*/ 25 h 37"/>
              <a:gd name="T20" fmla="*/ 0 w 37"/>
              <a:gd name="T21" fmla="*/ 18 h 37"/>
              <a:gd name="T22" fmla="*/ 0 w 37"/>
              <a:gd name="T23" fmla="*/ 18 h 37"/>
              <a:gd name="T24" fmla="*/ 2 w 37"/>
              <a:gd name="T25" fmla="*/ 12 h 37"/>
              <a:gd name="T26" fmla="*/ 7 w 37"/>
              <a:gd name="T27" fmla="*/ 7 h 37"/>
              <a:gd name="T28" fmla="*/ 12 w 37"/>
              <a:gd name="T29" fmla="*/ 2 h 37"/>
              <a:gd name="T30" fmla="*/ 19 w 37"/>
              <a:gd name="T31" fmla="*/ 0 h 37"/>
              <a:gd name="T32" fmla="*/ 19 w 37"/>
              <a:gd name="T33" fmla="*/ 0 h 37"/>
              <a:gd name="T34" fmla="*/ 25 w 37"/>
              <a:gd name="T35" fmla="*/ 2 h 37"/>
              <a:gd name="T36" fmla="*/ 32 w 37"/>
              <a:gd name="T37" fmla="*/ 7 h 37"/>
              <a:gd name="T38" fmla="*/ 37 w 37"/>
              <a:gd name="T39" fmla="*/ 12 h 37"/>
              <a:gd name="T40" fmla="*/ 37 w 37"/>
              <a:gd name="T41" fmla="*/ 18 h 37"/>
              <a:gd name="T42" fmla="*/ 37 w 37"/>
              <a:gd name="T4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7">
                <a:moveTo>
                  <a:pt x="37" y="18"/>
                </a:moveTo>
                <a:lnTo>
                  <a:pt x="37" y="18"/>
                </a:lnTo>
                <a:lnTo>
                  <a:pt x="37" y="25"/>
                </a:lnTo>
                <a:lnTo>
                  <a:pt x="32" y="32"/>
                </a:lnTo>
                <a:lnTo>
                  <a:pt x="25" y="37"/>
                </a:lnTo>
                <a:lnTo>
                  <a:pt x="19" y="37"/>
                </a:lnTo>
                <a:lnTo>
                  <a:pt x="19" y="37"/>
                </a:lnTo>
                <a:lnTo>
                  <a:pt x="12" y="37"/>
                </a:lnTo>
                <a:lnTo>
                  <a:pt x="7" y="32"/>
                </a:lnTo>
                <a:lnTo>
                  <a:pt x="2" y="25"/>
                </a:lnTo>
                <a:lnTo>
                  <a:pt x="0" y="18"/>
                </a:lnTo>
                <a:lnTo>
                  <a:pt x="0" y="18"/>
                </a:lnTo>
                <a:lnTo>
                  <a:pt x="2" y="12"/>
                </a:lnTo>
                <a:lnTo>
                  <a:pt x="7" y="7"/>
                </a:lnTo>
                <a:lnTo>
                  <a:pt x="12" y="2"/>
                </a:lnTo>
                <a:lnTo>
                  <a:pt x="19" y="0"/>
                </a:lnTo>
                <a:lnTo>
                  <a:pt x="19" y="0"/>
                </a:lnTo>
                <a:lnTo>
                  <a:pt x="25" y="2"/>
                </a:lnTo>
                <a:lnTo>
                  <a:pt x="32" y="7"/>
                </a:lnTo>
                <a:lnTo>
                  <a:pt x="37" y="12"/>
                </a:lnTo>
                <a:lnTo>
                  <a:pt x="37" y="18"/>
                </a:lnTo>
                <a:lnTo>
                  <a:pt x="37" y="18"/>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dirty="0"/>
          </a:p>
        </p:txBody>
      </p:sp>
      <p:sp>
        <p:nvSpPr>
          <p:cNvPr id="185" name="Rectangle 84"/>
          <p:cNvSpPr>
            <a:spLocks noChangeArrowheads="1"/>
          </p:cNvSpPr>
          <p:nvPr/>
        </p:nvSpPr>
        <p:spPr bwMode="auto">
          <a:xfrm>
            <a:off x="5682745" y="4152777"/>
            <a:ext cx="159895"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40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87" name="Rectangle 86"/>
          <p:cNvSpPr>
            <a:spLocks noChangeArrowheads="1"/>
          </p:cNvSpPr>
          <p:nvPr/>
        </p:nvSpPr>
        <p:spPr bwMode="auto">
          <a:xfrm>
            <a:off x="6640309" y="4152777"/>
            <a:ext cx="159895"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80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91" name="Line 90"/>
          <p:cNvSpPr>
            <a:spLocks noChangeShapeType="1"/>
          </p:cNvSpPr>
          <p:nvPr/>
        </p:nvSpPr>
        <p:spPr bwMode="auto">
          <a:xfrm flipV="1">
            <a:off x="5733536" y="4073615"/>
            <a:ext cx="0" cy="4605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3" name="Line 92"/>
          <p:cNvSpPr>
            <a:spLocks noChangeShapeType="1"/>
          </p:cNvSpPr>
          <p:nvPr/>
        </p:nvSpPr>
        <p:spPr bwMode="auto">
          <a:xfrm>
            <a:off x="5733536" y="2783994"/>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4" name="Line 93"/>
          <p:cNvSpPr>
            <a:spLocks noChangeShapeType="1"/>
          </p:cNvSpPr>
          <p:nvPr/>
        </p:nvSpPr>
        <p:spPr bwMode="auto">
          <a:xfrm>
            <a:off x="5733536" y="2889064"/>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5" name="Line 94"/>
          <p:cNvSpPr>
            <a:spLocks noChangeShapeType="1"/>
          </p:cNvSpPr>
          <p:nvPr/>
        </p:nvSpPr>
        <p:spPr bwMode="auto">
          <a:xfrm>
            <a:off x="5733536" y="2995572"/>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6" name="Line 95"/>
          <p:cNvSpPr>
            <a:spLocks noChangeShapeType="1"/>
          </p:cNvSpPr>
          <p:nvPr/>
        </p:nvSpPr>
        <p:spPr bwMode="auto">
          <a:xfrm>
            <a:off x="5733536" y="3100642"/>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7" name="Line 96"/>
          <p:cNvSpPr>
            <a:spLocks noChangeShapeType="1"/>
          </p:cNvSpPr>
          <p:nvPr/>
        </p:nvSpPr>
        <p:spPr bwMode="auto">
          <a:xfrm>
            <a:off x="5733536" y="3207151"/>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8" name="Line 97"/>
          <p:cNvSpPr>
            <a:spLocks noChangeShapeType="1"/>
          </p:cNvSpPr>
          <p:nvPr/>
        </p:nvSpPr>
        <p:spPr bwMode="auto">
          <a:xfrm>
            <a:off x="5733536" y="3312220"/>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9" name="Line 98"/>
          <p:cNvSpPr>
            <a:spLocks noChangeShapeType="1"/>
          </p:cNvSpPr>
          <p:nvPr/>
        </p:nvSpPr>
        <p:spPr bwMode="auto">
          <a:xfrm>
            <a:off x="5733536" y="3418729"/>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0" name="Line 99"/>
          <p:cNvSpPr>
            <a:spLocks noChangeShapeType="1"/>
          </p:cNvSpPr>
          <p:nvPr/>
        </p:nvSpPr>
        <p:spPr bwMode="auto">
          <a:xfrm>
            <a:off x="5733536" y="3523799"/>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1" name="Line 100"/>
          <p:cNvSpPr>
            <a:spLocks noChangeShapeType="1"/>
          </p:cNvSpPr>
          <p:nvPr/>
        </p:nvSpPr>
        <p:spPr bwMode="auto">
          <a:xfrm>
            <a:off x="5733536" y="3630308"/>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2" name="Line 101"/>
          <p:cNvSpPr>
            <a:spLocks noChangeShapeType="1"/>
          </p:cNvSpPr>
          <p:nvPr/>
        </p:nvSpPr>
        <p:spPr bwMode="auto">
          <a:xfrm>
            <a:off x="5733536" y="3736817"/>
            <a:ext cx="0" cy="64769"/>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3" name="Line 102"/>
          <p:cNvSpPr>
            <a:spLocks noChangeShapeType="1"/>
          </p:cNvSpPr>
          <p:nvPr/>
        </p:nvSpPr>
        <p:spPr bwMode="auto">
          <a:xfrm>
            <a:off x="5733536" y="3841886"/>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4" name="Line 103"/>
          <p:cNvSpPr>
            <a:spLocks noChangeShapeType="1"/>
          </p:cNvSpPr>
          <p:nvPr/>
        </p:nvSpPr>
        <p:spPr bwMode="auto">
          <a:xfrm>
            <a:off x="5733536" y="3948395"/>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5" name="Line 104"/>
          <p:cNvSpPr>
            <a:spLocks noChangeShapeType="1"/>
          </p:cNvSpPr>
          <p:nvPr/>
        </p:nvSpPr>
        <p:spPr bwMode="auto">
          <a:xfrm>
            <a:off x="5733536" y="4053465"/>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90" name="Line 89"/>
          <p:cNvSpPr>
            <a:spLocks noChangeShapeType="1"/>
          </p:cNvSpPr>
          <p:nvPr/>
        </p:nvSpPr>
        <p:spPr bwMode="auto">
          <a:xfrm flipV="1">
            <a:off x="6688113" y="4073615"/>
            <a:ext cx="0" cy="4605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6" name="Line 105"/>
          <p:cNvSpPr>
            <a:spLocks noChangeShapeType="1"/>
          </p:cNvSpPr>
          <p:nvPr/>
        </p:nvSpPr>
        <p:spPr bwMode="auto">
          <a:xfrm>
            <a:off x="6688113" y="2783994"/>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7" name="Line 106"/>
          <p:cNvSpPr>
            <a:spLocks noChangeShapeType="1"/>
          </p:cNvSpPr>
          <p:nvPr/>
        </p:nvSpPr>
        <p:spPr bwMode="auto">
          <a:xfrm>
            <a:off x="6688113" y="2889064"/>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8" name="Line 107"/>
          <p:cNvSpPr>
            <a:spLocks noChangeShapeType="1"/>
          </p:cNvSpPr>
          <p:nvPr/>
        </p:nvSpPr>
        <p:spPr bwMode="auto">
          <a:xfrm>
            <a:off x="6688113" y="2995572"/>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09" name="Line 108"/>
          <p:cNvSpPr>
            <a:spLocks noChangeShapeType="1"/>
          </p:cNvSpPr>
          <p:nvPr/>
        </p:nvSpPr>
        <p:spPr bwMode="auto">
          <a:xfrm>
            <a:off x="6688113" y="3100642"/>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0" name="Line 109"/>
          <p:cNvSpPr>
            <a:spLocks noChangeShapeType="1"/>
          </p:cNvSpPr>
          <p:nvPr/>
        </p:nvSpPr>
        <p:spPr bwMode="auto">
          <a:xfrm>
            <a:off x="6688113" y="3207151"/>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1" name="Line 110"/>
          <p:cNvSpPr>
            <a:spLocks noChangeShapeType="1"/>
          </p:cNvSpPr>
          <p:nvPr/>
        </p:nvSpPr>
        <p:spPr bwMode="auto">
          <a:xfrm>
            <a:off x="6688113" y="3312220"/>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2" name="Line 111"/>
          <p:cNvSpPr>
            <a:spLocks noChangeShapeType="1"/>
          </p:cNvSpPr>
          <p:nvPr/>
        </p:nvSpPr>
        <p:spPr bwMode="auto">
          <a:xfrm>
            <a:off x="6688113" y="3418729"/>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3" name="Line 112"/>
          <p:cNvSpPr>
            <a:spLocks noChangeShapeType="1"/>
          </p:cNvSpPr>
          <p:nvPr/>
        </p:nvSpPr>
        <p:spPr bwMode="auto">
          <a:xfrm>
            <a:off x="6688113" y="3523799"/>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4" name="Line 113"/>
          <p:cNvSpPr>
            <a:spLocks noChangeShapeType="1"/>
          </p:cNvSpPr>
          <p:nvPr/>
        </p:nvSpPr>
        <p:spPr bwMode="auto">
          <a:xfrm>
            <a:off x="6688113" y="3630308"/>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5" name="Line 114"/>
          <p:cNvSpPr>
            <a:spLocks noChangeShapeType="1"/>
          </p:cNvSpPr>
          <p:nvPr/>
        </p:nvSpPr>
        <p:spPr bwMode="auto">
          <a:xfrm>
            <a:off x="6688113" y="3736817"/>
            <a:ext cx="0" cy="64769"/>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6" name="Line 115"/>
          <p:cNvSpPr>
            <a:spLocks noChangeShapeType="1"/>
          </p:cNvSpPr>
          <p:nvPr/>
        </p:nvSpPr>
        <p:spPr bwMode="auto">
          <a:xfrm>
            <a:off x="6688113" y="3841886"/>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7" name="Line 116"/>
          <p:cNvSpPr>
            <a:spLocks noChangeShapeType="1"/>
          </p:cNvSpPr>
          <p:nvPr/>
        </p:nvSpPr>
        <p:spPr bwMode="auto">
          <a:xfrm>
            <a:off x="6688113" y="3948395"/>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18" name="Line 117"/>
          <p:cNvSpPr>
            <a:spLocks noChangeShapeType="1"/>
          </p:cNvSpPr>
          <p:nvPr/>
        </p:nvSpPr>
        <p:spPr bwMode="auto">
          <a:xfrm>
            <a:off x="6688113" y="4053465"/>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82" name="Rectangle 81"/>
          <p:cNvSpPr>
            <a:spLocks noChangeArrowheads="1"/>
          </p:cNvSpPr>
          <p:nvPr/>
        </p:nvSpPr>
        <p:spPr bwMode="auto">
          <a:xfrm>
            <a:off x="4487659" y="2720665"/>
            <a:ext cx="239844"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Univers LT Std 57 Cn" charset="0"/>
                <a:cs typeface="Arial" pitchFamily="34" charset="0"/>
              </a:rPr>
              <a:t>260</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54" name="Rectangle 49"/>
          <p:cNvSpPr>
            <a:spLocks noChangeArrowheads="1"/>
          </p:cNvSpPr>
          <p:nvPr/>
        </p:nvSpPr>
        <p:spPr bwMode="auto">
          <a:xfrm>
            <a:off x="7227395" y="2713468"/>
            <a:ext cx="795374"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World price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9" name="Line 118"/>
          <p:cNvSpPr>
            <a:spLocks noChangeShapeType="1"/>
          </p:cNvSpPr>
          <p:nvPr/>
        </p:nvSpPr>
        <p:spPr bwMode="auto">
          <a:xfrm>
            <a:off x="4783442"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0" name="Line 119"/>
          <p:cNvSpPr>
            <a:spLocks noChangeShapeType="1"/>
          </p:cNvSpPr>
          <p:nvPr/>
        </p:nvSpPr>
        <p:spPr bwMode="auto">
          <a:xfrm>
            <a:off x="4892494"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1" name="Line 120"/>
          <p:cNvSpPr>
            <a:spLocks noChangeShapeType="1"/>
          </p:cNvSpPr>
          <p:nvPr/>
        </p:nvSpPr>
        <p:spPr bwMode="auto">
          <a:xfrm>
            <a:off x="5003040"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2" name="Line 121"/>
          <p:cNvSpPr>
            <a:spLocks noChangeShapeType="1"/>
          </p:cNvSpPr>
          <p:nvPr/>
        </p:nvSpPr>
        <p:spPr bwMode="auto">
          <a:xfrm>
            <a:off x="5112091"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3" name="Line 122"/>
          <p:cNvSpPr>
            <a:spLocks noChangeShapeType="1"/>
          </p:cNvSpPr>
          <p:nvPr/>
        </p:nvSpPr>
        <p:spPr bwMode="auto">
          <a:xfrm>
            <a:off x="5222636"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4" name="Line 123"/>
          <p:cNvSpPr>
            <a:spLocks noChangeShapeType="1"/>
          </p:cNvSpPr>
          <p:nvPr/>
        </p:nvSpPr>
        <p:spPr bwMode="auto">
          <a:xfrm>
            <a:off x="5331689"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5" name="Line 124"/>
          <p:cNvSpPr>
            <a:spLocks noChangeShapeType="1"/>
          </p:cNvSpPr>
          <p:nvPr/>
        </p:nvSpPr>
        <p:spPr bwMode="auto">
          <a:xfrm>
            <a:off x="5442234"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6" name="Line 125"/>
          <p:cNvSpPr>
            <a:spLocks noChangeShapeType="1"/>
          </p:cNvSpPr>
          <p:nvPr/>
        </p:nvSpPr>
        <p:spPr bwMode="auto">
          <a:xfrm>
            <a:off x="5551285"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7" name="Line 126"/>
          <p:cNvSpPr>
            <a:spLocks noChangeShapeType="1"/>
          </p:cNvSpPr>
          <p:nvPr/>
        </p:nvSpPr>
        <p:spPr bwMode="auto">
          <a:xfrm>
            <a:off x="5661831"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8" name="Line 127"/>
          <p:cNvSpPr>
            <a:spLocks noChangeShapeType="1"/>
          </p:cNvSpPr>
          <p:nvPr/>
        </p:nvSpPr>
        <p:spPr bwMode="auto">
          <a:xfrm>
            <a:off x="5770883"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29" name="Line 128"/>
          <p:cNvSpPr>
            <a:spLocks noChangeShapeType="1"/>
          </p:cNvSpPr>
          <p:nvPr/>
        </p:nvSpPr>
        <p:spPr bwMode="auto">
          <a:xfrm>
            <a:off x="5881429"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0" name="Line 129"/>
          <p:cNvSpPr>
            <a:spLocks noChangeShapeType="1"/>
          </p:cNvSpPr>
          <p:nvPr/>
        </p:nvSpPr>
        <p:spPr bwMode="auto">
          <a:xfrm>
            <a:off x="5990480"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1" name="Line 130"/>
          <p:cNvSpPr>
            <a:spLocks noChangeShapeType="1"/>
          </p:cNvSpPr>
          <p:nvPr/>
        </p:nvSpPr>
        <p:spPr bwMode="auto">
          <a:xfrm>
            <a:off x="6101026"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2" name="Line 131"/>
          <p:cNvSpPr>
            <a:spLocks noChangeShapeType="1"/>
          </p:cNvSpPr>
          <p:nvPr/>
        </p:nvSpPr>
        <p:spPr bwMode="auto">
          <a:xfrm>
            <a:off x="6211571" y="2783994"/>
            <a:ext cx="67224"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3" name="Line 132"/>
          <p:cNvSpPr>
            <a:spLocks noChangeShapeType="1"/>
          </p:cNvSpPr>
          <p:nvPr/>
        </p:nvSpPr>
        <p:spPr bwMode="auto">
          <a:xfrm>
            <a:off x="6320623"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4" name="Line 133"/>
          <p:cNvSpPr>
            <a:spLocks noChangeShapeType="1"/>
          </p:cNvSpPr>
          <p:nvPr/>
        </p:nvSpPr>
        <p:spPr bwMode="auto">
          <a:xfrm>
            <a:off x="6431169"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5" name="Line 134"/>
          <p:cNvSpPr>
            <a:spLocks noChangeShapeType="1"/>
          </p:cNvSpPr>
          <p:nvPr/>
        </p:nvSpPr>
        <p:spPr bwMode="auto">
          <a:xfrm>
            <a:off x="6540220"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6" name="Line 135"/>
          <p:cNvSpPr>
            <a:spLocks noChangeShapeType="1"/>
          </p:cNvSpPr>
          <p:nvPr/>
        </p:nvSpPr>
        <p:spPr bwMode="auto">
          <a:xfrm>
            <a:off x="6650766"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7" name="Line 136"/>
          <p:cNvSpPr>
            <a:spLocks noChangeShapeType="1"/>
          </p:cNvSpPr>
          <p:nvPr/>
        </p:nvSpPr>
        <p:spPr bwMode="auto">
          <a:xfrm>
            <a:off x="6759818"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8" name="Line 137"/>
          <p:cNvSpPr>
            <a:spLocks noChangeShapeType="1"/>
          </p:cNvSpPr>
          <p:nvPr/>
        </p:nvSpPr>
        <p:spPr bwMode="auto">
          <a:xfrm>
            <a:off x="6870363"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39" name="Line 138"/>
          <p:cNvSpPr>
            <a:spLocks noChangeShapeType="1"/>
          </p:cNvSpPr>
          <p:nvPr/>
        </p:nvSpPr>
        <p:spPr bwMode="auto">
          <a:xfrm>
            <a:off x="6979415" y="2783994"/>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0" name="Line 139"/>
          <p:cNvSpPr>
            <a:spLocks noChangeShapeType="1"/>
          </p:cNvSpPr>
          <p:nvPr/>
        </p:nvSpPr>
        <p:spPr bwMode="auto">
          <a:xfrm>
            <a:off x="7089960" y="2783994"/>
            <a:ext cx="4780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1" name="Line 140"/>
          <p:cNvSpPr>
            <a:spLocks noChangeShapeType="1"/>
          </p:cNvSpPr>
          <p:nvPr/>
        </p:nvSpPr>
        <p:spPr bwMode="auto">
          <a:xfrm>
            <a:off x="4783442"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2" name="Line 141"/>
          <p:cNvSpPr>
            <a:spLocks noChangeShapeType="1"/>
          </p:cNvSpPr>
          <p:nvPr/>
        </p:nvSpPr>
        <p:spPr bwMode="auto">
          <a:xfrm>
            <a:off x="4892494"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3" name="Line 142"/>
          <p:cNvSpPr>
            <a:spLocks noChangeShapeType="1"/>
          </p:cNvSpPr>
          <p:nvPr/>
        </p:nvSpPr>
        <p:spPr bwMode="auto">
          <a:xfrm>
            <a:off x="5003040"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4" name="Line 143"/>
          <p:cNvSpPr>
            <a:spLocks noChangeShapeType="1"/>
          </p:cNvSpPr>
          <p:nvPr/>
        </p:nvSpPr>
        <p:spPr bwMode="auto">
          <a:xfrm>
            <a:off x="5112091"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5" name="Line 144"/>
          <p:cNvSpPr>
            <a:spLocks noChangeShapeType="1"/>
          </p:cNvSpPr>
          <p:nvPr/>
        </p:nvSpPr>
        <p:spPr bwMode="auto">
          <a:xfrm>
            <a:off x="5222636"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6" name="Line 145"/>
          <p:cNvSpPr>
            <a:spLocks noChangeShapeType="1"/>
          </p:cNvSpPr>
          <p:nvPr/>
        </p:nvSpPr>
        <p:spPr bwMode="auto">
          <a:xfrm>
            <a:off x="5331689"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7" name="Line 146"/>
          <p:cNvSpPr>
            <a:spLocks noChangeShapeType="1"/>
          </p:cNvSpPr>
          <p:nvPr/>
        </p:nvSpPr>
        <p:spPr bwMode="auto">
          <a:xfrm>
            <a:off x="5442234"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8" name="Line 147"/>
          <p:cNvSpPr>
            <a:spLocks noChangeShapeType="1"/>
          </p:cNvSpPr>
          <p:nvPr/>
        </p:nvSpPr>
        <p:spPr bwMode="auto">
          <a:xfrm>
            <a:off x="5551285"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49" name="Line 148"/>
          <p:cNvSpPr>
            <a:spLocks noChangeShapeType="1"/>
          </p:cNvSpPr>
          <p:nvPr/>
        </p:nvSpPr>
        <p:spPr bwMode="auto">
          <a:xfrm>
            <a:off x="5661831"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0" name="Line 149"/>
          <p:cNvSpPr>
            <a:spLocks noChangeShapeType="1"/>
          </p:cNvSpPr>
          <p:nvPr/>
        </p:nvSpPr>
        <p:spPr bwMode="auto">
          <a:xfrm>
            <a:off x="5770883"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1" name="Line 150"/>
          <p:cNvSpPr>
            <a:spLocks noChangeShapeType="1"/>
          </p:cNvSpPr>
          <p:nvPr/>
        </p:nvSpPr>
        <p:spPr bwMode="auto">
          <a:xfrm>
            <a:off x="5881429"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2" name="Line 151"/>
          <p:cNvSpPr>
            <a:spLocks noChangeShapeType="1"/>
          </p:cNvSpPr>
          <p:nvPr/>
        </p:nvSpPr>
        <p:spPr bwMode="auto">
          <a:xfrm>
            <a:off x="5990480"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3" name="Line 152"/>
          <p:cNvSpPr>
            <a:spLocks noChangeShapeType="1"/>
          </p:cNvSpPr>
          <p:nvPr/>
        </p:nvSpPr>
        <p:spPr bwMode="auto">
          <a:xfrm>
            <a:off x="6101026"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4" name="Line 153"/>
          <p:cNvSpPr>
            <a:spLocks noChangeShapeType="1"/>
          </p:cNvSpPr>
          <p:nvPr/>
        </p:nvSpPr>
        <p:spPr bwMode="auto">
          <a:xfrm>
            <a:off x="6211571" y="3090567"/>
            <a:ext cx="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5" name="Rectangle 74"/>
          <p:cNvSpPr>
            <a:spLocks noChangeArrowheads="1"/>
          </p:cNvSpPr>
          <p:nvPr/>
        </p:nvSpPr>
        <p:spPr bwMode="auto">
          <a:xfrm>
            <a:off x="6042766" y="2488936"/>
            <a:ext cx="538517"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Exports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55" name="Freeform 154"/>
          <p:cNvSpPr>
            <a:spLocks/>
          </p:cNvSpPr>
          <p:nvPr/>
        </p:nvSpPr>
        <p:spPr bwMode="auto">
          <a:xfrm>
            <a:off x="5733536" y="2667410"/>
            <a:ext cx="954576" cy="86359"/>
          </a:xfrm>
          <a:custGeom>
            <a:avLst/>
            <a:gdLst>
              <a:gd name="T0" fmla="*/ 359 w 639"/>
              <a:gd name="T1" fmla="*/ 32 h 60"/>
              <a:gd name="T2" fmla="*/ 359 w 639"/>
              <a:gd name="T3" fmla="*/ 32 h 60"/>
              <a:gd name="T4" fmla="*/ 345 w 639"/>
              <a:gd name="T5" fmla="*/ 32 h 60"/>
              <a:gd name="T6" fmla="*/ 333 w 639"/>
              <a:gd name="T7" fmla="*/ 28 h 60"/>
              <a:gd name="T8" fmla="*/ 326 w 639"/>
              <a:gd name="T9" fmla="*/ 21 h 60"/>
              <a:gd name="T10" fmla="*/ 320 w 639"/>
              <a:gd name="T11" fmla="*/ 12 h 60"/>
              <a:gd name="T12" fmla="*/ 320 w 639"/>
              <a:gd name="T13" fmla="*/ 12 h 60"/>
              <a:gd name="T14" fmla="*/ 320 w 639"/>
              <a:gd name="T15" fmla="*/ 12 h 60"/>
              <a:gd name="T16" fmla="*/ 315 w 639"/>
              <a:gd name="T17" fmla="*/ 21 h 60"/>
              <a:gd name="T18" fmla="*/ 306 w 639"/>
              <a:gd name="T19" fmla="*/ 28 h 60"/>
              <a:gd name="T20" fmla="*/ 294 w 639"/>
              <a:gd name="T21" fmla="*/ 32 h 60"/>
              <a:gd name="T22" fmla="*/ 280 w 639"/>
              <a:gd name="T23" fmla="*/ 32 h 60"/>
              <a:gd name="T24" fmla="*/ 37 w 639"/>
              <a:gd name="T25" fmla="*/ 32 h 60"/>
              <a:gd name="T26" fmla="*/ 37 w 639"/>
              <a:gd name="T27" fmla="*/ 32 h 60"/>
              <a:gd name="T28" fmla="*/ 23 w 639"/>
              <a:gd name="T29" fmla="*/ 35 h 60"/>
              <a:gd name="T30" fmla="*/ 14 w 639"/>
              <a:gd name="T31" fmla="*/ 42 h 60"/>
              <a:gd name="T32" fmla="*/ 9 w 639"/>
              <a:gd name="T33" fmla="*/ 48 h 60"/>
              <a:gd name="T34" fmla="*/ 5 w 639"/>
              <a:gd name="T35" fmla="*/ 60 h 60"/>
              <a:gd name="T36" fmla="*/ 0 w 639"/>
              <a:gd name="T37" fmla="*/ 60 h 60"/>
              <a:gd name="T38" fmla="*/ 0 w 639"/>
              <a:gd name="T39" fmla="*/ 60 h 60"/>
              <a:gd name="T40" fmla="*/ 2 w 639"/>
              <a:gd name="T41" fmla="*/ 48 h 60"/>
              <a:gd name="T42" fmla="*/ 9 w 639"/>
              <a:gd name="T43" fmla="*/ 37 h 60"/>
              <a:gd name="T44" fmla="*/ 14 w 639"/>
              <a:gd name="T45" fmla="*/ 30 h 60"/>
              <a:gd name="T46" fmla="*/ 21 w 639"/>
              <a:gd name="T47" fmla="*/ 26 h 60"/>
              <a:gd name="T48" fmla="*/ 28 w 639"/>
              <a:gd name="T49" fmla="*/ 23 h 60"/>
              <a:gd name="T50" fmla="*/ 37 w 639"/>
              <a:gd name="T51" fmla="*/ 23 h 60"/>
              <a:gd name="T52" fmla="*/ 287 w 639"/>
              <a:gd name="T53" fmla="*/ 23 h 60"/>
              <a:gd name="T54" fmla="*/ 287 w 639"/>
              <a:gd name="T55" fmla="*/ 23 h 60"/>
              <a:gd name="T56" fmla="*/ 299 w 639"/>
              <a:gd name="T57" fmla="*/ 21 h 60"/>
              <a:gd name="T58" fmla="*/ 308 w 639"/>
              <a:gd name="T59" fmla="*/ 16 h 60"/>
              <a:gd name="T60" fmla="*/ 313 w 639"/>
              <a:gd name="T61" fmla="*/ 12 h 60"/>
              <a:gd name="T62" fmla="*/ 317 w 639"/>
              <a:gd name="T63" fmla="*/ 0 h 60"/>
              <a:gd name="T64" fmla="*/ 324 w 639"/>
              <a:gd name="T65" fmla="*/ 0 h 60"/>
              <a:gd name="T66" fmla="*/ 324 w 639"/>
              <a:gd name="T67" fmla="*/ 0 h 60"/>
              <a:gd name="T68" fmla="*/ 326 w 639"/>
              <a:gd name="T69" fmla="*/ 12 h 60"/>
              <a:gd name="T70" fmla="*/ 333 w 639"/>
              <a:gd name="T71" fmla="*/ 16 h 60"/>
              <a:gd name="T72" fmla="*/ 343 w 639"/>
              <a:gd name="T73" fmla="*/ 21 h 60"/>
              <a:gd name="T74" fmla="*/ 352 w 639"/>
              <a:gd name="T75" fmla="*/ 23 h 60"/>
              <a:gd name="T76" fmla="*/ 602 w 639"/>
              <a:gd name="T77" fmla="*/ 23 h 60"/>
              <a:gd name="T78" fmla="*/ 602 w 639"/>
              <a:gd name="T79" fmla="*/ 23 h 60"/>
              <a:gd name="T80" fmla="*/ 611 w 639"/>
              <a:gd name="T81" fmla="*/ 23 h 60"/>
              <a:gd name="T82" fmla="*/ 621 w 639"/>
              <a:gd name="T83" fmla="*/ 26 h 60"/>
              <a:gd name="T84" fmla="*/ 625 w 639"/>
              <a:gd name="T85" fmla="*/ 30 h 60"/>
              <a:gd name="T86" fmla="*/ 632 w 639"/>
              <a:gd name="T87" fmla="*/ 37 h 60"/>
              <a:gd name="T88" fmla="*/ 637 w 639"/>
              <a:gd name="T89" fmla="*/ 48 h 60"/>
              <a:gd name="T90" fmla="*/ 639 w 639"/>
              <a:gd name="T91" fmla="*/ 60 h 60"/>
              <a:gd name="T92" fmla="*/ 634 w 639"/>
              <a:gd name="T93" fmla="*/ 60 h 60"/>
              <a:gd name="T94" fmla="*/ 634 w 639"/>
              <a:gd name="T95" fmla="*/ 60 h 60"/>
              <a:gd name="T96" fmla="*/ 632 w 639"/>
              <a:gd name="T97" fmla="*/ 48 h 60"/>
              <a:gd name="T98" fmla="*/ 625 w 639"/>
              <a:gd name="T99" fmla="*/ 42 h 60"/>
              <a:gd name="T100" fmla="*/ 616 w 639"/>
              <a:gd name="T101" fmla="*/ 35 h 60"/>
              <a:gd name="T102" fmla="*/ 602 w 639"/>
              <a:gd name="T103" fmla="*/ 32 h 60"/>
              <a:gd name="T104" fmla="*/ 359 w 639"/>
              <a:gd name="T105"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9" h="60">
                <a:moveTo>
                  <a:pt x="359" y="32"/>
                </a:moveTo>
                <a:lnTo>
                  <a:pt x="359" y="32"/>
                </a:lnTo>
                <a:lnTo>
                  <a:pt x="345" y="32"/>
                </a:lnTo>
                <a:lnTo>
                  <a:pt x="333" y="28"/>
                </a:lnTo>
                <a:lnTo>
                  <a:pt x="326" y="21"/>
                </a:lnTo>
                <a:lnTo>
                  <a:pt x="320" y="12"/>
                </a:lnTo>
                <a:lnTo>
                  <a:pt x="320" y="12"/>
                </a:lnTo>
                <a:lnTo>
                  <a:pt x="320" y="12"/>
                </a:lnTo>
                <a:lnTo>
                  <a:pt x="315" y="21"/>
                </a:lnTo>
                <a:lnTo>
                  <a:pt x="306" y="28"/>
                </a:lnTo>
                <a:lnTo>
                  <a:pt x="294" y="32"/>
                </a:lnTo>
                <a:lnTo>
                  <a:pt x="280" y="32"/>
                </a:lnTo>
                <a:lnTo>
                  <a:pt x="37" y="32"/>
                </a:lnTo>
                <a:lnTo>
                  <a:pt x="37" y="32"/>
                </a:lnTo>
                <a:lnTo>
                  <a:pt x="23" y="35"/>
                </a:lnTo>
                <a:lnTo>
                  <a:pt x="14" y="42"/>
                </a:lnTo>
                <a:lnTo>
                  <a:pt x="9" y="48"/>
                </a:lnTo>
                <a:lnTo>
                  <a:pt x="5" y="60"/>
                </a:lnTo>
                <a:lnTo>
                  <a:pt x="0" y="60"/>
                </a:lnTo>
                <a:lnTo>
                  <a:pt x="0" y="60"/>
                </a:lnTo>
                <a:lnTo>
                  <a:pt x="2" y="48"/>
                </a:lnTo>
                <a:lnTo>
                  <a:pt x="9" y="37"/>
                </a:lnTo>
                <a:lnTo>
                  <a:pt x="14" y="30"/>
                </a:lnTo>
                <a:lnTo>
                  <a:pt x="21" y="26"/>
                </a:lnTo>
                <a:lnTo>
                  <a:pt x="28" y="23"/>
                </a:lnTo>
                <a:lnTo>
                  <a:pt x="37" y="23"/>
                </a:lnTo>
                <a:lnTo>
                  <a:pt x="287" y="23"/>
                </a:lnTo>
                <a:lnTo>
                  <a:pt x="287" y="23"/>
                </a:lnTo>
                <a:lnTo>
                  <a:pt x="299" y="21"/>
                </a:lnTo>
                <a:lnTo>
                  <a:pt x="308" y="16"/>
                </a:lnTo>
                <a:lnTo>
                  <a:pt x="313" y="12"/>
                </a:lnTo>
                <a:lnTo>
                  <a:pt x="317" y="0"/>
                </a:lnTo>
                <a:lnTo>
                  <a:pt x="324" y="0"/>
                </a:lnTo>
                <a:lnTo>
                  <a:pt x="324" y="0"/>
                </a:lnTo>
                <a:lnTo>
                  <a:pt x="326" y="12"/>
                </a:lnTo>
                <a:lnTo>
                  <a:pt x="333" y="16"/>
                </a:lnTo>
                <a:lnTo>
                  <a:pt x="343" y="21"/>
                </a:lnTo>
                <a:lnTo>
                  <a:pt x="352" y="23"/>
                </a:lnTo>
                <a:lnTo>
                  <a:pt x="602" y="23"/>
                </a:lnTo>
                <a:lnTo>
                  <a:pt x="602" y="23"/>
                </a:lnTo>
                <a:lnTo>
                  <a:pt x="611" y="23"/>
                </a:lnTo>
                <a:lnTo>
                  <a:pt x="621" y="26"/>
                </a:lnTo>
                <a:lnTo>
                  <a:pt x="625" y="30"/>
                </a:lnTo>
                <a:lnTo>
                  <a:pt x="632" y="37"/>
                </a:lnTo>
                <a:lnTo>
                  <a:pt x="637" y="48"/>
                </a:lnTo>
                <a:lnTo>
                  <a:pt x="639" y="60"/>
                </a:lnTo>
                <a:lnTo>
                  <a:pt x="634" y="60"/>
                </a:lnTo>
                <a:lnTo>
                  <a:pt x="634" y="60"/>
                </a:lnTo>
                <a:lnTo>
                  <a:pt x="632" y="48"/>
                </a:lnTo>
                <a:lnTo>
                  <a:pt x="625" y="42"/>
                </a:lnTo>
                <a:lnTo>
                  <a:pt x="616" y="35"/>
                </a:lnTo>
                <a:lnTo>
                  <a:pt x="602" y="32"/>
                </a:lnTo>
                <a:lnTo>
                  <a:pt x="359"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56" name="Line 155"/>
          <p:cNvSpPr>
            <a:spLocks noChangeShapeType="1"/>
          </p:cNvSpPr>
          <p:nvPr/>
        </p:nvSpPr>
        <p:spPr bwMode="auto">
          <a:xfrm flipH="1">
            <a:off x="2263301"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7" name="Line 156"/>
          <p:cNvSpPr>
            <a:spLocks noChangeShapeType="1"/>
          </p:cNvSpPr>
          <p:nvPr/>
        </p:nvSpPr>
        <p:spPr bwMode="auto">
          <a:xfrm flipH="1">
            <a:off x="2152756"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8" name="Line 157"/>
          <p:cNvSpPr>
            <a:spLocks noChangeShapeType="1"/>
          </p:cNvSpPr>
          <p:nvPr/>
        </p:nvSpPr>
        <p:spPr bwMode="auto">
          <a:xfrm flipH="1">
            <a:off x="2043704"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59" name="Line 158"/>
          <p:cNvSpPr>
            <a:spLocks noChangeShapeType="1"/>
          </p:cNvSpPr>
          <p:nvPr/>
        </p:nvSpPr>
        <p:spPr bwMode="auto">
          <a:xfrm flipH="1">
            <a:off x="1933158"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0" name="Line 159"/>
          <p:cNvSpPr>
            <a:spLocks noChangeShapeType="1"/>
          </p:cNvSpPr>
          <p:nvPr/>
        </p:nvSpPr>
        <p:spPr bwMode="auto">
          <a:xfrm flipH="1">
            <a:off x="1824107"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1" name="Line 160"/>
          <p:cNvSpPr>
            <a:spLocks noChangeShapeType="1"/>
          </p:cNvSpPr>
          <p:nvPr/>
        </p:nvSpPr>
        <p:spPr bwMode="auto">
          <a:xfrm flipH="1">
            <a:off x="1713561"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2" name="Line 161"/>
          <p:cNvSpPr>
            <a:spLocks noChangeShapeType="1"/>
          </p:cNvSpPr>
          <p:nvPr/>
        </p:nvSpPr>
        <p:spPr bwMode="auto">
          <a:xfrm flipH="1">
            <a:off x="1604509"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3" name="Line 162"/>
          <p:cNvSpPr>
            <a:spLocks noChangeShapeType="1"/>
          </p:cNvSpPr>
          <p:nvPr/>
        </p:nvSpPr>
        <p:spPr bwMode="auto">
          <a:xfrm flipH="1">
            <a:off x="1493964"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4" name="Line 163"/>
          <p:cNvSpPr>
            <a:spLocks noChangeShapeType="1"/>
          </p:cNvSpPr>
          <p:nvPr/>
        </p:nvSpPr>
        <p:spPr bwMode="auto">
          <a:xfrm flipH="1">
            <a:off x="1384912"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5" name="Line 164"/>
          <p:cNvSpPr>
            <a:spLocks noChangeShapeType="1"/>
          </p:cNvSpPr>
          <p:nvPr/>
        </p:nvSpPr>
        <p:spPr bwMode="auto">
          <a:xfrm flipH="1">
            <a:off x="1274367"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6" name="Line 165"/>
          <p:cNvSpPr>
            <a:spLocks noChangeShapeType="1"/>
          </p:cNvSpPr>
          <p:nvPr/>
        </p:nvSpPr>
        <p:spPr bwMode="auto">
          <a:xfrm flipH="1">
            <a:off x="1165315"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7" name="Line 166"/>
          <p:cNvSpPr>
            <a:spLocks noChangeShapeType="1"/>
          </p:cNvSpPr>
          <p:nvPr/>
        </p:nvSpPr>
        <p:spPr bwMode="auto">
          <a:xfrm flipH="1">
            <a:off x="1054769"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8" name="Line 167"/>
          <p:cNvSpPr>
            <a:spLocks noChangeShapeType="1"/>
          </p:cNvSpPr>
          <p:nvPr/>
        </p:nvSpPr>
        <p:spPr bwMode="auto">
          <a:xfrm flipH="1">
            <a:off x="945718" y="3090567"/>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69" name="Line 168"/>
          <p:cNvSpPr>
            <a:spLocks noChangeShapeType="1"/>
          </p:cNvSpPr>
          <p:nvPr/>
        </p:nvSpPr>
        <p:spPr bwMode="auto">
          <a:xfrm flipH="1">
            <a:off x="900902" y="3090567"/>
            <a:ext cx="29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85" name="121 Marcador de contenido"/>
          <p:cNvSpPr txBox="1">
            <a:spLocks/>
          </p:cNvSpPr>
          <p:nvPr/>
        </p:nvSpPr>
        <p:spPr>
          <a:xfrm>
            <a:off x="457200" y="1219200"/>
            <a:ext cx="82296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t>Consumer and producer surpluses are again affected.</a:t>
            </a:r>
          </a:p>
        </p:txBody>
      </p:sp>
      <p:sp>
        <p:nvSpPr>
          <p:cNvPr id="286" name="Content Placeholder 2"/>
          <p:cNvSpPr txBox="1">
            <a:spLocks/>
          </p:cNvSpPr>
          <p:nvPr/>
        </p:nvSpPr>
        <p:spPr>
          <a:xfrm>
            <a:off x="374680" y="4800600"/>
            <a:ext cx="3892520" cy="137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Arial" panose="020B0604020202020204" pitchFamily="34" charset="0"/>
                <a:cs typeface="Arial" panose="020B0604020202020204" pitchFamily="34" charset="0"/>
              </a:rPr>
              <a:t>Under autarky:</a:t>
            </a:r>
          </a:p>
          <a:p>
            <a:r>
              <a:rPr lang="en-US" sz="1800" dirty="0">
                <a:latin typeface="Arial" panose="020B0604020202020204" pitchFamily="34" charset="0"/>
                <a:cs typeface="Arial" panose="020B0604020202020204" pitchFamily="34" charset="0"/>
              </a:rPr>
              <a:t>Consumer surplus is A + B + C.</a:t>
            </a:r>
          </a:p>
          <a:p>
            <a:r>
              <a:rPr lang="en-US" sz="1800" dirty="0">
                <a:latin typeface="Arial" panose="020B0604020202020204" pitchFamily="34" charset="0"/>
                <a:cs typeface="Arial" panose="020B0604020202020204" pitchFamily="34" charset="0"/>
              </a:rPr>
              <a:t>Producer surplus is E + F.</a:t>
            </a:r>
          </a:p>
        </p:txBody>
      </p:sp>
      <p:sp>
        <p:nvSpPr>
          <p:cNvPr id="287" name="Content Placeholder 2"/>
          <p:cNvSpPr txBox="1">
            <a:spLocks/>
          </p:cNvSpPr>
          <p:nvPr/>
        </p:nvSpPr>
        <p:spPr>
          <a:xfrm>
            <a:off x="4794280" y="4800600"/>
            <a:ext cx="3892520" cy="13716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After trade:</a:t>
            </a:r>
          </a:p>
          <a:p>
            <a:r>
              <a:rPr lang="en-US" dirty="0">
                <a:latin typeface="Arial" panose="020B0604020202020204" pitchFamily="34" charset="0"/>
                <a:cs typeface="Arial" panose="020B0604020202020204" pitchFamily="34" charset="0"/>
              </a:rPr>
              <a:t>Consumer surplus decreases to A.</a:t>
            </a:r>
          </a:p>
          <a:p>
            <a:r>
              <a:rPr lang="en-US" dirty="0">
                <a:latin typeface="Arial" panose="020B0604020202020204" pitchFamily="34" charset="0"/>
                <a:cs typeface="Arial" panose="020B0604020202020204" pitchFamily="34" charset="0"/>
              </a:rPr>
              <a:t>Producer surplus increases to </a:t>
            </a:r>
            <a:r>
              <a:rPr lang="en-US" dirty="0" smtClean="0">
                <a:latin typeface="Arial" panose="020B0604020202020204" pitchFamily="34" charset="0"/>
                <a:cs typeface="Arial" panose="020B0604020202020204" pitchFamily="34" charset="0"/>
              </a:rPr>
              <a:t>             B </a:t>
            </a:r>
            <a:r>
              <a:rPr lang="en-US" dirty="0">
                <a:latin typeface="Arial" panose="020B0604020202020204" pitchFamily="34" charset="0"/>
                <a:cs typeface="Arial" panose="020B0604020202020204" pitchFamily="34" charset="0"/>
              </a:rPr>
              <a:t>+ C + D + E + F.</a:t>
            </a:r>
          </a:p>
          <a:p>
            <a:r>
              <a:rPr lang="en-US" dirty="0">
                <a:latin typeface="Arial" panose="020B0604020202020204" pitchFamily="34" charset="0"/>
                <a:cs typeface="Arial" panose="020B0604020202020204" pitchFamily="34" charset="0"/>
              </a:rPr>
              <a:t>Total surplus increases by D.</a:t>
            </a:r>
          </a:p>
        </p:txBody>
      </p:sp>
      <p:sp>
        <p:nvSpPr>
          <p:cNvPr id="288" name="Rectangle 75"/>
          <p:cNvSpPr>
            <a:spLocks noChangeArrowheads="1"/>
          </p:cNvSpPr>
          <p:nvPr/>
        </p:nvSpPr>
        <p:spPr bwMode="auto">
          <a:xfrm>
            <a:off x="1061438" y="2871792"/>
            <a:ext cx="104084"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B</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89" name="Rectangle 76"/>
          <p:cNvSpPr>
            <a:spLocks noChangeArrowheads="1"/>
          </p:cNvSpPr>
          <p:nvPr/>
        </p:nvSpPr>
        <p:spPr bwMode="auto">
          <a:xfrm>
            <a:off x="1939827" y="2927926"/>
            <a:ext cx="104084"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C</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90" name="Rectangle 77"/>
          <p:cNvSpPr>
            <a:spLocks noChangeArrowheads="1"/>
          </p:cNvSpPr>
          <p:nvPr/>
        </p:nvSpPr>
        <p:spPr bwMode="auto">
          <a:xfrm>
            <a:off x="1939827" y="3146701"/>
            <a:ext cx="88999"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F</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91" name="Rectangle 79"/>
          <p:cNvSpPr>
            <a:spLocks noChangeArrowheads="1"/>
          </p:cNvSpPr>
          <p:nvPr/>
        </p:nvSpPr>
        <p:spPr bwMode="auto">
          <a:xfrm>
            <a:off x="1061438" y="3355400"/>
            <a:ext cx="96540"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92" name="Rectangle 80"/>
          <p:cNvSpPr>
            <a:spLocks noChangeArrowheads="1"/>
          </p:cNvSpPr>
          <p:nvPr/>
        </p:nvSpPr>
        <p:spPr bwMode="auto">
          <a:xfrm>
            <a:off x="1061438" y="2527798"/>
            <a:ext cx="104084" cy="16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93" name="Line 92"/>
          <p:cNvSpPr>
            <a:spLocks noChangeShapeType="1"/>
          </p:cNvSpPr>
          <p:nvPr/>
        </p:nvSpPr>
        <p:spPr bwMode="auto">
          <a:xfrm>
            <a:off x="1850195" y="2786873"/>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4" name="Line 93"/>
          <p:cNvSpPr>
            <a:spLocks noChangeShapeType="1"/>
          </p:cNvSpPr>
          <p:nvPr/>
        </p:nvSpPr>
        <p:spPr bwMode="auto">
          <a:xfrm>
            <a:off x="1850195" y="2891943"/>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5" name="Line 94"/>
          <p:cNvSpPr>
            <a:spLocks noChangeShapeType="1"/>
          </p:cNvSpPr>
          <p:nvPr/>
        </p:nvSpPr>
        <p:spPr bwMode="auto">
          <a:xfrm>
            <a:off x="1850195" y="2998451"/>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6" name="Line 95"/>
          <p:cNvSpPr>
            <a:spLocks noChangeShapeType="1"/>
          </p:cNvSpPr>
          <p:nvPr/>
        </p:nvSpPr>
        <p:spPr bwMode="auto">
          <a:xfrm>
            <a:off x="1850195" y="3103521"/>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7" name="Line 96"/>
          <p:cNvSpPr>
            <a:spLocks noChangeShapeType="1"/>
          </p:cNvSpPr>
          <p:nvPr/>
        </p:nvSpPr>
        <p:spPr bwMode="auto">
          <a:xfrm>
            <a:off x="1850195" y="3210030"/>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8" name="Line 97"/>
          <p:cNvSpPr>
            <a:spLocks noChangeShapeType="1"/>
          </p:cNvSpPr>
          <p:nvPr/>
        </p:nvSpPr>
        <p:spPr bwMode="auto">
          <a:xfrm>
            <a:off x="1850195" y="3315099"/>
            <a:ext cx="0" cy="6620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99" name="Line 118"/>
          <p:cNvSpPr>
            <a:spLocks noChangeShapeType="1"/>
          </p:cNvSpPr>
          <p:nvPr/>
        </p:nvSpPr>
        <p:spPr bwMode="auto">
          <a:xfrm>
            <a:off x="900101" y="2786873"/>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0" name="Line 119"/>
          <p:cNvSpPr>
            <a:spLocks noChangeShapeType="1"/>
          </p:cNvSpPr>
          <p:nvPr/>
        </p:nvSpPr>
        <p:spPr bwMode="auto">
          <a:xfrm>
            <a:off x="1009153" y="2786873"/>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1" name="Line 120"/>
          <p:cNvSpPr>
            <a:spLocks noChangeShapeType="1"/>
          </p:cNvSpPr>
          <p:nvPr/>
        </p:nvSpPr>
        <p:spPr bwMode="auto">
          <a:xfrm>
            <a:off x="1119699" y="2786873"/>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2" name="Line 121"/>
          <p:cNvSpPr>
            <a:spLocks noChangeShapeType="1"/>
          </p:cNvSpPr>
          <p:nvPr/>
        </p:nvSpPr>
        <p:spPr bwMode="auto">
          <a:xfrm>
            <a:off x="1228750" y="2786873"/>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3" name="Line 122"/>
          <p:cNvSpPr>
            <a:spLocks noChangeShapeType="1"/>
          </p:cNvSpPr>
          <p:nvPr/>
        </p:nvSpPr>
        <p:spPr bwMode="auto">
          <a:xfrm>
            <a:off x="1339295" y="2786873"/>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4" name="Line 123"/>
          <p:cNvSpPr>
            <a:spLocks noChangeShapeType="1"/>
          </p:cNvSpPr>
          <p:nvPr/>
        </p:nvSpPr>
        <p:spPr bwMode="auto">
          <a:xfrm>
            <a:off x="1448348" y="2786873"/>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5" name="Line 124"/>
          <p:cNvSpPr>
            <a:spLocks noChangeShapeType="1"/>
          </p:cNvSpPr>
          <p:nvPr/>
        </p:nvSpPr>
        <p:spPr bwMode="auto">
          <a:xfrm>
            <a:off x="1558893" y="2786873"/>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6" name="Line 125"/>
          <p:cNvSpPr>
            <a:spLocks noChangeShapeType="1"/>
          </p:cNvSpPr>
          <p:nvPr/>
        </p:nvSpPr>
        <p:spPr bwMode="auto">
          <a:xfrm>
            <a:off x="1667944" y="2786873"/>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07" name="Line 126"/>
          <p:cNvSpPr>
            <a:spLocks noChangeShapeType="1"/>
          </p:cNvSpPr>
          <p:nvPr/>
        </p:nvSpPr>
        <p:spPr bwMode="auto">
          <a:xfrm>
            <a:off x="1778490" y="2786873"/>
            <a:ext cx="6871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52284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7">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76" grpId="0"/>
      <p:bldP spid="177" grpId="0"/>
      <p:bldP spid="178" grpId="0"/>
      <p:bldP spid="179" grpId="0"/>
      <p:bldP spid="180" grpId="0"/>
      <p:bldP spid="141" grpId="0" uiExpand="1" animBg="1"/>
      <p:bldP spid="140" grpId="0" animBg="1"/>
      <p:bldP spid="138" grpId="0" animBg="1"/>
      <p:bldP spid="181" grpId="0"/>
      <p:bldP spid="286" grpId="0" uiExpand="1" build="p"/>
      <p:bldP spid="287" grpId="0" uiExpand="1" build="p"/>
      <p:bldP spid="288" grpId="0"/>
      <p:bldP spid="289" grpId="0"/>
      <p:bldP spid="290" grpId="0"/>
      <p:bldP spid="291" grpId="0"/>
      <p:bldP spid="292" grpId="0" uiExpand="1"/>
    </p:bld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1"/>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COLORS" val="0"/>
  <p:tag name="MULTIRESPDIVISOR"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POLLINGCYCLE" val="2"/>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RESETCHARTS" val="Tru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CHARTLABELS" val="1"/>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00"/>
  <p:tag name="USESECONDARYMONITOR" val="True"/>
  <p:tag name="PARTICIPANTSINLEADERBOARD" val="5"/>
  <p:tag name="INCLUDENONRESPONDERS" val="False"/>
  <p:tag name="SAVECSVWITHSESSION" val="False"/>
  <p:tag name="DISPLAYNAME" val="True"/>
  <p:tag name="PRRESPONSE7" val="4"/>
  <p:tag name="GRIDFONTSIZE" val="12"/>
  <p:tag name="STDCHART" val="1"/>
  <p:tag name="RESPTABLESTYLE" val="-1"/>
  <p:tag name="CUSTOMCELLBACKCOLOR1" val="-657956"/>
  <p:tag name="PRRESPONSE4" val="7"/>
  <p:tag name="ADVANCEDSETTINGSVIEW" val="False"/>
  <p:tag name="DELIMITERS" val="3.1"/>
  <p:tag name="TPFULLVERSION" val="4.3.1.1109"/>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figure below.  The figure shows the impact of a tariff on lumber.  How much is the quantity of lumber supplied (in thousands of board feet) by domestic producers after the tariff?"/>
  <p:tag name="ANSWERSALIAS" val="700.|smicln|900.|smicln|1,100.|smicln|1,200."/>
  <p:tag name="VALUES" val="Incorrect|smicln|Correct|smicln|Incorrect|smicln|Incorrect"/>
  <p:tag name="SLIDEORDER" val="7"/>
  <p:tag name="SLIDEGUID" val="13BE75B1866149C18FBC59DE711A75D8"/>
</p:tagLst>
</file>

<file path=ppt/tags/tag5.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figure below.  The figure shows the impact of a tariff on lumber.  How much is the quantity of lumber supplied (in thousands of board feet) by domestic producers after the tariff?"/>
  <p:tag name="ANSWERSALIAS" val="700.|smicln|900.|smicln|1,100.|smicln|1,200."/>
  <p:tag name="VALUES" val="Incorrect|smicln|Correct|smicln|Incorrect|smicln|Incorrect"/>
  <p:tag name="SLIDEORDER" val="7"/>
  <p:tag name="SLIDEGUID" val="13BE75B1866149C18FBC59DE711A75D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59289</TotalTime>
  <Words>2429</Words>
  <Application>Microsoft Office PowerPoint</Application>
  <PresentationFormat>On-screen Show (4:3)</PresentationFormat>
  <Paragraphs>485</Paragraphs>
  <Slides>22</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宋体</vt:lpstr>
      <vt:lpstr>宋体</vt:lpstr>
      <vt:lpstr>Arial</vt:lpstr>
      <vt:lpstr>Calibri</vt:lpstr>
      <vt:lpstr>Calibri Light</vt:lpstr>
      <vt:lpstr>Encode Sans Normal Black</vt:lpstr>
      <vt:lpstr>Lucida Grande</vt:lpstr>
      <vt:lpstr>Open Sans</vt:lpstr>
      <vt:lpstr>Univers LT Std 47 Cn Lt</vt:lpstr>
      <vt:lpstr>Univers LT Std 57 Cn</vt:lpstr>
      <vt:lpstr>Wingdings</vt:lpstr>
      <vt:lpstr>Office Theme</vt:lpstr>
      <vt:lpstr>Econ 200 Module 3 Lecture 8</vt:lpstr>
      <vt:lpstr>Outline </vt:lpstr>
      <vt:lpstr>Why trade? A Review</vt:lpstr>
      <vt:lpstr>The Roots of Comparative Advantage</vt:lpstr>
      <vt:lpstr>From Autarky to Free Trade</vt:lpstr>
      <vt:lpstr>From Autarky to Free Trade</vt:lpstr>
      <vt:lpstr>From Autarky to Free Trade</vt:lpstr>
      <vt:lpstr>From Autarky to Free Trade</vt:lpstr>
      <vt:lpstr>From Autarky to Free Trade</vt:lpstr>
      <vt:lpstr>Why Don’t We See Complete Specialization?</vt:lpstr>
      <vt:lpstr>International Labor and Capital</vt:lpstr>
      <vt:lpstr>Government Policies in Restriction of Trade</vt:lpstr>
      <vt:lpstr>Tariffs</vt:lpstr>
      <vt:lpstr>Domestic Welfare Effects of a Tariff</vt:lpstr>
      <vt:lpstr>Breakdown of Welfare Effects</vt:lpstr>
      <vt:lpstr>Quotas</vt:lpstr>
      <vt:lpstr>Summary of Welfare Effects</vt:lpstr>
      <vt:lpstr>Refer to the figure below.  The figure shows the impact of a tariff on lumber.  What is the deadweight loss of the tariff? How much surplus do consumers lose?</vt:lpstr>
      <vt:lpstr>Refer to the figure below.  The figure shows the impact of a tariff on lumber.  What is the deadweight loss of the tariff?</vt:lpstr>
      <vt:lpstr>PowerPoint Presentation</vt:lpstr>
      <vt:lpstr>PowerPoint Presentation</vt:lpstr>
      <vt:lpstr>PowerPoint Presentation</vt:lpstr>
    </vt:vector>
  </TitlesOfParts>
  <Manager>David Alexander</Manager>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5th Edition</dc:title>
  <dc:subject>Economics</dc:subject>
  <dc:creator>Paul M Holmes, SUNY Fredonia</dc:creator>
  <cp:lastModifiedBy>Melissa Knox</cp:lastModifiedBy>
  <cp:revision>1629</cp:revision>
  <cp:lastPrinted>2016-11-02T17:38:00Z</cp:lastPrinted>
  <dcterms:created xsi:type="dcterms:W3CDTF">2010-11-05T19:39:20Z</dcterms:created>
  <dcterms:modified xsi:type="dcterms:W3CDTF">2021-11-01T22:17:28Z</dcterms:modified>
</cp:coreProperties>
</file>