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9" r:id="rId2"/>
    <p:sldId id="360" r:id="rId3"/>
    <p:sldId id="307" r:id="rId4"/>
    <p:sldId id="308" r:id="rId5"/>
    <p:sldId id="310" r:id="rId6"/>
    <p:sldId id="311" r:id="rId7"/>
    <p:sldId id="315" r:id="rId8"/>
    <p:sldId id="312" r:id="rId9"/>
    <p:sldId id="313" r:id="rId10"/>
    <p:sldId id="314" r:id="rId11"/>
    <p:sldId id="316" r:id="rId12"/>
    <p:sldId id="317" r:id="rId13"/>
    <p:sldId id="318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8" r:id="rId22"/>
    <p:sldId id="361" r:id="rId23"/>
    <p:sldId id="362" r:id="rId24"/>
    <p:sldId id="365" r:id="rId25"/>
    <p:sldId id="366" r:id="rId26"/>
    <p:sldId id="363" r:id="rId27"/>
    <p:sldId id="364" r:id="rId2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877EC8-EFB9-4DD1-BFBA-09C2B711C11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C553AC2-C258-4855-8CE9-DE491A17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4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D9A81C-3336-4E05-936B-99FA3A01815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1A7A51-7851-4CDD-9CD0-9DDE068D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7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utilities do not bear the cost of acid</a:t>
            </a:r>
          </a:p>
          <a:p>
            <a:r>
              <a:rPr lang="en-US" dirty="0"/>
              <a:t>rain, they produce electricity beyond the</a:t>
            </a:r>
          </a:p>
          <a:p>
            <a:r>
              <a:rPr lang="en-US" dirty="0"/>
              <a:t>economically efficient level. Supply curve </a:t>
            </a:r>
            <a:r>
              <a:rPr lang="en-US" i="1" dirty="0"/>
              <a:t>S</a:t>
            </a:r>
            <a:r>
              <a:rPr lang="en-US" dirty="0"/>
              <a:t>1</a:t>
            </a:r>
          </a:p>
          <a:p>
            <a:r>
              <a:rPr lang="en-US" dirty="0"/>
              <a:t>represents just the marginal private cost that</a:t>
            </a:r>
          </a:p>
          <a:p>
            <a:r>
              <a:rPr lang="en-US" dirty="0"/>
              <a:t>the utility has to pay. Supply curve </a:t>
            </a:r>
            <a:r>
              <a:rPr lang="en-US" i="1" dirty="0"/>
              <a:t>S</a:t>
            </a:r>
            <a:r>
              <a:rPr lang="en-US" dirty="0"/>
              <a:t>2 represents</a:t>
            </a:r>
          </a:p>
          <a:p>
            <a:r>
              <a:rPr lang="en-US" dirty="0"/>
              <a:t>the marginal social cost, which includes</a:t>
            </a:r>
          </a:p>
          <a:p>
            <a:r>
              <a:rPr lang="en-US" dirty="0"/>
              <a:t>the costs to those affected by acid rain. If the</a:t>
            </a:r>
          </a:p>
          <a:p>
            <a:r>
              <a:rPr lang="en-US" dirty="0"/>
              <a:t>supply curve were </a:t>
            </a:r>
            <a:r>
              <a:rPr lang="en-US" i="1" dirty="0"/>
              <a:t>S</a:t>
            </a:r>
            <a:r>
              <a:rPr lang="en-US" dirty="0"/>
              <a:t>2 rather than </a:t>
            </a:r>
            <a:r>
              <a:rPr lang="en-US" i="1" dirty="0"/>
              <a:t>S</a:t>
            </a:r>
            <a:r>
              <a:rPr lang="en-US" dirty="0"/>
              <a:t>1, market</a:t>
            </a:r>
          </a:p>
          <a:p>
            <a:r>
              <a:rPr lang="en-US" dirty="0"/>
              <a:t>equilibrium would occur at price </a:t>
            </a:r>
            <a:r>
              <a:rPr lang="en-US" i="1" dirty="0" err="1"/>
              <a:t>P</a:t>
            </a:r>
            <a:r>
              <a:rPr lang="en-US" dirty="0" err="1"/>
              <a:t>Efficient</a:t>
            </a:r>
            <a:r>
              <a:rPr lang="en-US" dirty="0"/>
              <a:t> and</a:t>
            </a:r>
          </a:p>
          <a:p>
            <a:r>
              <a:rPr lang="en-US" dirty="0"/>
              <a:t>quantity </a:t>
            </a:r>
            <a:r>
              <a:rPr lang="en-US" i="1" dirty="0" err="1"/>
              <a:t>Q</a:t>
            </a:r>
            <a:r>
              <a:rPr lang="en-US" dirty="0" err="1"/>
              <a:t>Efficient</a:t>
            </a:r>
            <a:r>
              <a:rPr lang="en-US" dirty="0"/>
              <a:t>, the economically efficient</a:t>
            </a:r>
          </a:p>
          <a:p>
            <a:r>
              <a:rPr lang="en-US" dirty="0"/>
              <a:t>level of output. But, when the supply curve</a:t>
            </a:r>
          </a:p>
          <a:p>
            <a:r>
              <a:rPr lang="en-US" dirty="0"/>
              <a:t>is </a:t>
            </a:r>
            <a:r>
              <a:rPr lang="en-US" i="1" dirty="0"/>
              <a:t>S</a:t>
            </a:r>
            <a:r>
              <a:rPr lang="en-US" dirty="0"/>
              <a:t>1, the market equilibrium occurs at price</a:t>
            </a:r>
          </a:p>
          <a:p>
            <a:r>
              <a:rPr lang="en-US" i="1" dirty="0" err="1"/>
              <a:t>P</a:t>
            </a:r>
            <a:r>
              <a:rPr lang="en-US" dirty="0" err="1"/>
              <a:t>Market</a:t>
            </a:r>
            <a:r>
              <a:rPr lang="en-US" dirty="0"/>
              <a:t> and quantity </a:t>
            </a:r>
            <a:r>
              <a:rPr lang="en-US" i="1" dirty="0" err="1"/>
              <a:t>Q</a:t>
            </a:r>
            <a:r>
              <a:rPr lang="en-US" dirty="0" err="1"/>
              <a:t>Market</a:t>
            </a:r>
            <a:r>
              <a:rPr lang="en-US" dirty="0"/>
              <a:t> where there is a</a:t>
            </a:r>
          </a:p>
          <a:p>
            <a:r>
              <a:rPr lang="en-US" dirty="0"/>
              <a:t>deadweight loss equal to the area of the yellow</a:t>
            </a:r>
          </a:p>
          <a:p>
            <a:r>
              <a:rPr lang="en-US" dirty="0"/>
              <a:t>triangle. Because of the deadweight loss,</a:t>
            </a:r>
          </a:p>
          <a:p>
            <a:r>
              <a:rPr lang="en-US" dirty="0"/>
              <a:t>this equilibrium is not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1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who do not consume college educations</a:t>
            </a:r>
          </a:p>
          <a:p>
            <a:r>
              <a:rPr lang="en-US" dirty="0"/>
              <a:t>can still benefit from them. As a result,</a:t>
            </a:r>
          </a:p>
          <a:p>
            <a:r>
              <a:rPr lang="en-US" dirty="0"/>
              <a:t>the marginal social benefit from a college</a:t>
            </a:r>
          </a:p>
          <a:p>
            <a:r>
              <a:rPr lang="en-US" dirty="0"/>
              <a:t>education is greater than the marginal private</a:t>
            </a:r>
          </a:p>
          <a:p>
            <a:r>
              <a:rPr lang="en-US" dirty="0"/>
              <a:t>benefit to college students. Because</a:t>
            </a:r>
          </a:p>
          <a:p>
            <a:r>
              <a:rPr lang="en-US" dirty="0"/>
              <a:t>only the marginal private benefit is represented</a:t>
            </a:r>
          </a:p>
          <a:p>
            <a:r>
              <a:rPr lang="en-US" dirty="0"/>
              <a:t>in the market demand curve </a:t>
            </a:r>
            <a:r>
              <a:rPr lang="en-US" i="1" dirty="0"/>
              <a:t>D</a:t>
            </a:r>
            <a:r>
              <a:rPr lang="en-US" dirty="0"/>
              <a:t>1, the</a:t>
            </a:r>
          </a:p>
          <a:p>
            <a:r>
              <a:rPr lang="en-US" dirty="0"/>
              <a:t>quantity of college educations produced,</a:t>
            </a:r>
          </a:p>
          <a:p>
            <a:r>
              <a:rPr lang="en-US" i="1" dirty="0" err="1"/>
              <a:t>Q</a:t>
            </a:r>
            <a:r>
              <a:rPr lang="en-US" dirty="0" err="1"/>
              <a:t>Market</a:t>
            </a:r>
            <a:r>
              <a:rPr lang="en-US" dirty="0"/>
              <a:t>, is too low. If the market demand</a:t>
            </a:r>
          </a:p>
          <a:p>
            <a:r>
              <a:rPr lang="en-US" dirty="0"/>
              <a:t>curve were </a:t>
            </a:r>
            <a:r>
              <a:rPr lang="en-US" i="1" dirty="0"/>
              <a:t>D</a:t>
            </a:r>
            <a:r>
              <a:rPr lang="en-US" dirty="0"/>
              <a:t>2 instead of </a:t>
            </a:r>
            <a:r>
              <a:rPr lang="en-US" i="1" dirty="0"/>
              <a:t>D</a:t>
            </a:r>
            <a:r>
              <a:rPr lang="en-US" dirty="0"/>
              <a:t>1, the level of college</a:t>
            </a:r>
          </a:p>
          <a:p>
            <a:r>
              <a:rPr lang="en-US" dirty="0"/>
              <a:t>educations produced would be </a:t>
            </a:r>
            <a:r>
              <a:rPr lang="en-US" i="1" dirty="0" err="1"/>
              <a:t>Q</a:t>
            </a:r>
            <a:r>
              <a:rPr lang="en-US" dirty="0" err="1"/>
              <a:t>Efficient</a:t>
            </a:r>
            <a:r>
              <a:rPr lang="en-US" dirty="0"/>
              <a:t>,</a:t>
            </a:r>
          </a:p>
          <a:p>
            <a:r>
              <a:rPr lang="en-US" dirty="0"/>
              <a:t>which is the efficient level. At the market</a:t>
            </a:r>
          </a:p>
          <a:p>
            <a:r>
              <a:rPr lang="en-US" dirty="0"/>
              <a:t>equilibrium of </a:t>
            </a:r>
            <a:r>
              <a:rPr lang="en-US" i="1" dirty="0" err="1"/>
              <a:t>Q</a:t>
            </a:r>
            <a:r>
              <a:rPr lang="en-US" dirty="0" err="1"/>
              <a:t>Market</a:t>
            </a:r>
            <a:r>
              <a:rPr lang="en-US" dirty="0"/>
              <a:t>, there is a deadweight</a:t>
            </a:r>
          </a:p>
          <a:p>
            <a:r>
              <a:rPr lang="en-US" dirty="0"/>
              <a:t>loss equal to the area of the yellow triangle.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6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utilities do not bear the cost of acid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rain, they produce electricity beyond the economically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 level. If the government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imposes a tax equal to the cost of acid rain,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utilities will internalize the externality.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consequence, the supply curve will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 up, from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market equilibrium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 changes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where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inefficiently high level of electricity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produced, to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economically efficient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equilibrium quantity. The price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electricity will rise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include the cost of acid rain—to</a:t>
            </a:r>
          </a:p>
          <a:p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—which does include the cost. Consumers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 the price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while producers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 the price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equal to</a:t>
            </a:r>
          </a:p>
          <a:p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minus the amount of the 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9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who do not consume college educations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benefit from them. As a result,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social benefit from a college education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greater than the private benefit to college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students. If the government pays a subsidy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to the external benefit, students will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internalize the externality. The subsidy will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the demand curve to shift up, from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As a result, the market equilibrium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 will shift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where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inefficiently low level of college educations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supplied, to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economically efficient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equilibrium quantity. Producers receive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price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while consumers pay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price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equal to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amount of the subsidy.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649E-615B-4544-A958-7DCBDC2A51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0545-537D-4B39-8B55-FB82F015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>
              <a:defRPr/>
            </a:pPr>
            <a:fld id="{9EF81B78-AD51-421F-8D8B-5E603864CF1F}" type="slidenum">
              <a:rPr lang="en-US" sz="1200">
                <a:solidFill>
                  <a:schemeClr val="tx1"/>
                </a:solidFill>
                <a:cs typeface="Arial" charset="0"/>
              </a:rPr>
              <a:pPr algn="r">
                <a:defRPr/>
              </a:pPr>
              <a:t>‹#›</a:t>
            </a:fld>
            <a:r>
              <a:rPr lang="en-US" sz="1200" dirty="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52832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800" i="0" baseline="0"/>
            </a:lvl1pPr>
          </a:lstStyle>
          <a:p>
            <a:pPr lvl="0"/>
            <a:r>
              <a:rPr lang="en-US" dirty="0" smtClean="0"/>
              <a:t>Text with figure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9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117856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800" i="0" baseline="0"/>
            </a:lvl1pPr>
          </a:lstStyle>
          <a:p>
            <a:pPr lvl="0"/>
            <a:r>
              <a:rPr lang="en-US" dirty="0" smtClean="0"/>
              <a:t>Text-only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649E-615B-4544-A958-7DCBDC2A51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0545-537D-4B39-8B55-FB82F015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39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649E-615B-4544-A958-7DCBDC2A51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0545-537D-4B39-8B55-FB82F0152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8" r:id="rId4"/>
    <p:sldLayoutId id="2147483679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36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43.png"/><Relationship Id="rId9" Type="http://schemas.openxmlformats.org/officeDocument/2006/relationships/image" Target="../media/image39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95757" y="1179824"/>
            <a:ext cx="7710243" cy="2641756"/>
          </a:xfrm>
        </p:spPr>
        <p:txBody>
          <a:bodyPr/>
          <a:lstStyle/>
          <a:p>
            <a:r>
              <a:rPr lang="en-US" dirty="0" smtClean="0"/>
              <a:t>Econ 200</a:t>
            </a:r>
            <a:br>
              <a:rPr lang="en-US" dirty="0" smtClean="0"/>
            </a:br>
            <a:r>
              <a:rPr lang="en-US" dirty="0" smtClean="0"/>
              <a:t>Module 3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44"/>
    </mc:Choice>
    <mc:Fallback xmlns="">
      <p:transition spd="slow" advTm="3194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Externalities in the College </a:t>
            </a:r>
            <a:r>
              <a:rPr lang="en-US" dirty="0"/>
              <a:t>E</a:t>
            </a:r>
            <a:r>
              <a:rPr lang="en-US" dirty="0" smtClean="0"/>
              <a:t>ducation </a:t>
            </a:r>
            <a:r>
              <a:rPr lang="en-US" dirty="0"/>
              <a:t>M</a:t>
            </a:r>
            <a:r>
              <a:rPr lang="en-US" dirty="0" smtClean="0"/>
              <a:t>arket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0198" y="880998"/>
            <a:ext cx="4770358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College educations have positive externalities.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/>
              <a:t>marginal social benefit </a:t>
            </a:r>
            <a:r>
              <a:rPr lang="en-US" altLang="en-US" dirty="0" smtClean="0"/>
              <a:t>&gt; </a:t>
            </a:r>
            <a:r>
              <a:rPr lang="en-US" altLang="en-US" dirty="0"/>
              <a:t>marginal private benefit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i="1" dirty="0" err="1" smtClean="0"/>
              <a:t>Q</a:t>
            </a:r>
            <a:r>
              <a:rPr lang="en-US" altLang="en-US" baseline="-25000" dirty="0" err="1" smtClean="0"/>
              <a:t>market</a:t>
            </a:r>
            <a:r>
              <a:rPr lang="en-US" altLang="en-US" dirty="0" smtClean="0"/>
              <a:t> &lt; </a:t>
            </a:r>
            <a:r>
              <a:rPr lang="en-US" altLang="en-US" i="1" dirty="0" err="1" smtClean="0"/>
              <a:t>Q</a:t>
            </a:r>
            <a:r>
              <a:rPr lang="en-US" altLang="en-US" baseline="-25000" dirty="0" err="1" smtClean="0"/>
              <a:t>efficient</a:t>
            </a:r>
            <a:endParaRPr lang="en-US" dirty="0"/>
          </a:p>
        </p:txBody>
      </p:sp>
      <p:pic>
        <p:nvPicPr>
          <p:cNvPr id="9" name="Picture 29" descr="Fig05-2_PPT_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Fig05-2_PPT_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 descr="Fig05-2_PPT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1" descr="Fig05-2_PPT_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" descr="Fig05-2_PPT_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3" descr="Fig05-2_PPT_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5" descr="Fig05-2_PPT_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6" descr="Fig05-2_PPT_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7" descr="Fig05-2_PPT_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8" descr="Fig05-2_PPT_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14426"/>
            <a:ext cx="52197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396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</a:t>
            </a:r>
            <a:r>
              <a:rPr lang="en-US" dirty="0"/>
              <a:t>E</a:t>
            </a:r>
            <a:r>
              <a:rPr lang="en-US" dirty="0" smtClean="0"/>
              <a:t>xternalities?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6194" y="838200"/>
            <a:ext cx="11237720" cy="590443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 smtClean="0"/>
              <a:t>One theory is that externalities </a:t>
            </a:r>
            <a:r>
              <a:rPr lang="en-US" dirty="0"/>
              <a:t>arise because of </a:t>
            </a:r>
            <a:r>
              <a:rPr lang="en-US" i="1" dirty="0"/>
              <a:t>incomplete property rights</a:t>
            </a:r>
            <a:r>
              <a:rPr lang="en-US" dirty="0"/>
              <a:t>, or from the </a:t>
            </a:r>
            <a:r>
              <a:rPr lang="en-US" i="1" dirty="0"/>
              <a:t>difficulty of enforcing property rights</a:t>
            </a:r>
            <a:r>
              <a:rPr lang="en-US" dirty="0"/>
              <a:t> in certain situations.</a:t>
            </a:r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dirty="0" smtClean="0"/>
              <a:t>Suppose a </a:t>
            </a:r>
            <a:r>
              <a:rPr lang="en-US" dirty="0"/>
              <a:t>farmer and a paper mill share a stream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If </a:t>
            </a:r>
            <a:r>
              <a:rPr lang="en-US" dirty="0" smtClean="0"/>
              <a:t>no one </a:t>
            </a:r>
            <a:r>
              <a:rPr lang="en-US" dirty="0"/>
              <a:t>owns the stream, the paper mill will discharge </a:t>
            </a:r>
            <a:r>
              <a:rPr lang="en-US" dirty="0" smtClean="0"/>
              <a:t>waste </a:t>
            </a:r>
            <a:r>
              <a:rPr lang="en-US" dirty="0"/>
              <a:t>into the stream, making it unusable for the </a:t>
            </a:r>
            <a:r>
              <a:rPr lang="en-US" dirty="0" smtClean="0"/>
              <a:t>farmer.</a:t>
            </a:r>
          </a:p>
          <a:p>
            <a:pPr marL="742950" lvl="1" indent="0">
              <a:buNone/>
              <a:defRPr/>
            </a:pPr>
            <a:endParaRPr lang="en-US" sz="2200" dirty="0"/>
          </a:p>
          <a:p>
            <a:pPr>
              <a:spcBef>
                <a:spcPct val="20000"/>
              </a:spcBef>
              <a:defRPr/>
            </a:pPr>
            <a:r>
              <a:rPr lang="en-US" dirty="0"/>
              <a:t>Either way, </a:t>
            </a:r>
            <a:r>
              <a:rPr lang="en-US" dirty="0" smtClean="0"/>
              <a:t>if there is deadweight loss from the pollution, property rights allow these parties to come to a mutually beneficial trade and increase surplus.  </a:t>
            </a:r>
          </a:p>
          <a:p>
            <a:pPr>
              <a:spcBef>
                <a:spcPct val="20000"/>
              </a:spcBef>
              <a:defRPr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3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Coase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 smtClean="0"/>
              <a:t>Theory that </a:t>
            </a:r>
            <a:r>
              <a:rPr lang="en-US" dirty="0"/>
              <a:t>private parties </a:t>
            </a:r>
            <a:r>
              <a:rPr lang="en-US" dirty="0" smtClean="0"/>
              <a:t>can reach the socially efficient allocation of a scarce resource (i.e. </a:t>
            </a:r>
            <a:r>
              <a:rPr lang="en-US" dirty="0"/>
              <a:t>solve the externality </a:t>
            </a:r>
            <a:r>
              <a:rPr lang="en-US" dirty="0" smtClean="0"/>
              <a:t>problem) through private bargaining, no matter who holds the initial property rights, provided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Property rights are assigned and enforceable, and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Transaction costs are </a:t>
            </a:r>
            <a:r>
              <a:rPr lang="en-US" dirty="0" smtClean="0"/>
              <a:t>low</a:t>
            </a:r>
            <a:r>
              <a:rPr lang="en-US" dirty="0" smtClean="0"/>
              <a:t>, and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Parties have full information of costs and benefits involved.</a:t>
            </a:r>
            <a:endParaRPr lang="en-US" dirty="0"/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b="1" dirty="0" smtClean="0"/>
              <a:t>Transaction </a:t>
            </a:r>
            <a:r>
              <a:rPr lang="en-US" b="1" dirty="0"/>
              <a:t>costs</a:t>
            </a:r>
            <a:r>
              <a:rPr lang="en-US" dirty="0"/>
              <a:t>: The costs in time and other resources that parties incur in the process of agreeing to and carrying out an exchange of goods or services.</a:t>
            </a:r>
          </a:p>
          <a:p>
            <a:pPr>
              <a:spcBef>
                <a:spcPct val="20000"/>
              </a:spcBef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52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Coase</a:t>
            </a:r>
            <a:r>
              <a:rPr lang="en-US" dirty="0" smtClean="0"/>
              <a:t> Theorem and Property </a:t>
            </a:r>
            <a:r>
              <a:rPr lang="en-US" dirty="0"/>
              <a:t>R</a:t>
            </a:r>
            <a:r>
              <a:rPr lang="en-US" dirty="0" smtClean="0"/>
              <a:t>ights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/>
              <a:t>Perhaps </a:t>
            </a:r>
            <a:r>
              <a:rPr lang="en-US" dirty="0" err="1"/>
              <a:t>Coase’s</a:t>
            </a:r>
            <a:r>
              <a:rPr lang="en-US" dirty="0"/>
              <a:t> most important observation was that it did not matter to whom property rights were assigned.</a:t>
            </a:r>
          </a:p>
          <a:p>
            <a:pPr>
              <a:spcBef>
                <a:spcPct val="20000"/>
              </a:spcBef>
              <a:defRPr/>
            </a:pPr>
            <a:endParaRPr lang="en-US" dirty="0" smtClean="0"/>
          </a:p>
          <a:p>
            <a:pPr>
              <a:spcBef>
                <a:spcPct val="20000"/>
              </a:spcBef>
              <a:defRPr/>
            </a:pPr>
            <a:endParaRPr lang="en-US" dirty="0" smtClean="0"/>
          </a:p>
          <a:p>
            <a:pPr>
              <a:spcBef>
                <a:spcPct val="20000"/>
              </a:spcBef>
              <a:defRPr/>
            </a:pPr>
            <a:r>
              <a:rPr lang="en-US" dirty="0" smtClean="0"/>
              <a:t>In </a:t>
            </a:r>
            <a:r>
              <a:rPr lang="en-US" dirty="0"/>
              <a:t>the example of the paper mill and the farmer, </a:t>
            </a:r>
            <a:r>
              <a:rPr lang="en-US" dirty="0" smtClean="0"/>
              <a:t>the efficient outcome can be realized through bargaining no matter who owns the stream.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If the farmer owns the stream, she </a:t>
            </a:r>
            <a:r>
              <a:rPr lang="en-US" sz="2000" dirty="0" smtClean="0"/>
              <a:t>can allow </a:t>
            </a:r>
            <a:r>
              <a:rPr lang="en-US" sz="2000" dirty="0"/>
              <a:t>the mill to </a:t>
            </a:r>
            <a:r>
              <a:rPr lang="en-US" sz="2000" dirty="0" smtClean="0"/>
              <a:t>dump their waste </a:t>
            </a:r>
            <a:r>
              <a:rPr lang="en-US" sz="2000" dirty="0"/>
              <a:t>for a </a:t>
            </a:r>
            <a:r>
              <a:rPr lang="en-US" sz="2000" dirty="0" smtClean="0"/>
              <a:t>fee.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Or, she can enforce her </a:t>
            </a:r>
            <a:r>
              <a:rPr lang="en-US" sz="2000" dirty="0"/>
              <a:t>right to </a:t>
            </a:r>
            <a:r>
              <a:rPr lang="en-US" sz="2000" dirty="0" smtClean="0"/>
              <a:t>exclude the mill from dumping </a:t>
            </a:r>
            <a:r>
              <a:rPr lang="en-US" sz="2000" dirty="0"/>
              <a:t>in court if the mill’s willingness to pay isn’t high enough to overcome the farmer’s cost of accepting the pollution</a:t>
            </a:r>
            <a:r>
              <a:rPr lang="en-US" sz="2000" dirty="0" smtClean="0"/>
              <a:t>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If the mill owner owns the stream, the farmer can offer the mill owner a payment to stop dumping.  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Ultimately, we should find that the outcome with the highest net benefit (MB-MC) will prevail, making the allocation efficient.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The owner of the stream is likely to capture more of the net benefit here, but that does not alter the efficiency of the outcome.  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89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</a:t>
            </a: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W</a:t>
            </a:r>
            <a:r>
              <a:rPr lang="en-US" dirty="0" smtClean="0"/>
              <a:t>rongs </a:t>
            </a:r>
            <a:r>
              <a:rPr lang="en-US" dirty="0"/>
              <a:t>M</a:t>
            </a:r>
            <a:r>
              <a:rPr lang="en-US" dirty="0" smtClean="0"/>
              <a:t>ake a Right?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0729" y="838200"/>
            <a:ext cx="10164871" cy="563880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 dirty="0"/>
              <a:t>In chapter </a:t>
            </a:r>
            <a:r>
              <a:rPr lang="en-US" altLang="en-US" dirty="0" smtClean="0"/>
              <a:t>6, </a:t>
            </a:r>
            <a:r>
              <a:rPr lang="en-US" altLang="en-US" dirty="0"/>
              <a:t>we learned that taxes caused inefficiency (deadweight loss) by moving the level of production away from the efficient level.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In this chapter, externalities cause inefficiency for the same reason.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A tax of just the right size could cause these two effects to cancel out, returning us to the efficient level of production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Corrective Taxes for Negative </a:t>
            </a:r>
            <a:r>
              <a:rPr lang="en-US" dirty="0"/>
              <a:t>E</a:t>
            </a:r>
            <a:r>
              <a:rPr lang="en-US" dirty="0" smtClean="0"/>
              <a:t>xternalities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1458" y="838200"/>
            <a:ext cx="4937342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Utilities do not bear the cost of pollution, so they produce too much.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the government imposes a tax equal to the cost of the pollution, the utilities will internalize the externality.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>
                <a:sym typeface="Wingdings"/>
              </a:rPr>
              <a:t> </a:t>
            </a:r>
            <a:r>
              <a:rPr lang="en-US" altLang="en-US" dirty="0" smtClean="0"/>
              <a:t>The </a:t>
            </a:r>
            <a:r>
              <a:rPr lang="en-US" altLang="en-US" dirty="0"/>
              <a:t>market equilibrium quantity falls to the economically efficient level</a:t>
            </a:r>
            <a:r>
              <a:rPr lang="en-US" altLang="en-US" dirty="0" smtClean="0"/>
              <a:t>.</a:t>
            </a:r>
            <a:endParaRPr lang="en-US" dirty="0"/>
          </a:p>
        </p:txBody>
      </p:sp>
      <p:pic>
        <p:nvPicPr>
          <p:cNvPr id="10" name="Picture 16" descr="Fig05-5_PPT_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4" y="1557339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 descr="Fig05-5_PPT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4" y="1557339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 descr="Fig05-5_PPT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4" y="1557339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 descr="Fig05-5_PPT_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4" y="1557339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3" descr="Fig05-5_PPT_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4" y="1557339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4" descr="Fig05-5_PPT_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4" y="1557339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34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the Corrective Taxes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8723" y="838200"/>
            <a:ext cx="4592877" cy="5638800"/>
          </a:xfrm>
        </p:spPr>
        <p:txBody>
          <a:bodyPr/>
          <a:lstStyle/>
          <a:p>
            <a:pPr eaLnBrk="1" hangingPunct="1"/>
            <a:r>
              <a:rPr lang="en-US" altLang="en-US" dirty="0"/>
              <a:t>The price of electricity will rise from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Market</a:t>
            </a:r>
            <a:r>
              <a:rPr lang="en-US" altLang="en-US" dirty="0"/>
              <a:t>, which does not include the cost of acid rain, to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Efficient</a:t>
            </a:r>
            <a:r>
              <a:rPr lang="en-US" altLang="en-US" dirty="0"/>
              <a:t>, which does include the cost.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Consumers pay the price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Efficient</a:t>
            </a:r>
            <a:r>
              <a:rPr lang="en-US" altLang="en-US" dirty="0"/>
              <a:t>, while producers receive a price </a:t>
            </a:r>
            <a:r>
              <a:rPr lang="en-US" altLang="en-US" i="1" dirty="0" smtClean="0"/>
              <a:t>P</a:t>
            </a:r>
            <a:r>
              <a:rPr lang="en-US" altLang="en-US" dirty="0"/>
              <a:t>=</a:t>
            </a:r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Efficient</a:t>
            </a:r>
            <a:r>
              <a:rPr lang="en-US" altLang="en-US" dirty="0" smtClean="0"/>
              <a:t> -t</a:t>
            </a:r>
            <a:endParaRPr lang="en-US" altLang="en-US" dirty="0"/>
          </a:p>
        </p:txBody>
      </p:sp>
      <p:pic>
        <p:nvPicPr>
          <p:cNvPr id="9" name="Picture 8" descr="Fig05-5_PPT10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Fig05-5_PPT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 descr="Fig05-5_PPT_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Fig05-5_PPT_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" descr="Fig05-5_PPT_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8" descr="Fig05-5_PPT_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9" descr="Fig05-5_PPT_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 descr="Fig05-5_PPT_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4" descr="Fig05-5_PPT_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7" descr="Fig05-5_PPT_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05" y="1563757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08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Taxes “Solve” Positive </a:t>
            </a:r>
            <a:r>
              <a:rPr lang="en-US" dirty="0"/>
              <a:t>E</a:t>
            </a:r>
            <a:r>
              <a:rPr lang="en-US" dirty="0" smtClean="0"/>
              <a:t>xternalities </a:t>
            </a:r>
            <a:r>
              <a:rPr lang="en-US" dirty="0"/>
              <a:t>T</a:t>
            </a:r>
            <a:r>
              <a:rPr lang="en-US" dirty="0" smtClean="0"/>
              <a:t>oo?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677" y="838200"/>
            <a:ext cx="10189923" cy="5638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/>
              <a:t>Taxes worked to solve the problem of negative externalities because: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Negative externalities caused too much to be produced, while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Taxes reduced the amount of output.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dirty="0"/>
              <a:t>When there are positive externalities, </a:t>
            </a:r>
            <a:r>
              <a:rPr lang="en-US" i="1" dirty="0"/>
              <a:t>too little</a:t>
            </a:r>
            <a:r>
              <a:rPr lang="en-US" dirty="0"/>
              <a:t> will be produced.</a:t>
            </a:r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dirty="0"/>
              <a:t>Taxes won’t work; but </a:t>
            </a:r>
            <a:r>
              <a:rPr lang="en-US" b="1" i="1" dirty="0"/>
              <a:t>subsidies</a:t>
            </a:r>
            <a:r>
              <a:rPr lang="en-US" dirty="0"/>
              <a:t> might.</a:t>
            </a:r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b="1" dirty="0"/>
              <a:t>Subsidy</a:t>
            </a:r>
            <a:r>
              <a:rPr lang="en-US" dirty="0"/>
              <a:t>: An amount paid to producers or consumers to encourage the production or consumption of a good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0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Corrective Subsidies for Positive Externalities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0729" y="838200"/>
            <a:ext cx="5288071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Individuals make decisions about whether or not to “consume” a college education, with a resulting market price and quantity.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But what if there are positive externalities to a college education?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9" name="Picture 8" descr="Fig05-6_PPT_13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6" descr="Fig05-6_PPT_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 descr="Fig05-6_PPT_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Fig05-6_PPT_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" descr="Fig05-6_PPT_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 descr="Fig05-6_PPT_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443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the Corrective Subsidies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781" y="838200"/>
            <a:ext cx="4796295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subsidy will cause the demand curve to shift up, from </a:t>
            </a: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 to </a:t>
            </a: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market equilibrium quantity will shift from </a:t>
            </a:r>
            <a:r>
              <a:rPr lang="en-US" altLang="en-US" i="1" dirty="0" err="1"/>
              <a:t>Q</a:t>
            </a:r>
            <a:r>
              <a:rPr lang="en-US" altLang="en-US" baseline="-25000" dirty="0" err="1"/>
              <a:t>Market</a:t>
            </a:r>
            <a:r>
              <a:rPr lang="en-US" altLang="en-US" dirty="0"/>
              <a:t> to </a:t>
            </a:r>
            <a:r>
              <a:rPr lang="en-US" altLang="en-US" i="1" dirty="0" err="1" smtClean="0"/>
              <a:t>Q</a:t>
            </a:r>
            <a:r>
              <a:rPr lang="en-US" altLang="en-US" baseline="-25000" dirty="0" err="1" smtClean="0"/>
              <a:t>Efficient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Producers receive the price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Efficient</a:t>
            </a:r>
            <a:r>
              <a:rPr lang="en-US" altLang="en-US" dirty="0"/>
              <a:t>, while consumers pay a price </a:t>
            </a:r>
            <a:r>
              <a:rPr lang="en-US" altLang="en-US" i="1" dirty="0" smtClean="0"/>
              <a:t>P</a:t>
            </a:r>
            <a:r>
              <a:rPr lang="en-US" altLang="en-US" dirty="0"/>
              <a:t> </a:t>
            </a:r>
            <a:r>
              <a:rPr lang="en-US" altLang="en-US" dirty="0" smtClean="0"/>
              <a:t>= </a:t>
            </a:r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Efficient</a:t>
            </a:r>
            <a:r>
              <a:rPr lang="en-US" altLang="en-US" dirty="0" smtClean="0"/>
              <a:t> –subsidy.</a:t>
            </a:r>
            <a:endParaRPr lang="en-US" altLang="en-US" dirty="0"/>
          </a:p>
        </p:txBody>
      </p:sp>
      <p:pic>
        <p:nvPicPr>
          <p:cNvPr id="9" name="Picture 8" descr="Fig05-6_PPT12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Fig05-6_PPT_14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9" descr="Fig05-6_PPT_13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6" descr="Fig05-6_PPT_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Fig05-6_PPT_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Fig05-6_PPT_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Fig05-6_PPT_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 descr="Fig05-6_PPT_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Fig05-6_PPT_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4" descr="Fig05-6_PPT_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5" descr="Fig05-6_PPT_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Fig05-6_PPT_12.gi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Fig05-6_PPT_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790700"/>
            <a:ext cx="5191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02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Externalities and Efficiency</a:t>
            </a:r>
          </a:p>
          <a:p>
            <a:pPr>
              <a:buAutoNum type="arabicPeriod"/>
            </a:pPr>
            <a:r>
              <a:rPr lang="en-US" dirty="0"/>
              <a:t>Private Solutions: The </a:t>
            </a:r>
            <a:r>
              <a:rPr lang="en-US" dirty="0" err="1"/>
              <a:t>Coase</a:t>
            </a:r>
            <a:r>
              <a:rPr lang="en-US" dirty="0"/>
              <a:t> Theorem </a:t>
            </a:r>
          </a:p>
          <a:p>
            <a:pPr>
              <a:buAutoNum type="arabicPeriod"/>
            </a:pPr>
            <a:r>
              <a:rPr lang="en-US" dirty="0"/>
              <a:t>Public Solutions: </a:t>
            </a:r>
            <a:r>
              <a:rPr lang="en-US" dirty="0" err="1"/>
              <a:t>Pigovian</a:t>
            </a:r>
            <a:r>
              <a:rPr lang="en-US" dirty="0"/>
              <a:t> Taxes and Subsidies and Quotas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Readings: Chapter 18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Corrective Taxes and Subsidies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8307" y="838200"/>
            <a:ext cx="10127293" cy="563880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 dirty="0"/>
              <a:t>The taxes and subsidies seen in the last few slides “correct” the externality problem.</a:t>
            </a:r>
          </a:p>
          <a:p>
            <a:pPr eaLnBrk="1" hangingPunct="1">
              <a:spcBef>
                <a:spcPct val="20000"/>
              </a:spcBef>
            </a:pPr>
            <a:endParaRPr lang="en-US" altLang="en-US" b="1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They are known as </a:t>
            </a:r>
            <a:r>
              <a:rPr lang="en-US" altLang="en-US" b="1" dirty="0" err="1"/>
              <a:t>Pigovian</a:t>
            </a:r>
            <a:r>
              <a:rPr lang="en-US" altLang="en-US" b="1" dirty="0"/>
              <a:t> taxes and </a:t>
            </a:r>
            <a:r>
              <a:rPr lang="en-US" altLang="en-US" b="1" dirty="0" smtClean="0"/>
              <a:t>subsidies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/>
              <a:t>Pigovian</a:t>
            </a:r>
            <a:r>
              <a:rPr lang="en-US" altLang="en-US" dirty="0"/>
              <a:t> taxes are especially popular with economists, because they increase efficiency while bringing in tax revenue; then (in theory) this allows inefficiency-causing taxes in other markets to be reduced, a </a:t>
            </a:r>
            <a:r>
              <a:rPr lang="en-US" altLang="en-US" b="1" i="1" dirty="0"/>
              <a:t>double dividend of taxation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4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Public Solutions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8307" y="838200"/>
            <a:ext cx="10127293" cy="5638800"/>
          </a:xfrm>
        </p:spPr>
        <p:txBody>
          <a:bodyPr/>
          <a:lstStyle/>
          <a:p>
            <a:r>
              <a:rPr lang="en-US" dirty="0" smtClean="0"/>
              <a:t>Quotas can counteract inefficiently high consumption, but don’t always maximize surplus.</a:t>
            </a:r>
          </a:p>
          <a:p>
            <a:endParaRPr lang="en-US" dirty="0" smtClean="0"/>
          </a:p>
          <a:p>
            <a:r>
              <a:rPr lang="en-US" dirty="0" smtClean="0"/>
              <a:t>We can improve on quotas by </a:t>
            </a:r>
            <a:r>
              <a:rPr lang="en-US" dirty="0"/>
              <a:t>permitting the buying and selling of quota allowances, a </a:t>
            </a:r>
            <a:r>
              <a:rPr lang="en-US" i="1" dirty="0">
                <a:solidFill>
                  <a:srgbClr val="9D0505"/>
                </a:solidFill>
              </a:rPr>
              <a:t>tradable allowance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Market quantity is socially optimal (efficient).</a:t>
            </a:r>
          </a:p>
          <a:p>
            <a:pPr lvl="1"/>
            <a:r>
              <a:rPr lang="en-US" dirty="0"/>
              <a:t>Total surplus is maximized.</a:t>
            </a:r>
          </a:p>
          <a:p>
            <a:pPr lvl="1"/>
            <a:r>
              <a:rPr lang="en-US" dirty="0"/>
              <a:t>Tradable allowance does not create any government revenue, because no taxes are imposed.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1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Johnston Forest in Rhode Island has a cave that houses thousands of fruit bats. The bats reside near the town of Johnston, where residents value the bats at $400,000, as a tourist attraction.  Slightly further away, in the town of Foster, residents find the bats to be a nuisance because their droppings ruin the paint jobs on their cars.  They value the removal of the bats at $500,000.  Which of the following solutions is an example of the </a:t>
            </a:r>
            <a:r>
              <a:rPr lang="en-US" dirty="0" err="1"/>
              <a:t>Coase</a:t>
            </a:r>
            <a:r>
              <a:rPr lang="en-US" dirty="0"/>
              <a:t> Theorem</a:t>
            </a:r>
            <a:r>
              <a:rPr lang="en-US" dirty="0" smtClean="0"/>
              <a:t>?</a:t>
            </a:r>
          </a:p>
          <a:p>
            <a:pPr marL="385763" indent="-385763">
              <a:buAutoNum type="alphaLcPeriod"/>
            </a:pPr>
            <a:r>
              <a:rPr lang="en-US" dirty="0" smtClean="0"/>
              <a:t>Foster pays Johnston $</a:t>
            </a:r>
            <a:r>
              <a:rPr lang="en-US" dirty="0" smtClean="0"/>
              <a:t>499,999 </a:t>
            </a:r>
            <a:r>
              <a:rPr lang="en-US" dirty="0" smtClean="0"/>
              <a:t>to remove the bats</a:t>
            </a:r>
          </a:p>
          <a:p>
            <a:pPr marL="385763" indent="-385763">
              <a:buAutoNum type="alphaLcPeriod"/>
            </a:pPr>
            <a:r>
              <a:rPr lang="en-US" dirty="0" smtClean="0"/>
              <a:t>Johnston pays Foster $400,000 to compensate them for the ruined paint jobs</a:t>
            </a:r>
          </a:p>
          <a:p>
            <a:pPr marL="385763" indent="-385763">
              <a:buAutoNum type="alphaLcPeriod"/>
            </a:pPr>
            <a:r>
              <a:rPr lang="en-US" dirty="0" smtClean="0"/>
              <a:t>Foster lobbies the governor to sign an executive order eliminating all bats in the state</a:t>
            </a:r>
          </a:p>
          <a:p>
            <a:pPr marL="385763" indent="-385763">
              <a:buAutoNum type="alphaLcPeriod"/>
            </a:pPr>
            <a:r>
              <a:rPr lang="en-US" dirty="0" smtClean="0"/>
              <a:t>The state assembly imposes a “bat tax” to force Johnston to “consume” fewer </a:t>
            </a:r>
            <a:r>
              <a:rPr lang="en-US" dirty="0" smtClean="0"/>
              <a:t>bats.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Johnston Forest in Rhode Island has a cave that houses thousands of fruit bats. The bats reside near the town of Johnston, where residents value the bats at $400,000, as a tourist attraction.  Slightly further away, in the town of Foster, residents find the bats to be a nuisance because their droppings ruin the paint jobs on their cars.  They value the removal of the bats at $500,000.  Which of the following solutions is an example of the </a:t>
            </a:r>
            <a:r>
              <a:rPr lang="en-US" dirty="0" err="1"/>
              <a:t>Coase</a:t>
            </a:r>
            <a:r>
              <a:rPr lang="en-US" dirty="0"/>
              <a:t> Theorem</a:t>
            </a:r>
            <a:r>
              <a:rPr lang="en-US" dirty="0" smtClean="0"/>
              <a:t>?</a:t>
            </a:r>
          </a:p>
          <a:p>
            <a:pPr marL="385763" indent="-385763">
              <a:buAutoNum type="alphaLcPeriod"/>
            </a:pPr>
            <a:r>
              <a:rPr lang="en-US" b="1" dirty="0" smtClean="0"/>
              <a:t>Foster pays Johnston $4999,999 to remove the bats</a:t>
            </a:r>
          </a:p>
        </p:txBody>
      </p:sp>
    </p:spTree>
    <p:extLst>
      <p:ext uri="{BB962C8B-B14F-4D97-AF65-F5344CB8AC3E}">
        <p14:creationId xmlns:p14="http://schemas.microsoft.com/office/powerpoint/2010/main" val="16605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76270" y="857250"/>
            <a:ext cx="2088887" cy="4229100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Assume that the market for </a:t>
            </a:r>
            <a:r>
              <a:rPr lang="en-US" sz="1500" dirty="0" err="1"/>
              <a:t>sriracha</a:t>
            </a:r>
            <a:r>
              <a:rPr lang="en-US" sz="1500" dirty="0"/>
              <a:t> sauce can be represented by the following supply and demand equations:</a:t>
            </a:r>
          </a:p>
          <a:p>
            <a:r>
              <a:rPr lang="en-US" sz="1500" dirty="0"/>
              <a:t>P=0.1Q</a:t>
            </a:r>
            <a:r>
              <a:rPr lang="en-US" sz="1500" baseline="30000" dirty="0"/>
              <a:t>s</a:t>
            </a:r>
            <a:endParaRPr lang="en-US" sz="1500" dirty="0"/>
          </a:p>
          <a:p>
            <a:r>
              <a:rPr lang="en-US" sz="1500" dirty="0"/>
              <a:t>P=10-0.1Q</a:t>
            </a:r>
            <a:r>
              <a:rPr lang="en-US" sz="1500" baseline="30000" dirty="0"/>
              <a:t>D</a:t>
            </a:r>
            <a:endParaRPr lang="en-US" sz="1500" dirty="0"/>
          </a:p>
          <a:p>
            <a:r>
              <a:rPr lang="en-US" sz="1500" dirty="0"/>
              <a:t>The production of each bottle of </a:t>
            </a:r>
            <a:r>
              <a:rPr lang="en-US" sz="1500" dirty="0" err="1"/>
              <a:t>sriracha</a:t>
            </a:r>
            <a:r>
              <a:rPr lang="en-US" sz="1500" dirty="0"/>
              <a:t> sauce creates an external cost of $3 so that the Marginal Social Cost of </a:t>
            </a:r>
            <a:r>
              <a:rPr lang="en-US" sz="1500" dirty="0" err="1"/>
              <a:t>sriracha</a:t>
            </a:r>
            <a:r>
              <a:rPr lang="en-US" sz="1500" dirty="0"/>
              <a:t> production is given by</a:t>
            </a:r>
          </a:p>
          <a:p>
            <a:r>
              <a:rPr lang="en-US" sz="1500" dirty="0"/>
              <a:t>  P=3 + 0.1Q</a:t>
            </a:r>
            <a:r>
              <a:rPr lang="en-US" sz="1500" baseline="30000" dirty="0"/>
              <a:t>s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Find the Deadweight Loss in this market</a:t>
            </a:r>
          </a:p>
          <a:p>
            <a:endParaRPr lang="en-US" sz="1500" dirty="0"/>
          </a:p>
          <a:p>
            <a:endParaRPr lang="en-US" sz="1500" dirty="0"/>
          </a:p>
        </p:txBody>
      </p:sp>
      <p:grpSp>
        <p:nvGrpSpPr>
          <p:cNvPr id="4" name="Group 3"/>
          <p:cNvGrpSpPr/>
          <p:nvPr/>
        </p:nvGrpSpPr>
        <p:grpSpPr>
          <a:xfrm>
            <a:off x="4667250" y="1943102"/>
            <a:ext cx="5162550" cy="3074327"/>
            <a:chOff x="1866899" y="1944272"/>
            <a:chExt cx="6883400" cy="409910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819400" y="2514600"/>
              <a:ext cx="3657600" cy="2286000"/>
            </a:xfrm>
            <a:prstGeom prst="line">
              <a:avLst/>
            </a:prstGeom>
            <a:noFill/>
            <a:ln w="9525" cap="flat" cmpd="sng" algn="ctr">
              <a:solidFill>
                <a:srgbClr val="0D29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 5"/>
            <p:cNvGrpSpPr/>
            <p:nvPr/>
          </p:nvGrpSpPr>
          <p:grpSpPr>
            <a:xfrm>
              <a:off x="1866899" y="1944272"/>
              <a:ext cx="6883400" cy="4099102"/>
              <a:chOff x="1866899" y="1944272"/>
              <a:chExt cx="6883400" cy="409910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92579" y="2514600"/>
                <a:ext cx="195122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S1 = MC private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75978" y="1944272"/>
                <a:ext cx="183442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S2 = MC social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81800" y="4648200"/>
                <a:ext cx="6096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D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866899" y="2171700"/>
                <a:ext cx="6883400" cy="3871674"/>
                <a:chOff x="1866899" y="2171700"/>
                <a:chExt cx="6883400" cy="3871674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 bwMode="auto">
                <a:xfrm flipV="1">
                  <a:off x="2819400" y="2286000"/>
                  <a:ext cx="0" cy="304800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 bwMode="auto">
                <a:xfrm>
                  <a:off x="2819400" y="5334000"/>
                  <a:ext cx="419100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6781800" y="5366266"/>
                  <a:ext cx="1968499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/>
                    <a:t>D, </a:t>
                  </a:r>
                  <a:r>
                    <a:rPr lang="en-US" sz="1350" dirty="0"/>
                    <a:t>thousands of bottles </a:t>
                  </a:r>
                  <a:r>
                    <a:rPr lang="en-US" sz="1350" dirty="0"/>
                    <a:t>per day</a:t>
                  </a:r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 bwMode="auto">
                <a:xfrm flipV="1">
                  <a:off x="2841258" y="2286000"/>
                  <a:ext cx="2340342" cy="23622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 flipV="1">
                  <a:off x="2841259" y="2514600"/>
                  <a:ext cx="2683241" cy="278713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866899" y="2171700"/>
                  <a:ext cx="99778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/>
                    <a:t>P, $ per bottle</a:t>
                  </a:r>
                </a:p>
              </p:txBody>
            </p:sp>
          </p:grpSp>
        </p:grpSp>
      </p:grpSp>
      <p:sp>
        <p:nvSpPr>
          <p:cNvPr id="29" name="Left Brace 28"/>
          <p:cNvSpPr/>
          <p:nvPr/>
        </p:nvSpPr>
        <p:spPr bwMode="auto">
          <a:xfrm>
            <a:off x="5153027" y="3943350"/>
            <a:ext cx="177164" cy="514350"/>
          </a:xfrm>
          <a:prstGeom prst="lef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ln>
                <a:solidFill>
                  <a:sysClr val="windowText" lastClr="000000"/>
                </a:solidFill>
              </a:ln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76270" y="857250"/>
            <a:ext cx="2088887" cy="4229100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Assume that the market for </a:t>
            </a:r>
            <a:r>
              <a:rPr lang="en-US" sz="1500" dirty="0" err="1"/>
              <a:t>sriracha</a:t>
            </a:r>
            <a:r>
              <a:rPr lang="en-US" sz="1500" dirty="0"/>
              <a:t> sauce can be represented by the following supply and demand equations:</a:t>
            </a:r>
          </a:p>
          <a:p>
            <a:r>
              <a:rPr lang="en-US" sz="1500" dirty="0"/>
              <a:t>P=0.1Q</a:t>
            </a:r>
            <a:r>
              <a:rPr lang="en-US" sz="1500" baseline="30000" dirty="0"/>
              <a:t>s</a:t>
            </a:r>
            <a:endParaRPr lang="en-US" sz="1500" dirty="0"/>
          </a:p>
          <a:p>
            <a:r>
              <a:rPr lang="en-US" sz="1500" dirty="0"/>
              <a:t>P=10-0.1Q</a:t>
            </a:r>
            <a:r>
              <a:rPr lang="en-US" sz="1500" baseline="30000" dirty="0"/>
              <a:t>D</a:t>
            </a:r>
            <a:endParaRPr lang="en-US" sz="1500" dirty="0"/>
          </a:p>
          <a:p>
            <a:r>
              <a:rPr lang="en-US" sz="1500" dirty="0"/>
              <a:t>The production of each bottle of </a:t>
            </a:r>
            <a:r>
              <a:rPr lang="en-US" sz="1500" dirty="0" err="1"/>
              <a:t>sriracha</a:t>
            </a:r>
            <a:r>
              <a:rPr lang="en-US" sz="1500" dirty="0"/>
              <a:t> sauce creates an external cost of $3 so that the Marginal Social Cost of </a:t>
            </a:r>
            <a:r>
              <a:rPr lang="en-US" sz="1500" dirty="0" err="1"/>
              <a:t>sriracha</a:t>
            </a:r>
            <a:r>
              <a:rPr lang="en-US" sz="1500" dirty="0"/>
              <a:t> production is given by</a:t>
            </a:r>
          </a:p>
          <a:p>
            <a:r>
              <a:rPr lang="en-US" sz="1500" dirty="0"/>
              <a:t>  P=3 + 0.1Q</a:t>
            </a:r>
            <a:r>
              <a:rPr lang="en-US" sz="1500" baseline="30000" dirty="0"/>
              <a:t>s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Find the Deadweight Loss in this market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29" name="Left Brace 28"/>
          <p:cNvSpPr/>
          <p:nvPr/>
        </p:nvSpPr>
        <p:spPr bwMode="auto">
          <a:xfrm>
            <a:off x="5153027" y="3943350"/>
            <a:ext cx="177164" cy="514350"/>
          </a:xfrm>
          <a:prstGeom prst="lef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ln>
                <a:solidFill>
                  <a:sysClr val="windowText" lastClr="000000"/>
                </a:solidFill>
              </a:ln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65156" y="857251"/>
            <a:ext cx="5598044" cy="3074327"/>
            <a:chOff x="1866899" y="1944272"/>
            <a:chExt cx="7464058" cy="4099102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819400" y="2514600"/>
              <a:ext cx="3657600" cy="2286000"/>
            </a:xfrm>
            <a:prstGeom prst="line">
              <a:avLst/>
            </a:prstGeom>
            <a:noFill/>
            <a:ln w="9525" cap="flat" cmpd="sng" algn="ctr">
              <a:solidFill>
                <a:srgbClr val="0D29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" name="Group 18"/>
            <p:cNvGrpSpPr/>
            <p:nvPr/>
          </p:nvGrpSpPr>
          <p:grpSpPr>
            <a:xfrm>
              <a:off x="1866899" y="1944272"/>
              <a:ext cx="7464058" cy="4099102"/>
              <a:chOff x="1866899" y="1944272"/>
              <a:chExt cx="7464058" cy="409910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592579" y="2514600"/>
                <a:ext cx="195122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S1 = MC private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75978" y="1944272"/>
                <a:ext cx="183442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S2 = MC social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2819399" y="3011072"/>
                <a:ext cx="173636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H="1">
                <a:off x="2819399" y="3581400"/>
                <a:ext cx="1676403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2830728" y="3369133"/>
                <a:ext cx="137160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V="1">
                <a:off x="4152900" y="3352800"/>
                <a:ext cx="21859" cy="19951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V="1">
                <a:off x="4555758" y="3011072"/>
                <a:ext cx="3" cy="232292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6781800" y="4648200"/>
                <a:ext cx="6096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D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866899" y="2171700"/>
                <a:ext cx="7464058" cy="3871674"/>
                <a:chOff x="1866899" y="2171700"/>
                <a:chExt cx="7464058" cy="3871674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 bwMode="auto">
                <a:xfrm flipV="1">
                  <a:off x="2819400" y="2286000"/>
                  <a:ext cx="0" cy="304800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2" name="Straight Arrow Connector 41"/>
                <p:cNvCxnSpPr/>
                <p:nvPr/>
              </p:nvCxnSpPr>
              <p:spPr bwMode="auto">
                <a:xfrm>
                  <a:off x="2819400" y="5334000"/>
                  <a:ext cx="419100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6781800" y="5366266"/>
                  <a:ext cx="2549157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/>
                    <a:t>D, thousands </a:t>
                  </a:r>
                  <a:r>
                    <a:rPr lang="en-US" sz="1350" dirty="0"/>
                    <a:t>of </a:t>
                  </a:r>
                  <a:r>
                    <a:rPr lang="en-US" sz="1350" dirty="0"/>
                    <a:t>bottles per day</a:t>
                  </a:r>
                  <a:endParaRPr lang="en-US" sz="1350" dirty="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 bwMode="auto">
                <a:xfrm flipV="1">
                  <a:off x="3124200" y="2286000"/>
                  <a:ext cx="2057400" cy="22098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 flipV="1">
                  <a:off x="3467100" y="2514600"/>
                  <a:ext cx="2057400" cy="22098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1866899" y="2171700"/>
                  <a:ext cx="997785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/>
                    <a:t>P, $ per item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904999" y="3131810"/>
                <a:ext cx="101245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35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69759" y="3390013"/>
                <a:ext cx="647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$5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64955" y="3184466"/>
                <a:ext cx="1012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$6.50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038600" y="5347955"/>
                <a:ext cx="6096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35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495800" y="5347955"/>
                <a:ext cx="6096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50</a:t>
                </a: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4959451" y="1528230"/>
            <a:ext cx="48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5226" y="4116244"/>
            <a:ext cx="300610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Qe</a:t>
            </a:r>
            <a:r>
              <a:rPr lang="en-US" sz="1350" dirty="0"/>
              <a:t>=35  (Solve 3 + 0.1Q</a:t>
            </a:r>
            <a:r>
              <a:rPr lang="en-US" sz="1350" baseline="30000" dirty="0"/>
              <a:t>s</a:t>
            </a:r>
            <a:r>
              <a:rPr lang="en-US" sz="1350" dirty="0"/>
              <a:t> = 10-0.1Q</a:t>
            </a:r>
            <a:r>
              <a:rPr lang="en-US" sz="1350" baseline="30000" dirty="0"/>
              <a:t>D</a:t>
            </a:r>
            <a:r>
              <a:rPr lang="en-US" sz="1350" dirty="0"/>
              <a:t>)</a:t>
            </a:r>
          </a:p>
          <a:p>
            <a:r>
              <a:rPr lang="en-US" sz="1350" dirty="0" err="1"/>
              <a:t>Pe</a:t>
            </a:r>
            <a:r>
              <a:rPr lang="en-US" sz="1350" dirty="0"/>
              <a:t>=$6.50</a:t>
            </a:r>
          </a:p>
          <a:p>
            <a:r>
              <a:rPr lang="en-US" sz="1350" dirty="0"/>
              <a:t> </a:t>
            </a:r>
          </a:p>
          <a:p>
            <a:r>
              <a:rPr lang="en-US" sz="1350" dirty="0" err="1"/>
              <a:t>Qm</a:t>
            </a:r>
            <a:r>
              <a:rPr lang="en-US" sz="1350" dirty="0"/>
              <a:t> = 50 (Solve Q</a:t>
            </a:r>
            <a:r>
              <a:rPr lang="en-US" sz="1350" baseline="30000" dirty="0"/>
              <a:t>s</a:t>
            </a:r>
            <a:r>
              <a:rPr lang="en-US" sz="1350" dirty="0"/>
              <a:t>/10 = 10-Q</a:t>
            </a:r>
            <a:r>
              <a:rPr lang="en-US" sz="1350" baseline="30000" dirty="0"/>
              <a:t>D</a:t>
            </a:r>
            <a:r>
              <a:rPr lang="en-US" sz="1350" dirty="0"/>
              <a:t>/10)</a:t>
            </a:r>
          </a:p>
          <a:p>
            <a:r>
              <a:rPr lang="en-US" sz="1350" dirty="0"/>
              <a:t>Pm=$5</a:t>
            </a:r>
          </a:p>
          <a:p>
            <a:endParaRPr lang="en-US" sz="1350" dirty="0"/>
          </a:p>
          <a:p>
            <a:r>
              <a:rPr lang="en-US" sz="1350" dirty="0"/>
              <a:t>DWL =  ½ ($3)(15,000)=$22,500</a:t>
            </a:r>
          </a:p>
        </p:txBody>
      </p:sp>
      <p:sp>
        <p:nvSpPr>
          <p:cNvPr id="13" name="Right Brace 12"/>
          <p:cNvSpPr/>
          <p:nvPr/>
        </p:nvSpPr>
        <p:spPr bwMode="auto">
          <a:xfrm>
            <a:off x="6795668" y="1619146"/>
            <a:ext cx="371476" cy="5231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6282" y="1747905"/>
            <a:ext cx="199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$3 </a:t>
            </a:r>
            <a:r>
              <a:rPr lang="en-US" sz="1050" dirty="0"/>
              <a:t>(amount of negative externality)</a:t>
            </a:r>
          </a:p>
        </p:txBody>
      </p:sp>
      <p:sp>
        <p:nvSpPr>
          <p:cNvPr id="4" name="Freeform 3"/>
          <p:cNvSpPr/>
          <p:nvPr/>
        </p:nvSpPr>
        <p:spPr>
          <a:xfrm>
            <a:off x="6496050" y="1652778"/>
            <a:ext cx="299616" cy="438912"/>
          </a:xfrm>
          <a:custGeom>
            <a:avLst/>
            <a:gdLst>
              <a:gd name="connsiteX0" fmla="*/ 338328 w 365760"/>
              <a:gd name="connsiteY0" fmla="*/ 0 h 585216"/>
              <a:gd name="connsiteX1" fmla="*/ 365760 w 365760"/>
              <a:gd name="connsiteY1" fmla="*/ 585216 h 585216"/>
              <a:gd name="connsiteX2" fmla="*/ 0 w 365760"/>
              <a:gd name="connsiteY2" fmla="*/ 365760 h 585216"/>
              <a:gd name="connsiteX3" fmla="*/ 338328 w 365760"/>
              <a:gd name="connsiteY3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585216">
                <a:moveTo>
                  <a:pt x="338328" y="0"/>
                </a:moveTo>
                <a:lnTo>
                  <a:pt x="365760" y="585216"/>
                </a:lnTo>
                <a:lnTo>
                  <a:pt x="0" y="365760"/>
                </a:lnTo>
                <a:lnTo>
                  <a:pt x="3383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212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76" y="2899539"/>
            <a:ext cx="4992624" cy="2598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43" y="1016950"/>
            <a:ext cx="10024610" cy="1546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489" y="2731712"/>
            <a:ext cx="3498432" cy="27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6" y="777667"/>
            <a:ext cx="9635990" cy="45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“Best” Level of Pollution?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 dirty="0"/>
              <a:t>Is there a way to know what is the optimal level of pollution for a society?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“No pollution” may be good for the environment, but is probably not good for people—most modern conveniences in some way result in pollution.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But unrestrained pollution is probably not optimal either.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Economics offers some ideas for how to decide on how much pollution to allow</a:t>
            </a:r>
            <a:r>
              <a:rPr lang="en-US" alt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82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Production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/>
              <a:t>Electricity production is an incredibly important industry for a modern economy.</a:t>
            </a:r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dirty="0"/>
              <a:t>When firms produce electricity, they have costs of production: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Buildings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Equipment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Fuel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/>
              <a:t>Labor, etc.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dirty="0"/>
              <a:t>Those firms make their decisions about how much to produce based on these </a:t>
            </a:r>
            <a:r>
              <a:rPr lang="en-US" b="1" dirty="0"/>
              <a:t>private costs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8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Pollution is an Externality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 smtClean="0"/>
              <a:t>Firms produce according to their </a:t>
            </a:r>
            <a:r>
              <a:rPr lang="en-US" b="1" dirty="0" smtClean="0"/>
              <a:t>marginal private cost</a:t>
            </a:r>
            <a:r>
              <a:rPr lang="en-US" dirty="0" smtClean="0"/>
              <a:t> and consumers purchase according to their </a:t>
            </a:r>
            <a:r>
              <a:rPr lang="en-US" b="1" dirty="0" smtClean="0"/>
              <a:t>marginal private benefit</a:t>
            </a:r>
            <a:r>
              <a:rPr lang="en-US" dirty="0" smtClean="0"/>
              <a:t>.  </a:t>
            </a:r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dirty="0"/>
              <a:t>But the </a:t>
            </a:r>
            <a:r>
              <a:rPr lang="en-US" b="1" dirty="0"/>
              <a:t>social cost</a:t>
            </a:r>
            <a:r>
              <a:rPr lang="en-US" dirty="0"/>
              <a:t> is higher: the cost to society includes both the private cost and the external cost of the pollution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>
              <a:spcBef>
                <a:spcPct val="20000"/>
              </a:spcBef>
              <a:defRPr/>
            </a:pPr>
            <a:r>
              <a:rPr lang="en-US" dirty="0" smtClean="0"/>
              <a:t>Pollution is </a:t>
            </a:r>
            <a:r>
              <a:rPr lang="en-US" dirty="0"/>
              <a:t>an example of an </a:t>
            </a:r>
            <a:r>
              <a:rPr lang="en-US" b="1" dirty="0"/>
              <a:t>externality</a:t>
            </a:r>
            <a:r>
              <a:rPr lang="en-US" dirty="0"/>
              <a:t>: a benefit or cost that affects someone who is not directly involved in the production or consumption of a good or service</a:t>
            </a:r>
            <a:r>
              <a:rPr lang="en-US" dirty="0" smtClean="0"/>
              <a:t>.</a:t>
            </a:r>
          </a:p>
          <a:p>
            <a:pPr>
              <a:spcBef>
                <a:spcPct val="20000"/>
              </a:spcBef>
              <a:defRPr/>
            </a:pPr>
            <a:endParaRPr lang="en-US" dirty="0" smtClean="0"/>
          </a:p>
          <a:p>
            <a:pPr>
              <a:spcBef>
                <a:spcPct val="20000"/>
              </a:spcBef>
              <a:defRPr/>
            </a:pPr>
            <a:r>
              <a:rPr lang="en-US" dirty="0" smtClean="0"/>
              <a:t>In this case, the choices made by firms and consumers are </a:t>
            </a:r>
            <a:r>
              <a:rPr lang="en-US" b="1" dirty="0" smtClean="0"/>
              <a:t>not </a:t>
            </a:r>
            <a:r>
              <a:rPr lang="en-US" b="1" dirty="0" err="1" smtClean="0"/>
              <a:t>allocatively</a:t>
            </a:r>
            <a:r>
              <a:rPr lang="en-US" b="1" dirty="0" smtClean="0"/>
              <a:t> efficient </a:t>
            </a:r>
            <a:r>
              <a:rPr lang="en-US" dirty="0" smtClean="0"/>
              <a:t>because of the unconsidered external cost.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50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in the Electricity </a:t>
            </a:r>
            <a:r>
              <a:rPr lang="en-US" dirty="0"/>
              <a:t>P</a:t>
            </a:r>
            <a:r>
              <a:rPr lang="en-US" dirty="0" smtClean="0"/>
              <a:t>roduction </a:t>
            </a:r>
            <a:r>
              <a:rPr lang="en-US" dirty="0"/>
              <a:t>M</a:t>
            </a:r>
            <a:r>
              <a:rPr lang="en-US" dirty="0" smtClean="0"/>
              <a:t>arket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S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the </a:t>
            </a:r>
            <a:r>
              <a:rPr lang="en-US" altLang="en-US" dirty="0"/>
              <a:t>marginal private cost that the electricity producer has to pay.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i="1" dirty="0" smtClean="0"/>
              <a:t>S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the </a:t>
            </a:r>
            <a:r>
              <a:rPr lang="en-US" altLang="en-US" dirty="0"/>
              <a:t>marginal social cost, which includes the costs to those affected by pollution.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optimal level of production for society is </a:t>
            </a:r>
            <a:r>
              <a:rPr lang="en-US" altLang="en-US" i="1" dirty="0" err="1" smtClean="0"/>
              <a:t>Q</a:t>
            </a:r>
            <a:r>
              <a:rPr lang="en-US" altLang="en-US" baseline="-25000" dirty="0" err="1" smtClean="0"/>
              <a:t>efficient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T</a:t>
            </a:r>
            <a:r>
              <a:rPr lang="en-US" altLang="en-US" dirty="0" smtClean="0"/>
              <a:t>he </a:t>
            </a:r>
            <a:r>
              <a:rPr lang="en-US" altLang="en-US" dirty="0"/>
              <a:t>marginal cost to society is just equal to the marginal benefit.</a:t>
            </a:r>
          </a:p>
          <a:p>
            <a:endParaRPr lang="en-US" dirty="0"/>
          </a:p>
        </p:txBody>
      </p:sp>
      <p:pic>
        <p:nvPicPr>
          <p:cNvPr id="9" name="Picture 22" descr="Fig05-1_PPT_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" descr="Fig05-1_PPT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4" descr="Fig05-1_PPT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7" descr="Fig05-1_PPT_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8" descr="Fig05-1_PPT_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9" descr="Fig05-1_PPT_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0" descr="Fig05-1_PPT_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976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Externalities and Market </a:t>
            </a:r>
            <a:r>
              <a:rPr lang="en-US" dirty="0"/>
              <a:t>F</a:t>
            </a:r>
            <a:r>
              <a:rPr lang="en-US" dirty="0" smtClean="0"/>
              <a:t>ailure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 dirty="0" smtClean="0"/>
              <a:t>Wherever there are unconsidered externalities</a:t>
            </a:r>
            <a:r>
              <a:rPr lang="en-US" altLang="en-US" dirty="0"/>
              <a:t>, the market equilibrium will not result in the efficient quantity being produced.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There will be deadweight loss.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This is an example of </a:t>
            </a:r>
            <a:r>
              <a:rPr lang="en-US" altLang="en-US" b="1" dirty="0"/>
              <a:t>market failure</a:t>
            </a:r>
            <a:r>
              <a:rPr lang="en-US" altLang="en-US" dirty="0"/>
              <a:t>: a situation in which the market fails to produce the efficient level of output.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1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Inefficiency Due to Negative </a:t>
            </a:r>
            <a:r>
              <a:rPr lang="en-US" dirty="0"/>
              <a:t>E</a:t>
            </a:r>
            <a:r>
              <a:rPr lang="en-US" dirty="0" smtClean="0"/>
              <a:t>xternalities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0917" y="838200"/>
            <a:ext cx="4982110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Price </a:t>
            </a:r>
            <a:r>
              <a:rPr lang="en-US" altLang="en-US" dirty="0"/>
              <a:t>(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Market</a:t>
            </a:r>
            <a:r>
              <a:rPr lang="en-US" altLang="en-US" dirty="0"/>
              <a:t>) is “too low” </a:t>
            </a:r>
          </a:p>
          <a:p>
            <a:pPr eaLnBrk="1" hangingPunct="1"/>
            <a:r>
              <a:rPr lang="en-US" altLang="en-US" dirty="0" smtClean="0"/>
              <a:t>Quantity 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Market</a:t>
            </a:r>
            <a:r>
              <a:rPr lang="en-US" altLang="en-US" dirty="0"/>
              <a:t>) is “too </a:t>
            </a:r>
            <a:r>
              <a:rPr lang="en-US" altLang="en-US" dirty="0" smtClean="0"/>
              <a:t>high”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T</a:t>
            </a:r>
            <a:r>
              <a:rPr lang="en-US" altLang="en-US" dirty="0" smtClean="0"/>
              <a:t>he </a:t>
            </a:r>
            <a:r>
              <a:rPr lang="en-US" altLang="en-US" dirty="0"/>
              <a:t>cost to society of the additional electricity exceeds its benefit to society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Too much of the good is produced and deadweight </a:t>
            </a:r>
            <a:r>
              <a:rPr lang="en-US" altLang="en-US" dirty="0"/>
              <a:t>loss results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9" name="Picture 31" descr="Fig05-1_PPT_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2" descr="Fig05-1_PPT_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3" descr="Fig05-1_PPT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Fig05-1_PPT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5" descr="Fig05-1_PPT_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6" descr="Fig05-1_PPT_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7" descr="Fig05-1_PPT_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8" descr="Fig05-1_PPT_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9" descr="Fig05-1_PPT_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0" descr="Fig05-1_PPT_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6" y="1714500"/>
            <a:ext cx="53625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884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4553" y="838200"/>
            <a:ext cx="10816075" cy="5867400"/>
          </a:xfr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 smtClean="0"/>
              <a:t>Negative externalities result in deadweight loss from </a:t>
            </a:r>
            <a:r>
              <a:rPr lang="en-US" b="1" dirty="0" smtClean="0"/>
              <a:t>overproduction</a:t>
            </a:r>
            <a:r>
              <a:rPr lang="en-US" dirty="0" smtClean="0"/>
              <a:t> (or overconsumption).</a:t>
            </a:r>
            <a:endParaRPr lang="en-US" dirty="0"/>
          </a:p>
          <a:p>
            <a:pPr>
              <a:spcBef>
                <a:spcPct val="20000"/>
              </a:spcBef>
              <a:defRPr/>
            </a:pPr>
            <a:endParaRPr lang="en-US" i="1" dirty="0"/>
          </a:p>
          <a:p>
            <a:pPr>
              <a:spcBef>
                <a:spcPct val="20000"/>
              </a:spcBef>
              <a:defRPr/>
            </a:pPr>
            <a:r>
              <a:rPr lang="en-US" dirty="0"/>
              <a:t>Externalities might also be </a:t>
            </a:r>
            <a:r>
              <a:rPr lang="en-US" dirty="0" smtClean="0"/>
              <a:t>positive, with </a:t>
            </a:r>
            <a:r>
              <a:rPr lang="en-US" b="1" dirty="0" smtClean="0"/>
              <a:t>social benefits </a:t>
            </a:r>
            <a:r>
              <a:rPr lang="en-US" dirty="0" smtClean="0"/>
              <a:t>exceeding </a:t>
            </a:r>
            <a:r>
              <a:rPr lang="en-US" b="1" dirty="0" smtClean="0"/>
              <a:t>private benefits</a:t>
            </a:r>
            <a:r>
              <a:rPr lang="en-US" dirty="0" smtClean="0"/>
              <a:t>.</a:t>
            </a:r>
            <a:endParaRPr lang="en-US" b="1" dirty="0"/>
          </a:p>
          <a:p>
            <a:pPr>
              <a:spcBef>
                <a:spcPct val="20000"/>
              </a:spcBef>
              <a:defRPr/>
            </a:pPr>
            <a:endParaRPr lang="en-US" i="1" dirty="0" smtClean="0"/>
          </a:p>
          <a:p>
            <a:pPr>
              <a:spcBef>
                <a:spcPct val="20000"/>
              </a:spcBef>
              <a:defRPr/>
            </a:pPr>
            <a:endParaRPr lang="en-US" i="1" dirty="0" smtClean="0"/>
          </a:p>
          <a:p>
            <a:pPr>
              <a:spcBef>
                <a:spcPct val="20000"/>
              </a:spcBef>
              <a:defRPr/>
            </a:pPr>
            <a:r>
              <a:rPr lang="en-US" b="1" dirty="0" smtClean="0"/>
              <a:t>Private benefit</a:t>
            </a:r>
            <a:r>
              <a:rPr lang="en-US" dirty="0" smtClean="0"/>
              <a:t>: the benefit received by the consumer of a good or service.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 smtClean="0"/>
              <a:t>Social benefit</a:t>
            </a:r>
            <a:r>
              <a:rPr lang="en-US" dirty="0" smtClean="0"/>
              <a:t>: The total benefit from consuming a good or service including both the private benefit and any external benefit.</a:t>
            </a:r>
            <a:endParaRPr lang="en-US" i="1" dirty="0"/>
          </a:p>
          <a:p>
            <a:pPr>
              <a:spcBef>
                <a:spcPct val="20000"/>
              </a:spcBef>
              <a:defRPr/>
            </a:pPr>
            <a:endParaRPr lang="en-US" dirty="0" smtClean="0"/>
          </a:p>
          <a:p>
            <a:pPr>
              <a:spcBef>
                <a:spcPct val="20000"/>
              </a:spcBef>
              <a:defRPr/>
            </a:pPr>
            <a:r>
              <a:rPr lang="en-US" dirty="0" smtClean="0"/>
              <a:t>Positive externalities result in deadweight loss from </a:t>
            </a:r>
            <a:r>
              <a:rPr lang="en-US" b="1" dirty="0" smtClean="0"/>
              <a:t>underproduction</a:t>
            </a:r>
            <a:r>
              <a:rPr lang="en-US" dirty="0" smtClean="0"/>
              <a:t> relative to efficiency.</a:t>
            </a:r>
            <a:endParaRPr lang="en-US" dirty="0"/>
          </a:p>
          <a:p>
            <a:pPr>
              <a:spcBef>
                <a:spcPct val="20000"/>
              </a:spcBef>
              <a:defRPr/>
            </a:pPr>
            <a:endParaRPr lang="en-US" dirty="0"/>
          </a:p>
          <a:p>
            <a:pPr lvl="1">
              <a:defRPr/>
            </a:pPr>
            <a:endParaRPr lang="en-US" sz="22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07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2283</Words>
  <Application>Microsoft Office PowerPoint</Application>
  <PresentationFormat>Widescreen</PresentationFormat>
  <Paragraphs>262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Encode Sans Normal Black</vt:lpstr>
      <vt:lpstr>Lucida Grande</vt:lpstr>
      <vt:lpstr>Open Sans</vt:lpstr>
      <vt:lpstr>Wingdings</vt:lpstr>
      <vt:lpstr>Office Theme</vt:lpstr>
      <vt:lpstr>Econ 200 Module 3 Lecture 9</vt:lpstr>
      <vt:lpstr>Outline </vt:lpstr>
      <vt:lpstr>What Is the “Best” Level of Pollution?</vt:lpstr>
      <vt:lpstr>Electricity Production</vt:lpstr>
      <vt:lpstr>Pollution is an Externality</vt:lpstr>
      <vt:lpstr>Efficiency in the Electricity Production Market</vt:lpstr>
      <vt:lpstr>Externalities and Market Failure</vt:lpstr>
      <vt:lpstr>Inefficiency Due to Negative Externalities</vt:lpstr>
      <vt:lpstr>Externalities</vt:lpstr>
      <vt:lpstr>Externalities in the College Education Market</vt:lpstr>
      <vt:lpstr>What Causes Externalities?</vt:lpstr>
      <vt:lpstr>The Coase Theorem</vt:lpstr>
      <vt:lpstr>The Coase Theorem and Property Rights</vt:lpstr>
      <vt:lpstr>When Can Two Wrongs Make a Right?</vt:lpstr>
      <vt:lpstr>Corrective Taxes for Negative Externalities</vt:lpstr>
      <vt:lpstr>Effect of the Corrective Taxes</vt:lpstr>
      <vt:lpstr>Can Taxes “Solve” Positive Externalities Too?</vt:lpstr>
      <vt:lpstr>Corrective Subsidies for Positive Externalities</vt:lpstr>
      <vt:lpstr>Effect of the Corrective Subsidies</vt:lpstr>
      <vt:lpstr>Corrective Taxes and Subsidies</vt:lpstr>
      <vt:lpstr>Other Public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Knox</dc:creator>
  <cp:lastModifiedBy>Melissa Knox</cp:lastModifiedBy>
  <cp:revision>72</cp:revision>
  <cp:lastPrinted>2017-01-31T22:05:49Z</cp:lastPrinted>
  <dcterms:created xsi:type="dcterms:W3CDTF">2014-10-14T22:22:50Z</dcterms:created>
  <dcterms:modified xsi:type="dcterms:W3CDTF">2021-11-04T22:24:56Z</dcterms:modified>
</cp:coreProperties>
</file>