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1" r:id="rId3"/>
    <p:sldId id="262" r:id="rId4"/>
    <p:sldId id="263" r:id="rId5"/>
    <p:sldId id="257" r:id="rId6"/>
    <p:sldId id="264" r:id="rId7"/>
    <p:sldId id="259" r:id="rId8"/>
    <p:sldId id="25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40"/>
        <p:guide pos="390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.wmf"/><Relationship Id="rId8" Type="http://schemas.openxmlformats.org/officeDocument/2006/relationships/image" Target="../media/image16.wmf"/><Relationship Id="rId7" Type="http://schemas.openxmlformats.org/officeDocument/2006/relationships/image" Target="../media/image15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1" Type="http://schemas.openxmlformats.org/officeDocument/2006/relationships/image" Target="../media/image19.wmf"/><Relationship Id="rId10" Type="http://schemas.openxmlformats.org/officeDocument/2006/relationships/image" Target="../media/image18.wmf"/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4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.bin"/><Relationship Id="rId8" Type="http://schemas.openxmlformats.org/officeDocument/2006/relationships/oleObject" Target="../embeddings/oleObject5.bin"/><Relationship Id="rId7" Type="http://schemas.openxmlformats.org/officeDocument/2006/relationships/oleObject" Target="../embeddings/oleObject4.bin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4.png"/><Relationship Id="rId12" Type="http://schemas.openxmlformats.org/officeDocument/2006/relationships/vmlDrawing" Target="../drawings/vmlDrawing1.v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65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66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7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.bin"/><Relationship Id="rId8" Type="http://schemas.openxmlformats.org/officeDocument/2006/relationships/oleObject" Target="../embeddings/oleObject10.bin"/><Relationship Id="rId7" Type="http://schemas.openxmlformats.org/officeDocument/2006/relationships/image" Target="../media/image11.wmf"/><Relationship Id="rId6" Type="http://schemas.openxmlformats.org/officeDocument/2006/relationships/oleObject" Target="../embeddings/oleObject9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8.bin"/><Relationship Id="rId35" Type="http://schemas.openxmlformats.org/officeDocument/2006/relationships/vmlDrawing" Target="../drawings/vmlDrawing2.vml"/><Relationship Id="rId34" Type="http://schemas.openxmlformats.org/officeDocument/2006/relationships/slideLayout" Target="../slideLayouts/slideLayout7.xml"/><Relationship Id="rId33" Type="http://schemas.openxmlformats.org/officeDocument/2006/relationships/tags" Target="../tags/tag68.xml"/><Relationship Id="rId32" Type="http://schemas.openxmlformats.org/officeDocument/2006/relationships/image" Target="../media/image19.wmf"/><Relationship Id="rId31" Type="http://schemas.openxmlformats.org/officeDocument/2006/relationships/oleObject" Target="../embeddings/oleObject26.bin"/><Relationship Id="rId30" Type="http://schemas.openxmlformats.org/officeDocument/2006/relationships/image" Target="../media/image18.wmf"/><Relationship Id="rId3" Type="http://schemas.openxmlformats.org/officeDocument/2006/relationships/image" Target="../media/image9.wmf"/><Relationship Id="rId29" Type="http://schemas.openxmlformats.org/officeDocument/2006/relationships/oleObject" Target="../embeddings/oleObject25.bin"/><Relationship Id="rId28" Type="http://schemas.openxmlformats.org/officeDocument/2006/relationships/oleObject" Target="../embeddings/oleObject24.bin"/><Relationship Id="rId27" Type="http://schemas.openxmlformats.org/officeDocument/2006/relationships/oleObject" Target="../embeddings/oleObject23.bin"/><Relationship Id="rId26" Type="http://schemas.openxmlformats.org/officeDocument/2006/relationships/image" Target="../media/image17.wmf"/><Relationship Id="rId25" Type="http://schemas.openxmlformats.org/officeDocument/2006/relationships/oleObject" Target="../embeddings/oleObject22.bin"/><Relationship Id="rId24" Type="http://schemas.openxmlformats.org/officeDocument/2006/relationships/image" Target="../media/image16.wmf"/><Relationship Id="rId23" Type="http://schemas.openxmlformats.org/officeDocument/2006/relationships/oleObject" Target="../embeddings/oleObject21.bin"/><Relationship Id="rId22" Type="http://schemas.openxmlformats.org/officeDocument/2006/relationships/image" Target="../media/image15.wmf"/><Relationship Id="rId21" Type="http://schemas.openxmlformats.org/officeDocument/2006/relationships/oleObject" Target="../embeddings/oleObject20.bin"/><Relationship Id="rId20" Type="http://schemas.openxmlformats.org/officeDocument/2006/relationships/oleObject" Target="../embeddings/oleObject19.bin"/><Relationship Id="rId2" Type="http://schemas.openxmlformats.org/officeDocument/2006/relationships/oleObject" Target="../embeddings/oleObject7.bin"/><Relationship Id="rId19" Type="http://schemas.openxmlformats.org/officeDocument/2006/relationships/oleObject" Target="../embeddings/oleObject18.bin"/><Relationship Id="rId18" Type="http://schemas.openxmlformats.org/officeDocument/2006/relationships/image" Target="../media/image14.wmf"/><Relationship Id="rId17" Type="http://schemas.openxmlformats.org/officeDocument/2006/relationships/oleObject" Target="../embeddings/oleObject17.bin"/><Relationship Id="rId16" Type="http://schemas.openxmlformats.org/officeDocument/2006/relationships/oleObject" Target="../embeddings/oleObject16.bin"/><Relationship Id="rId15" Type="http://schemas.openxmlformats.org/officeDocument/2006/relationships/oleObject" Target="../embeddings/oleObject15.bin"/><Relationship Id="rId14" Type="http://schemas.openxmlformats.org/officeDocument/2006/relationships/image" Target="../media/image13.wmf"/><Relationship Id="rId13" Type="http://schemas.openxmlformats.org/officeDocument/2006/relationships/oleObject" Target="../embeddings/oleObject14.bin"/><Relationship Id="rId12" Type="http://schemas.openxmlformats.org/officeDocument/2006/relationships/image" Target="../media/image12.wmf"/><Relationship Id="rId11" Type="http://schemas.openxmlformats.org/officeDocument/2006/relationships/oleObject" Target="../embeddings/oleObject13.bin"/><Relationship Id="rId10" Type="http://schemas.openxmlformats.org/officeDocument/2006/relationships/oleObject" Target="../embeddings/oleObject12.bin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412875" y="1443990"/>
            <a:ext cx="8448040" cy="3322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/>
              <a:t>1. 什么是推荐系统的冷启动/数据的冷启动？</a:t>
            </a:r>
            <a:endParaRPr lang="zh-CN" altLang="en-US" sz="3600"/>
          </a:p>
          <a:p>
            <a:endParaRPr lang="zh-CN" altLang="en-US"/>
          </a:p>
          <a:p>
            <a:pPr marL="0" indent="508000" fontAlgn="auto">
              <a:extLst>
                <a:ext uri="{35155182-B16C-46BC-9424-99874614C6A1}">
                  <wpsdc:indentchars xmlns:wpsdc="http://www.wps.cn/officeDocument/2017/drawingmlCustomData" val="200" checksum="282533468"/>
                  <wpsdc:marlchars xmlns:wpsdc="http://www.wps.cn/officeDocument/2017/drawingmlCustomData" val="0" checksum="0"/>
                </a:ext>
              </a:extLst>
            </a:pPr>
            <a:r>
              <a:rPr lang="zh-CN" altLang="en-US" sz="2000"/>
              <a:t>你有没有疑惑过，一个从来没有过淘宝的人，打开界面会给你推荐什么？</a:t>
            </a:r>
            <a:endParaRPr lang="zh-CN" altLang="en-US" sz="2000"/>
          </a:p>
          <a:p>
            <a:pPr marL="0" indent="508000" fontAlgn="auto">
              <a:extLst>
                <a:ext uri="{35155182-B16C-46BC-9424-99874614C6A1}">
                  <wpsdc:indentchars xmlns:wpsdc="http://www.wps.cn/officeDocument/2017/drawingmlCustomData" val="200" checksum="282533468"/>
                  <wpsdc:marlchars xmlns:wpsdc="http://www.wps.cn/officeDocument/2017/drawingmlCustomData" val="0" checksum="0"/>
                </a:ext>
              </a:extLst>
            </a:pPr>
            <a:r>
              <a:rPr lang="zh-CN" altLang="en-US" sz="2000"/>
              <a:t>随机推荐吗？这是最差劲的冷处理方式吧。至少热门推荐也会比这个好一些。</a:t>
            </a:r>
            <a:endParaRPr lang="zh-CN" altLang="en-US" sz="2000"/>
          </a:p>
          <a:p>
            <a:pPr marL="0" indent="508000" fontAlgn="auto">
              <a:extLst>
                <a:ext uri="{35155182-B16C-46BC-9424-99874614C6A1}">
                  <wpsdc:indentchars xmlns:wpsdc="http://www.wps.cn/officeDocument/2017/drawingmlCustomData" val="200" checksum="282533468"/>
                  <wpsdc:marlchars xmlns:wpsdc="http://www.wps.cn/officeDocument/2017/drawingmlCustomData" val="0" checksum="0"/>
                </a:ext>
              </a:extLst>
            </a:pPr>
            <a:r>
              <a:rPr lang="zh-CN" altLang="en-US" sz="2000"/>
              <a:t>这种情况就是推荐系统的冷启动，通俗一点来说</a:t>
            </a:r>
            <a:r>
              <a:rPr lang="zh-CN" altLang="en-US" sz="2000"/>
              <a:t>就是一个没用过这个东西的用户，你怎么给他推荐东西？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75055" y="480060"/>
            <a:ext cx="960183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/>
              <a:t>2</a:t>
            </a:r>
            <a:r>
              <a:rPr lang="zh-CN" altLang="en-US" sz="2000"/>
              <a:t>. 多任务学习：把多个相关（related）的任务放在一起学习，同时学习多个任务。</a:t>
            </a:r>
            <a:endParaRPr lang="zh-CN" altLang="en-US" sz="2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1390" y="1073150"/>
            <a:ext cx="5124450" cy="54197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3205" y="1362710"/>
            <a:ext cx="9564370" cy="43186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31925" y="549910"/>
            <a:ext cx="964565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 3.知识蒸馏是利用一个新的比较小的模型取学习原来的较大的模型的softmax分布</a:t>
            </a:r>
            <a:endParaRPr lang="zh-CN" altLang="en-US" sz="2000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" name="矩形 45"/>
          <p:cNvSpPr/>
          <p:nvPr/>
        </p:nvSpPr>
        <p:spPr>
          <a:xfrm>
            <a:off x="1357630" y="3399155"/>
            <a:ext cx="9325610" cy="3329940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2" name="表格 1"/>
          <p:cNvGraphicFramePr/>
          <p:nvPr/>
        </p:nvGraphicFramePr>
        <p:xfrm>
          <a:off x="2730500" y="5886450"/>
          <a:ext cx="8533765" cy="1143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/>
                <a:gridCol w="360045"/>
                <a:gridCol w="359955"/>
              </a:tblGrid>
              <a:tr h="3670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  </a:t>
                      </a:r>
                      <a:endParaRPr lang="zh-CN" altLang="en-US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074035" y="6252845"/>
            <a:ext cx="483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a</a:t>
            </a:r>
            <a:r>
              <a:rPr lang="en-US" altLang="zh-CN" baseline="-25000"/>
              <a:t>1</a:t>
            </a:r>
            <a:r>
              <a:rPr lang="en-US" altLang="zh-CN" b="1" i="1" baseline="30000">
                <a:sym typeface="+mn-ea"/>
              </a:rPr>
              <a:t>T</a:t>
            </a:r>
            <a:endParaRPr lang="en-US" altLang="zh-CN" b="1" i="1" baseline="30000">
              <a:sym typeface="+mn-ea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4261485" y="5886450"/>
          <a:ext cx="8533765" cy="1143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/>
                <a:gridCol w="360045"/>
                <a:gridCol w="359955"/>
              </a:tblGrid>
              <a:tr h="3670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  </a:t>
                      </a:r>
                      <a:endParaRPr lang="zh-CN" altLang="en-US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343400" y="6253480"/>
            <a:ext cx="9169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a</a:t>
            </a:r>
            <a:r>
              <a:rPr lang="en-US" altLang="zh-CN" baseline="-25000"/>
              <a:t>2</a:t>
            </a:r>
            <a:r>
              <a:rPr lang="en-US" altLang="zh-CN" b="1" i="1" baseline="30000">
                <a:sym typeface="+mn-ea"/>
              </a:rPr>
              <a:t>T</a:t>
            </a:r>
            <a:r>
              <a:rPr lang="en-US" altLang="zh-CN"/>
              <a:t>~</a:t>
            </a:r>
            <a:r>
              <a:rPr lang="en-US" altLang="zh-CN">
                <a:sym typeface="+mn-ea"/>
              </a:rPr>
              <a:t>a</a:t>
            </a:r>
            <a:r>
              <a:rPr lang="en-US" altLang="zh-CN" baseline="-25000">
                <a:sym typeface="+mn-ea"/>
              </a:rPr>
              <a:t>3</a:t>
            </a:r>
            <a:r>
              <a:rPr lang="en-US" altLang="zh-CN" b="1" i="1" baseline="30000">
                <a:sym typeface="+mn-ea"/>
              </a:rPr>
              <a:t>T</a:t>
            </a:r>
            <a:endParaRPr lang="en-US" altLang="zh-CN" b="1" i="1" baseline="-25000"/>
          </a:p>
        </p:txBody>
      </p:sp>
      <p:graphicFrame>
        <p:nvGraphicFramePr>
          <p:cNvPr id="7" name="表格 6"/>
          <p:cNvGraphicFramePr/>
          <p:nvPr/>
        </p:nvGraphicFramePr>
        <p:xfrm>
          <a:off x="5722620" y="5886450"/>
          <a:ext cx="8533765" cy="1143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/>
                <a:gridCol w="360045"/>
                <a:gridCol w="359955"/>
              </a:tblGrid>
              <a:tr h="3670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  </a:t>
                      </a:r>
                      <a:endParaRPr lang="zh-CN" altLang="en-US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021070" y="6253480"/>
            <a:ext cx="483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a</a:t>
            </a:r>
            <a:r>
              <a:rPr lang="en-US" altLang="zh-CN" baseline="-25000"/>
              <a:t>4</a:t>
            </a:r>
            <a:r>
              <a:rPr lang="en-US" altLang="zh-CN" b="1" i="1" baseline="30000">
                <a:sym typeface="+mn-ea"/>
              </a:rPr>
              <a:t>T</a:t>
            </a:r>
            <a:endParaRPr lang="en-US" altLang="zh-CN" baseline="-25000"/>
          </a:p>
        </p:txBody>
      </p:sp>
      <p:graphicFrame>
        <p:nvGraphicFramePr>
          <p:cNvPr id="9" name="表格 8"/>
          <p:cNvGraphicFramePr/>
          <p:nvPr/>
        </p:nvGraphicFramePr>
        <p:xfrm>
          <a:off x="6993890" y="5886450"/>
          <a:ext cx="8533765" cy="1143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/>
                <a:gridCol w="360045"/>
                <a:gridCol w="359955"/>
              </a:tblGrid>
              <a:tr h="3670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  </a:t>
                      </a:r>
                      <a:endParaRPr lang="zh-CN" altLang="en-US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7292340" y="6252845"/>
            <a:ext cx="483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a</a:t>
            </a:r>
            <a:r>
              <a:rPr lang="en-US" altLang="zh-CN" baseline="-25000"/>
              <a:t>5</a:t>
            </a:r>
            <a:r>
              <a:rPr lang="en-US" altLang="zh-CN" b="1" i="1" baseline="30000">
                <a:sym typeface="+mn-ea"/>
              </a:rPr>
              <a:t>T</a:t>
            </a:r>
            <a:endParaRPr lang="en-US" altLang="zh-CN" baseline="-25000"/>
          </a:p>
        </p:txBody>
      </p:sp>
      <p:graphicFrame>
        <p:nvGraphicFramePr>
          <p:cNvPr id="11" name="表格 10"/>
          <p:cNvGraphicFramePr/>
          <p:nvPr/>
        </p:nvGraphicFramePr>
        <p:xfrm>
          <a:off x="8555990" y="5886450"/>
          <a:ext cx="8533765" cy="1143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/>
                <a:gridCol w="360045"/>
                <a:gridCol w="359955"/>
              </a:tblGrid>
              <a:tr h="3670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  </a:t>
                      </a:r>
                      <a:endParaRPr lang="zh-CN" altLang="en-US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8604885" y="6252845"/>
            <a:ext cx="9823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a</a:t>
            </a:r>
            <a:r>
              <a:rPr lang="en-US" altLang="zh-CN" baseline="-25000"/>
              <a:t>6</a:t>
            </a:r>
            <a:r>
              <a:rPr lang="en-US" altLang="zh-CN" b="1" i="1" baseline="30000">
                <a:sym typeface="+mn-ea"/>
              </a:rPr>
              <a:t>T</a:t>
            </a:r>
            <a:r>
              <a:rPr lang="en-US" altLang="zh-CN"/>
              <a:t>~</a:t>
            </a:r>
            <a:r>
              <a:rPr lang="en-US" altLang="zh-CN">
                <a:sym typeface="+mn-ea"/>
              </a:rPr>
              <a:t>a</a:t>
            </a:r>
            <a:r>
              <a:rPr lang="en-US" altLang="zh-CN" baseline="-25000">
                <a:sym typeface="+mn-ea"/>
              </a:rPr>
              <a:t>11</a:t>
            </a:r>
            <a:r>
              <a:rPr lang="en-US" altLang="zh-CN" b="1" i="1" baseline="30000">
                <a:sym typeface="+mn-ea"/>
              </a:rPr>
              <a:t>T</a:t>
            </a:r>
            <a:endParaRPr lang="en-US" altLang="zh-CN" baseline="-25000"/>
          </a:p>
        </p:txBody>
      </p:sp>
      <p:graphicFrame>
        <p:nvGraphicFramePr>
          <p:cNvPr id="14" name="表格 13"/>
          <p:cNvGraphicFramePr/>
          <p:nvPr/>
        </p:nvGraphicFramePr>
        <p:xfrm>
          <a:off x="1450340" y="5885815"/>
          <a:ext cx="8533765" cy="1143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/>
                <a:gridCol w="360045"/>
                <a:gridCol w="359955"/>
              </a:tblGrid>
              <a:tr h="3670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  </a:t>
                      </a:r>
                      <a:endParaRPr lang="zh-CN" altLang="en-US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793875" y="6253480"/>
            <a:ext cx="483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</a:t>
            </a:r>
            <a:r>
              <a:rPr lang="en-US" altLang="zh-CN" baseline="-25000"/>
              <a:t>0</a:t>
            </a:r>
            <a:r>
              <a:rPr lang="en-US" altLang="zh-CN" b="1" i="1" baseline="30000"/>
              <a:t>T</a:t>
            </a:r>
            <a:endParaRPr lang="en-US" altLang="zh-CN" b="1" i="1" baseline="30000"/>
          </a:p>
        </p:txBody>
      </p:sp>
      <p:graphicFrame>
        <p:nvGraphicFramePr>
          <p:cNvPr id="16" name="表格 15"/>
          <p:cNvGraphicFramePr/>
          <p:nvPr/>
        </p:nvGraphicFramePr>
        <p:xfrm>
          <a:off x="2080895" y="4109085"/>
          <a:ext cx="1080135" cy="1101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/>
                <a:gridCol w="360045"/>
                <a:gridCol w="359955"/>
              </a:tblGrid>
              <a:tr h="3670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  </a:t>
                      </a:r>
                      <a:endParaRPr lang="zh-CN" altLang="en-US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67030"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67030"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2418715" y="5210175"/>
            <a:ext cx="4051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T</a:t>
            </a:r>
            <a:r>
              <a:rPr lang="en-US" altLang="zh-CN" baseline="-25000"/>
              <a:t>1</a:t>
            </a:r>
            <a:endParaRPr lang="en-US" altLang="zh-CN" b="1" i="1" baseline="30000">
              <a:sym typeface="+mn-ea"/>
            </a:endParaRPr>
          </a:p>
        </p:txBody>
      </p:sp>
      <p:graphicFrame>
        <p:nvGraphicFramePr>
          <p:cNvPr id="18" name="表格 17"/>
          <p:cNvGraphicFramePr/>
          <p:nvPr/>
        </p:nvGraphicFramePr>
        <p:xfrm>
          <a:off x="3529965" y="4109085"/>
          <a:ext cx="1080135" cy="1101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/>
                <a:gridCol w="360045"/>
                <a:gridCol w="359955"/>
              </a:tblGrid>
              <a:tr h="3670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  </a:t>
                      </a:r>
                      <a:endParaRPr lang="zh-CN" altLang="en-US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67030"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67030"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3689985" y="5210175"/>
            <a:ext cx="760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T</a:t>
            </a:r>
            <a:r>
              <a:rPr lang="en-US" altLang="zh-CN" baseline="-25000"/>
              <a:t>2</a:t>
            </a:r>
            <a:r>
              <a:rPr lang="en-US" altLang="zh-CN"/>
              <a:t>~T</a:t>
            </a:r>
            <a:r>
              <a:rPr lang="en-US" altLang="zh-CN" baseline="-25000"/>
              <a:t>3</a:t>
            </a:r>
            <a:endParaRPr lang="en-US" altLang="zh-CN" b="1" i="1" baseline="30000">
              <a:sym typeface="+mn-ea"/>
            </a:endParaRPr>
          </a:p>
        </p:txBody>
      </p:sp>
      <p:graphicFrame>
        <p:nvGraphicFramePr>
          <p:cNvPr id="20" name="表格 19"/>
          <p:cNvGraphicFramePr/>
          <p:nvPr/>
        </p:nvGraphicFramePr>
        <p:xfrm>
          <a:off x="5057140" y="4109085"/>
          <a:ext cx="1080135" cy="1101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/>
                <a:gridCol w="360045"/>
                <a:gridCol w="359955"/>
              </a:tblGrid>
              <a:tr h="3670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  </a:t>
                      </a:r>
                      <a:endParaRPr lang="zh-CN" altLang="en-US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67030"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67030"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5394960" y="5210175"/>
            <a:ext cx="4051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T</a:t>
            </a:r>
            <a:r>
              <a:rPr lang="en-US" altLang="zh-CN" baseline="-25000"/>
              <a:t>4</a:t>
            </a:r>
            <a:endParaRPr lang="en-US" altLang="zh-CN" b="1" i="1" baseline="30000">
              <a:sym typeface="+mn-ea"/>
            </a:endParaRPr>
          </a:p>
        </p:txBody>
      </p:sp>
      <p:sp>
        <p:nvSpPr>
          <p:cNvPr id="23" name="上弧形箭头 22"/>
          <p:cNvSpPr/>
          <p:nvPr/>
        </p:nvSpPr>
        <p:spPr>
          <a:xfrm>
            <a:off x="2167890" y="5604510"/>
            <a:ext cx="905510" cy="28130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上弧形箭头 24"/>
          <p:cNvSpPr/>
          <p:nvPr/>
        </p:nvSpPr>
        <p:spPr>
          <a:xfrm>
            <a:off x="3437890" y="5605145"/>
            <a:ext cx="1264920" cy="28130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上弧形箭头 25"/>
          <p:cNvSpPr/>
          <p:nvPr/>
        </p:nvSpPr>
        <p:spPr>
          <a:xfrm>
            <a:off x="4997450" y="5604510"/>
            <a:ext cx="1198880" cy="28130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上弧形箭头 26"/>
          <p:cNvSpPr/>
          <p:nvPr/>
        </p:nvSpPr>
        <p:spPr>
          <a:xfrm>
            <a:off x="6433820" y="5605145"/>
            <a:ext cx="993140" cy="28130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28" name="表格 27"/>
          <p:cNvGraphicFramePr/>
          <p:nvPr/>
        </p:nvGraphicFramePr>
        <p:xfrm>
          <a:off x="6390005" y="4109085"/>
          <a:ext cx="1080135" cy="1101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/>
                <a:gridCol w="360045"/>
                <a:gridCol w="359955"/>
              </a:tblGrid>
              <a:tr h="3670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  </a:t>
                      </a:r>
                      <a:endParaRPr lang="zh-CN" altLang="en-US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67030"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67030"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9" name="文本框 28"/>
          <p:cNvSpPr txBox="1"/>
          <p:nvPr/>
        </p:nvSpPr>
        <p:spPr>
          <a:xfrm>
            <a:off x="6727825" y="5210175"/>
            <a:ext cx="4051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T</a:t>
            </a:r>
            <a:r>
              <a:rPr lang="en-US" altLang="zh-CN" baseline="-25000"/>
              <a:t>5</a:t>
            </a:r>
            <a:endParaRPr lang="en-US" altLang="zh-CN" b="1" i="1" baseline="30000">
              <a:sym typeface="+mn-ea"/>
            </a:endParaRPr>
          </a:p>
        </p:txBody>
      </p:sp>
      <p:sp>
        <p:nvSpPr>
          <p:cNvPr id="30" name="上弧形箭头 29"/>
          <p:cNvSpPr/>
          <p:nvPr/>
        </p:nvSpPr>
        <p:spPr>
          <a:xfrm>
            <a:off x="7719060" y="5605145"/>
            <a:ext cx="1264920" cy="28130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31" name="表格 30"/>
          <p:cNvGraphicFramePr/>
          <p:nvPr/>
        </p:nvGraphicFramePr>
        <p:xfrm>
          <a:off x="7811770" y="4109085"/>
          <a:ext cx="1080135" cy="1101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/>
                <a:gridCol w="360045"/>
                <a:gridCol w="359955"/>
              </a:tblGrid>
              <a:tr h="3670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  </a:t>
                      </a:r>
                      <a:endParaRPr lang="zh-CN" altLang="en-US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67030"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67030"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文本框 31"/>
          <p:cNvSpPr txBox="1"/>
          <p:nvPr/>
        </p:nvSpPr>
        <p:spPr>
          <a:xfrm>
            <a:off x="7971790" y="5210175"/>
            <a:ext cx="826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T</a:t>
            </a:r>
            <a:r>
              <a:rPr lang="en-US" altLang="zh-CN" baseline="-25000"/>
              <a:t>6</a:t>
            </a:r>
            <a:r>
              <a:rPr lang="en-US" altLang="zh-CN"/>
              <a:t>~T</a:t>
            </a:r>
            <a:r>
              <a:rPr lang="en-US" altLang="zh-CN" baseline="-25000"/>
              <a:t>11</a:t>
            </a:r>
            <a:endParaRPr lang="en-US" altLang="zh-CN" b="1" i="1" baseline="30000">
              <a:sym typeface="+mn-ea"/>
            </a:endParaRPr>
          </a:p>
        </p:txBody>
      </p:sp>
      <p:graphicFrame>
        <p:nvGraphicFramePr>
          <p:cNvPr id="33" name="表格 32"/>
          <p:cNvGraphicFramePr/>
          <p:nvPr/>
        </p:nvGraphicFramePr>
        <p:xfrm>
          <a:off x="10020935" y="4109085"/>
          <a:ext cx="1080135" cy="1101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9955"/>
              </a:tblGrid>
              <a:tr h="36703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6703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6703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4" name="文本框 33"/>
          <p:cNvSpPr txBox="1"/>
          <p:nvPr/>
        </p:nvSpPr>
        <p:spPr>
          <a:xfrm>
            <a:off x="9754235" y="5210175"/>
            <a:ext cx="894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结束状态</a:t>
            </a:r>
            <a:endParaRPr lang="zh-CN" altLang="en-US"/>
          </a:p>
          <a:p>
            <a:pPr algn="ctr"/>
            <a:r>
              <a:rPr lang="en-US" altLang="zh-CN"/>
              <a:t>a</a:t>
            </a:r>
            <a:r>
              <a:rPr lang="en-US" altLang="zh-CN" baseline="-25000">
                <a:latin typeface="Arial" panose="020B0604020202020204" pitchFamily="34" charset="0"/>
                <a:cs typeface="Arial" panose="020B0604020202020204" pitchFamily="34" charset="0"/>
              </a:rPr>
              <a:t>∞</a:t>
            </a:r>
            <a:endParaRPr lang="en-US" altLang="zh-CN" b="1" i="1" baseline="30000">
              <a:sym typeface="+mn-ea"/>
            </a:endParaRPr>
          </a:p>
        </p:txBody>
      </p:sp>
      <p:sp>
        <p:nvSpPr>
          <p:cNvPr id="36" name="上弧形箭头 35"/>
          <p:cNvSpPr/>
          <p:nvPr/>
        </p:nvSpPr>
        <p:spPr>
          <a:xfrm>
            <a:off x="9290685" y="5605145"/>
            <a:ext cx="1884045" cy="28130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37" name="表格 36"/>
          <p:cNvGraphicFramePr/>
          <p:nvPr/>
        </p:nvGraphicFramePr>
        <p:xfrm>
          <a:off x="10764520" y="5886450"/>
          <a:ext cx="8533765" cy="1143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/>
                <a:gridCol w="360045"/>
                <a:gridCol w="359955"/>
              </a:tblGrid>
              <a:tr h="3670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  </a:t>
                      </a:r>
                      <a:endParaRPr lang="zh-CN" altLang="en-US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9" name="文本框 38"/>
          <p:cNvSpPr txBox="1"/>
          <p:nvPr/>
        </p:nvSpPr>
        <p:spPr>
          <a:xfrm>
            <a:off x="10813415" y="6252845"/>
            <a:ext cx="777240" cy="2705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运行结果</a:t>
            </a:r>
            <a:r>
              <a:rPr lang="zh-CN" altLang="en-US" baseline="-25000"/>
              <a:t> </a:t>
            </a:r>
            <a:endParaRPr lang="zh-CN" altLang="en-US" baseline="-25000"/>
          </a:p>
        </p:txBody>
      </p:sp>
      <p:sp>
        <p:nvSpPr>
          <p:cNvPr id="40" name="文本框 39"/>
          <p:cNvSpPr txBox="1"/>
          <p:nvPr/>
        </p:nvSpPr>
        <p:spPr>
          <a:xfrm>
            <a:off x="131445" y="172720"/>
            <a:ext cx="330644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有限状态机的向量化运行</a:t>
            </a:r>
            <a:endParaRPr lang="zh-CN" altLang="en-US" sz="2000"/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1"/>
          <a:srcRect l="-1211" t="-1109" r="16069" b="62087"/>
          <a:stretch>
            <a:fillRect/>
          </a:stretch>
        </p:blipFill>
        <p:spPr>
          <a:xfrm>
            <a:off x="7344410" y="398145"/>
            <a:ext cx="3303905" cy="1028065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graphicFrame>
        <p:nvGraphicFramePr>
          <p:cNvPr id="44" name="表格 43"/>
          <p:cNvGraphicFramePr/>
          <p:nvPr/>
        </p:nvGraphicFramePr>
        <p:xfrm>
          <a:off x="649605" y="4109085"/>
          <a:ext cx="1080135" cy="1101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9955"/>
              </a:tblGrid>
              <a:tr h="36703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6703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6703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5" name="文本框 44"/>
          <p:cNvSpPr txBox="1"/>
          <p:nvPr/>
        </p:nvSpPr>
        <p:spPr>
          <a:xfrm>
            <a:off x="382905" y="5210175"/>
            <a:ext cx="894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初始状态</a:t>
            </a:r>
            <a:endParaRPr lang="zh-CN" altLang="en-US" sz="1400"/>
          </a:p>
          <a:p>
            <a:pPr algn="ctr"/>
            <a:r>
              <a:rPr lang="en-US" altLang="zh-CN"/>
              <a:t>a</a:t>
            </a:r>
            <a:r>
              <a:rPr lang="en-US" altLang="zh-CN" baseline="-2500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altLang="zh-CN" b="1" i="1" baseline="3000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660" y="504190"/>
            <a:ext cx="5387975" cy="287655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047240" y="3740785"/>
            <a:ext cx="379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</a:t>
            </a:r>
            <a:r>
              <a:rPr lang="en-US" altLang="zh-CN" baseline="-25000"/>
              <a:t>0</a:t>
            </a:r>
            <a:endParaRPr lang="en-US" altLang="zh-CN" b="1" i="1" baseline="30000"/>
          </a:p>
        </p:txBody>
      </p:sp>
      <p:sp>
        <p:nvSpPr>
          <p:cNvPr id="35" name="文本框 34"/>
          <p:cNvSpPr txBox="1"/>
          <p:nvPr/>
        </p:nvSpPr>
        <p:spPr>
          <a:xfrm>
            <a:off x="2444115" y="3740785"/>
            <a:ext cx="379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</a:t>
            </a:r>
            <a:r>
              <a:rPr lang="en-US" altLang="zh-CN" baseline="-25000"/>
              <a:t>1</a:t>
            </a:r>
            <a:endParaRPr lang="en-US" altLang="zh-CN" b="1" i="1" baseline="30000"/>
          </a:p>
        </p:txBody>
      </p:sp>
      <p:sp>
        <p:nvSpPr>
          <p:cNvPr id="41" name="文本框 40"/>
          <p:cNvSpPr txBox="1"/>
          <p:nvPr/>
        </p:nvSpPr>
        <p:spPr>
          <a:xfrm>
            <a:off x="2781300" y="3740785"/>
            <a:ext cx="379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</a:t>
            </a:r>
            <a:r>
              <a:rPr lang="en-US" altLang="zh-CN" baseline="-25000"/>
              <a:t>2</a:t>
            </a:r>
            <a:endParaRPr lang="en-US" altLang="zh-CN" b="1" i="1" baseline="30000"/>
          </a:p>
        </p:txBody>
      </p:sp>
      <p:sp>
        <p:nvSpPr>
          <p:cNvPr id="42" name="文本框 41"/>
          <p:cNvSpPr txBox="1"/>
          <p:nvPr/>
        </p:nvSpPr>
        <p:spPr>
          <a:xfrm>
            <a:off x="1701165" y="4843780"/>
            <a:ext cx="379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</a:t>
            </a:r>
            <a:r>
              <a:rPr lang="en-US" altLang="zh-CN" baseline="-25000"/>
              <a:t>2</a:t>
            </a:r>
            <a:endParaRPr lang="en-US" altLang="zh-CN" b="1" i="1" baseline="30000"/>
          </a:p>
        </p:txBody>
      </p:sp>
      <p:sp>
        <p:nvSpPr>
          <p:cNvPr id="48" name="文本框 47"/>
          <p:cNvSpPr txBox="1"/>
          <p:nvPr/>
        </p:nvSpPr>
        <p:spPr>
          <a:xfrm>
            <a:off x="1701165" y="4475480"/>
            <a:ext cx="379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</a:t>
            </a:r>
            <a:r>
              <a:rPr lang="en-US" altLang="zh-CN" baseline="-25000"/>
              <a:t>1</a:t>
            </a:r>
            <a:endParaRPr lang="en-US" altLang="zh-CN" b="1" i="1" baseline="30000"/>
          </a:p>
        </p:txBody>
      </p:sp>
      <p:sp>
        <p:nvSpPr>
          <p:cNvPr id="49" name="文本框 48"/>
          <p:cNvSpPr txBox="1"/>
          <p:nvPr/>
        </p:nvSpPr>
        <p:spPr>
          <a:xfrm>
            <a:off x="1701165" y="4109085"/>
            <a:ext cx="379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</a:t>
            </a:r>
            <a:r>
              <a:rPr lang="en-US" altLang="zh-CN" baseline="-25000"/>
              <a:t>0</a:t>
            </a:r>
            <a:endParaRPr lang="en-US" altLang="zh-CN" b="1" i="1" baseline="30000"/>
          </a:p>
        </p:txBody>
      </p:sp>
      <p:sp>
        <p:nvSpPr>
          <p:cNvPr id="50" name="文本框 49"/>
          <p:cNvSpPr txBox="1"/>
          <p:nvPr/>
        </p:nvSpPr>
        <p:spPr>
          <a:xfrm>
            <a:off x="2047240" y="3398520"/>
            <a:ext cx="703135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/>
              <a:t>&lt;BOS&gt;        …me                 how            far          …&lt;EOS&gt;</a:t>
            </a:r>
            <a:endParaRPr lang="en-US" altLang="zh-CN" sz="2000" b="1"/>
          </a:p>
        </p:txBody>
      </p:sp>
      <p:graphicFrame>
        <p:nvGraphicFramePr>
          <p:cNvPr id="51" name="对象 5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30475" y="5578475"/>
          <a:ext cx="11430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114300" imgH="114300" progId="Equation.KSEE3">
                  <p:embed/>
                </p:oleObj>
              </mc:Choice>
              <mc:Fallback>
                <p:oleObj name="" r:id="rId3" imgW="114300" imgH="114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30475" y="5578475"/>
                        <a:ext cx="114300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13200" y="5578475"/>
          <a:ext cx="11430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5" imgW="114300" imgH="114300" progId="Equation.KSEE3">
                  <p:embed/>
                </p:oleObj>
              </mc:Choice>
              <mc:Fallback>
                <p:oleObj name="" r:id="rId5" imgW="114300" imgH="114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13200" y="5578475"/>
                        <a:ext cx="114300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对象 5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39740" y="5578475"/>
          <a:ext cx="11430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" name="" r:id="rId6" imgW="114300" imgH="114300" progId="Equation.KSEE3">
                  <p:embed/>
                </p:oleObj>
              </mc:Choice>
              <mc:Fallback>
                <p:oleObj name="" r:id="rId6" imgW="114300" imgH="114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39740" y="5578475"/>
                        <a:ext cx="114300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79590" y="5578475"/>
          <a:ext cx="11430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" name="" r:id="rId7" imgW="114300" imgH="114300" progId="Equation.KSEE3">
                  <p:embed/>
                </p:oleObj>
              </mc:Choice>
              <mc:Fallback>
                <p:oleObj name="" r:id="rId7" imgW="114300" imgH="114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79590" y="5578475"/>
                        <a:ext cx="114300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对象 5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294370" y="5578475"/>
          <a:ext cx="11430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" name="" r:id="rId8" imgW="114300" imgH="114300" progId="Equation.KSEE3">
                  <p:embed/>
                </p:oleObj>
              </mc:Choice>
              <mc:Fallback>
                <p:oleObj name="" r:id="rId8" imgW="114300" imgH="114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94370" y="5578475"/>
                        <a:ext cx="114300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对象 5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888220" y="5578475"/>
          <a:ext cx="11430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" name="" r:id="rId9" imgW="114300" imgH="114300" progId="Equation.KSEE3">
                  <p:embed/>
                </p:oleObj>
              </mc:Choice>
              <mc:Fallback>
                <p:oleObj name="" r:id="rId9" imgW="114300" imgH="114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88220" y="5578475"/>
                        <a:ext cx="114300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文本框 63"/>
          <p:cNvSpPr txBox="1"/>
          <p:nvPr/>
        </p:nvSpPr>
        <p:spPr>
          <a:xfrm>
            <a:off x="7132955" y="1596390"/>
            <a:ext cx="4240530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这个有限状态自动机可以用一个三维张量，以及两个向量表示。</a:t>
            </a: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张量的三个纬度分别是词表大小 V，自动机状态数 S，以及状态数 S，可以看成是由每个单词对应的转移矩阵 stack 起来组成。</a:t>
            </a:r>
            <a:r>
              <a:rPr lang="en-US" altLang="zh-CN" sz="1400" b="1"/>
              <a:t>T</a:t>
            </a:r>
            <a:r>
              <a:rPr lang="zh-CN" altLang="en-US" sz="1400" b="1"/>
              <a:t>（</a:t>
            </a:r>
            <a:r>
              <a:rPr lang="en-US" altLang="zh-CN" sz="1400" b="1"/>
              <a:t>V x S x S</a:t>
            </a:r>
            <a:r>
              <a:rPr lang="zh-CN" altLang="en-US" sz="1400" b="1"/>
              <a:t>）</a:t>
            </a:r>
            <a:endParaRPr lang="zh-CN" altLang="en-US" sz="1400" b="1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/>
              <a:t>两个向量分别表示了自动机的初始状态以及结束状态。</a:t>
            </a:r>
            <a:r>
              <a:rPr lang="en-US" altLang="zh-CN" sz="1400" b="1">
                <a:sym typeface="+mn-ea"/>
              </a:rPr>
              <a:t>a</a:t>
            </a:r>
            <a:r>
              <a:rPr lang="en-US" altLang="zh-CN" sz="1400" b="1" baseline="-25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0</a:t>
            </a:r>
            <a:r>
              <a:rPr lang="zh-CN" altLang="en-US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和</a:t>
            </a:r>
            <a:r>
              <a:rPr lang="en-US" altLang="zh-CN" sz="1400" b="1">
                <a:sym typeface="+mn-ea"/>
              </a:rPr>
              <a:t>a</a:t>
            </a:r>
            <a:r>
              <a:rPr lang="en-US" altLang="zh-CN" sz="1400" b="1" baseline="-25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∞</a:t>
            </a:r>
            <a:r>
              <a:rPr lang="zh-CN" altLang="en-US" sz="1400" baseline="-25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。</a:t>
            </a:r>
            <a:endParaRPr lang="en-US" altLang="zh-CN" sz="1400" b="1" i="1" baseline="300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4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3" name="图片 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215" y="2111375"/>
            <a:ext cx="3880485" cy="2634615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>
          <a:xfrm>
            <a:off x="807720" y="2145665"/>
            <a:ext cx="3143885" cy="1062990"/>
          </a:xfrm>
          <a:prstGeom prst="rect">
            <a:avLst/>
          </a:prstGeom>
          <a:solidFill>
            <a:srgbClr val="000000">
              <a:alpha val="0"/>
            </a:srgb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145665"/>
            <a:ext cx="6858000" cy="2124075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7335520" y="4377690"/>
            <a:ext cx="1363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RNN</a:t>
            </a:r>
            <a:r>
              <a:rPr lang="zh-CN" altLang="en-US"/>
              <a:t>示意图</a:t>
            </a:r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2607310" y="3303270"/>
            <a:ext cx="6511925" cy="623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6080" y="504825"/>
            <a:ext cx="8879840" cy="58477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2115" y="741680"/>
            <a:ext cx="11607800" cy="5701665"/>
          </a:xfrm>
          <a:prstGeom prst="rect">
            <a:avLst/>
          </a:prstGeom>
        </p:spPr>
      </p:pic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64823" y="4236720"/>
          <a:ext cx="493395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316865" imgH="165100" progId="Equation.KSEE3">
                  <p:embed/>
                </p:oleObj>
              </mc:Choice>
              <mc:Fallback>
                <p:oleObj name="" r:id="rId2" imgW="3168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64823" y="4236720"/>
                        <a:ext cx="493395" cy="257175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24345" y="4822825"/>
          <a:ext cx="476885" cy="277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4" imgW="304800" imgH="177165" progId="Equation.KSEE3">
                  <p:embed/>
                </p:oleObj>
              </mc:Choice>
              <mc:Fallback>
                <p:oleObj name="" r:id="rId4" imgW="3048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24345" y="4822825"/>
                        <a:ext cx="476885" cy="277495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2747010" y="2889250"/>
            <a:ext cx="337820" cy="3473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343275" y="2889250"/>
            <a:ext cx="337820" cy="3473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825230" y="2889250"/>
            <a:ext cx="337820" cy="3473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1184255" y="2889250"/>
            <a:ext cx="337820" cy="3473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95905" y="2931795"/>
          <a:ext cx="288290" cy="366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6" imgW="139700" imgH="177165" progId="Equation.KSEE3">
                  <p:embed/>
                </p:oleObj>
              </mc:Choice>
              <mc:Fallback>
                <p:oleObj name="" r:id="rId6" imgW="1397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95905" y="2931795"/>
                        <a:ext cx="288290" cy="366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43275" y="2931795"/>
          <a:ext cx="288290" cy="366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8" imgW="139700" imgH="177165" progId="Equation.KSEE3">
                  <p:embed/>
                </p:oleObj>
              </mc:Choice>
              <mc:Fallback>
                <p:oleObj name="" r:id="rId8" imgW="1397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43275" y="2931795"/>
                        <a:ext cx="288290" cy="366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825230" y="2887345"/>
          <a:ext cx="288290" cy="366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9" imgW="139700" imgH="177165" progId="Equation.KSEE3">
                  <p:embed/>
                </p:oleObj>
              </mc:Choice>
              <mc:Fallback>
                <p:oleObj name="" r:id="rId9" imgW="1397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825230" y="2887345"/>
                        <a:ext cx="288290" cy="366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209020" y="2889250"/>
          <a:ext cx="288290" cy="366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10" imgW="139700" imgH="177165" progId="Equation.KSEE3">
                  <p:embed/>
                </p:oleObj>
              </mc:Choice>
              <mc:Fallback>
                <p:oleObj name="" r:id="rId10" imgW="1397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209020" y="2889250"/>
                        <a:ext cx="288290" cy="366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896860" y="4822825"/>
          <a:ext cx="556895" cy="277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1" imgW="355600" imgH="177165" progId="Equation.KSEE3">
                  <p:embed/>
                </p:oleObj>
              </mc:Choice>
              <mc:Fallback>
                <p:oleObj name="" r:id="rId11" imgW="3556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896860" y="4822825"/>
                        <a:ext cx="556895" cy="277495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/>
          <p:cNvSpPr/>
          <p:nvPr/>
        </p:nvSpPr>
        <p:spPr>
          <a:xfrm>
            <a:off x="6963410" y="2887345"/>
            <a:ext cx="337820" cy="3473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9360535" y="2887345"/>
            <a:ext cx="337820" cy="3473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1738610" y="2887345"/>
            <a:ext cx="337820" cy="3473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24" name="对象 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99288" y="2880678"/>
          <a:ext cx="315595" cy="341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13" imgW="152400" imgH="165100" progId="Equation.KSEE3">
                  <p:embed/>
                </p:oleObj>
              </mc:Choice>
              <mc:Fallback>
                <p:oleObj name="" r:id="rId13" imgW="1524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999288" y="2880678"/>
                        <a:ext cx="315595" cy="341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360218" y="2880678"/>
          <a:ext cx="315595" cy="341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15" imgW="152400" imgH="165100" progId="Equation.KSEE3">
                  <p:embed/>
                </p:oleObj>
              </mc:Choice>
              <mc:Fallback>
                <p:oleObj name="" r:id="rId15" imgW="1524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360218" y="2880678"/>
                        <a:ext cx="315595" cy="341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738293" y="2894648"/>
          <a:ext cx="315595" cy="341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16" imgW="152400" imgH="165100" progId="Equation.KSEE3">
                  <p:embed/>
                </p:oleObj>
              </mc:Choice>
              <mc:Fallback>
                <p:oleObj name="" r:id="rId16" imgW="1524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738293" y="2894648"/>
                        <a:ext cx="315595" cy="341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936038" y="4843145"/>
          <a:ext cx="493395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17" imgW="316865" imgH="165100" progId="Equation.KSEE3">
                  <p:embed/>
                </p:oleObj>
              </mc:Choice>
              <mc:Fallback>
                <p:oleObj name="" r:id="rId17" imgW="3168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936038" y="4843145"/>
                        <a:ext cx="493395" cy="257175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直接箭头连接符 31"/>
          <p:cNvCxnSpPr>
            <a:stCxn id="33" idx="0"/>
          </p:cNvCxnSpPr>
          <p:nvPr/>
        </p:nvCxnSpPr>
        <p:spPr>
          <a:xfrm flipV="1">
            <a:off x="7670800" y="4380230"/>
            <a:ext cx="412750" cy="787400"/>
          </a:xfrm>
          <a:prstGeom prst="straightConnector1">
            <a:avLst/>
          </a:prstGeom>
          <a:ln w="38100"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7520305" y="5167630"/>
            <a:ext cx="300355" cy="27241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8016240" y="412559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矩阵乘法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35" name="直接箭头连接符 34"/>
          <p:cNvCxnSpPr>
            <a:stCxn id="36" idx="4"/>
          </p:cNvCxnSpPr>
          <p:nvPr/>
        </p:nvCxnSpPr>
        <p:spPr>
          <a:xfrm>
            <a:off x="8799830" y="5431155"/>
            <a:ext cx="662305" cy="487680"/>
          </a:xfrm>
          <a:prstGeom prst="straightConnector1">
            <a:avLst/>
          </a:prstGeom>
          <a:ln w="38100"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8649335" y="5158740"/>
            <a:ext cx="300355" cy="27241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9462135" y="573849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逐元素</a:t>
            </a:r>
            <a:r>
              <a:rPr lang="zh-CN" altLang="en-US">
                <a:solidFill>
                  <a:srgbClr val="FF0000"/>
                </a:solidFill>
              </a:rPr>
              <a:t>乘法</a:t>
            </a:r>
            <a:endParaRPr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38" name="对象 3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64823" y="4843145"/>
          <a:ext cx="493395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" name="" r:id="rId19" imgW="316865" imgH="165100" progId="Equation.KSEE3">
                  <p:embed/>
                </p:oleObj>
              </mc:Choice>
              <mc:Fallback>
                <p:oleObj name="" r:id="rId19" imgW="3168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564823" y="4843145"/>
                        <a:ext cx="493395" cy="257175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394768" y="5556250"/>
          <a:ext cx="493395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" name="" r:id="rId20" imgW="316865" imgH="165100" progId="Equation.KSEE3">
                  <p:embed/>
                </p:oleObj>
              </mc:Choice>
              <mc:Fallback>
                <p:oleObj name="" r:id="rId20" imgW="3168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394768" y="5556250"/>
                        <a:ext cx="493395" cy="257175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74031" y="5537200"/>
          <a:ext cx="47498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" name="" r:id="rId21" imgW="304800" imgH="177165" progId="Equation.KSEE3">
                  <p:embed/>
                </p:oleObj>
              </mc:Choice>
              <mc:Fallback>
                <p:oleObj name="" r:id="rId21" imgW="3048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574031" y="5537200"/>
                        <a:ext cx="474980" cy="276225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63411" y="5536565"/>
          <a:ext cx="55372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" name="" r:id="rId23" imgW="355600" imgH="177165" progId="Equation.KSEE3">
                  <p:embed/>
                </p:oleObj>
              </mc:Choice>
              <mc:Fallback>
                <p:oleObj name="" r:id="rId23" imgW="3556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963411" y="5536565"/>
                        <a:ext cx="553720" cy="276225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" name="直接箭头连接符 45"/>
          <p:cNvCxnSpPr>
            <a:stCxn id="47" idx="0"/>
          </p:cNvCxnSpPr>
          <p:nvPr/>
        </p:nvCxnSpPr>
        <p:spPr>
          <a:xfrm flipV="1">
            <a:off x="2817495" y="4435475"/>
            <a:ext cx="412750" cy="787400"/>
          </a:xfrm>
          <a:prstGeom prst="straightConnector1">
            <a:avLst/>
          </a:prstGeom>
          <a:ln w="38100"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>
            <a:off x="2667000" y="5222875"/>
            <a:ext cx="300355" cy="27241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3162935" y="418084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矩阵乘法</a:t>
            </a:r>
            <a:endParaRPr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49" name="对象 4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84208" y="4890135"/>
          <a:ext cx="516890" cy="277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" name="" r:id="rId25" imgW="330200" imgH="177165" progId="Equation.KSEE3">
                  <p:embed/>
                </p:oleObj>
              </mc:Choice>
              <mc:Fallback>
                <p:oleObj name="" r:id="rId25" imgW="3302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184208" y="4890135"/>
                        <a:ext cx="516890" cy="277495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46605" y="4890135"/>
          <a:ext cx="476885" cy="277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" name="" r:id="rId27" imgW="304800" imgH="177165" progId="Equation.KSEE3">
                  <p:embed/>
                </p:oleObj>
              </mc:Choice>
              <mc:Fallback>
                <p:oleObj name="" r:id="rId27" imgW="3048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46605" y="4890135"/>
                        <a:ext cx="476885" cy="277495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对象 5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60780" y="4890135"/>
          <a:ext cx="476885" cy="277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" name="" r:id="rId28" imgW="304800" imgH="177165" progId="Equation.KSEE3">
                  <p:embed/>
                </p:oleObj>
              </mc:Choice>
              <mc:Fallback>
                <p:oleObj name="" r:id="rId28" imgW="3048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60780" y="4890135"/>
                        <a:ext cx="476885" cy="277495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文本框 54"/>
          <p:cNvSpPr txBox="1"/>
          <p:nvPr/>
        </p:nvSpPr>
        <p:spPr>
          <a:xfrm>
            <a:off x="1160780" y="355536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参数量：</a:t>
            </a:r>
            <a:endParaRPr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56" name="对象 5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11376" y="3601085"/>
          <a:ext cx="894715" cy="277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" name="" r:id="rId29" imgW="571500" imgH="177165" progId="Equation.KSEE3">
                  <p:embed/>
                </p:oleObj>
              </mc:Choice>
              <mc:Fallback>
                <p:oleObj name="" r:id="rId29" imgW="5715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111376" y="3601085"/>
                        <a:ext cx="894715" cy="27749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文本框 57"/>
          <p:cNvSpPr txBox="1"/>
          <p:nvPr/>
        </p:nvSpPr>
        <p:spPr>
          <a:xfrm>
            <a:off x="4979035" y="360045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参数量：</a:t>
            </a:r>
            <a:endParaRPr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59" name="对象 5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88356" y="3646170"/>
          <a:ext cx="2008505" cy="277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" name="" r:id="rId31" imgW="1282700" imgH="177165" progId="Equation.KSEE3">
                  <p:embed/>
                </p:oleObj>
              </mc:Choice>
              <mc:Fallback>
                <p:oleObj name="" r:id="rId31" imgW="12827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5888356" y="3646170"/>
                        <a:ext cx="2008505" cy="27749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552</Words>
  <Application>WPS 演示</Application>
  <PresentationFormat>宽屏</PresentationFormat>
  <Paragraphs>97</Paragraphs>
  <Slides>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26</vt:i4>
      </vt:variant>
      <vt:variant>
        <vt:lpstr>幻灯片标题</vt:lpstr>
      </vt:variant>
      <vt:variant>
        <vt:i4>7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Arial Unicode MS</vt:lpstr>
      <vt:lpstr>Office 主题​​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咦～这儿有个人吖</cp:lastModifiedBy>
  <cp:revision>9</cp:revision>
  <dcterms:created xsi:type="dcterms:W3CDTF">2020-11-05T05:59:00Z</dcterms:created>
  <dcterms:modified xsi:type="dcterms:W3CDTF">2020-11-06T07:54:02Z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2052-11.3.0.8775</vt:lpwstr>
  </property>
</Properties>
</file>