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9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22"/>
        <p:guide pos="391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1" Type="http://schemas.openxmlformats.org/officeDocument/2006/relationships/image" Target="../media/image14.wmf"/><Relationship Id="rId10" Type="http://schemas.openxmlformats.org/officeDocument/2006/relationships/image" Target="../media/image13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5" Type="http://schemas.openxmlformats.org/officeDocument/2006/relationships/vmlDrawing" Target="../drawings/vmlDrawing1.v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67.xml"/><Relationship Id="rId32" Type="http://schemas.openxmlformats.org/officeDocument/2006/relationships/image" Target="../media/image14.wmf"/><Relationship Id="rId31" Type="http://schemas.openxmlformats.org/officeDocument/2006/relationships/oleObject" Target="../embeddings/oleObject20.bin"/><Relationship Id="rId30" Type="http://schemas.openxmlformats.org/officeDocument/2006/relationships/image" Target="../media/image13.wmf"/><Relationship Id="rId3" Type="http://schemas.openxmlformats.org/officeDocument/2006/relationships/image" Target="../media/image4.wmf"/><Relationship Id="rId29" Type="http://schemas.openxmlformats.org/officeDocument/2006/relationships/oleObject" Target="../embeddings/oleObject19.bin"/><Relationship Id="rId28" Type="http://schemas.openxmlformats.org/officeDocument/2006/relationships/oleObject" Target="../embeddings/oleObject18.bin"/><Relationship Id="rId27" Type="http://schemas.openxmlformats.org/officeDocument/2006/relationships/oleObject" Target="../embeddings/oleObject17.bin"/><Relationship Id="rId26" Type="http://schemas.openxmlformats.org/officeDocument/2006/relationships/image" Target="../media/image12.wmf"/><Relationship Id="rId25" Type="http://schemas.openxmlformats.org/officeDocument/2006/relationships/oleObject" Target="../embeddings/oleObject16.bin"/><Relationship Id="rId24" Type="http://schemas.openxmlformats.org/officeDocument/2006/relationships/image" Target="../media/image11.wmf"/><Relationship Id="rId23" Type="http://schemas.openxmlformats.org/officeDocument/2006/relationships/oleObject" Target="../embeddings/oleObject15.bin"/><Relationship Id="rId22" Type="http://schemas.openxmlformats.org/officeDocument/2006/relationships/image" Target="../media/image10.wmf"/><Relationship Id="rId21" Type="http://schemas.openxmlformats.org/officeDocument/2006/relationships/oleObject" Target="../embeddings/oleObject14.bin"/><Relationship Id="rId20" Type="http://schemas.openxmlformats.org/officeDocument/2006/relationships/oleObject" Target="../embeddings/oleObject13.bin"/><Relationship Id="rId2" Type="http://schemas.openxmlformats.org/officeDocument/2006/relationships/oleObject" Target="../embeddings/oleObject1.bin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16" Type="http://schemas.openxmlformats.org/officeDocument/2006/relationships/oleObject" Target="../embeddings/oleObject10.bin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10" Type="http://schemas.openxmlformats.org/officeDocument/2006/relationships/oleObject" Target="../embeddings/oleObject6.bin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2000"/>
              <a:t>https://blog.csdn.net/c9yv2cf9i06k2a9e/article/details/108898312</a:t>
            </a:r>
            <a:endParaRPr lang="zh-CN" altLang="en-US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矩形 45"/>
          <p:cNvSpPr/>
          <p:nvPr/>
        </p:nvSpPr>
        <p:spPr>
          <a:xfrm>
            <a:off x="1074420" y="3376295"/>
            <a:ext cx="9325610" cy="279527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2447290" y="5328920"/>
          <a:ext cx="853376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90825" y="5695315"/>
            <a:ext cx="483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en-US" altLang="zh-CN" b="1" i="1" baseline="30000">
                <a:sym typeface="+mn-ea"/>
              </a:rPr>
              <a:t>T</a:t>
            </a:r>
            <a:endParaRPr lang="en-US" altLang="zh-CN" b="1" i="1" baseline="30000"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3978275" y="5328920"/>
          <a:ext cx="853376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060190" y="5695950"/>
            <a:ext cx="916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a</a:t>
            </a:r>
            <a:r>
              <a:rPr lang="en-US" altLang="zh-CN" baseline="-25000"/>
              <a:t>2</a:t>
            </a:r>
            <a:r>
              <a:rPr lang="en-US" altLang="zh-CN" b="1" i="1" baseline="30000">
                <a:sym typeface="+mn-ea"/>
              </a:rPr>
              <a:t>T</a:t>
            </a:r>
            <a:r>
              <a:rPr lang="en-US" altLang="zh-CN"/>
              <a:t>~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 b="1" i="1" baseline="30000">
                <a:sym typeface="+mn-ea"/>
              </a:rPr>
              <a:t>T</a:t>
            </a:r>
            <a:endParaRPr lang="en-US" altLang="zh-CN" b="1" i="1" baseline="-25000"/>
          </a:p>
        </p:txBody>
      </p:sp>
      <p:graphicFrame>
        <p:nvGraphicFramePr>
          <p:cNvPr id="7" name="表格 6"/>
          <p:cNvGraphicFramePr/>
          <p:nvPr/>
        </p:nvGraphicFramePr>
        <p:xfrm>
          <a:off x="5439410" y="5328920"/>
          <a:ext cx="853376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37860" y="5695950"/>
            <a:ext cx="483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a</a:t>
            </a:r>
            <a:r>
              <a:rPr lang="en-US" altLang="zh-CN" baseline="-25000"/>
              <a:t>4</a:t>
            </a:r>
            <a:r>
              <a:rPr lang="en-US" altLang="zh-CN" b="1" i="1" baseline="30000">
                <a:sym typeface="+mn-ea"/>
              </a:rPr>
              <a:t>T</a:t>
            </a:r>
            <a:endParaRPr lang="en-US" altLang="zh-CN" baseline="-25000"/>
          </a:p>
        </p:txBody>
      </p:sp>
      <p:graphicFrame>
        <p:nvGraphicFramePr>
          <p:cNvPr id="9" name="表格 8"/>
          <p:cNvGraphicFramePr/>
          <p:nvPr/>
        </p:nvGraphicFramePr>
        <p:xfrm>
          <a:off x="6710680" y="5328920"/>
          <a:ext cx="853376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009130" y="5695315"/>
            <a:ext cx="483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a</a:t>
            </a:r>
            <a:r>
              <a:rPr lang="en-US" altLang="zh-CN" baseline="-25000"/>
              <a:t>5</a:t>
            </a:r>
            <a:r>
              <a:rPr lang="en-US" altLang="zh-CN" b="1" i="1" baseline="30000">
                <a:sym typeface="+mn-ea"/>
              </a:rPr>
              <a:t>T</a:t>
            </a:r>
            <a:endParaRPr lang="en-US" altLang="zh-CN" baseline="-25000"/>
          </a:p>
        </p:txBody>
      </p:sp>
      <p:graphicFrame>
        <p:nvGraphicFramePr>
          <p:cNvPr id="11" name="表格 10"/>
          <p:cNvGraphicFramePr/>
          <p:nvPr/>
        </p:nvGraphicFramePr>
        <p:xfrm>
          <a:off x="8272780" y="5328920"/>
          <a:ext cx="853376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321675" y="5695315"/>
            <a:ext cx="982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a</a:t>
            </a:r>
            <a:r>
              <a:rPr lang="en-US" altLang="zh-CN" baseline="-25000"/>
              <a:t>6</a:t>
            </a:r>
            <a:r>
              <a:rPr lang="en-US" altLang="zh-CN" b="1" i="1" baseline="30000">
                <a:sym typeface="+mn-ea"/>
              </a:rPr>
              <a:t>T</a:t>
            </a:r>
            <a:r>
              <a:rPr lang="en-US" altLang="zh-CN"/>
              <a:t>~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11</a:t>
            </a:r>
            <a:r>
              <a:rPr lang="en-US" altLang="zh-CN" b="1" i="1" baseline="30000">
                <a:sym typeface="+mn-ea"/>
              </a:rPr>
              <a:t>T</a:t>
            </a:r>
            <a:endParaRPr lang="en-US" altLang="zh-CN" baseline="-25000"/>
          </a:p>
        </p:txBody>
      </p:sp>
      <p:graphicFrame>
        <p:nvGraphicFramePr>
          <p:cNvPr id="14" name="表格 13"/>
          <p:cNvGraphicFramePr/>
          <p:nvPr/>
        </p:nvGraphicFramePr>
        <p:xfrm>
          <a:off x="1167130" y="5328285"/>
          <a:ext cx="853376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510665" y="5695950"/>
            <a:ext cx="483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en-US" altLang="zh-CN" baseline="-25000"/>
              <a:t>0</a:t>
            </a:r>
            <a:r>
              <a:rPr lang="en-US" altLang="zh-CN" b="1" i="1" baseline="30000"/>
              <a:t>T</a:t>
            </a:r>
            <a:endParaRPr lang="en-US" altLang="zh-CN" b="1" i="1" baseline="30000"/>
          </a:p>
        </p:txBody>
      </p:sp>
      <p:graphicFrame>
        <p:nvGraphicFramePr>
          <p:cNvPr id="16" name="表格 15"/>
          <p:cNvGraphicFramePr/>
          <p:nvPr/>
        </p:nvGraphicFramePr>
        <p:xfrm>
          <a:off x="1797685" y="3551555"/>
          <a:ext cx="1080135" cy="110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135505" y="4652645"/>
            <a:ext cx="40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</a:t>
            </a:r>
            <a:r>
              <a:rPr lang="en-US" altLang="zh-CN" baseline="-25000"/>
              <a:t>1</a:t>
            </a:r>
            <a:endParaRPr lang="en-US" altLang="zh-CN" b="1" i="1" baseline="30000">
              <a:sym typeface="+mn-ea"/>
            </a:endParaRPr>
          </a:p>
        </p:txBody>
      </p:sp>
      <p:graphicFrame>
        <p:nvGraphicFramePr>
          <p:cNvPr id="18" name="表格 17"/>
          <p:cNvGraphicFramePr/>
          <p:nvPr/>
        </p:nvGraphicFramePr>
        <p:xfrm>
          <a:off x="3246755" y="3551555"/>
          <a:ext cx="1080135" cy="110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406775" y="4652645"/>
            <a:ext cx="76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</a:t>
            </a:r>
            <a:r>
              <a:rPr lang="en-US" altLang="zh-CN" baseline="-25000"/>
              <a:t>2</a:t>
            </a:r>
            <a:r>
              <a:rPr lang="en-US" altLang="zh-CN"/>
              <a:t>~T</a:t>
            </a:r>
            <a:r>
              <a:rPr lang="en-US" altLang="zh-CN" baseline="-25000"/>
              <a:t>3</a:t>
            </a:r>
            <a:endParaRPr lang="en-US" altLang="zh-CN" b="1" i="1" baseline="30000">
              <a:sym typeface="+mn-ea"/>
            </a:endParaRPr>
          </a:p>
        </p:txBody>
      </p:sp>
      <p:graphicFrame>
        <p:nvGraphicFramePr>
          <p:cNvPr id="20" name="表格 19"/>
          <p:cNvGraphicFramePr/>
          <p:nvPr/>
        </p:nvGraphicFramePr>
        <p:xfrm>
          <a:off x="4773930" y="3551555"/>
          <a:ext cx="1080135" cy="110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111750" y="4652645"/>
            <a:ext cx="40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</a:t>
            </a:r>
            <a:r>
              <a:rPr lang="en-US" altLang="zh-CN" baseline="-25000"/>
              <a:t>4</a:t>
            </a:r>
            <a:endParaRPr lang="en-US" altLang="zh-CN" b="1" i="1" baseline="30000">
              <a:sym typeface="+mn-ea"/>
            </a:endParaRPr>
          </a:p>
        </p:txBody>
      </p:sp>
      <p:sp>
        <p:nvSpPr>
          <p:cNvPr id="23" name="上弧形箭头 22"/>
          <p:cNvSpPr/>
          <p:nvPr/>
        </p:nvSpPr>
        <p:spPr>
          <a:xfrm>
            <a:off x="1884680" y="5046980"/>
            <a:ext cx="905510" cy="28130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上弧形箭头 24"/>
          <p:cNvSpPr/>
          <p:nvPr/>
        </p:nvSpPr>
        <p:spPr>
          <a:xfrm>
            <a:off x="3154680" y="5047615"/>
            <a:ext cx="1264920" cy="28130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上弧形箭头 25"/>
          <p:cNvSpPr/>
          <p:nvPr/>
        </p:nvSpPr>
        <p:spPr>
          <a:xfrm>
            <a:off x="4714240" y="5046980"/>
            <a:ext cx="1198880" cy="28130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上弧形箭头 26"/>
          <p:cNvSpPr/>
          <p:nvPr/>
        </p:nvSpPr>
        <p:spPr>
          <a:xfrm>
            <a:off x="6150610" y="5047615"/>
            <a:ext cx="993140" cy="28130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表格 27"/>
          <p:cNvGraphicFramePr/>
          <p:nvPr/>
        </p:nvGraphicFramePr>
        <p:xfrm>
          <a:off x="6106795" y="3551555"/>
          <a:ext cx="1080135" cy="110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6444615" y="4652645"/>
            <a:ext cx="40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</a:t>
            </a:r>
            <a:r>
              <a:rPr lang="en-US" altLang="zh-CN" baseline="-25000"/>
              <a:t>5</a:t>
            </a:r>
            <a:endParaRPr lang="en-US" altLang="zh-CN" b="1" i="1" baseline="30000">
              <a:sym typeface="+mn-ea"/>
            </a:endParaRPr>
          </a:p>
        </p:txBody>
      </p:sp>
      <p:sp>
        <p:nvSpPr>
          <p:cNvPr id="30" name="上弧形箭头 29"/>
          <p:cNvSpPr/>
          <p:nvPr/>
        </p:nvSpPr>
        <p:spPr>
          <a:xfrm>
            <a:off x="7435850" y="5047615"/>
            <a:ext cx="1264920" cy="28130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1" name="表格 30"/>
          <p:cNvGraphicFramePr/>
          <p:nvPr/>
        </p:nvGraphicFramePr>
        <p:xfrm>
          <a:off x="7528560" y="3551555"/>
          <a:ext cx="1080135" cy="110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7688580" y="4652645"/>
            <a:ext cx="826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</a:t>
            </a:r>
            <a:r>
              <a:rPr lang="en-US" altLang="zh-CN" baseline="-25000"/>
              <a:t>6</a:t>
            </a:r>
            <a:r>
              <a:rPr lang="en-US" altLang="zh-CN"/>
              <a:t>~T</a:t>
            </a:r>
            <a:r>
              <a:rPr lang="en-US" altLang="zh-CN" baseline="-25000"/>
              <a:t>11</a:t>
            </a:r>
            <a:endParaRPr lang="en-US" altLang="zh-CN" b="1" i="1" baseline="30000">
              <a:sym typeface="+mn-ea"/>
            </a:endParaRPr>
          </a:p>
        </p:txBody>
      </p:sp>
      <p:graphicFrame>
        <p:nvGraphicFramePr>
          <p:cNvPr id="33" name="表格 32"/>
          <p:cNvGraphicFramePr/>
          <p:nvPr/>
        </p:nvGraphicFramePr>
        <p:xfrm>
          <a:off x="9737725" y="3551555"/>
          <a:ext cx="1080135" cy="110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9471025" y="4652645"/>
            <a:ext cx="89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结束状态</a:t>
            </a:r>
            <a:endParaRPr lang="zh-CN" altLang="en-US"/>
          </a:p>
          <a:p>
            <a:pPr algn="ctr"/>
            <a:r>
              <a:rPr lang="en-US" altLang="zh-CN"/>
              <a:t>a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  <a:endParaRPr lang="en-US" altLang="zh-CN" b="1" i="1" baseline="30000">
              <a:sym typeface="+mn-ea"/>
            </a:endParaRPr>
          </a:p>
        </p:txBody>
      </p:sp>
      <p:sp>
        <p:nvSpPr>
          <p:cNvPr id="36" name="上弧形箭头 35"/>
          <p:cNvSpPr/>
          <p:nvPr/>
        </p:nvSpPr>
        <p:spPr>
          <a:xfrm>
            <a:off x="9007475" y="5047615"/>
            <a:ext cx="1884045" cy="28130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/>
          <p:nvPr/>
        </p:nvGraphicFramePr>
        <p:xfrm>
          <a:off x="10481310" y="5328920"/>
          <a:ext cx="853376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10530205" y="5695315"/>
            <a:ext cx="777240" cy="2705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运行结果</a:t>
            </a:r>
            <a:r>
              <a:rPr lang="zh-CN" altLang="en-US" baseline="-25000"/>
              <a:t> </a:t>
            </a:r>
            <a:endParaRPr lang="zh-CN" altLang="en-US" baseline="-25000"/>
          </a:p>
        </p:txBody>
      </p:sp>
      <p:sp>
        <p:nvSpPr>
          <p:cNvPr id="40" name="文本框 39"/>
          <p:cNvSpPr txBox="1"/>
          <p:nvPr/>
        </p:nvSpPr>
        <p:spPr>
          <a:xfrm>
            <a:off x="1694815" y="1277620"/>
            <a:ext cx="28708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有限状态机的向量化运行</a:t>
            </a:r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9990" y="943610"/>
            <a:ext cx="3322955" cy="2256155"/>
          </a:xfrm>
          <a:prstGeom prst="rect">
            <a:avLst/>
          </a:prstGeom>
        </p:spPr>
      </p:pic>
      <p:graphicFrame>
        <p:nvGraphicFramePr>
          <p:cNvPr id="44" name="表格 43"/>
          <p:cNvGraphicFramePr/>
          <p:nvPr/>
        </p:nvGraphicFramePr>
        <p:xfrm>
          <a:off x="366395" y="3551555"/>
          <a:ext cx="1080135" cy="110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9695" y="4652645"/>
            <a:ext cx="89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初始状态</a:t>
            </a:r>
            <a:endParaRPr lang="zh-CN" altLang="en-US" sz="1400"/>
          </a:p>
          <a:p>
            <a:pPr algn="ctr"/>
            <a:r>
              <a:rPr lang="en-US" altLang="zh-CN"/>
              <a:t>a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zh-CN" b="1" i="1" baseline="30000">
              <a:sym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339205" y="956945"/>
            <a:ext cx="2691765" cy="90995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080" y="504825"/>
            <a:ext cx="8879840" cy="5847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5" y="741680"/>
            <a:ext cx="11607800" cy="570166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64823" y="4236720"/>
          <a:ext cx="49339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316865" imgH="165100" progId="Equation.KSEE3">
                  <p:embed/>
                </p:oleObj>
              </mc:Choice>
              <mc:Fallback>
                <p:oleObj name="" r:id="rId2" imgW="3168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4823" y="4236720"/>
                        <a:ext cx="493395" cy="2571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24345" y="4822825"/>
          <a:ext cx="476885" cy="27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304800" imgH="177165" progId="Equation.KSEE3">
                  <p:embed/>
                </p:oleObj>
              </mc:Choice>
              <mc:Fallback>
                <p:oleObj name="" r:id="rId4" imgW="3048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24345" y="4822825"/>
                        <a:ext cx="476885" cy="27749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747010" y="2889250"/>
            <a:ext cx="337820" cy="34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43275" y="2889250"/>
            <a:ext cx="337820" cy="34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825230" y="2889250"/>
            <a:ext cx="337820" cy="34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184255" y="2889250"/>
            <a:ext cx="337820" cy="34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5905" y="2931795"/>
          <a:ext cx="288290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139700" imgH="177165" progId="Equation.KSEE3">
                  <p:embed/>
                </p:oleObj>
              </mc:Choice>
              <mc:Fallback>
                <p:oleObj name="" r:id="rId6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95905" y="2931795"/>
                        <a:ext cx="288290" cy="36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3275" y="2931795"/>
          <a:ext cx="288290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8" imgW="139700" imgH="177165" progId="Equation.KSEE3">
                  <p:embed/>
                </p:oleObj>
              </mc:Choice>
              <mc:Fallback>
                <p:oleObj name="" r:id="rId8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3275" y="2931795"/>
                        <a:ext cx="288290" cy="36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25230" y="2887345"/>
          <a:ext cx="288290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139700" imgH="177165" progId="Equation.KSEE3">
                  <p:embed/>
                </p:oleObj>
              </mc:Choice>
              <mc:Fallback>
                <p:oleObj name="" r:id="rId9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25230" y="2887345"/>
                        <a:ext cx="288290" cy="36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09020" y="2889250"/>
          <a:ext cx="288290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0" imgW="139700" imgH="177165" progId="Equation.KSEE3">
                  <p:embed/>
                </p:oleObj>
              </mc:Choice>
              <mc:Fallback>
                <p:oleObj name="" r:id="rId10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09020" y="2889250"/>
                        <a:ext cx="288290" cy="36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96860" y="4822825"/>
          <a:ext cx="556895" cy="27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355600" imgH="177165" progId="Equation.KSEE3">
                  <p:embed/>
                </p:oleObj>
              </mc:Choice>
              <mc:Fallback>
                <p:oleObj name="" r:id="rId11" imgW="355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96860" y="4822825"/>
                        <a:ext cx="556895" cy="27749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6963410" y="2887345"/>
            <a:ext cx="337820" cy="34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360535" y="2887345"/>
            <a:ext cx="337820" cy="34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738610" y="2887345"/>
            <a:ext cx="337820" cy="34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9288" y="2880678"/>
          <a:ext cx="315595" cy="34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3" imgW="152400" imgH="165100" progId="Equation.KSEE3">
                  <p:embed/>
                </p:oleObj>
              </mc:Choice>
              <mc:Fallback>
                <p:oleObj name="" r:id="rId13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99288" y="2880678"/>
                        <a:ext cx="315595" cy="34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60218" y="2880678"/>
          <a:ext cx="315595" cy="34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5" imgW="152400" imgH="165100" progId="Equation.KSEE3">
                  <p:embed/>
                </p:oleObj>
              </mc:Choice>
              <mc:Fallback>
                <p:oleObj name="" r:id="rId15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60218" y="2880678"/>
                        <a:ext cx="315595" cy="34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38293" y="2894648"/>
          <a:ext cx="315595" cy="34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6" imgW="152400" imgH="165100" progId="Equation.KSEE3">
                  <p:embed/>
                </p:oleObj>
              </mc:Choice>
              <mc:Fallback>
                <p:oleObj name="" r:id="rId16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738293" y="2894648"/>
                        <a:ext cx="315595" cy="34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36038" y="4843145"/>
          <a:ext cx="49339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7" imgW="316865" imgH="165100" progId="Equation.KSEE3">
                  <p:embed/>
                </p:oleObj>
              </mc:Choice>
              <mc:Fallback>
                <p:oleObj name="" r:id="rId17" imgW="3168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936038" y="4843145"/>
                        <a:ext cx="493395" cy="2571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>
            <a:stCxn id="33" idx="0"/>
          </p:cNvCxnSpPr>
          <p:nvPr/>
        </p:nvCxnSpPr>
        <p:spPr>
          <a:xfrm flipV="1">
            <a:off x="7670800" y="4380230"/>
            <a:ext cx="412750" cy="78740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7520305" y="5167630"/>
            <a:ext cx="300355" cy="27241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016240" y="41255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矩阵乘法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36" idx="4"/>
          </p:cNvCxnSpPr>
          <p:nvPr/>
        </p:nvCxnSpPr>
        <p:spPr>
          <a:xfrm>
            <a:off x="8799830" y="5431155"/>
            <a:ext cx="662305" cy="48768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8649335" y="5158740"/>
            <a:ext cx="300355" cy="27241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462135" y="57384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逐元素</a:t>
            </a:r>
            <a:r>
              <a:rPr lang="zh-CN" altLang="en-US">
                <a:solidFill>
                  <a:srgbClr val="FF0000"/>
                </a:solidFill>
              </a:rPr>
              <a:t>乘法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64823" y="4843145"/>
          <a:ext cx="49339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9" imgW="316865" imgH="165100" progId="Equation.KSEE3">
                  <p:embed/>
                </p:oleObj>
              </mc:Choice>
              <mc:Fallback>
                <p:oleObj name="" r:id="rId19" imgW="3168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64823" y="4843145"/>
                        <a:ext cx="493395" cy="2571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94768" y="5556250"/>
          <a:ext cx="49339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20" imgW="316865" imgH="165100" progId="Equation.KSEE3">
                  <p:embed/>
                </p:oleObj>
              </mc:Choice>
              <mc:Fallback>
                <p:oleObj name="" r:id="rId20" imgW="3168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94768" y="5556250"/>
                        <a:ext cx="493395" cy="2571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74031" y="5537200"/>
          <a:ext cx="47498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21" imgW="304800" imgH="177165" progId="Equation.KSEE3">
                  <p:embed/>
                </p:oleObj>
              </mc:Choice>
              <mc:Fallback>
                <p:oleObj name="" r:id="rId21" imgW="3048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74031" y="5537200"/>
                        <a:ext cx="474980" cy="2762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63411" y="5536565"/>
          <a:ext cx="55372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23" imgW="355600" imgH="177165" progId="Equation.KSEE3">
                  <p:embed/>
                </p:oleObj>
              </mc:Choice>
              <mc:Fallback>
                <p:oleObj name="" r:id="rId23" imgW="355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963411" y="5536565"/>
                        <a:ext cx="553720" cy="2762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47" idx="0"/>
          </p:cNvCxnSpPr>
          <p:nvPr/>
        </p:nvCxnSpPr>
        <p:spPr>
          <a:xfrm flipV="1">
            <a:off x="2817495" y="4435475"/>
            <a:ext cx="412750" cy="78740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2667000" y="5222875"/>
            <a:ext cx="300355" cy="27241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162935" y="4180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矩阵乘法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4208" y="4890135"/>
          <a:ext cx="516890" cy="27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330200" imgH="177165" progId="Equation.KSEE3">
                  <p:embed/>
                </p:oleObj>
              </mc:Choice>
              <mc:Fallback>
                <p:oleObj name="" r:id="rId25" imgW="330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184208" y="4890135"/>
                        <a:ext cx="516890" cy="27749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6605" y="4890135"/>
          <a:ext cx="476885" cy="27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304800" imgH="177165" progId="Equation.KSEE3">
                  <p:embed/>
                </p:oleObj>
              </mc:Choice>
              <mc:Fallback>
                <p:oleObj name="" r:id="rId27" imgW="3048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6605" y="4890135"/>
                        <a:ext cx="476885" cy="27749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0780" y="4890135"/>
          <a:ext cx="476885" cy="27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28" imgW="304800" imgH="177165" progId="Equation.KSEE3">
                  <p:embed/>
                </p:oleObj>
              </mc:Choice>
              <mc:Fallback>
                <p:oleObj name="" r:id="rId28" imgW="3048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0780" y="4890135"/>
                        <a:ext cx="476885" cy="27749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1160780" y="35553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参数量：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1376" y="3601085"/>
          <a:ext cx="894715" cy="27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177165" progId="Equation.KSEE3">
                  <p:embed/>
                </p:oleObj>
              </mc:Choice>
              <mc:Fallback>
                <p:oleObj name="" r:id="rId29" imgW="5715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111376" y="3601085"/>
                        <a:ext cx="894715" cy="27749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4979035" y="36004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参数量：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88356" y="3646170"/>
          <a:ext cx="2008505" cy="27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31" imgW="1282700" imgH="177165" progId="Equation.KSEE3">
                  <p:embed/>
                </p:oleObj>
              </mc:Choice>
              <mc:Fallback>
                <p:oleObj name="" r:id="rId31" imgW="1282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888356" y="3646170"/>
                        <a:ext cx="2008505" cy="27749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WPS 演示</Application>
  <PresentationFormat>宽屏</PresentationFormat>
  <Paragraphs>70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4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咦～这儿有个人吖</cp:lastModifiedBy>
  <cp:revision>6</cp:revision>
  <dcterms:created xsi:type="dcterms:W3CDTF">2020-11-05T05:59:00Z</dcterms:created>
  <dcterms:modified xsi:type="dcterms:W3CDTF">2020-11-05T09:28:27Z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