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may change. Planning to do introductions, frame the talk as one about why R/programming generally is useful in transit planning. Iteration, improvement, integration. Introduce case studies. Acknowledge that R is used on many other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science is evolving at KCM. We are building skills and internal support for rigorous analysis and the use of coding tools in our workflows. No one has a background in CS, so we take a “learn and teach on the job” approach to building a DS culture.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of the many ways where we use R and our community of support is our accessibility analysis. Before diving in to how we do our analysis, I want to make sure that everyone knows what I mean when I’m talking about accessibility and why it’s an important part of transit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Accessibility is important to measure because it can determine how much of a person’s travel needs can be completed on an existing or planned transit network. Metro’s strategic plan calls for annual measurements in the change in county-wide transit accessibility.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At a theoretical level, accessibility is very simple. However, the process of measuring transit accessibility requires iteration. This is where R plays a critical role, as traditional transit planning tools require planners to manually select analysis locations, which is not possible at a county-wide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r5R is a network based routing tool that uses a java backend, the Open Street Map Network and the GTFS to allow analysts to model time-based travel for different modes of transportation. Allows for use of different decay functions ( a quick trip to a destination is worth more than a long trip).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peagit.github.io/r5r/index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quick look at r5r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Requires:</a:t>
            </a:r>
          </a:p>
          <a:p>
            <a:pPr lvl="1"/>
            <a:r>
              <a:rPr/>
              <a:t>Open Street Map network file</a:t>
            </a:r>
          </a:p>
          <a:p>
            <a:pPr lvl="1"/>
            <a:r>
              <a:rPr/>
              <a:t>origin and destination points</a:t>
            </a:r>
          </a:p>
          <a:p>
            <a:pPr lvl="1"/>
            <a:r>
              <a:rPr/>
              <a:t>General Transit Feed Specifications (GTFS)</a:t>
            </a:r>
          </a:p>
          <a:p>
            <a:pPr lvl="0"/>
            <a:r>
              <a:rPr/>
              <a:t>Works well with the purrr library</a:t>
            </a:r>
          </a:p>
          <a:p>
            <a:pPr lvl="0"/>
            <a:r>
              <a:rPr/>
              <a:t>Implements decay curves to model how people perceive opportunities (a quick trip to a destination is worth more than a long trip).</a:t>
            </a:r>
          </a:p>
          <a:p>
            <a:pPr lvl="0"/>
            <a:r>
              <a:rPr/>
              <a:t>Full documentation available </a:t>
            </a:r>
            <a:r>
              <a:rPr>
                <a:hlinkClick r:id="rId2"/>
              </a:rPr>
              <a:t>here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r5r at King County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Community Assets Database for destinations</a:t>
            </a:r>
          </a:p>
          <a:p>
            <a:pPr lvl="0"/>
            <a:r>
              <a:rPr/>
              <a:t>First calculated using a quarter mile hexagon map, then aggregated using population weighted interpolation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for a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https://king-county-metro.shinyapps.io/accessibility-demo/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r5r Accessibility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 ttm &lt;- </a:t>
            </a:r>
            <a:r>
              <a:rPr>
                <a:solidFill>
                  <a:srgbClr val="4758AB"/>
                </a:solidFill>
                <a:latin typeface="Courier"/>
              </a:rPr>
              <a:t>accessibility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r5r_core =</a:t>
            </a:r>
            <a:r>
              <a:rPr>
                <a:solidFill>
                  <a:srgbClr val="003B4F"/>
                </a:solidFill>
                <a:latin typeface="Courier"/>
              </a:rPr>
              <a:t> r5r_core,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decay_function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"logistic"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origins =</a:t>
            </a:r>
            <a:r>
              <a:rPr>
                <a:solidFill>
                  <a:srgbClr val="003B4F"/>
                </a:solidFill>
                <a:latin typeface="Courier"/>
              </a:rPr>
              <a:t> origins,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destinations =</a:t>
            </a:r>
            <a:r>
              <a:rPr>
                <a:solidFill>
                  <a:srgbClr val="003B4F"/>
                </a:solidFill>
                <a:latin typeface="Courier"/>
              </a:rPr>
              <a:t> dest_hex_points, </a:t>
            </a:r>
            <a:r>
              <a:rPr>
                <a:solidFill>
                  <a:srgbClr val="5E5E5E"/>
                </a:solidFill>
                <a:latin typeface="Courier"/>
              </a:rPr>
              <a:t>#                       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opportunities_colname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"grocery"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"public_spaces"</a:t>
            </a:r>
            <a:r>
              <a:rPr>
                <a:solidFill>
                  <a:srgbClr val="003B4F"/>
                </a:solidFill>
                <a:latin typeface="Courier"/>
              </a:rPr>
              <a:t>)  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mode =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"WALK"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"TRANSIT"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departure_datetime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as.POSIXct</a:t>
            </a:r>
            <a:r>
              <a:rPr>
                <a:solidFill>
                  <a:srgbClr val="003B4F"/>
                </a:solidFill>
                <a:latin typeface="Courier"/>
              </a:rPr>
              <a:t>(departure_datetime, </a:t>
            </a:r>
            <a:r>
              <a:rPr>
                <a:solidFill>
                  <a:srgbClr val="657422"/>
                </a:solidFill>
                <a:latin typeface="Courier"/>
              </a:rPr>
              <a:t>format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"%d-%m-%Y %H:%M:%S"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max_walk_time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time_window =</a:t>
            </a:r>
            <a:r>
              <a:rPr>
                <a:solidFill>
                  <a:srgbClr val="003B4F"/>
                </a:solidFill>
                <a:latin typeface="Courier"/>
              </a:rPr>
              <a:t> 5L,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max_trip_duration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decay_value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cutoffs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 Group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 interpolated_bg_access &lt;- test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rowid)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4758AB"/>
                </a:solidFill>
                <a:latin typeface="Courier"/>
              </a:rPr>
              <a:t>interpolate_pw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block_groups,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to_id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"GEO_ID_GRP"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blocks,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weight_column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"POP20"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crs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2926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extensive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weight_placement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"surface"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Introductions</a:t>
            </a:r>
          </a:p>
          <a:p>
            <a:pPr lvl="0"/>
            <a:r>
              <a:rPr/>
              <a:t>Overview of R at King County Metro</a:t>
            </a:r>
          </a:p>
          <a:p>
            <a:pPr lvl="0"/>
            <a:r>
              <a:rPr/>
              <a:t>Two case studies:</a:t>
            </a:r>
          </a:p>
          <a:p>
            <a:pPr lvl="1"/>
            <a:r>
              <a:rPr/>
              <a:t>Transit accessibility</a:t>
            </a:r>
          </a:p>
          <a:p>
            <a:pPr lvl="1"/>
            <a:r>
              <a:rPr/>
              <a:t>Rider/Non-Rider Survey Analysis</a:t>
            </a:r>
          </a:p>
          <a:p>
            <a:pPr lvl="0"/>
            <a:r>
              <a:rPr/>
              <a:t>Questions/Answers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at King County Metro</a:t>
            </a:r>
          </a:p>
        </p:txBody>
      </p:sp>
      <p:pic>
        <p:nvPicPr>
          <p:cNvPr descr="fig:  images/allison_horst_code_commun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Au: Allison Horst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Transit Accessibility:</a:t>
            </a:r>
            <a:r>
              <a:rPr/>
              <a:t> How many places someone can get to using transit in a certain amount of time from a their starting location.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pic>
        <p:nvPicPr>
          <p:cNvPr descr="fig:  images/jwalker_accessibility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Au: Jarrett Walker Associates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pic>
        <p:nvPicPr>
          <p:cNvPr descr="fig:  images/jwalker_accessibility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Au: Jarrett Walker Associates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pic>
        <p:nvPicPr>
          <p:cNvPr descr="fig:  images/jwalker_accessibility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3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Au: Jarrett Walker Associates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 Accessibility</a:t>
            </a:r>
          </a:p>
        </p:txBody>
      </p:sp>
      <p:pic>
        <p:nvPicPr>
          <p:cNvPr descr="fig:  images/jwalker_accessibility_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Au: Jarrett Walker Associates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r5R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r5R is a network based routing tool that allows analysts to model time-based travel for different modes of transportation.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Accessibility</dc:title>
  <dc:creator/>
  <cp:keywords/>
  <dcterms:created xsi:type="dcterms:W3CDTF">2023-02-19T00:49:47Z</dcterms:created>
  <dcterms:modified xsi:type="dcterms:W3CDTF">2023-02-19T00:49:47Z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