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256" r:id="rId5"/>
    <p:sldId id="257" r:id="rId6"/>
    <p:sldId id="264" r:id="rId7"/>
    <p:sldId id="265" r:id="rId8"/>
    <p:sldId id="259" r:id="rId9"/>
    <p:sldId id="260" r:id="rId10"/>
    <p:sldId id="267" r:id="rId11"/>
    <p:sldId id="262" r:id="rId12"/>
    <p:sldId id="268" r:id="rId13"/>
    <p:sldId id="270" r:id="rId14"/>
    <p:sldId id="261" r:id="rId15"/>
    <p:sldId id="258" r:id="rId16"/>
    <p:sldId id="271" r:id="rId17"/>
    <p:sldId id="263" r:id="rId18"/>
    <p:sldId id="269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1307F0-ACE0-4408-8174-EB8838EDC9C8}" v="347" dt="2023-03-20T15:05:48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0E3CE4-BB6B-4E80-9830-2193DC5DBB7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9AAE02-3C59-4FF3-A4A8-12C776BDB49E}">
      <dgm:prSet phldrT="[Text]"/>
      <dgm:spPr/>
      <dgm:t>
        <a:bodyPr/>
        <a:lstStyle/>
        <a:p>
          <a:r>
            <a:rPr lang="en-US" dirty="0"/>
            <a:t>Uniform interface</a:t>
          </a:r>
        </a:p>
      </dgm:t>
    </dgm:pt>
    <dgm:pt modelId="{2228393C-99EB-41E4-AEA3-A2B1EE5677CD}" type="parTrans" cxnId="{FB05ED52-0C4E-4F08-9091-2D3D1888B90C}">
      <dgm:prSet/>
      <dgm:spPr/>
      <dgm:t>
        <a:bodyPr/>
        <a:lstStyle/>
        <a:p>
          <a:endParaRPr lang="en-US"/>
        </a:p>
      </dgm:t>
    </dgm:pt>
    <dgm:pt modelId="{73CAE44E-6635-4638-AE96-8388182FEEFE}" type="sibTrans" cxnId="{FB05ED52-0C4E-4F08-9091-2D3D1888B90C}">
      <dgm:prSet/>
      <dgm:spPr/>
      <dgm:t>
        <a:bodyPr/>
        <a:lstStyle/>
        <a:p>
          <a:endParaRPr lang="en-US"/>
        </a:p>
      </dgm:t>
    </dgm:pt>
    <dgm:pt modelId="{9402F918-B1D9-4E1B-B0C7-D8A12D9212CC}">
      <dgm:prSet phldrT="[Text]"/>
      <dgm:spPr/>
      <dgm:t>
        <a:bodyPr/>
        <a:lstStyle/>
        <a:p>
          <a:r>
            <a:rPr lang="en-US" dirty="0"/>
            <a:t>Client-server decoupling</a:t>
          </a:r>
        </a:p>
      </dgm:t>
    </dgm:pt>
    <dgm:pt modelId="{0FB7D91D-D54E-49E1-83C3-E9AF896B4DA2}" type="parTrans" cxnId="{82926909-D4A8-4F6E-B89A-E4AC6F187BDB}">
      <dgm:prSet/>
      <dgm:spPr/>
      <dgm:t>
        <a:bodyPr/>
        <a:lstStyle/>
        <a:p>
          <a:endParaRPr lang="en-US"/>
        </a:p>
      </dgm:t>
    </dgm:pt>
    <dgm:pt modelId="{F0071E00-9F4C-4112-A331-9DCA7474F355}" type="sibTrans" cxnId="{82926909-D4A8-4F6E-B89A-E4AC6F187BDB}">
      <dgm:prSet/>
      <dgm:spPr/>
      <dgm:t>
        <a:bodyPr/>
        <a:lstStyle/>
        <a:p>
          <a:endParaRPr lang="en-US"/>
        </a:p>
      </dgm:t>
    </dgm:pt>
    <dgm:pt modelId="{2B99C96E-D5E7-483B-A1B7-F7315778A24D}">
      <dgm:prSet phldrT="[Text]"/>
      <dgm:spPr/>
      <dgm:t>
        <a:bodyPr/>
        <a:lstStyle/>
        <a:p>
          <a:r>
            <a:rPr lang="en-US" dirty="0"/>
            <a:t>Statelessness</a:t>
          </a:r>
        </a:p>
      </dgm:t>
    </dgm:pt>
    <dgm:pt modelId="{6604978A-C754-4C94-AE98-30B010B6BC70}" type="parTrans" cxnId="{2BA8CE50-C74C-456B-B4DA-56501AD96D13}">
      <dgm:prSet/>
      <dgm:spPr/>
      <dgm:t>
        <a:bodyPr/>
        <a:lstStyle/>
        <a:p>
          <a:endParaRPr lang="en-US"/>
        </a:p>
      </dgm:t>
    </dgm:pt>
    <dgm:pt modelId="{0E4607BB-7ED3-4991-9B51-30F27BBB45F0}" type="sibTrans" cxnId="{2BA8CE50-C74C-456B-B4DA-56501AD96D13}">
      <dgm:prSet/>
      <dgm:spPr/>
      <dgm:t>
        <a:bodyPr/>
        <a:lstStyle/>
        <a:p>
          <a:endParaRPr lang="en-US"/>
        </a:p>
      </dgm:t>
    </dgm:pt>
    <dgm:pt modelId="{B397A1FB-3F99-4E8D-B920-B959898519DE}">
      <dgm:prSet phldrT="[Text]"/>
      <dgm:spPr/>
      <dgm:t>
        <a:bodyPr/>
        <a:lstStyle/>
        <a:p>
          <a:r>
            <a:rPr lang="en-US" dirty="0" err="1"/>
            <a:t>Cacheability</a:t>
          </a:r>
          <a:endParaRPr lang="en-US" dirty="0"/>
        </a:p>
      </dgm:t>
    </dgm:pt>
    <dgm:pt modelId="{D80C39A3-5268-46AA-8B4C-F7EAB4C3B47E}" type="parTrans" cxnId="{151C2A1B-3AC8-4401-B8B6-7221BB248F8F}">
      <dgm:prSet/>
      <dgm:spPr/>
      <dgm:t>
        <a:bodyPr/>
        <a:lstStyle/>
        <a:p>
          <a:endParaRPr lang="en-US"/>
        </a:p>
      </dgm:t>
    </dgm:pt>
    <dgm:pt modelId="{5EAD8435-4D75-448E-AA8C-1AFF34336FE8}" type="sibTrans" cxnId="{151C2A1B-3AC8-4401-B8B6-7221BB248F8F}">
      <dgm:prSet/>
      <dgm:spPr/>
      <dgm:t>
        <a:bodyPr/>
        <a:lstStyle/>
        <a:p>
          <a:endParaRPr lang="en-US"/>
        </a:p>
      </dgm:t>
    </dgm:pt>
    <dgm:pt modelId="{678061A4-7F5A-48AD-AA18-3D318C96ABDC}">
      <dgm:prSet phldrT="[Text]"/>
      <dgm:spPr/>
      <dgm:t>
        <a:bodyPr/>
        <a:lstStyle/>
        <a:p>
          <a:r>
            <a:rPr lang="en-US" dirty="0"/>
            <a:t>Layered system architecture</a:t>
          </a:r>
        </a:p>
      </dgm:t>
    </dgm:pt>
    <dgm:pt modelId="{03C655DF-362F-4ACF-B26F-C43EFE6A6278}" type="parTrans" cxnId="{A943286E-AA7A-410D-8163-A2F4199CC649}">
      <dgm:prSet/>
      <dgm:spPr/>
      <dgm:t>
        <a:bodyPr/>
        <a:lstStyle/>
        <a:p>
          <a:endParaRPr lang="en-US"/>
        </a:p>
      </dgm:t>
    </dgm:pt>
    <dgm:pt modelId="{08329DB2-89BD-4DCC-B56C-4E74F5BEAF0F}" type="sibTrans" cxnId="{A943286E-AA7A-410D-8163-A2F4199CC649}">
      <dgm:prSet/>
      <dgm:spPr/>
      <dgm:t>
        <a:bodyPr/>
        <a:lstStyle/>
        <a:p>
          <a:endParaRPr lang="en-US"/>
        </a:p>
      </dgm:t>
    </dgm:pt>
    <dgm:pt modelId="{E3D53472-4358-49D0-943E-C1840B9EDDEC}" type="pres">
      <dgm:prSet presAssocID="{4C0E3CE4-BB6B-4E80-9830-2193DC5DBB75}" presName="diagram" presStyleCnt="0">
        <dgm:presLayoutVars>
          <dgm:dir/>
          <dgm:resizeHandles val="exact"/>
        </dgm:presLayoutVars>
      </dgm:prSet>
      <dgm:spPr/>
    </dgm:pt>
    <dgm:pt modelId="{4D7D18FC-C078-40A1-AF8B-324E65E7BF58}" type="pres">
      <dgm:prSet presAssocID="{899AAE02-3C59-4FF3-A4A8-12C776BDB49E}" presName="node" presStyleLbl="node1" presStyleIdx="0" presStyleCnt="5">
        <dgm:presLayoutVars>
          <dgm:bulletEnabled val="1"/>
        </dgm:presLayoutVars>
      </dgm:prSet>
      <dgm:spPr/>
    </dgm:pt>
    <dgm:pt modelId="{58E8F546-388A-4FFC-95AE-E66FD70D5B40}" type="pres">
      <dgm:prSet presAssocID="{73CAE44E-6635-4638-AE96-8388182FEEFE}" presName="sibTrans" presStyleCnt="0"/>
      <dgm:spPr/>
    </dgm:pt>
    <dgm:pt modelId="{FA7ADE19-3869-45C5-9CE4-6EB8B5E629DD}" type="pres">
      <dgm:prSet presAssocID="{9402F918-B1D9-4E1B-B0C7-D8A12D9212CC}" presName="node" presStyleLbl="node1" presStyleIdx="1" presStyleCnt="5">
        <dgm:presLayoutVars>
          <dgm:bulletEnabled val="1"/>
        </dgm:presLayoutVars>
      </dgm:prSet>
      <dgm:spPr/>
    </dgm:pt>
    <dgm:pt modelId="{BFA79F11-79AA-430C-A20B-B54AAFC4A5C6}" type="pres">
      <dgm:prSet presAssocID="{F0071E00-9F4C-4112-A331-9DCA7474F355}" presName="sibTrans" presStyleCnt="0"/>
      <dgm:spPr/>
    </dgm:pt>
    <dgm:pt modelId="{F9CE9A84-62EA-4D77-934E-75CE6DAAB50C}" type="pres">
      <dgm:prSet presAssocID="{2B99C96E-D5E7-483B-A1B7-F7315778A24D}" presName="node" presStyleLbl="node1" presStyleIdx="2" presStyleCnt="5">
        <dgm:presLayoutVars>
          <dgm:bulletEnabled val="1"/>
        </dgm:presLayoutVars>
      </dgm:prSet>
      <dgm:spPr/>
    </dgm:pt>
    <dgm:pt modelId="{81A037A7-833B-4433-85B1-91CFD5E0A6DB}" type="pres">
      <dgm:prSet presAssocID="{0E4607BB-7ED3-4991-9B51-30F27BBB45F0}" presName="sibTrans" presStyleCnt="0"/>
      <dgm:spPr/>
    </dgm:pt>
    <dgm:pt modelId="{2163FF09-ABAB-446B-AAB9-B939F7E0D067}" type="pres">
      <dgm:prSet presAssocID="{B397A1FB-3F99-4E8D-B920-B959898519DE}" presName="node" presStyleLbl="node1" presStyleIdx="3" presStyleCnt="5">
        <dgm:presLayoutVars>
          <dgm:bulletEnabled val="1"/>
        </dgm:presLayoutVars>
      </dgm:prSet>
      <dgm:spPr/>
    </dgm:pt>
    <dgm:pt modelId="{F29EA164-7FA8-4A77-B0FB-5FD170D45874}" type="pres">
      <dgm:prSet presAssocID="{5EAD8435-4D75-448E-AA8C-1AFF34336FE8}" presName="sibTrans" presStyleCnt="0"/>
      <dgm:spPr/>
    </dgm:pt>
    <dgm:pt modelId="{ED10B7D1-18AE-47C0-9914-983E24B91EAC}" type="pres">
      <dgm:prSet presAssocID="{678061A4-7F5A-48AD-AA18-3D318C96ABDC}" presName="node" presStyleLbl="node1" presStyleIdx="4" presStyleCnt="5">
        <dgm:presLayoutVars>
          <dgm:bulletEnabled val="1"/>
        </dgm:presLayoutVars>
      </dgm:prSet>
      <dgm:spPr/>
    </dgm:pt>
  </dgm:ptLst>
  <dgm:cxnLst>
    <dgm:cxn modelId="{82926909-D4A8-4F6E-B89A-E4AC6F187BDB}" srcId="{4C0E3CE4-BB6B-4E80-9830-2193DC5DBB75}" destId="{9402F918-B1D9-4E1B-B0C7-D8A12D9212CC}" srcOrd="1" destOrd="0" parTransId="{0FB7D91D-D54E-49E1-83C3-E9AF896B4DA2}" sibTransId="{F0071E00-9F4C-4112-A331-9DCA7474F355}"/>
    <dgm:cxn modelId="{C75F7210-A0B9-4E1E-8A19-AA81185FC618}" type="presOf" srcId="{9402F918-B1D9-4E1B-B0C7-D8A12D9212CC}" destId="{FA7ADE19-3869-45C5-9CE4-6EB8B5E629DD}" srcOrd="0" destOrd="0" presId="urn:microsoft.com/office/officeart/2005/8/layout/default"/>
    <dgm:cxn modelId="{151C2A1B-3AC8-4401-B8B6-7221BB248F8F}" srcId="{4C0E3CE4-BB6B-4E80-9830-2193DC5DBB75}" destId="{B397A1FB-3F99-4E8D-B920-B959898519DE}" srcOrd="3" destOrd="0" parTransId="{D80C39A3-5268-46AA-8B4C-F7EAB4C3B47E}" sibTransId="{5EAD8435-4D75-448E-AA8C-1AFF34336FE8}"/>
    <dgm:cxn modelId="{8BC0F938-0B4C-4551-A88A-94110649B4A6}" type="presOf" srcId="{2B99C96E-D5E7-483B-A1B7-F7315778A24D}" destId="{F9CE9A84-62EA-4D77-934E-75CE6DAAB50C}" srcOrd="0" destOrd="0" presId="urn:microsoft.com/office/officeart/2005/8/layout/default"/>
    <dgm:cxn modelId="{441AAC5C-31EE-44EF-AB0B-CB5D975E85EB}" type="presOf" srcId="{678061A4-7F5A-48AD-AA18-3D318C96ABDC}" destId="{ED10B7D1-18AE-47C0-9914-983E24B91EAC}" srcOrd="0" destOrd="0" presId="urn:microsoft.com/office/officeart/2005/8/layout/default"/>
    <dgm:cxn modelId="{8B1A8B6D-F70A-4991-B3B0-B43B286BDDF8}" type="presOf" srcId="{4C0E3CE4-BB6B-4E80-9830-2193DC5DBB75}" destId="{E3D53472-4358-49D0-943E-C1840B9EDDEC}" srcOrd="0" destOrd="0" presId="urn:microsoft.com/office/officeart/2005/8/layout/default"/>
    <dgm:cxn modelId="{A943286E-AA7A-410D-8163-A2F4199CC649}" srcId="{4C0E3CE4-BB6B-4E80-9830-2193DC5DBB75}" destId="{678061A4-7F5A-48AD-AA18-3D318C96ABDC}" srcOrd="4" destOrd="0" parTransId="{03C655DF-362F-4ACF-B26F-C43EFE6A6278}" sibTransId="{08329DB2-89BD-4DCC-B56C-4E74F5BEAF0F}"/>
    <dgm:cxn modelId="{2BA8CE50-C74C-456B-B4DA-56501AD96D13}" srcId="{4C0E3CE4-BB6B-4E80-9830-2193DC5DBB75}" destId="{2B99C96E-D5E7-483B-A1B7-F7315778A24D}" srcOrd="2" destOrd="0" parTransId="{6604978A-C754-4C94-AE98-30B010B6BC70}" sibTransId="{0E4607BB-7ED3-4991-9B51-30F27BBB45F0}"/>
    <dgm:cxn modelId="{FB05ED52-0C4E-4F08-9091-2D3D1888B90C}" srcId="{4C0E3CE4-BB6B-4E80-9830-2193DC5DBB75}" destId="{899AAE02-3C59-4FF3-A4A8-12C776BDB49E}" srcOrd="0" destOrd="0" parTransId="{2228393C-99EB-41E4-AEA3-A2B1EE5677CD}" sibTransId="{73CAE44E-6635-4638-AE96-8388182FEEFE}"/>
    <dgm:cxn modelId="{0674CCBE-C26C-41E8-8F0A-B75B7117CD18}" type="presOf" srcId="{899AAE02-3C59-4FF3-A4A8-12C776BDB49E}" destId="{4D7D18FC-C078-40A1-AF8B-324E65E7BF58}" srcOrd="0" destOrd="0" presId="urn:microsoft.com/office/officeart/2005/8/layout/default"/>
    <dgm:cxn modelId="{EDEF74EF-69AE-48B2-9AA4-7E986494E501}" type="presOf" srcId="{B397A1FB-3F99-4E8D-B920-B959898519DE}" destId="{2163FF09-ABAB-446B-AAB9-B939F7E0D067}" srcOrd="0" destOrd="0" presId="urn:microsoft.com/office/officeart/2005/8/layout/default"/>
    <dgm:cxn modelId="{282D33B9-805D-4672-9991-1B468D1DBF3F}" type="presParOf" srcId="{E3D53472-4358-49D0-943E-C1840B9EDDEC}" destId="{4D7D18FC-C078-40A1-AF8B-324E65E7BF58}" srcOrd="0" destOrd="0" presId="urn:microsoft.com/office/officeart/2005/8/layout/default"/>
    <dgm:cxn modelId="{E2B870DD-4D01-4D67-B826-323E975DD57D}" type="presParOf" srcId="{E3D53472-4358-49D0-943E-C1840B9EDDEC}" destId="{58E8F546-388A-4FFC-95AE-E66FD70D5B40}" srcOrd="1" destOrd="0" presId="urn:microsoft.com/office/officeart/2005/8/layout/default"/>
    <dgm:cxn modelId="{7486A44C-0AF2-450C-90E5-5D7353BFAFEE}" type="presParOf" srcId="{E3D53472-4358-49D0-943E-C1840B9EDDEC}" destId="{FA7ADE19-3869-45C5-9CE4-6EB8B5E629DD}" srcOrd="2" destOrd="0" presId="urn:microsoft.com/office/officeart/2005/8/layout/default"/>
    <dgm:cxn modelId="{D1AC591F-7DFF-48DF-A5F6-F89FFDE51988}" type="presParOf" srcId="{E3D53472-4358-49D0-943E-C1840B9EDDEC}" destId="{BFA79F11-79AA-430C-A20B-B54AAFC4A5C6}" srcOrd="3" destOrd="0" presId="urn:microsoft.com/office/officeart/2005/8/layout/default"/>
    <dgm:cxn modelId="{BF4320E2-D178-4E04-BFF6-B136AA8FCD96}" type="presParOf" srcId="{E3D53472-4358-49D0-943E-C1840B9EDDEC}" destId="{F9CE9A84-62EA-4D77-934E-75CE6DAAB50C}" srcOrd="4" destOrd="0" presId="urn:microsoft.com/office/officeart/2005/8/layout/default"/>
    <dgm:cxn modelId="{44815FAA-0A1E-42C6-AC72-1B67412C88C5}" type="presParOf" srcId="{E3D53472-4358-49D0-943E-C1840B9EDDEC}" destId="{81A037A7-833B-4433-85B1-91CFD5E0A6DB}" srcOrd="5" destOrd="0" presId="urn:microsoft.com/office/officeart/2005/8/layout/default"/>
    <dgm:cxn modelId="{7C4D61E4-8E64-46B5-92F5-4684A00FD4FA}" type="presParOf" srcId="{E3D53472-4358-49D0-943E-C1840B9EDDEC}" destId="{2163FF09-ABAB-446B-AAB9-B939F7E0D067}" srcOrd="6" destOrd="0" presId="urn:microsoft.com/office/officeart/2005/8/layout/default"/>
    <dgm:cxn modelId="{19BA6E77-7E79-4205-B82B-111D08097EAE}" type="presParOf" srcId="{E3D53472-4358-49D0-943E-C1840B9EDDEC}" destId="{F29EA164-7FA8-4A77-B0FB-5FD170D45874}" srcOrd="7" destOrd="0" presId="urn:microsoft.com/office/officeart/2005/8/layout/default"/>
    <dgm:cxn modelId="{08831C37-ECBE-4C85-906F-BB1E4D534FF9}" type="presParOf" srcId="{E3D53472-4358-49D0-943E-C1840B9EDDEC}" destId="{ED10B7D1-18AE-47C0-9914-983E24B91EA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D18FC-C078-40A1-AF8B-324E65E7BF58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Uniform interface</a:t>
          </a:r>
        </a:p>
      </dsp:txBody>
      <dsp:txXfrm>
        <a:off x="0" y="39687"/>
        <a:ext cx="3286125" cy="1971675"/>
      </dsp:txXfrm>
    </dsp:sp>
    <dsp:sp modelId="{FA7ADE19-3869-45C5-9CE4-6EB8B5E629DD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Client-server decoupling</a:t>
          </a:r>
        </a:p>
      </dsp:txBody>
      <dsp:txXfrm>
        <a:off x="3614737" y="39687"/>
        <a:ext cx="3286125" cy="1971675"/>
      </dsp:txXfrm>
    </dsp:sp>
    <dsp:sp modelId="{F9CE9A84-62EA-4D77-934E-75CE6DAAB50C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Statelessness</a:t>
          </a:r>
        </a:p>
      </dsp:txBody>
      <dsp:txXfrm>
        <a:off x="7229475" y="39687"/>
        <a:ext cx="3286125" cy="1971675"/>
      </dsp:txXfrm>
    </dsp:sp>
    <dsp:sp modelId="{2163FF09-ABAB-446B-AAB9-B939F7E0D067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Cacheability</a:t>
          </a:r>
          <a:endParaRPr lang="en-US" sz="3900" kern="1200" dirty="0"/>
        </a:p>
      </dsp:txBody>
      <dsp:txXfrm>
        <a:off x="1807368" y="2339975"/>
        <a:ext cx="3286125" cy="1971675"/>
      </dsp:txXfrm>
    </dsp:sp>
    <dsp:sp modelId="{ED10B7D1-18AE-47C0-9914-983E24B91EAC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Layered system architecture</a:t>
          </a:r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8D3AB-2C52-43C8-A602-E0C843690DE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1F5D0-1139-4BE8-8B26-32BFDC753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4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A6DD-6D34-4C85-8690-2C033B220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AE8FF-8CB8-4845-8C2F-9CC56206E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36A40-A0C7-4482-B6EC-BD4031A8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1686-F338-4281-87B8-1FFA7A65C0CB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EBB85-DCD4-4C57-8F64-C1593DC7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F4942-BA1F-454D-B2EF-997B662F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8C1599-DA33-4FC9-9786-C54F6EAE4ECB}"/>
              </a:ext>
            </a:extLst>
          </p:cNvPr>
          <p:cNvCxnSpPr/>
          <p:nvPr/>
        </p:nvCxnSpPr>
        <p:spPr>
          <a:xfrm>
            <a:off x="1090353" y="3559841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43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3739-B9A7-4AC9-ADCC-A1F51A24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59175-70E6-41D0-BAA5-7A22C343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73C2-EF9A-4AB7-B2FA-BE9744F72EE1}" type="datetime1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0E4DA-526C-45CD-BB33-B6EAFE9D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CB661-1E5C-4511-BE6B-7986BDC3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A57A173-1F4C-4D26-8933-0D93ECBAE8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6463" y="2160588"/>
            <a:ext cx="2674937" cy="26765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048411E-E546-492F-A9CB-675B0F386F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58531" y="2160588"/>
            <a:ext cx="2674937" cy="26765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30E25608-BCB5-4403-B4F6-FADEBACC939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10599" y="2160587"/>
            <a:ext cx="2674937" cy="26765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331D3FF-9B8F-490C-A673-58ACFB51BF6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06463" y="5170488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314CAA90-FE67-47BD-994B-9AEF4B52D9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59916" y="5170487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C293E2BF-08F3-420B-B6B4-543AED1507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610598" y="5170486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F0561C-DC8D-4C54-9541-6B8992A014F8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6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3739-B9A7-4AC9-ADCC-A1F51A24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59175-70E6-41D0-BAA5-7A22C343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192E-8134-444A-B812-B0AE15FDB3F4}" type="datetime1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0E4DA-526C-45CD-BB33-B6EAFE9D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CB661-1E5C-4511-BE6B-7986BDC3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331D3FF-9B8F-490C-A673-58ACFB51BF6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06463" y="5170488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314CAA90-FE67-47BD-994B-9AEF4B52D9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59916" y="5170487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C293E2BF-08F3-420B-B6B4-543AED1507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610598" y="5170486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F0561C-DC8D-4C54-9541-6B8992A014F8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C9BE205-AC4A-4D51-B2C7-B2F2543A9A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2160587"/>
            <a:ext cx="2743200" cy="2676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6C483FE-BFC0-4088-9677-217AD989F3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59916" y="2160587"/>
            <a:ext cx="2743200" cy="2676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AD5D584-2281-4405-9CD1-5DD1830426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10600" y="2160587"/>
            <a:ext cx="2743200" cy="2676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57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3739-B9A7-4AC9-ADCC-A1F51A24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59175-70E6-41D0-BAA5-7A22C343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72C2-0481-4D5D-9BC4-78E8E8EEBA9B}" type="datetime1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0E4DA-526C-45CD-BB33-B6EAFE9D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CB661-1E5C-4511-BE6B-7986BDC3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6F9586-37FC-4ECD-9274-2E6F1FE7A17A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67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20678-21CD-4392-A936-06144B30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CC2D-1F68-4095-8B37-CF7445CE8F35}" type="datetime1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BAC2B-6F20-4FEE-B66F-8671FF9B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F97AC-8CCC-48FB-9B8B-C6C26A87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13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20678-21CD-4392-A936-06144B30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8417-AF9F-40C4-A517-74B7BC603A67}" type="datetime1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BAC2B-6F20-4FEE-B66F-8671FF9B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F97AC-8CCC-48FB-9B8B-C6C26A87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B819505-C6AD-48FA-9B53-3C16029647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9435" y="161463"/>
            <a:ext cx="5521038" cy="295581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1C80039F-2199-42CF-93BE-6000E2F06D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161462"/>
            <a:ext cx="5674822" cy="295581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17C16DA-AA17-4473-8CA1-D637C89C52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435" y="3258906"/>
            <a:ext cx="5521037" cy="282217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E875CB7B-C734-454A-91EF-73EF83E118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3258906"/>
            <a:ext cx="5674822" cy="282217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5286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FE0D-54BE-442E-9370-20270713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6FA9A-8D3D-4E32-B01C-EC5958E6E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D131F-DBA0-48D5-ABB7-7929550D0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E22DD-9CFC-4568-BD2A-E0727DEA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D198-4C69-4114-8DCC-2172B50EA95A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42DB2-1621-4266-A34F-C393B37F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0F975-5EF8-4522-BBA8-11477A12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92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A219-D30B-429A-8DF3-3678B92C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AC277A-F3A0-4E56-AECA-AAB04CD64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D3684-8BB8-4566-9AE9-F5AC2C34C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19744"/>
            <a:ext cx="3932237" cy="374924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32ABA-7734-4CA5-87B3-FEBCED5D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445-C41B-48FB-87AA-D39D6A0CA573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25520-7328-4166-979C-3DC05C2A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FB425-7969-4FCB-A4D6-B52504CC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D0DA9D-E2C2-4C33-9B4C-A17F43F7E6F1}"/>
              </a:ext>
            </a:extLst>
          </p:cNvPr>
          <p:cNvCxnSpPr/>
          <p:nvPr/>
        </p:nvCxnSpPr>
        <p:spPr>
          <a:xfrm>
            <a:off x="836612" y="2057400"/>
            <a:ext cx="3935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974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F1FD-CC09-4F1F-8A88-AC234620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4F79F-7349-4B6B-B9C4-04C4EF438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D901A-9098-4223-AFF9-1AF539E4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E1E9-6D81-4E82-AC65-466DBEDADE30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16403-4EF4-405F-AB73-68542C1C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AD81C-13D6-4FDE-BBDB-4875F687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51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8C59F-2BD5-432F-A109-73A27C529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B3683-E78F-43C7-9D0B-077F6149B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C4E56-F520-433D-AE50-673280B9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BDFA-00A6-4DC1-89EE-049976D50974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8C902-6FF8-48DD-BE5E-BEE8F12B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5D461-7D1E-4778-B4BC-72CCDB4B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11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034" y="371475"/>
            <a:ext cx="11120967" cy="1047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4934" y="1511301"/>
            <a:ext cx="5731933" cy="461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067" y="1511301"/>
            <a:ext cx="5731933" cy="461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Prepared by D.Dubois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8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C958-299C-47D9-A2BC-E4530164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2011F-EB1F-4B17-899D-17FE5026C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72820-E413-4454-A9A9-299750DB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2584-043A-44A9-9263-F058AD949B6A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BBE5B-A74D-46BE-93D2-1CB8459E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AEC28-0FFF-4A88-A8ED-1BCB0401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329D2D-4348-4D30-8EBF-8E197997C3C9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70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D2BB-E6CC-486A-A5F4-28852316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144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E34F5-02EC-42F6-BAE5-E3A3D080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BACB-FDD3-47E0-8C62-26B4DBB1ADAF}" type="datetime1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4B03C-A648-42CD-9AA8-F7A2DF2C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A8F09-B2D1-4BC8-A198-55D99927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AD6C17-7422-4CF0-945E-89DC434235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005013"/>
            <a:ext cx="10515600" cy="4138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05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6264-711A-4BDC-BD77-F8B9A6CE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63" y="1709739"/>
            <a:ext cx="10515600" cy="2852736"/>
          </a:xfrm>
        </p:spPr>
        <p:txBody>
          <a:bodyPr anchor="b">
            <a:normAutofit/>
          </a:bodyPr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6452"/>
            <a:ext cx="10515600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C7DC-2BE5-47FF-82C3-455677CCF3F9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/>
          <p:nvPr/>
        </p:nvCxnSpPr>
        <p:spPr>
          <a:xfrm>
            <a:off x="831850" y="4589463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48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6264-711A-4BDC-BD77-F8B9A6CE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63" y="356262"/>
            <a:ext cx="6201905" cy="4206213"/>
          </a:xfrm>
        </p:spPr>
        <p:txBody>
          <a:bodyPr anchor="b">
            <a:normAutofit/>
          </a:bodyPr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6452"/>
            <a:ext cx="6201905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BD05-F190-40C2-BAF9-10BCA7E7474F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>
            <a:cxnSpLocks/>
          </p:cNvCxnSpPr>
          <p:nvPr/>
        </p:nvCxnSpPr>
        <p:spPr>
          <a:xfrm flipV="1">
            <a:off x="831850" y="4562475"/>
            <a:ext cx="6210218" cy="26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nline Image Placeholder 9">
            <a:extLst>
              <a:ext uri="{FF2B5EF4-FFF2-40B4-BE49-F238E27FC236}">
                <a16:creationId xmlns:a16="http://schemas.microsoft.com/office/drawing/2014/main" id="{413F93BE-B05C-4473-811F-2C73545E80D5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7208838" y="355600"/>
            <a:ext cx="4643437" cy="5734050"/>
          </a:xfrm>
        </p:spPr>
        <p:txBody>
          <a:bodyPr/>
          <a:lstStyle/>
          <a:p>
            <a:r>
              <a:rPr lang="en-US"/>
              <a:t>Click icon to add online image</a:t>
            </a:r>
          </a:p>
        </p:txBody>
      </p:sp>
    </p:spTree>
    <p:extLst>
      <p:ext uri="{BB962C8B-B14F-4D97-AF65-F5344CB8AC3E}">
        <p14:creationId xmlns:p14="http://schemas.microsoft.com/office/powerpoint/2010/main" val="112421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6452"/>
            <a:ext cx="6201905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227B-79C8-4B23-8E66-79BF67D4DEB4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>
            <a:cxnSpLocks/>
          </p:cNvCxnSpPr>
          <p:nvPr/>
        </p:nvCxnSpPr>
        <p:spPr>
          <a:xfrm flipV="1">
            <a:off x="831850" y="4562475"/>
            <a:ext cx="6210218" cy="26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nline Image Placeholder 8" descr="Programmer female with solid fill">
            <a:extLst>
              <a:ext uri="{FF2B5EF4-FFF2-40B4-BE49-F238E27FC236}">
                <a16:creationId xmlns:a16="http://schemas.microsoft.com/office/drawing/2014/main" id="{8B964327-48D7-4747-838B-D2752D884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6517" y="1067156"/>
            <a:ext cx="3495320" cy="3495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327E6D-4D51-4557-B83F-86FFB8F13646}"/>
              </a:ext>
            </a:extLst>
          </p:cNvPr>
          <p:cNvSpPr txBox="1"/>
          <p:nvPr/>
        </p:nvSpPr>
        <p:spPr>
          <a:xfrm>
            <a:off x="838200" y="3036552"/>
            <a:ext cx="621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+mj-lt"/>
              </a:rPr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350442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16425"/>
            <a:ext cx="6201905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C657-FB12-43C0-84D5-47AF1D75157E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>
            <a:cxnSpLocks/>
          </p:cNvCxnSpPr>
          <p:nvPr/>
        </p:nvCxnSpPr>
        <p:spPr>
          <a:xfrm flipV="1">
            <a:off x="838200" y="1662448"/>
            <a:ext cx="6210218" cy="26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nline Image Placeholder 8" descr="Programmer female with solid fill">
            <a:extLst>
              <a:ext uri="{FF2B5EF4-FFF2-40B4-BE49-F238E27FC236}">
                <a16:creationId xmlns:a16="http://schemas.microsoft.com/office/drawing/2014/main" id="{8B964327-48D7-4747-838B-D2752D884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3400" y="101940"/>
            <a:ext cx="2962270" cy="2962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327E6D-4D51-4557-B83F-86FFB8F13646}"/>
              </a:ext>
            </a:extLst>
          </p:cNvPr>
          <p:cNvSpPr txBox="1"/>
          <p:nvPr/>
        </p:nvSpPr>
        <p:spPr>
          <a:xfrm>
            <a:off x="844550" y="136525"/>
            <a:ext cx="621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+mj-lt"/>
              </a:rPr>
              <a:t>Code Activity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E7A25B0-BB67-4EF3-AB0B-A95963796F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302000"/>
            <a:ext cx="10515600" cy="27971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244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CE27-ECDF-4BDE-935B-03C0ADCB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C12EF-AD27-474B-80B4-21F9846FD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9FB8F-58CF-49FA-B193-32B458361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57423-1061-47E0-9B1C-2D33D7E9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9F611-7982-4AB8-B478-D9C6F347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7F8D3-72E0-4089-A6A1-0028BB9B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9F0BF2-59CD-4535-A6AD-02F9F53C07CD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81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0462-3F72-4472-B333-56A2C9FA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AA0BA-859F-4535-8535-CB8F8DC79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19090-EABF-4EF7-91BA-5E80153B4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4972A-6133-4EC1-A2B0-0401420C2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FE9DF-7BDB-4C1B-BF81-728BA0DBF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8A61B-0741-45A3-B071-C6688D0E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F6D-D55A-4C82-9E25-82E7E184FA35}" type="datetime1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8DDE8-AA88-46C8-9C7A-4127C316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1F765-B308-43CE-8236-A81BA92C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05D901-CB05-4822-A47F-E811CCCC4932}"/>
              </a:ext>
            </a:extLst>
          </p:cNvPr>
          <p:cNvCxnSpPr/>
          <p:nvPr/>
        </p:nvCxnSpPr>
        <p:spPr>
          <a:xfrm>
            <a:off x="838200" y="1700930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31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6CFD1-3AF7-4A97-83F9-1C4300CA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93A30-35B9-4BB1-907E-ABDCB864E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A1FFD-7171-4855-B18A-1731E6EA3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68B0F-6AD4-4643-8EC6-DE5956150443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6A68A-C58C-4A6A-8D12-C5940F866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51C93-A9F8-4B01-9BFF-02135BB66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2D1B4-9BDA-4C8E-B319-78330FDB0B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0" y="6247042"/>
            <a:ext cx="583739" cy="58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9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dor.codeandcoke.com/doku.php?id=apuntes:introduccion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Common_questions/Web_mechanics/What_is_a_URL" TargetMode="External"/><Relationship Id="rId2" Type="http://schemas.openxmlformats.org/officeDocument/2006/relationships/hyperlink" Target="https://www.ibm.com/topics/rest-ap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ask.palletsprojects.com/en/2.2.x/patterns/javascrip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mozilla.org/press/2014/02/firefox-os-future-2/" TargetMode="External"/><Relationship Id="rId7" Type="http://schemas.openxmlformats.org/officeDocument/2006/relationships/hyperlink" Target="https://flyaps.com/blog/difference-front-end-back-end-development-in-different-applications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hyperlink" Target="http://restservicestesting.blogspot.com/2016/10/install-and-configure-rest-api-for-rest.html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04A8-AAA8-BD0A-4030-73AEA53A5F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Server-side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7C406-9CF5-69B6-DBD1-A9C4A4858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JSON and Simple REST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07DA-ABCD-AAC5-4366-8E073C81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F37C-4FF1-4EB1-8C19-80A7F7C77877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5600C-82E8-FDD7-1D83-7BA7EE98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30666-37B4-6EA8-8BB3-B5E09D61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3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523B-E602-8A84-546E-577F245A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want your feedback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Content Placeholder 6" title="Poll Everywhere Presenter">
                <a:extLst>
                  <a:ext uri="{FF2B5EF4-FFF2-40B4-BE49-F238E27FC236}">
                    <a16:creationId xmlns:a16="http://schemas.microsoft.com/office/drawing/2014/main" id="{798960BC-90F9-ADB9-734D-F3E2258DC02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ontent Placeholder 6" title="Poll Everywhere Presenter">
                <a:extLst>
                  <a:ext uri="{FF2B5EF4-FFF2-40B4-BE49-F238E27FC236}">
                    <a16:creationId xmlns:a16="http://schemas.microsoft.com/office/drawing/2014/main" id="{798960BC-90F9-ADB9-734D-F3E2258DC0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01B1F-DE55-AF9F-DE9C-46A1B0EE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2584-043A-44A9-9263-F058AD949B6A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F25BB-1963-6B5B-5E9E-591A387D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572D5-FDFC-E0BD-60DA-C891456D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10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6614-4810-151E-AF18-9E2BD40F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APIs often use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BBF0C-2F34-DF23-39CD-E0ECA26FE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51914" cy="4351338"/>
          </a:xfrm>
        </p:spPr>
        <p:txBody>
          <a:bodyPr>
            <a:normAutofit/>
          </a:bodyPr>
          <a:lstStyle/>
          <a:p>
            <a:r>
              <a:rPr lang="en-US" dirty="0"/>
              <a:t>Just like handling regular HTML forms, the server can handle posts to a REST end point</a:t>
            </a:r>
          </a:p>
          <a:p>
            <a:r>
              <a:rPr lang="en-US" dirty="0"/>
              <a:t>Note, the client must encode data as application/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request will contain the </a:t>
            </a:r>
            <a:r>
              <a:rPr lang="en-US" dirty="0" err="1"/>
              <a:t>json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79E2-BA4B-D828-5DB1-AAB0AC97E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5615" y="1825625"/>
            <a:ext cx="648818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@bp.route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"/api/person"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address_book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request.method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request.json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Person.from_json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get_db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add_person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from_json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person_dict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person_dict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TypeError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"Excepted 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person_dict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person_dict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'age’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4F088-1C09-669A-CEFB-8CABB4C7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8E727-6A78-5998-D343-D053E0BC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0A660-5060-8C69-448B-E2893BB0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74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94C7-2280-6025-AC82-68A070CC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Javascript</a:t>
            </a:r>
            <a:r>
              <a:rPr lang="en-US" dirty="0"/>
              <a:t> can be included as a static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83B3-3B62-DC84-21D5-78C4C6BF2E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Typically, clients interact with the server through REST using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Built into the browser</a:t>
            </a:r>
          </a:p>
          <a:p>
            <a:pPr lvl="1"/>
            <a:r>
              <a:rPr lang="en-US" dirty="0" err="1"/>
              <a:t>Suports</a:t>
            </a:r>
            <a:r>
              <a:rPr lang="en-US" dirty="0"/>
              <a:t> fetch to interact with the API</a:t>
            </a:r>
          </a:p>
          <a:p>
            <a:r>
              <a:rPr lang="en-US" dirty="0"/>
              <a:t>Flask can return </a:t>
            </a:r>
            <a:r>
              <a:rPr lang="en-US" dirty="0" err="1"/>
              <a:t>Javascript</a:t>
            </a:r>
            <a:r>
              <a:rPr lang="en-US" dirty="0"/>
              <a:t> files like any other static resource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902FD-DFD6-6155-03F0-F13E50188A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defer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"text/javascript"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"{{ url_for('static', filename='script.js')}}"</a:t>
            </a:r>
            <a:r>
              <a:rPr lang="en-US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8DDE4-7297-0354-F234-64A30B49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10554-3688-2045-366E-7999EB0C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8CC26-595A-A0FE-6375-F659011A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75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A100-0E20-E1A4-40CC-FE618212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allows HTTP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BD58F-9AB1-82F9-C42B-A7253DC53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56602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Fetch in </a:t>
            </a:r>
            <a:r>
              <a:rPr lang="en-US" dirty="0" err="1"/>
              <a:t>Javascript</a:t>
            </a:r>
            <a:r>
              <a:rPr lang="en-US" dirty="0"/>
              <a:t> can handle any HTTP method including POST</a:t>
            </a:r>
          </a:p>
          <a:p>
            <a:r>
              <a:rPr lang="en-US" dirty="0"/>
              <a:t>By default fetch </a:t>
            </a:r>
            <a:r>
              <a:rPr lang="en-US"/>
              <a:t>assumes GET of JSON</a:t>
            </a:r>
            <a:endParaRPr lang="en-US" dirty="0"/>
          </a:p>
          <a:p>
            <a:r>
              <a:rPr lang="en-US" dirty="0"/>
              <a:t>It can be configured to deliver data to the server similar to a form</a:t>
            </a:r>
          </a:p>
          <a:p>
            <a:r>
              <a:rPr lang="en-US" dirty="0"/>
              <a:t>The data sent over the POST should be JSON in REST APIs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98F1C-2C8F-17D5-EC2E-2ED4E3AE9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04220" y="1825625"/>
            <a:ext cx="69495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'Accept'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0C131-3B0A-8939-C362-85688FAB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5CC68-207B-17F0-DFDC-2BA188F6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6E3E2-2C4A-B384-A2F3-8BD1ED73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86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6D167-FEB5-BAFB-113A-A9A6802E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Typically, you use REST and </a:t>
            </a:r>
            <a:r>
              <a:rPr lang="en-US"/>
              <a:t>client-side JS </a:t>
            </a:r>
            <a:r>
              <a:rPr lang="en-US" dirty="0"/>
              <a:t>instead of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E54E5-6962-73A4-75FD-BF756FD17B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using REST APIs the backend can be completely decoupled from the front-end</a:t>
            </a:r>
          </a:p>
          <a:p>
            <a:r>
              <a:rPr lang="en-US" dirty="0"/>
              <a:t>Instead of rendering templates on the server-side and returning HTML</a:t>
            </a:r>
          </a:p>
          <a:p>
            <a:r>
              <a:rPr lang="en-US" dirty="0"/>
              <a:t>Return static HTML pages that include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REST Server can even be separate from HTML server</a:t>
            </a:r>
          </a:p>
        </p:txBody>
      </p:sp>
      <p:pic>
        <p:nvPicPr>
          <p:cNvPr id="9" name="Content Placeholder 8" descr="Logo, company name&#10;&#10;Description automatically generated">
            <a:extLst>
              <a:ext uri="{FF2B5EF4-FFF2-40B4-BE49-F238E27FC236}">
                <a16:creationId xmlns:a16="http://schemas.microsoft.com/office/drawing/2014/main" id="{DAA3FA99-A03F-EE8C-12BA-2C7F9F29DF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8843"/>
          <a:stretch/>
        </p:blipFill>
        <p:spPr>
          <a:xfrm>
            <a:off x="6172200" y="2385417"/>
            <a:ext cx="5181600" cy="2622811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9E068-F2D1-9080-DF4A-E1BCE6D3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B4062-EF7E-F38E-A493-6E96BE73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55B86-BCDE-7CFB-4A57-1568BCBC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5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50FADC-CA5A-A81A-B981-19BD9F5FD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post using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FD81C-7D57-C938-98FC-BFCC181D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C657-FB12-43C0-84D5-47AF1D75157E}" type="datetime1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EA875-76FA-4EEF-EA01-E2B87DD5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D7FA2-7A81-5BBA-B811-818F0B0A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3AB4E4-A3C2-C062-C747-3408FD33C3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 file called script.js that is delivered on the home page</a:t>
            </a:r>
          </a:p>
          <a:p>
            <a:r>
              <a:rPr lang="en-US" dirty="0"/>
              <a:t>Reuse the /</a:t>
            </a:r>
            <a:r>
              <a:rPr lang="en-US" dirty="0" err="1"/>
              <a:t>api</a:t>
            </a:r>
            <a:r>
              <a:rPr lang="en-US" dirty="0"/>
              <a:t>/posts route and add support for adding a new post using POST</a:t>
            </a:r>
          </a:p>
          <a:p>
            <a:r>
              <a:rPr lang="en-US" dirty="0"/>
              <a:t>Write </a:t>
            </a:r>
            <a:r>
              <a:rPr lang="en-US" dirty="0" err="1"/>
              <a:t>Javascript</a:t>
            </a:r>
            <a:r>
              <a:rPr lang="en-US" dirty="0"/>
              <a:t> code that calls the API</a:t>
            </a:r>
          </a:p>
        </p:txBody>
      </p:sp>
    </p:spTree>
    <p:extLst>
      <p:ext uri="{BB962C8B-B14F-4D97-AF65-F5344CB8AC3E}">
        <p14:creationId xmlns:p14="http://schemas.microsoft.com/office/powerpoint/2010/main" val="3565277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90CF4-019D-9B84-A741-19063FB6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66EFC-3BDE-9EEC-C578-A85DD78F7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APIs : </a:t>
            </a:r>
            <a:r>
              <a:rPr lang="en-US" dirty="0">
                <a:hlinkClick r:id="rId2"/>
              </a:rPr>
              <a:t>https://www.ibm.com/topics/rest-apis</a:t>
            </a:r>
            <a:endParaRPr lang="en-US" dirty="0"/>
          </a:p>
          <a:p>
            <a:r>
              <a:rPr lang="en-US" dirty="0"/>
              <a:t>Query parameters: </a:t>
            </a:r>
            <a:r>
              <a:rPr lang="en-US" dirty="0">
                <a:hlinkClick r:id="rId3"/>
              </a:rPr>
              <a:t>https://developer.mozilla.org/en-US/docs/Learn/Common_questions/Web_mechanics/What_is_a_URL</a:t>
            </a:r>
            <a:endParaRPr lang="en-US" dirty="0"/>
          </a:p>
          <a:p>
            <a:r>
              <a:rPr lang="en-US" dirty="0" err="1"/>
              <a:t>jsonify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https://flask.palletsprojects.com/en/2.2.x/patterns/javascript/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F7A40-D8F2-74C2-7CCC-AC6FE6C0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2584-043A-44A9-9263-F058AD949B6A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DC19C-5010-CE42-2DAF-E439017E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5D7A7-3E03-8886-89A4-EB9FCF68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7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FD28-A95A-5279-CFD2-22C1FA1D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REST APIs help automate actions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96242-8E9A-C137-B010-772435B1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73C2-EF9A-4AB7-B2FA-BE9744F72EE1}" type="datetime1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4F45C-E8B1-57EA-2562-E39DCECB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3CD7F-1CE9-02FD-FF61-D42BAE7F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2</a:t>
            </a:fld>
            <a:endParaRPr lang="en-US"/>
          </a:p>
        </p:txBody>
      </p:sp>
      <p:pic>
        <p:nvPicPr>
          <p:cNvPr id="13" name="Picture Placeholder 12" descr="Icon&#10;&#10;Description automatically generated with medium confidence">
            <a:extLst>
              <a:ext uri="{FF2B5EF4-FFF2-40B4-BE49-F238E27FC236}">
                <a16:creationId xmlns:a16="http://schemas.microsoft.com/office/drawing/2014/main" id="{76C18B24-D8D6-DEF6-CF8D-2E87A0029CA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0" r="30"/>
          <a:stretch>
            <a:fillRect/>
          </a:stretch>
        </p:blipFill>
        <p:spPr/>
      </p:pic>
      <p:pic>
        <p:nvPicPr>
          <p:cNvPr id="16" name="Picture Placeholder 1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E883229-7A22-CC0A-E40B-5711C68C78B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30" r="30"/>
          <a:stretch>
            <a:fillRect/>
          </a:stretch>
        </p:blipFill>
        <p:spPr/>
      </p:pic>
      <p:pic>
        <p:nvPicPr>
          <p:cNvPr id="18" name="Picture Placeholder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2CF3A8-7A0E-F806-AC23-7A6424C7809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8243" r="12068"/>
          <a:stretch/>
        </p:blipFill>
        <p:spPr>
          <a:xfrm>
            <a:off x="7961152" y="2160587"/>
            <a:ext cx="3791823" cy="2676525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0BD338-9B5F-DBD6-DE94-CE82179179F4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Users through Browsers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937FAA2-6DE1-5EDE-4062-810DC900EA5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Automation through APIs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E94CD06-693E-3055-231A-AD2EED070775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Separate backend from frontend</a:t>
            </a:r>
          </a:p>
        </p:txBody>
      </p:sp>
    </p:spTree>
    <p:extLst>
      <p:ext uri="{BB962C8B-B14F-4D97-AF65-F5344CB8AC3E}">
        <p14:creationId xmlns:p14="http://schemas.microsoft.com/office/powerpoint/2010/main" val="274442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341F62D-F635-7789-CD38-0F993D99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APIs describe how to interact with a program or service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6520C3C-9CBC-BE34-E3D1-ED55697482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APIs are application program interfaces</a:t>
            </a:r>
          </a:p>
          <a:p>
            <a:r>
              <a:rPr lang="en-US" dirty="0"/>
              <a:t>They provide a way for different programs to interact</a:t>
            </a:r>
          </a:p>
          <a:p>
            <a:r>
              <a:rPr lang="en-US" dirty="0"/>
              <a:t>APIs come in all shapes and sizes</a:t>
            </a:r>
          </a:p>
          <a:p>
            <a:r>
              <a:rPr lang="en-US" dirty="0"/>
              <a:t>Software libraries all provide APIs</a:t>
            </a:r>
          </a:p>
          <a:p>
            <a:pPr lvl="1"/>
            <a:r>
              <a:rPr lang="en-US" dirty="0"/>
              <a:t>Any function you the user can all in a library is part of the API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C01F373-FF10-43F4-51F9-84D23C6A80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REST, representational state transfer architecture is a style frequently used in server-based APIs</a:t>
            </a:r>
          </a:p>
          <a:p>
            <a:r>
              <a:rPr lang="en-US" dirty="0"/>
              <a:t>It describes a set of rules that must be followed</a:t>
            </a:r>
          </a:p>
          <a:p>
            <a:r>
              <a:rPr lang="en-US" dirty="0"/>
              <a:t>REST is flexible and clients can be written in almost any language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74F6F-72DF-D55D-979D-C6BD2221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73C2-EF9A-4AB7-B2FA-BE9744F72EE1}" type="datetime1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07027-367D-2B8C-80D8-1BAAD791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3F6AB-AD33-83C2-8292-DDEBD827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1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FC26-75EC-3F04-0DCE-7F4DE64F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follows 5 basic principles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BDBF0DA-24E1-33CD-DA91-FA914290D7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1563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41882-3E0A-90D9-13CE-3FB35660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2584-043A-44A9-9263-F058AD949B6A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8B41-92EE-0692-E868-7CDAB08B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D4796-828F-16C3-B403-8A2FA687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0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7D18FC-C078-40A1-AF8B-324E65E7B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A7ADE19-3869-45C5-9CE4-6EB8B5E629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9CE9A84-62EA-4D77-934E-75CE6DAAB5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163FF09-ABAB-446B-AAB9-B939F7E0D0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D10B7D1-18AE-47C0-9914-983E24B91E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C0AA-EF39-D788-D913-A89604BF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JSON is the standard way to communicate in REST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EAF5B-E27B-EBC8-A700-BF6BDD7737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Provides a lightweight format for sending data</a:t>
            </a:r>
          </a:p>
          <a:p>
            <a:r>
              <a:rPr lang="en-US" sz="3200" dirty="0"/>
              <a:t>Directly understood by </a:t>
            </a:r>
            <a:r>
              <a:rPr lang="en-US" sz="3200" dirty="0" err="1"/>
              <a:t>Javascript</a:t>
            </a:r>
            <a:endParaRPr lang="en-US" sz="3200" dirty="0"/>
          </a:p>
          <a:p>
            <a:r>
              <a:rPr lang="en-US" sz="3200" dirty="0"/>
              <a:t>Other formats have been supported</a:t>
            </a:r>
          </a:p>
          <a:p>
            <a:pPr lvl="1"/>
            <a:r>
              <a:rPr lang="en-US" sz="3200" dirty="0"/>
              <a:t>E.g., XML as SOAP</a:t>
            </a:r>
          </a:p>
          <a:p>
            <a:pPr lvl="1"/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803D3-475D-ECE3-A84E-CDB23434DB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"members"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"Molecule Man"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"secretIdentity"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"Dan Jukes"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"powers"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"Radiation resistance"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"Turning tiny"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"Radiation blast"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C43CD-1944-922E-2B90-96C06B1D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2CDE9-2288-95D2-D569-8E3511C7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5414A-7682-692E-FEB4-89F5CADD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8658-A030-9F68-8075-6E3E9F8A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can directly handle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B4B8B-1FEC-82AF-E2F7-5DD70745C5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JSON data can be sent back and forth using HTTP</a:t>
            </a:r>
          </a:p>
          <a:p>
            <a:r>
              <a:rPr lang="en-US" dirty="0"/>
              <a:t>Sending data to and from the server requires setting the content type in HTTP</a:t>
            </a:r>
          </a:p>
          <a:p>
            <a:r>
              <a:rPr lang="en-US" dirty="0"/>
              <a:t>JSON must be correctly encoded in when sent from the server</a:t>
            </a:r>
          </a:p>
          <a:p>
            <a:pPr lvl="1"/>
            <a:r>
              <a:rPr lang="en-US" dirty="0"/>
              <a:t>Python objects need to be translated into JSON</a:t>
            </a:r>
          </a:p>
          <a:p>
            <a:r>
              <a:rPr lang="en-US" dirty="0" err="1">
                <a:latin typeface="Consolas" panose="020B0609020204030204" pitchFamily="49" charset="0"/>
              </a:rPr>
              <a:t>jsonify</a:t>
            </a:r>
            <a:r>
              <a:rPr lang="en-US" dirty="0"/>
              <a:t> handles the conversion to JSON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A5602-C426-A93A-D448-63521E8FEE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@bp.route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'/api/name'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rest_api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my_dict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jsonify(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my_dict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@bp.route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'/api/name'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rest_api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Person(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jsonify(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__dict__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88717-606D-A5B0-3486-26D737A1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89E20-BB0A-2166-2893-F764E3E6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FCD06-4367-7F58-2291-7CF40B66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2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73655-57E5-4A2D-83F9-50636C57D1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Returning posts using REST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C6A4A-CD79-0A74-F23C-F7F0A118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227B-79C8-4B23-8E66-79BF67D4DEB4}" type="datetime1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9609E-4375-2790-CCDF-4A2EBE20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D84FC-D827-0518-9377-6CAB323E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5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8A0A-1481-2823-DB5B-A596822F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Query parameters are part of a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CF0E-D085-FA15-7FB9-6DEB83880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2607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Query parameters are placed at the end of the URL</a:t>
            </a:r>
          </a:p>
          <a:p>
            <a:r>
              <a:rPr lang="en-US" dirty="0"/>
              <a:t>They are proceeded by a question mark (?) in the URL</a:t>
            </a:r>
          </a:p>
          <a:p>
            <a:r>
              <a:rPr lang="en-US" dirty="0"/>
              <a:t>Standard way to encode and decode the URL</a:t>
            </a:r>
          </a:p>
          <a:p>
            <a:r>
              <a:rPr lang="en-US" dirty="0"/>
              <a:t>Flask performs the decoding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0FC7E-CA5F-F6AB-68A0-0B413684D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4279" y="1825625"/>
            <a:ext cx="668952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/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/person/?name=Alice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@bp.route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'/api/person'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rest_api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request.args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request.args.get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get_db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get_person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7DFC-F622-C386-4A45-94E425E4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D4BF4-E23C-CC1C-B33B-3869E0E7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5DE78-3C83-6881-1600-49694E25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11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F0769B-C031-4CA4-CB33-FCAFA27D79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Retrieve a blog post using a query string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CF3AEF-8C99-046E-5BD5-B1BD7F2B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C657-FB12-43C0-84D5-47AF1D75157E}" type="datetime1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76EBD-97C5-03A0-3596-629F7042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C4CB5-BAC6-138D-180C-4C4F9C66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9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F96213-F9F6-2647-4263-FC0836D37B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 a new route to post_api.py for fetching a given post by title</a:t>
            </a:r>
          </a:p>
          <a:p>
            <a:pPr lvl="1"/>
            <a:r>
              <a:rPr lang="en-US" dirty="0"/>
              <a:t>Use a query parameter to fetch the post and return it as JSON</a:t>
            </a:r>
          </a:p>
        </p:txBody>
      </p:sp>
    </p:spTree>
    <p:extLst>
      <p:ext uri="{BB962C8B-B14F-4D97-AF65-F5344CB8AC3E}">
        <p14:creationId xmlns:p14="http://schemas.microsoft.com/office/powerpoint/2010/main" val="1370861807"/>
      </p:ext>
    </p:extLst>
  </p:cSld>
  <p:clrMapOvr>
    <a:masterClrMapping/>
  </p:clrMapOvr>
</p:sld>
</file>

<file path=ppt/theme/theme1.xml><?xml version="1.0" encoding="utf-8"?>
<a:theme xmlns:a="http://schemas.openxmlformats.org/drawingml/2006/main" name="Dawson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wsonTheme" id="{B4D85D8F-D619-46B8-B476-DB47560BAA66}" vid="{1EC7F6A5-1137-4CB9-99E0-D5DB603DA7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webextension1.xml><?xml version="1.0" encoding="utf-8"?>
<we:webextension xmlns:we="http://schemas.microsoft.com/office/webextensions/webextension/2010/11" id="{FFB44ACD-EE1D-4191-80B9-7305628FBAF9}">
  <we:reference id="wa104218073" version="3.0.0.1" store="en-US" storeType="OMEX"/>
  <we:alternateReferences>
    <we:reference id="wa104218073" version="3.0.0.1" store="wa104218073" storeType="OMEX"/>
  </we:alternateReferences>
  <we:properties>
    <we:property name="appSlideData" value="{&quot;slideId&quot;:270,&quot;confidenceLevel&quot;:2}"/>
    <we:property name="url" value="&quot;multiple_choice_poll/7q0XITBCsAd0wifgM0G5Y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B7688E31C1F04DA867ED2C7BFED062" ma:contentTypeVersion="15" ma:contentTypeDescription="Create a new document." ma:contentTypeScope="" ma:versionID="63bc3ddbb4652306a63e6b9300ee6f7a">
  <xsd:schema xmlns:xsd="http://www.w3.org/2001/XMLSchema" xmlns:xs="http://www.w3.org/2001/XMLSchema" xmlns:p="http://schemas.microsoft.com/office/2006/metadata/properties" xmlns:ns2="2b8a0749-9753-45bd-a076-8f0fa9a8c08d" xmlns:ns3="f660c3cd-82b3-4206-9816-c940742e5ade" targetNamespace="http://schemas.microsoft.com/office/2006/metadata/properties" ma:root="true" ma:fieldsID="1a7d8ec4c7a3566f9aea12b1f8f1bb5c" ns2:_="" ns3:_="">
    <xsd:import namespace="2b8a0749-9753-45bd-a076-8f0fa9a8c08d"/>
    <xsd:import namespace="f660c3cd-82b3-4206-9816-c940742e5a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8a0749-9753-45bd-a076-8f0fa9a8c0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ab896fa-f975-4241-972e-2e922d8f57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0c3cd-82b3-4206-9816-c940742e5ad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65d4643-5012-4fc4-a6ae-834fe0fa09f4}" ma:internalName="TaxCatchAll" ma:showField="CatchAllData" ma:web="f660c3cd-82b3-4206-9816-c940742e5ad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b8a0749-9753-45bd-a076-8f0fa9a8c08d">
      <Terms xmlns="http://schemas.microsoft.com/office/infopath/2007/PartnerControls"/>
    </lcf76f155ced4ddcb4097134ff3c332f>
    <TaxCatchAll xmlns="f660c3cd-82b3-4206-9816-c940742e5ade" xsi:nil="true"/>
  </documentManagement>
</p:properties>
</file>

<file path=customXml/itemProps1.xml><?xml version="1.0" encoding="utf-8"?>
<ds:datastoreItem xmlns:ds="http://schemas.openxmlformats.org/officeDocument/2006/customXml" ds:itemID="{89F7A256-DC01-4801-8174-5EFCFAA3A3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9E2A83-EBAD-498E-8CB8-5444F5036B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8a0749-9753-45bd-a076-8f0fa9a8c08d"/>
    <ds:schemaRef ds:uri="f660c3cd-82b3-4206-9816-c940742e5a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B1797B-66DD-4BD8-9A11-62D0DA654567}">
  <ds:schemaRefs>
    <ds:schemaRef ds:uri="http://schemas.microsoft.com/office/2006/metadata/properties"/>
    <ds:schemaRef ds:uri="http://schemas.microsoft.com/office/infopath/2007/PartnerControls"/>
    <ds:schemaRef ds:uri="2b8a0749-9753-45bd-a076-8f0fa9a8c08d"/>
    <ds:schemaRef ds:uri="f660c3cd-82b3-4206-9816-c940742e5ad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DawsonTheme</Template>
  <TotalTime>11096</TotalTime>
  <Words>1067</Words>
  <Application>Microsoft Office PowerPoint</Application>
  <PresentationFormat>Widescreen</PresentationFormat>
  <Paragraphs>168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DawsonTheme</vt:lpstr>
      <vt:lpstr>Server-side Programming</vt:lpstr>
      <vt:lpstr>REST APIs help automate actions</vt:lpstr>
      <vt:lpstr>APIs describe how to interact with a program or service</vt:lpstr>
      <vt:lpstr>REST follows 5 basic principles</vt:lpstr>
      <vt:lpstr>JSON is the standard way to communicate in REST APIs</vt:lpstr>
      <vt:lpstr>Flask can directly handle JSON</vt:lpstr>
      <vt:lpstr>PowerPoint Presentation</vt:lpstr>
      <vt:lpstr>Query parameters are part of a URL</vt:lpstr>
      <vt:lpstr>PowerPoint Presentation</vt:lpstr>
      <vt:lpstr>I want your feedback</vt:lpstr>
      <vt:lpstr>REST APIs often use POST</vt:lpstr>
      <vt:lpstr>Javascript can be included as a static file</vt:lpstr>
      <vt:lpstr>Fetch allows HTTP POST</vt:lpstr>
      <vt:lpstr>Typically, you use REST and client-side JS instead of templates</vt:lpstr>
      <vt:lpstr>PowerPoint Presentation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Server-side Programming</dc:title>
  <dc:creator>Dirk Dubois</dc:creator>
  <cp:lastModifiedBy>Dirk Dubois</cp:lastModifiedBy>
  <cp:revision>5</cp:revision>
  <dcterms:created xsi:type="dcterms:W3CDTF">2023-01-16T21:53:27Z</dcterms:created>
  <dcterms:modified xsi:type="dcterms:W3CDTF">2023-05-20T20:41:27Z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0x01010092B7688E31C1F04DA867ED2C7BFED062</vt:lpwstr>
  </property>
  <property fmtid="{D5CDD505-2E9C-101B-9397-08002B2CF9AE}" pid="3" name="MediaServiceImageTags">
    <vt:lpwstr/>
  </property>
</Properties>
</file>