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sldIdLst>
    <p:sldId id="256" r:id="rId5"/>
    <p:sldId id="440" r:id="rId6"/>
    <p:sldId id="442" r:id="rId7"/>
    <p:sldId id="443" r:id="rId8"/>
    <p:sldId id="444" r:id="rId9"/>
    <p:sldId id="445" r:id="rId10"/>
    <p:sldId id="447" r:id="rId11"/>
    <p:sldId id="407" r:id="rId12"/>
    <p:sldId id="406" r:id="rId13"/>
    <p:sldId id="408" r:id="rId14"/>
    <p:sldId id="409" r:id="rId15"/>
    <p:sldId id="410" r:id="rId16"/>
    <p:sldId id="411" r:id="rId17"/>
    <p:sldId id="413" r:id="rId18"/>
    <p:sldId id="414" r:id="rId19"/>
    <p:sldId id="44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B3BB3F-D445-4F1F-A9D9-150A01A63F73}" v="68" dt="2023-04-23T13:53:26.1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19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EA6DD-6D34-4C85-8690-2C033B220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AE8FF-8CB8-4845-8C2F-9CC56206E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36A40-A0C7-4482-B6EC-BD4031A8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BB85-DCD4-4C57-8F64-C1593DC76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4942-BA1F-454D-B2EF-997B662F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8C1599-DA33-4FC9-9786-C54F6EAE4ECB}"/>
              </a:ext>
            </a:extLst>
          </p:cNvPr>
          <p:cNvCxnSpPr/>
          <p:nvPr/>
        </p:nvCxnSpPr>
        <p:spPr>
          <a:xfrm>
            <a:off x="1090353" y="3559841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43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A57A173-1F4C-4D26-8933-0D93ECBAE8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6463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048411E-E546-492F-A9CB-675B0F386F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58531" y="2160588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0E25608-BCB5-4403-B4F6-FADEBACC939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610599" y="2160587"/>
            <a:ext cx="2674937" cy="267652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76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331D3FF-9B8F-490C-A673-58ACFB51BF6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06463" y="5170488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314CAA90-FE67-47BD-994B-9AEF4B52D9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759916" y="5170487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C293E2BF-08F3-420B-B6B4-543AED1507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610598" y="5170486"/>
            <a:ext cx="2674937" cy="97261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F0561C-DC8D-4C54-9541-6B8992A014F8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C9BE205-AC4A-4D51-B2C7-B2F2543A9A9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6C483FE-BFC0-4088-9677-217AD989F3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59916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5AD5D584-2281-4405-9CD1-5DD1830426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10600" y="2160587"/>
            <a:ext cx="2743200" cy="26765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4062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3739-B9A7-4AC9-ADCC-A1F51A245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59175-70E6-41D0-BAA5-7A22C3434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0E4DA-526C-45CD-BB33-B6EAFE9D9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CB661-1E5C-4511-BE6B-7986BDC3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6F9586-37FC-4ECD-9274-2E6F1FE7A17A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999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4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20678-21CD-4392-A936-06144B30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ABAC2B-6F20-4FEE-B66F-8671FF9B1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0F97AC-8CCC-48FB-9B8B-C6C26A87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B819505-C6AD-48FA-9B53-3C16029647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9435" y="161463"/>
            <a:ext cx="5521038" cy="295581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C80039F-2199-42CF-93BE-6000E2F06D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161462"/>
            <a:ext cx="5674822" cy="295581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817C16DA-AA17-4473-8CA1-D637C89C52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9435" y="3258906"/>
            <a:ext cx="5521037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E875CB7B-C734-454A-91EF-73EF83E118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3258906"/>
            <a:ext cx="5674822" cy="28221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793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FE0D-54BE-442E-9370-20270713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FA9A-8D3D-4E32-B01C-EC5958E6E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D131F-DBA0-48D5-ABB7-7929550D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E22DD-9CFC-4568-BD2A-E0727DEA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42DB2-1621-4266-A34F-C393B37F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F975-5EF8-4522-BBA8-11477A12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272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A219-D30B-429A-8DF3-3678B92C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AC277A-F3A0-4E56-AECA-AAB04CD64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D3684-8BB8-4566-9AE9-F5AC2C34C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19744"/>
            <a:ext cx="3932237" cy="3749243"/>
          </a:xfr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32ABA-7734-4CA5-87B3-FEBCED5D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25520-7328-4166-979C-3DC05C2A7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FB425-7969-4FCB-A4D6-B52504CC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D0DA9D-E2C2-4C33-9B4C-A17F43F7E6F1}"/>
              </a:ext>
            </a:extLst>
          </p:cNvPr>
          <p:cNvCxnSpPr/>
          <p:nvPr/>
        </p:nvCxnSpPr>
        <p:spPr>
          <a:xfrm>
            <a:off x="836612" y="2057400"/>
            <a:ext cx="3935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53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F1FD-CC09-4F1F-8A88-AC234620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4F79F-7349-4B6B-B9C4-04C4EF438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D901A-9098-4223-AFF9-1AF539E46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16403-4EF4-405F-AB73-68542C1C9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D81C-13D6-4FDE-BBDB-4875F687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98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8C59F-2BD5-432F-A109-73A27C529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B3683-E78F-43C7-9D0B-077F6149B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4E56-F520-433D-AE50-673280B9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8C902-6FF8-48DD-BE5E-BEE8F12B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D461-7D1E-4778-B4BC-72CCDB4B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03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034" y="371475"/>
            <a:ext cx="11120967" cy="10477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4934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067" y="1511301"/>
            <a:ext cx="5731933" cy="46148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9C958-299C-47D9-A2BC-E4530164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011F-EB1F-4B17-899D-17FE5026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72820-E413-4454-A9A9-299750DB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BE5B-A74D-46BE-93D2-1CB8459EF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AEC28-0FFF-4A88-A8ED-1BCB0401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329D2D-4348-4D30-8EBF-8E197997C3C9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134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ll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D2BB-E6CC-486A-A5F4-28852316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0144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E34F5-02EC-42F6-BAE5-E3A3D080E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4B03C-A648-42CD-9AA8-F7A2DF2C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A8F09-B2D1-4BC8-A198-55D99927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1AD6C17-7422-4CF0-945E-89DC4342357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05013"/>
            <a:ext cx="10515600" cy="4138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821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1709739"/>
            <a:ext cx="10515600" cy="2852736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10515600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/>
          <p:nvPr/>
        </p:nvCxnSpPr>
        <p:spPr>
          <a:xfrm>
            <a:off x="831850" y="4589463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38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6264-711A-4BDC-BD77-F8B9A6CE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63" y="356262"/>
            <a:ext cx="6201905" cy="4206213"/>
          </a:xfrm>
        </p:spPr>
        <p:txBody>
          <a:bodyPr anchor="b">
            <a:normAutofit/>
          </a:bodyPr>
          <a:lstStyle>
            <a:lvl1pPr>
              <a:defRPr sz="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A36-2AD6-4CBB-9E48-540EFD520B18}" type="datetime1">
              <a:rPr lang="en-CA" smtClean="0"/>
              <a:t>2023-05-20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nline Image Placeholder 9">
            <a:extLst>
              <a:ext uri="{FF2B5EF4-FFF2-40B4-BE49-F238E27FC236}">
                <a16:creationId xmlns:a16="http://schemas.microsoft.com/office/drawing/2014/main" id="{413F93BE-B05C-4473-811F-2C73545E80D5}"/>
              </a:ext>
            </a:extLst>
          </p:cNvPr>
          <p:cNvSpPr>
            <a:spLocks noGrp="1"/>
          </p:cNvSpPr>
          <p:nvPr>
            <p:ph type="clipArt" sz="quarter" idx="13"/>
          </p:nvPr>
        </p:nvSpPr>
        <p:spPr>
          <a:xfrm>
            <a:off x="7208838" y="355600"/>
            <a:ext cx="4643437" cy="5734050"/>
          </a:xfrm>
        </p:spPr>
        <p:txBody>
          <a:bodyPr/>
          <a:lstStyle/>
          <a:p>
            <a:r>
              <a:rPr lang="en-US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1521204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16452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D558-C164-4A8F-990B-3BF72A4869B7}" type="datetime1">
              <a:rPr lang="en-CA" smtClean="0"/>
              <a:t>2023-05-20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1850" y="4562475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517" y="1067156"/>
            <a:ext cx="3495320" cy="3495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38200" y="3036552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Demo</a:t>
            </a:r>
          </a:p>
        </p:txBody>
      </p:sp>
    </p:spTree>
    <p:extLst>
      <p:ext uri="{BB962C8B-B14F-4D97-AF65-F5344CB8AC3E}">
        <p14:creationId xmlns:p14="http://schemas.microsoft.com/office/powerpoint/2010/main" val="161793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_activ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883B4-537B-4CCF-A337-2334DCCA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16425"/>
            <a:ext cx="6201905" cy="1473198"/>
          </a:xfrm>
        </p:spPr>
        <p:txBody>
          <a:bodyPr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B0962-3044-4983-ABCE-761D2F57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F780F-B8B3-4C65-BC3C-F91E9E14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2B0EB-6F2F-44F3-8790-3A7AED5DD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B62687-909C-4A09-B6DC-5B81EFA8B4A6}"/>
              </a:ext>
            </a:extLst>
          </p:cNvPr>
          <p:cNvCxnSpPr>
            <a:cxnSpLocks/>
          </p:cNvCxnSpPr>
          <p:nvPr/>
        </p:nvCxnSpPr>
        <p:spPr>
          <a:xfrm flipV="1">
            <a:off x="838200" y="1662448"/>
            <a:ext cx="6210218" cy="269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Online Image Placeholder 8" descr="Programmer female with solid fill">
            <a:extLst>
              <a:ext uri="{FF2B5EF4-FFF2-40B4-BE49-F238E27FC236}">
                <a16:creationId xmlns:a16="http://schemas.microsoft.com/office/drawing/2014/main" id="{8B964327-48D7-4747-838B-D2752D884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3400" y="101940"/>
            <a:ext cx="2962270" cy="29622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327E6D-4D51-4557-B83F-86FFB8F13646}"/>
              </a:ext>
            </a:extLst>
          </p:cNvPr>
          <p:cNvSpPr txBox="1"/>
          <p:nvPr/>
        </p:nvSpPr>
        <p:spPr>
          <a:xfrm>
            <a:off x="844550" y="136525"/>
            <a:ext cx="621021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+mj-lt"/>
              </a:rPr>
              <a:t>Code Activity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E7A25B0-BB67-4EF3-AB0B-A95963796F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302000"/>
            <a:ext cx="10515600" cy="2797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71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>
        <p:tmplLst>
          <p:tmpl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CE27-ECDF-4BDE-935B-03C0ADCB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C12EF-AD27-474B-80B4-21F9846FDC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9FB8F-58CF-49FA-B193-32B458361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57423-1061-47E0-9B1C-2D33D7E9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F611-7982-4AB8-B478-D9C6F347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7F8D3-72E0-4089-A6A1-0028BB9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19F0BF2-59CD-4535-A6AD-02F9F53C07CD}"/>
              </a:ext>
            </a:extLst>
          </p:cNvPr>
          <p:cNvCxnSpPr/>
          <p:nvPr/>
        </p:nvCxnSpPr>
        <p:spPr>
          <a:xfrm>
            <a:off x="838200" y="1750808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96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0462-3F72-4472-B333-56A2C9FAD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AA0BA-859F-4535-8535-CB8F8DC79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19090-EABF-4EF7-91BA-5E80153B4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4972A-6133-4EC1-A2B0-0401420C2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CFE9DF-7BDB-4C1B-BF81-728BA0DBF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8A61B-0741-45A3-B071-C6688D0E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8DDE8-AA88-46C8-9C7A-4127C316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31F765-B308-43CE-8236-A81BA92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5D901-CB05-4822-A47F-E811CCCC4932}"/>
              </a:ext>
            </a:extLst>
          </p:cNvPr>
          <p:cNvCxnSpPr/>
          <p:nvPr/>
        </p:nvCxnSpPr>
        <p:spPr>
          <a:xfrm>
            <a:off x="838200" y="1700930"/>
            <a:ext cx="10515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677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6CFD1-3AF7-4A97-83F9-1C4300CA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93A30-35B9-4BB1-907E-ABDCB864E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1FFD-7171-4855-B18A-1731E6EA3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2724-D88C-4CE7-A7D1-0613B4139477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6A68A-C58C-4A6A-8D12-C5940F866E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1C93-A9F8-4B01-9BFF-02135BB669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F21E8-E400-4226-A247-88CBF732CF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2D1B4-9BDA-4C8E-B319-78330FDB0BA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0" y="6247042"/>
            <a:ext cx="583739" cy="58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2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geekbuzz.com/post-vs-ge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2741832/unit-tests-vs-functional-tests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repeat-symbol" TargetMode="External"/><Relationship Id="rId7" Type="http://schemas.openxmlformats.org/officeDocument/2006/relationships/hyperlink" Target="https://www.jadeglobal.com/qa-and-testing/quality-assurance/test-automati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jpg"/><Relationship Id="rId5" Type="http://schemas.openxmlformats.org/officeDocument/2006/relationships/hyperlink" Target="https://community.cochrane.org/review-production/production-resources/living-systematic-reviews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A58B-8380-1E97-EF06-878520319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Server-side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1B694-3394-16C7-7BB6-B02CC08B7A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Requests and Unit Testing</a:t>
            </a:r>
          </a:p>
        </p:txBody>
      </p:sp>
    </p:spTree>
    <p:extLst>
      <p:ext uri="{BB962C8B-B14F-4D97-AF65-F5344CB8AC3E}">
        <p14:creationId xmlns:p14="http://schemas.microsoft.com/office/powerpoint/2010/main" val="193513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BE26-371B-459F-AB16-7DF73113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Python has built-in unit testing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1CF9DEF-CC26-4C38-8962-08FC6008B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200400" cy="4351338"/>
          </a:xfrm>
        </p:spPr>
        <p:txBody>
          <a:bodyPr>
            <a:noAutofit/>
          </a:bodyPr>
          <a:lstStyle/>
          <a:p>
            <a:r>
              <a:rPr lang="en-US" sz="2400" dirty="0" err="1"/>
              <a:t>unittest</a:t>
            </a:r>
            <a:r>
              <a:rPr lang="en-US" sz="2400" dirty="0"/>
              <a:t> provides the functionality for creating test cases</a:t>
            </a:r>
          </a:p>
          <a:p>
            <a:r>
              <a:rPr lang="en-US" sz="2400" dirty="0"/>
              <a:t>Test classes derive from the </a:t>
            </a:r>
            <a:r>
              <a:rPr lang="en-US" sz="2400" dirty="0" err="1">
                <a:latin typeface="Consolas" panose="020B0609020204030204" pitchFamily="49" charset="0"/>
              </a:rPr>
              <a:t>TestCase</a:t>
            </a:r>
            <a:r>
              <a:rPr lang="en-US" sz="2400" dirty="0"/>
              <a:t> class</a:t>
            </a:r>
          </a:p>
          <a:p>
            <a:r>
              <a:rPr lang="en-US" sz="2400" dirty="0"/>
              <a:t>Asserts let us check values</a:t>
            </a:r>
          </a:p>
          <a:p>
            <a:r>
              <a:rPr lang="en-US" sz="2400" dirty="0"/>
              <a:t>Test functions must start with the word test</a:t>
            </a:r>
          </a:p>
          <a:p>
            <a:endParaRPr lang="en-US" sz="24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42F8BE9-B0EE-4581-8FA7-31A9DFDE6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73152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unittest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function_demo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TestFunctionDemo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unittest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function_demo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unittest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9AD8ED-B299-4BB6-9A1E-01A1EBBB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CE9-4324-465F-BF0F-4C9DFCEF6E9F}" type="datetime1">
              <a:rPr lang="en-CA" smtClean="0"/>
              <a:t>2023-05-20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0DF47-A382-4FEC-B850-D044490A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E9D26-27B3-4620-BE9C-B010ECCB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14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88E00-D621-4321-908B-2CA42DED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Recall we only unit-test public items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B45B-3F76-4241-A897-1EDCD56F51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Class definition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Class variable (attribute)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Initalizer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Instance variable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count_val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count_val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Instance method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__count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change_max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Non-instance method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AF91C-4528-44A5-BF27-805229BA96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TestObjectDemo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unittest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test_bag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bag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CD917-4D01-4100-ACF4-06BC630A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CB4D-A394-41D2-9DC1-B5EAD657A1AB}" type="datetime1">
              <a:rPr lang="en-CA" smtClean="0"/>
              <a:t>2023-05-20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4BA68-8057-4857-B918-97F9B9B7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1B88E-A2EE-4CA3-819A-094E1782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67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DA86-575A-4ED7-9DE0-E610CBF5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There are many assert methods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84885A-008B-47A1-ADF7-8630D4BA88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39431"/>
            <a:ext cx="5181600" cy="372372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399A5-CEA2-4462-B425-6081711CC4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test_asserts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1.13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1.12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assertNotEqual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Passes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assertAlmostEqual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Passes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assertIsNot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Passes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EBA74-3468-4869-A260-C408ABD0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CB4D-A394-41D2-9DC1-B5EAD657A1AB}" type="datetime1">
              <a:rPr lang="en-CA" smtClean="0"/>
              <a:t>2023-05-20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5C388-9EE9-4799-A1FF-29F76917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14F32-F058-47C3-BD52-E9D4917B0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5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B4270-883C-47EC-9A43-9ED28796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Tests are grouped inside a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9F71D-1801-4EFE-89C4-827F2F8A3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TestFunctionDemo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unittest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TestCase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test_add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function_demo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test_sub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function_demo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2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assertEqual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ABF48-B28E-4F3C-83CC-DF79AAB4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CB4D-A394-41D2-9DC1-B5EAD657A1AB}" type="datetime1">
              <a:rPr lang="en-CA" smtClean="0"/>
              <a:t>2023-05-20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370A1-22A1-475D-9ED3-FDDAAC17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16B7E-24D5-4E75-AB3F-7C7A9240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065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0BF73-835E-4388-887F-D15A2C304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Tests can be run in the command line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BEA58F-8636-41DF-85ED-5E5C875C5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F805-7DEB-4D8E-A7D4-B510D41B27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Discovers the tests in the dir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 -m unittest discover</a:t>
            </a:r>
          </a:p>
          <a:p>
            <a:pPr marL="0" indent="0">
              <a:buNone/>
            </a:pPr>
            <a:b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rem</a:t>
            </a:r>
            <a:r>
              <a:rPr lang="en-US" sz="20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Runs the test in a file</a:t>
            </a:r>
            <a:endParaRPr lang="en-US" sz="20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python -m unittest test_demo.py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B83077-5EF0-426C-8B9D-4EC4056F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Output in Console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1BB29D-ECE5-4925-BA0F-1102B60813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....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</a:t>
            </a:r>
          </a:p>
          <a:p>
            <a:pPr marL="0" indent="0">
              <a:buNone/>
            </a:pPr>
            <a:r>
              <a:rPr lang="en-US" dirty="0"/>
              <a:t>Ran 4 tests in 0.001s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E3856-1039-4CC4-B74B-F929190FF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CB4D-A394-41D2-9DC1-B5EAD657A1AB}" type="datetime1">
              <a:rPr lang="en-CA" smtClean="0"/>
              <a:t>2023-05-20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5938F-7FC3-46F4-9D65-CE6FD8F62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2297-9461-40F3-AB79-2FF6A3CF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592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ACF84-3B72-459A-A543-DF2C9D20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IDEs can run tests as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B4097-9577-4CE5-AE32-4F1BABBA4F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VS Code can also run test cases</a:t>
            </a:r>
          </a:p>
          <a:p>
            <a:pPr lvl="1"/>
            <a:r>
              <a:rPr lang="en-US" dirty="0"/>
              <a:t>You need to configure the tests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A11131-B9CD-4C9A-A8CD-47E91924CB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05398" y="3386845"/>
            <a:ext cx="3880816" cy="164679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FBCB7-D9F1-4876-B055-8365484B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7CB4D-A394-41D2-9DC1-B5EAD657A1AB}" type="datetime1">
              <a:rPr lang="en-CA" smtClean="0"/>
              <a:t>2023-05-20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92F36-D992-4CDC-9A8E-1FDFE45E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1A5F-BF52-40E6-A10E-8BD0B0B4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15</a:t>
            </a:fld>
            <a:endParaRPr lang="en-CA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EA927B-0A00-460C-8569-5C1334F8A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934" y="2034813"/>
            <a:ext cx="4646866" cy="112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9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7CE551-79A5-BD0F-0252-2B3608B3B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REST API with Unit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866A6-25D0-AEEE-47F6-76E977A28B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Install flask-</a:t>
            </a:r>
            <a:r>
              <a:rPr lang="en-US" dirty="0" err="1"/>
              <a:t>unittest</a:t>
            </a:r>
            <a:endParaRPr lang="en-US" dirty="0"/>
          </a:p>
          <a:p>
            <a:r>
              <a:rPr lang="en-US" dirty="0"/>
              <a:t>Create unit tests for the REST API</a:t>
            </a:r>
          </a:p>
        </p:txBody>
      </p:sp>
    </p:spTree>
    <p:extLst>
      <p:ext uri="{BB962C8B-B14F-4D97-AF65-F5344CB8AC3E}">
        <p14:creationId xmlns:p14="http://schemas.microsoft.com/office/powerpoint/2010/main" val="12721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961F-BE00-4477-B080-6EC399CB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EF967-1159-419B-8B9B-7152DCAB8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Getting HTTP data in Python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F9AF7-587E-4DE8-A612-0BBB0D97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A36-2AD6-4CBB-9E48-540EFD520B18}" type="datetime1">
              <a:rPr lang="en-CA" smtClean="0"/>
              <a:t>2023-05-20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41321-3185-4E32-8536-63791026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DB9AD-E224-48FC-B03B-3BC244E3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2</a:t>
            </a:fld>
            <a:endParaRPr lang="en-CA"/>
          </a:p>
        </p:txBody>
      </p:sp>
      <p:pic>
        <p:nvPicPr>
          <p:cNvPr id="9" name="Online Image Placeholder 8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7217BBE2-428B-4E1F-9CE3-7E0F020770CA}"/>
              </a:ext>
            </a:extLst>
          </p:cNvPr>
          <p:cNvPicPr>
            <a:picLocks noGrp="1" noChangeAspect="1"/>
          </p:cNvPicPr>
          <p:nvPr>
            <p:ph type="clipArt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38" y="1916658"/>
            <a:ext cx="4643437" cy="2611933"/>
          </a:xfrm>
        </p:spPr>
      </p:pic>
    </p:spTree>
    <p:extLst>
      <p:ext uri="{BB962C8B-B14F-4D97-AF65-F5344CB8AC3E}">
        <p14:creationId xmlns:p14="http://schemas.microsoft.com/office/powerpoint/2010/main" val="1834862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AD6855B-F58A-4BC3-A429-F66481C59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HTTP requests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8E3EBF-4A5E-416B-9266-E32E1597EC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78829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GET</a:t>
            </a:r>
            <a:r>
              <a:rPr lang="en-US" sz="3600" dirty="0"/>
              <a:t> and </a:t>
            </a:r>
            <a:r>
              <a:rPr lang="en-US" sz="3600" dirty="0">
                <a:latin typeface="Consolas" panose="020B0609020204030204" pitchFamily="49" charset="0"/>
              </a:rPr>
              <a:t>POST</a:t>
            </a:r>
            <a:r>
              <a:rPr lang="en-US" sz="3600" dirty="0"/>
              <a:t> allow us to communicate with webservers via a URL</a:t>
            </a:r>
          </a:p>
          <a:p>
            <a:r>
              <a:rPr lang="en-US" sz="3600" dirty="0"/>
              <a:t>Get fetches information</a:t>
            </a:r>
          </a:p>
          <a:p>
            <a:r>
              <a:rPr lang="en-US" sz="3600" dirty="0"/>
              <a:t>Post sends information</a:t>
            </a:r>
          </a:p>
          <a:p>
            <a:r>
              <a:rPr lang="en-US" sz="3600" dirty="0"/>
              <a:t>Status codes are returned</a:t>
            </a:r>
          </a:p>
        </p:txBody>
      </p:sp>
      <p:pic>
        <p:nvPicPr>
          <p:cNvPr id="18" name="Content Placeholder 17" descr="Diagram&#10;&#10;Description automatically generated">
            <a:extLst>
              <a:ext uri="{FF2B5EF4-FFF2-40B4-BE49-F238E27FC236}">
                <a16:creationId xmlns:a16="http://schemas.microsoft.com/office/drawing/2014/main" id="{EF6BFC7B-0038-4D94-B812-1B571DABA0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00713" y="2410809"/>
            <a:ext cx="5653087" cy="31809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FEA71-1AC5-4445-8ACF-638BD10E3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4A36-2AD6-4CBB-9E48-540EFD520B18}" type="datetime1">
              <a:rPr lang="en-CA" smtClean="0"/>
              <a:t>2023-05-20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36D2-22D3-45BF-8B37-41A53788A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CBCB0-A712-443A-8AC1-69CFC881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775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B8BD-5946-49D3-800F-55BD5016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Requests simplifies talking over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4C26-9874-45C7-B274-3FB6D69659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Handles GET and POST</a:t>
            </a:r>
          </a:p>
          <a:p>
            <a:r>
              <a:rPr lang="en-US" sz="3200" dirty="0"/>
              <a:t>Returns results in multiple formats (including JSON)</a:t>
            </a:r>
          </a:p>
          <a:p>
            <a:r>
              <a:rPr lang="en-US" sz="3200" dirty="0"/>
              <a:t>Handles authentication</a:t>
            </a:r>
          </a:p>
          <a:p>
            <a:r>
              <a:rPr lang="en-US" sz="3200" dirty="0"/>
              <a:t>Returns status HTTP status codes</a:t>
            </a:r>
          </a:p>
          <a:p>
            <a:r>
              <a:rPr lang="en-US" sz="3200" dirty="0"/>
              <a:t>Useful for talking with REST APIs</a:t>
            </a:r>
          </a:p>
        </p:txBody>
      </p:sp>
      <p:pic>
        <p:nvPicPr>
          <p:cNvPr id="9" name="Content Placeholder 8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728FEF04-C89C-4A24-9DB9-C1FDE0116A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377" y="1825625"/>
            <a:ext cx="3393245" cy="435133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54B7F5-F5B0-4110-8234-97E3A4BE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411B-420A-4DD1-82BF-B73EDF8DC61B}" type="datetime1">
              <a:rPr lang="en-CA" smtClean="0"/>
              <a:t>2023-05-20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8ABA8-58D5-454C-BEE8-C22C7467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C694F-026A-453C-A2C8-2A807A76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972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544B-CF1C-4DD6-BD8D-5AECEAA0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method takes the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EA58-A2BC-4F74-9FC0-87F0882C1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8130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request.get</a:t>
            </a:r>
            <a:r>
              <a:rPr lang="en-US" sz="3200" dirty="0">
                <a:latin typeface="Consolas" panose="020B0609020204030204" pitchFamily="49" charset="0"/>
              </a:rPr>
              <a:t>()</a:t>
            </a:r>
            <a:r>
              <a:rPr lang="en-US" sz="3200" dirty="0"/>
              <a:t> takes the </a:t>
            </a:r>
            <a:r>
              <a:rPr lang="en-US" sz="3200" dirty="0" err="1"/>
              <a:t>url</a:t>
            </a:r>
            <a:r>
              <a:rPr lang="en-US" sz="3200" dirty="0"/>
              <a:t> to connect to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response. </a:t>
            </a:r>
            <a:r>
              <a:rPr lang="en-US" sz="3200" dirty="0" err="1">
                <a:latin typeface="Consolas" panose="020B0609020204030204" pitchFamily="49" charset="0"/>
              </a:rPr>
              <a:t>status_code</a:t>
            </a:r>
            <a:r>
              <a:rPr lang="en-US" sz="3200" dirty="0"/>
              <a:t> contains an HTTP status code</a:t>
            </a:r>
          </a:p>
          <a:p>
            <a:r>
              <a:rPr lang="en-US" sz="3200" dirty="0" err="1">
                <a:latin typeface="Consolas" panose="020B0609020204030204" pitchFamily="49" charset="0"/>
              </a:rPr>
              <a:t>response.text</a:t>
            </a:r>
            <a:r>
              <a:rPr lang="en-US" sz="3200" dirty="0">
                <a:latin typeface="Consolas" panose="020B0609020204030204" pitchFamily="49" charset="0"/>
              </a:rPr>
              <a:t> </a:t>
            </a:r>
            <a:r>
              <a:rPr lang="en-US" sz="3200" dirty="0"/>
              <a:t>contains the text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D1CC0-9C91-4EF8-87F6-73AC08C27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92682" y="1825625"/>
            <a:ext cx="710144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"https://www.dawsoncollege.qc.ca"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200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"https://www.dawsoncollege.qc.ca/test"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404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8CF31-F3B3-4D3A-AEB3-9ACE5AEF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411B-420A-4DD1-82BF-B73EDF8DC61B}" type="datetime1">
              <a:rPr lang="en-CA" smtClean="0"/>
              <a:t>2023-05-20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F465F-26EF-48B6-9238-2352117F5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739B6-AE88-4000-84EA-42AC225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277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90E-FF03-47DA-BA5C-14F1A6D7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URL parameters are separated in get()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4D6DF-6E9F-488E-BCC5-B3B1842EC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520044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params= </a:t>
            </a:r>
            <a:r>
              <a:rPr lang="en-US" dirty="0"/>
              <a:t>contains KVP of parameters</a:t>
            </a:r>
          </a:p>
          <a:p>
            <a:pPr lvl="1"/>
            <a:r>
              <a:rPr lang="en-US" sz="2800" dirty="0"/>
              <a:t>Flexible for the API being used</a:t>
            </a:r>
          </a:p>
          <a:p>
            <a:r>
              <a:rPr lang="en-US" dirty="0"/>
              <a:t>Response can be retrieved as JSON</a:t>
            </a:r>
          </a:p>
          <a:p>
            <a:r>
              <a:rPr lang="en-US" dirty="0"/>
              <a:t>Can access elements directly as a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6E6C6-F475-4BA0-B4D7-C2A6D80C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6126" y="1825625"/>
            <a:ext cx="6234547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Using search params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'https://api.github.com/search/repositories'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'q'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'requests'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json_txt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json_txt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'items'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#requests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'description'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 simple, yet elegant, HTTP library.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BB26E-AB1C-4C71-B70C-9F6CD19F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1411B-420A-4DD1-82BF-B73EDF8DC61B}" type="datetime1">
              <a:rPr lang="en-CA" smtClean="0"/>
              <a:t>2023-05-20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57AFC-A02A-4738-8094-4D0A0E0A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10A2C-B2E0-4F02-88D1-A5A0C4A5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45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317C5CF-E8D2-4289-BB93-25EAFAEC53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Requests and playing with REST APIs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330C9-14B0-453A-8898-A6A2C2EE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D558-C164-4A8F-990B-3BF72A4869B7}" type="datetime1">
              <a:rPr lang="en-CA" smtClean="0"/>
              <a:t>2023-05-20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5A1FE-8270-4F26-9940-97D503944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F20A1-B457-4944-8697-5265CDD34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349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D7456-E3BD-40FB-8D31-998ABE3C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Different levels of software testing exist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9DB97-E429-4BFA-81DC-47DBB499B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4D965-F482-4378-B170-33C87C003A96}" type="datetime1">
              <a:rPr lang="en-CA" smtClean="0"/>
              <a:t>2023-05-20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2A7FB-EE97-436F-8C4F-B77BEAE5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F349-D053-45C0-9E1E-624CA0789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8</a:t>
            </a:fld>
            <a:endParaRPr lang="en-CA"/>
          </a:p>
        </p:txBody>
      </p:sp>
      <p:pic>
        <p:nvPicPr>
          <p:cNvPr id="3" name="Picture Placeholder 2" descr="A picture containing text, businesscard, screenshot, vector graphics&#10;&#10;Description automatically generated">
            <a:extLst>
              <a:ext uri="{FF2B5EF4-FFF2-40B4-BE49-F238E27FC236}">
                <a16:creationId xmlns:a16="http://schemas.microsoft.com/office/drawing/2014/main" id="{777206BA-46CB-46A1-A6BF-F07D1E9EA4B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2" t="2986" r="59643" b="47984"/>
          <a:stretch/>
        </p:blipFill>
        <p:spPr>
          <a:xfrm>
            <a:off x="790575" y="2304853"/>
            <a:ext cx="2838450" cy="2005476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DF79F7-1BAF-4EDA-8233-9FD5284536F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sz="3600"/>
              <a:t>Unit Testing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E5B13C1-EF78-40BB-9638-7FA1DD1B726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Autofit/>
          </a:bodyPr>
          <a:lstStyle/>
          <a:p>
            <a:r>
              <a:rPr lang="en-US" sz="3600"/>
              <a:t>Integration Tests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E740854-39A8-41B6-90A3-78CB7189E76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/>
              <a:t>End to End Tests</a:t>
            </a:r>
          </a:p>
        </p:txBody>
      </p:sp>
      <p:pic>
        <p:nvPicPr>
          <p:cNvPr id="15" name="Picture Placeholder 2" descr="A picture containing text, businesscard, screenshot, vector graphics&#10;&#10;Description automatically generated">
            <a:extLst>
              <a:ext uri="{FF2B5EF4-FFF2-40B4-BE49-F238E27FC236}">
                <a16:creationId xmlns:a16="http://schemas.microsoft.com/office/drawing/2014/main" id="{53AEF750-CC16-419E-94B4-D66809B0E52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9288" t="14976" r="16114" b="43713"/>
          <a:stretch/>
        </p:blipFill>
        <p:spPr>
          <a:xfrm>
            <a:off x="5036048" y="2304853"/>
            <a:ext cx="2119903" cy="2009718"/>
          </a:xfrm>
        </p:spPr>
      </p:pic>
      <p:pic>
        <p:nvPicPr>
          <p:cNvPr id="16" name="Picture Placeholder 2" descr="A picture containing text, businesscard, screenshot, vector graphics&#10;&#10;Description automatically generated">
            <a:extLst>
              <a:ext uri="{FF2B5EF4-FFF2-40B4-BE49-F238E27FC236}">
                <a16:creationId xmlns:a16="http://schemas.microsoft.com/office/drawing/2014/main" id="{77EB69AA-008D-4CA0-982C-FD34F4DEFAA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251" t="47390" r="32003" b="10261"/>
          <a:stretch/>
        </p:blipFill>
        <p:spPr>
          <a:xfrm>
            <a:off x="8610598" y="2284413"/>
            <a:ext cx="2609370" cy="1905000"/>
          </a:xfrm>
        </p:spPr>
      </p:pic>
    </p:spTree>
    <p:extLst>
      <p:ext uri="{BB962C8B-B14F-4D97-AF65-F5344CB8AC3E}">
        <p14:creationId xmlns:p14="http://schemas.microsoft.com/office/powerpoint/2010/main" val="164338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75145-FBFE-421A-9D06-AAE41008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Unit testing is a powerful validation tool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80E56-DA3E-437B-A4FA-8D8FA561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ACE9-4324-465F-BF0F-4C9DFCEF6E9F}" type="datetime1">
              <a:rPr lang="en-CA" smtClean="0"/>
              <a:t>2023-05-20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E13EF-E2CA-49B9-86B4-EEF22947B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D. Dubois Winter 2022</a:t>
            </a:r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F9E52-BF24-4F53-85C3-F0318082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27938-71CA-406B-A771-968BCED30118}" type="slidenum">
              <a:rPr lang="en-CA" smtClean="0"/>
              <a:t>9</a:t>
            </a:fld>
            <a:endParaRPr lang="en-CA"/>
          </a:p>
        </p:txBody>
      </p:sp>
      <p:pic>
        <p:nvPicPr>
          <p:cNvPr id="13" name="Picture Placeholder 12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92DED0AE-1261-41A1-9865-290EAF2098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0" r="30"/>
          <a:stretch>
            <a:fillRect/>
          </a:stretch>
        </p:blipFill>
        <p:spPr/>
      </p:pic>
      <p:pic>
        <p:nvPicPr>
          <p:cNvPr id="8" name="Picture Placeholder 7" descr="Icon&#10;&#10;Description automatically generated">
            <a:extLst>
              <a:ext uri="{FF2B5EF4-FFF2-40B4-BE49-F238E27FC236}">
                <a16:creationId xmlns:a16="http://schemas.microsoft.com/office/drawing/2014/main" id="{AF9DD1BC-9FF6-4278-9AC5-07BC1C59DB8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-8211" r="-5121"/>
          <a:stretch/>
        </p:blipFill>
        <p:spPr>
          <a:xfrm>
            <a:off x="4367815" y="2160588"/>
            <a:ext cx="3364636" cy="2676525"/>
          </a:xfrm>
        </p:spPr>
      </p:pic>
      <p:pic>
        <p:nvPicPr>
          <p:cNvPr id="16" name="Picture Placeholder 15" descr="A picture containing indoor, person, black&#10;&#10;Description automatically generated">
            <a:extLst>
              <a:ext uri="{FF2B5EF4-FFF2-40B4-BE49-F238E27FC236}">
                <a16:creationId xmlns:a16="http://schemas.microsoft.com/office/drawing/2014/main" id="{91B3F9C6-95F5-40D1-A61F-F7593E68EEF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7857" t="-2778" r="30091" b="2778"/>
          <a:stretch/>
        </p:blipFill>
        <p:spPr>
          <a:xfrm>
            <a:off x="8610599" y="2160587"/>
            <a:ext cx="2674937" cy="2676525"/>
          </a:xfr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0D9658-FCC3-4B51-9F1D-EFF82AB20B1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Repeatable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8EB29EE-6AD2-4C87-BEA4-66A046AE3976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sz="4000"/>
              <a:t>Systematic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A997E05-6773-414F-852B-E95C937645AF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sz="4000"/>
              <a:t>Automated</a:t>
            </a:r>
          </a:p>
        </p:txBody>
      </p:sp>
    </p:spTree>
    <p:extLst>
      <p:ext uri="{BB962C8B-B14F-4D97-AF65-F5344CB8AC3E}">
        <p14:creationId xmlns:p14="http://schemas.microsoft.com/office/powerpoint/2010/main" val="819465702"/>
      </p:ext>
    </p:extLst>
  </p:cSld>
  <p:clrMapOvr>
    <a:masterClrMapping/>
  </p:clrMapOvr>
</p:sld>
</file>

<file path=ppt/theme/theme1.xml><?xml version="1.0" encoding="utf-8"?>
<a:theme xmlns:a="http://schemas.openxmlformats.org/drawingml/2006/main" name="Dawson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wsonTheme" id="{B4D85D8F-D619-46B8-B476-DB47560BAA66}" vid="{1EC7F6A5-1137-4CB9-99E0-D5DB603DA74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B7688E31C1F04DA867ED2C7BFED062" ma:contentTypeVersion="15" ma:contentTypeDescription="Create a new document." ma:contentTypeScope="" ma:versionID="63bc3ddbb4652306a63e6b9300ee6f7a">
  <xsd:schema xmlns:xsd="http://www.w3.org/2001/XMLSchema" xmlns:xs="http://www.w3.org/2001/XMLSchema" xmlns:p="http://schemas.microsoft.com/office/2006/metadata/properties" xmlns:ns2="2b8a0749-9753-45bd-a076-8f0fa9a8c08d" xmlns:ns3="f660c3cd-82b3-4206-9816-c940742e5ade" targetNamespace="http://schemas.microsoft.com/office/2006/metadata/properties" ma:root="true" ma:fieldsID="1a7d8ec4c7a3566f9aea12b1f8f1bb5c" ns2:_="" ns3:_="">
    <xsd:import namespace="2b8a0749-9753-45bd-a076-8f0fa9a8c08d"/>
    <xsd:import namespace="f660c3cd-82b3-4206-9816-c940742e5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8a0749-9753-45bd-a076-8f0fa9a8c0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b896fa-f975-4241-972e-2e922d8f57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60c3cd-82b3-4206-9816-c940742e5ad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65d4643-5012-4fc4-a6ae-834fe0fa09f4}" ma:internalName="TaxCatchAll" ma:showField="CatchAllData" ma:web="f660c3cd-82b3-4206-9816-c940742e5a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b8a0749-9753-45bd-a076-8f0fa9a8c08d">
      <Terms xmlns="http://schemas.microsoft.com/office/infopath/2007/PartnerControls"/>
    </lcf76f155ced4ddcb4097134ff3c332f>
    <TaxCatchAll xmlns="f660c3cd-82b3-4206-9816-c940742e5ade" xsi:nil="true"/>
  </documentManagement>
</p:properties>
</file>

<file path=customXml/itemProps1.xml><?xml version="1.0" encoding="utf-8"?>
<ds:datastoreItem xmlns:ds="http://schemas.openxmlformats.org/officeDocument/2006/customXml" ds:itemID="{5521DE05-95B8-4850-9BC4-46AC84588B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CF0BD6-10FE-4C89-B165-8AC3228051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8a0749-9753-45bd-a076-8f0fa9a8c08d"/>
    <ds:schemaRef ds:uri="f660c3cd-82b3-4206-9816-c940742e5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4C1BF3E-CEF4-40F5-B40D-1AB152CF461B}">
  <ds:schemaRefs>
    <ds:schemaRef ds:uri="http://schemas.microsoft.com/office/2006/metadata/properties"/>
    <ds:schemaRef ds:uri="http://schemas.microsoft.com/office/infopath/2007/PartnerControls"/>
    <ds:schemaRef ds:uri="2b8a0749-9753-45bd-a076-8f0fa9a8c08d"/>
    <ds:schemaRef ds:uri="f660c3cd-82b3-4206-9816-c940742e5ad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DawsonTheme</Template>
  <TotalTime>103</TotalTime>
  <Words>906</Words>
  <Application>Microsoft Office PowerPoint</Application>
  <PresentationFormat>Widescreen</PresentationFormat>
  <Paragraphs>162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DawsonTheme</vt:lpstr>
      <vt:lpstr>Server-side Programming</vt:lpstr>
      <vt:lpstr>Requests</vt:lpstr>
      <vt:lpstr>Recall HTTP requests</vt:lpstr>
      <vt:lpstr>Requests simplifies talking over HTTP</vt:lpstr>
      <vt:lpstr>get method takes the url</vt:lpstr>
      <vt:lpstr>URL parameters are separated in get()</vt:lpstr>
      <vt:lpstr>PowerPoint Presentation</vt:lpstr>
      <vt:lpstr>Different levels of software testing exist</vt:lpstr>
      <vt:lpstr>Unit testing is a powerful validation tool</vt:lpstr>
      <vt:lpstr>Python has built-in unit testing</vt:lpstr>
      <vt:lpstr>Recall we only unit-test public items</vt:lpstr>
      <vt:lpstr>There are many assert methods</vt:lpstr>
      <vt:lpstr>Tests are grouped inside a class</vt:lpstr>
      <vt:lpstr>Tests can be run in the command line</vt:lpstr>
      <vt:lpstr>IDEs can run tests as well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Dirk Dubois</dc:creator>
  <cp:lastModifiedBy>Dirk Dubois</cp:lastModifiedBy>
  <cp:revision>2</cp:revision>
  <dcterms:created xsi:type="dcterms:W3CDTF">2023-04-23T12:34:01Z</dcterms:created>
  <dcterms:modified xsi:type="dcterms:W3CDTF">2023-05-20T20:43:19Z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0x01010092B7688E31C1F04DA867ED2C7BFED062</vt:lpwstr>
  </property>
</Properties>
</file>