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4"/>
  </p:sldMasterIdLst>
  <p:notesMasterIdLst>
    <p:notesMasterId r:id="rId26"/>
  </p:notesMasterIdLst>
  <p:sldIdLst>
    <p:sldId id="376" r:id="rId5"/>
    <p:sldId id="477" r:id="rId6"/>
    <p:sldId id="402" r:id="rId7"/>
    <p:sldId id="403" r:id="rId8"/>
    <p:sldId id="404" r:id="rId9"/>
    <p:sldId id="385" r:id="rId10"/>
    <p:sldId id="390" r:id="rId11"/>
    <p:sldId id="386" r:id="rId12"/>
    <p:sldId id="387" r:id="rId13"/>
    <p:sldId id="388" r:id="rId14"/>
    <p:sldId id="389" r:id="rId15"/>
    <p:sldId id="473" r:id="rId16"/>
    <p:sldId id="474" r:id="rId17"/>
    <p:sldId id="476" r:id="rId18"/>
    <p:sldId id="475" r:id="rId19"/>
    <p:sldId id="382" r:id="rId20"/>
    <p:sldId id="396" r:id="rId21"/>
    <p:sldId id="397" r:id="rId22"/>
    <p:sldId id="398" r:id="rId23"/>
    <p:sldId id="400" r:id="rId24"/>
    <p:sldId id="40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CAA68-02D0-43A5-9771-0FEFA16BD75E}" v="39" dt="2023-01-25T15:27:24.048"/>
    <p1510:client id="{E7BAB5FB-6BB3-6246-A82A-9150388BB66D}" v="162" dt="2023-01-25T14:42:39.821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108"/>
      </p:cViewPr>
      <p:guideLst>
        <p:guide orient="horz" pos="25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12C9-6649-4134-B478-8EC58CF17471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FF2D6-D2C7-436C-8C6D-165C9250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9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99ED-A128-4EC3-A55C-52E446D58A74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2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D6C-D11F-463C-9F96-9FE866D44EA0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8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F794-6202-442D-8080-0C2303FC0137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6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4375E-DFFB-49AD-88E9-CD42A8EBB64D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27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F47C-9D2D-46AF-A706-6C3AFE812D42}" type="datetime1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8179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0DFA8-7618-4D73-B292-85EA188AB914}" type="datetime1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4872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3FEA-BFBA-4D5F-B042-20C1EFA2B9F8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197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60C7-2E0E-463E-A90E-6859875FF7ED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74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7D30-F305-435C-9865-F754C375F0AC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6016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0290-D529-4A2A-AFFD-F9412B1E53EE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606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Prepared by Dirk Dubois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90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86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9856-4793-4F0C-AAA2-109F034B4148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80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7F7-DFBF-4034-AD9B-C52F2FE214E6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4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AFF1-F11E-4E12-A507-B0048071A52A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58778962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AFF1-F11E-4E12-A507-B0048071A52A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91219392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AFF1-F11E-4E12-A507-B0048071A52A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75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2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B185-B7DF-4DC3-BCB7-750419F8E7BD}" type="datetime1">
              <a:rPr lang="en-CA" smtClean="0"/>
              <a:t>2023-03-07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6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AFF1-F11E-4E12-A507-B0048071A52A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4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Python_(langage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en.wikipedia.org/wiki/C_(programming_language)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knowledge7.com/training/courses/effective-series/effective-git" TargetMode="External"/><Relationship Id="rId7" Type="http://schemas.openxmlformats.org/officeDocument/2006/relationships/hyperlink" Target="https://ru.wikipedia.org/wiki/%D0%A4%D0%B0%D0%B9%D0%BB:Edit_In_Sandbox_Icon_-_Color.svg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hyperlink" Target="https://en.wikiversity.org/wiki/Python_Concepts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oltraveller.org/il-peer-tutoring-e-le-uscite-didattiche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awsoncollege.qc.ca/academic-skills-centre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scandobits.es/programacion/como-subir-un-paquete-a-pypi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XML_icon.svg" TargetMode="External"/><Relationship Id="rId7" Type="http://schemas.openxmlformats.org/officeDocument/2006/relationships/hyperlink" Target="https://www.thisfaner.com/p/vs-code-java-unit-tes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hyperlink" Target="https://ludlums.com/products/all-products/product/model-375-logging-software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A75B-D4BA-4B85-B01D-29591D1A01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29B1D-1B07-43D3-9EA7-E7162B3C43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Lists &amp;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8413-4A8C-4180-A4A2-53488FBE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3B08-1D78-44AB-AF6A-5C1BFF443A1D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8D0-0541-4742-B02B-E625922B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FC99-3164-48ED-983A-2A57B07D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43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6D57-0B10-4C48-A0F1-8679B139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manages your installation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21E7DD-6C6B-4872-BCBC-8B31318A3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tells you what packages were installed</a:t>
            </a:r>
          </a:p>
          <a:p>
            <a:r>
              <a:rPr lang="en-US" dirty="0">
                <a:latin typeface="Consolas" panose="020B0609020204030204" pitchFamily="49" charset="0"/>
              </a:rPr>
              <a:t>install</a:t>
            </a:r>
            <a:r>
              <a:rPr lang="en-US" dirty="0"/>
              <a:t> gets packages</a:t>
            </a:r>
          </a:p>
          <a:p>
            <a:r>
              <a:rPr lang="en-US" dirty="0">
                <a:latin typeface="Consolas" panose="020B0609020204030204" pitchFamily="49" charset="0"/>
              </a:rPr>
              <a:t>uninstall</a:t>
            </a:r>
            <a:r>
              <a:rPr lang="en-US" dirty="0"/>
              <a:t> removes them</a:t>
            </a:r>
          </a:p>
          <a:p>
            <a:pPr lvl="1"/>
            <a:r>
              <a:rPr lang="en-US" dirty="0"/>
              <a:t>Be careful, it doesn’t remove dependencies</a:t>
            </a:r>
          </a:p>
          <a:p>
            <a:r>
              <a:rPr lang="en-US" dirty="0"/>
              <a:t>We can use </a:t>
            </a:r>
            <a:r>
              <a:rPr lang="en-US" dirty="0">
                <a:latin typeface="Consolas" panose="020B0609020204030204" pitchFamily="49" charset="0"/>
              </a:rPr>
              <a:t>pip install –r requirements.txt</a:t>
            </a:r>
            <a:r>
              <a:rPr lang="en-US" dirty="0"/>
              <a:t> to install a series of packages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C96D8DB-A74D-4406-8770-82C98F716A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/>
          <a:stretch/>
        </p:blipFill>
        <p:spPr>
          <a:xfrm>
            <a:off x="6172202" y="2683823"/>
            <a:ext cx="5295856" cy="17610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52BD-7925-4A58-8732-440E2E91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CED6D-E217-4077-93AC-ACEF9B63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21E6-1846-4BF8-B9CE-EC7EE4D86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25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F3CA-0642-41E8-9383-20851F4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 all python libraries are purely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9C05-8306-48DB-B737-335B27F2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D6C-D11F-463C-9F96-9FE866D44EA0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8FDFA-9689-428A-ADC9-6314F784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B6589-23AB-4CA4-9F0E-EAEB0A9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11</a:t>
            </a:fld>
            <a:endParaRPr lang="en-CA"/>
          </a:p>
        </p:txBody>
      </p:sp>
      <p:pic>
        <p:nvPicPr>
          <p:cNvPr id="1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6E482BC5-4A89-4ABE-9655-4AC664557D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" r="30"/>
          <a:stretch>
            <a:fillRect/>
          </a:stretch>
        </p:blipFill>
        <p:spPr>
          <a:xfrm>
            <a:off x="2359025" y="2090738"/>
            <a:ext cx="2674938" cy="2676525"/>
          </a:xfrm>
        </p:spPr>
      </p:pic>
      <p:pic>
        <p:nvPicPr>
          <p:cNvPr id="16" name="Picture Placeholder 15" descr="A picture containing icon&#10;&#10;Description automatically generated">
            <a:extLst>
              <a:ext uri="{FF2B5EF4-FFF2-40B4-BE49-F238E27FC236}">
                <a16:creationId xmlns:a16="http://schemas.microsoft.com/office/drawing/2014/main" id="{68293336-CF25-4765-9E3E-14C4E71758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992" b="2992"/>
          <a:stretch>
            <a:fillRect/>
          </a:stretch>
        </p:blipFill>
        <p:spPr>
          <a:xfrm>
            <a:off x="7158038" y="2090738"/>
            <a:ext cx="2674937" cy="26765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4FF151-3073-47FA-9E2F-D1389253108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358332" y="5100637"/>
            <a:ext cx="2674937" cy="972618"/>
          </a:xfrm>
        </p:spPr>
        <p:txBody>
          <a:bodyPr>
            <a:normAutofit/>
          </a:bodyPr>
          <a:lstStyle/>
          <a:p>
            <a:r>
              <a:rPr lang="en-US" sz="3600" dirty="0"/>
              <a:t>Pure Python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316A6D-D9EA-4AE8-8526-55AE9AAD97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58732" y="5100636"/>
            <a:ext cx="2674937" cy="972618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Partly written in C/C++</a:t>
            </a:r>
          </a:p>
        </p:txBody>
      </p:sp>
    </p:spTree>
    <p:extLst>
      <p:ext uri="{BB962C8B-B14F-4D97-AF65-F5344CB8AC3E}">
        <p14:creationId xmlns:p14="http://schemas.microsoft.com/office/powerpoint/2010/main" val="91015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5097-188F-4661-9CA7-37918699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 needs to be runnable on any system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400EE2DA-3C4F-49B6-9A10-520E8D5E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6A3F-6AEE-4404-9EF4-920ABCC57BA8}" type="datetime1">
              <a:rPr lang="en-CA" smtClean="0"/>
              <a:t>2023-03-07</a:t>
            </a:fld>
            <a:endParaRPr lang="en-CA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F72B7C7-CF38-49D5-BEC4-9ECF3B81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E37B361F-3C12-417E-8FE9-8762A880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12</a:t>
            </a:fld>
            <a:endParaRPr lang="en-CA"/>
          </a:p>
        </p:txBody>
      </p:sp>
      <p:pic>
        <p:nvPicPr>
          <p:cNvPr id="10" name="Picture Placeholder 9" descr="Icon&#10;&#10;Description automatically generated">
            <a:extLst>
              <a:ext uri="{FF2B5EF4-FFF2-40B4-BE49-F238E27FC236}">
                <a16:creationId xmlns:a16="http://schemas.microsoft.com/office/drawing/2014/main" id="{B92A4A1A-1796-4648-909D-ED3255F1610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3" name="Picture Placeholder 12" descr="Icon&#10;&#10;Description automatically generated">
            <a:extLst>
              <a:ext uri="{FF2B5EF4-FFF2-40B4-BE49-F238E27FC236}">
                <a16:creationId xmlns:a16="http://schemas.microsoft.com/office/drawing/2014/main" id="{44570124-4981-43F7-B65C-011AE271DFF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16" name="Picture Placeholder 1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66818D6C-A4E7-44C9-9B8B-5FF11FD892D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105" r="2105"/>
          <a:stretch>
            <a:fillRect/>
          </a:stretch>
        </p:blipFill>
        <p:spPr/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F78EA-95C7-48F8-A1C6-3E5395EF272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866FFA-F155-41A7-B8A5-97CD28AB3CF9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4517E7-0B6A-47FB-8332-92BB840557B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1694390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82DE-599B-4E37-A21C-FF511EF8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virtual environments to isolate libraries and runtimes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CC6A461-A49D-4294-A6A2-FE70E892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F44D9-85D4-4637-AC57-5AF74DF299D1}" type="datetime1">
              <a:rPr lang="en-CA" smtClean="0"/>
              <a:t>2023-03-07</a:t>
            </a:fld>
            <a:endParaRPr lang="en-CA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6EEFC0-12EF-4E05-9E4D-52C77135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7427105-86E2-4084-BA10-AE778EF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13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365A2-070C-4142-B448-7DAB2836D4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Versions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3B3F50-434A-4BB3-B8C7-82E1BD767BC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Libraries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38AE9-D747-4E6C-B1FE-081A09B1134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err="1"/>
              <a:t>venv</a:t>
            </a:r>
            <a:r>
              <a:rPr lang="en-US" sz="3200" dirty="0"/>
              <a:t>, </a:t>
            </a:r>
            <a:r>
              <a:rPr lang="en-US" sz="3200" dirty="0" err="1"/>
              <a:t>virtualenv</a:t>
            </a:r>
            <a:r>
              <a:rPr lang="en-US" sz="3200" dirty="0"/>
              <a:t>, </a:t>
            </a:r>
            <a:r>
              <a:rPr lang="en-US" sz="3200" dirty="0" err="1"/>
              <a:t>pipenv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18EDFA-745C-4158-A08F-E3F1C9AD96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Computers can have multiple versions of Python installed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2488E-376C-414D-9C6C-4A8BA07FF3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Each Python version can have a different set of libraries installed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C63EAF-684A-4F11-B592-BF4E3EDE19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Virtual Environments copy both the python runtime and isolate the libraries</a:t>
            </a:r>
          </a:p>
        </p:txBody>
      </p:sp>
    </p:spTree>
    <p:extLst>
      <p:ext uri="{BB962C8B-B14F-4D97-AF65-F5344CB8AC3E}">
        <p14:creationId xmlns:p14="http://schemas.microsoft.com/office/powerpoint/2010/main" val="221961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5E71-4579-4DC5-BEE7-B418E041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environments let us automate setup and deployment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BC8C8D-19A7-406D-8108-BD0666C3E3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Developer Setup</a:t>
            </a:r>
          </a:p>
          <a:p>
            <a:pPr lvl="1"/>
            <a:r>
              <a:rPr lang="en-US" dirty="0"/>
              <a:t>Isolate our libraries and their dependencies from other projects</a:t>
            </a:r>
          </a:p>
          <a:p>
            <a:r>
              <a:rPr lang="en-US" dirty="0"/>
              <a:t>Test Setup</a:t>
            </a:r>
          </a:p>
          <a:p>
            <a:pPr lvl="1"/>
            <a:r>
              <a:rPr lang="en-US" dirty="0"/>
              <a:t>Allows test machines to install required dependencies</a:t>
            </a:r>
          </a:p>
          <a:p>
            <a:r>
              <a:rPr lang="en-US" dirty="0"/>
              <a:t>Production Setup</a:t>
            </a:r>
          </a:p>
          <a:p>
            <a:pPr lvl="1"/>
            <a:r>
              <a:rPr lang="en-US" dirty="0"/>
              <a:t>Creates a repeatable way to install all the required dependencies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8ED60F-DA5A-49B3-96B0-E35965DE5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create dependency list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 freeze &gt; requirements.txt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install libraries using requirements.txt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pip install -r requirements.txt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31D555E-FA13-4244-BACD-7A348CBF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7487-D55A-433B-8F11-39B19616346F}" type="datetime1">
              <a:rPr lang="en-CA" smtClean="0"/>
              <a:t>2023-03-07</a:t>
            </a:fld>
            <a:endParaRPr lang="en-CA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07B65D4-0291-49F2-A0A1-B8DACA43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AD8558-C232-462B-961A-18D3B61E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747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8C6B-B8B5-4439-B776-5C4030C3E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tool choices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333D033-C794-4FBC-AF2A-1F6A89C2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1DBD-C742-47B2-93F2-60254F2A1BD7}" type="datetime1">
              <a:rPr lang="en-CA" smtClean="0"/>
              <a:t>2023-03-07</a:t>
            </a:fld>
            <a:endParaRPr lang="en-CA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E0D42F4-92DC-4E60-8137-7FED8A45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D.Dubois Winter 2022</a:t>
            </a:r>
            <a:endParaRPr lang="en-CA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5F4454D-6A37-4B4E-82FF-61CEA4A7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15</a:t>
            </a:fld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6D71-689D-4EFC-B6D8-E7A3DAF3B0B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(built into Python 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60592-9AE3-4830-BEB3-B48C7E5A58E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Virtualenv</a:t>
            </a:r>
            <a:r>
              <a:rPr lang="en-US" dirty="0"/>
              <a:t> (external package)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35AF2E-FD48-49B6-9065-9B58A911C08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 err="1"/>
              <a:t>Pipenv</a:t>
            </a:r>
            <a:r>
              <a:rPr lang="en-US" dirty="0"/>
              <a:t> (external package)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B58D1CB-BCEA-407E-AB58-86B75F0A7C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Part of Python 3 </a:t>
            </a:r>
          </a:p>
          <a:p>
            <a:r>
              <a:rPr lang="en-US" dirty="0"/>
              <a:t>Requires no extra install</a:t>
            </a:r>
          </a:p>
          <a:p>
            <a:r>
              <a:rPr lang="en-US" dirty="0"/>
              <a:t>Limited features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B7B685-8C4E-4653-8C9A-E4737F7F1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External package</a:t>
            </a:r>
          </a:p>
          <a:p>
            <a:r>
              <a:rPr lang="en-US" dirty="0"/>
              <a:t>Very popular</a:t>
            </a:r>
          </a:p>
          <a:p>
            <a:r>
              <a:rPr lang="en-US" dirty="0"/>
              <a:t>Additional features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632210-7A31-4D9B-B63D-3CEAC3D0A4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Leverages other packaging standards</a:t>
            </a:r>
          </a:p>
          <a:p>
            <a:r>
              <a:rPr lang="en-US" dirty="0"/>
              <a:t>Useful for large systems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9E1F1-20B2-45C0-9C33-2D266C4F2CC7}"/>
              </a:ext>
            </a:extLst>
          </p:cNvPr>
          <p:cNvSpPr/>
          <p:nvPr/>
        </p:nvSpPr>
        <p:spPr>
          <a:xfrm>
            <a:off x="716258" y="1903932"/>
            <a:ext cx="3454400" cy="4391378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159A-EA23-4E8B-B685-3174622B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83A2-9B22-4116-9F54-0EF5148AA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&amp; Positions arguments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EA3E9-BB2A-4315-A352-D524B6A3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7F7-DFBF-4034-AD9B-C52F2FE214E6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B816-DC48-4E54-AACB-C2E847AE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1069A-AA4A-4AE4-852E-4874C793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921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4398-57C7-48E4-9179-068D842E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functions can return multiple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0E5E-5FFE-4D2E-ACEA-66860114A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3191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 keyword defines a function</a:t>
            </a:r>
          </a:p>
          <a:p>
            <a:r>
              <a:rPr lang="en-US" dirty="0"/>
              <a:t>Can take parameters (optional)</a:t>
            </a:r>
          </a:p>
          <a:p>
            <a:pPr lvl="1"/>
            <a:r>
              <a:rPr lang="en-US" dirty="0"/>
              <a:t>If parameters are defined, they must be passed</a:t>
            </a:r>
          </a:p>
          <a:p>
            <a:r>
              <a:rPr lang="en-US" dirty="0"/>
              <a:t>Can return a value or values (optional)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F9C674-BF7D-4DD1-B8E0-903DB18F3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4504" y="1825625"/>
            <a:ext cx="663929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(2, 1)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Tuple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E6BE2-B7FC-4821-974F-DDD90DC5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2438-36EB-48C4-8740-CFAA2AE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12791-3E95-4DC5-8E40-ACF3AAEE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73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9B4F-99E8-4BD7-933F-8948296E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invocation order is the same as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6B58-1C8D-498B-B0B9-E2DE86E09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/>
          <a:lstStyle/>
          <a:p>
            <a:r>
              <a:rPr lang="en-US" dirty="0"/>
              <a:t>Values passed to parameters are resolved first</a:t>
            </a:r>
          </a:p>
          <a:p>
            <a:r>
              <a:rPr lang="en-US" dirty="0"/>
              <a:t>Only concrete values are passed to the function through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5B370-045D-468B-B929-C3FCC734D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4,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FF8F-87FF-4253-9BEB-56C880F1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A240-3943-4E5D-8180-C8CC583A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3B6B0-0D8A-4C96-BB14-2A74E15C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77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6795-7C4C-4BDB-978B-5B811413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can have optional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95D67-8903-4D65-8A16-D3B87AA27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Optional parameters must arrive after required parameters</a:t>
            </a:r>
          </a:p>
          <a:p>
            <a:r>
              <a:rPr lang="en-US" dirty="0"/>
              <a:t>A default value is provided to create an optional parameter</a:t>
            </a:r>
          </a:p>
          <a:p>
            <a:r>
              <a:rPr lang="en-US" dirty="0"/>
              <a:t>When invoking we can refer to the optional parameter by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D2793-40B1-4CA6-9373-D98343F3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992" y="1825625"/>
            <a:ext cx="706680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b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Printing disabled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Printing enabled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 specify by name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4DB95-E1D1-4C33-8E4E-EF2643428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34FF-EA4D-4A93-8EBD-FBA89C63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1735A-C52E-4C6C-A50D-21DCC26E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26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2CAC2-F2A5-A12E-3A3B-55CF5810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Academic skill center needs Peer Tutors</a:t>
            </a:r>
            <a:endParaRPr lang="en-US"/>
          </a:p>
        </p:txBody>
      </p:sp>
      <p:pic>
        <p:nvPicPr>
          <p:cNvPr id="12" name="Content Placeholder 11" descr="Text&#10;&#10;Description automatically generated">
            <a:extLst>
              <a:ext uri="{FF2B5EF4-FFF2-40B4-BE49-F238E27FC236}">
                <a16:creationId xmlns:a16="http://schemas.microsoft.com/office/drawing/2014/main" id="{D26A5B3C-BC29-4E89-0A1B-6049A2F534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278925"/>
            <a:ext cx="5181600" cy="2723284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BAE5FA-9AFD-4575-50F9-EE918C3F92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Paid position to provide tutoring services</a:t>
            </a:r>
          </a:p>
          <a:p>
            <a:r>
              <a:rPr lang="en-CA" dirty="0"/>
              <a:t>Assist first year students just starting out</a:t>
            </a:r>
          </a:p>
          <a:p>
            <a:r>
              <a:rPr lang="en-CA" dirty="0"/>
              <a:t>Gain valuable skills you can put on your CV</a:t>
            </a:r>
          </a:p>
          <a:p>
            <a:r>
              <a:rPr lang="en-CA" dirty="0">
                <a:hlinkClick r:id="rId4"/>
              </a:rPr>
              <a:t>https://www.dawsoncollege.qc.ca/academic-skills-centre/</a:t>
            </a:r>
            <a:endParaRPr lang="en-CA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49B0D-5870-2705-3C93-281E94A8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AD063-BD4D-DE1D-7F46-A6E15D1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FB43-0205-FD93-DF05-05A43E9B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257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F9AD30-2419-4931-8C25-E8110346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can have a variable number of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57BC6-CFDD-43B5-B63B-24C690C1B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066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* notation next to a parameter name allows for a variable number</a:t>
            </a:r>
          </a:p>
          <a:p>
            <a:r>
              <a:rPr lang="en-US" dirty="0"/>
              <a:t>Variable number parameters must be after required parameters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28AEF0-2317-4E55-A55C-D52DD6898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8873" y="1825625"/>
            <a:ext cx="686492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add_scores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add_scores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add_scores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4D9B0-209D-4A5A-8417-8D7FBCF1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F47C-9D2D-46AF-A706-6C3AFE812D42}" type="datetime1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722BC-A483-4824-B12B-25A5EB78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7B27C-6F9B-458B-B7A4-EBB34724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3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5D71-E283-4802-8E18-78A78F6E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keywords is also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D6A7-8F9B-47B4-A8EB-E623CD91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372192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**</a:t>
            </a:r>
            <a:r>
              <a:rPr lang="en-US" sz="3200" dirty="0" err="1"/>
              <a:t>kwargs</a:t>
            </a:r>
            <a:r>
              <a:rPr lang="en-US" sz="3200" dirty="0"/>
              <a:t> is an optional set of keyword arguments</a:t>
            </a:r>
          </a:p>
          <a:p>
            <a:r>
              <a:rPr lang="en-US" sz="3200" dirty="0"/>
              <a:t>Creates a dictionary of keywords versus parameter values</a:t>
            </a:r>
          </a:p>
          <a:p>
            <a:r>
              <a:rPr lang="en-US" sz="3200" dirty="0"/>
              <a:t>Common in complex libraries, E.g., </a:t>
            </a:r>
            <a:r>
              <a:rPr lang="en-US" sz="3200" dirty="0" err="1"/>
              <a:t>numpy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1F807-63A8-49E6-ABE3-05E43C1BE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5756" y="1825625"/>
            <a:ext cx="65680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‘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phrase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"am testing"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 am testing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625B7-1DDF-436E-A34C-9D12B6FB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A7E4-3462-484B-BCF7-BD653D4F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38B46-31C2-4CFA-A2C3-27B7C915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06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8EAC-AE58-2B35-4CAA-A22DAB3B8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2350A52F-1D42-EA2C-E5E4-11EC9A56E34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2350A52F-1D42-EA2C-E5E4-11EC9A56E3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F3F7-1336-877C-0355-8DA45298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FED9-BD86-61A0-D932-DD140BBC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810CB-0CF3-7B81-F340-6E80A68F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765B-9701-3459-7848-2F6C97C2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17CFEC12-49CC-B3AD-AACA-1EACFDBFAAE7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17CFEC12-49CC-B3AD-AACA-1EACFDBFAA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8F4E8-4EC3-2C84-C149-A3DAE054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E275-AF8B-CAF1-F111-49D0197EE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C593A-AED5-73AB-70DD-5C0D27D1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880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3C587-5EE6-A4F1-E3BE-C4C6EFD1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review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A39FD10D-B2E9-9256-F419-57A35B8977D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 title="Poll Everywhere Presenter">
                <a:extLst>
                  <a:ext uri="{FF2B5EF4-FFF2-40B4-BE49-F238E27FC236}">
                    <a16:creationId xmlns:a16="http://schemas.microsoft.com/office/drawing/2014/main" id="{A39FD10D-B2E9-9256-F419-57A35B8977D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A672-F110-436B-6F97-0A0B362D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1FDCD-B88F-4927-B471-A1F3D366E96A}" type="datetime1">
              <a:rPr lang="en-CA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DEB3-6A8F-A4A0-2445-E6849E8E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823E-4766-01A8-CA3F-DAFC9729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3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6B72-3512-4429-B42D-1FFF56A5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Packages and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6C40-72CE-4D9C-AC13-FBA24AB3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2586" y="4616452"/>
            <a:ext cx="8164863" cy="1473198"/>
          </a:xfrm>
        </p:spPr>
        <p:txBody>
          <a:bodyPr anchor="b">
            <a:normAutofit/>
          </a:bodyPr>
          <a:lstStyle/>
          <a:p>
            <a:r>
              <a:rPr lang="en-US" sz="5400" dirty="0"/>
              <a:t>A brief aside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69A1-F90A-424C-AAC0-46BCE362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7F7-DFBF-4034-AD9B-C52F2FE214E6}" type="datetime1">
              <a:rPr lang="en-CA" smtClean="0"/>
              <a:t>2023-03-07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8719-9962-4E19-8EE3-7C22E9ED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9933-4D01-44A1-9C74-26107A81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6</a:t>
            </a:fld>
            <a:endParaRPr lang="en-CA"/>
          </a:p>
        </p:txBody>
      </p:sp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DCD0D331-F613-429A-96AB-82252DC79B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989" r="22417"/>
          <a:stretch/>
        </p:blipFill>
        <p:spPr>
          <a:xfrm>
            <a:off x="844551" y="4644060"/>
            <a:ext cx="1912917" cy="141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10FED-1BC2-4081-A605-291BE3B2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F47C-9D2D-46AF-A706-6C3AFE812D42}" type="datetime1">
              <a:rPr lang="en-CA" smtClean="0"/>
              <a:t>2023-03-07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94761-E4D9-4B15-B2BE-63317826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EF3F4-F900-4D43-A596-B503DDD9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7</a:t>
            </a:fld>
            <a:endParaRPr lang="en-CA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 title="Poll Everywhere">
                <a:extLst>
                  <a:ext uri="{FF2B5EF4-FFF2-40B4-BE49-F238E27FC236}">
                    <a16:creationId xmlns:a16="http://schemas.microsoft.com/office/drawing/2014/main" id="{625B4E47-4C4A-4142-B0AA-B5947E361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714533"/>
                  </p:ext>
                </p:extLst>
              </p:nvPr>
            </p:nvGraphicFramePr>
            <p:xfrm>
              <a:off x="0" y="0"/>
              <a:ext cx="12192000" cy="615141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 title="Poll Everywhere">
                <a:extLst>
                  <a:ext uri="{FF2B5EF4-FFF2-40B4-BE49-F238E27FC236}">
                    <a16:creationId xmlns:a16="http://schemas.microsoft.com/office/drawing/2014/main" id="{625B4E47-4C4A-4142-B0AA-B5947E3618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1514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61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57B9-AB62-47B8-A8FC-2694F41A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has amazing built-in libraries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49492-A8F4-4986-960E-47EDB0CB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DC39-E8E4-49C4-BBA7-B4681E389BDC}" type="datetime1">
              <a:rPr lang="en-CA" smtClean="0"/>
              <a:t>2023-03-07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A1ACA-59D2-4D8D-8397-2CEC081C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778D-1557-43CB-85A1-F7F7ADCC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8</a:t>
            </a:fld>
            <a:endParaRPr lang="en-CA"/>
          </a:p>
        </p:txBody>
      </p:sp>
      <p:pic>
        <p:nvPicPr>
          <p:cNvPr id="14" name="Picture Placeholder 13" descr="Logo&#10;&#10;Description automatically generated">
            <a:extLst>
              <a:ext uri="{FF2B5EF4-FFF2-40B4-BE49-F238E27FC236}">
                <a16:creationId xmlns:a16="http://schemas.microsoft.com/office/drawing/2014/main" id="{8F059B71-7503-4173-A6B3-AF70B6FD0EA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-78584" b="-78584"/>
          <a:stretch/>
        </p:blipFill>
        <p:spPr>
          <a:xfrm>
            <a:off x="906463" y="2160588"/>
            <a:ext cx="2674937" cy="2676525"/>
          </a:xfrm>
        </p:spPr>
      </p:pic>
      <p:pic>
        <p:nvPicPr>
          <p:cNvPr id="17" name="Picture Placeholder 16" descr="Graphical user interface, text, application, table, Excel&#10;&#10;Description automatically generated">
            <a:extLst>
              <a:ext uri="{FF2B5EF4-FFF2-40B4-BE49-F238E27FC236}">
                <a16:creationId xmlns:a16="http://schemas.microsoft.com/office/drawing/2014/main" id="{9F225970-58C9-4C9A-A0A4-11FD79C725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8358" r="8358"/>
          <a:stretch/>
        </p:blipFill>
        <p:spPr/>
      </p:pic>
      <p:pic>
        <p:nvPicPr>
          <p:cNvPr id="19" name="Picture Placeholder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A89CAF5-FA85-4889-8B83-F5444CC3EFA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1556" r="32306"/>
          <a:stretch/>
        </p:blipFill>
        <p:spPr>
          <a:xfrm>
            <a:off x="8214259" y="2475645"/>
            <a:ext cx="3244460" cy="2046411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1570-020E-40CA-B263-FC4BA358448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XML parsers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C2C444-1DEF-476A-8607-0CEA94ECB62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Logging</a:t>
            </a:r>
          </a:p>
          <a:p>
            <a:endParaRPr lang="en-US" sz="3600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F05E9BF-A65E-458C-8C29-4BB43B55A0E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6950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3466156-27FF-4D22-A029-E06B2A85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pip</a:t>
            </a:r>
            <a:r>
              <a:rPr lang="en-US" dirty="0"/>
              <a:t> is a built-in package manager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7EA1CE5-F8ED-4F52-B78E-F793CB8AAA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Connects to the internet to fetch packages</a:t>
            </a:r>
          </a:p>
          <a:p>
            <a:r>
              <a:rPr lang="en-US" dirty="0"/>
              <a:t>Uses the Python Package Index (</a:t>
            </a:r>
            <a:r>
              <a:rPr lang="en-US" dirty="0" err="1"/>
              <a:t>PyPi</a:t>
            </a:r>
            <a:r>
              <a:rPr lang="en-US" dirty="0"/>
              <a:t>)</a:t>
            </a:r>
          </a:p>
          <a:p>
            <a:r>
              <a:rPr lang="en-US" dirty="0"/>
              <a:t>Handles dependencies between packages</a:t>
            </a:r>
          </a:p>
          <a:p>
            <a:pPr lvl="1"/>
            <a:r>
              <a:rPr lang="en-US" dirty="0"/>
              <a:t>Handles updating version and different OS and </a:t>
            </a:r>
            <a:r>
              <a:rPr lang="en-US" dirty="0" err="1"/>
              <a:t>bitness</a:t>
            </a:r>
            <a:endParaRPr lang="en-US" dirty="0"/>
          </a:p>
          <a:p>
            <a:r>
              <a:rPr lang="en-US" dirty="0"/>
              <a:t>Used by users to install external libraries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1EA8E93-9B18-4A84-BE10-E39077881E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3209" y="1971302"/>
            <a:ext cx="5232793" cy="3859481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89200-B824-4F68-92BB-326791F2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CED6C-D11F-463C-9F96-9FE866D44EA0}" type="datetime1">
              <a:rPr lang="en-CA" smtClean="0"/>
              <a:t>2023-03-07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67AD3-1185-45E0-8E6A-C4FA63CF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Prepared by Dirk Dubois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1BD24-D11F-4263-AEB3-C48280A7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9572574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webextensions/webextension1.xml><?xml version="1.0" encoding="utf-8"?>
<we:webextension xmlns:we="http://schemas.microsoft.com/office/webextensions/webextension/2010/11" id="{2A8D051C-BEFE-4BFE-9D8E-F03C980C0B09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402,&quot;confidenceLevel&quot;:2}"/>
    <we:property name="url" value="&quot;multiple_choice_poll/7m7xvmCoO7xNgcHZCdH1V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53344C84-F455-449C-9F2B-C5FE50EC4B27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403,&quot;confidenceLevel&quot;:2}"/>
    <we:property name="url" value="&quot;multiple_choice_poll/XoIpPM01eqsB1f6btOpCw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F70561FD-FED4-40DE-AA5A-817D41E6CD14}">
  <we:reference id="wa104218073" version="3.0.0.1" store="en-US" storeType="OMEX"/>
  <we:alternateReferences>
    <we:reference id="wa104218073" version="3.0.0.1" store="wa104218073" storeType="OMEX"/>
  </we:alternateReferences>
  <we:properties>
    <we:property name="appSlideData" value="{&quot;slideId&quot;:404,&quot;confidenceLevel&quot;:2}"/>
    <we:property name="url" value="&quot;multiple_choice_poll/L620jqsskxztdphqRxDax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215755C2-41D6-4CD7-8762-A275D4F6B3DF}">
  <we:reference id="wa104218073" version="2.1.0.0" store="en-US" storeType="OMEX"/>
  <we:alternateReferences>
    <we:reference id="wa104218073" version="2.1.0.0" store="wa104218073" storeType="OMEX"/>
  </we:alternateReferences>
  <we:properties>
    <we:property name="appSlideData" value="{&quot;slideId&quot;:390,&quot;confidenceLevel&quot;:2}"/>
    <we:property name="url" value="&quot;free_text_poll/IkGCEeeP630k5UtmRh4ZK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6F4FD0-ECEA-4EA2-84BE-61D55031BC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b8a0749-9753-45bd-a076-8f0fa9a8c08d"/>
    <ds:schemaRef ds:uri="f660c3cd-82b3-4206-9816-c940742e5ad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2C37BF-F166-43C6-A2A1-93DA3AC755BD}">
  <ds:schemaRefs>
    <ds:schemaRef ds:uri="http://schemas.microsoft.com/office/2006/metadata/properties"/>
    <ds:schemaRef ds:uri="http://www.w3.org/2000/xmlns/"/>
    <ds:schemaRef ds:uri="2b8a0749-9753-45bd-a076-8f0fa9a8c08d"/>
    <ds:schemaRef ds:uri="http://schemas.microsoft.com/office/infopath/2007/PartnerControls"/>
    <ds:schemaRef ds:uri="f660c3cd-82b3-4206-9816-c940742e5ade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8930D7A4-ACF9-461C-A445-D36C3035C1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13035</TotalTime>
  <Words>891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DawsonTheme</vt:lpstr>
      <vt:lpstr>Python Server-side Programming</vt:lpstr>
      <vt:lpstr>Academic skill center needs Peer Tutors</vt:lpstr>
      <vt:lpstr>Let’s review</vt:lpstr>
      <vt:lpstr>Let’s review</vt:lpstr>
      <vt:lpstr>Let’s review</vt:lpstr>
      <vt:lpstr>Python Packages and Libraries</vt:lpstr>
      <vt:lpstr>PowerPoint Presentation</vt:lpstr>
      <vt:lpstr>Python has amazing built-in libraries</vt:lpstr>
      <vt:lpstr>pip is a built-in package manager</vt:lpstr>
      <vt:lpstr>pip manages your installation</vt:lpstr>
      <vt:lpstr>Not all python libraries are purely python</vt:lpstr>
      <vt:lpstr>Code needs to be runnable on any system</vt:lpstr>
      <vt:lpstr>Python uses virtual environments to isolate libraries and runtimes</vt:lpstr>
      <vt:lpstr>Virtual environments let us automate setup and deployment</vt:lpstr>
      <vt:lpstr>There are many tool choices</vt:lpstr>
      <vt:lpstr>Functions</vt:lpstr>
      <vt:lpstr>Python functions can return multiple values</vt:lpstr>
      <vt:lpstr>Function invocation order is the same as Java</vt:lpstr>
      <vt:lpstr>Functions can have optional parameters</vt:lpstr>
      <vt:lpstr>Functions can have a variable number of parameters</vt:lpstr>
      <vt:lpstr>Optional keywords is also possible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Hallam Nasreddine</dc:creator>
  <cp:lastModifiedBy>Dirk Dubois</cp:lastModifiedBy>
  <cp:revision>406</cp:revision>
  <dcterms:created xsi:type="dcterms:W3CDTF">2020-09-01T18:10:37Z</dcterms:created>
  <dcterms:modified xsi:type="dcterms:W3CDTF">2023-03-07T20:33:50Z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  <property fmtid="{D5CDD505-2E9C-101B-9397-08002B2CF9AE}" pid="3" name="MediaServiceImageTags">
    <vt:lpwstr/>
  </property>
</Properties>
</file>